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52" r:id="rId5"/>
    <p:sldMasterId id="2147483713" r:id="rId6"/>
    <p:sldMasterId id="2147483746" r:id="rId7"/>
    <p:sldMasterId id="2147483732" r:id="rId8"/>
    <p:sldMasterId id="2147483676" r:id="rId9"/>
    <p:sldMasterId id="2147483681" r:id="rId10"/>
    <p:sldMasterId id="2147483705" r:id="rId11"/>
    <p:sldMasterId id="2147483648" r:id="rId12"/>
    <p:sldMasterId id="2147483724" r:id="rId13"/>
    <p:sldMasterId id="2147483686" r:id="rId14"/>
    <p:sldMasterId id="2147483660" r:id="rId15"/>
    <p:sldMasterId id="2147483737" r:id="rId16"/>
  </p:sldMasterIdLst>
  <p:notesMasterIdLst>
    <p:notesMasterId r:id="rId34"/>
  </p:notesMasterIdLst>
  <p:handoutMasterIdLst>
    <p:handoutMasterId r:id="rId35"/>
  </p:handoutMasterIdLst>
  <p:sldIdLst>
    <p:sldId id="332" r:id="rId17"/>
    <p:sldId id="408" r:id="rId18"/>
    <p:sldId id="585" r:id="rId19"/>
    <p:sldId id="575" r:id="rId20"/>
    <p:sldId id="579" r:id="rId21"/>
    <p:sldId id="580" r:id="rId22"/>
    <p:sldId id="581" r:id="rId23"/>
    <p:sldId id="582" r:id="rId24"/>
    <p:sldId id="586" r:id="rId25"/>
    <p:sldId id="567" r:id="rId26"/>
    <p:sldId id="563" r:id="rId27"/>
    <p:sldId id="378" r:id="rId28"/>
    <p:sldId id="562" r:id="rId29"/>
    <p:sldId id="538" r:id="rId30"/>
    <p:sldId id="576" r:id="rId31"/>
    <p:sldId id="542" r:id="rId32"/>
    <p:sldId id="5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09CF33B-E027-BC56-BEC9-C44C2AF4D0B4}" name="Brianne Rood" initials="BR" userId="S::brood@cde.ca.gov::d693d9a5-1a35-4a36-9bcb-7e6b07df75c7"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6C788EB1-EEEC-CD89-6A62-9BEB1E1D9CFC}" name="Mai Thao" initials="MT" userId="S::mthao@cde.ca.gov::a1f588c4-1fd5-47ad-9f59-ef46fe4cb68b" providerId="AD"/>
  <p188:author id="{5682DCC4-12CB-B179-6A69-E456F1DF90EC}" name="Benjamin Allen" initials="BA" userId="S::ballen@cde.ca.gov::b29a26e3-71b0-4857-ab65-a43961ab0cd4"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9" clrIdx="0">
    <p:extLst>
      <p:ext uri="{19B8F6BF-5375-455C-9EA6-DF929625EA0E}">
        <p15:presenceInfo xmlns:p15="http://schemas.microsoft.com/office/powerpoint/2012/main" userId="S::spropheter@cde.ca.gov::11fb58e5-2f2b-4a13-b081-018d2675a5df" providerId="AD"/>
      </p:ext>
    </p:extLst>
  </p:cmAuthor>
  <p:cmAuthor id="2" name="Brianne Rood" initials="BR" lastIdx="3" clrIdx="1">
    <p:extLst>
      <p:ext uri="{19B8F6BF-5375-455C-9EA6-DF929625EA0E}">
        <p15:presenceInfo xmlns:p15="http://schemas.microsoft.com/office/powerpoint/2012/main" userId="S::brood@cde.ca.gov::d693d9a5-1a35-4a36-9bcb-7e6b07df75c7" providerId="AD"/>
      </p:ext>
    </p:extLst>
  </p:cmAuthor>
  <p:cmAuthor id="3" name="Jennifer Zoffel" initials="JZ" lastIdx="5" clrIdx="2">
    <p:extLst>
      <p:ext uri="{19B8F6BF-5375-455C-9EA6-DF929625EA0E}">
        <p15:presenceInfo xmlns:p15="http://schemas.microsoft.com/office/powerpoint/2012/main" userId="S::jzoffel@wested.org::a079f361-4628-467f-a920-d461dff60d83" providerId="AD"/>
      </p:ext>
    </p:extLst>
  </p:cmAuthor>
  <p:cmAuthor id="4" name="Brianne Rood" initials="BR [2]" lastIdx="3" clrIdx="3">
    <p:extLst>
      <p:ext uri="{19B8F6BF-5375-455C-9EA6-DF929625EA0E}">
        <p15:presenceInfo xmlns:p15="http://schemas.microsoft.com/office/powerpoint/2012/main" userId="S-1-5-21-2608872058-1432505909-2668327341-27143" providerId="AD"/>
      </p:ext>
    </p:extLst>
  </p:cmAuthor>
  <p:cmAuthor id="5" name="Jennifer Osalbo" initials="JO" lastIdx="41" clrIdx="4">
    <p:extLst>
      <p:ext uri="{19B8F6BF-5375-455C-9EA6-DF929625EA0E}">
        <p15:presenceInfo xmlns:p15="http://schemas.microsoft.com/office/powerpoint/2012/main" userId="Jennifer Osalbo" providerId="None"/>
      </p:ext>
    </p:extLst>
  </p:cmAuthor>
  <p:cmAuthor id="6" name="Jennifer Osalbo" initials="JO [2]" lastIdx="26" clrIdx="5">
    <p:extLst>
      <p:ext uri="{19B8F6BF-5375-455C-9EA6-DF929625EA0E}">
        <p15:presenceInfo xmlns:p15="http://schemas.microsoft.com/office/powerpoint/2012/main" userId="S::josalbo@cde.ca.gov::01bce0eb-f15d-40d4-8858-3c9510062403" providerId="AD"/>
      </p:ext>
    </p:extLst>
  </p:cmAuthor>
  <p:cmAuthor id="7" name="Virginia Early" initials="VE" lastIdx="27" clrIdx="6">
    <p:extLst>
      <p:ext uri="{19B8F6BF-5375-455C-9EA6-DF929625EA0E}">
        <p15:presenceInfo xmlns:p15="http://schemas.microsoft.com/office/powerpoint/2012/main" userId="S::vearly@cde.ca.gov::42929ea7-4389-4ffc-bd0b-f8133d7ef99f" providerId="AD"/>
      </p:ext>
    </p:extLst>
  </p:cmAuthor>
  <p:cmAuthor id="8" name="Benjamin Allen" initials="BA" lastIdx="4" clrIdx="7">
    <p:extLst>
      <p:ext uri="{19B8F6BF-5375-455C-9EA6-DF929625EA0E}">
        <p15:presenceInfo xmlns:p15="http://schemas.microsoft.com/office/powerpoint/2012/main" userId="S::ballen@cde.ca.gov::b29a26e3-71b0-4857-ab65-a43961ab0cd4" providerId="AD"/>
      </p:ext>
    </p:extLst>
  </p:cmAuthor>
  <p:cmAuthor id="9" name="Alana Pinsler" initials="AP" lastIdx="2" clrIdx="8">
    <p:extLst>
      <p:ext uri="{19B8F6BF-5375-455C-9EA6-DF929625EA0E}">
        <p15:presenceInfo xmlns:p15="http://schemas.microsoft.com/office/powerpoint/2012/main" userId="S::apinsler@cde.ca.gov::d336b2b8-3478-4328-8ca2-dbdae80dba75" providerId="AD"/>
      </p:ext>
    </p:extLst>
  </p:cmAuthor>
  <p:cmAuthor id="10" name="Sara Dawson" initials="SD" lastIdx="13" clrIdx="9">
    <p:extLst>
      <p:ext uri="{19B8F6BF-5375-455C-9EA6-DF929625EA0E}">
        <p15:presenceInfo xmlns:p15="http://schemas.microsoft.com/office/powerpoint/2012/main" userId="S::sdawson@cde.ca.gov::d832d985-03a2-4533-b4e7-ec1ef93cb65d" providerId="AD"/>
      </p:ext>
    </p:extLst>
  </p:cmAuthor>
  <p:cmAuthor id="11" name="Mai Thao" initials="MT" lastIdx="1" clrIdx="10">
    <p:extLst>
      <p:ext uri="{19B8F6BF-5375-455C-9EA6-DF929625EA0E}">
        <p15:presenceInfo xmlns:p15="http://schemas.microsoft.com/office/powerpoint/2012/main" userId="S-1-5-21-2608872058-1432505909-2668327341-32852" providerId="AD"/>
      </p:ext>
    </p:extLst>
  </p:cmAuthor>
  <p:cmAuthor id="12" name="Angela Data" initials="AD" lastIdx="9" clrIdx="11">
    <p:extLst>
      <p:ext uri="{19B8F6BF-5375-455C-9EA6-DF929625EA0E}">
        <p15:presenceInfo xmlns:p15="http://schemas.microsoft.com/office/powerpoint/2012/main" userId="S::adata@cde.ca.gov::ec94e811-808f-4def-9e33-21c6de2dd6a5" providerId="AD"/>
      </p:ext>
    </p:extLst>
  </p:cmAuthor>
  <p:cmAuthor id="13" name="Eddie Tanimoto" initials="ET" lastIdx="3" clrIdx="12">
    <p:extLst>
      <p:ext uri="{19B8F6BF-5375-455C-9EA6-DF929625EA0E}">
        <p15:presenceInfo xmlns:p15="http://schemas.microsoft.com/office/powerpoint/2012/main" userId="S::etanimoto@cde.ca.gov::878a6b70-e153-44f4-b25c-45853eb12a2e" providerId="AD"/>
      </p:ext>
    </p:extLst>
  </p:cmAuthor>
  <p:cmAuthor id="14" name="Stacy Anagnostopoulos" initials="SA" lastIdx="2" clrIdx="13">
    <p:extLst>
      <p:ext uri="{19B8F6BF-5375-455C-9EA6-DF929625EA0E}">
        <p15:presenceInfo xmlns:p15="http://schemas.microsoft.com/office/powerpoint/2012/main" userId="S::sanagnostopoulos@cde.ca.gov::a53ab0fa-b256-4bab-9dba-2f8d8d286f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E9EBF5"/>
    <a:srgbClr val="4B6D0B"/>
    <a:srgbClr val="0B4A4A"/>
    <a:srgbClr val="6D0B4B"/>
    <a:srgbClr val="507C96"/>
    <a:srgbClr val="FDFDFE"/>
    <a:srgbClr val="B9AD86"/>
    <a:srgbClr val="FFFF66"/>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180" autoAdjust="0"/>
    <p:restoredTop sz="94608" autoAdjust="0"/>
  </p:normalViewPr>
  <p:slideViewPr>
    <p:cSldViewPr snapToGrid="0">
      <p:cViewPr varScale="1">
        <p:scale>
          <a:sx n="103" d="100"/>
          <a:sy n="103" d="100"/>
        </p:scale>
        <p:origin x="1656"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9/7/2023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0836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67622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77084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168009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35011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07482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01399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66951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71110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412469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418878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048564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3"/>
        <p:cNvGrpSpPr/>
        <p:nvPr/>
      </p:nvGrpSpPr>
      <p:grpSpPr>
        <a:xfrm>
          <a:off x="0" y="0"/>
          <a:ext cx="0" cy="0"/>
          <a:chOff x="0" y="0"/>
          <a:chExt cx="0" cy="0"/>
        </a:xfrm>
      </p:grpSpPr>
      <p:sp>
        <p:nvSpPr>
          <p:cNvPr id="14" name="Google Shape;14;p86"/>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86"/>
          <p:cNvSpPr/>
          <p:nvPr/>
        </p:nvSpPr>
        <p:spPr>
          <a:xfrm>
            <a:off x="8127833" y="-4800"/>
            <a:ext cx="4064000" cy="6867600"/>
          </a:xfrm>
          <a:prstGeom prst="rect">
            <a:avLst/>
          </a:prstGeom>
          <a:gradFill>
            <a:gsLst>
              <a:gs pos="0">
                <a:srgbClr val="0070C0">
                  <a:alpha val="45098"/>
                </a:srgbClr>
              </a:gs>
              <a:gs pos="100000">
                <a:schemeClr val="accent2"/>
              </a:gs>
            </a:gsLst>
            <a:lin ang="108000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86"/>
          <p:cNvSpPr/>
          <p:nvPr/>
        </p:nvSpPr>
        <p:spPr>
          <a:xfrm>
            <a:off x="11565600" y="6231600"/>
            <a:ext cx="626400" cy="6264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86"/>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18" name="Google Shape;18;p86"/>
          <p:cNvSpPr txBox="1">
            <a:spLocks noGrp="1"/>
          </p:cNvSpPr>
          <p:nvPr>
            <p:ph type="title"/>
          </p:nvPr>
        </p:nvSpPr>
        <p:spPr>
          <a:xfrm>
            <a:off x="406400" y="473433"/>
            <a:ext cx="59232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19" name="Google Shape;19;p86"/>
          <p:cNvSpPr txBox="1">
            <a:spLocks noGrp="1"/>
          </p:cNvSpPr>
          <p:nvPr>
            <p:ph type="body" idx="1"/>
          </p:nvPr>
        </p:nvSpPr>
        <p:spPr>
          <a:xfrm>
            <a:off x="1045533" y="1936467"/>
            <a:ext cx="5284000" cy="4295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rgbClr val="353E43"/>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339492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971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91"/>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91"/>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91"/>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42" name="Google Shape;42;p91"/>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5065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92"/>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92"/>
          <p:cNvSpPr txBox="1">
            <a:spLocks noGrp="1"/>
          </p:cNvSpPr>
          <p:nvPr>
            <p:ph type="body" idx="1"/>
          </p:nvPr>
        </p:nvSpPr>
        <p:spPr>
          <a:xfrm>
            <a:off x="352167" y="5913600"/>
            <a:ext cx="11230000" cy="944400"/>
          </a:xfrm>
          <a:prstGeom prst="rect">
            <a:avLst/>
          </a:prstGeom>
          <a:noFill/>
          <a:ln>
            <a:noFill/>
          </a:ln>
        </p:spPr>
        <p:txBody>
          <a:bodyPr spcFirstLastPara="1" wrap="square" lIns="0" tIns="0" rIns="0" bIns="0" anchor="ctr" anchorCtr="0">
            <a:noAutofit/>
          </a:bodyPr>
          <a:lstStyle>
            <a:lvl1pPr marL="609585" lvl="0" indent="-304792" algn="l">
              <a:lnSpc>
                <a:spcPct val="115000"/>
              </a:lnSpc>
              <a:spcBef>
                <a:spcPts val="480"/>
              </a:spcBef>
              <a:spcAft>
                <a:spcPts val="0"/>
              </a:spcAft>
              <a:buSzPts val="1400"/>
              <a:buNone/>
              <a:defRPr sz="3200">
                <a:latin typeface="Arial"/>
                <a:ea typeface="Arial"/>
                <a:cs typeface="Arial"/>
                <a:sym typeface="Arial"/>
              </a:defRPr>
            </a:lvl1pPr>
          </a:lstStyle>
          <a:p>
            <a:endParaRPr/>
          </a:p>
        </p:txBody>
      </p:sp>
      <p:sp>
        <p:nvSpPr>
          <p:cNvPr id="46" name="Google Shape;46;p92"/>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47" name="Google Shape;47;p92"/>
          <p:cNvSpPr/>
          <p:nvPr/>
        </p:nvSpPr>
        <p:spPr>
          <a:xfrm>
            <a:off x="-9333" y="5913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58402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50"/>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50"/>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50"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8" name="Google Shape;18;p50"/>
          <p:cNvSpPr txBox="1"/>
          <p:nvPr/>
        </p:nvSpPr>
        <p:spPr>
          <a:xfrm>
            <a:off x="3500437" y="5705051"/>
            <a:ext cx="8477250"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CALIFORNIA DEPARTMENT OF EDUCATION</a:t>
            </a:r>
            <a:endParaRPr sz="1800" b="0" i="0" u="none" strike="noStrike" cap="none">
              <a:solidFill>
                <a:schemeClr val="dk1"/>
              </a:solidFill>
              <a:latin typeface="Arial"/>
              <a:ea typeface="Arial"/>
              <a:cs typeface="Arial"/>
              <a:sym typeface="Arial"/>
            </a:endParaRPr>
          </a:p>
          <a:p>
            <a:pPr marL="0" marR="0" lvl="0" indent="0" algn="r"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Tony Thurmond, State Superintendent of Public Instruction</a:t>
            </a:r>
            <a:endParaRPr sz="1800" b="0" i="0" u="none" strike="noStrike" cap="none">
              <a:solidFill>
                <a:schemeClr val="dk1"/>
              </a:solidFill>
              <a:latin typeface="Arial"/>
              <a:ea typeface="Arial"/>
              <a:cs typeface="Arial"/>
              <a:sym typeface="Arial"/>
            </a:endParaRPr>
          </a:p>
        </p:txBody>
      </p:sp>
      <p:sp>
        <p:nvSpPr>
          <p:cNvPr id="19" name="Google Shape;19;p50"/>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4"/>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40;p5">
            <a:extLst>
              <a:ext uri="{FF2B5EF4-FFF2-40B4-BE49-F238E27FC236}">
                <a16:creationId xmlns:a16="http://schemas.microsoft.com/office/drawing/2014/main" id="{A0AED226-E261-4B94-8E03-6B05CFF63AF0}"/>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7"/>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Arial"/>
                <a:ea typeface="Arial"/>
                <a:cs typeface="Arial"/>
                <a:sym typeface="Arial"/>
              </a:defRPr>
            </a:lvl1pPr>
            <a:lvl2pPr marL="0" marR="0" lvl="1" indent="0" algn="r">
              <a:spcBef>
                <a:spcPts val="0"/>
              </a:spcBef>
              <a:buNone/>
              <a:defRPr sz="2400">
                <a:solidFill>
                  <a:schemeClr val="lt1"/>
                </a:solidFill>
                <a:latin typeface="Arial"/>
                <a:ea typeface="Arial"/>
                <a:cs typeface="Arial"/>
                <a:sym typeface="Arial"/>
              </a:defRPr>
            </a:lvl2pPr>
            <a:lvl3pPr marL="0" marR="0" lvl="2" indent="0" algn="r">
              <a:spcBef>
                <a:spcPts val="0"/>
              </a:spcBef>
              <a:buNone/>
              <a:defRPr sz="2400">
                <a:solidFill>
                  <a:schemeClr val="lt1"/>
                </a:solidFill>
                <a:latin typeface="Arial"/>
                <a:ea typeface="Arial"/>
                <a:cs typeface="Arial"/>
                <a:sym typeface="Arial"/>
              </a:defRPr>
            </a:lvl3pPr>
            <a:lvl4pPr marL="0" marR="0" lvl="3" indent="0" algn="r">
              <a:spcBef>
                <a:spcPts val="0"/>
              </a:spcBef>
              <a:buNone/>
              <a:defRPr sz="2400">
                <a:solidFill>
                  <a:schemeClr val="lt1"/>
                </a:solidFill>
                <a:latin typeface="Arial"/>
                <a:ea typeface="Arial"/>
                <a:cs typeface="Arial"/>
                <a:sym typeface="Arial"/>
              </a:defRPr>
            </a:lvl4pPr>
            <a:lvl5pPr marL="0" marR="0" lvl="4" indent="0" algn="r">
              <a:spcBef>
                <a:spcPts val="0"/>
              </a:spcBef>
              <a:buNone/>
              <a:defRPr sz="2400">
                <a:solidFill>
                  <a:schemeClr val="lt1"/>
                </a:solidFill>
                <a:latin typeface="Arial"/>
                <a:ea typeface="Arial"/>
                <a:cs typeface="Arial"/>
                <a:sym typeface="Arial"/>
              </a:defRPr>
            </a:lvl5pPr>
            <a:lvl6pPr marL="0" marR="0" lvl="5" indent="0" algn="r">
              <a:spcBef>
                <a:spcPts val="0"/>
              </a:spcBef>
              <a:buNone/>
              <a:defRPr sz="2400">
                <a:solidFill>
                  <a:schemeClr val="lt1"/>
                </a:solidFill>
                <a:latin typeface="Arial"/>
                <a:ea typeface="Arial"/>
                <a:cs typeface="Arial"/>
                <a:sym typeface="Arial"/>
              </a:defRPr>
            </a:lvl6pPr>
            <a:lvl7pPr marL="0" marR="0" lvl="6" indent="0" algn="r">
              <a:spcBef>
                <a:spcPts val="0"/>
              </a:spcBef>
              <a:buNone/>
              <a:defRPr sz="2400">
                <a:solidFill>
                  <a:schemeClr val="lt1"/>
                </a:solidFill>
                <a:latin typeface="Arial"/>
                <a:ea typeface="Arial"/>
                <a:cs typeface="Arial"/>
                <a:sym typeface="Arial"/>
              </a:defRPr>
            </a:lvl7pPr>
            <a:lvl8pPr marL="0" marR="0" lvl="7" indent="0" algn="r">
              <a:spcBef>
                <a:spcPts val="0"/>
              </a:spcBef>
              <a:buNone/>
              <a:defRPr sz="2400">
                <a:solidFill>
                  <a:schemeClr val="lt1"/>
                </a:solidFill>
                <a:latin typeface="Arial"/>
                <a:ea typeface="Arial"/>
                <a:cs typeface="Arial"/>
                <a:sym typeface="Arial"/>
              </a:defRPr>
            </a:lvl8pPr>
            <a:lvl9pPr marL="0" marR="0" lvl="8" indent="0" algn="r">
              <a:spcBef>
                <a:spcPts val="0"/>
              </a:spcBef>
              <a:buNone/>
              <a:defRPr sz="2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47"/>
        <p:cNvGrpSpPr/>
        <p:nvPr/>
      </p:nvGrpSpPr>
      <p:grpSpPr>
        <a:xfrm>
          <a:off x="0" y="0"/>
          <a:ext cx="0" cy="0"/>
          <a:chOff x="0" y="0"/>
          <a:chExt cx="0" cy="0"/>
        </a:xfrm>
      </p:grpSpPr>
      <p:sp>
        <p:nvSpPr>
          <p:cNvPr id="48" name="Google Shape;48;p59"/>
          <p:cNvSpPr txBox="1">
            <a:spLocks noGrp="1"/>
          </p:cNvSpPr>
          <p:nvPr>
            <p:ph type="title"/>
          </p:nvPr>
        </p:nvSpPr>
        <p:spPr>
          <a:xfrm>
            <a:off x="177800" y="189707"/>
            <a:ext cx="11851640" cy="694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0490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body" idx="1"/>
          </p:nvPr>
        </p:nvSpPr>
        <p:spPr>
          <a:xfrm>
            <a:off x="1778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body" idx="2"/>
          </p:nvPr>
        </p:nvSpPr>
        <p:spPr>
          <a:xfrm>
            <a:off x="42672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body" idx="3"/>
          </p:nvPr>
        </p:nvSpPr>
        <p:spPr>
          <a:xfrm>
            <a:off x="2164413" y="3968074"/>
            <a:ext cx="3657600" cy="20879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9"/>
          <p:cNvSpPr txBox="1">
            <a:spLocks noGrp="1"/>
          </p:cNvSpPr>
          <p:nvPr>
            <p:ph type="body" idx="4"/>
          </p:nvPr>
        </p:nvSpPr>
        <p:spPr>
          <a:xfrm>
            <a:off x="6330013" y="3987384"/>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9"/>
          <p:cNvSpPr txBox="1">
            <a:spLocks noGrp="1"/>
          </p:cNvSpPr>
          <p:nvPr>
            <p:ph type="body" idx="5"/>
          </p:nvPr>
        </p:nvSpPr>
        <p:spPr>
          <a:xfrm>
            <a:off x="837184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0;p5">
            <a:extLst>
              <a:ext uri="{FF2B5EF4-FFF2-40B4-BE49-F238E27FC236}">
                <a16:creationId xmlns:a16="http://schemas.microsoft.com/office/drawing/2014/main" id="{E8222C81-47D4-42C7-969D-0B94ABD2C6D6}"/>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61"/>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61"/>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61"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58" name="Google Shape;58;p61"/>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CALIFORNIA DEPARTMENT OF EDUCATION</a:t>
            </a:r>
            <a:endParaRPr/>
          </a:p>
          <a:p>
            <a:pPr marL="0" marR="0" lvl="0" indent="0" algn="r" rtl="0">
              <a:spcBef>
                <a:spcPts val="0"/>
              </a:spcBef>
              <a:spcAft>
                <a:spcPts val="0"/>
              </a:spcAft>
              <a:buNone/>
            </a:pPr>
            <a:r>
              <a:rPr lang="en-US" sz="2400">
                <a:solidFill>
                  <a:schemeClr val="lt1"/>
                </a:solidFill>
                <a:latin typeface="Arial"/>
                <a:ea typeface="Arial"/>
                <a:cs typeface="Arial"/>
                <a:sym typeface="Arial"/>
              </a:rPr>
              <a:t>Tony Thurmond, State Superintendent of Public Instruction</a:t>
            </a:r>
            <a:endParaRPr/>
          </a:p>
        </p:txBody>
      </p:sp>
      <p:sp>
        <p:nvSpPr>
          <p:cNvPr id="59" name="Google Shape;59;p61"/>
          <p:cNvSpPr txBox="1">
            <a:spLocks noGrp="1"/>
          </p:cNvSpPr>
          <p:nvPr>
            <p:ph type="ctrTitle"/>
          </p:nvPr>
        </p:nvSpPr>
        <p:spPr>
          <a:xfrm>
            <a:off x="341320" y="182881"/>
            <a:ext cx="11680022" cy="1478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1514475" y="1800225"/>
            <a:ext cx="9260205" cy="313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152400" y="1638300"/>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2"/>
          <p:cNvSpPr txBox="1">
            <a:spLocks noGrp="1"/>
          </p:cNvSpPr>
          <p:nvPr>
            <p:ph type="body" idx="2"/>
          </p:nvPr>
        </p:nvSpPr>
        <p:spPr>
          <a:xfrm>
            <a:off x="6187440" y="1638299"/>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2"/>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2"/>
          <p:cNvSpPr txBox="1">
            <a:spLocks noGrp="1"/>
          </p:cNvSpPr>
          <p:nvPr>
            <p:ph type="body" idx="3"/>
          </p:nvPr>
        </p:nvSpPr>
        <p:spPr>
          <a:xfrm>
            <a:off x="152400"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2"/>
          <p:cNvSpPr txBox="1">
            <a:spLocks noGrp="1"/>
          </p:cNvSpPr>
          <p:nvPr>
            <p:ph type="body" idx="4"/>
          </p:nvPr>
        </p:nvSpPr>
        <p:spPr>
          <a:xfrm>
            <a:off x="6188075"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63"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
        <p:nvSpPr>
          <p:cNvPr id="71" name="Google Shape;71;p63"/>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70100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04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836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729130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49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118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10"/>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0"/>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10"/>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3000"/>
              <a:buFont typeface="Arial"/>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27" name="Google Shape;27;p10"/>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914400" lvl="1" indent="-381000" algn="l">
              <a:lnSpc>
                <a:spcPct val="115000"/>
              </a:lnSpc>
              <a:spcBef>
                <a:spcPts val="0"/>
              </a:spcBef>
              <a:spcAft>
                <a:spcPts val="0"/>
              </a:spcAft>
              <a:buClr>
                <a:schemeClr val="dk1"/>
              </a:buClr>
              <a:buSzPts val="2400"/>
              <a:buChar char="▫"/>
              <a:defRPr/>
            </a:lvl2pPr>
            <a:lvl3pPr marL="1371600" lvl="2" indent="-381000" algn="l">
              <a:lnSpc>
                <a:spcPct val="115000"/>
              </a:lnSpc>
              <a:spcBef>
                <a:spcPts val="0"/>
              </a:spcBef>
              <a:spcAft>
                <a:spcPts val="0"/>
              </a:spcAft>
              <a:buClr>
                <a:schemeClr val="dk1"/>
              </a:buClr>
              <a:buSzPts val="2400"/>
              <a:buChar char="▫"/>
              <a:defRPr/>
            </a:lvl3pPr>
            <a:lvl4pPr marL="1828800" lvl="3" indent="-381000" algn="l">
              <a:lnSpc>
                <a:spcPct val="115000"/>
              </a:lnSpc>
              <a:spcBef>
                <a:spcPts val="0"/>
              </a:spcBef>
              <a:spcAft>
                <a:spcPts val="0"/>
              </a:spcAft>
              <a:buClr>
                <a:schemeClr val="dk1"/>
              </a:buClr>
              <a:buSzPts val="2400"/>
              <a:buChar char="▫"/>
              <a:defRPr/>
            </a:lvl4pPr>
            <a:lvl5pPr marL="2286000" lvl="4" indent="-381000" algn="l">
              <a:lnSpc>
                <a:spcPct val="115000"/>
              </a:lnSpc>
              <a:spcBef>
                <a:spcPts val="0"/>
              </a:spcBef>
              <a:spcAft>
                <a:spcPts val="0"/>
              </a:spcAft>
              <a:buClr>
                <a:schemeClr val="dk1"/>
              </a:buClr>
              <a:buSzPts val="2400"/>
              <a:buChar char="▫"/>
              <a:defRPr/>
            </a:lvl5pPr>
            <a:lvl6pPr marL="2743200" lvl="5" indent="-381000" algn="l">
              <a:lnSpc>
                <a:spcPct val="115000"/>
              </a:lnSpc>
              <a:spcBef>
                <a:spcPts val="0"/>
              </a:spcBef>
              <a:spcAft>
                <a:spcPts val="0"/>
              </a:spcAft>
              <a:buClr>
                <a:schemeClr val="dk1"/>
              </a:buClr>
              <a:buSzPts val="2400"/>
              <a:buChar char="▫"/>
              <a:defRPr/>
            </a:lvl6pPr>
            <a:lvl7pPr marL="3200400" lvl="6" indent="-381000" algn="l">
              <a:lnSpc>
                <a:spcPct val="115000"/>
              </a:lnSpc>
              <a:spcBef>
                <a:spcPts val="0"/>
              </a:spcBef>
              <a:spcAft>
                <a:spcPts val="0"/>
              </a:spcAft>
              <a:buClr>
                <a:schemeClr val="dk1"/>
              </a:buClr>
              <a:buSzPts val="2400"/>
              <a:buChar char="▫"/>
              <a:defRPr/>
            </a:lvl7pPr>
            <a:lvl8pPr marL="3657600" lvl="7" indent="-381000" algn="l">
              <a:lnSpc>
                <a:spcPct val="115000"/>
              </a:lnSpc>
              <a:spcBef>
                <a:spcPts val="0"/>
              </a:spcBef>
              <a:spcAft>
                <a:spcPts val="0"/>
              </a:spcAft>
              <a:buClr>
                <a:schemeClr val="dk1"/>
              </a:buClr>
              <a:buSzPts val="2400"/>
              <a:buChar char="▫"/>
              <a:defRPr/>
            </a:lvl8pPr>
            <a:lvl9pPr marL="4114800" lvl="8" indent="-381000" algn="l">
              <a:lnSpc>
                <a:spcPct val="115000"/>
              </a:lnSpc>
              <a:spcBef>
                <a:spcPts val="0"/>
              </a:spcBef>
              <a:spcAft>
                <a:spcPts val="0"/>
              </a:spcAft>
              <a:buClr>
                <a:schemeClr val="dk1"/>
              </a:buClr>
              <a:buSzPts val="2400"/>
              <a:buChar char="▫"/>
              <a:defRPr/>
            </a:lvl9pPr>
          </a:lstStyle>
          <a:p>
            <a:endParaRPr/>
          </a:p>
        </p:txBody>
      </p:sp>
      <p:sp>
        <p:nvSpPr>
          <p:cNvPr id="28" name="Google Shape;28;p10"/>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6373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9C11-4AFE-037D-7D43-8D336EB6C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4D252-1A5E-E240-511C-80B8360E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7D411-1465-FE99-CCAE-A94BF91F0A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E6F259-776A-5DF1-AB15-8C277554C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6590C-5F41-0518-EC91-EDCFA3F9D0D0}"/>
              </a:ext>
            </a:extLst>
          </p:cNvPr>
          <p:cNvSpPr>
            <a:spLocks noGrp="1"/>
          </p:cNvSpPr>
          <p:nvPr>
            <p:ph type="sldNum" sz="quarter" idx="12"/>
          </p:nvPr>
        </p:nvSpPr>
        <p:spPr/>
        <p:txBody>
          <a:bodyPr/>
          <a:lstStyle/>
          <a:p>
            <a:fld id="{46E893F9-31CB-416C-AC5F-F656B7E4CD2D}" type="slidenum">
              <a:rPr lang="en-US" smtClean="0"/>
              <a:t>‹#›</a:t>
            </a:fld>
            <a:endParaRPr lang="en-US"/>
          </a:p>
        </p:txBody>
      </p:sp>
    </p:spTree>
    <p:extLst>
      <p:ext uri="{BB962C8B-B14F-4D97-AF65-F5344CB8AC3E}">
        <p14:creationId xmlns:p14="http://schemas.microsoft.com/office/powerpoint/2010/main" val="262469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10.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1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8.xml"/><Relationship Id="rId7" Type="http://schemas.openxmlformats.org/officeDocument/2006/relationships/theme" Target="../theme/theme1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8.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9.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29"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43" r:id="rId1"/>
    <p:sldLayoutId id="2147483687" r:id="rId2"/>
    <p:sldLayoutId id="2147483688" r:id="rId3"/>
    <p:sldLayoutId id="2147483689" r:id="rId4"/>
    <p:sldLayoutId id="2147483734" r:id="rId5"/>
    <p:sldLayoutId id="2147483735" r:id="rId6"/>
    <p:sldLayoutId id="2147483703" r:id="rId7"/>
    <p:sldLayoutId id="2147483690" r:id="rId8"/>
    <p:sldLayoutId id="2147483736" r:id="rId9"/>
    <p:sldLayoutId id="2147483691" r:id="rId10"/>
    <p:sldLayoutId id="2147483738" r:id="rId11"/>
    <p:sldLayoutId id="2147483692" r:id="rId12"/>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1237274-9532-496B-88C1-E5C8B9CD9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bg1"/>
                </a:solidFill>
              </a:defRPr>
            </a:lvl1pPr>
          </a:lstStyle>
          <a:p>
            <a:fld id="{496352C5-DF58-44E9-A77B-67620FD6E81F}" type="slidenum">
              <a:rPr lang="en-US" smtClean="0"/>
              <a:pPr/>
              <a:t>‹#›</a:t>
            </a:fld>
            <a:endParaRPr lang="en-US"/>
          </a:p>
        </p:txBody>
      </p:sp>
    </p:spTree>
    <p:extLst>
      <p:ext uri="{BB962C8B-B14F-4D97-AF65-F5344CB8AC3E}">
        <p14:creationId xmlns:p14="http://schemas.microsoft.com/office/powerpoint/2010/main" val="358831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7" r:id="rId1"/>
    <p:sldLayoutId id="2147483656" r:id="rId2"/>
    <p:sldLayoutId id="2147483657" r:id="rId3"/>
    <p:sldLayoutId id="2147483658" r:id="rId4"/>
    <p:sldLayoutId id="2147483751"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741" r:id="rId1"/>
    <p:sldLayoutId id="2147483711" r:id="rId2"/>
    <p:sldLayoutId id="2147483712" r:id="rId3"/>
    <p:sldLayoutId id="2147483744"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9" r:id="rId3"/>
    <p:sldLayoutId id="214748374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33" r:id="rId1"/>
    <p:sldLayoutId id="2147483742"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 id="2147483670" r:id="rId6"/>
    <p:sldLayoutId id="2147483671" r:id="rId7"/>
    <p:sldLayoutId id="2147483672" r:id="rId8"/>
    <p:sldLayoutId id="2147483673" r:id="rId9"/>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9"/>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19100" algn="l" rtl="0">
              <a:lnSpc>
                <a:spcPct val="90000"/>
              </a:lnSpc>
              <a:spcBef>
                <a:spcPts val="5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L="1371600" marR="0" lvl="2" indent="-406400" algn="l" rtl="0">
              <a:lnSpc>
                <a:spcPct val="90000"/>
              </a:lnSpc>
              <a:spcBef>
                <a:spcPts val="500"/>
              </a:spcBef>
              <a:spcAft>
                <a:spcPts val="0"/>
              </a:spcAft>
              <a:buClr>
                <a:schemeClr val="lt1"/>
              </a:buClr>
              <a:buSzPts val="2800"/>
              <a:buFont typeface="Courier New"/>
              <a:buChar char="o"/>
              <a:defRPr sz="2800" b="0" i="0" u="none" strike="noStrike" cap="none">
                <a:solidFill>
                  <a:schemeClr val="lt1"/>
                </a:solidFill>
                <a:latin typeface="Arial"/>
                <a:ea typeface="Arial"/>
                <a:cs typeface="Arial"/>
                <a:sym typeface="Arial"/>
              </a:defRPr>
            </a:lvl3pPr>
            <a:lvl4pPr marL="1828800" marR="0" lvl="3" indent="-393700" algn="l" rtl="0">
              <a:lnSpc>
                <a:spcPct val="90000"/>
              </a:lnSpc>
              <a:spcBef>
                <a:spcPts val="500"/>
              </a:spcBef>
              <a:spcAft>
                <a:spcPts val="0"/>
              </a:spcAft>
              <a:buClr>
                <a:schemeClr val="lt1"/>
              </a:buClr>
              <a:buSzPts val="2600"/>
              <a:buFont typeface="Noto Sans Symbols"/>
              <a:buChar char="▪"/>
              <a:defRPr sz="2600" b="0" i="0" u="none" strike="noStrike" cap="none">
                <a:solidFill>
                  <a:schemeClr val="lt1"/>
                </a:solidFill>
                <a:latin typeface="Arial"/>
                <a:ea typeface="Arial"/>
                <a:cs typeface="Arial"/>
                <a:sym typeface="Arial"/>
              </a:defRPr>
            </a:lvl4pPr>
            <a:lvl5pPr marL="2286000" marR="0" lvl="4"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9"/>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Arial"/>
                <a:ea typeface="Arial"/>
                <a:cs typeface="Arial"/>
                <a:sym typeface="Arial"/>
              </a:defRPr>
            </a:lvl1pPr>
            <a:lvl2pPr marL="0" marR="0" lvl="1" indent="0" algn="r" rtl="0">
              <a:spcBef>
                <a:spcPts val="0"/>
              </a:spcBef>
              <a:buNone/>
              <a:defRPr sz="2400" b="0" i="0" u="none" strike="noStrike" cap="none">
                <a:solidFill>
                  <a:schemeClr val="lt1"/>
                </a:solidFill>
                <a:latin typeface="Arial"/>
                <a:ea typeface="Arial"/>
                <a:cs typeface="Arial"/>
                <a:sym typeface="Arial"/>
              </a:defRPr>
            </a:lvl2pPr>
            <a:lvl3pPr marL="0" marR="0" lvl="2" indent="0" algn="r" rtl="0">
              <a:spcBef>
                <a:spcPts val="0"/>
              </a:spcBef>
              <a:buNone/>
              <a:defRPr sz="2400" b="0" i="0" u="none" strike="noStrike" cap="none">
                <a:solidFill>
                  <a:schemeClr val="lt1"/>
                </a:solidFill>
                <a:latin typeface="Arial"/>
                <a:ea typeface="Arial"/>
                <a:cs typeface="Arial"/>
                <a:sym typeface="Arial"/>
              </a:defRPr>
            </a:lvl3pPr>
            <a:lvl4pPr marL="0" marR="0" lvl="3" indent="0" algn="r" rtl="0">
              <a:spcBef>
                <a:spcPts val="0"/>
              </a:spcBef>
              <a:buNone/>
              <a:defRPr sz="2400" b="0" i="0" u="none" strike="noStrike" cap="none">
                <a:solidFill>
                  <a:schemeClr val="lt1"/>
                </a:solidFill>
                <a:latin typeface="Arial"/>
                <a:ea typeface="Arial"/>
                <a:cs typeface="Arial"/>
                <a:sym typeface="Arial"/>
              </a:defRPr>
            </a:lvl4pPr>
            <a:lvl5pPr marL="0" marR="0" lvl="4" indent="0" algn="r" rtl="0">
              <a:spcBef>
                <a:spcPts val="0"/>
              </a:spcBef>
              <a:buNone/>
              <a:defRPr sz="2400" b="0" i="0" u="none" strike="noStrike" cap="none">
                <a:solidFill>
                  <a:schemeClr val="lt1"/>
                </a:solidFill>
                <a:latin typeface="Arial"/>
                <a:ea typeface="Arial"/>
                <a:cs typeface="Arial"/>
                <a:sym typeface="Arial"/>
              </a:defRPr>
            </a:lvl5pPr>
            <a:lvl6pPr marL="0" marR="0" lvl="5" indent="0" algn="r" rtl="0">
              <a:spcBef>
                <a:spcPts val="0"/>
              </a:spcBef>
              <a:buNone/>
              <a:defRPr sz="2400" b="0" i="0" u="none" strike="noStrike" cap="none">
                <a:solidFill>
                  <a:schemeClr val="lt1"/>
                </a:solidFill>
                <a:latin typeface="Arial"/>
                <a:ea typeface="Arial"/>
                <a:cs typeface="Arial"/>
                <a:sym typeface="Arial"/>
              </a:defRPr>
            </a:lvl6pPr>
            <a:lvl7pPr marL="0" marR="0" lvl="6" indent="0" algn="r" rtl="0">
              <a:spcBef>
                <a:spcPts val="0"/>
              </a:spcBef>
              <a:buNone/>
              <a:defRPr sz="2400" b="0" i="0" u="none" strike="noStrike" cap="none">
                <a:solidFill>
                  <a:schemeClr val="lt1"/>
                </a:solidFill>
                <a:latin typeface="Arial"/>
                <a:ea typeface="Arial"/>
                <a:cs typeface="Arial"/>
                <a:sym typeface="Arial"/>
              </a:defRPr>
            </a:lvl7pPr>
            <a:lvl8pPr marL="0" marR="0" lvl="7" indent="0" algn="r" rtl="0">
              <a:spcBef>
                <a:spcPts val="0"/>
              </a:spcBef>
              <a:buNone/>
              <a:defRPr sz="2400" b="0" i="0" u="none" strike="noStrike" cap="none">
                <a:solidFill>
                  <a:schemeClr val="lt1"/>
                </a:solidFill>
                <a:latin typeface="Arial"/>
                <a:ea typeface="Arial"/>
                <a:cs typeface="Arial"/>
                <a:sym typeface="Arial"/>
              </a:defRPr>
            </a:lvl8pPr>
            <a:lvl9pPr marL="0" marR="0" lvl="8" indent="0" algn="r" rtl="0">
              <a:spcBef>
                <a:spcPts val="0"/>
              </a:spcBef>
              <a:buNone/>
              <a:defRPr sz="2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48" r:id="rId7"/>
    <p:sldLayoutId id="2147483749" r:id="rId8"/>
    <p:sldLayoutId id="2147483750"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hyperlink" Target="https://www.cde.ca.gov/ci/gs/e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3.xml"/><Relationship Id="rId1" Type="http://schemas.openxmlformats.org/officeDocument/2006/relationships/slideLayout" Target="../slideLayouts/slideLayout60.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aeducatorstogether.org/groups/e0cfjrjf/upk-p-3" TargetMode="External"/><Relationship Id="rId7" Type="http://schemas.openxmlformats.org/officeDocument/2006/relationships/hyperlink" Target="https://www.cde.ca.gov/ls/ex/sosexplearncontacts.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de.ca.gov/ci/gs/em/upkofficehours.asp" TargetMode="External"/><Relationship Id="rId5" Type="http://schemas.openxmlformats.org/officeDocument/2006/relationships/hyperlink" Target="https://www.cde.ca.gov/ci/gs/em/kinderfaq.asp" TargetMode="External"/><Relationship Id="rId4" Type="http://schemas.openxmlformats.org/officeDocument/2006/relationships/hyperlink" Target="https://www.cde.ca.gov/ci/gs/e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B154" TargetMode="External"/><Relationship Id="rId2" Type="http://schemas.openxmlformats.org/officeDocument/2006/relationships/hyperlink" Target="https://www.ebudget.ca.gov/FullBudgetSummary.pdf" TargetMode="External"/><Relationship Id="rId1" Type="http://schemas.openxmlformats.org/officeDocument/2006/relationships/slideLayout" Target="../slideLayouts/slideLayout2.xml"/><Relationship Id="rId5" Type="http://schemas.openxmlformats.org/officeDocument/2006/relationships/hyperlink" Target="https://leginfo.legislature.ca.gov/faces/billNavClient.xhtml?bill_id=202120220AB181" TargetMode="External"/><Relationship Id="rId4" Type="http://schemas.openxmlformats.org/officeDocument/2006/relationships/hyperlink" Target="https://leginfo.legislature.ca.gov/faces/billNavClient.xhtml?bill_id=202120220AB21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ls/ex/elopinfo.asp#elopfaqs" TargetMode="External"/><Relationship Id="rId7" Type="http://schemas.openxmlformats.org/officeDocument/2006/relationships/hyperlink" Target="mailto:ExpandedLearning@cde.c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afterschoolnetwork.org/elo-program" TargetMode="External"/><Relationship Id="rId5" Type="http://schemas.openxmlformats.org/officeDocument/2006/relationships/hyperlink" Target="https://www.cde.ca.gov/ls/ex/elofaq.asp" TargetMode="External"/><Relationship Id="rId4" Type="http://schemas.openxmlformats.org/officeDocument/2006/relationships/hyperlink" Target="https://www.cde.ca.gov/ls/ex/documents/elopprogplanguide.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gs.ca.gov/OPSC/Services/Page-Content/Office-of-Public-School-Construction-Services-List-Folder/Access-Full-Day-Kindergarten-Facilities-Grant-Program-Fund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Lindsey.Gordon@dgs.ca.gov" TargetMode="External"/><Relationship Id="rId4" Type="http://schemas.openxmlformats.org/officeDocument/2006/relationships/hyperlink" Target="mailto:Joshua.Potter@dgs.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ca.gov/eo/in/index.asp" TargetMode="External"/><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5E9-546C-4D65-AA9D-B7400DA22F60}"/>
              </a:ext>
            </a:extLst>
          </p:cNvPr>
          <p:cNvSpPr>
            <a:spLocks noGrp="1"/>
          </p:cNvSpPr>
          <p:nvPr>
            <p:ph type="ctrTitle"/>
          </p:nvPr>
        </p:nvSpPr>
        <p:spPr>
          <a:xfrm>
            <a:off x="-87580" y="53502"/>
            <a:ext cx="12254442" cy="5036658"/>
          </a:xfrm>
        </p:spPr>
        <p:txBody>
          <a:bodyPr>
            <a:normAutofit/>
          </a:bodyPr>
          <a:lstStyle/>
          <a:p>
            <a:br>
              <a:rPr lang="en-US" sz="3000" b="1" dirty="0">
                <a:latin typeface="Arial" panose="020B0604020202020204" pitchFamily="34" charset="0"/>
                <a:ea typeface="+mj-lt"/>
                <a:cs typeface="Arial" panose="020B0604020202020204" pitchFamily="34" charset="0"/>
              </a:rPr>
            </a:br>
            <a:r>
              <a:rPr lang="en-US" sz="5000" b="1" dirty="0">
                <a:latin typeface="Arial"/>
                <a:ea typeface="+mj-lt"/>
                <a:cs typeface="Arial"/>
              </a:rPr>
              <a:t>Universal </a:t>
            </a:r>
            <a:r>
              <a:rPr lang="en-US" sz="5000" b="1" dirty="0" err="1">
                <a:latin typeface="Arial"/>
                <a:ea typeface="+mj-lt"/>
                <a:cs typeface="Arial"/>
              </a:rPr>
              <a:t>PreKindergarten</a:t>
            </a:r>
            <a:r>
              <a:rPr lang="en-US" sz="5000" b="1" dirty="0">
                <a:latin typeface="Arial"/>
                <a:ea typeface="+mj-lt"/>
                <a:cs typeface="Arial"/>
              </a:rPr>
              <a:t> (UPK) Implementation</a:t>
            </a:r>
            <a:br>
              <a:rPr lang="en-US" sz="5000" b="1" dirty="0">
                <a:latin typeface="Arial"/>
                <a:ea typeface="+mj-lt"/>
                <a:cs typeface="Arial"/>
              </a:rPr>
            </a:br>
            <a:r>
              <a:rPr lang="en-US" sz="5000" b="1" dirty="0">
                <a:latin typeface="Arial"/>
                <a:ea typeface="+mj-lt"/>
                <a:cs typeface="Arial"/>
              </a:rPr>
              <a:t>Office Hour </a:t>
            </a:r>
            <a:br>
              <a:rPr lang="en-US" sz="5000" b="1" dirty="0">
                <a:latin typeface="Arial"/>
                <a:ea typeface="+mj-lt"/>
                <a:cs typeface="Arial"/>
              </a:rPr>
            </a:br>
            <a:br>
              <a:rPr lang="en-US" sz="3000" b="1" dirty="0">
                <a:latin typeface="Arial" panose="020B0604020202020204" pitchFamily="34" charset="0"/>
                <a:ea typeface="+mj-lt"/>
                <a:cs typeface="Arial" panose="020B0604020202020204" pitchFamily="34" charset="0"/>
              </a:rPr>
            </a:br>
            <a:r>
              <a:rPr lang="en-US" sz="3600" b="1" dirty="0">
                <a:latin typeface="Arial"/>
                <a:ea typeface="+mj-lt"/>
                <a:cs typeface="Arial"/>
              </a:rPr>
              <a:t>Early Education Division (EED)</a:t>
            </a:r>
            <a:br>
              <a:rPr lang="en-US" sz="3000" b="1" dirty="0">
                <a:latin typeface="Arial" panose="020B0604020202020204" pitchFamily="34" charset="0"/>
                <a:ea typeface="+mj-lt"/>
                <a:cs typeface="Arial" panose="020B0604020202020204" pitchFamily="34" charset="0"/>
              </a:rPr>
            </a:br>
            <a:br>
              <a:rPr lang="en-US" sz="3000" b="1" dirty="0">
                <a:latin typeface="Arial" panose="020B0604020202020204" pitchFamily="34" charset="0"/>
                <a:ea typeface="+mj-lt"/>
                <a:cs typeface="Arial" panose="020B0604020202020204" pitchFamily="34" charset="0"/>
              </a:rPr>
            </a:br>
            <a:r>
              <a:rPr lang="en-US" sz="3000" dirty="0">
                <a:latin typeface="Arial"/>
                <a:ea typeface="+mj-lt"/>
                <a:cs typeface="Arial"/>
              </a:rPr>
              <a:t>  August 3, 2022</a:t>
            </a:r>
          </a:p>
        </p:txBody>
      </p:sp>
    </p:spTree>
    <p:extLst>
      <p:ext uri="{BB962C8B-B14F-4D97-AF65-F5344CB8AC3E}">
        <p14:creationId xmlns:p14="http://schemas.microsoft.com/office/powerpoint/2010/main" val="32018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0" y="-156324"/>
            <a:ext cx="11887200" cy="987711"/>
          </a:xfrm>
        </p:spPr>
        <p:txBody>
          <a:bodyPr/>
          <a:lstStyle/>
          <a:p>
            <a:r>
              <a:rPr lang="en-US" b="1" dirty="0">
                <a:cs typeface="Arial"/>
              </a:rPr>
              <a:t>Infrastructure</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08332" y="699184"/>
            <a:ext cx="11887200" cy="5493701"/>
          </a:xfrm>
        </p:spPr>
        <p:txBody>
          <a:bodyPr vert="horz" lIns="91440" tIns="45720" rIns="91440" bIns="45720" rtlCol="0" anchor="t">
            <a:noAutofit/>
          </a:bodyPr>
          <a:lstStyle/>
          <a:p>
            <a:pPr>
              <a:lnSpc>
                <a:spcPct val="100000"/>
              </a:lnSpc>
              <a:spcAft>
                <a:spcPts val="1000"/>
              </a:spcAft>
            </a:pPr>
            <a:r>
              <a:rPr lang="en-US" sz="2600" dirty="0">
                <a:ea typeface="+mn-lt"/>
                <a:cs typeface="+mn-lt"/>
              </a:rPr>
              <a:t>Nearly $6 billion for Prek-12 education facilities, including:</a:t>
            </a:r>
          </a:p>
          <a:p>
            <a:pPr lvl="1">
              <a:lnSpc>
                <a:spcPct val="100000"/>
              </a:lnSpc>
              <a:spcAft>
                <a:spcPts val="1000"/>
              </a:spcAft>
            </a:pPr>
            <a:r>
              <a:rPr lang="en-US" sz="2400" dirty="0">
                <a:ea typeface="+mn-lt"/>
                <a:cs typeface="+mn-lt"/>
              </a:rPr>
              <a:t>$1.4 billion General Fund for TK-12 school facilities construction</a:t>
            </a:r>
            <a:endParaRPr lang="en-US" sz="2400" dirty="0">
              <a:cs typeface="Arial"/>
            </a:endParaRPr>
          </a:p>
          <a:p>
            <a:pPr lvl="1">
              <a:lnSpc>
                <a:spcPct val="100000"/>
              </a:lnSpc>
              <a:spcAft>
                <a:spcPts val="1000"/>
              </a:spcAft>
            </a:pPr>
            <a:r>
              <a:rPr lang="en-US" sz="2400" dirty="0">
                <a:ea typeface="+mn-lt"/>
                <a:cs typeface="+mn-lt"/>
              </a:rPr>
              <a:t>$4.2 billion for the School Facility Program</a:t>
            </a:r>
          </a:p>
          <a:p>
            <a:pPr lvl="1">
              <a:lnSpc>
                <a:spcPct val="100000"/>
              </a:lnSpc>
              <a:spcAft>
                <a:spcPts val="1000"/>
              </a:spcAft>
            </a:pPr>
            <a:r>
              <a:rPr lang="en-US" sz="2400" dirty="0">
                <a:ea typeface="+mn-lt"/>
                <a:cs typeface="+mn-lt"/>
              </a:rPr>
              <a:t>$100 million for the California Preschool, TK, and Full-Day Kindergarten Facilities Grant in 2023</a:t>
            </a:r>
            <a:r>
              <a:rPr lang="en-US" sz="2400" dirty="0"/>
              <a:t>–</a:t>
            </a:r>
            <a:r>
              <a:rPr lang="en-US" sz="2400" dirty="0">
                <a:ea typeface="+mn-lt"/>
                <a:cs typeface="+mn-lt"/>
              </a:rPr>
              <a:t>24, with another $550 million intended for 2023</a:t>
            </a:r>
            <a:r>
              <a:rPr lang="en-US" sz="2400" dirty="0"/>
              <a:t>–</a:t>
            </a:r>
            <a:r>
              <a:rPr lang="en-US" sz="2400" dirty="0">
                <a:ea typeface="+mn-lt"/>
                <a:cs typeface="+mn-lt"/>
              </a:rPr>
              <a:t>24</a:t>
            </a:r>
          </a:p>
          <a:p>
            <a:pPr>
              <a:lnSpc>
                <a:spcPct val="100000"/>
              </a:lnSpc>
              <a:spcAft>
                <a:spcPts val="1000"/>
              </a:spcAft>
            </a:pPr>
            <a:r>
              <a:rPr lang="en-US" sz="2600" dirty="0">
                <a:solidFill>
                  <a:schemeClr val="bg1"/>
                </a:solidFill>
                <a:ea typeface="+mn-lt"/>
                <a:cs typeface="+mn-lt"/>
              </a:rPr>
              <a:t>Amends language to allow Community Colleges to receive this funding</a:t>
            </a:r>
            <a:endParaRPr lang="en-US" sz="2600" dirty="0">
              <a:ea typeface="+mn-lt"/>
              <a:cs typeface="+mn-lt"/>
            </a:endParaRPr>
          </a:p>
          <a:p>
            <a:pPr lvl="1">
              <a:lnSpc>
                <a:spcPct val="100000"/>
              </a:lnSpc>
              <a:spcAft>
                <a:spcPts val="1000"/>
              </a:spcAft>
            </a:pPr>
            <a:r>
              <a:rPr lang="en-US" sz="2400" dirty="0">
                <a:ea typeface="+mn-lt"/>
                <a:cs typeface="+mn-lt"/>
              </a:rPr>
              <a:t>Provides $30 million per year for two years to support eligible facilities costs for the Charter School Facility Grant Program.</a:t>
            </a:r>
          </a:p>
          <a:p>
            <a:pPr>
              <a:lnSpc>
                <a:spcPct val="100000"/>
              </a:lnSpc>
              <a:spcAft>
                <a:spcPts val="1000"/>
              </a:spcAft>
            </a:pPr>
            <a:r>
              <a:rPr lang="en-US" sz="2600" dirty="0">
                <a:cs typeface="Arial"/>
              </a:rPr>
              <a:t>$100 million to develop and repair existing child care and preschool infrastructure at non-local educational agencies (LEAs), especially in low-income communities</a:t>
            </a:r>
          </a:p>
          <a:p>
            <a:pPr marL="1371600" lvl="3" indent="0">
              <a:buNone/>
            </a:pPr>
            <a:endParaRPr lang="en-US" sz="2400" dirty="0">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10</a:t>
            </a:fld>
            <a:endParaRPr lang="en-US"/>
          </a:p>
        </p:txBody>
      </p:sp>
    </p:spTree>
    <p:extLst>
      <p:ext uri="{BB962C8B-B14F-4D97-AF65-F5344CB8AC3E}">
        <p14:creationId xmlns:p14="http://schemas.microsoft.com/office/powerpoint/2010/main" val="195580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cs typeface="Arial"/>
              </a:rPr>
              <a:t>Questions</a:t>
            </a:r>
            <a:br>
              <a:rPr lang="en-US" sz="4000">
                <a:cs typeface="Arial"/>
              </a:rPr>
            </a:br>
            <a:r>
              <a:rPr lang="en-US" sz="4000">
                <a:cs typeface="Arial"/>
              </a:rPr>
              <a:t>&amp;</a:t>
            </a:r>
            <a:br>
              <a:rPr lang="en-US" sz="4000">
                <a:cs typeface="Arial"/>
              </a:rPr>
            </a:br>
            <a:r>
              <a:rPr lang="en-US" sz="4000">
                <a:cs typeface="Arial"/>
              </a:rPr>
              <a:t>Answers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11</a:t>
            </a:fld>
            <a:endParaRPr lang="en-US"/>
          </a:p>
        </p:txBody>
      </p:sp>
    </p:spTree>
    <p:extLst>
      <p:ext uri="{BB962C8B-B14F-4D97-AF65-F5344CB8AC3E}">
        <p14:creationId xmlns:p14="http://schemas.microsoft.com/office/powerpoint/2010/main" val="166746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a:t>Closing and Next Steps</a:t>
            </a:r>
            <a:endParaRPr sz="4000"/>
          </a:p>
        </p:txBody>
      </p:sp>
      <p:sp>
        <p:nvSpPr>
          <p:cNvPr id="497" name="Content Placeholder"/>
          <p:cNvSpPr txBox="1">
            <a:spLocks noGrp="1"/>
          </p:cNvSpPr>
          <p:nvPr>
            <p:ph type="body" idx="1"/>
          </p:nvPr>
        </p:nvSpPr>
        <p:spPr>
          <a:xfrm>
            <a:off x="-523956" y="1408659"/>
            <a:ext cx="13161723" cy="4279026"/>
          </a:xfrm>
          <a:prstGeom prst="rect">
            <a:avLst/>
          </a:prstGeom>
          <a:noFill/>
          <a:ln>
            <a:noFill/>
          </a:ln>
        </p:spPr>
        <p:txBody>
          <a:bodyPr spcFirstLastPara="1" wrap="square" lIns="91425" tIns="45700" rIns="91425" bIns="45700" anchor="t" anchorCtr="0">
            <a:noAutofit/>
          </a:bodyPr>
          <a:lstStyle/>
          <a:p>
            <a:pPr marL="457200" lvl="1" indent="0" algn="ctr">
              <a:buNone/>
            </a:pPr>
            <a:endParaRPr lang="en-US" sz="3000"/>
          </a:p>
          <a:p>
            <a:pPr marL="457200" lvl="1" indent="0" algn="ctr">
              <a:buNone/>
            </a:pPr>
            <a:r>
              <a:rPr lang="en-US" sz="3000"/>
              <a:t>Inbox for questions and comments: </a:t>
            </a:r>
            <a:r>
              <a:rPr lang="en-US" sz="300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UPK</a:t>
            </a:r>
            <a:r>
              <a:rPr lang="en-US" sz="3000" u="sng">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@cde.ca.gov</a:t>
            </a:r>
            <a:r>
              <a:rPr lang="en-US" sz="3000" u="sng">
                <a:solidFill>
                  <a:schemeClr val="accent4">
                    <a:lumMod val="40000"/>
                    <a:lumOff val="60000"/>
                  </a:schemeClr>
                </a:solidFill>
              </a:rPr>
              <a:t> </a:t>
            </a:r>
            <a:endParaRPr lang="en-US" sz="3000">
              <a:solidFill>
                <a:schemeClr val="accent4">
                  <a:lumMod val="40000"/>
                  <a:lumOff val="60000"/>
                </a:schemeClr>
              </a:solidFill>
            </a:endParaRPr>
          </a:p>
          <a:p>
            <a:pPr marL="457200" lvl="1" indent="0">
              <a:buNone/>
            </a:pPr>
            <a:endParaRPr lang="en-US" sz="3000"/>
          </a:p>
          <a:p>
            <a:pPr marL="457200" lvl="1" indent="0">
              <a:buNone/>
            </a:pPr>
            <a:r>
              <a:rPr lang="en-US" sz="3000"/>
              <a:t>  We will post this week's slides on: </a:t>
            </a:r>
            <a:r>
              <a:rPr lang="en-US" sz="3000" u="sng">
                <a:solidFill>
                  <a:srgbClr val="FFE699"/>
                </a:solidFill>
                <a:hlinkClick r:id="rId4" tooltip="CDE Elementary web page">
                  <a:extLst>
                    <a:ext uri="{A12FA001-AC4F-418D-AE19-62706E023703}">
                      <ahyp:hlinkClr xmlns:ahyp="http://schemas.microsoft.com/office/drawing/2018/hyperlinkcolor" val="tx"/>
                    </a:ext>
                  </a:extLst>
                </a:hlinkClick>
              </a:rPr>
              <a:t>https://www.cde.ca.gov/ci/gs/em/</a:t>
            </a:r>
            <a:r>
              <a:rPr lang="en-US" sz="3000"/>
              <a:t> </a:t>
            </a:r>
          </a:p>
          <a:p>
            <a:pPr marL="685800" indent="0">
              <a:spcBef>
                <a:spcPts val="500"/>
              </a:spcBef>
              <a:buNone/>
            </a:pPr>
            <a:endParaRPr lang="en-US" sz="3000"/>
          </a:p>
          <a:p>
            <a:pPr marL="0" indent="0" algn="ctr">
              <a:spcBef>
                <a:spcPts val="500"/>
              </a:spcBef>
              <a:buNone/>
            </a:pPr>
            <a:r>
              <a:rPr lang="en-US" sz="3000"/>
              <a:t>We look forward to more opportunities to discuss </a:t>
            </a:r>
          </a:p>
          <a:p>
            <a:pPr marL="0" indent="0" algn="ctr">
              <a:spcBef>
                <a:spcPts val="500"/>
              </a:spcBef>
              <a:buNone/>
            </a:pPr>
            <a:r>
              <a:rPr lang="en-US" sz="3000"/>
              <a:t>the implementation of UPK! </a:t>
            </a:r>
          </a:p>
          <a:p>
            <a:pPr marL="0" indent="0">
              <a:spcBef>
                <a:spcPts val="500"/>
              </a:spcBef>
              <a:buNone/>
            </a:pPr>
            <a:endParaRPr lang="en-US" sz="3000" b="1"/>
          </a:p>
          <a:p>
            <a:pPr marL="0" indent="0" algn="ctr">
              <a:spcBef>
                <a:spcPts val="500"/>
              </a:spcBef>
              <a:buNone/>
            </a:pPr>
            <a:r>
              <a:rPr lang="en-US" sz="3000" b="1"/>
              <a:t>Thank you!</a:t>
            </a: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a:xfrm>
            <a:off x="10598226" y="6309676"/>
            <a:ext cx="1441373" cy="365125"/>
          </a:xfrm>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75414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602167"/>
            <a:ext cx="11887200" cy="5518714"/>
          </a:xfrm>
        </p:spPr>
        <p:txBody>
          <a:bodyPr vert="horz" lIns="91440" tIns="45720" rIns="91440" bIns="45720" rtlCol="0" anchor="t">
            <a:noAutofit/>
          </a:bodyPr>
          <a:lstStyle/>
          <a:p>
            <a:pPr marL="0" indent="0">
              <a:spcAft>
                <a:spcPts val="1000"/>
              </a:spcAft>
              <a:buNone/>
            </a:pPr>
            <a:r>
              <a:rPr lang="en-US" sz="2800" b="1" dirty="0">
                <a:ea typeface="+mn-lt"/>
                <a:cs typeface="+mn-lt"/>
              </a:rPr>
              <a:t>PQI Office Regional Consultants</a:t>
            </a:r>
            <a:r>
              <a:rPr lang="en-US" sz="2400" dirty="0">
                <a:ea typeface="+mn-lt"/>
                <a:cs typeface="+mn-lt"/>
              </a:rPr>
              <a:t> </a:t>
            </a:r>
            <a:endParaRPr lang="en-US" sz="2400" u="sng" dirty="0">
              <a:solidFill>
                <a:srgbClr val="FFFF80"/>
              </a:solidFill>
              <a:cs typeface="Arial" panose="020B0604020202020204"/>
            </a:endParaRPr>
          </a:p>
          <a:p>
            <a:pPr lvl="1">
              <a:spcBef>
                <a:spcPts val="1000"/>
              </a:spcBef>
              <a:spcAft>
                <a:spcPts val="1000"/>
              </a:spcAft>
              <a:buClr>
                <a:schemeClr val="bg1"/>
              </a:buClr>
              <a:buFont typeface="Wingdings" panose="05000000000000000000" pitchFamily="2" charset="2"/>
              <a:buChar char="Ø"/>
            </a:pPr>
            <a:r>
              <a:rPr lang="en-US" sz="2600" u="sng" dirty="0">
                <a:solidFill>
                  <a:schemeClr val="accent4">
                    <a:lumMod val="40000"/>
                    <a:lumOff val="60000"/>
                  </a:schemeClr>
                </a:solidFill>
                <a:cs typeface="Arial" panose="020B0604020202020204"/>
                <a:hlinkClick r:id="rId3" tooltip="EED Consultant Regional Assignments web page">
                  <a:extLst>
                    <a:ext uri="{A12FA001-AC4F-418D-AE19-62706E023703}">
                      <ahyp:hlinkClr xmlns:ahyp="http://schemas.microsoft.com/office/drawing/2018/hyperlinkcolor" val="tx"/>
                    </a:ext>
                  </a:extLst>
                </a:hlinkClick>
              </a:rPr>
              <a:t>https://www.cde.ca.gov/sp/cd/ci/assignments.asp</a:t>
            </a:r>
            <a:endParaRPr lang="en-US" sz="2600" u="sng" dirty="0">
              <a:solidFill>
                <a:schemeClr val="accent4">
                  <a:lumMod val="40000"/>
                  <a:lumOff val="60000"/>
                </a:schemeClr>
              </a:solidFill>
              <a:cs typeface="Arial" panose="020B0604020202020204"/>
            </a:endParaRPr>
          </a:p>
          <a:p>
            <a:pPr lvl="2">
              <a:spcBef>
                <a:spcPts val="1000"/>
              </a:spcBef>
              <a:spcAft>
                <a:spcPts val="1000"/>
              </a:spcAft>
              <a:buFont typeface="Arial" panose="020B0604020202020204" pitchFamily="34" charset="0"/>
              <a:buChar char="•"/>
            </a:pPr>
            <a:r>
              <a:rPr lang="en-US" sz="2400" dirty="0">
                <a:cs typeface="Arial" panose="020B0604020202020204"/>
              </a:rPr>
              <a:t>Consultants are most easily reached by email </a:t>
            </a:r>
          </a:p>
          <a:p>
            <a:pPr lvl="2">
              <a:spcBef>
                <a:spcPts val="1000"/>
              </a:spcBef>
              <a:spcAft>
                <a:spcPts val="1000"/>
              </a:spcAft>
              <a:buFont typeface="Arial" panose="020B0604020202020204" pitchFamily="34" charset="0"/>
              <a:buChar char="•"/>
            </a:pPr>
            <a:r>
              <a:rPr lang="en-US" sz="2400" dirty="0">
                <a:cs typeface="Arial" panose="020B0604020202020204"/>
              </a:rPr>
              <a:t>or</a:t>
            </a:r>
            <a:r>
              <a:rPr lang="en-US" sz="2400" dirty="0">
                <a:ea typeface="+mn-lt"/>
                <a:cs typeface="+mn-lt"/>
              </a:rPr>
              <a:t> by phone at 916-322-6233</a:t>
            </a:r>
          </a:p>
          <a:p>
            <a:pPr marL="0" indent="-114300">
              <a:spcAft>
                <a:spcPts val="1000"/>
              </a:spcAft>
              <a:buNone/>
            </a:pPr>
            <a:r>
              <a:rPr lang="en-US" sz="2800" b="1" dirty="0">
                <a:ea typeface="+mn-lt"/>
                <a:cs typeface="+mn-lt"/>
              </a:rPr>
              <a:t>EENFS, Fiscal Apportionment Analyst Directory</a:t>
            </a:r>
            <a:endParaRPr lang="en-US" dirty="0">
              <a:ea typeface="+mn-lt"/>
              <a:cs typeface="+mn-lt"/>
            </a:endParaRPr>
          </a:p>
          <a:p>
            <a:pPr lvl="1">
              <a:spcAft>
                <a:spcPts val="1000"/>
              </a:spcAft>
              <a:buClr>
                <a:schemeClr val="bg1"/>
              </a:buClr>
              <a:buFont typeface="Wingdings" panose="05000000000000000000" pitchFamily="2" charset="2"/>
              <a:buChar char="Ø"/>
            </a:pPr>
            <a:r>
              <a:rPr lang="en-US" sz="2400" u="sng" dirty="0">
                <a:solidFill>
                  <a:schemeClr val="accent4">
                    <a:lumMod val="40000"/>
                    <a:lumOff val="60000"/>
                  </a:schemeClr>
                </a:solidFill>
                <a:ea typeface="+mn-lt"/>
                <a:cs typeface="+mn-lt"/>
                <a:hlinkClick r:id="rId4" tooltip="EENFS, Fiscal Apportionment Analyst Directory">
                  <a:extLst>
                    <a:ext uri="{A12FA001-AC4F-418D-AE19-62706E023703}">
                      <ahyp:hlinkClr xmlns:ahyp="http://schemas.microsoft.com/office/drawing/2018/hyperlinkcolor" val="tx"/>
                    </a:ext>
                  </a:extLst>
                </a:hlinkClick>
              </a:rPr>
              <a:t>https://www.cde.ca.gov/fg/aa/cd/faad.asp</a:t>
            </a:r>
            <a:r>
              <a:rPr lang="en-US" sz="2400" u="sng" dirty="0">
                <a:solidFill>
                  <a:schemeClr val="accent4">
                    <a:lumMod val="40000"/>
                    <a:lumOff val="60000"/>
                  </a:schemeClr>
                </a:solidFill>
                <a:ea typeface="+mn-lt"/>
                <a:cs typeface="+mn-lt"/>
              </a:rPr>
              <a:t> </a:t>
            </a:r>
            <a:endParaRPr lang="en-US" sz="2400" dirty="0">
              <a:solidFill>
                <a:schemeClr val="accent4">
                  <a:lumMod val="40000"/>
                  <a:lumOff val="60000"/>
                </a:schemeClr>
              </a:solidFill>
              <a:ea typeface="+mn-lt"/>
              <a:cs typeface="+mn-lt"/>
            </a:endParaRPr>
          </a:p>
          <a:p>
            <a:pPr marL="0" indent="-114300">
              <a:spcAft>
                <a:spcPts val="1000"/>
              </a:spcAft>
              <a:buNone/>
            </a:pPr>
            <a:r>
              <a:rPr lang="en-US" sz="2800" b="1" dirty="0">
                <a:ea typeface="+mn-lt"/>
                <a:cs typeface="+mn-lt"/>
              </a:rPr>
              <a:t>Regulation Related Questions</a:t>
            </a:r>
            <a:endParaRPr lang="en-US" sz="2800" dirty="0">
              <a:cs typeface="Arial"/>
            </a:endParaRPr>
          </a:p>
          <a:p>
            <a:pPr lvl="1">
              <a:spcAft>
                <a:spcPts val="1000"/>
              </a:spcAft>
              <a:buClr>
                <a:schemeClr val="bg1"/>
              </a:buClr>
              <a:buFont typeface="Wingdings" panose="05000000000000000000" pitchFamily="2" charset="2"/>
              <a:buChar char="Ø"/>
            </a:pPr>
            <a:r>
              <a:rPr lang="en-US" sz="2400" dirty="0">
                <a:solidFill>
                  <a:schemeClr val="accent4">
                    <a:lumMod val="40000"/>
                    <a:lumOff val="60000"/>
                  </a:schemeClr>
                </a:solidFill>
                <a:cs typeface="Arial"/>
                <a:hlinkClick r:id="rId5">
                  <a:extLst>
                    <a:ext uri="{A12FA001-AC4F-418D-AE19-62706E023703}">
                      <ahyp:hlinkClr xmlns:ahyp="http://schemas.microsoft.com/office/drawing/2018/hyperlinkcolor" val="tx"/>
                    </a:ext>
                  </a:extLst>
                </a:hlinkClick>
              </a:rPr>
              <a:t>EEDTitle5@cde.ca.gov</a:t>
            </a:r>
            <a:endParaRPr lang="en-US" sz="2400" dirty="0">
              <a:solidFill>
                <a:schemeClr val="accent4">
                  <a:lumMod val="40000"/>
                  <a:lumOff val="60000"/>
                </a:schemeClr>
              </a:solidFill>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413435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12D-470C-486C-91A9-EFC19201FE33}"/>
              </a:ext>
            </a:extLst>
          </p:cNvPr>
          <p:cNvSpPr>
            <a:spLocks noGrp="1"/>
          </p:cNvSpPr>
          <p:nvPr>
            <p:ph type="title"/>
          </p:nvPr>
        </p:nvSpPr>
        <p:spPr>
          <a:xfrm>
            <a:off x="152400" y="0"/>
            <a:ext cx="11887200" cy="914787"/>
          </a:xfrm>
        </p:spPr>
        <p:txBody>
          <a:bodyPr/>
          <a:lstStyle/>
          <a:p>
            <a:r>
              <a:rPr lang="en-US" b="1">
                <a:latin typeface="Arial" panose="020B0604020202020204" pitchFamily="34" charset="0"/>
                <a:cs typeface="Arial" panose="020B0604020202020204" pitchFamily="34" charset="0"/>
              </a:rPr>
              <a:t>UPK Resources</a:t>
            </a:r>
          </a:p>
        </p:txBody>
      </p:sp>
      <p:sp>
        <p:nvSpPr>
          <p:cNvPr id="3" name="Content Placeholder 2">
            <a:extLst>
              <a:ext uri="{FF2B5EF4-FFF2-40B4-BE49-F238E27FC236}">
                <a16:creationId xmlns:a16="http://schemas.microsoft.com/office/drawing/2014/main" id="{886F4096-E3D1-4761-9493-097D21AF2AB5}"/>
              </a:ext>
            </a:extLst>
          </p:cNvPr>
          <p:cNvSpPr>
            <a:spLocks noGrp="1"/>
          </p:cNvSpPr>
          <p:nvPr>
            <p:ph idx="1"/>
          </p:nvPr>
        </p:nvSpPr>
        <p:spPr>
          <a:xfrm>
            <a:off x="0" y="878502"/>
            <a:ext cx="12192000" cy="4900861"/>
          </a:xfrm>
        </p:spPr>
        <p:txBody>
          <a:bodyPr>
            <a:normAutofit fontScale="92500" lnSpcReduction="10000"/>
          </a:bodyPr>
          <a:lstStyle/>
          <a:p>
            <a:r>
              <a:rPr lang="en-US" sz="2800" dirty="0">
                <a:latin typeface="Arial" panose="020B0604020202020204" pitchFamily="34" charset="0"/>
                <a:cs typeface="Arial" panose="020B0604020202020204" pitchFamily="34" charset="0"/>
              </a:rPr>
              <a:t>California Educators Together:</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3" tooltip="California Educators Together">
                  <a:extLst>
                    <a:ext uri="{A12FA001-AC4F-418D-AE19-62706E023703}">
                      <ahyp:hlinkClr xmlns:ahyp="http://schemas.microsoft.com/office/drawing/2018/hyperlinkcolor" val="tx"/>
                    </a:ext>
                  </a:extLst>
                </a:hlinkClick>
              </a:rPr>
              <a:t>https://www.caeducatorstogether.org/groups/e0cfjrjf/upk-p-3</a:t>
            </a:r>
            <a:endParaRPr lang="en-US" sz="2600" dirty="0">
              <a:solidFill>
                <a:srgbClr val="FFE699"/>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UPK Resources: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4" tooltip="UPK Resources">
                  <a:extLst>
                    <a:ext uri="{A12FA001-AC4F-418D-AE19-62706E023703}">
                      <ahyp:hlinkClr xmlns:ahyp="http://schemas.microsoft.com/office/drawing/2018/hyperlinkcolor" val="tx"/>
                    </a:ext>
                  </a:extLst>
                </a:hlinkClick>
              </a:rPr>
              <a:t>https://www.cde.ca.gov/ci/gs/em/</a:t>
            </a:r>
            <a:endParaRPr lang="en-US" sz="2600" dirty="0">
              <a:solidFill>
                <a:srgbClr val="FFE699"/>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UPK FAQs: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5" tooltip="UPK FAQs">
                  <a:extLst>
                    <a:ext uri="{A12FA001-AC4F-418D-AE19-62706E023703}">
                      <ahyp:hlinkClr xmlns:ahyp="http://schemas.microsoft.com/office/drawing/2018/hyperlinkcolor" val="tx"/>
                    </a:ext>
                  </a:extLst>
                </a:hlinkClick>
              </a:rPr>
              <a:t>https://www.cde.ca.gov/ci/gs/em/kinderfaq.asp</a:t>
            </a:r>
            <a:r>
              <a:rPr lang="en-US" sz="2600" dirty="0">
                <a:solidFill>
                  <a:srgbClr val="FFE699"/>
                </a:solidFill>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UPK Office Hour:</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6" tooltip="UPK Office Hour web page">
                  <a:extLst>
                    <a:ext uri="{A12FA001-AC4F-418D-AE19-62706E023703}">
                      <ahyp:hlinkClr xmlns:ahyp="http://schemas.microsoft.com/office/drawing/2018/hyperlinkcolor" val="tx"/>
                    </a:ext>
                  </a:extLst>
                </a:hlinkClick>
              </a:rPr>
              <a:t>https://www.cde.ca.gov/ci/gs/em/upkofficehours.asp</a:t>
            </a:r>
            <a:r>
              <a:rPr lang="en-US" sz="2600" dirty="0">
                <a:solidFill>
                  <a:srgbClr val="FFE699"/>
                </a:solidFill>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System of Support for Expanded Learning:</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7" tooltip="System of Support for Expanded Learning">
                  <a:extLst>
                    <a:ext uri="{A12FA001-AC4F-418D-AE19-62706E023703}">
                      <ahyp:hlinkClr xmlns:ahyp="http://schemas.microsoft.com/office/drawing/2018/hyperlinkcolor" val="tx"/>
                    </a:ext>
                  </a:extLst>
                </a:hlinkClick>
              </a:rPr>
              <a:t>https://www.cde.ca.gov/ls/ex/sosexplearncontacts.asp</a:t>
            </a:r>
            <a:endParaRPr lang="en-US" sz="2600" dirty="0">
              <a:solidFill>
                <a:srgbClr val="FFE699"/>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K-12 Omnibus Trailer Bill:</a:t>
            </a:r>
          </a:p>
          <a:p>
            <a:pPr lvl="1">
              <a:buFont typeface="Wingdings" panose="05000000000000000000" pitchFamily="2" charset="2"/>
              <a:buChar char="Ø"/>
            </a:pPr>
            <a:r>
              <a:rPr lang="en-US" sz="2600" strike="sngStrike" dirty="0">
                <a:solidFill>
                  <a:srgbClr val="FFE699"/>
                </a:solidFill>
                <a:latin typeface="Arial" panose="020B0604020202020204" pitchFamily="34" charset="0"/>
                <a:cs typeface="Arial" panose="020B0604020202020204" pitchFamily="34" charset="0"/>
              </a:rPr>
              <a:t>https://esd.dof.ca.gov/trailer-bill/public/trailerBill/pdf/527</a:t>
            </a:r>
            <a:r>
              <a:rPr lang="en-US" sz="2600" dirty="0">
                <a:solidFill>
                  <a:srgbClr val="FFE699"/>
                </a:solidFill>
                <a:latin typeface="Arial" panose="020B0604020202020204" pitchFamily="34" charset="0"/>
                <a:cs typeface="Arial" panose="020B0604020202020204" pitchFamily="34" charset="0"/>
              </a:rPr>
              <a:t> [Link no longer available]</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BA559E4-5ED5-4739-8088-E953F1B7BD5E}"/>
              </a:ext>
            </a:extLst>
          </p:cNvPr>
          <p:cNvSpPr>
            <a:spLocks noGrp="1"/>
          </p:cNvSpPr>
          <p:nvPr>
            <p:ph type="sldNum" idx="12"/>
          </p:nvPr>
        </p:nvSpPr>
        <p:spPr>
          <a:xfrm>
            <a:off x="10980260" y="6172200"/>
            <a:ext cx="1006725" cy="503784"/>
          </a:xfrm>
        </p:spPr>
        <p:txBody>
          <a:bodyPr/>
          <a:lstStyle/>
          <a:p>
            <a:pPr marL="0" lvl="0" indent="0" algn="r" rtl="0">
              <a:spcBef>
                <a:spcPts val="0"/>
              </a:spcBef>
              <a:spcAft>
                <a:spcPts val="0"/>
              </a:spcAft>
              <a:buNone/>
            </a:pPr>
            <a:fld id="{00000000-1234-1234-1234-123412341234}" type="slidenum">
              <a:rPr lang="en-US" sz="2400" dirty="0" smtClean="0">
                <a:latin typeface="Arial"/>
              </a:rPr>
              <a:t>14</a:t>
            </a:fld>
            <a:endParaRPr lang="en-US" sz="2400">
              <a:latin typeface="Arial"/>
            </a:endParaRPr>
          </a:p>
        </p:txBody>
      </p:sp>
    </p:spTree>
    <p:extLst>
      <p:ext uri="{BB962C8B-B14F-4D97-AF65-F5344CB8AC3E}">
        <p14:creationId xmlns:p14="http://schemas.microsoft.com/office/powerpoint/2010/main" val="268822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301C-4D0C-A155-0124-313885053393}"/>
              </a:ext>
            </a:extLst>
          </p:cNvPr>
          <p:cNvSpPr>
            <a:spLocks noGrp="1"/>
          </p:cNvSpPr>
          <p:nvPr>
            <p:ph type="title"/>
          </p:nvPr>
        </p:nvSpPr>
        <p:spPr>
          <a:xfrm>
            <a:off x="0" y="-235113"/>
            <a:ext cx="11887200" cy="1325563"/>
          </a:xfrm>
        </p:spPr>
        <p:txBody>
          <a:bodyPr/>
          <a:lstStyle/>
          <a:p>
            <a:r>
              <a:rPr lang="en-US" b="1" dirty="0">
                <a:latin typeface="Arial"/>
                <a:cs typeface="Calibri"/>
              </a:rPr>
              <a:t>Budget Resources</a:t>
            </a:r>
            <a:endParaRPr lang="en-US" b="1" dirty="0">
              <a:latin typeface="Arial"/>
            </a:endParaRPr>
          </a:p>
        </p:txBody>
      </p:sp>
      <p:sp>
        <p:nvSpPr>
          <p:cNvPr id="3" name="Content Placeholder 2">
            <a:extLst>
              <a:ext uri="{FF2B5EF4-FFF2-40B4-BE49-F238E27FC236}">
                <a16:creationId xmlns:a16="http://schemas.microsoft.com/office/drawing/2014/main" id="{17F8BCED-4A88-AEF7-CA3E-E51FD6209581}"/>
              </a:ext>
            </a:extLst>
          </p:cNvPr>
          <p:cNvSpPr>
            <a:spLocks noGrp="1"/>
          </p:cNvSpPr>
          <p:nvPr>
            <p:ph idx="1"/>
          </p:nvPr>
        </p:nvSpPr>
        <p:spPr>
          <a:xfrm>
            <a:off x="152400" y="1160436"/>
            <a:ext cx="11887200" cy="5493765"/>
          </a:xfrm>
        </p:spPr>
        <p:txBody>
          <a:bodyPr vert="horz" lIns="91440" tIns="45720" rIns="91440" bIns="45720" rtlCol="0" anchor="t">
            <a:normAutofit/>
          </a:bodyPr>
          <a:lstStyle/>
          <a:p>
            <a:pPr marL="457200" indent="-457200">
              <a:lnSpc>
                <a:spcPct val="100000"/>
              </a:lnSpc>
              <a:spcBef>
                <a:spcPts val="0"/>
              </a:spcBef>
            </a:pPr>
            <a:r>
              <a:rPr lang="en-US" sz="2600" dirty="0">
                <a:latin typeface="Arial" panose="020B0604020202020204" pitchFamily="34" charset="0"/>
                <a:ea typeface="+mn-lt"/>
                <a:cs typeface="Arial" panose="020B0604020202020204" pitchFamily="34" charset="0"/>
              </a:rPr>
              <a:t>Final Budget Summary</a:t>
            </a:r>
            <a:endParaRPr lang="en-US" sz="2600" dirty="0">
              <a:latin typeface="Arial" panose="020B0604020202020204" pitchFamily="34" charset="0"/>
              <a:cs typeface="Arial" panose="020B0604020202020204" pitchFamily="34" charset="0"/>
            </a:endParaRPr>
          </a:p>
          <a:p>
            <a:pPr lvl="1">
              <a:lnSpc>
                <a:spcPct val="100000"/>
              </a:lnSpc>
              <a:spcBef>
                <a:spcPts val="0"/>
              </a:spcBef>
              <a:buFont typeface="Wingdings" panose="05000000000000000000" pitchFamily="2" charset="2"/>
              <a:buChar char="Ø"/>
            </a:pPr>
            <a:r>
              <a:rPr lang="en-US" sz="2400" dirty="0">
                <a:solidFill>
                  <a:srgbClr val="FFE699"/>
                </a:solidFill>
                <a:latin typeface="Arial" panose="020B0604020202020204" pitchFamily="34" charset="0"/>
                <a:ea typeface="+mn-lt"/>
                <a:cs typeface="Arial" panose="020B0604020202020204" pitchFamily="34" charset="0"/>
                <a:hlinkClick r:id="rId2" tooltip="Final Budget Summary">
                  <a:extLst>
                    <a:ext uri="{A12FA001-AC4F-418D-AE19-62706E023703}">
                      <ahyp:hlinkClr xmlns:ahyp="http://schemas.microsoft.com/office/drawing/2018/hyperlinkcolor" val="tx"/>
                    </a:ext>
                  </a:extLst>
                </a:hlinkClick>
              </a:rPr>
              <a:t>https://www.ebudget.ca.gov/FullBudgetSummary.pdf</a:t>
            </a:r>
            <a:endParaRPr lang="en-US" sz="2400" dirty="0">
              <a:solidFill>
                <a:srgbClr val="FFE699"/>
              </a:solidFill>
              <a:latin typeface="Arial" panose="020B0604020202020204" pitchFamily="34" charset="0"/>
              <a:ea typeface="+mn-lt"/>
              <a:cs typeface="Arial" panose="020B0604020202020204" pitchFamily="34" charset="0"/>
            </a:endParaRPr>
          </a:p>
          <a:p>
            <a:pPr marL="457200" indent="-457200">
              <a:lnSpc>
                <a:spcPct val="100000"/>
              </a:lnSpc>
              <a:spcBef>
                <a:spcPts val="0"/>
              </a:spcBef>
            </a:pPr>
            <a:r>
              <a:rPr lang="en-US" sz="2600" dirty="0">
                <a:latin typeface="Arial" panose="020B0604020202020204" pitchFamily="34" charset="0"/>
                <a:ea typeface="+mn-lt"/>
                <a:cs typeface="Arial" panose="020B0604020202020204" pitchFamily="34" charset="0"/>
              </a:rPr>
              <a:t>Senate Bill (SB) 154</a:t>
            </a:r>
          </a:p>
          <a:p>
            <a:pPr lvl="1">
              <a:lnSpc>
                <a:spcPct val="100000"/>
              </a:lnSpc>
              <a:spcBef>
                <a:spcPts val="0"/>
              </a:spcBef>
              <a:buFont typeface="Wingdings" panose="05000000000000000000" pitchFamily="2" charset="2"/>
              <a:buChar char="Ø"/>
            </a:pPr>
            <a:r>
              <a:rPr lang="en-US" sz="2400" dirty="0">
                <a:solidFill>
                  <a:srgbClr val="FFE699"/>
                </a:solidFill>
                <a:latin typeface="Arial" panose="020B0604020202020204" pitchFamily="34" charset="0"/>
                <a:ea typeface="+mn-lt"/>
                <a:cs typeface="Arial" panose="020B0604020202020204" pitchFamily="34" charset="0"/>
                <a:hlinkClick r:id="rId3" tooltip="Senate Bill (SB) 154">
                  <a:extLst>
                    <a:ext uri="{A12FA001-AC4F-418D-AE19-62706E023703}">
                      <ahyp:hlinkClr xmlns:ahyp="http://schemas.microsoft.com/office/drawing/2018/hyperlinkcolor" val="tx"/>
                    </a:ext>
                  </a:extLst>
                </a:hlinkClick>
              </a:rPr>
              <a:t>https://leginfo.legislature.ca.gov/faces/billNavClient.xhtml?bill_id=202120220SB154</a:t>
            </a:r>
            <a:r>
              <a:rPr lang="en-US" dirty="0">
                <a:solidFill>
                  <a:srgbClr val="FFE699"/>
                </a:solidFill>
                <a:latin typeface="Arial" panose="020B0604020202020204" pitchFamily="34" charset="0"/>
                <a:ea typeface="+mn-lt"/>
                <a:cs typeface="Arial" panose="020B0604020202020204" pitchFamily="34" charset="0"/>
              </a:rPr>
              <a:t> </a:t>
            </a:r>
            <a:endParaRPr lang="en-US" dirty="0">
              <a:solidFill>
                <a:srgbClr val="FFE699"/>
              </a:solidFill>
              <a:latin typeface="Arial" panose="020B0604020202020204" pitchFamily="34" charset="0"/>
              <a:cs typeface="Arial" panose="020B0604020202020204" pitchFamily="34" charset="0"/>
            </a:endParaRPr>
          </a:p>
          <a:p>
            <a:pPr marL="457200" indent="-457200">
              <a:lnSpc>
                <a:spcPct val="100000"/>
              </a:lnSpc>
              <a:spcBef>
                <a:spcPts val="0"/>
              </a:spcBef>
            </a:pPr>
            <a:r>
              <a:rPr lang="en-US" sz="2600" dirty="0">
                <a:latin typeface="Arial" panose="020B0604020202020204" pitchFamily="34" charset="0"/>
                <a:ea typeface="+mn-lt"/>
                <a:cs typeface="Arial" panose="020B0604020202020204" pitchFamily="34" charset="0"/>
              </a:rPr>
              <a:t>Assembly Bill (AB) 210 </a:t>
            </a:r>
          </a:p>
          <a:p>
            <a:pPr lvl="1">
              <a:lnSpc>
                <a:spcPct val="100000"/>
              </a:lnSpc>
              <a:spcBef>
                <a:spcPts val="0"/>
              </a:spcBef>
              <a:buFont typeface="Wingdings" panose="05000000000000000000" pitchFamily="2" charset="2"/>
              <a:buChar char="Ø"/>
            </a:pPr>
            <a:r>
              <a:rPr lang="en-US" sz="2400" dirty="0">
                <a:solidFill>
                  <a:srgbClr val="FFE699"/>
                </a:solidFill>
                <a:latin typeface="Arial" panose="020B0604020202020204" pitchFamily="34" charset="0"/>
                <a:ea typeface="+mn-lt"/>
                <a:cs typeface="Arial" panose="020B0604020202020204" pitchFamily="34" charset="0"/>
                <a:hlinkClick r:id="rId4" tooltip="Assembly Bill (AB) 210 ">
                  <a:extLst>
                    <a:ext uri="{A12FA001-AC4F-418D-AE19-62706E023703}">
                      <ahyp:hlinkClr xmlns:ahyp="http://schemas.microsoft.com/office/drawing/2018/hyperlinkcolor" val="tx"/>
                    </a:ext>
                  </a:extLst>
                </a:hlinkClick>
              </a:rPr>
              <a:t>https://leginfo.legislature.ca.gov/faces/billNavClient.xhtml?bill_id=202120220AB210</a:t>
            </a:r>
            <a:r>
              <a:rPr lang="en-US" sz="2400" dirty="0">
                <a:solidFill>
                  <a:srgbClr val="FFE699"/>
                </a:solidFill>
                <a:latin typeface="Arial" panose="020B0604020202020204" pitchFamily="34" charset="0"/>
                <a:ea typeface="+mn-lt"/>
                <a:cs typeface="Arial" panose="020B0604020202020204" pitchFamily="34" charset="0"/>
              </a:rPr>
              <a:t> </a:t>
            </a:r>
            <a:endParaRPr lang="en-US" sz="2400" dirty="0">
              <a:solidFill>
                <a:srgbClr val="FFE699"/>
              </a:solidFill>
              <a:latin typeface="Arial" panose="020B0604020202020204" pitchFamily="34" charset="0"/>
              <a:cs typeface="Arial" panose="020B0604020202020204" pitchFamily="34" charset="0"/>
            </a:endParaRPr>
          </a:p>
          <a:p>
            <a:pPr marL="457200" indent="-457200">
              <a:lnSpc>
                <a:spcPct val="100000"/>
              </a:lnSpc>
              <a:spcBef>
                <a:spcPts val="0"/>
              </a:spcBef>
            </a:pPr>
            <a:r>
              <a:rPr lang="en-US" sz="2600" dirty="0">
                <a:latin typeface="Arial" panose="020B0604020202020204" pitchFamily="34" charset="0"/>
                <a:ea typeface="+mn-lt"/>
                <a:cs typeface="Arial" panose="020B0604020202020204" pitchFamily="34" charset="0"/>
              </a:rPr>
              <a:t>AB 181</a:t>
            </a:r>
          </a:p>
          <a:p>
            <a:pPr lvl="1">
              <a:lnSpc>
                <a:spcPct val="100000"/>
              </a:lnSpc>
              <a:spcBef>
                <a:spcPts val="0"/>
              </a:spcBef>
              <a:buFont typeface="Wingdings" panose="05000000000000000000" pitchFamily="2" charset="2"/>
              <a:buChar char="Ø"/>
            </a:pPr>
            <a:r>
              <a:rPr lang="en-US" sz="2400" dirty="0">
                <a:solidFill>
                  <a:srgbClr val="FFE699"/>
                </a:solidFill>
                <a:latin typeface="Arial" panose="020B0604020202020204" pitchFamily="34" charset="0"/>
                <a:ea typeface="+mn-lt"/>
                <a:cs typeface="Arial" panose="020B0604020202020204" pitchFamily="34" charset="0"/>
                <a:hlinkClick r:id="rId5" tooltip="Assembly Bill 181">
                  <a:extLst>
                    <a:ext uri="{A12FA001-AC4F-418D-AE19-62706E023703}">
                      <ahyp:hlinkClr xmlns:ahyp="http://schemas.microsoft.com/office/drawing/2018/hyperlinkcolor" val="tx"/>
                    </a:ext>
                  </a:extLst>
                </a:hlinkClick>
              </a:rPr>
              <a:t>Bill Text - AB-181 Education finance: education omnibus budget trailer bill.</a:t>
            </a:r>
            <a:endParaRPr lang="en-US" sz="2400" dirty="0">
              <a:latin typeface="Arial" panose="020B0604020202020204" pitchFamily="34" charset="0"/>
              <a:ea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7E2D4F18-5E7E-E30B-5BE1-F8AF1514CCE3}"/>
              </a:ext>
            </a:extLst>
          </p:cNvPr>
          <p:cNvSpPr>
            <a:spLocks noGrp="1"/>
          </p:cNvSpPr>
          <p:nvPr>
            <p:ph type="sldNum" idx="12"/>
          </p:nvPr>
        </p:nvSpPr>
        <p:spPr>
          <a:xfrm>
            <a:off x="11097955" y="6470964"/>
            <a:ext cx="906940" cy="276999"/>
          </a:xfrm>
        </p:spPr>
        <p:txBody>
          <a:bodyPr/>
          <a:lstStyle/>
          <a:p>
            <a:pPr marL="0" lvl="0" indent="0" algn="r" rtl="0">
              <a:spcBef>
                <a:spcPts val="0"/>
              </a:spcBef>
              <a:spcAft>
                <a:spcPts val="0"/>
              </a:spcAft>
              <a:buNone/>
            </a:pPr>
            <a:fld id="{00000000-1234-1234-1234-123412341234}" type="slidenum">
              <a:rPr lang="en-US" sz="2400">
                <a:latin typeface="Arial" panose="020B0604020202020204" pitchFamily="34" charset="0"/>
                <a:cs typeface="Arial" panose="020B0604020202020204" pitchFamily="34" charset="0"/>
              </a:rPr>
              <a:t>15</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63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a:xfrm>
            <a:off x="152400" y="-9534"/>
            <a:ext cx="11887200" cy="1325563"/>
          </a:xfrm>
        </p:spPr>
        <p:txBody>
          <a:bodyPr>
            <a:normAutofit/>
          </a:bodyPr>
          <a:lstStyle/>
          <a:p>
            <a:r>
              <a:rPr lang="en-US" sz="4000" b="1">
                <a:latin typeface="Arial" panose="020B0604020202020204" pitchFamily="34" charset="0"/>
                <a:cs typeface="Arial" panose="020B0604020202020204" pitchFamily="34" charset="0"/>
              </a:rPr>
              <a:t>Expanded Learning Opportunities Program (ELO-P) Resources</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0" y="1431481"/>
            <a:ext cx="11887200" cy="4625266"/>
          </a:xfrm>
        </p:spPr>
        <p:txBody>
          <a:bodyPr>
            <a:normAutofit/>
          </a:bodyPr>
          <a:lstStyle/>
          <a:p>
            <a:r>
              <a:rPr lang="en-US" sz="2600" dirty="0">
                <a:latin typeface="Arial" panose="020B0604020202020204" pitchFamily="34" charset="0"/>
                <a:cs typeface="Arial" panose="020B0604020202020204" pitchFamily="34" charset="0"/>
              </a:rPr>
              <a:t>ELO-P Main Page: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3" tooltip="ELO-P Main Page">
                  <a:extLst>
                    <a:ext uri="{A12FA001-AC4F-418D-AE19-62706E023703}">
                      <ahyp:hlinkClr xmlns:ahyp="http://schemas.microsoft.com/office/drawing/2018/hyperlinkcolor" val="tx"/>
                    </a:ext>
                  </a:extLst>
                </a:hlinkClick>
              </a:rPr>
              <a:t>https://www.cde.ca.gov/ls/ex/elopinfo.asp#elopfaqs</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Program Plan Guide:</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4" tooltip="ELO-P Program Plan Guide">
                  <a:extLst>
                    <a:ext uri="{A12FA001-AC4F-418D-AE19-62706E023703}">
                      <ahyp:hlinkClr xmlns:ahyp="http://schemas.microsoft.com/office/drawing/2018/hyperlinkcolor" val="tx"/>
                    </a:ext>
                  </a:extLst>
                </a:hlinkClick>
              </a:rPr>
              <a:t>https://www.cde.ca.gov/ls/ex/documents/elopprogplanguide.pdf</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FAQs: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5" tooltip="ELO-P FAQs">
                  <a:extLst>
                    <a:ext uri="{A12FA001-AC4F-418D-AE19-62706E023703}">
                      <ahyp:hlinkClr xmlns:ahyp="http://schemas.microsoft.com/office/drawing/2018/hyperlinkcolor" val="tx"/>
                    </a:ext>
                  </a:extLst>
                </a:hlinkClick>
              </a:rPr>
              <a:t>https://www.cde.ca.gov/ls/ex/elofaq.asp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Fireside Chats: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6" tooltip="ELO-P Fireside Chats">
                  <a:extLst>
                    <a:ext uri="{A12FA001-AC4F-418D-AE19-62706E023703}">
                      <ahyp:hlinkClr xmlns:ahyp="http://schemas.microsoft.com/office/drawing/2018/hyperlinkcolor" val="tx"/>
                    </a:ext>
                  </a:extLst>
                </a:hlinkClick>
              </a:rPr>
              <a:t>https://www.afterschoolnetwork.org/elo-program</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Email Box: </a:t>
            </a:r>
          </a:p>
          <a:p>
            <a:pPr lvl="1">
              <a:buFont typeface="Wingdings" panose="05000000000000000000" pitchFamily="2" charset="2"/>
              <a:buChar char="Ø"/>
            </a:pPr>
            <a:r>
              <a:rPr lang="en-US" sz="2600" dirty="0">
                <a:solidFill>
                  <a:srgbClr val="FFE699"/>
                </a:solidFill>
                <a:latin typeface="Arial" panose="020B0604020202020204" pitchFamily="34" charset="0"/>
                <a:cs typeface="Arial" panose="020B0604020202020204" pitchFamily="34" charset="0"/>
                <a:hlinkClick r:id="rId7" tooltip="ELO-P email box">
                  <a:extLst>
                    <a:ext uri="{A12FA001-AC4F-418D-AE19-62706E023703}">
                      <ahyp:hlinkClr xmlns:ahyp="http://schemas.microsoft.com/office/drawing/2018/hyperlinkcolor" val="tx"/>
                    </a:ext>
                  </a:extLst>
                </a:hlinkClick>
              </a:rPr>
              <a:t>ExpandedLearning@cde.ca.gov</a:t>
            </a:r>
            <a:r>
              <a:rPr lang="en-US" sz="2600" dirty="0">
                <a:solidFill>
                  <a:srgbClr val="FFE699"/>
                </a:solidFill>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a:xfrm>
            <a:off x="10980260" y="6172200"/>
            <a:ext cx="906940" cy="540070"/>
          </a:xfrm>
        </p:spPr>
        <p:txBody>
          <a:bodyPr/>
          <a:lstStyle/>
          <a:p>
            <a:pPr marL="0" lvl="0" indent="0" algn="r" rtl="0">
              <a:spcBef>
                <a:spcPts val="0"/>
              </a:spcBef>
              <a:spcAft>
                <a:spcPts val="0"/>
              </a:spcAft>
              <a:buNone/>
            </a:pPr>
            <a:fld id="{00000000-1234-1234-1234-123412341234}" type="slidenum">
              <a:rPr lang="en-US" sz="2400" dirty="0" smtClean="0">
                <a:latin typeface="Arial"/>
              </a:rPr>
              <a:t>16</a:t>
            </a:fld>
            <a:endParaRPr lang="en-US" sz="2400">
              <a:latin typeface="Arial"/>
            </a:endParaRPr>
          </a:p>
        </p:txBody>
      </p:sp>
    </p:spTree>
    <p:extLst>
      <p:ext uri="{BB962C8B-B14F-4D97-AF65-F5344CB8AC3E}">
        <p14:creationId xmlns:p14="http://schemas.microsoft.com/office/powerpoint/2010/main" val="247723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a:xfrm>
            <a:off x="152400" y="-83747"/>
            <a:ext cx="11887200" cy="1112448"/>
          </a:xfrm>
        </p:spPr>
        <p:txBody>
          <a:bodyPr/>
          <a:lstStyle/>
          <a:p>
            <a:r>
              <a:rPr lang="en-US" b="1" dirty="0">
                <a:latin typeface="Arial" panose="020B0604020202020204" pitchFamily="34" charset="0"/>
                <a:cs typeface="Arial" panose="020B0604020202020204" pitchFamily="34" charset="0"/>
              </a:rPr>
              <a:t>Facilities Resources</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152400" y="848413"/>
            <a:ext cx="11887200" cy="5323788"/>
          </a:xfrm>
        </p:spPr>
        <p:txBody>
          <a:bodyPr vert="horz" lIns="91440" tIns="45720" rIns="91440" bIns="45720" rtlCol="0" anchor="t">
            <a:normAutofit fontScale="85000" lnSpcReduction="20000"/>
          </a:bodyPr>
          <a:lstStyle/>
          <a:p>
            <a:pPr>
              <a:spcBef>
                <a:spcPts val="600"/>
              </a:spcBef>
              <a:spcAft>
                <a:spcPts val="800"/>
              </a:spcAft>
            </a:pPr>
            <a:r>
              <a:rPr lang="en-US" sz="3300" b="1" dirty="0">
                <a:latin typeface="Arial" panose="020B0604020202020204" pitchFamily="34" charset="0"/>
                <a:cs typeface="Arial" panose="020B0604020202020204" pitchFamily="34" charset="0"/>
              </a:rPr>
              <a:t>Access California Preschool, Transitional, Kindergarten and Full-Day Kindergarten Facilities Grant Program Funding (</a:t>
            </a:r>
            <a:r>
              <a:rPr lang="en-US" sz="3300" dirty="0">
                <a:latin typeface="Arial" panose="020B0604020202020204" pitchFamily="34" charset="0"/>
                <a:cs typeface="Arial" panose="020B0604020202020204" pitchFamily="34" charset="0"/>
              </a:rPr>
              <a:t>FDK grant program</a:t>
            </a:r>
            <a:r>
              <a:rPr lang="en-US" sz="3300" b="1" dirty="0">
                <a:latin typeface="Arial" panose="020B0604020202020204" pitchFamily="34" charset="0"/>
                <a:cs typeface="Arial" panose="020B0604020202020204" pitchFamily="34" charset="0"/>
              </a:rPr>
              <a:t>)</a:t>
            </a:r>
            <a:endParaRPr lang="en-US" sz="3300" dirty="0">
              <a:latin typeface="Arial" panose="020B0604020202020204" pitchFamily="34" charset="0"/>
              <a:cs typeface="Arial" panose="020B0604020202020204" pitchFamily="34" charset="0"/>
            </a:endParaRPr>
          </a:p>
          <a:p>
            <a:pPr lvl="1">
              <a:spcAft>
                <a:spcPts val="800"/>
              </a:spcAft>
              <a:buFont typeface="Wingdings" panose="05000000000000000000" pitchFamily="2" charset="2"/>
              <a:buChar char="Ø"/>
            </a:pPr>
            <a:r>
              <a:rPr lang="en-US" sz="3100" dirty="0">
                <a:solidFill>
                  <a:srgbClr val="FFE699"/>
                </a:solidFill>
                <a:latin typeface="Arial" panose="020B0604020202020204" pitchFamily="34" charset="0"/>
                <a:cs typeface="Arial" panose="020B0604020202020204" pitchFamily="34" charset="0"/>
                <a:hlinkClick r:id="rId3" tooltip="Access California Preschool, Transitional, Kindergarten and Full-Day Kindergarten Facilities Grant Program Funding">
                  <a:extLst>
                    <a:ext uri="{A12FA001-AC4F-418D-AE19-62706E023703}">
                      <ahyp:hlinkClr xmlns:ahyp="http://schemas.microsoft.com/office/drawing/2018/hyperlinkcolor" val="tx"/>
                    </a:ext>
                  </a:extLst>
                </a:hlinkClick>
              </a:rPr>
              <a:t>https://www.dgs.ca.gov/OPSC/Services/Page-Content/Office-of-Public-School-Construction-Services-List-Folder/Access-Full-Day-Kindergarten-Facilities-Grant-Program-Funding</a:t>
            </a:r>
            <a:endParaRPr lang="en-US" sz="3100" dirty="0">
              <a:solidFill>
                <a:srgbClr val="FFE699"/>
              </a:solidFill>
              <a:latin typeface="Arial" panose="020B0604020202020204" pitchFamily="34" charset="0"/>
              <a:cs typeface="Arial" panose="020B0604020202020204" pitchFamily="34" charset="0"/>
            </a:endParaRPr>
          </a:p>
          <a:p>
            <a:pPr>
              <a:spcBef>
                <a:spcPts val="1200"/>
              </a:spcBef>
              <a:spcAft>
                <a:spcPts val="800"/>
              </a:spcAft>
            </a:pPr>
            <a:r>
              <a:rPr lang="en-US" sz="3300" b="1" dirty="0">
                <a:latin typeface="Arial" panose="020B0604020202020204" pitchFamily="34" charset="0"/>
                <a:cs typeface="Arial" panose="020B0604020202020204" pitchFamily="34" charset="0"/>
              </a:rPr>
              <a:t>Facilities Contacts:</a:t>
            </a:r>
            <a:endParaRPr lang="en-US" sz="3300" dirty="0">
              <a:latin typeface="Arial" panose="020B0604020202020204" pitchFamily="34" charset="0"/>
              <a:cs typeface="Arial" panose="020B0604020202020204" pitchFamily="34" charset="0"/>
            </a:endParaRPr>
          </a:p>
          <a:p>
            <a:pPr lvl="1">
              <a:spcAft>
                <a:spcPts val="800"/>
              </a:spcAft>
            </a:pPr>
            <a:r>
              <a:rPr lang="en-US" sz="3100" dirty="0">
                <a:latin typeface="Arial" panose="020B0604020202020204" pitchFamily="34" charset="0"/>
                <a:cs typeface="Arial" panose="020B0604020202020204" pitchFamily="34" charset="0"/>
              </a:rPr>
              <a:t>Joshua Potter</a:t>
            </a:r>
          </a:p>
          <a:p>
            <a:pPr lvl="2"/>
            <a:r>
              <a:rPr lang="en-US" sz="2800" dirty="0">
                <a:solidFill>
                  <a:schemeClr val="bg1"/>
                </a:solidFill>
                <a:latin typeface="Arial" panose="020B0604020202020204" pitchFamily="34" charset="0"/>
                <a:cs typeface="Arial" panose="020B0604020202020204" pitchFamily="34" charset="0"/>
              </a:rPr>
              <a:t>Phone: 279-946-8454</a:t>
            </a:r>
          </a:p>
          <a:p>
            <a:pPr lvl="2">
              <a:spcAft>
                <a:spcPts val="600"/>
              </a:spcAft>
            </a:pPr>
            <a:r>
              <a:rPr lang="en-US" sz="2800" dirty="0">
                <a:solidFill>
                  <a:schemeClr val="bg1"/>
                </a:solidFill>
                <a:latin typeface="Arial" panose="020B0604020202020204" pitchFamily="34" charset="0"/>
                <a:cs typeface="Arial" panose="020B0604020202020204" pitchFamily="34" charset="0"/>
              </a:rPr>
              <a:t>E-mail: </a:t>
            </a:r>
            <a:r>
              <a:rPr lang="en-US" sz="2800" dirty="0">
                <a:solidFill>
                  <a:srgbClr val="FFE699"/>
                </a:solidFill>
                <a:latin typeface="Arial" panose="020B0604020202020204" pitchFamily="34" charset="0"/>
                <a:cs typeface="Arial" panose="020B0604020202020204" pitchFamily="34" charset="0"/>
                <a:hlinkClick r:id="rId4" tooltip="Joshua Potter email">
                  <a:extLst>
                    <a:ext uri="{A12FA001-AC4F-418D-AE19-62706E023703}">
                      <ahyp:hlinkClr xmlns:ahyp="http://schemas.microsoft.com/office/drawing/2018/hyperlinkcolor" val="tx"/>
                    </a:ext>
                  </a:extLst>
                </a:hlinkClick>
              </a:rPr>
              <a:t>Joshua.Potter@dgs.ca.gov</a:t>
            </a:r>
            <a:r>
              <a:rPr lang="en-US" sz="2800" dirty="0">
                <a:solidFill>
                  <a:srgbClr val="FFE699"/>
                </a:solidFill>
                <a:latin typeface="Arial" panose="020B0604020202020204" pitchFamily="34" charset="0"/>
                <a:cs typeface="Arial" panose="020B0604020202020204" pitchFamily="34" charset="0"/>
              </a:rPr>
              <a:t> </a:t>
            </a:r>
          </a:p>
          <a:p>
            <a:pPr lvl="1">
              <a:spcAft>
                <a:spcPts val="800"/>
              </a:spcAft>
            </a:pPr>
            <a:r>
              <a:rPr lang="en-US" sz="3100" dirty="0">
                <a:latin typeface="Arial" panose="020B0604020202020204" pitchFamily="34" charset="0"/>
                <a:cs typeface="Arial" panose="020B0604020202020204" pitchFamily="34" charset="0"/>
              </a:rPr>
              <a:t>Lindsey Gordon</a:t>
            </a:r>
          </a:p>
          <a:p>
            <a:pPr lvl="2"/>
            <a:r>
              <a:rPr lang="en-US" sz="2800" dirty="0">
                <a:solidFill>
                  <a:schemeClr val="bg1"/>
                </a:solidFill>
                <a:latin typeface="Arial" panose="020B0604020202020204" pitchFamily="34" charset="0"/>
                <a:cs typeface="Arial" panose="020B0604020202020204" pitchFamily="34" charset="0"/>
              </a:rPr>
              <a:t>Phone: 279-946-8458</a:t>
            </a:r>
          </a:p>
          <a:p>
            <a:pPr lvl="2"/>
            <a:r>
              <a:rPr lang="en-US" sz="2800" dirty="0">
                <a:solidFill>
                  <a:schemeClr val="bg1"/>
                </a:solidFill>
                <a:latin typeface="Arial" panose="020B0604020202020204" pitchFamily="34" charset="0"/>
                <a:cs typeface="Arial" panose="020B0604020202020204" pitchFamily="34" charset="0"/>
              </a:rPr>
              <a:t>E-mail: </a:t>
            </a:r>
            <a:r>
              <a:rPr lang="en-US" sz="2800" dirty="0">
                <a:solidFill>
                  <a:srgbClr val="FFE699"/>
                </a:solidFill>
                <a:latin typeface="Arial" panose="020B0604020202020204" pitchFamily="34" charset="0"/>
                <a:cs typeface="Arial" panose="020B0604020202020204" pitchFamily="34" charset="0"/>
                <a:hlinkClick r:id="rId5" tooltip="Lindsey Gordon email">
                  <a:extLst>
                    <a:ext uri="{A12FA001-AC4F-418D-AE19-62706E023703}">
                      <ahyp:hlinkClr xmlns:ahyp="http://schemas.microsoft.com/office/drawing/2018/hyperlinkcolor" val="tx"/>
                    </a:ext>
                  </a:extLst>
                </a:hlinkClick>
              </a:rPr>
              <a:t>Lindsey.Gordon@dgs.ca.gov</a:t>
            </a:r>
            <a:r>
              <a:rPr lang="en-US" sz="2800" dirty="0">
                <a:solidFill>
                  <a:srgbClr val="FFE699"/>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a:xfrm>
            <a:off x="10980260" y="6172200"/>
            <a:ext cx="906940" cy="540070"/>
          </a:xfrm>
        </p:spPr>
        <p:txBody>
          <a:bodyPr/>
          <a:lstStyle/>
          <a:p>
            <a:pPr marL="0" lvl="0" indent="0" algn="r" rtl="0">
              <a:spcBef>
                <a:spcPts val="0"/>
              </a:spcBef>
              <a:spcAft>
                <a:spcPts val="0"/>
              </a:spcAft>
              <a:buNone/>
            </a:pPr>
            <a:fld id="{00000000-1234-1234-1234-123412341234}" type="slidenum">
              <a:rPr lang="en-US" sz="2400" dirty="0" smtClean="0">
                <a:latin typeface="Arial"/>
              </a:rPr>
              <a:t>17</a:t>
            </a:fld>
            <a:endParaRPr lang="en-US" sz="2400" dirty="0">
              <a:latin typeface="Arial"/>
            </a:endParaRPr>
          </a:p>
        </p:txBody>
      </p:sp>
    </p:spTree>
    <p:extLst>
      <p:ext uri="{BB962C8B-B14F-4D97-AF65-F5344CB8AC3E}">
        <p14:creationId xmlns:p14="http://schemas.microsoft.com/office/powerpoint/2010/main" val="59772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161454" y="-176447"/>
            <a:ext cx="11887200" cy="1325563"/>
          </a:xfrm>
        </p:spPr>
        <p:txBody>
          <a:bodyPr/>
          <a:lstStyle/>
          <a:p>
            <a:r>
              <a:rPr lang="en-US" dirty="0"/>
              <a:t>Welcome and Introductions</a:t>
            </a:r>
          </a:p>
        </p:txBody>
      </p:sp>
      <p:pic>
        <p:nvPicPr>
          <p:cNvPr id="11" name="Content Placeholder 10" descr="A collage of children stating Everyone Belongs - Todos Somos Unidos">
            <a:extLst>
              <a:ext uri="{FF2B5EF4-FFF2-40B4-BE49-F238E27FC236}">
                <a16:creationId xmlns:a16="http://schemas.microsoft.com/office/drawing/2014/main" id="{D0D23528-9C30-40F4-AAD5-A6590B922F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2513" y="877809"/>
            <a:ext cx="7591005" cy="5016500"/>
          </a:xfrm>
        </p:spPr>
      </p:pic>
      <p:sp>
        <p:nvSpPr>
          <p:cNvPr id="6" name="Slide Number Placeholder 5">
            <a:extLst>
              <a:ext uri="{FF2B5EF4-FFF2-40B4-BE49-F238E27FC236}">
                <a16:creationId xmlns:a16="http://schemas.microsoft.com/office/drawing/2014/main" id="{73D4E30B-7D8E-43F8-8C45-AC156E7F4AB3}"/>
              </a:ext>
            </a:extLst>
          </p:cNvPr>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161640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42F5-561F-458C-9D9C-2EA10BCDB942}"/>
              </a:ext>
            </a:extLst>
          </p:cNvPr>
          <p:cNvSpPr>
            <a:spLocks noGrp="1"/>
          </p:cNvSpPr>
          <p:nvPr>
            <p:ph type="title"/>
          </p:nvPr>
        </p:nvSpPr>
        <p:spPr>
          <a:xfrm>
            <a:off x="304800" y="-149286"/>
            <a:ext cx="11887200" cy="1325563"/>
          </a:xfrm>
        </p:spPr>
        <p:txBody>
          <a:bodyPr/>
          <a:lstStyle/>
          <a:p>
            <a:r>
              <a:rPr lang="en-US" b="1" dirty="0">
                <a:latin typeface="Arial" panose="020B0604020202020204" pitchFamily="34" charset="0"/>
                <a:cs typeface="Arial" panose="020B0604020202020204" pitchFamily="34" charset="0"/>
              </a:rPr>
              <a:t>Asking Questions</a:t>
            </a:r>
            <a:endParaRPr lang="en-US" dirty="0"/>
          </a:p>
        </p:txBody>
      </p:sp>
      <p:pic>
        <p:nvPicPr>
          <p:cNvPr id="14" name="Content Placeholder 13"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5BE5D171-9350-4C5E-86CC-21490AE8235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0" y="1144625"/>
            <a:ext cx="6511878" cy="1616690"/>
          </a:xfrm>
        </p:spPr>
      </p:pic>
      <p:pic>
        <p:nvPicPr>
          <p:cNvPr id="16" name="Content Placeholder 15"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43473B19-D951-46B6-9B5F-81866D1029BD}"/>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356298" y="2246137"/>
            <a:ext cx="5530902" cy="2365725"/>
          </a:xfrm>
        </p:spPr>
      </p:pic>
      <p:pic>
        <p:nvPicPr>
          <p:cNvPr id="18" name="Content Placeholder 17" descr="Image of Zoom tool bar that shows the participants with the number 15, Q&amp;A, Polls, Share Screen, Raise Hand circled in red, Record and Live Transcript.">
            <a:extLst>
              <a:ext uri="{FF2B5EF4-FFF2-40B4-BE49-F238E27FC236}">
                <a16:creationId xmlns:a16="http://schemas.microsoft.com/office/drawing/2014/main" id="{4456524C-40A4-4857-BB3C-16F94759C4FD}"/>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859315" y="4905029"/>
            <a:ext cx="9155017" cy="919779"/>
          </a:xfrm>
        </p:spPr>
      </p:pic>
      <p:sp>
        <p:nvSpPr>
          <p:cNvPr id="4" name="Slide Number Placeholder 3">
            <a:extLst>
              <a:ext uri="{FF2B5EF4-FFF2-40B4-BE49-F238E27FC236}">
                <a16:creationId xmlns:a16="http://schemas.microsoft.com/office/drawing/2014/main" id="{A1ED3182-859E-4EC7-8543-9AFE1F7D586E}"/>
              </a:ext>
            </a:extLst>
          </p:cNvPr>
          <p:cNvSpPr>
            <a:spLocks noGrp="1"/>
          </p:cNvSpPr>
          <p:nvPr>
            <p:ph type="sldNum" idx="10"/>
          </p:nvPr>
        </p:nvSpPr>
        <p:spPr>
          <a:xfrm>
            <a:off x="10980260" y="6172200"/>
            <a:ext cx="906940" cy="373455"/>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3</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94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AA032-3A65-4EDB-9F99-97A34130FACA}"/>
              </a:ext>
            </a:extLst>
          </p:cNvPr>
          <p:cNvSpPr>
            <a:spLocks noGrp="1"/>
          </p:cNvSpPr>
          <p:nvPr>
            <p:ph type="title"/>
          </p:nvPr>
        </p:nvSpPr>
        <p:spPr>
          <a:xfrm>
            <a:off x="339686" y="424137"/>
            <a:ext cx="5818743" cy="4830909"/>
          </a:xfrm>
        </p:spPr>
        <p:txBody>
          <a:bodyPr>
            <a:normAutofit/>
          </a:bodyPr>
          <a:lstStyle/>
          <a:p>
            <a:r>
              <a:rPr lang="en-US" sz="4400" b="1" dirty="0">
                <a:solidFill>
                  <a:schemeClr val="bg1"/>
                </a:solidFill>
              </a:rPr>
              <a:t>2022</a:t>
            </a:r>
            <a:r>
              <a:rPr lang="en-US" sz="4400" dirty="0">
                <a:ea typeface="+mn-lt"/>
                <a:cs typeface="+mn-lt"/>
              </a:rPr>
              <a:t>–</a:t>
            </a:r>
            <a:r>
              <a:rPr lang="en-US" sz="4400" b="1" dirty="0">
                <a:solidFill>
                  <a:schemeClr val="bg1"/>
                </a:solidFill>
              </a:rPr>
              <a:t>23 Final Budget</a:t>
            </a:r>
          </a:p>
        </p:txBody>
      </p:sp>
      <p:sp>
        <p:nvSpPr>
          <p:cNvPr id="10" name="Content Placeholder 9">
            <a:extLst>
              <a:ext uri="{FF2B5EF4-FFF2-40B4-BE49-F238E27FC236}">
                <a16:creationId xmlns:a16="http://schemas.microsoft.com/office/drawing/2014/main" id="{5EC79CCC-CDCF-46AC-B67D-E4BD66832F38}"/>
              </a:ext>
            </a:extLst>
          </p:cNvPr>
          <p:cNvSpPr>
            <a:spLocks noGrp="1"/>
          </p:cNvSpPr>
          <p:nvPr>
            <p:ph sz="half" idx="2"/>
          </p:nvPr>
        </p:nvSpPr>
        <p:spPr>
          <a:xfrm>
            <a:off x="627961" y="5486399"/>
            <a:ext cx="6002357" cy="693907"/>
          </a:xfrm>
        </p:spPr>
        <p:txBody>
          <a:bodyPr>
            <a:normAutofit fontScale="92500" lnSpcReduction="20000"/>
          </a:bodyPr>
          <a:lstStyle/>
          <a:p>
            <a:pPr marL="0" indent="0">
              <a:buNone/>
            </a:pPr>
            <a:r>
              <a:rPr lang="en-US" sz="2600" dirty="0">
                <a:cs typeface="Calibri"/>
              </a:rPr>
              <a:t>Photo Credit: </a:t>
            </a:r>
            <a:r>
              <a:rPr lang="en-US" sz="2600" dirty="0" err="1">
                <a:cs typeface="Calibri"/>
              </a:rPr>
              <a:t>Kidango</a:t>
            </a:r>
            <a:r>
              <a:rPr lang="en-US" sz="2600" dirty="0">
                <a:cs typeface="Calibri"/>
              </a:rPr>
              <a:t> </a:t>
            </a:r>
            <a:r>
              <a:rPr lang="en-US" sz="2600" dirty="0" err="1">
                <a:cs typeface="Calibri"/>
              </a:rPr>
              <a:t>Decoto</a:t>
            </a:r>
            <a:r>
              <a:rPr lang="en-US" sz="2600" dirty="0">
                <a:cs typeface="Calibri"/>
              </a:rPr>
              <a:t> Center; Union City, CA</a:t>
            </a:r>
          </a:p>
          <a:p>
            <a:pPr marL="0" indent="0">
              <a:buNone/>
            </a:pPr>
            <a:endParaRPr lang="en-US" dirty="0"/>
          </a:p>
        </p:txBody>
      </p:sp>
      <p:pic>
        <p:nvPicPr>
          <p:cNvPr id="13" name="Content Placeholder 12" descr="A picture of a child sitting outside, looking at a book">
            <a:extLst>
              <a:ext uri="{FF2B5EF4-FFF2-40B4-BE49-F238E27FC236}">
                <a16:creationId xmlns:a16="http://schemas.microsoft.com/office/drawing/2014/main" id="{8745114E-F6F6-418A-8C7D-19913BD1846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69982" y="95940"/>
            <a:ext cx="4340100" cy="5926038"/>
          </a:xfrm>
          <a:prstGeom prst="flowChartAlternateProcess">
            <a:avLst/>
          </a:prstGeom>
        </p:spPr>
      </p:pic>
      <p:sp>
        <p:nvSpPr>
          <p:cNvPr id="14" name="Slide Number Placeholder 13">
            <a:extLst>
              <a:ext uri="{FF2B5EF4-FFF2-40B4-BE49-F238E27FC236}">
                <a16:creationId xmlns:a16="http://schemas.microsoft.com/office/drawing/2014/main" id="{491B5CE2-58B4-4752-8F44-EDD89479F24B}"/>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376908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74434" y="0"/>
            <a:ext cx="11887200" cy="1066789"/>
          </a:xfrm>
        </p:spPr>
        <p:txBody>
          <a:bodyPr>
            <a:noAutofit/>
          </a:bodyPr>
          <a:lstStyle/>
          <a:p>
            <a:r>
              <a:rPr lang="en-US" b="1">
                <a:cs typeface="Arial"/>
              </a:rPr>
              <a:t>Universal Transitional Kindergarten (UTK)</a:t>
            </a:r>
            <a:endParaRPr lang="en-US" b="1"/>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04639" y="1259576"/>
            <a:ext cx="11921789" cy="4771972"/>
          </a:xfrm>
        </p:spPr>
        <p:txBody>
          <a:bodyPr vert="horz" lIns="91440" tIns="45720" rIns="91440" bIns="45720" rtlCol="0" anchor="t">
            <a:noAutofit/>
          </a:bodyPr>
          <a:lstStyle/>
          <a:p>
            <a:pPr>
              <a:buFont typeface="Arial"/>
              <a:buChar char="•"/>
            </a:pPr>
            <a:r>
              <a:rPr lang="en-US" sz="2800">
                <a:ea typeface="+mn-lt"/>
                <a:cs typeface="+mn-lt"/>
              </a:rPr>
              <a:t>Provides $614 million for the first year of Transitional Kindergarten (TK) expansion </a:t>
            </a:r>
          </a:p>
          <a:p>
            <a:pPr>
              <a:buFont typeface="Arial"/>
              <a:buChar char="•"/>
            </a:pPr>
            <a:r>
              <a:rPr lang="en-US" sz="2800">
                <a:ea typeface="+mn-lt"/>
                <a:cs typeface="+mn-lt"/>
              </a:rPr>
              <a:t>Includes $383 million for an additional adult to reduce ratios to 1 adult to 12 students </a:t>
            </a:r>
          </a:p>
          <a:p>
            <a:pPr>
              <a:buFont typeface="Arial"/>
              <a:buChar char="•"/>
            </a:pPr>
            <a:r>
              <a:rPr lang="en-US" sz="2800">
                <a:ea typeface="+mn-lt"/>
                <a:cs typeface="+mn-lt"/>
              </a:rPr>
              <a:t>Makes it easier to staff TK classrooms by: </a:t>
            </a:r>
            <a:endParaRPr lang="en-US" sz="2800">
              <a:cs typeface="Arial"/>
            </a:endParaRPr>
          </a:p>
          <a:p>
            <a:pPr lvl="1">
              <a:buFont typeface="Arial"/>
            </a:pPr>
            <a:r>
              <a:rPr lang="en-US" sz="2400">
                <a:ea typeface="+mn-lt"/>
                <a:cs typeface="+mn-lt"/>
              </a:rPr>
              <a:t>Allowing the Commission on Teacher Credentialing (CTC) to issue a one-year emergency specialist teaching permit teach TK</a:t>
            </a:r>
          </a:p>
          <a:p>
            <a:pPr lvl="1">
              <a:buFont typeface="Arial"/>
            </a:pPr>
            <a:r>
              <a:rPr lang="en-US" sz="2400">
                <a:ea typeface="+mn-lt"/>
                <a:cs typeface="+mn-lt"/>
              </a:rPr>
              <a:t>Clarifying that substitute TK teachers are not required to meet the additional TK teacher requirements around child development</a:t>
            </a:r>
          </a:p>
          <a:p>
            <a:pPr>
              <a:buFont typeface="Arial"/>
              <a:buChar char="•"/>
            </a:pPr>
            <a:r>
              <a:rPr lang="en-US" sz="2800">
                <a:ea typeface="+mn-lt"/>
                <a:cs typeface="+mn-lt"/>
              </a:rPr>
              <a:t>Requires TK data to be collected separately from kindergarten data</a:t>
            </a:r>
          </a:p>
          <a:p>
            <a:pPr marL="0" indent="0">
              <a:buNone/>
            </a:pPr>
            <a:endParaRPr lang="en-US" sz="2600">
              <a:cs typeface="Arial"/>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5</a:t>
            </a:fld>
            <a:endParaRPr lang="en-US"/>
          </a:p>
        </p:txBody>
      </p:sp>
    </p:spTree>
    <p:extLst>
      <p:ext uri="{BB962C8B-B14F-4D97-AF65-F5344CB8AC3E}">
        <p14:creationId xmlns:p14="http://schemas.microsoft.com/office/powerpoint/2010/main" val="126205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681-3F0E-1144-AE0A-BEB72F5E4B32}"/>
              </a:ext>
            </a:extLst>
          </p:cNvPr>
          <p:cNvSpPr>
            <a:spLocks noGrp="1"/>
          </p:cNvSpPr>
          <p:nvPr>
            <p:ph type="title"/>
          </p:nvPr>
        </p:nvSpPr>
        <p:spPr>
          <a:xfrm>
            <a:off x="9526" y="203799"/>
            <a:ext cx="12030074" cy="1325563"/>
          </a:xfrm>
        </p:spPr>
        <p:txBody>
          <a:bodyPr>
            <a:normAutofit/>
          </a:bodyPr>
          <a:lstStyle/>
          <a:p>
            <a:r>
              <a:rPr lang="en-US" sz="4000" b="1"/>
              <a:t>UPK Planning and Implementation Supports</a:t>
            </a:r>
          </a:p>
        </p:txBody>
      </p:sp>
      <p:sp>
        <p:nvSpPr>
          <p:cNvPr id="3" name="Content Placeholder 2">
            <a:extLst>
              <a:ext uri="{FF2B5EF4-FFF2-40B4-BE49-F238E27FC236}">
                <a16:creationId xmlns:a16="http://schemas.microsoft.com/office/drawing/2014/main" id="{A19BDC6C-EDE8-8248-9B1A-38F78B7B3005}"/>
              </a:ext>
            </a:extLst>
          </p:cNvPr>
          <p:cNvSpPr>
            <a:spLocks noGrp="1"/>
          </p:cNvSpPr>
          <p:nvPr>
            <p:ph sz="half" idx="1"/>
          </p:nvPr>
        </p:nvSpPr>
        <p:spPr/>
        <p:txBody>
          <a:bodyPr vert="horz" lIns="91440" tIns="45720" rIns="91440" bIns="45720" rtlCol="0" anchor="t">
            <a:normAutofit/>
          </a:bodyPr>
          <a:lstStyle/>
          <a:p>
            <a:pPr>
              <a:spcAft>
                <a:spcPts val="1800"/>
              </a:spcAft>
            </a:pPr>
            <a:r>
              <a:rPr lang="en-US" sz="2400" dirty="0">
                <a:ea typeface="+mn-lt"/>
                <a:cs typeface="+mn-lt"/>
              </a:rPr>
              <a:t>$300 million for UPK Planning and Implementation for districts that have kindergarten enrollment</a:t>
            </a:r>
            <a:endParaRPr lang="en-US" dirty="0">
              <a:cs typeface="Arial" panose="020B0604020202020204"/>
            </a:endParaRPr>
          </a:p>
          <a:p>
            <a:r>
              <a:rPr lang="en-US" sz="2400" dirty="0">
                <a:ea typeface="+mn-lt"/>
                <a:cs typeface="+mn-lt"/>
              </a:rPr>
              <a:t>$18.3 million per year for three years for California Universal Preschool Planning Grant Program to support preschool planning in Mixed Delivery system.</a:t>
            </a:r>
            <a:endParaRPr lang="en-US" dirty="0">
              <a:ea typeface="+mn-lt"/>
              <a:cs typeface="+mn-lt"/>
            </a:endParaRPr>
          </a:p>
          <a:p>
            <a:pPr marL="0" indent="0">
              <a:spcBef>
                <a:spcPts val="2400"/>
              </a:spcBef>
              <a:spcAft>
                <a:spcPts val="1200"/>
              </a:spcAft>
              <a:buNone/>
            </a:pPr>
            <a:r>
              <a:rPr lang="en-US" sz="2400" dirty="0">
                <a:cs typeface="Arial"/>
              </a:rPr>
              <a:t>Link to Transforming Schools chart: </a:t>
            </a:r>
            <a:r>
              <a:rPr lang="en-US" sz="2400" dirty="0">
                <a:solidFill>
                  <a:schemeClr val="accent4">
                    <a:lumMod val="40000"/>
                    <a:lumOff val="60000"/>
                  </a:schemeClr>
                </a:solidFill>
                <a:hlinkClick r:id="rId3" tooltip="Transforning Schools chart">
                  <a:extLst>
                    <a:ext uri="{A12FA001-AC4F-418D-AE19-62706E023703}">
                      <ahyp:hlinkClr xmlns:ahyp="http://schemas.microsoft.com/office/drawing/2018/hyperlinkcolor" val="tx"/>
                    </a:ext>
                  </a:extLst>
                </a:hlinkClick>
              </a:rPr>
              <a:t>https://www.cde.ca.gov/eo/in/index.asp</a:t>
            </a:r>
            <a:endParaRPr lang="en-US" sz="2400" dirty="0">
              <a:solidFill>
                <a:schemeClr val="accent4">
                  <a:lumMod val="40000"/>
                  <a:lumOff val="60000"/>
                </a:schemeClr>
              </a:solidFill>
              <a:cs typeface="Arial"/>
            </a:endParaRPr>
          </a:p>
        </p:txBody>
      </p:sp>
      <p:pic>
        <p:nvPicPr>
          <p:cNvPr id="6" name="Content Placeholder 5" descr="Transforming Schools: Superintendent’s Initiatives chart.">
            <a:extLst>
              <a:ext uri="{FF2B5EF4-FFF2-40B4-BE49-F238E27FC236}">
                <a16:creationId xmlns:a16="http://schemas.microsoft.com/office/drawing/2014/main" id="{0BD1C76D-F633-41B2-BA23-0FC90E5897D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95001" y="1638300"/>
            <a:ext cx="5237672" cy="4410075"/>
          </a:xfrm>
        </p:spPr>
      </p:pic>
      <p:sp>
        <p:nvSpPr>
          <p:cNvPr id="4" name="Slide Number Placeholder 3">
            <a:extLst>
              <a:ext uri="{FF2B5EF4-FFF2-40B4-BE49-F238E27FC236}">
                <a16:creationId xmlns:a16="http://schemas.microsoft.com/office/drawing/2014/main" id="{D3145B48-7468-4F1B-A408-0E3F72F20757}"/>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93234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0ED00-D009-4221-9D32-AB812E06B493}"/>
              </a:ext>
            </a:extLst>
          </p:cNvPr>
          <p:cNvSpPr>
            <a:spLocks noGrp="1"/>
          </p:cNvSpPr>
          <p:nvPr>
            <p:ph type="title"/>
          </p:nvPr>
        </p:nvSpPr>
        <p:spPr>
          <a:xfrm>
            <a:off x="143774" y="0"/>
            <a:ext cx="11887200" cy="1325563"/>
          </a:xfrm>
        </p:spPr>
        <p:txBody>
          <a:bodyPr>
            <a:normAutofit/>
          </a:bodyPr>
          <a:lstStyle/>
          <a:p>
            <a:r>
              <a:rPr lang="en-US" sz="4000" b="1" dirty="0">
                <a:cs typeface="Arial"/>
              </a:rPr>
              <a:t>California State Preschool Program (CSPP)</a:t>
            </a:r>
            <a:br>
              <a:rPr lang="en-US" sz="4000" dirty="0">
                <a:cs typeface="Arial"/>
              </a:rPr>
            </a:br>
            <a:r>
              <a:rPr lang="en-US" sz="4000" dirty="0">
                <a:cs typeface="Arial"/>
              </a:rPr>
              <a:t> </a:t>
            </a:r>
            <a:r>
              <a:rPr lang="en-US" sz="4000" b="1" dirty="0">
                <a:cs typeface="Arial"/>
              </a:rPr>
              <a:t>Fiscal Changes</a:t>
            </a:r>
            <a:endParaRPr lang="en-US" sz="4000" dirty="0"/>
          </a:p>
        </p:txBody>
      </p:sp>
      <p:sp>
        <p:nvSpPr>
          <p:cNvPr id="7" name="Content Placeholder 6">
            <a:extLst>
              <a:ext uri="{FF2B5EF4-FFF2-40B4-BE49-F238E27FC236}">
                <a16:creationId xmlns:a16="http://schemas.microsoft.com/office/drawing/2014/main" id="{E77F602C-FD47-40B3-84D5-11DB57F0FF87}"/>
              </a:ext>
            </a:extLst>
          </p:cNvPr>
          <p:cNvSpPr>
            <a:spLocks noGrp="1"/>
          </p:cNvSpPr>
          <p:nvPr>
            <p:ph sz="quarter" idx="11"/>
          </p:nvPr>
        </p:nvSpPr>
        <p:spPr>
          <a:xfrm>
            <a:off x="121186" y="1527949"/>
            <a:ext cx="11784688" cy="4531327"/>
          </a:xfrm>
        </p:spPr>
        <p:txBody>
          <a:bodyPr vert="horz" lIns="91440" tIns="45720" rIns="91440" bIns="45720" rtlCol="0" anchor="t">
            <a:normAutofit/>
          </a:bodyPr>
          <a:lstStyle/>
          <a:p>
            <a:pPr>
              <a:buFont typeface="Arial"/>
              <a:buChar char="•"/>
            </a:pPr>
            <a:r>
              <a:rPr lang="en-US" dirty="0">
                <a:ea typeface="+mn-lt"/>
                <a:cs typeface="+mn-lt"/>
              </a:rPr>
              <a:t>Increases adjustment factors for children with disabilities, children 47 months or younger, children who are dual language learners, and early childhood mental health consultation.</a:t>
            </a:r>
            <a:endParaRPr lang="en-US" dirty="0">
              <a:cs typeface="Arial"/>
            </a:endParaRPr>
          </a:p>
          <a:p>
            <a:pPr>
              <a:buFont typeface="Arial"/>
              <a:buChar char="•"/>
            </a:pPr>
            <a:r>
              <a:rPr lang="en-US" dirty="0">
                <a:ea typeface="+mn-lt"/>
                <a:cs typeface="+mn-lt"/>
              </a:rPr>
              <a:t>Provides a 6.56 percent Cost of Living Adjustment (COLA)</a:t>
            </a:r>
          </a:p>
          <a:p>
            <a:pPr>
              <a:buFont typeface="Arial"/>
              <a:buChar char="•"/>
            </a:pPr>
            <a:r>
              <a:rPr lang="en-US" dirty="0">
                <a:ea typeface="+mn-lt"/>
                <a:cs typeface="+mn-lt"/>
              </a:rPr>
              <a:t>Includes $21.3 million to waive family fees and extends hold harmless for 2022–23</a:t>
            </a:r>
          </a:p>
          <a:p>
            <a:pPr>
              <a:buFont typeface="Arial"/>
              <a:buChar char="•"/>
            </a:pPr>
            <a:r>
              <a:rPr lang="en-US" dirty="0">
                <a:ea typeface="+mn-lt"/>
                <a:cs typeface="+mn-lt"/>
              </a:rPr>
              <a:t>Changes audit threshold for yearly audits in CSPP</a:t>
            </a:r>
          </a:p>
          <a:p>
            <a:pPr>
              <a:lnSpc>
                <a:spcPct val="120000"/>
              </a:lnSpc>
              <a:spcBef>
                <a:spcPts val="500"/>
              </a:spcBef>
              <a:spcAft>
                <a:spcPts val="500"/>
              </a:spcAft>
              <a:buFont typeface="Arial"/>
              <a:buChar char="•"/>
            </a:pPr>
            <a:endParaRPr lang="en-US" sz="2800" dirty="0">
              <a:cs typeface="Arial"/>
            </a:endParaRPr>
          </a:p>
          <a:p>
            <a:endParaRPr lang="en-US" dirty="0"/>
          </a:p>
        </p:txBody>
      </p:sp>
      <p:sp>
        <p:nvSpPr>
          <p:cNvPr id="3" name="Slide Number Placeholder 2">
            <a:extLst>
              <a:ext uri="{FF2B5EF4-FFF2-40B4-BE49-F238E27FC236}">
                <a16:creationId xmlns:a16="http://schemas.microsoft.com/office/drawing/2014/main" id="{2CF969D6-52E6-43C1-A639-988F475024ED}"/>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428761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61544" y="0"/>
            <a:ext cx="11887200" cy="1325563"/>
          </a:xfrm>
        </p:spPr>
        <p:txBody>
          <a:bodyPr>
            <a:normAutofit/>
          </a:bodyPr>
          <a:lstStyle/>
          <a:p>
            <a:r>
              <a:rPr lang="en-US" b="1" dirty="0">
                <a:cs typeface="Arial"/>
              </a:rPr>
              <a:t>CSPP Eligibility and Certification Changes</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6172" y="1581651"/>
            <a:ext cx="12186652" cy="4478681"/>
          </a:xfrm>
        </p:spPr>
        <p:txBody>
          <a:bodyPr vert="horz" lIns="91440" tIns="45720" rIns="91440" bIns="45720" rtlCol="0" anchor="t">
            <a:noAutofit/>
          </a:bodyPr>
          <a:lstStyle/>
          <a:p>
            <a:pPr>
              <a:spcAft>
                <a:spcPts val="1000"/>
              </a:spcAft>
            </a:pPr>
            <a:r>
              <a:rPr lang="en-US" sz="3600">
                <a:ea typeface="+mn-lt"/>
                <a:cs typeface="+mn-lt"/>
              </a:rPr>
              <a:t>Increases eligibility threshold in CSPP to 100 percent of the State Median Income (SMI), from 85 percent</a:t>
            </a:r>
            <a:endParaRPr lang="en-US" sz="3600">
              <a:cs typeface="Arial" panose="020B0604020202020204"/>
            </a:endParaRPr>
          </a:p>
          <a:p>
            <a:pPr>
              <a:spcAft>
                <a:spcPts val="1000"/>
              </a:spcAft>
            </a:pPr>
            <a:r>
              <a:rPr lang="en-US" sz="3600">
                <a:ea typeface="+mn-lt"/>
                <a:cs typeface="+mn-lt"/>
              </a:rPr>
              <a:t>Allows children with exceptional needs to be categorically eligible for CSPP</a:t>
            </a:r>
          </a:p>
          <a:p>
            <a:pPr>
              <a:spcAft>
                <a:spcPts val="1000"/>
              </a:spcAft>
            </a:pPr>
            <a:r>
              <a:rPr lang="en-US" sz="3600">
                <a:ea typeface="+mn-lt"/>
                <a:cs typeface="+mn-lt"/>
              </a:rPr>
              <a:t>Allows all students participating in State Preschool to maintain continuous eligibility for 24 months</a:t>
            </a:r>
          </a:p>
          <a:p>
            <a:pPr>
              <a:lnSpc>
                <a:spcPct val="120000"/>
              </a:lnSpc>
              <a:spcBef>
                <a:spcPts val="500"/>
              </a:spcBef>
              <a:spcAft>
                <a:spcPts val="500"/>
              </a:spcAft>
            </a:pPr>
            <a:endParaRPr lang="en-US" sz="2400">
              <a:ea typeface="+mn-lt"/>
              <a:cs typeface="+mn-lt"/>
            </a:endParaRPr>
          </a:p>
          <a:p>
            <a:pPr marL="0" indent="0">
              <a:lnSpc>
                <a:spcPct val="110000"/>
              </a:lnSpc>
              <a:spcAft>
                <a:spcPts val="1000"/>
              </a:spcAft>
              <a:buNone/>
            </a:pPr>
            <a:endParaRPr lang="en-US" sz="2400">
              <a:ea typeface="+mn-lt"/>
              <a:cs typeface="+mn-lt"/>
            </a:endParaRPr>
          </a:p>
          <a:p>
            <a:pPr marL="1371600" lvl="3" indent="0">
              <a:buNone/>
            </a:pPr>
            <a:endParaRPr lang="en-US">
              <a:solidFill>
                <a:srgbClr val="000000"/>
              </a:solidFill>
              <a:ea typeface="+mn-lt"/>
              <a:cs typeface="+mn-lt"/>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8</a:t>
            </a:fld>
            <a:endParaRPr lang="en-US"/>
          </a:p>
        </p:txBody>
      </p:sp>
    </p:spTree>
    <p:extLst>
      <p:ext uri="{BB962C8B-B14F-4D97-AF65-F5344CB8AC3E}">
        <p14:creationId xmlns:p14="http://schemas.microsoft.com/office/powerpoint/2010/main" val="406813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769D77-1EBA-40A6-BC37-320C1DD0255A}"/>
              </a:ext>
            </a:extLst>
          </p:cNvPr>
          <p:cNvSpPr>
            <a:spLocks noGrp="1"/>
          </p:cNvSpPr>
          <p:nvPr>
            <p:ph type="title"/>
          </p:nvPr>
        </p:nvSpPr>
        <p:spPr>
          <a:xfrm>
            <a:off x="152400" y="-155448"/>
            <a:ext cx="11887200" cy="1325563"/>
          </a:xfrm>
        </p:spPr>
        <p:txBody>
          <a:bodyPr>
            <a:normAutofit/>
          </a:bodyPr>
          <a:lstStyle/>
          <a:p>
            <a:r>
              <a:rPr lang="en-US" sz="4000" b="1" dirty="0">
                <a:latin typeface="Arial" panose="020B0604020202020204" pitchFamily="34" charset="0"/>
                <a:cs typeface="Arial" panose="020B0604020202020204" pitchFamily="34" charset="0"/>
              </a:rPr>
              <a:t>Additional Support for Children with Disabilities </a:t>
            </a:r>
            <a:endParaRPr lang="en-US" sz="4000"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5206F90F-C22E-42F2-8E1B-F9B3293C5C5A}"/>
              </a:ext>
            </a:extLst>
          </p:cNvPr>
          <p:cNvSpPr>
            <a:spLocks noGrp="1"/>
          </p:cNvSpPr>
          <p:nvPr>
            <p:ph sz="half" idx="1"/>
          </p:nvPr>
        </p:nvSpPr>
        <p:spPr>
          <a:xfrm>
            <a:off x="286215" y="1348369"/>
            <a:ext cx="11244146" cy="5015901"/>
          </a:xfrm>
        </p:spPr>
        <p:txBody>
          <a:bodyPr>
            <a:normAutofit/>
          </a:bodyPr>
          <a:lstStyle/>
          <a:p>
            <a:r>
              <a:rPr lang="en-US" sz="3000" dirty="0">
                <a:latin typeface="Arial" panose="020B0604020202020204" pitchFamily="34" charset="0"/>
                <a:ea typeface="+mn-lt"/>
                <a:cs typeface="Arial" panose="020B0604020202020204" pitchFamily="34" charset="0"/>
              </a:rPr>
              <a:t>In addition to categorical eligibility for children with disabilities and an increased adjustment factor for those children, the budget includes:</a:t>
            </a:r>
            <a:endParaRPr lang="en-US" sz="30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ea typeface="+mn-lt"/>
                <a:cs typeface="Arial" panose="020B0604020202020204" pitchFamily="34" charset="0"/>
              </a:rPr>
              <a:t>Requirement for CSPP contractors to reserve 5 percent of funded enrollment for children with disabilities in 2022–23, moving to 7.5 percent in 2023–24 and 10 percent in 2024–25. Contractors will be fully funded for that enrollment, regardless of attendance. </a:t>
            </a:r>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ea typeface="+mn-lt"/>
                <a:cs typeface="Arial" panose="020B0604020202020204" pitchFamily="34" charset="0"/>
              </a:rPr>
              <a:t>Provides $250 million to support the Inclusive Early Education Expansion Program</a:t>
            </a:r>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ea typeface="+mn-lt"/>
                <a:cs typeface="Arial" panose="020B0604020202020204" pitchFamily="34" charset="0"/>
              </a:rPr>
              <a:t>Provides $2 million for the CDE to develop a process and tools for early identification of children at risk for developmental delays and learning disabilities.</a:t>
            </a:r>
            <a:endParaRPr lang="en-US" sz="2600" dirty="0">
              <a:latin typeface="Arial" panose="020B0604020202020204" pitchFamily="34" charset="0"/>
              <a:cs typeface="Arial" panose="020B0604020202020204" pitchFamily="34" charset="0"/>
            </a:endParaRPr>
          </a:p>
          <a:p>
            <a:endParaRPr lang="en-US" dirty="0"/>
          </a:p>
        </p:txBody>
      </p:sp>
      <p:sp>
        <p:nvSpPr>
          <p:cNvPr id="10" name="Slide Number Placeholder 9">
            <a:extLst>
              <a:ext uri="{FF2B5EF4-FFF2-40B4-BE49-F238E27FC236}">
                <a16:creationId xmlns:a16="http://schemas.microsoft.com/office/drawing/2014/main" id="{32368A6B-6C92-4ACE-BEC5-62E2CFF7B7E3}"/>
              </a:ext>
            </a:extLst>
          </p:cNvPr>
          <p:cNvSpPr>
            <a:spLocks noGrp="1"/>
          </p:cNvSpPr>
          <p:nvPr>
            <p:ph type="sldNum" idx="12"/>
          </p:nvPr>
        </p:nvSpPr>
        <p:spPr>
          <a:xfrm>
            <a:off x="10980260" y="6172200"/>
            <a:ext cx="906940" cy="407020"/>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9</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748561"/>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Assadya Ross</DisplayName>
        <AccountId>33</AccountId>
        <AccountType/>
      </UserInfo>
      <UserInfo>
        <DisplayName>Sara Dawson</DisplayName>
        <AccountId>135</AccountId>
        <AccountType/>
      </UserInfo>
      <UserInfo>
        <DisplayName>Mai Thao</DisplayName>
        <AccountId>132</AccountId>
        <AccountType/>
      </UserInfo>
      <UserInfo>
        <DisplayName>Kim Nguyen</DisplayName>
        <AccountId>147</AccountId>
        <AccountType/>
      </UserInfo>
      <UserInfo>
        <DisplayName>Kerra Lancaster</DisplayName>
        <AccountId>292</AccountId>
        <AccountType/>
      </UserInfo>
      <UserInfo>
        <DisplayName>Sandra Flores</DisplayName>
        <AccountId>217</AccountId>
        <AccountType/>
      </UserInfo>
      <UserInfo>
        <DisplayName>Sandi Ridge</DisplayName>
        <AccountId>436</AccountId>
        <AccountType/>
      </UserInfo>
      <UserInfo>
        <DisplayName>Sandra Patitucci</DisplayName>
        <AccountId>79</AccountId>
        <AccountType/>
      </UserInfo>
      <UserInfo>
        <DisplayName>Virginia Early</DisplayName>
        <AccountId>115</AccountId>
        <AccountType/>
      </UserInfo>
      <UserInfo>
        <DisplayName>Jennifer Osalbo</DisplayName>
        <AccountId>169</AccountId>
        <AccountType/>
      </UserInfo>
      <UserInfo>
        <DisplayName>Bryan Boyd</DisplayName>
        <AccountId>461</AccountId>
        <AccountType/>
      </UserInfo>
      <UserInfo>
        <DisplayName>Diana Lua</DisplayName>
        <AccountId>218</AccountId>
        <AccountType/>
      </UserInfo>
      <UserInfo>
        <DisplayName>Angela Data</DisplayName>
        <AccountId>365</AccountId>
        <AccountType/>
      </UserInfo>
      <UserInfo>
        <DisplayName>Silvia Figueroa</DisplayName>
        <AccountId>146</AccountId>
        <AccountType/>
      </UserInfo>
      <UserInfo>
        <DisplayName>Olivia DeMarais</DisplayName>
        <AccountId>95</AccountId>
        <AccountType/>
      </UserInfo>
      <UserInfo>
        <DisplayName>Alana Pinsler</DisplayName>
        <AccountId>25</AccountId>
        <AccountType/>
      </UserInfo>
      <UserInfo>
        <DisplayName>Brianne Rood</DisplayName>
        <AccountId>14</AccountId>
        <AccountType/>
      </UserInfo>
      <UserInfo>
        <DisplayName>Stephen Propheter</DisplayName>
        <AccountId>10</AccountId>
        <AccountType/>
      </UserInfo>
      <UserInfo>
        <DisplayName>Stephanie Farland</DisplayName>
        <AccountId>433</AccountId>
        <AccountType/>
      </UserInfo>
      <UserInfo>
        <DisplayName>Benjamin Allen</DisplayName>
        <AccountId>60</AccountId>
        <AccountType/>
      </UserInfo>
      <UserInfo>
        <DisplayName>Sterling Williams</DisplayName>
        <AccountId>273</AccountId>
        <AccountType/>
      </UserInfo>
      <UserInfo>
        <DisplayName>Nadia Kersey</DisplayName>
        <AccountId>136</AccountId>
        <AccountType/>
      </UserInfo>
      <UserInfo>
        <DisplayName>Jen Taylor</DisplayName>
        <AccountId>462</AccountId>
        <AccountType/>
      </UserInfo>
      <UserInfo>
        <DisplayName>Teresa Maldonado</DisplayName>
        <AccountId>216</AccountId>
        <AccountType/>
      </UserInfo>
      <UserInfo>
        <DisplayName>Stacy Anagnostopoulos</DisplayName>
        <AccountId>359</AccountId>
        <AccountType/>
      </UserInfo>
      <UserInfo>
        <DisplayName>Crystal Devlin</DisplayName>
        <AccountId>38</AccountId>
        <AccountType/>
      </UserInfo>
      <UserInfo>
        <DisplayName>Shanna BirkholzVasquez</DisplayName>
        <AccountId>367</AccountId>
        <AccountType/>
      </UserInfo>
      <UserInfo>
        <DisplayName>Amira Elmallah</DisplayName>
        <AccountId>538</AccountId>
        <AccountType/>
      </UserInfo>
      <UserInfo>
        <DisplayName>Kate MoheyEldin</DisplayName>
        <AccountId>133</AccountId>
        <AccountType/>
      </UserInfo>
      <UserInfo>
        <DisplayName>Cassandra Lewis</DisplayName>
        <AccountId>80</AccountId>
        <AccountType/>
      </UserInfo>
      <UserInfo>
        <DisplayName>Niki Niknia</DisplayName>
        <AccountId>24</AccountId>
        <AccountType/>
      </UserInfo>
      <UserInfo>
        <DisplayName>Jayme Richards</DisplayName>
        <AccountId>586</AccountId>
        <AccountType/>
      </UserInfo>
      <UserInfo>
        <DisplayName>Carly Nodohara</DisplayName>
        <AccountId>54</AccountId>
        <AccountType/>
      </UserInfo>
      <UserInfo>
        <DisplayName>Yashima Daniels</DisplayName>
        <AccountId>159</AccountId>
        <AccountType/>
      </UserInfo>
      <UserInfo>
        <DisplayName>Lindsey Castillo</DisplayName>
        <AccountId>605</AccountId>
        <AccountType/>
      </UserInfo>
      <UserInfo>
        <DisplayName>Sheila Self</DisplayName>
        <AccountId>12</AccountId>
        <AccountType/>
      </UserInfo>
      <UserInfo>
        <DisplayName>Linda Morales</DisplayName>
        <AccountId>41</AccountId>
        <AccountType/>
      </UserInfo>
      <UserInfo>
        <DisplayName>Kim McMillan</DisplayName>
        <AccountId>82</AccountId>
        <AccountType/>
      </UserInfo>
      <UserInfo>
        <DisplayName>Danielle Davis</DisplayName>
        <AccountId>90</AccountId>
        <AccountType/>
      </UserInfo>
      <UserInfo>
        <DisplayName>Eddie Tanimoto</DisplayName>
        <AccountId>166</AccountId>
        <AccountType/>
      </UserInfo>
      <UserInfo>
        <DisplayName>Mai Xiong</DisplayName>
        <AccountId>42</AccountId>
        <AccountType/>
      </UserInfo>
      <UserInfo>
        <DisplayName>Amy Silva</DisplayName>
        <AccountId>138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B6559-0ED3-4D0D-99E2-1A30FBBF8114}">
  <ds:schemaRefs>
    <ds:schemaRef ds:uri="http://schemas.microsoft.com/office/2006/metadata/properties"/>
    <ds:schemaRef ds:uri="http://purl.org/dc/terms/"/>
    <ds:schemaRef ds:uri="http://schemas.microsoft.com/office/2006/documentManagement/types"/>
    <ds:schemaRef ds:uri="6a92aa00-d659-46d6-b4cf-e266ad63a1ef"/>
    <ds:schemaRef ds:uri="http://www.w3.org/XML/1998/namespace"/>
    <ds:schemaRef ds:uri="http://schemas.microsoft.com/office/infopath/2007/PartnerControls"/>
    <ds:schemaRef ds:uri="http://purl.org/dc/elements/1.1/"/>
    <ds:schemaRef ds:uri="http://schemas.openxmlformats.org/package/2006/metadata/core-properties"/>
    <ds:schemaRef ds:uri="d173ea53-e63a-4839-8c69-aececa15c404"/>
    <ds:schemaRef ds:uri="http://purl.org/dc/dcmitype/"/>
  </ds:schemaRefs>
</ds:datastoreItem>
</file>

<file path=customXml/itemProps2.xml><?xml version="1.0" encoding="utf-8"?>
<ds:datastoreItem xmlns:ds="http://schemas.openxmlformats.org/officeDocument/2006/customXml" ds:itemID="{30191934-4B4B-4A9C-BA31-51F13663C295}">
  <ds:schemaRefs>
    <ds:schemaRef ds:uri="http://schemas.microsoft.com/sharepoint/v3/contenttype/forms"/>
  </ds:schemaRefs>
</ds:datastoreItem>
</file>

<file path=customXml/itemProps3.xml><?xml version="1.0" encoding="utf-8"?>
<ds:datastoreItem xmlns:ds="http://schemas.openxmlformats.org/officeDocument/2006/customXml" ds:itemID="{64F79981-4D15-429D-AE2A-51E317984ECF}">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1037</TotalTime>
  <Words>1122</Words>
  <Application>Microsoft Office PowerPoint</Application>
  <PresentationFormat>Widescreen</PresentationFormat>
  <Paragraphs>135</Paragraphs>
  <Slides>17</Slides>
  <Notes>16</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17</vt:i4>
      </vt:variant>
    </vt:vector>
  </HeadingPairs>
  <TitlesOfParts>
    <vt:vector size="38" baseType="lpstr">
      <vt:lpstr>Arial</vt:lpstr>
      <vt:lpstr>Calibri</vt:lpstr>
      <vt:lpstr>Cambria</vt:lpstr>
      <vt:lpstr>Courier New</vt:lpstr>
      <vt:lpstr>DM Sans</vt:lpstr>
      <vt:lpstr>Noto Sans Symbols</vt:lpstr>
      <vt:lpstr>Symbol</vt:lpstr>
      <vt:lpstr>Wingdings</vt:lpstr>
      <vt:lpstr>CDE Set 1</vt:lpstr>
      <vt:lpstr>CDE Set 2</vt:lpstr>
      <vt:lpstr>CDE Set 3</vt:lpstr>
      <vt:lpstr>CDE Set 4</vt:lpstr>
      <vt:lpstr>CDE Set 5</vt:lpstr>
      <vt:lpstr>CDE Set 6</vt:lpstr>
      <vt:lpstr>CDE Set 7</vt:lpstr>
      <vt:lpstr>CDE Set 1</vt:lpstr>
      <vt:lpstr>CDE Set 1</vt:lpstr>
      <vt:lpstr>CDE Set 5</vt:lpstr>
      <vt:lpstr>CDE Set 1</vt:lpstr>
      <vt:lpstr>CDE Set 1</vt:lpstr>
      <vt:lpstr>CDE Set 1</vt:lpstr>
      <vt:lpstr> Universal PreKindergarten (UPK) Implementation Office Hour   Early Education Division (EED)    August 3, 2022</vt:lpstr>
      <vt:lpstr>Welcome and Introductions</vt:lpstr>
      <vt:lpstr>Asking Questions</vt:lpstr>
      <vt:lpstr>2022–23 Final Budget</vt:lpstr>
      <vt:lpstr>Universal Transitional Kindergarten (UTK)</vt:lpstr>
      <vt:lpstr>UPK Planning and Implementation Supports</vt:lpstr>
      <vt:lpstr>California State Preschool Program (CSPP)  Fiscal Changes</vt:lpstr>
      <vt:lpstr>CSPP Eligibility and Certification Changes</vt:lpstr>
      <vt:lpstr>Additional Support for Children with Disabilities </vt:lpstr>
      <vt:lpstr>Infrastructure</vt:lpstr>
      <vt:lpstr>Questions &amp; Answers</vt:lpstr>
      <vt:lpstr>Closing and Next Steps</vt:lpstr>
      <vt:lpstr>Resources</vt:lpstr>
      <vt:lpstr>UPK Resources</vt:lpstr>
      <vt:lpstr>Budget Resources</vt:lpstr>
      <vt:lpstr>Expanded Learning Opportunities Program (ELO-P) Resources</vt:lpstr>
      <vt:lpstr>Facilities Resources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August 3 UPK Office Hour - Elementary (CA Dept of Education)</dc:title>
  <dc:subject>Early Education August Universal PreKindergarten (UPK) Office Hour PowerPoint slides for the August 3 presentation posted on the CDE web page.</dc:subject>
  <dc:creator>Brandon Rood</dc:creator>
  <cp:lastModifiedBy>Alice Ludwig</cp:lastModifiedBy>
  <cp:revision>12</cp:revision>
  <dcterms:created xsi:type="dcterms:W3CDTF">2020-08-25T03:09:04Z</dcterms:created>
  <dcterms:modified xsi:type="dcterms:W3CDTF">2023-09-07T22:17:51Z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