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52" r:id="rId5"/>
    <p:sldMasterId id="2147483713" r:id="rId6"/>
    <p:sldMasterId id="2147483746" r:id="rId7"/>
    <p:sldMasterId id="2147483732" r:id="rId8"/>
    <p:sldMasterId id="2147483676" r:id="rId9"/>
    <p:sldMasterId id="2147483681" r:id="rId10"/>
    <p:sldMasterId id="2147483705" r:id="rId11"/>
    <p:sldMasterId id="2147483648" r:id="rId12"/>
    <p:sldMasterId id="2147483724" r:id="rId13"/>
    <p:sldMasterId id="2147483686" r:id="rId14"/>
    <p:sldMasterId id="2147483660" r:id="rId15"/>
    <p:sldMasterId id="2147483737" r:id="rId16"/>
  </p:sldMasterIdLst>
  <p:notesMasterIdLst>
    <p:notesMasterId r:id="rId36"/>
  </p:notesMasterIdLst>
  <p:handoutMasterIdLst>
    <p:handoutMasterId r:id="rId37"/>
  </p:handoutMasterIdLst>
  <p:sldIdLst>
    <p:sldId id="332" r:id="rId17"/>
    <p:sldId id="408" r:id="rId18"/>
    <p:sldId id="585" r:id="rId19"/>
    <p:sldId id="587" r:id="rId20"/>
    <p:sldId id="588" r:id="rId21"/>
    <p:sldId id="575" r:id="rId22"/>
    <p:sldId id="579" r:id="rId23"/>
    <p:sldId id="589" r:id="rId24"/>
    <p:sldId id="581" r:id="rId25"/>
    <p:sldId id="582" r:id="rId26"/>
    <p:sldId id="586" r:id="rId27"/>
    <p:sldId id="567" r:id="rId28"/>
    <p:sldId id="563" r:id="rId29"/>
    <p:sldId id="378" r:id="rId30"/>
    <p:sldId id="562" r:id="rId31"/>
    <p:sldId id="538" r:id="rId32"/>
    <p:sldId id="576" r:id="rId33"/>
    <p:sldId id="542" r:id="rId34"/>
    <p:sldId id="53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39222-84DD-B4F8-5140-AD4996079EC3}" name="Sara Dawson" initials="SD" userId="S::sdawson@cde.ca.gov::d832d985-03a2-4533-b4e7-ec1ef93cb65d" providerId="AD"/>
  <p188:author id="{D5C5E035-7AFA-54FA-06CB-5A30120D5F89}" name="Jennifer Osalbo" initials="JO" userId="S::josalbo@cde.ca.gov::01bce0eb-f15d-40d4-8858-3c9510062403" providerId="AD"/>
  <p188:author id="{BB09A639-4BD3-13D3-CCCC-8C387DCBDEE7}" name="Patrisia Gonzalez" initials="PG" userId="S::pgonzalez@cde.ca.gov::bcc36c34-930b-4a6d-8cd5-2978d7bf765a" providerId="AD"/>
  <p188:author id="{26C3F33A-708E-1B43-C893-CD8FF36A412A}" name="Virginia Early" initials="VE" userId="S::vearly@cde.ca.gov::42929ea7-4389-4ffc-bd0b-f8133d7ef99f" providerId="AD"/>
  <p188:author id="{109CF33B-E027-BC56-BEC9-C44C2AF4D0B4}" name="Brianne Rood" initials="BR" userId="S::brood@cde.ca.gov::d693d9a5-1a35-4a36-9bcb-7e6b07df75c7" providerId="AD"/>
  <p188:author id="{A8462756-B012-613E-F700-C15D4738DA9A}" name="Alana Pinsler" initials="AP" userId="S::apinsler@cde.ca.gov::d336b2b8-3478-4328-8ca2-dbdae80dba75" providerId="AD"/>
  <p188:author id="{A87BE489-8FA2-08D6-8483-B336F28E20D8}" name="Stephen Propheter" initials="SP" userId="S::spropheter@cde.ca.gov::11fb58e5-2f2b-4a13-b081-018d2675a5df" providerId="AD"/>
  <p188:author id="{6C788EB1-EEEC-CD89-6A62-9BEB1E1D9CFC}" name="Mai Thao" initials="MT" userId="S::mthao@cde.ca.gov::a1f588c4-1fd5-47ad-9f59-ef46fe4cb68b" providerId="AD"/>
  <p188:author id="{5682DCC4-12CB-B179-6A69-E456F1DF90EC}" name="Benjamin Allen" initials="BA" userId="S::ballen@cde.ca.gov::b29a26e3-71b0-4857-ab65-a43961ab0cd4" providerId="AD"/>
  <p188:author id="{C64FECD9-E80C-DC9A-41AD-2388F599732A}" name="Eddie Tanimoto" initials="ET" userId="S::etanimoto@cde.ca.gov::878a6b70-e153-44f4-b25c-45853eb12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9" clrIdx="0">
    <p:extLst>
      <p:ext uri="{19B8F6BF-5375-455C-9EA6-DF929625EA0E}">
        <p15:presenceInfo xmlns:p15="http://schemas.microsoft.com/office/powerpoint/2012/main" userId="S::spropheter@cde.ca.gov::11fb58e5-2f2b-4a13-b081-018d2675a5df" providerId="AD"/>
      </p:ext>
    </p:extLst>
  </p:cmAuthor>
  <p:cmAuthor id="2" name="Brianne Rood" initials="BR" lastIdx="3" clrIdx="1">
    <p:extLst>
      <p:ext uri="{19B8F6BF-5375-455C-9EA6-DF929625EA0E}">
        <p15:presenceInfo xmlns:p15="http://schemas.microsoft.com/office/powerpoint/2012/main" userId="S::brood@cde.ca.gov::d693d9a5-1a35-4a36-9bcb-7e6b07df75c7" providerId="AD"/>
      </p:ext>
    </p:extLst>
  </p:cmAuthor>
  <p:cmAuthor id="3" name="Jennifer Zoffel" initials="JZ" lastIdx="5" clrIdx="2">
    <p:extLst>
      <p:ext uri="{19B8F6BF-5375-455C-9EA6-DF929625EA0E}">
        <p15:presenceInfo xmlns:p15="http://schemas.microsoft.com/office/powerpoint/2012/main" userId="S::jzoffel@wested.org::a079f361-4628-467f-a920-d461dff60d83" providerId="AD"/>
      </p:ext>
    </p:extLst>
  </p:cmAuthor>
  <p:cmAuthor id="4" name="Brianne Rood" initials="BR [2]" lastIdx="3" clrIdx="3">
    <p:extLst>
      <p:ext uri="{19B8F6BF-5375-455C-9EA6-DF929625EA0E}">
        <p15:presenceInfo xmlns:p15="http://schemas.microsoft.com/office/powerpoint/2012/main" userId="S-1-5-21-2608872058-1432505909-2668327341-27143" providerId="AD"/>
      </p:ext>
    </p:extLst>
  </p:cmAuthor>
  <p:cmAuthor id="5" name="Jennifer Osalbo" initials="JO" lastIdx="41" clrIdx="4">
    <p:extLst>
      <p:ext uri="{19B8F6BF-5375-455C-9EA6-DF929625EA0E}">
        <p15:presenceInfo xmlns:p15="http://schemas.microsoft.com/office/powerpoint/2012/main" userId="Jennifer Osalbo" providerId="None"/>
      </p:ext>
    </p:extLst>
  </p:cmAuthor>
  <p:cmAuthor id="6" name="Jennifer Osalbo" initials="JO [2]" lastIdx="26" clrIdx="5">
    <p:extLst>
      <p:ext uri="{19B8F6BF-5375-455C-9EA6-DF929625EA0E}">
        <p15:presenceInfo xmlns:p15="http://schemas.microsoft.com/office/powerpoint/2012/main" userId="S::josalbo@cde.ca.gov::01bce0eb-f15d-40d4-8858-3c9510062403" providerId="AD"/>
      </p:ext>
    </p:extLst>
  </p:cmAuthor>
  <p:cmAuthor id="7" name="Virginia Early" initials="VE" lastIdx="30" clrIdx="6">
    <p:extLst>
      <p:ext uri="{19B8F6BF-5375-455C-9EA6-DF929625EA0E}">
        <p15:presenceInfo xmlns:p15="http://schemas.microsoft.com/office/powerpoint/2012/main" userId="S::vearly@cde.ca.gov::42929ea7-4389-4ffc-bd0b-f8133d7ef99f" providerId="AD"/>
      </p:ext>
    </p:extLst>
  </p:cmAuthor>
  <p:cmAuthor id="8" name="Benjamin Allen" initials="BA" lastIdx="4" clrIdx="7">
    <p:extLst>
      <p:ext uri="{19B8F6BF-5375-455C-9EA6-DF929625EA0E}">
        <p15:presenceInfo xmlns:p15="http://schemas.microsoft.com/office/powerpoint/2012/main" userId="S::ballen@cde.ca.gov::b29a26e3-71b0-4857-ab65-a43961ab0cd4" providerId="AD"/>
      </p:ext>
    </p:extLst>
  </p:cmAuthor>
  <p:cmAuthor id="9" name="Alana Pinsler" initials="AP" lastIdx="2" clrIdx="8">
    <p:extLst>
      <p:ext uri="{19B8F6BF-5375-455C-9EA6-DF929625EA0E}">
        <p15:presenceInfo xmlns:p15="http://schemas.microsoft.com/office/powerpoint/2012/main" userId="S::apinsler@cde.ca.gov::d336b2b8-3478-4328-8ca2-dbdae80dba75" providerId="AD"/>
      </p:ext>
    </p:extLst>
  </p:cmAuthor>
  <p:cmAuthor id="10" name="Sara Dawson" initials="SD" lastIdx="13" clrIdx="9">
    <p:extLst>
      <p:ext uri="{19B8F6BF-5375-455C-9EA6-DF929625EA0E}">
        <p15:presenceInfo xmlns:p15="http://schemas.microsoft.com/office/powerpoint/2012/main" userId="S::sdawson@cde.ca.gov::d832d985-03a2-4533-b4e7-ec1ef93cb65d" providerId="AD"/>
      </p:ext>
    </p:extLst>
  </p:cmAuthor>
  <p:cmAuthor id="11" name="Mai Thao" initials="MT" lastIdx="1" clrIdx="10">
    <p:extLst>
      <p:ext uri="{19B8F6BF-5375-455C-9EA6-DF929625EA0E}">
        <p15:presenceInfo xmlns:p15="http://schemas.microsoft.com/office/powerpoint/2012/main" userId="S-1-5-21-2608872058-1432505909-2668327341-32852" providerId="AD"/>
      </p:ext>
    </p:extLst>
  </p:cmAuthor>
  <p:cmAuthor id="12" name="Angela Data" initials="AD" lastIdx="14" clrIdx="11">
    <p:extLst>
      <p:ext uri="{19B8F6BF-5375-455C-9EA6-DF929625EA0E}">
        <p15:presenceInfo xmlns:p15="http://schemas.microsoft.com/office/powerpoint/2012/main" userId="S::adata@cde.ca.gov::ec94e811-808f-4def-9e33-21c6de2dd6a5" providerId="AD"/>
      </p:ext>
    </p:extLst>
  </p:cmAuthor>
  <p:cmAuthor id="13" name="Eddie Tanimoto" initials="ET" lastIdx="3" clrIdx="12">
    <p:extLst>
      <p:ext uri="{19B8F6BF-5375-455C-9EA6-DF929625EA0E}">
        <p15:presenceInfo xmlns:p15="http://schemas.microsoft.com/office/powerpoint/2012/main" userId="S::etanimoto@cde.ca.gov::878a6b70-e153-44f4-b25c-45853eb12a2e" providerId="AD"/>
      </p:ext>
    </p:extLst>
  </p:cmAuthor>
  <p:cmAuthor id="14" name="Stacy Anagnostopoulos" initials="SA" lastIdx="4" clrIdx="13">
    <p:extLst>
      <p:ext uri="{19B8F6BF-5375-455C-9EA6-DF929625EA0E}">
        <p15:presenceInfo xmlns:p15="http://schemas.microsoft.com/office/powerpoint/2012/main" userId="S::sanagnostopoulos@cde.ca.gov::a53ab0fa-b256-4bab-9dba-2f8d8d286f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E9EBF5"/>
    <a:srgbClr val="4B6D0B"/>
    <a:srgbClr val="0B4A4A"/>
    <a:srgbClr val="6D0B4B"/>
    <a:srgbClr val="507C96"/>
    <a:srgbClr val="FDFDFE"/>
    <a:srgbClr val="B9AD86"/>
    <a:srgbClr val="FFFF66"/>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BD50E-757A-836B-662C-481E184A85AE}" v="22" dt="2022-08-16T22:27:04.430"/>
    <p1510:client id="{A1461469-E213-401C-33A1-109FCE60B1C1}" v="17" dt="2022-08-17T14:32:58.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3814" autoAdjust="0"/>
    <p:restoredTop sz="96201" autoAdjust="0"/>
  </p:normalViewPr>
  <p:slideViewPr>
    <p:cSldViewPr snapToGrid="0">
      <p:cViewPr varScale="1">
        <p:scale>
          <a:sx n="105" d="100"/>
          <a:sy n="105" d="100"/>
        </p:scale>
        <p:origin x="157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9/25/2023</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9/25/2023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e.ca.gov/ci/gs/e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e.ca.gov/ci/gs/em/kinderfaq.as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cde.ca.gov/ci/gs/em/" TargetMode="External"/><Relationship Id="rId4" Type="http://schemas.openxmlformats.org/officeDocument/2006/relationships/hyperlink" Target="mailto:UPK@cde.ca.gov"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mailto:EEDTitle5@cde.ca.gov" TargetMode="External"/><Relationship Id="rId4" Type="http://schemas.openxmlformats.org/officeDocument/2006/relationships/hyperlink" Target="https://www.cde.ca.gov/fg/aa/cd/faad.as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PASE@cde.ca.gov"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mailto:AttendanceAccounting@cde.ca.gov"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e.ca.gov/ci/gs/em/kinderfaq.asp"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urldefense.com/v3/__https:/www.caeducatorstogether.org/groups/e0cfjrjf/upk-p-3__;!!KlnUNGHvdQ!9s4_R9K08JlDg36bJYH3I4helIUNhHrq1e-dC3RAKr5sji7jwVycoCTb-6ZJrIkjv3k3zvTaQgAioxcLNP5fZ9lljA$" TargetMode="External"/><Relationship Id="rId4" Type="http://schemas.openxmlformats.org/officeDocument/2006/relationships/hyperlink" Target="https://www.cde.ca.gov/ci/gs/e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https:/www.ebudget.ca.gov/FullBudgetSummary.pd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leginfo.legislature.ca.gov/faces/billNavClient.xhtml?bill_id=202120220AB181" TargetMode="External"/><Relationship Id="rId5" Type="http://schemas.openxmlformats.org/officeDocument/2006/relationships/hyperlink" Target="https://leginfo.legislature.ca.gov/faces/billNavClient.xhtml?bill_id=202120220AB210" TargetMode="External"/><Relationship Id="rId4" Type="http://schemas.openxmlformats.org/officeDocument/2006/relationships/hyperlink" Target="https://leginfo.legislature.ca.gov/faces/billNavClient.xhtml?bill_id=202120220SB15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cs typeface="Calibri"/>
              </a:rPr>
              <a:t>Angela</a:t>
            </a:r>
          </a:p>
          <a:p>
            <a:pPr>
              <a:defRPr/>
            </a:pPr>
            <a:endParaRPr lang="en-US" b="1" dirty="0">
              <a:cs typeface="Calibri"/>
            </a:endParaRPr>
          </a:p>
          <a:p>
            <a:pPr>
              <a:defRPr/>
            </a:pPr>
            <a:r>
              <a:rPr lang="en-US" dirty="0">
                <a:cs typeface="Calibri"/>
              </a:rPr>
              <a:t>Welcome to our Universal PreKindergarten, or UPK Implementation Office Hour. This is our 12th Office Hour! </a:t>
            </a:r>
            <a:endParaRPr lang="en-US" b="1" strike="sngStrike" dirty="0"/>
          </a:p>
          <a:p>
            <a:pPr>
              <a:defRPr/>
            </a:pPr>
            <a:endParaRPr lang="en-US" dirty="0"/>
          </a:p>
          <a:p>
            <a:pPr>
              <a:defRPr/>
            </a:pPr>
            <a:r>
              <a:rPr lang="en-US" dirty="0"/>
              <a:t>We are NOT recording this session for posting, but we will be posting the slides to our website. We will post this on the elementary page with the UPK Resources. We'll drop that link in the chat: </a:t>
            </a:r>
            <a:r>
              <a:rPr lang="en-US" dirty="0">
                <a:hlinkClick r:id="rId3"/>
              </a:rPr>
              <a:t>https://www.cde.ca.gov/ci/gs/em/</a:t>
            </a:r>
            <a:r>
              <a:rPr lang="en-US" dirty="0"/>
              <a:t>. </a:t>
            </a:r>
            <a:endParaRPr lang="en-US" b="1" strike="sngStrike" dirty="0">
              <a:cs typeface="Calibri"/>
            </a:endParaRPr>
          </a:p>
          <a:p>
            <a:endParaRPr lang="en-US" dirty="0">
              <a:cs typeface="+mn-lt"/>
            </a:endParaRPr>
          </a:p>
          <a:p>
            <a:r>
              <a:rPr lang="en-US" dirty="0"/>
              <a:t>[NOTE: needs to be edited] we have to address the grant needs first and so the first series of office hours are for LEAs as the grantees. If there's still a need in the future, you'll be holding a few UPK P&amp;I grant office hours for those who are more broadly part of UPK but don't have the grant funds. We highly recommend the that ELC providers be engaged at the local level and attend local sessions with the COE and/or school district or charter.</a:t>
            </a:r>
            <a:endParaRPr lang="en-US" dirty="0">
              <a:ea typeface="Calibri"/>
              <a:cs typeface="Calibri"/>
            </a:endParaRPr>
          </a:p>
          <a:p>
            <a:br>
              <a:rPr lang="en-US" dirty="0">
                <a:cs typeface="+mn-lt"/>
              </a:rPr>
            </a:br>
            <a:r>
              <a:rPr lang="en-US" dirty="0">
                <a:cs typeface="Calibri"/>
              </a:rPr>
              <a:t>NEXT SLIDE</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220836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Virginia</a:t>
            </a:r>
            <a:endParaRPr lang="en-US" dirty="0"/>
          </a:p>
          <a:p>
            <a:endParaRPr lang="en-US" dirty="0"/>
          </a:p>
          <a:p>
            <a:r>
              <a:rPr lang="en-US" dirty="0"/>
              <a:t>Now, an update on the final Budget as it relates to the California State Preschool Program. </a:t>
            </a:r>
            <a:endParaRPr lang="en-US" dirty="0">
              <a:cs typeface="Calibri" panose="020F0502020204030204"/>
            </a:endParaRPr>
          </a:p>
          <a:p>
            <a:pPr marL="742950" lvl="1" indent="-285750">
              <a:buFont typeface="Arial"/>
              <a:buChar char="•"/>
              <a:defRPr/>
            </a:pPr>
            <a:r>
              <a:rPr lang="en-US" dirty="0"/>
              <a:t>Expands access to eligible families from families at 85 percent of the SMI to families at 100 percent of the SMI for California State Preschool. </a:t>
            </a:r>
            <a:endParaRPr lang="en-US" dirty="0">
              <a:cs typeface="Calibri"/>
            </a:endParaRPr>
          </a:p>
          <a:p>
            <a:pPr marL="742950" lvl="1" indent="-285750">
              <a:buFont typeface="Arial"/>
              <a:buChar char="•"/>
            </a:pPr>
            <a:r>
              <a:rPr lang="en-US" dirty="0"/>
              <a:t>CSPP enrollment now has categorical eligibility for children with exceptional needs. </a:t>
            </a:r>
            <a:endParaRPr lang="en-US" dirty="0">
              <a:cs typeface="Calibri"/>
            </a:endParaRPr>
          </a:p>
          <a:p>
            <a:pPr marL="1200150" lvl="2" indent="-285750">
              <a:buFont typeface="Arial"/>
              <a:buChar char="•"/>
            </a:pPr>
            <a:r>
              <a:rPr lang="en-US" dirty="0"/>
              <a:t>This only applies to the children in the family who are children with exceptional needs. Any siblings without exceptional needs would have to be enrolled under a different criteria </a:t>
            </a:r>
            <a:endParaRPr lang="en-US" dirty="0">
              <a:cs typeface="Calibri"/>
            </a:endParaRPr>
          </a:p>
          <a:p>
            <a:pPr marL="742950" lvl="1" indent="-285750">
              <a:buFont typeface="Arial"/>
              <a:buChar char="•"/>
            </a:pPr>
            <a:r>
              <a:rPr lang="en-US" dirty="0"/>
              <a:t>Allows children whose income is no more than 15 percent above the income eligibility threshold to be served in full-day CSPP (previously this was limited to part-day CSPP) </a:t>
            </a:r>
            <a:endParaRPr lang="en-US" dirty="0">
              <a:cs typeface="Calibri"/>
            </a:endParaRPr>
          </a:p>
          <a:p>
            <a:pPr marL="742950" lvl="1" indent="-285750">
              <a:buFont typeface="Arial"/>
              <a:buChar char="•"/>
              <a:defRPr/>
            </a:pPr>
            <a:r>
              <a:rPr lang="en-US" dirty="0"/>
              <a:t>Modifies definition of countable income for the purpose of determining eligibility to exclude foster care payments and guaranteed income payments </a:t>
            </a:r>
            <a:endParaRPr lang="en-US" dirty="0">
              <a:cs typeface="Calibri"/>
            </a:endParaRPr>
          </a:p>
          <a:p>
            <a:pPr marL="742950" lvl="1" indent="-285750">
              <a:buFont typeface="Arial"/>
              <a:buChar char="•"/>
            </a:pPr>
            <a:r>
              <a:rPr lang="en-US" dirty="0"/>
              <a:t>The Budget enables all students participating in State Preschool to maintain continuous eligibility for 24 months (increased from 12 months) after eligibility is confirmed</a:t>
            </a:r>
            <a:endParaRPr lang="en-US" dirty="0">
              <a:cs typeface="Calibri"/>
            </a:endParaRPr>
          </a:p>
          <a:p>
            <a:endParaRPr lang="en-US" b="1" dirty="0">
              <a:cs typeface="Calibri"/>
            </a:endParaRPr>
          </a:p>
          <a:p>
            <a:endParaRPr lang="en-US" dirty="0">
              <a:ea typeface="Calibri"/>
              <a:cs typeface="Calibri"/>
            </a:endParaRPr>
          </a:p>
          <a:p>
            <a:pPr marL="171450" indent="-171450">
              <a:buFont typeface="Symbol"/>
              <a:buChar char="•"/>
            </a:pPr>
            <a:endParaRPr lang="en-US" i="1"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4188783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Virginia</a:t>
            </a:r>
            <a:endParaRPr lang="en-US" dirty="0"/>
          </a:p>
          <a:p>
            <a:endParaRPr lang="en-US" b="1" dirty="0"/>
          </a:p>
          <a:p>
            <a:r>
              <a:rPr lang="en-US" dirty="0"/>
              <a:t>In addition to categorical eligibility for children with disabilities and an increased adjustment factor for those children, the budget includes:</a:t>
            </a:r>
            <a:endParaRPr lang="en-US" dirty="0">
              <a:cs typeface="Calibri"/>
            </a:endParaRPr>
          </a:p>
          <a:p>
            <a:r>
              <a:rPr lang="en-US" dirty="0"/>
              <a:t>Requirement for CSPP contractors to reserve 5 percent of funded enrollment for children with disabilities in 2022-23, moving to 7.5 percent in 2023-24 and 10 percent in 2024-25. Contractors will be fully funded for that enrollment, regardless of attendance. </a:t>
            </a:r>
            <a:endParaRPr lang="en-US" dirty="0">
              <a:cs typeface="Calibri"/>
            </a:endParaRPr>
          </a:p>
          <a:p>
            <a:r>
              <a:rPr lang="en-US" dirty="0"/>
              <a:t>TA provided. CDE required to review data on compliance and provide TA to support those reserve</a:t>
            </a:r>
            <a:endParaRPr lang="en-US" dirty="0">
              <a:cs typeface="Calibri"/>
            </a:endParaRPr>
          </a:p>
          <a:p>
            <a:pPr marL="171450" indent="-171450">
              <a:buFont typeface="Arial"/>
              <a:buChar char="•"/>
            </a:pPr>
            <a:r>
              <a:rPr lang="en-US" dirty="0"/>
              <a:t>In addition to categorical eligibility for children with disabilities and an increased adjustment factor for those children, the budget includes:</a:t>
            </a:r>
            <a:endParaRPr lang="en-US" dirty="0">
              <a:cs typeface="Calibri"/>
            </a:endParaRPr>
          </a:p>
          <a:p>
            <a:pPr marL="628650" lvl="1" indent="-171450">
              <a:buFont typeface="Arial"/>
              <a:buChar char="•"/>
            </a:pPr>
            <a:r>
              <a:rPr lang="en-US" dirty="0"/>
              <a:t>Requirement for CSPP contractors to reserve 5 percent of funded enrollment for children with disabilities in 2022–23, moving to 7.5 percent in 2023-24 and 10 percent in 2024–25, in which they will be required to reserve and serve the 10 percent. Contractors will be fully funded for that enrollment, regardless of attendance. </a:t>
            </a:r>
            <a:endParaRPr lang="en-US" dirty="0">
              <a:cs typeface="Calibri"/>
            </a:endParaRPr>
          </a:p>
          <a:p>
            <a:pPr marL="1085850" lvl="2" indent="-171450">
              <a:buFont typeface="Arial"/>
              <a:buChar char="•"/>
            </a:pPr>
            <a:r>
              <a:rPr lang="en-US" dirty="0"/>
              <a:t>Requirement for CDE to review data and provide technical assistance to support increasing inclusion. Potential penalties and waiver process start in 2026-27. </a:t>
            </a:r>
            <a:endParaRPr lang="en-US" dirty="0">
              <a:cs typeface="Calibri"/>
            </a:endParaRPr>
          </a:p>
          <a:p>
            <a:pPr marL="1085850" lvl="2" indent="-171450">
              <a:buFont typeface="Arial"/>
              <a:buChar char="•"/>
            </a:pPr>
            <a:r>
              <a:rPr lang="en-US" dirty="0"/>
              <a:t>There's also higher priority for enrolling children with disabilities. See EC 8210 and 8211 for those priorities.</a:t>
            </a:r>
            <a:endParaRPr lang="en-US" dirty="0">
              <a:cs typeface="Calibri"/>
            </a:endParaRPr>
          </a:p>
          <a:p>
            <a:pPr marL="628650" lvl="1" indent="-171450">
              <a:buFont typeface="Arial"/>
              <a:buChar char="•"/>
            </a:pPr>
            <a:r>
              <a:rPr lang="en-US" dirty="0"/>
              <a:t>Provides $250 million to support the Inclusive Early Education Expansion Program</a:t>
            </a:r>
            <a:endParaRPr lang="en-US" dirty="0">
              <a:cs typeface="Calibri"/>
            </a:endParaRPr>
          </a:p>
          <a:p>
            <a:pPr marL="1085850" lvl="2" indent="-171450">
              <a:buFont typeface="Arial"/>
              <a:buChar char="•"/>
            </a:pPr>
            <a:r>
              <a:rPr lang="en-US" dirty="0"/>
              <a:t>$200 million for grants</a:t>
            </a:r>
            <a:endParaRPr lang="en-US" dirty="0">
              <a:cs typeface="Calibri"/>
            </a:endParaRPr>
          </a:p>
          <a:p>
            <a:pPr marL="1085850" lvl="2" indent="-171450">
              <a:buFont typeface="Arial"/>
              <a:buChar char="•"/>
            </a:pPr>
            <a:r>
              <a:rPr lang="en-US" dirty="0"/>
              <a:t>$50 million for state and regional level systems building to support inclusion</a:t>
            </a:r>
            <a:endParaRPr lang="en-US" dirty="0">
              <a:cs typeface="Calibri"/>
            </a:endParaRPr>
          </a:p>
          <a:p>
            <a:pPr marL="628650" lvl="1" indent="-171450">
              <a:buFont typeface="Arial"/>
              <a:buChar char="•"/>
            </a:pPr>
            <a:r>
              <a:rPr lang="en-US" dirty="0"/>
              <a:t>Provides $2 million for CDE to develop a process and tools for early identification of children at risk for developmental delays and learning disabilities.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1048564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Virginia</a:t>
            </a:r>
            <a:endParaRPr lang="en-US" dirty="0"/>
          </a:p>
          <a:p>
            <a:endParaRPr lang="en-US" b="1" dirty="0">
              <a:cs typeface="Calibri" panose="020F0502020204030204"/>
            </a:endParaRPr>
          </a:p>
          <a:p>
            <a:pPr marL="171450" indent="-171450">
              <a:buFont typeface="Arial"/>
              <a:buChar char="•"/>
            </a:pPr>
            <a:r>
              <a:rPr lang="en-US" dirty="0">
                <a:cs typeface="Calibri" panose="020F0502020204030204"/>
              </a:rPr>
              <a:t>The final Budget for 2022-23 </a:t>
            </a:r>
            <a:r>
              <a:rPr lang="en-US" dirty="0"/>
              <a:t>expands the significant investments to support new construction and modernization projects through the School Facility Program under the State Allocation Board for CSPP and TK-12 only at local educational agencies (LEAs).</a:t>
            </a:r>
            <a:endParaRPr lang="en-US" dirty="0">
              <a:cs typeface="Calibri" panose="020F0502020204030204"/>
            </a:endParaRPr>
          </a:p>
          <a:p>
            <a:endParaRPr lang="en-US" dirty="0">
              <a:cs typeface="Calibri" panose="020F0502020204030204"/>
            </a:endParaRPr>
          </a:p>
          <a:p>
            <a:r>
              <a:rPr lang="en-US" dirty="0">
                <a:cs typeface="Calibri" panose="020F0502020204030204"/>
              </a:rPr>
              <a:t>The Final Budget:</a:t>
            </a:r>
            <a:endParaRPr lang="en-US" dirty="0">
              <a:ea typeface="Calibri"/>
              <a:cs typeface="Calibri" panose="020F0502020204030204"/>
            </a:endParaRPr>
          </a:p>
          <a:p>
            <a:pPr marL="171450" indent="-171450">
              <a:buFont typeface="Arial"/>
              <a:buChar char="•"/>
            </a:pPr>
            <a:r>
              <a:rPr lang="en-US" dirty="0">
                <a:cs typeface="Calibri" panose="020F0502020204030204"/>
              </a:rPr>
              <a:t>Provides an additional $1.4 billion in General Fund for TK-12 school facilities construction. This is in addition to the significant investments in school facilities from the Governor's Budget in January. </a:t>
            </a:r>
            <a:endParaRPr lang="en-US" dirty="0">
              <a:ea typeface="Calibri"/>
              <a:cs typeface="Calibri" panose="020F0502020204030204"/>
            </a:endParaRPr>
          </a:p>
          <a:p>
            <a:pPr marL="171450" indent="-171450">
              <a:buFont typeface="Arial"/>
              <a:buChar char="•"/>
            </a:pPr>
            <a:r>
              <a:rPr lang="en-US" dirty="0"/>
              <a:t>Adding an additional $1.3 billion one-time Prop 98 General Fund to address outstanding school facility maintenance issues with 2021-22 funds through the School Facility Program.</a:t>
            </a:r>
            <a:endParaRPr lang="en-US" dirty="0">
              <a:cs typeface="Calibri"/>
            </a:endParaRPr>
          </a:p>
          <a:p>
            <a:pPr marL="171450" indent="-171450">
              <a:buFont typeface="Arial"/>
              <a:buChar char="•"/>
            </a:pPr>
            <a:r>
              <a:rPr lang="en-US" dirty="0">
                <a:cs typeface="Calibri"/>
              </a:rPr>
              <a:t>$100 million to develop and repair existing child care and preschool infrastructure at non-LEAs, especially in low income communities</a:t>
            </a:r>
            <a:endParaRPr lang="en-US" dirty="0"/>
          </a:p>
          <a:p>
            <a:pPr marL="171450" indent="-171450">
              <a:buFont typeface="Arial"/>
              <a:buChar char="•"/>
            </a:pPr>
            <a:r>
              <a:rPr lang="en-US" dirty="0"/>
              <a:t>The Budget also includes $30 million Proposition 98 General Fund per year for two years to support eligible facilities costs for the Charter School Facility Grant Program. These funds can be used by eligible charter schools for costs associated with remodeling buildings, deferred maintenance, initial installation or extension of service systems and other built-in equipment, site improvements, and facility modifications to mitigate the spread of COVID-19. </a:t>
            </a:r>
            <a:endParaRPr lang="en-US" dirty="0">
              <a:cs typeface="Calibri"/>
            </a:endParaRPr>
          </a:p>
          <a:p>
            <a:pPr marL="171450" indent="-171450">
              <a:buFont typeface="Arial"/>
              <a:buChar char="•"/>
            </a:pPr>
            <a:endParaRPr lang="en-US" dirty="0">
              <a:cs typeface="Calibri"/>
            </a:endParaRPr>
          </a:p>
          <a:p>
            <a:pPr marL="171450" indent="-171450">
              <a:buFont typeface="Arial"/>
              <a:buChar char="•"/>
            </a:pPr>
            <a:r>
              <a:rPr lang="en-US" dirty="0">
                <a:cs typeface="Calibri"/>
              </a:rPr>
              <a:t>Amends language to allow community colleges to receive facilities funding from the CSPP, TK, and full-day kindergarten facilities grant program if they are operating on behalf of a school district</a:t>
            </a:r>
            <a:endParaRPr lang="en-US" dirty="0">
              <a:ea typeface="Calibri"/>
              <a:cs typeface="Calibri"/>
            </a:endParaRPr>
          </a:p>
          <a:p>
            <a:pPr marL="171450" indent="-171450">
              <a:buFont typeface="Arial"/>
              <a:buChar char="•"/>
            </a:pPr>
            <a:endParaRPr lang="en-US" dirty="0">
              <a:cs typeface="Calibri"/>
            </a:endParaRPr>
          </a:p>
          <a:p>
            <a:pPr marL="171450" lvl="1"/>
            <a:endParaRPr lang="en-US" dirty="0">
              <a:cs typeface="Calibri"/>
            </a:endParaRPr>
          </a:p>
          <a:p>
            <a:pPr>
              <a:lnSpc>
                <a:spcPct val="110000"/>
              </a:lnSpc>
              <a:spcBef>
                <a:spcPts val="1000"/>
              </a:spcBef>
              <a:spcAft>
                <a:spcPts val="1000"/>
              </a:spcAft>
            </a:pPr>
            <a:r>
              <a:rPr lang="en-US" dirty="0">
                <a:cs typeface="Calibri"/>
              </a:rPr>
              <a:t>Additionally,</a:t>
            </a:r>
            <a:endParaRPr lang="en-US" dirty="0">
              <a:ea typeface="Calibri"/>
              <a:cs typeface="Calibri"/>
            </a:endParaRPr>
          </a:p>
          <a:p>
            <a:pPr marL="171450" indent="-171450">
              <a:lnSpc>
                <a:spcPct val="110000"/>
              </a:lnSpc>
              <a:spcBef>
                <a:spcPts val="1000"/>
              </a:spcBef>
              <a:spcAft>
                <a:spcPts val="1000"/>
              </a:spcAft>
              <a:buFont typeface="Arial"/>
              <a:buChar char="•"/>
            </a:pPr>
            <a:r>
              <a:rPr lang="en-US" dirty="0"/>
              <a:t>$100 million to develop and repair existing child care infrastructure, especially in low-income communities. And $550 million in 2023-24 to support California Preschool, TK, and Full day Kindergarten Facilities Grant Program. This funding will be administered by CDSS</a:t>
            </a:r>
            <a:endParaRPr lang="en-US" dirty="0">
              <a:ea typeface="Calibri"/>
              <a:cs typeface="Calibri"/>
            </a:endParaRPr>
          </a:p>
          <a:p>
            <a:pPr>
              <a:lnSpc>
                <a:spcPct val="110000"/>
              </a:lnSpc>
              <a:spcBef>
                <a:spcPts val="1000"/>
              </a:spcBef>
              <a:spcAft>
                <a:spcPts val="1000"/>
              </a:spcAft>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167622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Angela</a:t>
            </a:r>
          </a:p>
          <a:p>
            <a:endParaRPr lang="en-US" b="1" dirty="0">
              <a:cs typeface="Calibri"/>
            </a:endParaRPr>
          </a:p>
          <a:p>
            <a:r>
              <a:rPr lang="en-US" dirty="0">
                <a:cs typeface="Calibri"/>
              </a:rPr>
              <a:t>We appreciate all of the questions that have come in to the Q&amp;A so far, and we will take time now to answer some of them live. However, if your question is not answered during this webinar please remember that we are using your questions to inform the guidance we are developing in management bulletins and upcoming FAQs.</a:t>
            </a:r>
            <a:endParaRPr lang="en-US" b="1" dirty="0">
              <a:cs typeface="Calibri"/>
            </a:endParaRPr>
          </a:p>
          <a:p>
            <a:endParaRPr lang="en-US" dirty="0">
              <a:cs typeface="Calibri"/>
            </a:endParaRPr>
          </a:p>
          <a:p>
            <a:r>
              <a:rPr lang="en-US" dirty="0"/>
              <a:t>And now Jayme will stop screen-sharing so you can see all of us...</a:t>
            </a:r>
            <a:endParaRPr lang="en-US" dirty="0">
              <a:cs typeface="Calibri"/>
            </a:endParaRPr>
          </a:p>
          <a:p>
            <a:endParaRPr lang="en-US" dirty="0">
              <a:cs typeface="Calibri"/>
            </a:endParaRPr>
          </a:p>
          <a:p>
            <a:r>
              <a:rPr lang="en-US" dirty="0"/>
              <a:t>The CDE team will rotate between answering questions that were asked in Q&amp;A and taking raised hands.</a:t>
            </a:r>
            <a:endParaRPr lang="en-US" dirty="0">
              <a:cs typeface="Calibri"/>
            </a:endParaRPr>
          </a:p>
          <a:p>
            <a:endParaRPr lang="en-US" dirty="0"/>
          </a:p>
          <a:p>
            <a:r>
              <a:rPr lang="en-US" dirty="0"/>
              <a:t>To ask a question live, you can virtually raise your hand at the bottom of your screen. Zoom will put you in order and once I call on you, Sara will give you access so that you can unmute, so that you can ask your question live. </a:t>
            </a:r>
            <a:endParaRPr lang="en-US" dirty="0">
              <a:cs typeface="Calibri"/>
            </a:endParaRPr>
          </a:p>
          <a:p>
            <a:endParaRPr lang="en-US" dirty="0"/>
          </a:p>
          <a:p>
            <a:r>
              <a:rPr lang="en-US" dirty="0"/>
              <a:t>Or you may continue to ask your questions in the Q&amp;A feature of Zoom located at the bottom of your screen. As Shanna shared earlier, if you see a question that you want to hear the answer to, you can vote for it by clicking the thumbs up button, and it will appear at the top of the panelists' screen. The more votes there are for a question, the higher it will be on our list. You can also provide clarification or ask follow-up questions by commenting on other people's and your own questions. </a:t>
            </a:r>
            <a:endParaRPr lang="en-US" dirty="0">
              <a:cs typeface="Calibri"/>
            </a:endParaRPr>
          </a:p>
          <a:p>
            <a:endParaRPr lang="en-US" dirty="0"/>
          </a:p>
          <a:p>
            <a:r>
              <a:rPr lang="en-US" dirty="0"/>
              <a:t>First question... </a:t>
            </a:r>
            <a:endParaRPr lang="en-US" dirty="0">
              <a:cs typeface="Calibri"/>
            </a:endParaRPr>
          </a:p>
          <a:p>
            <a:r>
              <a:rPr lang="en-US" dirty="0"/>
              <a:t>FAQ re: charter schools and TK – replacing FAQ on webpage</a:t>
            </a:r>
            <a:endParaRPr lang="en-US" dirty="0">
              <a:cs typeface="Calibri"/>
            </a:endParaRPr>
          </a:p>
          <a:p>
            <a:r>
              <a:rPr lang="en-US" dirty="0"/>
              <a:t> </a:t>
            </a:r>
            <a:endParaRPr lang="en-US" dirty="0">
              <a:cs typeface="Calibri"/>
            </a:endParaRPr>
          </a:p>
          <a:p>
            <a:r>
              <a:rPr lang="en-US" i="1" dirty="0"/>
              <a:t>Around 3:55 </a:t>
            </a:r>
            <a:r>
              <a:rPr lang="en-US" dirty="0"/>
              <a:t>We're coming to the end of our time, so our last question will be...</a:t>
            </a:r>
            <a:endParaRPr lang="en-US" dirty="0">
              <a:cs typeface="Calibri"/>
            </a:endParaRPr>
          </a:p>
          <a:p>
            <a:endParaRPr lang="en-US" dirty="0"/>
          </a:p>
          <a:p>
            <a:r>
              <a:rPr lang="en-US" dirty="0"/>
              <a:t>Thank you. Next slide</a:t>
            </a:r>
            <a:endParaRPr lang="en-US" dirty="0">
              <a:cs typeface="Calibri"/>
            </a:endParaRPr>
          </a:p>
          <a:p>
            <a:endParaRPr lang="en-US" dirty="0"/>
          </a:p>
          <a:p>
            <a:r>
              <a:rPr lang="en-US" b="1" dirty="0"/>
              <a:t>[NEXT SLIDE]</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424858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lvl="0" algn="l">
              <a:spcBef>
                <a:spcPts val="0"/>
              </a:spcBef>
              <a:spcAft>
                <a:spcPts val="0"/>
              </a:spcAft>
              <a:buNone/>
            </a:pPr>
            <a:r>
              <a:rPr lang="en-US" b="1" dirty="0">
                <a:cs typeface="Calibri"/>
              </a:rPr>
              <a:t>Angela</a:t>
            </a:r>
          </a:p>
          <a:p>
            <a:endParaRPr lang="en-US" b="1" dirty="0"/>
          </a:p>
          <a:p>
            <a:r>
              <a:rPr lang="en-US" dirty="0"/>
              <a:t>If your question is not answered during this OH, it may be added to the FAQ webpage, which can be found on our UPK FAQ page, which will be posted in the chat (post this in the chat: </a:t>
            </a:r>
            <a:r>
              <a:rPr lang="en-US" dirty="0">
                <a:hlinkClick r:id="rId3"/>
              </a:rPr>
              <a:t>https://www.cde.ca.gov/ci/gs/em/kinderfaq.asp</a:t>
            </a:r>
            <a:r>
              <a:rPr lang="en-US" dirty="0"/>
              <a:t>)</a:t>
            </a:r>
            <a:endParaRPr lang="en-US" dirty="0">
              <a:cs typeface="Calibri"/>
            </a:endParaRPr>
          </a:p>
          <a:p>
            <a:r>
              <a:rPr lang="en-US" dirty="0"/>
              <a:t>Please use this inbox for any questions, comments, or technical assistance: </a:t>
            </a:r>
            <a:r>
              <a:rPr lang="en-US" dirty="0">
                <a:hlinkClick r:id="rId4"/>
              </a:rPr>
              <a:t>UPK@cde.ca.gov</a:t>
            </a:r>
            <a:r>
              <a:rPr lang="en-US" dirty="0"/>
              <a:t>.</a:t>
            </a:r>
            <a:endParaRPr lang="en-US" dirty="0">
              <a:cs typeface="Calibri"/>
            </a:endParaRPr>
          </a:p>
          <a:p>
            <a:r>
              <a:rPr lang="en-US" dirty="0"/>
              <a:t>We look forward to providing the guidance document for the UPK Planning and Implementation Grant in the next couple week. </a:t>
            </a:r>
            <a:endParaRPr lang="en-US" dirty="0">
              <a:cs typeface="Calibri"/>
            </a:endParaRPr>
          </a:p>
          <a:p>
            <a:r>
              <a:rPr lang="en-US" dirty="0"/>
              <a:t>We will post the slides from this office hour at </a:t>
            </a:r>
            <a:r>
              <a:rPr lang="en-US" u="sng" dirty="0">
                <a:hlinkClick r:id="rId5"/>
              </a:rPr>
              <a:t>https://www.cde.ca.gov/ci/gs/em/</a:t>
            </a:r>
            <a:endParaRPr lang="en-US" dirty="0"/>
          </a:p>
          <a:p>
            <a:endParaRPr lang="en-US" dirty="0">
              <a:cs typeface="Calibri"/>
            </a:endParaRPr>
          </a:p>
          <a:p>
            <a:r>
              <a:rPr lang="en-US" dirty="0">
                <a:cs typeface="Calibri"/>
              </a:rPr>
              <a:t>We also added a couple Resource slides in case you are not able to get the links from the chat, so they have the name and the URL on the last couple of slides. We have recently added pieces of Guidance to California Educators Together and are working on putting the second wave/volume of Guidance together to post on the Elementary webpage. </a:t>
            </a:r>
          </a:p>
          <a:p>
            <a:endParaRPr lang="en-US" dirty="0">
              <a:cs typeface="Calibri"/>
            </a:endParaRPr>
          </a:p>
          <a:p>
            <a:r>
              <a:rPr lang="en-US" dirty="0">
                <a:cs typeface="Calibri"/>
              </a:rPr>
              <a:t>Now over to Virginia to close us out. </a:t>
            </a:r>
          </a:p>
          <a:p>
            <a:endParaRPr lang="en-US" dirty="0"/>
          </a:p>
          <a:p>
            <a:r>
              <a:rPr lang="en-US" b="1" dirty="0">
                <a:cs typeface="Calibri"/>
              </a:rPr>
              <a:t>Virginia</a:t>
            </a:r>
          </a:p>
          <a:p>
            <a:r>
              <a:rPr lang="en-US" dirty="0"/>
              <a:t>Thank you again for attending, and have a wonderful afternoon!</a:t>
            </a:r>
            <a:endParaRPr lang="en-US" dirty="0">
              <a:cs typeface="Calibri"/>
            </a:endParaRPr>
          </a:p>
          <a:p>
            <a:r>
              <a:rPr lang="en-US" dirty="0"/>
              <a:t>Bye!</a:t>
            </a:r>
            <a:endParaRPr lang="en-US" dirty="0">
              <a:cs typeface="Calibri"/>
            </a:endParaRPr>
          </a:p>
          <a:p>
            <a:endParaRPr lang="en-US" b="1" dirty="0">
              <a:cs typeface="Calibri"/>
            </a:endParaRPr>
          </a:p>
        </p:txBody>
      </p:sp>
      <p:sp>
        <p:nvSpPr>
          <p:cNvPr id="494" name="Google Shape;49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Google Shape;254;p16:notes">
            <a:extLst>
              <a:ext uri="{FF2B5EF4-FFF2-40B4-BE49-F238E27FC236}">
                <a16:creationId xmlns:a16="http://schemas.microsoft.com/office/drawing/2014/main" id="{EA30F840-0464-4F31-8FC3-58738BCC3FD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your assigned PQI Office Regional Consultant, please visit </a:t>
            </a:r>
            <a:r>
              <a:rPr lang="en-US" u="sng" dirty="0">
                <a:hlinkClick r:id="rId3"/>
              </a:rPr>
              <a:t>https://www.cde.ca.gov/sp/cd/ci/assignments.asp</a:t>
            </a:r>
            <a:endParaRPr lang="en-US" dirty="0">
              <a:cs typeface="Calibri"/>
            </a:endParaRPr>
          </a:p>
          <a:p>
            <a:r>
              <a:rPr lang="en-US" dirty="0"/>
              <a:t>- Consultants are most easily reached by email</a:t>
            </a:r>
            <a:endParaRPr lang="en-US" dirty="0">
              <a:cs typeface="Calibri"/>
            </a:endParaRPr>
          </a:p>
          <a:p>
            <a:r>
              <a:rPr lang="en-US" dirty="0"/>
              <a:t>- However, you can also call 916-322-6233 during business hours, where you can reach the consultant of the day </a:t>
            </a:r>
            <a:endParaRPr lang="en-US" dirty="0">
              <a:cs typeface="Calibri"/>
            </a:endParaRPr>
          </a:p>
          <a:p>
            <a:endParaRPr lang="en-US" dirty="0">
              <a:cs typeface="Calibri"/>
            </a:endParaRPr>
          </a:p>
          <a:p>
            <a:r>
              <a:rPr lang="en-US" dirty="0">
                <a:cs typeface="Calibri"/>
              </a:rPr>
              <a:t>To find your assigned EENFS fiscal analyst, please visit </a:t>
            </a:r>
            <a:r>
              <a:rPr lang="en-US" u="sng" dirty="0">
                <a:hlinkClick r:id="rId4"/>
              </a:rPr>
              <a:t>https://www.cde.ca.gov/fg/aa/cd/faad.asp'</a:t>
            </a:r>
            <a:endParaRPr lang="en-US" dirty="0">
              <a:cs typeface="Calibri" panose="020F0502020204030204"/>
            </a:endParaRPr>
          </a:p>
          <a:p>
            <a:endParaRPr lang="en-US" u="sng" dirty="0">
              <a:cs typeface="Calibri"/>
            </a:endParaRPr>
          </a:p>
          <a:p>
            <a:r>
              <a:rPr lang="en-US" dirty="0">
                <a:cs typeface="Calibri"/>
              </a:rPr>
              <a:t>For any regulation related questions you can reach out to your PQI Regional consultant or email the EEDTitle 5 inbox at </a:t>
            </a:r>
            <a:r>
              <a:rPr lang="en-US" dirty="0">
                <a:cs typeface="Calibri"/>
                <a:hlinkClick r:id="rId5"/>
              </a:rPr>
              <a:t>EEDTitle5@cde.ca.gov</a:t>
            </a:r>
            <a:r>
              <a:rPr lang="en-US" dirty="0">
                <a:cs typeface="Calibri"/>
              </a:rPr>
              <a:t>. If you email the Title 5 inbox please include your agency name and county.</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3889211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277084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2168009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dirty="0"/>
          </a:p>
        </p:txBody>
      </p:sp>
    </p:spTree>
    <p:extLst>
      <p:ext uri="{BB962C8B-B14F-4D97-AF65-F5344CB8AC3E}">
        <p14:creationId xmlns:p14="http://schemas.microsoft.com/office/powerpoint/2010/main" val="335011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Angela</a:t>
            </a:r>
            <a:endParaRPr lang="en-US" dirty="0"/>
          </a:p>
          <a:p>
            <a:endParaRPr lang="en-US" b="1" dirty="0"/>
          </a:p>
          <a:p>
            <a:r>
              <a:rPr lang="en-US" dirty="0"/>
              <a:t>I'd like to welcome all of you here today and introduce myself and our team. I'm Angela Data, and I work in the Director's Office here at Early Education Division (EED) in the California Department of Education. I'll be your moderator today. </a:t>
            </a:r>
            <a:endParaRPr lang="en-US" dirty="0">
              <a:cs typeface="Calibri"/>
            </a:endParaRPr>
          </a:p>
          <a:p>
            <a:endParaRPr lang="en-US" dirty="0">
              <a:cs typeface="Calibri"/>
            </a:endParaRPr>
          </a:p>
          <a:p>
            <a:r>
              <a:rPr lang="en-US" dirty="0">
                <a:cs typeface="Calibri"/>
              </a:rPr>
              <a:t>You</a:t>
            </a:r>
            <a:r>
              <a:rPr lang="en-US" dirty="0"/>
              <a:t> can find these slides on our UPK Office Hour webpage. </a:t>
            </a:r>
            <a:endParaRPr lang="en-US" dirty="0">
              <a:ea typeface="Calibri" panose="020F0502020204030204"/>
              <a:cs typeface="Calibri" panose="020F0502020204030204"/>
            </a:endParaRPr>
          </a:p>
          <a:p>
            <a:endParaRPr lang="en-US" dirty="0">
              <a:cs typeface="Calibri"/>
            </a:endParaRPr>
          </a:p>
          <a:p>
            <a:r>
              <a:rPr lang="en-US" dirty="0"/>
              <a:t>To help answer your questions and to make this office hour run smoothly, we have a great team here with us today from the CDE. We have staff from the Early Education Division with staff from our, Director's Office,  and the Fiscal and Administration Service Division.</a:t>
            </a:r>
            <a:r>
              <a:rPr lang="en-US" b="1" dirty="0"/>
              <a:t> </a:t>
            </a:r>
            <a:endParaRPr lang="en-US" b="1" i="1" dirty="0">
              <a:cs typeface="Calibri"/>
            </a:endParaRPr>
          </a:p>
          <a:p>
            <a:endParaRPr lang="en-US" i="1" dirty="0">
              <a:cs typeface="Calibri"/>
            </a:endParaRPr>
          </a:p>
          <a:p>
            <a:r>
              <a:rPr lang="en-US" dirty="0"/>
              <a:t>Our team is </a:t>
            </a:r>
            <a:r>
              <a:rPr lang="en-US" b="1" dirty="0"/>
              <a:t>committed to being as responsive as possible</a:t>
            </a:r>
            <a:r>
              <a:rPr lang="en-US" dirty="0"/>
              <a:t>, and may not be able to answer every question. CDE will be able to share links with you in the chat, and you can also chat with each other and make connections with similar agencies. Please only utilize the Q&amp;A Feature to ask us questions. Any questions that we aren't able to get today may be used to inform future FAQs on our website. </a:t>
            </a:r>
            <a:endParaRPr lang="en-US" dirty="0">
              <a:ea typeface="Calibri" panose="020F0502020204030204"/>
              <a:cs typeface="Calibri"/>
            </a:endParaRPr>
          </a:p>
          <a:p>
            <a:endParaRPr lang="en-US" dirty="0">
              <a:ea typeface="Calibri" panose="020F0502020204030204"/>
              <a:cs typeface="Calibri"/>
            </a:endParaRPr>
          </a:p>
          <a:p>
            <a:r>
              <a:rPr lang="en-US" dirty="0">
                <a:ea typeface="Calibri" panose="020F0502020204030204"/>
                <a:cs typeface="Calibri"/>
              </a:rPr>
              <a:t>Now I will pass it off to Shanna to explain asking questions and provide some important UPK reminders.</a:t>
            </a: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Shanna</a:t>
            </a:r>
            <a:endParaRPr lang="en-US" dirty="0">
              <a:cs typeface="Calibri"/>
            </a:endParaRPr>
          </a:p>
          <a:p>
            <a:endParaRPr lang="en-US" dirty="0"/>
          </a:p>
          <a:p>
            <a:r>
              <a:rPr lang="en-US" dirty="0"/>
              <a:t>To ask a question during the webinar, you can use the Q&amp;A feature of Zoom – please give us as much detail as possible before clicking that submit button – for example, which PreKindergarten program you are asking about, what kind of LEA or community-based organization do you represent, early learning and care contract type, age of students, etc. Also, we have noticed on some of our division's webinars that there are some questions submitted that are incomplete; please don't feel the need to 'rush' to get a question into the queue. It's OK to take a moment to accurately type out your questions before you click send. </a:t>
            </a:r>
            <a:endParaRPr lang="en-US" dirty="0">
              <a:cs typeface="Calibri"/>
            </a:endParaRPr>
          </a:p>
          <a:p>
            <a:endParaRPr lang="en-US" dirty="0"/>
          </a:p>
          <a:p>
            <a:r>
              <a:rPr lang="en-US" dirty="0"/>
              <a:t>A feature we will be using is upvoting, so you can vote on questions already asked. Once a question is asked, there will be a thumbs up next to the question for you to click on if you have the same question or want to hear that answer live. </a:t>
            </a:r>
            <a:endParaRPr lang="en-US" dirty="0">
              <a:cs typeface="Calibri"/>
            </a:endParaRPr>
          </a:p>
          <a:p>
            <a:endParaRPr lang="en-US" dirty="0"/>
          </a:p>
          <a:p>
            <a:r>
              <a:rPr lang="en-US" dirty="0"/>
              <a:t>The Q&amp;A feature should be located at the bottom of your screen. If you see a question that you want to hear the answer to, you can vote for it by clicking the thumbs up button, and it will appear at the top of the panelists' screen. The more votes there are for a question, the higher it will be on our list. You can also provide clarification or ask follow-up questions by commenting on your own or other people's questions.</a:t>
            </a:r>
            <a:endParaRPr lang="en-US" dirty="0">
              <a:cs typeface="Calibri"/>
            </a:endParaRPr>
          </a:p>
          <a:p>
            <a:endParaRPr lang="en-US" b="1" dirty="0">
              <a:cs typeface="Calibri" panose="020F0502020204030204"/>
            </a:endParaRPr>
          </a:p>
          <a:p>
            <a:r>
              <a:rPr lang="en-US" b="1" i="1" dirty="0">
                <a:cs typeface="Calibri" panose="020F0502020204030204"/>
              </a:rPr>
              <a:t>After </a:t>
            </a:r>
            <a:r>
              <a:rPr lang="en-US" b="1" dirty="0">
                <a:cs typeface="Calibri" panose="020F0502020204030204"/>
              </a:rPr>
              <a:t>we present some slides, </a:t>
            </a:r>
            <a:r>
              <a:rPr lang="en-US" dirty="0">
                <a:cs typeface="Calibri" panose="020F0502020204030204"/>
              </a:rPr>
              <a:t>we will have the live question and answer portion of our office hour. You may raise your virtual hand, and Zoom will put you in order for us to call on you. </a:t>
            </a:r>
          </a:p>
          <a:p>
            <a:endParaRPr lang="en-US" dirty="0"/>
          </a:p>
          <a:p>
            <a:r>
              <a:rPr lang="en-US" dirty="0"/>
              <a:t>Before we review the 2022-2023 Budget we have some important UPK reminders and next steps.</a:t>
            </a:r>
            <a:endParaRPr lang="en-US" dirty="0">
              <a:cs typeface="Calibri"/>
            </a:endParaRPr>
          </a:p>
          <a:p>
            <a:endParaRPr lang="en-US" dirty="0"/>
          </a:p>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207482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Shanna</a:t>
            </a:r>
          </a:p>
          <a:p>
            <a:endParaRPr lang="en-US" dirty="0">
              <a:cs typeface="Calibri"/>
            </a:endParaRPr>
          </a:p>
          <a:p>
            <a:r>
              <a:rPr lang="en-US" dirty="0"/>
              <a:t>The California Department of Education (CDE) shares your excitement to kick off the 2022–23 school year, as we launch Universal PreKindergarten (UPK) with expansions of both Transitional Kindergarten (TK) and the California State Preschool Program (CSPP), including award recipients through the 2021–22 the CSPP expansion!</a:t>
            </a:r>
            <a:br>
              <a:rPr lang="en-US" dirty="0">
                <a:cs typeface="+mn-lt"/>
              </a:rPr>
            </a:br>
            <a:r>
              <a:rPr lang="en-US" dirty="0"/>
              <a:t> </a:t>
            </a:r>
            <a:br>
              <a:rPr lang="en-US" dirty="0">
                <a:cs typeface="+mn-lt"/>
              </a:rPr>
            </a:br>
            <a:r>
              <a:rPr lang="en-US" dirty="0"/>
              <a:t>This is the first school year of TK expansion after California’s historic investment in UPK for all four-year-old children. As TK expands, planning for full implementation of UPK will continue and the CDE will be working to implement complementary investments to further support UPK, including $300 million for planning and implementation this year in addition to $18.3 million for each of the next three years, with the latter to specifically support planning in the mixed delivery of UPK.</a:t>
            </a:r>
            <a:br>
              <a:rPr lang="en-US" dirty="0">
                <a:cs typeface="+mn-lt"/>
              </a:rPr>
            </a:br>
            <a:r>
              <a:rPr lang="en-US" dirty="0"/>
              <a:t> </a:t>
            </a:r>
            <a:br>
              <a:rPr lang="en-US" dirty="0">
                <a:cs typeface="+mn-lt"/>
              </a:rPr>
            </a:br>
            <a:r>
              <a:rPr lang="en-US" dirty="0"/>
              <a:t>To support this first year to TK expansion, here’s a handy reminder of the changes to keep in mind as you welcome new TK students to your campus.</a:t>
            </a:r>
            <a:br>
              <a:rPr lang="en-US" dirty="0">
                <a:cs typeface="+mn-lt"/>
              </a:rPr>
            </a:br>
            <a:r>
              <a:rPr lang="en-US" dirty="0"/>
              <a:t> </a:t>
            </a:r>
            <a:endParaRPr lang="en-US" dirty="0">
              <a:cs typeface="Calibri"/>
            </a:endParaRPr>
          </a:p>
          <a:p>
            <a:r>
              <a:rPr lang="en-US" dirty="0"/>
              <a:t>Children who turn five between September 2, 2022, and February 2, 2023, are eligible to enroll in Transitional Kindergarten this year.</a:t>
            </a:r>
            <a:br>
              <a:rPr lang="en-US" dirty="0">
                <a:cs typeface="+mn-lt"/>
              </a:rPr>
            </a:br>
            <a:r>
              <a:rPr lang="en-US" dirty="0"/>
              <a:t> </a:t>
            </a:r>
            <a:br>
              <a:rPr lang="en-US" dirty="0">
                <a:cs typeface="+mn-lt"/>
              </a:rPr>
            </a:br>
            <a:r>
              <a:rPr lang="en-US" dirty="0"/>
              <a:t>While school is not mandatory for children until they turn 6 on or before September 1, school districts must offer TK to children in the eligible age-bands.</a:t>
            </a:r>
            <a:br>
              <a:rPr lang="en-US" dirty="0">
                <a:cs typeface="+mn-lt"/>
              </a:rPr>
            </a:br>
            <a:r>
              <a:rPr lang="en-US" dirty="0"/>
              <a:t> </a:t>
            </a:r>
            <a:endParaRPr lang="en-US" dirty="0">
              <a:cs typeface="+mn-lt"/>
            </a:endParaRPr>
          </a:p>
          <a:p>
            <a:r>
              <a:rPr lang="en-US" dirty="0"/>
              <a:t>As a condition of receipt of apportionment for pupils in a TK program pursuant to </a:t>
            </a:r>
            <a:r>
              <a:rPr lang="en-US" i="1" dirty="0"/>
              <a:t>Education Code </a:t>
            </a:r>
            <a:r>
              <a:rPr lang="en-US" dirty="0"/>
              <a:t>Section 46300, a school district or charter school shall meet the conditions in</a:t>
            </a:r>
            <a:r>
              <a:rPr lang="en-US" i="1" dirty="0"/>
              <a:t> EC</a:t>
            </a:r>
            <a:r>
              <a:rPr lang="en-US" dirty="0"/>
              <a:t> 48000:  </a:t>
            </a:r>
            <a:endParaRPr lang="en-US" dirty="0">
              <a:cs typeface="Calibri"/>
            </a:endParaRPr>
          </a:p>
          <a:p>
            <a:pPr marL="171450" indent="-171450">
              <a:buFont typeface="Arial"/>
              <a:buChar char="•"/>
            </a:pPr>
            <a:r>
              <a:rPr lang="en-US" dirty="0"/>
              <a:t>Maintain an average transitional kindergarten class enrollment of not more than 24 pupils for each school site.  </a:t>
            </a:r>
            <a:endParaRPr lang="en-US" dirty="0">
              <a:cs typeface="Calibri"/>
            </a:endParaRPr>
          </a:p>
          <a:p>
            <a:pPr marL="628650" lvl="1" indent="-171450">
              <a:buFont typeface="Arial"/>
              <a:buChar char="•"/>
            </a:pPr>
            <a:r>
              <a:rPr lang="en-US" dirty="0">
                <a:ea typeface="Calibri" panose="020F0502020204030204"/>
                <a:cs typeface="Calibri" panose="020F0502020204030204"/>
              </a:rPr>
              <a:t>This means that the average for all TK classes on one school site may not exceed 24 students.</a:t>
            </a:r>
          </a:p>
          <a:p>
            <a:pPr marL="171450" indent="-171450">
              <a:buFont typeface="Arial"/>
              <a:buChar char="•"/>
            </a:pPr>
            <a:r>
              <a:rPr lang="en-US" dirty="0"/>
              <a:t>Commencing with the 2022–23 school year, maintain an average of at least one adult for every 12 pupils in transitional kindergarten classroom.</a:t>
            </a:r>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a:p>
            <a:pPr marL="171450" indent="-171450">
              <a:buFont typeface="Arial"/>
              <a:buChar char="•"/>
            </a:pPr>
            <a:r>
              <a:rPr lang="en-US" dirty="0">
                <a:cs typeface="Calibri"/>
              </a:rPr>
              <a:t>For additional information regarding class size and ratios, you can email the School Fiscal Services Division at </a:t>
            </a:r>
            <a:r>
              <a:rPr lang="en-US" dirty="0">
                <a:cs typeface="Calibri"/>
                <a:hlinkClick r:id="rId3"/>
              </a:rPr>
              <a:t>PASE@cde.ca.gov</a:t>
            </a:r>
            <a:r>
              <a:rPr lang="en-US" dirty="0">
                <a:cs typeface="Calibri"/>
              </a:rPr>
              <a:t>.</a:t>
            </a:r>
          </a:p>
          <a:p>
            <a:pPr marL="171450" indent="-171450">
              <a:buFont typeface="Arial"/>
              <a:buChar char="•"/>
            </a:pPr>
            <a:r>
              <a:rPr lang="en-US" dirty="0">
                <a:cs typeface="Calibri"/>
              </a:rPr>
              <a:t>Please email </a:t>
            </a:r>
            <a:r>
              <a:rPr lang="en-US" dirty="0">
                <a:cs typeface="Calibri"/>
                <a:hlinkClick r:id="rId4"/>
              </a:rPr>
              <a:t>AttendanceAccounting@cde.ca.gov</a:t>
            </a:r>
            <a:r>
              <a:rPr lang="en-US" dirty="0">
                <a:cs typeface="Calibri"/>
              </a:rPr>
              <a:t> for more information on age eligibility.</a:t>
            </a: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200076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Shanna</a:t>
            </a:r>
          </a:p>
          <a:p>
            <a:endParaRPr lang="en-US" dirty="0">
              <a:cs typeface="Calibri"/>
            </a:endParaRPr>
          </a:p>
          <a:p>
            <a:r>
              <a:rPr lang="en-US" b="1" dirty="0"/>
              <a:t>LEAs and COE may be wondering what are the next steps for UPK Planning and Implementation now that we have received the funds. </a:t>
            </a:r>
            <a:br>
              <a:rPr lang="en-US" b="1" dirty="0">
                <a:cs typeface="+mn-lt"/>
              </a:rPr>
            </a:br>
            <a:r>
              <a:rPr lang="en-US" b="1" dirty="0"/>
              <a:t> </a:t>
            </a:r>
            <a:br>
              <a:rPr lang="en-US" b="1" dirty="0">
                <a:cs typeface="+mn-lt"/>
              </a:rPr>
            </a:br>
            <a:r>
              <a:rPr lang="en-US" b="1" dirty="0"/>
              <a:t>Local educational agencies (LEAs) and county offices of education (COEs) that received UPK Planning and Implementation grant funds must meet all deadlines for reporting as a condition of grant apportionment.</a:t>
            </a:r>
            <a:r>
              <a:rPr lang="en-US" dirty="0"/>
              <a:t> </a:t>
            </a:r>
            <a:endParaRPr lang="en-US" dirty="0">
              <a:cs typeface="Calibri"/>
            </a:endParaRPr>
          </a:p>
          <a:p>
            <a:r>
              <a:rPr lang="en-US" b="1" dirty="0"/>
              <a:t> </a:t>
            </a:r>
            <a:r>
              <a:rPr lang="en-US" dirty="0"/>
              <a:t> </a:t>
            </a:r>
            <a:endParaRPr lang="en-US" dirty="0">
              <a:cs typeface="Calibri"/>
            </a:endParaRPr>
          </a:p>
          <a:p>
            <a:r>
              <a:rPr lang="en-US" b="1" dirty="0"/>
              <a:t>August 19, 2022:</a:t>
            </a:r>
            <a:r>
              <a:rPr lang="en-US" dirty="0"/>
              <a:t> UPK programmatic surveys will be distributed </a:t>
            </a:r>
            <a:endParaRPr lang="en-US" dirty="0">
              <a:cs typeface="Calibri"/>
            </a:endParaRPr>
          </a:p>
          <a:p>
            <a:r>
              <a:rPr lang="en-US" b="1" dirty="0"/>
              <a:t>September 30, 2022:</a:t>
            </a:r>
            <a:r>
              <a:rPr lang="en-US" dirty="0"/>
              <a:t> Final due date for survey submission </a:t>
            </a:r>
            <a:endParaRPr lang="en-US" dirty="0">
              <a:cs typeface="Calibri"/>
            </a:endParaRPr>
          </a:p>
          <a:p>
            <a:endParaRPr lang="en-US" dirty="0"/>
          </a:p>
          <a:p>
            <a:r>
              <a:rPr lang="en-US" b="1" dirty="0"/>
              <a:t>Now Virginia will take over to provide a break down of the 2022-2023 Budget.</a:t>
            </a:r>
            <a:endParaRPr lang="en-US" b="1" dirty="0">
              <a:cs typeface="Calibri"/>
            </a:endParaRPr>
          </a:p>
          <a:p>
            <a:r>
              <a:rPr lang="en-US" b="1" dirty="0"/>
              <a:t> </a:t>
            </a:r>
            <a:r>
              <a:rPr lang="en-US" dirty="0"/>
              <a:t> </a:t>
            </a:r>
            <a:endParaRPr lang="en-US" dirty="0">
              <a:cs typeface="Calibri"/>
            </a:endParaRPr>
          </a:p>
          <a:p>
            <a:r>
              <a:rPr lang="en-US" i="1" dirty="0">
                <a:cs typeface="Calibri"/>
              </a:rPr>
              <a:t>HIP POCKET</a:t>
            </a:r>
          </a:p>
          <a:p>
            <a:endParaRPr lang="en-US" i="1" dirty="0">
              <a:cs typeface="Calibri"/>
            </a:endParaRPr>
          </a:p>
          <a:p>
            <a:r>
              <a:rPr lang="en-US" i="1" dirty="0">
                <a:cs typeface="Calibri"/>
              </a:rPr>
              <a:t>Upcoming Planning and Implementation </a:t>
            </a:r>
          </a:p>
          <a:p>
            <a:pPr marL="628650" lvl="1" indent="-171450">
              <a:buFont typeface="Arial"/>
              <a:buChar char="•"/>
            </a:pPr>
            <a:r>
              <a:rPr lang="en-US" i="1" dirty="0">
                <a:cs typeface="Calibri"/>
              </a:rPr>
              <a:t>In 2023–24, we will welcome children who will turn five between September 2 and April 2 into TK. </a:t>
            </a:r>
          </a:p>
          <a:p>
            <a:pPr marL="628650" lvl="1" indent="-171450">
              <a:buFont typeface="Arial"/>
              <a:buChar char="•"/>
            </a:pPr>
            <a:r>
              <a:rPr lang="en-US" i="1" dirty="0">
                <a:cs typeface="Calibri"/>
              </a:rPr>
              <a:t>Staffing ratios will change to 1 adult for every 10 students (contingent upon an appropriation of funds for this purpose). </a:t>
            </a:r>
          </a:p>
          <a:p>
            <a:pPr marL="628650" lvl="1" indent="-171450">
              <a:buFont typeface="Arial"/>
              <a:buChar char="•"/>
            </a:pPr>
            <a:r>
              <a:rPr lang="en-US" i="1" dirty="0">
                <a:cs typeface="Calibri"/>
              </a:rPr>
              <a:t>TK teachers must meet additional education requirements by August 1, 2023, pursuant to Education Code Section 48000(g)(4). </a:t>
            </a:r>
          </a:p>
          <a:p>
            <a:pPr marL="628650" lvl="1" indent="-171450">
              <a:buFont typeface="Arial"/>
              <a:buChar char="•"/>
            </a:pPr>
            <a:r>
              <a:rPr lang="en-US" i="1" dirty="0">
                <a:cs typeface="Calibri"/>
              </a:rPr>
              <a:t>With the passage of AB 181, another round of funding is in store for UPK expansion in the amount of $300 million for the California PreKindergarten Planning and Implementation grant. </a:t>
            </a:r>
          </a:p>
          <a:p>
            <a:pPr lvl="1"/>
            <a:r>
              <a:rPr lang="en-US" b="1" i="1" dirty="0"/>
              <a:t>Useful Resources</a:t>
            </a:r>
            <a:r>
              <a:rPr lang="en-US" i="1" dirty="0"/>
              <a:t> </a:t>
            </a:r>
            <a:endParaRPr lang="en-US" i="1" dirty="0">
              <a:cs typeface="Calibri"/>
            </a:endParaRPr>
          </a:p>
          <a:p>
            <a:pPr marL="171450" indent="-171450">
              <a:buFont typeface="Arial"/>
              <a:buChar char="•"/>
            </a:pPr>
            <a:r>
              <a:rPr lang="en-US" dirty="0">
                <a:hlinkClick r:id="rId3"/>
              </a:rPr>
              <a:t>Universal Prekindergarten FAQs - Elementary (CA Dept of Education)</a:t>
            </a:r>
            <a:r>
              <a:rPr lang="en-US" dirty="0"/>
              <a:t> </a:t>
            </a:r>
            <a:endParaRPr lang="en-US" dirty="0">
              <a:cs typeface="Calibri"/>
            </a:endParaRPr>
          </a:p>
          <a:p>
            <a:pPr marL="171450" indent="-171450">
              <a:buFont typeface="Arial"/>
              <a:buChar char="•"/>
            </a:pPr>
            <a:r>
              <a:rPr lang="en-US" dirty="0">
                <a:hlinkClick r:id="rId4"/>
              </a:rPr>
              <a:t>Elementary - Grade Spans (CA Dept of Education)</a:t>
            </a:r>
            <a:r>
              <a:rPr lang="en-US" dirty="0"/>
              <a:t> </a:t>
            </a:r>
            <a:endParaRPr lang="en-US" dirty="0">
              <a:cs typeface="Calibri"/>
            </a:endParaRPr>
          </a:p>
          <a:p>
            <a:pPr marL="171450" indent="-171450">
              <a:buFont typeface="Arial"/>
              <a:buChar char="•"/>
            </a:pPr>
            <a:r>
              <a:rPr lang="en-US" dirty="0">
                <a:hlinkClick r:id="rId5"/>
              </a:rPr>
              <a:t>UPK / P - 3 :: Groups :: California Educators Together (caeducatorstogether.org)</a:t>
            </a:r>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351799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Virginia</a:t>
            </a:r>
          </a:p>
          <a:p>
            <a:endParaRPr lang="en-US" b="1" dirty="0">
              <a:ea typeface="Calibri"/>
              <a:cs typeface="Calibri"/>
            </a:endParaRPr>
          </a:p>
          <a:p>
            <a:r>
              <a:rPr lang="en-US" dirty="0">
                <a:ea typeface="Calibri"/>
                <a:cs typeface="Calibri"/>
              </a:rPr>
              <a:t>Thank you Shanna and Angela</a:t>
            </a:r>
          </a:p>
          <a:p>
            <a:endParaRPr lang="en-US" b="1" dirty="0">
              <a:cs typeface="Calibri"/>
            </a:endParaRPr>
          </a:p>
          <a:p>
            <a:r>
              <a:rPr lang="en-US" dirty="0">
                <a:cs typeface="Calibri"/>
              </a:rPr>
              <a:t>Now let’s talk about the budget!</a:t>
            </a:r>
            <a:endParaRPr lang="en-US" dirty="0">
              <a:ea typeface="Calibri"/>
              <a:cs typeface="Calibri"/>
            </a:endParaRPr>
          </a:p>
          <a:p>
            <a:endParaRPr lang="en-US" dirty="0">
              <a:ea typeface="Calibri"/>
              <a:cs typeface="Calibri"/>
            </a:endParaRPr>
          </a:p>
          <a:p>
            <a:r>
              <a:rPr lang="en-US" dirty="0">
                <a:ea typeface="Calibri"/>
                <a:cs typeface="Calibri"/>
              </a:rPr>
              <a:t>Final budget and TB in the chat. </a:t>
            </a:r>
            <a:endParaRPr lang="en-US" dirty="0"/>
          </a:p>
          <a:p>
            <a:r>
              <a:rPr lang="en-US" dirty="0">
                <a:ea typeface="Calibri"/>
                <a:cs typeface="Calibri"/>
              </a:rPr>
              <a:t>Final Budget Summary</a:t>
            </a:r>
            <a:r>
              <a:rPr lang="en-US" dirty="0"/>
              <a:t> </a:t>
            </a:r>
            <a:r>
              <a:rPr lang="en-US" dirty="0">
                <a:hlinkClick r:id="rId3"/>
              </a:rPr>
              <a:t>https://www.ebudget.ca.gov/FullBudgetSummary.pdf</a:t>
            </a:r>
            <a:endParaRPr lang="en-US" dirty="0">
              <a:ea typeface="Calibri"/>
              <a:cs typeface="Calibri"/>
            </a:endParaRPr>
          </a:p>
          <a:p>
            <a:r>
              <a:rPr lang="en-US" dirty="0"/>
              <a:t>SB 154 </a:t>
            </a:r>
            <a:r>
              <a:rPr lang="en-US" dirty="0">
                <a:hlinkClick r:id="rId4"/>
              </a:rPr>
              <a:t>https://leginfo.legislature.ca.gov/faces/billNavClient.xhtml?bill_id=202120220SB154</a:t>
            </a:r>
            <a:r>
              <a:rPr lang="en-US" dirty="0"/>
              <a:t> </a:t>
            </a:r>
            <a:endParaRPr lang="en-US" dirty="0">
              <a:ea typeface="Calibri"/>
              <a:cs typeface="Calibri"/>
            </a:endParaRPr>
          </a:p>
          <a:p>
            <a:r>
              <a:rPr lang="en-US" dirty="0"/>
              <a:t>AB 210 </a:t>
            </a:r>
            <a:r>
              <a:rPr lang="en-US" dirty="0">
                <a:hlinkClick r:id="rId5"/>
              </a:rPr>
              <a:t>https://leginfo.legislature.ca.gov/faces/billNavClient.xhtml?bill_id=202120220AB210</a:t>
            </a:r>
            <a:r>
              <a:rPr lang="en-US" dirty="0"/>
              <a:t> </a:t>
            </a:r>
            <a:endParaRPr lang="en-US" dirty="0">
              <a:ea typeface="Calibri"/>
              <a:cs typeface="Calibri"/>
            </a:endParaRPr>
          </a:p>
          <a:p>
            <a:r>
              <a:rPr lang="en-US" u="sng" dirty="0"/>
              <a:t>AB </a:t>
            </a:r>
            <a:r>
              <a:rPr lang="en-US" dirty="0"/>
              <a:t>181 </a:t>
            </a:r>
            <a:r>
              <a:rPr lang="en-US" dirty="0">
                <a:hlinkClick r:id="rId6"/>
              </a:rPr>
              <a:t>Bill Text - AB-181 Education finance: education omnibus budget trailer bill.</a:t>
            </a:r>
            <a:r>
              <a:rPr lang="en-US" dirty="0"/>
              <a:t> </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201399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Virginia</a:t>
            </a:r>
            <a:endParaRPr lang="en-US" dirty="0"/>
          </a:p>
          <a:p>
            <a:endParaRPr lang="en-US" b="1" dirty="0"/>
          </a:p>
          <a:p>
            <a:r>
              <a:rPr lang="en-US" dirty="0"/>
              <a:t>The final budget includes a multi-billion investment into early childhood education across TK and CSPP which is very exciting! Last year's historic agreement sees its first year of implementation, with the first funding for Universal Transitional Kindergarten appropriated in this budget. </a:t>
            </a:r>
            <a:endParaRPr lang="en-US" dirty="0">
              <a:cs typeface="Calibri"/>
            </a:endParaRPr>
          </a:p>
          <a:p>
            <a:pPr marL="628650" lvl="1" indent="-171450">
              <a:buFont typeface="Arial"/>
              <a:buChar char="•"/>
            </a:pPr>
            <a:r>
              <a:rPr lang="en-US" dirty="0"/>
              <a:t>First, the budget provides $614 million for the first year of TK expansion, making TK eligible to all children turning five years old between September 2 and February 2 . As a reminder, TK is not mandatory for four-year old's. Families can choose whether to send their four-year old child to TK, CSPP, Head Start, a private provider, etc. </a:t>
            </a:r>
            <a:endParaRPr lang="en-US" dirty="0">
              <a:cs typeface="Calibri"/>
            </a:endParaRPr>
          </a:p>
          <a:p>
            <a:pPr marL="628650" lvl="1" indent="-171450">
              <a:buFont typeface="Arial"/>
              <a:buChar char="•"/>
            </a:pPr>
            <a:r>
              <a:rPr lang="en-US" dirty="0"/>
              <a:t>Second, the budget includes $383 million for an additional adult to reduce ratios to 1 adult to every 12 students and includes fiscal penalties for not meeting class size, ratio, and teacher requirements in TK. </a:t>
            </a:r>
            <a:endParaRPr lang="en-US" dirty="0">
              <a:cs typeface="Calibri"/>
            </a:endParaRPr>
          </a:p>
          <a:p>
            <a:pPr marL="628650" lvl="1" indent="-171450">
              <a:buFont typeface="Arial"/>
              <a:buChar char="•"/>
            </a:pPr>
            <a:r>
              <a:rPr lang="en-US" dirty="0"/>
              <a:t>Additionally, the Budget makes it easier to staff TK classrooms by: </a:t>
            </a:r>
            <a:endParaRPr lang="en-US" dirty="0">
              <a:cs typeface="Calibri"/>
            </a:endParaRPr>
          </a:p>
          <a:p>
            <a:pPr marL="1085850" lvl="2" indent="-171450">
              <a:buFont typeface="Arial"/>
              <a:buChar char="•"/>
            </a:pPr>
            <a:r>
              <a:rPr lang="en-US" dirty="0"/>
              <a:t>Allowing the Commission on Teacher Credentialing (CTC) to issue a one-year emergency specialist teaching permit in early childhood education that authorizes the permit holder to teach TK </a:t>
            </a:r>
            <a:endParaRPr lang="en-US" dirty="0">
              <a:cs typeface="Calibri"/>
            </a:endParaRPr>
          </a:p>
          <a:p>
            <a:pPr marL="1085850" lvl="2" indent="-171450">
              <a:buFont typeface="Arial"/>
              <a:buChar char="•"/>
            </a:pPr>
            <a:r>
              <a:rPr lang="en-US" dirty="0"/>
              <a:t>And by clarifying that substitute TK teachers are not required to meet the additional TK teacher requirements around child development. </a:t>
            </a:r>
            <a:endParaRPr lang="en-US" dirty="0">
              <a:cs typeface="Calibri"/>
            </a:endParaRPr>
          </a:p>
          <a:p>
            <a:pPr marL="628650" lvl="1" indent="-171450">
              <a:buFont typeface="Arial"/>
              <a:buChar char="•"/>
            </a:pPr>
            <a:r>
              <a:rPr lang="en-US" dirty="0"/>
              <a:t>Finally (on this topic), the Governor's Budget requires TK data to be collected separately from kindergarten data</a:t>
            </a:r>
            <a:endParaRPr lang="en-US" dirty="0">
              <a:cs typeface="Calibri"/>
            </a:endParaRPr>
          </a:p>
          <a:p>
            <a:endParaRPr lang="en-US" dirty="0">
              <a:ea typeface="Calibri"/>
              <a:cs typeface="Calibri"/>
            </a:endParaRPr>
          </a:p>
          <a:p>
            <a:endParaRPr lang="en-US" dirty="0">
              <a:ea typeface="Calibri"/>
              <a:cs typeface="+mn-lt"/>
            </a:endParaRPr>
          </a:p>
          <a:p>
            <a:r>
              <a:rPr lang="en-US" i="1" dirty="0">
                <a:cs typeface="Calibri"/>
              </a:rPr>
              <a:t>Hip pockets:</a:t>
            </a:r>
          </a:p>
          <a:p>
            <a:pPr marL="171450" indent="-171450">
              <a:buFont typeface="Arial"/>
              <a:buChar char="•"/>
            </a:pPr>
            <a:r>
              <a:rPr lang="en-US" i="1" dirty="0"/>
              <a:t>compute an additional add-on of $2,813 for transitional kindergarten,</a:t>
            </a:r>
            <a:endParaRPr lang="en-US" i="1" dirty="0">
              <a:cs typeface="Calibri" panose="020F0502020204030204"/>
            </a:endParaRPr>
          </a:p>
          <a:p>
            <a:endParaRPr lang="en-US" i="1" dirty="0">
              <a:cs typeface="Calibri" panose="020F0502020204030204"/>
            </a:endParaRPr>
          </a:p>
          <a:p>
            <a:pPr marL="171450" indent="-171450">
              <a:buFont typeface="Arial,Sans-Serif"/>
              <a:buChar char="•"/>
            </a:pPr>
            <a:r>
              <a:rPr lang="en-US" i="1" dirty="0"/>
              <a:t>We understand some contractors may have concerns about how the Governor’s proposed investments in UTK might impact your contracts and programs. </a:t>
            </a:r>
            <a:endParaRPr lang="en-US" i="1" dirty="0">
              <a:cs typeface="Calibri"/>
            </a:endParaRPr>
          </a:p>
          <a:p>
            <a:pPr marL="171450" indent="-171450">
              <a:buFont typeface="Arial,Sans-Serif"/>
              <a:buChar char="•"/>
            </a:pPr>
            <a:r>
              <a:rPr lang="en-US" i="1" dirty="0"/>
              <a:t>We are committed to working together with you to address any unintended consequences. </a:t>
            </a:r>
            <a:endParaRPr lang="en-US" i="1" dirty="0">
              <a:cs typeface="Calibri"/>
            </a:endParaRPr>
          </a:p>
          <a:p>
            <a:pPr marL="628650" lvl="1" indent="-171450">
              <a:buFont typeface="Arial,Sans-Serif"/>
              <a:buChar char="•"/>
            </a:pPr>
            <a:r>
              <a:rPr lang="en-US" i="1" dirty="0"/>
              <a:t>This includes supporting you as you work to recruit eligible children to your programs and continuing our critical partnership with Head Start so that these investments have a larger cumulative impact through more children overall having access to high quality early education experiences. </a:t>
            </a:r>
            <a:endParaRPr lang="en-US" i="1" dirty="0">
              <a:cs typeface="Calibri"/>
            </a:endParaRPr>
          </a:p>
          <a:p>
            <a:pPr marL="628650" lvl="1" indent="-171450">
              <a:buFont typeface="Arial,Sans-Serif"/>
              <a:buChar char="•"/>
            </a:pPr>
            <a:r>
              <a:rPr lang="en-US" i="1" dirty="0"/>
              <a:t>We know California currently only serves a fraction of those eligible for the California State Preschool Program and Head Start and also know that mixed-income programs have stronger and longer lasting positive child outcomes. </a:t>
            </a:r>
            <a:endParaRPr lang="en-US" i="1" dirty="0">
              <a:cs typeface="Calibri"/>
            </a:endParaRPr>
          </a:p>
          <a:p>
            <a:pPr marL="628650" lvl="1" indent="-171450">
              <a:buFont typeface="Arial,Sans-Serif"/>
              <a:buChar char="•"/>
            </a:pPr>
            <a:r>
              <a:rPr lang="en-US" i="1" dirty="0"/>
              <a:t>We hope that this historic investment will let California serve many more of the 387,000 plus 2- 3- and 4-year-old children eligible but not served by any CDE program.</a:t>
            </a:r>
            <a:endParaRPr lang="en-US" i="1" dirty="0">
              <a:cs typeface="Calibri" panose="020F0502020204030204"/>
            </a:endParaRPr>
          </a:p>
          <a:p>
            <a:r>
              <a:rPr lang="en-US" dirty="0">
                <a:cs typeface="Calibri" panose="020F0502020204030204"/>
              </a:rPr>
              <a:t>(Continued in next slide)</a:t>
            </a:r>
            <a:endParaRPr lang="en-US" dirty="0">
              <a:ea typeface="Calibri"/>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66951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Virginia</a:t>
            </a:r>
            <a:endParaRPr lang="en-US" dirty="0"/>
          </a:p>
          <a:p>
            <a:endParaRPr lang="en-US" dirty="0"/>
          </a:p>
          <a:p>
            <a:r>
              <a:rPr lang="en-US" dirty="0"/>
              <a:t>The investment in Universal PreKindergarten is historic, exciting, and only part of the bigger picture in this year's budget on Transforming Schools, whether that is through Universal Preschool, Community schools, professional development, anti-racism training, mental health programs, expanded learning programs, and universal meals. We'll talk through some of those other pieces with you more later in this webinar, but wanted to stop for a minute and say, WOW!  </a:t>
            </a:r>
            <a:endParaRPr lang="en-US" dirty="0">
              <a:cs typeface="Calibri" panose="020F0502020204030204"/>
            </a:endParaRPr>
          </a:p>
          <a:p>
            <a:pPr marL="628650" lvl="1" indent="-171450">
              <a:buFont typeface="Arial"/>
              <a:buChar char="•"/>
            </a:pPr>
            <a:r>
              <a:rPr lang="en-US" dirty="0"/>
              <a:t>The budget appropriates $318.3 million this year for local and regional-level planning for UPK. This is on top of the $200 million in UPK Planning and Implementation Grant funding that went out last year. So lots of resources to support. </a:t>
            </a:r>
            <a:endParaRPr lang="en-US" dirty="0">
              <a:cs typeface="Calibri"/>
            </a:endParaRPr>
          </a:p>
          <a:p>
            <a:pPr marL="628650" lvl="1" indent="-171450">
              <a:buFont typeface="Arial"/>
              <a:buChar char="•"/>
            </a:pPr>
            <a:r>
              <a:rPr lang="en-US" dirty="0"/>
              <a:t>Of this, there is $300 million for UPK Planning and Implementation for districts that have kindergarten enrollment (and therefore are expected to have TK enrollment) and county offices of education for county-level efforts </a:t>
            </a:r>
            <a:endParaRPr lang="en-US" dirty="0">
              <a:cs typeface="Calibri"/>
            </a:endParaRPr>
          </a:p>
          <a:p>
            <a:pPr marL="628650" lvl="1" indent="-171450">
              <a:buFont typeface="Arial"/>
              <a:buChar char="•"/>
            </a:pPr>
            <a:r>
              <a:rPr lang="en-US" dirty="0"/>
              <a:t>This is very similar to the $200 million that went out last year, though some rules have changed. Specifically, the funds can be used for classroom operating costs, as well as the allowable uses identified for the $200 million from last year. Additionally, LEAs have to commit to planning with their county's LPC and CSPP and Head Start providers in their region. </a:t>
            </a:r>
            <a:endParaRPr lang="en-US" dirty="0">
              <a:cs typeface="Calibri"/>
            </a:endParaRPr>
          </a:p>
          <a:p>
            <a:pPr marL="628650" lvl="1" indent="-171450">
              <a:buFont typeface="Arial"/>
              <a:buChar char="•"/>
            </a:pPr>
            <a:r>
              <a:rPr lang="en-US" dirty="0"/>
              <a:t>There is also $18.3 million per year for three years for California Universal Preschool Planning Grant Program to support preschool planning in Mixed Delivery system. It is focused on planning for three and four year old children through a mixed delivery system that ensures access to high-quality full- and part-day learning experiences, coordinated services, and referrals for families to access health and social-emotional support services. </a:t>
            </a:r>
            <a:endParaRPr lang="en-US" dirty="0">
              <a:cs typeface="Calibri"/>
            </a:endParaRPr>
          </a:p>
          <a:p>
            <a:pPr marL="628650" lvl="1" indent="-171450">
              <a:buFont typeface="Arial"/>
              <a:buChar char="•"/>
            </a:pPr>
            <a:r>
              <a:rPr lang="en-US" dirty="0"/>
              <a:t>There's also a focus on: </a:t>
            </a:r>
            <a:endParaRPr lang="en-US" dirty="0">
              <a:cs typeface="Calibri"/>
            </a:endParaRPr>
          </a:p>
          <a:p>
            <a:pPr marL="1085850" lvl="2" indent="-171450">
              <a:buFont typeface="Arial"/>
              <a:buChar char="•"/>
            </a:pPr>
            <a:r>
              <a:rPr lang="en-US" dirty="0"/>
              <a:t>Planning for increasing inclusion of children with exceptional needs in universal preschool. </a:t>
            </a:r>
            <a:endParaRPr lang="en-US" dirty="0">
              <a:cs typeface="Calibri"/>
            </a:endParaRPr>
          </a:p>
          <a:p>
            <a:pPr marL="1085850" lvl="2" indent="-171450">
              <a:buFont typeface="Arial"/>
              <a:buChar char="•"/>
            </a:pPr>
            <a:r>
              <a:rPr lang="en-US" dirty="0"/>
              <a:t>Assisting existing and aspiring members of the workforce to identify and access local workforce pathway programs, including financial support programs, to increase the number of site supervisors, teachers, and other support staff who have required credentials and degrees </a:t>
            </a:r>
            <a:endParaRPr lang="en-US" dirty="0">
              <a:cs typeface="Calibri"/>
            </a:endParaRPr>
          </a:p>
          <a:p>
            <a:pPr marL="1085850" lvl="2" indent="-171450">
              <a:buFont typeface="Arial"/>
              <a:buChar char="•"/>
            </a:pPr>
            <a:r>
              <a:rPr lang="en-US" dirty="0"/>
              <a:t>Providing outreach services and enrollment support for families </a:t>
            </a:r>
            <a:endParaRPr lang="en-US" dirty="0">
              <a:cs typeface="Calibri"/>
            </a:endParaRPr>
          </a:p>
          <a:p>
            <a:pPr marL="1085850" lvl="2" indent="-171450">
              <a:buFont typeface="Arial"/>
              <a:buChar char="•"/>
            </a:pPr>
            <a:r>
              <a:rPr lang="en-US" dirty="0"/>
              <a:t>Coordinating planning and activities with what is happening under the UPK P&amp;I grant and other local activities </a:t>
            </a:r>
            <a:endParaRPr lang="en-US" dirty="0">
              <a:cs typeface="Calibri"/>
            </a:endParaRPr>
          </a:p>
          <a:p>
            <a:pPr marL="171450" indent="-171450">
              <a:buFont typeface="Arial"/>
              <a:buChar char="•"/>
            </a:pPr>
            <a:r>
              <a:rPr lang="en-US" dirty="0"/>
              <a:t>Partnering with tribes to reflect family and tribal community needs, as sovereign nations, in the planning and implementation </a:t>
            </a:r>
            <a:endParaRPr lang="en-US" dirty="0">
              <a:cs typeface="Calibri"/>
            </a:endParaRPr>
          </a:p>
          <a:p>
            <a:pPr lvl="3" indent="-171450">
              <a:lnSpc>
                <a:spcPct val="90000"/>
              </a:lnSpc>
              <a:spcBef>
                <a:spcPts val="1000"/>
              </a:spcBef>
              <a:buFont typeface="Arial,Sans-Serif"/>
              <a:buChar char="•"/>
            </a:pPr>
            <a:endParaRPr lang="en-US" dirty="0">
              <a:cs typeface="Calibri"/>
            </a:endParaRPr>
          </a:p>
          <a:p>
            <a:pPr indent="-171450">
              <a:lnSpc>
                <a:spcPct val="90000"/>
              </a:lnSpc>
              <a:spcBef>
                <a:spcPts val="1000"/>
              </a:spcBef>
            </a:pPr>
            <a:endParaRPr lang="en-US" dirty="0">
              <a:cs typeface="Calibri"/>
            </a:endParaRPr>
          </a:p>
          <a:p>
            <a:r>
              <a:rPr lang="en-US" dirty="0">
                <a:cs typeface="Calibri"/>
              </a:rPr>
              <a:t>HIP POCKET</a:t>
            </a:r>
          </a:p>
          <a:p>
            <a:pPr marL="171450" indent="-171450">
              <a:buFont typeface="Arial,Sans-Serif"/>
              <a:buChar char="•"/>
            </a:pPr>
            <a:r>
              <a:rPr lang="en-US" i="1" dirty="0"/>
              <a:t>As part of this, We are committed to working together with you to address any unintended consequences. </a:t>
            </a:r>
            <a:endParaRPr lang="en-US" dirty="0"/>
          </a:p>
          <a:p>
            <a:pPr marL="628650" lvl="1" indent="-171450">
              <a:buFont typeface="Arial,Sans-Serif"/>
              <a:buChar char="•"/>
            </a:pPr>
            <a:r>
              <a:rPr lang="en-US" i="1" dirty="0"/>
              <a:t>This includes supporting you as you work to recruit eligible children to your programs and continuing our critical partnership with Head Start so that these investments have a larger cumulative impact through more children overall having access to high quality early education experiences. </a:t>
            </a:r>
            <a:endParaRPr lang="en-US" dirty="0"/>
          </a:p>
          <a:p>
            <a:pPr marL="628650" lvl="1" indent="-171450">
              <a:buFont typeface="Arial,Sans-Serif"/>
              <a:buChar char="•"/>
            </a:pPr>
            <a:r>
              <a:rPr lang="en-US" i="1" dirty="0"/>
              <a:t>We know California currently only serves a fraction of those eligible for the California State Preschool Program and Head Start and also know that mixed-income programs have stronger and longer lasting positive child outcomes. </a:t>
            </a:r>
            <a:endParaRPr lang="en-US" dirty="0"/>
          </a:p>
          <a:p>
            <a:pPr marL="628650" lvl="1" indent="-171450">
              <a:buFont typeface="Arial,Sans-Serif"/>
              <a:buChar char="•"/>
            </a:pPr>
            <a:r>
              <a:rPr lang="en-US" i="1" dirty="0"/>
              <a:t>We hope that this historic investment will let California serve many more of the 387,000 plus 2- 3- and 4-year-old children eligible but not served by any CDE program.</a:t>
            </a:r>
            <a:endParaRPr lang="en-US" dirty="0"/>
          </a:p>
          <a:p>
            <a:r>
              <a:rPr lang="en-US" dirty="0"/>
              <a:t>These investments are historic, exciting, put the CDE in a leadership role, highlight the critical importance of early education for all, and create additional opportunities for pre-kindergarten through third grade (P-3) alignment across the state. </a:t>
            </a:r>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171110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Virginia</a:t>
            </a:r>
            <a:endParaRPr lang="en-US" dirty="0"/>
          </a:p>
          <a:p>
            <a:endParaRPr lang="en-US" dirty="0"/>
          </a:p>
          <a:p>
            <a:r>
              <a:rPr lang="en-US" dirty="0"/>
              <a:t>Now, an update on the final Budget as it relates to the California State Preschool Program. </a:t>
            </a:r>
            <a:endParaRPr lang="en-US" dirty="0">
              <a:cs typeface="Calibri" panose="020F0502020204030204"/>
            </a:endParaRPr>
          </a:p>
          <a:p>
            <a:pPr marL="628650" lvl="1" indent="-171450">
              <a:buFont typeface="Arial"/>
              <a:buChar char="•"/>
            </a:pPr>
            <a:r>
              <a:rPr lang="en-US" dirty="0"/>
              <a:t>Expands access to eligible families from families at 85 percent of the SMI to families at 100 percent of the SMI for California State Preschool. </a:t>
            </a:r>
            <a:endParaRPr lang="en-US" dirty="0">
              <a:cs typeface="Calibri"/>
            </a:endParaRPr>
          </a:p>
          <a:p>
            <a:pPr marL="628650" lvl="1" indent="-171450">
              <a:buFont typeface="Arial"/>
              <a:buChar char="•"/>
            </a:pPr>
            <a:r>
              <a:rPr lang="en-US" dirty="0"/>
              <a:t>CSPP enrollment now has categorical eligibility for children with exceptional needs. </a:t>
            </a:r>
            <a:endParaRPr lang="en-US" dirty="0">
              <a:cs typeface="Calibri"/>
            </a:endParaRPr>
          </a:p>
          <a:p>
            <a:pPr marL="1085850" lvl="2" indent="-171450">
              <a:buFont typeface="Arial"/>
              <a:buChar char="•"/>
            </a:pPr>
            <a:r>
              <a:rPr lang="en-US" dirty="0"/>
              <a:t>This only applies to the children in the family who are children with exceptional needs. Any siblings without exceptional needs would have to be enrolled under a different criteria </a:t>
            </a:r>
            <a:endParaRPr lang="en-US" dirty="0">
              <a:cs typeface="Calibri"/>
            </a:endParaRPr>
          </a:p>
          <a:p>
            <a:pPr marL="628650" lvl="1" indent="-171450">
              <a:buFont typeface="Arial"/>
              <a:buChar char="•"/>
            </a:pPr>
            <a:r>
              <a:rPr lang="en-US" dirty="0"/>
              <a:t>Allows children whose income is no more than 15 percent above the income eligibility threshold to be served in full-day CSPP (previously this was limited to part-day CSPP) </a:t>
            </a:r>
            <a:endParaRPr lang="en-US" dirty="0">
              <a:cs typeface="Calibri"/>
            </a:endParaRPr>
          </a:p>
          <a:p>
            <a:pPr marL="628650" lvl="1" indent="-171450">
              <a:buFont typeface="Arial"/>
              <a:buChar char="•"/>
            </a:pPr>
            <a:r>
              <a:rPr lang="en-US" dirty="0"/>
              <a:t>Modifies definition of countable income for the purpose of determining eligibility to exclude foster care payments and guaranteed income payments </a:t>
            </a:r>
            <a:endParaRPr lang="en-US" dirty="0">
              <a:cs typeface="Calibri"/>
            </a:endParaRPr>
          </a:p>
          <a:p>
            <a:pPr marL="628650" lvl="1" indent="-171450">
              <a:buFont typeface="Arial"/>
              <a:buChar char="•"/>
            </a:pPr>
            <a:r>
              <a:rPr lang="en-US" dirty="0"/>
              <a:t>The Budget enables all students participating in State Preschool to maintain continuous eligibility for 24 months (increased from 12 months) after eligibility is confirmed</a:t>
            </a:r>
            <a:endParaRPr lang="en-US" dirty="0">
              <a:cs typeface="Calibri"/>
            </a:endParaRPr>
          </a:p>
          <a:p>
            <a:endParaRPr lang="en-US" b="1"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4124698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3"/>
        <p:cNvGrpSpPr/>
        <p:nvPr/>
      </p:nvGrpSpPr>
      <p:grpSpPr>
        <a:xfrm>
          <a:off x="0" y="0"/>
          <a:ext cx="0" cy="0"/>
          <a:chOff x="0" y="0"/>
          <a:chExt cx="0" cy="0"/>
        </a:xfrm>
      </p:grpSpPr>
      <p:sp>
        <p:nvSpPr>
          <p:cNvPr id="14" name="Google Shape;14;p86"/>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15" name="Google Shape;15;p86"/>
          <p:cNvSpPr/>
          <p:nvPr/>
        </p:nvSpPr>
        <p:spPr>
          <a:xfrm>
            <a:off x="8127833" y="-4800"/>
            <a:ext cx="4064000" cy="6867600"/>
          </a:xfrm>
          <a:prstGeom prst="rect">
            <a:avLst/>
          </a:prstGeom>
          <a:gradFill>
            <a:gsLst>
              <a:gs pos="0">
                <a:srgbClr val="0070C0">
                  <a:alpha val="45098"/>
                </a:srgbClr>
              </a:gs>
              <a:gs pos="100000">
                <a:schemeClr val="accent2"/>
              </a:gs>
            </a:gsLst>
            <a:lin ang="108000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16" name="Google Shape;16;p86"/>
          <p:cNvSpPr/>
          <p:nvPr/>
        </p:nvSpPr>
        <p:spPr>
          <a:xfrm>
            <a:off x="11565600" y="6231600"/>
            <a:ext cx="626400" cy="6264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17" name="Google Shape;17;p86"/>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
        <p:nvSpPr>
          <p:cNvPr id="18" name="Google Shape;18;p86"/>
          <p:cNvSpPr txBox="1">
            <a:spLocks noGrp="1"/>
          </p:cNvSpPr>
          <p:nvPr>
            <p:ph type="title"/>
          </p:nvPr>
        </p:nvSpPr>
        <p:spPr>
          <a:xfrm>
            <a:off x="406400" y="473433"/>
            <a:ext cx="59232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19" name="Google Shape;19;p86"/>
          <p:cNvSpPr txBox="1">
            <a:spLocks noGrp="1"/>
          </p:cNvSpPr>
          <p:nvPr>
            <p:ph type="body" idx="1"/>
          </p:nvPr>
        </p:nvSpPr>
        <p:spPr>
          <a:xfrm>
            <a:off x="1045533" y="1936467"/>
            <a:ext cx="5284000" cy="4295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rgbClr val="353E43"/>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3394924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971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25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91"/>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40" name="Google Shape;40;p91"/>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41" name="Google Shape;41;p91"/>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42" name="Google Shape;42;p91"/>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5065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92"/>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45" name="Google Shape;45;p92"/>
          <p:cNvSpPr txBox="1">
            <a:spLocks noGrp="1"/>
          </p:cNvSpPr>
          <p:nvPr>
            <p:ph type="body" idx="1"/>
          </p:nvPr>
        </p:nvSpPr>
        <p:spPr>
          <a:xfrm>
            <a:off x="352167" y="5913600"/>
            <a:ext cx="11230000" cy="944400"/>
          </a:xfrm>
          <a:prstGeom prst="rect">
            <a:avLst/>
          </a:prstGeom>
          <a:noFill/>
          <a:ln>
            <a:noFill/>
          </a:ln>
        </p:spPr>
        <p:txBody>
          <a:bodyPr spcFirstLastPara="1" wrap="square" lIns="0" tIns="0" rIns="0" bIns="0" anchor="ctr" anchorCtr="0">
            <a:noAutofit/>
          </a:bodyPr>
          <a:lstStyle>
            <a:lvl1pPr marL="609585" lvl="0" indent="-304792" algn="l">
              <a:lnSpc>
                <a:spcPct val="115000"/>
              </a:lnSpc>
              <a:spcBef>
                <a:spcPts val="480"/>
              </a:spcBef>
              <a:spcAft>
                <a:spcPts val="0"/>
              </a:spcAft>
              <a:buSzPts val="1400"/>
              <a:buNone/>
              <a:defRPr sz="3200">
                <a:latin typeface="Arial"/>
                <a:ea typeface="Arial"/>
                <a:cs typeface="Arial"/>
                <a:sym typeface="Arial"/>
              </a:defRPr>
            </a:lvl1pPr>
          </a:lstStyle>
          <a:p>
            <a:endParaRPr/>
          </a:p>
        </p:txBody>
      </p:sp>
      <p:sp>
        <p:nvSpPr>
          <p:cNvPr id="46" name="Google Shape;46;p92"/>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
        <p:nvSpPr>
          <p:cNvPr id="47" name="Google Shape;47;p92"/>
          <p:cNvSpPr/>
          <p:nvPr/>
        </p:nvSpPr>
        <p:spPr>
          <a:xfrm>
            <a:off x="-9333" y="5913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58402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sp>
        <p:nvSpPr>
          <p:cNvPr id="15" name="Google Shape;15;p50"/>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 name="Google Shape;16;p50"/>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17" name="Google Shape;17;p50"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18" name="Google Shape;18;p50"/>
          <p:cNvSpPr txBox="1"/>
          <p:nvPr/>
        </p:nvSpPr>
        <p:spPr>
          <a:xfrm>
            <a:off x="3500437" y="5705051"/>
            <a:ext cx="8477250" cy="83099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400"/>
              <a:buFont typeface="Arial"/>
              <a:buNone/>
            </a:pPr>
            <a:r>
              <a:rPr lang="en-US" sz="2400" b="1" i="0" u="none" strike="noStrike" cap="none" dirty="0">
                <a:solidFill>
                  <a:schemeClr val="lt1"/>
                </a:solidFill>
                <a:latin typeface="Arial"/>
                <a:ea typeface="Arial"/>
                <a:cs typeface="Arial"/>
                <a:sym typeface="Arial"/>
              </a:rPr>
              <a:t>CALIFORNIA DEPARTMENT OF EDUCATION</a:t>
            </a:r>
            <a:endParaRPr sz="1800" b="0" i="0" u="none" strike="noStrike" cap="none" dirty="0">
              <a:solidFill>
                <a:schemeClr val="dk1"/>
              </a:solidFill>
              <a:latin typeface="Arial"/>
              <a:ea typeface="Arial"/>
              <a:cs typeface="Arial"/>
              <a:sym typeface="Arial"/>
            </a:endParaRPr>
          </a:p>
          <a:p>
            <a:pPr marL="0" marR="0" lvl="0" indent="0" algn="r" rtl="0">
              <a:spcBef>
                <a:spcPts val="0"/>
              </a:spcBef>
              <a:spcAft>
                <a:spcPts val="0"/>
              </a:spcAft>
              <a:buClr>
                <a:schemeClr val="lt1"/>
              </a:buClr>
              <a:buSzPts val="2400"/>
              <a:buFont typeface="Arial"/>
              <a:buNone/>
            </a:pPr>
            <a:r>
              <a:rPr lang="en-US" sz="2400" b="0" i="0" u="none" strike="noStrike" cap="none" dirty="0">
                <a:solidFill>
                  <a:schemeClr val="lt1"/>
                </a:solidFill>
                <a:latin typeface="Arial"/>
                <a:ea typeface="Arial"/>
                <a:cs typeface="Arial"/>
                <a:sym typeface="Arial"/>
              </a:rPr>
              <a:t>Tony Thurmond, State Superintendent of Public Instruction</a:t>
            </a:r>
            <a:endParaRPr sz="1800" b="0" i="0" u="none" strike="noStrike" cap="none" dirty="0">
              <a:solidFill>
                <a:schemeClr val="dk1"/>
              </a:solidFill>
              <a:latin typeface="Arial"/>
              <a:ea typeface="Arial"/>
              <a:cs typeface="Arial"/>
              <a:sym typeface="Arial"/>
            </a:endParaRPr>
          </a:p>
        </p:txBody>
      </p:sp>
      <p:sp>
        <p:nvSpPr>
          <p:cNvPr id="19" name="Google Shape;19;p50"/>
          <p:cNvSpPr txBox="1">
            <a:spLocks noGrp="1"/>
          </p:cNvSpPr>
          <p:nvPr>
            <p:ph type="ctrTitle"/>
          </p:nvPr>
        </p:nvSpPr>
        <p:spPr>
          <a:xfrm>
            <a:off x="2867816" y="1390650"/>
            <a:ext cx="9153525" cy="334782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defRPr>
            </a:lvl1pPr>
            <a:lvl2pPr marL="914400" lvl="1" indent="-406400" algn="l">
              <a:lnSpc>
                <a:spcPct val="90000"/>
              </a:lnSpc>
              <a:spcBef>
                <a:spcPts val="500"/>
              </a:spcBef>
              <a:spcAft>
                <a:spcPts val="0"/>
              </a:spcAft>
              <a:buClr>
                <a:schemeClr val="lt1"/>
              </a:buClr>
              <a:buSzPts val="2800"/>
              <a:buFont typeface="Arial"/>
              <a:buChar char="‒"/>
              <a:defRPr sz="2800">
                <a:solidFill>
                  <a:schemeClr val="lt1"/>
                </a:solidFill>
              </a:defRPr>
            </a:lvl2pPr>
            <a:lvl3pPr marL="1371600" lvl="2" indent="-381000" algn="l">
              <a:lnSpc>
                <a:spcPct val="90000"/>
              </a:lnSpc>
              <a:spcBef>
                <a:spcPts val="500"/>
              </a:spcBef>
              <a:spcAft>
                <a:spcPts val="0"/>
              </a:spcAft>
              <a:buClr>
                <a:schemeClr val="lt1"/>
              </a:buClr>
              <a:buSzPts val="2400"/>
              <a:buFont typeface="Courier New"/>
              <a:buChar char="o"/>
              <a:defRPr sz="2400">
                <a:solidFill>
                  <a:schemeClr val="lt1"/>
                </a:solidFill>
              </a:defRPr>
            </a:lvl3pPr>
            <a:lvl4pPr marL="1828800" lvl="3" indent="-381000" algn="l">
              <a:lnSpc>
                <a:spcPct val="90000"/>
              </a:lnSpc>
              <a:spcBef>
                <a:spcPts val="500"/>
              </a:spcBef>
              <a:spcAft>
                <a:spcPts val="0"/>
              </a:spcAft>
              <a:buClr>
                <a:schemeClr val="lt1"/>
              </a:buClr>
              <a:buSzPts val="2400"/>
              <a:buFont typeface="Noto Sans Symbols"/>
              <a:buChar char="▪"/>
              <a:defRPr sz="2400">
                <a:solidFill>
                  <a:schemeClr val="lt1"/>
                </a:solidFill>
              </a:defRPr>
            </a:lvl4pPr>
            <a:lvl5pPr marL="2286000" lvl="4" indent="-381000" algn="l">
              <a:lnSpc>
                <a:spcPct val="90000"/>
              </a:lnSpc>
              <a:spcBef>
                <a:spcPts val="500"/>
              </a:spcBef>
              <a:spcAft>
                <a:spcPts val="0"/>
              </a:spcAft>
              <a:buClr>
                <a:schemeClr val="lt1"/>
              </a:buClr>
              <a:buSzPts val="2400"/>
              <a:buFont typeface="Noto Sans Symbols"/>
              <a:buChar char="❖"/>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1"/>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4"/>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4"/>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40;p5">
            <a:extLst>
              <a:ext uri="{FF2B5EF4-FFF2-40B4-BE49-F238E27FC236}">
                <a16:creationId xmlns:a16="http://schemas.microsoft.com/office/drawing/2014/main" id="{A0AED226-E261-4B94-8E03-6B05CFF63AF0}"/>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30" name="Google Shape;3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31" name="Google Shape;3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6"/>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6"/>
          <p:cNvSpPr txBox="1">
            <a:spLocks noGrp="1"/>
          </p:cNvSpPr>
          <p:nvPr>
            <p:ph type="body" idx="1"/>
          </p:nvPr>
        </p:nvSpPr>
        <p:spPr>
          <a:xfrm>
            <a:off x="152400" y="1638300"/>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6"/>
          <p:cNvSpPr txBox="1">
            <a:spLocks noGrp="1"/>
          </p:cNvSpPr>
          <p:nvPr>
            <p:ph type="body" idx="2"/>
          </p:nvPr>
        </p:nvSpPr>
        <p:spPr>
          <a:xfrm>
            <a:off x="6187440" y="1638299"/>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6"/>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5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39" name="Google Shape;39;p5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0" name="Google Shape;40;p57"/>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2400">
                <a:solidFill>
                  <a:schemeClr val="lt1"/>
                </a:solidFill>
                <a:latin typeface="Arial"/>
                <a:ea typeface="Arial"/>
                <a:cs typeface="Arial"/>
                <a:sym typeface="Arial"/>
              </a:defRPr>
            </a:lvl1pPr>
            <a:lvl2pPr marL="0" marR="0" lvl="1" indent="0" algn="r">
              <a:spcBef>
                <a:spcPts val="0"/>
              </a:spcBef>
              <a:buNone/>
              <a:defRPr sz="2400">
                <a:solidFill>
                  <a:schemeClr val="lt1"/>
                </a:solidFill>
                <a:latin typeface="Arial"/>
                <a:ea typeface="Arial"/>
                <a:cs typeface="Arial"/>
                <a:sym typeface="Arial"/>
              </a:defRPr>
            </a:lvl2pPr>
            <a:lvl3pPr marL="0" marR="0" lvl="2" indent="0" algn="r">
              <a:spcBef>
                <a:spcPts val="0"/>
              </a:spcBef>
              <a:buNone/>
              <a:defRPr sz="2400">
                <a:solidFill>
                  <a:schemeClr val="lt1"/>
                </a:solidFill>
                <a:latin typeface="Arial"/>
                <a:ea typeface="Arial"/>
                <a:cs typeface="Arial"/>
                <a:sym typeface="Arial"/>
              </a:defRPr>
            </a:lvl3pPr>
            <a:lvl4pPr marL="0" marR="0" lvl="3" indent="0" algn="r">
              <a:spcBef>
                <a:spcPts val="0"/>
              </a:spcBef>
              <a:buNone/>
              <a:defRPr sz="2400">
                <a:solidFill>
                  <a:schemeClr val="lt1"/>
                </a:solidFill>
                <a:latin typeface="Arial"/>
                <a:ea typeface="Arial"/>
                <a:cs typeface="Arial"/>
                <a:sym typeface="Arial"/>
              </a:defRPr>
            </a:lvl4pPr>
            <a:lvl5pPr marL="0" marR="0" lvl="4" indent="0" algn="r">
              <a:spcBef>
                <a:spcPts val="0"/>
              </a:spcBef>
              <a:buNone/>
              <a:defRPr sz="2400">
                <a:solidFill>
                  <a:schemeClr val="lt1"/>
                </a:solidFill>
                <a:latin typeface="Arial"/>
                <a:ea typeface="Arial"/>
                <a:cs typeface="Arial"/>
                <a:sym typeface="Arial"/>
              </a:defRPr>
            </a:lvl5pPr>
            <a:lvl6pPr marL="0" marR="0" lvl="5" indent="0" algn="r">
              <a:spcBef>
                <a:spcPts val="0"/>
              </a:spcBef>
              <a:buNone/>
              <a:defRPr sz="2400">
                <a:solidFill>
                  <a:schemeClr val="lt1"/>
                </a:solidFill>
                <a:latin typeface="Arial"/>
                <a:ea typeface="Arial"/>
                <a:cs typeface="Arial"/>
                <a:sym typeface="Arial"/>
              </a:defRPr>
            </a:lvl6pPr>
            <a:lvl7pPr marL="0" marR="0" lvl="6" indent="0" algn="r">
              <a:spcBef>
                <a:spcPts val="0"/>
              </a:spcBef>
              <a:buNone/>
              <a:defRPr sz="2400">
                <a:solidFill>
                  <a:schemeClr val="lt1"/>
                </a:solidFill>
                <a:latin typeface="Arial"/>
                <a:ea typeface="Arial"/>
                <a:cs typeface="Arial"/>
                <a:sym typeface="Arial"/>
              </a:defRPr>
            </a:lvl7pPr>
            <a:lvl8pPr marL="0" marR="0" lvl="7" indent="0" algn="r">
              <a:spcBef>
                <a:spcPts val="0"/>
              </a:spcBef>
              <a:buNone/>
              <a:defRPr sz="2400">
                <a:solidFill>
                  <a:schemeClr val="lt1"/>
                </a:solidFill>
                <a:latin typeface="Arial"/>
                <a:ea typeface="Arial"/>
                <a:cs typeface="Arial"/>
                <a:sym typeface="Arial"/>
              </a:defRPr>
            </a:lvl8pPr>
            <a:lvl9pPr marL="0" marR="0" lvl="8" indent="0" algn="r">
              <a:spcBef>
                <a:spcPts val="0"/>
              </a:spcBef>
              <a:buNone/>
              <a:defRPr sz="2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47"/>
        <p:cNvGrpSpPr/>
        <p:nvPr/>
      </p:nvGrpSpPr>
      <p:grpSpPr>
        <a:xfrm>
          <a:off x="0" y="0"/>
          <a:ext cx="0" cy="0"/>
          <a:chOff x="0" y="0"/>
          <a:chExt cx="0" cy="0"/>
        </a:xfrm>
      </p:grpSpPr>
      <p:sp>
        <p:nvSpPr>
          <p:cNvPr id="48" name="Google Shape;48;p59"/>
          <p:cNvSpPr txBox="1">
            <a:spLocks noGrp="1"/>
          </p:cNvSpPr>
          <p:nvPr>
            <p:ph type="title"/>
          </p:nvPr>
        </p:nvSpPr>
        <p:spPr>
          <a:xfrm>
            <a:off x="177800" y="189707"/>
            <a:ext cx="11851640" cy="69421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0490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9"/>
          <p:cNvSpPr txBox="1">
            <a:spLocks noGrp="1"/>
          </p:cNvSpPr>
          <p:nvPr>
            <p:ph type="body" idx="1"/>
          </p:nvPr>
        </p:nvSpPr>
        <p:spPr>
          <a:xfrm>
            <a:off x="1778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9"/>
          <p:cNvSpPr txBox="1">
            <a:spLocks noGrp="1"/>
          </p:cNvSpPr>
          <p:nvPr>
            <p:ph type="body" idx="2"/>
          </p:nvPr>
        </p:nvSpPr>
        <p:spPr>
          <a:xfrm>
            <a:off x="42672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9"/>
          <p:cNvSpPr txBox="1">
            <a:spLocks noGrp="1"/>
          </p:cNvSpPr>
          <p:nvPr>
            <p:ph type="body" idx="3"/>
          </p:nvPr>
        </p:nvSpPr>
        <p:spPr>
          <a:xfrm>
            <a:off x="2164413" y="3968074"/>
            <a:ext cx="3657600" cy="208795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9"/>
          <p:cNvSpPr txBox="1">
            <a:spLocks noGrp="1"/>
          </p:cNvSpPr>
          <p:nvPr>
            <p:ph type="body" idx="4"/>
          </p:nvPr>
        </p:nvSpPr>
        <p:spPr>
          <a:xfrm>
            <a:off x="6330013" y="3987384"/>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9"/>
          <p:cNvSpPr txBox="1">
            <a:spLocks noGrp="1"/>
          </p:cNvSpPr>
          <p:nvPr>
            <p:ph type="body" idx="5"/>
          </p:nvPr>
        </p:nvSpPr>
        <p:spPr>
          <a:xfrm>
            <a:off x="837184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40;p5">
            <a:extLst>
              <a:ext uri="{FF2B5EF4-FFF2-40B4-BE49-F238E27FC236}">
                <a16:creationId xmlns:a16="http://schemas.microsoft.com/office/drawing/2014/main" id="{E8222C81-47D4-42C7-969D-0B94ABD2C6D6}"/>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sp>
        <p:nvSpPr>
          <p:cNvPr id="55" name="Google Shape;55;p61"/>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56" name="Google Shape;56;p61"/>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57" name="Google Shape;57;p61"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58" name="Google Shape;58;p61"/>
          <p:cNvSpPr txBox="1"/>
          <p:nvPr/>
        </p:nvSpPr>
        <p:spPr>
          <a:xfrm>
            <a:off x="3500437" y="5705051"/>
            <a:ext cx="8477250"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dirty="0">
                <a:solidFill>
                  <a:schemeClr val="lt1"/>
                </a:solidFill>
                <a:latin typeface="Arial"/>
                <a:ea typeface="Arial"/>
                <a:cs typeface="Arial"/>
                <a:sym typeface="Arial"/>
              </a:rPr>
              <a:t>CALIFORNIA DEPARTMENT OF EDUCATION</a:t>
            </a:r>
            <a:endParaRPr dirty="0"/>
          </a:p>
          <a:p>
            <a:pPr marL="0" marR="0" lvl="0" indent="0" algn="r" rtl="0">
              <a:spcBef>
                <a:spcPts val="0"/>
              </a:spcBef>
              <a:spcAft>
                <a:spcPts val="0"/>
              </a:spcAft>
              <a:buNone/>
            </a:pPr>
            <a:r>
              <a:rPr lang="en-US" sz="2400" dirty="0">
                <a:solidFill>
                  <a:schemeClr val="lt1"/>
                </a:solidFill>
                <a:latin typeface="Arial"/>
                <a:ea typeface="Arial"/>
                <a:cs typeface="Arial"/>
                <a:sym typeface="Arial"/>
              </a:rPr>
              <a:t>Tony Thurmond, State Superintendent of Public Instruction</a:t>
            </a:r>
            <a:endParaRPr dirty="0"/>
          </a:p>
        </p:txBody>
      </p:sp>
      <p:sp>
        <p:nvSpPr>
          <p:cNvPr id="59" name="Google Shape;59;p61"/>
          <p:cNvSpPr txBox="1">
            <a:spLocks noGrp="1"/>
          </p:cNvSpPr>
          <p:nvPr>
            <p:ph type="ctrTitle"/>
          </p:nvPr>
        </p:nvSpPr>
        <p:spPr>
          <a:xfrm>
            <a:off x="341320" y="182881"/>
            <a:ext cx="11680022" cy="14782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1"/>
          <p:cNvSpPr txBox="1">
            <a:spLocks noGrp="1"/>
          </p:cNvSpPr>
          <p:nvPr>
            <p:ph type="body" idx="1"/>
          </p:nvPr>
        </p:nvSpPr>
        <p:spPr>
          <a:xfrm>
            <a:off x="1514475" y="1800225"/>
            <a:ext cx="9260205" cy="313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152400" y="1638300"/>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2"/>
          <p:cNvSpPr txBox="1">
            <a:spLocks noGrp="1"/>
          </p:cNvSpPr>
          <p:nvPr>
            <p:ph type="body" idx="2"/>
          </p:nvPr>
        </p:nvSpPr>
        <p:spPr>
          <a:xfrm>
            <a:off x="6187440" y="1638299"/>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2"/>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66" name="Google Shape;66;p62"/>
          <p:cNvSpPr txBox="1">
            <a:spLocks noGrp="1"/>
          </p:cNvSpPr>
          <p:nvPr>
            <p:ph type="body" idx="3"/>
          </p:nvPr>
        </p:nvSpPr>
        <p:spPr>
          <a:xfrm>
            <a:off x="152400"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2"/>
          <p:cNvSpPr txBox="1">
            <a:spLocks noGrp="1"/>
          </p:cNvSpPr>
          <p:nvPr>
            <p:ph type="body" idx="4"/>
          </p:nvPr>
        </p:nvSpPr>
        <p:spPr>
          <a:xfrm>
            <a:off x="6188075"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152400" y="83244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63" descr="The official seal of the California Department of Education"/>
          <p:cNvPicPr preferRelativeResize="0"/>
          <p:nvPr/>
        </p:nvPicPr>
        <p:blipFill rotWithShape="1">
          <a:blip r:embed="rId2">
            <a:alphaModFix/>
          </a:blip>
          <a:srcRect/>
          <a:stretch/>
        </p:blipFill>
        <p:spPr>
          <a:xfrm>
            <a:off x="4918081" y="2448361"/>
            <a:ext cx="2355839" cy="2380379"/>
          </a:xfrm>
          <a:prstGeom prst="rect">
            <a:avLst/>
          </a:prstGeom>
          <a:noFill/>
          <a:ln>
            <a:noFill/>
          </a:ln>
        </p:spPr>
      </p:pic>
      <p:sp>
        <p:nvSpPr>
          <p:cNvPr id="71" name="Google Shape;71;p63"/>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748797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530804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075933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1834092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50914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30301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50914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30301124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67729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1943978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2533886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701004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048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5836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7291303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493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1183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sp>
        <p:nvSpPr>
          <p:cNvPr id="24" name="Google Shape;24;p10"/>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25" name="Google Shape;25;p10"/>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26" name="Google Shape;26;p10"/>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2"/>
              </a:buClr>
              <a:buSzPts val="3000"/>
              <a:buFont typeface="Arial"/>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27" name="Google Shape;27;p10"/>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914400" lvl="1" indent="-381000" algn="l">
              <a:lnSpc>
                <a:spcPct val="115000"/>
              </a:lnSpc>
              <a:spcBef>
                <a:spcPts val="0"/>
              </a:spcBef>
              <a:spcAft>
                <a:spcPts val="0"/>
              </a:spcAft>
              <a:buClr>
                <a:schemeClr val="dk1"/>
              </a:buClr>
              <a:buSzPts val="2400"/>
              <a:buChar char="▫"/>
              <a:defRPr/>
            </a:lvl2pPr>
            <a:lvl3pPr marL="1371600" lvl="2" indent="-381000" algn="l">
              <a:lnSpc>
                <a:spcPct val="115000"/>
              </a:lnSpc>
              <a:spcBef>
                <a:spcPts val="0"/>
              </a:spcBef>
              <a:spcAft>
                <a:spcPts val="0"/>
              </a:spcAft>
              <a:buClr>
                <a:schemeClr val="dk1"/>
              </a:buClr>
              <a:buSzPts val="2400"/>
              <a:buChar char="▫"/>
              <a:defRPr/>
            </a:lvl3pPr>
            <a:lvl4pPr marL="1828800" lvl="3" indent="-381000" algn="l">
              <a:lnSpc>
                <a:spcPct val="115000"/>
              </a:lnSpc>
              <a:spcBef>
                <a:spcPts val="0"/>
              </a:spcBef>
              <a:spcAft>
                <a:spcPts val="0"/>
              </a:spcAft>
              <a:buClr>
                <a:schemeClr val="dk1"/>
              </a:buClr>
              <a:buSzPts val="2400"/>
              <a:buChar char="▫"/>
              <a:defRPr/>
            </a:lvl4pPr>
            <a:lvl5pPr marL="2286000" lvl="4" indent="-381000" algn="l">
              <a:lnSpc>
                <a:spcPct val="115000"/>
              </a:lnSpc>
              <a:spcBef>
                <a:spcPts val="0"/>
              </a:spcBef>
              <a:spcAft>
                <a:spcPts val="0"/>
              </a:spcAft>
              <a:buClr>
                <a:schemeClr val="dk1"/>
              </a:buClr>
              <a:buSzPts val="2400"/>
              <a:buChar char="▫"/>
              <a:defRPr/>
            </a:lvl5pPr>
            <a:lvl6pPr marL="2743200" lvl="5" indent="-381000" algn="l">
              <a:lnSpc>
                <a:spcPct val="115000"/>
              </a:lnSpc>
              <a:spcBef>
                <a:spcPts val="0"/>
              </a:spcBef>
              <a:spcAft>
                <a:spcPts val="0"/>
              </a:spcAft>
              <a:buClr>
                <a:schemeClr val="dk1"/>
              </a:buClr>
              <a:buSzPts val="2400"/>
              <a:buChar char="▫"/>
              <a:defRPr/>
            </a:lvl6pPr>
            <a:lvl7pPr marL="3200400" lvl="6" indent="-381000" algn="l">
              <a:lnSpc>
                <a:spcPct val="115000"/>
              </a:lnSpc>
              <a:spcBef>
                <a:spcPts val="0"/>
              </a:spcBef>
              <a:spcAft>
                <a:spcPts val="0"/>
              </a:spcAft>
              <a:buClr>
                <a:schemeClr val="dk1"/>
              </a:buClr>
              <a:buSzPts val="2400"/>
              <a:buChar char="▫"/>
              <a:defRPr/>
            </a:lvl7pPr>
            <a:lvl8pPr marL="3657600" lvl="7" indent="-381000" algn="l">
              <a:lnSpc>
                <a:spcPct val="115000"/>
              </a:lnSpc>
              <a:spcBef>
                <a:spcPts val="0"/>
              </a:spcBef>
              <a:spcAft>
                <a:spcPts val="0"/>
              </a:spcAft>
              <a:buClr>
                <a:schemeClr val="dk1"/>
              </a:buClr>
              <a:buSzPts val="2400"/>
              <a:buChar char="▫"/>
              <a:defRPr/>
            </a:lvl8pPr>
            <a:lvl9pPr marL="4114800" lvl="8" indent="-381000" algn="l">
              <a:lnSpc>
                <a:spcPct val="115000"/>
              </a:lnSpc>
              <a:spcBef>
                <a:spcPts val="0"/>
              </a:spcBef>
              <a:spcAft>
                <a:spcPts val="0"/>
              </a:spcAft>
              <a:buClr>
                <a:schemeClr val="dk1"/>
              </a:buClr>
              <a:buSzPts val="2400"/>
              <a:buChar char="▫"/>
              <a:defRPr/>
            </a:lvl9pPr>
          </a:lstStyle>
          <a:p>
            <a:endParaRPr/>
          </a:p>
        </p:txBody>
      </p:sp>
      <p:sp>
        <p:nvSpPr>
          <p:cNvPr id="28" name="Google Shape;28;p10"/>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76373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9C11-4AFE-037D-7D43-8D336EB6C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4D252-1A5E-E240-511C-80B8360E3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77D411-1465-FE99-CCAE-A94BF91F0A9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CE6F259-776A-5DF1-AB15-8C277554C9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76590C-5F41-0518-EC91-EDCFA3F9D0D0}"/>
              </a:ext>
            </a:extLst>
          </p:cNvPr>
          <p:cNvSpPr>
            <a:spLocks noGrp="1"/>
          </p:cNvSpPr>
          <p:nvPr>
            <p:ph type="sldNum" sz="quarter" idx="12"/>
          </p:nvPr>
        </p:nvSpPr>
        <p:spPr/>
        <p:txBody>
          <a:bodyPr/>
          <a:lstStyle/>
          <a:p>
            <a:fld id="{46E893F9-31CB-416C-AC5F-F656B7E4CD2D}" type="slidenum">
              <a:rPr lang="en-US" smtClean="0"/>
              <a:t>‹#›</a:t>
            </a:fld>
            <a:endParaRPr lang="en-US" dirty="0"/>
          </a:p>
        </p:txBody>
      </p:sp>
    </p:spTree>
    <p:extLst>
      <p:ext uri="{BB962C8B-B14F-4D97-AF65-F5344CB8AC3E}">
        <p14:creationId xmlns:p14="http://schemas.microsoft.com/office/powerpoint/2010/main" val="262469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4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theme" Target="../theme/theme10.xml"/><Relationship Id="rId4"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11.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theme" Target="../theme/theme1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8.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9.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719" r:id="rId2"/>
    <p:sldLayoutId id="2147483720" r:id="rId3"/>
    <p:sldLayoutId id="2147483730" r:id="rId4"/>
    <p:sldLayoutId id="2147483721" r:id="rId5"/>
    <p:sldLayoutId id="2147483710" r:id="rId6"/>
    <p:sldLayoutId id="2147483729" r:id="rId7"/>
    <p:sldLayoutId id="2147483723"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43" r:id="rId1"/>
    <p:sldLayoutId id="2147483687" r:id="rId2"/>
    <p:sldLayoutId id="2147483688" r:id="rId3"/>
    <p:sldLayoutId id="2147483689" r:id="rId4"/>
    <p:sldLayoutId id="2147483734" r:id="rId5"/>
    <p:sldLayoutId id="2147483735" r:id="rId6"/>
    <p:sldLayoutId id="2147483703" r:id="rId7"/>
    <p:sldLayoutId id="2147483690" r:id="rId8"/>
    <p:sldLayoutId id="2147483736" r:id="rId9"/>
    <p:sldLayoutId id="2147483691" r:id="rId10"/>
    <p:sldLayoutId id="2147483738" r:id="rId11"/>
    <p:sldLayoutId id="2147483692" r:id="rId12"/>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1237274-9532-496B-88C1-E5C8B9CD9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bg1"/>
                </a:solidFill>
              </a:defRPr>
            </a:lvl1pPr>
          </a:lstStyle>
          <a:p>
            <a:fld id="{496352C5-DF58-44E9-A77B-67620FD6E81F}" type="slidenum">
              <a:rPr lang="en-US" smtClean="0"/>
              <a:pPr/>
              <a:t>‹#›</a:t>
            </a:fld>
            <a:endParaRPr lang="en-US" dirty="0"/>
          </a:p>
        </p:txBody>
      </p:sp>
    </p:spTree>
    <p:extLst>
      <p:ext uri="{BB962C8B-B14F-4D97-AF65-F5344CB8AC3E}">
        <p14:creationId xmlns:p14="http://schemas.microsoft.com/office/powerpoint/2010/main" val="3588313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47" r:id="rId1"/>
    <p:sldLayoutId id="2147483656" r:id="rId2"/>
    <p:sldLayoutId id="2147483657" r:id="rId3"/>
    <p:sldLayoutId id="2147483658" r:id="rId4"/>
    <p:sldLayoutId id="2147483751" r:id="rId5"/>
    <p:sldLayoutId id="2147483722"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741" r:id="rId1"/>
    <p:sldLayoutId id="2147483711" r:id="rId2"/>
    <p:sldLayoutId id="2147483712" r:id="rId3"/>
    <p:sldLayoutId id="2147483744"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9" r:id="rId3"/>
    <p:sldLayoutId id="214748374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733" r:id="rId1"/>
    <p:sldLayoutId id="2147483742"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4" r:id="rId4"/>
    <p:sldLayoutId id="2147483709" r:id="rId5"/>
    <p:sldLayoutId id="2147483670" r:id="rId6"/>
    <p:sldLayoutId id="2147483671" r:id="rId7"/>
    <p:sldLayoutId id="2147483672" r:id="rId8"/>
    <p:sldLayoutId id="2147483673" r:id="rId9"/>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Shape 9"/>
        <p:cNvGrpSpPr/>
        <p:nvPr/>
      </p:nvGrpSpPr>
      <p:grpSpPr>
        <a:xfrm>
          <a:off x="0" y="0"/>
          <a:ext cx="0" cy="0"/>
          <a:chOff x="0" y="0"/>
          <a:chExt cx="0" cy="0"/>
        </a:xfrm>
      </p:grpSpPr>
      <p:sp>
        <p:nvSpPr>
          <p:cNvPr id="10" name="Google Shape;10;p49"/>
          <p:cNvSpPr/>
          <p:nvPr/>
        </p:nvSpPr>
        <p:spPr>
          <a:xfrm rot="5400000">
            <a:off x="5730240" y="396240"/>
            <a:ext cx="731520" cy="12191998"/>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1" name="Google Shape;11;p49"/>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800"/>
              <a:buFont typeface="Arial"/>
              <a:buNone/>
              <a:defRPr sz="3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9"/>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19100" algn="l" rtl="0">
              <a:lnSpc>
                <a:spcPct val="90000"/>
              </a:lnSpc>
              <a:spcBef>
                <a:spcPts val="5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2pPr>
            <a:lvl3pPr marL="1371600" marR="0" lvl="2" indent="-406400" algn="l" rtl="0">
              <a:lnSpc>
                <a:spcPct val="90000"/>
              </a:lnSpc>
              <a:spcBef>
                <a:spcPts val="500"/>
              </a:spcBef>
              <a:spcAft>
                <a:spcPts val="0"/>
              </a:spcAft>
              <a:buClr>
                <a:schemeClr val="lt1"/>
              </a:buClr>
              <a:buSzPts val="2800"/>
              <a:buFont typeface="Courier New"/>
              <a:buChar char="o"/>
              <a:defRPr sz="2800" b="0" i="0" u="none" strike="noStrike" cap="none">
                <a:solidFill>
                  <a:schemeClr val="lt1"/>
                </a:solidFill>
                <a:latin typeface="Arial"/>
                <a:ea typeface="Arial"/>
                <a:cs typeface="Arial"/>
                <a:sym typeface="Arial"/>
              </a:defRPr>
            </a:lvl3pPr>
            <a:lvl4pPr marL="1828800" marR="0" lvl="3" indent="-393700" algn="l" rtl="0">
              <a:lnSpc>
                <a:spcPct val="90000"/>
              </a:lnSpc>
              <a:spcBef>
                <a:spcPts val="500"/>
              </a:spcBef>
              <a:spcAft>
                <a:spcPts val="0"/>
              </a:spcAft>
              <a:buClr>
                <a:schemeClr val="lt1"/>
              </a:buClr>
              <a:buSzPts val="2600"/>
              <a:buFont typeface="Noto Sans Symbols"/>
              <a:buChar char="▪"/>
              <a:defRPr sz="2600" b="0" i="0" u="none" strike="noStrike" cap="none">
                <a:solidFill>
                  <a:schemeClr val="lt1"/>
                </a:solidFill>
                <a:latin typeface="Arial"/>
                <a:ea typeface="Arial"/>
                <a:cs typeface="Arial"/>
                <a:sym typeface="Arial"/>
              </a:defRPr>
            </a:lvl4pPr>
            <a:lvl5pPr marL="2286000" marR="0" lvl="4" indent="-381000" algn="l" rtl="0">
              <a:lnSpc>
                <a:spcPct val="90000"/>
              </a:lnSpc>
              <a:spcBef>
                <a:spcPts val="500"/>
              </a:spcBef>
              <a:spcAft>
                <a:spcPts val="0"/>
              </a:spcAft>
              <a:buClr>
                <a:schemeClr val="lt1"/>
              </a:buClr>
              <a:buSzPts val="2400"/>
              <a:buFont typeface="Noto Sans Symbols"/>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49"/>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chemeClr val="lt1"/>
                </a:solidFill>
                <a:latin typeface="Arial"/>
                <a:ea typeface="Arial"/>
                <a:cs typeface="Arial"/>
                <a:sym typeface="Arial"/>
              </a:defRPr>
            </a:lvl1pPr>
            <a:lvl2pPr marL="0" marR="0" lvl="1" indent="0" algn="r" rtl="0">
              <a:spcBef>
                <a:spcPts val="0"/>
              </a:spcBef>
              <a:buNone/>
              <a:defRPr sz="2400" b="0" i="0" u="none" strike="noStrike" cap="none">
                <a:solidFill>
                  <a:schemeClr val="lt1"/>
                </a:solidFill>
                <a:latin typeface="Arial"/>
                <a:ea typeface="Arial"/>
                <a:cs typeface="Arial"/>
                <a:sym typeface="Arial"/>
              </a:defRPr>
            </a:lvl2pPr>
            <a:lvl3pPr marL="0" marR="0" lvl="2" indent="0" algn="r" rtl="0">
              <a:spcBef>
                <a:spcPts val="0"/>
              </a:spcBef>
              <a:buNone/>
              <a:defRPr sz="2400" b="0" i="0" u="none" strike="noStrike" cap="none">
                <a:solidFill>
                  <a:schemeClr val="lt1"/>
                </a:solidFill>
                <a:latin typeface="Arial"/>
                <a:ea typeface="Arial"/>
                <a:cs typeface="Arial"/>
                <a:sym typeface="Arial"/>
              </a:defRPr>
            </a:lvl3pPr>
            <a:lvl4pPr marL="0" marR="0" lvl="3" indent="0" algn="r" rtl="0">
              <a:spcBef>
                <a:spcPts val="0"/>
              </a:spcBef>
              <a:buNone/>
              <a:defRPr sz="2400" b="0" i="0" u="none" strike="noStrike" cap="none">
                <a:solidFill>
                  <a:schemeClr val="lt1"/>
                </a:solidFill>
                <a:latin typeface="Arial"/>
                <a:ea typeface="Arial"/>
                <a:cs typeface="Arial"/>
                <a:sym typeface="Arial"/>
              </a:defRPr>
            </a:lvl4pPr>
            <a:lvl5pPr marL="0" marR="0" lvl="4" indent="0" algn="r" rtl="0">
              <a:spcBef>
                <a:spcPts val="0"/>
              </a:spcBef>
              <a:buNone/>
              <a:defRPr sz="2400" b="0" i="0" u="none" strike="noStrike" cap="none">
                <a:solidFill>
                  <a:schemeClr val="lt1"/>
                </a:solidFill>
                <a:latin typeface="Arial"/>
                <a:ea typeface="Arial"/>
                <a:cs typeface="Arial"/>
                <a:sym typeface="Arial"/>
              </a:defRPr>
            </a:lvl5pPr>
            <a:lvl6pPr marL="0" marR="0" lvl="5" indent="0" algn="r" rtl="0">
              <a:spcBef>
                <a:spcPts val="0"/>
              </a:spcBef>
              <a:buNone/>
              <a:defRPr sz="2400" b="0" i="0" u="none" strike="noStrike" cap="none">
                <a:solidFill>
                  <a:schemeClr val="lt1"/>
                </a:solidFill>
                <a:latin typeface="Arial"/>
                <a:ea typeface="Arial"/>
                <a:cs typeface="Arial"/>
                <a:sym typeface="Arial"/>
              </a:defRPr>
            </a:lvl6pPr>
            <a:lvl7pPr marL="0" marR="0" lvl="6" indent="0" algn="r" rtl="0">
              <a:spcBef>
                <a:spcPts val="0"/>
              </a:spcBef>
              <a:buNone/>
              <a:defRPr sz="2400" b="0" i="0" u="none" strike="noStrike" cap="none">
                <a:solidFill>
                  <a:schemeClr val="lt1"/>
                </a:solidFill>
                <a:latin typeface="Arial"/>
                <a:ea typeface="Arial"/>
                <a:cs typeface="Arial"/>
                <a:sym typeface="Arial"/>
              </a:defRPr>
            </a:lvl7pPr>
            <a:lvl8pPr marL="0" marR="0" lvl="7" indent="0" algn="r" rtl="0">
              <a:spcBef>
                <a:spcPts val="0"/>
              </a:spcBef>
              <a:buNone/>
              <a:defRPr sz="2400" b="0" i="0" u="none" strike="noStrike" cap="none">
                <a:solidFill>
                  <a:schemeClr val="lt1"/>
                </a:solidFill>
                <a:latin typeface="Arial"/>
                <a:ea typeface="Arial"/>
                <a:cs typeface="Arial"/>
                <a:sym typeface="Arial"/>
              </a:defRPr>
            </a:lvl8pPr>
            <a:lvl9pPr marL="0" marR="0" lvl="8" indent="0" algn="r" rtl="0">
              <a:spcBef>
                <a:spcPts val="0"/>
              </a:spcBef>
              <a:buNone/>
              <a:defRPr sz="2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48" r:id="rId7"/>
    <p:sldLayoutId id="2147483749" r:id="rId8"/>
    <p:sldLayoutId id="2147483750"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hyperlink" Target="mailto:UPK@cde.ca.gov"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hyperlink" Target="https://www.cde.ca.gov/ci/gs/e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2" Type="http://schemas.openxmlformats.org/officeDocument/2006/relationships/notesSlide" Target="../notesSlides/notesSlide15.xml"/><Relationship Id="rId1" Type="http://schemas.openxmlformats.org/officeDocument/2006/relationships/slideLayout" Target="../slideLayouts/slideLayout60.xml"/><Relationship Id="rId5" Type="http://schemas.openxmlformats.org/officeDocument/2006/relationships/hyperlink" Target="mailto:EEDTitle5@cde.ca.gov" TargetMode="External"/><Relationship Id="rId4" Type="http://schemas.openxmlformats.org/officeDocument/2006/relationships/hyperlink" Target="https://www.cde.ca.gov/fg/aa/cd/faad.as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sd.dof.ca.gov/trailer-bill/public/trailerBill/pdf/527" TargetMode="External"/><Relationship Id="rId3" Type="http://schemas.openxmlformats.org/officeDocument/2006/relationships/hyperlink" Target="https://www.caeducatorstogether.org/groups/e0cfjrjf/upk-p-3" TargetMode="External"/><Relationship Id="rId7" Type="http://schemas.openxmlformats.org/officeDocument/2006/relationships/hyperlink" Target="https://www.cde.ca.gov/ls/ex/sosexplearncontacts.a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de.ca.gov/ci/gs/em/upkofficehours.asp" TargetMode="External"/><Relationship Id="rId5" Type="http://schemas.openxmlformats.org/officeDocument/2006/relationships/hyperlink" Target="https://www.cde.ca.gov/ci/gs/em/kinderfaq.asp" TargetMode="External"/><Relationship Id="rId4" Type="http://schemas.openxmlformats.org/officeDocument/2006/relationships/hyperlink" Target="https://www.cde.ca.gov/ci/gs/e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SB154" TargetMode="External"/><Relationship Id="rId2" Type="http://schemas.openxmlformats.org/officeDocument/2006/relationships/hyperlink" Target="https://www.ebudget.ca.gov/FullBudgetSummary.pdf" TargetMode="External"/><Relationship Id="rId1" Type="http://schemas.openxmlformats.org/officeDocument/2006/relationships/slideLayout" Target="../slideLayouts/slideLayout2.xml"/><Relationship Id="rId5" Type="http://schemas.openxmlformats.org/officeDocument/2006/relationships/hyperlink" Target="https://leginfo.legislature.ca.gov/faces/billNavClient.xhtml?bill_id=202120220AB181" TargetMode="External"/><Relationship Id="rId4" Type="http://schemas.openxmlformats.org/officeDocument/2006/relationships/hyperlink" Target="https://leginfo.legislature.ca.gov/faces/billNavClient.xhtml?bill_id=202120220AB21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e.ca.gov/ls/ex/elopinfo.asp#elopfaqs" TargetMode="External"/><Relationship Id="rId7" Type="http://schemas.openxmlformats.org/officeDocument/2006/relationships/hyperlink" Target="mailto:ExpandedLearning@cde.c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afterschoolnetwork.org/elo-program" TargetMode="External"/><Relationship Id="rId5" Type="http://schemas.openxmlformats.org/officeDocument/2006/relationships/hyperlink" Target="https://www.cde.ca.gov/ls/ex/elofaq.asp" TargetMode="External"/><Relationship Id="rId4" Type="http://schemas.openxmlformats.org/officeDocument/2006/relationships/hyperlink" Target="https://www.cde.ca.gov/ls/ex/documents/elopprogplanguid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dgs.ca.gov/OPSC/Services/Page-Content/Office-of-Public-School-Construction-Services-List-Folder/Access-Full-Day-Kindergarten-Facilities-Grant-Program-Fund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Lindsey.Gordon@dgs.ca.gov" TargetMode="External"/><Relationship Id="rId4" Type="http://schemas.openxmlformats.org/officeDocument/2006/relationships/hyperlink" Target="mailto:Joshua.Potter@dgs.c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ca.gov/eo/in/index.asp" TargetMode="External"/><Relationship Id="rId2" Type="http://schemas.openxmlformats.org/officeDocument/2006/relationships/notesSlide" Target="../notesSlides/notesSlide8.xml"/><Relationship Id="rId1" Type="http://schemas.openxmlformats.org/officeDocument/2006/relationships/slideLayout" Target="../slideLayouts/slideLayout5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D5E9-546C-4D65-AA9D-B7400DA22F60}"/>
              </a:ext>
            </a:extLst>
          </p:cNvPr>
          <p:cNvSpPr>
            <a:spLocks noGrp="1"/>
          </p:cNvSpPr>
          <p:nvPr>
            <p:ph type="ctrTitle"/>
          </p:nvPr>
        </p:nvSpPr>
        <p:spPr>
          <a:xfrm>
            <a:off x="-87580" y="53502"/>
            <a:ext cx="12254442" cy="5036658"/>
          </a:xfrm>
        </p:spPr>
        <p:txBody>
          <a:bodyPr>
            <a:normAutofit/>
          </a:bodyPr>
          <a:lstStyle/>
          <a:p>
            <a:br>
              <a:rPr lang="en-US" sz="3000" b="1" dirty="0">
                <a:latin typeface="Arial" panose="020B0604020202020204" pitchFamily="34" charset="0"/>
                <a:ea typeface="+mj-lt"/>
                <a:cs typeface="Arial" panose="020B0604020202020204" pitchFamily="34" charset="0"/>
              </a:rPr>
            </a:br>
            <a:r>
              <a:rPr lang="en-US" sz="5000" b="1" dirty="0">
                <a:latin typeface="Arial"/>
                <a:ea typeface="+mj-lt"/>
                <a:cs typeface="Arial"/>
              </a:rPr>
              <a:t>Universal PreKindergarten (UPK) Implementation</a:t>
            </a:r>
            <a:br>
              <a:rPr lang="en-US" sz="5000" b="1" dirty="0">
                <a:latin typeface="Arial"/>
                <a:ea typeface="+mj-lt"/>
                <a:cs typeface="Arial"/>
              </a:rPr>
            </a:br>
            <a:r>
              <a:rPr lang="en-US" sz="5000" b="1" dirty="0">
                <a:latin typeface="Arial"/>
                <a:ea typeface="+mj-lt"/>
                <a:cs typeface="Arial"/>
              </a:rPr>
              <a:t>Office Hour </a:t>
            </a:r>
            <a:br>
              <a:rPr lang="en-US" sz="5000" b="1" dirty="0">
                <a:latin typeface="Arial"/>
                <a:ea typeface="+mj-lt"/>
                <a:cs typeface="Arial"/>
              </a:rPr>
            </a:br>
            <a:br>
              <a:rPr lang="en-US" sz="3000" b="1" dirty="0">
                <a:latin typeface="Arial" panose="020B0604020202020204" pitchFamily="34" charset="0"/>
                <a:ea typeface="+mj-lt"/>
                <a:cs typeface="Arial" panose="020B0604020202020204" pitchFamily="34" charset="0"/>
              </a:rPr>
            </a:br>
            <a:r>
              <a:rPr lang="en-US" sz="3600" b="1" dirty="0">
                <a:latin typeface="Arial"/>
                <a:ea typeface="+mj-lt"/>
                <a:cs typeface="Arial"/>
              </a:rPr>
              <a:t>Early Education Division (EED)</a:t>
            </a:r>
            <a:br>
              <a:rPr lang="en-US" sz="3000" b="1" dirty="0">
                <a:latin typeface="Arial" panose="020B0604020202020204" pitchFamily="34" charset="0"/>
                <a:ea typeface="+mj-lt"/>
                <a:cs typeface="Arial" panose="020B0604020202020204" pitchFamily="34" charset="0"/>
              </a:rPr>
            </a:br>
            <a:br>
              <a:rPr lang="en-US" sz="3000" b="1" dirty="0">
                <a:latin typeface="Arial" panose="020B0604020202020204" pitchFamily="34" charset="0"/>
                <a:ea typeface="+mj-lt"/>
                <a:cs typeface="Arial" panose="020B0604020202020204" pitchFamily="34" charset="0"/>
              </a:rPr>
            </a:br>
            <a:r>
              <a:rPr lang="en-US" sz="3000" dirty="0">
                <a:latin typeface="Arial"/>
                <a:ea typeface="+mj-lt"/>
                <a:cs typeface="Arial"/>
              </a:rPr>
              <a:t>  August 17, 2022</a:t>
            </a:r>
          </a:p>
        </p:txBody>
      </p:sp>
    </p:spTree>
    <p:extLst>
      <p:ext uri="{BB962C8B-B14F-4D97-AF65-F5344CB8AC3E}">
        <p14:creationId xmlns:p14="http://schemas.microsoft.com/office/powerpoint/2010/main" val="320182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30969"/>
            <a:ext cx="11887200" cy="1325563"/>
          </a:xfrm>
        </p:spPr>
        <p:txBody>
          <a:bodyPr>
            <a:normAutofit/>
          </a:bodyPr>
          <a:lstStyle/>
          <a:p>
            <a:r>
              <a:rPr lang="en-US" b="1" dirty="0">
                <a:cs typeface="Arial"/>
              </a:rPr>
              <a:t>CSPP Eligibility and Certification Changes</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6172" y="1581651"/>
            <a:ext cx="12186652" cy="4478681"/>
          </a:xfrm>
        </p:spPr>
        <p:txBody>
          <a:bodyPr vert="horz" lIns="91440" tIns="45720" rIns="91440" bIns="45720" rtlCol="0" anchor="t">
            <a:noAutofit/>
          </a:bodyPr>
          <a:lstStyle/>
          <a:p>
            <a:pPr>
              <a:spcAft>
                <a:spcPts val="1000"/>
              </a:spcAft>
            </a:pPr>
            <a:r>
              <a:rPr lang="en-US" sz="3600" dirty="0">
                <a:ea typeface="+mn-lt"/>
                <a:cs typeface="+mn-lt"/>
              </a:rPr>
              <a:t>Increases eligibility threshold in CSPP to 100 percent of the State Median Income (SMI), from 85 percent</a:t>
            </a:r>
            <a:endParaRPr lang="en-US" sz="3600" dirty="0">
              <a:cs typeface="Arial" panose="020B0604020202020204"/>
            </a:endParaRPr>
          </a:p>
          <a:p>
            <a:pPr>
              <a:spcAft>
                <a:spcPts val="1000"/>
              </a:spcAft>
            </a:pPr>
            <a:r>
              <a:rPr lang="en-US" sz="3600" dirty="0">
                <a:ea typeface="+mn-lt"/>
                <a:cs typeface="+mn-lt"/>
              </a:rPr>
              <a:t>Allows children with exceptional needs to be categorically eligible for CSPP</a:t>
            </a:r>
          </a:p>
          <a:p>
            <a:pPr>
              <a:spcAft>
                <a:spcPts val="1000"/>
              </a:spcAft>
            </a:pPr>
            <a:r>
              <a:rPr lang="en-US" sz="3600" dirty="0">
                <a:ea typeface="+mn-lt"/>
                <a:cs typeface="+mn-lt"/>
              </a:rPr>
              <a:t>Allows all students participating in State Preschool to maintain continuous eligibility for 24 months</a:t>
            </a: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10</a:t>
            </a:fld>
            <a:endParaRPr lang="en-US" dirty="0"/>
          </a:p>
        </p:txBody>
      </p:sp>
    </p:spTree>
    <p:extLst>
      <p:ext uri="{BB962C8B-B14F-4D97-AF65-F5344CB8AC3E}">
        <p14:creationId xmlns:p14="http://schemas.microsoft.com/office/powerpoint/2010/main" val="406813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769D77-1EBA-40A6-BC37-320C1DD0255A}"/>
              </a:ext>
            </a:extLst>
          </p:cNvPr>
          <p:cNvSpPr>
            <a:spLocks noGrp="1"/>
          </p:cNvSpPr>
          <p:nvPr>
            <p:ph type="title"/>
          </p:nvPr>
        </p:nvSpPr>
        <p:spPr>
          <a:xfrm>
            <a:off x="120127" y="-172719"/>
            <a:ext cx="11887200" cy="1325563"/>
          </a:xfrm>
        </p:spPr>
        <p:txBody>
          <a:bodyPr>
            <a:normAutofit/>
          </a:bodyPr>
          <a:lstStyle/>
          <a:p>
            <a:r>
              <a:rPr lang="en-US" sz="4000" b="1" dirty="0">
                <a:latin typeface="Arial" panose="020B0604020202020204" pitchFamily="34" charset="0"/>
                <a:cs typeface="Arial" panose="020B0604020202020204" pitchFamily="34" charset="0"/>
              </a:rPr>
              <a:t>Additional Support for Children with Disabilities </a:t>
            </a:r>
            <a:endParaRPr lang="en-US" sz="400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5206F90F-C22E-42F2-8E1B-F9B3293C5C5A}"/>
              </a:ext>
            </a:extLst>
          </p:cNvPr>
          <p:cNvSpPr>
            <a:spLocks noGrp="1"/>
          </p:cNvSpPr>
          <p:nvPr>
            <p:ph sz="half" idx="1"/>
          </p:nvPr>
        </p:nvSpPr>
        <p:spPr>
          <a:xfrm>
            <a:off x="286215" y="1065007"/>
            <a:ext cx="11244146" cy="5299263"/>
          </a:xfrm>
        </p:spPr>
        <p:txBody>
          <a:bodyPr>
            <a:normAutofit/>
          </a:bodyPr>
          <a:lstStyle/>
          <a:p>
            <a:pPr>
              <a:spcAft>
                <a:spcPts val="1200"/>
              </a:spcAft>
            </a:pPr>
            <a:r>
              <a:rPr lang="en-US" sz="3000" dirty="0">
                <a:latin typeface="Arial" panose="020B0604020202020204" pitchFamily="34" charset="0"/>
                <a:ea typeface="+mn-lt"/>
                <a:cs typeface="Arial" panose="020B0604020202020204" pitchFamily="34" charset="0"/>
              </a:rPr>
              <a:t>In addition to categorical eligibility for children with disabilities and an increased adjustment factor for those children, the budget includes:</a:t>
            </a:r>
            <a:endParaRPr lang="en-US" sz="3000" dirty="0">
              <a:latin typeface="Arial" panose="020B0604020202020204" pitchFamily="34" charset="0"/>
              <a:cs typeface="Arial" panose="020B0604020202020204" pitchFamily="34" charset="0"/>
            </a:endParaRPr>
          </a:p>
          <a:p>
            <a:pPr lvl="1">
              <a:spcAft>
                <a:spcPts val="800"/>
              </a:spcAft>
            </a:pPr>
            <a:r>
              <a:rPr lang="en-US" sz="2600" dirty="0">
                <a:latin typeface="Arial" panose="020B0604020202020204" pitchFamily="34" charset="0"/>
                <a:ea typeface="+mn-lt"/>
                <a:cs typeface="Arial" panose="020B0604020202020204" pitchFamily="34" charset="0"/>
              </a:rPr>
              <a:t>Requirement for CSPP contractors to reserve 5 percent of funded enrollment for children with disabilities in 2022–23, moving to 7.5 percent in 2023–24 and 10 percent in 2024–25. Contractors will be fully funded for that enrollment, regardless of attendance. </a:t>
            </a:r>
            <a:endParaRPr lang="en-US" sz="2600" dirty="0">
              <a:latin typeface="Arial" panose="020B0604020202020204" pitchFamily="34" charset="0"/>
              <a:cs typeface="Arial" panose="020B0604020202020204" pitchFamily="34" charset="0"/>
            </a:endParaRPr>
          </a:p>
          <a:p>
            <a:pPr lvl="1">
              <a:spcAft>
                <a:spcPts val="800"/>
              </a:spcAft>
            </a:pPr>
            <a:r>
              <a:rPr lang="en-US" sz="2600" dirty="0">
                <a:latin typeface="Arial" panose="020B0604020202020204" pitchFamily="34" charset="0"/>
                <a:ea typeface="+mn-lt"/>
                <a:cs typeface="Arial" panose="020B0604020202020204" pitchFamily="34" charset="0"/>
              </a:rPr>
              <a:t>Provides $250 million to support the Inclusive Early Education Expansion Program (IEEEP)</a:t>
            </a:r>
            <a:endParaRPr lang="en-US" sz="2600" dirty="0">
              <a:latin typeface="Arial" panose="020B0604020202020204" pitchFamily="34" charset="0"/>
              <a:cs typeface="Arial" panose="020B0604020202020204" pitchFamily="34" charset="0"/>
            </a:endParaRPr>
          </a:p>
          <a:p>
            <a:pPr lvl="1">
              <a:spcAft>
                <a:spcPts val="800"/>
              </a:spcAft>
            </a:pPr>
            <a:r>
              <a:rPr lang="en-US" sz="2600" dirty="0">
                <a:latin typeface="Arial" panose="020B0604020202020204" pitchFamily="34" charset="0"/>
                <a:ea typeface="+mn-lt"/>
                <a:cs typeface="Arial" panose="020B0604020202020204" pitchFamily="34" charset="0"/>
              </a:rPr>
              <a:t>Provides $2 million for the CDE to develop a process and tools for early identification of children at risk for developmental delays and learning disabilities.</a:t>
            </a:r>
            <a:endParaRPr lang="en-US" sz="2600" dirty="0">
              <a:latin typeface="Arial" panose="020B0604020202020204" pitchFamily="34" charset="0"/>
              <a:cs typeface="Arial" panose="020B0604020202020204" pitchFamily="34" charset="0"/>
            </a:endParaRPr>
          </a:p>
          <a:p>
            <a:endParaRPr lang="en-US" dirty="0"/>
          </a:p>
        </p:txBody>
      </p:sp>
      <p:sp>
        <p:nvSpPr>
          <p:cNvPr id="10" name="Slide Number Placeholder 9">
            <a:extLst>
              <a:ext uri="{FF2B5EF4-FFF2-40B4-BE49-F238E27FC236}">
                <a16:creationId xmlns:a16="http://schemas.microsoft.com/office/drawing/2014/main" id="{32368A6B-6C92-4ACE-BEC5-62E2CFF7B7E3}"/>
              </a:ext>
            </a:extLst>
          </p:cNvPr>
          <p:cNvSpPr>
            <a:spLocks noGrp="1"/>
          </p:cNvSpPr>
          <p:nvPr>
            <p:ph type="sldNum" idx="12"/>
          </p:nvPr>
        </p:nvSpPr>
        <p:spPr>
          <a:xfrm>
            <a:off x="10980260" y="6172200"/>
            <a:ext cx="906940" cy="407020"/>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11</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74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0" y="-156324"/>
            <a:ext cx="11887200" cy="987711"/>
          </a:xfrm>
        </p:spPr>
        <p:txBody>
          <a:bodyPr/>
          <a:lstStyle/>
          <a:p>
            <a:r>
              <a:rPr lang="en-US" b="1" dirty="0">
                <a:cs typeface="Arial"/>
              </a:rPr>
              <a:t>Infrastructure</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08332" y="699184"/>
            <a:ext cx="11887200" cy="5493701"/>
          </a:xfrm>
        </p:spPr>
        <p:txBody>
          <a:bodyPr vert="horz" lIns="91440" tIns="45720" rIns="91440" bIns="45720" rtlCol="0" anchor="t">
            <a:noAutofit/>
          </a:bodyPr>
          <a:lstStyle/>
          <a:p>
            <a:pPr>
              <a:lnSpc>
                <a:spcPct val="100000"/>
              </a:lnSpc>
              <a:spcAft>
                <a:spcPts val="800"/>
              </a:spcAft>
            </a:pPr>
            <a:r>
              <a:rPr lang="en-US" sz="2600" dirty="0">
                <a:ea typeface="+mn-lt"/>
                <a:cs typeface="+mn-lt"/>
              </a:rPr>
              <a:t>Nearly $6 billion for Prek-12 education facilities, including:</a:t>
            </a:r>
          </a:p>
          <a:p>
            <a:pPr lvl="1">
              <a:lnSpc>
                <a:spcPct val="100000"/>
              </a:lnSpc>
              <a:spcAft>
                <a:spcPts val="800"/>
              </a:spcAft>
            </a:pPr>
            <a:r>
              <a:rPr lang="en-US" sz="2400" dirty="0">
                <a:ea typeface="+mn-lt"/>
                <a:cs typeface="+mn-lt"/>
              </a:rPr>
              <a:t>$1.4 billion General Fund for TK-12 school facilities construction</a:t>
            </a:r>
            <a:endParaRPr lang="en-US" sz="2400" dirty="0">
              <a:cs typeface="Arial"/>
            </a:endParaRPr>
          </a:p>
          <a:p>
            <a:pPr lvl="1">
              <a:lnSpc>
                <a:spcPct val="100000"/>
              </a:lnSpc>
              <a:spcAft>
                <a:spcPts val="800"/>
              </a:spcAft>
            </a:pPr>
            <a:r>
              <a:rPr lang="en-US" sz="2400" dirty="0">
                <a:ea typeface="+mn-lt"/>
                <a:cs typeface="+mn-lt"/>
              </a:rPr>
              <a:t>$4.2 billion for the School Facility Program</a:t>
            </a:r>
          </a:p>
          <a:p>
            <a:pPr lvl="1">
              <a:lnSpc>
                <a:spcPct val="100000"/>
              </a:lnSpc>
              <a:spcAft>
                <a:spcPts val="800"/>
              </a:spcAft>
            </a:pPr>
            <a:r>
              <a:rPr lang="en-US" sz="2400" dirty="0">
                <a:ea typeface="+mn-lt"/>
                <a:cs typeface="+mn-lt"/>
              </a:rPr>
              <a:t>$100 million for the California Preschool, TK, and Full-Day Kindergarten Facilities Grant in 2023</a:t>
            </a:r>
            <a:r>
              <a:rPr lang="en-US" sz="2400" dirty="0"/>
              <a:t>–</a:t>
            </a:r>
            <a:r>
              <a:rPr lang="en-US" sz="2400" dirty="0">
                <a:ea typeface="+mn-lt"/>
                <a:cs typeface="+mn-lt"/>
              </a:rPr>
              <a:t>24, with another $550 million intended for 2023</a:t>
            </a:r>
            <a:r>
              <a:rPr lang="en-US" sz="2400" dirty="0"/>
              <a:t>–</a:t>
            </a:r>
            <a:r>
              <a:rPr lang="en-US" sz="2400" dirty="0">
                <a:ea typeface="+mn-lt"/>
                <a:cs typeface="+mn-lt"/>
              </a:rPr>
              <a:t>24</a:t>
            </a:r>
          </a:p>
          <a:p>
            <a:pPr>
              <a:lnSpc>
                <a:spcPct val="100000"/>
              </a:lnSpc>
              <a:spcAft>
                <a:spcPts val="800"/>
              </a:spcAft>
            </a:pPr>
            <a:r>
              <a:rPr lang="en-US" sz="2600" dirty="0">
                <a:solidFill>
                  <a:schemeClr val="bg1"/>
                </a:solidFill>
                <a:ea typeface="+mn-lt"/>
                <a:cs typeface="+mn-lt"/>
              </a:rPr>
              <a:t>Amends language to allow Community Colleges to receive this funding</a:t>
            </a:r>
            <a:endParaRPr lang="en-US" sz="2600" dirty="0">
              <a:ea typeface="+mn-lt"/>
              <a:cs typeface="+mn-lt"/>
            </a:endParaRPr>
          </a:p>
          <a:p>
            <a:pPr lvl="1">
              <a:lnSpc>
                <a:spcPct val="100000"/>
              </a:lnSpc>
              <a:spcAft>
                <a:spcPts val="800"/>
              </a:spcAft>
            </a:pPr>
            <a:r>
              <a:rPr lang="en-US" sz="2400" dirty="0">
                <a:ea typeface="+mn-lt"/>
                <a:cs typeface="+mn-lt"/>
              </a:rPr>
              <a:t>Provides $30 million per year for two years to support eligible facilities costs for the Charter School Facility Grant Program.</a:t>
            </a:r>
          </a:p>
          <a:p>
            <a:pPr>
              <a:lnSpc>
                <a:spcPct val="100000"/>
              </a:lnSpc>
              <a:spcAft>
                <a:spcPts val="1000"/>
              </a:spcAft>
            </a:pPr>
            <a:r>
              <a:rPr lang="en-US" sz="2600" dirty="0">
                <a:cs typeface="Arial"/>
              </a:rPr>
              <a:t>$100 million to develop and repair existing child care and preschool infrastructure at non-LEAs, especially in low-income communities</a:t>
            </a:r>
          </a:p>
          <a:p>
            <a:pPr marL="1371600" lvl="3" indent="0">
              <a:buNone/>
            </a:pPr>
            <a:endParaRPr lang="en-US" sz="2400" dirty="0">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12</a:t>
            </a:fld>
            <a:endParaRPr lang="en-US" dirty="0"/>
          </a:p>
        </p:txBody>
      </p:sp>
    </p:spTree>
    <p:extLst>
      <p:ext uri="{BB962C8B-B14F-4D97-AF65-F5344CB8AC3E}">
        <p14:creationId xmlns:p14="http://schemas.microsoft.com/office/powerpoint/2010/main" val="195580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906139" y="2116575"/>
            <a:ext cx="4037045" cy="1960903"/>
          </a:xfrm>
        </p:spPr>
        <p:txBody>
          <a:bodyPr>
            <a:normAutofit/>
          </a:bodyPr>
          <a:lstStyle/>
          <a:p>
            <a:r>
              <a:rPr lang="en-US" sz="4000" dirty="0">
                <a:cs typeface="Arial"/>
              </a:rPr>
              <a:t>Questions</a:t>
            </a:r>
            <a:br>
              <a:rPr lang="en-US" sz="4000" dirty="0">
                <a:cs typeface="Arial"/>
              </a:rPr>
            </a:br>
            <a:r>
              <a:rPr lang="en-US" sz="4000" dirty="0">
                <a:cs typeface="Arial"/>
              </a:rPr>
              <a:t>&amp;</a:t>
            </a:r>
            <a:br>
              <a:rPr lang="en-US" sz="4000" dirty="0">
                <a:cs typeface="Arial"/>
              </a:rPr>
            </a:br>
            <a:r>
              <a:rPr lang="en-US" sz="4000" dirty="0">
                <a:cs typeface="Arial"/>
              </a:rPr>
              <a:t>Answers</a:t>
            </a:r>
          </a:p>
        </p:txBody>
      </p:sp>
      <p:pic>
        <p:nvPicPr>
          <p:cNvPr id="8" name="Content Placeholder 8" descr="Child, outdoor in front of water table playing with a rubber water toy.">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343" y="438539"/>
            <a:ext cx="7140668" cy="4772361"/>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452223" y="5379875"/>
            <a:ext cx="5852160" cy="843643"/>
          </a:xfrm>
        </p:spPr>
        <p:txBody>
          <a:bodyPr vert="horz" lIns="91440" tIns="45720" rIns="91440" bIns="45720" rtlCol="0" anchor="t">
            <a:normAutofit/>
          </a:bodyPr>
          <a:lstStyle/>
          <a:p>
            <a:pPr marL="0" indent="-1828800">
              <a:buNone/>
            </a:pPr>
            <a:r>
              <a:rPr lang="en-US" sz="2400" dirty="0">
                <a:ea typeface="+mn-lt"/>
                <a:cs typeface="+mn-lt"/>
              </a:rPr>
              <a:t>Photo Credit: Kidango Decoto Center; Union City, CA </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13</a:t>
            </a:fld>
            <a:endParaRPr lang="en-US" dirty="0"/>
          </a:p>
        </p:txBody>
      </p:sp>
    </p:spTree>
    <p:extLst>
      <p:ext uri="{BB962C8B-B14F-4D97-AF65-F5344CB8AC3E}">
        <p14:creationId xmlns:p14="http://schemas.microsoft.com/office/powerpoint/2010/main" val="166746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495"/>
        <p:cNvGrpSpPr/>
        <p:nvPr/>
      </p:nvGrpSpPr>
      <p:grpSpPr>
        <a:xfrm>
          <a:off x="0" y="0"/>
          <a:ext cx="0" cy="0"/>
          <a:chOff x="0" y="0"/>
          <a:chExt cx="0" cy="0"/>
        </a:xfrm>
      </p:grpSpPr>
      <p:sp>
        <p:nvSpPr>
          <p:cNvPr id="496" name="Title"/>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800"/>
              <a:buFont typeface="Arial"/>
              <a:buNone/>
            </a:pPr>
            <a:r>
              <a:rPr lang="en-US" sz="4000" dirty="0"/>
              <a:t>Closing and Next Steps</a:t>
            </a:r>
            <a:endParaRPr sz="4000" dirty="0"/>
          </a:p>
        </p:txBody>
      </p:sp>
      <p:sp>
        <p:nvSpPr>
          <p:cNvPr id="497" name="Content Placeholder"/>
          <p:cNvSpPr txBox="1">
            <a:spLocks noGrp="1"/>
          </p:cNvSpPr>
          <p:nvPr>
            <p:ph type="body" idx="1"/>
          </p:nvPr>
        </p:nvSpPr>
        <p:spPr>
          <a:xfrm>
            <a:off x="-523956" y="1408659"/>
            <a:ext cx="13161723" cy="4279026"/>
          </a:xfrm>
          <a:prstGeom prst="rect">
            <a:avLst/>
          </a:prstGeom>
          <a:noFill/>
          <a:ln>
            <a:noFill/>
          </a:ln>
        </p:spPr>
        <p:txBody>
          <a:bodyPr spcFirstLastPara="1" wrap="square" lIns="91425" tIns="45700" rIns="91425" bIns="45700" anchor="t" anchorCtr="0">
            <a:noAutofit/>
          </a:bodyPr>
          <a:lstStyle/>
          <a:p>
            <a:pPr marL="457200" lvl="1" indent="0" algn="ctr">
              <a:buNone/>
            </a:pPr>
            <a:endParaRPr lang="en-US" sz="3000" dirty="0"/>
          </a:p>
          <a:p>
            <a:pPr marL="457200" lvl="1" indent="0" algn="ctr">
              <a:buNone/>
            </a:pPr>
            <a:r>
              <a:rPr lang="en-US" sz="3000" dirty="0"/>
              <a:t>Inbox for questions and comments: </a:t>
            </a:r>
            <a:r>
              <a:rPr lang="en-US" sz="3000" dirty="0">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UPK</a:t>
            </a:r>
            <a:r>
              <a:rPr lang="en-US" sz="3000" u="sng" dirty="0">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@cde.ca.gov</a:t>
            </a:r>
            <a:r>
              <a:rPr lang="en-US" sz="3000" u="sng" dirty="0">
                <a:solidFill>
                  <a:schemeClr val="accent4">
                    <a:lumMod val="40000"/>
                    <a:lumOff val="60000"/>
                  </a:schemeClr>
                </a:solidFill>
              </a:rPr>
              <a:t> </a:t>
            </a:r>
            <a:endParaRPr lang="en-US" sz="3000" dirty="0">
              <a:solidFill>
                <a:schemeClr val="accent4">
                  <a:lumMod val="40000"/>
                  <a:lumOff val="60000"/>
                </a:schemeClr>
              </a:solidFill>
            </a:endParaRPr>
          </a:p>
          <a:p>
            <a:pPr marL="457200" lvl="1" indent="0">
              <a:buNone/>
            </a:pPr>
            <a:endParaRPr lang="en-US" sz="3000" dirty="0"/>
          </a:p>
          <a:p>
            <a:pPr marL="457200" lvl="1" indent="0">
              <a:buNone/>
            </a:pPr>
            <a:r>
              <a:rPr lang="en-US" sz="3000" dirty="0"/>
              <a:t>  We will post this week's slides on: </a:t>
            </a:r>
            <a:r>
              <a:rPr lang="en-US" sz="3000" u="sng" dirty="0">
                <a:solidFill>
                  <a:srgbClr val="FFE699"/>
                </a:solidFill>
                <a:hlinkClick r:id="rId4" tooltip="CDE Elementary web page">
                  <a:extLst>
                    <a:ext uri="{A12FA001-AC4F-418D-AE19-62706E023703}">
                      <ahyp:hlinkClr xmlns:ahyp="http://schemas.microsoft.com/office/drawing/2018/hyperlinkcolor" val="tx"/>
                    </a:ext>
                  </a:extLst>
                </a:hlinkClick>
              </a:rPr>
              <a:t>https://www.cde.ca.gov/ci/gs/em/</a:t>
            </a:r>
            <a:r>
              <a:rPr lang="en-US" sz="3000" dirty="0"/>
              <a:t> </a:t>
            </a:r>
          </a:p>
          <a:p>
            <a:pPr marL="685800" indent="0">
              <a:spcBef>
                <a:spcPts val="500"/>
              </a:spcBef>
              <a:buNone/>
            </a:pPr>
            <a:endParaRPr lang="en-US" sz="3000" dirty="0"/>
          </a:p>
          <a:p>
            <a:pPr marL="0" indent="0" algn="ctr">
              <a:spcBef>
                <a:spcPts val="500"/>
              </a:spcBef>
              <a:buNone/>
            </a:pPr>
            <a:r>
              <a:rPr lang="en-US" sz="3000" dirty="0"/>
              <a:t>We look forward to more opportunities to discuss </a:t>
            </a:r>
          </a:p>
          <a:p>
            <a:pPr marL="0" indent="0" algn="ctr">
              <a:spcBef>
                <a:spcPts val="500"/>
              </a:spcBef>
              <a:buNone/>
            </a:pPr>
            <a:r>
              <a:rPr lang="en-US" sz="3000" dirty="0"/>
              <a:t>the implementation of UPK! </a:t>
            </a:r>
          </a:p>
          <a:p>
            <a:pPr marL="0" indent="0">
              <a:spcBef>
                <a:spcPts val="500"/>
              </a:spcBef>
              <a:buNone/>
            </a:pPr>
            <a:endParaRPr lang="en-US" sz="3000" b="1" dirty="0"/>
          </a:p>
          <a:p>
            <a:pPr marL="0" indent="0" algn="ctr">
              <a:spcBef>
                <a:spcPts val="500"/>
              </a:spcBef>
              <a:buNone/>
            </a:pPr>
            <a:r>
              <a:rPr lang="en-US" sz="3000" b="1" dirty="0"/>
              <a:t>Thank you!</a:t>
            </a:r>
          </a:p>
        </p:txBody>
      </p:sp>
      <p:sp>
        <p:nvSpPr>
          <p:cNvPr id="4" name="Slide Number Placeholder 3">
            <a:extLst>
              <a:ext uri="{FF2B5EF4-FFF2-40B4-BE49-F238E27FC236}">
                <a16:creationId xmlns:a16="http://schemas.microsoft.com/office/drawing/2014/main" id="{22BC9CCE-4010-4F9D-A79A-FCE0DDB9DD1E}"/>
              </a:ext>
            </a:extLst>
          </p:cNvPr>
          <p:cNvSpPr>
            <a:spLocks noGrp="1"/>
          </p:cNvSpPr>
          <p:nvPr>
            <p:ph type="sldNum" idx="12"/>
          </p:nvPr>
        </p:nvSpPr>
        <p:spPr>
          <a:xfrm>
            <a:off x="10598226" y="6309676"/>
            <a:ext cx="1441373" cy="365125"/>
          </a:xfrm>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375414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61730" y="-94781"/>
            <a:ext cx="11887200" cy="831901"/>
          </a:xfrm>
        </p:spPr>
        <p:txBody>
          <a:bodyPr>
            <a:normAutofit/>
          </a:bodyPr>
          <a:lstStyle/>
          <a:p>
            <a:r>
              <a:rPr lang="en-US" sz="4000" b="1" dirty="0">
                <a:solidFill>
                  <a:schemeClr val="bg1"/>
                </a:solidFill>
                <a:cs typeface="Arial"/>
              </a:rPr>
              <a:t>Resources</a:t>
            </a:r>
            <a:endParaRPr lang="en-US" sz="4000" dirty="0">
              <a:solidFill>
                <a:schemeClr val="bg1"/>
              </a:solidFill>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80392" y="602167"/>
            <a:ext cx="11887200" cy="5518714"/>
          </a:xfrm>
        </p:spPr>
        <p:txBody>
          <a:bodyPr vert="horz" lIns="91440" tIns="45720" rIns="91440" bIns="45720" rtlCol="0" anchor="t">
            <a:noAutofit/>
          </a:bodyPr>
          <a:lstStyle/>
          <a:p>
            <a:pPr marL="0" indent="0">
              <a:spcAft>
                <a:spcPts val="1000"/>
              </a:spcAft>
              <a:buNone/>
            </a:pPr>
            <a:r>
              <a:rPr lang="en-US" sz="2800" b="1" dirty="0">
                <a:ea typeface="+mn-lt"/>
                <a:cs typeface="+mn-lt"/>
              </a:rPr>
              <a:t>Program Quality Implementation (PQI) Office Regional Consultants</a:t>
            </a:r>
            <a:r>
              <a:rPr lang="en-US" sz="2400" dirty="0">
                <a:ea typeface="+mn-lt"/>
                <a:cs typeface="+mn-lt"/>
              </a:rPr>
              <a:t> </a:t>
            </a:r>
            <a:endParaRPr lang="en-US" sz="2400" u="sng" dirty="0">
              <a:solidFill>
                <a:srgbClr val="FFFF80"/>
              </a:solidFill>
              <a:cs typeface="Arial" panose="020B0604020202020204"/>
            </a:endParaRPr>
          </a:p>
          <a:p>
            <a:pPr lvl="1">
              <a:spcBef>
                <a:spcPts val="1000"/>
              </a:spcBef>
              <a:spcAft>
                <a:spcPts val="1000"/>
              </a:spcAft>
              <a:buClr>
                <a:schemeClr val="bg1"/>
              </a:buClr>
              <a:buFont typeface="Wingdings" panose="05000000000000000000" pitchFamily="2" charset="2"/>
              <a:buChar char="Ø"/>
            </a:pPr>
            <a:r>
              <a:rPr lang="en-US" sz="2600" u="sng" dirty="0">
                <a:solidFill>
                  <a:schemeClr val="accent4">
                    <a:lumMod val="40000"/>
                    <a:lumOff val="60000"/>
                  </a:schemeClr>
                </a:solidFill>
                <a:cs typeface="Arial" panose="020B0604020202020204"/>
                <a:hlinkClick r:id="rId3" tooltip="EED Consultant Regional Assignments web page">
                  <a:extLst>
                    <a:ext uri="{A12FA001-AC4F-418D-AE19-62706E023703}">
                      <ahyp:hlinkClr xmlns:ahyp="http://schemas.microsoft.com/office/drawing/2018/hyperlinkcolor" val="tx"/>
                    </a:ext>
                  </a:extLst>
                </a:hlinkClick>
              </a:rPr>
              <a:t>https://www.cde.ca.gov/sp/cd/ci/assignments.asp</a:t>
            </a:r>
            <a:endParaRPr lang="en-US" sz="2600" u="sng" dirty="0">
              <a:solidFill>
                <a:schemeClr val="accent4">
                  <a:lumMod val="40000"/>
                  <a:lumOff val="60000"/>
                </a:schemeClr>
              </a:solidFill>
              <a:cs typeface="Arial" panose="020B0604020202020204"/>
            </a:endParaRPr>
          </a:p>
          <a:p>
            <a:pPr lvl="2">
              <a:spcBef>
                <a:spcPts val="1000"/>
              </a:spcBef>
              <a:spcAft>
                <a:spcPts val="600"/>
              </a:spcAft>
              <a:buFont typeface="Arial" panose="020B0604020202020204" pitchFamily="34" charset="0"/>
              <a:buChar char="•"/>
            </a:pPr>
            <a:r>
              <a:rPr lang="en-US" sz="2400" dirty="0">
                <a:cs typeface="Arial" panose="020B0604020202020204"/>
              </a:rPr>
              <a:t>Consultants are most easily reached by email </a:t>
            </a:r>
          </a:p>
          <a:p>
            <a:pPr lvl="2">
              <a:spcBef>
                <a:spcPts val="1000"/>
              </a:spcBef>
              <a:spcAft>
                <a:spcPts val="600"/>
              </a:spcAft>
              <a:buFont typeface="Arial" panose="020B0604020202020204" pitchFamily="34" charset="0"/>
              <a:buChar char="•"/>
            </a:pPr>
            <a:r>
              <a:rPr lang="en-US" sz="2400" dirty="0">
                <a:cs typeface="Arial" panose="020B0604020202020204"/>
              </a:rPr>
              <a:t>or</a:t>
            </a:r>
            <a:r>
              <a:rPr lang="en-US" sz="2400" dirty="0">
                <a:ea typeface="+mn-lt"/>
                <a:cs typeface="+mn-lt"/>
              </a:rPr>
              <a:t> by phone at 916-322-6233</a:t>
            </a:r>
          </a:p>
          <a:p>
            <a:pPr marL="0" indent="-114300">
              <a:spcAft>
                <a:spcPts val="1000"/>
              </a:spcAft>
              <a:buNone/>
            </a:pPr>
            <a:r>
              <a:rPr lang="en-US" sz="2800" b="1" dirty="0">
                <a:ea typeface="+mn-lt"/>
                <a:cs typeface="+mn-lt"/>
              </a:rPr>
              <a:t>Early Education and Nutrition Fiscal Services (EENFS), Fiscal Apportionment Analyst Directory</a:t>
            </a:r>
            <a:endParaRPr lang="en-US" dirty="0">
              <a:ea typeface="+mn-lt"/>
              <a:cs typeface="+mn-lt"/>
            </a:endParaRPr>
          </a:p>
          <a:p>
            <a:pPr lvl="1">
              <a:spcAft>
                <a:spcPts val="1000"/>
              </a:spcAft>
              <a:buClr>
                <a:schemeClr val="bg1"/>
              </a:buClr>
              <a:buFont typeface="Wingdings" panose="05000000000000000000" pitchFamily="2" charset="2"/>
              <a:buChar char="Ø"/>
            </a:pPr>
            <a:r>
              <a:rPr lang="en-US" sz="2400" u="sng" dirty="0">
                <a:solidFill>
                  <a:schemeClr val="accent4">
                    <a:lumMod val="40000"/>
                    <a:lumOff val="60000"/>
                  </a:schemeClr>
                </a:solidFill>
                <a:ea typeface="+mn-lt"/>
                <a:cs typeface="+mn-lt"/>
                <a:hlinkClick r:id="rId4" tooltip="EENFS Fiscal Apportionment Analyst Directory">
                  <a:extLst>
                    <a:ext uri="{A12FA001-AC4F-418D-AE19-62706E023703}">
                      <ahyp:hlinkClr xmlns:ahyp="http://schemas.microsoft.com/office/drawing/2018/hyperlinkcolor" val="tx"/>
                    </a:ext>
                  </a:extLst>
                </a:hlinkClick>
              </a:rPr>
              <a:t>https://www.cde.ca.gov/fg/aa/cd/faad.asp</a:t>
            </a:r>
            <a:r>
              <a:rPr lang="en-US" sz="2400" u="sng" dirty="0">
                <a:solidFill>
                  <a:schemeClr val="accent4">
                    <a:lumMod val="40000"/>
                    <a:lumOff val="60000"/>
                  </a:schemeClr>
                </a:solidFill>
                <a:ea typeface="+mn-lt"/>
                <a:cs typeface="+mn-lt"/>
              </a:rPr>
              <a:t> </a:t>
            </a:r>
            <a:endParaRPr lang="en-US" sz="2400" dirty="0">
              <a:solidFill>
                <a:schemeClr val="accent4">
                  <a:lumMod val="40000"/>
                  <a:lumOff val="60000"/>
                </a:schemeClr>
              </a:solidFill>
              <a:ea typeface="+mn-lt"/>
              <a:cs typeface="+mn-lt"/>
            </a:endParaRPr>
          </a:p>
          <a:p>
            <a:pPr marL="0" indent="-114300">
              <a:spcAft>
                <a:spcPts val="1000"/>
              </a:spcAft>
              <a:buNone/>
            </a:pPr>
            <a:r>
              <a:rPr lang="en-US" sz="2800" b="1" dirty="0">
                <a:ea typeface="+mn-lt"/>
                <a:cs typeface="+mn-lt"/>
              </a:rPr>
              <a:t>Regulation Related Questions</a:t>
            </a:r>
            <a:endParaRPr lang="en-US" sz="2800" dirty="0">
              <a:cs typeface="Arial"/>
            </a:endParaRPr>
          </a:p>
          <a:p>
            <a:pPr lvl="1">
              <a:spcAft>
                <a:spcPts val="1000"/>
              </a:spcAft>
              <a:buClr>
                <a:schemeClr val="bg1"/>
              </a:buClr>
              <a:buFont typeface="Wingdings" panose="05000000000000000000" pitchFamily="2" charset="2"/>
              <a:buChar char="Ø"/>
            </a:pPr>
            <a:r>
              <a:rPr lang="en-US" sz="2400" dirty="0">
                <a:solidFill>
                  <a:schemeClr val="accent4">
                    <a:lumMod val="40000"/>
                    <a:lumOff val="60000"/>
                  </a:schemeClr>
                </a:solidFill>
                <a:cs typeface="Arial"/>
                <a:hlinkClick r:id="rId5">
                  <a:extLst>
                    <a:ext uri="{A12FA001-AC4F-418D-AE19-62706E023703}">
                      <ahyp:hlinkClr xmlns:ahyp="http://schemas.microsoft.com/office/drawing/2018/hyperlinkcolor" val="tx"/>
                    </a:ext>
                  </a:extLst>
                </a:hlinkClick>
              </a:rPr>
              <a:t>EEDTitle5@cde.ca.gov</a:t>
            </a:r>
            <a:endParaRPr lang="en-US" sz="2400" dirty="0">
              <a:solidFill>
                <a:schemeClr val="accent4">
                  <a:lumMod val="40000"/>
                  <a:lumOff val="60000"/>
                </a:schemeClr>
              </a:solidFill>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15</a:t>
            </a:fld>
            <a:endParaRPr lang="en-US" dirty="0"/>
          </a:p>
        </p:txBody>
      </p:sp>
    </p:spTree>
    <p:extLst>
      <p:ext uri="{BB962C8B-B14F-4D97-AF65-F5344CB8AC3E}">
        <p14:creationId xmlns:p14="http://schemas.microsoft.com/office/powerpoint/2010/main" val="4134350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C12D-470C-486C-91A9-EFC19201FE33}"/>
              </a:ext>
            </a:extLst>
          </p:cNvPr>
          <p:cNvSpPr>
            <a:spLocks noGrp="1"/>
          </p:cNvSpPr>
          <p:nvPr>
            <p:ph type="title"/>
          </p:nvPr>
        </p:nvSpPr>
        <p:spPr>
          <a:xfrm>
            <a:off x="152400" y="0"/>
            <a:ext cx="11887200" cy="914787"/>
          </a:xfrm>
        </p:spPr>
        <p:txBody>
          <a:bodyPr/>
          <a:lstStyle/>
          <a:p>
            <a:r>
              <a:rPr lang="en-US" b="1" dirty="0">
                <a:latin typeface="Arial" panose="020B0604020202020204" pitchFamily="34" charset="0"/>
                <a:cs typeface="Arial" panose="020B0604020202020204" pitchFamily="34" charset="0"/>
              </a:rPr>
              <a:t>UPK Resources</a:t>
            </a:r>
          </a:p>
        </p:txBody>
      </p:sp>
      <p:sp>
        <p:nvSpPr>
          <p:cNvPr id="3" name="Content Placeholder 2">
            <a:extLst>
              <a:ext uri="{FF2B5EF4-FFF2-40B4-BE49-F238E27FC236}">
                <a16:creationId xmlns:a16="http://schemas.microsoft.com/office/drawing/2014/main" id="{886F4096-E3D1-4761-9493-097D21AF2AB5}"/>
              </a:ext>
            </a:extLst>
          </p:cNvPr>
          <p:cNvSpPr>
            <a:spLocks noGrp="1"/>
          </p:cNvSpPr>
          <p:nvPr>
            <p:ph idx="1"/>
          </p:nvPr>
        </p:nvSpPr>
        <p:spPr>
          <a:xfrm>
            <a:off x="0" y="878502"/>
            <a:ext cx="12192000" cy="4900861"/>
          </a:xfrm>
        </p:spPr>
        <p:txBody>
          <a:bodyPr>
            <a:normAutofit fontScale="92500" lnSpcReduction="10000"/>
          </a:bodyPr>
          <a:lstStyle/>
          <a:p>
            <a:r>
              <a:rPr lang="en-US" sz="2600" dirty="0">
                <a:latin typeface="Arial" panose="020B0604020202020204" pitchFamily="34" charset="0"/>
                <a:cs typeface="Arial" panose="020B0604020202020204" pitchFamily="34" charset="0"/>
              </a:rPr>
              <a:t>California Educators Together:</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3" tooltip="California Educators Together">
                  <a:extLst>
                    <a:ext uri="{A12FA001-AC4F-418D-AE19-62706E023703}">
                      <ahyp:hlinkClr xmlns:ahyp="http://schemas.microsoft.com/office/drawing/2018/hyperlinkcolor" val="tx"/>
                    </a:ext>
                  </a:extLst>
                </a:hlinkClick>
              </a:rPr>
              <a:t>https://www.caeducatorstogether.org/groups/e0cfjrjf/upk-p-3</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UPK Resources: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4" tooltip="UPK Resources">
                  <a:extLst>
                    <a:ext uri="{A12FA001-AC4F-418D-AE19-62706E023703}">
                      <ahyp:hlinkClr xmlns:ahyp="http://schemas.microsoft.com/office/drawing/2018/hyperlinkcolor" val="tx"/>
                    </a:ext>
                  </a:extLst>
                </a:hlinkClick>
              </a:rPr>
              <a:t>https://www.cde.ca.gov/ci/gs/em/</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UPK FAQs: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5" tooltip="UPK FAQs">
                  <a:extLst>
                    <a:ext uri="{A12FA001-AC4F-418D-AE19-62706E023703}">
                      <ahyp:hlinkClr xmlns:ahyp="http://schemas.microsoft.com/office/drawing/2018/hyperlinkcolor" val="tx"/>
                    </a:ext>
                  </a:extLst>
                </a:hlinkClick>
              </a:rPr>
              <a:t>https://www.cde.ca.gov/ci/gs/em/kinderfaq.asp</a:t>
            </a:r>
            <a:r>
              <a:rPr lang="en-US" sz="2600" dirty="0">
                <a:solidFill>
                  <a:srgbClr val="FFE699"/>
                </a:solidFill>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UPK Office Hour:</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6" tooltip="UPK Office Hour web page">
                  <a:extLst>
                    <a:ext uri="{A12FA001-AC4F-418D-AE19-62706E023703}">
                      <ahyp:hlinkClr xmlns:ahyp="http://schemas.microsoft.com/office/drawing/2018/hyperlinkcolor" val="tx"/>
                    </a:ext>
                  </a:extLst>
                </a:hlinkClick>
              </a:rPr>
              <a:t>https://www.cde.ca.gov/ci/gs/em/upkofficehours.asp</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System of Support for Expanded Learning:</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7" tooltip="System of Support for Expanded Learning">
                  <a:extLst>
                    <a:ext uri="{A12FA001-AC4F-418D-AE19-62706E023703}">
                      <ahyp:hlinkClr xmlns:ahyp="http://schemas.microsoft.com/office/drawing/2018/hyperlinkcolor" val="tx"/>
                    </a:ext>
                  </a:extLst>
                </a:hlinkClick>
              </a:rPr>
              <a:t>https://www.cde.ca.gov/ls/ex/sosexplearncontacts.asp</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K-12 Omnibus Trailer Bill:</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8" tooltip="K-12 Omnibus Trailer Bill">
                  <a:extLst>
                    <a:ext uri="{A12FA001-AC4F-418D-AE19-62706E023703}">
                      <ahyp:hlinkClr xmlns:ahyp="http://schemas.microsoft.com/office/drawing/2018/hyperlinkcolor" val="tx"/>
                    </a:ext>
                  </a:extLst>
                </a:hlinkClick>
              </a:rPr>
              <a:t>https://esd.dof.ca.gov/trailer-bill/public/trailerBill/pdf/527</a:t>
            </a:r>
            <a:r>
              <a:rPr lang="en-US" sz="2600" dirty="0">
                <a:solidFill>
                  <a:srgbClr val="FFE699"/>
                </a:solidFill>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BA559E4-5ED5-4739-8088-E953F1B7BD5E}"/>
              </a:ext>
            </a:extLst>
          </p:cNvPr>
          <p:cNvSpPr>
            <a:spLocks noGrp="1"/>
          </p:cNvSpPr>
          <p:nvPr>
            <p:ph type="sldNum" idx="12"/>
          </p:nvPr>
        </p:nvSpPr>
        <p:spPr>
          <a:xfrm>
            <a:off x="10980260" y="6172200"/>
            <a:ext cx="1006725" cy="503784"/>
          </a:xfrm>
        </p:spPr>
        <p:txBody>
          <a:bodyPr/>
          <a:lstStyle/>
          <a:p>
            <a:pPr marL="0" lvl="0" indent="0" algn="r" rtl="0">
              <a:spcBef>
                <a:spcPts val="0"/>
              </a:spcBef>
              <a:spcAft>
                <a:spcPts val="0"/>
              </a:spcAft>
              <a:buNone/>
            </a:pPr>
            <a:fld id="{00000000-1234-1234-1234-123412341234}" type="slidenum">
              <a:rPr lang="en-US" sz="2400" dirty="0" smtClean="0">
                <a:latin typeface="Arial"/>
              </a:rPr>
              <a:t>16</a:t>
            </a:fld>
            <a:endParaRPr lang="en-US" sz="2400" dirty="0">
              <a:latin typeface="Arial"/>
            </a:endParaRPr>
          </a:p>
        </p:txBody>
      </p:sp>
    </p:spTree>
    <p:extLst>
      <p:ext uri="{BB962C8B-B14F-4D97-AF65-F5344CB8AC3E}">
        <p14:creationId xmlns:p14="http://schemas.microsoft.com/office/powerpoint/2010/main" val="268822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301C-4D0C-A155-0124-313885053393}"/>
              </a:ext>
            </a:extLst>
          </p:cNvPr>
          <p:cNvSpPr>
            <a:spLocks noGrp="1"/>
          </p:cNvSpPr>
          <p:nvPr>
            <p:ph type="title"/>
          </p:nvPr>
        </p:nvSpPr>
        <p:spPr>
          <a:xfrm>
            <a:off x="152400" y="-86658"/>
            <a:ext cx="11887200" cy="1325563"/>
          </a:xfrm>
        </p:spPr>
        <p:txBody>
          <a:bodyPr/>
          <a:lstStyle/>
          <a:p>
            <a:r>
              <a:rPr lang="en-US" dirty="0">
                <a:latin typeface="Arial"/>
                <a:cs typeface="Calibri"/>
              </a:rPr>
              <a:t>Budget Resources</a:t>
            </a:r>
            <a:endParaRPr lang="en-US" dirty="0">
              <a:latin typeface="Arial"/>
            </a:endParaRPr>
          </a:p>
        </p:txBody>
      </p:sp>
      <p:sp>
        <p:nvSpPr>
          <p:cNvPr id="3" name="Content Placeholder 2">
            <a:extLst>
              <a:ext uri="{FF2B5EF4-FFF2-40B4-BE49-F238E27FC236}">
                <a16:creationId xmlns:a16="http://schemas.microsoft.com/office/drawing/2014/main" id="{17F8BCED-4A88-AEF7-CA3E-E51FD6209581}"/>
              </a:ext>
            </a:extLst>
          </p:cNvPr>
          <p:cNvSpPr>
            <a:spLocks noGrp="1"/>
          </p:cNvSpPr>
          <p:nvPr>
            <p:ph idx="1"/>
          </p:nvPr>
        </p:nvSpPr>
        <p:spPr>
          <a:xfrm>
            <a:off x="152400" y="1160436"/>
            <a:ext cx="11887200" cy="5493765"/>
          </a:xfrm>
        </p:spPr>
        <p:txBody>
          <a:bodyPr vert="horz" lIns="91440" tIns="45720" rIns="91440" bIns="45720" rtlCol="0" anchor="t">
            <a:normAutofit/>
          </a:bodyPr>
          <a:lstStyle/>
          <a:p>
            <a:pPr marL="457200" indent="-457200">
              <a:lnSpc>
                <a:spcPct val="100000"/>
              </a:lnSpc>
              <a:spcBef>
                <a:spcPts val="0"/>
              </a:spcBef>
            </a:pPr>
            <a:r>
              <a:rPr lang="en-US" sz="3000" dirty="0">
                <a:latin typeface="Arial"/>
                <a:ea typeface="+mn-lt"/>
                <a:cs typeface="+mn-lt"/>
              </a:rPr>
              <a:t>Final Budget Summary </a:t>
            </a:r>
            <a:endParaRPr lang="en-US" sz="3000" dirty="0">
              <a:latin typeface="Arial"/>
              <a:cs typeface="Calibri" panose="020F0502020204030204"/>
            </a:endParaRPr>
          </a:p>
          <a:p>
            <a:pPr lvl="1">
              <a:lnSpc>
                <a:spcPct val="100000"/>
              </a:lnSpc>
              <a:spcBef>
                <a:spcPts val="0"/>
              </a:spcBef>
              <a:buFont typeface="Wingdings" panose="05000000000000000000" pitchFamily="2" charset="2"/>
              <a:buChar char="Ø"/>
            </a:pPr>
            <a:r>
              <a:rPr lang="en-US" dirty="0">
                <a:solidFill>
                  <a:srgbClr val="FFE699"/>
                </a:solidFill>
                <a:latin typeface="Arial"/>
                <a:ea typeface="+mn-lt"/>
                <a:cs typeface="+mn-lt"/>
                <a:hlinkClick r:id="rId2" tooltip="Final Budget Summary">
                  <a:extLst>
                    <a:ext uri="{A12FA001-AC4F-418D-AE19-62706E023703}">
                      <ahyp:hlinkClr xmlns:ahyp="http://schemas.microsoft.com/office/drawing/2018/hyperlinkcolor" val="tx"/>
                    </a:ext>
                  </a:extLst>
                </a:hlinkClick>
              </a:rPr>
              <a:t>https://www.ebudget.ca.gov/FullBudgetSummary.pdf</a:t>
            </a:r>
            <a:endParaRPr lang="en-US" dirty="0">
              <a:solidFill>
                <a:srgbClr val="FFE699"/>
              </a:solidFill>
              <a:latin typeface="Arial"/>
              <a:ea typeface="+mn-lt"/>
              <a:cs typeface="+mn-lt"/>
            </a:endParaRPr>
          </a:p>
          <a:p>
            <a:pPr marL="457200" indent="-457200">
              <a:lnSpc>
                <a:spcPct val="100000"/>
              </a:lnSpc>
              <a:spcBef>
                <a:spcPts val="0"/>
              </a:spcBef>
            </a:pPr>
            <a:r>
              <a:rPr lang="en-US" sz="3000" dirty="0">
                <a:latin typeface="Arial"/>
                <a:ea typeface="+mn-lt"/>
                <a:cs typeface="+mn-lt"/>
              </a:rPr>
              <a:t>Senate Bill (SB) 154</a:t>
            </a:r>
          </a:p>
          <a:p>
            <a:pPr lvl="1">
              <a:lnSpc>
                <a:spcPct val="100000"/>
              </a:lnSpc>
              <a:spcBef>
                <a:spcPts val="0"/>
              </a:spcBef>
              <a:buFont typeface="Wingdings" panose="05000000000000000000" pitchFamily="2" charset="2"/>
              <a:buChar char="Ø"/>
            </a:pPr>
            <a:r>
              <a:rPr lang="en-US" dirty="0">
                <a:solidFill>
                  <a:srgbClr val="FFE699"/>
                </a:solidFill>
                <a:latin typeface="Arial"/>
                <a:ea typeface="+mn-lt"/>
                <a:cs typeface="+mn-lt"/>
                <a:hlinkClick r:id="rId3" tooltip="Senate Bill 154">
                  <a:extLst>
                    <a:ext uri="{A12FA001-AC4F-418D-AE19-62706E023703}">
                      <ahyp:hlinkClr xmlns:ahyp="http://schemas.microsoft.com/office/drawing/2018/hyperlinkcolor" val="tx"/>
                    </a:ext>
                  </a:extLst>
                </a:hlinkClick>
              </a:rPr>
              <a:t>https://leginfo.legislature.ca.gov/faces/billNavClient.xhtml?bill_id=202120220SB154</a:t>
            </a:r>
            <a:r>
              <a:rPr lang="en-US" dirty="0">
                <a:solidFill>
                  <a:srgbClr val="FFE699"/>
                </a:solidFill>
                <a:latin typeface="Arial"/>
                <a:ea typeface="+mn-lt"/>
                <a:cs typeface="+mn-lt"/>
              </a:rPr>
              <a:t> </a:t>
            </a:r>
            <a:endParaRPr lang="en-US" dirty="0">
              <a:solidFill>
                <a:srgbClr val="FFE699"/>
              </a:solidFill>
              <a:latin typeface="Arial"/>
              <a:cs typeface="Calibri" panose="020F0502020204030204"/>
            </a:endParaRPr>
          </a:p>
          <a:p>
            <a:pPr marL="457200" indent="-457200">
              <a:lnSpc>
                <a:spcPct val="100000"/>
              </a:lnSpc>
              <a:spcBef>
                <a:spcPts val="0"/>
              </a:spcBef>
            </a:pPr>
            <a:r>
              <a:rPr lang="en-US" sz="3000" dirty="0">
                <a:latin typeface="Arial"/>
                <a:ea typeface="+mn-lt"/>
                <a:cs typeface="+mn-lt"/>
              </a:rPr>
              <a:t>Assembly Bill (AB) 210 </a:t>
            </a:r>
          </a:p>
          <a:p>
            <a:pPr lvl="1">
              <a:lnSpc>
                <a:spcPct val="100000"/>
              </a:lnSpc>
              <a:spcBef>
                <a:spcPts val="0"/>
              </a:spcBef>
              <a:buFont typeface="Wingdings" panose="05000000000000000000" pitchFamily="2" charset="2"/>
              <a:buChar char="Ø"/>
            </a:pPr>
            <a:r>
              <a:rPr lang="en-US" dirty="0">
                <a:solidFill>
                  <a:srgbClr val="FFE699"/>
                </a:solidFill>
                <a:latin typeface="Arial"/>
                <a:ea typeface="+mn-lt"/>
                <a:cs typeface="+mn-lt"/>
                <a:hlinkClick r:id="rId4" tooltip="Assembly Bill 210">
                  <a:extLst>
                    <a:ext uri="{A12FA001-AC4F-418D-AE19-62706E023703}">
                      <ahyp:hlinkClr xmlns:ahyp="http://schemas.microsoft.com/office/drawing/2018/hyperlinkcolor" val="tx"/>
                    </a:ext>
                  </a:extLst>
                </a:hlinkClick>
              </a:rPr>
              <a:t>https://leginfo.legislature.ca.gov/faces/billNavClient.xhtml?bill_id=202120220AB210</a:t>
            </a:r>
            <a:r>
              <a:rPr lang="en-US" dirty="0">
                <a:solidFill>
                  <a:srgbClr val="FFE699"/>
                </a:solidFill>
                <a:latin typeface="Arial"/>
                <a:ea typeface="+mn-lt"/>
                <a:cs typeface="+mn-lt"/>
              </a:rPr>
              <a:t> </a:t>
            </a:r>
            <a:endParaRPr lang="en-US" dirty="0">
              <a:solidFill>
                <a:srgbClr val="FFE699"/>
              </a:solidFill>
              <a:latin typeface="Arial"/>
              <a:cs typeface="Calibri" panose="020F0502020204030204"/>
            </a:endParaRPr>
          </a:p>
          <a:p>
            <a:pPr marL="457200" indent="-457200">
              <a:lnSpc>
                <a:spcPct val="100000"/>
              </a:lnSpc>
              <a:spcBef>
                <a:spcPts val="0"/>
              </a:spcBef>
            </a:pPr>
            <a:r>
              <a:rPr lang="en-US" sz="3000" dirty="0">
                <a:latin typeface="Arial"/>
                <a:ea typeface="+mn-lt"/>
                <a:cs typeface="+mn-lt"/>
              </a:rPr>
              <a:t>AB 181</a:t>
            </a:r>
          </a:p>
          <a:p>
            <a:pPr lvl="1">
              <a:lnSpc>
                <a:spcPct val="100000"/>
              </a:lnSpc>
              <a:spcBef>
                <a:spcPts val="0"/>
              </a:spcBef>
              <a:buFont typeface="Wingdings" panose="05000000000000000000" pitchFamily="2" charset="2"/>
              <a:buChar char="Ø"/>
            </a:pPr>
            <a:r>
              <a:rPr lang="en-US" dirty="0">
                <a:solidFill>
                  <a:srgbClr val="FFE699"/>
                </a:solidFill>
                <a:latin typeface="Arial"/>
                <a:ea typeface="+mn-lt"/>
                <a:cs typeface="+mn-lt"/>
                <a:hlinkClick r:id="rId5" tooltip="Assembly Bill 181">
                  <a:extLst>
                    <a:ext uri="{A12FA001-AC4F-418D-AE19-62706E023703}">
                      <ahyp:hlinkClr xmlns:ahyp="http://schemas.microsoft.com/office/drawing/2018/hyperlinkcolor" val="tx"/>
                    </a:ext>
                  </a:extLst>
                </a:hlinkClick>
              </a:rPr>
              <a:t>Bill Text - AB-181 Education finance: education omnibus budget trailer bill.</a:t>
            </a:r>
            <a:r>
              <a:rPr lang="en-US" dirty="0">
                <a:solidFill>
                  <a:srgbClr val="FFE699"/>
                </a:solidFill>
                <a:latin typeface="Arial"/>
                <a:ea typeface="+mn-lt"/>
                <a:cs typeface="+mn-lt"/>
              </a:rPr>
              <a:t> </a:t>
            </a:r>
            <a:endParaRPr lang="en-US" dirty="0">
              <a:solidFill>
                <a:srgbClr val="FFE699"/>
              </a:solidFill>
              <a:latin typeface="Arial"/>
              <a:cs typeface="Calibri" panose="020F0502020204030204"/>
            </a:endParaRPr>
          </a:p>
          <a:p>
            <a:pPr>
              <a:lnSpc>
                <a:spcPct val="100000"/>
              </a:lnSpc>
              <a:spcBef>
                <a:spcPts val="0"/>
              </a:spcBef>
            </a:pPr>
            <a:endParaRPr lang="en-US" dirty="0">
              <a:ea typeface="+mn-lt"/>
              <a:cs typeface="+mn-lt"/>
            </a:endParaRPr>
          </a:p>
          <a:p>
            <a:endParaRPr lang="en-US" dirty="0">
              <a:cs typeface="Calibri"/>
            </a:endParaRPr>
          </a:p>
        </p:txBody>
      </p:sp>
      <p:sp>
        <p:nvSpPr>
          <p:cNvPr id="4" name="Slide Number Placeholder 3">
            <a:extLst>
              <a:ext uri="{FF2B5EF4-FFF2-40B4-BE49-F238E27FC236}">
                <a16:creationId xmlns:a16="http://schemas.microsoft.com/office/drawing/2014/main" id="{7E2D4F18-5E7E-E30B-5BE1-F8AF1514CC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17</a:t>
            </a:fld>
            <a:endParaRPr lang="en-US" dirty="0"/>
          </a:p>
        </p:txBody>
      </p:sp>
    </p:spTree>
    <p:extLst>
      <p:ext uri="{BB962C8B-B14F-4D97-AF65-F5344CB8AC3E}">
        <p14:creationId xmlns:p14="http://schemas.microsoft.com/office/powerpoint/2010/main" val="2749638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7935-863F-4455-B31D-4E73900B0C54}"/>
              </a:ext>
            </a:extLst>
          </p:cNvPr>
          <p:cNvSpPr>
            <a:spLocks noGrp="1"/>
          </p:cNvSpPr>
          <p:nvPr>
            <p:ph type="title"/>
          </p:nvPr>
        </p:nvSpPr>
        <p:spPr>
          <a:xfrm>
            <a:off x="152400" y="-9534"/>
            <a:ext cx="11887200" cy="1325563"/>
          </a:xfrm>
        </p:spPr>
        <p:txBody>
          <a:bodyPr>
            <a:normAutofit/>
          </a:bodyPr>
          <a:lstStyle/>
          <a:p>
            <a:r>
              <a:rPr lang="en-US" sz="4000" b="1" dirty="0">
                <a:latin typeface="Arial" panose="020B0604020202020204" pitchFamily="34" charset="0"/>
                <a:cs typeface="Arial" panose="020B0604020202020204" pitchFamily="34" charset="0"/>
              </a:rPr>
              <a:t>Expanded Learning Opportunities Program (ELO-P) Resources</a:t>
            </a:r>
          </a:p>
        </p:txBody>
      </p:sp>
      <p:sp>
        <p:nvSpPr>
          <p:cNvPr id="3" name="Content Placeholder 2">
            <a:extLst>
              <a:ext uri="{FF2B5EF4-FFF2-40B4-BE49-F238E27FC236}">
                <a16:creationId xmlns:a16="http://schemas.microsoft.com/office/drawing/2014/main" id="{CB4A690C-9CF2-47B2-8AC1-23C8476FFEB9}"/>
              </a:ext>
            </a:extLst>
          </p:cNvPr>
          <p:cNvSpPr>
            <a:spLocks noGrp="1"/>
          </p:cNvSpPr>
          <p:nvPr>
            <p:ph idx="1"/>
          </p:nvPr>
        </p:nvSpPr>
        <p:spPr>
          <a:xfrm>
            <a:off x="0" y="1431481"/>
            <a:ext cx="11887200" cy="4625266"/>
          </a:xfrm>
        </p:spPr>
        <p:txBody>
          <a:bodyPr>
            <a:normAutofit/>
          </a:bodyPr>
          <a:lstStyle/>
          <a:p>
            <a:r>
              <a:rPr lang="en-US" sz="2600" dirty="0">
                <a:latin typeface="Arial" panose="020B0604020202020204" pitchFamily="34" charset="0"/>
                <a:cs typeface="Arial" panose="020B0604020202020204" pitchFamily="34" charset="0"/>
              </a:rPr>
              <a:t>ELO-P Main Page: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3" tooltip="ELO-P Main Page">
                  <a:extLst>
                    <a:ext uri="{A12FA001-AC4F-418D-AE19-62706E023703}">
                      <ahyp:hlinkClr xmlns:ahyp="http://schemas.microsoft.com/office/drawing/2018/hyperlinkcolor" val="tx"/>
                    </a:ext>
                  </a:extLst>
                </a:hlinkClick>
              </a:rPr>
              <a:t>https://www.cde.ca.gov/ls/ex/elopinfo.asp#elopfaqs</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Program Plan Guide:</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4" tooltip="ELO-P Program Plan Guide">
                  <a:extLst>
                    <a:ext uri="{A12FA001-AC4F-418D-AE19-62706E023703}">
                      <ahyp:hlinkClr xmlns:ahyp="http://schemas.microsoft.com/office/drawing/2018/hyperlinkcolor" val="tx"/>
                    </a:ext>
                  </a:extLst>
                </a:hlinkClick>
              </a:rPr>
              <a:t>https://www.cde.ca.gov/ls/ex/documents/elopprogplanguide.pdf</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FAQs: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5" tooltip="ELO-P FAQs">
                  <a:extLst>
                    <a:ext uri="{A12FA001-AC4F-418D-AE19-62706E023703}">
                      <ahyp:hlinkClr xmlns:ahyp="http://schemas.microsoft.com/office/drawing/2018/hyperlinkcolor" val="tx"/>
                    </a:ext>
                  </a:extLst>
                </a:hlinkClick>
              </a:rPr>
              <a:t>https://www.cde.ca.gov/ls/ex/elofaq.asp</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Fireside Chats: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6" tooltip="ELO-P Fireside Chats">
                  <a:extLst>
                    <a:ext uri="{A12FA001-AC4F-418D-AE19-62706E023703}">
                      <ahyp:hlinkClr xmlns:ahyp="http://schemas.microsoft.com/office/drawing/2018/hyperlinkcolor" val="tx"/>
                    </a:ext>
                  </a:extLst>
                </a:hlinkClick>
              </a:rPr>
              <a:t>https://www.afterschoolnetwork.org/elo-program</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Email Box: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7" tooltip="ELO-P email box">
                  <a:extLst>
                    <a:ext uri="{A12FA001-AC4F-418D-AE19-62706E023703}">
                      <ahyp:hlinkClr xmlns:ahyp="http://schemas.microsoft.com/office/drawing/2018/hyperlinkcolor" val="tx"/>
                    </a:ext>
                  </a:extLst>
                </a:hlinkClick>
              </a:rPr>
              <a:t>ExpandedLearning@cde.ca.gov</a:t>
            </a:r>
            <a:r>
              <a:rPr lang="en-US" sz="2600" dirty="0">
                <a:solidFill>
                  <a:srgbClr val="FFE699"/>
                </a:solidFill>
                <a:latin typeface="Arial" panose="020B0604020202020204" pitchFamily="34" charset="0"/>
                <a:cs typeface="Arial" panose="020B060402020202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82079C3C-D42E-4C68-BC12-BE236CBFE742}"/>
              </a:ext>
            </a:extLst>
          </p:cNvPr>
          <p:cNvSpPr>
            <a:spLocks noGrp="1"/>
          </p:cNvSpPr>
          <p:nvPr>
            <p:ph type="sldNum" idx="12"/>
          </p:nvPr>
        </p:nvSpPr>
        <p:spPr>
          <a:xfrm>
            <a:off x="10980260" y="6172200"/>
            <a:ext cx="906940" cy="540070"/>
          </a:xfrm>
        </p:spPr>
        <p:txBody>
          <a:bodyPr/>
          <a:lstStyle/>
          <a:p>
            <a:pPr marL="0" lvl="0" indent="0" algn="r" rtl="0">
              <a:spcBef>
                <a:spcPts val="0"/>
              </a:spcBef>
              <a:spcAft>
                <a:spcPts val="0"/>
              </a:spcAft>
              <a:buNone/>
            </a:pPr>
            <a:fld id="{00000000-1234-1234-1234-123412341234}" type="slidenum">
              <a:rPr lang="en-US" sz="2400" dirty="0" smtClean="0">
                <a:latin typeface="Arial"/>
              </a:rPr>
              <a:t>18</a:t>
            </a:fld>
            <a:endParaRPr lang="en-US" sz="2400" dirty="0">
              <a:latin typeface="Arial"/>
            </a:endParaRPr>
          </a:p>
        </p:txBody>
      </p:sp>
    </p:spTree>
    <p:extLst>
      <p:ext uri="{BB962C8B-B14F-4D97-AF65-F5344CB8AC3E}">
        <p14:creationId xmlns:p14="http://schemas.microsoft.com/office/powerpoint/2010/main" val="2477237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7935-863F-4455-B31D-4E73900B0C54}"/>
              </a:ext>
            </a:extLst>
          </p:cNvPr>
          <p:cNvSpPr>
            <a:spLocks noGrp="1"/>
          </p:cNvSpPr>
          <p:nvPr>
            <p:ph type="title"/>
          </p:nvPr>
        </p:nvSpPr>
        <p:spPr>
          <a:xfrm>
            <a:off x="152400" y="-83747"/>
            <a:ext cx="11887200" cy="1112448"/>
          </a:xfrm>
        </p:spPr>
        <p:txBody>
          <a:bodyPr/>
          <a:lstStyle/>
          <a:p>
            <a:r>
              <a:rPr lang="en-US" b="1" dirty="0">
                <a:latin typeface="Arial" panose="020B0604020202020204" pitchFamily="34" charset="0"/>
                <a:cs typeface="Arial" panose="020B0604020202020204" pitchFamily="34" charset="0"/>
              </a:rPr>
              <a:t>Facilities Resources</a:t>
            </a:r>
          </a:p>
        </p:txBody>
      </p:sp>
      <p:sp>
        <p:nvSpPr>
          <p:cNvPr id="3" name="Content Placeholder 2">
            <a:extLst>
              <a:ext uri="{FF2B5EF4-FFF2-40B4-BE49-F238E27FC236}">
                <a16:creationId xmlns:a16="http://schemas.microsoft.com/office/drawing/2014/main" id="{CB4A690C-9CF2-47B2-8AC1-23C8476FFEB9}"/>
              </a:ext>
            </a:extLst>
          </p:cNvPr>
          <p:cNvSpPr>
            <a:spLocks noGrp="1"/>
          </p:cNvSpPr>
          <p:nvPr>
            <p:ph idx="1"/>
          </p:nvPr>
        </p:nvSpPr>
        <p:spPr>
          <a:xfrm>
            <a:off x="152400" y="1028701"/>
            <a:ext cx="11887200" cy="5143499"/>
          </a:xfrm>
        </p:spPr>
        <p:txBody>
          <a:bodyPr vert="horz" lIns="91440" tIns="45720" rIns="91440" bIns="45720" rtlCol="0" anchor="t">
            <a:normAutofit fontScale="62500" lnSpcReduction="20000"/>
          </a:bodyPr>
          <a:lstStyle/>
          <a:p>
            <a:pPr>
              <a:spcBef>
                <a:spcPts val="600"/>
              </a:spcBef>
              <a:spcAft>
                <a:spcPts val="800"/>
              </a:spcAft>
            </a:pPr>
            <a:r>
              <a:rPr lang="en-US" sz="4800" b="1" dirty="0">
                <a:latin typeface="Arial" panose="020B0604020202020204" pitchFamily="34" charset="0"/>
                <a:cs typeface="Arial" panose="020B0604020202020204" pitchFamily="34" charset="0"/>
              </a:rPr>
              <a:t>Access California Preschool, Transitional, Kindergarten and Full-Day Kindergarten Facilities Grant Program Funding (</a:t>
            </a:r>
            <a:r>
              <a:rPr lang="en-US" sz="4800" dirty="0">
                <a:latin typeface="Arial" panose="020B0604020202020204" pitchFamily="34" charset="0"/>
                <a:cs typeface="Arial" panose="020B0604020202020204" pitchFamily="34" charset="0"/>
              </a:rPr>
              <a:t>FDK grant program</a:t>
            </a:r>
            <a:r>
              <a:rPr lang="en-US" sz="4800" b="1" dirty="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a:p>
            <a:pPr lvl="1">
              <a:spcAft>
                <a:spcPts val="800"/>
              </a:spcAft>
              <a:buFont typeface="Wingdings" panose="05000000000000000000" pitchFamily="2" charset="2"/>
              <a:buChar char="Ø"/>
            </a:pPr>
            <a:r>
              <a:rPr lang="en-US" sz="4200" dirty="0">
                <a:solidFill>
                  <a:srgbClr val="FFE699"/>
                </a:solidFill>
                <a:latin typeface="Arial" panose="020B0604020202020204" pitchFamily="34" charset="0"/>
                <a:cs typeface="Arial" panose="020B0604020202020204" pitchFamily="34" charset="0"/>
                <a:hlinkClick r:id="rId3" tooltip="Access California Preschool, Transitional, Kindergarten and Full-Day Kindergarten Facilities Grant Program Funding">
                  <a:extLst>
                    <a:ext uri="{A12FA001-AC4F-418D-AE19-62706E023703}">
                      <ahyp:hlinkClr xmlns:ahyp="http://schemas.microsoft.com/office/drawing/2018/hyperlinkcolor" val="tx"/>
                    </a:ext>
                  </a:extLst>
                </a:hlinkClick>
              </a:rPr>
              <a:t>https://www.dgs.ca.gov/OPSC/Services/Page-Content/Office-of-Public-School-Construction-Services-List-Folder/Access-Full-Day-Kindergarten-Facilities-Grant-Program-Funding</a:t>
            </a:r>
            <a:endParaRPr lang="en-US" sz="4200" dirty="0">
              <a:solidFill>
                <a:srgbClr val="FFE699"/>
              </a:solidFill>
              <a:latin typeface="Arial" panose="020B0604020202020204" pitchFamily="34" charset="0"/>
              <a:cs typeface="Arial" panose="020B0604020202020204" pitchFamily="34" charset="0"/>
            </a:endParaRPr>
          </a:p>
          <a:p>
            <a:pPr>
              <a:spcBef>
                <a:spcPts val="1200"/>
              </a:spcBef>
              <a:spcAft>
                <a:spcPts val="800"/>
              </a:spcAft>
            </a:pPr>
            <a:r>
              <a:rPr lang="en-US" sz="4800" b="1" dirty="0">
                <a:latin typeface="Arial" panose="020B0604020202020204" pitchFamily="34" charset="0"/>
                <a:cs typeface="Arial" panose="020B0604020202020204" pitchFamily="34" charset="0"/>
              </a:rPr>
              <a:t>Facilities Contacts:</a:t>
            </a:r>
            <a:endParaRPr lang="en-US" sz="4800" dirty="0">
              <a:latin typeface="Arial" panose="020B0604020202020204" pitchFamily="34" charset="0"/>
              <a:cs typeface="Arial" panose="020B0604020202020204" pitchFamily="34" charset="0"/>
            </a:endParaRPr>
          </a:p>
          <a:p>
            <a:pPr lvl="1">
              <a:spcAft>
                <a:spcPts val="800"/>
              </a:spcAft>
            </a:pPr>
            <a:r>
              <a:rPr lang="en-US" sz="4200" dirty="0">
                <a:latin typeface="Arial" panose="020B0604020202020204" pitchFamily="34" charset="0"/>
                <a:cs typeface="Arial" panose="020B0604020202020204" pitchFamily="34" charset="0"/>
              </a:rPr>
              <a:t>Joshua Potter</a:t>
            </a:r>
          </a:p>
          <a:p>
            <a:pPr lvl="2"/>
            <a:r>
              <a:rPr lang="en-US" sz="3800" dirty="0">
                <a:solidFill>
                  <a:schemeClr val="bg1"/>
                </a:solidFill>
                <a:latin typeface="Arial" panose="020B0604020202020204" pitchFamily="34" charset="0"/>
                <a:cs typeface="Arial" panose="020B0604020202020204" pitchFamily="34" charset="0"/>
              </a:rPr>
              <a:t>Phone: 279-946-8454</a:t>
            </a:r>
          </a:p>
          <a:p>
            <a:pPr lvl="2">
              <a:spcAft>
                <a:spcPts val="600"/>
              </a:spcAft>
            </a:pPr>
            <a:r>
              <a:rPr lang="en-US" sz="3800" dirty="0">
                <a:solidFill>
                  <a:schemeClr val="bg1"/>
                </a:solidFill>
                <a:latin typeface="Arial" panose="020B0604020202020204" pitchFamily="34" charset="0"/>
                <a:cs typeface="Arial" panose="020B0604020202020204" pitchFamily="34" charset="0"/>
              </a:rPr>
              <a:t>E-mail: </a:t>
            </a:r>
            <a:r>
              <a:rPr lang="en-US" sz="3800" dirty="0">
                <a:solidFill>
                  <a:srgbClr val="FFE699"/>
                </a:solidFill>
                <a:latin typeface="Arial" panose="020B0604020202020204" pitchFamily="34" charset="0"/>
                <a:cs typeface="Arial" panose="020B0604020202020204" pitchFamily="34" charset="0"/>
                <a:hlinkClick r:id="rId4" tooltip="Joshua Potter email">
                  <a:extLst>
                    <a:ext uri="{A12FA001-AC4F-418D-AE19-62706E023703}">
                      <ahyp:hlinkClr xmlns:ahyp="http://schemas.microsoft.com/office/drawing/2018/hyperlinkcolor" val="tx"/>
                    </a:ext>
                  </a:extLst>
                </a:hlinkClick>
              </a:rPr>
              <a:t>Joshua.Potter@dgs.ca.gov</a:t>
            </a:r>
            <a:r>
              <a:rPr lang="en-US" sz="3800" dirty="0">
                <a:solidFill>
                  <a:srgbClr val="FFE699"/>
                </a:solidFill>
                <a:latin typeface="Arial" panose="020B0604020202020204" pitchFamily="34" charset="0"/>
                <a:cs typeface="Arial" panose="020B0604020202020204" pitchFamily="34" charset="0"/>
              </a:rPr>
              <a:t> </a:t>
            </a:r>
          </a:p>
          <a:p>
            <a:pPr lvl="1">
              <a:spcAft>
                <a:spcPts val="800"/>
              </a:spcAft>
            </a:pPr>
            <a:r>
              <a:rPr lang="en-US" sz="4200" dirty="0">
                <a:latin typeface="Arial" panose="020B0604020202020204" pitchFamily="34" charset="0"/>
                <a:cs typeface="Arial" panose="020B0604020202020204" pitchFamily="34" charset="0"/>
              </a:rPr>
              <a:t>Lindsey Gordon</a:t>
            </a:r>
          </a:p>
          <a:p>
            <a:pPr lvl="2"/>
            <a:r>
              <a:rPr lang="en-US" sz="3800" dirty="0">
                <a:solidFill>
                  <a:schemeClr val="bg1"/>
                </a:solidFill>
                <a:latin typeface="Arial" panose="020B0604020202020204" pitchFamily="34" charset="0"/>
                <a:cs typeface="Arial" panose="020B0604020202020204" pitchFamily="34" charset="0"/>
              </a:rPr>
              <a:t>Phone: 279-946-8458</a:t>
            </a:r>
          </a:p>
          <a:p>
            <a:pPr lvl="2"/>
            <a:r>
              <a:rPr lang="en-US" sz="3800" dirty="0">
                <a:solidFill>
                  <a:schemeClr val="bg1"/>
                </a:solidFill>
                <a:latin typeface="Arial" panose="020B0604020202020204" pitchFamily="34" charset="0"/>
                <a:cs typeface="Arial" panose="020B0604020202020204" pitchFamily="34" charset="0"/>
              </a:rPr>
              <a:t>E-mail: </a:t>
            </a:r>
            <a:r>
              <a:rPr lang="en-US" sz="3800" dirty="0">
                <a:solidFill>
                  <a:srgbClr val="FFE699"/>
                </a:solidFill>
                <a:latin typeface="Arial" panose="020B0604020202020204" pitchFamily="34" charset="0"/>
                <a:cs typeface="Arial" panose="020B0604020202020204" pitchFamily="34" charset="0"/>
                <a:hlinkClick r:id="rId5" tooltip="Lindsey Gordon email">
                  <a:extLst>
                    <a:ext uri="{A12FA001-AC4F-418D-AE19-62706E023703}">
                      <ahyp:hlinkClr xmlns:ahyp="http://schemas.microsoft.com/office/drawing/2018/hyperlinkcolor" val="tx"/>
                    </a:ext>
                  </a:extLst>
                </a:hlinkClick>
              </a:rPr>
              <a:t>Lindsey.Gordon@dgs.ca.gov</a:t>
            </a:r>
            <a:endParaRPr lang="en-US" sz="3800" dirty="0">
              <a:solidFill>
                <a:srgbClr val="FFE699"/>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079C3C-D42E-4C68-BC12-BE236CBFE742}"/>
              </a:ext>
            </a:extLst>
          </p:cNvPr>
          <p:cNvSpPr>
            <a:spLocks noGrp="1"/>
          </p:cNvSpPr>
          <p:nvPr>
            <p:ph type="sldNum" idx="12"/>
          </p:nvPr>
        </p:nvSpPr>
        <p:spPr>
          <a:xfrm>
            <a:off x="10980260" y="6172200"/>
            <a:ext cx="906940" cy="540070"/>
          </a:xfrm>
        </p:spPr>
        <p:txBody>
          <a:bodyPr/>
          <a:lstStyle/>
          <a:p>
            <a:pPr marL="0" lvl="0" indent="0" algn="r" rtl="0">
              <a:spcBef>
                <a:spcPts val="0"/>
              </a:spcBef>
              <a:spcAft>
                <a:spcPts val="0"/>
              </a:spcAft>
              <a:buNone/>
            </a:pPr>
            <a:fld id="{00000000-1234-1234-1234-123412341234}" type="slidenum">
              <a:rPr lang="en-US" sz="2400" dirty="0" smtClean="0">
                <a:latin typeface="Arial"/>
              </a:rPr>
              <a:t>19</a:t>
            </a:fld>
            <a:endParaRPr lang="en-US" sz="2400" dirty="0">
              <a:latin typeface="Arial"/>
            </a:endParaRPr>
          </a:p>
        </p:txBody>
      </p:sp>
    </p:spTree>
    <p:extLst>
      <p:ext uri="{BB962C8B-B14F-4D97-AF65-F5344CB8AC3E}">
        <p14:creationId xmlns:p14="http://schemas.microsoft.com/office/powerpoint/2010/main" val="59772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a:xfrm>
            <a:off x="193964" y="-201447"/>
            <a:ext cx="11887200" cy="1325563"/>
          </a:xfrm>
        </p:spPr>
        <p:txBody>
          <a:bodyPr/>
          <a:lstStyle/>
          <a:p>
            <a:r>
              <a:rPr lang="en-US" b="1" dirty="0">
                <a:latin typeface="Arial" panose="020B0604020202020204" pitchFamily="34" charset="0"/>
                <a:cs typeface="Arial" panose="020B0604020202020204" pitchFamily="34" charset="0"/>
              </a:rPr>
              <a:t>Welcome and Introductions</a:t>
            </a:r>
          </a:p>
        </p:txBody>
      </p:sp>
      <p:pic>
        <p:nvPicPr>
          <p:cNvPr id="11" name="Content Placeholder 10" descr="A collage of children stating Everyone Belongs - Todos Somos Unidos">
            <a:extLst>
              <a:ext uri="{FF2B5EF4-FFF2-40B4-BE49-F238E27FC236}">
                <a16:creationId xmlns:a16="http://schemas.microsoft.com/office/drawing/2014/main" id="{E5631097-95EB-4246-8884-1B3EEA0729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1669" y="869373"/>
            <a:ext cx="7591005" cy="5016500"/>
          </a:xfrm>
        </p:spPr>
      </p:pic>
      <p:sp>
        <p:nvSpPr>
          <p:cNvPr id="6" name="Slide Number Placeholder 5">
            <a:extLst>
              <a:ext uri="{FF2B5EF4-FFF2-40B4-BE49-F238E27FC236}">
                <a16:creationId xmlns:a16="http://schemas.microsoft.com/office/drawing/2014/main" id="{73D4E30B-7D8E-43F8-8C45-AC156E7F4AB3}"/>
              </a:ext>
            </a:extLst>
          </p:cNvPr>
          <p:cNvSpPr>
            <a:spLocks noGrp="1"/>
          </p:cNvSpPr>
          <p:nvPr>
            <p:ph type="sldNum" idx="12"/>
          </p:nvPr>
        </p:nvSpPr>
        <p:spPr>
          <a:xfrm>
            <a:off x="10980260" y="6172200"/>
            <a:ext cx="906940" cy="467591"/>
          </a:xfrm>
        </p:spPr>
        <p:txBody>
          <a:bodyPr/>
          <a:lstStyle/>
          <a:p>
            <a:fld id="{2AA74813-043C-43CB-9E82-7CAA19F31821}" type="slidenum">
              <a:rPr lang="en-US" sz="2400" smtClean="0">
                <a:latin typeface="Arial" panose="020B0604020202020204" pitchFamily="34" charset="0"/>
                <a:cs typeface="Arial" panose="020B0604020202020204" pitchFamily="34" charset="0"/>
              </a:rPr>
              <a:pPr/>
              <a:t>2</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40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42F5-561F-458C-9D9C-2EA10BCDB942}"/>
              </a:ext>
            </a:extLst>
          </p:cNvPr>
          <p:cNvSpPr>
            <a:spLocks noGrp="1"/>
          </p:cNvSpPr>
          <p:nvPr>
            <p:ph type="title"/>
          </p:nvPr>
        </p:nvSpPr>
        <p:spPr>
          <a:xfrm>
            <a:off x="304800" y="0"/>
            <a:ext cx="11887200" cy="1325563"/>
          </a:xfrm>
        </p:spPr>
        <p:txBody>
          <a:bodyPr/>
          <a:lstStyle/>
          <a:p>
            <a:r>
              <a:rPr lang="en-US" b="1" dirty="0">
                <a:latin typeface="Arial" panose="020B0604020202020204" pitchFamily="34" charset="0"/>
                <a:cs typeface="Arial" panose="020B0604020202020204" pitchFamily="34" charset="0"/>
              </a:rPr>
              <a:t>Asking Questions</a:t>
            </a:r>
            <a:endParaRPr lang="en-US" dirty="0"/>
          </a:p>
        </p:txBody>
      </p:sp>
      <p:pic>
        <p:nvPicPr>
          <p:cNvPr id="14" name="Content Placeholder 13" descr="Zoom Message &quot;What does UPK stand for?&quot;. An arrow is pointing to the thumbs up icon used for upvoting. Another arrow is pointing to a comment box used for responding to the message. ">
            <a:extLst>
              <a:ext uri="{FF2B5EF4-FFF2-40B4-BE49-F238E27FC236}">
                <a16:creationId xmlns:a16="http://schemas.microsoft.com/office/drawing/2014/main" id="{5BE5D171-9350-4C5E-86CC-21490AE8235D}"/>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0" y="1144625"/>
            <a:ext cx="6511878" cy="1616690"/>
          </a:xfrm>
        </p:spPr>
      </p:pic>
      <p:pic>
        <p:nvPicPr>
          <p:cNvPr id="16" name="Content Placeholder 15" descr="Response to &quot;What does UPK stand for?&quot; reads &quot;And What's the difference between UPK and UTK?&quot; The thumbs up icon has a number 2 next to it, representing 2 upvotes.">
            <a:extLst>
              <a:ext uri="{FF2B5EF4-FFF2-40B4-BE49-F238E27FC236}">
                <a16:creationId xmlns:a16="http://schemas.microsoft.com/office/drawing/2014/main" id="{43473B19-D951-46B6-9B5F-81866D1029BD}"/>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6356298" y="2246137"/>
            <a:ext cx="5530902" cy="2365725"/>
          </a:xfrm>
        </p:spPr>
      </p:pic>
      <p:pic>
        <p:nvPicPr>
          <p:cNvPr id="18" name="Content Placeholder 17" descr="Image of Zoom tool bar that shows the participants with the number 15, Q&amp;A, Polls, Share Screen, Raise Hand circled in red, Record and Live Transcript.">
            <a:extLst>
              <a:ext uri="{FF2B5EF4-FFF2-40B4-BE49-F238E27FC236}">
                <a16:creationId xmlns:a16="http://schemas.microsoft.com/office/drawing/2014/main" id="{4456524C-40A4-4857-BB3C-16F94759C4FD}"/>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859315" y="4905029"/>
            <a:ext cx="9155017" cy="919779"/>
          </a:xfrm>
        </p:spPr>
      </p:pic>
      <p:sp>
        <p:nvSpPr>
          <p:cNvPr id="4" name="Slide Number Placeholder 3">
            <a:extLst>
              <a:ext uri="{FF2B5EF4-FFF2-40B4-BE49-F238E27FC236}">
                <a16:creationId xmlns:a16="http://schemas.microsoft.com/office/drawing/2014/main" id="{A1ED3182-859E-4EC7-8543-9AFE1F7D586E}"/>
              </a:ext>
            </a:extLst>
          </p:cNvPr>
          <p:cNvSpPr>
            <a:spLocks noGrp="1"/>
          </p:cNvSpPr>
          <p:nvPr>
            <p:ph type="sldNum" idx="10"/>
          </p:nvPr>
        </p:nvSpPr>
        <p:spPr>
          <a:xfrm>
            <a:off x="10980260" y="6338888"/>
            <a:ext cx="906940" cy="276999"/>
          </a:xfrm>
        </p:spPr>
        <p:txBody>
          <a:bodyPr/>
          <a:lstStyle/>
          <a:p>
            <a:pPr marL="0" lvl="0" indent="0" algn="r" rtl="0">
              <a:spcBef>
                <a:spcPts val="0"/>
              </a:spcBef>
              <a:spcAft>
                <a:spcPts val="0"/>
              </a:spcAft>
              <a:buNone/>
            </a:pPr>
            <a:fld id="{00000000-1234-1234-1234-123412341234}" type="slidenum">
              <a:rPr lang="en-US" sz="2400" dirty="0" smtClean="0">
                <a:latin typeface="Arial"/>
              </a:rPr>
              <a:t>3</a:t>
            </a:fld>
            <a:endParaRPr lang="en-US" sz="2400" dirty="0">
              <a:latin typeface="Arial"/>
            </a:endParaRPr>
          </a:p>
        </p:txBody>
      </p:sp>
    </p:spTree>
    <p:extLst>
      <p:ext uri="{BB962C8B-B14F-4D97-AF65-F5344CB8AC3E}">
        <p14:creationId xmlns:p14="http://schemas.microsoft.com/office/powerpoint/2010/main" val="261894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A6D8-6F7E-A1C7-CBAF-90033A3D9D84}"/>
              </a:ext>
            </a:extLst>
          </p:cNvPr>
          <p:cNvSpPr>
            <a:spLocks noGrp="1"/>
          </p:cNvSpPr>
          <p:nvPr>
            <p:ph type="title"/>
          </p:nvPr>
        </p:nvSpPr>
        <p:spPr>
          <a:xfrm>
            <a:off x="152400" y="74647"/>
            <a:ext cx="11887200" cy="886445"/>
          </a:xfrm>
        </p:spPr>
        <p:txBody>
          <a:bodyPr>
            <a:normAutofit/>
          </a:bodyPr>
          <a:lstStyle/>
          <a:p>
            <a:r>
              <a:rPr lang="en-US" sz="4400" dirty="0">
                <a:ea typeface="+mj-lt"/>
                <a:cs typeface="+mj-lt"/>
              </a:rPr>
              <a:t>UPK Reminders </a:t>
            </a:r>
            <a:endParaRPr lang="en-US" sz="4400" dirty="0"/>
          </a:p>
        </p:txBody>
      </p:sp>
      <p:sp>
        <p:nvSpPr>
          <p:cNvPr id="3" name="Content Placeholder 2">
            <a:extLst>
              <a:ext uri="{FF2B5EF4-FFF2-40B4-BE49-F238E27FC236}">
                <a16:creationId xmlns:a16="http://schemas.microsoft.com/office/drawing/2014/main" id="{830A9036-6809-04A4-00E4-F3E4D1A1E55D}"/>
              </a:ext>
            </a:extLst>
          </p:cNvPr>
          <p:cNvSpPr>
            <a:spLocks noGrp="1"/>
          </p:cNvSpPr>
          <p:nvPr>
            <p:ph sz="half" idx="1"/>
          </p:nvPr>
        </p:nvSpPr>
        <p:spPr>
          <a:xfrm>
            <a:off x="153433" y="1048949"/>
            <a:ext cx="12038567" cy="4999262"/>
          </a:xfrm>
        </p:spPr>
        <p:txBody>
          <a:bodyPr vert="horz" lIns="91440" tIns="45720" rIns="91440" bIns="45720" rtlCol="0" anchor="t">
            <a:noAutofit/>
          </a:bodyPr>
          <a:lstStyle/>
          <a:p>
            <a:pPr marL="0" indent="0">
              <a:spcBef>
                <a:spcPts val="0"/>
              </a:spcBef>
              <a:spcAft>
                <a:spcPts val="1800"/>
              </a:spcAft>
              <a:buNone/>
            </a:pPr>
            <a:r>
              <a:rPr lang="en-US" sz="3000" dirty="0">
                <a:ea typeface="+mn-lt"/>
                <a:cs typeface="+mn-lt"/>
              </a:rPr>
              <a:t>Children who turn five between September 2, 2022, and February 2, 2023, are eligible to enroll in Transitional Kindergarten (TK) this year. </a:t>
            </a:r>
            <a:endParaRPr lang="en-US" sz="3000" b="1" dirty="0">
              <a:ea typeface="+mn-lt"/>
              <a:cs typeface="+mn-lt"/>
            </a:endParaRPr>
          </a:p>
          <a:p>
            <a:pPr lvl="1">
              <a:spcBef>
                <a:spcPts val="0"/>
              </a:spcBef>
              <a:spcAft>
                <a:spcPts val="1800"/>
              </a:spcAft>
            </a:pPr>
            <a:r>
              <a:rPr lang="en-US" sz="2800" dirty="0">
                <a:ea typeface="+mn-lt"/>
                <a:cs typeface="+mn-lt"/>
              </a:rPr>
              <a:t> </a:t>
            </a:r>
            <a:r>
              <a:rPr lang="en-US" sz="2600" dirty="0">
                <a:ea typeface="+mn-lt"/>
                <a:cs typeface="+mn-lt"/>
              </a:rPr>
              <a:t>School districts must offer TK to children in the eligible age-bands.</a:t>
            </a:r>
          </a:p>
          <a:p>
            <a:pPr marL="0" indent="0">
              <a:spcBef>
                <a:spcPts val="0"/>
              </a:spcBef>
              <a:spcAft>
                <a:spcPts val="1800"/>
              </a:spcAft>
              <a:buNone/>
            </a:pPr>
            <a:r>
              <a:rPr lang="en-US" sz="3000" dirty="0">
                <a:ea typeface="+mn-lt"/>
                <a:cs typeface="+mn-lt"/>
              </a:rPr>
              <a:t>As a condition of receipt of apportionment for pupils in a TK program pursuant to </a:t>
            </a:r>
            <a:r>
              <a:rPr lang="en-US" sz="3000" i="1" dirty="0">
                <a:ea typeface="+mn-lt"/>
                <a:cs typeface="+mn-lt"/>
              </a:rPr>
              <a:t>Education Code (EC) </a:t>
            </a:r>
            <a:r>
              <a:rPr lang="en-US" sz="3000" dirty="0">
                <a:ea typeface="+mn-lt"/>
                <a:cs typeface="+mn-lt"/>
              </a:rPr>
              <a:t>Section 46300, a school district or charter school shall meet the conditions in</a:t>
            </a:r>
            <a:r>
              <a:rPr lang="en-US" sz="3000" i="1" dirty="0">
                <a:ea typeface="+mn-lt"/>
                <a:cs typeface="+mn-lt"/>
              </a:rPr>
              <a:t> EC</a:t>
            </a:r>
            <a:r>
              <a:rPr lang="en-US" sz="3000" dirty="0">
                <a:ea typeface="+mn-lt"/>
                <a:cs typeface="+mn-lt"/>
              </a:rPr>
              <a:t> 48000:  </a:t>
            </a:r>
            <a:endParaRPr lang="en-US" sz="3000" b="1" dirty="0">
              <a:ea typeface="+mn-lt"/>
              <a:cs typeface="+mn-lt"/>
            </a:endParaRPr>
          </a:p>
          <a:p>
            <a:pPr marL="914400" lvl="1" indent="-457200">
              <a:spcBef>
                <a:spcPts val="0"/>
              </a:spcBef>
            </a:pPr>
            <a:r>
              <a:rPr lang="en-US" sz="2600" dirty="0">
                <a:ea typeface="+mn-lt"/>
                <a:cs typeface="+mn-lt"/>
              </a:rPr>
              <a:t>Maintain an average transitional kindergarten class enrollment of not more than 24 pupils for each school site.  </a:t>
            </a:r>
            <a:endParaRPr lang="en-US" sz="2600" b="1" dirty="0">
              <a:ea typeface="+mn-lt"/>
              <a:cs typeface="+mn-lt"/>
            </a:endParaRPr>
          </a:p>
          <a:p>
            <a:pPr marL="914400" lvl="1" indent="-457200">
              <a:spcBef>
                <a:spcPts val="0"/>
              </a:spcBef>
            </a:pPr>
            <a:r>
              <a:rPr lang="en-US" sz="2600" dirty="0">
                <a:ea typeface="+mn-lt"/>
                <a:cs typeface="+mn-lt"/>
              </a:rPr>
              <a:t>Commencing with the 2022–23 school year, maintain an average of at least one adult for every 12 pupils in transitional kindergarten classrooms.</a:t>
            </a:r>
            <a:r>
              <a:rPr lang="en-US" sz="2800" dirty="0">
                <a:ea typeface="+mn-lt"/>
                <a:cs typeface="+mn-lt"/>
              </a:rPr>
              <a:t> </a:t>
            </a:r>
            <a:endParaRPr lang="en-US" sz="2800" b="1" dirty="0">
              <a:ea typeface="+mn-lt"/>
              <a:cs typeface="+mn-lt"/>
            </a:endParaRPr>
          </a:p>
        </p:txBody>
      </p:sp>
      <p:sp>
        <p:nvSpPr>
          <p:cNvPr id="5" name="Slide Number Placeholder 4">
            <a:extLst>
              <a:ext uri="{FF2B5EF4-FFF2-40B4-BE49-F238E27FC236}">
                <a16:creationId xmlns:a16="http://schemas.microsoft.com/office/drawing/2014/main" id="{5FC84E39-4C12-3DA2-4377-3A5FA1318DC3}"/>
              </a:ext>
            </a:extLst>
          </p:cNvPr>
          <p:cNvSpPr>
            <a:spLocks noGrp="1"/>
          </p:cNvSpPr>
          <p:nvPr>
            <p:ph type="sldNum" sz="quarter" idx="10"/>
          </p:nvPr>
        </p:nvSpPr>
        <p:spPr/>
        <p:txBody>
          <a:bodyPr/>
          <a:lstStyle/>
          <a:p>
            <a:fld id="{432ED76D-8188-4B28-B316-CD85396F47B0}" type="slidenum">
              <a:rPr lang="en-US" smtClean="0"/>
              <a:pPr/>
              <a:t>4</a:t>
            </a:fld>
            <a:endParaRPr lang="en-US" dirty="0"/>
          </a:p>
        </p:txBody>
      </p:sp>
    </p:spTree>
    <p:extLst>
      <p:ext uri="{BB962C8B-B14F-4D97-AF65-F5344CB8AC3E}">
        <p14:creationId xmlns:p14="http://schemas.microsoft.com/office/powerpoint/2010/main" val="8879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A6D8-6F7E-A1C7-CBAF-90033A3D9D84}"/>
              </a:ext>
            </a:extLst>
          </p:cNvPr>
          <p:cNvSpPr>
            <a:spLocks noGrp="1"/>
          </p:cNvSpPr>
          <p:nvPr>
            <p:ph type="title"/>
          </p:nvPr>
        </p:nvSpPr>
        <p:spPr>
          <a:xfrm>
            <a:off x="152400" y="74647"/>
            <a:ext cx="11887200" cy="1377829"/>
          </a:xfrm>
        </p:spPr>
        <p:txBody>
          <a:bodyPr>
            <a:normAutofit/>
          </a:bodyPr>
          <a:lstStyle/>
          <a:p>
            <a:r>
              <a:rPr lang="en-US" sz="4400" dirty="0">
                <a:ea typeface="+mj-lt"/>
                <a:cs typeface="+mj-lt"/>
              </a:rPr>
              <a:t>UPK Planning and Implementation </a:t>
            </a:r>
            <a:br>
              <a:rPr lang="en-US" sz="4400" dirty="0">
                <a:ea typeface="+mj-lt"/>
                <a:cs typeface="+mj-lt"/>
              </a:rPr>
            </a:br>
            <a:r>
              <a:rPr lang="en-US" sz="4400" dirty="0">
                <a:cs typeface="Arial"/>
              </a:rPr>
              <a:t>Key Dates</a:t>
            </a:r>
            <a:endParaRPr lang="en-US" sz="4400" dirty="0"/>
          </a:p>
        </p:txBody>
      </p:sp>
      <p:sp>
        <p:nvSpPr>
          <p:cNvPr id="3" name="Content Placeholder 2">
            <a:extLst>
              <a:ext uri="{FF2B5EF4-FFF2-40B4-BE49-F238E27FC236}">
                <a16:creationId xmlns:a16="http://schemas.microsoft.com/office/drawing/2014/main" id="{830A9036-6809-04A4-00E4-F3E4D1A1E55D}"/>
              </a:ext>
            </a:extLst>
          </p:cNvPr>
          <p:cNvSpPr>
            <a:spLocks noGrp="1"/>
          </p:cNvSpPr>
          <p:nvPr>
            <p:ph sz="half" idx="1"/>
          </p:nvPr>
        </p:nvSpPr>
        <p:spPr>
          <a:xfrm>
            <a:off x="153433" y="1741813"/>
            <a:ext cx="12038567" cy="4892105"/>
          </a:xfrm>
        </p:spPr>
        <p:txBody>
          <a:bodyPr vert="horz" lIns="91440" tIns="45720" rIns="91440" bIns="45720" rtlCol="0" anchor="t">
            <a:noAutofit/>
          </a:bodyPr>
          <a:lstStyle/>
          <a:p>
            <a:pPr marL="0" indent="0">
              <a:spcBef>
                <a:spcPts val="0"/>
              </a:spcBef>
              <a:spcAft>
                <a:spcPts val="1800"/>
              </a:spcAft>
              <a:buNone/>
            </a:pPr>
            <a:br>
              <a:rPr lang="en-US" sz="2400" b="1" dirty="0">
                <a:ea typeface="+mn-lt"/>
                <a:cs typeface="+mn-lt"/>
              </a:rPr>
            </a:br>
            <a:r>
              <a:rPr lang="en-US" sz="3000" dirty="0">
                <a:ea typeface="+mn-lt"/>
                <a:cs typeface="+mn-lt"/>
              </a:rPr>
              <a:t>Local educational agencies (LEAs) and county offices of education (COEs) that received UPK Planning and Implementation grant funds must meet all deadlines for reporting as a condition of grant apportionment.</a:t>
            </a:r>
            <a:endParaRPr lang="en-US" sz="3000" b="1" dirty="0">
              <a:ea typeface="+mn-lt"/>
              <a:cs typeface="+mn-lt"/>
            </a:endParaRPr>
          </a:p>
          <a:p>
            <a:pPr lvl="1">
              <a:lnSpc>
                <a:spcPct val="150000"/>
              </a:lnSpc>
              <a:spcBef>
                <a:spcPts val="0"/>
              </a:spcBef>
            </a:pPr>
            <a:r>
              <a:rPr lang="en-US" sz="2800" b="1" dirty="0">
                <a:ea typeface="+mn-lt"/>
                <a:cs typeface="+mn-lt"/>
              </a:rPr>
              <a:t>August 19, 2022:</a:t>
            </a:r>
            <a:r>
              <a:rPr lang="en-US" sz="2800" dirty="0">
                <a:ea typeface="+mn-lt"/>
                <a:cs typeface="+mn-lt"/>
              </a:rPr>
              <a:t> UPK programmatic surveys will be distributed </a:t>
            </a:r>
            <a:endParaRPr lang="en-US" sz="2800" dirty="0">
              <a:cs typeface="Arial"/>
            </a:endParaRPr>
          </a:p>
          <a:p>
            <a:pPr lvl="1">
              <a:lnSpc>
                <a:spcPct val="150000"/>
              </a:lnSpc>
              <a:spcBef>
                <a:spcPts val="0"/>
              </a:spcBef>
            </a:pPr>
            <a:r>
              <a:rPr lang="en-US" sz="2800" b="1" dirty="0">
                <a:ea typeface="+mn-lt"/>
                <a:cs typeface="+mn-lt"/>
              </a:rPr>
              <a:t>September 30, 2022:</a:t>
            </a:r>
            <a:r>
              <a:rPr lang="en-US" sz="2800" dirty="0">
                <a:ea typeface="+mn-lt"/>
                <a:cs typeface="+mn-lt"/>
              </a:rPr>
              <a:t> Final due date for survey submission</a:t>
            </a:r>
          </a:p>
        </p:txBody>
      </p:sp>
      <p:sp>
        <p:nvSpPr>
          <p:cNvPr id="5" name="Slide Number Placeholder 4">
            <a:extLst>
              <a:ext uri="{FF2B5EF4-FFF2-40B4-BE49-F238E27FC236}">
                <a16:creationId xmlns:a16="http://schemas.microsoft.com/office/drawing/2014/main" id="{5FC84E39-4C12-3DA2-4377-3A5FA1318DC3}"/>
              </a:ext>
            </a:extLst>
          </p:cNvPr>
          <p:cNvSpPr>
            <a:spLocks noGrp="1"/>
          </p:cNvSpPr>
          <p:nvPr>
            <p:ph type="sldNum" sz="quarter" idx="10"/>
          </p:nvPr>
        </p:nvSpPr>
        <p:spPr/>
        <p:txBody>
          <a:bodyPr/>
          <a:lstStyle/>
          <a:p>
            <a:fld id="{432ED76D-8188-4B28-B316-CD85396F47B0}" type="slidenum">
              <a:rPr lang="en-US" smtClean="0"/>
              <a:pPr/>
              <a:t>5</a:t>
            </a:fld>
            <a:endParaRPr lang="en-US" dirty="0"/>
          </a:p>
        </p:txBody>
      </p:sp>
    </p:spTree>
    <p:extLst>
      <p:ext uri="{BB962C8B-B14F-4D97-AF65-F5344CB8AC3E}">
        <p14:creationId xmlns:p14="http://schemas.microsoft.com/office/powerpoint/2010/main" val="375183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AA032-3A65-4EDB-9F99-97A34130FACA}"/>
              </a:ext>
            </a:extLst>
          </p:cNvPr>
          <p:cNvSpPr>
            <a:spLocks noGrp="1"/>
          </p:cNvSpPr>
          <p:nvPr>
            <p:ph type="title"/>
          </p:nvPr>
        </p:nvSpPr>
        <p:spPr>
          <a:xfrm>
            <a:off x="339686" y="424137"/>
            <a:ext cx="5818743" cy="4830909"/>
          </a:xfrm>
        </p:spPr>
        <p:txBody>
          <a:bodyPr>
            <a:normAutofit/>
          </a:bodyPr>
          <a:lstStyle/>
          <a:p>
            <a:r>
              <a:rPr lang="en-US" sz="4400" b="1" dirty="0">
                <a:solidFill>
                  <a:schemeClr val="bg1"/>
                </a:solidFill>
              </a:rPr>
              <a:t>2022–23 Final Budget</a:t>
            </a:r>
          </a:p>
        </p:txBody>
      </p:sp>
      <p:sp>
        <p:nvSpPr>
          <p:cNvPr id="10" name="Content Placeholder 9">
            <a:extLst>
              <a:ext uri="{FF2B5EF4-FFF2-40B4-BE49-F238E27FC236}">
                <a16:creationId xmlns:a16="http://schemas.microsoft.com/office/drawing/2014/main" id="{5EC79CCC-CDCF-46AC-B67D-E4BD66832F38}"/>
              </a:ext>
            </a:extLst>
          </p:cNvPr>
          <p:cNvSpPr>
            <a:spLocks noGrp="1"/>
          </p:cNvSpPr>
          <p:nvPr>
            <p:ph sz="half" idx="2"/>
          </p:nvPr>
        </p:nvSpPr>
        <p:spPr>
          <a:xfrm>
            <a:off x="627961" y="5486399"/>
            <a:ext cx="6002357" cy="693907"/>
          </a:xfrm>
        </p:spPr>
        <p:txBody>
          <a:bodyPr>
            <a:normAutofit fontScale="92500" lnSpcReduction="20000"/>
          </a:bodyPr>
          <a:lstStyle/>
          <a:p>
            <a:pPr marL="0" indent="0">
              <a:buNone/>
            </a:pPr>
            <a:r>
              <a:rPr lang="en-US" sz="2600" dirty="0">
                <a:cs typeface="Calibri"/>
              </a:rPr>
              <a:t>Photo Credit: Kidango Decoto Center; Union City, CA</a:t>
            </a:r>
          </a:p>
        </p:txBody>
      </p:sp>
      <p:pic>
        <p:nvPicPr>
          <p:cNvPr id="13" name="Content Placeholder 12" descr="A picture of a child sitting outside, looking at a book">
            <a:extLst>
              <a:ext uri="{FF2B5EF4-FFF2-40B4-BE49-F238E27FC236}">
                <a16:creationId xmlns:a16="http://schemas.microsoft.com/office/drawing/2014/main" id="{8745114E-F6F6-418A-8C7D-19913BD1846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69982" y="95940"/>
            <a:ext cx="4340100" cy="5926038"/>
          </a:xfrm>
          <a:prstGeom prst="flowChartAlternateProcess">
            <a:avLst/>
          </a:prstGeom>
        </p:spPr>
      </p:pic>
      <p:sp>
        <p:nvSpPr>
          <p:cNvPr id="14" name="Slide Number Placeholder 13">
            <a:extLst>
              <a:ext uri="{FF2B5EF4-FFF2-40B4-BE49-F238E27FC236}">
                <a16:creationId xmlns:a16="http://schemas.microsoft.com/office/drawing/2014/main" id="{491B5CE2-58B4-4752-8F44-EDD89479F24B}"/>
              </a:ext>
            </a:extLst>
          </p:cNvPr>
          <p:cNvSpPr>
            <a:spLocks noGrp="1"/>
          </p:cNvSpPr>
          <p:nvPr>
            <p:ph type="sldNum" sz="quarter" idx="10"/>
          </p:nvPr>
        </p:nvSpPr>
        <p:spPr/>
        <p:txBody>
          <a:bodyPr/>
          <a:lstStyle/>
          <a:p>
            <a:fld id="{432ED76D-8188-4B28-B316-CD85396F47B0}" type="slidenum">
              <a:rPr lang="en-US" smtClean="0"/>
              <a:pPr/>
              <a:t>6</a:t>
            </a:fld>
            <a:endParaRPr lang="en-US" dirty="0"/>
          </a:p>
        </p:txBody>
      </p:sp>
    </p:spTree>
    <p:extLst>
      <p:ext uri="{BB962C8B-B14F-4D97-AF65-F5344CB8AC3E}">
        <p14:creationId xmlns:p14="http://schemas.microsoft.com/office/powerpoint/2010/main" val="376908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a:xfrm>
            <a:off x="174434" y="0"/>
            <a:ext cx="11887200" cy="1066789"/>
          </a:xfrm>
        </p:spPr>
        <p:txBody>
          <a:bodyPr>
            <a:noAutofit/>
          </a:bodyPr>
          <a:lstStyle/>
          <a:p>
            <a:r>
              <a:rPr lang="en-US" b="1" dirty="0">
                <a:cs typeface="Arial"/>
              </a:rPr>
              <a:t>Universal Transitional Kindergarten (UTK)</a:t>
            </a:r>
            <a:endParaRPr lang="en-US" b="1" dirty="0"/>
          </a:p>
        </p:txBody>
      </p:sp>
      <p:sp>
        <p:nvSpPr>
          <p:cNvPr id="3" name="Content Placeholder 2">
            <a:extLst>
              <a:ext uri="{FF2B5EF4-FFF2-40B4-BE49-F238E27FC236}">
                <a16:creationId xmlns:a16="http://schemas.microsoft.com/office/drawing/2014/main" id="{91EC2B9D-30AB-4D0D-970C-9EBF79AE9F0C}"/>
              </a:ext>
            </a:extLst>
          </p:cNvPr>
          <p:cNvSpPr>
            <a:spLocks noGrp="1"/>
          </p:cNvSpPr>
          <p:nvPr>
            <p:ph idx="1"/>
          </p:nvPr>
        </p:nvSpPr>
        <p:spPr>
          <a:xfrm>
            <a:off x="104639" y="1259576"/>
            <a:ext cx="11921789" cy="4771972"/>
          </a:xfrm>
        </p:spPr>
        <p:txBody>
          <a:bodyPr vert="horz" lIns="91440" tIns="45720" rIns="91440" bIns="45720" rtlCol="0" anchor="t">
            <a:noAutofit/>
          </a:bodyPr>
          <a:lstStyle/>
          <a:p>
            <a:pPr>
              <a:buFont typeface="Arial"/>
              <a:buChar char="•"/>
            </a:pPr>
            <a:r>
              <a:rPr lang="en-US" sz="2800" dirty="0">
                <a:ea typeface="+mn-lt"/>
                <a:cs typeface="+mn-lt"/>
              </a:rPr>
              <a:t>Provides $614 million for the first year of TK expansion</a:t>
            </a:r>
          </a:p>
          <a:p>
            <a:pPr>
              <a:buFont typeface="Arial"/>
              <a:buChar char="•"/>
            </a:pPr>
            <a:r>
              <a:rPr lang="en-US" sz="2800" dirty="0">
                <a:ea typeface="+mn-lt"/>
                <a:cs typeface="+mn-lt"/>
              </a:rPr>
              <a:t>Includes $383 million for an additional adult to reduce ratios to 1 adult to 12 students</a:t>
            </a:r>
          </a:p>
          <a:p>
            <a:pPr>
              <a:spcAft>
                <a:spcPts val="1200"/>
              </a:spcAft>
              <a:buFont typeface="Arial"/>
              <a:buChar char="•"/>
            </a:pPr>
            <a:r>
              <a:rPr lang="en-US" sz="2800" dirty="0">
                <a:ea typeface="+mn-lt"/>
                <a:cs typeface="+mn-lt"/>
              </a:rPr>
              <a:t>Makes it easier to staff TK classrooms by:</a:t>
            </a:r>
            <a:endParaRPr lang="en-US" sz="2800" dirty="0">
              <a:cs typeface="Arial"/>
            </a:endParaRPr>
          </a:p>
          <a:p>
            <a:pPr lvl="1">
              <a:buFont typeface="Arial"/>
            </a:pPr>
            <a:r>
              <a:rPr lang="en-US" sz="2600" dirty="0">
                <a:ea typeface="+mn-lt"/>
                <a:cs typeface="+mn-lt"/>
              </a:rPr>
              <a:t>Allowing the Commission on Teacher Credentialing (CTC) to issue a one-year emergency specialist teaching permit teach TK</a:t>
            </a:r>
          </a:p>
          <a:p>
            <a:pPr lvl="1">
              <a:buFont typeface="Arial"/>
            </a:pPr>
            <a:r>
              <a:rPr lang="en-US" sz="2600" dirty="0">
                <a:ea typeface="+mn-lt"/>
                <a:cs typeface="+mn-lt"/>
              </a:rPr>
              <a:t>Clarifying that substitute TK teachers are not required to meet the additional TK teacher requirements around child development</a:t>
            </a:r>
          </a:p>
          <a:p>
            <a:pPr>
              <a:buFont typeface="Arial"/>
              <a:buChar char="•"/>
            </a:pPr>
            <a:r>
              <a:rPr lang="en-US" sz="2800" dirty="0">
                <a:ea typeface="+mn-lt"/>
                <a:cs typeface="+mn-lt"/>
              </a:rPr>
              <a:t>Requires TK data to be collected separately from kindergarten data</a:t>
            </a: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7</a:t>
            </a:fld>
            <a:endParaRPr lang="en-US" dirty="0"/>
          </a:p>
        </p:txBody>
      </p:sp>
    </p:spTree>
    <p:extLst>
      <p:ext uri="{BB962C8B-B14F-4D97-AF65-F5344CB8AC3E}">
        <p14:creationId xmlns:p14="http://schemas.microsoft.com/office/powerpoint/2010/main" val="126205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F681-3F0E-1144-AE0A-BEB72F5E4B32}"/>
              </a:ext>
            </a:extLst>
          </p:cNvPr>
          <p:cNvSpPr>
            <a:spLocks noGrp="1"/>
          </p:cNvSpPr>
          <p:nvPr>
            <p:ph type="title"/>
          </p:nvPr>
        </p:nvSpPr>
        <p:spPr>
          <a:xfrm>
            <a:off x="0" y="-108173"/>
            <a:ext cx="12030074" cy="1325563"/>
          </a:xfrm>
        </p:spPr>
        <p:txBody>
          <a:bodyPr>
            <a:normAutofit/>
          </a:bodyPr>
          <a:lstStyle/>
          <a:p>
            <a:r>
              <a:rPr lang="en-US" sz="4000" b="1" dirty="0"/>
              <a:t>UPK Planning and Implementation Supports</a:t>
            </a:r>
          </a:p>
        </p:txBody>
      </p:sp>
      <p:sp>
        <p:nvSpPr>
          <p:cNvPr id="3" name="Content Placeholder 2">
            <a:extLst>
              <a:ext uri="{FF2B5EF4-FFF2-40B4-BE49-F238E27FC236}">
                <a16:creationId xmlns:a16="http://schemas.microsoft.com/office/drawing/2014/main" id="{A19BDC6C-EDE8-8248-9B1A-38F78B7B3005}"/>
              </a:ext>
            </a:extLst>
          </p:cNvPr>
          <p:cNvSpPr>
            <a:spLocks noGrp="1"/>
          </p:cNvSpPr>
          <p:nvPr>
            <p:ph sz="half" idx="1"/>
          </p:nvPr>
        </p:nvSpPr>
        <p:spPr>
          <a:xfrm>
            <a:off x="152400" y="1172584"/>
            <a:ext cx="5852160" cy="4875519"/>
          </a:xfrm>
        </p:spPr>
        <p:txBody>
          <a:bodyPr vert="horz" lIns="91440" tIns="45720" rIns="91440" bIns="45720" rtlCol="0" anchor="t">
            <a:noAutofit/>
          </a:bodyPr>
          <a:lstStyle/>
          <a:p>
            <a:pPr>
              <a:spcAft>
                <a:spcPts val="1800"/>
              </a:spcAft>
            </a:pPr>
            <a:r>
              <a:rPr lang="en-US" sz="2400" dirty="0">
                <a:ea typeface="+mn-lt"/>
                <a:cs typeface="+mn-lt"/>
              </a:rPr>
              <a:t>$300 million for UPK Planning and Implementation for districts that have kindergarten enrollment</a:t>
            </a:r>
            <a:endParaRPr lang="en-US" sz="2400" dirty="0">
              <a:cs typeface="Arial" panose="020B0604020202020204"/>
            </a:endParaRPr>
          </a:p>
          <a:p>
            <a:pPr>
              <a:spcAft>
                <a:spcPts val="1000"/>
              </a:spcAft>
            </a:pPr>
            <a:r>
              <a:rPr lang="en-US" sz="2400" dirty="0">
                <a:ea typeface="+mn-lt"/>
                <a:cs typeface="+mn-lt"/>
              </a:rPr>
              <a:t>$18.3 million per year for three years for California Universal Preschool Planning Grant Program to support preschool planning in Mixed Delivery system.</a:t>
            </a:r>
            <a:endParaRPr lang="en-US" sz="2400" dirty="0">
              <a:ea typeface="+mn-lt"/>
              <a:cs typeface="Arial"/>
            </a:endParaRPr>
          </a:p>
          <a:p>
            <a:r>
              <a:rPr lang="en-US" sz="2400" dirty="0">
                <a:ea typeface="+mn-lt"/>
                <a:cs typeface="Arial"/>
              </a:rPr>
              <a:t>Link to Transforming Schools: </a:t>
            </a:r>
            <a:r>
              <a:rPr lang="en-US" sz="2400" dirty="0">
                <a:solidFill>
                  <a:schemeClr val="accent4">
                    <a:lumMod val="40000"/>
                    <a:lumOff val="60000"/>
                  </a:schemeClr>
                </a:solidFill>
                <a:hlinkClick r:id="rId3" tooltip="CDE Transforming Schools">
                  <a:extLst>
                    <a:ext uri="{A12FA001-AC4F-418D-AE19-62706E023703}">
                      <ahyp:hlinkClr xmlns:ahyp="http://schemas.microsoft.com/office/drawing/2018/hyperlinkcolor" val="tx"/>
                    </a:ext>
                  </a:extLst>
                </a:hlinkClick>
              </a:rPr>
              <a:t>https://www.cde.ca.gov/eo/in/index.asp</a:t>
            </a:r>
            <a:endParaRPr lang="en-US" sz="2400" dirty="0">
              <a:solidFill>
                <a:schemeClr val="accent4">
                  <a:lumMod val="40000"/>
                  <a:lumOff val="60000"/>
                </a:schemeClr>
              </a:solidFill>
              <a:ea typeface="+mn-lt"/>
              <a:cs typeface="+mn-lt"/>
            </a:endParaRPr>
          </a:p>
        </p:txBody>
      </p:sp>
      <p:pic>
        <p:nvPicPr>
          <p:cNvPr id="9" name="Content Placeholder 8" descr="Transforming Schools: Superintendent’s Initiatives chart">
            <a:extLst>
              <a:ext uri="{FF2B5EF4-FFF2-40B4-BE49-F238E27FC236}">
                <a16:creationId xmlns:a16="http://schemas.microsoft.com/office/drawing/2014/main" id="{A4AD4F24-F30D-4A88-A267-AC83E0595F8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01456" y="1002988"/>
            <a:ext cx="5773560" cy="4835236"/>
          </a:xfrm>
        </p:spPr>
      </p:pic>
      <p:sp>
        <p:nvSpPr>
          <p:cNvPr id="4" name="Slide Number Placeholder 3">
            <a:extLst>
              <a:ext uri="{FF2B5EF4-FFF2-40B4-BE49-F238E27FC236}">
                <a16:creationId xmlns:a16="http://schemas.microsoft.com/office/drawing/2014/main" id="{D3145B48-7468-4F1B-A408-0E3F72F20757}"/>
              </a:ext>
            </a:extLst>
          </p:cNvPr>
          <p:cNvSpPr>
            <a:spLocks noGrp="1"/>
          </p:cNvSpPr>
          <p:nvPr>
            <p:ph type="sldNum" sz="quarter" idx="10"/>
          </p:nvPr>
        </p:nvSpPr>
        <p:spPr/>
        <p:txBody>
          <a:bodyPr/>
          <a:lstStyle/>
          <a:p>
            <a:fld id="{432ED76D-8188-4B28-B316-CD85396F47B0}" type="slidenum">
              <a:rPr lang="en-US" smtClean="0"/>
              <a:pPr/>
              <a:t>8</a:t>
            </a:fld>
            <a:endParaRPr lang="en-US" dirty="0"/>
          </a:p>
        </p:txBody>
      </p:sp>
    </p:spTree>
    <p:extLst>
      <p:ext uri="{BB962C8B-B14F-4D97-AF65-F5344CB8AC3E}">
        <p14:creationId xmlns:p14="http://schemas.microsoft.com/office/powerpoint/2010/main" val="410491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50ED00-D009-4221-9D32-AB812E06B493}"/>
              </a:ext>
            </a:extLst>
          </p:cNvPr>
          <p:cNvSpPr>
            <a:spLocks noGrp="1"/>
          </p:cNvSpPr>
          <p:nvPr>
            <p:ph type="title"/>
          </p:nvPr>
        </p:nvSpPr>
        <p:spPr>
          <a:xfrm>
            <a:off x="143774" y="105836"/>
            <a:ext cx="11887200" cy="1325563"/>
          </a:xfrm>
        </p:spPr>
        <p:txBody>
          <a:bodyPr>
            <a:normAutofit/>
          </a:bodyPr>
          <a:lstStyle/>
          <a:p>
            <a:r>
              <a:rPr lang="en-US" sz="4000" b="1" dirty="0">
                <a:cs typeface="Arial"/>
              </a:rPr>
              <a:t>California State Preschool Program (CSPP)</a:t>
            </a:r>
            <a:br>
              <a:rPr lang="en-US" sz="4000" dirty="0">
                <a:cs typeface="Arial"/>
              </a:rPr>
            </a:br>
            <a:r>
              <a:rPr lang="en-US" sz="4000" dirty="0">
                <a:cs typeface="Arial"/>
              </a:rPr>
              <a:t> </a:t>
            </a:r>
            <a:r>
              <a:rPr lang="en-US" sz="4000" b="1" dirty="0">
                <a:cs typeface="Arial"/>
              </a:rPr>
              <a:t>Fiscal Changes</a:t>
            </a:r>
            <a:endParaRPr lang="en-US" sz="4000" dirty="0"/>
          </a:p>
        </p:txBody>
      </p:sp>
      <p:sp>
        <p:nvSpPr>
          <p:cNvPr id="7" name="Content Placeholder 6">
            <a:extLst>
              <a:ext uri="{FF2B5EF4-FFF2-40B4-BE49-F238E27FC236}">
                <a16:creationId xmlns:a16="http://schemas.microsoft.com/office/drawing/2014/main" id="{E77F602C-FD47-40B3-84D5-11DB57F0FF87}"/>
              </a:ext>
            </a:extLst>
          </p:cNvPr>
          <p:cNvSpPr>
            <a:spLocks noGrp="1"/>
          </p:cNvSpPr>
          <p:nvPr>
            <p:ph sz="quarter" idx="11"/>
          </p:nvPr>
        </p:nvSpPr>
        <p:spPr>
          <a:xfrm>
            <a:off x="142701" y="1775375"/>
            <a:ext cx="11784688" cy="4531327"/>
          </a:xfrm>
        </p:spPr>
        <p:txBody>
          <a:bodyPr vert="horz" lIns="91440" tIns="45720" rIns="91440" bIns="45720" rtlCol="0" anchor="t">
            <a:normAutofit/>
          </a:bodyPr>
          <a:lstStyle/>
          <a:p>
            <a:pPr>
              <a:buFont typeface="Arial"/>
              <a:buChar char="•"/>
            </a:pPr>
            <a:r>
              <a:rPr lang="en-US" dirty="0">
                <a:ea typeface="+mn-lt"/>
                <a:cs typeface="+mn-lt"/>
              </a:rPr>
              <a:t>Increases adjustment factors for children with disabilities, children 47 months or younger, children who are dual language learners, and early childhood mental health consultation.</a:t>
            </a:r>
            <a:endParaRPr lang="en-US" dirty="0">
              <a:cs typeface="Arial"/>
            </a:endParaRPr>
          </a:p>
          <a:p>
            <a:pPr>
              <a:buFont typeface="Arial"/>
              <a:buChar char="•"/>
            </a:pPr>
            <a:r>
              <a:rPr lang="en-US" dirty="0">
                <a:ea typeface="+mn-lt"/>
                <a:cs typeface="+mn-lt"/>
              </a:rPr>
              <a:t>Provides a 6.56 percent Cost of Living Adjustment (COLA)</a:t>
            </a:r>
          </a:p>
          <a:p>
            <a:pPr>
              <a:buFont typeface="Arial"/>
              <a:buChar char="•"/>
            </a:pPr>
            <a:r>
              <a:rPr lang="en-US" dirty="0">
                <a:ea typeface="+mn-lt"/>
                <a:cs typeface="+mn-lt"/>
              </a:rPr>
              <a:t>Includes $21.3 million to waive family fees and extends hold harmless for 2022–23</a:t>
            </a:r>
          </a:p>
          <a:p>
            <a:pPr>
              <a:buFont typeface="Arial"/>
              <a:buChar char="•"/>
            </a:pPr>
            <a:r>
              <a:rPr lang="en-US" dirty="0">
                <a:ea typeface="+mn-lt"/>
                <a:cs typeface="+mn-lt"/>
              </a:rPr>
              <a:t>Changes audit threshold for yearly audits in CSPP</a:t>
            </a:r>
          </a:p>
        </p:txBody>
      </p:sp>
      <p:sp>
        <p:nvSpPr>
          <p:cNvPr id="3" name="Slide Number Placeholder 2">
            <a:extLst>
              <a:ext uri="{FF2B5EF4-FFF2-40B4-BE49-F238E27FC236}">
                <a16:creationId xmlns:a16="http://schemas.microsoft.com/office/drawing/2014/main" id="{2CF969D6-52E6-43C1-A639-988F475024ED}"/>
              </a:ext>
            </a:extLst>
          </p:cNvPr>
          <p:cNvSpPr>
            <a:spLocks noGrp="1"/>
          </p:cNvSpPr>
          <p:nvPr>
            <p:ph type="sldNum" sz="quarter" idx="10"/>
          </p:nvPr>
        </p:nvSpPr>
        <p:spPr/>
        <p:txBody>
          <a:bodyPr/>
          <a:lstStyle/>
          <a:p>
            <a:fld id="{432ED76D-8188-4B28-B316-CD85396F47B0}" type="slidenum">
              <a:rPr lang="en-US" smtClean="0"/>
              <a:pPr/>
              <a:t>9</a:t>
            </a:fld>
            <a:endParaRPr lang="en-US" dirty="0"/>
          </a:p>
        </p:txBody>
      </p:sp>
    </p:spTree>
    <p:extLst>
      <p:ext uri="{BB962C8B-B14F-4D97-AF65-F5344CB8AC3E}">
        <p14:creationId xmlns:p14="http://schemas.microsoft.com/office/powerpoint/2010/main" val="4287619276"/>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a92aa00-d659-46d6-b4cf-e266ad63a1ef">
      <UserInfo>
        <DisplayName>Assadya Ross</DisplayName>
        <AccountId>33</AccountId>
        <AccountType/>
      </UserInfo>
      <UserInfo>
        <DisplayName>Sara Dawson</DisplayName>
        <AccountId>135</AccountId>
        <AccountType/>
      </UserInfo>
      <UserInfo>
        <DisplayName>Mai Thao</DisplayName>
        <AccountId>132</AccountId>
        <AccountType/>
      </UserInfo>
      <UserInfo>
        <DisplayName>Kim Nguyen</DisplayName>
        <AccountId>147</AccountId>
        <AccountType/>
      </UserInfo>
      <UserInfo>
        <DisplayName>Kerra Lancaster</DisplayName>
        <AccountId>292</AccountId>
        <AccountType/>
      </UserInfo>
      <UserInfo>
        <DisplayName>Sandra Flores</DisplayName>
        <AccountId>217</AccountId>
        <AccountType/>
      </UserInfo>
      <UserInfo>
        <DisplayName>Sandi Ridge</DisplayName>
        <AccountId>436</AccountId>
        <AccountType/>
      </UserInfo>
      <UserInfo>
        <DisplayName>Sandra Patitucci</DisplayName>
        <AccountId>79</AccountId>
        <AccountType/>
      </UserInfo>
      <UserInfo>
        <DisplayName>Virginia Early</DisplayName>
        <AccountId>115</AccountId>
        <AccountType/>
      </UserInfo>
      <UserInfo>
        <DisplayName>Jennifer Osalbo</DisplayName>
        <AccountId>169</AccountId>
        <AccountType/>
      </UserInfo>
      <UserInfo>
        <DisplayName>Bryan Boyd</DisplayName>
        <AccountId>461</AccountId>
        <AccountType/>
      </UserInfo>
      <UserInfo>
        <DisplayName>Diana Lua</DisplayName>
        <AccountId>218</AccountId>
        <AccountType/>
      </UserInfo>
      <UserInfo>
        <DisplayName>Angela Data</DisplayName>
        <AccountId>365</AccountId>
        <AccountType/>
      </UserInfo>
      <UserInfo>
        <DisplayName>Silvia Figueroa</DisplayName>
        <AccountId>146</AccountId>
        <AccountType/>
      </UserInfo>
      <UserInfo>
        <DisplayName>Olivia DeMarais</DisplayName>
        <AccountId>95</AccountId>
        <AccountType/>
      </UserInfo>
      <UserInfo>
        <DisplayName>Alana Pinsler</DisplayName>
        <AccountId>25</AccountId>
        <AccountType/>
      </UserInfo>
      <UserInfo>
        <DisplayName>Brianne Rood</DisplayName>
        <AccountId>14</AccountId>
        <AccountType/>
      </UserInfo>
      <UserInfo>
        <DisplayName>Stephen Propheter</DisplayName>
        <AccountId>10</AccountId>
        <AccountType/>
      </UserInfo>
      <UserInfo>
        <DisplayName>Stephanie Farland</DisplayName>
        <AccountId>433</AccountId>
        <AccountType/>
      </UserInfo>
      <UserInfo>
        <DisplayName>Benjamin Allen</DisplayName>
        <AccountId>60</AccountId>
        <AccountType/>
      </UserInfo>
      <UserInfo>
        <DisplayName>Sterling Williams</DisplayName>
        <AccountId>273</AccountId>
        <AccountType/>
      </UserInfo>
      <UserInfo>
        <DisplayName>Nadia Kersey</DisplayName>
        <AccountId>136</AccountId>
        <AccountType/>
      </UserInfo>
      <UserInfo>
        <DisplayName>Jen Taylor</DisplayName>
        <AccountId>462</AccountId>
        <AccountType/>
      </UserInfo>
      <UserInfo>
        <DisplayName>Teresa Maldonado</DisplayName>
        <AccountId>216</AccountId>
        <AccountType/>
      </UserInfo>
      <UserInfo>
        <DisplayName>Stacy Anagnostopoulos</DisplayName>
        <AccountId>359</AccountId>
        <AccountType/>
      </UserInfo>
      <UserInfo>
        <DisplayName>Crystal Devlin</DisplayName>
        <AccountId>38</AccountId>
        <AccountType/>
      </UserInfo>
      <UserInfo>
        <DisplayName>Shanna BirkholzVasquez</DisplayName>
        <AccountId>367</AccountId>
        <AccountType/>
      </UserInfo>
      <UserInfo>
        <DisplayName>Amira Elmallah</DisplayName>
        <AccountId>538</AccountId>
        <AccountType/>
      </UserInfo>
      <UserInfo>
        <DisplayName>Kate MoheyEldin</DisplayName>
        <AccountId>133</AccountId>
        <AccountType/>
      </UserInfo>
      <UserInfo>
        <DisplayName>Cassandra Lewis</DisplayName>
        <AccountId>80</AccountId>
        <AccountType/>
      </UserInfo>
      <UserInfo>
        <DisplayName>Niki Niknia</DisplayName>
        <AccountId>24</AccountId>
        <AccountType/>
      </UserInfo>
      <UserInfo>
        <DisplayName>Jayme Richards</DisplayName>
        <AccountId>586</AccountId>
        <AccountType/>
      </UserInfo>
      <UserInfo>
        <DisplayName>Carly Nodohara</DisplayName>
        <AccountId>54</AccountId>
        <AccountType/>
      </UserInfo>
      <UserInfo>
        <DisplayName>Yashima Daniels</DisplayName>
        <AccountId>159</AccountId>
        <AccountType/>
      </UserInfo>
      <UserInfo>
        <DisplayName>Lindsey Castillo</DisplayName>
        <AccountId>605</AccountId>
        <AccountType/>
      </UserInfo>
      <UserInfo>
        <DisplayName>Sheila Self</DisplayName>
        <AccountId>12</AccountId>
        <AccountType/>
      </UserInfo>
      <UserInfo>
        <DisplayName>Linda Morales</DisplayName>
        <AccountId>41</AccountId>
        <AccountType/>
      </UserInfo>
      <UserInfo>
        <DisplayName>Kim McMillan</DisplayName>
        <AccountId>82</AccountId>
        <AccountType/>
      </UserInfo>
      <UserInfo>
        <DisplayName>Danielle Davis</DisplayName>
        <AccountId>90</AccountId>
        <AccountType/>
      </UserInfo>
      <UserInfo>
        <DisplayName>Eddie Tanimoto</DisplayName>
        <AccountId>166</AccountId>
        <AccountType/>
      </UserInfo>
      <UserInfo>
        <DisplayName>Mai Xiong</DisplayName>
        <AccountId>42</AccountId>
        <AccountType/>
      </UserInfo>
      <UserInfo>
        <DisplayName>Amy Silva</DisplayName>
        <AccountId>138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2" ma:contentTypeDescription="Create a new document." ma:contentTypeScope="" ma:versionID="b9528dc1bcd2589b02bbc73bec2734cc">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40da850488f41daeafd5036038226fa5"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191934-4B4B-4A9C-BA31-51F13663C295}">
  <ds:schemaRefs>
    <ds:schemaRef ds:uri="http://schemas.microsoft.com/sharepoint/v3/contenttype/forms"/>
  </ds:schemaRefs>
</ds:datastoreItem>
</file>

<file path=customXml/itemProps2.xml><?xml version="1.0" encoding="utf-8"?>
<ds:datastoreItem xmlns:ds="http://schemas.openxmlformats.org/officeDocument/2006/customXml" ds:itemID="{9A9B6559-0ED3-4D0D-99E2-1A30FBBF8114}">
  <ds:schemaRefs>
    <ds:schemaRef ds:uri="http://purl.org/dc/terms/"/>
    <ds:schemaRef ds:uri="http://schemas.openxmlformats.org/package/2006/metadata/core-properties"/>
    <ds:schemaRef ds:uri="6a92aa00-d659-46d6-b4cf-e266ad63a1ef"/>
    <ds:schemaRef ds:uri="http://purl.org/dc/dcmitype/"/>
    <ds:schemaRef ds:uri="http://schemas.microsoft.com/office/infopath/2007/PartnerControls"/>
    <ds:schemaRef ds:uri="d173ea53-e63a-4839-8c69-aececa15c404"/>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4F79981-4D15-429D-AE2A-51E317984ECF}">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57</TotalTime>
  <Words>5252</Words>
  <Application>Microsoft Office PowerPoint</Application>
  <PresentationFormat>Widescreen</PresentationFormat>
  <Paragraphs>352</Paragraphs>
  <Slides>19</Slides>
  <Notes>18</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19</vt:i4>
      </vt:variant>
    </vt:vector>
  </HeadingPairs>
  <TitlesOfParts>
    <vt:vector size="41" baseType="lpstr">
      <vt:lpstr>Arial</vt:lpstr>
      <vt:lpstr>Arial,Sans-Serif</vt:lpstr>
      <vt:lpstr>Calibri</vt:lpstr>
      <vt:lpstr>Cambria</vt:lpstr>
      <vt:lpstr>Courier New</vt:lpstr>
      <vt:lpstr>DM Sans</vt:lpstr>
      <vt:lpstr>Noto Sans Symbols</vt:lpstr>
      <vt:lpstr>Symbol</vt:lpstr>
      <vt:lpstr>Wingdings</vt:lpstr>
      <vt:lpstr>CDE Set 1</vt:lpstr>
      <vt:lpstr>CDE Set 2</vt:lpstr>
      <vt:lpstr>CDE Set 3</vt:lpstr>
      <vt:lpstr>CDE Set 4</vt:lpstr>
      <vt:lpstr>CDE Set 5</vt:lpstr>
      <vt:lpstr>CDE Set 6</vt:lpstr>
      <vt:lpstr>CDE Set 7</vt:lpstr>
      <vt:lpstr>CDE Set 1</vt:lpstr>
      <vt:lpstr>CDE Set 1</vt:lpstr>
      <vt:lpstr>CDE Set 5</vt:lpstr>
      <vt:lpstr>CDE Set 1</vt:lpstr>
      <vt:lpstr>CDE Set 1</vt:lpstr>
      <vt:lpstr>CDE Set 1</vt:lpstr>
      <vt:lpstr> Universal PreKindergarten (UPK) Implementation Office Hour   Early Education Division (EED)    August 17, 2022</vt:lpstr>
      <vt:lpstr>Welcome and Introductions</vt:lpstr>
      <vt:lpstr>Asking Questions</vt:lpstr>
      <vt:lpstr>UPK Reminders </vt:lpstr>
      <vt:lpstr>UPK Planning and Implementation  Key Dates</vt:lpstr>
      <vt:lpstr>2022–23 Final Budget</vt:lpstr>
      <vt:lpstr>Universal Transitional Kindergarten (UTK)</vt:lpstr>
      <vt:lpstr>UPK Planning and Implementation Supports</vt:lpstr>
      <vt:lpstr>California State Preschool Program (CSPP)  Fiscal Changes</vt:lpstr>
      <vt:lpstr>CSPP Eligibility and Certification Changes</vt:lpstr>
      <vt:lpstr>Additional Support for Children with Disabilities </vt:lpstr>
      <vt:lpstr>Infrastructure</vt:lpstr>
      <vt:lpstr>Questions &amp; Answers</vt:lpstr>
      <vt:lpstr>Closing and Next Steps</vt:lpstr>
      <vt:lpstr>Resources</vt:lpstr>
      <vt:lpstr>UPK Resources</vt:lpstr>
      <vt:lpstr>Budget Resources</vt:lpstr>
      <vt:lpstr>Expanded Learning Opportunities Program (ELO-P) Resources</vt:lpstr>
      <vt:lpstr>Facilities Resources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 August 17 UPK Office Hour - Elementary (CA Dept of Education)</dc:title>
  <dc:subject>Early Education May Universal PreKindergarten (UPK) Office Hour PowerPoint slides for the August 17 presentation posted on the CDE web page.</dc:subject>
  <dc:creator>Brandon Rood</dc:creator>
  <cp:lastModifiedBy>Alice Ludwig</cp:lastModifiedBy>
  <cp:revision>9</cp:revision>
  <dcterms:created xsi:type="dcterms:W3CDTF">2020-08-25T03:09:04Z</dcterms:created>
  <dcterms:modified xsi:type="dcterms:W3CDTF">2023-09-25T21:00:39Z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ies>
</file>