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257" r:id="rId3"/>
    <p:sldId id="268" r:id="rId4"/>
    <p:sldId id="258" r:id="rId5"/>
    <p:sldId id="271" r:id="rId6"/>
    <p:sldId id="261" r:id="rId7"/>
    <p:sldId id="263" r:id="rId8"/>
    <p:sldId id="262" r:id="rId9"/>
    <p:sldId id="272" r:id="rId10"/>
    <p:sldId id="265" r:id="rId11"/>
    <p:sldId id="266"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guide id="4" pos="70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583"/>
    <a:srgbClr val="E0E4F0"/>
    <a:srgbClr val="2B2A50"/>
    <a:srgbClr val="DADEE9"/>
    <a:srgbClr val="B9C1DC"/>
    <a:srgbClr val="6361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CADC3-FB0E-47C1-ADE9-7357F8AD19A5}" v="82" dt="2025-05-28T17:03:51.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81197" autoAdjust="0"/>
  </p:normalViewPr>
  <p:slideViewPr>
    <p:cSldViewPr snapToGrid="0">
      <p:cViewPr varScale="1">
        <p:scale>
          <a:sx n="90" d="100"/>
          <a:sy n="90" d="100"/>
        </p:scale>
        <p:origin x="624" y="84"/>
      </p:cViewPr>
      <p:guideLst>
        <p:guide orient="horz" pos="2160"/>
        <p:guide pos="3840"/>
        <p:guide orient="horz" pos="144"/>
        <p:guide pos="7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93927626669127E-2"/>
          <c:y val="0"/>
          <c:w val="0.90681214474666172"/>
          <c:h val="1"/>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4E-4327-955E-E5FDDA9B26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BD-4823-A611-1ED7408A9087}"/>
              </c:ext>
            </c:extLst>
          </c:dPt>
          <c:dLbls>
            <c:dLbl>
              <c:idx val="0"/>
              <c:layout>
                <c:manualLayout>
                  <c:x val="-8.1518347360955659E-2"/>
                  <c:y val="0.18782574954572986"/>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8962404507696713"/>
                      <c:h val="0.20088961235614775"/>
                    </c:manualLayout>
                  </c15:layout>
                </c:ext>
                <c:ext xmlns:c16="http://schemas.microsoft.com/office/drawing/2014/chart" uri="{C3380CC4-5D6E-409C-BE32-E72D297353CC}">
                  <c16:uniqueId val="{00000001-264E-4327-955E-E5FDDA9B265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pt idx="0">
                  <c:v>21</c:v>
                </c:pt>
                <c:pt idx="1">
                  <c:v>22</c:v>
                </c:pt>
              </c:numCache>
            </c:numRef>
          </c:cat>
          <c:val>
            <c:numRef>
              <c:f>Sheet1!$B$2:$B$3</c:f>
              <c:numCache>
                <c:formatCode>0.00%</c:formatCode>
                <c:ptCount val="2"/>
                <c:pt idx="0">
                  <c:v>0.33379999999999999</c:v>
                </c:pt>
                <c:pt idx="1">
                  <c:v>0.66620000000000001</c:v>
                </c:pt>
              </c:numCache>
            </c:numRef>
          </c:val>
          <c:extLst>
            <c:ext xmlns:c16="http://schemas.microsoft.com/office/drawing/2014/chart" uri="{C3380CC4-5D6E-409C-BE32-E72D297353CC}">
              <c16:uniqueId val="{00000000-264E-4327-955E-E5FDDA9B26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53583908072017E-2"/>
          <c:y val="0"/>
          <c:w val="0.90544969332966707"/>
          <c:h val="0.99369018776499096"/>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2A-40BD-BF67-2D0BEAD365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89-404B-AFD8-D0929098C2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89-404B-AFD8-D0929098C2D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F89-404B-AFD8-D0929098C2DB}"/>
              </c:ext>
            </c:extLst>
          </c:dPt>
          <c:dLbls>
            <c:dLbl>
              <c:idx val="0"/>
              <c:layout>
                <c:manualLayout>
                  <c:x val="-6.589524497067184E-2"/>
                  <c:y val="0.1707077150211992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2700792945432353"/>
                      <c:h val="0.17557692307692305"/>
                    </c:manualLayout>
                  </c15:layout>
                </c:ext>
                <c:ext xmlns:c16="http://schemas.microsoft.com/office/drawing/2014/chart" uri="{C3380CC4-5D6E-409C-BE32-E72D297353CC}">
                  <c16:uniqueId val="{00000001-F72A-40BD-BF67-2D0BEAD365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Sheet1!$A$2:$A$5</c:f>
              <c:numCache>
                <c:formatCode>General</c:formatCode>
                <c:ptCount val="4"/>
                <c:pt idx="0">
                  <c:v>22</c:v>
                </c:pt>
                <c:pt idx="1">
                  <c:v>23</c:v>
                </c:pt>
              </c:numCache>
            </c:numRef>
          </c:cat>
          <c:val>
            <c:numRef>
              <c:f>Sheet1!$B$2:$B$5</c:f>
              <c:numCache>
                <c:formatCode>0.00%</c:formatCode>
                <c:ptCount val="4"/>
                <c:pt idx="0">
                  <c:v>0.34620000000000001</c:v>
                </c:pt>
                <c:pt idx="1">
                  <c:v>0.65380000000000005</c:v>
                </c:pt>
              </c:numCache>
            </c:numRef>
          </c:val>
          <c:extLst>
            <c:ext xmlns:c16="http://schemas.microsoft.com/office/drawing/2014/chart" uri="{C3380CC4-5D6E-409C-BE32-E72D297353CC}">
              <c16:uniqueId val="{00000000-F72A-40BD-BF67-2D0BEAD365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53601399489609E-2"/>
          <c:y val="9.6153846153846159E-3"/>
          <c:w val="0.89809279720102075"/>
          <c:h val="0.99038461538461542"/>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F0-497B-9CB7-38733E74D6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C2-429F-9FC9-9347B6BAA414}"/>
              </c:ext>
            </c:extLst>
          </c:dPt>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7067B71E-8134-4154-BA72-F2DFEDF73885}" type="VALUE">
                      <a:rPr lang="en-US" sz="2400">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0085003340128017"/>
                      <c:h val="0.20442307692307693"/>
                    </c:manualLayout>
                  </c15:layout>
                  <c15:dlblFieldTable/>
                  <c15:showDataLabelsRange val="0"/>
                </c:ext>
                <c:ext xmlns:c16="http://schemas.microsoft.com/office/drawing/2014/chart" uri="{C3380CC4-5D6E-409C-BE32-E72D297353CC}">
                  <c16:uniqueId val="{00000001-3BF0-497B-9CB7-38733E74D6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pt idx="0">
                  <c:v>23</c:v>
                </c:pt>
                <c:pt idx="1">
                  <c:v>24</c:v>
                </c:pt>
              </c:numCache>
            </c:numRef>
          </c:cat>
          <c:val>
            <c:numRef>
              <c:f>Sheet1!$B$2:$B$3</c:f>
              <c:numCache>
                <c:formatCode>0.00%</c:formatCode>
                <c:ptCount val="2"/>
                <c:pt idx="0">
                  <c:v>0.35539999999999999</c:v>
                </c:pt>
                <c:pt idx="1">
                  <c:v>0.64459999999999995</c:v>
                </c:pt>
              </c:numCache>
            </c:numRef>
          </c:val>
          <c:extLst>
            <c:ext xmlns:c16="http://schemas.microsoft.com/office/drawing/2014/chart" uri="{C3380CC4-5D6E-409C-BE32-E72D297353CC}">
              <c16:uniqueId val="{00000000-3BF0-497B-9CB7-38733E74D6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532DF-D2F4-4877-8555-6168C493A67D}" type="datetimeFigureOut">
              <a:rPr lang="en-US" smtClean="0"/>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EC595-8092-4E69-BE15-774442D706FF}" type="slidenum">
              <a:rPr lang="en-US" smtClean="0"/>
              <a:t>‹#›</a:t>
            </a:fld>
            <a:endParaRPr lang="en-US" dirty="0"/>
          </a:p>
        </p:txBody>
      </p:sp>
    </p:spTree>
    <p:extLst>
      <p:ext uri="{BB962C8B-B14F-4D97-AF65-F5344CB8AC3E}">
        <p14:creationId xmlns:p14="http://schemas.microsoft.com/office/powerpoint/2010/main" val="221835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strike="noStrike" dirty="0">
                <a:latin typeface="Arial" panose="020B0604020202020204" pitchFamily="34" charset="0"/>
                <a:cs typeface="Arial" panose="020B0604020202020204" pitchFamily="34" charset="0"/>
              </a:rPr>
              <a:t>The </a:t>
            </a:r>
            <a:r>
              <a:rPr lang="en-US" b="0" i="1" strike="noStrike" dirty="0">
                <a:latin typeface="Arial" panose="020B0604020202020204" pitchFamily="34" charset="0"/>
                <a:cs typeface="Arial" panose="020B0604020202020204" pitchFamily="34" charset="0"/>
              </a:rPr>
              <a:t>Mathematics Framework for California Public Schools, Kindergarten through Grade Twelve</a:t>
            </a:r>
            <a:r>
              <a:rPr lang="en-US" b="0" strike="noStrike"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b="0" strike="noStrike" dirty="0">
                <a:latin typeface="Arial" panose="020B0604020202020204" pitchFamily="34" charset="0"/>
                <a:cs typeface="Arial" panose="020B0604020202020204" pitchFamily="34" charset="0"/>
              </a:rPr>
              <a:t>The Framework was adopted by the California State Board of Education in July 2023 and published by the California Department of Education in 2024.</a:t>
            </a:r>
          </a:p>
          <a:p>
            <a:endParaRPr lang="en-US" b="0" strike="noStrike" dirty="0"/>
          </a:p>
        </p:txBody>
      </p:sp>
      <p:sp>
        <p:nvSpPr>
          <p:cNvPr id="4" name="Slide Number Placeholder 3"/>
          <p:cNvSpPr>
            <a:spLocks noGrp="1"/>
          </p:cNvSpPr>
          <p:nvPr>
            <p:ph type="sldNum" sz="quarter" idx="5"/>
          </p:nvPr>
        </p:nvSpPr>
        <p:spPr/>
        <p:txBody>
          <a:bodyPr/>
          <a:lstStyle/>
          <a:p>
            <a:fld id="{18AEC595-8092-4E69-BE15-774442D706FF}" type="slidenum">
              <a:rPr lang="en-US" smtClean="0"/>
              <a:t>1</a:t>
            </a:fld>
            <a:endParaRPr lang="en-US" dirty="0"/>
          </a:p>
        </p:txBody>
      </p:sp>
    </p:spTree>
    <p:extLst>
      <p:ext uri="{BB962C8B-B14F-4D97-AF65-F5344CB8AC3E}">
        <p14:creationId xmlns:p14="http://schemas.microsoft.com/office/powerpoint/2010/main" val="83769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Instead of students working independently on pages of math problems with no context or relevance in the real world, you can expect your child to more often be working on mathematics investigations collaboratively with other students, where they will use real data, critical thinking, and their growing understanding of math concepts to investigate authentic problems and build their mathematical skills. </a:t>
            </a:r>
          </a:p>
          <a:p>
            <a:pPr marL="285750" indent="-285750">
              <a:buFont typeface="Arial" panose="020B0604020202020204" pitchFamily="34" charset="0"/>
              <a:buChar char="•"/>
            </a:pPr>
            <a:endParaRPr lang="en-US" sz="12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They will be encouraged to ask questions about their work and justify the answers that they come up with. </a:t>
            </a:r>
          </a:p>
          <a:p>
            <a:pPr marL="285750" indent="-285750">
              <a:buFont typeface="Arial" panose="020B0604020202020204" pitchFamily="34" charset="0"/>
              <a:buChar char="•"/>
            </a:pPr>
            <a:endParaRPr lang="en-US" sz="12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Math learning designed this way heightens student engagement in the math learning, supports those who may struggle, and makes increased math achievement attainable for all students.</a:t>
            </a:r>
          </a:p>
          <a:p>
            <a:pPr marL="285750" indent="-28575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Lets look at a few examples.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8AEC595-8092-4E69-BE15-774442D706FF}" type="slidenum">
              <a:rPr lang="en-US" smtClean="0"/>
              <a:t>10</a:t>
            </a:fld>
            <a:endParaRPr lang="en-US" dirty="0"/>
          </a:p>
        </p:txBody>
      </p:sp>
    </p:spTree>
    <p:extLst>
      <p:ext uri="{BB962C8B-B14F-4D97-AF65-F5344CB8AC3E}">
        <p14:creationId xmlns:p14="http://schemas.microsoft.com/office/powerpoint/2010/main" val="203850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One example of this from the appendix of the </a:t>
            </a:r>
            <a:r>
              <a:rPr lang="en-US" i="1" dirty="0">
                <a:latin typeface="Arial" panose="020B0604020202020204" pitchFamily="34" charset="0"/>
                <a:cs typeface="Arial" panose="020B0604020202020204" pitchFamily="34" charset="0"/>
              </a:rPr>
              <a:t>Framework</a:t>
            </a:r>
            <a:r>
              <a:rPr lang="en-US" dirty="0">
                <a:latin typeface="Arial" panose="020B0604020202020204" pitchFamily="34" charset="0"/>
                <a:cs typeface="Arial" panose="020B0604020202020204" pitchFamily="34" charset="0"/>
              </a:rPr>
              <a:t> is in middle school.</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Our example school takes an approach to math that lets each student, grades six through eight, progress on his or her own learning path.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is done through teacher-led, collaborative, and independent learning so that students can build deep understanding of math concepts and apply their learnings in real-world contexts.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At the start of the year, each student will take a diagnostic assessment.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data will be used to build a personalized set of mathematical ideas that the student will learn for the year.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will help the students, their teachers, and their parents understand what their learning will focus on this year and why.</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So Monique, who is a currently high achieving sixth grade student, and Darren, who is less experienced in geometry than Monique, will be able to engage in the same project because it is accessible at many levels.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So in our example one on the slide or a rectangle on a grid, when the teacher asks the students how they would describe this rectangle, possible answers include: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“It’s a 3×4 rectangle.”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“It’s made up of 12 squares.”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“Its perimeter is 14 units.”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“Its area is 12 square units. I know that because 3×4=12.”</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can then be translated into harder shapes such as triangles, using the same basic knowledge, as shown in example two, which is a series of triangles moved to make a rectangle.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this example: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Students might count or otherwise calculate the number of whole squares first, and then move on to the partial squares. They could count these as halves, or pair them up to make wholes.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Students might recognize that two of the triangles make a square, and thus the area of one triangle must be half the area of the square.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Students might notice that the top portion of the triangle can be rotated down to make a rectangle.</a:t>
            </a:r>
          </a:p>
          <a:p>
            <a:pPr marL="628650" lvl="1"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is an example of equity in math, meaning each student brings their own understanding and level to the problem, and the problem is open enough to be solved in many ways, which is equitable for all students.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8AEC595-8092-4E69-BE15-774442D706FF}" type="slidenum">
              <a:rPr lang="en-US" smtClean="0"/>
              <a:t>11</a:t>
            </a:fld>
            <a:endParaRPr lang="en-US" dirty="0"/>
          </a:p>
        </p:txBody>
      </p:sp>
    </p:spTree>
    <p:extLst>
      <p:ext uri="{BB962C8B-B14F-4D97-AF65-F5344CB8AC3E}">
        <p14:creationId xmlns:p14="http://schemas.microsoft.com/office/powerpoint/2010/main" val="58668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Let’s look at one more example from the appendix of the </a:t>
                </a:r>
                <a:r>
                  <a:rPr lang="en-US" sz="1200" i="1" dirty="0">
                    <a:latin typeface="Arial" panose="020B0604020202020204" pitchFamily="34" charset="0"/>
                    <a:cs typeface="Arial" panose="020B0604020202020204" pitchFamily="34" charset="0"/>
                  </a:rPr>
                  <a:t>Framework</a:t>
                </a:r>
                <a:r>
                  <a:rPr lang="en-US" sz="1200" dirty="0">
                    <a:latin typeface="Arial" panose="020B0604020202020204" pitchFamily="34" charset="0"/>
                    <a:cs typeface="Arial" panose="020B0604020202020204" pitchFamily="34" charset="0"/>
                  </a:rPr>
                  <a:t>, this time in elementary school.</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 this example, early in the school year, second-graders have started work with addition. They have been building on first-grade concepts, now finding “doubles” with sums greater than 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teacher is seeking to elevate students’ understanding of a powerful idea in mathematics: taking things apart and refitting them back together can be both strategic and efficient.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To do this, the teacher begins with a number talk. </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The intention is to model verbal processing based on a string of problems the children have explored in the preceding week with manipulative materials, story problems, and equations, and then to challenge students to calculate mentally, extending their thinking one step beyond previous work.</a:t>
                </a:r>
              </a:p>
              <a:p>
                <a:pPr marL="171450" indent="-171450" algn="l" defTabSz="914400" rtl="0" eaLnBrk="1" latinLnBrk="0" hangingPunct="1">
                  <a:buFont typeface="Arial" panose="020B0604020202020204" pitchFamily="34" charset="0"/>
                  <a:buChar char="•"/>
                </a:pPr>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The problem is written on the board and students take several minutes of quiet thinking time.</a:t>
                </a:r>
              </a:p>
              <a:p>
                <a:pPr marL="171450" marR="0" lvl="0" indent="-171450" algn="l" defTabSz="914400" rtl="0" eaLnBrk="1" latinLnBrk="0" hangingPunct="1">
                  <a:lnSpc>
                    <a:spcPct val="150000"/>
                  </a:lnSpc>
                  <a:spcBef>
                    <a:spcPts val="0"/>
                  </a:spcBef>
                  <a:spcAft>
                    <a:spcPts val="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When they have a solution, students show a quiet thumbs-up signal.</a:t>
                </a:r>
              </a:p>
              <a:p>
                <a:pPr marL="171450" marR="0" lvl="0"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If students solve the problem in more than one way, they show a corresponding number of fingers.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When all (or almost all) students signal that they have a solution, the teacher asks students to share their responses with their elbow partner and to show a thumbs up when they are ready to share with the class.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Student responses are recorded on the board without comment on correctness.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Students explain, defend, or challenge the recorded solutions, and reach consensus as a class. </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teacher refers students to familiar sentence frames for articulating their explanation, defense, or challenges. These provide a foundation for rich discussion of mathematics and can help reduce students’ reluctance to engage.</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The first problem posed is 10 + 10 = </a:t>
                </a:r>
                <a14:m>
                  <m:oMath xmlns:m="http://schemas.openxmlformats.org/officeDocument/2006/math">
                    <m:r>
                      <a:rPr lang="en-US" sz="1200" kern="1200">
                        <a:solidFill>
                          <a:schemeClr val="tx1"/>
                        </a:solidFill>
                        <a:latin typeface="Cambria Math" panose="02040503050406030204" pitchFamily="18" charset="0"/>
                        <a:ea typeface="+mn-ea"/>
                        <a:cs typeface="+mn-cs"/>
                      </a:rPr>
                      <m:t>◻</m:t>
                    </m:r>
                  </m:oMath>
                </a14:m>
                <a:r>
                  <a:rPr lang="en-US" sz="1200" kern="1200" dirty="0">
                    <a:solidFill>
                      <a:schemeClr val="tx1"/>
                    </a:solidFill>
                    <a:latin typeface="Arial" panose="020B0604020202020204" pitchFamily="34" charset="0"/>
                    <a:ea typeface="+mn-ea"/>
                    <a:cs typeface="Arial" panose="020B0604020202020204" pitchFamily="34" charset="0"/>
                  </a:rPr>
                  <a:t>.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As expected on this familiar, well-practiced addition problem, almost all the children signal a thumbs up within a short time, and all children agree on the answer.</a:t>
                </a:r>
              </a:p>
              <a:p>
                <a:pPr marL="171450" marR="0"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The teacher writes a second problem below the first:</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13 + 13 = </a:t>
                </a:r>
                <a14:m>
                  <m:oMath xmlns:m="http://schemas.openxmlformats.org/officeDocument/2006/math">
                    <m:r>
                      <a:rPr lang="en-US" sz="1200" kern="1200">
                        <a:solidFill>
                          <a:schemeClr val="tx1"/>
                        </a:solidFill>
                        <a:latin typeface="Cambria Math" panose="02040503050406030204" pitchFamily="18" charset="0"/>
                        <a:ea typeface="+mn-ea"/>
                        <a:cs typeface="+mn-cs"/>
                      </a:rPr>
                      <m:t>◻</m:t>
                    </m:r>
                  </m:oMath>
                </a14:m>
                <a:r>
                  <a:rPr lang="en-US" sz="1200" kern="1200" dirty="0">
                    <a:solidFill>
                      <a:schemeClr val="tx1"/>
                    </a:solidFill>
                    <a:latin typeface="Arial" panose="020B0604020202020204" pitchFamily="34" charset="0"/>
                    <a:ea typeface="+mn-ea"/>
                    <a:cs typeface="Arial" panose="020B0604020202020204" pitchFamily="34" charset="0"/>
                  </a:rPr>
                  <a:t>.</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Several thumbs rise quickly.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Some children use their fingers to calculate, while others nod their heads, as if counting mentally.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After three minutes, almost all children have found a solution; they whisper to share their answers with their partners.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When the teacher calls for answers, a majority of children say the sum is 26; three children think it is 25.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Three students explain how they found 26:</a:t>
                </a:r>
              </a:p>
              <a:p>
                <a:pPr marL="1085850" marR="0" lvl="2"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“I know that 13 is 3 more than 10, but there were two thirteens, and 10 + 10 = 20, so 6 more makes it 26.”</a:t>
                </a:r>
              </a:p>
              <a:p>
                <a:pPr marL="1085850" marR="0" lvl="2"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“I started at 13 and counted on 13 more: 14, 15, 16, 17, 18, 19, 20, 21, 22, 23, 24, 25, 26.”</a:t>
                </a:r>
              </a:p>
              <a:p>
                <a:pPr marL="1085850" marR="0" lvl="2"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“Well, I knew that 10 + 10 was 20, so I just took off the threes (in the ones place) and added those, and that made 6. So, 20 + 6 = 26.”</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endParaRPr lang="en-US" sz="12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teacher then continues to clarify the learning in a way that is accessible to all students in the class.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look at one more example, this time in elementary school.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this example, early in the school year, second-graders have started work with addition. They have been building on first-grade concepts, now finding “doubles” with sums greater than 20.</a:t>
                </a:r>
              </a:p>
              <a:p>
                <a:pPr marL="171450" indent="-171450">
                  <a:buFont typeface="Arial" panose="020B0604020202020204" pitchFamily="34" charset="0"/>
                  <a:buChar char="•"/>
                </a:pPr>
                <a:r>
                  <a:rPr lang="en-US" dirty="0"/>
                  <a:t>The teacher is seeking to elevate students’ understanding of a powerful idea in mathematics: taking things apart and refitting them back together can be both strategic and efficient.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do this, the teacher begins with a number talk. </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The intention is to model verbal processing based on a string of problems the children have explored in the preceding week with manipulative materials, story problems, and equations, and then to challenge students to calculate mentally, extending their thinking one step beyond previous work.</a:t>
                </a:r>
              </a:p>
              <a:p>
                <a:pPr marL="171450"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The problem is written on the board and students take several minutes of quiet thinking time.</a:t>
                </a:r>
              </a:p>
              <a:p>
                <a:pPr marL="171450" marR="0" lvl="0" indent="-171450" algn="l" defTabSz="914400" rtl="0" eaLnBrk="1" latinLnBrk="0" hangingPunct="1">
                  <a:lnSpc>
                    <a:spcPct val="150000"/>
                  </a:lnSpc>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When they have a solution, students show a quiet thumbs-up signal.</a:t>
                </a:r>
              </a:p>
              <a:p>
                <a:pPr marL="171450" marR="0" lvl="0"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If students solve the problem in more than one way, they show a corresponding number of fingers.</a:t>
                </a:r>
              </a:p>
              <a:p>
                <a:pPr marL="171450" indent="-171450">
                  <a:buFont typeface="Arial" panose="020B0604020202020204" pitchFamily="34" charset="0"/>
                  <a:buChar char="•"/>
                </a:pPr>
                <a:r>
                  <a:rPr lang="en-US" dirty="0"/>
                  <a:t>When all (or almost all) students signal that they have a solution, the teacher asks students to share their responses with their elbow partner and to show a thumbs up when they are ready to share with the class.</a:t>
                </a:r>
              </a:p>
              <a:p>
                <a:pPr marL="171450" indent="-171450">
                  <a:buFont typeface="Arial" panose="020B0604020202020204" pitchFamily="34" charset="0"/>
                  <a:buChar char="•"/>
                </a:pPr>
                <a:r>
                  <a:rPr lang="en-US" dirty="0"/>
                  <a:t>Student responses are recorded on the board without comment on correctness.</a:t>
                </a:r>
              </a:p>
              <a:p>
                <a:pPr marL="171450" indent="-171450">
                  <a:buFont typeface="Arial" panose="020B0604020202020204" pitchFamily="34" charset="0"/>
                  <a:buChar char="•"/>
                </a:pPr>
                <a:r>
                  <a:rPr lang="en-US" dirty="0"/>
                  <a:t>Students explain, defend, or challenge the recorded solutions, and reach consensus as a class. </a:t>
                </a:r>
              </a:p>
              <a:p>
                <a:pPr marL="628650" lvl="1" indent="-171450">
                  <a:buFont typeface="Arial" panose="020B0604020202020204" pitchFamily="34" charset="0"/>
                  <a:buChar char="•"/>
                </a:pPr>
                <a:r>
                  <a:rPr lang="en-US" dirty="0"/>
                  <a:t>The teacher refers students to familiar sentence frames for articulating their explanation, defense, or challenges. These provide a foundation for rich discussion of mathematics and can help reduce students’ reluctance to engage.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 first problem posed is 10 + 10 = </a:t>
                </a:r>
                <a:r>
                  <a:rPr lang="en-US" sz="1200" i="0" kern="1200">
                    <a:solidFill>
                      <a:schemeClr val="tx1"/>
                    </a:solidFill>
                    <a:latin typeface="+mn-lt"/>
                    <a:ea typeface="+mn-ea"/>
                    <a:cs typeface="+mn-cs"/>
                  </a:rPr>
                  <a:t>◻</a:t>
                </a:r>
                <a:r>
                  <a:rPr lang="en-US" sz="1200" kern="1200" dirty="0">
                    <a:solidFill>
                      <a:schemeClr val="tx1"/>
                    </a:solidFill>
                    <a:latin typeface="+mn-lt"/>
                    <a:ea typeface="+mn-ea"/>
                    <a:cs typeface="+mn-cs"/>
                  </a:rPr>
                  <a:t>.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As expected on this familiar, well-practiced addition problem, almost all the children signal a thumbs up within a short time, and all children agree on the answer.</a:t>
                </a:r>
              </a:p>
              <a:p>
                <a:pPr marL="171450" marR="0"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The teacher writes a second problem below the first:</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13 + 13 = </a:t>
                </a:r>
                <a:r>
                  <a:rPr lang="en-US" sz="1200" i="0" kern="1200">
                    <a:solidFill>
                      <a:schemeClr val="tx1"/>
                    </a:solidFill>
                    <a:latin typeface="+mn-lt"/>
                    <a:ea typeface="+mn-ea"/>
                    <a:cs typeface="+mn-cs"/>
                  </a:rPr>
                  <a:t>◻</a:t>
                </a:r>
                <a:r>
                  <a:rPr lang="en-US" sz="1200" kern="1200" dirty="0">
                    <a:solidFill>
                      <a:schemeClr val="tx1"/>
                    </a:solidFill>
                    <a:latin typeface="+mn-lt"/>
                    <a:ea typeface="+mn-ea"/>
                    <a:cs typeface="+mn-cs"/>
                  </a:rPr>
                  <a:t>.</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Several thumbs rise quickly.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Some children use their fingers to calculate, while others nod their heads, as if counting mentally.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After three minutes, almost all children have found a solution; they whisper to share their answers with their partners.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When the teacher calls for answers, a majority of children say the sum is 26; three children think it is 25. </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Three students explain how they found 26:</a:t>
                </a:r>
              </a:p>
              <a:p>
                <a:pPr marL="1085850" marR="0" lvl="2"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“I know that 13 is 3 more than 10, but there were two thirteens, and 10 + 10 = 20, so 6 more makes it 26.”</a:t>
                </a:r>
              </a:p>
              <a:p>
                <a:pPr marL="1085850" marR="0" lvl="2"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“I started at 13 and counted on 13 more: 14, 15, 16, 17, 18, 19, 20, 21, 22, 23, 24, 25, 26.”</a:t>
                </a:r>
              </a:p>
              <a:p>
                <a:pPr marL="1085850" marR="0" lvl="2" indent="-171450" algn="l" defTabSz="914400" rtl="0" eaLnBrk="1" latinLnBrk="0" hangingPunct="1">
                  <a:lnSpc>
                    <a:spcPct val="150000"/>
                  </a:lnSpc>
                  <a:spcBef>
                    <a:spcPts val="0"/>
                  </a:spcBef>
                  <a:spcAft>
                    <a:spcPts val="1200"/>
                  </a:spcAft>
                  <a:buFont typeface="Arial" panose="020B0604020202020204" pitchFamily="34" charset="0"/>
                  <a:buChar char="•"/>
                </a:pPr>
                <a:r>
                  <a:rPr lang="en-US" sz="1200" kern="1200" dirty="0">
                    <a:solidFill>
                      <a:schemeClr val="tx1"/>
                    </a:solidFill>
                    <a:latin typeface="+mn-lt"/>
                    <a:ea typeface="+mn-ea"/>
                    <a:cs typeface="+mn-cs"/>
                  </a:rPr>
                  <a:t>“Well, I knew that 10 + 10 was 20, so I just took off the threes (in the ones place) and added those, and that made 6. So, 20 + 6 = 26.”</a:t>
                </a:r>
              </a:p>
              <a:p>
                <a:pPr marL="628650" marR="0" lvl="1" indent="-171450" algn="l" defTabSz="914400" rtl="0" eaLnBrk="1" latinLnBrk="0" hangingPunct="1">
                  <a:lnSpc>
                    <a:spcPct val="150000"/>
                  </a:lnSpc>
                  <a:spcBef>
                    <a:spcPts val="0"/>
                  </a:spcBef>
                  <a:spcAft>
                    <a:spcPts val="1200"/>
                  </a:spcAft>
                  <a:buFont typeface="Arial" panose="020B0604020202020204" pitchFamily="34" charset="0"/>
                  <a:buChar char="•"/>
                </a:pP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Arial" panose="020B0604020202020204" pitchFamily="34" charset="0"/>
                    <a:ea typeface="Arial" panose="020B0604020202020204" pitchFamily="34" charset="0"/>
                  </a:rPr>
                  <a:t>The teacher then continues to clarify the learning in a way that is accessible to all students in the class.</a:t>
                </a:r>
              </a:p>
              <a:p>
                <a:pPr marL="171450" indent="-17145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5"/>
          </p:nvPr>
        </p:nvSpPr>
        <p:spPr/>
        <p:txBody>
          <a:bodyPr/>
          <a:lstStyle/>
          <a:p>
            <a:fld id="{18AEC595-8092-4E69-BE15-774442D706FF}" type="slidenum">
              <a:rPr lang="en-US" smtClean="0"/>
              <a:t>12</a:t>
            </a:fld>
            <a:endParaRPr lang="en-US" dirty="0"/>
          </a:p>
        </p:txBody>
      </p:sp>
    </p:spTree>
    <p:extLst>
      <p:ext uri="{BB962C8B-B14F-4D97-AF65-F5344CB8AC3E}">
        <p14:creationId xmlns:p14="http://schemas.microsoft.com/office/powerpoint/2010/main" val="5926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Now that we have seen a few examples, let’s think back to when we talked about how our students learn math.</a:t>
            </a:r>
          </a:p>
          <a:p>
            <a:pPr marL="285750" indent="-28575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I hope you now have a better understanding of how math learning designed this way heightens student engagement, supports those who may struggle, and makes increased math achievement attainable for all students. The Framework guides educators n designing high-quality math learning.</a:t>
            </a:r>
          </a:p>
        </p:txBody>
      </p:sp>
      <p:sp>
        <p:nvSpPr>
          <p:cNvPr id="4" name="Slide Number Placeholder 3"/>
          <p:cNvSpPr>
            <a:spLocks noGrp="1"/>
          </p:cNvSpPr>
          <p:nvPr>
            <p:ph type="sldNum" sz="quarter" idx="5"/>
          </p:nvPr>
        </p:nvSpPr>
        <p:spPr/>
        <p:txBody>
          <a:bodyPr/>
          <a:lstStyle/>
          <a:p>
            <a:fld id="{18AEC595-8092-4E69-BE15-774442D706FF}" type="slidenum">
              <a:rPr lang="en-US" smtClean="0"/>
              <a:t>13</a:t>
            </a:fld>
            <a:endParaRPr lang="en-US" dirty="0"/>
          </a:p>
        </p:txBody>
      </p:sp>
    </p:spTree>
    <p:extLst>
      <p:ext uri="{BB962C8B-B14F-4D97-AF65-F5344CB8AC3E}">
        <p14:creationId xmlns:p14="http://schemas.microsoft.com/office/powerpoint/2010/main" val="42924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joining us today as we talked through the new Mathematics Framework.</a:t>
            </a:r>
          </a:p>
        </p:txBody>
      </p:sp>
      <p:sp>
        <p:nvSpPr>
          <p:cNvPr id="4" name="Slide Number Placeholder 3"/>
          <p:cNvSpPr>
            <a:spLocks noGrp="1"/>
          </p:cNvSpPr>
          <p:nvPr>
            <p:ph type="sldNum" sz="quarter" idx="5"/>
          </p:nvPr>
        </p:nvSpPr>
        <p:spPr/>
        <p:txBody>
          <a:bodyPr/>
          <a:lstStyle/>
          <a:p>
            <a:fld id="{18AEC595-8092-4E69-BE15-774442D706FF}" type="slidenum">
              <a:rPr lang="en-US" smtClean="0"/>
              <a:t>14</a:t>
            </a:fld>
            <a:endParaRPr lang="en-US" dirty="0"/>
          </a:p>
        </p:txBody>
      </p:sp>
    </p:spTree>
    <p:extLst>
      <p:ext uri="{BB962C8B-B14F-4D97-AF65-F5344CB8AC3E}">
        <p14:creationId xmlns:p14="http://schemas.microsoft.com/office/powerpoint/2010/main" val="221944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Arial" panose="020B0604020202020204" pitchFamily="34" charset="0"/>
              </a:rPr>
              <a:t>We want to start by stating that the Common Core State Standards for Mathematics remain the same.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Built upon underlying and updated principles of focus, coherence, and rigor, the standards map out what California students need to know and be able to do, grade by grade, in mathematics.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standards hold the promise of enabling all California students to become powerful users of mathematics in order to better understand and positively impact the world—in their careers, in college, and in civic life.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The 2023 </a:t>
            </a:r>
            <a:r>
              <a:rPr lang="en-US" sz="1200" i="1" kern="100" dirty="0">
                <a:effectLst/>
                <a:latin typeface="Arial" panose="020B0604020202020204" pitchFamily="34" charset="0"/>
                <a:ea typeface="Aptos" panose="020B0004020202020204" pitchFamily="34" charset="0"/>
                <a:cs typeface="Arial" panose="020B0604020202020204" pitchFamily="34" charset="0"/>
              </a:rPr>
              <a:t>Mathematics Framework</a:t>
            </a:r>
            <a:r>
              <a:rPr lang="en-US" sz="1200" kern="100" dirty="0">
                <a:effectLst/>
                <a:latin typeface="Arial" panose="020B0604020202020204" pitchFamily="34" charset="0"/>
                <a:ea typeface="Aptos" panose="020B0004020202020204" pitchFamily="34" charset="0"/>
                <a:cs typeface="Arial" panose="020B0604020202020204" pitchFamily="34" charset="0"/>
              </a:rPr>
              <a:t> was written </a:t>
            </a:r>
            <a:r>
              <a:rPr lang="en-US" sz="1200" dirty="0">
                <a:latin typeface="Arial" panose="020B0604020202020204" pitchFamily="34" charset="0"/>
                <a:cs typeface="Arial" panose="020B0604020202020204" pitchFamily="34" charset="0"/>
              </a:rPr>
              <a:t>as a guide to implementing the California Common Core State Standards for Mathematics.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It is </a:t>
            </a:r>
            <a:r>
              <a:rPr lang="en-US" sz="1200" kern="100" dirty="0">
                <a:effectLst/>
                <a:latin typeface="Arial" panose="020B0604020202020204" pitchFamily="34" charset="0"/>
                <a:ea typeface="Aptos" panose="020B0004020202020204" pitchFamily="34" charset="0"/>
                <a:cs typeface="Arial" panose="020B0604020202020204" pitchFamily="34" charset="0"/>
              </a:rPr>
              <a:t>grounded in research and reflect</a:t>
            </a:r>
            <a:r>
              <a:rPr lang="en-US" sz="1200" b="0" kern="100" dirty="0">
                <a:effectLst/>
                <a:latin typeface="Arial" panose="020B0604020202020204" pitchFamily="34" charset="0"/>
                <a:ea typeface="Aptos" panose="020B0004020202020204" pitchFamily="34" charset="0"/>
                <a:cs typeface="Arial" panose="020B0604020202020204" pitchFamily="34" charset="0"/>
              </a:rPr>
              <a:t>s</a:t>
            </a:r>
            <a:r>
              <a:rPr lang="en-US" sz="1200" kern="100" dirty="0">
                <a:effectLst/>
                <a:latin typeface="Arial" panose="020B0604020202020204" pitchFamily="34" charset="0"/>
                <a:ea typeface="Aptos" panose="020B0004020202020204" pitchFamily="34" charset="0"/>
                <a:cs typeface="Arial" panose="020B0604020202020204" pitchFamily="34" charset="0"/>
              </a:rPr>
              <a:t> best practices across the globe </a:t>
            </a:r>
            <a:r>
              <a:rPr lang="en-US" sz="1200" b="0" kern="100" dirty="0">
                <a:effectLst/>
                <a:latin typeface="Arial" panose="020B0604020202020204" pitchFamily="34" charset="0"/>
                <a:ea typeface="Aptos" panose="020B0004020202020204" pitchFamily="34" charset="0"/>
                <a:cs typeface="Arial" panose="020B0604020202020204" pitchFamily="34" charset="0"/>
              </a:rPr>
              <a:t>for supporting </a:t>
            </a:r>
            <a:r>
              <a:rPr lang="en-US" sz="1200" kern="100" dirty="0">
                <a:effectLst/>
                <a:latin typeface="Arial" panose="020B0604020202020204" pitchFamily="34" charset="0"/>
                <a:ea typeface="Aptos" panose="020B0004020202020204" pitchFamily="34" charset="0"/>
                <a:cs typeface="Arial" panose="020B0604020202020204" pitchFamily="34" charset="0"/>
              </a:rPr>
              <a:t>equitable and engaging teaching and learning of mathematics for all students.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cs typeface="Arial" panose="020B0604020202020204" pitchFamily="34" charset="0"/>
              </a:rPr>
              <a:t>The </a:t>
            </a:r>
            <a:r>
              <a:rPr lang="en-US" sz="1200" i="1" kern="100" dirty="0">
                <a:effectLst/>
                <a:latin typeface="Arial" panose="020B0604020202020204" pitchFamily="34" charset="0"/>
                <a:cs typeface="Arial" panose="020B0604020202020204" pitchFamily="34" charset="0"/>
              </a:rPr>
              <a:t>Mathematics Framework</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lays out the curricular and instructional approaches that research and evidence show will afford all students the opportunities they need to learn meaningful and rigorous mathematics, meet the standards, access pathways to high level math courses, and achieve success.</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To help educators attain the goal of ensuring deep, active learning of mathematics for all students, the </a:t>
            </a:r>
            <a:r>
              <a:rPr lang="en-US" sz="1200" i="1" dirty="0">
                <a:latin typeface="Arial" panose="020B0604020202020204" pitchFamily="34" charset="0"/>
                <a:cs typeface="Arial" panose="020B0604020202020204" pitchFamily="34" charset="0"/>
              </a:rPr>
              <a:t>Mathematics Framework </a:t>
            </a:r>
            <a:r>
              <a:rPr lang="en-US" sz="1200" dirty="0">
                <a:latin typeface="Arial" panose="020B0604020202020204" pitchFamily="34" charset="0"/>
                <a:cs typeface="Arial" panose="020B0604020202020204" pitchFamily="34" charset="0"/>
              </a:rPr>
              <a:t>is centered around the investigation of big ideas in mathematics, connected to each other and to authentic, real-world contexts and taught in multidimensional ways that meet varied learning needs. </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framework invites readers to reimagine mathematics and move toward a new century of mathematical excellence for all.</a:t>
            </a:r>
          </a:p>
        </p:txBody>
      </p:sp>
      <p:sp>
        <p:nvSpPr>
          <p:cNvPr id="4" name="Slide Number Placeholder 3"/>
          <p:cNvSpPr>
            <a:spLocks noGrp="1"/>
          </p:cNvSpPr>
          <p:nvPr>
            <p:ph type="sldNum" sz="quarter" idx="5"/>
          </p:nvPr>
        </p:nvSpPr>
        <p:spPr/>
        <p:txBody>
          <a:bodyPr/>
          <a:lstStyle/>
          <a:p>
            <a:fld id="{18AEC595-8092-4E69-BE15-774442D706FF}" type="slidenum">
              <a:rPr lang="en-US" smtClean="0"/>
              <a:t>2</a:t>
            </a:fld>
            <a:endParaRPr lang="en-US" dirty="0"/>
          </a:p>
        </p:txBody>
      </p:sp>
    </p:spTree>
    <p:extLst>
      <p:ext uri="{BB962C8B-B14F-4D97-AF65-F5344CB8AC3E}">
        <p14:creationId xmlns:p14="http://schemas.microsoft.com/office/powerpoint/2010/main" val="64587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So why do we have a new framework?</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It’s been more than 10 years since the last framework was adopted, and collectively educators and researchers have learned so much more about implementation of the common core state standards since then.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Examples of this include: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Designing lessons and units so that topics are studied more deeply, with applications to real world problems. </a:t>
            </a:r>
          </a:p>
          <a:p>
            <a:pPr marL="1085850" lvl="2" indent="-171450">
              <a:buFont typeface="Arial" panose="020B0604020202020204" pitchFamily="34" charset="0"/>
              <a:buChar char="•"/>
            </a:pPr>
            <a:r>
              <a:rPr lang="en-US" dirty="0">
                <a:latin typeface="Arial" panose="020B0604020202020204" pitchFamily="34" charset="0"/>
                <a:cs typeface="Arial" panose="020B0604020202020204" pitchFamily="34" charset="0"/>
              </a:rPr>
              <a:t>Instructional practices include collaborative problem-solving strategies, heterogeneously grouped classrooms, and an integrated approach to mathematics from grade school through high school.</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Seeing opportunities for growth in math capacity by supporting students to move from a fixed mindset to a growth mindset. </a:t>
            </a:r>
          </a:p>
          <a:p>
            <a:pPr marL="1085850" lvl="2" indent="-171450">
              <a:buFont typeface="Arial" panose="020B0604020202020204" pitchFamily="34" charset="0"/>
              <a:buChar char="•"/>
            </a:pPr>
            <a:r>
              <a:rPr lang="en-US" dirty="0">
                <a:latin typeface="Arial" panose="020B0604020202020204" pitchFamily="34" charset="0"/>
                <a:cs typeface="Arial" panose="020B0604020202020204" pitchFamily="34" charset="0"/>
              </a:rPr>
              <a:t>Multiple studies have found that students with a growth mindset achieve at higher levels in mathematics.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The need for classrooms to be an inclusive environment for all students by encouraging students to leverage the knowledge and experience they bring with them.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Remember, students learn math more deeply and robustly when lessons engage them with multiple mathematical representations such as numerals, words, visuals, models, algorithms, tables, and graphs and different forms of expression.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Our new framework takes this approach to make every student a “math student.”</a:t>
            </a:r>
          </a:p>
        </p:txBody>
      </p:sp>
      <p:sp>
        <p:nvSpPr>
          <p:cNvPr id="4" name="Slide Number Placeholder 3"/>
          <p:cNvSpPr>
            <a:spLocks noGrp="1"/>
          </p:cNvSpPr>
          <p:nvPr>
            <p:ph type="sldNum" sz="quarter" idx="5"/>
          </p:nvPr>
        </p:nvSpPr>
        <p:spPr/>
        <p:txBody>
          <a:bodyPr/>
          <a:lstStyle/>
          <a:p>
            <a:fld id="{18AEC595-8092-4E69-BE15-774442D706FF}" type="slidenum">
              <a:rPr lang="en-US" smtClean="0"/>
              <a:t>3</a:t>
            </a:fld>
            <a:endParaRPr lang="en-US" dirty="0"/>
          </a:p>
        </p:txBody>
      </p:sp>
    </p:spTree>
    <p:extLst>
      <p:ext uri="{BB962C8B-B14F-4D97-AF65-F5344CB8AC3E}">
        <p14:creationId xmlns:p14="http://schemas.microsoft.com/office/powerpoint/2010/main" val="37727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primary reason is that across all tested grades, 35.54 percent of all students tested in 2023–24 met or exceeded the mathematics standard for their grade level. Although, </a:t>
            </a:r>
            <a:r>
              <a:rPr lang="en-US" sz="1200" u="none" dirty="0">
                <a:solidFill>
                  <a:srgbClr val="008080"/>
                </a:solidFill>
                <a:effectLst/>
                <a:latin typeface="Arial" panose="020B0604020202020204" pitchFamily="34" charset="0"/>
                <a:cs typeface="Arial" panose="020B0604020202020204" pitchFamily="34" charset="0"/>
              </a:rPr>
              <a:t>w</a:t>
            </a:r>
            <a:r>
              <a:rPr lang="en-US" sz="1200" u="none" dirty="0">
                <a:solidFill>
                  <a:srgbClr val="008080"/>
                </a:solidFill>
                <a:effectLst/>
                <a:latin typeface="Arial" panose="020B0604020202020204" pitchFamily="34" charset="0"/>
                <a:ea typeface="Aptos" panose="020B0004020202020204" pitchFamily="34" charset="0"/>
                <a:cs typeface="Arial" panose="020B0604020202020204" pitchFamily="34" charset="0"/>
              </a:rPr>
              <a:t>e know that all of our children are capable of math achievement at much greater levels than reflected by current test scores, and we believe that every child can learn math.</a:t>
            </a:r>
            <a:endParaRPr lang="en-US" sz="1200" u="none"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is down from the 39.73 percent of students in the 2018–19 school year, before the start of the COVID-19 pandemic.</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marR="0" lvl="0" indent="-285750">
              <a:lnSpc>
                <a:spcPct val="107000"/>
              </a:lnSpc>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The </a:t>
            </a:r>
            <a:r>
              <a:rPr lang="en-US" sz="1200" kern="100" dirty="0">
                <a:effectLst/>
                <a:latin typeface="Arial" panose="020B0604020202020204" pitchFamily="34" charset="0"/>
                <a:ea typeface="Aptos" panose="020B0004020202020204" pitchFamily="34" charset="0"/>
                <a:cs typeface="Arial" panose="020B0604020202020204" pitchFamily="34" charset="0"/>
              </a:rPr>
              <a:t>differences between White and Asian students and other student groups are stark. </a:t>
            </a:r>
          </a:p>
          <a:p>
            <a:pPr marL="628650" marR="0" lvl="1" indent="-171450" algn="l" defTabSz="914400" rtl="0" eaLnBrk="1" latinLnBrk="0" hangingPunct="1">
              <a:lnSpc>
                <a:spcPct val="107000"/>
              </a:lnSpc>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Prior to the pandemic, except for White and Asian students, fewer than 32 percent of students in each student group met or exceeded the standard, and all groups lost ground between 2019 and 2022. </a:t>
            </a:r>
          </a:p>
          <a:p>
            <a:pPr marL="628650" marR="0" lvl="1" indent="-171450" algn="l" defTabSz="914400" rtl="0" eaLnBrk="1" latinLnBrk="0" hangingPunct="1">
              <a:lnSpc>
                <a:spcPct val="107000"/>
              </a:lnSpc>
              <a:spcAft>
                <a:spcPts val="1200"/>
              </a:spcAft>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Efforts to improve math achievement since 2022 have improved student test scores, but we want to make sure that every child’s achievement in math reflects their potential and supports them to thrive.</a:t>
            </a:r>
          </a:p>
        </p:txBody>
      </p:sp>
      <p:sp>
        <p:nvSpPr>
          <p:cNvPr id="4" name="Slide Number Placeholder 3"/>
          <p:cNvSpPr>
            <a:spLocks noGrp="1"/>
          </p:cNvSpPr>
          <p:nvPr>
            <p:ph type="sldNum" sz="quarter" idx="5"/>
          </p:nvPr>
        </p:nvSpPr>
        <p:spPr/>
        <p:txBody>
          <a:bodyPr/>
          <a:lstStyle/>
          <a:p>
            <a:fld id="{18AEC595-8092-4E69-BE15-774442D706FF}" type="slidenum">
              <a:rPr lang="en-US" smtClean="0"/>
              <a:t>4</a:t>
            </a:fld>
            <a:endParaRPr lang="en-US" dirty="0"/>
          </a:p>
        </p:txBody>
      </p:sp>
    </p:spTree>
    <p:extLst>
      <p:ext uri="{BB962C8B-B14F-4D97-AF65-F5344CB8AC3E}">
        <p14:creationId xmlns:p14="http://schemas.microsoft.com/office/powerpoint/2010/main" val="377276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While we continue to navigate the long-term effects of the pandemic, we want to focus on supporting the growth that our students are already showing.</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2023–24, 35.54 percent of all students across all tested grades met or exceeded the mathematics standard.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This is an increase from the 33.38 percent in 2021–22 and the 34.62 percent in 2022–23.</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We see this as a solid foundation to build on as we accelerate learning and deepen engagement with math.</a:t>
            </a:r>
          </a:p>
          <a:p>
            <a:pPr marL="628650" lvl="1"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We recognize that students bring diverse strengths and experiences to the classroom, and it's clear that with the right supports, all students can thrive.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We believe that targeted, equity-driven investments can make the biggest difference.</a:t>
            </a:r>
          </a:p>
          <a:p>
            <a:pPr marL="171450" lvl="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As we move forward, this data helps us focus our energy where it’s most needed—and reminds us of the incredible potential that exists in every student group.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Our goal is to ensure all students have the opportunity to succeed, with high expectations and the support to reach them.</a:t>
            </a:r>
          </a:p>
        </p:txBody>
      </p:sp>
      <p:sp>
        <p:nvSpPr>
          <p:cNvPr id="4" name="Slide Number Placeholder 3"/>
          <p:cNvSpPr>
            <a:spLocks noGrp="1"/>
          </p:cNvSpPr>
          <p:nvPr>
            <p:ph type="sldNum" sz="quarter" idx="5"/>
          </p:nvPr>
        </p:nvSpPr>
        <p:spPr/>
        <p:txBody>
          <a:bodyPr/>
          <a:lstStyle/>
          <a:p>
            <a:fld id="{18AEC595-8092-4E69-BE15-774442D706FF}" type="slidenum">
              <a:rPr lang="en-US" smtClean="0"/>
              <a:t>5</a:t>
            </a:fld>
            <a:endParaRPr lang="en-US" dirty="0"/>
          </a:p>
        </p:txBody>
      </p:sp>
    </p:spTree>
    <p:extLst>
      <p:ext uri="{BB962C8B-B14F-4D97-AF65-F5344CB8AC3E}">
        <p14:creationId xmlns:p14="http://schemas.microsoft.com/office/powerpoint/2010/main" val="202221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The </a:t>
            </a:r>
            <a:r>
              <a:rPr lang="en-US" sz="1200" i="1" kern="100" dirty="0">
                <a:effectLst/>
                <a:latin typeface="Arial" panose="020B0604020202020204" pitchFamily="34" charset="0"/>
                <a:ea typeface="Aptos" panose="020B0004020202020204" pitchFamily="34" charset="0"/>
                <a:cs typeface="Arial" panose="020B0604020202020204" pitchFamily="34" charset="0"/>
              </a:rPr>
              <a:t>Mathematics Framework</a:t>
            </a:r>
            <a:r>
              <a:rPr lang="en-US" sz="1200" kern="100" dirty="0">
                <a:effectLst/>
                <a:latin typeface="Arial" panose="020B0604020202020204" pitchFamily="34" charset="0"/>
                <a:ea typeface="Aptos" panose="020B0004020202020204" pitchFamily="34" charset="0"/>
                <a:cs typeface="Arial" panose="020B0604020202020204" pitchFamily="34" charset="0"/>
              </a:rPr>
              <a:t> names Three Dimensions of Systemic Change to support equitable outcomes for all students.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These include an assets-based approach to instruction, active engagement through investigation and connection, and cultural and personal relevance.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The framework’s instructional approach connects learning to the real world through authentic examples and use of data, both heightening engagement and preparing all students for an increasingly data-driven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AEC595-8092-4E69-BE15-774442D706FF}" type="slidenum">
              <a:rPr lang="en-US" smtClean="0"/>
              <a:t>6</a:t>
            </a:fld>
            <a:endParaRPr lang="en-US" dirty="0"/>
          </a:p>
        </p:txBody>
      </p:sp>
    </p:spTree>
    <p:extLst>
      <p:ext uri="{BB962C8B-B14F-4D97-AF65-F5344CB8AC3E}">
        <p14:creationId xmlns:p14="http://schemas.microsoft.com/office/powerpoint/2010/main" val="427425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framework organizes instruction at each grade level into a number of Big Ideas that integrate, rather than isolate, multiple content standards, allowing teachers to guide students in connecting mathematical concepts within and across grade levels.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Learning scientists find that people learn more effectively when they understand a map of the domain and how the Big Ideas fit together.</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This is based on research from the National Research Council in 2000. </a:t>
            </a:r>
          </a:p>
          <a:p>
            <a:pPr marL="628650" lvl="1"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Within that map, they can then locate facts and details and see how they, too, fit.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To reach the goal of deep, active learning of mathematics for all, this framework encourages teachers to think about TK–12 math as a series of big ideas that, across grade levels, enfold clusters of standards and connect mathematical concepts.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the classroom, teachers teach their grade level’s big ideas by designing instruction around student investigations of intriguing, authentic problems.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These Big Ideas structure and guide investigations that pique curiosity and engage students.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Such investigations motivate students to learn focused, coherent, and rigorous mathematics.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investigations are framed by a conception of the why, how, and what of mathematics—a conception that makes connections across different aspects of content and also connects content with mathematical practices.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8AEC595-8092-4E69-BE15-774442D706FF}" type="slidenum">
              <a:rPr lang="en-US" smtClean="0"/>
              <a:t>7</a:t>
            </a:fld>
            <a:endParaRPr lang="en-US" dirty="0"/>
          </a:p>
        </p:txBody>
      </p:sp>
    </p:spTree>
    <p:extLst>
      <p:ext uri="{BB962C8B-B14F-4D97-AF65-F5344CB8AC3E}">
        <p14:creationId xmlns:p14="http://schemas.microsoft.com/office/powerpoint/2010/main" val="298432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Within the framework, the Drivers of Investigation (Why), Standards for Mathematical Practice (How), and Content Connections (What) of Mathematics underpin instructional design to enhance student opportunities for investigation and connection of mathematics concepts.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To help teachers design this kind of instruction, the Framework maps out the interplay at work when this conception of the why, how, and what of mathematics is used to structure and guide student investigations.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One or more of the three Drivers of Investigation—sense-making, predicting, and having an impact—provide the “why” of an activity.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California’s eight Standards for Mathematical Practice provide the “how.”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And four types of Content Connections—which ensure coherence throughout the grades—provide the “what.”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DIs, SMPs, and CCs are interrelated; the activities within each can be combined with any of the activities within the others in a multiplicity of ways.</a:t>
            </a:r>
          </a:p>
        </p:txBody>
      </p:sp>
      <p:sp>
        <p:nvSpPr>
          <p:cNvPr id="4" name="Slide Number Placeholder 3"/>
          <p:cNvSpPr>
            <a:spLocks noGrp="1"/>
          </p:cNvSpPr>
          <p:nvPr>
            <p:ph type="sldNum" sz="quarter" idx="5"/>
          </p:nvPr>
        </p:nvSpPr>
        <p:spPr/>
        <p:txBody>
          <a:bodyPr/>
          <a:lstStyle/>
          <a:p>
            <a:fld id="{18AEC595-8092-4E69-BE15-774442D706FF}" type="slidenum">
              <a:rPr lang="en-US" smtClean="0"/>
              <a:t>8</a:t>
            </a:fld>
            <a:endParaRPr lang="en-US" dirty="0"/>
          </a:p>
        </p:txBody>
      </p:sp>
    </p:spTree>
    <p:extLst>
      <p:ext uri="{BB962C8B-B14F-4D97-AF65-F5344CB8AC3E}">
        <p14:creationId xmlns:p14="http://schemas.microsoft.com/office/powerpoint/2010/main" val="289832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8487-5228-1C84-69AB-651C39A93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47392-C554-FFBC-1305-356D0C2E5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25787-3CA8-EC0E-0B5A-6C6A9DAB7F3C}"/>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framework provides additional insight into the development of Number Sense, Standards for Mathematical Practice, Data Science, and Content Connections across the grades from transitional kindergarten through grade twelve.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This is referred to as coherence.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 guides educators in planning instruction around major mathematical concepts, or Big Ideas.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This is referred to as rigor.</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 also supports offering multiple opportunities for students to develop depth of understanding and mastery of the standards in authentic contexts.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This is referred to as focus</a:t>
            </a:r>
          </a:p>
        </p:txBody>
      </p:sp>
      <p:sp>
        <p:nvSpPr>
          <p:cNvPr id="4" name="Slide Number Placeholder 3">
            <a:extLst>
              <a:ext uri="{FF2B5EF4-FFF2-40B4-BE49-F238E27FC236}">
                <a16:creationId xmlns:a16="http://schemas.microsoft.com/office/drawing/2014/main" id="{0B10F61E-5992-70AD-B544-8E0EDBABD2D2}"/>
              </a:ext>
            </a:extLst>
          </p:cNvPr>
          <p:cNvSpPr>
            <a:spLocks noGrp="1"/>
          </p:cNvSpPr>
          <p:nvPr>
            <p:ph type="sldNum" sz="quarter" idx="5"/>
          </p:nvPr>
        </p:nvSpPr>
        <p:spPr/>
        <p:txBody>
          <a:bodyPr/>
          <a:lstStyle/>
          <a:p>
            <a:fld id="{18AEC595-8092-4E69-BE15-774442D706FF}" type="slidenum">
              <a:rPr lang="en-US" smtClean="0"/>
              <a:t>9</a:t>
            </a:fld>
            <a:endParaRPr lang="en-US" dirty="0"/>
          </a:p>
        </p:txBody>
      </p:sp>
    </p:spTree>
    <p:extLst>
      <p:ext uri="{BB962C8B-B14F-4D97-AF65-F5344CB8AC3E}">
        <p14:creationId xmlns:p14="http://schemas.microsoft.com/office/powerpoint/2010/main" val="949401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B9C1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2831-3566-DCE6-4828-A893864F8B65}"/>
              </a:ext>
            </a:extLst>
          </p:cNvPr>
          <p:cNvSpPr>
            <a:spLocks noGrp="1"/>
          </p:cNvSpPr>
          <p:nvPr>
            <p:ph type="ctrTitle"/>
          </p:nvPr>
        </p:nvSpPr>
        <p:spPr>
          <a:xfrm>
            <a:off x="-1" y="624275"/>
            <a:ext cx="12050751" cy="1145052"/>
          </a:xfrm>
          <a:solidFill>
            <a:srgbClr val="6361AC"/>
          </a:solidFill>
        </p:spPr>
        <p:txBody>
          <a:bodyPr anchor="ctr"/>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4520CDD-4B68-0764-A3BB-FD78181EBF6D}"/>
              </a:ext>
            </a:extLst>
          </p:cNvPr>
          <p:cNvSpPr>
            <a:spLocks noGrp="1"/>
          </p:cNvSpPr>
          <p:nvPr>
            <p:ph type="subTitle" idx="1"/>
          </p:nvPr>
        </p:nvSpPr>
        <p:spPr>
          <a:xfrm>
            <a:off x="-1" y="1840338"/>
            <a:ext cx="7151650" cy="791350"/>
          </a:xfrm>
        </p:spPr>
        <p:txBody>
          <a:bodyPr>
            <a:normAutofit/>
          </a:bodyPr>
          <a:lstStyle>
            <a:lvl1pPr marL="0" indent="0" algn="ctr">
              <a:buNone/>
              <a:defRPr sz="3200" b="1">
                <a:solidFill>
                  <a:srgbClr val="46458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600DCA9-5B0C-3B87-0CBE-B61BE5084BD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92636" y="1939655"/>
            <a:ext cx="5299364" cy="3520146"/>
          </a:xfrm>
          <a:prstGeom prst="rect">
            <a:avLst/>
          </a:prstGeom>
        </p:spPr>
      </p:pic>
      <p:sp>
        <p:nvSpPr>
          <p:cNvPr id="10" name="Rectangle 9">
            <a:extLst>
              <a:ext uri="{FF2B5EF4-FFF2-40B4-BE49-F238E27FC236}">
                <a16:creationId xmlns:a16="http://schemas.microsoft.com/office/drawing/2014/main" id="{C05741F0-4BAD-3813-9FB4-C3D7C8F5721E}"/>
              </a:ext>
              <a:ext uri="{C183D7F6-B498-43B3-948B-1728B52AA6E4}">
                <adec:decorative xmlns:adec="http://schemas.microsoft.com/office/drawing/2017/decorative" val="1"/>
              </a:ext>
            </a:extLst>
          </p:cNvPr>
          <p:cNvSpPr/>
          <p:nvPr userDrawn="1"/>
        </p:nvSpPr>
        <p:spPr>
          <a:xfrm>
            <a:off x="-1" y="5352585"/>
            <a:ext cx="12192001" cy="1505415"/>
          </a:xfrm>
          <a:prstGeom prst="rect">
            <a:avLst/>
          </a:prstGeom>
          <a:solidFill>
            <a:srgbClr val="6361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1EEE1BF2-74AB-79C4-88D0-495E5C1C7BB6}"/>
              </a:ext>
            </a:extLst>
          </p:cNvPr>
          <p:cNvSpPr>
            <a:spLocks noGrp="1"/>
          </p:cNvSpPr>
          <p:nvPr>
            <p:ph type="body" sz="quarter" idx="10"/>
          </p:nvPr>
        </p:nvSpPr>
        <p:spPr>
          <a:xfrm>
            <a:off x="4021873" y="5522913"/>
            <a:ext cx="7970102" cy="1160462"/>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4917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B995-BA39-6691-EFB7-592CBB595DCA}"/>
              </a:ext>
            </a:extLst>
          </p:cNvPr>
          <p:cNvSpPr>
            <a:spLocks noGrp="1"/>
          </p:cNvSpPr>
          <p:nvPr>
            <p:ph type="title"/>
          </p:nvPr>
        </p:nvSpPr>
        <p:spPr>
          <a:xfrm>
            <a:off x="1098508" y="1371600"/>
            <a:ext cx="1002669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683E3C-C3F4-2165-1A5E-08E308A066E7}"/>
              </a:ext>
            </a:extLst>
          </p:cNvPr>
          <p:cNvSpPr>
            <a:spLocks noGrp="1"/>
          </p:cNvSpPr>
          <p:nvPr>
            <p:ph type="body" idx="1"/>
          </p:nvPr>
        </p:nvSpPr>
        <p:spPr>
          <a:xfrm>
            <a:off x="1098506" y="4589463"/>
            <a:ext cx="10026693"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10421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B14D-1304-F2AD-93F0-31F53C43C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0646C-E946-9DF9-5480-5099445E54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165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A695-732B-40B6-1FCB-10292CF1D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7D3B0-3650-91B3-4998-23D84EF469EE}"/>
              </a:ext>
            </a:extLst>
          </p:cNvPr>
          <p:cNvSpPr>
            <a:spLocks noGrp="1"/>
          </p:cNvSpPr>
          <p:nvPr>
            <p:ph sz="half" idx="1"/>
          </p:nvPr>
        </p:nvSpPr>
        <p:spPr>
          <a:xfrm>
            <a:off x="33178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BBF8F-BF78-6558-E541-EA17F45AF65E}"/>
              </a:ext>
            </a:extLst>
          </p:cNvPr>
          <p:cNvSpPr>
            <a:spLocks noGrp="1"/>
          </p:cNvSpPr>
          <p:nvPr>
            <p:ph sz="half" idx="2"/>
          </p:nvPr>
        </p:nvSpPr>
        <p:spPr>
          <a:xfrm>
            <a:off x="60960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806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A695-732B-40B6-1FCB-10292CF1DFA0}"/>
              </a:ext>
            </a:extLst>
          </p:cNvPr>
          <p:cNvSpPr>
            <a:spLocks noGrp="1"/>
          </p:cNvSpPr>
          <p:nvPr>
            <p:ph type="title"/>
          </p:nvPr>
        </p:nvSpPr>
        <p:spPr>
          <a:xfrm>
            <a:off x="0" y="1"/>
            <a:ext cx="12192000" cy="1371599"/>
          </a:xfrm>
          <a:solidFill>
            <a:srgbClr val="464583"/>
          </a:solidFill>
        </p:spPr>
        <p:txBody>
          <a:bodyPr lIns="365760"/>
          <a:lstStyle>
            <a:lvl1pPr>
              <a:defRPr>
                <a:solidFill>
                  <a:schemeClr val="bg1"/>
                </a:solidFill>
              </a:defRPr>
            </a:lvl1pPr>
          </a:lstStyle>
          <a:p>
            <a:r>
              <a:rPr lang="en-US" dirty="0"/>
              <a:t>Click to edit Master title style</a:t>
            </a:r>
          </a:p>
        </p:txBody>
      </p:sp>
      <p:sp>
        <p:nvSpPr>
          <p:cNvPr id="11" name="Parallelogram 10">
            <a:extLst>
              <a:ext uri="{FF2B5EF4-FFF2-40B4-BE49-F238E27FC236}">
                <a16:creationId xmlns:a16="http://schemas.microsoft.com/office/drawing/2014/main" id="{B37CA297-5C2E-12EA-9955-C9BB0699AAC8}"/>
              </a:ext>
              <a:ext uri="{C183D7F6-B498-43B3-948B-1728B52AA6E4}">
                <adec:decorative xmlns:adec="http://schemas.microsoft.com/office/drawing/2017/decorative" val="1"/>
              </a:ext>
            </a:extLst>
          </p:cNvPr>
          <p:cNvSpPr>
            <a:spLocks/>
          </p:cNvSpPr>
          <p:nvPr userDrawn="1"/>
        </p:nvSpPr>
        <p:spPr>
          <a:xfrm>
            <a:off x="-271815" y="1505560"/>
            <a:ext cx="9316279" cy="1553747"/>
          </a:xfrm>
          <a:prstGeom prst="parallelogram">
            <a:avLst>
              <a:gd name="adj" fmla="val 9715"/>
            </a:avLst>
          </a:prstGeom>
          <a:solidFill>
            <a:srgbClr val="E0E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8A77F9A6-F2E3-E00C-836D-4BB3F6622C1B}"/>
              </a:ext>
              <a:ext uri="{C183D7F6-B498-43B3-948B-1728B52AA6E4}">
                <adec:decorative xmlns:adec="http://schemas.microsoft.com/office/drawing/2017/decorative" val="1"/>
              </a:ext>
            </a:extLst>
          </p:cNvPr>
          <p:cNvSpPr>
            <a:spLocks/>
          </p:cNvSpPr>
          <p:nvPr userDrawn="1"/>
        </p:nvSpPr>
        <p:spPr>
          <a:xfrm>
            <a:off x="8687755" y="1505560"/>
            <a:ext cx="3331820" cy="1553747"/>
          </a:xfrm>
          <a:prstGeom prst="parallelogram">
            <a:avLst>
              <a:gd name="adj" fmla="val 9715"/>
            </a:avLst>
          </a:prstGeom>
          <a:solidFill>
            <a:srgbClr val="4645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740F265C-C1F1-36C3-6B63-9EBFB5E64E40}"/>
              </a:ext>
              <a:ext uri="{C183D7F6-B498-43B3-948B-1728B52AA6E4}">
                <adec:decorative xmlns:adec="http://schemas.microsoft.com/office/drawing/2017/decorative" val="1"/>
              </a:ext>
            </a:extLst>
          </p:cNvPr>
          <p:cNvSpPr>
            <a:spLocks/>
          </p:cNvSpPr>
          <p:nvPr userDrawn="1"/>
        </p:nvSpPr>
        <p:spPr>
          <a:xfrm>
            <a:off x="-346347" y="3193267"/>
            <a:ext cx="9316279" cy="1553747"/>
          </a:xfrm>
          <a:prstGeom prst="parallelogram">
            <a:avLst>
              <a:gd name="adj" fmla="val 9715"/>
            </a:avLst>
          </a:prstGeom>
          <a:solidFill>
            <a:srgbClr val="E0E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37AE9C9F-2096-7C9B-05C5-46BF238B6076}"/>
              </a:ext>
              <a:ext uri="{C183D7F6-B498-43B3-948B-1728B52AA6E4}">
                <adec:decorative xmlns:adec="http://schemas.microsoft.com/office/drawing/2017/decorative" val="1"/>
              </a:ext>
            </a:extLst>
          </p:cNvPr>
          <p:cNvSpPr>
            <a:spLocks/>
          </p:cNvSpPr>
          <p:nvPr userDrawn="1"/>
        </p:nvSpPr>
        <p:spPr>
          <a:xfrm>
            <a:off x="8613223" y="3193267"/>
            <a:ext cx="3331820" cy="1553747"/>
          </a:xfrm>
          <a:prstGeom prst="parallelogram">
            <a:avLst>
              <a:gd name="adj" fmla="val 9715"/>
            </a:avLst>
          </a:prstGeom>
          <a:solidFill>
            <a:srgbClr val="4645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94FE0198-CD49-AAE2-9DBD-3E2FEC9EB256}"/>
              </a:ext>
              <a:ext uri="{C183D7F6-B498-43B3-948B-1728B52AA6E4}">
                <adec:decorative xmlns:adec="http://schemas.microsoft.com/office/drawing/2017/decorative" val="1"/>
              </a:ext>
            </a:extLst>
          </p:cNvPr>
          <p:cNvSpPr>
            <a:spLocks/>
          </p:cNvSpPr>
          <p:nvPr userDrawn="1"/>
        </p:nvSpPr>
        <p:spPr>
          <a:xfrm>
            <a:off x="-346347" y="4880974"/>
            <a:ext cx="9316279" cy="1633083"/>
          </a:xfrm>
          <a:prstGeom prst="parallelogram">
            <a:avLst>
              <a:gd name="adj" fmla="val 9715"/>
            </a:avLst>
          </a:prstGeom>
          <a:solidFill>
            <a:srgbClr val="E0E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2F06E410-4FE9-B9E3-E618-27D63814257F}"/>
              </a:ext>
              <a:ext uri="{C183D7F6-B498-43B3-948B-1728B52AA6E4}">
                <adec:decorative xmlns:adec="http://schemas.microsoft.com/office/drawing/2017/decorative" val="1"/>
              </a:ext>
            </a:extLst>
          </p:cNvPr>
          <p:cNvSpPr>
            <a:spLocks/>
          </p:cNvSpPr>
          <p:nvPr userDrawn="1"/>
        </p:nvSpPr>
        <p:spPr>
          <a:xfrm>
            <a:off x="8613221" y="4880974"/>
            <a:ext cx="3331821" cy="1633083"/>
          </a:xfrm>
          <a:prstGeom prst="parallelogram">
            <a:avLst>
              <a:gd name="adj" fmla="val 9715"/>
            </a:avLst>
          </a:prstGeom>
          <a:solidFill>
            <a:srgbClr val="4645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1">
            <a:extLst>
              <a:ext uri="{FF2B5EF4-FFF2-40B4-BE49-F238E27FC236}">
                <a16:creationId xmlns:a16="http://schemas.microsoft.com/office/drawing/2014/main" id="{41F79097-16A9-178C-84BC-B9FFBAAF310F}"/>
              </a:ext>
            </a:extLst>
          </p:cNvPr>
          <p:cNvSpPr>
            <a:spLocks noGrp="1"/>
          </p:cNvSpPr>
          <p:nvPr userDrawn="1">
            <p:ph sz="quarter" idx="10"/>
          </p:nvPr>
        </p:nvSpPr>
        <p:spPr>
          <a:xfrm>
            <a:off x="331786" y="1505560"/>
            <a:ext cx="8454403" cy="1553747"/>
          </a:xfrm>
        </p:spPr>
        <p:txBody>
          <a:bodyPr anchor="ctr">
            <a:normAutofit/>
          </a:bodyPr>
          <a:lstStyle>
            <a:lvl1pPr marL="0" indent="0">
              <a:buNone/>
              <a:defRPr sz="2400"/>
            </a:lvl1pPr>
            <a:lvl2pPr marL="457200" indent="0">
              <a:buNone/>
              <a:defRPr/>
            </a:lvl2pPr>
          </a:lstStyle>
          <a:p>
            <a:pPr lvl="0"/>
            <a:r>
              <a:rPr lang="en-US" dirty="0"/>
              <a:t>Click to edit Master text styles</a:t>
            </a:r>
          </a:p>
        </p:txBody>
      </p:sp>
      <p:sp>
        <p:nvSpPr>
          <p:cNvPr id="24" name="Content Placeholder 23">
            <a:extLst>
              <a:ext uri="{FF2B5EF4-FFF2-40B4-BE49-F238E27FC236}">
                <a16:creationId xmlns:a16="http://schemas.microsoft.com/office/drawing/2014/main" id="{5AF2B575-81B4-D42C-C9E0-D25070B52D05}"/>
              </a:ext>
            </a:extLst>
          </p:cNvPr>
          <p:cNvSpPr>
            <a:spLocks noGrp="1"/>
          </p:cNvSpPr>
          <p:nvPr userDrawn="1">
            <p:ph sz="quarter" idx="11" hasCustomPrompt="1"/>
          </p:nvPr>
        </p:nvSpPr>
        <p:spPr>
          <a:xfrm>
            <a:off x="8786190" y="1505366"/>
            <a:ext cx="2981396" cy="1553747"/>
          </a:xfrm>
        </p:spPr>
        <p:txBody>
          <a:bodyPr anchor="ctr">
            <a:normAutofit/>
          </a:bodyPr>
          <a:lstStyle>
            <a:lvl1pPr marL="0" indent="0">
              <a:buNone/>
              <a:defRPr sz="2800">
                <a:solidFill>
                  <a:schemeClr val="bg1"/>
                </a:solidFill>
              </a:defRPr>
            </a:lvl1pPr>
          </a:lstStyle>
          <a:p>
            <a:pPr lvl="0"/>
            <a:r>
              <a:rPr lang="en-US" dirty="0"/>
              <a:t>Text</a:t>
            </a:r>
          </a:p>
        </p:txBody>
      </p:sp>
      <p:sp>
        <p:nvSpPr>
          <p:cNvPr id="25" name="Content Placeholder 21">
            <a:extLst>
              <a:ext uri="{FF2B5EF4-FFF2-40B4-BE49-F238E27FC236}">
                <a16:creationId xmlns:a16="http://schemas.microsoft.com/office/drawing/2014/main" id="{6369560F-488F-F96F-623E-09EEAB30ED4B}"/>
              </a:ext>
            </a:extLst>
          </p:cNvPr>
          <p:cNvSpPr>
            <a:spLocks noGrp="1"/>
          </p:cNvSpPr>
          <p:nvPr userDrawn="1">
            <p:ph sz="quarter" idx="12"/>
          </p:nvPr>
        </p:nvSpPr>
        <p:spPr>
          <a:xfrm>
            <a:off x="331788" y="3193267"/>
            <a:ext cx="8454401" cy="1553747"/>
          </a:xfrm>
        </p:spPr>
        <p:txBody>
          <a:bodyPr anchor="ctr">
            <a:normAutofit/>
          </a:bodyPr>
          <a:lstStyle>
            <a:lvl1pPr marL="0" indent="0">
              <a:buNone/>
              <a:defRPr sz="2400"/>
            </a:lvl1pPr>
            <a:lvl2pPr marL="457200" indent="0">
              <a:buNone/>
              <a:defRPr/>
            </a:lvl2pPr>
          </a:lstStyle>
          <a:p>
            <a:pPr lvl="0"/>
            <a:r>
              <a:rPr lang="en-US" dirty="0"/>
              <a:t>Click to edit Master text styles</a:t>
            </a:r>
          </a:p>
        </p:txBody>
      </p:sp>
      <p:sp>
        <p:nvSpPr>
          <p:cNvPr id="26" name="Content Placeholder 23">
            <a:extLst>
              <a:ext uri="{FF2B5EF4-FFF2-40B4-BE49-F238E27FC236}">
                <a16:creationId xmlns:a16="http://schemas.microsoft.com/office/drawing/2014/main" id="{1A0A14DB-C21E-D445-E77A-E57AE78DA7CD}"/>
              </a:ext>
            </a:extLst>
          </p:cNvPr>
          <p:cNvSpPr>
            <a:spLocks noGrp="1"/>
          </p:cNvSpPr>
          <p:nvPr userDrawn="1">
            <p:ph sz="quarter" idx="13" hasCustomPrompt="1"/>
          </p:nvPr>
        </p:nvSpPr>
        <p:spPr>
          <a:xfrm>
            <a:off x="8786191" y="3193073"/>
            <a:ext cx="2981396" cy="1553747"/>
          </a:xfrm>
        </p:spPr>
        <p:txBody>
          <a:bodyPr anchor="ctr">
            <a:normAutofit/>
          </a:bodyPr>
          <a:lstStyle>
            <a:lvl1pPr marL="0" indent="0">
              <a:buNone/>
              <a:defRPr sz="2800">
                <a:solidFill>
                  <a:schemeClr val="bg1"/>
                </a:solidFill>
              </a:defRPr>
            </a:lvl1pPr>
          </a:lstStyle>
          <a:p>
            <a:pPr lvl="0"/>
            <a:r>
              <a:rPr lang="en-US" dirty="0"/>
              <a:t>Text</a:t>
            </a:r>
          </a:p>
        </p:txBody>
      </p:sp>
      <p:sp>
        <p:nvSpPr>
          <p:cNvPr id="27" name="Content Placeholder 21">
            <a:extLst>
              <a:ext uri="{FF2B5EF4-FFF2-40B4-BE49-F238E27FC236}">
                <a16:creationId xmlns:a16="http://schemas.microsoft.com/office/drawing/2014/main" id="{664854B7-D2F9-2DC8-CC81-9952AF524D53}"/>
              </a:ext>
            </a:extLst>
          </p:cNvPr>
          <p:cNvSpPr>
            <a:spLocks noGrp="1"/>
          </p:cNvSpPr>
          <p:nvPr userDrawn="1">
            <p:ph sz="quarter" idx="14"/>
          </p:nvPr>
        </p:nvSpPr>
        <p:spPr>
          <a:xfrm>
            <a:off x="331788" y="4880974"/>
            <a:ext cx="8454401" cy="1633083"/>
          </a:xfrm>
        </p:spPr>
        <p:txBody>
          <a:bodyPr anchor="ctr">
            <a:normAutofit/>
          </a:bodyPr>
          <a:lstStyle>
            <a:lvl1pPr marL="0" indent="0">
              <a:buNone/>
              <a:defRPr sz="2400"/>
            </a:lvl1pPr>
            <a:lvl2pPr marL="457200" indent="0">
              <a:buNone/>
              <a:defRPr/>
            </a:lvl2pPr>
          </a:lstStyle>
          <a:p>
            <a:pPr lvl="0"/>
            <a:r>
              <a:rPr lang="en-US" dirty="0"/>
              <a:t>Click to edit Master text styles</a:t>
            </a:r>
          </a:p>
        </p:txBody>
      </p:sp>
      <p:sp>
        <p:nvSpPr>
          <p:cNvPr id="28" name="Content Placeholder 23">
            <a:extLst>
              <a:ext uri="{FF2B5EF4-FFF2-40B4-BE49-F238E27FC236}">
                <a16:creationId xmlns:a16="http://schemas.microsoft.com/office/drawing/2014/main" id="{EC9661F0-6A47-F38A-AD4F-494EB2248D33}"/>
              </a:ext>
            </a:extLst>
          </p:cNvPr>
          <p:cNvSpPr>
            <a:spLocks noGrp="1"/>
          </p:cNvSpPr>
          <p:nvPr userDrawn="1">
            <p:ph sz="quarter" idx="15" hasCustomPrompt="1"/>
          </p:nvPr>
        </p:nvSpPr>
        <p:spPr>
          <a:xfrm>
            <a:off x="8786191" y="4880586"/>
            <a:ext cx="2981396" cy="1633277"/>
          </a:xfrm>
        </p:spPr>
        <p:txBody>
          <a:bodyPr anchor="ctr">
            <a:normAutofit/>
          </a:bodyPr>
          <a:lstStyle>
            <a:lvl1pPr marL="0" indent="0">
              <a:buNone/>
              <a:defRPr sz="2800">
                <a:solidFill>
                  <a:schemeClr val="bg1"/>
                </a:solidFill>
              </a:defRPr>
            </a:lvl1pPr>
          </a:lstStyle>
          <a:p>
            <a:pPr lvl="0"/>
            <a:r>
              <a:rPr lang="en-US" dirty="0"/>
              <a:t>Text</a:t>
            </a:r>
          </a:p>
        </p:txBody>
      </p:sp>
    </p:spTree>
    <p:extLst>
      <p:ext uri="{BB962C8B-B14F-4D97-AF65-F5344CB8AC3E}">
        <p14:creationId xmlns:p14="http://schemas.microsoft.com/office/powerpoint/2010/main" val="501016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6753-31ED-4C7C-B9A0-DA7C8968327E}"/>
              </a:ext>
            </a:extLst>
          </p:cNvPr>
          <p:cNvSpPr>
            <a:spLocks noGrp="1"/>
          </p:cNvSpPr>
          <p:nvPr>
            <p:ph type="title"/>
          </p:nvPr>
        </p:nvSpPr>
        <p:spPr>
          <a:xfrm>
            <a:off x="0" y="0"/>
            <a:ext cx="12192000" cy="1371601"/>
          </a:xfrm>
          <a:solidFill>
            <a:srgbClr val="464583"/>
          </a:solidFill>
        </p:spPr>
        <p:txBody>
          <a:bodyPr lIns="365760" rIns="0"/>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969DA80-A850-8F3B-A08F-6EE78B79B14F}"/>
              </a:ext>
            </a:extLst>
          </p:cNvPr>
          <p:cNvSpPr>
            <a:spLocks noGrp="1"/>
          </p:cNvSpPr>
          <p:nvPr>
            <p:ph type="body" idx="1"/>
          </p:nvPr>
        </p:nvSpPr>
        <p:spPr>
          <a:xfrm>
            <a:off x="1067547" y="1672380"/>
            <a:ext cx="4687301" cy="823912"/>
          </a:xfrm>
          <a:solidFill>
            <a:srgbClr val="2B2A50"/>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9">
            <a:extLst>
              <a:ext uri="{FF2B5EF4-FFF2-40B4-BE49-F238E27FC236}">
                <a16:creationId xmlns:a16="http://schemas.microsoft.com/office/drawing/2014/main" id="{ED210AA2-9894-A6F4-37AE-E3117EFABCA7}"/>
              </a:ext>
            </a:extLst>
          </p:cNvPr>
          <p:cNvSpPr>
            <a:spLocks noGrp="1"/>
          </p:cNvSpPr>
          <p:nvPr>
            <p:ph sz="quarter" idx="10"/>
          </p:nvPr>
        </p:nvSpPr>
        <p:spPr>
          <a:xfrm>
            <a:off x="1066801" y="2659543"/>
            <a:ext cx="4687348" cy="3665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785043C3-3AE8-0B7E-F4A5-B0917E9793A1}"/>
              </a:ext>
            </a:extLst>
          </p:cNvPr>
          <p:cNvSpPr>
            <a:spLocks noGrp="1"/>
          </p:cNvSpPr>
          <p:nvPr>
            <p:ph type="body" idx="11"/>
          </p:nvPr>
        </p:nvSpPr>
        <p:spPr>
          <a:xfrm>
            <a:off x="6440695" y="1672380"/>
            <a:ext cx="4685204" cy="823912"/>
          </a:xfrm>
          <a:solidFill>
            <a:srgbClr val="2B2A50"/>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9">
            <a:extLst>
              <a:ext uri="{FF2B5EF4-FFF2-40B4-BE49-F238E27FC236}">
                <a16:creationId xmlns:a16="http://schemas.microsoft.com/office/drawing/2014/main" id="{926DA331-CAD3-FCAE-E09E-214EF5B69715}"/>
              </a:ext>
            </a:extLst>
          </p:cNvPr>
          <p:cNvSpPr>
            <a:spLocks noGrp="1"/>
          </p:cNvSpPr>
          <p:nvPr>
            <p:ph sz="quarter" idx="12"/>
          </p:nvPr>
        </p:nvSpPr>
        <p:spPr>
          <a:xfrm>
            <a:off x="6439949" y="2659543"/>
            <a:ext cx="4685251" cy="3665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442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6EBD-FAFF-5F20-DDF4-88E3198E4D03}"/>
              </a:ext>
            </a:extLst>
          </p:cNvPr>
          <p:cNvSpPr>
            <a:spLocks noGrp="1"/>
          </p:cNvSpPr>
          <p:nvPr>
            <p:ph type="title"/>
          </p:nvPr>
        </p:nvSpPr>
        <p:spPr>
          <a:xfrm>
            <a:off x="0" y="228600"/>
            <a:ext cx="5081364" cy="1600200"/>
          </a:xfrm>
        </p:spPr>
        <p:txBody>
          <a:bodyPr anchor="ctr">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8FB739A-027C-1412-D634-498DC566A0FE}"/>
              </a:ext>
            </a:extLst>
          </p:cNvPr>
          <p:cNvSpPr>
            <a:spLocks noGrp="1"/>
          </p:cNvSpPr>
          <p:nvPr>
            <p:ph idx="1"/>
          </p:nvPr>
        </p:nvSpPr>
        <p:spPr>
          <a:xfrm>
            <a:off x="5355022" y="228600"/>
            <a:ext cx="5770178" cy="6166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9F53EF-9889-04F3-192C-E2DB357B6287}"/>
              </a:ext>
            </a:extLst>
          </p:cNvPr>
          <p:cNvSpPr>
            <a:spLocks noGrp="1"/>
          </p:cNvSpPr>
          <p:nvPr>
            <p:ph type="body" sz="half" idx="2"/>
          </p:nvPr>
        </p:nvSpPr>
        <p:spPr>
          <a:xfrm>
            <a:off x="0" y="1828799"/>
            <a:ext cx="5081364" cy="45658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0214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B842-EE9B-39EC-A4F9-A1BD39FE70E5}"/>
              </a:ext>
            </a:extLst>
          </p:cNvPr>
          <p:cNvSpPr>
            <a:spLocks noGrp="1"/>
          </p:cNvSpPr>
          <p:nvPr>
            <p:ph type="title"/>
          </p:nvPr>
        </p:nvSpPr>
        <p:spPr>
          <a:xfrm>
            <a:off x="0" y="228600"/>
            <a:ext cx="6096000" cy="1379271"/>
          </a:xfrm>
        </p:spPr>
        <p:txBody>
          <a:bodyPr anchor="ctr">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1B187A84-525B-1475-88DA-D0D57E106876}"/>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9F3EDC-D918-AD3B-18E8-432F04C07B5C}"/>
              </a:ext>
            </a:extLst>
          </p:cNvPr>
          <p:cNvSpPr>
            <a:spLocks noGrp="1"/>
          </p:cNvSpPr>
          <p:nvPr>
            <p:ph type="body" sz="half" idx="2"/>
          </p:nvPr>
        </p:nvSpPr>
        <p:spPr>
          <a:xfrm>
            <a:off x="11144" y="1607872"/>
            <a:ext cx="6084856" cy="525012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265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6753-31ED-4C7C-B9A0-DA7C8968327E}"/>
              </a:ext>
            </a:extLst>
          </p:cNvPr>
          <p:cNvSpPr>
            <a:spLocks noGrp="1"/>
          </p:cNvSpPr>
          <p:nvPr>
            <p:ph type="title"/>
          </p:nvPr>
        </p:nvSpPr>
        <p:spPr>
          <a:xfrm>
            <a:off x="0" y="228599"/>
            <a:ext cx="11125199" cy="1384301"/>
          </a:xfrm>
          <a:solidFill>
            <a:srgbClr val="464583"/>
          </a:solidFill>
        </p:spPr>
        <p:txBody>
          <a:bodyPr lIns="365760"/>
          <a:lstStyle>
            <a:lvl1pPr>
              <a:lnSpc>
                <a:spcPct val="100000"/>
              </a:lnSpc>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E8D48298-5E34-F145-CDB8-4113C0FCE025}"/>
              </a:ext>
            </a:extLst>
          </p:cNvPr>
          <p:cNvSpPr>
            <a:spLocks noGrp="1"/>
          </p:cNvSpPr>
          <p:nvPr>
            <p:ph sz="quarter" idx="10" hasCustomPrompt="1"/>
          </p:nvPr>
        </p:nvSpPr>
        <p:spPr>
          <a:xfrm>
            <a:off x="331788" y="2114550"/>
            <a:ext cx="2913062" cy="622300"/>
          </a:xfrm>
          <a:solidFill>
            <a:srgbClr val="2B2A50"/>
          </a:solidFill>
        </p:spPr>
        <p:txBody>
          <a:bodyPr anchor="ctr">
            <a:normAutofit/>
          </a:bodyPr>
          <a:lstStyle>
            <a:lvl1pPr marL="0" indent="0" algn="ctr">
              <a:buNone/>
              <a:defRPr sz="2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8" name="Content Placeholder 7">
            <a:extLst>
              <a:ext uri="{FF2B5EF4-FFF2-40B4-BE49-F238E27FC236}">
                <a16:creationId xmlns:a16="http://schemas.microsoft.com/office/drawing/2014/main" id="{7EF47D98-05E1-2E0B-99F2-EE498BD7DD5E}"/>
              </a:ext>
            </a:extLst>
          </p:cNvPr>
          <p:cNvSpPr>
            <a:spLocks noGrp="1"/>
          </p:cNvSpPr>
          <p:nvPr>
            <p:ph sz="quarter" idx="11" hasCustomPrompt="1"/>
          </p:nvPr>
        </p:nvSpPr>
        <p:spPr>
          <a:xfrm>
            <a:off x="331788" y="2984500"/>
            <a:ext cx="2913062" cy="2641600"/>
          </a:xfrm>
        </p:spPr>
        <p:txBody>
          <a:bodyPr/>
          <a:lstStyle>
            <a:lvl1pPr marL="0" indent="0">
              <a:buNone/>
              <a:defRPr/>
            </a:lvl1pPr>
          </a:lstStyle>
          <a:p>
            <a:pPr lvl="0"/>
            <a:r>
              <a:rPr lang="en-US" dirty="0"/>
              <a:t>text</a:t>
            </a:r>
          </a:p>
        </p:txBody>
      </p:sp>
      <p:sp>
        <p:nvSpPr>
          <p:cNvPr id="9" name="Content Placeholder 4">
            <a:extLst>
              <a:ext uri="{FF2B5EF4-FFF2-40B4-BE49-F238E27FC236}">
                <a16:creationId xmlns:a16="http://schemas.microsoft.com/office/drawing/2014/main" id="{6854A071-770D-3929-EFD8-1E56047036DB}"/>
              </a:ext>
            </a:extLst>
          </p:cNvPr>
          <p:cNvSpPr>
            <a:spLocks noGrp="1"/>
          </p:cNvSpPr>
          <p:nvPr>
            <p:ph sz="quarter" idx="12" hasCustomPrompt="1"/>
          </p:nvPr>
        </p:nvSpPr>
        <p:spPr>
          <a:xfrm>
            <a:off x="4079558" y="2114550"/>
            <a:ext cx="2913062" cy="622300"/>
          </a:xfrm>
          <a:solidFill>
            <a:srgbClr val="2B2A50"/>
          </a:solidFill>
        </p:spPr>
        <p:txBody>
          <a:bodyPr anchor="ctr">
            <a:normAutofit/>
          </a:bodyPr>
          <a:lstStyle>
            <a:lvl1pPr marL="0" indent="0" algn="ctr">
              <a:buNone/>
              <a:defRPr sz="2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12" name="Content Placeholder 7">
            <a:extLst>
              <a:ext uri="{FF2B5EF4-FFF2-40B4-BE49-F238E27FC236}">
                <a16:creationId xmlns:a16="http://schemas.microsoft.com/office/drawing/2014/main" id="{942C2557-E497-4960-5265-BA001263A41A}"/>
              </a:ext>
            </a:extLst>
          </p:cNvPr>
          <p:cNvSpPr>
            <a:spLocks noGrp="1"/>
          </p:cNvSpPr>
          <p:nvPr>
            <p:ph sz="quarter" idx="13" hasCustomPrompt="1"/>
          </p:nvPr>
        </p:nvSpPr>
        <p:spPr>
          <a:xfrm>
            <a:off x="4079558" y="2984500"/>
            <a:ext cx="2913062" cy="2641600"/>
          </a:xfrm>
        </p:spPr>
        <p:txBody>
          <a:bodyPr/>
          <a:lstStyle>
            <a:lvl1pPr marL="0" indent="0">
              <a:buNone/>
              <a:defRPr/>
            </a:lvl1pPr>
          </a:lstStyle>
          <a:p>
            <a:pPr lvl="0"/>
            <a:r>
              <a:rPr lang="en-US" dirty="0"/>
              <a:t>text</a:t>
            </a:r>
          </a:p>
        </p:txBody>
      </p:sp>
      <p:sp>
        <p:nvSpPr>
          <p:cNvPr id="15" name="Content Placeholder 4">
            <a:extLst>
              <a:ext uri="{FF2B5EF4-FFF2-40B4-BE49-F238E27FC236}">
                <a16:creationId xmlns:a16="http://schemas.microsoft.com/office/drawing/2014/main" id="{71226174-C374-C796-8C58-6C03F17E406F}"/>
              </a:ext>
            </a:extLst>
          </p:cNvPr>
          <p:cNvSpPr>
            <a:spLocks noGrp="1"/>
          </p:cNvSpPr>
          <p:nvPr>
            <p:ph sz="quarter" idx="14" hasCustomPrompt="1"/>
          </p:nvPr>
        </p:nvSpPr>
        <p:spPr>
          <a:xfrm>
            <a:off x="7827328" y="2114550"/>
            <a:ext cx="2913062" cy="622300"/>
          </a:xfrm>
          <a:solidFill>
            <a:srgbClr val="2B2A50"/>
          </a:solidFill>
        </p:spPr>
        <p:txBody>
          <a:bodyPr anchor="ctr">
            <a:normAutofit/>
          </a:bodyPr>
          <a:lstStyle>
            <a:lvl1pPr marL="0" indent="0" algn="ctr">
              <a:buNone/>
              <a:defRPr sz="2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18" name="Content Placeholder 7">
            <a:extLst>
              <a:ext uri="{FF2B5EF4-FFF2-40B4-BE49-F238E27FC236}">
                <a16:creationId xmlns:a16="http://schemas.microsoft.com/office/drawing/2014/main" id="{B27E2C9A-E403-FE67-1FE3-11914A6361B4}"/>
              </a:ext>
            </a:extLst>
          </p:cNvPr>
          <p:cNvSpPr>
            <a:spLocks noGrp="1"/>
          </p:cNvSpPr>
          <p:nvPr>
            <p:ph sz="quarter" idx="15" hasCustomPrompt="1"/>
          </p:nvPr>
        </p:nvSpPr>
        <p:spPr>
          <a:xfrm>
            <a:off x="7827328" y="2984500"/>
            <a:ext cx="2913062" cy="2641600"/>
          </a:xfr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2436857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EBF47-33B4-E1E9-EC6C-C7D9C3584270}"/>
              </a:ext>
            </a:extLst>
          </p:cNvPr>
          <p:cNvSpPr>
            <a:spLocks noGrp="1"/>
          </p:cNvSpPr>
          <p:nvPr>
            <p:ph type="title"/>
          </p:nvPr>
        </p:nvSpPr>
        <p:spPr>
          <a:xfrm>
            <a:off x="331788" y="1"/>
            <a:ext cx="10793412" cy="13715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9B7343-E08E-C98A-440A-B813B38BFD31}"/>
              </a:ext>
            </a:extLst>
          </p:cNvPr>
          <p:cNvSpPr>
            <a:spLocks noGrp="1"/>
          </p:cNvSpPr>
          <p:nvPr>
            <p:ph type="body" idx="1"/>
          </p:nvPr>
        </p:nvSpPr>
        <p:spPr>
          <a:xfrm>
            <a:off x="331789" y="1605280"/>
            <a:ext cx="10793411" cy="45716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60163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1" r:id="rId5"/>
    <p:sldLayoutId id="2147483653" r:id="rId6"/>
    <p:sldLayoutId id="2147483656" r:id="rId7"/>
    <p:sldLayoutId id="2147483657" r:id="rId8"/>
    <p:sldLayoutId id="2147483660" r:id="rId9"/>
  </p:sldLayoutIdLst>
  <p:txStyles>
    <p:titleStyle>
      <a:lvl1pPr algn="l" defTabSz="914400" rtl="0" eaLnBrk="1" latinLnBrk="0" hangingPunct="1">
        <a:lnSpc>
          <a:spcPct val="100000"/>
        </a:lnSpc>
        <a:spcBef>
          <a:spcPct val="0"/>
        </a:spcBef>
        <a:spcAft>
          <a:spcPts val="600"/>
        </a:spcAft>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ptos" panose="020B00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4" userDrawn="1">
          <p15:clr>
            <a:srgbClr val="F26B43"/>
          </p15:clr>
        </p15:guide>
        <p15:guide id="2" pos="209" userDrawn="1">
          <p15:clr>
            <a:srgbClr val="F26B43"/>
          </p15:clr>
        </p15:guide>
        <p15:guide id="3" orient="horz" pos="144" userDrawn="1">
          <p15:clr>
            <a:srgbClr val="F26B43"/>
          </p15:clr>
        </p15:guide>
        <p15:guide id="4" pos="7008" userDrawn="1">
          <p15:clr>
            <a:srgbClr val="F26B43"/>
          </p15:clr>
        </p15:guide>
        <p15:guide id="5"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9541-1BDC-4FE5-382A-E86B84438267}"/>
              </a:ext>
              <a:ext uri="{C183D7F6-B498-43B3-948B-1728B52AA6E4}">
                <adec:decorative xmlns:adec="http://schemas.microsoft.com/office/drawing/2017/decorative" val="1"/>
              </a:ext>
            </a:extLst>
          </p:cNvPr>
          <p:cNvSpPr>
            <a:spLocks noGrp="1"/>
          </p:cNvSpPr>
          <p:nvPr>
            <p:ph type="ctrTitle"/>
          </p:nvPr>
        </p:nvSpPr>
        <p:spPr>
          <a:xfrm>
            <a:off x="-1" y="624275"/>
            <a:ext cx="11142483" cy="1145052"/>
          </a:xfrm>
        </p:spPr>
        <p:txBody>
          <a:bodyPr>
            <a:normAutofit/>
          </a:bodyPr>
          <a:lstStyle/>
          <a:p>
            <a:pPr marL="282575" algn="l"/>
            <a:r>
              <a:rPr lang="en-US" dirty="0"/>
              <a:t>Mathematics Framework</a:t>
            </a:r>
          </a:p>
        </p:txBody>
      </p:sp>
      <p:sp>
        <p:nvSpPr>
          <p:cNvPr id="3" name="Subtitle 2">
            <a:extLst>
              <a:ext uri="{FF2B5EF4-FFF2-40B4-BE49-F238E27FC236}">
                <a16:creationId xmlns:a16="http://schemas.microsoft.com/office/drawing/2014/main" id="{43F34DC0-E8C5-27E8-4275-E40A0C02F754}"/>
              </a:ext>
            </a:extLst>
          </p:cNvPr>
          <p:cNvSpPr>
            <a:spLocks noGrp="1"/>
          </p:cNvSpPr>
          <p:nvPr>
            <p:ph type="subTitle" idx="1"/>
          </p:nvPr>
        </p:nvSpPr>
        <p:spPr>
          <a:xfrm>
            <a:off x="0" y="1839915"/>
            <a:ext cx="7587117" cy="1338273"/>
          </a:xfrm>
        </p:spPr>
        <p:txBody>
          <a:bodyPr vert="horz" lIns="91440" tIns="45720" rIns="91440" bIns="45720" rtlCol="0" anchor="t">
            <a:noAutofit/>
          </a:bodyPr>
          <a:lstStyle/>
          <a:p>
            <a:pPr marL="340995" algn="l"/>
            <a:r>
              <a:rPr lang="en-US" sz="4000" dirty="0">
                <a:latin typeface="Arial"/>
                <a:cs typeface="Arial"/>
              </a:rPr>
              <a:t>for California Public Schools</a:t>
            </a:r>
          </a:p>
          <a:p>
            <a:pPr marL="340995" algn="l"/>
            <a:r>
              <a:rPr lang="en-US" sz="2800" dirty="0">
                <a:latin typeface="Arial"/>
                <a:cs typeface="Arial"/>
              </a:rPr>
              <a:t>Kindergarten Through Grade Twelve</a:t>
            </a:r>
          </a:p>
        </p:txBody>
      </p:sp>
      <p:sp>
        <p:nvSpPr>
          <p:cNvPr id="7" name="Text Placeholder 6">
            <a:extLst>
              <a:ext uri="{FF2B5EF4-FFF2-40B4-BE49-F238E27FC236}">
                <a16:creationId xmlns:a16="http://schemas.microsoft.com/office/drawing/2014/main" id="{FF49256B-BF10-0DE4-2855-B687CD805EC3}"/>
              </a:ext>
            </a:extLst>
          </p:cNvPr>
          <p:cNvSpPr>
            <a:spLocks noGrp="1"/>
          </p:cNvSpPr>
          <p:nvPr>
            <p:ph type="body" sz="quarter" idx="10"/>
          </p:nvPr>
        </p:nvSpPr>
        <p:spPr>
          <a:xfrm>
            <a:off x="0" y="5334000"/>
            <a:ext cx="12192000" cy="1524000"/>
          </a:xfrm>
          <a:effectLst/>
        </p:spPr>
        <p:txBody>
          <a:bodyPr anchor="ctr">
            <a:normAutofit/>
          </a:bodyPr>
          <a:lstStyle/>
          <a:p>
            <a:pPr algn="ctr"/>
            <a:r>
              <a:rPr lang="en-US" dirty="0">
                <a:latin typeface="Arial" panose="020B0604020202020204" pitchFamily="34" charset="0"/>
                <a:cs typeface="Arial" panose="020B0604020202020204" pitchFamily="34" charset="0"/>
              </a:rPr>
              <a:t>Adopted by the California State Board of Education, July 2023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Published by the California Department of Education, 2024</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(Slide notes are used throughout </a:t>
            </a:r>
            <a:r>
              <a:rPr lang="en-US">
                <a:latin typeface="Arial" panose="020B0604020202020204" pitchFamily="34" charset="0"/>
                <a:cs typeface="Arial" panose="020B0604020202020204" pitchFamily="34" charset="0"/>
              </a:rPr>
              <a:t>the document)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66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652-AC7B-46D5-7852-07109808C031}"/>
              </a:ext>
            </a:extLst>
          </p:cNvPr>
          <p:cNvSpPr>
            <a:spLocks noGrp="1"/>
          </p:cNvSpPr>
          <p:nvPr>
            <p:ph type="title"/>
          </p:nvPr>
        </p:nvSpPr>
        <p:spPr>
          <a:xfrm>
            <a:off x="0" y="0"/>
            <a:ext cx="4382967" cy="6857999"/>
          </a:xfrm>
          <a:solidFill>
            <a:srgbClr val="464583"/>
          </a:solidFill>
        </p:spPr>
        <p:txBody>
          <a:bodyPr/>
          <a:lstStyle/>
          <a:p>
            <a:pPr algn="ctr">
              <a:lnSpc>
                <a:spcPct val="100000"/>
              </a:lnSpc>
            </a:pPr>
            <a:r>
              <a:rPr lang="en-US" dirty="0">
                <a:solidFill>
                  <a:schemeClr val="bg1"/>
                </a:solidFill>
                <a:latin typeface="Arial"/>
                <a:cs typeface="Arial"/>
              </a:rPr>
              <a:t>Students </a:t>
            </a:r>
            <a:br>
              <a:rPr lang="en-US" dirty="0">
                <a:solidFill>
                  <a:schemeClr val="bg1"/>
                </a:solidFill>
                <a:latin typeface="Arial"/>
                <a:cs typeface="Arial"/>
              </a:rPr>
            </a:br>
            <a:r>
              <a:rPr lang="en-US" dirty="0">
                <a:solidFill>
                  <a:schemeClr val="bg1"/>
                </a:solidFill>
                <a:latin typeface="Arial"/>
                <a:cs typeface="Arial"/>
              </a:rPr>
              <a:t>and Math</a:t>
            </a:r>
          </a:p>
        </p:txBody>
      </p:sp>
      <p:pic>
        <p:nvPicPr>
          <p:cNvPr id="7" name="Content Placeholder 6">
            <a:extLst>
              <a:ext uri="{FF2B5EF4-FFF2-40B4-BE49-F238E27FC236}">
                <a16:creationId xmlns:a16="http://schemas.microsoft.com/office/drawing/2014/main" id="{71F53F43-ADF6-6873-2DE0-456C986EC49F}"/>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382967" y="0"/>
            <a:ext cx="7809033" cy="6858000"/>
          </a:xfrm>
        </p:spPr>
      </p:pic>
    </p:spTree>
    <p:extLst>
      <p:ext uri="{BB962C8B-B14F-4D97-AF65-F5344CB8AC3E}">
        <p14:creationId xmlns:p14="http://schemas.microsoft.com/office/powerpoint/2010/main" val="106597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5D97-1E1B-1149-CFEE-FD4F3BD0A1BE}"/>
              </a:ext>
            </a:extLst>
          </p:cNvPr>
          <p:cNvSpPr>
            <a:spLocks noGrp="1"/>
          </p:cNvSpPr>
          <p:nvPr>
            <p:ph type="title"/>
          </p:nvPr>
        </p:nvSpPr>
        <p:spPr>
          <a:xfrm>
            <a:off x="0" y="0"/>
            <a:ext cx="12192000" cy="1371601"/>
          </a:xfrm>
          <a:solidFill>
            <a:srgbClr val="464583"/>
          </a:solidFill>
        </p:spPr>
        <p:txBody>
          <a:bodyPr/>
          <a:lstStyle/>
          <a:p>
            <a:r>
              <a:rPr lang="en-US" dirty="0"/>
              <a:t>A Middle School Example</a:t>
            </a:r>
          </a:p>
        </p:txBody>
      </p:sp>
      <p:sp>
        <p:nvSpPr>
          <p:cNvPr id="7" name="Text Placeholder 6">
            <a:extLst>
              <a:ext uri="{FF2B5EF4-FFF2-40B4-BE49-F238E27FC236}">
                <a16:creationId xmlns:a16="http://schemas.microsoft.com/office/drawing/2014/main" id="{31A7A71C-E3E2-2CD8-6D7A-661B00C5C882}"/>
              </a:ext>
            </a:extLst>
          </p:cNvPr>
          <p:cNvSpPr>
            <a:spLocks noGrp="1"/>
          </p:cNvSpPr>
          <p:nvPr>
            <p:ph type="body" idx="1"/>
          </p:nvPr>
        </p:nvSpPr>
        <p:spPr>
          <a:xfrm>
            <a:off x="1067547" y="1672380"/>
            <a:ext cx="4687301" cy="823912"/>
          </a:xfrm>
          <a:solidFill>
            <a:srgbClr val="2B2A50"/>
          </a:solidFill>
        </p:spPr>
        <p:txBody>
          <a:bodyPr anchor="ctr">
            <a:normAutofit/>
          </a:bodyPr>
          <a:lstStyle/>
          <a:p>
            <a:r>
              <a:rPr lang="en-US" dirty="0"/>
              <a:t>Example 1</a:t>
            </a:r>
          </a:p>
        </p:txBody>
      </p:sp>
      <p:pic>
        <p:nvPicPr>
          <p:cNvPr id="6" name="image10.png" descr="How to calculate the area of a triangle on a grid by rotating part of the triangle to make a rectangle.">
            <a:extLst>
              <a:ext uri="{FF2B5EF4-FFF2-40B4-BE49-F238E27FC236}">
                <a16:creationId xmlns:a16="http://schemas.microsoft.com/office/drawing/2014/main" id="{E927B34F-81DC-0612-063A-4EF8A9518F71}"/>
              </a:ext>
            </a:extLst>
          </p:cNvPr>
          <p:cNvPicPr>
            <a:picLocks noGrp="1"/>
          </p:cNvPicPr>
          <p:nvPr>
            <p:ph sz="quarter" idx="10"/>
          </p:nvPr>
        </p:nvPicPr>
        <p:blipFill>
          <a:blip r:embed="rId3"/>
          <a:stretch>
            <a:fillRect/>
          </a:stretch>
        </p:blipFill>
        <p:spPr>
          <a:xfrm>
            <a:off x="1719411" y="2659063"/>
            <a:ext cx="3382665" cy="3665537"/>
          </a:xfrm>
          <a:ln/>
        </p:spPr>
      </p:pic>
      <p:sp>
        <p:nvSpPr>
          <p:cNvPr id="8" name="Text Placeholder 7">
            <a:extLst>
              <a:ext uri="{FF2B5EF4-FFF2-40B4-BE49-F238E27FC236}">
                <a16:creationId xmlns:a16="http://schemas.microsoft.com/office/drawing/2014/main" id="{EA90E4B2-86F4-2FEA-E681-F58B4476E805}"/>
              </a:ext>
            </a:extLst>
          </p:cNvPr>
          <p:cNvSpPr>
            <a:spLocks noGrp="1"/>
          </p:cNvSpPr>
          <p:nvPr>
            <p:ph type="body" idx="11"/>
          </p:nvPr>
        </p:nvSpPr>
        <p:spPr>
          <a:xfrm>
            <a:off x="6440695" y="1672380"/>
            <a:ext cx="4685204" cy="823912"/>
          </a:xfrm>
          <a:solidFill>
            <a:srgbClr val="2B2A50"/>
          </a:solidFill>
        </p:spPr>
        <p:txBody>
          <a:bodyPr anchor="ctr">
            <a:normAutofit/>
          </a:bodyPr>
          <a:lstStyle/>
          <a:p>
            <a:r>
              <a:rPr lang="en-US" dirty="0"/>
              <a:t>Example 2</a:t>
            </a:r>
          </a:p>
        </p:txBody>
      </p:sp>
      <p:pic>
        <p:nvPicPr>
          <p:cNvPr id="5" name="image3.png" descr="A rectangle on a grid made up of three by four squares.">
            <a:extLst>
              <a:ext uri="{FF2B5EF4-FFF2-40B4-BE49-F238E27FC236}">
                <a16:creationId xmlns:a16="http://schemas.microsoft.com/office/drawing/2014/main" id="{39686CB3-AEDB-CB45-0EF7-0A96986C9E47}"/>
              </a:ext>
            </a:extLst>
          </p:cNvPr>
          <p:cNvPicPr>
            <a:picLocks noGrp="1"/>
          </p:cNvPicPr>
          <p:nvPr>
            <p:ph sz="quarter" idx="12"/>
          </p:nvPr>
        </p:nvPicPr>
        <p:blipFill>
          <a:blip r:embed="rId4"/>
          <a:stretch>
            <a:fillRect/>
          </a:stretch>
        </p:blipFill>
        <p:spPr>
          <a:xfrm>
            <a:off x="6649622" y="2659063"/>
            <a:ext cx="4266444" cy="3665537"/>
          </a:xfrm>
          <a:ln/>
        </p:spPr>
      </p:pic>
    </p:spTree>
    <p:extLst>
      <p:ext uri="{BB962C8B-B14F-4D97-AF65-F5344CB8AC3E}">
        <p14:creationId xmlns:p14="http://schemas.microsoft.com/office/powerpoint/2010/main" val="286478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5D97-1E1B-1149-CFEE-FD4F3BD0A1BE}"/>
              </a:ext>
            </a:extLst>
          </p:cNvPr>
          <p:cNvSpPr>
            <a:spLocks noGrp="1"/>
          </p:cNvSpPr>
          <p:nvPr>
            <p:ph type="title"/>
          </p:nvPr>
        </p:nvSpPr>
        <p:spPr>
          <a:xfrm>
            <a:off x="0" y="0"/>
            <a:ext cx="12192000" cy="1371601"/>
          </a:xfrm>
          <a:solidFill>
            <a:srgbClr val="464583"/>
          </a:solidFill>
        </p:spPr>
        <p:txBody>
          <a:bodyPr/>
          <a:lstStyle/>
          <a:p>
            <a:r>
              <a:rPr lang="en-US" dirty="0"/>
              <a:t>An Elementary School Example</a:t>
            </a:r>
          </a:p>
        </p:txBody>
      </p:sp>
      <p:sp>
        <p:nvSpPr>
          <p:cNvPr id="7" name="Text Placeholder 6">
            <a:extLst>
              <a:ext uri="{FF2B5EF4-FFF2-40B4-BE49-F238E27FC236}">
                <a16:creationId xmlns:a16="http://schemas.microsoft.com/office/drawing/2014/main" id="{31A7A71C-E3E2-2CD8-6D7A-661B00C5C882}"/>
              </a:ext>
            </a:extLst>
          </p:cNvPr>
          <p:cNvSpPr>
            <a:spLocks noGrp="1"/>
          </p:cNvSpPr>
          <p:nvPr>
            <p:ph type="body" idx="1"/>
          </p:nvPr>
        </p:nvSpPr>
        <p:spPr>
          <a:xfrm>
            <a:off x="1067547" y="1672380"/>
            <a:ext cx="4687301" cy="823912"/>
          </a:xfrm>
          <a:solidFill>
            <a:srgbClr val="2B2A50"/>
          </a:solidFill>
        </p:spPr>
        <p:txBody>
          <a:bodyPr anchor="ctr">
            <a:normAutofit/>
          </a:bodyPr>
          <a:lstStyle/>
          <a:p>
            <a:r>
              <a:rPr lang="en-US" sz="3200" dirty="0"/>
              <a:t>Problem 1</a:t>
            </a:r>
          </a:p>
        </p:txBody>
      </p:sp>
      <p:sp>
        <p:nvSpPr>
          <p:cNvPr id="12" name="Content Placeholder 11">
            <a:extLst>
              <a:ext uri="{FF2B5EF4-FFF2-40B4-BE49-F238E27FC236}">
                <a16:creationId xmlns:a16="http://schemas.microsoft.com/office/drawing/2014/main" id="{F4719C14-01B7-E1C2-7212-1540B1519A29}"/>
              </a:ext>
            </a:extLst>
          </p:cNvPr>
          <p:cNvSpPr>
            <a:spLocks noGrp="1"/>
          </p:cNvSpPr>
          <p:nvPr>
            <p:ph sz="quarter" idx="12"/>
          </p:nvPr>
        </p:nvSpPr>
        <p:spPr>
          <a:xfrm>
            <a:off x="1068841" y="2613343"/>
            <a:ext cx="4684712" cy="2854769"/>
          </a:xfrm>
        </p:spPr>
        <p:txBody>
          <a:bodyPr anchor="ctr">
            <a:normAutofit/>
          </a:bodyPr>
          <a:lstStyle/>
          <a:p>
            <a:pPr marL="0" indent="0" algn="ctr">
              <a:buNone/>
            </a:pPr>
            <a:r>
              <a:rPr lang="en-US" sz="5400" dirty="0"/>
              <a:t>10+10=</a:t>
            </a:r>
            <a:r>
              <a:rPr lang="en-US" sz="7200" dirty="0"/>
              <a:t>□</a:t>
            </a:r>
            <a:endParaRPr lang="en-US" sz="5400" dirty="0"/>
          </a:p>
        </p:txBody>
      </p:sp>
      <p:sp>
        <p:nvSpPr>
          <p:cNvPr id="8" name="Text Placeholder 7">
            <a:extLst>
              <a:ext uri="{FF2B5EF4-FFF2-40B4-BE49-F238E27FC236}">
                <a16:creationId xmlns:a16="http://schemas.microsoft.com/office/drawing/2014/main" id="{EA90E4B2-86F4-2FEA-E681-F58B4476E805}"/>
              </a:ext>
            </a:extLst>
          </p:cNvPr>
          <p:cNvSpPr>
            <a:spLocks noGrp="1"/>
          </p:cNvSpPr>
          <p:nvPr>
            <p:ph type="body" idx="11"/>
          </p:nvPr>
        </p:nvSpPr>
        <p:spPr>
          <a:xfrm>
            <a:off x="6440488" y="1671638"/>
            <a:ext cx="4684712" cy="823912"/>
          </a:xfrm>
          <a:solidFill>
            <a:srgbClr val="2B2A50"/>
          </a:solidFill>
        </p:spPr>
        <p:txBody>
          <a:bodyPr anchor="ctr">
            <a:normAutofit/>
          </a:bodyPr>
          <a:lstStyle/>
          <a:p>
            <a:r>
              <a:rPr lang="en-US" sz="3200" dirty="0"/>
              <a:t>Problem 2</a:t>
            </a:r>
          </a:p>
        </p:txBody>
      </p:sp>
      <p:sp>
        <p:nvSpPr>
          <p:cNvPr id="4" name="Content Placeholder 3">
            <a:extLst>
              <a:ext uri="{FF2B5EF4-FFF2-40B4-BE49-F238E27FC236}">
                <a16:creationId xmlns:a16="http://schemas.microsoft.com/office/drawing/2014/main" id="{1531963A-D5FE-519A-AA01-F2FA64018837}"/>
              </a:ext>
            </a:extLst>
          </p:cNvPr>
          <p:cNvSpPr>
            <a:spLocks noGrp="1"/>
          </p:cNvSpPr>
          <p:nvPr>
            <p:ph sz="quarter" idx="10"/>
          </p:nvPr>
        </p:nvSpPr>
        <p:spPr>
          <a:xfrm>
            <a:off x="6435271" y="2613343"/>
            <a:ext cx="4687888" cy="2854769"/>
          </a:xfrm>
        </p:spPr>
        <p:txBody>
          <a:bodyPr anchor="ctr">
            <a:normAutofit/>
          </a:bodyPr>
          <a:lstStyle/>
          <a:p>
            <a:pPr marL="0" lvl="0" indent="0" algn="ctr">
              <a:buNone/>
            </a:pPr>
            <a:r>
              <a:rPr lang="en-US" sz="5400" noProof="0" dirty="0"/>
              <a:t>13+13=</a:t>
            </a:r>
            <a:r>
              <a:rPr lang="en-US" sz="7200" noProof="0" dirty="0"/>
              <a:t>□</a:t>
            </a:r>
            <a:endParaRPr lang="en-US" sz="5400" noProof="0" dirty="0"/>
          </a:p>
        </p:txBody>
      </p:sp>
    </p:spTree>
    <p:extLst>
      <p:ext uri="{BB962C8B-B14F-4D97-AF65-F5344CB8AC3E}">
        <p14:creationId xmlns:p14="http://schemas.microsoft.com/office/powerpoint/2010/main" val="121122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652-AC7B-46D5-7852-07109808C031}"/>
              </a:ext>
            </a:extLst>
          </p:cNvPr>
          <p:cNvSpPr>
            <a:spLocks noGrp="1"/>
          </p:cNvSpPr>
          <p:nvPr>
            <p:ph type="title"/>
          </p:nvPr>
        </p:nvSpPr>
        <p:spPr>
          <a:xfrm>
            <a:off x="0" y="0"/>
            <a:ext cx="4382967" cy="6857999"/>
          </a:xfrm>
          <a:solidFill>
            <a:srgbClr val="464583"/>
          </a:solidFill>
        </p:spPr>
        <p:txBody>
          <a:bodyPr/>
          <a:lstStyle/>
          <a:p>
            <a:pPr algn="ctr">
              <a:lnSpc>
                <a:spcPct val="100000"/>
              </a:lnSpc>
            </a:pPr>
            <a:r>
              <a:rPr lang="en-US" dirty="0">
                <a:solidFill>
                  <a:schemeClr val="bg1"/>
                </a:solidFill>
                <a:latin typeface="Arial"/>
                <a:cs typeface="Arial"/>
              </a:rPr>
              <a:t>Students </a:t>
            </a:r>
            <a:br>
              <a:rPr lang="en-US" dirty="0">
                <a:solidFill>
                  <a:schemeClr val="bg1"/>
                </a:solidFill>
                <a:latin typeface="Arial"/>
                <a:cs typeface="Arial"/>
              </a:rPr>
            </a:br>
            <a:r>
              <a:rPr lang="en-US" dirty="0">
                <a:solidFill>
                  <a:schemeClr val="bg1"/>
                </a:solidFill>
                <a:latin typeface="Arial"/>
                <a:cs typeface="Arial"/>
              </a:rPr>
              <a:t>and Math Revisited</a:t>
            </a:r>
            <a:endParaRPr lang="en-US" dirty="0">
              <a:solidFill>
                <a:schemeClr val="bg1"/>
              </a:solidFill>
            </a:endParaRPr>
          </a:p>
        </p:txBody>
      </p:sp>
      <p:pic>
        <p:nvPicPr>
          <p:cNvPr id="7" name="Content Placeholder 6">
            <a:extLst>
              <a:ext uri="{FF2B5EF4-FFF2-40B4-BE49-F238E27FC236}">
                <a16:creationId xmlns:a16="http://schemas.microsoft.com/office/drawing/2014/main" id="{71F53F43-ADF6-6873-2DE0-456C986EC49F}"/>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382967" y="0"/>
            <a:ext cx="7809033" cy="6858000"/>
          </a:xfrm>
        </p:spPr>
      </p:pic>
    </p:spTree>
    <p:extLst>
      <p:ext uri="{BB962C8B-B14F-4D97-AF65-F5344CB8AC3E}">
        <p14:creationId xmlns:p14="http://schemas.microsoft.com/office/powerpoint/2010/main" val="222159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B48472-48A6-4B1F-095F-578462E320C8}"/>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2" name="Title 1">
            <a:extLst>
              <a:ext uri="{FF2B5EF4-FFF2-40B4-BE49-F238E27FC236}">
                <a16:creationId xmlns:a16="http://schemas.microsoft.com/office/drawing/2014/main" id="{9868DAE6-9A7C-4795-3493-023CC4535DC2}"/>
              </a:ext>
            </a:extLst>
          </p:cNvPr>
          <p:cNvSpPr>
            <a:spLocks noGrp="1"/>
          </p:cNvSpPr>
          <p:nvPr>
            <p:ph type="title"/>
          </p:nvPr>
        </p:nvSpPr>
        <p:spPr>
          <a:xfrm>
            <a:off x="0" y="5727032"/>
            <a:ext cx="12192000" cy="1130968"/>
          </a:xfrm>
          <a:solidFill>
            <a:schemeClr val="bg1">
              <a:alpha val="66000"/>
            </a:schemeClr>
          </a:solidFill>
        </p:spPr>
        <p:txBody>
          <a:bodyPr/>
          <a:lstStyle/>
          <a:p>
            <a:pPr algn="ctr"/>
            <a:r>
              <a:rPr lang="en-US" dirty="0"/>
              <a:t>Thank you for joining us today!</a:t>
            </a:r>
          </a:p>
        </p:txBody>
      </p:sp>
    </p:spTree>
    <p:extLst>
      <p:ext uri="{BB962C8B-B14F-4D97-AF65-F5344CB8AC3E}">
        <p14:creationId xmlns:p14="http://schemas.microsoft.com/office/powerpoint/2010/main" val="47907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B8490197-C7E9-9D0C-57D7-8702850A7A0F}"/>
              </a:ext>
              <a:ext uri="{C183D7F6-B498-43B3-948B-1728B52AA6E4}">
                <adec:decorative xmlns:adec="http://schemas.microsoft.com/office/drawing/2017/decorative" val="1"/>
              </a:ext>
            </a:extLst>
          </p:cNvPr>
          <p:cNvPicPr>
            <a:picLocks noGrp="1" noChangeAspect="1"/>
          </p:cNvPicPr>
          <p:nvPr>
            <p:ph sz="half" idx="1"/>
          </p:nvPr>
        </p:nvPicPr>
        <p:blipFill rotWithShape="1">
          <a:blip r:embed="rId3">
            <a:alphaModFix amt="85000"/>
            <a:extLst>
              <a:ext uri="{28A0092B-C50C-407E-A947-70E740481C1C}">
                <a14:useLocalDpi xmlns:a14="http://schemas.microsoft.com/office/drawing/2010/main" val="0"/>
              </a:ext>
            </a:extLst>
          </a:blip>
          <a:srcRect/>
          <a:stretch/>
        </p:blipFill>
        <p:spPr>
          <a:xfrm>
            <a:off x="-17722" y="-25400"/>
            <a:ext cx="12209721" cy="6883400"/>
          </a:xfrm>
        </p:spPr>
      </p:pic>
      <p:sp>
        <p:nvSpPr>
          <p:cNvPr id="2" name="Title 1">
            <a:extLst>
              <a:ext uri="{FF2B5EF4-FFF2-40B4-BE49-F238E27FC236}">
                <a16:creationId xmlns:a16="http://schemas.microsoft.com/office/drawing/2014/main" id="{71B64F9E-02EE-B2F6-39CD-563F30183EE6}"/>
              </a:ext>
            </a:extLst>
          </p:cNvPr>
          <p:cNvSpPr>
            <a:spLocks noGrp="1"/>
          </p:cNvSpPr>
          <p:nvPr>
            <p:ph type="title"/>
          </p:nvPr>
        </p:nvSpPr>
        <p:spPr>
          <a:xfrm>
            <a:off x="-17722" y="228599"/>
            <a:ext cx="11160204" cy="1143001"/>
          </a:xfrm>
          <a:solidFill>
            <a:srgbClr val="DADEE9">
              <a:alpha val="95000"/>
            </a:srgbClr>
          </a:solidFill>
        </p:spPr>
        <p:txBody>
          <a:bodyPr/>
          <a:lstStyle/>
          <a:p>
            <a:pPr marL="287338"/>
            <a:r>
              <a:rPr lang="en-US" dirty="0">
                <a:solidFill>
                  <a:schemeClr val="tx1"/>
                </a:solidFill>
              </a:rPr>
              <a:t>The 2023 Mathematics Framework</a:t>
            </a:r>
          </a:p>
        </p:txBody>
      </p:sp>
      <p:sp>
        <p:nvSpPr>
          <p:cNvPr id="6" name="Content Placeholder 5">
            <a:extLst>
              <a:ext uri="{FF2B5EF4-FFF2-40B4-BE49-F238E27FC236}">
                <a16:creationId xmlns:a16="http://schemas.microsoft.com/office/drawing/2014/main" id="{DF1A5BFB-EE87-2351-B22D-B6768EFA6DE4}"/>
              </a:ext>
            </a:extLst>
          </p:cNvPr>
          <p:cNvSpPr>
            <a:spLocks noGrp="1"/>
          </p:cNvSpPr>
          <p:nvPr>
            <p:ph sz="half" idx="2"/>
          </p:nvPr>
        </p:nvSpPr>
        <p:spPr>
          <a:xfrm>
            <a:off x="6096001" y="1734532"/>
            <a:ext cx="5029200" cy="4442431"/>
          </a:xfrm>
          <a:prstGeom prst="roundRect">
            <a:avLst>
              <a:gd name="adj" fmla="val 9664"/>
            </a:avLst>
          </a:prstGeom>
          <a:solidFill>
            <a:srgbClr val="E0E4F0">
              <a:alpha val="94902"/>
            </a:srgbClr>
          </a:solidFill>
        </p:spPr>
        <p:txBody>
          <a:bodyPr lIns="182880" anchor="ctr">
            <a:normAutofit/>
          </a:bodyPr>
          <a:lstStyle/>
          <a:p>
            <a:pPr marL="0" indent="0">
              <a:lnSpc>
                <a:spcPct val="100000"/>
              </a:lnSpc>
              <a:spcAft>
                <a:spcPts val="1800"/>
              </a:spcAft>
              <a:buNone/>
            </a:pPr>
            <a:r>
              <a:rPr lang="en-US" sz="2800" dirty="0">
                <a:latin typeface="Arial"/>
                <a:cs typeface="Arial"/>
              </a:rPr>
              <a:t>It provides implementation guidance grounded in research and reflects best practices across the globe.</a:t>
            </a:r>
          </a:p>
          <a:p>
            <a:pPr marL="0" indent="0">
              <a:lnSpc>
                <a:spcPct val="100000"/>
              </a:lnSpc>
              <a:buNone/>
            </a:pPr>
            <a:r>
              <a:rPr lang="en-US" sz="2800" dirty="0">
                <a:latin typeface="Arial"/>
                <a:cs typeface="Arial"/>
              </a:rPr>
              <a:t>It supports equitable and engaging teaching and learning of mathematics for all students!</a:t>
            </a:r>
          </a:p>
        </p:txBody>
      </p:sp>
    </p:spTree>
    <p:extLst>
      <p:ext uri="{BB962C8B-B14F-4D97-AF65-F5344CB8AC3E}">
        <p14:creationId xmlns:p14="http://schemas.microsoft.com/office/powerpoint/2010/main" val="71072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C53CF894-DBA8-B880-6F01-9EA90ABBEF73}"/>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2" name="Title 1">
            <a:extLst>
              <a:ext uri="{FF2B5EF4-FFF2-40B4-BE49-F238E27FC236}">
                <a16:creationId xmlns:a16="http://schemas.microsoft.com/office/drawing/2014/main" id="{DE3CDCA8-A52D-DB6C-37AC-5191A5A57E15}"/>
              </a:ext>
            </a:extLst>
          </p:cNvPr>
          <p:cNvSpPr>
            <a:spLocks noGrp="1"/>
          </p:cNvSpPr>
          <p:nvPr>
            <p:ph type="title"/>
          </p:nvPr>
        </p:nvSpPr>
        <p:spPr>
          <a:xfrm>
            <a:off x="0" y="1"/>
            <a:ext cx="4235116" cy="2507529"/>
          </a:xfrm>
          <a:solidFill>
            <a:srgbClr val="464583"/>
          </a:solidFill>
        </p:spPr>
        <p:txBody>
          <a:bodyPr/>
          <a:lstStyle/>
          <a:p>
            <a:pPr marL="401638"/>
            <a:r>
              <a:rPr lang="en-US" dirty="0">
                <a:solidFill>
                  <a:schemeClr val="bg1"/>
                </a:solidFill>
              </a:rPr>
              <a:t>Why a New Framework?</a:t>
            </a:r>
          </a:p>
        </p:txBody>
      </p:sp>
    </p:spTree>
    <p:extLst>
      <p:ext uri="{BB962C8B-B14F-4D97-AF65-F5344CB8AC3E}">
        <p14:creationId xmlns:p14="http://schemas.microsoft.com/office/powerpoint/2010/main" val="19498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DCA8-A52D-DB6C-37AC-5191A5A57E15}"/>
              </a:ext>
            </a:extLst>
          </p:cNvPr>
          <p:cNvSpPr>
            <a:spLocks noGrp="1"/>
          </p:cNvSpPr>
          <p:nvPr>
            <p:ph type="title"/>
          </p:nvPr>
        </p:nvSpPr>
        <p:spPr>
          <a:xfrm>
            <a:off x="0" y="228601"/>
            <a:ext cx="11125200" cy="1157139"/>
          </a:xfrm>
          <a:solidFill>
            <a:srgbClr val="464583"/>
          </a:solidFill>
        </p:spPr>
        <p:txBody>
          <a:bodyPr/>
          <a:lstStyle/>
          <a:p>
            <a:pPr marL="401638"/>
            <a:r>
              <a:rPr lang="en-US" dirty="0">
                <a:solidFill>
                  <a:schemeClr val="bg1"/>
                </a:solidFill>
              </a:rPr>
              <a:t>Another Reason for a New Framework</a:t>
            </a:r>
          </a:p>
        </p:txBody>
      </p:sp>
      <p:sp>
        <p:nvSpPr>
          <p:cNvPr id="6" name="Text Placeholder 5">
            <a:extLst>
              <a:ext uri="{FF2B5EF4-FFF2-40B4-BE49-F238E27FC236}">
                <a16:creationId xmlns:a16="http://schemas.microsoft.com/office/drawing/2014/main" id="{6054F1C2-F122-0DBC-1111-A8E5B20A108B}"/>
              </a:ext>
            </a:extLst>
          </p:cNvPr>
          <p:cNvSpPr>
            <a:spLocks noGrp="1"/>
          </p:cNvSpPr>
          <p:nvPr>
            <p:ph type="body" idx="1"/>
          </p:nvPr>
        </p:nvSpPr>
        <p:spPr>
          <a:xfrm>
            <a:off x="586780" y="2120371"/>
            <a:ext cx="5029200" cy="969263"/>
          </a:xfrm>
          <a:solidFill>
            <a:srgbClr val="B9C1DC"/>
          </a:solidFill>
          <a:effectLst>
            <a:outerShdw blurRad="50800" dist="38100" dir="2700000" algn="tl" rotWithShape="0">
              <a:prstClr val="black">
                <a:alpha val="40000"/>
              </a:prstClr>
            </a:outerShdw>
          </a:effectLst>
        </p:spPr>
        <p:txBody>
          <a:bodyPr anchor="ctr">
            <a:normAutofit/>
          </a:bodyPr>
          <a:lstStyle/>
          <a:p>
            <a:pPr algn="ctr"/>
            <a:r>
              <a:rPr lang="en-US" sz="4000" dirty="0">
                <a:solidFill>
                  <a:srgbClr val="2B2A50"/>
                </a:solidFill>
                <a:latin typeface="Arial" panose="020B0604020202020204" pitchFamily="34" charset="0"/>
                <a:cs typeface="Arial" panose="020B0604020202020204" pitchFamily="34" charset="0"/>
              </a:rPr>
              <a:t>2018–19</a:t>
            </a:r>
          </a:p>
        </p:txBody>
      </p:sp>
      <p:sp>
        <p:nvSpPr>
          <p:cNvPr id="15" name="Content Placeholder 14">
            <a:extLst>
              <a:ext uri="{FF2B5EF4-FFF2-40B4-BE49-F238E27FC236}">
                <a16:creationId xmlns:a16="http://schemas.microsoft.com/office/drawing/2014/main" id="{0B4CE1CF-71E1-ED32-3EFE-CF6B68294EB7}"/>
              </a:ext>
            </a:extLst>
          </p:cNvPr>
          <p:cNvSpPr>
            <a:spLocks noGrp="1"/>
          </p:cNvSpPr>
          <p:nvPr>
            <p:ph sz="half" idx="4294967295"/>
          </p:nvPr>
        </p:nvSpPr>
        <p:spPr>
          <a:xfrm>
            <a:off x="586780" y="3089634"/>
            <a:ext cx="5029200" cy="2760663"/>
          </a:xfrm>
          <a:solidFill>
            <a:schemeClr val="bg1"/>
          </a:solidFill>
          <a:ln>
            <a:solidFill>
              <a:srgbClr val="DADEE9"/>
            </a:solidFill>
          </a:ln>
          <a:effectLst>
            <a:outerShdw blurRad="50800" dist="38100" dir="2700000" algn="tl" rotWithShape="0">
              <a:prstClr val="black">
                <a:alpha val="40000"/>
              </a:prstClr>
            </a:outerShdw>
          </a:effectLst>
        </p:spPr>
        <p:txBody>
          <a:bodyPr anchor="ctr">
            <a:normAutofit/>
          </a:bodyPr>
          <a:lstStyle/>
          <a:p>
            <a:pPr marL="0" indent="0" algn="ctr">
              <a:lnSpc>
                <a:spcPct val="100000"/>
              </a:lnSpc>
              <a:spcAft>
                <a:spcPts val="600"/>
              </a:spcAft>
              <a:buNone/>
            </a:pPr>
            <a:r>
              <a:rPr lang="en-US" sz="4800" b="1" dirty="0">
                <a:solidFill>
                  <a:srgbClr val="2B2A50"/>
                </a:solidFill>
                <a:latin typeface="Arial"/>
                <a:cs typeface="Arial"/>
              </a:rPr>
              <a:t>39.73 percent</a:t>
            </a:r>
          </a:p>
          <a:p>
            <a:pPr marL="0" indent="0" algn="ctr">
              <a:lnSpc>
                <a:spcPct val="100000"/>
              </a:lnSpc>
              <a:spcAft>
                <a:spcPts val="1200"/>
              </a:spcAft>
              <a:buNone/>
            </a:pPr>
            <a:r>
              <a:rPr lang="en-US" sz="3200" dirty="0">
                <a:latin typeface="Arial"/>
                <a:cs typeface="Arial"/>
              </a:rPr>
              <a:t>Met or Exceeded </a:t>
            </a:r>
            <a:br>
              <a:rPr lang="en-US" sz="3200" dirty="0">
                <a:latin typeface="Arial" panose="020B0604020202020204" pitchFamily="34" charset="0"/>
                <a:cs typeface="Arial" panose="020B0604020202020204" pitchFamily="34" charset="0"/>
              </a:rPr>
            </a:br>
            <a:r>
              <a:rPr lang="en-US" sz="3200" dirty="0">
                <a:latin typeface="Arial"/>
                <a:cs typeface="Arial"/>
              </a:rPr>
              <a:t>standards in Math</a:t>
            </a:r>
          </a:p>
        </p:txBody>
      </p:sp>
      <p:sp>
        <p:nvSpPr>
          <p:cNvPr id="8" name="Text Placeholder 7">
            <a:extLst>
              <a:ext uri="{FF2B5EF4-FFF2-40B4-BE49-F238E27FC236}">
                <a16:creationId xmlns:a16="http://schemas.microsoft.com/office/drawing/2014/main" id="{8C260E11-202E-5B06-9658-BB661BC96C1D}"/>
              </a:ext>
            </a:extLst>
          </p:cNvPr>
          <p:cNvSpPr>
            <a:spLocks noGrp="1"/>
          </p:cNvSpPr>
          <p:nvPr>
            <p:ph type="body" sz="quarter" idx="4294967295"/>
          </p:nvPr>
        </p:nvSpPr>
        <p:spPr>
          <a:xfrm>
            <a:off x="6096000" y="2120371"/>
            <a:ext cx="5029200" cy="969263"/>
          </a:xfrm>
          <a:solidFill>
            <a:srgbClr val="B9C1DC"/>
          </a:solidFill>
          <a:effectLst>
            <a:outerShdw blurRad="50800" dist="38100" dir="2700000" algn="tl" rotWithShape="0">
              <a:prstClr val="black">
                <a:alpha val="40000"/>
              </a:prstClr>
            </a:outerShdw>
          </a:effectLst>
        </p:spPr>
        <p:txBody>
          <a:bodyPr anchor="ctr">
            <a:normAutofit/>
          </a:bodyPr>
          <a:lstStyle/>
          <a:p>
            <a:pPr marL="0" indent="0" algn="ctr">
              <a:buNone/>
            </a:pPr>
            <a:r>
              <a:rPr lang="en-US" sz="4000" b="1" dirty="0">
                <a:solidFill>
                  <a:srgbClr val="2B2A50"/>
                </a:solidFill>
                <a:latin typeface="Arial" panose="020B0604020202020204" pitchFamily="34" charset="0"/>
                <a:cs typeface="Arial" panose="020B0604020202020204" pitchFamily="34" charset="0"/>
              </a:rPr>
              <a:t>2023–24</a:t>
            </a:r>
          </a:p>
        </p:txBody>
      </p:sp>
      <p:sp>
        <p:nvSpPr>
          <p:cNvPr id="17" name="Content Placeholder 16">
            <a:extLst>
              <a:ext uri="{FF2B5EF4-FFF2-40B4-BE49-F238E27FC236}">
                <a16:creationId xmlns:a16="http://schemas.microsoft.com/office/drawing/2014/main" id="{A0F7BA00-B652-9530-1D17-B996854501FF}"/>
              </a:ext>
            </a:extLst>
          </p:cNvPr>
          <p:cNvSpPr>
            <a:spLocks noGrp="1"/>
          </p:cNvSpPr>
          <p:nvPr>
            <p:ph sz="quarter" idx="4294967295"/>
          </p:nvPr>
        </p:nvSpPr>
        <p:spPr>
          <a:xfrm>
            <a:off x="6096000" y="3089635"/>
            <a:ext cx="5029200" cy="2760662"/>
          </a:xfrm>
          <a:solidFill>
            <a:schemeClr val="bg1"/>
          </a:solidFill>
          <a:ln>
            <a:solidFill>
              <a:srgbClr val="DADEE9"/>
            </a:solidFill>
          </a:ln>
          <a:effectLst>
            <a:outerShdw blurRad="50800" dist="38100" dir="2700000" algn="tl" rotWithShape="0">
              <a:prstClr val="black">
                <a:alpha val="40000"/>
              </a:prstClr>
            </a:outerShdw>
          </a:effectLst>
        </p:spPr>
        <p:txBody>
          <a:bodyPr anchor="ctr">
            <a:normAutofit/>
          </a:bodyPr>
          <a:lstStyle/>
          <a:p>
            <a:pPr marL="0" indent="0" algn="ctr">
              <a:lnSpc>
                <a:spcPct val="100000"/>
              </a:lnSpc>
              <a:buNone/>
            </a:pPr>
            <a:r>
              <a:rPr lang="en-US" sz="4800" b="1" dirty="0">
                <a:solidFill>
                  <a:srgbClr val="2B2A50"/>
                </a:solidFill>
                <a:latin typeface="Arial"/>
                <a:cs typeface="Arial"/>
              </a:rPr>
              <a:t>35.54 percent</a:t>
            </a:r>
          </a:p>
          <a:p>
            <a:pPr marL="0" indent="0" algn="ctr">
              <a:lnSpc>
                <a:spcPct val="100000"/>
              </a:lnSpc>
              <a:buNone/>
            </a:pPr>
            <a:r>
              <a:rPr lang="en-US" sz="3200" dirty="0">
                <a:latin typeface="Arial"/>
                <a:cs typeface="Arial"/>
              </a:rPr>
              <a:t>Met or Exceeded </a:t>
            </a:r>
            <a:br>
              <a:rPr lang="en-US" sz="3200" dirty="0">
                <a:latin typeface="Arial" panose="020B0604020202020204" pitchFamily="34" charset="0"/>
                <a:cs typeface="Arial" panose="020B0604020202020204" pitchFamily="34" charset="0"/>
              </a:rPr>
            </a:br>
            <a:r>
              <a:rPr lang="en-US" sz="3200" dirty="0">
                <a:latin typeface="Arial"/>
                <a:cs typeface="Arial"/>
              </a:rPr>
              <a:t>standards in Math</a:t>
            </a:r>
          </a:p>
        </p:txBody>
      </p:sp>
    </p:spTree>
    <p:extLst>
      <p:ext uri="{BB962C8B-B14F-4D97-AF65-F5344CB8AC3E}">
        <p14:creationId xmlns:p14="http://schemas.microsoft.com/office/powerpoint/2010/main" val="215210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15FAB4A-C4CD-5885-E0DA-E71D5BEF2515}"/>
              </a:ext>
            </a:extLst>
          </p:cNvPr>
          <p:cNvSpPr>
            <a:spLocks noGrp="1"/>
          </p:cNvSpPr>
          <p:nvPr>
            <p:ph type="title"/>
          </p:nvPr>
        </p:nvSpPr>
        <p:spPr>
          <a:xfrm>
            <a:off x="0" y="228599"/>
            <a:ext cx="11125199" cy="1384301"/>
          </a:xfrm>
          <a:solidFill>
            <a:srgbClr val="464583"/>
          </a:solidFill>
        </p:spPr>
        <p:txBody>
          <a:bodyPr vert="horz" lIns="365760" tIns="45720" rIns="91440" bIns="45720" rtlCol="0" anchor="ctr">
            <a:normAutofit fontScale="90000"/>
          </a:bodyPr>
          <a:lstStyle/>
          <a:p>
            <a:r>
              <a:rPr lang="en-US" dirty="0"/>
              <a:t>Supporting Student Growth </a:t>
            </a:r>
            <a:br>
              <a:rPr lang="en-US" dirty="0"/>
            </a:br>
            <a:r>
              <a:rPr lang="en-US" dirty="0"/>
              <a:t>in Mathematics</a:t>
            </a:r>
          </a:p>
        </p:txBody>
      </p:sp>
      <p:sp>
        <p:nvSpPr>
          <p:cNvPr id="20" name="Content Placeholder 19">
            <a:extLst>
              <a:ext uri="{FF2B5EF4-FFF2-40B4-BE49-F238E27FC236}">
                <a16:creationId xmlns:a16="http://schemas.microsoft.com/office/drawing/2014/main" id="{C033DEBC-885C-46F2-6C01-1CA9C00F5962}"/>
              </a:ext>
            </a:extLst>
          </p:cNvPr>
          <p:cNvSpPr>
            <a:spLocks noGrp="1"/>
          </p:cNvSpPr>
          <p:nvPr>
            <p:ph sz="quarter" idx="10"/>
          </p:nvPr>
        </p:nvSpPr>
        <p:spPr>
          <a:xfrm>
            <a:off x="331788" y="2114550"/>
            <a:ext cx="2913062" cy="622300"/>
          </a:xfrm>
        </p:spPr>
        <p:txBody>
          <a:bodyPr lIns="0" rIns="0">
            <a:normAutofit/>
          </a:bodyPr>
          <a:lstStyle/>
          <a:p>
            <a:r>
              <a:rPr lang="en-US" sz="3200" dirty="0"/>
              <a:t>2021–22</a:t>
            </a:r>
          </a:p>
        </p:txBody>
      </p:sp>
      <p:graphicFrame>
        <p:nvGraphicFramePr>
          <p:cNvPr id="51" name="Content Placeholder 50" descr="A pie chart for 2021–22 showing 33.38% improved student growth.">
            <a:extLst>
              <a:ext uri="{FF2B5EF4-FFF2-40B4-BE49-F238E27FC236}">
                <a16:creationId xmlns:a16="http://schemas.microsoft.com/office/drawing/2014/main" id="{1AD75EEE-C9C8-3FF3-E28E-F0B2A92CE3EA}"/>
              </a:ext>
            </a:extLst>
          </p:cNvPr>
          <p:cNvGraphicFramePr>
            <a:graphicFrameLocks noGrp="1"/>
          </p:cNvGraphicFramePr>
          <p:nvPr>
            <p:ph sz="quarter" idx="11"/>
            <p:extLst>
              <p:ext uri="{D42A27DB-BD31-4B8C-83A1-F6EECF244321}">
                <p14:modId xmlns:p14="http://schemas.microsoft.com/office/powerpoint/2010/main" val="148544726"/>
              </p:ext>
            </p:extLst>
          </p:nvPr>
        </p:nvGraphicFramePr>
        <p:xfrm>
          <a:off x="331788" y="3129280"/>
          <a:ext cx="2913062" cy="2641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13">
            <a:extLst>
              <a:ext uri="{FF2B5EF4-FFF2-40B4-BE49-F238E27FC236}">
                <a16:creationId xmlns:a16="http://schemas.microsoft.com/office/drawing/2014/main" id="{AD73F9E8-F567-31DF-4C57-6CEB669E5F24}"/>
              </a:ext>
            </a:extLst>
          </p:cNvPr>
          <p:cNvSpPr>
            <a:spLocks noGrp="1"/>
          </p:cNvSpPr>
          <p:nvPr>
            <p:ph sz="quarter" idx="12"/>
          </p:nvPr>
        </p:nvSpPr>
        <p:spPr>
          <a:xfrm>
            <a:off x="4271962" y="2114550"/>
            <a:ext cx="2913063" cy="622300"/>
          </a:xfrm>
        </p:spPr>
        <p:txBody>
          <a:bodyPr lIns="0" rIns="0">
            <a:normAutofit/>
          </a:bodyPr>
          <a:lstStyle/>
          <a:p>
            <a:r>
              <a:rPr lang="en-US" sz="3200" dirty="0"/>
              <a:t>2022–23</a:t>
            </a:r>
          </a:p>
        </p:txBody>
      </p:sp>
      <p:graphicFrame>
        <p:nvGraphicFramePr>
          <p:cNvPr id="54" name="Content Placeholder 53" descr="A pie chart for 2022–23 showing 34.62% improved student growth.">
            <a:extLst>
              <a:ext uri="{FF2B5EF4-FFF2-40B4-BE49-F238E27FC236}">
                <a16:creationId xmlns:a16="http://schemas.microsoft.com/office/drawing/2014/main" id="{29EC50A8-2B86-F02B-DCEB-8E2883BD117A}"/>
              </a:ext>
            </a:extLst>
          </p:cNvPr>
          <p:cNvGraphicFramePr>
            <a:graphicFrameLocks noGrp="1"/>
          </p:cNvGraphicFramePr>
          <p:nvPr>
            <p:ph sz="quarter" idx="13"/>
            <p:extLst>
              <p:ext uri="{D42A27DB-BD31-4B8C-83A1-F6EECF244321}">
                <p14:modId xmlns:p14="http://schemas.microsoft.com/office/powerpoint/2010/main" val="1817872878"/>
              </p:ext>
            </p:extLst>
          </p:nvPr>
        </p:nvGraphicFramePr>
        <p:xfrm>
          <a:off x="4271962" y="3129280"/>
          <a:ext cx="2913063" cy="2641600"/>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15">
            <a:extLst>
              <a:ext uri="{FF2B5EF4-FFF2-40B4-BE49-F238E27FC236}">
                <a16:creationId xmlns:a16="http://schemas.microsoft.com/office/drawing/2014/main" id="{2234474D-416A-DFE3-2721-2C7F5E377040}"/>
              </a:ext>
            </a:extLst>
          </p:cNvPr>
          <p:cNvSpPr>
            <a:spLocks noGrp="1"/>
          </p:cNvSpPr>
          <p:nvPr>
            <p:ph sz="quarter" idx="14"/>
          </p:nvPr>
        </p:nvSpPr>
        <p:spPr>
          <a:xfrm>
            <a:off x="8212137" y="2114550"/>
            <a:ext cx="2913062" cy="622300"/>
          </a:xfrm>
        </p:spPr>
        <p:txBody>
          <a:bodyPr lIns="0" rIns="0">
            <a:normAutofit/>
          </a:bodyPr>
          <a:lstStyle/>
          <a:p>
            <a:r>
              <a:rPr lang="en-US" sz="3200" dirty="0"/>
              <a:t>2023–24</a:t>
            </a:r>
          </a:p>
        </p:txBody>
      </p:sp>
      <p:graphicFrame>
        <p:nvGraphicFramePr>
          <p:cNvPr id="57" name="Content Placeholder 56" descr="A pie chart for 2023–24 showing 35.54% improved student growth.">
            <a:extLst>
              <a:ext uri="{FF2B5EF4-FFF2-40B4-BE49-F238E27FC236}">
                <a16:creationId xmlns:a16="http://schemas.microsoft.com/office/drawing/2014/main" id="{040DD7DF-1B9F-BA46-7015-F1A19CCBE9DA}"/>
              </a:ext>
            </a:extLst>
          </p:cNvPr>
          <p:cNvGraphicFramePr>
            <a:graphicFrameLocks noGrp="1"/>
          </p:cNvGraphicFramePr>
          <p:nvPr>
            <p:ph sz="quarter" idx="15"/>
            <p:extLst>
              <p:ext uri="{D42A27DB-BD31-4B8C-83A1-F6EECF244321}">
                <p14:modId xmlns:p14="http://schemas.microsoft.com/office/powerpoint/2010/main" val="1949798039"/>
              </p:ext>
            </p:extLst>
          </p:nvPr>
        </p:nvGraphicFramePr>
        <p:xfrm>
          <a:off x="8212137" y="3129280"/>
          <a:ext cx="2913062" cy="2641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47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BD670E88-0DE7-BAD4-489C-39381E037B7F}"/>
              </a:ext>
              <a:ext uri="{C183D7F6-B498-43B3-948B-1728B52AA6E4}">
                <adec:decorative xmlns:adec="http://schemas.microsoft.com/office/drawing/2017/decorative" val="1"/>
              </a:ext>
            </a:extLst>
          </p:cNvPr>
          <p:cNvPicPr>
            <a:picLocks noGrp="1" noChangeAspect="1"/>
          </p:cNvPicPr>
          <p:nvPr>
            <p:ph sz="half" idx="1"/>
          </p:nvPr>
        </p:nvPicPr>
        <p:blipFill rotWithShape="1">
          <a:blip r:embed="rId3">
            <a:alphaModFix amt="97000"/>
            <a:extLst>
              <a:ext uri="{28A0092B-C50C-407E-A947-70E740481C1C}">
                <a14:useLocalDpi xmlns:a14="http://schemas.microsoft.com/office/drawing/2010/main" val="0"/>
              </a:ext>
            </a:extLst>
          </a:blip>
          <a:srcRect/>
          <a:stretch/>
        </p:blipFill>
        <p:spPr>
          <a:xfrm>
            <a:off x="0" y="0"/>
            <a:ext cx="12192000" cy="6883400"/>
          </a:xfrm>
        </p:spPr>
      </p:pic>
      <p:sp>
        <p:nvSpPr>
          <p:cNvPr id="2" name="Title 1">
            <a:extLst>
              <a:ext uri="{FF2B5EF4-FFF2-40B4-BE49-F238E27FC236}">
                <a16:creationId xmlns:a16="http://schemas.microsoft.com/office/drawing/2014/main" id="{71B64F9E-02EE-B2F6-39CD-563F30183EE6}"/>
              </a:ext>
            </a:extLst>
          </p:cNvPr>
          <p:cNvSpPr>
            <a:spLocks noGrp="1"/>
          </p:cNvSpPr>
          <p:nvPr>
            <p:ph type="title"/>
          </p:nvPr>
        </p:nvSpPr>
        <p:spPr>
          <a:xfrm>
            <a:off x="0" y="228601"/>
            <a:ext cx="11125200" cy="1143000"/>
          </a:xfrm>
          <a:solidFill>
            <a:srgbClr val="DADEE9">
              <a:alpha val="95000"/>
            </a:srgbClr>
          </a:solidFill>
        </p:spPr>
        <p:txBody>
          <a:bodyPr/>
          <a:lstStyle/>
          <a:p>
            <a:pPr marL="287338"/>
            <a:r>
              <a:rPr lang="en-US" dirty="0">
                <a:solidFill>
                  <a:schemeClr val="tx1"/>
                </a:solidFill>
              </a:rPr>
              <a:t>Three Dimensions of Systemic Change</a:t>
            </a:r>
          </a:p>
        </p:txBody>
      </p:sp>
      <p:sp>
        <p:nvSpPr>
          <p:cNvPr id="6" name="Content Placeholder 5">
            <a:extLst>
              <a:ext uri="{FF2B5EF4-FFF2-40B4-BE49-F238E27FC236}">
                <a16:creationId xmlns:a16="http://schemas.microsoft.com/office/drawing/2014/main" id="{DF1A5BFB-EE87-2351-B22D-B6768EFA6DE4}"/>
              </a:ext>
            </a:extLst>
          </p:cNvPr>
          <p:cNvSpPr>
            <a:spLocks noGrp="1"/>
          </p:cNvSpPr>
          <p:nvPr>
            <p:ph sz="half" idx="2"/>
          </p:nvPr>
        </p:nvSpPr>
        <p:spPr>
          <a:xfrm>
            <a:off x="6599093" y="1819969"/>
            <a:ext cx="4526107" cy="3736006"/>
          </a:xfrm>
          <a:prstGeom prst="roundRect">
            <a:avLst>
              <a:gd name="adj" fmla="val 5812"/>
            </a:avLst>
          </a:prstGeom>
          <a:solidFill>
            <a:srgbClr val="DADEE9">
              <a:alpha val="95000"/>
            </a:srgbClr>
          </a:solidFill>
          <a:ln>
            <a:solidFill>
              <a:srgbClr val="DADEE9"/>
            </a:solidFill>
          </a:ln>
        </p:spPr>
        <p:txBody>
          <a:bodyPr vert="horz" lIns="182880" tIns="45720" rIns="182880" bIns="45720" rtlCol="0" anchor="ctr">
            <a:noAutofit/>
          </a:bodyPr>
          <a:lstStyle/>
          <a:p>
            <a:pPr>
              <a:lnSpc>
                <a:spcPct val="100000"/>
              </a:lnSpc>
            </a:pPr>
            <a:r>
              <a:rPr lang="en-US" sz="2800" kern="100" dirty="0">
                <a:latin typeface="Arial"/>
                <a:ea typeface="Aptos" panose="020B0004020202020204" pitchFamily="34" charset="0"/>
                <a:cs typeface="Arial"/>
              </a:rPr>
              <a:t>A</a:t>
            </a:r>
            <a:r>
              <a:rPr lang="en-US" sz="2800" kern="100" dirty="0">
                <a:effectLst/>
                <a:latin typeface="Arial"/>
                <a:ea typeface="Aptos" panose="020B0004020202020204" pitchFamily="34" charset="0"/>
                <a:cs typeface="Arial"/>
              </a:rPr>
              <a:t>ssets-based approach to instruction</a:t>
            </a:r>
            <a:endParaRPr lang="en-US" sz="2800" dirty="0">
              <a:latin typeface="Arial"/>
              <a:cs typeface="Arial"/>
            </a:endParaRPr>
          </a:p>
          <a:p>
            <a:pPr>
              <a:lnSpc>
                <a:spcPct val="100000"/>
              </a:lnSpc>
            </a:pPr>
            <a:r>
              <a:rPr lang="en-US" sz="2800" kern="100" dirty="0">
                <a:latin typeface="Arial"/>
                <a:ea typeface="Aptos" panose="020B0004020202020204" pitchFamily="34" charset="0"/>
                <a:cs typeface="Arial"/>
              </a:rPr>
              <a:t>A</a:t>
            </a:r>
            <a:r>
              <a:rPr lang="en-US" sz="2800" kern="100" dirty="0">
                <a:effectLst/>
                <a:latin typeface="Arial"/>
                <a:ea typeface="Aptos" panose="020B0004020202020204" pitchFamily="34" charset="0"/>
                <a:cs typeface="Arial"/>
              </a:rPr>
              <a:t>ctive engagement through investigation and connection</a:t>
            </a:r>
          </a:p>
          <a:p>
            <a:pPr>
              <a:lnSpc>
                <a:spcPct val="100000"/>
              </a:lnSpc>
            </a:pPr>
            <a:r>
              <a:rPr lang="en-US" sz="2800" kern="100" dirty="0">
                <a:latin typeface="Arial"/>
                <a:ea typeface="Aptos" panose="020B0004020202020204" pitchFamily="34" charset="0"/>
                <a:cs typeface="Arial"/>
              </a:rPr>
              <a:t>C</a:t>
            </a:r>
            <a:r>
              <a:rPr lang="en-US" sz="2800" kern="100" dirty="0">
                <a:effectLst/>
                <a:latin typeface="Arial"/>
                <a:ea typeface="Aptos" panose="020B0004020202020204" pitchFamily="34" charset="0"/>
                <a:cs typeface="Arial"/>
              </a:rPr>
              <a:t>ultural and personal relevance</a:t>
            </a:r>
            <a:endParaRPr lang="en-US" sz="2800" dirty="0">
              <a:latin typeface="Arial"/>
              <a:cs typeface="Arial"/>
            </a:endParaRPr>
          </a:p>
        </p:txBody>
      </p:sp>
    </p:spTree>
    <p:extLst>
      <p:ext uri="{BB962C8B-B14F-4D97-AF65-F5344CB8AC3E}">
        <p14:creationId xmlns:p14="http://schemas.microsoft.com/office/powerpoint/2010/main" val="210737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E14FE8D-BAAB-849B-93AD-A7DD87FD105A}"/>
              </a:ext>
              <a:ext uri="{C183D7F6-B498-43B3-948B-1728B52AA6E4}">
                <adec:decorative xmlns:adec="http://schemas.microsoft.com/office/drawing/2017/decorative" val="1"/>
              </a:ext>
            </a:extLst>
          </p:cNvPr>
          <p:cNvPicPr>
            <a:picLocks noGrp="1" noChangeAspect="1"/>
          </p:cNvPicPr>
          <p:nvPr>
            <p:ph sz="half" idx="1"/>
          </p:nvPr>
        </p:nvPicPr>
        <p:blipFill>
          <a:blip r:embed="rId3">
            <a:alphaModFix amt="90000"/>
            <a:extLst>
              <a:ext uri="{28A0092B-C50C-407E-A947-70E740481C1C}">
                <a14:useLocalDpi xmlns:a14="http://schemas.microsoft.com/office/drawing/2010/main" val="0"/>
              </a:ext>
            </a:extLst>
          </a:blip>
          <a:srcRect r="-955"/>
          <a:stretch/>
        </p:blipFill>
        <p:spPr>
          <a:xfrm>
            <a:off x="0" y="-1"/>
            <a:ext cx="12308305" cy="6925065"/>
          </a:xfrm>
        </p:spPr>
      </p:pic>
      <p:sp>
        <p:nvSpPr>
          <p:cNvPr id="2" name="Title 1">
            <a:extLst>
              <a:ext uri="{FF2B5EF4-FFF2-40B4-BE49-F238E27FC236}">
                <a16:creationId xmlns:a16="http://schemas.microsoft.com/office/drawing/2014/main" id="{71B64F9E-02EE-B2F6-39CD-563F30183EE6}"/>
              </a:ext>
            </a:extLst>
          </p:cNvPr>
          <p:cNvSpPr>
            <a:spLocks noGrp="1"/>
          </p:cNvSpPr>
          <p:nvPr>
            <p:ph type="title"/>
          </p:nvPr>
        </p:nvSpPr>
        <p:spPr>
          <a:xfrm>
            <a:off x="7447175" y="-9913"/>
            <a:ext cx="4744825" cy="1620025"/>
          </a:xfrm>
          <a:solidFill>
            <a:schemeClr val="bg1">
              <a:alpha val="95000"/>
            </a:schemeClr>
          </a:solidFill>
        </p:spPr>
        <p:txBody>
          <a:bodyPr/>
          <a:lstStyle/>
          <a:p>
            <a:pPr marL="287338"/>
            <a:r>
              <a:rPr lang="en-US" dirty="0">
                <a:solidFill>
                  <a:schemeClr val="tx1"/>
                </a:solidFill>
              </a:rPr>
              <a:t>Big Ideas</a:t>
            </a:r>
          </a:p>
        </p:txBody>
      </p:sp>
      <p:sp>
        <p:nvSpPr>
          <p:cNvPr id="6" name="Content Placeholder 5">
            <a:extLst>
              <a:ext uri="{FF2B5EF4-FFF2-40B4-BE49-F238E27FC236}">
                <a16:creationId xmlns:a16="http://schemas.microsoft.com/office/drawing/2014/main" id="{DF1A5BFB-EE87-2351-B22D-B6768EFA6DE4}"/>
              </a:ext>
            </a:extLst>
          </p:cNvPr>
          <p:cNvSpPr>
            <a:spLocks noGrp="1"/>
          </p:cNvSpPr>
          <p:nvPr>
            <p:ph sz="half" idx="2"/>
          </p:nvPr>
        </p:nvSpPr>
        <p:spPr>
          <a:xfrm>
            <a:off x="7447175" y="1610112"/>
            <a:ext cx="4744825" cy="5314952"/>
          </a:xfrm>
          <a:prstGeom prst="rect">
            <a:avLst/>
          </a:prstGeom>
          <a:solidFill>
            <a:srgbClr val="DADEE9">
              <a:alpha val="95000"/>
            </a:srgbClr>
          </a:solidFill>
        </p:spPr>
        <p:txBody>
          <a:bodyPr lIns="365760" tIns="0" rIns="365760" bIns="182880" anchor="ctr">
            <a:normAutofit/>
          </a:bodyPr>
          <a:lstStyle/>
          <a:p>
            <a:pPr marL="0" indent="0">
              <a:lnSpc>
                <a:spcPct val="100000"/>
              </a:lnSpc>
              <a:buNone/>
            </a:pPr>
            <a:r>
              <a:rPr lang="en-US" sz="2800" kern="100" dirty="0">
                <a:effectLst/>
                <a:latin typeface="Arial" panose="020B0604020202020204" pitchFamily="34" charset="0"/>
                <a:ea typeface="Aptos" panose="020B0004020202020204" pitchFamily="34" charset="0"/>
                <a:cs typeface="Arial" panose="020B0604020202020204" pitchFamily="34" charset="0"/>
              </a:rPr>
              <a:t>The framework organizes instruction into a number of Big Ideas that integrate multiple content standards, allowing teachers to guide students in connecting mathematical concepts within and across grade levels.</a:t>
            </a:r>
            <a:endParaRPr lang="en-US" sz="2800" dirty="0"/>
          </a:p>
        </p:txBody>
      </p:sp>
    </p:spTree>
    <p:extLst>
      <p:ext uri="{BB962C8B-B14F-4D97-AF65-F5344CB8AC3E}">
        <p14:creationId xmlns:p14="http://schemas.microsoft.com/office/powerpoint/2010/main" val="280500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F9FF3FB-5595-2CAB-9E8D-711014688A11}"/>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6570482" y="0"/>
            <a:ext cx="6096000" cy="6858000"/>
          </a:xfrm>
        </p:spPr>
      </p:pic>
      <p:sp>
        <p:nvSpPr>
          <p:cNvPr id="2" name="Title 1">
            <a:extLst>
              <a:ext uri="{FF2B5EF4-FFF2-40B4-BE49-F238E27FC236}">
                <a16:creationId xmlns:a16="http://schemas.microsoft.com/office/drawing/2014/main" id="{71B64F9E-02EE-B2F6-39CD-563F30183EE6}"/>
              </a:ext>
            </a:extLst>
          </p:cNvPr>
          <p:cNvSpPr>
            <a:spLocks noGrp="1"/>
          </p:cNvSpPr>
          <p:nvPr>
            <p:ph type="title"/>
          </p:nvPr>
        </p:nvSpPr>
        <p:spPr>
          <a:xfrm>
            <a:off x="0" y="-1"/>
            <a:ext cx="6570482" cy="1590261"/>
          </a:xfrm>
          <a:solidFill>
            <a:srgbClr val="DADEE9">
              <a:alpha val="80000"/>
            </a:srgbClr>
          </a:solidFill>
        </p:spPr>
        <p:txBody>
          <a:bodyPr/>
          <a:lstStyle/>
          <a:p>
            <a:pPr marL="287338"/>
            <a:r>
              <a:rPr lang="en-US" dirty="0">
                <a:solidFill>
                  <a:srgbClr val="2B2A50"/>
                </a:solidFill>
              </a:rPr>
              <a:t>Why, What, and How</a:t>
            </a:r>
          </a:p>
        </p:txBody>
      </p:sp>
      <p:sp>
        <p:nvSpPr>
          <p:cNvPr id="6" name="Content Placeholder 5">
            <a:extLst>
              <a:ext uri="{FF2B5EF4-FFF2-40B4-BE49-F238E27FC236}">
                <a16:creationId xmlns:a16="http://schemas.microsoft.com/office/drawing/2014/main" id="{DF1A5BFB-EE87-2351-B22D-B6768EFA6DE4}"/>
              </a:ext>
            </a:extLst>
          </p:cNvPr>
          <p:cNvSpPr>
            <a:spLocks noGrp="1"/>
          </p:cNvSpPr>
          <p:nvPr>
            <p:ph sz="half" idx="2"/>
          </p:nvPr>
        </p:nvSpPr>
        <p:spPr>
          <a:xfrm>
            <a:off x="331787" y="1371600"/>
            <a:ext cx="6238695" cy="4887799"/>
          </a:xfrm>
          <a:prstGeom prst="rect">
            <a:avLst/>
          </a:prstGeom>
          <a:noFill/>
        </p:spPr>
        <p:txBody>
          <a:bodyPr anchor="ctr">
            <a:normAutofit/>
          </a:bodyPr>
          <a:lstStyle/>
          <a:p>
            <a:pPr>
              <a:lnSpc>
                <a:spcPct val="100000"/>
              </a:lnSpc>
              <a:spcBef>
                <a:spcPts val="600"/>
              </a:spcBef>
              <a:spcAft>
                <a:spcPts val="1800"/>
              </a:spcAft>
            </a:pPr>
            <a:r>
              <a:rPr lang="en-US" sz="3400" kern="100" dirty="0">
                <a:effectLst/>
                <a:latin typeface="Arial" panose="020B0604020202020204" pitchFamily="34" charset="0"/>
                <a:ea typeface="Aptos" panose="020B0004020202020204" pitchFamily="34" charset="0"/>
                <a:cs typeface="Arial" panose="020B0604020202020204" pitchFamily="34" charset="0"/>
              </a:rPr>
              <a:t>Drivers of Investigation (Why) </a:t>
            </a:r>
          </a:p>
          <a:p>
            <a:pPr>
              <a:lnSpc>
                <a:spcPct val="100000"/>
              </a:lnSpc>
              <a:spcBef>
                <a:spcPts val="600"/>
              </a:spcBef>
              <a:spcAft>
                <a:spcPts val="1800"/>
              </a:spcAft>
            </a:pPr>
            <a:r>
              <a:rPr lang="en-US" sz="3400" kern="100" dirty="0">
                <a:effectLst/>
                <a:latin typeface="Arial"/>
                <a:ea typeface="Aptos" panose="020B0004020202020204" pitchFamily="34" charset="0"/>
                <a:cs typeface="Arial"/>
              </a:rPr>
              <a:t>Standards for Mathematical Practice (How) </a:t>
            </a:r>
          </a:p>
          <a:p>
            <a:pPr>
              <a:lnSpc>
                <a:spcPct val="100000"/>
              </a:lnSpc>
              <a:spcBef>
                <a:spcPts val="600"/>
              </a:spcBef>
              <a:spcAft>
                <a:spcPts val="1800"/>
              </a:spcAft>
            </a:pPr>
            <a:r>
              <a:rPr lang="en-US" sz="3400" kern="100" dirty="0">
                <a:effectLst/>
                <a:latin typeface="Arial" panose="020B0604020202020204" pitchFamily="34" charset="0"/>
                <a:ea typeface="Aptos" panose="020B0004020202020204" pitchFamily="34" charset="0"/>
                <a:cs typeface="Arial" panose="020B0604020202020204" pitchFamily="34" charset="0"/>
              </a:rPr>
              <a:t>Content Connections (What)</a:t>
            </a:r>
            <a:endParaRPr lang="en-US" sz="3400" dirty="0"/>
          </a:p>
        </p:txBody>
      </p:sp>
    </p:spTree>
    <p:extLst>
      <p:ext uri="{BB962C8B-B14F-4D97-AF65-F5344CB8AC3E}">
        <p14:creationId xmlns:p14="http://schemas.microsoft.com/office/powerpoint/2010/main" val="303828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FF4C-812B-9CF7-DB50-B62781FB1FB4}"/>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1963A4C0-517E-7CFA-6FEE-A46B5B12ED04}"/>
              </a:ext>
            </a:extLst>
          </p:cNvPr>
          <p:cNvSpPr>
            <a:spLocks noGrp="1"/>
          </p:cNvSpPr>
          <p:nvPr>
            <p:ph type="title"/>
          </p:nvPr>
        </p:nvSpPr>
        <p:spPr>
          <a:xfrm>
            <a:off x="0" y="1"/>
            <a:ext cx="12192000" cy="1371599"/>
          </a:xfrm>
        </p:spPr>
        <p:txBody>
          <a:bodyPr/>
          <a:lstStyle/>
          <a:p>
            <a:r>
              <a:rPr lang="en-US" dirty="0"/>
              <a:t>Coherence, Rigor, and Focus</a:t>
            </a:r>
          </a:p>
        </p:txBody>
      </p:sp>
      <p:sp>
        <p:nvSpPr>
          <p:cNvPr id="4" name="Content Placeholder 3">
            <a:extLst>
              <a:ext uri="{FF2B5EF4-FFF2-40B4-BE49-F238E27FC236}">
                <a16:creationId xmlns:a16="http://schemas.microsoft.com/office/drawing/2014/main" id="{DCC94329-E297-7CEB-A5B7-F0FAEF74C23B}"/>
              </a:ext>
            </a:extLst>
          </p:cNvPr>
          <p:cNvSpPr>
            <a:spLocks noGrp="1"/>
          </p:cNvSpPr>
          <p:nvPr>
            <p:ph sz="quarter" idx="10"/>
          </p:nvPr>
        </p:nvSpPr>
        <p:spPr>
          <a:xfrm>
            <a:off x="331789" y="1504950"/>
            <a:ext cx="8286432" cy="1554163"/>
          </a:xfrm>
        </p:spPr>
        <p:txBody>
          <a:bodyPr anchor="ctr">
            <a:normAutofit fontScale="92500"/>
          </a:bodyPr>
          <a:lstStyle/>
          <a:p>
            <a:r>
              <a:rPr lang="en-US" dirty="0"/>
              <a:t>The framework provides additional insight into the development of Number Sense, Standards for Mathematical Practice, Data Science, and Content Connections across grade levels from transitional kindergarten through grade twelve.</a:t>
            </a:r>
          </a:p>
        </p:txBody>
      </p:sp>
      <p:sp>
        <p:nvSpPr>
          <p:cNvPr id="11" name="Content Placeholder 10">
            <a:extLst>
              <a:ext uri="{FF2B5EF4-FFF2-40B4-BE49-F238E27FC236}">
                <a16:creationId xmlns:a16="http://schemas.microsoft.com/office/drawing/2014/main" id="{C57C3000-C063-CE48-B18A-430C0E304A56}"/>
              </a:ext>
            </a:extLst>
          </p:cNvPr>
          <p:cNvSpPr>
            <a:spLocks noGrp="1"/>
          </p:cNvSpPr>
          <p:nvPr>
            <p:ph sz="quarter" idx="11"/>
          </p:nvPr>
        </p:nvSpPr>
        <p:spPr>
          <a:xfrm>
            <a:off x="8786190" y="1505366"/>
            <a:ext cx="2981396" cy="1553747"/>
          </a:xfrm>
        </p:spPr>
        <p:txBody>
          <a:bodyPr anchor="ctr"/>
          <a:lstStyle/>
          <a:p>
            <a:r>
              <a:rPr lang="en-US" dirty="0"/>
              <a:t>This is referred to as coherence. </a:t>
            </a:r>
          </a:p>
        </p:txBody>
      </p:sp>
      <p:sp>
        <p:nvSpPr>
          <p:cNvPr id="12" name="Content Placeholder 11">
            <a:extLst>
              <a:ext uri="{FF2B5EF4-FFF2-40B4-BE49-F238E27FC236}">
                <a16:creationId xmlns:a16="http://schemas.microsoft.com/office/drawing/2014/main" id="{375369A7-AB29-2EE4-D090-60D6F0F740CA}"/>
              </a:ext>
            </a:extLst>
          </p:cNvPr>
          <p:cNvSpPr>
            <a:spLocks noGrp="1"/>
          </p:cNvSpPr>
          <p:nvPr>
            <p:ph sz="quarter" idx="12"/>
          </p:nvPr>
        </p:nvSpPr>
        <p:spPr>
          <a:xfrm>
            <a:off x="331788" y="3193267"/>
            <a:ext cx="8454401" cy="1553747"/>
          </a:xfrm>
        </p:spPr>
        <p:txBody>
          <a:bodyPr/>
          <a:lstStyle/>
          <a:p>
            <a:r>
              <a:rPr lang="en-US" dirty="0"/>
              <a:t>It guides educators in planning instruction around major mathematical concepts, or Big Ideas.</a:t>
            </a:r>
          </a:p>
        </p:txBody>
      </p:sp>
      <p:sp>
        <p:nvSpPr>
          <p:cNvPr id="13" name="Content Placeholder 12">
            <a:extLst>
              <a:ext uri="{FF2B5EF4-FFF2-40B4-BE49-F238E27FC236}">
                <a16:creationId xmlns:a16="http://schemas.microsoft.com/office/drawing/2014/main" id="{D66910EC-2426-7FC9-AC44-6E71374AC34E}"/>
              </a:ext>
            </a:extLst>
          </p:cNvPr>
          <p:cNvSpPr>
            <a:spLocks noGrp="1"/>
          </p:cNvSpPr>
          <p:nvPr>
            <p:ph sz="quarter" idx="13"/>
          </p:nvPr>
        </p:nvSpPr>
        <p:spPr>
          <a:xfrm>
            <a:off x="8786191" y="3193073"/>
            <a:ext cx="2981396" cy="1553747"/>
          </a:xfrm>
        </p:spPr>
        <p:txBody>
          <a:bodyPr anchor="ctr"/>
          <a:lstStyle/>
          <a:p>
            <a:r>
              <a:rPr lang="en-US" dirty="0"/>
              <a:t>This is referred to as rigor.</a:t>
            </a:r>
          </a:p>
        </p:txBody>
      </p:sp>
      <p:sp>
        <p:nvSpPr>
          <p:cNvPr id="14" name="Content Placeholder 13">
            <a:extLst>
              <a:ext uri="{FF2B5EF4-FFF2-40B4-BE49-F238E27FC236}">
                <a16:creationId xmlns:a16="http://schemas.microsoft.com/office/drawing/2014/main" id="{F15FD581-5A6F-5940-5510-82071CFE1E06}"/>
              </a:ext>
            </a:extLst>
          </p:cNvPr>
          <p:cNvSpPr>
            <a:spLocks noGrp="1"/>
          </p:cNvSpPr>
          <p:nvPr>
            <p:ph sz="quarter" idx="14"/>
          </p:nvPr>
        </p:nvSpPr>
        <p:spPr>
          <a:xfrm>
            <a:off x="331788" y="4881563"/>
            <a:ext cx="8286433" cy="1631950"/>
          </a:xfrm>
        </p:spPr>
        <p:txBody>
          <a:bodyPr/>
          <a:lstStyle/>
          <a:p>
            <a:r>
              <a:rPr lang="en-US" dirty="0"/>
              <a:t>It also supports offering multiple opportunities for students to develop depth of understanding and mastery of the standards in authentic contexts.</a:t>
            </a:r>
          </a:p>
        </p:txBody>
      </p:sp>
      <p:sp>
        <p:nvSpPr>
          <p:cNvPr id="15" name="Content Placeholder 14">
            <a:extLst>
              <a:ext uri="{FF2B5EF4-FFF2-40B4-BE49-F238E27FC236}">
                <a16:creationId xmlns:a16="http://schemas.microsoft.com/office/drawing/2014/main" id="{2167A381-18D3-BBDA-C480-58B2602212FC}"/>
              </a:ext>
            </a:extLst>
          </p:cNvPr>
          <p:cNvSpPr>
            <a:spLocks noGrp="1"/>
          </p:cNvSpPr>
          <p:nvPr>
            <p:ph sz="quarter" idx="15"/>
          </p:nvPr>
        </p:nvSpPr>
        <p:spPr>
          <a:xfrm>
            <a:off x="8786191" y="4880586"/>
            <a:ext cx="2981396" cy="1633277"/>
          </a:xfrm>
        </p:spPr>
        <p:txBody>
          <a:bodyPr anchor="ctr"/>
          <a:lstStyle/>
          <a:p>
            <a:r>
              <a:rPr lang="en-US" dirty="0"/>
              <a:t>This is referred to as focus.</a:t>
            </a:r>
          </a:p>
        </p:txBody>
      </p:sp>
    </p:spTree>
    <p:extLst>
      <p:ext uri="{BB962C8B-B14F-4D97-AF65-F5344CB8AC3E}">
        <p14:creationId xmlns:p14="http://schemas.microsoft.com/office/powerpoint/2010/main" val="743559640"/>
      </p:ext>
    </p:extLst>
  </p:cSld>
  <p:clrMapOvr>
    <a:masterClrMapping/>
  </p:clrMapOvr>
</p:sld>
</file>

<file path=ppt/theme/theme1.xml><?xml version="1.0" encoding="utf-8"?>
<a:theme xmlns:a="http://schemas.openxmlformats.org/drawingml/2006/main" name="Office Theme">
  <a:themeElements>
    <a:clrScheme name="CAA">
      <a:dk1>
        <a:sysClr val="windowText" lastClr="000000"/>
      </a:dk1>
      <a:lt1>
        <a:sysClr val="window" lastClr="FFFFFF"/>
      </a:lt1>
      <a:dk2>
        <a:srgbClr val="423B6A"/>
      </a:dk2>
      <a:lt2>
        <a:srgbClr val="E9E7F1"/>
      </a:lt2>
      <a:accent1>
        <a:srgbClr val="423B6A"/>
      </a:accent1>
      <a:accent2>
        <a:srgbClr val="E9E7F1"/>
      </a:accent2>
      <a:accent3>
        <a:srgbClr val="6359A1"/>
      </a:accent3>
      <a:accent4>
        <a:srgbClr val="9790C2"/>
      </a:accent4>
      <a:accent5>
        <a:srgbClr val="E9E7F1"/>
      </a:accent5>
      <a:accent6>
        <a:srgbClr val="423B6A"/>
      </a:accent6>
      <a:hlink>
        <a:srgbClr val="0000FF"/>
      </a:hlink>
      <a:folHlink>
        <a:srgbClr val="7030A0"/>
      </a:folHlink>
    </a:clrScheme>
    <a:fontScheme name="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2939</Words>
  <Application>Microsoft Office PowerPoint</Application>
  <PresentationFormat>Widescreen</PresentationFormat>
  <Paragraphs>201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Cambria Math</vt:lpstr>
      <vt:lpstr>Wingdings</vt:lpstr>
      <vt:lpstr>Office Theme</vt:lpstr>
      <vt:lpstr>Mathematics Framework</vt:lpstr>
      <vt:lpstr>The 2023 Mathematics Framework</vt:lpstr>
      <vt:lpstr>Why a New Framework?</vt:lpstr>
      <vt:lpstr>Another Reason for a New Framework</vt:lpstr>
      <vt:lpstr>Supporting Student Growth  in Mathematics</vt:lpstr>
      <vt:lpstr>Three Dimensions of Systemic Change</vt:lpstr>
      <vt:lpstr>Big Ideas</vt:lpstr>
      <vt:lpstr>Why, What, and How</vt:lpstr>
      <vt:lpstr>Coherence, Rigor, and Focus</vt:lpstr>
      <vt:lpstr>Students  and Math</vt:lpstr>
      <vt:lpstr>A Middle School Example</vt:lpstr>
      <vt:lpstr>An Elementary School Example</vt:lpstr>
      <vt:lpstr>Students  and Math Revisited</vt:lpstr>
      <vt:lpstr>Thank you for joining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Framework PowerPoint for Talking to LEAs - Mathematics Framework (CA Dept of Education)</dc:title>
  <dc:subject>This PowerPoint is for the Mathematics Framework for California Public Schools, Kindergarten through Grade Twelve PowerPoint for Talking to Local Educational Agencies (LEAs).</dc:subject>
  <dc:creator/>
  <cp:lastModifiedBy/>
  <cp:revision>1</cp:revision>
  <dcterms:created xsi:type="dcterms:W3CDTF">2025-08-27T16:46:11Z</dcterms:created>
  <dcterms:modified xsi:type="dcterms:W3CDTF">2025-08-27T16:49:40Z</dcterms:modified>
  <dc:language/>
</cp:coreProperties>
</file>