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06" r:id="rId2"/>
    <p:sldId id="327" r:id="rId3"/>
    <p:sldId id="326" r:id="rId4"/>
    <p:sldId id="328" r:id="rId5"/>
    <p:sldId id="407" r:id="rId6"/>
    <p:sldId id="373" r:id="rId7"/>
    <p:sldId id="374" r:id="rId8"/>
    <p:sldId id="408" r:id="rId9"/>
    <p:sldId id="363" r:id="rId10"/>
    <p:sldId id="409" r:id="rId11"/>
    <p:sldId id="398" r:id="rId12"/>
    <p:sldId id="368" r:id="rId13"/>
    <p:sldId id="364" r:id="rId14"/>
    <p:sldId id="372" r:id="rId15"/>
    <p:sldId id="376" r:id="rId16"/>
    <p:sldId id="377" r:id="rId17"/>
    <p:sldId id="381" r:id="rId18"/>
    <p:sldId id="399" r:id="rId19"/>
    <p:sldId id="378" r:id="rId20"/>
    <p:sldId id="429" r:id="rId21"/>
    <p:sldId id="414" r:id="rId22"/>
    <p:sldId id="415" r:id="rId23"/>
    <p:sldId id="386" r:id="rId24"/>
    <p:sldId id="417" r:id="rId25"/>
    <p:sldId id="352" r:id="rId26"/>
    <p:sldId id="388" r:id="rId27"/>
    <p:sldId id="389" r:id="rId28"/>
    <p:sldId id="390" r:id="rId29"/>
    <p:sldId id="421" r:id="rId30"/>
    <p:sldId id="392" r:id="rId31"/>
    <p:sldId id="422" r:id="rId32"/>
    <p:sldId id="423" r:id="rId33"/>
    <p:sldId id="424" r:id="rId34"/>
    <p:sldId id="425" r:id="rId35"/>
    <p:sldId id="426" r:id="rId36"/>
    <p:sldId id="427" r:id="rId37"/>
    <p:sldId id="401" r:id="rId38"/>
    <p:sldId id="375" r:id="rId39"/>
    <p:sldId id="428" r:id="rId40"/>
    <p:sldId id="360" r:id="rId41"/>
    <p:sldId id="361" r:id="rId42"/>
    <p:sldId id="362" r:id="rId43"/>
    <p:sldId id="365" r:id="rId44"/>
    <p:sldId id="410" r:id="rId45"/>
    <p:sldId id="411" r:id="rId46"/>
    <p:sldId id="412" r:id="rId47"/>
    <p:sldId id="413" r:id="rId48"/>
    <p:sldId id="416" r:id="rId49"/>
    <p:sldId id="418" r:id="rId50"/>
    <p:sldId id="419" r:id="rId51"/>
    <p:sldId id="420" r:id="rId5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1D3"/>
    <a:srgbClr val="0000FF"/>
    <a:srgbClr val="35404A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99F90-3B34-422D-9DCF-1F44944A85DD}" v="18" dt="2023-11-15T18:56:27.687"/>
    <p1510:client id="{29739BC1-A73E-4F32-915B-67FEAC0EB774}" v="118" dt="2023-11-16T20:24:22.350"/>
    <p1510:client id="{2F1F9EC9-A460-38F9-8635-FE9D103286E6}" v="110" dt="2023-11-20T23:50:13.947"/>
    <p1510:client id="{4FE529C2-492E-471D-B3ED-7A5CE7BD9565}" v="9" dt="2023-11-11T00:41:20.057"/>
    <p1510:client id="{570C9A0E-06F6-FAE1-AB14-9918A21F9EDB}" v="1" dt="2023-11-20T17:00:10.267"/>
    <p1510:client id="{5B0345C7-C13F-4B0D-B1B3-59AD8F5FCE97}" v="2" dt="2023-11-13T18:26:43.623"/>
    <p1510:client id="{641CCD00-2393-47B5-9950-E614047BDAB0}" v="106" dt="2023-11-14T00:40:23.405"/>
    <p1510:client id="{79365903-D1C5-4585-B2D3-501D3F1BF217}" v="123" dt="2023-11-18T00:41:07.116"/>
    <p1510:client id="{7D3AA905-2120-43DF-A921-0270284E031D}" v="1" dt="2023-11-13T20:06:44.813"/>
    <p1510:client id="{87AD313A-0026-4C50-8821-79318F7319D8}" v="2" dt="2023-11-15T22:26:40.795"/>
    <p1510:client id="{9B018311-A372-466F-92B9-1C85B308C560}" v="936" dt="2023-11-17T19:57:10.029"/>
    <p1510:client id="{9D7F5090-7EBB-4FB4-9D05-537A40F24E60}" v="4" dt="2023-11-11T02:36:49.062"/>
    <p1510:client id="{A57EEBCC-4567-4673-B168-BA34C7A4CD89}" v="3" dt="2023-11-13T21:18:45.090"/>
    <p1510:client id="{ACE61784-723D-41F2-9DC6-9EC9E6D083DE}" v="11" dt="2023-11-15T22:23:41.360"/>
    <p1510:client id="{D7577A00-FD18-40BD-A335-3D72E6A7FB71}" v="130" dt="2023-11-15T22:14:04.394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73" autoAdjust="0"/>
  </p:normalViewPr>
  <p:slideViewPr>
    <p:cSldViewPr snapToGrid="0">
      <p:cViewPr varScale="1">
        <p:scale>
          <a:sx n="94" d="100"/>
          <a:sy n="94" d="100"/>
        </p:scale>
        <p:origin x="1194" y="90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9" y="4343400"/>
            <a:ext cx="6092824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9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7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5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1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05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78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67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03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64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29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64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29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4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51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4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09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23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6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76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71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4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4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67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9" y="4343400"/>
            <a:ext cx="6092824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37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5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1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9" y="4343400"/>
            <a:ext cx="6092824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8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7" y="4343400"/>
            <a:ext cx="609282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8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1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7" y="4343400"/>
            <a:ext cx="6092825" cy="4114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2AB2FAE-41AF-4BEF-8ECC-3714CEBACF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51370" y="406400"/>
            <a:ext cx="2606675" cy="2209800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9998" y="6356351"/>
            <a:ext cx="705855" cy="365125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2AB2FAE-41AF-4BEF-8ECC-3714CEBACF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51370" y="406400"/>
            <a:ext cx="2606675" cy="22098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F6523-DBEE-4846-BE2D-19E2F61812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3095" y="6096763"/>
            <a:ext cx="5809239" cy="51917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CALIFORNIA DEPARTMENT OF EDUCATION</a:t>
            </a:r>
          </a:p>
          <a:p>
            <a:pPr lvl="0"/>
            <a:r>
              <a:rPr lang="en-US" dirty="0"/>
              <a:t>Tony Thurmond, State Superintendent of Public Instruction</a:t>
            </a:r>
          </a:p>
        </p:txBody>
      </p:sp>
    </p:spTree>
    <p:extLst>
      <p:ext uri="{BB962C8B-B14F-4D97-AF65-F5344CB8AC3E}">
        <p14:creationId xmlns:p14="http://schemas.microsoft.com/office/powerpoint/2010/main" val="31467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5E0FDE4-5005-4F1F-9011-89394922D8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89763" y="5468938"/>
            <a:ext cx="3579812" cy="606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39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2AB2FAE-41AF-4BEF-8ECC-3714CEBACF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51370" y="406400"/>
            <a:ext cx="2606675" cy="2209800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74CF36D-5A5A-45BA-B804-62E6D42E60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411163"/>
            <a:ext cx="9024938" cy="5855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able Placeholder 16">
            <a:extLst>
              <a:ext uri="{FF2B5EF4-FFF2-40B4-BE49-F238E27FC236}">
                <a16:creationId xmlns:a16="http://schemas.microsoft.com/office/drawing/2014/main" id="{BB2657B8-F55D-42C3-A4C5-935E6F8964E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371600" y="1235075"/>
            <a:ext cx="9097963" cy="50466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ci/ma/cf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dalmquis@cde.ca.gov" TargetMode="External"/><Relationship Id="rId4" Type="http://schemas.openxmlformats.org/officeDocument/2006/relationships/hyperlink" Target="https://www.cde.ca.gov/ci/ma/im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CE4D-FDC6-48DA-BE52-56EF5A49E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009" y="2087217"/>
            <a:ext cx="8233353" cy="2763079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 Ideas of the 2023 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 </a:t>
            </a:r>
            <a:b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Publisher/Developer Webinar 2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28, 2023</a:t>
            </a: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California Department of Education Seal.">
            <a:extLst>
              <a:ext uri="{FF2B5EF4-FFF2-40B4-BE49-F238E27FC236}">
                <a16:creationId xmlns:a16="http://schemas.microsoft.com/office/drawing/2014/main" id="{5D39781E-7840-43E6-9B2F-773EEBCD58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56" y="30480"/>
            <a:ext cx="2209800" cy="2209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0A64AA-5E36-4005-A196-815A0EEA6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2331" y="5715000"/>
            <a:ext cx="8593634" cy="10835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CALIFORNIA DEPARTMENT OF EDUCATION</a:t>
            </a:r>
          </a:p>
          <a:p>
            <a:r>
              <a:rPr lang="en-US" sz="2400" dirty="0">
                <a:solidFill>
                  <a:schemeClr val="tx2"/>
                </a:solidFill>
              </a:rPr>
              <a:t>Tony Thurmond, State Superintendent of Public Instruction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672641-84A6-4820-8D9A-004396B0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latin typeface="Arial" panose="020B0604020202020204" pitchFamily="34" charset="0"/>
              </a:rPr>
              <a:pPr/>
              <a:t>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381000"/>
            <a:ext cx="3681624" cy="3048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WHY, How, and What Of Mathematics Instruction (2)</a:t>
            </a:r>
          </a:p>
        </p:txBody>
      </p:sp>
      <p:pic>
        <p:nvPicPr>
          <p:cNvPr id="7" name="Content Placeholder 6" descr="A spiral graphic shows how the Drivers of Investigation, Standards for Mathematical Practice, and Content Connections interact. A link to the long description is available below the image.">
            <a:extLst>
              <a:ext uri="{FF2B5EF4-FFF2-40B4-BE49-F238E27FC236}">
                <a16:creationId xmlns:a16="http://schemas.microsoft.com/office/drawing/2014/main" id="{6C9E0228-EC3D-43A8-8667-BD75D67CC9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79" y="294153"/>
            <a:ext cx="5310717" cy="52226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DBB730C-B0A2-4A49-B113-8257F633B208}"/>
              </a:ext>
            </a:extLst>
          </p:cNvPr>
          <p:cNvSpPr txBox="1">
            <a:spLocks/>
          </p:cNvSpPr>
          <p:nvPr/>
        </p:nvSpPr>
        <p:spPr>
          <a:xfrm>
            <a:off x="7796425" y="5991226"/>
            <a:ext cx="3579812" cy="365125"/>
          </a:xfrm>
          <a:prstGeom prst="rect">
            <a:avLst/>
          </a:prstGeom>
        </p:spPr>
        <p:txBody>
          <a:bodyPr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2AB85-DCC4-4BCD-A898-A09E0D2E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DB2CC9-7784-BEC5-5299-0F95EC4F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854429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Supporting Focus, Coherence, and Rigor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E9E79-6A59-372B-CF7B-1AE12A583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508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Focus 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– Depth of understanding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Coherence 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– Coherent big-picture view of mathematics 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Rigor 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– Integration of conceptual understanding, problem solving and computation, and application </a:t>
            </a:r>
          </a:p>
          <a:p>
            <a:pPr marL="822960" lvl="1" indent="-457200">
              <a:lnSpc>
                <a:spcPct val="110000"/>
              </a:lnSpc>
              <a:spcBef>
                <a:spcPts val="200"/>
              </a:spcBef>
              <a:buAutoNum type="alphaLcParenBoth"/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822960" lvl="1" indent="-457200">
              <a:lnSpc>
                <a:spcPct val="110000"/>
              </a:lnSpc>
              <a:spcBef>
                <a:spcPts val="200"/>
              </a:spcBef>
              <a:buAutoNum type="alphaLcParenBoth"/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B03B7-807E-4438-AE37-B1504454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Five Components of Equitable and Engaging Teaching</a:t>
            </a:r>
          </a:p>
        </p:txBody>
      </p:sp>
      <p:pic>
        <p:nvPicPr>
          <p:cNvPr id="50" name="Content Placeholder 49" descr="Interconnecting circles representing five components of equitable and engaging teaching: Plan teaching around Big Ideas; Use open, engaging tasks; Teach toward social justice; Invite student questions and conjectures; and Prioritize reasoning and justification.">
            <a:extLst>
              <a:ext uri="{FF2B5EF4-FFF2-40B4-BE49-F238E27FC236}">
                <a16:creationId xmlns:a16="http://schemas.microsoft.com/office/drawing/2014/main" id="{CC10DD30-C1C8-05A1-D3EA-90D1922AC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4387" y="1421550"/>
            <a:ext cx="7065339" cy="502057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49C2CA-4C73-4A79-ACE1-DC88788A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8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956" y="2386871"/>
            <a:ext cx="8163341" cy="147940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The Big Ideas:</a:t>
            </a:r>
            <a:br>
              <a:rPr lang="en-US" sz="3600" dirty="0">
                <a:latin typeface="Arial"/>
              </a:rPr>
            </a:br>
            <a:r>
              <a:rPr lang="en-US" sz="3600" dirty="0">
                <a:latin typeface="Arial"/>
              </a:rPr>
              <a:t>Transitional </a:t>
            </a:r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Kindergarten through Grade Five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sz="3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161DDC-0574-49A9-B777-2BBA736A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045-3357-4A76-B58B-BBF5CFD5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88667"/>
            <a:ext cx="9782801" cy="13939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Grade 4 </a:t>
            </a:r>
            <a:br>
              <a:rPr lang="en-US" dirty="0">
                <a:latin typeface="Arial"/>
              </a:rPr>
            </a:b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Big Ideas</a:t>
            </a:r>
          </a:p>
        </p:txBody>
      </p:sp>
      <p:pic>
        <p:nvPicPr>
          <p:cNvPr id="9" name="Content Placeholder 8" descr="Representation of the connections and relationships of some fourth-grade mathematics concepts. A link to the long description is available below the image.">
            <a:extLst>
              <a:ext uri="{FF2B5EF4-FFF2-40B4-BE49-F238E27FC236}">
                <a16:creationId xmlns:a16="http://schemas.microsoft.com/office/drawing/2014/main" id="{54A5599C-11CC-0851-BA10-AEB3AE6EF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2362" y="188667"/>
            <a:ext cx="6484041" cy="5825705"/>
          </a:xfr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1CA1B8A-8CAF-4E8B-9C98-F076666B250C}"/>
              </a:ext>
            </a:extLst>
          </p:cNvPr>
          <p:cNvSpPr txBox="1">
            <a:spLocks/>
          </p:cNvSpPr>
          <p:nvPr/>
        </p:nvSpPr>
        <p:spPr>
          <a:xfrm>
            <a:off x="8084468" y="6063641"/>
            <a:ext cx="3579812" cy="365125"/>
          </a:xfrm>
          <a:prstGeom prst="rect">
            <a:avLst/>
          </a:prstGeom>
        </p:spPr>
        <p:txBody>
          <a:bodyPr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65AEC1-429E-4E35-8F77-66D458B5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C2BB-4D73-4D4C-AD5C-A1BE1FF9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121" y="894424"/>
            <a:ext cx="7939365" cy="5262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ea typeface="+mj-lt"/>
                <a:cs typeface="+mj-lt"/>
              </a:rPr>
              <a:t>The Big Ideas in Grade Four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37A214F-7FC0-4A53-988A-58C4AC61BAD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28621581"/>
              </p:ext>
            </p:extLst>
          </p:nvPr>
        </p:nvGraphicFramePr>
        <p:xfrm>
          <a:off x="1696121" y="2022942"/>
          <a:ext cx="8911639" cy="31089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217944">
                  <a:extLst>
                    <a:ext uri="{9D8B030D-6E8A-4147-A177-3AD203B41FA5}">
                      <a16:colId xmlns:a16="http://schemas.microsoft.com/office/drawing/2014/main" val="246205868"/>
                    </a:ext>
                  </a:extLst>
                </a:gridCol>
                <a:gridCol w="4693695">
                  <a:extLst>
                    <a:ext uri="{9D8B030D-6E8A-4147-A177-3AD203B41FA5}">
                      <a16:colId xmlns:a16="http://schemas.microsoft.com/office/drawing/2014/main" val="3059166296"/>
                    </a:ext>
                  </a:extLst>
                </a:gridCol>
              </a:tblGrid>
              <a:tr h="54762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/>
                        </a:rPr>
                        <a:t>Circles, Fractions and Decimals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chemeClr val="tx2"/>
                          </a:solidFill>
                          <a:latin typeface="Arial"/>
                        </a:rPr>
                        <a:t>Connected Problem Solving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2269007"/>
                  </a:ext>
                </a:extLst>
              </a:tr>
              <a:tr h="547624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  <a:latin typeface="Arial"/>
                        </a:rPr>
                        <a:t>Multi-digit Numbers</a:t>
                      </a:r>
                    </a:p>
                  </a:txBody>
                  <a:tcPr marL="182880" marR="182880"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Visual Fraction Models</a:t>
                      </a:r>
                    </a:p>
                  </a:txBody>
                  <a:tcPr marL="182880" marR="182880"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3033735"/>
                  </a:ext>
                </a:extLst>
              </a:tr>
              <a:tr h="54762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Number &amp; Shape Patterns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>
                          <a:solidFill>
                            <a:schemeClr val="tx2"/>
                          </a:solidFill>
                          <a:latin typeface="Arial"/>
                        </a:rPr>
                        <a:t>Fraction Flexibility</a:t>
                      </a:r>
                      <a:endParaRPr lang="en-US" sz="240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338487340"/>
                  </a:ext>
                </a:extLst>
              </a:tr>
              <a:tr h="54762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Arial"/>
                        </a:rPr>
                        <a:t>Factors and Area Models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Arial"/>
                        </a:rPr>
                        <a:t>Shapes and Symmetries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593620155"/>
                  </a:ext>
                </a:extLst>
              </a:tr>
              <a:tr h="547624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  <a:latin typeface="Arial"/>
                        </a:rPr>
                        <a:t>Rectangle Investigations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/>
                        </a:rPr>
                        <a:t>Measuring and Plotting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57729598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59DA4-B32B-4B00-84EF-88C15CD0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C8ED505-8F10-88F6-4073-E6A4E4B5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2" y="138488"/>
            <a:ext cx="7361361" cy="51865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Big Idea:  Multi-digit Numbers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4DC0C-5583-4933-931E-F173C286E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38835" y="833717"/>
            <a:ext cx="9937402" cy="588579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fontAlgn="ctr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4.NBT.1:  Recognize that in a multi-digit whole number, a digit in one place represents ten times what it represents in the place to its right. </a:t>
            </a:r>
          </a:p>
          <a:p>
            <a:pPr fontAlgn="ctr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4.NBT.2: Read and write multi-digit whole numbers using base-ten numerals, number names, and expanded form. Compare two multi-digit numbers based on meanings of the digits in each place, using &gt;, =, and &lt; symbols to record the results of comparisons.</a:t>
            </a:r>
          </a:p>
          <a:p>
            <a:pPr fontAlgn="ctr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4.NBT.3: Use place value understanding to round multi-digit whole numbers to any place.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4.NBT.4: Fluently add and subtract multi-digit whole numbers using the standard algorithm.</a:t>
            </a:r>
          </a:p>
          <a:p>
            <a:pPr fontAlgn="ctr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4.OA.1: Interpret a multiplication equation as a comparison, e.g., interpret 35 = 5 × 7 as a statement that 35 is 5 times as many as 7 and 7 times as many as 5. Represent verbal statements of multiplicative comparisons as multiplication equations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D8AE36-8C54-454B-9ED1-92E8BF89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4F69-9FD8-7FCF-1B54-35DD51B2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763" y="136524"/>
            <a:ext cx="10004322" cy="12398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Grade 4 Content Connections, Big Ideas, and Standards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8C5F19-4F35-4EC2-BD26-49FC8DBEB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377600"/>
              </p:ext>
            </p:extLst>
          </p:nvPr>
        </p:nvGraphicFramePr>
        <p:xfrm>
          <a:off x="1625893" y="1546780"/>
          <a:ext cx="9445623" cy="39624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240741">
                  <a:extLst>
                    <a:ext uri="{9D8B030D-6E8A-4147-A177-3AD203B41FA5}">
                      <a16:colId xmlns:a16="http://schemas.microsoft.com/office/drawing/2014/main" val="1090279990"/>
                    </a:ext>
                  </a:extLst>
                </a:gridCol>
                <a:gridCol w="3079377">
                  <a:extLst>
                    <a:ext uri="{9D8B030D-6E8A-4147-A177-3AD203B41FA5}">
                      <a16:colId xmlns:a16="http://schemas.microsoft.com/office/drawing/2014/main" val="1809213996"/>
                    </a:ext>
                  </a:extLst>
                </a:gridCol>
                <a:gridCol w="3125505">
                  <a:extLst>
                    <a:ext uri="{9D8B030D-6E8A-4147-A177-3AD203B41FA5}">
                      <a16:colId xmlns:a16="http://schemas.microsoft.com/office/drawing/2014/main" val="2278716399"/>
                    </a:ext>
                  </a:extLst>
                </a:gridCol>
              </a:tblGrid>
              <a:tr h="35239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Ideas: Grade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CCSS Grade 4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8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CFD1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Number and shape patterns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OA.5, OA.1, OA.2</a:t>
                      </a:r>
                    </a:p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NBT.4</a:t>
                      </a:r>
                      <a:endParaRPr lang="en-US" sz="240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0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Factors and area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OA.1, OA.2, OA.4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NBT.5, NBT.6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68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endParaRPr 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FD1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Multi-digit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NBT.1, NBT.2 NBT.3, NBT.4, OA.1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92828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1EBAD-C4DF-6EA9-7F5D-2EA155B1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55" y="427521"/>
            <a:ext cx="10428879" cy="76925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Comparing</a:t>
            </a:r>
            <a:r>
              <a:rPr lang="en-US" dirty="0">
                <a:latin typeface="Arial"/>
                <a:cs typeface="Arial"/>
              </a:rPr>
              <a:t> Numbers and Place Value Relationships: 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35" y="1461406"/>
            <a:ext cx="10132399" cy="37147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To Make Sense of the World (Driver of Investigation [DI] 1),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students will (Standards for Mathematical Practice [SMP])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make sense of problems and persevere in solving them;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reason abstractly and quantitatively;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construct viable arguments and critique the reasoning of others; and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use appropriate tools strategically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while Exploring Changing Quantities (Content Connection [CC] 2).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13AFBF5C-BFE7-538B-9262-9710B360BD41}"/>
              </a:ext>
            </a:extLst>
          </p:cNvPr>
          <p:cNvSpPr txBox="1">
            <a:spLocks/>
          </p:cNvSpPr>
          <p:nvPr/>
        </p:nvSpPr>
        <p:spPr>
          <a:xfrm>
            <a:off x="1593436" y="5690503"/>
            <a:ext cx="9173360" cy="769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Domain of Emphasis: Number and Operations in Base Ten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556" y="1790701"/>
            <a:ext cx="8163341" cy="22839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Sample Grade Four Lesson: Comparing Numbers and Place Value Relationships</a:t>
            </a:r>
            <a:r>
              <a:rPr lang="en-US" sz="3600" dirty="0">
                <a:solidFill>
                  <a:schemeClr val="tx2"/>
                </a:solidFill>
              </a:rPr>
              <a:t> 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ADAA9-7DC2-4075-BD72-790B6E0D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76E0-11F0-DBF3-7B97-C7E9D933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82" y="177800"/>
            <a:ext cx="9418755" cy="66047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Presenters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B8D023A-B670-E097-AB1A-3254283EC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24529" y="996953"/>
            <a:ext cx="9095306" cy="51118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Dr. Mike Torres, Director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Curriculum Frameworks &amp; Instructional Resources Division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800" dirty="0">
              <a:latin typeface="Arial"/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Dr. Marla Clayton Johnson, Education Administrator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Instructional Materials and Access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Arial"/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Carrie Marovich, Education Programs Consultant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Standards and Curricular Guidance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"/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Johanna Harder, Education Programs Consultant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Standards and Curricular Guidance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tx2"/>
              </a:solidFill>
              <a:latin typeface="Arial"/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Emily Oliva, Education Programs Consultant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Professional Learning Support and Monitoring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Arial"/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2800" dirty="0">
                <a:latin typeface="Segoe UI"/>
                <a:cs typeface="Segoe UI"/>
              </a:rPr>
            </a:br>
            <a:endParaRPr lang="en-US" dirty="0">
              <a:solidFill>
                <a:srgbClr val="000000"/>
              </a:solidFill>
              <a:latin typeface="Arial"/>
              <a:cs typeface="Segoe UI"/>
            </a:endParaRPr>
          </a:p>
          <a:p>
            <a:pPr marL="0" indent="0">
              <a:spcBef>
                <a:spcPts val="1000"/>
              </a:spcBef>
              <a:buNone/>
            </a:pPr>
            <a:endParaRPr lang="en-US" dirty="0">
              <a:solidFill>
                <a:srgbClr val="35404A"/>
              </a:solidFill>
              <a:latin typeface="Arial"/>
              <a:cs typeface="Segoe UI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6A73F1-25F9-4803-A87C-C95E87CA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2562-9669-8E2D-39C4-DE71BCFC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21" y="721929"/>
            <a:ext cx="7185991" cy="64967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Background &amp; Lesson Context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52B56-2692-BA78-610B-DCAF8C024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165" y="1371600"/>
            <a:ext cx="11042374" cy="423407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 half the students are de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gnated English learners.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Mrs. Verners, the teacher, has ensured the discourse of “compare and contrast” in a mathematical context (i.e., more than, less than, equal to, greater than, how many more, how many times more) has been used in her previous lessons.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students have been working on daily lessons and routines with a focus on number and operations in base ten with an emphasis on place value.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Mrs. Verners has created opportunities to develop background knowledge regarding the places described within the task.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2FBE2-DC04-E88E-091B-C84E96D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011" y="589932"/>
            <a:ext cx="9782801" cy="4811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</a:rPr>
              <a:t>Comparing Numbers and Place Value Relationships: Target and Task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9978" y="1129064"/>
            <a:ext cx="10511237" cy="37147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Learning Target: </a:t>
            </a:r>
            <a:r>
              <a:rPr lang="en-US" sz="2400" dirty="0">
                <a:solidFill>
                  <a:schemeClr val="tx2"/>
                </a:solidFill>
                <a:latin typeface="Arial"/>
              </a:rPr>
              <a:t>The students will organize fourth-grade population data for different locations across the United States in order to compare and describe the relationships between the values of digits within the number.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Lesson Task: There are almost 400,000 fourth graders in Texas, 40,000 fourth graders in Mississippi, and about 4,000 fourth graders in Washington, DC. There are almost 4 million fourth graders in the United States. (We write 4 million as 4,000,000.)</a:t>
            </a:r>
          </a:p>
          <a:p>
            <a:pPr marL="0" indent="0">
              <a:lnSpc>
                <a:spcPts val="288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Use the approximate populations given to solve:</a:t>
            </a:r>
          </a:p>
          <a:p>
            <a:pPr marL="342900" lvl="0" indent="-342900">
              <a:lnSpc>
                <a:spcPts val="288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How many times as many fourth graders are there in Texas as in Mississippi?</a:t>
            </a:r>
          </a:p>
          <a:p>
            <a:pPr marL="342900" lvl="0" indent="-342900">
              <a:lnSpc>
                <a:spcPts val="288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How many times as many fourth graders are there in the United States as in Texas?</a:t>
            </a:r>
          </a:p>
          <a:p>
            <a:pPr marL="342900" lvl="0" indent="-3429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How many times as many fourth graders are there in the United States as in Washington, DC?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(Source: Adapted from Illustrative Mathematics, 2016a)</a:t>
            </a:r>
            <a:endParaRPr lang="en-US" sz="2400" dirty="0">
              <a:solidFill>
                <a:schemeClr val="tx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A784-4F5B-4C3F-AB8C-EF7108F8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6962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Follow-up Question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26C2-3000-4CA4-9ACD-CCC258C83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035424"/>
            <a:ext cx="9782801" cy="457200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chemeClr val="tx2"/>
                </a:solidFill>
                <a:latin typeface="Arial"/>
                <a:ea typeface="Arial" panose="020B0604020202020204" pitchFamily="34" charset="0"/>
                <a:cs typeface="Arial"/>
              </a:rPr>
              <a:t>What do you notice about the numbers/populations listed in your table?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chemeClr val="tx2"/>
                </a:solidFill>
                <a:latin typeface="Arial"/>
                <a:ea typeface="Arial" panose="020B0604020202020204" pitchFamily="34" charset="0"/>
                <a:cs typeface="Arial"/>
              </a:rPr>
              <a:t>What relationship do you notice between these numbers?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chemeClr val="tx2"/>
                </a:solidFill>
                <a:latin typeface="Arial"/>
                <a:ea typeface="Arial" panose="020B0604020202020204" pitchFamily="34" charset="0"/>
                <a:cs typeface="Arial"/>
              </a:rPr>
              <a:t>What patterns do you notice in the place value of the digit 4?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chemeClr val="tx2"/>
                </a:solidFill>
                <a:latin typeface="Arial"/>
                <a:ea typeface="Arial" panose="020B0604020202020204" pitchFamily="34" charset="0"/>
                <a:cs typeface="Arial"/>
              </a:rPr>
              <a:t>What tools might help you as you’re trying to represent the place value of the 4 in each of these numbers? (e.g., base ten blocks, place value chart)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chemeClr val="tx2"/>
                </a:solidFill>
                <a:latin typeface="Arial"/>
                <a:ea typeface="Arial" panose="020B0604020202020204" pitchFamily="34" charset="0"/>
                <a:cs typeface="Arial"/>
              </a:rPr>
              <a:t>How would you describe the relationship between the digit 4 in these numbers?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chemeClr val="tx2"/>
                </a:solidFill>
                <a:latin typeface="Arial"/>
                <a:ea typeface="Arial" panose="020B0604020202020204" pitchFamily="34" charset="0"/>
                <a:cs typeface="Arial"/>
              </a:rPr>
              <a:t>You noticed that each place value is x 10 the place before it. How might you find the relationship between 4,000 and 4,000,000?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F9EDD-4299-4E13-B184-51D4DBC46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00" y="770964"/>
            <a:ext cx="3681624" cy="3048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/>
                <a:cs typeface="Arial"/>
              </a:rPr>
              <a:t>Revisiting The WHY, How, and What Of Mathematics Instruction</a:t>
            </a:r>
          </a:p>
        </p:txBody>
      </p:sp>
      <p:pic>
        <p:nvPicPr>
          <p:cNvPr id="7" name="Content Placeholder 6" descr="A spiral graphic shows how the Drivers of Investigation, Standards for Mathematical Practice, and Content Connections interact. A link to the long description is available below the image.&#10;and persevere in solving them; SMP2, Reason abstractly and quantitatively; SMP3, Construct viable arguments and critique the reasoning of others; SMP4, Model with mathematics; SMP5, Use appropriate tools strategically; SMP6, Attend to precision; SMP7, Look for and make use of structure; SMP8, Look for and express regularity in repeated reasoning. Finally, the CCs are the “What,” listed under, “While...”: CC1, Reasoning with Data; CC2, Exploring Changing Quantities; CC3, Taking Wholes Apart, Putting Parts Together; CC4, Discovering Shape and Space.">
            <a:extLst>
              <a:ext uri="{FF2B5EF4-FFF2-40B4-BE49-F238E27FC236}">
                <a16:creationId xmlns:a16="http://schemas.microsoft.com/office/drawing/2014/main" id="{6C9E0228-EC3D-43A8-8667-BD75D67CC9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42" y="275492"/>
            <a:ext cx="5672899" cy="56129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CF49670-9468-496C-A37A-5509028601BA}"/>
              </a:ext>
            </a:extLst>
          </p:cNvPr>
          <p:cNvSpPr txBox="1">
            <a:spLocks/>
          </p:cNvSpPr>
          <p:nvPr/>
        </p:nvSpPr>
        <p:spPr>
          <a:xfrm>
            <a:off x="7991870" y="5989637"/>
            <a:ext cx="3579812" cy="365125"/>
          </a:xfrm>
          <a:prstGeom prst="rect">
            <a:avLst/>
          </a:prstGeom>
        </p:spPr>
        <p:txBody>
          <a:bodyPr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189AF-9334-4A8D-8367-6AFEC217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9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624" y="628058"/>
            <a:ext cx="10537181" cy="4811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</a:rPr>
              <a:t>Comparing Numbers and Place Value Relationships: SMPs/DIs/CCs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4263" y="1109164"/>
            <a:ext cx="10637542" cy="37147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Learning Target: S</a:t>
            </a:r>
            <a:r>
              <a:rPr lang="en-US" sz="2400" dirty="0">
                <a:solidFill>
                  <a:schemeClr val="tx2"/>
                </a:solidFill>
                <a:latin typeface="Arial"/>
              </a:rPr>
              <a:t>tudents will organize fourth-grade population data for different locations across the United States to compare and describe the relationships between the values of digits within the number. (SMPs)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Lesson Task: Texas has almost 400,000 fourth graders; Mississippi has about 40,000; and Washington D.C. has about 4,000. There are almost 4 million fourth graders in the United States. (DIs)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Use the approximate populations given to solve: (CCs)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How many times as many fourth graders are there in Texas as in Mississippi?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How many times as many fourth graders are there in the United States as in Texas?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How many times as many fourth graders are there in the United States as in Washington, DC?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956" y="2386871"/>
            <a:ext cx="8163341" cy="147940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The Big Ideas:</a:t>
            </a:r>
            <a:br>
              <a:rPr lang="en-US" sz="3600" dirty="0">
                <a:latin typeface="Arial"/>
              </a:rPr>
            </a:br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Grades Six through Eight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ECFBA9-BEDD-4292-AEDF-DB2F9AA5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4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045-3357-4A76-B58B-BBF5CFD5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88667"/>
            <a:ext cx="9782801" cy="13939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Grade 7 </a:t>
            </a:r>
            <a:br>
              <a:rPr lang="en-US" dirty="0">
                <a:latin typeface="Arial"/>
              </a:rPr>
            </a:b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Big Ideas</a:t>
            </a:r>
          </a:p>
        </p:txBody>
      </p:sp>
      <p:pic>
        <p:nvPicPr>
          <p:cNvPr id="12" name="Content Placeholder 11" descr="Representation of the connections and relationships of some seventh-grade mathematics concepts. A link to the long description is available below the image.">
            <a:extLst>
              <a:ext uri="{FF2B5EF4-FFF2-40B4-BE49-F238E27FC236}">
                <a16:creationId xmlns:a16="http://schemas.microsoft.com/office/drawing/2014/main" id="{5B61C90E-4DCD-CAC6-FCB3-EF2B3E9A7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9241" y="562011"/>
            <a:ext cx="5824118" cy="5049328"/>
          </a:xfr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C763CEC-190E-4278-823D-21620C9BB367}"/>
              </a:ext>
            </a:extLst>
          </p:cNvPr>
          <p:cNvSpPr txBox="1">
            <a:spLocks/>
          </p:cNvSpPr>
          <p:nvPr/>
        </p:nvSpPr>
        <p:spPr>
          <a:xfrm>
            <a:off x="7991870" y="5989637"/>
            <a:ext cx="3579812" cy="365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C690C-12B6-490F-B69F-0B8384A4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C2BB-4D73-4D4C-AD5C-A1BE1FF9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367" y="614864"/>
            <a:ext cx="7522530" cy="59817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ea typeface="+mj-lt"/>
                <a:cs typeface="+mj-lt"/>
              </a:rPr>
              <a:t>The Big Ideas in Grade Seven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38F8182-C58E-C17F-7D3B-2BF08266E12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2022122"/>
              </p:ext>
            </p:extLst>
          </p:nvPr>
        </p:nvGraphicFramePr>
        <p:xfrm>
          <a:off x="1762804" y="1728482"/>
          <a:ext cx="8915400" cy="278392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120966799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66943643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Populations and Samples</a:t>
                      </a:r>
                    </a:p>
                  </a:txBody>
                  <a:tcPr marL="182880" marR="182880" marT="91440" marB="9144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Probability Models</a:t>
                      </a:r>
                    </a:p>
                  </a:txBody>
                  <a:tcPr marL="182880" marR="182880" marT="91440" marB="9144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622797"/>
                  </a:ext>
                </a:extLst>
              </a:tr>
              <a:tr h="589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Visualize Populations</a:t>
                      </a:r>
                    </a:p>
                  </a:txBody>
                  <a:tcPr marL="182880" marR="182880" marT="91440" marB="91440"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Scale Drawings</a:t>
                      </a:r>
                    </a:p>
                  </a:txBody>
                  <a:tcPr marL="182880" marR="182880" marT="91440" marB="91440"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70086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2-D and 3-D Connections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Proportional Relationships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2764228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Angle Relationships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Shapes in the World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11804452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Unit Rates in the World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Graphing Relationships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43596324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C760A-5380-4B15-88B0-89DD48E3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C8ED505-8F10-88F6-4073-E6A4E4B5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2" y="138488"/>
            <a:ext cx="9974283" cy="51865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Big Idea: Populations and Samples</a:t>
            </a:r>
            <a:endParaRPr lang="en-US" dirty="0">
              <a:solidFill>
                <a:schemeClr val="tx2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B3E96-E70A-4CB2-B789-E3F60FF71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1902" y="657147"/>
            <a:ext cx="10457722" cy="589924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7.SP.1: Understand that statistics can be used to gain information about a population by examining a sample of the population. [. . .] Understand that random sampling tends to produce representative sample and support valid inferences.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7.SP.2: Use data from a random sample to draw inferences about a population with an unknown characteristics of interest. Generate multiple samples of the same size to gauge the variation in estimates.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7.RP: Analyze proportional relationships and use them to solve real-world and mathematical problems. (7.RP.1, 7.RP.2, 7.RP.3)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7.NS: Apply and extend previous understandings of operations with fractions to add, subtract, multiple, and divide rational numbers. (7.NS.1, 7.NS.2, 7NS.3)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7.EE.3: Solve multi-step real-life and mathematical problems posed with positive and negative rational numbers in any form, using tools strategically. Apply properties of operations to calculate with numbers in any form […]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0AED24-4235-4CB9-81F6-B9699EEB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105" y="6492875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4F69-9FD8-7FCF-1B54-35DD51B2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763" y="136524"/>
            <a:ext cx="10004322" cy="12398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Grade 7 Content Connections, Big Ideas, and Standards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8C5F19-4F35-4EC2-BD26-49FC8DBEB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644482"/>
              </p:ext>
            </p:extLst>
          </p:nvPr>
        </p:nvGraphicFramePr>
        <p:xfrm>
          <a:off x="1531763" y="1376361"/>
          <a:ext cx="10232775" cy="51206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510809">
                  <a:extLst>
                    <a:ext uri="{9D8B030D-6E8A-4147-A177-3AD203B41FA5}">
                      <a16:colId xmlns:a16="http://schemas.microsoft.com/office/drawing/2014/main" val="1090279990"/>
                    </a:ext>
                  </a:extLst>
                </a:gridCol>
                <a:gridCol w="3335997">
                  <a:extLst>
                    <a:ext uri="{9D8B030D-6E8A-4147-A177-3AD203B41FA5}">
                      <a16:colId xmlns:a16="http://schemas.microsoft.com/office/drawing/2014/main" val="1809213996"/>
                    </a:ext>
                  </a:extLst>
                </a:gridCol>
                <a:gridCol w="3385969">
                  <a:extLst>
                    <a:ext uri="{9D8B030D-6E8A-4147-A177-3AD203B41FA5}">
                      <a16:colId xmlns:a16="http://schemas.microsoft.com/office/drawing/2014/main" val="2278716399"/>
                    </a:ext>
                  </a:extLst>
                </a:gridCol>
              </a:tblGrid>
              <a:tr h="35239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Ideas: Grade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CCSS Grade 7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8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Reasoning with Data</a:t>
                      </a:r>
                    </a:p>
                  </a:txBody>
                  <a:tcPr>
                    <a:solidFill>
                      <a:srgbClr val="CFD1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Populations and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SP.1, SP.2</a:t>
                      </a:r>
                      <a:b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RP.1, RP.2, RP.3</a:t>
                      </a:r>
                    </a:p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NS.1, NS.2, NS.3</a:t>
                      </a:r>
                    </a:p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EE.3</a:t>
                      </a:r>
                      <a:endParaRPr lang="en-US" sz="2400" b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0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Reasoning with Data</a:t>
                      </a:r>
                    </a:p>
                  </a:txBody>
                  <a:tcP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Visualize Populations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SP.3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SP.4, NS.1, NS.2, NS.3</a:t>
                      </a:r>
                    </a:p>
                    <a:p>
                      <a:pPr lvl="0"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/>
                        </a:rPr>
                        <a:t>EE.3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68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Reasoning with Data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endParaRPr 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Probability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SP.5, SP.6, SP.7, SP.8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SP.1, RP.2, RP.3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NS.1, NS.2, NS.3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EE.3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92828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1EBAD-C4DF-6EA9-7F5D-2EA155B1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1401" y="6492875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757C-9EF0-FDFD-A8EA-3700CF6C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708" y="1434098"/>
            <a:ext cx="9546717" cy="9838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Upcoming Webinar for Publishers/Developers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54C7-4932-BADD-B4C7-274B532E7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715" y="1602705"/>
            <a:ext cx="9782801" cy="2576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December 19, 10:30–11:30 a.m.</a:t>
            </a:r>
          </a:p>
          <a:p>
            <a:pPr marL="365760" lvl="1" indent="0" algn="ctr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Instructional Materials to Support</a:t>
            </a:r>
          </a:p>
          <a:p>
            <a:pPr marL="365760" lvl="1" indent="0" algn="ctr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Systemic Improvement in Mathematics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BBCC3-D25C-4779-9626-953C4252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556" y="1790701"/>
            <a:ext cx="8163341" cy="221527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Sample Grade 7 Lesson:</a:t>
            </a:r>
            <a:br>
              <a:rPr lang="en-US" sz="3600" dirty="0">
                <a:latin typeface="Arial"/>
              </a:rPr>
            </a:br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Crows, Seagulls, and School Lunches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58524-06C3-4520-BFD5-14625D09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5" y="562428"/>
            <a:ext cx="10132399" cy="769257"/>
          </a:xfrm>
        </p:spPr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Comparing Numbers and Place Value Relationships: Overview (2)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35" y="1461406"/>
            <a:ext cx="10132399" cy="37147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In order to Predict What Could Happen and Impact the Future (DI), students will (SMP)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model with Mathematics;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use appropriate tools strategically; and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attend to precision</a:t>
            </a:r>
          </a:p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while Exploring Changing Quantities (CC 2).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13AFBF5C-BFE7-538B-9262-9710B360BD41}"/>
              </a:ext>
            </a:extLst>
          </p:cNvPr>
          <p:cNvSpPr txBox="1">
            <a:spLocks/>
          </p:cNvSpPr>
          <p:nvPr/>
        </p:nvSpPr>
        <p:spPr>
          <a:xfrm>
            <a:off x="1593436" y="5690503"/>
            <a:ext cx="9173360" cy="769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Domain of Emphasis: Statistics &amp; Probability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DD52-1EAE-43AE-9918-58C08963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5" y="136524"/>
            <a:ext cx="9782801" cy="99508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Background &amp;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Lesson Context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DEA4C-EC04-45C2-8326-5E38C025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4" y="1457978"/>
            <a:ext cx="9782801" cy="4572000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The teacher asks students to generate authentic questions to conduct an investigation.</a:t>
            </a: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The teacher wants to align California’s Environmental Principles and Concepts (EP&amp;C II, EP&amp;C 4, EP&amp;C 5), Next Generation Science Standards (SEP-3, SEP-4, SEP-5, SEP-6, LS2.B, ETS1.B) and mathematics standards.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The teacher has carefully crafted a way for students to ask authentic questions that can then be steered toward the Big Idea of Populations and Samples.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BE319-D8EC-4B01-B20C-7400AE0F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819" y="631892"/>
            <a:ext cx="10453519" cy="4811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Crows, Seagulls, and School Lunches: Target and Task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2029" y="1112998"/>
            <a:ext cx="10665392" cy="569744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Learning Target: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</a:rPr>
              <a:t>Students will use random sampling to draw inference about a population (7.SP.1, 7.SP.2).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</a:rPr>
              <a:t>Students will draw informal comparative inferences about two populations (7.SP.3, 7.SP.4).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Lesson Task: </a:t>
            </a:r>
            <a:endParaRPr lang="en-US" dirty="0">
              <a:solidFill>
                <a:schemeClr val="tx2"/>
              </a:solidFill>
              <a:latin typeface="Arial"/>
            </a:endParaRPr>
          </a:p>
          <a:p>
            <a:pPr marL="65151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/>
              </a:rPr>
              <a:t>Students explore their campus and make observations. (DI)</a:t>
            </a:r>
          </a:p>
          <a:p>
            <a:pPr marL="65151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/>
              </a:rPr>
              <a:t>The teacher provides opportunities to generate authentic questions about observations in lunch area.</a:t>
            </a:r>
          </a:p>
          <a:p>
            <a:pPr marL="65151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/>
              </a:rPr>
              <a:t>Students ask: When are the largest numbers of birds in the lunch area? What is attracting the birds? Do students at different grades produce different amounts of food waste and trash? (CC)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(Source: Adapted from Illustrative Mathematics, 2016a)</a:t>
            </a:r>
            <a:endParaRPr lang="en-US" sz="2400" dirty="0">
              <a:solidFill>
                <a:schemeClr val="tx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7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372" y="648092"/>
            <a:ext cx="10464524" cy="4811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Crows, Seagulls, and School Lunches: DIs/SMPs/CCs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5372" y="1221569"/>
            <a:ext cx="10331210" cy="52249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Explore: In small groups students generate specific questions to investigate. (DI)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class settles on three questions: </a:t>
            </a:r>
          </a:p>
          <a:p>
            <a:pPr marL="822960" lvl="1" indent="-457200">
              <a:spcBef>
                <a:spcPts val="0"/>
              </a:spcBef>
              <a:spcAft>
                <a:spcPts val="800"/>
              </a:spcAft>
              <a:buAutoNum type="arabicParenBoth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students in different grade produce the same amounts and types of food waste and trash?</a:t>
            </a:r>
          </a:p>
          <a:p>
            <a:pPr marL="82296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arenBoth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 students in different grades deal with food waste and trash in the same way?</a:t>
            </a:r>
          </a:p>
          <a:p>
            <a:pPr marL="822960" lvl="1" indent="-457200">
              <a:spcAft>
                <a:spcPts val="1200"/>
              </a:spcAft>
              <a:buAutoNum type="arabicParenBoth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different numbers of birds in the lunch area when different grade-level students are eating? (SMP)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Teacher introduces random sampling. Together the class creates a plan to collect and analyze data. The class makes inferences based on data. (CC)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372" y="729844"/>
            <a:ext cx="10464524" cy="4811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Crows, Seagulls, and School Lunches: Explore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2029" y="1543874"/>
            <a:ext cx="10331210" cy="58525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Task/Explore: In small groups students generate specific questions to investigate. (DI)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class settles on three questions: </a:t>
            </a:r>
          </a:p>
          <a:p>
            <a:pPr marL="822960" lvl="1" indent="-457200">
              <a:spcBef>
                <a:spcPts val="0"/>
              </a:spcBef>
              <a:spcAft>
                <a:spcPts val="900"/>
              </a:spcAft>
              <a:buAutoNum type="arabicParenBoth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students in different grade produce the same amounts and types of food waste and trash?</a:t>
            </a:r>
          </a:p>
          <a:p>
            <a:pPr marL="82296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arenBoth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 students in different grades deal with food waste and trash in the same way?</a:t>
            </a:r>
          </a:p>
          <a:p>
            <a:pPr marL="822960" lvl="1" indent="-457200">
              <a:spcAft>
                <a:spcPts val="1200"/>
              </a:spcAft>
              <a:buAutoNum type="arabicParenBoth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different numbers of birds in the lunch area when different grade-level students are eating? </a:t>
            </a:r>
            <a:r>
              <a:rPr lang="en-US" sz="2400" dirty="0">
                <a:solidFill>
                  <a:schemeClr val="tx2"/>
                </a:solidFill>
                <a:latin typeface="Arial"/>
              </a:rPr>
              <a:t>Teacher introduces random sampling. Together the class creates a plan to collect and analyze data. The class makes inferences based on data. 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372" y="288124"/>
            <a:ext cx="10464524" cy="4811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Crows, Seagulls, and School Lunches: Beyond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5372" y="832653"/>
            <a:ext cx="10331210" cy="58525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Beyond: 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Students ask more questions (e.g., how the food waste and trash might be affecting those who live near the school). (DI)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Students have opportunities to research and engineer solutions (NGSS) and present their statistical work and design solutions to authentic audiences. 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ea typeface="Segoe UI"/>
                <a:cs typeface="Segoe UI"/>
              </a:rPr>
              <a:t>Mathematical Big Ideas:​</a:t>
            </a:r>
          </a:p>
          <a:p>
            <a:pPr marL="0" lv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Throughout the investigation students were thinking about Populations and Samples (the quantities that describe them), while also working with ratios and fractions.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7324-6F14-283B-FC6E-31DC841D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+mj-lt"/>
                <a:cs typeface="+mj-lt"/>
              </a:rPr>
              <a:t>Key Takeaways for Materials Development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9E0AC-A98F-71A2-F68A-25DF07358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036717"/>
            <a:ext cx="10168000" cy="45720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Design lessons and units that bring together Big Ideas, Drivers of Investigation, Content Connections, and SMPs. 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Encourage the development of a coherent, big picture view of mathematics through explicit connections of Big Ideas within and across grade levels. 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Scaffold use of mathematical language, particularly how concepts—and the language used to talk about them—are connected across grade levels. 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Provide opportunities for integrated learning of concepts, problem solving strategies and computational skills, and application. 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10B99-3BB6-4F35-861D-94EEE931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Resources</a:t>
            </a:r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idx="1"/>
          </p:nvPr>
        </p:nvSpPr>
        <p:spPr>
          <a:xfrm>
            <a:off x="5003800" y="482600"/>
            <a:ext cx="6794499" cy="5689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2023 California Mathematics Framework: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  <a:hlinkClick r:id="rId3" tooltip="2023 California Mathematics Framewo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https://www.cde.ca.gov/ci/ma/cf/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2025 California Mathematics Adoption: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ea typeface="+mn-lt"/>
                <a:cs typeface="+mn-lt"/>
                <a:hlinkClick r:id="rId4" tooltip="2025 California Mathematics Adoption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https://www.cde.ca.gov/ci/ma/im/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Questions?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 </a:t>
            </a:r>
          </a:p>
          <a:p>
            <a:pPr marL="365760" lvl="1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David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Almquist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, Publisher Liaison</a:t>
            </a:r>
          </a:p>
          <a:p>
            <a:pPr marL="365760" lvl="1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Instructional Materials and Access Unit</a:t>
            </a:r>
          </a:p>
          <a:p>
            <a:pPr marL="365760" lvl="1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dalmquis@cde.ca.gov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53A96-1BB6-4CC2-B63A-8F667D67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4821-170B-0507-B235-71650DD2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4" y="512337"/>
            <a:ext cx="9782801" cy="1239837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/>
                <a:cs typeface="Arial"/>
              </a:rPr>
              <a:t>Thank you for attending.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8397-3A91-18D3-D354-C2CA5EACC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5" y="1885176"/>
            <a:ext cx="9782801" cy="4572000"/>
          </a:xfrm>
        </p:spPr>
        <p:txBody>
          <a:bodyPr/>
          <a:lstStyle/>
          <a:p>
            <a:pPr marL="0" indent="0" algn="ctr">
              <a:spcAft>
                <a:spcPts val="4800"/>
              </a:spcAft>
              <a:buNone/>
            </a:pPr>
            <a:b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Please see your email to register for our upcoming Mathematics Adoption webinar:  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December 19: Instructional Materials to Support Systemic Improvement in Mathematics</a:t>
            </a:r>
            <a:b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B8EA1-309E-598B-93AE-2B99E067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1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D16D-C6B9-25E6-57AE-DA3B70D7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Resources on CDE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ECB9-1FFF-C5EB-8F66-B343F40F8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tx2"/>
                </a:solidFill>
                <a:latin typeface="Arial"/>
                <a:cs typeface="Arial"/>
              </a:rPr>
              <a:t>Mathematics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 </a:t>
            </a:r>
            <a:r>
              <a:rPr lang="en-US" i="1" dirty="0">
                <a:solidFill>
                  <a:schemeClr val="tx2"/>
                </a:solidFill>
                <a:latin typeface="Arial"/>
                <a:cs typeface="Arial"/>
              </a:rPr>
              <a:t>Framework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612140" lvl="1" indent="-246380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Summary</a:t>
            </a:r>
          </a:p>
          <a:p>
            <a:pPr marL="612140" lvl="1" indent="-246380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Chapters</a:t>
            </a: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 and appendices</a:t>
            </a:r>
          </a:p>
          <a:p>
            <a:pPr marL="612140" lvl="1" indent="-246380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Instructional Materials Evaluation Criteria (Ch 13)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Frequently Asked Questions on the California Department of Education (CDE) website</a:t>
            </a:r>
          </a:p>
          <a:p>
            <a:pPr marL="612140" lvl="1" indent="-246380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2023 California Mathematics Framework</a:t>
            </a:r>
            <a:endParaRPr lang="en-US" sz="2800" b="1" i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612140" lvl="1" indent="-246380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2025 Instructional Materials Adoption (forthcoming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endParaRPr lang="en-US" sz="2800" b="1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C47D-EEBC-4919-93B1-935B1FBD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4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8" y="136524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8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38" y="872805"/>
            <a:ext cx="9782801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graphic illustrates the connections and relationships of some sixth-grade mathematics concepts. Direct connections include the following: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Variability in Data directly connects to: The Shape of Distributions, Relationships Between Variables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Shape of Distributions directly connects to: Relationships Between Variables, Variability in Data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Relationships directly connects to: Patterns Inside Numbers, Generalizing with Multiple Representations, Model the World, Relationships Between Variables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Inside Numbers directly connects to: Fraction Relationships, Generalizing with Multiple Representations, Model the World, Relationships Between Variables</a:t>
            </a:r>
          </a:p>
          <a:p>
            <a:pPr marL="26670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63" y="501649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8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62" y="1316736"/>
            <a:ext cx="9782801" cy="4572000"/>
          </a:xfrm>
        </p:spPr>
        <p:txBody>
          <a:bodyPr>
            <a:noAutofit/>
          </a:bodyPr>
          <a:lstStyle/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Generalizing with Multiple Representations directly connects to: Patterns Inside Numbers, Fraction Relationships, Model the World, Relationships Between Variables, Nets &amp; Surface Area, Graphing Shapes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 World directly connects to: Fraction Relationships, Relationships Between Variables, Patterns Inside Numbers, Generalizing with Multiple Representations, Graphing Shapes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Graphing Shapes directly connects to: Model the World, Generalizing with Multiple Representations, Relationships Between Variables, Distance &amp; Direction, Nets &amp; Surface</a:t>
            </a:r>
          </a:p>
          <a:p>
            <a:pPr marL="26670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  <a:p>
            <a:pPr marL="26670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8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63" y="501649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8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62" y="1289304"/>
            <a:ext cx="9782801" cy="5432172"/>
          </a:xfrm>
        </p:spPr>
        <p:txBody>
          <a:bodyPr>
            <a:noAutofit/>
          </a:bodyPr>
          <a:lstStyle/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Nets &amp; Surface directly connects to: Graphing Shapes, Generalizing with Multiple Representations, Distance &amp; Direction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&amp; Direction directly connects to: Graphing Shapes, Nets &amp; Surface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Between Variables directly connects to: Variability in Data, The Shape of Distributions, Fraction Relationships, Patterns Inside Numbers, Generalizing with Multiple Representations, Model the World, Graphing Shapes</a:t>
            </a:r>
          </a:p>
          <a:p>
            <a:pPr marL="512763" indent="-24606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 algn="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 algn="r">
              <a:buNone/>
            </a:pP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 algn="r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8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83" y="0"/>
            <a:ext cx="9782801" cy="66344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9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2D87B-4395-4DF9-9FDA-19913386C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9031" y="663448"/>
            <a:ext cx="10109925" cy="475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Why, How, and What of Learning Mathematics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34" y="1161668"/>
            <a:ext cx="9978247" cy="508089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of Investigation (Why): In order to… DI1. Make Sense of the World Understand and Explain; DI2. Predict What Could Happen (Predict); DI3. Impact the Future (Affect)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for Mathematical Practice (How): Students will… SMP1. Make Sense of Problems and Persevere in Solving Them; SMP2. Reason Abstractly and Quantitatively; SMP3. Construct Viable Arguments and Critique the Reasoning of Others; SMP4. Model with Mathematics; SMP5. Use Appropriate Tools Strategically; SMP6. Attend to Precision; SMP7. Look for and Make Use of Structure; SMP8. Look for and Express Regularity in Repeated Reasoning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Connections (What): While… CC1. Reasoning with Data; CC2. Exploring Changing Quantities; CC3. Taking Wholes Apart, Putting Parts Together; and CC4. Discovering Shape and Space.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4EBE5C-C317-4DD1-A72A-7C9760E6F22B}"/>
              </a:ext>
            </a:extLst>
          </p:cNvPr>
          <p:cNvSpPr txBox="1">
            <a:spLocks/>
          </p:cNvSpPr>
          <p:nvPr/>
        </p:nvSpPr>
        <p:spPr>
          <a:xfrm>
            <a:off x="8000547" y="6289549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9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7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83" y="0"/>
            <a:ext cx="9782801" cy="66344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Description for Slide 10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986" y="733612"/>
            <a:ext cx="10101696" cy="53662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spiral graphic shows how the DIs, SMPs and CCs interact. The DIs are the “Why,” described as, “In order to...”: DI1. Make Sense of the World (Understand and Explain); DI2. Predict What Could Happen (Predict); DI3. Impact the Future (Affect). The SMPs are the “How,” listed under “Students will...”: SMP1. Make sense of problems and persevere in solving them; SMP2. Reason abstractly and quantitatively; SMP3. Construct viable arguments and critique the reasoning of others; SMP4. Model with mathematics; SMP5. Use appropriate tools strategically; SMP6. Attend to precision; SMP7. Look for and make use of structure; SMP8. Look for and express regularity in repeated reasoning. Finally, the CCs are the “What,” listed under, “While...”: CC1. Reasoning with Data; CC2. Exploring Changing Quantities; CC3. Taking Wholes Apart, Putting Parts Together; CC4. Discovering Shape and Space.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4EBE5C-C317-4DD1-A72A-7C9760E6F22B}"/>
              </a:ext>
            </a:extLst>
          </p:cNvPr>
          <p:cNvSpPr txBox="1">
            <a:spLocks/>
          </p:cNvSpPr>
          <p:nvPr/>
        </p:nvSpPr>
        <p:spPr>
          <a:xfrm>
            <a:off x="7848418" y="6236880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10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8" y="136524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14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38" y="872805"/>
            <a:ext cx="9782801" cy="5483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graphic illustrates the connections and relationships of some fourth-grade mathematics concepts. Direct connections include the following: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&amp; Shape Patterns directly connects to: Shapes &amp; Symmetries, Connected Problem Solving, Circles Fractions &amp; Decimals, Factors &amp; Area Models, Fraction Flexibility, Multi-Digit Numbers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 &amp; Symmetries directly connects to: Connected Problem Solving, Circles Fractions &amp; Decimals, Multi-Digit Numbers, Number &amp; Shape Patterns</a:t>
            </a:r>
          </a:p>
          <a:p>
            <a:pPr lvl="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Rectangle Investigations directly connects to: Connected Problem Solving, Measuring &amp; Plotting, Circles Fractions &amp; Decimals</a:t>
            </a:r>
          </a:p>
          <a:p>
            <a:pPr marL="26670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2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63" y="501649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14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62" y="1316735"/>
            <a:ext cx="9782801" cy="4940845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Problem Solving directly connects to: Rectangle Investigations, Shapes &amp; Symmetries, Number &amp; Shapes Patterns, Multi-Digit Numbers, Circles Fractions &amp; Decimals, Factors &amp; Area Models, Measuring &amp; Plotting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&amp; Plotting directly connects to: Connected Problem Solving, Rectangle Investigations, Visual Fraction Models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Fraction Models directly connects to: Measuring &amp; Plotting, Circles Fractions &amp; Decimals, Fraction Flexibility</a:t>
            </a:r>
          </a:p>
          <a:p>
            <a:pPr lvl="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&amp; Area Models directly connects to: Connected Problem Solving, Circles Fractions &amp; Decimals, Number &amp; Shape Patterns, Multi-Digit Numbers, Fraction Flexibility</a:t>
            </a:r>
          </a:p>
          <a:p>
            <a:pPr marL="26670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  <a:p>
            <a:pPr marL="26670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63" y="501649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14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62" y="1316735"/>
            <a:ext cx="9782801" cy="4940845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Flexibility directly connects to: Factors &amp; Area Models, Circles Fractions &amp; Decimals, Number &amp; Shape Patterns, Multi-Digit Numbers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Multi-Digit Numbers directly connects to: Number &amp; Shape Patterns, Shapes &amp; Symmetries, Connected Problem Solving, Circles Fractions &amp; Decimals, Factors &amp; Area Models, Fraction Flexibility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Circles Fractions &amp; Decimals directly connects to: Multi-Digit Numbers, Number &amp; Shape Patterns, Shapes &amp; Symmetries, Rectangle Investigations, Connected Problem Solving, Visual Fraction Models, Factors &amp; Area Models, Fraction Flexibility.</a:t>
            </a:r>
          </a:p>
          <a:p>
            <a:pPr marL="26670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3E24A73-006D-4D31-8AFB-ADF25DB7578B}"/>
              </a:ext>
            </a:extLst>
          </p:cNvPr>
          <p:cNvSpPr txBox="1">
            <a:spLocks/>
          </p:cNvSpPr>
          <p:nvPr/>
        </p:nvSpPr>
        <p:spPr>
          <a:xfrm>
            <a:off x="7848418" y="6236880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14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83" y="0"/>
            <a:ext cx="9782801" cy="66344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23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986" y="733612"/>
            <a:ext cx="10101696" cy="53662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spiral graphic shows how the DIs, SMPs and CCs interact. The DIs are the “Why,” described as, “In order to...”: DI1. Make Sense of the World (Understand and Explain); DI2. Predict What Could Happen (Predict); DI3. Impact the Future (Affect). The SMPs are the “How,” listed under “Students will...”: SMP1. Make sense of problems and persevere in solving them; SMP2. Reason abstractly and quantitatively; SMP3. Construct viable arguments and critique the reasoning of others; SMP4. Model with mathematics; SMP5. Use appropriate tools strategically; SMP6. Attend to precision; SMP7. Look for and make use of structure; SMP8. Look for and express regularity in repeated reasoning. Finally, the CCs are the “What,” listed under, “While...”: CC1. Reasoning with Data; CC2. Exploring Changing Quantities; CC3. Taking Wholes Apart, Putting Parts Together; CC4. Discovering Shape and Space.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4EBE5C-C317-4DD1-A72A-7C9760E6F22B}"/>
              </a:ext>
            </a:extLst>
          </p:cNvPr>
          <p:cNvSpPr txBox="1">
            <a:spLocks/>
          </p:cNvSpPr>
          <p:nvPr/>
        </p:nvSpPr>
        <p:spPr>
          <a:xfrm>
            <a:off x="7848418" y="6236880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23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8" y="136524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26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38" y="872805"/>
            <a:ext cx="9782801" cy="5483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graphic illustrates the connections and relationships of some seventh-grade mathematics concepts. Direct connections include: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Relationships directly connects to: Scale Drawings, 2D &amp; 3D Connections, Populations &amp; Samples, Proportional Relationships, Shapes in the World, Visualize Populations, Probability Models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Drawings directly connects to: 2D &amp; 3D Connections, Graphing Relationships, Populations &amp; Samples, Unit Rates in the World, Proportional Relationships, Visualize Populations, Probability Models, Angle Relationships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Graphing Relationships directly connects to: Populations &amp; Samples, Unit Rates in the World, Proportional Relationships, Probability Models, Scale Drawings</a:t>
            </a:r>
          </a:p>
          <a:p>
            <a:pPr marL="26670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588767"/>
            <a:ext cx="9782801" cy="701431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Today's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6C63-4A47-4118-BB3D-BF8A26ACD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7289" y="2286000"/>
            <a:ext cx="8133287" cy="2039420"/>
          </a:xfrm>
        </p:spPr>
        <p:txBody>
          <a:bodyPr>
            <a:normAutofit lnSpcReduction="10000"/>
          </a:bodyPr>
          <a:lstStyle/>
          <a:p>
            <a:pPr marL="461963" lvl="0" indent="-461963">
              <a:spcAft>
                <a:spcPts val="2400"/>
              </a:spcAft>
              <a:buAutoNum type="arabicPeriod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the Big Ideas for Transitional Kindergarten through Grade Five</a:t>
            </a:r>
          </a:p>
          <a:p>
            <a:pPr marL="461963" indent="-461963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the Big Ideas for Grades Six</a:t>
            </a:r>
          </a:p>
          <a:p>
            <a:pPr marL="40005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Eight</a:t>
            </a:r>
          </a:p>
          <a:p>
            <a:pPr marL="398463" indent="-398463">
              <a:buNone/>
            </a:pPr>
            <a:endParaRPr lang="en-US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A92F6-7DF0-45F0-825F-20E36A1A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solidFill>
                  <a:schemeClr val="tx2"/>
                </a:solidFill>
              </a:rPr>
              <a:t>5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8" y="136524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26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38" y="872805"/>
            <a:ext cx="9782801" cy="5204610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&amp; 3D Connections directly connects to: Scale Drawings, Angle Relationships, Probability Models, Proportional Relationships, Visualize Populations, Shapes in the World, Populations &amp; Samples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Populations &amp; Samples directly connects to: 2D &amp; 3D Connections, Scale Drawings, Angle Relationships, Probability Models, Proportional Relationships, Visualize Populations, Shapes in the World, Unit Rates in the World, Graphing Relationships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Rates in the World directly connects to: Populations &amp; Samples, Graphing Relationships, Scale Drawings, Proportional Relationships, Probability Models, Visualize Populations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 in the World directly connects to: Populations &amp; Samples, 2D &amp; 3D Connections, Proportional Relationships, Scale Drawings, Angle Relationships, Probability Models, Visualize Populations</a:t>
            </a:r>
          </a:p>
          <a:p>
            <a:pPr marL="26670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8" y="136524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26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38" y="872805"/>
            <a:ext cx="9782801" cy="5483546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Visualize Populations directly connects to: 2D &amp; 3D Connections, Scale Drawings, Angle Relationships, Probability Models, Proportional Relationships, Populations &amp; Samples, Shapes in the World, Unit Rates in the World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Models directly connects to: 2D &amp; 3D Connections, Scale Drawings, Angle Relationships, Proportional Relationships, Visualize Populations, Shapes in the World, Unit Rates in the World, Graphing Relationships, Populations &amp; Samples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Proportional Relationships directly connects to: 2D &amp; 3D Connections, Scale Drawings, Angle Relationships, Probability Models, Populations &amp; Samples, Visualize Populations, Shapes in the World, Unit Rates in the World, Graphing Relationships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E7FC5D-AA28-466A-8B7C-7FD52E53DAC8}"/>
              </a:ext>
            </a:extLst>
          </p:cNvPr>
          <p:cNvSpPr txBox="1">
            <a:spLocks/>
          </p:cNvSpPr>
          <p:nvPr/>
        </p:nvSpPr>
        <p:spPr>
          <a:xfrm>
            <a:off x="7848418" y="6236880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26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956" y="2386871"/>
            <a:ext cx="8163341" cy="147940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What Are the Big Ideas?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B59AE7-3D2D-456F-887A-A7ECEC02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045-3357-4A76-B58B-BBF5CFD5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228600"/>
            <a:ext cx="9782801" cy="73183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The Big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578B2-B76C-42AC-AD9B-A293E071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248" y="1214096"/>
            <a:ext cx="9149176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2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/>
                <a:cs typeface="Arial"/>
              </a:rPr>
              <a:t>Identify overarching mathematical concepts at each grade level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spcBef>
                <a:spcPts val="2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/>
                <a:cs typeface="Arial"/>
              </a:rPr>
              <a:t>Include clusters of content standards</a:t>
            </a:r>
          </a:p>
          <a:p>
            <a:pPr>
              <a:spcBef>
                <a:spcPts val="2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/>
                <a:cs typeface="Arial"/>
              </a:rPr>
              <a:t>Connect mathematical concepts</a:t>
            </a:r>
          </a:p>
          <a:p>
            <a:pPr>
              <a:spcBef>
                <a:spcPts val="2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/>
                <a:cs typeface="Arial"/>
              </a:rPr>
              <a:t>Intend to support multidimensional teaching and authentic problem 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3D126-C686-4AA7-AA5E-83C867CE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045-3357-4A76-B58B-BBF5CFD5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828" y="737307"/>
            <a:ext cx="9782801" cy="13939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6 </a:t>
            </a:r>
            <a:b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Ideas</a:t>
            </a:r>
            <a:b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 descr="Representation of the connections and relationships of some sixth-grade mathematics concepts. A link to the long description is available below the image.">
            <a:extLst>
              <a:ext uri="{FF2B5EF4-FFF2-40B4-BE49-F238E27FC236}">
                <a16:creationId xmlns:a16="http://schemas.microsoft.com/office/drawing/2014/main" id="{090F06BA-5A47-436C-844B-E636F3566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0006" y="282943"/>
            <a:ext cx="6246095" cy="596326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3A594-78E1-4947-8872-ED816A201088}"/>
              </a:ext>
            </a:extLst>
          </p:cNvPr>
          <p:cNvSpPr txBox="1">
            <a:spLocks/>
          </p:cNvSpPr>
          <p:nvPr/>
        </p:nvSpPr>
        <p:spPr>
          <a:xfrm>
            <a:off x="8084468" y="6063641"/>
            <a:ext cx="3579812" cy="365125"/>
          </a:xfrm>
          <a:prstGeom prst="rect">
            <a:avLst/>
          </a:prstGeom>
        </p:spPr>
        <p:txBody>
          <a:bodyPr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61BFE-3739-4396-885C-21CB2C99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BA38-1773-45D2-B428-717BFB32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10" y="1935480"/>
            <a:ext cx="3487957" cy="1371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WHY, How, and What OF MATHEMATICS INSTRUCTION </a:t>
            </a:r>
            <a:endParaRPr lang="en-US" sz="3600" dirty="0"/>
          </a:p>
        </p:txBody>
      </p:sp>
      <p:pic>
        <p:nvPicPr>
          <p:cNvPr id="7" name="Content Placeholder 5" descr="Drivers of Investigation, Standards for Mathematical Practice, and Content Connections. A link to the long description is available below the image.">
            <a:extLst>
              <a:ext uri="{FF2B5EF4-FFF2-40B4-BE49-F238E27FC236}">
                <a16:creationId xmlns:a16="http://schemas.microsoft.com/office/drawing/2014/main" id="{46331304-6D12-40CC-92E1-A1D597713E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67788" y="189992"/>
            <a:ext cx="5493531" cy="5798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E151E-5B40-4503-8E2D-CA48AFE74E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41924" y="5989637"/>
            <a:ext cx="3629758" cy="365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0A20E-D950-4AB2-B69C-81F3122B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4109</Words>
  <Application>Microsoft Office PowerPoint</Application>
  <PresentationFormat>Custom</PresentationFormat>
  <Paragraphs>397</Paragraphs>
  <Slides>51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Euphemia</vt:lpstr>
      <vt:lpstr>Segoe UI</vt:lpstr>
      <vt:lpstr>Symbol</vt:lpstr>
      <vt:lpstr>Math 16x9</vt:lpstr>
      <vt:lpstr>The Big Ideas of the 2023 Mathematics Framework   Publisher/Developer Webinar 2 November 28, 2023 </vt:lpstr>
      <vt:lpstr>Presenters</vt:lpstr>
      <vt:lpstr>Upcoming Webinar for Publishers/Developers</vt:lpstr>
      <vt:lpstr>Resources on CDE Website</vt:lpstr>
      <vt:lpstr>Purpose of Today's Webinar</vt:lpstr>
      <vt:lpstr>What Are the Big Ideas? </vt:lpstr>
      <vt:lpstr>The Big Ideas</vt:lpstr>
      <vt:lpstr>Grade 6  Big Ideas </vt:lpstr>
      <vt:lpstr>The WHY, How, and What OF MATHEMATICS INSTRUCTION </vt:lpstr>
      <vt:lpstr>The WHY, How, and What Of Mathematics Instruction (2)</vt:lpstr>
      <vt:lpstr>Supporting Focus, Coherence, and Rigor</vt:lpstr>
      <vt:lpstr>Five Components of Equitable and Engaging Teaching</vt:lpstr>
      <vt:lpstr>The Big Ideas: Transitional Kindergarten through Grade Five </vt:lpstr>
      <vt:lpstr>Grade 4  Big Ideas</vt:lpstr>
      <vt:lpstr>The Big Ideas in Grade Four</vt:lpstr>
      <vt:lpstr>Big Idea:  Multi-digit Numbers</vt:lpstr>
      <vt:lpstr>Example: Grade 4 Content Connections, Big Ideas, and Standards</vt:lpstr>
      <vt:lpstr>Comparing Numbers and Place Value Relationships: Overview</vt:lpstr>
      <vt:lpstr>Sample Grade Four Lesson: Comparing Numbers and Place Value Relationships  </vt:lpstr>
      <vt:lpstr>Background &amp; Lesson Context</vt:lpstr>
      <vt:lpstr>Comparing Numbers and Place Value Relationships: Target and Task</vt:lpstr>
      <vt:lpstr>Follow-up Question Examples</vt:lpstr>
      <vt:lpstr>Revisiting The WHY, How, and What Of Mathematics Instruction</vt:lpstr>
      <vt:lpstr>Comparing Numbers and Place Value Relationships: SMPs/DIs/CCs</vt:lpstr>
      <vt:lpstr>The Big Ideas: Grades Six through Eight </vt:lpstr>
      <vt:lpstr>Grade 7  Big Ideas</vt:lpstr>
      <vt:lpstr>The Big Ideas in Grade Seven</vt:lpstr>
      <vt:lpstr>Big Idea: Populations and Samples</vt:lpstr>
      <vt:lpstr>Example: Grade 7 Content Connections, Big Ideas, and Standards</vt:lpstr>
      <vt:lpstr>Sample Grade 7 Lesson: Crows, Seagulls, and School Lunches </vt:lpstr>
      <vt:lpstr>Comparing Numbers and Place Value Relationships: Overview (2)</vt:lpstr>
      <vt:lpstr>Background &amp; Lesson Context (2)</vt:lpstr>
      <vt:lpstr>Crows, Seagulls, and School Lunches: Target and Task</vt:lpstr>
      <vt:lpstr>Crows, Seagulls, and School Lunches: DIs/SMPs/CCs </vt:lpstr>
      <vt:lpstr>Crows, Seagulls, and School Lunches: Explore</vt:lpstr>
      <vt:lpstr>Crows, Seagulls, and School Lunches: Beyond</vt:lpstr>
      <vt:lpstr>Key Takeaways for Materials Development </vt:lpstr>
      <vt:lpstr>Resources</vt:lpstr>
      <vt:lpstr>Thank you for attending.</vt:lpstr>
      <vt:lpstr>Long Description for Slide 8 (1)</vt:lpstr>
      <vt:lpstr>Long Description for Slide 8 (2)</vt:lpstr>
      <vt:lpstr>Long Description for Slide 8 (3)</vt:lpstr>
      <vt:lpstr>Long Description for Slide 9</vt:lpstr>
      <vt:lpstr>Long Description for Slide 10</vt:lpstr>
      <vt:lpstr>Long Description for Slide 14 (1)</vt:lpstr>
      <vt:lpstr>Long Description for Slide 14 (2)</vt:lpstr>
      <vt:lpstr>Long Description for Slide 14 (3)</vt:lpstr>
      <vt:lpstr>Long Description for Slide 23</vt:lpstr>
      <vt:lpstr>Long Description for Slide 26 (1)</vt:lpstr>
      <vt:lpstr>Long Description for Slide 26 (2)</vt:lpstr>
      <vt:lpstr>Long Description for Slide 26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Adoption Publisher Webinar - Instructional Materials (CA Dept of Education)</dc:title>
  <dc:subject>The Big Ideas of the 2023 Mathematics Framework.</dc:subject>
  <dc:creator/>
  <cp:lastModifiedBy/>
  <cp:revision>1</cp:revision>
  <dcterms:created xsi:type="dcterms:W3CDTF">2023-12-01T21:22:59Z</dcterms:created>
  <dcterms:modified xsi:type="dcterms:W3CDTF">2024-12-30T21:45:23Z</dcterms:modified>
</cp:coreProperties>
</file>