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0"/>
  </p:notesMasterIdLst>
  <p:sldIdLst>
    <p:sldId id="742" r:id="rId2"/>
    <p:sldId id="689" r:id="rId3"/>
    <p:sldId id="712" r:id="rId4"/>
    <p:sldId id="726" r:id="rId5"/>
    <p:sldId id="718" r:id="rId6"/>
    <p:sldId id="738" r:id="rId7"/>
    <p:sldId id="735" r:id="rId8"/>
    <p:sldId id="331" r:id="rId9"/>
    <p:sldId id="709" r:id="rId10"/>
    <p:sldId id="727" r:id="rId11"/>
    <p:sldId id="720" r:id="rId12"/>
    <p:sldId id="690" r:id="rId13"/>
    <p:sldId id="691" r:id="rId14"/>
    <p:sldId id="693" r:id="rId15"/>
    <p:sldId id="692" r:id="rId16"/>
    <p:sldId id="739" r:id="rId17"/>
    <p:sldId id="740" r:id="rId18"/>
    <p:sldId id="741" r:id="rId19"/>
    <p:sldId id="695" r:id="rId20"/>
    <p:sldId id="694" r:id="rId21"/>
    <p:sldId id="696" r:id="rId22"/>
    <p:sldId id="729" r:id="rId23"/>
    <p:sldId id="728" r:id="rId24"/>
    <p:sldId id="730" r:id="rId25"/>
    <p:sldId id="697" r:id="rId26"/>
    <p:sldId id="731" r:id="rId27"/>
    <p:sldId id="698" r:id="rId28"/>
    <p:sldId id="699" r:id="rId29"/>
    <p:sldId id="732" r:id="rId30"/>
    <p:sldId id="700" r:id="rId31"/>
    <p:sldId id="715" r:id="rId32"/>
    <p:sldId id="703" r:id="rId33"/>
    <p:sldId id="736" r:id="rId34"/>
    <p:sldId id="701" r:id="rId35"/>
    <p:sldId id="702" r:id="rId36"/>
    <p:sldId id="705" r:id="rId37"/>
    <p:sldId id="706" r:id="rId38"/>
    <p:sldId id="707" r:id="rId3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12" autoAdjust="0"/>
    <p:restoredTop sz="85496" autoAdjust="0"/>
  </p:normalViewPr>
  <p:slideViewPr>
    <p:cSldViewPr snapToGrid="0">
      <p:cViewPr varScale="1">
        <p:scale>
          <a:sx n="104" d="100"/>
          <a:sy n="104" d="100"/>
        </p:scale>
        <p:origin x="77" y="134"/>
      </p:cViewPr>
      <p:guideLst/>
    </p:cSldViewPr>
  </p:slideViewPr>
  <p:notesTextViewPr>
    <p:cViewPr>
      <p:scale>
        <a:sx n="1" d="1"/>
        <a:sy n="1" d="1"/>
      </p:scale>
      <p:origin x="0" y="0"/>
    </p:cViewPr>
  </p:notesTextViewPr>
  <p:sorterViewPr>
    <p:cViewPr>
      <p:scale>
        <a:sx n="100" d="100"/>
        <a:sy n="100" d="100"/>
      </p:scale>
      <p:origin x="0" y="-49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55C646-7850-4023-A965-97B0DCA68CF6}" type="datetimeFigureOut">
              <a:rPr lang="en-US" smtClean="0"/>
              <a:t>6/6/2024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279DA3-6828-4D1F-9E61-D0CAFC8F9126}" type="slidenum">
              <a:rPr lang="en-US" smtClean="0"/>
              <a:t>‹#›</a:t>
            </a:fld>
            <a:endParaRPr lang="en-US"/>
          </a:p>
        </p:txBody>
      </p:sp>
    </p:spTree>
    <p:extLst>
      <p:ext uri="{BB962C8B-B14F-4D97-AF65-F5344CB8AC3E}">
        <p14:creationId xmlns:p14="http://schemas.microsoft.com/office/powerpoint/2010/main" val="1190024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e.ca.gov/pd/ps/lcrsprogram.asp"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cde.ca.gov/fg/aa/ca/literacycoaches.asp"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Before we begin, I have some housekeeping details to share with you.</a:t>
            </a:r>
          </a:p>
          <a:p>
            <a:pPr>
              <a:spcAft>
                <a:spcPts val="1200"/>
              </a:spcAft>
            </a:pPr>
            <a:endParaRPr lang="en-US" dirty="0">
              <a:latin typeface="Arial" panose="020B0604020202020204" pitchFamily="34" charset="0"/>
              <a:cs typeface="Arial" panose="020B0604020202020204" pitchFamily="34" charset="0"/>
            </a:endParaRPr>
          </a:p>
          <a:p>
            <a:pPr marL="171450" indent="-1714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All webinar participants have been placed on mute.</a:t>
            </a:r>
          </a:p>
          <a:p>
            <a:pPr marL="0" indent="0">
              <a:spcAft>
                <a:spcPts val="1200"/>
              </a:spcAft>
              <a:buFont typeface="Arial" panose="020B0604020202020204" pitchFamily="34" charset="0"/>
              <a:buNone/>
            </a:pPr>
            <a:endParaRPr lang="en-US" dirty="0">
              <a:latin typeface="Arial" panose="020B0604020202020204" pitchFamily="34" charset="0"/>
              <a:cs typeface="Arial" panose="020B0604020202020204" pitchFamily="34" charset="0"/>
            </a:endParaRPr>
          </a:p>
          <a:p>
            <a:pPr marL="171450" indent="-1714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Please try to hold your questions until the end of the webinar. The presentation will address many of your questions. At the end of the webinar, we will have a question and answer session – please submit your questions at that time.  </a:t>
            </a:r>
          </a:p>
          <a:p>
            <a:pPr marL="0" indent="0">
              <a:spcAft>
                <a:spcPts val="1200"/>
              </a:spcAft>
              <a:buFont typeface="Arial" panose="020B0604020202020204" pitchFamily="34" charset="0"/>
              <a:buNone/>
            </a:pPr>
            <a:endParaRPr lang="en-US" dirty="0">
              <a:latin typeface="Arial" panose="020B0604020202020204" pitchFamily="34" charset="0"/>
              <a:cs typeface="Arial" panose="020B0604020202020204" pitchFamily="34" charset="0"/>
            </a:endParaRPr>
          </a:p>
          <a:p>
            <a:pPr marL="171450" indent="-171450">
              <a:spcAft>
                <a:spcPts val="1200"/>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These PowerPoint slides with notes will be available on the California Department of Education (CDE) LCRS Grant program web page at </a:t>
            </a:r>
            <a:r>
              <a:rPr lang="en-US" sz="1200" dirty="0">
                <a:latin typeface="Arial" panose="020B0604020202020204" pitchFamily="34" charset="0"/>
                <a:ea typeface="+mn-lt"/>
                <a:cs typeface="Arial" panose="020B0604020202020204" pitchFamily="34" charset="0"/>
                <a:hlinkClick r:id="rId3"/>
              </a:rPr>
              <a:t>https://www.cde.ca.gov/pd/ps/lcrsprogram.asp</a:t>
            </a:r>
            <a:r>
              <a:rPr lang="en-US" sz="1200" dirty="0">
                <a:latin typeface="Arial" panose="020B0604020202020204" pitchFamily="34" charset="0"/>
                <a:ea typeface="+mn-lt"/>
                <a:cs typeface="Arial" panose="020B0604020202020204" pitchFamily="34" charset="0"/>
              </a:rPr>
              <a:t> </a:t>
            </a:r>
          </a:p>
          <a:p>
            <a:pPr marL="171450" indent="-171450">
              <a:spcAft>
                <a:spcPts val="1200"/>
              </a:spcAft>
              <a:buFont typeface="Arial" panose="020B0604020202020204" pitchFamily="34" charset="0"/>
              <a:buChar char="•"/>
              <a:defRPr/>
            </a:pPr>
            <a:endParaRPr lang="en-US" sz="1200" dirty="0">
              <a:latin typeface="Arial" panose="020B0604020202020204" pitchFamily="34" charset="0"/>
              <a:ea typeface="+mn-lt"/>
              <a:cs typeface="Arial" panose="020B0604020202020204" pitchFamily="34" charset="0"/>
            </a:endParaRPr>
          </a:p>
          <a:p>
            <a:pPr marL="171450" indent="-171450">
              <a:spcAft>
                <a:spcPts val="1200"/>
              </a:spcAft>
              <a:buFont typeface="Arial" panose="020B0604020202020204" pitchFamily="34" charset="0"/>
              <a:buChar char="•"/>
              <a:defRPr/>
            </a:pPr>
            <a:r>
              <a:rPr lang="en-US" sz="1200" dirty="0">
                <a:latin typeface="Arial" panose="020B0604020202020204" pitchFamily="34" charset="0"/>
                <a:ea typeface="+mn-lt"/>
                <a:cs typeface="Arial" panose="020B0604020202020204" pitchFamily="34" charset="0"/>
              </a:rPr>
              <a:t>And now I will hand it over to Deputy Cheryl Cotton to officially welcome you!</a:t>
            </a:r>
          </a:p>
        </p:txBody>
      </p:sp>
      <p:sp>
        <p:nvSpPr>
          <p:cNvPr id="4" name="Slide Number Placeholder 3"/>
          <p:cNvSpPr>
            <a:spLocks noGrp="1"/>
          </p:cNvSpPr>
          <p:nvPr>
            <p:ph type="sldNum" sz="quarter" idx="10"/>
          </p:nvPr>
        </p:nvSpPr>
        <p:spPr/>
        <p:txBody>
          <a:bodyPr/>
          <a:lstStyle/>
          <a:p>
            <a:fld id="{959E779C-9ADE-44A1-8072-EF7F172A3590}" type="slidenum">
              <a:rPr lang="en-US" smtClean="0"/>
              <a:t>2</a:t>
            </a:fld>
            <a:endParaRPr lang="en-US"/>
          </a:p>
        </p:txBody>
      </p:sp>
    </p:spTree>
    <p:extLst>
      <p:ext uri="{BB962C8B-B14F-4D97-AF65-F5344CB8AC3E}">
        <p14:creationId xmlns:p14="http://schemas.microsoft.com/office/powerpoint/2010/main" val="4293741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Jennifer</a:t>
            </a:r>
          </a:p>
          <a:p>
            <a:endParaRPr lang="en-US" dirty="0"/>
          </a:p>
          <a:p>
            <a:r>
              <a:rPr lang="en-US" dirty="0"/>
              <a:t>To further support the SSPI, the CDE is supporting literacy in a variety of other programs as well. </a:t>
            </a:r>
            <a:r>
              <a:rPr lang="en-US" i="1" dirty="0"/>
              <a:t>Read bullets.</a:t>
            </a:r>
            <a:r>
              <a:rPr lang="en-US" i="0" dirty="0"/>
              <a:t> </a:t>
            </a:r>
          </a:p>
          <a:p>
            <a:endParaRPr lang="en-US" i="0" dirty="0"/>
          </a:p>
          <a:p>
            <a:r>
              <a:rPr lang="en-US" i="0" dirty="0"/>
              <a:t>Note that links to resources from each of these programs will be shared in an email after this webinar. We encourage you to build upon the great work that is already happening across the state. </a:t>
            </a:r>
          </a:p>
          <a:p>
            <a:endParaRPr lang="en-US" i="0" dirty="0"/>
          </a:p>
          <a:p>
            <a:r>
              <a:rPr lang="en-US" i="0" dirty="0"/>
              <a:t>For more information about the SSPI’s literacy initiative, visit </a:t>
            </a:r>
            <a:r>
              <a:rPr lang="en-US" i="1" dirty="0"/>
              <a:t>read URL. </a:t>
            </a:r>
            <a:endParaRPr lang="en-US" dirty="0"/>
          </a:p>
        </p:txBody>
      </p:sp>
      <p:sp>
        <p:nvSpPr>
          <p:cNvPr id="4" name="Slide Number Placeholder 3"/>
          <p:cNvSpPr>
            <a:spLocks noGrp="1"/>
          </p:cNvSpPr>
          <p:nvPr>
            <p:ph type="sldNum" sz="quarter" idx="5"/>
          </p:nvPr>
        </p:nvSpPr>
        <p:spPr/>
        <p:txBody>
          <a:bodyPr/>
          <a:lstStyle/>
          <a:p>
            <a:fld id="{C8279DA3-6828-4D1F-9E61-D0CAFC8F9126}" type="slidenum">
              <a:rPr lang="en-US" smtClean="0"/>
              <a:t>11</a:t>
            </a:fld>
            <a:endParaRPr lang="en-US"/>
          </a:p>
        </p:txBody>
      </p:sp>
    </p:spTree>
    <p:extLst>
      <p:ext uri="{BB962C8B-B14F-4D97-AF65-F5344CB8AC3E}">
        <p14:creationId xmlns:p14="http://schemas.microsoft.com/office/powerpoint/2010/main" val="2171898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a:latin typeface="Arial" panose="020B0604020202020204" pitchFamily="34" charset="0"/>
                <a:cs typeface="Arial" panose="020B0604020202020204" pitchFamily="34" charset="0"/>
              </a:rPr>
              <a:t>Jennifer:</a:t>
            </a:r>
          </a:p>
          <a:p>
            <a:endParaRPr lang="en-US">
              <a:latin typeface="Arial" panose="020B0604020202020204" pitchFamily="34" charset="0"/>
              <a:cs typeface="Arial" panose="020B0604020202020204" pitchFamily="34" charset="0"/>
            </a:endParaRPr>
          </a:p>
          <a:p>
            <a:pPr>
              <a:spcAft>
                <a:spcPts val="1200"/>
              </a:spcAft>
            </a:pPr>
            <a:r>
              <a:rPr lang="en-US" i="0"/>
              <a:t>Now let’s go into an overview of the LCRS program.</a:t>
            </a: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8279DA3-6828-4D1F-9E61-D0CAFC8F9126}" type="slidenum">
              <a:rPr lang="en-US" smtClean="0"/>
              <a:t>12</a:t>
            </a:fld>
            <a:endParaRPr lang="en-US"/>
          </a:p>
        </p:txBody>
      </p:sp>
    </p:spTree>
    <p:extLst>
      <p:ext uri="{BB962C8B-B14F-4D97-AF65-F5344CB8AC3E}">
        <p14:creationId xmlns:p14="http://schemas.microsoft.com/office/powerpoint/2010/main" val="310635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a:latin typeface="Arial" panose="020B0604020202020204" pitchFamily="34" charset="0"/>
                <a:cs typeface="Arial" panose="020B0604020202020204" pitchFamily="34" charset="0"/>
              </a:rPr>
              <a:t>Jennifer:</a:t>
            </a:r>
          </a:p>
          <a:p>
            <a:endParaRPr lang="en-US">
              <a:latin typeface="Arial" panose="020B0604020202020204" pitchFamily="34" charset="0"/>
              <a:cs typeface="Arial" panose="020B0604020202020204" pitchFamily="34" charset="0"/>
            </a:endParaRPr>
          </a:p>
          <a:p>
            <a:pPr>
              <a:spcAft>
                <a:spcPts val="1200"/>
              </a:spcAft>
            </a:pPr>
            <a:r>
              <a:rPr lang="en-US" i="1">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C8279DA3-6828-4D1F-9E61-D0CAFC8F9126}" type="slidenum">
              <a:rPr lang="en-US" smtClean="0"/>
              <a:t>13</a:t>
            </a:fld>
            <a:endParaRPr lang="en-US"/>
          </a:p>
        </p:txBody>
      </p:sp>
    </p:spTree>
    <p:extLst>
      <p:ext uri="{BB962C8B-B14F-4D97-AF65-F5344CB8AC3E}">
        <p14:creationId xmlns:p14="http://schemas.microsoft.com/office/powerpoint/2010/main" val="3439045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a:latin typeface="Arial" panose="020B0604020202020204" pitchFamily="34" charset="0"/>
                <a:cs typeface="Arial" panose="020B0604020202020204" pitchFamily="34" charset="0"/>
              </a:rPr>
              <a:t>Jennifer:</a:t>
            </a:r>
          </a:p>
          <a:p>
            <a:endParaRPr lang="en-US">
              <a:latin typeface="Arial" panose="020B0604020202020204" pitchFamily="34" charset="0"/>
              <a:cs typeface="Arial" panose="020B0604020202020204" pitchFamily="34" charset="0"/>
            </a:endParaRPr>
          </a:p>
          <a:p>
            <a:pPr>
              <a:spcAft>
                <a:spcPts val="1200"/>
              </a:spcAft>
            </a:pPr>
            <a:r>
              <a:rPr lang="en-US" i="1">
                <a:latin typeface="Arial" panose="020B0604020202020204" pitchFamily="34" charset="0"/>
                <a:cs typeface="Arial" panose="020B0604020202020204" pitchFamily="34" charset="0"/>
              </a:rPr>
              <a:t>Read slide.</a:t>
            </a:r>
          </a:p>
          <a:p>
            <a:endParaRPr lang="en-US"/>
          </a:p>
        </p:txBody>
      </p:sp>
      <p:sp>
        <p:nvSpPr>
          <p:cNvPr id="4" name="Slide Number Placeholder 3"/>
          <p:cNvSpPr>
            <a:spLocks noGrp="1"/>
          </p:cNvSpPr>
          <p:nvPr>
            <p:ph type="sldNum" sz="quarter" idx="5"/>
          </p:nvPr>
        </p:nvSpPr>
        <p:spPr/>
        <p:txBody>
          <a:bodyPr/>
          <a:lstStyle/>
          <a:p>
            <a:fld id="{C8279DA3-6828-4D1F-9E61-D0CAFC8F9126}" type="slidenum">
              <a:rPr lang="en-US" smtClean="0"/>
              <a:t>14</a:t>
            </a:fld>
            <a:endParaRPr lang="en-US"/>
          </a:p>
        </p:txBody>
      </p:sp>
    </p:spTree>
    <p:extLst>
      <p:ext uri="{BB962C8B-B14F-4D97-AF65-F5344CB8AC3E}">
        <p14:creationId xmlns:p14="http://schemas.microsoft.com/office/powerpoint/2010/main" val="9467047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 </a:t>
            </a:r>
            <a:r>
              <a:rPr lang="en-US" i="0" dirty="0">
                <a:latin typeface="Arial" panose="020B0604020202020204" pitchFamily="34" charset="0"/>
                <a:cs typeface="Arial" panose="020B0604020202020204" pitchFamily="34" charset="0"/>
              </a:rPr>
              <a:t>Our county office lead is Sacramento County Office of Education. They will be discussing the opportunities and supports they can offer you later on in our presentation. </a:t>
            </a:r>
            <a:endParaRPr lang="en-US" i="1" dirty="0">
              <a:latin typeface="Arial" panose="020B0604020202020204" pitchFamily="34" charset="0"/>
              <a:cs typeface="Arial" panose="020B0604020202020204" pitchFamily="34" charset="0"/>
            </a:endParaRP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And now I will hand it over to my colleague Julie for her to go over specifics regarding allocations and apportionments. </a:t>
            </a:r>
          </a:p>
          <a:p>
            <a:endParaRPr lang="en-US" dirty="0"/>
          </a:p>
        </p:txBody>
      </p:sp>
      <p:sp>
        <p:nvSpPr>
          <p:cNvPr id="4" name="Slide Number Placeholder 3"/>
          <p:cNvSpPr>
            <a:spLocks noGrp="1"/>
          </p:cNvSpPr>
          <p:nvPr>
            <p:ph type="sldNum" sz="quarter" idx="5"/>
          </p:nvPr>
        </p:nvSpPr>
        <p:spPr/>
        <p:txBody>
          <a:bodyPr/>
          <a:lstStyle/>
          <a:p>
            <a:fld id="{C8279DA3-6828-4D1F-9E61-D0CAFC8F9126}" type="slidenum">
              <a:rPr lang="en-US" smtClean="0"/>
              <a:t>15</a:t>
            </a:fld>
            <a:endParaRPr lang="en-US"/>
          </a:p>
        </p:txBody>
      </p:sp>
    </p:spTree>
    <p:extLst>
      <p:ext uri="{BB962C8B-B14F-4D97-AF65-F5344CB8AC3E}">
        <p14:creationId xmlns:p14="http://schemas.microsoft.com/office/powerpoint/2010/main" val="4272329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Julie Klein Briggs / SFSD:</a:t>
            </a:r>
          </a:p>
          <a:p>
            <a:r>
              <a:rPr lang="en-US" dirty="0"/>
              <a:t>Hello, I am Julie Klein Briggs with the Categorical Allocations and Audit Resolution (CAAR) Office within CDE’s School Fiscal Services Division.  Our office is responsible for the allocation and apportionment of funds for the Literacy Coaches and Reading Specialists Grant Program.</a:t>
            </a:r>
          </a:p>
          <a:p>
            <a:endParaRPr lang="en-US" i="0" dirty="0"/>
          </a:p>
          <a:p>
            <a:r>
              <a:rPr lang="en-US" i="0" dirty="0">
                <a:solidFill>
                  <a:srgbClr val="FF0000"/>
                </a:solidFill>
              </a:rPr>
              <a:t>Today I will talk briefly to some of the key fiscal details.  </a:t>
            </a:r>
          </a:p>
          <a:p>
            <a:endParaRPr lang="en-US" i="0" dirty="0">
              <a:solidFill>
                <a:srgbClr val="FF0000"/>
              </a:solidFill>
            </a:endParaRPr>
          </a:p>
          <a:p>
            <a:r>
              <a:rPr lang="en-US" i="0" dirty="0">
                <a:solidFill>
                  <a:srgbClr val="FF0000"/>
                </a:solidFill>
                <a:highlight>
                  <a:srgbClr val="FFFF00"/>
                </a:highlight>
              </a:rPr>
              <a:t>The entities eligible for this funding are identified in the statute as Elementary School Sites that are operated by a school district or county office of education, or an eligible site may also be a charter school.  A school site </a:t>
            </a:r>
            <a:r>
              <a:rPr lang="en-US" i="0" u="sng" dirty="0">
                <a:solidFill>
                  <a:srgbClr val="FF0000"/>
                </a:solidFill>
                <a:highlight>
                  <a:srgbClr val="FFFF00"/>
                </a:highlight>
              </a:rPr>
              <a:t>must</a:t>
            </a:r>
            <a:r>
              <a:rPr lang="en-US" i="0" dirty="0">
                <a:solidFill>
                  <a:srgbClr val="FF0000"/>
                </a:solidFill>
                <a:highlight>
                  <a:srgbClr val="FFFF00"/>
                </a:highlight>
              </a:rPr>
              <a:t> have an unduplicated pupil percentage of 95 percent or greater for Kindergarten and Grades 1 through 3.  </a:t>
            </a:r>
            <a:r>
              <a:rPr lang="en-US" b="0" i="0" dirty="0">
                <a:solidFill>
                  <a:srgbClr val="FF0000"/>
                </a:solidFill>
                <a:highlight>
                  <a:srgbClr val="FFFF00"/>
                </a:highlight>
              </a:rPr>
              <a:t>Please note this percentage is determined using 2022-23 data for pupils eligible for free or reduced price meals, English language learners and youth in foster care.  It is a separate calculation for grades K through 3 only and does not include data for additional grades served at the site.</a:t>
            </a:r>
          </a:p>
          <a:p>
            <a:endParaRPr lang="en-US" i="0" dirty="0">
              <a:solidFill>
                <a:srgbClr val="FF0000"/>
              </a:solidFill>
            </a:endParaRPr>
          </a:p>
          <a:p>
            <a:r>
              <a:rPr lang="en-US" i="0" dirty="0">
                <a:solidFill>
                  <a:srgbClr val="FF0000"/>
                </a:solidFill>
              </a:rPr>
              <a:t>The program is formula driven and there is no application required in order to receive the funds. The funding formula for this program requires an equal amount per pupil in Grades K-3 and also establishes a minimum funding level of $450,000 per eligible school site.  </a:t>
            </a:r>
          </a:p>
          <a:p>
            <a:endParaRPr lang="en-US" i="0" dirty="0">
              <a:solidFill>
                <a:srgbClr val="FF0000"/>
              </a:solidFill>
            </a:endParaRPr>
          </a:p>
          <a:p>
            <a:r>
              <a:rPr lang="en-US" i="0" dirty="0">
                <a:solidFill>
                  <a:srgbClr val="FF0000"/>
                </a:solidFill>
              </a:rPr>
              <a:t>And while there is no application required to receive funds, this program did provide an opportunity for eligible local educational </a:t>
            </a:r>
            <a:r>
              <a:rPr lang="en-US" b="0" i="0" dirty="0">
                <a:solidFill>
                  <a:srgbClr val="FF0000"/>
                </a:solidFill>
              </a:rPr>
              <a:t>agencies (LEAs) to opt </a:t>
            </a:r>
            <a:r>
              <a:rPr lang="en-US" i="0" dirty="0">
                <a:solidFill>
                  <a:srgbClr val="FF0000"/>
                </a:solidFill>
              </a:rPr>
              <a:t>out of program participation for one or more eligible school sites.  LEAs that elected to decline funds had a deadline of September 30, 2023, to notify CDE of that decision by submitting the online Opt-Out Form.   Funds for any non-participants will be reallocated to other participating school sites, this means the per pupil amount will be increased slightly for other participants and the same minimum funding level will apply.</a:t>
            </a:r>
          </a:p>
          <a:p>
            <a:endParaRPr lang="en-US" i="0" dirty="0">
              <a:solidFill>
                <a:srgbClr val="FF0000"/>
              </a:solidFill>
            </a:endParaRPr>
          </a:p>
          <a:p>
            <a:endParaRPr lang="en-US" i="0" dirty="0">
              <a:solidFill>
                <a:srgbClr val="FF0000"/>
              </a:solidFill>
            </a:endParaRPr>
          </a:p>
        </p:txBody>
      </p:sp>
      <p:sp>
        <p:nvSpPr>
          <p:cNvPr id="4" name="Slide Number Placeholder 3"/>
          <p:cNvSpPr>
            <a:spLocks noGrp="1"/>
          </p:cNvSpPr>
          <p:nvPr>
            <p:ph type="sldNum" sz="quarter" idx="5"/>
          </p:nvPr>
        </p:nvSpPr>
        <p:spPr/>
        <p:txBody>
          <a:bodyPr/>
          <a:lstStyle/>
          <a:p>
            <a:fld id="{1210CC61-4BC1-4CC4-8462-9005641291A6}" type="slidenum">
              <a:rPr lang="en-US" smtClean="0"/>
              <a:t>16</a:t>
            </a:fld>
            <a:endParaRPr lang="en-US"/>
          </a:p>
        </p:txBody>
      </p:sp>
    </p:spTree>
    <p:extLst>
      <p:ext uri="{BB962C8B-B14F-4D97-AF65-F5344CB8AC3E}">
        <p14:creationId xmlns:p14="http://schemas.microsoft.com/office/powerpoint/2010/main" val="1373292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Julie Klein Briggs / SFSD:</a:t>
            </a:r>
          </a:p>
          <a:p>
            <a:endParaRPr lang="en-US" b="0" i="0" dirty="0"/>
          </a:p>
          <a:p>
            <a:r>
              <a:rPr lang="en-US" b="0" i="0" dirty="0"/>
              <a:t>The amount we calculate for each eligible school site is referred to as the Allocation.  In August we posted a Schedule of Estimated Allocations for all eligible school sites on our funding results web page noted on this slide, the </a:t>
            </a:r>
            <a:r>
              <a:rPr lang="en-US" b="0" i="0" dirty="0" err="1"/>
              <a:t>url</a:t>
            </a:r>
            <a:r>
              <a:rPr lang="en-US" b="0" i="0" dirty="0"/>
              <a:t> is  https://www.cde.ca.gov/fg/fo/r14/litcoaches23result.asp.  Our office plans to post Final Allocations in approximately January 2024, that will reflect a reallocation of funds from any non-participants.  </a:t>
            </a:r>
          </a:p>
          <a:p>
            <a:endParaRPr lang="en-US" b="0" i="0" dirty="0"/>
          </a:p>
          <a:p>
            <a:r>
              <a:rPr lang="en-US" b="0" i="0" dirty="0"/>
              <a:t>The Apportionment (or payment) for the Literacy Coaches and Reading Specialists Grant Program is planned for approximately January 2024 and will reflect 100 percent of the calculated allocation.  </a:t>
            </a:r>
          </a:p>
          <a:p>
            <a:endParaRPr lang="en-US" b="0" i="0" dirty="0"/>
          </a:p>
          <a:p>
            <a:r>
              <a:rPr lang="en-US" b="0" i="0" dirty="0"/>
              <a:t>Regarding funding availability, these funds will be available for encumbrance through June 30, 2028.  </a:t>
            </a:r>
          </a:p>
          <a:p>
            <a:endParaRPr lang="en-US" b="0" i="0" dirty="0"/>
          </a:p>
          <a:p>
            <a:r>
              <a:rPr lang="en-US" b="0" i="0" dirty="0"/>
              <a:t>For accounting purposes, </a:t>
            </a:r>
            <a:r>
              <a:rPr lang="en-US" b="1" i="0" dirty="0"/>
              <a:t>LEAs</a:t>
            </a:r>
            <a:r>
              <a:rPr lang="en-US" b="0" i="0" dirty="0"/>
              <a:t> will use SACS Resource Code 6211, titled Literacy Coaches and Reading Specialists Grant Program for 2023-24.  </a:t>
            </a:r>
          </a:p>
          <a:p>
            <a:endParaRPr lang="en-US" dirty="0"/>
          </a:p>
        </p:txBody>
      </p:sp>
      <p:sp>
        <p:nvSpPr>
          <p:cNvPr id="4" name="Slide Number Placeholder 3"/>
          <p:cNvSpPr>
            <a:spLocks noGrp="1"/>
          </p:cNvSpPr>
          <p:nvPr>
            <p:ph type="sldNum" sz="quarter" idx="5"/>
          </p:nvPr>
        </p:nvSpPr>
        <p:spPr/>
        <p:txBody>
          <a:bodyPr/>
          <a:lstStyle/>
          <a:p>
            <a:fld id="{1210CC61-4BC1-4CC4-8462-9005641291A6}" type="slidenum">
              <a:rPr lang="en-US" smtClean="0"/>
              <a:t>17</a:t>
            </a:fld>
            <a:endParaRPr lang="en-US"/>
          </a:p>
        </p:txBody>
      </p:sp>
    </p:spTree>
    <p:extLst>
      <p:ext uri="{BB962C8B-B14F-4D97-AF65-F5344CB8AC3E}">
        <p14:creationId xmlns:p14="http://schemas.microsoft.com/office/powerpoint/2010/main" val="9162236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Julie Klein Briggs / SFSD: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Lastly, fiscal resources such as funding results, frequently asked questions and links to the statute are available on our fiscal web page </a:t>
            </a:r>
            <a:r>
              <a:rPr lang="en-US" b="0" dirty="0"/>
              <a:t>noted on this slide, the </a:t>
            </a:r>
            <a:r>
              <a:rPr lang="en-US" b="0" dirty="0" err="1"/>
              <a:t>url</a:t>
            </a:r>
            <a:r>
              <a:rPr lang="en-US" b="0" dirty="0"/>
              <a:t> for this page is </a:t>
            </a:r>
            <a:r>
              <a:rPr lang="en-US" b="0" dirty="0">
                <a:hlinkClick r:id="rId3"/>
              </a:rPr>
              <a:t>https://www.cde.ca.gov/fg/aa/ca/literacycoaches.asp</a:t>
            </a:r>
            <a:r>
              <a:rPr lang="en-US" b="0" dirty="0"/>
              <a:t>.  </a:t>
            </a:r>
            <a:r>
              <a:rPr lang="en-US" b="0" i="0" dirty="0"/>
              <a:t>Questions regarding the calculation or apportionment of funds may be directed to the CAAR office at CAAR@cde.ca.gov. </a:t>
            </a:r>
          </a:p>
          <a:p>
            <a:endParaRPr lang="en-US" b="0" i="0" dirty="0"/>
          </a:p>
          <a:p>
            <a:r>
              <a:rPr lang="en-US" b="0" i="0" dirty="0"/>
              <a:t>Thank you.</a:t>
            </a:r>
          </a:p>
          <a:p>
            <a:endParaRPr lang="en-US" b="0" i="0" dirty="0"/>
          </a:p>
          <a:p>
            <a:endParaRPr lang="en-US" dirty="0"/>
          </a:p>
        </p:txBody>
      </p:sp>
      <p:sp>
        <p:nvSpPr>
          <p:cNvPr id="4" name="Slide Number Placeholder 3"/>
          <p:cNvSpPr>
            <a:spLocks noGrp="1"/>
          </p:cNvSpPr>
          <p:nvPr>
            <p:ph type="sldNum" sz="quarter" idx="5"/>
          </p:nvPr>
        </p:nvSpPr>
        <p:spPr/>
        <p:txBody>
          <a:bodyPr/>
          <a:lstStyle/>
          <a:p>
            <a:fld id="{1210CC61-4BC1-4CC4-8462-9005641291A6}" type="slidenum">
              <a:rPr lang="en-US" smtClean="0"/>
              <a:t>18</a:t>
            </a:fld>
            <a:endParaRPr lang="en-US"/>
          </a:p>
        </p:txBody>
      </p:sp>
    </p:spTree>
    <p:extLst>
      <p:ext uri="{BB962C8B-B14F-4D97-AF65-F5344CB8AC3E}">
        <p14:creationId xmlns:p14="http://schemas.microsoft.com/office/powerpoint/2010/main" val="5529216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a:latin typeface="Arial" panose="020B0604020202020204" pitchFamily="34" charset="0"/>
                <a:cs typeface="Arial" panose="020B0604020202020204" pitchFamily="34" charset="0"/>
              </a:rPr>
              <a:t>Jennifer:</a:t>
            </a:r>
          </a:p>
          <a:p>
            <a:endParaRPr lang="en-US">
              <a:latin typeface="Arial" panose="020B0604020202020204" pitchFamily="34" charset="0"/>
              <a:cs typeface="Arial" panose="020B0604020202020204" pitchFamily="34" charset="0"/>
            </a:endParaRPr>
          </a:p>
          <a:p>
            <a:pPr>
              <a:spcAft>
                <a:spcPts val="1200"/>
              </a:spcAft>
            </a:pPr>
            <a:r>
              <a:rPr lang="en-US">
                <a:latin typeface="Arial" panose="020B0604020202020204" pitchFamily="34" charset="0"/>
                <a:cs typeface="Arial" panose="020B0604020202020204" pitchFamily="34" charset="0"/>
              </a:rPr>
              <a:t>In summary… r</a:t>
            </a:r>
            <a:r>
              <a:rPr lang="en-US" i="1">
                <a:latin typeface="Arial" panose="020B0604020202020204" pitchFamily="34" charset="0"/>
                <a:cs typeface="Arial" panose="020B0604020202020204" pitchFamily="34" charset="0"/>
              </a:rPr>
              <a:t>ead slide.</a:t>
            </a:r>
          </a:p>
          <a:p>
            <a:endParaRPr lang="en-US"/>
          </a:p>
        </p:txBody>
      </p:sp>
      <p:sp>
        <p:nvSpPr>
          <p:cNvPr id="4" name="Slide Number Placeholder 3"/>
          <p:cNvSpPr>
            <a:spLocks noGrp="1"/>
          </p:cNvSpPr>
          <p:nvPr>
            <p:ph type="sldNum" sz="quarter" idx="5"/>
          </p:nvPr>
        </p:nvSpPr>
        <p:spPr/>
        <p:txBody>
          <a:bodyPr/>
          <a:lstStyle/>
          <a:p>
            <a:fld id="{C8279DA3-6828-4D1F-9E61-D0CAFC8F9126}" type="slidenum">
              <a:rPr lang="en-US" smtClean="0"/>
              <a:t>19</a:t>
            </a:fld>
            <a:endParaRPr lang="en-US"/>
          </a:p>
        </p:txBody>
      </p:sp>
    </p:spTree>
    <p:extLst>
      <p:ext uri="{BB962C8B-B14F-4D97-AF65-F5344CB8AC3E}">
        <p14:creationId xmlns:p14="http://schemas.microsoft.com/office/powerpoint/2010/main" val="38328019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endParaRPr lang="en-US"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So let’s move into allowable uses of funds.</a:t>
            </a:r>
          </a:p>
          <a:p>
            <a:pPr>
              <a:spcAft>
                <a:spcPts val="1200"/>
              </a:spcAft>
            </a:pPr>
            <a:endParaRPr lang="en-US" i="0"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 </a:t>
            </a:r>
          </a:p>
        </p:txBody>
      </p:sp>
      <p:sp>
        <p:nvSpPr>
          <p:cNvPr id="4" name="Slide Number Placeholder 3"/>
          <p:cNvSpPr>
            <a:spLocks noGrp="1"/>
          </p:cNvSpPr>
          <p:nvPr>
            <p:ph type="sldNum" sz="quarter" idx="5"/>
          </p:nvPr>
        </p:nvSpPr>
        <p:spPr/>
        <p:txBody>
          <a:bodyPr/>
          <a:lstStyle/>
          <a:p>
            <a:fld id="{C8279DA3-6828-4D1F-9E61-D0CAFC8F9126}" type="slidenum">
              <a:rPr lang="en-US" smtClean="0"/>
              <a:t>20</a:t>
            </a:fld>
            <a:endParaRPr lang="en-US"/>
          </a:p>
        </p:txBody>
      </p:sp>
    </p:spTree>
    <p:extLst>
      <p:ext uri="{BB962C8B-B14F-4D97-AF65-F5344CB8AC3E}">
        <p14:creationId xmlns:p14="http://schemas.microsoft.com/office/powerpoint/2010/main" val="218077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Cheryl</a:t>
            </a:r>
          </a:p>
          <a:p>
            <a:endParaRPr lang="en-US" dirty="0"/>
          </a:p>
          <a:p>
            <a:r>
              <a:rPr lang="en-US" dirty="0"/>
              <a:t>Thank you so much for joining us today in our first webinar for the LCRS program. Today we will… </a:t>
            </a:r>
            <a:r>
              <a:rPr lang="en-US" i="1" dirty="0"/>
              <a:t>read slide</a:t>
            </a:r>
            <a:r>
              <a:rPr lang="en-US" i="0" dirty="0"/>
              <a:t>.</a:t>
            </a:r>
          </a:p>
          <a:p>
            <a:endParaRPr lang="en-US" i="0" dirty="0"/>
          </a:p>
          <a:p>
            <a:r>
              <a:rPr lang="en-US" i="0" dirty="0"/>
              <a:t>Let’s do a quick poll. We’d like to know who is joining us today. </a:t>
            </a:r>
            <a:endParaRPr lang="en-US" dirty="0"/>
          </a:p>
        </p:txBody>
      </p:sp>
      <p:sp>
        <p:nvSpPr>
          <p:cNvPr id="4" name="Slide Number Placeholder 3"/>
          <p:cNvSpPr>
            <a:spLocks noGrp="1"/>
          </p:cNvSpPr>
          <p:nvPr>
            <p:ph type="sldNum" sz="quarter" idx="5"/>
          </p:nvPr>
        </p:nvSpPr>
        <p:spPr/>
        <p:txBody>
          <a:bodyPr/>
          <a:lstStyle/>
          <a:p>
            <a:fld id="{C8279DA3-6828-4D1F-9E61-D0CAFC8F9126}" type="slidenum">
              <a:rPr lang="en-US" smtClean="0"/>
              <a:t>3</a:t>
            </a:fld>
            <a:endParaRPr lang="en-US"/>
          </a:p>
        </p:txBody>
      </p:sp>
    </p:spTree>
    <p:extLst>
      <p:ext uri="{BB962C8B-B14F-4D97-AF65-F5344CB8AC3E}">
        <p14:creationId xmlns:p14="http://schemas.microsoft.com/office/powerpoint/2010/main" val="1604934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The authorizing statute provides additional information on expenditures for school literacy programs. This includes… </a:t>
            </a:r>
            <a:r>
              <a:rPr lang="en-US" i="1" dirty="0">
                <a:latin typeface="Arial" panose="020B0604020202020204" pitchFamily="34" charset="0"/>
                <a:cs typeface="Arial" panose="020B0604020202020204" pitchFamily="34" charset="0"/>
              </a:rPr>
              <a:t>read slide. </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Let’s pause here. Hiring a literacy coach or reading specialist is a major use of these funds. How many of you are planning to hire a literacy coach or reading specialist? </a:t>
            </a:r>
            <a:r>
              <a:rPr lang="en-US" i="1" dirty="0">
                <a:latin typeface="Arial" panose="020B0604020202020204" pitchFamily="34" charset="0"/>
                <a:cs typeface="Arial" panose="020B0604020202020204" pitchFamily="34" charset="0"/>
              </a:rPr>
              <a:t>Launch poll</a:t>
            </a:r>
            <a:r>
              <a:rPr lang="en-US" i="0" dirty="0">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5"/>
          </p:nvPr>
        </p:nvSpPr>
        <p:spPr/>
        <p:txBody>
          <a:bodyPr/>
          <a:lstStyle/>
          <a:p>
            <a:fld id="{C8279DA3-6828-4D1F-9E61-D0CAFC8F9126}" type="slidenum">
              <a:rPr lang="en-US" smtClean="0"/>
              <a:t>21</a:t>
            </a:fld>
            <a:endParaRPr lang="en-US"/>
          </a:p>
        </p:txBody>
      </p:sp>
    </p:spTree>
    <p:extLst>
      <p:ext uri="{BB962C8B-B14F-4D97-AF65-F5344CB8AC3E}">
        <p14:creationId xmlns:p14="http://schemas.microsoft.com/office/powerpoint/2010/main" val="9492502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Julia</a:t>
            </a:r>
          </a:p>
          <a:p>
            <a:endParaRPr lang="en-US" dirty="0"/>
          </a:p>
          <a:p>
            <a:r>
              <a:rPr lang="en-US" i="1" dirty="0"/>
              <a:t>Read slide. Wait for participants to respond. Julia shares her screen for the responses.</a:t>
            </a:r>
          </a:p>
          <a:p>
            <a:endParaRPr lang="en-US" i="1" dirty="0"/>
          </a:p>
          <a:p>
            <a:r>
              <a:rPr lang="en-US" i="0" dirty="0"/>
              <a:t>Let’s go to our next question.</a:t>
            </a:r>
          </a:p>
        </p:txBody>
      </p:sp>
      <p:sp>
        <p:nvSpPr>
          <p:cNvPr id="4" name="Slide Number Placeholder 3"/>
          <p:cNvSpPr>
            <a:spLocks noGrp="1"/>
          </p:cNvSpPr>
          <p:nvPr>
            <p:ph type="sldNum" sz="quarter" idx="5"/>
          </p:nvPr>
        </p:nvSpPr>
        <p:spPr/>
        <p:txBody>
          <a:bodyPr/>
          <a:lstStyle/>
          <a:p>
            <a:fld id="{C8279DA3-6828-4D1F-9E61-D0CAFC8F9126}" type="slidenum">
              <a:rPr lang="en-US" smtClean="0"/>
              <a:t>22</a:t>
            </a:fld>
            <a:endParaRPr lang="en-US"/>
          </a:p>
        </p:txBody>
      </p:sp>
    </p:spTree>
    <p:extLst>
      <p:ext uri="{BB962C8B-B14F-4D97-AF65-F5344CB8AC3E}">
        <p14:creationId xmlns:p14="http://schemas.microsoft.com/office/powerpoint/2010/main" val="143127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Julia</a:t>
            </a:r>
          </a:p>
          <a:p>
            <a:endParaRPr lang="en-US" dirty="0"/>
          </a:p>
          <a:p>
            <a:r>
              <a:rPr lang="en-US" i="1" dirty="0"/>
              <a:t>Read slide. Wait for participants to respond. Julia shares her screen for the responses.</a:t>
            </a:r>
          </a:p>
          <a:p>
            <a:endParaRPr lang="en-US" i="1" dirty="0"/>
          </a:p>
          <a:p>
            <a:r>
              <a:rPr lang="en-US" i="0" dirty="0"/>
              <a:t>Let’s go to our next question.</a:t>
            </a:r>
          </a:p>
          <a:p>
            <a:endParaRPr lang="en-US" i="1" dirty="0"/>
          </a:p>
        </p:txBody>
      </p:sp>
      <p:sp>
        <p:nvSpPr>
          <p:cNvPr id="4" name="Slide Number Placeholder 3"/>
          <p:cNvSpPr>
            <a:spLocks noGrp="1"/>
          </p:cNvSpPr>
          <p:nvPr>
            <p:ph type="sldNum" sz="quarter" idx="5"/>
          </p:nvPr>
        </p:nvSpPr>
        <p:spPr/>
        <p:txBody>
          <a:bodyPr/>
          <a:lstStyle/>
          <a:p>
            <a:fld id="{C8279DA3-6828-4D1F-9E61-D0CAFC8F9126}" type="slidenum">
              <a:rPr lang="en-US" smtClean="0"/>
              <a:t>23</a:t>
            </a:fld>
            <a:endParaRPr lang="en-US"/>
          </a:p>
        </p:txBody>
      </p:sp>
    </p:spTree>
    <p:extLst>
      <p:ext uri="{BB962C8B-B14F-4D97-AF65-F5344CB8AC3E}">
        <p14:creationId xmlns:p14="http://schemas.microsoft.com/office/powerpoint/2010/main" val="22776021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Julia</a:t>
            </a:r>
          </a:p>
          <a:p>
            <a:endParaRPr lang="en-US" dirty="0"/>
          </a:p>
          <a:p>
            <a:r>
              <a:rPr lang="en-US" i="1" dirty="0"/>
              <a:t>Read slide. Wait for participants to respond. Julia shares her screen for the responses.</a:t>
            </a:r>
          </a:p>
          <a:p>
            <a:endParaRPr lang="en-US" i="1" dirty="0"/>
          </a:p>
          <a:p>
            <a:r>
              <a:rPr lang="en-US" i="0" dirty="0"/>
              <a:t>Thanks for participating in these questions! Let’s get back to the presentation to learn more about allowable expenses.</a:t>
            </a:r>
          </a:p>
        </p:txBody>
      </p:sp>
      <p:sp>
        <p:nvSpPr>
          <p:cNvPr id="4" name="Slide Number Placeholder 3"/>
          <p:cNvSpPr>
            <a:spLocks noGrp="1"/>
          </p:cNvSpPr>
          <p:nvPr>
            <p:ph type="sldNum" sz="quarter" idx="5"/>
          </p:nvPr>
        </p:nvSpPr>
        <p:spPr/>
        <p:txBody>
          <a:bodyPr/>
          <a:lstStyle/>
          <a:p>
            <a:fld id="{C8279DA3-6828-4D1F-9E61-D0CAFC8F9126}" type="slidenum">
              <a:rPr lang="en-US" smtClean="0"/>
              <a:t>24</a:t>
            </a:fld>
            <a:endParaRPr lang="en-US"/>
          </a:p>
        </p:txBody>
      </p:sp>
    </p:spTree>
    <p:extLst>
      <p:ext uri="{BB962C8B-B14F-4D97-AF65-F5344CB8AC3E}">
        <p14:creationId xmlns:p14="http://schemas.microsoft.com/office/powerpoint/2010/main" val="674605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pPr>
              <a:spcAft>
                <a:spcPts val="1200"/>
              </a:spcAft>
            </a:pPr>
            <a:endParaRPr lang="en-US" i="1" dirty="0">
              <a:latin typeface="Arial" panose="020B0604020202020204" pitchFamily="34" charset="0"/>
              <a:cs typeface="Arial" panose="020B0604020202020204" pitchFamily="34" charset="0"/>
            </a:endParaRPr>
          </a:p>
          <a:p>
            <a:pPr>
              <a:spcAft>
                <a:spcPts val="1200"/>
              </a:spcAft>
            </a:pPr>
            <a:r>
              <a:rPr lang="en-US" i="0" dirty="0">
                <a:latin typeface="Arial" panose="020B0604020202020204" pitchFamily="34" charset="0"/>
                <a:cs typeface="Arial" panose="020B0604020202020204" pitchFamily="34" charset="0"/>
              </a:rPr>
              <a:t>What activities do you plan on spending LCRS funds on? </a:t>
            </a:r>
            <a:r>
              <a:rPr lang="en-US" i="1" dirty="0">
                <a:latin typeface="Arial" panose="020B0604020202020204" pitchFamily="34" charset="0"/>
                <a:cs typeface="Arial" panose="020B0604020202020204" pitchFamily="34" charset="0"/>
              </a:rPr>
              <a:t>Launch poll.</a:t>
            </a:r>
            <a:endParaRPr lang="en-US"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8279DA3-6828-4D1F-9E61-D0CAFC8F9126}" type="slidenum">
              <a:rPr lang="en-US" smtClean="0"/>
              <a:t>25</a:t>
            </a:fld>
            <a:endParaRPr lang="en-US"/>
          </a:p>
        </p:txBody>
      </p:sp>
    </p:spTree>
    <p:extLst>
      <p:ext uri="{BB962C8B-B14F-4D97-AF65-F5344CB8AC3E}">
        <p14:creationId xmlns:p14="http://schemas.microsoft.com/office/powerpoint/2010/main" val="32309293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Julia</a:t>
            </a:r>
          </a:p>
          <a:p>
            <a:endParaRPr lang="en-US" dirty="0"/>
          </a:p>
          <a:p>
            <a:r>
              <a:rPr lang="en-US" i="1" dirty="0"/>
              <a:t>Read slide. Wait for participants to respond. Julia shares her screen for the responses.</a:t>
            </a:r>
          </a:p>
        </p:txBody>
      </p:sp>
      <p:sp>
        <p:nvSpPr>
          <p:cNvPr id="4" name="Slide Number Placeholder 3"/>
          <p:cNvSpPr>
            <a:spLocks noGrp="1"/>
          </p:cNvSpPr>
          <p:nvPr>
            <p:ph type="sldNum" sz="quarter" idx="5"/>
          </p:nvPr>
        </p:nvSpPr>
        <p:spPr/>
        <p:txBody>
          <a:bodyPr/>
          <a:lstStyle/>
          <a:p>
            <a:fld id="{C8279DA3-6828-4D1F-9E61-D0CAFC8F9126}" type="slidenum">
              <a:rPr lang="en-US" smtClean="0"/>
              <a:t>26</a:t>
            </a:fld>
            <a:endParaRPr lang="en-US"/>
          </a:p>
        </p:txBody>
      </p:sp>
    </p:spTree>
    <p:extLst>
      <p:ext uri="{BB962C8B-B14F-4D97-AF65-F5344CB8AC3E}">
        <p14:creationId xmlns:p14="http://schemas.microsoft.com/office/powerpoint/2010/main" val="25166150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a:latin typeface="Arial" panose="020B0604020202020204" pitchFamily="34" charset="0"/>
                <a:cs typeface="Arial" panose="020B0604020202020204" pitchFamily="34" charset="0"/>
              </a:rPr>
              <a:t>Jennifer:</a:t>
            </a:r>
          </a:p>
          <a:p>
            <a:endParaRPr lang="en-US">
              <a:latin typeface="Arial" panose="020B0604020202020204" pitchFamily="34" charset="0"/>
              <a:cs typeface="Arial" panose="020B0604020202020204" pitchFamily="34" charset="0"/>
            </a:endParaRPr>
          </a:p>
          <a:p>
            <a:pPr>
              <a:spcAft>
                <a:spcPts val="1200"/>
              </a:spcAft>
            </a:pPr>
            <a:r>
              <a:rPr lang="en-US" i="1">
                <a:latin typeface="Arial" panose="020B0604020202020204" pitchFamily="34" charset="0"/>
                <a:cs typeface="Arial" panose="020B0604020202020204" pitchFamily="34" charset="0"/>
              </a:rPr>
              <a:t>Read slide.</a:t>
            </a:r>
          </a:p>
          <a:p>
            <a:endParaRPr lang="en-US"/>
          </a:p>
        </p:txBody>
      </p:sp>
      <p:sp>
        <p:nvSpPr>
          <p:cNvPr id="4" name="Slide Number Placeholder 3"/>
          <p:cNvSpPr>
            <a:spLocks noGrp="1"/>
          </p:cNvSpPr>
          <p:nvPr>
            <p:ph type="sldNum" sz="quarter" idx="5"/>
          </p:nvPr>
        </p:nvSpPr>
        <p:spPr/>
        <p:txBody>
          <a:bodyPr/>
          <a:lstStyle/>
          <a:p>
            <a:fld id="{C8279DA3-6828-4D1F-9E61-D0CAFC8F9126}" type="slidenum">
              <a:rPr lang="en-US" smtClean="0"/>
              <a:t>27</a:t>
            </a:fld>
            <a:endParaRPr lang="en-US"/>
          </a:p>
        </p:txBody>
      </p:sp>
    </p:spTree>
    <p:extLst>
      <p:ext uri="{BB962C8B-B14F-4D97-AF65-F5344CB8AC3E}">
        <p14:creationId xmlns:p14="http://schemas.microsoft.com/office/powerpoint/2010/main" val="40399716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p>
          <a:p>
            <a:r>
              <a:rPr lang="en-US" i="0" dirty="0"/>
              <a:t>Do you plan to use LCRS funds for an evidence-based family literacy initiative? </a:t>
            </a:r>
            <a:r>
              <a:rPr lang="en-US" i="1" dirty="0"/>
              <a:t>Launch poll</a:t>
            </a:r>
            <a:r>
              <a:rPr lang="en-US" i="0" dirty="0"/>
              <a:t>. </a:t>
            </a:r>
          </a:p>
        </p:txBody>
      </p:sp>
      <p:sp>
        <p:nvSpPr>
          <p:cNvPr id="4" name="Slide Number Placeholder 3"/>
          <p:cNvSpPr>
            <a:spLocks noGrp="1"/>
          </p:cNvSpPr>
          <p:nvPr>
            <p:ph type="sldNum" sz="quarter" idx="5"/>
          </p:nvPr>
        </p:nvSpPr>
        <p:spPr/>
        <p:txBody>
          <a:bodyPr/>
          <a:lstStyle/>
          <a:p>
            <a:fld id="{C8279DA3-6828-4D1F-9E61-D0CAFC8F9126}" type="slidenum">
              <a:rPr lang="en-US" smtClean="0"/>
              <a:t>28</a:t>
            </a:fld>
            <a:endParaRPr lang="en-US"/>
          </a:p>
        </p:txBody>
      </p:sp>
    </p:spTree>
    <p:extLst>
      <p:ext uri="{BB962C8B-B14F-4D97-AF65-F5344CB8AC3E}">
        <p14:creationId xmlns:p14="http://schemas.microsoft.com/office/powerpoint/2010/main" val="16125202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Julia</a:t>
            </a:r>
          </a:p>
          <a:p>
            <a:endParaRPr lang="en-US" dirty="0"/>
          </a:p>
          <a:p>
            <a:r>
              <a:rPr lang="en-US" i="1" dirty="0"/>
              <a:t>Read slide. Wait for participants to respond. Julia shares her screen for the responses.</a:t>
            </a:r>
          </a:p>
        </p:txBody>
      </p:sp>
      <p:sp>
        <p:nvSpPr>
          <p:cNvPr id="4" name="Slide Number Placeholder 3"/>
          <p:cNvSpPr>
            <a:spLocks noGrp="1"/>
          </p:cNvSpPr>
          <p:nvPr>
            <p:ph type="sldNum" sz="quarter" idx="5"/>
          </p:nvPr>
        </p:nvSpPr>
        <p:spPr/>
        <p:txBody>
          <a:bodyPr/>
          <a:lstStyle/>
          <a:p>
            <a:fld id="{C8279DA3-6828-4D1F-9E61-D0CAFC8F9126}" type="slidenum">
              <a:rPr lang="en-US" smtClean="0"/>
              <a:t>29</a:t>
            </a:fld>
            <a:endParaRPr lang="en-US"/>
          </a:p>
        </p:txBody>
      </p:sp>
    </p:spTree>
    <p:extLst>
      <p:ext uri="{BB962C8B-B14F-4D97-AF65-F5344CB8AC3E}">
        <p14:creationId xmlns:p14="http://schemas.microsoft.com/office/powerpoint/2010/main" val="24206985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Let’s talk about reporting now. </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p>
        </p:txBody>
      </p:sp>
      <p:sp>
        <p:nvSpPr>
          <p:cNvPr id="4" name="Slide Number Placeholder 3"/>
          <p:cNvSpPr>
            <a:spLocks noGrp="1"/>
          </p:cNvSpPr>
          <p:nvPr>
            <p:ph type="sldNum" sz="quarter" idx="5"/>
          </p:nvPr>
        </p:nvSpPr>
        <p:spPr/>
        <p:txBody>
          <a:bodyPr/>
          <a:lstStyle/>
          <a:p>
            <a:fld id="{C8279DA3-6828-4D1F-9E61-D0CAFC8F9126}" type="slidenum">
              <a:rPr lang="en-US" smtClean="0"/>
              <a:t>30</a:t>
            </a:fld>
            <a:endParaRPr lang="en-US"/>
          </a:p>
        </p:txBody>
      </p:sp>
    </p:spTree>
    <p:extLst>
      <p:ext uri="{BB962C8B-B14F-4D97-AF65-F5344CB8AC3E}">
        <p14:creationId xmlns:p14="http://schemas.microsoft.com/office/powerpoint/2010/main" val="3871250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Julia</a:t>
            </a:r>
          </a:p>
          <a:p>
            <a:endParaRPr lang="en-US" dirty="0"/>
          </a:p>
          <a:p>
            <a:r>
              <a:rPr lang="en-US" i="1" dirty="0"/>
              <a:t>Read slide. Wait for participants to respond. Julia shares her screen for the responses.</a:t>
            </a:r>
          </a:p>
        </p:txBody>
      </p:sp>
      <p:sp>
        <p:nvSpPr>
          <p:cNvPr id="4" name="Slide Number Placeholder 3"/>
          <p:cNvSpPr>
            <a:spLocks noGrp="1"/>
          </p:cNvSpPr>
          <p:nvPr>
            <p:ph type="sldNum" sz="quarter" idx="5"/>
          </p:nvPr>
        </p:nvSpPr>
        <p:spPr/>
        <p:txBody>
          <a:bodyPr/>
          <a:lstStyle/>
          <a:p>
            <a:fld id="{C8279DA3-6828-4D1F-9E61-D0CAFC8F9126}" type="slidenum">
              <a:rPr lang="en-US" smtClean="0"/>
              <a:t>4</a:t>
            </a:fld>
            <a:endParaRPr lang="en-US"/>
          </a:p>
        </p:txBody>
      </p:sp>
    </p:spTree>
    <p:extLst>
      <p:ext uri="{BB962C8B-B14F-4D97-AF65-F5344CB8AC3E}">
        <p14:creationId xmlns:p14="http://schemas.microsoft.com/office/powerpoint/2010/main" val="14166153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Jennifer</a:t>
            </a:r>
          </a:p>
          <a:p>
            <a:endParaRPr lang="en-US" i="0" dirty="0"/>
          </a:p>
          <a:p>
            <a:r>
              <a:rPr lang="en-US" i="0" dirty="0"/>
              <a:t>LEAs can anticipate reporting on the following metrics. This is subject to change. </a:t>
            </a:r>
            <a:r>
              <a:rPr lang="en-US" i="1" dirty="0"/>
              <a:t>Read slide.</a:t>
            </a:r>
            <a:endParaRPr lang="en-US" i="0" dirty="0"/>
          </a:p>
        </p:txBody>
      </p:sp>
      <p:sp>
        <p:nvSpPr>
          <p:cNvPr id="4" name="Slide Number Placeholder 3"/>
          <p:cNvSpPr>
            <a:spLocks noGrp="1"/>
          </p:cNvSpPr>
          <p:nvPr>
            <p:ph type="sldNum" sz="quarter" idx="5"/>
          </p:nvPr>
        </p:nvSpPr>
        <p:spPr/>
        <p:txBody>
          <a:bodyPr/>
          <a:lstStyle/>
          <a:p>
            <a:fld id="{C8279DA3-6828-4D1F-9E61-D0CAFC8F9126}" type="slidenum">
              <a:rPr lang="en-US" smtClean="0"/>
              <a:t>31</a:t>
            </a:fld>
            <a:endParaRPr lang="en-US"/>
          </a:p>
        </p:txBody>
      </p:sp>
    </p:spTree>
    <p:extLst>
      <p:ext uri="{BB962C8B-B14F-4D97-AF65-F5344CB8AC3E}">
        <p14:creationId xmlns:p14="http://schemas.microsoft.com/office/powerpoint/2010/main" val="27530671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As you begin spending LCRS funds, we have a variety of supports lined up for you. The biggest support is our county office lead of the LCRSET grant, which is a $27 million dollar grant to develop and provide training for educators to become literacy coaches and reading and literacy specialists. LEAs with eligible sites should consider working with our identified lead, the SCOE, to take advantage of the supports it will provide for all allowable expenditures for this program. </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We have SCOE here with us to share the ways in which their project will support you.</a:t>
            </a:r>
          </a:p>
        </p:txBody>
      </p:sp>
      <p:sp>
        <p:nvSpPr>
          <p:cNvPr id="4" name="Slide Number Placeholder 3"/>
          <p:cNvSpPr>
            <a:spLocks noGrp="1"/>
          </p:cNvSpPr>
          <p:nvPr>
            <p:ph type="sldNum" sz="quarter" idx="5"/>
          </p:nvPr>
        </p:nvSpPr>
        <p:spPr/>
        <p:txBody>
          <a:bodyPr/>
          <a:lstStyle/>
          <a:p>
            <a:fld id="{C8279DA3-6828-4D1F-9E61-D0CAFC8F9126}" type="slidenum">
              <a:rPr lang="en-US" smtClean="0"/>
              <a:t>32</a:t>
            </a:fld>
            <a:endParaRPr lang="en-US"/>
          </a:p>
        </p:txBody>
      </p:sp>
    </p:spTree>
    <p:extLst>
      <p:ext uri="{BB962C8B-B14F-4D97-AF65-F5344CB8AC3E}">
        <p14:creationId xmlns:p14="http://schemas.microsoft.com/office/powerpoint/2010/main" val="7260587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Jennifer</a:t>
            </a:r>
          </a:p>
          <a:p>
            <a:endParaRPr lang="en-US" dirty="0"/>
          </a:p>
          <a:p>
            <a:r>
              <a:rPr lang="en-US" dirty="0"/>
              <a:t>I’d like to introduce our SCOE leads for Project California Literacy Leadership, or Project CALL. </a:t>
            </a:r>
          </a:p>
          <a:p>
            <a:endParaRPr lang="en-US" dirty="0"/>
          </a:p>
          <a:p>
            <a:r>
              <a:rPr lang="en-US" i="1" dirty="0"/>
              <a:t>Introduce and hand it over</a:t>
            </a:r>
            <a:r>
              <a:rPr lang="en-US" i="0" dirty="0"/>
              <a:t>. </a:t>
            </a:r>
            <a:endParaRPr lang="en-US" i="1" dirty="0"/>
          </a:p>
        </p:txBody>
      </p:sp>
      <p:sp>
        <p:nvSpPr>
          <p:cNvPr id="4" name="Slide Number Placeholder 3"/>
          <p:cNvSpPr>
            <a:spLocks noGrp="1"/>
          </p:cNvSpPr>
          <p:nvPr>
            <p:ph type="sldNum" sz="quarter" idx="5"/>
          </p:nvPr>
        </p:nvSpPr>
        <p:spPr/>
        <p:txBody>
          <a:bodyPr/>
          <a:lstStyle/>
          <a:p>
            <a:fld id="{C8279DA3-6828-4D1F-9E61-D0CAFC8F9126}" type="slidenum">
              <a:rPr lang="en-US" smtClean="0"/>
              <a:t>33</a:t>
            </a:fld>
            <a:endParaRPr lang="en-US"/>
          </a:p>
        </p:txBody>
      </p:sp>
    </p:spTree>
    <p:extLst>
      <p:ext uri="{BB962C8B-B14F-4D97-AF65-F5344CB8AC3E}">
        <p14:creationId xmlns:p14="http://schemas.microsoft.com/office/powerpoint/2010/main" val="32533945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This is a tentative timeline of events. Remember that there are also a lot of upcoming professional learning opportunities with SCOE as well. </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p:txBody>
      </p:sp>
      <p:sp>
        <p:nvSpPr>
          <p:cNvPr id="4" name="Slide Number Placeholder 3"/>
          <p:cNvSpPr>
            <a:spLocks noGrp="1"/>
          </p:cNvSpPr>
          <p:nvPr>
            <p:ph type="sldNum" sz="quarter" idx="5"/>
          </p:nvPr>
        </p:nvSpPr>
        <p:spPr/>
        <p:txBody>
          <a:bodyPr/>
          <a:lstStyle/>
          <a:p>
            <a:fld id="{C8279DA3-6828-4D1F-9E61-D0CAFC8F9126}" type="slidenum">
              <a:rPr lang="en-US" smtClean="0"/>
              <a:t>34</a:t>
            </a:fld>
            <a:endParaRPr lang="en-US"/>
          </a:p>
        </p:txBody>
      </p:sp>
    </p:spTree>
    <p:extLst>
      <p:ext uri="{BB962C8B-B14F-4D97-AF65-F5344CB8AC3E}">
        <p14:creationId xmlns:p14="http://schemas.microsoft.com/office/powerpoint/2010/main" val="34413402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a:cs typeface="Arial"/>
              </a:rPr>
              <a:t>Jennifer:</a:t>
            </a:r>
          </a:p>
          <a:p>
            <a:pPr>
              <a:spcAft>
                <a:spcPts val="1200"/>
              </a:spcAft>
            </a:pPr>
            <a:endParaRPr lang="en-US" dirty="0">
              <a:latin typeface="Arial"/>
              <a:cs typeface="Arial"/>
            </a:endParaRPr>
          </a:p>
          <a:p>
            <a:pPr>
              <a:spcAft>
                <a:spcPts val="1200"/>
              </a:spcAft>
            </a:pPr>
            <a:r>
              <a:rPr lang="en-US" dirty="0">
                <a:latin typeface="Arial"/>
                <a:cs typeface="Arial"/>
              </a:rPr>
              <a:t>All of the resources referenced in this presentation, and more, will be shared via email to all LCRS grant recipients. </a:t>
            </a:r>
            <a:endParaRPr lang="en-US" i="1" dirty="0">
              <a:latin typeface="Arial"/>
              <a:cs typeface="Arial"/>
            </a:endParaRPr>
          </a:p>
          <a:p>
            <a:endParaRPr lang="en-US" dirty="0"/>
          </a:p>
        </p:txBody>
      </p:sp>
      <p:sp>
        <p:nvSpPr>
          <p:cNvPr id="4" name="Slide Number Placeholder 3"/>
          <p:cNvSpPr>
            <a:spLocks noGrp="1"/>
          </p:cNvSpPr>
          <p:nvPr>
            <p:ph type="sldNum" sz="quarter" idx="5"/>
          </p:nvPr>
        </p:nvSpPr>
        <p:spPr/>
        <p:txBody>
          <a:bodyPr/>
          <a:lstStyle/>
          <a:p>
            <a:fld id="{C8279DA3-6828-4D1F-9E61-D0CAFC8F9126}" type="slidenum">
              <a:rPr lang="en-US" smtClean="0"/>
              <a:t>35</a:t>
            </a:fld>
            <a:endParaRPr lang="en-US"/>
          </a:p>
        </p:txBody>
      </p:sp>
    </p:spTree>
    <p:extLst>
      <p:ext uri="{BB962C8B-B14F-4D97-AF65-F5344CB8AC3E}">
        <p14:creationId xmlns:p14="http://schemas.microsoft.com/office/powerpoint/2010/main" val="37619255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We will now take questions. Some questions may require additional research. For those questions and others, we will post the answers on the LCRS frequently asked questions web page. If you would like access to these questions earlier, feel free to email us. </a:t>
            </a:r>
          </a:p>
        </p:txBody>
      </p:sp>
      <p:sp>
        <p:nvSpPr>
          <p:cNvPr id="4" name="Slide Number Placeholder 3"/>
          <p:cNvSpPr>
            <a:spLocks noGrp="1"/>
          </p:cNvSpPr>
          <p:nvPr>
            <p:ph type="sldNum" sz="quarter" idx="5"/>
          </p:nvPr>
        </p:nvSpPr>
        <p:spPr/>
        <p:txBody>
          <a:bodyPr/>
          <a:lstStyle/>
          <a:p>
            <a:fld id="{C8279DA3-6828-4D1F-9E61-D0CAFC8F9126}" type="slidenum">
              <a:rPr lang="en-US" smtClean="0"/>
              <a:t>36</a:t>
            </a:fld>
            <a:endParaRPr lang="en-US"/>
          </a:p>
        </p:txBody>
      </p:sp>
    </p:spTree>
    <p:extLst>
      <p:ext uri="{BB962C8B-B14F-4D97-AF65-F5344CB8AC3E}">
        <p14:creationId xmlns:p14="http://schemas.microsoft.com/office/powerpoint/2010/main" val="33936625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a:latin typeface="Arial" panose="020B0604020202020204" pitchFamily="34" charset="0"/>
                <a:cs typeface="Arial" panose="020B0604020202020204" pitchFamily="34" charset="0"/>
              </a:rPr>
              <a:t>Jennifer:</a:t>
            </a:r>
          </a:p>
          <a:p>
            <a:endParaRPr lang="en-US">
              <a:latin typeface="Arial" panose="020B0604020202020204" pitchFamily="34" charset="0"/>
              <a:cs typeface="Arial" panose="020B0604020202020204" pitchFamily="34" charset="0"/>
            </a:endParaRPr>
          </a:p>
          <a:p>
            <a:pPr>
              <a:spcAft>
                <a:spcPts val="1200"/>
              </a:spcAft>
            </a:pPr>
            <a:r>
              <a:rPr lang="en-US" i="1">
                <a:latin typeface="Arial" panose="020B0604020202020204" pitchFamily="34" charset="0"/>
                <a:cs typeface="Arial" panose="020B0604020202020204" pitchFamily="34" charset="0"/>
              </a:rPr>
              <a:t>Read slide.</a:t>
            </a:r>
          </a:p>
          <a:p>
            <a:endParaRPr lang="en-US"/>
          </a:p>
        </p:txBody>
      </p:sp>
      <p:sp>
        <p:nvSpPr>
          <p:cNvPr id="4" name="Slide Number Placeholder 3"/>
          <p:cNvSpPr>
            <a:spLocks noGrp="1"/>
          </p:cNvSpPr>
          <p:nvPr>
            <p:ph type="sldNum" sz="quarter" idx="5"/>
          </p:nvPr>
        </p:nvSpPr>
        <p:spPr/>
        <p:txBody>
          <a:bodyPr/>
          <a:lstStyle/>
          <a:p>
            <a:fld id="{C8279DA3-6828-4D1F-9E61-D0CAFC8F9126}" type="slidenum">
              <a:rPr lang="en-US" smtClean="0"/>
              <a:t>37</a:t>
            </a:fld>
            <a:endParaRPr lang="en-US"/>
          </a:p>
        </p:txBody>
      </p:sp>
    </p:spTree>
    <p:extLst>
      <p:ext uri="{BB962C8B-B14F-4D97-AF65-F5344CB8AC3E}">
        <p14:creationId xmlns:p14="http://schemas.microsoft.com/office/powerpoint/2010/main" val="41928019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endParaRPr lang="en-US" dirty="0">
              <a:latin typeface="Arial" panose="020B0604020202020204" pitchFamily="34" charset="0"/>
              <a:cs typeface="Arial" panose="020B0604020202020204" pitchFamily="34" charset="0"/>
            </a:endParaRPr>
          </a:p>
          <a:p>
            <a:pPr>
              <a:spcAft>
                <a:spcPts val="1200"/>
              </a:spcAft>
            </a:pPr>
            <a:r>
              <a:rPr lang="en-US" i="1" dirty="0">
                <a:latin typeface="Arial" panose="020B0604020202020204" pitchFamily="34" charset="0"/>
                <a:cs typeface="Arial" panose="020B0604020202020204" pitchFamily="34" charset="0"/>
              </a:rPr>
              <a:t>Read slide.</a:t>
            </a:r>
          </a:p>
          <a:p>
            <a:endParaRPr lang="en-US" dirty="0"/>
          </a:p>
        </p:txBody>
      </p:sp>
      <p:sp>
        <p:nvSpPr>
          <p:cNvPr id="4" name="Slide Number Placeholder 3"/>
          <p:cNvSpPr>
            <a:spLocks noGrp="1"/>
          </p:cNvSpPr>
          <p:nvPr>
            <p:ph type="sldNum" sz="quarter" idx="5"/>
          </p:nvPr>
        </p:nvSpPr>
        <p:spPr/>
        <p:txBody>
          <a:bodyPr/>
          <a:lstStyle/>
          <a:p>
            <a:fld id="{C8279DA3-6828-4D1F-9E61-D0CAFC8F9126}" type="slidenum">
              <a:rPr lang="en-US" smtClean="0"/>
              <a:t>38</a:t>
            </a:fld>
            <a:endParaRPr lang="en-US"/>
          </a:p>
        </p:txBody>
      </p:sp>
    </p:spTree>
    <p:extLst>
      <p:ext uri="{BB962C8B-B14F-4D97-AF65-F5344CB8AC3E}">
        <p14:creationId xmlns:p14="http://schemas.microsoft.com/office/powerpoint/2010/main" val="3394589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Cheryl</a:t>
            </a:r>
          </a:p>
          <a:p>
            <a:endParaRPr lang="en-US" dirty="0"/>
          </a:p>
          <a:p>
            <a:r>
              <a:rPr lang="en-US" dirty="0"/>
              <a:t>The SSPI’s vision for this program is establishing a community, a partnership between you, us at the CDE, and supports throughout the state, including our county office lead, all committed to improving literacy outcomes for our students. </a:t>
            </a:r>
          </a:p>
          <a:p>
            <a:endParaRPr lang="en-US" dirty="0"/>
          </a:p>
        </p:txBody>
      </p:sp>
      <p:sp>
        <p:nvSpPr>
          <p:cNvPr id="4" name="Slide Number Placeholder 3"/>
          <p:cNvSpPr>
            <a:spLocks noGrp="1"/>
          </p:cNvSpPr>
          <p:nvPr>
            <p:ph type="sldNum" sz="quarter" idx="5"/>
          </p:nvPr>
        </p:nvSpPr>
        <p:spPr/>
        <p:txBody>
          <a:bodyPr/>
          <a:lstStyle/>
          <a:p>
            <a:fld id="{C8279DA3-6828-4D1F-9E61-D0CAFC8F9126}" type="slidenum">
              <a:rPr lang="en-US" smtClean="0"/>
              <a:t>5</a:t>
            </a:fld>
            <a:endParaRPr lang="en-US"/>
          </a:p>
        </p:txBody>
      </p:sp>
    </p:spTree>
    <p:extLst>
      <p:ext uri="{BB962C8B-B14F-4D97-AF65-F5344CB8AC3E}">
        <p14:creationId xmlns:p14="http://schemas.microsoft.com/office/powerpoint/2010/main" val="840480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Cheryl</a:t>
            </a:r>
          </a:p>
          <a:p>
            <a:endParaRPr lang="en-US" dirty="0"/>
          </a:p>
          <a:p>
            <a:r>
              <a:rPr lang="en-US" dirty="0"/>
              <a:t>The funding you will receive continues the LCRS program. The first cohort was funded in January 2023. </a:t>
            </a:r>
            <a:r>
              <a:rPr lang="en-US" i="1" dirty="0"/>
              <a:t>Read slide</a:t>
            </a:r>
            <a:r>
              <a:rPr lang="en-US" i="0" dirty="0"/>
              <a:t>.</a:t>
            </a:r>
          </a:p>
          <a:p>
            <a:endParaRPr lang="en-US" i="0" dirty="0"/>
          </a:p>
          <a:p>
            <a:r>
              <a:rPr lang="en-US" i="0" dirty="0"/>
              <a:t>They will be joining you in your work to support the goal of students reading by third grade, and will also be supported by our LCRSET lead. We hope that you are able to forge connections with and learn from other districts and sites across the state.</a:t>
            </a:r>
          </a:p>
          <a:p>
            <a:endParaRPr 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Introduces SSPI.</a:t>
            </a:r>
          </a:p>
          <a:p>
            <a:endParaRPr lang="en-US" dirty="0"/>
          </a:p>
        </p:txBody>
      </p:sp>
      <p:sp>
        <p:nvSpPr>
          <p:cNvPr id="4" name="Slide Number Placeholder 3"/>
          <p:cNvSpPr>
            <a:spLocks noGrp="1"/>
          </p:cNvSpPr>
          <p:nvPr>
            <p:ph type="sldNum" sz="quarter" idx="5"/>
          </p:nvPr>
        </p:nvSpPr>
        <p:spPr/>
        <p:txBody>
          <a:bodyPr/>
          <a:lstStyle/>
          <a:p>
            <a:fld id="{C8279DA3-6828-4D1F-9E61-D0CAFC8F9126}" type="slidenum">
              <a:rPr lang="en-US" smtClean="0"/>
              <a:t>6</a:t>
            </a:fld>
            <a:endParaRPr lang="en-US"/>
          </a:p>
        </p:txBody>
      </p:sp>
    </p:spTree>
    <p:extLst>
      <p:ext uri="{BB962C8B-B14F-4D97-AF65-F5344CB8AC3E}">
        <p14:creationId xmlns:p14="http://schemas.microsoft.com/office/powerpoint/2010/main" val="3659620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SSPI will speak here.</a:t>
            </a:r>
          </a:p>
        </p:txBody>
      </p:sp>
      <p:sp>
        <p:nvSpPr>
          <p:cNvPr id="4" name="Slide Number Placeholder 3"/>
          <p:cNvSpPr>
            <a:spLocks noGrp="1"/>
          </p:cNvSpPr>
          <p:nvPr>
            <p:ph type="sldNum" sz="quarter" idx="5"/>
          </p:nvPr>
        </p:nvSpPr>
        <p:spPr/>
        <p:txBody>
          <a:bodyPr/>
          <a:lstStyle/>
          <a:p>
            <a:fld id="{C8279DA3-6828-4D1F-9E61-D0CAFC8F9126}" type="slidenum">
              <a:rPr lang="en-US" smtClean="0"/>
              <a:t>7</a:t>
            </a:fld>
            <a:endParaRPr lang="en-US"/>
          </a:p>
        </p:txBody>
      </p:sp>
    </p:spTree>
    <p:extLst>
      <p:ext uri="{BB962C8B-B14F-4D97-AF65-F5344CB8AC3E}">
        <p14:creationId xmlns:p14="http://schemas.microsoft.com/office/powerpoint/2010/main" val="4271950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a:latin typeface="Arial" panose="020B0604020202020204" pitchFamily="34" charset="0"/>
                <a:cs typeface="Arial" panose="020B0604020202020204" pitchFamily="34" charset="0"/>
              </a:rPr>
              <a:t>Jennifer:</a:t>
            </a:r>
          </a:p>
          <a:p>
            <a:pPr>
              <a:spcAft>
                <a:spcPts val="1200"/>
              </a:spcAft>
            </a:pPr>
            <a:endParaRPr lang="en-US" dirty="0">
              <a:latin typeface="Arial" panose="020B0604020202020204" pitchFamily="34" charset="0"/>
              <a:cs typeface="Arial" panose="020B0604020202020204" pitchFamily="34" charset="0"/>
            </a:endParaRPr>
          </a:p>
          <a:p>
            <a:pPr>
              <a:spcAft>
                <a:spcPts val="1200"/>
              </a:spcAft>
            </a:pPr>
            <a:r>
              <a:rPr lang="en-US" dirty="0">
                <a:latin typeface="Arial" panose="020B0604020202020204" pitchFamily="34" charset="0"/>
                <a:cs typeface="Arial" panose="020B0604020202020204" pitchFamily="34" charset="0"/>
              </a:rPr>
              <a:t>Thank you, and welcome again everyone. This technical assistance webinar is provided by the Professional Learning Support Division (PLSD) at the CDE.</a:t>
            </a:r>
          </a:p>
          <a:p>
            <a:pPr>
              <a:spcAft>
                <a:spcPts val="1200"/>
              </a:spcAft>
            </a:pPr>
            <a:r>
              <a:rPr lang="en-US" dirty="0">
                <a:latin typeface="Arial" panose="020B0604020202020204" pitchFamily="34" charset="0"/>
                <a:cs typeface="Arial" panose="020B0604020202020204" pitchFamily="34" charset="0"/>
              </a:rPr>
              <a:t>My name is Jennifer Howerter, and I am an Education Programs Consultant in the Professional Learning Innovations Office. </a:t>
            </a:r>
          </a:p>
        </p:txBody>
      </p:sp>
      <p:sp>
        <p:nvSpPr>
          <p:cNvPr id="4" name="Slide Number Placeholder 3"/>
          <p:cNvSpPr>
            <a:spLocks noGrp="1"/>
          </p:cNvSpPr>
          <p:nvPr>
            <p:ph type="sldNum" sz="quarter" idx="10"/>
          </p:nvPr>
        </p:nvSpPr>
        <p:spPr/>
        <p:txBody>
          <a:bodyPr/>
          <a:lstStyle/>
          <a:p>
            <a:fld id="{959E779C-9ADE-44A1-8072-EF7F172A3590}" type="slidenum">
              <a:rPr lang="en-US" smtClean="0"/>
              <a:t>8</a:t>
            </a:fld>
            <a:endParaRPr lang="en-US"/>
          </a:p>
        </p:txBody>
      </p:sp>
    </p:spTree>
    <p:extLst>
      <p:ext uri="{BB962C8B-B14F-4D97-AF65-F5344CB8AC3E}">
        <p14:creationId xmlns:p14="http://schemas.microsoft.com/office/powerpoint/2010/main" val="184202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Jennifer</a:t>
            </a:r>
          </a:p>
          <a:p>
            <a:endParaRPr lang="en-US" dirty="0"/>
          </a:p>
          <a:p>
            <a:r>
              <a:rPr lang="en-US" dirty="0"/>
              <a:t>The SSPI has pledged to support local educational agencies across California to ensure all California students can read by the third grade by 2026. The LCRS is an important part of that work! Having the support of literacy coaches and reading specialists in schools helps all students make gains in literacy, especially those students struggling to read. </a:t>
            </a:r>
          </a:p>
          <a:p>
            <a:endParaRPr lang="en-US" dirty="0"/>
          </a:p>
          <a:p>
            <a:r>
              <a:rPr lang="en-US" dirty="0"/>
              <a:t>How many of you have heard of the SSPI’s goal of all students learning to read by third grade by 2026? </a:t>
            </a:r>
            <a:r>
              <a:rPr lang="en-US" i="1" dirty="0"/>
              <a:t>Launch poll.</a:t>
            </a:r>
            <a:endParaRPr lang="en-US" dirty="0"/>
          </a:p>
          <a:p>
            <a:endParaRPr lang="en-US" dirty="0"/>
          </a:p>
        </p:txBody>
      </p:sp>
      <p:sp>
        <p:nvSpPr>
          <p:cNvPr id="4" name="Slide Number Placeholder 3"/>
          <p:cNvSpPr>
            <a:spLocks noGrp="1"/>
          </p:cNvSpPr>
          <p:nvPr>
            <p:ph type="sldNum" sz="quarter" idx="5"/>
          </p:nvPr>
        </p:nvSpPr>
        <p:spPr/>
        <p:txBody>
          <a:bodyPr/>
          <a:lstStyle/>
          <a:p>
            <a:fld id="{C8279DA3-6828-4D1F-9E61-D0CAFC8F9126}" type="slidenum">
              <a:rPr lang="en-US" smtClean="0"/>
              <a:t>9</a:t>
            </a:fld>
            <a:endParaRPr lang="en-US"/>
          </a:p>
        </p:txBody>
      </p:sp>
    </p:spTree>
    <p:extLst>
      <p:ext uri="{BB962C8B-B14F-4D97-AF65-F5344CB8AC3E}">
        <p14:creationId xmlns:p14="http://schemas.microsoft.com/office/powerpoint/2010/main" val="1805948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Jennifer</a:t>
            </a:r>
          </a:p>
          <a:p>
            <a:endParaRPr lang="en-US" dirty="0"/>
          </a:p>
          <a:p>
            <a:r>
              <a:rPr lang="en-US" i="1" dirty="0"/>
              <a:t>Read slide. Wait for participants to respond. Julia shares her screen for the responses.</a:t>
            </a:r>
          </a:p>
        </p:txBody>
      </p:sp>
      <p:sp>
        <p:nvSpPr>
          <p:cNvPr id="4" name="Slide Number Placeholder 3"/>
          <p:cNvSpPr>
            <a:spLocks noGrp="1"/>
          </p:cNvSpPr>
          <p:nvPr>
            <p:ph type="sldNum" sz="quarter" idx="5"/>
          </p:nvPr>
        </p:nvSpPr>
        <p:spPr/>
        <p:txBody>
          <a:bodyPr/>
          <a:lstStyle/>
          <a:p>
            <a:fld id="{C8279DA3-6828-4D1F-9E61-D0CAFC8F9126}" type="slidenum">
              <a:rPr lang="en-US" smtClean="0"/>
              <a:t>10</a:t>
            </a:fld>
            <a:endParaRPr lang="en-US"/>
          </a:p>
        </p:txBody>
      </p:sp>
    </p:spTree>
    <p:extLst>
      <p:ext uri="{BB962C8B-B14F-4D97-AF65-F5344CB8AC3E}">
        <p14:creationId xmlns:p14="http://schemas.microsoft.com/office/powerpoint/2010/main" val="284028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6"/>
        <p:cNvGrpSpPr/>
        <p:nvPr/>
      </p:nvGrpSpPr>
      <p:grpSpPr>
        <a:xfrm>
          <a:off x="0" y="0"/>
          <a:ext cx="0" cy="0"/>
          <a:chOff x="0" y="0"/>
          <a:chExt cx="0" cy="0"/>
        </a:xfrm>
      </p:grpSpPr>
      <p:sp>
        <p:nvSpPr>
          <p:cNvPr id="17" name="Google Shape;17;p63"/>
          <p:cNvSpPr txBox="1"/>
          <p:nvPr/>
        </p:nvSpPr>
        <p:spPr>
          <a:xfrm>
            <a:off x="1524000" y="5710237"/>
            <a:ext cx="6066000" cy="522400"/>
          </a:xfrm>
          <a:prstGeom prst="rect">
            <a:avLst/>
          </a:prstGeom>
          <a:noFill/>
          <a:ln>
            <a:noFill/>
          </a:ln>
        </p:spPr>
        <p:txBody>
          <a:bodyPr spcFirstLastPara="1" wrap="square" lIns="91433" tIns="45700" rIns="91433"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467" b="0" i="0" u="none" strike="noStrike" cap="none">
                <a:solidFill>
                  <a:srgbClr val="0C9B74"/>
                </a:solidFill>
                <a:latin typeface="Arial"/>
                <a:ea typeface="Arial"/>
                <a:cs typeface="Arial"/>
                <a:sym typeface="Arial"/>
              </a:rPr>
              <a:t>CALIFORNIA DEPARTMENT OF EDUCATION</a:t>
            </a:r>
            <a:endParaRPr sz="1467"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 sz="1467" b="0" i="0" u="none" strike="noStrike" cap="none">
                <a:solidFill>
                  <a:srgbClr val="0C9B74"/>
                </a:solidFill>
                <a:latin typeface="Arial"/>
                <a:ea typeface="Arial"/>
                <a:cs typeface="Arial"/>
                <a:sym typeface="Arial"/>
              </a:rPr>
              <a:t>Tony Thurmond, State Superintendent of Public Instruction</a:t>
            </a:r>
            <a:endParaRPr sz="1467" b="0" i="0" u="none" strike="noStrike" cap="none">
              <a:solidFill>
                <a:srgbClr val="000000"/>
              </a:solidFill>
              <a:latin typeface="Arial"/>
              <a:ea typeface="Arial"/>
              <a:cs typeface="Arial"/>
              <a:sym typeface="Arial"/>
            </a:endParaRPr>
          </a:p>
        </p:txBody>
      </p:sp>
      <p:sp>
        <p:nvSpPr>
          <p:cNvPr id="18" name="Google Shape;18;p63"/>
          <p:cNvSpPr txBox="1">
            <a:spLocks noGrp="1"/>
          </p:cNvSpPr>
          <p:nvPr>
            <p:ph type="ctrTitle"/>
          </p:nvPr>
        </p:nvSpPr>
        <p:spPr>
          <a:xfrm>
            <a:off x="1524000" y="1122363"/>
            <a:ext cx="9144000" cy="23876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SzPts val="1100"/>
              <a:buNone/>
              <a:defRPr sz="6000"/>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9" name="Google Shape;19;p63"/>
          <p:cNvSpPr txBox="1">
            <a:spLocks noGrp="1"/>
          </p:cNvSpPr>
          <p:nvPr>
            <p:ph type="subTitle" idx="1"/>
          </p:nvPr>
        </p:nvSpPr>
        <p:spPr>
          <a:xfrm>
            <a:off x="1524000" y="3602037"/>
            <a:ext cx="9144000" cy="1655600"/>
          </a:xfrm>
          <a:prstGeom prst="rect">
            <a:avLst/>
          </a:prstGeom>
          <a:noFill/>
          <a:ln>
            <a:noFill/>
          </a:ln>
        </p:spPr>
        <p:txBody>
          <a:bodyPr spcFirstLastPara="1" wrap="square" lIns="68575" tIns="34275" rIns="68575" bIns="34275" anchor="t" anchorCtr="0">
            <a:noAutofit/>
          </a:bodyPr>
          <a:lstStyle>
            <a:lvl1pPr lvl="0" algn="ctr">
              <a:lnSpc>
                <a:spcPct val="90000"/>
              </a:lnSpc>
              <a:spcBef>
                <a:spcPts val="1067"/>
              </a:spcBef>
              <a:spcAft>
                <a:spcPts val="0"/>
              </a:spcAft>
              <a:buClr>
                <a:schemeClr val="dk1"/>
              </a:buClr>
              <a:buSzPts val="1800"/>
              <a:buNone/>
              <a:defRPr sz="2400"/>
            </a:lvl1pPr>
            <a:lvl2pPr lvl="1" algn="ctr">
              <a:lnSpc>
                <a:spcPct val="90000"/>
              </a:lnSpc>
              <a:spcBef>
                <a:spcPts val="533"/>
              </a:spcBef>
              <a:spcAft>
                <a:spcPts val="0"/>
              </a:spcAft>
              <a:buClr>
                <a:schemeClr val="dk1"/>
              </a:buClr>
              <a:buSzPts val="1500"/>
              <a:buNone/>
              <a:defRPr sz="2000"/>
            </a:lvl2pPr>
            <a:lvl3pPr lvl="2" algn="ctr">
              <a:lnSpc>
                <a:spcPct val="90000"/>
              </a:lnSpc>
              <a:spcBef>
                <a:spcPts val="533"/>
              </a:spcBef>
              <a:spcAft>
                <a:spcPts val="0"/>
              </a:spcAft>
              <a:buClr>
                <a:schemeClr val="dk1"/>
              </a:buClr>
              <a:buSzPts val="1400"/>
              <a:buNone/>
              <a:defRPr sz="1867"/>
            </a:lvl3pPr>
            <a:lvl4pPr lvl="3" algn="ctr">
              <a:lnSpc>
                <a:spcPct val="90000"/>
              </a:lnSpc>
              <a:spcBef>
                <a:spcPts val="533"/>
              </a:spcBef>
              <a:spcAft>
                <a:spcPts val="0"/>
              </a:spcAft>
              <a:buClr>
                <a:schemeClr val="dk1"/>
              </a:buClr>
              <a:buSzPts val="1200"/>
              <a:buNone/>
              <a:defRPr sz="1600"/>
            </a:lvl4pPr>
            <a:lvl5pPr lvl="4" algn="ctr">
              <a:lnSpc>
                <a:spcPct val="90000"/>
              </a:lnSpc>
              <a:spcBef>
                <a:spcPts val="533"/>
              </a:spcBef>
              <a:spcAft>
                <a:spcPts val="0"/>
              </a:spcAft>
              <a:buClr>
                <a:schemeClr val="dk1"/>
              </a:buClr>
              <a:buSzPts val="1200"/>
              <a:buNone/>
              <a:defRPr sz="1600"/>
            </a:lvl5pPr>
            <a:lvl6pPr lvl="5" algn="ctr">
              <a:lnSpc>
                <a:spcPct val="90000"/>
              </a:lnSpc>
              <a:spcBef>
                <a:spcPts val="533"/>
              </a:spcBef>
              <a:spcAft>
                <a:spcPts val="0"/>
              </a:spcAft>
              <a:buClr>
                <a:schemeClr val="dk1"/>
              </a:buClr>
              <a:buSzPts val="1200"/>
              <a:buNone/>
              <a:defRPr sz="1600"/>
            </a:lvl6pPr>
            <a:lvl7pPr lvl="6" algn="ctr">
              <a:lnSpc>
                <a:spcPct val="90000"/>
              </a:lnSpc>
              <a:spcBef>
                <a:spcPts val="533"/>
              </a:spcBef>
              <a:spcAft>
                <a:spcPts val="0"/>
              </a:spcAft>
              <a:buClr>
                <a:schemeClr val="dk1"/>
              </a:buClr>
              <a:buSzPts val="1200"/>
              <a:buNone/>
              <a:defRPr sz="1600"/>
            </a:lvl7pPr>
            <a:lvl8pPr lvl="7" algn="ctr">
              <a:lnSpc>
                <a:spcPct val="90000"/>
              </a:lnSpc>
              <a:spcBef>
                <a:spcPts val="533"/>
              </a:spcBef>
              <a:spcAft>
                <a:spcPts val="0"/>
              </a:spcAft>
              <a:buClr>
                <a:schemeClr val="dk1"/>
              </a:buClr>
              <a:buSzPts val="1200"/>
              <a:buNone/>
              <a:defRPr sz="1600"/>
            </a:lvl8pPr>
            <a:lvl9pPr lvl="8" algn="ctr">
              <a:lnSpc>
                <a:spcPct val="90000"/>
              </a:lnSpc>
              <a:spcBef>
                <a:spcPts val="533"/>
              </a:spcBef>
              <a:spcAft>
                <a:spcPts val="0"/>
              </a:spcAft>
              <a:buClr>
                <a:schemeClr val="dk1"/>
              </a:buClr>
              <a:buSzPts val="1200"/>
              <a:buNone/>
              <a:defRPr sz="1600"/>
            </a:lvl9pPr>
          </a:lstStyle>
          <a:p>
            <a:r>
              <a:rPr lang="en-US"/>
              <a:t>Click to edit Master subtitle style</a:t>
            </a:r>
            <a:endParaRPr/>
          </a:p>
        </p:txBody>
      </p:sp>
      <p:sp>
        <p:nvSpPr>
          <p:cNvPr id="20" name="Google Shape;20;p63"/>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6/6/2024</a:t>
            </a:fld>
            <a:endParaRPr lang="en-US"/>
          </a:p>
        </p:txBody>
      </p:sp>
      <p:sp>
        <p:nvSpPr>
          <p:cNvPr id="21" name="Google Shape;21;p63"/>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22" name="Google Shape;22;p63"/>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2460925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34"/>
        <p:cNvGrpSpPr/>
        <p:nvPr/>
      </p:nvGrpSpPr>
      <p:grpSpPr>
        <a:xfrm>
          <a:off x="0" y="0"/>
          <a:ext cx="0" cy="0"/>
          <a:chOff x="0" y="0"/>
          <a:chExt cx="0" cy="0"/>
        </a:xfrm>
      </p:grpSpPr>
      <p:sp>
        <p:nvSpPr>
          <p:cNvPr id="135" name="Google Shape;135;p82"/>
          <p:cNvSpPr txBox="1">
            <a:spLocks noGrp="1"/>
          </p:cNvSpPr>
          <p:nvPr>
            <p:ph type="title"/>
          </p:nvPr>
        </p:nvSpPr>
        <p:spPr>
          <a:xfrm rot="5400000">
            <a:off x="7133400" y="1956725"/>
            <a:ext cx="5812000" cy="26288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36" name="Google Shape;136;p82"/>
          <p:cNvSpPr txBox="1">
            <a:spLocks noGrp="1"/>
          </p:cNvSpPr>
          <p:nvPr>
            <p:ph type="body" idx="1"/>
          </p:nvPr>
        </p:nvSpPr>
        <p:spPr>
          <a:xfrm rot="5400000">
            <a:off x="1799300" y="-596075"/>
            <a:ext cx="5812000" cy="77344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37" name="Google Shape;137;p82"/>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6/6/2024</a:t>
            </a:fld>
            <a:endParaRPr lang="en-US"/>
          </a:p>
        </p:txBody>
      </p:sp>
      <p:sp>
        <p:nvSpPr>
          <p:cNvPr id="138" name="Google Shape;138;p82"/>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39" name="Google Shape;139;p82"/>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303051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se Slide (No Content)">
  <p:cSld name="Base Slide (No Content)">
    <p:spTree>
      <p:nvGrpSpPr>
        <p:cNvPr id="1" name="Shape 154"/>
        <p:cNvGrpSpPr/>
        <p:nvPr/>
      </p:nvGrpSpPr>
      <p:grpSpPr>
        <a:xfrm>
          <a:off x="0" y="0"/>
          <a:ext cx="0" cy="0"/>
          <a:chOff x="0" y="0"/>
          <a:chExt cx="0" cy="0"/>
        </a:xfrm>
      </p:grpSpPr>
      <p:sp>
        <p:nvSpPr>
          <p:cNvPr id="155" name="Google Shape;155;g8365557339_0_121"/>
          <p:cNvSpPr txBox="1"/>
          <p:nvPr/>
        </p:nvSpPr>
        <p:spPr>
          <a:xfrm>
            <a:off x="2209800" y="1600200"/>
            <a:ext cx="4580400" cy="2690800"/>
          </a:xfrm>
          <a:prstGeom prst="rect">
            <a:avLst/>
          </a:prstGeom>
          <a:noFill/>
          <a:ln>
            <a:noFill/>
          </a:ln>
        </p:spPr>
        <p:txBody>
          <a:bodyPr spcFirstLastPara="1" wrap="square" lIns="91433" tIns="45700" rIns="91433" bIns="45700" anchor="b" anchorCtr="0">
            <a:noAutofit/>
          </a:bodyPr>
          <a:lstStyle/>
          <a:p>
            <a:pPr marL="0" marR="0" lvl="0" indent="0" algn="l" rtl="0">
              <a:lnSpc>
                <a:spcPct val="85000"/>
              </a:lnSpc>
              <a:spcBef>
                <a:spcPts val="0"/>
              </a:spcBef>
              <a:spcAft>
                <a:spcPts val="0"/>
              </a:spcAft>
              <a:buClr>
                <a:schemeClr val="dk1"/>
              </a:buClr>
              <a:buSzPts val="3800"/>
              <a:buFont typeface="Corbel"/>
              <a:buNone/>
            </a:pPr>
            <a:endParaRPr sz="5067" b="1" i="0" u="none" strike="noStrike" cap="none">
              <a:solidFill>
                <a:schemeClr val="dk1"/>
              </a:solidFill>
              <a:latin typeface="Corbel"/>
              <a:ea typeface="Corbel"/>
              <a:cs typeface="Corbel"/>
              <a:sym typeface="Corbel"/>
            </a:endParaRPr>
          </a:p>
        </p:txBody>
      </p:sp>
      <p:sp>
        <p:nvSpPr>
          <p:cNvPr id="156" name="Google Shape;156;g8365557339_0_121"/>
          <p:cNvSpPr txBox="1"/>
          <p:nvPr/>
        </p:nvSpPr>
        <p:spPr>
          <a:xfrm>
            <a:off x="362124" y="6424429"/>
            <a:ext cx="407200" cy="292800"/>
          </a:xfrm>
          <a:prstGeom prst="rect">
            <a:avLst/>
          </a:prstGeom>
          <a:noFill/>
          <a:ln>
            <a:noFill/>
          </a:ln>
        </p:spPr>
        <p:txBody>
          <a:bodyPr spcFirstLastPara="1" wrap="square" lIns="91433" tIns="45700" rIns="91433" bIns="45700" anchor="ctr" anchorCtr="1">
            <a:noAutofit/>
          </a:bodyPr>
          <a:lstStyle/>
          <a:p>
            <a:pPr marL="0" marR="0" lvl="0" indent="0" algn="l" rtl="0">
              <a:spcBef>
                <a:spcPts val="0"/>
              </a:spcBef>
              <a:spcAft>
                <a:spcPts val="0"/>
              </a:spcAft>
              <a:buNone/>
            </a:pPr>
            <a:fld id="{00000000-1234-1234-1234-123412341234}" type="slidenum">
              <a:rPr lang="en" sz="1333" b="1" i="0" u="none" strike="noStrike" cap="none">
                <a:solidFill>
                  <a:schemeClr val="lt1"/>
                </a:solidFill>
                <a:latin typeface="Trebuchet MS"/>
                <a:ea typeface="Trebuchet MS"/>
                <a:cs typeface="Trebuchet MS"/>
                <a:sym typeface="Trebuchet MS"/>
              </a:rPr>
              <a:pPr marL="0" marR="0" lvl="0" indent="0" algn="l" rtl="0">
                <a:spcBef>
                  <a:spcPts val="0"/>
                </a:spcBef>
                <a:spcAft>
                  <a:spcPts val="0"/>
                </a:spcAft>
                <a:buNone/>
              </a:pPr>
              <a:t>‹#›</a:t>
            </a:fld>
            <a:endParaRPr sz="1333" b="1" i="0" u="none" strike="noStrike" cap="none">
              <a:solidFill>
                <a:schemeClr val="lt1"/>
              </a:solidFill>
              <a:latin typeface="Trebuchet MS"/>
              <a:ea typeface="Trebuchet MS"/>
              <a:cs typeface="Trebuchet MS"/>
              <a:sym typeface="Trebuchet MS"/>
            </a:endParaRPr>
          </a:p>
        </p:txBody>
      </p:sp>
    </p:spTree>
    <p:extLst>
      <p:ext uri="{BB962C8B-B14F-4D97-AF65-F5344CB8AC3E}">
        <p14:creationId xmlns:p14="http://schemas.microsoft.com/office/powerpoint/2010/main" val="4229419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0"/>
        <p:cNvGrpSpPr/>
        <p:nvPr/>
      </p:nvGrpSpPr>
      <p:grpSpPr>
        <a:xfrm>
          <a:off x="0" y="0"/>
          <a:ext cx="0" cy="0"/>
          <a:chOff x="0" y="0"/>
          <a:chExt cx="0" cy="0"/>
        </a:xfrm>
      </p:grpSpPr>
      <p:sp>
        <p:nvSpPr>
          <p:cNvPr id="31" name="Google Shape;31;p65"/>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sz="4000"/>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32" name="Google Shape;32;p65"/>
          <p:cNvSpPr txBox="1">
            <a:spLocks noGrp="1"/>
          </p:cNvSpPr>
          <p:nvPr>
            <p:ph type="body" idx="1"/>
          </p:nvPr>
        </p:nvSpPr>
        <p:spPr>
          <a:xfrm>
            <a:off x="1354137" y="1825625"/>
            <a:ext cx="9480400" cy="43512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sz="2400"/>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33" name="Google Shape;33;p65"/>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6/6/2024</a:t>
            </a:fld>
            <a:endParaRPr lang="en-US"/>
          </a:p>
        </p:txBody>
      </p:sp>
      <p:sp>
        <p:nvSpPr>
          <p:cNvPr id="34" name="Google Shape;34;p65"/>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35" name="Google Shape;35;p65"/>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3939406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3">
  <p:cSld name="Custom layout 3">
    <p:bg>
      <p:bgPr>
        <a:solidFill>
          <a:srgbClr val="FFFFFF"/>
        </a:solidFill>
        <a:effectLst/>
      </p:bgPr>
    </p:bg>
    <p:spTree>
      <p:nvGrpSpPr>
        <p:cNvPr id="1" name="Shape 70"/>
        <p:cNvGrpSpPr/>
        <p:nvPr/>
      </p:nvGrpSpPr>
      <p:grpSpPr>
        <a:xfrm>
          <a:off x="0" y="0"/>
          <a:ext cx="0" cy="0"/>
          <a:chOff x="0" y="0"/>
          <a:chExt cx="0" cy="0"/>
        </a:xfrm>
      </p:grpSpPr>
      <p:sp>
        <p:nvSpPr>
          <p:cNvPr id="71" name="Google Shape;71;p71"/>
          <p:cNvSpPr/>
          <p:nvPr/>
        </p:nvSpPr>
        <p:spPr>
          <a:xfrm>
            <a:off x="0" y="0"/>
            <a:ext cx="12192000" cy="6858000"/>
          </a:xfrm>
          <a:prstGeom prst="rect">
            <a:avLst/>
          </a:prstGeom>
          <a:solidFill>
            <a:srgbClr val="0076A3"/>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2" name="Google Shape;72;p71"/>
          <p:cNvSpPr/>
          <p:nvPr/>
        </p:nvSpPr>
        <p:spPr>
          <a:xfrm>
            <a:off x="898400" y="719000"/>
            <a:ext cx="10395200" cy="5420000"/>
          </a:xfrm>
          <a:prstGeom prst="rect">
            <a:avLst/>
          </a:prstGeom>
          <a:solidFill>
            <a:srgbClr val="FFFFFF"/>
          </a:solidFill>
          <a:ln w="114300" cap="flat" cmpd="thinThick">
            <a:solidFill>
              <a:srgbClr val="FFFFFF"/>
            </a:solidFill>
            <a:prstDash val="solid"/>
            <a:miter lim="8000"/>
            <a:headEnd type="none" w="sm" len="sm"/>
            <a:tailEnd type="none" w="sm" len="sm"/>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73" name="Google Shape;73;p71"/>
          <p:cNvSpPr txBox="1">
            <a:spLocks noGrp="1"/>
          </p:cNvSpPr>
          <p:nvPr>
            <p:ph type="sldNum" idx="12"/>
          </p:nvPr>
        </p:nvSpPr>
        <p:spPr>
          <a:xfrm>
            <a:off x="11296611" y="6217623"/>
            <a:ext cx="731600" cy="5248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271197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9"/>
        <p:cNvGrpSpPr/>
        <p:nvPr/>
      </p:nvGrpSpPr>
      <p:grpSpPr>
        <a:xfrm>
          <a:off x="0" y="0"/>
          <a:ext cx="0" cy="0"/>
          <a:chOff x="0" y="0"/>
          <a:chExt cx="0" cy="0"/>
        </a:xfrm>
      </p:grpSpPr>
      <p:sp>
        <p:nvSpPr>
          <p:cNvPr id="80" name="Google Shape;80;p73"/>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81" name="Google Shape;81;p73"/>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6/6/2024</a:t>
            </a:fld>
            <a:endParaRPr lang="en-US"/>
          </a:p>
        </p:txBody>
      </p:sp>
      <p:sp>
        <p:nvSpPr>
          <p:cNvPr id="82" name="Google Shape;82;p73"/>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83" name="Google Shape;83;p73"/>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2182495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84"/>
        <p:cNvGrpSpPr/>
        <p:nvPr/>
      </p:nvGrpSpPr>
      <p:grpSpPr>
        <a:xfrm>
          <a:off x="0" y="0"/>
          <a:ext cx="0" cy="0"/>
          <a:chOff x="0" y="0"/>
          <a:chExt cx="0" cy="0"/>
        </a:xfrm>
      </p:grpSpPr>
      <p:sp>
        <p:nvSpPr>
          <p:cNvPr id="85" name="Google Shape;85;p74"/>
          <p:cNvSpPr txBox="1">
            <a:spLocks noGrp="1"/>
          </p:cNvSpPr>
          <p:nvPr>
            <p:ph type="title"/>
          </p:nvPr>
        </p:nvSpPr>
        <p:spPr>
          <a:xfrm>
            <a:off x="831851" y="1709739"/>
            <a:ext cx="10515600" cy="28528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SzPts val="1100"/>
              <a:buNone/>
              <a:defRPr sz="6000"/>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86" name="Google Shape;86;p74"/>
          <p:cNvSpPr txBox="1">
            <a:spLocks noGrp="1"/>
          </p:cNvSpPr>
          <p:nvPr>
            <p:ph type="body" idx="1"/>
          </p:nvPr>
        </p:nvSpPr>
        <p:spPr>
          <a:xfrm>
            <a:off x="831851" y="4589463"/>
            <a:ext cx="10515600" cy="1500000"/>
          </a:xfrm>
          <a:prstGeom prst="rect">
            <a:avLst/>
          </a:prstGeom>
          <a:noFill/>
          <a:ln>
            <a:noFill/>
          </a:ln>
        </p:spPr>
        <p:txBody>
          <a:bodyPr spcFirstLastPara="1" wrap="square" lIns="68575" tIns="34275" rIns="68575" bIns="34275" anchor="t" anchorCtr="0">
            <a:noAutofit/>
          </a:bodyPr>
          <a:lstStyle>
            <a:lvl1pPr marL="609585" lvl="0" indent="-304792" algn="l">
              <a:lnSpc>
                <a:spcPct val="90000"/>
              </a:lnSpc>
              <a:spcBef>
                <a:spcPts val="1067"/>
              </a:spcBef>
              <a:spcAft>
                <a:spcPts val="0"/>
              </a:spcAft>
              <a:buClr>
                <a:srgbClr val="888888"/>
              </a:buClr>
              <a:buSzPts val="1800"/>
              <a:buNone/>
              <a:defRPr sz="2400">
                <a:solidFill>
                  <a:srgbClr val="888888"/>
                </a:solidFill>
              </a:defRPr>
            </a:lvl1pPr>
            <a:lvl2pPr marL="1219170" lvl="1" indent="-304792" algn="l">
              <a:lnSpc>
                <a:spcPct val="90000"/>
              </a:lnSpc>
              <a:spcBef>
                <a:spcPts val="533"/>
              </a:spcBef>
              <a:spcAft>
                <a:spcPts val="0"/>
              </a:spcAft>
              <a:buClr>
                <a:srgbClr val="888888"/>
              </a:buClr>
              <a:buSzPts val="1500"/>
              <a:buNone/>
              <a:defRPr sz="2000">
                <a:solidFill>
                  <a:srgbClr val="888888"/>
                </a:solidFill>
              </a:defRPr>
            </a:lvl2pPr>
            <a:lvl3pPr marL="1828754" lvl="2" indent="-304792" algn="l">
              <a:lnSpc>
                <a:spcPct val="90000"/>
              </a:lnSpc>
              <a:spcBef>
                <a:spcPts val="533"/>
              </a:spcBef>
              <a:spcAft>
                <a:spcPts val="0"/>
              </a:spcAft>
              <a:buClr>
                <a:srgbClr val="888888"/>
              </a:buClr>
              <a:buSzPts val="1400"/>
              <a:buNone/>
              <a:defRPr sz="1867">
                <a:solidFill>
                  <a:srgbClr val="888888"/>
                </a:solidFill>
              </a:defRPr>
            </a:lvl3pPr>
            <a:lvl4pPr marL="2438339" lvl="3" indent="-304792" algn="l">
              <a:lnSpc>
                <a:spcPct val="90000"/>
              </a:lnSpc>
              <a:spcBef>
                <a:spcPts val="533"/>
              </a:spcBef>
              <a:spcAft>
                <a:spcPts val="0"/>
              </a:spcAft>
              <a:buClr>
                <a:srgbClr val="888888"/>
              </a:buClr>
              <a:buSzPts val="1200"/>
              <a:buNone/>
              <a:defRPr sz="1600">
                <a:solidFill>
                  <a:srgbClr val="888888"/>
                </a:solidFill>
              </a:defRPr>
            </a:lvl4pPr>
            <a:lvl5pPr marL="3047924" lvl="4" indent="-304792" algn="l">
              <a:lnSpc>
                <a:spcPct val="90000"/>
              </a:lnSpc>
              <a:spcBef>
                <a:spcPts val="533"/>
              </a:spcBef>
              <a:spcAft>
                <a:spcPts val="0"/>
              </a:spcAft>
              <a:buClr>
                <a:srgbClr val="888888"/>
              </a:buClr>
              <a:buSzPts val="1200"/>
              <a:buNone/>
              <a:defRPr sz="1600">
                <a:solidFill>
                  <a:srgbClr val="888888"/>
                </a:solidFill>
              </a:defRPr>
            </a:lvl5pPr>
            <a:lvl6pPr marL="3657509" lvl="5" indent="-304792" algn="l">
              <a:lnSpc>
                <a:spcPct val="90000"/>
              </a:lnSpc>
              <a:spcBef>
                <a:spcPts val="533"/>
              </a:spcBef>
              <a:spcAft>
                <a:spcPts val="0"/>
              </a:spcAft>
              <a:buClr>
                <a:srgbClr val="888888"/>
              </a:buClr>
              <a:buSzPts val="1200"/>
              <a:buNone/>
              <a:defRPr sz="1600">
                <a:solidFill>
                  <a:srgbClr val="888888"/>
                </a:solidFill>
              </a:defRPr>
            </a:lvl6pPr>
            <a:lvl7pPr marL="4267093" lvl="6" indent="-304792" algn="l">
              <a:lnSpc>
                <a:spcPct val="90000"/>
              </a:lnSpc>
              <a:spcBef>
                <a:spcPts val="533"/>
              </a:spcBef>
              <a:spcAft>
                <a:spcPts val="0"/>
              </a:spcAft>
              <a:buClr>
                <a:srgbClr val="888888"/>
              </a:buClr>
              <a:buSzPts val="1200"/>
              <a:buNone/>
              <a:defRPr sz="1600">
                <a:solidFill>
                  <a:srgbClr val="888888"/>
                </a:solidFill>
              </a:defRPr>
            </a:lvl7pPr>
            <a:lvl8pPr marL="4876678" lvl="7" indent="-304792" algn="l">
              <a:lnSpc>
                <a:spcPct val="90000"/>
              </a:lnSpc>
              <a:spcBef>
                <a:spcPts val="533"/>
              </a:spcBef>
              <a:spcAft>
                <a:spcPts val="0"/>
              </a:spcAft>
              <a:buClr>
                <a:srgbClr val="888888"/>
              </a:buClr>
              <a:buSzPts val="1200"/>
              <a:buNone/>
              <a:defRPr sz="1600">
                <a:solidFill>
                  <a:srgbClr val="888888"/>
                </a:solidFill>
              </a:defRPr>
            </a:lvl8pPr>
            <a:lvl9pPr marL="5486263" lvl="8" indent="-304792" algn="l">
              <a:lnSpc>
                <a:spcPct val="90000"/>
              </a:lnSpc>
              <a:spcBef>
                <a:spcPts val="533"/>
              </a:spcBef>
              <a:spcAft>
                <a:spcPts val="0"/>
              </a:spcAft>
              <a:buClr>
                <a:srgbClr val="888888"/>
              </a:buClr>
              <a:buSzPts val="1200"/>
              <a:buNone/>
              <a:defRPr sz="1600">
                <a:solidFill>
                  <a:srgbClr val="888888"/>
                </a:solidFill>
              </a:defRPr>
            </a:lvl9pPr>
          </a:lstStyle>
          <a:p>
            <a:pPr lvl="0"/>
            <a:r>
              <a:rPr lang="en-US"/>
              <a:t>Click to edit Master text styles</a:t>
            </a:r>
          </a:p>
        </p:txBody>
      </p:sp>
      <p:sp>
        <p:nvSpPr>
          <p:cNvPr id="87" name="Google Shape;87;p74"/>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6/6/2024</a:t>
            </a:fld>
            <a:endParaRPr lang="en-US"/>
          </a:p>
        </p:txBody>
      </p:sp>
      <p:sp>
        <p:nvSpPr>
          <p:cNvPr id="88" name="Google Shape;88;p74"/>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89" name="Google Shape;89;p74"/>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38936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108"/>
        <p:cNvGrpSpPr/>
        <p:nvPr/>
      </p:nvGrpSpPr>
      <p:grpSpPr>
        <a:xfrm>
          <a:off x="0" y="0"/>
          <a:ext cx="0" cy="0"/>
          <a:chOff x="0" y="0"/>
          <a:chExt cx="0" cy="0"/>
        </a:xfrm>
      </p:grpSpPr>
      <p:sp>
        <p:nvSpPr>
          <p:cNvPr id="109" name="Google Shape;109;p78"/>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10" name="Google Shape;110;p78"/>
          <p:cNvSpPr txBox="1">
            <a:spLocks noGrp="1"/>
          </p:cNvSpPr>
          <p:nvPr>
            <p:ph type="body" idx="1"/>
          </p:nvPr>
        </p:nvSpPr>
        <p:spPr>
          <a:xfrm>
            <a:off x="838200" y="1825625"/>
            <a:ext cx="5181600" cy="43512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11" name="Google Shape;111;p78"/>
          <p:cNvSpPr txBox="1">
            <a:spLocks noGrp="1"/>
          </p:cNvSpPr>
          <p:nvPr>
            <p:ph type="body" idx="2"/>
          </p:nvPr>
        </p:nvSpPr>
        <p:spPr>
          <a:xfrm>
            <a:off x="6172200" y="1825625"/>
            <a:ext cx="5181600" cy="43512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12" name="Google Shape;112;p78"/>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6/6/2024</a:t>
            </a:fld>
            <a:endParaRPr lang="en-US"/>
          </a:p>
        </p:txBody>
      </p:sp>
      <p:sp>
        <p:nvSpPr>
          <p:cNvPr id="113" name="Google Shape;113;p78"/>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14" name="Google Shape;114;p78"/>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4288884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115"/>
        <p:cNvGrpSpPr/>
        <p:nvPr/>
      </p:nvGrpSpPr>
      <p:grpSpPr>
        <a:xfrm>
          <a:off x="0" y="0"/>
          <a:ext cx="0" cy="0"/>
          <a:chOff x="0" y="0"/>
          <a:chExt cx="0" cy="0"/>
        </a:xfrm>
      </p:grpSpPr>
      <p:sp>
        <p:nvSpPr>
          <p:cNvPr id="116" name="Google Shape;116;p79"/>
          <p:cNvSpPr txBox="1">
            <a:spLocks noGrp="1"/>
          </p:cNvSpPr>
          <p:nvPr>
            <p:ph type="title"/>
          </p:nvPr>
        </p:nvSpPr>
        <p:spPr>
          <a:xfrm>
            <a:off x="839788" y="365125"/>
            <a:ext cx="105156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17" name="Google Shape;117;p79"/>
          <p:cNvSpPr txBox="1">
            <a:spLocks noGrp="1"/>
          </p:cNvSpPr>
          <p:nvPr>
            <p:ph type="body" idx="1"/>
          </p:nvPr>
        </p:nvSpPr>
        <p:spPr>
          <a:xfrm>
            <a:off x="839788" y="1681163"/>
            <a:ext cx="5157600" cy="824000"/>
          </a:xfrm>
          <a:prstGeom prst="rect">
            <a:avLst/>
          </a:prstGeom>
          <a:noFill/>
          <a:ln>
            <a:noFill/>
          </a:ln>
        </p:spPr>
        <p:txBody>
          <a:bodyPr spcFirstLastPara="1" wrap="square" lIns="68575" tIns="34275" rIns="68575" bIns="34275" anchor="b" anchorCtr="0">
            <a:noAutofit/>
          </a:bodyPr>
          <a:lstStyle>
            <a:lvl1pPr marL="609585" lvl="0" indent="-304792" algn="l">
              <a:lnSpc>
                <a:spcPct val="90000"/>
              </a:lnSpc>
              <a:spcBef>
                <a:spcPts val="1067"/>
              </a:spcBef>
              <a:spcAft>
                <a:spcPts val="0"/>
              </a:spcAft>
              <a:buClr>
                <a:schemeClr val="dk1"/>
              </a:buClr>
              <a:buSzPts val="1800"/>
              <a:buNone/>
              <a:defRPr sz="2400" b="1"/>
            </a:lvl1pPr>
            <a:lvl2pPr marL="1219170" lvl="1" indent="-304792" algn="l">
              <a:lnSpc>
                <a:spcPct val="90000"/>
              </a:lnSpc>
              <a:spcBef>
                <a:spcPts val="533"/>
              </a:spcBef>
              <a:spcAft>
                <a:spcPts val="0"/>
              </a:spcAft>
              <a:buClr>
                <a:schemeClr val="dk1"/>
              </a:buClr>
              <a:buSzPts val="1500"/>
              <a:buNone/>
              <a:defRPr sz="2000" b="1"/>
            </a:lvl2pPr>
            <a:lvl3pPr marL="1828754" lvl="2" indent="-304792" algn="l">
              <a:lnSpc>
                <a:spcPct val="90000"/>
              </a:lnSpc>
              <a:spcBef>
                <a:spcPts val="533"/>
              </a:spcBef>
              <a:spcAft>
                <a:spcPts val="0"/>
              </a:spcAft>
              <a:buClr>
                <a:schemeClr val="dk1"/>
              </a:buClr>
              <a:buSzPts val="1400"/>
              <a:buNone/>
              <a:defRPr sz="1867" b="1"/>
            </a:lvl3pPr>
            <a:lvl4pPr marL="2438339" lvl="3" indent="-304792" algn="l">
              <a:lnSpc>
                <a:spcPct val="90000"/>
              </a:lnSpc>
              <a:spcBef>
                <a:spcPts val="533"/>
              </a:spcBef>
              <a:spcAft>
                <a:spcPts val="0"/>
              </a:spcAft>
              <a:buClr>
                <a:schemeClr val="dk1"/>
              </a:buClr>
              <a:buSzPts val="1200"/>
              <a:buNone/>
              <a:defRPr sz="1600" b="1"/>
            </a:lvl4pPr>
            <a:lvl5pPr marL="3047924" lvl="4" indent="-304792" algn="l">
              <a:lnSpc>
                <a:spcPct val="90000"/>
              </a:lnSpc>
              <a:spcBef>
                <a:spcPts val="533"/>
              </a:spcBef>
              <a:spcAft>
                <a:spcPts val="0"/>
              </a:spcAft>
              <a:buClr>
                <a:schemeClr val="dk1"/>
              </a:buClr>
              <a:buSzPts val="1200"/>
              <a:buNone/>
              <a:defRPr sz="1600" b="1"/>
            </a:lvl5pPr>
            <a:lvl6pPr marL="3657509" lvl="5" indent="-304792" algn="l">
              <a:lnSpc>
                <a:spcPct val="90000"/>
              </a:lnSpc>
              <a:spcBef>
                <a:spcPts val="533"/>
              </a:spcBef>
              <a:spcAft>
                <a:spcPts val="0"/>
              </a:spcAft>
              <a:buClr>
                <a:schemeClr val="dk1"/>
              </a:buClr>
              <a:buSzPts val="1200"/>
              <a:buNone/>
              <a:defRPr sz="1600" b="1"/>
            </a:lvl6pPr>
            <a:lvl7pPr marL="4267093" lvl="6" indent="-304792" algn="l">
              <a:lnSpc>
                <a:spcPct val="90000"/>
              </a:lnSpc>
              <a:spcBef>
                <a:spcPts val="533"/>
              </a:spcBef>
              <a:spcAft>
                <a:spcPts val="0"/>
              </a:spcAft>
              <a:buClr>
                <a:schemeClr val="dk1"/>
              </a:buClr>
              <a:buSzPts val="1200"/>
              <a:buNone/>
              <a:defRPr sz="1600" b="1"/>
            </a:lvl7pPr>
            <a:lvl8pPr marL="4876678" lvl="7" indent="-304792" algn="l">
              <a:lnSpc>
                <a:spcPct val="90000"/>
              </a:lnSpc>
              <a:spcBef>
                <a:spcPts val="533"/>
              </a:spcBef>
              <a:spcAft>
                <a:spcPts val="0"/>
              </a:spcAft>
              <a:buClr>
                <a:schemeClr val="dk1"/>
              </a:buClr>
              <a:buSzPts val="1200"/>
              <a:buNone/>
              <a:defRPr sz="1600" b="1"/>
            </a:lvl8pPr>
            <a:lvl9pPr marL="5486263" lvl="8" indent="-304792" algn="l">
              <a:lnSpc>
                <a:spcPct val="90000"/>
              </a:lnSpc>
              <a:spcBef>
                <a:spcPts val="533"/>
              </a:spcBef>
              <a:spcAft>
                <a:spcPts val="0"/>
              </a:spcAft>
              <a:buClr>
                <a:schemeClr val="dk1"/>
              </a:buClr>
              <a:buSzPts val="1200"/>
              <a:buNone/>
              <a:defRPr sz="1600" b="1"/>
            </a:lvl9pPr>
          </a:lstStyle>
          <a:p>
            <a:pPr lvl="0"/>
            <a:r>
              <a:rPr lang="en-US"/>
              <a:t>Click to edit Master text styles</a:t>
            </a:r>
          </a:p>
        </p:txBody>
      </p:sp>
      <p:sp>
        <p:nvSpPr>
          <p:cNvPr id="118" name="Google Shape;118;p79"/>
          <p:cNvSpPr txBox="1">
            <a:spLocks noGrp="1"/>
          </p:cNvSpPr>
          <p:nvPr>
            <p:ph type="body" idx="2"/>
          </p:nvPr>
        </p:nvSpPr>
        <p:spPr>
          <a:xfrm>
            <a:off x="839788" y="2505075"/>
            <a:ext cx="5157600" cy="36844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19" name="Google Shape;119;p79"/>
          <p:cNvSpPr txBox="1">
            <a:spLocks noGrp="1"/>
          </p:cNvSpPr>
          <p:nvPr>
            <p:ph type="body" idx="3"/>
          </p:nvPr>
        </p:nvSpPr>
        <p:spPr>
          <a:xfrm>
            <a:off x="6172200" y="1681163"/>
            <a:ext cx="5183200" cy="824000"/>
          </a:xfrm>
          <a:prstGeom prst="rect">
            <a:avLst/>
          </a:prstGeom>
          <a:noFill/>
          <a:ln>
            <a:noFill/>
          </a:ln>
        </p:spPr>
        <p:txBody>
          <a:bodyPr spcFirstLastPara="1" wrap="square" lIns="68575" tIns="34275" rIns="68575" bIns="34275" anchor="b" anchorCtr="0">
            <a:noAutofit/>
          </a:bodyPr>
          <a:lstStyle>
            <a:lvl1pPr marL="609585" lvl="0" indent="-304792" algn="l">
              <a:lnSpc>
                <a:spcPct val="90000"/>
              </a:lnSpc>
              <a:spcBef>
                <a:spcPts val="1067"/>
              </a:spcBef>
              <a:spcAft>
                <a:spcPts val="0"/>
              </a:spcAft>
              <a:buClr>
                <a:schemeClr val="dk1"/>
              </a:buClr>
              <a:buSzPts val="1800"/>
              <a:buNone/>
              <a:defRPr sz="2400" b="1"/>
            </a:lvl1pPr>
            <a:lvl2pPr marL="1219170" lvl="1" indent="-304792" algn="l">
              <a:lnSpc>
                <a:spcPct val="90000"/>
              </a:lnSpc>
              <a:spcBef>
                <a:spcPts val="533"/>
              </a:spcBef>
              <a:spcAft>
                <a:spcPts val="0"/>
              </a:spcAft>
              <a:buClr>
                <a:schemeClr val="dk1"/>
              </a:buClr>
              <a:buSzPts val="1500"/>
              <a:buNone/>
              <a:defRPr sz="2000" b="1"/>
            </a:lvl2pPr>
            <a:lvl3pPr marL="1828754" lvl="2" indent="-304792" algn="l">
              <a:lnSpc>
                <a:spcPct val="90000"/>
              </a:lnSpc>
              <a:spcBef>
                <a:spcPts val="533"/>
              </a:spcBef>
              <a:spcAft>
                <a:spcPts val="0"/>
              </a:spcAft>
              <a:buClr>
                <a:schemeClr val="dk1"/>
              </a:buClr>
              <a:buSzPts val="1400"/>
              <a:buNone/>
              <a:defRPr sz="1867" b="1"/>
            </a:lvl3pPr>
            <a:lvl4pPr marL="2438339" lvl="3" indent="-304792" algn="l">
              <a:lnSpc>
                <a:spcPct val="90000"/>
              </a:lnSpc>
              <a:spcBef>
                <a:spcPts val="533"/>
              </a:spcBef>
              <a:spcAft>
                <a:spcPts val="0"/>
              </a:spcAft>
              <a:buClr>
                <a:schemeClr val="dk1"/>
              </a:buClr>
              <a:buSzPts val="1200"/>
              <a:buNone/>
              <a:defRPr sz="1600" b="1"/>
            </a:lvl4pPr>
            <a:lvl5pPr marL="3047924" lvl="4" indent="-304792" algn="l">
              <a:lnSpc>
                <a:spcPct val="90000"/>
              </a:lnSpc>
              <a:spcBef>
                <a:spcPts val="533"/>
              </a:spcBef>
              <a:spcAft>
                <a:spcPts val="0"/>
              </a:spcAft>
              <a:buClr>
                <a:schemeClr val="dk1"/>
              </a:buClr>
              <a:buSzPts val="1200"/>
              <a:buNone/>
              <a:defRPr sz="1600" b="1"/>
            </a:lvl5pPr>
            <a:lvl6pPr marL="3657509" lvl="5" indent="-304792" algn="l">
              <a:lnSpc>
                <a:spcPct val="90000"/>
              </a:lnSpc>
              <a:spcBef>
                <a:spcPts val="533"/>
              </a:spcBef>
              <a:spcAft>
                <a:spcPts val="0"/>
              </a:spcAft>
              <a:buClr>
                <a:schemeClr val="dk1"/>
              </a:buClr>
              <a:buSzPts val="1200"/>
              <a:buNone/>
              <a:defRPr sz="1600" b="1"/>
            </a:lvl6pPr>
            <a:lvl7pPr marL="4267093" lvl="6" indent="-304792" algn="l">
              <a:lnSpc>
                <a:spcPct val="90000"/>
              </a:lnSpc>
              <a:spcBef>
                <a:spcPts val="533"/>
              </a:spcBef>
              <a:spcAft>
                <a:spcPts val="0"/>
              </a:spcAft>
              <a:buClr>
                <a:schemeClr val="dk1"/>
              </a:buClr>
              <a:buSzPts val="1200"/>
              <a:buNone/>
              <a:defRPr sz="1600" b="1"/>
            </a:lvl7pPr>
            <a:lvl8pPr marL="4876678" lvl="7" indent="-304792" algn="l">
              <a:lnSpc>
                <a:spcPct val="90000"/>
              </a:lnSpc>
              <a:spcBef>
                <a:spcPts val="533"/>
              </a:spcBef>
              <a:spcAft>
                <a:spcPts val="0"/>
              </a:spcAft>
              <a:buClr>
                <a:schemeClr val="dk1"/>
              </a:buClr>
              <a:buSzPts val="1200"/>
              <a:buNone/>
              <a:defRPr sz="1600" b="1"/>
            </a:lvl8pPr>
            <a:lvl9pPr marL="5486263" lvl="8" indent="-304792" algn="l">
              <a:lnSpc>
                <a:spcPct val="90000"/>
              </a:lnSpc>
              <a:spcBef>
                <a:spcPts val="533"/>
              </a:spcBef>
              <a:spcAft>
                <a:spcPts val="0"/>
              </a:spcAft>
              <a:buClr>
                <a:schemeClr val="dk1"/>
              </a:buClr>
              <a:buSzPts val="1200"/>
              <a:buNone/>
              <a:defRPr sz="1600" b="1"/>
            </a:lvl9pPr>
          </a:lstStyle>
          <a:p>
            <a:pPr lvl="0"/>
            <a:r>
              <a:rPr lang="en-US"/>
              <a:t>Click to edit Master text styles</a:t>
            </a:r>
          </a:p>
        </p:txBody>
      </p:sp>
      <p:sp>
        <p:nvSpPr>
          <p:cNvPr id="120" name="Google Shape;120;p79"/>
          <p:cNvSpPr txBox="1">
            <a:spLocks noGrp="1"/>
          </p:cNvSpPr>
          <p:nvPr>
            <p:ph type="body" idx="4"/>
          </p:nvPr>
        </p:nvSpPr>
        <p:spPr>
          <a:xfrm>
            <a:off x="6172200" y="2505075"/>
            <a:ext cx="5183200" cy="36844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21" name="Google Shape;121;p79"/>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6/6/2024</a:t>
            </a:fld>
            <a:endParaRPr lang="en-US"/>
          </a:p>
        </p:txBody>
      </p:sp>
      <p:sp>
        <p:nvSpPr>
          <p:cNvPr id="122" name="Google Shape;122;p79"/>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23" name="Google Shape;123;p79"/>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2668055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4"/>
        <p:cNvGrpSpPr/>
        <p:nvPr/>
      </p:nvGrpSpPr>
      <p:grpSpPr>
        <a:xfrm>
          <a:off x="0" y="0"/>
          <a:ext cx="0" cy="0"/>
          <a:chOff x="0" y="0"/>
          <a:chExt cx="0" cy="0"/>
        </a:xfrm>
      </p:grpSpPr>
      <p:sp>
        <p:nvSpPr>
          <p:cNvPr id="125" name="Google Shape;125;p80"/>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6/6/2024</a:t>
            </a:fld>
            <a:endParaRPr lang="en-US"/>
          </a:p>
        </p:txBody>
      </p:sp>
      <p:sp>
        <p:nvSpPr>
          <p:cNvPr id="126" name="Google Shape;126;p80"/>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27" name="Google Shape;127;p80"/>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24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128"/>
        <p:cNvGrpSpPr/>
        <p:nvPr/>
      </p:nvGrpSpPr>
      <p:grpSpPr>
        <a:xfrm>
          <a:off x="0" y="0"/>
          <a:ext cx="0" cy="0"/>
          <a:chOff x="0" y="0"/>
          <a:chExt cx="0" cy="0"/>
        </a:xfrm>
      </p:grpSpPr>
      <p:sp>
        <p:nvSpPr>
          <p:cNvPr id="129" name="Google Shape;129;p81"/>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SzPts val="1100"/>
              <a:buNone/>
              <a:defRPr/>
            </a:lvl1pPr>
            <a:lvl2pPr lvl="1" algn="ctr">
              <a:lnSpc>
                <a:spcPct val="90000"/>
              </a:lnSpc>
              <a:spcBef>
                <a:spcPts val="0"/>
              </a:spcBef>
              <a:spcAft>
                <a:spcPts val="0"/>
              </a:spcAft>
              <a:buSzPts val="1100"/>
              <a:buNone/>
              <a:defRPr/>
            </a:lvl2pPr>
            <a:lvl3pPr lvl="2" algn="ctr">
              <a:lnSpc>
                <a:spcPct val="90000"/>
              </a:lnSpc>
              <a:spcBef>
                <a:spcPts val="0"/>
              </a:spcBef>
              <a:spcAft>
                <a:spcPts val="0"/>
              </a:spcAft>
              <a:buSzPts val="1100"/>
              <a:buNone/>
              <a:defRPr/>
            </a:lvl3pPr>
            <a:lvl4pPr lvl="3" algn="ctr">
              <a:lnSpc>
                <a:spcPct val="90000"/>
              </a:lnSpc>
              <a:spcBef>
                <a:spcPts val="0"/>
              </a:spcBef>
              <a:spcAft>
                <a:spcPts val="0"/>
              </a:spcAft>
              <a:buSzPts val="1100"/>
              <a:buNone/>
              <a:defRPr/>
            </a:lvl4pPr>
            <a:lvl5pPr lvl="4" algn="ctr">
              <a:lnSpc>
                <a:spcPct val="90000"/>
              </a:lnSpc>
              <a:spcBef>
                <a:spcPts val="0"/>
              </a:spcBef>
              <a:spcAft>
                <a:spcPts val="0"/>
              </a:spcAft>
              <a:buSzPts val="1100"/>
              <a:buNone/>
              <a:defRPr/>
            </a:lvl5pPr>
            <a:lvl6pPr lvl="5" algn="ctr">
              <a:lnSpc>
                <a:spcPct val="90000"/>
              </a:lnSpc>
              <a:spcBef>
                <a:spcPts val="0"/>
              </a:spcBef>
              <a:spcAft>
                <a:spcPts val="0"/>
              </a:spcAft>
              <a:buSzPts val="1100"/>
              <a:buNone/>
              <a:defRPr/>
            </a:lvl6pPr>
            <a:lvl7pPr lvl="6" algn="ctr">
              <a:lnSpc>
                <a:spcPct val="90000"/>
              </a:lnSpc>
              <a:spcBef>
                <a:spcPts val="0"/>
              </a:spcBef>
              <a:spcAft>
                <a:spcPts val="0"/>
              </a:spcAft>
              <a:buSzPts val="1100"/>
              <a:buNone/>
              <a:defRPr/>
            </a:lvl7pPr>
            <a:lvl8pPr lvl="7" algn="ctr">
              <a:lnSpc>
                <a:spcPct val="90000"/>
              </a:lnSpc>
              <a:spcBef>
                <a:spcPts val="0"/>
              </a:spcBef>
              <a:spcAft>
                <a:spcPts val="0"/>
              </a:spcAft>
              <a:buSzPts val="1100"/>
              <a:buNone/>
              <a:defRPr/>
            </a:lvl8pPr>
            <a:lvl9pPr lvl="8" algn="ctr">
              <a:lnSpc>
                <a:spcPct val="90000"/>
              </a:lnSpc>
              <a:spcBef>
                <a:spcPts val="0"/>
              </a:spcBef>
              <a:spcAft>
                <a:spcPts val="0"/>
              </a:spcAft>
              <a:buSzPts val="1100"/>
              <a:buNone/>
              <a:defRPr/>
            </a:lvl9pPr>
          </a:lstStyle>
          <a:p>
            <a:r>
              <a:rPr lang="en-US"/>
              <a:t>Click to edit Master title style</a:t>
            </a:r>
            <a:endParaRPr/>
          </a:p>
        </p:txBody>
      </p:sp>
      <p:sp>
        <p:nvSpPr>
          <p:cNvPr id="130" name="Google Shape;130;p81"/>
          <p:cNvSpPr txBox="1">
            <a:spLocks noGrp="1"/>
          </p:cNvSpPr>
          <p:nvPr>
            <p:ph type="body" idx="1"/>
          </p:nvPr>
        </p:nvSpPr>
        <p:spPr>
          <a:xfrm rot="5400000">
            <a:off x="3918888" y="-738975"/>
            <a:ext cx="4351200" cy="9480400"/>
          </a:xfrm>
          <a:prstGeom prst="rect">
            <a:avLst/>
          </a:prstGeom>
          <a:noFill/>
          <a:ln>
            <a:noFill/>
          </a:ln>
        </p:spPr>
        <p:txBody>
          <a:bodyPr spcFirstLastPara="1" wrap="square" lIns="68575" tIns="34275" rIns="68575" bIns="34275" anchor="t" anchorCtr="0">
            <a:noAutofit/>
          </a:bodyPr>
          <a:lstStyle>
            <a:lvl1pPr marL="609585" lvl="0" indent="-423323" algn="l">
              <a:lnSpc>
                <a:spcPct val="90000"/>
              </a:lnSpc>
              <a:spcBef>
                <a:spcPts val="1067"/>
              </a:spcBef>
              <a:spcAft>
                <a:spcPts val="0"/>
              </a:spcAft>
              <a:buClr>
                <a:schemeClr val="dk1"/>
              </a:buClr>
              <a:buSzPts val="1400"/>
              <a:buChar char="•"/>
              <a:defRPr/>
            </a:lvl1pPr>
            <a:lvl2pPr marL="1219170" lvl="1" indent="-423323" algn="l">
              <a:lnSpc>
                <a:spcPct val="90000"/>
              </a:lnSpc>
              <a:spcBef>
                <a:spcPts val="533"/>
              </a:spcBef>
              <a:spcAft>
                <a:spcPts val="0"/>
              </a:spcAft>
              <a:buClr>
                <a:schemeClr val="dk1"/>
              </a:buClr>
              <a:buSzPts val="1400"/>
              <a:buChar char="-"/>
              <a:defRPr/>
            </a:lvl2pPr>
            <a:lvl3pPr marL="1828754" lvl="2" indent="-423323" algn="l">
              <a:lnSpc>
                <a:spcPct val="90000"/>
              </a:lnSpc>
              <a:spcBef>
                <a:spcPts val="533"/>
              </a:spcBef>
              <a:spcAft>
                <a:spcPts val="0"/>
              </a:spcAft>
              <a:buClr>
                <a:schemeClr val="dk1"/>
              </a:buClr>
              <a:buSzPts val="1400"/>
              <a:buChar char="▪"/>
              <a:defRPr/>
            </a:lvl3pPr>
            <a:lvl4pPr marL="2438339" lvl="3" indent="-423323" algn="l">
              <a:lnSpc>
                <a:spcPct val="90000"/>
              </a:lnSpc>
              <a:spcBef>
                <a:spcPts val="533"/>
              </a:spcBef>
              <a:spcAft>
                <a:spcPts val="0"/>
              </a:spcAft>
              <a:buClr>
                <a:schemeClr val="dk1"/>
              </a:buClr>
              <a:buSzPts val="1400"/>
              <a:buChar char="⬥"/>
              <a:defRPr/>
            </a:lvl4pPr>
            <a:lvl5pPr marL="3047924" lvl="4" indent="-423323" algn="l">
              <a:lnSpc>
                <a:spcPct val="90000"/>
              </a:lnSpc>
              <a:spcBef>
                <a:spcPts val="533"/>
              </a:spcBef>
              <a:spcAft>
                <a:spcPts val="0"/>
              </a:spcAft>
              <a:buClr>
                <a:schemeClr val="dk1"/>
              </a:buClr>
              <a:buSzPts val="1400"/>
              <a:buChar char="•"/>
              <a:defRPr/>
            </a:lvl5pPr>
            <a:lvl6pPr marL="3657509" lvl="5" indent="-423323" algn="l">
              <a:lnSpc>
                <a:spcPct val="90000"/>
              </a:lnSpc>
              <a:spcBef>
                <a:spcPts val="533"/>
              </a:spcBef>
              <a:spcAft>
                <a:spcPts val="0"/>
              </a:spcAft>
              <a:buClr>
                <a:schemeClr val="dk1"/>
              </a:buClr>
              <a:buSzPts val="1400"/>
              <a:buChar char="•"/>
              <a:defRPr/>
            </a:lvl6pPr>
            <a:lvl7pPr marL="4267093" lvl="6" indent="-423323" algn="l">
              <a:lnSpc>
                <a:spcPct val="90000"/>
              </a:lnSpc>
              <a:spcBef>
                <a:spcPts val="533"/>
              </a:spcBef>
              <a:spcAft>
                <a:spcPts val="0"/>
              </a:spcAft>
              <a:buClr>
                <a:schemeClr val="dk1"/>
              </a:buClr>
              <a:buSzPts val="1400"/>
              <a:buChar char="•"/>
              <a:defRPr/>
            </a:lvl7pPr>
            <a:lvl8pPr marL="4876678" lvl="7" indent="-423323" algn="l">
              <a:lnSpc>
                <a:spcPct val="90000"/>
              </a:lnSpc>
              <a:spcBef>
                <a:spcPts val="533"/>
              </a:spcBef>
              <a:spcAft>
                <a:spcPts val="0"/>
              </a:spcAft>
              <a:buClr>
                <a:schemeClr val="dk1"/>
              </a:buClr>
              <a:buSzPts val="1400"/>
              <a:buChar char="•"/>
              <a:defRPr/>
            </a:lvl8pPr>
            <a:lvl9pPr marL="5486263" lvl="8" indent="-423323" algn="l">
              <a:lnSpc>
                <a:spcPct val="90000"/>
              </a:lnSpc>
              <a:spcBef>
                <a:spcPts val="533"/>
              </a:spcBef>
              <a:spcAft>
                <a:spcPts val="0"/>
              </a:spcAft>
              <a:buClr>
                <a:schemeClr val="dk1"/>
              </a:buClr>
              <a:buSzPts val="1400"/>
              <a:buChar char="•"/>
              <a:defRPr/>
            </a:lvl9pPr>
          </a:lstStyle>
          <a:p>
            <a:pPr lvl="0"/>
            <a:r>
              <a:rPr lang="en-US"/>
              <a:t>Click to edit Master text styles</a:t>
            </a:r>
          </a:p>
        </p:txBody>
      </p:sp>
      <p:sp>
        <p:nvSpPr>
          <p:cNvPr id="131" name="Google Shape;131;p81"/>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fld id="{ADE29F90-616E-40CF-9481-851F918A714E}" type="datetimeFigureOut">
              <a:rPr lang="en-US" smtClean="0"/>
              <a:t>6/6/2024</a:t>
            </a:fld>
            <a:endParaRPr lang="en-US"/>
          </a:p>
        </p:txBody>
      </p:sp>
      <p:sp>
        <p:nvSpPr>
          <p:cNvPr id="132" name="Google Shape;132;p81"/>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lang="en-US"/>
          </a:p>
        </p:txBody>
      </p:sp>
      <p:sp>
        <p:nvSpPr>
          <p:cNvPr id="133" name="Google Shape;133;p81"/>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Tree>
    <p:extLst>
      <p:ext uri="{BB962C8B-B14F-4D97-AF65-F5344CB8AC3E}">
        <p14:creationId xmlns:p14="http://schemas.microsoft.com/office/powerpoint/2010/main" val="1515097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76A3"/>
        </a:solidFill>
        <a:effectLst/>
      </p:bgPr>
    </p:bg>
    <p:spTree>
      <p:nvGrpSpPr>
        <p:cNvPr id="1" name="Shape 5"/>
        <p:cNvGrpSpPr/>
        <p:nvPr/>
      </p:nvGrpSpPr>
      <p:grpSpPr>
        <a:xfrm>
          <a:off x="0" y="0"/>
          <a:ext cx="0" cy="0"/>
          <a:chOff x="0" y="0"/>
          <a:chExt cx="0" cy="0"/>
        </a:xfrm>
      </p:grpSpPr>
      <p:sp>
        <p:nvSpPr>
          <p:cNvPr id="6" name="Google Shape;6;p62"/>
          <p:cNvSpPr/>
          <p:nvPr/>
        </p:nvSpPr>
        <p:spPr>
          <a:xfrm>
            <a:off x="10026651" y="1027113"/>
            <a:ext cx="2025600" cy="1776400"/>
          </a:xfrm>
          <a:prstGeom prst="roundRect">
            <a:avLst>
              <a:gd name="adj" fmla="val 9496"/>
            </a:avLst>
          </a:prstGeom>
          <a:solidFill>
            <a:schemeClr val="dk2">
              <a:alpha val="61568"/>
            </a:schemeClr>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Arial"/>
              <a:ea typeface="Arial"/>
              <a:cs typeface="Arial"/>
              <a:sym typeface="Arial"/>
            </a:endParaRPr>
          </a:p>
        </p:txBody>
      </p:sp>
      <p:sp>
        <p:nvSpPr>
          <p:cNvPr id="7" name="Google Shape;7;p62"/>
          <p:cNvSpPr/>
          <p:nvPr/>
        </p:nvSpPr>
        <p:spPr>
          <a:xfrm>
            <a:off x="657225" y="220663"/>
            <a:ext cx="10944400" cy="6318400"/>
          </a:xfrm>
          <a:prstGeom prst="roundRect">
            <a:avLst>
              <a:gd name="adj" fmla="val 4944"/>
            </a:avLst>
          </a:prstGeom>
          <a:solidFill>
            <a:srgbClr val="FFFFFF"/>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Arial"/>
              <a:ea typeface="Arial"/>
              <a:cs typeface="Arial"/>
              <a:sym typeface="Arial"/>
            </a:endParaRPr>
          </a:p>
        </p:txBody>
      </p:sp>
      <p:sp>
        <p:nvSpPr>
          <p:cNvPr id="8" name="Google Shape;8;p62"/>
          <p:cNvSpPr txBox="1">
            <a:spLocks noGrp="1"/>
          </p:cNvSpPr>
          <p:nvPr>
            <p:ph type="title"/>
          </p:nvPr>
        </p:nvSpPr>
        <p:spPr>
          <a:xfrm>
            <a:off x="1354137" y="365125"/>
            <a:ext cx="9480400" cy="1325600"/>
          </a:xfrm>
          <a:prstGeom prst="rect">
            <a:avLst/>
          </a:prstGeom>
          <a:noFill/>
          <a:ln>
            <a:noFill/>
          </a:ln>
        </p:spPr>
        <p:txBody>
          <a:bodyPr spcFirstLastPara="1" wrap="square" lIns="68575" tIns="34275" rIns="68575" bIns="34275" anchor="ctr" anchorCtr="0">
            <a:noAutofit/>
          </a:bodyPr>
          <a:lstStyle>
            <a:lvl1pPr marR="0" lvl="0"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1pPr>
            <a:lvl2pPr marR="0" lvl="1"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2pPr>
            <a:lvl3pPr marR="0" lvl="2"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3pPr>
            <a:lvl4pPr marR="0" lvl="3"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4pPr>
            <a:lvl5pPr marR="0" lvl="4"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5pPr>
            <a:lvl6pPr marR="0" lvl="5"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6pPr>
            <a:lvl7pPr marR="0" lvl="6"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7pPr>
            <a:lvl8pPr marR="0" lvl="7"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8pPr>
            <a:lvl9pPr marR="0" lvl="8" algn="ctr" rtl="0">
              <a:lnSpc>
                <a:spcPct val="90000"/>
              </a:lnSpc>
              <a:spcBef>
                <a:spcPts val="0"/>
              </a:spcBef>
              <a:spcAft>
                <a:spcPts val="0"/>
              </a:spcAft>
              <a:buClr>
                <a:srgbClr val="000000"/>
              </a:buClr>
              <a:buSzPts val="1100"/>
              <a:buFont typeface="Arial"/>
              <a:buNone/>
              <a:defRPr sz="3300" b="0" i="0" u="none" strike="noStrike" cap="none">
                <a:solidFill>
                  <a:srgbClr val="993300"/>
                </a:solidFill>
                <a:latin typeface="Arial"/>
                <a:ea typeface="Arial"/>
                <a:cs typeface="Arial"/>
                <a:sym typeface="Arial"/>
              </a:defRPr>
            </a:lvl9pPr>
          </a:lstStyle>
          <a:p>
            <a:endParaRPr/>
          </a:p>
        </p:txBody>
      </p:sp>
      <p:sp>
        <p:nvSpPr>
          <p:cNvPr id="9" name="Google Shape;9;p62"/>
          <p:cNvSpPr txBox="1">
            <a:spLocks noGrp="1"/>
          </p:cNvSpPr>
          <p:nvPr>
            <p:ph type="body" idx="1"/>
          </p:nvPr>
        </p:nvSpPr>
        <p:spPr>
          <a:xfrm>
            <a:off x="1354137" y="1825625"/>
            <a:ext cx="9480400" cy="43512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400"/>
              </a:spcBef>
              <a:spcAft>
                <a:spcPts val="0"/>
              </a:spcAft>
              <a:buClr>
                <a:schemeClr val="dk1"/>
              </a:buClr>
              <a:buSzPts val="1800"/>
              <a:buFont typeface="Century Gothic"/>
              <a:buChar char="-"/>
              <a:defRPr sz="1800" b="0" i="0" u="none" strike="noStrike" cap="none">
                <a:solidFill>
                  <a:schemeClr val="dk1"/>
                </a:solidFill>
                <a:latin typeface="Arial"/>
                <a:ea typeface="Arial"/>
                <a:cs typeface="Arial"/>
                <a:sym typeface="Arial"/>
              </a:defRPr>
            </a:lvl2pPr>
            <a:lvl3pPr marL="1371600" marR="0" lvl="2" indent="-342900" algn="l" rtl="0">
              <a:lnSpc>
                <a:spcPct val="90000"/>
              </a:lnSpc>
              <a:spcBef>
                <a:spcPts val="40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3pPr>
            <a:lvl4pPr marL="1828800" marR="0" lvl="3" indent="-342900" algn="l" rtl="0">
              <a:lnSpc>
                <a:spcPct val="90000"/>
              </a:lnSpc>
              <a:spcBef>
                <a:spcPts val="40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endParaRPr/>
          </a:p>
        </p:txBody>
      </p:sp>
      <p:sp>
        <p:nvSpPr>
          <p:cNvPr id="10" name="Google Shape;10;p62"/>
          <p:cNvSpPr txBox="1">
            <a:spLocks noGrp="1"/>
          </p:cNvSpPr>
          <p:nvPr>
            <p:ph type="dt" idx="10"/>
          </p:nvPr>
        </p:nvSpPr>
        <p:spPr>
          <a:xfrm>
            <a:off x="838200" y="6356351"/>
            <a:ext cx="2743200" cy="3652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Clr>
                <a:srgbClr val="000000"/>
              </a:buClr>
              <a:buSzPts val="11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9pPr>
          </a:lstStyle>
          <a:p>
            <a:fld id="{ADE29F90-616E-40CF-9481-851F918A714E}" type="datetimeFigureOut">
              <a:rPr lang="en-US" smtClean="0"/>
              <a:t>6/6/2024</a:t>
            </a:fld>
            <a:endParaRPr lang="en-US"/>
          </a:p>
        </p:txBody>
      </p:sp>
      <p:sp>
        <p:nvSpPr>
          <p:cNvPr id="11" name="Google Shape;11;p62"/>
          <p:cNvSpPr txBox="1">
            <a:spLocks noGrp="1"/>
          </p:cNvSpPr>
          <p:nvPr>
            <p:ph type="ftr" idx="11"/>
          </p:nvPr>
        </p:nvSpPr>
        <p:spPr>
          <a:xfrm>
            <a:off x="4038600" y="6356351"/>
            <a:ext cx="4114800" cy="365200"/>
          </a:xfrm>
          <a:prstGeom prst="rect">
            <a:avLst/>
          </a:prstGeom>
          <a:noFill/>
          <a:ln>
            <a:noFill/>
          </a:ln>
        </p:spPr>
        <p:txBody>
          <a:bodyPr spcFirstLastPara="1" wrap="square" lIns="68575" tIns="34275" rIns="68575" bIns="34275" anchor="ctr" anchorCtr="0">
            <a:noAutofit/>
          </a:bodyPr>
          <a:lstStyle>
            <a:lvl1pPr marR="0" lvl="0" algn="ctr" rtl="0">
              <a:lnSpc>
                <a:spcPct val="100000"/>
              </a:lnSpc>
              <a:spcBef>
                <a:spcPts val="0"/>
              </a:spcBef>
              <a:spcAft>
                <a:spcPts val="0"/>
              </a:spcAft>
              <a:buClr>
                <a:srgbClr val="000000"/>
              </a:buClr>
              <a:buSzPts val="11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867" b="0" i="0" u="none" strike="noStrike" cap="none">
                <a:solidFill>
                  <a:schemeClr val="dk1"/>
                </a:solidFill>
                <a:latin typeface="Arial"/>
                <a:ea typeface="Arial"/>
                <a:cs typeface="Arial"/>
                <a:sym typeface="Arial"/>
              </a:defRPr>
            </a:lvl9pPr>
          </a:lstStyle>
          <a:p>
            <a:endParaRPr lang="en-US"/>
          </a:p>
        </p:txBody>
      </p:sp>
      <p:sp>
        <p:nvSpPr>
          <p:cNvPr id="12" name="Google Shape;12;p62"/>
          <p:cNvSpPr txBox="1">
            <a:spLocks noGrp="1"/>
          </p:cNvSpPr>
          <p:nvPr>
            <p:ph type="sldNum" idx="12"/>
          </p:nvPr>
        </p:nvSpPr>
        <p:spPr>
          <a:xfrm>
            <a:off x="8610600" y="6356351"/>
            <a:ext cx="2743200" cy="3652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00"/>
              <a:buFont typeface="Arial"/>
              <a:buNone/>
              <a:defRPr sz="1200" b="0" i="0" u="none" strike="noStrike" cap="none">
                <a:solidFill>
                  <a:srgbClr val="888888"/>
                </a:solidFill>
                <a:latin typeface="Arial"/>
                <a:ea typeface="Arial"/>
                <a:cs typeface="Arial"/>
                <a:sym typeface="Arial"/>
              </a:defRPr>
            </a:lvl9pPr>
          </a:lstStyle>
          <a:p>
            <a:fld id="{3C9E5B19-8A10-4314-878F-6F589FFA9F8A}" type="slidenum">
              <a:rPr lang="en-US" smtClean="0"/>
              <a:t>‹#›</a:t>
            </a:fld>
            <a:endParaRPr lang="en-US"/>
          </a:p>
        </p:txBody>
      </p:sp>
      <p:sp>
        <p:nvSpPr>
          <p:cNvPr id="13" name="Google Shape;13;p62"/>
          <p:cNvSpPr/>
          <p:nvPr/>
        </p:nvSpPr>
        <p:spPr>
          <a:xfrm>
            <a:off x="11353800" y="576263"/>
            <a:ext cx="2025600" cy="724000"/>
          </a:xfrm>
          <a:prstGeom prst="roundRect">
            <a:avLst>
              <a:gd name="adj" fmla="val 10267"/>
            </a:avLst>
          </a:prstGeom>
          <a:solidFill>
            <a:schemeClr val="accent6">
              <a:alpha val="49411"/>
            </a:schemeClr>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Arial"/>
              <a:ea typeface="Arial"/>
              <a:cs typeface="Arial"/>
              <a:sym typeface="Arial"/>
            </a:endParaRPr>
          </a:p>
        </p:txBody>
      </p:sp>
      <p:sp>
        <p:nvSpPr>
          <p:cNvPr id="14" name="Google Shape;14;p62"/>
          <p:cNvSpPr/>
          <p:nvPr/>
        </p:nvSpPr>
        <p:spPr>
          <a:xfrm>
            <a:off x="10496551" y="-485775"/>
            <a:ext cx="1268400" cy="1192400"/>
          </a:xfrm>
          <a:prstGeom prst="roundRect">
            <a:avLst>
              <a:gd name="adj" fmla="val 7929"/>
            </a:avLst>
          </a:prstGeom>
          <a:solidFill>
            <a:srgbClr val="56A9F3">
              <a:alpha val="65490"/>
            </a:srgbClr>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867" b="0" i="0" u="none" strike="noStrike" cap="none">
              <a:solidFill>
                <a:schemeClr val="lt1"/>
              </a:solidFill>
              <a:latin typeface="Arial"/>
              <a:ea typeface="Arial"/>
              <a:cs typeface="Arial"/>
              <a:sym typeface="Arial"/>
            </a:endParaRPr>
          </a:p>
        </p:txBody>
      </p:sp>
      <p:pic>
        <p:nvPicPr>
          <p:cNvPr id="15" name="Google Shape;15;p62" descr="Official Seal of the California Department of Educaiton"/>
          <p:cNvPicPr preferRelativeResize="0"/>
          <p:nvPr/>
        </p:nvPicPr>
        <p:blipFill rotWithShape="1">
          <a:blip r:embed="rId13">
            <a:alphaModFix/>
          </a:blip>
          <a:srcRect/>
          <a:stretch/>
        </p:blipFill>
        <p:spPr>
          <a:xfrm>
            <a:off x="100013" y="5389563"/>
            <a:ext cx="1295400" cy="1293811"/>
          </a:xfrm>
          <a:prstGeom prst="rect">
            <a:avLst/>
          </a:prstGeom>
          <a:noFill/>
          <a:ln>
            <a:noFill/>
          </a:ln>
        </p:spPr>
      </p:pic>
    </p:spTree>
    <p:extLst>
      <p:ext uri="{BB962C8B-B14F-4D97-AF65-F5344CB8AC3E}">
        <p14:creationId xmlns:p14="http://schemas.microsoft.com/office/powerpoint/2010/main" val="3383104494"/>
      </p:ext>
    </p:extLst>
  </p:cSld>
  <p:clrMap bg1="lt1" tx1="dk1" bg2="dk2" tx2="lt2" accent1="accent1" accent2="accent2" accent3="accent3" accent4="accent4" accent5="accent5" accent6="accent6" hlink="hlink" folHlink="folHlink"/>
  <p:sldLayoutIdLst>
    <p:sldLayoutId id="2147483661" r:id="rId1"/>
    <p:sldLayoutId id="2147483663" r:id="rId2"/>
    <p:sldLayoutId id="2147483665" r:id="rId3"/>
    <p:sldLayoutId id="2147483667" r:id="rId4"/>
    <p:sldLayoutId id="2147483668" r:id="rId5"/>
    <p:sldLayoutId id="2147483670" r:id="rId6"/>
    <p:sldLayoutId id="2147483671" r:id="rId7"/>
    <p:sldLayoutId id="2147483672" r:id="rId8"/>
    <p:sldLayoutId id="2147483673" r:id="rId9"/>
    <p:sldLayoutId id="2147483674" r:id="rId10"/>
    <p:sldLayoutId id="2147483678" r:id="rId11"/>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40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e.ca.gov/nr/ne/yr21/yr21rel67.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de.ca.gov/fg/fo/r14/litcoaches23result.as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de.ca.gov/fg/aa/ca/literacycoaches.as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mailto:CAAR@cde.ca.gov"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ci/pl/lcrsprogram.as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de.ca.gov/ci/pl/lcrsprogram.asp"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padlet.com/beckybruin/lcrset-main-grant-padlet-c6g7yi3nm469s00i/wish/2828911654"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PLIO@cde.ca.gov"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mailto:CAAR@cde.ca.gov"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3DA94-356A-B022-24D7-19038838335A}"/>
              </a:ext>
            </a:extLst>
          </p:cNvPr>
          <p:cNvSpPr>
            <a:spLocks noGrp="1"/>
          </p:cNvSpPr>
          <p:nvPr>
            <p:ph type="ctrTitle"/>
          </p:nvPr>
        </p:nvSpPr>
        <p:spPr/>
        <p:txBody>
          <a:bodyPr/>
          <a:lstStyle/>
          <a:p>
            <a:r>
              <a:rPr lang="en-US" dirty="0"/>
              <a:t>Literacy Coaches and Reading Specialists Program</a:t>
            </a:r>
          </a:p>
        </p:txBody>
      </p:sp>
      <p:sp>
        <p:nvSpPr>
          <p:cNvPr id="3" name="Subtitle 2">
            <a:extLst>
              <a:ext uri="{FF2B5EF4-FFF2-40B4-BE49-F238E27FC236}">
                <a16:creationId xmlns:a16="http://schemas.microsoft.com/office/drawing/2014/main" id="{7E7E778B-B6D5-8A05-2D99-4F92FC141C9F}"/>
              </a:ext>
            </a:extLst>
          </p:cNvPr>
          <p:cNvSpPr>
            <a:spLocks noGrp="1"/>
          </p:cNvSpPr>
          <p:nvPr>
            <p:ph type="subTitle" idx="1"/>
          </p:nvPr>
        </p:nvSpPr>
        <p:spPr/>
        <p:txBody>
          <a:bodyPr/>
          <a:lstStyle/>
          <a:p>
            <a:r>
              <a:rPr lang="en-US" sz="3200" dirty="0"/>
              <a:t>December 18, 2023</a:t>
            </a:r>
          </a:p>
          <a:p>
            <a:endParaRPr lang="en-US" dirty="0"/>
          </a:p>
        </p:txBody>
      </p:sp>
    </p:spTree>
    <p:extLst>
      <p:ext uri="{BB962C8B-B14F-4D97-AF65-F5344CB8AC3E}">
        <p14:creationId xmlns:p14="http://schemas.microsoft.com/office/powerpoint/2010/main" val="1619347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5512-847C-FBBB-6120-2938BB6E5D0B}"/>
              </a:ext>
            </a:extLst>
          </p:cNvPr>
          <p:cNvSpPr>
            <a:spLocks noGrp="1"/>
          </p:cNvSpPr>
          <p:nvPr>
            <p:ph type="title"/>
          </p:nvPr>
        </p:nvSpPr>
        <p:spPr/>
        <p:txBody>
          <a:bodyPr/>
          <a:lstStyle/>
          <a:p>
            <a:r>
              <a:rPr lang="en-US" dirty="0"/>
              <a:t>Poll Everywhere (2)</a:t>
            </a:r>
          </a:p>
        </p:txBody>
      </p:sp>
      <p:sp>
        <p:nvSpPr>
          <p:cNvPr id="3" name="Text Placeholder 2">
            <a:extLst>
              <a:ext uri="{FF2B5EF4-FFF2-40B4-BE49-F238E27FC236}">
                <a16:creationId xmlns:a16="http://schemas.microsoft.com/office/drawing/2014/main" id="{4AAD2733-CC5C-C46B-25E7-583CEAD4F55C}"/>
              </a:ext>
            </a:extLst>
          </p:cNvPr>
          <p:cNvSpPr>
            <a:spLocks noGrp="1"/>
          </p:cNvSpPr>
          <p:nvPr>
            <p:ph type="body" idx="1"/>
          </p:nvPr>
        </p:nvSpPr>
        <p:spPr>
          <a:xfrm>
            <a:off x="1354137" y="1476491"/>
            <a:ext cx="9480400" cy="4351200"/>
          </a:xfrm>
        </p:spPr>
        <p:txBody>
          <a:bodyPr/>
          <a:lstStyle/>
          <a:p>
            <a:pPr marL="186055" indent="0" algn="ctr">
              <a:buNone/>
            </a:pPr>
            <a:r>
              <a:rPr lang="en-US" sz="3600" dirty="0"/>
              <a:t>How familiar are you with the SSPI’s goal for all California students to be reading by third grade by 2026?</a:t>
            </a:r>
            <a:endParaRPr lang="en-US"/>
          </a:p>
          <a:p>
            <a:pPr marL="186055" indent="0" algn="ctr">
              <a:buNone/>
            </a:pPr>
            <a:endParaRPr lang="en-US" dirty="0"/>
          </a:p>
          <a:p>
            <a:pPr marL="186055" indent="0" algn="ctr">
              <a:buNone/>
            </a:pPr>
            <a:r>
              <a:rPr lang="en-US"/>
              <a:t>Respond at pollev.com/eequity732 (case sensitive)</a:t>
            </a:r>
            <a:endParaRPr lang="en-US" sz="3600"/>
          </a:p>
          <a:p>
            <a:pPr marL="186055" indent="0">
              <a:buNone/>
            </a:pPr>
            <a:endParaRPr lang="en-US" sz="1200" dirty="0"/>
          </a:p>
          <a:p>
            <a:pPr marL="186055" indent="0" algn="ctr">
              <a:buNone/>
            </a:pPr>
            <a:r>
              <a:rPr lang="en-US" dirty="0"/>
              <a:t>OR</a:t>
            </a:r>
          </a:p>
          <a:p>
            <a:pPr marL="186055" indent="0">
              <a:buNone/>
            </a:pPr>
            <a:endParaRPr lang="en-US" sz="1200" dirty="0"/>
          </a:p>
          <a:p>
            <a:pPr marL="186055" indent="0" algn="ctr">
              <a:buNone/>
            </a:pPr>
            <a:r>
              <a:rPr lang="en-US" dirty="0"/>
              <a:t>Text the message “EEQUITY732” to the phone number “22333” to join the poll and respond via text message</a:t>
            </a:r>
          </a:p>
        </p:txBody>
      </p:sp>
    </p:spTree>
    <p:extLst>
      <p:ext uri="{BB962C8B-B14F-4D97-AF65-F5344CB8AC3E}">
        <p14:creationId xmlns:p14="http://schemas.microsoft.com/office/powerpoint/2010/main" val="63310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0227451-6135-FDB3-F400-EC3058F56723}"/>
              </a:ext>
            </a:extLst>
          </p:cNvPr>
          <p:cNvSpPr>
            <a:spLocks noGrp="1"/>
          </p:cNvSpPr>
          <p:nvPr>
            <p:ph type="title"/>
          </p:nvPr>
        </p:nvSpPr>
        <p:spPr/>
        <p:txBody>
          <a:bodyPr/>
          <a:lstStyle/>
          <a:p>
            <a:r>
              <a:rPr lang="en-US" dirty="0">
                <a:latin typeface="+mj-lt"/>
              </a:rPr>
              <a:t>California’s Literacy Goals (2)</a:t>
            </a:r>
          </a:p>
        </p:txBody>
      </p:sp>
      <p:sp>
        <p:nvSpPr>
          <p:cNvPr id="5" name="Text Placeholder 4">
            <a:extLst>
              <a:ext uri="{FF2B5EF4-FFF2-40B4-BE49-F238E27FC236}">
                <a16:creationId xmlns:a16="http://schemas.microsoft.com/office/drawing/2014/main" id="{7CA1F273-60A9-FFA7-A557-3E2B43C7493C}"/>
              </a:ext>
            </a:extLst>
          </p:cNvPr>
          <p:cNvSpPr>
            <a:spLocks noGrp="1"/>
          </p:cNvSpPr>
          <p:nvPr>
            <p:ph type="body" idx="1"/>
          </p:nvPr>
        </p:nvSpPr>
        <p:spPr>
          <a:xfrm>
            <a:off x="1354137" y="1445905"/>
            <a:ext cx="9480400" cy="4351200"/>
          </a:xfrm>
        </p:spPr>
        <p:txBody>
          <a:bodyPr/>
          <a:lstStyle/>
          <a:p>
            <a:pPr marL="186262" indent="0">
              <a:lnSpc>
                <a:spcPct val="100000"/>
              </a:lnSpc>
              <a:spcBef>
                <a:spcPts val="0"/>
              </a:spcBef>
              <a:spcAft>
                <a:spcPts val="600"/>
              </a:spcAft>
              <a:buNone/>
            </a:pPr>
            <a:r>
              <a:rPr lang="en-US" dirty="0"/>
              <a:t>The SSPI is working toward a goal of ensuring all California students can read by the third grade by 2026.</a:t>
            </a:r>
          </a:p>
          <a:p>
            <a:pPr>
              <a:lnSpc>
                <a:spcPct val="100000"/>
              </a:lnSpc>
              <a:spcBef>
                <a:spcPts val="0"/>
              </a:spcBef>
              <a:spcAft>
                <a:spcPts val="600"/>
              </a:spcAft>
            </a:pPr>
            <a:r>
              <a:rPr lang="en-US" dirty="0"/>
              <a:t>LCRS program</a:t>
            </a:r>
          </a:p>
          <a:p>
            <a:pPr>
              <a:lnSpc>
                <a:spcPct val="100000"/>
              </a:lnSpc>
              <a:spcBef>
                <a:spcPts val="0"/>
              </a:spcBef>
              <a:spcAft>
                <a:spcPts val="600"/>
              </a:spcAft>
            </a:pPr>
            <a:r>
              <a:rPr lang="en-US" dirty="0"/>
              <a:t>ELSB grant</a:t>
            </a:r>
          </a:p>
          <a:p>
            <a:pPr>
              <a:lnSpc>
                <a:spcPct val="100000"/>
              </a:lnSpc>
              <a:spcBef>
                <a:spcPts val="0"/>
              </a:spcBef>
              <a:spcAft>
                <a:spcPts val="600"/>
              </a:spcAft>
            </a:pPr>
            <a:r>
              <a:rPr lang="en-US" dirty="0"/>
              <a:t>RII grant</a:t>
            </a:r>
          </a:p>
          <a:p>
            <a:pPr>
              <a:lnSpc>
                <a:spcPct val="100000"/>
              </a:lnSpc>
              <a:spcBef>
                <a:spcPts val="0"/>
              </a:spcBef>
              <a:spcAft>
                <a:spcPts val="600"/>
              </a:spcAft>
            </a:pPr>
            <a:r>
              <a:rPr lang="en-US" dirty="0"/>
              <a:t>CLSD grant</a:t>
            </a:r>
          </a:p>
          <a:p>
            <a:pPr>
              <a:lnSpc>
                <a:spcPct val="100000"/>
              </a:lnSpc>
              <a:spcBef>
                <a:spcPts val="0"/>
              </a:spcBef>
              <a:spcAft>
                <a:spcPts val="600"/>
              </a:spcAft>
            </a:pPr>
            <a:r>
              <a:rPr lang="en-US" dirty="0"/>
              <a:t>Comprehensive SLP</a:t>
            </a:r>
          </a:p>
          <a:p>
            <a:pPr>
              <a:lnSpc>
                <a:spcPct val="100000"/>
              </a:lnSpc>
              <a:spcBef>
                <a:spcPts val="0"/>
              </a:spcBef>
              <a:spcAft>
                <a:spcPts val="600"/>
              </a:spcAft>
            </a:pPr>
            <a:r>
              <a:rPr lang="en-US" dirty="0"/>
              <a:t>EWIGs: English Learner Roadmap and Special Education</a:t>
            </a:r>
          </a:p>
          <a:p>
            <a:pPr>
              <a:lnSpc>
                <a:spcPct val="100000"/>
              </a:lnSpc>
              <a:spcBef>
                <a:spcPts val="0"/>
              </a:spcBef>
              <a:spcAft>
                <a:spcPts val="600"/>
              </a:spcAft>
            </a:pPr>
            <a:r>
              <a:rPr lang="en-US" dirty="0"/>
              <a:t>CDI </a:t>
            </a:r>
          </a:p>
          <a:p>
            <a:pPr marL="186262" indent="0" algn="ctr">
              <a:lnSpc>
                <a:spcPct val="100000"/>
              </a:lnSpc>
              <a:spcBef>
                <a:spcPts val="0"/>
              </a:spcBef>
              <a:spcAft>
                <a:spcPts val="600"/>
              </a:spcAft>
              <a:buNone/>
            </a:pPr>
            <a:r>
              <a:rPr lang="en-US" dirty="0">
                <a:hlinkClick r:id="rId3" tooltip="SSPI's Literacy Initiative"/>
              </a:rPr>
              <a:t>https://www.cde.ca.gov/nr/ne/yr21/yr21rel67.asp</a:t>
            </a:r>
            <a:r>
              <a:rPr lang="en-US" dirty="0"/>
              <a:t> </a:t>
            </a:r>
          </a:p>
        </p:txBody>
      </p:sp>
    </p:spTree>
    <p:extLst>
      <p:ext uri="{BB962C8B-B14F-4D97-AF65-F5344CB8AC3E}">
        <p14:creationId xmlns:p14="http://schemas.microsoft.com/office/powerpoint/2010/main" val="239699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A18D2-DA91-16A0-669A-6D551C132DB6}"/>
              </a:ext>
            </a:extLst>
          </p:cNvPr>
          <p:cNvSpPr>
            <a:spLocks noGrp="1"/>
          </p:cNvSpPr>
          <p:nvPr>
            <p:ph type="title"/>
          </p:nvPr>
        </p:nvSpPr>
        <p:spPr>
          <a:xfrm>
            <a:off x="831851" y="1709739"/>
            <a:ext cx="10515600" cy="2127743"/>
          </a:xfrm>
        </p:spPr>
        <p:txBody>
          <a:bodyPr/>
          <a:lstStyle/>
          <a:p>
            <a:r>
              <a:rPr lang="en-US"/>
              <a:t>Overview</a:t>
            </a:r>
          </a:p>
        </p:txBody>
      </p:sp>
      <p:sp>
        <p:nvSpPr>
          <p:cNvPr id="3" name="Text Placeholder 2">
            <a:extLst>
              <a:ext uri="{FF2B5EF4-FFF2-40B4-BE49-F238E27FC236}">
                <a16:creationId xmlns:a16="http://schemas.microsoft.com/office/drawing/2014/main" id="{6B361E5F-F82B-6A43-9BD5-6C1F732795B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80607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55413-E3E8-DB36-93EA-3AD98832B62E}"/>
              </a:ext>
            </a:extLst>
          </p:cNvPr>
          <p:cNvSpPr>
            <a:spLocks noGrp="1"/>
          </p:cNvSpPr>
          <p:nvPr>
            <p:ph type="title"/>
          </p:nvPr>
        </p:nvSpPr>
        <p:spPr/>
        <p:txBody>
          <a:bodyPr/>
          <a:lstStyle/>
          <a:p>
            <a:r>
              <a:rPr lang="en-US">
                <a:latin typeface="+mj-lt"/>
              </a:rPr>
              <a:t>Authorizing Statute (1)</a:t>
            </a:r>
          </a:p>
        </p:txBody>
      </p:sp>
      <p:sp>
        <p:nvSpPr>
          <p:cNvPr id="3" name="Text Placeholder 2">
            <a:extLst>
              <a:ext uri="{FF2B5EF4-FFF2-40B4-BE49-F238E27FC236}">
                <a16:creationId xmlns:a16="http://schemas.microsoft.com/office/drawing/2014/main" id="{8E98CE6C-579D-81E8-708A-40A7E9A3453A}"/>
              </a:ext>
            </a:extLst>
          </p:cNvPr>
          <p:cNvSpPr>
            <a:spLocks noGrp="1"/>
          </p:cNvSpPr>
          <p:nvPr>
            <p:ph type="body" idx="1"/>
          </p:nvPr>
        </p:nvSpPr>
        <p:spPr/>
        <p:txBody>
          <a:bodyPr/>
          <a:lstStyle/>
          <a:p>
            <a:pPr marL="186262" indent="0">
              <a:buNone/>
            </a:pPr>
            <a:r>
              <a:rPr lang="en-US" sz="2800" dirty="0"/>
              <a:t>Senate Bill 114, Section 104 (Chapter 48, 2023) authorizes the second allocation of the LCRS program. The sum of $250 million was appropriated from the General Fund to the SSPI for the LCRS program. Of the total funding, the SSPI allocated $248 million to eligible school sites to develop school literacy programs, employ and train literacy coaches and reading and literacy specialists, and develop and implement interventions for students in need of targeted literacy support.</a:t>
            </a:r>
          </a:p>
        </p:txBody>
      </p:sp>
    </p:spTree>
    <p:extLst>
      <p:ext uri="{BB962C8B-B14F-4D97-AF65-F5344CB8AC3E}">
        <p14:creationId xmlns:p14="http://schemas.microsoft.com/office/powerpoint/2010/main" val="3888625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2190D-53FE-57BF-E106-91FC32F0DF9E}"/>
              </a:ext>
            </a:extLst>
          </p:cNvPr>
          <p:cNvSpPr>
            <a:spLocks noGrp="1"/>
          </p:cNvSpPr>
          <p:nvPr>
            <p:ph type="title"/>
          </p:nvPr>
        </p:nvSpPr>
        <p:spPr/>
        <p:txBody>
          <a:bodyPr/>
          <a:lstStyle/>
          <a:p>
            <a:r>
              <a:rPr lang="en-US">
                <a:latin typeface="+mj-lt"/>
              </a:rPr>
              <a:t>Authorizing Statute (2)</a:t>
            </a:r>
          </a:p>
        </p:txBody>
      </p:sp>
      <p:sp>
        <p:nvSpPr>
          <p:cNvPr id="3" name="Text Placeholder 2">
            <a:extLst>
              <a:ext uri="{FF2B5EF4-FFF2-40B4-BE49-F238E27FC236}">
                <a16:creationId xmlns:a16="http://schemas.microsoft.com/office/drawing/2014/main" id="{6BC4C99D-1799-D070-B44F-6F602C853942}"/>
              </a:ext>
            </a:extLst>
          </p:cNvPr>
          <p:cNvSpPr>
            <a:spLocks noGrp="1"/>
          </p:cNvSpPr>
          <p:nvPr>
            <p:ph type="body" idx="1"/>
          </p:nvPr>
        </p:nvSpPr>
        <p:spPr>
          <a:xfrm>
            <a:off x="1354137" y="1419225"/>
            <a:ext cx="9480400" cy="4666782"/>
          </a:xfrm>
        </p:spPr>
        <p:txBody>
          <a:bodyPr/>
          <a:lstStyle/>
          <a:p>
            <a:pPr marL="186262" indent="0">
              <a:lnSpc>
                <a:spcPct val="100000"/>
              </a:lnSpc>
              <a:spcBef>
                <a:spcPts val="0"/>
              </a:spcBef>
              <a:spcAft>
                <a:spcPts val="1200"/>
              </a:spcAft>
              <a:buNone/>
            </a:pPr>
            <a:r>
              <a:rPr lang="en-US" sz="2800" dirty="0"/>
              <a:t>Funds were allocated based on an eligible site’s enrollment in kindergarten or any of grades one to three (K–3), inclusive, so that no local educational agency (LEA) shall receive less than $450,000 per eligible school site. Grant amounts were determined using 2022–23 school enrollment data determined as of the California Longitudinal Pupil Achievement Data System Fall 1 Certification.</a:t>
            </a:r>
          </a:p>
          <a:p>
            <a:pPr marL="186262" indent="0">
              <a:lnSpc>
                <a:spcPct val="100000"/>
              </a:lnSpc>
              <a:spcBef>
                <a:spcPts val="0"/>
              </a:spcBef>
              <a:spcAft>
                <a:spcPts val="1200"/>
              </a:spcAft>
              <a:buNone/>
            </a:pPr>
            <a:r>
              <a:rPr lang="en-US" sz="2800" dirty="0"/>
              <a:t>Funds may be expended through the 2028 fiscal year. Any funds not encumbered by June 30, 2028, must be returned to the CDE.</a:t>
            </a:r>
          </a:p>
        </p:txBody>
      </p:sp>
    </p:spTree>
    <p:extLst>
      <p:ext uri="{BB962C8B-B14F-4D97-AF65-F5344CB8AC3E}">
        <p14:creationId xmlns:p14="http://schemas.microsoft.com/office/powerpoint/2010/main" val="3361659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2C901-3413-019C-5132-5BC9235B8391}"/>
              </a:ext>
            </a:extLst>
          </p:cNvPr>
          <p:cNvSpPr>
            <a:spLocks noGrp="1"/>
          </p:cNvSpPr>
          <p:nvPr>
            <p:ph type="title"/>
          </p:nvPr>
        </p:nvSpPr>
        <p:spPr/>
        <p:txBody>
          <a:bodyPr/>
          <a:lstStyle/>
          <a:p>
            <a:r>
              <a:rPr lang="en-US">
                <a:latin typeface="+mj-lt"/>
              </a:rPr>
              <a:t>Authorizing Statute (3)</a:t>
            </a:r>
          </a:p>
        </p:txBody>
      </p:sp>
      <p:sp>
        <p:nvSpPr>
          <p:cNvPr id="3" name="Text Placeholder 2">
            <a:extLst>
              <a:ext uri="{FF2B5EF4-FFF2-40B4-BE49-F238E27FC236}">
                <a16:creationId xmlns:a16="http://schemas.microsoft.com/office/drawing/2014/main" id="{C5E56BB1-9F6E-62C7-3387-C71D03C27687}"/>
              </a:ext>
            </a:extLst>
          </p:cNvPr>
          <p:cNvSpPr>
            <a:spLocks noGrp="1"/>
          </p:cNvSpPr>
          <p:nvPr>
            <p:ph type="body" idx="1"/>
          </p:nvPr>
        </p:nvSpPr>
        <p:spPr/>
        <p:txBody>
          <a:bodyPr/>
          <a:lstStyle/>
          <a:p>
            <a:pPr marL="186262" indent="0">
              <a:buNone/>
            </a:pPr>
            <a:r>
              <a:rPr lang="en-US" sz="2800" dirty="0"/>
              <a:t>Of the funds appropriated from both the first and second allocations, a total of $27 million was available for the SSPI, in collaboration with the Commission on Teacher Credentialing (CTC), and subject to the approval of the Executive Director of the State Board of Education, to select a county office of education (COE), through a competitive process, to develop and provide training for educators to become literacy coaches and reading and literacy specialists.</a:t>
            </a:r>
          </a:p>
        </p:txBody>
      </p:sp>
    </p:spTree>
    <p:extLst>
      <p:ext uri="{BB962C8B-B14F-4D97-AF65-F5344CB8AC3E}">
        <p14:creationId xmlns:p14="http://schemas.microsoft.com/office/powerpoint/2010/main" val="3067454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487514-DAFB-40D9-A24A-2B82E81E0233}"/>
              </a:ext>
            </a:extLst>
          </p:cNvPr>
          <p:cNvSpPr>
            <a:spLocks noGrp="1"/>
          </p:cNvSpPr>
          <p:nvPr>
            <p:ph type="title"/>
          </p:nvPr>
        </p:nvSpPr>
        <p:spPr/>
        <p:txBody>
          <a:bodyPr/>
          <a:lstStyle/>
          <a:p>
            <a:r>
              <a:rPr lang="en-US" dirty="0"/>
              <a:t>Allocations and Apportionments (1)</a:t>
            </a:r>
          </a:p>
        </p:txBody>
      </p:sp>
      <p:sp>
        <p:nvSpPr>
          <p:cNvPr id="5" name="Content Placeholder 4">
            <a:extLst>
              <a:ext uri="{FF2B5EF4-FFF2-40B4-BE49-F238E27FC236}">
                <a16:creationId xmlns:a16="http://schemas.microsoft.com/office/drawing/2014/main" id="{FBA7F9C4-6E3E-4625-8EFE-8F70651D2144}"/>
              </a:ext>
            </a:extLst>
          </p:cNvPr>
          <p:cNvSpPr>
            <a:spLocks noGrp="1"/>
          </p:cNvSpPr>
          <p:nvPr>
            <p:ph idx="1"/>
          </p:nvPr>
        </p:nvSpPr>
        <p:spPr>
          <a:xfrm>
            <a:off x="1190363" y="1375249"/>
            <a:ext cx="10164573" cy="4351200"/>
          </a:xfrm>
        </p:spPr>
        <p:txBody>
          <a:bodyPr>
            <a:noAutofit/>
          </a:bodyPr>
          <a:lstStyle/>
          <a:p>
            <a:r>
              <a:rPr lang="en-US" b="1" dirty="0"/>
              <a:t>Eligible Entities</a:t>
            </a:r>
          </a:p>
          <a:p>
            <a:pPr lvl="1"/>
            <a:r>
              <a:rPr lang="en-US" sz="2400" dirty="0"/>
              <a:t>Elementary school sites operated by a local educational agency</a:t>
            </a:r>
          </a:p>
          <a:p>
            <a:pPr lvl="1"/>
            <a:r>
              <a:rPr lang="en-US" sz="2400" dirty="0"/>
              <a:t>Did not receive funding in the prior fiscal year (2022-23)</a:t>
            </a:r>
          </a:p>
          <a:p>
            <a:pPr lvl="1"/>
            <a:r>
              <a:rPr lang="en-US" sz="2400" dirty="0"/>
              <a:t>95 Percent unduplicated pupil percentage for Grades K-3</a:t>
            </a:r>
          </a:p>
          <a:p>
            <a:pPr lvl="1"/>
            <a:r>
              <a:rPr lang="en-US" sz="2400" dirty="0"/>
              <a:t>Calculated using 2022-23 data</a:t>
            </a:r>
          </a:p>
          <a:p>
            <a:r>
              <a:rPr lang="en-US" b="1" dirty="0"/>
              <a:t>Funding Formula</a:t>
            </a:r>
          </a:p>
          <a:p>
            <a:pPr lvl="1"/>
            <a:r>
              <a:rPr lang="en-US" sz="2400" dirty="0"/>
              <a:t>Equal amount per pupil in Grades K-3</a:t>
            </a:r>
          </a:p>
          <a:p>
            <a:pPr lvl="1"/>
            <a:r>
              <a:rPr lang="en-US" sz="2400" dirty="0"/>
              <a:t>Minimum funding of $450k per eligible school site</a:t>
            </a:r>
          </a:p>
          <a:p>
            <a:r>
              <a:rPr lang="en-US" b="1" dirty="0"/>
              <a:t>Opt-Out Provision</a:t>
            </a:r>
          </a:p>
          <a:p>
            <a:pPr lvl="1"/>
            <a:r>
              <a:rPr lang="en-US" sz="2400" dirty="0"/>
              <a:t>Eligible school sites were able to opt-out by September 30, 2023</a:t>
            </a:r>
          </a:p>
          <a:p>
            <a:pPr lvl="1"/>
            <a:r>
              <a:rPr lang="en-US" sz="2400" dirty="0"/>
              <a:t>Funds for non-participants will be reallocated</a:t>
            </a:r>
          </a:p>
          <a:p>
            <a:endParaRPr lang="en-US" b="1" dirty="0"/>
          </a:p>
        </p:txBody>
      </p:sp>
    </p:spTree>
    <p:extLst>
      <p:ext uri="{BB962C8B-B14F-4D97-AF65-F5344CB8AC3E}">
        <p14:creationId xmlns:p14="http://schemas.microsoft.com/office/powerpoint/2010/main" val="4231649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06A9B-B3E6-45F3-873C-EFF4F3747000}"/>
              </a:ext>
            </a:extLst>
          </p:cNvPr>
          <p:cNvSpPr>
            <a:spLocks noGrp="1"/>
          </p:cNvSpPr>
          <p:nvPr>
            <p:ph type="title"/>
          </p:nvPr>
        </p:nvSpPr>
        <p:spPr/>
        <p:txBody>
          <a:bodyPr/>
          <a:lstStyle/>
          <a:p>
            <a:r>
              <a:rPr lang="en-US" dirty="0"/>
              <a:t>Allocations and Apportionments (2)</a:t>
            </a:r>
          </a:p>
        </p:txBody>
      </p:sp>
      <p:sp>
        <p:nvSpPr>
          <p:cNvPr id="3" name="Content Placeholder 2">
            <a:extLst>
              <a:ext uri="{FF2B5EF4-FFF2-40B4-BE49-F238E27FC236}">
                <a16:creationId xmlns:a16="http://schemas.microsoft.com/office/drawing/2014/main" id="{93F3EB0F-2EC1-4B24-B2F8-D2434800D1FC}"/>
              </a:ext>
            </a:extLst>
          </p:cNvPr>
          <p:cNvSpPr>
            <a:spLocks noGrp="1"/>
          </p:cNvSpPr>
          <p:nvPr>
            <p:ph idx="1"/>
          </p:nvPr>
        </p:nvSpPr>
        <p:spPr>
          <a:xfrm>
            <a:off x="606188" y="1197828"/>
            <a:ext cx="11353800" cy="4667250"/>
          </a:xfrm>
        </p:spPr>
        <p:txBody>
          <a:bodyPr>
            <a:noAutofit/>
          </a:bodyPr>
          <a:lstStyle/>
          <a:p>
            <a:r>
              <a:rPr lang="en-US" b="1" dirty="0"/>
              <a:t>Allocations</a:t>
            </a:r>
          </a:p>
          <a:p>
            <a:pPr lvl="1"/>
            <a:r>
              <a:rPr lang="en-US" sz="2400" dirty="0"/>
              <a:t>Estimated Allocations are available on the fiscal web page</a:t>
            </a:r>
          </a:p>
          <a:p>
            <a:pPr lvl="1"/>
            <a:r>
              <a:rPr lang="en-US" sz="2400" dirty="0">
                <a:hlinkClick r:id="rId3" tooltip="Funding Results for LCRS"/>
              </a:rPr>
              <a:t>https://www.cde.ca.gov/fg/fo/r14/litcoaches23result.asp</a:t>
            </a:r>
            <a:endParaRPr lang="en-US" sz="2400" dirty="0"/>
          </a:p>
          <a:p>
            <a:pPr lvl="1"/>
            <a:r>
              <a:rPr lang="en-US" sz="2400" dirty="0"/>
              <a:t>Final Allocations will be available in approximately January 2024</a:t>
            </a:r>
            <a:endParaRPr lang="en-US" sz="2400" i="1" dirty="0">
              <a:solidFill>
                <a:srgbClr val="00B0F0"/>
              </a:solidFill>
            </a:endParaRPr>
          </a:p>
          <a:p>
            <a:r>
              <a:rPr lang="en-US" b="1" dirty="0"/>
              <a:t>Apportionment </a:t>
            </a:r>
          </a:p>
          <a:p>
            <a:pPr lvl="1"/>
            <a:r>
              <a:rPr lang="en-US" sz="2400" dirty="0"/>
              <a:t>CDE plans to release 100 percent of funds in one payment</a:t>
            </a:r>
          </a:p>
          <a:p>
            <a:pPr lvl="1"/>
            <a:r>
              <a:rPr lang="en-US" sz="2400" dirty="0"/>
              <a:t>Approximately January 2024</a:t>
            </a:r>
            <a:endParaRPr lang="en-US" sz="2400" i="1" dirty="0">
              <a:solidFill>
                <a:srgbClr val="00B0F0"/>
              </a:solidFill>
            </a:endParaRPr>
          </a:p>
          <a:p>
            <a:r>
              <a:rPr lang="en-US" b="1" dirty="0"/>
              <a:t>Funding Availability</a:t>
            </a:r>
          </a:p>
          <a:p>
            <a:pPr lvl="1"/>
            <a:r>
              <a:rPr lang="en-US" sz="2400" dirty="0"/>
              <a:t>Funds are available for encumbrance through June 30, 2028</a:t>
            </a:r>
          </a:p>
          <a:p>
            <a:r>
              <a:rPr lang="en-US" b="1" dirty="0"/>
              <a:t>SACS Resource Code</a:t>
            </a:r>
          </a:p>
          <a:p>
            <a:pPr lvl="1"/>
            <a:r>
              <a:rPr lang="en-US" sz="2400" dirty="0"/>
              <a:t>6211, Literacy Coaches and Reading Specialists Grant Program (2023-24)</a:t>
            </a:r>
          </a:p>
          <a:p>
            <a:endParaRPr lang="en-US" dirty="0"/>
          </a:p>
        </p:txBody>
      </p:sp>
    </p:spTree>
    <p:extLst>
      <p:ext uri="{BB962C8B-B14F-4D97-AF65-F5344CB8AC3E}">
        <p14:creationId xmlns:p14="http://schemas.microsoft.com/office/powerpoint/2010/main" val="193357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B047F-EA3F-4364-885C-43BA824FADA7}"/>
              </a:ext>
            </a:extLst>
          </p:cNvPr>
          <p:cNvSpPr>
            <a:spLocks noGrp="1"/>
          </p:cNvSpPr>
          <p:nvPr>
            <p:ph type="title"/>
          </p:nvPr>
        </p:nvSpPr>
        <p:spPr/>
        <p:txBody>
          <a:bodyPr/>
          <a:lstStyle/>
          <a:p>
            <a:r>
              <a:rPr lang="en-US" dirty="0"/>
              <a:t>Allocations and Apportionments (3)</a:t>
            </a:r>
          </a:p>
        </p:txBody>
      </p:sp>
      <p:sp>
        <p:nvSpPr>
          <p:cNvPr id="3" name="Content Placeholder 2">
            <a:extLst>
              <a:ext uri="{FF2B5EF4-FFF2-40B4-BE49-F238E27FC236}">
                <a16:creationId xmlns:a16="http://schemas.microsoft.com/office/drawing/2014/main" id="{99B6FF30-8BFB-4A1C-AB7A-14F2793D12E4}"/>
              </a:ext>
            </a:extLst>
          </p:cNvPr>
          <p:cNvSpPr>
            <a:spLocks noGrp="1"/>
          </p:cNvSpPr>
          <p:nvPr>
            <p:ph idx="1"/>
          </p:nvPr>
        </p:nvSpPr>
        <p:spPr/>
        <p:txBody>
          <a:bodyPr/>
          <a:lstStyle/>
          <a:p>
            <a:r>
              <a:rPr lang="en-US" b="1" dirty="0"/>
              <a:t>Fiscal Resources</a:t>
            </a:r>
          </a:p>
          <a:p>
            <a:pPr lvl="1"/>
            <a:r>
              <a:rPr lang="en-US" sz="2400" dirty="0">
                <a:hlinkClick r:id="rId3" tooltip="Literacy Coaches and Reading Specialists Grant Webpage"/>
              </a:rPr>
              <a:t>https://www.cde.ca.gov/fg/aa/ca/literacycoaches.asp</a:t>
            </a:r>
            <a:r>
              <a:rPr lang="en-US" sz="2400" dirty="0"/>
              <a:t> </a:t>
            </a:r>
          </a:p>
          <a:p>
            <a:pPr lvl="1"/>
            <a:r>
              <a:rPr lang="en-US" sz="2400" dirty="0"/>
              <a:t>Questions:  </a:t>
            </a:r>
            <a:r>
              <a:rPr lang="en-US" sz="2400" dirty="0">
                <a:hlinkClick r:id="rId4"/>
              </a:rPr>
              <a:t>CAAR@cde.ca.gov</a:t>
            </a:r>
            <a:r>
              <a:rPr lang="en-US" sz="2400" dirty="0"/>
              <a:t> </a:t>
            </a:r>
          </a:p>
        </p:txBody>
      </p:sp>
    </p:spTree>
    <p:extLst>
      <p:ext uri="{BB962C8B-B14F-4D97-AF65-F5344CB8AC3E}">
        <p14:creationId xmlns:p14="http://schemas.microsoft.com/office/powerpoint/2010/main" val="2116439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36C21-02A2-2CB0-7796-DEDAD2B4D18B}"/>
              </a:ext>
            </a:extLst>
          </p:cNvPr>
          <p:cNvSpPr>
            <a:spLocks noGrp="1"/>
          </p:cNvSpPr>
          <p:nvPr>
            <p:ph type="title"/>
          </p:nvPr>
        </p:nvSpPr>
        <p:spPr/>
        <p:txBody>
          <a:bodyPr/>
          <a:lstStyle/>
          <a:p>
            <a:r>
              <a:rPr lang="en-US">
                <a:latin typeface="+mj-lt"/>
              </a:rPr>
              <a:t>Literacy Coaches and Reading Specialists Funds</a:t>
            </a:r>
          </a:p>
        </p:txBody>
      </p:sp>
      <p:sp>
        <p:nvSpPr>
          <p:cNvPr id="3" name="Text Placeholder 2">
            <a:extLst>
              <a:ext uri="{FF2B5EF4-FFF2-40B4-BE49-F238E27FC236}">
                <a16:creationId xmlns:a16="http://schemas.microsoft.com/office/drawing/2014/main" id="{5D7FFC64-95D5-03F1-52B3-1BCBD4CD9665}"/>
              </a:ext>
            </a:extLst>
          </p:cNvPr>
          <p:cNvSpPr>
            <a:spLocks noGrp="1"/>
          </p:cNvSpPr>
          <p:nvPr>
            <p:ph type="body" idx="1"/>
          </p:nvPr>
        </p:nvSpPr>
        <p:spPr/>
        <p:txBody>
          <a:bodyPr/>
          <a:lstStyle/>
          <a:p>
            <a:pPr marL="186262" indent="0">
              <a:lnSpc>
                <a:spcPct val="100000"/>
              </a:lnSpc>
              <a:spcBef>
                <a:spcPts val="0"/>
              </a:spcBef>
              <a:spcAft>
                <a:spcPts val="1200"/>
              </a:spcAft>
              <a:buNone/>
            </a:pPr>
            <a:r>
              <a:rPr lang="en-US" sz="2800" dirty="0"/>
              <a:t>$250 million total</a:t>
            </a:r>
          </a:p>
          <a:p>
            <a:pPr>
              <a:lnSpc>
                <a:spcPct val="100000"/>
              </a:lnSpc>
              <a:spcBef>
                <a:spcPts val="0"/>
              </a:spcBef>
              <a:spcAft>
                <a:spcPts val="1200"/>
              </a:spcAft>
            </a:pPr>
            <a:r>
              <a:rPr lang="en-US" sz="2800" dirty="0"/>
              <a:t>$248 million to eligible sites, with a minimum of $450,000</a:t>
            </a:r>
          </a:p>
          <a:p>
            <a:pPr>
              <a:lnSpc>
                <a:spcPct val="100000"/>
              </a:lnSpc>
              <a:spcBef>
                <a:spcPts val="0"/>
              </a:spcBef>
              <a:spcAft>
                <a:spcPts val="1200"/>
              </a:spcAft>
            </a:pPr>
            <a:r>
              <a:rPr lang="en-US" sz="2800" dirty="0"/>
              <a:t>$27 million total available to LCRSET lead</a:t>
            </a:r>
          </a:p>
          <a:p>
            <a:pPr>
              <a:lnSpc>
                <a:spcPct val="100000"/>
              </a:lnSpc>
              <a:spcBef>
                <a:spcPts val="0"/>
              </a:spcBef>
              <a:spcAft>
                <a:spcPts val="1200"/>
              </a:spcAft>
            </a:pPr>
            <a:r>
              <a:rPr lang="en-US" sz="2800" dirty="0"/>
              <a:t>Funds must be encumbered by June 30, 2028</a:t>
            </a:r>
          </a:p>
          <a:p>
            <a:endParaRPr lang="en-US" sz="2800" dirty="0"/>
          </a:p>
        </p:txBody>
      </p:sp>
    </p:spTree>
    <p:extLst>
      <p:ext uri="{BB962C8B-B14F-4D97-AF65-F5344CB8AC3E}">
        <p14:creationId xmlns:p14="http://schemas.microsoft.com/office/powerpoint/2010/main" val="3852421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atin typeface="+mj-lt"/>
              </a:rPr>
              <a:t>Housekeeping</a:t>
            </a:r>
          </a:p>
        </p:txBody>
      </p:sp>
      <p:sp>
        <p:nvSpPr>
          <p:cNvPr id="3" name="Content Placeholder 2"/>
          <p:cNvSpPr>
            <a:spLocks noGrp="1"/>
          </p:cNvSpPr>
          <p:nvPr>
            <p:ph idx="1"/>
          </p:nvPr>
        </p:nvSpPr>
        <p:spPr>
          <a:xfrm>
            <a:off x="1406331" y="1690725"/>
            <a:ext cx="9376012" cy="4278571"/>
          </a:xfrm>
        </p:spPr>
        <p:txBody>
          <a:bodyPr vert="horz" lIns="91440" tIns="45720" rIns="91440" bIns="45720" rtlCol="0" anchor="t">
            <a:noAutofit/>
          </a:bodyPr>
          <a:lstStyle/>
          <a:p>
            <a:pPr>
              <a:lnSpc>
                <a:spcPct val="100000"/>
              </a:lnSpc>
              <a:spcBef>
                <a:spcPts val="0"/>
              </a:spcBef>
              <a:spcAft>
                <a:spcPts val="1200"/>
              </a:spcAft>
            </a:pPr>
            <a:r>
              <a:rPr lang="en-US" sz="2800" dirty="0"/>
              <a:t>All webinar participants have been placed on mute.</a:t>
            </a:r>
          </a:p>
          <a:p>
            <a:pPr>
              <a:lnSpc>
                <a:spcPct val="100000"/>
              </a:lnSpc>
              <a:spcBef>
                <a:spcPts val="0"/>
              </a:spcBef>
              <a:spcAft>
                <a:spcPts val="1200"/>
              </a:spcAft>
            </a:pPr>
            <a:r>
              <a:rPr lang="en-US" sz="2800" dirty="0"/>
              <a:t>Please hold questions until the end.</a:t>
            </a:r>
          </a:p>
          <a:p>
            <a:pPr>
              <a:lnSpc>
                <a:spcPct val="100000"/>
              </a:lnSpc>
              <a:spcBef>
                <a:spcPts val="0"/>
              </a:spcBef>
              <a:spcAft>
                <a:spcPts val="1200"/>
              </a:spcAft>
            </a:pPr>
            <a:r>
              <a:rPr lang="en-US" sz="2800" dirty="0"/>
              <a:t>The slides will be available on the California Department of Education (CDE) Literacy Coaches and Reading Specialists (LCRS) web page at </a:t>
            </a:r>
            <a:r>
              <a:rPr lang="en-US" sz="2800" dirty="0">
                <a:ea typeface="+mn-lt"/>
                <a:cs typeface="+mn-lt"/>
                <a:hlinkClick r:id="rId3" tooltip="Literacy Coaches and Reading Specialists Web Page "/>
              </a:rPr>
              <a:t>https://www.cde.ca.gov/ci/pl/lcrsprogram.asp</a:t>
            </a:r>
            <a:r>
              <a:rPr lang="en-US" sz="2800" dirty="0">
                <a:ea typeface="+mn-lt"/>
                <a:cs typeface="+mn-lt"/>
              </a:rPr>
              <a:t> </a:t>
            </a:r>
          </a:p>
          <a:p>
            <a:pPr>
              <a:lnSpc>
                <a:spcPct val="100000"/>
              </a:lnSpc>
              <a:spcBef>
                <a:spcPts val="0"/>
              </a:spcBef>
              <a:spcAft>
                <a:spcPts val="1200"/>
              </a:spcAft>
            </a:pPr>
            <a:r>
              <a:rPr lang="en-US" sz="2800" dirty="0">
                <a:ea typeface="+mn-lt"/>
                <a:cs typeface="+mn-lt"/>
              </a:rPr>
              <a:t>Slide notes are present throughout the presentation.</a:t>
            </a:r>
          </a:p>
        </p:txBody>
      </p:sp>
    </p:spTree>
    <p:extLst>
      <p:ext uri="{BB962C8B-B14F-4D97-AF65-F5344CB8AC3E}">
        <p14:creationId xmlns:p14="http://schemas.microsoft.com/office/powerpoint/2010/main" val="1725339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632E6-0949-20F4-EB5E-FA28CE8B8277}"/>
              </a:ext>
            </a:extLst>
          </p:cNvPr>
          <p:cNvSpPr>
            <a:spLocks noGrp="1"/>
          </p:cNvSpPr>
          <p:nvPr>
            <p:ph type="title"/>
          </p:nvPr>
        </p:nvSpPr>
        <p:spPr/>
        <p:txBody>
          <a:bodyPr/>
          <a:lstStyle/>
          <a:p>
            <a:r>
              <a:rPr lang="en-US">
                <a:latin typeface="+mj-lt"/>
              </a:rPr>
              <a:t>Allowable Uses of Funds</a:t>
            </a:r>
          </a:p>
        </p:txBody>
      </p:sp>
      <p:sp>
        <p:nvSpPr>
          <p:cNvPr id="3" name="Text Placeholder 2">
            <a:extLst>
              <a:ext uri="{FF2B5EF4-FFF2-40B4-BE49-F238E27FC236}">
                <a16:creationId xmlns:a16="http://schemas.microsoft.com/office/drawing/2014/main" id="{610389B1-675F-6B89-3568-022A8E48C9A9}"/>
              </a:ext>
            </a:extLst>
          </p:cNvPr>
          <p:cNvSpPr>
            <a:spLocks noGrp="1"/>
          </p:cNvSpPr>
          <p:nvPr>
            <p:ph type="body" idx="1"/>
          </p:nvPr>
        </p:nvSpPr>
        <p:spPr/>
        <p:txBody>
          <a:bodyPr/>
          <a:lstStyle/>
          <a:p>
            <a:pPr marL="186262" indent="0">
              <a:lnSpc>
                <a:spcPct val="100000"/>
              </a:lnSpc>
              <a:spcBef>
                <a:spcPts val="0"/>
              </a:spcBef>
              <a:spcAft>
                <a:spcPts val="1200"/>
              </a:spcAft>
              <a:buNone/>
            </a:pPr>
            <a:r>
              <a:rPr lang="en-US" sz="2800" dirty="0"/>
              <a:t>LCRS funds are to be used for:</a:t>
            </a:r>
          </a:p>
          <a:p>
            <a:pPr>
              <a:lnSpc>
                <a:spcPct val="100000"/>
              </a:lnSpc>
              <a:spcBef>
                <a:spcPts val="0"/>
              </a:spcBef>
              <a:spcAft>
                <a:spcPts val="1200"/>
              </a:spcAft>
            </a:pPr>
            <a:r>
              <a:rPr lang="en-US" sz="2800" dirty="0"/>
              <a:t>Developing school literacy programs</a:t>
            </a:r>
          </a:p>
          <a:p>
            <a:pPr>
              <a:lnSpc>
                <a:spcPct val="100000"/>
              </a:lnSpc>
              <a:spcBef>
                <a:spcPts val="0"/>
              </a:spcBef>
              <a:spcAft>
                <a:spcPts val="1200"/>
              </a:spcAft>
            </a:pPr>
            <a:r>
              <a:rPr lang="en-US" sz="2800" dirty="0"/>
              <a:t>Employing and training literacy coaches and reading and literacy specialists</a:t>
            </a:r>
          </a:p>
          <a:p>
            <a:pPr>
              <a:lnSpc>
                <a:spcPct val="100000"/>
              </a:lnSpc>
              <a:spcBef>
                <a:spcPts val="0"/>
              </a:spcBef>
              <a:spcAft>
                <a:spcPts val="1200"/>
              </a:spcAft>
            </a:pPr>
            <a:r>
              <a:rPr lang="en-US" sz="2800" dirty="0"/>
              <a:t>Developing and implementing interventions for students in need of targeted literacy support</a:t>
            </a:r>
          </a:p>
        </p:txBody>
      </p:sp>
    </p:spTree>
    <p:extLst>
      <p:ext uri="{BB962C8B-B14F-4D97-AF65-F5344CB8AC3E}">
        <p14:creationId xmlns:p14="http://schemas.microsoft.com/office/powerpoint/2010/main" val="2649073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85AD4-1B6F-B4A5-FE77-26B1012EB9E2}"/>
              </a:ext>
            </a:extLst>
          </p:cNvPr>
          <p:cNvSpPr>
            <a:spLocks noGrp="1"/>
          </p:cNvSpPr>
          <p:nvPr>
            <p:ph type="title"/>
          </p:nvPr>
        </p:nvSpPr>
        <p:spPr/>
        <p:txBody>
          <a:bodyPr/>
          <a:lstStyle/>
          <a:p>
            <a:r>
              <a:rPr lang="en-US">
                <a:latin typeface="+mj-lt"/>
              </a:rPr>
              <a:t>School Literacy Programs (1)</a:t>
            </a:r>
          </a:p>
        </p:txBody>
      </p:sp>
      <p:sp>
        <p:nvSpPr>
          <p:cNvPr id="3" name="Text Placeholder 2">
            <a:extLst>
              <a:ext uri="{FF2B5EF4-FFF2-40B4-BE49-F238E27FC236}">
                <a16:creationId xmlns:a16="http://schemas.microsoft.com/office/drawing/2014/main" id="{7F991C70-05A1-20B4-6CCA-6D17C826AEEC}"/>
              </a:ext>
            </a:extLst>
          </p:cNvPr>
          <p:cNvSpPr>
            <a:spLocks noGrp="1"/>
          </p:cNvSpPr>
          <p:nvPr>
            <p:ph type="body" idx="1"/>
          </p:nvPr>
        </p:nvSpPr>
        <p:spPr>
          <a:xfrm>
            <a:off x="1354137" y="1486958"/>
            <a:ext cx="9906530" cy="4351200"/>
          </a:xfrm>
        </p:spPr>
        <p:txBody>
          <a:bodyPr/>
          <a:lstStyle/>
          <a:p>
            <a:pPr marL="186055" indent="0">
              <a:lnSpc>
                <a:spcPct val="100000"/>
              </a:lnSpc>
              <a:spcBef>
                <a:spcPts val="0"/>
              </a:spcBef>
              <a:spcAft>
                <a:spcPts val="1200"/>
              </a:spcAft>
              <a:buNone/>
            </a:pPr>
            <a:r>
              <a:rPr lang="en-US" sz="2600" dirty="0">
                <a:latin typeface="+mn-lt"/>
              </a:rPr>
              <a:t>Expenditures for school literacy programs include:</a:t>
            </a:r>
          </a:p>
          <a:p>
            <a:pPr marL="608965" indent="-422910" algn="l">
              <a:lnSpc>
                <a:spcPct val="100000"/>
              </a:lnSpc>
              <a:spcBef>
                <a:spcPts val="0"/>
              </a:spcBef>
              <a:spcAft>
                <a:spcPts val="1200"/>
              </a:spcAft>
              <a:buSzPct val="100000"/>
              <a:buFont typeface="+mj-lt"/>
              <a:buAutoNum type="arabicPeriod"/>
            </a:pPr>
            <a:r>
              <a:rPr lang="en-US" sz="2600" b="0" i="0" dirty="0">
                <a:solidFill>
                  <a:srgbClr val="000000"/>
                </a:solidFill>
                <a:effectLst/>
                <a:latin typeface="+mn-lt"/>
              </a:rPr>
              <a:t>Developing a school literacy plan that includes goals and actions to improve literacy acquisition for pupils in preschool, if applicable, and kindergarten or any of grades </a:t>
            </a:r>
            <a:r>
              <a:rPr lang="en-US" sz="2600" dirty="0">
                <a:solidFill>
                  <a:srgbClr val="000000"/>
                </a:solidFill>
                <a:latin typeface="+mn-lt"/>
              </a:rPr>
              <a:t>one</a:t>
            </a:r>
            <a:r>
              <a:rPr lang="en-US" sz="2600" b="0" i="0" dirty="0">
                <a:solidFill>
                  <a:srgbClr val="000000"/>
                </a:solidFill>
                <a:effectLst/>
                <a:latin typeface="+mn-lt"/>
              </a:rPr>
              <a:t> </a:t>
            </a:r>
            <a:r>
              <a:rPr lang="en-US" sz="2600" dirty="0">
                <a:solidFill>
                  <a:srgbClr val="000000"/>
                </a:solidFill>
                <a:latin typeface="+mn-lt"/>
              </a:rPr>
              <a:t>through</a:t>
            </a:r>
            <a:r>
              <a:rPr lang="en-US" sz="2600" b="0" i="0" dirty="0">
                <a:solidFill>
                  <a:srgbClr val="000000"/>
                </a:solidFill>
                <a:effectLst/>
                <a:latin typeface="+mn-lt"/>
              </a:rPr>
              <a:t> </a:t>
            </a:r>
            <a:r>
              <a:rPr lang="en-US" sz="2600" dirty="0">
                <a:solidFill>
                  <a:srgbClr val="000000"/>
                </a:solidFill>
                <a:latin typeface="+mn-lt"/>
              </a:rPr>
              <a:t>three</a:t>
            </a:r>
            <a:r>
              <a:rPr lang="en-US" sz="2600" b="0" i="0" dirty="0">
                <a:solidFill>
                  <a:srgbClr val="000000"/>
                </a:solidFill>
                <a:effectLst/>
                <a:latin typeface="+mn-lt"/>
              </a:rPr>
              <a:t>, inclusive. The plan shall identify metrics to measure progress toward the goals and actions.</a:t>
            </a:r>
          </a:p>
          <a:p>
            <a:pPr marL="608965" indent="-422910" algn="l">
              <a:lnSpc>
                <a:spcPct val="100000"/>
              </a:lnSpc>
              <a:spcBef>
                <a:spcPts val="0"/>
              </a:spcBef>
              <a:spcAft>
                <a:spcPts val="1200"/>
              </a:spcAft>
              <a:buSzPct val="100000"/>
              <a:buFont typeface="+mj-lt"/>
              <a:buAutoNum type="arabicPeriod"/>
            </a:pPr>
            <a:r>
              <a:rPr lang="en-US" sz="2600" b="0" i="0" dirty="0">
                <a:solidFill>
                  <a:srgbClr val="000000"/>
                </a:solidFill>
                <a:effectLst/>
                <a:latin typeface="+mn-lt"/>
              </a:rPr>
              <a:t>Hiring at least one literacy coach or reading and literacy specialist per school to support educators and pupils in improving literacy instruction and pupil outcomes. Note that funds shall not be used to support the salaries of existing literacy coaches and reading specialists. </a:t>
            </a:r>
          </a:p>
        </p:txBody>
      </p:sp>
    </p:spTree>
    <p:extLst>
      <p:ext uri="{BB962C8B-B14F-4D97-AF65-F5344CB8AC3E}">
        <p14:creationId xmlns:p14="http://schemas.microsoft.com/office/powerpoint/2010/main" val="3773063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5512-847C-FBBB-6120-2938BB6E5D0B}"/>
              </a:ext>
            </a:extLst>
          </p:cNvPr>
          <p:cNvSpPr>
            <a:spLocks noGrp="1"/>
          </p:cNvSpPr>
          <p:nvPr>
            <p:ph type="title"/>
          </p:nvPr>
        </p:nvSpPr>
        <p:spPr/>
        <p:txBody>
          <a:bodyPr/>
          <a:lstStyle/>
          <a:p>
            <a:r>
              <a:rPr lang="en-US" dirty="0"/>
              <a:t>Poll Everywhere (3)</a:t>
            </a:r>
          </a:p>
        </p:txBody>
      </p:sp>
      <p:sp>
        <p:nvSpPr>
          <p:cNvPr id="3" name="Text Placeholder 2">
            <a:extLst>
              <a:ext uri="{FF2B5EF4-FFF2-40B4-BE49-F238E27FC236}">
                <a16:creationId xmlns:a16="http://schemas.microsoft.com/office/drawing/2014/main" id="{4AAD2733-CC5C-C46B-25E7-583CEAD4F55C}"/>
              </a:ext>
            </a:extLst>
          </p:cNvPr>
          <p:cNvSpPr>
            <a:spLocks noGrp="1"/>
          </p:cNvSpPr>
          <p:nvPr>
            <p:ph type="body" idx="1"/>
          </p:nvPr>
        </p:nvSpPr>
        <p:spPr>
          <a:xfrm>
            <a:off x="1354137" y="1476491"/>
            <a:ext cx="9480400" cy="4351200"/>
          </a:xfrm>
        </p:spPr>
        <p:txBody>
          <a:bodyPr/>
          <a:lstStyle/>
          <a:p>
            <a:pPr marL="186055" indent="0" algn="ctr">
              <a:buNone/>
            </a:pPr>
            <a:r>
              <a:rPr lang="en-US" sz="3600" dirty="0"/>
              <a:t>Do you plan to hire literacy coaches and/or reading specialists using LCRS funds for eligible school sites?</a:t>
            </a:r>
            <a:endParaRPr lang="en-US"/>
          </a:p>
          <a:p>
            <a:pPr marL="186055" indent="0" algn="ctr">
              <a:buNone/>
            </a:pPr>
            <a:endParaRPr lang="en-US" sz="3600" dirty="0"/>
          </a:p>
          <a:p>
            <a:pPr marL="186055" indent="0" algn="ctr">
              <a:buNone/>
            </a:pPr>
            <a:r>
              <a:rPr lang="en-US" dirty="0"/>
              <a:t>Respond at pollev.com/eequity732 (case sensitive)</a:t>
            </a:r>
          </a:p>
          <a:p>
            <a:pPr marL="186055" indent="0">
              <a:buNone/>
            </a:pPr>
            <a:endParaRPr lang="en-US" sz="1200" dirty="0"/>
          </a:p>
          <a:p>
            <a:pPr marL="186055" indent="0" algn="ctr">
              <a:buNone/>
            </a:pPr>
            <a:r>
              <a:rPr lang="en-US" dirty="0"/>
              <a:t>OR</a:t>
            </a:r>
          </a:p>
          <a:p>
            <a:pPr marL="186055" indent="0">
              <a:buNone/>
            </a:pPr>
            <a:endParaRPr lang="en-US" sz="1200" dirty="0"/>
          </a:p>
          <a:p>
            <a:pPr marL="186055" indent="0" algn="ctr">
              <a:buNone/>
            </a:pPr>
            <a:r>
              <a:rPr lang="en-US" dirty="0"/>
              <a:t>Text the message “EEQUITY732” to the phone number “22333” to join the poll and respond via text message</a:t>
            </a:r>
          </a:p>
        </p:txBody>
      </p:sp>
    </p:spTree>
    <p:extLst>
      <p:ext uri="{BB962C8B-B14F-4D97-AF65-F5344CB8AC3E}">
        <p14:creationId xmlns:p14="http://schemas.microsoft.com/office/powerpoint/2010/main" val="1060992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5512-847C-FBBB-6120-2938BB6E5D0B}"/>
              </a:ext>
            </a:extLst>
          </p:cNvPr>
          <p:cNvSpPr>
            <a:spLocks noGrp="1"/>
          </p:cNvSpPr>
          <p:nvPr>
            <p:ph type="title"/>
          </p:nvPr>
        </p:nvSpPr>
        <p:spPr/>
        <p:txBody>
          <a:bodyPr/>
          <a:lstStyle/>
          <a:p>
            <a:r>
              <a:rPr lang="en-US" dirty="0"/>
              <a:t>Poll Everywhere (4)</a:t>
            </a:r>
          </a:p>
        </p:txBody>
      </p:sp>
      <p:sp>
        <p:nvSpPr>
          <p:cNvPr id="3" name="Text Placeholder 2">
            <a:extLst>
              <a:ext uri="{FF2B5EF4-FFF2-40B4-BE49-F238E27FC236}">
                <a16:creationId xmlns:a16="http://schemas.microsoft.com/office/drawing/2014/main" id="{4AAD2733-CC5C-C46B-25E7-583CEAD4F55C}"/>
              </a:ext>
            </a:extLst>
          </p:cNvPr>
          <p:cNvSpPr>
            <a:spLocks noGrp="1"/>
          </p:cNvSpPr>
          <p:nvPr>
            <p:ph type="body" idx="1"/>
          </p:nvPr>
        </p:nvSpPr>
        <p:spPr>
          <a:xfrm>
            <a:off x="1354137" y="1476491"/>
            <a:ext cx="9480400" cy="4351200"/>
          </a:xfrm>
        </p:spPr>
        <p:txBody>
          <a:bodyPr/>
          <a:lstStyle/>
          <a:p>
            <a:pPr marL="186055" indent="0" algn="ctr">
              <a:buNone/>
            </a:pPr>
            <a:r>
              <a:rPr lang="en-US" sz="3600" dirty="0"/>
              <a:t>If you plan to hire a reading specialist and/or literacy coach, when do you anticipate starting your recruitment process?</a:t>
            </a:r>
            <a:endParaRPr lang="en-US"/>
          </a:p>
          <a:p>
            <a:pPr marL="186055" indent="0" algn="ctr">
              <a:buNone/>
            </a:pPr>
            <a:endParaRPr lang="en-US" sz="3600" dirty="0"/>
          </a:p>
          <a:p>
            <a:pPr marL="186055" indent="0" algn="ctr">
              <a:buNone/>
            </a:pPr>
            <a:r>
              <a:rPr lang="en-US" dirty="0"/>
              <a:t>Respond at pollev.com/eequity732 (case sensitive)</a:t>
            </a:r>
          </a:p>
          <a:p>
            <a:pPr marL="186055" indent="0">
              <a:buNone/>
            </a:pPr>
            <a:endParaRPr lang="en-US" sz="1200" dirty="0"/>
          </a:p>
          <a:p>
            <a:pPr marL="186055" indent="0" algn="ctr">
              <a:buNone/>
            </a:pPr>
            <a:r>
              <a:rPr lang="en-US" dirty="0"/>
              <a:t>OR</a:t>
            </a:r>
          </a:p>
          <a:p>
            <a:pPr marL="186055" indent="0" algn="ctr">
              <a:buNone/>
            </a:pPr>
            <a:endParaRPr lang="en-US" sz="1200" dirty="0"/>
          </a:p>
          <a:p>
            <a:pPr marL="186055" indent="0" algn="ctr">
              <a:buNone/>
            </a:pPr>
            <a:r>
              <a:rPr lang="en-US" dirty="0"/>
              <a:t>Text the message “EEQUITY732” to the phone number “22333” to join the poll and respond via text message</a:t>
            </a:r>
          </a:p>
        </p:txBody>
      </p:sp>
    </p:spTree>
    <p:extLst>
      <p:ext uri="{BB962C8B-B14F-4D97-AF65-F5344CB8AC3E}">
        <p14:creationId xmlns:p14="http://schemas.microsoft.com/office/powerpoint/2010/main" val="2377463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5512-847C-FBBB-6120-2938BB6E5D0B}"/>
              </a:ext>
            </a:extLst>
          </p:cNvPr>
          <p:cNvSpPr>
            <a:spLocks noGrp="1"/>
          </p:cNvSpPr>
          <p:nvPr>
            <p:ph type="title"/>
          </p:nvPr>
        </p:nvSpPr>
        <p:spPr/>
        <p:txBody>
          <a:bodyPr/>
          <a:lstStyle/>
          <a:p>
            <a:r>
              <a:rPr lang="en-US" dirty="0"/>
              <a:t>Poll Everywhere (5)</a:t>
            </a:r>
          </a:p>
        </p:txBody>
      </p:sp>
      <p:sp>
        <p:nvSpPr>
          <p:cNvPr id="3" name="Text Placeholder 2">
            <a:extLst>
              <a:ext uri="{FF2B5EF4-FFF2-40B4-BE49-F238E27FC236}">
                <a16:creationId xmlns:a16="http://schemas.microsoft.com/office/drawing/2014/main" id="{4AAD2733-CC5C-C46B-25E7-583CEAD4F55C}"/>
              </a:ext>
            </a:extLst>
          </p:cNvPr>
          <p:cNvSpPr>
            <a:spLocks noGrp="1"/>
          </p:cNvSpPr>
          <p:nvPr>
            <p:ph type="body" idx="1"/>
          </p:nvPr>
        </p:nvSpPr>
        <p:spPr>
          <a:xfrm>
            <a:off x="1354137" y="1476491"/>
            <a:ext cx="9480400" cy="4351200"/>
          </a:xfrm>
        </p:spPr>
        <p:txBody>
          <a:bodyPr/>
          <a:lstStyle/>
          <a:p>
            <a:pPr marL="186055" indent="0" algn="ctr">
              <a:buNone/>
            </a:pPr>
            <a:r>
              <a:rPr lang="en-US" sz="3600" dirty="0"/>
              <a:t>What barriers, if any, do you anticipate having in hiring a literacy coach and/or reading specialist? </a:t>
            </a:r>
            <a:endParaRPr lang="en-US"/>
          </a:p>
          <a:p>
            <a:pPr marL="186055" indent="0" algn="ctr">
              <a:buNone/>
            </a:pPr>
            <a:endParaRPr lang="en-US" sz="3600" dirty="0"/>
          </a:p>
          <a:p>
            <a:pPr marL="186055" indent="0" algn="ctr">
              <a:buNone/>
            </a:pPr>
            <a:r>
              <a:rPr lang="en-US" dirty="0"/>
              <a:t>Respond at pollev.com/eequity732 (case sensitive)</a:t>
            </a:r>
          </a:p>
          <a:p>
            <a:pPr marL="186055" indent="0">
              <a:buNone/>
            </a:pPr>
            <a:endParaRPr lang="en-US" sz="1200" dirty="0"/>
          </a:p>
          <a:p>
            <a:pPr marL="186055" indent="0" algn="ctr">
              <a:buNone/>
            </a:pPr>
            <a:r>
              <a:rPr lang="en-US" dirty="0"/>
              <a:t>OR</a:t>
            </a:r>
          </a:p>
          <a:p>
            <a:pPr marL="186055" indent="0">
              <a:buNone/>
            </a:pPr>
            <a:endParaRPr lang="en-US" sz="1200" dirty="0"/>
          </a:p>
          <a:p>
            <a:pPr marL="186055" indent="0" algn="ctr">
              <a:buNone/>
            </a:pPr>
            <a:r>
              <a:rPr lang="en-US" dirty="0"/>
              <a:t>Text the message “EEQUITY732” to the phone number “22333” to join the poll and respond via text message</a:t>
            </a:r>
          </a:p>
        </p:txBody>
      </p:sp>
    </p:spTree>
    <p:extLst>
      <p:ext uri="{BB962C8B-B14F-4D97-AF65-F5344CB8AC3E}">
        <p14:creationId xmlns:p14="http://schemas.microsoft.com/office/powerpoint/2010/main" val="3475499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BDC57-C98E-AA48-1488-895ECD4C256E}"/>
              </a:ext>
            </a:extLst>
          </p:cNvPr>
          <p:cNvSpPr>
            <a:spLocks noGrp="1"/>
          </p:cNvSpPr>
          <p:nvPr>
            <p:ph type="title"/>
          </p:nvPr>
        </p:nvSpPr>
        <p:spPr>
          <a:xfrm>
            <a:off x="1354137" y="365125"/>
            <a:ext cx="9480400" cy="699177"/>
          </a:xfrm>
        </p:spPr>
        <p:txBody>
          <a:bodyPr/>
          <a:lstStyle/>
          <a:p>
            <a:r>
              <a:rPr lang="en-US">
                <a:latin typeface="+mj-lt"/>
              </a:rPr>
              <a:t>School Literacy Programs (2)</a:t>
            </a:r>
          </a:p>
        </p:txBody>
      </p:sp>
      <p:sp>
        <p:nvSpPr>
          <p:cNvPr id="3" name="Text Placeholder 2">
            <a:extLst>
              <a:ext uri="{FF2B5EF4-FFF2-40B4-BE49-F238E27FC236}">
                <a16:creationId xmlns:a16="http://schemas.microsoft.com/office/drawing/2014/main" id="{EFA9B5A6-34E9-AE7A-CED0-12F7CAF90912}"/>
              </a:ext>
            </a:extLst>
          </p:cNvPr>
          <p:cNvSpPr>
            <a:spLocks noGrp="1"/>
          </p:cNvSpPr>
          <p:nvPr>
            <p:ph type="body" idx="1"/>
          </p:nvPr>
        </p:nvSpPr>
        <p:spPr>
          <a:xfrm>
            <a:off x="629587" y="1184223"/>
            <a:ext cx="11047751" cy="5308652"/>
          </a:xfrm>
        </p:spPr>
        <p:txBody>
          <a:bodyPr/>
          <a:lstStyle/>
          <a:p>
            <a:pPr marL="700405" indent="-514350" algn="l">
              <a:spcAft>
                <a:spcPts val="1200"/>
              </a:spcAft>
              <a:buSzPct val="100000"/>
              <a:buFont typeface="+mj-lt"/>
              <a:buAutoNum type="arabicPeriod" startAt="3"/>
            </a:pPr>
            <a:r>
              <a:rPr lang="en-US" b="0" i="0" dirty="0">
                <a:solidFill>
                  <a:srgbClr val="000000"/>
                </a:solidFill>
                <a:effectLst/>
                <a:latin typeface="+mj-lt"/>
              </a:rPr>
              <a:t>Increasing access to evidence-based literacy instruction, through strategies, including, but not limited to, any of the following:</a:t>
            </a:r>
            <a:endParaRPr lang="en-US" dirty="0"/>
          </a:p>
          <a:p>
            <a:pPr marL="1033145" lvl="1" indent="-342900">
              <a:lnSpc>
                <a:spcPct val="100000"/>
              </a:lnSpc>
              <a:spcBef>
                <a:spcPts val="0"/>
              </a:spcBef>
              <a:spcAft>
                <a:spcPts val="1200"/>
              </a:spcAft>
              <a:buSzPct val="100000"/>
              <a:buFont typeface="Arial" panose="020B0604020202020204" pitchFamily="34" charset="0"/>
              <a:buChar char="•"/>
            </a:pPr>
            <a:r>
              <a:rPr lang="en-US" sz="2400" b="0" i="0" dirty="0">
                <a:solidFill>
                  <a:srgbClr val="000000"/>
                </a:solidFill>
                <a:effectLst/>
                <a:latin typeface="+mj-lt"/>
              </a:rPr>
              <a:t>Providing bilingual reading specialists to support dual language acquisition and English language development (ELD) programs.</a:t>
            </a:r>
          </a:p>
          <a:p>
            <a:pPr marL="1033145" lvl="1" indent="-342900">
              <a:lnSpc>
                <a:spcPct val="100000"/>
              </a:lnSpc>
              <a:spcBef>
                <a:spcPts val="0"/>
              </a:spcBef>
              <a:spcAft>
                <a:spcPts val="1200"/>
              </a:spcAft>
              <a:buSzPct val="100000"/>
              <a:buFont typeface="Arial" panose="020B0604020202020204" pitchFamily="34" charset="0"/>
              <a:buChar char="•"/>
            </a:pPr>
            <a:r>
              <a:rPr lang="en-US" sz="2400" b="0" i="0" dirty="0">
                <a:solidFill>
                  <a:srgbClr val="000000"/>
                </a:solidFill>
                <a:effectLst/>
                <a:latin typeface="+mj-lt"/>
              </a:rPr>
              <a:t>Developing and implementing culturally responsive curriculum and instruction.</a:t>
            </a:r>
          </a:p>
          <a:p>
            <a:pPr marL="1033145" lvl="1" indent="-342900">
              <a:lnSpc>
                <a:spcPct val="100000"/>
              </a:lnSpc>
              <a:spcBef>
                <a:spcPts val="0"/>
              </a:spcBef>
              <a:spcAft>
                <a:spcPts val="1200"/>
              </a:spcAft>
              <a:buSzPct val="100000"/>
              <a:buFont typeface="Arial" panose="020B0604020202020204" pitchFamily="34" charset="0"/>
              <a:buChar char="•"/>
            </a:pPr>
            <a:r>
              <a:rPr lang="en-US" sz="2400" b="0" i="0" dirty="0">
                <a:solidFill>
                  <a:srgbClr val="000000"/>
                </a:solidFill>
                <a:effectLst/>
                <a:latin typeface="+mj-lt"/>
              </a:rPr>
              <a:t>Providing professional development for educators and school leaders in literacy instruction and the use of data to identify and support struggling pupils.</a:t>
            </a:r>
          </a:p>
          <a:p>
            <a:pPr marL="1033145" lvl="1" indent="-342900">
              <a:lnSpc>
                <a:spcPct val="100000"/>
              </a:lnSpc>
              <a:spcBef>
                <a:spcPts val="0"/>
              </a:spcBef>
              <a:spcAft>
                <a:spcPts val="1200"/>
              </a:spcAft>
              <a:buSzPct val="100000"/>
              <a:buFont typeface="Arial" panose="020B0604020202020204" pitchFamily="34" charset="0"/>
              <a:buChar char="•"/>
            </a:pPr>
            <a:r>
              <a:rPr lang="en-US" sz="2400" b="0" i="0" dirty="0">
                <a:solidFill>
                  <a:srgbClr val="000000"/>
                </a:solidFill>
                <a:effectLst/>
                <a:latin typeface="+mj-lt"/>
              </a:rPr>
              <a:t>Providing professional development for educators and school leaders regarding implementation </a:t>
            </a:r>
            <a:r>
              <a:rPr lang="en-US" sz="2400" dirty="0">
                <a:solidFill>
                  <a:srgbClr val="000000"/>
                </a:solidFill>
                <a:latin typeface="+mj-lt"/>
              </a:rPr>
              <a:t>of English</a:t>
            </a:r>
            <a:r>
              <a:rPr lang="en-US" sz="2400" b="0" i="0" dirty="0">
                <a:solidFill>
                  <a:srgbClr val="000000"/>
                </a:solidFill>
                <a:effectLst/>
                <a:latin typeface="+mj-lt"/>
              </a:rPr>
              <a:t> Language Arts/ELD Framework and the use of data to support effective instruction.</a:t>
            </a:r>
          </a:p>
          <a:p>
            <a:pPr marL="608965" indent="-422910">
              <a:spcAft>
                <a:spcPts val="1200"/>
              </a:spcAft>
            </a:pPr>
            <a:endParaRPr lang="en-US" sz="2800" dirty="0">
              <a:latin typeface="+mj-lt"/>
            </a:endParaRPr>
          </a:p>
        </p:txBody>
      </p:sp>
    </p:spTree>
    <p:extLst>
      <p:ext uri="{BB962C8B-B14F-4D97-AF65-F5344CB8AC3E}">
        <p14:creationId xmlns:p14="http://schemas.microsoft.com/office/powerpoint/2010/main" val="3656865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5512-847C-FBBB-6120-2938BB6E5D0B}"/>
              </a:ext>
            </a:extLst>
          </p:cNvPr>
          <p:cNvSpPr>
            <a:spLocks noGrp="1"/>
          </p:cNvSpPr>
          <p:nvPr>
            <p:ph type="title"/>
          </p:nvPr>
        </p:nvSpPr>
        <p:spPr/>
        <p:txBody>
          <a:bodyPr/>
          <a:lstStyle/>
          <a:p>
            <a:r>
              <a:rPr lang="en-US" dirty="0"/>
              <a:t>Poll Everywhere (6)</a:t>
            </a:r>
          </a:p>
        </p:txBody>
      </p:sp>
      <p:sp>
        <p:nvSpPr>
          <p:cNvPr id="3" name="Text Placeholder 2">
            <a:extLst>
              <a:ext uri="{FF2B5EF4-FFF2-40B4-BE49-F238E27FC236}">
                <a16:creationId xmlns:a16="http://schemas.microsoft.com/office/drawing/2014/main" id="{4AAD2733-CC5C-C46B-25E7-583CEAD4F55C}"/>
              </a:ext>
            </a:extLst>
          </p:cNvPr>
          <p:cNvSpPr>
            <a:spLocks noGrp="1"/>
          </p:cNvSpPr>
          <p:nvPr>
            <p:ph type="body" idx="1"/>
          </p:nvPr>
        </p:nvSpPr>
        <p:spPr>
          <a:xfrm>
            <a:off x="1354137" y="1476491"/>
            <a:ext cx="9480400" cy="4351200"/>
          </a:xfrm>
        </p:spPr>
        <p:txBody>
          <a:bodyPr/>
          <a:lstStyle/>
          <a:p>
            <a:pPr marL="186055" indent="0" algn="ctr">
              <a:buNone/>
            </a:pPr>
            <a:r>
              <a:rPr lang="en-US" sz="3600" dirty="0"/>
              <a:t>Select the activities for which you will plan to use LCRS funds.</a:t>
            </a:r>
            <a:endParaRPr lang="en-US"/>
          </a:p>
          <a:p>
            <a:pPr marL="186055" indent="0" algn="ctr">
              <a:buNone/>
            </a:pPr>
            <a:endParaRPr lang="en-US" sz="3600" dirty="0"/>
          </a:p>
          <a:p>
            <a:pPr marL="186055" indent="0" algn="ctr">
              <a:buNone/>
            </a:pPr>
            <a:r>
              <a:rPr lang="en-US" dirty="0"/>
              <a:t>Respond at pollev.com/eequity732 (case sensitive)</a:t>
            </a:r>
          </a:p>
          <a:p>
            <a:pPr marL="186055" indent="0">
              <a:buNone/>
            </a:pPr>
            <a:endParaRPr lang="en-US" sz="1200" dirty="0"/>
          </a:p>
          <a:p>
            <a:pPr marL="186055" indent="0" algn="ctr">
              <a:buNone/>
            </a:pPr>
            <a:r>
              <a:rPr lang="en-US" dirty="0"/>
              <a:t>OR</a:t>
            </a:r>
          </a:p>
          <a:p>
            <a:pPr marL="186055" indent="0" algn="ctr">
              <a:buNone/>
            </a:pPr>
            <a:endParaRPr lang="en-US" sz="1200" dirty="0"/>
          </a:p>
          <a:p>
            <a:pPr marL="186055" indent="0" algn="ctr">
              <a:buNone/>
            </a:pPr>
            <a:r>
              <a:rPr lang="en-US" dirty="0"/>
              <a:t>Text the message “EEQUITY732” to the phone number “22333” to join the poll and respond via text message</a:t>
            </a:r>
          </a:p>
        </p:txBody>
      </p:sp>
    </p:spTree>
    <p:extLst>
      <p:ext uri="{BB962C8B-B14F-4D97-AF65-F5344CB8AC3E}">
        <p14:creationId xmlns:p14="http://schemas.microsoft.com/office/powerpoint/2010/main" val="1549873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3120-35E8-895B-8976-C5CFADB67E2F}"/>
              </a:ext>
            </a:extLst>
          </p:cNvPr>
          <p:cNvSpPr>
            <a:spLocks noGrp="1"/>
          </p:cNvSpPr>
          <p:nvPr>
            <p:ph type="title"/>
          </p:nvPr>
        </p:nvSpPr>
        <p:spPr/>
        <p:txBody>
          <a:bodyPr/>
          <a:lstStyle/>
          <a:p>
            <a:r>
              <a:rPr lang="en-US">
                <a:latin typeface="+mj-lt"/>
              </a:rPr>
              <a:t>School Literacy Programs (3)</a:t>
            </a:r>
          </a:p>
        </p:txBody>
      </p:sp>
      <p:sp>
        <p:nvSpPr>
          <p:cNvPr id="3" name="Text Placeholder 2">
            <a:extLst>
              <a:ext uri="{FF2B5EF4-FFF2-40B4-BE49-F238E27FC236}">
                <a16:creationId xmlns:a16="http://schemas.microsoft.com/office/drawing/2014/main" id="{46C7881F-4B3C-CE79-2660-279BE72F0866}"/>
              </a:ext>
            </a:extLst>
          </p:cNvPr>
          <p:cNvSpPr>
            <a:spLocks noGrp="1"/>
          </p:cNvSpPr>
          <p:nvPr>
            <p:ph type="body" idx="1"/>
          </p:nvPr>
        </p:nvSpPr>
        <p:spPr>
          <a:xfrm>
            <a:off x="792541" y="1514006"/>
            <a:ext cx="10041996" cy="4646951"/>
          </a:xfrm>
        </p:spPr>
        <p:txBody>
          <a:bodyPr/>
          <a:lstStyle/>
          <a:p>
            <a:pPr marL="643462" indent="-457200" algn="l">
              <a:lnSpc>
                <a:spcPct val="100000"/>
              </a:lnSpc>
              <a:spcBef>
                <a:spcPts val="0"/>
              </a:spcBef>
              <a:spcAft>
                <a:spcPts val="1200"/>
              </a:spcAft>
              <a:buSzPct val="100000"/>
              <a:buFont typeface="+mj-lt"/>
              <a:buAutoNum type="arabicPeriod" startAt="4"/>
            </a:pPr>
            <a:r>
              <a:rPr lang="en-US" sz="2800" b="0" i="0">
                <a:solidFill>
                  <a:srgbClr val="000000"/>
                </a:solidFill>
                <a:effectLst/>
                <a:latin typeface="Helvetica Neue"/>
              </a:rPr>
              <a:t>Establishing an evidence-based family literacy initiative, which may include but is not limited to, the following:</a:t>
            </a:r>
          </a:p>
          <a:p>
            <a:pPr marL="742950" lvl="1" indent="-285750" algn="l">
              <a:lnSpc>
                <a:spcPct val="100000"/>
              </a:lnSpc>
              <a:spcBef>
                <a:spcPts val="0"/>
              </a:spcBef>
              <a:spcAft>
                <a:spcPts val="1200"/>
              </a:spcAft>
              <a:buSzPct val="100000"/>
              <a:buFont typeface="Arial" panose="020B0604020202020204" pitchFamily="34" charset="0"/>
              <a:buChar char="•"/>
            </a:pPr>
            <a:r>
              <a:rPr lang="en-US" sz="2800" b="0" i="0">
                <a:solidFill>
                  <a:srgbClr val="000000"/>
                </a:solidFill>
                <a:effectLst/>
                <a:latin typeface="Helvetica Neue"/>
              </a:rPr>
              <a:t>Family literacy plans that identify literacy and biliteracy goals, benchmarks, and roles for all family members.</a:t>
            </a:r>
          </a:p>
          <a:p>
            <a:pPr marL="742950" lvl="1" indent="-285750" algn="l">
              <a:lnSpc>
                <a:spcPct val="100000"/>
              </a:lnSpc>
              <a:spcBef>
                <a:spcPts val="0"/>
              </a:spcBef>
              <a:spcAft>
                <a:spcPts val="1200"/>
              </a:spcAft>
              <a:buSzPct val="100000"/>
              <a:buFont typeface="Arial" panose="020B0604020202020204" pitchFamily="34" charset="0"/>
              <a:buChar char="•"/>
            </a:pPr>
            <a:r>
              <a:rPr lang="en-US" sz="2800" b="0" i="0">
                <a:solidFill>
                  <a:srgbClr val="000000"/>
                </a:solidFill>
                <a:effectLst/>
                <a:latin typeface="Helvetica Neue"/>
              </a:rPr>
              <a:t>Family literacy home visiting programs, including, but not limited to, “</a:t>
            </a:r>
            <a:r>
              <a:rPr lang="en-US" sz="2800" b="0" i="0" err="1">
                <a:solidFill>
                  <a:srgbClr val="000000"/>
                </a:solidFill>
                <a:effectLst/>
                <a:latin typeface="Helvetica Neue"/>
              </a:rPr>
              <a:t>promotora</a:t>
            </a:r>
            <a:r>
              <a:rPr lang="en-US" sz="2800" b="0" i="0">
                <a:solidFill>
                  <a:srgbClr val="000000"/>
                </a:solidFill>
                <a:effectLst/>
                <a:latin typeface="Helvetica Neue"/>
              </a:rPr>
              <a:t>” family literacy outreach specialists. LEAs may establish literacy and biliteracy home visits to engage families in how to best support their pupils and every family member in reaching their literacy goals.</a:t>
            </a:r>
          </a:p>
          <a:p>
            <a:pPr>
              <a:spcAft>
                <a:spcPts val="1200"/>
              </a:spcAft>
            </a:pPr>
            <a:endParaRPr lang="en-US"/>
          </a:p>
        </p:txBody>
      </p:sp>
    </p:spTree>
    <p:extLst>
      <p:ext uri="{BB962C8B-B14F-4D97-AF65-F5344CB8AC3E}">
        <p14:creationId xmlns:p14="http://schemas.microsoft.com/office/powerpoint/2010/main" val="3013207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31C5-F282-4615-DEBF-E29FE0894EF3}"/>
              </a:ext>
            </a:extLst>
          </p:cNvPr>
          <p:cNvSpPr>
            <a:spLocks noGrp="1"/>
          </p:cNvSpPr>
          <p:nvPr>
            <p:ph type="title"/>
          </p:nvPr>
        </p:nvSpPr>
        <p:spPr/>
        <p:txBody>
          <a:bodyPr/>
          <a:lstStyle/>
          <a:p>
            <a:r>
              <a:rPr lang="en-US">
                <a:latin typeface="+mj-lt"/>
              </a:rPr>
              <a:t>School Literacy Programs (4)</a:t>
            </a:r>
          </a:p>
        </p:txBody>
      </p:sp>
      <p:sp>
        <p:nvSpPr>
          <p:cNvPr id="3" name="Text Placeholder 2">
            <a:extLst>
              <a:ext uri="{FF2B5EF4-FFF2-40B4-BE49-F238E27FC236}">
                <a16:creationId xmlns:a16="http://schemas.microsoft.com/office/drawing/2014/main" id="{1693AE0C-E0A6-8BEF-CAFF-686CA82308A3}"/>
              </a:ext>
            </a:extLst>
          </p:cNvPr>
          <p:cNvSpPr>
            <a:spLocks noGrp="1"/>
          </p:cNvSpPr>
          <p:nvPr>
            <p:ph type="body" idx="1"/>
          </p:nvPr>
        </p:nvSpPr>
        <p:spPr/>
        <p:txBody>
          <a:bodyPr/>
          <a:lstStyle/>
          <a:p>
            <a:pPr marL="742950" lvl="1" indent="-285750" algn="l">
              <a:lnSpc>
                <a:spcPct val="100000"/>
              </a:lnSpc>
              <a:spcBef>
                <a:spcPts val="0"/>
              </a:spcBef>
              <a:spcAft>
                <a:spcPts val="1200"/>
              </a:spcAft>
              <a:buSzPct val="100000"/>
              <a:buFont typeface="Arial" panose="020B0604020202020204" pitchFamily="34" charset="0"/>
              <a:buChar char="•"/>
            </a:pPr>
            <a:r>
              <a:rPr lang="en-US" sz="2800" b="0" i="0">
                <a:solidFill>
                  <a:srgbClr val="000000"/>
                </a:solidFill>
                <a:effectLst/>
                <a:latin typeface="Helvetica Neue"/>
              </a:rPr>
              <a:t>Extended-day, summer, or weekend family institutes related to literacy and biliteracy. LEAs are encouraged to work with in-house expanded learning programs to establish literacy and biliteracy support programs and literacy enrichment programs during after school, weekend, and summer hours.</a:t>
            </a:r>
          </a:p>
          <a:p>
            <a:pPr marL="742950" lvl="1" indent="-285750" algn="l">
              <a:lnSpc>
                <a:spcPct val="100000"/>
              </a:lnSpc>
              <a:spcBef>
                <a:spcPts val="0"/>
              </a:spcBef>
              <a:spcAft>
                <a:spcPts val="1200"/>
              </a:spcAft>
              <a:buSzPct val="100000"/>
              <a:buFont typeface="Arial" panose="020B0604020202020204" pitchFamily="34" charset="0"/>
              <a:buChar char="•"/>
            </a:pPr>
            <a:r>
              <a:rPr lang="en-US" sz="2800" b="0" i="0">
                <a:solidFill>
                  <a:srgbClr val="000000"/>
                </a:solidFill>
                <a:effectLst/>
                <a:latin typeface="Helvetica Neue"/>
              </a:rPr>
              <a:t>Public library family literacy partnerships, including, but not limited to, digital tools to support whole family literacy.</a:t>
            </a:r>
            <a:endParaRPr lang="en-US" sz="2800"/>
          </a:p>
        </p:txBody>
      </p:sp>
    </p:spTree>
    <p:extLst>
      <p:ext uri="{BB962C8B-B14F-4D97-AF65-F5344CB8AC3E}">
        <p14:creationId xmlns:p14="http://schemas.microsoft.com/office/powerpoint/2010/main" val="2490178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5512-847C-FBBB-6120-2938BB6E5D0B}"/>
              </a:ext>
            </a:extLst>
          </p:cNvPr>
          <p:cNvSpPr>
            <a:spLocks noGrp="1"/>
          </p:cNvSpPr>
          <p:nvPr>
            <p:ph type="title"/>
          </p:nvPr>
        </p:nvSpPr>
        <p:spPr/>
        <p:txBody>
          <a:bodyPr/>
          <a:lstStyle/>
          <a:p>
            <a:r>
              <a:rPr lang="en-US" dirty="0"/>
              <a:t>Poll Everywhere (7)</a:t>
            </a:r>
          </a:p>
        </p:txBody>
      </p:sp>
      <p:sp>
        <p:nvSpPr>
          <p:cNvPr id="3" name="Text Placeholder 2">
            <a:extLst>
              <a:ext uri="{FF2B5EF4-FFF2-40B4-BE49-F238E27FC236}">
                <a16:creationId xmlns:a16="http://schemas.microsoft.com/office/drawing/2014/main" id="{4AAD2733-CC5C-C46B-25E7-583CEAD4F55C}"/>
              </a:ext>
            </a:extLst>
          </p:cNvPr>
          <p:cNvSpPr>
            <a:spLocks noGrp="1"/>
          </p:cNvSpPr>
          <p:nvPr>
            <p:ph type="body" idx="1"/>
          </p:nvPr>
        </p:nvSpPr>
        <p:spPr>
          <a:xfrm>
            <a:off x="1354137" y="1476491"/>
            <a:ext cx="9480400" cy="4351200"/>
          </a:xfrm>
        </p:spPr>
        <p:txBody>
          <a:bodyPr/>
          <a:lstStyle/>
          <a:p>
            <a:pPr marL="186055" indent="0" algn="ctr">
              <a:buNone/>
            </a:pPr>
            <a:r>
              <a:rPr lang="en-US" sz="3600" dirty="0"/>
              <a:t>Do you plan to use LCRS funds for an evidence-based family literacy initiative? </a:t>
            </a:r>
            <a:endParaRPr lang="en-US"/>
          </a:p>
          <a:p>
            <a:pPr marL="186055" indent="0" algn="ctr">
              <a:buNone/>
            </a:pPr>
            <a:endParaRPr lang="en-US" sz="3600" dirty="0"/>
          </a:p>
          <a:p>
            <a:pPr marL="186055" indent="0" algn="ctr">
              <a:buNone/>
            </a:pPr>
            <a:r>
              <a:rPr lang="en-US" dirty="0"/>
              <a:t>Respond at pollev.com/eequity732 (case sensitive)</a:t>
            </a:r>
          </a:p>
          <a:p>
            <a:pPr marL="186055" indent="0">
              <a:buNone/>
            </a:pPr>
            <a:endParaRPr lang="en-US" sz="1200" dirty="0"/>
          </a:p>
          <a:p>
            <a:pPr marL="186055" indent="0" algn="ctr">
              <a:buNone/>
            </a:pPr>
            <a:r>
              <a:rPr lang="en-US" dirty="0"/>
              <a:t>OR</a:t>
            </a:r>
          </a:p>
          <a:p>
            <a:pPr marL="186055" indent="0" algn="ctr">
              <a:buNone/>
            </a:pPr>
            <a:endParaRPr lang="en-US" sz="1200" dirty="0"/>
          </a:p>
          <a:p>
            <a:pPr marL="186055" indent="0" algn="ctr">
              <a:buNone/>
            </a:pPr>
            <a:r>
              <a:rPr lang="en-US" dirty="0"/>
              <a:t>Text the message “EEQUITY732” to the phone number “22333” to join the poll and respond via text message</a:t>
            </a:r>
          </a:p>
        </p:txBody>
      </p:sp>
    </p:spTree>
    <p:extLst>
      <p:ext uri="{BB962C8B-B14F-4D97-AF65-F5344CB8AC3E}">
        <p14:creationId xmlns:p14="http://schemas.microsoft.com/office/powerpoint/2010/main" val="1865958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072F4-77D3-0496-B7B0-9E16C9E57D51}"/>
              </a:ext>
            </a:extLst>
          </p:cNvPr>
          <p:cNvSpPr>
            <a:spLocks noGrp="1"/>
          </p:cNvSpPr>
          <p:nvPr>
            <p:ph type="title"/>
          </p:nvPr>
        </p:nvSpPr>
        <p:spPr/>
        <p:txBody>
          <a:bodyPr/>
          <a:lstStyle/>
          <a:p>
            <a:r>
              <a:rPr lang="en-US"/>
              <a:t>Welcome and Agenda</a:t>
            </a:r>
          </a:p>
        </p:txBody>
      </p:sp>
      <p:sp>
        <p:nvSpPr>
          <p:cNvPr id="3" name="Text Placeholder 2">
            <a:extLst>
              <a:ext uri="{FF2B5EF4-FFF2-40B4-BE49-F238E27FC236}">
                <a16:creationId xmlns:a16="http://schemas.microsoft.com/office/drawing/2014/main" id="{D419AFEE-FBED-DFD2-1785-6C98069D79EC}"/>
              </a:ext>
            </a:extLst>
          </p:cNvPr>
          <p:cNvSpPr>
            <a:spLocks noGrp="1"/>
          </p:cNvSpPr>
          <p:nvPr>
            <p:ph type="body" idx="1"/>
          </p:nvPr>
        </p:nvSpPr>
        <p:spPr>
          <a:xfrm>
            <a:off x="1354137" y="1459865"/>
            <a:ext cx="9882822" cy="4351200"/>
          </a:xfrm>
        </p:spPr>
        <p:txBody>
          <a:bodyPr/>
          <a:lstStyle/>
          <a:p>
            <a:r>
              <a:rPr lang="en-US" dirty="0"/>
              <a:t>Opening remarks from the State Superintendent of Public Instruction (SSPI)</a:t>
            </a:r>
          </a:p>
          <a:p>
            <a:r>
              <a:rPr lang="en-US" dirty="0"/>
              <a:t>Overview of the LCRS program</a:t>
            </a:r>
          </a:p>
          <a:p>
            <a:r>
              <a:rPr lang="en-US" dirty="0"/>
              <a:t>Allocations and apportionments</a:t>
            </a:r>
          </a:p>
          <a:p>
            <a:r>
              <a:rPr lang="en-US" dirty="0"/>
              <a:t>Allowed expenditures</a:t>
            </a:r>
          </a:p>
          <a:p>
            <a:r>
              <a:rPr lang="en-US" dirty="0"/>
              <a:t>Reporting</a:t>
            </a:r>
          </a:p>
          <a:p>
            <a:r>
              <a:rPr lang="en-US" dirty="0"/>
              <a:t>Literacy Coaches and Reading Specialists Educator Training (LCRSET) Lead</a:t>
            </a:r>
          </a:p>
          <a:p>
            <a:r>
              <a:rPr lang="en-US" dirty="0"/>
              <a:t>Next steps and resources </a:t>
            </a:r>
          </a:p>
          <a:p>
            <a:r>
              <a:rPr lang="en-US" dirty="0"/>
              <a:t>Questions and answers</a:t>
            </a:r>
          </a:p>
          <a:p>
            <a:r>
              <a:rPr lang="en-US" dirty="0"/>
              <a:t>Closing</a:t>
            </a:r>
          </a:p>
          <a:p>
            <a:endParaRPr lang="en-US" dirty="0"/>
          </a:p>
        </p:txBody>
      </p:sp>
    </p:spTree>
    <p:extLst>
      <p:ext uri="{BB962C8B-B14F-4D97-AF65-F5344CB8AC3E}">
        <p14:creationId xmlns:p14="http://schemas.microsoft.com/office/powerpoint/2010/main" val="39168919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1B507-3CC4-DB17-0CF1-6FE96B240232}"/>
              </a:ext>
            </a:extLst>
          </p:cNvPr>
          <p:cNvSpPr>
            <a:spLocks noGrp="1"/>
          </p:cNvSpPr>
          <p:nvPr>
            <p:ph type="title"/>
          </p:nvPr>
        </p:nvSpPr>
        <p:spPr>
          <a:xfrm>
            <a:off x="1354137" y="365125"/>
            <a:ext cx="9480400" cy="879059"/>
          </a:xfrm>
        </p:spPr>
        <p:txBody>
          <a:bodyPr/>
          <a:lstStyle/>
          <a:p>
            <a:r>
              <a:rPr lang="en-US">
                <a:latin typeface="+mj-lt"/>
              </a:rPr>
              <a:t>Reporting (1)</a:t>
            </a:r>
          </a:p>
        </p:txBody>
      </p:sp>
      <p:sp>
        <p:nvSpPr>
          <p:cNvPr id="3" name="Text Placeholder 2">
            <a:extLst>
              <a:ext uri="{FF2B5EF4-FFF2-40B4-BE49-F238E27FC236}">
                <a16:creationId xmlns:a16="http://schemas.microsoft.com/office/drawing/2014/main" id="{D420D5ED-889C-D072-FFE3-C97A2BC8593A}"/>
              </a:ext>
            </a:extLst>
          </p:cNvPr>
          <p:cNvSpPr>
            <a:spLocks noGrp="1"/>
          </p:cNvSpPr>
          <p:nvPr>
            <p:ph type="body" idx="1"/>
          </p:nvPr>
        </p:nvSpPr>
        <p:spPr>
          <a:xfrm>
            <a:off x="1229194" y="1244183"/>
            <a:ext cx="10200806" cy="5248691"/>
          </a:xfrm>
        </p:spPr>
        <p:txBody>
          <a:bodyPr/>
          <a:lstStyle/>
          <a:p>
            <a:pPr marL="608965" indent="-422910">
              <a:lnSpc>
                <a:spcPct val="100000"/>
              </a:lnSpc>
              <a:spcBef>
                <a:spcPts val="0"/>
              </a:spcBef>
              <a:spcAft>
                <a:spcPts val="1200"/>
              </a:spcAft>
            </a:pPr>
            <a:r>
              <a:rPr lang="en-US" sz="2800" dirty="0"/>
              <a:t>Annual reports will be due no later than September 30 each fiscal year. The first annual report will be due </a:t>
            </a:r>
            <a:br>
              <a:rPr lang="en-US" sz="2800" dirty="0"/>
            </a:br>
            <a:r>
              <a:rPr lang="en-US" sz="2800" dirty="0"/>
              <a:t>September 30, 2024. </a:t>
            </a:r>
            <a:endParaRPr lang="en-US" dirty="0"/>
          </a:p>
          <a:p>
            <a:pPr marL="608965" indent="-422910">
              <a:lnSpc>
                <a:spcPct val="100000"/>
              </a:lnSpc>
              <a:spcBef>
                <a:spcPts val="0"/>
              </a:spcBef>
              <a:spcAft>
                <a:spcPts val="1200"/>
              </a:spcAft>
            </a:pPr>
            <a:r>
              <a:rPr lang="en-US" sz="2800" dirty="0"/>
              <a:t>A final report is expected by spring 2028 and no later than June 30, 2028.</a:t>
            </a:r>
          </a:p>
          <a:p>
            <a:pPr marL="608965" indent="-422910">
              <a:lnSpc>
                <a:spcPct val="100000"/>
              </a:lnSpc>
              <a:spcBef>
                <a:spcPts val="0"/>
              </a:spcBef>
              <a:spcAft>
                <a:spcPts val="1200"/>
              </a:spcAft>
            </a:pPr>
            <a:r>
              <a:rPr lang="en-US" sz="2800" dirty="0"/>
              <a:t>A reporting template is available on the LCRS web page: </a:t>
            </a:r>
            <a:r>
              <a:rPr lang="en-US" sz="2800" dirty="0">
                <a:hlinkClick r:id="rId3" tooltip="Literacy Coaches and Reading Specialists Web Page "/>
              </a:rPr>
              <a:t>https://www.cde.ca.gov/ci/pl/lcrsprogram.asp</a:t>
            </a:r>
            <a:r>
              <a:rPr lang="en-US" sz="2800" dirty="0"/>
              <a:t> </a:t>
            </a:r>
          </a:p>
          <a:p>
            <a:pPr marL="608965" indent="-422910">
              <a:lnSpc>
                <a:spcPct val="100000"/>
              </a:lnSpc>
              <a:spcBef>
                <a:spcPts val="0"/>
              </a:spcBef>
              <a:spcAft>
                <a:spcPts val="1200"/>
              </a:spcAft>
            </a:pPr>
            <a:r>
              <a:rPr lang="en-US" sz="2800" dirty="0"/>
              <a:t>The CDE is requiring annual reporting as a response to requests for detailed information in the legislative report, to justify future funding opportunities, and to confirm funding is being appropriately used and tracked at the local level.</a:t>
            </a:r>
          </a:p>
        </p:txBody>
      </p:sp>
    </p:spTree>
    <p:extLst>
      <p:ext uri="{BB962C8B-B14F-4D97-AF65-F5344CB8AC3E}">
        <p14:creationId xmlns:p14="http://schemas.microsoft.com/office/powerpoint/2010/main" val="1706470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87B19-A9EC-4677-B6AD-365023B30B19}"/>
              </a:ext>
            </a:extLst>
          </p:cNvPr>
          <p:cNvSpPr>
            <a:spLocks noGrp="1"/>
          </p:cNvSpPr>
          <p:nvPr>
            <p:ph type="title"/>
          </p:nvPr>
        </p:nvSpPr>
        <p:spPr/>
        <p:txBody>
          <a:bodyPr/>
          <a:lstStyle/>
          <a:p>
            <a:r>
              <a:rPr lang="en-US"/>
              <a:t>Reporting (2)</a:t>
            </a:r>
          </a:p>
        </p:txBody>
      </p:sp>
      <p:sp>
        <p:nvSpPr>
          <p:cNvPr id="3" name="Text Placeholder 2">
            <a:extLst>
              <a:ext uri="{FF2B5EF4-FFF2-40B4-BE49-F238E27FC236}">
                <a16:creationId xmlns:a16="http://schemas.microsoft.com/office/drawing/2014/main" id="{815A9656-A7D3-FFDB-0F1D-759E48625BA6}"/>
              </a:ext>
            </a:extLst>
          </p:cNvPr>
          <p:cNvSpPr>
            <a:spLocks noGrp="1"/>
          </p:cNvSpPr>
          <p:nvPr>
            <p:ph type="body" idx="1"/>
          </p:nvPr>
        </p:nvSpPr>
        <p:spPr>
          <a:xfrm>
            <a:off x="1354137" y="1635777"/>
            <a:ext cx="9480400" cy="4351200"/>
          </a:xfrm>
        </p:spPr>
        <p:txBody>
          <a:bodyPr/>
          <a:lstStyle/>
          <a:p>
            <a:pPr marL="186262" indent="0">
              <a:buNone/>
            </a:pPr>
            <a:r>
              <a:rPr lang="en-US" dirty="0"/>
              <a:t>Metrics in the annual report include, but are not limited to:</a:t>
            </a:r>
          </a:p>
          <a:p>
            <a:r>
              <a:rPr lang="en-US" dirty="0"/>
              <a:t>Funds spent on literacy coaches and reading specialists</a:t>
            </a:r>
          </a:p>
          <a:p>
            <a:r>
              <a:rPr lang="en-US" dirty="0"/>
              <a:t>Information on school literacy plans and professional learning, including topics of events offered, roles and numbers of participants served, and funds spent for this purpose</a:t>
            </a:r>
          </a:p>
          <a:p>
            <a:r>
              <a:rPr lang="en-US" dirty="0"/>
              <a:t>Information on family literacy plans, outreach specialists, and events, including number of events and families served</a:t>
            </a:r>
          </a:p>
          <a:p>
            <a:r>
              <a:rPr lang="en-US" dirty="0"/>
              <a:t>Impact on student achievement using state and local assessments, disaggregated by student subgroup</a:t>
            </a:r>
          </a:p>
          <a:p>
            <a:r>
              <a:rPr lang="en-US" dirty="0"/>
              <a:t>Successes and challenges</a:t>
            </a:r>
          </a:p>
        </p:txBody>
      </p:sp>
    </p:spTree>
    <p:extLst>
      <p:ext uri="{BB962C8B-B14F-4D97-AF65-F5344CB8AC3E}">
        <p14:creationId xmlns:p14="http://schemas.microsoft.com/office/powerpoint/2010/main" val="3070698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B2F7F-7207-A01C-A5D5-CC346C2C4325}"/>
              </a:ext>
            </a:extLst>
          </p:cNvPr>
          <p:cNvSpPr>
            <a:spLocks noGrp="1"/>
          </p:cNvSpPr>
          <p:nvPr>
            <p:ph type="title"/>
          </p:nvPr>
        </p:nvSpPr>
        <p:spPr/>
        <p:txBody>
          <a:bodyPr/>
          <a:lstStyle/>
          <a:p>
            <a:r>
              <a:rPr lang="en-US">
                <a:latin typeface="+mj-lt"/>
              </a:rPr>
              <a:t>County Office of Education Supports (1)</a:t>
            </a:r>
          </a:p>
        </p:txBody>
      </p:sp>
      <p:sp>
        <p:nvSpPr>
          <p:cNvPr id="3" name="Text Placeholder 2">
            <a:extLst>
              <a:ext uri="{FF2B5EF4-FFF2-40B4-BE49-F238E27FC236}">
                <a16:creationId xmlns:a16="http://schemas.microsoft.com/office/drawing/2014/main" id="{5BD63638-4969-3F91-9C55-DEADB7459C7B}"/>
              </a:ext>
            </a:extLst>
          </p:cNvPr>
          <p:cNvSpPr>
            <a:spLocks noGrp="1"/>
          </p:cNvSpPr>
          <p:nvPr>
            <p:ph type="body" idx="1"/>
          </p:nvPr>
        </p:nvSpPr>
        <p:spPr>
          <a:xfrm>
            <a:off x="1354136" y="1825625"/>
            <a:ext cx="9872663" cy="4351200"/>
          </a:xfrm>
        </p:spPr>
        <p:txBody>
          <a:bodyPr/>
          <a:lstStyle/>
          <a:p>
            <a:pPr marL="186262" indent="0">
              <a:lnSpc>
                <a:spcPct val="100000"/>
              </a:lnSpc>
              <a:spcBef>
                <a:spcPts val="0"/>
              </a:spcBef>
              <a:spcAft>
                <a:spcPts val="1200"/>
              </a:spcAft>
              <a:buNone/>
            </a:pPr>
            <a:r>
              <a:rPr lang="en-US" sz="2800" dirty="0"/>
              <a:t>The sum of $27 million was granted to the Sacramento County Office of Education (SCOE) to develop and provide training for educators to become literacy coaches and reading and literacy specialists. LEAs with eligible sites should consider working with SCOE to take advantage of the supports it will provide for all allowable expenditures for this program. </a:t>
            </a:r>
          </a:p>
        </p:txBody>
      </p:sp>
    </p:spTree>
    <p:extLst>
      <p:ext uri="{BB962C8B-B14F-4D97-AF65-F5344CB8AC3E}">
        <p14:creationId xmlns:p14="http://schemas.microsoft.com/office/powerpoint/2010/main" val="21738210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2A096-2418-CBC6-D4BB-99C1DCBC47FE}"/>
              </a:ext>
            </a:extLst>
          </p:cNvPr>
          <p:cNvSpPr>
            <a:spLocks noGrp="1"/>
          </p:cNvSpPr>
          <p:nvPr>
            <p:ph type="title"/>
          </p:nvPr>
        </p:nvSpPr>
        <p:spPr/>
        <p:txBody>
          <a:bodyPr/>
          <a:lstStyle/>
          <a:p>
            <a:r>
              <a:rPr lang="en-US" dirty="0"/>
              <a:t>Project California Literacy Leadership</a:t>
            </a:r>
          </a:p>
        </p:txBody>
      </p:sp>
      <p:sp>
        <p:nvSpPr>
          <p:cNvPr id="3" name="Text Placeholder 2">
            <a:extLst>
              <a:ext uri="{FF2B5EF4-FFF2-40B4-BE49-F238E27FC236}">
                <a16:creationId xmlns:a16="http://schemas.microsoft.com/office/drawing/2014/main" id="{8ACC81BB-BB8D-FB6B-DEA1-395C37E3BD2F}"/>
              </a:ext>
            </a:extLst>
          </p:cNvPr>
          <p:cNvSpPr>
            <a:spLocks noGrp="1"/>
          </p:cNvSpPr>
          <p:nvPr>
            <p:ph type="body" idx="1"/>
          </p:nvPr>
        </p:nvSpPr>
        <p:spPr/>
        <p:txBody>
          <a:bodyPr/>
          <a:lstStyle/>
          <a:p>
            <a:pPr marL="186262" indent="0">
              <a:buNone/>
            </a:pPr>
            <a:r>
              <a:rPr lang="en-US" dirty="0"/>
              <a:t>SCOE Webinar Slides: </a:t>
            </a:r>
            <a:r>
              <a:rPr lang="en-US" dirty="0">
                <a:hlinkClick r:id="rId3" tooltip="SCOE LCRS Webinar Slides"/>
              </a:rPr>
              <a:t>https://padlet.com/beckybruin/lcrset-main-grant-padlet-c6g7yi3nm469s00i/wish/2828911654</a:t>
            </a:r>
            <a:r>
              <a:rPr lang="en-US" dirty="0"/>
              <a:t> </a:t>
            </a:r>
          </a:p>
        </p:txBody>
      </p:sp>
    </p:spTree>
    <p:extLst>
      <p:ext uri="{BB962C8B-B14F-4D97-AF65-F5344CB8AC3E}">
        <p14:creationId xmlns:p14="http://schemas.microsoft.com/office/powerpoint/2010/main" val="2720552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2C2BD-BAA9-0C1E-899D-329CF71C5CD5}"/>
              </a:ext>
            </a:extLst>
          </p:cNvPr>
          <p:cNvSpPr>
            <a:spLocks noGrp="1"/>
          </p:cNvSpPr>
          <p:nvPr>
            <p:ph type="title"/>
          </p:nvPr>
        </p:nvSpPr>
        <p:spPr/>
        <p:txBody>
          <a:bodyPr/>
          <a:lstStyle/>
          <a:p>
            <a:r>
              <a:rPr lang="en-US" dirty="0">
                <a:latin typeface="+mj-lt"/>
              </a:rPr>
              <a:t>Timeline</a:t>
            </a:r>
          </a:p>
        </p:txBody>
      </p:sp>
      <p:graphicFrame>
        <p:nvGraphicFramePr>
          <p:cNvPr id="4" name="Table 4" descr="Date: early 2023, spring 2023, september 30, 2023&#10;&#10;activity: full apportionment, coe awarded, first report due">
            <a:extLst>
              <a:ext uri="{FF2B5EF4-FFF2-40B4-BE49-F238E27FC236}">
                <a16:creationId xmlns:a16="http://schemas.microsoft.com/office/drawing/2014/main" id="{C4EFC333-2792-CC02-607E-419CCCE1791A}"/>
              </a:ext>
            </a:extLst>
          </p:cNvPr>
          <p:cNvGraphicFramePr>
            <a:graphicFrameLocks noGrp="1"/>
          </p:cNvGraphicFramePr>
          <p:nvPr>
            <p:extLst>
              <p:ext uri="{D42A27DB-BD31-4B8C-83A1-F6EECF244321}">
                <p14:modId xmlns:p14="http://schemas.microsoft.com/office/powerpoint/2010/main" val="3625767265"/>
              </p:ext>
            </p:extLst>
          </p:nvPr>
        </p:nvGraphicFramePr>
        <p:xfrm>
          <a:off x="1534606" y="2476265"/>
          <a:ext cx="9480400" cy="2053167"/>
        </p:xfrm>
        <a:graphic>
          <a:graphicData uri="http://schemas.openxmlformats.org/drawingml/2006/table">
            <a:tbl>
              <a:tblPr firstRow="1" bandRow="1">
                <a:tableStyleId>{5C22544A-7EE6-4342-B048-85BDC9FD1C3A}</a:tableStyleId>
              </a:tblPr>
              <a:tblGrid>
                <a:gridCol w="4740200">
                  <a:extLst>
                    <a:ext uri="{9D8B030D-6E8A-4147-A177-3AD203B41FA5}">
                      <a16:colId xmlns:a16="http://schemas.microsoft.com/office/drawing/2014/main" val="3056116494"/>
                    </a:ext>
                  </a:extLst>
                </a:gridCol>
                <a:gridCol w="4740200">
                  <a:extLst>
                    <a:ext uri="{9D8B030D-6E8A-4147-A177-3AD203B41FA5}">
                      <a16:colId xmlns:a16="http://schemas.microsoft.com/office/drawing/2014/main" val="183588085"/>
                    </a:ext>
                  </a:extLst>
                </a:gridCol>
              </a:tblGrid>
              <a:tr h="684389">
                <a:tc>
                  <a:txBody>
                    <a:bodyPr/>
                    <a:lstStyle/>
                    <a:p>
                      <a:pPr algn="ctr"/>
                      <a:r>
                        <a:rPr lang="en-US" sz="2800" dirty="0"/>
                        <a:t>Date</a:t>
                      </a:r>
                    </a:p>
                  </a:txBody>
                  <a:tcPr/>
                </a:tc>
                <a:tc>
                  <a:txBody>
                    <a:bodyPr/>
                    <a:lstStyle/>
                    <a:p>
                      <a:pPr algn="ctr"/>
                      <a:r>
                        <a:rPr lang="en-US" sz="2800"/>
                        <a:t>Activity</a:t>
                      </a:r>
                    </a:p>
                  </a:txBody>
                  <a:tcPr/>
                </a:tc>
                <a:extLst>
                  <a:ext uri="{0D108BD9-81ED-4DB2-BD59-A6C34878D82A}">
                    <a16:rowId xmlns:a16="http://schemas.microsoft.com/office/drawing/2014/main" val="3700951593"/>
                  </a:ext>
                </a:extLst>
              </a:tr>
              <a:tr h="684389">
                <a:tc>
                  <a:txBody>
                    <a:bodyPr/>
                    <a:lstStyle/>
                    <a:p>
                      <a:r>
                        <a:rPr lang="en-US" sz="2800" dirty="0"/>
                        <a:t>January 2024</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800"/>
                        <a:t>Full Apportionment</a:t>
                      </a:r>
                    </a:p>
                  </a:txBody>
                  <a:tcPr/>
                </a:tc>
                <a:extLst>
                  <a:ext uri="{0D108BD9-81ED-4DB2-BD59-A6C34878D82A}">
                    <a16:rowId xmlns:a16="http://schemas.microsoft.com/office/drawing/2014/main" val="1114277585"/>
                  </a:ext>
                </a:extLst>
              </a:tr>
              <a:tr h="684389">
                <a:tc>
                  <a:txBody>
                    <a:bodyPr/>
                    <a:lstStyle/>
                    <a:p>
                      <a:r>
                        <a:rPr lang="en-US" sz="2800" dirty="0"/>
                        <a:t>September 30, 2024</a:t>
                      </a:r>
                    </a:p>
                  </a:txBody>
                  <a:tcPr/>
                </a:tc>
                <a:tc>
                  <a:txBody>
                    <a:bodyPr/>
                    <a:lstStyle/>
                    <a:p>
                      <a:r>
                        <a:rPr lang="en-US" sz="2800" dirty="0"/>
                        <a:t>First report due</a:t>
                      </a:r>
                    </a:p>
                  </a:txBody>
                  <a:tcPr/>
                </a:tc>
                <a:extLst>
                  <a:ext uri="{0D108BD9-81ED-4DB2-BD59-A6C34878D82A}">
                    <a16:rowId xmlns:a16="http://schemas.microsoft.com/office/drawing/2014/main" val="2091515064"/>
                  </a:ext>
                </a:extLst>
              </a:tr>
            </a:tbl>
          </a:graphicData>
        </a:graphic>
      </p:graphicFrame>
    </p:spTree>
    <p:extLst>
      <p:ext uri="{BB962C8B-B14F-4D97-AF65-F5344CB8AC3E}">
        <p14:creationId xmlns:p14="http://schemas.microsoft.com/office/powerpoint/2010/main" val="39029531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E19CB-B7A6-B8E4-95D9-AC8B01916BF0}"/>
              </a:ext>
            </a:extLst>
          </p:cNvPr>
          <p:cNvSpPr>
            <a:spLocks noGrp="1"/>
          </p:cNvSpPr>
          <p:nvPr>
            <p:ph type="title"/>
          </p:nvPr>
        </p:nvSpPr>
        <p:spPr/>
        <p:txBody>
          <a:bodyPr/>
          <a:lstStyle/>
          <a:p>
            <a:r>
              <a:rPr lang="en-US" dirty="0">
                <a:latin typeface="+mj-lt"/>
              </a:rPr>
              <a:t>Resources</a:t>
            </a:r>
          </a:p>
        </p:txBody>
      </p:sp>
      <p:sp>
        <p:nvSpPr>
          <p:cNvPr id="3" name="Text Placeholder 2">
            <a:extLst>
              <a:ext uri="{FF2B5EF4-FFF2-40B4-BE49-F238E27FC236}">
                <a16:creationId xmlns:a16="http://schemas.microsoft.com/office/drawing/2014/main" id="{DD28BE4B-46A9-23BD-6A53-83543EFCA0C6}"/>
              </a:ext>
            </a:extLst>
          </p:cNvPr>
          <p:cNvSpPr>
            <a:spLocks noGrp="1"/>
          </p:cNvSpPr>
          <p:nvPr>
            <p:ph type="body" idx="1"/>
          </p:nvPr>
        </p:nvSpPr>
        <p:spPr/>
        <p:txBody>
          <a:bodyPr/>
          <a:lstStyle/>
          <a:p>
            <a:pPr marL="186262" indent="0">
              <a:lnSpc>
                <a:spcPct val="100000"/>
              </a:lnSpc>
              <a:spcBef>
                <a:spcPts val="0"/>
              </a:spcBef>
              <a:spcAft>
                <a:spcPts val="1200"/>
              </a:spcAft>
              <a:buNone/>
            </a:pPr>
            <a:r>
              <a:rPr lang="en-US" sz="2800" dirty="0"/>
              <a:t>All resources referenced will be sent out to LCRS grant recipients. </a:t>
            </a:r>
          </a:p>
          <a:p>
            <a:endParaRPr lang="en-US" dirty="0"/>
          </a:p>
        </p:txBody>
      </p:sp>
    </p:spTree>
    <p:extLst>
      <p:ext uri="{BB962C8B-B14F-4D97-AF65-F5344CB8AC3E}">
        <p14:creationId xmlns:p14="http://schemas.microsoft.com/office/powerpoint/2010/main" val="2686472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2E901E-B940-3B51-22A9-4ED863D8FAC2}"/>
              </a:ext>
            </a:extLst>
          </p:cNvPr>
          <p:cNvSpPr>
            <a:spLocks noGrp="1"/>
          </p:cNvSpPr>
          <p:nvPr>
            <p:ph type="title"/>
          </p:nvPr>
        </p:nvSpPr>
        <p:spPr/>
        <p:txBody>
          <a:bodyPr/>
          <a:lstStyle/>
          <a:p>
            <a:r>
              <a:rPr lang="en-US"/>
              <a:t>Questions?</a:t>
            </a:r>
          </a:p>
        </p:txBody>
      </p:sp>
    </p:spTree>
    <p:extLst>
      <p:ext uri="{BB962C8B-B14F-4D97-AF65-F5344CB8AC3E}">
        <p14:creationId xmlns:p14="http://schemas.microsoft.com/office/powerpoint/2010/main" val="36650457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F08FB1-F114-FF4C-BF8F-E8A8F123E75B}"/>
              </a:ext>
            </a:extLst>
          </p:cNvPr>
          <p:cNvSpPr>
            <a:spLocks noGrp="1"/>
          </p:cNvSpPr>
          <p:nvPr>
            <p:ph type="title"/>
          </p:nvPr>
        </p:nvSpPr>
        <p:spPr/>
        <p:txBody>
          <a:bodyPr/>
          <a:lstStyle/>
          <a:p>
            <a:r>
              <a:rPr lang="en-US">
                <a:latin typeface="+mj-lt"/>
              </a:rPr>
              <a:t>Contacts</a:t>
            </a:r>
          </a:p>
        </p:txBody>
      </p:sp>
      <p:sp>
        <p:nvSpPr>
          <p:cNvPr id="5" name="Text Placeholder 4">
            <a:extLst>
              <a:ext uri="{FF2B5EF4-FFF2-40B4-BE49-F238E27FC236}">
                <a16:creationId xmlns:a16="http://schemas.microsoft.com/office/drawing/2014/main" id="{0BB60585-9FAD-2F32-7031-BA00B1BEADC7}"/>
              </a:ext>
            </a:extLst>
          </p:cNvPr>
          <p:cNvSpPr>
            <a:spLocks noGrp="1"/>
          </p:cNvSpPr>
          <p:nvPr>
            <p:ph type="body" idx="1"/>
          </p:nvPr>
        </p:nvSpPr>
        <p:spPr/>
        <p:txBody>
          <a:bodyPr/>
          <a:lstStyle/>
          <a:p>
            <a:pPr marL="186262" indent="0" algn="ctr">
              <a:buNone/>
            </a:pPr>
            <a:r>
              <a:rPr lang="en-US" sz="2800"/>
              <a:t>LCRS Program questions:</a:t>
            </a:r>
          </a:p>
          <a:p>
            <a:pPr marL="186262" indent="0" algn="ctr">
              <a:buNone/>
            </a:pPr>
            <a:r>
              <a:rPr lang="en-US" sz="2800">
                <a:hlinkClick r:id="rId3"/>
              </a:rPr>
              <a:t>PLIO@cde.ca.gov</a:t>
            </a:r>
            <a:endParaRPr lang="en-US" sz="2800"/>
          </a:p>
          <a:p>
            <a:pPr marL="186262" indent="0" algn="ctr">
              <a:buNone/>
            </a:pPr>
            <a:endParaRPr lang="en-US" sz="2800"/>
          </a:p>
          <a:p>
            <a:pPr marL="186262" indent="0" algn="ctr">
              <a:buNone/>
            </a:pPr>
            <a:r>
              <a:rPr lang="en-US" sz="2800"/>
              <a:t>LCRS Funding questions:</a:t>
            </a:r>
          </a:p>
          <a:p>
            <a:pPr marL="186262" indent="0" algn="ctr">
              <a:buNone/>
            </a:pPr>
            <a:r>
              <a:rPr lang="en-US" sz="2800">
                <a:hlinkClick r:id="rId4"/>
              </a:rPr>
              <a:t>CAAR@cde.ca.gov</a:t>
            </a:r>
            <a:r>
              <a:rPr lang="en-US" sz="2800"/>
              <a:t> </a:t>
            </a:r>
          </a:p>
        </p:txBody>
      </p:sp>
    </p:spTree>
    <p:extLst>
      <p:ext uri="{BB962C8B-B14F-4D97-AF65-F5344CB8AC3E}">
        <p14:creationId xmlns:p14="http://schemas.microsoft.com/office/powerpoint/2010/main" val="551291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896FF8-0582-C090-7F3D-7748C20050E4}"/>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2569982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45512-847C-FBBB-6120-2938BB6E5D0B}"/>
              </a:ext>
            </a:extLst>
          </p:cNvPr>
          <p:cNvSpPr>
            <a:spLocks noGrp="1"/>
          </p:cNvSpPr>
          <p:nvPr>
            <p:ph type="title"/>
          </p:nvPr>
        </p:nvSpPr>
        <p:spPr/>
        <p:txBody>
          <a:bodyPr/>
          <a:lstStyle/>
          <a:p>
            <a:r>
              <a:rPr lang="en-US" dirty="0"/>
              <a:t>Poll Everywhere (1)</a:t>
            </a:r>
          </a:p>
        </p:txBody>
      </p:sp>
      <p:sp>
        <p:nvSpPr>
          <p:cNvPr id="3" name="Text Placeholder 2">
            <a:extLst>
              <a:ext uri="{FF2B5EF4-FFF2-40B4-BE49-F238E27FC236}">
                <a16:creationId xmlns:a16="http://schemas.microsoft.com/office/drawing/2014/main" id="{4AAD2733-CC5C-C46B-25E7-583CEAD4F55C}"/>
              </a:ext>
            </a:extLst>
          </p:cNvPr>
          <p:cNvSpPr>
            <a:spLocks noGrp="1"/>
          </p:cNvSpPr>
          <p:nvPr>
            <p:ph type="body" idx="1"/>
          </p:nvPr>
        </p:nvSpPr>
        <p:spPr/>
        <p:txBody>
          <a:bodyPr/>
          <a:lstStyle/>
          <a:p>
            <a:pPr marL="186055" indent="0" algn="ctr">
              <a:buNone/>
            </a:pPr>
            <a:r>
              <a:rPr lang="en-US" sz="3600" dirty="0"/>
              <a:t>What role are you in at your local educational agency?</a:t>
            </a:r>
            <a:endParaRPr lang="en-US" dirty="0"/>
          </a:p>
          <a:p>
            <a:pPr marL="186055" indent="0" algn="ctr">
              <a:buNone/>
            </a:pPr>
            <a:endParaRPr lang="en-US" sz="3600" dirty="0"/>
          </a:p>
          <a:p>
            <a:pPr marL="186055" indent="0" algn="ctr">
              <a:buNone/>
            </a:pPr>
            <a:r>
              <a:rPr lang="en-US" dirty="0"/>
              <a:t>Respond at pollev.com/eequity732  (case sensitive)</a:t>
            </a:r>
          </a:p>
          <a:p>
            <a:pPr marL="186055" indent="0">
              <a:buNone/>
            </a:pPr>
            <a:endParaRPr lang="en-US" sz="1200" dirty="0"/>
          </a:p>
          <a:p>
            <a:pPr marL="186055" indent="0" algn="ctr">
              <a:buNone/>
            </a:pPr>
            <a:r>
              <a:rPr lang="en-US" dirty="0"/>
              <a:t>OR</a:t>
            </a:r>
          </a:p>
          <a:p>
            <a:pPr marL="186055" indent="0">
              <a:buNone/>
            </a:pPr>
            <a:endParaRPr lang="en-US" sz="1200" dirty="0"/>
          </a:p>
          <a:p>
            <a:pPr marL="186055" indent="0" algn="ctr">
              <a:buNone/>
            </a:pPr>
            <a:r>
              <a:rPr lang="en-US" dirty="0"/>
              <a:t>Text the message “EEQUITY732” to the phone number “22333” to join the poll and respond via text message</a:t>
            </a:r>
          </a:p>
        </p:txBody>
      </p:sp>
    </p:spTree>
    <p:extLst>
      <p:ext uri="{BB962C8B-B14F-4D97-AF65-F5344CB8AC3E}">
        <p14:creationId xmlns:p14="http://schemas.microsoft.com/office/powerpoint/2010/main" val="2387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1583-BC6D-C347-12EA-3123E7F1D437}"/>
              </a:ext>
            </a:extLst>
          </p:cNvPr>
          <p:cNvSpPr>
            <a:spLocks noGrp="1"/>
          </p:cNvSpPr>
          <p:nvPr>
            <p:ph type="title"/>
          </p:nvPr>
        </p:nvSpPr>
        <p:spPr/>
        <p:txBody>
          <a:bodyPr/>
          <a:lstStyle/>
          <a:p>
            <a:r>
              <a:rPr lang="en-US"/>
              <a:t>Literacy Coaches and Reading Specialists Program Community</a:t>
            </a:r>
          </a:p>
        </p:txBody>
      </p:sp>
      <p:sp>
        <p:nvSpPr>
          <p:cNvPr id="3" name="Text Placeholder 2">
            <a:extLst>
              <a:ext uri="{FF2B5EF4-FFF2-40B4-BE49-F238E27FC236}">
                <a16:creationId xmlns:a16="http://schemas.microsoft.com/office/drawing/2014/main" id="{AD54A85B-956F-1893-7349-8C03FB0A3ECA}"/>
              </a:ext>
            </a:extLst>
          </p:cNvPr>
          <p:cNvSpPr>
            <a:spLocks noGrp="1"/>
          </p:cNvSpPr>
          <p:nvPr>
            <p:ph type="body" idx="1"/>
          </p:nvPr>
        </p:nvSpPr>
        <p:spPr/>
        <p:txBody>
          <a:bodyPr/>
          <a:lstStyle/>
          <a:p>
            <a:r>
              <a:rPr lang="en-US" sz="2800" dirty="0"/>
              <a:t>Establishing a community, all committed to improving literacy outcomes for our students</a:t>
            </a:r>
          </a:p>
          <a:p>
            <a:r>
              <a:rPr lang="en-US" sz="2800" dirty="0"/>
              <a:t>Sharing best practices and bright spots</a:t>
            </a:r>
          </a:p>
          <a:p>
            <a:r>
              <a:rPr lang="en-US" sz="2800" dirty="0"/>
              <a:t>Supporting each other in areas of need</a:t>
            </a:r>
          </a:p>
          <a:p>
            <a:pPr marL="186262" indent="0">
              <a:buNone/>
            </a:pPr>
            <a:endParaRPr lang="en-US" sz="2800" dirty="0"/>
          </a:p>
        </p:txBody>
      </p:sp>
    </p:spTree>
    <p:extLst>
      <p:ext uri="{BB962C8B-B14F-4D97-AF65-F5344CB8AC3E}">
        <p14:creationId xmlns:p14="http://schemas.microsoft.com/office/powerpoint/2010/main" val="255613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E923A-CB82-5AF2-ECB2-8F47E486F043}"/>
              </a:ext>
            </a:extLst>
          </p:cNvPr>
          <p:cNvSpPr>
            <a:spLocks noGrp="1"/>
          </p:cNvSpPr>
          <p:nvPr>
            <p:ph type="title"/>
          </p:nvPr>
        </p:nvSpPr>
        <p:spPr>
          <a:xfrm>
            <a:off x="1355799" y="721284"/>
            <a:ext cx="9480400" cy="1325600"/>
          </a:xfrm>
        </p:spPr>
        <p:txBody>
          <a:bodyPr wrap="square" anchor="ctr">
            <a:normAutofit/>
          </a:bodyPr>
          <a:lstStyle/>
          <a:p>
            <a:r>
              <a:rPr lang="en-US" sz="4000" dirty="0"/>
              <a:t>Cohort 1 Overview </a:t>
            </a:r>
          </a:p>
        </p:txBody>
      </p:sp>
      <p:sp>
        <p:nvSpPr>
          <p:cNvPr id="3" name="Text Placeholder 2">
            <a:extLst>
              <a:ext uri="{FF2B5EF4-FFF2-40B4-BE49-F238E27FC236}">
                <a16:creationId xmlns:a16="http://schemas.microsoft.com/office/drawing/2014/main" id="{6BE2F319-F960-618F-E324-95935A72E5A4}"/>
              </a:ext>
            </a:extLst>
          </p:cNvPr>
          <p:cNvSpPr>
            <a:spLocks noGrp="1"/>
          </p:cNvSpPr>
          <p:nvPr>
            <p:ph type="body" idx="1"/>
          </p:nvPr>
        </p:nvSpPr>
        <p:spPr>
          <a:xfrm>
            <a:off x="1039917" y="2046884"/>
            <a:ext cx="10112165" cy="4351200"/>
          </a:xfrm>
        </p:spPr>
        <p:txBody>
          <a:bodyPr wrap="square" anchor="t">
            <a:noAutofit/>
          </a:bodyPr>
          <a:lstStyle/>
          <a:p>
            <a:r>
              <a:rPr lang="en-US" sz="2800" dirty="0"/>
              <a:t>$225 million allocated to sites</a:t>
            </a:r>
          </a:p>
          <a:p>
            <a:pPr lvl="1"/>
            <a:r>
              <a:rPr lang="en-US" sz="2800" dirty="0"/>
              <a:t>124 local educational agencies (LEAs), 376 sites</a:t>
            </a:r>
          </a:p>
        </p:txBody>
      </p:sp>
    </p:spTree>
    <p:extLst>
      <p:ext uri="{BB962C8B-B14F-4D97-AF65-F5344CB8AC3E}">
        <p14:creationId xmlns:p14="http://schemas.microsoft.com/office/powerpoint/2010/main" val="125730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7826-4BBE-0C1B-5DB0-871FFF152CC9}"/>
              </a:ext>
            </a:extLst>
          </p:cNvPr>
          <p:cNvSpPr>
            <a:spLocks noGrp="1"/>
          </p:cNvSpPr>
          <p:nvPr>
            <p:ph type="title"/>
          </p:nvPr>
        </p:nvSpPr>
        <p:spPr/>
        <p:txBody>
          <a:bodyPr/>
          <a:lstStyle/>
          <a:p>
            <a:r>
              <a:rPr lang="en-US" dirty="0"/>
              <a:t>State Superintendent of Public Instruction</a:t>
            </a:r>
          </a:p>
        </p:txBody>
      </p:sp>
      <p:pic>
        <p:nvPicPr>
          <p:cNvPr id="5" name="Picture 4" descr="SSPI ">
            <a:extLst>
              <a:ext uri="{FF2B5EF4-FFF2-40B4-BE49-F238E27FC236}">
                <a16:creationId xmlns:a16="http://schemas.microsoft.com/office/drawing/2014/main" id="{5478ED32-B584-2C83-DA84-16923F8217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5561" y="1690725"/>
            <a:ext cx="4517552" cy="39679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564225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atin typeface="+mj-lt"/>
              </a:rPr>
              <a:t>Introduction</a:t>
            </a:r>
          </a:p>
        </p:txBody>
      </p:sp>
      <p:sp>
        <p:nvSpPr>
          <p:cNvPr id="3" name="Content Placeholder 2"/>
          <p:cNvSpPr>
            <a:spLocks noGrp="1"/>
          </p:cNvSpPr>
          <p:nvPr>
            <p:ph idx="1"/>
          </p:nvPr>
        </p:nvSpPr>
        <p:spPr>
          <a:xfrm>
            <a:off x="1354239" y="1825625"/>
            <a:ext cx="9479666" cy="4351338"/>
          </a:xfrm>
        </p:spPr>
        <p:txBody>
          <a:bodyPr/>
          <a:lstStyle/>
          <a:p>
            <a:pPr marL="0" indent="0" algn="ctr">
              <a:lnSpc>
                <a:spcPct val="100000"/>
              </a:lnSpc>
              <a:spcBef>
                <a:spcPts val="0"/>
              </a:spcBef>
              <a:spcAft>
                <a:spcPts val="1200"/>
              </a:spcAft>
              <a:buNone/>
            </a:pPr>
            <a:r>
              <a:rPr lang="en-US" sz="2800" dirty="0"/>
              <a:t>Jennifer Howerter</a:t>
            </a:r>
          </a:p>
          <a:p>
            <a:pPr marL="0" indent="0" algn="ctr">
              <a:lnSpc>
                <a:spcPct val="100000"/>
              </a:lnSpc>
              <a:spcBef>
                <a:spcPts val="0"/>
              </a:spcBef>
              <a:spcAft>
                <a:spcPts val="1200"/>
              </a:spcAft>
              <a:buNone/>
            </a:pPr>
            <a:r>
              <a:rPr lang="en-US" sz="2800" dirty="0"/>
              <a:t>Education Programs Consultant</a:t>
            </a:r>
          </a:p>
          <a:p>
            <a:pPr marL="0" indent="0" algn="ctr">
              <a:buNone/>
            </a:pPr>
            <a:endParaRPr lang="en-US" sz="2800" dirty="0"/>
          </a:p>
          <a:p>
            <a:pPr marL="0" indent="0" algn="ctr">
              <a:buNone/>
            </a:pPr>
            <a:r>
              <a:rPr lang="en-US" sz="2800" dirty="0"/>
              <a:t>Professional Learning Support Division </a:t>
            </a:r>
          </a:p>
          <a:p>
            <a:pPr marL="0" indent="0" algn="ctr">
              <a:lnSpc>
                <a:spcPct val="100000"/>
              </a:lnSpc>
              <a:spcBef>
                <a:spcPts val="1200"/>
              </a:spcBef>
              <a:buNone/>
            </a:pPr>
            <a:r>
              <a:rPr lang="en-US" sz="2800" dirty="0"/>
              <a:t>CDE</a:t>
            </a:r>
          </a:p>
        </p:txBody>
      </p:sp>
    </p:spTree>
    <p:extLst>
      <p:ext uri="{BB962C8B-B14F-4D97-AF65-F5344CB8AC3E}">
        <p14:creationId xmlns:p14="http://schemas.microsoft.com/office/powerpoint/2010/main" val="1145799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0227451-6135-FDB3-F400-EC3058F56723}"/>
              </a:ext>
            </a:extLst>
          </p:cNvPr>
          <p:cNvSpPr>
            <a:spLocks noGrp="1"/>
          </p:cNvSpPr>
          <p:nvPr>
            <p:ph type="title"/>
          </p:nvPr>
        </p:nvSpPr>
        <p:spPr/>
        <p:txBody>
          <a:bodyPr/>
          <a:lstStyle/>
          <a:p>
            <a:r>
              <a:rPr lang="en-US" dirty="0">
                <a:latin typeface="+mj-lt"/>
              </a:rPr>
              <a:t>California’s Literacy Goals (1)</a:t>
            </a:r>
          </a:p>
        </p:txBody>
      </p:sp>
      <p:sp>
        <p:nvSpPr>
          <p:cNvPr id="5" name="Text Placeholder 4">
            <a:extLst>
              <a:ext uri="{FF2B5EF4-FFF2-40B4-BE49-F238E27FC236}">
                <a16:creationId xmlns:a16="http://schemas.microsoft.com/office/drawing/2014/main" id="{7CA1F273-60A9-FFA7-A557-3E2B43C7493C}"/>
              </a:ext>
            </a:extLst>
          </p:cNvPr>
          <p:cNvSpPr>
            <a:spLocks noGrp="1"/>
          </p:cNvSpPr>
          <p:nvPr>
            <p:ph type="body" idx="1"/>
          </p:nvPr>
        </p:nvSpPr>
        <p:spPr>
          <a:xfrm>
            <a:off x="1354137" y="1586107"/>
            <a:ext cx="9480400" cy="4906768"/>
          </a:xfrm>
        </p:spPr>
        <p:txBody>
          <a:bodyPr/>
          <a:lstStyle/>
          <a:p>
            <a:pPr marL="186055" indent="0">
              <a:lnSpc>
                <a:spcPct val="100000"/>
              </a:lnSpc>
              <a:spcBef>
                <a:spcPts val="0"/>
              </a:spcBef>
              <a:spcAft>
                <a:spcPts val="600"/>
              </a:spcAft>
              <a:buNone/>
            </a:pPr>
            <a:r>
              <a:rPr lang="en-US" dirty="0"/>
              <a:t>The SSPI is working toward a goal of ensuring all California students can read by the third grade by 2026.</a:t>
            </a:r>
          </a:p>
          <a:p>
            <a:pPr marL="608965" indent="-422910">
              <a:lnSpc>
                <a:spcPct val="100000"/>
              </a:lnSpc>
              <a:spcBef>
                <a:spcPts val="0"/>
              </a:spcBef>
              <a:spcAft>
                <a:spcPts val="600"/>
              </a:spcAft>
            </a:pPr>
            <a:r>
              <a:rPr lang="en-US" dirty="0"/>
              <a:t>LCRS program</a:t>
            </a:r>
          </a:p>
          <a:p>
            <a:pPr marL="608965" indent="-422910">
              <a:lnSpc>
                <a:spcPct val="100000"/>
              </a:lnSpc>
              <a:spcBef>
                <a:spcPts val="0"/>
              </a:spcBef>
              <a:spcAft>
                <a:spcPts val="600"/>
              </a:spcAft>
            </a:pPr>
            <a:r>
              <a:rPr lang="en-US" dirty="0"/>
              <a:t>Early Literacy Support Block (ELSB) grant</a:t>
            </a:r>
          </a:p>
          <a:p>
            <a:pPr marL="608965" indent="-422910">
              <a:lnSpc>
                <a:spcPct val="100000"/>
              </a:lnSpc>
              <a:spcBef>
                <a:spcPts val="0"/>
              </a:spcBef>
              <a:spcAft>
                <a:spcPts val="600"/>
              </a:spcAft>
            </a:pPr>
            <a:r>
              <a:rPr lang="en-US" dirty="0"/>
              <a:t>Reading Instruction and Intervention (RII) grant</a:t>
            </a:r>
          </a:p>
          <a:p>
            <a:pPr marL="608965" indent="-422910">
              <a:lnSpc>
                <a:spcPct val="100000"/>
              </a:lnSpc>
              <a:spcBef>
                <a:spcPts val="0"/>
              </a:spcBef>
              <a:spcAft>
                <a:spcPts val="600"/>
              </a:spcAft>
            </a:pPr>
            <a:r>
              <a:rPr lang="en-US" dirty="0"/>
              <a:t>Comprehensive Literacy State Development (CLSD) grant</a:t>
            </a:r>
          </a:p>
          <a:p>
            <a:pPr marL="608965" indent="-422910">
              <a:lnSpc>
                <a:spcPct val="100000"/>
              </a:lnSpc>
              <a:spcBef>
                <a:spcPts val="0"/>
              </a:spcBef>
              <a:spcAft>
                <a:spcPts val="600"/>
              </a:spcAft>
            </a:pPr>
            <a:r>
              <a:rPr lang="en-US" dirty="0"/>
              <a:t>Comprehensive State Literacy Plan (SLP)</a:t>
            </a:r>
          </a:p>
          <a:p>
            <a:pPr marL="608965" indent="-422910">
              <a:lnSpc>
                <a:spcPct val="100000"/>
              </a:lnSpc>
              <a:spcBef>
                <a:spcPts val="0"/>
              </a:spcBef>
              <a:spcAft>
                <a:spcPts val="600"/>
              </a:spcAft>
            </a:pPr>
            <a:r>
              <a:rPr lang="en-US" dirty="0"/>
              <a:t>Educator Workforce Investment Grants (EWIGs): English Learner Roadmap and Special Education</a:t>
            </a:r>
          </a:p>
          <a:p>
            <a:pPr marL="608965" indent="-422910">
              <a:lnSpc>
                <a:spcPct val="100000"/>
              </a:lnSpc>
              <a:spcBef>
                <a:spcPts val="0"/>
              </a:spcBef>
              <a:spcAft>
                <a:spcPts val="600"/>
              </a:spcAft>
            </a:pPr>
            <a:r>
              <a:rPr lang="en-US" dirty="0"/>
              <a:t>California Dyslexia Initiative (CDI)</a:t>
            </a:r>
          </a:p>
        </p:txBody>
      </p:sp>
    </p:spTree>
    <p:extLst>
      <p:ext uri="{BB962C8B-B14F-4D97-AF65-F5344CB8AC3E}">
        <p14:creationId xmlns:p14="http://schemas.microsoft.com/office/powerpoint/2010/main" val="2691938351"/>
      </p:ext>
    </p:extLst>
  </p:cSld>
  <p:clrMapOvr>
    <a:masterClrMapping/>
  </p:clrMapOvr>
</p:sld>
</file>

<file path=ppt/theme/theme1.xml><?xml version="1.0" encoding="utf-8"?>
<a:theme xmlns:a="http://schemas.openxmlformats.org/drawingml/2006/main" name="fixed notes">
  <a:themeElements>
    <a:clrScheme name="Custom 5">
      <a:dk1>
        <a:srgbClr val="000000"/>
      </a:dk1>
      <a:lt1>
        <a:srgbClr val="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C37400"/>
      </a:hlink>
      <a:folHlink>
        <a:srgbClr val="3ECCB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xed notes" id="{D4FFABE9-87EB-49FB-90CA-44C401FDD1D9}" vid="{A15CD1F5-508C-46E9-8610-E1F75FDE77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fixed notes</Template>
  <TotalTime>0</TotalTime>
  <Words>3778</Words>
  <Application>Microsoft Office PowerPoint</Application>
  <PresentationFormat>Widescreen</PresentationFormat>
  <Paragraphs>408</Paragraphs>
  <Slides>38</Slides>
  <Notes>37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Corbel</vt:lpstr>
      <vt:lpstr>Helvetica Neue</vt:lpstr>
      <vt:lpstr>Trebuchet MS</vt:lpstr>
      <vt:lpstr>fixed notes</vt:lpstr>
      <vt:lpstr>Literacy Coaches and Reading Specialists Program</vt:lpstr>
      <vt:lpstr>Housekeeping</vt:lpstr>
      <vt:lpstr>Welcome and Agenda</vt:lpstr>
      <vt:lpstr>Poll Everywhere (1)</vt:lpstr>
      <vt:lpstr>Literacy Coaches and Reading Specialists Program Community</vt:lpstr>
      <vt:lpstr>Cohort 1 Overview </vt:lpstr>
      <vt:lpstr>State Superintendent of Public Instruction</vt:lpstr>
      <vt:lpstr>Introduction</vt:lpstr>
      <vt:lpstr>California’s Literacy Goals (1)</vt:lpstr>
      <vt:lpstr>Poll Everywhere (2)</vt:lpstr>
      <vt:lpstr>California’s Literacy Goals (2)</vt:lpstr>
      <vt:lpstr>Overview</vt:lpstr>
      <vt:lpstr>Authorizing Statute (1)</vt:lpstr>
      <vt:lpstr>Authorizing Statute (2)</vt:lpstr>
      <vt:lpstr>Authorizing Statute (3)</vt:lpstr>
      <vt:lpstr>Allocations and Apportionments (1)</vt:lpstr>
      <vt:lpstr>Allocations and Apportionments (2)</vt:lpstr>
      <vt:lpstr>Allocations and Apportionments (3)</vt:lpstr>
      <vt:lpstr>Literacy Coaches and Reading Specialists Funds</vt:lpstr>
      <vt:lpstr>Allowable Uses of Funds</vt:lpstr>
      <vt:lpstr>School Literacy Programs (1)</vt:lpstr>
      <vt:lpstr>Poll Everywhere (3)</vt:lpstr>
      <vt:lpstr>Poll Everywhere (4)</vt:lpstr>
      <vt:lpstr>Poll Everywhere (5)</vt:lpstr>
      <vt:lpstr>School Literacy Programs (2)</vt:lpstr>
      <vt:lpstr>Poll Everywhere (6)</vt:lpstr>
      <vt:lpstr>School Literacy Programs (3)</vt:lpstr>
      <vt:lpstr>School Literacy Programs (4)</vt:lpstr>
      <vt:lpstr>Poll Everywhere (7)</vt:lpstr>
      <vt:lpstr>Reporting (1)</vt:lpstr>
      <vt:lpstr>Reporting (2)</vt:lpstr>
      <vt:lpstr>County Office of Education Supports (1)</vt:lpstr>
      <vt:lpstr>Project California Literacy Leadership</vt:lpstr>
      <vt:lpstr>Timeline</vt:lpstr>
      <vt:lpstr>Resources</vt:lpstr>
      <vt:lpstr>Questions?</vt:lpstr>
      <vt:lpstr>Contacts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LCRS Program TA Webinar December 18, 2023 - Professional Learners (CA Dept of Education)</dc:title>
  <dc:subject>Webinar slides from the December 18, 2023 Literacy Coaches and Reading Specialists (LCRS) Program Technical Assistance (TA) Webinar.</dc:subject>
  <dc:creator/>
  <cp:lastModifiedBy/>
  <cp:revision>1</cp:revision>
  <dcterms:created xsi:type="dcterms:W3CDTF">2023-12-22T18:39:29Z</dcterms:created>
  <dcterms:modified xsi:type="dcterms:W3CDTF">2024-06-06T23:12:18Z</dcterms:modified>
</cp:coreProperties>
</file>