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571" r:id="rId1"/>
  </p:sldMasterIdLst>
  <p:notesMasterIdLst>
    <p:notesMasterId r:id="rId71"/>
  </p:notesMasterIdLst>
  <p:handoutMasterIdLst>
    <p:handoutMasterId r:id="rId72"/>
  </p:handoutMasterIdLst>
  <p:sldIdLst>
    <p:sldId id="258" r:id="rId2"/>
    <p:sldId id="689" r:id="rId3"/>
    <p:sldId id="331" r:id="rId4"/>
    <p:sldId id="785" r:id="rId5"/>
    <p:sldId id="647" r:id="rId6"/>
    <p:sldId id="755" r:id="rId7"/>
    <p:sldId id="756" r:id="rId8"/>
    <p:sldId id="716" r:id="rId9"/>
    <p:sldId id="786" r:id="rId10"/>
    <p:sldId id="714" r:id="rId11"/>
    <p:sldId id="787" r:id="rId12"/>
    <p:sldId id="790" r:id="rId13"/>
    <p:sldId id="789" r:id="rId14"/>
    <p:sldId id="831" r:id="rId15"/>
    <p:sldId id="780" r:id="rId16"/>
    <p:sldId id="788" r:id="rId17"/>
    <p:sldId id="684" r:id="rId18"/>
    <p:sldId id="698" r:id="rId19"/>
    <p:sldId id="792" r:id="rId20"/>
    <p:sldId id="793" r:id="rId21"/>
    <p:sldId id="795" r:id="rId22"/>
    <p:sldId id="796" r:id="rId23"/>
    <p:sldId id="797" r:id="rId24"/>
    <p:sldId id="798" r:id="rId25"/>
    <p:sldId id="799" r:id="rId26"/>
    <p:sldId id="800" r:id="rId27"/>
    <p:sldId id="801" r:id="rId28"/>
    <p:sldId id="804" r:id="rId29"/>
    <p:sldId id="805" r:id="rId30"/>
    <p:sldId id="648" r:id="rId31"/>
    <p:sldId id="720" r:id="rId32"/>
    <p:sldId id="721" r:id="rId33"/>
    <p:sldId id="810" r:id="rId34"/>
    <p:sldId id="767" r:id="rId35"/>
    <p:sldId id="725" r:id="rId36"/>
    <p:sldId id="811" r:id="rId37"/>
    <p:sldId id="722" r:id="rId38"/>
    <p:sldId id="806" r:id="rId39"/>
    <p:sldId id="824" r:id="rId40"/>
    <p:sldId id="807" r:id="rId41"/>
    <p:sldId id="825" r:id="rId42"/>
    <p:sldId id="808" r:id="rId43"/>
    <p:sldId id="809" r:id="rId44"/>
    <p:sldId id="826" r:id="rId45"/>
    <p:sldId id="812" r:id="rId46"/>
    <p:sldId id="726" r:id="rId47"/>
    <p:sldId id="768" r:id="rId48"/>
    <p:sldId id="828" r:id="rId49"/>
    <p:sldId id="813" r:id="rId50"/>
    <p:sldId id="814" r:id="rId51"/>
    <p:sldId id="727" r:id="rId52"/>
    <p:sldId id="816" r:id="rId53"/>
    <p:sldId id="815" r:id="rId54"/>
    <p:sldId id="817" r:id="rId55"/>
    <p:sldId id="818" r:id="rId56"/>
    <p:sldId id="819" r:id="rId57"/>
    <p:sldId id="820" r:id="rId58"/>
    <p:sldId id="832" r:id="rId59"/>
    <p:sldId id="821" r:id="rId60"/>
    <p:sldId id="344" r:id="rId61"/>
    <p:sldId id="653" r:id="rId62"/>
    <p:sldId id="829" r:id="rId63"/>
    <p:sldId id="833" r:id="rId64"/>
    <p:sldId id="830" r:id="rId65"/>
    <p:sldId id="822" r:id="rId66"/>
    <p:sldId id="287" r:id="rId67"/>
    <p:sldId id="712" r:id="rId68"/>
    <p:sldId id="823" r:id="rId69"/>
    <p:sldId id="308" r:id="rId70"/>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8" name="Author" initials="A"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3300"/>
    <a:srgbClr val="1E5E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801524-7CE0-4386-8A3E-62D657D6F5A5}" v="4" dt="2026-01-13T21:32:20.2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6106" autoAdjust="0"/>
  </p:normalViewPr>
  <p:slideViewPr>
    <p:cSldViewPr snapToGrid="0">
      <p:cViewPr varScale="1">
        <p:scale>
          <a:sx n="102" d="100"/>
          <a:sy n="102" d="100"/>
        </p:scale>
        <p:origin x="924" y="15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79" Type="http://schemas.microsoft.com/office/2018/10/relationships/authors" Target="author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commentAuthors" Target="commentAuthors.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833" cy="465797"/>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sz="quarter" idx="1"/>
          </p:nvPr>
        </p:nvSpPr>
        <p:spPr>
          <a:xfrm>
            <a:off x="3956551" y="0"/>
            <a:ext cx="3026833" cy="465797"/>
          </a:xfrm>
          <a:prstGeom prst="rect">
            <a:avLst/>
          </a:prstGeom>
        </p:spPr>
        <p:txBody>
          <a:bodyPr vert="horz" lIns="92885" tIns="46442" rIns="92885" bIns="46442" rtlCol="0"/>
          <a:lstStyle>
            <a:lvl1pPr algn="r">
              <a:defRPr sz="1200"/>
            </a:lvl1pPr>
          </a:lstStyle>
          <a:p>
            <a:fld id="{9266523C-5B6B-4917-ACBD-5B142FA87CB1}" type="datetimeFigureOut">
              <a:rPr lang="en-US" smtClean="0"/>
              <a:t>1/14/2026</a:t>
            </a:fld>
            <a:endParaRPr lang="en-US"/>
          </a:p>
        </p:txBody>
      </p:sp>
      <p:sp>
        <p:nvSpPr>
          <p:cNvPr id="4" name="Footer Placeholder 3"/>
          <p:cNvSpPr>
            <a:spLocks noGrp="1"/>
          </p:cNvSpPr>
          <p:nvPr>
            <p:ph type="ftr" sz="quarter" idx="2"/>
          </p:nvPr>
        </p:nvSpPr>
        <p:spPr>
          <a:xfrm>
            <a:off x="1" y="8817904"/>
            <a:ext cx="3026833" cy="465796"/>
          </a:xfrm>
          <a:prstGeom prst="rect">
            <a:avLst/>
          </a:prstGeom>
        </p:spPr>
        <p:txBody>
          <a:bodyPr vert="horz" lIns="92885" tIns="46442" rIns="92885" bIns="46442" rtlCol="0" anchor="b"/>
          <a:lstStyle>
            <a:lvl1pPr algn="l">
              <a:defRPr sz="1200"/>
            </a:lvl1pPr>
          </a:lstStyle>
          <a:p>
            <a:endParaRPr lang="en-US"/>
          </a:p>
        </p:txBody>
      </p:sp>
      <p:sp>
        <p:nvSpPr>
          <p:cNvPr id="5" name="Slide Number Placeholder 4"/>
          <p:cNvSpPr>
            <a:spLocks noGrp="1"/>
          </p:cNvSpPr>
          <p:nvPr>
            <p:ph type="sldNum" sz="quarter" idx="3"/>
          </p:nvPr>
        </p:nvSpPr>
        <p:spPr>
          <a:xfrm>
            <a:off x="3956551" y="8817904"/>
            <a:ext cx="3026833" cy="465796"/>
          </a:xfrm>
          <a:prstGeom prst="rect">
            <a:avLst/>
          </a:prstGeom>
        </p:spPr>
        <p:txBody>
          <a:bodyPr vert="horz" lIns="92885" tIns="46442" rIns="92885" bIns="46442" rtlCol="0" anchor="b"/>
          <a:lstStyle>
            <a:lvl1pPr algn="r">
              <a:defRPr sz="1200"/>
            </a:lvl1pPr>
          </a:lstStyle>
          <a:p>
            <a:fld id="{286E483F-EE9B-47DE-BF88-0FBE1DB689F5}" type="slidenum">
              <a:rPr lang="en-US" smtClean="0"/>
              <a:t>‹#›</a:t>
            </a:fld>
            <a:endParaRPr lang="en-US"/>
          </a:p>
        </p:txBody>
      </p:sp>
    </p:spTree>
    <p:extLst>
      <p:ext uri="{BB962C8B-B14F-4D97-AF65-F5344CB8AC3E}">
        <p14:creationId xmlns:p14="http://schemas.microsoft.com/office/powerpoint/2010/main" val="3347129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363" cy="4657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1" y="0"/>
            <a:ext cx="3027363" cy="465775"/>
          </a:xfrm>
          <a:prstGeom prst="rect">
            <a:avLst/>
          </a:prstGeom>
        </p:spPr>
        <p:txBody>
          <a:bodyPr vert="horz" lIns="91440" tIns="45720" rIns="91440" bIns="45720" rtlCol="0"/>
          <a:lstStyle>
            <a:lvl1pPr algn="r">
              <a:defRPr sz="1200"/>
            </a:lvl1pPr>
          </a:lstStyle>
          <a:p>
            <a:fld id="{6A86A943-E7A8-4501-B3C0-A6D88030B484}" type="datetimeFigureOut">
              <a:rPr lang="en-US" smtClean="0"/>
              <a:t>1/14/2026</a:t>
            </a:fld>
            <a:endParaRPr lang="en-US"/>
          </a:p>
        </p:txBody>
      </p:sp>
      <p:sp>
        <p:nvSpPr>
          <p:cNvPr id="4" name="Slide Image Placeholder 3"/>
          <p:cNvSpPr>
            <a:spLocks noGrp="1" noRot="1" noChangeAspect="1"/>
          </p:cNvSpPr>
          <p:nvPr>
            <p:ph type="sldImg" idx="2"/>
          </p:nvPr>
        </p:nvSpPr>
        <p:spPr>
          <a:xfrm>
            <a:off x="708025" y="1160463"/>
            <a:ext cx="5568950" cy="3133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68576"/>
            <a:ext cx="5588000" cy="3654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17926"/>
            <a:ext cx="3027363" cy="4657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1" y="8817926"/>
            <a:ext cx="3027363" cy="465774"/>
          </a:xfrm>
          <a:prstGeom prst="rect">
            <a:avLst/>
          </a:prstGeom>
        </p:spPr>
        <p:txBody>
          <a:bodyPr vert="horz" lIns="91440" tIns="45720" rIns="91440" bIns="45720" rtlCol="0" anchor="b"/>
          <a:lstStyle>
            <a:lvl1pPr algn="r">
              <a:defRPr sz="1200"/>
            </a:lvl1pPr>
          </a:lstStyle>
          <a:p>
            <a:fld id="{959E779C-9ADE-44A1-8072-EF7F172A3590}" type="slidenum">
              <a:rPr lang="en-US" smtClean="0"/>
              <a:t>‹#›</a:t>
            </a:fld>
            <a:endParaRPr lang="en-US"/>
          </a:p>
        </p:txBody>
      </p:sp>
    </p:spTree>
    <p:extLst>
      <p:ext uri="{BB962C8B-B14F-4D97-AF65-F5344CB8AC3E}">
        <p14:creationId xmlns:p14="http://schemas.microsoft.com/office/powerpoint/2010/main" val="3894179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59E779C-9ADE-44A1-8072-EF7F172A3590}" type="slidenum">
              <a:rPr lang="en-US" smtClean="0"/>
              <a:t>1</a:t>
            </a:fld>
            <a:endParaRPr lang="en-US"/>
          </a:p>
        </p:txBody>
      </p:sp>
    </p:spTree>
    <p:extLst>
      <p:ext uri="{BB962C8B-B14F-4D97-AF65-F5344CB8AC3E}">
        <p14:creationId xmlns:p14="http://schemas.microsoft.com/office/powerpoint/2010/main" val="179517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10</a:t>
            </a:fld>
            <a:endParaRPr lang="en-US"/>
          </a:p>
        </p:txBody>
      </p:sp>
    </p:spTree>
    <p:extLst>
      <p:ext uri="{BB962C8B-B14F-4D97-AF65-F5344CB8AC3E}">
        <p14:creationId xmlns:p14="http://schemas.microsoft.com/office/powerpoint/2010/main" val="397690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E7794-A919-2EB7-6CFC-1D93C971E4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20B0E-FF84-D3D7-EC99-701CE688F8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836228-E423-85B6-66EC-D36504F62D95}"/>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9255D088-BBAC-6C3B-9171-3E46C4FE165E}"/>
              </a:ext>
            </a:extLst>
          </p:cNvPr>
          <p:cNvSpPr>
            <a:spLocks noGrp="1"/>
          </p:cNvSpPr>
          <p:nvPr>
            <p:ph type="sldNum" sz="quarter" idx="10"/>
          </p:nvPr>
        </p:nvSpPr>
        <p:spPr/>
        <p:txBody>
          <a:bodyPr/>
          <a:lstStyle/>
          <a:p>
            <a:fld id="{947B8990-41DF-454F-A325-72A5D5917BE1}" type="slidenum">
              <a:rPr lang="en-US" smtClean="0"/>
              <a:t>11</a:t>
            </a:fld>
            <a:endParaRPr lang="en-US"/>
          </a:p>
        </p:txBody>
      </p:sp>
    </p:spTree>
    <p:extLst>
      <p:ext uri="{BB962C8B-B14F-4D97-AF65-F5344CB8AC3E}">
        <p14:creationId xmlns:p14="http://schemas.microsoft.com/office/powerpoint/2010/main" val="1603784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12</a:t>
            </a:fld>
            <a:endParaRPr lang="en-US"/>
          </a:p>
        </p:txBody>
      </p:sp>
    </p:spTree>
    <p:extLst>
      <p:ext uri="{BB962C8B-B14F-4D97-AF65-F5344CB8AC3E}">
        <p14:creationId xmlns:p14="http://schemas.microsoft.com/office/powerpoint/2010/main" val="2766235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13</a:t>
            </a:fld>
            <a:endParaRPr lang="en-US"/>
          </a:p>
        </p:txBody>
      </p:sp>
    </p:spTree>
    <p:extLst>
      <p:ext uri="{BB962C8B-B14F-4D97-AF65-F5344CB8AC3E}">
        <p14:creationId xmlns:p14="http://schemas.microsoft.com/office/powerpoint/2010/main" val="744099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2818D-2AC2-DAE3-1EE9-2CF283DBD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9DC4E-6890-DB59-0DBC-E4D2D12985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32C3BE-3CD3-CB82-7373-E8494E37E517}"/>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F9F07529-344E-B38D-F233-57F9478A4806}"/>
              </a:ext>
            </a:extLst>
          </p:cNvPr>
          <p:cNvSpPr>
            <a:spLocks noGrp="1"/>
          </p:cNvSpPr>
          <p:nvPr>
            <p:ph type="sldNum" sz="quarter" idx="5"/>
          </p:nvPr>
        </p:nvSpPr>
        <p:spPr/>
        <p:txBody>
          <a:bodyPr/>
          <a:lstStyle/>
          <a:p>
            <a:fld id="{959E779C-9ADE-44A1-8072-EF7F172A3590}" type="slidenum">
              <a:rPr lang="en-US" smtClean="0"/>
              <a:t>14</a:t>
            </a:fld>
            <a:endParaRPr lang="en-US"/>
          </a:p>
        </p:txBody>
      </p:sp>
    </p:spTree>
    <p:extLst>
      <p:ext uri="{BB962C8B-B14F-4D97-AF65-F5344CB8AC3E}">
        <p14:creationId xmlns:p14="http://schemas.microsoft.com/office/powerpoint/2010/main" val="1342091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15</a:t>
            </a:fld>
            <a:endParaRPr lang="en-US"/>
          </a:p>
        </p:txBody>
      </p:sp>
    </p:spTree>
    <p:extLst>
      <p:ext uri="{BB962C8B-B14F-4D97-AF65-F5344CB8AC3E}">
        <p14:creationId xmlns:p14="http://schemas.microsoft.com/office/powerpoint/2010/main" val="22250610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732F2-AFF7-8A9F-8A85-DCC6099BD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E11514-E70D-C361-7FFD-A798570077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55AAD-0F40-725A-C085-590658288091}"/>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8FFCBC14-CB35-5A5B-EFDF-EEC338B3210F}"/>
              </a:ext>
            </a:extLst>
          </p:cNvPr>
          <p:cNvSpPr>
            <a:spLocks noGrp="1"/>
          </p:cNvSpPr>
          <p:nvPr>
            <p:ph type="sldNum" sz="quarter" idx="10"/>
          </p:nvPr>
        </p:nvSpPr>
        <p:spPr/>
        <p:txBody>
          <a:bodyPr/>
          <a:lstStyle/>
          <a:p>
            <a:fld id="{947B8990-41DF-454F-A325-72A5D5917BE1}" type="slidenum">
              <a:rPr lang="en-US" smtClean="0"/>
              <a:t>16</a:t>
            </a:fld>
            <a:endParaRPr lang="en-US"/>
          </a:p>
        </p:txBody>
      </p:sp>
    </p:spTree>
    <p:extLst>
      <p:ext uri="{BB962C8B-B14F-4D97-AF65-F5344CB8AC3E}">
        <p14:creationId xmlns:p14="http://schemas.microsoft.com/office/powerpoint/2010/main" val="928424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
        <p:nvSpPr>
          <p:cNvPr id="4" name="Slide Number Placeholder 3"/>
          <p:cNvSpPr>
            <a:spLocks noGrp="1"/>
          </p:cNvSpPr>
          <p:nvPr>
            <p:ph type="sldNum" sz="quarter" idx="10"/>
          </p:nvPr>
        </p:nvSpPr>
        <p:spPr/>
        <p:txBody>
          <a:bodyPr/>
          <a:lstStyle/>
          <a:p>
            <a:fld id="{947B8990-41DF-454F-A325-72A5D5917BE1}" type="slidenum">
              <a:rPr lang="en-US" smtClean="0"/>
              <a:t>17</a:t>
            </a:fld>
            <a:endParaRPr lang="en-US"/>
          </a:p>
        </p:txBody>
      </p:sp>
    </p:spTree>
    <p:extLst>
      <p:ext uri="{BB962C8B-B14F-4D97-AF65-F5344CB8AC3E}">
        <p14:creationId xmlns:p14="http://schemas.microsoft.com/office/powerpoint/2010/main" val="1455953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18</a:t>
            </a:fld>
            <a:endParaRPr lang="en-US"/>
          </a:p>
        </p:txBody>
      </p:sp>
    </p:spTree>
    <p:extLst>
      <p:ext uri="{BB962C8B-B14F-4D97-AF65-F5344CB8AC3E}">
        <p14:creationId xmlns:p14="http://schemas.microsoft.com/office/powerpoint/2010/main" val="38327884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10"/>
          </p:nvPr>
        </p:nvSpPr>
        <p:spPr/>
        <p:txBody>
          <a:bodyPr/>
          <a:lstStyle/>
          <a:p>
            <a:fld id="{947B8990-41DF-454F-A325-72A5D5917BE1}" type="slidenum">
              <a:rPr lang="en-US" smtClean="0"/>
              <a:t>19</a:t>
            </a:fld>
            <a:endParaRPr lang="en-US"/>
          </a:p>
        </p:txBody>
      </p:sp>
    </p:spTree>
    <p:extLst>
      <p:ext uri="{BB962C8B-B14F-4D97-AF65-F5344CB8AC3E}">
        <p14:creationId xmlns:p14="http://schemas.microsoft.com/office/powerpoint/2010/main" val="216787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10"/>
          </p:nvPr>
        </p:nvSpPr>
        <p:spPr/>
        <p:txBody>
          <a:bodyPr/>
          <a:lstStyle/>
          <a:p>
            <a:fld id="{959E779C-9ADE-44A1-8072-EF7F172A3590}" type="slidenum">
              <a:rPr lang="en-US" smtClean="0"/>
              <a:t>2</a:t>
            </a:fld>
            <a:endParaRPr lang="en-US"/>
          </a:p>
        </p:txBody>
      </p:sp>
    </p:spTree>
    <p:extLst>
      <p:ext uri="{BB962C8B-B14F-4D97-AF65-F5344CB8AC3E}">
        <p14:creationId xmlns:p14="http://schemas.microsoft.com/office/powerpoint/2010/main" val="42937419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7006D-384A-2378-24FD-C73AE8D82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66BC1E-EDA1-19B5-C54B-B8C0DCED68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C629C-9BC1-1C35-CE1C-A4AD7FBD0FA2}"/>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2CC11B2E-74D7-19D7-F9CA-7C8946EEB615}"/>
              </a:ext>
            </a:extLst>
          </p:cNvPr>
          <p:cNvSpPr>
            <a:spLocks noGrp="1"/>
          </p:cNvSpPr>
          <p:nvPr>
            <p:ph type="sldNum" sz="quarter" idx="10"/>
          </p:nvPr>
        </p:nvSpPr>
        <p:spPr/>
        <p:txBody>
          <a:bodyPr/>
          <a:lstStyle/>
          <a:p>
            <a:fld id="{947B8990-41DF-454F-A325-72A5D5917BE1}" type="slidenum">
              <a:rPr lang="en-US" smtClean="0"/>
              <a:t>20</a:t>
            </a:fld>
            <a:endParaRPr lang="en-US"/>
          </a:p>
        </p:txBody>
      </p:sp>
    </p:spTree>
    <p:extLst>
      <p:ext uri="{BB962C8B-B14F-4D97-AF65-F5344CB8AC3E}">
        <p14:creationId xmlns:p14="http://schemas.microsoft.com/office/powerpoint/2010/main" val="35705349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463E-11A4-5388-58AA-F40EF192AB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475D4A-EF8C-86F7-6BEF-B79315F32A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45A877-AC6B-AE4A-730E-C6E4CE220235}"/>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61AE118B-AAA6-04A0-91A2-84E465900129}"/>
              </a:ext>
            </a:extLst>
          </p:cNvPr>
          <p:cNvSpPr>
            <a:spLocks noGrp="1"/>
          </p:cNvSpPr>
          <p:nvPr>
            <p:ph type="sldNum" sz="quarter" idx="10"/>
          </p:nvPr>
        </p:nvSpPr>
        <p:spPr/>
        <p:txBody>
          <a:bodyPr/>
          <a:lstStyle/>
          <a:p>
            <a:fld id="{947B8990-41DF-454F-A325-72A5D5917BE1}" type="slidenum">
              <a:rPr lang="en-US" smtClean="0"/>
              <a:t>21</a:t>
            </a:fld>
            <a:endParaRPr lang="en-US"/>
          </a:p>
        </p:txBody>
      </p:sp>
    </p:spTree>
    <p:extLst>
      <p:ext uri="{BB962C8B-B14F-4D97-AF65-F5344CB8AC3E}">
        <p14:creationId xmlns:p14="http://schemas.microsoft.com/office/powerpoint/2010/main" val="10150699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1A72-94BD-D1C9-5BE2-059760B98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4CE2C3-397C-CA8F-1196-7AE50BC14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ECCBD-3081-4877-129A-6BC486153B1C}"/>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9E6DD79A-745B-5A7A-3EBD-585713C1BBE7}"/>
              </a:ext>
            </a:extLst>
          </p:cNvPr>
          <p:cNvSpPr>
            <a:spLocks noGrp="1"/>
          </p:cNvSpPr>
          <p:nvPr>
            <p:ph type="sldNum" sz="quarter" idx="10"/>
          </p:nvPr>
        </p:nvSpPr>
        <p:spPr/>
        <p:txBody>
          <a:bodyPr/>
          <a:lstStyle/>
          <a:p>
            <a:fld id="{947B8990-41DF-454F-A325-72A5D5917BE1}" type="slidenum">
              <a:rPr lang="en-US" smtClean="0"/>
              <a:t>22</a:t>
            </a:fld>
            <a:endParaRPr lang="en-US"/>
          </a:p>
        </p:txBody>
      </p:sp>
    </p:spTree>
    <p:extLst>
      <p:ext uri="{BB962C8B-B14F-4D97-AF65-F5344CB8AC3E}">
        <p14:creationId xmlns:p14="http://schemas.microsoft.com/office/powerpoint/2010/main" val="1597204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3F9AB-A433-3D95-A67B-95EF530F7F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664DB-9869-59F0-45B7-DBB46BBD2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88F6EA-0B63-35BD-D6A8-920125806532}"/>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BCD0C7D7-06BA-7AB6-3A5A-B3C6406D6EE3}"/>
              </a:ext>
            </a:extLst>
          </p:cNvPr>
          <p:cNvSpPr>
            <a:spLocks noGrp="1"/>
          </p:cNvSpPr>
          <p:nvPr>
            <p:ph type="sldNum" sz="quarter" idx="10"/>
          </p:nvPr>
        </p:nvSpPr>
        <p:spPr/>
        <p:txBody>
          <a:bodyPr/>
          <a:lstStyle/>
          <a:p>
            <a:fld id="{947B8990-41DF-454F-A325-72A5D5917BE1}" type="slidenum">
              <a:rPr lang="en-US" smtClean="0"/>
              <a:t>23</a:t>
            </a:fld>
            <a:endParaRPr lang="en-US"/>
          </a:p>
        </p:txBody>
      </p:sp>
    </p:spTree>
    <p:extLst>
      <p:ext uri="{BB962C8B-B14F-4D97-AF65-F5344CB8AC3E}">
        <p14:creationId xmlns:p14="http://schemas.microsoft.com/office/powerpoint/2010/main" val="34921065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E8FD4-D6E9-793B-3852-36BDF42EC7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B71217-18FA-6B1D-23DD-8ECED7AD51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B104BB-4473-A292-BC11-BD9F8F98EE11}"/>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591EE433-2CD4-D734-ECB7-DD26656EC5A2}"/>
              </a:ext>
            </a:extLst>
          </p:cNvPr>
          <p:cNvSpPr>
            <a:spLocks noGrp="1"/>
          </p:cNvSpPr>
          <p:nvPr>
            <p:ph type="sldNum" sz="quarter" idx="10"/>
          </p:nvPr>
        </p:nvSpPr>
        <p:spPr/>
        <p:txBody>
          <a:bodyPr/>
          <a:lstStyle/>
          <a:p>
            <a:fld id="{947B8990-41DF-454F-A325-72A5D5917BE1}" type="slidenum">
              <a:rPr lang="en-US" smtClean="0"/>
              <a:t>24</a:t>
            </a:fld>
            <a:endParaRPr lang="en-US"/>
          </a:p>
        </p:txBody>
      </p:sp>
    </p:spTree>
    <p:extLst>
      <p:ext uri="{BB962C8B-B14F-4D97-AF65-F5344CB8AC3E}">
        <p14:creationId xmlns:p14="http://schemas.microsoft.com/office/powerpoint/2010/main" val="41180157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0782C-8E9D-4FB2-24D8-692B945942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79F05A-3C78-073C-3241-46C1C9A537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BDCAAD-ADD6-D015-F933-71593617F025}"/>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A847E3CE-AC39-B96D-73BF-071E6B33AC8A}"/>
              </a:ext>
            </a:extLst>
          </p:cNvPr>
          <p:cNvSpPr>
            <a:spLocks noGrp="1"/>
          </p:cNvSpPr>
          <p:nvPr>
            <p:ph type="sldNum" sz="quarter" idx="10"/>
          </p:nvPr>
        </p:nvSpPr>
        <p:spPr/>
        <p:txBody>
          <a:bodyPr/>
          <a:lstStyle/>
          <a:p>
            <a:fld id="{947B8990-41DF-454F-A325-72A5D5917BE1}" type="slidenum">
              <a:rPr lang="en-US" smtClean="0"/>
              <a:t>25</a:t>
            </a:fld>
            <a:endParaRPr lang="en-US"/>
          </a:p>
        </p:txBody>
      </p:sp>
    </p:spTree>
    <p:extLst>
      <p:ext uri="{BB962C8B-B14F-4D97-AF65-F5344CB8AC3E}">
        <p14:creationId xmlns:p14="http://schemas.microsoft.com/office/powerpoint/2010/main" val="39242838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51E49-3AB5-625B-2E89-5BF33CA89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EDCBE-AE6A-891E-C0B5-75AD0BD6C0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EE08E-0EEE-2CCE-BD6C-71FBB87F7100}"/>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3AAD615E-DBAE-5865-38FA-D85BF8861F49}"/>
              </a:ext>
            </a:extLst>
          </p:cNvPr>
          <p:cNvSpPr>
            <a:spLocks noGrp="1"/>
          </p:cNvSpPr>
          <p:nvPr>
            <p:ph type="sldNum" sz="quarter" idx="10"/>
          </p:nvPr>
        </p:nvSpPr>
        <p:spPr/>
        <p:txBody>
          <a:bodyPr/>
          <a:lstStyle/>
          <a:p>
            <a:fld id="{947B8990-41DF-454F-A325-72A5D5917BE1}" type="slidenum">
              <a:rPr lang="en-US" smtClean="0"/>
              <a:t>26</a:t>
            </a:fld>
            <a:endParaRPr lang="en-US"/>
          </a:p>
        </p:txBody>
      </p:sp>
    </p:spTree>
    <p:extLst>
      <p:ext uri="{BB962C8B-B14F-4D97-AF65-F5344CB8AC3E}">
        <p14:creationId xmlns:p14="http://schemas.microsoft.com/office/powerpoint/2010/main" val="31302282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B9438-23A0-0CEF-E839-28D428B963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C03B2-AEDD-11D4-CBD3-54F10475F7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2E83B5-3404-3D37-CD3C-6560F4A15D4F}"/>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7CD5F7B5-1878-15C7-7328-154729D4B5AC}"/>
              </a:ext>
            </a:extLst>
          </p:cNvPr>
          <p:cNvSpPr>
            <a:spLocks noGrp="1"/>
          </p:cNvSpPr>
          <p:nvPr>
            <p:ph type="sldNum" sz="quarter" idx="10"/>
          </p:nvPr>
        </p:nvSpPr>
        <p:spPr/>
        <p:txBody>
          <a:bodyPr/>
          <a:lstStyle/>
          <a:p>
            <a:fld id="{947B8990-41DF-454F-A325-72A5D5917BE1}" type="slidenum">
              <a:rPr lang="en-US" smtClean="0"/>
              <a:t>27</a:t>
            </a:fld>
            <a:endParaRPr lang="en-US"/>
          </a:p>
        </p:txBody>
      </p:sp>
    </p:spTree>
    <p:extLst>
      <p:ext uri="{BB962C8B-B14F-4D97-AF65-F5344CB8AC3E}">
        <p14:creationId xmlns:p14="http://schemas.microsoft.com/office/powerpoint/2010/main" val="2725160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67E0D-2BEF-4263-A37F-57E6987D7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DAE6DC-D21D-253C-2B37-11C0863A04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6485CE-AC33-388F-BC0F-736248DE1464}"/>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956A4D17-7A86-371A-8AB6-2E646A4A6577}"/>
              </a:ext>
            </a:extLst>
          </p:cNvPr>
          <p:cNvSpPr>
            <a:spLocks noGrp="1"/>
          </p:cNvSpPr>
          <p:nvPr>
            <p:ph type="sldNum" sz="quarter" idx="10"/>
          </p:nvPr>
        </p:nvSpPr>
        <p:spPr/>
        <p:txBody>
          <a:bodyPr/>
          <a:lstStyle/>
          <a:p>
            <a:fld id="{947B8990-41DF-454F-A325-72A5D5917BE1}" type="slidenum">
              <a:rPr lang="en-US" smtClean="0"/>
              <a:t>28</a:t>
            </a:fld>
            <a:endParaRPr lang="en-US"/>
          </a:p>
        </p:txBody>
      </p:sp>
    </p:spTree>
    <p:extLst>
      <p:ext uri="{BB962C8B-B14F-4D97-AF65-F5344CB8AC3E}">
        <p14:creationId xmlns:p14="http://schemas.microsoft.com/office/powerpoint/2010/main" val="16457448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9B9A2-2A73-F717-5AE1-5DBA4AE421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59C599-5621-00A4-77FC-C93B586F3B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08C2DB-69DB-FD8F-5BA1-D08CC2CE1E4B}"/>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B6682E36-E736-DE70-FE3A-0DEF105D71E4}"/>
              </a:ext>
            </a:extLst>
          </p:cNvPr>
          <p:cNvSpPr>
            <a:spLocks noGrp="1"/>
          </p:cNvSpPr>
          <p:nvPr>
            <p:ph type="sldNum" sz="quarter" idx="10"/>
          </p:nvPr>
        </p:nvSpPr>
        <p:spPr/>
        <p:txBody>
          <a:bodyPr/>
          <a:lstStyle/>
          <a:p>
            <a:fld id="{947B8990-41DF-454F-A325-72A5D5917BE1}" type="slidenum">
              <a:rPr lang="en-US" smtClean="0"/>
              <a:t>29</a:t>
            </a:fld>
            <a:endParaRPr lang="en-US"/>
          </a:p>
        </p:txBody>
      </p:sp>
    </p:spTree>
    <p:extLst>
      <p:ext uri="{BB962C8B-B14F-4D97-AF65-F5344CB8AC3E}">
        <p14:creationId xmlns:p14="http://schemas.microsoft.com/office/powerpoint/2010/main" val="2252604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10"/>
          </p:nvPr>
        </p:nvSpPr>
        <p:spPr/>
        <p:txBody>
          <a:bodyPr/>
          <a:lstStyle/>
          <a:p>
            <a:fld id="{959E779C-9ADE-44A1-8072-EF7F172A3590}" type="slidenum">
              <a:rPr lang="en-US" smtClean="0"/>
              <a:t>3</a:t>
            </a:fld>
            <a:endParaRPr lang="en-US"/>
          </a:p>
        </p:txBody>
      </p:sp>
    </p:spTree>
    <p:extLst>
      <p:ext uri="{BB962C8B-B14F-4D97-AF65-F5344CB8AC3E}">
        <p14:creationId xmlns:p14="http://schemas.microsoft.com/office/powerpoint/2010/main" val="1842020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30</a:t>
            </a:fld>
            <a:endParaRPr lang="en-US"/>
          </a:p>
        </p:txBody>
      </p:sp>
    </p:spTree>
    <p:extLst>
      <p:ext uri="{BB962C8B-B14F-4D97-AF65-F5344CB8AC3E}">
        <p14:creationId xmlns:p14="http://schemas.microsoft.com/office/powerpoint/2010/main" val="29716678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31</a:t>
            </a:fld>
            <a:endParaRPr lang="en-US"/>
          </a:p>
        </p:txBody>
      </p:sp>
    </p:spTree>
    <p:extLst>
      <p:ext uri="{BB962C8B-B14F-4D97-AF65-F5344CB8AC3E}">
        <p14:creationId xmlns:p14="http://schemas.microsoft.com/office/powerpoint/2010/main" val="38707524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32</a:t>
            </a:fld>
            <a:endParaRPr lang="en-US"/>
          </a:p>
        </p:txBody>
      </p:sp>
    </p:spTree>
    <p:extLst>
      <p:ext uri="{BB962C8B-B14F-4D97-AF65-F5344CB8AC3E}">
        <p14:creationId xmlns:p14="http://schemas.microsoft.com/office/powerpoint/2010/main" val="13841517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EBC9E-C2A5-988A-0F3B-A6B2463C3B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46BD48-F87D-BE93-0345-8B6172048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CBE687-765E-6993-361C-049A6A172EFD}"/>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D5799515-4BB4-7834-92EB-226DF5D7BE0D}"/>
              </a:ext>
            </a:extLst>
          </p:cNvPr>
          <p:cNvSpPr>
            <a:spLocks noGrp="1"/>
          </p:cNvSpPr>
          <p:nvPr>
            <p:ph type="sldNum" sz="quarter" idx="5"/>
          </p:nvPr>
        </p:nvSpPr>
        <p:spPr/>
        <p:txBody>
          <a:bodyPr/>
          <a:lstStyle/>
          <a:p>
            <a:fld id="{959E779C-9ADE-44A1-8072-EF7F172A3590}" type="slidenum">
              <a:rPr lang="en-US" smtClean="0"/>
              <a:t>33</a:t>
            </a:fld>
            <a:endParaRPr lang="en-US"/>
          </a:p>
        </p:txBody>
      </p:sp>
    </p:spTree>
    <p:extLst>
      <p:ext uri="{BB962C8B-B14F-4D97-AF65-F5344CB8AC3E}">
        <p14:creationId xmlns:p14="http://schemas.microsoft.com/office/powerpoint/2010/main" val="32558273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34</a:t>
            </a:fld>
            <a:endParaRPr lang="en-US"/>
          </a:p>
        </p:txBody>
      </p:sp>
    </p:spTree>
    <p:extLst>
      <p:ext uri="{BB962C8B-B14F-4D97-AF65-F5344CB8AC3E}">
        <p14:creationId xmlns:p14="http://schemas.microsoft.com/office/powerpoint/2010/main" val="5637767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35</a:t>
            </a:fld>
            <a:endParaRPr lang="en-US"/>
          </a:p>
        </p:txBody>
      </p:sp>
    </p:spTree>
    <p:extLst>
      <p:ext uri="{BB962C8B-B14F-4D97-AF65-F5344CB8AC3E}">
        <p14:creationId xmlns:p14="http://schemas.microsoft.com/office/powerpoint/2010/main" val="13889629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7D46F-756F-E232-13DE-2479EC453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F9C62-1840-FDA3-9B6B-3F86E6243A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7812ED-789E-D326-676E-160C83CD8561}"/>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7346B3C0-B925-3296-A3E1-BD6A7F3B36C1}"/>
              </a:ext>
            </a:extLst>
          </p:cNvPr>
          <p:cNvSpPr>
            <a:spLocks noGrp="1"/>
          </p:cNvSpPr>
          <p:nvPr>
            <p:ph type="sldNum" sz="quarter" idx="5"/>
          </p:nvPr>
        </p:nvSpPr>
        <p:spPr/>
        <p:txBody>
          <a:bodyPr/>
          <a:lstStyle/>
          <a:p>
            <a:fld id="{959E779C-9ADE-44A1-8072-EF7F172A3590}" type="slidenum">
              <a:rPr lang="en-US" smtClean="0"/>
              <a:t>36</a:t>
            </a:fld>
            <a:endParaRPr lang="en-US"/>
          </a:p>
        </p:txBody>
      </p:sp>
    </p:spTree>
    <p:extLst>
      <p:ext uri="{BB962C8B-B14F-4D97-AF65-F5344CB8AC3E}">
        <p14:creationId xmlns:p14="http://schemas.microsoft.com/office/powerpoint/2010/main" val="1084946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37</a:t>
            </a:fld>
            <a:endParaRPr lang="en-US"/>
          </a:p>
        </p:txBody>
      </p:sp>
    </p:spTree>
    <p:extLst>
      <p:ext uri="{BB962C8B-B14F-4D97-AF65-F5344CB8AC3E}">
        <p14:creationId xmlns:p14="http://schemas.microsoft.com/office/powerpoint/2010/main" val="6934887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47E8D-7D98-F9EB-F4D8-035979656B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DBFAA2-E093-B836-F59C-BE680134F3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3D0AC8-729F-1CE9-96A0-A0DC8573004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0DC075D-FF13-1F74-9325-D60F61F5D4DF}"/>
              </a:ext>
            </a:extLst>
          </p:cNvPr>
          <p:cNvSpPr>
            <a:spLocks noGrp="1"/>
          </p:cNvSpPr>
          <p:nvPr>
            <p:ph type="sldNum" sz="quarter" idx="5"/>
          </p:nvPr>
        </p:nvSpPr>
        <p:spPr/>
        <p:txBody>
          <a:bodyPr/>
          <a:lstStyle/>
          <a:p>
            <a:fld id="{959E779C-9ADE-44A1-8072-EF7F172A3590}" type="slidenum">
              <a:rPr lang="en-US" smtClean="0"/>
              <a:t>38</a:t>
            </a:fld>
            <a:endParaRPr lang="en-US"/>
          </a:p>
        </p:txBody>
      </p:sp>
    </p:spTree>
    <p:extLst>
      <p:ext uri="{BB962C8B-B14F-4D97-AF65-F5344CB8AC3E}">
        <p14:creationId xmlns:p14="http://schemas.microsoft.com/office/powerpoint/2010/main" val="36655344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9AE9C-5D85-47FA-0559-BF4E20FF84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596C3-A51F-982C-35E0-C1256383EA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64D868-4600-AA3B-B347-D543EDAFB4C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3E425D3-9C11-EE38-59B7-B0A85D883773}"/>
              </a:ext>
            </a:extLst>
          </p:cNvPr>
          <p:cNvSpPr>
            <a:spLocks noGrp="1"/>
          </p:cNvSpPr>
          <p:nvPr>
            <p:ph type="sldNum" sz="quarter" idx="5"/>
          </p:nvPr>
        </p:nvSpPr>
        <p:spPr/>
        <p:txBody>
          <a:bodyPr/>
          <a:lstStyle/>
          <a:p>
            <a:fld id="{959E779C-9ADE-44A1-8072-EF7F172A3590}" type="slidenum">
              <a:rPr lang="en-US" smtClean="0"/>
              <a:t>39</a:t>
            </a:fld>
            <a:endParaRPr lang="en-US"/>
          </a:p>
        </p:txBody>
      </p:sp>
    </p:spTree>
    <p:extLst>
      <p:ext uri="{BB962C8B-B14F-4D97-AF65-F5344CB8AC3E}">
        <p14:creationId xmlns:p14="http://schemas.microsoft.com/office/powerpoint/2010/main" val="968909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9CA05-3D0E-CCEB-5CE3-081ED37283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71C829-0E34-F1C0-E48F-A01777BD9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E2F709-9E9D-7F20-FB25-4A4C8980373D}"/>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3FF39DF3-CC5E-9D06-7A25-C8821CB2E3D8}"/>
              </a:ext>
            </a:extLst>
          </p:cNvPr>
          <p:cNvSpPr>
            <a:spLocks noGrp="1"/>
          </p:cNvSpPr>
          <p:nvPr>
            <p:ph type="sldNum" sz="quarter" idx="10"/>
          </p:nvPr>
        </p:nvSpPr>
        <p:spPr/>
        <p:txBody>
          <a:bodyPr/>
          <a:lstStyle/>
          <a:p>
            <a:fld id="{959E779C-9ADE-44A1-8072-EF7F172A3590}" type="slidenum">
              <a:rPr lang="en-US" smtClean="0"/>
              <a:t>4</a:t>
            </a:fld>
            <a:endParaRPr lang="en-US"/>
          </a:p>
        </p:txBody>
      </p:sp>
    </p:spTree>
    <p:extLst>
      <p:ext uri="{BB962C8B-B14F-4D97-AF65-F5344CB8AC3E}">
        <p14:creationId xmlns:p14="http://schemas.microsoft.com/office/powerpoint/2010/main" val="6237332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CBBE6-9018-0C6E-5884-6434D5E61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D3260-8E2B-9A3B-B70E-BAAAF98311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F43D15-977B-8210-2117-9CEF3DF9BAB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6CF9DD6-2452-7AA7-1613-94324ED870D8}"/>
              </a:ext>
            </a:extLst>
          </p:cNvPr>
          <p:cNvSpPr>
            <a:spLocks noGrp="1"/>
          </p:cNvSpPr>
          <p:nvPr>
            <p:ph type="sldNum" sz="quarter" idx="5"/>
          </p:nvPr>
        </p:nvSpPr>
        <p:spPr/>
        <p:txBody>
          <a:bodyPr/>
          <a:lstStyle/>
          <a:p>
            <a:fld id="{959E779C-9ADE-44A1-8072-EF7F172A3590}" type="slidenum">
              <a:rPr lang="en-US" smtClean="0"/>
              <a:t>40</a:t>
            </a:fld>
            <a:endParaRPr lang="en-US"/>
          </a:p>
        </p:txBody>
      </p:sp>
    </p:spTree>
    <p:extLst>
      <p:ext uri="{BB962C8B-B14F-4D97-AF65-F5344CB8AC3E}">
        <p14:creationId xmlns:p14="http://schemas.microsoft.com/office/powerpoint/2010/main" val="15117145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C659D-C936-1414-F145-0187191D55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221472-70DA-FFA3-3A11-36A21481D1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638EE5-EACA-D08C-BB61-A1F1F0D8E19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B80B232-9250-17B6-C060-18CE7CEBF32B}"/>
              </a:ext>
            </a:extLst>
          </p:cNvPr>
          <p:cNvSpPr>
            <a:spLocks noGrp="1"/>
          </p:cNvSpPr>
          <p:nvPr>
            <p:ph type="sldNum" sz="quarter" idx="5"/>
          </p:nvPr>
        </p:nvSpPr>
        <p:spPr/>
        <p:txBody>
          <a:bodyPr/>
          <a:lstStyle/>
          <a:p>
            <a:fld id="{959E779C-9ADE-44A1-8072-EF7F172A3590}" type="slidenum">
              <a:rPr lang="en-US" smtClean="0"/>
              <a:t>41</a:t>
            </a:fld>
            <a:endParaRPr lang="en-US"/>
          </a:p>
        </p:txBody>
      </p:sp>
    </p:spTree>
    <p:extLst>
      <p:ext uri="{BB962C8B-B14F-4D97-AF65-F5344CB8AC3E}">
        <p14:creationId xmlns:p14="http://schemas.microsoft.com/office/powerpoint/2010/main" val="25847004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15977-DDDD-9461-030F-2AC448D13B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7C982-1F2F-8CDE-4841-A6D7E06CA0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3FC2C3-36F3-B3EF-BE96-F43E3A834CB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90BB56B-BF7C-CECE-C6BC-D618DEF09AA8}"/>
              </a:ext>
            </a:extLst>
          </p:cNvPr>
          <p:cNvSpPr>
            <a:spLocks noGrp="1"/>
          </p:cNvSpPr>
          <p:nvPr>
            <p:ph type="sldNum" sz="quarter" idx="5"/>
          </p:nvPr>
        </p:nvSpPr>
        <p:spPr/>
        <p:txBody>
          <a:bodyPr/>
          <a:lstStyle/>
          <a:p>
            <a:fld id="{959E779C-9ADE-44A1-8072-EF7F172A3590}" type="slidenum">
              <a:rPr lang="en-US" smtClean="0"/>
              <a:t>42</a:t>
            </a:fld>
            <a:endParaRPr lang="en-US"/>
          </a:p>
        </p:txBody>
      </p:sp>
    </p:spTree>
    <p:extLst>
      <p:ext uri="{BB962C8B-B14F-4D97-AF65-F5344CB8AC3E}">
        <p14:creationId xmlns:p14="http://schemas.microsoft.com/office/powerpoint/2010/main" val="18704910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CD97D-3562-7152-D35B-847BFFB060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A9C4C1-BC7D-5FEE-BA63-D6D1DBE3C3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3CA75E-1554-7CA0-7407-C80B92A6256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131E9D-C1F3-9B57-3FA4-1E2C6A00D844}"/>
              </a:ext>
            </a:extLst>
          </p:cNvPr>
          <p:cNvSpPr>
            <a:spLocks noGrp="1"/>
          </p:cNvSpPr>
          <p:nvPr>
            <p:ph type="sldNum" sz="quarter" idx="5"/>
          </p:nvPr>
        </p:nvSpPr>
        <p:spPr/>
        <p:txBody>
          <a:bodyPr/>
          <a:lstStyle/>
          <a:p>
            <a:fld id="{959E779C-9ADE-44A1-8072-EF7F172A3590}" type="slidenum">
              <a:rPr lang="en-US" smtClean="0"/>
              <a:t>43</a:t>
            </a:fld>
            <a:endParaRPr lang="en-US"/>
          </a:p>
        </p:txBody>
      </p:sp>
    </p:spTree>
    <p:extLst>
      <p:ext uri="{BB962C8B-B14F-4D97-AF65-F5344CB8AC3E}">
        <p14:creationId xmlns:p14="http://schemas.microsoft.com/office/powerpoint/2010/main" val="20075645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C31D5-D21C-8BAE-A172-260150164A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7EDC2-532B-9C4F-5B3A-7C6A5DC68C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8E6807-ED35-883D-7DFB-BDD7E012EF5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F7B6DDA-770D-A9E4-ACC7-15A1F3916284}"/>
              </a:ext>
            </a:extLst>
          </p:cNvPr>
          <p:cNvSpPr>
            <a:spLocks noGrp="1"/>
          </p:cNvSpPr>
          <p:nvPr>
            <p:ph type="sldNum" sz="quarter" idx="5"/>
          </p:nvPr>
        </p:nvSpPr>
        <p:spPr/>
        <p:txBody>
          <a:bodyPr/>
          <a:lstStyle/>
          <a:p>
            <a:fld id="{959E779C-9ADE-44A1-8072-EF7F172A3590}" type="slidenum">
              <a:rPr lang="en-US" smtClean="0"/>
              <a:t>44</a:t>
            </a:fld>
            <a:endParaRPr lang="en-US"/>
          </a:p>
        </p:txBody>
      </p:sp>
    </p:spTree>
    <p:extLst>
      <p:ext uri="{BB962C8B-B14F-4D97-AF65-F5344CB8AC3E}">
        <p14:creationId xmlns:p14="http://schemas.microsoft.com/office/powerpoint/2010/main" val="18453378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25125-8515-4F21-CE40-A8503432D9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22DD4-62FD-17FD-4802-CC3E533FC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6F4EFD-5371-EB5F-3B3D-CF6AF4FA5CF2}"/>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A4429158-E3B8-5179-FB07-455F09A105D2}"/>
              </a:ext>
            </a:extLst>
          </p:cNvPr>
          <p:cNvSpPr>
            <a:spLocks noGrp="1"/>
          </p:cNvSpPr>
          <p:nvPr>
            <p:ph type="sldNum" sz="quarter" idx="5"/>
          </p:nvPr>
        </p:nvSpPr>
        <p:spPr/>
        <p:txBody>
          <a:bodyPr/>
          <a:lstStyle/>
          <a:p>
            <a:fld id="{959E779C-9ADE-44A1-8072-EF7F172A3590}" type="slidenum">
              <a:rPr lang="en-US" smtClean="0"/>
              <a:t>45</a:t>
            </a:fld>
            <a:endParaRPr lang="en-US"/>
          </a:p>
        </p:txBody>
      </p:sp>
    </p:spTree>
    <p:extLst>
      <p:ext uri="{BB962C8B-B14F-4D97-AF65-F5344CB8AC3E}">
        <p14:creationId xmlns:p14="http://schemas.microsoft.com/office/powerpoint/2010/main" val="289584990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46</a:t>
            </a:fld>
            <a:endParaRPr lang="en-US"/>
          </a:p>
        </p:txBody>
      </p:sp>
    </p:spTree>
    <p:extLst>
      <p:ext uri="{BB962C8B-B14F-4D97-AF65-F5344CB8AC3E}">
        <p14:creationId xmlns:p14="http://schemas.microsoft.com/office/powerpoint/2010/main" val="29243647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47</a:t>
            </a:fld>
            <a:endParaRPr lang="en-US"/>
          </a:p>
        </p:txBody>
      </p:sp>
    </p:spTree>
    <p:extLst>
      <p:ext uri="{BB962C8B-B14F-4D97-AF65-F5344CB8AC3E}">
        <p14:creationId xmlns:p14="http://schemas.microsoft.com/office/powerpoint/2010/main" val="26433917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6B251-34CB-49FE-0180-C6328A3609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B83FBA-8DA9-B3F1-D67B-A39E2DBFB7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3AC63B-5FB2-9C0F-588E-33AD15CB8052}"/>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2AA9F1DD-25A0-AC60-5A86-08C82D4CF363}"/>
              </a:ext>
            </a:extLst>
          </p:cNvPr>
          <p:cNvSpPr>
            <a:spLocks noGrp="1"/>
          </p:cNvSpPr>
          <p:nvPr>
            <p:ph type="sldNum" sz="quarter" idx="5"/>
          </p:nvPr>
        </p:nvSpPr>
        <p:spPr/>
        <p:txBody>
          <a:bodyPr/>
          <a:lstStyle/>
          <a:p>
            <a:fld id="{959E779C-9ADE-44A1-8072-EF7F172A3590}" type="slidenum">
              <a:rPr lang="en-US" smtClean="0"/>
              <a:t>48</a:t>
            </a:fld>
            <a:endParaRPr lang="en-US"/>
          </a:p>
        </p:txBody>
      </p:sp>
    </p:spTree>
    <p:extLst>
      <p:ext uri="{BB962C8B-B14F-4D97-AF65-F5344CB8AC3E}">
        <p14:creationId xmlns:p14="http://schemas.microsoft.com/office/powerpoint/2010/main" val="38698558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B81A8-4874-FAAE-3788-8F3771B98A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7D808D-7897-863E-AF42-50EE569CC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C5B2C6-FE34-8DB0-295D-85FCE1E7A11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CE79F7-2DC6-E94B-11E0-AE873054FA8B}"/>
              </a:ext>
            </a:extLst>
          </p:cNvPr>
          <p:cNvSpPr>
            <a:spLocks noGrp="1"/>
          </p:cNvSpPr>
          <p:nvPr>
            <p:ph type="sldNum" sz="quarter" idx="5"/>
          </p:nvPr>
        </p:nvSpPr>
        <p:spPr/>
        <p:txBody>
          <a:bodyPr/>
          <a:lstStyle/>
          <a:p>
            <a:fld id="{959E779C-9ADE-44A1-8072-EF7F172A3590}" type="slidenum">
              <a:rPr lang="en-US" smtClean="0"/>
              <a:t>49</a:t>
            </a:fld>
            <a:endParaRPr lang="en-US"/>
          </a:p>
        </p:txBody>
      </p:sp>
    </p:spTree>
    <p:extLst>
      <p:ext uri="{BB962C8B-B14F-4D97-AF65-F5344CB8AC3E}">
        <p14:creationId xmlns:p14="http://schemas.microsoft.com/office/powerpoint/2010/main" val="3992509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5</a:t>
            </a:fld>
            <a:endParaRPr lang="en-US"/>
          </a:p>
        </p:txBody>
      </p:sp>
    </p:spTree>
    <p:extLst>
      <p:ext uri="{BB962C8B-B14F-4D97-AF65-F5344CB8AC3E}">
        <p14:creationId xmlns:p14="http://schemas.microsoft.com/office/powerpoint/2010/main" val="40631366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54FFC-BC35-C1F4-2BD0-4C277D4B8E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02EA43-2EED-FFEC-109F-4253AF622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01F10F-585D-EB75-9C9F-AD0741E35D9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6C04076-FA91-1D9C-5ED4-CD16DAF6BFCE}"/>
              </a:ext>
            </a:extLst>
          </p:cNvPr>
          <p:cNvSpPr>
            <a:spLocks noGrp="1"/>
          </p:cNvSpPr>
          <p:nvPr>
            <p:ph type="sldNum" sz="quarter" idx="5"/>
          </p:nvPr>
        </p:nvSpPr>
        <p:spPr/>
        <p:txBody>
          <a:bodyPr/>
          <a:lstStyle/>
          <a:p>
            <a:fld id="{959E779C-9ADE-44A1-8072-EF7F172A3590}" type="slidenum">
              <a:rPr lang="en-US" smtClean="0"/>
              <a:t>50</a:t>
            </a:fld>
            <a:endParaRPr lang="en-US"/>
          </a:p>
        </p:txBody>
      </p:sp>
    </p:spTree>
    <p:extLst>
      <p:ext uri="{BB962C8B-B14F-4D97-AF65-F5344CB8AC3E}">
        <p14:creationId xmlns:p14="http://schemas.microsoft.com/office/powerpoint/2010/main" val="174302328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51</a:t>
            </a:fld>
            <a:endParaRPr lang="en-US"/>
          </a:p>
        </p:txBody>
      </p:sp>
    </p:spTree>
    <p:extLst>
      <p:ext uri="{BB962C8B-B14F-4D97-AF65-F5344CB8AC3E}">
        <p14:creationId xmlns:p14="http://schemas.microsoft.com/office/powerpoint/2010/main" val="22132149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484DC-E8E0-7787-EDB2-E21929711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CF506B-2D27-0522-3FD6-007CAB6FC9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814E7-BD91-BAD4-DAB3-5433DD09AF13}"/>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A82EDD2D-BAC4-8561-CD81-9BC10405615B}"/>
              </a:ext>
            </a:extLst>
          </p:cNvPr>
          <p:cNvSpPr>
            <a:spLocks noGrp="1"/>
          </p:cNvSpPr>
          <p:nvPr>
            <p:ph type="sldNum" sz="quarter" idx="5"/>
          </p:nvPr>
        </p:nvSpPr>
        <p:spPr/>
        <p:txBody>
          <a:bodyPr/>
          <a:lstStyle/>
          <a:p>
            <a:fld id="{959E779C-9ADE-44A1-8072-EF7F172A3590}" type="slidenum">
              <a:rPr lang="en-US" smtClean="0"/>
              <a:t>52</a:t>
            </a:fld>
            <a:endParaRPr lang="en-US"/>
          </a:p>
        </p:txBody>
      </p:sp>
    </p:spTree>
    <p:extLst>
      <p:ext uri="{BB962C8B-B14F-4D97-AF65-F5344CB8AC3E}">
        <p14:creationId xmlns:p14="http://schemas.microsoft.com/office/powerpoint/2010/main" val="19111362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E080E-FD89-0273-7F25-C3A52E7DC7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6849C3-86CB-BE8C-580E-C331D9AB28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28DB27-C437-DE83-F43A-569CEDEBAE89}"/>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183D0DCA-8F5F-BC17-45E2-92293735619A}"/>
              </a:ext>
            </a:extLst>
          </p:cNvPr>
          <p:cNvSpPr>
            <a:spLocks noGrp="1"/>
          </p:cNvSpPr>
          <p:nvPr>
            <p:ph type="sldNum" sz="quarter" idx="5"/>
          </p:nvPr>
        </p:nvSpPr>
        <p:spPr/>
        <p:txBody>
          <a:bodyPr/>
          <a:lstStyle/>
          <a:p>
            <a:fld id="{959E779C-9ADE-44A1-8072-EF7F172A3590}" type="slidenum">
              <a:rPr lang="en-US" smtClean="0"/>
              <a:t>53</a:t>
            </a:fld>
            <a:endParaRPr lang="en-US"/>
          </a:p>
        </p:txBody>
      </p:sp>
    </p:spTree>
    <p:extLst>
      <p:ext uri="{BB962C8B-B14F-4D97-AF65-F5344CB8AC3E}">
        <p14:creationId xmlns:p14="http://schemas.microsoft.com/office/powerpoint/2010/main" val="40829714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6CC28-AF41-E636-F74C-769A87AAD9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8E94E-1795-7E65-6057-80305CDF85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5F220-AAEE-BEB7-E587-0E46D6751A07}"/>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77E8C12F-46CC-9C8A-AFAF-BCBAFAE7A559}"/>
              </a:ext>
            </a:extLst>
          </p:cNvPr>
          <p:cNvSpPr>
            <a:spLocks noGrp="1"/>
          </p:cNvSpPr>
          <p:nvPr>
            <p:ph type="sldNum" sz="quarter" idx="5"/>
          </p:nvPr>
        </p:nvSpPr>
        <p:spPr/>
        <p:txBody>
          <a:bodyPr/>
          <a:lstStyle/>
          <a:p>
            <a:fld id="{959E779C-9ADE-44A1-8072-EF7F172A3590}" type="slidenum">
              <a:rPr lang="en-US" smtClean="0"/>
              <a:t>54</a:t>
            </a:fld>
            <a:endParaRPr lang="en-US"/>
          </a:p>
        </p:txBody>
      </p:sp>
    </p:spTree>
    <p:extLst>
      <p:ext uri="{BB962C8B-B14F-4D97-AF65-F5344CB8AC3E}">
        <p14:creationId xmlns:p14="http://schemas.microsoft.com/office/powerpoint/2010/main" val="67516641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1753D-55B2-194C-A4AE-B3E67A168D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799AB8-8B79-9E0D-6D01-911C34997E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8979E1-1E5F-BEB2-59A9-AFD5960C9B88}"/>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0AC0891E-405D-A4AA-1F17-1241E305AADE}"/>
              </a:ext>
            </a:extLst>
          </p:cNvPr>
          <p:cNvSpPr>
            <a:spLocks noGrp="1"/>
          </p:cNvSpPr>
          <p:nvPr>
            <p:ph type="sldNum" sz="quarter" idx="5"/>
          </p:nvPr>
        </p:nvSpPr>
        <p:spPr/>
        <p:txBody>
          <a:bodyPr/>
          <a:lstStyle/>
          <a:p>
            <a:fld id="{959E779C-9ADE-44A1-8072-EF7F172A3590}" type="slidenum">
              <a:rPr lang="en-US" smtClean="0"/>
              <a:t>55</a:t>
            </a:fld>
            <a:endParaRPr lang="en-US"/>
          </a:p>
        </p:txBody>
      </p:sp>
    </p:spTree>
    <p:extLst>
      <p:ext uri="{BB962C8B-B14F-4D97-AF65-F5344CB8AC3E}">
        <p14:creationId xmlns:p14="http://schemas.microsoft.com/office/powerpoint/2010/main" val="25580700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7762E-7924-14B8-C560-AFEE36D0C3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6F3AA7-9F89-080A-B011-8AE310D967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D1683E-363B-F57A-9F5E-5336912C9B55}"/>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8D966899-DF6C-8317-C6D6-6B9BEDC92A55}"/>
              </a:ext>
            </a:extLst>
          </p:cNvPr>
          <p:cNvSpPr>
            <a:spLocks noGrp="1"/>
          </p:cNvSpPr>
          <p:nvPr>
            <p:ph type="sldNum" sz="quarter" idx="5"/>
          </p:nvPr>
        </p:nvSpPr>
        <p:spPr/>
        <p:txBody>
          <a:bodyPr/>
          <a:lstStyle/>
          <a:p>
            <a:fld id="{959E779C-9ADE-44A1-8072-EF7F172A3590}" type="slidenum">
              <a:rPr lang="en-US" smtClean="0"/>
              <a:t>56</a:t>
            </a:fld>
            <a:endParaRPr lang="en-US"/>
          </a:p>
        </p:txBody>
      </p:sp>
    </p:spTree>
    <p:extLst>
      <p:ext uri="{BB962C8B-B14F-4D97-AF65-F5344CB8AC3E}">
        <p14:creationId xmlns:p14="http://schemas.microsoft.com/office/powerpoint/2010/main" val="22300870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C6D5-204B-D922-6B49-9F8D95751D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974B55-2351-B63F-8FB2-8EFA3EF630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DBDAC5-ECE0-4F21-BD64-5C27C113FA91}"/>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B9946722-A61E-BCF5-45EB-AE1E919153FD}"/>
              </a:ext>
            </a:extLst>
          </p:cNvPr>
          <p:cNvSpPr>
            <a:spLocks noGrp="1"/>
          </p:cNvSpPr>
          <p:nvPr>
            <p:ph type="sldNum" sz="quarter" idx="5"/>
          </p:nvPr>
        </p:nvSpPr>
        <p:spPr/>
        <p:txBody>
          <a:bodyPr/>
          <a:lstStyle/>
          <a:p>
            <a:fld id="{959E779C-9ADE-44A1-8072-EF7F172A3590}" type="slidenum">
              <a:rPr lang="en-US" smtClean="0"/>
              <a:t>57</a:t>
            </a:fld>
            <a:endParaRPr lang="en-US"/>
          </a:p>
        </p:txBody>
      </p:sp>
    </p:spTree>
    <p:extLst>
      <p:ext uri="{BB962C8B-B14F-4D97-AF65-F5344CB8AC3E}">
        <p14:creationId xmlns:p14="http://schemas.microsoft.com/office/powerpoint/2010/main" val="295822414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FBA0-217B-C1D1-967D-78F54E4178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D1A7CF-015B-AB78-414A-3DBAE8285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98DF3-9115-FA27-E64D-54F6CDF4A654}"/>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A51D4192-13C4-1FB0-A74A-84F41614CB1B}"/>
              </a:ext>
            </a:extLst>
          </p:cNvPr>
          <p:cNvSpPr>
            <a:spLocks noGrp="1"/>
          </p:cNvSpPr>
          <p:nvPr>
            <p:ph type="sldNum" sz="quarter" idx="5"/>
          </p:nvPr>
        </p:nvSpPr>
        <p:spPr/>
        <p:txBody>
          <a:bodyPr/>
          <a:lstStyle/>
          <a:p>
            <a:fld id="{959E779C-9ADE-44A1-8072-EF7F172A3590}" type="slidenum">
              <a:rPr lang="en-US" smtClean="0"/>
              <a:t>58</a:t>
            </a:fld>
            <a:endParaRPr lang="en-US"/>
          </a:p>
        </p:txBody>
      </p:sp>
    </p:spTree>
    <p:extLst>
      <p:ext uri="{BB962C8B-B14F-4D97-AF65-F5344CB8AC3E}">
        <p14:creationId xmlns:p14="http://schemas.microsoft.com/office/powerpoint/2010/main" val="72362381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1C6C1-D1A9-7789-1C3F-2C9BC49934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0EDC71-7291-DA79-0CCF-A579617DB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20ED06-004D-91D9-B605-54694016CA10}"/>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E4DA582B-35CC-8555-07AD-796A734EF28F}"/>
              </a:ext>
            </a:extLst>
          </p:cNvPr>
          <p:cNvSpPr>
            <a:spLocks noGrp="1"/>
          </p:cNvSpPr>
          <p:nvPr>
            <p:ph type="sldNum" sz="quarter" idx="5"/>
          </p:nvPr>
        </p:nvSpPr>
        <p:spPr/>
        <p:txBody>
          <a:bodyPr/>
          <a:lstStyle/>
          <a:p>
            <a:fld id="{959E779C-9ADE-44A1-8072-EF7F172A3590}" type="slidenum">
              <a:rPr lang="en-US" smtClean="0"/>
              <a:t>59</a:t>
            </a:fld>
            <a:endParaRPr lang="en-US"/>
          </a:p>
        </p:txBody>
      </p:sp>
    </p:spTree>
    <p:extLst>
      <p:ext uri="{BB962C8B-B14F-4D97-AF65-F5344CB8AC3E}">
        <p14:creationId xmlns:p14="http://schemas.microsoft.com/office/powerpoint/2010/main" val="2488909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6</a:t>
            </a:fld>
            <a:endParaRPr lang="en-US"/>
          </a:p>
        </p:txBody>
      </p:sp>
    </p:spTree>
    <p:extLst>
      <p:ext uri="{BB962C8B-B14F-4D97-AF65-F5344CB8AC3E}">
        <p14:creationId xmlns:p14="http://schemas.microsoft.com/office/powerpoint/2010/main" val="120619865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60</a:t>
            </a:fld>
            <a:endParaRPr lang="en-US"/>
          </a:p>
        </p:txBody>
      </p:sp>
    </p:spTree>
    <p:extLst>
      <p:ext uri="{BB962C8B-B14F-4D97-AF65-F5344CB8AC3E}">
        <p14:creationId xmlns:p14="http://schemas.microsoft.com/office/powerpoint/2010/main" val="226839190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61</a:t>
            </a:fld>
            <a:endParaRPr lang="en-US"/>
          </a:p>
        </p:txBody>
      </p:sp>
    </p:spTree>
    <p:extLst>
      <p:ext uri="{BB962C8B-B14F-4D97-AF65-F5344CB8AC3E}">
        <p14:creationId xmlns:p14="http://schemas.microsoft.com/office/powerpoint/2010/main" val="383215532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3E2F1-8A2C-9865-6989-97D1DF573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478C7-7AC3-3E27-F389-54DD1DDBE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7CDCE8-F5C9-D7CB-29EF-3169FCEF816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EE7D13B-C2DB-7A6B-EB64-1C53ED0C6619}"/>
              </a:ext>
            </a:extLst>
          </p:cNvPr>
          <p:cNvSpPr>
            <a:spLocks noGrp="1"/>
          </p:cNvSpPr>
          <p:nvPr>
            <p:ph type="sldNum" sz="quarter" idx="5"/>
          </p:nvPr>
        </p:nvSpPr>
        <p:spPr/>
        <p:txBody>
          <a:bodyPr/>
          <a:lstStyle/>
          <a:p>
            <a:fld id="{959E779C-9ADE-44A1-8072-EF7F172A3590}" type="slidenum">
              <a:rPr lang="en-US" smtClean="0"/>
              <a:t>62</a:t>
            </a:fld>
            <a:endParaRPr lang="en-US"/>
          </a:p>
        </p:txBody>
      </p:sp>
    </p:spTree>
    <p:extLst>
      <p:ext uri="{BB962C8B-B14F-4D97-AF65-F5344CB8AC3E}">
        <p14:creationId xmlns:p14="http://schemas.microsoft.com/office/powerpoint/2010/main" val="212335466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95FC0-69A5-F8C8-0724-1171E7ACA8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B03F7-FE2E-9D11-C1F2-FA05A63E18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6D0BAC-9475-8C0E-4EF4-4763F2ED7EB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20B177C-7FEB-14CA-CAED-71629A1C41F2}"/>
              </a:ext>
            </a:extLst>
          </p:cNvPr>
          <p:cNvSpPr>
            <a:spLocks noGrp="1"/>
          </p:cNvSpPr>
          <p:nvPr>
            <p:ph type="sldNum" sz="quarter" idx="5"/>
          </p:nvPr>
        </p:nvSpPr>
        <p:spPr/>
        <p:txBody>
          <a:bodyPr/>
          <a:lstStyle/>
          <a:p>
            <a:fld id="{959E779C-9ADE-44A1-8072-EF7F172A3590}" type="slidenum">
              <a:rPr lang="en-US" smtClean="0"/>
              <a:t>63</a:t>
            </a:fld>
            <a:endParaRPr lang="en-US"/>
          </a:p>
        </p:txBody>
      </p:sp>
    </p:spTree>
    <p:extLst>
      <p:ext uri="{BB962C8B-B14F-4D97-AF65-F5344CB8AC3E}">
        <p14:creationId xmlns:p14="http://schemas.microsoft.com/office/powerpoint/2010/main" val="32613633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A4D97-A11A-855F-1319-CF89802859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F38364-BB92-EE4C-035B-6E47841B64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5FEC72-498F-9C4D-2632-43534009D16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3699499-B531-A32A-D5DD-EC9914AAA3D7}"/>
              </a:ext>
            </a:extLst>
          </p:cNvPr>
          <p:cNvSpPr>
            <a:spLocks noGrp="1"/>
          </p:cNvSpPr>
          <p:nvPr>
            <p:ph type="sldNum" sz="quarter" idx="5"/>
          </p:nvPr>
        </p:nvSpPr>
        <p:spPr/>
        <p:txBody>
          <a:bodyPr/>
          <a:lstStyle/>
          <a:p>
            <a:fld id="{959E779C-9ADE-44A1-8072-EF7F172A3590}" type="slidenum">
              <a:rPr lang="en-US" smtClean="0"/>
              <a:t>64</a:t>
            </a:fld>
            <a:endParaRPr lang="en-US"/>
          </a:p>
        </p:txBody>
      </p:sp>
    </p:spTree>
    <p:extLst>
      <p:ext uri="{BB962C8B-B14F-4D97-AF65-F5344CB8AC3E}">
        <p14:creationId xmlns:p14="http://schemas.microsoft.com/office/powerpoint/2010/main" val="27668457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F9281-1278-E08F-CEDE-6AF306ADB6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056210-6B22-AE39-0DDF-02D61A8E53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62DFBD-B99D-BEBA-C35A-14E933B67F6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072CABF-206C-1B4B-77D7-21015B5B05BB}"/>
              </a:ext>
            </a:extLst>
          </p:cNvPr>
          <p:cNvSpPr>
            <a:spLocks noGrp="1"/>
          </p:cNvSpPr>
          <p:nvPr>
            <p:ph type="sldNum" sz="quarter" idx="5"/>
          </p:nvPr>
        </p:nvSpPr>
        <p:spPr/>
        <p:txBody>
          <a:bodyPr/>
          <a:lstStyle/>
          <a:p>
            <a:fld id="{959E779C-9ADE-44A1-8072-EF7F172A3590}" type="slidenum">
              <a:rPr lang="en-US" smtClean="0"/>
              <a:t>65</a:t>
            </a:fld>
            <a:endParaRPr lang="en-US"/>
          </a:p>
        </p:txBody>
      </p:sp>
    </p:spTree>
    <p:extLst>
      <p:ext uri="{BB962C8B-B14F-4D97-AF65-F5344CB8AC3E}">
        <p14:creationId xmlns:p14="http://schemas.microsoft.com/office/powerpoint/2010/main" val="381021742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endParaRPr lang="en-US"/>
          </a:p>
        </p:txBody>
      </p:sp>
      <p:sp>
        <p:nvSpPr>
          <p:cNvPr id="4" name="Slide Number Placeholder 3"/>
          <p:cNvSpPr>
            <a:spLocks noGrp="1"/>
          </p:cNvSpPr>
          <p:nvPr>
            <p:ph type="sldNum" sz="quarter" idx="10"/>
          </p:nvPr>
        </p:nvSpPr>
        <p:spPr/>
        <p:txBody>
          <a:bodyPr/>
          <a:lstStyle/>
          <a:p>
            <a:fld id="{947B8990-41DF-454F-A325-72A5D5917BE1}" type="slidenum">
              <a:rPr lang="en-US" smtClean="0"/>
              <a:t>66</a:t>
            </a:fld>
            <a:endParaRPr lang="en-US"/>
          </a:p>
        </p:txBody>
      </p:sp>
    </p:spTree>
    <p:extLst>
      <p:ext uri="{BB962C8B-B14F-4D97-AF65-F5344CB8AC3E}">
        <p14:creationId xmlns:p14="http://schemas.microsoft.com/office/powerpoint/2010/main" val="204722730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67</a:t>
            </a:fld>
            <a:endParaRPr lang="en-US"/>
          </a:p>
        </p:txBody>
      </p:sp>
    </p:spTree>
    <p:extLst>
      <p:ext uri="{BB962C8B-B14F-4D97-AF65-F5344CB8AC3E}">
        <p14:creationId xmlns:p14="http://schemas.microsoft.com/office/powerpoint/2010/main" val="321418254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4CAEF-40B6-67EB-603E-848B87A926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4847D-F262-DFA2-229D-2D9372F4E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4175F-07B9-F864-D515-CE720A40B71A}"/>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5BA3669C-1820-35EA-BB5C-FFAA2607121D}"/>
              </a:ext>
            </a:extLst>
          </p:cNvPr>
          <p:cNvSpPr>
            <a:spLocks noGrp="1"/>
          </p:cNvSpPr>
          <p:nvPr>
            <p:ph type="sldNum" sz="quarter" idx="5"/>
          </p:nvPr>
        </p:nvSpPr>
        <p:spPr/>
        <p:txBody>
          <a:bodyPr/>
          <a:lstStyle/>
          <a:p>
            <a:fld id="{959E779C-9ADE-44A1-8072-EF7F172A3590}" type="slidenum">
              <a:rPr lang="en-US" smtClean="0"/>
              <a:t>68</a:t>
            </a:fld>
            <a:endParaRPr lang="en-US"/>
          </a:p>
        </p:txBody>
      </p:sp>
    </p:spTree>
    <p:extLst>
      <p:ext uri="{BB962C8B-B14F-4D97-AF65-F5344CB8AC3E}">
        <p14:creationId xmlns:p14="http://schemas.microsoft.com/office/powerpoint/2010/main" val="224882743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10"/>
          </p:nvPr>
        </p:nvSpPr>
        <p:spPr/>
        <p:txBody>
          <a:bodyPr/>
          <a:lstStyle/>
          <a:p>
            <a:fld id="{947B8990-41DF-454F-A325-72A5D5917BE1}" type="slidenum">
              <a:rPr lang="en-US" smtClean="0"/>
              <a:t>69</a:t>
            </a:fld>
            <a:endParaRPr lang="en-US"/>
          </a:p>
        </p:txBody>
      </p:sp>
    </p:spTree>
    <p:extLst>
      <p:ext uri="{BB962C8B-B14F-4D97-AF65-F5344CB8AC3E}">
        <p14:creationId xmlns:p14="http://schemas.microsoft.com/office/powerpoint/2010/main" val="2603265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9E779C-9ADE-44A1-8072-EF7F172A3590}" type="slidenum">
              <a:rPr lang="en-US" smtClean="0"/>
              <a:t>7</a:t>
            </a:fld>
            <a:endParaRPr lang="en-US"/>
          </a:p>
        </p:txBody>
      </p:sp>
    </p:spTree>
    <p:extLst>
      <p:ext uri="{BB962C8B-B14F-4D97-AF65-F5344CB8AC3E}">
        <p14:creationId xmlns:p14="http://schemas.microsoft.com/office/powerpoint/2010/main" val="3639364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9E779C-9ADE-44A1-8072-EF7F172A3590}" type="slidenum">
              <a:rPr lang="en-US" smtClean="0"/>
              <a:t>8</a:t>
            </a:fld>
            <a:endParaRPr lang="en-US"/>
          </a:p>
        </p:txBody>
      </p:sp>
    </p:spTree>
    <p:extLst>
      <p:ext uri="{BB962C8B-B14F-4D97-AF65-F5344CB8AC3E}">
        <p14:creationId xmlns:p14="http://schemas.microsoft.com/office/powerpoint/2010/main" val="352899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A685C-B741-C285-9D89-7B721D3E7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B2B4FB-EF09-2F3D-758B-39F27B81D4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1AE2D1-80DF-68FA-2E50-2F9170C741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5C1BCF-D859-B551-FF3F-CB22B79778D7}"/>
              </a:ext>
            </a:extLst>
          </p:cNvPr>
          <p:cNvSpPr>
            <a:spLocks noGrp="1"/>
          </p:cNvSpPr>
          <p:nvPr>
            <p:ph type="sldNum" sz="quarter" idx="5"/>
          </p:nvPr>
        </p:nvSpPr>
        <p:spPr/>
        <p:txBody>
          <a:bodyPr/>
          <a:lstStyle/>
          <a:p>
            <a:fld id="{959E779C-9ADE-44A1-8072-EF7F172A3590}" type="slidenum">
              <a:rPr lang="en-US" smtClean="0"/>
              <a:t>9</a:t>
            </a:fld>
            <a:endParaRPr lang="en-US"/>
          </a:p>
        </p:txBody>
      </p:sp>
    </p:spTree>
    <p:extLst>
      <p:ext uri="{BB962C8B-B14F-4D97-AF65-F5344CB8AC3E}">
        <p14:creationId xmlns:p14="http://schemas.microsoft.com/office/powerpoint/2010/main" val="3439223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3FB05A3-CE20-4184-A90C-C6F322F11887}" type="datetime1">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7" name="TextBox 6"/>
          <p:cNvSpPr txBox="1"/>
          <p:nvPr userDrawn="1"/>
        </p:nvSpPr>
        <p:spPr>
          <a:xfrm>
            <a:off x="1524000" y="5710019"/>
            <a:ext cx="6065134" cy="523220"/>
          </a:xfrm>
          <a:prstGeom prst="rect">
            <a:avLst/>
          </a:prstGeom>
          <a:noFill/>
        </p:spPr>
        <p:txBody>
          <a:bodyPr wrap="square" rtlCol="0">
            <a:spAutoFit/>
          </a:bodyPr>
          <a:lstStyle/>
          <a:p>
            <a:r>
              <a:rPr lang="en-US" sz="1400">
                <a:solidFill>
                  <a:schemeClr val="accent5">
                    <a:lumMod val="50000"/>
                  </a:schemeClr>
                </a:solidFill>
              </a:rPr>
              <a:t>CALIFORNIA DEPARTMENT </a:t>
            </a:r>
            <a:r>
              <a:rPr lang="en-US" sz="1400">
                <a:solidFill>
                  <a:srgbClr val="1E5E70"/>
                </a:solidFill>
              </a:rPr>
              <a:t>OF EDUCATION</a:t>
            </a:r>
          </a:p>
          <a:p>
            <a:r>
              <a:rPr lang="en-US" sz="1400">
                <a:solidFill>
                  <a:srgbClr val="1E5E70"/>
                </a:solidFill>
              </a:rPr>
              <a:t>Tony Thurmond, State Superintendent</a:t>
            </a:r>
            <a:r>
              <a:rPr lang="en-US" sz="1400" baseline="0">
                <a:solidFill>
                  <a:srgbClr val="1E5E70"/>
                </a:solidFill>
              </a:rPr>
              <a:t> of Public </a:t>
            </a:r>
            <a:r>
              <a:rPr lang="en-US" sz="1400" baseline="0">
                <a:solidFill>
                  <a:schemeClr val="accent5">
                    <a:lumMod val="50000"/>
                  </a:schemeClr>
                </a:solidFill>
              </a:rPr>
              <a:t>Instruction</a:t>
            </a:r>
            <a:endParaRPr lang="en-US" sz="1400">
              <a:solidFill>
                <a:schemeClr val="accent5">
                  <a:lumMod val="50000"/>
                </a:schemeClr>
              </a:solidFill>
            </a:endParaRPr>
          </a:p>
        </p:txBody>
      </p:sp>
    </p:spTree>
    <p:extLst>
      <p:ext uri="{BB962C8B-B14F-4D97-AF65-F5344CB8AC3E}">
        <p14:creationId xmlns:p14="http://schemas.microsoft.com/office/powerpoint/2010/main" val="754337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74883E-522F-45A2-9227-3D23E6810609}" type="datetime1">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4843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E35756-427F-45C5-997A-BD531B9187D9}" type="datetime1">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3064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47A777-EF1B-4AB1-A755-E31D5B5DB927}" type="datetime1">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52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39DE7-182C-42AC-8326-89DC1BC7CE00}" type="datetime1">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939671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16CAD6-8C5C-4B19-8393-788A317F0697}" type="datetime1">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584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785692-0F69-4939-88A7-604C640DA867}" type="datetime1">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04730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95F73D-A4AA-40B8-9C9A-DF94AA9F748E}" type="datetime1">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57186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C7F33-DFCB-4AAF-8321-78B8A25C5C70}" type="datetime1">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37921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9C6399-ADE3-4ABD-8053-816107BF0599}" type="datetime1">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16028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8B64E5-6089-4545-AAEE-F7AC5EE0A5A6}" type="datetime1">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4249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1" name="Rounded Rectangle 10"/>
          <p:cNvSpPr/>
          <p:nvPr userDrawn="1"/>
        </p:nvSpPr>
        <p:spPr>
          <a:xfrm>
            <a:off x="10025967" y="1027906"/>
            <a:ext cx="2025570" cy="1775407"/>
          </a:xfrm>
          <a:prstGeom prst="roundRect">
            <a:avLst>
              <a:gd name="adj" fmla="val 9496"/>
            </a:avLst>
          </a:prstGeom>
          <a:solidFill>
            <a:schemeClr val="tx2">
              <a:alpha val="6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657224" y="219919"/>
            <a:ext cx="10944225" cy="6318993"/>
          </a:xfrm>
          <a:prstGeom prst="roundRect">
            <a:avLst>
              <a:gd name="adj" fmla="val 4944"/>
            </a:avLst>
          </a:pr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54239" y="365125"/>
            <a:ext cx="9479666"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354239" y="1825625"/>
            <a:ext cx="9479666"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3074BE-ADF6-4277-8E2B-4BFFA431803D}" type="datetime1">
              <a:rPr lang="en-US" smtClean="0"/>
              <a:t>1/14/2026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 name="Rounded Rectangle 9"/>
          <p:cNvSpPr/>
          <p:nvPr userDrawn="1"/>
        </p:nvSpPr>
        <p:spPr>
          <a:xfrm>
            <a:off x="11353800" y="576484"/>
            <a:ext cx="2025570" cy="723458"/>
          </a:xfrm>
          <a:prstGeom prst="roundRect">
            <a:avLst>
              <a:gd name="adj" fmla="val 10267"/>
            </a:avLst>
          </a:prstGeom>
          <a:solidFill>
            <a:schemeClr val="accent6">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userDrawn="1"/>
        </p:nvSpPr>
        <p:spPr>
          <a:xfrm>
            <a:off x="10496066" y="-486156"/>
            <a:ext cx="1269358" cy="1192192"/>
          </a:xfrm>
          <a:prstGeom prst="roundRect">
            <a:avLst>
              <a:gd name="adj" fmla="val 7929"/>
            </a:avLst>
          </a:prstGeom>
          <a:solidFill>
            <a:schemeClr val="accent1">
              <a:lumMod val="60000"/>
              <a:lumOff val="40000"/>
              <a:alpha val="66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Official Seal of the California Department of Educaiton"/>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0254" y="5389202"/>
            <a:ext cx="1294916" cy="1294916"/>
          </a:xfrm>
          <a:prstGeom prst="rect">
            <a:avLst/>
          </a:prstGeom>
        </p:spPr>
      </p:pic>
    </p:spTree>
    <p:extLst>
      <p:ext uri="{BB962C8B-B14F-4D97-AF65-F5344CB8AC3E}">
        <p14:creationId xmlns:p14="http://schemas.microsoft.com/office/powerpoint/2010/main" val="3711321045"/>
      </p:ext>
    </p:extLst>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 id="2147484575" r:id="rId4"/>
    <p:sldLayoutId id="2147484576" r:id="rId5"/>
    <p:sldLayoutId id="2147484577" r:id="rId6"/>
    <p:sldLayoutId id="2147484578" r:id="rId7"/>
    <p:sldLayoutId id="2147484579" r:id="rId8"/>
    <p:sldLayoutId id="2147484580" r:id="rId9"/>
    <p:sldLayoutId id="2147484581" r:id="rId10"/>
    <p:sldLayoutId id="2147484582" r:id="rId11"/>
  </p:sldLayoutIdLst>
  <p:hf sldNum="0" hdr="0" ftr="0" dt="0"/>
  <p:txStyles>
    <p:titleStyle>
      <a:lvl1pPr algn="ctr" defTabSz="914400" rtl="0" eaLnBrk="1" latinLnBrk="0" hangingPunct="1">
        <a:lnSpc>
          <a:spcPct val="90000"/>
        </a:lnSpc>
        <a:spcBef>
          <a:spcPct val="0"/>
        </a:spcBef>
        <a:buNone/>
        <a:defRPr sz="4400" kern="1200">
          <a:solidFill>
            <a:srgbClr val="9933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entury Gothic" panose="020B0502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de.ca.gov/ci/pl/literacypd.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PD@cde.ca.gov"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mailto:PD@cde.ca.gov"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mailto:PD@cde.ca.gov"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www.cde.ca.gov/ci/pl/literacypd.asp" TargetMode="External"/><Relationship Id="rId2" Type="http://schemas.openxmlformats.org/officeDocument/2006/relationships/notesSlide" Target="../notesSlides/notesSlide68.xml"/><Relationship Id="rId1" Type="http://schemas.openxmlformats.org/officeDocument/2006/relationships/slideLayout" Target="../slideLayouts/slideLayout2.xml"/><Relationship Id="rId4" Type="http://schemas.openxmlformats.org/officeDocument/2006/relationships/hyperlink" Target="mailto:dalmquis@cde.ca.gov" TargetMode="Externa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6576" y="757852"/>
            <a:ext cx="11118847" cy="2676162"/>
          </a:xfrm>
        </p:spPr>
        <p:txBody>
          <a:bodyPr>
            <a:noAutofit/>
          </a:bodyPr>
          <a:lstStyle/>
          <a:p>
            <a:r>
              <a:rPr lang="en-US" sz="5400" dirty="0"/>
              <a:t>Invitation to Submit Literacy Professional Development Programs </a:t>
            </a:r>
            <a:endParaRPr lang="en-US" dirty="0"/>
          </a:p>
        </p:txBody>
      </p:sp>
      <p:sp>
        <p:nvSpPr>
          <p:cNvPr id="3" name="Subtitle 2"/>
          <p:cNvSpPr>
            <a:spLocks noGrp="1"/>
          </p:cNvSpPr>
          <p:nvPr>
            <p:ph type="subTitle" idx="1"/>
          </p:nvPr>
        </p:nvSpPr>
        <p:spPr>
          <a:xfrm>
            <a:off x="1523999" y="3688949"/>
            <a:ext cx="9144000" cy="980315"/>
          </a:xfrm>
        </p:spPr>
        <p:txBody>
          <a:bodyPr vert="horz" lIns="91440" tIns="45720" rIns="91440" bIns="45720" rtlCol="0" anchor="t">
            <a:noAutofit/>
          </a:bodyPr>
          <a:lstStyle/>
          <a:p>
            <a:pPr fontAlgn="base"/>
            <a:r>
              <a:rPr lang="en-US" sz="2800" dirty="0"/>
              <a:t>Professional Learning Support Division</a:t>
            </a:r>
          </a:p>
          <a:p>
            <a:pPr fontAlgn="base"/>
            <a:r>
              <a:rPr lang="en-US" sz="2800" dirty="0"/>
              <a:t>January 7, 2026</a:t>
            </a:r>
            <a:endParaRPr lang="en-US" sz="2800" dirty="0">
              <a:cs typeface="Arial"/>
            </a:endParaRPr>
          </a:p>
        </p:txBody>
      </p:sp>
    </p:spTree>
    <p:extLst>
      <p:ext uri="{BB962C8B-B14F-4D97-AF65-F5344CB8AC3E}">
        <p14:creationId xmlns:p14="http://schemas.microsoft.com/office/powerpoint/2010/main" val="330244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741998"/>
            <a:ext cx="10515600" cy="2852737"/>
          </a:xfrm>
        </p:spPr>
        <p:txBody>
          <a:bodyPr>
            <a:normAutofit/>
          </a:bodyPr>
          <a:lstStyle/>
          <a:p>
            <a:r>
              <a:rPr lang="en-US" sz="5400" dirty="0"/>
              <a:t>Alignment to California Guidance</a:t>
            </a:r>
            <a:endParaRPr lang="en-US" dirty="0"/>
          </a:p>
        </p:txBody>
      </p:sp>
    </p:spTree>
    <p:extLst>
      <p:ext uri="{BB962C8B-B14F-4D97-AF65-F5344CB8AC3E}">
        <p14:creationId xmlns:p14="http://schemas.microsoft.com/office/powerpoint/2010/main" val="1563549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9D05A-D824-241D-9780-B3464C07ED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2C4DA4-3923-24ED-A285-76BE471989B2}"/>
              </a:ext>
            </a:extLst>
          </p:cNvPr>
          <p:cNvSpPr>
            <a:spLocks noGrp="1"/>
          </p:cNvSpPr>
          <p:nvPr>
            <p:ph type="title"/>
          </p:nvPr>
        </p:nvSpPr>
        <p:spPr/>
        <p:txBody>
          <a:bodyPr>
            <a:normAutofit/>
          </a:bodyPr>
          <a:lstStyle/>
          <a:p>
            <a:r>
              <a:rPr lang="en-US" dirty="0"/>
              <a:t>California Guidance</a:t>
            </a:r>
          </a:p>
        </p:txBody>
      </p:sp>
      <p:sp>
        <p:nvSpPr>
          <p:cNvPr id="3" name="Content Placeholder 2">
            <a:extLst>
              <a:ext uri="{FF2B5EF4-FFF2-40B4-BE49-F238E27FC236}">
                <a16:creationId xmlns:a16="http://schemas.microsoft.com/office/drawing/2014/main" id="{9CD0F430-19BE-3451-D4AF-650E6891397F}"/>
              </a:ext>
            </a:extLst>
          </p:cNvPr>
          <p:cNvSpPr>
            <a:spLocks noGrp="1"/>
          </p:cNvSpPr>
          <p:nvPr>
            <p:ph idx="1"/>
          </p:nvPr>
        </p:nvSpPr>
        <p:spPr>
          <a:xfrm>
            <a:off x="1354239" y="1546225"/>
            <a:ext cx="9932886" cy="4351338"/>
          </a:xfrm>
        </p:spPr>
        <p:txBody>
          <a:bodyPr vert="horz" lIns="91440" tIns="45720" rIns="91440" bIns="45720" rtlCol="0" anchor="t">
            <a:noAutofit/>
          </a:bodyPr>
          <a:lstStyle/>
          <a:p>
            <a:pPr marL="0" indent="0">
              <a:lnSpc>
                <a:spcPct val="100000"/>
              </a:lnSpc>
              <a:spcBef>
                <a:spcPts val="0"/>
              </a:spcBef>
              <a:spcAft>
                <a:spcPts val="1200"/>
              </a:spcAft>
              <a:buNone/>
            </a:pPr>
            <a:r>
              <a:rPr lang="en-US" dirty="0"/>
              <a:t>Programs must align to California state guidance, including the </a:t>
            </a:r>
            <a:r>
              <a:rPr lang="en-US" i="1" dirty="0"/>
              <a:t>English Language Arts (ELA) /English Language Development (ELD) Framework</a:t>
            </a:r>
            <a:r>
              <a:rPr lang="en-US" dirty="0"/>
              <a:t>, the </a:t>
            </a:r>
            <a:r>
              <a:rPr lang="en-US" i="1" dirty="0"/>
              <a:t>California Dyslexia Guidelines</a:t>
            </a:r>
            <a:r>
              <a:rPr lang="en-US" dirty="0"/>
              <a:t>, and the </a:t>
            </a:r>
            <a:r>
              <a:rPr lang="en-US" i="1" dirty="0"/>
              <a:t>English Learner Roadmap</a:t>
            </a:r>
            <a:r>
              <a:rPr lang="en-US" dirty="0"/>
              <a:t>, as outlined in the Criteria and Guidance for the Selection or Development of Literacy PD Programs.</a:t>
            </a:r>
            <a:endParaRPr lang="en-US" dirty="0">
              <a:cs typeface="Arial"/>
            </a:endParaRPr>
          </a:p>
        </p:txBody>
      </p:sp>
    </p:spTree>
    <p:extLst>
      <p:ext uri="{BB962C8B-B14F-4D97-AF65-F5344CB8AC3E}">
        <p14:creationId xmlns:p14="http://schemas.microsoft.com/office/powerpoint/2010/main" val="893398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D7B7B-72CA-41E2-B71B-8CABFC23EE99}"/>
              </a:ext>
            </a:extLst>
          </p:cNvPr>
          <p:cNvSpPr>
            <a:spLocks noGrp="1"/>
          </p:cNvSpPr>
          <p:nvPr>
            <p:ph type="title"/>
          </p:nvPr>
        </p:nvSpPr>
        <p:spPr>
          <a:xfrm>
            <a:off x="1354239" y="629989"/>
            <a:ext cx="9479666" cy="1268957"/>
          </a:xfrm>
        </p:spPr>
        <p:txBody>
          <a:bodyPr>
            <a:noAutofit/>
          </a:bodyPr>
          <a:lstStyle/>
          <a:p>
            <a:r>
              <a:rPr lang="en-US"/>
              <a:t>English Language Arts / English Language Development Framework</a:t>
            </a:r>
          </a:p>
        </p:txBody>
      </p:sp>
      <p:sp>
        <p:nvSpPr>
          <p:cNvPr id="3" name="Content Placeholder 2">
            <a:extLst>
              <a:ext uri="{FF2B5EF4-FFF2-40B4-BE49-F238E27FC236}">
                <a16:creationId xmlns:a16="http://schemas.microsoft.com/office/drawing/2014/main" id="{C01112ED-1BBA-4D41-A3F2-6C2A2A6A5046}"/>
              </a:ext>
            </a:extLst>
          </p:cNvPr>
          <p:cNvSpPr>
            <a:spLocks noGrp="1"/>
          </p:cNvSpPr>
          <p:nvPr>
            <p:ph idx="1"/>
          </p:nvPr>
        </p:nvSpPr>
        <p:spPr>
          <a:xfrm>
            <a:off x="1354239" y="2015140"/>
            <a:ext cx="10011517" cy="4061901"/>
          </a:xfrm>
        </p:spPr>
        <p:txBody>
          <a:bodyPr vert="horz" lIns="91440" tIns="45720" rIns="91440" bIns="45720" rtlCol="0" anchor="t">
            <a:noAutofit/>
          </a:bodyPr>
          <a:lstStyle/>
          <a:p>
            <a:pPr indent="0">
              <a:buNone/>
            </a:pPr>
            <a:r>
              <a:rPr lang="en-US" dirty="0">
                <a:ea typeface="+mn-lt"/>
                <a:cs typeface="+mn-lt"/>
              </a:rPr>
              <a:t>California’s guidance on evidence-based literacy practices is rooted in the five key themes of ELA/literacy and ELD instruction in the </a:t>
            </a:r>
            <a:r>
              <a:rPr lang="en-US" i="1" dirty="0">
                <a:ea typeface="+mn-lt"/>
                <a:cs typeface="+mn-lt"/>
              </a:rPr>
              <a:t>ELA/ELD Framework</a:t>
            </a:r>
            <a:r>
              <a:rPr lang="en-US" dirty="0">
                <a:ea typeface="+mn-lt"/>
                <a:cs typeface="+mn-lt"/>
              </a:rPr>
              <a:t>: foundational skills, meaning </a:t>
            </a:r>
            <a:r>
              <a:rPr lang="en-US" sz="2800" dirty="0">
                <a:ea typeface="+mn-lt"/>
                <a:cs typeface="+mn-lt"/>
              </a:rPr>
              <a:t>making</a:t>
            </a:r>
            <a:r>
              <a:rPr lang="en-US" dirty="0">
                <a:ea typeface="+mn-lt"/>
                <a:cs typeface="+mn-lt"/>
              </a:rPr>
              <a:t>, language </a:t>
            </a:r>
            <a:r>
              <a:rPr lang="en-US" sz="2800" dirty="0">
                <a:ea typeface="+mn-lt"/>
                <a:cs typeface="+mn-lt"/>
              </a:rPr>
              <a:t>development</a:t>
            </a:r>
            <a:r>
              <a:rPr lang="en-US" dirty="0">
                <a:ea typeface="+mn-lt"/>
                <a:cs typeface="+mn-lt"/>
              </a:rPr>
              <a:t>, effective </a:t>
            </a:r>
            <a:r>
              <a:rPr lang="en-US" sz="2800" dirty="0">
                <a:ea typeface="+mn-lt"/>
                <a:cs typeface="+mn-lt"/>
              </a:rPr>
              <a:t>expression</a:t>
            </a:r>
            <a:r>
              <a:rPr lang="en-US" dirty="0">
                <a:ea typeface="+mn-lt"/>
                <a:cs typeface="+mn-lt"/>
              </a:rPr>
              <a:t>, and content </a:t>
            </a:r>
            <a:r>
              <a:rPr lang="en-US" sz="2800" dirty="0">
                <a:ea typeface="+mn-lt"/>
                <a:cs typeface="+mn-lt"/>
              </a:rPr>
              <a:t>knowledge</a:t>
            </a:r>
            <a:r>
              <a:rPr lang="en-US" dirty="0">
                <a:ea typeface="+mn-lt"/>
                <a:cs typeface="+mn-lt"/>
              </a:rPr>
              <a:t>. </a:t>
            </a:r>
            <a:endParaRPr lang="en-US" dirty="0">
              <a:cs typeface="Arial" panose="020B0604020202020204"/>
            </a:endParaRPr>
          </a:p>
          <a:p>
            <a:pPr indent="0">
              <a:buNone/>
            </a:pPr>
            <a:r>
              <a:rPr lang="en-US" dirty="0">
                <a:ea typeface="+mn-lt"/>
                <a:cs typeface="+mn-lt"/>
              </a:rPr>
              <a:t>These themes cut across the strands of Reading, Writing, Speaking and Listening, and Language and demonstrate the interconnectedness within and between the California Common Core State Standards for ELA/Literacy and the California ELD Standards. </a:t>
            </a:r>
            <a:endParaRPr lang="en-US" dirty="0"/>
          </a:p>
        </p:txBody>
      </p:sp>
    </p:spTree>
    <p:extLst>
      <p:ext uri="{BB962C8B-B14F-4D97-AF65-F5344CB8AC3E}">
        <p14:creationId xmlns:p14="http://schemas.microsoft.com/office/powerpoint/2010/main" val="673102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3540F-AE37-2D7F-64A7-8A6466BDA54F}"/>
              </a:ext>
            </a:extLst>
          </p:cNvPr>
          <p:cNvSpPr>
            <a:spLocks noGrp="1"/>
          </p:cNvSpPr>
          <p:nvPr>
            <p:ph type="title"/>
          </p:nvPr>
        </p:nvSpPr>
        <p:spPr/>
        <p:txBody>
          <a:bodyPr/>
          <a:lstStyle/>
          <a:p>
            <a:r>
              <a:rPr lang="en-US"/>
              <a:t>Literacy Roadmap and </a:t>
            </a:r>
            <a:br>
              <a:rPr lang="en-US"/>
            </a:br>
            <a:r>
              <a:rPr lang="en-US"/>
              <a:t>Content Blocks</a:t>
            </a:r>
          </a:p>
        </p:txBody>
      </p:sp>
      <p:sp>
        <p:nvSpPr>
          <p:cNvPr id="3" name="Content Placeholder 2">
            <a:extLst>
              <a:ext uri="{FF2B5EF4-FFF2-40B4-BE49-F238E27FC236}">
                <a16:creationId xmlns:a16="http://schemas.microsoft.com/office/drawing/2014/main" id="{59B573C1-73DD-5475-CF02-EA5DC21A444C}"/>
              </a:ext>
            </a:extLst>
          </p:cNvPr>
          <p:cNvSpPr>
            <a:spLocks noGrp="1"/>
          </p:cNvSpPr>
          <p:nvPr>
            <p:ph idx="1"/>
          </p:nvPr>
        </p:nvSpPr>
        <p:spPr>
          <a:xfrm>
            <a:off x="1354239" y="1838116"/>
            <a:ext cx="9704518" cy="4338847"/>
          </a:xfrm>
        </p:spPr>
        <p:txBody>
          <a:bodyPr vert="horz" lIns="91440" tIns="45720" rIns="91440" bIns="45720" rtlCol="0" anchor="t">
            <a:noAutofit/>
          </a:bodyPr>
          <a:lstStyle/>
          <a:p>
            <a:pPr marL="0" indent="0">
              <a:buNone/>
            </a:pPr>
            <a:r>
              <a:rPr lang="en-US" dirty="0"/>
              <a:t>The California Literacy Roadmap is designed to help educators apply the </a:t>
            </a:r>
            <a:r>
              <a:rPr lang="en-US" i="1" dirty="0"/>
              <a:t>ELA/ELD Framework</a:t>
            </a:r>
            <a:r>
              <a:rPr lang="en-US" dirty="0"/>
              <a:t> to classroom instruction, navigate the resources and professional learning opportunities available to implement effective literacy instruction, and improve literacy outcomes for all students with a focus on equity. </a:t>
            </a:r>
          </a:p>
          <a:p>
            <a:pPr marL="0" indent="0">
              <a:buNone/>
            </a:pPr>
            <a:r>
              <a:rPr lang="en-US" dirty="0">
                <a:highlight>
                  <a:srgbClr val="FFFFFF"/>
                </a:highlight>
              </a:rPr>
              <a:t>Refer to the California Literacy Roadmap Content Blocks for descriptions of key components of the criteria, including foundational skills, language, integrated reading and writing, and comprehensive ELD.</a:t>
            </a:r>
            <a:endParaRPr lang="en-US" dirty="0">
              <a:cs typeface="Arial" panose="020B0604020202020204"/>
            </a:endParaRPr>
          </a:p>
        </p:txBody>
      </p:sp>
    </p:spTree>
    <p:extLst>
      <p:ext uri="{BB962C8B-B14F-4D97-AF65-F5344CB8AC3E}">
        <p14:creationId xmlns:p14="http://schemas.microsoft.com/office/powerpoint/2010/main" val="2578432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3E098-A97A-F040-0A45-C7C0DF3203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6F44C9-FCFD-2D2A-BE4A-F0E7EF13FCA6}"/>
              </a:ext>
            </a:extLst>
          </p:cNvPr>
          <p:cNvSpPr>
            <a:spLocks noGrp="1"/>
          </p:cNvSpPr>
          <p:nvPr>
            <p:ph type="title"/>
          </p:nvPr>
        </p:nvSpPr>
        <p:spPr>
          <a:xfrm>
            <a:off x="1354239" y="629989"/>
            <a:ext cx="9479666" cy="1268957"/>
          </a:xfrm>
        </p:spPr>
        <p:txBody>
          <a:bodyPr>
            <a:noAutofit/>
          </a:bodyPr>
          <a:lstStyle/>
          <a:p>
            <a:r>
              <a:rPr lang="en-US"/>
              <a:t>California Dyslexia Guidelines</a:t>
            </a:r>
            <a:endParaRPr lang="en-US">
              <a:cs typeface="Arial"/>
            </a:endParaRPr>
          </a:p>
        </p:txBody>
      </p:sp>
      <p:sp>
        <p:nvSpPr>
          <p:cNvPr id="3" name="Content Placeholder 2">
            <a:extLst>
              <a:ext uri="{FF2B5EF4-FFF2-40B4-BE49-F238E27FC236}">
                <a16:creationId xmlns:a16="http://schemas.microsoft.com/office/drawing/2014/main" id="{EE8803A6-F451-51C1-C496-2873D71F631B}"/>
              </a:ext>
            </a:extLst>
          </p:cNvPr>
          <p:cNvSpPr>
            <a:spLocks noGrp="1"/>
          </p:cNvSpPr>
          <p:nvPr>
            <p:ph idx="1"/>
          </p:nvPr>
        </p:nvSpPr>
        <p:spPr>
          <a:xfrm>
            <a:off x="1354239" y="1715337"/>
            <a:ext cx="9749190" cy="4061901"/>
          </a:xfrm>
        </p:spPr>
        <p:txBody>
          <a:bodyPr vert="horz" lIns="91440" tIns="45720" rIns="91440" bIns="45720" rtlCol="0" anchor="t">
            <a:noAutofit/>
          </a:bodyPr>
          <a:lstStyle/>
          <a:p>
            <a:pPr marL="0" indent="0">
              <a:buNone/>
            </a:pPr>
            <a:r>
              <a:rPr lang="en-US" dirty="0">
                <a:ea typeface="+mn-lt"/>
                <a:cs typeface="+mn-lt"/>
              </a:rPr>
              <a:t>Per statute, PD must be aligned to the 2017 California Dyslexia Guidelines, which assist general education teachers, special education teachers, and parents in identifying, assessing, and supporting students with dyslexia. PD program alignment to these guidelines ensures that students with dyslexia receive the support needed to achieve positive literacy outcomes.</a:t>
            </a:r>
            <a:endParaRPr lang="en-US" dirty="0">
              <a:cs typeface="Arial" panose="020B0604020202020204"/>
            </a:endParaRPr>
          </a:p>
        </p:txBody>
      </p:sp>
    </p:spTree>
    <p:extLst>
      <p:ext uri="{BB962C8B-B14F-4D97-AF65-F5344CB8AC3E}">
        <p14:creationId xmlns:p14="http://schemas.microsoft.com/office/powerpoint/2010/main" val="416351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43B6-E61C-9F9C-A788-5198FD5F8BED}"/>
              </a:ext>
            </a:extLst>
          </p:cNvPr>
          <p:cNvSpPr>
            <a:spLocks noGrp="1"/>
          </p:cNvSpPr>
          <p:nvPr>
            <p:ph type="title"/>
          </p:nvPr>
        </p:nvSpPr>
        <p:spPr/>
        <p:txBody>
          <a:bodyPr/>
          <a:lstStyle/>
          <a:p>
            <a:r>
              <a:rPr lang="en-US" dirty="0"/>
              <a:t>English Learner Roadmap</a:t>
            </a:r>
          </a:p>
        </p:txBody>
      </p:sp>
      <p:sp>
        <p:nvSpPr>
          <p:cNvPr id="3" name="Content Placeholder 2">
            <a:extLst>
              <a:ext uri="{FF2B5EF4-FFF2-40B4-BE49-F238E27FC236}">
                <a16:creationId xmlns:a16="http://schemas.microsoft.com/office/drawing/2014/main" id="{9673AB41-E05A-BBDB-E1D3-6365598E09EE}"/>
              </a:ext>
            </a:extLst>
          </p:cNvPr>
          <p:cNvSpPr>
            <a:spLocks noGrp="1"/>
          </p:cNvSpPr>
          <p:nvPr>
            <p:ph idx="1"/>
          </p:nvPr>
        </p:nvSpPr>
        <p:spPr>
          <a:xfrm>
            <a:off x="1354239" y="1423060"/>
            <a:ext cx="10313551" cy="4926431"/>
          </a:xfrm>
        </p:spPr>
        <p:txBody>
          <a:bodyPr vert="horz" lIns="91440" tIns="45720" rIns="91440" bIns="45720" rtlCol="0" anchor="t">
            <a:noAutofit/>
          </a:bodyPr>
          <a:lstStyle/>
          <a:p>
            <a:pPr marL="0" indent="0">
              <a:buNone/>
            </a:pPr>
            <a:r>
              <a:rPr lang="en-US">
                <a:latin typeface="Arial"/>
                <a:ea typeface="Calibri"/>
                <a:cs typeface="Calibri"/>
              </a:rPr>
              <a:t>The Guidance for the Selection or Development of PD Programs references the English Learner Roadmap, which provides guidance on welcoming, understanding, and educating California's diverse population of English learner students.</a:t>
            </a:r>
            <a:endParaRPr lang="en-US">
              <a:latin typeface="Arial"/>
              <a:ea typeface="Calibri"/>
              <a:cs typeface="Arial"/>
            </a:endParaRPr>
          </a:p>
          <a:p>
            <a:pPr>
              <a:buNone/>
            </a:pPr>
            <a:r>
              <a:rPr lang="en-US">
                <a:latin typeface="Arial"/>
                <a:ea typeface="Calibri"/>
                <a:cs typeface="Calibri"/>
              </a:rPr>
              <a:t>The principles guiding the English Learner Roadmap are: </a:t>
            </a:r>
          </a:p>
          <a:p>
            <a:r>
              <a:rPr lang="en-US"/>
              <a:t>Principle 1: assets-oriented and needs responsive schools</a:t>
            </a:r>
          </a:p>
          <a:p>
            <a:r>
              <a:rPr lang="en-US"/>
              <a:t>Principle 2: intellectual quality of instruction and meaningful access</a:t>
            </a:r>
            <a:endParaRPr lang="en-US">
              <a:cs typeface="Arial"/>
            </a:endParaRPr>
          </a:p>
          <a:p>
            <a:r>
              <a:rPr lang="en-US"/>
              <a:t>Principle 3: system conditions that support effectiveness</a:t>
            </a:r>
            <a:endParaRPr lang="en-US">
              <a:cs typeface="Arial"/>
            </a:endParaRPr>
          </a:p>
          <a:p>
            <a:r>
              <a:rPr lang="en-US"/>
              <a:t>Principle 4: alignment and articulation within and across systems</a:t>
            </a:r>
            <a:endParaRPr lang="en-US">
              <a:cs typeface="Arial"/>
            </a:endParaRPr>
          </a:p>
        </p:txBody>
      </p:sp>
    </p:spTree>
    <p:extLst>
      <p:ext uri="{BB962C8B-B14F-4D97-AF65-F5344CB8AC3E}">
        <p14:creationId xmlns:p14="http://schemas.microsoft.com/office/powerpoint/2010/main" val="1633127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55D60-637F-AC94-A3F3-C91269746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A18BD-3157-FCE6-91AF-B70C12813921}"/>
              </a:ext>
            </a:extLst>
          </p:cNvPr>
          <p:cNvSpPr>
            <a:spLocks noGrp="1"/>
          </p:cNvSpPr>
          <p:nvPr>
            <p:ph type="title"/>
          </p:nvPr>
        </p:nvSpPr>
        <p:spPr/>
        <p:txBody>
          <a:bodyPr>
            <a:normAutofit/>
          </a:bodyPr>
          <a:lstStyle/>
          <a:p>
            <a:r>
              <a:rPr lang="en-US"/>
              <a:t>Quality Professional Learning Standards (1)</a:t>
            </a:r>
          </a:p>
        </p:txBody>
      </p:sp>
      <p:sp>
        <p:nvSpPr>
          <p:cNvPr id="3" name="Content Placeholder 2">
            <a:extLst>
              <a:ext uri="{FF2B5EF4-FFF2-40B4-BE49-F238E27FC236}">
                <a16:creationId xmlns:a16="http://schemas.microsoft.com/office/drawing/2014/main" id="{905E7695-E558-866A-353E-E91FC9236A2C}"/>
              </a:ext>
            </a:extLst>
          </p:cNvPr>
          <p:cNvSpPr>
            <a:spLocks noGrp="1"/>
          </p:cNvSpPr>
          <p:nvPr>
            <p:ph idx="1"/>
          </p:nvPr>
        </p:nvSpPr>
        <p:spPr>
          <a:xfrm>
            <a:off x="1420914" y="1717675"/>
            <a:ext cx="9932886" cy="4351338"/>
          </a:xfrm>
        </p:spPr>
        <p:txBody>
          <a:bodyPr vert="horz" lIns="91440" tIns="45720" rIns="91440" bIns="45720" rtlCol="0" anchor="t">
            <a:noAutofit/>
          </a:bodyPr>
          <a:lstStyle/>
          <a:p>
            <a:pPr marL="0" indent="0">
              <a:lnSpc>
                <a:spcPct val="100000"/>
              </a:lnSpc>
              <a:spcBef>
                <a:spcPts val="0"/>
              </a:spcBef>
              <a:spcAft>
                <a:spcPts val="1200"/>
              </a:spcAft>
              <a:buNone/>
            </a:pPr>
            <a:r>
              <a:rPr lang="en-US" dirty="0"/>
              <a:t>In order for PD programs to successfully prepare educators to implement evidence-based strategies for effective means of teaching literacy, programs must be grounded in the best evidence regarding effective learning for educators. </a:t>
            </a:r>
          </a:p>
          <a:p>
            <a:pPr marL="0" indent="0">
              <a:lnSpc>
                <a:spcPct val="100000"/>
              </a:lnSpc>
              <a:spcBef>
                <a:spcPts val="0"/>
              </a:spcBef>
              <a:spcAft>
                <a:spcPts val="1200"/>
              </a:spcAft>
              <a:buNone/>
            </a:pPr>
            <a:r>
              <a:rPr lang="en-US" dirty="0"/>
              <a:t>PD programs must align to the state’s Quality Professional Learning Standards (QPLS), which identify the </a:t>
            </a:r>
            <a:r>
              <a:rPr lang="en" dirty="0"/>
              <a:t>characteristics of professional learning that are most likely to support educators in building individual and collective capacity to meet professional, school, and student performance expectations.</a:t>
            </a:r>
            <a:endParaRPr lang="en-US" dirty="0">
              <a:cs typeface="Arial"/>
            </a:endParaRPr>
          </a:p>
        </p:txBody>
      </p:sp>
    </p:spTree>
    <p:extLst>
      <p:ext uri="{BB962C8B-B14F-4D97-AF65-F5344CB8AC3E}">
        <p14:creationId xmlns:p14="http://schemas.microsoft.com/office/powerpoint/2010/main" val="3064511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953" y="539491"/>
            <a:ext cx="9897568" cy="818836"/>
          </a:xfrm>
        </p:spPr>
        <p:txBody>
          <a:bodyPr>
            <a:noAutofit/>
          </a:bodyPr>
          <a:lstStyle/>
          <a:p>
            <a:r>
              <a:rPr lang="en-US"/>
              <a:t>Quality Professional Learning Standards (2)</a:t>
            </a:r>
          </a:p>
        </p:txBody>
      </p:sp>
      <p:sp>
        <p:nvSpPr>
          <p:cNvPr id="3" name="Content Placeholder 2"/>
          <p:cNvSpPr>
            <a:spLocks noGrp="1"/>
          </p:cNvSpPr>
          <p:nvPr>
            <p:ph idx="1"/>
          </p:nvPr>
        </p:nvSpPr>
        <p:spPr>
          <a:xfrm>
            <a:off x="1452412" y="1553041"/>
            <a:ext cx="9572926" cy="4890291"/>
          </a:xfrm>
        </p:spPr>
        <p:txBody>
          <a:bodyPr/>
          <a:lstStyle/>
          <a:p>
            <a:pPr marL="344488" indent="-344488">
              <a:lnSpc>
                <a:spcPct val="100000"/>
              </a:lnSpc>
              <a:spcBef>
                <a:spcPts val="0"/>
              </a:spcBef>
              <a:spcAft>
                <a:spcPts val="1200"/>
              </a:spcAft>
            </a:pPr>
            <a:r>
              <a:rPr lang="en-US" sz="2600"/>
              <a:t>Rooted in student and educator needs demonstrated through data;</a:t>
            </a:r>
          </a:p>
          <a:p>
            <a:pPr marL="344488" indent="-344488">
              <a:lnSpc>
                <a:spcPct val="100000"/>
              </a:lnSpc>
              <a:spcBef>
                <a:spcPts val="0"/>
              </a:spcBef>
              <a:spcAft>
                <a:spcPts val="1200"/>
              </a:spcAft>
            </a:pPr>
            <a:r>
              <a:rPr lang="en-US" sz="2600"/>
              <a:t>Focused on content and pedagogy;</a:t>
            </a:r>
          </a:p>
          <a:p>
            <a:pPr marL="344488" indent="-344488">
              <a:lnSpc>
                <a:spcPct val="100000"/>
              </a:lnSpc>
              <a:spcBef>
                <a:spcPts val="0"/>
              </a:spcBef>
              <a:spcAft>
                <a:spcPts val="1200"/>
              </a:spcAft>
            </a:pPr>
            <a:r>
              <a:rPr lang="en-US" sz="2600"/>
              <a:t>Designed to ensure equitable outcomes; </a:t>
            </a:r>
          </a:p>
          <a:p>
            <a:pPr marL="344488" indent="-344488">
              <a:lnSpc>
                <a:spcPct val="100000"/>
              </a:lnSpc>
              <a:spcBef>
                <a:spcPts val="0"/>
              </a:spcBef>
              <a:spcAft>
                <a:spcPts val="1200"/>
              </a:spcAft>
            </a:pPr>
            <a:r>
              <a:rPr lang="en-US" sz="2600"/>
              <a:t>Designed and structured to be ongoing, intensive, and embedded in practice;</a:t>
            </a:r>
          </a:p>
          <a:p>
            <a:pPr marL="344488" indent="-344488">
              <a:lnSpc>
                <a:spcPct val="100000"/>
              </a:lnSpc>
              <a:spcBef>
                <a:spcPts val="0"/>
              </a:spcBef>
              <a:spcAft>
                <a:spcPts val="1200"/>
              </a:spcAft>
            </a:pPr>
            <a:r>
              <a:rPr lang="en-US" sz="2600"/>
              <a:t>Collaborative with an emphasis on shared accountability;</a:t>
            </a:r>
          </a:p>
          <a:p>
            <a:pPr marL="344488" indent="-344488">
              <a:lnSpc>
                <a:spcPct val="100000"/>
              </a:lnSpc>
              <a:spcBef>
                <a:spcPts val="0"/>
              </a:spcBef>
              <a:spcAft>
                <a:spcPts val="1200"/>
              </a:spcAft>
            </a:pPr>
            <a:r>
              <a:rPr lang="en-US" sz="2600"/>
              <a:t>Supported by adequate resources; and</a:t>
            </a:r>
          </a:p>
          <a:p>
            <a:pPr marL="344488" indent="-344488">
              <a:lnSpc>
                <a:spcPct val="100000"/>
              </a:lnSpc>
              <a:spcBef>
                <a:spcPts val="0"/>
              </a:spcBef>
              <a:spcAft>
                <a:spcPts val="1200"/>
              </a:spcAft>
            </a:pPr>
            <a:r>
              <a:rPr lang="en-US" sz="2600"/>
              <a:t>Coherent and aligned with other standards, policies, and programs.</a:t>
            </a:r>
            <a:endParaRPr lang="en-US" sz="2600" b="1"/>
          </a:p>
        </p:txBody>
      </p:sp>
    </p:spTree>
    <p:extLst>
      <p:ext uri="{BB962C8B-B14F-4D97-AF65-F5344CB8AC3E}">
        <p14:creationId xmlns:p14="http://schemas.microsoft.com/office/powerpoint/2010/main" val="560928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1381395"/>
            <a:ext cx="10515600" cy="2852737"/>
          </a:xfrm>
        </p:spPr>
        <p:txBody>
          <a:bodyPr>
            <a:normAutofit fontScale="90000"/>
          </a:bodyPr>
          <a:lstStyle/>
          <a:p>
            <a:r>
              <a:rPr lang="en-US" sz="5400" dirty="0"/>
              <a:t>Criteria and Guidance for the Selection or Development of Literacy Professional Development Programs</a:t>
            </a:r>
          </a:p>
        </p:txBody>
      </p:sp>
    </p:spTree>
    <p:extLst>
      <p:ext uri="{BB962C8B-B14F-4D97-AF65-F5344CB8AC3E}">
        <p14:creationId xmlns:p14="http://schemas.microsoft.com/office/powerpoint/2010/main" val="382837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Criteria and Guidance</a:t>
            </a:r>
          </a:p>
        </p:txBody>
      </p:sp>
      <p:sp>
        <p:nvSpPr>
          <p:cNvPr id="3" name="Content Placeholder 2"/>
          <p:cNvSpPr>
            <a:spLocks noGrp="1"/>
          </p:cNvSpPr>
          <p:nvPr>
            <p:ph idx="1"/>
          </p:nvPr>
        </p:nvSpPr>
        <p:spPr>
          <a:xfrm>
            <a:off x="1354239" y="1546225"/>
            <a:ext cx="9932886" cy="4351338"/>
          </a:xfrm>
        </p:spPr>
        <p:txBody>
          <a:bodyPr vert="horz" lIns="91440" tIns="45720" rIns="91440" bIns="45720" rtlCol="0" anchor="t">
            <a:noAutofit/>
          </a:bodyPr>
          <a:lstStyle/>
          <a:p>
            <a:pPr marL="0" indent="0">
              <a:lnSpc>
                <a:spcPct val="100000"/>
              </a:lnSpc>
              <a:spcBef>
                <a:spcPts val="0"/>
              </a:spcBef>
              <a:spcAft>
                <a:spcPts val="1200"/>
              </a:spcAft>
              <a:buNone/>
            </a:pPr>
            <a:r>
              <a:rPr lang="en-US" dirty="0"/>
              <a:t>The Criteria and Guidance for the Selection or Development of Literacy PD Programs was approved by the SBE on November 5, 2025, and is available on the Literacy PD Programs web page. </a:t>
            </a:r>
            <a:endParaRPr lang="en-US" sz="1200" dirty="0"/>
          </a:p>
          <a:p>
            <a:pPr marL="0" indent="0">
              <a:lnSpc>
                <a:spcPct val="100000"/>
              </a:lnSpc>
              <a:spcBef>
                <a:spcPts val="0"/>
              </a:spcBef>
              <a:spcAft>
                <a:spcPts val="1200"/>
              </a:spcAft>
              <a:buNone/>
            </a:pPr>
            <a:r>
              <a:rPr lang="en-US" dirty="0"/>
              <a:t>PD providers are advised to review the document in its entirety to ensure that the program intended for submission aligns with the criteria.</a:t>
            </a:r>
            <a:endParaRPr lang="en-US" sz="1200" dirty="0">
              <a:cs typeface="Arial"/>
            </a:endParaRPr>
          </a:p>
        </p:txBody>
      </p:sp>
    </p:spTree>
    <p:extLst>
      <p:ext uri="{BB962C8B-B14F-4D97-AF65-F5344CB8AC3E}">
        <p14:creationId xmlns:p14="http://schemas.microsoft.com/office/powerpoint/2010/main" val="9038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Housekeeping</a:t>
            </a:r>
          </a:p>
        </p:txBody>
      </p:sp>
      <p:sp>
        <p:nvSpPr>
          <p:cNvPr id="3" name="Content Placeholder 2"/>
          <p:cNvSpPr>
            <a:spLocks noGrp="1"/>
          </p:cNvSpPr>
          <p:nvPr>
            <p:ph idx="1"/>
          </p:nvPr>
        </p:nvSpPr>
        <p:spPr>
          <a:xfrm>
            <a:off x="1602442" y="1790699"/>
            <a:ext cx="9376012" cy="4278571"/>
          </a:xfrm>
        </p:spPr>
        <p:txBody>
          <a:bodyPr vert="horz" lIns="91440" tIns="45720" rIns="91440" bIns="45720" rtlCol="0" anchor="t">
            <a:noAutofit/>
          </a:bodyPr>
          <a:lstStyle/>
          <a:p>
            <a:pPr marL="346075" indent="-346075">
              <a:lnSpc>
                <a:spcPct val="100000"/>
              </a:lnSpc>
              <a:spcBef>
                <a:spcPts val="0"/>
              </a:spcBef>
              <a:spcAft>
                <a:spcPts val="1200"/>
              </a:spcAft>
            </a:pPr>
            <a:r>
              <a:rPr lang="en-US" dirty="0"/>
              <a:t>All webinar participants have been placed on mute.</a:t>
            </a:r>
            <a:endParaRPr lang="en-US" dirty="0">
              <a:cs typeface="Arial"/>
            </a:endParaRPr>
          </a:p>
          <a:p>
            <a:pPr marL="346075" indent="-346075">
              <a:lnSpc>
                <a:spcPct val="100000"/>
              </a:lnSpc>
              <a:spcBef>
                <a:spcPts val="0"/>
              </a:spcBef>
              <a:spcAft>
                <a:spcPts val="1200"/>
              </a:spcAft>
            </a:pPr>
            <a:r>
              <a:rPr lang="en-US" dirty="0"/>
              <a:t>Please hold questions until the end.</a:t>
            </a:r>
          </a:p>
          <a:p>
            <a:pPr marL="346075" indent="-346075">
              <a:lnSpc>
                <a:spcPct val="100000"/>
              </a:lnSpc>
              <a:spcBef>
                <a:spcPts val="0"/>
              </a:spcBef>
              <a:spcAft>
                <a:spcPts val="1200"/>
              </a:spcAft>
            </a:pPr>
            <a:r>
              <a:rPr lang="en-US" dirty="0">
                <a:ea typeface="+mn-lt"/>
                <a:cs typeface="+mn-lt"/>
              </a:rPr>
              <a:t>The information and documents referenced in these slides are also available on the California Department of Education (CDE) Literacy Professional Development (PD) Programs web page at: </a:t>
            </a:r>
            <a:r>
              <a:rPr lang="en-US" dirty="0">
                <a:ea typeface="+mn-lt"/>
                <a:cs typeface="+mn-lt"/>
                <a:hlinkClick r:id="rId3" tooltip="Literacy PD webpage"/>
              </a:rPr>
              <a:t>https://www.cde.ca.gov/ci/pl/literacypd.asp</a:t>
            </a:r>
            <a:r>
              <a:rPr lang="en-US" dirty="0">
                <a:ea typeface="+mn-lt"/>
                <a:cs typeface="+mn-lt"/>
              </a:rPr>
              <a:t>. </a:t>
            </a:r>
          </a:p>
          <a:p>
            <a:pPr marL="346075" indent="-346075">
              <a:lnSpc>
                <a:spcPct val="100000"/>
              </a:lnSpc>
              <a:spcBef>
                <a:spcPts val="0"/>
              </a:spcBef>
              <a:spcAft>
                <a:spcPts val="1200"/>
              </a:spcAft>
            </a:pPr>
            <a:r>
              <a:rPr lang="en-US" dirty="0">
                <a:ea typeface="+mn-lt"/>
                <a:cs typeface="+mn-lt"/>
              </a:rPr>
              <a:t>The slides will also be posted when available.</a:t>
            </a:r>
            <a:endParaRPr lang="en-US" dirty="0"/>
          </a:p>
        </p:txBody>
      </p:sp>
    </p:spTree>
    <p:extLst>
      <p:ext uri="{BB962C8B-B14F-4D97-AF65-F5344CB8AC3E}">
        <p14:creationId xmlns:p14="http://schemas.microsoft.com/office/powerpoint/2010/main" val="1725339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7668E-9B39-23E1-A4EF-29F22AF97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546EC-1D4C-6183-DC1C-33E695F8AFB9}"/>
              </a:ext>
            </a:extLst>
          </p:cNvPr>
          <p:cNvSpPr>
            <a:spLocks noGrp="1"/>
          </p:cNvSpPr>
          <p:nvPr>
            <p:ph type="title"/>
          </p:nvPr>
        </p:nvSpPr>
        <p:spPr/>
        <p:txBody>
          <a:bodyPr>
            <a:normAutofit/>
          </a:bodyPr>
          <a:lstStyle/>
          <a:p>
            <a:r>
              <a:rPr lang="en-US" dirty="0"/>
              <a:t>Criteria Purpose</a:t>
            </a:r>
          </a:p>
        </p:txBody>
      </p:sp>
      <p:sp>
        <p:nvSpPr>
          <p:cNvPr id="3" name="Content Placeholder 2">
            <a:extLst>
              <a:ext uri="{FF2B5EF4-FFF2-40B4-BE49-F238E27FC236}">
                <a16:creationId xmlns:a16="http://schemas.microsoft.com/office/drawing/2014/main" id="{B8AFCF9A-9725-7177-BD4B-E23D23274870}"/>
              </a:ext>
            </a:extLst>
          </p:cNvPr>
          <p:cNvSpPr>
            <a:spLocks noGrp="1"/>
          </p:cNvSpPr>
          <p:nvPr>
            <p:ph idx="1"/>
          </p:nvPr>
        </p:nvSpPr>
        <p:spPr>
          <a:xfrm>
            <a:off x="1354239" y="1546225"/>
            <a:ext cx="9932886" cy="4351338"/>
          </a:xfrm>
        </p:spPr>
        <p:txBody>
          <a:bodyPr vert="horz" lIns="91440" tIns="45720" rIns="91440" bIns="45720" rtlCol="0" anchor="t">
            <a:noAutofit/>
          </a:bodyPr>
          <a:lstStyle/>
          <a:p>
            <a:pPr marL="0" indent="0">
              <a:lnSpc>
                <a:spcPct val="100000"/>
              </a:lnSpc>
              <a:spcBef>
                <a:spcPts val="0"/>
              </a:spcBef>
              <a:spcAft>
                <a:spcPts val="1200"/>
              </a:spcAft>
              <a:buNone/>
            </a:pPr>
            <a:r>
              <a:rPr lang="en-US" dirty="0"/>
              <a:t>The Criteria for the Selection or Development of Literacy PD Programs are intended for use by:</a:t>
            </a:r>
          </a:p>
          <a:p>
            <a:pPr>
              <a:lnSpc>
                <a:spcPct val="100000"/>
              </a:lnSpc>
              <a:spcBef>
                <a:spcPts val="0"/>
              </a:spcBef>
              <a:spcAft>
                <a:spcPts val="1200"/>
              </a:spcAft>
            </a:pPr>
            <a:r>
              <a:rPr lang="en-US" dirty="0"/>
              <a:t>PD providers interested in submitting programs for approval;</a:t>
            </a:r>
            <a:endParaRPr lang="en-US" dirty="0">
              <a:cs typeface="Arial"/>
            </a:endParaRPr>
          </a:p>
          <a:p>
            <a:pPr>
              <a:lnSpc>
                <a:spcPct val="100000"/>
              </a:lnSpc>
              <a:spcBef>
                <a:spcPts val="0"/>
              </a:spcBef>
              <a:spcAft>
                <a:spcPts val="1200"/>
              </a:spcAft>
            </a:pPr>
            <a:r>
              <a:rPr lang="en-US" dirty="0"/>
              <a:t>The SBE, the CDE, and reviewers in the review and approval process; and</a:t>
            </a:r>
            <a:endParaRPr lang="en-US" dirty="0">
              <a:cs typeface="Arial"/>
            </a:endParaRPr>
          </a:p>
          <a:p>
            <a:pPr>
              <a:lnSpc>
                <a:spcPct val="100000"/>
              </a:lnSpc>
              <a:spcBef>
                <a:spcPts val="0"/>
              </a:spcBef>
              <a:spcAft>
                <a:spcPts val="1200"/>
              </a:spcAft>
            </a:pPr>
            <a:r>
              <a:rPr lang="en-US" dirty="0"/>
              <a:t>LEAs in the selection or development of literacy PD  programs to support universal instruction for all students.</a:t>
            </a:r>
            <a:endParaRPr lang="en-US" dirty="0">
              <a:cs typeface="Arial"/>
            </a:endParaRPr>
          </a:p>
        </p:txBody>
      </p:sp>
    </p:spTree>
    <p:extLst>
      <p:ext uri="{BB962C8B-B14F-4D97-AF65-F5344CB8AC3E}">
        <p14:creationId xmlns:p14="http://schemas.microsoft.com/office/powerpoint/2010/main" val="1609930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BAA1F-DC14-F03D-0E95-205022F957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B729A-4DA9-7489-9293-F8E0074F9D8C}"/>
              </a:ext>
            </a:extLst>
          </p:cNvPr>
          <p:cNvSpPr>
            <a:spLocks noGrp="1"/>
          </p:cNvSpPr>
          <p:nvPr>
            <p:ph type="title"/>
          </p:nvPr>
        </p:nvSpPr>
        <p:spPr>
          <a:xfrm>
            <a:off x="1354239" y="669925"/>
            <a:ext cx="9479666" cy="1325563"/>
          </a:xfrm>
        </p:spPr>
        <p:txBody>
          <a:bodyPr>
            <a:normAutofit/>
          </a:bodyPr>
          <a:lstStyle/>
          <a:p>
            <a:r>
              <a:rPr lang="en-US" dirty="0"/>
              <a:t>Criteria Area 1: Professional Development Model and Delivery (1)</a:t>
            </a:r>
          </a:p>
        </p:txBody>
      </p:sp>
      <p:sp>
        <p:nvSpPr>
          <p:cNvPr id="3" name="Content Placeholder 2">
            <a:extLst>
              <a:ext uri="{FF2B5EF4-FFF2-40B4-BE49-F238E27FC236}">
                <a16:creationId xmlns:a16="http://schemas.microsoft.com/office/drawing/2014/main" id="{650171CC-51A4-E9C2-E587-E9F46F23B95E}"/>
              </a:ext>
            </a:extLst>
          </p:cNvPr>
          <p:cNvSpPr>
            <a:spLocks noGrp="1"/>
          </p:cNvSpPr>
          <p:nvPr>
            <p:ph idx="1"/>
          </p:nvPr>
        </p:nvSpPr>
        <p:spPr>
          <a:xfrm>
            <a:off x="1354239" y="2084056"/>
            <a:ext cx="9932886" cy="4351338"/>
          </a:xfrm>
        </p:spPr>
        <p:txBody>
          <a:bodyPr vert="horz" lIns="91440" tIns="45720" rIns="91440" bIns="45720" rtlCol="0" anchor="t">
            <a:noAutofit/>
          </a:bodyPr>
          <a:lstStyle/>
          <a:p>
            <a:pPr indent="0">
              <a:buNone/>
            </a:pPr>
            <a:r>
              <a:rPr lang="en-US" dirty="0">
                <a:cs typeface="Arial"/>
              </a:rPr>
              <a:t>In-service PD for teaching literacy follows the precepts of effective, evidence-based PD aligned to the SBE-approved QPLS.</a:t>
            </a:r>
          </a:p>
        </p:txBody>
      </p:sp>
    </p:spTree>
    <p:extLst>
      <p:ext uri="{BB962C8B-B14F-4D97-AF65-F5344CB8AC3E}">
        <p14:creationId xmlns:p14="http://schemas.microsoft.com/office/powerpoint/2010/main" val="504391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FF36E-7B2A-286E-BE67-2C390396D3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7069C-B522-41D3-E677-7C22E7BE3E0F}"/>
              </a:ext>
            </a:extLst>
          </p:cNvPr>
          <p:cNvSpPr>
            <a:spLocks noGrp="1"/>
          </p:cNvSpPr>
          <p:nvPr>
            <p:ph type="title"/>
          </p:nvPr>
        </p:nvSpPr>
        <p:spPr/>
        <p:txBody>
          <a:bodyPr>
            <a:normAutofit/>
          </a:bodyPr>
          <a:lstStyle/>
          <a:p>
            <a:r>
              <a:rPr lang="en-US" dirty="0"/>
              <a:t>Criteria Area 1: Professional Development Model and Delivery (2)</a:t>
            </a:r>
          </a:p>
        </p:txBody>
      </p:sp>
      <p:sp>
        <p:nvSpPr>
          <p:cNvPr id="3" name="Content Placeholder 2">
            <a:extLst>
              <a:ext uri="{FF2B5EF4-FFF2-40B4-BE49-F238E27FC236}">
                <a16:creationId xmlns:a16="http://schemas.microsoft.com/office/drawing/2014/main" id="{080B4A51-055B-8F71-993C-97532120D2B5}"/>
              </a:ext>
            </a:extLst>
          </p:cNvPr>
          <p:cNvSpPr>
            <a:spLocks noGrp="1"/>
          </p:cNvSpPr>
          <p:nvPr>
            <p:ph idx="1"/>
          </p:nvPr>
        </p:nvSpPr>
        <p:spPr>
          <a:xfrm>
            <a:off x="1354239" y="2092565"/>
            <a:ext cx="9932886" cy="4351338"/>
          </a:xfrm>
        </p:spPr>
        <p:txBody>
          <a:bodyPr vert="horz" lIns="91440" tIns="45720" rIns="91440" bIns="45720" rtlCol="0" anchor="t">
            <a:noAutofit/>
          </a:bodyPr>
          <a:lstStyle/>
          <a:p>
            <a:pPr>
              <a:buNone/>
            </a:pPr>
            <a:r>
              <a:rPr lang="en-US" dirty="0">
                <a:cs typeface="Arial"/>
              </a:rPr>
              <a:t>PD:</a:t>
            </a:r>
            <a:endParaRPr lang="en-US" dirty="0"/>
          </a:p>
          <a:p>
            <a:pPr>
              <a:buFont typeface="Arial"/>
              <a:buChar char="•"/>
            </a:pPr>
            <a:r>
              <a:rPr lang="en-US" dirty="0">
                <a:cs typeface="Arial"/>
              </a:rPr>
              <a:t>Is literacy content focused and provides evidence-based models of effective instructional practice.</a:t>
            </a:r>
            <a:endParaRPr lang="en-US" dirty="0"/>
          </a:p>
          <a:p>
            <a:pPr>
              <a:buFont typeface="Arial"/>
              <a:buChar char="•"/>
            </a:pPr>
            <a:r>
              <a:rPr lang="en-US" dirty="0">
                <a:cs typeface="Arial"/>
              </a:rPr>
              <a:t>Is interactive and collaborative. </a:t>
            </a:r>
            <a:endParaRPr lang="en-US" dirty="0"/>
          </a:p>
          <a:p>
            <a:pPr>
              <a:buFont typeface="Arial"/>
              <a:buChar char="•"/>
            </a:pPr>
            <a:r>
              <a:rPr lang="en-US" dirty="0">
                <a:cs typeface="Arial"/>
              </a:rPr>
              <a:t>Provides adequate time and structures to master the concepts being taught, including opportunities for feedback and reflection, coaching, and periodic checks to demonstrate mastery of the concepts.</a:t>
            </a:r>
          </a:p>
        </p:txBody>
      </p:sp>
    </p:spTree>
    <p:extLst>
      <p:ext uri="{BB962C8B-B14F-4D97-AF65-F5344CB8AC3E}">
        <p14:creationId xmlns:p14="http://schemas.microsoft.com/office/powerpoint/2010/main" val="1443010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AB1B5-DDFE-0C86-F76A-92828C1AFE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014D6-9658-A0B9-DB88-24FD083254BE}"/>
              </a:ext>
            </a:extLst>
          </p:cNvPr>
          <p:cNvSpPr>
            <a:spLocks noGrp="1"/>
          </p:cNvSpPr>
          <p:nvPr>
            <p:ph type="title"/>
          </p:nvPr>
        </p:nvSpPr>
        <p:spPr>
          <a:xfrm>
            <a:off x="1354239" y="379503"/>
            <a:ext cx="9479666" cy="1325563"/>
          </a:xfrm>
        </p:spPr>
        <p:txBody>
          <a:bodyPr>
            <a:normAutofit/>
          </a:bodyPr>
          <a:lstStyle/>
          <a:p>
            <a:r>
              <a:rPr lang="en-US"/>
              <a:t>Criteria Area 2: </a:t>
            </a:r>
            <a:r>
              <a:rPr lang="en-US">
                <a:latin typeface="Arial"/>
                <a:cs typeface="Arial"/>
              </a:rPr>
              <a:t>Effective Means of Teaching Literacy</a:t>
            </a:r>
            <a:r>
              <a:rPr lang="en-US"/>
              <a:t> (1)</a:t>
            </a:r>
          </a:p>
        </p:txBody>
      </p:sp>
      <p:sp>
        <p:nvSpPr>
          <p:cNvPr id="3" name="Content Placeholder 2">
            <a:extLst>
              <a:ext uri="{FF2B5EF4-FFF2-40B4-BE49-F238E27FC236}">
                <a16:creationId xmlns:a16="http://schemas.microsoft.com/office/drawing/2014/main" id="{C96A3661-7B7F-59A2-1D83-E1ECE0CE52D8}"/>
              </a:ext>
            </a:extLst>
          </p:cNvPr>
          <p:cNvSpPr>
            <a:spLocks noGrp="1"/>
          </p:cNvSpPr>
          <p:nvPr>
            <p:ph idx="1"/>
          </p:nvPr>
        </p:nvSpPr>
        <p:spPr>
          <a:xfrm>
            <a:off x="1354239" y="2092565"/>
            <a:ext cx="9932886" cy="4351338"/>
          </a:xfrm>
        </p:spPr>
        <p:txBody>
          <a:bodyPr vert="horz" lIns="91440" tIns="45720" rIns="91440" bIns="45720" rtlCol="0" anchor="t">
            <a:noAutofit/>
          </a:bodyPr>
          <a:lstStyle/>
          <a:p>
            <a:pPr marL="0">
              <a:buNone/>
            </a:pPr>
            <a:r>
              <a:rPr lang="en-US" dirty="0">
                <a:cs typeface="Arial"/>
              </a:rPr>
              <a:t>In-service PD is aligned to evidence-based practices in state-adopted literacy documents and standards for universal, comprehensive literacy instruction in grades TK–5, inclusive, including the California </a:t>
            </a:r>
            <a:r>
              <a:rPr lang="en-US" i="1" dirty="0">
                <a:cs typeface="Arial"/>
              </a:rPr>
              <a:t>ELA/ELD Framework</a:t>
            </a:r>
            <a:r>
              <a:rPr lang="en-US" dirty="0">
                <a:cs typeface="Arial"/>
              </a:rPr>
              <a:t> and the </a:t>
            </a:r>
            <a:r>
              <a:rPr lang="en-US" i="1" dirty="0">
                <a:cs typeface="Arial"/>
              </a:rPr>
              <a:t>California Dyslexia Guidelines</a:t>
            </a:r>
            <a:r>
              <a:rPr lang="en-US" dirty="0">
                <a:cs typeface="Arial"/>
              </a:rPr>
              <a:t>. </a:t>
            </a:r>
          </a:p>
        </p:txBody>
      </p:sp>
    </p:spTree>
    <p:extLst>
      <p:ext uri="{BB962C8B-B14F-4D97-AF65-F5344CB8AC3E}">
        <p14:creationId xmlns:p14="http://schemas.microsoft.com/office/powerpoint/2010/main" val="3284615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41771-922F-3EBA-2A41-F060A7D4F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AB8CA-5410-D60D-A916-72731DEEA87C}"/>
              </a:ext>
            </a:extLst>
          </p:cNvPr>
          <p:cNvSpPr>
            <a:spLocks noGrp="1"/>
          </p:cNvSpPr>
          <p:nvPr>
            <p:ph type="title"/>
          </p:nvPr>
        </p:nvSpPr>
        <p:spPr>
          <a:xfrm>
            <a:off x="1354239" y="379503"/>
            <a:ext cx="9479666" cy="1325563"/>
          </a:xfrm>
        </p:spPr>
        <p:txBody>
          <a:bodyPr>
            <a:normAutofit/>
          </a:bodyPr>
          <a:lstStyle/>
          <a:p>
            <a:r>
              <a:rPr lang="en-US" dirty="0"/>
              <a:t>Criteria Area 2: </a:t>
            </a:r>
            <a:r>
              <a:rPr lang="en-US" dirty="0">
                <a:latin typeface="Arial"/>
                <a:cs typeface="Arial"/>
              </a:rPr>
              <a:t>Effective Means of Teaching Literacy</a:t>
            </a:r>
            <a:r>
              <a:rPr lang="en-US" dirty="0"/>
              <a:t> (2)</a:t>
            </a:r>
          </a:p>
        </p:txBody>
      </p:sp>
      <p:sp>
        <p:nvSpPr>
          <p:cNvPr id="3" name="Content Placeholder 2">
            <a:extLst>
              <a:ext uri="{FF2B5EF4-FFF2-40B4-BE49-F238E27FC236}">
                <a16:creationId xmlns:a16="http://schemas.microsoft.com/office/drawing/2014/main" id="{AA5B6AB0-9A5C-E216-3954-42745406C70E}"/>
              </a:ext>
            </a:extLst>
          </p:cNvPr>
          <p:cNvSpPr>
            <a:spLocks noGrp="1"/>
          </p:cNvSpPr>
          <p:nvPr>
            <p:ph idx="1"/>
          </p:nvPr>
        </p:nvSpPr>
        <p:spPr>
          <a:xfrm>
            <a:off x="1354239" y="1718090"/>
            <a:ext cx="9932886" cy="4351338"/>
          </a:xfrm>
        </p:spPr>
        <p:txBody>
          <a:bodyPr vert="horz" lIns="91440" tIns="45720" rIns="91440" bIns="45720" rtlCol="0" anchor="t">
            <a:noAutofit/>
          </a:bodyPr>
          <a:lstStyle/>
          <a:p>
            <a:pPr>
              <a:buNone/>
            </a:pPr>
            <a:r>
              <a:rPr lang="en-US" dirty="0">
                <a:cs typeface="Arial"/>
              </a:rPr>
              <a:t>PD attends to:</a:t>
            </a:r>
            <a:endParaRPr lang="en-US" dirty="0"/>
          </a:p>
          <a:p>
            <a:pPr>
              <a:buFont typeface="Arial"/>
              <a:buChar char="•"/>
            </a:pPr>
            <a:r>
              <a:rPr lang="en-US" dirty="0">
                <a:cs typeface="Arial"/>
              </a:rPr>
              <a:t>Explicit and systematic instruction in foundational literacy skills, including print concepts, phonological/phonemic awareness, phonics, decoding, word recognition, and reading fluency. </a:t>
            </a:r>
          </a:p>
          <a:p>
            <a:pPr>
              <a:buFont typeface="Arial"/>
              <a:buChar char="•"/>
            </a:pPr>
            <a:r>
              <a:rPr lang="en-US" dirty="0">
                <a:cs typeface="Arial"/>
              </a:rPr>
              <a:t>Oral language development, vocabulary, background knowledge, comprehension, and writing.</a:t>
            </a:r>
          </a:p>
          <a:p>
            <a:pPr>
              <a:buFont typeface="Arial"/>
              <a:buChar char="•"/>
            </a:pPr>
            <a:r>
              <a:rPr lang="en-US" dirty="0">
                <a:cs typeface="Arial"/>
              </a:rPr>
              <a:t>Evidence-based means of teaching English learner students, including integration of comprehensive ELD (designated and integrated) in literacy development.</a:t>
            </a:r>
            <a:endParaRPr lang="en-US" dirty="0"/>
          </a:p>
        </p:txBody>
      </p:sp>
    </p:spTree>
    <p:extLst>
      <p:ext uri="{BB962C8B-B14F-4D97-AF65-F5344CB8AC3E}">
        <p14:creationId xmlns:p14="http://schemas.microsoft.com/office/powerpoint/2010/main" val="2743000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FEDED-4DB1-3735-3AE4-C6C038234B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8FD55-AD68-6101-BA76-23EE9069E865}"/>
              </a:ext>
            </a:extLst>
          </p:cNvPr>
          <p:cNvSpPr>
            <a:spLocks noGrp="1"/>
          </p:cNvSpPr>
          <p:nvPr>
            <p:ph type="title"/>
          </p:nvPr>
        </p:nvSpPr>
        <p:spPr>
          <a:xfrm>
            <a:off x="1354239" y="379503"/>
            <a:ext cx="9479666" cy="1325563"/>
          </a:xfrm>
        </p:spPr>
        <p:txBody>
          <a:bodyPr>
            <a:normAutofit/>
          </a:bodyPr>
          <a:lstStyle/>
          <a:p>
            <a:r>
              <a:rPr lang="en-US"/>
              <a:t>Criteria Area 2: </a:t>
            </a:r>
            <a:r>
              <a:rPr lang="en-US">
                <a:latin typeface="Arial"/>
                <a:cs typeface="Arial"/>
              </a:rPr>
              <a:t>Effective Means of Teaching Literacy</a:t>
            </a:r>
            <a:r>
              <a:rPr lang="en-US"/>
              <a:t> (3)</a:t>
            </a:r>
          </a:p>
        </p:txBody>
      </p:sp>
      <p:sp>
        <p:nvSpPr>
          <p:cNvPr id="3" name="Content Placeholder 2">
            <a:extLst>
              <a:ext uri="{FF2B5EF4-FFF2-40B4-BE49-F238E27FC236}">
                <a16:creationId xmlns:a16="http://schemas.microsoft.com/office/drawing/2014/main" id="{A219324C-B69C-A410-3BAB-BCC574EB5A75}"/>
              </a:ext>
            </a:extLst>
          </p:cNvPr>
          <p:cNvSpPr>
            <a:spLocks noGrp="1"/>
          </p:cNvSpPr>
          <p:nvPr>
            <p:ph idx="1"/>
          </p:nvPr>
        </p:nvSpPr>
        <p:spPr>
          <a:xfrm>
            <a:off x="1354239" y="1715159"/>
            <a:ext cx="9932886" cy="4351338"/>
          </a:xfrm>
        </p:spPr>
        <p:txBody>
          <a:bodyPr vert="horz" lIns="91440" tIns="45720" rIns="91440" bIns="45720" rtlCol="0" anchor="t">
            <a:noAutofit/>
          </a:bodyPr>
          <a:lstStyle/>
          <a:p>
            <a:pPr>
              <a:buNone/>
            </a:pPr>
            <a:r>
              <a:rPr lang="en-US" dirty="0">
                <a:cs typeface="Arial"/>
              </a:rPr>
              <a:t>PD attends to:</a:t>
            </a:r>
            <a:endParaRPr lang="en-US" dirty="0"/>
          </a:p>
          <a:p>
            <a:pPr>
              <a:buFont typeface="Arial,Sans-Serif"/>
              <a:buChar char="•"/>
            </a:pPr>
            <a:r>
              <a:rPr lang="en-US" dirty="0">
                <a:cs typeface="Arial"/>
              </a:rPr>
              <a:t>Early intervention techniques and tiered supports for students with reading difficulties, dyslexia, and exceptional needs. </a:t>
            </a:r>
          </a:p>
          <a:p>
            <a:pPr>
              <a:buFont typeface="Arial,Sans-Serif"/>
              <a:buChar char="•"/>
            </a:pPr>
            <a:r>
              <a:rPr lang="en-US" dirty="0">
                <a:cs typeface="Arial"/>
              </a:rPr>
              <a:t>Ongoing diagnostic techniques that inform teaching and assessment. </a:t>
            </a:r>
          </a:p>
        </p:txBody>
      </p:sp>
    </p:spTree>
    <p:extLst>
      <p:ext uri="{BB962C8B-B14F-4D97-AF65-F5344CB8AC3E}">
        <p14:creationId xmlns:p14="http://schemas.microsoft.com/office/powerpoint/2010/main" val="2195617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A702A-AAF5-21C3-FE03-51778457FF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4962A-029F-4928-6E80-C464050632BA}"/>
              </a:ext>
            </a:extLst>
          </p:cNvPr>
          <p:cNvSpPr>
            <a:spLocks noGrp="1"/>
          </p:cNvSpPr>
          <p:nvPr>
            <p:ph type="title"/>
          </p:nvPr>
        </p:nvSpPr>
        <p:spPr>
          <a:xfrm>
            <a:off x="1354239" y="379503"/>
            <a:ext cx="9479666" cy="1325563"/>
          </a:xfrm>
        </p:spPr>
        <p:txBody>
          <a:bodyPr>
            <a:normAutofit/>
          </a:bodyPr>
          <a:lstStyle/>
          <a:p>
            <a:r>
              <a:rPr lang="en-US"/>
              <a:t>Criteria Area 2: </a:t>
            </a:r>
            <a:r>
              <a:rPr lang="en-US">
                <a:latin typeface="Arial"/>
                <a:cs typeface="Arial"/>
              </a:rPr>
              <a:t>Effective Means of Teaching Literacy</a:t>
            </a:r>
            <a:r>
              <a:rPr lang="en-US"/>
              <a:t> (4)</a:t>
            </a:r>
          </a:p>
        </p:txBody>
      </p:sp>
      <p:sp>
        <p:nvSpPr>
          <p:cNvPr id="3" name="Content Placeholder 2">
            <a:extLst>
              <a:ext uri="{FF2B5EF4-FFF2-40B4-BE49-F238E27FC236}">
                <a16:creationId xmlns:a16="http://schemas.microsoft.com/office/drawing/2014/main" id="{011A81B5-B9C9-FA29-5335-D92503CC3B07}"/>
              </a:ext>
            </a:extLst>
          </p:cNvPr>
          <p:cNvSpPr>
            <a:spLocks noGrp="1"/>
          </p:cNvSpPr>
          <p:nvPr>
            <p:ph idx="1"/>
          </p:nvPr>
        </p:nvSpPr>
        <p:spPr>
          <a:xfrm>
            <a:off x="1354239" y="1715159"/>
            <a:ext cx="9932886" cy="4351338"/>
          </a:xfrm>
        </p:spPr>
        <p:txBody>
          <a:bodyPr vert="horz" lIns="91440" tIns="45720" rIns="91440" bIns="45720" rtlCol="0" anchor="t">
            <a:noAutofit/>
          </a:bodyPr>
          <a:lstStyle/>
          <a:p>
            <a:pPr>
              <a:buNone/>
            </a:pPr>
            <a:r>
              <a:rPr lang="en-US" dirty="0">
                <a:cs typeface="Arial"/>
              </a:rPr>
              <a:t>PD attends to:</a:t>
            </a:r>
            <a:endParaRPr lang="en-US" dirty="0"/>
          </a:p>
          <a:p>
            <a:pPr>
              <a:buFont typeface="Arial,Sans-Serif"/>
              <a:buChar char="•"/>
            </a:pPr>
            <a:r>
              <a:rPr lang="en-US" dirty="0">
                <a:cs typeface="Arial"/>
              </a:rPr>
              <a:t>Evidence-based means of teaching literacy aligned to the </a:t>
            </a:r>
            <a:r>
              <a:rPr lang="en-US" i="1" dirty="0">
                <a:cs typeface="Arial"/>
              </a:rPr>
              <a:t>ELA/ELD Framework</a:t>
            </a:r>
            <a:r>
              <a:rPr lang="en-US" dirty="0">
                <a:cs typeface="Arial"/>
              </a:rPr>
              <a:t>, including the five key themes: foundational skills, meaning making, language development, effective expression, and content knowledge.</a:t>
            </a:r>
          </a:p>
          <a:p>
            <a:pPr>
              <a:buFont typeface="Arial,Sans-Serif"/>
              <a:buChar char="•"/>
            </a:pPr>
            <a:r>
              <a:rPr lang="en-US" dirty="0">
                <a:cs typeface="Arial"/>
              </a:rPr>
              <a:t>Evidence-based means of teaching literacy aligned to the </a:t>
            </a:r>
            <a:r>
              <a:rPr lang="en-US" i="1" dirty="0">
                <a:cs typeface="Arial"/>
              </a:rPr>
              <a:t>California Dyslexia Guidelines</a:t>
            </a:r>
            <a:r>
              <a:rPr lang="en-US" dirty="0">
                <a:cs typeface="Arial"/>
              </a:rPr>
              <a:t>, including indicators of potential dyslexia and structured literacy. </a:t>
            </a:r>
            <a:endParaRPr lang="en-US" dirty="0"/>
          </a:p>
        </p:txBody>
      </p:sp>
    </p:spTree>
    <p:extLst>
      <p:ext uri="{BB962C8B-B14F-4D97-AF65-F5344CB8AC3E}">
        <p14:creationId xmlns:p14="http://schemas.microsoft.com/office/powerpoint/2010/main" val="897714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D5630-345C-66AC-5111-745FA47F8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F5E76-22A8-3325-3FE0-8E2ECBCB44EE}"/>
              </a:ext>
            </a:extLst>
          </p:cNvPr>
          <p:cNvSpPr>
            <a:spLocks noGrp="1"/>
          </p:cNvSpPr>
          <p:nvPr>
            <p:ph type="title"/>
          </p:nvPr>
        </p:nvSpPr>
        <p:spPr>
          <a:xfrm>
            <a:off x="1354239" y="379503"/>
            <a:ext cx="9479666" cy="1325563"/>
          </a:xfrm>
        </p:spPr>
        <p:txBody>
          <a:bodyPr>
            <a:normAutofit/>
          </a:bodyPr>
          <a:lstStyle/>
          <a:p>
            <a:r>
              <a:rPr lang="en-US" dirty="0">
                <a:latin typeface="Arial"/>
                <a:cs typeface="Arial"/>
              </a:rPr>
              <a:t>Optional Criterion for the Selection of Professional Development Programs</a:t>
            </a:r>
          </a:p>
        </p:txBody>
      </p:sp>
      <p:sp>
        <p:nvSpPr>
          <p:cNvPr id="3" name="Content Placeholder 2">
            <a:extLst>
              <a:ext uri="{FF2B5EF4-FFF2-40B4-BE49-F238E27FC236}">
                <a16:creationId xmlns:a16="http://schemas.microsoft.com/office/drawing/2014/main" id="{7555797D-45A4-8B9E-F983-62C48CD0B35B}"/>
              </a:ext>
            </a:extLst>
          </p:cNvPr>
          <p:cNvSpPr>
            <a:spLocks noGrp="1"/>
          </p:cNvSpPr>
          <p:nvPr>
            <p:ph idx="1"/>
          </p:nvPr>
        </p:nvSpPr>
        <p:spPr>
          <a:xfrm>
            <a:off x="1354239" y="1902728"/>
            <a:ext cx="9932886" cy="4351338"/>
          </a:xfrm>
        </p:spPr>
        <p:txBody>
          <a:bodyPr vert="horz" lIns="91440" tIns="45720" rIns="91440" bIns="45720" rtlCol="0" anchor="t">
            <a:noAutofit/>
          </a:bodyPr>
          <a:lstStyle/>
          <a:p>
            <a:pPr marL="0" indent="0">
              <a:buNone/>
            </a:pPr>
            <a:r>
              <a:rPr lang="en-US" dirty="0">
                <a:cs typeface="Arial"/>
              </a:rPr>
              <a:t>PD has evidence of a positive impact on student and/or educator outcomes.</a:t>
            </a:r>
          </a:p>
          <a:p>
            <a:pPr indent="0">
              <a:buNone/>
            </a:pPr>
            <a:r>
              <a:rPr lang="en-US" dirty="0">
                <a:cs typeface="Arial"/>
              </a:rPr>
              <a:t>*Programs may provide evidence of impact to the extent it is available.</a:t>
            </a:r>
            <a:endParaRPr lang="en-US" dirty="0"/>
          </a:p>
        </p:txBody>
      </p:sp>
    </p:spTree>
    <p:extLst>
      <p:ext uri="{BB962C8B-B14F-4D97-AF65-F5344CB8AC3E}">
        <p14:creationId xmlns:p14="http://schemas.microsoft.com/office/powerpoint/2010/main" val="2695838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48795-C6FD-B3C6-E051-22B264E6D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3707E-5898-CB4C-9FEC-F572CFA1F3B3}"/>
              </a:ext>
            </a:extLst>
          </p:cNvPr>
          <p:cNvSpPr>
            <a:spLocks noGrp="1"/>
          </p:cNvSpPr>
          <p:nvPr>
            <p:ph type="title"/>
          </p:nvPr>
        </p:nvSpPr>
        <p:spPr>
          <a:xfrm>
            <a:off x="1341748" y="365125"/>
            <a:ext cx="9492157" cy="850875"/>
          </a:xfrm>
        </p:spPr>
        <p:txBody>
          <a:bodyPr>
            <a:normAutofit/>
          </a:bodyPr>
          <a:lstStyle/>
          <a:p>
            <a:r>
              <a:rPr lang="en-US"/>
              <a:t>Guidance Purpose</a:t>
            </a:r>
          </a:p>
        </p:txBody>
      </p:sp>
      <p:sp>
        <p:nvSpPr>
          <p:cNvPr id="3" name="Content Placeholder 2">
            <a:extLst>
              <a:ext uri="{FF2B5EF4-FFF2-40B4-BE49-F238E27FC236}">
                <a16:creationId xmlns:a16="http://schemas.microsoft.com/office/drawing/2014/main" id="{DD8F77D0-6A2B-F474-627E-19D22E8C5089}"/>
              </a:ext>
            </a:extLst>
          </p:cNvPr>
          <p:cNvSpPr>
            <a:spLocks noGrp="1"/>
          </p:cNvSpPr>
          <p:nvPr>
            <p:ph idx="1"/>
          </p:nvPr>
        </p:nvSpPr>
        <p:spPr>
          <a:xfrm>
            <a:off x="1354239" y="1370379"/>
            <a:ext cx="9874270" cy="4390415"/>
          </a:xfrm>
        </p:spPr>
        <p:txBody>
          <a:bodyPr vert="horz" lIns="91440" tIns="45720" rIns="91440" bIns="45720" rtlCol="0" anchor="t">
            <a:noAutofit/>
          </a:bodyPr>
          <a:lstStyle/>
          <a:p>
            <a:pPr marL="0" indent="0">
              <a:lnSpc>
                <a:spcPct val="100000"/>
              </a:lnSpc>
              <a:spcBef>
                <a:spcPts val="0"/>
              </a:spcBef>
              <a:spcAft>
                <a:spcPts val="1200"/>
              </a:spcAft>
              <a:buNone/>
            </a:pPr>
            <a:r>
              <a:rPr lang="en-US" sz="2600" dirty="0"/>
              <a:t>The Guidance for the Selection or Development of Literacy PD Programs is intended for use by LEAs as they select or develop an in-service literacy PD program pursuant to </a:t>
            </a:r>
            <a:r>
              <a:rPr lang="en-US" sz="2600" i="1" dirty="0"/>
              <a:t>EC </a:t>
            </a:r>
            <a:r>
              <a:rPr lang="en-US" sz="2600" dirty="0"/>
              <a:t>Section 33319.6.</a:t>
            </a:r>
            <a:endParaRPr lang="en-US" sz="2600" dirty="0">
              <a:cs typeface="Arial"/>
            </a:endParaRPr>
          </a:p>
          <a:p>
            <a:pPr marL="0" indent="0">
              <a:lnSpc>
                <a:spcPct val="100000"/>
              </a:lnSpc>
              <a:spcBef>
                <a:spcPts val="0"/>
              </a:spcBef>
              <a:spcAft>
                <a:spcPts val="1200"/>
              </a:spcAft>
              <a:buNone/>
            </a:pPr>
            <a:r>
              <a:rPr lang="en-US" sz="2600" dirty="0"/>
              <a:t>LEAs are encouraged to consider local context, including student backgrounds and needs, ensuring asset-based and culturally sustaining instructional practices, per English Learner Roadmap Principle 1. Educator, school, district, and state level needs, as well as local initiatives and program type (e.g. English-medium programs, multilingual programs), should also be considered.</a:t>
            </a:r>
            <a:endParaRPr lang="en-US" sz="2600" dirty="0">
              <a:cs typeface="Arial"/>
            </a:endParaRPr>
          </a:p>
        </p:txBody>
      </p:sp>
    </p:spTree>
    <p:extLst>
      <p:ext uri="{BB962C8B-B14F-4D97-AF65-F5344CB8AC3E}">
        <p14:creationId xmlns:p14="http://schemas.microsoft.com/office/powerpoint/2010/main" val="3992233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5439F-BE94-A7D0-BC00-8AA698FDE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8A3A94-64F3-A56C-7752-069DCA56C585}"/>
              </a:ext>
            </a:extLst>
          </p:cNvPr>
          <p:cNvSpPr>
            <a:spLocks noGrp="1"/>
          </p:cNvSpPr>
          <p:nvPr>
            <p:ph type="title"/>
          </p:nvPr>
        </p:nvSpPr>
        <p:spPr/>
        <p:txBody>
          <a:bodyPr>
            <a:normAutofit/>
          </a:bodyPr>
          <a:lstStyle/>
          <a:p>
            <a:r>
              <a:rPr lang="en-US"/>
              <a:t>Guidance Topics</a:t>
            </a:r>
          </a:p>
        </p:txBody>
      </p:sp>
      <p:sp>
        <p:nvSpPr>
          <p:cNvPr id="3" name="Content Placeholder 2">
            <a:extLst>
              <a:ext uri="{FF2B5EF4-FFF2-40B4-BE49-F238E27FC236}">
                <a16:creationId xmlns:a16="http://schemas.microsoft.com/office/drawing/2014/main" id="{2DD657F9-DBF8-9816-E2CD-01AB6BE0E04E}"/>
              </a:ext>
            </a:extLst>
          </p:cNvPr>
          <p:cNvSpPr>
            <a:spLocks noGrp="1"/>
          </p:cNvSpPr>
          <p:nvPr>
            <p:ph idx="1"/>
          </p:nvPr>
        </p:nvSpPr>
        <p:spPr>
          <a:xfrm>
            <a:off x="1354239" y="1370379"/>
            <a:ext cx="9874270" cy="4390415"/>
          </a:xfrm>
        </p:spPr>
        <p:txBody>
          <a:bodyPr vert="horz" lIns="91440" tIns="45720" rIns="91440" bIns="45720" rtlCol="0" anchor="t">
            <a:noAutofit/>
          </a:bodyPr>
          <a:lstStyle/>
          <a:p>
            <a:pPr marL="0" indent="0">
              <a:lnSpc>
                <a:spcPct val="100000"/>
              </a:lnSpc>
              <a:spcBef>
                <a:spcPts val="0"/>
              </a:spcBef>
              <a:spcAft>
                <a:spcPts val="1200"/>
              </a:spcAft>
              <a:buNone/>
            </a:pPr>
            <a:r>
              <a:rPr lang="en-US" dirty="0"/>
              <a:t>The guidance covers the following topics:</a:t>
            </a:r>
            <a:endParaRPr lang="en-US" dirty="0">
              <a:cs typeface="Arial"/>
            </a:endParaRPr>
          </a:p>
          <a:p>
            <a:r>
              <a:rPr lang="en-US" dirty="0"/>
              <a:t>Which Staff Will Participate in Literacy PD</a:t>
            </a:r>
          </a:p>
          <a:p>
            <a:r>
              <a:rPr lang="en-US" dirty="0"/>
              <a:t>Process for Selection or Development</a:t>
            </a:r>
            <a:endParaRPr lang="en-US" dirty="0">
              <a:cs typeface="Arial"/>
            </a:endParaRPr>
          </a:p>
          <a:p>
            <a:r>
              <a:rPr lang="en-US" dirty="0"/>
              <a:t>Literacy PD Considerations</a:t>
            </a:r>
          </a:p>
          <a:p>
            <a:r>
              <a:rPr lang="en-US" dirty="0"/>
              <a:t>Reporting Requirements</a:t>
            </a:r>
            <a:endParaRPr lang="en-US" dirty="0">
              <a:cs typeface="Arial"/>
            </a:endParaRPr>
          </a:p>
          <a:p>
            <a:r>
              <a:rPr lang="en-US" dirty="0"/>
              <a:t>Continuous Improvement</a:t>
            </a:r>
            <a:endParaRPr lang="en-US" dirty="0">
              <a:cs typeface="Arial"/>
            </a:endParaRPr>
          </a:p>
        </p:txBody>
      </p:sp>
    </p:spTree>
    <p:extLst>
      <p:ext uri="{BB962C8B-B14F-4D97-AF65-F5344CB8AC3E}">
        <p14:creationId xmlns:p14="http://schemas.microsoft.com/office/powerpoint/2010/main" val="968503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431627"/>
            <a:ext cx="9479666" cy="1325563"/>
          </a:xfrm>
        </p:spPr>
        <p:txBody>
          <a:bodyPr>
            <a:normAutofit/>
          </a:bodyPr>
          <a:lstStyle/>
          <a:p>
            <a:r>
              <a:rPr lang="en-US"/>
              <a:t>Welcome</a:t>
            </a:r>
          </a:p>
        </p:txBody>
      </p:sp>
      <p:sp>
        <p:nvSpPr>
          <p:cNvPr id="3" name="Content Placeholder 2"/>
          <p:cNvSpPr>
            <a:spLocks noGrp="1"/>
          </p:cNvSpPr>
          <p:nvPr>
            <p:ph idx="1"/>
          </p:nvPr>
        </p:nvSpPr>
        <p:spPr>
          <a:xfrm>
            <a:off x="1354239" y="1901494"/>
            <a:ext cx="9479666" cy="4351338"/>
          </a:xfrm>
        </p:spPr>
        <p:txBody>
          <a:bodyPr vert="horz" lIns="91440" tIns="45720" rIns="91440" bIns="45720" rtlCol="0" anchor="t">
            <a:noAutofit/>
          </a:bodyPr>
          <a:lstStyle/>
          <a:p>
            <a:pPr marL="0" indent="0" algn="ctr">
              <a:lnSpc>
                <a:spcPct val="100000"/>
              </a:lnSpc>
              <a:spcBef>
                <a:spcPts val="0"/>
              </a:spcBef>
              <a:buNone/>
            </a:pPr>
            <a:r>
              <a:rPr lang="en-US" b="1" dirty="0"/>
              <a:t>Professional Learning Support Division</a:t>
            </a:r>
          </a:p>
          <a:p>
            <a:pPr marL="0" indent="0" algn="ctr">
              <a:lnSpc>
                <a:spcPct val="100000"/>
              </a:lnSpc>
              <a:spcBef>
                <a:spcPts val="0"/>
              </a:spcBef>
              <a:buNone/>
            </a:pPr>
            <a:r>
              <a:rPr lang="en-US" dirty="0"/>
              <a:t>Eve </a:t>
            </a:r>
            <a:r>
              <a:rPr lang="en-US" dirty="0" err="1"/>
              <a:t>Fabiaschi</a:t>
            </a:r>
            <a:r>
              <a:rPr lang="en-US" dirty="0"/>
              <a:t>, Education Programs Consultant (EPC)</a:t>
            </a:r>
            <a:endParaRPr lang="en-US" dirty="0">
              <a:cs typeface="Arial"/>
            </a:endParaRPr>
          </a:p>
          <a:p>
            <a:pPr marL="0" indent="0" algn="ctr">
              <a:lnSpc>
                <a:spcPct val="100000"/>
              </a:lnSpc>
              <a:spcBef>
                <a:spcPts val="0"/>
              </a:spcBef>
              <a:buNone/>
            </a:pPr>
            <a:r>
              <a:rPr lang="en-US" dirty="0"/>
              <a:t>Julia Agostinelli, Education Administrator </a:t>
            </a:r>
            <a:endParaRPr lang="en-US" dirty="0">
              <a:cs typeface="Arial"/>
            </a:endParaRPr>
          </a:p>
          <a:p>
            <a:pPr marL="0" indent="0" algn="ctr">
              <a:lnSpc>
                <a:spcPct val="100000"/>
              </a:lnSpc>
              <a:spcBef>
                <a:spcPts val="0"/>
              </a:spcBef>
              <a:buNone/>
            </a:pPr>
            <a:r>
              <a:rPr lang="en-US" dirty="0">
                <a:cs typeface="Arial"/>
              </a:rPr>
              <a:t>Monique McWayne, Division Director</a:t>
            </a:r>
          </a:p>
          <a:p>
            <a:pPr marL="0" indent="0" algn="ctr">
              <a:lnSpc>
                <a:spcPct val="100000"/>
              </a:lnSpc>
              <a:spcBef>
                <a:spcPts val="0"/>
              </a:spcBef>
              <a:buNone/>
            </a:pPr>
            <a:r>
              <a:rPr lang="en-US" dirty="0">
                <a:cs typeface="Arial"/>
              </a:rPr>
              <a:t>John Cooper, Associate Governmental Programs Analyst</a:t>
            </a:r>
          </a:p>
          <a:p>
            <a:pPr marL="0" indent="0" algn="ctr">
              <a:lnSpc>
                <a:spcPct val="100000"/>
              </a:lnSpc>
              <a:spcBef>
                <a:spcPts val="0"/>
              </a:spcBef>
              <a:spcAft>
                <a:spcPts val="2400"/>
              </a:spcAft>
              <a:buNone/>
            </a:pPr>
            <a:r>
              <a:rPr lang="en-US" dirty="0"/>
              <a:t>Teresa Battenburg, EPC</a:t>
            </a:r>
            <a:endParaRPr lang="en-US" dirty="0">
              <a:cs typeface="Arial"/>
            </a:endParaRPr>
          </a:p>
          <a:p>
            <a:pPr marL="0" indent="0" algn="ctr">
              <a:lnSpc>
                <a:spcPct val="100000"/>
              </a:lnSpc>
              <a:spcBef>
                <a:spcPts val="0"/>
              </a:spcBef>
              <a:buNone/>
            </a:pPr>
            <a:r>
              <a:rPr lang="en-US" dirty="0"/>
              <a:t>Nancy Brynelson, Statewide Literacy Co-Director</a:t>
            </a:r>
          </a:p>
          <a:p>
            <a:pPr marL="0" indent="0" algn="ctr">
              <a:lnSpc>
                <a:spcPct val="100000"/>
              </a:lnSpc>
              <a:spcBef>
                <a:spcPts val="0"/>
              </a:spcBef>
              <a:buNone/>
            </a:pPr>
            <a:r>
              <a:rPr lang="en-US" dirty="0">
                <a:cs typeface="Arial"/>
              </a:rPr>
              <a:t>Dr. Bonnie Garica, Statewide Literacy Co-Director</a:t>
            </a:r>
          </a:p>
        </p:txBody>
      </p:sp>
    </p:spTree>
    <p:extLst>
      <p:ext uri="{BB962C8B-B14F-4D97-AF65-F5344CB8AC3E}">
        <p14:creationId xmlns:p14="http://schemas.microsoft.com/office/powerpoint/2010/main" val="1145799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827723"/>
            <a:ext cx="10515600" cy="2852737"/>
          </a:xfrm>
        </p:spPr>
        <p:txBody>
          <a:bodyPr>
            <a:normAutofit/>
          </a:bodyPr>
          <a:lstStyle/>
          <a:p>
            <a:r>
              <a:rPr lang="en-US" sz="5400" dirty="0"/>
              <a:t>Submission Process Overview</a:t>
            </a:r>
            <a:endParaRPr lang="en-US" dirty="0"/>
          </a:p>
        </p:txBody>
      </p:sp>
    </p:spTree>
    <p:extLst>
      <p:ext uri="{BB962C8B-B14F-4D97-AF65-F5344CB8AC3E}">
        <p14:creationId xmlns:p14="http://schemas.microsoft.com/office/powerpoint/2010/main" val="36410655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dirty="0"/>
              <a:t>Program Submission</a:t>
            </a: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54239" y="1550805"/>
            <a:ext cx="9479666" cy="4351338"/>
          </a:xfrm>
        </p:spPr>
        <p:txBody>
          <a:bodyPr vert="horz" lIns="91440" tIns="45720" rIns="91440" bIns="45720" rtlCol="0" anchor="t">
            <a:noAutofit/>
          </a:bodyPr>
          <a:lstStyle/>
          <a:p>
            <a:pPr marL="0">
              <a:buNone/>
            </a:pPr>
            <a:r>
              <a:rPr lang="en-US" dirty="0">
                <a:ea typeface="+mn-lt"/>
                <a:cs typeface="+mn-lt"/>
              </a:rPr>
              <a:t>Each PD program should be submitted separately. </a:t>
            </a:r>
          </a:p>
          <a:p>
            <a:pPr marL="0">
              <a:buNone/>
            </a:pPr>
            <a:r>
              <a:rPr lang="en-US" dirty="0">
                <a:ea typeface="+mn-lt"/>
                <a:cs typeface="+mn-lt"/>
              </a:rPr>
              <a:t>The PD provider may include supplemental materials with the submission.</a:t>
            </a:r>
            <a:endParaRPr lang="en-US" dirty="0">
              <a:cs typeface="Arial"/>
            </a:endParaRPr>
          </a:p>
        </p:txBody>
      </p:sp>
    </p:spTree>
    <p:extLst>
      <p:ext uri="{BB962C8B-B14F-4D97-AF65-F5344CB8AC3E}">
        <p14:creationId xmlns:p14="http://schemas.microsoft.com/office/powerpoint/2010/main" val="17622564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p:txBody>
          <a:bodyPr/>
          <a:lstStyle/>
          <a:p>
            <a:r>
              <a:rPr lang="en-US"/>
              <a:t>Submission Timeline</a:t>
            </a:r>
            <a:endParaRPr lang="en-US">
              <a:cs typeface="Arial"/>
            </a:endParaRPr>
          </a:p>
        </p:txBody>
      </p:sp>
      <p:graphicFrame>
        <p:nvGraphicFramePr>
          <p:cNvPr id="3" name="Content Placeholder 2" descr="important submission dates and deadlines">
            <a:extLst>
              <a:ext uri="{FF2B5EF4-FFF2-40B4-BE49-F238E27FC236}">
                <a16:creationId xmlns:a16="http://schemas.microsoft.com/office/drawing/2014/main" id="{CBBAA182-5A07-3EAE-D11B-5C2FCD969152}"/>
              </a:ext>
            </a:extLst>
          </p:cNvPr>
          <p:cNvGraphicFramePr>
            <a:graphicFrameLocks noGrp="1"/>
          </p:cNvGraphicFramePr>
          <p:nvPr>
            <p:ph idx="1"/>
            <p:extLst>
              <p:ext uri="{D42A27DB-BD31-4B8C-83A1-F6EECF244321}">
                <p14:modId xmlns:p14="http://schemas.microsoft.com/office/powerpoint/2010/main" val="2266181982"/>
              </p:ext>
            </p:extLst>
          </p:nvPr>
        </p:nvGraphicFramePr>
        <p:xfrm>
          <a:off x="1569798" y="1284051"/>
          <a:ext cx="9480547" cy="4773391"/>
        </p:xfrm>
        <a:graphic>
          <a:graphicData uri="http://schemas.openxmlformats.org/drawingml/2006/table">
            <a:tbl>
              <a:tblPr firstRow="1" bandRow="1">
                <a:tableStyleId>{5C22544A-7EE6-4342-B048-85BDC9FD1C3A}</a:tableStyleId>
              </a:tblPr>
              <a:tblGrid>
                <a:gridCol w="3315368">
                  <a:extLst>
                    <a:ext uri="{9D8B030D-6E8A-4147-A177-3AD203B41FA5}">
                      <a16:colId xmlns:a16="http://schemas.microsoft.com/office/drawing/2014/main" val="3269866865"/>
                    </a:ext>
                  </a:extLst>
                </a:gridCol>
                <a:gridCol w="6165179">
                  <a:extLst>
                    <a:ext uri="{9D8B030D-6E8A-4147-A177-3AD203B41FA5}">
                      <a16:colId xmlns:a16="http://schemas.microsoft.com/office/drawing/2014/main" val="3735451206"/>
                    </a:ext>
                  </a:extLst>
                </a:gridCol>
              </a:tblGrid>
              <a:tr h="420230">
                <a:tc>
                  <a:txBody>
                    <a:bodyPr/>
                    <a:lstStyle/>
                    <a:p>
                      <a:pPr algn="l" rtl="0" fontAlgn="base">
                        <a:lnSpc>
                          <a:spcPts val="2175"/>
                        </a:lnSpc>
                        <a:buNone/>
                      </a:pPr>
                      <a:r>
                        <a:rPr lang="en-US" sz="2800" b="1" i="0" dirty="0">
                          <a:solidFill>
                            <a:srgbClr val="000000"/>
                          </a:solidFill>
                          <a:effectLst/>
                          <a:latin typeface="Arial"/>
                        </a:rPr>
                        <a:t>Due Date</a:t>
                      </a:r>
                      <a:endParaRPr lang="en-US" sz="2800" b="0" i="0" dirty="0">
                        <a:solidFill>
                          <a:srgbClr val="000000"/>
                        </a:solidFill>
                        <a:effectLst/>
                      </a:endParaRPr>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2E088"/>
                    </a:solidFill>
                  </a:tcPr>
                </a:tc>
                <a:tc>
                  <a:txBody>
                    <a:bodyPr/>
                    <a:lstStyle/>
                    <a:p>
                      <a:pPr lvl="0" algn="l">
                        <a:lnSpc>
                          <a:spcPts val="2175"/>
                        </a:lnSpc>
                        <a:buNone/>
                      </a:pPr>
                      <a:r>
                        <a:rPr lang="en-US" sz="2800" b="1" i="0" dirty="0">
                          <a:solidFill>
                            <a:srgbClr val="000000"/>
                          </a:solidFill>
                          <a:effectLst/>
                          <a:latin typeface="Arial"/>
                        </a:rPr>
                        <a:t>Items Due</a:t>
                      </a:r>
                      <a:endParaRPr lang="en-US" sz="2800" dirty="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2E088"/>
                    </a:solidFill>
                  </a:tcPr>
                </a:tc>
                <a:extLst>
                  <a:ext uri="{0D108BD9-81ED-4DB2-BD59-A6C34878D82A}">
                    <a16:rowId xmlns:a16="http://schemas.microsoft.com/office/drawing/2014/main" val="3973107120"/>
                  </a:ext>
                </a:extLst>
              </a:tr>
              <a:tr h="2510174">
                <a:tc>
                  <a:txBody>
                    <a:bodyPr/>
                    <a:lstStyle/>
                    <a:p>
                      <a:pPr lvl="0" algn="l">
                        <a:lnSpc>
                          <a:spcPts val="2025"/>
                        </a:lnSpc>
                        <a:buNone/>
                      </a:pPr>
                      <a:r>
                        <a:rPr lang="en-US" sz="2400" b="0" i="0" u="none" strike="noStrike" noProof="0" dirty="0">
                          <a:solidFill>
                            <a:srgbClr val="000000"/>
                          </a:solidFill>
                          <a:effectLst/>
                          <a:latin typeface="Arial"/>
                        </a:rPr>
                        <a:t>January 12, 2026</a:t>
                      </a:r>
                      <a:endParaRPr lang="en-US" sz="2400" dirty="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rgbClr val="000000"/>
                          </a:solidFill>
                          <a:effectLst/>
                        </a:rPr>
                        <a:t>Intent to Submit:</a:t>
                      </a:r>
                      <a:endParaRPr lang="en-US" sz="2400" dirty="0"/>
                    </a:p>
                    <a:p>
                      <a:pPr marL="285750" lvl="0" indent="-285750" algn="l">
                        <a:lnSpc>
                          <a:spcPct val="100000"/>
                        </a:lnSpc>
                        <a:spcBef>
                          <a:spcPts val="0"/>
                        </a:spcBef>
                        <a:spcAft>
                          <a:spcPts val="0"/>
                        </a:spcAft>
                        <a:buFont typeface="Arial"/>
                        <a:buChar char="•"/>
                      </a:pPr>
                      <a:r>
                        <a:rPr lang="en-US" sz="2400" b="0" i="0" u="none" strike="noStrike" noProof="0" dirty="0">
                          <a:solidFill>
                            <a:srgbClr val="000000"/>
                          </a:solidFill>
                          <a:effectLst/>
                        </a:rPr>
                        <a:t>Intent to Submit Form</a:t>
                      </a:r>
                      <a:endParaRPr lang="en-US" sz="2400" dirty="0"/>
                    </a:p>
                    <a:p>
                      <a:pPr marL="285750" lvl="0" indent="-285750" algn="l">
                        <a:lnSpc>
                          <a:spcPct val="100000"/>
                        </a:lnSpc>
                        <a:spcBef>
                          <a:spcPts val="0"/>
                        </a:spcBef>
                        <a:spcAft>
                          <a:spcPts val="1200"/>
                        </a:spcAft>
                        <a:buFont typeface="Arial"/>
                        <a:buChar char="•"/>
                      </a:pPr>
                      <a:r>
                        <a:rPr lang="en-US" sz="2400" b="0" i="0" u="none" strike="noStrike" noProof="0" dirty="0">
                          <a:solidFill>
                            <a:srgbClr val="000000"/>
                          </a:solidFill>
                          <a:effectLst/>
                          <a:latin typeface="Arial"/>
                        </a:rPr>
                        <a:t>Request for fee reduction, if applicable</a:t>
                      </a:r>
                    </a:p>
                    <a:p>
                      <a:pPr marL="0" lvl="0" indent="0" algn="l">
                        <a:lnSpc>
                          <a:spcPct val="100000"/>
                        </a:lnSpc>
                        <a:spcBef>
                          <a:spcPts val="0"/>
                        </a:spcBef>
                        <a:spcAft>
                          <a:spcPts val="0"/>
                        </a:spcAft>
                        <a:buNone/>
                      </a:pPr>
                      <a:r>
                        <a:rPr lang="en-US" sz="2400" b="0" i="0" u="none" strike="noStrike" noProof="0" dirty="0">
                          <a:solidFill>
                            <a:srgbClr val="000000"/>
                          </a:solidFill>
                          <a:effectLst/>
                          <a:latin typeface="Arial"/>
                        </a:rPr>
                        <a:t>CDE will communicate via email regarding fee reduction, if applicable, as Intents to Submit are received.</a:t>
                      </a:r>
                      <a:endParaRPr lang="en-US" dirty="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7594415"/>
                  </a:ext>
                </a:extLst>
              </a:tr>
              <a:tr h="619277">
                <a:tc>
                  <a:txBody>
                    <a:bodyPr/>
                    <a:lstStyle/>
                    <a:p>
                      <a:pPr lvl="0" algn="l">
                        <a:lnSpc>
                          <a:spcPts val="2025"/>
                        </a:lnSpc>
                        <a:buNone/>
                      </a:pPr>
                      <a:r>
                        <a:rPr lang="en-US" sz="2400" b="0" i="0" u="none" strike="noStrike" noProof="0">
                          <a:solidFill>
                            <a:srgbClr val="000000"/>
                          </a:solidFill>
                          <a:effectLst/>
                          <a:latin typeface="Arial"/>
                        </a:rPr>
                        <a:t>February 13, 2026</a:t>
                      </a:r>
                      <a:endParaRPr lang="en-US" sz="240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a:solidFill>
                            <a:srgbClr val="000000"/>
                          </a:solidFill>
                          <a:effectLst/>
                        </a:rPr>
                        <a:t>PD program fees</a:t>
                      </a:r>
                      <a:endParaRPr lang="en-US" sz="240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1769986"/>
                  </a:ext>
                </a:extLst>
              </a:tr>
              <a:tr h="1223710">
                <a:tc>
                  <a:txBody>
                    <a:bodyPr/>
                    <a:lstStyle/>
                    <a:p>
                      <a:pPr lvl="0" algn="l">
                        <a:lnSpc>
                          <a:spcPts val="2025"/>
                        </a:lnSpc>
                        <a:buNone/>
                      </a:pPr>
                      <a:r>
                        <a:rPr lang="en-US" sz="2400" b="0" i="0" u="none" strike="noStrike" noProof="0">
                          <a:solidFill>
                            <a:srgbClr val="000000"/>
                          </a:solidFill>
                          <a:effectLst/>
                          <a:latin typeface="Arial"/>
                        </a:rPr>
                        <a:t>February 20, 2026</a:t>
                      </a:r>
                      <a:endParaRPr lang="en-US" sz="240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rgbClr val="000000"/>
                          </a:solidFill>
                          <a:effectLst/>
                        </a:rPr>
                        <a:t>Literacy PD Program Submission:</a:t>
                      </a:r>
                      <a:endParaRPr lang="en-US" sz="2400" dirty="0"/>
                    </a:p>
                    <a:p>
                      <a:pPr marL="285750" lvl="0" indent="-285750" algn="l">
                        <a:lnSpc>
                          <a:spcPct val="100000"/>
                        </a:lnSpc>
                        <a:spcBef>
                          <a:spcPts val="0"/>
                        </a:spcBef>
                        <a:spcAft>
                          <a:spcPts val="0"/>
                        </a:spcAft>
                        <a:buFont typeface="Arial"/>
                        <a:buChar char="•"/>
                      </a:pPr>
                      <a:r>
                        <a:rPr lang="en-US" sz="2400" b="0" i="0" u="none" strike="noStrike" noProof="0" dirty="0">
                          <a:solidFill>
                            <a:srgbClr val="000000"/>
                          </a:solidFill>
                          <a:effectLst/>
                        </a:rPr>
                        <a:t>Literacy PD Program Submission Survey</a:t>
                      </a:r>
                      <a:endParaRPr lang="en-US" sz="2400" dirty="0"/>
                    </a:p>
                    <a:p>
                      <a:pPr marL="285750" lvl="0" indent="-285750" algn="l">
                        <a:lnSpc>
                          <a:spcPct val="100000"/>
                        </a:lnSpc>
                        <a:spcBef>
                          <a:spcPts val="0"/>
                        </a:spcBef>
                        <a:spcAft>
                          <a:spcPts val="0"/>
                        </a:spcAft>
                        <a:buFont typeface="Arial"/>
                        <a:buChar char="•"/>
                      </a:pPr>
                      <a:r>
                        <a:rPr lang="en-US" sz="2400" b="0" i="0" u="none" strike="noStrike" noProof="0" dirty="0">
                          <a:solidFill>
                            <a:srgbClr val="000000"/>
                          </a:solidFill>
                          <a:effectLst/>
                          <a:latin typeface="Arial"/>
                        </a:rPr>
                        <a:t>PD Program evidentiary materials</a:t>
                      </a:r>
                      <a:endParaRPr lang="en-US" sz="2400" dirty="0"/>
                    </a:p>
                  </a:txBody>
                  <a:tcPr marL="48863" marR="48863"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487600"/>
                  </a:ext>
                </a:extLst>
              </a:tr>
            </a:tbl>
          </a:graphicData>
        </a:graphic>
      </p:graphicFrame>
    </p:spTree>
    <p:extLst>
      <p:ext uri="{BB962C8B-B14F-4D97-AF65-F5344CB8AC3E}">
        <p14:creationId xmlns:p14="http://schemas.microsoft.com/office/powerpoint/2010/main" val="37473428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3C7D5-95B3-6FD6-0C1F-711933296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8C3455-20C2-AA61-C537-F5E4F4DFF6B6}"/>
              </a:ext>
            </a:extLst>
          </p:cNvPr>
          <p:cNvSpPr>
            <a:spLocks noGrp="1"/>
          </p:cNvSpPr>
          <p:nvPr>
            <p:ph type="title"/>
          </p:nvPr>
        </p:nvSpPr>
        <p:spPr>
          <a:xfrm>
            <a:off x="838200" y="827723"/>
            <a:ext cx="10515600" cy="2852737"/>
          </a:xfrm>
        </p:spPr>
        <p:txBody>
          <a:bodyPr>
            <a:normAutofit/>
          </a:bodyPr>
          <a:lstStyle/>
          <a:p>
            <a:r>
              <a:rPr lang="en-US" sz="5400"/>
              <a:t>Intent to Submit Form</a:t>
            </a:r>
            <a:endParaRPr lang="en-US"/>
          </a:p>
        </p:txBody>
      </p:sp>
    </p:spTree>
    <p:extLst>
      <p:ext uri="{BB962C8B-B14F-4D97-AF65-F5344CB8AC3E}">
        <p14:creationId xmlns:p14="http://schemas.microsoft.com/office/powerpoint/2010/main" val="6766548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88A94-2DCB-5C2E-6712-6293F0ECD730}"/>
              </a:ext>
            </a:extLst>
          </p:cNvPr>
          <p:cNvSpPr>
            <a:spLocks noGrp="1"/>
          </p:cNvSpPr>
          <p:nvPr>
            <p:ph type="title"/>
          </p:nvPr>
        </p:nvSpPr>
        <p:spPr/>
        <p:txBody>
          <a:bodyPr/>
          <a:lstStyle/>
          <a:p>
            <a:r>
              <a:rPr lang="en-US"/>
              <a:t>Intent to Submit Form (1)</a:t>
            </a:r>
            <a:endParaRPr lang="en-US">
              <a:cs typeface="Arial"/>
            </a:endParaRPr>
          </a:p>
        </p:txBody>
      </p:sp>
      <p:sp>
        <p:nvSpPr>
          <p:cNvPr id="3" name="Content Placeholder 2">
            <a:extLst>
              <a:ext uri="{FF2B5EF4-FFF2-40B4-BE49-F238E27FC236}">
                <a16:creationId xmlns:a16="http://schemas.microsoft.com/office/drawing/2014/main" id="{DB97D6B0-F593-93F8-4D1C-CFF2D51F19E3}"/>
              </a:ext>
            </a:extLst>
          </p:cNvPr>
          <p:cNvSpPr>
            <a:spLocks noGrp="1"/>
          </p:cNvSpPr>
          <p:nvPr>
            <p:ph idx="1"/>
          </p:nvPr>
        </p:nvSpPr>
        <p:spPr>
          <a:xfrm>
            <a:off x="1037937" y="1719443"/>
            <a:ext cx="10323411" cy="4351338"/>
          </a:xfrm>
        </p:spPr>
        <p:txBody>
          <a:bodyPr vert="horz" lIns="91440" tIns="45720" rIns="91440" bIns="45720" rtlCol="0" anchor="t">
            <a:noAutofit/>
          </a:bodyPr>
          <a:lstStyle/>
          <a:p>
            <a:pPr indent="0">
              <a:spcBef>
                <a:spcPts val="1200"/>
              </a:spcBef>
              <a:spcAft>
                <a:spcPts val="1200"/>
              </a:spcAft>
              <a:buNone/>
            </a:pPr>
            <a:r>
              <a:rPr lang="en-US">
                <a:ea typeface="+mn-lt"/>
                <a:cs typeface="+mn-lt"/>
              </a:rPr>
              <a:t>PD providers must submit the online Literacy PD Programs Intent to Submit Form no later than 4 p.m. on January 12, 2026. </a:t>
            </a:r>
            <a:endParaRPr lang="en-US">
              <a:cs typeface="Arial" panose="020B0604020202020204"/>
            </a:endParaRPr>
          </a:p>
          <a:p>
            <a:pPr indent="0">
              <a:spcBef>
                <a:spcPts val="1200"/>
              </a:spcBef>
              <a:spcAft>
                <a:spcPts val="1200"/>
              </a:spcAft>
              <a:buNone/>
            </a:pPr>
            <a:r>
              <a:rPr lang="en-US">
                <a:ea typeface="+mn-lt"/>
                <a:cs typeface="+mn-lt"/>
              </a:rPr>
              <a:t>Completion of this form is required for PD programs to be considered for approval and will aid the CDE in preparing for the review process. </a:t>
            </a:r>
            <a:endParaRPr lang="en-US">
              <a:cs typeface="Arial" panose="020B0604020202020204"/>
            </a:endParaRPr>
          </a:p>
          <a:p>
            <a:pPr indent="0">
              <a:spcBef>
                <a:spcPts val="1200"/>
              </a:spcBef>
              <a:spcAft>
                <a:spcPts val="1200"/>
              </a:spcAft>
              <a:buNone/>
            </a:pPr>
            <a:r>
              <a:rPr lang="en-US">
                <a:ea typeface="+mn-lt"/>
                <a:cs typeface="+mn-lt"/>
              </a:rPr>
              <a:t>Completing the Intent to Submit Form does not require a PD provider to ultimately submit a PD program.</a:t>
            </a:r>
            <a:endParaRPr lang="en-US">
              <a:cs typeface="Arial"/>
            </a:endParaRPr>
          </a:p>
        </p:txBody>
      </p:sp>
    </p:spTree>
    <p:extLst>
      <p:ext uri="{BB962C8B-B14F-4D97-AF65-F5344CB8AC3E}">
        <p14:creationId xmlns:p14="http://schemas.microsoft.com/office/powerpoint/2010/main" val="3117400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70206-A312-4806-965A-B0AF43993ED4}"/>
              </a:ext>
            </a:extLst>
          </p:cNvPr>
          <p:cNvSpPr>
            <a:spLocks noGrp="1"/>
          </p:cNvSpPr>
          <p:nvPr>
            <p:ph type="title"/>
          </p:nvPr>
        </p:nvSpPr>
        <p:spPr/>
        <p:txBody>
          <a:bodyPr/>
          <a:lstStyle/>
          <a:p>
            <a:r>
              <a:rPr lang="en-US">
                <a:cs typeface="Arial"/>
              </a:rPr>
              <a:t>Intent to Submit Form (2)</a:t>
            </a:r>
          </a:p>
        </p:txBody>
      </p:sp>
      <p:sp>
        <p:nvSpPr>
          <p:cNvPr id="3" name="Content Placeholder 2">
            <a:extLst>
              <a:ext uri="{FF2B5EF4-FFF2-40B4-BE49-F238E27FC236}">
                <a16:creationId xmlns:a16="http://schemas.microsoft.com/office/drawing/2014/main" id="{2A759B9E-4878-0C52-72BA-1EA4D8D08B0D}"/>
              </a:ext>
            </a:extLst>
          </p:cNvPr>
          <p:cNvSpPr>
            <a:spLocks noGrp="1"/>
          </p:cNvSpPr>
          <p:nvPr>
            <p:ph idx="1"/>
          </p:nvPr>
        </p:nvSpPr>
        <p:spPr>
          <a:xfrm>
            <a:off x="1354238" y="1825625"/>
            <a:ext cx="9999561" cy="4351338"/>
          </a:xfrm>
        </p:spPr>
        <p:txBody>
          <a:bodyPr vert="horz" lIns="91440" tIns="45720" rIns="91440" bIns="45720" rtlCol="0" anchor="t">
            <a:noAutofit/>
          </a:bodyPr>
          <a:lstStyle/>
          <a:p>
            <a:pPr indent="0">
              <a:spcAft>
                <a:spcPts val="2400"/>
              </a:spcAft>
              <a:buNone/>
            </a:pPr>
            <a:r>
              <a:rPr lang="en-US" dirty="0">
                <a:ea typeface="+mn-lt"/>
                <a:cs typeface="+mn-lt"/>
              </a:rPr>
              <a:t>In the Intent to Submit Form, the PD provider will be asked to provide information for a primary contact, as well as a fiscal contact. </a:t>
            </a:r>
          </a:p>
          <a:p>
            <a:pPr indent="0">
              <a:spcAft>
                <a:spcPts val="2400"/>
              </a:spcAft>
              <a:buNone/>
            </a:pPr>
            <a:r>
              <a:rPr lang="en-US" dirty="0">
                <a:ea typeface="+mn-lt"/>
                <a:cs typeface="+mn-lt"/>
              </a:rPr>
              <a:t>PD providers will also be asked to complete a self-assessment checklist to ensure that the program intended for submission meets all the SBE-approved criteria. </a:t>
            </a:r>
            <a:endParaRPr lang="en-US" dirty="0">
              <a:cs typeface="Arial" panose="020B0604020202020204"/>
            </a:endParaRPr>
          </a:p>
          <a:p>
            <a:pPr indent="0">
              <a:buNone/>
            </a:pPr>
            <a:r>
              <a:rPr lang="en-US" dirty="0">
                <a:ea typeface="+mn-lt"/>
                <a:cs typeface="+mn-lt"/>
              </a:rPr>
              <a:t>If applying for a fee reduction, this will be indicated through the Intent to Submit Form.</a:t>
            </a:r>
            <a:endParaRPr lang="en-US" dirty="0">
              <a:cs typeface="Arial" panose="020B0604020202020204"/>
            </a:endParaRPr>
          </a:p>
        </p:txBody>
      </p:sp>
    </p:spTree>
    <p:extLst>
      <p:ext uri="{BB962C8B-B14F-4D97-AF65-F5344CB8AC3E}">
        <p14:creationId xmlns:p14="http://schemas.microsoft.com/office/powerpoint/2010/main" val="13768401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26B09-51A2-BDCA-D6C0-CB357FA0F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5F3E3A-0511-DA6F-3C2F-5A7D9A270685}"/>
              </a:ext>
            </a:extLst>
          </p:cNvPr>
          <p:cNvSpPr>
            <a:spLocks noGrp="1"/>
          </p:cNvSpPr>
          <p:nvPr>
            <p:ph type="title"/>
          </p:nvPr>
        </p:nvSpPr>
        <p:spPr>
          <a:xfrm>
            <a:off x="838200" y="827723"/>
            <a:ext cx="10515600" cy="2852737"/>
          </a:xfrm>
        </p:spPr>
        <p:txBody>
          <a:bodyPr>
            <a:normAutofit/>
          </a:bodyPr>
          <a:lstStyle/>
          <a:p>
            <a:r>
              <a:rPr lang="en-US" sz="5400"/>
              <a:t>Provider Fees and Payment</a:t>
            </a:r>
            <a:endParaRPr lang="en-US"/>
          </a:p>
        </p:txBody>
      </p:sp>
    </p:spTree>
    <p:extLst>
      <p:ext uri="{BB962C8B-B14F-4D97-AF65-F5344CB8AC3E}">
        <p14:creationId xmlns:p14="http://schemas.microsoft.com/office/powerpoint/2010/main" val="4709155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278041"/>
            <a:ext cx="9479666" cy="1088921"/>
          </a:xfrm>
        </p:spPr>
        <p:txBody>
          <a:bodyPr>
            <a:normAutofit/>
          </a:bodyPr>
          <a:lstStyle/>
          <a:p>
            <a:r>
              <a:rPr lang="en-US" sz="4900" dirty="0"/>
              <a:t>Fees and Payment</a:t>
            </a:r>
            <a:endParaRPr lang="en-US" dirty="0">
              <a:cs typeface="Arial"/>
            </a:endParaRP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69253" y="1366962"/>
            <a:ext cx="10158424" cy="4848830"/>
          </a:xfrm>
        </p:spPr>
        <p:txBody>
          <a:bodyPr vert="horz" lIns="91440" tIns="45720" rIns="91440" bIns="45720" rtlCol="0" anchor="t">
            <a:noAutofit/>
          </a:bodyPr>
          <a:lstStyle/>
          <a:p>
            <a:pPr indent="0">
              <a:spcAft>
                <a:spcPts val="2400"/>
              </a:spcAft>
              <a:buNone/>
            </a:pPr>
            <a:r>
              <a:rPr lang="en-US" dirty="0">
                <a:ea typeface="+mn-lt"/>
                <a:cs typeface="+mn-lt"/>
              </a:rPr>
              <a:t>The CDE assesses a fee to participating non-LEA providers using the information provided in their Intent to Submit Form. The standard fee for participation is $10,000 for each program submission.</a:t>
            </a:r>
            <a:endParaRPr lang="en-US" dirty="0">
              <a:cs typeface="Arial" panose="020B0604020202020204"/>
            </a:endParaRPr>
          </a:p>
          <a:p>
            <a:pPr indent="0">
              <a:buNone/>
            </a:pPr>
            <a:r>
              <a:rPr lang="en-US" dirty="0">
                <a:ea typeface="+mn-lt"/>
                <a:cs typeface="+mn-lt"/>
              </a:rPr>
              <a:t>LEAs (i.e. school districts, county offices of education, charter schools, or state special schools)</a:t>
            </a:r>
            <a:r>
              <a:rPr lang="en-US" sz="1200" dirty="0">
                <a:ea typeface="+mn-lt"/>
                <a:cs typeface="+mn-lt"/>
              </a:rPr>
              <a:t> </a:t>
            </a:r>
            <a:r>
              <a:rPr lang="en-US" dirty="0">
                <a:ea typeface="+mn-lt"/>
                <a:cs typeface="+mn-lt"/>
              </a:rPr>
              <a:t>that submit PD programs for review, either as a standalone PD program provider or in a partnership that includes only LEAs, shall be exempt from paying a fee.</a:t>
            </a:r>
            <a:endParaRPr lang="en-US" dirty="0">
              <a:cs typeface="Arial" panose="020B0604020202020204"/>
            </a:endParaRPr>
          </a:p>
        </p:txBody>
      </p:sp>
    </p:spTree>
    <p:extLst>
      <p:ext uri="{BB962C8B-B14F-4D97-AF65-F5344CB8AC3E}">
        <p14:creationId xmlns:p14="http://schemas.microsoft.com/office/powerpoint/2010/main" val="4713361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CE9F9-D489-51C1-35B9-E44EE587346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83C7C6-C27B-0C1E-8381-BE8C06A31CAF}"/>
              </a:ext>
            </a:extLst>
          </p:cNvPr>
          <p:cNvSpPr>
            <a:spLocks noGrp="1"/>
          </p:cNvSpPr>
          <p:nvPr>
            <p:ph type="title"/>
          </p:nvPr>
        </p:nvSpPr>
        <p:spPr>
          <a:xfrm>
            <a:off x="1354239" y="278041"/>
            <a:ext cx="9479666" cy="1088921"/>
          </a:xfrm>
        </p:spPr>
        <p:txBody>
          <a:bodyPr>
            <a:normAutofit/>
          </a:bodyPr>
          <a:lstStyle/>
          <a:p>
            <a:r>
              <a:rPr lang="en-US" sz="4900" dirty="0"/>
              <a:t>Fee Reduction Eligibility</a:t>
            </a:r>
            <a:endParaRPr lang="en-US" dirty="0">
              <a:cs typeface="Arial"/>
            </a:endParaRPr>
          </a:p>
        </p:txBody>
      </p:sp>
      <p:sp>
        <p:nvSpPr>
          <p:cNvPr id="6" name="Content Placeholder 5">
            <a:extLst>
              <a:ext uri="{FF2B5EF4-FFF2-40B4-BE49-F238E27FC236}">
                <a16:creationId xmlns:a16="http://schemas.microsoft.com/office/drawing/2014/main" id="{0820CB27-8988-6DFB-335B-8ED2A849B99A}"/>
              </a:ext>
            </a:extLst>
          </p:cNvPr>
          <p:cNvSpPr>
            <a:spLocks noGrp="1"/>
          </p:cNvSpPr>
          <p:nvPr>
            <p:ph idx="1"/>
          </p:nvPr>
        </p:nvSpPr>
        <p:spPr>
          <a:xfrm>
            <a:off x="925479" y="1366962"/>
            <a:ext cx="10330952" cy="4848830"/>
          </a:xfrm>
        </p:spPr>
        <p:txBody>
          <a:bodyPr vert="horz" lIns="91440" tIns="45720" rIns="91440" bIns="45720" rtlCol="0" anchor="t">
            <a:noAutofit/>
          </a:bodyPr>
          <a:lstStyle/>
          <a:p>
            <a:pPr indent="0">
              <a:buNone/>
            </a:pPr>
            <a:r>
              <a:rPr lang="en-US" dirty="0">
                <a:ea typeface="+mn-lt"/>
                <a:cs typeface="+mn-lt"/>
              </a:rPr>
              <a:t>Small PD program providers may be eligible for a reduction of the participation fees. </a:t>
            </a:r>
            <a:r>
              <a:rPr lang="en-US" i="1" dirty="0">
                <a:ea typeface="+mn-lt"/>
                <a:cs typeface="+mn-lt"/>
              </a:rPr>
              <a:t>EC</a:t>
            </a:r>
            <a:r>
              <a:rPr lang="en-US" dirty="0">
                <a:ea typeface="+mn-lt"/>
                <a:cs typeface="+mn-lt"/>
              </a:rPr>
              <a:t> Section 33319.6 defines a small PD program provider as: </a:t>
            </a:r>
          </a:p>
          <a:p>
            <a:pPr marL="571500" indent="-342900">
              <a:buFont typeface="Arial"/>
              <a:buChar char="•"/>
            </a:pPr>
            <a:r>
              <a:rPr lang="en-US" dirty="0">
                <a:ea typeface="+mn-lt"/>
                <a:cs typeface="+mn-lt"/>
              </a:rPr>
              <a:t>Independently owned or operated,</a:t>
            </a:r>
          </a:p>
          <a:p>
            <a:pPr marL="571500" indent="-342900">
              <a:buFont typeface="Arial"/>
              <a:buChar char="•"/>
            </a:pPr>
            <a:r>
              <a:rPr lang="en-US" dirty="0">
                <a:ea typeface="+mn-lt"/>
                <a:cs typeface="+mn-lt"/>
              </a:rPr>
              <a:t>Having 20 or fewer employees, together with its affiliates, and;</a:t>
            </a:r>
          </a:p>
          <a:p>
            <a:pPr marL="571500" indent="-342900">
              <a:buFont typeface="Arial"/>
              <a:buChar char="•"/>
            </a:pPr>
            <a:r>
              <a:rPr lang="en-US" dirty="0">
                <a:ea typeface="+mn-lt"/>
                <a:cs typeface="+mn-lt"/>
              </a:rPr>
              <a:t>Having average annual gross receipts of $2 million or less over the previous three years.</a:t>
            </a:r>
            <a:endParaRPr lang="en-US" dirty="0"/>
          </a:p>
        </p:txBody>
      </p:sp>
    </p:spTree>
    <p:extLst>
      <p:ext uri="{BB962C8B-B14F-4D97-AF65-F5344CB8AC3E}">
        <p14:creationId xmlns:p14="http://schemas.microsoft.com/office/powerpoint/2010/main" val="9381262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ABEAB-A37F-CFCE-E3BD-8F4F636864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4A43A2D-050F-044A-EDC7-E83ADE31A552}"/>
              </a:ext>
            </a:extLst>
          </p:cNvPr>
          <p:cNvSpPr>
            <a:spLocks noGrp="1"/>
          </p:cNvSpPr>
          <p:nvPr>
            <p:ph type="title"/>
          </p:nvPr>
        </p:nvSpPr>
        <p:spPr>
          <a:xfrm>
            <a:off x="1354239" y="278041"/>
            <a:ext cx="9479666" cy="1088921"/>
          </a:xfrm>
        </p:spPr>
        <p:txBody>
          <a:bodyPr>
            <a:normAutofit/>
          </a:bodyPr>
          <a:lstStyle/>
          <a:p>
            <a:r>
              <a:rPr lang="en-US" sz="4900"/>
              <a:t>Fee Reduction Process (1)</a:t>
            </a:r>
            <a:endParaRPr lang="en-US">
              <a:cs typeface="Arial"/>
            </a:endParaRPr>
          </a:p>
        </p:txBody>
      </p:sp>
      <p:sp>
        <p:nvSpPr>
          <p:cNvPr id="6" name="Content Placeholder 5">
            <a:extLst>
              <a:ext uri="{FF2B5EF4-FFF2-40B4-BE49-F238E27FC236}">
                <a16:creationId xmlns:a16="http://schemas.microsoft.com/office/drawing/2014/main" id="{ED694F64-6963-C9AD-A94D-9F6B031E4AED}"/>
              </a:ext>
            </a:extLst>
          </p:cNvPr>
          <p:cNvSpPr>
            <a:spLocks noGrp="1"/>
          </p:cNvSpPr>
          <p:nvPr>
            <p:ph idx="1"/>
          </p:nvPr>
        </p:nvSpPr>
        <p:spPr>
          <a:xfrm>
            <a:off x="1184272" y="1366962"/>
            <a:ext cx="10330952" cy="4848830"/>
          </a:xfrm>
        </p:spPr>
        <p:txBody>
          <a:bodyPr vert="horz" lIns="91440" tIns="45720" rIns="91440" bIns="45720" rtlCol="0" anchor="t">
            <a:noAutofit/>
          </a:bodyPr>
          <a:lstStyle/>
          <a:p>
            <a:pPr indent="0">
              <a:spcAft>
                <a:spcPts val="2400"/>
              </a:spcAft>
              <a:buNone/>
            </a:pPr>
            <a:r>
              <a:rPr lang="en-US" dirty="0">
                <a:ea typeface="+mn-lt"/>
                <a:cs typeface="+mn-lt"/>
              </a:rPr>
              <a:t>After a provider indicates on the Intent to Submit Form that they wish to be considered for a reduced fee as a small PD program provider, the provider will receive a separate email with how to submit the required documentation.</a:t>
            </a:r>
            <a:endParaRPr lang="en-US" dirty="0">
              <a:latin typeface="Arial"/>
              <a:cs typeface="Arial"/>
            </a:endParaRPr>
          </a:p>
        </p:txBody>
      </p:sp>
    </p:spTree>
    <p:extLst>
      <p:ext uri="{BB962C8B-B14F-4D97-AF65-F5344CB8AC3E}">
        <p14:creationId xmlns:p14="http://schemas.microsoft.com/office/powerpoint/2010/main" val="2622833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8BE31-D639-FB15-0EB7-C656B7503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C784B-4737-C832-0A6F-5A71B68B2768}"/>
              </a:ext>
            </a:extLst>
          </p:cNvPr>
          <p:cNvSpPr>
            <a:spLocks noGrp="1"/>
          </p:cNvSpPr>
          <p:nvPr>
            <p:ph type="title"/>
          </p:nvPr>
        </p:nvSpPr>
        <p:spPr/>
        <p:txBody>
          <a:bodyPr>
            <a:normAutofit/>
          </a:bodyPr>
          <a:lstStyle/>
          <a:p>
            <a:r>
              <a:rPr lang="en-US"/>
              <a:t>Invitation to Submit</a:t>
            </a:r>
          </a:p>
        </p:txBody>
      </p:sp>
      <p:sp>
        <p:nvSpPr>
          <p:cNvPr id="3" name="Content Placeholder 2">
            <a:extLst>
              <a:ext uri="{FF2B5EF4-FFF2-40B4-BE49-F238E27FC236}">
                <a16:creationId xmlns:a16="http://schemas.microsoft.com/office/drawing/2014/main" id="{A7FAD91A-95AD-5B5E-3DC4-ED42A4416D5B}"/>
              </a:ext>
            </a:extLst>
          </p:cNvPr>
          <p:cNvSpPr>
            <a:spLocks noGrp="1"/>
          </p:cNvSpPr>
          <p:nvPr>
            <p:ph idx="1"/>
          </p:nvPr>
        </p:nvSpPr>
        <p:spPr>
          <a:xfrm>
            <a:off x="1602442" y="1790699"/>
            <a:ext cx="9376012" cy="4278571"/>
          </a:xfrm>
        </p:spPr>
        <p:txBody>
          <a:bodyPr vert="horz" lIns="91440" tIns="45720" rIns="91440" bIns="45720" rtlCol="0" anchor="t">
            <a:noAutofit/>
          </a:bodyPr>
          <a:lstStyle/>
          <a:p>
            <a:pPr marL="0" indent="0">
              <a:lnSpc>
                <a:spcPct val="100000"/>
              </a:lnSpc>
              <a:spcBef>
                <a:spcPts val="1200"/>
              </a:spcBef>
              <a:spcAft>
                <a:spcPts val="1200"/>
              </a:spcAft>
              <a:buNone/>
            </a:pPr>
            <a:r>
              <a:rPr lang="en-US" dirty="0">
                <a:ea typeface="+mn-lt"/>
                <a:cs typeface="+mn-lt"/>
              </a:rPr>
              <a:t>The CDE invites PD providers to submit programs for California State Board of Education (SBE) approval for use by local educational agencies (LEAs) for training transitional kindergarten through grade five (TK‒5) educators on effective means of teaching literacy. </a:t>
            </a:r>
            <a:endParaRPr lang="en-US" dirty="0">
              <a:cs typeface="Arial" panose="020B0604020202020204"/>
            </a:endParaRPr>
          </a:p>
          <a:p>
            <a:pPr marL="0" indent="0">
              <a:lnSpc>
                <a:spcPct val="100000"/>
              </a:lnSpc>
              <a:spcBef>
                <a:spcPts val="1200"/>
              </a:spcBef>
              <a:spcAft>
                <a:spcPts val="1200"/>
              </a:spcAft>
              <a:buNone/>
            </a:pPr>
            <a:r>
              <a:rPr lang="en-US" dirty="0">
                <a:ea typeface="+mn-lt"/>
                <a:cs typeface="+mn-lt"/>
              </a:rPr>
              <a:t>For the purposes of the Invitation to Submit document, the term “professional development” or “PD” also encompasses “professional learning.”</a:t>
            </a:r>
            <a:endParaRPr lang="en-US" dirty="0">
              <a:cs typeface="Arial" panose="020B0604020202020204"/>
            </a:endParaRPr>
          </a:p>
        </p:txBody>
      </p:sp>
    </p:spTree>
    <p:extLst>
      <p:ext uri="{BB962C8B-B14F-4D97-AF65-F5344CB8AC3E}">
        <p14:creationId xmlns:p14="http://schemas.microsoft.com/office/powerpoint/2010/main" val="23834657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D7C2D-AB96-A5BA-D43E-17F7D415639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98CC68-BEAC-E046-97C5-44623A67DC27}"/>
              </a:ext>
            </a:extLst>
          </p:cNvPr>
          <p:cNvSpPr>
            <a:spLocks noGrp="1"/>
          </p:cNvSpPr>
          <p:nvPr>
            <p:ph type="title"/>
          </p:nvPr>
        </p:nvSpPr>
        <p:spPr>
          <a:xfrm>
            <a:off x="1354239" y="278041"/>
            <a:ext cx="9479666" cy="1088921"/>
          </a:xfrm>
        </p:spPr>
        <p:txBody>
          <a:bodyPr>
            <a:normAutofit/>
          </a:bodyPr>
          <a:lstStyle/>
          <a:p>
            <a:r>
              <a:rPr lang="en-US" sz="4900"/>
              <a:t>Fee Reduction Process (2)</a:t>
            </a:r>
            <a:endParaRPr lang="en-US">
              <a:cs typeface="Arial"/>
            </a:endParaRPr>
          </a:p>
        </p:txBody>
      </p:sp>
      <p:sp>
        <p:nvSpPr>
          <p:cNvPr id="6" name="Content Placeholder 5">
            <a:extLst>
              <a:ext uri="{FF2B5EF4-FFF2-40B4-BE49-F238E27FC236}">
                <a16:creationId xmlns:a16="http://schemas.microsoft.com/office/drawing/2014/main" id="{5382D9EA-872B-0AC2-4DA4-098044652CBF}"/>
              </a:ext>
            </a:extLst>
          </p:cNvPr>
          <p:cNvSpPr>
            <a:spLocks noGrp="1"/>
          </p:cNvSpPr>
          <p:nvPr>
            <p:ph idx="1"/>
          </p:nvPr>
        </p:nvSpPr>
        <p:spPr>
          <a:xfrm>
            <a:off x="1184272" y="1366962"/>
            <a:ext cx="10330952" cy="4848830"/>
          </a:xfrm>
        </p:spPr>
        <p:txBody>
          <a:bodyPr vert="horz" lIns="91440" tIns="45720" rIns="91440" bIns="45720" rtlCol="0" anchor="t">
            <a:noAutofit/>
          </a:bodyPr>
          <a:lstStyle/>
          <a:p>
            <a:pPr indent="0">
              <a:spcAft>
                <a:spcPts val="2400"/>
              </a:spcAft>
              <a:buNone/>
            </a:pPr>
            <a:r>
              <a:rPr lang="en-US" dirty="0">
                <a:ea typeface="+mn-lt"/>
                <a:cs typeface="+mn-lt"/>
              </a:rPr>
              <a:t>To establish small PD program provider status for a fee reduction, the provider must submit documentation to the CDE for each of the following:</a:t>
            </a:r>
            <a:endParaRPr lang="en-US" dirty="0">
              <a:cs typeface="Arial" panose="020B0604020202020204"/>
            </a:endParaRPr>
          </a:p>
          <a:p>
            <a:pPr>
              <a:spcAft>
                <a:spcPts val="1200"/>
              </a:spcAft>
            </a:pPr>
            <a:r>
              <a:rPr lang="en-US" dirty="0">
                <a:ea typeface="+mn-lt"/>
                <a:cs typeface="+mn-lt"/>
              </a:rPr>
              <a:t>A tax filing statement of earnings for the most recent three fiscal years,</a:t>
            </a:r>
            <a:endParaRPr lang="en-US" dirty="0">
              <a:cs typeface="Arial"/>
            </a:endParaRPr>
          </a:p>
          <a:p>
            <a:pPr>
              <a:spcAft>
                <a:spcPts val="1200"/>
              </a:spcAft>
              <a:buFont typeface="Arial"/>
              <a:buChar char="•"/>
            </a:pPr>
            <a:r>
              <a:rPr lang="en-US" dirty="0">
                <a:ea typeface="+mn-lt"/>
                <a:cs typeface="+mn-lt"/>
              </a:rPr>
              <a:t>A statement verifying the number of full-time employees excluding contracted employees, and</a:t>
            </a:r>
          </a:p>
          <a:p>
            <a:pPr>
              <a:spcAft>
                <a:spcPts val="1200"/>
              </a:spcAft>
              <a:buFont typeface="Arial"/>
              <a:buChar char="•"/>
            </a:pPr>
            <a:r>
              <a:rPr lang="en-US" dirty="0">
                <a:ea typeface="+mn-lt"/>
                <a:cs typeface="+mn-lt"/>
              </a:rPr>
              <a:t>A statement verifying that the small provider is independently owned or operated.</a:t>
            </a:r>
          </a:p>
        </p:txBody>
      </p:sp>
    </p:spTree>
    <p:extLst>
      <p:ext uri="{BB962C8B-B14F-4D97-AF65-F5344CB8AC3E}">
        <p14:creationId xmlns:p14="http://schemas.microsoft.com/office/powerpoint/2010/main" val="10168772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2031E-6127-5F4D-7DC9-6307C1FEBFE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2E1E69-FA1B-B6AF-43C1-B58FD667DFAD}"/>
              </a:ext>
            </a:extLst>
          </p:cNvPr>
          <p:cNvSpPr>
            <a:spLocks noGrp="1"/>
          </p:cNvSpPr>
          <p:nvPr>
            <p:ph type="title"/>
          </p:nvPr>
        </p:nvSpPr>
        <p:spPr>
          <a:xfrm>
            <a:off x="1354239" y="278041"/>
            <a:ext cx="9479666" cy="1088921"/>
          </a:xfrm>
        </p:spPr>
        <p:txBody>
          <a:bodyPr>
            <a:normAutofit/>
          </a:bodyPr>
          <a:lstStyle/>
          <a:p>
            <a:r>
              <a:rPr lang="en-US" sz="4900"/>
              <a:t>Fee Reduction Formula </a:t>
            </a:r>
            <a:endParaRPr lang="en-US">
              <a:cs typeface="Arial"/>
            </a:endParaRPr>
          </a:p>
        </p:txBody>
      </p:sp>
      <p:sp>
        <p:nvSpPr>
          <p:cNvPr id="7" name="Content Placeholder 6">
            <a:extLst>
              <a:ext uri="{FF2B5EF4-FFF2-40B4-BE49-F238E27FC236}">
                <a16:creationId xmlns:a16="http://schemas.microsoft.com/office/drawing/2014/main" id="{8AEF0699-615B-75D8-CB76-3E79E85BC240}"/>
              </a:ext>
            </a:extLst>
          </p:cNvPr>
          <p:cNvSpPr>
            <a:spLocks noGrp="1"/>
          </p:cNvSpPr>
          <p:nvPr>
            <p:ph idx="1"/>
          </p:nvPr>
        </p:nvSpPr>
        <p:spPr>
          <a:xfrm>
            <a:off x="1539064" y="1253331"/>
            <a:ext cx="9479666" cy="4351338"/>
          </a:xfrm>
        </p:spPr>
        <p:txBody>
          <a:bodyPr/>
          <a:lstStyle/>
          <a:p>
            <a:pPr marL="0" indent="0">
              <a:buNone/>
            </a:pPr>
            <a:r>
              <a:rPr lang="en-US" dirty="0">
                <a:cs typeface="Arial"/>
              </a:rPr>
              <a:t>Once a provider has established small PD program provider status, the reduced fee will be calculated. </a:t>
            </a:r>
            <a:r>
              <a:rPr lang="en-US" dirty="0">
                <a:highlight>
                  <a:srgbClr val="FFFFFF"/>
                </a:highlight>
                <a:cs typeface="Segoe UI"/>
              </a:rPr>
              <a:t>The formula to establish the fee reduction is the 3-year average gross income divided by the $2 million threshold equals a percentage that is applied to the $10,000 fee.</a:t>
            </a:r>
            <a:endParaRPr lang="en-US" dirty="0">
              <a:cs typeface="Arial" panose="020B0604020202020204"/>
            </a:endParaRPr>
          </a:p>
          <a:p>
            <a:endParaRPr lang="en-US" dirty="0">
              <a:highlight>
                <a:srgbClr val="FFFFFF"/>
              </a:highlight>
              <a:cs typeface="Segoe UI"/>
            </a:endParaRPr>
          </a:p>
          <a:p>
            <a:pPr marL="0" indent="0">
              <a:buNone/>
            </a:pPr>
            <a:r>
              <a:rPr lang="en-US" dirty="0">
                <a:highlight>
                  <a:srgbClr val="FFFFFF"/>
                </a:highlight>
                <a:cs typeface="Arial"/>
              </a:rPr>
              <a:t>Providers that submit reduced fee documentation should not send any payment until a fee determination amount has been received by the provider via a separate CDE communication.</a:t>
            </a:r>
            <a:endParaRPr lang="en-US" dirty="0">
              <a:cs typeface="Arial" panose="020B0604020202020204"/>
            </a:endParaRPr>
          </a:p>
        </p:txBody>
      </p:sp>
    </p:spTree>
    <p:extLst>
      <p:ext uri="{BB962C8B-B14F-4D97-AF65-F5344CB8AC3E}">
        <p14:creationId xmlns:p14="http://schemas.microsoft.com/office/powerpoint/2010/main" val="36775822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1107A-4A39-DD36-3AE0-EA6EBC367C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5681227-14E9-CCF0-E684-694F53DA98AB}"/>
              </a:ext>
            </a:extLst>
          </p:cNvPr>
          <p:cNvSpPr>
            <a:spLocks noGrp="1"/>
          </p:cNvSpPr>
          <p:nvPr>
            <p:ph type="title"/>
          </p:nvPr>
        </p:nvSpPr>
        <p:spPr>
          <a:xfrm>
            <a:off x="1354239" y="278041"/>
            <a:ext cx="9479666" cy="1088921"/>
          </a:xfrm>
        </p:spPr>
        <p:txBody>
          <a:bodyPr>
            <a:normAutofit/>
          </a:bodyPr>
          <a:lstStyle/>
          <a:p>
            <a:r>
              <a:rPr lang="en-US" sz="4900"/>
              <a:t>Fee Submission (1)</a:t>
            </a:r>
            <a:endParaRPr lang="en-US">
              <a:cs typeface="Arial"/>
            </a:endParaRPr>
          </a:p>
        </p:txBody>
      </p:sp>
      <p:sp>
        <p:nvSpPr>
          <p:cNvPr id="6" name="Content Placeholder 5">
            <a:extLst>
              <a:ext uri="{FF2B5EF4-FFF2-40B4-BE49-F238E27FC236}">
                <a16:creationId xmlns:a16="http://schemas.microsoft.com/office/drawing/2014/main" id="{0CE0A568-2192-B33E-9314-E25AC6FE0BFA}"/>
              </a:ext>
            </a:extLst>
          </p:cNvPr>
          <p:cNvSpPr>
            <a:spLocks noGrp="1"/>
          </p:cNvSpPr>
          <p:nvPr>
            <p:ph idx="1"/>
          </p:nvPr>
        </p:nvSpPr>
        <p:spPr>
          <a:xfrm>
            <a:off x="1071846" y="1541847"/>
            <a:ext cx="10330952" cy="4848830"/>
          </a:xfrm>
        </p:spPr>
        <p:txBody>
          <a:bodyPr vert="horz" lIns="91440" tIns="45720" rIns="91440" bIns="45720" rtlCol="0" anchor="t">
            <a:noAutofit/>
          </a:bodyPr>
          <a:lstStyle/>
          <a:p>
            <a:pPr indent="0">
              <a:buNone/>
            </a:pPr>
            <a:r>
              <a:rPr lang="en-US" dirty="0">
                <a:latin typeface="Arial"/>
                <a:ea typeface="Calibri"/>
                <a:cs typeface="Arial"/>
              </a:rPr>
              <a:t>All participating non-LEA providers must deliver a check payable to the “California Department of Education” with the notation “LPD-Index 0590/PCA 25818.”</a:t>
            </a:r>
            <a:endParaRPr lang="en-US" dirty="0">
              <a:cs typeface="Arial" panose="020B0604020202020204"/>
            </a:endParaRPr>
          </a:p>
          <a:p>
            <a:pPr indent="0">
              <a:spcAft>
                <a:spcPts val="1200"/>
              </a:spcAft>
              <a:buNone/>
            </a:pPr>
            <a:r>
              <a:rPr lang="en-US" dirty="0">
                <a:latin typeface="Arial"/>
                <a:ea typeface="Calibri"/>
                <a:cs typeface="Arial"/>
              </a:rPr>
              <a:t>Mail the check payment directly to the CDE Cashier Office at the following address:</a:t>
            </a:r>
            <a:endParaRPr lang="en-US" dirty="0">
              <a:cs typeface="Arial" panose="020B0604020202020204"/>
            </a:endParaRPr>
          </a:p>
          <a:p>
            <a:pPr indent="0">
              <a:spcBef>
                <a:spcPts val="0"/>
              </a:spcBef>
              <a:buNone/>
            </a:pPr>
            <a:r>
              <a:rPr lang="en-US" dirty="0">
                <a:latin typeface="Arial"/>
                <a:ea typeface="Calibri"/>
                <a:cs typeface="Arial"/>
              </a:rPr>
              <a:t>California Department of Education</a:t>
            </a:r>
            <a:endParaRPr lang="en-US" dirty="0">
              <a:cs typeface="Arial" panose="020B0604020202020204"/>
            </a:endParaRPr>
          </a:p>
          <a:p>
            <a:pPr indent="0">
              <a:spcBef>
                <a:spcPts val="0"/>
              </a:spcBef>
              <a:buNone/>
            </a:pPr>
            <a:r>
              <a:rPr lang="en-US" dirty="0">
                <a:latin typeface="Arial"/>
                <a:ea typeface="Calibri"/>
                <a:cs typeface="Arial"/>
              </a:rPr>
              <a:t>Cashier Office</a:t>
            </a:r>
            <a:endParaRPr lang="en-US" dirty="0">
              <a:cs typeface="Arial" panose="020B0604020202020204"/>
            </a:endParaRPr>
          </a:p>
          <a:p>
            <a:pPr indent="0">
              <a:spcBef>
                <a:spcPts val="0"/>
              </a:spcBef>
              <a:buNone/>
            </a:pPr>
            <a:r>
              <a:rPr lang="en-US" dirty="0">
                <a:latin typeface="Arial"/>
                <a:ea typeface="Calibri"/>
                <a:cs typeface="Arial"/>
              </a:rPr>
              <a:t>P.O. Box 515006</a:t>
            </a:r>
            <a:endParaRPr lang="en-US" dirty="0">
              <a:cs typeface="Arial" panose="020B0604020202020204"/>
            </a:endParaRPr>
          </a:p>
          <a:p>
            <a:pPr indent="0">
              <a:spcBef>
                <a:spcPts val="0"/>
              </a:spcBef>
              <a:buNone/>
            </a:pPr>
            <a:r>
              <a:rPr lang="en-US" dirty="0">
                <a:latin typeface="Arial"/>
                <a:ea typeface="Calibri"/>
                <a:cs typeface="Arial"/>
              </a:rPr>
              <a:t>Sacramento, CA 95851-5006</a:t>
            </a:r>
            <a:endParaRPr lang="en-US" dirty="0">
              <a:cs typeface="Arial" panose="020B0604020202020204"/>
            </a:endParaRPr>
          </a:p>
        </p:txBody>
      </p:sp>
    </p:spTree>
    <p:extLst>
      <p:ext uri="{BB962C8B-B14F-4D97-AF65-F5344CB8AC3E}">
        <p14:creationId xmlns:p14="http://schemas.microsoft.com/office/powerpoint/2010/main" val="32623447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EC011-3B6B-B123-8D3A-A731B0E0E3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236094-0D4B-712B-AEE2-6C788FB2DE0A}"/>
              </a:ext>
            </a:extLst>
          </p:cNvPr>
          <p:cNvSpPr>
            <a:spLocks noGrp="1"/>
          </p:cNvSpPr>
          <p:nvPr>
            <p:ph type="title"/>
          </p:nvPr>
        </p:nvSpPr>
        <p:spPr>
          <a:xfrm>
            <a:off x="1354239" y="278041"/>
            <a:ext cx="9479666" cy="1088921"/>
          </a:xfrm>
        </p:spPr>
        <p:txBody>
          <a:bodyPr>
            <a:normAutofit/>
          </a:bodyPr>
          <a:lstStyle/>
          <a:p>
            <a:r>
              <a:rPr lang="en-US" sz="4900"/>
              <a:t>Fee Submission (2)</a:t>
            </a:r>
            <a:endParaRPr lang="en-US">
              <a:cs typeface="Arial"/>
            </a:endParaRPr>
          </a:p>
        </p:txBody>
      </p:sp>
      <p:sp>
        <p:nvSpPr>
          <p:cNvPr id="6" name="Content Placeholder 5">
            <a:extLst>
              <a:ext uri="{FF2B5EF4-FFF2-40B4-BE49-F238E27FC236}">
                <a16:creationId xmlns:a16="http://schemas.microsoft.com/office/drawing/2014/main" id="{56526EEE-C0E6-F253-3E35-6549162849F5}"/>
              </a:ext>
            </a:extLst>
          </p:cNvPr>
          <p:cNvSpPr>
            <a:spLocks noGrp="1"/>
          </p:cNvSpPr>
          <p:nvPr>
            <p:ph idx="1"/>
          </p:nvPr>
        </p:nvSpPr>
        <p:spPr>
          <a:xfrm>
            <a:off x="1071846" y="1354689"/>
            <a:ext cx="10330952" cy="4848830"/>
          </a:xfrm>
        </p:spPr>
        <p:txBody>
          <a:bodyPr vert="horz" lIns="91440" tIns="45720" rIns="91440" bIns="45720" rtlCol="0" anchor="t">
            <a:noAutofit/>
          </a:bodyPr>
          <a:lstStyle/>
          <a:p>
            <a:pPr indent="0">
              <a:spcAft>
                <a:spcPts val="1000"/>
              </a:spcAft>
              <a:buNone/>
            </a:pPr>
            <a:r>
              <a:rPr lang="en-US" dirty="0">
                <a:latin typeface="Arial"/>
                <a:ea typeface="Calibri"/>
                <a:cs typeface="Arial"/>
              </a:rPr>
              <a:t>Providers not requesting a reduced fee may submit the $10,000 payment at any time.</a:t>
            </a:r>
          </a:p>
          <a:p>
            <a:pPr indent="0">
              <a:spcAft>
                <a:spcPts val="1000"/>
              </a:spcAft>
              <a:buNone/>
            </a:pPr>
            <a:r>
              <a:rPr lang="en-US" dirty="0">
                <a:latin typeface="Arial"/>
                <a:ea typeface="Calibri"/>
                <a:cs typeface="Arial"/>
              </a:rPr>
              <a:t>All non-LEA providers must submit fees no later than the February 13, 2026, deadline, regardless of whether or not they are granted a fee reduction.</a:t>
            </a:r>
          </a:p>
          <a:p>
            <a:pPr indent="0">
              <a:spcAft>
                <a:spcPts val="1000"/>
              </a:spcAft>
              <a:buNone/>
            </a:pPr>
            <a:r>
              <a:rPr lang="en-US" dirty="0">
                <a:latin typeface="Arial"/>
                <a:ea typeface="Calibri"/>
                <a:cs typeface="Arial"/>
              </a:rPr>
              <a:t>All participating providers must email to </a:t>
            </a:r>
            <a:r>
              <a:rPr lang="en-US" dirty="0">
                <a:latin typeface="Arial"/>
                <a:ea typeface="Calibri"/>
                <a:cs typeface="Arial"/>
                <a:hlinkClick r:id="rId3"/>
              </a:rPr>
              <a:t>PD@cde.ca.gov</a:t>
            </a:r>
            <a:r>
              <a:rPr lang="en-US" dirty="0">
                <a:latin typeface="Arial"/>
                <a:ea typeface="Calibri"/>
                <a:cs typeface="Arial"/>
              </a:rPr>
              <a:t> documentation (e.g. mail return receipt, tracking information) showing fees were sent by the February 13, 2026, deadline. </a:t>
            </a:r>
            <a:endParaRPr lang="en-US" dirty="0">
              <a:cs typeface="Arial"/>
            </a:endParaRPr>
          </a:p>
        </p:txBody>
      </p:sp>
    </p:spTree>
    <p:extLst>
      <p:ext uri="{BB962C8B-B14F-4D97-AF65-F5344CB8AC3E}">
        <p14:creationId xmlns:p14="http://schemas.microsoft.com/office/powerpoint/2010/main" val="5456399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500EE-672B-F345-E23E-E7D4A9F952A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F6C365-2B04-98AC-693B-2D5B014FB81B}"/>
              </a:ext>
            </a:extLst>
          </p:cNvPr>
          <p:cNvSpPr>
            <a:spLocks noGrp="1"/>
          </p:cNvSpPr>
          <p:nvPr>
            <p:ph type="title"/>
          </p:nvPr>
        </p:nvSpPr>
        <p:spPr>
          <a:xfrm>
            <a:off x="1354239" y="278041"/>
            <a:ext cx="9479666" cy="1088921"/>
          </a:xfrm>
        </p:spPr>
        <p:txBody>
          <a:bodyPr>
            <a:normAutofit/>
          </a:bodyPr>
          <a:lstStyle/>
          <a:p>
            <a:r>
              <a:rPr lang="en-US" sz="4900"/>
              <a:t>Fee Submission (3)</a:t>
            </a:r>
            <a:endParaRPr lang="en-US">
              <a:cs typeface="Arial"/>
            </a:endParaRPr>
          </a:p>
        </p:txBody>
      </p:sp>
      <p:sp>
        <p:nvSpPr>
          <p:cNvPr id="6" name="Content Placeholder 5">
            <a:extLst>
              <a:ext uri="{FF2B5EF4-FFF2-40B4-BE49-F238E27FC236}">
                <a16:creationId xmlns:a16="http://schemas.microsoft.com/office/drawing/2014/main" id="{21AD258C-E02D-C47E-DA9E-73F065A78CC0}"/>
              </a:ext>
            </a:extLst>
          </p:cNvPr>
          <p:cNvSpPr>
            <a:spLocks noGrp="1"/>
          </p:cNvSpPr>
          <p:nvPr>
            <p:ph idx="1"/>
          </p:nvPr>
        </p:nvSpPr>
        <p:spPr>
          <a:xfrm>
            <a:off x="1086223" y="1555972"/>
            <a:ext cx="10330952" cy="4848830"/>
          </a:xfrm>
        </p:spPr>
        <p:txBody>
          <a:bodyPr vert="horz" lIns="91440" tIns="45720" rIns="91440" bIns="45720" rtlCol="0" anchor="t">
            <a:noAutofit/>
          </a:bodyPr>
          <a:lstStyle/>
          <a:p>
            <a:pPr indent="0">
              <a:buNone/>
            </a:pPr>
            <a:r>
              <a:rPr lang="en-US" dirty="0">
                <a:ea typeface="+mn-lt"/>
                <a:cs typeface="+mn-lt"/>
              </a:rPr>
              <a:t>The fee shall be payable by the PD program provider even if the PD provider subsequently chooses to withdraw one or more PD programs from review.</a:t>
            </a:r>
            <a:endParaRPr lang="en-US" dirty="0"/>
          </a:p>
          <a:p>
            <a:pPr indent="0">
              <a:buNone/>
            </a:pPr>
            <a:r>
              <a:rPr lang="en-US" dirty="0">
                <a:ea typeface="+mn-lt"/>
                <a:cs typeface="+mn-lt"/>
              </a:rPr>
              <a:t>A submission by a PD program provider shall not be reviewed until the fee has been paid in full. </a:t>
            </a:r>
            <a:endParaRPr lang="en-US" dirty="0">
              <a:cs typeface="Arial"/>
            </a:endParaRPr>
          </a:p>
        </p:txBody>
      </p:sp>
    </p:spTree>
    <p:extLst>
      <p:ext uri="{BB962C8B-B14F-4D97-AF65-F5344CB8AC3E}">
        <p14:creationId xmlns:p14="http://schemas.microsoft.com/office/powerpoint/2010/main" val="439883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C6C13-BD9B-EBBD-BA08-44B63ECA9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CAFEE-FF24-1267-E58B-F8B65EF6BC44}"/>
              </a:ext>
            </a:extLst>
          </p:cNvPr>
          <p:cNvSpPr>
            <a:spLocks noGrp="1"/>
          </p:cNvSpPr>
          <p:nvPr>
            <p:ph type="title"/>
          </p:nvPr>
        </p:nvSpPr>
        <p:spPr>
          <a:xfrm>
            <a:off x="838200" y="1417195"/>
            <a:ext cx="10515600" cy="2852737"/>
          </a:xfrm>
        </p:spPr>
        <p:txBody>
          <a:bodyPr>
            <a:normAutofit/>
          </a:bodyPr>
          <a:lstStyle/>
          <a:p>
            <a:r>
              <a:rPr lang="en-US" sz="5400" dirty="0"/>
              <a:t>Literacy Professional Development Programs Submissions</a:t>
            </a:r>
            <a:endParaRPr lang="en-US" dirty="0"/>
          </a:p>
        </p:txBody>
      </p:sp>
    </p:spTree>
    <p:extLst>
      <p:ext uri="{BB962C8B-B14F-4D97-AF65-F5344CB8AC3E}">
        <p14:creationId xmlns:p14="http://schemas.microsoft.com/office/powerpoint/2010/main" val="16497045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1354239" y="365125"/>
            <a:ext cx="9479666" cy="1058941"/>
          </a:xfrm>
        </p:spPr>
        <p:txBody>
          <a:bodyPr>
            <a:noAutofit/>
          </a:bodyPr>
          <a:lstStyle/>
          <a:p>
            <a:r>
              <a:rPr lang="en-US" sz="4000"/>
              <a:t>Submission Requirements</a:t>
            </a:r>
            <a:endParaRPr lang="en-US" sz="4000">
              <a:cs typeface="Arial"/>
            </a:endParaRP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040148" y="1521502"/>
            <a:ext cx="10313652" cy="4737412"/>
          </a:xfrm>
        </p:spPr>
        <p:txBody>
          <a:bodyPr vert="horz" lIns="91440" tIns="45720" rIns="91440" bIns="45720" rtlCol="0" anchor="t">
            <a:noAutofit/>
          </a:bodyPr>
          <a:lstStyle/>
          <a:p>
            <a:pPr indent="0">
              <a:buNone/>
            </a:pPr>
            <a:r>
              <a:rPr lang="en-US" dirty="0">
                <a:ea typeface="+mn-lt"/>
                <a:cs typeface="+mn-lt"/>
              </a:rPr>
              <a:t>Participating PD providers must submit the following no later than 4 p.m. on February 20, 2026:</a:t>
            </a:r>
          </a:p>
          <a:p>
            <a:pPr marL="685800" indent="-457200"/>
            <a:r>
              <a:rPr lang="en" dirty="0">
                <a:ea typeface="+mn-lt"/>
                <a:cs typeface="+mn-lt"/>
              </a:rPr>
              <a:t>Literacy PD Programs Submission Survey (online)</a:t>
            </a:r>
            <a:endParaRPr lang="en-US" dirty="0">
              <a:ea typeface="+mn-lt"/>
              <a:cs typeface="+mn-lt"/>
            </a:endParaRPr>
          </a:p>
          <a:p>
            <a:pPr marL="685800" indent="-457200"/>
            <a:r>
              <a:rPr lang="en-US" dirty="0">
                <a:ea typeface="+mn-lt"/>
                <a:cs typeface="+mn-lt"/>
              </a:rPr>
              <a:t>Evidentiary Materials (via Box)</a:t>
            </a:r>
            <a:endParaRPr lang="en-US" dirty="0">
              <a:cs typeface="Arial" panose="020B0604020202020204"/>
            </a:endParaRPr>
          </a:p>
        </p:txBody>
      </p:sp>
    </p:spTree>
    <p:extLst>
      <p:ext uri="{BB962C8B-B14F-4D97-AF65-F5344CB8AC3E}">
        <p14:creationId xmlns:p14="http://schemas.microsoft.com/office/powerpoint/2010/main" val="8295547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1CC95-9EBC-2CF9-44EC-0F0C70AB7079}"/>
              </a:ext>
            </a:extLst>
          </p:cNvPr>
          <p:cNvSpPr>
            <a:spLocks noGrp="1"/>
          </p:cNvSpPr>
          <p:nvPr>
            <p:ph type="title"/>
          </p:nvPr>
        </p:nvSpPr>
        <p:spPr/>
        <p:txBody>
          <a:bodyPr>
            <a:normAutofit/>
          </a:bodyPr>
          <a:lstStyle/>
          <a:p>
            <a:r>
              <a:rPr lang="en-US" sz="4000"/>
              <a:t>Submission Survey</a:t>
            </a:r>
            <a:endParaRPr lang="en-US" sz="4000">
              <a:cs typeface="Arial"/>
            </a:endParaRPr>
          </a:p>
        </p:txBody>
      </p:sp>
      <p:sp>
        <p:nvSpPr>
          <p:cNvPr id="3" name="Content Placeholder 2">
            <a:extLst>
              <a:ext uri="{FF2B5EF4-FFF2-40B4-BE49-F238E27FC236}">
                <a16:creationId xmlns:a16="http://schemas.microsoft.com/office/drawing/2014/main" id="{E8108261-3371-C691-5ADA-1A1252B24B9A}"/>
              </a:ext>
            </a:extLst>
          </p:cNvPr>
          <p:cNvSpPr>
            <a:spLocks noGrp="1"/>
          </p:cNvSpPr>
          <p:nvPr>
            <p:ph idx="1"/>
          </p:nvPr>
        </p:nvSpPr>
        <p:spPr>
          <a:xfrm>
            <a:off x="1143001" y="1465041"/>
            <a:ext cx="10210799" cy="4351338"/>
          </a:xfrm>
        </p:spPr>
        <p:txBody>
          <a:bodyPr vert="horz" lIns="91440" tIns="45720" rIns="91440" bIns="45720" rtlCol="0" anchor="t">
            <a:noAutofit/>
          </a:bodyPr>
          <a:lstStyle/>
          <a:p>
            <a:pPr indent="0">
              <a:spcAft>
                <a:spcPts val="2400"/>
              </a:spcAft>
              <a:buNone/>
            </a:pPr>
            <a:r>
              <a:rPr lang="en-US" dirty="0">
                <a:ea typeface="+mn-lt"/>
                <a:cs typeface="+mn-lt"/>
              </a:rPr>
              <a:t>The Literacy PD Submission Survey is available on the CDE Literacy PD Programs web page. </a:t>
            </a:r>
            <a:endParaRPr lang="en-US" dirty="0">
              <a:cs typeface="Arial" panose="020B0604020202020204"/>
            </a:endParaRPr>
          </a:p>
          <a:p>
            <a:pPr indent="0">
              <a:spcAft>
                <a:spcPts val="2400"/>
              </a:spcAft>
              <a:buNone/>
            </a:pPr>
            <a:r>
              <a:rPr lang="en-US" dirty="0">
                <a:ea typeface="+mn-lt"/>
                <a:cs typeface="+mn-lt"/>
              </a:rPr>
              <a:t>The PD provider will be asked to provide information for a primary contact, as well as a fiscal contact, and to name any partners associated with the submission. </a:t>
            </a:r>
          </a:p>
          <a:p>
            <a:pPr indent="0">
              <a:spcAft>
                <a:spcPts val="2400"/>
              </a:spcAft>
              <a:buNone/>
            </a:pPr>
            <a:r>
              <a:rPr lang="en-US" dirty="0">
                <a:ea typeface="+mn-lt"/>
                <a:cs typeface="+mn-lt"/>
              </a:rPr>
              <a:t>PD providers will also be asked for basic program information, including program title, description, format, time requirement, and pricing structure. If the program is approved, this information may be posted to the CDE web page as part of an informational overview.</a:t>
            </a:r>
            <a:endParaRPr lang="en-US" dirty="0">
              <a:cs typeface="Arial"/>
            </a:endParaRPr>
          </a:p>
        </p:txBody>
      </p:sp>
    </p:spTree>
    <p:extLst>
      <p:ext uri="{BB962C8B-B14F-4D97-AF65-F5344CB8AC3E}">
        <p14:creationId xmlns:p14="http://schemas.microsoft.com/office/powerpoint/2010/main" val="12255740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78F35-CAF8-4935-A652-934980A7A8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584C5-3A4E-5C9D-C326-B496D8E881ED}"/>
              </a:ext>
            </a:extLst>
          </p:cNvPr>
          <p:cNvSpPr>
            <a:spLocks noGrp="1"/>
          </p:cNvSpPr>
          <p:nvPr>
            <p:ph type="title"/>
          </p:nvPr>
        </p:nvSpPr>
        <p:spPr>
          <a:xfrm>
            <a:off x="1354239" y="264483"/>
            <a:ext cx="9479666" cy="1325563"/>
          </a:xfrm>
        </p:spPr>
        <p:txBody>
          <a:bodyPr>
            <a:normAutofit/>
          </a:bodyPr>
          <a:lstStyle/>
          <a:p>
            <a:r>
              <a:rPr lang="en-US" sz="4000"/>
              <a:t>Provider Reporting Obligations</a:t>
            </a:r>
            <a:endParaRPr lang="en-US"/>
          </a:p>
        </p:txBody>
      </p:sp>
      <p:sp>
        <p:nvSpPr>
          <p:cNvPr id="3" name="Content Placeholder 2">
            <a:extLst>
              <a:ext uri="{FF2B5EF4-FFF2-40B4-BE49-F238E27FC236}">
                <a16:creationId xmlns:a16="http://schemas.microsoft.com/office/drawing/2014/main" id="{2FE2E63A-6C87-8AAD-8928-681B0D26FA4F}"/>
              </a:ext>
            </a:extLst>
          </p:cNvPr>
          <p:cNvSpPr>
            <a:spLocks noGrp="1"/>
          </p:cNvSpPr>
          <p:nvPr>
            <p:ph idx="1"/>
          </p:nvPr>
        </p:nvSpPr>
        <p:spPr>
          <a:xfrm>
            <a:off x="1358661" y="1408610"/>
            <a:ext cx="9995139" cy="4351338"/>
          </a:xfrm>
        </p:spPr>
        <p:txBody>
          <a:bodyPr vert="horz" lIns="91440" tIns="45720" rIns="91440" bIns="45720" rtlCol="0" anchor="t">
            <a:noAutofit/>
          </a:bodyPr>
          <a:lstStyle/>
          <a:p>
            <a:pPr>
              <a:buFont typeface="Arial"/>
              <a:buChar char="•"/>
            </a:pPr>
            <a:r>
              <a:rPr lang="en-US" sz="2400" dirty="0">
                <a:ea typeface="+mn-lt"/>
                <a:cs typeface="+mn-lt"/>
              </a:rPr>
              <a:t>Submission of an annual report at the end of each fiscal year, which shall include, but not be limited to:</a:t>
            </a:r>
            <a:endParaRPr lang="en-US" sz="2400" dirty="0">
              <a:cs typeface="Arial"/>
            </a:endParaRPr>
          </a:p>
          <a:p>
            <a:pPr marL="971550" lvl="1" indent="-285750">
              <a:buFont typeface="Century Gothic"/>
              <a:buChar char="-"/>
            </a:pPr>
            <a:r>
              <a:rPr lang="en-US" dirty="0">
                <a:ea typeface="+mn-lt"/>
                <a:cs typeface="+mn-lt"/>
              </a:rPr>
              <a:t>Identification of which programs are utilized by each participating LEA</a:t>
            </a:r>
            <a:endParaRPr lang="en-US" dirty="0">
              <a:cs typeface="Arial"/>
            </a:endParaRPr>
          </a:p>
          <a:p>
            <a:pPr marL="971550" lvl="1" indent="-285750">
              <a:buFont typeface="Century Gothic"/>
              <a:buChar char="-"/>
            </a:pPr>
            <a:r>
              <a:rPr lang="en-US" dirty="0">
                <a:ea typeface="+mn-lt"/>
                <a:cs typeface="+mn-lt"/>
              </a:rPr>
              <a:t>Details regarding implementation</a:t>
            </a:r>
            <a:endParaRPr lang="en-US" dirty="0">
              <a:cs typeface="Arial"/>
            </a:endParaRPr>
          </a:p>
          <a:p>
            <a:pPr marL="971550" lvl="1" indent="-285750">
              <a:buFont typeface="Century Gothic"/>
              <a:buChar char="-"/>
            </a:pPr>
            <a:r>
              <a:rPr lang="en-US" dirty="0">
                <a:ea typeface="+mn-lt"/>
                <a:cs typeface="+mn-lt"/>
              </a:rPr>
              <a:t>Outcome measures and related data</a:t>
            </a:r>
            <a:endParaRPr lang="en-US" dirty="0">
              <a:cs typeface="Arial"/>
            </a:endParaRPr>
          </a:p>
          <a:p>
            <a:pPr>
              <a:buFont typeface="Arial"/>
              <a:buChar char="•"/>
            </a:pPr>
            <a:r>
              <a:rPr lang="en-US" sz="2400" dirty="0">
                <a:ea typeface="+mn-lt"/>
                <a:cs typeface="+mn-lt"/>
              </a:rPr>
              <a:t>Provision of additional data upon request: The CDE reserves the right to request program-related data at any time, beyond the annual reporting requirements, to support monitoring, evaluation, and compliance activities.</a:t>
            </a:r>
          </a:p>
          <a:p>
            <a:pPr>
              <a:buFont typeface="Arial"/>
              <a:buChar char="•"/>
            </a:pPr>
            <a:r>
              <a:rPr lang="en-US" sz="2400" dirty="0">
                <a:ea typeface="+mn-lt"/>
                <a:cs typeface="+mn-lt"/>
              </a:rPr>
              <a:t>Participation in surveys, research studies and evaluations conducted by or on behalf of the CDE to assess the effectiveness of statewide literacy initiatives.</a:t>
            </a:r>
            <a:endParaRPr lang="en-US" sz="2400" dirty="0">
              <a:cs typeface="Arial"/>
            </a:endParaRPr>
          </a:p>
        </p:txBody>
      </p:sp>
    </p:spTree>
    <p:extLst>
      <p:ext uri="{BB962C8B-B14F-4D97-AF65-F5344CB8AC3E}">
        <p14:creationId xmlns:p14="http://schemas.microsoft.com/office/powerpoint/2010/main" val="797829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82D6-0EAB-1AB3-F8DB-B1FD9699A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CC209-AF2A-328E-0CED-C1953331BBF4}"/>
              </a:ext>
            </a:extLst>
          </p:cNvPr>
          <p:cNvSpPr>
            <a:spLocks noGrp="1"/>
          </p:cNvSpPr>
          <p:nvPr>
            <p:ph type="title"/>
          </p:nvPr>
        </p:nvSpPr>
        <p:spPr/>
        <p:txBody>
          <a:bodyPr/>
          <a:lstStyle/>
          <a:p>
            <a:r>
              <a:rPr lang="en-US"/>
              <a:t>Narrative Responses</a:t>
            </a:r>
            <a:endParaRPr lang="en-US">
              <a:cs typeface="Arial"/>
            </a:endParaRPr>
          </a:p>
        </p:txBody>
      </p:sp>
      <p:sp>
        <p:nvSpPr>
          <p:cNvPr id="3" name="Content Placeholder 2">
            <a:extLst>
              <a:ext uri="{FF2B5EF4-FFF2-40B4-BE49-F238E27FC236}">
                <a16:creationId xmlns:a16="http://schemas.microsoft.com/office/drawing/2014/main" id="{D7F6560F-3BC8-2512-A852-3A354D862111}"/>
              </a:ext>
            </a:extLst>
          </p:cNvPr>
          <p:cNvSpPr>
            <a:spLocks noGrp="1"/>
          </p:cNvSpPr>
          <p:nvPr>
            <p:ph idx="1"/>
          </p:nvPr>
        </p:nvSpPr>
        <p:spPr>
          <a:xfrm>
            <a:off x="1354239" y="1500619"/>
            <a:ext cx="9479666" cy="4351338"/>
          </a:xfrm>
        </p:spPr>
        <p:txBody>
          <a:bodyPr vert="horz" lIns="91440" tIns="45720" rIns="91440" bIns="45720" rtlCol="0" anchor="t">
            <a:noAutofit/>
          </a:bodyPr>
          <a:lstStyle/>
          <a:p>
            <a:pPr indent="0">
              <a:buNone/>
            </a:pPr>
            <a:r>
              <a:rPr lang="en-US" dirty="0">
                <a:ea typeface="+mn-lt"/>
                <a:cs typeface="+mn-lt"/>
              </a:rPr>
              <a:t>Within the survey, PD providers will have an opportunity to respond to a series of statements related to the Criteria for the Selection or Development of Literacy PD Programs in order to demonstrate that the program meets each criterion. </a:t>
            </a:r>
          </a:p>
          <a:p>
            <a:pPr indent="0">
              <a:buNone/>
            </a:pPr>
            <a:r>
              <a:rPr lang="en-US" dirty="0">
                <a:ea typeface="+mn-lt"/>
                <a:cs typeface="+mn-lt"/>
              </a:rPr>
              <a:t>PD providers will be asked to provide both of the following for each statement:</a:t>
            </a:r>
            <a:endParaRPr lang="en-US" dirty="0">
              <a:cs typeface="Arial" panose="020B0604020202020204"/>
            </a:endParaRPr>
          </a:p>
          <a:p>
            <a:pPr marL="1143000" lvl="1" indent="-457200">
              <a:buFont typeface="Courier New" panose="020B0604020202020204" pitchFamily="34" charset="0"/>
              <a:buChar char="o"/>
            </a:pPr>
            <a:r>
              <a:rPr lang="en-US" dirty="0">
                <a:ea typeface="+mn-lt"/>
                <a:cs typeface="+mn-lt"/>
              </a:rPr>
              <a:t>Detailed Narrative Response</a:t>
            </a:r>
          </a:p>
          <a:p>
            <a:pPr marL="1143000" lvl="1" indent="-457200">
              <a:buFont typeface="Courier New" panose="020B0604020202020204" pitchFamily="34" charset="0"/>
              <a:buChar char="o"/>
            </a:pPr>
            <a:r>
              <a:rPr lang="en-US" dirty="0">
                <a:ea typeface="+mn-lt"/>
                <a:cs typeface="+mn-lt"/>
              </a:rPr>
              <a:t>Citations of Evidentiary Materials</a:t>
            </a:r>
            <a:endParaRPr lang="en-US" dirty="0"/>
          </a:p>
        </p:txBody>
      </p:sp>
    </p:spTree>
    <p:extLst>
      <p:ext uri="{BB962C8B-B14F-4D97-AF65-F5344CB8AC3E}">
        <p14:creationId xmlns:p14="http://schemas.microsoft.com/office/powerpoint/2010/main" val="4116625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909638"/>
            <a:ext cx="10515600" cy="2852737"/>
          </a:xfrm>
        </p:spPr>
        <p:txBody>
          <a:bodyPr>
            <a:normAutofit/>
          </a:bodyPr>
          <a:lstStyle/>
          <a:p>
            <a:r>
              <a:rPr lang="en-US" sz="5400" dirty="0"/>
              <a:t>Authorizing Statutes</a:t>
            </a:r>
          </a:p>
        </p:txBody>
      </p:sp>
    </p:spTree>
    <p:extLst>
      <p:ext uri="{BB962C8B-B14F-4D97-AF65-F5344CB8AC3E}">
        <p14:creationId xmlns:p14="http://schemas.microsoft.com/office/powerpoint/2010/main" val="24539534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9A35-A7C8-806A-F0F7-FE75CBA42E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2287D-0676-4814-AB9F-F71713F91D23}"/>
              </a:ext>
            </a:extLst>
          </p:cNvPr>
          <p:cNvSpPr>
            <a:spLocks noGrp="1"/>
          </p:cNvSpPr>
          <p:nvPr>
            <p:ph type="title"/>
          </p:nvPr>
        </p:nvSpPr>
        <p:spPr/>
        <p:txBody>
          <a:bodyPr/>
          <a:lstStyle/>
          <a:p>
            <a:r>
              <a:rPr lang="en-US"/>
              <a:t>Citations of Evidentiary Materials</a:t>
            </a:r>
          </a:p>
        </p:txBody>
      </p:sp>
      <p:sp>
        <p:nvSpPr>
          <p:cNvPr id="3" name="Content Placeholder 2">
            <a:extLst>
              <a:ext uri="{FF2B5EF4-FFF2-40B4-BE49-F238E27FC236}">
                <a16:creationId xmlns:a16="http://schemas.microsoft.com/office/drawing/2014/main" id="{C0C11C1F-1CF3-1709-75D5-6596AF0AD009}"/>
              </a:ext>
            </a:extLst>
          </p:cNvPr>
          <p:cNvSpPr>
            <a:spLocks noGrp="1"/>
          </p:cNvSpPr>
          <p:nvPr>
            <p:ph idx="1"/>
          </p:nvPr>
        </p:nvSpPr>
        <p:spPr>
          <a:xfrm>
            <a:off x="1181711" y="1450651"/>
            <a:ext cx="9913343" cy="4723262"/>
          </a:xfrm>
        </p:spPr>
        <p:txBody>
          <a:bodyPr vert="horz" lIns="91440" tIns="45720" rIns="91440" bIns="45720" rtlCol="0" anchor="t">
            <a:noAutofit/>
          </a:bodyPr>
          <a:lstStyle/>
          <a:p>
            <a:pPr indent="0">
              <a:buNone/>
            </a:pPr>
            <a:r>
              <a:rPr lang="en-US" dirty="0">
                <a:ea typeface="+mn-lt"/>
                <a:cs typeface="+mn-lt"/>
              </a:rPr>
              <a:t>The citations must clearly identify the location(s) in the accompanying evidentiary materials in which the criterion is addressed. Citations are considered to be exemplars rather than an exhaustive list but should provide sufficient evidence to clearly demonstrate full coverage of all parts of each criterion statement. All citations must reference item number, title, and page numbers or other location indicators so that they may be easily located by reviewers.</a:t>
            </a:r>
          </a:p>
          <a:p>
            <a:pPr indent="0">
              <a:buNone/>
            </a:pPr>
            <a:r>
              <a:rPr lang="en-US" dirty="0">
                <a:ea typeface="+mn-lt"/>
                <a:cs typeface="+mn-lt"/>
              </a:rPr>
              <a:t>Examples:</a:t>
            </a:r>
          </a:p>
          <a:p>
            <a:pPr indent="0">
              <a:buNone/>
            </a:pPr>
            <a:r>
              <a:rPr lang="en-US" i="1" dirty="0">
                <a:ea typeface="+mn-lt"/>
                <a:cs typeface="+mn-lt"/>
              </a:rPr>
              <a:t> Item 2: Slide Deck A, slides 3-4</a:t>
            </a:r>
            <a:endParaRPr lang="en-US" dirty="0">
              <a:cs typeface="Arial"/>
            </a:endParaRPr>
          </a:p>
          <a:p>
            <a:pPr indent="0">
              <a:buNone/>
            </a:pPr>
            <a:r>
              <a:rPr lang="en-US" i="1" dirty="0">
                <a:cs typeface="Arial"/>
              </a:rPr>
              <a:t> Item 8: Module 3, pages 68-70</a:t>
            </a:r>
          </a:p>
        </p:txBody>
      </p:sp>
    </p:spTree>
    <p:extLst>
      <p:ext uri="{BB962C8B-B14F-4D97-AF65-F5344CB8AC3E}">
        <p14:creationId xmlns:p14="http://schemas.microsoft.com/office/powerpoint/2010/main" val="718818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D7B341-5BDE-8D6F-F5A6-C330C9932D74}"/>
              </a:ext>
            </a:extLst>
          </p:cNvPr>
          <p:cNvSpPr>
            <a:spLocks noGrp="1"/>
          </p:cNvSpPr>
          <p:nvPr>
            <p:ph type="title"/>
          </p:nvPr>
        </p:nvSpPr>
        <p:spPr>
          <a:xfrm>
            <a:off x="660401" y="365126"/>
            <a:ext cx="10693399" cy="1146176"/>
          </a:xfrm>
        </p:spPr>
        <p:txBody>
          <a:bodyPr>
            <a:noAutofit/>
          </a:bodyPr>
          <a:lstStyle/>
          <a:p>
            <a:r>
              <a:rPr lang="en-US" sz="4000"/>
              <a:t>Evaluation Rubric</a:t>
            </a:r>
            <a:endParaRPr lang="en-US" sz="4000">
              <a:cs typeface="Arial"/>
            </a:endParaRPr>
          </a:p>
        </p:txBody>
      </p:sp>
      <p:sp>
        <p:nvSpPr>
          <p:cNvPr id="6" name="Content Placeholder 5">
            <a:extLst>
              <a:ext uri="{FF2B5EF4-FFF2-40B4-BE49-F238E27FC236}">
                <a16:creationId xmlns:a16="http://schemas.microsoft.com/office/drawing/2014/main" id="{63D71992-4CFC-F91D-7267-DF68DA6FF246}"/>
              </a:ext>
            </a:extLst>
          </p:cNvPr>
          <p:cNvSpPr>
            <a:spLocks noGrp="1"/>
          </p:cNvSpPr>
          <p:nvPr>
            <p:ph idx="1"/>
          </p:nvPr>
        </p:nvSpPr>
        <p:spPr>
          <a:xfrm>
            <a:off x="1367607" y="1516899"/>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a:t>Prior to composing responses, carefully review the SBE-approved Criteria and Guidance for the Selection or Development of Literacy PD Programs and the </a:t>
            </a:r>
            <a:r>
              <a:rPr lang="en-US">
                <a:solidFill>
                  <a:srgbClr val="111111"/>
                </a:solidFill>
              </a:rPr>
              <a:t>Literacy PD Programs Evaluation Rubric</a:t>
            </a:r>
            <a:r>
              <a:rPr lang="en-US">
                <a:solidFill>
                  <a:srgbClr val="000000"/>
                </a:solidFill>
              </a:rPr>
              <a:t>.</a:t>
            </a:r>
            <a:endParaRPr lang="en-US">
              <a:solidFill>
                <a:srgbClr val="000000"/>
              </a:solidFill>
              <a:cs typeface="Arial"/>
            </a:endParaRPr>
          </a:p>
          <a:p>
            <a:pPr marL="0" indent="0">
              <a:lnSpc>
                <a:spcPct val="100000"/>
              </a:lnSpc>
              <a:spcBef>
                <a:spcPts val="1200"/>
              </a:spcBef>
              <a:spcAft>
                <a:spcPts val="1200"/>
              </a:spcAft>
              <a:buNone/>
            </a:pPr>
            <a:r>
              <a:rPr lang="en-US">
                <a:solidFill>
                  <a:srgbClr val="111111"/>
                </a:solidFill>
              </a:rPr>
              <a:t>The evaluation rubric is intended for use by PD providers interested in submitting literacy PD programs for SBE approval, as well as the SBE, CDE, and review committee in the review and approval process.</a:t>
            </a:r>
            <a:endParaRPr lang="en-US">
              <a:solidFill>
                <a:srgbClr val="111111"/>
              </a:solidFill>
              <a:cs typeface="Arial"/>
            </a:endParaRPr>
          </a:p>
        </p:txBody>
      </p:sp>
    </p:spTree>
    <p:extLst>
      <p:ext uri="{BB962C8B-B14F-4D97-AF65-F5344CB8AC3E}">
        <p14:creationId xmlns:p14="http://schemas.microsoft.com/office/powerpoint/2010/main" val="4953720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00537-4DC8-CBEA-B0CA-CD5391D070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4AD09F3-36BD-516A-7495-54DB6BE34A30}"/>
              </a:ext>
            </a:extLst>
          </p:cNvPr>
          <p:cNvSpPr>
            <a:spLocks noGrp="1"/>
          </p:cNvSpPr>
          <p:nvPr>
            <p:ph type="title"/>
          </p:nvPr>
        </p:nvSpPr>
        <p:spPr>
          <a:xfrm>
            <a:off x="660401" y="365126"/>
            <a:ext cx="10693399" cy="1146176"/>
          </a:xfrm>
        </p:spPr>
        <p:txBody>
          <a:bodyPr>
            <a:noAutofit/>
          </a:bodyPr>
          <a:lstStyle/>
          <a:p>
            <a:r>
              <a:rPr lang="en-US" sz="4000"/>
              <a:t>Evaluation Rubric Levels</a:t>
            </a:r>
            <a:endParaRPr lang="en-US" sz="4000">
              <a:cs typeface="Arial"/>
            </a:endParaRPr>
          </a:p>
        </p:txBody>
      </p:sp>
      <p:sp>
        <p:nvSpPr>
          <p:cNvPr id="6" name="Content Placeholder 5">
            <a:extLst>
              <a:ext uri="{FF2B5EF4-FFF2-40B4-BE49-F238E27FC236}">
                <a16:creationId xmlns:a16="http://schemas.microsoft.com/office/drawing/2014/main" id="{83083968-1121-8228-4A6B-8AADF6312F82}"/>
              </a:ext>
            </a:extLst>
          </p:cNvPr>
          <p:cNvSpPr>
            <a:spLocks noGrp="1"/>
          </p:cNvSpPr>
          <p:nvPr>
            <p:ph idx="1"/>
          </p:nvPr>
        </p:nvSpPr>
        <p:spPr>
          <a:xfrm>
            <a:off x="1392590" y="1566866"/>
            <a:ext cx="9852575" cy="4552350"/>
          </a:xfrm>
        </p:spPr>
        <p:txBody>
          <a:bodyPr vert="horz" lIns="91440" tIns="45720" rIns="91440" bIns="45720" rtlCol="0" anchor="t">
            <a:noAutofit/>
          </a:bodyPr>
          <a:lstStyle/>
          <a:p>
            <a:pPr marL="0" indent="0">
              <a:lnSpc>
                <a:spcPct val="100000"/>
              </a:lnSpc>
              <a:spcBef>
                <a:spcPts val="0"/>
              </a:spcBef>
              <a:spcAft>
                <a:spcPts val="1200"/>
              </a:spcAft>
              <a:buNone/>
            </a:pPr>
            <a:r>
              <a:rPr lang="en-US"/>
              <a:t>Each response will be evaluated on the following scale:</a:t>
            </a:r>
          </a:p>
          <a:p>
            <a:pPr>
              <a:lnSpc>
                <a:spcPct val="100000"/>
              </a:lnSpc>
              <a:spcBef>
                <a:spcPts val="0"/>
              </a:spcBef>
              <a:spcAft>
                <a:spcPts val="1200"/>
              </a:spcAft>
            </a:pPr>
            <a:r>
              <a:rPr lang="en-US" b="1"/>
              <a:t>Strong Evidence: </a:t>
            </a:r>
            <a:r>
              <a:rPr lang="en-US"/>
              <a:t>Program provides </a:t>
            </a:r>
            <a:r>
              <a:rPr lang="en-US" i="1"/>
              <a:t>clear</a:t>
            </a:r>
            <a:r>
              <a:rPr lang="en-US"/>
              <a:t> and </a:t>
            </a:r>
            <a:r>
              <a:rPr lang="en-US" i="1"/>
              <a:t>well- documented </a:t>
            </a:r>
            <a:r>
              <a:rPr lang="en-US"/>
              <a:t>evidence.</a:t>
            </a:r>
            <a:endParaRPr lang="en-US">
              <a:cs typeface="Arial"/>
            </a:endParaRPr>
          </a:p>
          <a:p>
            <a:pPr>
              <a:lnSpc>
                <a:spcPct val="100000"/>
              </a:lnSpc>
              <a:spcBef>
                <a:spcPts val="0"/>
              </a:spcBef>
              <a:spcAft>
                <a:spcPts val="1200"/>
              </a:spcAft>
            </a:pPr>
            <a:r>
              <a:rPr lang="en-US" b="1">
                <a:cs typeface="Arial"/>
              </a:rPr>
              <a:t>Moderate Evidence: </a:t>
            </a:r>
            <a:r>
              <a:rPr lang="en-US">
                <a:cs typeface="Arial"/>
              </a:rPr>
              <a:t>Program provides </a:t>
            </a:r>
            <a:r>
              <a:rPr lang="en-US" i="1">
                <a:cs typeface="Arial"/>
              </a:rPr>
              <a:t>adequate </a:t>
            </a:r>
            <a:r>
              <a:rPr lang="en-US">
                <a:cs typeface="Arial"/>
              </a:rPr>
              <a:t> evidence.</a:t>
            </a:r>
          </a:p>
          <a:p>
            <a:pPr>
              <a:lnSpc>
                <a:spcPct val="100000"/>
              </a:lnSpc>
              <a:spcBef>
                <a:spcPts val="0"/>
              </a:spcBef>
              <a:spcAft>
                <a:spcPts val="1200"/>
              </a:spcAft>
            </a:pPr>
            <a:r>
              <a:rPr lang="en-US" b="1">
                <a:cs typeface="Arial"/>
              </a:rPr>
              <a:t>Minimal Evidence: </a:t>
            </a:r>
            <a:r>
              <a:rPr lang="en-US">
                <a:cs typeface="Arial"/>
              </a:rPr>
              <a:t>Program provides </a:t>
            </a:r>
            <a:r>
              <a:rPr lang="en-US" i="1">
                <a:cs typeface="Arial"/>
              </a:rPr>
              <a:t>limited </a:t>
            </a:r>
            <a:r>
              <a:rPr lang="en-US">
                <a:cs typeface="Arial"/>
              </a:rPr>
              <a:t>evidence.</a:t>
            </a:r>
          </a:p>
          <a:p>
            <a:pPr>
              <a:lnSpc>
                <a:spcPct val="100000"/>
              </a:lnSpc>
              <a:spcBef>
                <a:spcPts val="0"/>
              </a:spcBef>
              <a:spcAft>
                <a:spcPts val="1200"/>
              </a:spcAft>
            </a:pPr>
            <a:r>
              <a:rPr lang="en-US" b="1">
                <a:cs typeface="Arial"/>
              </a:rPr>
              <a:t>No Evidence: </a:t>
            </a:r>
            <a:r>
              <a:rPr lang="en-US">
                <a:cs typeface="Arial"/>
              </a:rPr>
              <a:t>Program provides </a:t>
            </a:r>
            <a:r>
              <a:rPr lang="en-US" i="1">
                <a:cs typeface="Arial"/>
              </a:rPr>
              <a:t>no</a:t>
            </a:r>
            <a:r>
              <a:rPr lang="en-US">
                <a:cs typeface="Arial"/>
              </a:rPr>
              <a:t> evidence.</a:t>
            </a:r>
          </a:p>
        </p:txBody>
      </p:sp>
    </p:spTree>
    <p:extLst>
      <p:ext uri="{BB962C8B-B14F-4D97-AF65-F5344CB8AC3E}">
        <p14:creationId xmlns:p14="http://schemas.microsoft.com/office/powerpoint/2010/main" val="28561972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23E5B-CA4F-F6D1-22FA-DFC85FA6AE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125068-D8E3-A4E7-7CF6-567F67CD2BD4}"/>
              </a:ext>
            </a:extLst>
          </p:cNvPr>
          <p:cNvSpPr>
            <a:spLocks noGrp="1"/>
          </p:cNvSpPr>
          <p:nvPr>
            <p:ph type="title"/>
          </p:nvPr>
        </p:nvSpPr>
        <p:spPr>
          <a:xfrm>
            <a:off x="660401" y="365126"/>
            <a:ext cx="10693399" cy="1146176"/>
          </a:xfrm>
        </p:spPr>
        <p:txBody>
          <a:bodyPr>
            <a:noAutofit/>
          </a:bodyPr>
          <a:lstStyle/>
          <a:p>
            <a:r>
              <a:rPr lang="en-US" sz="4000">
                <a:cs typeface="Arial"/>
              </a:rPr>
              <a:t>Evaluation of Responses</a:t>
            </a:r>
          </a:p>
        </p:txBody>
      </p:sp>
      <p:sp>
        <p:nvSpPr>
          <p:cNvPr id="6" name="Content Placeholder 5">
            <a:extLst>
              <a:ext uri="{FF2B5EF4-FFF2-40B4-BE49-F238E27FC236}">
                <a16:creationId xmlns:a16="http://schemas.microsoft.com/office/drawing/2014/main" id="{8A651591-C890-5979-89DA-412745109512}"/>
              </a:ext>
            </a:extLst>
          </p:cNvPr>
          <p:cNvSpPr>
            <a:spLocks noGrp="1"/>
          </p:cNvSpPr>
          <p:nvPr>
            <p:ph idx="1"/>
          </p:nvPr>
        </p:nvSpPr>
        <p:spPr>
          <a:xfrm>
            <a:off x="1367607" y="1516899"/>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a:solidFill>
                  <a:srgbClr val="111111"/>
                </a:solidFill>
                <a:cs typeface="Arial"/>
              </a:rPr>
              <a:t>Literacy PD providers submitting programs for state approval are responsible for ensuring that each response is thorough, and citations of evidentiary materials are clear.</a:t>
            </a:r>
            <a:endParaRPr lang="en-US">
              <a:solidFill>
                <a:srgbClr val="000000"/>
              </a:solidFill>
              <a:cs typeface="Arial"/>
            </a:endParaRPr>
          </a:p>
          <a:p>
            <a:pPr marL="0" indent="0">
              <a:lnSpc>
                <a:spcPct val="100000"/>
              </a:lnSpc>
              <a:spcBef>
                <a:spcPts val="1200"/>
              </a:spcBef>
              <a:spcAft>
                <a:spcPts val="1200"/>
              </a:spcAft>
              <a:buNone/>
            </a:pPr>
            <a:r>
              <a:rPr lang="en-US">
                <a:solidFill>
                  <a:srgbClr val="111111"/>
                </a:solidFill>
                <a:cs typeface="Arial"/>
              </a:rPr>
              <a:t>Submissions will be evaluated based solely on the information and citations provided in the submission survey.</a:t>
            </a:r>
            <a:endParaRPr lang="en-US">
              <a:cs typeface="Arial"/>
            </a:endParaRPr>
          </a:p>
        </p:txBody>
      </p:sp>
    </p:spTree>
    <p:extLst>
      <p:ext uri="{BB962C8B-B14F-4D97-AF65-F5344CB8AC3E}">
        <p14:creationId xmlns:p14="http://schemas.microsoft.com/office/powerpoint/2010/main" val="6651014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A49D2-32DF-E269-3961-73D63F31C23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0C3999-D983-10A1-803A-1B74A6E13AF4}"/>
              </a:ext>
            </a:extLst>
          </p:cNvPr>
          <p:cNvSpPr>
            <a:spLocks noGrp="1"/>
          </p:cNvSpPr>
          <p:nvPr>
            <p:ph type="title"/>
          </p:nvPr>
        </p:nvSpPr>
        <p:spPr>
          <a:xfrm>
            <a:off x="660401" y="365126"/>
            <a:ext cx="10693399" cy="1146176"/>
          </a:xfrm>
        </p:spPr>
        <p:txBody>
          <a:bodyPr>
            <a:noAutofit/>
          </a:bodyPr>
          <a:lstStyle/>
          <a:p>
            <a:r>
              <a:rPr lang="en-US" sz="4000">
                <a:cs typeface="Arial"/>
              </a:rPr>
              <a:t>Evidentiary Materials</a:t>
            </a:r>
          </a:p>
        </p:txBody>
      </p:sp>
      <p:sp>
        <p:nvSpPr>
          <p:cNvPr id="6" name="Content Placeholder 5">
            <a:extLst>
              <a:ext uri="{FF2B5EF4-FFF2-40B4-BE49-F238E27FC236}">
                <a16:creationId xmlns:a16="http://schemas.microsoft.com/office/drawing/2014/main" id="{F6C91436-D6DF-DE11-2C9C-12155A4755A1}"/>
              </a:ext>
            </a:extLst>
          </p:cNvPr>
          <p:cNvSpPr>
            <a:spLocks noGrp="1"/>
          </p:cNvSpPr>
          <p:nvPr>
            <p:ph idx="1"/>
          </p:nvPr>
        </p:nvSpPr>
        <p:spPr>
          <a:xfrm>
            <a:off x="1367607" y="1516899"/>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dirty="0">
                <a:solidFill>
                  <a:srgbClr val="000000"/>
                </a:solidFill>
                <a:cs typeface="Arial"/>
              </a:rPr>
              <a:t>The default format for submitting evidentiary materials is through Box. </a:t>
            </a:r>
            <a:endParaRPr lang="en-US" dirty="0">
              <a:cs typeface="Arial"/>
            </a:endParaRPr>
          </a:p>
          <a:p>
            <a:pPr marL="0" indent="0">
              <a:lnSpc>
                <a:spcPct val="100000"/>
              </a:lnSpc>
              <a:spcBef>
                <a:spcPts val="1200"/>
              </a:spcBef>
              <a:spcAft>
                <a:spcPts val="1200"/>
              </a:spcAft>
              <a:buNone/>
            </a:pPr>
            <a:r>
              <a:rPr lang="en-US" dirty="0">
                <a:solidFill>
                  <a:srgbClr val="000000"/>
                </a:solidFill>
                <a:cs typeface="Arial"/>
              </a:rPr>
              <a:t>The primary contact listed on the Literacy PD Submission Survey will receive an email with instructions to upload evidentiary materials into your program’s Box folder. </a:t>
            </a:r>
          </a:p>
          <a:p>
            <a:pPr marL="0" indent="0">
              <a:lnSpc>
                <a:spcPct val="100000"/>
              </a:lnSpc>
              <a:spcBef>
                <a:spcPts val="1200"/>
              </a:spcBef>
              <a:spcAft>
                <a:spcPts val="1200"/>
              </a:spcAft>
              <a:buNone/>
            </a:pPr>
            <a:r>
              <a:rPr lang="en-US" dirty="0">
                <a:solidFill>
                  <a:srgbClr val="000000"/>
                </a:solidFill>
                <a:cs typeface="Arial"/>
              </a:rPr>
              <a:t>Box submissions must be received by the February 20, 2026, submission deadline.</a:t>
            </a:r>
            <a:endParaRPr lang="en-US" dirty="0">
              <a:cs typeface="Arial"/>
            </a:endParaRPr>
          </a:p>
        </p:txBody>
      </p:sp>
    </p:spTree>
    <p:extLst>
      <p:ext uri="{BB962C8B-B14F-4D97-AF65-F5344CB8AC3E}">
        <p14:creationId xmlns:p14="http://schemas.microsoft.com/office/powerpoint/2010/main" val="33020316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4C961-F70E-9153-2E12-D87AF718FA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7C9FFF-CC68-489A-8864-D7664F4E6743}"/>
              </a:ext>
            </a:extLst>
          </p:cNvPr>
          <p:cNvSpPr>
            <a:spLocks noGrp="1"/>
          </p:cNvSpPr>
          <p:nvPr>
            <p:ph type="title"/>
          </p:nvPr>
        </p:nvSpPr>
        <p:spPr>
          <a:xfrm>
            <a:off x="660401" y="365126"/>
            <a:ext cx="10693399" cy="1146176"/>
          </a:xfrm>
        </p:spPr>
        <p:txBody>
          <a:bodyPr>
            <a:noAutofit/>
          </a:bodyPr>
          <a:lstStyle/>
          <a:p>
            <a:r>
              <a:rPr lang="en-US" sz="4000">
                <a:cs typeface="Arial"/>
              </a:rPr>
              <a:t>Electronic Evidentiary Materials</a:t>
            </a:r>
          </a:p>
        </p:txBody>
      </p:sp>
      <p:sp>
        <p:nvSpPr>
          <p:cNvPr id="6" name="Content Placeholder 5">
            <a:extLst>
              <a:ext uri="{FF2B5EF4-FFF2-40B4-BE49-F238E27FC236}">
                <a16:creationId xmlns:a16="http://schemas.microsoft.com/office/drawing/2014/main" id="{37E63A35-7268-F780-4613-EFBEB5886AA3}"/>
              </a:ext>
            </a:extLst>
          </p:cNvPr>
          <p:cNvSpPr>
            <a:spLocks noGrp="1"/>
          </p:cNvSpPr>
          <p:nvPr>
            <p:ph idx="1"/>
          </p:nvPr>
        </p:nvSpPr>
        <p:spPr>
          <a:xfrm>
            <a:off x="1381984" y="1186428"/>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dirty="0">
                <a:solidFill>
                  <a:srgbClr val="000000"/>
                </a:solidFill>
                <a:cs typeface="Arial"/>
              </a:rPr>
              <a:t>If you plan to provide direct links to any of your evidentiary materials, please be sure that all online materials will be accessible to multiple reviewers simultaneously. </a:t>
            </a:r>
            <a:endParaRPr lang="en-US" dirty="0">
              <a:cs typeface="Arial"/>
            </a:endParaRPr>
          </a:p>
          <a:p>
            <a:pPr marL="0" indent="0">
              <a:lnSpc>
                <a:spcPct val="100000"/>
              </a:lnSpc>
              <a:spcBef>
                <a:spcPts val="1200"/>
              </a:spcBef>
              <a:spcAft>
                <a:spcPts val="1200"/>
              </a:spcAft>
              <a:buNone/>
            </a:pPr>
            <a:r>
              <a:rPr lang="en-US" dirty="0">
                <a:solidFill>
                  <a:srgbClr val="000000"/>
                </a:solidFill>
                <a:cs typeface="Arial"/>
              </a:rPr>
              <a:t>Provide clearly labeled URLs and any needed instructions and/or login information on a hyperlinked document and submit this via your program’s Box folder.</a:t>
            </a:r>
          </a:p>
          <a:p>
            <a:pPr marL="0" indent="0">
              <a:lnSpc>
                <a:spcPct val="100000"/>
              </a:lnSpc>
              <a:spcBef>
                <a:spcPts val="1200"/>
              </a:spcBef>
              <a:spcAft>
                <a:spcPts val="1200"/>
              </a:spcAft>
              <a:buNone/>
            </a:pPr>
            <a:r>
              <a:rPr lang="en-US" dirty="0">
                <a:solidFill>
                  <a:srgbClr val="000000"/>
                </a:solidFill>
                <a:cs typeface="Arial"/>
              </a:rPr>
              <a:t>Do not include links directly in the body of your survey responses, as the formatting may not transfer. </a:t>
            </a:r>
          </a:p>
          <a:p>
            <a:pPr marL="0" indent="0">
              <a:lnSpc>
                <a:spcPct val="100000"/>
              </a:lnSpc>
              <a:spcBef>
                <a:spcPts val="1200"/>
              </a:spcBef>
              <a:spcAft>
                <a:spcPts val="1200"/>
              </a:spcAft>
              <a:buNone/>
            </a:pPr>
            <a:r>
              <a:rPr lang="en-US" dirty="0">
                <a:solidFill>
                  <a:srgbClr val="000000"/>
                </a:solidFill>
                <a:cs typeface="Arial"/>
              </a:rPr>
              <a:t>CDE is not responsible for any broken or otherwise nonfunctioning links.</a:t>
            </a:r>
            <a:endParaRPr lang="en-US" dirty="0">
              <a:cs typeface="Arial"/>
            </a:endParaRPr>
          </a:p>
        </p:txBody>
      </p:sp>
    </p:spTree>
    <p:extLst>
      <p:ext uri="{BB962C8B-B14F-4D97-AF65-F5344CB8AC3E}">
        <p14:creationId xmlns:p14="http://schemas.microsoft.com/office/powerpoint/2010/main" val="34538033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B97C0-D237-7641-7CB7-80617C043F7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4503F2-2257-FA5E-B5A3-20ED0BD9C8C3}"/>
              </a:ext>
            </a:extLst>
          </p:cNvPr>
          <p:cNvSpPr>
            <a:spLocks noGrp="1"/>
          </p:cNvSpPr>
          <p:nvPr>
            <p:ph type="title"/>
          </p:nvPr>
        </p:nvSpPr>
        <p:spPr>
          <a:xfrm>
            <a:off x="660401" y="365126"/>
            <a:ext cx="10693399" cy="1146176"/>
          </a:xfrm>
        </p:spPr>
        <p:txBody>
          <a:bodyPr>
            <a:noAutofit/>
          </a:bodyPr>
          <a:lstStyle/>
          <a:p>
            <a:r>
              <a:rPr lang="en-US" sz="4000">
                <a:cs typeface="Arial"/>
              </a:rPr>
              <a:t>Hard Copy Evidentiary Materials</a:t>
            </a:r>
          </a:p>
        </p:txBody>
      </p:sp>
      <p:sp>
        <p:nvSpPr>
          <p:cNvPr id="6" name="Content Placeholder 5">
            <a:extLst>
              <a:ext uri="{FF2B5EF4-FFF2-40B4-BE49-F238E27FC236}">
                <a16:creationId xmlns:a16="http://schemas.microsoft.com/office/drawing/2014/main" id="{E14C9CA9-21F2-ABFC-DAF5-ABA7977D22F2}"/>
              </a:ext>
            </a:extLst>
          </p:cNvPr>
          <p:cNvSpPr>
            <a:spLocks noGrp="1"/>
          </p:cNvSpPr>
          <p:nvPr>
            <p:ph idx="1"/>
          </p:nvPr>
        </p:nvSpPr>
        <p:spPr>
          <a:xfrm>
            <a:off x="1367607" y="1516899"/>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a:solidFill>
                  <a:srgbClr val="000000"/>
                </a:solidFill>
                <a:cs typeface="Arial"/>
              </a:rPr>
              <a:t>Hard copy submissions will only be accepted in rare circumstances and require advance written approval from the CDE Professional Learning Support Division. </a:t>
            </a:r>
            <a:endParaRPr lang="en-US">
              <a:cs typeface="Arial"/>
            </a:endParaRPr>
          </a:p>
          <a:p>
            <a:pPr marL="0" indent="0">
              <a:lnSpc>
                <a:spcPct val="100000"/>
              </a:lnSpc>
              <a:spcBef>
                <a:spcPts val="1200"/>
              </a:spcBef>
              <a:spcAft>
                <a:spcPts val="1200"/>
              </a:spcAft>
              <a:buNone/>
            </a:pPr>
            <a:r>
              <a:rPr lang="en-US">
                <a:solidFill>
                  <a:srgbClr val="000000"/>
                </a:solidFill>
                <a:cs typeface="Arial"/>
              </a:rPr>
              <a:t>To request approval for hard copy submission, email </a:t>
            </a:r>
            <a:r>
              <a:rPr lang="en-US" u="sng">
                <a:solidFill>
                  <a:srgbClr val="000000"/>
                </a:solidFill>
                <a:cs typeface="Arial"/>
                <a:hlinkClick r:id="rId3"/>
              </a:rPr>
              <a:t>PD@cde.ca.gov</a:t>
            </a:r>
            <a:r>
              <a:rPr lang="en-US">
                <a:solidFill>
                  <a:srgbClr val="000000"/>
                </a:solidFill>
                <a:cs typeface="Arial"/>
              </a:rPr>
              <a:t>. </a:t>
            </a:r>
          </a:p>
          <a:p>
            <a:pPr marL="0" indent="0">
              <a:lnSpc>
                <a:spcPct val="100000"/>
              </a:lnSpc>
              <a:spcBef>
                <a:spcPts val="1200"/>
              </a:spcBef>
              <a:spcAft>
                <a:spcPts val="1200"/>
              </a:spcAft>
              <a:buNone/>
            </a:pPr>
            <a:r>
              <a:rPr lang="en-US">
                <a:solidFill>
                  <a:srgbClr val="000000"/>
                </a:solidFill>
                <a:cs typeface="Arial"/>
              </a:rPr>
              <a:t>If granted, CDE will then send instructions for mailing materials. </a:t>
            </a:r>
          </a:p>
          <a:p>
            <a:pPr marL="0" indent="0">
              <a:lnSpc>
                <a:spcPct val="100000"/>
              </a:lnSpc>
              <a:spcBef>
                <a:spcPts val="1200"/>
              </a:spcBef>
              <a:spcAft>
                <a:spcPts val="1200"/>
              </a:spcAft>
              <a:buNone/>
            </a:pPr>
            <a:r>
              <a:rPr lang="en-US">
                <a:solidFill>
                  <a:srgbClr val="000000"/>
                </a:solidFill>
                <a:cs typeface="Arial"/>
              </a:rPr>
              <a:t>Any approved hard copy submissions must also be received by CDE by February 20, 2026.</a:t>
            </a:r>
            <a:endParaRPr lang="en-US">
              <a:cs typeface="Arial"/>
            </a:endParaRPr>
          </a:p>
        </p:txBody>
      </p:sp>
    </p:spTree>
    <p:extLst>
      <p:ext uri="{BB962C8B-B14F-4D97-AF65-F5344CB8AC3E}">
        <p14:creationId xmlns:p14="http://schemas.microsoft.com/office/powerpoint/2010/main" val="27154433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40B14-A21F-4785-0409-C75CA960F0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CD4904E-EBB1-9F2A-613C-C228B516F39C}"/>
              </a:ext>
            </a:extLst>
          </p:cNvPr>
          <p:cNvSpPr>
            <a:spLocks noGrp="1"/>
          </p:cNvSpPr>
          <p:nvPr>
            <p:ph type="title"/>
          </p:nvPr>
        </p:nvSpPr>
        <p:spPr>
          <a:xfrm>
            <a:off x="660401" y="365126"/>
            <a:ext cx="10693399" cy="1146176"/>
          </a:xfrm>
        </p:spPr>
        <p:txBody>
          <a:bodyPr>
            <a:noAutofit/>
          </a:bodyPr>
          <a:lstStyle/>
          <a:p>
            <a:r>
              <a:rPr lang="en-US" sz="4000">
                <a:cs typeface="Arial"/>
              </a:rPr>
              <a:t>Evidentiary Materials Form</a:t>
            </a:r>
          </a:p>
        </p:txBody>
      </p:sp>
      <p:sp>
        <p:nvSpPr>
          <p:cNvPr id="6" name="Content Placeholder 5">
            <a:extLst>
              <a:ext uri="{FF2B5EF4-FFF2-40B4-BE49-F238E27FC236}">
                <a16:creationId xmlns:a16="http://schemas.microsoft.com/office/drawing/2014/main" id="{872BA148-AC09-8C0F-D0FF-54BA03951B16}"/>
              </a:ext>
            </a:extLst>
          </p:cNvPr>
          <p:cNvSpPr>
            <a:spLocks noGrp="1"/>
          </p:cNvSpPr>
          <p:nvPr>
            <p:ph idx="1"/>
          </p:nvPr>
        </p:nvSpPr>
        <p:spPr>
          <a:xfrm>
            <a:off x="1339032" y="1326399"/>
            <a:ext cx="10196411" cy="4983161"/>
          </a:xfrm>
        </p:spPr>
        <p:txBody>
          <a:bodyPr vert="horz" lIns="91440" tIns="45720" rIns="91440" bIns="45720" rtlCol="0" anchor="t">
            <a:noAutofit/>
          </a:bodyPr>
          <a:lstStyle/>
          <a:p>
            <a:pPr marL="0" indent="0">
              <a:lnSpc>
                <a:spcPct val="100000"/>
              </a:lnSpc>
              <a:spcBef>
                <a:spcPts val="1200"/>
              </a:spcBef>
              <a:spcAft>
                <a:spcPts val="1200"/>
              </a:spcAft>
              <a:buNone/>
            </a:pPr>
            <a:r>
              <a:rPr lang="en-US">
                <a:solidFill>
                  <a:srgbClr val="000000"/>
                </a:solidFill>
                <a:cs typeface="Arial"/>
              </a:rPr>
              <a:t>You will be asked to upload an Evidentiary Materials Form at the end of the submission survey. </a:t>
            </a:r>
            <a:endParaRPr lang="en-US">
              <a:cs typeface="Arial"/>
            </a:endParaRPr>
          </a:p>
          <a:p>
            <a:pPr marL="0" indent="0">
              <a:lnSpc>
                <a:spcPct val="100000"/>
              </a:lnSpc>
              <a:spcBef>
                <a:spcPts val="1200"/>
              </a:spcBef>
              <a:spcAft>
                <a:spcPts val="1200"/>
              </a:spcAft>
              <a:buNone/>
            </a:pPr>
            <a:r>
              <a:rPr lang="en-US">
                <a:solidFill>
                  <a:srgbClr val="000000"/>
                </a:solidFill>
                <a:cs typeface="Arial"/>
              </a:rPr>
              <a:t>List all evidentiary materials cited in your survey responses on this form. List each material only once, even if it is cited in multiple responses.</a:t>
            </a:r>
            <a:endParaRPr lang="en-US">
              <a:cs typeface="Arial"/>
            </a:endParaRPr>
          </a:p>
          <a:p>
            <a:pPr marL="0" indent="0">
              <a:lnSpc>
                <a:spcPct val="100000"/>
              </a:lnSpc>
              <a:spcBef>
                <a:spcPts val="1200"/>
              </a:spcBef>
              <a:spcAft>
                <a:spcPts val="1200"/>
              </a:spcAft>
              <a:buNone/>
            </a:pPr>
            <a:r>
              <a:rPr lang="en-US">
                <a:solidFill>
                  <a:srgbClr val="000000"/>
                </a:solidFill>
                <a:cs typeface="Arial"/>
              </a:rPr>
              <a:t>You will assign each material an item number, an item title, and identify how the item will be submitted (i.e. Box, mail).</a:t>
            </a:r>
          </a:p>
        </p:txBody>
      </p:sp>
    </p:spTree>
    <p:extLst>
      <p:ext uri="{BB962C8B-B14F-4D97-AF65-F5344CB8AC3E}">
        <p14:creationId xmlns:p14="http://schemas.microsoft.com/office/powerpoint/2010/main" val="27441718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0AD19-DF08-9A26-633F-BEF8EDF104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15F101-235F-0AFD-8EE9-711851F18761}"/>
              </a:ext>
            </a:extLst>
          </p:cNvPr>
          <p:cNvSpPr>
            <a:spLocks noGrp="1"/>
          </p:cNvSpPr>
          <p:nvPr>
            <p:ph type="title"/>
          </p:nvPr>
        </p:nvSpPr>
        <p:spPr>
          <a:xfrm>
            <a:off x="660401" y="365126"/>
            <a:ext cx="10693399" cy="1146176"/>
          </a:xfrm>
        </p:spPr>
        <p:txBody>
          <a:bodyPr>
            <a:noAutofit/>
          </a:bodyPr>
          <a:lstStyle/>
          <a:p>
            <a:r>
              <a:rPr lang="en-US" sz="4000">
                <a:cs typeface="Arial"/>
              </a:rPr>
              <a:t>Labeling Evidentiary Materials</a:t>
            </a:r>
          </a:p>
        </p:txBody>
      </p:sp>
      <p:sp>
        <p:nvSpPr>
          <p:cNvPr id="6" name="Content Placeholder 5">
            <a:extLst>
              <a:ext uri="{FF2B5EF4-FFF2-40B4-BE49-F238E27FC236}">
                <a16:creationId xmlns:a16="http://schemas.microsoft.com/office/drawing/2014/main" id="{29924886-8498-02B3-B08F-F723C0103933}"/>
              </a:ext>
            </a:extLst>
          </p:cNvPr>
          <p:cNvSpPr>
            <a:spLocks noGrp="1"/>
          </p:cNvSpPr>
          <p:nvPr>
            <p:ph idx="1"/>
          </p:nvPr>
        </p:nvSpPr>
        <p:spPr>
          <a:xfrm>
            <a:off x="1160438" y="1314493"/>
            <a:ext cx="10196411" cy="4983161"/>
          </a:xfrm>
        </p:spPr>
        <p:txBody>
          <a:bodyPr vert="horz" lIns="91440" tIns="45720" rIns="91440" bIns="45720" rtlCol="0" anchor="t">
            <a:noAutofit/>
          </a:bodyPr>
          <a:lstStyle/>
          <a:p>
            <a:pPr marL="0" indent="0">
              <a:lnSpc>
                <a:spcPct val="100000"/>
              </a:lnSpc>
              <a:spcBef>
                <a:spcPts val="0"/>
              </a:spcBef>
              <a:buNone/>
            </a:pPr>
            <a:r>
              <a:rPr lang="en-US" dirty="0">
                <a:solidFill>
                  <a:srgbClr val="000000"/>
                </a:solidFill>
                <a:ea typeface="+mn-lt"/>
                <a:cs typeface="+mn-lt"/>
              </a:rPr>
              <a:t>Ensure that all item numbers and titles on the Evidentiary Materials Form are consistent with the corresponding citations in your narrative responses and the titles of your Box materials.</a:t>
            </a:r>
            <a:endParaRPr lang="en-US" dirty="0">
              <a:cs typeface="Arial"/>
            </a:endParaRPr>
          </a:p>
          <a:p>
            <a:pPr marL="0" indent="0">
              <a:lnSpc>
                <a:spcPct val="100000"/>
              </a:lnSpc>
              <a:spcBef>
                <a:spcPts val="1200"/>
              </a:spcBef>
              <a:spcAft>
                <a:spcPts val="1200"/>
              </a:spcAft>
              <a:buNone/>
            </a:pPr>
            <a:r>
              <a:rPr lang="en-US" b="1" dirty="0">
                <a:solidFill>
                  <a:srgbClr val="000000"/>
                </a:solidFill>
                <a:cs typeface="Arial"/>
              </a:rPr>
              <a:t>Citation: </a:t>
            </a:r>
            <a:r>
              <a:rPr lang="en-US" i="1" dirty="0">
                <a:solidFill>
                  <a:srgbClr val="000000"/>
                </a:solidFill>
                <a:cs typeface="Arial"/>
              </a:rPr>
              <a:t>Item 2: Slide Deck A, slides 3-4</a:t>
            </a:r>
          </a:p>
          <a:p>
            <a:pPr marL="0" indent="0">
              <a:lnSpc>
                <a:spcPct val="100000"/>
              </a:lnSpc>
              <a:spcBef>
                <a:spcPts val="0"/>
              </a:spcBef>
              <a:spcAft>
                <a:spcPts val="1200"/>
              </a:spcAft>
              <a:buNone/>
            </a:pPr>
            <a:r>
              <a:rPr lang="en-US" b="1" dirty="0">
                <a:solidFill>
                  <a:srgbClr val="000000"/>
                </a:solidFill>
                <a:cs typeface="Arial"/>
              </a:rPr>
              <a:t>Box:</a:t>
            </a:r>
            <a:r>
              <a:rPr lang="en-US" dirty="0">
                <a:solidFill>
                  <a:srgbClr val="000000"/>
                </a:solidFill>
                <a:cs typeface="Arial"/>
              </a:rPr>
              <a:t> </a:t>
            </a:r>
            <a:r>
              <a:rPr lang="en-US" i="1" dirty="0">
                <a:solidFill>
                  <a:srgbClr val="000000"/>
                </a:solidFill>
                <a:cs typeface="Arial"/>
              </a:rPr>
              <a:t>Item 2: Slide Deck A</a:t>
            </a:r>
          </a:p>
          <a:p>
            <a:pPr marL="0" indent="0">
              <a:lnSpc>
                <a:spcPct val="100000"/>
              </a:lnSpc>
              <a:spcBef>
                <a:spcPts val="0"/>
              </a:spcBef>
              <a:spcAft>
                <a:spcPts val="1200"/>
              </a:spcAft>
              <a:buNone/>
            </a:pPr>
            <a:r>
              <a:rPr lang="en-US" b="1" dirty="0">
                <a:solidFill>
                  <a:srgbClr val="000000"/>
                </a:solidFill>
                <a:cs typeface="Arial"/>
              </a:rPr>
              <a:t>Evidentiary Materials Form:</a:t>
            </a:r>
            <a:endParaRPr lang="en-US" b="1" dirty="0">
              <a:cs typeface="Arial"/>
            </a:endParaRPr>
          </a:p>
        </p:txBody>
      </p:sp>
      <p:graphicFrame>
        <p:nvGraphicFramePr>
          <p:cNvPr id="2" name="Table 1" descr="Evidentiary materials form example line">
            <a:extLst>
              <a:ext uri="{FF2B5EF4-FFF2-40B4-BE49-F238E27FC236}">
                <a16:creationId xmlns:a16="http://schemas.microsoft.com/office/drawing/2014/main" id="{16849ACE-757A-8042-47F1-5499764DE46A}"/>
              </a:ext>
            </a:extLst>
          </p:cNvPr>
          <p:cNvGraphicFramePr>
            <a:graphicFrameLocks noGrp="1"/>
          </p:cNvGraphicFramePr>
          <p:nvPr>
            <p:extLst>
              <p:ext uri="{D42A27DB-BD31-4B8C-83A1-F6EECF244321}">
                <p14:modId xmlns:p14="http://schemas.microsoft.com/office/powerpoint/2010/main" val="2039599718"/>
              </p:ext>
            </p:extLst>
          </p:nvPr>
        </p:nvGraphicFramePr>
        <p:xfrm>
          <a:off x="1501613" y="4580394"/>
          <a:ext cx="9514059" cy="1280160"/>
        </p:xfrm>
        <a:graphic>
          <a:graphicData uri="http://schemas.openxmlformats.org/drawingml/2006/table">
            <a:tbl>
              <a:tblPr firstRow="1" bandRow="1">
                <a:tableStyleId>{5C22544A-7EE6-4342-B048-85BDC9FD1C3A}</a:tableStyleId>
              </a:tblPr>
              <a:tblGrid>
                <a:gridCol w="1452562">
                  <a:extLst>
                    <a:ext uri="{9D8B030D-6E8A-4147-A177-3AD203B41FA5}">
                      <a16:colId xmlns:a16="http://schemas.microsoft.com/office/drawing/2014/main" val="2603368102"/>
                    </a:ext>
                  </a:extLst>
                </a:gridCol>
                <a:gridCol w="2667000">
                  <a:extLst>
                    <a:ext uri="{9D8B030D-6E8A-4147-A177-3AD203B41FA5}">
                      <a16:colId xmlns:a16="http://schemas.microsoft.com/office/drawing/2014/main" val="122954779"/>
                    </a:ext>
                  </a:extLst>
                </a:gridCol>
                <a:gridCol w="5394497">
                  <a:extLst>
                    <a:ext uri="{9D8B030D-6E8A-4147-A177-3AD203B41FA5}">
                      <a16:colId xmlns:a16="http://schemas.microsoft.com/office/drawing/2014/main" val="347176437"/>
                    </a:ext>
                  </a:extLst>
                </a:gridCol>
              </a:tblGrid>
              <a:tr h="642937">
                <a:tc>
                  <a:txBody>
                    <a:bodyPr/>
                    <a:lstStyle/>
                    <a:p>
                      <a:r>
                        <a:rPr lang="en-US" sz="2400">
                          <a:solidFill>
                            <a:schemeClr val="tx1"/>
                          </a:solidFill>
                        </a:rPr>
                        <a:t>Item Number</a:t>
                      </a:r>
                    </a:p>
                  </a:txBody>
                  <a:tcPr/>
                </a:tc>
                <a:tc>
                  <a:txBody>
                    <a:bodyPr/>
                    <a:lstStyle/>
                    <a:p>
                      <a:r>
                        <a:rPr lang="en-US" sz="2400" dirty="0">
                          <a:solidFill>
                            <a:schemeClr val="tx1"/>
                          </a:solidFill>
                        </a:rPr>
                        <a:t>Item Title</a:t>
                      </a:r>
                    </a:p>
                  </a:txBody>
                  <a:tcPr/>
                </a:tc>
                <a:tc>
                  <a:txBody>
                    <a:bodyPr/>
                    <a:lstStyle/>
                    <a:p>
                      <a:r>
                        <a:rPr lang="en-US" sz="2400">
                          <a:solidFill>
                            <a:schemeClr val="tx1"/>
                          </a:solidFill>
                        </a:rPr>
                        <a:t>How will this item be submitted (i.e. Box, mail?)</a:t>
                      </a:r>
                    </a:p>
                  </a:txBody>
                  <a:tcPr/>
                </a:tc>
                <a:extLst>
                  <a:ext uri="{0D108BD9-81ED-4DB2-BD59-A6C34878D82A}">
                    <a16:rowId xmlns:a16="http://schemas.microsoft.com/office/drawing/2014/main" val="2724805535"/>
                  </a:ext>
                </a:extLst>
              </a:tr>
              <a:tr h="384432">
                <a:tc>
                  <a:txBody>
                    <a:bodyPr/>
                    <a:lstStyle/>
                    <a:p>
                      <a:pPr algn="l"/>
                      <a:r>
                        <a:rPr lang="en-US" sz="2400" i="1">
                          <a:solidFill>
                            <a:schemeClr val="tx1"/>
                          </a:solidFill>
                        </a:rPr>
                        <a:t>2</a:t>
                      </a:r>
                    </a:p>
                  </a:txBody>
                  <a:tcPr/>
                </a:tc>
                <a:tc>
                  <a:txBody>
                    <a:bodyPr/>
                    <a:lstStyle/>
                    <a:p>
                      <a:r>
                        <a:rPr lang="en-US" sz="2400" i="1">
                          <a:solidFill>
                            <a:schemeClr val="tx1"/>
                          </a:solidFill>
                        </a:rPr>
                        <a:t>Slide Deck A</a:t>
                      </a:r>
                    </a:p>
                  </a:txBody>
                  <a:tcPr/>
                </a:tc>
                <a:tc>
                  <a:txBody>
                    <a:bodyPr/>
                    <a:lstStyle/>
                    <a:p>
                      <a:r>
                        <a:rPr lang="en-US" sz="2400" i="1" dirty="0">
                          <a:solidFill>
                            <a:schemeClr val="tx1"/>
                          </a:solidFill>
                        </a:rPr>
                        <a:t>Box</a:t>
                      </a:r>
                    </a:p>
                  </a:txBody>
                  <a:tcPr/>
                </a:tc>
                <a:extLst>
                  <a:ext uri="{0D108BD9-81ED-4DB2-BD59-A6C34878D82A}">
                    <a16:rowId xmlns:a16="http://schemas.microsoft.com/office/drawing/2014/main" val="2309743040"/>
                  </a:ext>
                </a:extLst>
              </a:tr>
            </a:tbl>
          </a:graphicData>
        </a:graphic>
      </p:graphicFrame>
    </p:spTree>
    <p:extLst>
      <p:ext uri="{BB962C8B-B14F-4D97-AF65-F5344CB8AC3E}">
        <p14:creationId xmlns:p14="http://schemas.microsoft.com/office/powerpoint/2010/main" val="15660999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9FE48-E979-2201-A503-833BC04207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0E989F-AD2B-431C-D962-2E699308372E}"/>
              </a:ext>
            </a:extLst>
          </p:cNvPr>
          <p:cNvSpPr>
            <a:spLocks noGrp="1"/>
          </p:cNvSpPr>
          <p:nvPr>
            <p:ph type="title"/>
          </p:nvPr>
        </p:nvSpPr>
        <p:spPr>
          <a:xfrm>
            <a:off x="660401" y="365126"/>
            <a:ext cx="10693399" cy="1146176"/>
          </a:xfrm>
        </p:spPr>
        <p:txBody>
          <a:bodyPr>
            <a:noAutofit/>
          </a:bodyPr>
          <a:lstStyle/>
          <a:p>
            <a:r>
              <a:rPr lang="en-US" sz="4000">
                <a:cs typeface="Arial"/>
              </a:rPr>
              <a:t>Following Submission of Materials</a:t>
            </a:r>
          </a:p>
        </p:txBody>
      </p:sp>
      <p:sp>
        <p:nvSpPr>
          <p:cNvPr id="6" name="Content Placeholder 5">
            <a:extLst>
              <a:ext uri="{FF2B5EF4-FFF2-40B4-BE49-F238E27FC236}">
                <a16:creationId xmlns:a16="http://schemas.microsoft.com/office/drawing/2014/main" id="{2E9323A2-3F63-3E08-2ACF-EDFA88A6F337}"/>
              </a:ext>
            </a:extLst>
          </p:cNvPr>
          <p:cNvSpPr>
            <a:spLocks noGrp="1"/>
          </p:cNvSpPr>
          <p:nvPr>
            <p:ph idx="1"/>
          </p:nvPr>
        </p:nvSpPr>
        <p:spPr>
          <a:xfrm>
            <a:off x="1177107" y="1504993"/>
            <a:ext cx="10177361" cy="4802186"/>
          </a:xfrm>
        </p:spPr>
        <p:txBody>
          <a:bodyPr vert="horz" lIns="91440" tIns="45720" rIns="91440" bIns="45720" rtlCol="0" anchor="t">
            <a:noAutofit/>
          </a:bodyPr>
          <a:lstStyle/>
          <a:p>
            <a:pPr marL="0" indent="0">
              <a:lnSpc>
                <a:spcPct val="100000"/>
              </a:lnSpc>
              <a:spcBef>
                <a:spcPts val="1200"/>
              </a:spcBef>
              <a:spcAft>
                <a:spcPts val="1200"/>
              </a:spcAft>
              <a:buNone/>
            </a:pPr>
            <a:r>
              <a:rPr lang="en-US" sz="2400" dirty="0">
                <a:solidFill>
                  <a:srgbClr val="000000"/>
                </a:solidFill>
                <a:cs typeface="Arial"/>
              </a:rPr>
              <a:t>Shortly after the submission deadline, the CDE may notify PD providers of missing materials, and providers must remedy any problems. Major submission errors or failure to respond on a timely basis to CDE requests may result in disqualification of a submission. CDE will not be held responsible for materials that are not appropriately labeled or submitted.</a:t>
            </a:r>
            <a:endParaRPr lang="en-US" dirty="0"/>
          </a:p>
          <a:p>
            <a:pPr marL="0" indent="0">
              <a:lnSpc>
                <a:spcPct val="100000"/>
              </a:lnSpc>
              <a:spcBef>
                <a:spcPts val="1200"/>
              </a:spcBef>
              <a:spcAft>
                <a:spcPts val="1200"/>
              </a:spcAft>
              <a:buNone/>
            </a:pPr>
            <a:r>
              <a:rPr lang="en-US" sz="2400" dirty="0">
                <a:solidFill>
                  <a:srgbClr val="000000"/>
                </a:solidFill>
                <a:cs typeface="Arial"/>
              </a:rPr>
              <a:t>PD providers may not change or modify PD program submissions after the close of the submission deadline. After the submission period closes, any changes or modifications to content may result in disqualification from consideration for approval, unless the changes or modifications are made pursuant to SBE direction. Upgrades to materials that do not contain content changes do not require SBE approval.</a:t>
            </a:r>
          </a:p>
        </p:txBody>
      </p:sp>
    </p:spTree>
    <p:extLst>
      <p:ext uri="{BB962C8B-B14F-4D97-AF65-F5344CB8AC3E}">
        <p14:creationId xmlns:p14="http://schemas.microsoft.com/office/powerpoint/2010/main" val="1026245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871CC0-7CD3-825B-756F-C60EBBBBBD0B}"/>
              </a:ext>
            </a:extLst>
          </p:cNvPr>
          <p:cNvSpPr>
            <a:spLocks noGrp="1"/>
          </p:cNvSpPr>
          <p:nvPr>
            <p:ph type="title"/>
          </p:nvPr>
        </p:nvSpPr>
        <p:spPr/>
        <p:txBody>
          <a:bodyPr/>
          <a:lstStyle/>
          <a:p>
            <a:r>
              <a:rPr lang="en-US" dirty="0"/>
              <a:t>Authorizing Statute (1)</a:t>
            </a:r>
          </a:p>
        </p:txBody>
      </p:sp>
      <p:sp>
        <p:nvSpPr>
          <p:cNvPr id="6" name="Content Placeholder 5">
            <a:extLst>
              <a:ext uri="{FF2B5EF4-FFF2-40B4-BE49-F238E27FC236}">
                <a16:creationId xmlns:a16="http://schemas.microsoft.com/office/drawing/2014/main" id="{846898C4-880C-1619-0456-A9441ED86EBA}"/>
              </a:ext>
            </a:extLst>
          </p:cNvPr>
          <p:cNvSpPr>
            <a:spLocks noGrp="1"/>
          </p:cNvSpPr>
          <p:nvPr>
            <p:ph idx="1"/>
          </p:nvPr>
        </p:nvSpPr>
        <p:spPr>
          <a:xfrm>
            <a:off x="1354239" y="1720117"/>
            <a:ext cx="9479666" cy="4351338"/>
          </a:xfrm>
        </p:spPr>
        <p:txBody>
          <a:bodyPr vert="horz" lIns="91440" tIns="45720" rIns="91440" bIns="45720" rtlCol="0" anchor="t">
            <a:noAutofit/>
          </a:bodyPr>
          <a:lstStyle/>
          <a:p>
            <a:pPr marL="0" indent="0">
              <a:spcAft>
                <a:spcPts val="1000"/>
              </a:spcAft>
              <a:buNone/>
            </a:pPr>
            <a:r>
              <a:rPr lang="en-US" dirty="0"/>
              <a:t>The Literacy PD Programs opportunity is authorized by:</a:t>
            </a:r>
          </a:p>
          <a:p>
            <a:pPr>
              <a:spcAft>
                <a:spcPts val="1000"/>
              </a:spcAft>
            </a:pPr>
            <a:r>
              <a:rPr lang="en-US" dirty="0">
                <a:latin typeface="Arial"/>
                <a:cs typeface="Helvetica"/>
              </a:rPr>
              <a:t>Assembly Bill 121, Section 15 (Statutes of 2025) of the Education Omnibus Budget Trailer Bill </a:t>
            </a:r>
          </a:p>
          <a:p>
            <a:pPr>
              <a:spcAft>
                <a:spcPts val="1000"/>
              </a:spcAft>
            </a:pPr>
            <a:r>
              <a:rPr lang="en-US" dirty="0">
                <a:latin typeface="Arial"/>
                <a:cs typeface="Helvetica"/>
              </a:rPr>
              <a:t>Senate Bill 147, Section 15 (Statutes of 2025) of the Education Omnibus Budget Trailer Bill</a:t>
            </a:r>
          </a:p>
          <a:p>
            <a:pPr>
              <a:spcAft>
                <a:spcPts val="1000"/>
              </a:spcAft>
            </a:pPr>
            <a:r>
              <a:rPr lang="en-US" dirty="0">
                <a:latin typeface="Arial"/>
                <a:cs typeface="Helvetica"/>
              </a:rPr>
              <a:t>Senate Bill 105, Sections 195 and 214 (Budget Acts of 2021, 2023, 2024, and 2025)</a:t>
            </a:r>
          </a:p>
          <a:p>
            <a:pPr>
              <a:spcAft>
                <a:spcPts val="1000"/>
              </a:spcAft>
            </a:pPr>
            <a:r>
              <a:rPr lang="en-US" i="1" dirty="0">
                <a:latin typeface="Arial"/>
                <a:cs typeface="Helvetica"/>
              </a:rPr>
              <a:t>Education Code (EC) </a:t>
            </a:r>
            <a:r>
              <a:rPr lang="en-US" dirty="0">
                <a:latin typeface="Arial"/>
                <a:cs typeface="Helvetica"/>
              </a:rPr>
              <a:t>Section 33319.6</a:t>
            </a:r>
          </a:p>
        </p:txBody>
      </p:sp>
    </p:spTree>
    <p:extLst>
      <p:ext uri="{BB962C8B-B14F-4D97-AF65-F5344CB8AC3E}">
        <p14:creationId xmlns:p14="http://schemas.microsoft.com/office/powerpoint/2010/main" val="18533015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D852-4CF1-4959-9285-AFACEE3CEC74}"/>
              </a:ext>
            </a:extLst>
          </p:cNvPr>
          <p:cNvSpPr>
            <a:spLocks noGrp="1"/>
          </p:cNvSpPr>
          <p:nvPr>
            <p:ph type="title"/>
          </p:nvPr>
        </p:nvSpPr>
        <p:spPr>
          <a:xfrm>
            <a:off x="838200" y="576263"/>
            <a:ext cx="10515600" cy="2852737"/>
          </a:xfrm>
        </p:spPr>
        <p:txBody>
          <a:bodyPr>
            <a:normAutofit/>
          </a:bodyPr>
          <a:lstStyle/>
          <a:p>
            <a:r>
              <a:rPr lang="en-US" sz="5400"/>
              <a:t>The Review Process</a:t>
            </a:r>
          </a:p>
        </p:txBody>
      </p:sp>
    </p:spTree>
    <p:extLst>
      <p:ext uri="{BB962C8B-B14F-4D97-AF65-F5344CB8AC3E}">
        <p14:creationId xmlns:p14="http://schemas.microsoft.com/office/powerpoint/2010/main" val="725975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47C5-0AF1-43AE-89C9-60471ACCF7BE}"/>
              </a:ext>
            </a:extLst>
          </p:cNvPr>
          <p:cNvSpPr>
            <a:spLocks noGrp="1"/>
          </p:cNvSpPr>
          <p:nvPr>
            <p:ph type="title"/>
          </p:nvPr>
        </p:nvSpPr>
        <p:spPr>
          <a:xfrm>
            <a:off x="1354239" y="365126"/>
            <a:ext cx="9479666" cy="960438"/>
          </a:xfrm>
        </p:spPr>
        <p:txBody>
          <a:bodyPr/>
          <a:lstStyle/>
          <a:p>
            <a:r>
              <a:rPr lang="en-US"/>
              <a:t>Review Process (1)</a:t>
            </a:r>
          </a:p>
        </p:txBody>
      </p:sp>
      <p:sp>
        <p:nvSpPr>
          <p:cNvPr id="3" name="Content Placeholder 2">
            <a:extLst>
              <a:ext uri="{FF2B5EF4-FFF2-40B4-BE49-F238E27FC236}">
                <a16:creationId xmlns:a16="http://schemas.microsoft.com/office/drawing/2014/main" id="{4B31216D-AFA5-4841-93BA-1E08C5BDAD60}"/>
              </a:ext>
            </a:extLst>
          </p:cNvPr>
          <p:cNvSpPr>
            <a:spLocks noGrp="1"/>
          </p:cNvSpPr>
          <p:nvPr>
            <p:ph idx="1"/>
          </p:nvPr>
        </p:nvSpPr>
        <p:spPr>
          <a:xfrm>
            <a:off x="1347718" y="1322583"/>
            <a:ext cx="10147760" cy="5170880"/>
          </a:xfrm>
        </p:spPr>
        <p:txBody>
          <a:bodyPr vert="horz" lIns="91440" tIns="45720" rIns="91440" bIns="45720" rtlCol="0" anchor="t">
            <a:noAutofit/>
          </a:bodyPr>
          <a:lstStyle/>
          <a:p>
            <a:pPr marL="0" indent="0">
              <a:spcBef>
                <a:spcPts val="1200"/>
              </a:spcBef>
              <a:spcAft>
                <a:spcPts val="1200"/>
              </a:spcAft>
              <a:buNone/>
            </a:pPr>
            <a:r>
              <a:rPr lang="en-US" dirty="0"/>
              <a:t>The overall review process will proceed as follows:</a:t>
            </a:r>
            <a:endParaRPr lang="en-US" sz="2400" dirty="0">
              <a:cs typeface="Arial"/>
            </a:endParaRPr>
          </a:p>
          <a:p>
            <a:pPr marL="457200" indent="-274320">
              <a:spcBef>
                <a:spcPts val="1200"/>
              </a:spcBef>
              <a:spcAft>
                <a:spcPts val="1200"/>
              </a:spcAft>
            </a:pPr>
            <a:r>
              <a:rPr lang="en-US" dirty="0">
                <a:ea typeface="+mn-lt"/>
                <a:cs typeface="+mn-lt"/>
              </a:rPr>
              <a:t>PD providers submit their PD Programs Submission Survey and all accompanying evidentiary materials to the CDE. </a:t>
            </a:r>
            <a:endParaRPr lang="en-US" dirty="0">
              <a:cs typeface="Arial" panose="020B0604020202020204"/>
            </a:endParaRPr>
          </a:p>
          <a:p>
            <a:pPr marL="457200" indent="-274320">
              <a:spcBef>
                <a:spcPts val="1200"/>
              </a:spcBef>
              <a:spcAft>
                <a:spcPts val="1200"/>
              </a:spcAft>
            </a:pPr>
            <a:r>
              <a:rPr lang="en-US" dirty="0">
                <a:ea typeface="+mn-lt"/>
                <a:cs typeface="+mn-lt"/>
              </a:rPr>
              <a:t>A review committee evaluates the literacy PD programs submitted using the </a:t>
            </a:r>
            <a:r>
              <a:rPr lang="en-US" dirty="0">
                <a:solidFill>
                  <a:srgbClr val="000000"/>
                </a:solidFill>
                <a:ea typeface="+mn-lt"/>
                <a:cs typeface="+mn-lt"/>
              </a:rPr>
              <a:t>Literacy PD Program Evaluation Rubric</a:t>
            </a:r>
            <a:r>
              <a:rPr lang="en-US" dirty="0">
                <a:ea typeface="+mn-lt"/>
                <a:cs typeface="+mn-lt"/>
              </a:rPr>
              <a:t>. The review committee arrives at a consensus regarding each submission and develops a tentative list of PD programs that meet the SBE-approved criteria. If a consensus is not possible, then there will be a vote by the review committee members.</a:t>
            </a:r>
          </a:p>
        </p:txBody>
      </p:sp>
    </p:spTree>
    <p:extLst>
      <p:ext uri="{BB962C8B-B14F-4D97-AF65-F5344CB8AC3E}">
        <p14:creationId xmlns:p14="http://schemas.microsoft.com/office/powerpoint/2010/main" val="42182127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B09C5-6A59-A9F3-FA51-2061E5B780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71003-7E92-06B0-C092-FF7189A3D5A0}"/>
              </a:ext>
            </a:extLst>
          </p:cNvPr>
          <p:cNvSpPr>
            <a:spLocks noGrp="1"/>
          </p:cNvSpPr>
          <p:nvPr>
            <p:ph type="title"/>
          </p:nvPr>
        </p:nvSpPr>
        <p:spPr>
          <a:xfrm>
            <a:off x="1354239" y="365126"/>
            <a:ext cx="9479666" cy="960438"/>
          </a:xfrm>
        </p:spPr>
        <p:txBody>
          <a:bodyPr/>
          <a:lstStyle/>
          <a:p>
            <a:r>
              <a:rPr lang="en-US"/>
              <a:t>Review Process (2)</a:t>
            </a:r>
          </a:p>
        </p:txBody>
      </p:sp>
      <p:sp>
        <p:nvSpPr>
          <p:cNvPr id="3" name="Content Placeholder 2">
            <a:extLst>
              <a:ext uri="{FF2B5EF4-FFF2-40B4-BE49-F238E27FC236}">
                <a16:creationId xmlns:a16="http://schemas.microsoft.com/office/drawing/2014/main" id="{E126EC50-D4B9-885D-7117-774C1407FDA2}"/>
              </a:ext>
            </a:extLst>
          </p:cNvPr>
          <p:cNvSpPr>
            <a:spLocks noGrp="1"/>
          </p:cNvSpPr>
          <p:nvPr>
            <p:ph idx="1"/>
          </p:nvPr>
        </p:nvSpPr>
        <p:spPr>
          <a:xfrm>
            <a:off x="1357243" y="1265433"/>
            <a:ext cx="10147760" cy="5170880"/>
          </a:xfrm>
        </p:spPr>
        <p:txBody>
          <a:bodyPr vert="horz" lIns="91440" tIns="45720" rIns="91440" bIns="45720" rtlCol="0" anchor="t">
            <a:noAutofit/>
          </a:bodyPr>
          <a:lstStyle/>
          <a:p>
            <a:pPr marL="0" lvl="1" indent="0">
              <a:spcAft>
                <a:spcPts val="2400"/>
              </a:spcAft>
              <a:buNone/>
            </a:pPr>
            <a:r>
              <a:rPr lang="en-US" sz="2800" dirty="0">
                <a:ea typeface="+mn-lt"/>
                <a:cs typeface="+mn-lt"/>
              </a:rPr>
              <a:t>Note: A program shall not be approved if it demonstrates “No Evidence” for any criterion in Area 1 or Area 2. Additionally, a program shall not be approved if it receives a designation of "Minimal Evidence" for all criteria within Area 1 or Area 2. This restriction does not apply to the optional criterion.</a:t>
            </a:r>
            <a:endParaRPr lang="en-US" sz="2800" dirty="0">
              <a:cs typeface="Arial" panose="020B0604020202020204"/>
            </a:endParaRPr>
          </a:p>
          <a:p>
            <a:pPr>
              <a:buFont typeface="Arial"/>
              <a:buChar char="•"/>
            </a:pPr>
            <a:r>
              <a:rPr lang="en-US" dirty="0">
                <a:ea typeface="+mn-lt"/>
                <a:cs typeface="+mn-lt"/>
              </a:rPr>
              <a:t>The CDE posts online a tentative list of literacy PD programs that meet the SBE-approved criteria and that will be recommended for approval by the SBE.</a:t>
            </a:r>
            <a:endParaRPr lang="en-US" dirty="0"/>
          </a:p>
        </p:txBody>
      </p:sp>
    </p:spTree>
    <p:extLst>
      <p:ext uri="{BB962C8B-B14F-4D97-AF65-F5344CB8AC3E}">
        <p14:creationId xmlns:p14="http://schemas.microsoft.com/office/powerpoint/2010/main" val="5656127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AD662-D6F2-A190-12A1-E59C583102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89D0A-61D8-20E7-51FB-9018009EBA62}"/>
              </a:ext>
            </a:extLst>
          </p:cNvPr>
          <p:cNvSpPr>
            <a:spLocks noGrp="1"/>
          </p:cNvSpPr>
          <p:nvPr>
            <p:ph type="title"/>
          </p:nvPr>
        </p:nvSpPr>
        <p:spPr>
          <a:xfrm>
            <a:off x="1354239" y="365126"/>
            <a:ext cx="9479666" cy="960438"/>
          </a:xfrm>
        </p:spPr>
        <p:txBody>
          <a:bodyPr/>
          <a:lstStyle/>
          <a:p>
            <a:r>
              <a:rPr lang="en-US"/>
              <a:t>Review Process (3)</a:t>
            </a:r>
          </a:p>
        </p:txBody>
      </p:sp>
      <p:sp>
        <p:nvSpPr>
          <p:cNvPr id="3" name="Content Placeholder 2">
            <a:extLst>
              <a:ext uri="{FF2B5EF4-FFF2-40B4-BE49-F238E27FC236}">
                <a16:creationId xmlns:a16="http://schemas.microsoft.com/office/drawing/2014/main" id="{F58E7128-55FB-8A54-8F6A-A2E68BC96543}"/>
              </a:ext>
            </a:extLst>
          </p:cNvPr>
          <p:cNvSpPr>
            <a:spLocks noGrp="1"/>
          </p:cNvSpPr>
          <p:nvPr>
            <p:ph idx="1"/>
          </p:nvPr>
        </p:nvSpPr>
        <p:spPr>
          <a:xfrm>
            <a:off x="1357243" y="1265433"/>
            <a:ext cx="10147760" cy="5170880"/>
          </a:xfrm>
        </p:spPr>
        <p:txBody>
          <a:bodyPr vert="horz" lIns="91440" tIns="45720" rIns="91440" bIns="45720" rtlCol="0" anchor="t">
            <a:noAutofit/>
          </a:bodyPr>
          <a:lstStyle/>
          <a:p>
            <a:pPr>
              <a:buFont typeface="Arial"/>
            </a:pPr>
            <a:r>
              <a:rPr lang="en-US" sz="2400" dirty="0">
                <a:highlight>
                  <a:srgbClr val="FFFFFF"/>
                </a:highlight>
                <a:ea typeface="+mn-lt"/>
                <a:cs typeface="+mn-lt"/>
              </a:rPr>
              <a:t>Applicants may appeal the review committee's determination not to include a PD program on the tentative list of literacy PD programs that meet the SBE-approved criteria and that will be recommended for approval by the SBE. Appeals are limited to the grounds that the review committee failed to correctly apply the criteria in the Literacy PD Program Evaluation Rubric. The appellant must file a written appeal, including the issue(s) in dispute and the basis for and the evidence to support the appeal position. The CDE will not consider incomplete or late appeals. The appellant may not supply any new materials that were not contained in the original submission. The Division Director of the Professional Learning Support Division will evaluate the appeal and will make the final decision in writing as to whether the PD program will be included on the tentative list recommended for approval by the SBE within six weeks from the date that appeals are due to CDE. That decision shall be the final administrative action afforded the appeal. </a:t>
            </a:r>
            <a:endParaRPr lang="en-US" sz="2400" dirty="0">
              <a:ea typeface="+mn-lt"/>
              <a:cs typeface="+mn-lt"/>
            </a:endParaRPr>
          </a:p>
        </p:txBody>
      </p:sp>
    </p:spTree>
    <p:extLst>
      <p:ext uri="{BB962C8B-B14F-4D97-AF65-F5344CB8AC3E}">
        <p14:creationId xmlns:p14="http://schemas.microsoft.com/office/powerpoint/2010/main" val="27840776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42ED-B9D1-71D1-E006-CB5D49FD3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1C9A88-4CF9-23BF-D0BE-9F2D9A4E9C3D}"/>
              </a:ext>
            </a:extLst>
          </p:cNvPr>
          <p:cNvSpPr>
            <a:spLocks noGrp="1"/>
          </p:cNvSpPr>
          <p:nvPr>
            <p:ph type="title"/>
          </p:nvPr>
        </p:nvSpPr>
        <p:spPr>
          <a:xfrm>
            <a:off x="1354239" y="365126"/>
            <a:ext cx="9479666" cy="960438"/>
          </a:xfrm>
        </p:spPr>
        <p:txBody>
          <a:bodyPr/>
          <a:lstStyle/>
          <a:p>
            <a:r>
              <a:rPr lang="en-US"/>
              <a:t>Review Process (4)</a:t>
            </a:r>
          </a:p>
        </p:txBody>
      </p:sp>
      <p:sp>
        <p:nvSpPr>
          <p:cNvPr id="3" name="Content Placeholder 2">
            <a:extLst>
              <a:ext uri="{FF2B5EF4-FFF2-40B4-BE49-F238E27FC236}">
                <a16:creationId xmlns:a16="http://schemas.microsoft.com/office/drawing/2014/main" id="{DE7DD376-2610-3926-2EF7-D794398294FB}"/>
              </a:ext>
            </a:extLst>
          </p:cNvPr>
          <p:cNvSpPr>
            <a:spLocks noGrp="1"/>
          </p:cNvSpPr>
          <p:nvPr>
            <p:ph idx="1"/>
          </p:nvPr>
        </p:nvSpPr>
        <p:spPr>
          <a:xfrm>
            <a:off x="1357243" y="1265433"/>
            <a:ext cx="10147760" cy="5170880"/>
          </a:xfrm>
        </p:spPr>
        <p:txBody>
          <a:bodyPr vert="horz" lIns="91440" tIns="45720" rIns="91440" bIns="45720" rtlCol="0" anchor="t">
            <a:noAutofit/>
          </a:bodyPr>
          <a:lstStyle/>
          <a:p>
            <a:pPr>
              <a:spcAft>
                <a:spcPts val="1000"/>
              </a:spcAft>
              <a:buFont typeface="Arial"/>
              <a:buChar char="•"/>
            </a:pPr>
            <a:r>
              <a:rPr lang="en-US" dirty="0">
                <a:ea typeface="+mn-lt"/>
                <a:cs typeface="+mn-lt"/>
              </a:rPr>
              <a:t>The CDE takes public comment in writing concerning the tentative list of literacy PD programs that meet the SBE-approved criteria and that will be recommended for approval by the SBE.</a:t>
            </a:r>
            <a:endParaRPr lang="en-US" dirty="0">
              <a:cs typeface="Arial"/>
            </a:endParaRPr>
          </a:p>
          <a:p>
            <a:pPr>
              <a:spcAft>
                <a:spcPts val="1000"/>
              </a:spcAft>
              <a:buFont typeface="Arial"/>
              <a:buChar char="•"/>
            </a:pPr>
            <a:r>
              <a:rPr lang="en-US" dirty="0">
                <a:ea typeface="+mn-lt"/>
                <a:cs typeface="+mn-lt"/>
              </a:rPr>
              <a:t>At a public Board meeting, the SBE considers the review committee’s tentative list of PD programs that meet the SBE-approved criteria and any public comment and decides whether to approve each individual literacy PD program on the tentative list. All decisions regarding whether to approve a particular program are entirely within the discretion of the SBE. </a:t>
            </a:r>
          </a:p>
        </p:txBody>
      </p:sp>
    </p:spTree>
    <p:extLst>
      <p:ext uri="{BB962C8B-B14F-4D97-AF65-F5344CB8AC3E}">
        <p14:creationId xmlns:p14="http://schemas.microsoft.com/office/powerpoint/2010/main" val="22452702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D9285-8ED0-6939-E34C-6C1920D7F4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A1944E-D1FD-04E9-45BF-F0C084792BC0}"/>
              </a:ext>
            </a:extLst>
          </p:cNvPr>
          <p:cNvSpPr>
            <a:spLocks noGrp="1"/>
          </p:cNvSpPr>
          <p:nvPr>
            <p:ph type="title"/>
          </p:nvPr>
        </p:nvSpPr>
        <p:spPr>
          <a:xfrm>
            <a:off x="1354239" y="365126"/>
            <a:ext cx="9479666" cy="960438"/>
          </a:xfrm>
        </p:spPr>
        <p:txBody>
          <a:bodyPr/>
          <a:lstStyle/>
          <a:p>
            <a:r>
              <a:rPr lang="en-US"/>
              <a:t>Contact with Reviewers</a:t>
            </a:r>
          </a:p>
        </p:txBody>
      </p:sp>
      <p:sp>
        <p:nvSpPr>
          <p:cNvPr id="3" name="Content Placeholder 2">
            <a:extLst>
              <a:ext uri="{FF2B5EF4-FFF2-40B4-BE49-F238E27FC236}">
                <a16:creationId xmlns:a16="http://schemas.microsoft.com/office/drawing/2014/main" id="{FBB80EA1-24F4-442F-341C-207F4CA35B05}"/>
              </a:ext>
            </a:extLst>
          </p:cNvPr>
          <p:cNvSpPr>
            <a:spLocks noGrp="1"/>
          </p:cNvSpPr>
          <p:nvPr>
            <p:ph idx="1"/>
          </p:nvPr>
        </p:nvSpPr>
        <p:spPr>
          <a:xfrm>
            <a:off x="1347718" y="1322583"/>
            <a:ext cx="10147760" cy="5170880"/>
          </a:xfrm>
        </p:spPr>
        <p:txBody>
          <a:bodyPr vert="horz" lIns="91440" tIns="45720" rIns="91440" bIns="45720" rtlCol="0" anchor="t">
            <a:noAutofit/>
          </a:bodyPr>
          <a:lstStyle/>
          <a:p>
            <a:pPr indent="0">
              <a:spcAft>
                <a:spcPts val="1000"/>
              </a:spcAft>
              <a:buNone/>
            </a:pPr>
            <a:r>
              <a:rPr lang="en-US" sz="2600">
                <a:cs typeface="Arial"/>
              </a:rPr>
              <a:t>PD providers and their representatives may not communicate with reviewers or review facilitators about anything related to the literacy PD materials submitted for approval during the review and approval process. Reviewers and facilitators must report any inappropriate contact to the CDE. Such inappropriate contact may lead to corrective action, including disqualification of the PD provider, reviewer, and/or facilitator, from further participation in the approval process.</a:t>
            </a:r>
            <a:endParaRPr lang="en-US"/>
          </a:p>
          <a:p>
            <a:pPr indent="0">
              <a:spcAft>
                <a:spcPts val="1000"/>
              </a:spcAft>
              <a:buNone/>
            </a:pPr>
            <a:r>
              <a:rPr lang="en-US" sz="2600">
                <a:cs typeface="Arial"/>
              </a:rPr>
              <a:t>The only exceptions are that </a:t>
            </a:r>
            <a:r>
              <a:rPr lang="en" sz="2600">
                <a:cs typeface="Arial"/>
              </a:rPr>
              <a:t>reviewers and facilitators may contact PD providers for technical assistance in using electronic materials; and PD providers may communicate with the</a:t>
            </a:r>
            <a:r>
              <a:rPr lang="en-US" sz="2600">
                <a:cs typeface="Arial"/>
              </a:rPr>
              <a:t> Professional Learning Support Division at </a:t>
            </a:r>
            <a:r>
              <a:rPr lang="en-US" sz="2600" u="sng">
                <a:cs typeface="Arial"/>
                <a:hlinkClick r:id="rId3"/>
              </a:rPr>
              <a:t>PD@cde.ca.gov</a:t>
            </a:r>
            <a:r>
              <a:rPr lang="en" sz="2600">
                <a:cs typeface="Arial"/>
              </a:rPr>
              <a:t> with any questions.</a:t>
            </a:r>
            <a:endParaRPr lang="en-US" sz="2600">
              <a:cs typeface="Arial" panose="020B0604020202020204"/>
            </a:endParaRPr>
          </a:p>
        </p:txBody>
      </p:sp>
    </p:spTree>
    <p:extLst>
      <p:ext uri="{BB962C8B-B14F-4D97-AF65-F5344CB8AC3E}">
        <p14:creationId xmlns:p14="http://schemas.microsoft.com/office/powerpoint/2010/main" val="34029838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55796"/>
            <a:ext cx="9479666" cy="1498841"/>
          </a:xfrm>
        </p:spPr>
        <p:txBody>
          <a:bodyPr>
            <a:normAutofit/>
          </a:bodyPr>
          <a:lstStyle/>
          <a:p>
            <a:r>
              <a:rPr lang="en-US"/>
              <a:t>Web Posting</a:t>
            </a:r>
          </a:p>
        </p:txBody>
      </p:sp>
      <p:sp>
        <p:nvSpPr>
          <p:cNvPr id="3" name="Content Placeholder 2"/>
          <p:cNvSpPr>
            <a:spLocks noGrp="1"/>
          </p:cNvSpPr>
          <p:nvPr>
            <p:ph idx="1"/>
          </p:nvPr>
        </p:nvSpPr>
        <p:spPr>
          <a:xfrm>
            <a:off x="1348292" y="1313753"/>
            <a:ext cx="9887315" cy="5301856"/>
          </a:xfrm>
        </p:spPr>
        <p:txBody>
          <a:bodyPr vert="horz" lIns="91440" tIns="45720" rIns="91440" bIns="45720" rtlCol="0" anchor="t">
            <a:noAutofit/>
          </a:bodyPr>
          <a:lstStyle/>
          <a:p>
            <a:pPr marL="0" indent="0">
              <a:lnSpc>
                <a:spcPct val="100000"/>
              </a:lnSpc>
              <a:spcAft>
                <a:spcPts val="1200"/>
              </a:spcAft>
              <a:buNone/>
            </a:pPr>
            <a:r>
              <a:rPr lang="en-US">
                <a:cs typeface="Arial"/>
              </a:rPr>
              <a:t>Following final approval by the SBE, the CDE will post the list of approved programs to the Literacy PD Programs web page. CDE may use information from the Literacy PD Programs Submission Survey to create an informational overview for each approved program. </a:t>
            </a:r>
          </a:p>
          <a:p>
            <a:pPr marL="0" indent="0">
              <a:lnSpc>
                <a:spcPct val="100000"/>
              </a:lnSpc>
              <a:spcAft>
                <a:spcPts val="1200"/>
              </a:spcAft>
              <a:buNone/>
            </a:pPr>
            <a:r>
              <a:rPr lang="en-US">
                <a:cs typeface="Arial"/>
              </a:rPr>
              <a:t>Please contact the Professional Learning Support Division with any changes, including changes to pricing, between the 2026–27 and 2029–30 fiscal years, so that any posted information may be updated accordingly.</a:t>
            </a:r>
          </a:p>
        </p:txBody>
      </p:sp>
    </p:spTree>
    <p:extLst>
      <p:ext uri="{BB962C8B-B14F-4D97-AF65-F5344CB8AC3E}">
        <p14:creationId xmlns:p14="http://schemas.microsoft.com/office/powerpoint/2010/main" val="4290547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2E89-F549-4868-84C5-CE9BC8A3A7EC}"/>
              </a:ext>
            </a:extLst>
          </p:cNvPr>
          <p:cNvSpPr>
            <a:spLocks noGrp="1"/>
          </p:cNvSpPr>
          <p:nvPr>
            <p:ph type="title"/>
          </p:nvPr>
        </p:nvSpPr>
        <p:spPr>
          <a:xfrm>
            <a:off x="1354239" y="-4584"/>
            <a:ext cx="9479666" cy="1325563"/>
          </a:xfrm>
        </p:spPr>
        <p:txBody>
          <a:bodyPr/>
          <a:lstStyle/>
          <a:p>
            <a:r>
              <a:rPr lang="en-US"/>
              <a:t>Student Data Privacy</a:t>
            </a:r>
          </a:p>
        </p:txBody>
      </p:sp>
      <p:sp>
        <p:nvSpPr>
          <p:cNvPr id="6" name="Content Placeholder 5">
            <a:extLst>
              <a:ext uri="{FF2B5EF4-FFF2-40B4-BE49-F238E27FC236}">
                <a16:creationId xmlns:a16="http://schemas.microsoft.com/office/drawing/2014/main" id="{7EC321F4-A995-4F2B-95A9-75DC9B0747FB}"/>
              </a:ext>
            </a:extLst>
          </p:cNvPr>
          <p:cNvSpPr>
            <a:spLocks noGrp="1"/>
          </p:cNvSpPr>
          <p:nvPr>
            <p:ph idx="1"/>
          </p:nvPr>
        </p:nvSpPr>
        <p:spPr>
          <a:xfrm>
            <a:off x="1356548" y="971028"/>
            <a:ext cx="10206325" cy="4384381"/>
          </a:xfrm>
        </p:spPr>
        <p:txBody>
          <a:bodyPr vert="horz" lIns="91440" tIns="45720" rIns="91440" bIns="45720" rtlCol="0" anchor="t">
            <a:noAutofit/>
          </a:bodyPr>
          <a:lstStyle/>
          <a:p>
            <a:pPr marL="0" indent="0">
              <a:spcAft>
                <a:spcPts val="1000"/>
              </a:spcAft>
              <a:buNone/>
            </a:pPr>
            <a:r>
              <a:rPr lang="en-US" sz="2500" dirty="0">
                <a:highlight>
                  <a:srgbClr val="FFFFFF"/>
                </a:highlight>
              </a:rPr>
              <a:t>Any application materials submitted for consideration by the review committee, including those submitted under the Optional Criterion (evidence of positive impact), will be considered public records and may be produced by the CDE in response to a request for public records. </a:t>
            </a:r>
            <a:endParaRPr lang="en-US" sz="2500" dirty="0">
              <a:cs typeface="Arial" panose="020B0604020202020204"/>
            </a:endParaRPr>
          </a:p>
          <a:p>
            <a:pPr marL="0" indent="0">
              <a:spcAft>
                <a:spcPts val="1000"/>
              </a:spcAft>
              <a:buNone/>
            </a:pPr>
            <a:r>
              <a:rPr lang="en-US" sz="2500" dirty="0">
                <a:highlight>
                  <a:srgbClr val="FFFFFF"/>
                </a:highlight>
              </a:rPr>
              <a:t>Accordingly, any student data included in any application materials submitted for consideration must be properly de-identified in accordance with the Family Educational Rights and Privacy Act (FERPA), 34 CFR 99.31(b). </a:t>
            </a:r>
            <a:endParaRPr lang="en-US" sz="2500" dirty="0">
              <a:cs typeface="Arial" panose="020B0604020202020204"/>
            </a:endParaRPr>
          </a:p>
          <a:p>
            <a:pPr marL="0" indent="0">
              <a:spcAft>
                <a:spcPts val="1000"/>
              </a:spcAft>
              <a:buNone/>
            </a:pPr>
            <a:r>
              <a:rPr lang="en-US" sz="2500" dirty="0">
                <a:highlight>
                  <a:srgbClr val="FFFFFF"/>
                </a:highlight>
              </a:rPr>
              <a:t>In addition, if an LEA chooses to purchase a PD program on the list SBE-approved programs, the PD program may be required by the LEA to agree to comply with state</a:t>
            </a:r>
            <a:r>
              <a:rPr lang="en-US" sz="2500" dirty="0">
                <a:solidFill>
                  <a:srgbClr val="FF0000"/>
                </a:solidFill>
                <a:highlight>
                  <a:srgbClr val="FFFFFF"/>
                </a:highlight>
              </a:rPr>
              <a:t> </a:t>
            </a:r>
            <a:r>
              <a:rPr lang="en-US" sz="2500" dirty="0">
                <a:highlight>
                  <a:srgbClr val="FFFFFF"/>
                </a:highlight>
              </a:rPr>
              <a:t>and federal privacy and confidentiality requirements pertaining to students' education records. </a:t>
            </a:r>
            <a:endParaRPr lang="en-US" sz="2500" dirty="0">
              <a:cs typeface="Arial" panose="020B0604020202020204"/>
            </a:endParaRPr>
          </a:p>
        </p:txBody>
      </p:sp>
    </p:spTree>
    <p:extLst>
      <p:ext uri="{BB962C8B-B14F-4D97-AF65-F5344CB8AC3E}">
        <p14:creationId xmlns:p14="http://schemas.microsoft.com/office/powerpoint/2010/main" val="3455228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02CA8-6D0D-DC1B-2772-403E9BD81A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F6837-88BB-55B2-6A02-2E81D3962FE5}"/>
              </a:ext>
            </a:extLst>
          </p:cNvPr>
          <p:cNvSpPr>
            <a:spLocks noGrp="1"/>
          </p:cNvSpPr>
          <p:nvPr>
            <p:ph type="title"/>
          </p:nvPr>
        </p:nvSpPr>
        <p:spPr/>
        <p:txBody>
          <a:bodyPr/>
          <a:lstStyle/>
          <a:p>
            <a:r>
              <a:rPr lang="en-US"/>
              <a:t> Contact Information</a:t>
            </a:r>
          </a:p>
        </p:txBody>
      </p:sp>
      <p:sp>
        <p:nvSpPr>
          <p:cNvPr id="6" name="Content Placeholder 5">
            <a:extLst>
              <a:ext uri="{FF2B5EF4-FFF2-40B4-BE49-F238E27FC236}">
                <a16:creationId xmlns:a16="http://schemas.microsoft.com/office/drawing/2014/main" id="{B91C6E8E-E90C-BA3A-FBD4-2D303F963EB4}"/>
              </a:ext>
            </a:extLst>
          </p:cNvPr>
          <p:cNvSpPr>
            <a:spLocks noGrp="1"/>
          </p:cNvSpPr>
          <p:nvPr>
            <p:ph idx="1"/>
          </p:nvPr>
        </p:nvSpPr>
        <p:spPr>
          <a:xfrm>
            <a:off x="1354239" y="1690688"/>
            <a:ext cx="9479666" cy="4351338"/>
          </a:xfrm>
        </p:spPr>
        <p:txBody>
          <a:bodyPr vert="horz" lIns="91440" tIns="45720" rIns="91440" bIns="45720" rtlCol="0" anchor="t">
            <a:noAutofit/>
          </a:bodyPr>
          <a:lstStyle/>
          <a:p>
            <a:pPr indent="0">
              <a:spcAft>
                <a:spcPts val="2400"/>
              </a:spcAft>
              <a:buNone/>
            </a:pPr>
            <a:r>
              <a:rPr lang="en-US" dirty="0"/>
              <a:t>Please visit the CDE Literacy PD Programs web page (</a:t>
            </a:r>
            <a:r>
              <a:rPr lang="en-US" u="sng" dirty="0">
                <a:hlinkClick r:id="rId3" tooltip="Literacy PD webpage"/>
              </a:rPr>
              <a:t>https://www.cde.ca.gov/ci/pl/literacypd.asp</a:t>
            </a:r>
            <a:r>
              <a:rPr lang="en-US" dirty="0"/>
              <a:t>) for the most current information. </a:t>
            </a:r>
            <a:endParaRPr lang="en-US" dirty="0">
              <a:cs typeface="Arial"/>
            </a:endParaRPr>
          </a:p>
          <a:p>
            <a:pPr indent="0">
              <a:spcAft>
                <a:spcPts val="1200"/>
              </a:spcAft>
              <a:buNone/>
            </a:pPr>
            <a:r>
              <a:rPr lang="en-US" dirty="0"/>
              <a:t>PD providers should direct questions about the Literacy PD Programs submission and review process to:</a:t>
            </a:r>
            <a:endParaRPr lang="en-US" dirty="0">
              <a:cs typeface="Arial"/>
            </a:endParaRPr>
          </a:p>
          <a:p>
            <a:pPr indent="0">
              <a:buNone/>
            </a:pPr>
            <a:r>
              <a:rPr lang="en-US" b="1" dirty="0"/>
              <a:t>Professional Learning Support Division</a:t>
            </a:r>
            <a:endParaRPr lang="en-US" dirty="0">
              <a:cs typeface="Arial"/>
            </a:endParaRPr>
          </a:p>
          <a:p>
            <a:pPr indent="0">
              <a:buNone/>
            </a:pPr>
            <a:r>
              <a:rPr lang="en-US" u="sng" dirty="0">
                <a:hlinkClick r:id="rId4"/>
              </a:rPr>
              <a:t>PD@cde.ca.gov</a:t>
            </a:r>
            <a:endParaRPr lang="en-US" dirty="0">
              <a:cs typeface="Arial" panose="020B0604020202020204"/>
            </a:endParaRPr>
          </a:p>
        </p:txBody>
      </p:sp>
    </p:spTree>
    <p:extLst>
      <p:ext uri="{BB962C8B-B14F-4D97-AF65-F5344CB8AC3E}">
        <p14:creationId xmlns:p14="http://schemas.microsoft.com/office/powerpoint/2010/main" val="19216695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363" y="2464904"/>
            <a:ext cx="10515600" cy="1123536"/>
          </a:xfrm>
        </p:spPr>
        <p:txBody>
          <a:bodyPr>
            <a:normAutofit/>
          </a:bodyPr>
          <a:lstStyle/>
          <a:p>
            <a:r>
              <a:rPr lang="en-US" sz="5400"/>
              <a:t>Questions?</a:t>
            </a:r>
          </a:p>
        </p:txBody>
      </p:sp>
    </p:spTree>
    <p:extLst>
      <p:ext uri="{BB962C8B-B14F-4D97-AF65-F5344CB8AC3E}">
        <p14:creationId xmlns:p14="http://schemas.microsoft.com/office/powerpoint/2010/main" val="550380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6215E-575C-4019-B7A1-7932DE31F371}"/>
              </a:ext>
            </a:extLst>
          </p:cNvPr>
          <p:cNvSpPr>
            <a:spLocks noGrp="1"/>
          </p:cNvSpPr>
          <p:nvPr>
            <p:ph type="title"/>
          </p:nvPr>
        </p:nvSpPr>
        <p:spPr/>
        <p:txBody>
          <a:bodyPr/>
          <a:lstStyle/>
          <a:p>
            <a:r>
              <a:rPr lang="en-US" dirty="0"/>
              <a:t>Authorizing Statute (2)</a:t>
            </a:r>
          </a:p>
        </p:txBody>
      </p:sp>
      <p:sp>
        <p:nvSpPr>
          <p:cNvPr id="3" name="Content Placeholder 2">
            <a:extLst>
              <a:ext uri="{FF2B5EF4-FFF2-40B4-BE49-F238E27FC236}">
                <a16:creationId xmlns:a16="http://schemas.microsoft.com/office/drawing/2014/main" id="{CAC29A71-BD09-D2AC-42AB-1CC5DBF72799}"/>
              </a:ext>
            </a:extLst>
          </p:cNvPr>
          <p:cNvSpPr>
            <a:spLocks noGrp="1"/>
          </p:cNvSpPr>
          <p:nvPr>
            <p:ph idx="1"/>
          </p:nvPr>
        </p:nvSpPr>
        <p:spPr/>
        <p:txBody>
          <a:bodyPr vert="horz" lIns="91440" tIns="45720" rIns="91440" bIns="45720" rtlCol="0" anchor="t">
            <a:noAutofit/>
          </a:bodyPr>
          <a:lstStyle/>
          <a:p>
            <a:pPr marL="0" indent="0">
              <a:buNone/>
            </a:pPr>
            <a:r>
              <a:rPr lang="en-US" dirty="0"/>
              <a:t>Assembly Bill 121, Section 15 (Statutes of 2025) of the Education Omnibus Trailer Bill, added Section 33319.6 to the California </a:t>
            </a:r>
            <a:r>
              <a:rPr lang="en-US" i="1" dirty="0"/>
              <a:t>Education Code</a:t>
            </a:r>
            <a:r>
              <a:rPr lang="en-US" dirty="0"/>
              <a:t>, which directs the SBE to approve and the CDE to post on its internet website criteria and guidance for the selection or development of in-service PD programs for effective means of teaching literacy in TK‒5, inclusive, with a list of in-service PD programs that have been deemed to meet those criteria by September 30, 2026.</a:t>
            </a:r>
            <a:endParaRPr lang="en-US" dirty="0">
              <a:cs typeface="Arial"/>
            </a:endParaRPr>
          </a:p>
        </p:txBody>
      </p:sp>
    </p:spTree>
    <p:extLst>
      <p:ext uri="{BB962C8B-B14F-4D97-AF65-F5344CB8AC3E}">
        <p14:creationId xmlns:p14="http://schemas.microsoft.com/office/powerpoint/2010/main" val="3124097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D50F2-C400-F019-AFE4-A6881FB9EB5B}"/>
              </a:ext>
            </a:extLst>
          </p:cNvPr>
          <p:cNvSpPr>
            <a:spLocks noGrp="1"/>
          </p:cNvSpPr>
          <p:nvPr>
            <p:ph type="title"/>
          </p:nvPr>
        </p:nvSpPr>
        <p:spPr/>
        <p:txBody>
          <a:bodyPr/>
          <a:lstStyle/>
          <a:p>
            <a:r>
              <a:rPr lang="en-US"/>
              <a:t>Funding (1)</a:t>
            </a:r>
          </a:p>
        </p:txBody>
      </p:sp>
      <p:sp>
        <p:nvSpPr>
          <p:cNvPr id="3" name="Content Placeholder 2">
            <a:extLst>
              <a:ext uri="{FF2B5EF4-FFF2-40B4-BE49-F238E27FC236}">
                <a16:creationId xmlns:a16="http://schemas.microsoft.com/office/drawing/2014/main" id="{2231BD6D-E8C1-3540-B36F-3B51B756775D}"/>
              </a:ext>
            </a:extLst>
          </p:cNvPr>
          <p:cNvSpPr>
            <a:spLocks noGrp="1"/>
          </p:cNvSpPr>
          <p:nvPr>
            <p:ph idx="1"/>
          </p:nvPr>
        </p:nvSpPr>
        <p:spPr>
          <a:xfrm>
            <a:off x="1354239" y="1473932"/>
            <a:ext cx="9479666" cy="4351338"/>
          </a:xfrm>
        </p:spPr>
        <p:txBody>
          <a:bodyPr vert="horz" lIns="91440" tIns="45720" rIns="91440" bIns="45720" rtlCol="0" anchor="t">
            <a:noAutofit/>
          </a:bodyPr>
          <a:lstStyle/>
          <a:p>
            <a:pPr marL="0" indent="0">
              <a:spcBef>
                <a:spcPts val="0"/>
              </a:spcBef>
              <a:spcAft>
                <a:spcPts val="1200"/>
              </a:spcAft>
              <a:buNone/>
            </a:pPr>
            <a:r>
              <a:rPr lang="en-US" dirty="0"/>
              <a:t>Assembly Bill 121 appropriates $200 million in funding to be allocated to LEAs from the 2026–27 to the 2029–30 fiscal years. </a:t>
            </a:r>
          </a:p>
          <a:p>
            <a:pPr marL="0" indent="0">
              <a:spcBef>
                <a:spcPts val="0"/>
              </a:spcBef>
              <a:spcAft>
                <a:spcPts val="1200"/>
              </a:spcAft>
              <a:buNone/>
            </a:pPr>
            <a:r>
              <a:rPr lang="en-US" dirty="0">
                <a:cs typeface="Arial"/>
              </a:rPr>
              <a:t>Funds will be apportioned to LEAs in an equal amount per full-time equivalent certificated staff who teach pupils in grades TK‒5. </a:t>
            </a:r>
            <a:endParaRPr lang="en-US" dirty="0"/>
          </a:p>
          <a:p>
            <a:pPr marL="0" indent="0">
              <a:spcBef>
                <a:spcPts val="0"/>
              </a:spcBef>
              <a:spcAft>
                <a:spcPts val="1200"/>
              </a:spcAft>
              <a:buNone/>
            </a:pPr>
            <a:r>
              <a:rPr lang="en-US" dirty="0"/>
              <a:t>Funding is for training certificated and classified staff who provide literacy instruction, or who support any teacher who provides literacy instruction, to students in grades TK‒5, using PD programs that meet the SBE-approved criteria and guidance.</a:t>
            </a:r>
            <a:endParaRPr lang="en-US" dirty="0">
              <a:cs typeface="Arial"/>
            </a:endParaRPr>
          </a:p>
        </p:txBody>
      </p:sp>
    </p:spTree>
    <p:extLst>
      <p:ext uri="{BB962C8B-B14F-4D97-AF65-F5344CB8AC3E}">
        <p14:creationId xmlns:p14="http://schemas.microsoft.com/office/powerpoint/2010/main" val="1136327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769EC-2A82-224F-AF2F-AF8512F299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8695C-A611-0B5B-0570-6F61550889FB}"/>
              </a:ext>
            </a:extLst>
          </p:cNvPr>
          <p:cNvSpPr>
            <a:spLocks noGrp="1"/>
          </p:cNvSpPr>
          <p:nvPr>
            <p:ph type="title"/>
          </p:nvPr>
        </p:nvSpPr>
        <p:spPr/>
        <p:txBody>
          <a:bodyPr/>
          <a:lstStyle/>
          <a:p>
            <a:r>
              <a:rPr lang="en-US" dirty="0"/>
              <a:t>Funding (2)</a:t>
            </a:r>
          </a:p>
        </p:txBody>
      </p:sp>
      <p:sp>
        <p:nvSpPr>
          <p:cNvPr id="3" name="Content Placeholder 2">
            <a:extLst>
              <a:ext uri="{FF2B5EF4-FFF2-40B4-BE49-F238E27FC236}">
                <a16:creationId xmlns:a16="http://schemas.microsoft.com/office/drawing/2014/main" id="{0E2B51C9-D99E-5AAF-923F-8C8BBF00EB9F}"/>
              </a:ext>
            </a:extLst>
          </p:cNvPr>
          <p:cNvSpPr>
            <a:spLocks noGrp="1"/>
          </p:cNvSpPr>
          <p:nvPr>
            <p:ph idx="1"/>
          </p:nvPr>
        </p:nvSpPr>
        <p:spPr>
          <a:xfrm>
            <a:off x="1354239" y="1684947"/>
            <a:ext cx="9479666" cy="4351338"/>
          </a:xfrm>
        </p:spPr>
        <p:txBody>
          <a:bodyPr vert="horz" lIns="91440" tIns="45720" rIns="91440" bIns="45720" rtlCol="0" anchor="t">
            <a:noAutofit/>
          </a:bodyPr>
          <a:lstStyle/>
          <a:p>
            <a:pPr marL="0" indent="0">
              <a:spcBef>
                <a:spcPts val="0"/>
              </a:spcBef>
              <a:spcAft>
                <a:spcPts val="1200"/>
              </a:spcAft>
              <a:buNone/>
            </a:pPr>
            <a:r>
              <a:rPr lang="en-US"/>
              <a:t>LEAs purchase programs directly from PD providers. </a:t>
            </a:r>
          </a:p>
          <a:p>
            <a:pPr marL="0" indent="0">
              <a:spcBef>
                <a:spcPts val="0"/>
              </a:spcBef>
              <a:spcAft>
                <a:spcPts val="1200"/>
              </a:spcAft>
              <a:buNone/>
            </a:pPr>
            <a:r>
              <a:rPr lang="en-US"/>
              <a:t>An LEA may use the apportioned funds to provide PD opportunities using a program from the SBE-approved list, a program not on the list, including an LEA-developed program, provided that the program aligns to the SBE-approved criteria.</a:t>
            </a:r>
            <a:endParaRPr lang="en-US">
              <a:cs typeface="Arial"/>
            </a:endParaRPr>
          </a:p>
          <a:p>
            <a:pPr marL="0" indent="0">
              <a:spcBef>
                <a:spcPts val="0"/>
              </a:spcBef>
              <a:spcAft>
                <a:spcPts val="1200"/>
              </a:spcAft>
              <a:buNone/>
            </a:pPr>
            <a:r>
              <a:rPr lang="en-US"/>
              <a:t>In addition to this allocation, LEAs may also choose to use other funding sources to provide professional learning opportunities.</a:t>
            </a:r>
            <a:endParaRPr lang="en-US">
              <a:cs typeface="Arial"/>
            </a:endParaRPr>
          </a:p>
        </p:txBody>
      </p:sp>
    </p:spTree>
    <p:extLst>
      <p:ext uri="{BB962C8B-B14F-4D97-AF65-F5344CB8AC3E}">
        <p14:creationId xmlns:p14="http://schemas.microsoft.com/office/powerpoint/2010/main" val="2075901350"/>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739A28"/>
      </a:dk2>
      <a:lt2>
        <a:srgbClr val="E2DFCC"/>
      </a:lt2>
      <a:accent1>
        <a:srgbClr val="99CB38"/>
      </a:accent1>
      <a:accent2>
        <a:srgbClr val="63A537"/>
      </a:accent2>
      <a:accent3>
        <a:srgbClr val="37A76F"/>
      </a:accent3>
      <a:accent4>
        <a:srgbClr val="44C1A3"/>
      </a:accent4>
      <a:accent5>
        <a:srgbClr val="4EB3CF"/>
      </a:accent5>
      <a:accent6>
        <a:srgbClr val="51C3F9"/>
      </a:accent6>
      <a:hlink>
        <a:srgbClr val="0000FF"/>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4566</Words>
  <Application>Microsoft Office PowerPoint</Application>
  <PresentationFormat>Widescreen</PresentationFormat>
  <Paragraphs>339</Paragraphs>
  <Slides>69</Slides>
  <Notes>69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69</vt:i4>
      </vt:variant>
    </vt:vector>
  </HeadingPairs>
  <TitlesOfParts>
    <vt:vector size="77" baseType="lpstr">
      <vt:lpstr>Arial</vt:lpstr>
      <vt:lpstr>Arial,Sans-Serif</vt:lpstr>
      <vt:lpstr>Calibri</vt:lpstr>
      <vt:lpstr>Century Gothic</vt:lpstr>
      <vt:lpstr>Courier New</vt:lpstr>
      <vt:lpstr>Segoe UI</vt:lpstr>
      <vt:lpstr>Wingdings</vt:lpstr>
      <vt:lpstr>Office Theme</vt:lpstr>
      <vt:lpstr>Invitation to Submit Literacy Professional Development Programs </vt:lpstr>
      <vt:lpstr>Housekeeping</vt:lpstr>
      <vt:lpstr>Welcome</vt:lpstr>
      <vt:lpstr>Invitation to Submit</vt:lpstr>
      <vt:lpstr>Authorizing Statutes</vt:lpstr>
      <vt:lpstr>Authorizing Statute (1)</vt:lpstr>
      <vt:lpstr>Authorizing Statute (2)</vt:lpstr>
      <vt:lpstr>Funding (1)</vt:lpstr>
      <vt:lpstr>Funding (2)</vt:lpstr>
      <vt:lpstr>Alignment to California Guidance</vt:lpstr>
      <vt:lpstr>California Guidance</vt:lpstr>
      <vt:lpstr>English Language Arts / English Language Development Framework</vt:lpstr>
      <vt:lpstr>Literacy Roadmap and  Content Blocks</vt:lpstr>
      <vt:lpstr>California Dyslexia Guidelines</vt:lpstr>
      <vt:lpstr>English Learner Roadmap</vt:lpstr>
      <vt:lpstr>Quality Professional Learning Standards (1)</vt:lpstr>
      <vt:lpstr>Quality Professional Learning Standards (2)</vt:lpstr>
      <vt:lpstr>Criteria and Guidance for the Selection or Development of Literacy Professional Development Programs</vt:lpstr>
      <vt:lpstr>Criteria and Guidance</vt:lpstr>
      <vt:lpstr>Criteria Purpose</vt:lpstr>
      <vt:lpstr>Criteria Area 1: Professional Development Model and Delivery (1)</vt:lpstr>
      <vt:lpstr>Criteria Area 1: Professional Development Model and Delivery (2)</vt:lpstr>
      <vt:lpstr>Criteria Area 2: Effective Means of Teaching Literacy (1)</vt:lpstr>
      <vt:lpstr>Criteria Area 2: Effective Means of Teaching Literacy (2)</vt:lpstr>
      <vt:lpstr>Criteria Area 2: Effective Means of Teaching Literacy (3)</vt:lpstr>
      <vt:lpstr>Criteria Area 2: Effective Means of Teaching Literacy (4)</vt:lpstr>
      <vt:lpstr>Optional Criterion for the Selection of Professional Development Programs</vt:lpstr>
      <vt:lpstr>Guidance Purpose</vt:lpstr>
      <vt:lpstr>Guidance Topics</vt:lpstr>
      <vt:lpstr>Submission Process Overview</vt:lpstr>
      <vt:lpstr>Program Submission</vt:lpstr>
      <vt:lpstr>Submission Timeline</vt:lpstr>
      <vt:lpstr>Intent to Submit Form</vt:lpstr>
      <vt:lpstr>Intent to Submit Form (1)</vt:lpstr>
      <vt:lpstr>Intent to Submit Form (2)</vt:lpstr>
      <vt:lpstr>Provider Fees and Payment</vt:lpstr>
      <vt:lpstr>Fees and Payment</vt:lpstr>
      <vt:lpstr>Fee Reduction Eligibility</vt:lpstr>
      <vt:lpstr>Fee Reduction Process (1)</vt:lpstr>
      <vt:lpstr>Fee Reduction Process (2)</vt:lpstr>
      <vt:lpstr>Fee Reduction Formula </vt:lpstr>
      <vt:lpstr>Fee Submission (1)</vt:lpstr>
      <vt:lpstr>Fee Submission (2)</vt:lpstr>
      <vt:lpstr>Fee Submission (3)</vt:lpstr>
      <vt:lpstr>Literacy Professional Development Programs Submissions</vt:lpstr>
      <vt:lpstr>Submission Requirements</vt:lpstr>
      <vt:lpstr>Submission Survey</vt:lpstr>
      <vt:lpstr>Provider Reporting Obligations</vt:lpstr>
      <vt:lpstr>Narrative Responses</vt:lpstr>
      <vt:lpstr>Citations of Evidentiary Materials</vt:lpstr>
      <vt:lpstr>Evaluation Rubric</vt:lpstr>
      <vt:lpstr>Evaluation Rubric Levels</vt:lpstr>
      <vt:lpstr>Evaluation of Responses</vt:lpstr>
      <vt:lpstr>Evidentiary Materials</vt:lpstr>
      <vt:lpstr>Electronic Evidentiary Materials</vt:lpstr>
      <vt:lpstr>Hard Copy Evidentiary Materials</vt:lpstr>
      <vt:lpstr>Evidentiary Materials Form</vt:lpstr>
      <vt:lpstr>Labeling Evidentiary Materials</vt:lpstr>
      <vt:lpstr>Following Submission of Materials</vt:lpstr>
      <vt:lpstr>The Review Process</vt:lpstr>
      <vt:lpstr>Review Process (1)</vt:lpstr>
      <vt:lpstr>Review Process (2)</vt:lpstr>
      <vt:lpstr>Review Process (3)</vt:lpstr>
      <vt:lpstr>Review Process (4)</vt:lpstr>
      <vt:lpstr>Contact with Reviewers</vt:lpstr>
      <vt:lpstr>Web Posting</vt:lpstr>
      <vt:lpstr>Student Data Privacy</vt:lpstr>
      <vt:lpstr> Contact Information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Literacy PD Invitation to Submit Webinar - Professional Learning (CA Dept of Education)</dc:title>
  <dc:subject>The 2026 Literacy Professional Development (PD) technical assistance webinar to review the invitation to submit literacy PD programs for review.</dc:subject>
  <dc:creator/>
  <cp:lastModifiedBy/>
  <cp:revision>1</cp:revision>
  <dcterms:created xsi:type="dcterms:W3CDTF">2026-01-13T21:22:29Z</dcterms:created>
  <dcterms:modified xsi:type="dcterms:W3CDTF">2026-01-14T22:16:36Z</dcterms:modified>
</cp:coreProperties>
</file>