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9" r:id="rId1"/>
    <p:sldMasterId id="2147483779" r:id="rId2"/>
  </p:sldMasterIdLst>
  <p:notesMasterIdLst>
    <p:notesMasterId r:id="rId19"/>
  </p:notesMasterIdLst>
  <p:handoutMasterIdLst>
    <p:handoutMasterId r:id="rId20"/>
  </p:handoutMasterIdLst>
  <p:sldIdLst>
    <p:sldId id="484" r:id="rId3"/>
    <p:sldId id="292" r:id="rId4"/>
    <p:sldId id="507" r:id="rId5"/>
    <p:sldId id="290" r:id="rId6"/>
    <p:sldId id="533" r:id="rId7"/>
    <p:sldId id="576" r:id="rId8"/>
    <p:sldId id="577" r:id="rId9"/>
    <p:sldId id="570" r:id="rId10"/>
    <p:sldId id="575" r:id="rId11"/>
    <p:sldId id="571" r:id="rId12"/>
    <p:sldId id="578" r:id="rId13"/>
    <p:sldId id="579" r:id="rId14"/>
    <p:sldId id="572" r:id="rId15"/>
    <p:sldId id="313" r:id="rId16"/>
    <p:sldId id="580" r:id="rId17"/>
    <p:sldId id="510" r:id="rId18"/>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FF9D0D"/>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9" autoAdjust="0"/>
    <p:restoredTop sz="84606" autoAdjust="0"/>
  </p:normalViewPr>
  <p:slideViewPr>
    <p:cSldViewPr snapToGrid="0">
      <p:cViewPr>
        <p:scale>
          <a:sx n="75" d="100"/>
          <a:sy n="75" d="100"/>
        </p:scale>
        <p:origin x="1920" y="5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0" d="100"/>
          <a:sy n="50" d="100"/>
        </p:scale>
        <p:origin x="2684"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DB7CBA-8FB1-4216-AF96-74550129B046}"/>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AD0CC39-5341-471A-8794-B1EA155A2C0A}"/>
              </a:ext>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D867AD67-9BBC-4553-B6CB-E561240106AD}" type="datetimeFigureOut">
              <a:rPr lang="en-US"/>
              <a:pPr>
                <a:defRPr/>
              </a:pPr>
              <a:t>2/20/2024</a:t>
            </a:fld>
            <a:endParaRPr lang="en-US"/>
          </a:p>
        </p:txBody>
      </p:sp>
      <p:sp>
        <p:nvSpPr>
          <p:cNvPr id="4" name="Footer Placeholder 3">
            <a:extLst>
              <a:ext uri="{FF2B5EF4-FFF2-40B4-BE49-F238E27FC236}">
                <a16:creationId xmlns:a16="http://schemas.microsoft.com/office/drawing/2014/main" id="{F62B988A-97F9-4524-8EEF-22E6CC312FAD}"/>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A752084E-2B88-4821-BF84-668B3F966BF4}"/>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C8278FB8-3C65-4CA2-8A1C-660AEA58BDF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6B7B96-D356-4CBA-80B2-6BC313174258}"/>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5B1CE50-FDD6-4501-B23E-4C0EB3C8A957}"/>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244CD8F1-08C2-414F-9B65-270EEF9F34FE}" type="datetimeFigureOut">
              <a:rPr lang="en-US"/>
              <a:pPr>
                <a:defRPr/>
              </a:pPr>
              <a:t>2/20/2024</a:t>
            </a:fld>
            <a:endParaRPr lang="en-US"/>
          </a:p>
        </p:txBody>
      </p:sp>
      <p:sp>
        <p:nvSpPr>
          <p:cNvPr id="4" name="Slide Image Placeholder 3">
            <a:extLst>
              <a:ext uri="{FF2B5EF4-FFF2-40B4-BE49-F238E27FC236}">
                <a16:creationId xmlns:a16="http://schemas.microsoft.com/office/drawing/2014/main" id="{F4FFE410-9BE3-47EA-B1F0-F4C238CD4653}"/>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ACFF1247-9FC2-46C0-86DE-C37F62C9BDD9}"/>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0224BF7-47F2-41F3-A8B1-6EF48A49106B}"/>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03FB7B4-8CFC-4D5A-A51D-7F23CEDC78F6}"/>
              </a:ext>
            </a:extLst>
          </p:cNvPr>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304A2215-1BF1-42D8-B0E0-23F63889CAEC}" type="slidenum">
              <a:rPr lang="en-US" altLang="en-US"/>
              <a:pPr/>
              <a:t>‹#›</a:t>
            </a:fld>
            <a:endParaRPr lang="en-US" altLang="en-US"/>
          </a:p>
        </p:txBody>
      </p:sp>
    </p:spTree>
    <p:extLst>
      <p:ext uri="{BB962C8B-B14F-4D97-AF65-F5344CB8AC3E}">
        <p14:creationId xmlns:p14="http://schemas.microsoft.com/office/powerpoint/2010/main" val="1249718533"/>
      </p:ext>
    </p:extLst>
  </p:cSld>
  <p:clrMap bg1="lt1" tx1="dk1" bg2="lt2" tx2="dk2" accent1="accent1" accent2="accent2" accent3="accent3" accent4="accent4" accent5="accent5" accent6="accent6" hlink="hlink" folHlink="folHlink"/>
  <p:notesStyle>
    <a:lvl1pPr algn="l" rtl="0" eaLnBrk="0" fontAlgn="base" hangingPunct="0">
      <a:spcBef>
        <a:spcPts val="0"/>
      </a:spcBef>
      <a:spcAft>
        <a:spcPts val="120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ts val="0"/>
      </a:spcBef>
      <a:spcAft>
        <a:spcPts val="120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ts val="0"/>
      </a:spcBef>
      <a:spcAft>
        <a:spcPts val="120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ts val="0"/>
      </a:spcBef>
      <a:spcAft>
        <a:spcPts val="120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ts val="0"/>
      </a:spcBef>
      <a:spcAft>
        <a:spcPts val="120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e.ca.gov/sp/sw/t1/essaassistdatafiles.asp"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Thank you for watching this presentation about Supporting Effective Instruction (SEI) 02: Comprehensive Support and Target Support Improvement.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a:t>
            </a:fld>
            <a:endParaRPr lang="en-US" altLang="en-US"/>
          </a:p>
        </p:txBody>
      </p:sp>
    </p:spTree>
    <p:extLst>
      <p:ext uri="{BB962C8B-B14F-4D97-AF65-F5344CB8AC3E}">
        <p14:creationId xmlns:p14="http://schemas.microsoft.com/office/powerpoint/2010/main" val="3163955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Question: What if the LEA does not have CSI schools?</a:t>
            </a:r>
          </a:p>
          <a:p>
            <a:pPr marL="0" indent="0">
              <a:buNone/>
            </a:pPr>
            <a:r>
              <a:rPr lang="en-US" dirty="0"/>
              <a:t>Answer: </a:t>
            </a:r>
            <a:r>
              <a:rPr lang="en-US" b="0" i="0" dirty="0">
                <a:solidFill>
                  <a:srgbClr val="000000"/>
                </a:solidFill>
                <a:effectLst/>
                <a:latin typeface="Helvetica Neue"/>
              </a:rPr>
              <a:t>Each LEA, except charter schools and single-school districts, must address the LCAP Federal Addendum Title II, Part A prioritized funding provision so that it is clear the LEA will have a process in place to prioritize funds should schools that the LEA serves be identified for comprehensive or targeted support.</a:t>
            </a: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10</a:t>
            </a:fld>
            <a:endParaRPr lang="en-US"/>
          </a:p>
        </p:txBody>
      </p:sp>
    </p:spTree>
    <p:extLst>
      <p:ext uri="{BB962C8B-B14F-4D97-AF65-F5344CB8AC3E}">
        <p14:creationId xmlns:p14="http://schemas.microsoft.com/office/powerpoint/2010/main" val="844983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Question: Do charter schools or single-school districts need to respond to this provision?</a:t>
            </a:r>
          </a:p>
          <a:p>
            <a:pPr marL="0" indent="0">
              <a:buNone/>
            </a:pPr>
            <a:r>
              <a:rPr lang="en-US" dirty="0"/>
              <a:t>Answer: Charter schools or single-school districts should use the following appropriate response:</a:t>
            </a:r>
          </a:p>
          <a:p>
            <a:pPr marL="0" indent="0">
              <a:buNone/>
            </a:pPr>
            <a:r>
              <a:rPr lang="en-US" dirty="0"/>
              <a:t>LEA is a charter school.</a:t>
            </a:r>
          </a:p>
          <a:p>
            <a:pPr marL="0" indent="0">
              <a:buNone/>
            </a:pPr>
            <a:r>
              <a:rPr lang="en-US" dirty="0"/>
              <a:t>LEA is a single-school district.</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11</a:t>
            </a:fld>
            <a:endParaRPr lang="en-US" altLang="en-US"/>
          </a:p>
        </p:txBody>
      </p:sp>
    </p:spTree>
    <p:extLst>
      <p:ext uri="{BB962C8B-B14F-4D97-AF65-F5344CB8AC3E}">
        <p14:creationId xmlns:p14="http://schemas.microsoft.com/office/powerpoint/2010/main" val="1480186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Question: What if Title II funds are used at the district level and not assigned to school sites? </a:t>
            </a:r>
          </a:p>
          <a:p>
            <a:pPr marL="0" indent="0">
              <a:buNone/>
            </a:pPr>
            <a:r>
              <a:rPr lang="en-US" dirty="0"/>
              <a:t>Answer: The LEA must describe how Title II-funded activities at the district level will prioritize CSI and TSI schools and schools that have the highest percentage of children counted under Section 1124(c). California has not yet established criteria to identify TSI schools.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12</a:t>
            </a:fld>
            <a:endParaRPr lang="en-US" altLang="en-US"/>
          </a:p>
        </p:txBody>
      </p:sp>
    </p:spTree>
    <p:extLst>
      <p:ext uri="{BB962C8B-B14F-4D97-AF65-F5344CB8AC3E}">
        <p14:creationId xmlns:p14="http://schemas.microsoft.com/office/powerpoint/2010/main" val="4094227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r>
              <a:rPr lang="en-US" sz="1200" b="1" dirty="0"/>
              <a:t>Question: What are examples of how an LEA may prioritize Title II funds or resources for CSI schools?</a:t>
            </a:r>
          </a:p>
          <a:p>
            <a:pPr marL="0" indent="0">
              <a:lnSpc>
                <a:spcPct val="120000"/>
              </a:lnSpc>
              <a:buNone/>
            </a:pPr>
            <a:r>
              <a:rPr lang="en-US" sz="1200" b="1" dirty="0"/>
              <a:t>Answer: </a:t>
            </a:r>
            <a:r>
              <a:rPr lang="en-US" sz="1200" dirty="0"/>
              <a:t>If an LEA’s goal is to increase the reclassification rate of English Learners, the LEA may assign additional coaching hours to CSI sites as long as this is based on the sites needs. </a:t>
            </a:r>
          </a:p>
          <a:p>
            <a:pPr marL="0" indent="0">
              <a:lnSpc>
                <a:spcPct val="120000"/>
              </a:lnSpc>
              <a:buNone/>
            </a:pPr>
            <a:r>
              <a:rPr lang="en-US" sz="1200" dirty="0"/>
              <a:t>The LEA may also use Title II funds to recruit effective teachers to the CSI sites through recruitment stipends. </a:t>
            </a:r>
          </a:p>
          <a:p>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13</a:t>
            </a:fld>
            <a:endParaRPr lang="en-US"/>
          </a:p>
        </p:txBody>
      </p:sp>
    </p:spTree>
    <p:extLst>
      <p:ext uri="{BB962C8B-B14F-4D97-AF65-F5344CB8AC3E}">
        <p14:creationId xmlns:p14="http://schemas.microsoft.com/office/powerpoint/2010/main" val="1841458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Question: How are schools eligible for CSI?</a:t>
            </a:r>
          </a:p>
          <a:p>
            <a:pPr marL="0" indent="0">
              <a:buNone/>
            </a:pPr>
            <a:r>
              <a:rPr lang="en-US" sz="1200" b="1" dirty="0"/>
              <a:t>Answer: </a:t>
            </a:r>
            <a:r>
              <a:rPr lang="en-US" sz="1200" dirty="0"/>
              <a:t>School eligibility:</a:t>
            </a:r>
          </a:p>
          <a:p>
            <a:r>
              <a:rPr lang="en-US" sz="1200" dirty="0"/>
              <a:t>Low Graduation Rate: for 2022, consists of schools that have a three-year graduation rate that is below 68 percent; both Title I and non-Title I sites. </a:t>
            </a:r>
          </a:p>
          <a:p>
            <a:r>
              <a:rPr lang="en-US" sz="1200" dirty="0"/>
              <a:t>Low Performing: Schools that received Title I funding for 2021-22 and are the lowest performing based on the 2022 Dashboard. </a:t>
            </a:r>
          </a:p>
          <a:p>
            <a:pPr marL="0" indent="0">
              <a:buNone/>
            </a:pPr>
            <a:endParaRPr lang="en-US" dirty="0"/>
          </a:p>
          <a:p>
            <a:pPr marL="0" indent="0">
              <a:buNone/>
            </a:pPr>
            <a:r>
              <a:rPr lang="en-US" dirty="0"/>
              <a:t>School assistance eligibility for Comprehensive Support and Improvement (CSI) and Additional Targeted Support and Improvement (ATSI) can be found on CDEs website</a:t>
            </a:r>
          </a:p>
          <a:p>
            <a:pPr marL="0" indent="0">
              <a:buNone/>
            </a:pPr>
            <a:r>
              <a:rPr lang="en-US" dirty="0">
                <a:hlinkClick r:id="rId3"/>
              </a:rPr>
              <a:t>https://www.cde.ca.gov/sp/sw/t1/essaassistdatafiles.asp</a:t>
            </a:r>
            <a:r>
              <a:rPr lang="en-US" dirty="0"/>
              <a:t> </a:t>
            </a:r>
          </a:p>
          <a:p>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14</a:t>
            </a:fld>
            <a:endParaRPr lang="en-US"/>
          </a:p>
        </p:txBody>
      </p:sp>
    </p:spTree>
    <p:extLst>
      <p:ext uri="{BB962C8B-B14F-4D97-AF65-F5344CB8AC3E}">
        <p14:creationId xmlns:p14="http://schemas.microsoft.com/office/powerpoint/2010/main" val="30775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Title </a:t>
            </a:r>
            <a:r>
              <a:rPr lang="en-US"/>
              <a:t>II resources must </a:t>
            </a:r>
            <a:r>
              <a:rPr lang="en-US" dirty="0"/>
              <a:t>be </a:t>
            </a:r>
            <a:r>
              <a:rPr lang="en-US"/>
              <a:t>prioritized for </a:t>
            </a:r>
            <a:r>
              <a:rPr lang="en-US" dirty="0"/>
              <a:t>CSI sites. This prioritization should be reflected in the following evidence: LCAP, LCAP Federal Addendum, and PD planning documents.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15</a:t>
            </a:fld>
            <a:endParaRPr lang="en-US" altLang="en-US"/>
          </a:p>
        </p:txBody>
      </p:sp>
    </p:spTree>
    <p:extLst>
      <p:ext uri="{BB962C8B-B14F-4D97-AF65-F5344CB8AC3E}">
        <p14:creationId xmlns:p14="http://schemas.microsoft.com/office/powerpoint/2010/main" val="1769559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a:cs typeface="Arial"/>
            </a:endParaRP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16</a:t>
            </a:fld>
            <a:endParaRPr lang="en-US" altLang="en-US"/>
          </a:p>
        </p:txBody>
      </p:sp>
    </p:spTree>
    <p:extLst>
      <p:ext uri="{BB962C8B-B14F-4D97-AF65-F5344CB8AC3E}">
        <p14:creationId xmlns:p14="http://schemas.microsoft.com/office/powerpoint/2010/main" val="942391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agenda for this presentation is a review of:</a:t>
            </a:r>
          </a:p>
          <a:p>
            <a:pPr marL="171450" indent="-171450">
              <a:spcAft>
                <a:spcPts val="600"/>
              </a:spcAft>
              <a:buFont typeface="Arial" panose="020B0604020202020204" pitchFamily="34" charset="0"/>
              <a:buChar char="•"/>
            </a:pPr>
            <a:r>
              <a:rPr lang="en-US" sz="1200" dirty="0"/>
              <a:t>Legal requirements for Supporting Effective Instruction (SEI) 02: Comprehensive Support and Targeted Support Prioritization</a:t>
            </a:r>
          </a:p>
          <a:p>
            <a:pPr marL="171450" indent="-171450">
              <a:spcAft>
                <a:spcPts val="600"/>
              </a:spcAft>
              <a:buFont typeface="Arial" panose="020B0604020202020204" pitchFamily="34" charset="0"/>
              <a:buChar char="•"/>
            </a:pPr>
            <a:r>
              <a:rPr lang="en-US" sz="1200" dirty="0"/>
              <a:t>Evidence requests</a:t>
            </a:r>
          </a:p>
          <a:p>
            <a:pPr marL="171450" indent="-171450">
              <a:spcAft>
                <a:spcPts val="600"/>
              </a:spcAft>
              <a:buFont typeface="Arial" panose="020B0604020202020204" pitchFamily="34" charset="0"/>
              <a:buChar char="•"/>
            </a:pPr>
            <a:r>
              <a:rPr lang="en-US" sz="1200" dirty="0"/>
              <a:t>Frequently asked questions</a:t>
            </a:r>
          </a:p>
          <a:p>
            <a:endParaRPr lang="en-US" sz="1200" dirty="0"/>
          </a:p>
        </p:txBody>
      </p:sp>
      <p:sp>
        <p:nvSpPr>
          <p:cNvPr id="4" name="Slide Number Placeholder 3"/>
          <p:cNvSpPr>
            <a:spLocks noGrp="1"/>
          </p:cNvSpPr>
          <p:nvPr>
            <p:ph type="sldNum" sz="quarter" idx="5"/>
          </p:nvPr>
        </p:nvSpPr>
        <p:spPr/>
        <p:txBody>
          <a:bodyPr/>
          <a:lstStyle/>
          <a:p>
            <a:fld id="{CD288F63-9FDF-44ED-A025-DC21EFE06F06}" type="slidenum">
              <a:rPr lang="en-US" smtClean="0"/>
              <a:t>2</a:t>
            </a:fld>
            <a:endParaRPr lang="en-US"/>
          </a:p>
        </p:txBody>
      </p:sp>
    </p:spTree>
    <p:extLst>
      <p:ext uri="{BB962C8B-B14F-4D97-AF65-F5344CB8AC3E}">
        <p14:creationId xmlns:p14="http://schemas.microsoft.com/office/powerpoint/2010/main" val="3318919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0"/>
              </a:spcBef>
              <a:spcAft>
                <a:spcPts val="1200"/>
              </a:spcAft>
              <a:buFont typeface="Arial" panose="020B0604020202020204" pitchFamily="34" charset="0"/>
              <a:buNone/>
            </a:pPr>
            <a:r>
              <a:rPr lang="en-US" sz="1200"/>
              <a:t>Let’s review the purpose of Title II, Part A which is to:</a:t>
            </a:r>
          </a:p>
          <a:p>
            <a:pPr marL="171450" lvl="0" indent="-171450">
              <a:lnSpc>
                <a:spcPct val="100000"/>
              </a:lnSpc>
              <a:spcBef>
                <a:spcPts val="0"/>
              </a:spcBef>
              <a:spcAft>
                <a:spcPts val="1200"/>
              </a:spcAft>
              <a:buFont typeface="Arial" panose="020B0604020202020204" pitchFamily="34" charset="0"/>
              <a:buChar char="•"/>
            </a:pPr>
            <a:r>
              <a:rPr lang="en-US" sz="1200"/>
              <a:t>Increase student achievement consistent with the challenging state academic standards</a:t>
            </a:r>
          </a:p>
          <a:p>
            <a:pPr marL="171450" lvl="0" indent="-171450">
              <a:lnSpc>
                <a:spcPct val="100000"/>
              </a:lnSpc>
              <a:spcBef>
                <a:spcPts val="0"/>
              </a:spcBef>
              <a:spcAft>
                <a:spcPts val="1200"/>
              </a:spcAft>
              <a:buFont typeface="Arial" panose="020B0604020202020204" pitchFamily="34" charset="0"/>
              <a:buChar char="•"/>
            </a:pPr>
            <a:r>
              <a:rPr lang="en-US" sz="1200"/>
              <a:t>Improve the quality and effectiveness of teachers, principals, and other school leaders</a:t>
            </a:r>
          </a:p>
          <a:p>
            <a:pPr marL="171450" lvl="0" indent="-171450">
              <a:lnSpc>
                <a:spcPct val="100000"/>
              </a:lnSpc>
              <a:spcBef>
                <a:spcPts val="0"/>
              </a:spcBef>
              <a:spcAft>
                <a:spcPts val="1200"/>
              </a:spcAft>
              <a:buFont typeface="Arial" panose="020B0604020202020204" pitchFamily="34" charset="0"/>
              <a:buChar char="•"/>
            </a:pPr>
            <a:r>
              <a:rPr lang="en-US" sz="1200"/>
              <a:t>Increase the number of teachers, principals, and other school leaders who are effective in improving student academic achievement in schools; and </a:t>
            </a:r>
          </a:p>
          <a:p>
            <a:pPr marL="171450" lvl="0" indent="-171450">
              <a:lnSpc>
                <a:spcPct val="100000"/>
              </a:lnSpc>
              <a:spcBef>
                <a:spcPts val="0"/>
              </a:spcBef>
              <a:spcAft>
                <a:spcPts val="1200"/>
              </a:spcAft>
              <a:buFont typeface="Arial" panose="020B0604020202020204" pitchFamily="34" charset="0"/>
              <a:buChar char="•"/>
            </a:pPr>
            <a:r>
              <a:rPr lang="en-US" sz="1200"/>
              <a:t>Provide low-income and minority students greater access to effective teachers, principals, and other school leaders</a:t>
            </a: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a:t>
            </a:fld>
            <a:endParaRPr lang="en-US" altLang="en-US"/>
          </a:p>
        </p:txBody>
      </p:sp>
    </p:spTree>
    <p:extLst>
      <p:ext uri="{BB962C8B-B14F-4D97-AF65-F5344CB8AC3E}">
        <p14:creationId xmlns:p14="http://schemas.microsoft.com/office/powerpoint/2010/main" val="3505875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t>The local educational agency (LEA) shall prioritize funds to schools served by the agency that are implementing comprehensive support and improvement (CSI) activities and targeted support and improvement (TSI) activities and have the highest percentage of children counted under Title I, Part A. 20 </a:t>
            </a:r>
            <a:r>
              <a:rPr lang="en-US" i="1" cap="all" dirty="0"/>
              <a:t>U.S.C.</a:t>
            </a:r>
            <a:r>
              <a:rPr lang="en-US" dirty="0"/>
              <a:t> Section 6612[b][2][C]</a:t>
            </a:r>
          </a:p>
          <a:p>
            <a:pPr marL="0" lvl="0" indent="0">
              <a:buNone/>
            </a:pPr>
            <a:endParaRPr lang="en-US" dirty="0"/>
          </a:p>
          <a:p>
            <a:pPr marL="0" marR="0" lvl="0" indent="0" algn="l" defTabSz="914400" rtl="0" eaLnBrk="0" fontAlgn="base" latinLnBrk="0" hangingPunct="0">
              <a:lnSpc>
                <a:spcPct val="100000"/>
              </a:lnSpc>
              <a:spcBef>
                <a:spcPts val="0"/>
              </a:spcBef>
              <a:spcAft>
                <a:spcPts val="1200"/>
              </a:spcAft>
              <a:buClrTx/>
              <a:buSzTx/>
              <a:buFontTx/>
              <a:buNone/>
              <a:tabLst/>
              <a:defRPr/>
            </a:pPr>
            <a:r>
              <a:rPr lang="en-US" sz="1200" dirty="0">
                <a:cs typeface="Calibri"/>
              </a:rPr>
              <a:t>As of September 2023, </a:t>
            </a:r>
            <a:r>
              <a:rPr lang="en-US" b="0" i="0" dirty="0">
                <a:solidFill>
                  <a:srgbClr val="000000"/>
                </a:solidFill>
                <a:effectLst/>
                <a:latin typeface="Helvetica Neue"/>
              </a:rPr>
              <a:t>California has not made school eligibility determinations for TSI. The CDE will use the California School Dashboard to determine school eligibility for and exit from TSI and </a:t>
            </a:r>
            <a:r>
              <a:rPr lang="en-US" sz="1200" dirty="0">
                <a:cs typeface="Calibri"/>
              </a:rPr>
              <a:t>Assisted targeted support and improvement (</a:t>
            </a:r>
            <a:r>
              <a:rPr lang="en-US" b="0" i="0" dirty="0">
                <a:solidFill>
                  <a:srgbClr val="000000"/>
                </a:solidFill>
                <a:effectLst/>
                <a:latin typeface="Helvetica Neue"/>
              </a:rPr>
              <a:t>ATSI). Title I and non-Title I schools are eligible for TSI and ATSI. https://www.cde.ca.gov/sp/sw/t1/tsi.asp</a:t>
            </a:r>
          </a:p>
          <a:p>
            <a:pPr marL="0" lvl="0" indent="0">
              <a:buNone/>
            </a:pPr>
            <a:endParaRPr lang="en-US" sz="1200" dirty="0">
              <a:cs typeface="Calibri"/>
            </a:endParaRPr>
          </a:p>
          <a:p>
            <a:pPr marL="0" lvl="0" indent="0">
              <a:buNone/>
            </a:pPr>
            <a:r>
              <a:rPr lang="en-US" sz="1200" dirty="0">
                <a:cs typeface="Calibri"/>
              </a:rPr>
              <a:t>ATSI schools are not included in this federal legal requirement; however, we encourage LEAs to consider how best to prioritize funding for the ATSI sites.</a:t>
            </a:r>
          </a:p>
          <a:p>
            <a:pPr marL="0" indent="0">
              <a:lnSpc>
                <a:spcPct val="100000"/>
              </a:lnSpc>
              <a:spcBef>
                <a:spcPts val="0"/>
              </a:spcBef>
              <a:spcAft>
                <a:spcPts val="600"/>
              </a:spcAft>
              <a:buNone/>
            </a:pPr>
            <a:endParaRPr lang="en-US" sz="1200" dirty="0">
              <a:cs typeface="Calibri"/>
            </a:endParaRPr>
          </a:p>
        </p:txBody>
      </p:sp>
      <p:sp>
        <p:nvSpPr>
          <p:cNvPr id="4" name="Slide Number Placeholder 3"/>
          <p:cNvSpPr>
            <a:spLocks noGrp="1"/>
          </p:cNvSpPr>
          <p:nvPr>
            <p:ph type="sldNum" sz="quarter" idx="5"/>
          </p:nvPr>
        </p:nvSpPr>
        <p:spPr/>
        <p:txBody>
          <a:bodyPr/>
          <a:lstStyle/>
          <a:p>
            <a:fld id="{CD288F63-9FDF-44ED-A025-DC21EFE06F06}" type="slidenum">
              <a:rPr lang="en-US" smtClean="0"/>
              <a:t>4</a:t>
            </a:fld>
            <a:endParaRPr lang="en-US"/>
          </a:p>
        </p:txBody>
      </p:sp>
    </p:spTree>
    <p:extLst>
      <p:ext uri="{BB962C8B-B14F-4D97-AF65-F5344CB8AC3E}">
        <p14:creationId xmlns:p14="http://schemas.microsoft.com/office/powerpoint/2010/main" val="1647837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a:cs typeface="Arial"/>
              </a:rPr>
              <a:t>The evidence required for SEI 02 includes LEA planning documents, as SEI 01 did. SEI 02 requires the Local Control and Accountability Plan (LCAP), LCAP Federal Addendum, and other plans, which may include the CSI plan and the School Plan for Student Achievement.</a:t>
            </a:r>
            <a:r>
              <a:rPr lang="en-US" dirty="0">
                <a:latin typeface="Arial"/>
                <a:cs typeface="Arial"/>
              </a:rPr>
              <a:t> </a:t>
            </a:r>
          </a:p>
          <a:p>
            <a:endParaRPr lang="en-US" sz="1200" dirty="0">
              <a:latin typeface="Arial" panose="020B0604020202020204" pitchFamily="34" charset="0"/>
              <a:cs typeface="Arial" panose="020B0604020202020204" pitchFamily="34" charset="0"/>
            </a:endParaRPr>
          </a:p>
          <a:p>
            <a:pPr marL="0" marR="0" indent="0">
              <a:buNone/>
            </a:pPr>
            <a:r>
              <a:rPr lang="en-US" dirty="0"/>
              <a:t>In addition to the CSI plan, LEAs may submit:</a:t>
            </a:r>
          </a:p>
          <a:p>
            <a:pPr marL="0" marR="0" indent="0">
              <a:buNone/>
            </a:pPr>
            <a:r>
              <a:rPr lang="en-US" dirty="0"/>
              <a:t>CSI Prompts and County Office of Education approval</a:t>
            </a:r>
          </a:p>
          <a:p>
            <a:pPr marL="0" marR="0" indent="0">
              <a:buNone/>
            </a:pPr>
            <a:r>
              <a:rPr lang="en-US" dirty="0"/>
              <a:t>CSI preliminary funding plan</a:t>
            </a:r>
          </a:p>
          <a:p>
            <a:pPr marL="0" marR="0" indent="0">
              <a:buNone/>
            </a:pPr>
            <a:r>
              <a:rPr lang="en-US" dirty="0"/>
              <a:t>Root cause analysis, educational partner engagement meetings, and data related to the plan.</a:t>
            </a:r>
          </a:p>
          <a:p>
            <a:pPr marL="0" marR="0" lvl="0" indent="0" algn="l" defTabSz="914400" rtl="0" eaLnBrk="0" fontAlgn="base" latinLnBrk="0" hangingPunct="0">
              <a:lnSpc>
                <a:spcPct val="100000"/>
              </a:lnSpc>
              <a:spcBef>
                <a:spcPts val="0"/>
              </a:spcBef>
              <a:spcAft>
                <a:spcPts val="1200"/>
              </a:spcAft>
              <a:buClrTx/>
              <a:buSzTx/>
              <a:buFontTx/>
              <a:buNone/>
              <a:tabLst/>
              <a:defRPr/>
            </a:pPr>
            <a:endParaRPr lang="en-US" dirty="0">
              <a:latin typeface="Arial"/>
              <a:cs typeface="Arial"/>
            </a:endParaRPr>
          </a:p>
          <a:p>
            <a:pPr marL="0" marR="0" lvl="0" indent="0" algn="l" defTabSz="914400" rtl="0" eaLnBrk="0" fontAlgn="base" latinLnBrk="0" hangingPunct="0">
              <a:lnSpc>
                <a:spcPct val="100000"/>
              </a:lnSpc>
              <a:spcBef>
                <a:spcPts val="0"/>
              </a:spcBef>
              <a:spcAft>
                <a:spcPts val="1200"/>
              </a:spcAft>
              <a:buClrTx/>
              <a:buSzTx/>
              <a:buFontTx/>
              <a:buNone/>
              <a:tabLst/>
              <a:defRPr/>
            </a:pPr>
            <a:r>
              <a:rPr lang="en-US" sz="1200" dirty="0">
                <a:latin typeface="Arial"/>
                <a:cs typeface="Arial"/>
              </a:rPr>
              <a:t>This provision is found in the LCAP Federal Addendum under Title II - Prioritizing Funding. If an LEA has a school site in CSI, Title II resources must be prioritized to those sites. </a:t>
            </a:r>
            <a:r>
              <a:rPr lang="en-US" dirty="0"/>
              <a:t>The Title II, Part A plan or budget must demonstrate how Title II resources are prioritized for eligible school sites. </a:t>
            </a:r>
            <a:r>
              <a:rPr lang="en-US" sz="1200" dirty="0">
                <a:latin typeface="Arial"/>
                <a:cs typeface="Arial"/>
              </a:rPr>
              <a:t>The LEA will describe this in a narrative form in the LCAP Federal Addendum.</a:t>
            </a:r>
            <a:r>
              <a:rPr lang="en-US" dirty="0">
                <a:latin typeface="Arial"/>
                <a:cs typeface="Arial"/>
              </a:rPr>
              <a:t> </a:t>
            </a:r>
          </a:p>
          <a:p>
            <a:pPr marL="0" marR="0" lvl="0" indent="0" algn="l" defTabSz="914400" rtl="0" eaLnBrk="0" fontAlgn="base" latinLnBrk="0" hangingPunct="0">
              <a:lnSpc>
                <a:spcPct val="100000"/>
              </a:lnSpc>
              <a:spcBef>
                <a:spcPts val="0"/>
              </a:spcBef>
              <a:spcAft>
                <a:spcPts val="1200"/>
              </a:spcAft>
              <a:buClrTx/>
              <a:buSzTx/>
              <a:buFontTx/>
              <a:buNone/>
              <a:tabLst/>
              <a:defRPr/>
            </a:pPr>
            <a:endParaRPr lang="en-US" dirty="0">
              <a:latin typeface="Arial"/>
              <a:cs typeface="Arial"/>
            </a:endParaRPr>
          </a:p>
          <a:p>
            <a:endParaRPr lang="en-US" dirty="0">
              <a:latin typeface="Arial"/>
              <a:cs typeface="Arial"/>
            </a:endParaRPr>
          </a:p>
          <a:p>
            <a:pPr marL="0" indent="0">
              <a:buNone/>
            </a:pPr>
            <a:endParaRPr lang="en-US" sz="1200" b="0" dirty="0">
              <a:latin typeface="Arial" panose="020B0604020202020204" pitchFamily="34" charset="0"/>
              <a:cs typeface="Arial" panose="020B0604020202020204" pitchFamily="34" charset="0"/>
            </a:endParaRPr>
          </a:p>
          <a:p>
            <a:pPr marL="0" marR="0" indent="0">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a:t>
            </a:fld>
            <a:endParaRPr lang="en-US" altLang="en-US"/>
          </a:p>
        </p:txBody>
      </p:sp>
    </p:spTree>
    <p:extLst>
      <p:ext uri="{BB962C8B-B14F-4D97-AF65-F5344CB8AC3E}">
        <p14:creationId xmlns:p14="http://schemas.microsoft.com/office/powerpoint/2010/main" val="373895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II provision in the LCAP Federal Addendum for prioritizing funding states “Provide a description of how the LEA will prioritize funds to schools served by the agency that are implementing comprehensive support and improvement (CSI) activities and targeted support and improvement (TSI) activities and have the highest percentage of children counted under Section 1124”</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a:t>
            </a:fld>
            <a:endParaRPr lang="en-US" altLang="en-US"/>
          </a:p>
        </p:txBody>
      </p:sp>
    </p:spTree>
    <p:extLst>
      <p:ext uri="{BB962C8B-B14F-4D97-AF65-F5344CB8AC3E}">
        <p14:creationId xmlns:p14="http://schemas.microsoft.com/office/powerpoint/2010/main" val="4238349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 typeface="+mj-lt"/>
              <a:buNone/>
              <a:tabLst/>
              <a:defRPr/>
            </a:pPr>
            <a:r>
              <a:rPr lang="en-US" sz="1200" b="0" i="0" u="none" strike="noStrike" dirty="0">
                <a:solidFill>
                  <a:srgbClr val="FFFFFF"/>
                </a:solidFill>
                <a:effectLst/>
                <a:latin typeface="Arial" panose="020B0604020202020204" pitchFamily="34" charset="0"/>
                <a:cs typeface="Arial" panose="020B0604020202020204" pitchFamily="34" charset="0"/>
              </a:rPr>
              <a:t>What information does the LEA need to provide to meet the Title II Prioritizing Funding provision requirements of the LCAP Federal Addendum?</a:t>
            </a:r>
            <a:endParaRPr lang="en-US" b="0" i="0" dirty="0">
              <a:solidFill>
                <a:srgbClr val="000000"/>
              </a:solidFill>
              <a:effectLst/>
              <a:latin typeface="Arial" panose="020B0604020202020204" pitchFamily="34" charset="0"/>
              <a:cs typeface="Arial" panose="020B0604020202020204" pitchFamily="34" charset="0"/>
            </a:endParaRPr>
          </a:p>
          <a:p>
            <a:pPr algn="l">
              <a:buFont typeface="+mj-lt"/>
              <a:buAutoNum type="arabicPeriod"/>
            </a:pPr>
            <a:r>
              <a:rPr lang="en-US" b="0" i="0" dirty="0">
                <a:solidFill>
                  <a:srgbClr val="000000"/>
                </a:solidFill>
                <a:effectLst/>
                <a:latin typeface="Arial" panose="020B0604020202020204" pitchFamily="34" charset="0"/>
                <a:cs typeface="Arial" panose="020B0604020202020204" pitchFamily="34" charset="0"/>
              </a:rPr>
              <a:t>Please describe the LEA’s process for determining Title II, Part A funding among the schools it serves.</a:t>
            </a:r>
          </a:p>
          <a:p>
            <a:pPr algn="l">
              <a:buFont typeface="+mj-lt"/>
              <a:buAutoNum type="arabicPeriod"/>
            </a:pPr>
            <a:r>
              <a:rPr lang="en-US" b="0" i="0" dirty="0">
                <a:solidFill>
                  <a:srgbClr val="000000"/>
                </a:solidFill>
                <a:effectLst/>
                <a:latin typeface="Arial" panose="020B0604020202020204" pitchFamily="34" charset="0"/>
                <a:cs typeface="Arial" panose="020B0604020202020204" pitchFamily="34" charset="0"/>
              </a:rPr>
              <a:t>Please describe how the LEA determines funding that prioritizes CSI and TSI schools and schools serving the highest percentage of children counted under Section 1124(c).</a:t>
            </a:r>
          </a:p>
          <a:p>
            <a:pPr algn="l">
              <a:buFont typeface="+mj-lt"/>
              <a:buAutoNum type="arabicPeriod"/>
            </a:pPr>
            <a:r>
              <a:rPr lang="en-US" b="0" i="0" dirty="0">
                <a:solidFill>
                  <a:srgbClr val="000000"/>
                </a:solidFill>
                <a:effectLst/>
                <a:latin typeface="Arial" panose="020B0604020202020204" pitchFamily="34" charset="0"/>
                <a:cs typeface="Arial" panose="020B0604020202020204" pitchFamily="34" charset="0"/>
              </a:rPr>
              <a:t>Please describe how CSI and TSI schools and schools that have the highest percentage of children counted under Section 1124(c) that the LEA serves receive priority in Title II, Part A funding decisions compared to other schools the LEA serves.</a:t>
            </a:r>
          </a:p>
          <a:p>
            <a:endParaRPr lang="en-US" dirty="0"/>
          </a:p>
          <a:p>
            <a:r>
              <a:rPr lang="en-US" dirty="0"/>
              <a:t>https://www.cde.ca.gov/pd/ee/t2lcapfaq.asp#accordionfaq</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7</a:t>
            </a:fld>
            <a:endParaRPr lang="en-US" altLang="en-US"/>
          </a:p>
        </p:txBody>
      </p:sp>
    </p:spTree>
    <p:extLst>
      <p:ext uri="{BB962C8B-B14F-4D97-AF65-F5344CB8AC3E}">
        <p14:creationId xmlns:p14="http://schemas.microsoft.com/office/powerpoint/2010/main" val="2717496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dirty="0">
                <a:latin typeface="Arial"/>
                <a:cs typeface="Arial"/>
              </a:rPr>
              <a:t>The second set of evidence documents for SEI 02 is focused on the Professional Development (PD) Planning Documents</a:t>
            </a:r>
          </a:p>
          <a:p>
            <a:pPr marL="0" indent="0">
              <a:buNone/>
            </a:pPr>
            <a:endParaRPr lang="en-US" sz="1200" b="0" dirty="0">
              <a:latin typeface="Arial"/>
              <a:cs typeface="Arial"/>
            </a:endParaRPr>
          </a:p>
          <a:p>
            <a:pPr marL="0" marR="0" indent="0">
              <a:buNone/>
            </a:pPr>
            <a:r>
              <a:rPr lang="en-US" sz="1200" dirty="0">
                <a:latin typeface="Arial" panose="020B0604020202020204" pitchFamily="34" charset="0"/>
                <a:cs typeface="Arial" panose="020B0604020202020204" pitchFamily="34" charset="0"/>
              </a:rPr>
              <a:t>Description: Provide documentation of PD planning.</a:t>
            </a:r>
          </a:p>
          <a:p>
            <a:pPr marL="0" marR="0" indent="0">
              <a:buNone/>
            </a:pPr>
            <a:endParaRPr lang="en-US" sz="1200" dirty="0">
              <a:latin typeface="Arial" panose="020B0604020202020204" pitchFamily="34" charset="0"/>
              <a:cs typeface="Arial" panose="020B0604020202020204" pitchFamily="34" charset="0"/>
            </a:endParaRPr>
          </a:p>
          <a:p>
            <a:pPr marL="0" marR="0" indent="0">
              <a:buNone/>
            </a:pPr>
            <a:r>
              <a:rPr lang="en-US" sz="1200" dirty="0">
                <a:latin typeface="Arial" panose="020B0604020202020204" pitchFamily="34" charset="0"/>
                <a:cs typeface="Arial" panose="020B0604020202020204" pitchFamily="34" charset="0"/>
              </a:rPr>
              <a:t>Item Instructions: Submit districtwide PD calendars. Submit evidence of short- and long-term PD planning and goals. Evidence may include </a:t>
            </a:r>
            <a:r>
              <a:rPr lang="en-US" sz="1200" dirty="0">
                <a:effectLst/>
                <a:latin typeface="Arial" panose="020B0604020202020204" pitchFamily="34" charset="0"/>
                <a:ea typeface="Calibri" panose="020F0502020204030204" pitchFamily="34" charset="0"/>
                <a:cs typeface="Arial" panose="020B0604020202020204" pitchFamily="34" charset="0"/>
              </a:rPr>
              <a:t>calendars, agendas, meeting notes, lists of participants present, presentations, documents shared during meetings, surveys (including survey and results), data, and feedback forms. </a:t>
            </a:r>
          </a:p>
          <a:p>
            <a:pPr marL="0" marR="0" indent="0">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indent="0">
              <a:buNone/>
            </a:pPr>
            <a:r>
              <a:rPr lang="en-US" sz="1200" dirty="0">
                <a:effectLst/>
                <a:latin typeface="Arial" panose="020B0604020202020204" pitchFamily="34" charset="0"/>
                <a:ea typeface="Calibri" panose="020F0502020204030204" pitchFamily="34" charset="0"/>
                <a:cs typeface="Arial" panose="020B0604020202020204" pitchFamily="34" charset="0"/>
              </a:rPr>
              <a:t>This evidence should illustrate the process for how and with whom the LEA determined the Title II, Part A prioritization of funds and resources for CSI schools.</a:t>
            </a:r>
          </a:p>
          <a:p>
            <a:pPr marL="0" marR="0" indent="0">
              <a:buNone/>
            </a:pPr>
            <a:endParaRPr lang="en-US" sz="1200" dirty="0">
              <a:effectLst/>
              <a:latin typeface="Arial" panose="020B0604020202020204" pitchFamily="34" charset="0"/>
              <a:cs typeface="Arial" panose="020B0604020202020204" pitchFamily="34" charset="0"/>
            </a:endParaRPr>
          </a:p>
          <a:p>
            <a:pPr marL="0" marR="0" indent="0">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8</a:t>
            </a:fld>
            <a:endParaRPr lang="en-US" altLang="en-US"/>
          </a:p>
        </p:txBody>
      </p:sp>
    </p:spTree>
    <p:extLst>
      <p:ext uri="{BB962C8B-B14F-4D97-AF65-F5344CB8AC3E}">
        <p14:creationId xmlns:p14="http://schemas.microsoft.com/office/powerpoint/2010/main" val="3100093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t>Here is an example from an LEA. The LEA provided the School Plan for Student Achievement, the educational partner feedback, and documentation of the additional training provided to the schools.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9</a:t>
            </a:fld>
            <a:endParaRPr lang="en-US" altLang="en-US"/>
          </a:p>
        </p:txBody>
      </p:sp>
    </p:spTree>
    <p:extLst>
      <p:ext uri="{BB962C8B-B14F-4D97-AF65-F5344CB8AC3E}">
        <p14:creationId xmlns:p14="http://schemas.microsoft.com/office/powerpoint/2010/main" val="1857723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50C68-7EED-47D2-BE60-509DABB7FC1F}"/>
              </a:ext>
            </a:extLst>
          </p:cNvPr>
          <p:cNvSpPr/>
          <p:nvPr/>
        </p:nvSpPr>
        <p:spPr>
          <a:xfrm>
            <a:off x="3175" y="6418263"/>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FB54651-3102-469E-83ED-2D31A7371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0097E5D6-AC0D-4B0D-B02D-7B26950D99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277C01-ADC5-42CC-B5BD-528FACFE1ED6}"/>
              </a:ext>
            </a:extLst>
          </p:cNvPr>
          <p:cNvSpPr/>
          <p:nvPr/>
        </p:nvSpPr>
        <p:spPr>
          <a:xfrm>
            <a:off x="0" y="63515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5">
            <a:extLst>
              <a:ext uri="{FF2B5EF4-FFF2-40B4-BE49-F238E27FC236}">
                <a16:creationId xmlns:a16="http://schemas.microsoft.com/office/drawing/2014/main" id="{F61CD05C-E122-42B9-BA41-89D97C40A748}"/>
              </a:ext>
            </a:extLst>
          </p:cNvPr>
          <p:cNvSpPr>
            <a:spLocks noChangeArrowheads="1"/>
          </p:cNvSpPr>
          <p:nvPr userDrawn="1"/>
        </p:nvSpPr>
        <p:spPr bwMode="auto">
          <a:xfrm>
            <a:off x="1096963" y="6505575"/>
            <a:ext cx="9986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1100" b="1">
                <a:solidFill>
                  <a:schemeClr val="bg1"/>
                </a:solidFill>
              </a:rPr>
              <a:t>Tony Thurmond, </a:t>
            </a:r>
            <a:r>
              <a:rPr lang="en-US" altLang="en-US" sz="1100">
                <a:solidFill>
                  <a:schemeClr val="bg1"/>
                </a:solidFill>
              </a:rPr>
              <a:t>State Superintendent of Public Instruction				        California Department of Education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70634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CE361-7A9C-B4F0-B380-4212AB20A0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9A3A35-9B28-86C6-E132-BB31A9A38199}"/>
              </a:ext>
            </a:extLst>
          </p:cNvPr>
          <p:cNvSpPr>
            <a:spLocks noGrp="1"/>
          </p:cNvSpPr>
          <p:nvPr>
            <p:ph type="dt" sz="half" idx="10"/>
          </p:nvPr>
        </p:nvSpPr>
        <p:spPr/>
        <p:txBody>
          <a:bodyPr/>
          <a:lstStyle/>
          <a:p>
            <a:pPr>
              <a:defRPr/>
            </a:pPr>
            <a:fld id="{2750CDC1-944D-48FD-91A9-13A256572382}" type="datetime1">
              <a:rPr lang="en-US" smtClean="0"/>
              <a:pPr>
                <a:defRPr/>
              </a:pPr>
              <a:t>2/20/2024</a:t>
            </a:fld>
            <a:endParaRPr lang="en-US"/>
          </a:p>
        </p:txBody>
      </p:sp>
      <p:sp>
        <p:nvSpPr>
          <p:cNvPr id="4" name="Footer Placeholder 3">
            <a:extLst>
              <a:ext uri="{FF2B5EF4-FFF2-40B4-BE49-F238E27FC236}">
                <a16:creationId xmlns:a16="http://schemas.microsoft.com/office/drawing/2014/main" id="{8E2D6C2A-73A8-195C-B25E-4182CAE4919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7A452B2F-9A4B-BE1E-A7AE-E801F93C5E25}"/>
              </a:ext>
            </a:extLst>
          </p:cNvPr>
          <p:cNvSpPr>
            <a:spLocks noGrp="1"/>
          </p:cNvSpPr>
          <p:nvPr>
            <p:ph type="sldNum" sz="quarter" idx="12"/>
          </p:nvPr>
        </p:nvSpPr>
        <p:spPr/>
        <p:txBody>
          <a:bodyPr/>
          <a:lstStyle/>
          <a:p>
            <a:fld id="{656B5D5F-D17C-47AF-ABAD-5B5AC67F55FA}" type="slidenum">
              <a:rPr lang="en-US" altLang="en-US" smtClean="0"/>
              <a:pPr/>
              <a:t>‹#›</a:t>
            </a:fld>
            <a:endParaRPr lang="en-US" altLang="en-US"/>
          </a:p>
        </p:txBody>
      </p:sp>
    </p:spTree>
    <p:extLst>
      <p:ext uri="{BB962C8B-B14F-4D97-AF65-F5344CB8AC3E}">
        <p14:creationId xmlns:p14="http://schemas.microsoft.com/office/powerpoint/2010/main" val="430240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72741" y="374073"/>
            <a:ext cx="7631083" cy="5931131"/>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2/20/2024</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3493757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D37F4-3375-0083-529C-2177046695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BFAB5-F96D-2BCE-993D-18E986763B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D3E1C5-2DD1-24F8-76F6-4D428947704B}"/>
              </a:ext>
            </a:extLst>
          </p:cNvPr>
          <p:cNvSpPr>
            <a:spLocks noGrp="1"/>
          </p:cNvSpPr>
          <p:nvPr>
            <p:ph type="dt" sz="half" idx="10"/>
          </p:nvPr>
        </p:nvSpPr>
        <p:spPr/>
        <p:txBody>
          <a:bodyPr/>
          <a:lstStyle/>
          <a:p>
            <a:fld id="{88F493F3-9FF1-4AA9-88E7-DA78374C3A58}" type="datetimeFigureOut">
              <a:rPr lang="en-US" smtClean="0"/>
              <a:t>2/20/2024</a:t>
            </a:fld>
            <a:endParaRPr lang="en-US"/>
          </a:p>
        </p:txBody>
      </p:sp>
      <p:sp>
        <p:nvSpPr>
          <p:cNvPr id="5" name="Footer Placeholder 4">
            <a:extLst>
              <a:ext uri="{FF2B5EF4-FFF2-40B4-BE49-F238E27FC236}">
                <a16:creationId xmlns:a16="http://schemas.microsoft.com/office/drawing/2014/main" id="{6BC16D90-B6E9-2EA9-25F0-FAD8BD95D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7FE494-9D59-B082-24C4-B5D20DD0B650}"/>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2468531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FD556-6D18-E313-EA21-A18A78AA30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8C188D-2B04-A7FD-B424-F0AB071FC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494C6-800E-2090-075A-FACEE5AC3CD5}"/>
              </a:ext>
            </a:extLst>
          </p:cNvPr>
          <p:cNvSpPr>
            <a:spLocks noGrp="1"/>
          </p:cNvSpPr>
          <p:nvPr>
            <p:ph type="dt" sz="half" idx="10"/>
          </p:nvPr>
        </p:nvSpPr>
        <p:spPr/>
        <p:txBody>
          <a:bodyPr/>
          <a:lstStyle/>
          <a:p>
            <a:fld id="{88F493F3-9FF1-4AA9-88E7-DA78374C3A58}" type="datetimeFigureOut">
              <a:rPr lang="en-US" smtClean="0"/>
              <a:t>2/20/2024</a:t>
            </a:fld>
            <a:endParaRPr lang="en-US"/>
          </a:p>
        </p:txBody>
      </p:sp>
      <p:sp>
        <p:nvSpPr>
          <p:cNvPr id="5" name="Footer Placeholder 4">
            <a:extLst>
              <a:ext uri="{FF2B5EF4-FFF2-40B4-BE49-F238E27FC236}">
                <a16:creationId xmlns:a16="http://schemas.microsoft.com/office/drawing/2014/main" id="{C5AE3B65-D0F3-56A1-A8E7-020714278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6AFCD2-46CA-F792-7B41-B137632EE606}"/>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323637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ECC2-53AA-5E90-5EED-BC8DE34978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65AEA8-49B3-20CF-A438-0B236145B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FC223E-297D-5F14-B37E-3D995857CA8E}"/>
              </a:ext>
            </a:extLst>
          </p:cNvPr>
          <p:cNvSpPr>
            <a:spLocks noGrp="1"/>
          </p:cNvSpPr>
          <p:nvPr>
            <p:ph type="dt" sz="half" idx="10"/>
          </p:nvPr>
        </p:nvSpPr>
        <p:spPr/>
        <p:txBody>
          <a:bodyPr/>
          <a:lstStyle/>
          <a:p>
            <a:fld id="{88F493F3-9FF1-4AA9-88E7-DA78374C3A58}" type="datetimeFigureOut">
              <a:rPr lang="en-US" smtClean="0"/>
              <a:t>2/20/2024</a:t>
            </a:fld>
            <a:endParaRPr lang="en-US"/>
          </a:p>
        </p:txBody>
      </p:sp>
      <p:sp>
        <p:nvSpPr>
          <p:cNvPr id="5" name="Footer Placeholder 4">
            <a:extLst>
              <a:ext uri="{FF2B5EF4-FFF2-40B4-BE49-F238E27FC236}">
                <a16:creationId xmlns:a16="http://schemas.microsoft.com/office/drawing/2014/main" id="{17F3B438-C1B4-EC99-D6F9-55D35AD3A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A1FEAA-8FF7-C77E-9280-BABAE3A03CD1}"/>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3977452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7C59-1126-2657-02EE-EF77320982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8B62A4-E5D8-2834-0550-5961A22249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67C928-0B7A-F2F1-BD9A-12D171B258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10A462-BD4A-1D00-170D-BDD777FCB843}"/>
              </a:ext>
            </a:extLst>
          </p:cNvPr>
          <p:cNvSpPr>
            <a:spLocks noGrp="1"/>
          </p:cNvSpPr>
          <p:nvPr>
            <p:ph type="dt" sz="half" idx="10"/>
          </p:nvPr>
        </p:nvSpPr>
        <p:spPr/>
        <p:txBody>
          <a:bodyPr/>
          <a:lstStyle/>
          <a:p>
            <a:fld id="{88F493F3-9FF1-4AA9-88E7-DA78374C3A58}" type="datetimeFigureOut">
              <a:rPr lang="en-US" smtClean="0"/>
              <a:t>2/20/2024</a:t>
            </a:fld>
            <a:endParaRPr lang="en-US"/>
          </a:p>
        </p:txBody>
      </p:sp>
      <p:sp>
        <p:nvSpPr>
          <p:cNvPr id="6" name="Footer Placeholder 5">
            <a:extLst>
              <a:ext uri="{FF2B5EF4-FFF2-40B4-BE49-F238E27FC236}">
                <a16:creationId xmlns:a16="http://schemas.microsoft.com/office/drawing/2014/main" id="{F063E63B-EAB0-7C77-C3B3-4F40F4056E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AC9C32-0FCF-C53E-20FC-DF3D53BBA0DA}"/>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582845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1BFF6-C4D3-0B38-66E1-DC8FC53B69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24944E-BEF5-9876-9E5C-3D0C930A0D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B69995-E15A-6A73-D9E3-AE3BD2A07A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E0EA9E-21F9-166A-84E7-341A3AA3FA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A8D5F7-D0E9-3438-EC4C-BF06D1BD82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4CD4C1-7429-7101-E961-957F0E34B81D}"/>
              </a:ext>
            </a:extLst>
          </p:cNvPr>
          <p:cNvSpPr>
            <a:spLocks noGrp="1"/>
          </p:cNvSpPr>
          <p:nvPr>
            <p:ph type="dt" sz="half" idx="10"/>
          </p:nvPr>
        </p:nvSpPr>
        <p:spPr/>
        <p:txBody>
          <a:bodyPr/>
          <a:lstStyle/>
          <a:p>
            <a:fld id="{88F493F3-9FF1-4AA9-88E7-DA78374C3A58}" type="datetimeFigureOut">
              <a:rPr lang="en-US" smtClean="0"/>
              <a:t>2/20/2024</a:t>
            </a:fld>
            <a:endParaRPr lang="en-US"/>
          </a:p>
        </p:txBody>
      </p:sp>
      <p:sp>
        <p:nvSpPr>
          <p:cNvPr id="8" name="Footer Placeholder 7">
            <a:extLst>
              <a:ext uri="{FF2B5EF4-FFF2-40B4-BE49-F238E27FC236}">
                <a16:creationId xmlns:a16="http://schemas.microsoft.com/office/drawing/2014/main" id="{5123F13D-60FA-F149-EF21-046110AA2D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8B0559-62CA-4DE9-AE36-D84021570479}"/>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645302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B9607-DB6F-2132-53E0-73CA3EBFEA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A25785-AA8D-E2A8-5743-4111264BC347}"/>
              </a:ext>
            </a:extLst>
          </p:cNvPr>
          <p:cNvSpPr>
            <a:spLocks noGrp="1"/>
          </p:cNvSpPr>
          <p:nvPr>
            <p:ph type="dt" sz="half" idx="10"/>
          </p:nvPr>
        </p:nvSpPr>
        <p:spPr/>
        <p:txBody>
          <a:bodyPr/>
          <a:lstStyle/>
          <a:p>
            <a:fld id="{88F493F3-9FF1-4AA9-88E7-DA78374C3A58}" type="datetimeFigureOut">
              <a:rPr lang="en-US" smtClean="0"/>
              <a:t>2/20/2024</a:t>
            </a:fld>
            <a:endParaRPr lang="en-US"/>
          </a:p>
        </p:txBody>
      </p:sp>
      <p:sp>
        <p:nvSpPr>
          <p:cNvPr id="4" name="Footer Placeholder 3">
            <a:extLst>
              <a:ext uri="{FF2B5EF4-FFF2-40B4-BE49-F238E27FC236}">
                <a16:creationId xmlns:a16="http://schemas.microsoft.com/office/drawing/2014/main" id="{C833DE30-6FE1-BB12-3AC2-80708F337A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CCD222-FA61-B465-4325-3018270E98D0}"/>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3521623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F28692-2FC1-F1D5-BFDB-7861B5392EE3}"/>
              </a:ext>
            </a:extLst>
          </p:cNvPr>
          <p:cNvSpPr>
            <a:spLocks noGrp="1"/>
          </p:cNvSpPr>
          <p:nvPr>
            <p:ph type="dt" sz="half" idx="10"/>
          </p:nvPr>
        </p:nvSpPr>
        <p:spPr/>
        <p:txBody>
          <a:bodyPr/>
          <a:lstStyle/>
          <a:p>
            <a:fld id="{88F493F3-9FF1-4AA9-88E7-DA78374C3A58}" type="datetimeFigureOut">
              <a:rPr lang="en-US" smtClean="0"/>
              <a:t>2/20/2024</a:t>
            </a:fld>
            <a:endParaRPr lang="en-US"/>
          </a:p>
        </p:txBody>
      </p:sp>
      <p:sp>
        <p:nvSpPr>
          <p:cNvPr id="3" name="Footer Placeholder 2">
            <a:extLst>
              <a:ext uri="{FF2B5EF4-FFF2-40B4-BE49-F238E27FC236}">
                <a16:creationId xmlns:a16="http://schemas.microsoft.com/office/drawing/2014/main" id="{46F8C3D3-F9BC-8894-CB15-019E90ED25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CA5EC7-89B8-944C-5328-9445F96B2739}"/>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2085583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54C30-D54B-B0CA-4A70-A8BDEEB9BB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BF5DA2-768D-9274-BF9F-ADE69EFC0C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C5291B-0B05-C68F-BD0D-65ABCB673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DD5A4E-E0F2-77A4-D885-088AAECDA8F3}"/>
              </a:ext>
            </a:extLst>
          </p:cNvPr>
          <p:cNvSpPr>
            <a:spLocks noGrp="1"/>
          </p:cNvSpPr>
          <p:nvPr>
            <p:ph type="dt" sz="half" idx="10"/>
          </p:nvPr>
        </p:nvSpPr>
        <p:spPr/>
        <p:txBody>
          <a:bodyPr/>
          <a:lstStyle/>
          <a:p>
            <a:fld id="{88F493F3-9FF1-4AA9-88E7-DA78374C3A58}" type="datetimeFigureOut">
              <a:rPr lang="en-US" smtClean="0"/>
              <a:t>2/20/2024</a:t>
            </a:fld>
            <a:endParaRPr lang="en-US"/>
          </a:p>
        </p:txBody>
      </p:sp>
      <p:sp>
        <p:nvSpPr>
          <p:cNvPr id="6" name="Footer Placeholder 5">
            <a:extLst>
              <a:ext uri="{FF2B5EF4-FFF2-40B4-BE49-F238E27FC236}">
                <a16:creationId xmlns:a16="http://schemas.microsoft.com/office/drawing/2014/main" id="{0A08EC1F-ECF2-BAF5-3F46-91DEE85A59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0FEAC0-71A1-3D49-ECD6-49701788A843}"/>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137677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51742-04BE-44CC-B8F6-755C2CDEB1DE}"/>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D9AEE75C-7A5F-497D-9163-074BFCD892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AD1259A7-925C-49FB-8EA9-0ADD4E6BA1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20F31DE-B4A2-4421-8FDA-5F0CAFD93247}"/>
              </a:ext>
            </a:extLst>
          </p:cNvPr>
          <p:cNvPicPr>
            <a:picLocks noChangeAspect="1"/>
          </p:cNvPicPr>
          <p:nvPr userDrawn="1"/>
        </p:nvPicPr>
        <p:blipFill>
          <a:blip r:embed="rId3">
            <a:extLst>
              <a:ext uri="{28A0092B-C50C-407E-A947-70E740481C1C}">
                <a14:useLocalDpi xmlns:a14="http://schemas.microsoft.com/office/drawing/2010/main" val="0"/>
              </a:ext>
            </a:extLst>
          </a:blip>
          <a:srcRect l="4675"/>
          <a:stretch>
            <a:fillRect/>
          </a:stretch>
        </p:blipFill>
        <p:spPr bwMode="auto">
          <a:xfrm>
            <a:off x="441325" y="5686425"/>
            <a:ext cx="333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12BBAD-FD20-4D88-B4E9-710F832472DC}"/>
              </a:ext>
            </a:extLst>
          </p:cNvPr>
          <p:cNvSpPr/>
          <p:nvPr/>
        </p:nvSpPr>
        <p:spPr>
          <a:xfrm>
            <a:off x="0" y="6342063"/>
            <a:ext cx="12188825" cy="65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6">
            <a:extLst>
              <a:ext uri="{FF2B5EF4-FFF2-40B4-BE49-F238E27FC236}">
                <a16:creationId xmlns:a16="http://schemas.microsoft.com/office/drawing/2014/main" id="{9432F4BD-BD0E-4A89-BB32-B3528DA5DB64}"/>
              </a:ext>
            </a:extLst>
          </p:cNvPr>
          <p:cNvSpPr>
            <a:spLocks noChangeArrowheads="1"/>
          </p:cNvSpPr>
          <p:nvPr userDrawn="1"/>
        </p:nvSpPr>
        <p:spPr bwMode="auto">
          <a:xfrm>
            <a:off x="441325" y="6499225"/>
            <a:ext cx="1064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00"/>
              </a:spcBef>
              <a:defRPr/>
            </a:pPr>
            <a:r>
              <a:rPr lang="en-US" altLang="en-US" sz="1100">
                <a:solidFill>
                  <a:schemeClr val="bg1"/>
                </a:solidFill>
              </a:rPr>
              <a:t>Tony Thurmond, State Superintendent of Public Instruction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8086233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5A67E-F818-6245-CE60-88011E58D5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B190F9-1D3F-CAD2-BCB8-3D0A164ABF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5D185F-C040-0071-0299-1C66808C79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302EE3-BF3A-562E-516E-FBDEA6556265}"/>
              </a:ext>
            </a:extLst>
          </p:cNvPr>
          <p:cNvSpPr>
            <a:spLocks noGrp="1"/>
          </p:cNvSpPr>
          <p:nvPr>
            <p:ph type="dt" sz="half" idx="10"/>
          </p:nvPr>
        </p:nvSpPr>
        <p:spPr/>
        <p:txBody>
          <a:bodyPr/>
          <a:lstStyle/>
          <a:p>
            <a:fld id="{88F493F3-9FF1-4AA9-88E7-DA78374C3A58}" type="datetimeFigureOut">
              <a:rPr lang="en-US" smtClean="0"/>
              <a:t>2/20/2024</a:t>
            </a:fld>
            <a:endParaRPr lang="en-US"/>
          </a:p>
        </p:txBody>
      </p:sp>
      <p:sp>
        <p:nvSpPr>
          <p:cNvPr id="6" name="Footer Placeholder 5">
            <a:extLst>
              <a:ext uri="{FF2B5EF4-FFF2-40B4-BE49-F238E27FC236}">
                <a16:creationId xmlns:a16="http://schemas.microsoft.com/office/drawing/2014/main" id="{84DF29A4-5909-4258-40B3-FF8305D900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EE80D6-814F-2B6E-BCA9-242F26E4F918}"/>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1547023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CD986-3951-5931-7DE5-AA74C045D7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E085C5-3275-8CAE-8549-30BE5801D1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62FFEE-3D2A-7FC4-F180-96B1F372E3C5}"/>
              </a:ext>
            </a:extLst>
          </p:cNvPr>
          <p:cNvSpPr>
            <a:spLocks noGrp="1"/>
          </p:cNvSpPr>
          <p:nvPr>
            <p:ph type="dt" sz="half" idx="10"/>
          </p:nvPr>
        </p:nvSpPr>
        <p:spPr/>
        <p:txBody>
          <a:bodyPr/>
          <a:lstStyle/>
          <a:p>
            <a:fld id="{88F493F3-9FF1-4AA9-88E7-DA78374C3A58}" type="datetimeFigureOut">
              <a:rPr lang="en-US" smtClean="0"/>
              <a:t>2/20/2024</a:t>
            </a:fld>
            <a:endParaRPr lang="en-US"/>
          </a:p>
        </p:txBody>
      </p:sp>
      <p:sp>
        <p:nvSpPr>
          <p:cNvPr id="5" name="Footer Placeholder 4">
            <a:extLst>
              <a:ext uri="{FF2B5EF4-FFF2-40B4-BE49-F238E27FC236}">
                <a16:creationId xmlns:a16="http://schemas.microsoft.com/office/drawing/2014/main" id="{CD35B60B-DC5A-5669-960C-C620E72517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79E5D-0D5E-8875-0272-B32841E3FE8E}"/>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3381380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412AC9-5921-E038-A539-C79F052AB7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025E66-0349-94E4-45A4-163684EE93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672A42-6D8F-4DA8-2AC3-9B779AA95FDE}"/>
              </a:ext>
            </a:extLst>
          </p:cNvPr>
          <p:cNvSpPr>
            <a:spLocks noGrp="1"/>
          </p:cNvSpPr>
          <p:nvPr>
            <p:ph type="dt" sz="half" idx="10"/>
          </p:nvPr>
        </p:nvSpPr>
        <p:spPr/>
        <p:txBody>
          <a:bodyPr/>
          <a:lstStyle/>
          <a:p>
            <a:fld id="{88F493F3-9FF1-4AA9-88E7-DA78374C3A58}" type="datetimeFigureOut">
              <a:rPr lang="en-US" smtClean="0"/>
              <a:t>2/20/2024</a:t>
            </a:fld>
            <a:endParaRPr lang="en-US"/>
          </a:p>
        </p:txBody>
      </p:sp>
      <p:sp>
        <p:nvSpPr>
          <p:cNvPr id="5" name="Footer Placeholder 4">
            <a:extLst>
              <a:ext uri="{FF2B5EF4-FFF2-40B4-BE49-F238E27FC236}">
                <a16:creationId xmlns:a16="http://schemas.microsoft.com/office/drawing/2014/main" id="{D43F3425-156D-4A20-0C9A-9BAC90BF6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E1A378-21F6-DBFC-6907-F583DBF9E0AC}"/>
              </a:ext>
            </a:extLst>
          </p:cNvPr>
          <p:cNvSpPr>
            <a:spLocks noGrp="1"/>
          </p:cNvSpPr>
          <p:nvPr>
            <p:ph type="sldNum" sz="quarter" idx="12"/>
          </p:nvPr>
        </p:nvSpPr>
        <p:spPr/>
        <p:txBody>
          <a:bodyPr/>
          <a:lstStyle/>
          <a:p>
            <a:fld id="{46F45E71-45BC-4C44-91E1-D5BCD0B65582}" type="slidenum">
              <a:rPr lang="en-US" smtClean="0"/>
              <a:t>‹#›</a:t>
            </a:fld>
            <a:endParaRPr lang="en-US"/>
          </a:p>
        </p:txBody>
      </p:sp>
    </p:spTree>
    <p:extLst>
      <p:ext uri="{BB962C8B-B14F-4D97-AF65-F5344CB8AC3E}">
        <p14:creationId xmlns:p14="http://schemas.microsoft.com/office/powerpoint/2010/main" val="2092196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D2700-53E8-456A-BE0D-7B2DADE4A107}"/>
              </a:ext>
            </a:extLst>
          </p:cNvPr>
          <p:cNvSpPr/>
          <p:nvPr userDrawn="1"/>
        </p:nvSpPr>
        <p:spPr>
          <a:xfrm>
            <a:off x="0" y="0"/>
            <a:ext cx="1885950" cy="633412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2EDDDA0-CA22-4A9C-975C-BE7019D4CB3F}"/>
              </a:ext>
            </a:extLst>
          </p:cNvPr>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62F9DD5-675F-4553-B49F-72F199985E35}"/>
              </a:ext>
            </a:extLst>
          </p:cNvPr>
          <p:cNvCxnSpPr/>
          <p:nvPr/>
        </p:nvCxnSpPr>
        <p:spPr>
          <a:xfrm>
            <a:off x="2576513" y="4343400"/>
            <a:ext cx="89884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8A8CD85A-7425-4FA8-91EB-F8B1732444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5B073-FBF5-4234-A135-C8C2469A36AA}"/>
              </a:ext>
            </a:extLst>
          </p:cNvPr>
          <p:cNvSpPr/>
          <p:nvPr/>
        </p:nvSpPr>
        <p:spPr>
          <a:xfrm>
            <a:off x="0" y="6334125"/>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1" descr="Official Seal of the California Department of Education">
            <a:extLst>
              <a:ext uri="{FF2B5EF4-FFF2-40B4-BE49-F238E27FC236}">
                <a16:creationId xmlns:a16="http://schemas.microsoft.com/office/drawing/2014/main" id="{F245BFBF-F344-434E-98F4-4F0DA70BD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25" y="7588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B197E7-EDE1-4971-B750-6B44C1AF1217}"/>
              </a:ext>
            </a:extLst>
          </p:cNvPr>
          <p:cNvSpPr>
            <a:spLocks noChangeArrowheads="1"/>
          </p:cNvSpPr>
          <p:nvPr userDrawn="1"/>
        </p:nvSpPr>
        <p:spPr bwMode="auto">
          <a:xfrm>
            <a:off x="101600" y="2298700"/>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2" name="Title 1"/>
          <p:cNvSpPr>
            <a:spLocks noGrp="1"/>
          </p:cNvSpPr>
          <p:nvPr>
            <p:ph type="ctrTitle"/>
          </p:nvPr>
        </p:nvSpPr>
        <p:spPr>
          <a:xfrm>
            <a:off x="2485502" y="758952"/>
            <a:ext cx="9152313"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350800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Bef>
                <a:spcPts val="0"/>
              </a:spcBef>
              <a:spcAft>
                <a:spcPts val="1200"/>
              </a:spcAft>
              <a:defRPr>
                <a:solidFill>
                  <a:schemeClr val="tx1"/>
                </a:solidFill>
              </a:defRPr>
            </a:lvl1pPr>
            <a:lvl2pPr>
              <a:lnSpc>
                <a:spcPct val="100000"/>
              </a:lnSpc>
              <a:spcBef>
                <a:spcPts val="0"/>
              </a:spcBef>
              <a:spcAft>
                <a:spcPts val="1200"/>
              </a:spcAft>
              <a:defRPr>
                <a:solidFill>
                  <a:schemeClr val="tx1"/>
                </a:solidFill>
              </a:defRPr>
            </a:lvl2pPr>
            <a:lvl3pPr>
              <a:lnSpc>
                <a:spcPct val="100000"/>
              </a:lnSpc>
              <a:spcBef>
                <a:spcPts val="0"/>
              </a:spcBef>
              <a:spcAft>
                <a:spcPts val="1200"/>
              </a:spcAft>
              <a:defRPr>
                <a:solidFill>
                  <a:schemeClr val="tx1"/>
                </a:solidFill>
              </a:defRPr>
            </a:lvl3pPr>
            <a:lvl4pPr>
              <a:lnSpc>
                <a:spcPct val="100000"/>
              </a:lnSpc>
              <a:spcBef>
                <a:spcPts val="0"/>
              </a:spcBef>
              <a:spcAft>
                <a:spcPts val="1200"/>
              </a:spcAft>
              <a:defRPr>
                <a:solidFill>
                  <a:schemeClr val="tx1"/>
                </a:solidFill>
              </a:defRPr>
            </a:lvl4pPr>
            <a:lvl5pPr>
              <a:lnSpc>
                <a:spcPct val="100000"/>
              </a:lnSpc>
              <a:spcBef>
                <a:spcPts val="0"/>
              </a:spcBef>
              <a:spcAft>
                <a:spcPts val="12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E4A311-ADEE-47EF-AF87-D7898D903CEF}"/>
              </a:ext>
            </a:extLst>
          </p:cNvPr>
          <p:cNvSpPr>
            <a:spLocks noGrp="1"/>
          </p:cNvSpPr>
          <p:nvPr>
            <p:ph type="dt" sz="half" idx="10"/>
          </p:nvPr>
        </p:nvSpPr>
        <p:spPr/>
        <p:txBody>
          <a:bodyPr/>
          <a:lstStyle>
            <a:lvl1pPr>
              <a:defRPr/>
            </a:lvl1pPr>
          </a:lstStyle>
          <a:p>
            <a:pPr>
              <a:defRPr/>
            </a:pPr>
            <a:fld id="{15E981A8-91E5-4491-807B-7D88A1C21648}" type="datetime1">
              <a:rPr lang="en-US"/>
              <a:pPr>
                <a:defRPr/>
              </a:pPr>
              <a:t>2/20/2024</a:t>
            </a:fld>
            <a:endParaRPr lang="en-US"/>
          </a:p>
        </p:txBody>
      </p:sp>
      <p:sp>
        <p:nvSpPr>
          <p:cNvPr id="5" name="Footer Placeholder 4">
            <a:extLst>
              <a:ext uri="{FF2B5EF4-FFF2-40B4-BE49-F238E27FC236}">
                <a16:creationId xmlns:a16="http://schemas.microsoft.com/office/drawing/2014/main" id="{787D3202-9AF8-4C30-8711-14BC64ADEA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61D4B-39D2-44F1-A8FF-063D24D1044C}"/>
              </a:ext>
            </a:extLst>
          </p:cNvPr>
          <p:cNvSpPr>
            <a:spLocks noGrp="1"/>
          </p:cNvSpPr>
          <p:nvPr>
            <p:ph type="sldNum" sz="quarter" idx="12"/>
          </p:nvPr>
        </p:nvSpPr>
        <p:spPr>
          <a:xfrm>
            <a:off x="9825038" y="6456363"/>
            <a:ext cx="1312862" cy="365125"/>
          </a:xfrm>
        </p:spPr>
        <p:txBody>
          <a:bodyPr/>
          <a:lstStyle>
            <a:lvl1pPr>
              <a:defRPr/>
            </a:lvl1pPr>
          </a:lstStyle>
          <a:p>
            <a:fld id="{4E637404-0BCF-4192-AEAE-F6A882F231C4}" type="slidenum">
              <a:rPr lang="en-US" altLang="en-US"/>
              <a:pPr/>
              <a:t>‹#›</a:t>
            </a:fld>
            <a:endParaRPr lang="en-US" altLang="en-US"/>
          </a:p>
        </p:txBody>
      </p:sp>
    </p:spTree>
    <p:extLst>
      <p:ext uri="{BB962C8B-B14F-4D97-AF65-F5344CB8AC3E}">
        <p14:creationId xmlns:p14="http://schemas.microsoft.com/office/powerpoint/2010/main" val="33316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194CC-1D3C-497A-9519-E0B7613C0B93}"/>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1FE0658-4571-4E98-98B9-EA112BBC4D2D}"/>
              </a:ext>
            </a:extLst>
          </p:cNvPr>
          <p:cNvSpPr/>
          <p:nvPr/>
        </p:nvSpPr>
        <p:spPr>
          <a:xfrm>
            <a:off x="0" y="63261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03D2E5-0300-456C-BFE5-047C2EE79FC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1BF9B2BC-D604-47BF-BCBA-52CFC52F1C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B625D70-2E13-4E7B-848E-34F476084CD4}"/>
              </a:ext>
            </a:extLst>
          </p:cNvPr>
          <p:cNvSpPr>
            <a:spLocks noGrp="1"/>
          </p:cNvSpPr>
          <p:nvPr>
            <p:ph type="dt" sz="half" idx="10"/>
          </p:nvPr>
        </p:nvSpPr>
        <p:spPr/>
        <p:txBody>
          <a:bodyPr/>
          <a:lstStyle>
            <a:lvl1pPr>
              <a:defRPr/>
            </a:lvl1pPr>
          </a:lstStyle>
          <a:p>
            <a:pPr>
              <a:defRPr/>
            </a:pPr>
            <a:fld id="{ACD36073-7F29-4783-B129-B0D95059D523}" type="datetime1">
              <a:rPr lang="en-US"/>
              <a:pPr>
                <a:defRPr/>
              </a:pPr>
              <a:t>2/20/2024</a:t>
            </a:fld>
            <a:endParaRPr lang="en-US"/>
          </a:p>
        </p:txBody>
      </p:sp>
      <p:sp>
        <p:nvSpPr>
          <p:cNvPr id="9" name="Footer Placeholder 4">
            <a:extLst>
              <a:ext uri="{FF2B5EF4-FFF2-40B4-BE49-F238E27FC236}">
                <a16:creationId xmlns:a16="http://schemas.microsoft.com/office/drawing/2014/main" id="{B67E9CA8-8AB6-4D13-9D22-D3699EC9DCA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CD03111-A3E2-43EC-9441-CD98419884A3}"/>
              </a:ext>
            </a:extLst>
          </p:cNvPr>
          <p:cNvSpPr>
            <a:spLocks noGrp="1"/>
          </p:cNvSpPr>
          <p:nvPr>
            <p:ph type="sldNum" sz="quarter" idx="12"/>
          </p:nvPr>
        </p:nvSpPr>
        <p:spPr/>
        <p:txBody>
          <a:bodyPr/>
          <a:lstStyle>
            <a:lvl1pPr>
              <a:defRPr/>
            </a:lvl1pPr>
          </a:lstStyle>
          <a:p>
            <a:fld id="{7CFAF50B-9EBD-4137-9B36-5A5A6C1154CC}" type="slidenum">
              <a:rPr lang="en-US" altLang="en-US"/>
              <a:pPr/>
              <a:t>‹#›</a:t>
            </a:fld>
            <a:endParaRPr lang="en-US" altLang="en-US"/>
          </a:p>
        </p:txBody>
      </p:sp>
    </p:spTree>
    <p:extLst>
      <p:ext uri="{BB962C8B-B14F-4D97-AF65-F5344CB8AC3E}">
        <p14:creationId xmlns:p14="http://schemas.microsoft.com/office/powerpoint/2010/main" val="347870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lnSpc>
                <a:spcPct val="100000"/>
              </a:lnSpc>
              <a:spcBef>
                <a:spcPts val="0"/>
              </a:spcBef>
              <a:spcAft>
                <a:spcPts val="1200"/>
              </a:spcAft>
              <a:buClrTx/>
              <a:defRPr>
                <a:solidFill>
                  <a:schemeClr val="tx1"/>
                </a:solidFill>
              </a:defRPr>
            </a:lvl1pPr>
            <a:lvl2pPr>
              <a:lnSpc>
                <a:spcPct val="100000"/>
              </a:lnSpc>
              <a:spcBef>
                <a:spcPts val="0"/>
              </a:spcBef>
              <a:spcAft>
                <a:spcPts val="1200"/>
              </a:spcAft>
              <a:buClrTx/>
              <a:defRPr>
                <a:solidFill>
                  <a:schemeClr val="tx1"/>
                </a:solidFill>
              </a:defRPr>
            </a:lvl2pPr>
            <a:lvl3pPr>
              <a:lnSpc>
                <a:spcPct val="100000"/>
              </a:lnSpc>
              <a:spcBef>
                <a:spcPts val="0"/>
              </a:spcBef>
              <a:spcAft>
                <a:spcPts val="1200"/>
              </a:spcAft>
              <a:buClrTx/>
              <a:defRPr>
                <a:solidFill>
                  <a:schemeClr val="tx1"/>
                </a:solidFill>
              </a:defRPr>
            </a:lvl3pPr>
            <a:lvl4pPr>
              <a:lnSpc>
                <a:spcPct val="100000"/>
              </a:lnSpc>
              <a:spcBef>
                <a:spcPts val="0"/>
              </a:spcBef>
              <a:spcAft>
                <a:spcPts val="1200"/>
              </a:spcAft>
              <a:buClrTx/>
              <a:defRPr>
                <a:solidFill>
                  <a:schemeClr val="tx1"/>
                </a:solidFill>
              </a:defRPr>
            </a:lvl4pPr>
            <a:lvl5pPr>
              <a:lnSpc>
                <a:spcPct val="100000"/>
              </a:lnSpc>
              <a:spcBef>
                <a:spcPts val="0"/>
              </a:spcBef>
              <a:spcAft>
                <a:spcPts val="1200"/>
              </a:spcAft>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4"/>
            <a:ext cx="4937760" cy="4388809"/>
          </a:xfrm>
        </p:spPr>
        <p:txBody>
          <a:bodyPr/>
          <a:lstStyle>
            <a:lvl1pPr>
              <a:lnSpc>
                <a:spcPct val="100000"/>
              </a:lnSpc>
              <a:spcBef>
                <a:spcPts val="0"/>
              </a:spcBef>
              <a:spcAft>
                <a:spcPts val="1200"/>
              </a:spcAft>
              <a:defRPr>
                <a:solidFill>
                  <a:schemeClr val="tx1"/>
                </a:solidFill>
              </a:defRPr>
            </a:lvl1pPr>
            <a:lvl2pPr>
              <a:lnSpc>
                <a:spcPct val="100000"/>
              </a:lnSpc>
              <a:spcBef>
                <a:spcPts val="0"/>
              </a:spcBef>
              <a:spcAft>
                <a:spcPts val="1200"/>
              </a:spcAft>
              <a:defRPr>
                <a:solidFill>
                  <a:schemeClr val="tx1"/>
                </a:solidFill>
              </a:defRPr>
            </a:lvl2pPr>
            <a:lvl3pPr>
              <a:lnSpc>
                <a:spcPct val="100000"/>
              </a:lnSpc>
              <a:spcBef>
                <a:spcPts val="0"/>
              </a:spcBef>
              <a:spcAft>
                <a:spcPts val="1200"/>
              </a:spcAft>
              <a:defRPr>
                <a:solidFill>
                  <a:schemeClr val="tx1"/>
                </a:solidFill>
              </a:defRPr>
            </a:lvl3pPr>
            <a:lvl4pPr>
              <a:lnSpc>
                <a:spcPct val="100000"/>
              </a:lnSpc>
              <a:spcBef>
                <a:spcPts val="0"/>
              </a:spcBef>
              <a:spcAft>
                <a:spcPts val="1200"/>
              </a:spcAft>
              <a:defRPr>
                <a:solidFill>
                  <a:schemeClr val="tx1"/>
                </a:solidFill>
              </a:defRPr>
            </a:lvl4pPr>
            <a:lvl5pPr>
              <a:lnSpc>
                <a:spcPct val="100000"/>
              </a:lnSpc>
              <a:spcBef>
                <a:spcPts val="0"/>
              </a:spcBef>
              <a:spcAft>
                <a:spcPts val="120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2/20/2024</a:t>
            </a:fld>
            <a:endParaRPr lang="en-US"/>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a:p>
        </p:txBody>
      </p:sp>
    </p:spTree>
    <p:extLst>
      <p:ext uri="{BB962C8B-B14F-4D97-AF65-F5344CB8AC3E}">
        <p14:creationId xmlns:p14="http://schemas.microsoft.com/office/powerpoint/2010/main" val="351824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lnSpc>
                <a:spcPct val="100000"/>
              </a:lnSpc>
              <a:spcBef>
                <a:spcPts val="0"/>
              </a:spcBef>
              <a:spcAft>
                <a:spcPts val="1200"/>
              </a:spcAft>
              <a:buClrTx/>
              <a:defRPr/>
            </a:lvl1pPr>
            <a:lvl2pPr>
              <a:lnSpc>
                <a:spcPct val="100000"/>
              </a:lnSpc>
              <a:spcBef>
                <a:spcPts val="0"/>
              </a:spcBef>
              <a:spcAft>
                <a:spcPts val="1200"/>
              </a:spcAft>
              <a:buClrTx/>
              <a:defRPr/>
            </a:lvl2pPr>
            <a:lvl3pPr>
              <a:lnSpc>
                <a:spcPct val="100000"/>
              </a:lnSpc>
              <a:spcBef>
                <a:spcPts val="0"/>
              </a:spcBef>
              <a:spcAft>
                <a:spcPts val="1200"/>
              </a:spcAft>
              <a:buClrTx/>
              <a:defRPr/>
            </a:lvl3pPr>
            <a:lvl4pPr>
              <a:lnSpc>
                <a:spcPct val="100000"/>
              </a:lnSpc>
              <a:spcBef>
                <a:spcPts val="0"/>
              </a:spcBef>
              <a:spcAft>
                <a:spcPts val="1200"/>
              </a:spcAft>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80EBFFC6-3556-408E-AC00-E9D2D8D74F01}"/>
              </a:ext>
            </a:extLst>
          </p:cNvPr>
          <p:cNvSpPr>
            <a:spLocks noGrp="1"/>
          </p:cNvSpPr>
          <p:nvPr>
            <p:ph type="dt" sz="half" idx="10"/>
          </p:nvPr>
        </p:nvSpPr>
        <p:spPr/>
        <p:txBody>
          <a:bodyPr/>
          <a:lstStyle>
            <a:lvl1pPr>
              <a:defRPr/>
            </a:lvl1pPr>
          </a:lstStyle>
          <a:p>
            <a:pPr>
              <a:defRPr/>
            </a:pPr>
            <a:fld id="{606C9720-3113-4235-8581-8BEEB5D1E889}" type="datetime1">
              <a:rPr lang="en-US"/>
              <a:pPr>
                <a:defRPr/>
              </a:pPr>
              <a:t>2/20/2024</a:t>
            </a:fld>
            <a:endParaRPr lang="en-US"/>
          </a:p>
        </p:txBody>
      </p:sp>
      <p:sp>
        <p:nvSpPr>
          <p:cNvPr id="6" name="Footer Placeholder 4">
            <a:extLst>
              <a:ext uri="{FF2B5EF4-FFF2-40B4-BE49-F238E27FC236}">
                <a16:creationId xmlns:a16="http://schemas.microsoft.com/office/drawing/2014/main" id="{5F5DC885-B364-499B-9C4E-C3854A617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4073D0-53C7-45D2-9510-99F586AD6B46}"/>
              </a:ext>
            </a:extLst>
          </p:cNvPr>
          <p:cNvSpPr>
            <a:spLocks noGrp="1"/>
          </p:cNvSpPr>
          <p:nvPr>
            <p:ph type="sldNum" sz="quarter" idx="12"/>
          </p:nvPr>
        </p:nvSpPr>
        <p:spPr/>
        <p:txBody>
          <a:bodyPr/>
          <a:lstStyle>
            <a:lvl1pPr>
              <a:defRPr/>
            </a:lvl1pPr>
          </a:lstStyle>
          <a:p>
            <a:fld id="{D7869434-AF86-4081-9855-15F8C7A21A7E}" type="slidenum">
              <a:rPr lang="en-US" altLang="en-US"/>
              <a:pPr/>
              <a:t>‹#›</a:t>
            </a:fld>
            <a:endParaRPr lang="en-US" altLang="en-US"/>
          </a:p>
        </p:txBody>
      </p:sp>
    </p:spTree>
    <p:extLst>
      <p:ext uri="{BB962C8B-B14F-4D97-AF65-F5344CB8AC3E}">
        <p14:creationId xmlns:p14="http://schemas.microsoft.com/office/powerpoint/2010/main" val="93728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lvl1pPr>
              <a:lnSpc>
                <a:spcPct val="100000"/>
              </a:lnSpc>
              <a:spcBef>
                <a:spcPts val="0"/>
              </a:spcBef>
              <a:spcAft>
                <a:spcPts val="1200"/>
              </a:spcAft>
              <a:defRPr/>
            </a:lvl1pPr>
            <a:lvl2pPr>
              <a:lnSpc>
                <a:spcPct val="100000"/>
              </a:lnSpc>
              <a:spcBef>
                <a:spcPts val="0"/>
              </a:spcBef>
              <a:spcAft>
                <a:spcPts val="1200"/>
              </a:spcAft>
              <a:defRPr/>
            </a:lvl2pPr>
            <a:lvl3pPr>
              <a:lnSpc>
                <a:spcPct val="100000"/>
              </a:lnSpc>
              <a:spcBef>
                <a:spcPts val="0"/>
              </a:spcBef>
              <a:spcAft>
                <a:spcPts val="1200"/>
              </a:spcAft>
              <a:defRPr/>
            </a:lvl3pPr>
            <a:lvl4pPr>
              <a:lnSpc>
                <a:spcPct val="100000"/>
              </a:lnSpc>
              <a:spcBef>
                <a:spcPts val="0"/>
              </a:spcBef>
              <a:spcAft>
                <a:spcPts val="1200"/>
              </a:spcAft>
              <a:defRPr/>
            </a:lvl4pPr>
            <a:lvl5pPr>
              <a:lnSpc>
                <a:spcPct val="100000"/>
              </a:lnSpc>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7E63CF-8F3B-4C30-9C00-78F0D111DA03}"/>
              </a:ext>
            </a:extLst>
          </p:cNvPr>
          <p:cNvSpPr>
            <a:spLocks noGrp="1"/>
          </p:cNvSpPr>
          <p:nvPr>
            <p:ph type="dt" sz="half" idx="10"/>
          </p:nvPr>
        </p:nvSpPr>
        <p:spPr/>
        <p:txBody>
          <a:bodyPr/>
          <a:lstStyle>
            <a:lvl1pPr>
              <a:defRPr/>
            </a:lvl1pPr>
          </a:lstStyle>
          <a:p>
            <a:pPr>
              <a:defRPr/>
            </a:pPr>
            <a:fld id="{802EEDF6-43A4-4ED2-B191-CF324E9C084D}" type="datetime1">
              <a:rPr lang="en-US"/>
              <a:pPr>
                <a:defRPr/>
              </a:pPr>
              <a:t>2/20/2024</a:t>
            </a:fld>
            <a:endParaRPr lang="en-US"/>
          </a:p>
        </p:txBody>
      </p:sp>
      <p:sp>
        <p:nvSpPr>
          <p:cNvPr id="8" name="Footer Placeholder 4">
            <a:extLst>
              <a:ext uri="{FF2B5EF4-FFF2-40B4-BE49-F238E27FC236}">
                <a16:creationId xmlns:a16="http://schemas.microsoft.com/office/drawing/2014/main" id="{ED8AC113-979F-4EDC-8190-056D363599C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8839DC-EAB8-4EB2-B902-EF8790053658}"/>
              </a:ext>
            </a:extLst>
          </p:cNvPr>
          <p:cNvSpPr>
            <a:spLocks noGrp="1"/>
          </p:cNvSpPr>
          <p:nvPr>
            <p:ph type="sldNum" sz="quarter" idx="12"/>
          </p:nvPr>
        </p:nvSpPr>
        <p:spPr/>
        <p:txBody>
          <a:bodyPr/>
          <a:lstStyle>
            <a:lvl1pPr>
              <a:defRPr/>
            </a:lvl1pPr>
          </a:lstStyle>
          <a:p>
            <a:fld id="{17AF7A2B-343F-48E0-93E4-6FA14D015882}" type="slidenum">
              <a:rPr lang="en-US" altLang="en-US"/>
              <a:pPr/>
              <a:t>‹#›</a:t>
            </a:fld>
            <a:endParaRPr lang="en-US" altLang="en-US"/>
          </a:p>
        </p:txBody>
      </p:sp>
    </p:spTree>
    <p:extLst>
      <p:ext uri="{BB962C8B-B14F-4D97-AF65-F5344CB8AC3E}">
        <p14:creationId xmlns:p14="http://schemas.microsoft.com/office/powerpoint/2010/main" val="704009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F712069-A5ED-419C-8045-EDF1DAE95B81}"/>
              </a:ext>
            </a:extLst>
          </p:cNvPr>
          <p:cNvSpPr>
            <a:spLocks noGrp="1"/>
          </p:cNvSpPr>
          <p:nvPr>
            <p:ph type="dt" sz="half" idx="10"/>
          </p:nvPr>
        </p:nvSpPr>
        <p:spPr/>
        <p:txBody>
          <a:bodyPr/>
          <a:lstStyle>
            <a:lvl1pPr>
              <a:defRPr/>
            </a:lvl1pPr>
          </a:lstStyle>
          <a:p>
            <a:pPr>
              <a:defRPr/>
            </a:pPr>
            <a:fld id="{C0BE6C6F-6F05-40A5-A7BE-A52703239F5E}" type="datetime1">
              <a:rPr lang="en-US"/>
              <a:pPr>
                <a:defRPr/>
              </a:pPr>
              <a:t>2/20/2024</a:t>
            </a:fld>
            <a:endParaRPr lang="en-US"/>
          </a:p>
        </p:txBody>
      </p:sp>
      <p:sp>
        <p:nvSpPr>
          <p:cNvPr id="4" name="Footer Placeholder 4">
            <a:extLst>
              <a:ext uri="{FF2B5EF4-FFF2-40B4-BE49-F238E27FC236}">
                <a16:creationId xmlns:a16="http://schemas.microsoft.com/office/drawing/2014/main" id="{C3BDB2EF-BCF6-46ED-BF6B-C12A62E342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C11AEE-E514-494C-ACF3-76AA7B7A7009}"/>
              </a:ext>
            </a:extLst>
          </p:cNvPr>
          <p:cNvSpPr>
            <a:spLocks noGrp="1"/>
          </p:cNvSpPr>
          <p:nvPr>
            <p:ph type="sldNum" sz="quarter" idx="12"/>
          </p:nvPr>
        </p:nvSpPr>
        <p:spPr/>
        <p:txBody>
          <a:bodyPr/>
          <a:lstStyle>
            <a:lvl1pPr>
              <a:defRPr/>
            </a:lvl1pPr>
          </a:lstStyle>
          <a:p>
            <a:fld id="{E0992538-8C1F-431F-A22E-68D7CB0E9938}" type="slidenum">
              <a:rPr lang="en-US" altLang="en-US"/>
              <a:pPr/>
              <a:t>‹#›</a:t>
            </a:fld>
            <a:endParaRPr lang="en-US" altLang="en-US"/>
          </a:p>
        </p:txBody>
      </p:sp>
    </p:spTree>
    <p:extLst>
      <p:ext uri="{BB962C8B-B14F-4D97-AF65-F5344CB8AC3E}">
        <p14:creationId xmlns:p14="http://schemas.microsoft.com/office/powerpoint/2010/main" val="205063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FBB3-1652-4595-A1FB-AD0E4104B7AA}"/>
              </a:ext>
            </a:extLst>
          </p:cNvPr>
          <p:cNvSpPr/>
          <p:nvPr/>
        </p:nvSpPr>
        <p:spPr>
          <a:xfrm>
            <a:off x="0" y="6408738"/>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FB114A5E-C1F4-49FE-A492-03E1E2A69F4F}"/>
              </a:ext>
            </a:extLst>
          </p:cNvPr>
          <p:cNvSpPr/>
          <p:nvPr/>
        </p:nvSpPr>
        <p:spPr>
          <a:xfrm>
            <a:off x="0" y="6334125"/>
            <a:ext cx="12192000" cy="66675"/>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7F9CED64-87E8-4B08-80AC-C4B874EB7A9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p>
        </p:txBody>
      </p:sp>
      <p:sp>
        <p:nvSpPr>
          <p:cNvPr id="1029" name="Text Placeholder 2">
            <a:extLst>
              <a:ext uri="{FF2B5EF4-FFF2-40B4-BE49-F238E27FC236}">
                <a16:creationId xmlns:a16="http://schemas.microsoft.com/office/drawing/2014/main" id="{2311E49F-59D8-4855-BCE7-8D884ADD8F1D}"/>
              </a:ext>
            </a:extLst>
          </p:cNvPr>
          <p:cNvSpPr>
            <a:spLocks noGrp="1"/>
          </p:cNvSpPr>
          <p:nvPr>
            <p:ph type="body" idx="1"/>
          </p:nvPr>
        </p:nvSpPr>
        <p:spPr bwMode="auto">
          <a:xfrm>
            <a:off x="1096963" y="1846263"/>
            <a:ext cx="1005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6F71718-B7C0-4D49-9F88-42F259614DC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2750CDC1-944D-48FD-91A9-13A256572382}" type="datetime1">
              <a:rPr lang="en-US"/>
              <a:pPr>
                <a:defRPr/>
              </a:pPr>
              <a:t>2/20/2024</a:t>
            </a:fld>
            <a:endParaRPr lang="en-US"/>
          </a:p>
        </p:txBody>
      </p:sp>
      <p:sp>
        <p:nvSpPr>
          <p:cNvPr id="5" name="Footer Placeholder 4">
            <a:extLst>
              <a:ext uri="{FF2B5EF4-FFF2-40B4-BE49-F238E27FC236}">
                <a16:creationId xmlns:a16="http://schemas.microsoft.com/office/drawing/2014/main" id="{1BD3A675-9AF8-4727-B626-55EF9928D91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B8CE547-10E2-4C61-986A-F3336E0CE7CB}"/>
              </a:ext>
            </a:extLst>
          </p:cNvPr>
          <p:cNvSpPr>
            <a:spLocks noGrp="1"/>
          </p:cNvSpPr>
          <p:nvPr>
            <p:ph type="sldNum" sz="quarter" idx="4"/>
          </p:nvPr>
        </p:nvSpPr>
        <p:spPr>
          <a:xfrm>
            <a:off x="9825038" y="6430963"/>
            <a:ext cx="1312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656B5D5F-D17C-47AF-ABAD-5B5AC67F55FA}" type="slidenum">
              <a:rPr lang="en-US" altLang="en-US"/>
              <a:pPr/>
              <a:t>‹#›</a:t>
            </a:fld>
            <a:endParaRPr lang="en-US" altLang="en-US"/>
          </a:p>
        </p:txBody>
      </p:sp>
      <p:cxnSp>
        <p:nvCxnSpPr>
          <p:cNvPr id="10" name="Straight Connector 9">
            <a:extLst>
              <a:ext uri="{FF2B5EF4-FFF2-40B4-BE49-F238E27FC236}">
                <a16:creationId xmlns:a16="http://schemas.microsoft.com/office/drawing/2014/main" id="{55B45C62-4BFC-432D-AE64-2A664719081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The Seal of the California Department of Education">
            <a:extLst>
              <a:ext uri="{FF2B5EF4-FFF2-40B4-BE49-F238E27FC236}">
                <a16:creationId xmlns:a16="http://schemas.microsoft.com/office/drawing/2014/main" id="{11544655-2B1A-497E-9E4A-B6AC62C2A80C}"/>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69" r:id="rId6"/>
    <p:sldLayoutId id="2147483770" r:id="rId7"/>
    <p:sldLayoutId id="2147483771" r:id="rId8"/>
    <p:sldLayoutId id="2147483772" r:id="rId9"/>
    <p:sldLayoutId id="2147483791" r:id="rId10"/>
    <p:sldLayoutId id="2147483778" r:id="rId11"/>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176213" indent="-176213" algn="l" rtl="0" eaLnBrk="0" fontAlgn="base" hangingPunct="0">
        <a:lnSpc>
          <a:spcPct val="90000"/>
        </a:lnSpc>
        <a:spcBef>
          <a:spcPts val="1200"/>
        </a:spcBef>
        <a:spcAft>
          <a:spcPts val="200"/>
        </a:spcAft>
        <a:buSzPct val="100000"/>
        <a:buFont typeface="Arial" panose="020B0604020202020204" pitchFamily="34" charset="0"/>
        <a:buChar char="•"/>
        <a:defRPr sz="28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2pPr>
      <a:lvl3pPr marL="566738" indent="-182563" algn="l" rtl="0" eaLnBrk="0" fontAlgn="base" hangingPunct="0">
        <a:lnSpc>
          <a:spcPct val="100000"/>
        </a:lnSpc>
        <a:spcBef>
          <a:spcPts val="0"/>
        </a:spcBef>
        <a:spcAft>
          <a:spcPts val="1200"/>
        </a:spcAft>
        <a:buFont typeface="Calibri" panose="020F0502020204030204" pitchFamily="34" charset="0"/>
        <a:buChar char="◦"/>
        <a:defRPr sz="2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61A588-FBFA-2B5D-E1F9-DAACE649BE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F01D05-19C5-F94E-30B2-BBFA4DB8E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46E0D-ADD4-96C0-6E7A-472EA603F8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F493F3-9FF1-4AA9-88E7-DA78374C3A58}" type="datetimeFigureOut">
              <a:rPr lang="en-US" smtClean="0"/>
              <a:t>2/20/2024</a:t>
            </a:fld>
            <a:endParaRPr lang="en-US"/>
          </a:p>
        </p:txBody>
      </p:sp>
      <p:sp>
        <p:nvSpPr>
          <p:cNvPr id="5" name="Footer Placeholder 4">
            <a:extLst>
              <a:ext uri="{FF2B5EF4-FFF2-40B4-BE49-F238E27FC236}">
                <a16:creationId xmlns:a16="http://schemas.microsoft.com/office/drawing/2014/main" id="{A2967BF1-A025-1D35-BEED-C68276DFDA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F4A50D-177E-6776-29F4-9FB3D36B6D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F45E71-45BC-4C44-91E1-D5BCD0B65582}" type="slidenum">
              <a:rPr lang="en-US" smtClean="0"/>
              <a:t>‹#›</a:t>
            </a:fld>
            <a:endParaRPr lang="en-US"/>
          </a:p>
        </p:txBody>
      </p:sp>
    </p:spTree>
    <p:extLst>
      <p:ext uri="{BB962C8B-B14F-4D97-AF65-F5344CB8AC3E}">
        <p14:creationId xmlns:p14="http://schemas.microsoft.com/office/powerpoint/2010/main" val="406045765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mailto:join-Title-II@mlist.cde.ca.gov" TargetMode="External"/><Relationship Id="rId5" Type="http://schemas.openxmlformats.org/officeDocument/2006/relationships/hyperlink" Target="mailto:TitleII@cde.ca.gov" TargetMode="External"/><Relationship Id="rId4" Type="http://schemas.openxmlformats.org/officeDocument/2006/relationships/hyperlink" Target="https://www.cde.ca.gov/pd/t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C4BB-D5D4-41A0-8C10-BECEC8FA6E73}"/>
              </a:ext>
            </a:extLst>
          </p:cNvPr>
          <p:cNvSpPr>
            <a:spLocks noGrp="1"/>
          </p:cNvSpPr>
          <p:nvPr>
            <p:ph type="ctrTitle"/>
          </p:nvPr>
        </p:nvSpPr>
        <p:spPr>
          <a:xfrm>
            <a:off x="2398713" y="200025"/>
            <a:ext cx="9242425" cy="4008438"/>
          </a:xfrm>
        </p:spPr>
        <p:txBody>
          <a:bodyPr anchor="ctr">
            <a:normAutofit/>
          </a:bodyPr>
          <a:lstStyle/>
          <a:p>
            <a:pPr algn="ctr" eaLnBrk="1" fontAlgn="auto" hangingPunct="1">
              <a:lnSpc>
                <a:spcPct val="118000"/>
              </a:lnSpc>
              <a:spcAft>
                <a:spcPts val="0"/>
              </a:spcAft>
              <a:defRPr/>
            </a:pPr>
            <a:r>
              <a:rPr lang="en-US" sz="6000" b="1" dirty="0">
                <a:solidFill>
                  <a:srgbClr val="000000"/>
                </a:solidFill>
                <a:cs typeface="Arial" panose="020B0604020202020204" pitchFamily="34" charset="0"/>
              </a:rPr>
              <a:t>Title II, Part A</a:t>
            </a:r>
            <a:br>
              <a:rPr lang="en-US" sz="6000" b="1" dirty="0">
                <a:solidFill>
                  <a:srgbClr val="000000"/>
                </a:solidFill>
                <a:cs typeface="Arial" panose="020B0604020202020204" pitchFamily="34" charset="0"/>
              </a:rPr>
            </a:br>
            <a:r>
              <a:rPr lang="en-US" sz="6000" b="1" dirty="0">
                <a:solidFill>
                  <a:srgbClr val="000000"/>
                </a:solidFill>
                <a:cs typeface="Arial" panose="020B0604020202020204" pitchFamily="34" charset="0"/>
              </a:rPr>
              <a:t>Supporting Effective Instruction</a:t>
            </a:r>
            <a:endParaRPr lang="en-US" sz="6000" b="1" dirty="0">
              <a:cs typeface="Arial" panose="020B0604020202020204" pitchFamily="34" charset="0"/>
            </a:endParaRPr>
          </a:p>
        </p:txBody>
      </p:sp>
      <p:sp>
        <p:nvSpPr>
          <p:cNvPr id="5" name="Subtitle 4">
            <a:extLst>
              <a:ext uri="{FF2B5EF4-FFF2-40B4-BE49-F238E27FC236}">
                <a16:creationId xmlns:a16="http://schemas.microsoft.com/office/drawing/2014/main" id="{EE5C6058-FBAC-4E3A-84F8-75FF6CE1C940}"/>
              </a:ext>
            </a:extLst>
          </p:cNvPr>
          <p:cNvSpPr>
            <a:spLocks noGrp="1"/>
          </p:cNvSpPr>
          <p:nvPr>
            <p:ph type="subTitle" idx="1"/>
          </p:nvPr>
        </p:nvSpPr>
        <p:spPr>
          <a:xfrm>
            <a:off x="2398713" y="4543424"/>
            <a:ext cx="9155112" cy="1528763"/>
          </a:xfrm>
        </p:spPr>
        <p:txBody>
          <a:bodyPr rtlCol="0">
            <a:normAutofit/>
          </a:bodyPr>
          <a:lstStyle/>
          <a:p>
            <a:pPr algn="ctr" eaLnBrk="1" fontAlgn="auto" hangingPunct="1">
              <a:lnSpc>
                <a:spcPct val="150000"/>
              </a:lnSpc>
              <a:defRPr/>
            </a:pPr>
            <a:r>
              <a:rPr lang="en-US" sz="2800" b="1" dirty="0"/>
              <a:t>SEI 02: Comprehensive Support and Targeted Support Prioritization</a:t>
            </a:r>
            <a:endParaRPr lang="en-US" sz="2800" dirty="0">
              <a:cs typeface="Arial"/>
            </a:endParaRPr>
          </a:p>
          <a:p>
            <a:pPr algn="ctr" eaLnBrk="1" fontAlgn="auto" hangingPunct="1">
              <a:lnSpc>
                <a:spcPct val="150000"/>
              </a:lnSpc>
              <a:defRPr/>
            </a:pPr>
            <a:endParaRPr lang="en-US" sz="2800" b="1" dirty="0">
              <a:solidFill>
                <a:schemeClr val="tx1"/>
              </a:solidFill>
            </a:endParaRPr>
          </a:p>
        </p:txBody>
      </p:sp>
    </p:spTree>
    <p:extLst>
      <p:ext uri="{BB962C8B-B14F-4D97-AF65-F5344CB8AC3E}">
        <p14:creationId xmlns:p14="http://schemas.microsoft.com/office/powerpoint/2010/main" val="1957380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6FB3E6D-D5F5-4999-A4A0-8CC060459B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1CF2E7-E66F-4884-BD69-790D39B925E3}"/>
              </a:ext>
            </a:extLst>
          </p:cNvPr>
          <p:cNvSpPr>
            <a:spLocks noGrp="1"/>
          </p:cNvSpPr>
          <p:nvPr>
            <p:ph type="title"/>
          </p:nvPr>
        </p:nvSpPr>
        <p:spPr>
          <a:xfrm>
            <a:off x="4974771" y="634946"/>
            <a:ext cx="6574972" cy="1450757"/>
          </a:xfrm>
        </p:spPr>
        <p:txBody>
          <a:bodyPr>
            <a:normAutofit/>
          </a:bodyPr>
          <a:lstStyle/>
          <a:p>
            <a:r>
              <a:rPr lang="en-US"/>
              <a:t>Questions (1)</a:t>
            </a:r>
          </a:p>
        </p:txBody>
      </p:sp>
      <p:pic>
        <p:nvPicPr>
          <p:cNvPr id="6" name="Picture 5" descr="Many question marks on black background">
            <a:extLst>
              <a:ext uri="{FF2B5EF4-FFF2-40B4-BE49-F238E27FC236}">
                <a16:creationId xmlns:a16="http://schemas.microsoft.com/office/drawing/2014/main" id="{A2D44CAC-1A9F-19C7-AC8D-3D424A1AC638}"/>
              </a:ext>
            </a:extLst>
          </p:cNvPr>
          <p:cNvPicPr>
            <a:picLocks noChangeAspect="1"/>
          </p:cNvPicPr>
          <p:nvPr/>
        </p:nvPicPr>
        <p:blipFill rotWithShape="1">
          <a:blip r:embed="rId3"/>
          <a:srcRect l="54073" r="-2" b="-2"/>
          <a:stretch/>
        </p:blipFill>
        <p:spPr>
          <a:xfrm>
            <a:off x="633999" y="640081"/>
            <a:ext cx="4001315" cy="5314406"/>
          </a:xfrm>
          <a:prstGeom prst="rect">
            <a:avLst/>
          </a:prstGeom>
        </p:spPr>
      </p:pic>
      <p:cxnSp>
        <p:nvCxnSpPr>
          <p:cNvPr id="25" name="Straight Connector 24">
            <a:extLst>
              <a:ext uri="{FF2B5EF4-FFF2-40B4-BE49-F238E27FC236}">
                <a16:creationId xmlns:a16="http://schemas.microsoft.com/office/drawing/2014/main" id="{B723AC9B-FC09-42DE-AA53-88EF5709B3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1859EBB-7864-424E-B8A3-ADA0B02202D6}"/>
              </a:ext>
            </a:extLst>
          </p:cNvPr>
          <p:cNvSpPr>
            <a:spLocks noGrp="1"/>
          </p:cNvSpPr>
          <p:nvPr>
            <p:ph idx="1"/>
          </p:nvPr>
        </p:nvSpPr>
        <p:spPr>
          <a:xfrm>
            <a:off x="4974769" y="2198914"/>
            <a:ext cx="6574973" cy="3670180"/>
          </a:xfrm>
        </p:spPr>
        <p:txBody>
          <a:bodyPr>
            <a:normAutofit/>
          </a:bodyPr>
          <a:lstStyle/>
          <a:p>
            <a:pPr marL="0" indent="0">
              <a:lnSpc>
                <a:spcPct val="90000"/>
              </a:lnSpc>
              <a:buNone/>
            </a:pPr>
            <a:r>
              <a:rPr lang="en-US" sz="2400" b="1" dirty="0"/>
              <a:t>Question: What if the LEA does not have any CSI schools?</a:t>
            </a:r>
          </a:p>
          <a:p>
            <a:pPr marL="0" indent="0">
              <a:lnSpc>
                <a:spcPct val="90000"/>
              </a:lnSpc>
              <a:buNone/>
            </a:pPr>
            <a:r>
              <a:rPr lang="en-US" sz="2400" b="1" dirty="0"/>
              <a:t>Answer: </a:t>
            </a:r>
            <a:r>
              <a:rPr lang="en-US" sz="2400" b="0" i="0" dirty="0">
                <a:effectLst/>
                <a:latin typeface="Helvetica Neue"/>
              </a:rPr>
              <a:t>Each LEA, except charter schools and single-school districts, must address the LCAP Federal Addendum Title II, Part A prioritized funding provision so that it is clear the LEA will have a process in place to prioritize funds should schools that the LEA serves be identified for comprehensive or targeted support.</a:t>
            </a:r>
            <a:endParaRPr lang="en-US" sz="2400" dirty="0"/>
          </a:p>
        </p:txBody>
      </p:sp>
      <p:sp>
        <p:nvSpPr>
          <p:cNvPr id="26" name="Rectangle 25">
            <a:extLst>
              <a:ext uri="{FF2B5EF4-FFF2-40B4-BE49-F238E27FC236}">
                <a16:creationId xmlns:a16="http://schemas.microsoft.com/office/drawing/2014/main" id="{7894C9C5-02CC-4871-BD62-21EC292B1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6AC73FB3-EFD2-4EDE-90E0-CCEFBD61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BCC288F0-82EB-47D5-92D3-B7E9405F3958}"/>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smtClean="0"/>
              <a:pPr>
                <a:spcAft>
                  <a:spcPts val="600"/>
                </a:spcAft>
              </a:pPr>
              <a:t>10</a:t>
            </a:fld>
            <a:endParaRPr lang="en-US"/>
          </a:p>
        </p:txBody>
      </p:sp>
    </p:spTree>
    <p:extLst>
      <p:ext uri="{BB962C8B-B14F-4D97-AF65-F5344CB8AC3E}">
        <p14:creationId xmlns:p14="http://schemas.microsoft.com/office/powerpoint/2010/main" val="162264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485EAC-B83B-CCD4-F25B-9AF119CE9697}"/>
              </a:ext>
            </a:extLst>
          </p:cNvPr>
          <p:cNvSpPr>
            <a:spLocks noGrp="1"/>
          </p:cNvSpPr>
          <p:nvPr>
            <p:ph type="title"/>
          </p:nvPr>
        </p:nvSpPr>
        <p:spPr>
          <a:xfrm>
            <a:off x="5181601" y="634946"/>
            <a:ext cx="6368142" cy="1450757"/>
          </a:xfrm>
        </p:spPr>
        <p:txBody>
          <a:bodyPr>
            <a:normAutofit/>
          </a:bodyPr>
          <a:lstStyle/>
          <a:p>
            <a:r>
              <a:rPr lang="en-US" dirty="0"/>
              <a:t>Questions (2)</a:t>
            </a:r>
          </a:p>
        </p:txBody>
      </p:sp>
      <p:pic>
        <p:nvPicPr>
          <p:cNvPr id="9" name="Picture 8" descr="Question mark on green pastel background">
            <a:extLst>
              <a:ext uri="{FF2B5EF4-FFF2-40B4-BE49-F238E27FC236}">
                <a16:creationId xmlns:a16="http://schemas.microsoft.com/office/drawing/2014/main" id="{DA8C5BF5-76DD-51EC-7E58-961A80D6F280}"/>
              </a:ext>
            </a:extLst>
          </p:cNvPr>
          <p:cNvPicPr>
            <a:picLocks noChangeAspect="1"/>
          </p:cNvPicPr>
          <p:nvPr/>
        </p:nvPicPr>
        <p:blipFill rotWithShape="1">
          <a:blip r:embed="rId3"/>
          <a:srcRect l="44592" r="4597" b="-2"/>
          <a:stretch/>
        </p:blipFill>
        <p:spPr>
          <a:xfrm>
            <a:off x="20" y="-12128"/>
            <a:ext cx="4654276" cy="6870127"/>
          </a:xfrm>
          <a:prstGeom prst="rect">
            <a:avLst/>
          </a:prstGeom>
        </p:spPr>
      </p:pic>
      <p:cxnSp>
        <p:nvCxnSpPr>
          <p:cNvPr id="11" name="Straight Connector 1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643AA4-CB3D-37DB-D069-9ECC63D0CD3B}"/>
              </a:ext>
            </a:extLst>
          </p:cNvPr>
          <p:cNvSpPr>
            <a:spLocks noGrp="1"/>
          </p:cNvSpPr>
          <p:nvPr>
            <p:ph idx="1"/>
          </p:nvPr>
        </p:nvSpPr>
        <p:spPr>
          <a:xfrm>
            <a:off x="5181601" y="2198913"/>
            <a:ext cx="6368142" cy="4024135"/>
          </a:xfrm>
        </p:spPr>
        <p:txBody>
          <a:bodyPr>
            <a:normAutofit/>
          </a:bodyPr>
          <a:lstStyle/>
          <a:p>
            <a:pPr marL="0" indent="0">
              <a:buNone/>
            </a:pPr>
            <a:r>
              <a:rPr lang="en-US" b="1" dirty="0"/>
              <a:t>Question: Do charter schools or single-school districts need to respond to this provision?</a:t>
            </a:r>
          </a:p>
          <a:p>
            <a:pPr marL="0" indent="0">
              <a:buNone/>
            </a:pPr>
            <a:r>
              <a:rPr lang="en-US" dirty="0"/>
              <a:t>Answer: Charter schools or single-school districts should use the following appropriate response:</a:t>
            </a:r>
          </a:p>
          <a:p>
            <a:pPr marL="0" indent="0">
              <a:buNone/>
            </a:pPr>
            <a:r>
              <a:rPr lang="en-US" dirty="0"/>
              <a:t>LEA is a charter school.</a:t>
            </a:r>
          </a:p>
          <a:p>
            <a:pPr marL="0" indent="0">
              <a:buNone/>
            </a:pPr>
            <a:r>
              <a:rPr lang="en-US" dirty="0"/>
              <a:t>LEA is a single-school district.</a:t>
            </a:r>
          </a:p>
        </p:txBody>
      </p:sp>
      <p:sp>
        <p:nvSpPr>
          <p:cNvPr id="4" name="Slide Number Placeholder 3">
            <a:extLst>
              <a:ext uri="{FF2B5EF4-FFF2-40B4-BE49-F238E27FC236}">
                <a16:creationId xmlns:a16="http://schemas.microsoft.com/office/drawing/2014/main" id="{E19D5FF3-6741-3231-AA3D-3068DF75CB90}"/>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11</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2392681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7FF1D8-65F8-EACE-7347-C51E1F97C1F6}"/>
              </a:ext>
            </a:extLst>
          </p:cNvPr>
          <p:cNvSpPr>
            <a:spLocks noGrp="1"/>
          </p:cNvSpPr>
          <p:nvPr>
            <p:ph type="title"/>
          </p:nvPr>
        </p:nvSpPr>
        <p:spPr>
          <a:xfrm>
            <a:off x="5181601" y="634946"/>
            <a:ext cx="6368142" cy="1450757"/>
          </a:xfrm>
        </p:spPr>
        <p:txBody>
          <a:bodyPr>
            <a:normAutofit/>
          </a:bodyPr>
          <a:lstStyle/>
          <a:p>
            <a:r>
              <a:rPr lang="en-US" dirty="0"/>
              <a:t>Questions (3)</a:t>
            </a:r>
          </a:p>
        </p:txBody>
      </p:sp>
      <p:pic>
        <p:nvPicPr>
          <p:cNvPr id="6" name="Picture 5" descr="Sticky notes with question marks">
            <a:extLst>
              <a:ext uri="{FF2B5EF4-FFF2-40B4-BE49-F238E27FC236}">
                <a16:creationId xmlns:a16="http://schemas.microsoft.com/office/drawing/2014/main" id="{AA717404-897D-4324-5A29-4BE0AF38C093}"/>
              </a:ext>
            </a:extLst>
          </p:cNvPr>
          <p:cNvPicPr>
            <a:picLocks noChangeAspect="1"/>
          </p:cNvPicPr>
          <p:nvPr/>
        </p:nvPicPr>
        <p:blipFill rotWithShape="1">
          <a:blip r:embed="rId3"/>
          <a:srcRect l="28610" r="26169" b="1"/>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316C06E-1E81-6035-F89C-C86918CDF45A}"/>
              </a:ext>
            </a:extLst>
          </p:cNvPr>
          <p:cNvSpPr>
            <a:spLocks noGrp="1"/>
          </p:cNvSpPr>
          <p:nvPr>
            <p:ph idx="1"/>
          </p:nvPr>
        </p:nvSpPr>
        <p:spPr>
          <a:xfrm>
            <a:off x="5181601" y="2198914"/>
            <a:ext cx="6368142" cy="3670180"/>
          </a:xfrm>
        </p:spPr>
        <p:txBody>
          <a:bodyPr>
            <a:normAutofit fontScale="92500"/>
          </a:bodyPr>
          <a:lstStyle/>
          <a:p>
            <a:pPr marL="0" indent="0">
              <a:buNone/>
            </a:pPr>
            <a:r>
              <a:rPr lang="en-US" b="1" dirty="0"/>
              <a:t>Question: What if Title II funds are used at the district level and not assigned to school sites? </a:t>
            </a:r>
          </a:p>
          <a:p>
            <a:pPr marL="0" indent="0">
              <a:buNone/>
            </a:pPr>
            <a:r>
              <a:rPr lang="en-US" dirty="0"/>
              <a:t>Answer: The LEA must describe how Title II-funded activities at the district level will prioritize CSI and TSI schools and schools that have the highest percentage of children counted under Section 1124(c).</a:t>
            </a:r>
          </a:p>
        </p:txBody>
      </p:sp>
      <p:sp>
        <p:nvSpPr>
          <p:cNvPr id="4" name="Slide Number Placeholder 3">
            <a:extLst>
              <a:ext uri="{FF2B5EF4-FFF2-40B4-BE49-F238E27FC236}">
                <a16:creationId xmlns:a16="http://schemas.microsoft.com/office/drawing/2014/main" id="{D841734A-9A9A-13D1-4A9A-1FA39A40D490}"/>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12</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207894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6368CE-AF00-47F0-88CD-D862F62751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1CF2E7-E66F-4884-BD69-790D39B925E3}"/>
              </a:ext>
            </a:extLst>
          </p:cNvPr>
          <p:cNvSpPr>
            <a:spLocks noGrp="1"/>
          </p:cNvSpPr>
          <p:nvPr>
            <p:ph type="title"/>
          </p:nvPr>
        </p:nvSpPr>
        <p:spPr>
          <a:xfrm>
            <a:off x="4691270" y="634946"/>
            <a:ext cx="6858473" cy="1450757"/>
          </a:xfrm>
        </p:spPr>
        <p:txBody>
          <a:bodyPr>
            <a:normAutofit/>
          </a:bodyPr>
          <a:lstStyle/>
          <a:p>
            <a:r>
              <a:rPr lang="en-US" dirty="0"/>
              <a:t>Questions (4)</a:t>
            </a:r>
          </a:p>
        </p:txBody>
      </p:sp>
      <p:pic>
        <p:nvPicPr>
          <p:cNvPr id="8" name="Graphic 7" descr="Questions">
            <a:extLst>
              <a:ext uri="{FF2B5EF4-FFF2-40B4-BE49-F238E27FC236}">
                <a16:creationId xmlns:a16="http://schemas.microsoft.com/office/drawing/2014/main" id="{9565B6D1-F7CC-28E7-CF6B-3BDC527957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 y="1360324"/>
            <a:ext cx="4001315" cy="4001315"/>
          </a:xfrm>
          <a:prstGeom prst="rect">
            <a:avLst/>
          </a:prstGeom>
        </p:spPr>
      </p:pic>
      <p:cxnSp>
        <p:nvCxnSpPr>
          <p:cNvPr id="13" name="Straight Connector 12">
            <a:extLst>
              <a:ext uri="{FF2B5EF4-FFF2-40B4-BE49-F238E27FC236}">
                <a16:creationId xmlns:a16="http://schemas.microsoft.com/office/drawing/2014/main" id="{05DA45A8-E2EA-4AC4-B129-9C17785C79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1859EBB-7864-424E-B8A3-ADA0B02202D6}"/>
              </a:ext>
            </a:extLst>
          </p:cNvPr>
          <p:cNvSpPr>
            <a:spLocks noGrp="1"/>
          </p:cNvSpPr>
          <p:nvPr>
            <p:ph idx="1"/>
          </p:nvPr>
        </p:nvSpPr>
        <p:spPr>
          <a:xfrm>
            <a:off x="4691270" y="2085703"/>
            <a:ext cx="7142921" cy="4442380"/>
          </a:xfrm>
        </p:spPr>
        <p:txBody>
          <a:bodyPr>
            <a:normAutofit fontScale="92500" lnSpcReduction="10000"/>
          </a:bodyPr>
          <a:lstStyle/>
          <a:p>
            <a:pPr marL="0" indent="0">
              <a:lnSpc>
                <a:spcPct val="120000"/>
              </a:lnSpc>
              <a:buNone/>
            </a:pPr>
            <a:r>
              <a:rPr lang="en-US" sz="2600" b="1" dirty="0"/>
              <a:t>Question: What are examples of how an LEA may prioritize Title II funds or resources for CSI schools?</a:t>
            </a:r>
          </a:p>
          <a:p>
            <a:pPr marL="0" indent="0">
              <a:lnSpc>
                <a:spcPct val="120000"/>
              </a:lnSpc>
              <a:buNone/>
            </a:pPr>
            <a:r>
              <a:rPr lang="en-US" sz="2600" b="1" dirty="0"/>
              <a:t>Answer: </a:t>
            </a:r>
            <a:r>
              <a:rPr lang="en-US" sz="2600" dirty="0"/>
              <a:t>If an LEA’s goal is to increase the reclassification rate of English Learners, the LEA may assign additional coaching hours to CSI sites.</a:t>
            </a:r>
          </a:p>
          <a:p>
            <a:pPr marL="0" indent="0">
              <a:lnSpc>
                <a:spcPct val="120000"/>
              </a:lnSpc>
              <a:buNone/>
            </a:pPr>
            <a:r>
              <a:rPr lang="en-US" sz="2600" dirty="0"/>
              <a:t>The LEA may also use Title II funds to recruit effective teachers to the CSI sites through recruitment stipends. </a:t>
            </a:r>
          </a:p>
          <a:p>
            <a:pPr marL="0" indent="0">
              <a:lnSpc>
                <a:spcPct val="120000"/>
              </a:lnSpc>
              <a:buNone/>
            </a:pPr>
            <a:endParaRPr lang="en-US" sz="2000" dirty="0"/>
          </a:p>
        </p:txBody>
      </p:sp>
      <p:sp>
        <p:nvSpPr>
          <p:cNvPr id="15" name="Rectangle 14">
            <a:extLst>
              <a:ext uri="{FF2B5EF4-FFF2-40B4-BE49-F238E27FC236}">
                <a16:creationId xmlns:a16="http://schemas.microsoft.com/office/drawing/2014/main" id="{1011F05C-FD37-486B-9F4E-6533087760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9B3C60A3-4E82-45D1-8328-7440A9EB4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BCC288F0-82EB-47D5-92D3-B7E9405F3958}"/>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smtClean="0"/>
              <a:pPr>
                <a:spcAft>
                  <a:spcPts val="600"/>
                </a:spcAft>
              </a:pPr>
              <a:t>13</a:t>
            </a:fld>
            <a:endParaRPr lang="en-US"/>
          </a:p>
        </p:txBody>
      </p:sp>
    </p:spTree>
    <p:extLst>
      <p:ext uri="{BB962C8B-B14F-4D97-AF65-F5344CB8AC3E}">
        <p14:creationId xmlns:p14="http://schemas.microsoft.com/office/powerpoint/2010/main" val="235755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1CF2E7-E66F-4884-BD69-790D39B925E3}"/>
              </a:ext>
            </a:extLst>
          </p:cNvPr>
          <p:cNvSpPr>
            <a:spLocks noGrp="1"/>
          </p:cNvSpPr>
          <p:nvPr>
            <p:ph type="title"/>
          </p:nvPr>
        </p:nvSpPr>
        <p:spPr>
          <a:xfrm>
            <a:off x="5181601" y="634946"/>
            <a:ext cx="6368142" cy="1450757"/>
          </a:xfrm>
        </p:spPr>
        <p:txBody>
          <a:bodyPr>
            <a:normAutofit/>
          </a:bodyPr>
          <a:lstStyle/>
          <a:p>
            <a:r>
              <a:rPr lang="en-US" sz="4400" dirty="0"/>
              <a:t>Questions (5) </a:t>
            </a:r>
          </a:p>
        </p:txBody>
      </p:sp>
      <p:pic>
        <p:nvPicPr>
          <p:cNvPr id="6" name="Picture 5" descr="Desks in empty classroom">
            <a:extLst>
              <a:ext uri="{FF2B5EF4-FFF2-40B4-BE49-F238E27FC236}">
                <a16:creationId xmlns:a16="http://schemas.microsoft.com/office/drawing/2014/main" id="{6833CB79-4950-3586-837E-0CE8991C6673}"/>
              </a:ext>
            </a:extLst>
          </p:cNvPr>
          <p:cNvPicPr>
            <a:picLocks noChangeAspect="1"/>
          </p:cNvPicPr>
          <p:nvPr/>
        </p:nvPicPr>
        <p:blipFill rotWithShape="1">
          <a:blip r:embed="rId3"/>
          <a:srcRect l="26284" r="22906" b="-2"/>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1859EBB-7864-424E-B8A3-ADA0B02202D6}"/>
              </a:ext>
            </a:extLst>
          </p:cNvPr>
          <p:cNvSpPr>
            <a:spLocks noGrp="1"/>
          </p:cNvSpPr>
          <p:nvPr>
            <p:ph idx="1"/>
          </p:nvPr>
        </p:nvSpPr>
        <p:spPr>
          <a:xfrm>
            <a:off x="5049078" y="2198914"/>
            <a:ext cx="6718851" cy="3670180"/>
          </a:xfrm>
        </p:spPr>
        <p:txBody>
          <a:bodyPr>
            <a:noAutofit/>
          </a:bodyPr>
          <a:lstStyle/>
          <a:p>
            <a:pPr marL="0" indent="0">
              <a:buNone/>
            </a:pPr>
            <a:r>
              <a:rPr lang="en-US" sz="2400" b="1" dirty="0"/>
              <a:t>Question: How are schools eligible for CSI?</a:t>
            </a:r>
          </a:p>
          <a:p>
            <a:pPr marL="0" indent="0">
              <a:buNone/>
            </a:pPr>
            <a:r>
              <a:rPr lang="en-US" sz="2400" b="1" dirty="0"/>
              <a:t>Answer: </a:t>
            </a:r>
            <a:r>
              <a:rPr lang="en-US" sz="2400" dirty="0"/>
              <a:t>Schools are eligible when they meet one of the following criteria:</a:t>
            </a:r>
          </a:p>
          <a:p>
            <a:r>
              <a:rPr lang="en-US" sz="2400" dirty="0"/>
              <a:t>Low Graduation Rate: for 2022, consists of schools that have a three-year graduation rate that is below 68 percent; both Title I and non-Title I sites. </a:t>
            </a:r>
          </a:p>
          <a:p>
            <a:r>
              <a:rPr lang="en-US" sz="2400" dirty="0"/>
              <a:t>Low Performing: Schools that received Title I funding for 2021-22 and are the lowest performing based on the 2022 Dashboard. </a:t>
            </a:r>
          </a:p>
        </p:txBody>
      </p:sp>
      <p:sp>
        <p:nvSpPr>
          <p:cNvPr id="4" name="Slide Number Placeholder 3">
            <a:extLst>
              <a:ext uri="{FF2B5EF4-FFF2-40B4-BE49-F238E27FC236}">
                <a16:creationId xmlns:a16="http://schemas.microsoft.com/office/drawing/2014/main" id="{BCC288F0-82EB-47D5-92D3-B7E9405F3958}"/>
              </a:ext>
            </a:extLst>
          </p:cNvPr>
          <p:cNvSpPr>
            <a:spLocks noGrp="1"/>
          </p:cNvSpPr>
          <p:nvPr>
            <p:ph type="sldNum" sz="quarter" idx="12"/>
          </p:nvPr>
        </p:nvSpPr>
        <p:spPr>
          <a:xfrm>
            <a:off x="9900458" y="6459785"/>
            <a:ext cx="1312025" cy="365125"/>
          </a:xfrm>
        </p:spPr>
        <p:txBody>
          <a:bodyPr>
            <a:normAutofit/>
          </a:bodyPr>
          <a:lstStyle/>
          <a:p>
            <a:pPr>
              <a:spcAft>
                <a:spcPts val="600"/>
              </a:spcAft>
            </a:pPr>
            <a:fld id="{469BC29B-CD14-4172-9B93-F334EF7BA94E}" type="slidenum">
              <a:rPr lang="en-US" smtClean="0">
                <a:solidFill>
                  <a:schemeClr val="tx1">
                    <a:lumMod val="75000"/>
                    <a:lumOff val="25000"/>
                  </a:schemeClr>
                </a:solidFill>
              </a:rPr>
              <a:pPr>
                <a:spcAft>
                  <a:spcPts val="600"/>
                </a:spcAft>
              </a:pPr>
              <a:t>14</a:t>
            </a:fld>
            <a:endParaRPr lang="en-US">
              <a:solidFill>
                <a:schemeClr val="tx1">
                  <a:lumMod val="75000"/>
                  <a:lumOff val="25000"/>
                </a:schemeClr>
              </a:solidFill>
            </a:endParaRPr>
          </a:p>
        </p:txBody>
      </p:sp>
    </p:spTree>
    <p:extLst>
      <p:ext uri="{BB962C8B-B14F-4D97-AF65-F5344CB8AC3E}">
        <p14:creationId xmlns:p14="http://schemas.microsoft.com/office/powerpoint/2010/main" val="168569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B36924-41EC-5EBA-9B02-2FE7861BA438}"/>
              </a:ext>
            </a:extLst>
          </p:cNvPr>
          <p:cNvSpPr>
            <a:spLocks noGrp="1"/>
          </p:cNvSpPr>
          <p:nvPr>
            <p:ph type="title"/>
          </p:nvPr>
        </p:nvSpPr>
        <p:spPr>
          <a:xfrm>
            <a:off x="5181601" y="634946"/>
            <a:ext cx="6368142" cy="1450757"/>
          </a:xfrm>
        </p:spPr>
        <p:txBody>
          <a:bodyPr>
            <a:normAutofit/>
          </a:bodyPr>
          <a:lstStyle/>
          <a:p>
            <a:r>
              <a:rPr lang="en-US" dirty="0"/>
              <a:t>Review</a:t>
            </a:r>
          </a:p>
        </p:txBody>
      </p:sp>
      <p:pic>
        <p:nvPicPr>
          <p:cNvPr id="6" name="Picture 5" descr="Magnifying glass showing decling performance">
            <a:extLst>
              <a:ext uri="{FF2B5EF4-FFF2-40B4-BE49-F238E27FC236}">
                <a16:creationId xmlns:a16="http://schemas.microsoft.com/office/drawing/2014/main" id="{43C011E4-211D-6ADD-2901-AAF628513A5F}"/>
              </a:ext>
            </a:extLst>
          </p:cNvPr>
          <p:cNvPicPr>
            <a:picLocks noChangeAspect="1"/>
          </p:cNvPicPr>
          <p:nvPr/>
        </p:nvPicPr>
        <p:blipFill rotWithShape="1">
          <a:blip r:embed="rId3"/>
          <a:srcRect l="12107" r="42672" b="1"/>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92845BC-EDD5-8E9E-AE95-822F34A3E44B}"/>
              </a:ext>
            </a:extLst>
          </p:cNvPr>
          <p:cNvSpPr>
            <a:spLocks noGrp="1"/>
          </p:cNvSpPr>
          <p:nvPr>
            <p:ph idx="1"/>
          </p:nvPr>
        </p:nvSpPr>
        <p:spPr>
          <a:xfrm>
            <a:off x="5181601" y="2198914"/>
            <a:ext cx="6368142" cy="3670180"/>
          </a:xfrm>
        </p:spPr>
        <p:txBody>
          <a:bodyPr>
            <a:normAutofit/>
          </a:bodyPr>
          <a:lstStyle/>
          <a:p>
            <a:r>
              <a:rPr lang="en-US" dirty="0"/>
              <a:t>Title II must be prioritized to CSI sites.</a:t>
            </a:r>
          </a:p>
          <a:p>
            <a:r>
              <a:rPr lang="en-US" dirty="0"/>
              <a:t>Upload LCAP, LCAP Federal Addendum, and PD Planning Documents.</a:t>
            </a:r>
          </a:p>
          <a:p>
            <a:pPr marL="0" indent="0">
              <a:buNone/>
            </a:pPr>
            <a:r>
              <a:rPr lang="en-US" dirty="0"/>
              <a:t> </a:t>
            </a:r>
          </a:p>
        </p:txBody>
      </p:sp>
      <p:sp>
        <p:nvSpPr>
          <p:cNvPr id="4" name="Slide Number Placeholder 3">
            <a:extLst>
              <a:ext uri="{FF2B5EF4-FFF2-40B4-BE49-F238E27FC236}">
                <a16:creationId xmlns:a16="http://schemas.microsoft.com/office/drawing/2014/main" id="{38A4A337-6782-8BF6-C197-1D4B351B7DA3}"/>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15</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85387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3A9B13-A663-4646-8EF2-D575634AD29D}"/>
              </a:ext>
            </a:extLst>
          </p:cNvPr>
          <p:cNvSpPr>
            <a:spLocks noGrp="1"/>
          </p:cNvSpPr>
          <p:nvPr>
            <p:ph type="title"/>
          </p:nvPr>
        </p:nvSpPr>
        <p:spPr>
          <a:xfrm>
            <a:off x="5181601" y="634946"/>
            <a:ext cx="6368142" cy="1450757"/>
          </a:xfrm>
        </p:spPr>
        <p:txBody>
          <a:bodyPr>
            <a:normAutofit/>
          </a:bodyPr>
          <a:lstStyle/>
          <a:p>
            <a:r>
              <a:rPr lang="en-US"/>
              <a:t>Contact and Resources</a:t>
            </a:r>
          </a:p>
        </p:txBody>
      </p:sp>
      <p:pic>
        <p:nvPicPr>
          <p:cNvPr id="6" name="Picture 5" descr="Person holding mouse">
            <a:extLst>
              <a:ext uri="{FF2B5EF4-FFF2-40B4-BE49-F238E27FC236}">
                <a16:creationId xmlns:a16="http://schemas.microsoft.com/office/drawing/2014/main" id="{55A9B951-2488-A2E3-EFEC-957F8C007A8E}"/>
              </a:ext>
            </a:extLst>
          </p:cNvPr>
          <p:cNvPicPr>
            <a:picLocks noChangeAspect="1"/>
          </p:cNvPicPr>
          <p:nvPr/>
        </p:nvPicPr>
        <p:blipFill rotWithShape="1">
          <a:blip r:embed="rId3"/>
          <a:srcRect l="29084" r="25696" b="1"/>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23DD0AA-966E-45DF-AEF0-7E6D6C6ED616}"/>
              </a:ext>
            </a:extLst>
          </p:cNvPr>
          <p:cNvSpPr>
            <a:spLocks noGrp="1"/>
          </p:cNvSpPr>
          <p:nvPr>
            <p:ph idx="1"/>
          </p:nvPr>
        </p:nvSpPr>
        <p:spPr>
          <a:xfrm>
            <a:off x="5181601" y="2198914"/>
            <a:ext cx="6368142" cy="3670180"/>
          </a:xfrm>
        </p:spPr>
        <p:txBody>
          <a:bodyPr>
            <a:normAutofit/>
          </a:bodyPr>
          <a:lstStyle/>
          <a:p>
            <a:pPr marL="0" indent="0">
              <a:spcBef>
                <a:spcPts val="0"/>
              </a:spcBef>
              <a:buNone/>
            </a:pPr>
            <a:r>
              <a:rPr lang="en-US" sz="2600" b="1" dirty="0"/>
              <a:t>Title II web page: </a:t>
            </a:r>
            <a:r>
              <a:rPr lang="en-US" sz="2600" dirty="0">
                <a:hlinkClick r:id="rId4" tooltip="Title II web page"/>
              </a:rPr>
              <a:t>https://www.cde.ca.gov/pd/ti/</a:t>
            </a:r>
            <a:endParaRPr lang="en-US" sz="2600" dirty="0"/>
          </a:p>
          <a:p>
            <a:pPr marL="0" indent="0">
              <a:spcBef>
                <a:spcPts val="0"/>
              </a:spcBef>
              <a:buNone/>
            </a:pPr>
            <a:r>
              <a:rPr lang="en-US" sz="2600" b="1" dirty="0"/>
              <a:t>Title II Email: </a:t>
            </a:r>
            <a:r>
              <a:rPr lang="en-US" sz="2600" dirty="0">
                <a:hlinkClick r:id="rId5"/>
              </a:rPr>
              <a:t>TitleII@cde.ca.gov</a:t>
            </a:r>
            <a:endParaRPr lang="en-US" sz="2600" dirty="0"/>
          </a:p>
          <a:p>
            <a:pPr marL="0" indent="0">
              <a:spcBef>
                <a:spcPts val="0"/>
              </a:spcBef>
              <a:buNone/>
            </a:pPr>
            <a:r>
              <a:rPr lang="en-US" sz="2600" dirty="0">
                <a:cs typeface="Arial"/>
              </a:rPr>
              <a:t>If you are not already on our listserv, please take a moment and send a blank email to </a:t>
            </a:r>
            <a:r>
              <a:rPr lang="en-US" sz="2600" dirty="0">
                <a:hlinkClick r:id="rId6"/>
              </a:rPr>
              <a:t>join-Title-II@mlist.cde.ca.gov</a:t>
            </a:r>
            <a:endParaRPr lang="en-US" sz="2600" dirty="0"/>
          </a:p>
          <a:p>
            <a:pPr marL="0" indent="0">
              <a:spcBef>
                <a:spcPts val="0"/>
              </a:spcBef>
              <a:buNone/>
            </a:pPr>
            <a:r>
              <a:rPr lang="en-US" sz="2600" b="1" dirty="0">
                <a:cs typeface="Arial"/>
              </a:rPr>
              <a:t>Thank You!</a:t>
            </a:r>
          </a:p>
          <a:p>
            <a:pPr marL="0" indent="0">
              <a:buNone/>
            </a:pPr>
            <a:endParaRPr lang="en-US" sz="2600" dirty="0"/>
          </a:p>
          <a:p>
            <a:pPr marL="0" indent="0">
              <a:buNone/>
            </a:pPr>
            <a:endParaRPr lang="en-US" sz="2600" dirty="0"/>
          </a:p>
        </p:txBody>
      </p:sp>
      <p:sp>
        <p:nvSpPr>
          <p:cNvPr id="4" name="Slide Number Placeholder 3">
            <a:extLst>
              <a:ext uri="{FF2B5EF4-FFF2-40B4-BE49-F238E27FC236}">
                <a16:creationId xmlns:a16="http://schemas.microsoft.com/office/drawing/2014/main" id="{8BE3A0CB-B834-4B85-A8F9-95C72D1D4F7D}"/>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16</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4206130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5FF90-A6E1-4D54-B92D-C8D03F88E055}"/>
              </a:ext>
            </a:extLst>
          </p:cNvPr>
          <p:cNvSpPr>
            <a:spLocks noGrp="1"/>
          </p:cNvSpPr>
          <p:nvPr>
            <p:ph type="title"/>
          </p:nvPr>
        </p:nvSpPr>
        <p:spPr>
          <a:xfrm>
            <a:off x="4787219" y="287338"/>
            <a:ext cx="6368143" cy="1449387"/>
          </a:xfrm>
        </p:spPr>
        <p:txBody>
          <a:bodyPr vert="horz" lIns="91440" tIns="45720" rIns="91440" bIns="45720" rtlCol="0" anchor="b">
            <a:normAutofit/>
          </a:bodyPr>
          <a:lstStyle/>
          <a:p>
            <a:r>
              <a:rPr lang="en-US" dirty="0"/>
              <a:t>Agenda</a:t>
            </a:r>
          </a:p>
        </p:txBody>
      </p:sp>
      <p:sp>
        <p:nvSpPr>
          <p:cNvPr id="12" name="Content Placeholder 11">
            <a:extLst>
              <a:ext uri="{FF2B5EF4-FFF2-40B4-BE49-F238E27FC236}">
                <a16:creationId xmlns:a16="http://schemas.microsoft.com/office/drawing/2014/main" id="{D0FFDEB1-68DF-B517-1911-D9E3E99564B2}"/>
              </a:ext>
            </a:extLst>
          </p:cNvPr>
          <p:cNvSpPr>
            <a:spLocks noGrp="1"/>
          </p:cNvSpPr>
          <p:nvPr>
            <p:ph idx="1"/>
          </p:nvPr>
        </p:nvSpPr>
        <p:spPr>
          <a:xfrm>
            <a:off x="4787219" y="1736725"/>
            <a:ext cx="7111856" cy="4545322"/>
          </a:xfrm>
        </p:spPr>
        <p:txBody>
          <a:bodyPr/>
          <a:lstStyle/>
          <a:p>
            <a:pPr marL="285750" indent="-285750" eaLnBrk="1" hangingPunct="1">
              <a:spcAft>
                <a:spcPts val="1200"/>
              </a:spcAft>
              <a:buClr>
                <a:schemeClr val="accent1"/>
              </a:buClr>
              <a:buFont typeface="Calibri" panose="020F0502020204030204" pitchFamily="34" charset="0"/>
              <a:buChar char="•"/>
            </a:pPr>
            <a:r>
              <a:rPr lang="en-US" sz="2800" dirty="0">
                <a:latin typeface="+mn-lt"/>
              </a:rPr>
              <a:t>Legal requirements for Supporting Effective Instruction (SEI) 02: Comprehensive Support and Targeted Support Prioritization</a:t>
            </a:r>
          </a:p>
          <a:p>
            <a:pPr marL="285750" indent="-285750" eaLnBrk="1" hangingPunct="1">
              <a:spcAft>
                <a:spcPts val="1200"/>
              </a:spcAft>
              <a:buClr>
                <a:schemeClr val="accent1"/>
              </a:buClr>
              <a:buFont typeface="Calibri" panose="020F0502020204030204" pitchFamily="34" charset="0"/>
              <a:buChar char="•"/>
            </a:pPr>
            <a:r>
              <a:rPr lang="en-US" sz="2800" dirty="0">
                <a:latin typeface="+mn-lt"/>
              </a:rPr>
              <a:t>Evidence requests</a:t>
            </a:r>
          </a:p>
          <a:p>
            <a:pPr marL="285750" indent="-285750" eaLnBrk="1" hangingPunct="1">
              <a:spcAft>
                <a:spcPts val="1200"/>
              </a:spcAft>
              <a:buClr>
                <a:schemeClr val="accent1"/>
              </a:buClr>
              <a:buFont typeface="Calibri" panose="020F0502020204030204" pitchFamily="34" charset="0"/>
              <a:buChar char="•"/>
            </a:pPr>
            <a:r>
              <a:rPr lang="en-US" sz="2800" dirty="0">
                <a:latin typeface="+mn-lt"/>
              </a:rPr>
              <a:t>Frequently asked questions</a:t>
            </a:r>
          </a:p>
          <a:p>
            <a:pPr marL="0" indent="0" eaLnBrk="1" hangingPunct="1">
              <a:spcAft>
                <a:spcPts val="1200"/>
              </a:spcAft>
              <a:buClr>
                <a:schemeClr val="accent1"/>
              </a:buClr>
              <a:buNone/>
            </a:pPr>
            <a:endParaRPr lang="en-US" sz="2400" dirty="0"/>
          </a:p>
          <a:p>
            <a:pPr marL="0" indent="0" eaLnBrk="1" hangingPunct="1">
              <a:spcAft>
                <a:spcPts val="1200"/>
              </a:spcAft>
              <a:buClr>
                <a:schemeClr val="accent1"/>
              </a:buClr>
              <a:buNone/>
            </a:pPr>
            <a:r>
              <a:rPr lang="en-US" sz="2400" dirty="0"/>
              <a:t>Slide notes are present throughout this presentation.</a:t>
            </a:r>
          </a:p>
          <a:p>
            <a:endParaRPr lang="en-US" dirty="0"/>
          </a:p>
        </p:txBody>
      </p:sp>
      <p:sp>
        <p:nvSpPr>
          <p:cNvPr id="25" name="Slide Number Placeholder 24"/>
          <p:cNvSpPr>
            <a:spLocks noGrp="1"/>
          </p:cNvSpPr>
          <p:nvPr>
            <p:ph type="sldNum" sz="quarter" idx="12"/>
          </p:nvPr>
        </p:nvSpPr>
        <p:spPr>
          <a:xfrm>
            <a:off x="9825038" y="6456363"/>
            <a:ext cx="1312862" cy="365125"/>
          </a:xfrm>
        </p:spPr>
        <p:txBody>
          <a:bodyPr vert="horz" lIns="91440" tIns="45720" rIns="91440" bIns="45720" rtlCol="0" anchor="ctr">
            <a:normAutofit/>
          </a:bodyPr>
          <a:lstStyle/>
          <a:p>
            <a:fld id="{469BC29B-CD14-4172-9B93-F334EF7BA94E}" type="slidenum">
              <a:rPr lang="en-US" smtClean="0"/>
              <a:pPr/>
              <a:t>2</a:t>
            </a:fld>
            <a:endParaRPr lang="en-US"/>
          </a:p>
        </p:txBody>
      </p:sp>
      <p:pic>
        <p:nvPicPr>
          <p:cNvPr id="27" name="Picture 26">
            <a:extLst>
              <a:ext uri="{FF2B5EF4-FFF2-40B4-BE49-F238E27FC236}">
                <a16:creationId xmlns:a16="http://schemas.microsoft.com/office/drawing/2014/main" id="{AB091C3D-32F8-AD72-CFDA-4524F6833712}"/>
              </a:ext>
              <a:ext uri="{C183D7F6-B498-43B3-948B-1728B52AA6E4}">
                <adec:decorative xmlns:adec="http://schemas.microsoft.com/office/drawing/2017/decorative" val="1"/>
              </a:ext>
            </a:extLst>
          </p:cNvPr>
          <p:cNvPicPr>
            <a:picLocks noChangeAspect="1"/>
          </p:cNvPicPr>
          <p:nvPr/>
        </p:nvPicPr>
        <p:blipFill rotWithShape="1">
          <a:blip r:embed="rId3"/>
          <a:srcRect l="52335" r="2444" b="1"/>
          <a:stretch/>
        </p:blipFill>
        <p:spPr>
          <a:xfrm>
            <a:off x="20" y="-12128"/>
            <a:ext cx="4654276" cy="6870127"/>
          </a:xfrm>
          <a:prstGeom prst="rect">
            <a:avLst/>
          </a:prstGeom>
        </p:spPr>
      </p:pic>
    </p:spTree>
    <p:extLst>
      <p:ext uri="{BB962C8B-B14F-4D97-AF65-F5344CB8AC3E}">
        <p14:creationId xmlns:p14="http://schemas.microsoft.com/office/powerpoint/2010/main" val="324107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E83B6-E09E-4007-A632-916B93A9CAE5}"/>
              </a:ext>
            </a:extLst>
          </p:cNvPr>
          <p:cNvSpPr>
            <a:spLocks noGrp="1"/>
          </p:cNvSpPr>
          <p:nvPr>
            <p:ph type="title"/>
          </p:nvPr>
        </p:nvSpPr>
        <p:spPr>
          <a:xfrm>
            <a:off x="1096963" y="287338"/>
            <a:ext cx="10058400" cy="1449387"/>
          </a:xfrm>
        </p:spPr>
        <p:txBody>
          <a:bodyPr/>
          <a:lstStyle/>
          <a:p>
            <a:r>
              <a:rPr lang="en-US" dirty="0"/>
              <a:t>Title II Purpose </a:t>
            </a:r>
            <a:endParaRPr lang="en-US" sz="1800" dirty="0"/>
          </a:p>
        </p:txBody>
      </p:sp>
      <p:sp>
        <p:nvSpPr>
          <p:cNvPr id="3" name="Content Placeholder 2">
            <a:extLst>
              <a:ext uri="{FF2B5EF4-FFF2-40B4-BE49-F238E27FC236}">
                <a16:creationId xmlns:a16="http://schemas.microsoft.com/office/drawing/2014/main" id="{1C3B8C08-E797-4D4A-BD2D-D7FE38FE2E23}"/>
              </a:ext>
            </a:extLst>
          </p:cNvPr>
          <p:cNvSpPr>
            <a:spLocks noGrp="1"/>
          </p:cNvSpPr>
          <p:nvPr>
            <p:ph idx="1"/>
          </p:nvPr>
        </p:nvSpPr>
        <p:spPr>
          <a:xfrm>
            <a:off x="1096963" y="1736725"/>
            <a:ext cx="10058400" cy="4464050"/>
          </a:xfrm>
        </p:spPr>
        <p:txBody>
          <a:bodyPr/>
          <a:lstStyle/>
          <a:p>
            <a:pPr lvl="0">
              <a:lnSpc>
                <a:spcPct val="100000"/>
              </a:lnSpc>
              <a:spcBef>
                <a:spcPts val="0"/>
              </a:spcBef>
              <a:spcAft>
                <a:spcPts val="1200"/>
              </a:spcAft>
            </a:pPr>
            <a:r>
              <a:rPr lang="en-US" sz="2400" dirty="0"/>
              <a:t>Increasing student achievement consistent with the challenging state academic standards.</a:t>
            </a:r>
          </a:p>
          <a:p>
            <a:pPr lvl="0">
              <a:lnSpc>
                <a:spcPct val="100000"/>
              </a:lnSpc>
              <a:spcBef>
                <a:spcPts val="0"/>
              </a:spcBef>
              <a:spcAft>
                <a:spcPts val="1200"/>
              </a:spcAft>
            </a:pPr>
            <a:r>
              <a:rPr lang="en-US" sz="2400" dirty="0"/>
              <a:t>Improving the quality and effectiveness of teachers, principals, and other school leaders.</a:t>
            </a:r>
          </a:p>
          <a:p>
            <a:pPr lvl="0">
              <a:lnSpc>
                <a:spcPct val="100000"/>
              </a:lnSpc>
              <a:spcBef>
                <a:spcPts val="0"/>
              </a:spcBef>
              <a:spcAft>
                <a:spcPts val="1200"/>
              </a:spcAft>
            </a:pPr>
            <a:r>
              <a:rPr lang="en-US" sz="2400" dirty="0"/>
              <a:t>Increasing the number of teachers, principals, and other school leaders who are effective in improving student academic achievement in schools.</a:t>
            </a:r>
          </a:p>
          <a:p>
            <a:pPr lvl="0">
              <a:lnSpc>
                <a:spcPct val="100000"/>
              </a:lnSpc>
              <a:spcBef>
                <a:spcPts val="0"/>
              </a:spcBef>
              <a:spcAft>
                <a:spcPts val="1200"/>
              </a:spcAft>
            </a:pPr>
            <a:r>
              <a:rPr lang="en-US" sz="2400" dirty="0"/>
              <a:t>Providing low-income and minority students greater access to effective teachers, principals, and other school leaders.</a:t>
            </a:r>
          </a:p>
          <a:p>
            <a:pPr marL="0" lvl="0" indent="0" algn="r">
              <a:lnSpc>
                <a:spcPct val="100000"/>
              </a:lnSpc>
              <a:spcBef>
                <a:spcPts val="0"/>
              </a:spcBef>
              <a:spcAft>
                <a:spcPts val="1200"/>
              </a:spcAft>
              <a:buNone/>
            </a:pPr>
            <a:r>
              <a:rPr lang="en-US" sz="2400" dirty="0"/>
              <a:t>20 </a:t>
            </a:r>
            <a:r>
              <a:rPr lang="en-US" sz="2400" i="1" dirty="0"/>
              <a:t>United States Code </a:t>
            </a:r>
            <a:r>
              <a:rPr lang="en-US" sz="2400" dirty="0"/>
              <a:t>(</a:t>
            </a:r>
            <a:r>
              <a:rPr lang="en-US" sz="2400" i="1" cap="all" dirty="0"/>
              <a:t>U.S.C.</a:t>
            </a:r>
            <a:r>
              <a:rPr lang="en-US" sz="2400" cap="all" dirty="0"/>
              <a:t>)</a:t>
            </a:r>
            <a:r>
              <a:rPr lang="en-US" sz="2400" dirty="0"/>
              <a:t> Section 6601</a:t>
            </a:r>
          </a:p>
          <a:p>
            <a:pPr marL="0" indent="0">
              <a:spcAft>
                <a:spcPts val="1200"/>
              </a:spcAft>
              <a:buNone/>
            </a:pPr>
            <a:endParaRPr lang="en-US" dirty="0"/>
          </a:p>
        </p:txBody>
      </p:sp>
      <p:sp>
        <p:nvSpPr>
          <p:cNvPr id="4" name="Slide Number Placeholder 3">
            <a:extLst>
              <a:ext uri="{FF2B5EF4-FFF2-40B4-BE49-F238E27FC236}">
                <a16:creationId xmlns:a16="http://schemas.microsoft.com/office/drawing/2014/main" id="{80BFC43A-20E5-48B7-A9A0-248ECB8F6D03}"/>
              </a:ext>
            </a:extLst>
          </p:cNvPr>
          <p:cNvSpPr>
            <a:spLocks noGrp="1"/>
          </p:cNvSpPr>
          <p:nvPr>
            <p:ph type="sldNum" sz="quarter" idx="12"/>
          </p:nvPr>
        </p:nvSpPr>
        <p:spPr/>
        <p:txBody>
          <a:bodyPr/>
          <a:lstStyle/>
          <a:p>
            <a:fld id="{4E637404-0BCF-4192-AEAE-F6A882F231C4}" type="slidenum">
              <a:rPr lang="en-US" altLang="en-US" smtClean="0">
                <a:solidFill>
                  <a:schemeClr val="tx1"/>
                </a:solidFill>
              </a:rPr>
              <a:pPr/>
              <a:t>3</a:t>
            </a:fld>
            <a:endParaRPr lang="en-US" altLang="en-US">
              <a:solidFill>
                <a:schemeClr val="tx1"/>
              </a:solidFill>
            </a:endParaRPr>
          </a:p>
        </p:txBody>
      </p:sp>
    </p:spTree>
    <p:extLst>
      <p:ext uri="{BB962C8B-B14F-4D97-AF65-F5344CB8AC3E}">
        <p14:creationId xmlns:p14="http://schemas.microsoft.com/office/powerpoint/2010/main" val="3193100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90BB4B0-5C9C-4E3C-911F-884B50CDA806}"/>
              </a:ext>
            </a:extLst>
          </p:cNvPr>
          <p:cNvSpPr>
            <a:spLocks noGrp="1"/>
          </p:cNvSpPr>
          <p:nvPr>
            <p:ph type="title"/>
          </p:nvPr>
        </p:nvSpPr>
        <p:spPr>
          <a:xfrm>
            <a:off x="492370" y="605896"/>
            <a:ext cx="3084844" cy="5646208"/>
          </a:xfrm>
        </p:spPr>
        <p:txBody>
          <a:bodyPr anchor="ctr">
            <a:normAutofit/>
          </a:bodyPr>
          <a:lstStyle/>
          <a:p>
            <a:r>
              <a:rPr lang="en-US" sz="3300" dirty="0">
                <a:solidFill>
                  <a:srgbClr val="FFFFFF"/>
                </a:solidFill>
              </a:rPr>
              <a:t>Supporting Effective Instruction 02: Comprehensive Support and </a:t>
            </a:r>
            <a:br>
              <a:rPr lang="en-US" sz="3300" dirty="0">
                <a:solidFill>
                  <a:srgbClr val="FFFFFF"/>
                </a:solidFill>
              </a:rPr>
            </a:br>
            <a:r>
              <a:rPr lang="en-US" sz="3300" dirty="0">
                <a:solidFill>
                  <a:srgbClr val="FFFFFF"/>
                </a:solidFill>
              </a:rPr>
              <a:t>Targeted Support Prioritization</a:t>
            </a:r>
          </a:p>
        </p:txBody>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B9A5D28-3549-417A-A954-C83131F94C09}"/>
              </a:ext>
            </a:extLst>
          </p:cNvPr>
          <p:cNvSpPr>
            <a:spLocks noGrp="1"/>
          </p:cNvSpPr>
          <p:nvPr>
            <p:ph idx="1"/>
          </p:nvPr>
        </p:nvSpPr>
        <p:spPr>
          <a:xfrm>
            <a:off x="4742016" y="605896"/>
            <a:ext cx="6413663" cy="5646208"/>
          </a:xfrm>
        </p:spPr>
        <p:txBody>
          <a:bodyPr vert="horz" lIns="91440" tIns="45720" rIns="91440" bIns="45720" rtlCol="0" anchor="ctr">
            <a:normAutofit/>
          </a:bodyPr>
          <a:lstStyle/>
          <a:p>
            <a:pPr marL="0" lvl="0" indent="0">
              <a:buNone/>
            </a:pPr>
            <a:r>
              <a:rPr lang="en-US" dirty="0"/>
              <a:t>The local educational agency (LEA) shall prioritize funds to schools served by the agency that are implementing comprehensive support and improvement (CSI) activities and targeted support and improvement (TSI) activities and have the highest percentage of children counted under Title I, Part A.</a:t>
            </a:r>
            <a:br>
              <a:rPr lang="en-US" dirty="0"/>
            </a:br>
            <a:r>
              <a:rPr lang="en-US" dirty="0"/>
              <a:t>					</a:t>
            </a:r>
          </a:p>
          <a:p>
            <a:pPr marL="0" lvl="0" indent="0">
              <a:buNone/>
            </a:pPr>
            <a:r>
              <a:rPr lang="en-US" dirty="0"/>
              <a:t>20 </a:t>
            </a:r>
            <a:r>
              <a:rPr lang="en-US" i="1" cap="all" dirty="0"/>
              <a:t>U.S.C.</a:t>
            </a:r>
            <a:r>
              <a:rPr lang="en-US" dirty="0"/>
              <a:t> Section 6612[b][2][C]</a:t>
            </a:r>
          </a:p>
          <a:p>
            <a:pPr marL="0" indent="0">
              <a:spcBef>
                <a:spcPts val="0"/>
              </a:spcBef>
              <a:spcAft>
                <a:spcPts val="600"/>
              </a:spcAft>
              <a:buNone/>
            </a:pPr>
            <a:endParaRPr lang="en-US" dirty="0">
              <a:cs typeface="Arial"/>
            </a:endParaRPr>
          </a:p>
        </p:txBody>
      </p:sp>
      <p:sp>
        <p:nvSpPr>
          <p:cNvPr id="5" name="Slide Number Placeholder 4"/>
          <p:cNvSpPr>
            <a:spLocks noGrp="1"/>
          </p:cNvSpPr>
          <p:nvPr>
            <p:ph type="sldNum" sz="quarter" idx="12"/>
          </p:nvPr>
        </p:nvSpPr>
        <p:spPr>
          <a:xfrm>
            <a:off x="10123055" y="6459785"/>
            <a:ext cx="1089428" cy="365125"/>
          </a:xfrm>
        </p:spPr>
        <p:txBody>
          <a:bodyPr>
            <a:normAutofit/>
          </a:bodyPr>
          <a:lstStyle/>
          <a:p>
            <a:pPr>
              <a:spcAft>
                <a:spcPts val="600"/>
              </a:spcAft>
            </a:pPr>
            <a:fld id="{469BC29B-CD14-4172-9B93-F334EF7BA94E}" type="slidenum">
              <a:rPr lang="en-US">
                <a:solidFill>
                  <a:schemeClr val="tx2"/>
                </a:solidFill>
              </a:rPr>
              <a:pPr>
                <a:spcAft>
                  <a:spcPts val="600"/>
                </a:spcAft>
              </a:pPr>
              <a:t>4</a:t>
            </a:fld>
            <a:endParaRPr lang="en-US">
              <a:solidFill>
                <a:schemeClr val="tx2"/>
              </a:solidFill>
            </a:endParaRPr>
          </a:p>
        </p:txBody>
      </p:sp>
    </p:spTree>
    <p:extLst>
      <p:ext uri="{BB962C8B-B14F-4D97-AF65-F5344CB8AC3E}">
        <p14:creationId xmlns:p14="http://schemas.microsoft.com/office/powerpoint/2010/main" val="417796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A22FBB-73B0-491D-AFE5-E27552D2F6E6}"/>
              </a:ext>
            </a:extLst>
          </p:cNvPr>
          <p:cNvSpPr>
            <a:spLocks noGrp="1"/>
          </p:cNvSpPr>
          <p:nvPr>
            <p:ph type="title"/>
          </p:nvPr>
        </p:nvSpPr>
        <p:spPr/>
        <p:txBody>
          <a:bodyPr>
            <a:noAutofit/>
          </a:bodyPr>
          <a:lstStyle/>
          <a:p>
            <a:r>
              <a:rPr lang="en-US" sz="3600" dirty="0"/>
              <a:t>Supporting Effective Instruction 02: Comprehensive Support and Targeted Support Prioritization Evidence (1)</a:t>
            </a:r>
          </a:p>
        </p:txBody>
      </p:sp>
      <p:sp>
        <p:nvSpPr>
          <p:cNvPr id="3" name="Content Placeholder 2">
            <a:extLst>
              <a:ext uri="{FF2B5EF4-FFF2-40B4-BE49-F238E27FC236}">
                <a16:creationId xmlns:a16="http://schemas.microsoft.com/office/drawing/2014/main" id="{0FFC3854-3E65-3D1F-ADE7-FC7E3C9A6F78}"/>
              </a:ext>
            </a:extLst>
          </p:cNvPr>
          <p:cNvSpPr>
            <a:spLocks noGrp="1"/>
          </p:cNvSpPr>
          <p:nvPr>
            <p:ph idx="1"/>
          </p:nvPr>
        </p:nvSpPr>
        <p:spPr/>
        <p:txBody>
          <a:bodyPr/>
          <a:lstStyle/>
          <a:p>
            <a:pPr marL="0" indent="0">
              <a:lnSpc>
                <a:spcPct val="100000"/>
              </a:lnSpc>
              <a:spcBef>
                <a:spcPts val="0"/>
              </a:spcBef>
              <a:buNone/>
            </a:pPr>
            <a:r>
              <a:rPr lang="en-US" sz="2400" b="1" dirty="0">
                <a:effectLst/>
                <a:ea typeface="Times New Roman" panose="02020603050405020304" pitchFamily="18" charset="0"/>
                <a:cs typeface="Times New Roman"/>
              </a:rPr>
              <a:t>LEA Level Planning Documents</a:t>
            </a:r>
          </a:p>
          <a:p>
            <a:pPr marL="0" indent="0">
              <a:lnSpc>
                <a:spcPct val="100000"/>
              </a:lnSpc>
              <a:spcBef>
                <a:spcPts val="0"/>
              </a:spcBef>
              <a:buNone/>
            </a:pPr>
            <a:r>
              <a:rPr lang="en-US" sz="2400" dirty="0">
                <a:ea typeface="Times New Roman" panose="02020603050405020304" pitchFamily="18" charset="0"/>
                <a:cs typeface="Times New Roman"/>
              </a:rPr>
              <a:t>Description: 		</a:t>
            </a:r>
            <a:r>
              <a:rPr lang="en-US" sz="2400" dirty="0">
                <a:effectLst/>
                <a:ea typeface="Calibri" panose="020F0502020204030204" pitchFamily="34" charset="0"/>
                <a:cs typeface="Arial"/>
              </a:rPr>
              <a:t>The currently approved Local Control and 				Accountability Plan (LCAP) and LCAP Federal 				Addendum.</a:t>
            </a:r>
          </a:p>
          <a:p>
            <a:pPr marL="0" indent="0">
              <a:lnSpc>
                <a:spcPct val="100000"/>
              </a:lnSpc>
              <a:spcBef>
                <a:spcPts val="0"/>
              </a:spcBef>
              <a:buNone/>
            </a:pPr>
            <a:r>
              <a:rPr lang="en-US" sz="2400" dirty="0">
                <a:effectLst/>
                <a:ea typeface="Calibri" panose="020F0502020204030204" pitchFamily="34" charset="0"/>
                <a:cs typeface="Arial"/>
              </a:rPr>
              <a:t>Item Instructions: 	Submit the LCAP, LCAP Federal Addendum, and 			other plans, which may include the 					CSI</a:t>
            </a:r>
            <a:r>
              <a:rPr lang="en-US" sz="2400" dirty="0">
                <a:ea typeface="Calibri" panose="020F0502020204030204" pitchFamily="34" charset="0"/>
                <a:cs typeface="Arial"/>
              </a:rPr>
              <a:t> </a:t>
            </a:r>
            <a:r>
              <a:rPr lang="en-US" sz="2400" dirty="0">
                <a:effectLst/>
                <a:ea typeface="Calibri" panose="020F0502020204030204" pitchFamily="34" charset="0"/>
                <a:cs typeface="Arial"/>
              </a:rPr>
              <a:t>plan(s) and the </a:t>
            </a:r>
            <a:r>
              <a:rPr lang="en-US" sz="2400" dirty="0">
                <a:ea typeface="Calibri" panose="020F0502020204030204" pitchFamily="34" charset="0"/>
                <a:cs typeface="Arial"/>
              </a:rPr>
              <a:t>S</a:t>
            </a:r>
            <a:r>
              <a:rPr lang="en-US" sz="2400" dirty="0">
                <a:effectLst/>
                <a:ea typeface="Calibri" panose="020F0502020204030204" pitchFamily="34" charset="0"/>
                <a:cs typeface="Arial"/>
              </a:rPr>
              <a:t>chool </a:t>
            </a:r>
            <a:r>
              <a:rPr lang="en-US" sz="2400" dirty="0">
                <a:ea typeface="Calibri" panose="020F0502020204030204" pitchFamily="34" charset="0"/>
                <a:cs typeface="Arial"/>
              </a:rPr>
              <a:t>P</a:t>
            </a:r>
            <a:r>
              <a:rPr lang="en-US" sz="2400" dirty="0">
                <a:effectLst/>
                <a:ea typeface="Calibri" panose="020F0502020204030204" pitchFamily="34" charset="0"/>
                <a:cs typeface="Arial"/>
              </a:rPr>
              <a:t>lan for </a:t>
            </a:r>
            <a:r>
              <a:rPr lang="en-US" sz="2400" dirty="0">
                <a:ea typeface="Calibri" panose="020F0502020204030204" pitchFamily="34" charset="0"/>
                <a:cs typeface="Arial"/>
              </a:rPr>
              <a:t>S</a:t>
            </a:r>
            <a:r>
              <a:rPr lang="en-US" sz="2400" dirty="0">
                <a:effectLst/>
                <a:ea typeface="Calibri" panose="020F0502020204030204" pitchFamily="34" charset="0"/>
                <a:cs typeface="Arial"/>
              </a:rPr>
              <a:t>tudent 				Achievement.</a:t>
            </a:r>
            <a:r>
              <a:rPr lang="en-US" sz="2400" dirty="0">
                <a:ea typeface="Calibri" panose="020F0502020204030204" pitchFamily="34" charset="0"/>
                <a:cs typeface="Arial"/>
              </a:rPr>
              <a:t> </a:t>
            </a:r>
            <a:endParaRPr lang="en-US" sz="2400" dirty="0">
              <a:effectLst/>
              <a:ea typeface="Calibri" panose="020F0502020204030204" pitchFamily="34" charset="0"/>
              <a:cs typeface="Arial"/>
            </a:endParaRPr>
          </a:p>
          <a:p>
            <a:pPr marL="0" indent="0">
              <a:buNone/>
            </a:pPr>
            <a:endParaRPr lang="en-US" sz="20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09A02C2-DA11-82FC-65C2-F0DFFA6202D6}"/>
              </a:ext>
            </a:extLst>
          </p:cNvPr>
          <p:cNvSpPr>
            <a:spLocks noGrp="1"/>
          </p:cNvSpPr>
          <p:nvPr>
            <p:ph type="sldNum" sz="quarter" idx="12"/>
          </p:nvPr>
        </p:nvSpPr>
        <p:spPr/>
        <p:txBody>
          <a:bodyPr/>
          <a:lstStyle/>
          <a:p>
            <a:fld id="{0560CF5E-9218-46D4-A0AE-B5C073203588}" type="slidenum">
              <a:rPr lang="en-US" altLang="en-US" smtClean="0"/>
              <a:pPr/>
              <a:t>5</a:t>
            </a:fld>
            <a:endParaRPr lang="en-US" altLang="en-US"/>
          </a:p>
        </p:txBody>
      </p:sp>
    </p:spTree>
    <p:extLst>
      <p:ext uri="{BB962C8B-B14F-4D97-AF65-F5344CB8AC3E}">
        <p14:creationId xmlns:p14="http://schemas.microsoft.com/office/powerpoint/2010/main" val="98589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089BA0-383E-4CA5-30F1-437BDA7D1F5E}"/>
              </a:ext>
            </a:extLst>
          </p:cNvPr>
          <p:cNvSpPr>
            <a:spLocks noGrp="1"/>
          </p:cNvSpPr>
          <p:nvPr>
            <p:ph type="title"/>
          </p:nvPr>
        </p:nvSpPr>
        <p:spPr>
          <a:xfrm>
            <a:off x="5188889" y="752430"/>
            <a:ext cx="5746841" cy="1450757"/>
          </a:xfrm>
        </p:spPr>
        <p:txBody>
          <a:bodyPr>
            <a:noAutofit/>
          </a:bodyPr>
          <a:lstStyle/>
          <a:p>
            <a:r>
              <a:rPr lang="en-US" sz="4000" b="1" dirty="0"/>
              <a:t>Local Control and Accountability Plan Federal Addendum – Title II (1)</a:t>
            </a:r>
            <a:endParaRPr lang="en-US" sz="4000" dirty="0"/>
          </a:p>
        </p:txBody>
      </p:sp>
      <p:pic>
        <p:nvPicPr>
          <p:cNvPr id="7" name="Picture 6" descr="Calculator, pen, compass, money and a paper with graphs printed on it">
            <a:extLst>
              <a:ext uri="{FF2B5EF4-FFF2-40B4-BE49-F238E27FC236}">
                <a16:creationId xmlns:a16="http://schemas.microsoft.com/office/drawing/2014/main" id="{EF02CEFA-8623-6ACD-F058-67410FE48C41}"/>
              </a:ext>
            </a:extLst>
          </p:cNvPr>
          <p:cNvPicPr>
            <a:picLocks noChangeAspect="1"/>
          </p:cNvPicPr>
          <p:nvPr/>
        </p:nvPicPr>
        <p:blipFill rotWithShape="1">
          <a:blip r:embed="rId3"/>
          <a:srcRect l="31702" r="27481" b="1"/>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5AEC13B-C1C5-CDC5-99F9-DC50F6AFB0BD}"/>
              </a:ext>
            </a:extLst>
          </p:cNvPr>
          <p:cNvSpPr>
            <a:spLocks noGrp="1"/>
          </p:cNvSpPr>
          <p:nvPr>
            <p:ph idx="1"/>
          </p:nvPr>
        </p:nvSpPr>
        <p:spPr>
          <a:xfrm>
            <a:off x="5188889" y="2726871"/>
            <a:ext cx="6368142" cy="3670180"/>
          </a:xfrm>
        </p:spPr>
        <p:txBody>
          <a:bodyPr>
            <a:normAutofit/>
          </a:bodyPr>
          <a:lstStyle/>
          <a:p>
            <a:pPr marL="0" indent="0">
              <a:buNone/>
            </a:pPr>
            <a:r>
              <a:rPr lang="en-US" sz="2600" b="1" dirty="0"/>
              <a:t>Prioritizing Funding</a:t>
            </a:r>
          </a:p>
          <a:p>
            <a:pPr marL="0" indent="0">
              <a:buNone/>
            </a:pPr>
            <a:r>
              <a:rPr lang="en-US" sz="2600" dirty="0"/>
              <a:t>Provide a description of how the LEA will prioritize funds to schools served by the agency that are implementing CSI activities and TSI activities and have the highest percentage of children counted under Section 1124. </a:t>
            </a:r>
          </a:p>
        </p:txBody>
      </p:sp>
      <p:sp>
        <p:nvSpPr>
          <p:cNvPr id="4" name="Slide Number Placeholder 3">
            <a:extLst>
              <a:ext uri="{FF2B5EF4-FFF2-40B4-BE49-F238E27FC236}">
                <a16:creationId xmlns:a16="http://schemas.microsoft.com/office/drawing/2014/main" id="{77FDBB28-C752-4448-56C7-217CDC2C65E7}"/>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1">
                    <a:lumMod val="75000"/>
                    <a:lumOff val="25000"/>
                  </a:schemeClr>
                </a:solidFill>
              </a:rPr>
              <a:pPr>
                <a:spcAft>
                  <a:spcPts val="600"/>
                </a:spcAft>
              </a:pPr>
              <a:t>6</a:t>
            </a:fld>
            <a:endParaRPr lang="en-US" altLang="en-US">
              <a:solidFill>
                <a:schemeClr val="tx1">
                  <a:lumMod val="75000"/>
                  <a:lumOff val="25000"/>
                </a:schemeClr>
              </a:solidFill>
            </a:endParaRPr>
          </a:p>
        </p:txBody>
      </p:sp>
    </p:spTree>
    <p:extLst>
      <p:ext uri="{BB962C8B-B14F-4D97-AF65-F5344CB8AC3E}">
        <p14:creationId xmlns:p14="http://schemas.microsoft.com/office/powerpoint/2010/main" val="1435130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02FF74F-004A-40F8-9BBA-1170E3C129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47D77ED-28A8-4135-8177-8466BFF329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35F70F6-CCFD-7196-DB5C-72B27F9EA1B6}"/>
              </a:ext>
            </a:extLst>
          </p:cNvPr>
          <p:cNvSpPr>
            <a:spLocks noGrp="1"/>
          </p:cNvSpPr>
          <p:nvPr>
            <p:ph type="title"/>
          </p:nvPr>
        </p:nvSpPr>
        <p:spPr>
          <a:xfrm>
            <a:off x="192164" y="178904"/>
            <a:ext cx="7163580" cy="699052"/>
          </a:xfrm>
        </p:spPr>
        <p:txBody>
          <a:bodyPr>
            <a:normAutofit fontScale="90000"/>
          </a:bodyPr>
          <a:lstStyle/>
          <a:p>
            <a:r>
              <a:rPr lang="en-US" sz="3400" dirty="0">
                <a:solidFill>
                  <a:srgbClr val="FFFFFF"/>
                </a:solidFill>
              </a:rPr>
              <a:t>Local Control and Accountability Plan Federal Addendum - Title II (2)</a:t>
            </a:r>
          </a:p>
        </p:txBody>
      </p:sp>
      <p:sp>
        <p:nvSpPr>
          <p:cNvPr id="14" name="Content Placeholder 2">
            <a:extLst>
              <a:ext uri="{FF2B5EF4-FFF2-40B4-BE49-F238E27FC236}">
                <a16:creationId xmlns:a16="http://schemas.microsoft.com/office/drawing/2014/main" id="{0FB0F2D9-E928-21BE-2D08-B7DD7543E427}"/>
              </a:ext>
            </a:extLst>
          </p:cNvPr>
          <p:cNvSpPr>
            <a:spLocks noGrp="1"/>
          </p:cNvSpPr>
          <p:nvPr>
            <p:ph idx="1"/>
          </p:nvPr>
        </p:nvSpPr>
        <p:spPr>
          <a:xfrm>
            <a:off x="192164" y="877956"/>
            <a:ext cx="7419738" cy="5632173"/>
          </a:xfrm>
        </p:spPr>
        <p:txBody>
          <a:bodyPr>
            <a:noAutofit/>
          </a:bodyPr>
          <a:lstStyle/>
          <a:p>
            <a:pPr marL="0" indent="0">
              <a:buNone/>
            </a:pPr>
            <a:r>
              <a:rPr lang="en-US" sz="2400" b="0" i="0" u="none" strike="noStrike" dirty="0">
                <a:solidFill>
                  <a:srgbClr val="FFFFFF"/>
                </a:solidFill>
                <a:effectLst/>
              </a:rPr>
              <a:t>What information does the LEA need to provide to meet the Title II Prioritizing Funding provision requirements of the LCAP Federal Addendum?</a:t>
            </a:r>
          </a:p>
          <a:p>
            <a:pPr marL="457200" indent="-457200">
              <a:buFont typeface="+mj-lt"/>
              <a:buAutoNum type="arabicPeriod"/>
            </a:pPr>
            <a:r>
              <a:rPr lang="en-US" sz="2400" dirty="0">
                <a:solidFill>
                  <a:srgbClr val="FFFFFF"/>
                </a:solidFill>
              </a:rPr>
              <a:t>D</a:t>
            </a:r>
            <a:r>
              <a:rPr lang="en-US" sz="2400" b="0" i="0" dirty="0">
                <a:solidFill>
                  <a:srgbClr val="FFFFFF"/>
                </a:solidFill>
                <a:effectLst/>
              </a:rPr>
              <a:t>escribe the LEA’s process for determining Title II, Part A funding among the schools it serves.</a:t>
            </a:r>
          </a:p>
          <a:p>
            <a:pPr marL="457200" indent="-457200">
              <a:buFont typeface="+mj-lt"/>
              <a:buAutoNum type="arabicPeriod"/>
            </a:pPr>
            <a:r>
              <a:rPr lang="en-US" sz="2400" dirty="0">
                <a:solidFill>
                  <a:srgbClr val="FFFFFF"/>
                </a:solidFill>
              </a:rPr>
              <a:t>D</a:t>
            </a:r>
            <a:r>
              <a:rPr lang="en-US" sz="2400" b="0" i="0" dirty="0">
                <a:solidFill>
                  <a:srgbClr val="FFFFFF"/>
                </a:solidFill>
                <a:effectLst/>
              </a:rPr>
              <a:t>escribe how the LEA determines funding that prioritizes CSI and TSI schools and schools serving the highest percentage of children counted under Section 1124(c).</a:t>
            </a:r>
          </a:p>
          <a:p>
            <a:pPr marL="457200" indent="-457200">
              <a:buFont typeface="+mj-lt"/>
              <a:buAutoNum type="arabicPeriod"/>
            </a:pPr>
            <a:r>
              <a:rPr lang="en-US" sz="2400" dirty="0">
                <a:solidFill>
                  <a:srgbClr val="FFFFFF"/>
                </a:solidFill>
              </a:rPr>
              <a:t>D</a:t>
            </a:r>
            <a:r>
              <a:rPr lang="en-US" sz="2400" b="0" i="0" dirty="0">
                <a:solidFill>
                  <a:srgbClr val="FFFFFF"/>
                </a:solidFill>
                <a:effectLst/>
              </a:rPr>
              <a:t>escribe how CSI and TSI schools and schools that have the highest percentage of children counted under Section 1124(c) that the LEA serves receive priority in Title II funding decisions compared to other schools the LEA serves.</a:t>
            </a:r>
          </a:p>
        </p:txBody>
      </p:sp>
      <p:sp>
        <p:nvSpPr>
          <p:cNvPr id="27" name="Rectangle 26">
            <a:extLst>
              <a:ext uri="{FF2B5EF4-FFF2-40B4-BE49-F238E27FC236}">
                <a16:creationId xmlns:a16="http://schemas.microsoft.com/office/drawing/2014/main" id="{F2E484CB-1781-4421-8EB9-D785B9504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8" name="Graphic 7" descr="Presentation with Checklist">
            <a:extLst>
              <a:ext uri="{FF2B5EF4-FFF2-40B4-BE49-F238E27FC236}">
                <a16:creationId xmlns:a16="http://schemas.microsoft.com/office/drawing/2014/main" id="{01CA1D04-1EA2-8700-21C0-2863464081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51982" y="1770977"/>
            <a:ext cx="3294253" cy="3294253"/>
          </a:xfrm>
          <a:prstGeom prst="rect">
            <a:avLst/>
          </a:prstGeom>
        </p:spPr>
      </p:pic>
      <p:sp>
        <p:nvSpPr>
          <p:cNvPr id="4" name="Slide Number Placeholder 3">
            <a:extLst>
              <a:ext uri="{FF2B5EF4-FFF2-40B4-BE49-F238E27FC236}">
                <a16:creationId xmlns:a16="http://schemas.microsoft.com/office/drawing/2014/main" id="{FA0C4DAF-35CA-54BF-7B95-D9F393BDCE96}"/>
              </a:ext>
            </a:extLst>
          </p:cNvPr>
          <p:cNvSpPr>
            <a:spLocks noGrp="1"/>
          </p:cNvSpPr>
          <p:nvPr>
            <p:ph type="sldNum" sz="quarter" idx="12"/>
          </p:nvPr>
        </p:nvSpPr>
        <p:spPr>
          <a:xfrm>
            <a:off x="9900458" y="6459785"/>
            <a:ext cx="1312025" cy="365125"/>
          </a:xfrm>
        </p:spPr>
        <p:txBody>
          <a:bodyPr>
            <a:normAutofit/>
          </a:bodyPr>
          <a:lstStyle/>
          <a:p>
            <a:pPr>
              <a:spcAft>
                <a:spcPts val="600"/>
              </a:spcAft>
            </a:pPr>
            <a:fld id="{4E637404-0BCF-4192-AEAE-F6A882F231C4}" type="slidenum">
              <a:rPr lang="en-US" altLang="en-US">
                <a:solidFill>
                  <a:schemeClr val="tx2"/>
                </a:solidFill>
              </a:rPr>
              <a:pPr>
                <a:spcAft>
                  <a:spcPts val="600"/>
                </a:spcAft>
              </a:pPr>
              <a:t>7</a:t>
            </a:fld>
            <a:endParaRPr lang="en-US" altLang="en-US">
              <a:solidFill>
                <a:schemeClr val="tx2"/>
              </a:solidFill>
            </a:endParaRPr>
          </a:p>
        </p:txBody>
      </p:sp>
    </p:spTree>
    <p:extLst>
      <p:ext uri="{BB962C8B-B14F-4D97-AF65-F5344CB8AC3E}">
        <p14:creationId xmlns:p14="http://schemas.microsoft.com/office/powerpoint/2010/main" val="3772576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C6ABAF0-5DCE-4B36-9C0B-01ED88E29819}"/>
              </a:ext>
            </a:extLst>
          </p:cNvPr>
          <p:cNvSpPr>
            <a:spLocks noGrp="1"/>
          </p:cNvSpPr>
          <p:nvPr>
            <p:ph type="title"/>
          </p:nvPr>
        </p:nvSpPr>
        <p:spPr/>
        <p:txBody>
          <a:bodyPr>
            <a:noAutofit/>
          </a:bodyPr>
          <a:lstStyle/>
          <a:p>
            <a:r>
              <a:rPr lang="en-US" sz="3600" dirty="0"/>
              <a:t>Supporting Effective Instruction 02: Comprehensive Support and Targeted Support Prioritization Evidence (2)</a:t>
            </a:r>
          </a:p>
        </p:txBody>
      </p:sp>
      <p:sp>
        <p:nvSpPr>
          <p:cNvPr id="3" name="Content Placeholder 2">
            <a:extLst>
              <a:ext uri="{FF2B5EF4-FFF2-40B4-BE49-F238E27FC236}">
                <a16:creationId xmlns:a16="http://schemas.microsoft.com/office/drawing/2014/main" id="{0FFC3854-3E65-3D1F-ADE7-FC7E3C9A6F78}"/>
              </a:ext>
            </a:extLst>
          </p:cNvPr>
          <p:cNvSpPr>
            <a:spLocks noGrp="1"/>
          </p:cNvSpPr>
          <p:nvPr>
            <p:ph idx="1"/>
          </p:nvPr>
        </p:nvSpPr>
        <p:spPr/>
        <p:txBody>
          <a:bodyPr/>
          <a:lstStyle/>
          <a:p>
            <a:pPr marL="0" indent="0">
              <a:lnSpc>
                <a:spcPct val="100000"/>
              </a:lnSpc>
              <a:spcBef>
                <a:spcPts val="0"/>
              </a:spcBef>
              <a:buNone/>
            </a:pPr>
            <a:r>
              <a:rPr lang="en-US" sz="2400" b="1" dirty="0">
                <a:solidFill>
                  <a:srgbClr val="000000"/>
                </a:solidFill>
                <a:cs typeface="Times New Roman"/>
              </a:rPr>
              <a:t>Professional Development (PD) Planning Documents</a:t>
            </a:r>
          </a:p>
          <a:p>
            <a:pPr marL="0" marR="0" indent="0">
              <a:lnSpc>
                <a:spcPct val="100000"/>
              </a:lnSpc>
              <a:spcBef>
                <a:spcPts val="0"/>
              </a:spcBef>
              <a:buNone/>
            </a:pPr>
            <a:r>
              <a:rPr lang="en-US" sz="2400" dirty="0">
                <a:solidFill>
                  <a:srgbClr val="000000"/>
                </a:solidFill>
                <a:cs typeface="Times New Roman"/>
              </a:rPr>
              <a:t>Description:		</a:t>
            </a:r>
            <a:r>
              <a:rPr lang="en-US" sz="2400" dirty="0">
                <a:solidFill>
                  <a:srgbClr val="000000"/>
                </a:solidFill>
                <a:cs typeface="Arial"/>
              </a:rPr>
              <a:t>Provide documentation of PD planning.</a:t>
            </a:r>
          </a:p>
          <a:p>
            <a:pPr marL="0" indent="0">
              <a:lnSpc>
                <a:spcPct val="100000"/>
              </a:lnSpc>
              <a:spcBef>
                <a:spcPts val="0"/>
              </a:spcBef>
              <a:buNone/>
            </a:pPr>
            <a:r>
              <a:rPr lang="en-US" sz="2400" dirty="0">
                <a:solidFill>
                  <a:srgbClr val="000000"/>
                </a:solidFill>
                <a:cs typeface="Arial"/>
              </a:rPr>
              <a:t>Item Instructions: 	Submit districtwide PD calendars. Submit 				evidence of short- and long-term PD planning 				and goals. Evidence may include </a:t>
            </a:r>
            <a:r>
              <a:rPr lang="en-US" sz="2400" dirty="0">
                <a:solidFill>
                  <a:srgbClr val="000000"/>
                </a:solidFill>
                <a:effectLst/>
                <a:ea typeface="Calibri" panose="020F0502020204030204" pitchFamily="34" charset="0"/>
                <a:cs typeface="Times New Roman"/>
              </a:rPr>
              <a:t>calendars, 				agendas, meeting notes, lists of participants 				present, presentations, documents shared during 			meetings, surveys (including survey and results), 			data, and feedback forms.</a:t>
            </a:r>
            <a:r>
              <a:rPr lang="en-US" sz="2400" dirty="0">
                <a:solidFill>
                  <a:srgbClr val="000000"/>
                </a:solidFill>
                <a:ea typeface="Calibri" panose="020F0502020204030204" pitchFamily="34" charset="0"/>
                <a:cs typeface="Times New Roman"/>
              </a:rPr>
              <a:t> </a:t>
            </a:r>
            <a:endParaRPr lang="en-US" sz="2400" dirty="0">
              <a:solidFill>
                <a:srgbClr val="000000"/>
              </a:solidFill>
              <a:effectLst/>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09A02C2-DA11-82FC-65C2-F0DFFA6202D6}"/>
              </a:ext>
            </a:extLst>
          </p:cNvPr>
          <p:cNvSpPr>
            <a:spLocks noGrp="1"/>
          </p:cNvSpPr>
          <p:nvPr>
            <p:ph type="sldNum" sz="quarter" idx="12"/>
          </p:nvPr>
        </p:nvSpPr>
        <p:spPr/>
        <p:txBody>
          <a:bodyPr/>
          <a:lstStyle/>
          <a:p>
            <a:fld id="{0560CF5E-9218-46D4-A0AE-B5C073203588}" type="slidenum">
              <a:rPr lang="en-US" altLang="en-US" smtClean="0"/>
              <a:pPr/>
              <a:t>8</a:t>
            </a:fld>
            <a:endParaRPr lang="en-US" altLang="en-US"/>
          </a:p>
        </p:txBody>
      </p:sp>
    </p:spTree>
    <p:extLst>
      <p:ext uri="{BB962C8B-B14F-4D97-AF65-F5344CB8AC3E}">
        <p14:creationId xmlns:p14="http://schemas.microsoft.com/office/powerpoint/2010/main" val="573648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440A-5384-007C-2509-F31ADBD3D22E}"/>
              </a:ext>
            </a:extLst>
          </p:cNvPr>
          <p:cNvSpPr>
            <a:spLocks noGrp="1"/>
          </p:cNvSpPr>
          <p:nvPr>
            <p:ph type="title"/>
          </p:nvPr>
        </p:nvSpPr>
        <p:spPr>
          <a:xfrm>
            <a:off x="1096962" y="287338"/>
            <a:ext cx="10352915" cy="1449387"/>
          </a:xfrm>
        </p:spPr>
        <p:txBody>
          <a:bodyPr>
            <a:normAutofit fontScale="90000"/>
          </a:bodyPr>
          <a:lstStyle/>
          <a:p>
            <a:r>
              <a:rPr lang="en-US" sz="4800" dirty="0">
                <a:cs typeface="Arial"/>
              </a:rPr>
              <a:t>Supporting Effective Instruction 02: California Department of Education Monitoring Tool Example</a:t>
            </a:r>
            <a:endParaRPr lang="en-US" dirty="0"/>
          </a:p>
        </p:txBody>
      </p:sp>
      <p:pic>
        <p:nvPicPr>
          <p:cNvPr id="6" name="Content Placeholder 5" descr="Screenshot of evidence for SEI 02">
            <a:extLst>
              <a:ext uri="{FF2B5EF4-FFF2-40B4-BE49-F238E27FC236}">
                <a16:creationId xmlns:a16="http://schemas.microsoft.com/office/drawing/2014/main" id="{46A6103E-695A-7E74-6A12-8C9C1B1E86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17580" y="1736725"/>
            <a:ext cx="7707458" cy="4354512"/>
          </a:xfrm>
        </p:spPr>
      </p:pic>
      <p:sp>
        <p:nvSpPr>
          <p:cNvPr id="4" name="Slide Number Placeholder 3">
            <a:extLst>
              <a:ext uri="{FF2B5EF4-FFF2-40B4-BE49-F238E27FC236}">
                <a16:creationId xmlns:a16="http://schemas.microsoft.com/office/drawing/2014/main" id="{6E9C3980-DF9F-04AB-2F76-D563E5B10138}"/>
              </a:ext>
            </a:extLst>
          </p:cNvPr>
          <p:cNvSpPr>
            <a:spLocks noGrp="1"/>
          </p:cNvSpPr>
          <p:nvPr>
            <p:ph type="sldNum" sz="quarter" idx="12"/>
          </p:nvPr>
        </p:nvSpPr>
        <p:spPr/>
        <p:txBody>
          <a:bodyPr/>
          <a:lstStyle/>
          <a:p>
            <a:fld id="{4E637404-0BCF-4192-AEAE-F6A882F231C4}" type="slidenum">
              <a:rPr lang="en-US" altLang="en-US" smtClean="0"/>
              <a:pPr/>
              <a:t>9</a:t>
            </a:fld>
            <a:endParaRPr lang="en-US" altLang="en-US"/>
          </a:p>
        </p:txBody>
      </p:sp>
    </p:spTree>
    <p:extLst>
      <p:ext uri="{BB962C8B-B14F-4D97-AF65-F5344CB8AC3E}">
        <p14:creationId xmlns:p14="http://schemas.microsoft.com/office/powerpoint/2010/main" val="1647477618"/>
      </p:ext>
    </p:extLst>
  </p:cSld>
  <p:clrMapOvr>
    <a:masterClrMapping/>
  </p:clrMapOvr>
</p:sld>
</file>

<file path=ppt/theme/theme1.xml><?xml version="1.0" encoding="utf-8"?>
<a:theme xmlns:a="http://schemas.openxmlformats.org/drawingml/2006/main" name="Retrospect">
  <a:themeElements>
    <a:clrScheme name="Custom 13">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2B5967"/>
      </a:hlink>
      <a:folHlink>
        <a:srgbClr val="595D52"/>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2251</Words>
  <Application>Microsoft Office PowerPoint</Application>
  <PresentationFormat>Widescreen</PresentationFormat>
  <Paragraphs>154</Paragraphs>
  <Slides>16</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Calibri Light</vt:lpstr>
      <vt:lpstr>Helvetica Neue</vt:lpstr>
      <vt:lpstr>Times New Roman</vt:lpstr>
      <vt:lpstr>Retrospect</vt:lpstr>
      <vt:lpstr>Custom Design</vt:lpstr>
      <vt:lpstr>Title II, Part A Supporting Effective Instruction</vt:lpstr>
      <vt:lpstr>Agenda</vt:lpstr>
      <vt:lpstr>Title II Purpose </vt:lpstr>
      <vt:lpstr>Supporting Effective Instruction 02: Comprehensive Support and  Targeted Support Prioritization</vt:lpstr>
      <vt:lpstr>Supporting Effective Instruction 02: Comprehensive Support and Targeted Support Prioritization Evidence (1)</vt:lpstr>
      <vt:lpstr>Local Control and Accountability Plan Federal Addendum – Title II (1)</vt:lpstr>
      <vt:lpstr>Local Control and Accountability Plan Federal Addendum - Title II (2)</vt:lpstr>
      <vt:lpstr>Supporting Effective Instruction 02: Comprehensive Support and Targeted Support Prioritization Evidence (2)</vt:lpstr>
      <vt:lpstr>Supporting Effective Instruction 02: California Department of Education Monitoring Tool Example</vt:lpstr>
      <vt:lpstr>Questions (1)</vt:lpstr>
      <vt:lpstr>Questions (2)</vt:lpstr>
      <vt:lpstr>Questions (3)</vt:lpstr>
      <vt:lpstr>Questions (4)</vt:lpstr>
      <vt:lpstr>Questions (5) </vt:lpstr>
      <vt:lpstr>Review</vt:lpstr>
      <vt:lpstr>Contact and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 02 Federal Program Monitoring - Professional Learning (CA Dept of Education)</dc:title>
  <dc:subject>Supporting Effective Instruction (SEI) 02: Comprehensive Support and Targeted Support Prioritization presentation reviewing instructions, criteria, guidance, and resources for LEAs to meet federal program requirements.</dc:subject>
  <dc:creator/>
  <cp:lastModifiedBy/>
  <cp:revision>1</cp:revision>
  <dcterms:created xsi:type="dcterms:W3CDTF">2024-02-08T19:52:41Z</dcterms:created>
  <dcterms:modified xsi:type="dcterms:W3CDTF">2024-02-20T22:16:17Z</dcterms:modified>
</cp:coreProperties>
</file>