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79" r:id="rId2"/>
  </p:sldMasterIdLst>
  <p:notesMasterIdLst>
    <p:notesMasterId r:id="rId32"/>
  </p:notesMasterIdLst>
  <p:handoutMasterIdLst>
    <p:handoutMasterId r:id="rId33"/>
  </p:handoutMasterIdLst>
  <p:sldIdLst>
    <p:sldId id="484" r:id="rId3"/>
    <p:sldId id="603" r:id="rId4"/>
    <p:sldId id="507" r:id="rId5"/>
    <p:sldId id="601" r:id="rId6"/>
    <p:sldId id="572" r:id="rId7"/>
    <p:sldId id="609" r:id="rId8"/>
    <p:sldId id="536" r:id="rId9"/>
    <p:sldId id="537" r:id="rId10"/>
    <p:sldId id="546" r:id="rId11"/>
    <p:sldId id="602" r:id="rId12"/>
    <p:sldId id="545" r:id="rId13"/>
    <p:sldId id="538" r:id="rId14"/>
    <p:sldId id="541" r:id="rId15"/>
    <p:sldId id="543" r:id="rId16"/>
    <p:sldId id="549" r:id="rId17"/>
    <p:sldId id="539" r:id="rId18"/>
    <p:sldId id="540" r:id="rId19"/>
    <p:sldId id="607" r:id="rId20"/>
    <p:sldId id="551" r:id="rId21"/>
    <p:sldId id="548" r:id="rId22"/>
    <p:sldId id="528" r:id="rId23"/>
    <p:sldId id="604" r:id="rId24"/>
    <p:sldId id="544" r:id="rId25"/>
    <p:sldId id="605" r:id="rId26"/>
    <p:sldId id="606" r:id="rId27"/>
    <p:sldId id="534" r:id="rId28"/>
    <p:sldId id="526" r:id="rId29"/>
    <p:sldId id="527" r:id="rId30"/>
    <p:sldId id="510" r:id="rId3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72855" autoAdjust="0"/>
  </p:normalViewPr>
  <p:slideViewPr>
    <p:cSldViewPr snapToGrid="0">
      <p:cViewPr varScale="1">
        <p:scale>
          <a:sx n="89" d="100"/>
          <a:sy n="89" d="100"/>
        </p:scale>
        <p:origin x="173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FD231-8A1E-4410-8416-5327E78AF138}"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7FEF3F5-0AC8-4FEC-AF51-97A9E0DB482A}">
      <dgm:prSet custT="1"/>
      <dgm:spPr/>
      <dgm:t>
        <a:bodyPr/>
        <a:lstStyle/>
        <a:p>
          <a:r>
            <a:rPr lang="en-US" sz="2400" dirty="0"/>
            <a:t>Choose interventions aligned with identified local needs; </a:t>
          </a:r>
        </a:p>
      </dgm:t>
    </dgm:pt>
    <dgm:pt modelId="{DFCE5AC9-6D2E-4D11-9686-65721B219B25}" type="parTrans" cxnId="{E253294F-DB5F-4811-9DFE-01E086593B93}">
      <dgm:prSet/>
      <dgm:spPr/>
      <dgm:t>
        <a:bodyPr/>
        <a:lstStyle/>
        <a:p>
          <a:endParaRPr lang="en-US"/>
        </a:p>
      </dgm:t>
    </dgm:pt>
    <dgm:pt modelId="{FAD62949-9EE6-423A-9142-8DFB09175FF6}" type="sibTrans" cxnId="{E253294F-DB5F-4811-9DFE-01E086593B93}">
      <dgm:prSet/>
      <dgm:spPr/>
      <dgm:t>
        <a:bodyPr/>
        <a:lstStyle/>
        <a:p>
          <a:endParaRPr lang="en-US"/>
        </a:p>
      </dgm:t>
    </dgm:pt>
    <dgm:pt modelId="{4198C731-152A-449D-99D6-E05608351A91}">
      <dgm:prSet custT="1"/>
      <dgm:spPr/>
      <dgm:t>
        <a:bodyPr/>
        <a:lstStyle/>
        <a:p>
          <a:r>
            <a:rPr lang="en-US" sz="2400" dirty="0"/>
            <a:t>Consider the highest impact strategy based on evidence;</a:t>
          </a:r>
        </a:p>
      </dgm:t>
    </dgm:pt>
    <dgm:pt modelId="{E2066A7F-4E13-4692-82E7-F65438F8F14D}" type="parTrans" cxnId="{DBF6D8A4-4F3A-4F79-88EB-9663EF810749}">
      <dgm:prSet/>
      <dgm:spPr/>
      <dgm:t>
        <a:bodyPr/>
        <a:lstStyle/>
        <a:p>
          <a:endParaRPr lang="en-US"/>
        </a:p>
      </dgm:t>
    </dgm:pt>
    <dgm:pt modelId="{95B21BB0-87F2-4489-96F7-CC502C4E16EB}" type="sibTrans" cxnId="{DBF6D8A4-4F3A-4F79-88EB-9663EF810749}">
      <dgm:prSet/>
      <dgm:spPr/>
      <dgm:t>
        <a:bodyPr/>
        <a:lstStyle/>
        <a:p>
          <a:endParaRPr lang="en-US"/>
        </a:p>
      </dgm:t>
    </dgm:pt>
    <dgm:pt modelId="{D138B603-B38B-482B-A7C4-6C39488A8433}">
      <dgm:prSet custT="1"/>
      <dgm:spPr/>
      <dgm:t>
        <a:bodyPr/>
        <a:lstStyle/>
        <a:p>
          <a:r>
            <a:rPr lang="en-US" sz="2400" dirty="0"/>
            <a:t>Develop a robust implementation plan; </a:t>
          </a:r>
        </a:p>
      </dgm:t>
    </dgm:pt>
    <dgm:pt modelId="{818A9F6F-1F06-4874-9B65-FE3C36DD832D}" type="parTrans" cxnId="{7350963E-CDA9-404B-8A72-CA49177CC883}">
      <dgm:prSet/>
      <dgm:spPr/>
      <dgm:t>
        <a:bodyPr/>
        <a:lstStyle/>
        <a:p>
          <a:endParaRPr lang="en-US"/>
        </a:p>
      </dgm:t>
    </dgm:pt>
    <dgm:pt modelId="{C5887724-9A30-473A-BCB4-B06D205861AD}" type="sibTrans" cxnId="{7350963E-CDA9-404B-8A72-CA49177CC883}">
      <dgm:prSet/>
      <dgm:spPr/>
      <dgm:t>
        <a:bodyPr/>
        <a:lstStyle/>
        <a:p>
          <a:endParaRPr lang="en-US"/>
        </a:p>
      </dgm:t>
    </dgm:pt>
    <dgm:pt modelId="{FEF4EE2C-9C52-452C-9EA2-FE28EDF0F18E}">
      <dgm:prSet custT="1"/>
      <dgm:spPr/>
      <dgm:t>
        <a:bodyPr/>
        <a:lstStyle/>
        <a:p>
          <a:r>
            <a:rPr lang="en-US" sz="2400" dirty="0"/>
            <a:t>Provide adequate resources so the implementation is well-supported; and </a:t>
          </a:r>
        </a:p>
      </dgm:t>
    </dgm:pt>
    <dgm:pt modelId="{EE0662A3-81FF-4B00-B494-ED5EE064098B}" type="parTrans" cxnId="{41FEF314-598A-48E9-8E53-B1C1A1A205E9}">
      <dgm:prSet/>
      <dgm:spPr/>
      <dgm:t>
        <a:bodyPr/>
        <a:lstStyle/>
        <a:p>
          <a:endParaRPr lang="en-US"/>
        </a:p>
      </dgm:t>
    </dgm:pt>
    <dgm:pt modelId="{21F08D15-17CC-4309-ACAC-2217200DB7A3}" type="sibTrans" cxnId="{41FEF314-598A-48E9-8E53-B1C1A1A205E9}">
      <dgm:prSet/>
      <dgm:spPr/>
      <dgm:t>
        <a:bodyPr/>
        <a:lstStyle/>
        <a:p>
          <a:endParaRPr lang="en-US"/>
        </a:p>
      </dgm:t>
    </dgm:pt>
    <dgm:pt modelId="{C18A3F2B-9FAF-40F8-B358-0F119E912F3D}">
      <dgm:prSet custT="1"/>
      <dgm:spPr/>
      <dgm:t>
        <a:bodyPr/>
        <a:lstStyle/>
        <a:p>
          <a:r>
            <a:rPr lang="en-US" sz="2400" dirty="0"/>
            <a:t>Gather information regularly to examine the effectiveness of the strategy for next steps.</a:t>
          </a:r>
        </a:p>
      </dgm:t>
    </dgm:pt>
    <dgm:pt modelId="{71D8A2BD-1D5F-4FE8-8317-BC32C7C1D55D}" type="parTrans" cxnId="{32534108-9AC0-4F80-AE23-74144DFEE4BF}">
      <dgm:prSet/>
      <dgm:spPr/>
      <dgm:t>
        <a:bodyPr/>
        <a:lstStyle/>
        <a:p>
          <a:endParaRPr lang="en-US"/>
        </a:p>
      </dgm:t>
    </dgm:pt>
    <dgm:pt modelId="{ED41FEF9-00D8-44A5-9BE3-64D5388D6426}" type="sibTrans" cxnId="{32534108-9AC0-4F80-AE23-74144DFEE4BF}">
      <dgm:prSet/>
      <dgm:spPr/>
      <dgm:t>
        <a:bodyPr/>
        <a:lstStyle/>
        <a:p>
          <a:endParaRPr lang="en-US"/>
        </a:p>
      </dgm:t>
    </dgm:pt>
    <dgm:pt modelId="{BAA7D409-1D53-4316-9366-9112A3A043BC}" type="pres">
      <dgm:prSet presAssocID="{EFAFD231-8A1E-4410-8416-5327E78AF138}" presName="Name0" presStyleCnt="0">
        <dgm:presLayoutVars>
          <dgm:dir/>
          <dgm:resizeHandles val="exact"/>
        </dgm:presLayoutVars>
      </dgm:prSet>
      <dgm:spPr/>
    </dgm:pt>
    <dgm:pt modelId="{E7071958-06BE-4B6A-9D6F-133356A82495}" type="pres">
      <dgm:prSet presAssocID="{57FEF3F5-0AC8-4FEC-AF51-97A9E0DB482A}" presName="node" presStyleLbl="node1" presStyleIdx="0" presStyleCnt="5" custScaleX="105302" custScaleY="121181">
        <dgm:presLayoutVars>
          <dgm:bulletEnabled val="1"/>
        </dgm:presLayoutVars>
      </dgm:prSet>
      <dgm:spPr/>
    </dgm:pt>
    <dgm:pt modelId="{4EA363B8-478D-406F-BAB3-0507228A3340}" type="pres">
      <dgm:prSet presAssocID="{FAD62949-9EE6-423A-9142-8DFB09175FF6}" presName="sibTrans" presStyleLbl="sibTrans1D1" presStyleIdx="0" presStyleCnt="4"/>
      <dgm:spPr/>
    </dgm:pt>
    <dgm:pt modelId="{67D5B686-81B9-42E9-8E8F-5226D5CDCAC9}" type="pres">
      <dgm:prSet presAssocID="{FAD62949-9EE6-423A-9142-8DFB09175FF6}" presName="connectorText" presStyleLbl="sibTrans1D1" presStyleIdx="0" presStyleCnt="4"/>
      <dgm:spPr/>
    </dgm:pt>
    <dgm:pt modelId="{26C3F153-D3E6-4EE8-9B9C-0BFFB400D399}" type="pres">
      <dgm:prSet presAssocID="{4198C731-152A-449D-99D6-E05608351A91}" presName="node" presStyleLbl="node1" presStyleIdx="1" presStyleCnt="5" custScaleX="132776" custScaleY="118889">
        <dgm:presLayoutVars>
          <dgm:bulletEnabled val="1"/>
        </dgm:presLayoutVars>
      </dgm:prSet>
      <dgm:spPr/>
    </dgm:pt>
    <dgm:pt modelId="{7178FD7B-28BA-4C33-98EE-41CAC14A5DE4}" type="pres">
      <dgm:prSet presAssocID="{95B21BB0-87F2-4489-96F7-CC502C4E16EB}" presName="sibTrans" presStyleLbl="sibTrans1D1" presStyleIdx="1" presStyleCnt="4"/>
      <dgm:spPr/>
    </dgm:pt>
    <dgm:pt modelId="{CC933166-9B67-48AE-848E-6FB1EFD42097}" type="pres">
      <dgm:prSet presAssocID="{95B21BB0-87F2-4489-96F7-CC502C4E16EB}" presName="connectorText" presStyleLbl="sibTrans1D1" presStyleIdx="1" presStyleCnt="4"/>
      <dgm:spPr/>
    </dgm:pt>
    <dgm:pt modelId="{84790D47-3388-4911-BDB0-3868D86F701D}" type="pres">
      <dgm:prSet presAssocID="{D138B603-B38B-482B-A7C4-6C39488A8433}" presName="node" presStyleLbl="node1" presStyleIdx="2" presStyleCnt="5" custScaleX="106918" custScaleY="122394">
        <dgm:presLayoutVars>
          <dgm:bulletEnabled val="1"/>
        </dgm:presLayoutVars>
      </dgm:prSet>
      <dgm:spPr/>
    </dgm:pt>
    <dgm:pt modelId="{5CBFCAB1-34EE-4BF6-A74A-232BE98CB1E3}" type="pres">
      <dgm:prSet presAssocID="{C5887724-9A30-473A-BCB4-B06D205861AD}" presName="sibTrans" presStyleLbl="sibTrans1D1" presStyleIdx="2" presStyleCnt="4"/>
      <dgm:spPr/>
    </dgm:pt>
    <dgm:pt modelId="{C07116FA-F0DC-4258-9BC7-8678BFBC1EF5}" type="pres">
      <dgm:prSet presAssocID="{C5887724-9A30-473A-BCB4-B06D205861AD}" presName="connectorText" presStyleLbl="sibTrans1D1" presStyleIdx="2" presStyleCnt="4"/>
      <dgm:spPr/>
    </dgm:pt>
    <dgm:pt modelId="{885016B2-CC10-4110-B5D4-5E9974768263}" type="pres">
      <dgm:prSet presAssocID="{FEF4EE2C-9C52-452C-9EA2-FE28EDF0F18E}" presName="node" presStyleLbl="node1" presStyleIdx="3" presStyleCnt="5" custScaleX="124101" custScaleY="114613">
        <dgm:presLayoutVars>
          <dgm:bulletEnabled val="1"/>
        </dgm:presLayoutVars>
      </dgm:prSet>
      <dgm:spPr/>
    </dgm:pt>
    <dgm:pt modelId="{E0FF4C2F-3D11-4CC4-ADDE-20C555558679}" type="pres">
      <dgm:prSet presAssocID="{21F08D15-17CC-4309-ACAC-2217200DB7A3}" presName="sibTrans" presStyleLbl="sibTrans1D1" presStyleIdx="3" presStyleCnt="4"/>
      <dgm:spPr/>
    </dgm:pt>
    <dgm:pt modelId="{653F7EF7-C2B6-40AF-9326-F319D9FD4DDA}" type="pres">
      <dgm:prSet presAssocID="{21F08D15-17CC-4309-ACAC-2217200DB7A3}" presName="connectorText" presStyleLbl="sibTrans1D1" presStyleIdx="3" presStyleCnt="4"/>
      <dgm:spPr/>
    </dgm:pt>
    <dgm:pt modelId="{859C985E-8F7D-4A22-8C8E-7DAAD8044E51}" type="pres">
      <dgm:prSet presAssocID="{C18A3F2B-9FAF-40F8-B358-0F119E912F3D}" presName="node" presStyleLbl="node1" presStyleIdx="4" presStyleCnt="5" custScaleX="141646" custScaleY="115566">
        <dgm:presLayoutVars>
          <dgm:bulletEnabled val="1"/>
        </dgm:presLayoutVars>
      </dgm:prSet>
      <dgm:spPr/>
    </dgm:pt>
  </dgm:ptLst>
  <dgm:cxnLst>
    <dgm:cxn modelId="{AE290007-AC66-4446-8C4A-DA2CC2666736}" type="presOf" srcId="{FAD62949-9EE6-423A-9142-8DFB09175FF6}" destId="{4EA363B8-478D-406F-BAB3-0507228A3340}" srcOrd="0" destOrd="0" presId="urn:microsoft.com/office/officeart/2016/7/layout/RepeatingBendingProcessNew"/>
    <dgm:cxn modelId="{32534108-9AC0-4F80-AE23-74144DFEE4BF}" srcId="{EFAFD231-8A1E-4410-8416-5327E78AF138}" destId="{C18A3F2B-9FAF-40F8-B358-0F119E912F3D}" srcOrd="4" destOrd="0" parTransId="{71D8A2BD-1D5F-4FE8-8317-BC32C7C1D55D}" sibTransId="{ED41FEF9-00D8-44A5-9BE3-64D5388D6426}"/>
    <dgm:cxn modelId="{B0497708-54CE-4FDE-BC77-28EE04217E54}" type="presOf" srcId="{57FEF3F5-0AC8-4FEC-AF51-97A9E0DB482A}" destId="{E7071958-06BE-4B6A-9D6F-133356A82495}" srcOrd="0" destOrd="0" presId="urn:microsoft.com/office/officeart/2016/7/layout/RepeatingBendingProcessNew"/>
    <dgm:cxn modelId="{41FEF314-598A-48E9-8E53-B1C1A1A205E9}" srcId="{EFAFD231-8A1E-4410-8416-5327E78AF138}" destId="{FEF4EE2C-9C52-452C-9EA2-FE28EDF0F18E}" srcOrd="3" destOrd="0" parTransId="{EE0662A3-81FF-4B00-B494-ED5EE064098B}" sibTransId="{21F08D15-17CC-4309-ACAC-2217200DB7A3}"/>
    <dgm:cxn modelId="{7350963E-CDA9-404B-8A72-CA49177CC883}" srcId="{EFAFD231-8A1E-4410-8416-5327E78AF138}" destId="{D138B603-B38B-482B-A7C4-6C39488A8433}" srcOrd="2" destOrd="0" parTransId="{818A9F6F-1F06-4874-9B65-FE3C36DD832D}" sibTransId="{C5887724-9A30-473A-BCB4-B06D205861AD}"/>
    <dgm:cxn modelId="{E253294F-DB5F-4811-9DFE-01E086593B93}" srcId="{EFAFD231-8A1E-4410-8416-5327E78AF138}" destId="{57FEF3F5-0AC8-4FEC-AF51-97A9E0DB482A}" srcOrd="0" destOrd="0" parTransId="{DFCE5AC9-6D2E-4D11-9686-65721B219B25}" sibTransId="{FAD62949-9EE6-423A-9142-8DFB09175FF6}"/>
    <dgm:cxn modelId="{BA733157-FBCA-43F2-8A13-AD1AEE338ECA}" type="presOf" srcId="{FAD62949-9EE6-423A-9142-8DFB09175FF6}" destId="{67D5B686-81B9-42E9-8E8F-5226D5CDCAC9}" srcOrd="1" destOrd="0" presId="urn:microsoft.com/office/officeart/2016/7/layout/RepeatingBendingProcessNew"/>
    <dgm:cxn modelId="{B6EA4692-09F4-46C8-A27D-99FDE97D965B}" type="presOf" srcId="{EFAFD231-8A1E-4410-8416-5327E78AF138}" destId="{BAA7D409-1D53-4316-9366-9112A3A043BC}" srcOrd="0" destOrd="0" presId="urn:microsoft.com/office/officeart/2016/7/layout/RepeatingBendingProcessNew"/>
    <dgm:cxn modelId="{212EF39E-8310-4648-B9EB-7CD2DB34C382}" type="presOf" srcId="{C18A3F2B-9FAF-40F8-B358-0F119E912F3D}" destId="{859C985E-8F7D-4A22-8C8E-7DAAD8044E51}" srcOrd="0" destOrd="0" presId="urn:microsoft.com/office/officeart/2016/7/layout/RepeatingBendingProcessNew"/>
    <dgm:cxn modelId="{DBF6D8A4-4F3A-4F79-88EB-9663EF810749}" srcId="{EFAFD231-8A1E-4410-8416-5327E78AF138}" destId="{4198C731-152A-449D-99D6-E05608351A91}" srcOrd="1" destOrd="0" parTransId="{E2066A7F-4E13-4692-82E7-F65438F8F14D}" sibTransId="{95B21BB0-87F2-4489-96F7-CC502C4E16EB}"/>
    <dgm:cxn modelId="{C1017DB1-13BB-45E9-9DE4-E2319120CB8B}" type="presOf" srcId="{21F08D15-17CC-4309-ACAC-2217200DB7A3}" destId="{E0FF4C2F-3D11-4CC4-ADDE-20C555558679}" srcOrd="0" destOrd="0" presId="urn:microsoft.com/office/officeart/2016/7/layout/RepeatingBendingProcessNew"/>
    <dgm:cxn modelId="{38D290BD-09CD-4E8B-BD04-A7694B1305D9}" type="presOf" srcId="{4198C731-152A-449D-99D6-E05608351A91}" destId="{26C3F153-D3E6-4EE8-9B9C-0BFFB400D399}" srcOrd="0" destOrd="0" presId="urn:microsoft.com/office/officeart/2016/7/layout/RepeatingBendingProcessNew"/>
    <dgm:cxn modelId="{848A36CA-890F-4F70-831D-9ACDC91F755B}" type="presOf" srcId="{21F08D15-17CC-4309-ACAC-2217200DB7A3}" destId="{653F7EF7-C2B6-40AF-9326-F319D9FD4DDA}" srcOrd="1" destOrd="0" presId="urn:microsoft.com/office/officeart/2016/7/layout/RepeatingBendingProcessNew"/>
    <dgm:cxn modelId="{6E667FCA-FE6E-49AF-A9D9-AEAE4872E902}" type="presOf" srcId="{D138B603-B38B-482B-A7C4-6C39488A8433}" destId="{84790D47-3388-4911-BDB0-3868D86F701D}" srcOrd="0" destOrd="0" presId="urn:microsoft.com/office/officeart/2016/7/layout/RepeatingBendingProcessNew"/>
    <dgm:cxn modelId="{02E6ECCB-864F-425A-81C4-D375FF15123B}" type="presOf" srcId="{95B21BB0-87F2-4489-96F7-CC502C4E16EB}" destId="{CC933166-9B67-48AE-848E-6FB1EFD42097}" srcOrd="1" destOrd="0" presId="urn:microsoft.com/office/officeart/2016/7/layout/RepeatingBendingProcessNew"/>
    <dgm:cxn modelId="{5EB50DE5-E76D-437C-A3FB-AA0580FBE1B6}" type="presOf" srcId="{C5887724-9A30-473A-BCB4-B06D205861AD}" destId="{5CBFCAB1-34EE-4BF6-A74A-232BE98CB1E3}" srcOrd="0" destOrd="0" presId="urn:microsoft.com/office/officeart/2016/7/layout/RepeatingBendingProcessNew"/>
    <dgm:cxn modelId="{AC217FE7-6E58-4B8C-819F-6FD2CE18994C}" type="presOf" srcId="{95B21BB0-87F2-4489-96F7-CC502C4E16EB}" destId="{7178FD7B-28BA-4C33-98EE-41CAC14A5DE4}" srcOrd="0" destOrd="0" presId="urn:microsoft.com/office/officeart/2016/7/layout/RepeatingBendingProcessNew"/>
    <dgm:cxn modelId="{1AF7DCF4-8E93-4827-82A0-2AF1B56E30D6}" type="presOf" srcId="{FEF4EE2C-9C52-452C-9EA2-FE28EDF0F18E}" destId="{885016B2-CC10-4110-B5D4-5E9974768263}" srcOrd="0" destOrd="0" presId="urn:microsoft.com/office/officeart/2016/7/layout/RepeatingBendingProcessNew"/>
    <dgm:cxn modelId="{0D6087FE-674B-4CB2-8B39-1A927C5A8DA9}" type="presOf" srcId="{C5887724-9A30-473A-BCB4-B06D205861AD}" destId="{C07116FA-F0DC-4258-9BC7-8678BFBC1EF5}" srcOrd="1" destOrd="0" presId="urn:microsoft.com/office/officeart/2016/7/layout/RepeatingBendingProcessNew"/>
    <dgm:cxn modelId="{CCA5CD7F-EE51-418C-8623-95B98AA26C3D}" type="presParOf" srcId="{BAA7D409-1D53-4316-9366-9112A3A043BC}" destId="{E7071958-06BE-4B6A-9D6F-133356A82495}" srcOrd="0" destOrd="0" presId="urn:microsoft.com/office/officeart/2016/7/layout/RepeatingBendingProcessNew"/>
    <dgm:cxn modelId="{71A12D51-A533-48FB-985A-B1D6765D6F90}" type="presParOf" srcId="{BAA7D409-1D53-4316-9366-9112A3A043BC}" destId="{4EA363B8-478D-406F-BAB3-0507228A3340}" srcOrd="1" destOrd="0" presId="urn:microsoft.com/office/officeart/2016/7/layout/RepeatingBendingProcessNew"/>
    <dgm:cxn modelId="{F4BA53E2-F5D1-440F-8FBE-C9D7D26D75E3}" type="presParOf" srcId="{4EA363B8-478D-406F-BAB3-0507228A3340}" destId="{67D5B686-81B9-42E9-8E8F-5226D5CDCAC9}" srcOrd="0" destOrd="0" presId="urn:microsoft.com/office/officeart/2016/7/layout/RepeatingBendingProcessNew"/>
    <dgm:cxn modelId="{EDF8C78E-EFBA-456E-B486-4ACBA16BC872}" type="presParOf" srcId="{BAA7D409-1D53-4316-9366-9112A3A043BC}" destId="{26C3F153-D3E6-4EE8-9B9C-0BFFB400D399}" srcOrd="2" destOrd="0" presId="urn:microsoft.com/office/officeart/2016/7/layout/RepeatingBendingProcessNew"/>
    <dgm:cxn modelId="{B28DA5A4-FF12-4CB1-B601-B5BA69E464E9}" type="presParOf" srcId="{BAA7D409-1D53-4316-9366-9112A3A043BC}" destId="{7178FD7B-28BA-4C33-98EE-41CAC14A5DE4}" srcOrd="3" destOrd="0" presId="urn:microsoft.com/office/officeart/2016/7/layout/RepeatingBendingProcessNew"/>
    <dgm:cxn modelId="{F2D0A624-4627-482B-A273-437C2EC4A4C9}" type="presParOf" srcId="{7178FD7B-28BA-4C33-98EE-41CAC14A5DE4}" destId="{CC933166-9B67-48AE-848E-6FB1EFD42097}" srcOrd="0" destOrd="0" presId="urn:microsoft.com/office/officeart/2016/7/layout/RepeatingBendingProcessNew"/>
    <dgm:cxn modelId="{A9808403-028B-4CC9-9B50-7351D0822C3D}" type="presParOf" srcId="{BAA7D409-1D53-4316-9366-9112A3A043BC}" destId="{84790D47-3388-4911-BDB0-3868D86F701D}" srcOrd="4" destOrd="0" presId="urn:microsoft.com/office/officeart/2016/7/layout/RepeatingBendingProcessNew"/>
    <dgm:cxn modelId="{894953F0-C8BA-4933-A516-0FCB88426E6A}" type="presParOf" srcId="{BAA7D409-1D53-4316-9366-9112A3A043BC}" destId="{5CBFCAB1-34EE-4BF6-A74A-232BE98CB1E3}" srcOrd="5" destOrd="0" presId="urn:microsoft.com/office/officeart/2016/7/layout/RepeatingBendingProcessNew"/>
    <dgm:cxn modelId="{EDFDBE43-F100-4CD5-BDBE-410853CA9B73}" type="presParOf" srcId="{5CBFCAB1-34EE-4BF6-A74A-232BE98CB1E3}" destId="{C07116FA-F0DC-4258-9BC7-8678BFBC1EF5}" srcOrd="0" destOrd="0" presId="urn:microsoft.com/office/officeart/2016/7/layout/RepeatingBendingProcessNew"/>
    <dgm:cxn modelId="{796B035E-C28E-4B8D-B695-2A147FC4D6BE}" type="presParOf" srcId="{BAA7D409-1D53-4316-9366-9112A3A043BC}" destId="{885016B2-CC10-4110-B5D4-5E9974768263}" srcOrd="6" destOrd="0" presId="urn:microsoft.com/office/officeart/2016/7/layout/RepeatingBendingProcessNew"/>
    <dgm:cxn modelId="{DCDBE91B-87A4-4690-AA80-30CA338AB670}" type="presParOf" srcId="{BAA7D409-1D53-4316-9366-9112A3A043BC}" destId="{E0FF4C2F-3D11-4CC4-ADDE-20C555558679}" srcOrd="7" destOrd="0" presId="urn:microsoft.com/office/officeart/2016/7/layout/RepeatingBendingProcessNew"/>
    <dgm:cxn modelId="{17C1A5AB-A85B-4EE9-877D-EB1D16EC2B5E}" type="presParOf" srcId="{E0FF4C2F-3D11-4CC4-ADDE-20C555558679}" destId="{653F7EF7-C2B6-40AF-9326-F319D9FD4DDA}" srcOrd="0" destOrd="0" presId="urn:microsoft.com/office/officeart/2016/7/layout/RepeatingBendingProcessNew"/>
    <dgm:cxn modelId="{5CF75C14-1A9E-4323-973C-687A4FA85289}" type="presParOf" srcId="{BAA7D409-1D53-4316-9366-9112A3A043BC}" destId="{859C985E-8F7D-4A22-8C8E-7DAAD8044E5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88BF2-3AEF-4264-9FB6-B6E9061F5B6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C34A475-41C2-4309-A125-67CFD877CD65}">
      <dgm:prSet phldrT="[Text]" custT="1"/>
      <dgm:spPr/>
      <dgm:t>
        <a:bodyPr/>
        <a:lstStyle/>
        <a:p>
          <a:r>
            <a:rPr lang="en-US" sz="2400" dirty="0"/>
            <a:t>US Bank statement</a:t>
          </a:r>
        </a:p>
      </dgm:t>
    </dgm:pt>
    <dgm:pt modelId="{06B66930-4379-46B6-8C4F-478D7DC843A9}" type="parTrans" cxnId="{C84B5BAE-37E9-4D2B-9586-91573EB51F59}">
      <dgm:prSet/>
      <dgm:spPr/>
      <dgm:t>
        <a:bodyPr/>
        <a:lstStyle/>
        <a:p>
          <a:endParaRPr lang="en-US"/>
        </a:p>
      </dgm:t>
    </dgm:pt>
    <dgm:pt modelId="{F816D8DD-EBF5-4B91-AA4E-6F57CCC83DD8}" type="sibTrans" cxnId="{C84B5BAE-37E9-4D2B-9586-91573EB51F59}">
      <dgm:prSet/>
      <dgm:spPr/>
      <dgm:t>
        <a:bodyPr/>
        <a:lstStyle/>
        <a:p>
          <a:endParaRPr lang="en-US"/>
        </a:p>
      </dgm:t>
    </dgm:pt>
    <dgm:pt modelId="{895CADEB-266D-494D-A2C9-2276AA6615DC}">
      <dgm:prSet phldrT="[Text]" custT="1"/>
      <dgm:spPr/>
      <dgm:t>
        <a:bodyPr/>
        <a:lstStyle/>
        <a:p>
          <a:r>
            <a:rPr lang="en-US" sz="2400" dirty="0"/>
            <a:t>Purchase Order</a:t>
          </a:r>
        </a:p>
      </dgm:t>
    </dgm:pt>
    <dgm:pt modelId="{B790B077-E2CC-4A4B-B753-0B6444AE2090}" type="parTrans" cxnId="{64923437-9C07-45AA-908A-079E658076C8}">
      <dgm:prSet/>
      <dgm:spPr/>
      <dgm:t>
        <a:bodyPr/>
        <a:lstStyle/>
        <a:p>
          <a:endParaRPr lang="en-US"/>
        </a:p>
      </dgm:t>
    </dgm:pt>
    <dgm:pt modelId="{1D91A78B-1245-4FEE-89EF-14A70B19B909}" type="sibTrans" cxnId="{64923437-9C07-45AA-908A-079E658076C8}">
      <dgm:prSet/>
      <dgm:spPr/>
      <dgm:t>
        <a:bodyPr/>
        <a:lstStyle/>
        <a:p>
          <a:endParaRPr lang="en-US"/>
        </a:p>
      </dgm:t>
    </dgm:pt>
    <dgm:pt modelId="{24CD2ABA-D871-4DE9-8167-F72A2C9636AC}">
      <dgm:prSet phldrT="[Text]" custT="1"/>
      <dgm:spPr/>
      <dgm:t>
        <a:bodyPr/>
        <a:lstStyle/>
        <a:p>
          <a:r>
            <a:rPr lang="en-US" sz="2400" dirty="0"/>
            <a:t>Receipt from hotel </a:t>
          </a:r>
        </a:p>
      </dgm:t>
    </dgm:pt>
    <dgm:pt modelId="{53D96609-3230-4D16-AD0F-695BC37F17AB}" type="parTrans" cxnId="{2F63B87E-B1CA-463E-A920-F0693767F81E}">
      <dgm:prSet/>
      <dgm:spPr/>
      <dgm:t>
        <a:bodyPr/>
        <a:lstStyle/>
        <a:p>
          <a:endParaRPr lang="en-US"/>
        </a:p>
      </dgm:t>
    </dgm:pt>
    <dgm:pt modelId="{B3E7D3CE-3370-4DEA-B1E0-0C879072FD0B}" type="sibTrans" cxnId="{2F63B87E-B1CA-463E-A920-F0693767F81E}">
      <dgm:prSet/>
      <dgm:spPr/>
      <dgm:t>
        <a:bodyPr/>
        <a:lstStyle/>
        <a:p>
          <a:endParaRPr lang="en-US"/>
        </a:p>
      </dgm:t>
    </dgm:pt>
    <dgm:pt modelId="{2B87DE86-A535-4ECF-B847-C41DEB557C2E}">
      <dgm:prSet phldrT="[Text]" custT="1"/>
      <dgm:spPr/>
      <dgm:t>
        <a:bodyPr/>
        <a:lstStyle/>
        <a:p>
          <a:r>
            <a:rPr lang="en-US" sz="2400" dirty="0"/>
            <a:t>Conference Agenda and proof of attendance</a:t>
          </a:r>
        </a:p>
      </dgm:t>
    </dgm:pt>
    <dgm:pt modelId="{693212C9-D099-4B75-8DB8-9E6370F0893F}" type="parTrans" cxnId="{DEA15A31-536C-4BE8-BD83-D3D7136441EF}">
      <dgm:prSet/>
      <dgm:spPr/>
      <dgm:t>
        <a:bodyPr/>
        <a:lstStyle/>
        <a:p>
          <a:endParaRPr lang="en-US"/>
        </a:p>
      </dgm:t>
    </dgm:pt>
    <dgm:pt modelId="{8C6D5B48-EBC8-427B-8138-2EACE3DD6983}" type="sibTrans" cxnId="{DEA15A31-536C-4BE8-BD83-D3D7136441EF}">
      <dgm:prSet/>
      <dgm:spPr/>
      <dgm:t>
        <a:bodyPr/>
        <a:lstStyle/>
        <a:p>
          <a:endParaRPr lang="en-US"/>
        </a:p>
      </dgm:t>
    </dgm:pt>
    <dgm:pt modelId="{EDE64388-FBC5-467B-A26F-C5DA555A3E45}">
      <dgm:prSet phldrT="[Text]" custT="1"/>
      <dgm:spPr/>
      <dgm:t>
        <a:bodyPr/>
        <a:lstStyle/>
        <a:p>
          <a:r>
            <a:rPr lang="en-US" sz="2400" dirty="0"/>
            <a:t>Conference request</a:t>
          </a:r>
        </a:p>
      </dgm:t>
    </dgm:pt>
    <dgm:pt modelId="{34BBE5F8-5E9C-425E-9DFC-759157153798}" type="parTrans" cxnId="{DB373778-A0CA-4C13-AAE2-E88FC20774ED}">
      <dgm:prSet/>
      <dgm:spPr/>
      <dgm:t>
        <a:bodyPr/>
        <a:lstStyle/>
        <a:p>
          <a:endParaRPr lang="en-US"/>
        </a:p>
      </dgm:t>
    </dgm:pt>
    <dgm:pt modelId="{FC3C3EF9-66E4-41CE-ACE2-393841CBF3EF}" type="sibTrans" cxnId="{DB373778-A0CA-4C13-AAE2-E88FC20774ED}">
      <dgm:prSet/>
      <dgm:spPr/>
      <dgm:t>
        <a:bodyPr/>
        <a:lstStyle/>
        <a:p>
          <a:endParaRPr lang="en-US"/>
        </a:p>
      </dgm:t>
    </dgm:pt>
    <dgm:pt modelId="{8F52AB0E-EB75-4C0A-88E9-331E9302DE35}" type="pres">
      <dgm:prSet presAssocID="{37988BF2-3AEF-4264-9FB6-B6E9061F5B60}" presName="Name0" presStyleCnt="0">
        <dgm:presLayoutVars>
          <dgm:dir/>
          <dgm:resizeHandles val="exact"/>
        </dgm:presLayoutVars>
      </dgm:prSet>
      <dgm:spPr/>
    </dgm:pt>
    <dgm:pt modelId="{1FCA66A6-EC55-4FAE-AB97-16CB5FCC8F12}" type="pres">
      <dgm:prSet presAssocID="{EC34A475-41C2-4309-A125-67CFD877CD65}" presName="node" presStyleLbl="node1" presStyleIdx="0" presStyleCnt="5">
        <dgm:presLayoutVars>
          <dgm:bulletEnabled val="1"/>
        </dgm:presLayoutVars>
      </dgm:prSet>
      <dgm:spPr/>
    </dgm:pt>
    <dgm:pt modelId="{A4B72A10-C61D-4B01-9193-6F666F8D267F}" type="pres">
      <dgm:prSet presAssocID="{F816D8DD-EBF5-4B91-AA4E-6F57CCC83DD8}" presName="sibTrans" presStyleLbl="sibTrans1D1" presStyleIdx="0" presStyleCnt="4"/>
      <dgm:spPr/>
    </dgm:pt>
    <dgm:pt modelId="{1797BD6A-8CDF-47F7-AA84-894C7109FC68}" type="pres">
      <dgm:prSet presAssocID="{F816D8DD-EBF5-4B91-AA4E-6F57CCC83DD8}" presName="connectorText" presStyleLbl="sibTrans1D1" presStyleIdx="0" presStyleCnt="4"/>
      <dgm:spPr/>
    </dgm:pt>
    <dgm:pt modelId="{6D89A92B-E67A-4BBE-B80C-162D83CA7831}" type="pres">
      <dgm:prSet presAssocID="{895CADEB-266D-494D-A2C9-2276AA6615DC}" presName="node" presStyleLbl="node1" presStyleIdx="1" presStyleCnt="5">
        <dgm:presLayoutVars>
          <dgm:bulletEnabled val="1"/>
        </dgm:presLayoutVars>
      </dgm:prSet>
      <dgm:spPr/>
    </dgm:pt>
    <dgm:pt modelId="{01A9B4CB-21DF-457B-908E-A9EC5620A3E3}" type="pres">
      <dgm:prSet presAssocID="{1D91A78B-1245-4FEE-89EF-14A70B19B909}" presName="sibTrans" presStyleLbl="sibTrans1D1" presStyleIdx="1" presStyleCnt="4"/>
      <dgm:spPr/>
    </dgm:pt>
    <dgm:pt modelId="{E126108F-E4B6-4F7D-971C-410B1A800BF5}" type="pres">
      <dgm:prSet presAssocID="{1D91A78B-1245-4FEE-89EF-14A70B19B909}" presName="connectorText" presStyleLbl="sibTrans1D1" presStyleIdx="1" presStyleCnt="4"/>
      <dgm:spPr/>
    </dgm:pt>
    <dgm:pt modelId="{22C4C83B-9768-4363-8496-41FCB9C6173B}" type="pres">
      <dgm:prSet presAssocID="{24CD2ABA-D871-4DE9-8167-F72A2C9636AC}" presName="node" presStyleLbl="node1" presStyleIdx="2" presStyleCnt="5">
        <dgm:presLayoutVars>
          <dgm:bulletEnabled val="1"/>
        </dgm:presLayoutVars>
      </dgm:prSet>
      <dgm:spPr/>
    </dgm:pt>
    <dgm:pt modelId="{9EB4BD4E-5147-4B22-A9FD-A4B28D68FE40}" type="pres">
      <dgm:prSet presAssocID="{B3E7D3CE-3370-4DEA-B1E0-0C879072FD0B}" presName="sibTrans" presStyleLbl="sibTrans1D1" presStyleIdx="2" presStyleCnt="4"/>
      <dgm:spPr/>
    </dgm:pt>
    <dgm:pt modelId="{DFB00A1B-53E5-476E-8E6F-182D9165D4E7}" type="pres">
      <dgm:prSet presAssocID="{B3E7D3CE-3370-4DEA-B1E0-0C879072FD0B}" presName="connectorText" presStyleLbl="sibTrans1D1" presStyleIdx="2" presStyleCnt="4"/>
      <dgm:spPr/>
    </dgm:pt>
    <dgm:pt modelId="{8B71347B-18AB-4BB3-AE98-68C398BD43AB}" type="pres">
      <dgm:prSet presAssocID="{2B87DE86-A535-4ECF-B847-C41DEB557C2E}" presName="node" presStyleLbl="node1" presStyleIdx="3" presStyleCnt="5">
        <dgm:presLayoutVars>
          <dgm:bulletEnabled val="1"/>
        </dgm:presLayoutVars>
      </dgm:prSet>
      <dgm:spPr/>
    </dgm:pt>
    <dgm:pt modelId="{ECCB5C87-FD2D-41F0-96C8-B04E7971C155}" type="pres">
      <dgm:prSet presAssocID="{8C6D5B48-EBC8-427B-8138-2EACE3DD6983}" presName="sibTrans" presStyleLbl="sibTrans1D1" presStyleIdx="3" presStyleCnt="4"/>
      <dgm:spPr/>
    </dgm:pt>
    <dgm:pt modelId="{89CC300C-3402-495E-8142-88369F488059}" type="pres">
      <dgm:prSet presAssocID="{8C6D5B48-EBC8-427B-8138-2EACE3DD6983}" presName="connectorText" presStyleLbl="sibTrans1D1" presStyleIdx="3" presStyleCnt="4"/>
      <dgm:spPr/>
    </dgm:pt>
    <dgm:pt modelId="{27D7389D-2EE5-46D1-8151-CE074F71EC1E}" type="pres">
      <dgm:prSet presAssocID="{EDE64388-FBC5-467B-A26F-C5DA555A3E45}" presName="node" presStyleLbl="node1" presStyleIdx="4" presStyleCnt="5">
        <dgm:presLayoutVars>
          <dgm:bulletEnabled val="1"/>
        </dgm:presLayoutVars>
      </dgm:prSet>
      <dgm:spPr/>
    </dgm:pt>
  </dgm:ptLst>
  <dgm:cxnLst>
    <dgm:cxn modelId="{062CF90B-DE02-479F-87D3-69B8554613DA}" type="presOf" srcId="{B3E7D3CE-3370-4DEA-B1E0-0C879072FD0B}" destId="{DFB00A1B-53E5-476E-8E6F-182D9165D4E7}" srcOrd="1" destOrd="0" presId="urn:microsoft.com/office/officeart/2005/8/layout/bProcess3"/>
    <dgm:cxn modelId="{7FF73325-E96F-477E-B2B5-732A3DFED103}" type="presOf" srcId="{F816D8DD-EBF5-4B91-AA4E-6F57CCC83DD8}" destId="{1797BD6A-8CDF-47F7-AA84-894C7109FC68}" srcOrd="1" destOrd="0" presId="urn:microsoft.com/office/officeart/2005/8/layout/bProcess3"/>
    <dgm:cxn modelId="{B2267426-0ABB-4178-BDE2-693E95462B3C}" type="presOf" srcId="{895CADEB-266D-494D-A2C9-2276AA6615DC}" destId="{6D89A92B-E67A-4BBE-B80C-162D83CA7831}" srcOrd="0" destOrd="0" presId="urn:microsoft.com/office/officeart/2005/8/layout/bProcess3"/>
    <dgm:cxn modelId="{EF86C027-149D-4AC4-85E9-B5AEC06E6F56}" type="presOf" srcId="{EDE64388-FBC5-467B-A26F-C5DA555A3E45}" destId="{27D7389D-2EE5-46D1-8151-CE074F71EC1E}" srcOrd="0" destOrd="0" presId="urn:microsoft.com/office/officeart/2005/8/layout/bProcess3"/>
    <dgm:cxn modelId="{DEA15A31-536C-4BE8-BD83-D3D7136441EF}" srcId="{37988BF2-3AEF-4264-9FB6-B6E9061F5B60}" destId="{2B87DE86-A535-4ECF-B847-C41DEB557C2E}" srcOrd="3" destOrd="0" parTransId="{693212C9-D099-4B75-8DB8-9E6370F0893F}" sibTransId="{8C6D5B48-EBC8-427B-8138-2EACE3DD6983}"/>
    <dgm:cxn modelId="{64923437-9C07-45AA-908A-079E658076C8}" srcId="{37988BF2-3AEF-4264-9FB6-B6E9061F5B60}" destId="{895CADEB-266D-494D-A2C9-2276AA6615DC}" srcOrd="1" destOrd="0" parTransId="{B790B077-E2CC-4A4B-B753-0B6444AE2090}" sibTransId="{1D91A78B-1245-4FEE-89EF-14A70B19B909}"/>
    <dgm:cxn modelId="{7ECB0B4F-5CD7-443F-9DE2-734C00552B47}" type="presOf" srcId="{2B87DE86-A535-4ECF-B847-C41DEB557C2E}" destId="{8B71347B-18AB-4BB3-AE98-68C398BD43AB}" srcOrd="0" destOrd="0" presId="urn:microsoft.com/office/officeart/2005/8/layout/bProcess3"/>
    <dgm:cxn modelId="{24C9CA70-6C99-4571-A8DD-8AAA52E278F6}" type="presOf" srcId="{F816D8DD-EBF5-4B91-AA4E-6F57CCC83DD8}" destId="{A4B72A10-C61D-4B01-9193-6F666F8D267F}" srcOrd="0" destOrd="0" presId="urn:microsoft.com/office/officeart/2005/8/layout/bProcess3"/>
    <dgm:cxn modelId="{DB373778-A0CA-4C13-AAE2-E88FC20774ED}" srcId="{37988BF2-3AEF-4264-9FB6-B6E9061F5B60}" destId="{EDE64388-FBC5-467B-A26F-C5DA555A3E45}" srcOrd="4" destOrd="0" parTransId="{34BBE5F8-5E9C-425E-9DFC-759157153798}" sibTransId="{FC3C3EF9-66E4-41CE-ACE2-393841CBF3EF}"/>
    <dgm:cxn modelId="{B244815A-B0CA-4D38-A9DA-ACF2AE9F190E}" type="presOf" srcId="{8C6D5B48-EBC8-427B-8138-2EACE3DD6983}" destId="{ECCB5C87-FD2D-41F0-96C8-B04E7971C155}" srcOrd="0" destOrd="0" presId="urn:microsoft.com/office/officeart/2005/8/layout/bProcess3"/>
    <dgm:cxn modelId="{21EB077E-5CDB-4F7D-B7AC-A9FF4821FDDF}" type="presOf" srcId="{B3E7D3CE-3370-4DEA-B1E0-0C879072FD0B}" destId="{9EB4BD4E-5147-4B22-A9FD-A4B28D68FE40}" srcOrd="0" destOrd="0" presId="urn:microsoft.com/office/officeart/2005/8/layout/bProcess3"/>
    <dgm:cxn modelId="{2F63B87E-B1CA-463E-A920-F0693767F81E}" srcId="{37988BF2-3AEF-4264-9FB6-B6E9061F5B60}" destId="{24CD2ABA-D871-4DE9-8167-F72A2C9636AC}" srcOrd="2" destOrd="0" parTransId="{53D96609-3230-4D16-AD0F-695BC37F17AB}" sibTransId="{B3E7D3CE-3370-4DEA-B1E0-0C879072FD0B}"/>
    <dgm:cxn modelId="{20D3419E-A6B1-4275-A24E-93D7AF0479B8}" type="presOf" srcId="{1D91A78B-1245-4FEE-89EF-14A70B19B909}" destId="{E126108F-E4B6-4F7D-971C-410B1A800BF5}" srcOrd="1" destOrd="0" presId="urn:microsoft.com/office/officeart/2005/8/layout/bProcess3"/>
    <dgm:cxn modelId="{C924C4A8-8CE2-404D-AC09-EE656891133A}" type="presOf" srcId="{37988BF2-3AEF-4264-9FB6-B6E9061F5B60}" destId="{8F52AB0E-EB75-4C0A-88E9-331E9302DE35}" srcOrd="0" destOrd="0" presId="urn:microsoft.com/office/officeart/2005/8/layout/bProcess3"/>
    <dgm:cxn modelId="{C84B5BAE-37E9-4D2B-9586-91573EB51F59}" srcId="{37988BF2-3AEF-4264-9FB6-B6E9061F5B60}" destId="{EC34A475-41C2-4309-A125-67CFD877CD65}" srcOrd="0" destOrd="0" parTransId="{06B66930-4379-46B6-8C4F-478D7DC843A9}" sibTransId="{F816D8DD-EBF5-4B91-AA4E-6F57CCC83DD8}"/>
    <dgm:cxn modelId="{44C1F6D6-4BDF-4969-BBC5-62E1CB45C8EB}" type="presOf" srcId="{EC34A475-41C2-4309-A125-67CFD877CD65}" destId="{1FCA66A6-EC55-4FAE-AB97-16CB5FCC8F12}" srcOrd="0" destOrd="0" presId="urn:microsoft.com/office/officeart/2005/8/layout/bProcess3"/>
    <dgm:cxn modelId="{94696FD7-72D5-48FB-A2C6-1CDB2C3C03AB}" type="presOf" srcId="{8C6D5B48-EBC8-427B-8138-2EACE3DD6983}" destId="{89CC300C-3402-495E-8142-88369F488059}" srcOrd="1" destOrd="0" presId="urn:microsoft.com/office/officeart/2005/8/layout/bProcess3"/>
    <dgm:cxn modelId="{91E729EB-C09E-460A-858E-17BAEC611921}" type="presOf" srcId="{1D91A78B-1245-4FEE-89EF-14A70B19B909}" destId="{01A9B4CB-21DF-457B-908E-A9EC5620A3E3}" srcOrd="0" destOrd="0" presId="urn:microsoft.com/office/officeart/2005/8/layout/bProcess3"/>
    <dgm:cxn modelId="{6922DFFA-8D89-408D-90E3-AE5D85B26E09}" type="presOf" srcId="{24CD2ABA-D871-4DE9-8167-F72A2C9636AC}" destId="{22C4C83B-9768-4363-8496-41FCB9C6173B}" srcOrd="0" destOrd="0" presId="urn:microsoft.com/office/officeart/2005/8/layout/bProcess3"/>
    <dgm:cxn modelId="{CD2425A7-7042-4301-B171-501DC0E186EA}" type="presParOf" srcId="{8F52AB0E-EB75-4C0A-88E9-331E9302DE35}" destId="{1FCA66A6-EC55-4FAE-AB97-16CB5FCC8F12}" srcOrd="0" destOrd="0" presId="urn:microsoft.com/office/officeart/2005/8/layout/bProcess3"/>
    <dgm:cxn modelId="{B3DA1166-E3DF-4B59-9990-3DF882CF974C}" type="presParOf" srcId="{8F52AB0E-EB75-4C0A-88E9-331E9302DE35}" destId="{A4B72A10-C61D-4B01-9193-6F666F8D267F}" srcOrd="1" destOrd="0" presId="urn:microsoft.com/office/officeart/2005/8/layout/bProcess3"/>
    <dgm:cxn modelId="{972FB924-EFF6-4739-908C-F3FF0FC5AE6F}" type="presParOf" srcId="{A4B72A10-C61D-4B01-9193-6F666F8D267F}" destId="{1797BD6A-8CDF-47F7-AA84-894C7109FC68}" srcOrd="0" destOrd="0" presId="urn:microsoft.com/office/officeart/2005/8/layout/bProcess3"/>
    <dgm:cxn modelId="{0CD32BA7-EC4A-48B1-848B-9F97374088C3}" type="presParOf" srcId="{8F52AB0E-EB75-4C0A-88E9-331E9302DE35}" destId="{6D89A92B-E67A-4BBE-B80C-162D83CA7831}" srcOrd="2" destOrd="0" presId="urn:microsoft.com/office/officeart/2005/8/layout/bProcess3"/>
    <dgm:cxn modelId="{C2E555E0-6F7F-4D90-A07E-90D3FAA3900F}" type="presParOf" srcId="{8F52AB0E-EB75-4C0A-88E9-331E9302DE35}" destId="{01A9B4CB-21DF-457B-908E-A9EC5620A3E3}" srcOrd="3" destOrd="0" presId="urn:microsoft.com/office/officeart/2005/8/layout/bProcess3"/>
    <dgm:cxn modelId="{3DD5008B-F7FA-4B46-A175-9148FD30AA8F}" type="presParOf" srcId="{01A9B4CB-21DF-457B-908E-A9EC5620A3E3}" destId="{E126108F-E4B6-4F7D-971C-410B1A800BF5}" srcOrd="0" destOrd="0" presId="urn:microsoft.com/office/officeart/2005/8/layout/bProcess3"/>
    <dgm:cxn modelId="{5077E72B-3C07-4B55-B4E9-2750B03E8D3E}" type="presParOf" srcId="{8F52AB0E-EB75-4C0A-88E9-331E9302DE35}" destId="{22C4C83B-9768-4363-8496-41FCB9C6173B}" srcOrd="4" destOrd="0" presId="urn:microsoft.com/office/officeart/2005/8/layout/bProcess3"/>
    <dgm:cxn modelId="{473217D3-969E-4A56-B6AA-EF0370F1E513}" type="presParOf" srcId="{8F52AB0E-EB75-4C0A-88E9-331E9302DE35}" destId="{9EB4BD4E-5147-4B22-A9FD-A4B28D68FE40}" srcOrd="5" destOrd="0" presId="urn:microsoft.com/office/officeart/2005/8/layout/bProcess3"/>
    <dgm:cxn modelId="{E57B7FE4-5625-41E8-83B9-472637A1C378}" type="presParOf" srcId="{9EB4BD4E-5147-4B22-A9FD-A4B28D68FE40}" destId="{DFB00A1B-53E5-476E-8E6F-182D9165D4E7}" srcOrd="0" destOrd="0" presId="urn:microsoft.com/office/officeart/2005/8/layout/bProcess3"/>
    <dgm:cxn modelId="{D9F46EB7-CD48-4A56-B982-038C4E4E0273}" type="presParOf" srcId="{8F52AB0E-EB75-4C0A-88E9-331E9302DE35}" destId="{8B71347B-18AB-4BB3-AE98-68C398BD43AB}" srcOrd="6" destOrd="0" presId="urn:microsoft.com/office/officeart/2005/8/layout/bProcess3"/>
    <dgm:cxn modelId="{640AC546-E92E-401D-9BD3-0C20F5655E79}" type="presParOf" srcId="{8F52AB0E-EB75-4C0A-88E9-331E9302DE35}" destId="{ECCB5C87-FD2D-41F0-96C8-B04E7971C155}" srcOrd="7" destOrd="0" presId="urn:microsoft.com/office/officeart/2005/8/layout/bProcess3"/>
    <dgm:cxn modelId="{B72AA326-88BB-4999-9C2A-4819CD0BEE43}" type="presParOf" srcId="{ECCB5C87-FD2D-41F0-96C8-B04E7971C155}" destId="{89CC300C-3402-495E-8142-88369F488059}" srcOrd="0" destOrd="0" presId="urn:microsoft.com/office/officeart/2005/8/layout/bProcess3"/>
    <dgm:cxn modelId="{D951DCAA-C1EE-4736-AB93-7E1756CC31C9}" type="presParOf" srcId="{8F52AB0E-EB75-4C0A-88E9-331E9302DE35}" destId="{27D7389D-2EE5-46D1-8151-CE074F71EC1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A5778-6C12-4E08-A761-A7C56F4D0A2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9C3C9F0-F0D6-4DE4-B8A4-878D494C4F35}">
      <dgm:prSet phldrT="[Text]" custT="1"/>
      <dgm:spPr/>
      <dgm:t>
        <a:bodyPr/>
        <a:lstStyle/>
        <a:p>
          <a:r>
            <a:rPr lang="en-US" sz="2400"/>
            <a:t>Detailed Purchase Order</a:t>
          </a:r>
        </a:p>
      </dgm:t>
    </dgm:pt>
    <dgm:pt modelId="{F21E3B89-ABA3-4CE1-8280-21580330B86A}" type="parTrans" cxnId="{3DD2D167-8238-49ED-92C2-56EDA50D6086}">
      <dgm:prSet/>
      <dgm:spPr/>
      <dgm:t>
        <a:bodyPr/>
        <a:lstStyle/>
        <a:p>
          <a:endParaRPr lang="en-US"/>
        </a:p>
      </dgm:t>
    </dgm:pt>
    <dgm:pt modelId="{3469CE4E-6357-4773-97F2-C704CF0B7993}" type="sibTrans" cxnId="{3DD2D167-8238-49ED-92C2-56EDA50D6086}">
      <dgm:prSet/>
      <dgm:spPr/>
      <dgm:t>
        <a:bodyPr/>
        <a:lstStyle/>
        <a:p>
          <a:endParaRPr lang="en-US"/>
        </a:p>
      </dgm:t>
    </dgm:pt>
    <dgm:pt modelId="{3505F6D9-8ED3-4FBC-83AF-9504410F755A}">
      <dgm:prSet phldrT="[Text]" custT="1"/>
      <dgm:spPr/>
      <dgm:t>
        <a:bodyPr/>
        <a:lstStyle/>
        <a:p>
          <a:r>
            <a:rPr lang="en-US" sz="2400"/>
            <a:t>Board Agenda Item for approval</a:t>
          </a:r>
        </a:p>
      </dgm:t>
    </dgm:pt>
    <dgm:pt modelId="{4E5D7393-1A64-4710-83D8-0CD73BA46943}" type="parTrans" cxnId="{C78EFD7F-8245-4E22-93D4-ED802B3F7537}">
      <dgm:prSet/>
      <dgm:spPr/>
      <dgm:t>
        <a:bodyPr/>
        <a:lstStyle/>
        <a:p>
          <a:endParaRPr lang="en-US"/>
        </a:p>
      </dgm:t>
    </dgm:pt>
    <dgm:pt modelId="{7A2930C1-80D7-4447-ACC6-88E0983DE0E3}" type="sibTrans" cxnId="{C78EFD7F-8245-4E22-93D4-ED802B3F7537}">
      <dgm:prSet/>
      <dgm:spPr/>
      <dgm:t>
        <a:bodyPr/>
        <a:lstStyle/>
        <a:p>
          <a:endParaRPr lang="en-US"/>
        </a:p>
      </dgm:t>
    </dgm:pt>
    <dgm:pt modelId="{02BCBBBA-2BF0-4F8C-AC01-12DEE38352AD}">
      <dgm:prSet phldrT="[Text]" custT="1"/>
      <dgm:spPr/>
      <dgm:t>
        <a:bodyPr/>
        <a:lstStyle/>
        <a:p>
          <a:r>
            <a:rPr lang="en-US" sz="2400"/>
            <a:t>Detailed Consultant Contract</a:t>
          </a:r>
        </a:p>
      </dgm:t>
    </dgm:pt>
    <dgm:pt modelId="{C053934F-6C4A-4962-9050-13AB0B0F0267}" type="parTrans" cxnId="{A1491868-5C54-4F96-A9EA-38CB51A90C79}">
      <dgm:prSet/>
      <dgm:spPr/>
      <dgm:t>
        <a:bodyPr/>
        <a:lstStyle/>
        <a:p>
          <a:endParaRPr lang="en-US"/>
        </a:p>
      </dgm:t>
    </dgm:pt>
    <dgm:pt modelId="{A86EDA6E-C241-4253-A82A-1666D8703CB6}" type="sibTrans" cxnId="{A1491868-5C54-4F96-A9EA-38CB51A90C79}">
      <dgm:prSet/>
      <dgm:spPr/>
      <dgm:t>
        <a:bodyPr/>
        <a:lstStyle/>
        <a:p>
          <a:endParaRPr lang="en-US"/>
        </a:p>
      </dgm:t>
    </dgm:pt>
    <dgm:pt modelId="{D368F5C4-DF6E-418B-B3D6-D6FFA21B3604}">
      <dgm:prSet phldrT="[Text]" custT="1"/>
      <dgm:spPr/>
      <dgm:t>
        <a:bodyPr/>
        <a:lstStyle/>
        <a:p>
          <a:r>
            <a:rPr lang="en-US" sz="2400"/>
            <a:t>Invoices showing dates of service</a:t>
          </a:r>
        </a:p>
      </dgm:t>
    </dgm:pt>
    <dgm:pt modelId="{86FEF213-56F1-4CC3-971E-7EA2C80276F3}" type="parTrans" cxnId="{46B7BCFD-68A2-4463-93B4-5D9E74AE4D2E}">
      <dgm:prSet/>
      <dgm:spPr/>
      <dgm:t>
        <a:bodyPr/>
        <a:lstStyle/>
        <a:p>
          <a:endParaRPr lang="en-US"/>
        </a:p>
      </dgm:t>
    </dgm:pt>
    <dgm:pt modelId="{3A1264EB-32F0-42CC-BDE4-4A70C4724D24}" type="sibTrans" cxnId="{46B7BCFD-68A2-4463-93B4-5D9E74AE4D2E}">
      <dgm:prSet/>
      <dgm:spPr/>
      <dgm:t>
        <a:bodyPr/>
        <a:lstStyle/>
        <a:p>
          <a:endParaRPr lang="en-US"/>
        </a:p>
      </dgm:t>
    </dgm:pt>
    <dgm:pt modelId="{AFF16A03-E146-48FF-94B7-F6BDD29663A9}">
      <dgm:prSet phldrT="[Text]" custT="1"/>
      <dgm:spPr/>
      <dgm:t>
        <a:bodyPr/>
        <a:lstStyle/>
        <a:p>
          <a:r>
            <a:rPr lang="en-US" sz="2400"/>
            <a:t>Backup documents showing services provided</a:t>
          </a:r>
        </a:p>
      </dgm:t>
    </dgm:pt>
    <dgm:pt modelId="{DF683BF3-D9F3-4FE5-AB38-8888AC0FD7DC}" type="parTrans" cxnId="{39F154E9-F605-4FED-BC50-8255E437988D}">
      <dgm:prSet/>
      <dgm:spPr/>
      <dgm:t>
        <a:bodyPr/>
        <a:lstStyle/>
        <a:p>
          <a:endParaRPr lang="en-US"/>
        </a:p>
      </dgm:t>
    </dgm:pt>
    <dgm:pt modelId="{05082497-0DC5-45AF-824B-99D5BD1FA74D}" type="sibTrans" cxnId="{39F154E9-F605-4FED-BC50-8255E437988D}">
      <dgm:prSet/>
      <dgm:spPr/>
      <dgm:t>
        <a:bodyPr/>
        <a:lstStyle/>
        <a:p>
          <a:endParaRPr lang="en-US"/>
        </a:p>
      </dgm:t>
    </dgm:pt>
    <dgm:pt modelId="{C0BDB2CD-0AED-44B4-8B8E-FD4335E38672}" type="pres">
      <dgm:prSet presAssocID="{F78A5778-6C12-4E08-A761-A7C56F4D0A22}" presName="Name0" presStyleCnt="0">
        <dgm:presLayoutVars>
          <dgm:dir/>
          <dgm:resizeHandles val="exact"/>
        </dgm:presLayoutVars>
      </dgm:prSet>
      <dgm:spPr/>
    </dgm:pt>
    <dgm:pt modelId="{91DD827C-8B65-4A8A-BCA6-7DD60225262A}" type="pres">
      <dgm:prSet presAssocID="{C9C3C9F0-F0D6-4DE4-B8A4-878D494C4F35}" presName="node" presStyleLbl="node1" presStyleIdx="0" presStyleCnt="5">
        <dgm:presLayoutVars>
          <dgm:bulletEnabled val="1"/>
        </dgm:presLayoutVars>
      </dgm:prSet>
      <dgm:spPr/>
    </dgm:pt>
    <dgm:pt modelId="{A63E7DC1-81A8-4E4F-9E97-B494FE6C3E81}" type="pres">
      <dgm:prSet presAssocID="{3469CE4E-6357-4773-97F2-C704CF0B7993}" presName="sibTrans" presStyleLbl="sibTrans1D1" presStyleIdx="0" presStyleCnt="4"/>
      <dgm:spPr/>
    </dgm:pt>
    <dgm:pt modelId="{364B9E6A-BA1F-451F-8F62-30276453F386}" type="pres">
      <dgm:prSet presAssocID="{3469CE4E-6357-4773-97F2-C704CF0B7993}" presName="connectorText" presStyleLbl="sibTrans1D1" presStyleIdx="0" presStyleCnt="4"/>
      <dgm:spPr/>
    </dgm:pt>
    <dgm:pt modelId="{E32B663A-3AAA-4569-A4E3-2DF577CA7B85}" type="pres">
      <dgm:prSet presAssocID="{3505F6D9-8ED3-4FBC-83AF-9504410F755A}" presName="node" presStyleLbl="node1" presStyleIdx="1" presStyleCnt="5">
        <dgm:presLayoutVars>
          <dgm:bulletEnabled val="1"/>
        </dgm:presLayoutVars>
      </dgm:prSet>
      <dgm:spPr/>
    </dgm:pt>
    <dgm:pt modelId="{70C5A84F-3C4E-41D4-87BE-1C6A2D458E0E}" type="pres">
      <dgm:prSet presAssocID="{7A2930C1-80D7-4447-ACC6-88E0983DE0E3}" presName="sibTrans" presStyleLbl="sibTrans1D1" presStyleIdx="1" presStyleCnt="4"/>
      <dgm:spPr/>
    </dgm:pt>
    <dgm:pt modelId="{C77B0FDD-52A2-45E7-A935-3313782375BF}" type="pres">
      <dgm:prSet presAssocID="{7A2930C1-80D7-4447-ACC6-88E0983DE0E3}" presName="connectorText" presStyleLbl="sibTrans1D1" presStyleIdx="1" presStyleCnt="4"/>
      <dgm:spPr/>
    </dgm:pt>
    <dgm:pt modelId="{30D64616-C4B1-4E3B-9E3F-576C92479ED2}" type="pres">
      <dgm:prSet presAssocID="{02BCBBBA-2BF0-4F8C-AC01-12DEE38352AD}" presName="node" presStyleLbl="node1" presStyleIdx="2" presStyleCnt="5">
        <dgm:presLayoutVars>
          <dgm:bulletEnabled val="1"/>
        </dgm:presLayoutVars>
      </dgm:prSet>
      <dgm:spPr/>
    </dgm:pt>
    <dgm:pt modelId="{CBD4BFC5-9F9B-4F95-855F-23C6B420E323}" type="pres">
      <dgm:prSet presAssocID="{A86EDA6E-C241-4253-A82A-1666D8703CB6}" presName="sibTrans" presStyleLbl="sibTrans1D1" presStyleIdx="2" presStyleCnt="4"/>
      <dgm:spPr/>
    </dgm:pt>
    <dgm:pt modelId="{F733F6C8-C7F4-4932-A3D5-DCCC07564BF6}" type="pres">
      <dgm:prSet presAssocID="{A86EDA6E-C241-4253-A82A-1666D8703CB6}" presName="connectorText" presStyleLbl="sibTrans1D1" presStyleIdx="2" presStyleCnt="4"/>
      <dgm:spPr/>
    </dgm:pt>
    <dgm:pt modelId="{B6B2D85B-F251-4216-BCF9-06CAA542759D}" type="pres">
      <dgm:prSet presAssocID="{D368F5C4-DF6E-418B-B3D6-D6FFA21B3604}" presName="node" presStyleLbl="node1" presStyleIdx="3" presStyleCnt="5">
        <dgm:presLayoutVars>
          <dgm:bulletEnabled val="1"/>
        </dgm:presLayoutVars>
      </dgm:prSet>
      <dgm:spPr/>
    </dgm:pt>
    <dgm:pt modelId="{FB5404A1-B661-4273-AEEC-7BF899D09D52}" type="pres">
      <dgm:prSet presAssocID="{3A1264EB-32F0-42CC-BDE4-4A70C4724D24}" presName="sibTrans" presStyleLbl="sibTrans1D1" presStyleIdx="3" presStyleCnt="4"/>
      <dgm:spPr/>
    </dgm:pt>
    <dgm:pt modelId="{CC11D8A6-2492-4A56-8E45-16F14AA3BC99}" type="pres">
      <dgm:prSet presAssocID="{3A1264EB-32F0-42CC-BDE4-4A70C4724D24}" presName="connectorText" presStyleLbl="sibTrans1D1" presStyleIdx="3" presStyleCnt="4"/>
      <dgm:spPr/>
    </dgm:pt>
    <dgm:pt modelId="{AE6DFD4E-27D7-4D57-A16E-EF6DBDD15E5D}" type="pres">
      <dgm:prSet presAssocID="{AFF16A03-E146-48FF-94B7-F6BDD29663A9}" presName="node" presStyleLbl="node1" presStyleIdx="4" presStyleCnt="5">
        <dgm:presLayoutVars>
          <dgm:bulletEnabled val="1"/>
        </dgm:presLayoutVars>
      </dgm:prSet>
      <dgm:spPr/>
    </dgm:pt>
  </dgm:ptLst>
  <dgm:cxnLst>
    <dgm:cxn modelId="{816F3D09-96B3-4BD8-ADC8-3EB79B2CFFD0}" type="presOf" srcId="{A86EDA6E-C241-4253-A82A-1666D8703CB6}" destId="{F733F6C8-C7F4-4932-A3D5-DCCC07564BF6}" srcOrd="1" destOrd="0" presId="urn:microsoft.com/office/officeart/2005/8/layout/bProcess3"/>
    <dgm:cxn modelId="{4C46E009-E688-4A1B-BC5D-1CD37591A269}" type="presOf" srcId="{3469CE4E-6357-4773-97F2-C704CF0B7993}" destId="{364B9E6A-BA1F-451F-8F62-30276453F386}" srcOrd="1" destOrd="0" presId="urn:microsoft.com/office/officeart/2005/8/layout/bProcess3"/>
    <dgm:cxn modelId="{7AB3EA24-4163-4A74-9832-90836946D972}" type="presOf" srcId="{F78A5778-6C12-4E08-A761-A7C56F4D0A22}" destId="{C0BDB2CD-0AED-44B4-8B8E-FD4335E38672}" srcOrd="0" destOrd="0" presId="urn:microsoft.com/office/officeart/2005/8/layout/bProcess3"/>
    <dgm:cxn modelId="{3DD2D167-8238-49ED-92C2-56EDA50D6086}" srcId="{F78A5778-6C12-4E08-A761-A7C56F4D0A22}" destId="{C9C3C9F0-F0D6-4DE4-B8A4-878D494C4F35}" srcOrd="0" destOrd="0" parTransId="{F21E3B89-ABA3-4CE1-8280-21580330B86A}" sibTransId="{3469CE4E-6357-4773-97F2-C704CF0B7993}"/>
    <dgm:cxn modelId="{A1491868-5C54-4F96-A9EA-38CB51A90C79}" srcId="{F78A5778-6C12-4E08-A761-A7C56F4D0A22}" destId="{02BCBBBA-2BF0-4F8C-AC01-12DEE38352AD}" srcOrd="2" destOrd="0" parTransId="{C053934F-6C4A-4962-9050-13AB0B0F0267}" sibTransId="{A86EDA6E-C241-4253-A82A-1666D8703CB6}"/>
    <dgm:cxn modelId="{E00A447D-581B-47D5-BAF2-5B0E03DB4354}" type="presOf" srcId="{AFF16A03-E146-48FF-94B7-F6BDD29663A9}" destId="{AE6DFD4E-27D7-4D57-A16E-EF6DBDD15E5D}" srcOrd="0" destOrd="0" presId="urn:microsoft.com/office/officeart/2005/8/layout/bProcess3"/>
    <dgm:cxn modelId="{9BFC817D-FB11-4EBB-BC6D-E7D93228A72A}" type="presOf" srcId="{7A2930C1-80D7-4447-ACC6-88E0983DE0E3}" destId="{70C5A84F-3C4E-41D4-87BE-1C6A2D458E0E}" srcOrd="0" destOrd="0" presId="urn:microsoft.com/office/officeart/2005/8/layout/bProcess3"/>
    <dgm:cxn modelId="{C78EFD7F-8245-4E22-93D4-ED802B3F7537}" srcId="{F78A5778-6C12-4E08-A761-A7C56F4D0A22}" destId="{3505F6D9-8ED3-4FBC-83AF-9504410F755A}" srcOrd="1" destOrd="0" parTransId="{4E5D7393-1A64-4710-83D8-0CD73BA46943}" sibTransId="{7A2930C1-80D7-4447-ACC6-88E0983DE0E3}"/>
    <dgm:cxn modelId="{6C70A985-FDE0-46B6-A55B-6EB1F321C23C}" type="presOf" srcId="{02BCBBBA-2BF0-4F8C-AC01-12DEE38352AD}" destId="{30D64616-C4B1-4E3B-9E3F-576C92479ED2}" srcOrd="0" destOrd="0" presId="urn:microsoft.com/office/officeart/2005/8/layout/bProcess3"/>
    <dgm:cxn modelId="{4DB2EDBA-C85C-48D6-B74A-863E032843C4}" type="presOf" srcId="{C9C3C9F0-F0D6-4DE4-B8A4-878D494C4F35}" destId="{91DD827C-8B65-4A8A-BCA6-7DD60225262A}" srcOrd="0" destOrd="0" presId="urn:microsoft.com/office/officeart/2005/8/layout/bProcess3"/>
    <dgm:cxn modelId="{4DA1A1BF-1A7E-4D8E-9957-F4DFA6D616CC}" type="presOf" srcId="{3469CE4E-6357-4773-97F2-C704CF0B7993}" destId="{A63E7DC1-81A8-4E4F-9E97-B494FE6C3E81}" srcOrd="0" destOrd="0" presId="urn:microsoft.com/office/officeart/2005/8/layout/bProcess3"/>
    <dgm:cxn modelId="{BC8A7CC3-AA0C-45B6-9198-562ECDD4A543}" type="presOf" srcId="{A86EDA6E-C241-4253-A82A-1666D8703CB6}" destId="{CBD4BFC5-9F9B-4F95-855F-23C6B420E323}" srcOrd="0" destOrd="0" presId="urn:microsoft.com/office/officeart/2005/8/layout/bProcess3"/>
    <dgm:cxn modelId="{76CD54CB-207B-4B42-9BC8-3F4650F5DA66}" type="presOf" srcId="{7A2930C1-80D7-4447-ACC6-88E0983DE0E3}" destId="{C77B0FDD-52A2-45E7-A935-3313782375BF}" srcOrd="1" destOrd="0" presId="urn:microsoft.com/office/officeart/2005/8/layout/bProcess3"/>
    <dgm:cxn modelId="{3E83F7D6-CB2D-49A6-A30F-42312E17FC34}" type="presOf" srcId="{D368F5C4-DF6E-418B-B3D6-D6FFA21B3604}" destId="{B6B2D85B-F251-4216-BCF9-06CAA542759D}" srcOrd="0" destOrd="0" presId="urn:microsoft.com/office/officeart/2005/8/layout/bProcess3"/>
    <dgm:cxn modelId="{B60015DB-BAE7-42E0-828B-421FC123AAD9}" type="presOf" srcId="{3A1264EB-32F0-42CC-BDE4-4A70C4724D24}" destId="{FB5404A1-B661-4273-AEEC-7BF899D09D52}" srcOrd="0" destOrd="0" presId="urn:microsoft.com/office/officeart/2005/8/layout/bProcess3"/>
    <dgm:cxn modelId="{39F154E9-F605-4FED-BC50-8255E437988D}" srcId="{F78A5778-6C12-4E08-A761-A7C56F4D0A22}" destId="{AFF16A03-E146-48FF-94B7-F6BDD29663A9}" srcOrd="4" destOrd="0" parTransId="{DF683BF3-D9F3-4FE5-AB38-8888AC0FD7DC}" sibTransId="{05082497-0DC5-45AF-824B-99D5BD1FA74D}"/>
    <dgm:cxn modelId="{EDA3ABEE-CB45-4A55-8FA4-13C89323C18B}" type="presOf" srcId="{3A1264EB-32F0-42CC-BDE4-4A70C4724D24}" destId="{CC11D8A6-2492-4A56-8E45-16F14AA3BC99}" srcOrd="1" destOrd="0" presId="urn:microsoft.com/office/officeart/2005/8/layout/bProcess3"/>
    <dgm:cxn modelId="{75DAE6F5-EDA8-4CFD-B068-EF8DC52565C6}" type="presOf" srcId="{3505F6D9-8ED3-4FBC-83AF-9504410F755A}" destId="{E32B663A-3AAA-4569-A4E3-2DF577CA7B85}" srcOrd="0" destOrd="0" presId="urn:microsoft.com/office/officeart/2005/8/layout/bProcess3"/>
    <dgm:cxn modelId="{46B7BCFD-68A2-4463-93B4-5D9E74AE4D2E}" srcId="{F78A5778-6C12-4E08-A761-A7C56F4D0A22}" destId="{D368F5C4-DF6E-418B-B3D6-D6FFA21B3604}" srcOrd="3" destOrd="0" parTransId="{86FEF213-56F1-4CC3-971E-7EA2C80276F3}" sibTransId="{3A1264EB-32F0-42CC-BDE4-4A70C4724D24}"/>
    <dgm:cxn modelId="{AD9109B3-9546-46E5-B9B7-DA88622B0012}" type="presParOf" srcId="{C0BDB2CD-0AED-44B4-8B8E-FD4335E38672}" destId="{91DD827C-8B65-4A8A-BCA6-7DD60225262A}" srcOrd="0" destOrd="0" presId="urn:microsoft.com/office/officeart/2005/8/layout/bProcess3"/>
    <dgm:cxn modelId="{7DBDE5AC-86AA-4952-94FC-4CFB4029B57F}" type="presParOf" srcId="{C0BDB2CD-0AED-44B4-8B8E-FD4335E38672}" destId="{A63E7DC1-81A8-4E4F-9E97-B494FE6C3E81}" srcOrd="1" destOrd="0" presId="urn:microsoft.com/office/officeart/2005/8/layout/bProcess3"/>
    <dgm:cxn modelId="{C48F249D-D919-49FE-B63C-CC524631D9F6}" type="presParOf" srcId="{A63E7DC1-81A8-4E4F-9E97-B494FE6C3E81}" destId="{364B9E6A-BA1F-451F-8F62-30276453F386}" srcOrd="0" destOrd="0" presId="urn:microsoft.com/office/officeart/2005/8/layout/bProcess3"/>
    <dgm:cxn modelId="{784C3806-62E7-44E4-932C-99BDF318ED43}" type="presParOf" srcId="{C0BDB2CD-0AED-44B4-8B8E-FD4335E38672}" destId="{E32B663A-3AAA-4569-A4E3-2DF577CA7B85}" srcOrd="2" destOrd="0" presId="urn:microsoft.com/office/officeart/2005/8/layout/bProcess3"/>
    <dgm:cxn modelId="{3DE86BD1-10D8-482B-815E-84F587D26B86}" type="presParOf" srcId="{C0BDB2CD-0AED-44B4-8B8E-FD4335E38672}" destId="{70C5A84F-3C4E-41D4-87BE-1C6A2D458E0E}" srcOrd="3" destOrd="0" presId="urn:microsoft.com/office/officeart/2005/8/layout/bProcess3"/>
    <dgm:cxn modelId="{5E0A9F99-A777-4268-B70D-1F5CC05D7139}" type="presParOf" srcId="{70C5A84F-3C4E-41D4-87BE-1C6A2D458E0E}" destId="{C77B0FDD-52A2-45E7-A935-3313782375BF}" srcOrd="0" destOrd="0" presId="urn:microsoft.com/office/officeart/2005/8/layout/bProcess3"/>
    <dgm:cxn modelId="{3637565F-3C8C-49D9-B1A4-DAD2B58E9169}" type="presParOf" srcId="{C0BDB2CD-0AED-44B4-8B8E-FD4335E38672}" destId="{30D64616-C4B1-4E3B-9E3F-576C92479ED2}" srcOrd="4" destOrd="0" presId="urn:microsoft.com/office/officeart/2005/8/layout/bProcess3"/>
    <dgm:cxn modelId="{E040575C-228B-4DC7-A245-0926B67BF361}" type="presParOf" srcId="{C0BDB2CD-0AED-44B4-8B8E-FD4335E38672}" destId="{CBD4BFC5-9F9B-4F95-855F-23C6B420E323}" srcOrd="5" destOrd="0" presId="urn:microsoft.com/office/officeart/2005/8/layout/bProcess3"/>
    <dgm:cxn modelId="{C1BC96A2-1D46-4611-9740-CD23B914E34B}" type="presParOf" srcId="{CBD4BFC5-9F9B-4F95-855F-23C6B420E323}" destId="{F733F6C8-C7F4-4932-A3D5-DCCC07564BF6}" srcOrd="0" destOrd="0" presId="urn:microsoft.com/office/officeart/2005/8/layout/bProcess3"/>
    <dgm:cxn modelId="{90AC648F-0369-4952-A3E9-543D936E89FD}" type="presParOf" srcId="{C0BDB2CD-0AED-44B4-8B8E-FD4335E38672}" destId="{B6B2D85B-F251-4216-BCF9-06CAA542759D}" srcOrd="6" destOrd="0" presId="urn:microsoft.com/office/officeart/2005/8/layout/bProcess3"/>
    <dgm:cxn modelId="{A3E8D162-C02A-40BF-902B-57A50177E844}" type="presParOf" srcId="{C0BDB2CD-0AED-44B4-8B8E-FD4335E38672}" destId="{FB5404A1-B661-4273-AEEC-7BF899D09D52}" srcOrd="7" destOrd="0" presId="urn:microsoft.com/office/officeart/2005/8/layout/bProcess3"/>
    <dgm:cxn modelId="{9A6B4896-027A-42DA-9842-D004DAC6048C}" type="presParOf" srcId="{FB5404A1-B661-4273-AEEC-7BF899D09D52}" destId="{CC11D8A6-2492-4A56-8E45-16F14AA3BC99}" srcOrd="0" destOrd="0" presId="urn:microsoft.com/office/officeart/2005/8/layout/bProcess3"/>
    <dgm:cxn modelId="{424435DF-BB12-4D41-801A-73AC677C4DCB}" type="presParOf" srcId="{C0BDB2CD-0AED-44B4-8B8E-FD4335E38672}" destId="{AE6DFD4E-27D7-4D57-A16E-EF6DBDD15E5D}"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63B8-478D-406F-BAB3-0507228A3340}">
      <dsp:nvSpPr>
        <dsp:cNvPr id="0" name=""/>
        <dsp:cNvSpPr/>
      </dsp:nvSpPr>
      <dsp:spPr>
        <a:xfrm>
          <a:off x="3029849" y="849118"/>
          <a:ext cx="527605" cy="91440"/>
        </a:xfrm>
        <a:custGeom>
          <a:avLst/>
          <a:gdLst/>
          <a:ahLst/>
          <a:cxnLst/>
          <a:rect l="0" t="0" r="0" b="0"/>
          <a:pathLst>
            <a:path>
              <a:moveTo>
                <a:pt x="0" y="45720"/>
              </a:moveTo>
              <a:lnTo>
                <a:pt x="527605"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9696" y="892045"/>
        <a:ext cx="27910" cy="5587"/>
      </dsp:txXfrm>
    </dsp:sp>
    <dsp:sp modelId="{E7071958-06BE-4B6A-9D6F-133356A82495}">
      <dsp:nvSpPr>
        <dsp:cNvPr id="0" name=""/>
        <dsp:cNvSpPr/>
      </dsp:nvSpPr>
      <dsp:spPr>
        <a:xfrm>
          <a:off x="475988" y="12526"/>
          <a:ext cx="2555660" cy="17646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Choose interventions aligned with identified local needs; </a:t>
          </a:r>
        </a:p>
      </dsp:txBody>
      <dsp:txXfrm>
        <a:off x="475988" y="12526"/>
        <a:ext cx="2555660" cy="1764624"/>
      </dsp:txXfrm>
    </dsp:sp>
    <dsp:sp modelId="{7178FD7B-28BA-4C33-98EE-41CAC14A5DE4}">
      <dsp:nvSpPr>
        <dsp:cNvPr id="0" name=""/>
        <dsp:cNvSpPr/>
      </dsp:nvSpPr>
      <dsp:spPr>
        <a:xfrm>
          <a:off x="6810504" y="849118"/>
          <a:ext cx="527605" cy="91440"/>
        </a:xfrm>
        <a:custGeom>
          <a:avLst/>
          <a:gdLst/>
          <a:ahLst/>
          <a:cxnLst/>
          <a:rect l="0" t="0" r="0" b="0"/>
          <a:pathLst>
            <a:path>
              <a:moveTo>
                <a:pt x="0" y="45720"/>
              </a:moveTo>
              <a:lnTo>
                <a:pt x="527605" y="45720"/>
              </a:lnTo>
            </a:path>
          </a:pathLst>
        </a:custGeom>
        <a:noFill/>
        <a:ln w="12700" cap="flat" cmpd="sng" algn="ctr">
          <a:solidFill>
            <a:schemeClr val="accent5">
              <a:hueOff val="6200561"/>
              <a:satOff val="-2368"/>
              <a:lumOff val="-7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60351" y="892045"/>
        <a:ext cx="27910" cy="5587"/>
      </dsp:txXfrm>
    </dsp:sp>
    <dsp:sp modelId="{26C3F153-D3E6-4EE8-9B9C-0BFFB400D399}">
      <dsp:nvSpPr>
        <dsp:cNvPr id="0" name=""/>
        <dsp:cNvSpPr/>
      </dsp:nvSpPr>
      <dsp:spPr>
        <a:xfrm>
          <a:off x="3589854" y="29214"/>
          <a:ext cx="3222449" cy="1731248"/>
        </a:xfrm>
        <a:prstGeom prst="rect">
          <a:avLst/>
        </a:prstGeom>
        <a:solidFill>
          <a:schemeClr val="accent5">
            <a:hueOff val="4650421"/>
            <a:satOff val="-1776"/>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Consider the highest impact strategy based on evidence;</a:t>
          </a:r>
        </a:p>
      </dsp:txBody>
      <dsp:txXfrm>
        <a:off x="3589854" y="29214"/>
        <a:ext cx="3222449" cy="1731248"/>
      </dsp:txXfrm>
    </dsp:sp>
    <dsp:sp modelId="{5CBFCAB1-34EE-4BF6-A74A-232BE98CB1E3}">
      <dsp:nvSpPr>
        <dsp:cNvPr id="0" name=""/>
        <dsp:cNvSpPr/>
      </dsp:nvSpPr>
      <dsp:spPr>
        <a:xfrm>
          <a:off x="1981943" y="1784182"/>
          <a:ext cx="6686006" cy="534544"/>
        </a:xfrm>
        <a:custGeom>
          <a:avLst/>
          <a:gdLst/>
          <a:ahLst/>
          <a:cxnLst/>
          <a:rect l="0" t="0" r="0" b="0"/>
          <a:pathLst>
            <a:path>
              <a:moveTo>
                <a:pt x="6686006" y="0"/>
              </a:moveTo>
              <a:lnTo>
                <a:pt x="6686006" y="284372"/>
              </a:lnTo>
              <a:lnTo>
                <a:pt x="0" y="284372"/>
              </a:lnTo>
              <a:lnTo>
                <a:pt x="0" y="534544"/>
              </a:lnTo>
            </a:path>
          </a:pathLst>
        </a:custGeom>
        <a:noFill/>
        <a:ln w="12700" cap="flat" cmpd="sng" algn="ctr">
          <a:solidFill>
            <a:schemeClr val="accent5">
              <a:hueOff val="12401122"/>
              <a:satOff val="-4736"/>
              <a:lumOff val="-14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7200" y="2048661"/>
        <a:ext cx="335492" cy="5587"/>
      </dsp:txXfrm>
    </dsp:sp>
    <dsp:sp modelId="{84790D47-3388-4911-BDB0-3868D86F701D}">
      <dsp:nvSpPr>
        <dsp:cNvPr id="0" name=""/>
        <dsp:cNvSpPr/>
      </dsp:nvSpPr>
      <dsp:spPr>
        <a:xfrm>
          <a:off x="7370509" y="3694"/>
          <a:ext cx="2594880" cy="1782287"/>
        </a:xfrm>
        <a:prstGeom prst="rect">
          <a:avLst/>
        </a:prstGeom>
        <a:solidFill>
          <a:schemeClr val="accent5">
            <a:hueOff val="9300841"/>
            <a:satOff val="-3552"/>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Develop a robust implementation plan; </a:t>
          </a:r>
        </a:p>
      </dsp:txBody>
      <dsp:txXfrm>
        <a:off x="7370509" y="3694"/>
        <a:ext cx="2594880" cy="1782287"/>
      </dsp:txXfrm>
    </dsp:sp>
    <dsp:sp modelId="{E0FF4C2F-3D11-4CC4-ADDE-20C555558679}">
      <dsp:nvSpPr>
        <dsp:cNvPr id="0" name=""/>
        <dsp:cNvSpPr/>
      </dsp:nvSpPr>
      <dsp:spPr>
        <a:xfrm>
          <a:off x="3486097" y="3139898"/>
          <a:ext cx="527605" cy="91440"/>
        </a:xfrm>
        <a:custGeom>
          <a:avLst/>
          <a:gdLst/>
          <a:ahLst/>
          <a:cxnLst/>
          <a:rect l="0" t="0" r="0" b="0"/>
          <a:pathLst>
            <a:path>
              <a:moveTo>
                <a:pt x="0" y="45720"/>
              </a:moveTo>
              <a:lnTo>
                <a:pt x="527605" y="45720"/>
              </a:lnTo>
            </a:path>
          </a:pathLst>
        </a:custGeom>
        <a:noFill/>
        <a:ln w="12700" cap="flat" cmpd="sng" algn="ctr">
          <a:solidFill>
            <a:schemeClr val="accent5">
              <a:hueOff val="18601683"/>
              <a:satOff val="-7104"/>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5945" y="3182824"/>
        <a:ext cx="27910" cy="5587"/>
      </dsp:txXfrm>
    </dsp:sp>
    <dsp:sp modelId="{885016B2-CC10-4110-B5D4-5E9974768263}">
      <dsp:nvSpPr>
        <dsp:cNvPr id="0" name=""/>
        <dsp:cNvSpPr/>
      </dsp:nvSpPr>
      <dsp:spPr>
        <a:xfrm>
          <a:off x="475988" y="2351127"/>
          <a:ext cx="3011908" cy="1668981"/>
        </a:xfrm>
        <a:prstGeom prst="rect">
          <a:avLst/>
        </a:prstGeom>
        <a:solidFill>
          <a:schemeClr val="accent5">
            <a:hueOff val="13951262"/>
            <a:satOff val="-5328"/>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Provide adequate resources so the implementation is well-supported; and </a:t>
          </a:r>
        </a:p>
      </dsp:txBody>
      <dsp:txXfrm>
        <a:off x="475988" y="2351127"/>
        <a:ext cx="3011908" cy="1668981"/>
      </dsp:txXfrm>
    </dsp:sp>
    <dsp:sp modelId="{859C985E-8F7D-4A22-8C8E-7DAAD8044E51}">
      <dsp:nvSpPr>
        <dsp:cNvPr id="0" name=""/>
        <dsp:cNvSpPr/>
      </dsp:nvSpPr>
      <dsp:spPr>
        <a:xfrm>
          <a:off x="4046103" y="2344188"/>
          <a:ext cx="3437722" cy="1682859"/>
        </a:xfrm>
        <a:prstGeom prst="rect">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Gather information regularly to examine the effectiveness of the strategy for next steps.</a:t>
          </a:r>
        </a:p>
      </dsp:txBody>
      <dsp:txXfrm>
        <a:off x="4046103" y="2344188"/>
        <a:ext cx="3437722" cy="168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72A10-C61D-4B01-9193-6F666F8D267F}">
      <dsp:nvSpPr>
        <dsp:cNvPr id="0" name=""/>
        <dsp:cNvSpPr/>
      </dsp:nvSpPr>
      <dsp:spPr>
        <a:xfrm>
          <a:off x="2908505"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969341"/>
        <a:ext cx="33379" cy="6675"/>
      </dsp:txXfrm>
    </dsp:sp>
    <dsp:sp modelId="{1FCA66A6-EC55-4FAE-AB97-16CB5FCC8F12}">
      <dsp:nvSpPr>
        <dsp:cNvPr id="0" name=""/>
        <dsp:cNvSpPr/>
      </dsp:nvSpPr>
      <dsp:spPr>
        <a:xfrm>
          <a:off x="7710"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US Bank statement</a:t>
          </a:r>
        </a:p>
      </dsp:txBody>
      <dsp:txXfrm>
        <a:off x="7710" y="101900"/>
        <a:ext cx="2902594" cy="1741556"/>
      </dsp:txXfrm>
    </dsp:sp>
    <dsp:sp modelId="{01A9B4CB-21DF-457B-908E-A9EC5620A3E3}">
      <dsp:nvSpPr>
        <dsp:cNvPr id="0" name=""/>
        <dsp:cNvSpPr/>
      </dsp:nvSpPr>
      <dsp:spPr>
        <a:xfrm>
          <a:off x="6478697"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0505" y="969341"/>
        <a:ext cx="33379" cy="6675"/>
      </dsp:txXfrm>
    </dsp:sp>
    <dsp:sp modelId="{6D89A92B-E67A-4BBE-B80C-162D83CA7831}">
      <dsp:nvSpPr>
        <dsp:cNvPr id="0" name=""/>
        <dsp:cNvSpPr/>
      </dsp:nvSpPr>
      <dsp:spPr>
        <a:xfrm>
          <a:off x="3577902"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Purchase Order</a:t>
          </a:r>
        </a:p>
      </dsp:txBody>
      <dsp:txXfrm>
        <a:off x="3577902" y="101900"/>
        <a:ext cx="2902594" cy="1741556"/>
      </dsp:txXfrm>
    </dsp:sp>
    <dsp:sp modelId="{9EB4BD4E-5147-4B22-A9FD-A4B28D68FE40}">
      <dsp:nvSpPr>
        <dsp:cNvPr id="0" name=""/>
        <dsp:cNvSpPr/>
      </dsp:nvSpPr>
      <dsp:spPr>
        <a:xfrm>
          <a:off x="1459008" y="1841657"/>
          <a:ext cx="7140383" cy="636996"/>
        </a:xfrm>
        <a:custGeom>
          <a:avLst/>
          <a:gdLst/>
          <a:ahLst/>
          <a:cxnLst/>
          <a:rect l="0" t="0" r="0" b="0"/>
          <a:pathLst>
            <a:path>
              <a:moveTo>
                <a:pt x="7140383" y="0"/>
              </a:moveTo>
              <a:lnTo>
                <a:pt x="7140383" y="335598"/>
              </a:lnTo>
              <a:lnTo>
                <a:pt x="0" y="335598"/>
              </a:lnTo>
              <a:lnTo>
                <a:pt x="0" y="636996"/>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9911" y="2156818"/>
        <a:ext cx="358576" cy="6675"/>
      </dsp:txXfrm>
    </dsp:sp>
    <dsp:sp modelId="{22C4C83B-9768-4363-8496-41FCB9C6173B}">
      <dsp:nvSpPr>
        <dsp:cNvPr id="0" name=""/>
        <dsp:cNvSpPr/>
      </dsp:nvSpPr>
      <dsp:spPr>
        <a:xfrm>
          <a:off x="7148094"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Receipt from hotel </a:t>
          </a:r>
        </a:p>
      </dsp:txBody>
      <dsp:txXfrm>
        <a:off x="7148094" y="101900"/>
        <a:ext cx="2902594" cy="1741556"/>
      </dsp:txXfrm>
    </dsp:sp>
    <dsp:sp modelId="{ECCB5C87-FD2D-41F0-96C8-B04E7971C155}">
      <dsp:nvSpPr>
        <dsp:cNvPr id="0" name=""/>
        <dsp:cNvSpPr/>
      </dsp:nvSpPr>
      <dsp:spPr>
        <a:xfrm>
          <a:off x="2908505" y="3336112"/>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3378494"/>
        <a:ext cx="33379" cy="6675"/>
      </dsp:txXfrm>
    </dsp:sp>
    <dsp:sp modelId="{8B71347B-18AB-4BB3-AE98-68C398BD43AB}">
      <dsp:nvSpPr>
        <dsp:cNvPr id="0" name=""/>
        <dsp:cNvSpPr/>
      </dsp:nvSpPr>
      <dsp:spPr>
        <a:xfrm>
          <a:off x="7710"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Conference Agenda and proof of attendance</a:t>
          </a:r>
        </a:p>
      </dsp:txBody>
      <dsp:txXfrm>
        <a:off x="7710" y="2511054"/>
        <a:ext cx="2902594" cy="1741556"/>
      </dsp:txXfrm>
    </dsp:sp>
    <dsp:sp modelId="{27D7389D-2EE5-46D1-8151-CE074F71EC1E}">
      <dsp:nvSpPr>
        <dsp:cNvPr id="0" name=""/>
        <dsp:cNvSpPr/>
      </dsp:nvSpPr>
      <dsp:spPr>
        <a:xfrm>
          <a:off x="3577902"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Conference request</a:t>
          </a:r>
        </a:p>
      </dsp:txBody>
      <dsp:txXfrm>
        <a:off x="3577902" y="2511054"/>
        <a:ext cx="2902594" cy="1741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7DC1-81A8-4E4F-9E97-B494FE6C3E81}">
      <dsp:nvSpPr>
        <dsp:cNvPr id="0" name=""/>
        <dsp:cNvSpPr/>
      </dsp:nvSpPr>
      <dsp:spPr>
        <a:xfrm>
          <a:off x="2908505"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969341"/>
        <a:ext cx="33379" cy="6675"/>
      </dsp:txXfrm>
    </dsp:sp>
    <dsp:sp modelId="{91DD827C-8B65-4A8A-BCA6-7DD60225262A}">
      <dsp:nvSpPr>
        <dsp:cNvPr id="0" name=""/>
        <dsp:cNvSpPr/>
      </dsp:nvSpPr>
      <dsp:spPr>
        <a:xfrm>
          <a:off x="7710"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Detailed Purchase Order</a:t>
          </a:r>
        </a:p>
      </dsp:txBody>
      <dsp:txXfrm>
        <a:off x="7710" y="101900"/>
        <a:ext cx="2902594" cy="1741556"/>
      </dsp:txXfrm>
    </dsp:sp>
    <dsp:sp modelId="{70C5A84F-3C4E-41D4-87BE-1C6A2D458E0E}">
      <dsp:nvSpPr>
        <dsp:cNvPr id="0" name=""/>
        <dsp:cNvSpPr/>
      </dsp:nvSpPr>
      <dsp:spPr>
        <a:xfrm>
          <a:off x="6478697"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0505" y="969341"/>
        <a:ext cx="33379" cy="6675"/>
      </dsp:txXfrm>
    </dsp:sp>
    <dsp:sp modelId="{E32B663A-3AAA-4569-A4E3-2DF577CA7B85}">
      <dsp:nvSpPr>
        <dsp:cNvPr id="0" name=""/>
        <dsp:cNvSpPr/>
      </dsp:nvSpPr>
      <dsp:spPr>
        <a:xfrm>
          <a:off x="3577902"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Board Agenda Item for approval</a:t>
          </a:r>
        </a:p>
      </dsp:txBody>
      <dsp:txXfrm>
        <a:off x="3577902" y="101900"/>
        <a:ext cx="2902594" cy="1741556"/>
      </dsp:txXfrm>
    </dsp:sp>
    <dsp:sp modelId="{CBD4BFC5-9F9B-4F95-855F-23C6B420E323}">
      <dsp:nvSpPr>
        <dsp:cNvPr id="0" name=""/>
        <dsp:cNvSpPr/>
      </dsp:nvSpPr>
      <dsp:spPr>
        <a:xfrm>
          <a:off x="1459008" y="1841657"/>
          <a:ext cx="7140383" cy="636996"/>
        </a:xfrm>
        <a:custGeom>
          <a:avLst/>
          <a:gdLst/>
          <a:ahLst/>
          <a:cxnLst/>
          <a:rect l="0" t="0" r="0" b="0"/>
          <a:pathLst>
            <a:path>
              <a:moveTo>
                <a:pt x="7140383" y="0"/>
              </a:moveTo>
              <a:lnTo>
                <a:pt x="7140383" y="335598"/>
              </a:lnTo>
              <a:lnTo>
                <a:pt x="0" y="335598"/>
              </a:lnTo>
              <a:lnTo>
                <a:pt x="0" y="636996"/>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9911" y="2156818"/>
        <a:ext cx="358576" cy="6675"/>
      </dsp:txXfrm>
    </dsp:sp>
    <dsp:sp modelId="{30D64616-C4B1-4E3B-9E3F-576C92479ED2}">
      <dsp:nvSpPr>
        <dsp:cNvPr id="0" name=""/>
        <dsp:cNvSpPr/>
      </dsp:nvSpPr>
      <dsp:spPr>
        <a:xfrm>
          <a:off x="7148094"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Detailed Consultant Contract</a:t>
          </a:r>
        </a:p>
      </dsp:txBody>
      <dsp:txXfrm>
        <a:off x="7148094" y="101900"/>
        <a:ext cx="2902594" cy="1741556"/>
      </dsp:txXfrm>
    </dsp:sp>
    <dsp:sp modelId="{FB5404A1-B661-4273-AEEC-7BF899D09D52}">
      <dsp:nvSpPr>
        <dsp:cNvPr id="0" name=""/>
        <dsp:cNvSpPr/>
      </dsp:nvSpPr>
      <dsp:spPr>
        <a:xfrm>
          <a:off x="2908505" y="3336112"/>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3378494"/>
        <a:ext cx="33379" cy="6675"/>
      </dsp:txXfrm>
    </dsp:sp>
    <dsp:sp modelId="{B6B2D85B-F251-4216-BCF9-06CAA542759D}">
      <dsp:nvSpPr>
        <dsp:cNvPr id="0" name=""/>
        <dsp:cNvSpPr/>
      </dsp:nvSpPr>
      <dsp:spPr>
        <a:xfrm>
          <a:off x="7710"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Invoices showing dates of service</a:t>
          </a:r>
        </a:p>
      </dsp:txBody>
      <dsp:txXfrm>
        <a:off x="7710" y="2511054"/>
        <a:ext cx="2902594" cy="1741556"/>
      </dsp:txXfrm>
    </dsp:sp>
    <dsp:sp modelId="{AE6DFD4E-27D7-4D57-A16E-EF6DBDD15E5D}">
      <dsp:nvSpPr>
        <dsp:cNvPr id="0" name=""/>
        <dsp:cNvSpPr/>
      </dsp:nvSpPr>
      <dsp:spPr>
        <a:xfrm>
          <a:off x="3577902"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Backup documents showing services provided</a:t>
          </a:r>
        </a:p>
      </dsp:txBody>
      <dsp:txXfrm>
        <a:off x="3577902" y="2511054"/>
        <a:ext cx="2902594" cy="17415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what your SEI Reviewer’s expenditure sample post will look like in the CMT comments. Please note that each expenditure sample has a CDE reference number to be used as backup documentation is submitted to the CMT or if providing a CMT comment about expenditures.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2841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general ledger is uploaded into the California Monitoring Tool (CMT), a sample of expenditures will be selected for further review. The backup documentation will be uploaded into the CMT under invoices. In order to determine allowability the backup documentation must include all relevant backup documentation, such as invoices, contracts, purchase orders, and other supporting documentation.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9694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a:t>Here is a visual from the US Bank expenditure pulled as a sample from the general ledger. The LEA provides the US Bank statement accompanied by the purchase order for the goods and/or services. This example was a hotel registration for a conference, so the detailed receipt from the hotel showed a zero balance. The conference agenda and proof of attendance is provided, and the original conference request form. Note each LEA has its own policies and procedures so the evidence provided by each LEA may differ. The above is an example to highlight all the pieces of evidence we need when reviewing an expenditure.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96534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example is for a professional service. When all the above is provided, we often don’t need to ask for further documentation. The detailed purchase order needs to include the vendor, amount, and dates of service. If the item needs local board approval, all the documentation provided to the board should be included. The detailed full consultant contract and the corresponding invoices from the vendor. And lastly, the agenda or additional backup documentation showing the services being provided.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0733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from an LEA uploading backup documentation into the CMT. You’ll notice that the LEA can upload items individually and use the CDE reference number such as the SEI Reference # 4. The LEA can also upload items into the CMT by grouping the backup documentation such as SEI Reference #5 - #8. When communicating in the CMT please use the CDE reference number.</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41476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evidence for the use of funds includes position control. The position control needs to indicate the staff member who is fully or partially funded by the federal program along with the percentage they are charged to the program.</a:t>
            </a:r>
          </a:p>
          <a:p>
            <a:endParaRPr lang="en-US"/>
          </a:p>
          <a:p>
            <a:r>
              <a:rPr lang="en-US"/>
              <a:t>The duty statements and time and effort records for the sampled employees will be requested.</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118701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position control report. Here you can see the report lists the staff members who are fully or partially paid from Title II along with their job title and the percentage of salary charged to the program. Once a position control report is submitted and reviewed, the reviewer will select a sample of Title II employees. For this sample, the duty statement and time and effort records will be requested. Interviews may also be scheduled.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335300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290B-35D9-098F-2289-DED9829C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EB27D-54DD-6582-1BF2-E9BD28E02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1DC7C-4E66-624E-E854-7E532455B622}"/>
              </a:ext>
            </a:extLst>
          </p:cNvPr>
          <p:cNvSpPr>
            <a:spLocks noGrp="1"/>
          </p:cNvSpPr>
          <p:nvPr>
            <p:ph type="body" idx="1"/>
          </p:nvPr>
        </p:nvSpPr>
        <p:spPr/>
        <p:txBody>
          <a:bodyPr/>
          <a:lstStyle/>
          <a:p>
            <a:r>
              <a:rPr lang="en-US">
                <a:latin typeface="Calibri"/>
                <a:cs typeface="Calibri"/>
              </a:rPr>
              <a:t>Here is an example of a duty statement for a teacher on special assignment (TOSA).</a:t>
            </a:r>
          </a:p>
          <a:p>
            <a:r>
              <a:rPr lang="en-US">
                <a:latin typeface="Calibri"/>
                <a:cs typeface="Calibri"/>
              </a:rPr>
              <a:t>Each duty listed under either Title I or Title II is clear and precise. There is not ambiguity as to what duty should be charged to what program. This helps multi-funded staff members accurately complete time accounting logs. </a:t>
            </a:r>
          </a:p>
        </p:txBody>
      </p:sp>
      <p:sp>
        <p:nvSpPr>
          <p:cNvPr id="4" name="Slide Number Placeholder 3">
            <a:extLst>
              <a:ext uri="{FF2B5EF4-FFF2-40B4-BE49-F238E27FC236}">
                <a16:creationId xmlns:a16="http://schemas.microsoft.com/office/drawing/2014/main" id="{C35ED862-2CB9-66D8-155E-C5E23267C4BB}"/>
              </a:ext>
            </a:extLst>
          </p:cNvPr>
          <p:cNvSpPr>
            <a:spLocks noGrp="1"/>
          </p:cNvSpPr>
          <p:nvPr>
            <p:ph type="sldNum" sz="quarter" idx="5"/>
          </p:nvPr>
        </p:nvSpPr>
        <p:spPr/>
        <p:txBody>
          <a:bodyPr/>
          <a:lstStyle/>
          <a:p>
            <a:fld id="{304A2215-1BF1-42D8-B0E0-23F63889CAEC}" type="slidenum">
              <a:rPr lang="en-US" altLang="en-US"/>
              <a:pPr/>
              <a:t>18</a:t>
            </a:fld>
            <a:endParaRPr lang="en-US" altLang="en-US"/>
          </a:p>
        </p:txBody>
      </p:sp>
    </p:spTree>
    <p:extLst>
      <p:ext uri="{BB962C8B-B14F-4D97-AF65-F5344CB8AC3E}">
        <p14:creationId xmlns:p14="http://schemas.microsoft.com/office/powerpoint/2010/main" val="78470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example of what a time and effort record could look like. </a:t>
            </a:r>
          </a:p>
          <a:p>
            <a:r>
              <a:rPr lang="en-US"/>
              <a:t>On this example the LEA included the duty statement on the time accounting log.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34837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Factors affecting allowability</a:t>
            </a:r>
          </a:p>
          <a:p>
            <a:r>
              <a:rPr lang="en-US"/>
              <a:t>2 CFR 200.403</a:t>
            </a:r>
          </a:p>
          <a:p>
            <a:r>
              <a:rPr lang="en-US"/>
              <a:t>Reasonable: consistent with prudent business practices and comparable current market value</a:t>
            </a:r>
          </a:p>
          <a:p>
            <a:r>
              <a:rPr lang="en-US"/>
              <a:t>Necessary: required to carry out the intent and purpose of the Title II program</a:t>
            </a:r>
          </a:p>
          <a:p>
            <a:r>
              <a:rPr lang="en-US"/>
              <a:t>Allocable: chargeable or assignable in accordance with relative benefits received. In addition, costs must be aligned with generally accepted accounting principles (GAAP) and adequately documented and budgeted with the grant.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27791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purpose of Title II, Part A. The purpose of Title II, Part A is to:</a:t>
            </a:r>
          </a:p>
          <a:p>
            <a:endParaRPr lang="en-US">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Increase student achievement consistent with the challenging state academic standards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Improve the quality and effectiveness of teachers, principals, and other school leaders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Provide low-income and minority students greater access to effective teachers, principals, and other school leaders</a:t>
            </a:r>
          </a:p>
          <a:p>
            <a:endParaRPr lang="en-US"/>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800">
                <a:effectLst/>
                <a:latin typeface="Calibri" panose="020F0502020204030204" pitchFamily="34" charset="0"/>
                <a:ea typeface="MS PGothic" panose="020B0600070205080204" pitchFamily="34" charset="-128"/>
                <a:cs typeface="Times New Roman" panose="02020603050405020304" pitchFamily="18" charset="0"/>
              </a:rPr>
              <a:t>Title II, Part A funded activities in your district should address the areas of greatest need identified through a needs assessment process. Planning in this manner is intended to improve student achievement and equitable access for our most at-risk students.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LEAs are encouraged to prioritize strategies and activities that will have the </a:t>
            </a:r>
            <a:r>
              <a:rPr lang="en-US" b="1"/>
              <a:t>highest impact </a:t>
            </a:r>
            <a:r>
              <a:rPr lang="en-US"/>
              <a:t>on teaching and learning to result in </a:t>
            </a:r>
            <a:r>
              <a:rPr lang="en-US" b="1"/>
              <a:t>the highest level of academic achievement</a:t>
            </a:r>
            <a:r>
              <a:rPr lang="en-US"/>
              <a:t>.</a:t>
            </a:r>
          </a:p>
          <a:p>
            <a:pPr marL="0" indent="0">
              <a:buNone/>
            </a:pPr>
            <a:r>
              <a:rPr lang="en-US"/>
              <a:t>When determining which of the many allowable Title II strategies and activities will have the </a:t>
            </a:r>
            <a:r>
              <a:rPr lang="en-US" b="1"/>
              <a:t>highest impact</a:t>
            </a:r>
            <a:r>
              <a:rPr lang="en-US"/>
              <a:t>, U.S. Department of Education (ED) guidance suggests LEAs use a five-step framework:</a:t>
            </a:r>
          </a:p>
          <a:p>
            <a:endParaRPr lang="en-US"/>
          </a:p>
          <a:p>
            <a:r>
              <a:rPr lang="en-US"/>
              <a:t>ED 2016 Title II, Part A Guidance, p. 30. Pages 29-35 of ED’s guidance contain more information about these five steps.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0133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Choose interventions aligned with identified local needs; </a:t>
            </a:r>
          </a:p>
          <a:p>
            <a:pPr marL="514350" indent="-514350">
              <a:buAutoNum type="arabicPeriod"/>
            </a:pPr>
            <a:r>
              <a:rPr lang="en-US" dirty="0"/>
              <a:t>Consider the evidence base and the local capacity when selecting a strategy;</a:t>
            </a:r>
          </a:p>
          <a:p>
            <a:pPr marL="514350" indent="-514350">
              <a:buAutoNum type="arabicPeriod"/>
            </a:pPr>
            <a:r>
              <a:rPr lang="en-US" dirty="0"/>
              <a:t>Develop a robust implementation plan; </a:t>
            </a:r>
          </a:p>
          <a:p>
            <a:pPr marL="514350" indent="-514350">
              <a:buAutoNum type="arabicPeriod"/>
            </a:pPr>
            <a:r>
              <a:rPr lang="en-US" dirty="0"/>
              <a:t>Provide adequate resources so the implementation is well-supported; and </a:t>
            </a:r>
          </a:p>
          <a:p>
            <a:pPr marL="514350" indent="-514350">
              <a:buAutoNum type="arabicPeriod"/>
            </a:pPr>
            <a:r>
              <a:rPr lang="en-US" dirty="0"/>
              <a:t>Gather information regularly to examine the strategy and to reflect on and inform next steps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51918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601547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To determine whether a fiscal expenditure </a:t>
            </a:r>
            <a:r>
              <a:rPr lang="en-US" sz="1200" b="1" dirty="0"/>
              <a:t>supplements and does not supplant</a:t>
            </a:r>
            <a:r>
              <a:rPr lang="en-US" sz="1200" dirty="0"/>
              <a:t>, school districts must run the following tests: </a:t>
            </a:r>
            <a:br>
              <a:rPr lang="en-US" sz="1200" dirty="0"/>
            </a:br>
            <a:endParaRPr lang="en-US" sz="1200" dirty="0"/>
          </a:p>
          <a:p>
            <a:r>
              <a:rPr lang="en-US" sz="1200" b="1" dirty="0"/>
              <a:t>Test I</a:t>
            </a:r>
            <a:r>
              <a:rPr lang="en-US" sz="1200" dirty="0"/>
              <a:t>: Are the services that the district wants to fund with ESEA funds required under state, local, or another federal law? If they are, then it is supplanting. </a:t>
            </a:r>
          </a:p>
          <a:p>
            <a:r>
              <a:rPr lang="en-US" sz="1200" b="1" dirty="0"/>
              <a:t>Test II</a:t>
            </a:r>
            <a:r>
              <a:rPr lang="en-US" sz="1200" dirty="0"/>
              <a:t>: Were state or local funds used in the past to pay for these services? If they were, it is supplanting. </a:t>
            </a:r>
          </a:p>
          <a:p>
            <a:r>
              <a:rPr lang="en-US" sz="1200" b="1" dirty="0"/>
              <a:t>Test III</a:t>
            </a:r>
            <a:r>
              <a:rPr lang="en-US" sz="1200" dirty="0"/>
              <a:t>:</a:t>
            </a:r>
            <a:r>
              <a:rPr lang="en-US" sz="1200" b="1" dirty="0"/>
              <a:t> </a:t>
            </a:r>
            <a:r>
              <a:rPr lang="en-US" sz="1200" dirty="0"/>
              <a:t>Are the same services being provided in other schools paid for with state or local funds? If they are, then it is supplanting.</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157647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u="none" strike="noStrike" baseline="0" dirty="0">
                <a:solidFill>
                  <a:srgbClr val="000000"/>
                </a:solidFill>
              </a:rPr>
              <a:t>For example, suppose that state law requires and funds professional development to improve teacher knowledge of core academic subjects, which is an allowed local use of Title II, Part A funds.</a:t>
            </a:r>
          </a:p>
          <a:p>
            <a:pPr marL="0" indent="0">
              <a:buNone/>
            </a:pPr>
            <a:r>
              <a:rPr lang="en-US" sz="1200" b="0" u="none" strike="noStrike" baseline="0" dirty="0">
                <a:solidFill>
                  <a:srgbClr val="000000"/>
                </a:solidFill>
              </a:rPr>
              <a:t>LEAs would be expected to expend all state funds first, after which they could use funds for additional professional development of this sort – which is supplementing. </a:t>
            </a:r>
          </a:p>
          <a:p>
            <a:pPr marL="0" indent="0">
              <a:buNone/>
            </a:pPr>
            <a:r>
              <a:rPr lang="en-US" sz="1200" b="0" u="none" strike="noStrike" baseline="0" dirty="0">
                <a:solidFill>
                  <a:srgbClr val="000000"/>
                </a:solidFill>
              </a:rPr>
              <a:t>Otherwise, if Title II funds were used while state funds were still available, the CDE would presume that the Title II funds were being used to free up the state funds for other uses – which is supplanting. </a:t>
            </a:r>
          </a:p>
          <a:p>
            <a:pPr marL="0" indent="0">
              <a:buNone/>
            </a:pPr>
            <a:r>
              <a:rPr lang="en-US" sz="1200" b="0" u="none" strike="noStrike" baseline="0" dirty="0">
                <a:solidFill>
                  <a:srgbClr val="000000"/>
                </a:solidFill>
              </a:rPr>
              <a:t>Georgia Handbook </a:t>
            </a:r>
            <a:r>
              <a:rPr lang="en-US" sz="1200" b="0" u="none" strike="noStrike" baseline="0" dirty="0" err="1">
                <a:solidFill>
                  <a:srgbClr val="000000"/>
                </a:solidFill>
              </a:rPr>
              <a:t>pg</a:t>
            </a:r>
            <a:r>
              <a:rPr lang="en-US" sz="1200" b="0" u="none" strike="noStrike" baseline="0" dirty="0">
                <a:solidFill>
                  <a:srgbClr val="000000"/>
                </a:solidFill>
              </a:rPr>
              <a:t> 11</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800" b="1" i="1" u="none" strike="noStrike" baseline="0" dirty="0">
                <a:solidFill>
                  <a:srgbClr val="FFFFFF"/>
                </a:solidFill>
                <a:latin typeface="Helvetica LT Std"/>
              </a:rPr>
              <a:t>2 CFR §200.403(d); ESEA/ESSA, Sec. 2301, 8521(c); FP Handbook; Audit Compliance Supplement; SBOE Rule §160-5-1-.22 </a:t>
            </a:r>
            <a:r>
              <a:rPr lang="en-US" sz="1800" b="0" i="0" u="none" strike="noStrike" baseline="0" dirty="0">
                <a:solidFill>
                  <a:srgbClr val="000000"/>
                </a:solidFill>
                <a:latin typeface="Helvetica LT Std"/>
              </a:rPr>
              <a:t>	</a:t>
            </a:r>
          </a:p>
          <a:p>
            <a:pPr marL="0" indent="0">
              <a:buNone/>
            </a:pPr>
            <a:endParaRPr lang="en-US" sz="1200" b="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142756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If an LEA has a precipitous decline in financial resources, they may be able to use Federal Funds to supplement the loss in funding. </a:t>
            </a:r>
          </a:p>
          <a:p>
            <a:pPr marL="0" indent="0">
              <a:buNone/>
            </a:pPr>
            <a:r>
              <a:rPr lang="en-US"/>
              <a:t>ESSA and does not define “precipitous.”</a:t>
            </a:r>
          </a:p>
          <a:p>
            <a:pPr marL="0" indent="0">
              <a:buNone/>
            </a:pPr>
            <a:r>
              <a:rPr lang="en-US"/>
              <a:t>However, if there has been an abrupt, steep drop in financial resources available to support elementary or secondary education, this may be considered a precipitous decline.</a:t>
            </a:r>
          </a:p>
          <a:p>
            <a:pPr marL="0" indent="0">
              <a:buNone/>
            </a:pPr>
            <a:r>
              <a:rPr lang="en-US"/>
              <a:t>Please reach out to the Title II office to discuss this. </a:t>
            </a:r>
          </a:p>
          <a:p>
            <a:r>
              <a:rPr lang="en-US"/>
              <a:t>https://oese.ed.gov/files/2020/06/CARES-Act-Programs-Maintenance-of-Effort-FAQ.pdf</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283057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questions to consider</a:t>
            </a:r>
          </a:p>
          <a:p>
            <a:r>
              <a:rPr lang="en-US"/>
              <a:t>Is this reasonable and necessary?</a:t>
            </a:r>
          </a:p>
          <a:p>
            <a:r>
              <a:rPr lang="en-US"/>
              <a:t>Is this required?</a:t>
            </a:r>
          </a:p>
          <a:p>
            <a:r>
              <a:rPr lang="en-US"/>
              <a:t>How would this be paid for in the absence of Title II, A funds?</a:t>
            </a:r>
          </a:p>
          <a:p>
            <a:r>
              <a:rPr lang="en-US"/>
              <a:t>Which funding source paid for this last year?</a:t>
            </a:r>
          </a:p>
          <a:p>
            <a:r>
              <a:rPr lang="en-US"/>
              <a:t>Which areas of need were identified in the needs assessments (district and school levels)?</a:t>
            </a:r>
          </a:p>
          <a:p>
            <a:r>
              <a:rPr lang="en-US"/>
              <a:t>How can the district maximize funding?</a:t>
            </a:r>
          </a:p>
          <a:p>
            <a:r>
              <a:rPr lang="en-US"/>
              <a:t>Is this the best use of these funds?</a:t>
            </a:r>
          </a:p>
          <a:p>
            <a:r>
              <a:rPr lang="en-US"/>
              <a:t>How is the district coordinating programs?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44172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reminders</a:t>
            </a:r>
          </a:p>
          <a:p>
            <a:r>
              <a:rPr lang="en-US"/>
              <a:t>Not All Allowable Expenses are Impactful</a:t>
            </a:r>
            <a:endParaRPr lang="en-US" b="1"/>
          </a:p>
          <a:p>
            <a:pPr lvl="1"/>
            <a:r>
              <a:rPr lang="en-US"/>
              <a:t>Too costly</a:t>
            </a:r>
          </a:p>
          <a:p>
            <a:pPr lvl="1"/>
            <a:r>
              <a:rPr lang="en-US"/>
              <a:t>Failure to build capacity</a:t>
            </a:r>
          </a:p>
          <a:p>
            <a:pPr lvl="1"/>
            <a:r>
              <a:rPr lang="en-US"/>
              <a:t>Not using resources to support identified needs from needs assessment</a:t>
            </a:r>
          </a:p>
          <a:p>
            <a:r>
              <a:rPr lang="en-US"/>
              <a:t>Must be aligned to the needs assessment </a:t>
            </a:r>
          </a:p>
          <a:p>
            <a:r>
              <a:rPr lang="en-US"/>
              <a:t>Must be reasonable, allowable, and necessary</a:t>
            </a:r>
          </a:p>
          <a:p>
            <a:r>
              <a:rPr lang="en-US"/>
              <a:t>May not supplant</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33384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Local educational agencies (LEA) are encouraged to prioritize strategies and activities that will have the </a:t>
            </a:r>
            <a:r>
              <a:rPr lang="en-US" b="1">
                <a:latin typeface="Arial"/>
                <a:cs typeface="Arial"/>
              </a:rPr>
              <a:t>highest impact </a:t>
            </a:r>
            <a:r>
              <a:rPr lang="en-US">
                <a:latin typeface="Arial"/>
                <a:cs typeface="Arial"/>
              </a:rPr>
              <a:t>on teaching and learning to result in </a:t>
            </a:r>
            <a:r>
              <a:rPr lang="en-US" b="1">
                <a:latin typeface="Arial"/>
                <a:cs typeface="Arial"/>
              </a:rPr>
              <a:t>the highest level of academic achievement</a:t>
            </a:r>
            <a:r>
              <a:rPr lang="en-US">
                <a:latin typeface="Arial"/>
                <a:cs typeface="Arial"/>
              </a:rPr>
              <a:t>.</a:t>
            </a:r>
          </a:p>
          <a:p>
            <a:br>
              <a:rPr lang="en-US">
                <a:latin typeface="Arial"/>
                <a:cs typeface="Arial"/>
              </a:rPr>
            </a:br>
            <a:r>
              <a:rPr lang="en-US">
                <a:latin typeface="Arial"/>
                <a:cs typeface="Arial"/>
              </a:rPr>
              <a:t>Again, remember that the intent and purpose of Title II is to ensure that students from low-income families and minority students have greater access to effective teachers, principals, and other school leaders. (p. 23, Title 2 Guidance)</a:t>
            </a:r>
          </a:p>
          <a:p>
            <a:endParaRPr lang="en-US">
              <a:latin typeface="Arial"/>
              <a:cs typeface="Arial"/>
            </a:endParaRPr>
          </a:p>
          <a:p>
            <a:r>
              <a:rPr lang="en-US">
                <a:latin typeface="Arial"/>
                <a:cs typeface="Arial"/>
              </a:rPr>
              <a:t>When determining which of the many allowable Title II strategies and activities will have the </a:t>
            </a:r>
            <a:r>
              <a:rPr lang="en-US" b="1">
                <a:latin typeface="Arial"/>
                <a:cs typeface="Arial"/>
              </a:rPr>
              <a:t>highest impact</a:t>
            </a:r>
            <a:r>
              <a:rPr lang="en-US">
                <a:latin typeface="Arial"/>
                <a:cs typeface="Arial"/>
              </a:rPr>
              <a:t>, U.S. Department of Education (ED) guidance suggests LEAs use a five-step framework.</a:t>
            </a:r>
          </a:p>
          <a:p>
            <a:endParaRPr lang="en-US"/>
          </a:p>
          <a:p>
            <a:r>
              <a:rPr lang="en-US">
                <a:latin typeface="Arial"/>
                <a:cs typeface="Arial"/>
              </a:rPr>
              <a:t>ED 2016 Title II, Part A Guidance, p. 30. Pages 29</a:t>
            </a:r>
            <a:r>
              <a:rPr lang="en-US">
                <a:latin typeface="Arial" panose="020B0604020202020204" pitchFamily="34" charset="0"/>
                <a:cs typeface="Arial" panose="020B0604020202020204" pitchFamily="34" charset="0"/>
              </a:rPr>
              <a:t>–</a:t>
            </a:r>
            <a:r>
              <a:rPr lang="en-US">
                <a:latin typeface="Arial"/>
                <a:cs typeface="Arial"/>
              </a:rPr>
              <a:t>35 of ED’s guidance contain more information about these five steps.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707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take a look at the framework. </a:t>
            </a:r>
          </a:p>
          <a:p>
            <a:pPr marL="0" indent="0">
              <a:buNone/>
            </a:pPr>
            <a:endParaRPr lang="en-US" dirty="0"/>
          </a:p>
          <a:p>
            <a:pPr marL="228600" indent="-228600">
              <a:buFont typeface="+mj-lt"/>
              <a:buAutoNum type="arabicPeriod"/>
            </a:pPr>
            <a:r>
              <a:rPr lang="en-US" dirty="0"/>
              <a:t>The first step when determining how to use Title II starts with local needs. Title II does not require LEAs to conduct a separate needs assessment; rather LEAs should use their data and Local Control and Accountability Plan (LCAP) process to identify their local needs. Title II is to address these needs. What we have seen in some situations is an LEA will look at the uses of funds for Title II and select an activity based on what they want at that time. The concern with this is that it may not be connected to a larger system-wide strategy, or maybe the professional development (PD) does not meet the Every Student Succeeds Act (ESSA) definition of PD. During Federal Program Monitoring reviews, the first question we ask when determining allowability is, “what are your needs? Based on what data?” The same goes for LEAs who are conducting equitable services for private schools. The use of Title II must be based on the needs at a system level, not an individual level; </a:t>
            </a:r>
          </a:p>
          <a:p>
            <a:pPr marL="228600" indent="-228600">
              <a:buFont typeface="+mj-lt"/>
              <a:buAutoNum type="arabicPeriod"/>
            </a:pPr>
            <a:endParaRPr lang="en-US" dirty="0"/>
          </a:p>
          <a:p>
            <a:pPr marL="228600" indent="-228600">
              <a:buFont typeface="+mj-lt"/>
              <a:buAutoNum type="arabicPeriod"/>
            </a:pPr>
            <a:r>
              <a:rPr lang="en-US" dirty="0"/>
              <a:t>Next, consider the highest impact strategy based on evidence;</a:t>
            </a:r>
          </a:p>
          <a:p>
            <a:pPr marL="228600" indent="-228600">
              <a:buFont typeface="+mj-lt"/>
              <a:buAutoNum type="arabicPeriod"/>
            </a:pPr>
            <a:endParaRPr lang="en-US" dirty="0"/>
          </a:p>
          <a:p>
            <a:pPr marL="228600" indent="-228600">
              <a:buFont typeface="+mj-lt"/>
              <a:buAutoNum type="arabicPeriod"/>
            </a:pPr>
            <a:r>
              <a:rPr lang="en-US" dirty="0"/>
              <a:t>LEAs are to develop a robust implementation plan. This can be incorporated into your LCAP, and the California Department of Education (CDE) encourages LEAS to incorporate their federal funds and activities into their LCAP. Doing so provides a more transparent and robust educational plan; </a:t>
            </a:r>
          </a:p>
          <a:p>
            <a:pPr marL="228600" indent="-228600">
              <a:buFont typeface="+mj-lt"/>
              <a:buAutoNum type="arabicPeriod"/>
            </a:pPr>
            <a:endParaRPr lang="en-US" dirty="0"/>
          </a:p>
          <a:p>
            <a:pPr marL="228600" indent="-228600">
              <a:buFont typeface="+mj-lt"/>
              <a:buAutoNum type="arabicPeriod"/>
            </a:pPr>
            <a:r>
              <a:rPr lang="en-US" dirty="0"/>
              <a:t>Provide adequate resources so the implementation is well-supported. Here is where LEAs can braid or blend their funding; and </a:t>
            </a:r>
          </a:p>
          <a:p>
            <a:pPr marL="228600" indent="-228600">
              <a:buFont typeface="+mj-lt"/>
              <a:buAutoNum type="arabicPeriod"/>
            </a:pPr>
            <a:endParaRPr lang="en-US" dirty="0"/>
          </a:p>
          <a:p>
            <a:pPr marL="228600" indent="-228600">
              <a:buFont typeface="+mj-lt"/>
              <a:buAutoNum type="arabicPeriod"/>
            </a:pPr>
            <a:r>
              <a:rPr lang="en-US" dirty="0"/>
              <a:t>Of course, LEAs should gather information regularly to examine the effectiveness of the strategy for next steps. </a:t>
            </a:r>
          </a:p>
          <a:p>
            <a:pPr marL="513116" indent="-513116">
              <a:buAutoNum type="arabicPeriod"/>
            </a:pPr>
            <a:endParaRPr lang="en-US" dirty="0"/>
          </a:p>
          <a:p>
            <a:pPr marL="0" indent="0">
              <a:buNone/>
            </a:pPr>
            <a:r>
              <a:rPr lang="en-US" dirty="0"/>
              <a:t>Using this framework will help to maximize Title II funds.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239756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3321-AAB4-0A16-4B8E-88F6593B0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89AE8-E032-EB96-5B71-3CBCC69D8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7E32D-2A4D-D7F0-C3BA-CD7AE1DB3495}"/>
              </a:ext>
            </a:extLst>
          </p:cNvPr>
          <p:cNvSpPr>
            <a:spLocks noGrp="1"/>
          </p:cNvSpPr>
          <p:nvPr>
            <p:ph type="body" idx="1"/>
          </p:nvPr>
        </p:nvSpPr>
        <p:spPr/>
        <p:txBody>
          <a:bodyPr/>
          <a:lstStyle/>
          <a:p>
            <a:r>
              <a:rPr lang="en-US"/>
              <a:t>In order to maximize Title II, LEAs must engage in meaningful consultation with a broad range of educational partners which includes teachers, principals, families, paraprofessionals, community partners, and other specialized instructional support personnel. </a:t>
            </a:r>
          </a:p>
          <a:p>
            <a:endParaRPr lang="en-US"/>
          </a:p>
          <a:p>
            <a:r>
              <a:rPr lang="en-US"/>
              <a:t>Once needs have been identified, LEAs, along with educational partners through consultation, determine the approaches most likely to be effective. The Title II plan does not happen in isolation which is why CDE recommends federal funds and activities be included in the LCAP. </a:t>
            </a:r>
          </a:p>
        </p:txBody>
      </p:sp>
      <p:sp>
        <p:nvSpPr>
          <p:cNvPr id="4" name="Slide Number Placeholder 3">
            <a:extLst>
              <a:ext uri="{FF2B5EF4-FFF2-40B4-BE49-F238E27FC236}">
                <a16:creationId xmlns:a16="http://schemas.microsoft.com/office/drawing/2014/main" id="{546DBAC0-D227-703F-283F-E1F6E311083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614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evidence required during a Federal Program Monitoring (FPM) review consists of the Title II budget for the current year along with general ledgers from the current and prior year. If the LEA has budgeted Title II into their Local Control Accountability Plan (LCAP), they may upload their LCAP for their budget. </a:t>
            </a:r>
          </a:p>
          <a:p>
            <a:r>
              <a:rPr lang="en-US"/>
              <a:t>A budget template is available on the Title II web page for your use.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288798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detailed general ledger from an LEA. The general ledger includes the object codes, dates, vendors, and amounts which are highlighted with the arrows. After we receive the general ledgers, reviewers will select a sample of items to review further. </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48314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panose="020B0604020202020204" pitchFamily="34" charset="0"/>
                <a:ea typeface="Calibri" panose="020F0502020204030204" pitchFamily="34" charset="0"/>
                <a:cs typeface="Times New Roman" panose="02020603050405020304" pitchFamily="18" charset="0"/>
              </a:rPr>
              <a:t>California Department of Education Monitoring Tool (CMT) Expenditure Sample Request Directions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You may upload items individually or as a group. You do not need to wait until you have all the backup documentation for all items before you upload.</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When uploading evidence into the CMT refer to the CDE reference number.</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Provide as much backup information as possible such as contracts, invoices, board approval, presentations, agendas, sign-in documents page and line description from LCAP (if applicable), and attendees (if applicable). Please explain how each expenditure aligns with Title IIA purpose.</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After review, CDE may ask additional questions.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60104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panose="020B0604020202020204" pitchFamily="34" charset="0"/>
                <a:ea typeface="Calibri" panose="020F0502020204030204" pitchFamily="34" charset="0"/>
                <a:cs typeface="Times New Roman" panose="02020603050405020304" pitchFamily="18" charset="0"/>
              </a:rPr>
              <a:t>California Department of Education Monitoring Tool (CMT) Expenditure Sample Request Directions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You may upload items individually or as a group. You do not need to wait until you have all the backup documentation for all items before you upload.</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When uploading evidence into the CMT refer to the CDE reference number.</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Provide as much backup information as possible such as contracts, invoices, board approval, presentations, agendas, sign-in documents page and line description from LCAP (if applicable), and attendees (if applicable). Please explain how each expenditure aligns with Title IIA purpose.</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After review, CDE may ask additional questions.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58671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947C-299C-72B6-C564-FB12A336AB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F8864-874B-4C2C-1E2F-1249FED3D6A8}"/>
              </a:ext>
            </a:extLst>
          </p:cNvPr>
          <p:cNvSpPr>
            <a:spLocks noGrp="1"/>
          </p:cNvSpPr>
          <p:nvPr>
            <p:ph type="dt" sz="half" idx="10"/>
          </p:nvPr>
        </p:nvSpPr>
        <p:spPr/>
        <p:txBody>
          <a:bodyPr/>
          <a:lstStyle/>
          <a:p>
            <a:pPr>
              <a:defRPr/>
            </a:pPr>
            <a:fld id="{2750CDC1-944D-48FD-91A9-13A256572382}" type="datetime1">
              <a:rPr lang="en-US" smtClean="0"/>
              <a:pPr>
                <a:defRPr/>
              </a:pPr>
              <a:t>6/7/2024</a:t>
            </a:fld>
            <a:endParaRPr lang="en-US"/>
          </a:p>
        </p:txBody>
      </p:sp>
      <p:sp>
        <p:nvSpPr>
          <p:cNvPr id="4" name="Footer Placeholder 3">
            <a:extLst>
              <a:ext uri="{FF2B5EF4-FFF2-40B4-BE49-F238E27FC236}">
                <a16:creationId xmlns:a16="http://schemas.microsoft.com/office/drawing/2014/main" id="{011DB49B-B5FA-9EC3-042F-D7B5FFBCA3A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E97A7E35-EDC7-269C-34D3-47D72496ECC9}"/>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6353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46853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2363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9774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58284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4530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52162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8558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67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547023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381380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9219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91" r:id="rId10"/>
    <p:sldLayoutId id="2147483778"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06045765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join-Title-II@mlist.cde.ca.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mailto:TitleII@cde.ca.gov" TargetMode="External"/><Relationship Id="rId5" Type="http://schemas.openxmlformats.org/officeDocument/2006/relationships/hyperlink" Target="https://www.cde.ca.gov/ci/pl/title2parta.asp" TargetMode="External"/><Relationship Id="rId4" Type="http://schemas.openxmlformats.org/officeDocument/2006/relationships/hyperlink" Target="https://tinyurl.com/yet7nrc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Use of Funds</a:t>
            </a:r>
          </a:p>
          <a:p>
            <a:pPr algn="ctr" eaLnBrk="1" fontAlgn="auto" hangingPunct="1">
              <a:lnSpc>
                <a:spcPct val="150000"/>
              </a:lnSpc>
              <a:defRPr/>
            </a:pPr>
            <a:r>
              <a:rPr lang="en-US" sz="2800" b="1" dirty="0">
                <a:solidFill>
                  <a:schemeClr val="tx1"/>
                </a:solidFill>
              </a:rPr>
              <a:t>Supplement not supplant</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B5ED8-7927-B516-8BCC-4784F4EB985F}"/>
              </a:ext>
            </a:extLst>
          </p:cNvPr>
          <p:cNvSpPr>
            <a:spLocks noGrp="1"/>
          </p:cNvSpPr>
          <p:nvPr>
            <p:ph type="title"/>
          </p:nvPr>
        </p:nvSpPr>
        <p:spPr>
          <a:xfrm>
            <a:off x="5181601" y="634946"/>
            <a:ext cx="6368142" cy="1450757"/>
          </a:xfrm>
        </p:spPr>
        <p:txBody>
          <a:bodyPr>
            <a:normAutofit/>
          </a:bodyPr>
          <a:lstStyle/>
          <a:p>
            <a:r>
              <a:rPr lang="en-US" sz="3000" dirty="0">
                <a:solidFill>
                  <a:schemeClr val="tx1"/>
                </a:solidFill>
                <a:latin typeface="Arial"/>
                <a:ea typeface="Calibri" panose="020F0502020204030204" pitchFamily="34" charset="0"/>
                <a:cs typeface="Times New Roman"/>
              </a:rPr>
              <a:t>California Department of Education Monitoring Tool Expenditure Sample Request Directions (2)</a:t>
            </a:r>
            <a:endParaRPr lang="en-US" sz="3000" dirty="0">
              <a:solidFill>
                <a:schemeClr val="tx1"/>
              </a:solidFill>
              <a:latin typeface="Arial"/>
              <a:cs typeface="Times New Roman"/>
            </a:endParaRPr>
          </a:p>
        </p:txBody>
      </p:sp>
      <p:pic>
        <p:nvPicPr>
          <p:cNvPr id="10" name="Picture 9" descr="Different coloured organisers">
            <a:extLst>
              <a:ext uri="{FF2B5EF4-FFF2-40B4-BE49-F238E27FC236}">
                <a16:creationId xmlns:a16="http://schemas.microsoft.com/office/drawing/2014/main" id="{8D071B0E-3319-4E8F-F5BE-F76A99FE5A23}"/>
              </a:ext>
            </a:extLst>
          </p:cNvPr>
          <p:cNvPicPr>
            <a:picLocks noChangeAspect="1"/>
          </p:cNvPicPr>
          <p:nvPr/>
        </p:nvPicPr>
        <p:blipFill rotWithShape="1">
          <a:blip r:embed="rId3"/>
          <a:srcRect l="29918" r="29096"/>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0084DD7-1975-254A-4B07-9A8E99AD060D}"/>
              </a:ext>
            </a:extLst>
          </p:cNvPr>
          <p:cNvSpPr>
            <a:spLocks noGrp="1"/>
          </p:cNvSpPr>
          <p:nvPr>
            <p:ph idx="1"/>
          </p:nvPr>
        </p:nvSpPr>
        <p:spPr>
          <a:xfrm>
            <a:off x="5181600" y="2198913"/>
            <a:ext cx="6640285" cy="4135397"/>
          </a:xfrm>
        </p:spPr>
        <p:txBody>
          <a:bodyPr>
            <a:noAutofit/>
          </a:bodyPr>
          <a:lstStyle/>
          <a:p>
            <a:pPr marL="457200" indent="-457200">
              <a:buFont typeface="+mj-lt"/>
              <a:buAutoNum type="arabicPeriod" startAt="3"/>
            </a:pPr>
            <a:r>
              <a:rPr lang="en-US" sz="2400" dirty="0">
                <a:solidFill>
                  <a:schemeClr val="tx1"/>
                </a:solidFill>
                <a:effectLst/>
                <a:latin typeface="Arial"/>
                <a:ea typeface="Calibri" panose="020F0502020204030204" pitchFamily="34" charset="0"/>
                <a:cs typeface="Times New Roman"/>
              </a:rPr>
              <a:t>Provide as much backup information as possible, such as contracts, invoices, board approval, presentations, agendas, sign-in documents page and line description from </a:t>
            </a:r>
            <a:r>
              <a:rPr lang="en-US" sz="2400" dirty="0">
                <a:solidFill>
                  <a:schemeClr val="tx1"/>
                </a:solidFill>
                <a:latin typeface="Arial"/>
                <a:ea typeface="Calibri" panose="020F0502020204030204" pitchFamily="34" charset="0"/>
                <a:cs typeface="Times New Roman"/>
              </a:rPr>
              <a:t>Local Control and Accountability Plan (LCAP)</a:t>
            </a:r>
            <a:r>
              <a:rPr lang="en-US" sz="2400" dirty="0">
                <a:solidFill>
                  <a:schemeClr val="tx1"/>
                </a:solidFill>
                <a:effectLst/>
                <a:latin typeface="Arial"/>
                <a:ea typeface="Calibri" panose="020F0502020204030204" pitchFamily="34" charset="0"/>
                <a:cs typeface="Times New Roman"/>
              </a:rPr>
              <a:t> (if applicable), and attendees (if applicable). Please explain how each expenditure aligns with Title II’s purpose.</a:t>
            </a:r>
            <a:endPar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mj-lt"/>
              <a:buAutoNum type="arabicPeriod" startAt="3"/>
            </a:pPr>
            <a:r>
              <a:rPr lang="en-US" sz="2400" dirty="0">
                <a:solidFill>
                  <a:schemeClr val="tx1"/>
                </a:solidFill>
                <a:effectLst/>
                <a:latin typeface="Arial"/>
                <a:ea typeface="Calibri" panose="020F0502020204030204" pitchFamily="34" charset="0"/>
                <a:cs typeface="Times New Roman"/>
              </a:rPr>
              <a:t>After review, the CDE may ask additional questions.</a:t>
            </a:r>
            <a:endParaRPr lang="en-US" sz="2400" dirty="0">
              <a:solidFill>
                <a:schemeClr val="tx1"/>
              </a:solidFill>
              <a:effectLst/>
              <a:latin typeface="Calibri"/>
              <a:ea typeface="Calibri" panose="020F0502020204030204" pitchFamily="34" charset="0"/>
              <a:cs typeface="Times New Roman"/>
            </a:endParaRPr>
          </a:p>
          <a:p>
            <a:pPr marL="175895" indent="-175895"/>
            <a:endParaRPr lang="en-US" sz="2400" dirty="0">
              <a:solidFill>
                <a:schemeClr val="tx1"/>
              </a:solidFill>
              <a:cs typeface="Arial"/>
            </a:endParaRPr>
          </a:p>
        </p:txBody>
      </p:sp>
      <p:sp>
        <p:nvSpPr>
          <p:cNvPr id="7" name="Slide Number Placeholder 6">
            <a:extLst>
              <a:ext uri="{FF2B5EF4-FFF2-40B4-BE49-F238E27FC236}">
                <a16:creationId xmlns:a16="http://schemas.microsoft.com/office/drawing/2014/main" id="{529DCA10-311B-6D7A-7052-B93F9123E6A6}"/>
              </a:ext>
            </a:extLst>
          </p:cNvPr>
          <p:cNvSpPr>
            <a:spLocks noGrp="1"/>
          </p:cNvSpPr>
          <p:nvPr>
            <p:ph type="sldNum" sz="quarter" idx="12"/>
          </p:nvPr>
        </p:nvSpPr>
        <p:spPr>
          <a:xfrm>
            <a:off x="9900458" y="6459785"/>
            <a:ext cx="1312025" cy="365125"/>
          </a:xfrm>
        </p:spPr>
        <p:txBody>
          <a:bodyPr>
            <a:normAutofit/>
          </a:bodyPr>
          <a:lstStyle/>
          <a:p>
            <a:pPr>
              <a:spcAft>
                <a:spcPts val="600"/>
              </a:spcAft>
            </a:pPr>
            <a:fld id="{17AF7A2B-343F-48E0-93E4-6FA14D015882}" type="slidenum">
              <a:rPr lang="en-US" altLang="en-US">
                <a:solidFill>
                  <a:schemeClr val="tx1">
                    <a:lumMod val="75000"/>
                    <a:lumOff val="25000"/>
                  </a:schemeClr>
                </a:solidFill>
              </a:rPr>
              <a:pPr>
                <a:spcAft>
                  <a:spcPts val="600"/>
                </a:spcAft>
              </a:pPr>
              <a:t>10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37571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0" name="Straight Connector 39">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BBF9D-1A6D-6EB9-B4E9-53E8500A044F}"/>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3600" dirty="0">
                <a:solidFill>
                  <a:schemeClr val="tx1"/>
                </a:solidFill>
              </a:rPr>
              <a:t>Reviewer Expenditure Sample in the California Department of Education Monitoring Tool </a:t>
            </a:r>
          </a:p>
        </p:txBody>
      </p:sp>
      <p:pic>
        <p:nvPicPr>
          <p:cNvPr id="8" name="Content Placeholder 7" descr="A screenshot of a sample expenditure request">
            <a:extLst>
              <a:ext uri="{FF2B5EF4-FFF2-40B4-BE49-F238E27FC236}">
                <a16:creationId xmlns:a16="http://schemas.microsoft.com/office/drawing/2014/main" id="{9B26B6ED-CBC7-BF41-3268-1F90F80F7D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84703"/>
            <a:ext cx="7427009" cy="5997310"/>
          </a:xfrm>
          <a:prstGeom prst="rect">
            <a:avLst/>
          </a:prstGeom>
        </p:spPr>
      </p:pic>
      <p:cxnSp>
        <p:nvCxnSpPr>
          <p:cNvPr id="44" name="Straight Connector 43">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8E82BE8-D962-4D08-F73B-49FD97F4753D}"/>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11</a:t>
            </a:fld>
            <a:endParaRPr lang="en-US" altLang="en-US" sz="1050">
              <a:latin typeface="+mn-lt"/>
            </a:endParaRPr>
          </a:p>
        </p:txBody>
      </p:sp>
    </p:spTree>
    <p:extLst>
      <p:ext uri="{BB962C8B-B14F-4D97-AF65-F5344CB8AC3E}">
        <p14:creationId xmlns:p14="http://schemas.microsoft.com/office/powerpoint/2010/main" val="377749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t>Use of Funds Evidence (2)</a:t>
            </a:r>
          </a:p>
        </p:txBody>
      </p:sp>
      <p:graphicFrame>
        <p:nvGraphicFramePr>
          <p:cNvPr id="5" name="Table 5" descr="Chart listing evidence for use of funds. Chart lists invoices as evidence">
            <a:extLst>
              <a:ext uri="{FF2B5EF4-FFF2-40B4-BE49-F238E27FC236}">
                <a16:creationId xmlns:a16="http://schemas.microsoft.com/office/drawing/2014/main" id="{1CA121A6-9287-FB05-CD66-6AAB03C2A005}"/>
              </a:ext>
            </a:extLst>
          </p:cNvPr>
          <p:cNvGraphicFramePr>
            <a:graphicFrameLocks noGrp="1"/>
          </p:cNvGraphicFramePr>
          <p:nvPr>
            <p:ph idx="1"/>
            <p:extLst>
              <p:ext uri="{D42A27DB-BD31-4B8C-83A1-F6EECF244321}">
                <p14:modId xmlns:p14="http://schemas.microsoft.com/office/powerpoint/2010/main" val="2146079291"/>
              </p:ext>
            </p:extLst>
          </p:nvPr>
        </p:nvGraphicFramePr>
        <p:xfrm>
          <a:off x="1096963" y="1846263"/>
          <a:ext cx="10058400" cy="2743200"/>
        </p:xfrm>
        <a:graphic>
          <a:graphicData uri="http://schemas.openxmlformats.org/drawingml/2006/table">
            <a:tbl>
              <a:tblPr firstRow="1" bandRow="1">
                <a:tableStyleId>{5C22544A-7EE6-4342-B048-85BDC9FD1C3A}</a:tableStyleId>
              </a:tblPr>
              <a:tblGrid>
                <a:gridCol w="1967970">
                  <a:extLst>
                    <a:ext uri="{9D8B030D-6E8A-4147-A177-3AD203B41FA5}">
                      <a16:colId xmlns:a16="http://schemas.microsoft.com/office/drawing/2014/main" val="281371223"/>
                    </a:ext>
                  </a:extLst>
                </a:gridCol>
                <a:gridCol w="8090430">
                  <a:extLst>
                    <a:ext uri="{9D8B030D-6E8A-4147-A177-3AD203B41FA5}">
                      <a16:colId xmlns:a16="http://schemas.microsoft.com/office/drawing/2014/main" val="695108863"/>
                    </a:ext>
                  </a:extLst>
                </a:gridCol>
              </a:tblGrid>
              <a:tr h="370840">
                <a:tc>
                  <a:txBody>
                    <a:bodyPr/>
                    <a:lstStyle/>
                    <a:p>
                      <a:r>
                        <a:rPr lang="en-US" sz="2400"/>
                        <a:t>Item</a:t>
                      </a:r>
                    </a:p>
                  </a:txBody>
                  <a:tcPr/>
                </a:tc>
                <a:tc>
                  <a:txBody>
                    <a:bodyPr/>
                    <a:lstStyle/>
                    <a:p>
                      <a:r>
                        <a:rPr lang="en-US" sz="2400"/>
                        <a:t>Item Description</a:t>
                      </a:r>
                    </a:p>
                  </a:txBody>
                  <a:tcPr/>
                </a:tc>
                <a:extLst>
                  <a:ext uri="{0D108BD9-81ED-4DB2-BD59-A6C34878D82A}">
                    <a16:rowId xmlns:a16="http://schemas.microsoft.com/office/drawing/2014/main" val="687501962"/>
                  </a:ext>
                </a:extLst>
              </a:tr>
              <a:tr h="370840">
                <a:tc>
                  <a:txBody>
                    <a:bodyPr/>
                    <a:lstStyle/>
                    <a:p>
                      <a:r>
                        <a:rPr lang="en-US" sz="2400">
                          <a:solidFill>
                            <a:schemeClr val="tx1"/>
                          </a:solidFill>
                        </a:rPr>
                        <a:t>Invoices</a:t>
                      </a:r>
                    </a:p>
                  </a:txBody>
                  <a:tcPr/>
                </a:tc>
                <a:tc>
                  <a:txBody>
                    <a:bodyPr/>
                    <a:lstStyle/>
                    <a:p>
                      <a:r>
                        <a:rPr lang="en-US" sz="2400" kern="1200" dirty="0">
                          <a:solidFill>
                            <a:schemeClr val="tx1"/>
                          </a:solidFill>
                          <a:effectLst/>
                          <a:latin typeface="+mn-lt"/>
                          <a:ea typeface="+mn-ea"/>
                          <a:cs typeface="+mn-cs"/>
                        </a:rPr>
                        <a:t>Backup documentation should include invoices, purchase orders, and contracts. If the expenditure is for a professional development (PD), provide documentation detailing who attended, including staff name and position, the content of the PD, and any other relevant documentation to substantiate the costs to the program.</a:t>
                      </a:r>
                      <a:endParaRPr lang="en-US" sz="2400" dirty="0">
                        <a:solidFill>
                          <a:schemeClr val="tx1"/>
                        </a:solidFill>
                      </a:endParaRPr>
                    </a:p>
                  </a:txBody>
                  <a:tcPr/>
                </a:tc>
                <a:extLst>
                  <a:ext uri="{0D108BD9-81ED-4DB2-BD59-A6C34878D82A}">
                    <a16:rowId xmlns:a16="http://schemas.microsoft.com/office/drawing/2014/main" val="2293400751"/>
                  </a:ext>
                </a:extLst>
              </a:tr>
            </a:tbl>
          </a:graphicData>
        </a:graphic>
      </p:graphicFrame>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413131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98B082-6963-443B-25FA-EF56455F65A3}"/>
              </a:ext>
            </a:extLst>
          </p:cNvPr>
          <p:cNvSpPr>
            <a:spLocks noGrp="1"/>
          </p:cNvSpPr>
          <p:nvPr>
            <p:ph type="title"/>
          </p:nvPr>
        </p:nvSpPr>
        <p:spPr>
          <a:xfrm>
            <a:off x="1066800" y="5252936"/>
            <a:ext cx="10058400" cy="1028715"/>
          </a:xfrm>
        </p:spPr>
        <p:txBody>
          <a:bodyPr anchor="ctr">
            <a:normAutofit fontScale="90000"/>
          </a:bodyPr>
          <a:lstStyle/>
          <a:p>
            <a:pPr algn="ctr"/>
            <a:r>
              <a:rPr lang="en-US" dirty="0">
                <a:solidFill>
                  <a:schemeClr val="bg1"/>
                </a:solidFill>
              </a:rPr>
              <a:t>Invoices: Expenditure Sample Backup Documentation Example </a:t>
            </a:r>
            <a:r>
              <a:rPr lang="en-US" dirty="0">
                <a:solidFill>
                  <a:srgbClr val="FFFFFF"/>
                </a:solidFill>
              </a:rPr>
              <a:t>(2)</a:t>
            </a:r>
          </a:p>
        </p:txBody>
      </p:sp>
      <p:graphicFrame>
        <p:nvGraphicFramePr>
          <p:cNvPr id="8" name="Content Placeholder 7" descr="List of backup documentation:&#10;US Bank statement, purchase order, receipt from hotel, conference agenda and proof of attendance, conference request">
            <a:extLst>
              <a:ext uri="{FF2B5EF4-FFF2-40B4-BE49-F238E27FC236}">
                <a16:creationId xmlns:a16="http://schemas.microsoft.com/office/drawing/2014/main" id="{937CBC0D-C7D2-D72A-4F24-2F1E026EA908}"/>
              </a:ext>
            </a:extLst>
          </p:cNvPr>
          <p:cNvGraphicFramePr>
            <a:graphicFrameLocks noGrp="1"/>
          </p:cNvGraphicFramePr>
          <p:nvPr>
            <p:ph idx="1"/>
            <p:extLst>
              <p:ext uri="{D42A27DB-BD31-4B8C-83A1-F6EECF244321}">
                <p14:modId xmlns:p14="http://schemas.microsoft.com/office/powerpoint/2010/main" val="895689771"/>
              </p:ext>
            </p:extLst>
          </p:nvPr>
        </p:nvGraphicFramePr>
        <p:xfrm>
          <a:off x="895257" y="268912"/>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0C7A7E2-0D8A-CEAA-6CF3-C5A30135F50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13</a:t>
            </a:fld>
            <a:endParaRPr lang="en-US" altLang="en-US"/>
          </a:p>
        </p:txBody>
      </p:sp>
    </p:spTree>
    <p:extLst>
      <p:ext uri="{BB962C8B-B14F-4D97-AF65-F5344CB8AC3E}">
        <p14:creationId xmlns:p14="http://schemas.microsoft.com/office/powerpoint/2010/main" val="116810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0904-66F8-A122-D949-B0C6007D2996}"/>
              </a:ext>
            </a:extLst>
          </p:cNvPr>
          <p:cNvSpPr>
            <a:spLocks noGrp="1"/>
          </p:cNvSpPr>
          <p:nvPr>
            <p:ph type="title"/>
          </p:nvPr>
        </p:nvSpPr>
        <p:spPr/>
        <p:txBody>
          <a:bodyPr/>
          <a:lstStyle/>
          <a:p>
            <a:r>
              <a:rPr lang="en-US" dirty="0">
                <a:solidFill>
                  <a:schemeClr val="tx1"/>
                </a:solidFill>
              </a:rPr>
              <a:t>Invoices: Expenditure Sample Backup Documentation Example (3)</a:t>
            </a:r>
          </a:p>
        </p:txBody>
      </p:sp>
      <p:graphicFrame>
        <p:nvGraphicFramePr>
          <p:cNvPr id="5" name="Content Placeholder 4" descr="Backup Documentation example:&#10;Detailed purchase order, board agenda item for approval, detailed consultant contract, invoices showing dates of service, backup documents showing services provided">
            <a:extLst>
              <a:ext uri="{FF2B5EF4-FFF2-40B4-BE49-F238E27FC236}">
                <a16:creationId xmlns:a16="http://schemas.microsoft.com/office/drawing/2014/main" id="{C16B6811-F9E0-0C2A-D039-DE669DD650B7}"/>
              </a:ext>
            </a:extLst>
          </p:cNvPr>
          <p:cNvGraphicFramePr>
            <a:graphicFrameLocks noGrp="1"/>
          </p:cNvGraphicFramePr>
          <p:nvPr>
            <p:ph idx="1"/>
            <p:extLst>
              <p:ext uri="{D42A27DB-BD31-4B8C-83A1-F6EECF244321}">
                <p14:modId xmlns:p14="http://schemas.microsoft.com/office/powerpoint/2010/main" val="4076305885"/>
              </p:ext>
            </p:extLst>
          </p:nvPr>
        </p:nvGraphicFramePr>
        <p:xfrm>
          <a:off x="1096963" y="1846263"/>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CC79788-A8AB-3C10-69B8-A28D88DC8473}"/>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27945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D529B-4385-DB9C-F503-D01FF4FC841C}"/>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3600" dirty="0">
                <a:solidFill>
                  <a:schemeClr val="tx1"/>
                </a:solidFill>
              </a:rPr>
              <a:t>Submitting Backup Documentation in the California Department of Education Monitoring Tool</a:t>
            </a:r>
          </a:p>
        </p:txBody>
      </p:sp>
      <p:pic>
        <p:nvPicPr>
          <p:cNvPr id="6" name="Content Placeholder 5" descr="A screenshot CMT">
            <a:extLst>
              <a:ext uri="{FF2B5EF4-FFF2-40B4-BE49-F238E27FC236}">
                <a16:creationId xmlns:a16="http://schemas.microsoft.com/office/drawing/2014/main" id="{ED69B26B-503F-9F3F-0615-3F905E324C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295" y="165158"/>
            <a:ext cx="5781264" cy="6166682"/>
          </a:xfrm>
          <a:prstGeom prst="rect">
            <a:avLst/>
          </a:prstGeom>
        </p:spPr>
      </p:pic>
      <p:cxnSp>
        <p:nvCxnSpPr>
          <p:cNvPr id="34" name="Straight Connector 33">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1D621C8-D377-259A-F85A-9C7B42D06A5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15</a:t>
            </a:fld>
            <a:endParaRPr lang="en-US" altLang="en-US" sz="1050">
              <a:latin typeface="+mn-lt"/>
            </a:endParaRPr>
          </a:p>
        </p:txBody>
      </p:sp>
    </p:spTree>
    <p:extLst>
      <p:ext uri="{BB962C8B-B14F-4D97-AF65-F5344CB8AC3E}">
        <p14:creationId xmlns:p14="http://schemas.microsoft.com/office/powerpoint/2010/main" val="248542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solidFill>
                  <a:schemeClr val="tx1"/>
                </a:solidFill>
              </a:rPr>
              <a:t>Use of Funds Evidence (3)</a:t>
            </a:r>
          </a:p>
        </p:txBody>
      </p:sp>
      <p:graphicFrame>
        <p:nvGraphicFramePr>
          <p:cNvPr id="5" name="Table 5">
            <a:extLst>
              <a:ext uri="{FF2B5EF4-FFF2-40B4-BE49-F238E27FC236}">
                <a16:creationId xmlns:a16="http://schemas.microsoft.com/office/drawing/2014/main" id="{1CA121A6-9287-FB05-CD66-6AAB03C2A005}"/>
              </a:ext>
            </a:extLst>
          </p:cNvPr>
          <p:cNvGraphicFramePr>
            <a:graphicFrameLocks noGrp="1"/>
          </p:cNvGraphicFramePr>
          <p:nvPr>
            <p:ph idx="1"/>
            <p:extLst>
              <p:ext uri="{D42A27DB-BD31-4B8C-83A1-F6EECF244321}">
                <p14:modId xmlns:p14="http://schemas.microsoft.com/office/powerpoint/2010/main" val="4223865211"/>
              </p:ext>
            </p:extLst>
          </p:nvPr>
        </p:nvGraphicFramePr>
        <p:xfrm>
          <a:off x="1096963" y="1846263"/>
          <a:ext cx="10058400" cy="4389120"/>
        </p:xfrm>
        <a:graphic>
          <a:graphicData uri="http://schemas.openxmlformats.org/drawingml/2006/table">
            <a:tbl>
              <a:tblPr firstRow="1" bandRow="1">
                <a:tableStyleId>{5C22544A-7EE6-4342-B048-85BDC9FD1C3A}</a:tableStyleId>
              </a:tblPr>
              <a:tblGrid>
                <a:gridCol w="1753813">
                  <a:extLst>
                    <a:ext uri="{9D8B030D-6E8A-4147-A177-3AD203B41FA5}">
                      <a16:colId xmlns:a16="http://schemas.microsoft.com/office/drawing/2014/main" val="281371223"/>
                    </a:ext>
                  </a:extLst>
                </a:gridCol>
                <a:gridCol w="8304587">
                  <a:extLst>
                    <a:ext uri="{9D8B030D-6E8A-4147-A177-3AD203B41FA5}">
                      <a16:colId xmlns:a16="http://schemas.microsoft.com/office/drawing/2014/main" val="695108863"/>
                    </a:ext>
                  </a:extLst>
                </a:gridCol>
              </a:tblGrid>
              <a:tr h="370840">
                <a:tc>
                  <a:txBody>
                    <a:bodyPr/>
                    <a:lstStyle/>
                    <a:p>
                      <a:pPr>
                        <a:spcAft>
                          <a:spcPts val="1200"/>
                        </a:spcAft>
                      </a:pPr>
                      <a:r>
                        <a:rPr lang="en-US" sz="2400"/>
                        <a:t>Item</a:t>
                      </a:r>
                    </a:p>
                  </a:txBody>
                  <a:tcPr/>
                </a:tc>
                <a:tc>
                  <a:txBody>
                    <a:bodyPr/>
                    <a:lstStyle/>
                    <a:p>
                      <a:pPr>
                        <a:spcAft>
                          <a:spcPts val="1200"/>
                        </a:spcAft>
                      </a:pPr>
                      <a:r>
                        <a:rPr lang="en-US" sz="2400"/>
                        <a:t>Item Description</a:t>
                      </a:r>
                    </a:p>
                  </a:txBody>
                  <a:tcPr/>
                </a:tc>
                <a:extLst>
                  <a:ext uri="{0D108BD9-81ED-4DB2-BD59-A6C34878D82A}">
                    <a16:rowId xmlns:a16="http://schemas.microsoft.com/office/drawing/2014/main" val="687501962"/>
                  </a:ext>
                </a:extLst>
              </a:tr>
              <a:tr h="370840">
                <a:tc>
                  <a:txBody>
                    <a:bodyPr/>
                    <a:lstStyle/>
                    <a:p>
                      <a:pPr>
                        <a:spcAft>
                          <a:spcPts val="1200"/>
                        </a:spcAft>
                      </a:pPr>
                      <a:r>
                        <a:rPr lang="en-US" sz="2400"/>
                        <a:t>Position Control Report</a:t>
                      </a:r>
                    </a:p>
                  </a:txBody>
                  <a:tcPr/>
                </a:tc>
                <a:tc>
                  <a:txBody>
                    <a:bodyPr/>
                    <a:lstStyle/>
                    <a:p>
                      <a:pPr>
                        <a:spcAft>
                          <a:spcPts val="1200"/>
                        </a:spcAft>
                      </a:pPr>
                      <a:r>
                        <a:rPr lang="en-US" sz="2400"/>
                        <a:t>Report from current and prior years indicating staff who are partially or fully funded from Title II. Include staff name, position, and the percentage their position is charged to the program. </a:t>
                      </a:r>
                    </a:p>
                  </a:txBody>
                  <a:tcPr/>
                </a:tc>
                <a:extLst>
                  <a:ext uri="{0D108BD9-81ED-4DB2-BD59-A6C34878D82A}">
                    <a16:rowId xmlns:a16="http://schemas.microsoft.com/office/drawing/2014/main" val="3246462546"/>
                  </a:ext>
                </a:extLst>
              </a:tr>
              <a:tr h="370840">
                <a:tc>
                  <a:txBody>
                    <a:bodyPr/>
                    <a:lstStyle/>
                    <a:p>
                      <a:pPr>
                        <a:spcAft>
                          <a:spcPts val="1200"/>
                        </a:spcAft>
                      </a:pPr>
                      <a:r>
                        <a:rPr lang="en-US" sz="2400"/>
                        <a:t>Duty Statement</a:t>
                      </a:r>
                    </a:p>
                  </a:txBody>
                  <a:tcPr/>
                </a:tc>
                <a:tc>
                  <a:txBody>
                    <a:bodyPr/>
                    <a:lstStyle/>
                    <a:p>
                      <a:pPr>
                        <a:spcAft>
                          <a:spcPts val="1200"/>
                        </a:spcAft>
                      </a:pPr>
                      <a:r>
                        <a:rPr lang="en-US" sz="2400" kern="1200">
                          <a:solidFill>
                            <a:schemeClr val="dk1"/>
                          </a:solidFill>
                          <a:effectLst/>
                          <a:latin typeface="+mn-lt"/>
                          <a:ea typeface="+mn-ea"/>
                          <a:cs typeface="+mn-cs"/>
                        </a:rPr>
                        <a:t>An individual employee's duty statement describing responsibilities and activities (cost objectives), as agreed to by employer and employee.</a:t>
                      </a:r>
                    </a:p>
                  </a:txBody>
                  <a:tcPr/>
                </a:tc>
                <a:extLst>
                  <a:ext uri="{0D108BD9-81ED-4DB2-BD59-A6C34878D82A}">
                    <a16:rowId xmlns:a16="http://schemas.microsoft.com/office/drawing/2014/main" val="2056843054"/>
                  </a:ext>
                </a:extLst>
              </a:tr>
              <a:tr h="370840">
                <a:tc>
                  <a:txBody>
                    <a:bodyPr/>
                    <a:lstStyle/>
                    <a:p>
                      <a:pPr>
                        <a:spcAft>
                          <a:spcPts val="1200"/>
                        </a:spcAft>
                      </a:pPr>
                      <a:r>
                        <a:rPr lang="en-US" sz="2400"/>
                        <a:t>Time and Effort Records</a:t>
                      </a:r>
                    </a:p>
                  </a:txBody>
                  <a:tcPr/>
                </a:tc>
                <a:tc>
                  <a:txBody>
                    <a:bodyPr/>
                    <a:lstStyle/>
                    <a:p>
                      <a:pPr>
                        <a:spcAft>
                          <a:spcPts val="1200"/>
                        </a:spcAft>
                      </a:pPr>
                      <a:r>
                        <a:rPr lang="en-US" sz="2400" kern="1200" dirty="0">
                          <a:solidFill>
                            <a:schemeClr val="dk1"/>
                          </a:solidFill>
                          <a:effectLst/>
                          <a:latin typeface="+mn-lt"/>
                          <a:ea typeface="+mn-ea"/>
                          <a:cs typeface="+mn-cs"/>
                        </a:rPr>
                        <a:t>Documentation to support salaries and benefits charged to Title II.</a:t>
                      </a:r>
                      <a:endParaRPr lang="en-US" sz="2400" dirty="0"/>
                    </a:p>
                  </a:txBody>
                  <a:tcPr/>
                </a:tc>
                <a:extLst>
                  <a:ext uri="{0D108BD9-81ED-4DB2-BD59-A6C34878D82A}">
                    <a16:rowId xmlns:a16="http://schemas.microsoft.com/office/drawing/2014/main" val="1828620086"/>
                  </a:ext>
                </a:extLst>
              </a:tr>
            </a:tbl>
          </a:graphicData>
        </a:graphic>
      </p:graphicFrame>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66749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ample position control report showing name, job title, work location, resource code, and percentage.">
            <a:extLst>
              <a:ext uri="{FF2B5EF4-FFF2-40B4-BE49-F238E27FC236}">
                <a16:creationId xmlns:a16="http://schemas.microsoft.com/office/drawing/2014/main" id="{6830FD0E-EC77-0809-B106-2529BBEC794D}"/>
              </a:ext>
            </a:extLst>
          </p:cNvPr>
          <p:cNvPicPr>
            <a:picLocks noGrp="1" noChangeAspect="1"/>
          </p:cNvPicPr>
          <p:nvPr>
            <p:ph sz="half" idx="2"/>
          </p:nvPr>
        </p:nvPicPr>
        <p:blipFill>
          <a:blip r:embed="rId3"/>
          <a:stretch>
            <a:fillRect/>
          </a:stretch>
        </p:blipFill>
        <p:spPr>
          <a:xfrm>
            <a:off x="868086" y="1011981"/>
            <a:ext cx="10516787" cy="4987901"/>
          </a:xfrm>
        </p:spPr>
      </p:pic>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solidFill>
                  <a:schemeClr val="tx1"/>
                </a:solidFill>
              </a:rPr>
              <a:t>Position Control Report Example </a:t>
            </a:r>
          </a:p>
        </p:txBody>
      </p:sp>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159883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2D224-F440-EEA2-B3BB-4F2F8E621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D4509-000F-A6DD-3C74-4DC028B418E2}"/>
              </a:ext>
            </a:extLst>
          </p:cNvPr>
          <p:cNvSpPr>
            <a:spLocks noGrp="1"/>
          </p:cNvSpPr>
          <p:nvPr>
            <p:ph type="title"/>
          </p:nvPr>
        </p:nvSpPr>
        <p:spPr/>
        <p:txBody>
          <a:bodyPr/>
          <a:lstStyle/>
          <a:p>
            <a:r>
              <a:rPr lang="en-US" dirty="0">
                <a:solidFill>
                  <a:schemeClr val="tx1"/>
                </a:solidFill>
              </a:rPr>
              <a:t>Duty Statement</a:t>
            </a:r>
          </a:p>
        </p:txBody>
      </p:sp>
      <p:graphicFrame>
        <p:nvGraphicFramePr>
          <p:cNvPr id="6" name="Content Placeholder 5" descr="Example of a duty statement">
            <a:extLst>
              <a:ext uri="{FF2B5EF4-FFF2-40B4-BE49-F238E27FC236}">
                <a16:creationId xmlns:a16="http://schemas.microsoft.com/office/drawing/2014/main" id="{1A64AB88-0C7E-35B8-8ECF-FB0E49EA798C}"/>
              </a:ext>
            </a:extLst>
          </p:cNvPr>
          <p:cNvGraphicFramePr>
            <a:graphicFrameLocks noGrp="1"/>
          </p:cNvGraphicFramePr>
          <p:nvPr>
            <p:ph sz="half" idx="1"/>
            <p:extLst>
              <p:ext uri="{D42A27DB-BD31-4B8C-83A1-F6EECF244321}">
                <p14:modId xmlns:p14="http://schemas.microsoft.com/office/powerpoint/2010/main" val="153980227"/>
              </p:ext>
            </p:extLst>
          </p:nvPr>
        </p:nvGraphicFramePr>
        <p:xfrm>
          <a:off x="1097280" y="2971641"/>
          <a:ext cx="10058400" cy="310896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144072446"/>
                    </a:ext>
                  </a:extLst>
                </a:gridCol>
                <a:gridCol w="5029200">
                  <a:extLst>
                    <a:ext uri="{9D8B030D-6E8A-4147-A177-3AD203B41FA5}">
                      <a16:colId xmlns:a16="http://schemas.microsoft.com/office/drawing/2014/main" val="2352533297"/>
                    </a:ext>
                  </a:extLst>
                </a:gridCol>
              </a:tblGrid>
              <a:tr h="370840">
                <a:tc>
                  <a:txBody>
                    <a:bodyPr/>
                    <a:lstStyle/>
                    <a:p>
                      <a:r>
                        <a:rPr lang="en-US" sz="2400" dirty="0"/>
                        <a:t>Title I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Title II –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894832"/>
                  </a:ext>
                </a:extLst>
              </a:tr>
              <a:tr h="370840">
                <a:tc>
                  <a:txBody>
                    <a:bodyPr/>
                    <a:lstStyle/>
                    <a:p>
                      <a:pPr marL="285750" indent="-285750">
                        <a:buFont typeface="Arial" panose="020B0604020202020204" pitchFamily="34" charset="0"/>
                        <a:buChar char="•"/>
                      </a:pPr>
                      <a:r>
                        <a:rPr lang="en-US" sz="2400" dirty="0"/>
                        <a:t>Support school site workshops and family nights</a:t>
                      </a:r>
                    </a:p>
                    <a:p>
                      <a:pPr marL="285750" indent="-285750">
                        <a:buFont typeface="Arial" panose="020B0604020202020204" pitchFamily="34" charset="0"/>
                        <a:buChar char="•"/>
                      </a:pPr>
                      <a:r>
                        <a:rPr lang="en-US" sz="2400" dirty="0"/>
                        <a:t>Create a math curriculum for intervention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a:t>Create and deliver professional development for teachers</a:t>
                      </a:r>
                    </a:p>
                    <a:p>
                      <a:pPr marL="285750" indent="-285750">
                        <a:buFont typeface="Arial" panose="020B0604020202020204" pitchFamily="34" charset="0"/>
                        <a:buChar char="•"/>
                      </a:pPr>
                      <a:r>
                        <a:rPr lang="en-US" sz="2400" dirty="0"/>
                        <a:t>Instructional support – demo lessons, co-planning, co-teaching.</a:t>
                      </a:r>
                    </a:p>
                    <a:p>
                      <a:pPr marL="285750" indent="-285750">
                        <a:buFont typeface="Arial" panose="020B0604020202020204" pitchFamily="34" charset="0"/>
                        <a:buChar char="•"/>
                      </a:pPr>
                      <a:r>
                        <a:rPr lang="en-US" sz="2400" dirty="0"/>
                        <a:t>Coaching and PD for paraprofessionals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488285"/>
                  </a:ext>
                </a:extLst>
              </a:tr>
            </a:tbl>
          </a:graphicData>
        </a:graphic>
      </p:graphicFrame>
      <p:sp>
        <p:nvSpPr>
          <p:cNvPr id="7" name="Content Placeholder 6">
            <a:extLst>
              <a:ext uri="{FF2B5EF4-FFF2-40B4-BE49-F238E27FC236}">
                <a16:creationId xmlns:a16="http://schemas.microsoft.com/office/drawing/2014/main" id="{5CA9FA3B-BE92-8C3A-B134-5E5CA82B8F43}"/>
              </a:ext>
            </a:extLst>
          </p:cNvPr>
          <p:cNvSpPr>
            <a:spLocks noGrp="1"/>
          </p:cNvSpPr>
          <p:nvPr>
            <p:ph sz="half" idx="2"/>
          </p:nvPr>
        </p:nvSpPr>
        <p:spPr>
          <a:xfrm>
            <a:off x="3272681" y="2311164"/>
            <a:ext cx="5707598" cy="532894"/>
          </a:xfrm>
        </p:spPr>
        <p:txBody>
          <a:bodyPr/>
          <a:lstStyle/>
          <a:p>
            <a:pPr marL="0" indent="0">
              <a:buNone/>
            </a:pPr>
            <a:r>
              <a:rPr lang="en-US" sz="2400" dirty="0"/>
              <a:t>Teacher on Special Assignment (TOSA)</a:t>
            </a:r>
          </a:p>
        </p:txBody>
      </p:sp>
      <p:sp>
        <p:nvSpPr>
          <p:cNvPr id="4" name="Slide Number Placeholder 3">
            <a:extLst>
              <a:ext uri="{FF2B5EF4-FFF2-40B4-BE49-F238E27FC236}">
                <a16:creationId xmlns:a16="http://schemas.microsoft.com/office/drawing/2014/main" id="{B42E3E48-82EA-37EB-15C8-24AF2C7452B6}"/>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1869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C833-62B7-4EDF-FC77-DE96ACE4D323}"/>
              </a:ext>
            </a:extLst>
          </p:cNvPr>
          <p:cNvSpPr>
            <a:spLocks noGrp="1"/>
          </p:cNvSpPr>
          <p:nvPr>
            <p:ph type="title"/>
          </p:nvPr>
        </p:nvSpPr>
        <p:spPr/>
        <p:txBody>
          <a:bodyPr/>
          <a:lstStyle/>
          <a:p>
            <a:r>
              <a:rPr lang="en-US" dirty="0">
                <a:solidFill>
                  <a:schemeClr val="tx1"/>
                </a:solidFill>
              </a:rPr>
              <a:t>Time and Effort</a:t>
            </a:r>
          </a:p>
        </p:txBody>
      </p:sp>
      <p:sp>
        <p:nvSpPr>
          <p:cNvPr id="4" name="Slide Number Placeholder 3">
            <a:extLst>
              <a:ext uri="{FF2B5EF4-FFF2-40B4-BE49-F238E27FC236}">
                <a16:creationId xmlns:a16="http://schemas.microsoft.com/office/drawing/2014/main" id="{3E68DE60-329A-A941-4351-0BA7BFAB6A62}"/>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pic>
        <p:nvPicPr>
          <p:cNvPr id="7" name="Content Placeholder 6" descr="Screen shot of a sample time and effort record">
            <a:extLst>
              <a:ext uri="{FF2B5EF4-FFF2-40B4-BE49-F238E27FC236}">
                <a16:creationId xmlns:a16="http://schemas.microsoft.com/office/drawing/2014/main" id="{AF94BB06-91E5-91B9-3E09-8F3B34B425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962" y="1782444"/>
            <a:ext cx="10343197" cy="4537023"/>
          </a:xfrm>
        </p:spPr>
      </p:pic>
    </p:spTree>
    <p:extLst>
      <p:ext uri="{BB962C8B-B14F-4D97-AF65-F5344CB8AC3E}">
        <p14:creationId xmlns:p14="http://schemas.microsoft.com/office/powerpoint/2010/main" val="220722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53233-F7E5-E0B6-7EDE-FF396B403F78}"/>
              </a:ext>
            </a:extLst>
          </p:cNvPr>
          <p:cNvSpPr>
            <a:spLocks noGrp="1"/>
          </p:cNvSpPr>
          <p:nvPr>
            <p:ph type="title"/>
          </p:nvPr>
        </p:nvSpPr>
        <p:spPr/>
        <p:txBody>
          <a:bodyPr/>
          <a:lstStyle/>
          <a:p>
            <a:r>
              <a:rPr lang="en-US" dirty="0"/>
              <a:t>Slide </a:t>
            </a:r>
            <a:r>
              <a:rPr lang="en-US" dirty="0">
                <a:solidFill>
                  <a:schemeClr val="tx1"/>
                </a:solidFill>
              </a:rPr>
              <a:t>Notes</a:t>
            </a:r>
          </a:p>
        </p:txBody>
      </p:sp>
      <p:sp>
        <p:nvSpPr>
          <p:cNvPr id="5" name="Content Placeholder 4">
            <a:extLst>
              <a:ext uri="{FF2B5EF4-FFF2-40B4-BE49-F238E27FC236}">
                <a16:creationId xmlns:a16="http://schemas.microsoft.com/office/drawing/2014/main" id="{25410F6D-5B02-D2C9-97BE-A0BBDD0C3126}"/>
              </a:ext>
            </a:extLst>
          </p:cNvPr>
          <p:cNvSpPr>
            <a:spLocks noGrp="1"/>
          </p:cNvSpPr>
          <p:nvPr>
            <p:ph idx="1"/>
          </p:nvPr>
        </p:nvSpPr>
        <p:spPr/>
        <p:txBody>
          <a:bodyPr/>
          <a:lstStyle/>
          <a:p>
            <a:pPr marL="0" indent="0">
              <a:buNone/>
            </a:pPr>
            <a:r>
              <a:rPr lang="en-US" dirty="0">
                <a:solidFill>
                  <a:schemeClr val="tx1"/>
                </a:solidFill>
              </a:rPr>
              <a:t>Slide notes are present throughout this presentation.</a:t>
            </a:r>
          </a:p>
        </p:txBody>
      </p:sp>
    </p:spTree>
    <p:extLst>
      <p:ext uri="{BB962C8B-B14F-4D97-AF65-F5344CB8AC3E}">
        <p14:creationId xmlns:p14="http://schemas.microsoft.com/office/powerpoint/2010/main" val="271701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12338BE-0118-0E0B-4669-759F7DE539C9}"/>
              </a:ext>
            </a:extLst>
          </p:cNvPr>
          <p:cNvSpPr>
            <a:spLocks noGrp="1"/>
          </p:cNvSpPr>
          <p:nvPr>
            <p:ph type="title"/>
          </p:nvPr>
        </p:nvSpPr>
        <p:spPr>
          <a:xfrm>
            <a:off x="492370" y="605896"/>
            <a:ext cx="3084844" cy="5646208"/>
          </a:xfrm>
        </p:spPr>
        <p:txBody>
          <a:bodyPr anchor="ctr">
            <a:normAutofit/>
          </a:bodyPr>
          <a:lstStyle/>
          <a:p>
            <a:r>
              <a:rPr lang="en-US" sz="4400">
                <a:solidFill>
                  <a:srgbClr val="FFFFFF"/>
                </a:solidFill>
              </a:rPr>
              <a:t>Factors Affecting Allowability</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3BE4F13-310E-2E39-599D-F0B3BF2859AC}"/>
              </a:ext>
            </a:extLst>
          </p:cNvPr>
          <p:cNvSpPr>
            <a:spLocks noGrp="1"/>
          </p:cNvSpPr>
          <p:nvPr>
            <p:ph idx="1"/>
          </p:nvPr>
        </p:nvSpPr>
        <p:spPr>
          <a:xfrm>
            <a:off x="4513664" y="605896"/>
            <a:ext cx="7185966" cy="5929986"/>
          </a:xfrm>
        </p:spPr>
        <p:txBody>
          <a:bodyPr anchor="ctr">
            <a:noAutofit/>
          </a:bodyPr>
          <a:lstStyle/>
          <a:p>
            <a:r>
              <a:rPr lang="en-US" dirty="0"/>
              <a:t>Reasonable: consistent with prudent business practices and comparable current </a:t>
            </a:r>
            <a:r>
              <a:rPr lang="en-US" dirty="0">
                <a:solidFill>
                  <a:schemeClr val="tx1"/>
                </a:solidFill>
              </a:rPr>
              <a:t>market</a:t>
            </a:r>
            <a:r>
              <a:rPr lang="en-US" dirty="0"/>
              <a:t> value</a:t>
            </a:r>
          </a:p>
          <a:p>
            <a:r>
              <a:rPr lang="en-US" dirty="0"/>
              <a:t>Necessary: required to carry out the intent and purpose of the Title II program</a:t>
            </a:r>
          </a:p>
          <a:p>
            <a:r>
              <a:rPr lang="en-US" dirty="0"/>
              <a:t>Allocable: chargeable or assignable in accordance with relative benefits received. In addition, costs must be aligned with generally accepted accounting principles (GAAP) and adequately documented and budgeted with the grant.  </a:t>
            </a:r>
          </a:p>
          <a:p>
            <a:pPr marL="0" indent="0">
              <a:buNone/>
            </a:pPr>
            <a:r>
              <a:rPr lang="en-US" dirty="0"/>
              <a:t>				2 CFR 200.403</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BD6B44F-3F01-109E-F6B7-633951D13A45}"/>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20</a:t>
            </a:fld>
            <a:endParaRPr lang="en-US" altLang="en-US">
              <a:solidFill>
                <a:schemeClr val="tx2"/>
              </a:solidFill>
            </a:endParaRPr>
          </a:p>
        </p:txBody>
      </p:sp>
    </p:spTree>
    <p:extLst>
      <p:ext uri="{BB962C8B-B14F-4D97-AF65-F5344CB8AC3E}">
        <p14:creationId xmlns:p14="http://schemas.microsoft.com/office/powerpoint/2010/main" val="309914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B99FBD-A7F5-DAE0-9902-7C190E695D16}"/>
              </a:ext>
            </a:extLst>
          </p:cNvPr>
          <p:cNvSpPr>
            <a:spLocks noGrp="1"/>
          </p:cNvSpPr>
          <p:nvPr>
            <p:ph type="title"/>
          </p:nvPr>
        </p:nvSpPr>
        <p:spPr>
          <a:xfrm>
            <a:off x="654628" y="516835"/>
            <a:ext cx="6420590" cy="1666501"/>
          </a:xfrm>
        </p:spPr>
        <p:txBody>
          <a:bodyPr>
            <a:normAutofit/>
          </a:bodyPr>
          <a:lstStyle/>
          <a:p>
            <a:r>
              <a:rPr lang="en-US" sz="4000">
                <a:solidFill>
                  <a:srgbClr val="FFFFFF"/>
                </a:solidFill>
              </a:rPr>
              <a:t>Best Practices: Use of Funds (1)</a:t>
            </a:r>
          </a:p>
        </p:txBody>
      </p:sp>
      <p:sp>
        <p:nvSpPr>
          <p:cNvPr id="3" name="Content Placeholder 2">
            <a:extLst>
              <a:ext uri="{FF2B5EF4-FFF2-40B4-BE49-F238E27FC236}">
                <a16:creationId xmlns:a16="http://schemas.microsoft.com/office/drawing/2014/main" id="{EC9A5751-EB1A-AD1D-B2E0-286A0C384207}"/>
              </a:ext>
            </a:extLst>
          </p:cNvPr>
          <p:cNvSpPr>
            <a:spLocks noGrp="1"/>
          </p:cNvSpPr>
          <p:nvPr>
            <p:ph idx="1"/>
          </p:nvPr>
        </p:nvSpPr>
        <p:spPr>
          <a:xfrm>
            <a:off x="654627" y="2236304"/>
            <a:ext cx="6420590" cy="3852769"/>
          </a:xfrm>
        </p:spPr>
        <p:txBody>
          <a:bodyPr>
            <a:normAutofit/>
          </a:bodyPr>
          <a:lstStyle/>
          <a:p>
            <a:pPr marL="0" indent="0">
              <a:buNone/>
            </a:pPr>
            <a:r>
              <a:rPr lang="en-US" sz="2400">
                <a:solidFill>
                  <a:srgbClr val="FFFFFF"/>
                </a:solidFill>
              </a:rPr>
              <a:t>LEAs are encouraged to prioritize strategies and activities that will have the </a:t>
            </a:r>
            <a:r>
              <a:rPr lang="en-US" sz="2400" b="1">
                <a:solidFill>
                  <a:srgbClr val="FFFFFF"/>
                </a:solidFill>
              </a:rPr>
              <a:t>highest impact </a:t>
            </a:r>
            <a:r>
              <a:rPr lang="en-US" sz="2400">
                <a:solidFill>
                  <a:srgbClr val="FFFFFF"/>
                </a:solidFill>
              </a:rPr>
              <a:t>on teaching and learning to result in </a:t>
            </a:r>
            <a:r>
              <a:rPr lang="en-US" sz="2400" b="1">
                <a:solidFill>
                  <a:srgbClr val="FFFFFF"/>
                </a:solidFill>
              </a:rPr>
              <a:t>the highest level of academic achievement</a:t>
            </a:r>
            <a:r>
              <a:rPr lang="en-US" sz="2400">
                <a:solidFill>
                  <a:srgbClr val="FFFFFF"/>
                </a:solidFill>
              </a:rPr>
              <a:t>.</a:t>
            </a:r>
          </a:p>
          <a:p>
            <a:pPr marL="0" indent="0">
              <a:buNone/>
            </a:pPr>
            <a:r>
              <a:rPr lang="en-US" sz="2400">
                <a:solidFill>
                  <a:srgbClr val="FFFFFF"/>
                </a:solidFill>
              </a:rPr>
              <a:t>When determining which of the many allowable Title II strategies and activities will have the </a:t>
            </a:r>
            <a:r>
              <a:rPr lang="en-US" sz="2400" b="1">
                <a:solidFill>
                  <a:srgbClr val="FFFFFF"/>
                </a:solidFill>
              </a:rPr>
              <a:t>highest impact</a:t>
            </a:r>
            <a:r>
              <a:rPr lang="en-US" sz="2400">
                <a:solidFill>
                  <a:srgbClr val="FFFFFF"/>
                </a:solidFill>
              </a:rPr>
              <a:t>, U.S. Department of Education (ED) guidance suggests LEAs use a five-step framework.</a:t>
            </a:r>
          </a:p>
          <a:p>
            <a:pPr marL="0" indent="0">
              <a:buNone/>
            </a:pPr>
            <a:endParaRPr lang="en-US" sz="2400">
              <a:solidFill>
                <a:srgbClr val="FFFFFF"/>
              </a:solidFill>
            </a:endParaRPr>
          </a:p>
        </p:txBody>
      </p:sp>
      <p:sp>
        <p:nvSpPr>
          <p:cNvPr id="24" name="Rectangle 23">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5" name="Picture 24" descr="White bulbs with a yellow one standing out">
            <a:extLst>
              <a:ext uri="{FF2B5EF4-FFF2-40B4-BE49-F238E27FC236}">
                <a16:creationId xmlns:a16="http://schemas.microsoft.com/office/drawing/2014/main" id="{1BFC9457-B5F7-453A-DD22-31233A327D2D}"/>
              </a:ext>
            </a:extLst>
          </p:cNvPr>
          <p:cNvPicPr>
            <a:picLocks noChangeAspect="1"/>
          </p:cNvPicPr>
          <p:nvPr/>
        </p:nvPicPr>
        <p:blipFill rotWithShape="1">
          <a:blip r:embed="rId3"/>
          <a:srcRect l="19775" r="35645"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E8718375-1125-6A78-2F44-F2A6BE71624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21</a:t>
            </a:fld>
            <a:endParaRPr lang="en-US" altLang="en-US"/>
          </a:p>
        </p:txBody>
      </p:sp>
    </p:spTree>
    <p:extLst>
      <p:ext uri="{BB962C8B-B14F-4D97-AF65-F5344CB8AC3E}">
        <p14:creationId xmlns:p14="http://schemas.microsoft.com/office/powerpoint/2010/main" val="72275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CB28-9B34-BACF-D0CF-132A5F120640}"/>
              </a:ext>
            </a:extLst>
          </p:cNvPr>
          <p:cNvSpPr>
            <a:spLocks noGrp="1"/>
          </p:cNvSpPr>
          <p:nvPr>
            <p:ph type="title"/>
          </p:nvPr>
        </p:nvSpPr>
        <p:spPr/>
        <p:txBody>
          <a:bodyPr/>
          <a:lstStyle/>
          <a:p>
            <a:r>
              <a:rPr lang="en-US" dirty="0">
                <a:solidFill>
                  <a:schemeClr val="tx1"/>
                </a:solidFill>
              </a:rPr>
              <a:t>Best Practices: Use of Funds (2)</a:t>
            </a:r>
          </a:p>
        </p:txBody>
      </p:sp>
      <p:sp>
        <p:nvSpPr>
          <p:cNvPr id="3" name="Content Placeholder 2">
            <a:extLst>
              <a:ext uri="{FF2B5EF4-FFF2-40B4-BE49-F238E27FC236}">
                <a16:creationId xmlns:a16="http://schemas.microsoft.com/office/drawing/2014/main" id="{9ABF0C33-6A96-EEAA-3F13-E73AA70BEAEB}"/>
              </a:ext>
            </a:extLst>
          </p:cNvPr>
          <p:cNvSpPr>
            <a:spLocks noGrp="1"/>
          </p:cNvSpPr>
          <p:nvPr>
            <p:ph idx="1"/>
          </p:nvPr>
        </p:nvSpPr>
        <p:spPr/>
        <p:txBody>
          <a:bodyPr/>
          <a:lstStyle/>
          <a:p>
            <a:pPr marL="514350" indent="-514350">
              <a:buAutoNum type="arabicPeriod"/>
            </a:pPr>
            <a:r>
              <a:rPr lang="en-US" dirty="0">
                <a:solidFill>
                  <a:schemeClr val="tx1"/>
                </a:solidFill>
              </a:rPr>
              <a:t>Choose interventions aligned with identified local needs; </a:t>
            </a:r>
          </a:p>
          <a:p>
            <a:pPr marL="514350" indent="-514350">
              <a:buAutoNum type="arabicPeriod"/>
            </a:pPr>
            <a:r>
              <a:rPr lang="en-US" dirty="0">
                <a:solidFill>
                  <a:schemeClr val="tx1"/>
                </a:solidFill>
              </a:rPr>
              <a:t>Consider the evidence base and the local capacity when selecting a strategy;</a:t>
            </a:r>
          </a:p>
          <a:p>
            <a:pPr marL="514350" indent="-514350">
              <a:buAutoNum type="arabicPeriod"/>
            </a:pPr>
            <a:r>
              <a:rPr lang="en-US" dirty="0">
                <a:solidFill>
                  <a:schemeClr val="tx1"/>
                </a:solidFill>
              </a:rPr>
              <a:t>Develop a robust implementation plan; </a:t>
            </a:r>
          </a:p>
          <a:p>
            <a:pPr marL="514350" indent="-514350">
              <a:buAutoNum type="arabicPeriod"/>
            </a:pPr>
            <a:r>
              <a:rPr lang="en-US" dirty="0">
                <a:solidFill>
                  <a:schemeClr val="tx1"/>
                </a:solidFill>
              </a:rPr>
              <a:t>Provide adequate resources so the implementation is well-supported; and </a:t>
            </a:r>
          </a:p>
          <a:p>
            <a:pPr marL="514350" indent="-514350">
              <a:buAutoNum type="arabicPeriod"/>
            </a:pPr>
            <a:r>
              <a:rPr lang="en-US" dirty="0">
                <a:solidFill>
                  <a:schemeClr val="tx1"/>
                </a:solidFill>
              </a:rPr>
              <a:t>Gather information regularly to examine the strategy and to reflect on and inform next steps</a:t>
            </a:r>
          </a:p>
          <a:p>
            <a:endParaRPr lang="en-US" dirty="0">
              <a:solidFill>
                <a:schemeClr val="tx1"/>
              </a:solidFill>
            </a:endParaRPr>
          </a:p>
        </p:txBody>
      </p:sp>
      <p:sp>
        <p:nvSpPr>
          <p:cNvPr id="4" name="Slide Number Placeholder 3">
            <a:extLst>
              <a:ext uri="{FF2B5EF4-FFF2-40B4-BE49-F238E27FC236}">
                <a16:creationId xmlns:a16="http://schemas.microsoft.com/office/drawing/2014/main" id="{A3AF01A6-0711-0154-EEED-1200DA2F8151}"/>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271399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18F43-92AC-A851-7551-453BDBBD9DAC}"/>
              </a:ext>
            </a:extLst>
          </p:cNvPr>
          <p:cNvSpPr>
            <a:spLocks noGrp="1"/>
          </p:cNvSpPr>
          <p:nvPr>
            <p:ph type="title"/>
          </p:nvPr>
        </p:nvSpPr>
        <p:spPr>
          <a:xfrm>
            <a:off x="5181601" y="634946"/>
            <a:ext cx="6653644" cy="1450757"/>
          </a:xfrm>
        </p:spPr>
        <p:txBody>
          <a:bodyPr>
            <a:normAutofit/>
          </a:bodyPr>
          <a:lstStyle/>
          <a:p>
            <a:r>
              <a:rPr lang="en-US" sz="3400" dirty="0">
                <a:solidFill>
                  <a:schemeClr val="tx1"/>
                </a:solidFill>
              </a:rPr>
              <a:t>Supporting Effective Instruction 07: Supplement, Not Supplant (1)</a:t>
            </a:r>
          </a:p>
        </p:txBody>
      </p:sp>
      <p:pic>
        <p:nvPicPr>
          <p:cNvPr id="6" name="Picture 5" descr="White calculator">
            <a:extLst>
              <a:ext uri="{FF2B5EF4-FFF2-40B4-BE49-F238E27FC236}">
                <a16:creationId xmlns:a16="http://schemas.microsoft.com/office/drawing/2014/main" id="{28051A2C-93AB-08A0-16D8-F9C5315B42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769EC8-E343-74B8-B3C3-9814CDA37523}"/>
              </a:ext>
            </a:extLst>
          </p:cNvPr>
          <p:cNvSpPr>
            <a:spLocks noGrp="1"/>
          </p:cNvSpPr>
          <p:nvPr>
            <p:ph idx="1"/>
          </p:nvPr>
        </p:nvSpPr>
        <p:spPr>
          <a:xfrm>
            <a:off x="5181600" y="2198914"/>
            <a:ext cx="6653643" cy="3670180"/>
          </a:xfrm>
        </p:spPr>
        <p:txBody>
          <a:bodyPr>
            <a:normAutofit/>
          </a:bodyPr>
          <a:lstStyle/>
          <a:p>
            <a:pPr marL="0" indent="0">
              <a:buNone/>
            </a:pPr>
            <a:r>
              <a:rPr lang="en-US" b="0" i="0" u="none" strike="noStrike" baseline="0" dirty="0">
                <a:solidFill>
                  <a:schemeClr val="tx1"/>
                </a:solidFill>
                <a:latin typeface="Arial" panose="020B0604020202020204" pitchFamily="34" charset="0"/>
              </a:rPr>
              <a:t>Funds made available under Title II, Part A shall be used to supplement, and not supplant, state and local funds that would otherwise be used for activities authorized under Title II, Part A. 	</a:t>
            </a:r>
          </a:p>
          <a:p>
            <a:pPr marL="0" indent="0" algn="r">
              <a:buNone/>
            </a:pPr>
            <a:r>
              <a:rPr lang="en-US" b="0" i="0" u="none" strike="noStrike" baseline="0" dirty="0">
                <a:solidFill>
                  <a:schemeClr val="tx1"/>
                </a:solidFill>
                <a:latin typeface="Arial" panose="020B0604020202020204" pitchFamily="34" charset="0"/>
              </a:rPr>
              <a:t>20 </a:t>
            </a:r>
            <a:r>
              <a:rPr lang="en-US" b="0" i="1" u="none" strike="noStrike" baseline="0" dirty="0">
                <a:solidFill>
                  <a:schemeClr val="tx1"/>
                </a:solidFill>
                <a:latin typeface="Arial" panose="020B0604020202020204" pitchFamily="34" charset="0"/>
              </a:rPr>
              <a:t>U.S.C. </a:t>
            </a:r>
            <a:r>
              <a:rPr lang="en-US" b="0" i="0" u="none" strike="noStrike" baseline="0" dirty="0">
                <a:solidFill>
                  <a:schemeClr val="tx1"/>
                </a:solidFill>
                <a:latin typeface="Arial" panose="020B0604020202020204" pitchFamily="34" charset="0"/>
              </a:rPr>
              <a:t>Section 6691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9A67990-C942-A8E9-AD1E-6DBCDB2243D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90126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80E2-0D77-F0AC-5CD3-357DC9E6225E}"/>
              </a:ext>
            </a:extLst>
          </p:cNvPr>
          <p:cNvSpPr>
            <a:spLocks noGrp="1"/>
          </p:cNvSpPr>
          <p:nvPr>
            <p:ph type="title"/>
          </p:nvPr>
        </p:nvSpPr>
        <p:spPr/>
        <p:txBody>
          <a:bodyPr/>
          <a:lstStyle/>
          <a:p>
            <a:r>
              <a:rPr lang="en-US" dirty="0">
                <a:solidFill>
                  <a:schemeClr val="tx1"/>
                </a:solidFill>
              </a:rPr>
              <a:t>Supporting Effective Instruction 07: Supplement, Not Supplant (2)</a:t>
            </a:r>
          </a:p>
        </p:txBody>
      </p:sp>
      <p:sp>
        <p:nvSpPr>
          <p:cNvPr id="3" name="Content Placeholder 2">
            <a:extLst>
              <a:ext uri="{FF2B5EF4-FFF2-40B4-BE49-F238E27FC236}">
                <a16:creationId xmlns:a16="http://schemas.microsoft.com/office/drawing/2014/main" id="{5234D8AA-4C31-9DFD-0F13-68EE494FC96B}"/>
              </a:ext>
            </a:extLst>
          </p:cNvPr>
          <p:cNvSpPr>
            <a:spLocks noGrp="1"/>
          </p:cNvSpPr>
          <p:nvPr>
            <p:ph idx="1"/>
          </p:nvPr>
        </p:nvSpPr>
        <p:spPr>
          <a:xfrm>
            <a:off x="261257" y="1846263"/>
            <a:ext cx="11720946" cy="4354512"/>
          </a:xfrm>
        </p:spPr>
        <p:txBody>
          <a:bodyPr/>
          <a:lstStyle/>
          <a:p>
            <a:pPr marL="0" indent="0">
              <a:buNone/>
            </a:pPr>
            <a:r>
              <a:rPr lang="en-US" sz="2800" dirty="0">
                <a:solidFill>
                  <a:schemeClr val="tx1"/>
                </a:solidFill>
              </a:rPr>
              <a:t>To determine whether a fiscal expenditure </a:t>
            </a:r>
            <a:r>
              <a:rPr lang="en-US" sz="2800" b="1" dirty="0">
                <a:solidFill>
                  <a:schemeClr val="tx1"/>
                </a:solidFill>
              </a:rPr>
              <a:t>supplements and does not supplant</a:t>
            </a:r>
            <a:r>
              <a:rPr lang="en-US" sz="2800" dirty="0">
                <a:solidFill>
                  <a:schemeClr val="tx1"/>
                </a:solidFill>
              </a:rPr>
              <a:t>, school districts must run the following tests: </a:t>
            </a:r>
          </a:p>
          <a:p>
            <a:r>
              <a:rPr lang="en-US" sz="2800" b="1" dirty="0">
                <a:solidFill>
                  <a:schemeClr val="tx1"/>
                </a:solidFill>
              </a:rPr>
              <a:t>Test I</a:t>
            </a:r>
            <a:r>
              <a:rPr lang="en-US" sz="2800" dirty="0">
                <a:solidFill>
                  <a:schemeClr val="tx1"/>
                </a:solidFill>
              </a:rPr>
              <a:t>: Are the services that the district wants to fund with the Elementary and Secondary Education Act (ESEA) funds required under state, local, or another federal law? If they are, then it is supplanting.</a:t>
            </a:r>
          </a:p>
          <a:p>
            <a:r>
              <a:rPr lang="en-US" sz="2800" b="1" dirty="0">
                <a:solidFill>
                  <a:schemeClr val="tx1"/>
                </a:solidFill>
              </a:rPr>
              <a:t>Test II</a:t>
            </a:r>
            <a:r>
              <a:rPr lang="en-US" sz="2800" dirty="0">
                <a:solidFill>
                  <a:schemeClr val="tx1"/>
                </a:solidFill>
              </a:rPr>
              <a:t>: Were state or local funds used in the past to pay for these services? If they were, it is supplanting. </a:t>
            </a:r>
          </a:p>
          <a:p>
            <a:r>
              <a:rPr lang="en-US" sz="2800" b="1" dirty="0">
                <a:solidFill>
                  <a:schemeClr val="tx1"/>
                </a:solidFill>
              </a:rPr>
              <a:t>Test III</a:t>
            </a:r>
            <a:r>
              <a:rPr lang="en-US" sz="2800" dirty="0">
                <a:solidFill>
                  <a:schemeClr val="tx1"/>
                </a:solidFill>
              </a:rPr>
              <a:t>:</a:t>
            </a:r>
            <a:r>
              <a:rPr lang="en-US" sz="2800" b="1" dirty="0">
                <a:solidFill>
                  <a:schemeClr val="tx1"/>
                </a:solidFill>
              </a:rPr>
              <a:t> </a:t>
            </a:r>
            <a:r>
              <a:rPr lang="en-US" sz="2800" dirty="0">
                <a:solidFill>
                  <a:schemeClr val="tx1"/>
                </a:solidFill>
              </a:rPr>
              <a:t>Are the same services being provided in other schools paid for with state or local funds? If they are, then it is supplanting.</a:t>
            </a:r>
          </a:p>
          <a:p>
            <a:endParaRPr lang="en-US" sz="2800"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37167379-D84A-A5EF-5F87-21880243AAF1}"/>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249639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F204-CF64-DF07-17BD-5B3E5AF94879}"/>
              </a:ext>
            </a:extLst>
          </p:cNvPr>
          <p:cNvSpPr>
            <a:spLocks noGrp="1"/>
          </p:cNvSpPr>
          <p:nvPr>
            <p:ph type="title"/>
          </p:nvPr>
        </p:nvSpPr>
        <p:spPr/>
        <p:txBody>
          <a:bodyPr/>
          <a:lstStyle/>
          <a:p>
            <a:r>
              <a:rPr lang="en-US" sz="4800" dirty="0">
                <a:solidFill>
                  <a:schemeClr val="tx1"/>
                </a:solidFill>
              </a:rPr>
              <a:t>Supporting Effective Instruction 07: Supplement, Not Supplant (3)</a:t>
            </a:r>
            <a:endParaRPr lang="en-US" dirty="0">
              <a:solidFill>
                <a:schemeClr val="tx1"/>
              </a:solidFill>
            </a:endParaRPr>
          </a:p>
        </p:txBody>
      </p:sp>
      <p:sp>
        <p:nvSpPr>
          <p:cNvPr id="3" name="Content Placeholder 2">
            <a:extLst>
              <a:ext uri="{FF2B5EF4-FFF2-40B4-BE49-F238E27FC236}">
                <a16:creationId xmlns:a16="http://schemas.microsoft.com/office/drawing/2014/main" id="{D3C8C6D3-8AED-A9F0-9B2B-EC95C72B145E}"/>
              </a:ext>
            </a:extLst>
          </p:cNvPr>
          <p:cNvSpPr>
            <a:spLocks noGrp="1"/>
          </p:cNvSpPr>
          <p:nvPr>
            <p:ph idx="1"/>
          </p:nvPr>
        </p:nvSpPr>
        <p:spPr>
          <a:xfrm>
            <a:off x="1079500" y="2101851"/>
            <a:ext cx="10058400" cy="4354512"/>
          </a:xfrm>
        </p:spPr>
        <p:txBody>
          <a:bodyPr/>
          <a:lstStyle/>
          <a:p>
            <a:pPr marL="0" indent="0">
              <a:spcAft>
                <a:spcPts val="1800"/>
              </a:spcAft>
              <a:buNone/>
            </a:pPr>
            <a:r>
              <a:rPr lang="en-US" sz="2400" b="0" baseline="0" dirty="0">
                <a:solidFill>
                  <a:schemeClr val="tx1"/>
                </a:solidFill>
              </a:rPr>
              <a:t>For example, suppose that state law requires and funds professional development to improve teacher knowledge of core academic subjects, which is an allowed local use of Title II, Part A funds.</a:t>
            </a:r>
            <a:endParaRPr lang="en-US" sz="2400" dirty="0">
              <a:solidFill>
                <a:schemeClr val="tx1"/>
              </a:solidFill>
            </a:endParaRPr>
          </a:p>
          <a:p>
            <a:pPr marL="0" indent="0">
              <a:spcAft>
                <a:spcPts val="1800"/>
              </a:spcAft>
              <a:buNone/>
            </a:pPr>
            <a:r>
              <a:rPr lang="en-US" sz="2400" b="0" baseline="0" dirty="0">
                <a:solidFill>
                  <a:schemeClr val="tx1"/>
                </a:solidFill>
              </a:rPr>
              <a:t>LEAs would be expected to expend all state funds first, after which they could use funds for additional professional development of this sort – which is supplementing. </a:t>
            </a:r>
            <a:endParaRPr lang="en-US" sz="2400" dirty="0">
              <a:solidFill>
                <a:schemeClr val="tx1"/>
              </a:solidFill>
            </a:endParaRPr>
          </a:p>
          <a:p>
            <a:pPr marL="0" indent="0">
              <a:spcAft>
                <a:spcPts val="1800"/>
              </a:spcAft>
              <a:buNone/>
            </a:pPr>
            <a:r>
              <a:rPr lang="en-US" sz="2400" b="0" baseline="0" dirty="0">
                <a:solidFill>
                  <a:schemeClr val="tx1"/>
                </a:solidFill>
              </a:rPr>
              <a:t>Otherwise, if Title II funds were used while state funds were still available, the CDE would presume that the Title II funds were being used to free up the state funds for other uses – which is supplanting. </a:t>
            </a:r>
            <a:endParaRPr lang="en-US" sz="2400"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B819F3AA-FBA8-185C-C0C8-E1380AF094C5}"/>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239825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DB7B-DBC2-F1E8-9DA0-C16BF3FBE889}"/>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Supporting Effective Instruction 07: Supplement, Not Supplant (4)</a:t>
            </a:r>
          </a:p>
        </p:txBody>
      </p:sp>
      <p:pic>
        <p:nvPicPr>
          <p:cNvPr id="8" name="Graphic 7" descr="Piggy Bank">
            <a:extLst>
              <a:ext uri="{FF2B5EF4-FFF2-40B4-BE49-F238E27FC236}">
                <a16:creationId xmlns:a16="http://schemas.microsoft.com/office/drawing/2014/main" id="{C0584968-B389-1648-D36D-837062139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140978CC-68AA-472B-5E24-3F9B6EEBCB3E}"/>
              </a:ext>
            </a:extLst>
          </p:cNvPr>
          <p:cNvSpPr>
            <a:spLocks noGrp="1"/>
          </p:cNvSpPr>
          <p:nvPr>
            <p:ph idx="1"/>
          </p:nvPr>
        </p:nvSpPr>
        <p:spPr>
          <a:xfrm>
            <a:off x="4639733" y="1845734"/>
            <a:ext cx="6515947" cy="4821766"/>
          </a:xfrm>
        </p:spPr>
        <p:txBody>
          <a:bodyPr>
            <a:normAutofit/>
          </a:bodyPr>
          <a:lstStyle/>
          <a:p>
            <a:pPr marL="0" indent="0">
              <a:lnSpc>
                <a:spcPct val="110000"/>
              </a:lnSpc>
              <a:buNone/>
            </a:pPr>
            <a:r>
              <a:rPr lang="en-US" sz="2400" dirty="0">
                <a:solidFill>
                  <a:schemeClr val="tx1"/>
                </a:solidFill>
              </a:rPr>
              <a:t>If an LEA has a precipitous decline in financial resources, they may be able to use Federal Funds to supplement the loss in funding. </a:t>
            </a:r>
          </a:p>
          <a:p>
            <a:pPr marL="0" indent="0">
              <a:lnSpc>
                <a:spcPct val="110000"/>
              </a:lnSpc>
              <a:buNone/>
            </a:pPr>
            <a:r>
              <a:rPr lang="en-US" sz="2400" dirty="0">
                <a:solidFill>
                  <a:schemeClr val="tx1"/>
                </a:solidFill>
              </a:rPr>
              <a:t>ESSA and does not define “precipitous.”</a:t>
            </a:r>
          </a:p>
          <a:p>
            <a:pPr marL="0" indent="0">
              <a:lnSpc>
                <a:spcPct val="110000"/>
              </a:lnSpc>
              <a:buNone/>
            </a:pPr>
            <a:r>
              <a:rPr lang="en-US" sz="2400" dirty="0">
                <a:solidFill>
                  <a:schemeClr val="tx1"/>
                </a:solidFill>
              </a:rPr>
              <a:t>However, if there has been an abrupt, steep drop in financial resources available to support elementary or secondary education, this may be considered a precipitous decline.</a:t>
            </a:r>
          </a:p>
          <a:p>
            <a:pPr marL="0" indent="0">
              <a:lnSpc>
                <a:spcPct val="110000"/>
              </a:lnSpc>
              <a:buNone/>
            </a:pPr>
            <a:r>
              <a:rPr lang="en-US" sz="2400" dirty="0">
                <a:solidFill>
                  <a:schemeClr val="tx1"/>
                </a:solidFill>
              </a:rPr>
              <a:t>Please reach out to the Title II office to discuss this. </a:t>
            </a:r>
          </a:p>
        </p:txBody>
      </p:sp>
      <p:sp>
        <p:nvSpPr>
          <p:cNvPr id="4" name="Slide Number Placeholder 3">
            <a:extLst>
              <a:ext uri="{FF2B5EF4-FFF2-40B4-BE49-F238E27FC236}">
                <a16:creationId xmlns:a16="http://schemas.microsoft.com/office/drawing/2014/main" id="{E549D7DD-DE06-2C2F-8210-83E08A805545}"/>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26</a:t>
            </a:fld>
            <a:endParaRPr lang="en-US" altLang="en-US"/>
          </a:p>
        </p:txBody>
      </p:sp>
    </p:spTree>
    <p:extLst>
      <p:ext uri="{BB962C8B-B14F-4D97-AF65-F5344CB8AC3E}">
        <p14:creationId xmlns:p14="http://schemas.microsoft.com/office/powerpoint/2010/main" val="143847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049A92-3478-7C11-C6CB-0FA020EA214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Questions to Consider</a:t>
            </a:r>
          </a:p>
        </p:txBody>
      </p:sp>
      <p:sp>
        <p:nvSpPr>
          <p:cNvPr id="18"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9D9D7E-7554-9708-2F44-9EBE4A546984}"/>
              </a:ext>
            </a:extLst>
          </p:cNvPr>
          <p:cNvSpPr>
            <a:spLocks noGrp="1"/>
          </p:cNvSpPr>
          <p:nvPr>
            <p:ph idx="1"/>
          </p:nvPr>
        </p:nvSpPr>
        <p:spPr>
          <a:xfrm>
            <a:off x="4742016" y="605896"/>
            <a:ext cx="6413663" cy="5646208"/>
          </a:xfrm>
        </p:spPr>
        <p:txBody>
          <a:bodyPr anchor="ctr">
            <a:normAutofit/>
          </a:bodyPr>
          <a:lstStyle/>
          <a:p>
            <a:r>
              <a:rPr lang="en-US" sz="2400" dirty="0">
                <a:solidFill>
                  <a:schemeClr val="tx1"/>
                </a:solidFill>
              </a:rPr>
              <a:t>Is this reasonable and necessary?</a:t>
            </a:r>
          </a:p>
          <a:p>
            <a:r>
              <a:rPr lang="en-US" sz="2400" dirty="0">
                <a:solidFill>
                  <a:schemeClr val="tx1"/>
                </a:solidFill>
              </a:rPr>
              <a:t>Is this required?</a:t>
            </a:r>
          </a:p>
          <a:p>
            <a:r>
              <a:rPr lang="en-US" sz="2400" dirty="0">
                <a:solidFill>
                  <a:schemeClr val="tx1"/>
                </a:solidFill>
              </a:rPr>
              <a:t>How would this be paid for in the absence of Title II, A funds?</a:t>
            </a:r>
          </a:p>
          <a:p>
            <a:r>
              <a:rPr lang="en-US" sz="2400" dirty="0">
                <a:solidFill>
                  <a:schemeClr val="tx1"/>
                </a:solidFill>
              </a:rPr>
              <a:t>Which funding source paid for this last year?</a:t>
            </a:r>
          </a:p>
          <a:p>
            <a:r>
              <a:rPr lang="en-US" sz="2400" dirty="0">
                <a:solidFill>
                  <a:schemeClr val="tx1"/>
                </a:solidFill>
              </a:rPr>
              <a:t>Which areas of need were identified in the needs assessments (district and school levels)?</a:t>
            </a:r>
          </a:p>
          <a:p>
            <a:r>
              <a:rPr lang="en-US" sz="2400" dirty="0">
                <a:solidFill>
                  <a:schemeClr val="tx1"/>
                </a:solidFill>
              </a:rPr>
              <a:t>How can the district maximize funding?</a:t>
            </a:r>
          </a:p>
          <a:p>
            <a:r>
              <a:rPr lang="en-US" sz="2400" dirty="0">
                <a:solidFill>
                  <a:schemeClr val="tx1"/>
                </a:solidFill>
              </a:rPr>
              <a:t>Is this the best use of these funds?</a:t>
            </a:r>
          </a:p>
          <a:p>
            <a:r>
              <a:rPr lang="en-US" sz="2400" dirty="0">
                <a:solidFill>
                  <a:schemeClr val="tx1"/>
                </a:solidFill>
              </a:rPr>
              <a:t>How is the district coordinating programs?</a:t>
            </a:r>
          </a:p>
          <a:p>
            <a:pPr>
              <a:lnSpc>
                <a:spcPct val="90000"/>
              </a:lnSpc>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76F8100F-5342-59D3-55DF-9F4A0DA0611F}"/>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27</a:t>
            </a:fld>
            <a:endParaRPr lang="en-US" altLang="en-US">
              <a:solidFill>
                <a:schemeClr val="tx2"/>
              </a:solidFill>
            </a:endParaRPr>
          </a:p>
        </p:txBody>
      </p:sp>
    </p:spTree>
    <p:extLst>
      <p:ext uri="{BB962C8B-B14F-4D97-AF65-F5344CB8AC3E}">
        <p14:creationId xmlns:p14="http://schemas.microsoft.com/office/powerpoint/2010/main" val="317781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390E6C-4894-C7B7-B860-63C2C9DB09E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Important Reminders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2C2C2A-7F13-187C-23B1-3050707E70A1}"/>
              </a:ext>
            </a:extLst>
          </p:cNvPr>
          <p:cNvSpPr>
            <a:spLocks noGrp="1"/>
          </p:cNvSpPr>
          <p:nvPr>
            <p:ph idx="1"/>
          </p:nvPr>
        </p:nvSpPr>
        <p:spPr>
          <a:xfrm>
            <a:off x="4742016" y="605896"/>
            <a:ext cx="6413663" cy="5646208"/>
          </a:xfrm>
        </p:spPr>
        <p:txBody>
          <a:bodyPr anchor="ctr">
            <a:normAutofit/>
          </a:bodyPr>
          <a:lstStyle/>
          <a:p>
            <a:r>
              <a:rPr lang="en-US" dirty="0">
                <a:solidFill>
                  <a:schemeClr val="tx1"/>
                </a:solidFill>
              </a:rPr>
              <a:t>Not All Allowable Expenses are Impactful</a:t>
            </a:r>
            <a:endParaRPr lang="en-US" b="1" dirty="0">
              <a:solidFill>
                <a:schemeClr val="tx1"/>
              </a:solidFill>
            </a:endParaRPr>
          </a:p>
          <a:p>
            <a:pPr lvl="1"/>
            <a:r>
              <a:rPr lang="en-US" dirty="0">
                <a:solidFill>
                  <a:schemeClr val="tx1"/>
                </a:solidFill>
              </a:rPr>
              <a:t>Too costly</a:t>
            </a:r>
          </a:p>
          <a:p>
            <a:pPr lvl="1"/>
            <a:r>
              <a:rPr lang="en-US" dirty="0">
                <a:solidFill>
                  <a:schemeClr val="tx1"/>
                </a:solidFill>
              </a:rPr>
              <a:t>Failure to build capacity</a:t>
            </a:r>
          </a:p>
          <a:p>
            <a:pPr lvl="1"/>
            <a:r>
              <a:rPr lang="en-US" dirty="0">
                <a:solidFill>
                  <a:schemeClr val="tx1"/>
                </a:solidFill>
              </a:rPr>
              <a:t>Not using resources to support identified needs from needs assessment</a:t>
            </a:r>
          </a:p>
          <a:p>
            <a:r>
              <a:rPr lang="en-US" dirty="0">
                <a:solidFill>
                  <a:schemeClr val="tx1"/>
                </a:solidFill>
              </a:rPr>
              <a:t>Must be aligned to the needs assessment </a:t>
            </a:r>
          </a:p>
          <a:p>
            <a:r>
              <a:rPr lang="en-US" dirty="0">
                <a:solidFill>
                  <a:schemeClr val="tx1"/>
                </a:solidFill>
              </a:rPr>
              <a:t>Must be reasonable, allowable, and necessary</a:t>
            </a:r>
          </a:p>
          <a:p>
            <a:r>
              <a:rPr lang="en-US" dirty="0">
                <a:solidFill>
                  <a:schemeClr val="tx1"/>
                </a:solidFill>
              </a:rPr>
              <a:t>May not supplant</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D566B54-BA9C-9650-69DE-3BDDF7A0D9E3}"/>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28</a:t>
            </a:fld>
            <a:endParaRPr lang="en-US" altLang="en-US">
              <a:solidFill>
                <a:schemeClr val="tx2"/>
              </a:solidFill>
            </a:endParaRPr>
          </a:p>
        </p:txBody>
      </p:sp>
    </p:spTree>
    <p:extLst>
      <p:ext uri="{BB962C8B-B14F-4D97-AF65-F5344CB8AC3E}">
        <p14:creationId xmlns:p14="http://schemas.microsoft.com/office/powerpoint/2010/main" val="100171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16FEB3AC-F25D-569C-6963-E57A34BA0974}"/>
              </a:ext>
            </a:extLst>
          </p:cNvPr>
          <p:cNvPicPr>
            <a:picLocks noChangeAspect="1"/>
          </p:cNvPicPr>
          <p:nvPr/>
        </p:nvPicPr>
        <p:blipFill rotWithShape="1">
          <a:blip r:embed="rId3"/>
          <a:srcRect l="29084" r="25695" b="1"/>
          <a:stretch/>
        </p:blipFill>
        <p:spPr>
          <a:xfrm>
            <a:off x="20" y="-12128"/>
            <a:ext cx="4654276"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622472" cy="3670180"/>
          </a:xfrm>
        </p:spPr>
        <p:txBody>
          <a:bodyPr>
            <a:noAutofit/>
          </a:bodyPr>
          <a:lstStyle/>
          <a:p>
            <a:pPr marL="0" indent="0">
              <a:spcBef>
                <a:spcPts val="0"/>
              </a:spcBef>
              <a:buNone/>
            </a:pPr>
            <a:r>
              <a:rPr lang="en-US" sz="2400" b="1" dirty="0">
                <a:solidFill>
                  <a:schemeClr val="tx1"/>
                </a:solidFill>
              </a:rPr>
              <a:t>Title II, Part A Uses of Funds</a:t>
            </a:r>
          </a:p>
          <a:p>
            <a:pPr marL="0" indent="0">
              <a:spcBef>
                <a:spcPts val="0"/>
              </a:spcBef>
              <a:buNone/>
            </a:pPr>
            <a:r>
              <a:rPr lang="en-US" sz="2400" dirty="0"/>
              <a:t>20 U.S.C. 6613 Local uses of funds [house.gov]: </a:t>
            </a:r>
            <a:r>
              <a:rPr lang="en-US" sz="2400" dirty="0">
                <a:hlinkClick r:id="rId4"/>
              </a:rPr>
              <a:t>https://tinyurl.com/yet7nrc3</a:t>
            </a:r>
            <a:r>
              <a:rPr lang="en-US" sz="2400" dirty="0"/>
              <a:t> </a:t>
            </a:r>
            <a:endParaRPr lang="en-US" sz="2400" b="1" dirty="0"/>
          </a:p>
          <a:p>
            <a:pPr marL="0" indent="0">
              <a:spcBef>
                <a:spcPts val="0"/>
              </a:spcBef>
              <a:buNone/>
            </a:pPr>
            <a:r>
              <a:rPr lang="en-US" sz="2400" b="1" dirty="0">
                <a:solidFill>
                  <a:schemeClr val="tx1"/>
                </a:solidFill>
              </a:rPr>
              <a:t>Title II web page: </a:t>
            </a:r>
            <a:r>
              <a:rPr lang="en-US" sz="2400" dirty="0">
                <a:hlinkClick r:id="rId5" tooltip="Title II web page"/>
              </a:rPr>
              <a:t>https://www.cde.ca.gov/ci/pl/title2parta.asp</a:t>
            </a:r>
            <a:r>
              <a:rPr lang="en-US" sz="2400" dirty="0"/>
              <a:t> </a:t>
            </a:r>
          </a:p>
          <a:p>
            <a:pPr marL="0" indent="0">
              <a:spcBef>
                <a:spcPts val="0"/>
              </a:spcBef>
              <a:buNone/>
            </a:pPr>
            <a:r>
              <a:rPr lang="en-US" sz="2400" b="1" dirty="0">
                <a:solidFill>
                  <a:schemeClr val="tx1"/>
                </a:solidFill>
              </a:rPr>
              <a:t>Title II Email: </a:t>
            </a:r>
            <a:r>
              <a:rPr lang="en-US" sz="2400" dirty="0">
                <a:hlinkClick r:id="rId6"/>
              </a:rPr>
              <a:t>TitleII@cde.ca.gov</a:t>
            </a:r>
            <a:endParaRPr lang="en-US" sz="2400" dirty="0"/>
          </a:p>
          <a:p>
            <a:pPr marL="0" indent="0">
              <a:spcBef>
                <a:spcPts val="0"/>
              </a:spcBef>
              <a:buNone/>
            </a:pPr>
            <a:r>
              <a:rPr lang="en-US" sz="2400" dirty="0">
                <a:solidFill>
                  <a:schemeClr val="tx1"/>
                </a:solidFill>
                <a:cs typeface="Arial"/>
              </a:rPr>
              <a:t>If you are not already on our listserv, please take a moment and send a blank email to </a:t>
            </a:r>
            <a:r>
              <a:rPr lang="en-US" sz="2400" dirty="0">
                <a:hlinkClick r:id="rId7"/>
              </a:rPr>
              <a:t>join-Title-II@mlist.cde.ca.gov</a:t>
            </a:r>
            <a:endParaRPr lang="en-US" sz="2400" dirty="0"/>
          </a:p>
          <a:p>
            <a:pPr marL="0" indent="0">
              <a:spcBef>
                <a:spcPts val="0"/>
              </a:spcBef>
              <a:buNone/>
            </a:pPr>
            <a:r>
              <a:rPr lang="en-US" sz="2400" b="1" dirty="0">
                <a:solidFill>
                  <a:schemeClr val="tx1"/>
                </a:solidFill>
                <a:cs typeface="Arial"/>
              </a:rPr>
              <a:t>Thank You!</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29</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62667"/>
            <a:ext cx="10058400" cy="4338108"/>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 </a:t>
            </a: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 </a:t>
            </a: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 </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62AC91A-5F44-01E0-1E06-0C1F6D7FFE78}"/>
              </a:ext>
            </a:extLst>
          </p:cNvPr>
          <p:cNvSpPr>
            <a:spLocks noGrp="1"/>
          </p:cNvSpPr>
          <p:nvPr>
            <p:ph type="title"/>
          </p:nvPr>
        </p:nvSpPr>
        <p:spPr>
          <a:xfrm>
            <a:off x="1097280" y="516835"/>
            <a:ext cx="5977937" cy="1003207"/>
          </a:xfrm>
        </p:spPr>
        <p:txBody>
          <a:bodyPr>
            <a:normAutofit/>
          </a:bodyPr>
          <a:lstStyle/>
          <a:p>
            <a:r>
              <a:rPr lang="en-US" sz="4000" dirty="0">
                <a:solidFill>
                  <a:srgbClr val="FFFFFF"/>
                </a:solidFill>
              </a:rPr>
              <a:t>Title II Purpose (2)</a:t>
            </a:r>
          </a:p>
        </p:txBody>
      </p:sp>
      <p:sp>
        <p:nvSpPr>
          <p:cNvPr id="3" name="Content Placeholder 2">
            <a:extLst>
              <a:ext uri="{FF2B5EF4-FFF2-40B4-BE49-F238E27FC236}">
                <a16:creationId xmlns:a16="http://schemas.microsoft.com/office/drawing/2014/main" id="{8675027A-D231-38ED-A2E7-495FC18082CA}"/>
              </a:ext>
            </a:extLst>
          </p:cNvPr>
          <p:cNvSpPr>
            <a:spLocks noGrp="1"/>
          </p:cNvSpPr>
          <p:nvPr>
            <p:ph idx="1"/>
          </p:nvPr>
        </p:nvSpPr>
        <p:spPr>
          <a:xfrm>
            <a:off x="1097279" y="1603169"/>
            <a:ext cx="5977938" cy="4737995"/>
          </a:xfrm>
        </p:spPr>
        <p:txBody>
          <a:bodyPr>
            <a:normAutofit fontScale="92500" lnSpcReduction="10000"/>
          </a:bodyPr>
          <a:lstStyle/>
          <a:p>
            <a:pPr marL="175895" indent="-175895">
              <a:lnSpc>
                <a:spcPct val="110000"/>
              </a:lnSpc>
            </a:pPr>
            <a:r>
              <a:rPr lang="en-US" sz="2600" dirty="0">
                <a:solidFill>
                  <a:srgbClr val="FFFFFF"/>
                </a:solidFill>
                <a:cs typeface="Arial"/>
              </a:rPr>
              <a:t>Local educational agencies (LEAs) are encouraged to prioritize strategies and activities that will have the </a:t>
            </a:r>
            <a:r>
              <a:rPr lang="en-US" sz="2600" b="1" dirty="0">
                <a:solidFill>
                  <a:srgbClr val="FFFFFF"/>
                </a:solidFill>
                <a:cs typeface="Arial"/>
              </a:rPr>
              <a:t>highest impact </a:t>
            </a:r>
            <a:r>
              <a:rPr lang="en-US" sz="2600" dirty="0">
                <a:solidFill>
                  <a:srgbClr val="FFFFFF"/>
                </a:solidFill>
                <a:cs typeface="Arial"/>
              </a:rPr>
              <a:t>on teaching and learning to result in </a:t>
            </a:r>
            <a:r>
              <a:rPr lang="en-US" sz="2600" b="1" dirty="0">
                <a:solidFill>
                  <a:srgbClr val="FFFFFF"/>
                </a:solidFill>
                <a:cs typeface="Arial"/>
              </a:rPr>
              <a:t>the highest level of academic achievement</a:t>
            </a:r>
            <a:r>
              <a:rPr lang="en-US" sz="2600" dirty="0">
                <a:solidFill>
                  <a:srgbClr val="FFFFFF"/>
                </a:solidFill>
                <a:cs typeface="Arial"/>
              </a:rPr>
              <a:t>.</a:t>
            </a:r>
          </a:p>
          <a:p>
            <a:pPr marL="175895" indent="-175895">
              <a:lnSpc>
                <a:spcPct val="110000"/>
              </a:lnSpc>
            </a:pPr>
            <a:r>
              <a:rPr lang="en-US" sz="2600" dirty="0">
                <a:solidFill>
                  <a:srgbClr val="FFFFFF"/>
                </a:solidFill>
                <a:cs typeface="Arial"/>
              </a:rPr>
              <a:t>When determining which of the many allowable Title II strategies and activities will have the </a:t>
            </a:r>
            <a:r>
              <a:rPr lang="en-US" sz="2600" b="1" dirty="0">
                <a:solidFill>
                  <a:srgbClr val="FFFFFF"/>
                </a:solidFill>
                <a:cs typeface="Arial"/>
              </a:rPr>
              <a:t>highest impact</a:t>
            </a:r>
            <a:r>
              <a:rPr lang="en-US" sz="2600" dirty="0">
                <a:solidFill>
                  <a:srgbClr val="FFFFFF"/>
                </a:solidFill>
                <a:cs typeface="Arial"/>
              </a:rPr>
              <a:t>, U.S. Department of Education guidance suggests LEAs use a five-step framework.</a:t>
            </a:r>
            <a:endParaRPr lang="en-US" sz="2600" dirty="0">
              <a:solidFill>
                <a:srgbClr val="FFFFFF"/>
              </a:solidFill>
            </a:endParaRPr>
          </a:p>
          <a:p>
            <a:endParaRPr lang="en-US" sz="1800"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Abstract blurred public library with bookshelves">
            <a:extLst>
              <a:ext uri="{FF2B5EF4-FFF2-40B4-BE49-F238E27FC236}">
                <a16:creationId xmlns:a16="http://schemas.microsoft.com/office/drawing/2014/main" id="{30C8ABDB-69AF-DE65-E8A3-608157C3A5AC}"/>
              </a:ext>
            </a:extLst>
          </p:cNvPr>
          <p:cNvPicPr>
            <a:picLocks noChangeAspect="1"/>
          </p:cNvPicPr>
          <p:nvPr/>
        </p:nvPicPr>
        <p:blipFill rotWithShape="1">
          <a:blip r:embed="rId3"/>
          <a:srcRect l="16541" r="38880"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28A4717D-A4BB-E00D-5061-49415B61A23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048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5DD8-6A7A-AE36-5C30-5CEB9ED3F4A1}"/>
              </a:ext>
            </a:extLst>
          </p:cNvPr>
          <p:cNvSpPr>
            <a:spLocks noGrp="1"/>
          </p:cNvSpPr>
          <p:nvPr>
            <p:ph type="title"/>
          </p:nvPr>
        </p:nvSpPr>
        <p:spPr>
          <a:xfrm>
            <a:off x="1097280" y="286603"/>
            <a:ext cx="10058400" cy="1450757"/>
          </a:xfrm>
        </p:spPr>
        <p:txBody>
          <a:bodyPr>
            <a:normAutofit/>
          </a:bodyPr>
          <a:lstStyle/>
          <a:p>
            <a:r>
              <a:rPr lang="en-US" dirty="0">
                <a:solidFill>
                  <a:schemeClr val="tx1"/>
                </a:solidFill>
                <a:cs typeface="Arial"/>
              </a:rPr>
              <a:t>Title II Uses of Funds Framework</a:t>
            </a:r>
            <a:endParaRPr lang="en-US" dirty="0">
              <a:solidFill>
                <a:schemeClr val="tx1"/>
              </a:solidFill>
            </a:endParaRPr>
          </a:p>
        </p:txBody>
      </p:sp>
      <p:sp>
        <p:nvSpPr>
          <p:cNvPr id="4" name="Slide Number Placeholder 3">
            <a:extLst>
              <a:ext uri="{FF2B5EF4-FFF2-40B4-BE49-F238E27FC236}">
                <a16:creationId xmlns:a16="http://schemas.microsoft.com/office/drawing/2014/main" id="{DCEB30D1-4B5B-14C4-B624-76D3223445D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5</a:t>
            </a:fld>
            <a:endParaRPr lang="en-US" altLang="en-US"/>
          </a:p>
        </p:txBody>
      </p:sp>
      <p:graphicFrame>
        <p:nvGraphicFramePr>
          <p:cNvPr id="6" name="Content Placeholder 2" descr="•Choose interventions aligned with identified local needs; &#10;•Consider the highest impact strategy based on evidence;&#10;•Develop a robust implementation plan; &#10;•Provide adequate resources;&#10;•Gather information regularly ">
            <a:extLst>
              <a:ext uri="{FF2B5EF4-FFF2-40B4-BE49-F238E27FC236}">
                <a16:creationId xmlns:a16="http://schemas.microsoft.com/office/drawing/2014/main" id="{9066A418-AC5F-E25B-F09B-784D02278C0A}"/>
              </a:ext>
            </a:extLst>
          </p:cNvPr>
          <p:cNvGraphicFramePr>
            <a:graphicFrameLocks noGrp="1"/>
          </p:cNvGraphicFramePr>
          <p:nvPr>
            <p:ph idx="1"/>
            <p:extLst>
              <p:ext uri="{D42A27DB-BD31-4B8C-83A1-F6EECF244321}">
                <p14:modId xmlns:p14="http://schemas.microsoft.com/office/powerpoint/2010/main" val="532674796"/>
              </p:ext>
            </p:extLst>
          </p:nvPr>
        </p:nvGraphicFramePr>
        <p:xfrm>
          <a:off x="713984" y="1853852"/>
          <a:ext cx="10441379" cy="4030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0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1A3D17A-6A52-FF27-765B-4B5BAB68260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A87CB0E-5355-423A-82C6-31A2B5B6F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2">
            <a:extLst>
              <a:ext uri="{FF2B5EF4-FFF2-40B4-BE49-F238E27FC236}">
                <a16:creationId xmlns:a16="http://schemas.microsoft.com/office/drawing/2014/main" id="{FF17D165-8210-DEAE-1F6D-619C1D318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14">
            <a:extLst>
              <a:ext uri="{FF2B5EF4-FFF2-40B4-BE49-F238E27FC236}">
                <a16:creationId xmlns:a16="http://schemas.microsoft.com/office/drawing/2014/main" id="{CAB7E5FA-98F8-BE99-C568-5ED37B9B07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16">
            <a:extLst>
              <a:ext uri="{FF2B5EF4-FFF2-40B4-BE49-F238E27FC236}">
                <a16:creationId xmlns:a16="http://schemas.microsoft.com/office/drawing/2014/main" id="{45811C32-82EB-2374-0D7E-878AA9AC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EED6746-4A2F-B912-A127-55C67D2AA1B5}"/>
              </a:ext>
            </a:extLst>
          </p:cNvPr>
          <p:cNvSpPr>
            <a:spLocks noGrp="1"/>
          </p:cNvSpPr>
          <p:nvPr>
            <p:ph type="title"/>
          </p:nvPr>
        </p:nvSpPr>
        <p:spPr>
          <a:xfrm>
            <a:off x="457200" y="640080"/>
            <a:ext cx="3659246" cy="2926080"/>
          </a:xfrm>
        </p:spPr>
        <p:txBody>
          <a:bodyPr vert="horz" lIns="91440" tIns="45720" rIns="91440" bIns="45720" rtlCol="0" anchor="b">
            <a:normAutofit/>
          </a:bodyPr>
          <a:lstStyle/>
          <a:p>
            <a:pPr eaLnBrk="1" hangingPunct="1"/>
            <a:r>
              <a:rPr lang="en-US" sz="4400" dirty="0">
                <a:solidFill>
                  <a:srgbClr val="FFFFFF"/>
                </a:solidFill>
              </a:rPr>
              <a:t>Cyclical Framework to Maximize </a:t>
            </a:r>
            <a:br>
              <a:rPr lang="en-US" sz="4400" dirty="0">
                <a:solidFill>
                  <a:srgbClr val="FFFFFF"/>
                </a:solidFill>
              </a:rPr>
            </a:br>
            <a:r>
              <a:rPr lang="en-US" sz="4400" dirty="0">
                <a:solidFill>
                  <a:srgbClr val="FFFFFF"/>
                </a:solidFill>
              </a:rPr>
              <a:t>Title II</a:t>
            </a:r>
          </a:p>
        </p:txBody>
      </p:sp>
      <p:sp>
        <p:nvSpPr>
          <p:cNvPr id="4" name="Slide Number Placeholder 3">
            <a:extLst>
              <a:ext uri="{FF2B5EF4-FFF2-40B4-BE49-F238E27FC236}">
                <a16:creationId xmlns:a16="http://schemas.microsoft.com/office/drawing/2014/main" id="{023F9D66-6679-965B-C9E6-B0BE1C8A7366}"/>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6</a:t>
            </a:fld>
            <a:endParaRPr kumimoji="0" lang="en-US" alt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EED115E9-7828-09DB-7CFC-285877746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Content Placeholder 9" descr="Consultation framework&#10;1.Identify Local Needs&#10;2.Select Approach&#10;3.Plan&#10;4.Implement&#10;5.Examine and Reflect">
            <a:extLst>
              <a:ext uri="{FF2B5EF4-FFF2-40B4-BE49-F238E27FC236}">
                <a16:creationId xmlns:a16="http://schemas.microsoft.com/office/drawing/2014/main" id="{35622EC1-0D78-A1A4-B5E2-EE824B3EF87A}"/>
              </a:ext>
            </a:extLst>
          </p:cNvPr>
          <p:cNvPicPr>
            <a:picLocks noGrp="1" noChangeAspect="1"/>
          </p:cNvPicPr>
          <p:nvPr>
            <p:ph idx="1"/>
          </p:nvPr>
        </p:nvPicPr>
        <p:blipFill>
          <a:blip r:embed="rId3"/>
          <a:stretch>
            <a:fillRect/>
          </a:stretch>
        </p:blipFill>
        <p:spPr>
          <a:xfrm>
            <a:off x="4616755" y="0"/>
            <a:ext cx="7728304" cy="6858000"/>
          </a:xfrm>
        </p:spPr>
      </p:pic>
    </p:spTree>
    <p:extLst>
      <p:ext uri="{BB962C8B-B14F-4D97-AF65-F5344CB8AC3E}">
        <p14:creationId xmlns:p14="http://schemas.microsoft.com/office/powerpoint/2010/main" val="184529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C2A8-81BB-FED5-9E6D-547A1EB8D234}"/>
              </a:ext>
            </a:extLst>
          </p:cNvPr>
          <p:cNvSpPr>
            <a:spLocks noGrp="1"/>
          </p:cNvSpPr>
          <p:nvPr>
            <p:ph type="title"/>
          </p:nvPr>
        </p:nvSpPr>
        <p:spPr/>
        <p:txBody>
          <a:bodyPr/>
          <a:lstStyle/>
          <a:p>
            <a:r>
              <a:rPr lang="en-US" dirty="0">
                <a:solidFill>
                  <a:schemeClr val="tx1"/>
                </a:solidFill>
              </a:rPr>
              <a:t>Use of Funds Evidence (1)</a:t>
            </a:r>
          </a:p>
        </p:txBody>
      </p:sp>
      <p:graphicFrame>
        <p:nvGraphicFramePr>
          <p:cNvPr id="5" name="Table 5" descr="Chart listing evidence required for use of funds. Budget and general ledger for Title II.">
            <a:extLst>
              <a:ext uri="{FF2B5EF4-FFF2-40B4-BE49-F238E27FC236}">
                <a16:creationId xmlns:a16="http://schemas.microsoft.com/office/drawing/2014/main" id="{6A822D03-296F-A6E4-D5C8-EF7768A70FB7}"/>
              </a:ext>
            </a:extLst>
          </p:cNvPr>
          <p:cNvGraphicFramePr>
            <a:graphicFrameLocks noGrp="1"/>
          </p:cNvGraphicFramePr>
          <p:nvPr>
            <p:ph idx="1"/>
            <p:extLst>
              <p:ext uri="{D42A27DB-BD31-4B8C-83A1-F6EECF244321}">
                <p14:modId xmlns:p14="http://schemas.microsoft.com/office/powerpoint/2010/main" val="2575189349"/>
              </p:ext>
            </p:extLst>
          </p:nvPr>
        </p:nvGraphicFramePr>
        <p:xfrm>
          <a:off x="1096963" y="1846263"/>
          <a:ext cx="10058400" cy="2834640"/>
        </p:xfrm>
        <a:graphic>
          <a:graphicData uri="http://schemas.openxmlformats.org/drawingml/2006/table">
            <a:tbl>
              <a:tblPr firstRow="1" bandRow="1">
                <a:tableStyleId>{5C22544A-7EE6-4342-B048-85BDC9FD1C3A}</a:tableStyleId>
              </a:tblPr>
              <a:tblGrid>
                <a:gridCol w="2374370">
                  <a:extLst>
                    <a:ext uri="{9D8B030D-6E8A-4147-A177-3AD203B41FA5}">
                      <a16:colId xmlns:a16="http://schemas.microsoft.com/office/drawing/2014/main" val="427854076"/>
                    </a:ext>
                  </a:extLst>
                </a:gridCol>
                <a:gridCol w="7684030">
                  <a:extLst>
                    <a:ext uri="{9D8B030D-6E8A-4147-A177-3AD203B41FA5}">
                      <a16:colId xmlns:a16="http://schemas.microsoft.com/office/drawing/2014/main" val="3390717642"/>
                    </a:ext>
                  </a:extLst>
                </a:gridCol>
              </a:tblGrid>
              <a:tr h="370840">
                <a:tc>
                  <a:txBody>
                    <a:bodyPr/>
                    <a:lstStyle/>
                    <a:p>
                      <a:pPr>
                        <a:spcAft>
                          <a:spcPts val="1200"/>
                        </a:spcAft>
                      </a:pPr>
                      <a:r>
                        <a:rPr lang="en-US" sz="2400"/>
                        <a:t>Item</a:t>
                      </a:r>
                    </a:p>
                  </a:txBody>
                  <a:tcPr/>
                </a:tc>
                <a:tc>
                  <a:txBody>
                    <a:bodyPr/>
                    <a:lstStyle/>
                    <a:p>
                      <a:pPr>
                        <a:spcAft>
                          <a:spcPts val="1200"/>
                        </a:spcAft>
                      </a:pPr>
                      <a:r>
                        <a:rPr lang="en-US" sz="2400"/>
                        <a:t>Item Description and Instructions</a:t>
                      </a:r>
                    </a:p>
                  </a:txBody>
                  <a:tcPr/>
                </a:tc>
                <a:extLst>
                  <a:ext uri="{0D108BD9-81ED-4DB2-BD59-A6C34878D82A}">
                    <a16:rowId xmlns:a16="http://schemas.microsoft.com/office/drawing/2014/main" val="2273290964"/>
                  </a:ext>
                </a:extLst>
              </a:tr>
              <a:tr h="370840">
                <a:tc>
                  <a:txBody>
                    <a:bodyPr/>
                    <a:lstStyle/>
                    <a:p>
                      <a:pPr>
                        <a:spcAft>
                          <a:spcPts val="1200"/>
                        </a:spcAft>
                      </a:pPr>
                      <a:r>
                        <a:rPr lang="en-US" sz="2400" dirty="0">
                          <a:solidFill>
                            <a:schemeClr val="tx1"/>
                          </a:solidFill>
                        </a:rPr>
                        <a:t>Budget</a:t>
                      </a:r>
                    </a:p>
                  </a:txBody>
                  <a:tcPr/>
                </a:tc>
                <a:tc>
                  <a:txBody>
                    <a:bodyPr/>
                    <a:lstStyle/>
                    <a:p>
                      <a:pPr>
                        <a:spcAft>
                          <a:spcPts val="1200"/>
                        </a:spcAft>
                      </a:pPr>
                      <a:r>
                        <a:rPr lang="en-US" sz="2400">
                          <a:solidFill>
                            <a:schemeClr val="tx1"/>
                          </a:solidFill>
                        </a:rPr>
                        <a:t>Submit the current year’s budget for the Title II program, including object codes that align with the LEA goals and key improvement strategies.</a:t>
                      </a:r>
                    </a:p>
                  </a:txBody>
                  <a:tcPr/>
                </a:tc>
                <a:extLst>
                  <a:ext uri="{0D108BD9-81ED-4DB2-BD59-A6C34878D82A}">
                    <a16:rowId xmlns:a16="http://schemas.microsoft.com/office/drawing/2014/main" val="3033632260"/>
                  </a:ext>
                </a:extLst>
              </a:tr>
              <a:tr h="370840">
                <a:tc>
                  <a:txBody>
                    <a:bodyPr/>
                    <a:lstStyle/>
                    <a:p>
                      <a:pPr>
                        <a:spcAft>
                          <a:spcPts val="1200"/>
                        </a:spcAft>
                      </a:pPr>
                      <a:r>
                        <a:rPr lang="en-US" sz="2400">
                          <a:solidFill>
                            <a:schemeClr val="tx1"/>
                          </a:solidFill>
                        </a:rPr>
                        <a:t>General Ledger</a:t>
                      </a:r>
                    </a:p>
                  </a:txBody>
                  <a:tcPr/>
                </a:tc>
                <a:tc>
                  <a:txBody>
                    <a:bodyPr/>
                    <a:lstStyle/>
                    <a:p>
                      <a:pPr>
                        <a:spcAft>
                          <a:spcPts val="1200"/>
                        </a:spcAft>
                      </a:pPr>
                      <a:r>
                        <a:rPr lang="en-US" sz="2400" dirty="0">
                          <a:solidFill>
                            <a:schemeClr val="tx1"/>
                          </a:solidFill>
                        </a:rPr>
                        <a:t>Detailed Title II (resource 4035) general ledger for the current and prior school year. The ledger must include the vendor, date, and expenditure amount. </a:t>
                      </a:r>
                    </a:p>
                  </a:txBody>
                  <a:tcPr/>
                </a:tc>
                <a:extLst>
                  <a:ext uri="{0D108BD9-81ED-4DB2-BD59-A6C34878D82A}">
                    <a16:rowId xmlns:a16="http://schemas.microsoft.com/office/drawing/2014/main" val="3513837618"/>
                  </a:ext>
                </a:extLst>
              </a:tr>
            </a:tbl>
          </a:graphicData>
        </a:graphic>
      </p:graphicFrame>
      <p:sp>
        <p:nvSpPr>
          <p:cNvPr id="4" name="Slide Number Placeholder 3">
            <a:extLst>
              <a:ext uri="{FF2B5EF4-FFF2-40B4-BE49-F238E27FC236}">
                <a16:creationId xmlns:a16="http://schemas.microsoft.com/office/drawing/2014/main" id="{80E318D3-DD27-78AD-5403-90A3ACD091D5}"/>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1486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Screenshot of a detailed general ledger from an LEA. The general ledger includes the object codes, dates, vendors, and amounts which are highlighted with arrows. ">
            <a:extLst>
              <a:ext uri="{FF2B5EF4-FFF2-40B4-BE49-F238E27FC236}">
                <a16:creationId xmlns:a16="http://schemas.microsoft.com/office/drawing/2014/main" id="{9C57AE04-F430-D84D-6DDA-75149B71C158}"/>
              </a:ext>
            </a:extLst>
          </p:cNvPr>
          <p:cNvPicPr>
            <a:picLocks noGrp="1" noChangeAspect="1"/>
          </p:cNvPicPr>
          <p:nvPr>
            <p:ph idx="1"/>
          </p:nvPr>
        </p:nvPicPr>
        <p:blipFill>
          <a:blip r:embed="rId3"/>
          <a:stretch>
            <a:fillRect/>
          </a:stretch>
        </p:blipFill>
        <p:spPr>
          <a:xfrm>
            <a:off x="498200" y="845777"/>
            <a:ext cx="11436501" cy="5362296"/>
          </a:xfrm>
        </p:spPr>
      </p:pic>
      <p:sp>
        <p:nvSpPr>
          <p:cNvPr id="2" name="Title 1">
            <a:extLst>
              <a:ext uri="{FF2B5EF4-FFF2-40B4-BE49-F238E27FC236}">
                <a16:creationId xmlns:a16="http://schemas.microsoft.com/office/drawing/2014/main" id="{3DB8B683-57A0-620C-E20A-8CC0A37D22F6}"/>
              </a:ext>
            </a:extLst>
          </p:cNvPr>
          <p:cNvSpPr>
            <a:spLocks noGrp="1"/>
          </p:cNvSpPr>
          <p:nvPr>
            <p:ph type="title"/>
          </p:nvPr>
        </p:nvSpPr>
        <p:spPr/>
        <p:txBody>
          <a:bodyPr/>
          <a:lstStyle/>
          <a:p>
            <a:r>
              <a:rPr lang="en-US" dirty="0">
                <a:solidFill>
                  <a:schemeClr val="tx1"/>
                </a:solidFill>
              </a:rPr>
              <a:t>General Ledger Example</a:t>
            </a:r>
          </a:p>
        </p:txBody>
      </p:sp>
      <p:sp>
        <p:nvSpPr>
          <p:cNvPr id="4" name="Slide Number Placeholder 3">
            <a:extLst>
              <a:ext uri="{FF2B5EF4-FFF2-40B4-BE49-F238E27FC236}">
                <a16:creationId xmlns:a16="http://schemas.microsoft.com/office/drawing/2014/main" id="{1A6BAF90-E974-78ED-5CA8-E120615869AF}"/>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5203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B5ED8-7927-B516-8BCC-4784F4EB985F}"/>
              </a:ext>
            </a:extLst>
          </p:cNvPr>
          <p:cNvSpPr>
            <a:spLocks noGrp="1"/>
          </p:cNvSpPr>
          <p:nvPr>
            <p:ph type="title"/>
          </p:nvPr>
        </p:nvSpPr>
        <p:spPr>
          <a:xfrm>
            <a:off x="5181601" y="634946"/>
            <a:ext cx="6368142" cy="1450757"/>
          </a:xfrm>
        </p:spPr>
        <p:txBody>
          <a:bodyPr>
            <a:normAutofit/>
          </a:bodyPr>
          <a:lstStyle/>
          <a:p>
            <a:r>
              <a:rPr lang="en-US" sz="3000" dirty="0">
                <a:solidFill>
                  <a:schemeClr val="tx1"/>
                </a:solidFill>
                <a:latin typeface="Arial"/>
                <a:ea typeface="Calibri" panose="020F0502020204030204" pitchFamily="34" charset="0"/>
                <a:cs typeface="Times New Roman"/>
              </a:rPr>
              <a:t>California Department of Education Monitoring Tool Expenditure Sample Request Directions (1)</a:t>
            </a:r>
            <a:endParaRPr lang="en-US" sz="3000" dirty="0">
              <a:solidFill>
                <a:schemeClr val="tx1"/>
              </a:solidFill>
              <a:latin typeface="Arial"/>
              <a:cs typeface="Times New Roman"/>
            </a:endParaRPr>
          </a:p>
        </p:txBody>
      </p:sp>
      <p:pic>
        <p:nvPicPr>
          <p:cNvPr id="10" name="Picture 9" descr="Close-up of calculator and data">
            <a:extLst>
              <a:ext uri="{FF2B5EF4-FFF2-40B4-BE49-F238E27FC236}">
                <a16:creationId xmlns:a16="http://schemas.microsoft.com/office/drawing/2014/main" id="{914CCB34-58D7-EE3C-1157-2E42938FEC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0084DD7-1975-254A-4B07-9A8E99AD060D}"/>
              </a:ext>
            </a:extLst>
          </p:cNvPr>
          <p:cNvSpPr>
            <a:spLocks noGrp="1"/>
          </p:cNvSpPr>
          <p:nvPr>
            <p:ph idx="1"/>
          </p:nvPr>
        </p:nvSpPr>
        <p:spPr>
          <a:xfrm>
            <a:off x="5181601" y="2198914"/>
            <a:ext cx="6368142" cy="3670180"/>
          </a:xfrm>
        </p:spPr>
        <p:txBody>
          <a:bodyPr>
            <a:normAutofit fontScale="92500" lnSpcReduction="10000"/>
          </a:bodyPr>
          <a:lstStyle/>
          <a:p>
            <a:pPr marL="457200" indent="-457200">
              <a:lnSpc>
                <a:spcPct val="110000"/>
              </a:lnSpc>
              <a:buFont typeface="+mj-lt"/>
              <a:buAutoNum type="arabicPeriod"/>
            </a:pPr>
            <a:r>
              <a:rPr lang="en-US" sz="2600" dirty="0">
                <a:solidFill>
                  <a:schemeClr val="tx1"/>
                </a:solidFill>
                <a:effectLst/>
                <a:latin typeface="Arial"/>
                <a:ea typeface="Calibri" panose="020F0502020204030204" pitchFamily="34" charset="0"/>
                <a:cs typeface="Times New Roman"/>
              </a:rPr>
              <a:t>You may upload items individually or as a group. You do not need to wait until you have all the backup documentation for all items before you upload.</a:t>
            </a:r>
            <a:endParaRPr lang="en-US" sz="26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10000"/>
              </a:lnSpc>
              <a:buFont typeface="+mj-lt"/>
              <a:buAutoNum type="arabicPeriod"/>
            </a:pPr>
            <a:r>
              <a:rPr lang="en-US" sz="2600" dirty="0">
                <a:solidFill>
                  <a:schemeClr val="tx1"/>
                </a:solidFill>
                <a:effectLst/>
                <a:latin typeface="Arial"/>
                <a:ea typeface="Calibri" panose="020F0502020204030204" pitchFamily="34" charset="0"/>
                <a:cs typeface="Times New Roman"/>
              </a:rPr>
              <a:t>When uploading evidence into the </a:t>
            </a:r>
            <a:r>
              <a:rPr lang="en-US" sz="2600" dirty="0">
                <a:solidFill>
                  <a:schemeClr val="tx1"/>
                </a:solidFill>
                <a:latin typeface="Arial"/>
                <a:ea typeface="Calibri" panose="020F0502020204030204" pitchFamily="34" charset="0"/>
                <a:cs typeface="Times New Roman"/>
              </a:rPr>
              <a:t>California Department of Education (CDE) Monitoring Tool (CMT),</a:t>
            </a:r>
            <a:r>
              <a:rPr lang="en-US" sz="2600" dirty="0">
                <a:solidFill>
                  <a:schemeClr val="tx1"/>
                </a:solidFill>
                <a:effectLst/>
                <a:latin typeface="Arial"/>
                <a:ea typeface="Calibri" panose="020F0502020204030204" pitchFamily="34" charset="0"/>
                <a:cs typeface="Times New Roman"/>
              </a:rPr>
              <a:t> refer to the CDE reference number.</a:t>
            </a:r>
            <a:br>
              <a:rPr lang="en-US"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lang="en-US" sz="2600" dirty="0">
              <a:solidFill>
                <a:schemeClr val="tx1"/>
              </a:solidFill>
              <a:cs typeface="Arial"/>
            </a:endParaRPr>
          </a:p>
        </p:txBody>
      </p:sp>
      <p:sp>
        <p:nvSpPr>
          <p:cNvPr id="7" name="Slide Number Placeholder 6">
            <a:extLst>
              <a:ext uri="{FF2B5EF4-FFF2-40B4-BE49-F238E27FC236}">
                <a16:creationId xmlns:a16="http://schemas.microsoft.com/office/drawing/2014/main" id="{529DCA10-311B-6D7A-7052-B93F9123E6A6}"/>
              </a:ext>
            </a:extLst>
          </p:cNvPr>
          <p:cNvSpPr>
            <a:spLocks noGrp="1"/>
          </p:cNvSpPr>
          <p:nvPr>
            <p:ph type="sldNum" sz="quarter" idx="12"/>
          </p:nvPr>
        </p:nvSpPr>
        <p:spPr>
          <a:xfrm>
            <a:off x="9900458" y="6459785"/>
            <a:ext cx="1312025" cy="365125"/>
          </a:xfrm>
        </p:spPr>
        <p:txBody>
          <a:bodyPr>
            <a:normAutofit/>
          </a:bodyPr>
          <a:lstStyle/>
          <a:p>
            <a:pPr>
              <a:spcAft>
                <a:spcPts val="600"/>
              </a:spcAft>
            </a:pPr>
            <a:fld id="{17AF7A2B-343F-48E0-93E4-6FA14D015882}" type="slidenum">
              <a:rPr lang="en-US" altLang="en-US">
                <a:solidFill>
                  <a:schemeClr val="tx1">
                    <a:lumMod val="75000"/>
                    <a:lumOff val="25000"/>
                  </a:schemeClr>
                </a:solidFill>
              </a:rPr>
              <a:pPr>
                <a:spcAft>
                  <a:spcPts val="600"/>
                </a:spcAft>
              </a:pPr>
              <a:t>9</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706723412"/>
      </p:ext>
    </p:extLst>
  </p:cSld>
  <p:clrMapOvr>
    <a:masterClrMapping/>
  </p:clrMapOvr>
</p:sld>
</file>

<file path=ppt/theme/theme1.xml><?xml version="1.0" encoding="utf-8"?>
<a:theme xmlns:a="http://schemas.openxmlformats.org/drawingml/2006/main" name="Retrospect">
  <a:themeElements>
    <a:clrScheme name="Custom 19">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3971</Words>
  <Application>Microsoft Office PowerPoint</Application>
  <PresentationFormat>Widescreen</PresentationFormat>
  <Paragraphs>279</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Helvetica LT Std</vt:lpstr>
      <vt:lpstr>Retrospect</vt:lpstr>
      <vt:lpstr>Custom Design</vt:lpstr>
      <vt:lpstr>Title II, Part A Supporting Effective Instruction</vt:lpstr>
      <vt:lpstr>Slide Notes</vt:lpstr>
      <vt:lpstr>Title II Purpose </vt:lpstr>
      <vt:lpstr>Title II Purpose (2)</vt:lpstr>
      <vt:lpstr>Title II Uses of Funds Framework</vt:lpstr>
      <vt:lpstr>Cyclical Framework to Maximize  Title II</vt:lpstr>
      <vt:lpstr>Use of Funds Evidence (1)</vt:lpstr>
      <vt:lpstr>General Ledger Example</vt:lpstr>
      <vt:lpstr>California Department of Education Monitoring Tool Expenditure Sample Request Directions (1)</vt:lpstr>
      <vt:lpstr>California Department of Education Monitoring Tool Expenditure Sample Request Directions (2)</vt:lpstr>
      <vt:lpstr>Reviewer Expenditure Sample in the California Department of Education Monitoring Tool </vt:lpstr>
      <vt:lpstr>Use of Funds Evidence (2)</vt:lpstr>
      <vt:lpstr>Invoices: Expenditure Sample Backup Documentation Example (2)</vt:lpstr>
      <vt:lpstr>Invoices: Expenditure Sample Backup Documentation Example (3)</vt:lpstr>
      <vt:lpstr>Submitting Backup Documentation in the California Department of Education Monitoring Tool</vt:lpstr>
      <vt:lpstr>Use of Funds Evidence (3)</vt:lpstr>
      <vt:lpstr>Position Control Report Example </vt:lpstr>
      <vt:lpstr>Duty Statement</vt:lpstr>
      <vt:lpstr>Time and Effort</vt:lpstr>
      <vt:lpstr>Factors Affecting Allowability</vt:lpstr>
      <vt:lpstr>Best Practices: Use of Funds (1)</vt:lpstr>
      <vt:lpstr>Best Practices: Use of Funds (2)</vt:lpstr>
      <vt:lpstr>Supporting Effective Instruction 07: Supplement, Not Supplant (1)</vt:lpstr>
      <vt:lpstr>Supporting Effective Instruction 07: Supplement, Not Supplant (2)</vt:lpstr>
      <vt:lpstr>Supporting Effective Instruction 07: Supplement, Not Supplant (3)</vt:lpstr>
      <vt:lpstr>Supporting Effective Instruction 07: Supplement, Not Supplant (4)</vt:lpstr>
      <vt:lpstr>Questions to Consider</vt:lpstr>
      <vt:lpstr>Important Reminders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06 and 07 Federal Program Monitoring - Professional Learning (CA Dept of Education)</dc:title>
  <dc:subject>Supporting Effective Instruction (SEI) 06 and 07: Use of Funds presentation reviewing instructions, criteria, guidance, and resources for LEAs to meet federal program requirements.</dc:subject>
  <dc:creator/>
  <cp:lastModifiedBy/>
  <cp:revision>1</cp:revision>
  <dcterms:created xsi:type="dcterms:W3CDTF">2024-02-08T21:46:54Z</dcterms:created>
  <dcterms:modified xsi:type="dcterms:W3CDTF">2024-06-07T15:37:42Z</dcterms:modified>
</cp:coreProperties>
</file>