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3714" r:id="rId2"/>
    <p:sldMasterId id="2147483732" r:id="rId3"/>
  </p:sldMasterIdLst>
  <p:notesMasterIdLst>
    <p:notesMasterId r:id="rId67"/>
  </p:notesMasterIdLst>
  <p:sldIdLst>
    <p:sldId id="600" r:id="rId4"/>
    <p:sldId id="341" r:id="rId5"/>
    <p:sldId id="586" r:id="rId6"/>
    <p:sldId id="587" r:id="rId7"/>
    <p:sldId id="507" r:id="rId8"/>
    <p:sldId id="602" r:id="rId9"/>
    <p:sldId id="430" r:id="rId10"/>
    <p:sldId id="510" r:id="rId11"/>
    <p:sldId id="291" r:id="rId12"/>
    <p:sldId id="516" r:id="rId13"/>
    <p:sldId id="292" r:id="rId14"/>
    <p:sldId id="584" r:id="rId15"/>
    <p:sldId id="583" r:id="rId16"/>
    <p:sldId id="585" r:id="rId17"/>
    <p:sldId id="450" r:id="rId18"/>
    <p:sldId id="289" r:id="rId19"/>
    <p:sldId id="511" r:id="rId20"/>
    <p:sldId id="517" r:id="rId21"/>
    <p:sldId id="520" r:id="rId22"/>
    <p:sldId id="514" r:id="rId23"/>
    <p:sldId id="515" r:id="rId24"/>
    <p:sldId id="518" r:id="rId25"/>
    <p:sldId id="519" r:id="rId26"/>
    <p:sldId id="603" r:id="rId27"/>
    <p:sldId id="601" r:id="rId28"/>
    <p:sldId id="588" r:id="rId29"/>
    <p:sldId id="528" r:id="rId30"/>
    <p:sldId id="508" r:id="rId31"/>
    <p:sldId id="593" r:id="rId32"/>
    <p:sldId id="575" r:id="rId33"/>
    <p:sldId id="576" r:id="rId34"/>
    <p:sldId id="577" r:id="rId35"/>
    <p:sldId id="544" r:id="rId36"/>
    <p:sldId id="598" r:id="rId37"/>
    <p:sldId id="546" r:id="rId38"/>
    <p:sldId id="547" r:id="rId39"/>
    <p:sldId id="578" r:id="rId40"/>
    <p:sldId id="595" r:id="rId41"/>
    <p:sldId id="579" r:id="rId42"/>
    <p:sldId id="550" r:id="rId43"/>
    <p:sldId id="551" r:id="rId44"/>
    <p:sldId id="552" r:id="rId45"/>
    <p:sldId id="594" r:id="rId46"/>
    <p:sldId id="529" r:id="rId47"/>
    <p:sldId id="553" r:id="rId48"/>
    <p:sldId id="604" r:id="rId49"/>
    <p:sldId id="596" r:id="rId50"/>
    <p:sldId id="554" r:id="rId51"/>
    <p:sldId id="556" r:id="rId52"/>
    <p:sldId id="559" r:id="rId53"/>
    <p:sldId id="561" r:id="rId54"/>
    <p:sldId id="599" r:id="rId55"/>
    <p:sldId id="560" r:id="rId56"/>
    <p:sldId id="605" r:id="rId57"/>
    <p:sldId id="562" r:id="rId58"/>
    <p:sldId id="569" r:id="rId59"/>
    <p:sldId id="568" r:id="rId60"/>
    <p:sldId id="564" r:id="rId61"/>
    <p:sldId id="566" r:id="rId62"/>
    <p:sldId id="567" r:id="rId63"/>
    <p:sldId id="570" r:id="rId64"/>
    <p:sldId id="572" r:id="rId65"/>
    <p:sldId id="580"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tty Kraus" initials="LK" lastIdx="2" clrIdx="0">
    <p:extLst>
      <p:ext uri="{19B8F6BF-5375-455C-9EA6-DF929625EA0E}">
        <p15:presenceInfo xmlns:p15="http://schemas.microsoft.com/office/powerpoint/2012/main" userId="S::LKraus@cde.ca.gov::54452ed5-433d-41bb-b0d1-eb433270b0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775"/>
    <a:srgbClr val="EEA28A"/>
    <a:srgbClr val="A6CADE"/>
    <a:srgbClr val="B789C9"/>
    <a:srgbClr val="C9A7D7"/>
    <a:srgbClr val="E2EBA0"/>
    <a:srgbClr val="FFE79B"/>
    <a:srgbClr val="88B9D4"/>
    <a:srgbClr val="418AB3"/>
    <a:srgbClr val="7D89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820" autoAdjust="0"/>
    <p:restoredTop sz="55205" autoAdjust="0"/>
  </p:normalViewPr>
  <p:slideViewPr>
    <p:cSldViewPr snapToGrid="0">
      <p:cViewPr varScale="1">
        <p:scale>
          <a:sx n="37" d="100"/>
          <a:sy n="37" d="100"/>
        </p:scale>
        <p:origin x="952" y="36"/>
      </p:cViewPr>
      <p:guideLst/>
    </p:cSldViewPr>
  </p:slideViewPr>
  <p:outlineViewPr>
    <p:cViewPr>
      <p:scale>
        <a:sx n="33" d="100"/>
        <a:sy n="33" d="100"/>
      </p:scale>
      <p:origin x="0" y="-240"/>
    </p:cViewPr>
  </p:outlineViewPr>
  <p:notesTextViewPr>
    <p:cViewPr>
      <p:scale>
        <a:sx n="1" d="1"/>
        <a:sy n="1" d="1"/>
      </p:scale>
      <p:origin x="0" y="0"/>
    </p:cViewPr>
  </p:notesTextViewPr>
  <p:sorterViewPr>
    <p:cViewPr varScale="1">
      <p:scale>
        <a:sx n="100" d="100"/>
        <a:sy n="100" d="100"/>
      </p:scale>
      <p:origin x="0" y="-7542"/>
    </p:cViewPr>
  </p:sorterViewPr>
  <p:notesViewPr>
    <p:cSldViewPr snapToGrid="0">
      <p:cViewPr>
        <p:scale>
          <a:sx n="166" d="100"/>
          <a:sy n="166" d="100"/>
        </p:scale>
        <p:origin x="2052" y="-27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B0960-DADA-4222-99BD-511DE11CC763}"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A99C9-FF46-4F50-BFB9-00046364D3A0}" type="slidenum">
              <a:rPr lang="en-US" smtClean="0"/>
              <a:t>‹#›</a:t>
            </a:fld>
            <a:endParaRPr lang="en-US"/>
          </a:p>
        </p:txBody>
      </p:sp>
    </p:spTree>
    <p:extLst>
      <p:ext uri="{BB962C8B-B14F-4D97-AF65-F5344CB8AC3E}">
        <p14:creationId xmlns:p14="http://schemas.microsoft.com/office/powerpoint/2010/main" val="684535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cfird@cde.ca.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e.ca.gov/be/st/ss/vapacontentstds.as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Chapter 2: The Instructional Cycle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presentation deck includes content from Chapter 2 of the </a:t>
            </a:r>
            <a:r>
              <a:rPr lang="en-US" sz="1200" i="1" kern="0" cap="none" dirty="0">
                <a:solidFill>
                  <a:srgbClr val="000000"/>
                </a:solidFill>
                <a:cs typeface="Arial"/>
                <a:sym typeface="Arial"/>
              </a:rPr>
              <a:t>2020 Arts Education Framework for California Public Schools, Transitional Kindergarten Through Grade Twelve (Arts Framework).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0" cap="none" dirty="0">
                <a:solidFill>
                  <a:srgbClr val="000000"/>
                </a:solidFill>
                <a:latin typeface="+mn-lt"/>
                <a:cs typeface="Arial"/>
                <a:sym typeface="Arial"/>
              </a:rPr>
              <a:t>The content was selected and refined in collaboration with leaders from </a:t>
            </a:r>
            <a:r>
              <a:rPr lang="en-US" b="0" i="0" dirty="0">
                <a:solidFill>
                  <a:srgbClr val="000000"/>
                </a:solidFill>
                <a:effectLst/>
                <a:latin typeface="+mn-lt"/>
              </a:rPr>
              <a:t>California County Superintendents Educational Services Association (CCSESA) Statewide Arts Initiative and The California Arts Project (TCAP). </a:t>
            </a:r>
            <a:endParaRPr lang="en-US" sz="1200" i="0" kern="0" cap="none" dirty="0">
              <a:solidFill>
                <a:srgbClr val="000000"/>
              </a:solidFill>
              <a:latin typeface="+mn-lt"/>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mn-lt"/>
              </a:rPr>
              <a:t>The slides are mostly self-explanatory, but in some places the slide notes contain clarifying talking points, possible reflection questions, or notes that may be useful for anyone facilitating a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mn-lt"/>
              </a:rPr>
              <a:t>The presentation deck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mn-lt"/>
              </a:rPr>
              <a:t>is meant to be a resource for educators and </a:t>
            </a:r>
            <a:r>
              <a:rPr lang="en-US" sz="1200" b="0" i="0" u="none" strike="noStrike">
                <a:solidFill>
                  <a:srgbClr val="000000"/>
                </a:solidFill>
                <a:effectLst/>
                <a:latin typeface="+mn-lt"/>
              </a:rPr>
              <a:t>education partners to </a:t>
            </a:r>
            <a:r>
              <a:rPr lang="en-US" sz="1200" b="0" i="0" u="none" strike="noStrike" dirty="0">
                <a:solidFill>
                  <a:srgbClr val="000000"/>
                </a:solidFill>
                <a:effectLst/>
                <a:latin typeface="+mn-lt"/>
              </a:rPr>
              <a:t>use to guide their reading of the </a:t>
            </a:r>
            <a:r>
              <a:rPr lang="en-US" sz="1200" b="0" i="1" u="none" strike="noStrike" dirty="0">
                <a:solidFill>
                  <a:srgbClr val="000000"/>
                </a:solidFill>
                <a:effectLst/>
                <a:latin typeface="+mn-lt"/>
              </a:rPr>
              <a:t>Arts Framework;</a:t>
            </a:r>
            <a:endParaRPr lang="en-US" sz="1200" b="0" i="0" u="none" strike="noStrike" dirty="0">
              <a:solidFill>
                <a:srgbClr val="000000"/>
              </a:solidFill>
              <a:effectLst/>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mn-lt"/>
              </a:rPr>
              <a:t>is designed to use for self- or group study; 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mn-lt"/>
              </a:rPr>
              <a:t>captures highlights and provides entry points to the chapter, but the slides and the notes are not meant to be exhaustive and represent all content in the chapter.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The slides and notes are not intended to be a substitute for reading the chapter.</a:t>
            </a:r>
          </a:p>
          <a:p>
            <a:pPr marL="171450" indent="-171450">
              <a:buFont typeface="Arial" panose="020B0604020202020204" pitchFamily="34" charset="0"/>
              <a:buChar char="•"/>
            </a:pPr>
            <a:r>
              <a:rPr lang="en-US" dirty="0">
                <a:latin typeface="+mn-lt"/>
              </a:rPr>
              <a:t>The slide notes also reference chapter pages from which the slide content originates.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Educators may download and modify the presentation for personal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The content may be used as a base for workshops and presentations.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latin typeface="+mn-lt"/>
              </a:rPr>
              <a:t>Please contact the Curriculum Framework and Instructional Resources Division at </a:t>
            </a:r>
            <a:r>
              <a:rPr lang="en-US" b="1" i="0" u="sng" dirty="0">
                <a:solidFill>
                  <a:schemeClr val="tx1"/>
                </a:solidFill>
                <a:effectLst/>
                <a:latin typeface="+mn-lt"/>
                <a:hlinkClick r:id="rId3">
                  <a:extLst>
                    <a:ext uri="{A12FA001-AC4F-418D-AE19-62706E023703}">
                      <ahyp:hlinkClr xmlns:ahyp="http://schemas.microsoft.com/office/drawing/2018/hyperlinkcolor" val="tx"/>
                    </a:ext>
                  </a:extLst>
                </a:hlinkClick>
              </a:rPr>
              <a:t>cfird@cde.ca.gov</a:t>
            </a:r>
            <a:r>
              <a:rPr lang="en-US" b="1" i="0" dirty="0">
                <a:solidFill>
                  <a:schemeClr val="tx1"/>
                </a:solidFill>
                <a:effectLst/>
                <a:latin typeface="+mn-lt"/>
              </a:rPr>
              <a:t> </a:t>
            </a:r>
            <a:r>
              <a:rPr lang="en-US" dirty="0">
                <a:solidFill>
                  <a:schemeClr val="tx1"/>
                </a:solidFill>
                <a:latin typeface="+mn-lt"/>
              </a:rPr>
              <a:t>with any questions about the content or use the presentation deck.</a:t>
            </a:r>
          </a:p>
        </p:txBody>
      </p:sp>
      <p:sp>
        <p:nvSpPr>
          <p:cNvPr id="4" name="Slide Number Placeholder 3"/>
          <p:cNvSpPr>
            <a:spLocks noGrp="1"/>
          </p:cNvSpPr>
          <p:nvPr>
            <p:ph type="sldNum" sz="quarter" idx="5"/>
          </p:nvPr>
        </p:nvSpPr>
        <p:spPr/>
        <p:txBody>
          <a:bodyPr/>
          <a:lstStyle/>
          <a:p>
            <a:fld id="{EC5A99C9-FF46-4F50-BFB9-00046364D3A0}" type="slidenum">
              <a:rPr lang="en-US" smtClean="0"/>
              <a:t>1</a:t>
            </a:fld>
            <a:endParaRPr lang="en-US" dirty="0"/>
          </a:p>
        </p:txBody>
      </p:sp>
    </p:spTree>
    <p:extLst>
      <p:ext uri="{BB962C8B-B14F-4D97-AF65-F5344CB8AC3E}">
        <p14:creationId xmlns:p14="http://schemas.microsoft.com/office/powerpoint/2010/main" val="2440635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prstClr val="black"/>
                </a:solidFill>
                <a:latin typeface="+mn-lt"/>
              </a:rPr>
              <a:t>Process Components</a:t>
            </a:r>
          </a:p>
          <a:p>
            <a:r>
              <a:rPr lang="en-US" sz="1200" b="0" dirty="0">
                <a:solidFill>
                  <a:prstClr val="black"/>
                </a:solidFill>
                <a:latin typeface="+mn-lt"/>
              </a:rPr>
              <a:t>The Artistic Processes break down into </a:t>
            </a:r>
            <a:r>
              <a:rPr lang="en-US" sz="1200" b="0" i="1" dirty="0">
                <a:solidFill>
                  <a:prstClr val="black"/>
                </a:solidFill>
                <a:latin typeface="+mn-lt"/>
              </a:rPr>
              <a:t>Process Components</a:t>
            </a:r>
          </a:p>
          <a:p>
            <a:pPr marL="171450" indent="-171450">
              <a:lnSpc>
                <a:spcPct val="10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They define the behaviors and artistic practices that students engage in as they work through the </a:t>
            </a:r>
            <a:r>
              <a:rPr lang="en-US" sz="1200" i="0" dirty="0">
                <a:effectLst/>
                <a:latin typeface="+mn-lt"/>
                <a:ea typeface="Calibri" panose="020F0502020204030204" pitchFamily="34" charset="0"/>
                <a:cs typeface="Arial" panose="020B0604020202020204" pitchFamily="34" charset="0"/>
              </a:rPr>
              <a:t>Artistic Processes</a:t>
            </a:r>
            <a:r>
              <a:rPr lang="en-US" sz="1200" i="1" dirty="0">
                <a:effectLst/>
                <a:latin typeface="+mn-lt"/>
                <a:ea typeface="Calibri" panose="020F0502020204030204" pitchFamily="34" charset="0"/>
                <a:cs typeface="Arial" panose="020B0604020202020204" pitchFamily="34" charset="0"/>
              </a:rPr>
              <a:t>.</a:t>
            </a:r>
            <a:endParaRPr lang="en-US" sz="1200" dirty="0">
              <a:effectLst/>
              <a:latin typeface="+mn-lt"/>
              <a:ea typeface="Calibri" panose="020F0502020204030204" pitchFamily="34" charset="0"/>
              <a:cs typeface="Arial" panose="020B0604020202020204" pitchFamily="34" charset="0"/>
            </a:endParaRPr>
          </a:p>
          <a:p>
            <a:pPr marL="171450" indent="-171450">
              <a:lnSpc>
                <a:spcPct val="10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They provide paths for students to engage in </a:t>
            </a:r>
            <a:r>
              <a:rPr lang="en-US" sz="1200" i="0" dirty="0">
                <a:effectLst/>
                <a:latin typeface="+mn-lt"/>
                <a:ea typeface="Calibri" panose="020F0502020204030204" pitchFamily="34" charset="0"/>
                <a:cs typeface="Arial" panose="020B0604020202020204" pitchFamily="34" charset="0"/>
              </a:rPr>
              <a:t>Creating, Performing/Presenting/Producing, Responding, and Connecting </a:t>
            </a:r>
            <a:r>
              <a:rPr lang="en-US" sz="1200" dirty="0">
                <a:effectLst/>
                <a:latin typeface="+mn-lt"/>
                <a:ea typeface="Calibri" panose="020F0502020204030204" pitchFamily="34" charset="0"/>
                <a:cs typeface="Arial" panose="020B0604020202020204" pitchFamily="34" charset="0"/>
              </a:rPr>
              <a:t>within an arts discipline.</a:t>
            </a:r>
          </a:p>
          <a:p>
            <a:pPr marL="171450" indent="-171450">
              <a:lnSpc>
                <a:spcPct val="100000"/>
              </a:lnSpc>
              <a:spcBef>
                <a:spcPts val="0"/>
              </a:spcBef>
              <a:spcAft>
                <a:spcPts val="1200"/>
              </a:spcAft>
              <a:buFont typeface="Arial" panose="020B0604020202020204" pitchFamily="34" charset="0"/>
              <a:buChar char="•"/>
            </a:pPr>
            <a:r>
              <a:rPr lang="en-US" sz="1200" dirty="0">
                <a:latin typeface="+mn-lt"/>
                <a:ea typeface="Calibri" panose="020F0502020204030204" pitchFamily="34" charset="0"/>
                <a:cs typeface="Arial" panose="020B0604020202020204" pitchFamily="34" charset="0"/>
              </a:rPr>
              <a:t>They are fluid</a:t>
            </a:r>
            <a:r>
              <a:rPr lang="en-US" sz="1200" dirty="0">
                <a:effectLst/>
                <a:latin typeface="+mn-lt"/>
                <a:ea typeface="Calibri" panose="020F0502020204030204" pitchFamily="34" charset="0"/>
                <a:cs typeface="Arial" panose="020B0604020202020204" pitchFamily="34" charset="0"/>
              </a:rPr>
              <a:t> and dynamic guideposts through art-making processes and are not linear or prescriptive actions.</a:t>
            </a:r>
          </a:p>
          <a:p>
            <a:pPr marL="171450" indent="-171450">
              <a:lnSpc>
                <a:spcPct val="100000"/>
              </a:lnSpc>
              <a:spcBef>
                <a:spcPts val="0"/>
              </a:spcBef>
              <a:spcAft>
                <a:spcPts val="1200"/>
              </a:spcAft>
              <a:buFont typeface="Arial" panose="020B0604020202020204" pitchFamily="34" charset="0"/>
              <a:buChar char="•"/>
            </a:pPr>
            <a:r>
              <a:rPr lang="en-US" sz="1200" dirty="0">
                <a:latin typeface="+mn-lt"/>
                <a:ea typeface="Calibri" panose="020F0502020204030204" pitchFamily="34" charset="0"/>
                <a:cs typeface="Arial" panose="020B0604020202020204" pitchFamily="34" charset="0"/>
              </a:rPr>
              <a:t>S</a:t>
            </a:r>
            <a:r>
              <a:rPr lang="en-US" sz="1200" dirty="0">
                <a:effectLst/>
                <a:latin typeface="+mn-lt"/>
                <a:ea typeface="Calibri" panose="020F0502020204030204" pitchFamily="34" charset="0"/>
                <a:cs typeface="Arial" panose="020B0604020202020204" pitchFamily="34" charset="0"/>
              </a:rPr>
              <a:t>tudents can and should enter and reenter the process at varying points depending on circumstance or purpose.</a:t>
            </a:r>
          </a:p>
          <a:p>
            <a:pPr marL="171450" indent="-171450">
              <a:lnSpc>
                <a:spcPct val="10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Completion is not required each time students engage in a process component.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mn-lt"/>
              </a:rPr>
              <a:t>Chapter Pages: 18</a:t>
            </a:r>
            <a:r>
              <a:rPr lang="en-US" dirty="0">
                <a:effectLst/>
                <a:latin typeface="+mn-lt"/>
                <a:ea typeface="Calibri" panose="020F0502020204030204" pitchFamily="34" charset="0"/>
              </a:rPr>
              <a:t>–</a:t>
            </a:r>
            <a:r>
              <a:rPr lang="en-US" i="1" dirty="0">
                <a:effectLst/>
                <a:latin typeface="+mn-lt"/>
                <a:ea typeface="Calibri" panose="020F0502020204030204" pitchFamily="34" charset="0"/>
              </a:rPr>
              <a:t>20</a:t>
            </a:r>
          </a:p>
        </p:txBody>
      </p:sp>
      <p:sp>
        <p:nvSpPr>
          <p:cNvPr id="4" name="Slide Number Placeholder 3"/>
          <p:cNvSpPr>
            <a:spLocks noGrp="1"/>
          </p:cNvSpPr>
          <p:nvPr>
            <p:ph type="sldNum" sz="quarter" idx="5"/>
          </p:nvPr>
        </p:nvSpPr>
        <p:spPr/>
        <p:txBody>
          <a:bodyPr/>
          <a:lstStyle/>
          <a:p>
            <a:fld id="{EC5A99C9-FF46-4F50-BFB9-00046364D3A0}" type="slidenum">
              <a:rPr lang="en-US" smtClean="0"/>
              <a:t>10</a:t>
            </a:fld>
            <a:endParaRPr lang="en-US" dirty="0"/>
          </a:p>
        </p:txBody>
      </p:sp>
    </p:spTree>
    <p:extLst>
      <p:ext uri="{BB962C8B-B14F-4D97-AF65-F5344CB8AC3E}">
        <p14:creationId xmlns:p14="http://schemas.microsoft.com/office/powerpoint/2010/main" val="2214564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19995"/>
          </a:xfrm>
        </p:spPr>
        <p:txBody>
          <a:bodyPr/>
          <a:lstStyle/>
          <a:p>
            <a:pPr marL="0" marR="0" lvl="0" indent="0" algn="l" defTabSz="914400" rtl="0" eaLnBrk="1" fontAlgn="auto" latinLnBrk="0" hangingPunct="1">
              <a:spcBef>
                <a:spcPts val="0"/>
              </a:spcBef>
              <a:spcAft>
                <a:spcPts val="0"/>
              </a:spcAft>
              <a:buClrTx/>
              <a:buSzTx/>
              <a:buFontTx/>
              <a:buNone/>
              <a:tabLst/>
              <a:defRPr/>
            </a:pPr>
            <a:r>
              <a:rPr lang="en-US" sz="1200" b="1" dirty="0">
                <a:solidFill>
                  <a:prstClr val="black"/>
                </a:solidFill>
                <a:latin typeface="+mn-lt"/>
              </a:rPr>
              <a:t>Exploring Process Components</a:t>
            </a:r>
          </a:p>
          <a:p>
            <a:pPr marL="171450" marR="0" indent="-171450">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The </a:t>
            </a:r>
            <a:r>
              <a:rPr lang="en-US" sz="1200" i="0" dirty="0">
                <a:effectLst/>
                <a:latin typeface="+mn-lt"/>
                <a:ea typeface="Calibri" panose="020F0502020204030204" pitchFamily="34" charset="0"/>
                <a:cs typeface="Arial" panose="020B0604020202020204" pitchFamily="34" charset="0"/>
              </a:rPr>
              <a:t>Process Components</a:t>
            </a:r>
            <a:r>
              <a:rPr lang="en-US" sz="1200" dirty="0">
                <a:effectLst/>
                <a:latin typeface="+mn-lt"/>
                <a:ea typeface="Calibri" panose="020F0502020204030204" pitchFamily="34" charset="0"/>
                <a:cs typeface="Arial" panose="020B0604020202020204" pitchFamily="34" charset="0"/>
              </a:rPr>
              <a:t>, combined with the Enduring Understandings and Essential Questions, promote student discovery and development of their artistic sensibilities and abilities. (See slide 16 for more about Enduring Understandings and Essential Questions)</a:t>
            </a:r>
          </a:p>
          <a:p>
            <a:pPr marL="171450" marR="0" indent="-171450">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When planning instruction, teachers can use the </a:t>
            </a:r>
            <a:r>
              <a:rPr lang="en-US" sz="1200" i="0" dirty="0">
                <a:effectLst/>
                <a:latin typeface="+mn-lt"/>
                <a:ea typeface="Calibri" panose="020F0502020204030204" pitchFamily="34" charset="0"/>
                <a:cs typeface="Arial" panose="020B0604020202020204" pitchFamily="34" charset="0"/>
              </a:rPr>
              <a:t>Process Components </a:t>
            </a:r>
            <a:r>
              <a:rPr lang="en-US" sz="1200" dirty="0">
                <a:effectLst/>
                <a:latin typeface="+mn-lt"/>
                <a:ea typeface="Calibri" panose="020F0502020204030204" pitchFamily="34" charset="0"/>
                <a:cs typeface="Arial" panose="020B0604020202020204" pitchFamily="34" charset="0"/>
              </a:rPr>
              <a:t>to direct student-based inquiries. </a:t>
            </a:r>
          </a:p>
          <a:p>
            <a:pPr marL="171450" marR="0" indent="-171450">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Instruction that fosters student inquiry in the arts requires design that builds students’ creative capacities as well as their artistic academic knowledge and technical skills. </a:t>
            </a:r>
          </a:p>
          <a:p>
            <a:pPr marL="171450" marR="0" indent="-171450">
              <a:spcBef>
                <a:spcPts val="0"/>
              </a:spcBef>
              <a:spcAft>
                <a:spcPts val="1200"/>
              </a:spcAft>
              <a:buFont typeface="Arial" panose="020B0604020202020204" pitchFamily="34" charset="0"/>
              <a:buChar char="•"/>
            </a:pPr>
            <a:r>
              <a:rPr lang="en-US" sz="1200" dirty="0"/>
              <a:t>Suggested activity—consider how Process Components might inform a lesson or unit of study in a discipline of your choice:</a:t>
            </a:r>
          </a:p>
          <a:p>
            <a:pPr marL="685800" marR="0" lvl="1" indent="-228600">
              <a:spcBef>
                <a:spcPts val="0"/>
              </a:spcBef>
              <a:spcAft>
                <a:spcPts val="1200"/>
              </a:spcAft>
              <a:buFont typeface="+mj-lt"/>
              <a:buAutoNum type="arabicPeriod"/>
            </a:pPr>
            <a:r>
              <a:rPr lang="en-US" sz="1200" dirty="0"/>
              <a:t>Choose a discipline and one or more Artistic Processes.</a:t>
            </a:r>
          </a:p>
          <a:p>
            <a:pPr marL="685800" marR="0" lvl="1" indent="-228600">
              <a:spcBef>
                <a:spcPts val="0"/>
              </a:spcBef>
              <a:spcAft>
                <a:spcPts val="1200"/>
              </a:spcAft>
              <a:buFont typeface="+mj-lt"/>
              <a:buAutoNum type="arabicPeriod"/>
            </a:pPr>
            <a:r>
              <a:rPr lang="en-US" sz="1200" dirty="0"/>
              <a:t>Read the Process Components.</a:t>
            </a:r>
          </a:p>
          <a:p>
            <a:pPr marL="685800" marR="0" lvl="1" indent="-228600">
              <a:spcBef>
                <a:spcPts val="0"/>
              </a:spcBef>
              <a:spcAft>
                <a:spcPts val="1200"/>
              </a:spcAft>
              <a:buFont typeface="+mj-lt"/>
              <a:buAutoNum type="arabicPeriod"/>
            </a:pPr>
            <a:r>
              <a:rPr lang="en-US" sz="1200" dirty="0"/>
              <a:t>Consider how this might inform how instruction is organized.</a:t>
            </a:r>
            <a:endParaRPr lang="en-US" sz="120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endParaRPr lang="en-US"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a:t>
            </a:r>
            <a:r>
              <a:rPr lang="en-US" i="1" dirty="0">
                <a:latin typeface="+mn-lt"/>
              </a:rPr>
              <a:t>18</a:t>
            </a:r>
            <a:r>
              <a:rPr lang="en-US" dirty="0">
                <a:effectLst/>
                <a:latin typeface="+mn-lt"/>
                <a:ea typeface="Calibri" panose="020F0502020204030204" pitchFamily="34" charset="0"/>
              </a:rPr>
              <a:t>–</a:t>
            </a:r>
            <a:r>
              <a:rPr lang="en-US" i="1" dirty="0">
                <a:effectLst/>
                <a:latin typeface="+mn-lt"/>
                <a:ea typeface="Calibri" panose="020F0502020204030204" pitchFamily="34" charset="0"/>
              </a:rPr>
              <a:t>20</a:t>
            </a:r>
            <a:endParaRPr lang="en-US" sz="1200" i="1"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6DEE27AD-A5C8-4FA7-98EF-EE03D803BCC7}" type="slidenum">
              <a:rPr lang="en-US" smtClean="0"/>
              <a:t>11</a:t>
            </a:fld>
            <a:endParaRPr lang="en-US" dirty="0"/>
          </a:p>
        </p:txBody>
      </p:sp>
    </p:spTree>
    <p:extLst>
      <p:ext uri="{BB962C8B-B14F-4D97-AF65-F5344CB8AC3E}">
        <p14:creationId xmlns:p14="http://schemas.microsoft.com/office/powerpoint/2010/main" val="1422961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Process Components for Visual Arts &amp; Media Arts</a:t>
            </a:r>
          </a:p>
          <a:p>
            <a:pPr marL="171450" indent="-171450">
              <a:buFont typeface="Arial" panose="020B0604020202020204" pitchFamily="34" charset="0"/>
              <a:buChar char="•"/>
            </a:pPr>
            <a:r>
              <a:rPr lang="en-US" sz="1200" dirty="0"/>
              <a:t>This slide is for use with the activity on the </a:t>
            </a:r>
            <a:r>
              <a:rPr lang="en-US" sz="1200" b="1" dirty="0"/>
              <a:t>Exploring Process Components </a:t>
            </a:r>
            <a:r>
              <a:rPr lang="en-US" sz="1200" dirty="0"/>
              <a:t>slide.</a:t>
            </a:r>
            <a:endParaRPr lang="en-US" sz="1200" b="1" dirty="0"/>
          </a:p>
          <a:p>
            <a:pPr marL="171450" indent="-171450">
              <a:buFont typeface="Arial" panose="020B0604020202020204" pitchFamily="34" charset="0"/>
              <a:buChar char="•"/>
            </a:pPr>
            <a:r>
              <a:rPr lang="en-US" sz="1200" dirty="0"/>
              <a:t>Consider how Process Components might inform a lesson or unit of study in a discipline of your choice:</a:t>
            </a:r>
          </a:p>
          <a:p>
            <a:pPr marL="685800" marR="0" lvl="1" indent="-228600">
              <a:spcBef>
                <a:spcPts val="0"/>
              </a:spcBef>
              <a:spcAft>
                <a:spcPts val="1200"/>
              </a:spcAft>
              <a:buFont typeface="+mj-lt"/>
              <a:buAutoNum type="arabicPeriod"/>
            </a:pPr>
            <a:r>
              <a:rPr lang="en-US" sz="1200" dirty="0"/>
              <a:t>Choose a discipline and one or more Artistic Processes.</a:t>
            </a:r>
          </a:p>
          <a:p>
            <a:pPr marL="685800" marR="0" lvl="1" indent="-228600">
              <a:spcBef>
                <a:spcPts val="0"/>
              </a:spcBef>
              <a:spcAft>
                <a:spcPts val="1200"/>
              </a:spcAft>
              <a:buFont typeface="+mj-lt"/>
              <a:buAutoNum type="arabicPeriod"/>
            </a:pPr>
            <a:r>
              <a:rPr lang="en-US" sz="1200" dirty="0"/>
              <a:t>Read the Process Components.</a:t>
            </a:r>
          </a:p>
          <a:p>
            <a:pPr marL="685800" marR="0" lvl="1" indent="-228600">
              <a:spcBef>
                <a:spcPts val="0"/>
              </a:spcBef>
              <a:spcAft>
                <a:spcPts val="1200"/>
              </a:spcAft>
              <a:buFont typeface="+mj-lt"/>
              <a:buAutoNum type="arabicPeriod"/>
            </a:pPr>
            <a:r>
              <a:rPr lang="en-US" sz="1200" dirty="0"/>
              <a:t>Consider how this might inform how instruction is organized.</a:t>
            </a:r>
            <a:endParaRPr lang="en-US" sz="120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mn-lt"/>
              </a:rPr>
              <a:t>Chapter Pages: 18</a:t>
            </a:r>
            <a:r>
              <a:rPr lang="en-US" dirty="0">
                <a:effectLst/>
                <a:latin typeface="+mn-lt"/>
                <a:ea typeface="Calibri" panose="020F0502020204030204" pitchFamily="34" charset="0"/>
              </a:rPr>
              <a:t>–</a:t>
            </a:r>
            <a:r>
              <a:rPr lang="en-US" i="1" dirty="0">
                <a:effectLst/>
                <a:latin typeface="+mn-lt"/>
                <a:ea typeface="Calibri" panose="020F0502020204030204" pitchFamily="34" charset="0"/>
              </a:rPr>
              <a:t>20</a:t>
            </a:r>
          </a:p>
          <a:p>
            <a:endParaRPr lang="en-US" b="1" dirty="0"/>
          </a:p>
        </p:txBody>
      </p:sp>
      <p:sp>
        <p:nvSpPr>
          <p:cNvPr id="4" name="Slide Number Placeholder 3"/>
          <p:cNvSpPr>
            <a:spLocks noGrp="1"/>
          </p:cNvSpPr>
          <p:nvPr>
            <p:ph type="sldNum" sz="quarter" idx="5"/>
          </p:nvPr>
        </p:nvSpPr>
        <p:spPr/>
        <p:txBody>
          <a:bodyPr/>
          <a:lstStyle/>
          <a:p>
            <a:fld id="{EC5A99C9-FF46-4F50-BFB9-00046364D3A0}" type="slidenum">
              <a:rPr lang="en-US" smtClean="0"/>
              <a:t>12</a:t>
            </a:fld>
            <a:endParaRPr lang="en-US" dirty="0"/>
          </a:p>
        </p:txBody>
      </p:sp>
    </p:spTree>
    <p:extLst>
      <p:ext uri="{BB962C8B-B14F-4D97-AF65-F5344CB8AC3E}">
        <p14:creationId xmlns:p14="http://schemas.microsoft.com/office/powerpoint/2010/main" val="3577943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Process Components for Dance &amp; Theatre</a:t>
            </a:r>
          </a:p>
          <a:p>
            <a:pPr marL="171450" indent="-171450">
              <a:buFont typeface="Arial" panose="020B0604020202020204" pitchFamily="34" charset="0"/>
              <a:buChar char="•"/>
            </a:pPr>
            <a:r>
              <a:rPr lang="en-US" sz="1200" dirty="0"/>
              <a:t>This slide is for use with the activity on the </a:t>
            </a:r>
            <a:r>
              <a:rPr lang="en-US" sz="1200" b="1" dirty="0"/>
              <a:t>Exploring Process Components </a:t>
            </a:r>
            <a:r>
              <a:rPr lang="en-US" sz="1200" dirty="0"/>
              <a:t>slide.</a:t>
            </a:r>
            <a:endParaRPr lang="en-US" sz="1200" b="1" dirty="0"/>
          </a:p>
          <a:p>
            <a:pPr marL="171450" indent="-171450">
              <a:buFont typeface="Arial" panose="020B0604020202020204" pitchFamily="34" charset="0"/>
              <a:buChar char="•"/>
            </a:pPr>
            <a:r>
              <a:rPr lang="en-US" sz="1200" dirty="0"/>
              <a:t>Consider how Process Components might inform a lesson or unit of study in a discipline of your choice:</a:t>
            </a:r>
          </a:p>
          <a:p>
            <a:pPr marL="685800" marR="0" lvl="1" indent="-228600">
              <a:spcBef>
                <a:spcPts val="0"/>
              </a:spcBef>
              <a:spcAft>
                <a:spcPts val="1200"/>
              </a:spcAft>
              <a:buFont typeface="+mj-lt"/>
              <a:buAutoNum type="arabicPeriod"/>
            </a:pPr>
            <a:r>
              <a:rPr lang="en-US" sz="1200" dirty="0"/>
              <a:t>Choose a discipline and one or more Artistic Processes.</a:t>
            </a:r>
          </a:p>
          <a:p>
            <a:pPr marL="685800" marR="0" lvl="1" indent="-228600">
              <a:spcBef>
                <a:spcPts val="0"/>
              </a:spcBef>
              <a:spcAft>
                <a:spcPts val="1200"/>
              </a:spcAft>
              <a:buFont typeface="+mj-lt"/>
              <a:buAutoNum type="arabicPeriod"/>
            </a:pPr>
            <a:r>
              <a:rPr lang="en-US" sz="1200" dirty="0"/>
              <a:t>Read the Process Components.</a:t>
            </a:r>
          </a:p>
          <a:p>
            <a:pPr marL="685800" marR="0" lvl="1" indent="-228600">
              <a:spcBef>
                <a:spcPts val="0"/>
              </a:spcBef>
              <a:spcAft>
                <a:spcPts val="1200"/>
              </a:spcAft>
              <a:buFont typeface="+mj-lt"/>
              <a:buAutoNum type="arabicPeriod"/>
            </a:pPr>
            <a:r>
              <a:rPr lang="en-US" sz="1200" dirty="0"/>
              <a:t>Consider how this might inform how instruction is organized.</a:t>
            </a:r>
            <a:endParaRPr lang="en-US" sz="1200" dirty="0">
              <a:effectLst/>
              <a:latin typeface="+mn-lt"/>
              <a:ea typeface="Calibri" panose="020F0502020204030204" pitchFamily="34" charset="0"/>
              <a:cs typeface="Arial" panose="020B0604020202020204" pitchFamily="34" charset="0"/>
            </a:endParaRP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mn-lt"/>
              </a:rPr>
              <a:t>Chapter Pages: 18</a:t>
            </a:r>
            <a:r>
              <a:rPr lang="en-US" dirty="0">
                <a:effectLst/>
                <a:latin typeface="+mn-lt"/>
                <a:ea typeface="Calibri" panose="020F0502020204030204" pitchFamily="34" charset="0"/>
              </a:rPr>
              <a:t>–</a:t>
            </a:r>
            <a:r>
              <a:rPr lang="en-US" i="1" dirty="0">
                <a:effectLst/>
                <a:latin typeface="+mn-lt"/>
                <a:ea typeface="Calibri" panose="020F0502020204030204" pitchFamily="34" charset="0"/>
              </a:rPr>
              <a:t>20</a:t>
            </a:r>
          </a:p>
          <a:p>
            <a:endParaRPr lang="en-US" b="1" dirty="0"/>
          </a:p>
        </p:txBody>
      </p:sp>
      <p:sp>
        <p:nvSpPr>
          <p:cNvPr id="4" name="Slide Number Placeholder 3"/>
          <p:cNvSpPr>
            <a:spLocks noGrp="1"/>
          </p:cNvSpPr>
          <p:nvPr>
            <p:ph type="sldNum" sz="quarter" idx="5"/>
          </p:nvPr>
        </p:nvSpPr>
        <p:spPr/>
        <p:txBody>
          <a:bodyPr/>
          <a:lstStyle/>
          <a:p>
            <a:fld id="{EC5A99C9-FF46-4F50-BFB9-00046364D3A0}" type="slidenum">
              <a:rPr lang="en-US" smtClean="0"/>
              <a:t>13</a:t>
            </a:fld>
            <a:endParaRPr lang="en-US" dirty="0"/>
          </a:p>
        </p:txBody>
      </p:sp>
    </p:spTree>
    <p:extLst>
      <p:ext uri="{BB962C8B-B14F-4D97-AF65-F5344CB8AC3E}">
        <p14:creationId xmlns:p14="http://schemas.microsoft.com/office/powerpoint/2010/main" val="3647735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Process Components for Music</a:t>
            </a:r>
          </a:p>
          <a:p>
            <a:pPr marL="171450" indent="-171450">
              <a:buFont typeface="Arial" panose="020B0604020202020204" pitchFamily="34" charset="0"/>
              <a:buChar char="•"/>
            </a:pPr>
            <a:r>
              <a:rPr lang="en-US" sz="1200" dirty="0"/>
              <a:t>This slide is for use with the activity on the </a:t>
            </a:r>
            <a:r>
              <a:rPr lang="en-US" sz="1200" b="1" dirty="0"/>
              <a:t>Exploring Process Components </a:t>
            </a:r>
            <a:r>
              <a:rPr lang="en-US" sz="1200" dirty="0"/>
              <a:t>slide.</a:t>
            </a:r>
            <a:endParaRPr lang="en-US" sz="1200" b="1" dirty="0"/>
          </a:p>
          <a:p>
            <a:pPr marL="171450" indent="-171450">
              <a:buFont typeface="Arial" panose="020B0604020202020204" pitchFamily="34" charset="0"/>
              <a:buChar char="•"/>
            </a:pPr>
            <a:r>
              <a:rPr lang="en-US" sz="1200" dirty="0"/>
              <a:t>Consider how Process Components might inform a lesson or unit of study in a discipline of your choice:</a:t>
            </a:r>
          </a:p>
          <a:p>
            <a:pPr marL="685800" marR="0" lvl="1" indent="-228600">
              <a:spcBef>
                <a:spcPts val="0"/>
              </a:spcBef>
              <a:spcAft>
                <a:spcPts val="1200"/>
              </a:spcAft>
              <a:buFont typeface="+mj-lt"/>
              <a:buAutoNum type="arabicPeriod"/>
            </a:pPr>
            <a:r>
              <a:rPr lang="en-US" sz="1200" dirty="0"/>
              <a:t>Choose a discipline and one or more Artistic Processes.</a:t>
            </a:r>
          </a:p>
          <a:p>
            <a:pPr marL="685800" marR="0" lvl="1" indent="-228600">
              <a:spcBef>
                <a:spcPts val="0"/>
              </a:spcBef>
              <a:spcAft>
                <a:spcPts val="1200"/>
              </a:spcAft>
              <a:buFont typeface="+mj-lt"/>
              <a:buAutoNum type="arabicPeriod"/>
            </a:pPr>
            <a:r>
              <a:rPr lang="en-US" sz="1200" dirty="0"/>
              <a:t>Read the Process Components.</a:t>
            </a:r>
          </a:p>
          <a:p>
            <a:pPr marL="685800" marR="0" lvl="1" indent="-228600">
              <a:spcBef>
                <a:spcPts val="0"/>
              </a:spcBef>
              <a:spcAft>
                <a:spcPts val="1200"/>
              </a:spcAft>
              <a:buFont typeface="+mj-lt"/>
              <a:buAutoNum type="arabicPeriod"/>
            </a:pPr>
            <a:r>
              <a:rPr lang="en-US" sz="1200" dirty="0"/>
              <a:t>Consider how this might inform how instruction is organized.</a:t>
            </a:r>
            <a:endParaRPr lang="en-US" sz="1200" dirty="0">
              <a:effectLst/>
              <a:latin typeface="+mn-lt"/>
              <a:ea typeface="Calibri" panose="020F0502020204030204" pitchFamily="34" charset="0"/>
              <a:cs typeface="Arial" panose="020B0604020202020204" pitchFamily="34" charset="0"/>
            </a:endParaRP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mn-lt"/>
              </a:rPr>
              <a:t>Chapter Pages: 18</a:t>
            </a:r>
            <a:r>
              <a:rPr lang="en-US" dirty="0">
                <a:effectLst/>
                <a:latin typeface="+mn-lt"/>
                <a:ea typeface="Calibri" panose="020F0502020204030204" pitchFamily="34" charset="0"/>
              </a:rPr>
              <a:t>–</a:t>
            </a:r>
            <a:r>
              <a:rPr lang="en-US" i="1" dirty="0">
                <a:effectLst/>
                <a:latin typeface="+mn-lt"/>
                <a:ea typeface="Calibri" panose="020F0502020204030204" pitchFamily="34" charset="0"/>
              </a:rPr>
              <a:t>20</a:t>
            </a:r>
          </a:p>
          <a:p>
            <a:endParaRPr lang="en-US" b="1" dirty="0"/>
          </a:p>
        </p:txBody>
      </p:sp>
      <p:sp>
        <p:nvSpPr>
          <p:cNvPr id="4" name="Slide Number Placeholder 3"/>
          <p:cNvSpPr>
            <a:spLocks noGrp="1"/>
          </p:cNvSpPr>
          <p:nvPr>
            <p:ph type="sldNum" sz="quarter" idx="5"/>
          </p:nvPr>
        </p:nvSpPr>
        <p:spPr/>
        <p:txBody>
          <a:bodyPr/>
          <a:lstStyle/>
          <a:p>
            <a:fld id="{EC5A99C9-FF46-4F50-BFB9-00046364D3A0}" type="slidenum">
              <a:rPr lang="en-US" smtClean="0"/>
              <a:t>14</a:t>
            </a:fld>
            <a:endParaRPr lang="en-US" dirty="0"/>
          </a:p>
        </p:txBody>
      </p:sp>
    </p:spTree>
    <p:extLst>
      <p:ext uri="{BB962C8B-B14F-4D97-AF65-F5344CB8AC3E}">
        <p14:creationId xmlns:p14="http://schemas.microsoft.com/office/powerpoint/2010/main" val="725967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57213"/>
            <a:ext cx="5535613" cy="3114675"/>
          </a:xfrm>
        </p:spPr>
      </p:sp>
      <p:sp>
        <p:nvSpPr>
          <p:cNvPr id="3" name="Notes Placeholder 2"/>
          <p:cNvSpPr>
            <a:spLocks noGrp="1"/>
          </p:cNvSpPr>
          <p:nvPr>
            <p:ph type="body" idx="1"/>
          </p:nvPr>
        </p:nvSpPr>
        <p:spPr>
          <a:xfrm>
            <a:off x="685800" y="3914775"/>
            <a:ext cx="5486400" cy="3600450"/>
          </a:xfrm>
        </p:spPr>
        <p:txBody>
          <a:bodyPr/>
          <a:lstStyle/>
          <a:p>
            <a:pPr marL="0" marR="0" lvl="0" indent="0" algn="l" defTabSz="914400" rtl="0" eaLnBrk="0" fontAlgn="base" latinLnBrk="0" hangingPunct="0">
              <a:spcBef>
                <a:spcPct val="30000"/>
              </a:spcBef>
              <a:spcAft>
                <a:spcPct val="0"/>
              </a:spcAft>
              <a:buClrTx/>
              <a:buSzTx/>
              <a:buFontTx/>
              <a:buNone/>
              <a:tabLst/>
              <a:defRPr/>
            </a:pPr>
            <a:r>
              <a:rPr lang="en-US" sz="1200" b="1" dirty="0">
                <a:latin typeface="Arial" panose="020B0604020202020204" pitchFamily="34" charset="0"/>
                <a:cs typeface="Arial" panose="020B0604020202020204" pitchFamily="34" charset="0"/>
              </a:rPr>
              <a:t>Shared Artistic Processes and Anchor Standards</a:t>
            </a:r>
            <a:endParaRPr lang="en-US" sz="1200" kern="1200" dirty="0">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spcBef>
                <a:spcPts val="0"/>
              </a:spcBef>
              <a:spcAft>
                <a:spcPts val="120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The </a:t>
            </a:r>
            <a:r>
              <a:rPr lang="en-US" sz="1200" i="1" dirty="0">
                <a:effectLst/>
                <a:latin typeface="Arial" panose="020B0604020202020204" pitchFamily="34" charset="0"/>
                <a:ea typeface="Calibri" panose="020F0502020204030204" pitchFamily="34" charset="0"/>
                <a:cs typeface="Arial" panose="020B0604020202020204" pitchFamily="34" charset="0"/>
              </a:rPr>
              <a:t>Arts Standards </a:t>
            </a:r>
            <a:r>
              <a:rPr lang="en-US" sz="1200" dirty="0">
                <a:effectLst/>
                <a:latin typeface="Arial" panose="020B0604020202020204" pitchFamily="34" charset="0"/>
                <a:ea typeface="Calibri" panose="020F0502020204030204" pitchFamily="34" charset="0"/>
                <a:cs typeface="Arial" panose="020B0604020202020204" pitchFamily="34" charset="0"/>
              </a:rPr>
              <a:t>include two types of standards: </a:t>
            </a:r>
          </a:p>
          <a:p>
            <a:pPr marL="628650" marR="0" lvl="1" indent="-171450" algn="l" defTabSz="914400" rtl="0" eaLnBrk="1" fontAlgn="auto" latinLnBrk="0" hangingPunct="1">
              <a:spcBef>
                <a:spcPts val="0"/>
              </a:spcBef>
              <a:spcAft>
                <a:spcPts val="120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The </a:t>
            </a:r>
            <a:r>
              <a:rPr lang="en-US" sz="1200" i="0" dirty="0">
                <a:effectLst/>
                <a:latin typeface="Arial" panose="020B0604020202020204" pitchFamily="34" charset="0"/>
                <a:ea typeface="Calibri" panose="020F0502020204030204" pitchFamily="34" charset="0"/>
                <a:cs typeface="Arial" panose="020B0604020202020204" pitchFamily="34" charset="0"/>
              </a:rPr>
              <a:t>Anchor Standards</a:t>
            </a:r>
            <a:r>
              <a:rPr lang="en-US" sz="1200" dirty="0">
                <a:effectLst/>
                <a:latin typeface="Arial" panose="020B0604020202020204" pitchFamily="34" charset="0"/>
                <a:ea typeface="Calibri" panose="020F0502020204030204" pitchFamily="34" charset="0"/>
                <a:cs typeface="Arial" panose="020B0604020202020204" pitchFamily="34" charset="0"/>
              </a:rPr>
              <a:t>, which are the same for all arts disciplines and for all grade levels</a:t>
            </a:r>
          </a:p>
          <a:p>
            <a:pPr marL="628650" marR="0" lvl="1" indent="-171450" algn="l" defTabSz="914400" rtl="0" eaLnBrk="1" fontAlgn="auto" latinLnBrk="0" hangingPunct="1">
              <a:spcBef>
                <a:spcPts val="0"/>
              </a:spcBef>
              <a:spcAft>
                <a:spcPts val="120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The </a:t>
            </a:r>
            <a:r>
              <a:rPr lang="en-US" sz="1200" i="0" dirty="0">
                <a:effectLst/>
                <a:latin typeface="Arial" panose="020B0604020202020204" pitchFamily="34" charset="0"/>
                <a:ea typeface="Calibri" panose="020F0502020204030204" pitchFamily="34" charset="0"/>
                <a:cs typeface="Arial" panose="020B0604020202020204" pitchFamily="34" charset="0"/>
              </a:rPr>
              <a:t>Student Performance Standards</a:t>
            </a:r>
            <a:r>
              <a:rPr lang="en-US" sz="1200" i="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which are specific to each arts discipline and specific to each grade level or proficiency level</a:t>
            </a:r>
            <a:endParaRPr lang="en-US" sz="1200" kern="1200" baseline="0" dirty="0">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spcBef>
                <a:spcPts val="0"/>
              </a:spcBef>
              <a:spcAft>
                <a:spcPts val="120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The Artistic Processes and Anchor Standards are shared by the five disciplines.</a:t>
            </a:r>
          </a:p>
          <a:p>
            <a:pPr marL="171450" marR="0" lvl="0" indent="-171450" algn="l" defTabSz="914400" rtl="0" eaLnBrk="1" fontAlgn="auto" latinLnBrk="0" hangingPunct="1">
              <a:spcBef>
                <a:spcPts val="0"/>
              </a:spcBef>
              <a:spcAft>
                <a:spcPts val="120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The </a:t>
            </a:r>
            <a:r>
              <a:rPr lang="en-US" sz="1200" i="0" dirty="0">
                <a:effectLst/>
                <a:latin typeface="Arial" panose="020B0604020202020204" pitchFamily="34" charset="0"/>
                <a:ea typeface="Calibri" panose="020F0502020204030204" pitchFamily="34" charset="0"/>
                <a:cs typeface="Arial" panose="020B0604020202020204" pitchFamily="34" charset="0"/>
              </a:rPr>
              <a:t>Anchor Standards </a:t>
            </a:r>
            <a:r>
              <a:rPr lang="en-US" sz="1200" dirty="0">
                <a:effectLst/>
                <a:latin typeface="Arial" panose="020B0604020202020204" pitchFamily="34" charset="0"/>
                <a:ea typeface="Calibri" panose="020F0502020204030204" pitchFamily="34" charset="0"/>
                <a:cs typeface="Arial" panose="020B0604020202020204" pitchFamily="34" charset="0"/>
              </a:rPr>
              <a:t>articulate the generalized outcomes of students’ TK–12 learning, shared by all five arts disciplines. </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The </a:t>
            </a:r>
            <a:r>
              <a:rPr lang="en-US" sz="1200" i="0" dirty="0">
                <a:effectLst/>
                <a:latin typeface="Arial" panose="020B0604020202020204" pitchFamily="34" charset="0"/>
                <a:ea typeface="Calibri" panose="020F0502020204030204" pitchFamily="34" charset="0"/>
                <a:cs typeface="Arial" panose="020B0604020202020204" pitchFamily="34" charset="0"/>
              </a:rPr>
              <a:t>Anchor Standards </a:t>
            </a:r>
            <a:r>
              <a:rPr lang="en-US" sz="1200" dirty="0">
                <a:effectLst/>
                <a:latin typeface="Arial" panose="020B0604020202020204" pitchFamily="34" charset="0"/>
                <a:ea typeface="Calibri" panose="020F0502020204030204" pitchFamily="34" charset="0"/>
                <a:cs typeface="Arial" panose="020B0604020202020204" pitchFamily="34" charset="0"/>
              </a:rPr>
              <a:t>should not be confused with the discipline-specific </a:t>
            </a:r>
            <a:r>
              <a:rPr lang="en-US" sz="1200" i="0" dirty="0">
                <a:effectLst/>
                <a:latin typeface="Arial" panose="020B0604020202020204" pitchFamily="34" charset="0"/>
                <a:ea typeface="Calibri" panose="020F0502020204030204" pitchFamily="34" charset="0"/>
                <a:cs typeface="Arial" panose="020B0604020202020204" pitchFamily="34" charset="0"/>
              </a:rPr>
              <a:t>Student Performance Standards</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The Student Performance Standards are discipline-specific learning expectations for each grade or proficiency level. </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The shared Artistic Processes and Anchor Standards offer opportunities for arts educators to have cross-arts-discipline discussions focused on supporting student learning in the arts.</a:t>
            </a:r>
          </a:p>
          <a:p>
            <a:pPr marL="0" marR="0" lvl="0" indent="0" algn="l" defTabSz="914400" rtl="0" eaLnBrk="1" fontAlgn="auto" latinLnBrk="0" hangingPunct="1">
              <a:spcBef>
                <a:spcPts val="0"/>
              </a:spcBef>
              <a:spcAft>
                <a:spcPts val="1200"/>
              </a:spcAft>
              <a:buClrTx/>
              <a:buSzTx/>
              <a:buFont typeface="Arial" panose="020B0604020202020204" pitchFamily="34" charset="0"/>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1200"/>
              </a:spcAft>
              <a:buClrTx/>
              <a:buSzTx/>
              <a:buFontTx/>
              <a:buNone/>
              <a:tabLst/>
              <a:defRPr/>
            </a:pPr>
            <a:r>
              <a:rPr lang="en-US" sz="1200" i="1" dirty="0">
                <a:latin typeface="Arial" panose="020B0604020202020204" pitchFamily="34" charset="0"/>
                <a:cs typeface="Arial" panose="020B0604020202020204" pitchFamily="34" charset="0"/>
              </a:rPr>
              <a:t>Chapter Pages: 4</a:t>
            </a:r>
            <a:r>
              <a:rPr lang="en-US" sz="1200" dirty="0">
                <a:effectLst/>
                <a:latin typeface="Arial" panose="020B0604020202020204" pitchFamily="34" charset="0"/>
                <a:ea typeface="Calibri" panose="020F0502020204030204" pitchFamily="34" charset="0"/>
                <a:cs typeface="Arial" panose="020B0604020202020204" pitchFamily="34" charset="0"/>
              </a:rPr>
              <a:t>–</a:t>
            </a:r>
            <a:r>
              <a:rPr lang="en-US" sz="1200" i="1" dirty="0">
                <a:effectLst/>
                <a:latin typeface="Arial" panose="020B0604020202020204" pitchFamily="34" charset="0"/>
                <a:ea typeface="Calibri" panose="020F0502020204030204" pitchFamily="34" charset="0"/>
                <a:cs typeface="Arial" panose="020B0604020202020204" pitchFamily="34" charset="0"/>
              </a:rPr>
              <a:t>8</a:t>
            </a:r>
            <a:endParaRPr lang="en-US"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009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2900"/>
            <a:ext cx="5486400" cy="3086100"/>
          </a:xfrm>
        </p:spPr>
      </p:sp>
      <p:sp>
        <p:nvSpPr>
          <p:cNvPr id="3" name="Notes Placeholder 2"/>
          <p:cNvSpPr>
            <a:spLocks noGrp="1"/>
          </p:cNvSpPr>
          <p:nvPr>
            <p:ph type="body" idx="1"/>
          </p:nvPr>
        </p:nvSpPr>
        <p:spPr>
          <a:xfrm>
            <a:off x="685800" y="3600450"/>
            <a:ext cx="5486400" cy="3600450"/>
          </a:xfrm>
        </p:spPr>
        <p:txBody>
          <a:bodyPr/>
          <a:lstStyle/>
          <a:p>
            <a:pPr marL="0" marR="0">
              <a:spcBef>
                <a:spcPts val="0"/>
              </a:spcBef>
              <a:spcAft>
                <a:spcPts val="1200"/>
              </a:spcAft>
            </a:pPr>
            <a:r>
              <a:rPr lang="en-US" sz="1200" b="1" kern="0" spc="0" baseline="0" dirty="0">
                <a:solidFill>
                  <a:prstClr val="black"/>
                </a:solidFill>
                <a:latin typeface="+mn-lt"/>
                <a:sym typeface="Arial"/>
              </a:rPr>
              <a:t>Enduring Understandings (EUs) and Essential Questions (EQs)</a:t>
            </a:r>
          </a:p>
          <a:p>
            <a:pPr marL="0" marR="0">
              <a:spcBef>
                <a:spcPts val="0"/>
              </a:spcBef>
              <a:spcAft>
                <a:spcPts val="1200"/>
              </a:spcAft>
            </a:pPr>
            <a:endParaRPr lang="en-US" kern="0" spc="0" baseline="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1200"/>
              </a:spcAft>
              <a:buClrTx/>
              <a:buSzTx/>
              <a:buFontTx/>
              <a:buNone/>
              <a:tabLst/>
              <a:defRPr/>
            </a:pPr>
            <a:r>
              <a:rPr lang="en-US" i="1" dirty="0">
                <a:latin typeface="+mn-lt"/>
              </a:rPr>
              <a:t>Chapter Pages: 10</a:t>
            </a:r>
            <a:r>
              <a:rPr lang="en-US" dirty="0">
                <a:effectLst/>
                <a:latin typeface="+mn-lt"/>
                <a:ea typeface="Calibri" panose="020F0502020204030204" pitchFamily="34" charset="0"/>
              </a:rPr>
              <a:t>–</a:t>
            </a:r>
            <a:r>
              <a:rPr lang="en-US" i="1" dirty="0">
                <a:effectLst/>
                <a:latin typeface="+mn-lt"/>
                <a:ea typeface="Calibri" panose="020F0502020204030204" pitchFamily="34" charset="0"/>
              </a:rPr>
              <a:t>14</a:t>
            </a:r>
          </a:p>
          <a:p>
            <a:pPr marL="0" marR="0" lvl="0" indent="0" algn="l" defTabSz="914400" rtl="0" eaLnBrk="1" fontAlgn="auto" latinLnBrk="0" hangingPunct="1">
              <a:spcBef>
                <a:spcPts val="0"/>
              </a:spcBef>
              <a:spcAft>
                <a:spcPts val="1200"/>
              </a:spcAft>
              <a:buClrTx/>
              <a:buSzTx/>
              <a:buFontTx/>
              <a:buNone/>
              <a:tabLst/>
              <a:defRPr/>
            </a:pPr>
            <a:endParaRPr lang="en-US" i="1" dirty="0">
              <a:effectLst/>
              <a:latin typeface="+mn-lt"/>
              <a:ea typeface="Calibri" panose="020F0502020204030204" pitchFamily="34" charset="0"/>
            </a:endParaRPr>
          </a:p>
          <a:p>
            <a:pPr marL="0" marR="0" lvl="0" indent="0" algn="l" defTabSz="914400" rtl="0" eaLnBrk="1" fontAlgn="auto" latinLnBrk="0" hangingPunct="1">
              <a:spcBef>
                <a:spcPts val="0"/>
              </a:spcBef>
              <a:spcAft>
                <a:spcPts val="1200"/>
              </a:spcAft>
              <a:buClrTx/>
              <a:buSzTx/>
              <a:buFontTx/>
              <a:buNone/>
              <a:tabLst/>
              <a:defRPr/>
            </a:pPr>
            <a:endParaRPr lang="en-US" i="1" dirty="0">
              <a:effectLst/>
              <a:latin typeface="+mn-lt"/>
              <a:ea typeface="Calibri" panose="020F0502020204030204" pitchFamily="34" charset="0"/>
            </a:endParaRPr>
          </a:p>
          <a:p>
            <a:pPr marL="0" marR="0" lvl="0" indent="0" algn="l" defTabSz="914400" rtl="0" eaLnBrk="1" fontAlgn="auto" latinLnBrk="0" hangingPunct="1">
              <a:spcBef>
                <a:spcPts val="0"/>
              </a:spcBef>
              <a:spcAft>
                <a:spcPts val="1200"/>
              </a:spcAft>
              <a:buClrTx/>
              <a:buSzTx/>
              <a:buFontTx/>
              <a:buNone/>
              <a:tabLst/>
              <a:defRPr/>
            </a:pPr>
            <a:endParaRPr lang="en-US" i="1" dirty="0">
              <a:latin typeface="+mn-lt"/>
            </a:endParaRPr>
          </a:p>
        </p:txBody>
      </p:sp>
      <p:sp>
        <p:nvSpPr>
          <p:cNvPr id="4" name="Slide Number Placeholder 3"/>
          <p:cNvSpPr>
            <a:spLocks noGrp="1"/>
          </p:cNvSpPr>
          <p:nvPr>
            <p:ph type="sldNum" sz="quarter" idx="5"/>
          </p:nvPr>
        </p:nvSpPr>
        <p:spPr/>
        <p:txBody>
          <a:bodyPr/>
          <a:lstStyle/>
          <a:p>
            <a:fld id="{6DEE27AD-A5C8-4FA7-98EF-EE03D803BCC7}" type="slidenum">
              <a:rPr lang="en-US" smtClean="0"/>
              <a:t>16</a:t>
            </a:fld>
            <a:endParaRPr lang="en-US" dirty="0"/>
          </a:p>
        </p:txBody>
      </p:sp>
    </p:spTree>
    <p:extLst>
      <p:ext uri="{BB962C8B-B14F-4D97-AF65-F5344CB8AC3E}">
        <p14:creationId xmlns:p14="http://schemas.microsoft.com/office/powerpoint/2010/main" val="1631599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cs typeface="Arial" panose="020B0604020202020204" pitchFamily="34" charset="0"/>
              </a:rPr>
              <a:t>EUs &amp; EQs as </a:t>
            </a:r>
            <a:r>
              <a:rPr lang="en-US" sz="1200" b="1" dirty="0">
                <a:latin typeface="Arial" panose="020B0604020202020204" pitchFamily="34" charset="0"/>
                <a:ea typeface="Calibri" panose="020F0502020204030204" pitchFamily="34" charset="0"/>
                <a:cs typeface="Arial" panose="020B0604020202020204" pitchFamily="34" charset="0"/>
              </a:rPr>
              <a:t>O</a:t>
            </a:r>
            <a:r>
              <a:rPr lang="en-US" sz="1200" b="1" dirty="0">
                <a:effectLst/>
                <a:latin typeface="Arial" panose="020B0604020202020204" pitchFamily="34" charset="0"/>
                <a:ea typeface="Calibri" panose="020F0502020204030204" pitchFamily="34" charset="0"/>
                <a:cs typeface="Arial" panose="020B0604020202020204" pitchFamily="34" charset="0"/>
              </a:rPr>
              <a:t>rganizers for Instruction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Arial" panose="020B0604020202020204" pitchFamily="34" charset="0"/>
                <a:ea typeface="Calibri" panose="020F0502020204030204" pitchFamily="34" charset="0"/>
                <a:cs typeface="Arial" panose="020B0604020202020204" pitchFamily="34" charset="0"/>
              </a:rPr>
              <a:t>EUs &amp; EQs help organize the information, skills, and experiences within Artistic Processes.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In </a:t>
            </a:r>
            <a:r>
              <a:rPr lang="en-US" sz="1200" i="1" dirty="0">
                <a:effectLst/>
                <a:latin typeface="Arial" panose="020B0604020202020204" pitchFamily="34" charset="0"/>
                <a:ea typeface="Calibri" panose="020F0502020204030204" pitchFamily="34" charset="0"/>
                <a:cs typeface="Arial" panose="020B0604020202020204" pitchFamily="34" charset="0"/>
              </a:rPr>
              <a:t>Understanding by Design</a:t>
            </a:r>
            <a:r>
              <a:rPr lang="en-US" sz="1200" dirty="0">
                <a:effectLst/>
                <a:latin typeface="Arial" panose="020B0604020202020204" pitchFamily="34" charset="0"/>
                <a:ea typeface="Calibri" panose="020F0502020204030204" pitchFamily="34" charset="0"/>
                <a:cs typeface="Arial" panose="020B0604020202020204" pitchFamily="34" charset="0"/>
              </a:rPr>
              <a:t> (2005), Grant Wiggins and Jay McTighe emphasize that </a:t>
            </a:r>
            <a:r>
              <a:rPr lang="en-US" sz="1200" i="1" dirty="0">
                <a:effectLst/>
                <a:latin typeface="Arial" panose="020B0604020202020204" pitchFamily="34" charset="0"/>
                <a:ea typeface="Calibri" panose="020F0502020204030204" pitchFamily="34" charset="0"/>
                <a:cs typeface="Arial" panose="020B0604020202020204" pitchFamily="34" charset="0"/>
              </a:rPr>
              <a:t>Enduring Understandings</a:t>
            </a:r>
            <a:r>
              <a:rPr lang="en-US" sz="1200" dirty="0">
                <a:effectLst/>
                <a:latin typeface="Arial" panose="020B0604020202020204" pitchFamily="34" charset="0"/>
                <a:ea typeface="Calibri" panose="020F0502020204030204" pitchFamily="34" charset="0"/>
                <a:cs typeface="Arial" panose="020B0604020202020204" pitchFamily="34" charset="0"/>
              </a:rPr>
              <a:t> and </a:t>
            </a:r>
            <a:r>
              <a:rPr lang="en-US" sz="1200" i="1" dirty="0">
                <a:effectLst/>
                <a:latin typeface="Arial" panose="020B0604020202020204" pitchFamily="34" charset="0"/>
                <a:ea typeface="Calibri" panose="020F0502020204030204" pitchFamily="34" charset="0"/>
                <a:cs typeface="Arial" panose="020B0604020202020204" pitchFamily="34" charset="0"/>
              </a:rPr>
              <a:t>Essential Questions</a:t>
            </a:r>
            <a:r>
              <a:rPr lang="en-US" sz="1200" dirty="0">
                <a:effectLst/>
                <a:latin typeface="Arial" panose="020B0604020202020204" pitchFamily="34" charset="0"/>
                <a:ea typeface="Calibri" panose="020F0502020204030204" pitchFamily="34" charset="0"/>
                <a:cs typeface="Arial" panose="020B0604020202020204" pitchFamily="34" charset="0"/>
              </a:rPr>
              <a:t> are those that encourage transfer beyond the topic in which students first encounter them.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For this reason, EUs and EQs remain constant through the grade levels to promote the evolution of concepts and enable curriculum coherence over the grade levels.</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i="0" dirty="0">
                <a:latin typeface="Arial" panose="020B0604020202020204" pitchFamily="34" charset="0"/>
                <a:cs typeface="Arial" panose="020B0604020202020204" pitchFamily="34" charset="0"/>
              </a:rPr>
              <a:t>Consider the sample sets of EUs and EQs from page 8</a:t>
            </a:r>
            <a:r>
              <a:rPr lang="en-US" i="0" dirty="0">
                <a:effectLst/>
                <a:latin typeface="Arial" panose="020B0604020202020204" pitchFamily="34" charset="0"/>
                <a:ea typeface="Calibri" panose="020F0502020204030204" pitchFamily="34" charset="0"/>
                <a:cs typeface="Arial" panose="020B0604020202020204" pitchFamily="34" charset="0"/>
              </a:rPr>
              <a:t>–9 </a:t>
            </a:r>
          </a:p>
          <a:p>
            <a:pPr marL="628650" marR="0" lvl="1"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i="0" dirty="0">
                <a:effectLst/>
                <a:latin typeface="Arial" panose="020B0604020202020204" pitchFamily="34" charset="0"/>
                <a:ea typeface="Calibri" panose="020F0502020204030204" pitchFamily="34" charset="0"/>
                <a:cs typeface="Arial" panose="020B0604020202020204" pitchFamily="34" charset="0"/>
              </a:rPr>
              <a:t>Is this a shift in how instruction has been organized in the past? </a:t>
            </a:r>
          </a:p>
          <a:p>
            <a:pPr marL="628650" marR="0" lvl="1"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i="0" dirty="0">
                <a:effectLst/>
                <a:latin typeface="Arial" panose="020B0604020202020204" pitchFamily="34" charset="0"/>
                <a:ea typeface="Calibri" panose="020F0502020204030204" pitchFamily="34" charset="0"/>
                <a:cs typeface="Arial" panose="020B0604020202020204" pitchFamily="34" charset="0"/>
              </a:rPr>
              <a:t>What challenges may come with this structure?</a:t>
            </a:r>
          </a:p>
          <a:p>
            <a:pPr marL="628650" marR="0" lvl="1"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i="0" dirty="0">
                <a:effectLst/>
                <a:latin typeface="Arial" panose="020B0604020202020204" pitchFamily="34" charset="0"/>
                <a:ea typeface="Calibri" panose="020F0502020204030204" pitchFamily="34" charset="0"/>
                <a:cs typeface="Arial" panose="020B0604020202020204" pitchFamily="34" charset="0"/>
              </a:rPr>
              <a:t>What opportunities does this structure provide?</a:t>
            </a:r>
          </a:p>
          <a:p>
            <a:pPr marL="457200" marR="0" lvl="1"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Arial" panose="020B0604020202020204" pitchFamily="34" charset="0"/>
                <a:cs typeface="Arial" panose="020B0604020202020204" pitchFamily="34" charset="0"/>
              </a:rPr>
              <a:t>Chapter Pages: </a:t>
            </a:r>
            <a:r>
              <a:rPr lang="en-US" i="1" dirty="0">
                <a:latin typeface="+mn-lt"/>
              </a:rPr>
              <a:t>10</a:t>
            </a:r>
            <a:r>
              <a:rPr lang="en-US" dirty="0">
                <a:effectLst/>
                <a:latin typeface="+mn-lt"/>
                <a:ea typeface="Calibri" panose="020F0502020204030204" pitchFamily="34" charset="0"/>
              </a:rPr>
              <a:t>–</a:t>
            </a:r>
            <a:r>
              <a:rPr lang="en-US" i="1" dirty="0">
                <a:effectLst/>
                <a:latin typeface="+mn-lt"/>
                <a:ea typeface="Calibri" panose="020F0502020204030204" pitchFamily="34" charset="0"/>
              </a:rPr>
              <a:t>14</a:t>
            </a:r>
            <a:endParaRPr lang="en-US" i="1" dirty="0">
              <a:effectLst/>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17</a:t>
            </a:fld>
            <a:endParaRPr lang="en-US" dirty="0"/>
          </a:p>
        </p:txBody>
      </p:sp>
    </p:spTree>
    <p:extLst>
      <p:ext uri="{BB962C8B-B14F-4D97-AF65-F5344CB8AC3E}">
        <p14:creationId xmlns:p14="http://schemas.microsoft.com/office/powerpoint/2010/main" val="1419326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ea typeface="Arial"/>
                <a:cs typeface="Arial"/>
                <a:sym typeface="Arial"/>
              </a:rPr>
              <a:t>Student Performance </a:t>
            </a:r>
            <a:r>
              <a:rPr lang="en-US" b="1" dirty="0">
                <a:latin typeface="+mn-lt"/>
                <a:sym typeface="Arial"/>
              </a:rPr>
              <a:t>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mn-lt"/>
              </a:rPr>
              <a:t>Chapter Pages: 20</a:t>
            </a:r>
            <a:r>
              <a:rPr lang="en-US" dirty="0">
                <a:effectLst/>
                <a:latin typeface="+mn-lt"/>
                <a:ea typeface="Calibri" panose="020F0502020204030204" pitchFamily="34" charset="0"/>
              </a:rPr>
              <a:t>–</a:t>
            </a:r>
            <a:r>
              <a:rPr lang="en-US" i="1" dirty="0">
                <a:effectLst/>
                <a:latin typeface="+mn-lt"/>
                <a:ea typeface="Calibri" panose="020F0502020204030204" pitchFamily="34" charset="0"/>
              </a:rPr>
              <a:t>26</a:t>
            </a:r>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18</a:t>
            </a:fld>
            <a:endParaRPr lang="en-US" dirty="0"/>
          </a:p>
        </p:txBody>
      </p:sp>
    </p:spTree>
    <p:extLst>
      <p:ext uri="{BB962C8B-B14F-4D97-AF65-F5344CB8AC3E}">
        <p14:creationId xmlns:p14="http://schemas.microsoft.com/office/powerpoint/2010/main" val="3961441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solidFill>
              </a:rPr>
              <a:t>Proficiency Levels for High School Performance Standards </a:t>
            </a:r>
            <a:endParaRPr lang="en-US"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See page 22 for the full chart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The music standards for Harmonizing and Ensembles also include the proficiency levels Novice (nominally assigned to grade five) and Intermediate (nominally assigned to grade eight).</a:t>
            </a:r>
            <a:endParaRPr lang="en-US" sz="1200" i="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latin typeface="+mn-lt"/>
              </a:rPr>
              <a:t>Chapter Pages: </a:t>
            </a:r>
            <a:r>
              <a:rPr lang="en-US" i="1" dirty="0">
                <a:latin typeface="+mn-lt"/>
              </a:rPr>
              <a:t>20</a:t>
            </a:r>
            <a:r>
              <a:rPr lang="en-US" dirty="0">
                <a:effectLst/>
                <a:latin typeface="+mn-lt"/>
                <a:ea typeface="Calibri" panose="020F0502020204030204" pitchFamily="34" charset="0"/>
              </a:rPr>
              <a:t>–</a:t>
            </a:r>
            <a:r>
              <a:rPr lang="en-US" i="1" dirty="0">
                <a:effectLst/>
                <a:latin typeface="+mn-lt"/>
                <a:ea typeface="Calibri" panose="020F0502020204030204" pitchFamily="34" charset="0"/>
              </a:rPr>
              <a:t>26</a:t>
            </a:r>
            <a:endParaRPr lang="en-US" sz="1200" i="1" dirty="0">
              <a:solidFill>
                <a:schemeClr val="tx1"/>
              </a:solidFill>
              <a:effectLst/>
              <a:latin typeface="+mn-lt"/>
              <a:ea typeface="Calibri" panose="020F0502020204030204" pitchFamily="34" charset="0"/>
            </a:endParaRPr>
          </a:p>
          <a:p>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19</a:t>
            </a:fld>
            <a:endParaRPr lang="en-US" dirty="0"/>
          </a:p>
        </p:txBody>
      </p:sp>
    </p:spTree>
    <p:extLst>
      <p:ext uri="{BB962C8B-B14F-4D97-AF65-F5344CB8AC3E}">
        <p14:creationId xmlns:p14="http://schemas.microsoft.com/office/powerpoint/2010/main" val="386948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Introduction to Chapter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solidFill>
                  <a:schemeClr val="tx1"/>
                </a:solidFill>
                <a:latin typeface="+mn-lt"/>
              </a:rPr>
              <a:t>It may be helpful to reference a copy of the </a:t>
            </a:r>
            <a:r>
              <a:rPr lang="en-US" sz="1200" i="1" dirty="0">
                <a:solidFill>
                  <a:schemeClr val="tx1"/>
                </a:solidFill>
                <a:latin typeface="+mn-lt"/>
              </a:rPr>
              <a:t>California Arts Standards for Public Schools, Prekindergarten Through Grades Twelve (Arts Standards) </a:t>
            </a:r>
            <a:r>
              <a:rPr lang="en-US" sz="1200" i="0" dirty="0">
                <a:solidFill>
                  <a:schemeClr val="tx1"/>
                </a:solidFill>
                <a:latin typeface="+mn-lt"/>
              </a:rPr>
              <a:t>when reading Chapter 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Access the </a:t>
            </a:r>
            <a:r>
              <a:rPr lang="en-US" sz="1200" i="1" dirty="0">
                <a:solidFill>
                  <a:schemeClr val="tx1"/>
                </a:solidFill>
              </a:rPr>
              <a:t>Arts Standards </a:t>
            </a:r>
            <a:r>
              <a:rPr lang="en-US" sz="1200" dirty="0">
                <a:solidFill>
                  <a:schemeClr val="tx1"/>
                </a:solidFill>
              </a:rPr>
              <a:t>at </a:t>
            </a:r>
            <a:r>
              <a:rPr lang="en-US" sz="1200" dirty="0">
                <a:solidFill>
                  <a:schemeClr val="tx1"/>
                </a:solidFill>
                <a:hlinkClick r:id="rId3">
                  <a:extLst>
                    <a:ext uri="{A12FA001-AC4F-418D-AE19-62706E023703}">
                      <ahyp:hlinkClr xmlns:ahyp="http://schemas.microsoft.com/office/drawing/2018/hyperlinkcolor" val="tx"/>
                    </a:ext>
                  </a:extLst>
                </a:hlinkClick>
              </a:rPr>
              <a:t>https://www.cde.ca.gov/be/st/ss/vapacontentstds.asp</a:t>
            </a:r>
            <a:r>
              <a:rPr lang="en-US" sz="1200" dirty="0">
                <a:solidFill>
                  <a:schemeClr val="tx1"/>
                </a:solidFill>
              </a:rPr>
              <a:t>.</a:t>
            </a:r>
            <a:endParaRPr lang="en-US" sz="1200" i="0" dirty="0">
              <a:solidFill>
                <a:schemeClr val="tx1"/>
              </a:solidFill>
              <a:latin typeface="+mn-lt"/>
            </a:endParaRPr>
          </a:p>
          <a:p>
            <a:endParaRPr lang="en-US" sz="1200" i="1" dirty="0">
              <a:latin typeface="+mn-lt"/>
            </a:endParaRPr>
          </a:p>
          <a:p>
            <a:r>
              <a:rPr lang="en-US" sz="1200" i="1" dirty="0">
                <a:latin typeface="+mn-lt"/>
              </a:rPr>
              <a:t>Chapter Page: 2</a:t>
            </a:r>
            <a:endParaRPr lang="en-US" sz="1200" dirty="0">
              <a:effectLst/>
              <a:latin typeface="+mn-lt"/>
              <a:ea typeface="Calibri" panose="020F0502020204030204" pitchFamily="34" charset="0"/>
            </a:endParaRPr>
          </a:p>
          <a:p>
            <a:endParaRPr lang="en-US" sz="1200" i="1" dirty="0">
              <a:effectLst/>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2</a:t>
            </a:fld>
            <a:endParaRPr lang="en-US" dirty="0"/>
          </a:p>
        </p:txBody>
      </p:sp>
    </p:spTree>
    <p:extLst>
      <p:ext uri="{BB962C8B-B14F-4D97-AF65-F5344CB8AC3E}">
        <p14:creationId xmlns:p14="http://schemas.microsoft.com/office/powerpoint/2010/main" val="3080663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7688"/>
            <a:ext cx="5486400" cy="3086100"/>
          </a:xfrm>
        </p:spPr>
      </p:sp>
      <p:sp>
        <p:nvSpPr>
          <p:cNvPr id="3" name="Notes Placeholder 2"/>
          <p:cNvSpPr>
            <a:spLocks noGrp="1"/>
          </p:cNvSpPr>
          <p:nvPr>
            <p:ph type="body" idx="1"/>
          </p:nvPr>
        </p:nvSpPr>
        <p:spPr>
          <a:xfrm>
            <a:off x="685800" y="3998768"/>
            <a:ext cx="5486400" cy="4341668"/>
          </a:xfrm>
        </p:spPr>
        <p:txBody>
          <a:bodyPr/>
          <a:lstStyle/>
          <a:p>
            <a:pPr marL="0" marR="0" indent="0" algn="l" defTabSz="914400" rtl="0" eaLnBrk="1" fontAlgn="base" latinLnBrk="0" hangingPunct="1">
              <a:spcBef>
                <a:spcPct val="30000"/>
              </a:spcBef>
              <a:spcAft>
                <a:spcPct val="0"/>
              </a:spcAft>
              <a:buClrTx/>
              <a:buSzTx/>
              <a:buFontTx/>
              <a:buNone/>
              <a:tabLst/>
              <a:defRPr/>
            </a:pPr>
            <a:r>
              <a:rPr lang="en-US" sz="1200" b="1" dirty="0">
                <a:latin typeface="+mn-lt"/>
              </a:rPr>
              <a:t>Coding System for the Standards</a:t>
            </a:r>
            <a:endParaRPr lang="en-US" altLang="en-US" sz="1200" dirty="0">
              <a:latin typeface="+mn-lt"/>
            </a:endParaRPr>
          </a:p>
          <a:p>
            <a:pPr marL="171450" marR="0" indent="-171450" algn="l" defTabSz="914400" rtl="0" eaLnBrk="1" fontAlgn="base" latinLnBrk="0" hangingPunct="1">
              <a:spcBef>
                <a:spcPct val="30000"/>
              </a:spcBef>
              <a:spcAft>
                <a:spcPct val="0"/>
              </a:spcAft>
              <a:buClrTx/>
              <a:buSzTx/>
              <a:buFont typeface="Arial" panose="020B0604020202020204" pitchFamily="34" charset="0"/>
              <a:buChar char="•"/>
              <a:tabLst/>
              <a:defRPr/>
            </a:pPr>
            <a:r>
              <a:rPr lang="en-US" sz="1200" dirty="0">
                <a:effectLst/>
                <a:latin typeface="+mn-lt"/>
                <a:ea typeface="Calibri" panose="020F0502020204030204" pitchFamily="34" charset="0"/>
              </a:rPr>
              <a:t>An agreed-upon system for coding allows educators to reference the performance standards more efficiently when planning lessons and units of study. </a:t>
            </a:r>
          </a:p>
          <a:p>
            <a:pPr marL="171450" marR="0" indent="-171450" algn="l" defTabSz="914400" rtl="0" eaLnBrk="1" fontAlgn="base" latinLnBrk="0" hangingPunct="1">
              <a:spcBef>
                <a:spcPct val="30000"/>
              </a:spcBef>
              <a:spcAft>
                <a:spcPct val="0"/>
              </a:spcAft>
              <a:buClrTx/>
              <a:buSzTx/>
              <a:buFont typeface="Arial" panose="020B0604020202020204" pitchFamily="34" charset="0"/>
              <a:buChar char="•"/>
              <a:tabLst/>
              <a:defRPr/>
            </a:pPr>
            <a:r>
              <a:rPr lang="en-US" sz="1200" dirty="0">
                <a:effectLst/>
                <a:latin typeface="+mn-lt"/>
                <a:ea typeface="Calibri" panose="020F0502020204030204" pitchFamily="34" charset="0"/>
              </a:rPr>
              <a:t>The coding system of the performance standards is illustrated on this slide.</a:t>
            </a:r>
          </a:p>
          <a:p>
            <a:pPr marL="171450" marR="0" indent="-171450" algn="l" defTabSz="914400" rtl="0" eaLnBrk="1" fontAlgn="base" latinLnBrk="0" hangingPunct="1">
              <a:spcBef>
                <a:spcPct val="30000"/>
              </a:spcBef>
              <a:spcAft>
                <a:spcPct val="0"/>
              </a:spcAft>
              <a:buClrTx/>
              <a:buSzTx/>
              <a:buFont typeface="Arial" panose="020B0604020202020204" pitchFamily="34" charset="0"/>
              <a:buChar char="•"/>
              <a:tabLst/>
              <a:defRPr/>
            </a:pPr>
            <a:r>
              <a:rPr lang="en-US" altLang="en-US" sz="1200" dirty="0">
                <a:latin typeface="+mn-lt"/>
              </a:rPr>
              <a:t>The coding is more complex for music and visual arts, so this is just a simple example. </a:t>
            </a:r>
          </a:p>
          <a:p>
            <a:pPr marL="171450" indent="-171450">
              <a:buFont typeface="Arial" panose="020B0604020202020204" pitchFamily="34" charset="0"/>
              <a:buChar char="•"/>
            </a:pPr>
            <a:r>
              <a:rPr lang="en-US" sz="1200" kern="1200" dirty="0">
                <a:effectLst/>
                <a:latin typeface="+mn-lt"/>
                <a:ea typeface="+mn-ea"/>
                <a:cs typeface="+mn-cs"/>
              </a:rPr>
              <a:t>Sample of the coding system for Theatre, grade five: </a:t>
            </a:r>
            <a:r>
              <a:rPr lang="en-US" sz="1200" b="1" kern="1200" dirty="0">
                <a:effectLst/>
                <a:latin typeface="+mn-lt"/>
                <a:ea typeface="+mn-ea"/>
                <a:cs typeface="+mn-cs"/>
              </a:rPr>
              <a:t>5.TH:Cr2.a</a:t>
            </a:r>
            <a:endParaRPr lang="en-US" sz="1200" kern="1200" dirty="0">
              <a:effectLst/>
              <a:latin typeface="+mn-lt"/>
              <a:ea typeface="+mn-ea"/>
              <a:cs typeface="+mn-cs"/>
            </a:endParaRPr>
          </a:p>
          <a:p>
            <a:pPr marL="628650" lvl="1" indent="-171450">
              <a:buFont typeface="Arial" panose="020B0604020202020204" pitchFamily="34" charset="0"/>
              <a:buChar char="•"/>
            </a:pPr>
            <a:r>
              <a:rPr lang="en-US" sz="1200" kern="1200" dirty="0">
                <a:effectLst/>
                <a:latin typeface="+mn-lt"/>
                <a:ea typeface="+mn-ea"/>
                <a:cs typeface="+mn-cs"/>
              </a:rPr>
              <a:t>Grade: </a:t>
            </a:r>
            <a:r>
              <a:rPr lang="en-US" sz="1200" b="1" kern="1200" dirty="0">
                <a:effectLst/>
                <a:latin typeface="+mn-lt"/>
                <a:ea typeface="+mn-ea"/>
                <a:cs typeface="+mn-cs"/>
              </a:rPr>
              <a:t>5</a:t>
            </a:r>
            <a:endParaRPr lang="en-US" sz="1200" kern="1200" dirty="0">
              <a:effectLst/>
              <a:latin typeface="+mn-lt"/>
              <a:ea typeface="+mn-ea"/>
              <a:cs typeface="+mn-cs"/>
            </a:endParaRPr>
          </a:p>
          <a:p>
            <a:pPr marL="628650" lvl="1" indent="-171450">
              <a:buFont typeface="Arial" panose="020B0604020202020204" pitchFamily="34" charset="0"/>
              <a:buChar char="•"/>
            </a:pPr>
            <a:r>
              <a:rPr lang="en-US" sz="1200" kern="1200" dirty="0">
                <a:effectLst/>
                <a:latin typeface="+mn-lt"/>
                <a:ea typeface="+mn-ea"/>
                <a:cs typeface="+mn-cs"/>
              </a:rPr>
              <a:t>Artistic Discipline: </a:t>
            </a:r>
            <a:r>
              <a:rPr lang="en-US" sz="1200" b="1" kern="1200" dirty="0">
                <a:effectLst/>
                <a:latin typeface="+mn-lt"/>
                <a:ea typeface="+mn-ea"/>
                <a:cs typeface="+mn-cs"/>
              </a:rPr>
              <a:t>Theatre</a:t>
            </a:r>
            <a:endParaRPr lang="en-US" sz="1200" kern="1200" dirty="0">
              <a:effectLst/>
              <a:latin typeface="+mn-lt"/>
              <a:ea typeface="+mn-ea"/>
              <a:cs typeface="+mn-cs"/>
            </a:endParaRPr>
          </a:p>
          <a:p>
            <a:pPr marL="628650" lvl="1" indent="-171450">
              <a:buFont typeface="Arial" panose="020B0604020202020204" pitchFamily="34" charset="0"/>
              <a:buChar char="•"/>
            </a:pPr>
            <a:r>
              <a:rPr lang="en-US" sz="1200" kern="1200" dirty="0">
                <a:effectLst/>
                <a:latin typeface="+mn-lt"/>
                <a:ea typeface="+mn-ea"/>
                <a:cs typeface="+mn-cs"/>
              </a:rPr>
              <a:t>Anchor Standard: </a:t>
            </a:r>
            <a:r>
              <a:rPr lang="en-US" sz="1200" b="1" kern="1200" dirty="0">
                <a:effectLst/>
                <a:latin typeface="+mn-lt"/>
                <a:ea typeface="+mn-ea"/>
                <a:cs typeface="+mn-cs"/>
              </a:rPr>
              <a:t>Creating, 2</a:t>
            </a:r>
            <a:r>
              <a:rPr lang="en-US" sz="1200" kern="1200" dirty="0">
                <a:effectLst/>
                <a:latin typeface="+mn-lt"/>
                <a:ea typeface="+mn-ea"/>
                <a:cs typeface="+mn-cs"/>
              </a:rPr>
              <a:t> (of 11)</a:t>
            </a:r>
          </a:p>
          <a:p>
            <a:pPr marL="628650" lvl="1" indent="-171450">
              <a:buFont typeface="Arial" panose="020B0604020202020204" pitchFamily="34" charset="0"/>
              <a:buChar char="•"/>
            </a:pPr>
            <a:r>
              <a:rPr lang="en-US" sz="1200" kern="1200" dirty="0">
                <a:effectLst/>
                <a:latin typeface="+mn-lt"/>
                <a:ea typeface="+mn-ea"/>
                <a:cs typeface="+mn-cs"/>
              </a:rPr>
              <a:t>Process Component: </a:t>
            </a:r>
            <a:r>
              <a:rPr lang="en-US" sz="1200" b="1" kern="1200" dirty="0">
                <a:effectLst/>
                <a:latin typeface="+mn-lt"/>
                <a:ea typeface="+mn-ea"/>
                <a:cs typeface="+mn-cs"/>
              </a:rPr>
              <a:t>Develop</a:t>
            </a:r>
            <a:r>
              <a:rPr lang="en-US" sz="1200" b="0" kern="1200" dirty="0">
                <a:effectLst/>
                <a:latin typeface="+mn-lt"/>
                <a:ea typeface="+mn-ea"/>
                <a:cs typeface="+mn-cs"/>
              </a:rPr>
              <a:t>—the process component is not indicated in the coding because there is only one process component.</a:t>
            </a:r>
          </a:p>
          <a:p>
            <a:pPr marL="628650" lvl="1" indent="-171450">
              <a:buFont typeface="Arial" panose="020B0604020202020204" pitchFamily="34" charset="0"/>
              <a:buChar char="•"/>
            </a:pPr>
            <a:r>
              <a:rPr lang="en-US" sz="1200" kern="1200" dirty="0">
                <a:effectLst/>
                <a:latin typeface="+mn-lt"/>
                <a:ea typeface="+mn-ea"/>
                <a:cs typeface="+mn-cs"/>
              </a:rPr>
              <a:t>Subpart of Performance Standard: </a:t>
            </a:r>
            <a:r>
              <a:rPr lang="en-US" sz="1200" b="1" kern="1200" dirty="0">
                <a:effectLst/>
                <a:latin typeface="+mn-lt"/>
                <a:ea typeface="+mn-ea"/>
                <a:cs typeface="+mn-cs"/>
              </a:rPr>
              <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mn-lt"/>
              </a:rPr>
              <a:t>Chapter Pages: 14</a:t>
            </a:r>
            <a:r>
              <a:rPr lang="en-US" dirty="0">
                <a:effectLst/>
                <a:latin typeface="+mn-lt"/>
                <a:ea typeface="Calibri" panose="020F0502020204030204" pitchFamily="34" charset="0"/>
              </a:rPr>
              <a:t>–</a:t>
            </a:r>
            <a:r>
              <a:rPr lang="en-US" i="1" dirty="0">
                <a:effectLst/>
                <a:latin typeface="+mn-lt"/>
                <a:ea typeface="Calibri" panose="020F0502020204030204" pitchFamily="34" charset="0"/>
              </a:rPr>
              <a:t>17</a:t>
            </a:r>
          </a:p>
          <a:p>
            <a:endParaRPr lang="en-US" sz="1200" kern="1200" dirty="0">
              <a:effectLst/>
              <a:latin typeface="+mn-lt"/>
              <a:ea typeface="+mn-ea"/>
              <a:cs typeface="+mn-cs"/>
            </a:endParaRPr>
          </a:p>
        </p:txBody>
      </p:sp>
    </p:spTree>
    <p:extLst>
      <p:ext uri="{BB962C8B-B14F-4D97-AF65-F5344CB8AC3E}">
        <p14:creationId xmlns:p14="http://schemas.microsoft.com/office/powerpoint/2010/main" val="2945305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03250"/>
            <a:ext cx="5486400" cy="3086100"/>
          </a:xfrm>
        </p:spPr>
      </p:sp>
      <p:sp>
        <p:nvSpPr>
          <p:cNvPr id="3" name="Notes Placeholder 2"/>
          <p:cNvSpPr>
            <a:spLocks noGrp="1"/>
          </p:cNvSpPr>
          <p:nvPr>
            <p:ph type="body" idx="1"/>
          </p:nvPr>
        </p:nvSpPr>
        <p:spPr>
          <a:xfrm>
            <a:off x="685800" y="4012623"/>
            <a:ext cx="5486400" cy="3600450"/>
          </a:xfrm>
        </p:spPr>
        <p:txBody>
          <a:bodyPr/>
          <a:lstStyle/>
          <a:p>
            <a:pPr marL="0" marR="0">
              <a:spcBef>
                <a:spcPts val="0"/>
              </a:spcBef>
              <a:spcAft>
                <a:spcPts val="1200"/>
              </a:spcAft>
            </a:pPr>
            <a:r>
              <a:rPr lang="en-US" b="1" dirty="0">
                <a:solidFill>
                  <a:schemeClr val="tx1"/>
                </a:solidFill>
                <a:latin typeface="+mn-lt"/>
              </a:rPr>
              <a:t>Sample Coding For Music</a:t>
            </a:r>
          </a:p>
          <a:p>
            <a:pPr marL="171450" marR="0" indent="-171450">
              <a:spcBef>
                <a:spcPts val="0"/>
              </a:spcBef>
              <a:spcAft>
                <a:spcPts val="1200"/>
              </a:spcAft>
              <a:buFont typeface="Arial" panose="020B0604020202020204" pitchFamily="34" charset="0"/>
              <a:buChar char="•"/>
            </a:pPr>
            <a:r>
              <a:rPr lang="en-US" dirty="0">
                <a:solidFill>
                  <a:schemeClr val="tx1"/>
                </a:solidFill>
                <a:effectLst/>
                <a:latin typeface="+mn-lt"/>
                <a:ea typeface="Calibri" panose="020F0502020204030204" pitchFamily="34" charset="0"/>
                <a:cs typeface="Arial" panose="020B0604020202020204" pitchFamily="34" charset="0"/>
              </a:rPr>
              <a:t>Unlike the other arts disciplines, there are five sets of performance standards for music. </a:t>
            </a:r>
          </a:p>
          <a:p>
            <a:pPr marL="171450" marR="0" indent="-171450">
              <a:spcBef>
                <a:spcPts val="0"/>
              </a:spcBef>
              <a:spcAft>
                <a:spcPts val="1200"/>
              </a:spcAft>
              <a:buFont typeface="Arial" panose="020B0604020202020204" pitchFamily="34" charset="0"/>
              <a:buChar char="•"/>
            </a:pPr>
            <a:r>
              <a:rPr lang="en-US" dirty="0">
                <a:solidFill>
                  <a:schemeClr val="tx1"/>
                </a:solidFill>
                <a:effectLst/>
                <a:latin typeface="+mn-lt"/>
                <a:ea typeface="Calibri" panose="020F0502020204030204" pitchFamily="34" charset="0"/>
                <a:cs typeface="Arial" panose="020B0604020202020204" pitchFamily="34" charset="0"/>
              </a:rPr>
              <a:t>A one-letter code is added after the artistic discipline code for all but one set of the performance standards (PK–8) as follows: Harmonizing Instruments (H), Ensembles (E); Composition and Theory (C), Technology (T).</a:t>
            </a:r>
          </a:p>
          <a:p>
            <a:pPr marL="171450" marR="0" indent="-171450">
              <a:spcBef>
                <a:spcPts val="0"/>
              </a:spcBef>
              <a:spcAft>
                <a:spcPts val="1200"/>
              </a:spcAft>
              <a:buFont typeface="Arial" panose="020B0604020202020204" pitchFamily="34" charset="0"/>
              <a:buChar char="•"/>
            </a:pPr>
            <a:r>
              <a:rPr lang="en-US" dirty="0">
                <a:solidFill>
                  <a:schemeClr val="tx1"/>
                </a:solidFill>
                <a:effectLst/>
                <a:latin typeface="+mn-lt"/>
                <a:ea typeface="Calibri" panose="020F0502020204030204" pitchFamily="34" charset="0"/>
                <a:cs typeface="Arial" panose="020B0604020202020204" pitchFamily="34" charset="0"/>
              </a:rPr>
              <a:t>In addition, there are two additional levels for the Music Harmonizing performance standards, with the codes indicated in the parentheses:</a:t>
            </a:r>
          </a:p>
          <a:p>
            <a:pPr marL="628650" marR="0" lvl="1" indent="-171450">
              <a:spcBef>
                <a:spcPts val="0"/>
              </a:spcBef>
              <a:spcAft>
                <a:spcPts val="1200"/>
              </a:spcAft>
              <a:buFont typeface="Arial" panose="020B0604020202020204" pitchFamily="34" charset="0"/>
              <a:buChar char="•"/>
            </a:pPr>
            <a:r>
              <a:rPr lang="en-US" dirty="0">
                <a:solidFill>
                  <a:schemeClr val="tx1"/>
                </a:solidFill>
                <a:effectLst/>
                <a:latin typeface="+mn-lt"/>
                <a:ea typeface="Calibri" panose="020F0502020204030204" pitchFamily="34" charset="0"/>
                <a:cs typeface="Arial" panose="020B0604020202020204" pitchFamily="34" charset="0"/>
              </a:rPr>
              <a:t>Novice (Nov), nominally assigned to the fifth-grade level</a:t>
            </a:r>
          </a:p>
          <a:p>
            <a:pPr marL="628650" marR="0" lvl="1" indent="-171450">
              <a:spcBef>
                <a:spcPts val="0"/>
              </a:spcBef>
              <a:spcAft>
                <a:spcPts val="1200"/>
              </a:spcAft>
              <a:buFont typeface="Arial" panose="020B0604020202020204" pitchFamily="34" charset="0"/>
              <a:buChar char="•"/>
            </a:pPr>
            <a:r>
              <a:rPr lang="en-US" dirty="0">
                <a:solidFill>
                  <a:schemeClr val="tx1"/>
                </a:solidFill>
                <a:effectLst/>
                <a:latin typeface="+mn-lt"/>
                <a:ea typeface="Calibri" panose="020F0502020204030204" pitchFamily="34" charset="0"/>
                <a:cs typeface="Arial" panose="020B0604020202020204" pitchFamily="34" charset="0"/>
              </a:rPr>
              <a:t>Intermediate (Int), nominally assigned to the eighth-grade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tx1"/>
                </a:solidFill>
                <a:latin typeface="+mn-lt"/>
              </a:rPr>
              <a:t>Chapter Pages: </a:t>
            </a:r>
            <a:r>
              <a:rPr lang="en-US" i="1" dirty="0">
                <a:latin typeface="+mn-lt"/>
              </a:rPr>
              <a:t>14</a:t>
            </a:r>
            <a:r>
              <a:rPr lang="en-US" dirty="0">
                <a:effectLst/>
                <a:latin typeface="+mn-lt"/>
                <a:ea typeface="Calibri" panose="020F0502020204030204" pitchFamily="34" charset="0"/>
              </a:rPr>
              <a:t>–</a:t>
            </a:r>
            <a:r>
              <a:rPr lang="en-US" i="1" dirty="0">
                <a:effectLst/>
                <a:latin typeface="+mn-lt"/>
                <a:ea typeface="Calibri" panose="020F0502020204030204" pitchFamily="34" charset="0"/>
              </a:rPr>
              <a:t>17</a:t>
            </a:r>
            <a:endParaRPr lang="en-US" i="1" dirty="0">
              <a:solidFill>
                <a:schemeClr val="tx1"/>
              </a:solidFill>
              <a:effectLst/>
              <a:latin typeface="+mn-lt"/>
              <a:ea typeface="Calibri" panose="020F0502020204030204" pitchFamily="34" charset="0"/>
            </a:endParaRPr>
          </a:p>
        </p:txBody>
      </p:sp>
    </p:spTree>
    <p:extLst>
      <p:ext uri="{BB962C8B-B14F-4D97-AF65-F5344CB8AC3E}">
        <p14:creationId xmlns:p14="http://schemas.microsoft.com/office/powerpoint/2010/main" val="1823156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cs typeface="Arial" panose="020B0604020202020204" pitchFamily="34" charset="0"/>
              </a:rPr>
              <a:t>Example of How </a:t>
            </a:r>
            <a:r>
              <a:rPr lang="en-US" sz="1200" b="1" dirty="0">
                <a:latin typeface="Arial" panose="020B0604020202020204" pitchFamily="34" charset="0"/>
                <a:ea typeface="Calibri" panose="020F0502020204030204" pitchFamily="34" charset="0"/>
                <a:cs typeface="Arial" panose="020B0604020202020204" pitchFamily="34" charset="0"/>
              </a:rPr>
              <a:t>the </a:t>
            </a:r>
            <a:r>
              <a:rPr lang="en-US" sz="1200" b="1" dirty="0">
                <a:effectLst/>
                <a:latin typeface="Arial" panose="020B0604020202020204" pitchFamily="34" charset="0"/>
                <a:ea typeface="Calibri" panose="020F0502020204030204" pitchFamily="34" charset="0"/>
                <a:cs typeface="Arial" panose="020B0604020202020204" pitchFamily="34" charset="0"/>
              </a:rPr>
              <a:t>Structural Elements of The </a:t>
            </a:r>
            <a:r>
              <a:rPr lang="en-US" sz="1200" b="1" i="1" dirty="0">
                <a:effectLst/>
                <a:latin typeface="Arial" panose="020B0604020202020204" pitchFamily="34" charset="0"/>
                <a:ea typeface="Calibri" panose="020F0502020204030204" pitchFamily="34" charset="0"/>
                <a:cs typeface="Arial" panose="020B0604020202020204" pitchFamily="34" charset="0"/>
              </a:rPr>
              <a:t>Arts Standards </a:t>
            </a:r>
            <a:r>
              <a:rPr lang="en-US" sz="1200" b="1" dirty="0">
                <a:latin typeface="Arial" panose="020B0604020202020204" pitchFamily="34" charset="0"/>
                <a:ea typeface="Calibri" panose="020F0502020204030204" pitchFamily="34" charset="0"/>
                <a:cs typeface="Arial" panose="020B0604020202020204" pitchFamily="34" charset="0"/>
              </a:rPr>
              <a:t>Work</a:t>
            </a:r>
            <a:r>
              <a:rPr lang="en-US" sz="1200" b="1" i="1" dirty="0">
                <a:latin typeface="Arial" panose="020B0604020202020204" pitchFamily="34" charset="0"/>
                <a:ea typeface="Calibri" panose="020F0502020204030204" pitchFamily="34" charset="0"/>
                <a:cs typeface="Arial" panose="020B0604020202020204" pitchFamily="34" charset="0"/>
              </a:rPr>
              <a:t> </a:t>
            </a:r>
            <a:r>
              <a:rPr lang="en-US" sz="1200" b="1" dirty="0">
                <a:latin typeface="Arial" panose="020B0604020202020204" pitchFamily="34" charset="0"/>
                <a:ea typeface="Calibri" panose="020F0502020204030204" pitchFamily="34" charset="0"/>
                <a:cs typeface="Arial" panose="020B0604020202020204" pitchFamily="34" charset="0"/>
              </a:rPr>
              <a:t>Together—</a:t>
            </a:r>
            <a:r>
              <a:rPr lang="en-US" sz="1200" b="1" dirty="0">
                <a:effectLst/>
                <a:latin typeface="Arial" panose="020B0604020202020204" pitchFamily="34" charset="0"/>
                <a:ea typeface="Calibri" panose="020F0502020204030204" pitchFamily="34" charset="0"/>
                <a:cs typeface="Arial" panose="020B0604020202020204" pitchFamily="34" charset="0"/>
              </a:rPr>
              <a:t>2.MU:Cr1a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mn-lt"/>
                <a:ea typeface="Calibri" panose="020F0502020204030204" pitchFamily="34" charset="0"/>
                <a:cs typeface="Times New Roman" panose="02020603050405020304" pitchFamily="18" charset="0"/>
              </a:rPr>
              <a:t>An Artistic Process, Anchor Standard, Enduring Understanding, Essential Question, and related Process Component is aligned in each grade and proficiency level with one or more discipline-specific Student Performance Standard.</a:t>
            </a:r>
          </a:p>
          <a:p>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mn-lt"/>
              </a:rPr>
              <a:t>Chapter Pages: 4–25</a:t>
            </a:r>
            <a:endParaRPr lang="en-US" i="1"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22</a:t>
            </a:fld>
            <a:endParaRPr lang="en-US" dirty="0"/>
          </a:p>
        </p:txBody>
      </p:sp>
    </p:spTree>
    <p:extLst>
      <p:ext uri="{BB962C8B-B14F-4D97-AF65-F5344CB8AC3E}">
        <p14:creationId xmlns:p14="http://schemas.microsoft.com/office/powerpoint/2010/main" val="3025243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ea typeface="Calibri" panose="020F0502020204030204" pitchFamily="34" charset="0"/>
                <a:cs typeface="Arial" panose="020B0604020202020204" pitchFamily="34" charset="0"/>
              </a:rPr>
              <a:t>Suggestions for </a:t>
            </a:r>
            <a:r>
              <a:rPr lang="en-US" sz="1200" b="1" dirty="0">
                <a:effectLst/>
                <a:latin typeface="Arial" panose="020B0604020202020204" pitchFamily="34" charset="0"/>
                <a:ea typeface="Calibri" panose="020F0502020204030204" pitchFamily="34" charset="0"/>
                <a:cs typeface="Arial" panose="020B0604020202020204" pitchFamily="34" charset="0"/>
              </a:rPr>
              <a:t>Reading the Discipline-Specific Student Performance Standards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The performance standards are designed to be approached in holistic ways to design robust lessons within units of study.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They are presented as grade-level progressions by individual standard so that teachers can see not only their own grade level, but also the standards for previous grade levels and future ones.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They can be read in a variety of ways, two of which are suggested here: grade-to-grade and within-grade.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Within-grade reading allows teachers to see what all of the outcomes for their grade level are so that they can integrate standards as appropriate for lesson and unit learning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Arial" panose="020B0604020202020204" pitchFamily="34" charset="0"/>
                <a:cs typeface="Arial" panose="020B0604020202020204" pitchFamily="34" charset="0"/>
              </a:rPr>
              <a:t>Chapter Pages: 21</a:t>
            </a:r>
            <a:r>
              <a:rPr lang="en-US" dirty="0">
                <a:effectLst/>
                <a:latin typeface="Arial" panose="020B0604020202020204" pitchFamily="34" charset="0"/>
                <a:ea typeface="Calibri" panose="020F0502020204030204" pitchFamily="34" charset="0"/>
                <a:cs typeface="Arial" panose="020B0604020202020204" pitchFamily="34" charset="0"/>
              </a:rPr>
              <a:t>–</a:t>
            </a:r>
            <a:r>
              <a:rPr lang="en-US" i="1" dirty="0">
                <a:effectLst/>
                <a:latin typeface="Arial" panose="020B0604020202020204" pitchFamily="34" charset="0"/>
                <a:ea typeface="Calibri" panose="020F0502020204030204" pitchFamily="34" charset="0"/>
                <a:cs typeface="Arial" panose="020B0604020202020204" pitchFamily="34" charset="0"/>
              </a:rPr>
              <a:t>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23</a:t>
            </a:fld>
            <a:endParaRPr lang="en-US" dirty="0"/>
          </a:p>
        </p:txBody>
      </p:sp>
    </p:spTree>
    <p:extLst>
      <p:ext uri="{BB962C8B-B14F-4D97-AF65-F5344CB8AC3E}">
        <p14:creationId xmlns:p14="http://schemas.microsoft.com/office/powerpoint/2010/main" val="3759059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1800"/>
              </a:spcAft>
              <a:buFont typeface="+mj-lt"/>
              <a:buNone/>
            </a:pPr>
            <a:r>
              <a:rPr lang="en-US" sz="1200" b="1" dirty="0">
                <a:solidFill>
                  <a:srgbClr val="000000"/>
                </a:solidFill>
                <a:latin typeface="+mn-lt"/>
              </a:rPr>
              <a:t>How can the 2019 </a:t>
            </a:r>
            <a:r>
              <a:rPr lang="en-US" sz="1200" b="1" i="1" dirty="0">
                <a:solidFill>
                  <a:srgbClr val="000000"/>
                </a:solidFill>
                <a:latin typeface="+mn-lt"/>
              </a:rPr>
              <a:t>Arts Standards </a:t>
            </a:r>
            <a:r>
              <a:rPr lang="en-US" sz="1200" b="1" dirty="0">
                <a:solidFill>
                  <a:srgbClr val="000000"/>
                </a:solidFill>
                <a:latin typeface="+mn-lt"/>
              </a:rPr>
              <a:t>be used to set clear learning expectations?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mn-lt"/>
              </a:rPr>
              <a:t>Chapter Pages: 26</a:t>
            </a:r>
            <a:r>
              <a:rPr lang="en-US" sz="1200" i="1" dirty="0">
                <a:effectLst/>
                <a:latin typeface="+mn-lt"/>
                <a:ea typeface="Calibri" panose="020F0502020204030204" pitchFamily="34" charset="0"/>
              </a:rPr>
              <a:t>–32</a:t>
            </a:r>
            <a:endParaRPr lang="en-US" sz="1200" i="1"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03745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Arial" panose="020B0604020202020204" pitchFamily="34" charset="0"/>
                <a:ea typeface="Calibri" panose="020F0502020204030204" pitchFamily="34" charset="0"/>
                <a:cs typeface="Arial" panose="020B0604020202020204" pitchFamily="34" charset="0"/>
              </a:rPr>
              <a:t>Planning Tools</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The </a:t>
            </a:r>
            <a:r>
              <a:rPr lang="en-US" sz="1200" i="1" dirty="0">
                <a:effectLst/>
                <a:latin typeface="Arial" panose="020B0604020202020204" pitchFamily="34" charset="0"/>
                <a:ea typeface="Calibri" panose="020F0502020204030204" pitchFamily="34" charset="0"/>
                <a:cs typeface="Arial" panose="020B0604020202020204" pitchFamily="34" charset="0"/>
              </a:rPr>
              <a:t>Arts Standards </a:t>
            </a:r>
            <a:r>
              <a:rPr lang="en-US" sz="1200" dirty="0">
                <a:effectLst/>
                <a:latin typeface="Arial" panose="020B0604020202020204" pitchFamily="34" charset="0"/>
                <a:ea typeface="Calibri" panose="020F0502020204030204" pitchFamily="34" charset="0"/>
                <a:cs typeface="Arial" panose="020B0604020202020204" pitchFamily="34" charset="0"/>
              </a:rPr>
              <a:t>embody the principles of instructional design that begin with the outcome in mind (backward design) and UDL. They are</a:t>
            </a:r>
          </a:p>
          <a:p>
            <a:pPr marL="628650" marR="0" lvl="1" indent="-171450">
              <a:lnSpc>
                <a:spcPct val="100000"/>
              </a:lnSpc>
              <a:spcBef>
                <a:spcPts val="0"/>
              </a:spcBef>
              <a:spcAft>
                <a:spcPts val="12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process-oriented</a:t>
            </a:r>
            <a:r>
              <a:rPr lang="en-US" sz="1200" dirty="0">
                <a:latin typeface="Arial" panose="020B0604020202020204" pitchFamily="34" charset="0"/>
                <a:ea typeface="Calibri" panose="020F0502020204030204" pitchFamily="34" charset="0"/>
                <a:cs typeface="Arial" panose="020B0604020202020204" pitchFamily="34" charset="0"/>
              </a:rPr>
              <a:t>,</a:t>
            </a:r>
            <a:r>
              <a:rPr lang="en-US" sz="1200" dirty="0">
                <a:effectLst/>
                <a:latin typeface="Arial" panose="020B0604020202020204" pitchFamily="34" charset="0"/>
                <a:ea typeface="Calibri" panose="020F0502020204030204" pitchFamily="34" charset="0"/>
                <a:cs typeface="Arial" panose="020B0604020202020204" pitchFamily="34" charset="0"/>
              </a:rPr>
              <a:t> grade-appropriate indicators of what students need to know and be able to do;</a:t>
            </a:r>
          </a:p>
          <a:p>
            <a:pPr marL="628650" marR="0" lvl="1" indent="-171450">
              <a:lnSpc>
                <a:spcPct val="100000"/>
              </a:lnSpc>
              <a:spcBef>
                <a:spcPts val="0"/>
              </a:spcBef>
              <a:spcAft>
                <a:spcPts val="12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student </a:t>
            </a:r>
            <a:r>
              <a:rPr lang="en-US" sz="1200" dirty="0">
                <a:latin typeface="Arial" panose="020B0604020202020204" pitchFamily="34" charset="0"/>
                <a:ea typeface="Calibri" panose="020F0502020204030204" pitchFamily="34" charset="0"/>
                <a:cs typeface="Arial" panose="020B0604020202020204" pitchFamily="34" charset="0"/>
              </a:rPr>
              <a:t>centered and r</a:t>
            </a:r>
            <a:r>
              <a:rPr lang="en-US" sz="1200" dirty="0">
                <a:effectLst/>
                <a:latin typeface="Arial" panose="020B0604020202020204" pitchFamily="34" charset="0"/>
                <a:ea typeface="Calibri" panose="020F0502020204030204" pitchFamily="34" charset="0"/>
                <a:cs typeface="Arial" panose="020B0604020202020204" pitchFamily="34" charset="0"/>
              </a:rPr>
              <a:t>ooted in </a:t>
            </a:r>
            <a:r>
              <a:rPr lang="en-US" sz="1200" b="0" dirty="0">
                <a:effectLst/>
                <a:latin typeface="Arial" panose="020B0604020202020204" pitchFamily="34" charset="0"/>
                <a:ea typeface="Calibri" panose="020F0502020204030204" pitchFamily="34" charset="0"/>
                <a:cs typeface="Arial" panose="020B0604020202020204" pitchFamily="34" charset="0"/>
              </a:rPr>
              <a:t>backward design; and </a:t>
            </a:r>
          </a:p>
          <a:p>
            <a:pPr marL="628650" marR="0" lvl="1" indent="-171450">
              <a:lnSpc>
                <a:spcPct val="100000"/>
              </a:lnSpc>
              <a:spcBef>
                <a:spcPts val="0"/>
              </a:spcBef>
              <a:spcAft>
                <a:spcPts val="12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outcomes based, communicating high and achievable goals.</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171450" marR="0" indent="-171450">
              <a:lnSpc>
                <a:spcPct val="150000"/>
              </a:lnSpc>
              <a:spcBef>
                <a:spcPts val="0"/>
              </a:spcBef>
              <a:spcAft>
                <a:spcPts val="1200"/>
              </a:spcAft>
              <a:buFont typeface="Arial" panose="020B0604020202020204" pitchFamily="34" charset="0"/>
              <a:buChar char="•"/>
            </a:pPr>
            <a:r>
              <a:rPr lang="en-US" sz="1200" b="0" dirty="0">
                <a:effectLst/>
                <a:latin typeface="Arial" panose="020B0604020202020204" pitchFamily="34" charset="0"/>
                <a:ea typeface="Calibri" panose="020F0502020204030204" pitchFamily="34" charset="0"/>
                <a:cs typeface="Arial" panose="020B0604020202020204" pitchFamily="34" charset="0"/>
              </a:rPr>
              <a:t>Backward design </a:t>
            </a:r>
            <a:endParaRPr lang="en-US" sz="1200" b="0" i="0" u="none"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628650" marR="0" lvl="1" indent="-171450">
              <a:lnSpc>
                <a:spcPct val="150000"/>
              </a:lnSpc>
              <a:spcBef>
                <a:spcPts val="0"/>
              </a:spcBef>
              <a:spcAft>
                <a:spcPts val="12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is the process of defining intended outcomes prior to designing educational experiences to ensure students attain those outcomes; and</a:t>
            </a:r>
          </a:p>
          <a:p>
            <a:pPr marL="628650" marR="0" lvl="1" indent="-171450">
              <a:lnSpc>
                <a:spcPct val="150000"/>
              </a:lnSpc>
              <a:spcBef>
                <a:spcPts val="0"/>
              </a:spcBef>
              <a:spcAft>
                <a:spcPts val="12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focuses on what students will know and be able to do and how they will demonstrate it.</a:t>
            </a:r>
          </a:p>
          <a:p>
            <a:pPr marL="171450" marR="0" lvl="0" indent="-17145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UDL focuses on providing instruction that recognizes and removes barriers to learning for all students.</a:t>
            </a:r>
            <a:endParaRPr lang="en-US" sz="1200" dirty="0">
              <a:latin typeface="Arial" panose="020B0604020202020204" pitchFamily="34" charset="0"/>
              <a:cs typeface="Arial" panose="020B0604020202020204" pitchFamily="34" charset="0"/>
            </a:endParaRPr>
          </a:p>
          <a:p>
            <a:endParaRPr lang="en-US" sz="1200" i="0" dirty="0">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Arial" panose="020B0604020202020204" pitchFamily="34" charset="0"/>
                <a:cs typeface="Arial" panose="020B0604020202020204" pitchFamily="34" charset="0"/>
              </a:rPr>
              <a:t>Chapter Pages: </a:t>
            </a:r>
            <a:r>
              <a:rPr lang="en-US" sz="1200" i="1" dirty="0">
                <a:effectLst/>
                <a:latin typeface="+mn-lt"/>
              </a:rPr>
              <a:t>26</a:t>
            </a:r>
            <a:r>
              <a:rPr lang="en-US" sz="1200" i="1" dirty="0">
                <a:effectLst/>
                <a:latin typeface="+mn-lt"/>
                <a:ea typeface="Calibri" panose="020F0502020204030204" pitchFamily="34" charset="0"/>
              </a:rPr>
              <a:t>–32</a:t>
            </a:r>
            <a:endParaRPr lang="en-US" sz="1200" i="1" dirty="0">
              <a:effectLst/>
              <a:latin typeface="Arial" panose="020B0604020202020204" pitchFamily="34" charset="0"/>
              <a:ea typeface="Calibri" panose="020F050202020403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25</a:t>
            </a:fld>
            <a:endParaRPr lang="en-US"/>
          </a:p>
        </p:txBody>
      </p:sp>
    </p:spTree>
    <p:extLst>
      <p:ext uri="{BB962C8B-B14F-4D97-AF65-F5344CB8AC3E}">
        <p14:creationId xmlns:p14="http://schemas.microsoft.com/office/powerpoint/2010/main" val="2368046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Planning Process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effectLst/>
                <a:ea typeface="Calibri" panose="020F0502020204030204" pitchFamily="34" charset="0"/>
              </a:rPr>
              <a:t>The focus of the </a:t>
            </a:r>
            <a:r>
              <a:rPr lang="en-US" sz="1200" b="0" dirty="0"/>
              <a:t>Backward Design Process </a:t>
            </a:r>
            <a:r>
              <a:rPr lang="en-US" sz="1200" dirty="0"/>
              <a:t>(according to Wiggins and McTighe 1998)</a:t>
            </a:r>
            <a:r>
              <a:rPr lang="en-US" sz="1200" b="0" dirty="0">
                <a:effectLst/>
              </a:rPr>
              <a:t> is w</a:t>
            </a:r>
            <a:r>
              <a:rPr lang="en-US" sz="1200" dirty="0">
                <a:effectLst/>
                <a:ea typeface="Calibri" panose="020F0502020204030204" pitchFamily="34" charset="0"/>
              </a:rPr>
              <a:t>hat students will know and be able to do and how they will demonstrate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mn-lt"/>
              </a:rPr>
              <a:t>Chapter Pages: </a:t>
            </a:r>
            <a:r>
              <a:rPr lang="en-US" sz="1200" i="1" dirty="0">
                <a:effectLst/>
                <a:latin typeface="+mn-lt"/>
              </a:rPr>
              <a:t>26</a:t>
            </a:r>
            <a:r>
              <a:rPr lang="en-US" sz="1200" i="1" dirty="0">
                <a:effectLst/>
                <a:latin typeface="+mn-lt"/>
                <a:ea typeface="Calibri" panose="020F0502020204030204" pitchFamily="34" charset="0"/>
              </a:rPr>
              <a:t>–32</a:t>
            </a:r>
            <a:endParaRPr lang="en-US" i="1" dirty="0">
              <a:effectLst/>
              <a:latin typeface="+mn-l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26</a:t>
            </a:fld>
            <a:endParaRPr lang="en-US"/>
          </a:p>
        </p:txBody>
      </p:sp>
    </p:spTree>
    <p:extLst>
      <p:ext uri="{BB962C8B-B14F-4D97-AF65-F5344CB8AC3E}">
        <p14:creationId xmlns:p14="http://schemas.microsoft.com/office/powerpoint/2010/main" val="1559399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1">
                    <a:lumMod val="75000"/>
                  </a:schemeClr>
                </a:solidFill>
                <a:latin typeface="+mn-lt"/>
              </a:rPr>
              <a:t>Step 1: Map the Curriculum to Set Yearlong Course Learning Goals</a:t>
            </a:r>
          </a:p>
          <a:p>
            <a:pPr rtl="0">
              <a:spcBef>
                <a:spcPts val="0"/>
              </a:spcBef>
              <a:spcAft>
                <a:spcPts val="1200"/>
              </a:spcAft>
            </a:pPr>
            <a:r>
              <a:rPr lang="en-US" sz="1200" b="0" i="0" u="none" strike="noStrike" dirty="0">
                <a:solidFill>
                  <a:srgbClr val="000000"/>
                </a:solidFill>
                <a:effectLst/>
                <a:latin typeface="+mn-lt"/>
              </a:rPr>
              <a:t>NOTE: “Curriculum mapping is the process of indexing or diagraming a curriculum to identify and address academic gaps, redundancies, and misalignments for purposes of improving the overall coherence of a course of study and, by extension, its effectiveness …” (</a:t>
            </a:r>
            <a:r>
              <a:rPr lang="en-US" sz="1200" b="0" i="1" u="none" strike="noStrike" dirty="0">
                <a:solidFill>
                  <a:srgbClr val="000000"/>
                </a:solidFill>
                <a:effectLst/>
                <a:latin typeface="+mn-lt"/>
              </a:rPr>
              <a:t>Great Schools Partnership: Glossary of Education Reform, November 2013).</a:t>
            </a:r>
            <a:endParaRPr lang="en-US" sz="1200" b="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mn-lt"/>
              </a:rPr>
              <a:t>Chapter Pages: 28</a:t>
            </a:r>
            <a:r>
              <a:rPr lang="en-US" dirty="0">
                <a:effectLst/>
                <a:latin typeface="+mn-lt"/>
                <a:ea typeface="Calibri" panose="020F0502020204030204" pitchFamily="34" charset="0"/>
              </a:rPr>
              <a:t>–31</a:t>
            </a:r>
            <a:endParaRPr lang="en-US" i="1" dirty="0">
              <a:effectLst/>
              <a:latin typeface="+mn-lt"/>
              <a:ea typeface="Calibri" panose="020F0502020204030204" pitchFamily="34" charset="0"/>
            </a:endParaRPr>
          </a:p>
          <a:p>
            <a:pPr algn="l" rtl="0">
              <a:spcBef>
                <a:spcPts val="0"/>
              </a:spcBef>
              <a:spcAft>
                <a:spcPts val="1200"/>
              </a:spcAft>
            </a:pPr>
            <a:endParaRPr lang="en-US" sz="1200" b="0" dirty="0">
              <a:effectLst/>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27</a:t>
            </a:fld>
            <a:endParaRPr lang="en-US"/>
          </a:p>
        </p:txBody>
      </p:sp>
    </p:spTree>
    <p:extLst>
      <p:ext uri="{BB962C8B-B14F-4D97-AF65-F5344CB8AC3E}">
        <p14:creationId xmlns:p14="http://schemas.microsoft.com/office/powerpoint/2010/main" val="1916435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latin typeface="+mn-lt"/>
              </a:rPr>
              <a:t>Research Supports a Comprehensive Approach to Instructional Planning</a:t>
            </a:r>
          </a:p>
          <a:p>
            <a:r>
              <a:rPr lang="en-US" sz="1200" dirty="0">
                <a:solidFill>
                  <a:srgbClr val="000000"/>
                </a:solidFill>
                <a:latin typeface="+mn-lt"/>
              </a:rPr>
              <a:t>Read pages 24 and 25 and discuss: H</a:t>
            </a:r>
            <a:r>
              <a:rPr lang="en-US" sz="1200" b="0" i="0" u="none" strike="noStrike" dirty="0">
                <a:solidFill>
                  <a:srgbClr val="000000"/>
                </a:solidFill>
                <a:effectLst/>
                <a:latin typeface="+mn-lt"/>
              </a:rPr>
              <a:t>ave you experienced the positive effects of a c</a:t>
            </a:r>
            <a:r>
              <a:rPr lang="en-US" sz="1200" dirty="0">
                <a:solidFill>
                  <a:srgbClr val="000000"/>
                </a:solidFill>
                <a:latin typeface="+mn-lt"/>
              </a:rPr>
              <a:t>omprehensive approach to instructional planning? What might get in the way of taking a comprehensive approach?</a:t>
            </a:r>
            <a:endParaRPr lang="en-US" dirty="0">
              <a:latin typeface="+mn-lt"/>
            </a:endParaRPr>
          </a:p>
          <a:p>
            <a:endParaRPr lang="en-US" dirty="0">
              <a:latin typeface="+mn-lt"/>
            </a:endParaRPr>
          </a:p>
          <a:p>
            <a:r>
              <a:rPr lang="en-US" i="1" dirty="0">
                <a:latin typeface="+mn-lt"/>
              </a:rPr>
              <a:t>Chapter Pages: 28</a:t>
            </a:r>
            <a:r>
              <a:rPr lang="en-US" dirty="0">
                <a:effectLst/>
                <a:latin typeface="+mn-lt"/>
                <a:ea typeface="Calibri" panose="020F0502020204030204" pitchFamily="34" charset="0"/>
              </a:rPr>
              <a:t>–</a:t>
            </a:r>
            <a:r>
              <a:rPr lang="en-US" i="1" dirty="0">
                <a:effectLst/>
                <a:latin typeface="+mn-lt"/>
                <a:ea typeface="Calibri" panose="020F0502020204030204" pitchFamily="34" charset="0"/>
              </a:rPr>
              <a:t>29</a:t>
            </a:r>
            <a:endParaRPr lang="en-US" i="1"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28</a:t>
            </a:fld>
            <a:endParaRPr lang="en-US"/>
          </a:p>
        </p:txBody>
      </p:sp>
    </p:spTree>
    <p:extLst>
      <p:ext uri="{BB962C8B-B14F-4D97-AF65-F5344CB8AC3E}">
        <p14:creationId xmlns:p14="http://schemas.microsoft.com/office/powerpoint/2010/main" val="3568094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1200"/>
              </a:spcAft>
            </a:pPr>
            <a:r>
              <a:rPr lang="en-US" sz="1200" b="1" dirty="0">
                <a:latin typeface="Arial" panose="020B0604020202020204" pitchFamily="34" charset="0"/>
                <a:cs typeface="Arial" panose="020B0604020202020204" pitchFamily="34" charset="0"/>
              </a:rPr>
              <a:t>Effective Curriculum Maps for Comprehensive Arts Learning</a:t>
            </a:r>
          </a:p>
          <a:p>
            <a:pPr marL="171450" marR="0" indent="-171450">
              <a:lnSpc>
                <a:spcPct val="150000"/>
              </a:lnSpc>
              <a:spcBef>
                <a:spcPts val="0"/>
              </a:spcBef>
              <a:spcAft>
                <a:spcPts val="12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Curriculum maps articulate a sequence and progression of arts learning, within and across grades and proficiency levels, aligned to the</a:t>
            </a:r>
            <a:r>
              <a:rPr lang="en-US" sz="1200" i="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California </a:t>
            </a:r>
            <a:r>
              <a:rPr lang="en-US" sz="1200" i="1" dirty="0">
                <a:effectLst/>
                <a:latin typeface="Arial" panose="020B0604020202020204" pitchFamily="34" charset="0"/>
                <a:ea typeface="Calibri" panose="020F0502020204030204" pitchFamily="34" charset="0"/>
                <a:cs typeface="Arial" panose="020B0604020202020204" pitchFamily="34" charset="0"/>
              </a:rPr>
              <a:t>Arts Standards.</a:t>
            </a:r>
          </a:p>
          <a:p>
            <a:pPr marL="171450" marR="0" indent="-171450">
              <a:lnSpc>
                <a:spcPct val="150000"/>
              </a:lnSpc>
              <a:spcBef>
                <a:spcPts val="0"/>
              </a:spcBef>
              <a:spcAft>
                <a:spcPts val="12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Effective curriculum maps are living documents that provide scaffolds for the discipline-specific knowledge and content skills, and facilitate sequential learning aligned to Artistic Processes, Process Components, and Student Performance Standards.</a:t>
            </a:r>
          </a:p>
          <a:p>
            <a:pPr marL="171450" marR="0" indent="-171450">
              <a:lnSpc>
                <a:spcPct val="150000"/>
              </a:lnSpc>
              <a:spcBef>
                <a:spcPts val="0"/>
              </a:spcBef>
              <a:spcAft>
                <a:spcPts val="12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Successful curriculum maps identify the discipline-specific knowledge and skills students learn when they complete the course or grade level.</a:t>
            </a:r>
          </a:p>
          <a:p>
            <a:pPr marL="171450" marR="0" indent="-171450">
              <a:lnSpc>
                <a:spcPct val="150000"/>
              </a:lnSpc>
              <a:spcBef>
                <a:spcPts val="0"/>
              </a:spcBef>
              <a:spcAft>
                <a:spcPts val="12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Curriculum that is based on clear identification and articulation of learning goals in relationship to the instructional delivery model(s) and actual in school learning time is critical in creating arts literacy. Curriculum maps for arts education should serve to articulate teaching and instructional approaches used in teaching the arts and aligned with district/school instructional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Arial" panose="020B0604020202020204" pitchFamily="34" charset="0"/>
                <a:cs typeface="Arial" panose="020B0604020202020204" pitchFamily="34" charset="0"/>
              </a:rPr>
              <a:t>Chapter Page: 29</a:t>
            </a:r>
            <a:endParaRPr lang="en-US" i="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1200"/>
              </a:spcAft>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29</a:t>
            </a:fld>
            <a:endParaRPr lang="en-US"/>
          </a:p>
        </p:txBody>
      </p:sp>
    </p:spTree>
    <p:extLst>
      <p:ext uri="{BB962C8B-B14F-4D97-AF65-F5344CB8AC3E}">
        <p14:creationId xmlns:p14="http://schemas.microsoft.com/office/powerpoint/2010/main" val="735324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Contents of Chapter 2</a:t>
            </a:r>
          </a:p>
          <a:p>
            <a:pPr marL="171450" indent="-171450">
              <a:buFont typeface="Arial" panose="020B0604020202020204" pitchFamily="34" charset="0"/>
              <a:buChar char="•"/>
            </a:pPr>
            <a:r>
              <a:rPr lang="en-US" b="0" dirty="0">
                <a:latin typeface="+mn-lt"/>
              </a:rPr>
              <a:t>Chapter 2 is organized into three main sections.</a:t>
            </a:r>
          </a:p>
          <a:p>
            <a:pPr marL="171450" indent="-171450">
              <a:buFont typeface="Arial" panose="020B0604020202020204" pitchFamily="34" charset="0"/>
              <a:buChar char="•"/>
            </a:pPr>
            <a:r>
              <a:rPr lang="en-US" b="0" dirty="0">
                <a:latin typeface="+mn-lt"/>
              </a:rPr>
              <a:t>The first two sections and their subsections are listed on the slide in the order they appear in the chapter.</a:t>
            </a:r>
          </a:p>
          <a:p>
            <a:pPr marL="171450" indent="-171450">
              <a:buFont typeface="Arial" panose="020B0604020202020204" pitchFamily="34" charset="0"/>
              <a:buChar char="•"/>
            </a:pPr>
            <a:r>
              <a:rPr lang="en-US" b="0" dirty="0">
                <a:latin typeface="+mn-lt"/>
              </a:rPr>
              <a:t>When reading the chapter in Word format, consider selecting the Navigation Pane under the View menu to easily jump from one section to another.</a:t>
            </a:r>
          </a:p>
          <a:p>
            <a:endParaRPr lang="en-US" sz="1200" b="0" dirty="0">
              <a:effectLst/>
              <a:latin typeface="+mn-lt"/>
              <a:ea typeface="Calibri" panose="020F0502020204030204" pitchFamily="34" charset="0"/>
              <a:cs typeface="Arial" panose="020B0604020202020204" pitchFamily="34" charset="0"/>
            </a:endParaRPr>
          </a:p>
          <a:p>
            <a:r>
              <a:rPr lang="en-US" sz="1200" b="0" i="1" dirty="0">
                <a:effectLst/>
                <a:latin typeface="+mn-lt"/>
                <a:ea typeface="Calibri" panose="020F0502020204030204" pitchFamily="34" charset="0"/>
                <a:cs typeface="Arial" panose="020B0604020202020204" pitchFamily="34" charset="0"/>
              </a:rPr>
              <a:t>Chapter Page: 3</a:t>
            </a:r>
            <a:endParaRPr lang="en-US" sz="1200" i="1" dirty="0">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539657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Step 2: Determining Acceptable Evidence and Designing Assessments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mn-lt"/>
              </a:rPr>
              <a:t>Chapter Page: 32</a:t>
            </a:r>
            <a:endParaRPr lang="en-US" i="1"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30</a:t>
            </a:fld>
            <a:endParaRPr lang="en-US"/>
          </a:p>
        </p:txBody>
      </p:sp>
    </p:spTree>
    <p:extLst>
      <p:ext uri="{BB962C8B-B14F-4D97-AF65-F5344CB8AC3E}">
        <p14:creationId xmlns:p14="http://schemas.microsoft.com/office/powerpoint/2010/main" val="3699163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1">
                    <a:lumMod val="75000"/>
                  </a:schemeClr>
                </a:solidFill>
                <a:latin typeface="+mn-lt"/>
              </a:rPr>
              <a:t>Sample Questions to Consider When Linking Assessment to Evidence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mn-lt"/>
                <a:sym typeface="Arial"/>
              </a:rPr>
              <a:t>The full list of questions from the chapter includes:</a:t>
            </a:r>
          </a:p>
          <a:p>
            <a:pPr marL="171450" indent="-171450">
              <a:spcBef>
                <a:spcPts val="0"/>
              </a:spcBef>
              <a:spcAft>
                <a:spcPts val="60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What type of assessments are needed? Formative assessment or summative assessment? Or a combination?</a:t>
            </a:r>
          </a:p>
          <a:p>
            <a:pPr marL="171450" indent="-171450">
              <a:spcBef>
                <a:spcPts val="0"/>
              </a:spcBef>
              <a:spcAft>
                <a:spcPts val="60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Will the assessment(s) be formal or informal? Or a combination?</a:t>
            </a:r>
          </a:p>
          <a:p>
            <a:pPr marL="171450" indent="-171450">
              <a:spcBef>
                <a:spcPts val="0"/>
              </a:spcBef>
              <a:spcAft>
                <a:spcPts val="60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How will the assessments provide options for action and expression?</a:t>
            </a:r>
          </a:p>
          <a:p>
            <a:pPr marL="171450" indent="-171450">
              <a:spcBef>
                <a:spcPts val="0"/>
              </a:spcBef>
              <a:spcAft>
                <a:spcPts val="60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What are the possible actual assessment tasks that will provide opportunities for students to demonstrate their understanding?</a:t>
            </a:r>
          </a:p>
          <a:p>
            <a:pPr marL="171450" indent="-171450">
              <a:spcBef>
                <a:spcPts val="0"/>
              </a:spcBef>
              <a:spcAft>
                <a:spcPts val="60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How will the assessments provide multiple options for students to demonstrate their learning?</a:t>
            </a:r>
          </a:p>
          <a:p>
            <a:pPr marL="171450" indent="-171450">
              <a:spcBef>
                <a:spcPts val="0"/>
              </a:spcBef>
              <a:spcAft>
                <a:spcPts val="60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What is the student product/performance that will show evidence of student understanding?</a:t>
            </a:r>
          </a:p>
          <a:p>
            <a:pPr marL="171450" indent="-171450">
              <a:spcBef>
                <a:spcPts val="0"/>
              </a:spcBef>
              <a:spcAft>
                <a:spcPts val="60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How will the assessment task optimize individual student choice and autonomy in demonstrating their learning?</a:t>
            </a:r>
          </a:p>
          <a:p>
            <a:pPr marL="171450" indent="-171450">
              <a:spcBef>
                <a:spcPts val="0"/>
              </a:spcBef>
              <a:spcAft>
                <a:spcPts val="60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What criteria will be used to determine evidence for, of, and as learning?</a:t>
            </a:r>
            <a:endParaRPr lang="en-US" i="0" dirty="0">
              <a:latin typeface="+mn-lt"/>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mn-lt"/>
              </a:rPr>
              <a:t>Chapter Pages: 33–34 </a:t>
            </a:r>
            <a:endParaRPr lang="en-US" i="1" dirty="0">
              <a:effectLst/>
              <a:latin typeface="+mn-l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31</a:t>
            </a:fld>
            <a:endParaRPr lang="en-US"/>
          </a:p>
        </p:txBody>
      </p:sp>
    </p:spTree>
    <p:extLst>
      <p:ext uri="{BB962C8B-B14F-4D97-AF65-F5344CB8AC3E}">
        <p14:creationId xmlns:p14="http://schemas.microsoft.com/office/powerpoint/2010/main" val="3949076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Cyclical Process </a:t>
            </a:r>
            <a:r>
              <a:rPr lang="en-US" b="1" i="1" dirty="0">
                <a:latin typeface="+mn-lt"/>
              </a:rPr>
              <a:t>for</a:t>
            </a:r>
            <a:r>
              <a:rPr lang="en-US" b="1" dirty="0">
                <a:latin typeface="+mn-lt"/>
              </a:rPr>
              <a:t> Learning, </a:t>
            </a:r>
            <a:r>
              <a:rPr lang="en-US" b="1" i="1" dirty="0">
                <a:latin typeface="+mn-lt"/>
              </a:rPr>
              <a:t>of</a:t>
            </a:r>
            <a:r>
              <a:rPr lang="en-US" b="1" dirty="0">
                <a:latin typeface="+mn-lt"/>
              </a:rPr>
              <a:t> Learning and </a:t>
            </a:r>
            <a:r>
              <a:rPr lang="en-US" b="1" i="1" dirty="0">
                <a:latin typeface="+mn-lt"/>
              </a:rPr>
              <a:t>as</a:t>
            </a:r>
            <a:r>
              <a:rPr lang="en-US" b="1" dirty="0">
                <a:latin typeface="+mn-lt"/>
              </a:rPr>
              <a:t> Learning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mn-lt"/>
              </a:rPr>
              <a:t>The learning process is cyclical.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effectLst/>
                <a:latin typeface="+mn-lt"/>
                <a:ea typeface="Calibri" panose="020F0502020204030204" pitchFamily="34" charset="0"/>
                <a:cs typeface="Arial" panose="020B0604020202020204" pitchFamily="34" charset="0"/>
              </a:rPr>
              <a:t>Assessments should affirm students’ ways of knowing and provide students with </a:t>
            </a:r>
            <a:r>
              <a:rPr lang="en-US" sz="1200" b="0" i="0" dirty="0">
                <a:effectLst/>
                <a:latin typeface="+mn-lt"/>
                <a:ea typeface="Calibri" panose="020F0502020204030204" pitchFamily="34" charset="0"/>
                <a:cs typeface="Arial" panose="020B0604020202020204" pitchFamily="34" charset="0"/>
              </a:rPr>
              <a:t>multiple opportunities to demonstrate growth and mastery of learning in the arts discipline.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mn-lt"/>
              </a:rPr>
              <a:t>Chapter Page: 35</a:t>
            </a:r>
            <a:endParaRPr lang="en-US" i="1"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32</a:t>
            </a:fld>
            <a:endParaRPr lang="en-US"/>
          </a:p>
        </p:txBody>
      </p:sp>
    </p:spTree>
    <p:extLst>
      <p:ext uri="{BB962C8B-B14F-4D97-AF65-F5344CB8AC3E}">
        <p14:creationId xmlns:p14="http://schemas.microsoft.com/office/powerpoint/2010/main" val="1661850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accent1">
                    <a:lumMod val="75000"/>
                  </a:schemeClr>
                </a:solidFill>
              </a:rPr>
              <a:t>Summative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mn-lt"/>
              </a:rPr>
              <a:t>Chapter Page: 36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33</a:t>
            </a:fld>
            <a:endParaRPr lang="en-US"/>
          </a:p>
        </p:txBody>
      </p:sp>
    </p:spTree>
    <p:extLst>
      <p:ext uri="{BB962C8B-B14F-4D97-AF65-F5344CB8AC3E}">
        <p14:creationId xmlns:p14="http://schemas.microsoft.com/office/powerpoint/2010/main" val="503806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1">
                    <a:lumMod val="75000"/>
                  </a:schemeClr>
                </a:solidFill>
                <a:effectLst/>
                <a:latin typeface="+mn-lt"/>
                <a:ea typeface="Calibri" panose="020F0502020204030204" pitchFamily="34" charset="0"/>
              </a:rPr>
              <a:t>Authentic Assessment</a:t>
            </a:r>
          </a:p>
          <a:p>
            <a:pPr marL="285750" marR="0" indent="-285750">
              <a:lnSpc>
                <a:spcPct val="15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Authentic Assessment emulates the performance that would be required of a student in real-life situations (NCAS 2014).</a:t>
            </a:r>
          </a:p>
          <a:p>
            <a:pPr marL="285750" marR="0" indent="-285750">
              <a:lnSpc>
                <a:spcPct val="15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It can be used to assess a student’s ability to create an artistic product, to assess the attributes of the product itself such as the performing of a solo, a specific dance genre or style, or a scene from a play, the design of a sculpture, or developing a trailer for a film.</a:t>
            </a:r>
          </a:p>
          <a:p>
            <a:pPr marL="285750" marR="0" indent="-285750">
              <a:lnSpc>
                <a:spcPct val="15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It can be used while the skill is being performed (a student’s role within a musical piece, a specific monologue from a play, the creation of a three-dimensional space on a two-dimensional plane, etc.).</a:t>
            </a:r>
          </a:p>
          <a:p>
            <a:pPr marL="285750" marR="0" indent="-285750">
              <a:lnSpc>
                <a:spcPct val="15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Authentic assessment tasks</a:t>
            </a:r>
          </a:p>
          <a:p>
            <a:pPr marL="742950" marR="0" lvl="1" indent="-285750">
              <a:lnSpc>
                <a:spcPct val="15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are not daily lesson plans or daily lesson activities;</a:t>
            </a:r>
          </a:p>
          <a:p>
            <a:pPr marL="742950" marR="0" lvl="1" indent="-285750">
              <a:lnSpc>
                <a:spcPct val="15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do not introduce any new knowledge;</a:t>
            </a:r>
          </a:p>
          <a:p>
            <a:pPr marL="742950" marR="0" lvl="1" indent="-285750">
              <a:lnSpc>
                <a:spcPct val="15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are incomplete without a scoring tool;</a:t>
            </a:r>
          </a:p>
          <a:p>
            <a:pPr marL="742950" marR="0" lvl="1" indent="-285750">
              <a:lnSpc>
                <a:spcPct val="15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demonstrate an understanding of accumulated knowledge; and</a:t>
            </a:r>
          </a:p>
          <a:p>
            <a:pPr marL="742950" marR="0" lvl="1" indent="-285750">
              <a:lnSpc>
                <a:spcPct val="15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provide varying methods for response and navigation.</a:t>
            </a:r>
            <a:br>
              <a:rPr lang="en-US" sz="1200" dirty="0">
                <a:effectLst/>
                <a:latin typeface="+mn-lt"/>
                <a:ea typeface="Calibri" panose="020F0502020204030204" pitchFamily="34" charset="0"/>
                <a:cs typeface="Arial" panose="020B0604020202020204" pitchFamily="34" charset="0"/>
              </a:rPr>
            </a:br>
            <a:r>
              <a:rPr lang="en-US" sz="1200" dirty="0">
                <a:effectLst/>
                <a:latin typeface="+mn-lt"/>
                <a:ea typeface="Calibri" panose="020F0502020204030204" pitchFamily="34" charset="0"/>
                <a:cs typeface="Arial" panose="020B0604020202020204" pitchFamily="34" charset="0"/>
              </a:rPr>
              <a:t>(Understanding by Design 2013, CAST 2011).</a:t>
            </a:r>
          </a:p>
          <a:p>
            <a:pPr marL="285750" marR="0" lvl="0" indent="-28575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See the chapter for more about Wiggins and McTighe and </a:t>
            </a:r>
            <a:r>
              <a:rPr lang="en-US" sz="1200" i="1" dirty="0">
                <a:effectLst/>
                <a:latin typeface="+mn-lt"/>
                <a:ea typeface="Calibri" panose="020F0502020204030204" pitchFamily="34" charset="0"/>
                <a:cs typeface="Arial" panose="020B0604020202020204" pitchFamily="34" charset="0"/>
              </a:rPr>
              <a:t>Understanding by Design (</a:t>
            </a:r>
            <a:r>
              <a:rPr lang="en-US" sz="1200" i="1" dirty="0" err="1">
                <a:effectLst/>
                <a:latin typeface="+mn-lt"/>
                <a:ea typeface="Calibri" panose="020F0502020204030204" pitchFamily="34" charset="0"/>
                <a:cs typeface="Arial" panose="020B0604020202020204" pitchFamily="34" charset="0"/>
              </a:rPr>
              <a:t>UbD</a:t>
            </a:r>
            <a:r>
              <a:rPr lang="en-US" sz="1200" i="1" dirty="0">
                <a:effectLst/>
                <a:latin typeface="+mn-lt"/>
                <a:ea typeface="Calibri" panose="020F0502020204030204" pitchFamily="34" charset="0"/>
                <a:cs typeface="Arial" panose="020B0604020202020204" pitchFamily="34" charset="0"/>
              </a:rPr>
              <a:t>)</a:t>
            </a:r>
            <a:r>
              <a:rPr lang="en-US" sz="1200" dirty="0">
                <a:effectLst/>
                <a:latin typeface="+mn-lt"/>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36</a:t>
            </a:r>
            <a:r>
              <a:rPr lang="en-US" sz="1200" dirty="0">
                <a:effectLst/>
                <a:latin typeface="+mn-lt"/>
                <a:ea typeface="Calibri" panose="020F0502020204030204" pitchFamily="34" charset="0"/>
              </a:rPr>
              <a:t>–</a:t>
            </a:r>
            <a:r>
              <a:rPr lang="en-US" sz="1200" i="1" dirty="0">
                <a:effectLst/>
                <a:latin typeface="+mn-lt"/>
                <a:ea typeface="Calibri" panose="020F0502020204030204" pitchFamily="34" charset="0"/>
              </a:rPr>
              <a:t>37</a:t>
            </a:r>
          </a:p>
          <a:p>
            <a:endParaRPr lang="en-US" sz="1200"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34</a:t>
            </a:fld>
            <a:endParaRPr lang="en-US"/>
          </a:p>
        </p:txBody>
      </p:sp>
    </p:spTree>
    <p:extLst>
      <p:ext uri="{BB962C8B-B14F-4D97-AF65-F5344CB8AC3E}">
        <p14:creationId xmlns:p14="http://schemas.microsoft.com/office/powerpoint/2010/main" val="33711924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1">
                    <a:lumMod val="75000"/>
                  </a:schemeClr>
                </a:solidFill>
                <a:latin typeface="+mn-lt"/>
              </a:rPr>
              <a:t>Questions to Inform Design of Authentic Assessments</a:t>
            </a:r>
          </a:p>
          <a:p>
            <a:pPr marL="171450" marR="0" indent="-171450">
              <a:lnSpc>
                <a:spcPct val="15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The questions on the slide can be used as reflection points when initiating and designing authentic assessment.</a:t>
            </a:r>
          </a:p>
          <a:p>
            <a:pPr marL="171450" marR="0" indent="-171450">
              <a:lnSpc>
                <a:spcPct val="15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Wiggins and McTighe caution that authentic assessment tasks designed as assessment tools can easily be confused with learning activities, so teachers must focus on using authentic assessment tasks to evaluate learning rather than to teach new concepts.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 37</a:t>
            </a:r>
            <a:endParaRPr lang="en-US" sz="1200" i="1" dirty="0">
              <a:effectLst/>
              <a:latin typeface="+mn-l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35</a:t>
            </a:fld>
            <a:endParaRPr lang="en-US"/>
          </a:p>
        </p:txBody>
      </p:sp>
    </p:spTree>
    <p:extLst>
      <p:ext uri="{BB962C8B-B14F-4D97-AF65-F5344CB8AC3E}">
        <p14:creationId xmlns:p14="http://schemas.microsoft.com/office/powerpoint/2010/main" val="10189205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1">
                    <a:lumMod val="75000"/>
                  </a:schemeClr>
                </a:solidFill>
                <a:latin typeface="+mn-lt"/>
              </a:rPr>
              <a:t>Snapshot: Cumulative Authentic Assessment Task</a:t>
            </a:r>
          </a:p>
          <a:p>
            <a:pPr marL="171450" marR="0" indent="-171450">
              <a:lnSpc>
                <a:spcPct val="150000"/>
              </a:lnSpc>
              <a:spcBef>
                <a:spcPts val="0"/>
              </a:spcBef>
              <a:spcAft>
                <a:spcPts val="1200"/>
              </a:spcAft>
              <a:buFont typeface="Arial" panose="020B0604020202020204" pitchFamily="34" charset="0"/>
              <a:buChar char="•"/>
            </a:pPr>
            <a:r>
              <a:rPr lang="en-US" dirty="0"/>
              <a:t>Cumulative assessments are a type of authentic assessment that</a:t>
            </a:r>
          </a:p>
          <a:p>
            <a:pPr marL="628650" marR="0" lvl="1" indent="-171450">
              <a:lnSpc>
                <a:spcPct val="150000"/>
              </a:lnSpc>
              <a:spcBef>
                <a:spcPts val="0"/>
              </a:spcBef>
              <a:spcAft>
                <a:spcPts val="1200"/>
              </a:spcAft>
              <a:buFont typeface="Arial" panose="020B0604020202020204" pitchFamily="34" charset="0"/>
              <a:buChar char="•"/>
            </a:pPr>
            <a:r>
              <a:rPr lang="en-US" dirty="0"/>
              <a:t>can be set in real or simulated settings and include the constraints, background noise, and circumstances an adult would find in a similar situation;</a:t>
            </a:r>
          </a:p>
          <a:p>
            <a:pPr marL="628650" marR="0" lvl="1" indent="-171450">
              <a:lnSpc>
                <a:spcPct val="150000"/>
              </a:lnSpc>
              <a:spcBef>
                <a:spcPts val="0"/>
              </a:spcBef>
              <a:spcAft>
                <a:spcPts val="1200"/>
              </a:spcAft>
              <a:buFont typeface="Arial" panose="020B0604020202020204" pitchFamily="34" charset="0"/>
              <a:buChar char="•"/>
            </a:pPr>
            <a:r>
              <a:rPr lang="en-US" dirty="0"/>
              <a:t>identifies the task’s specific purpose as it relates to an identified audience;</a:t>
            </a:r>
          </a:p>
          <a:p>
            <a:pPr marL="628650" marR="0" lvl="1" indent="-171450">
              <a:lnSpc>
                <a:spcPct val="150000"/>
              </a:lnSpc>
              <a:spcBef>
                <a:spcPts val="0"/>
              </a:spcBef>
              <a:spcAft>
                <a:spcPts val="1200"/>
              </a:spcAft>
              <a:buFont typeface="Arial" panose="020B0604020202020204" pitchFamily="34" charset="0"/>
              <a:buChar char="•"/>
            </a:pPr>
            <a:r>
              <a:rPr lang="en-US" dirty="0"/>
              <a:t>should be shared with the students at the beginning of the unit as an end goal;</a:t>
            </a:r>
          </a:p>
          <a:p>
            <a:pPr marL="628650" marR="0" lvl="1" indent="-171450">
              <a:lnSpc>
                <a:spcPct val="150000"/>
              </a:lnSpc>
              <a:spcBef>
                <a:spcPts val="0"/>
              </a:spcBef>
              <a:spcAft>
                <a:spcPts val="1200"/>
              </a:spcAft>
              <a:buFont typeface="Arial" panose="020B0604020202020204" pitchFamily="34" charset="0"/>
              <a:buChar char="•"/>
            </a:pPr>
            <a:r>
              <a:rPr lang="en-US" dirty="0"/>
              <a:t>offers students opportunities to demonstrate the synthesis of their learning; and </a:t>
            </a:r>
          </a:p>
          <a:p>
            <a:pPr marL="628650" marR="0" lvl="1" indent="-171450">
              <a:lnSpc>
                <a:spcPct val="150000"/>
              </a:lnSpc>
              <a:spcBef>
                <a:spcPts val="0"/>
              </a:spcBef>
              <a:spcAft>
                <a:spcPts val="1200"/>
              </a:spcAft>
              <a:buFont typeface="Arial" panose="020B0604020202020204" pitchFamily="34" charset="0"/>
              <a:buChar char="•"/>
            </a:pPr>
            <a:r>
              <a:rPr lang="en-US" dirty="0"/>
              <a:t>provides students agency in personalizing their response.</a:t>
            </a:r>
          </a:p>
          <a:p>
            <a:pPr marL="171450" marR="0" indent="-171450">
              <a:lnSpc>
                <a:spcPct val="150000"/>
              </a:lnSpc>
              <a:spcBef>
                <a:spcPts val="0"/>
              </a:spcBef>
              <a:spcAft>
                <a:spcPts val="1200"/>
              </a:spcAft>
              <a:buFont typeface="Arial" panose="020B0604020202020204" pitchFamily="34" charset="0"/>
              <a:buChar char="•"/>
            </a:pPr>
            <a:r>
              <a:rPr lang="en-US" dirty="0"/>
              <a:t>The Snapshot on page 35 is an example of a cumulative authentic assessment task in an advanced high school dance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38</a:t>
            </a:r>
            <a:r>
              <a:rPr lang="en-US" sz="1200" dirty="0">
                <a:effectLst/>
                <a:latin typeface="+mn-lt"/>
                <a:ea typeface="Calibri" panose="020F0502020204030204" pitchFamily="34" charset="0"/>
              </a:rPr>
              <a:t>–</a:t>
            </a:r>
            <a:r>
              <a:rPr lang="en-US" sz="1200" i="1" dirty="0">
                <a:effectLst/>
                <a:latin typeface="+mn-lt"/>
                <a:ea typeface="Calibri" panose="020F0502020204030204" pitchFamily="34" charset="0"/>
              </a:rPr>
              <a:t>40</a:t>
            </a:r>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36</a:t>
            </a:fld>
            <a:endParaRPr lang="en-US"/>
          </a:p>
        </p:txBody>
      </p:sp>
    </p:spTree>
    <p:extLst>
      <p:ext uri="{BB962C8B-B14F-4D97-AF65-F5344CB8AC3E}">
        <p14:creationId xmlns:p14="http://schemas.microsoft.com/office/powerpoint/2010/main" val="26463782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accent1">
                    <a:lumMod val="75000"/>
                  </a:schemeClr>
                </a:solidFill>
              </a:rPr>
              <a:t>Portfolios as Summative Assessment (1)</a:t>
            </a:r>
            <a:endParaRPr lang="en-US" i="0" dirty="0">
              <a:latin typeface="+mn-lt"/>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mn-lt"/>
              </a:rPr>
              <a:t>Chapter Pages: 40</a:t>
            </a:r>
            <a:r>
              <a:rPr lang="en-US" dirty="0">
                <a:effectLst/>
                <a:latin typeface="+mn-lt"/>
                <a:ea typeface="Calibri" panose="020F0502020204030204" pitchFamily="34" charset="0"/>
              </a:rPr>
              <a:t>–</a:t>
            </a:r>
            <a:r>
              <a:rPr lang="en-US" i="1" dirty="0">
                <a:effectLst/>
                <a:latin typeface="+mn-lt"/>
                <a:ea typeface="Calibri" panose="020F0502020204030204" pitchFamily="34" charset="0"/>
              </a:rPr>
              <a:t>47</a:t>
            </a:r>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37</a:t>
            </a:fld>
            <a:endParaRPr lang="en-US"/>
          </a:p>
        </p:txBody>
      </p:sp>
    </p:spTree>
    <p:extLst>
      <p:ext uri="{BB962C8B-B14F-4D97-AF65-F5344CB8AC3E}">
        <p14:creationId xmlns:p14="http://schemas.microsoft.com/office/powerpoint/2010/main" val="38674561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Portfolios as Summative Assessment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mn-lt"/>
              </a:rPr>
              <a:t>Chapter Pages: 40</a:t>
            </a:r>
            <a:r>
              <a:rPr lang="en-US" dirty="0">
                <a:effectLst/>
                <a:latin typeface="+mn-lt"/>
                <a:ea typeface="Calibri" panose="020F0502020204030204" pitchFamily="34" charset="0"/>
              </a:rPr>
              <a:t>–</a:t>
            </a:r>
            <a:r>
              <a:rPr lang="en-US" i="1" dirty="0">
                <a:effectLst/>
                <a:latin typeface="+mn-lt"/>
                <a:ea typeface="Calibri" panose="020F0502020204030204" pitchFamily="34" charset="0"/>
              </a:rPr>
              <a:t>47</a:t>
            </a:r>
          </a:p>
          <a:p>
            <a:endParaRPr lang="en-US" sz="1200" i="1" dirty="0">
              <a:latin typeface="+mn-lt"/>
            </a:endParaRPr>
          </a:p>
          <a:p>
            <a:endParaRPr lang="en-US" sz="1200" dirty="0"/>
          </a:p>
        </p:txBody>
      </p:sp>
      <p:sp>
        <p:nvSpPr>
          <p:cNvPr id="4" name="Slide Number Placeholder 3"/>
          <p:cNvSpPr>
            <a:spLocks noGrp="1"/>
          </p:cNvSpPr>
          <p:nvPr>
            <p:ph type="sldNum" sz="quarter" idx="5"/>
          </p:nvPr>
        </p:nvSpPr>
        <p:spPr/>
        <p:txBody>
          <a:bodyPr/>
          <a:lstStyle/>
          <a:p>
            <a:fld id="{EC5A99C9-FF46-4F50-BFB9-00046364D3A0}" type="slidenum">
              <a:rPr lang="en-US" smtClean="0"/>
              <a:t>38</a:t>
            </a:fld>
            <a:endParaRPr lang="en-US"/>
          </a:p>
        </p:txBody>
      </p:sp>
    </p:spTree>
    <p:extLst>
      <p:ext uri="{BB962C8B-B14F-4D97-AF65-F5344CB8AC3E}">
        <p14:creationId xmlns:p14="http://schemas.microsoft.com/office/powerpoint/2010/main" val="1198225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t>Formative Assessment</a:t>
            </a:r>
          </a:p>
          <a:p>
            <a:pPr marL="171450" indent="-171450">
              <a:buFont typeface="Arial" panose="020B0604020202020204" pitchFamily="34" charset="0"/>
              <a:buChar char="•"/>
            </a:pPr>
            <a:r>
              <a:rPr lang="en-US" sz="1200" dirty="0">
                <a:latin typeface="+mn-lt"/>
                <a:ea typeface="Calibri" panose="020F0502020204030204" pitchFamily="34" charset="0"/>
                <a:cs typeface="Arial" panose="020B0604020202020204" pitchFamily="34" charset="0"/>
              </a:rPr>
              <a:t>Formative assessment provides</a:t>
            </a:r>
            <a:r>
              <a:rPr lang="en-US" sz="1200" dirty="0">
                <a:effectLst/>
                <a:latin typeface="+mn-lt"/>
                <a:ea typeface="Calibri" panose="020F0502020204030204" pitchFamily="34" charset="0"/>
                <a:cs typeface="Arial" panose="020B0604020202020204" pitchFamily="34" charset="0"/>
              </a:rPr>
              <a:t> students opportunities to </a:t>
            </a:r>
          </a:p>
          <a:p>
            <a:pPr marL="628650" lvl="1" indent="-1714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provide evidence of learning;</a:t>
            </a:r>
          </a:p>
          <a:p>
            <a:pPr marL="628650" lvl="1" indent="-1714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analyze and reflect on feedback as abilities develop; and </a:t>
            </a:r>
          </a:p>
          <a:p>
            <a:pPr marL="628650" lvl="1" indent="-1714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act according to developing understanding.</a:t>
            </a:r>
          </a:p>
          <a:p>
            <a:pPr marL="171450" indent="-1714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a:t>
            </a:r>
            <a:r>
              <a:rPr lang="en-US" sz="1200" i="1" dirty="0">
                <a:effectLst/>
                <a:latin typeface="+mn-lt"/>
                <a:ea typeface="Calibri" panose="020F0502020204030204" pitchFamily="34" charset="0"/>
                <a:cs typeface="Arial" panose="020B0604020202020204" pitchFamily="34" charset="0"/>
              </a:rPr>
              <a:t>A hallmark of formative assessment is its emphasis on student efficacy, as students are encouraged to be responsible for their learning and the classroom is turned into a learning community (Gardner 2006; Harlen 2006). To assume that responsibility, students must clearly understand what learning is expected of them, including its nature and quality. Students receive feedback that helps them to understand and master performance gaps, and they are involved in assessing and responding to their own work and that of their peers (see also Heritage 2010).” (</a:t>
            </a:r>
            <a:r>
              <a:rPr lang="it-IT" sz="1200" dirty="0">
                <a:effectLst/>
                <a:latin typeface="+mn-lt"/>
                <a:ea typeface="Calibri" panose="020F0502020204030204" pitchFamily="34" charset="0"/>
                <a:cs typeface="Arial" panose="020B0604020202020204" pitchFamily="34" charset="0"/>
              </a:rPr>
              <a:t>Hilton, M. L., &amp; Pellegrino, J. W. (Eds.). </a:t>
            </a:r>
            <a:r>
              <a:rPr lang="en-US" sz="1200" dirty="0">
                <a:effectLst/>
                <a:latin typeface="+mn-lt"/>
                <a:ea typeface="Calibri" panose="020F0502020204030204" pitchFamily="34" charset="0"/>
                <a:cs typeface="Arial" panose="020B0604020202020204" pitchFamily="34" charset="0"/>
              </a:rPr>
              <a:t>(2012)—</a:t>
            </a:r>
            <a:r>
              <a:rPr lang="en-US" sz="1200" i="1" dirty="0">
                <a:effectLst/>
                <a:latin typeface="+mn-lt"/>
                <a:ea typeface="Calibri" panose="020F0502020204030204" pitchFamily="34" charset="0"/>
                <a:cs typeface="Arial" panose="020B0604020202020204" pitchFamily="34" charset="0"/>
              </a:rPr>
              <a:t>Education for Life and Work: Developing Transferable Knowledge and Skills in the 21st Century</a:t>
            </a:r>
            <a:r>
              <a:rPr lang="en-US" sz="1200" dirty="0">
                <a:effectLst/>
                <a:latin typeface="+mn-lt"/>
                <a:ea typeface="Calibri" panose="020F0502020204030204" pitchFamily="34" charset="0"/>
                <a:cs typeface="Arial" panose="020B0604020202020204" pitchFamily="34" charset="0"/>
              </a:rPr>
              <a:t>. Washington, DC: The National Academies Press.)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47</a:t>
            </a:r>
            <a:r>
              <a:rPr lang="en-US" sz="1200" dirty="0">
                <a:effectLst/>
                <a:latin typeface="+mn-lt"/>
                <a:ea typeface="Calibri" panose="020F0502020204030204" pitchFamily="34" charset="0"/>
              </a:rPr>
              <a:t>–</a:t>
            </a:r>
            <a:r>
              <a:rPr lang="en-US" sz="1200" i="1" dirty="0">
                <a:effectLst/>
                <a:latin typeface="+mn-lt"/>
                <a:ea typeface="Calibri" panose="020F0502020204030204" pitchFamily="34" charset="0"/>
              </a:rPr>
              <a:t>48</a:t>
            </a:r>
          </a:p>
        </p:txBody>
      </p:sp>
      <p:sp>
        <p:nvSpPr>
          <p:cNvPr id="4" name="Slide Number Placeholder 3"/>
          <p:cNvSpPr>
            <a:spLocks noGrp="1"/>
          </p:cNvSpPr>
          <p:nvPr>
            <p:ph type="sldNum" sz="quarter" idx="5"/>
          </p:nvPr>
        </p:nvSpPr>
        <p:spPr/>
        <p:txBody>
          <a:bodyPr/>
          <a:lstStyle/>
          <a:p>
            <a:fld id="{EC5A99C9-FF46-4F50-BFB9-00046364D3A0}" type="slidenum">
              <a:rPr lang="en-US" smtClean="0"/>
              <a:t>39</a:t>
            </a:fld>
            <a:endParaRPr lang="en-US"/>
          </a:p>
        </p:txBody>
      </p:sp>
    </p:spTree>
    <p:extLst>
      <p:ext uri="{BB962C8B-B14F-4D97-AF65-F5344CB8AC3E}">
        <p14:creationId xmlns:p14="http://schemas.microsoft.com/office/powerpoint/2010/main" val="861564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Contents of Chapter 2</a:t>
            </a:r>
          </a:p>
          <a:p>
            <a:r>
              <a:rPr lang="en-US" dirty="0">
                <a:latin typeface="+mn-lt"/>
              </a:rPr>
              <a:t>This is the third section in the chapter with subsections listed.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804299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panose="020F0502020204030204" pitchFamily="34" charset="0"/>
              </a:rPr>
              <a:t>C</a:t>
            </a:r>
            <a:r>
              <a:rPr lang="en-US" sz="1200" b="1" dirty="0">
                <a:effectLst/>
                <a:latin typeface="+mn-lt"/>
                <a:ea typeface="Calibri" panose="020F0502020204030204" pitchFamily="34" charset="0"/>
              </a:rPr>
              <a:t>ommunication and Formative Assessment</a:t>
            </a:r>
          </a:p>
          <a:p>
            <a:pPr marL="171450" indent="-171450">
              <a:buFont typeface="Arial" panose="020B0604020202020204" pitchFamily="34" charset="0"/>
              <a:buChar char="•"/>
            </a:pPr>
            <a:r>
              <a:rPr lang="en-US" sz="1200" b="0" dirty="0">
                <a:solidFill>
                  <a:schemeClr val="accent1">
                    <a:lumMod val="75000"/>
                  </a:schemeClr>
                </a:solidFill>
                <a:latin typeface="+mn-lt"/>
                <a:ea typeface="Calibri" panose="020F0502020204030204" pitchFamily="34" charset="0"/>
              </a:rPr>
              <a:t>C</a:t>
            </a:r>
            <a:r>
              <a:rPr lang="en-US" sz="1200" b="0" dirty="0">
                <a:solidFill>
                  <a:schemeClr val="accent1">
                    <a:lumMod val="75000"/>
                  </a:schemeClr>
                </a:solidFill>
                <a:effectLst/>
                <a:latin typeface="+mn-lt"/>
                <a:ea typeface="Calibri" panose="020F0502020204030204" pitchFamily="34" charset="0"/>
              </a:rPr>
              <a:t>ommunication is fundamental for formative assessment in arts learning.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Continuous personal communication between the teacher and each student should be a fundamental aspect of formative assessment in the arts classroom.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Teacher–student conferences and student-led interviews are additional methods for implementing communication-based formative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Teachers and students can develop questions prior to the conference or interview to prepare each party for specific learning targets and ensure that concepts are communicated in advance.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This practice also creates next steps in partnership with the teacher.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47–48 </a:t>
            </a:r>
            <a:endParaRPr lang="en-US" sz="1200" i="1" dirty="0">
              <a:effectLst/>
              <a:latin typeface="+mn-lt"/>
              <a:ea typeface="Calibri" panose="020F0502020204030204" pitchFamily="34" charset="0"/>
            </a:endParaRPr>
          </a:p>
          <a:p>
            <a:endParaRPr lang="en-US"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40</a:t>
            </a:fld>
            <a:endParaRPr lang="en-US"/>
          </a:p>
        </p:txBody>
      </p:sp>
    </p:spTree>
    <p:extLst>
      <p:ext uri="{BB962C8B-B14F-4D97-AF65-F5344CB8AC3E}">
        <p14:creationId xmlns:p14="http://schemas.microsoft.com/office/powerpoint/2010/main" val="2373716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Effective Feedback in Formative Assessment</a:t>
            </a:r>
            <a:endParaRPr lang="en-US" sz="1200" b="1" dirty="0">
              <a:solidFill>
                <a:schemeClr val="accent1">
                  <a:lumMod val="75000"/>
                </a:schemeClr>
              </a:solidFill>
              <a:latin typeface="+mn-lt"/>
            </a:endParaRPr>
          </a:p>
          <a:p>
            <a:pPr marL="0" indent="0">
              <a:buFont typeface="Arial" panose="020B0604020202020204" pitchFamily="34" charset="0"/>
              <a:buNone/>
            </a:pPr>
            <a:r>
              <a:rPr lang="en-US" sz="1200" dirty="0">
                <a:effectLst/>
                <a:latin typeface="+mn-lt"/>
                <a:ea typeface="Calibri" panose="020F0502020204030204" pitchFamily="34" charset="0"/>
                <a:cs typeface="Arial" panose="020B0604020202020204" pitchFamily="34" charset="0"/>
              </a:rPr>
              <a:t>Read the snapshot on page 45 and consider how the example of feedback provided supports students in sustaining effort and persistence.</a:t>
            </a:r>
          </a:p>
          <a:p>
            <a:pPr marL="285750" indent="-285750">
              <a:buFont typeface="Arial" panose="020B0604020202020204" pitchFamily="34" charset="0"/>
              <a:buChar char="•"/>
            </a:pPr>
            <a:endParaRPr lang="it-IT" sz="120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48</a:t>
            </a:r>
            <a:r>
              <a:rPr lang="en-US" sz="1200" dirty="0">
                <a:effectLst/>
                <a:latin typeface="+mn-lt"/>
                <a:ea typeface="Calibri" panose="020F0502020204030204" pitchFamily="34" charset="0"/>
              </a:rPr>
              <a:t>–</a:t>
            </a:r>
            <a:r>
              <a:rPr lang="en-US" sz="1200" i="1" dirty="0">
                <a:effectLst/>
                <a:latin typeface="+mn-lt"/>
                <a:ea typeface="Calibri" panose="020F0502020204030204" pitchFamily="34" charset="0"/>
              </a:rPr>
              <a:t>50</a:t>
            </a:r>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41</a:t>
            </a:fld>
            <a:endParaRPr lang="en-US"/>
          </a:p>
        </p:txBody>
      </p:sp>
    </p:spTree>
    <p:extLst>
      <p:ext uri="{BB962C8B-B14F-4D97-AF65-F5344CB8AC3E}">
        <p14:creationId xmlns:p14="http://schemas.microsoft.com/office/powerpoint/2010/main" val="406653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1">
                    <a:lumMod val="75000"/>
                  </a:schemeClr>
                </a:solidFill>
                <a:latin typeface="+mn-lt"/>
              </a:rPr>
              <a:t>Self &amp; Peer Assessment in Formative Feedback</a:t>
            </a:r>
            <a:endParaRPr lang="en-US" sz="1200" dirty="0">
              <a:effectLst/>
              <a:latin typeface="+mn-lt"/>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sz="1200" dirty="0">
                <a:effectLst/>
                <a:latin typeface="+mn-lt"/>
                <a:ea typeface="Calibri" panose="020F0502020204030204" pitchFamily="34" charset="0"/>
              </a:rPr>
              <a:t>Self and peer assessment make assessment student centered.</a:t>
            </a:r>
          </a:p>
          <a:p>
            <a:pPr marL="171450" indent="-171450">
              <a:buFont typeface="Arial" panose="020B0604020202020204" pitchFamily="34" charset="0"/>
              <a:buChar char="•"/>
            </a:pPr>
            <a:r>
              <a:rPr lang="en-US" sz="1200" dirty="0">
                <a:effectLst/>
                <a:latin typeface="+mn-lt"/>
                <a:ea typeface="Calibri" panose="020F0502020204030204" pitchFamily="34" charset="0"/>
              </a:rPr>
              <a:t>Teachers can design self- and peer-assessment approaches to develop student independence.</a:t>
            </a:r>
          </a:p>
          <a:p>
            <a:pPr marL="171450" indent="-171450">
              <a:buFont typeface="Arial" panose="020B0604020202020204" pitchFamily="34" charset="0"/>
              <a:buChar char="•"/>
            </a:pPr>
            <a:r>
              <a:rPr lang="en-US" sz="1200" dirty="0">
                <a:latin typeface="+mn-lt"/>
                <a:ea typeface="Calibri" panose="020F0502020204030204" pitchFamily="34" charset="0"/>
                <a:cs typeface="Arial" panose="020B0604020202020204" pitchFamily="34" charset="0"/>
              </a:rPr>
              <a:t>Together, t</a:t>
            </a:r>
            <a:r>
              <a:rPr lang="en-US" sz="1200" dirty="0">
                <a:effectLst/>
                <a:latin typeface="+mn-lt"/>
                <a:ea typeface="Calibri" panose="020F0502020204030204" pitchFamily="34" charset="0"/>
                <a:cs typeface="Arial" panose="020B0604020202020204" pitchFamily="34" charset="0"/>
              </a:rPr>
              <a:t>eachers and students can use methods to agree upon criteria for meeting learning expectations:</a:t>
            </a:r>
          </a:p>
          <a:p>
            <a:pPr marL="628650" lvl="1" indent="-1714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Students develop capacities for making judgments about whether an artwork does or does not meet the agreed-upon expectations. </a:t>
            </a:r>
          </a:p>
          <a:p>
            <a:pPr marL="628650" lvl="1" indent="-1714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The feedback generated informs next steps and includes the students in guiding aspects of the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50</a:t>
            </a:r>
            <a:r>
              <a:rPr lang="en-US" sz="1200" dirty="0">
                <a:effectLst/>
                <a:latin typeface="+mn-lt"/>
                <a:ea typeface="Calibri" panose="020F0502020204030204" pitchFamily="34" charset="0"/>
              </a:rPr>
              <a:t>–</a:t>
            </a:r>
            <a:r>
              <a:rPr lang="en-US" sz="1200" i="1" dirty="0">
                <a:effectLst/>
                <a:latin typeface="+mn-lt"/>
                <a:ea typeface="Calibri" panose="020F0502020204030204" pitchFamily="34" charset="0"/>
              </a:rPr>
              <a:t>52</a:t>
            </a:r>
          </a:p>
        </p:txBody>
      </p:sp>
      <p:sp>
        <p:nvSpPr>
          <p:cNvPr id="4" name="Slide Number Placeholder 3"/>
          <p:cNvSpPr>
            <a:spLocks noGrp="1"/>
          </p:cNvSpPr>
          <p:nvPr>
            <p:ph type="sldNum" sz="quarter" idx="5"/>
          </p:nvPr>
        </p:nvSpPr>
        <p:spPr/>
        <p:txBody>
          <a:bodyPr/>
          <a:lstStyle/>
          <a:p>
            <a:fld id="{EC5A99C9-FF46-4F50-BFB9-00046364D3A0}" type="slidenum">
              <a:rPr lang="en-US" smtClean="0"/>
              <a:t>42</a:t>
            </a:fld>
            <a:endParaRPr lang="en-US"/>
          </a:p>
        </p:txBody>
      </p:sp>
    </p:spTree>
    <p:extLst>
      <p:ext uri="{BB962C8B-B14F-4D97-AF65-F5344CB8AC3E}">
        <p14:creationId xmlns:p14="http://schemas.microsoft.com/office/powerpoint/2010/main" val="35529149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Generating Feedback for Formative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Arial" panose="020B0604020202020204" pitchFamily="34" charset="0"/>
              </a:rPr>
              <a:t>Examples from pages 51 and 52 for the practice activity:</a:t>
            </a:r>
          </a:p>
          <a:p>
            <a:pPr marL="0" marR="0">
              <a:lnSpc>
                <a:spcPct val="150000"/>
              </a:lnSpc>
              <a:spcBef>
                <a:spcPts val="0"/>
              </a:spcBef>
              <a:spcAft>
                <a:spcPts val="0"/>
              </a:spcAft>
            </a:pPr>
            <a:endParaRPr lang="en-US" sz="1200" b="1" dirty="0">
              <a:effectLst/>
              <a:latin typeface="+mn-lt"/>
              <a:ea typeface="Calibri" panose="020F0502020204030204" pitchFamily="34" charset="0"/>
              <a:cs typeface="Arial" panose="020B0604020202020204" pitchFamily="34" charset="0"/>
            </a:endParaRPr>
          </a:p>
          <a:p>
            <a:pPr marL="0" marR="0">
              <a:lnSpc>
                <a:spcPct val="150000"/>
              </a:lnSpc>
              <a:spcBef>
                <a:spcPts val="0"/>
              </a:spcBef>
              <a:spcAft>
                <a:spcPts val="0"/>
              </a:spcAft>
            </a:pPr>
            <a:r>
              <a:rPr lang="en-US" sz="1200" b="1" dirty="0">
                <a:effectLst/>
                <a:latin typeface="+mn-lt"/>
                <a:ea typeface="Calibri" panose="020F0502020204030204" pitchFamily="34" charset="0"/>
                <a:cs typeface="Arial" panose="020B0604020202020204" pitchFamily="34" charset="0"/>
              </a:rPr>
              <a:t>CREATING—Anchor Standard 3: </a:t>
            </a:r>
            <a:r>
              <a:rPr lang="en-US" sz="1200" dirty="0">
                <a:effectLst/>
                <a:latin typeface="+mn-lt"/>
                <a:ea typeface="Calibri" panose="020F0502020204030204" pitchFamily="34" charset="0"/>
                <a:cs typeface="Arial" panose="020B0604020202020204" pitchFamily="34" charset="0"/>
              </a:rPr>
              <a:t>Refine and complete artistic work.</a:t>
            </a:r>
          </a:p>
          <a:p>
            <a:pPr marL="0" marR="0">
              <a:lnSpc>
                <a:spcPct val="150000"/>
              </a:lnSpc>
              <a:spcBef>
                <a:spcPts val="0"/>
              </a:spcBef>
              <a:spcAft>
                <a:spcPts val="0"/>
              </a:spcAft>
            </a:pPr>
            <a:r>
              <a:rPr lang="en-US" sz="1200" b="1" dirty="0">
                <a:effectLst/>
                <a:latin typeface="+mn-lt"/>
                <a:ea typeface="Calibri" panose="020F0502020204030204" pitchFamily="34" charset="0"/>
                <a:cs typeface="Arial" panose="020B0604020202020204" pitchFamily="34" charset="0"/>
              </a:rPr>
              <a:t>Dance: Process Component: </a:t>
            </a:r>
            <a:r>
              <a:rPr lang="en-US" sz="1200" dirty="0">
                <a:effectLst/>
                <a:latin typeface="+mn-lt"/>
                <a:ea typeface="Calibri" panose="020F0502020204030204" pitchFamily="34" charset="0"/>
                <a:cs typeface="Arial" panose="020B0604020202020204" pitchFamily="34" charset="0"/>
              </a:rPr>
              <a:t>Revise</a:t>
            </a:r>
          </a:p>
          <a:p>
            <a:pPr marL="0" marR="0">
              <a:lnSpc>
                <a:spcPct val="150000"/>
              </a:lnSpc>
              <a:spcBef>
                <a:spcPts val="0"/>
              </a:spcBef>
              <a:spcAft>
                <a:spcPts val="1200"/>
              </a:spcAft>
            </a:pPr>
            <a:r>
              <a:rPr lang="en-US" sz="1200" b="1" dirty="0">
                <a:effectLst/>
                <a:latin typeface="+mn-lt"/>
                <a:ea typeface="Calibri" panose="020F0502020204030204" pitchFamily="34" charset="0"/>
                <a:cs typeface="Arial" panose="020B0604020202020204" pitchFamily="34" charset="0"/>
              </a:rPr>
              <a:t>Performance Standard: 7.DA:Cr3a:</a:t>
            </a:r>
            <a:r>
              <a:rPr lang="en-US" sz="1200" dirty="0">
                <a:effectLst/>
                <a:latin typeface="+mn-lt"/>
                <a:ea typeface="Calibri" panose="020F0502020204030204" pitchFamily="34" charset="0"/>
                <a:cs typeface="Arial" panose="020B0604020202020204" pitchFamily="34" charset="0"/>
              </a:rPr>
              <a:t> Evaluate possible revisions of dance compositions and, if necessary, consider revisions of artistic criteria based on self-reflection and feedback of others. Explain reasons for choices and how they clarify artistic intent.</a:t>
            </a:r>
          </a:p>
          <a:p>
            <a:pPr marL="0" marR="0">
              <a:lnSpc>
                <a:spcPct val="150000"/>
              </a:lnSpc>
              <a:spcBef>
                <a:spcPts val="1800"/>
              </a:spcBef>
              <a:spcAft>
                <a:spcPts val="0"/>
              </a:spcAft>
            </a:pPr>
            <a:endParaRPr lang="en-US" sz="1200" b="1" dirty="0">
              <a:effectLst/>
              <a:latin typeface="+mn-lt"/>
              <a:ea typeface="Calibri" panose="020F0502020204030204" pitchFamily="34" charset="0"/>
              <a:cs typeface="Arial" panose="020B0604020202020204" pitchFamily="34" charset="0"/>
            </a:endParaRPr>
          </a:p>
          <a:p>
            <a:pPr marL="0" marR="0">
              <a:lnSpc>
                <a:spcPct val="150000"/>
              </a:lnSpc>
              <a:spcBef>
                <a:spcPts val="1800"/>
              </a:spcBef>
              <a:spcAft>
                <a:spcPts val="0"/>
              </a:spcAft>
            </a:pPr>
            <a:r>
              <a:rPr lang="en-US" sz="1200" b="1" dirty="0">
                <a:effectLst/>
                <a:latin typeface="+mn-lt"/>
                <a:ea typeface="Calibri" panose="020F0502020204030204" pitchFamily="34" charset="0"/>
                <a:cs typeface="Arial" panose="020B0604020202020204" pitchFamily="34" charset="0"/>
              </a:rPr>
              <a:t>RESPONDING—Anchor Standard 9: </a:t>
            </a:r>
            <a:r>
              <a:rPr lang="en-US" sz="1200" dirty="0">
                <a:effectLst/>
                <a:latin typeface="+mn-lt"/>
                <a:ea typeface="Calibri" panose="020F0502020204030204" pitchFamily="34" charset="0"/>
                <a:cs typeface="Arial" panose="020B0604020202020204" pitchFamily="34" charset="0"/>
              </a:rPr>
              <a:t>Apply criteria to evaluate artistic work.</a:t>
            </a:r>
          </a:p>
          <a:p>
            <a:pPr marL="0" marR="0">
              <a:lnSpc>
                <a:spcPct val="150000"/>
              </a:lnSpc>
              <a:spcBef>
                <a:spcPts val="0"/>
              </a:spcBef>
              <a:spcAft>
                <a:spcPts val="0"/>
              </a:spcAft>
            </a:pPr>
            <a:r>
              <a:rPr lang="en-US" sz="1200" b="1" dirty="0">
                <a:effectLst/>
                <a:latin typeface="+mn-lt"/>
                <a:ea typeface="Calibri" panose="020F0502020204030204" pitchFamily="34" charset="0"/>
                <a:cs typeface="Arial" panose="020B0604020202020204" pitchFamily="34" charset="0"/>
              </a:rPr>
              <a:t>Media Arts: Process Component: </a:t>
            </a:r>
            <a:r>
              <a:rPr lang="en-US" sz="1200" dirty="0">
                <a:effectLst/>
                <a:latin typeface="+mn-lt"/>
                <a:ea typeface="Calibri" panose="020F0502020204030204" pitchFamily="34" charset="0"/>
                <a:cs typeface="Arial" panose="020B0604020202020204" pitchFamily="34" charset="0"/>
              </a:rPr>
              <a:t>Evaluate</a:t>
            </a:r>
          </a:p>
          <a:p>
            <a:pPr marL="0" marR="0">
              <a:lnSpc>
                <a:spcPct val="150000"/>
              </a:lnSpc>
              <a:spcBef>
                <a:spcPts val="0"/>
              </a:spcBef>
              <a:spcAft>
                <a:spcPts val="1200"/>
              </a:spcAft>
            </a:pPr>
            <a:r>
              <a:rPr lang="en-US" sz="1200" b="1" dirty="0">
                <a:effectLst/>
                <a:latin typeface="+mn-lt"/>
                <a:ea typeface="Calibri" panose="020F0502020204030204" pitchFamily="34" charset="0"/>
                <a:cs typeface="Arial" panose="020B0604020202020204" pitchFamily="34" charset="0"/>
              </a:rPr>
              <a:t>Performance Standard: 5.MA:Re9:</a:t>
            </a:r>
            <a:r>
              <a:rPr lang="en-US" sz="1200" dirty="0">
                <a:effectLst/>
                <a:latin typeface="+mn-lt"/>
                <a:ea typeface="Calibri" panose="020F0502020204030204" pitchFamily="34" charset="0"/>
                <a:cs typeface="Arial" panose="020B0604020202020204" pitchFamily="34" charset="0"/>
              </a:rPr>
              <a:t> Determine and apply criteria for evaluating media artworks and production processes, considering context, and practicing constructive feedback.</a:t>
            </a:r>
          </a:p>
          <a:p>
            <a:pPr marL="0" marR="0">
              <a:lnSpc>
                <a:spcPct val="150000"/>
              </a:lnSpc>
              <a:spcBef>
                <a:spcPts val="1800"/>
              </a:spcBef>
              <a:spcAft>
                <a:spcPts val="0"/>
              </a:spcAft>
            </a:pPr>
            <a:endParaRPr lang="en-US" sz="1200" b="1" dirty="0">
              <a:effectLst/>
              <a:latin typeface="+mn-lt"/>
              <a:ea typeface="Calibri" panose="020F0502020204030204" pitchFamily="34" charset="0"/>
              <a:cs typeface="Arial" panose="020B0604020202020204" pitchFamily="34" charset="0"/>
            </a:endParaRPr>
          </a:p>
          <a:p>
            <a:pPr marL="0" marR="0">
              <a:lnSpc>
                <a:spcPct val="150000"/>
              </a:lnSpc>
              <a:spcBef>
                <a:spcPts val="1800"/>
              </a:spcBef>
              <a:spcAft>
                <a:spcPts val="0"/>
              </a:spcAft>
            </a:pPr>
            <a:r>
              <a:rPr lang="en-US" sz="1200" b="1" dirty="0">
                <a:effectLst/>
                <a:latin typeface="+mn-lt"/>
                <a:ea typeface="Calibri" panose="020F0502020204030204" pitchFamily="34" charset="0"/>
                <a:cs typeface="Arial" panose="020B0604020202020204" pitchFamily="34" charset="0"/>
              </a:rPr>
              <a:t>PERFORMING—Anchor Standard 5: </a:t>
            </a:r>
            <a:r>
              <a:rPr lang="en-US" sz="1200" dirty="0">
                <a:effectLst/>
                <a:latin typeface="+mn-lt"/>
                <a:ea typeface="Calibri" panose="020F0502020204030204" pitchFamily="34" charset="0"/>
                <a:cs typeface="Arial" panose="020B0604020202020204" pitchFamily="34" charset="0"/>
              </a:rPr>
              <a:t>Develop and refine artistic techniques and work for presentation.</a:t>
            </a:r>
          </a:p>
          <a:p>
            <a:pPr marL="0" marR="0">
              <a:lnSpc>
                <a:spcPct val="150000"/>
              </a:lnSpc>
              <a:spcBef>
                <a:spcPts val="0"/>
              </a:spcBef>
              <a:spcAft>
                <a:spcPts val="0"/>
              </a:spcAft>
            </a:pPr>
            <a:r>
              <a:rPr lang="en-US" sz="1200" b="1" dirty="0">
                <a:effectLst/>
                <a:latin typeface="+mn-lt"/>
                <a:ea typeface="Calibri" panose="020F0502020204030204" pitchFamily="34" charset="0"/>
                <a:cs typeface="Arial" panose="020B0604020202020204" pitchFamily="34" charset="0"/>
              </a:rPr>
              <a:t>Music PK–8: Process Component:</a:t>
            </a:r>
            <a:r>
              <a:rPr lang="en-US" sz="1200" dirty="0">
                <a:effectLst/>
                <a:latin typeface="+mn-lt"/>
                <a:ea typeface="Calibri" panose="020F0502020204030204" pitchFamily="34" charset="0"/>
                <a:cs typeface="Arial" panose="020B0604020202020204" pitchFamily="34" charset="0"/>
              </a:rPr>
              <a:t> Rehearse, Evaluate, and Refine</a:t>
            </a:r>
          </a:p>
          <a:p>
            <a:pPr marL="0" marR="0">
              <a:lnSpc>
                <a:spcPct val="150000"/>
              </a:lnSpc>
              <a:spcBef>
                <a:spcPts val="0"/>
              </a:spcBef>
              <a:spcAft>
                <a:spcPts val="1200"/>
              </a:spcAft>
            </a:pPr>
            <a:r>
              <a:rPr lang="en-US" sz="1200" b="1" dirty="0">
                <a:effectLst/>
                <a:latin typeface="+mn-lt"/>
                <a:ea typeface="Calibri" panose="020F0502020204030204" pitchFamily="34" charset="0"/>
                <a:cs typeface="Arial" panose="020B0604020202020204" pitchFamily="34" charset="0"/>
              </a:rPr>
              <a:t>Performance Standard: 3:MU:Pr5a:</a:t>
            </a:r>
            <a:r>
              <a:rPr lang="en-US" sz="1200" dirty="0">
                <a:effectLst/>
                <a:latin typeface="+mn-lt"/>
                <a:ea typeface="Calibri" panose="020F0502020204030204" pitchFamily="34" charset="0"/>
                <a:cs typeface="Arial" panose="020B0604020202020204" pitchFamily="34" charset="0"/>
              </a:rPr>
              <a:t> Apply teacher provided and collaboratively developed criteria and feedback to evaluate accuracy of ensemble performances.</a:t>
            </a:r>
          </a:p>
          <a:p>
            <a:pPr marL="0" marR="0">
              <a:lnSpc>
                <a:spcPct val="150000"/>
              </a:lnSpc>
              <a:spcBef>
                <a:spcPts val="1800"/>
              </a:spcBef>
              <a:spcAft>
                <a:spcPts val="0"/>
              </a:spcAft>
            </a:pPr>
            <a:endParaRPr lang="en-US" sz="1200" b="1" dirty="0">
              <a:effectLst/>
              <a:latin typeface="+mn-lt"/>
              <a:ea typeface="Calibri" panose="020F0502020204030204" pitchFamily="34" charset="0"/>
              <a:cs typeface="Arial" panose="020B0604020202020204" pitchFamily="34" charset="0"/>
            </a:endParaRPr>
          </a:p>
          <a:p>
            <a:pPr marL="0" marR="0">
              <a:lnSpc>
                <a:spcPct val="150000"/>
              </a:lnSpc>
              <a:spcBef>
                <a:spcPts val="1800"/>
              </a:spcBef>
              <a:spcAft>
                <a:spcPts val="0"/>
              </a:spcAft>
            </a:pPr>
            <a:r>
              <a:rPr lang="en-US" sz="1200" b="1" dirty="0">
                <a:effectLst/>
                <a:latin typeface="+mn-lt"/>
                <a:ea typeface="Calibri" panose="020F0502020204030204" pitchFamily="34" charset="0"/>
                <a:cs typeface="Arial" panose="020B0604020202020204" pitchFamily="34" charset="0"/>
              </a:rPr>
              <a:t>CREATING—Anchor Standard 3: </a:t>
            </a:r>
            <a:r>
              <a:rPr lang="en-US" sz="1200" dirty="0">
                <a:effectLst/>
                <a:latin typeface="+mn-lt"/>
                <a:ea typeface="Calibri" panose="020F0502020204030204" pitchFamily="34" charset="0"/>
                <a:cs typeface="Arial" panose="020B0604020202020204" pitchFamily="34" charset="0"/>
              </a:rPr>
              <a:t>Refine and complete artistic work.</a:t>
            </a:r>
          </a:p>
          <a:p>
            <a:pPr marL="0" marR="0">
              <a:lnSpc>
                <a:spcPct val="150000"/>
              </a:lnSpc>
              <a:spcBef>
                <a:spcPts val="0"/>
              </a:spcBef>
              <a:spcAft>
                <a:spcPts val="0"/>
              </a:spcAft>
            </a:pPr>
            <a:r>
              <a:rPr lang="en-US" sz="1200" b="1" dirty="0">
                <a:effectLst/>
                <a:latin typeface="+mn-lt"/>
                <a:ea typeface="Calibri" panose="020F0502020204030204" pitchFamily="34" charset="0"/>
                <a:cs typeface="Arial" panose="020B0604020202020204" pitchFamily="34" charset="0"/>
              </a:rPr>
              <a:t>Theatre: Process Component:</a:t>
            </a:r>
            <a:r>
              <a:rPr lang="en-US" sz="1200" dirty="0">
                <a:effectLst/>
                <a:latin typeface="+mn-lt"/>
                <a:ea typeface="Calibri" panose="020F0502020204030204" pitchFamily="34" charset="0"/>
                <a:cs typeface="Arial" panose="020B0604020202020204" pitchFamily="34" charset="0"/>
              </a:rPr>
              <a:t> Rehearse</a:t>
            </a:r>
          </a:p>
          <a:p>
            <a:pPr marL="0" marR="0">
              <a:lnSpc>
                <a:spcPct val="150000"/>
              </a:lnSpc>
              <a:spcBef>
                <a:spcPts val="0"/>
              </a:spcBef>
              <a:spcAft>
                <a:spcPts val="1200"/>
              </a:spcAft>
            </a:pPr>
            <a:r>
              <a:rPr lang="en-US" sz="1200" b="1" dirty="0">
                <a:effectLst/>
                <a:latin typeface="+mn-lt"/>
                <a:ea typeface="Calibri" panose="020F0502020204030204" pitchFamily="34" charset="0"/>
                <a:cs typeface="Arial" panose="020B0604020202020204" pitchFamily="34" charset="0"/>
              </a:rPr>
              <a:t>Performance Standard: 6.TH:Cr3a: </a:t>
            </a:r>
            <a:r>
              <a:rPr lang="en-US" sz="1200" dirty="0">
                <a:effectLst/>
                <a:latin typeface="+mn-lt"/>
                <a:ea typeface="Calibri" panose="020F0502020204030204" pitchFamily="34" charset="0"/>
                <a:cs typeface="Arial" panose="020B0604020202020204" pitchFamily="34" charset="0"/>
              </a:rPr>
              <a:t>Receive and incorporate feedback to refine a devised or scripted drama/theatre work.</a:t>
            </a:r>
          </a:p>
          <a:p>
            <a:pPr marL="0" marR="0">
              <a:lnSpc>
                <a:spcPct val="150000"/>
              </a:lnSpc>
              <a:spcBef>
                <a:spcPts val="1800"/>
              </a:spcBef>
              <a:spcAft>
                <a:spcPts val="0"/>
              </a:spcAft>
            </a:pPr>
            <a:endParaRPr lang="en-US" sz="1200" b="1" dirty="0">
              <a:effectLst/>
              <a:latin typeface="+mn-lt"/>
              <a:ea typeface="Calibri" panose="020F0502020204030204" pitchFamily="34" charset="0"/>
              <a:cs typeface="Arial" panose="020B0604020202020204" pitchFamily="34" charset="0"/>
            </a:endParaRPr>
          </a:p>
          <a:p>
            <a:pPr marL="0" marR="0">
              <a:lnSpc>
                <a:spcPct val="150000"/>
              </a:lnSpc>
              <a:spcBef>
                <a:spcPts val="1800"/>
              </a:spcBef>
              <a:spcAft>
                <a:spcPts val="0"/>
              </a:spcAft>
            </a:pPr>
            <a:r>
              <a:rPr lang="en-US" sz="1200" b="1" dirty="0">
                <a:effectLst/>
                <a:latin typeface="+mn-lt"/>
                <a:ea typeface="Calibri" panose="020F0502020204030204" pitchFamily="34" charset="0"/>
                <a:cs typeface="Arial" panose="020B0604020202020204" pitchFamily="34" charset="0"/>
              </a:rPr>
              <a:t>CREATING—Anchor Standard 3: </a:t>
            </a:r>
            <a:r>
              <a:rPr lang="en-US" sz="1200" dirty="0">
                <a:effectLst/>
                <a:latin typeface="+mn-lt"/>
                <a:ea typeface="Calibri" panose="020F0502020204030204" pitchFamily="34" charset="0"/>
                <a:cs typeface="Arial" panose="020B0604020202020204" pitchFamily="34" charset="0"/>
              </a:rPr>
              <a:t>Refine and complete artistic work.</a:t>
            </a:r>
          </a:p>
          <a:p>
            <a:pPr marL="0" marR="0">
              <a:lnSpc>
                <a:spcPct val="150000"/>
              </a:lnSpc>
              <a:spcBef>
                <a:spcPts val="0"/>
              </a:spcBef>
              <a:spcAft>
                <a:spcPts val="0"/>
              </a:spcAft>
            </a:pPr>
            <a:r>
              <a:rPr lang="en-US" sz="1200" b="1" dirty="0">
                <a:effectLst/>
                <a:latin typeface="+mn-lt"/>
                <a:ea typeface="Calibri" panose="020F0502020204030204" pitchFamily="34" charset="0"/>
                <a:cs typeface="Arial" panose="020B0604020202020204" pitchFamily="34" charset="0"/>
              </a:rPr>
              <a:t>Visual Arts: Process Component: </a:t>
            </a:r>
            <a:r>
              <a:rPr lang="en-US" sz="1200" dirty="0">
                <a:effectLst/>
                <a:latin typeface="+mn-lt"/>
                <a:ea typeface="Calibri" panose="020F0502020204030204" pitchFamily="34" charset="0"/>
                <a:cs typeface="Arial" panose="020B0604020202020204" pitchFamily="34" charset="0"/>
              </a:rPr>
              <a:t>Reflect, Refine, Revise</a:t>
            </a:r>
          </a:p>
          <a:p>
            <a:pPr marL="0" marR="0">
              <a:lnSpc>
                <a:spcPct val="150000"/>
              </a:lnSpc>
              <a:spcBef>
                <a:spcPts val="0"/>
              </a:spcBef>
              <a:spcAft>
                <a:spcPts val="1200"/>
              </a:spcAft>
            </a:pPr>
            <a:r>
              <a:rPr lang="en-US" sz="1200" b="1" dirty="0">
                <a:effectLst/>
                <a:latin typeface="+mn-lt"/>
                <a:ea typeface="Calibri" panose="020F0502020204030204" pitchFamily="34" charset="0"/>
                <a:cs typeface="Arial" panose="020B0604020202020204" pitchFamily="34" charset="0"/>
              </a:rPr>
              <a:t>Performance Standard: 4.VA:Cr3: </a:t>
            </a:r>
            <a:r>
              <a:rPr lang="en-US" sz="1200" dirty="0">
                <a:effectLst/>
                <a:latin typeface="+mn-lt"/>
                <a:ea typeface="Calibri" panose="020F0502020204030204" pitchFamily="34" charset="0"/>
                <a:cs typeface="Arial" panose="020B0604020202020204" pitchFamily="34" charset="0"/>
              </a:rPr>
              <a:t>Revise artwork in progress on the basis of insights gained through peer discussion.</a:t>
            </a:r>
          </a:p>
          <a:p>
            <a:pPr marL="0" marR="0">
              <a:lnSpc>
                <a:spcPct val="150000"/>
              </a:lnSpc>
              <a:spcBef>
                <a:spcPts val="0"/>
              </a:spcBef>
              <a:spcAft>
                <a:spcPts val="1200"/>
              </a:spcAft>
            </a:pPr>
            <a:endParaRPr lang="en-US" sz="120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1200"/>
              </a:spcAft>
              <a:buClrTx/>
              <a:buSzTx/>
              <a:buFontTx/>
              <a:buNone/>
              <a:tabLst/>
              <a:defRPr/>
            </a:pPr>
            <a:r>
              <a:rPr lang="en-US" sz="1200" i="1" dirty="0">
                <a:latin typeface="+mn-lt"/>
              </a:rPr>
              <a:t>Chapter Pages: 51</a:t>
            </a:r>
            <a:r>
              <a:rPr lang="en-US" sz="1200" dirty="0">
                <a:effectLst/>
                <a:latin typeface="+mn-lt"/>
                <a:ea typeface="Calibri" panose="020F0502020204030204" pitchFamily="34" charset="0"/>
              </a:rPr>
              <a:t>–</a:t>
            </a:r>
            <a:r>
              <a:rPr lang="en-US" sz="1200" i="1" dirty="0">
                <a:effectLst/>
                <a:latin typeface="+mn-lt"/>
                <a:ea typeface="Calibri" panose="020F0502020204030204" pitchFamily="34" charset="0"/>
              </a:rPr>
              <a:t>52</a:t>
            </a:r>
          </a:p>
          <a:p>
            <a:pPr marL="0" marR="0">
              <a:lnSpc>
                <a:spcPct val="150000"/>
              </a:lnSpc>
              <a:spcBef>
                <a:spcPts val="0"/>
              </a:spcBef>
              <a:spcAft>
                <a:spcPts val="1200"/>
              </a:spcAft>
            </a:pPr>
            <a:endParaRPr lang="en-US" sz="1200" dirty="0">
              <a:effectLst/>
              <a:latin typeface="+mn-lt"/>
              <a:ea typeface="Calibri" panose="020F0502020204030204" pitchFamily="34" charset="0"/>
              <a:cs typeface="Arial" panose="020B0604020202020204" pitchFamily="34" charset="0"/>
            </a:endParaRPr>
          </a:p>
          <a:p>
            <a:endParaRPr lang="en-US" sz="1200" b="1"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43</a:t>
            </a:fld>
            <a:endParaRPr lang="en-US"/>
          </a:p>
        </p:txBody>
      </p:sp>
    </p:spTree>
    <p:extLst>
      <p:ext uri="{BB962C8B-B14F-4D97-AF65-F5344CB8AC3E}">
        <p14:creationId xmlns:p14="http://schemas.microsoft.com/office/powerpoint/2010/main" val="7085928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1">
                    <a:lumMod val="75000"/>
                  </a:schemeClr>
                </a:solidFill>
                <a:latin typeface="+mn-lt"/>
              </a:rPr>
              <a:t>Additional Considerations for Quality Classroom Assessment</a:t>
            </a:r>
          </a:p>
          <a:p>
            <a:pPr algn="l"/>
            <a:r>
              <a:rPr lang="en-US" sz="1200" dirty="0">
                <a:latin typeface="+mn-lt"/>
                <a:ea typeface="Calibri" panose="020F0502020204030204" pitchFamily="34" charset="0"/>
                <a:cs typeface="Arial" panose="020B0604020202020204" pitchFamily="34" charset="0"/>
              </a:rPr>
              <a:t>Comprehensive discussion and</a:t>
            </a:r>
            <a:r>
              <a:rPr lang="en-US" sz="1200" dirty="0">
                <a:effectLst/>
                <a:latin typeface="+mn-lt"/>
                <a:ea typeface="Calibri" panose="020F0502020204030204" pitchFamily="34" charset="0"/>
                <a:cs typeface="Arial" panose="020B0604020202020204" pitchFamily="34" charset="0"/>
              </a:rPr>
              <a:t> discipline-specific guidance on assessment is provided in chapters 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mn-lt"/>
              </a:rPr>
              <a:t>Chapter Page: 33</a:t>
            </a:r>
            <a:endParaRPr lang="en-US" i="1"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44</a:t>
            </a:fld>
            <a:endParaRPr lang="en-US"/>
          </a:p>
        </p:txBody>
      </p:sp>
    </p:spTree>
    <p:extLst>
      <p:ext uri="{BB962C8B-B14F-4D97-AF65-F5344CB8AC3E}">
        <p14:creationId xmlns:p14="http://schemas.microsoft.com/office/powerpoint/2010/main" val="4107219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Additional Chapter 2 Assessment Topics</a:t>
            </a:r>
          </a:p>
          <a:p>
            <a:endParaRPr lang="it-IT" sz="120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mn-lt"/>
              </a:rPr>
              <a:t>Chapter Pages: 53–64 </a:t>
            </a:r>
            <a:endParaRPr lang="en-US" i="1" dirty="0">
              <a:effectLst/>
              <a:latin typeface="+mn-lt"/>
              <a:ea typeface="Calibri" panose="020F0502020204030204" pitchFamily="34" charset="0"/>
            </a:endParaRPr>
          </a:p>
          <a:p>
            <a:endParaRPr lang="en-US"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45</a:t>
            </a:fld>
            <a:endParaRPr lang="en-US"/>
          </a:p>
        </p:txBody>
      </p:sp>
    </p:spTree>
    <p:extLst>
      <p:ext uri="{BB962C8B-B14F-4D97-AF65-F5344CB8AC3E}">
        <p14:creationId xmlns:p14="http://schemas.microsoft.com/office/powerpoint/2010/main" val="45791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1800"/>
              </a:spcAft>
              <a:buFont typeface="+mj-lt"/>
              <a:buNone/>
            </a:pPr>
            <a:r>
              <a:rPr lang="en-US" b="1" dirty="0">
                <a:solidFill>
                  <a:srgbClr val="000000"/>
                </a:solidFill>
                <a:latin typeface="+mn-lt"/>
              </a:rPr>
              <a:t>In developing artistic literacy, what considerations for instructional design support learning for all students?</a:t>
            </a:r>
          </a:p>
          <a:p>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mn-lt"/>
              </a:rPr>
              <a:t>Chapter Pages: 64</a:t>
            </a:r>
            <a:r>
              <a:rPr lang="en-US" dirty="0">
                <a:effectLst/>
                <a:latin typeface="+mn-lt"/>
                <a:ea typeface="Calibri" panose="020F0502020204030204" pitchFamily="34" charset="0"/>
              </a:rPr>
              <a:t>–</a:t>
            </a:r>
            <a:r>
              <a:rPr lang="en-US" i="1" dirty="0">
                <a:effectLst/>
                <a:latin typeface="+mn-lt"/>
                <a:ea typeface="Calibri" panose="020F0502020204030204" pitchFamily="34" charset="0"/>
              </a:rPr>
              <a:t>90</a:t>
            </a:r>
          </a:p>
          <a:p>
            <a:endParaRPr lang="en-US" sz="12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642893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ea typeface="Calibri" panose="020F0502020204030204" pitchFamily="34" charset="0"/>
                <a:cs typeface="Times New Roman" panose="02020603050405020304" pitchFamily="18" charset="0"/>
              </a:rPr>
              <a:t>Planning Learning Experiences and Instruction </a:t>
            </a:r>
            <a:r>
              <a:rPr lang="en-US" sz="1200" b="1" dirty="0">
                <a:ea typeface="Calibri" panose="020F0502020204030204" pitchFamily="34" charset="0"/>
                <a:cs typeface="Times New Roman" panose="02020603050405020304" pitchFamily="18" charset="0"/>
              </a:rPr>
              <a:t>to </a:t>
            </a:r>
            <a:r>
              <a:rPr lang="en-US" sz="1200" b="1" dirty="0">
                <a:effectLst/>
                <a:ea typeface="Calibri" panose="020F0502020204030204" pitchFamily="34" charset="0"/>
                <a:cs typeface="Times New Roman" panose="02020603050405020304" pitchFamily="18" charset="0"/>
              </a:rPr>
              <a:t>Support All Students</a:t>
            </a:r>
            <a:r>
              <a:rPr lang="en-US" sz="1200" b="1" dirty="0"/>
              <a:t> </a:t>
            </a:r>
          </a:p>
          <a:p>
            <a:pPr marL="171450" indent="-171450">
              <a:spcAft>
                <a:spcPts val="1200"/>
              </a:spcAft>
              <a:buFont typeface="Arial" panose="020B0604020202020204" pitchFamily="34" charset="0"/>
              <a:buChar char="•"/>
            </a:pPr>
            <a:r>
              <a:rPr lang="en-US" sz="1200" dirty="0">
                <a:effectLst/>
                <a:ea typeface="Calibri" panose="020F0502020204030204" pitchFamily="34" charset="0"/>
              </a:rPr>
              <a:t>Earlier slides focused on Step 1 (Identify desired results—m</a:t>
            </a:r>
            <a:r>
              <a:rPr lang="en-US" sz="1200" dirty="0"/>
              <a:t>ap the curriculum and use the </a:t>
            </a:r>
            <a:r>
              <a:rPr lang="en-US" sz="1200" i="1" dirty="0"/>
              <a:t>Arts Standards </a:t>
            </a:r>
            <a:r>
              <a:rPr lang="en-US" sz="1200" dirty="0"/>
              <a:t>to plan instruction)</a:t>
            </a:r>
            <a:r>
              <a:rPr lang="en-US" sz="1200" dirty="0">
                <a:effectLst/>
              </a:rPr>
              <a:t> and </a:t>
            </a:r>
            <a:r>
              <a:rPr lang="en-US" sz="1200" dirty="0">
                <a:effectLst/>
                <a:ea typeface="Calibri" panose="020F0502020204030204" pitchFamily="34" charset="0"/>
              </a:rPr>
              <a:t>Step 2 (Determine acceptable evidence—de</a:t>
            </a:r>
            <a:r>
              <a:rPr lang="en-US" sz="1200" dirty="0"/>
              <a:t>sign formative and summative assessments).</a:t>
            </a:r>
            <a:endParaRPr lang="en-US" sz="1200" dirty="0">
              <a:effectLst/>
              <a:ea typeface="Calibri" panose="020F0502020204030204" pitchFamily="34" charset="0"/>
            </a:endParaRPr>
          </a:p>
          <a:p>
            <a:pPr marL="171450" indent="-171450">
              <a:spcAft>
                <a:spcPts val="1200"/>
              </a:spcAft>
              <a:buFont typeface="Arial" panose="020B0604020202020204" pitchFamily="34" charset="0"/>
              <a:buChar char="•"/>
            </a:pPr>
            <a:r>
              <a:rPr lang="en-US" sz="1200" dirty="0">
                <a:effectLst/>
                <a:ea typeface="Calibri" panose="020F0502020204030204" pitchFamily="34" charset="0"/>
              </a:rPr>
              <a:t>Step 3 (plan learning experiences and instruction) is </a:t>
            </a:r>
            <a:r>
              <a:rPr lang="en-US" sz="1200" dirty="0"/>
              <a:t>addressed in the </a:t>
            </a:r>
            <a:r>
              <a:rPr lang="en-US" sz="1200" b="1" dirty="0">
                <a:effectLst/>
                <a:ea typeface="Calibri" panose="020F0502020204030204" pitchFamily="34" charset="0"/>
                <a:cs typeface="Times New Roman" panose="02020603050405020304" pitchFamily="18" charset="0"/>
              </a:rPr>
              <a:t>Supporting Learning for All Students </a:t>
            </a:r>
            <a:r>
              <a:rPr lang="en-US" sz="1200" dirty="0">
                <a:effectLst/>
                <a:ea typeface="Calibri" panose="020F0502020204030204" pitchFamily="34" charset="0"/>
                <a:cs typeface="Times New Roman" panose="02020603050405020304" pitchFamily="18" charset="0"/>
              </a:rPr>
              <a:t>section of chapter 2.</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mn-lt"/>
              </a:rPr>
              <a:t>Chapter Pages: 64</a:t>
            </a:r>
            <a:r>
              <a:rPr lang="en-US" dirty="0">
                <a:effectLst/>
                <a:latin typeface="+mn-lt"/>
                <a:ea typeface="Calibri" panose="020F0502020204030204" pitchFamily="34" charset="0"/>
              </a:rPr>
              <a:t>–</a:t>
            </a:r>
            <a:r>
              <a:rPr lang="en-US" i="1" dirty="0">
                <a:effectLst/>
                <a:latin typeface="+mn-lt"/>
                <a:ea typeface="Calibri" panose="020F0502020204030204" pitchFamily="34" charset="0"/>
              </a:rPr>
              <a:t>90</a:t>
            </a:r>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47</a:t>
            </a:fld>
            <a:endParaRPr lang="en-US"/>
          </a:p>
        </p:txBody>
      </p:sp>
    </p:spTree>
    <p:extLst>
      <p:ext uri="{BB962C8B-B14F-4D97-AF65-F5344CB8AC3E}">
        <p14:creationId xmlns:p14="http://schemas.microsoft.com/office/powerpoint/2010/main" val="6769288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Shared Responsibility—Developing Artistically Literate Individuals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solidFill>
                  <a:schemeClr val="tx1"/>
                </a:solidFill>
                <a:latin typeface="+mn-lt"/>
              </a:rPr>
              <a:t>Reminder from chapter 1: Artistic literacy is </a:t>
            </a:r>
            <a:r>
              <a:rPr lang="en-US" sz="1200" dirty="0">
                <a:solidFill>
                  <a:schemeClr val="tx1"/>
                </a:solidFill>
                <a:effectLst/>
                <a:latin typeface="+mn-lt"/>
                <a:ea typeface="Times New Roman" panose="02020603050405020304" pitchFamily="18" charset="0"/>
              </a:rPr>
              <a:t>the ability to understand, </a:t>
            </a:r>
            <a:r>
              <a:rPr lang="en-US" sz="1200" b="1" dirty="0">
                <a:solidFill>
                  <a:schemeClr val="tx1"/>
                </a:solidFill>
                <a:effectLst/>
                <a:latin typeface="+mn-lt"/>
                <a:ea typeface="Times New Roman" panose="02020603050405020304" pitchFamily="18" charset="0"/>
              </a:rPr>
              <a:t>create,</a:t>
            </a:r>
            <a:r>
              <a:rPr lang="en-US" sz="1200" dirty="0">
                <a:solidFill>
                  <a:schemeClr val="tx1"/>
                </a:solidFill>
                <a:effectLst/>
                <a:latin typeface="+mn-lt"/>
                <a:ea typeface="Times New Roman" panose="02020603050405020304" pitchFamily="18" charset="0"/>
              </a:rPr>
              <a:t> </a:t>
            </a:r>
            <a:r>
              <a:rPr lang="en-US" sz="1200" b="1" dirty="0">
                <a:solidFill>
                  <a:schemeClr val="tx1"/>
                </a:solidFill>
                <a:effectLst/>
                <a:latin typeface="+mn-lt"/>
                <a:ea typeface="Times New Roman" panose="02020603050405020304" pitchFamily="18" charset="0"/>
              </a:rPr>
              <a:t>perform </a:t>
            </a:r>
            <a:r>
              <a:rPr lang="en-US" sz="1200" b="1" dirty="0">
                <a:solidFill>
                  <a:schemeClr val="tx1"/>
                </a:solidFill>
                <a:latin typeface="+mn-lt"/>
                <a:ea typeface="Times New Roman" panose="02020603050405020304" pitchFamily="18" charset="0"/>
              </a:rPr>
              <a:t>or </a:t>
            </a:r>
            <a:r>
              <a:rPr lang="en-US" sz="1200" b="1" dirty="0">
                <a:solidFill>
                  <a:schemeClr val="tx1"/>
                </a:solidFill>
                <a:effectLst/>
                <a:latin typeface="+mn-lt"/>
                <a:ea typeface="Times New Roman" panose="02020603050405020304" pitchFamily="18" charset="0"/>
              </a:rPr>
              <a:t>present</a:t>
            </a:r>
            <a:r>
              <a:rPr lang="en-US" sz="1200" b="1" dirty="0">
                <a:solidFill>
                  <a:schemeClr val="tx1"/>
                </a:solidFill>
                <a:latin typeface="+mn-lt"/>
                <a:ea typeface="Times New Roman" panose="02020603050405020304" pitchFamily="18" charset="0"/>
              </a:rPr>
              <a:t> or </a:t>
            </a:r>
            <a:r>
              <a:rPr lang="en-US" sz="1200" b="1" dirty="0">
                <a:solidFill>
                  <a:schemeClr val="tx1"/>
                </a:solidFill>
                <a:effectLst/>
                <a:latin typeface="+mn-lt"/>
                <a:ea typeface="Times New Roman" panose="02020603050405020304" pitchFamily="18" charset="0"/>
              </a:rPr>
              <a:t>produce,</a:t>
            </a:r>
            <a:r>
              <a:rPr lang="en-US" sz="1200" dirty="0">
                <a:solidFill>
                  <a:schemeClr val="tx1"/>
                </a:solidFill>
                <a:effectLst/>
                <a:latin typeface="+mn-lt"/>
                <a:ea typeface="Times New Roman" panose="02020603050405020304" pitchFamily="18" charset="0"/>
              </a:rPr>
              <a:t> </a:t>
            </a:r>
            <a:r>
              <a:rPr lang="en-US" sz="1200" b="1" dirty="0">
                <a:solidFill>
                  <a:schemeClr val="tx1"/>
                </a:solidFill>
                <a:effectLst/>
                <a:latin typeface="+mn-lt"/>
                <a:ea typeface="Times New Roman" panose="02020603050405020304" pitchFamily="18" charset="0"/>
              </a:rPr>
              <a:t>respond</a:t>
            </a:r>
            <a:r>
              <a:rPr lang="en-US" sz="1200" dirty="0">
                <a:solidFill>
                  <a:schemeClr val="tx1"/>
                </a:solidFill>
                <a:effectLst/>
                <a:latin typeface="+mn-lt"/>
                <a:ea typeface="Times New Roman" panose="02020603050405020304" pitchFamily="18" charset="0"/>
              </a:rPr>
              <a:t>, and </a:t>
            </a:r>
            <a:r>
              <a:rPr lang="en-US" sz="1200" b="1" dirty="0">
                <a:solidFill>
                  <a:schemeClr val="tx1"/>
                </a:solidFill>
                <a:effectLst/>
                <a:latin typeface="+mn-lt"/>
                <a:ea typeface="Times New Roman" panose="02020603050405020304" pitchFamily="18" charset="0"/>
              </a:rPr>
              <a:t>connect</a:t>
            </a:r>
            <a:r>
              <a:rPr lang="en-US" sz="1200" dirty="0">
                <a:solidFill>
                  <a:schemeClr val="tx1"/>
                </a:solidFill>
                <a:effectLst/>
                <a:latin typeface="+mn-lt"/>
                <a:ea typeface="Times New Roman" panose="02020603050405020304" pitchFamily="18" charset="0"/>
              </a:rPr>
              <a:t> through the arts and transfer knowledge and skills learned from authentic experiences in the arts that transcend historical, cultural, and societal contexts.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mn-lt"/>
                <a:ea typeface="Calibri" panose="020F0502020204030204" pitchFamily="34" charset="0"/>
                <a:cs typeface="Arial" panose="020B0604020202020204" pitchFamily="34" charset="0"/>
              </a:rPr>
              <a:t>The arts empower and amplify student voice and provide an academic avenue through which to express thoughts, emotions, and ideas.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mn-lt"/>
                <a:ea typeface="Calibri" panose="020F0502020204030204" pitchFamily="34" charset="0"/>
                <a:cs typeface="Arial" panose="020B0604020202020204" pitchFamily="34" charset="0"/>
              </a:rPr>
              <a:t>These benefits hinge on student access to high-quality curriculum and effective instruction in all five arts disciplines, including opportunities to meet or exceed the </a:t>
            </a:r>
            <a:r>
              <a:rPr lang="en-US" sz="1200" i="1" dirty="0">
                <a:solidFill>
                  <a:schemeClr val="tx1"/>
                </a:solidFill>
                <a:effectLst/>
                <a:latin typeface="+mn-lt"/>
                <a:ea typeface="Calibri" panose="020F0502020204030204" pitchFamily="34" charset="0"/>
                <a:cs typeface="Arial" panose="020B0604020202020204" pitchFamily="34" charset="0"/>
              </a:rPr>
              <a:t>Arts Standards; </a:t>
            </a:r>
            <a:r>
              <a:rPr lang="en-US" sz="1200" i="0" dirty="0">
                <a:solidFill>
                  <a:schemeClr val="tx1"/>
                </a:solidFill>
                <a:effectLst/>
                <a:latin typeface="+mn-lt"/>
                <a:ea typeface="Calibri" panose="020F0502020204030204" pitchFamily="34" charset="0"/>
                <a:cs typeface="Arial" panose="020B0604020202020204" pitchFamily="34" charset="0"/>
              </a:rPr>
              <a:t>the</a:t>
            </a:r>
            <a:r>
              <a:rPr lang="en-US" sz="1200" i="1" dirty="0">
                <a:solidFill>
                  <a:schemeClr val="tx1"/>
                </a:solidFill>
                <a:effectLst/>
                <a:latin typeface="+mn-lt"/>
                <a:ea typeface="Calibri" panose="020F0502020204030204" pitchFamily="34" charset="0"/>
                <a:cs typeface="Arial" panose="020B0604020202020204" pitchFamily="34" charset="0"/>
              </a:rPr>
              <a:t> California Common Core State Standards for English Language Arts and Literacy in History/Social Studies, Science, and Technical Subjects </a:t>
            </a:r>
            <a:r>
              <a:rPr lang="en-US" sz="1200" dirty="0">
                <a:solidFill>
                  <a:schemeClr val="tx1"/>
                </a:solidFill>
                <a:effectLst/>
                <a:latin typeface="+mn-lt"/>
                <a:ea typeface="Calibri" panose="020F0502020204030204" pitchFamily="34" charset="0"/>
                <a:cs typeface="Arial" panose="020B0604020202020204" pitchFamily="34" charset="0"/>
              </a:rPr>
              <a:t>(</a:t>
            </a:r>
            <a:r>
              <a:rPr lang="en-US" sz="1200" i="1" dirty="0">
                <a:solidFill>
                  <a:schemeClr val="tx1"/>
                </a:solidFill>
                <a:effectLst/>
                <a:latin typeface="+mn-lt"/>
                <a:ea typeface="Calibri" panose="020F0502020204030204" pitchFamily="34" charset="0"/>
                <a:cs typeface="Arial" panose="020B0604020202020204" pitchFamily="34" charset="0"/>
              </a:rPr>
              <a:t>CA CCSS for ELA/Literacy</a:t>
            </a:r>
            <a:r>
              <a:rPr lang="en-US" sz="1200" dirty="0">
                <a:solidFill>
                  <a:schemeClr val="tx1"/>
                </a:solidFill>
                <a:effectLst/>
                <a:latin typeface="+mn-lt"/>
                <a:ea typeface="Calibri" panose="020F0502020204030204" pitchFamily="34" charset="0"/>
                <a:cs typeface="Arial" panose="020B0604020202020204" pitchFamily="34" charset="0"/>
              </a:rPr>
              <a:t>); and</a:t>
            </a:r>
            <a:r>
              <a:rPr lang="en-US" sz="1200" i="1" dirty="0">
                <a:solidFill>
                  <a:schemeClr val="tx1"/>
                </a:solidFill>
                <a:effectLst/>
                <a:latin typeface="+mn-lt"/>
                <a:ea typeface="Calibri" panose="020F0502020204030204" pitchFamily="34" charset="0"/>
                <a:cs typeface="Arial" panose="020B0604020202020204" pitchFamily="34" charset="0"/>
              </a:rPr>
              <a:t> </a:t>
            </a:r>
            <a:r>
              <a:rPr lang="en-US" sz="1200" i="0" dirty="0">
                <a:solidFill>
                  <a:schemeClr val="tx1"/>
                </a:solidFill>
                <a:effectLst/>
                <a:latin typeface="+mn-lt"/>
                <a:ea typeface="Calibri" panose="020F0502020204030204" pitchFamily="34" charset="0"/>
                <a:cs typeface="Arial" panose="020B0604020202020204" pitchFamily="34" charset="0"/>
              </a:rPr>
              <a:t>the</a:t>
            </a:r>
            <a:r>
              <a:rPr lang="en-US" sz="1200" i="1" dirty="0">
                <a:solidFill>
                  <a:schemeClr val="tx1"/>
                </a:solidFill>
                <a:effectLst/>
                <a:latin typeface="+mn-lt"/>
                <a:ea typeface="Calibri" panose="020F0502020204030204" pitchFamily="34" charset="0"/>
                <a:cs typeface="Arial" panose="020B0604020202020204" pitchFamily="34" charset="0"/>
              </a:rPr>
              <a:t> California English Language Development Standards.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chemeClr val="tx1"/>
                </a:solidFill>
                <a:effectLst/>
                <a:latin typeface="+mn-lt"/>
                <a:ea typeface="SimSun" panose="02010600030101010101" pitchFamily="2" charset="-122"/>
                <a:cs typeface="Times New Roman" panose="02020603050405020304" pitchFamily="18" charset="0"/>
              </a:rPr>
              <a:t>The</a:t>
            </a:r>
            <a:r>
              <a:rPr lang="en-US" sz="1200" b="0" i="1" dirty="0">
                <a:solidFill>
                  <a:schemeClr val="tx1"/>
                </a:solidFill>
                <a:effectLst/>
                <a:latin typeface="+mn-lt"/>
                <a:ea typeface="SimSun" panose="02010600030101010101" pitchFamily="2" charset="-122"/>
                <a:cs typeface="Times New Roman" panose="02020603050405020304" pitchFamily="18" charset="0"/>
              </a:rPr>
              <a:t> </a:t>
            </a:r>
            <a:r>
              <a:rPr lang="en-US" sz="1200" i="1" dirty="0">
                <a:solidFill>
                  <a:schemeClr val="tx1"/>
                </a:solidFill>
                <a:effectLst/>
                <a:latin typeface="+mn-lt"/>
                <a:ea typeface="Calibri" panose="020F0502020204030204" pitchFamily="34" charset="0"/>
                <a:cs typeface="Arial" panose="020B0604020202020204" pitchFamily="34" charset="0"/>
              </a:rPr>
              <a:t>CA CCSS for ELA/Literacy</a:t>
            </a:r>
            <a:r>
              <a:rPr lang="en-US" sz="1200" dirty="0">
                <a:solidFill>
                  <a:schemeClr val="tx1"/>
                </a:solidFill>
                <a:effectLst/>
                <a:latin typeface="+mn-lt"/>
                <a:ea typeface="Calibri" panose="020F0502020204030204" pitchFamily="34" charset="0"/>
                <a:cs typeface="Arial" panose="020B0604020202020204" pitchFamily="34" charset="0"/>
              </a:rPr>
              <a:t>, when used in conjunction with the </a:t>
            </a:r>
            <a:r>
              <a:rPr lang="en-US" sz="1200" i="1" dirty="0">
                <a:solidFill>
                  <a:schemeClr val="tx1"/>
                </a:solidFill>
                <a:effectLst/>
                <a:latin typeface="+mn-lt"/>
                <a:ea typeface="Calibri" panose="020F0502020204030204" pitchFamily="34" charset="0"/>
                <a:cs typeface="Arial" panose="020B0604020202020204" pitchFamily="34" charset="0"/>
              </a:rPr>
              <a:t>Arts Standards</a:t>
            </a:r>
            <a:r>
              <a:rPr lang="en-US" sz="1200" dirty="0">
                <a:solidFill>
                  <a:schemeClr val="tx1"/>
                </a:solidFill>
                <a:effectLst/>
                <a:latin typeface="+mn-lt"/>
                <a:ea typeface="Calibri" panose="020F0502020204030204" pitchFamily="34" charset="0"/>
                <a:cs typeface="Arial" panose="020B0604020202020204" pitchFamily="34" charset="0"/>
              </a:rPr>
              <a:t>, provide additional guidance for student learning expectations and outcomes related to literacy.</a:t>
            </a:r>
            <a:endParaRPr lang="en-US" sz="1200" i="1" dirty="0">
              <a:solidFill>
                <a:schemeClr val="tx1"/>
              </a:solidFill>
              <a:effectLst/>
              <a:latin typeface="+mn-lt"/>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mn-lt"/>
                <a:ea typeface="Calibri" panose="020F0502020204030204" pitchFamily="34" charset="0"/>
              </a:rPr>
              <a:t>Arts educators and teachers of other content areas share the responsibility to ensure that students achieve arts and English language literacy capacities and are prepared to enter college and career.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mn-lt"/>
                <a:ea typeface="Calibri" panose="020F0502020204030204" pitchFamily="34" charset="0"/>
                <a:cs typeface="Arial" panose="020B0604020202020204" pitchFamily="34" charset="0"/>
              </a:rPr>
              <a:t>The discipline-specific chapters contain additional guidance on the shared responsibility to develop multiliterate individuals.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latin typeface="+mn-lt"/>
              </a:rPr>
              <a:t>Chapter Page: 65</a:t>
            </a:r>
            <a:endParaRPr lang="en-US" sz="1200" i="1" dirty="0">
              <a:solidFill>
                <a:schemeClr val="tx1"/>
              </a:solidFill>
              <a:effectLst/>
              <a:latin typeface="+mn-lt"/>
              <a:ea typeface="Calibri" panose="020F0502020204030204" pitchFamily="34" charset="0"/>
            </a:endParaRPr>
          </a:p>
          <a:p>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48</a:t>
            </a:fld>
            <a:endParaRPr lang="en-US"/>
          </a:p>
        </p:txBody>
      </p:sp>
    </p:spTree>
    <p:extLst>
      <p:ext uri="{BB962C8B-B14F-4D97-AF65-F5344CB8AC3E}">
        <p14:creationId xmlns:p14="http://schemas.microsoft.com/office/powerpoint/2010/main" val="37965252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rPr>
              <a:t>What is “Text” </a:t>
            </a:r>
            <a:r>
              <a:rPr lang="en-US" sz="1200" b="1" dirty="0">
                <a:latin typeface="+mn-lt"/>
                <a:ea typeface="Calibri" panose="020F0502020204030204" pitchFamily="34" charset="0"/>
              </a:rPr>
              <a:t>i</a:t>
            </a:r>
            <a:r>
              <a:rPr lang="en-US" sz="1200" b="1" dirty="0">
                <a:effectLst/>
                <a:latin typeface="+mn-lt"/>
                <a:ea typeface="Calibri" panose="020F0502020204030204" pitchFamily="34" charset="0"/>
              </a:rPr>
              <a:t>n the Arts?</a:t>
            </a:r>
          </a:p>
          <a:p>
            <a:pPr marL="171450" indent="-171450">
              <a:buFont typeface="Arial" panose="020B0604020202020204" pitchFamily="34" charset="0"/>
              <a:buChar char="•"/>
            </a:pPr>
            <a:r>
              <a:rPr lang="en-US" i="0" dirty="0">
                <a:latin typeface="+mn-lt"/>
                <a:sym typeface="Arial"/>
              </a:rPr>
              <a:t>Read the chapter excerpt on the slide.</a:t>
            </a:r>
          </a:p>
          <a:p>
            <a:pPr marL="685800" lvl="1" indent="-228600">
              <a:buFont typeface="+mj-lt"/>
              <a:buAutoNum type="arabicPeriod"/>
            </a:pPr>
            <a:r>
              <a:rPr lang="en-US" i="0" dirty="0">
                <a:latin typeface="+mn-lt"/>
                <a:sym typeface="Arial"/>
              </a:rPr>
              <a:t>What are some examples of this that you can think of in one or more arts discipline?</a:t>
            </a:r>
          </a:p>
          <a:p>
            <a:pPr marL="685800" lvl="1" indent="-228600">
              <a:buFont typeface="+mj-lt"/>
              <a:buAutoNum type="arabicPeriod"/>
            </a:pPr>
            <a:r>
              <a:rPr lang="en-US" i="0" dirty="0">
                <a:latin typeface="+mn-lt"/>
                <a:sym typeface="Arial"/>
              </a:rPr>
              <a:t>Share your example with the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mn-lt"/>
            </a:endParaRPr>
          </a:p>
          <a:p>
            <a:pPr marL="0" indent="0">
              <a:buFont typeface="Arial" panose="020B0604020202020204" pitchFamily="34" charset="0"/>
              <a:buNone/>
            </a:pPr>
            <a:r>
              <a:rPr lang="en-US" b="1" i="0" dirty="0">
                <a:latin typeface="+mn-lt"/>
                <a:sym typeface="Arial"/>
              </a:rPr>
              <a:t>Examples from Chapter 1:</a:t>
            </a:r>
          </a:p>
          <a:p>
            <a:pPr marL="171450" indent="-171450">
              <a:buFont typeface="Arial" panose="020B0604020202020204" pitchFamily="34" charset="0"/>
              <a:buChar char="•"/>
            </a:pPr>
            <a:r>
              <a:rPr lang="en-US" b="0" i="0" dirty="0">
                <a:latin typeface="+mn-lt"/>
                <a:sym typeface="Arial"/>
              </a:rPr>
              <a:t>Dance: </a:t>
            </a:r>
            <a:r>
              <a:rPr lang="en-US" sz="1200" b="0" i="0" dirty="0">
                <a:effectLst/>
                <a:latin typeface="+mn-lt"/>
                <a:sym typeface="Arial"/>
              </a:rPr>
              <a:t>a</a:t>
            </a:r>
            <a:r>
              <a:rPr lang="en-US" sz="1200" b="0" dirty="0">
                <a:effectLst/>
                <a:latin typeface="+mn-lt"/>
              </a:rPr>
              <a:t> dance performance, live or recorded; an article critiquing a performance; Labanotation or other written form of choreography</a:t>
            </a:r>
            <a:endParaRPr lang="en-US" sz="1200" b="0" i="0" dirty="0">
              <a:effectLst/>
              <a:latin typeface="+mn-lt"/>
              <a:sym typeface="Arial"/>
            </a:endParaRPr>
          </a:p>
          <a:p>
            <a:pPr marL="171450" indent="-171450">
              <a:buFont typeface="Arial" panose="020B0604020202020204" pitchFamily="34" charset="0"/>
              <a:buChar char="•"/>
            </a:pPr>
            <a:r>
              <a:rPr lang="en-US" b="0" i="0" dirty="0">
                <a:latin typeface="+mn-lt"/>
                <a:sym typeface="Arial"/>
              </a:rPr>
              <a:t>Media Arts: </a:t>
            </a:r>
            <a:r>
              <a:rPr lang="en-US" sz="1200" b="0" i="0" dirty="0">
                <a:effectLst/>
                <a:latin typeface="+mn-lt"/>
                <a:sym typeface="Arial"/>
              </a:rPr>
              <a:t>a</a:t>
            </a:r>
            <a:r>
              <a:rPr lang="en-US" sz="1200" b="0" dirty="0">
                <a:effectLst/>
                <a:latin typeface="+mn-lt"/>
              </a:rPr>
              <a:t> photograph, logo, or film; a manual or guide for software or applications; an article critiquing a film or documentary</a:t>
            </a:r>
          </a:p>
          <a:p>
            <a:pPr marL="171450" indent="-171450">
              <a:buFont typeface="Arial" panose="020B0604020202020204" pitchFamily="34" charset="0"/>
              <a:buChar char="•"/>
            </a:pPr>
            <a:r>
              <a:rPr lang="en-US" sz="1200" b="0" dirty="0">
                <a:effectLst/>
                <a:latin typeface="+mn-lt"/>
                <a:ea typeface="Calibri" panose="020F0502020204030204" pitchFamily="34" charset="0"/>
                <a:cs typeface="Arial" panose="020B0604020202020204" pitchFamily="34" charset="0"/>
              </a:rPr>
              <a:t>Music: a</a:t>
            </a:r>
            <a:r>
              <a:rPr lang="en-US" sz="1200" b="0" dirty="0">
                <a:effectLst/>
                <a:latin typeface="+mn-lt"/>
              </a:rPr>
              <a:t> musical score; a concert or musical performance, live or recorded; program notes for a specific performance</a:t>
            </a:r>
          </a:p>
          <a:p>
            <a:pPr marL="171450" indent="-171450">
              <a:buFont typeface="Arial" panose="020B0604020202020204" pitchFamily="34" charset="0"/>
              <a:buChar char="•"/>
            </a:pPr>
            <a:r>
              <a:rPr lang="en-US" sz="1200" b="0" dirty="0">
                <a:effectLst/>
                <a:latin typeface="+mn-lt"/>
                <a:ea typeface="Calibri" panose="020F0502020204030204" pitchFamily="34" charset="0"/>
                <a:cs typeface="Arial" panose="020B0604020202020204" pitchFamily="34" charset="0"/>
              </a:rPr>
              <a:t>Theatre: a</a:t>
            </a:r>
            <a:r>
              <a:rPr lang="en-US" sz="1200" b="0" dirty="0">
                <a:effectLst/>
                <a:latin typeface="+mn-lt"/>
              </a:rPr>
              <a:t> lighting plot or blocking/staging notes; a script or spoken dialogue in improvisation; a play or musical performance, live or recorded</a:t>
            </a:r>
          </a:p>
          <a:p>
            <a:pPr marL="171450" indent="-171450">
              <a:buFont typeface="Arial" panose="020B0604020202020204" pitchFamily="34" charset="0"/>
              <a:buChar char="•"/>
            </a:pPr>
            <a:r>
              <a:rPr lang="en-US" sz="1200" b="0" dirty="0">
                <a:effectLst/>
                <a:latin typeface="+mn-lt"/>
                <a:ea typeface="Calibri" panose="020F0502020204030204" pitchFamily="34" charset="0"/>
                <a:cs typeface="Arial" panose="020B0604020202020204" pitchFamily="34" charset="0"/>
              </a:rPr>
              <a:t>Visual Arts: a</a:t>
            </a:r>
            <a:r>
              <a:rPr lang="en-US" sz="1200" b="0" dirty="0">
                <a:effectLst/>
                <a:latin typeface="+mn-lt"/>
              </a:rPr>
              <a:t> drawing, painting, sculpture, or installation; mockups and sketchbooks; an artist’s statement for an artwork, exhibit, or show</a:t>
            </a:r>
            <a:endParaRPr lang="en-US" sz="1200" b="0" dirty="0">
              <a:effectLst/>
              <a:latin typeface="+mn-lt"/>
              <a:ea typeface="Calibri" panose="020F0502020204030204" pitchFamily="34" charset="0"/>
              <a:cs typeface="Arial" panose="020B0604020202020204" pitchFamily="34" charset="0"/>
            </a:endParaRPr>
          </a:p>
          <a:p>
            <a:pPr marL="0" indent="0">
              <a:buFont typeface="Arial" panose="020B0604020202020204" pitchFamily="34" charset="0"/>
              <a:buNone/>
            </a:pPr>
            <a:endParaRPr lang="en-US" i="0" dirty="0">
              <a:latin typeface="+mn-lt"/>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mn-lt"/>
              </a:rPr>
              <a:t>Chapter Page: 66</a:t>
            </a:r>
            <a:endParaRPr lang="en-US" i="1" dirty="0">
              <a:effectLst/>
              <a:latin typeface="+mn-lt"/>
              <a:ea typeface="Calibri" panose="020F0502020204030204" pitchFamily="34" charset="0"/>
            </a:endParaRPr>
          </a:p>
          <a:p>
            <a:endParaRPr lang="en-US"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49</a:t>
            </a:fld>
            <a:endParaRPr lang="en-US"/>
          </a:p>
        </p:txBody>
      </p:sp>
    </p:spTree>
    <p:extLst>
      <p:ext uri="{BB962C8B-B14F-4D97-AF65-F5344CB8AC3E}">
        <p14:creationId xmlns:p14="http://schemas.microsoft.com/office/powerpoint/2010/main" val="902620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Focusing Questions for Chapter 2</a:t>
            </a:r>
          </a:p>
          <a:p>
            <a:endParaRPr lang="en-US" sz="1200" i="1" dirty="0">
              <a:latin typeface="+mn-lt"/>
            </a:endParaRPr>
          </a:p>
          <a:p>
            <a:r>
              <a:rPr lang="en-US" sz="1200" i="1" dirty="0">
                <a:latin typeface="+mn-lt"/>
              </a:rPr>
              <a:t>Chapter Pages: n/a</a:t>
            </a:r>
            <a:endParaRPr lang="en-US"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74717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Culturally Responsive Teaching in the 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latin typeface="+mn-lt"/>
              </a:rPr>
              <a:t>Chapter </a:t>
            </a:r>
            <a:r>
              <a:rPr lang="en-US" i="1" dirty="0">
                <a:solidFill>
                  <a:schemeClr val="tx1"/>
                </a:solidFill>
                <a:latin typeface="+mn-lt"/>
              </a:rPr>
              <a:t>pages: 75</a:t>
            </a:r>
            <a:r>
              <a:rPr lang="en-US" sz="1200" i="1" dirty="0">
                <a:solidFill>
                  <a:schemeClr val="tx1"/>
                </a:solidFill>
                <a:latin typeface="+mn-lt"/>
              </a:rPr>
              <a:t>–78</a:t>
            </a:r>
          </a:p>
        </p:txBody>
      </p:sp>
      <p:sp>
        <p:nvSpPr>
          <p:cNvPr id="4" name="Slide Number Placeholder 3"/>
          <p:cNvSpPr>
            <a:spLocks noGrp="1"/>
          </p:cNvSpPr>
          <p:nvPr>
            <p:ph type="sldNum" sz="quarter" idx="5"/>
          </p:nvPr>
        </p:nvSpPr>
        <p:spPr/>
        <p:txBody>
          <a:bodyPr/>
          <a:lstStyle/>
          <a:p>
            <a:fld id="{EC5A99C9-FF46-4F50-BFB9-00046364D3A0}" type="slidenum">
              <a:rPr lang="en-US" smtClean="0"/>
              <a:t>50</a:t>
            </a:fld>
            <a:endParaRPr lang="en-US"/>
          </a:p>
        </p:txBody>
      </p:sp>
    </p:spTree>
    <p:extLst>
      <p:ext uri="{BB962C8B-B14F-4D97-AF65-F5344CB8AC3E}">
        <p14:creationId xmlns:p14="http://schemas.microsoft.com/office/powerpoint/2010/main" val="31510005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Hammond’s Framework of Considerations for Culturally Responsive Teaching </a:t>
            </a:r>
          </a:p>
          <a:p>
            <a:pPr marL="0" indent="0">
              <a:buFont typeface="Arial" panose="020B0604020202020204" pitchFamily="34" charset="0"/>
              <a:buNone/>
            </a:pPr>
            <a:r>
              <a:rPr lang="en-US" altLang="en-US" sz="1200" dirty="0" err="1">
                <a:latin typeface="+mn-lt"/>
              </a:rPr>
              <a:t>Zaretta</a:t>
            </a:r>
            <a:r>
              <a:rPr lang="en-US" altLang="en-US" sz="1200" dirty="0">
                <a:latin typeface="+mn-lt"/>
              </a:rPr>
              <a:t> Hammond’s Ready for Rigor framework identifies key elements of cultural responsiveness and organizes them into four practice areas for c</a:t>
            </a:r>
            <a:r>
              <a:rPr lang="en-US" sz="1200" dirty="0">
                <a:latin typeface="+mn-lt"/>
                <a:ea typeface="Calibri" panose="020F0502020204030204" pitchFamily="34" charset="0"/>
              </a:rPr>
              <a:t>ulturally responsive educators.</a:t>
            </a:r>
            <a:r>
              <a:rPr lang="en-US" altLang="en-US" sz="120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rPr>
              <a:t>Chapter </a:t>
            </a:r>
            <a:r>
              <a:rPr lang="en-US" i="1" dirty="0">
                <a:solidFill>
                  <a:schemeClr val="tx1"/>
                </a:solidFill>
              </a:rPr>
              <a:t>pages: 75</a:t>
            </a:r>
            <a:r>
              <a:rPr lang="en-US" sz="1200" i="1" dirty="0">
                <a:solidFill>
                  <a:schemeClr val="tx1"/>
                </a:solidFill>
              </a:rPr>
              <a:t>–</a:t>
            </a:r>
            <a:r>
              <a:rPr lang="en-US" i="1" dirty="0">
                <a:solidFill>
                  <a:schemeClr val="tx1"/>
                </a:solidFill>
              </a:rPr>
              <a:t>78</a:t>
            </a:r>
            <a:endParaRPr lang="en-US" sz="1200" i="1" dirty="0">
              <a:solidFill>
                <a:schemeClr val="tx1"/>
              </a:solidFill>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51</a:t>
            </a:fld>
            <a:endParaRPr lang="en-US"/>
          </a:p>
        </p:txBody>
      </p:sp>
    </p:spTree>
    <p:extLst>
      <p:ext uri="{BB962C8B-B14F-4D97-AF65-F5344CB8AC3E}">
        <p14:creationId xmlns:p14="http://schemas.microsoft.com/office/powerpoint/2010/main" val="42196009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latin typeface="+mn-lt"/>
                <a:ea typeface="Calibri" panose="020F0502020204030204" pitchFamily="34" charset="0"/>
                <a:cs typeface="Arial" panose="020B0604020202020204" pitchFamily="34" charset="0"/>
              </a:rPr>
              <a:t>Culturally Responsive </a:t>
            </a:r>
            <a:r>
              <a:rPr lang="en-US" b="1" dirty="0">
                <a:solidFill>
                  <a:schemeClr val="tx1"/>
                </a:solidFill>
                <a:latin typeface="+mn-lt"/>
                <a:ea typeface="Calibri" panose="020F0502020204030204" pitchFamily="34" charset="0"/>
                <a:cs typeface="Arial" panose="020B0604020202020204" pitchFamily="34" charset="0"/>
              </a:rPr>
              <a:t>T</a:t>
            </a:r>
            <a:r>
              <a:rPr lang="en-US" sz="1200" b="1" dirty="0">
                <a:solidFill>
                  <a:schemeClr val="tx1"/>
                </a:solidFill>
                <a:effectLst/>
                <a:latin typeface="+mn-lt"/>
                <a:ea typeface="Calibri" panose="020F0502020204030204" pitchFamily="34" charset="0"/>
                <a:cs typeface="Arial" panose="020B0604020202020204" pitchFamily="34" charset="0"/>
              </a:rPr>
              <a:t>eachers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solidFill>
                  <a:schemeClr val="tx1"/>
                </a:solidFill>
                <a:latin typeface="+mn-lt"/>
                <a:sym typeface="Arial"/>
              </a:rPr>
              <a:t>Use the link to download the Ready for Rigor Framework to use with the next slide.</a:t>
            </a:r>
            <a:endParaRPr lang="en-US" sz="12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latin typeface="+mn-lt"/>
              </a:rPr>
              <a:t>Chapter </a:t>
            </a:r>
            <a:r>
              <a:rPr lang="en-US" i="1" dirty="0">
                <a:solidFill>
                  <a:schemeClr val="tx1"/>
                </a:solidFill>
                <a:latin typeface="+mn-lt"/>
              </a:rPr>
              <a:t>pages: </a:t>
            </a:r>
            <a:r>
              <a:rPr lang="en-US" i="1" dirty="0">
                <a:solidFill>
                  <a:schemeClr val="tx1"/>
                </a:solidFill>
              </a:rPr>
              <a:t>75</a:t>
            </a:r>
            <a:r>
              <a:rPr lang="en-US" sz="1200" i="1" dirty="0">
                <a:solidFill>
                  <a:schemeClr val="tx1"/>
                </a:solidFill>
              </a:rPr>
              <a:t>–</a:t>
            </a:r>
            <a:r>
              <a:rPr lang="en-US" i="1" dirty="0">
                <a:solidFill>
                  <a:schemeClr val="tx1"/>
                </a:solidFill>
              </a:rPr>
              <a:t>78</a:t>
            </a:r>
            <a:endParaRPr lang="en-US" sz="1200" i="1" dirty="0">
              <a:solidFill>
                <a:schemeClr val="tx1"/>
              </a:solidFill>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52</a:t>
            </a:fld>
            <a:endParaRPr lang="en-US"/>
          </a:p>
        </p:txBody>
      </p:sp>
    </p:spTree>
    <p:extLst>
      <p:ext uri="{BB962C8B-B14F-4D97-AF65-F5344CB8AC3E}">
        <p14:creationId xmlns:p14="http://schemas.microsoft.com/office/powerpoint/2010/main" val="19844500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Vignette: Culturally Responsive Teaching in Theatre</a:t>
            </a:r>
            <a:endParaRPr lang="en-US" i="0" dirty="0">
              <a:latin typeface="+mn-lt"/>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dirty="0">
                <a:latin typeface="+mn-lt"/>
                <a:sym typeface="Arial"/>
              </a:rPr>
              <a:t>Read the vignette and use the prompts on the slide and </a:t>
            </a:r>
            <a:r>
              <a:rPr lang="en-US" i="0" dirty="0" err="1">
                <a:latin typeface="+mn-lt"/>
                <a:sym typeface="Arial"/>
              </a:rPr>
              <a:t>Zaretta</a:t>
            </a:r>
            <a:r>
              <a:rPr lang="en-US" i="0" dirty="0">
                <a:latin typeface="+mn-lt"/>
                <a:sym typeface="Arial"/>
              </a:rPr>
              <a:t> Hammond’s Ready for Rigor Framework to analyze the vignette on page 72.</a:t>
            </a:r>
            <a:endParaRPr lang="en-US" sz="12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rPr>
              <a:t>Chapter </a:t>
            </a:r>
            <a:r>
              <a:rPr lang="en-US" i="1" dirty="0">
                <a:solidFill>
                  <a:schemeClr val="tx1"/>
                </a:solidFill>
              </a:rPr>
              <a:t>pages: 75</a:t>
            </a:r>
            <a:r>
              <a:rPr lang="en-US" sz="1200" i="1" dirty="0">
                <a:solidFill>
                  <a:schemeClr val="tx1"/>
                </a:solidFill>
              </a:rPr>
              <a:t>–</a:t>
            </a:r>
            <a:r>
              <a:rPr lang="en-US" i="1" dirty="0">
                <a:solidFill>
                  <a:schemeClr val="tx1"/>
                </a:solidFill>
              </a:rPr>
              <a:t>78</a:t>
            </a:r>
            <a:endParaRPr lang="en-US" sz="1200" i="1" dirty="0">
              <a:solidFill>
                <a:schemeClr val="tx1"/>
              </a:solidFill>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53</a:t>
            </a:fld>
            <a:endParaRPr lang="en-US"/>
          </a:p>
        </p:txBody>
      </p:sp>
    </p:spTree>
    <p:extLst>
      <p:ext uri="{BB962C8B-B14F-4D97-AF65-F5344CB8AC3E}">
        <p14:creationId xmlns:p14="http://schemas.microsoft.com/office/powerpoint/2010/main" val="41008399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How can the principles of Universal Design for Learning (UDL) optimize learning for all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mn-lt"/>
              </a:rPr>
              <a:t>Chapter Pages: 78</a:t>
            </a:r>
            <a:r>
              <a:rPr lang="en-US" sz="1200" i="1" dirty="0">
                <a:effectLst/>
                <a:latin typeface="+mn-lt"/>
                <a:ea typeface="Calibri" panose="020F0502020204030204" pitchFamily="34" charset="0"/>
                <a:cs typeface="Arial" panose="020B0604020202020204" pitchFamily="34" charset="0"/>
              </a:rPr>
              <a:t>–90</a:t>
            </a:r>
            <a:endParaRPr lang="en-US" i="1"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228214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SimSun" panose="02010600030101010101" pitchFamily="2" charset="-122"/>
                <a:cs typeface="Times New Roman" panose="02020603050405020304" pitchFamily="18" charset="0"/>
              </a:rPr>
              <a:t>Optimizing Arts Learning</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1200" dirty="0">
                <a:effectLst/>
                <a:highlight>
                  <a:srgbClr val="FFFF00"/>
                </a:highlight>
                <a:latin typeface="+mn-lt"/>
                <a:ea typeface="Calibri" panose="020F0502020204030204" pitchFamily="34" charset="0"/>
                <a:cs typeface="Arial" panose="020B0604020202020204" pitchFamily="34" charset="0"/>
              </a:rPr>
              <a:t>More information on UDL principles and guidelines, as well as practical suggestions for classroom teaching and learning, can be found at the National Center for UDL and in the California ELA/ELD Framework (2015).</a:t>
            </a:r>
            <a:endParaRPr lang="en-US" sz="120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 78</a:t>
            </a:r>
            <a:endParaRPr lang="en-US" sz="1200" i="0" dirty="0">
              <a:latin typeface="+mn-lt"/>
              <a:sym typeface="Arial"/>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55</a:t>
            </a:fld>
            <a:endParaRPr lang="en-US"/>
          </a:p>
        </p:txBody>
      </p:sp>
    </p:spTree>
    <p:extLst>
      <p:ext uri="{BB962C8B-B14F-4D97-AF65-F5344CB8AC3E}">
        <p14:creationId xmlns:p14="http://schemas.microsoft.com/office/powerpoint/2010/main" val="9399239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SimSun" panose="02010600030101010101" pitchFamily="2" charset="-122"/>
                <a:cs typeface="Times New Roman" panose="02020603050405020304" pitchFamily="18" charset="0"/>
              </a:rPr>
              <a:t>UDL </a:t>
            </a:r>
            <a:r>
              <a:rPr lang="en-US" sz="1200" b="1" dirty="0">
                <a:latin typeface="+mn-lt"/>
                <a:ea typeface="SimSun" panose="02010600030101010101" pitchFamily="2" charset="-122"/>
                <a:cs typeface="Times New Roman" panose="02020603050405020304" pitchFamily="18" charset="0"/>
              </a:rPr>
              <a:t>Principles Connect With Student Goals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latin typeface="+mn-lt"/>
              </a:rPr>
              <a:t>This table is not included in the chapter but may be helpful for understanding the point of using UDL principles when designing learning experiences.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latin typeface="+mn-lt"/>
              </a:rPr>
              <a:t>Though chapter 2 addresses the principles in the order of 1) Representation, 2) Action and Expression, and 3) Engagement, it is sometimes useful to consider Engagement first.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latin typeface="+mn-lt"/>
              </a:rPr>
              <a:t>The table illustrates the relationship between the UDL principles, or categories, being employed in lesson design and how they correlate to the specific goals for students as they develop into expert learners.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latin typeface="+mn-lt"/>
              </a:rPr>
              <a:t>Providing multiple means of </a:t>
            </a:r>
            <a:r>
              <a:rPr lang="en-US" sz="1200" b="1" i="0" dirty="0">
                <a:latin typeface="+mn-lt"/>
              </a:rPr>
              <a:t>ENGAGEMENT</a:t>
            </a:r>
            <a:r>
              <a:rPr lang="en-US" sz="1200" i="0" dirty="0">
                <a:latin typeface="+mn-lt"/>
              </a:rPr>
              <a:t> addresses the “WHY” of learning and supports students to become </a:t>
            </a:r>
            <a:r>
              <a:rPr lang="en-US" sz="1200" b="1" i="0" dirty="0">
                <a:latin typeface="+mn-lt"/>
              </a:rPr>
              <a:t>purposeful </a:t>
            </a:r>
            <a:r>
              <a:rPr lang="en-US" sz="1200" b="0" i="0" dirty="0">
                <a:latin typeface="+mn-lt"/>
              </a:rPr>
              <a:t>and</a:t>
            </a:r>
            <a:r>
              <a:rPr lang="en-US" sz="1200" b="1" i="0" dirty="0">
                <a:latin typeface="+mn-lt"/>
              </a:rPr>
              <a:t> motivated</a:t>
            </a:r>
            <a:r>
              <a:rPr lang="en-US" sz="1200" b="0" i="0" dirty="0">
                <a:latin typeface="+mn-lt"/>
              </a:rPr>
              <a:t>.</a:t>
            </a:r>
            <a:endParaRPr lang="en-US" sz="1200" b="1" i="0" dirty="0">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latin typeface="+mn-lt"/>
              </a:rPr>
              <a:t>Providing multiple means of </a:t>
            </a:r>
            <a:r>
              <a:rPr lang="en-US" sz="1200" b="1" i="0" dirty="0">
                <a:latin typeface="+mn-lt"/>
              </a:rPr>
              <a:t>REPRESENTATION</a:t>
            </a:r>
            <a:r>
              <a:rPr lang="en-US" sz="1200" i="0" dirty="0">
                <a:latin typeface="+mn-lt"/>
              </a:rPr>
              <a:t> addresses the “WHAT” of learning and supports students to become </a:t>
            </a:r>
            <a:r>
              <a:rPr lang="en-US" sz="1200" b="1" i="0" dirty="0">
                <a:latin typeface="+mn-lt"/>
              </a:rPr>
              <a:t>resourceful</a:t>
            </a:r>
            <a:r>
              <a:rPr lang="en-US" sz="1200" i="0" dirty="0">
                <a:latin typeface="+mn-lt"/>
              </a:rPr>
              <a:t> and </a:t>
            </a:r>
            <a:r>
              <a:rPr lang="en-US" sz="1200" b="1" i="0" dirty="0">
                <a:latin typeface="+mn-lt"/>
              </a:rPr>
              <a:t>knowledgeable</a:t>
            </a:r>
            <a:r>
              <a:rPr lang="en-US" sz="1200" i="0" dirty="0">
                <a:latin typeface="+mn-lt"/>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latin typeface="+mn-lt"/>
              </a:rPr>
              <a:t>Providing multiple means of </a:t>
            </a:r>
            <a:r>
              <a:rPr lang="en-US" sz="1200" b="1" i="0" dirty="0">
                <a:latin typeface="+mn-lt"/>
              </a:rPr>
              <a:t>ACTION</a:t>
            </a:r>
            <a:r>
              <a:rPr lang="en-US" sz="1200" i="0" dirty="0">
                <a:latin typeface="+mn-lt"/>
              </a:rPr>
              <a:t> and </a:t>
            </a:r>
            <a:r>
              <a:rPr lang="en-US" sz="1200" b="1" i="0" dirty="0">
                <a:latin typeface="+mn-lt"/>
              </a:rPr>
              <a:t>EXPRESSION</a:t>
            </a:r>
            <a:r>
              <a:rPr lang="en-US" sz="1200" i="0" dirty="0">
                <a:latin typeface="+mn-lt"/>
              </a:rPr>
              <a:t> addresses the “HOW” of learning and supports students to become </a:t>
            </a:r>
            <a:r>
              <a:rPr lang="en-US" sz="1200" b="1" i="0" dirty="0">
                <a:latin typeface="+mn-lt"/>
              </a:rPr>
              <a:t>strategic</a:t>
            </a:r>
            <a:r>
              <a:rPr lang="en-US" sz="1200" i="0" dirty="0">
                <a:latin typeface="+mn-lt"/>
              </a:rPr>
              <a:t> and </a:t>
            </a:r>
            <a:r>
              <a:rPr lang="en-US" sz="1200" b="1" i="0" dirty="0">
                <a:latin typeface="+mn-lt"/>
              </a:rPr>
              <a:t>goal directed</a:t>
            </a:r>
            <a:r>
              <a:rPr lang="en-US" sz="1200" b="0" i="0" dirty="0">
                <a:latin typeface="+mn-lt"/>
              </a:rPr>
              <a:t>.</a:t>
            </a:r>
            <a:endParaRPr lang="en-US" sz="1200" b="1" i="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latin typeface="+mn-lt"/>
              </a:rPr>
              <a:t>For more general information about UDL, including a list of frequently answered questions, go to the CAST website at https://udlguidelines.cast.org/.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a:t>
            </a:r>
            <a:r>
              <a:rPr lang="en-US" i="1" dirty="0">
                <a:solidFill>
                  <a:schemeClr val="tx1"/>
                </a:solidFill>
              </a:rPr>
              <a:t>78</a:t>
            </a:r>
            <a:r>
              <a:rPr lang="en-US" sz="1200" i="1" dirty="0">
                <a:solidFill>
                  <a:schemeClr val="tx1"/>
                </a:solidFill>
              </a:rPr>
              <a:t>–90</a:t>
            </a:r>
            <a:endParaRPr lang="en-US" sz="1200" i="1"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56</a:t>
            </a:fld>
            <a:endParaRPr lang="en-US"/>
          </a:p>
        </p:txBody>
      </p:sp>
    </p:spTree>
    <p:extLst>
      <p:ext uri="{BB962C8B-B14F-4D97-AF65-F5344CB8AC3E}">
        <p14:creationId xmlns:p14="http://schemas.microsoft.com/office/powerpoint/2010/main" val="34738981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Universal Design for Learning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highlight>
                  <a:srgbClr val="FFFF00"/>
                </a:highlight>
                <a:latin typeface="+mn-lt"/>
                <a:ea typeface="Calibri" panose="020F0502020204030204" pitchFamily="34" charset="0"/>
                <a:cs typeface="Arial" panose="020B0604020202020204" pitchFamily="34" charset="0"/>
              </a:rPr>
              <a:t>The UDL principles provide useful guidelines for teachers to develop accessible and meaningful arts learning.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highlight>
                  <a:srgbClr val="FFFF00"/>
                </a:highlight>
                <a:latin typeface="+mn-lt"/>
                <a:ea typeface="Calibri" panose="020F0502020204030204" pitchFamily="34" charset="0"/>
                <a:cs typeface="Arial" panose="020B0604020202020204" pitchFamily="34" charset="0"/>
              </a:rPr>
              <a:t>More information on UDL principles and guidelines, as well as practical suggestions for teaching and learning, can be found at the National Center for UDL and in the California</a:t>
            </a:r>
            <a:r>
              <a:rPr lang="en-US" sz="1200" i="1" dirty="0">
                <a:effectLst/>
                <a:highlight>
                  <a:srgbClr val="FFFF00"/>
                </a:highlight>
                <a:latin typeface="+mn-lt"/>
                <a:ea typeface="Calibri" panose="020F0502020204030204" pitchFamily="34" charset="0"/>
                <a:cs typeface="Arial" panose="020B0604020202020204" pitchFamily="34" charset="0"/>
              </a:rPr>
              <a:t> ELA/ELD Framework </a:t>
            </a:r>
            <a:r>
              <a:rPr lang="en-US" sz="1200" dirty="0">
                <a:effectLst/>
                <a:highlight>
                  <a:srgbClr val="FFFF00"/>
                </a:highlight>
                <a:latin typeface="+mn-lt"/>
                <a:ea typeface="Calibri" panose="020F0502020204030204" pitchFamily="34" charset="0"/>
                <a:cs typeface="Arial" panose="020B0604020202020204" pitchFamily="34" charset="0"/>
              </a:rPr>
              <a:t>(2015).</a:t>
            </a:r>
            <a:endParaRPr lang="en-US" sz="120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 79</a:t>
            </a:r>
          </a:p>
        </p:txBody>
      </p:sp>
      <p:sp>
        <p:nvSpPr>
          <p:cNvPr id="4" name="Slide Number Placeholder 3"/>
          <p:cNvSpPr>
            <a:spLocks noGrp="1"/>
          </p:cNvSpPr>
          <p:nvPr>
            <p:ph type="sldNum" sz="quarter" idx="5"/>
          </p:nvPr>
        </p:nvSpPr>
        <p:spPr/>
        <p:txBody>
          <a:bodyPr/>
          <a:lstStyle/>
          <a:p>
            <a:fld id="{EC5A99C9-FF46-4F50-BFB9-00046364D3A0}" type="slidenum">
              <a:rPr lang="en-US" smtClean="0"/>
              <a:t>57</a:t>
            </a:fld>
            <a:endParaRPr lang="en-US"/>
          </a:p>
        </p:txBody>
      </p:sp>
    </p:spTree>
    <p:extLst>
      <p:ext uri="{BB962C8B-B14F-4D97-AF65-F5344CB8AC3E}">
        <p14:creationId xmlns:p14="http://schemas.microsoft.com/office/powerpoint/2010/main" val="2333447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Multiple Means of Representation</a:t>
            </a:r>
            <a:endParaRPr lang="en-US" sz="1200" dirty="0">
              <a:effectLst/>
              <a:latin typeface="+mn-lt"/>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mn-lt"/>
              </a:rPr>
              <a:t>Multiple Means of Representation refers to the “what” of learning.</a:t>
            </a:r>
            <a:endParaRPr lang="en-US" sz="1200" b="0" dirty="0">
              <a:effectLst/>
              <a:latin typeface="+mn-lt"/>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mn-lt"/>
                <a:ea typeface="Calibri" panose="020F0502020204030204" pitchFamily="34" charset="0"/>
                <a:cs typeface="Arial" panose="020B0604020202020204" pitchFamily="34" charset="0"/>
              </a:rPr>
              <a:t>Teachers can present information thro</a:t>
            </a:r>
            <a:r>
              <a:rPr lang="en-US" sz="1200" dirty="0">
                <a:effectLst/>
                <a:latin typeface="+mn-lt"/>
                <a:ea typeface="Calibri" panose="020F0502020204030204" pitchFamily="34" charset="0"/>
                <a:cs typeface="Arial" panose="020B0604020202020204" pitchFamily="34" charset="0"/>
              </a:rPr>
              <a:t>ugh a variety of approaches that are accessible to all learners, including options to customize how information is displayed.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The purple color of the title field of the slide corresponds to the use of purple for multiple means of representation in the graphic organizers created by CAST.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See the discipline-specific chapters for examples of UDL strategies for each principle in each discipline.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dirty="0">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latin typeface="+mn-lt"/>
              </a:rPr>
              <a:t>Chapter Pages: 79</a:t>
            </a:r>
            <a:r>
              <a:rPr lang="en-US" sz="1200" i="1" dirty="0">
                <a:effectLst/>
                <a:latin typeface="+mn-lt"/>
                <a:ea typeface="Calibri" panose="020F0502020204030204" pitchFamily="34" charset="0"/>
                <a:cs typeface="Arial" panose="020B0604020202020204" pitchFamily="34" charset="0"/>
              </a:rPr>
              <a:t>–81</a:t>
            </a:r>
            <a:endParaRPr lang="en-US" sz="1200" i="1"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58</a:t>
            </a:fld>
            <a:endParaRPr lang="en-US"/>
          </a:p>
        </p:txBody>
      </p:sp>
    </p:spTree>
    <p:extLst>
      <p:ext uri="{BB962C8B-B14F-4D97-AF65-F5344CB8AC3E}">
        <p14:creationId xmlns:p14="http://schemas.microsoft.com/office/powerpoint/2010/main" val="10414801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Multiple Means of Action and Expression in Arts Learning</a:t>
            </a:r>
            <a:endParaRPr lang="en-US" sz="1200" dirty="0">
              <a:effectLst/>
              <a:latin typeface="+mn-lt"/>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US" sz="1200" b="0" dirty="0">
                <a:latin typeface="+mn-lt"/>
              </a:rPr>
              <a:t>Multiple Means of Action and Expression refers to the “how” of learning.</a:t>
            </a:r>
            <a:endParaRPr lang="en-US" sz="1200" b="0" dirty="0">
              <a:effectLst/>
              <a:latin typeface="+mn-lt"/>
              <a:ea typeface="Calibri" panose="020F0502020204030204" pitchFamily="34" charset="0"/>
              <a:cs typeface="Arial" panose="020B0604020202020204" pitchFamily="34" charset="0"/>
            </a:endParaRPr>
          </a:p>
          <a:p>
            <a:pPr marL="171450" marR="0" indent="-171450">
              <a:lnSpc>
                <a:spcPct val="15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Just as students perceive, process, and comprehend concepts and skills in multiple ways, students also use, demonstrate, and express what they know and are able to do in different ways.</a:t>
            </a:r>
          </a:p>
          <a:p>
            <a:pPr marL="171450" marR="0" indent="-171450">
              <a:lnSpc>
                <a:spcPct val="15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As students engage in the artistic processes of any, one, or all, of the arts disciplines, there should be many ways in which they can create, share, respond, and connect with the art.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The blue color of the title field of the slide corresponds to the use of blue for multiple means of action and expression in the graphic organizers created by CAST.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See the discipline specific chapters for examples of UDL strategies for each principle in each discipline.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81</a:t>
            </a:r>
            <a:r>
              <a:rPr lang="en-US" sz="1200" i="1" dirty="0">
                <a:effectLst/>
                <a:latin typeface="+mn-lt"/>
                <a:ea typeface="Calibri" panose="020F0502020204030204" pitchFamily="34" charset="0"/>
                <a:cs typeface="Arial" panose="020B0604020202020204" pitchFamily="34" charset="0"/>
              </a:rPr>
              <a:t>–84</a:t>
            </a:r>
            <a:endParaRPr lang="en-US" sz="1200" i="1"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59</a:t>
            </a:fld>
            <a:endParaRPr lang="en-US"/>
          </a:p>
        </p:txBody>
      </p:sp>
    </p:spTree>
    <p:extLst>
      <p:ext uri="{BB962C8B-B14F-4D97-AF65-F5344CB8AC3E}">
        <p14:creationId xmlns:p14="http://schemas.microsoft.com/office/powerpoint/2010/main" val="3238509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How are the 2019 </a:t>
            </a:r>
            <a:r>
              <a:rPr lang="en-US" sz="1200" b="1" i="1" dirty="0">
                <a:latin typeface="+mn-lt"/>
              </a:rPr>
              <a:t>Arts Standards </a:t>
            </a:r>
            <a:r>
              <a:rPr lang="en-US" sz="1200" b="1" dirty="0">
                <a:latin typeface="+mn-lt"/>
              </a:rPr>
              <a:t>organized to inform instructional design that supports student achievement of artistic literacy?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mn-lt"/>
              </a:rPr>
              <a:t>Chapter Pages: 4</a:t>
            </a:r>
            <a:r>
              <a:rPr lang="en-US" sz="1200" i="1" dirty="0">
                <a:effectLst/>
                <a:latin typeface="+mn-lt"/>
                <a:ea typeface="Calibri" panose="020F0502020204030204" pitchFamily="34" charset="0"/>
              </a:rPr>
              <a:t>–</a:t>
            </a:r>
            <a:r>
              <a:rPr lang="en-US" sz="1200" i="1" dirty="0">
                <a:effectLst/>
                <a:latin typeface="+mn-lt"/>
              </a:rPr>
              <a:t>26</a:t>
            </a:r>
            <a:endParaRPr lang="en-US" sz="1200" i="1"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329215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Multiple Means of Engagement with the Arts Disciplines</a:t>
            </a:r>
            <a:endParaRPr lang="en-US" sz="1200" dirty="0">
              <a:effectLst/>
              <a:latin typeface="+mn-lt"/>
              <a:ea typeface="Calibri" panose="020F0502020204030204" pitchFamily="34" charset="0"/>
              <a:cs typeface="Arial" panose="020B0604020202020204" pitchFamily="34" charset="0"/>
            </a:endParaRPr>
          </a:p>
          <a:p>
            <a:pPr marL="171450" marR="0" indent="-171450">
              <a:lnSpc>
                <a:spcPct val="150000"/>
              </a:lnSpc>
              <a:spcBef>
                <a:spcPts val="0"/>
              </a:spcBef>
              <a:spcAft>
                <a:spcPts val="1200"/>
              </a:spcAft>
              <a:buFont typeface="Arial" panose="020B0604020202020204" pitchFamily="34" charset="0"/>
              <a:buChar char="•"/>
            </a:pPr>
            <a:r>
              <a:rPr lang="en-US" sz="1200" b="0" dirty="0">
                <a:latin typeface="+mn-lt"/>
              </a:rPr>
              <a:t>Multiple Means of Engagement refers to the “why” of learning.</a:t>
            </a:r>
          </a:p>
          <a:p>
            <a:pPr marL="171450" marR="0" indent="-171450">
              <a:lnSpc>
                <a:spcPct val="15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A critical component of learning is having a desire to learn, develop and maintain an emotional connection to the learning.</a:t>
            </a:r>
          </a:p>
          <a:p>
            <a:pPr marL="171450" marR="0" indent="-171450">
              <a:lnSpc>
                <a:spcPct val="15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Learners’ engagement and the motivation differ greatly among students.</a:t>
            </a:r>
          </a:p>
          <a:p>
            <a:pPr marL="171450" marR="0" indent="-171450">
              <a:lnSpc>
                <a:spcPct val="15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Teachers who recognize what influences and impacts their students’ motivation—such as culture, personal relevance, background knowledge, learning environment, collaborative versus independent tasks—are much more likely to encourage and foster conditions that will support student engagement and motivation for learning.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The green color of the title field of the slide corresponds to the use of green for multiple means of engagement in the graphic organizers created by CAST.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See the discipline specific chapters for examples of UDL strategies for each principle in each discipline.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85</a:t>
            </a:r>
            <a:r>
              <a:rPr lang="en-US" sz="1200" i="1" dirty="0">
                <a:effectLst/>
                <a:latin typeface="+mn-lt"/>
                <a:ea typeface="Calibri" panose="020F0502020204030204" pitchFamily="34" charset="0"/>
                <a:cs typeface="Arial" panose="020B0604020202020204" pitchFamily="34" charset="0"/>
              </a:rPr>
              <a:t>–</a:t>
            </a:r>
            <a:r>
              <a:rPr lang="en-US" sz="1200" i="1" dirty="0">
                <a:latin typeface="+mn-lt"/>
              </a:rPr>
              <a:t>87</a:t>
            </a:r>
          </a:p>
          <a:p>
            <a:pPr marL="0" marR="0">
              <a:lnSpc>
                <a:spcPct val="150000"/>
              </a:lnSpc>
              <a:spcBef>
                <a:spcPts val="0"/>
              </a:spcBef>
              <a:spcAft>
                <a:spcPts val="1200"/>
              </a:spcAft>
            </a:pPr>
            <a:endParaRPr lang="en-US" sz="1200" dirty="0">
              <a:effectLst/>
              <a:latin typeface="+mn-lt"/>
              <a:ea typeface="Calibri" panose="020F0502020204030204" pitchFamily="34" charset="0"/>
              <a:cs typeface="Arial" panose="020B0604020202020204" pitchFamily="34" charset="0"/>
            </a:endParaRPr>
          </a:p>
          <a:p>
            <a:pPr marL="0" marR="0">
              <a:lnSpc>
                <a:spcPct val="150000"/>
              </a:lnSpc>
              <a:spcBef>
                <a:spcPts val="0"/>
              </a:spcBef>
              <a:spcAft>
                <a:spcPts val="1200"/>
              </a:spcAft>
            </a:pPr>
            <a:endParaRPr lang="en-US" sz="1200" dirty="0">
              <a:effectLst/>
              <a:latin typeface="+mn-lt"/>
              <a:ea typeface="Calibri" panose="020F0502020204030204" pitchFamily="34" charset="0"/>
              <a:cs typeface="Arial" panose="020B0604020202020204" pitchFamily="34" charset="0"/>
            </a:endParaRPr>
          </a:p>
          <a:p>
            <a:pPr marL="0" marR="0">
              <a:lnSpc>
                <a:spcPct val="150000"/>
              </a:lnSpc>
              <a:spcBef>
                <a:spcPts val="0"/>
              </a:spcBef>
              <a:spcAft>
                <a:spcPts val="1200"/>
              </a:spcAft>
            </a:pPr>
            <a:endParaRPr lang="en-US" sz="120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Arial" panose="020B0604020202020204" pitchFamily="34"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60</a:t>
            </a:fld>
            <a:endParaRPr lang="en-US"/>
          </a:p>
        </p:txBody>
      </p:sp>
    </p:spTree>
    <p:extLst>
      <p:ext uri="{BB962C8B-B14F-4D97-AF65-F5344CB8AC3E}">
        <p14:creationId xmlns:p14="http://schemas.microsoft.com/office/powerpoint/2010/main" val="1251183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Vignette: Personalized Learning Supporting Development of Self-regulation</a:t>
            </a:r>
          </a:p>
          <a:p>
            <a:pPr marL="171450" indent="-171450">
              <a:buFont typeface="Arial" panose="020B0604020202020204" pitchFamily="34" charset="0"/>
              <a:buChar char="•"/>
            </a:pPr>
            <a:r>
              <a:rPr lang="en-US" dirty="0"/>
              <a:t>Read the vignette on pages 88–89.</a:t>
            </a:r>
          </a:p>
          <a:p>
            <a:pPr marL="171450" indent="-171450">
              <a:buFont typeface="Arial" panose="020B0604020202020204" pitchFamily="34" charset="0"/>
              <a:buChar char="•"/>
            </a:pPr>
            <a:r>
              <a:rPr lang="en-US" dirty="0"/>
              <a:t>Reflect/Discuss:</a:t>
            </a:r>
          </a:p>
          <a:p>
            <a:pPr marL="628650" lvl="1" indent="-171450">
              <a:buFont typeface="Arial" panose="020B0604020202020204" pitchFamily="34" charset="0"/>
              <a:buChar char="•"/>
            </a:pPr>
            <a:r>
              <a:rPr lang="en-US" dirty="0"/>
              <a:t>What are the ways that the teacher is supporting the development of student self-regulation? </a:t>
            </a:r>
          </a:p>
          <a:p>
            <a:pPr marL="628650" lvl="1" indent="-171450">
              <a:buFont typeface="Arial" panose="020B0604020202020204" pitchFamily="34" charset="0"/>
              <a:buChar char="•"/>
            </a:pPr>
            <a:r>
              <a:rPr lang="en-US" dirty="0"/>
              <a:t>What is an example of an approach in another discipline lesson that could support the development of student self-regulation?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88</a:t>
            </a:r>
            <a:r>
              <a:rPr lang="en-US" sz="1200" i="1" dirty="0">
                <a:effectLst/>
                <a:latin typeface="+mn-lt"/>
                <a:ea typeface="Calibri" panose="020F0502020204030204" pitchFamily="34" charset="0"/>
                <a:cs typeface="Arial" panose="020B0604020202020204" pitchFamily="34" charset="0"/>
              </a:rPr>
              <a:t>–</a:t>
            </a:r>
            <a:r>
              <a:rPr lang="en-US" sz="1200" i="1" dirty="0">
                <a:latin typeface="+mn-lt"/>
              </a:rPr>
              <a:t>89</a:t>
            </a:r>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61</a:t>
            </a:fld>
            <a:endParaRPr lang="en-US"/>
          </a:p>
        </p:txBody>
      </p:sp>
    </p:spTree>
    <p:extLst>
      <p:ext uri="{BB962C8B-B14F-4D97-AF65-F5344CB8AC3E}">
        <p14:creationId xmlns:p14="http://schemas.microsoft.com/office/powerpoint/2010/main" val="4259953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In Conclusion</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mn-lt"/>
                <a:ea typeface="Calibri" panose="020F0502020204030204" pitchFamily="34" charset="0"/>
              </a:rPr>
              <a:t>For further discipline-specific guidance on the </a:t>
            </a:r>
            <a:r>
              <a:rPr lang="en-US" sz="1200" i="1" dirty="0">
                <a:effectLst/>
                <a:latin typeface="+mn-lt"/>
                <a:ea typeface="Calibri" panose="020F0502020204030204" pitchFamily="34" charset="0"/>
              </a:rPr>
              <a:t>Arts Standards </a:t>
            </a:r>
            <a:r>
              <a:rPr lang="en-US" sz="1200" dirty="0">
                <a:effectLst/>
                <a:latin typeface="+mn-lt"/>
                <a:ea typeface="Calibri" panose="020F0502020204030204" pitchFamily="34" charset="0"/>
              </a:rPr>
              <a:t>and standards-aligned instruction refer to Chapter 3: Dance, Chapter 4: Media Arts, Chapter 5: Music, Chapter 6: Theatre, and Chapter 7: Visual Arts.</a:t>
            </a:r>
            <a:endParaRPr lang="en-US" sz="1200" i="0"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62</a:t>
            </a:fld>
            <a:endParaRPr lang="en-US"/>
          </a:p>
        </p:txBody>
      </p:sp>
    </p:spTree>
    <p:extLst>
      <p:ext uri="{BB962C8B-B14F-4D97-AF65-F5344CB8AC3E}">
        <p14:creationId xmlns:p14="http://schemas.microsoft.com/office/powerpoint/2010/main" val="29408024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Reflection…</a:t>
            </a:r>
          </a:p>
          <a:p>
            <a:r>
              <a:rPr lang="en-US" sz="1200" dirty="0"/>
              <a:t>Consider exploring the discipline-specific guidance related to the information in chapter 2 in the discipline chapters for Dance, Media Arts, Music, Theatre, and Visual Arts.</a:t>
            </a:r>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63</a:t>
            </a:fld>
            <a:endParaRPr lang="en-US"/>
          </a:p>
        </p:txBody>
      </p:sp>
    </p:spTree>
    <p:extLst>
      <p:ext uri="{BB962C8B-B14F-4D97-AF65-F5344CB8AC3E}">
        <p14:creationId xmlns:p14="http://schemas.microsoft.com/office/powerpoint/2010/main" val="1070756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0388" y="584200"/>
            <a:ext cx="5635625" cy="3170238"/>
          </a:xfrm>
        </p:spPr>
      </p:sp>
      <p:sp>
        <p:nvSpPr>
          <p:cNvPr id="3" name="Notes Placeholder 2"/>
          <p:cNvSpPr>
            <a:spLocks noGrp="1"/>
          </p:cNvSpPr>
          <p:nvPr>
            <p:ph type="body" idx="1"/>
          </p:nvPr>
        </p:nvSpPr>
        <p:spPr>
          <a:xfrm>
            <a:off x="560387" y="3970338"/>
            <a:ext cx="5635625" cy="3600450"/>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mn-lt"/>
                <a:cs typeface="Arial" panose="020B0604020202020204" pitchFamily="34" charset="0"/>
              </a:rPr>
              <a:t>Elements of the 2019 California </a:t>
            </a:r>
            <a:r>
              <a:rPr lang="en-US" sz="1200" b="1" i="1" dirty="0">
                <a:latin typeface="+mn-lt"/>
                <a:cs typeface="Arial" panose="020B0604020202020204" pitchFamily="34" charset="0"/>
              </a:rPr>
              <a:t>Arts Standards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effectLst/>
                <a:latin typeface="+mn-lt"/>
                <a:ea typeface="Calibri" panose="020F0502020204030204" pitchFamily="34" charset="0"/>
              </a:rPr>
              <a:t>The standards are comprised of </a:t>
            </a:r>
            <a:r>
              <a:rPr lang="en-US" sz="1200" i="1" dirty="0">
                <a:effectLst/>
                <a:latin typeface="+mn-lt"/>
                <a:ea typeface="Calibri" panose="020F0502020204030204" pitchFamily="34" charset="0"/>
              </a:rPr>
              <a:t>Artistic Processes</a:t>
            </a:r>
            <a:r>
              <a:rPr lang="en-US" sz="1200" dirty="0">
                <a:effectLst/>
                <a:latin typeface="+mn-lt"/>
                <a:ea typeface="Calibri" panose="020F0502020204030204" pitchFamily="34" charset="0"/>
              </a:rPr>
              <a:t>, overarching </a:t>
            </a:r>
            <a:r>
              <a:rPr lang="en-US" sz="1200" i="1" dirty="0">
                <a:effectLst/>
                <a:latin typeface="+mn-lt"/>
                <a:ea typeface="Calibri" panose="020F0502020204030204" pitchFamily="34" charset="0"/>
              </a:rPr>
              <a:t>Anchor Standards</a:t>
            </a:r>
            <a:r>
              <a:rPr lang="en-US" sz="1200" dirty="0">
                <a:effectLst/>
                <a:latin typeface="+mn-lt"/>
                <a:ea typeface="Calibri" panose="020F0502020204030204" pitchFamily="34" charset="0"/>
              </a:rPr>
              <a:t>, related </a:t>
            </a:r>
            <a:r>
              <a:rPr lang="en-US" sz="1200" i="1" dirty="0">
                <a:effectLst/>
                <a:latin typeface="+mn-lt"/>
                <a:ea typeface="Calibri" panose="020F0502020204030204" pitchFamily="34" charset="0"/>
              </a:rPr>
              <a:t>Enduring Understandings</a:t>
            </a:r>
            <a:r>
              <a:rPr lang="en-US" sz="1200" dirty="0">
                <a:effectLst/>
                <a:latin typeface="+mn-lt"/>
                <a:ea typeface="Calibri" panose="020F0502020204030204" pitchFamily="34" charset="0"/>
              </a:rPr>
              <a:t> and </a:t>
            </a:r>
            <a:r>
              <a:rPr lang="en-US" sz="1200" i="1" dirty="0">
                <a:effectLst/>
                <a:latin typeface="+mn-lt"/>
                <a:ea typeface="Calibri" panose="020F0502020204030204" pitchFamily="34" charset="0"/>
              </a:rPr>
              <a:t>Essential Questions</a:t>
            </a:r>
            <a:r>
              <a:rPr lang="en-US" sz="1200" dirty="0">
                <a:effectLst/>
                <a:latin typeface="+mn-lt"/>
                <a:ea typeface="Calibri" panose="020F0502020204030204" pitchFamily="34" charset="0"/>
              </a:rPr>
              <a:t>, </a:t>
            </a:r>
            <a:r>
              <a:rPr lang="en-US" sz="1200" i="1" dirty="0">
                <a:effectLst/>
                <a:latin typeface="+mn-lt"/>
                <a:ea typeface="Calibri" panose="020F0502020204030204" pitchFamily="34" charset="0"/>
              </a:rPr>
              <a:t>Process Components</a:t>
            </a:r>
            <a:r>
              <a:rPr lang="en-US" sz="1200" dirty="0">
                <a:effectLst/>
                <a:latin typeface="+mn-lt"/>
                <a:ea typeface="Calibri" panose="020F0502020204030204" pitchFamily="34" charset="0"/>
              </a:rPr>
              <a:t>, and </a:t>
            </a:r>
            <a:r>
              <a:rPr lang="en-US" sz="1200" i="1" dirty="0">
                <a:effectLst/>
                <a:latin typeface="+mn-lt"/>
                <a:ea typeface="Calibri" panose="020F0502020204030204" pitchFamily="34" charset="0"/>
              </a:rPr>
              <a:t>Student Performance Standards</a:t>
            </a:r>
            <a:r>
              <a:rPr lang="en-US" sz="1200" dirty="0">
                <a:effectLst/>
                <a:latin typeface="+mn-lt"/>
                <a:ea typeface="Calibri" panose="020F0502020204030204" pitchFamily="34" charset="0"/>
              </a:rPr>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effectLst/>
                <a:latin typeface="+mn-lt"/>
                <a:ea typeface="Calibri" panose="020F0502020204030204" pitchFamily="34" charset="0"/>
              </a:rPr>
              <a:t>The </a:t>
            </a:r>
            <a:r>
              <a:rPr lang="en-US" sz="1200" i="1" dirty="0">
                <a:effectLst/>
                <a:latin typeface="+mn-lt"/>
                <a:ea typeface="Calibri" panose="020F0502020204030204" pitchFamily="34" charset="0"/>
              </a:rPr>
              <a:t>Artistic Processes</a:t>
            </a:r>
            <a:r>
              <a:rPr lang="en-US" sz="1200" dirty="0">
                <a:effectLst/>
                <a:latin typeface="+mn-lt"/>
                <a:ea typeface="Calibri" panose="020F0502020204030204" pitchFamily="34" charset="0"/>
              </a:rPr>
              <a:t> and </a:t>
            </a:r>
            <a:r>
              <a:rPr lang="en-US" sz="1200" i="1" dirty="0">
                <a:effectLst/>
                <a:latin typeface="+mn-lt"/>
                <a:ea typeface="Calibri" panose="020F0502020204030204" pitchFamily="34" charset="0"/>
              </a:rPr>
              <a:t>Anchor Standards</a:t>
            </a:r>
            <a:r>
              <a:rPr lang="en-US" sz="1200" dirty="0">
                <a:effectLst/>
                <a:latin typeface="+mn-lt"/>
                <a:ea typeface="Calibri" panose="020F0502020204030204" pitchFamily="34" charset="0"/>
              </a:rPr>
              <a:t> are common to all disciplines, while the </a:t>
            </a:r>
            <a:r>
              <a:rPr lang="en-US" sz="1200" i="1" dirty="0">
                <a:effectLst/>
                <a:latin typeface="+mn-lt"/>
                <a:ea typeface="Calibri" panose="020F0502020204030204" pitchFamily="34" charset="0"/>
              </a:rPr>
              <a:t>Enduring Understandings, Essential Questions</a:t>
            </a:r>
            <a:r>
              <a:rPr lang="en-US" sz="1200" dirty="0">
                <a:effectLst/>
                <a:latin typeface="+mn-lt"/>
                <a:ea typeface="Calibri" panose="020F0502020204030204" pitchFamily="34" charset="0"/>
              </a:rPr>
              <a:t>, </a:t>
            </a:r>
            <a:r>
              <a:rPr lang="en-US" sz="1200" i="1" dirty="0">
                <a:effectLst/>
                <a:latin typeface="+mn-lt"/>
                <a:ea typeface="Calibri" panose="020F0502020204030204" pitchFamily="34" charset="0"/>
              </a:rPr>
              <a:t>Process Components</a:t>
            </a:r>
            <a:r>
              <a:rPr lang="en-US" sz="1200" dirty="0">
                <a:effectLst/>
                <a:latin typeface="+mn-lt"/>
                <a:ea typeface="Calibri" panose="020F0502020204030204" pitchFamily="34" charset="0"/>
              </a:rPr>
              <a:t>, and </a:t>
            </a:r>
            <a:r>
              <a:rPr lang="en-US" sz="1200" i="1" dirty="0">
                <a:effectLst/>
                <a:latin typeface="+mn-lt"/>
                <a:ea typeface="Calibri" panose="020F0502020204030204" pitchFamily="34" charset="0"/>
              </a:rPr>
              <a:t>Student Performance Standards</a:t>
            </a:r>
            <a:r>
              <a:rPr lang="en-US" sz="1200" dirty="0">
                <a:effectLst/>
                <a:latin typeface="+mn-lt"/>
                <a:ea typeface="Calibri" panose="020F0502020204030204" pitchFamily="34" charset="0"/>
              </a:rPr>
              <a:t> are distinct to each arts discipline.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Teachers can design instruction to begin from any entry point within the </a:t>
            </a:r>
            <a:r>
              <a:rPr lang="en-US" sz="1200" i="1" dirty="0">
                <a:effectLst/>
                <a:latin typeface="+mn-lt"/>
                <a:ea typeface="Calibri" panose="020F0502020204030204" pitchFamily="34" charset="0"/>
                <a:cs typeface="Arial" panose="020B0604020202020204" pitchFamily="34" charset="0"/>
              </a:rPr>
              <a:t>Artistic Processes.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i="0" dirty="0">
                <a:effectLst/>
                <a:latin typeface="+mn-lt"/>
                <a:ea typeface="Calibri" panose="020F0502020204030204" pitchFamily="34" charset="0"/>
                <a:cs typeface="Arial" panose="020B0604020202020204" pitchFamily="34" charset="0"/>
              </a:rPr>
              <a:t>Together,</a:t>
            </a:r>
            <a:r>
              <a:rPr lang="en-US" sz="1200" i="1" dirty="0">
                <a:effectLst/>
                <a:latin typeface="+mn-lt"/>
                <a:ea typeface="Calibri" panose="020F0502020204030204" pitchFamily="34" charset="0"/>
                <a:cs typeface="Arial" panose="020B0604020202020204" pitchFamily="34" charset="0"/>
              </a:rPr>
              <a:t> </a:t>
            </a:r>
            <a:r>
              <a:rPr lang="en-US" sz="1200" i="0" dirty="0">
                <a:effectLst/>
                <a:latin typeface="+mn-lt"/>
                <a:ea typeface="Calibri" panose="020F0502020204030204" pitchFamily="34" charset="0"/>
                <a:cs typeface="Arial" panose="020B0604020202020204" pitchFamily="34" charset="0"/>
              </a:rPr>
              <a:t>t</a:t>
            </a:r>
            <a:r>
              <a:rPr lang="en-US" sz="1200" dirty="0">
                <a:effectLst/>
                <a:latin typeface="+mn-lt"/>
                <a:ea typeface="Calibri" panose="020F0502020204030204" pitchFamily="34" charset="0"/>
                <a:cs typeface="Arial" panose="020B0604020202020204" pitchFamily="34" charset="0"/>
              </a:rPr>
              <a:t>he structural elements promote the development of artistically literate students.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mn-lt"/>
              </a:rPr>
              <a:t>Chapter Pages: 5</a:t>
            </a:r>
            <a:r>
              <a:rPr lang="en-US" sz="1200" i="1" dirty="0">
                <a:effectLst/>
                <a:latin typeface="+mn-lt"/>
                <a:ea typeface="Calibri" panose="020F0502020204030204" pitchFamily="34" charset="0"/>
              </a:rPr>
              <a:t>–8</a:t>
            </a:r>
            <a:endParaRPr lang="en-US" sz="1200" i="1" dirty="0">
              <a:latin typeface="+mn-lt"/>
            </a:endParaRPr>
          </a:p>
        </p:txBody>
      </p:sp>
    </p:spTree>
    <p:extLst>
      <p:ext uri="{BB962C8B-B14F-4D97-AF65-F5344CB8AC3E}">
        <p14:creationId xmlns:p14="http://schemas.microsoft.com/office/powerpoint/2010/main" val="2850548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Artistic Processes </a:t>
            </a:r>
          </a:p>
          <a:p>
            <a:pPr marL="171450" indent="-1714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The </a:t>
            </a:r>
            <a:r>
              <a:rPr lang="en-US" sz="1200" i="0" dirty="0">
                <a:effectLst/>
                <a:latin typeface="+mn-lt"/>
                <a:ea typeface="Calibri" panose="020F0502020204030204" pitchFamily="34" charset="0"/>
                <a:cs typeface="Arial" panose="020B0604020202020204" pitchFamily="34" charset="0"/>
              </a:rPr>
              <a:t>arts standards</a:t>
            </a:r>
            <a:r>
              <a:rPr lang="en-US" sz="1200" dirty="0">
                <a:effectLst/>
                <a:latin typeface="+mn-lt"/>
                <a:ea typeface="Calibri" panose="020F0502020204030204" pitchFamily="34" charset="0"/>
                <a:cs typeface="Arial" panose="020B0604020202020204" pitchFamily="34" charset="0"/>
              </a:rPr>
              <a:t> specify student learning as art making within four categories, or </a:t>
            </a:r>
            <a:r>
              <a:rPr lang="en-US" sz="1200" i="1" dirty="0">
                <a:effectLst/>
                <a:latin typeface="+mn-lt"/>
                <a:ea typeface="Calibri" panose="020F0502020204030204" pitchFamily="34" charset="0"/>
                <a:cs typeface="Arial" panose="020B0604020202020204" pitchFamily="34" charset="0"/>
              </a:rPr>
              <a:t>Artistic Processes—Creating, Performing/Presenting/Producing, responding, and Connecting.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t>The Artistic Processes </a:t>
            </a:r>
            <a:r>
              <a:rPr lang="en-US" sz="1200" dirty="0"/>
              <a:t>reflect the cognitive and physical actions of arts learning and making.</a:t>
            </a:r>
            <a:endParaRPr lang="en-US" sz="1200" b="0" i="0" dirty="0">
              <a:effectLst/>
              <a:latin typeface="+mn-lt"/>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effectLst/>
                <a:latin typeface="+mn-lt"/>
                <a:ea typeface="Calibri" panose="020F0502020204030204" pitchFamily="34" charset="0"/>
                <a:cs typeface="Arial" panose="020B0604020202020204" pitchFamily="34" charset="0"/>
              </a:rPr>
              <a:t>Creating</a:t>
            </a:r>
            <a:r>
              <a:rPr lang="en-US" sz="1200" i="1" dirty="0">
                <a:latin typeface="+mn-lt"/>
                <a:ea typeface="Calibri" panose="020F0502020204030204" pitchFamily="34" charset="0"/>
                <a:cs typeface="Arial" panose="020B0604020202020204" pitchFamily="34" charset="0"/>
              </a:rPr>
              <a:t>—</a:t>
            </a:r>
            <a:r>
              <a:rPr lang="en-US" sz="1200" dirty="0">
                <a:effectLst/>
                <a:latin typeface="+mn-lt"/>
                <a:ea typeface="Calibri" panose="020F0502020204030204" pitchFamily="34" charset="0"/>
                <a:cs typeface="Arial" panose="020B0604020202020204" pitchFamily="34" charset="0"/>
              </a:rPr>
              <a:t>conceive and develop new artistic ideas and work. Students learn and gain the ability to communicate and create using the unique academic and technical discipline languages.</a:t>
            </a:r>
            <a:endParaRPr lang="en-US" sz="1200" b="0" i="0" dirty="0">
              <a:effectLst/>
              <a:latin typeface="+mn-lt"/>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effectLst/>
                <a:latin typeface="+mn-lt"/>
                <a:ea typeface="Calibri" panose="020F0502020204030204" pitchFamily="34" charset="0"/>
                <a:cs typeface="Arial" panose="020B0604020202020204" pitchFamily="34" charset="0"/>
              </a:rPr>
              <a:t>Performing</a:t>
            </a:r>
            <a:r>
              <a:rPr lang="en-US" sz="1200" i="1" dirty="0">
                <a:effectLst/>
                <a:latin typeface="+mn-lt"/>
                <a:ea typeface="Calibri" panose="020F0502020204030204" pitchFamily="34" charset="0"/>
                <a:cs typeface="Arial" panose="020B0604020202020204" pitchFamily="34" charset="0"/>
              </a:rPr>
              <a:t> </a:t>
            </a:r>
            <a:r>
              <a:rPr lang="en-US" sz="1200" i="0" dirty="0">
                <a:effectLst/>
                <a:latin typeface="+mn-lt"/>
                <a:ea typeface="Calibri" panose="020F0502020204030204" pitchFamily="34" charset="0"/>
                <a:cs typeface="Arial" panose="020B0604020202020204" pitchFamily="34" charset="0"/>
              </a:rPr>
              <a:t>(for dance, music, and theatre) </a:t>
            </a:r>
            <a:r>
              <a:rPr lang="en-US" sz="1200" i="1" dirty="0">
                <a:effectLst/>
                <a:latin typeface="+mn-lt"/>
                <a:ea typeface="Calibri" panose="020F0502020204030204" pitchFamily="34" charset="0"/>
                <a:cs typeface="Arial" panose="020B0604020202020204" pitchFamily="34" charset="0"/>
              </a:rPr>
              <a:t>Presenting </a:t>
            </a:r>
            <a:r>
              <a:rPr lang="en-US" sz="1200" i="0" dirty="0">
                <a:effectLst/>
                <a:latin typeface="+mn-lt"/>
                <a:ea typeface="Calibri" panose="020F0502020204030204" pitchFamily="34" charset="0"/>
                <a:cs typeface="Arial" panose="020B0604020202020204" pitchFamily="34" charset="0"/>
              </a:rPr>
              <a:t>(for visual arts) </a:t>
            </a:r>
            <a:r>
              <a:rPr lang="en-US" sz="1200" i="1" dirty="0">
                <a:effectLst/>
                <a:latin typeface="+mn-lt"/>
                <a:ea typeface="Calibri" panose="020F0502020204030204" pitchFamily="34" charset="0"/>
                <a:cs typeface="Arial" panose="020B0604020202020204" pitchFamily="34" charset="0"/>
              </a:rPr>
              <a:t>Producing </a:t>
            </a:r>
            <a:r>
              <a:rPr lang="en-US" sz="1200" i="0" dirty="0">
                <a:effectLst/>
                <a:latin typeface="+mn-lt"/>
                <a:ea typeface="Calibri" panose="020F0502020204030204" pitchFamily="34" charset="0"/>
                <a:cs typeface="Arial" panose="020B0604020202020204" pitchFamily="34" charset="0"/>
              </a:rPr>
              <a:t>(for media arts)</a:t>
            </a:r>
            <a:r>
              <a:rPr lang="en-US" sz="1200" i="1" dirty="0">
                <a:latin typeface="+mn-lt"/>
                <a:ea typeface="Calibri" panose="020F0502020204030204" pitchFamily="34" charset="0"/>
                <a:cs typeface="Arial" panose="020B0604020202020204" pitchFamily="34" charset="0"/>
              </a:rPr>
              <a:t>—</a:t>
            </a:r>
            <a:r>
              <a:rPr lang="en-US" sz="1200" dirty="0">
                <a:effectLst/>
                <a:latin typeface="+mn-lt"/>
                <a:ea typeface="Calibri" panose="020F0502020204030204" pitchFamily="34" charset="0"/>
                <a:cs typeface="Arial" panose="020B0604020202020204" pitchFamily="34" charset="0"/>
              </a:rPr>
              <a:t>realize artistic ideas and work through interpretation and presentation. Students share their work with others and make their learning public.</a:t>
            </a:r>
            <a:endParaRPr lang="en-US" sz="1200" b="0" i="0" dirty="0">
              <a:effectLst/>
              <a:latin typeface="+mn-lt"/>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effectLst/>
                <a:latin typeface="+mn-lt"/>
                <a:ea typeface="Calibri" panose="020F0502020204030204" pitchFamily="34" charset="0"/>
                <a:cs typeface="Arial" panose="020B0604020202020204" pitchFamily="34" charset="0"/>
              </a:rPr>
              <a:t>Responding</a:t>
            </a:r>
            <a:r>
              <a:rPr lang="en-US" sz="1200" i="1" dirty="0">
                <a:latin typeface="+mn-lt"/>
                <a:ea typeface="Calibri" panose="020F0502020204030204" pitchFamily="34" charset="0"/>
                <a:cs typeface="Arial" panose="020B0604020202020204" pitchFamily="34" charset="0"/>
              </a:rPr>
              <a:t>—</a:t>
            </a:r>
            <a:r>
              <a:rPr lang="en-US" sz="1200" dirty="0">
                <a:effectLst/>
                <a:latin typeface="+mn-lt"/>
                <a:ea typeface="Calibri" panose="020F0502020204030204" pitchFamily="34" charset="0"/>
                <a:cs typeface="Arial" panose="020B0604020202020204" pitchFamily="34" charset="0"/>
              </a:rPr>
              <a:t>understand and evaluate how the arts convey meaning to themselves as artists and to the viewer or audience throughout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effectLst/>
                <a:latin typeface="+mn-lt"/>
                <a:ea typeface="Calibri" panose="020F0502020204030204" pitchFamily="34" charset="0"/>
                <a:cs typeface="Arial" panose="020B0604020202020204" pitchFamily="34" charset="0"/>
              </a:rPr>
              <a:t>Connecting</a:t>
            </a:r>
            <a:r>
              <a:rPr lang="en-US" sz="1200" i="1" dirty="0">
                <a:latin typeface="+mn-lt"/>
                <a:ea typeface="Calibri" panose="020F0502020204030204" pitchFamily="34" charset="0"/>
                <a:cs typeface="Arial" panose="020B0604020202020204" pitchFamily="34" charset="0"/>
              </a:rPr>
              <a:t>—</a:t>
            </a:r>
            <a:r>
              <a:rPr lang="en-US" sz="1200" dirty="0">
                <a:effectLst/>
                <a:latin typeface="+mn-lt"/>
                <a:ea typeface="Calibri" panose="020F0502020204030204" pitchFamily="34" charset="0"/>
                <a:cs typeface="Arial" panose="020B0604020202020204" pitchFamily="34" charset="0"/>
              </a:rPr>
              <a:t>relate artistic ideas and work with personal meaning and external context.</a:t>
            </a:r>
          </a:p>
          <a:p>
            <a:endParaRPr lang="en-US" dirty="0">
              <a:latin typeface="+mn-lt"/>
            </a:endParaRPr>
          </a:p>
          <a:p>
            <a:r>
              <a:rPr lang="en-US" i="1" dirty="0">
                <a:latin typeface="+mn-lt"/>
              </a:rPr>
              <a:t>Chapter Page: 7</a:t>
            </a:r>
          </a:p>
          <a:p>
            <a:endParaRPr lang="en-US"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8</a:t>
            </a:fld>
            <a:endParaRPr lang="en-US" dirty="0"/>
          </a:p>
        </p:txBody>
      </p:sp>
    </p:spTree>
    <p:extLst>
      <p:ext uri="{BB962C8B-B14F-4D97-AF65-F5344CB8AC3E}">
        <p14:creationId xmlns:p14="http://schemas.microsoft.com/office/powerpoint/2010/main" val="114845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4040332"/>
            <a:ext cx="5486400" cy="4286250"/>
          </a:xfrm>
        </p:spPr>
        <p:txBody>
          <a:bodyPr/>
          <a:lstStyle/>
          <a:p>
            <a:pPr marL="112970" indent="0">
              <a:spcBef>
                <a:spcPts val="1240"/>
              </a:spcBef>
              <a:buSzPts val="1400"/>
              <a:buFont typeface="Arial" panose="020B0604020202020204" pitchFamily="34" charset="0"/>
              <a:buNone/>
            </a:pPr>
            <a:r>
              <a:rPr lang="en-US" sz="1200" b="1" dirty="0">
                <a:solidFill>
                  <a:schemeClr val="tx1"/>
                </a:solidFill>
              </a:rPr>
              <a:t>Multiple Entry Points for Learning</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rPr>
              <a:t>The Artistic Processes provide multiple entry points for learning.</a:t>
            </a:r>
            <a:endParaRPr lang="en-US" sz="1200" b="0" dirty="0"/>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dirty="0">
                <a:effectLst/>
                <a:ea typeface="Calibri" panose="020F0502020204030204" pitchFamily="34" charset="0"/>
                <a:cs typeface="Arial" panose="020B0604020202020204" pitchFamily="34" charset="0"/>
              </a:rPr>
              <a:t>Teachers can engage students first in one </a:t>
            </a:r>
            <a:r>
              <a:rPr lang="en-US" i="0" dirty="0">
                <a:effectLst/>
                <a:ea typeface="Calibri" panose="020F0502020204030204" pitchFamily="34" charset="0"/>
                <a:cs typeface="Arial" panose="020B0604020202020204" pitchFamily="34" charset="0"/>
              </a:rPr>
              <a:t>artistic process and</a:t>
            </a:r>
            <a:r>
              <a:rPr lang="en-US" i="1" dirty="0">
                <a:effectLst/>
                <a:ea typeface="Calibri" panose="020F0502020204030204" pitchFamily="34" charset="0"/>
                <a:cs typeface="Arial" panose="020B0604020202020204" pitchFamily="34" charset="0"/>
              </a:rPr>
              <a:t> </a:t>
            </a:r>
            <a:r>
              <a:rPr lang="en-US" dirty="0">
                <a:effectLst/>
                <a:ea typeface="Calibri" panose="020F0502020204030204" pitchFamily="34" charset="0"/>
                <a:cs typeface="Arial" panose="020B0604020202020204" pitchFamily="34" charset="0"/>
              </a:rPr>
              <a:t>then build in one or more of the remaining processes. </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dirty="0">
                <a:effectLst/>
                <a:ea typeface="Calibri" panose="020F0502020204030204" pitchFamily="34" charset="0"/>
                <a:cs typeface="Arial" panose="020B0604020202020204" pitchFamily="34" charset="0"/>
              </a:rPr>
              <a:t>Teachers can also engage students in multiple processes simultaneously to support learning and creating authentically in an arts discipline. </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dirty="0">
                <a:effectLst/>
                <a:ea typeface="Calibri" panose="020F0502020204030204" pitchFamily="34" charset="0"/>
                <a:cs typeface="Arial" panose="020B0604020202020204" pitchFamily="34" charset="0"/>
              </a:rPr>
              <a:t>The combination and delivery of the processes is guided by the teacher’s intended learning outcomes.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ea typeface="Calibri" panose="020F0502020204030204" pitchFamily="34" charset="0"/>
                <a:cs typeface="Arial" panose="020B0604020202020204" pitchFamily="34" charset="0"/>
              </a:rPr>
              <a:t>As students grow in the </a:t>
            </a:r>
            <a:r>
              <a:rPr lang="en-US" i="0" dirty="0">
                <a:effectLst/>
                <a:ea typeface="Calibri" panose="020F0502020204030204" pitchFamily="34" charset="0"/>
                <a:cs typeface="Arial" panose="020B0604020202020204" pitchFamily="34" charset="0"/>
              </a:rPr>
              <a:t>Artistic Processes</a:t>
            </a:r>
            <a:r>
              <a:rPr lang="en-US" i="1" dirty="0">
                <a:effectLst/>
                <a:ea typeface="Calibri" panose="020F0502020204030204" pitchFamily="34" charset="0"/>
                <a:cs typeface="Arial" panose="020B0604020202020204" pitchFamily="34" charset="0"/>
              </a:rPr>
              <a:t>, </a:t>
            </a:r>
            <a:r>
              <a:rPr lang="en-US" i="0" dirty="0">
                <a:effectLst/>
                <a:ea typeface="Calibri" panose="020F0502020204030204" pitchFamily="34" charset="0"/>
                <a:cs typeface="Arial" panose="020B0604020202020204" pitchFamily="34" charset="0"/>
              </a:rPr>
              <a:t>they</a:t>
            </a:r>
            <a:r>
              <a:rPr lang="en-US" i="1" dirty="0">
                <a:effectLst/>
                <a:ea typeface="Calibri" panose="020F0502020204030204" pitchFamily="34" charset="0"/>
                <a:cs typeface="Arial" panose="020B0604020202020204" pitchFamily="34" charset="0"/>
              </a:rPr>
              <a:t> </a:t>
            </a:r>
            <a:r>
              <a:rPr lang="en-US" dirty="0">
                <a:effectLst/>
                <a:ea typeface="Calibri" panose="020F0502020204030204" pitchFamily="34" charset="0"/>
                <a:cs typeface="Arial" panose="020B0604020202020204" pitchFamily="34" charset="0"/>
              </a:rPr>
              <a:t>develop depth of understanding.</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dirty="0">
                <a:effectLst/>
                <a:ea typeface="Calibri" panose="020F0502020204030204" pitchFamily="34" charset="0"/>
                <a:cs typeface="Arial" panose="020B0604020202020204" pitchFamily="34" charset="0"/>
              </a:rPr>
              <a:t>Throughout a grade span or proficiency level, instruction should address all </a:t>
            </a:r>
            <a:r>
              <a:rPr lang="en-US" i="0" dirty="0">
                <a:effectLst/>
                <a:ea typeface="Calibri" panose="020F0502020204030204" pitchFamily="34" charset="0"/>
                <a:cs typeface="Arial" panose="020B0604020202020204" pitchFamily="34" charset="0"/>
              </a:rPr>
              <a:t>Artistic Processes, </a:t>
            </a:r>
            <a:r>
              <a:rPr lang="en-US" dirty="0">
                <a:effectLst/>
                <a:ea typeface="Calibri" panose="020F0502020204030204" pitchFamily="34" charset="0"/>
                <a:cs typeface="Arial" panose="020B0604020202020204" pitchFamily="34" charset="0"/>
              </a:rPr>
              <a:t>providing a balanced approach.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Possible discussion/reflection question: What are some examples of how students might enter this cyclical model of learning? </a:t>
            </a:r>
            <a:endParaRPr lang="en-US" dirty="0">
              <a:effectLst/>
              <a:ea typeface="Calibri" panose="020F0502020204030204" pitchFamily="34" charset="0"/>
              <a:cs typeface="Arial" panose="020B0604020202020204" pitchFamily="34" charset="0"/>
            </a:endParaRPr>
          </a:p>
          <a:p>
            <a:endParaRPr lang="en-US" dirty="0"/>
          </a:p>
          <a:p>
            <a:r>
              <a:rPr lang="en-US" i="1" dirty="0"/>
              <a:t>Chapter Page: 9</a:t>
            </a:r>
          </a:p>
        </p:txBody>
      </p:sp>
      <p:sp>
        <p:nvSpPr>
          <p:cNvPr id="4" name="Slide Number Placeholder 3"/>
          <p:cNvSpPr>
            <a:spLocks noGrp="1"/>
          </p:cNvSpPr>
          <p:nvPr>
            <p:ph type="sldNum" sz="quarter" idx="5"/>
          </p:nvPr>
        </p:nvSpPr>
        <p:spPr/>
        <p:txBody>
          <a:bodyPr/>
          <a:lstStyle/>
          <a:p>
            <a:fld id="{6DEE27AD-A5C8-4FA7-98EF-EE03D803BCC7}" type="slidenum">
              <a:rPr lang="en-US" smtClean="0"/>
              <a:t>9</a:t>
            </a:fld>
            <a:endParaRPr lang="en-US" dirty="0"/>
          </a:p>
        </p:txBody>
      </p:sp>
    </p:spTree>
    <p:extLst>
      <p:ext uri="{BB962C8B-B14F-4D97-AF65-F5344CB8AC3E}">
        <p14:creationId xmlns:p14="http://schemas.microsoft.com/office/powerpoint/2010/main" val="2294998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Triangular abstract background">
            <a:extLst>
              <a:ext uri="{FF2B5EF4-FFF2-40B4-BE49-F238E27FC236}">
                <a16:creationId xmlns:a16="http://schemas.microsoft.com/office/drawing/2014/main" id="{E21CC310-6F5E-4BD0-876C-6FFCCFBF9D2B}"/>
              </a:ext>
            </a:extLst>
          </p:cNvPr>
          <p:cNvPicPr>
            <a:picLocks noChangeAspect="1"/>
          </p:cNvPicPr>
          <p:nvPr userDrawn="1"/>
        </p:nvPicPr>
        <p:blipFill>
          <a:blip r:embed="rId2">
            <a:alphaModFix amt="85000"/>
            <a:lum bright="70000" contrast="-70000"/>
            <a:extLst>
              <a:ext uri="{28A0092B-C50C-407E-A947-70E740481C1C}">
                <a14:useLocalDpi xmlns:a14="http://schemas.microsoft.com/office/drawing/2010/main" val="0"/>
              </a:ext>
            </a:extLst>
          </a:blip>
          <a:stretch>
            <a:fillRect/>
          </a:stretch>
        </p:blipFill>
        <p:spPr>
          <a:xfrm>
            <a:off x="0" y="0"/>
            <a:ext cx="12192000" cy="8126016"/>
          </a:xfrm>
          <a:prstGeom prst="rect">
            <a:avLst/>
          </a:prstGeom>
        </p:spPr>
      </p:pic>
      <p:sp>
        <p:nvSpPr>
          <p:cNvPr id="2" name="Title 1">
            <a:extLst>
              <a:ext uri="{FF2B5EF4-FFF2-40B4-BE49-F238E27FC236}">
                <a16:creationId xmlns:a16="http://schemas.microsoft.com/office/drawing/2014/main" id="{05CFD511-5419-427B-88FB-B3A7CCD62C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354D5C-38C3-495C-A945-4C3DA21212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3E3A11-EDE4-4378-ABB6-79E2580E1B8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67468F1-B9BF-4FFD-9C47-0827F16DA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F25C8-57A9-4F55-968D-8D00427F2B4A}"/>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2312238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A3B9-E9DC-421E-AAD3-E8B5D66F9DE7}"/>
              </a:ext>
            </a:extLst>
          </p:cNvPr>
          <p:cNvSpPr>
            <a:spLocks noGrp="1"/>
          </p:cNvSpPr>
          <p:nvPr>
            <p:ph type="title"/>
          </p:nvPr>
        </p:nvSpPr>
        <p:spPr>
          <a:xfrm>
            <a:off x="838200" y="188913"/>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A5CB4B-1E2D-4D1F-9A65-ED7BF28E3F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5360E56-87EE-4C5E-9927-DBA4234184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5009F4-E597-495D-96AC-CC27F32903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DA2156-76B5-4A1D-A955-F1B46DF05A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3CB5C7-3D62-432B-8A1B-1BB8A122B4C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D031B51-AFF9-4640-86DD-D81233FF36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F2B277-6217-4FC7-8961-E1093FE879EB}"/>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330573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D6FAA-E7F2-486F-A9D5-7A16FCFDE3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195FFA-5445-4128-A116-A25DE496D8F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D352860-2F2D-49F0-BE98-59D0DE8D8E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945BB5-5998-47A5-A79E-733CE9EBD025}"/>
              </a:ext>
            </a:extLst>
          </p:cNvPr>
          <p:cNvSpPr>
            <a:spLocks noGrp="1"/>
          </p:cNvSpPr>
          <p:nvPr>
            <p:ph type="sldNum" sz="quarter" idx="12"/>
          </p:nvPr>
        </p:nvSpPr>
        <p:spPr/>
        <p:txBody>
          <a:bodyPr/>
          <a:lstStyle/>
          <a:p>
            <a:fld id="{1C8E0B4C-4C2F-4BE7-8793-29AB022C0CCB}" type="slidenum">
              <a:rPr lang="en-US" smtClean="0"/>
              <a:t>‹#›</a:t>
            </a:fld>
            <a:endParaRPr lang="en-US"/>
          </a:p>
        </p:txBody>
      </p:sp>
      <p:sp>
        <p:nvSpPr>
          <p:cNvPr id="6" name="TextBox 5">
            <a:extLst>
              <a:ext uri="{FF2B5EF4-FFF2-40B4-BE49-F238E27FC236}">
                <a16:creationId xmlns:a16="http://schemas.microsoft.com/office/drawing/2014/main" id="{3569CB2E-A522-4524-96F8-6AC4C2202D16}"/>
              </a:ext>
            </a:extLst>
          </p:cNvPr>
          <p:cNvSpPr txBox="1"/>
          <p:nvPr userDrawn="1"/>
        </p:nvSpPr>
        <p:spPr>
          <a:xfrm>
            <a:off x="95250" y="88126"/>
            <a:ext cx="7277100" cy="276999"/>
          </a:xfrm>
          <a:prstGeom prst="rect">
            <a:avLst/>
          </a:prstGeom>
          <a:noFill/>
        </p:spPr>
        <p:txBody>
          <a:bodyPr wrap="square" rtlCol="0">
            <a:spAutoFit/>
          </a:bodyPr>
          <a:lstStyle/>
          <a:p>
            <a:r>
              <a:rPr lang="en-US" sz="1200" b="1" dirty="0">
                <a:solidFill>
                  <a:srgbClr val="FF0000"/>
                </a:solidFill>
              </a:rPr>
              <a:t>DRAFT FOR DISCUSSION PURPOSES: Please do not distribute 10/14/20</a:t>
            </a:r>
          </a:p>
        </p:txBody>
      </p:sp>
    </p:spTree>
    <p:extLst>
      <p:ext uri="{BB962C8B-B14F-4D97-AF65-F5344CB8AC3E}">
        <p14:creationId xmlns:p14="http://schemas.microsoft.com/office/powerpoint/2010/main" val="3770459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6E0A84-F668-45A6-B6BC-95A7D1C2A40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2FD0FD5-0E05-431C-8E37-D94632D989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62F4B9-C6D7-478B-8437-B04681385FF3}"/>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2610980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62E5-542E-4617-90BD-6A259183D8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7B7D71-24B2-495F-9470-189A00092C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CFB3F3-F81D-45E5-B203-6FAD680AA1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D1FF5-BB76-4CF9-8817-47A0A1B4107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0191570-88C5-4D2A-B1B7-12DBF8EEF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B038E2-4B7B-4C2E-AE50-C84C79BC2A32}"/>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337874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52D5-B6FE-4D71-A3E2-6DF736567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A99799-5CC1-4F12-AB57-A9AF8B181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2C9A1D-BEB5-419F-A435-0C4EF64E7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CCC1B3-3F4A-498C-8404-BE87F40AEF7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9093F96-23CB-4D61-AD00-BEA43AC0DE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3B88AE-FAB2-403B-8A07-D2C654B350BC}"/>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1975441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F706C-AB5C-4139-810D-046DFD87BC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C70655-0A42-4245-AB29-0EFB40D4C4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AA31D2-920F-4B3E-A404-2C749B371D3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E1C814F-145C-4417-8317-66D338336F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8A6AB0-23AF-4CA7-AAEB-443DECA3894B}"/>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2913302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34144-A3C1-4ED2-B207-054A2B6C4D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FBB8BE-07F7-4332-B4F0-852CD2F749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90445-18FF-4D7E-847C-4E974310BC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09472D9-6E19-4869-A91A-A2568243B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75B3D-B619-4B9B-A4B9-86F5443A681E}"/>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16964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Triangular abstract background">
            <a:extLst>
              <a:ext uri="{FF2B5EF4-FFF2-40B4-BE49-F238E27FC236}">
                <a16:creationId xmlns:a16="http://schemas.microsoft.com/office/drawing/2014/main" id="{E21CC310-6F5E-4BD0-876C-6FFCCFBF9D2B}"/>
              </a:ext>
            </a:extLst>
          </p:cNvPr>
          <p:cNvPicPr>
            <a:picLocks noChangeAspect="1"/>
          </p:cNvPicPr>
          <p:nvPr userDrawn="1"/>
        </p:nvPicPr>
        <p:blipFill>
          <a:blip r:embed="rId2">
            <a:alphaModFix amt="85000"/>
            <a:lum bright="70000" contrast="-70000"/>
            <a:extLst>
              <a:ext uri="{28A0092B-C50C-407E-A947-70E740481C1C}">
                <a14:useLocalDpi xmlns:a14="http://schemas.microsoft.com/office/drawing/2010/main" val="0"/>
              </a:ext>
            </a:extLst>
          </a:blip>
          <a:stretch>
            <a:fillRect/>
          </a:stretch>
        </p:blipFill>
        <p:spPr>
          <a:xfrm>
            <a:off x="0" y="0"/>
            <a:ext cx="12192000" cy="8126016"/>
          </a:xfrm>
          <a:prstGeom prst="rect">
            <a:avLst/>
          </a:prstGeom>
        </p:spPr>
      </p:pic>
      <p:sp>
        <p:nvSpPr>
          <p:cNvPr id="2" name="Title 1">
            <a:extLst>
              <a:ext uri="{FF2B5EF4-FFF2-40B4-BE49-F238E27FC236}">
                <a16:creationId xmlns:a16="http://schemas.microsoft.com/office/drawing/2014/main" id="{05CFD511-5419-427B-88FB-B3A7CCD62C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354D5C-38C3-495C-A945-4C3DA21212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3E3A11-EDE4-4378-ABB6-79E2580E1B8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67468F1-B9BF-4FFD-9C47-0827F16DA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F25C8-57A9-4F55-968D-8D00427F2B4A}"/>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992620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2538761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descr="Low poly blue background">
            <a:extLst>
              <a:ext uri="{FF2B5EF4-FFF2-40B4-BE49-F238E27FC236}">
                <a16:creationId xmlns:a16="http://schemas.microsoft.com/office/drawing/2014/main" id="{2CFAC1D7-217A-4190-BA4E-BD8437D0539A}"/>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420456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3832893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8C2683-6793-46CE-A32E-C00F91E36C23}"/>
              </a:ext>
            </a:extLst>
          </p:cNvPr>
          <p:cNvPicPr>
            <a:picLocks noChangeAspect="1"/>
          </p:cNvPicPr>
          <p:nvPr userDrawn="1"/>
        </p:nvPicPr>
        <p:blipFill>
          <a:blip r:embed="rId2"/>
          <a:stretch>
            <a:fillRect/>
          </a:stretch>
        </p:blipFill>
        <p:spPr>
          <a:xfrm rot="10800000">
            <a:off x="0" y="0"/>
            <a:ext cx="12191999"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1653589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CC03F8A7-2DA5-48D0-A852-25777AB95E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2103120" y="2055813"/>
            <a:ext cx="7932420"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706399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4DC4B394-D58C-4E37-B725-D71BAD47DE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535022" y="2055813"/>
            <a:ext cx="6809362"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a:xfrm>
            <a:off x="535022" y="365125"/>
            <a:ext cx="6809361" cy="1325563"/>
          </a:xfrm>
        </p:spPr>
        <p:txBody>
          <a:bodyPr/>
          <a:lstStyle/>
          <a:p>
            <a:r>
              <a:rPr lang="en-US"/>
              <a:t>Click to edit Master title style</a:t>
            </a:r>
          </a:p>
        </p:txBody>
      </p:sp>
    </p:spTree>
    <p:extLst>
      <p:ext uri="{BB962C8B-B14F-4D97-AF65-F5344CB8AC3E}">
        <p14:creationId xmlns:p14="http://schemas.microsoft.com/office/powerpoint/2010/main" val="3410122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descr="A close up of a light&#10;&#10;Description automatically generated">
            <a:extLst>
              <a:ext uri="{FF2B5EF4-FFF2-40B4-BE49-F238E27FC236}">
                <a16:creationId xmlns:a16="http://schemas.microsoft.com/office/drawing/2014/main" id="{1922B92E-40E3-4780-BBF8-CEF4EC1242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2103120" y="2055813"/>
            <a:ext cx="7932420"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1385016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descr="A picture containing object, light, lamp, sitting&#10;&#10;Description automatically generated">
            <a:extLst>
              <a:ext uri="{FF2B5EF4-FFF2-40B4-BE49-F238E27FC236}">
                <a16:creationId xmlns:a16="http://schemas.microsoft.com/office/drawing/2014/main" id="{1FE2A345-E8ED-4339-88A7-8FD99A929F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2103120" y="2055813"/>
            <a:ext cx="7932420"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1402623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3CD0-9D30-4967-8E2F-5ABAB8D80496}"/>
              </a:ext>
            </a:extLst>
          </p:cNvPr>
          <p:cNvSpPr>
            <a:spLocks noGrp="1"/>
          </p:cNvSpPr>
          <p:nvPr>
            <p:ph type="title"/>
          </p:nvPr>
        </p:nvSpPr>
        <p:spPr>
          <a:xfrm>
            <a:off x="831850" y="153828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E41D0C-24D4-4A58-A579-D851243F1937}"/>
              </a:ext>
            </a:extLst>
          </p:cNvPr>
          <p:cNvSpPr>
            <a:spLocks noGrp="1"/>
          </p:cNvSpPr>
          <p:nvPr>
            <p:ph type="body" idx="1"/>
          </p:nvPr>
        </p:nvSpPr>
        <p:spPr>
          <a:xfrm>
            <a:off x="831850" y="4589463"/>
            <a:ext cx="10515600" cy="1500187"/>
          </a:xfrm>
        </p:spPr>
        <p:txBody>
          <a:bodyPr/>
          <a:lstStyle>
            <a:lvl1pPr marL="0" indent="0">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1456372-8E15-4D84-BFE9-DD8BFBE73F79}"/>
              </a:ext>
            </a:extLst>
          </p:cNvPr>
          <p:cNvSpPr>
            <a:spLocks noGrp="1"/>
          </p:cNvSpPr>
          <p:nvPr>
            <p:ph type="ftr" sz="quarter" idx="11"/>
          </p:nvPr>
        </p:nvSpPr>
        <p:spPr>
          <a:xfrm>
            <a:off x="831850" y="6356350"/>
            <a:ext cx="7321550" cy="365125"/>
          </a:xfrm>
        </p:spPr>
        <p:txBody>
          <a:bodyPr/>
          <a:lstStyle/>
          <a:p>
            <a:endParaRPr lang="en-US" dirty="0"/>
          </a:p>
        </p:txBody>
      </p:sp>
      <p:sp>
        <p:nvSpPr>
          <p:cNvPr id="6" name="Slide Number Placeholder 5">
            <a:extLst>
              <a:ext uri="{FF2B5EF4-FFF2-40B4-BE49-F238E27FC236}">
                <a16:creationId xmlns:a16="http://schemas.microsoft.com/office/drawing/2014/main" id="{F27367A3-3123-4530-B8B7-19DDFE7770E0}"/>
              </a:ext>
            </a:extLst>
          </p:cNvPr>
          <p:cNvSpPr>
            <a:spLocks noGrp="1"/>
          </p:cNvSpPr>
          <p:nvPr>
            <p:ph type="sldNum" sz="quarter" idx="12"/>
          </p:nvPr>
        </p:nvSpPr>
        <p:spPr/>
        <p:txBody>
          <a:bodyPr/>
          <a:lstStyle/>
          <a:p>
            <a:fld id="{1C8E0B4C-4C2F-4BE7-8793-29AB022C0CCB}" type="slidenum">
              <a:rPr lang="en-US" smtClean="0"/>
              <a:t>‹#›</a:t>
            </a:fld>
            <a:endParaRPr lang="en-US"/>
          </a:p>
        </p:txBody>
      </p:sp>
      <p:sp>
        <p:nvSpPr>
          <p:cNvPr id="7" name="Rectangle 6">
            <a:extLst>
              <a:ext uri="{FF2B5EF4-FFF2-40B4-BE49-F238E27FC236}">
                <a16:creationId xmlns:a16="http://schemas.microsoft.com/office/drawing/2014/main" id="{B7BFC7FB-AF19-4C9C-AD92-2EFD0C85F111}"/>
              </a:ext>
            </a:extLst>
          </p:cNvPr>
          <p:cNvSpPr/>
          <p:nvPr userDrawn="1"/>
        </p:nvSpPr>
        <p:spPr>
          <a:xfrm>
            <a:off x="0" y="4434790"/>
            <a:ext cx="12192000" cy="1259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569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080E-DFC4-482A-8FDC-E41210DD23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25163C-0E29-4C96-A275-A1EFDE7474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D1A697-4E4C-4E31-B74A-7CE6565311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8ED78E-F2AB-40E8-BB2B-375E942F896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4EE57F8-7674-40CE-99B8-25A4CF1323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2E632C-37EB-4738-88E5-24405D82C65B}"/>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3394012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A3B9-E9DC-421E-AAD3-E8B5D66F9D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A5CB4B-1E2D-4D1F-9A65-ED7BF28E3F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360E56-87EE-4C5E-9927-DBA4234184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5009F4-E597-495D-96AC-CC27F32903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DA2156-76B5-4A1D-A955-F1B46DF05A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3CB5C7-3D62-432B-8A1B-1BB8A122B4C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D031B51-AFF9-4640-86DD-D81233FF36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F2B277-6217-4FC7-8961-E1093FE879EB}"/>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1787094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3195FFA-5445-4128-A116-A25DE496D8F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D352860-2F2D-49F0-BE98-59D0DE8D8E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945BB5-5998-47A5-A79E-733CE9EBD025}"/>
              </a:ext>
            </a:extLst>
          </p:cNvPr>
          <p:cNvSpPr>
            <a:spLocks noGrp="1"/>
          </p:cNvSpPr>
          <p:nvPr>
            <p:ph type="sldNum" sz="quarter" idx="12"/>
          </p:nvPr>
        </p:nvSpPr>
        <p:spPr/>
        <p:txBody>
          <a:bodyPr/>
          <a:lstStyle/>
          <a:p>
            <a:fld id="{1C8E0B4C-4C2F-4BE7-8793-29AB022C0CCB}" type="slidenum">
              <a:rPr lang="en-US" smtClean="0"/>
              <a:t>‹#›</a:t>
            </a:fld>
            <a:endParaRPr lang="en-US"/>
          </a:p>
        </p:txBody>
      </p:sp>
      <p:sp>
        <p:nvSpPr>
          <p:cNvPr id="6" name="Flowchart: Connector 5">
            <a:extLst>
              <a:ext uri="{FF2B5EF4-FFF2-40B4-BE49-F238E27FC236}">
                <a16:creationId xmlns:a16="http://schemas.microsoft.com/office/drawing/2014/main" id="{ADB21890-A353-4736-935A-95C1755A7011}"/>
              </a:ext>
            </a:extLst>
          </p:cNvPr>
          <p:cNvSpPr/>
          <p:nvPr userDrawn="1"/>
        </p:nvSpPr>
        <p:spPr>
          <a:xfrm>
            <a:off x="304797" y="654050"/>
            <a:ext cx="5549898" cy="5549898"/>
          </a:xfrm>
          <a:prstGeom prst="flowChartConnector">
            <a:avLst/>
          </a:prstGeom>
          <a:gradFill flip="none" rotWithShape="1">
            <a:gsLst>
              <a:gs pos="21000">
                <a:schemeClr val="bg1"/>
              </a:gs>
              <a:gs pos="60000">
                <a:schemeClr val="bg2"/>
              </a:gs>
            </a:gsLst>
            <a:lin ang="10800000" scaled="1"/>
            <a:tileRect/>
          </a:gra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94C0167-7CDC-4C67-84B7-D7F9A8FF0C27}"/>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t="450" b="50449"/>
          <a:stretch/>
        </p:blipFill>
        <p:spPr>
          <a:xfrm rot="16200000">
            <a:off x="431803" y="654050"/>
            <a:ext cx="5549897" cy="5549897"/>
          </a:xfrm>
          <a:prstGeom prst="flowChartConnector">
            <a:avLst/>
          </a:prstGeom>
        </p:spPr>
      </p:pic>
      <p:sp>
        <p:nvSpPr>
          <p:cNvPr id="2" name="Title 1">
            <a:extLst>
              <a:ext uri="{FF2B5EF4-FFF2-40B4-BE49-F238E27FC236}">
                <a16:creationId xmlns:a16="http://schemas.microsoft.com/office/drawing/2014/main" id="{32AD6FAA-E7F2-486F-A9D5-7A16FCFDE38D}"/>
              </a:ext>
            </a:extLst>
          </p:cNvPr>
          <p:cNvSpPr>
            <a:spLocks noGrp="1"/>
          </p:cNvSpPr>
          <p:nvPr>
            <p:ph type="title"/>
          </p:nvPr>
        </p:nvSpPr>
        <p:spPr>
          <a:xfrm>
            <a:off x="838200" y="2612215"/>
            <a:ext cx="4719536" cy="1325563"/>
          </a:xfrm>
        </p:spPr>
        <p:txBody>
          <a:bodyPr/>
          <a:lstStyle/>
          <a:p>
            <a:r>
              <a:rPr lang="en-US"/>
              <a:t>Click to edit Master title style</a:t>
            </a:r>
          </a:p>
        </p:txBody>
      </p:sp>
    </p:spTree>
    <p:extLst>
      <p:ext uri="{BB962C8B-B14F-4D97-AF65-F5344CB8AC3E}">
        <p14:creationId xmlns:p14="http://schemas.microsoft.com/office/powerpoint/2010/main" val="1268259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6E0A84-F668-45A6-B6BC-95A7D1C2A40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2FD0FD5-0E05-431C-8E37-D94632D989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62F4B9-C6D7-478B-8437-B04681385FF3}"/>
              </a:ext>
            </a:extLst>
          </p:cNvPr>
          <p:cNvSpPr>
            <a:spLocks noGrp="1"/>
          </p:cNvSpPr>
          <p:nvPr>
            <p:ph type="sldNum" sz="quarter" idx="12"/>
          </p:nvPr>
        </p:nvSpPr>
        <p:spPr/>
        <p:txBody>
          <a:bodyPr/>
          <a:lstStyle/>
          <a:p>
            <a:fld id="{1C8E0B4C-4C2F-4BE7-8793-29AB022C0CCB}" type="slidenum">
              <a:rPr lang="en-US" smtClean="0"/>
              <a:t>‹#›</a:t>
            </a:fld>
            <a:endParaRPr lang="en-US"/>
          </a:p>
        </p:txBody>
      </p:sp>
      <p:sp>
        <p:nvSpPr>
          <p:cNvPr id="6" name="TextBox 5">
            <a:extLst>
              <a:ext uri="{FF2B5EF4-FFF2-40B4-BE49-F238E27FC236}">
                <a16:creationId xmlns:a16="http://schemas.microsoft.com/office/drawing/2014/main" id="{FF733FD2-5BE8-4F24-9759-0A674CAC057F}"/>
              </a:ext>
            </a:extLst>
          </p:cNvPr>
          <p:cNvSpPr txBox="1"/>
          <p:nvPr userDrawn="1"/>
        </p:nvSpPr>
        <p:spPr>
          <a:xfrm>
            <a:off x="95250" y="88126"/>
            <a:ext cx="7277100" cy="276999"/>
          </a:xfrm>
          <a:prstGeom prst="rect">
            <a:avLst/>
          </a:prstGeom>
          <a:noFill/>
        </p:spPr>
        <p:txBody>
          <a:bodyPr wrap="square" rtlCol="0">
            <a:spAutoFit/>
          </a:bodyPr>
          <a:lstStyle/>
          <a:p>
            <a:r>
              <a:rPr lang="en-US" sz="1200" b="1" dirty="0">
                <a:solidFill>
                  <a:srgbClr val="FF0000"/>
                </a:solidFill>
              </a:rPr>
              <a:t>DRAFT FOR DISCUSSION PURPOSES: Please do not distribute 10/01/20</a:t>
            </a:r>
          </a:p>
        </p:txBody>
      </p:sp>
    </p:spTree>
    <p:extLst>
      <p:ext uri="{BB962C8B-B14F-4D97-AF65-F5344CB8AC3E}">
        <p14:creationId xmlns:p14="http://schemas.microsoft.com/office/powerpoint/2010/main" val="295518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descr="Low poly blue background">
            <a:extLst>
              <a:ext uri="{FF2B5EF4-FFF2-40B4-BE49-F238E27FC236}">
                <a16:creationId xmlns:a16="http://schemas.microsoft.com/office/drawing/2014/main" id="{2CFAC1D7-217A-4190-BA4E-BD8437D0539A}"/>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11978605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62E5-542E-4617-90BD-6A259183D8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7B7D71-24B2-495F-9470-189A00092C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CFB3F3-F81D-45E5-B203-6FAD680AA1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D1FF5-BB76-4CF9-8817-47A0A1B4107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0191570-88C5-4D2A-B1B7-12DBF8EEF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B038E2-4B7B-4C2E-AE50-C84C79BC2A32}"/>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593193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52D5-B6FE-4D71-A3E2-6DF736567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A99799-5CC1-4F12-AB57-A9AF8B181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2C9A1D-BEB5-419F-A435-0C4EF64E7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CCC1B3-3F4A-498C-8404-BE87F40AEF7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9093F96-23CB-4D61-AD00-BEA43AC0DE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3B88AE-FAB2-403B-8A07-D2C654B350BC}"/>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210896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F706C-AB5C-4139-810D-046DFD87BC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C70655-0A42-4245-AB29-0EFB40D4C4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AA31D2-920F-4B3E-A404-2C749B371D3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E1C814F-145C-4417-8317-66D338336F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8A6AB0-23AF-4CA7-AAEB-443DECA3894B}"/>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387997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34144-A3C1-4ED2-B207-054A2B6C4D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FBB8BE-07F7-4332-B4F0-852CD2F749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90445-18FF-4D7E-847C-4E974310BC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09472D9-6E19-4869-A91A-A2568243B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75B3D-B619-4B9B-A4B9-86F5443A681E}"/>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15290550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Triangular abstract background">
            <a:extLst>
              <a:ext uri="{FF2B5EF4-FFF2-40B4-BE49-F238E27FC236}">
                <a16:creationId xmlns:a16="http://schemas.microsoft.com/office/drawing/2014/main" id="{E21CC310-6F5E-4BD0-876C-6FFCCFBF9D2B}"/>
              </a:ext>
            </a:extLst>
          </p:cNvPr>
          <p:cNvPicPr>
            <a:picLocks noChangeAspect="1"/>
          </p:cNvPicPr>
          <p:nvPr userDrawn="1"/>
        </p:nvPicPr>
        <p:blipFill>
          <a:blip r:embed="rId2">
            <a:alphaModFix amt="85000"/>
            <a:lum bright="70000" contrast="-70000"/>
            <a:extLst>
              <a:ext uri="{28A0092B-C50C-407E-A947-70E740481C1C}">
                <a14:useLocalDpi xmlns:a14="http://schemas.microsoft.com/office/drawing/2010/main" val="0"/>
              </a:ext>
            </a:extLst>
          </a:blip>
          <a:stretch>
            <a:fillRect/>
          </a:stretch>
        </p:blipFill>
        <p:spPr>
          <a:xfrm>
            <a:off x="0" y="0"/>
            <a:ext cx="12192000" cy="8126016"/>
          </a:xfrm>
          <a:prstGeom prst="rect">
            <a:avLst/>
          </a:prstGeom>
        </p:spPr>
      </p:pic>
      <p:sp>
        <p:nvSpPr>
          <p:cNvPr id="2" name="Title 1">
            <a:extLst>
              <a:ext uri="{FF2B5EF4-FFF2-40B4-BE49-F238E27FC236}">
                <a16:creationId xmlns:a16="http://schemas.microsoft.com/office/drawing/2014/main" id="{05CFD511-5419-427B-88FB-B3A7CCD62C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354D5C-38C3-495C-A945-4C3DA21212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3E3A11-EDE4-4378-ABB6-79E2580E1B8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67468F1-B9BF-4FFD-9C47-0827F16DA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F25C8-57A9-4F55-968D-8D00427F2B4A}"/>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14205234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4062763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descr="Low poly blue background">
            <a:extLst>
              <a:ext uri="{FF2B5EF4-FFF2-40B4-BE49-F238E27FC236}">
                <a16:creationId xmlns:a16="http://schemas.microsoft.com/office/drawing/2014/main" id="{2CFAC1D7-217A-4190-BA4E-BD8437D0539A}"/>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370530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8C2683-6793-46CE-A32E-C00F91E36C23}"/>
              </a:ext>
            </a:extLst>
          </p:cNvPr>
          <p:cNvPicPr>
            <a:picLocks noChangeAspect="1"/>
          </p:cNvPicPr>
          <p:nvPr userDrawn="1"/>
        </p:nvPicPr>
        <p:blipFill>
          <a:blip r:embed="rId2"/>
          <a:stretch>
            <a:fillRect/>
          </a:stretch>
        </p:blipFill>
        <p:spPr>
          <a:xfrm rot="10800000">
            <a:off x="0" y="0"/>
            <a:ext cx="12191999"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2264193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CC03F8A7-2DA5-48D0-A852-25777AB95E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2103120" y="2055813"/>
            <a:ext cx="7932420"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2324626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4DC4B394-D58C-4E37-B725-D71BAD47DE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535022" y="2055813"/>
            <a:ext cx="6809362"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a:xfrm>
            <a:off x="535022" y="365125"/>
            <a:ext cx="6809361" cy="1325563"/>
          </a:xfrm>
        </p:spPr>
        <p:txBody>
          <a:bodyPr/>
          <a:lstStyle/>
          <a:p>
            <a:r>
              <a:rPr lang="en-US"/>
              <a:t>Click to edit Master title style</a:t>
            </a:r>
          </a:p>
        </p:txBody>
      </p:sp>
    </p:spTree>
    <p:extLst>
      <p:ext uri="{BB962C8B-B14F-4D97-AF65-F5344CB8AC3E}">
        <p14:creationId xmlns:p14="http://schemas.microsoft.com/office/powerpoint/2010/main" val="3103909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8C2683-6793-46CE-A32E-C00F91E36C23}"/>
              </a:ext>
            </a:extLst>
          </p:cNvPr>
          <p:cNvPicPr>
            <a:picLocks noChangeAspect="1"/>
          </p:cNvPicPr>
          <p:nvPr userDrawn="1"/>
        </p:nvPicPr>
        <p:blipFill>
          <a:blip r:embed="rId2"/>
          <a:stretch>
            <a:fillRect/>
          </a:stretch>
        </p:blipFill>
        <p:spPr>
          <a:xfrm rot="10800000">
            <a:off x="0" y="0"/>
            <a:ext cx="12191999"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
        <p:nvSpPr>
          <p:cNvPr id="8" name="TextBox 7">
            <a:extLst>
              <a:ext uri="{FF2B5EF4-FFF2-40B4-BE49-F238E27FC236}">
                <a16:creationId xmlns:a16="http://schemas.microsoft.com/office/drawing/2014/main" id="{50398689-5E1F-4D86-B8D3-159E31AC26B5}"/>
              </a:ext>
            </a:extLst>
          </p:cNvPr>
          <p:cNvSpPr txBox="1"/>
          <p:nvPr userDrawn="1"/>
        </p:nvSpPr>
        <p:spPr>
          <a:xfrm>
            <a:off x="95250" y="88126"/>
            <a:ext cx="7277100" cy="276999"/>
          </a:xfrm>
          <a:prstGeom prst="rect">
            <a:avLst/>
          </a:prstGeom>
          <a:noFill/>
        </p:spPr>
        <p:txBody>
          <a:bodyPr wrap="square" rtlCol="0">
            <a:spAutoFit/>
          </a:bodyPr>
          <a:lstStyle/>
          <a:p>
            <a:r>
              <a:rPr lang="en-US" sz="1200" b="1" dirty="0">
                <a:solidFill>
                  <a:srgbClr val="FF0000"/>
                </a:solidFill>
              </a:rPr>
              <a:t>DRAFT FOR DISCUSSION PURPOSES: Please do not distribute 10/14/20</a:t>
            </a:r>
          </a:p>
        </p:txBody>
      </p:sp>
    </p:spTree>
    <p:extLst>
      <p:ext uri="{BB962C8B-B14F-4D97-AF65-F5344CB8AC3E}">
        <p14:creationId xmlns:p14="http://schemas.microsoft.com/office/powerpoint/2010/main" val="9360527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descr="A close up of a light&#10;&#10;Description automatically generated">
            <a:extLst>
              <a:ext uri="{FF2B5EF4-FFF2-40B4-BE49-F238E27FC236}">
                <a16:creationId xmlns:a16="http://schemas.microsoft.com/office/drawing/2014/main" id="{1922B92E-40E3-4780-BBF8-CEF4EC1242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2103120" y="2055813"/>
            <a:ext cx="7932420"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2653696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4019AE-6537-4F6C-99C1-09FC0E112D08}"/>
              </a:ext>
            </a:extLst>
          </p:cNvPr>
          <p:cNvPicPr>
            <a:picLocks noChangeAspect="1"/>
          </p:cNvPicPr>
          <p:nvPr userDrawn="1"/>
        </p:nvPicPr>
        <p:blipFill>
          <a:blip r:embed="rId2"/>
          <a:stretch>
            <a:fillRect/>
          </a:stretch>
        </p:blipFill>
        <p:spPr>
          <a:xfrm rot="10800000">
            <a:off x="0" y="0"/>
            <a:ext cx="12191999" cy="6858000"/>
          </a:xfrm>
          <a:prstGeom prst="rect">
            <a:avLst/>
          </a:prstGeom>
        </p:spPr>
      </p:pic>
      <p:pic>
        <p:nvPicPr>
          <p:cNvPr id="5" name="Picture 4" descr="A picture containing object, light, lamp, sitting&#10;&#10;Description automatically generated">
            <a:extLst>
              <a:ext uri="{FF2B5EF4-FFF2-40B4-BE49-F238E27FC236}">
                <a16:creationId xmlns:a16="http://schemas.microsoft.com/office/drawing/2014/main" id="{1FE2A345-E8ED-4339-88A7-8FD99A929F1E}"/>
              </a:ext>
            </a:extLst>
          </p:cNvPr>
          <p:cNvPicPr>
            <a:picLocks noChangeAspect="1"/>
          </p:cNvPicPr>
          <p:nvPr userDrawn="1"/>
        </p:nvPicPr>
        <p:blipFill>
          <a:blip r:embed="rId3">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2103120" y="2055813"/>
            <a:ext cx="7932420"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4354317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3CD0-9D30-4967-8E2F-5ABAB8D80496}"/>
              </a:ext>
            </a:extLst>
          </p:cNvPr>
          <p:cNvSpPr>
            <a:spLocks noGrp="1"/>
          </p:cNvSpPr>
          <p:nvPr>
            <p:ph type="title"/>
          </p:nvPr>
        </p:nvSpPr>
        <p:spPr>
          <a:xfrm>
            <a:off x="831850" y="153828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E41D0C-24D4-4A58-A579-D851243F1937}"/>
              </a:ext>
            </a:extLst>
          </p:cNvPr>
          <p:cNvSpPr>
            <a:spLocks noGrp="1"/>
          </p:cNvSpPr>
          <p:nvPr>
            <p:ph type="body" idx="1"/>
          </p:nvPr>
        </p:nvSpPr>
        <p:spPr>
          <a:xfrm>
            <a:off x="831850" y="4589463"/>
            <a:ext cx="10515600" cy="1500187"/>
          </a:xfrm>
        </p:spPr>
        <p:txBody>
          <a:bodyPr/>
          <a:lstStyle>
            <a:lvl1pPr marL="0" indent="0">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1456372-8E15-4D84-BFE9-DD8BFBE73F79}"/>
              </a:ext>
            </a:extLst>
          </p:cNvPr>
          <p:cNvSpPr>
            <a:spLocks noGrp="1"/>
          </p:cNvSpPr>
          <p:nvPr>
            <p:ph type="ftr" sz="quarter" idx="11"/>
          </p:nvPr>
        </p:nvSpPr>
        <p:spPr>
          <a:xfrm>
            <a:off x="831850" y="6356350"/>
            <a:ext cx="7321550" cy="365125"/>
          </a:xfrm>
        </p:spPr>
        <p:txBody>
          <a:bodyPr/>
          <a:lstStyle/>
          <a:p>
            <a:endParaRPr lang="en-US" dirty="0"/>
          </a:p>
        </p:txBody>
      </p:sp>
      <p:sp>
        <p:nvSpPr>
          <p:cNvPr id="6" name="Slide Number Placeholder 5">
            <a:extLst>
              <a:ext uri="{FF2B5EF4-FFF2-40B4-BE49-F238E27FC236}">
                <a16:creationId xmlns:a16="http://schemas.microsoft.com/office/drawing/2014/main" id="{F27367A3-3123-4530-B8B7-19DDFE7770E0}"/>
              </a:ext>
            </a:extLst>
          </p:cNvPr>
          <p:cNvSpPr>
            <a:spLocks noGrp="1"/>
          </p:cNvSpPr>
          <p:nvPr>
            <p:ph type="sldNum" sz="quarter" idx="12"/>
          </p:nvPr>
        </p:nvSpPr>
        <p:spPr/>
        <p:txBody>
          <a:bodyPr/>
          <a:lstStyle/>
          <a:p>
            <a:fld id="{1C8E0B4C-4C2F-4BE7-8793-29AB022C0CCB}" type="slidenum">
              <a:rPr lang="en-US" smtClean="0"/>
              <a:t>‹#›</a:t>
            </a:fld>
            <a:endParaRPr lang="en-US"/>
          </a:p>
        </p:txBody>
      </p:sp>
      <p:sp>
        <p:nvSpPr>
          <p:cNvPr id="7" name="Rectangle 6">
            <a:extLst>
              <a:ext uri="{FF2B5EF4-FFF2-40B4-BE49-F238E27FC236}">
                <a16:creationId xmlns:a16="http://schemas.microsoft.com/office/drawing/2014/main" id="{B7BFC7FB-AF19-4C9C-AD92-2EFD0C85F111}"/>
              </a:ext>
            </a:extLst>
          </p:cNvPr>
          <p:cNvSpPr/>
          <p:nvPr userDrawn="1"/>
        </p:nvSpPr>
        <p:spPr>
          <a:xfrm>
            <a:off x="0" y="4434790"/>
            <a:ext cx="12192000" cy="1259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9468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080E-DFC4-482A-8FDC-E41210DD23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25163C-0E29-4C96-A275-A1EFDE7474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D1A697-4E4C-4E31-B74A-7CE6565311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8ED78E-F2AB-40E8-BB2B-375E942F896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4EE57F8-7674-40CE-99B8-25A4CF1323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2E632C-37EB-4738-88E5-24405D82C65B}"/>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21766378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A3B9-E9DC-421E-AAD3-E8B5D66F9D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A5CB4B-1E2D-4D1F-9A65-ED7BF28E3F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360E56-87EE-4C5E-9927-DBA4234184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5009F4-E597-495D-96AC-CC27F32903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DA2156-76B5-4A1D-A955-F1B46DF05A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3CB5C7-3D62-432B-8A1B-1BB8A122B4C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D031B51-AFF9-4640-86DD-D81233FF36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F2B277-6217-4FC7-8961-E1093FE879EB}"/>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36975480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5A60223-A6ED-442F-95AE-E0409DABD289}"/>
              </a:ext>
            </a:extLst>
          </p:cNvPr>
          <p:cNvPicPr>
            <a:picLocks noChangeAspect="1"/>
          </p:cNvPicPr>
          <p:nvPr userDrawn="1"/>
        </p:nvPicPr>
        <p:blipFill>
          <a:blip r:embed="rId2"/>
          <a:stretch>
            <a:fillRect/>
          </a:stretch>
        </p:blipFill>
        <p:spPr>
          <a:xfrm rot="10800000">
            <a:off x="0" y="0"/>
            <a:ext cx="12191999" cy="6858000"/>
          </a:xfrm>
          <a:prstGeom prst="rect">
            <a:avLst/>
          </a:prstGeom>
        </p:spPr>
      </p:pic>
      <p:sp>
        <p:nvSpPr>
          <p:cNvPr id="2" name="Title 1">
            <a:extLst>
              <a:ext uri="{FF2B5EF4-FFF2-40B4-BE49-F238E27FC236}">
                <a16:creationId xmlns:a16="http://schemas.microsoft.com/office/drawing/2014/main" id="{596AA3B9-E9DC-421E-AAD3-E8B5D66F9DE7}"/>
              </a:ext>
            </a:extLst>
          </p:cNvPr>
          <p:cNvSpPr>
            <a:spLocks noGrp="1"/>
          </p:cNvSpPr>
          <p:nvPr>
            <p:ph type="title"/>
          </p:nvPr>
        </p:nvSpPr>
        <p:spPr>
          <a:xfrm>
            <a:off x="839788" y="365125"/>
            <a:ext cx="10515600" cy="1325563"/>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89A5CB4B-1E2D-4D1F-9A65-ED7BF28E3F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360E56-87EE-4C5E-9927-DBA4234184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5009F4-E597-495D-96AC-CC27F32903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DA2156-76B5-4A1D-A955-F1B46DF05A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3CB5C7-3D62-432B-8A1B-1BB8A122B4C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D031B51-AFF9-4640-86DD-D81233FF36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F2B277-6217-4FC7-8961-E1093FE879EB}"/>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6528789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3195FFA-5445-4128-A116-A25DE496D8F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D352860-2F2D-49F0-BE98-59D0DE8D8E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945BB5-5998-47A5-A79E-733CE9EBD025}"/>
              </a:ext>
            </a:extLst>
          </p:cNvPr>
          <p:cNvSpPr>
            <a:spLocks noGrp="1"/>
          </p:cNvSpPr>
          <p:nvPr>
            <p:ph type="sldNum" sz="quarter" idx="12"/>
          </p:nvPr>
        </p:nvSpPr>
        <p:spPr/>
        <p:txBody>
          <a:bodyPr/>
          <a:lstStyle/>
          <a:p>
            <a:fld id="{1C8E0B4C-4C2F-4BE7-8793-29AB022C0CCB}" type="slidenum">
              <a:rPr lang="en-US" smtClean="0"/>
              <a:t>‹#›</a:t>
            </a:fld>
            <a:endParaRPr lang="en-US"/>
          </a:p>
        </p:txBody>
      </p:sp>
      <p:sp>
        <p:nvSpPr>
          <p:cNvPr id="6" name="Flowchart: Connector 5">
            <a:extLst>
              <a:ext uri="{FF2B5EF4-FFF2-40B4-BE49-F238E27FC236}">
                <a16:creationId xmlns:a16="http://schemas.microsoft.com/office/drawing/2014/main" id="{ADB21890-A353-4736-935A-95C1755A7011}"/>
              </a:ext>
            </a:extLst>
          </p:cNvPr>
          <p:cNvSpPr/>
          <p:nvPr userDrawn="1"/>
        </p:nvSpPr>
        <p:spPr>
          <a:xfrm>
            <a:off x="304797" y="654050"/>
            <a:ext cx="5549898" cy="5549898"/>
          </a:xfrm>
          <a:prstGeom prst="flowChartConnector">
            <a:avLst/>
          </a:prstGeom>
          <a:gradFill flip="none" rotWithShape="1">
            <a:gsLst>
              <a:gs pos="21000">
                <a:schemeClr val="bg1"/>
              </a:gs>
              <a:gs pos="60000">
                <a:schemeClr val="bg2"/>
              </a:gs>
            </a:gsLst>
            <a:lin ang="10800000" scaled="1"/>
            <a:tileRect/>
          </a:gra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94C0167-7CDC-4C67-84B7-D7F9A8FF0C27}"/>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t="450" b="50449"/>
          <a:stretch/>
        </p:blipFill>
        <p:spPr>
          <a:xfrm rot="16200000">
            <a:off x="431803" y="654050"/>
            <a:ext cx="5549897" cy="5549897"/>
          </a:xfrm>
          <a:prstGeom prst="flowChartConnector">
            <a:avLst/>
          </a:prstGeom>
        </p:spPr>
      </p:pic>
      <p:sp>
        <p:nvSpPr>
          <p:cNvPr id="2" name="Title 1">
            <a:extLst>
              <a:ext uri="{FF2B5EF4-FFF2-40B4-BE49-F238E27FC236}">
                <a16:creationId xmlns:a16="http://schemas.microsoft.com/office/drawing/2014/main" id="{32AD6FAA-E7F2-486F-A9D5-7A16FCFDE38D}"/>
              </a:ext>
            </a:extLst>
          </p:cNvPr>
          <p:cNvSpPr>
            <a:spLocks noGrp="1"/>
          </p:cNvSpPr>
          <p:nvPr>
            <p:ph type="title"/>
          </p:nvPr>
        </p:nvSpPr>
        <p:spPr>
          <a:xfrm>
            <a:off x="838200" y="2612215"/>
            <a:ext cx="4719536" cy="1325563"/>
          </a:xfrm>
        </p:spPr>
        <p:txBody>
          <a:bodyPr/>
          <a:lstStyle/>
          <a:p>
            <a:r>
              <a:rPr lang="en-US"/>
              <a:t>Click to edit Master title style</a:t>
            </a:r>
          </a:p>
        </p:txBody>
      </p:sp>
    </p:spTree>
    <p:extLst>
      <p:ext uri="{BB962C8B-B14F-4D97-AF65-F5344CB8AC3E}">
        <p14:creationId xmlns:p14="http://schemas.microsoft.com/office/powerpoint/2010/main" val="24265239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6E0A84-F668-45A6-B6BC-95A7D1C2A40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2FD0FD5-0E05-431C-8E37-D94632D989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62F4B9-C6D7-478B-8437-B04681385FF3}"/>
              </a:ext>
            </a:extLst>
          </p:cNvPr>
          <p:cNvSpPr>
            <a:spLocks noGrp="1"/>
          </p:cNvSpPr>
          <p:nvPr>
            <p:ph type="sldNum" sz="quarter" idx="12"/>
          </p:nvPr>
        </p:nvSpPr>
        <p:spPr/>
        <p:txBody>
          <a:bodyPr/>
          <a:lstStyle/>
          <a:p>
            <a:fld id="{1C8E0B4C-4C2F-4BE7-8793-29AB022C0CCB}" type="slidenum">
              <a:rPr lang="en-US" smtClean="0"/>
              <a:t>‹#›</a:t>
            </a:fld>
            <a:endParaRPr lang="en-US"/>
          </a:p>
        </p:txBody>
      </p:sp>
      <p:sp>
        <p:nvSpPr>
          <p:cNvPr id="6" name="TextBox 5">
            <a:extLst>
              <a:ext uri="{FF2B5EF4-FFF2-40B4-BE49-F238E27FC236}">
                <a16:creationId xmlns:a16="http://schemas.microsoft.com/office/drawing/2014/main" id="{FF733FD2-5BE8-4F24-9759-0A674CAC057F}"/>
              </a:ext>
            </a:extLst>
          </p:cNvPr>
          <p:cNvSpPr txBox="1"/>
          <p:nvPr userDrawn="1"/>
        </p:nvSpPr>
        <p:spPr>
          <a:xfrm>
            <a:off x="95250" y="88126"/>
            <a:ext cx="7277100" cy="276999"/>
          </a:xfrm>
          <a:prstGeom prst="rect">
            <a:avLst/>
          </a:prstGeom>
          <a:noFill/>
        </p:spPr>
        <p:txBody>
          <a:bodyPr wrap="square" rtlCol="0">
            <a:spAutoFit/>
          </a:bodyPr>
          <a:lstStyle/>
          <a:p>
            <a:r>
              <a:rPr lang="en-US" sz="1200" b="1" dirty="0">
                <a:solidFill>
                  <a:srgbClr val="FF0000"/>
                </a:solidFill>
              </a:rPr>
              <a:t>DRAFT FOR DISCUSSION PURPOSES: Please do not distribute 10/01/20</a:t>
            </a:r>
          </a:p>
        </p:txBody>
      </p:sp>
    </p:spTree>
    <p:extLst>
      <p:ext uri="{BB962C8B-B14F-4D97-AF65-F5344CB8AC3E}">
        <p14:creationId xmlns:p14="http://schemas.microsoft.com/office/powerpoint/2010/main" val="33163786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62E5-542E-4617-90BD-6A259183D8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7B7D71-24B2-495F-9470-189A00092C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CFB3F3-F81D-45E5-B203-6FAD680AA1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D1FF5-BB76-4CF9-8817-47A0A1B4107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0191570-88C5-4D2A-B1B7-12DBF8EEF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B038E2-4B7B-4C2E-AE50-C84C79BC2A32}"/>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14005096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52D5-B6FE-4D71-A3E2-6DF736567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A99799-5CC1-4F12-AB57-A9AF8B181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2C9A1D-BEB5-419F-A435-0C4EF64E7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CCC1B3-3F4A-498C-8404-BE87F40AEF7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9093F96-23CB-4D61-AD00-BEA43AC0DE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3B88AE-FAB2-403B-8A07-D2C654B350BC}"/>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101083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CC03F8A7-2DA5-48D0-A852-25777AB95E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2103120" y="2055813"/>
            <a:ext cx="7932420"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
        <p:nvSpPr>
          <p:cNvPr id="5" name="TextBox 4">
            <a:extLst>
              <a:ext uri="{FF2B5EF4-FFF2-40B4-BE49-F238E27FC236}">
                <a16:creationId xmlns:a16="http://schemas.microsoft.com/office/drawing/2014/main" id="{E3256895-9CCD-4985-B402-401B725398DD}"/>
              </a:ext>
            </a:extLst>
          </p:cNvPr>
          <p:cNvSpPr txBox="1"/>
          <p:nvPr userDrawn="1"/>
        </p:nvSpPr>
        <p:spPr>
          <a:xfrm>
            <a:off x="95250" y="88126"/>
            <a:ext cx="7277100" cy="276999"/>
          </a:xfrm>
          <a:prstGeom prst="rect">
            <a:avLst/>
          </a:prstGeom>
          <a:noFill/>
        </p:spPr>
        <p:txBody>
          <a:bodyPr wrap="square" rtlCol="0">
            <a:spAutoFit/>
          </a:bodyPr>
          <a:lstStyle/>
          <a:p>
            <a:r>
              <a:rPr lang="en-US" sz="1200" b="1" dirty="0">
                <a:solidFill>
                  <a:srgbClr val="FF0000"/>
                </a:solidFill>
              </a:rPr>
              <a:t>DRAFT FOR DISCUSSION PURPOSES: Please do not distribute 10/14/20</a:t>
            </a:r>
          </a:p>
        </p:txBody>
      </p:sp>
    </p:spTree>
    <p:extLst>
      <p:ext uri="{BB962C8B-B14F-4D97-AF65-F5344CB8AC3E}">
        <p14:creationId xmlns:p14="http://schemas.microsoft.com/office/powerpoint/2010/main" val="28930220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F706C-AB5C-4139-810D-046DFD87BC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C70655-0A42-4245-AB29-0EFB40D4C4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AA31D2-920F-4B3E-A404-2C749B371D3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E1C814F-145C-4417-8317-66D338336F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8A6AB0-23AF-4CA7-AAEB-443DECA3894B}"/>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19578811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34144-A3C1-4ED2-B207-054A2B6C4D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FBB8BE-07F7-4332-B4F0-852CD2F749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90445-18FF-4D7E-847C-4E974310BC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09472D9-6E19-4869-A91A-A2568243B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75B3D-B619-4B9B-A4B9-86F5443A681E}"/>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198948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descr="A close up of a light&#10;&#10;Description automatically generated">
            <a:extLst>
              <a:ext uri="{FF2B5EF4-FFF2-40B4-BE49-F238E27FC236}">
                <a16:creationId xmlns:a16="http://schemas.microsoft.com/office/drawing/2014/main" id="{1922B92E-40E3-4780-BBF8-CEF4EC1242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2103120" y="2055813"/>
            <a:ext cx="7932420"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
        <p:nvSpPr>
          <p:cNvPr id="8" name="TextBox 7">
            <a:extLst>
              <a:ext uri="{FF2B5EF4-FFF2-40B4-BE49-F238E27FC236}">
                <a16:creationId xmlns:a16="http://schemas.microsoft.com/office/drawing/2014/main" id="{9C639A2F-F2B3-496F-B3C7-49DC16EA7074}"/>
              </a:ext>
            </a:extLst>
          </p:cNvPr>
          <p:cNvSpPr txBox="1"/>
          <p:nvPr userDrawn="1"/>
        </p:nvSpPr>
        <p:spPr>
          <a:xfrm>
            <a:off x="95250" y="88126"/>
            <a:ext cx="7277100" cy="276999"/>
          </a:xfrm>
          <a:prstGeom prst="rect">
            <a:avLst/>
          </a:prstGeom>
          <a:noFill/>
        </p:spPr>
        <p:txBody>
          <a:bodyPr wrap="square" rtlCol="0">
            <a:spAutoFit/>
          </a:bodyPr>
          <a:lstStyle/>
          <a:p>
            <a:r>
              <a:rPr lang="en-US" sz="1200" b="1" dirty="0">
                <a:solidFill>
                  <a:srgbClr val="FF0000"/>
                </a:solidFill>
              </a:rPr>
              <a:t>DRAFT FOR DISCUSSION PURPOSES: Please do not distribute 10/14/20</a:t>
            </a:r>
          </a:p>
        </p:txBody>
      </p:sp>
    </p:spTree>
    <p:extLst>
      <p:ext uri="{BB962C8B-B14F-4D97-AF65-F5344CB8AC3E}">
        <p14:creationId xmlns:p14="http://schemas.microsoft.com/office/powerpoint/2010/main" val="3624042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descr="A picture containing object, light, lamp, sitting&#10;&#10;Description automatically generated">
            <a:extLst>
              <a:ext uri="{FF2B5EF4-FFF2-40B4-BE49-F238E27FC236}">
                <a16:creationId xmlns:a16="http://schemas.microsoft.com/office/drawing/2014/main" id="{1FE2A345-E8ED-4339-88A7-8FD99A929F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2103120" y="2055813"/>
            <a:ext cx="7932420"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
        <p:nvSpPr>
          <p:cNvPr id="8" name="TextBox 7">
            <a:extLst>
              <a:ext uri="{FF2B5EF4-FFF2-40B4-BE49-F238E27FC236}">
                <a16:creationId xmlns:a16="http://schemas.microsoft.com/office/drawing/2014/main" id="{0CB4803F-4A07-4B13-A54D-EB7183C341F9}"/>
              </a:ext>
            </a:extLst>
          </p:cNvPr>
          <p:cNvSpPr txBox="1"/>
          <p:nvPr userDrawn="1"/>
        </p:nvSpPr>
        <p:spPr>
          <a:xfrm>
            <a:off x="95250" y="88126"/>
            <a:ext cx="7277100" cy="276999"/>
          </a:xfrm>
          <a:prstGeom prst="rect">
            <a:avLst/>
          </a:prstGeom>
          <a:noFill/>
        </p:spPr>
        <p:txBody>
          <a:bodyPr wrap="square" rtlCol="0">
            <a:spAutoFit/>
          </a:bodyPr>
          <a:lstStyle/>
          <a:p>
            <a:r>
              <a:rPr lang="en-US" sz="1200" b="1" dirty="0">
                <a:solidFill>
                  <a:srgbClr val="FF0000"/>
                </a:solidFill>
              </a:rPr>
              <a:t>DRAFT FOR DISCUSSION PURPOSES: Please do not distribute 10/14/20</a:t>
            </a:r>
          </a:p>
        </p:txBody>
      </p:sp>
    </p:spTree>
    <p:extLst>
      <p:ext uri="{BB962C8B-B14F-4D97-AF65-F5344CB8AC3E}">
        <p14:creationId xmlns:p14="http://schemas.microsoft.com/office/powerpoint/2010/main" val="3653279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3CD0-9D30-4967-8E2F-5ABAB8D80496}"/>
              </a:ext>
            </a:extLst>
          </p:cNvPr>
          <p:cNvSpPr>
            <a:spLocks noGrp="1"/>
          </p:cNvSpPr>
          <p:nvPr>
            <p:ph type="title"/>
          </p:nvPr>
        </p:nvSpPr>
        <p:spPr>
          <a:xfrm>
            <a:off x="831850" y="153828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E41D0C-24D4-4A58-A579-D851243F1937}"/>
              </a:ext>
            </a:extLst>
          </p:cNvPr>
          <p:cNvSpPr>
            <a:spLocks noGrp="1"/>
          </p:cNvSpPr>
          <p:nvPr>
            <p:ph type="body" idx="1"/>
          </p:nvPr>
        </p:nvSpPr>
        <p:spPr>
          <a:xfrm>
            <a:off x="831850" y="4589463"/>
            <a:ext cx="10515600" cy="1500187"/>
          </a:xfrm>
        </p:spPr>
        <p:txBody>
          <a:bodyPr/>
          <a:lstStyle>
            <a:lvl1pPr marL="0" indent="0">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1456372-8E15-4D84-BFE9-DD8BFBE73F79}"/>
              </a:ext>
            </a:extLst>
          </p:cNvPr>
          <p:cNvSpPr>
            <a:spLocks noGrp="1"/>
          </p:cNvSpPr>
          <p:nvPr>
            <p:ph type="ftr" sz="quarter" idx="11"/>
          </p:nvPr>
        </p:nvSpPr>
        <p:spPr>
          <a:xfrm>
            <a:off x="831850" y="6356350"/>
            <a:ext cx="7321550" cy="365125"/>
          </a:xfrm>
        </p:spPr>
        <p:txBody>
          <a:bodyPr/>
          <a:lstStyle/>
          <a:p>
            <a:endParaRPr lang="en-US" dirty="0"/>
          </a:p>
        </p:txBody>
      </p:sp>
      <p:sp>
        <p:nvSpPr>
          <p:cNvPr id="6" name="Slide Number Placeholder 5">
            <a:extLst>
              <a:ext uri="{FF2B5EF4-FFF2-40B4-BE49-F238E27FC236}">
                <a16:creationId xmlns:a16="http://schemas.microsoft.com/office/drawing/2014/main" id="{F27367A3-3123-4530-B8B7-19DDFE7770E0}"/>
              </a:ext>
            </a:extLst>
          </p:cNvPr>
          <p:cNvSpPr>
            <a:spLocks noGrp="1"/>
          </p:cNvSpPr>
          <p:nvPr>
            <p:ph type="sldNum" sz="quarter" idx="12"/>
          </p:nvPr>
        </p:nvSpPr>
        <p:spPr/>
        <p:txBody>
          <a:bodyPr/>
          <a:lstStyle/>
          <a:p>
            <a:fld id="{1C8E0B4C-4C2F-4BE7-8793-29AB022C0CCB}" type="slidenum">
              <a:rPr lang="en-US" smtClean="0"/>
              <a:t>‹#›</a:t>
            </a:fld>
            <a:endParaRPr lang="en-US"/>
          </a:p>
        </p:txBody>
      </p:sp>
      <p:sp>
        <p:nvSpPr>
          <p:cNvPr id="7" name="Rectangle 6">
            <a:extLst>
              <a:ext uri="{FF2B5EF4-FFF2-40B4-BE49-F238E27FC236}">
                <a16:creationId xmlns:a16="http://schemas.microsoft.com/office/drawing/2014/main" id="{B7BFC7FB-AF19-4C9C-AD92-2EFD0C85F111}"/>
              </a:ext>
            </a:extLst>
          </p:cNvPr>
          <p:cNvSpPr/>
          <p:nvPr userDrawn="1"/>
        </p:nvSpPr>
        <p:spPr>
          <a:xfrm>
            <a:off x="0" y="4434790"/>
            <a:ext cx="12192000" cy="1259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2EAB81F-43F8-4D46-A4B3-369DB2B36A8E}"/>
              </a:ext>
            </a:extLst>
          </p:cNvPr>
          <p:cNvSpPr txBox="1"/>
          <p:nvPr userDrawn="1"/>
        </p:nvSpPr>
        <p:spPr>
          <a:xfrm>
            <a:off x="95250" y="88126"/>
            <a:ext cx="7277100" cy="276999"/>
          </a:xfrm>
          <a:prstGeom prst="rect">
            <a:avLst/>
          </a:prstGeom>
          <a:noFill/>
        </p:spPr>
        <p:txBody>
          <a:bodyPr wrap="square" rtlCol="0">
            <a:spAutoFit/>
          </a:bodyPr>
          <a:lstStyle/>
          <a:p>
            <a:r>
              <a:rPr lang="en-US" sz="1200" b="1" dirty="0">
                <a:solidFill>
                  <a:srgbClr val="FF0000"/>
                </a:solidFill>
              </a:rPr>
              <a:t>DRAFT FOR DISCUSSION PURPOSES: Please do not distribute 10/14/20</a:t>
            </a:r>
          </a:p>
        </p:txBody>
      </p:sp>
    </p:spTree>
    <p:extLst>
      <p:ext uri="{BB962C8B-B14F-4D97-AF65-F5344CB8AC3E}">
        <p14:creationId xmlns:p14="http://schemas.microsoft.com/office/powerpoint/2010/main" val="318043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080E-DFC4-482A-8FDC-E41210DD23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25163C-0E29-4C96-A275-A1EFDE7474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D1A697-4E4C-4E31-B74A-7CE6565311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8ED78E-F2AB-40E8-BB2B-375E942F896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4EE57F8-7674-40CE-99B8-25A4CF1323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2E632C-37EB-4738-88E5-24405D82C65B}"/>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89733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theme" Target="../theme/theme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3A5A44-EA07-484F-BEB8-9E1EB61CF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7271CF-C798-41B2-8564-6A2F84AC4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70BB6-25DD-4484-BC24-76F5793E64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81F4E63-951D-4DD4-BEB0-75B5C29421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72C5B7-CA54-45C0-A28C-28A637073F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E0B4C-4C2F-4BE7-8793-29AB022C0CCB}" type="slidenum">
              <a:rPr lang="en-US" smtClean="0"/>
              <a:t>‹#›</a:t>
            </a:fld>
            <a:endParaRPr lang="en-US"/>
          </a:p>
        </p:txBody>
      </p:sp>
      <p:sp>
        <p:nvSpPr>
          <p:cNvPr id="8" name="TextBox 7">
            <a:extLst>
              <a:ext uri="{FF2B5EF4-FFF2-40B4-BE49-F238E27FC236}">
                <a16:creationId xmlns:a16="http://schemas.microsoft.com/office/drawing/2014/main" id="{5FB51A8F-AD46-4584-B7F3-7E0E3DA88327}"/>
              </a:ext>
            </a:extLst>
          </p:cNvPr>
          <p:cNvSpPr txBox="1"/>
          <p:nvPr userDrawn="1"/>
        </p:nvSpPr>
        <p:spPr>
          <a:xfrm>
            <a:off x="95250" y="88126"/>
            <a:ext cx="7277100" cy="276999"/>
          </a:xfrm>
          <a:prstGeom prst="rect">
            <a:avLst/>
          </a:prstGeom>
          <a:noFill/>
        </p:spPr>
        <p:txBody>
          <a:bodyPr wrap="square" rtlCol="0">
            <a:spAutoFit/>
          </a:bodyPr>
          <a:lstStyle/>
          <a:p>
            <a:r>
              <a:rPr lang="en-US" sz="1200" b="1" dirty="0">
                <a:solidFill>
                  <a:srgbClr val="FF0000"/>
                </a:solidFill>
              </a:rPr>
              <a:t>DRAFT FOR DISCUSSION PURPOSES: Please do not distribute 10/14/20</a:t>
            </a:r>
          </a:p>
        </p:txBody>
      </p:sp>
    </p:spTree>
    <p:extLst>
      <p:ext uri="{BB962C8B-B14F-4D97-AF65-F5344CB8AC3E}">
        <p14:creationId xmlns:p14="http://schemas.microsoft.com/office/powerpoint/2010/main" val="194335767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96" r:id="rId3"/>
    <p:sldLayoutId id="2147483695" r:id="rId4"/>
    <p:sldLayoutId id="2147483692" r:id="rId5"/>
    <p:sldLayoutId id="2147483694" r:id="rId6"/>
    <p:sldLayoutId id="2147483693"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3A5A44-EA07-484F-BEB8-9E1EB61CF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7271CF-C798-41B2-8564-6A2F84AC4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70BB6-25DD-4484-BC24-76F5793E64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81F4E63-951D-4DD4-BEB0-75B5C29421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72C5B7-CA54-45C0-A28C-28A637073F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E0B4C-4C2F-4BE7-8793-29AB022C0CCB}" type="slidenum">
              <a:rPr lang="en-US" smtClean="0"/>
              <a:t>‹#›</a:t>
            </a:fld>
            <a:endParaRPr lang="en-US"/>
          </a:p>
        </p:txBody>
      </p:sp>
    </p:spTree>
    <p:extLst>
      <p:ext uri="{BB962C8B-B14F-4D97-AF65-F5344CB8AC3E}">
        <p14:creationId xmlns:p14="http://schemas.microsoft.com/office/powerpoint/2010/main" val="139155689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3A5A44-EA07-484F-BEB8-9E1EB61CF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7271CF-C798-41B2-8564-6A2F84AC4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70BB6-25DD-4484-BC24-76F5793E64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81F4E63-951D-4DD4-BEB0-75B5C29421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72C5B7-CA54-45C0-A28C-28A637073F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E0B4C-4C2F-4BE7-8793-29AB022C0CCB}" type="slidenum">
              <a:rPr lang="en-US" smtClean="0"/>
              <a:t>‹#›</a:t>
            </a:fld>
            <a:endParaRPr lang="en-US"/>
          </a:p>
        </p:txBody>
      </p:sp>
    </p:spTree>
    <p:extLst>
      <p:ext uri="{BB962C8B-B14F-4D97-AF65-F5344CB8AC3E}">
        <p14:creationId xmlns:p14="http://schemas.microsoft.com/office/powerpoint/2010/main" val="306866357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e.ca.gov/be/st/ss/vapacontentstds.asp" TargetMode="External"/><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hyperlink" Target="https://crtandthebrain.com/wp-content/uploads/READY-FOR-RIGOR_Final.pdf" TargetMode="External"/><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50D4-58CB-4390-B25C-F9BA9206749B}"/>
              </a:ext>
            </a:extLst>
          </p:cNvPr>
          <p:cNvSpPr>
            <a:spLocks noGrp="1"/>
          </p:cNvSpPr>
          <p:nvPr>
            <p:ph type="ctrTitle"/>
          </p:nvPr>
        </p:nvSpPr>
        <p:spPr/>
        <p:txBody>
          <a:bodyPr>
            <a:normAutofit/>
          </a:bodyPr>
          <a:lstStyle/>
          <a:p>
            <a:pPr algn="r"/>
            <a:r>
              <a:rPr lang="en-US" sz="6000" dirty="0"/>
              <a:t>Chapter 2: The Instructional Cycle</a:t>
            </a:r>
            <a:endParaRPr lang="en-US" dirty="0"/>
          </a:p>
        </p:txBody>
      </p:sp>
      <p:sp>
        <p:nvSpPr>
          <p:cNvPr id="3" name="Subtitle 2">
            <a:extLst>
              <a:ext uri="{FF2B5EF4-FFF2-40B4-BE49-F238E27FC236}">
                <a16:creationId xmlns:a16="http://schemas.microsoft.com/office/drawing/2014/main" id="{C76963D2-55DC-4E10-B2FB-DBFA1EDCEF74}"/>
              </a:ext>
            </a:extLst>
          </p:cNvPr>
          <p:cNvSpPr>
            <a:spLocks noGrp="1"/>
          </p:cNvSpPr>
          <p:nvPr>
            <p:ph type="subTitle" idx="1"/>
          </p:nvPr>
        </p:nvSpPr>
        <p:spPr/>
        <p:txBody>
          <a:bodyPr/>
          <a:lstStyle/>
          <a:p>
            <a:r>
              <a:rPr lang="en-US" sz="2400" i="1" kern="0" cap="none" dirty="0">
                <a:solidFill>
                  <a:srgbClr val="000000"/>
                </a:solidFill>
                <a:cs typeface="Arial"/>
                <a:sym typeface="Arial"/>
              </a:rPr>
              <a:t>2020 Arts Education Framework for California Public Schools, Transitional Kindergarten Through Grade Twelve</a:t>
            </a:r>
            <a:endParaRPr lang="en-US" sz="2400" dirty="0"/>
          </a:p>
          <a:p>
            <a:endParaRPr lang="en-US" dirty="0"/>
          </a:p>
        </p:txBody>
      </p:sp>
      <p:pic>
        <p:nvPicPr>
          <p:cNvPr id="11" name="Picture 10" descr="California Arts Education ">
            <a:extLst>
              <a:ext uri="{FF2B5EF4-FFF2-40B4-BE49-F238E27FC236}">
                <a16:creationId xmlns:a16="http://schemas.microsoft.com/office/drawing/2014/main" id="{6667C6DC-FBCE-4291-A56E-8133BCC7521C}"/>
              </a:ext>
            </a:extLst>
          </p:cNvPr>
          <p:cNvPicPr>
            <a:picLocks noChangeAspect="1"/>
          </p:cNvPicPr>
          <p:nvPr/>
        </p:nvPicPr>
        <p:blipFill rotWithShape="1">
          <a:blip r:embed="rId3">
            <a:clrChange>
              <a:clrFrom>
                <a:srgbClr val="FFFFFF"/>
              </a:clrFrom>
              <a:clrTo>
                <a:srgbClr val="FFFFFF">
                  <a:alpha val="0"/>
                </a:srgbClr>
              </a:clrTo>
            </a:clrChange>
          </a:blip>
          <a:srcRect l="65000" t="31975" r="21311" b="39054"/>
          <a:stretch/>
        </p:blipFill>
        <p:spPr>
          <a:xfrm>
            <a:off x="2414506" y="4949627"/>
            <a:ext cx="1677950" cy="998837"/>
          </a:xfrm>
          <a:prstGeom prst="rect">
            <a:avLst/>
          </a:prstGeom>
        </p:spPr>
      </p:pic>
      <p:pic>
        <p:nvPicPr>
          <p:cNvPr id="12" name="Picture 2" descr="CCSESA Logo California County Superintendents Statewide Arts Initiative ">
            <a:extLst>
              <a:ext uri="{FF2B5EF4-FFF2-40B4-BE49-F238E27FC236}">
                <a16:creationId xmlns:a16="http://schemas.microsoft.com/office/drawing/2014/main" id="{FE5F6EF1-59F7-4E9A-B29D-9EB699E20CA9}"/>
              </a:ext>
              <a:ext uri="{C183D7F6-B498-43B3-948B-1728B52AA6E4}">
                <adec:decorative xmlns:adec="http://schemas.microsoft.com/office/drawing/2017/decorative" val="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8"/>
          <a:stretch/>
        </p:blipFill>
        <p:spPr bwMode="auto">
          <a:xfrm>
            <a:off x="4276146" y="4831323"/>
            <a:ext cx="2384199" cy="10325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TCAP Logo, The California Arts Project">
            <a:extLst>
              <a:ext uri="{FF2B5EF4-FFF2-40B4-BE49-F238E27FC236}">
                <a16:creationId xmlns:a16="http://schemas.microsoft.com/office/drawing/2014/main" id="{04328671-F58B-47E4-A963-0CBF80CD5E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3970" y="4945312"/>
            <a:ext cx="3545626" cy="929646"/>
          </a:xfrm>
          <a:prstGeom prst="rect">
            <a:avLst/>
          </a:prstGeom>
          <a:noFill/>
          <a:extLst>
            <a:ext uri="{909E8E84-426E-40DD-AFC4-6F175D3DCCD1}">
              <a14:hiddenFill xmlns:a14="http://schemas.microsoft.com/office/drawing/2010/main">
                <a:solidFill>
                  <a:srgbClr val="FFFFFF"/>
                </a:solidFill>
              </a14:hiddenFill>
            </a:ext>
          </a:extLst>
        </p:spPr>
      </p:pic>
      <p:pic>
        <p:nvPicPr>
          <p:cNvPr id="14" name="Shape 92" descr="California Department of Education Seal">
            <a:extLst>
              <a:ext uri="{FF2B5EF4-FFF2-40B4-BE49-F238E27FC236}">
                <a16:creationId xmlns:a16="http://schemas.microsoft.com/office/drawing/2014/main" id="{B40C198B-4E9A-467B-8F29-71070B1D0C8A}"/>
              </a:ext>
            </a:extLst>
          </p:cNvPr>
          <p:cNvPicPr preferRelativeResize="0"/>
          <p:nvPr/>
        </p:nvPicPr>
        <p:blipFill rotWithShape="1">
          <a:blip r:embed="rId6">
            <a:clrChange>
              <a:clrFrom>
                <a:srgbClr val="FEFEFE"/>
              </a:clrFrom>
              <a:clrTo>
                <a:srgbClr val="FEFEFE">
                  <a:alpha val="0"/>
                </a:srgbClr>
              </a:clrTo>
            </a:clrChange>
            <a:alphaModFix/>
          </a:blip>
          <a:srcRect/>
          <a:stretch/>
        </p:blipFill>
        <p:spPr>
          <a:xfrm>
            <a:off x="10607040" y="4884474"/>
            <a:ext cx="1090234" cy="1090234"/>
          </a:xfrm>
          <a:prstGeom prst="rect">
            <a:avLst/>
          </a:prstGeom>
          <a:noFill/>
          <a:ln>
            <a:noFill/>
          </a:ln>
        </p:spPr>
      </p:pic>
      <p:sp>
        <p:nvSpPr>
          <p:cNvPr id="6" name="Shape 90">
            <a:extLst>
              <a:ext uri="{FF2B5EF4-FFF2-40B4-BE49-F238E27FC236}">
                <a16:creationId xmlns:a16="http://schemas.microsoft.com/office/drawing/2014/main" id="{474038FD-875F-4839-9209-FF2EC457E408}"/>
              </a:ext>
            </a:extLst>
          </p:cNvPr>
          <p:cNvSpPr txBox="1">
            <a:spLocks/>
          </p:cNvSpPr>
          <p:nvPr/>
        </p:nvSpPr>
        <p:spPr>
          <a:xfrm>
            <a:off x="3660663" y="6193886"/>
            <a:ext cx="8265435" cy="7550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19100" algn="l" rtl="0" eaLnBrk="1" hangingPunct="1">
              <a:lnSpc>
                <a:spcPct val="100000"/>
              </a:lnSpc>
              <a:spcBef>
                <a:spcPts val="600"/>
              </a:spcBef>
              <a:spcAft>
                <a:spcPts val="0"/>
              </a:spcAft>
              <a:buClr>
                <a:srgbClr val="677480"/>
              </a:buClr>
              <a:buSzPts val="3000"/>
              <a:buFont typeface="Lato"/>
              <a:buChar char="▷"/>
              <a:defRPr sz="3000" b="0" i="0" u="none" strike="noStrike" cap="none">
                <a:solidFill>
                  <a:srgbClr val="677480"/>
                </a:solidFill>
                <a:latin typeface="Lato"/>
                <a:ea typeface="Lato"/>
                <a:cs typeface="Lato"/>
                <a:sym typeface="Lato"/>
              </a:defRPr>
            </a:lvl1pPr>
            <a:lvl2pPr marL="914400" marR="0" lvl="1" indent="-381000" algn="l" rtl="0" eaLnBrk="1" hangingPunct="1">
              <a:lnSpc>
                <a:spcPct val="100000"/>
              </a:lnSpc>
              <a:spcBef>
                <a:spcPts val="0"/>
              </a:spcBef>
              <a:spcAft>
                <a:spcPts val="0"/>
              </a:spcAft>
              <a:buClr>
                <a:srgbClr val="677480"/>
              </a:buClr>
              <a:buSzPts val="2400"/>
              <a:buFont typeface="Lato"/>
              <a:buChar char="○"/>
              <a:defRPr sz="2400" b="0" i="0" u="none" strike="noStrike" cap="none">
                <a:solidFill>
                  <a:srgbClr val="677480"/>
                </a:solidFill>
                <a:latin typeface="Lato"/>
                <a:ea typeface="Lato"/>
                <a:cs typeface="Lato"/>
                <a:sym typeface="Lato"/>
              </a:defRPr>
            </a:lvl2pPr>
            <a:lvl3pPr marL="1371600" marR="0" lvl="2" indent="-381000" algn="l" rtl="0" eaLnBrk="1" hangingPunct="1">
              <a:lnSpc>
                <a:spcPct val="100000"/>
              </a:lnSpc>
              <a:spcBef>
                <a:spcPts val="0"/>
              </a:spcBef>
              <a:spcAft>
                <a:spcPts val="0"/>
              </a:spcAft>
              <a:buClr>
                <a:srgbClr val="677480"/>
              </a:buClr>
              <a:buSzPts val="2400"/>
              <a:buFont typeface="Lato"/>
              <a:buChar char="■"/>
              <a:defRPr sz="2400" b="0" i="0" u="none" strike="noStrike" cap="none">
                <a:solidFill>
                  <a:srgbClr val="677480"/>
                </a:solidFill>
                <a:latin typeface="Lato"/>
                <a:ea typeface="Lato"/>
                <a:cs typeface="Lato"/>
                <a:sym typeface="Lato"/>
              </a:defRPr>
            </a:lvl3pPr>
            <a:lvl4pPr marL="1828800" marR="0" lvl="3" indent="-342900" algn="l" rtl="0" eaLnBrk="1" hangingPunct="1">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4pPr>
            <a:lvl5pPr marL="2286000" marR="0" lvl="4" indent="-342900" algn="l" rtl="0" eaLnBrk="1" hangingPunct="1">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5pPr>
            <a:lvl6pPr marL="2743200" marR="0" lvl="5" indent="-342900" algn="l" rtl="0" eaLnBrk="1" hangingPunct="1">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6pPr>
            <a:lvl7pPr marL="3200400" marR="0" lvl="6" indent="-342900" algn="l" rtl="0" eaLnBrk="1" hangingPunct="1">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7pPr>
            <a:lvl8pPr marL="3657600" marR="0" lvl="7" indent="-342900" algn="l" rtl="0" eaLnBrk="1" hangingPunct="1">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8pPr>
            <a:lvl9pPr marL="4114800" marR="0" lvl="8" indent="-342900" algn="l" rtl="0" eaLnBrk="1" hangingPunct="1">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9pPr>
          </a:lstStyle>
          <a:p>
            <a:pPr marL="0" indent="0" algn="r">
              <a:lnSpc>
                <a:spcPct val="90000"/>
              </a:lnSpc>
              <a:spcBef>
                <a:spcPts val="0"/>
              </a:spcBef>
              <a:buClr>
                <a:schemeClr val="dk1"/>
              </a:buClr>
              <a:buSzPts val="2000"/>
              <a:buFont typeface="Lato"/>
              <a:buNone/>
            </a:pPr>
            <a:r>
              <a:rPr lang="en-US" sz="1800" dirty="0">
                <a:solidFill>
                  <a:schemeClr val="dk1"/>
                </a:solidFill>
                <a:latin typeface="Arial" panose="020B0604020202020204" pitchFamily="34" charset="0"/>
                <a:ea typeface="Arial"/>
                <a:cs typeface="Arial" panose="020B0604020202020204" pitchFamily="34" charset="0"/>
                <a:sym typeface="Arial"/>
              </a:rPr>
              <a:t>California Department of Education</a:t>
            </a:r>
          </a:p>
          <a:p>
            <a:pPr marL="0" indent="0" algn="r">
              <a:lnSpc>
                <a:spcPct val="90000"/>
              </a:lnSpc>
              <a:spcBef>
                <a:spcPts val="0"/>
              </a:spcBef>
              <a:buClr>
                <a:schemeClr val="dk1"/>
              </a:buClr>
              <a:buSzPts val="2000"/>
              <a:buFont typeface="Lato"/>
              <a:buNone/>
            </a:pPr>
            <a:r>
              <a:rPr lang="en-US" sz="1800" dirty="0">
                <a:solidFill>
                  <a:schemeClr val="dk1"/>
                </a:solidFill>
                <a:latin typeface="Arial" panose="020B0604020202020204" pitchFamily="34" charset="0"/>
                <a:cs typeface="Arial" panose="020B0604020202020204" pitchFamily="34" charset="0"/>
                <a:sym typeface="Arial"/>
              </a:rPr>
              <a:t>Tony Thurmond, State Superintendent of Public Instruction</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7653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CD1A8-F144-47FA-9F58-008FC650C6CB}"/>
              </a:ext>
            </a:extLst>
          </p:cNvPr>
          <p:cNvSpPr>
            <a:spLocks noGrp="1"/>
          </p:cNvSpPr>
          <p:nvPr>
            <p:ph type="title"/>
          </p:nvPr>
        </p:nvSpPr>
        <p:spPr/>
        <p:txBody>
          <a:bodyPr>
            <a:normAutofit/>
          </a:bodyPr>
          <a:lstStyle/>
          <a:p>
            <a:pPr marL="0" lvl="0" indent="0" algn="ctr">
              <a:buNone/>
            </a:pPr>
            <a:r>
              <a:rPr lang="en-US" sz="4000" dirty="0">
                <a:solidFill>
                  <a:prstClr val="black"/>
                </a:solidFill>
              </a:rPr>
              <a:t>Process Components</a:t>
            </a:r>
            <a:endParaRPr lang="en-US" sz="3600" dirty="0">
              <a:solidFill>
                <a:prstClr val="white"/>
              </a:solidFill>
            </a:endParaRPr>
          </a:p>
        </p:txBody>
      </p:sp>
      <p:sp>
        <p:nvSpPr>
          <p:cNvPr id="3" name="Content Placeholder 2">
            <a:extLst>
              <a:ext uri="{FF2B5EF4-FFF2-40B4-BE49-F238E27FC236}">
                <a16:creationId xmlns:a16="http://schemas.microsoft.com/office/drawing/2014/main" id="{5D29801A-9047-42D1-81C9-110FABC3D4E1}"/>
              </a:ext>
            </a:extLst>
          </p:cNvPr>
          <p:cNvSpPr>
            <a:spLocks noGrp="1"/>
          </p:cNvSpPr>
          <p:nvPr>
            <p:ph idx="1"/>
          </p:nvPr>
        </p:nvSpPr>
        <p:spPr>
          <a:xfrm>
            <a:off x="838200" y="1690687"/>
            <a:ext cx="10763250" cy="4802187"/>
          </a:xfrm>
        </p:spPr>
        <p:txBody>
          <a:bodyPr>
            <a:noAutofit/>
          </a:bodyPr>
          <a:lstStyle/>
          <a:p>
            <a:pPr marL="0" indent="0">
              <a:lnSpc>
                <a:spcPct val="100000"/>
              </a:lnSpc>
              <a:spcBef>
                <a:spcPts val="0"/>
              </a:spcBef>
              <a:spcAft>
                <a:spcPts val="1800"/>
              </a:spcAft>
              <a:buNone/>
            </a:pPr>
            <a:r>
              <a:rPr lang="en-US" sz="2800" dirty="0">
                <a:solidFill>
                  <a:prstClr val="black"/>
                </a:solidFill>
              </a:rPr>
              <a:t>The Artistic </a:t>
            </a:r>
            <a:r>
              <a:rPr lang="en-US" dirty="0">
                <a:solidFill>
                  <a:prstClr val="black"/>
                </a:solidFill>
              </a:rPr>
              <a:t>P</a:t>
            </a:r>
            <a:r>
              <a:rPr lang="en-US" sz="2800" dirty="0">
                <a:solidFill>
                  <a:prstClr val="black"/>
                </a:solidFill>
              </a:rPr>
              <a:t>rocesses break down into </a:t>
            </a:r>
            <a:r>
              <a:rPr lang="en-US" sz="2800" i="1" dirty="0">
                <a:solidFill>
                  <a:prstClr val="black"/>
                </a:solidFill>
              </a:rPr>
              <a:t>Process </a:t>
            </a:r>
            <a:r>
              <a:rPr lang="en-US" i="1" dirty="0">
                <a:solidFill>
                  <a:prstClr val="black"/>
                </a:solidFill>
              </a:rPr>
              <a:t>C</a:t>
            </a:r>
            <a:r>
              <a:rPr lang="en-US" sz="2800" i="1" dirty="0">
                <a:solidFill>
                  <a:prstClr val="black"/>
                </a:solidFill>
              </a:rPr>
              <a:t>omponents </a:t>
            </a:r>
            <a:r>
              <a:rPr lang="en-US" sz="2800" dirty="0">
                <a:solidFill>
                  <a:prstClr val="black"/>
                </a:solidFill>
              </a:rPr>
              <a:t>which:</a:t>
            </a:r>
          </a:p>
          <a:p>
            <a:pPr>
              <a:lnSpc>
                <a:spcPct val="100000"/>
              </a:lnSpc>
              <a:spcBef>
                <a:spcPts val="0"/>
              </a:spcBef>
              <a:spcAft>
                <a:spcPts val="1800"/>
              </a:spcAft>
            </a:pPr>
            <a:r>
              <a:rPr lang="en-US" dirty="0">
                <a:effectLst/>
                <a:latin typeface="Arial" panose="020B0604020202020204" pitchFamily="34" charset="0"/>
                <a:ea typeface="Calibri" panose="020F0502020204030204" pitchFamily="34" charset="0"/>
                <a:cs typeface="Arial" panose="020B0604020202020204" pitchFamily="34" charset="0"/>
              </a:rPr>
              <a:t>define the behaviors and artistic practices that students engage in as they work through the Artistic </a:t>
            </a:r>
            <a:r>
              <a:rPr lang="en-US" dirty="0">
                <a:latin typeface="Arial" panose="020B0604020202020204" pitchFamily="34" charset="0"/>
                <a:ea typeface="Calibri" panose="020F0502020204030204" pitchFamily="34" charset="0"/>
                <a:cs typeface="Arial" panose="020B0604020202020204" pitchFamily="34" charset="0"/>
              </a:rPr>
              <a:t>P</a:t>
            </a:r>
            <a:r>
              <a:rPr lang="en-US" dirty="0">
                <a:effectLst/>
                <a:latin typeface="Arial" panose="020B0604020202020204" pitchFamily="34" charset="0"/>
                <a:ea typeface="Calibri" panose="020F0502020204030204" pitchFamily="34" charset="0"/>
                <a:cs typeface="Arial" panose="020B0604020202020204" pitchFamily="34" charset="0"/>
              </a:rPr>
              <a:t>rocesses</a:t>
            </a:r>
            <a:r>
              <a:rPr lang="en-US" i="1" dirty="0">
                <a:effectLst/>
                <a:latin typeface="Arial" panose="020B0604020202020204" pitchFamily="34" charset="0"/>
                <a:ea typeface="Calibri" panose="020F0502020204030204" pitchFamily="34" charset="0"/>
                <a:cs typeface="Arial" panose="020B0604020202020204" pitchFamily="34" charset="0"/>
              </a:rPr>
              <a:t>;</a:t>
            </a:r>
            <a:r>
              <a:rPr lang="en-US" dirty="0">
                <a:effectLst/>
                <a:latin typeface="Arial" panose="020B0604020202020204" pitchFamily="34" charset="0"/>
                <a:ea typeface="Calibri" panose="020F0502020204030204" pitchFamily="34" charset="0"/>
                <a:cs typeface="Arial" panose="020B0604020202020204" pitchFamily="34" charset="0"/>
              </a:rPr>
              <a:t> </a:t>
            </a:r>
          </a:p>
          <a:p>
            <a:pPr>
              <a:lnSpc>
                <a:spcPct val="100000"/>
              </a:lnSpc>
              <a:spcBef>
                <a:spcPts val="0"/>
              </a:spcBef>
              <a:spcAft>
                <a:spcPts val="1800"/>
              </a:spcAft>
            </a:pPr>
            <a:r>
              <a:rPr lang="en-US" dirty="0">
                <a:latin typeface="Arial" panose="020B0604020202020204" pitchFamily="34" charset="0"/>
                <a:ea typeface="Calibri" panose="020F0502020204030204" pitchFamily="34" charset="0"/>
                <a:cs typeface="Arial" panose="020B0604020202020204" pitchFamily="34" charset="0"/>
              </a:rPr>
              <a:t>serve as</a:t>
            </a:r>
            <a:r>
              <a:rPr lang="en-US" dirty="0">
                <a:effectLst/>
                <a:latin typeface="Arial" panose="020B0604020202020204" pitchFamily="34" charset="0"/>
                <a:ea typeface="Calibri" panose="020F0502020204030204" pitchFamily="34" charset="0"/>
                <a:cs typeface="Arial" panose="020B0604020202020204" pitchFamily="34" charset="0"/>
              </a:rPr>
              <a:t> fluid and dynamic guideposts through art making processes and not linear or prescriptive actions; and </a:t>
            </a:r>
          </a:p>
          <a:p>
            <a:pPr>
              <a:lnSpc>
                <a:spcPct val="100000"/>
              </a:lnSpc>
              <a:spcBef>
                <a:spcPts val="0"/>
              </a:spcBef>
              <a:spcAft>
                <a:spcPts val="1800"/>
              </a:spcAft>
            </a:pPr>
            <a:r>
              <a:rPr lang="en-US" dirty="0">
                <a:latin typeface="Arial" panose="020B0604020202020204" pitchFamily="34" charset="0"/>
                <a:ea typeface="Calibri" panose="020F0502020204030204" pitchFamily="34" charset="0"/>
                <a:cs typeface="Arial" panose="020B0604020202020204" pitchFamily="34" charset="0"/>
              </a:rPr>
              <a:t>mark entry points for s</a:t>
            </a:r>
            <a:r>
              <a:rPr lang="en-US" dirty="0">
                <a:effectLst/>
                <a:latin typeface="Arial" panose="020B0604020202020204" pitchFamily="34" charset="0"/>
                <a:ea typeface="Calibri" panose="020F0502020204030204" pitchFamily="34" charset="0"/>
                <a:cs typeface="Arial" panose="020B0604020202020204" pitchFamily="34" charset="0"/>
              </a:rPr>
              <a:t>tudents to enter and reenter the artistic process at varying points depending on circumstance or purpose.</a:t>
            </a:r>
          </a:p>
        </p:txBody>
      </p:sp>
      <p:sp>
        <p:nvSpPr>
          <p:cNvPr id="4" name="Slide Number Placeholder 3">
            <a:extLst>
              <a:ext uri="{FF2B5EF4-FFF2-40B4-BE49-F238E27FC236}">
                <a16:creationId xmlns:a16="http://schemas.microsoft.com/office/drawing/2014/main" id="{EDFD1233-F486-473A-9A89-684A95C3B634}"/>
              </a:ext>
            </a:extLst>
          </p:cNvPr>
          <p:cNvSpPr>
            <a:spLocks noGrp="1"/>
          </p:cNvSpPr>
          <p:nvPr>
            <p:ph type="sldNum" sz="quarter" idx="12"/>
          </p:nvPr>
        </p:nvSpPr>
        <p:spPr/>
        <p:txBody>
          <a:bodyPr/>
          <a:lstStyle/>
          <a:p>
            <a:fld id="{1C8E0B4C-4C2F-4BE7-8793-29AB022C0CCB}" type="slidenum">
              <a:rPr lang="en-US" smtClean="0"/>
              <a:t>10</a:t>
            </a:fld>
            <a:endParaRPr lang="en-US" dirty="0"/>
          </a:p>
        </p:txBody>
      </p:sp>
    </p:spTree>
    <p:extLst>
      <p:ext uri="{BB962C8B-B14F-4D97-AF65-F5344CB8AC3E}">
        <p14:creationId xmlns:p14="http://schemas.microsoft.com/office/powerpoint/2010/main" val="3544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7F8AD-ACDE-4296-B3FF-500A1CBB5C58}"/>
              </a:ext>
            </a:extLst>
          </p:cNvPr>
          <p:cNvSpPr>
            <a:spLocks noGrp="1"/>
          </p:cNvSpPr>
          <p:nvPr>
            <p:ph type="title"/>
          </p:nvPr>
        </p:nvSpPr>
        <p:spPr/>
        <p:txBody>
          <a:bodyPr>
            <a:normAutofit/>
          </a:bodyPr>
          <a:lstStyle/>
          <a:p>
            <a:pPr algn="ctr"/>
            <a:r>
              <a:rPr lang="en-US" sz="4000" dirty="0">
                <a:solidFill>
                  <a:prstClr val="black"/>
                </a:solidFill>
              </a:rPr>
              <a:t>Exploring Process Components </a:t>
            </a:r>
            <a:endParaRPr lang="en-US" sz="5400" dirty="0"/>
          </a:p>
        </p:txBody>
      </p:sp>
      <p:sp>
        <p:nvSpPr>
          <p:cNvPr id="3" name="Content Placeholder 2">
            <a:extLst>
              <a:ext uri="{FF2B5EF4-FFF2-40B4-BE49-F238E27FC236}">
                <a16:creationId xmlns:a16="http://schemas.microsoft.com/office/drawing/2014/main" id="{01E95647-0CF1-434A-BC6D-A1746C3B695C}"/>
              </a:ext>
            </a:extLst>
          </p:cNvPr>
          <p:cNvSpPr>
            <a:spLocks noGrp="1"/>
          </p:cNvSpPr>
          <p:nvPr>
            <p:ph idx="4294967295"/>
          </p:nvPr>
        </p:nvSpPr>
        <p:spPr>
          <a:xfrm>
            <a:off x="6460435" y="1171213"/>
            <a:ext cx="5446817" cy="4029437"/>
          </a:xfrm>
          <a:ln w="38100">
            <a:noFill/>
          </a:ln>
        </p:spPr>
        <p:txBody>
          <a:bodyPr>
            <a:normAutofit fontScale="92500"/>
          </a:bodyPr>
          <a:lstStyle/>
          <a:p>
            <a:pPr marL="0" indent="0">
              <a:spcBef>
                <a:spcPts val="0"/>
              </a:spcBef>
              <a:spcAft>
                <a:spcPts val="1800"/>
              </a:spcAft>
              <a:buNone/>
            </a:pPr>
            <a:r>
              <a:rPr lang="en-US" dirty="0"/>
              <a:t>Consider how Process Components might inform a lesson or unit of study in a discipline of your choice:</a:t>
            </a:r>
          </a:p>
          <a:p>
            <a:pPr marL="514350" indent="-514350">
              <a:spcBef>
                <a:spcPts val="0"/>
              </a:spcBef>
              <a:spcAft>
                <a:spcPts val="1800"/>
              </a:spcAft>
              <a:buFont typeface="+mj-lt"/>
              <a:buAutoNum type="arabicPeriod"/>
            </a:pPr>
            <a:r>
              <a:rPr lang="en-US" dirty="0"/>
              <a:t>Choose a discipline and one or more Artistic Processes.</a:t>
            </a:r>
          </a:p>
          <a:p>
            <a:pPr marL="514350" indent="-514350">
              <a:spcBef>
                <a:spcPts val="0"/>
              </a:spcBef>
              <a:spcAft>
                <a:spcPts val="1800"/>
              </a:spcAft>
              <a:buFont typeface="+mj-lt"/>
              <a:buAutoNum type="arabicPeriod"/>
            </a:pPr>
            <a:r>
              <a:rPr lang="en-US" dirty="0"/>
              <a:t>Read the Process Components.</a:t>
            </a:r>
          </a:p>
          <a:p>
            <a:pPr marL="514350" indent="-514350">
              <a:spcBef>
                <a:spcPts val="0"/>
              </a:spcBef>
              <a:spcAft>
                <a:spcPts val="1800"/>
              </a:spcAft>
              <a:buFont typeface="+mj-lt"/>
              <a:buAutoNum type="arabicPeriod"/>
            </a:pPr>
            <a:r>
              <a:rPr lang="en-US" dirty="0"/>
              <a:t>Consider how this might inform how instruction is organized.</a:t>
            </a:r>
          </a:p>
        </p:txBody>
      </p:sp>
      <p:sp>
        <p:nvSpPr>
          <p:cNvPr id="5" name="TextBox 4">
            <a:extLst>
              <a:ext uri="{FF2B5EF4-FFF2-40B4-BE49-F238E27FC236}">
                <a16:creationId xmlns:a16="http://schemas.microsoft.com/office/drawing/2014/main" id="{6891DCDE-B058-443E-AE68-1453E208A88E}"/>
              </a:ext>
            </a:extLst>
          </p:cNvPr>
          <p:cNvSpPr txBox="1"/>
          <p:nvPr/>
        </p:nvSpPr>
        <p:spPr>
          <a:xfrm>
            <a:off x="838200" y="5576253"/>
            <a:ext cx="11069052" cy="830997"/>
          </a:xfrm>
          <a:prstGeom prst="rect">
            <a:avLst/>
          </a:prstGeom>
          <a:noFill/>
        </p:spPr>
        <p:txBody>
          <a:bodyPr wrap="square" rtlCol="0">
            <a:spAutoFit/>
          </a:bodyPr>
          <a:lstStyle/>
          <a:p>
            <a:pPr algn="r"/>
            <a:r>
              <a:rPr lang="en-US" sz="2400" dirty="0"/>
              <a:t>Access the </a:t>
            </a:r>
            <a:r>
              <a:rPr lang="en-US" sz="2400" i="1" dirty="0"/>
              <a:t>Arts Standards </a:t>
            </a:r>
            <a:r>
              <a:rPr lang="en-US" sz="2400" dirty="0"/>
              <a:t>at </a:t>
            </a:r>
            <a:r>
              <a:rPr lang="en-US" sz="2400" dirty="0">
                <a:hlinkClick r:id="rId3" tooltip="Arts Standards"/>
              </a:rPr>
              <a:t>https://www.cde.ca.gov/be/st/ss/vapacontentstds.asp</a:t>
            </a:r>
            <a:r>
              <a:rPr lang="en-US" sz="2400" dirty="0"/>
              <a:t> </a:t>
            </a:r>
          </a:p>
        </p:txBody>
      </p:sp>
      <p:sp>
        <p:nvSpPr>
          <p:cNvPr id="6" name="Slide Number Placeholder 3">
            <a:extLst>
              <a:ext uri="{FF2B5EF4-FFF2-40B4-BE49-F238E27FC236}">
                <a16:creationId xmlns:a16="http://schemas.microsoft.com/office/drawing/2014/main" id="{774FA25C-D807-48C3-A3F6-A4249B3BB754}"/>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8E0B4C-4C2F-4BE7-8793-29AB022C0CC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69336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EDDD-7801-4091-98E4-549152FE5871}"/>
              </a:ext>
            </a:extLst>
          </p:cNvPr>
          <p:cNvSpPr>
            <a:spLocks noGrp="1"/>
          </p:cNvSpPr>
          <p:nvPr>
            <p:ph type="title"/>
          </p:nvPr>
        </p:nvSpPr>
        <p:spPr>
          <a:xfrm>
            <a:off x="274321" y="-153035"/>
            <a:ext cx="11551917" cy="1325563"/>
          </a:xfrm>
        </p:spPr>
        <p:txBody>
          <a:bodyPr>
            <a:normAutofit/>
          </a:bodyPr>
          <a:lstStyle/>
          <a:p>
            <a:r>
              <a:rPr lang="en-US" sz="4000" dirty="0"/>
              <a:t>Process Components for Visual Arts &amp; Media Arts</a:t>
            </a:r>
          </a:p>
        </p:txBody>
      </p:sp>
      <p:sp>
        <p:nvSpPr>
          <p:cNvPr id="7" name="TextBox 6">
            <a:extLst>
              <a:ext uri="{FF2B5EF4-FFF2-40B4-BE49-F238E27FC236}">
                <a16:creationId xmlns:a16="http://schemas.microsoft.com/office/drawing/2014/main" id="{58F74BCB-7639-4C58-B03C-B87AEEEA4979}"/>
              </a:ext>
            </a:extLst>
          </p:cNvPr>
          <p:cNvSpPr txBox="1"/>
          <p:nvPr/>
        </p:nvSpPr>
        <p:spPr>
          <a:xfrm>
            <a:off x="419609" y="1879067"/>
            <a:ext cx="1212109" cy="830997"/>
          </a:xfrm>
          <a:prstGeom prst="rect">
            <a:avLst/>
          </a:prstGeom>
          <a:solidFill>
            <a:schemeClr val="bg1"/>
          </a:solidFill>
          <a:ln w="38100">
            <a:solidFill>
              <a:schemeClr val="tx1"/>
            </a:solidFill>
          </a:ln>
          <a:effectLst>
            <a:outerShdw blurRad="50800" dist="38100" dir="18900000" algn="bl" rotWithShape="0">
              <a:prstClr val="black">
                <a:alpha val="40000"/>
              </a:prstClr>
            </a:outerShdw>
          </a:effectLst>
        </p:spPr>
        <p:txBody>
          <a:bodyPr wrap="square" rtlCol="0">
            <a:spAutoFit/>
          </a:bodyPr>
          <a:lstStyle/>
          <a:p>
            <a:r>
              <a:rPr lang="en-US" sz="4800" b="1" dirty="0"/>
              <a:t>VA</a:t>
            </a:r>
          </a:p>
        </p:txBody>
      </p:sp>
      <p:graphicFrame>
        <p:nvGraphicFramePr>
          <p:cNvPr id="8" name="Table 7" descr="The process verbs for theatre">
            <a:extLst>
              <a:ext uri="{FF2B5EF4-FFF2-40B4-BE49-F238E27FC236}">
                <a16:creationId xmlns:a16="http://schemas.microsoft.com/office/drawing/2014/main" id="{C144014F-3AF2-4605-BB27-07E521F9B9CC}"/>
              </a:ext>
            </a:extLst>
          </p:cNvPr>
          <p:cNvGraphicFramePr>
            <a:graphicFrameLocks noGrp="1"/>
          </p:cNvGraphicFramePr>
          <p:nvPr>
            <p:extLst>
              <p:ext uri="{D42A27DB-BD31-4B8C-83A1-F6EECF244321}">
                <p14:modId xmlns:p14="http://schemas.microsoft.com/office/powerpoint/2010/main" val="2154793806"/>
              </p:ext>
            </p:extLst>
          </p:nvPr>
        </p:nvGraphicFramePr>
        <p:xfrm>
          <a:off x="1759598" y="902412"/>
          <a:ext cx="9961568" cy="2858952"/>
        </p:xfrm>
        <a:graphic>
          <a:graphicData uri="http://schemas.openxmlformats.org/drawingml/2006/table">
            <a:tbl>
              <a:tblPr firstRow="1" bandRow="1">
                <a:noFill/>
                <a:tableStyleId>{E8034E78-7F5D-4C2E-B375-FC64B27BC917}</a:tableStyleId>
              </a:tblPr>
              <a:tblGrid>
                <a:gridCol w="2855167">
                  <a:extLst>
                    <a:ext uri="{9D8B030D-6E8A-4147-A177-3AD203B41FA5}">
                      <a16:colId xmlns:a16="http://schemas.microsoft.com/office/drawing/2014/main" val="20000"/>
                    </a:ext>
                  </a:extLst>
                </a:gridCol>
                <a:gridCol w="2351314">
                  <a:extLst>
                    <a:ext uri="{9D8B030D-6E8A-4147-A177-3AD203B41FA5}">
                      <a16:colId xmlns:a16="http://schemas.microsoft.com/office/drawing/2014/main" val="20001"/>
                    </a:ext>
                  </a:extLst>
                </a:gridCol>
                <a:gridCol w="2369976">
                  <a:extLst>
                    <a:ext uri="{9D8B030D-6E8A-4147-A177-3AD203B41FA5}">
                      <a16:colId xmlns:a16="http://schemas.microsoft.com/office/drawing/2014/main" val="20002"/>
                    </a:ext>
                  </a:extLst>
                </a:gridCol>
                <a:gridCol w="2385111">
                  <a:extLst>
                    <a:ext uri="{9D8B030D-6E8A-4147-A177-3AD203B41FA5}">
                      <a16:colId xmlns:a16="http://schemas.microsoft.com/office/drawing/2014/main" val="20003"/>
                    </a:ext>
                  </a:extLst>
                </a:gridCol>
              </a:tblGrid>
              <a:tr h="479887">
                <a:tc>
                  <a:txBody>
                    <a:bodyPr/>
                    <a:lstStyle/>
                    <a:p>
                      <a:pPr algn="ctr"/>
                      <a:r>
                        <a:rPr lang="en-US" sz="2100" b="1" dirty="0">
                          <a:solidFill>
                            <a:srgbClr val="FFFFFF"/>
                          </a:solidFill>
                        </a:rPr>
                        <a:t>CREATING</a:t>
                      </a:r>
                    </a:p>
                  </a:txBody>
                  <a:tcPr marL="295880" marR="177528" marT="177528" marB="177528">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tx1">
                        <a:alpha val="69804"/>
                      </a:schemeClr>
                    </a:solidFill>
                  </a:tcPr>
                </a:tc>
                <a:tc>
                  <a:txBody>
                    <a:bodyPr/>
                    <a:lstStyle/>
                    <a:p>
                      <a:pPr algn="ctr"/>
                      <a:r>
                        <a:rPr lang="en-US" sz="2100" b="1" dirty="0">
                          <a:solidFill>
                            <a:srgbClr val="FFFFFF"/>
                          </a:solidFill>
                        </a:rPr>
                        <a:t>PRESENTING</a:t>
                      </a:r>
                    </a:p>
                  </a:txBody>
                  <a:tcPr marL="295880" marR="177528" marT="177528" marB="177528">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tx1">
                        <a:alpha val="69804"/>
                      </a:schemeClr>
                    </a:solidFill>
                  </a:tcPr>
                </a:tc>
                <a:tc>
                  <a:txBody>
                    <a:bodyPr/>
                    <a:lstStyle/>
                    <a:p>
                      <a:pPr algn="ctr"/>
                      <a:r>
                        <a:rPr lang="en-US" sz="2100" b="1" dirty="0">
                          <a:solidFill>
                            <a:srgbClr val="FFFFFF"/>
                          </a:solidFill>
                        </a:rPr>
                        <a:t>RESPONDING</a:t>
                      </a:r>
                    </a:p>
                  </a:txBody>
                  <a:tcPr marL="295880" marR="177528" marT="177528" marB="177528">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tx1">
                        <a:alpha val="69804"/>
                      </a:schemeClr>
                    </a:solidFill>
                  </a:tcPr>
                </a:tc>
                <a:tc>
                  <a:txBody>
                    <a:bodyPr/>
                    <a:lstStyle/>
                    <a:p>
                      <a:pPr algn="ctr"/>
                      <a:r>
                        <a:rPr lang="en-US" sz="2100" b="1" dirty="0">
                          <a:solidFill>
                            <a:srgbClr val="FFFFFF"/>
                          </a:solidFill>
                        </a:rPr>
                        <a:t>CONNECTING</a:t>
                      </a:r>
                    </a:p>
                  </a:txBody>
                  <a:tcPr marL="295880" marR="177528" marT="177528" marB="177528">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chemeClr val="tx1">
                        <a:alpha val="69804"/>
                      </a:schemeClr>
                    </a:solidFill>
                  </a:tcPr>
                </a:tc>
                <a:extLst>
                  <a:ext uri="{0D108BD9-81ED-4DB2-BD59-A6C34878D82A}">
                    <a16:rowId xmlns:a16="http://schemas.microsoft.com/office/drawing/2014/main" val="10000"/>
                  </a:ext>
                </a:extLst>
              </a:tr>
              <a:tr h="1664821">
                <a:tc>
                  <a:txBody>
                    <a:bodyPr/>
                    <a:lstStyle/>
                    <a:p>
                      <a:pPr marL="342900" indent="-342900">
                        <a:buFont typeface="Arial" panose="020B0604020202020204" pitchFamily="34" charset="0"/>
                        <a:buChar char="•"/>
                      </a:pPr>
                      <a:r>
                        <a:rPr lang="en-US" sz="2400" dirty="0">
                          <a:solidFill>
                            <a:schemeClr val="tx1"/>
                          </a:solidFill>
                        </a:rPr>
                        <a:t>Imagine, Plan, Make</a:t>
                      </a:r>
                    </a:p>
                    <a:p>
                      <a:pPr marL="342900" indent="-342900">
                        <a:buFont typeface="Arial" panose="020B0604020202020204" pitchFamily="34" charset="0"/>
                        <a:buChar char="•"/>
                      </a:pPr>
                      <a:r>
                        <a:rPr lang="en-US" sz="2400" dirty="0">
                          <a:solidFill>
                            <a:schemeClr val="tx1"/>
                          </a:solidFill>
                        </a:rPr>
                        <a:t>Investigate</a:t>
                      </a:r>
                    </a:p>
                    <a:p>
                      <a:pPr marL="342900" indent="-342900">
                        <a:buFont typeface="Arial" panose="020B0604020202020204" pitchFamily="34" charset="0"/>
                        <a:buChar char="•"/>
                      </a:pPr>
                      <a:r>
                        <a:rPr lang="en-US" sz="2400" dirty="0">
                          <a:solidFill>
                            <a:schemeClr val="tx1"/>
                          </a:solidFill>
                        </a:rPr>
                        <a:t>Reflect, Refine, Revise</a:t>
                      </a:r>
                    </a:p>
                  </a:txBody>
                  <a:tcPr marL="295880" marR="177528" marT="177528" marB="177528">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A6CADE"/>
                    </a:solidFill>
                  </a:tcPr>
                </a:tc>
                <a:tc>
                  <a:txBody>
                    <a:bodyPr/>
                    <a:lstStyle/>
                    <a:p>
                      <a:pPr marL="342900" indent="-342900">
                        <a:buFont typeface="Arial" panose="020B0604020202020204" pitchFamily="34" charset="0"/>
                        <a:buChar char="•"/>
                      </a:pPr>
                      <a:r>
                        <a:rPr lang="en-US" sz="2400" dirty="0">
                          <a:solidFill>
                            <a:schemeClr val="tx1"/>
                          </a:solidFill>
                        </a:rPr>
                        <a:t>Select, Analyze;</a:t>
                      </a:r>
                    </a:p>
                    <a:p>
                      <a:pPr marL="342900" indent="-342900">
                        <a:buFont typeface="Arial" panose="020B0604020202020204" pitchFamily="34" charset="0"/>
                        <a:buChar char="•"/>
                      </a:pPr>
                      <a:r>
                        <a:rPr lang="en-US" sz="2400" dirty="0">
                          <a:solidFill>
                            <a:schemeClr val="tx1"/>
                          </a:solidFill>
                        </a:rPr>
                        <a:t>Prepare;</a:t>
                      </a:r>
                    </a:p>
                    <a:p>
                      <a:pPr marL="342900" indent="-342900">
                        <a:buFont typeface="Arial" panose="020B0604020202020204" pitchFamily="34" charset="0"/>
                        <a:buChar char="•"/>
                      </a:pPr>
                      <a:r>
                        <a:rPr lang="en-US" sz="2400" dirty="0">
                          <a:solidFill>
                            <a:schemeClr val="tx1"/>
                          </a:solidFill>
                        </a:rPr>
                        <a:t>Present</a:t>
                      </a:r>
                    </a:p>
                  </a:txBody>
                  <a:tcPr marL="295880" marR="177528" marT="177528" marB="17752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B789C9"/>
                    </a:solidFill>
                  </a:tcPr>
                </a:tc>
                <a:tc>
                  <a:txBody>
                    <a:bodyPr/>
                    <a:lstStyle/>
                    <a:p>
                      <a:pPr marL="342900" indent="-342900">
                        <a:buFont typeface="Arial" panose="020B0604020202020204" pitchFamily="34" charset="0"/>
                        <a:buChar char="•"/>
                      </a:pPr>
                      <a:r>
                        <a:rPr lang="en-US" sz="2400" dirty="0">
                          <a:solidFill>
                            <a:schemeClr val="tx1"/>
                          </a:solidFill>
                        </a:rPr>
                        <a:t>Perceive, Analyze;</a:t>
                      </a:r>
                    </a:p>
                    <a:p>
                      <a:pPr marL="342900" indent="-342900">
                        <a:buFont typeface="Arial" panose="020B0604020202020204" pitchFamily="34" charset="0"/>
                        <a:buChar char="•"/>
                      </a:pPr>
                      <a:r>
                        <a:rPr lang="en-US" sz="2400" dirty="0">
                          <a:solidFill>
                            <a:schemeClr val="tx1"/>
                          </a:solidFill>
                        </a:rPr>
                        <a:t>Interpret;</a:t>
                      </a:r>
                    </a:p>
                    <a:p>
                      <a:pPr marL="342900" indent="-342900">
                        <a:buFont typeface="Arial" panose="020B0604020202020204" pitchFamily="34" charset="0"/>
                        <a:buChar char="•"/>
                      </a:pPr>
                      <a:r>
                        <a:rPr lang="en-US" sz="2400" dirty="0">
                          <a:solidFill>
                            <a:schemeClr val="tx1"/>
                          </a:solidFill>
                        </a:rPr>
                        <a:t>Evaluate</a:t>
                      </a:r>
                    </a:p>
                  </a:txBody>
                  <a:tcPr marL="295880" marR="177528" marT="177528" marB="17752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EEA28A"/>
                    </a:solidFill>
                  </a:tcPr>
                </a:tc>
                <a:tc>
                  <a:txBody>
                    <a:bodyPr/>
                    <a:lstStyle/>
                    <a:p>
                      <a:pPr marL="342900" indent="-342900">
                        <a:buFont typeface="Arial" panose="020B0604020202020204" pitchFamily="34" charset="0"/>
                        <a:buChar char="•"/>
                      </a:pPr>
                      <a:r>
                        <a:rPr lang="en-US" sz="2400" dirty="0">
                          <a:solidFill>
                            <a:schemeClr val="tx1"/>
                          </a:solidFill>
                        </a:rPr>
                        <a:t>Synthesize</a:t>
                      </a:r>
                    </a:p>
                    <a:p>
                      <a:pPr marL="342900" indent="-342900">
                        <a:buFont typeface="Arial" panose="020B0604020202020204" pitchFamily="34" charset="0"/>
                        <a:buChar char="•"/>
                      </a:pPr>
                      <a:r>
                        <a:rPr lang="en-US" sz="2400" dirty="0">
                          <a:solidFill>
                            <a:schemeClr val="tx1"/>
                          </a:solidFill>
                        </a:rPr>
                        <a:t>Relate</a:t>
                      </a:r>
                    </a:p>
                    <a:p>
                      <a:endParaRPr lang="en-US" sz="2400" dirty="0">
                        <a:solidFill>
                          <a:schemeClr val="tx1"/>
                        </a:solidFill>
                      </a:endParaRPr>
                    </a:p>
                  </a:txBody>
                  <a:tcPr marL="295880" marR="177528" marT="177528" marB="177528">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FFC775"/>
                    </a:solidFill>
                  </a:tcPr>
                </a:tc>
                <a:extLst>
                  <a:ext uri="{0D108BD9-81ED-4DB2-BD59-A6C34878D82A}">
                    <a16:rowId xmlns:a16="http://schemas.microsoft.com/office/drawing/2014/main" val="10001"/>
                  </a:ext>
                </a:extLst>
              </a:tr>
            </a:tbl>
          </a:graphicData>
        </a:graphic>
      </p:graphicFrame>
      <p:sp>
        <p:nvSpPr>
          <p:cNvPr id="9" name="TextBox 8">
            <a:extLst>
              <a:ext uri="{FF2B5EF4-FFF2-40B4-BE49-F238E27FC236}">
                <a16:creationId xmlns:a16="http://schemas.microsoft.com/office/drawing/2014/main" id="{F56D2CE9-89E0-49BD-A0B7-3B3120135BD8}"/>
              </a:ext>
            </a:extLst>
          </p:cNvPr>
          <p:cNvSpPr txBox="1"/>
          <p:nvPr/>
        </p:nvSpPr>
        <p:spPr>
          <a:xfrm>
            <a:off x="602433" y="4984879"/>
            <a:ext cx="1212109" cy="830997"/>
          </a:xfrm>
          <a:prstGeom prst="rect">
            <a:avLst/>
          </a:prstGeom>
          <a:solidFill>
            <a:schemeClr val="bg1"/>
          </a:solidFill>
          <a:ln w="38100">
            <a:solidFill>
              <a:schemeClr val="tx1"/>
            </a:solidFill>
          </a:ln>
          <a:effectLst>
            <a:outerShdw blurRad="50800" dist="38100" dir="13500000" algn="br" rotWithShape="0">
              <a:prstClr val="black">
                <a:alpha val="40000"/>
              </a:prstClr>
            </a:outerShdw>
          </a:effectLst>
        </p:spPr>
        <p:txBody>
          <a:bodyPr wrap="square" rtlCol="0">
            <a:spAutoFit/>
          </a:bodyPr>
          <a:lstStyle/>
          <a:p>
            <a:r>
              <a:rPr lang="en-US" sz="4800" b="1" dirty="0"/>
              <a:t>MA</a:t>
            </a:r>
          </a:p>
        </p:txBody>
      </p:sp>
      <p:graphicFrame>
        <p:nvGraphicFramePr>
          <p:cNvPr id="5" name="Table 4" descr="The process verbs for theatre">
            <a:extLst>
              <a:ext uri="{FF2B5EF4-FFF2-40B4-BE49-F238E27FC236}">
                <a16:creationId xmlns:a16="http://schemas.microsoft.com/office/drawing/2014/main" id="{4B63E022-EF73-4251-847E-D15C10478302}"/>
              </a:ext>
            </a:extLst>
          </p:cNvPr>
          <p:cNvGraphicFramePr>
            <a:graphicFrameLocks noGrp="1"/>
          </p:cNvGraphicFramePr>
          <p:nvPr>
            <p:extLst>
              <p:ext uri="{D42A27DB-BD31-4B8C-83A1-F6EECF244321}">
                <p14:modId xmlns:p14="http://schemas.microsoft.com/office/powerpoint/2010/main" val="1900159149"/>
              </p:ext>
            </p:extLst>
          </p:nvPr>
        </p:nvGraphicFramePr>
        <p:xfrm>
          <a:off x="1925319" y="4004786"/>
          <a:ext cx="9799319" cy="2339917"/>
        </p:xfrm>
        <a:graphic>
          <a:graphicData uri="http://schemas.openxmlformats.org/drawingml/2006/table">
            <a:tbl>
              <a:tblPr firstRow="1" bandRow="1">
                <a:noFill/>
                <a:tableStyleId>{E8034E78-7F5D-4C2E-B375-FC64B27BC917}</a:tableStyleId>
              </a:tblPr>
              <a:tblGrid>
                <a:gridCol w="2661354">
                  <a:extLst>
                    <a:ext uri="{9D8B030D-6E8A-4147-A177-3AD203B41FA5}">
                      <a16:colId xmlns:a16="http://schemas.microsoft.com/office/drawing/2014/main" val="20000"/>
                    </a:ext>
                  </a:extLst>
                </a:gridCol>
                <a:gridCol w="2502390">
                  <a:extLst>
                    <a:ext uri="{9D8B030D-6E8A-4147-A177-3AD203B41FA5}">
                      <a16:colId xmlns:a16="http://schemas.microsoft.com/office/drawing/2014/main" val="20001"/>
                    </a:ext>
                  </a:extLst>
                </a:gridCol>
                <a:gridCol w="2317788">
                  <a:extLst>
                    <a:ext uri="{9D8B030D-6E8A-4147-A177-3AD203B41FA5}">
                      <a16:colId xmlns:a16="http://schemas.microsoft.com/office/drawing/2014/main" val="20002"/>
                    </a:ext>
                  </a:extLst>
                </a:gridCol>
                <a:gridCol w="2317787">
                  <a:extLst>
                    <a:ext uri="{9D8B030D-6E8A-4147-A177-3AD203B41FA5}">
                      <a16:colId xmlns:a16="http://schemas.microsoft.com/office/drawing/2014/main" val="20003"/>
                    </a:ext>
                  </a:extLst>
                </a:gridCol>
              </a:tblGrid>
              <a:tr h="479887">
                <a:tc>
                  <a:txBody>
                    <a:bodyPr/>
                    <a:lstStyle/>
                    <a:p>
                      <a:pPr algn="ctr"/>
                      <a:r>
                        <a:rPr lang="en-US" sz="2100" b="1" dirty="0">
                          <a:solidFill>
                            <a:srgbClr val="FFFFFF"/>
                          </a:solidFill>
                        </a:rPr>
                        <a:t>CREATING</a:t>
                      </a:r>
                    </a:p>
                  </a:txBody>
                  <a:tcPr marL="295880" marR="177528" marT="177528" marB="177528">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tx1">
                        <a:alpha val="69804"/>
                      </a:schemeClr>
                    </a:solidFill>
                  </a:tcPr>
                </a:tc>
                <a:tc>
                  <a:txBody>
                    <a:bodyPr/>
                    <a:lstStyle/>
                    <a:p>
                      <a:pPr algn="ctr"/>
                      <a:r>
                        <a:rPr lang="en-US" sz="2100" b="1" dirty="0">
                          <a:solidFill>
                            <a:srgbClr val="FFFFFF"/>
                          </a:solidFill>
                        </a:rPr>
                        <a:t>PRODUCING</a:t>
                      </a:r>
                    </a:p>
                  </a:txBody>
                  <a:tcPr marL="295880" marR="177528" marT="177528" marB="177528">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tx1">
                        <a:alpha val="69804"/>
                      </a:schemeClr>
                    </a:solidFill>
                  </a:tcPr>
                </a:tc>
                <a:tc>
                  <a:txBody>
                    <a:bodyPr/>
                    <a:lstStyle/>
                    <a:p>
                      <a:pPr algn="ctr"/>
                      <a:r>
                        <a:rPr lang="en-US" sz="2100" b="1" dirty="0">
                          <a:solidFill>
                            <a:srgbClr val="FFFFFF"/>
                          </a:solidFill>
                        </a:rPr>
                        <a:t>RESPONDING</a:t>
                      </a:r>
                    </a:p>
                  </a:txBody>
                  <a:tcPr marL="295880" marR="177528" marT="177528" marB="177528">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tx1">
                        <a:alpha val="69804"/>
                      </a:schemeClr>
                    </a:solidFill>
                  </a:tcPr>
                </a:tc>
                <a:tc>
                  <a:txBody>
                    <a:bodyPr/>
                    <a:lstStyle/>
                    <a:p>
                      <a:pPr algn="ctr"/>
                      <a:r>
                        <a:rPr lang="en-US" sz="2100" b="1" dirty="0">
                          <a:solidFill>
                            <a:srgbClr val="FFFFFF"/>
                          </a:solidFill>
                        </a:rPr>
                        <a:t>CONNECTING</a:t>
                      </a:r>
                    </a:p>
                  </a:txBody>
                  <a:tcPr marL="295880" marR="177528" marT="177528" marB="177528">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chemeClr val="tx1">
                        <a:alpha val="69804"/>
                      </a:schemeClr>
                    </a:solidFill>
                  </a:tcPr>
                </a:tc>
                <a:extLst>
                  <a:ext uri="{0D108BD9-81ED-4DB2-BD59-A6C34878D82A}">
                    <a16:rowId xmlns:a16="http://schemas.microsoft.com/office/drawing/2014/main" val="10000"/>
                  </a:ext>
                </a:extLst>
              </a:tr>
              <a:tr h="1664821">
                <a:tc>
                  <a:txBody>
                    <a:bodyPr/>
                    <a:lstStyle/>
                    <a:p>
                      <a:pPr marL="342900" indent="-342900">
                        <a:buFont typeface="Arial" panose="020B0604020202020204" pitchFamily="34" charset="0"/>
                        <a:buChar char="•"/>
                      </a:pPr>
                      <a:r>
                        <a:rPr lang="en-US" sz="2400" dirty="0">
                          <a:solidFill>
                            <a:schemeClr val="tx1"/>
                          </a:solidFill>
                        </a:rPr>
                        <a:t>Conceive</a:t>
                      </a:r>
                    </a:p>
                    <a:p>
                      <a:pPr marL="342900" indent="-342900">
                        <a:buFont typeface="Arial" panose="020B0604020202020204" pitchFamily="34" charset="0"/>
                        <a:buChar char="•"/>
                      </a:pPr>
                      <a:r>
                        <a:rPr lang="en-US" sz="2400" dirty="0">
                          <a:solidFill>
                            <a:schemeClr val="tx1"/>
                          </a:solidFill>
                        </a:rPr>
                        <a:t>Develop</a:t>
                      </a:r>
                    </a:p>
                    <a:p>
                      <a:pPr marL="342900" indent="-342900">
                        <a:buFont typeface="Arial" panose="020B0604020202020204" pitchFamily="34" charset="0"/>
                        <a:buChar char="•"/>
                      </a:pPr>
                      <a:r>
                        <a:rPr lang="en-US" sz="2400" dirty="0">
                          <a:solidFill>
                            <a:schemeClr val="tx1"/>
                          </a:solidFill>
                        </a:rPr>
                        <a:t>Construct</a:t>
                      </a:r>
                    </a:p>
                  </a:txBody>
                  <a:tcPr marL="295880" marR="177528" marT="177528" marB="177528">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A6CADE"/>
                    </a:solidFill>
                  </a:tcPr>
                </a:tc>
                <a:tc>
                  <a:txBody>
                    <a:bodyPr/>
                    <a:lstStyle/>
                    <a:p>
                      <a:pPr marL="342900" indent="-342900">
                        <a:buFont typeface="Arial" panose="020B0604020202020204" pitchFamily="34" charset="0"/>
                        <a:buChar char="•"/>
                      </a:pPr>
                      <a:r>
                        <a:rPr lang="en-US" sz="2400" dirty="0">
                          <a:solidFill>
                            <a:schemeClr val="tx1"/>
                          </a:solidFill>
                        </a:rPr>
                        <a:t>Integrate</a:t>
                      </a:r>
                    </a:p>
                    <a:p>
                      <a:pPr marL="342900" indent="-342900">
                        <a:buFont typeface="Arial" panose="020B0604020202020204" pitchFamily="34" charset="0"/>
                        <a:buChar char="•"/>
                      </a:pPr>
                      <a:r>
                        <a:rPr lang="en-US" sz="2400" dirty="0">
                          <a:solidFill>
                            <a:schemeClr val="tx1"/>
                          </a:solidFill>
                        </a:rPr>
                        <a:t>Practice</a:t>
                      </a:r>
                    </a:p>
                    <a:p>
                      <a:pPr marL="342900" indent="-342900">
                        <a:buFont typeface="Arial" panose="020B0604020202020204" pitchFamily="34" charset="0"/>
                        <a:buChar char="•"/>
                      </a:pPr>
                      <a:r>
                        <a:rPr lang="en-US" sz="2400" dirty="0">
                          <a:solidFill>
                            <a:schemeClr val="tx1"/>
                          </a:solidFill>
                        </a:rPr>
                        <a:t>Present</a:t>
                      </a:r>
                    </a:p>
                  </a:txBody>
                  <a:tcPr marL="295880" marR="177528" marT="177528" marB="17752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B789C9"/>
                    </a:solidFill>
                  </a:tcPr>
                </a:tc>
                <a:tc>
                  <a:txBody>
                    <a:bodyPr/>
                    <a:lstStyle/>
                    <a:p>
                      <a:pPr marL="342900" indent="-342900">
                        <a:buFont typeface="Arial" panose="020B0604020202020204" pitchFamily="34" charset="0"/>
                        <a:buChar char="•"/>
                      </a:pPr>
                      <a:r>
                        <a:rPr lang="en-US" sz="2400" dirty="0">
                          <a:solidFill>
                            <a:schemeClr val="tx1"/>
                          </a:solidFill>
                        </a:rPr>
                        <a:t>Perceive</a:t>
                      </a:r>
                    </a:p>
                    <a:p>
                      <a:pPr marL="342900" indent="-342900">
                        <a:buFont typeface="Arial" panose="020B0604020202020204" pitchFamily="34" charset="0"/>
                        <a:buChar char="•"/>
                      </a:pPr>
                      <a:r>
                        <a:rPr lang="en-US" sz="2400" dirty="0">
                          <a:solidFill>
                            <a:schemeClr val="tx1"/>
                          </a:solidFill>
                        </a:rPr>
                        <a:t>Interpret</a:t>
                      </a:r>
                    </a:p>
                    <a:p>
                      <a:pPr marL="342900" indent="-342900">
                        <a:buFont typeface="Arial" panose="020B0604020202020204" pitchFamily="34" charset="0"/>
                        <a:buChar char="•"/>
                      </a:pPr>
                      <a:r>
                        <a:rPr lang="en-US" sz="2400" dirty="0">
                          <a:solidFill>
                            <a:schemeClr val="tx1"/>
                          </a:solidFill>
                        </a:rPr>
                        <a:t>Evaluate</a:t>
                      </a:r>
                    </a:p>
                  </a:txBody>
                  <a:tcPr marL="295880" marR="177528" marT="177528" marB="17752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EA28A"/>
                    </a:solidFill>
                  </a:tcPr>
                </a:tc>
                <a:tc>
                  <a:txBody>
                    <a:bodyPr/>
                    <a:lstStyle/>
                    <a:p>
                      <a:pPr marL="342900" indent="-342900">
                        <a:buFont typeface="Arial" panose="020B0604020202020204" pitchFamily="34" charset="0"/>
                        <a:buChar char="•"/>
                      </a:pPr>
                      <a:r>
                        <a:rPr lang="en-US" sz="2400" dirty="0">
                          <a:solidFill>
                            <a:schemeClr val="tx1"/>
                          </a:solidFill>
                        </a:rPr>
                        <a:t>Synthesize</a:t>
                      </a:r>
                    </a:p>
                    <a:p>
                      <a:pPr marL="342900" indent="-342900">
                        <a:buFont typeface="Arial" panose="020B0604020202020204" pitchFamily="34" charset="0"/>
                        <a:buChar char="•"/>
                      </a:pPr>
                      <a:r>
                        <a:rPr lang="en-US" sz="2400" dirty="0">
                          <a:solidFill>
                            <a:schemeClr val="tx1"/>
                          </a:solidFill>
                        </a:rPr>
                        <a:t>Relate</a:t>
                      </a:r>
                    </a:p>
                  </a:txBody>
                  <a:tcPr marL="295880" marR="177528" marT="177528" marB="177528">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FFC775"/>
                    </a:solidFill>
                  </a:tcPr>
                </a:tc>
                <a:extLst>
                  <a:ext uri="{0D108BD9-81ED-4DB2-BD59-A6C34878D82A}">
                    <a16:rowId xmlns:a16="http://schemas.microsoft.com/office/drawing/2014/main" val="10001"/>
                  </a:ext>
                </a:extLst>
              </a:tr>
            </a:tbl>
          </a:graphicData>
        </a:graphic>
      </p:graphicFrame>
      <p:sp>
        <p:nvSpPr>
          <p:cNvPr id="4" name="Slide Number Placeholder 3">
            <a:extLst>
              <a:ext uri="{FF2B5EF4-FFF2-40B4-BE49-F238E27FC236}">
                <a16:creationId xmlns:a16="http://schemas.microsoft.com/office/drawing/2014/main" id="{6CCB5261-4539-405F-B304-40C9B46B2EC6}"/>
              </a:ext>
            </a:extLst>
          </p:cNvPr>
          <p:cNvSpPr>
            <a:spLocks noGrp="1"/>
          </p:cNvSpPr>
          <p:nvPr>
            <p:ph type="sldNum" sz="quarter" idx="12"/>
          </p:nvPr>
        </p:nvSpPr>
        <p:spPr/>
        <p:txBody>
          <a:bodyPr/>
          <a:lstStyle/>
          <a:p>
            <a:fld id="{1C8E0B4C-4C2F-4BE7-8793-29AB022C0CCB}" type="slidenum">
              <a:rPr lang="en-US" smtClean="0"/>
              <a:t>12</a:t>
            </a:fld>
            <a:endParaRPr lang="en-US" dirty="0"/>
          </a:p>
        </p:txBody>
      </p:sp>
    </p:spTree>
    <p:extLst>
      <p:ext uri="{BB962C8B-B14F-4D97-AF65-F5344CB8AC3E}">
        <p14:creationId xmlns:p14="http://schemas.microsoft.com/office/powerpoint/2010/main" val="971068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EDDD-7801-4091-98E4-549152FE5871}"/>
              </a:ext>
            </a:extLst>
          </p:cNvPr>
          <p:cNvSpPr>
            <a:spLocks noGrp="1"/>
          </p:cNvSpPr>
          <p:nvPr>
            <p:ph type="title"/>
          </p:nvPr>
        </p:nvSpPr>
        <p:spPr>
          <a:xfrm>
            <a:off x="838199" y="-69215"/>
            <a:ext cx="10988039" cy="1325563"/>
          </a:xfrm>
        </p:spPr>
        <p:txBody>
          <a:bodyPr>
            <a:normAutofit/>
          </a:bodyPr>
          <a:lstStyle/>
          <a:p>
            <a:r>
              <a:rPr lang="en-US" sz="4000" dirty="0"/>
              <a:t>Process Components for Dance &amp; Theatre</a:t>
            </a:r>
          </a:p>
        </p:txBody>
      </p:sp>
      <p:sp>
        <p:nvSpPr>
          <p:cNvPr id="9" name="TextBox 8">
            <a:extLst>
              <a:ext uri="{FF2B5EF4-FFF2-40B4-BE49-F238E27FC236}">
                <a16:creationId xmlns:a16="http://schemas.microsoft.com/office/drawing/2014/main" id="{B2E0F704-F155-4A65-B859-501C9855AFF8}"/>
              </a:ext>
            </a:extLst>
          </p:cNvPr>
          <p:cNvSpPr txBox="1"/>
          <p:nvPr/>
        </p:nvSpPr>
        <p:spPr>
          <a:xfrm>
            <a:off x="325322" y="2038527"/>
            <a:ext cx="1108953" cy="830997"/>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txBody>
          <a:bodyPr wrap="square" rtlCol="0">
            <a:spAutoFit/>
          </a:bodyPr>
          <a:lstStyle/>
          <a:p>
            <a:r>
              <a:rPr lang="en-US" sz="4800" b="1" dirty="0"/>
              <a:t>DA</a:t>
            </a:r>
          </a:p>
        </p:txBody>
      </p:sp>
      <p:graphicFrame>
        <p:nvGraphicFramePr>
          <p:cNvPr id="8" name="Table 7" descr="The process verbs for theatre">
            <a:extLst>
              <a:ext uri="{FF2B5EF4-FFF2-40B4-BE49-F238E27FC236}">
                <a16:creationId xmlns:a16="http://schemas.microsoft.com/office/drawing/2014/main" id="{C144014F-3AF2-4605-BB27-07E521F9B9CC}"/>
              </a:ext>
            </a:extLst>
          </p:cNvPr>
          <p:cNvGraphicFramePr>
            <a:graphicFrameLocks noGrp="1"/>
          </p:cNvGraphicFramePr>
          <p:nvPr>
            <p:extLst>
              <p:ext uri="{D42A27DB-BD31-4B8C-83A1-F6EECF244321}">
                <p14:modId xmlns:p14="http://schemas.microsoft.com/office/powerpoint/2010/main" val="1111312409"/>
              </p:ext>
            </p:extLst>
          </p:nvPr>
        </p:nvGraphicFramePr>
        <p:xfrm>
          <a:off x="1553012" y="1074249"/>
          <a:ext cx="10330375" cy="2339917"/>
        </p:xfrm>
        <a:graphic>
          <a:graphicData uri="http://schemas.openxmlformats.org/drawingml/2006/table">
            <a:tbl>
              <a:tblPr firstRow="1" bandRow="1">
                <a:noFill/>
                <a:tableStyleId>{E8034E78-7F5D-4C2E-B375-FC64B27BC917}</a:tableStyleId>
              </a:tblPr>
              <a:tblGrid>
                <a:gridCol w="2805581">
                  <a:extLst>
                    <a:ext uri="{9D8B030D-6E8A-4147-A177-3AD203B41FA5}">
                      <a16:colId xmlns:a16="http://schemas.microsoft.com/office/drawing/2014/main" val="20000"/>
                    </a:ext>
                  </a:extLst>
                </a:gridCol>
                <a:gridCol w="2638003">
                  <a:extLst>
                    <a:ext uri="{9D8B030D-6E8A-4147-A177-3AD203B41FA5}">
                      <a16:colId xmlns:a16="http://schemas.microsoft.com/office/drawing/2014/main" val="20001"/>
                    </a:ext>
                  </a:extLst>
                </a:gridCol>
                <a:gridCol w="2443396">
                  <a:extLst>
                    <a:ext uri="{9D8B030D-6E8A-4147-A177-3AD203B41FA5}">
                      <a16:colId xmlns:a16="http://schemas.microsoft.com/office/drawing/2014/main" val="20002"/>
                    </a:ext>
                  </a:extLst>
                </a:gridCol>
                <a:gridCol w="2443395">
                  <a:extLst>
                    <a:ext uri="{9D8B030D-6E8A-4147-A177-3AD203B41FA5}">
                      <a16:colId xmlns:a16="http://schemas.microsoft.com/office/drawing/2014/main" val="20003"/>
                    </a:ext>
                  </a:extLst>
                </a:gridCol>
              </a:tblGrid>
              <a:tr h="641585">
                <a:tc>
                  <a:txBody>
                    <a:bodyPr/>
                    <a:lstStyle/>
                    <a:p>
                      <a:pPr algn="ctr"/>
                      <a:r>
                        <a:rPr lang="en-US" sz="2100" b="1" dirty="0">
                          <a:solidFill>
                            <a:srgbClr val="FFFFFF"/>
                          </a:solidFill>
                        </a:rPr>
                        <a:t>CREATING</a:t>
                      </a:r>
                    </a:p>
                  </a:txBody>
                  <a:tcPr marL="295880" marR="177528" marT="177528" marB="177528">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tx1">
                        <a:alpha val="69804"/>
                      </a:schemeClr>
                    </a:solidFill>
                  </a:tcPr>
                </a:tc>
                <a:tc>
                  <a:txBody>
                    <a:bodyPr/>
                    <a:lstStyle/>
                    <a:p>
                      <a:pPr algn="ctr"/>
                      <a:r>
                        <a:rPr lang="en-US" sz="2100" b="1" dirty="0">
                          <a:solidFill>
                            <a:srgbClr val="FFFFFF"/>
                          </a:solidFill>
                        </a:rPr>
                        <a:t>PERFORMING</a:t>
                      </a:r>
                    </a:p>
                  </a:txBody>
                  <a:tcPr marL="295880" marR="177528" marT="177528" marB="177528">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tx1">
                        <a:alpha val="69804"/>
                      </a:schemeClr>
                    </a:solidFill>
                  </a:tcPr>
                </a:tc>
                <a:tc>
                  <a:txBody>
                    <a:bodyPr/>
                    <a:lstStyle/>
                    <a:p>
                      <a:pPr algn="ctr"/>
                      <a:r>
                        <a:rPr lang="en-US" sz="2100" b="1" dirty="0">
                          <a:solidFill>
                            <a:srgbClr val="FFFFFF"/>
                          </a:solidFill>
                        </a:rPr>
                        <a:t>RESPONDING</a:t>
                      </a:r>
                    </a:p>
                  </a:txBody>
                  <a:tcPr marL="295880" marR="177528" marT="177528" marB="177528">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tx1">
                        <a:alpha val="69804"/>
                      </a:schemeClr>
                    </a:solidFill>
                  </a:tcPr>
                </a:tc>
                <a:tc>
                  <a:txBody>
                    <a:bodyPr/>
                    <a:lstStyle/>
                    <a:p>
                      <a:pPr algn="ctr"/>
                      <a:r>
                        <a:rPr lang="en-US" sz="2100" b="1" dirty="0">
                          <a:solidFill>
                            <a:srgbClr val="FFFFFF"/>
                          </a:solidFill>
                        </a:rPr>
                        <a:t>CONNECTING</a:t>
                      </a:r>
                    </a:p>
                  </a:txBody>
                  <a:tcPr marL="295880" marR="177528" marT="177528" marB="177528">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chemeClr val="tx1">
                        <a:alpha val="69804"/>
                      </a:schemeClr>
                    </a:solidFill>
                  </a:tcPr>
                </a:tc>
                <a:extLst>
                  <a:ext uri="{0D108BD9-81ED-4DB2-BD59-A6C34878D82A}">
                    <a16:rowId xmlns:a16="http://schemas.microsoft.com/office/drawing/2014/main" val="10000"/>
                  </a:ext>
                </a:extLst>
              </a:tr>
              <a:tr h="1664821">
                <a:tc>
                  <a:txBody>
                    <a:bodyPr/>
                    <a:lstStyle/>
                    <a:p>
                      <a:pPr marL="342900" indent="-342900">
                        <a:buFont typeface="Arial" panose="020B0604020202020204" pitchFamily="34" charset="0"/>
                        <a:buChar char="•"/>
                      </a:pPr>
                      <a:r>
                        <a:rPr lang="en-US" sz="2400" dirty="0">
                          <a:solidFill>
                            <a:schemeClr val="tx1"/>
                          </a:solidFill>
                        </a:rPr>
                        <a:t>Explore</a:t>
                      </a:r>
                    </a:p>
                    <a:p>
                      <a:pPr marL="342900" indent="-342900">
                        <a:buFont typeface="Arial" panose="020B0604020202020204" pitchFamily="34" charset="0"/>
                        <a:buChar char="•"/>
                      </a:pPr>
                      <a:r>
                        <a:rPr lang="en-US" sz="2400" dirty="0">
                          <a:solidFill>
                            <a:schemeClr val="tx1"/>
                          </a:solidFill>
                        </a:rPr>
                        <a:t>Plan</a:t>
                      </a:r>
                    </a:p>
                    <a:p>
                      <a:pPr marL="342900" indent="-342900">
                        <a:buFont typeface="Arial" panose="020B0604020202020204" pitchFamily="34" charset="0"/>
                        <a:buChar char="•"/>
                      </a:pPr>
                      <a:r>
                        <a:rPr lang="en-US" sz="2400" dirty="0">
                          <a:solidFill>
                            <a:schemeClr val="tx1"/>
                          </a:solidFill>
                        </a:rPr>
                        <a:t>Revise</a:t>
                      </a:r>
                    </a:p>
                  </a:txBody>
                  <a:tcPr marL="295880" marR="177528" marT="177528" marB="177528">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A6CADE"/>
                    </a:solidFill>
                  </a:tcPr>
                </a:tc>
                <a:tc>
                  <a:txBody>
                    <a:bodyPr/>
                    <a:lstStyle/>
                    <a:p>
                      <a:pPr marL="342900" indent="-342900">
                        <a:buFont typeface="Arial" panose="020B0604020202020204" pitchFamily="34" charset="0"/>
                        <a:buChar char="•"/>
                      </a:pPr>
                      <a:r>
                        <a:rPr lang="en-US" sz="2400" dirty="0">
                          <a:solidFill>
                            <a:schemeClr val="tx1"/>
                          </a:solidFill>
                        </a:rPr>
                        <a:t>Express</a:t>
                      </a:r>
                    </a:p>
                    <a:p>
                      <a:pPr marL="342900" indent="-342900">
                        <a:buFont typeface="Arial" panose="020B0604020202020204" pitchFamily="34" charset="0"/>
                        <a:buChar char="•"/>
                      </a:pPr>
                      <a:r>
                        <a:rPr lang="en-US" sz="2400" dirty="0">
                          <a:solidFill>
                            <a:schemeClr val="tx1"/>
                          </a:solidFill>
                        </a:rPr>
                        <a:t>Embody</a:t>
                      </a:r>
                    </a:p>
                    <a:p>
                      <a:pPr marL="342900" indent="-342900">
                        <a:buFont typeface="Arial" panose="020B0604020202020204" pitchFamily="34" charset="0"/>
                        <a:buChar char="•"/>
                      </a:pPr>
                      <a:r>
                        <a:rPr lang="en-US" sz="2400" dirty="0">
                          <a:solidFill>
                            <a:schemeClr val="tx1"/>
                          </a:solidFill>
                        </a:rPr>
                        <a:t>Present</a:t>
                      </a:r>
                    </a:p>
                  </a:txBody>
                  <a:tcPr marL="295880" marR="177528" marT="177528" marB="17752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B789C9"/>
                    </a:solidFill>
                  </a:tcPr>
                </a:tc>
                <a:tc>
                  <a:txBody>
                    <a:bodyPr/>
                    <a:lstStyle/>
                    <a:p>
                      <a:pPr marL="342900" indent="-342900">
                        <a:buFont typeface="Arial" panose="020B0604020202020204" pitchFamily="34" charset="0"/>
                        <a:buChar char="•"/>
                      </a:pPr>
                      <a:r>
                        <a:rPr lang="en-US" sz="2400" dirty="0">
                          <a:solidFill>
                            <a:schemeClr val="tx1"/>
                          </a:solidFill>
                        </a:rPr>
                        <a:t>Analyze</a:t>
                      </a:r>
                    </a:p>
                    <a:p>
                      <a:pPr marL="342900" indent="-342900">
                        <a:buFont typeface="Arial" panose="020B0604020202020204" pitchFamily="34" charset="0"/>
                        <a:buChar char="•"/>
                      </a:pPr>
                      <a:r>
                        <a:rPr lang="en-US" sz="2400" dirty="0">
                          <a:solidFill>
                            <a:schemeClr val="tx1"/>
                          </a:solidFill>
                        </a:rPr>
                        <a:t>Interpret</a:t>
                      </a:r>
                    </a:p>
                    <a:p>
                      <a:pPr marL="342900" indent="-342900">
                        <a:buFont typeface="Arial" panose="020B0604020202020204" pitchFamily="34" charset="0"/>
                        <a:buChar char="•"/>
                      </a:pPr>
                      <a:r>
                        <a:rPr lang="en-US" sz="2400" dirty="0">
                          <a:solidFill>
                            <a:schemeClr val="tx1"/>
                          </a:solidFill>
                        </a:rPr>
                        <a:t>Critique</a:t>
                      </a:r>
                    </a:p>
                  </a:txBody>
                  <a:tcPr marL="295880" marR="177528" marT="177528" marB="17752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EEA28A"/>
                    </a:solidFill>
                  </a:tcPr>
                </a:tc>
                <a:tc>
                  <a:txBody>
                    <a:bodyPr/>
                    <a:lstStyle/>
                    <a:p>
                      <a:pPr marL="342900" indent="-342900">
                        <a:buFont typeface="Arial" panose="020B0604020202020204" pitchFamily="34" charset="0"/>
                        <a:buChar char="•"/>
                      </a:pPr>
                      <a:r>
                        <a:rPr lang="en-US" sz="2400" dirty="0">
                          <a:solidFill>
                            <a:schemeClr val="tx1"/>
                          </a:solidFill>
                        </a:rPr>
                        <a:t>Synthesize</a:t>
                      </a:r>
                    </a:p>
                    <a:p>
                      <a:pPr marL="342900" indent="-342900">
                        <a:buFont typeface="Arial" panose="020B0604020202020204" pitchFamily="34" charset="0"/>
                        <a:buChar char="•"/>
                      </a:pPr>
                      <a:r>
                        <a:rPr lang="en-US" sz="2400" dirty="0">
                          <a:solidFill>
                            <a:schemeClr val="tx1"/>
                          </a:solidFill>
                        </a:rPr>
                        <a:t>Relate</a:t>
                      </a:r>
                    </a:p>
                    <a:p>
                      <a:endParaRPr lang="en-US" sz="2400" dirty="0">
                        <a:solidFill>
                          <a:schemeClr val="tx1"/>
                        </a:solidFill>
                      </a:endParaRPr>
                    </a:p>
                  </a:txBody>
                  <a:tcPr marL="295880" marR="177528" marT="177528" marB="177528">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FFC775"/>
                    </a:solidFill>
                  </a:tcPr>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232F85EB-9257-4B11-8ECD-F4CB5D423A0B}"/>
              </a:ext>
            </a:extLst>
          </p:cNvPr>
          <p:cNvSpPr txBox="1"/>
          <p:nvPr/>
        </p:nvSpPr>
        <p:spPr>
          <a:xfrm>
            <a:off x="325322" y="4802372"/>
            <a:ext cx="1108953" cy="830997"/>
          </a:xfrm>
          <a:prstGeom prst="rect">
            <a:avLst/>
          </a:prstGeom>
          <a:solidFill>
            <a:schemeClr val="bg1"/>
          </a:solidFill>
          <a:ln w="38100">
            <a:solidFill>
              <a:schemeClr val="tx1"/>
            </a:solidFill>
          </a:ln>
          <a:effectLst>
            <a:outerShdw blurRad="50800" dist="38100" dir="16200000" rotWithShape="0">
              <a:prstClr val="black">
                <a:alpha val="40000"/>
              </a:prstClr>
            </a:outerShdw>
          </a:effectLst>
        </p:spPr>
        <p:txBody>
          <a:bodyPr wrap="square" rtlCol="0">
            <a:spAutoFit/>
          </a:bodyPr>
          <a:lstStyle/>
          <a:p>
            <a:r>
              <a:rPr lang="en-US" sz="4800" b="1" dirty="0"/>
              <a:t>TH</a:t>
            </a:r>
          </a:p>
        </p:txBody>
      </p:sp>
      <p:graphicFrame>
        <p:nvGraphicFramePr>
          <p:cNvPr id="5" name="Table 4" descr="The process verbs for theatre">
            <a:extLst>
              <a:ext uri="{FF2B5EF4-FFF2-40B4-BE49-F238E27FC236}">
                <a16:creationId xmlns:a16="http://schemas.microsoft.com/office/drawing/2014/main" id="{4B63E022-EF73-4251-847E-D15C10478302}"/>
              </a:ext>
            </a:extLst>
          </p:cNvPr>
          <p:cNvGraphicFramePr>
            <a:graphicFrameLocks noGrp="1"/>
          </p:cNvGraphicFramePr>
          <p:nvPr>
            <p:extLst>
              <p:ext uri="{D42A27DB-BD31-4B8C-83A1-F6EECF244321}">
                <p14:modId xmlns:p14="http://schemas.microsoft.com/office/powerpoint/2010/main" val="3957503462"/>
              </p:ext>
            </p:extLst>
          </p:nvPr>
        </p:nvGraphicFramePr>
        <p:xfrm>
          <a:off x="1520189" y="3814512"/>
          <a:ext cx="10363199" cy="2493192"/>
        </p:xfrm>
        <a:graphic>
          <a:graphicData uri="http://schemas.openxmlformats.org/drawingml/2006/table">
            <a:tbl>
              <a:tblPr firstRow="1" bandRow="1">
                <a:noFill/>
                <a:tableStyleId>{E8034E78-7F5D-4C2E-B375-FC64B27BC917}</a:tableStyleId>
              </a:tblPr>
              <a:tblGrid>
                <a:gridCol w="2814495">
                  <a:extLst>
                    <a:ext uri="{9D8B030D-6E8A-4147-A177-3AD203B41FA5}">
                      <a16:colId xmlns:a16="http://schemas.microsoft.com/office/drawing/2014/main" val="20000"/>
                    </a:ext>
                  </a:extLst>
                </a:gridCol>
                <a:gridCol w="2646385">
                  <a:extLst>
                    <a:ext uri="{9D8B030D-6E8A-4147-A177-3AD203B41FA5}">
                      <a16:colId xmlns:a16="http://schemas.microsoft.com/office/drawing/2014/main" val="20001"/>
                    </a:ext>
                  </a:extLst>
                </a:gridCol>
                <a:gridCol w="2451160">
                  <a:extLst>
                    <a:ext uri="{9D8B030D-6E8A-4147-A177-3AD203B41FA5}">
                      <a16:colId xmlns:a16="http://schemas.microsoft.com/office/drawing/2014/main" val="20002"/>
                    </a:ext>
                  </a:extLst>
                </a:gridCol>
                <a:gridCol w="2451159">
                  <a:extLst>
                    <a:ext uri="{9D8B030D-6E8A-4147-A177-3AD203B41FA5}">
                      <a16:colId xmlns:a16="http://schemas.microsoft.com/office/drawing/2014/main" val="20003"/>
                    </a:ext>
                  </a:extLst>
                </a:gridCol>
              </a:tblGrid>
              <a:tr h="479887">
                <a:tc>
                  <a:txBody>
                    <a:bodyPr/>
                    <a:lstStyle/>
                    <a:p>
                      <a:pPr algn="ctr"/>
                      <a:r>
                        <a:rPr lang="en-US" sz="2100" b="1" dirty="0">
                          <a:solidFill>
                            <a:srgbClr val="FFFFFF"/>
                          </a:solidFill>
                        </a:rPr>
                        <a:t>CREATING</a:t>
                      </a:r>
                    </a:p>
                  </a:txBody>
                  <a:tcPr marL="295880" marR="177528" marT="177528" marB="177528">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tx1">
                        <a:alpha val="69804"/>
                      </a:schemeClr>
                    </a:solidFill>
                  </a:tcPr>
                </a:tc>
                <a:tc>
                  <a:txBody>
                    <a:bodyPr/>
                    <a:lstStyle/>
                    <a:p>
                      <a:pPr algn="ctr"/>
                      <a:r>
                        <a:rPr lang="en-US" sz="2100" b="1" dirty="0">
                          <a:solidFill>
                            <a:srgbClr val="FFFFFF"/>
                          </a:solidFill>
                        </a:rPr>
                        <a:t>PERFORMING</a:t>
                      </a:r>
                    </a:p>
                  </a:txBody>
                  <a:tcPr marL="295880" marR="177528" marT="177528" marB="177528">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tx1">
                        <a:alpha val="69804"/>
                      </a:schemeClr>
                    </a:solidFill>
                  </a:tcPr>
                </a:tc>
                <a:tc>
                  <a:txBody>
                    <a:bodyPr/>
                    <a:lstStyle/>
                    <a:p>
                      <a:pPr algn="ctr"/>
                      <a:r>
                        <a:rPr lang="en-US" sz="2100" b="1" dirty="0">
                          <a:solidFill>
                            <a:srgbClr val="FFFFFF"/>
                          </a:solidFill>
                        </a:rPr>
                        <a:t>RESPONDING</a:t>
                      </a:r>
                    </a:p>
                  </a:txBody>
                  <a:tcPr marL="295880" marR="177528" marT="177528" marB="177528">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tx1">
                        <a:alpha val="69804"/>
                      </a:schemeClr>
                    </a:solidFill>
                  </a:tcPr>
                </a:tc>
                <a:tc>
                  <a:txBody>
                    <a:bodyPr/>
                    <a:lstStyle/>
                    <a:p>
                      <a:pPr algn="ctr"/>
                      <a:r>
                        <a:rPr lang="en-US" sz="2100" b="1" dirty="0">
                          <a:solidFill>
                            <a:srgbClr val="FFFFFF"/>
                          </a:solidFill>
                        </a:rPr>
                        <a:t>CONNECTING</a:t>
                      </a:r>
                    </a:p>
                  </a:txBody>
                  <a:tcPr marL="295880" marR="177528" marT="177528" marB="177528">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chemeClr val="tx1">
                        <a:alpha val="69804"/>
                      </a:schemeClr>
                    </a:solidFill>
                  </a:tcPr>
                </a:tc>
                <a:extLst>
                  <a:ext uri="{0D108BD9-81ED-4DB2-BD59-A6C34878D82A}">
                    <a16:rowId xmlns:a16="http://schemas.microsoft.com/office/drawing/2014/main" val="10000"/>
                  </a:ext>
                </a:extLst>
              </a:tr>
              <a:tr h="1664821">
                <a:tc>
                  <a:txBody>
                    <a:bodyPr/>
                    <a:lstStyle/>
                    <a:p>
                      <a:pPr marL="342900" indent="-342900">
                        <a:buFont typeface="Arial" panose="020B0604020202020204" pitchFamily="34" charset="0"/>
                        <a:buChar char="•"/>
                      </a:pPr>
                      <a:r>
                        <a:rPr lang="en-US" sz="2400" dirty="0">
                          <a:solidFill>
                            <a:schemeClr val="tx1"/>
                          </a:solidFill>
                        </a:rPr>
                        <a:t>Envision</a:t>
                      </a:r>
                    </a:p>
                    <a:p>
                      <a:pPr marL="342900" indent="-342900">
                        <a:buFont typeface="Arial" panose="020B0604020202020204" pitchFamily="34" charset="0"/>
                        <a:buChar char="•"/>
                      </a:pPr>
                      <a:r>
                        <a:rPr lang="en-US" sz="2400" dirty="0">
                          <a:solidFill>
                            <a:schemeClr val="tx1"/>
                          </a:solidFill>
                        </a:rPr>
                        <a:t>Conceptualize</a:t>
                      </a:r>
                    </a:p>
                    <a:p>
                      <a:pPr marL="342900" indent="-342900">
                        <a:buFont typeface="Arial" panose="020B0604020202020204" pitchFamily="34" charset="0"/>
                        <a:buChar char="•"/>
                      </a:pPr>
                      <a:r>
                        <a:rPr lang="en-US" sz="2400" dirty="0">
                          <a:solidFill>
                            <a:schemeClr val="tx1"/>
                          </a:solidFill>
                        </a:rPr>
                        <a:t>Develop</a:t>
                      </a:r>
                    </a:p>
                    <a:p>
                      <a:pPr marL="342900" indent="-342900">
                        <a:buFont typeface="Arial" panose="020B0604020202020204" pitchFamily="34" charset="0"/>
                        <a:buChar char="•"/>
                      </a:pPr>
                      <a:r>
                        <a:rPr lang="en-US" sz="2400" dirty="0">
                          <a:solidFill>
                            <a:schemeClr val="tx1"/>
                          </a:solidFill>
                        </a:rPr>
                        <a:t>Rehearse</a:t>
                      </a:r>
                    </a:p>
                  </a:txBody>
                  <a:tcPr marL="295880" marR="177528" marT="177528" marB="177528">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A6CADE"/>
                    </a:solidFill>
                  </a:tcPr>
                </a:tc>
                <a:tc>
                  <a:txBody>
                    <a:bodyPr/>
                    <a:lstStyle/>
                    <a:p>
                      <a:pPr marL="342900" indent="-342900">
                        <a:buFont typeface="Arial" panose="020B0604020202020204" pitchFamily="34" charset="0"/>
                        <a:buChar char="•"/>
                      </a:pPr>
                      <a:r>
                        <a:rPr lang="en-US" sz="2400" dirty="0">
                          <a:solidFill>
                            <a:schemeClr val="tx1"/>
                          </a:solidFill>
                        </a:rPr>
                        <a:t>Select</a:t>
                      </a:r>
                    </a:p>
                    <a:p>
                      <a:pPr marL="342900" indent="-342900">
                        <a:buFont typeface="Arial" panose="020B0604020202020204" pitchFamily="34" charset="0"/>
                        <a:buChar char="•"/>
                      </a:pPr>
                      <a:r>
                        <a:rPr lang="en-US" sz="2400" dirty="0">
                          <a:solidFill>
                            <a:schemeClr val="tx1"/>
                          </a:solidFill>
                        </a:rPr>
                        <a:t>Prepare</a:t>
                      </a:r>
                    </a:p>
                    <a:p>
                      <a:pPr marL="342900" indent="-342900">
                        <a:buFont typeface="Arial" panose="020B0604020202020204" pitchFamily="34" charset="0"/>
                        <a:buChar char="•"/>
                      </a:pPr>
                      <a:r>
                        <a:rPr lang="en-US" sz="2400" dirty="0">
                          <a:solidFill>
                            <a:schemeClr val="tx1"/>
                          </a:solidFill>
                        </a:rPr>
                        <a:t>Share</a:t>
                      </a:r>
                    </a:p>
                    <a:p>
                      <a:pPr marL="342900" indent="-342900">
                        <a:buFont typeface="Arial" panose="020B0604020202020204" pitchFamily="34" charset="0"/>
                        <a:buChar char="•"/>
                      </a:pPr>
                      <a:r>
                        <a:rPr lang="en-US" sz="2400" dirty="0">
                          <a:solidFill>
                            <a:schemeClr val="tx1"/>
                          </a:solidFill>
                        </a:rPr>
                        <a:t>Present</a:t>
                      </a:r>
                    </a:p>
                  </a:txBody>
                  <a:tcPr marL="295880" marR="177528" marT="177528" marB="17752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B789C9"/>
                    </a:solidFill>
                  </a:tcPr>
                </a:tc>
                <a:tc>
                  <a:txBody>
                    <a:bodyPr/>
                    <a:lstStyle/>
                    <a:p>
                      <a:pPr marL="342900" indent="-342900">
                        <a:buFont typeface="Arial" panose="020B0604020202020204" pitchFamily="34" charset="0"/>
                        <a:buChar char="•"/>
                      </a:pPr>
                      <a:r>
                        <a:rPr lang="en-US" sz="2400" dirty="0">
                          <a:solidFill>
                            <a:schemeClr val="tx1"/>
                          </a:solidFill>
                        </a:rPr>
                        <a:t>Reflect</a:t>
                      </a:r>
                    </a:p>
                    <a:p>
                      <a:pPr marL="342900" indent="-342900">
                        <a:buFont typeface="Arial" panose="020B0604020202020204" pitchFamily="34" charset="0"/>
                        <a:buChar char="•"/>
                      </a:pPr>
                      <a:r>
                        <a:rPr lang="en-US" sz="2400" dirty="0">
                          <a:solidFill>
                            <a:schemeClr val="tx1"/>
                          </a:solidFill>
                        </a:rPr>
                        <a:t>Interpret</a:t>
                      </a:r>
                    </a:p>
                    <a:p>
                      <a:pPr marL="342900" indent="-342900">
                        <a:buFont typeface="Arial" panose="020B0604020202020204" pitchFamily="34" charset="0"/>
                        <a:buChar char="•"/>
                      </a:pPr>
                      <a:r>
                        <a:rPr lang="en-US" sz="2400" dirty="0">
                          <a:solidFill>
                            <a:schemeClr val="tx1"/>
                          </a:solidFill>
                        </a:rPr>
                        <a:t>Evaluate</a:t>
                      </a:r>
                    </a:p>
                    <a:p>
                      <a:endParaRPr lang="en-US" sz="2400" dirty="0">
                        <a:solidFill>
                          <a:schemeClr val="tx1"/>
                        </a:solidFill>
                      </a:endParaRPr>
                    </a:p>
                  </a:txBody>
                  <a:tcPr marL="295880" marR="177528" marT="177528" marB="17752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EEA28A"/>
                    </a:solidFill>
                  </a:tcPr>
                </a:tc>
                <a:tc>
                  <a:txBody>
                    <a:bodyPr/>
                    <a:lstStyle/>
                    <a:p>
                      <a:pPr marL="342900" indent="-342900">
                        <a:buFont typeface="Arial" panose="020B0604020202020204" pitchFamily="34" charset="0"/>
                        <a:buChar char="•"/>
                      </a:pPr>
                      <a:r>
                        <a:rPr lang="en-US" sz="2400" dirty="0">
                          <a:solidFill>
                            <a:schemeClr val="tx1"/>
                          </a:solidFill>
                        </a:rPr>
                        <a:t>Empathize</a:t>
                      </a:r>
                    </a:p>
                    <a:p>
                      <a:pPr marL="342900" indent="-342900">
                        <a:buFont typeface="Arial" panose="020B0604020202020204" pitchFamily="34" charset="0"/>
                        <a:buChar char="•"/>
                      </a:pPr>
                      <a:r>
                        <a:rPr lang="en-US" sz="2400" dirty="0">
                          <a:solidFill>
                            <a:schemeClr val="tx1"/>
                          </a:solidFill>
                        </a:rPr>
                        <a:t>Interrelate</a:t>
                      </a:r>
                    </a:p>
                    <a:p>
                      <a:pPr marL="342900" indent="-342900">
                        <a:buFont typeface="Arial" panose="020B0604020202020204" pitchFamily="34" charset="0"/>
                        <a:buChar char="•"/>
                      </a:pPr>
                      <a:r>
                        <a:rPr lang="en-US" sz="2400" dirty="0">
                          <a:solidFill>
                            <a:schemeClr val="tx1"/>
                          </a:solidFill>
                        </a:rPr>
                        <a:t>Research</a:t>
                      </a:r>
                    </a:p>
                    <a:p>
                      <a:endParaRPr lang="en-US" sz="2400" dirty="0">
                        <a:solidFill>
                          <a:schemeClr val="tx1"/>
                        </a:solidFill>
                      </a:endParaRPr>
                    </a:p>
                  </a:txBody>
                  <a:tcPr marL="295880" marR="177528" marT="177528" marB="177528">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FFC775"/>
                    </a:solidFill>
                  </a:tcPr>
                </a:tc>
                <a:extLst>
                  <a:ext uri="{0D108BD9-81ED-4DB2-BD59-A6C34878D82A}">
                    <a16:rowId xmlns:a16="http://schemas.microsoft.com/office/drawing/2014/main" val="10001"/>
                  </a:ext>
                </a:extLst>
              </a:tr>
            </a:tbl>
          </a:graphicData>
        </a:graphic>
      </p:graphicFrame>
      <p:sp>
        <p:nvSpPr>
          <p:cNvPr id="4" name="Slide Number Placeholder 3">
            <a:extLst>
              <a:ext uri="{FF2B5EF4-FFF2-40B4-BE49-F238E27FC236}">
                <a16:creationId xmlns:a16="http://schemas.microsoft.com/office/drawing/2014/main" id="{6CCB5261-4539-405F-B304-40C9B46B2EC6}"/>
              </a:ext>
            </a:extLst>
          </p:cNvPr>
          <p:cNvSpPr>
            <a:spLocks noGrp="1"/>
          </p:cNvSpPr>
          <p:nvPr>
            <p:ph type="sldNum" sz="quarter" idx="12"/>
          </p:nvPr>
        </p:nvSpPr>
        <p:spPr/>
        <p:txBody>
          <a:bodyPr/>
          <a:lstStyle/>
          <a:p>
            <a:fld id="{1C8E0B4C-4C2F-4BE7-8793-29AB022C0CCB}" type="slidenum">
              <a:rPr lang="en-US" smtClean="0"/>
              <a:t>13</a:t>
            </a:fld>
            <a:endParaRPr lang="en-US" dirty="0"/>
          </a:p>
        </p:txBody>
      </p:sp>
    </p:spTree>
    <p:extLst>
      <p:ext uri="{BB962C8B-B14F-4D97-AF65-F5344CB8AC3E}">
        <p14:creationId xmlns:p14="http://schemas.microsoft.com/office/powerpoint/2010/main" val="1978040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EDDD-7801-4091-98E4-549152FE5871}"/>
              </a:ext>
            </a:extLst>
          </p:cNvPr>
          <p:cNvSpPr>
            <a:spLocks noGrp="1"/>
          </p:cNvSpPr>
          <p:nvPr>
            <p:ph type="title"/>
          </p:nvPr>
        </p:nvSpPr>
        <p:spPr>
          <a:xfrm>
            <a:off x="838199" y="121285"/>
            <a:ext cx="10988039" cy="1325563"/>
          </a:xfrm>
        </p:spPr>
        <p:txBody>
          <a:bodyPr>
            <a:normAutofit/>
          </a:bodyPr>
          <a:lstStyle/>
          <a:p>
            <a:r>
              <a:rPr lang="en-US" sz="4000" dirty="0"/>
              <a:t>Process Components for Music</a:t>
            </a:r>
          </a:p>
        </p:txBody>
      </p:sp>
      <p:sp>
        <p:nvSpPr>
          <p:cNvPr id="10" name="TextBox 9">
            <a:extLst>
              <a:ext uri="{FF2B5EF4-FFF2-40B4-BE49-F238E27FC236}">
                <a16:creationId xmlns:a16="http://schemas.microsoft.com/office/drawing/2014/main" id="{D3C1F0EC-083F-4B78-9ED0-D40EAE490F5E}"/>
              </a:ext>
            </a:extLst>
          </p:cNvPr>
          <p:cNvSpPr txBox="1"/>
          <p:nvPr/>
        </p:nvSpPr>
        <p:spPr>
          <a:xfrm>
            <a:off x="480443" y="2523359"/>
            <a:ext cx="1212109" cy="830997"/>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txBody>
          <a:bodyPr wrap="square" rtlCol="0">
            <a:spAutoFit/>
          </a:bodyPr>
          <a:lstStyle/>
          <a:p>
            <a:r>
              <a:rPr lang="en-US" sz="4800" b="1" dirty="0"/>
              <a:t>MU</a:t>
            </a:r>
          </a:p>
        </p:txBody>
      </p:sp>
      <p:graphicFrame>
        <p:nvGraphicFramePr>
          <p:cNvPr id="5" name="Table 4" descr="The process verbs for theatre">
            <a:extLst>
              <a:ext uri="{FF2B5EF4-FFF2-40B4-BE49-F238E27FC236}">
                <a16:creationId xmlns:a16="http://schemas.microsoft.com/office/drawing/2014/main" id="{4B63E022-EF73-4251-847E-D15C10478302}"/>
              </a:ext>
            </a:extLst>
          </p:cNvPr>
          <p:cNvGraphicFramePr>
            <a:graphicFrameLocks noGrp="1"/>
          </p:cNvGraphicFramePr>
          <p:nvPr>
            <p:extLst>
              <p:ext uri="{D42A27DB-BD31-4B8C-83A1-F6EECF244321}">
                <p14:modId xmlns:p14="http://schemas.microsoft.com/office/powerpoint/2010/main" val="1975589301"/>
              </p:ext>
            </p:extLst>
          </p:nvPr>
        </p:nvGraphicFramePr>
        <p:xfrm>
          <a:off x="1906270" y="1530327"/>
          <a:ext cx="9814559" cy="3956232"/>
        </p:xfrm>
        <a:graphic>
          <a:graphicData uri="http://schemas.openxmlformats.org/drawingml/2006/table">
            <a:tbl>
              <a:tblPr firstRow="1" bandRow="1">
                <a:noFill/>
                <a:tableStyleId>{E8034E78-7F5D-4C2E-B375-FC64B27BC917}</a:tableStyleId>
              </a:tblPr>
              <a:tblGrid>
                <a:gridCol w="2479040">
                  <a:extLst>
                    <a:ext uri="{9D8B030D-6E8A-4147-A177-3AD203B41FA5}">
                      <a16:colId xmlns:a16="http://schemas.microsoft.com/office/drawing/2014/main" val="20000"/>
                    </a:ext>
                  </a:extLst>
                </a:gridCol>
                <a:gridCol w="2479040">
                  <a:extLst>
                    <a:ext uri="{9D8B030D-6E8A-4147-A177-3AD203B41FA5}">
                      <a16:colId xmlns:a16="http://schemas.microsoft.com/office/drawing/2014/main" val="20001"/>
                    </a:ext>
                  </a:extLst>
                </a:gridCol>
                <a:gridCol w="2473458">
                  <a:extLst>
                    <a:ext uri="{9D8B030D-6E8A-4147-A177-3AD203B41FA5}">
                      <a16:colId xmlns:a16="http://schemas.microsoft.com/office/drawing/2014/main" val="20002"/>
                    </a:ext>
                  </a:extLst>
                </a:gridCol>
                <a:gridCol w="2383021">
                  <a:extLst>
                    <a:ext uri="{9D8B030D-6E8A-4147-A177-3AD203B41FA5}">
                      <a16:colId xmlns:a16="http://schemas.microsoft.com/office/drawing/2014/main" val="20003"/>
                    </a:ext>
                  </a:extLst>
                </a:gridCol>
              </a:tblGrid>
              <a:tr h="479887">
                <a:tc>
                  <a:txBody>
                    <a:bodyPr/>
                    <a:lstStyle/>
                    <a:p>
                      <a:pPr algn="ctr"/>
                      <a:r>
                        <a:rPr lang="en-US" sz="2100" b="1" dirty="0">
                          <a:solidFill>
                            <a:srgbClr val="FFFFFF"/>
                          </a:solidFill>
                        </a:rPr>
                        <a:t>CREATING</a:t>
                      </a:r>
                    </a:p>
                  </a:txBody>
                  <a:tcPr marL="295880" marR="177528" marT="177528" marB="177528">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tx1">
                        <a:alpha val="69804"/>
                      </a:schemeClr>
                    </a:solidFill>
                  </a:tcPr>
                </a:tc>
                <a:tc>
                  <a:txBody>
                    <a:bodyPr/>
                    <a:lstStyle/>
                    <a:p>
                      <a:pPr algn="ctr"/>
                      <a:r>
                        <a:rPr lang="en-US" sz="2100" b="1" dirty="0">
                          <a:solidFill>
                            <a:srgbClr val="FFFFFF"/>
                          </a:solidFill>
                        </a:rPr>
                        <a:t>PERFORMING</a:t>
                      </a:r>
                    </a:p>
                  </a:txBody>
                  <a:tcPr marL="295880" marR="177528" marT="177528" marB="177528">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tx1">
                        <a:alpha val="69804"/>
                      </a:schemeClr>
                    </a:solidFill>
                  </a:tcPr>
                </a:tc>
                <a:tc>
                  <a:txBody>
                    <a:bodyPr/>
                    <a:lstStyle/>
                    <a:p>
                      <a:pPr algn="ctr"/>
                      <a:r>
                        <a:rPr lang="en-US" sz="2100" b="1" dirty="0">
                          <a:solidFill>
                            <a:srgbClr val="FFFFFF"/>
                          </a:solidFill>
                        </a:rPr>
                        <a:t>RESPONDING</a:t>
                      </a:r>
                    </a:p>
                  </a:txBody>
                  <a:tcPr marL="295880" marR="177528" marT="177528" marB="177528">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tx1">
                        <a:alpha val="69804"/>
                      </a:schemeClr>
                    </a:solidFill>
                  </a:tcPr>
                </a:tc>
                <a:tc>
                  <a:txBody>
                    <a:bodyPr/>
                    <a:lstStyle/>
                    <a:p>
                      <a:pPr algn="ctr"/>
                      <a:r>
                        <a:rPr lang="en-US" sz="2100" b="1" dirty="0">
                          <a:solidFill>
                            <a:srgbClr val="FFFFFF"/>
                          </a:solidFill>
                        </a:rPr>
                        <a:t>CONNECTING</a:t>
                      </a:r>
                    </a:p>
                  </a:txBody>
                  <a:tcPr marL="295880" marR="177528" marT="177528" marB="177528">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chemeClr val="tx1">
                        <a:alpha val="69804"/>
                      </a:schemeClr>
                    </a:solidFill>
                  </a:tcPr>
                </a:tc>
                <a:extLst>
                  <a:ext uri="{0D108BD9-81ED-4DB2-BD59-A6C34878D82A}">
                    <a16:rowId xmlns:a16="http://schemas.microsoft.com/office/drawing/2014/main" val="10000"/>
                  </a:ext>
                </a:extLst>
              </a:tr>
              <a:tr h="1664821">
                <a:tc>
                  <a:txBody>
                    <a:bodyPr/>
                    <a:lstStyle/>
                    <a:p>
                      <a:pPr marL="342900" indent="-342900">
                        <a:buFont typeface="Arial" panose="020B0604020202020204" pitchFamily="34" charset="0"/>
                        <a:buChar char="•"/>
                      </a:pPr>
                      <a:r>
                        <a:rPr lang="en-US" sz="2400" dirty="0">
                          <a:solidFill>
                            <a:schemeClr val="tx1"/>
                          </a:solidFill>
                        </a:rPr>
                        <a:t>Imagine</a:t>
                      </a:r>
                    </a:p>
                    <a:p>
                      <a:pPr marL="342900" indent="-342900">
                        <a:buFont typeface="Arial" panose="020B0604020202020204" pitchFamily="34" charset="0"/>
                        <a:buChar char="•"/>
                      </a:pPr>
                      <a:r>
                        <a:rPr lang="en-US" sz="2400" dirty="0">
                          <a:solidFill>
                            <a:schemeClr val="tx1"/>
                          </a:solidFill>
                        </a:rPr>
                        <a:t>Plan and Make</a:t>
                      </a:r>
                    </a:p>
                    <a:p>
                      <a:pPr marL="342900" indent="-342900">
                        <a:buFont typeface="Arial" panose="020B0604020202020204" pitchFamily="34" charset="0"/>
                        <a:buChar char="•"/>
                      </a:pPr>
                      <a:r>
                        <a:rPr lang="en-US" sz="2400" dirty="0">
                          <a:solidFill>
                            <a:schemeClr val="tx1"/>
                          </a:solidFill>
                        </a:rPr>
                        <a:t>Evaluate and Refine</a:t>
                      </a:r>
                    </a:p>
                    <a:p>
                      <a:pPr marL="342900" indent="-342900">
                        <a:buFont typeface="Arial" panose="020B0604020202020204" pitchFamily="34" charset="0"/>
                        <a:buChar char="•"/>
                      </a:pPr>
                      <a:r>
                        <a:rPr lang="en-US" sz="2400" dirty="0">
                          <a:solidFill>
                            <a:schemeClr val="tx1"/>
                          </a:solidFill>
                        </a:rPr>
                        <a:t>Present</a:t>
                      </a:r>
                    </a:p>
                    <a:p>
                      <a:endParaRPr lang="en-US" sz="2400" dirty="0">
                        <a:solidFill>
                          <a:schemeClr val="tx1"/>
                        </a:solidFill>
                      </a:endParaRPr>
                    </a:p>
                  </a:txBody>
                  <a:tcPr marL="295880" marR="177528" marT="177528" marB="177528">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A6CADE"/>
                    </a:solidFill>
                  </a:tcPr>
                </a:tc>
                <a:tc>
                  <a:txBody>
                    <a:bodyPr/>
                    <a:lstStyle/>
                    <a:p>
                      <a:pPr marL="342900" indent="-342900">
                        <a:buFont typeface="Arial" panose="020B0604020202020204" pitchFamily="34" charset="0"/>
                        <a:buChar char="•"/>
                      </a:pPr>
                      <a:r>
                        <a:rPr lang="en-US" sz="2400" dirty="0">
                          <a:solidFill>
                            <a:schemeClr val="tx1"/>
                          </a:solidFill>
                        </a:rPr>
                        <a:t>Select</a:t>
                      </a:r>
                    </a:p>
                    <a:p>
                      <a:pPr marL="342900" indent="-342900">
                        <a:buFont typeface="Arial" panose="020B0604020202020204" pitchFamily="34" charset="0"/>
                        <a:buChar char="•"/>
                      </a:pPr>
                      <a:r>
                        <a:rPr lang="en-US" sz="2400" dirty="0">
                          <a:solidFill>
                            <a:schemeClr val="tx1"/>
                          </a:solidFill>
                        </a:rPr>
                        <a:t>Analyze</a:t>
                      </a:r>
                    </a:p>
                    <a:p>
                      <a:pPr marL="342900" indent="-342900">
                        <a:buFont typeface="Arial" panose="020B0604020202020204" pitchFamily="34" charset="0"/>
                        <a:buChar char="•"/>
                      </a:pPr>
                      <a:r>
                        <a:rPr lang="en-US" sz="2400" dirty="0">
                          <a:solidFill>
                            <a:schemeClr val="tx1"/>
                          </a:solidFill>
                        </a:rPr>
                        <a:t>Interpret</a:t>
                      </a:r>
                    </a:p>
                    <a:p>
                      <a:pPr marL="342900" indent="-342900">
                        <a:buFont typeface="Arial" panose="020B0604020202020204" pitchFamily="34" charset="0"/>
                        <a:buChar char="•"/>
                      </a:pPr>
                      <a:r>
                        <a:rPr lang="en-US" sz="2400" dirty="0">
                          <a:solidFill>
                            <a:schemeClr val="tx1"/>
                          </a:solidFill>
                        </a:rPr>
                        <a:t>Rehearse, Evaluate, and Refine</a:t>
                      </a:r>
                    </a:p>
                    <a:p>
                      <a:pPr marL="342900" indent="-342900">
                        <a:buFont typeface="Arial" panose="020B0604020202020204" pitchFamily="34" charset="0"/>
                        <a:buChar char="•"/>
                      </a:pPr>
                      <a:r>
                        <a:rPr lang="en-US" sz="2400" dirty="0">
                          <a:solidFill>
                            <a:schemeClr val="tx1"/>
                          </a:solidFill>
                        </a:rPr>
                        <a:t>Present</a:t>
                      </a:r>
                    </a:p>
                    <a:p>
                      <a:endParaRPr lang="en-US" sz="2400" dirty="0">
                        <a:solidFill>
                          <a:schemeClr val="tx1"/>
                        </a:solidFill>
                      </a:endParaRPr>
                    </a:p>
                  </a:txBody>
                  <a:tcPr marL="295880" marR="177528" marT="177528" marB="17752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B789C9"/>
                    </a:solidFill>
                  </a:tcPr>
                </a:tc>
                <a:tc>
                  <a:txBody>
                    <a:bodyPr/>
                    <a:lstStyle/>
                    <a:p>
                      <a:pPr marL="342900" indent="-342900">
                        <a:buFont typeface="Arial" panose="020B0604020202020204" pitchFamily="34" charset="0"/>
                        <a:buChar char="•"/>
                      </a:pPr>
                      <a:r>
                        <a:rPr lang="en-US" sz="2400" dirty="0">
                          <a:solidFill>
                            <a:schemeClr val="tx1"/>
                          </a:solidFill>
                        </a:rPr>
                        <a:t>Select</a:t>
                      </a:r>
                    </a:p>
                    <a:p>
                      <a:pPr marL="342900" indent="-342900">
                        <a:buFont typeface="Arial" panose="020B0604020202020204" pitchFamily="34" charset="0"/>
                        <a:buChar char="•"/>
                      </a:pPr>
                      <a:r>
                        <a:rPr lang="en-US" sz="2400" dirty="0">
                          <a:solidFill>
                            <a:schemeClr val="tx1"/>
                          </a:solidFill>
                        </a:rPr>
                        <a:t>Analyze</a:t>
                      </a:r>
                    </a:p>
                    <a:p>
                      <a:pPr marL="342900" indent="-342900">
                        <a:buFont typeface="Arial" panose="020B0604020202020204" pitchFamily="34" charset="0"/>
                        <a:buChar char="•"/>
                      </a:pPr>
                      <a:r>
                        <a:rPr lang="en-US" sz="2400" dirty="0">
                          <a:solidFill>
                            <a:schemeClr val="tx1"/>
                          </a:solidFill>
                        </a:rPr>
                        <a:t>Interpret</a:t>
                      </a:r>
                    </a:p>
                    <a:p>
                      <a:pPr marL="342900" indent="-342900">
                        <a:buFont typeface="Arial" panose="020B0604020202020204" pitchFamily="34" charset="0"/>
                        <a:buChar char="•"/>
                      </a:pPr>
                      <a:r>
                        <a:rPr lang="en-US" sz="2400" dirty="0">
                          <a:solidFill>
                            <a:schemeClr val="tx1"/>
                          </a:solidFill>
                        </a:rPr>
                        <a:t>Evaluate</a:t>
                      </a:r>
                    </a:p>
                  </a:txBody>
                  <a:tcPr marL="295880" marR="177528" marT="177528" marB="17752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EEA28A"/>
                    </a:solidFill>
                  </a:tcPr>
                </a:tc>
                <a:tc>
                  <a:txBody>
                    <a:bodyPr/>
                    <a:lstStyle/>
                    <a:p>
                      <a:pPr marL="342900" indent="-342900">
                        <a:buFont typeface="Arial" panose="020B0604020202020204" pitchFamily="34" charset="0"/>
                        <a:buChar char="•"/>
                      </a:pPr>
                      <a:r>
                        <a:rPr lang="en-US" sz="2400" dirty="0">
                          <a:solidFill>
                            <a:schemeClr val="tx1"/>
                          </a:solidFill>
                        </a:rPr>
                        <a:t>Synthesize</a:t>
                      </a:r>
                    </a:p>
                    <a:p>
                      <a:pPr marL="342900" indent="-342900">
                        <a:buFont typeface="Arial" panose="020B0604020202020204" pitchFamily="34" charset="0"/>
                        <a:buChar char="•"/>
                      </a:pPr>
                      <a:r>
                        <a:rPr lang="en-US" sz="2400" dirty="0">
                          <a:solidFill>
                            <a:schemeClr val="tx1"/>
                          </a:solidFill>
                        </a:rPr>
                        <a:t>Relate</a:t>
                      </a:r>
                    </a:p>
                  </a:txBody>
                  <a:tcPr marL="295880" marR="177528" marT="177528" marB="177528">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FFC775"/>
                    </a:solidFill>
                  </a:tcPr>
                </a:tc>
                <a:extLst>
                  <a:ext uri="{0D108BD9-81ED-4DB2-BD59-A6C34878D82A}">
                    <a16:rowId xmlns:a16="http://schemas.microsoft.com/office/drawing/2014/main" val="10001"/>
                  </a:ext>
                </a:extLst>
              </a:tr>
            </a:tbl>
          </a:graphicData>
        </a:graphic>
      </p:graphicFrame>
      <p:sp>
        <p:nvSpPr>
          <p:cNvPr id="4" name="Slide Number Placeholder 3">
            <a:extLst>
              <a:ext uri="{FF2B5EF4-FFF2-40B4-BE49-F238E27FC236}">
                <a16:creationId xmlns:a16="http://schemas.microsoft.com/office/drawing/2014/main" id="{6CCB5261-4539-405F-B304-40C9B46B2EC6}"/>
              </a:ext>
            </a:extLst>
          </p:cNvPr>
          <p:cNvSpPr>
            <a:spLocks noGrp="1"/>
          </p:cNvSpPr>
          <p:nvPr>
            <p:ph type="sldNum" sz="quarter" idx="12"/>
          </p:nvPr>
        </p:nvSpPr>
        <p:spPr/>
        <p:txBody>
          <a:bodyPr/>
          <a:lstStyle/>
          <a:p>
            <a:fld id="{1C8E0B4C-4C2F-4BE7-8793-29AB022C0CCB}" type="slidenum">
              <a:rPr lang="en-US" smtClean="0"/>
              <a:t>14</a:t>
            </a:fld>
            <a:endParaRPr lang="en-US" dirty="0"/>
          </a:p>
        </p:txBody>
      </p:sp>
    </p:spTree>
    <p:extLst>
      <p:ext uri="{BB962C8B-B14F-4D97-AF65-F5344CB8AC3E}">
        <p14:creationId xmlns:p14="http://schemas.microsoft.com/office/powerpoint/2010/main" val="2432401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9937" y="-248055"/>
            <a:ext cx="11367891" cy="1143000"/>
          </a:xfrm>
        </p:spPr>
        <p:txBody>
          <a:bodyPr>
            <a:normAutofit/>
          </a:bodyPr>
          <a:lstStyle/>
          <a:p>
            <a:pPr algn="ctr"/>
            <a:r>
              <a:rPr lang="en-US" sz="2400" b="1" dirty="0">
                <a:latin typeface="Arial" panose="020B0604020202020204" pitchFamily="34" charset="0"/>
                <a:cs typeface="Arial" panose="020B0604020202020204" pitchFamily="34" charset="0"/>
              </a:rPr>
              <a:t>Shared Artistic Processes and Anchor Standards</a:t>
            </a:r>
          </a:p>
        </p:txBody>
      </p:sp>
      <p:graphicFrame>
        <p:nvGraphicFramePr>
          <p:cNvPr id="4" name="Table 3" descr="Anchor standards and their relationship to the artistic processes. "/>
          <p:cNvGraphicFramePr>
            <a:graphicFrameLocks noGrp="1"/>
          </p:cNvGraphicFramePr>
          <p:nvPr>
            <p:extLst>
              <p:ext uri="{D42A27DB-BD31-4B8C-83A1-F6EECF244321}">
                <p14:modId xmlns:p14="http://schemas.microsoft.com/office/powerpoint/2010/main" val="2431056953"/>
              </p:ext>
            </p:extLst>
          </p:nvPr>
        </p:nvGraphicFramePr>
        <p:xfrm>
          <a:off x="0" y="542531"/>
          <a:ext cx="12192000" cy="6315469"/>
        </p:xfrm>
        <a:graphic>
          <a:graphicData uri="http://schemas.openxmlformats.org/drawingml/2006/table">
            <a:tbl>
              <a:tblPr firstRow="1" bandRow="1">
                <a:tableStyleId>{5940675A-B579-460E-94D1-54222C63F5DA}</a:tableStyleId>
              </a:tblPr>
              <a:tblGrid>
                <a:gridCol w="2361992">
                  <a:extLst>
                    <a:ext uri="{9D8B030D-6E8A-4147-A177-3AD203B41FA5}">
                      <a16:colId xmlns:a16="http://schemas.microsoft.com/office/drawing/2014/main" val="20000"/>
                    </a:ext>
                  </a:extLst>
                </a:gridCol>
                <a:gridCol w="9830008">
                  <a:extLst>
                    <a:ext uri="{9D8B030D-6E8A-4147-A177-3AD203B41FA5}">
                      <a16:colId xmlns:a16="http://schemas.microsoft.com/office/drawing/2014/main" val="20001"/>
                    </a:ext>
                  </a:extLst>
                </a:gridCol>
              </a:tblGrid>
              <a:tr h="48987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Artistic Process</a:t>
                      </a:r>
                    </a:p>
                  </a:txBody>
                  <a:tcPr>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Anchor Standard: Students will…</a:t>
                      </a:r>
                    </a:p>
                  </a:txBody>
                  <a:tcPr>
                    <a:solidFill>
                      <a:schemeClr val="bg2">
                        <a:lumMod val="50000"/>
                      </a:schemeClr>
                    </a:solidFill>
                  </a:tcPr>
                </a:tc>
                <a:extLst>
                  <a:ext uri="{0D108BD9-81ED-4DB2-BD59-A6C34878D82A}">
                    <a16:rowId xmlns:a16="http://schemas.microsoft.com/office/drawing/2014/main" val="10000"/>
                  </a:ext>
                </a:extLst>
              </a:tr>
              <a:tr h="1195549">
                <a:tc>
                  <a:txBody>
                    <a:bodyPr/>
                    <a:lstStyle/>
                    <a:p>
                      <a:pPr algn="r"/>
                      <a:r>
                        <a:rPr lang="en-US" sz="3200" b="1" dirty="0">
                          <a:solidFill>
                            <a:srgbClr val="000104"/>
                          </a:solidFill>
                          <a:effectLst/>
                          <a:latin typeface="Arial" panose="020B0604020202020204" pitchFamily="34" charset="0"/>
                          <a:ea typeface="Calibri" panose="020F0502020204030204" pitchFamily="34" charset="0"/>
                          <a:cs typeface="Arial" panose="020B0604020202020204" pitchFamily="34" charset="0"/>
                        </a:rPr>
                        <a:t>Cr</a:t>
                      </a:r>
                    </a:p>
                    <a:p>
                      <a:pPr algn="r"/>
                      <a:r>
                        <a:rPr lang="en-US" sz="2400" b="0" dirty="0">
                          <a:solidFill>
                            <a:srgbClr val="000104"/>
                          </a:solidFill>
                          <a:effectLst/>
                          <a:latin typeface="Arial" panose="020B0604020202020204" pitchFamily="34" charset="0"/>
                          <a:ea typeface="Calibri" panose="020F0502020204030204" pitchFamily="34" charset="0"/>
                          <a:cs typeface="Arial" panose="020B0604020202020204" pitchFamily="34" charset="0"/>
                        </a:rPr>
                        <a:t>(Creating)</a:t>
                      </a:r>
                      <a:endParaRPr lang="en-US" sz="2400" b="0" dirty="0">
                        <a:solidFill>
                          <a:srgbClr val="000104"/>
                        </a:solidFill>
                      </a:endParaRPr>
                    </a:p>
                  </a:txBody>
                  <a:tcPr>
                    <a:solidFill>
                      <a:srgbClr val="A6CADE"/>
                    </a:solidFill>
                  </a:tcPr>
                </a:tc>
                <a:tc>
                  <a:txBody>
                    <a:bodyPr/>
                    <a:lstStyle/>
                    <a:p>
                      <a:pPr marL="0" marR="0">
                        <a:lnSpc>
                          <a:spcPct val="105000"/>
                        </a:lnSpc>
                        <a:spcBef>
                          <a:spcPts val="0"/>
                        </a:spcBef>
                        <a:spcAft>
                          <a:spcPts val="0"/>
                        </a:spcAft>
                      </a:pPr>
                      <a:r>
                        <a:rPr lang="en-US" sz="2400" dirty="0">
                          <a:solidFill>
                            <a:srgbClr val="000104"/>
                          </a:solidFill>
                          <a:effectLst/>
                          <a:latin typeface="Arial" panose="020B0604020202020204" pitchFamily="34" charset="0"/>
                          <a:ea typeface="Calibri" panose="020F0502020204030204" pitchFamily="34" charset="0"/>
                          <a:cs typeface="Arial" panose="020B0604020202020204" pitchFamily="34" charset="0"/>
                        </a:rPr>
                        <a:t>1. Generate and conceptualize artistic ideas and work. </a:t>
                      </a:r>
                      <a:endParaRPr lang="en-US" sz="2400" dirty="0">
                        <a:solidFill>
                          <a:srgbClr val="000104"/>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0"/>
                        </a:spcAft>
                      </a:pPr>
                      <a:r>
                        <a:rPr lang="en-US" sz="2400" dirty="0">
                          <a:solidFill>
                            <a:srgbClr val="000104"/>
                          </a:solidFill>
                          <a:effectLst/>
                          <a:latin typeface="Arial" panose="020B0604020202020204" pitchFamily="34" charset="0"/>
                          <a:ea typeface="Calibri" panose="020F0502020204030204" pitchFamily="34" charset="0"/>
                          <a:cs typeface="Arial" panose="020B0604020202020204" pitchFamily="34" charset="0"/>
                        </a:rPr>
                        <a:t>2. Organize and develop artistic ideas and work.</a:t>
                      </a:r>
                      <a:endParaRPr lang="en-US" sz="2400" dirty="0">
                        <a:solidFill>
                          <a:srgbClr val="000104"/>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0"/>
                        </a:spcAft>
                      </a:pPr>
                      <a:r>
                        <a:rPr lang="en-US" sz="2400" dirty="0">
                          <a:solidFill>
                            <a:srgbClr val="000104"/>
                          </a:solidFill>
                          <a:effectLst/>
                          <a:latin typeface="Arial" panose="020B0604020202020204" pitchFamily="34" charset="0"/>
                          <a:ea typeface="Calibri" panose="020F0502020204030204" pitchFamily="34" charset="0"/>
                          <a:cs typeface="Arial" panose="020B0604020202020204" pitchFamily="34" charset="0"/>
                        </a:rPr>
                        <a:t>3. Refine and complete artistic work.</a:t>
                      </a:r>
                      <a:endParaRPr lang="en-US" sz="2400" dirty="0">
                        <a:solidFill>
                          <a:srgbClr val="000104"/>
                        </a:solidFill>
                        <a:effectLst/>
                        <a:latin typeface="Arial" panose="020B0604020202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1"/>
                  </a:ext>
                </a:extLst>
              </a:tr>
              <a:tr h="16469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200" b="1" dirty="0">
                          <a:solidFill>
                            <a:srgbClr val="000104"/>
                          </a:solidFill>
                          <a:effectLst/>
                          <a:latin typeface="Arial" panose="020B0604020202020204" pitchFamily="34" charset="0"/>
                          <a:ea typeface="Calibri" panose="020F0502020204030204" pitchFamily="34" charset="0"/>
                          <a:cs typeface="Arial" panose="020B0604020202020204" pitchFamily="34" charset="0"/>
                        </a:rPr>
                        <a:t>Pr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400" b="0" dirty="0">
                          <a:solidFill>
                            <a:srgbClr val="000104"/>
                          </a:solidFill>
                          <a:effectLst/>
                          <a:latin typeface="Arial" panose="020B0604020202020204" pitchFamily="34" charset="0"/>
                          <a:ea typeface="Calibri" panose="020F0502020204030204" pitchFamily="34" charset="0"/>
                          <a:cs typeface="Arial" panose="020B0604020202020204" pitchFamily="34" charset="0"/>
                        </a:rPr>
                        <a:t>(Performing,</a:t>
                      </a:r>
                      <a:br>
                        <a:rPr lang="en-US" sz="2400" b="0" i="1" dirty="0">
                          <a:solidFill>
                            <a:srgbClr val="000104"/>
                          </a:solidFill>
                          <a:effectLst/>
                          <a:latin typeface="Arial" panose="020B0604020202020204" pitchFamily="34" charset="0"/>
                          <a:ea typeface="Calibri" panose="020F0502020204030204" pitchFamily="34" charset="0"/>
                          <a:cs typeface="Arial" panose="020B0604020202020204" pitchFamily="34" charset="0"/>
                        </a:rPr>
                      </a:br>
                      <a:r>
                        <a:rPr lang="en-US" sz="2400" b="0" dirty="0">
                          <a:solidFill>
                            <a:srgbClr val="000104"/>
                          </a:solidFill>
                          <a:effectLst/>
                          <a:latin typeface="Arial" panose="020B0604020202020204" pitchFamily="34" charset="0"/>
                          <a:ea typeface="Calibri" panose="020F0502020204030204" pitchFamily="34" charset="0"/>
                          <a:cs typeface="Arial" panose="020B0604020202020204" pitchFamily="34" charset="0"/>
                        </a:rPr>
                        <a:t>Presenting, Producing) </a:t>
                      </a:r>
                      <a:endParaRPr lang="en-US" sz="2400" b="0" dirty="0">
                        <a:solidFill>
                          <a:srgbClr val="000104"/>
                        </a:solidFill>
                        <a:effectLst/>
                        <a:latin typeface="Arial" panose="020B0604020202020204" pitchFamily="34" charset="0"/>
                        <a:ea typeface="Calibri" panose="020F0502020204030204" pitchFamily="34" charset="0"/>
                        <a:cs typeface="Times New Roman" panose="02020603050405020304" pitchFamily="18" charset="0"/>
                      </a:endParaRPr>
                    </a:p>
                  </a:txBody>
                  <a:tcPr>
                    <a:solidFill>
                      <a:srgbClr val="B789C9"/>
                    </a:solidFill>
                  </a:tcPr>
                </a:tc>
                <a:tc>
                  <a:txBody>
                    <a:bodyPr/>
                    <a:lstStyle/>
                    <a:p>
                      <a:pPr marL="0" marR="0">
                        <a:lnSpc>
                          <a:spcPct val="105000"/>
                        </a:lnSpc>
                        <a:spcBef>
                          <a:spcPts val="0"/>
                        </a:spcBef>
                        <a:spcAft>
                          <a:spcPts val="0"/>
                        </a:spcAft>
                      </a:pPr>
                      <a:r>
                        <a:rPr lang="en-US" sz="2400" dirty="0">
                          <a:solidFill>
                            <a:srgbClr val="000104"/>
                          </a:solidFill>
                          <a:effectLst/>
                          <a:latin typeface="Arial" panose="020B0604020202020204" pitchFamily="34" charset="0"/>
                          <a:ea typeface="Calibri" panose="020F0502020204030204" pitchFamily="34" charset="0"/>
                          <a:cs typeface="Arial" panose="020B0604020202020204" pitchFamily="34" charset="0"/>
                        </a:rPr>
                        <a:t>4. Analyze, interpret, and select artistic work for presentation.</a:t>
                      </a:r>
                      <a:endParaRPr lang="en-US" sz="2400" dirty="0">
                        <a:solidFill>
                          <a:srgbClr val="000104"/>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0"/>
                        </a:spcAft>
                      </a:pPr>
                      <a:r>
                        <a:rPr lang="en-US" sz="2400" dirty="0">
                          <a:solidFill>
                            <a:srgbClr val="000104"/>
                          </a:solidFill>
                          <a:effectLst/>
                          <a:latin typeface="Arial" panose="020B0604020202020204" pitchFamily="34" charset="0"/>
                          <a:ea typeface="Calibri" panose="020F0502020204030204" pitchFamily="34" charset="0"/>
                          <a:cs typeface="Arial" panose="020B0604020202020204" pitchFamily="34" charset="0"/>
                        </a:rPr>
                        <a:t>5. Develop and refine artistic work for presentation.</a:t>
                      </a:r>
                      <a:endParaRPr lang="en-US" sz="2400" dirty="0">
                        <a:solidFill>
                          <a:srgbClr val="000104"/>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0"/>
                        </a:spcAft>
                      </a:pPr>
                      <a:r>
                        <a:rPr lang="en-US" sz="2400" dirty="0">
                          <a:solidFill>
                            <a:srgbClr val="000104"/>
                          </a:solidFill>
                          <a:effectLst/>
                          <a:latin typeface="Arial" panose="020B0604020202020204" pitchFamily="34" charset="0"/>
                          <a:ea typeface="Calibri" panose="020F0502020204030204" pitchFamily="34" charset="0"/>
                          <a:cs typeface="Arial" panose="020B0604020202020204" pitchFamily="34" charset="0"/>
                        </a:rPr>
                        <a:t>6. Convey meaning through the presentation of artistic work.</a:t>
                      </a:r>
                      <a:endParaRPr lang="en-US" sz="2400" dirty="0">
                        <a:solidFill>
                          <a:srgbClr val="000104"/>
                        </a:solidFill>
                        <a:effectLst/>
                        <a:latin typeface="Arial" panose="020B0604020202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2"/>
                  </a:ext>
                </a:extLst>
              </a:tr>
              <a:tr h="1207126">
                <a:tc>
                  <a:txBody>
                    <a:bodyPr/>
                    <a:lstStyle/>
                    <a:p>
                      <a:pPr algn="r"/>
                      <a:r>
                        <a:rPr lang="en-US" sz="3200" b="1" dirty="0">
                          <a:solidFill>
                            <a:srgbClr val="000104"/>
                          </a:solidFill>
                          <a:effectLst/>
                          <a:latin typeface="Arial" panose="020B0604020202020204" pitchFamily="34" charset="0"/>
                          <a:ea typeface="Calibri" panose="020F0502020204030204" pitchFamily="34" charset="0"/>
                          <a:cs typeface="Arial" panose="020B0604020202020204" pitchFamily="34" charset="0"/>
                        </a:rPr>
                        <a:t>Re</a:t>
                      </a:r>
                    </a:p>
                    <a:p>
                      <a:pPr algn="r"/>
                      <a:r>
                        <a:rPr lang="en-US" sz="2400" b="0" dirty="0">
                          <a:solidFill>
                            <a:srgbClr val="000104"/>
                          </a:solidFill>
                          <a:effectLst/>
                          <a:latin typeface="Arial" panose="020B0604020202020204" pitchFamily="34" charset="0"/>
                          <a:ea typeface="Calibri" panose="020F0502020204030204" pitchFamily="34" charset="0"/>
                          <a:cs typeface="Arial" panose="020B0604020202020204" pitchFamily="34" charset="0"/>
                        </a:rPr>
                        <a:t>(Responding)</a:t>
                      </a:r>
                      <a:endParaRPr lang="en-US" sz="2400" b="0" dirty="0">
                        <a:solidFill>
                          <a:srgbClr val="000104"/>
                        </a:solidFill>
                      </a:endParaRPr>
                    </a:p>
                  </a:txBody>
                  <a:tcPr>
                    <a:solidFill>
                      <a:srgbClr val="EEA28A"/>
                    </a:solidFill>
                  </a:tcPr>
                </a:tc>
                <a:tc>
                  <a:txBody>
                    <a:bodyPr/>
                    <a:lstStyle/>
                    <a:p>
                      <a:pPr marL="0" marR="0">
                        <a:lnSpc>
                          <a:spcPct val="105000"/>
                        </a:lnSpc>
                        <a:spcBef>
                          <a:spcPts val="0"/>
                        </a:spcBef>
                        <a:spcAft>
                          <a:spcPts val="0"/>
                        </a:spcAft>
                      </a:pPr>
                      <a:r>
                        <a:rPr lang="en-US" sz="2400" dirty="0">
                          <a:solidFill>
                            <a:srgbClr val="000104"/>
                          </a:solidFill>
                          <a:effectLst/>
                          <a:latin typeface="Arial" panose="020B0604020202020204" pitchFamily="34" charset="0"/>
                          <a:ea typeface="Calibri" panose="020F0502020204030204" pitchFamily="34" charset="0"/>
                          <a:cs typeface="Arial" panose="020B0604020202020204" pitchFamily="34" charset="0"/>
                        </a:rPr>
                        <a:t>7. Perceive and analyze artistic work.</a:t>
                      </a:r>
                      <a:endParaRPr lang="en-US" sz="2400" dirty="0">
                        <a:solidFill>
                          <a:srgbClr val="000104"/>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0"/>
                        </a:spcAft>
                      </a:pPr>
                      <a:r>
                        <a:rPr lang="en-US" sz="2400" dirty="0">
                          <a:solidFill>
                            <a:srgbClr val="000104"/>
                          </a:solidFill>
                          <a:effectLst/>
                          <a:latin typeface="Arial" panose="020B0604020202020204" pitchFamily="34" charset="0"/>
                          <a:ea typeface="Calibri" panose="020F0502020204030204" pitchFamily="34" charset="0"/>
                          <a:cs typeface="Arial" panose="020B0604020202020204" pitchFamily="34" charset="0"/>
                        </a:rPr>
                        <a:t>8. Interpret intent and meaning in artistic work.</a:t>
                      </a:r>
                      <a:endParaRPr lang="en-US" sz="2400" dirty="0">
                        <a:solidFill>
                          <a:srgbClr val="000104"/>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0"/>
                        </a:spcAft>
                      </a:pPr>
                      <a:r>
                        <a:rPr lang="en-US" sz="2400" dirty="0">
                          <a:solidFill>
                            <a:srgbClr val="000104"/>
                          </a:solidFill>
                          <a:effectLst/>
                          <a:latin typeface="Arial" panose="020B0604020202020204" pitchFamily="34" charset="0"/>
                          <a:ea typeface="Calibri" panose="020F0502020204030204" pitchFamily="34" charset="0"/>
                          <a:cs typeface="Arial" panose="020B0604020202020204" pitchFamily="34" charset="0"/>
                        </a:rPr>
                        <a:t>9. Apply criteria to evaluate artistic work.</a:t>
                      </a:r>
                      <a:endParaRPr lang="en-US" sz="2400" dirty="0">
                        <a:solidFill>
                          <a:srgbClr val="000104"/>
                        </a:solidFill>
                        <a:effectLst/>
                        <a:latin typeface="Arial" panose="020B0604020202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3"/>
                  </a:ext>
                </a:extLst>
              </a:tr>
              <a:tr h="1715369">
                <a:tc>
                  <a:txBody>
                    <a:bodyPr/>
                    <a:lstStyle/>
                    <a:p>
                      <a:pPr algn="r"/>
                      <a:r>
                        <a:rPr lang="en-US" sz="3200" b="1" dirty="0">
                          <a:solidFill>
                            <a:srgbClr val="000104"/>
                          </a:solidFill>
                        </a:rPr>
                        <a:t>Cn</a:t>
                      </a:r>
                    </a:p>
                    <a:p>
                      <a:pPr algn="r"/>
                      <a:r>
                        <a:rPr lang="en-US" sz="2400" dirty="0">
                          <a:solidFill>
                            <a:srgbClr val="000104"/>
                          </a:solidFill>
                        </a:rPr>
                        <a:t>(Connecting)</a:t>
                      </a:r>
                    </a:p>
                  </a:txBody>
                  <a:tcPr>
                    <a:solidFill>
                      <a:srgbClr val="FFC775"/>
                    </a:solidFill>
                  </a:tcPr>
                </a:tc>
                <a:tc>
                  <a:txBody>
                    <a:bodyPr/>
                    <a:lstStyle/>
                    <a:p>
                      <a:pPr marL="0" marR="0">
                        <a:lnSpc>
                          <a:spcPct val="105000"/>
                        </a:lnSpc>
                        <a:spcBef>
                          <a:spcPts val="0"/>
                        </a:spcBef>
                        <a:spcAft>
                          <a:spcPts val="0"/>
                        </a:spcAft>
                      </a:pPr>
                      <a:r>
                        <a:rPr lang="en-US" sz="2400" dirty="0">
                          <a:solidFill>
                            <a:srgbClr val="000104"/>
                          </a:solidFill>
                          <a:effectLst/>
                          <a:latin typeface="Arial" panose="020B0604020202020204" pitchFamily="34" charset="0"/>
                          <a:ea typeface="Calibri" panose="020F0502020204030204" pitchFamily="34" charset="0"/>
                          <a:cs typeface="Arial" panose="020B0604020202020204" pitchFamily="34" charset="0"/>
                        </a:rPr>
                        <a:t>10. Synthesize and relate knowledge and personal experiences to make art.</a:t>
                      </a:r>
                      <a:endParaRPr lang="en-US" sz="2400" dirty="0">
                        <a:solidFill>
                          <a:srgbClr val="000104"/>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0"/>
                        </a:spcAft>
                      </a:pPr>
                      <a:r>
                        <a:rPr lang="en-US" sz="2400" dirty="0">
                          <a:solidFill>
                            <a:srgbClr val="000104"/>
                          </a:solidFill>
                          <a:effectLst/>
                          <a:latin typeface="Arial" panose="020B0604020202020204" pitchFamily="34" charset="0"/>
                          <a:ea typeface="Calibri" panose="020F0502020204030204" pitchFamily="34" charset="0"/>
                          <a:cs typeface="Arial" panose="020B0604020202020204" pitchFamily="34" charset="0"/>
                        </a:rPr>
                        <a:t>11. Relate artistic ideas and works with societal, cultural, and historical context to deepen understanding. </a:t>
                      </a:r>
                      <a:endParaRPr lang="en-US" sz="2400" dirty="0">
                        <a:solidFill>
                          <a:srgbClr val="000104"/>
                        </a:solidFill>
                        <a:effectLst/>
                        <a:latin typeface="Arial" panose="020B0604020202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
        <p:nvSpPr>
          <p:cNvPr id="5" name="Slide Number Placeholder 1">
            <a:extLst>
              <a:ext uri="{FF2B5EF4-FFF2-40B4-BE49-F238E27FC236}">
                <a16:creationId xmlns:a16="http://schemas.microsoft.com/office/drawing/2014/main" id="{D4964B90-C1AD-4A05-AEF8-2EF0F6E0E29A}"/>
              </a:ext>
            </a:extLst>
          </p:cNvPr>
          <p:cNvSpPr>
            <a:spLocks noGrp="1"/>
          </p:cNvSpPr>
          <p:nvPr>
            <p:ph type="sldNum" sz="quarter" idx="12"/>
          </p:nvPr>
        </p:nvSpPr>
        <p:spPr>
          <a:xfrm>
            <a:off x="8610600" y="6356350"/>
            <a:ext cx="2743200" cy="365125"/>
          </a:xfrm>
        </p:spPr>
        <p:txBody>
          <a:bodyPr/>
          <a:lstStyle/>
          <a:p>
            <a:fld id="{1C8E0B4C-4C2F-4BE7-8793-29AB022C0CCB}" type="slidenum">
              <a:rPr lang="en-US" smtClean="0"/>
              <a:t>15</a:t>
            </a:fld>
            <a:endParaRPr lang="en-US" dirty="0"/>
          </a:p>
        </p:txBody>
      </p:sp>
    </p:spTree>
    <p:extLst>
      <p:ext uri="{BB962C8B-B14F-4D97-AF65-F5344CB8AC3E}">
        <p14:creationId xmlns:p14="http://schemas.microsoft.com/office/powerpoint/2010/main" val="213529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029D-63C8-4561-A2BA-766C4DC10306}"/>
              </a:ext>
            </a:extLst>
          </p:cNvPr>
          <p:cNvSpPr>
            <a:spLocks noGrp="1"/>
          </p:cNvSpPr>
          <p:nvPr>
            <p:ph type="title"/>
          </p:nvPr>
        </p:nvSpPr>
        <p:spPr/>
        <p:txBody>
          <a:bodyPr>
            <a:normAutofit/>
          </a:bodyPr>
          <a:lstStyle/>
          <a:p>
            <a:pPr algn="ctr"/>
            <a:r>
              <a:rPr lang="en-US" sz="4000" spc="100" dirty="0">
                <a:solidFill>
                  <a:prstClr val="black"/>
                </a:solidFill>
                <a:sym typeface="Arial"/>
              </a:rPr>
              <a:t>Enduring Understandings (EUs) and Essential Questions (EQs)</a:t>
            </a:r>
            <a:endParaRPr lang="en-US" sz="4000" dirty="0"/>
          </a:p>
        </p:txBody>
      </p:sp>
      <p:pic>
        <p:nvPicPr>
          <p:cNvPr id="18" name="Content Placeholder 14" descr="EUs and EQs support inquiry within and across disciplines">
            <a:extLst>
              <a:ext uri="{FF2B5EF4-FFF2-40B4-BE49-F238E27FC236}">
                <a16:creationId xmlns:a16="http://schemas.microsoft.com/office/drawing/2014/main" id="{6CDC6CF5-E2BD-4DD1-A2A9-3469B495B38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5175" t="28592" r="25307" b="1522"/>
          <a:stretch/>
        </p:blipFill>
        <p:spPr>
          <a:xfrm>
            <a:off x="3336772" y="1643741"/>
            <a:ext cx="5518455" cy="4381007"/>
          </a:xfrm>
          <a:prstGeom prst="rect">
            <a:avLst/>
          </a:prstGeom>
        </p:spPr>
      </p:pic>
      <p:sp>
        <p:nvSpPr>
          <p:cNvPr id="4" name="Slide Number Placeholder 1">
            <a:extLst>
              <a:ext uri="{FF2B5EF4-FFF2-40B4-BE49-F238E27FC236}">
                <a16:creationId xmlns:a16="http://schemas.microsoft.com/office/drawing/2014/main" id="{B39AC87F-D346-40DE-B142-CF18B849492D}"/>
              </a:ext>
            </a:extLst>
          </p:cNvPr>
          <p:cNvSpPr>
            <a:spLocks noGrp="1"/>
          </p:cNvSpPr>
          <p:nvPr>
            <p:ph type="sldNum" sz="quarter" idx="12"/>
          </p:nvPr>
        </p:nvSpPr>
        <p:spPr>
          <a:xfrm>
            <a:off x="8610600" y="6356350"/>
            <a:ext cx="2743200" cy="365125"/>
          </a:xfrm>
        </p:spPr>
        <p:txBody>
          <a:bodyPr/>
          <a:lstStyle/>
          <a:p>
            <a:fld id="{1C8E0B4C-4C2F-4BE7-8793-29AB022C0CCB}" type="slidenum">
              <a:rPr lang="en-US" smtClean="0"/>
              <a:t>16</a:t>
            </a:fld>
            <a:endParaRPr lang="en-US" dirty="0"/>
          </a:p>
        </p:txBody>
      </p:sp>
    </p:spTree>
    <p:extLst>
      <p:ext uri="{BB962C8B-B14F-4D97-AF65-F5344CB8AC3E}">
        <p14:creationId xmlns:p14="http://schemas.microsoft.com/office/powerpoint/2010/main" val="2066326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7CF7E-1461-424F-9197-D5260D7B2B57}"/>
              </a:ext>
            </a:extLst>
          </p:cNvPr>
          <p:cNvSpPr>
            <a:spLocks noGrp="1"/>
          </p:cNvSpPr>
          <p:nvPr>
            <p:ph type="title"/>
          </p:nvPr>
        </p:nvSpPr>
        <p:spPr/>
        <p:txBody>
          <a:bodyPr>
            <a:noAutofit/>
          </a:bodyPr>
          <a:lstStyle/>
          <a:p>
            <a:r>
              <a:rPr lang="en-US" sz="4000" dirty="0">
                <a:effectLst/>
                <a:latin typeface="Arial" panose="020B0604020202020204" pitchFamily="34" charset="0"/>
                <a:ea typeface="Calibri" panose="020F0502020204030204" pitchFamily="34" charset="0"/>
                <a:cs typeface="Arial" panose="020B0604020202020204" pitchFamily="34" charset="0"/>
              </a:rPr>
              <a:t>EUs &amp; EQs as </a:t>
            </a:r>
            <a:r>
              <a:rPr lang="en-US" sz="4000" dirty="0">
                <a:latin typeface="Arial" panose="020B0604020202020204" pitchFamily="34" charset="0"/>
                <a:ea typeface="Calibri" panose="020F0502020204030204" pitchFamily="34" charset="0"/>
                <a:cs typeface="Arial" panose="020B0604020202020204" pitchFamily="34" charset="0"/>
              </a:rPr>
              <a:t>O</a:t>
            </a:r>
            <a:r>
              <a:rPr lang="en-US" sz="4000" dirty="0">
                <a:effectLst/>
                <a:latin typeface="Arial" panose="020B0604020202020204" pitchFamily="34" charset="0"/>
                <a:ea typeface="Calibri" panose="020F0502020204030204" pitchFamily="34" charset="0"/>
                <a:cs typeface="Arial" panose="020B0604020202020204" pitchFamily="34" charset="0"/>
              </a:rPr>
              <a:t>rganizers for Instruction</a:t>
            </a:r>
            <a:endParaRPr lang="en-US" sz="4000" dirty="0"/>
          </a:p>
        </p:txBody>
      </p:sp>
      <p:sp>
        <p:nvSpPr>
          <p:cNvPr id="5" name="Content Placeholder 4">
            <a:extLst>
              <a:ext uri="{FF2B5EF4-FFF2-40B4-BE49-F238E27FC236}">
                <a16:creationId xmlns:a16="http://schemas.microsoft.com/office/drawing/2014/main" id="{67674746-44CE-428F-BD36-5DA2C3AB39C5}"/>
              </a:ext>
            </a:extLst>
          </p:cNvPr>
          <p:cNvSpPr>
            <a:spLocks noGrp="1"/>
          </p:cNvSpPr>
          <p:nvPr>
            <p:ph idx="1"/>
          </p:nvPr>
        </p:nvSpPr>
        <p:spPr>
          <a:xfrm>
            <a:off x="838200" y="1789113"/>
            <a:ext cx="10515600" cy="4121150"/>
          </a:xfrm>
        </p:spPr>
        <p:txBody>
          <a:bodyPr>
            <a:normAutofit/>
          </a:bodyPr>
          <a:lstStyle/>
          <a:p>
            <a:pPr>
              <a:lnSpc>
                <a:spcPct val="100000"/>
              </a:lnSpc>
              <a:spcBef>
                <a:spcPts val="0"/>
              </a:spcBef>
              <a:spcAft>
                <a:spcPts val="1200"/>
              </a:spcAft>
            </a:pPr>
            <a:r>
              <a:rPr lang="en-US" sz="2800" dirty="0">
                <a:effectLst/>
                <a:latin typeface="Arial" panose="020B0604020202020204" pitchFamily="34" charset="0"/>
                <a:ea typeface="Calibri" panose="020F0502020204030204" pitchFamily="34" charset="0"/>
                <a:cs typeface="Arial" panose="020B0604020202020204" pitchFamily="34" charset="0"/>
              </a:rPr>
              <a:t>EUs &amp; EQs help organize information, skills, and experiences during instruction. They</a:t>
            </a:r>
          </a:p>
          <a:p>
            <a:pPr lvl="1">
              <a:lnSpc>
                <a:spcPct val="100000"/>
              </a:lnSpc>
              <a:spcBef>
                <a:spcPts val="0"/>
              </a:spcBef>
              <a:spcAft>
                <a:spcPts val="1200"/>
              </a:spcAft>
            </a:pPr>
            <a:r>
              <a:rPr lang="en-US" dirty="0">
                <a:latin typeface="Arial" panose="020B0604020202020204" pitchFamily="34" charset="0"/>
                <a:ea typeface="Calibri" panose="020F0502020204030204" pitchFamily="34" charset="0"/>
                <a:cs typeface="Arial" panose="020B0604020202020204" pitchFamily="34" charset="0"/>
              </a:rPr>
              <a:t>c</a:t>
            </a:r>
            <a:r>
              <a:rPr lang="en-US" dirty="0">
                <a:effectLst/>
                <a:latin typeface="Arial" panose="020B0604020202020204" pitchFamily="34" charset="0"/>
                <a:ea typeface="Calibri" panose="020F0502020204030204" pitchFamily="34" charset="0"/>
                <a:cs typeface="Arial" panose="020B0604020202020204" pitchFamily="34" charset="0"/>
              </a:rPr>
              <a:t>apture big ideas central to the arts discipline;</a:t>
            </a:r>
          </a:p>
          <a:p>
            <a:pPr lvl="1">
              <a:lnSpc>
                <a:spcPct val="100000"/>
              </a:lnSpc>
              <a:spcBef>
                <a:spcPts val="0"/>
              </a:spcBef>
              <a:spcAft>
                <a:spcPts val="1200"/>
              </a:spcAft>
            </a:pPr>
            <a:r>
              <a:rPr lang="en-US" dirty="0">
                <a:effectLst/>
                <a:latin typeface="Arial" panose="020B0604020202020204" pitchFamily="34" charset="0"/>
                <a:ea typeface="Calibri" panose="020F0502020204030204" pitchFamily="34" charset="0"/>
                <a:cs typeface="Arial" panose="020B0604020202020204" pitchFamily="34" charset="0"/>
              </a:rPr>
              <a:t>clarify the intentions and goals of the standards;</a:t>
            </a:r>
          </a:p>
          <a:p>
            <a:pPr lvl="1">
              <a:lnSpc>
                <a:spcPct val="100000"/>
              </a:lnSpc>
              <a:spcBef>
                <a:spcPts val="0"/>
              </a:spcBef>
              <a:spcAft>
                <a:spcPts val="1200"/>
              </a:spcAft>
            </a:pPr>
            <a:r>
              <a:rPr lang="en-US" dirty="0">
                <a:effectLst/>
                <a:latin typeface="Arial" panose="020B0604020202020204" pitchFamily="34" charset="0"/>
                <a:ea typeface="Calibri" panose="020F0502020204030204" pitchFamily="34" charset="0"/>
                <a:cs typeface="Arial" panose="020B0604020202020204" pitchFamily="34" charset="0"/>
              </a:rPr>
              <a:t>promote activation of prior knowledge; and </a:t>
            </a:r>
          </a:p>
          <a:p>
            <a:pPr lvl="1">
              <a:lnSpc>
                <a:spcPct val="100000"/>
              </a:lnSpc>
              <a:spcBef>
                <a:spcPts val="0"/>
              </a:spcBef>
              <a:spcAft>
                <a:spcPts val="1200"/>
              </a:spcAft>
            </a:pPr>
            <a:r>
              <a:rPr lang="en-US" dirty="0">
                <a:effectLst/>
                <a:latin typeface="Arial" panose="020B0604020202020204" pitchFamily="34" charset="0"/>
                <a:ea typeface="Calibri" panose="020F0502020204030204" pitchFamily="34" charset="0"/>
                <a:cs typeface="Arial" panose="020B0604020202020204" pitchFamily="34" charset="0"/>
              </a:rPr>
              <a:t>enable transfer of information and skills.</a:t>
            </a:r>
          </a:p>
          <a:p>
            <a:pPr>
              <a:lnSpc>
                <a:spcPct val="100000"/>
              </a:lnSpc>
              <a:spcBef>
                <a:spcPts val="0"/>
              </a:spcBef>
              <a:spcAft>
                <a:spcPts val="1200"/>
              </a:spcAft>
            </a:pPr>
            <a:r>
              <a:rPr lang="en-US" dirty="0">
                <a:latin typeface="Arial" panose="020B0604020202020204" pitchFamily="34" charset="0"/>
                <a:ea typeface="Calibri" panose="020F0502020204030204" pitchFamily="34" charset="0"/>
                <a:cs typeface="Arial" panose="020B0604020202020204" pitchFamily="34" charset="0"/>
              </a:rPr>
              <a:t>EUs and EQs a</a:t>
            </a:r>
            <a:r>
              <a:rPr lang="en-US" dirty="0">
                <a:effectLst/>
                <a:latin typeface="Arial" panose="020B0604020202020204" pitchFamily="34" charset="0"/>
                <a:ea typeface="Calibri" panose="020F0502020204030204" pitchFamily="34" charset="0"/>
                <a:cs typeface="Arial" panose="020B0604020202020204" pitchFamily="34" charset="0"/>
              </a:rPr>
              <a:t>re not meant to limit what students may explore.</a:t>
            </a:r>
          </a:p>
        </p:txBody>
      </p:sp>
      <p:sp>
        <p:nvSpPr>
          <p:cNvPr id="4" name="Slide Number Placeholder 3">
            <a:extLst>
              <a:ext uri="{FF2B5EF4-FFF2-40B4-BE49-F238E27FC236}">
                <a16:creationId xmlns:a16="http://schemas.microsoft.com/office/drawing/2014/main" id="{B393A4C4-4E66-4280-B769-08B1F3896286}"/>
              </a:ext>
            </a:extLst>
          </p:cNvPr>
          <p:cNvSpPr>
            <a:spLocks noGrp="1"/>
          </p:cNvSpPr>
          <p:nvPr>
            <p:ph type="sldNum" sz="quarter" idx="12"/>
          </p:nvPr>
        </p:nvSpPr>
        <p:spPr/>
        <p:txBody>
          <a:bodyPr/>
          <a:lstStyle/>
          <a:p>
            <a:fld id="{1C8E0B4C-4C2F-4BE7-8793-29AB022C0CCB}" type="slidenum">
              <a:rPr lang="en-US" smtClean="0"/>
              <a:t>17</a:t>
            </a:fld>
            <a:endParaRPr lang="en-US" dirty="0"/>
          </a:p>
        </p:txBody>
      </p:sp>
    </p:spTree>
    <p:extLst>
      <p:ext uri="{BB962C8B-B14F-4D97-AF65-F5344CB8AC3E}">
        <p14:creationId xmlns:p14="http://schemas.microsoft.com/office/powerpoint/2010/main" val="2644965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2F95B-C107-4838-A6CE-3E19776D3D05}"/>
              </a:ext>
            </a:extLst>
          </p:cNvPr>
          <p:cNvSpPr>
            <a:spLocks noGrp="1"/>
          </p:cNvSpPr>
          <p:nvPr>
            <p:ph type="title"/>
          </p:nvPr>
        </p:nvSpPr>
        <p:spPr>
          <a:xfrm>
            <a:off x="495300" y="365125"/>
            <a:ext cx="10515600" cy="1325563"/>
          </a:xfrm>
        </p:spPr>
        <p:txBody>
          <a:bodyPr>
            <a:normAutofit/>
          </a:bodyPr>
          <a:lstStyle/>
          <a:p>
            <a:r>
              <a:rPr lang="en-US" sz="4000" dirty="0">
                <a:latin typeface="+mn-lt"/>
                <a:ea typeface="Arial"/>
                <a:cs typeface="Arial"/>
                <a:sym typeface="Arial"/>
              </a:rPr>
              <a:t>Student Performance </a:t>
            </a:r>
            <a:r>
              <a:rPr lang="en-US" sz="4000" dirty="0">
                <a:latin typeface="+mn-lt"/>
                <a:sym typeface="Arial"/>
              </a:rPr>
              <a:t>Standards</a:t>
            </a:r>
            <a:endParaRPr lang="en-US" sz="4000" dirty="0"/>
          </a:p>
        </p:txBody>
      </p:sp>
      <p:sp>
        <p:nvSpPr>
          <p:cNvPr id="3" name="Content Placeholder 2">
            <a:extLst>
              <a:ext uri="{FF2B5EF4-FFF2-40B4-BE49-F238E27FC236}">
                <a16:creationId xmlns:a16="http://schemas.microsoft.com/office/drawing/2014/main" id="{652A8FC1-D387-47ED-8A15-E6FC664C2F33}"/>
              </a:ext>
            </a:extLst>
          </p:cNvPr>
          <p:cNvSpPr>
            <a:spLocks noGrp="1"/>
          </p:cNvSpPr>
          <p:nvPr>
            <p:ph idx="1"/>
          </p:nvPr>
        </p:nvSpPr>
        <p:spPr/>
        <p:txBody>
          <a:bodyPr/>
          <a:lstStyle/>
          <a:p>
            <a:pPr>
              <a:spcBef>
                <a:spcPts val="0"/>
              </a:spcBef>
              <a:spcAft>
                <a:spcPts val="1200"/>
              </a:spcAft>
              <a:buClr>
                <a:srgbClr val="000000"/>
              </a:buClr>
              <a:buSzPts val="3200"/>
            </a:pPr>
            <a:r>
              <a:rPr lang="en-US" i="1" dirty="0"/>
              <a:t>Student Performance Standards </a:t>
            </a:r>
            <a:r>
              <a:rPr lang="en-US" dirty="0"/>
              <a:t>articulate what students will achieve and translate the standards into measurable goals. </a:t>
            </a:r>
          </a:p>
          <a:p>
            <a:pPr>
              <a:spcBef>
                <a:spcPts val="0"/>
              </a:spcBef>
              <a:spcAft>
                <a:spcPts val="1200"/>
              </a:spcAft>
              <a:buClr>
                <a:srgbClr val="000000"/>
              </a:buClr>
              <a:buSzPts val="3200"/>
            </a:pPr>
            <a:r>
              <a:rPr lang="en-US" dirty="0"/>
              <a:t>In PK–8 performance standards are assigned to each grade.</a:t>
            </a:r>
          </a:p>
          <a:p>
            <a:pPr>
              <a:spcBef>
                <a:spcPts val="0"/>
              </a:spcBef>
              <a:spcAft>
                <a:spcPts val="1200"/>
              </a:spcAft>
              <a:buClr>
                <a:srgbClr val="000000"/>
              </a:buClr>
              <a:buSzPts val="3200"/>
            </a:pPr>
            <a:r>
              <a:rPr lang="en-US" dirty="0"/>
              <a:t>In high school there are performance standards for three levels—Proficient, Accomplished, Advanced.</a:t>
            </a:r>
          </a:p>
          <a:p>
            <a:endParaRPr lang="en-US" dirty="0"/>
          </a:p>
        </p:txBody>
      </p:sp>
      <p:sp>
        <p:nvSpPr>
          <p:cNvPr id="6" name="TextBox 5">
            <a:extLst>
              <a:ext uri="{FF2B5EF4-FFF2-40B4-BE49-F238E27FC236}">
                <a16:creationId xmlns:a16="http://schemas.microsoft.com/office/drawing/2014/main" id="{5003622D-C211-44E9-974D-0F1D4917F8E0}"/>
              </a:ext>
            </a:extLst>
          </p:cNvPr>
          <p:cNvSpPr txBox="1"/>
          <p:nvPr/>
        </p:nvSpPr>
        <p:spPr>
          <a:xfrm>
            <a:off x="838200" y="4824234"/>
            <a:ext cx="10515600" cy="1200329"/>
          </a:xfrm>
          <a:prstGeom prst="rect">
            <a:avLst/>
          </a:prstGeom>
          <a:noFill/>
          <a:ln w="38100">
            <a:solidFill>
              <a:schemeClr val="tx1">
                <a:lumMod val="50000"/>
                <a:lumOff val="50000"/>
              </a:schemeClr>
            </a:solidFill>
          </a:ln>
        </p:spPr>
        <p:txBody>
          <a:bodyPr wrap="square" rtlCol="0">
            <a:spAutoFit/>
          </a:bodyPr>
          <a:lstStyle/>
          <a:p>
            <a:pPr algn="ctr"/>
            <a:r>
              <a:rPr lang="en-US" sz="2400" dirty="0">
                <a:effectLst/>
                <a:latin typeface="Arial" panose="020B0604020202020204" pitchFamily="34" charset="0"/>
                <a:ea typeface="Calibri" panose="020F0502020204030204" pitchFamily="34" charset="0"/>
              </a:rPr>
              <a:t>The Student Performance </a:t>
            </a:r>
            <a:r>
              <a:rPr lang="en-US" sz="2400" dirty="0">
                <a:latin typeface="Arial" panose="020B0604020202020204" pitchFamily="34" charset="0"/>
                <a:ea typeface="Calibri" panose="020F0502020204030204" pitchFamily="34" charset="0"/>
              </a:rPr>
              <a:t>S</a:t>
            </a:r>
            <a:r>
              <a:rPr lang="en-US" sz="2400" dirty="0">
                <a:effectLst/>
                <a:latin typeface="Arial" panose="020B0604020202020204" pitchFamily="34" charset="0"/>
                <a:ea typeface="Calibri" panose="020F0502020204030204" pitchFamily="34" charset="0"/>
              </a:rPr>
              <a:t>tandards translate the Anchor Standards into discipline-specific, explicit, and measurable learning goals for each grade level, proficiency level, or high school course level. </a:t>
            </a:r>
            <a:endParaRPr lang="en-US" sz="4000" dirty="0"/>
          </a:p>
        </p:txBody>
      </p:sp>
      <p:pic>
        <p:nvPicPr>
          <p:cNvPr id="8" name="Picture 7">
            <a:extLst>
              <a:ext uri="{FF2B5EF4-FFF2-40B4-BE49-F238E27FC236}">
                <a16:creationId xmlns:a16="http://schemas.microsoft.com/office/drawing/2014/main" id="{2BE77072-96BE-42AC-B4F4-F284FE50F269}"/>
              </a:ext>
              <a:ext uri="{C183D7F6-B498-43B3-948B-1728B52AA6E4}">
                <adec:decorative xmlns:adec="http://schemas.microsoft.com/office/drawing/2017/decorative" val="1"/>
              </a:ext>
            </a:extLst>
          </p:cNvPr>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013701" y="165949"/>
            <a:ext cx="3720252" cy="3720252"/>
          </a:xfrm>
          <a:prstGeom prst="rect">
            <a:avLst/>
          </a:prstGeom>
        </p:spPr>
      </p:pic>
      <p:cxnSp>
        <p:nvCxnSpPr>
          <p:cNvPr id="7" name="Straight Arrow Connector 6">
            <a:extLst>
              <a:ext uri="{FF2B5EF4-FFF2-40B4-BE49-F238E27FC236}">
                <a16:creationId xmlns:a16="http://schemas.microsoft.com/office/drawing/2014/main" id="{5DBF8EEC-B3E2-4DB4-98CE-0A0413E4F5E0}"/>
              </a:ext>
              <a:ext uri="{C183D7F6-B498-43B3-948B-1728B52AA6E4}">
                <adec:decorative xmlns:adec="http://schemas.microsoft.com/office/drawing/2017/decorative" val="1"/>
              </a:ext>
            </a:extLst>
          </p:cNvPr>
          <p:cNvCxnSpPr>
            <a:cxnSpLocks/>
          </p:cNvCxnSpPr>
          <p:nvPr/>
        </p:nvCxnSpPr>
        <p:spPr>
          <a:xfrm flipV="1">
            <a:off x="9880600" y="556642"/>
            <a:ext cx="1491655" cy="1499171"/>
          </a:xfrm>
          <a:prstGeom prst="straightConnector1">
            <a:avLst/>
          </a:prstGeom>
          <a:ln w="85725" cap="rnd">
            <a:solidFill>
              <a:schemeClr val="tx1"/>
            </a:solidFill>
            <a:headEnd type="stealth" w="lg" len="lg"/>
            <a:tailEnd type="ova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EAE9AFF-432B-485D-B19B-66537FBAD76A}"/>
              </a:ext>
            </a:extLst>
          </p:cNvPr>
          <p:cNvSpPr>
            <a:spLocks noGrp="1"/>
          </p:cNvSpPr>
          <p:nvPr>
            <p:ph type="sldNum" sz="quarter" idx="12"/>
          </p:nvPr>
        </p:nvSpPr>
        <p:spPr/>
        <p:txBody>
          <a:bodyPr/>
          <a:lstStyle/>
          <a:p>
            <a:fld id="{1C8E0B4C-4C2F-4BE7-8793-29AB022C0CCB}" type="slidenum">
              <a:rPr lang="en-US" smtClean="0"/>
              <a:t>18</a:t>
            </a:fld>
            <a:endParaRPr lang="en-US" dirty="0"/>
          </a:p>
        </p:txBody>
      </p:sp>
    </p:spTree>
    <p:extLst>
      <p:ext uri="{BB962C8B-B14F-4D97-AF65-F5344CB8AC3E}">
        <p14:creationId xmlns:p14="http://schemas.microsoft.com/office/powerpoint/2010/main" val="336680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BE2062-C445-4A44-B5C7-9794D097753D}"/>
              </a:ext>
            </a:extLst>
          </p:cNvPr>
          <p:cNvSpPr>
            <a:spLocks noGrp="1"/>
          </p:cNvSpPr>
          <p:nvPr>
            <p:ph type="title"/>
          </p:nvPr>
        </p:nvSpPr>
        <p:spPr/>
        <p:txBody>
          <a:bodyPr>
            <a:normAutofit fontScale="90000"/>
          </a:bodyPr>
          <a:lstStyle/>
          <a:p>
            <a:pPr algn="ctr"/>
            <a:r>
              <a:rPr lang="en-US" dirty="0"/>
              <a:t>Proficiency Levels for </a:t>
            </a:r>
            <a:br>
              <a:rPr lang="en-US" dirty="0"/>
            </a:br>
            <a:r>
              <a:rPr lang="en-US" dirty="0"/>
              <a:t>High School Performance Standards </a:t>
            </a:r>
            <a:br>
              <a:rPr lang="en-US" sz="3600" dirty="0"/>
            </a:br>
            <a:endParaRPr lang="en-US" sz="3600" dirty="0"/>
          </a:p>
        </p:txBody>
      </p:sp>
      <p:graphicFrame>
        <p:nvGraphicFramePr>
          <p:cNvPr id="6" name="Table 6">
            <a:extLst>
              <a:ext uri="{FF2B5EF4-FFF2-40B4-BE49-F238E27FC236}">
                <a16:creationId xmlns:a16="http://schemas.microsoft.com/office/drawing/2014/main" id="{EAEB420F-A884-49A0-98A0-DF9C978CD6DA}"/>
              </a:ext>
            </a:extLst>
          </p:cNvPr>
          <p:cNvGraphicFramePr>
            <a:graphicFrameLocks noGrp="1"/>
          </p:cNvGraphicFramePr>
          <p:nvPr>
            <p:extLst>
              <p:ext uri="{D42A27DB-BD31-4B8C-83A1-F6EECF244321}">
                <p14:modId xmlns:p14="http://schemas.microsoft.com/office/powerpoint/2010/main" val="2113722542"/>
              </p:ext>
            </p:extLst>
          </p:nvPr>
        </p:nvGraphicFramePr>
        <p:xfrm>
          <a:off x="520700" y="1741488"/>
          <a:ext cx="11074401" cy="4572000"/>
        </p:xfrm>
        <a:graphic>
          <a:graphicData uri="http://schemas.openxmlformats.org/drawingml/2006/table">
            <a:tbl>
              <a:tblPr firstRow="1" bandRow="1">
                <a:tableStyleId>{69012ECD-51FC-41F1-AA8D-1B2483CD663E}</a:tableStyleId>
              </a:tblPr>
              <a:tblGrid>
                <a:gridCol w="3290808">
                  <a:extLst>
                    <a:ext uri="{9D8B030D-6E8A-4147-A177-3AD203B41FA5}">
                      <a16:colId xmlns:a16="http://schemas.microsoft.com/office/drawing/2014/main" val="4018353464"/>
                    </a:ext>
                  </a:extLst>
                </a:gridCol>
                <a:gridCol w="3108315">
                  <a:extLst>
                    <a:ext uri="{9D8B030D-6E8A-4147-A177-3AD203B41FA5}">
                      <a16:colId xmlns:a16="http://schemas.microsoft.com/office/drawing/2014/main" val="1618499048"/>
                    </a:ext>
                  </a:extLst>
                </a:gridCol>
                <a:gridCol w="4675278">
                  <a:extLst>
                    <a:ext uri="{9D8B030D-6E8A-4147-A177-3AD203B41FA5}">
                      <a16:colId xmlns:a16="http://schemas.microsoft.com/office/drawing/2014/main" val="2228858032"/>
                    </a:ext>
                  </a:extLst>
                </a:gridCol>
              </a:tblGrid>
              <a:tr h="486834">
                <a:tc>
                  <a:txBody>
                    <a:bodyPr/>
                    <a:lstStyle/>
                    <a:p>
                      <a:pPr algn="ctr">
                        <a:lnSpc>
                          <a:spcPct val="100000"/>
                        </a:lnSpc>
                      </a:pPr>
                      <a:r>
                        <a:rPr lang="en-US" sz="2400" b="1" kern="1200" dirty="0">
                          <a:solidFill>
                            <a:schemeClr val="tx1"/>
                          </a:solidFill>
                          <a:effectLst/>
                        </a:rPr>
                        <a:t>High School</a:t>
                      </a:r>
                    </a:p>
                    <a:p>
                      <a:pPr algn="ctr">
                        <a:lnSpc>
                          <a:spcPct val="100000"/>
                        </a:lnSpc>
                      </a:pPr>
                      <a:r>
                        <a:rPr lang="en-US" sz="2400" b="1" kern="1200" dirty="0">
                          <a:solidFill>
                            <a:schemeClr val="tx1"/>
                          </a:solidFill>
                          <a:effectLst/>
                        </a:rPr>
                        <a:t>Proficient</a:t>
                      </a:r>
                      <a:endParaRPr lang="en-US" sz="2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0000"/>
                        </a:lnSpc>
                      </a:pPr>
                      <a:r>
                        <a:rPr lang="en-US" sz="2400" b="1" kern="1200" dirty="0">
                          <a:solidFill>
                            <a:schemeClr val="tx1"/>
                          </a:solidFill>
                          <a:effectLst/>
                        </a:rPr>
                        <a:t>High School</a:t>
                      </a:r>
                    </a:p>
                    <a:p>
                      <a:pPr algn="ctr">
                        <a:lnSpc>
                          <a:spcPct val="100000"/>
                        </a:lnSpc>
                      </a:pPr>
                      <a:r>
                        <a:rPr lang="en-US" sz="2400" b="1" kern="1200" dirty="0">
                          <a:solidFill>
                            <a:schemeClr val="tx1"/>
                          </a:solidFill>
                          <a:effectLst/>
                        </a:rPr>
                        <a:t>Accomplished</a:t>
                      </a:r>
                      <a:endParaRPr lang="en-US" sz="2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pPr>
                      <a:r>
                        <a:rPr lang="en-US" sz="2400" b="1" kern="1200" dirty="0">
                          <a:solidFill>
                            <a:schemeClr val="tx1"/>
                          </a:solidFill>
                          <a:effectLst/>
                        </a:rPr>
                        <a:t>High School</a:t>
                      </a:r>
                    </a:p>
                    <a:p>
                      <a:pPr algn="ctr">
                        <a:lnSpc>
                          <a:spcPct val="100000"/>
                        </a:lnSpc>
                      </a:pPr>
                      <a:r>
                        <a:rPr lang="en-US" sz="2400" b="1" kern="1200" dirty="0">
                          <a:solidFill>
                            <a:schemeClr val="tx1"/>
                          </a:solidFill>
                          <a:effectLst/>
                        </a:rPr>
                        <a:t>Advanced</a:t>
                      </a:r>
                      <a:endParaRPr lang="en-US" sz="2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35529772"/>
                  </a:ext>
                </a:extLst>
              </a:tr>
              <a:tr h="2015067">
                <a:tc>
                  <a:txBody>
                    <a:bodyPr/>
                    <a:lstStyle/>
                    <a:p>
                      <a:pPr algn="ctr">
                        <a:lnSpc>
                          <a:spcPct val="100000"/>
                        </a:lnSpc>
                      </a:pPr>
                      <a:r>
                        <a:rPr lang="en-US" sz="2400" kern="1200" dirty="0">
                          <a:solidFill>
                            <a:schemeClr val="dk1"/>
                          </a:solidFill>
                          <a:effectLst/>
                        </a:rPr>
                        <a:t>A level of achievement attainable by most students who complete a high- school level course in the arts (or equivalent) beyond the foundation of quality PK–8 instruction</a:t>
                      </a:r>
                      <a:endParaRPr lang="en-US" sz="2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600"/>
                        </a:spcAft>
                      </a:pPr>
                      <a:r>
                        <a:rPr lang="en-US" sz="2400" dirty="0">
                          <a:effectLst/>
                        </a:rPr>
                        <a:t>A level of achievement attainable by most students who complete a rigorous sequence of high-school level courses (or equivalent) beyond the Proficient level.</a:t>
                      </a:r>
                      <a:endParaRPr lang="en-US" sz="24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2400" kern="1200" dirty="0">
                          <a:solidFill>
                            <a:schemeClr val="dk1"/>
                          </a:solidFill>
                          <a:effectLst/>
                        </a:rPr>
                        <a:t>A level and scope of achievement that significantly exceeds the Accomplished level. Achievement at this level is indisputably rigorous and substantially expands students’ knowledge, skills, and understandings beyond the expectations articulated for Accomplished achievement.</a:t>
                      </a:r>
                      <a:endParaRPr lang="en-US" sz="2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4730874"/>
                  </a:ext>
                </a:extLst>
              </a:tr>
            </a:tbl>
          </a:graphicData>
        </a:graphic>
      </p:graphicFrame>
      <p:sp>
        <p:nvSpPr>
          <p:cNvPr id="4" name="Slide Number Placeholder 3">
            <a:extLst>
              <a:ext uri="{FF2B5EF4-FFF2-40B4-BE49-F238E27FC236}">
                <a16:creationId xmlns:a16="http://schemas.microsoft.com/office/drawing/2014/main" id="{1114A30A-82AC-460E-923A-8D4F63B66DC7}"/>
              </a:ext>
            </a:extLst>
          </p:cNvPr>
          <p:cNvSpPr>
            <a:spLocks noGrp="1"/>
          </p:cNvSpPr>
          <p:nvPr>
            <p:ph type="sldNum" sz="quarter" idx="12"/>
          </p:nvPr>
        </p:nvSpPr>
        <p:spPr/>
        <p:txBody>
          <a:bodyPr/>
          <a:lstStyle/>
          <a:p>
            <a:fld id="{1C8E0B4C-4C2F-4BE7-8793-29AB022C0CCB}" type="slidenum">
              <a:rPr lang="en-US" smtClean="0"/>
              <a:t>19</a:t>
            </a:fld>
            <a:endParaRPr lang="en-US" dirty="0"/>
          </a:p>
        </p:txBody>
      </p:sp>
    </p:spTree>
    <p:extLst>
      <p:ext uri="{BB962C8B-B14F-4D97-AF65-F5344CB8AC3E}">
        <p14:creationId xmlns:p14="http://schemas.microsoft.com/office/powerpoint/2010/main" val="2392336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8390CB63-BE24-4A11-A68E-18B882FD98CA}"/>
              </a:ext>
            </a:extLst>
          </p:cNvPr>
          <p:cNvSpPr>
            <a:spLocks noGrp="1"/>
          </p:cNvSpPr>
          <p:nvPr>
            <p:ph type="title"/>
          </p:nvPr>
        </p:nvSpPr>
        <p:spPr/>
        <p:txBody>
          <a:bodyPr>
            <a:normAutofit/>
          </a:bodyPr>
          <a:lstStyle/>
          <a:p>
            <a:pPr algn="ctr"/>
            <a:r>
              <a:rPr lang="en-US" sz="4000" dirty="0">
                <a:latin typeface="+mn-lt"/>
              </a:rPr>
              <a:t>Introduction to Chapter 2</a:t>
            </a:r>
          </a:p>
        </p:txBody>
      </p:sp>
      <p:sp>
        <p:nvSpPr>
          <p:cNvPr id="7" name="Content Placeholder 6">
            <a:extLst>
              <a:ext uri="{FF2B5EF4-FFF2-40B4-BE49-F238E27FC236}">
                <a16:creationId xmlns:a16="http://schemas.microsoft.com/office/drawing/2014/main" id="{5908F27E-36AA-4064-87F8-22209EC2BA8D}"/>
              </a:ext>
            </a:extLst>
          </p:cNvPr>
          <p:cNvSpPr>
            <a:spLocks noGrp="1"/>
          </p:cNvSpPr>
          <p:nvPr>
            <p:ph idx="1"/>
          </p:nvPr>
        </p:nvSpPr>
        <p:spPr>
          <a:ln w="47625">
            <a:noFill/>
          </a:ln>
        </p:spPr>
        <p:txBody>
          <a:bodyPr>
            <a:noAutofit/>
          </a:bodyPr>
          <a:lstStyle/>
          <a:p>
            <a:pPr marL="0" indent="0">
              <a:spcBef>
                <a:spcPts val="0"/>
              </a:spcBef>
              <a:spcAft>
                <a:spcPts val="1800"/>
              </a:spcAft>
              <a:buNone/>
            </a:pPr>
            <a:r>
              <a:rPr lang="en-US" dirty="0"/>
              <a:t>This chapter provides fundamental support for teachers to </a:t>
            </a:r>
          </a:p>
          <a:p>
            <a:pPr lvl="1">
              <a:spcBef>
                <a:spcPts val="0"/>
              </a:spcBef>
              <a:spcAft>
                <a:spcPts val="1800"/>
              </a:spcAft>
            </a:pPr>
            <a:r>
              <a:rPr lang="en-US" sz="2800" dirty="0"/>
              <a:t>design and implement instruction aligned to the 2019 California </a:t>
            </a:r>
            <a:r>
              <a:rPr lang="en-US" sz="2800" i="1" dirty="0"/>
              <a:t>Arts Standards</a:t>
            </a:r>
            <a:r>
              <a:rPr lang="en-US" sz="2800" dirty="0"/>
              <a:t>;</a:t>
            </a:r>
          </a:p>
          <a:p>
            <a:pPr lvl="1">
              <a:spcBef>
                <a:spcPts val="0"/>
              </a:spcBef>
              <a:spcAft>
                <a:spcPts val="1800"/>
              </a:spcAft>
            </a:pPr>
            <a:r>
              <a:rPr lang="en-US" sz="2800" dirty="0"/>
              <a:t>assess student learning; and</a:t>
            </a:r>
          </a:p>
          <a:p>
            <a:pPr lvl="1">
              <a:spcBef>
                <a:spcPts val="0"/>
              </a:spcBef>
              <a:spcAft>
                <a:spcPts val="1800"/>
              </a:spcAft>
            </a:pPr>
            <a:r>
              <a:rPr lang="en-US" sz="2800" dirty="0"/>
              <a:t>provide instructional supports for all learners.</a:t>
            </a:r>
          </a:p>
          <a:p>
            <a:pPr marL="0" indent="0">
              <a:spcBef>
                <a:spcPts val="0"/>
              </a:spcBef>
              <a:spcAft>
                <a:spcPts val="1800"/>
              </a:spcAft>
              <a:buNone/>
            </a:pPr>
            <a:r>
              <a:rPr lang="en-US" dirty="0"/>
              <a:t>Additional discipline-specific guidance can be found in chapters 3–7, the five discipline chapters.</a:t>
            </a:r>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a:lstStyle/>
          <a:p>
            <a:fld id="{1C8E0B4C-4C2F-4BE7-8793-29AB022C0CCB}" type="slidenum">
              <a:rPr lang="en-US" smtClean="0"/>
              <a:t>2</a:t>
            </a:fld>
            <a:endParaRPr lang="en-US" dirty="0"/>
          </a:p>
        </p:txBody>
      </p:sp>
    </p:spTree>
    <p:extLst>
      <p:ext uri="{BB962C8B-B14F-4D97-AF65-F5344CB8AC3E}">
        <p14:creationId xmlns:p14="http://schemas.microsoft.com/office/powerpoint/2010/main" val="4226372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A5F98A-18D4-4FF8-AEE6-22708A64D411}"/>
              </a:ext>
            </a:extLst>
          </p:cNvPr>
          <p:cNvSpPr>
            <a:spLocks noGrp="1"/>
          </p:cNvSpPr>
          <p:nvPr>
            <p:ph type="title"/>
          </p:nvPr>
        </p:nvSpPr>
        <p:spPr/>
        <p:txBody>
          <a:bodyPr/>
          <a:lstStyle/>
          <a:p>
            <a:pPr algn="ctr"/>
            <a:r>
              <a:rPr lang="en-US" dirty="0"/>
              <a:t>Coding System for the Standards </a:t>
            </a:r>
          </a:p>
        </p:txBody>
      </p:sp>
      <p:pic>
        <p:nvPicPr>
          <p:cNvPr id="4" name="Picture 3" descr="5=Grade 5, TH=the discipline theatre, Cr=the artistic process creating, 2=anchor standard two, a=subpart of performance standard. &#10;">
            <a:extLst>
              <a:ext uri="{FF2B5EF4-FFF2-40B4-BE49-F238E27FC236}">
                <a16:creationId xmlns:a16="http://schemas.microsoft.com/office/drawing/2014/main" id="{4A462DA4-D445-43C8-A390-6BB86A96EB4A}"/>
              </a:ext>
            </a:extLst>
          </p:cNvPr>
          <p:cNvPicPr>
            <a:picLocks noChangeAspect="1"/>
          </p:cNvPicPr>
          <p:nvPr/>
        </p:nvPicPr>
        <p:blipFill rotWithShape="1">
          <a:blip r:embed="rId3">
            <a:extLst>
              <a:ext uri="{28A0092B-C50C-407E-A947-70E740481C1C}">
                <a14:useLocalDpi xmlns:a14="http://schemas.microsoft.com/office/drawing/2010/main" val="0"/>
              </a:ext>
            </a:extLst>
          </a:blip>
          <a:srcRect l="2704" t="12009" r="2704" b="15629"/>
          <a:stretch/>
        </p:blipFill>
        <p:spPr>
          <a:xfrm>
            <a:off x="1817066" y="1530288"/>
            <a:ext cx="8649479" cy="4962587"/>
          </a:xfrm>
          <a:prstGeom prst="rect">
            <a:avLst/>
          </a:prstGeom>
          <a:ln>
            <a:noFill/>
          </a:ln>
          <a:effectLst>
            <a:outerShdw blurRad="190500" algn="tl" rotWithShape="0">
              <a:srgbClr val="000000">
                <a:alpha val="70000"/>
              </a:srgbClr>
            </a:outerShdw>
          </a:effectLst>
        </p:spPr>
      </p:pic>
      <p:sp>
        <p:nvSpPr>
          <p:cNvPr id="5" name="Slide Number Placeholder 1">
            <a:extLst>
              <a:ext uri="{FF2B5EF4-FFF2-40B4-BE49-F238E27FC236}">
                <a16:creationId xmlns:a16="http://schemas.microsoft.com/office/drawing/2014/main" id="{A2723024-5B1A-478C-8D0D-5C79C8619943}"/>
              </a:ext>
            </a:extLst>
          </p:cNvPr>
          <p:cNvSpPr>
            <a:spLocks noGrp="1"/>
          </p:cNvSpPr>
          <p:nvPr>
            <p:ph type="sldNum" sz="quarter" idx="12"/>
          </p:nvPr>
        </p:nvSpPr>
        <p:spPr>
          <a:xfrm>
            <a:off x="8610600" y="6356350"/>
            <a:ext cx="2743200" cy="365125"/>
          </a:xfrm>
        </p:spPr>
        <p:txBody>
          <a:bodyPr/>
          <a:lstStyle/>
          <a:p>
            <a:fld id="{1C8E0B4C-4C2F-4BE7-8793-29AB022C0CCB}" type="slidenum">
              <a:rPr lang="en-US" smtClean="0"/>
              <a:t>20</a:t>
            </a:fld>
            <a:endParaRPr lang="en-US" dirty="0"/>
          </a:p>
        </p:txBody>
      </p:sp>
    </p:spTree>
    <p:extLst>
      <p:ext uri="{BB962C8B-B14F-4D97-AF65-F5344CB8AC3E}">
        <p14:creationId xmlns:p14="http://schemas.microsoft.com/office/powerpoint/2010/main" val="35220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A5F98A-18D4-4FF8-AEE6-22708A64D411}"/>
              </a:ext>
            </a:extLst>
          </p:cNvPr>
          <p:cNvSpPr>
            <a:spLocks noGrp="1"/>
          </p:cNvSpPr>
          <p:nvPr>
            <p:ph type="title"/>
          </p:nvPr>
        </p:nvSpPr>
        <p:spPr>
          <a:xfrm>
            <a:off x="838200" y="0"/>
            <a:ext cx="10515600" cy="1325563"/>
          </a:xfrm>
        </p:spPr>
        <p:txBody>
          <a:bodyPr/>
          <a:lstStyle/>
          <a:p>
            <a:pPr algn="ctr"/>
            <a:r>
              <a:rPr lang="en-US" dirty="0"/>
              <a:t>Sample Coding For Music</a:t>
            </a:r>
          </a:p>
        </p:txBody>
      </p:sp>
      <p:pic>
        <p:nvPicPr>
          <p:cNvPr id="4" name="Picture 3" descr="Nov=Novice level, MU=the discipline music, H=standards for harmonizing instruments, Pr=the artistic process presenting, 4=anchor standard four">
            <a:extLst>
              <a:ext uri="{FF2B5EF4-FFF2-40B4-BE49-F238E27FC236}">
                <a16:creationId xmlns:a16="http://schemas.microsoft.com/office/drawing/2014/main" id="{57EA1734-0208-45EA-AB72-7AE8DE642554}"/>
              </a:ext>
            </a:extLst>
          </p:cNvPr>
          <p:cNvPicPr/>
          <p:nvPr/>
        </p:nvPicPr>
        <p:blipFill>
          <a:blip r:embed="rId3"/>
          <a:stretch>
            <a:fillRect/>
          </a:stretch>
        </p:blipFill>
        <p:spPr>
          <a:xfrm>
            <a:off x="2530150" y="1325562"/>
            <a:ext cx="7150467" cy="5329237"/>
          </a:xfrm>
          <a:prstGeom prst="rect">
            <a:avLst/>
          </a:prstGeom>
          <a:ln>
            <a:noFill/>
          </a:ln>
          <a:effectLst>
            <a:outerShdw blurRad="190500" algn="tl" rotWithShape="0">
              <a:srgbClr val="000000">
                <a:alpha val="70000"/>
              </a:srgbClr>
            </a:outerShdw>
          </a:effectLst>
        </p:spPr>
      </p:pic>
      <p:sp>
        <p:nvSpPr>
          <p:cNvPr id="5" name="Slide Number Placeholder 1">
            <a:extLst>
              <a:ext uri="{FF2B5EF4-FFF2-40B4-BE49-F238E27FC236}">
                <a16:creationId xmlns:a16="http://schemas.microsoft.com/office/drawing/2014/main" id="{7C6AB794-8B58-4314-BFB4-EE070C9E9FF7}"/>
              </a:ext>
            </a:extLst>
          </p:cNvPr>
          <p:cNvSpPr>
            <a:spLocks noGrp="1"/>
          </p:cNvSpPr>
          <p:nvPr>
            <p:ph type="sldNum" sz="quarter" idx="12"/>
          </p:nvPr>
        </p:nvSpPr>
        <p:spPr>
          <a:xfrm>
            <a:off x="8610600" y="6356350"/>
            <a:ext cx="2743200" cy="365125"/>
          </a:xfrm>
        </p:spPr>
        <p:txBody>
          <a:bodyPr/>
          <a:lstStyle/>
          <a:p>
            <a:fld id="{1C8E0B4C-4C2F-4BE7-8793-29AB022C0CCB}" type="slidenum">
              <a:rPr lang="en-US" smtClean="0"/>
              <a:t>21</a:t>
            </a:fld>
            <a:endParaRPr lang="en-US" dirty="0"/>
          </a:p>
        </p:txBody>
      </p:sp>
    </p:spTree>
    <p:extLst>
      <p:ext uri="{BB962C8B-B14F-4D97-AF65-F5344CB8AC3E}">
        <p14:creationId xmlns:p14="http://schemas.microsoft.com/office/powerpoint/2010/main" val="402874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FAE89-8A06-4B56-AF56-FD7BA2ADFFCC}"/>
              </a:ext>
            </a:extLst>
          </p:cNvPr>
          <p:cNvSpPr>
            <a:spLocks noGrp="1"/>
          </p:cNvSpPr>
          <p:nvPr>
            <p:ph type="title"/>
          </p:nvPr>
        </p:nvSpPr>
        <p:spPr/>
        <p:txBody>
          <a:bodyPr>
            <a:noAutofit/>
          </a:bodyPr>
          <a:lstStyle/>
          <a:p>
            <a:r>
              <a:rPr lang="en-US" sz="3600" dirty="0">
                <a:effectLst/>
                <a:latin typeface="Arial" panose="020B0604020202020204" pitchFamily="34" charset="0"/>
                <a:ea typeface="Calibri" panose="020F0502020204030204" pitchFamily="34" charset="0"/>
              </a:rPr>
              <a:t>Example of How </a:t>
            </a:r>
            <a:r>
              <a:rPr lang="en-US" sz="3600" dirty="0">
                <a:latin typeface="Arial" panose="020B0604020202020204" pitchFamily="34" charset="0"/>
                <a:ea typeface="Calibri" panose="020F0502020204030204" pitchFamily="34" charset="0"/>
              </a:rPr>
              <a:t>the </a:t>
            </a:r>
            <a:r>
              <a:rPr lang="en-US" sz="3600" dirty="0">
                <a:effectLst/>
                <a:latin typeface="Arial" panose="020B0604020202020204" pitchFamily="34" charset="0"/>
                <a:ea typeface="Calibri" panose="020F0502020204030204" pitchFamily="34" charset="0"/>
              </a:rPr>
              <a:t>Structural Elements of The </a:t>
            </a:r>
            <a:r>
              <a:rPr lang="en-US" sz="3600" i="1" dirty="0">
                <a:effectLst/>
                <a:latin typeface="Arial" panose="020B0604020202020204" pitchFamily="34" charset="0"/>
                <a:ea typeface="Calibri" panose="020F0502020204030204" pitchFamily="34" charset="0"/>
              </a:rPr>
              <a:t>Arts Standards </a:t>
            </a:r>
            <a:r>
              <a:rPr lang="en-US" sz="3600" dirty="0">
                <a:latin typeface="Arial" panose="020B0604020202020204" pitchFamily="34" charset="0"/>
                <a:ea typeface="Calibri" panose="020F0502020204030204" pitchFamily="34" charset="0"/>
              </a:rPr>
              <a:t>Work</a:t>
            </a:r>
            <a:r>
              <a:rPr lang="en-US" sz="3600" i="1" dirty="0">
                <a:latin typeface="Arial" panose="020B0604020202020204" pitchFamily="34" charset="0"/>
                <a:ea typeface="Calibri" panose="020F0502020204030204" pitchFamily="34" charset="0"/>
              </a:rPr>
              <a:t> </a:t>
            </a:r>
            <a:r>
              <a:rPr lang="en-US" sz="3600" dirty="0">
                <a:latin typeface="Arial" panose="020B0604020202020204" pitchFamily="34" charset="0"/>
                <a:ea typeface="Calibri" panose="020F0502020204030204" pitchFamily="34" charset="0"/>
              </a:rPr>
              <a:t>Together—</a:t>
            </a:r>
            <a:r>
              <a:rPr lang="en-US" sz="3600" dirty="0">
                <a:effectLst/>
                <a:latin typeface="Arial" panose="020B0604020202020204" pitchFamily="34" charset="0"/>
                <a:ea typeface="Calibri" panose="020F0502020204030204" pitchFamily="34" charset="0"/>
                <a:cs typeface="Arial" panose="020B0604020202020204" pitchFamily="34" charset="0"/>
              </a:rPr>
              <a:t>2.MU:Cr1a</a:t>
            </a:r>
            <a:endParaRPr lang="en-US" sz="3600" dirty="0"/>
          </a:p>
        </p:txBody>
      </p:sp>
      <p:sp>
        <p:nvSpPr>
          <p:cNvPr id="3" name="Content Placeholder 2">
            <a:extLst>
              <a:ext uri="{FF2B5EF4-FFF2-40B4-BE49-F238E27FC236}">
                <a16:creationId xmlns:a16="http://schemas.microsoft.com/office/drawing/2014/main" id="{132D5649-AD26-4490-823B-B3CBE2C3BBDC}"/>
              </a:ext>
            </a:extLst>
          </p:cNvPr>
          <p:cNvSpPr>
            <a:spLocks noGrp="1"/>
          </p:cNvSpPr>
          <p:nvPr>
            <p:ph idx="1"/>
          </p:nvPr>
        </p:nvSpPr>
        <p:spPr>
          <a:xfrm>
            <a:off x="596900" y="1690688"/>
            <a:ext cx="10998200" cy="4121150"/>
          </a:xfrm>
        </p:spPr>
        <p:txBody>
          <a:bodyPr>
            <a:normAutofit fontScale="92500" lnSpcReduction="20000"/>
          </a:bodyPr>
          <a:lstStyle/>
          <a:p>
            <a:pPr marL="0" marR="0" indent="0">
              <a:lnSpc>
                <a:spcPct val="110000"/>
              </a:lnSpc>
              <a:spcBef>
                <a:spcPts val="0"/>
              </a:spcBef>
              <a:spcAft>
                <a:spcPts val="1800"/>
              </a:spcAft>
              <a:buNone/>
            </a:pPr>
            <a:r>
              <a:rPr lang="en-US" sz="2600" b="1" dirty="0">
                <a:effectLst/>
                <a:latin typeface="Arial" panose="020B0604020202020204" pitchFamily="34" charset="0"/>
                <a:ea typeface="Calibri" panose="020F0502020204030204" pitchFamily="34" charset="0"/>
                <a:cs typeface="Arial" panose="020B0604020202020204" pitchFamily="34" charset="0"/>
              </a:rPr>
              <a:t>CREATING—Anchor Standard 1:</a:t>
            </a:r>
            <a:r>
              <a:rPr lang="en-US" sz="2600" dirty="0">
                <a:effectLst/>
                <a:latin typeface="Arial" panose="020B0604020202020204" pitchFamily="34" charset="0"/>
                <a:ea typeface="Calibri" panose="020F0502020204030204" pitchFamily="34" charset="0"/>
                <a:cs typeface="Arial" panose="020B0604020202020204" pitchFamily="34" charset="0"/>
              </a:rPr>
              <a:t> Generate and conceptualize artistic ideas and work.</a:t>
            </a:r>
          </a:p>
          <a:p>
            <a:pPr marL="0" marR="0" indent="0">
              <a:lnSpc>
                <a:spcPct val="110000"/>
              </a:lnSpc>
              <a:spcBef>
                <a:spcPts val="0"/>
              </a:spcBef>
              <a:spcAft>
                <a:spcPts val="1800"/>
              </a:spcAft>
              <a:buNone/>
            </a:pPr>
            <a:r>
              <a:rPr lang="en-US" sz="2600" b="1" dirty="0">
                <a:effectLst/>
                <a:latin typeface="Arial" panose="020B0604020202020204" pitchFamily="34" charset="0"/>
                <a:ea typeface="Calibri" panose="020F0502020204030204" pitchFamily="34" charset="0"/>
                <a:cs typeface="Arial" panose="020B0604020202020204" pitchFamily="34" charset="0"/>
              </a:rPr>
              <a:t>Enduring Understanding:</a:t>
            </a:r>
            <a:r>
              <a:rPr lang="en-US" sz="2600" dirty="0">
                <a:effectLst/>
                <a:latin typeface="Arial" panose="020B0604020202020204" pitchFamily="34" charset="0"/>
                <a:ea typeface="Calibri" panose="020F0502020204030204" pitchFamily="34" charset="0"/>
                <a:cs typeface="Arial" panose="020B0604020202020204" pitchFamily="34" charset="0"/>
              </a:rPr>
              <a:t> The creative ideas, concepts, and feelings that influence musicians’ work emerge from a variety of sources.</a:t>
            </a:r>
          </a:p>
          <a:p>
            <a:pPr marL="0" marR="0" indent="0">
              <a:lnSpc>
                <a:spcPct val="110000"/>
              </a:lnSpc>
              <a:spcBef>
                <a:spcPts val="0"/>
              </a:spcBef>
              <a:spcAft>
                <a:spcPts val="1800"/>
              </a:spcAft>
              <a:buNone/>
            </a:pPr>
            <a:r>
              <a:rPr lang="en-US" sz="2600" b="1" dirty="0">
                <a:effectLst/>
                <a:latin typeface="Arial" panose="020B0604020202020204" pitchFamily="34" charset="0"/>
                <a:ea typeface="Calibri" panose="020F0502020204030204" pitchFamily="34" charset="0"/>
                <a:cs typeface="Arial" panose="020B0604020202020204" pitchFamily="34" charset="0"/>
              </a:rPr>
              <a:t>Essential Question:</a:t>
            </a:r>
            <a:r>
              <a:rPr lang="en-US" sz="2600" dirty="0">
                <a:effectLst/>
                <a:latin typeface="Arial" panose="020B0604020202020204" pitchFamily="34" charset="0"/>
                <a:ea typeface="Calibri" panose="020F0502020204030204" pitchFamily="34" charset="0"/>
                <a:cs typeface="Arial" panose="020B0604020202020204" pitchFamily="34" charset="0"/>
              </a:rPr>
              <a:t> How do musicians generate creative ideas?</a:t>
            </a:r>
          </a:p>
          <a:p>
            <a:pPr marL="0" marR="0" indent="0">
              <a:lnSpc>
                <a:spcPct val="110000"/>
              </a:lnSpc>
              <a:spcBef>
                <a:spcPts val="0"/>
              </a:spcBef>
              <a:spcAft>
                <a:spcPts val="1800"/>
              </a:spcAft>
              <a:buNone/>
            </a:pPr>
            <a:r>
              <a:rPr lang="en-US" sz="2600" b="1" dirty="0">
                <a:effectLst/>
                <a:latin typeface="Arial" panose="020B0604020202020204" pitchFamily="34" charset="0"/>
                <a:ea typeface="Calibri" panose="020F0502020204030204" pitchFamily="34" charset="0"/>
                <a:cs typeface="Arial" panose="020B0604020202020204" pitchFamily="34" charset="0"/>
              </a:rPr>
              <a:t>Process Component:</a:t>
            </a:r>
            <a:r>
              <a:rPr lang="en-US" sz="2600" dirty="0">
                <a:effectLst/>
                <a:latin typeface="Arial" panose="020B0604020202020204" pitchFamily="34" charset="0"/>
                <a:ea typeface="Calibri" panose="020F0502020204030204" pitchFamily="34" charset="0"/>
                <a:cs typeface="Arial" panose="020B0604020202020204" pitchFamily="34" charset="0"/>
              </a:rPr>
              <a:t> Imagine</a:t>
            </a:r>
          </a:p>
          <a:p>
            <a:pPr marL="0" marR="0" indent="0">
              <a:lnSpc>
                <a:spcPct val="110000"/>
              </a:lnSpc>
              <a:spcBef>
                <a:spcPts val="0"/>
              </a:spcBef>
              <a:spcAft>
                <a:spcPts val="1800"/>
              </a:spcAft>
              <a:buNone/>
            </a:pPr>
            <a:r>
              <a:rPr lang="en-US" sz="2600" b="1" dirty="0">
                <a:effectLst/>
                <a:latin typeface="Arial" panose="020B0604020202020204" pitchFamily="34" charset="0"/>
                <a:ea typeface="Calibri" panose="020F0502020204030204" pitchFamily="34" charset="0"/>
                <a:cs typeface="Arial" panose="020B0604020202020204" pitchFamily="34" charset="0"/>
              </a:rPr>
              <a:t>Performance Standard:</a:t>
            </a:r>
            <a:r>
              <a:rPr lang="en-US" sz="2600" dirty="0">
                <a:effectLst/>
                <a:latin typeface="Arial" panose="020B0604020202020204" pitchFamily="34" charset="0"/>
                <a:ea typeface="Calibri" panose="020F0502020204030204" pitchFamily="34" charset="0"/>
                <a:cs typeface="Arial" panose="020B0604020202020204" pitchFamily="34" charset="0"/>
              </a:rPr>
              <a:t> </a:t>
            </a:r>
            <a:r>
              <a:rPr lang="en-US" sz="2600" dirty="0">
                <a:latin typeface="Arial" panose="020B0604020202020204" pitchFamily="34" charset="0"/>
                <a:ea typeface="Calibri" panose="020F0502020204030204" pitchFamily="34" charset="0"/>
                <a:cs typeface="Arial" panose="020B0604020202020204" pitchFamily="34" charset="0"/>
              </a:rPr>
              <a:t>a. </a:t>
            </a:r>
            <a:r>
              <a:rPr lang="en-US" sz="2600" dirty="0">
                <a:effectLst/>
                <a:latin typeface="Arial" panose="020B0604020202020204" pitchFamily="34" charset="0"/>
                <a:ea typeface="Calibri" panose="020F0502020204030204" pitchFamily="34" charset="0"/>
                <a:cs typeface="Arial" panose="020B0604020202020204" pitchFamily="34" charset="0"/>
              </a:rPr>
              <a:t>Improvise rhythmic and melodic patterns and musical ideas for a specific purpose.</a:t>
            </a:r>
          </a:p>
          <a:p>
            <a:endParaRPr lang="en-US" dirty="0"/>
          </a:p>
        </p:txBody>
      </p:sp>
      <p:sp>
        <p:nvSpPr>
          <p:cNvPr id="5" name="TextBox 4">
            <a:extLst>
              <a:ext uri="{FF2B5EF4-FFF2-40B4-BE49-F238E27FC236}">
                <a16:creationId xmlns:a16="http://schemas.microsoft.com/office/drawing/2014/main" id="{CB58001A-4258-483E-B4E2-6A96B567A182}"/>
              </a:ext>
            </a:extLst>
          </p:cNvPr>
          <p:cNvSpPr txBox="1"/>
          <p:nvPr/>
        </p:nvSpPr>
        <p:spPr>
          <a:xfrm>
            <a:off x="673100" y="5493366"/>
            <a:ext cx="10922000" cy="1200329"/>
          </a:xfrm>
          <a:prstGeom prst="rect">
            <a:avLst/>
          </a:prstGeom>
          <a:noFill/>
          <a:ln w="38100">
            <a:solidFill>
              <a:schemeClr val="tx1">
                <a:lumMod val="50000"/>
                <a:lumOff val="5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effectLst/>
                <a:latin typeface="Arial" panose="020B0604020202020204" pitchFamily="34" charset="0"/>
                <a:ea typeface="Calibri" panose="020F0502020204030204" pitchFamily="34" charset="0"/>
                <a:cs typeface="Arial" panose="020B0604020202020204" pitchFamily="34" charset="0"/>
              </a:rPr>
              <a:t>The music standards have an additional distinct “strand” structure that reflects the increasing variety of music courses available to students. See Chapter 5, Music, for more information.</a:t>
            </a:r>
          </a:p>
        </p:txBody>
      </p:sp>
      <p:sp>
        <p:nvSpPr>
          <p:cNvPr id="4" name="Slide Number Placeholder 3">
            <a:extLst>
              <a:ext uri="{FF2B5EF4-FFF2-40B4-BE49-F238E27FC236}">
                <a16:creationId xmlns:a16="http://schemas.microsoft.com/office/drawing/2014/main" id="{24DAC695-D4F6-46D9-91F8-7E2B568DD03D}"/>
              </a:ext>
            </a:extLst>
          </p:cNvPr>
          <p:cNvSpPr>
            <a:spLocks noGrp="1"/>
          </p:cNvSpPr>
          <p:nvPr>
            <p:ph type="sldNum" sz="quarter" idx="12"/>
          </p:nvPr>
        </p:nvSpPr>
        <p:spPr/>
        <p:txBody>
          <a:bodyPr/>
          <a:lstStyle/>
          <a:p>
            <a:fld id="{1C8E0B4C-4C2F-4BE7-8793-29AB022C0CCB}" type="slidenum">
              <a:rPr lang="en-US" smtClean="0"/>
              <a:t>22</a:t>
            </a:fld>
            <a:endParaRPr lang="en-US" dirty="0"/>
          </a:p>
        </p:txBody>
      </p:sp>
    </p:spTree>
    <p:extLst>
      <p:ext uri="{BB962C8B-B14F-4D97-AF65-F5344CB8AC3E}">
        <p14:creationId xmlns:p14="http://schemas.microsoft.com/office/powerpoint/2010/main" val="2187990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32FDE-B59E-4480-A629-723F13F095F9}"/>
              </a:ext>
            </a:extLst>
          </p:cNvPr>
          <p:cNvSpPr>
            <a:spLocks noGrp="1"/>
          </p:cNvSpPr>
          <p:nvPr>
            <p:ph type="title"/>
          </p:nvPr>
        </p:nvSpPr>
        <p:spPr/>
        <p:txBody>
          <a:bodyPr>
            <a:normAutofit/>
          </a:bodyPr>
          <a:lstStyle/>
          <a:p>
            <a:pPr algn="ctr"/>
            <a:r>
              <a:rPr lang="en-US" sz="3600" dirty="0">
                <a:latin typeface="Arial" panose="020B0604020202020204" pitchFamily="34" charset="0"/>
                <a:ea typeface="Calibri" panose="020F0502020204030204" pitchFamily="34" charset="0"/>
                <a:cs typeface="Arial" panose="020B0604020202020204" pitchFamily="34" charset="0"/>
              </a:rPr>
              <a:t>Suggestions for </a:t>
            </a:r>
            <a:r>
              <a:rPr lang="en-US" sz="3600" dirty="0">
                <a:effectLst/>
                <a:latin typeface="Arial" panose="020B0604020202020204" pitchFamily="34" charset="0"/>
                <a:ea typeface="Calibri" panose="020F0502020204030204" pitchFamily="34" charset="0"/>
                <a:cs typeface="Arial" panose="020B0604020202020204" pitchFamily="34" charset="0"/>
              </a:rPr>
              <a:t>Reading the Discipline-Specific Student Performance Standards</a:t>
            </a:r>
            <a:endParaRPr lang="en-US" sz="7200" dirty="0"/>
          </a:p>
        </p:txBody>
      </p:sp>
      <p:sp>
        <p:nvSpPr>
          <p:cNvPr id="3" name="Content Placeholder 2">
            <a:extLst>
              <a:ext uri="{FF2B5EF4-FFF2-40B4-BE49-F238E27FC236}">
                <a16:creationId xmlns:a16="http://schemas.microsoft.com/office/drawing/2014/main" id="{77E62650-B70E-4227-B3EA-3E22DFA6B222}"/>
              </a:ext>
            </a:extLst>
          </p:cNvPr>
          <p:cNvSpPr>
            <a:spLocks noGrp="1"/>
          </p:cNvSpPr>
          <p:nvPr>
            <p:ph idx="1"/>
          </p:nvPr>
        </p:nvSpPr>
        <p:spPr>
          <a:xfrm>
            <a:off x="781050" y="1609001"/>
            <a:ext cx="11029950" cy="4998174"/>
          </a:xfrm>
        </p:spPr>
        <p:txBody>
          <a:bodyPr>
            <a:normAutofit/>
          </a:bodyPr>
          <a:lstStyle/>
          <a:p>
            <a:pPr marL="0" marR="0" indent="0">
              <a:lnSpc>
                <a:spcPct val="100000"/>
              </a:lnSpc>
              <a:spcBef>
                <a:spcPts val="0"/>
              </a:spcBef>
              <a:spcAft>
                <a:spcPts val="1800"/>
              </a:spcAft>
              <a:buNone/>
            </a:pPr>
            <a:r>
              <a:rPr lang="en-US" sz="2400" b="1" dirty="0">
                <a:effectLst/>
                <a:latin typeface="Arial" panose="020B0604020202020204" pitchFamily="34" charset="0"/>
                <a:ea typeface="Calibri" panose="020F0502020204030204" pitchFamily="34" charset="0"/>
                <a:cs typeface="Arial" panose="020B0604020202020204" pitchFamily="34" charset="0"/>
              </a:rPr>
              <a:t>Grade-to-grade Reading:</a:t>
            </a:r>
            <a:r>
              <a:rPr lang="en-US" sz="2400" dirty="0">
                <a:effectLst/>
                <a:latin typeface="Arial" panose="020B0604020202020204" pitchFamily="34" charset="0"/>
                <a:ea typeface="Calibri" panose="020F0502020204030204" pitchFamily="34" charset="0"/>
                <a:cs typeface="Arial" panose="020B0604020202020204" pitchFamily="34" charset="0"/>
              </a:rPr>
              <a:t> The standards can be read across grade levels as a progression to </a:t>
            </a:r>
          </a:p>
          <a:p>
            <a:pPr>
              <a:lnSpc>
                <a:spcPct val="100000"/>
              </a:lnSpc>
              <a:spcBef>
                <a:spcPts val="0"/>
              </a:spcBef>
              <a:spcAft>
                <a:spcPts val="1800"/>
              </a:spcAft>
            </a:pPr>
            <a:r>
              <a:rPr lang="en-US" sz="2400" dirty="0">
                <a:effectLst/>
                <a:latin typeface="Arial" panose="020B0604020202020204" pitchFamily="34" charset="0"/>
                <a:ea typeface="Calibri" panose="020F0502020204030204" pitchFamily="34" charset="0"/>
                <a:cs typeface="Arial" panose="020B0604020202020204" pitchFamily="34" charset="0"/>
              </a:rPr>
              <a:t>attend to grade-level standards and understand the scaffolding and spiral design of the standards; and</a:t>
            </a:r>
          </a:p>
          <a:p>
            <a:pPr>
              <a:lnSpc>
                <a:spcPct val="100000"/>
              </a:lnSpc>
              <a:spcBef>
                <a:spcPts val="0"/>
              </a:spcBef>
              <a:spcAft>
                <a:spcPts val="1800"/>
              </a:spcAft>
            </a:pPr>
            <a:r>
              <a:rPr lang="en-US" sz="2400" dirty="0">
                <a:effectLst/>
                <a:latin typeface="Arial" panose="020B0604020202020204" pitchFamily="34" charset="0"/>
                <a:ea typeface="Calibri" panose="020F0502020204030204" pitchFamily="34" charset="0"/>
                <a:cs typeface="Arial" panose="020B0604020202020204" pitchFamily="34" charset="0"/>
              </a:rPr>
              <a:t>meet the individual needs of students who may be performing above or below grade level.</a:t>
            </a:r>
          </a:p>
          <a:p>
            <a:pPr marL="0" marR="0" indent="0">
              <a:lnSpc>
                <a:spcPct val="100000"/>
              </a:lnSpc>
              <a:spcBef>
                <a:spcPts val="0"/>
              </a:spcBef>
              <a:spcAft>
                <a:spcPts val="1800"/>
              </a:spcAft>
              <a:buNone/>
            </a:pPr>
            <a:r>
              <a:rPr lang="en-US" sz="2400" b="1" dirty="0">
                <a:effectLst/>
                <a:latin typeface="Arial" panose="020B0604020202020204" pitchFamily="34" charset="0"/>
                <a:ea typeface="Calibri" panose="020F0502020204030204" pitchFamily="34" charset="0"/>
                <a:cs typeface="Arial" panose="020B0604020202020204" pitchFamily="34" charset="0"/>
              </a:rPr>
              <a:t>Within-grade Reading:</a:t>
            </a:r>
            <a:r>
              <a:rPr lang="en-US" sz="2400" dirty="0">
                <a:effectLst/>
                <a:latin typeface="Arial" panose="020B0604020202020204" pitchFamily="34" charset="0"/>
                <a:ea typeface="Calibri" panose="020F0502020204030204" pitchFamily="34" charset="0"/>
                <a:cs typeface="Arial" panose="020B0604020202020204" pitchFamily="34" charset="0"/>
              </a:rPr>
              <a:t> The standards may be read to understand all outcomes for a grade level including</a:t>
            </a:r>
          </a:p>
          <a:p>
            <a:pPr>
              <a:lnSpc>
                <a:spcPct val="100000"/>
              </a:lnSpc>
              <a:spcBef>
                <a:spcPts val="0"/>
              </a:spcBef>
              <a:spcAft>
                <a:spcPts val="1800"/>
              </a:spcAft>
            </a:pPr>
            <a:r>
              <a:rPr lang="en-US" sz="2400" dirty="0">
                <a:effectLst/>
                <a:latin typeface="Arial" panose="020B0604020202020204" pitchFamily="34" charset="0"/>
                <a:ea typeface="Calibri" panose="020F0502020204030204" pitchFamily="34" charset="0"/>
                <a:cs typeface="Arial" panose="020B0604020202020204" pitchFamily="34" charset="0"/>
              </a:rPr>
              <a:t>the learning outcomes for </a:t>
            </a:r>
            <a:r>
              <a:rPr lang="en-US" sz="2400" i="1" dirty="0">
                <a:effectLst/>
                <a:latin typeface="Arial" panose="020B0604020202020204" pitchFamily="34" charset="0"/>
                <a:ea typeface="Calibri" panose="020F0502020204030204" pitchFamily="34" charset="0"/>
                <a:cs typeface="Arial" panose="020B0604020202020204" pitchFamily="34" charset="0"/>
              </a:rPr>
              <a:t>a subset of standards </a:t>
            </a:r>
            <a:r>
              <a:rPr lang="en-US" sz="2400" dirty="0">
                <a:effectLst/>
                <a:latin typeface="Arial" panose="020B0604020202020204" pitchFamily="34" charset="0"/>
                <a:ea typeface="Calibri" panose="020F0502020204030204" pitchFamily="34" charset="0"/>
                <a:cs typeface="Arial" panose="020B0604020202020204" pitchFamily="34" charset="0"/>
              </a:rPr>
              <a:t>in a specific grade level; and</a:t>
            </a:r>
          </a:p>
          <a:p>
            <a:pPr>
              <a:lnSpc>
                <a:spcPct val="100000"/>
              </a:lnSpc>
              <a:spcBef>
                <a:spcPts val="0"/>
              </a:spcBef>
              <a:spcAft>
                <a:spcPts val="1800"/>
              </a:spcAft>
            </a:pPr>
            <a:r>
              <a:rPr lang="en-US" sz="2400" i="1" dirty="0">
                <a:latin typeface="Arial" panose="020B0604020202020204" pitchFamily="34" charset="0"/>
                <a:ea typeface="Calibri" panose="020F0502020204030204" pitchFamily="34" charset="0"/>
                <a:cs typeface="Arial" panose="020B0604020202020204" pitchFamily="34" charset="0"/>
              </a:rPr>
              <a:t>al</a:t>
            </a:r>
            <a:r>
              <a:rPr lang="en-US" sz="2400" i="1" dirty="0">
                <a:effectLst/>
                <a:latin typeface="Arial" panose="020B0604020202020204" pitchFamily="34" charset="0"/>
                <a:ea typeface="Calibri" panose="020F0502020204030204" pitchFamily="34" charset="0"/>
                <a:cs typeface="Arial" panose="020B0604020202020204" pitchFamily="34" charset="0"/>
              </a:rPr>
              <a:t>l</a:t>
            </a:r>
            <a:r>
              <a:rPr lang="en-US" sz="2400" dirty="0">
                <a:effectLst/>
                <a:latin typeface="Arial" panose="020B0604020202020204" pitchFamily="34" charset="0"/>
                <a:ea typeface="Calibri" panose="020F0502020204030204" pitchFamily="34" charset="0"/>
                <a:cs typeface="Arial" panose="020B0604020202020204" pitchFamily="34" charset="0"/>
              </a:rPr>
              <a:t> standards for a particular grade level.</a:t>
            </a:r>
          </a:p>
        </p:txBody>
      </p:sp>
      <p:sp>
        <p:nvSpPr>
          <p:cNvPr id="4" name="Slide Number Placeholder 3">
            <a:extLst>
              <a:ext uri="{FF2B5EF4-FFF2-40B4-BE49-F238E27FC236}">
                <a16:creationId xmlns:a16="http://schemas.microsoft.com/office/drawing/2014/main" id="{C9A15CA7-F19B-441A-8F42-F4B5029E9250}"/>
              </a:ext>
            </a:extLst>
          </p:cNvPr>
          <p:cNvSpPr>
            <a:spLocks noGrp="1"/>
          </p:cNvSpPr>
          <p:nvPr>
            <p:ph type="sldNum" sz="quarter" idx="12"/>
          </p:nvPr>
        </p:nvSpPr>
        <p:spPr/>
        <p:txBody>
          <a:bodyPr/>
          <a:lstStyle/>
          <a:p>
            <a:fld id="{1C8E0B4C-4C2F-4BE7-8793-29AB022C0CCB}" type="slidenum">
              <a:rPr lang="en-US" smtClean="0"/>
              <a:t>23</a:t>
            </a:fld>
            <a:endParaRPr lang="en-US" dirty="0"/>
          </a:p>
        </p:txBody>
      </p:sp>
    </p:spTree>
    <p:extLst>
      <p:ext uri="{BB962C8B-B14F-4D97-AF65-F5344CB8AC3E}">
        <p14:creationId xmlns:p14="http://schemas.microsoft.com/office/powerpoint/2010/main" val="3072589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a:xfrm>
            <a:off x="943989" y="2103437"/>
            <a:ext cx="4999611" cy="1325563"/>
          </a:xfrm>
        </p:spPr>
        <p:txBody>
          <a:bodyPr vert="horz" lIns="91440" tIns="45720" rIns="91440" bIns="45720" rtlCol="0" anchor="t">
            <a:normAutofit fontScale="90000"/>
          </a:bodyPr>
          <a:lstStyle/>
          <a:p>
            <a:pPr>
              <a:spcAft>
                <a:spcPts val="1200"/>
              </a:spcAft>
            </a:pPr>
            <a:r>
              <a:rPr lang="en-US" sz="4000" dirty="0">
                <a:solidFill>
                  <a:srgbClr val="000000"/>
                </a:solidFill>
              </a:rPr>
              <a:t>Q2</a:t>
            </a:r>
            <a:r>
              <a:rPr lang="en-US" sz="4000" dirty="0">
                <a:effectLst/>
                <a:latin typeface="Arial" panose="020B0604020202020204" pitchFamily="34" charset="0"/>
                <a:ea typeface="Calibri" panose="020F0502020204030204" pitchFamily="34" charset="0"/>
                <a:cs typeface="Arial" panose="020B0604020202020204" pitchFamily="34" charset="0"/>
              </a:rPr>
              <a:t>—</a:t>
            </a:r>
            <a:r>
              <a:rPr lang="en-US" sz="4000" dirty="0"/>
              <a:t>How can the 2019 </a:t>
            </a:r>
            <a:r>
              <a:rPr lang="en-US" sz="4000" i="1" dirty="0"/>
              <a:t>Arts Standards </a:t>
            </a:r>
            <a:r>
              <a:rPr lang="en-US" sz="4000" dirty="0"/>
              <a:t>be used to set clear learning expectations?</a:t>
            </a:r>
            <a:endParaRPr lang="en-US" sz="4000" dirty="0">
              <a:solidFill>
                <a:srgbClr val="000000"/>
              </a:solidFill>
            </a:endParaRPr>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C8E0B4C-4C2F-4BE7-8793-29AB022C0CCB}" type="slidenum">
              <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100" b="0" i="0" u="none" strike="noStrike" kern="1200" cap="none" spc="0" normalizeH="0" baseline="0" noProof="0" dirty="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800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BBB6-4F7C-4859-8C27-D22FDF0C6F09}"/>
              </a:ext>
            </a:extLst>
          </p:cNvPr>
          <p:cNvSpPr>
            <a:spLocks noGrp="1"/>
          </p:cNvSpPr>
          <p:nvPr>
            <p:ph type="title"/>
          </p:nvPr>
        </p:nvSpPr>
        <p:spPr/>
        <p:txBody>
          <a:bodyPr>
            <a:noAutofit/>
          </a:bodyPr>
          <a:lstStyle/>
          <a:p>
            <a:r>
              <a:rPr lang="en-US" sz="4000" dirty="0">
                <a:latin typeface="Arial" panose="020B0604020202020204" pitchFamily="34" charset="0"/>
              </a:rPr>
              <a:t>Planning Tools</a:t>
            </a:r>
            <a:endParaRPr lang="en-US" sz="4000" dirty="0"/>
          </a:p>
        </p:txBody>
      </p:sp>
      <p:sp>
        <p:nvSpPr>
          <p:cNvPr id="3" name="TextBox 2">
            <a:extLst>
              <a:ext uri="{FF2B5EF4-FFF2-40B4-BE49-F238E27FC236}">
                <a16:creationId xmlns:a16="http://schemas.microsoft.com/office/drawing/2014/main" id="{52A07126-548F-4B82-9161-3790CB62D54A}"/>
              </a:ext>
            </a:extLst>
          </p:cNvPr>
          <p:cNvSpPr txBox="1"/>
          <p:nvPr/>
        </p:nvSpPr>
        <p:spPr>
          <a:xfrm>
            <a:off x="768393" y="1690688"/>
            <a:ext cx="3864568" cy="4154984"/>
          </a:xfrm>
          <a:prstGeom prst="rect">
            <a:avLst/>
          </a:prstGeom>
          <a:noFill/>
        </p:spPr>
        <p:txBody>
          <a:bodyPr wrap="square" rtlCol="0">
            <a:spAutoFit/>
          </a:bodyPr>
          <a:lstStyle/>
          <a:p>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j-cs"/>
              </a:rPr>
              <a:t>When developing instruction using </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j-cs"/>
              </a:rPr>
              <a:t>Ba</a:t>
            </a:r>
            <a:r>
              <a:rPr kumimoji="0" lang="en-US" sz="24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mj-cs"/>
              </a:rPr>
              <a:t>ckward</a:t>
            </a:r>
            <a:r>
              <a:rPr kumimoji="0" lang="en-US" sz="24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mj-cs"/>
              </a:rPr>
              <a:t> </a:t>
            </a:r>
            <a:r>
              <a:rPr kumimoji="0" lang="en-US" sz="24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mj-cs"/>
              </a:rPr>
              <a:t>Design</a:t>
            </a:r>
            <a:r>
              <a:rPr lang="en-US" sz="2400" dirty="0">
                <a:latin typeface="Arial" panose="020B0604020202020204" pitchFamily="34" charset="0"/>
                <a:ea typeface="Calibri" panose="020F0502020204030204" pitchFamily="34" charset="0"/>
                <a:cs typeface="+mj-cs"/>
              </a:rPr>
              <a:t>;</a:t>
            </a:r>
            <a:r>
              <a:rPr kumimoji="0" lang="en-US" sz="24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mj-cs"/>
              </a:rPr>
              <a:t> principles of </a:t>
            </a:r>
            <a:r>
              <a:rPr kumimoji="0" lang="en-US" sz="24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mj-cs"/>
              </a:rPr>
              <a:t>Universal Design for Learning (UDL)</a:t>
            </a:r>
            <a:r>
              <a:rPr lang="en-US" sz="2400" dirty="0">
                <a:latin typeface="Arial" panose="020B0604020202020204" pitchFamily="34" charset="0"/>
                <a:ea typeface="Calibri" panose="020F0502020204030204" pitchFamily="34" charset="0"/>
                <a:cs typeface="+mj-cs"/>
              </a:rPr>
              <a:t>;</a:t>
            </a:r>
            <a:r>
              <a:rPr kumimoji="0" lang="en-US" sz="24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mj-cs"/>
              </a:rPr>
              <a:t>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j-cs"/>
              </a:rPr>
              <a:t>and the content, skills, and processes of the arts disciplines, the </a:t>
            </a:r>
            <a:r>
              <a:rPr kumimoji="0" lang="en-US" sz="2400" b="1" i="1" u="none" strike="noStrike" kern="1200" cap="none" spc="0" normalizeH="0" baseline="0" noProof="0" dirty="0">
                <a:ln>
                  <a:noFill/>
                </a:ln>
                <a:effectLst/>
                <a:uLnTx/>
                <a:uFillTx/>
                <a:latin typeface="Arial" panose="020B0604020202020204" pitchFamily="34" charset="0"/>
                <a:ea typeface="Calibri" panose="020F0502020204030204" pitchFamily="34" charset="0"/>
                <a:cs typeface="+mj-cs"/>
              </a:rPr>
              <a:t>Arts Standards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j-cs"/>
              </a:rPr>
              <a:t>become a powerful tool for teaching and learning.</a:t>
            </a:r>
            <a:endParaRPr lang="en-US" dirty="0"/>
          </a:p>
        </p:txBody>
      </p:sp>
      <p:pic>
        <p:nvPicPr>
          <p:cNvPr id="7" name="Picture 6" descr="Backward design, UDL, and the Arts Standards are planning tools to use together.">
            <a:extLst>
              <a:ext uri="{FF2B5EF4-FFF2-40B4-BE49-F238E27FC236}">
                <a16:creationId xmlns:a16="http://schemas.microsoft.com/office/drawing/2014/main" id="{2E366A10-0FDB-41D9-9B75-3B5C1D037B31}"/>
              </a:ext>
            </a:extLst>
          </p:cNvPr>
          <p:cNvPicPr>
            <a:picLocks noChangeAspect="1"/>
          </p:cNvPicPr>
          <p:nvPr/>
        </p:nvPicPr>
        <p:blipFill rotWithShape="1">
          <a:blip r:embed="rId3"/>
          <a:srcRect l="37013" r="2966"/>
          <a:stretch/>
        </p:blipFill>
        <p:spPr>
          <a:xfrm>
            <a:off x="4632961" y="-20320"/>
            <a:ext cx="7315200" cy="6858000"/>
          </a:xfrm>
          <a:prstGeom prst="rect">
            <a:avLst/>
          </a:prstGeom>
        </p:spPr>
      </p:pic>
      <p:sp>
        <p:nvSpPr>
          <p:cNvPr id="5" name="Slide Number Placeholder 4">
            <a:extLst>
              <a:ext uri="{FF2B5EF4-FFF2-40B4-BE49-F238E27FC236}">
                <a16:creationId xmlns:a16="http://schemas.microsoft.com/office/drawing/2014/main" id="{055743CD-D1B4-4A0A-A145-F50D0C60DEA7}"/>
              </a:ext>
            </a:extLst>
          </p:cNvPr>
          <p:cNvSpPr>
            <a:spLocks noGrp="1"/>
          </p:cNvSpPr>
          <p:nvPr>
            <p:ph type="sldNum" sz="quarter" idx="12"/>
          </p:nvPr>
        </p:nvSpPr>
        <p:spPr/>
        <p:txBody>
          <a:bodyPr/>
          <a:lstStyle/>
          <a:p>
            <a:fld id="{1C8E0B4C-4C2F-4BE7-8793-29AB022C0CCB}" type="slidenum">
              <a:rPr lang="en-US" smtClean="0"/>
              <a:t>25</a:t>
            </a:fld>
            <a:endParaRPr lang="en-US"/>
          </a:p>
        </p:txBody>
      </p:sp>
    </p:spTree>
    <p:extLst>
      <p:ext uri="{BB962C8B-B14F-4D97-AF65-F5344CB8AC3E}">
        <p14:creationId xmlns:p14="http://schemas.microsoft.com/office/powerpoint/2010/main" val="495553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004510-ACF2-48EF-91B7-B7C781306FD9}"/>
              </a:ext>
            </a:extLst>
          </p:cNvPr>
          <p:cNvSpPr>
            <a:spLocks noGrp="1"/>
          </p:cNvSpPr>
          <p:nvPr>
            <p:ph type="title"/>
          </p:nvPr>
        </p:nvSpPr>
        <p:spPr>
          <a:xfrm>
            <a:off x="6592383" y="365125"/>
            <a:ext cx="5199567" cy="1325563"/>
          </a:xfrm>
        </p:spPr>
        <p:txBody>
          <a:bodyPr>
            <a:normAutofit/>
          </a:bodyPr>
          <a:lstStyle/>
          <a:p>
            <a:pPr algn="ctr"/>
            <a:r>
              <a:rPr lang="en-US" sz="4400" dirty="0"/>
              <a:t>Planning Process </a:t>
            </a:r>
            <a:br>
              <a:rPr lang="en-US" sz="4400" dirty="0"/>
            </a:br>
            <a:endParaRPr lang="en-US" sz="2700" dirty="0"/>
          </a:p>
        </p:txBody>
      </p:sp>
      <p:pic>
        <p:nvPicPr>
          <p:cNvPr id="4" name="Picture 3" descr="The Planning Process: 1) Identify desired results, 2) Determine acceptable evidence, 3) Plan learning experiences and instruction.">
            <a:extLst>
              <a:ext uri="{FF2B5EF4-FFF2-40B4-BE49-F238E27FC236}">
                <a16:creationId xmlns:a16="http://schemas.microsoft.com/office/drawing/2014/main" id="{3710BAC2-0D2A-4D33-9A56-D2BD80C2E53F}"/>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434" r="41250"/>
          <a:stretch/>
        </p:blipFill>
        <p:spPr>
          <a:xfrm>
            <a:off x="0" y="235526"/>
            <a:ext cx="7162800" cy="6622473"/>
          </a:xfrm>
          <a:prstGeom prst="rect">
            <a:avLst/>
          </a:prstGeom>
        </p:spPr>
      </p:pic>
      <p:sp>
        <p:nvSpPr>
          <p:cNvPr id="9" name="TextBox 8">
            <a:extLst>
              <a:ext uri="{FF2B5EF4-FFF2-40B4-BE49-F238E27FC236}">
                <a16:creationId xmlns:a16="http://schemas.microsoft.com/office/drawing/2014/main" id="{EDFB84E1-4A09-43C4-A53C-862CF44FC1C8}"/>
              </a:ext>
            </a:extLst>
          </p:cNvPr>
          <p:cNvSpPr txBox="1"/>
          <p:nvPr/>
        </p:nvSpPr>
        <p:spPr>
          <a:xfrm>
            <a:off x="2957850" y="775421"/>
            <a:ext cx="3634533"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Map the curriculum.</a:t>
            </a:r>
          </a:p>
          <a:p>
            <a:pPr marL="285750" indent="-285750">
              <a:buFont typeface="Arial" panose="020B0604020202020204" pitchFamily="34" charset="0"/>
              <a:buChar char="•"/>
            </a:pPr>
            <a:r>
              <a:rPr lang="en-US" sz="2400" dirty="0"/>
              <a:t>Use the </a:t>
            </a:r>
            <a:r>
              <a:rPr lang="en-US" sz="2400" i="1" dirty="0"/>
              <a:t>Arts Standards </a:t>
            </a:r>
            <a:r>
              <a:rPr lang="en-US" sz="2400" dirty="0"/>
              <a:t>to plan instruction.</a:t>
            </a:r>
          </a:p>
        </p:txBody>
      </p:sp>
      <p:sp>
        <p:nvSpPr>
          <p:cNvPr id="10" name="TextBox 9">
            <a:extLst>
              <a:ext uri="{FF2B5EF4-FFF2-40B4-BE49-F238E27FC236}">
                <a16:creationId xmlns:a16="http://schemas.microsoft.com/office/drawing/2014/main" id="{D770CA23-18BC-4AD2-B6DA-13694A0A346C}"/>
              </a:ext>
            </a:extLst>
          </p:cNvPr>
          <p:cNvSpPr txBox="1"/>
          <p:nvPr/>
        </p:nvSpPr>
        <p:spPr>
          <a:xfrm>
            <a:off x="5142875" y="2644170"/>
            <a:ext cx="5024473"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Design formative and summative assessments (results should yield qualitative as well and quantitative data).</a:t>
            </a:r>
          </a:p>
        </p:txBody>
      </p:sp>
      <p:sp>
        <p:nvSpPr>
          <p:cNvPr id="12" name="TextBox 11">
            <a:extLst>
              <a:ext uri="{FF2B5EF4-FFF2-40B4-BE49-F238E27FC236}">
                <a16:creationId xmlns:a16="http://schemas.microsoft.com/office/drawing/2014/main" id="{B08ECF14-6F63-427A-A8C2-EBCD7C26A4E3}"/>
              </a:ext>
            </a:extLst>
          </p:cNvPr>
          <p:cNvSpPr txBox="1"/>
          <p:nvPr/>
        </p:nvSpPr>
        <p:spPr>
          <a:xfrm>
            <a:off x="7277802" y="4702071"/>
            <a:ext cx="3937594" cy="1569660"/>
          </a:xfrm>
          <a:prstGeom prst="rect">
            <a:avLst/>
          </a:prstGeom>
          <a:noFill/>
        </p:spPr>
        <p:txBody>
          <a:bodyPr wrap="square">
            <a:spAutoFit/>
          </a:bodyPr>
          <a:lstStyle/>
          <a:p>
            <a:pPr marL="342900" indent="-342900">
              <a:buFont typeface="Arial" panose="020B0604020202020204" pitchFamily="34" charset="0"/>
              <a:buChar char="•"/>
            </a:pPr>
            <a:r>
              <a:rPr lang="en-US" sz="2400" dirty="0"/>
              <a:t>This topic is addressed in the </a:t>
            </a:r>
            <a:r>
              <a:rPr lang="en-US" sz="2400" dirty="0">
                <a:effectLst/>
                <a:ea typeface="Calibri" panose="020F0502020204030204" pitchFamily="34" charset="0"/>
                <a:cs typeface="Times New Roman" panose="02020603050405020304" pitchFamily="18" charset="0"/>
              </a:rPr>
              <a:t>Supporting Learning for All Students section.</a:t>
            </a:r>
            <a:endParaRPr lang="en-US" sz="2400" dirty="0"/>
          </a:p>
        </p:txBody>
      </p:sp>
      <p:sp>
        <p:nvSpPr>
          <p:cNvPr id="3" name="Slide Number Placeholder 2">
            <a:extLst>
              <a:ext uri="{FF2B5EF4-FFF2-40B4-BE49-F238E27FC236}">
                <a16:creationId xmlns:a16="http://schemas.microsoft.com/office/drawing/2014/main" id="{CEC3B5F1-1CC8-4731-ACC9-B621B0B506BA}"/>
              </a:ext>
            </a:extLst>
          </p:cNvPr>
          <p:cNvSpPr>
            <a:spLocks noGrp="1"/>
          </p:cNvSpPr>
          <p:nvPr>
            <p:ph type="sldNum" sz="quarter" idx="12"/>
          </p:nvPr>
        </p:nvSpPr>
        <p:spPr/>
        <p:txBody>
          <a:bodyPr/>
          <a:lstStyle/>
          <a:p>
            <a:fld id="{1C8E0B4C-4C2F-4BE7-8793-29AB022C0CCB}" type="slidenum">
              <a:rPr lang="en-US" smtClean="0"/>
              <a:t>26</a:t>
            </a:fld>
            <a:endParaRPr lang="en-US"/>
          </a:p>
        </p:txBody>
      </p:sp>
    </p:spTree>
    <p:extLst>
      <p:ext uri="{BB962C8B-B14F-4D97-AF65-F5344CB8AC3E}">
        <p14:creationId xmlns:p14="http://schemas.microsoft.com/office/powerpoint/2010/main" val="420084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382C-1D74-43C7-8FB1-D33D93A84886}"/>
              </a:ext>
            </a:extLst>
          </p:cNvPr>
          <p:cNvSpPr>
            <a:spLocks noGrp="1"/>
          </p:cNvSpPr>
          <p:nvPr>
            <p:ph type="title"/>
          </p:nvPr>
        </p:nvSpPr>
        <p:spPr>
          <a:xfrm>
            <a:off x="3185373" y="365125"/>
            <a:ext cx="8001000" cy="1325563"/>
          </a:xfrm>
        </p:spPr>
        <p:txBody>
          <a:bodyPr>
            <a:normAutofit/>
          </a:bodyPr>
          <a:lstStyle/>
          <a:p>
            <a:r>
              <a:rPr lang="en-US" sz="4000" dirty="0"/>
              <a:t>Step 1: Map the Curriculum to Set Yearlong Course Learning Goals</a:t>
            </a:r>
          </a:p>
        </p:txBody>
      </p:sp>
      <p:pic>
        <p:nvPicPr>
          <p:cNvPr id="8" name="Picture 7" descr="The Planning Process: 1) Identify desired results ">
            <a:extLst>
              <a:ext uri="{FF2B5EF4-FFF2-40B4-BE49-F238E27FC236}">
                <a16:creationId xmlns:a16="http://schemas.microsoft.com/office/drawing/2014/main" id="{AE6DDD58-3F28-4A6C-9B56-A6137DCE2BDA}"/>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6591" b="42020"/>
          <a:stretch/>
        </p:blipFill>
        <p:spPr>
          <a:xfrm>
            <a:off x="296216" y="1711664"/>
            <a:ext cx="2854036" cy="3976255"/>
          </a:xfrm>
          <a:prstGeom prst="rect">
            <a:avLst/>
          </a:prstGeom>
        </p:spPr>
      </p:pic>
      <p:sp>
        <p:nvSpPr>
          <p:cNvPr id="7" name="Content Placeholder 6">
            <a:extLst>
              <a:ext uri="{FF2B5EF4-FFF2-40B4-BE49-F238E27FC236}">
                <a16:creationId xmlns:a16="http://schemas.microsoft.com/office/drawing/2014/main" id="{CDE080C2-52F8-477C-B36E-963050F30EF3}"/>
              </a:ext>
            </a:extLst>
          </p:cNvPr>
          <p:cNvSpPr>
            <a:spLocks noGrp="1"/>
          </p:cNvSpPr>
          <p:nvPr>
            <p:ph idx="1"/>
          </p:nvPr>
        </p:nvSpPr>
        <p:spPr>
          <a:xfrm>
            <a:off x="3335628" y="2000393"/>
            <a:ext cx="8621042" cy="4121150"/>
          </a:xfrm>
        </p:spPr>
        <p:txBody>
          <a:bodyPr>
            <a:normAutofit lnSpcReduction="10000"/>
          </a:bodyPr>
          <a:lstStyle/>
          <a:p>
            <a:pPr marL="342900" marR="0" indent="-342900">
              <a:spcBef>
                <a:spcPts val="0"/>
              </a:spcBef>
              <a:spcAft>
                <a:spcPts val="1200"/>
              </a:spcAft>
              <a:buFont typeface="Arial" panose="020B0604020202020204" pitchFamily="34" charset="0"/>
              <a:buChar char="•"/>
            </a:pPr>
            <a:r>
              <a:rPr lang="en-US" sz="2800" dirty="0">
                <a:effectLst/>
                <a:latin typeface="Arial" panose="020B0604020202020204" pitchFamily="34" charset="0"/>
                <a:ea typeface="Calibri" panose="020F0502020204030204" pitchFamily="34" charset="0"/>
                <a:cs typeface="Times New Roman" panose="02020603050405020304" pitchFamily="18" charset="0"/>
              </a:rPr>
              <a:t>The course learning goals for all disciplines are articulated by grade level (TK–8) and secondary proficiency levels in the performance standards component of the Arts Standards.</a:t>
            </a:r>
          </a:p>
          <a:p>
            <a:pPr marL="342900" marR="0" indent="-342900">
              <a:spcBef>
                <a:spcPts val="0"/>
              </a:spcBef>
              <a:spcAft>
                <a:spcPts val="1200"/>
              </a:spcAft>
              <a:buFont typeface="Arial" panose="020B0604020202020204" pitchFamily="34" charset="0"/>
              <a:buChar char="•"/>
            </a:pPr>
            <a:r>
              <a:rPr lang="en-US" sz="2800" dirty="0">
                <a:effectLst/>
                <a:latin typeface="Arial" panose="020B0604020202020204" pitchFamily="34" charset="0"/>
                <a:ea typeface="Calibri" panose="020F0502020204030204" pitchFamily="34" charset="0"/>
                <a:cs typeface="Times New Roman" panose="02020603050405020304" pitchFamily="18" charset="0"/>
              </a:rPr>
              <a:t>The performance standards are the desired results for course learning goals.</a:t>
            </a:r>
          </a:p>
          <a:p>
            <a:pPr marL="342900" marR="0" indent="-342900">
              <a:spcBef>
                <a:spcPts val="0"/>
              </a:spcBef>
              <a:spcAft>
                <a:spcPts val="1200"/>
              </a:spcAft>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C</a:t>
            </a:r>
            <a:r>
              <a:rPr lang="en-US" sz="2800" dirty="0">
                <a:effectLst/>
                <a:latin typeface="Arial" panose="020B0604020202020204" pitchFamily="34" charset="0"/>
                <a:ea typeface="Calibri" panose="020F0502020204030204" pitchFamily="34" charset="0"/>
                <a:cs typeface="Times New Roman" panose="02020603050405020304" pitchFamily="18" charset="0"/>
              </a:rPr>
              <a:t>urriculum maps can be valuable aids in implementation of arts learning and in articulating learning goals to all school leaders, teachers, and the broader community.</a:t>
            </a:r>
          </a:p>
        </p:txBody>
      </p:sp>
      <p:sp>
        <p:nvSpPr>
          <p:cNvPr id="4" name="Slide Number Placeholder 3">
            <a:extLst>
              <a:ext uri="{FF2B5EF4-FFF2-40B4-BE49-F238E27FC236}">
                <a16:creationId xmlns:a16="http://schemas.microsoft.com/office/drawing/2014/main" id="{59864C96-352E-4EC2-9A5C-A14F96DD020B}"/>
              </a:ext>
            </a:extLst>
          </p:cNvPr>
          <p:cNvSpPr>
            <a:spLocks noGrp="1"/>
          </p:cNvSpPr>
          <p:nvPr>
            <p:ph type="sldNum" sz="quarter" idx="12"/>
          </p:nvPr>
        </p:nvSpPr>
        <p:spPr/>
        <p:txBody>
          <a:bodyPr/>
          <a:lstStyle/>
          <a:p>
            <a:fld id="{1C8E0B4C-4C2F-4BE7-8793-29AB022C0CCB}" type="slidenum">
              <a:rPr lang="en-US" smtClean="0"/>
              <a:t>27</a:t>
            </a:fld>
            <a:endParaRPr lang="en-US"/>
          </a:p>
        </p:txBody>
      </p:sp>
    </p:spTree>
    <p:extLst>
      <p:ext uri="{BB962C8B-B14F-4D97-AF65-F5344CB8AC3E}">
        <p14:creationId xmlns:p14="http://schemas.microsoft.com/office/powerpoint/2010/main" val="1131449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95A67-2096-4EDF-98CF-EF4088B92E71}"/>
              </a:ext>
            </a:extLst>
          </p:cNvPr>
          <p:cNvSpPr>
            <a:spLocks noGrp="1"/>
          </p:cNvSpPr>
          <p:nvPr>
            <p:ph type="title"/>
          </p:nvPr>
        </p:nvSpPr>
        <p:spPr/>
        <p:txBody>
          <a:bodyPr>
            <a:normAutofit/>
          </a:bodyPr>
          <a:lstStyle/>
          <a:p>
            <a:pPr algn="ctr" rtl="0">
              <a:spcBef>
                <a:spcPts val="0"/>
              </a:spcBef>
              <a:spcAft>
                <a:spcPts val="1200"/>
              </a:spcAft>
            </a:pPr>
            <a:r>
              <a:rPr lang="en-US" sz="3600" dirty="0">
                <a:solidFill>
                  <a:srgbClr val="000000"/>
                </a:solidFill>
                <a:latin typeface="Arial" panose="020B0604020202020204" pitchFamily="34" charset="0"/>
              </a:rPr>
              <a:t>Research Supports a Comprehensive Approach to Instructional Planning</a:t>
            </a:r>
            <a:endParaRPr lang="en-US" sz="7200" dirty="0"/>
          </a:p>
        </p:txBody>
      </p:sp>
      <p:sp>
        <p:nvSpPr>
          <p:cNvPr id="3" name="Content Placeholder 2">
            <a:extLst>
              <a:ext uri="{FF2B5EF4-FFF2-40B4-BE49-F238E27FC236}">
                <a16:creationId xmlns:a16="http://schemas.microsoft.com/office/drawing/2014/main" id="{76747ADC-8497-4E58-828D-BECB4E8DFAF7}"/>
              </a:ext>
            </a:extLst>
          </p:cNvPr>
          <p:cNvSpPr>
            <a:spLocks noGrp="1"/>
          </p:cNvSpPr>
          <p:nvPr>
            <p:ph idx="1"/>
          </p:nvPr>
        </p:nvSpPr>
        <p:spPr/>
        <p:txBody>
          <a:bodyPr>
            <a:normAutofit/>
          </a:bodyPr>
          <a:lstStyle/>
          <a:p>
            <a:pPr marL="0" indent="0">
              <a:buNone/>
            </a:pPr>
            <a:r>
              <a:rPr lang="en-US" dirty="0"/>
              <a:t>Children who see themselves developing competence are more motivated to learn. As students gain expertise, they understand that exerting effort brings success. When faced with activities based on incoherent organization, students are more likely to see themselves as subjects of seemingly random events. They show less agency and possess less knowledge about steps needed to succeed. If an instructional approach lacks cohesion it undermines opportunities to gain mastery and the confidence that motivates future learning</a:t>
            </a:r>
          </a:p>
          <a:p>
            <a:pPr marL="0" indent="0" algn="r">
              <a:buNone/>
            </a:pPr>
            <a:r>
              <a:rPr lang="en-US" sz="2400" b="0" u="none" strike="noStrike" dirty="0">
                <a:solidFill>
                  <a:srgbClr val="000000"/>
                </a:solidFill>
                <a:effectLst/>
                <a:latin typeface="Arial" panose="020B0604020202020204" pitchFamily="34" charset="0"/>
              </a:rPr>
              <a:t>—</a:t>
            </a:r>
            <a:r>
              <a:rPr lang="en-US" sz="2400" b="0" u="none" strike="noStrike" dirty="0" err="1">
                <a:solidFill>
                  <a:srgbClr val="000000"/>
                </a:solidFill>
                <a:effectLst/>
                <a:latin typeface="Arial" panose="020B0604020202020204" pitchFamily="34" charset="0"/>
              </a:rPr>
              <a:t>Newmann</a:t>
            </a:r>
            <a:r>
              <a:rPr lang="en-US" sz="2400" b="0" u="none" strike="noStrike" dirty="0">
                <a:solidFill>
                  <a:srgbClr val="000000"/>
                </a:solidFill>
                <a:effectLst/>
                <a:latin typeface="Arial" panose="020B0604020202020204" pitchFamily="34" charset="0"/>
              </a:rPr>
              <a:t> et al., 2001 </a:t>
            </a:r>
            <a:endParaRPr lang="en-US" sz="2400" dirty="0"/>
          </a:p>
        </p:txBody>
      </p:sp>
      <p:sp>
        <p:nvSpPr>
          <p:cNvPr id="4" name="Slide Number Placeholder 3">
            <a:extLst>
              <a:ext uri="{FF2B5EF4-FFF2-40B4-BE49-F238E27FC236}">
                <a16:creationId xmlns:a16="http://schemas.microsoft.com/office/drawing/2014/main" id="{8BF4496D-A54D-410F-8494-232F60AEC9BD}"/>
              </a:ext>
            </a:extLst>
          </p:cNvPr>
          <p:cNvSpPr>
            <a:spLocks noGrp="1"/>
          </p:cNvSpPr>
          <p:nvPr>
            <p:ph type="sldNum" sz="quarter" idx="12"/>
          </p:nvPr>
        </p:nvSpPr>
        <p:spPr/>
        <p:txBody>
          <a:bodyPr/>
          <a:lstStyle/>
          <a:p>
            <a:fld id="{1C8E0B4C-4C2F-4BE7-8793-29AB022C0CCB}" type="slidenum">
              <a:rPr lang="en-US" smtClean="0"/>
              <a:t>28</a:t>
            </a:fld>
            <a:endParaRPr lang="en-US"/>
          </a:p>
        </p:txBody>
      </p:sp>
    </p:spTree>
    <p:extLst>
      <p:ext uri="{BB962C8B-B14F-4D97-AF65-F5344CB8AC3E}">
        <p14:creationId xmlns:p14="http://schemas.microsoft.com/office/powerpoint/2010/main" val="3089156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11A59-5757-4AEE-85C5-047F78F3AFEE}"/>
              </a:ext>
            </a:extLst>
          </p:cNvPr>
          <p:cNvSpPr>
            <a:spLocks noGrp="1"/>
          </p:cNvSpPr>
          <p:nvPr>
            <p:ph type="title"/>
          </p:nvPr>
        </p:nvSpPr>
        <p:spPr>
          <a:xfrm>
            <a:off x="231706" y="2556279"/>
            <a:ext cx="3118759" cy="1325563"/>
          </a:xfrm>
        </p:spPr>
        <p:txBody>
          <a:bodyPr>
            <a:noAutofit/>
          </a:bodyPr>
          <a:lstStyle/>
          <a:p>
            <a:pPr algn="ctr"/>
            <a:r>
              <a:rPr lang="en-US" sz="2800" dirty="0"/>
              <a:t>Effective Curriculum Maps </a:t>
            </a:r>
            <a:br>
              <a:rPr lang="en-US" sz="2800" dirty="0"/>
            </a:br>
            <a:r>
              <a:rPr lang="en-US" sz="2800" dirty="0"/>
              <a:t>for Comprehensive Arts Learning</a:t>
            </a:r>
          </a:p>
        </p:txBody>
      </p:sp>
      <p:sp>
        <p:nvSpPr>
          <p:cNvPr id="3" name="Left Brace 2">
            <a:extLst>
              <a:ext uri="{FF2B5EF4-FFF2-40B4-BE49-F238E27FC236}">
                <a16:creationId xmlns:a16="http://schemas.microsoft.com/office/drawing/2014/main" id="{2832D00C-DE99-400D-84B9-3B926C86392E}"/>
              </a:ext>
              <a:ext uri="{C183D7F6-B498-43B3-948B-1728B52AA6E4}">
                <adec:decorative xmlns:adec="http://schemas.microsoft.com/office/drawing/2017/decorative" val="1"/>
              </a:ext>
            </a:extLst>
          </p:cNvPr>
          <p:cNvSpPr/>
          <p:nvPr/>
        </p:nvSpPr>
        <p:spPr>
          <a:xfrm>
            <a:off x="3097763" y="821094"/>
            <a:ext cx="578498" cy="479593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descr="Curriculum maps articulate sequence and progression, teaching and instructional approaches, facilitate learning the standards, provide scaffolds, identify content and skills, and are living documents.">
            <a:extLst>
              <a:ext uri="{FF2B5EF4-FFF2-40B4-BE49-F238E27FC236}">
                <a16:creationId xmlns:a16="http://schemas.microsoft.com/office/drawing/2014/main" id="{15884F39-9567-4E0F-9038-F049C150F9EA}"/>
              </a:ext>
            </a:extLst>
          </p:cNvPr>
          <p:cNvPicPr>
            <a:picLocks noChangeAspect="1"/>
          </p:cNvPicPr>
          <p:nvPr/>
        </p:nvPicPr>
        <p:blipFill rotWithShape="1">
          <a:blip r:embed="rId3"/>
          <a:srcRect l="30164" b="11973"/>
          <a:stretch/>
        </p:blipFill>
        <p:spPr>
          <a:xfrm>
            <a:off x="3676261" y="0"/>
            <a:ext cx="8511458" cy="6036906"/>
          </a:xfrm>
          <a:prstGeom prst="rect">
            <a:avLst/>
          </a:prstGeom>
        </p:spPr>
      </p:pic>
      <p:sp>
        <p:nvSpPr>
          <p:cNvPr id="4" name="Slide Number Placeholder 3">
            <a:extLst>
              <a:ext uri="{FF2B5EF4-FFF2-40B4-BE49-F238E27FC236}">
                <a16:creationId xmlns:a16="http://schemas.microsoft.com/office/drawing/2014/main" id="{DA367EFF-B278-45A6-97FF-2079A7503AD8}"/>
              </a:ext>
            </a:extLst>
          </p:cNvPr>
          <p:cNvSpPr>
            <a:spLocks noGrp="1"/>
          </p:cNvSpPr>
          <p:nvPr>
            <p:ph type="sldNum" sz="quarter" idx="12"/>
          </p:nvPr>
        </p:nvSpPr>
        <p:spPr/>
        <p:txBody>
          <a:bodyPr/>
          <a:lstStyle/>
          <a:p>
            <a:fld id="{1C8E0B4C-4C2F-4BE7-8793-29AB022C0CCB}" type="slidenum">
              <a:rPr lang="en-US" smtClean="0"/>
              <a:t>29</a:t>
            </a:fld>
            <a:endParaRPr lang="en-US"/>
          </a:p>
        </p:txBody>
      </p:sp>
    </p:spTree>
    <p:extLst>
      <p:ext uri="{BB962C8B-B14F-4D97-AF65-F5344CB8AC3E}">
        <p14:creationId xmlns:p14="http://schemas.microsoft.com/office/powerpoint/2010/main" val="1325281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18BC0-3556-4CF3-819F-F7C200B5FD88}"/>
              </a:ext>
            </a:extLst>
          </p:cNvPr>
          <p:cNvSpPr>
            <a:spLocks noGrp="1"/>
          </p:cNvSpPr>
          <p:nvPr>
            <p:ph type="title"/>
          </p:nvPr>
        </p:nvSpPr>
        <p:spPr>
          <a:ln>
            <a:noFill/>
          </a:ln>
        </p:spPr>
        <p:txBody>
          <a:bodyPr>
            <a:normAutofit/>
          </a:bodyPr>
          <a:lstStyle/>
          <a:p>
            <a:pPr algn="ctr"/>
            <a:r>
              <a:rPr lang="en-US" sz="4000" dirty="0"/>
              <a:t>Contents of Chapter 2 </a:t>
            </a:r>
            <a:r>
              <a:rPr lang="en-US" sz="2400" dirty="0"/>
              <a:t>(1)</a:t>
            </a:r>
          </a:p>
        </p:txBody>
      </p:sp>
      <p:sp>
        <p:nvSpPr>
          <p:cNvPr id="3" name="Content Placeholder 2">
            <a:extLst>
              <a:ext uri="{FF2B5EF4-FFF2-40B4-BE49-F238E27FC236}">
                <a16:creationId xmlns:a16="http://schemas.microsoft.com/office/drawing/2014/main" id="{27AAD407-1270-4A77-8F00-044C175DD064}"/>
              </a:ext>
            </a:extLst>
          </p:cNvPr>
          <p:cNvSpPr>
            <a:spLocks noGrp="1"/>
          </p:cNvSpPr>
          <p:nvPr>
            <p:ph idx="1"/>
          </p:nvPr>
        </p:nvSpPr>
        <p:spPr/>
        <p:txBody>
          <a:bodyPr>
            <a:normAutofit fontScale="32500" lnSpcReduction="20000"/>
          </a:bodyPr>
          <a:lstStyle/>
          <a:p>
            <a:pPr marL="342900" marR="0" lvl="0" indent="-342900">
              <a:lnSpc>
                <a:spcPct val="100000"/>
              </a:lnSpc>
              <a:spcBef>
                <a:spcPts val="0"/>
              </a:spcBef>
              <a:buFont typeface="Symbol" panose="05050102010706020507" pitchFamily="18" charset="2"/>
              <a:buChar char=""/>
            </a:pPr>
            <a:r>
              <a:rPr lang="en-US" sz="7400" b="1" dirty="0">
                <a:effectLst/>
                <a:latin typeface="Arial" panose="020B0604020202020204" pitchFamily="34" charset="0"/>
                <a:ea typeface="Calibri" panose="020F0502020204030204" pitchFamily="34" charset="0"/>
                <a:cs typeface="Arial" panose="020B0604020202020204" pitchFamily="34" charset="0"/>
              </a:rPr>
              <a:t>Overview of the Content Standards</a:t>
            </a:r>
          </a:p>
          <a:p>
            <a:pPr marL="742950" marR="0" lvl="1" indent="-285750">
              <a:lnSpc>
                <a:spcPct val="150000"/>
              </a:lnSpc>
              <a:spcBef>
                <a:spcPts val="0"/>
              </a:spcBef>
              <a:buFont typeface="Courier New" panose="02070309020205020404" pitchFamily="49" charset="0"/>
              <a:buChar char="o"/>
            </a:pPr>
            <a:r>
              <a:rPr lang="en-US" sz="7400" dirty="0">
                <a:effectLst/>
                <a:latin typeface="Arial" panose="020B0604020202020204" pitchFamily="34" charset="0"/>
                <a:ea typeface="Calibri" panose="020F0502020204030204" pitchFamily="34" charset="0"/>
                <a:cs typeface="Arial" panose="020B0604020202020204" pitchFamily="34" charset="0"/>
              </a:rPr>
              <a:t>The Structure of the California Arts</a:t>
            </a:r>
            <a:r>
              <a:rPr lang="en-US" sz="7400" i="1" dirty="0">
                <a:effectLst/>
                <a:latin typeface="Arial" panose="020B0604020202020204" pitchFamily="34" charset="0"/>
                <a:ea typeface="Calibri" panose="020F0502020204030204" pitchFamily="34" charset="0"/>
                <a:cs typeface="Arial" panose="020B0604020202020204" pitchFamily="34" charset="0"/>
              </a:rPr>
              <a:t> </a:t>
            </a:r>
            <a:r>
              <a:rPr lang="en-US" sz="7400" dirty="0">
                <a:effectLst/>
                <a:latin typeface="Arial" panose="020B0604020202020204" pitchFamily="34" charset="0"/>
                <a:ea typeface="Calibri" panose="020F0502020204030204" pitchFamily="34" charset="0"/>
                <a:cs typeface="Arial" panose="020B0604020202020204" pitchFamily="34" charset="0"/>
              </a:rPr>
              <a:t>Standards</a:t>
            </a:r>
          </a:p>
          <a:p>
            <a:pPr marL="742950" marR="0" lvl="1" indent="-285750">
              <a:lnSpc>
                <a:spcPct val="150000"/>
              </a:lnSpc>
              <a:spcBef>
                <a:spcPts val="0"/>
              </a:spcBef>
              <a:buFont typeface="Courier New" panose="02070309020205020404" pitchFamily="49" charset="0"/>
              <a:buChar char="o"/>
            </a:pPr>
            <a:r>
              <a:rPr lang="en-US" sz="7400" dirty="0">
                <a:effectLst/>
                <a:latin typeface="Arial" panose="020B0604020202020204" pitchFamily="34" charset="0"/>
                <a:ea typeface="Calibri" panose="020F0502020204030204" pitchFamily="34" charset="0"/>
                <a:cs typeface="Arial" panose="020B0604020202020204" pitchFamily="34" charset="0"/>
              </a:rPr>
              <a:t>Coding of the Standards</a:t>
            </a:r>
          </a:p>
          <a:p>
            <a:pPr marL="742950" marR="0" lvl="1" indent="-285750">
              <a:lnSpc>
                <a:spcPct val="150000"/>
              </a:lnSpc>
              <a:spcBef>
                <a:spcPts val="0"/>
              </a:spcBef>
              <a:buFont typeface="Courier New" panose="02070309020205020404" pitchFamily="49" charset="0"/>
              <a:buChar char="o"/>
            </a:pPr>
            <a:r>
              <a:rPr lang="en-US" sz="7400" dirty="0">
                <a:effectLst/>
                <a:latin typeface="Arial" panose="020B0604020202020204" pitchFamily="34" charset="0"/>
                <a:ea typeface="Calibri" panose="020F0502020204030204" pitchFamily="34" charset="0"/>
                <a:cs typeface="Arial" panose="020B0604020202020204" pitchFamily="34" charset="0"/>
              </a:rPr>
              <a:t>Discipline-Specific Student Performance Standards</a:t>
            </a:r>
          </a:p>
          <a:p>
            <a:pPr marL="457200" marR="0" lvl="1" indent="0">
              <a:lnSpc>
                <a:spcPct val="150000"/>
              </a:lnSpc>
              <a:spcBef>
                <a:spcPts val="0"/>
              </a:spcBef>
              <a:buNone/>
            </a:pPr>
            <a:endParaRPr lang="en-US" sz="7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0000"/>
              </a:lnSpc>
              <a:spcBef>
                <a:spcPts val="0"/>
              </a:spcBef>
              <a:buFont typeface="Symbol" panose="05050102010706020507" pitchFamily="18" charset="2"/>
              <a:buChar char=""/>
            </a:pPr>
            <a:r>
              <a:rPr lang="en-US" sz="7400" b="1" dirty="0">
                <a:latin typeface="Arial" panose="020B0604020202020204" pitchFamily="34" charset="0"/>
                <a:ea typeface="Calibri" panose="020F0502020204030204" pitchFamily="34" charset="0"/>
                <a:cs typeface="Arial" panose="020B0604020202020204" pitchFamily="34" charset="0"/>
              </a:rPr>
              <a:t>Setting Clear Learning Expectations</a:t>
            </a:r>
          </a:p>
          <a:p>
            <a:pPr marL="742950" marR="0" lvl="1" indent="-285750">
              <a:lnSpc>
                <a:spcPct val="150000"/>
              </a:lnSpc>
              <a:spcBef>
                <a:spcPts val="0"/>
              </a:spcBef>
              <a:buFont typeface="Courier New" panose="02070309020205020404" pitchFamily="49" charset="0"/>
              <a:buChar char="o"/>
            </a:pPr>
            <a:r>
              <a:rPr lang="en-US" sz="7400" dirty="0">
                <a:effectLst/>
                <a:latin typeface="Arial" panose="020B0604020202020204" pitchFamily="34" charset="0"/>
                <a:ea typeface="Calibri" panose="020F0502020204030204" pitchFamily="34" charset="0"/>
                <a:cs typeface="Arial" panose="020B0604020202020204" pitchFamily="34" charset="0"/>
              </a:rPr>
              <a:t>The Structure of the California Arts Standards</a:t>
            </a:r>
          </a:p>
          <a:p>
            <a:pPr marL="742950" marR="0" lvl="1" indent="-285750">
              <a:lnSpc>
                <a:spcPct val="150000"/>
              </a:lnSpc>
              <a:spcBef>
                <a:spcPts val="0"/>
              </a:spcBef>
              <a:buFont typeface="Courier New" panose="02070309020205020404" pitchFamily="49" charset="0"/>
              <a:buChar char="o"/>
            </a:pPr>
            <a:r>
              <a:rPr lang="en-US" sz="7400" dirty="0">
                <a:effectLst/>
                <a:latin typeface="Arial" panose="020B0604020202020204" pitchFamily="34" charset="0"/>
                <a:ea typeface="Calibri" panose="020F0502020204030204" pitchFamily="34" charset="0"/>
                <a:cs typeface="Arial" panose="020B0604020202020204" pitchFamily="34" charset="0"/>
              </a:rPr>
              <a:t>Coding of the Standards</a:t>
            </a:r>
          </a:p>
          <a:p>
            <a:pPr marL="742950" marR="0" lvl="1" indent="-285750">
              <a:lnSpc>
                <a:spcPct val="150000"/>
              </a:lnSpc>
              <a:spcBef>
                <a:spcPts val="0"/>
              </a:spcBef>
              <a:buFont typeface="Courier New" panose="02070309020205020404" pitchFamily="49" charset="0"/>
              <a:buChar char="o"/>
            </a:pPr>
            <a:r>
              <a:rPr lang="en-US" sz="7400" dirty="0">
                <a:effectLst/>
                <a:latin typeface="Arial" panose="020B0604020202020204" pitchFamily="34" charset="0"/>
                <a:ea typeface="Calibri" panose="020F0502020204030204" pitchFamily="34" charset="0"/>
                <a:cs typeface="Arial" panose="020B0604020202020204" pitchFamily="34" charset="0"/>
              </a:rPr>
              <a:t>Discipline-Specific Student Performance Standards</a:t>
            </a:r>
            <a:endParaRPr lang="en-US" sz="7400" dirty="0">
              <a:latin typeface="Arial" panose="020B0604020202020204" pitchFamily="34" charset="0"/>
              <a:ea typeface="Calibri" panose="020F0502020204030204" pitchFamily="34" charset="0"/>
              <a:cs typeface="Arial" panose="020B0604020202020204" pitchFamily="34" charset="0"/>
            </a:endParaRPr>
          </a:p>
          <a:p>
            <a:pPr marL="0" marR="0" lvl="0" indent="0">
              <a:lnSpc>
                <a:spcPct val="100000"/>
              </a:lnSpc>
              <a:spcBef>
                <a:spcPts val="0"/>
              </a:spcBef>
              <a:spcAft>
                <a:spcPts val="1800"/>
              </a:spcAft>
              <a:buNone/>
            </a:pP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C82BEB0-9D51-41DD-9C45-A4F9DD6D48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8E0B4C-4C2F-4BE7-8793-29AB022C0CC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89623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382C-1D74-43C7-8FB1-D33D93A84886}"/>
              </a:ext>
            </a:extLst>
          </p:cNvPr>
          <p:cNvSpPr>
            <a:spLocks noGrp="1"/>
          </p:cNvSpPr>
          <p:nvPr>
            <p:ph type="title"/>
          </p:nvPr>
        </p:nvSpPr>
        <p:spPr>
          <a:xfrm>
            <a:off x="3359727" y="240434"/>
            <a:ext cx="8643428" cy="1325563"/>
          </a:xfrm>
        </p:spPr>
        <p:txBody>
          <a:bodyPr>
            <a:normAutofit/>
          </a:bodyPr>
          <a:lstStyle/>
          <a:p>
            <a:r>
              <a:rPr lang="en-US" sz="3600" dirty="0"/>
              <a:t>Step 2: Determining Acceptable Evidence and Designing Assessments</a:t>
            </a:r>
          </a:p>
        </p:txBody>
      </p:sp>
      <p:pic>
        <p:nvPicPr>
          <p:cNvPr id="6" name="Picture 5" descr="The Planning Process: 2) Determine acceptable evidence">
            <a:extLst>
              <a:ext uri="{FF2B5EF4-FFF2-40B4-BE49-F238E27FC236}">
                <a16:creationId xmlns:a16="http://schemas.microsoft.com/office/drawing/2014/main" id="{F0C355D3-2F4E-4A11-A1DE-EA26E4707544}"/>
              </a:ext>
              <a:ext uri="{C183D7F6-B498-43B3-948B-1728B52AA6E4}">
                <adec:decorative xmlns:adec="http://schemas.microsoft.com/office/drawing/2017/decorative" val="0"/>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8295" t="35555" r="36137" b="13737"/>
          <a:stretch/>
        </p:blipFill>
        <p:spPr>
          <a:xfrm>
            <a:off x="264048" y="2222428"/>
            <a:ext cx="3117273" cy="3477491"/>
          </a:xfrm>
          <a:prstGeom prst="rect">
            <a:avLst/>
          </a:prstGeom>
        </p:spPr>
      </p:pic>
      <p:sp>
        <p:nvSpPr>
          <p:cNvPr id="3" name="Content Placeholder 2">
            <a:extLst>
              <a:ext uri="{FF2B5EF4-FFF2-40B4-BE49-F238E27FC236}">
                <a16:creationId xmlns:a16="http://schemas.microsoft.com/office/drawing/2014/main" id="{7BC0C75B-3026-4250-BED5-6F3765B46F5E}"/>
              </a:ext>
            </a:extLst>
          </p:cNvPr>
          <p:cNvSpPr>
            <a:spLocks noGrp="1"/>
          </p:cNvSpPr>
          <p:nvPr>
            <p:ph idx="1"/>
          </p:nvPr>
        </p:nvSpPr>
        <p:spPr>
          <a:xfrm>
            <a:off x="3531100" y="1690688"/>
            <a:ext cx="8167255" cy="4665662"/>
          </a:xfrm>
        </p:spPr>
        <p:txBody>
          <a:bodyPr>
            <a:normAutofit fontScale="62500" lnSpcReduction="20000"/>
          </a:bodyPr>
          <a:lstStyle/>
          <a:p>
            <a:pPr marL="0" indent="0">
              <a:lnSpc>
                <a:spcPct val="100000"/>
              </a:lnSpc>
              <a:spcBef>
                <a:spcPts val="0"/>
              </a:spcBef>
              <a:spcAft>
                <a:spcPts val="1800"/>
              </a:spcAft>
              <a:buNone/>
            </a:pPr>
            <a:r>
              <a:rPr lang="en-US" sz="4500" b="1" dirty="0">
                <a:solidFill>
                  <a:schemeClr val="accent1">
                    <a:lumMod val="75000"/>
                  </a:schemeClr>
                </a:solidFill>
              </a:rPr>
              <a:t>Assessment is most effective when it </a:t>
            </a:r>
          </a:p>
          <a:p>
            <a:pPr>
              <a:lnSpc>
                <a:spcPct val="100000"/>
              </a:lnSpc>
              <a:spcBef>
                <a:spcPts val="0"/>
              </a:spcBef>
              <a:spcAft>
                <a:spcPts val="1800"/>
              </a:spcAft>
            </a:pPr>
            <a:r>
              <a:rPr lang="en-US" sz="4000" dirty="0"/>
              <a:t>is provided on a regular, ongoing basis;</a:t>
            </a:r>
          </a:p>
          <a:p>
            <a:pPr>
              <a:lnSpc>
                <a:spcPct val="100000"/>
              </a:lnSpc>
              <a:spcBef>
                <a:spcPts val="0"/>
              </a:spcBef>
              <a:spcAft>
                <a:spcPts val="1800"/>
              </a:spcAft>
            </a:pPr>
            <a:r>
              <a:rPr lang="en-US" sz="4000" dirty="0"/>
              <a:t>provides a comprehensive view of student knowledge and skills;</a:t>
            </a:r>
          </a:p>
          <a:p>
            <a:pPr>
              <a:lnSpc>
                <a:spcPct val="100000"/>
              </a:lnSpc>
              <a:spcBef>
                <a:spcPts val="0"/>
              </a:spcBef>
              <a:spcAft>
                <a:spcPts val="1800"/>
              </a:spcAft>
            </a:pPr>
            <a:r>
              <a:rPr lang="en-US" sz="4000" dirty="0"/>
              <a:t>is seen as an opportunity to promote learning rather than as a final judgment;</a:t>
            </a:r>
          </a:p>
          <a:p>
            <a:pPr>
              <a:lnSpc>
                <a:spcPct val="100000"/>
              </a:lnSpc>
              <a:spcBef>
                <a:spcPts val="0"/>
              </a:spcBef>
              <a:spcAft>
                <a:spcPts val="1800"/>
              </a:spcAft>
            </a:pPr>
            <a:r>
              <a:rPr lang="en-US" sz="4000" dirty="0"/>
              <a:t>shows learners their strengths and opportunities for growth; and </a:t>
            </a:r>
          </a:p>
          <a:p>
            <a:pPr>
              <a:lnSpc>
                <a:spcPct val="100000"/>
              </a:lnSpc>
              <a:spcBef>
                <a:spcPts val="0"/>
              </a:spcBef>
              <a:spcAft>
                <a:spcPts val="1800"/>
              </a:spcAft>
            </a:pPr>
            <a:r>
              <a:rPr lang="en-US" sz="4000" dirty="0"/>
              <a:t>provides information to redirect efforts, make plans, and establish future learning goals.</a:t>
            </a:r>
          </a:p>
          <a:p>
            <a:pPr marL="0" indent="0">
              <a:buNone/>
            </a:pPr>
            <a:endParaRPr lang="en-US" dirty="0"/>
          </a:p>
        </p:txBody>
      </p:sp>
      <p:sp>
        <p:nvSpPr>
          <p:cNvPr id="4" name="Slide Number Placeholder 3">
            <a:extLst>
              <a:ext uri="{FF2B5EF4-FFF2-40B4-BE49-F238E27FC236}">
                <a16:creationId xmlns:a16="http://schemas.microsoft.com/office/drawing/2014/main" id="{59864C96-352E-4EC2-9A5C-A14F96DD020B}"/>
              </a:ext>
            </a:extLst>
          </p:cNvPr>
          <p:cNvSpPr>
            <a:spLocks noGrp="1"/>
          </p:cNvSpPr>
          <p:nvPr>
            <p:ph type="sldNum" sz="quarter" idx="12"/>
          </p:nvPr>
        </p:nvSpPr>
        <p:spPr/>
        <p:txBody>
          <a:bodyPr/>
          <a:lstStyle/>
          <a:p>
            <a:fld id="{1C8E0B4C-4C2F-4BE7-8793-29AB022C0CCB}" type="slidenum">
              <a:rPr lang="en-US" smtClean="0"/>
              <a:t>30</a:t>
            </a:fld>
            <a:endParaRPr lang="en-US"/>
          </a:p>
        </p:txBody>
      </p:sp>
    </p:spTree>
    <p:extLst>
      <p:ext uri="{BB962C8B-B14F-4D97-AF65-F5344CB8AC3E}">
        <p14:creationId xmlns:p14="http://schemas.microsoft.com/office/powerpoint/2010/main" val="748984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F41C0-6501-4938-ADE8-7B6FD8772B1C}"/>
              </a:ext>
            </a:extLst>
          </p:cNvPr>
          <p:cNvSpPr>
            <a:spLocks noGrp="1"/>
          </p:cNvSpPr>
          <p:nvPr>
            <p:ph type="title"/>
          </p:nvPr>
        </p:nvSpPr>
        <p:spPr/>
        <p:txBody>
          <a:bodyPr>
            <a:normAutofit/>
          </a:bodyPr>
          <a:lstStyle/>
          <a:p>
            <a:pPr algn="ctr"/>
            <a:r>
              <a:rPr lang="en-US" sz="3600" dirty="0"/>
              <a:t>Sample Questions to Consider When Linking Assessment to Evidence</a:t>
            </a:r>
          </a:p>
        </p:txBody>
      </p:sp>
      <p:sp>
        <p:nvSpPr>
          <p:cNvPr id="3" name="Content Placeholder 2">
            <a:extLst>
              <a:ext uri="{FF2B5EF4-FFF2-40B4-BE49-F238E27FC236}">
                <a16:creationId xmlns:a16="http://schemas.microsoft.com/office/drawing/2014/main" id="{9CC466A1-888B-477F-AC2F-F85DCC4E881E}"/>
              </a:ext>
            </a:extLst>
          </p:cNvPr>
          <p:cNvSpPr>
            <a:spLocks noGrp="1"/>
          </p:cNvSpPr>
          <p:nvPr>
            <p:ph idx="1"/>
          </p:nvPr>
        </p:nvSpPr>
        <p:spPr/>
        <p:txBody>
          <a:bodyPr>
            <a:noAutofit/>
          </a:bodyPr>
          <a:lstStyle/>
          <a:p>
            <a:pPr>
              <a:spcBef>
                <a:spcPts val="0"/>
              </a:spcBef>
              <a:spcAft>
                <a:spcPts val="600"/>
              </a:spcAft>
            </a:pPr>
            <a:r>
              <a:rPr lang="en-US" dirty="0">
                <a:effectLst/>
                <a:latin typeface="Arial" panose="020B0604020202020204" pitchFamily="34" charset="0"/>
                <a:ea typeface="Calibri" panose="020F0502020204030204" pitchFamily="34" charset="0"/>
                <a:cs typeface="Times New Roman" panose="02020603050405020304" pitchFamily="18" charset="0"/>
              </a:rPr>
              <a:t>What type of assessments are needed? </a:t>
            </a:r>
          </a:p>
          <a:p>
            <a:pPr>
              <a:spcBef>
                <a:spcPts val="0"/>
              </a:spcBef>
              <a:spcAft>
                <a:spcPts val="600"/>
              </a:spcAft>
            </a:pPr>
            <a:r>
              <a:rPr lang="en-US" dirty="0">
                <a:effectLst/>
                <a:latin typeface="Arial" panose="020B0604020202020204" pitchFamily="34" charset="0"/>
                <a:ea typeface="Calibri" panose="020F0502020204030204" pitchFamily="34" charset="0"/>
                <a:cs typeface="Times New Roman" panose="02020603050405020304" pitchFamily="18" charset="0"/>
              </a:rPr>
              <a:t>How will the assessments provide options for action and expression?</a:t>
            </a:r>
          </a:p>
          <a:p>
            <a:pPr>
              <a:spcBef>
                <a:spcPts val="0"/>
              </a:spcBef>
              <a:spcAft>
                <a:spcPts val="600"/>
              </a:spcAft>
            </a:pPr>
            <a:r>
              <a:rPr lang="en-US" dirty="0">
                <a:effectLst/>
                <a:latin typeface="Arial" panose="020B0604020202020204" pitchFamily="34" charset="0"/>
                <a:ea typeface="Calibri" panose="020F0502020204030204" pitchFamily="34" charset="0"/>
                <a:cs typeface="Times New Roman" panose="02020603050405020304" pitchFamily="18" charset="0"/>
              </a:rPr>
              <a:t>What are the possible actual assessment tasks that will provide opportunities for students to demonstrate their understanding?</a:t>
            </a:r>
          </a:p>
          <a:p>
            <a:pPr>
              <a:spcBef>
                <a:spcPts val="0"/>
              </a:spcBef>
              <a:spcAft>
                <a:spcPts val="600"/>
              </a:spcAft>
            </a:pPr>
            <a:r>
              <a:rPr lang="en-US" dirty="0">
                <a:effectLst/>
                <a:latin typeface="Arial" panose="020B0604020202020204" pitchFamily="34" charset="0"/>
                <a:ea typeface="Calibri" panose="020F0502020204030204" pitchFamily="34" charset="0"/>
                <a:cs typeface="Times New Roman" panose="02020603050405020304" pitchFamily="18" charset="0"/>
              </a:rPr>
              <a:t>How will the assessments provide multiple options for students to demonstrate their learning?</a:t>
            </a:r>
          </a:p>
          <a:p>
            <a:pPr>
              <a:spcBef>
                <a:spcPts val="0"/>
              </a:spcBef>
              <a:spcAft>
                <a:spcPts val="600"/>
              </a:spcAft>
            </a:pPr>
            <a:r>
              <a:rPr lang="en-US" dirty="0">
                <a:effectLst/>
                <a:latin typeface="Arial" panose="020B0604020202020204" pitchFamily="34" charset="0"/>
                <a:ea typeface="Calibri" panose="020F0502020204030204" pitchFamily="34" charset="0"/>
                <a:cs typeface="Times New Roman" panose="02020603050405020304" pitchFamily="18" charset="0"/>
              </a:rPr>
              <a:t>What criteria will be used to determine evidence for, of, and as learning?</a:t>
            </a:r>
          </a:p>
        </p:txBody>
      </p:sp>
      <p:sp>
        <p:nvSpPr>
          <p:cNvPr id="4" name="Slide Number Placeholder 3">
            <a:extLst>
              <a:ext uri="{FF2B5EF4-FFF2-40B4-BE49-F238E27FC236}">
                <a16:creationId xmlns:a16="http://schemas.microsoft.com/office/drawing/2014/main" id="{5E095CCB-69BC-4E17-80ED-9858E058B03A}"/>
              </a:ext>
            </a:extLst>
          </p:cNvPr>
          <p:cNvSpPr>
            <a:spLocks noGrp="1"/>
          </p:cNvSpPr>
          <p:nvPr>
            <p:ph type="sldNum" sz="quarter" idx="12"/>
          </p:nvPr>
        </p:nvSpPr>
        <p:spPr/>
        <p:txBody>
          <a:bodyPr/>
          <a:lstStyle/>
          <a:p>
            <a:fld id="{1C8E0B4C-4C2F-4BE7-8793-29AB022C0CCB}" type="slidenum">
              <a:rPr lang="en-US" smtClean="0"/>
              <a:t>31</a:t>
            </a:fld>
            <a:endParaRPr lang="en-US"/>
          </a:p>
        </p:txBody>
      </p:sp>
    </p:spTree>
    <p:extLst>
      <p:ext uri="{BB962C8B-B14F-4D97-AF65-F5344CB8AC3E}">
        <p14:creationId xmlns:p14="http://schemas.microsoft.com/office/powerpoint/2010/main" val="2333837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BA7A3-C3AF-48E4-B5C1-5E50638F9F67}"/>
              </a:ext>
            </a:extLst>
          </p:cNvPr>
          <p:cNvSpPr>
            <a:spLocks noGrp="1"/>
          </p:cNvSpPr>
          <p:nvPr>
            <p:ph type="title"/>
          </p:nvPr>
        </p:nvSpPr>
        <p:spPr>
          <a:xfrm>
            <a:off x="427573" y="2766218"/>
            <a:ext cx="4254500" cy="1325563"/>
          </a:xfrm>
        </p:spPr>
        <p:txBody>
          <a:bodyPr>
            <a:normAutofit fontScale="90000"/>
          </a:bodyPr>
          <a:lstStyle/>
          <a:p>
            <a:pPr algn="ctr"/>
            <a:r>
              <a:rPr lang="en-US" dirty="0"/>
              <a:t>Cyclical Process </a:t>
            </a:r>
            <a:r>
              <a:rPr lang="en-US" i="1" dirty="0"/>
              <a:t>for</a:t>
            </a:r>
            <a:r>
              <a:rPr lang="en-US" dirty="0"/>
              <a:t> Learning, </a:t>
            </a:r>
            <a:br>
              <a:rPr lang="en-US" dirty="0"/>
            </a:br>
            <a:r>
              <a:rPr lang="en-US" i="1" dirty="0"/>
              <a:t>of</a:t>
            </a:r>
            <a:r>
              <a:rPr lang="en-US" dirty="0"/>
              <a:t> Learning, and </a:t>
            </a:r>
            <a:r>
              <a:rPr lang="en-US" i="1" dirty="0"/>
              <a:t>as</a:t>
            </a:r>
            <a:r>
              <a:rPr lang="en-US" dirty="0"/>
              <a:t> Learning</a:t>
            </a:r>
          </a:p>
        </p:txBody>
      </p:sp>
      <p:pic>
        <p:nvPicPr>
          <p:cNvPr id="5" name="Picture 4" descr="The steps in the cyclical process are Learn, Practice, Feedback, Revise, Assess, Reflect&#10;">
            <a:extLst>
              <a:ext uri="{FF2B5EF4-FFF2-40B4-BE49-F238E27FC236}">
                <a16:creationId xmlns:a16="http://schemas.microsoft.com/office/drawing/2014/main" id="{7A604E1B-3750-4D13-A3D0-2E85DFFE8320}"/>
              </a:ext>
            </a:extLst>
          </p:cNvPr>
          <p:cNvPicPr/>
          <p:nvPr/>
        </p:nvPicPr>
        <p:blipFill rotWithShape="1">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l="19032" r="28129"/>
          <a:stretch/>
        </p:blipFill>
        <p:spPr bwMode="auto">
          <a:xfrm>
            <a:off x="5236636" y="0"/>
            <a:ext cx="6472991" cy="6893265"/>
          </a:xfrm>
          <a:prstGeom prst="rect">
            <a:avLst/>
          </a:prstGeom>
          <a:noFill/>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929E13AF-6C39-4415-BAA2-443C7E9A6CFA}"/>
              </a:ext>
            </a:extLst>
          </p:cNvPr>
          <p:cNvSpPr>
            <a:spLocks noGrp="1"/>
          </p:cNvSpPr>
          <p:nvPr>
            <p:ph type="sldNum" sz="quarter" idx="12"/>
          </p:nvPr>
        </p:nvSpPr>
        <p:spPr/>
        <p:txBody>
          <a:bodyPr/>
          <a:lstStyle/>
          <a:p>
            <a:fld id="{1C8E0B4C-4C2F-4BE7-8793-29AB022C0CCB}" type="slidenum">
              <a:rPr lang="en-US" smtClean="0"/>
              <a:t>32</a:t>
            </a:fld>
            <a:endParaRPr lang="en-US"/>
          </a:p>
        </p:txBody>
      </p:sp>
    </p:spTree>
    <p:extLst>
      <p:ext uri="{BB962C8B-B14F-4D97-AF65-F5344CB8AC3E}">
        <p14:creationId xmlns:p14="http://schemas.microsoft.com/office/powerpoint/2010/main" val="976419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FEF40-5D36-4F03-B726-405E77286B3F}"/>
              </a:ext>
            </a:extLst>
          </p:cNvPr>
          <p:cNvSpPr>
            <a:spLocks noGrp="1"/>
          </p:cNvSpPr>
          <p:nvPr>
            <p:ph type="title"/>
          </p:nvPr>
        </p:nvSpPr>
        <p:spPr>
          <a:xfrm>
            <a:off x="400050" y="193675"/>
            <a:ext cx="11353800" cy="1325563"/>
          </a:xfrm>
        </p:spPr>
        <p:txBody>
          <a:bodyPr>
            <a:normAutofit/>
          </a:bodyPr>
          <a:lstStyle/>
          <a:p>
            <a:pPr algn="ctr"/>
            <a:r>
              <a:rPr lang="en-US" sz="4000" dirty="0"/>
              <a:t>Summative Assessment</a:t>
            </a:r>
          </a:p>
        </p:txBody>
      </p:sp>
      <p:sp>
        <p:nvSpPr>
          <p:cNvPr id="3" name="Content Placeholder 2">
            <a:extLst>
              <a:ext uri="{FF2B5EF4-FFF2-40B4-BE49-F238E27FC236}">
                <a16:creationId xmlns:a16="http://schemas.microsoft.com/office/drawing/2014/main" id="{C6B68292-C801-4398-B671-F699469AECFB}"/>
              </a:ext>
            </a:extLst>
          </p:cNvPr>
          <p:cNvSpPr>
            <a:spLocks noGrp="1"/>
          </p:cNvSpPr>
          <p:nvPr>
            <p:ph idx="1"/>
          </p:nvPr>
        </p:nvSpPr>
        <p:spPr>
          <a:xfrm>
            <a:off x="1162050" y="1331913"/>
            <a:ext cx="10629900" cy="4818062"/>
          </a:xfrm>
          <a:noFill/>
        </p:spPr>
        <p:txBody>
          <a:bodyPr>
            <a:noAutofit/>
          </a:bodyPr>
          <a:lstStyle/>
          <a:p>
            <a:pPr marL="0" indent="0">
              <a:lnSpc>
                <a:spcPct val="100000"/>
              </a:lnSpc>
              <a:spcBef>
                <a:spcPts val="0"/>
              </a:spcBef>
              <a:spcAft>
                <a:spcPts val="1200"/>
              </a:spcAft>
              <a:buNone/>
            </a:pPr>
            <a:r>
              <a:rPr lang="en-US" dirty="0"/>
              <a:t>Summative assessment of arts learning </a:t>
            </a:r>
          </a:p>
          <a:p>
            <a:pPr>
              <a:lnSpc>
                <a:spcPct val="100000"/>
              </a:lnSpc>
              <a:spcBef>
                <a:spcPts val="0"/>
              </a:spcBef>
              <a:spcAft>
                <a:spcPts val="1200"/>
              </a:spcAft>
            </a:pPr>
            <a:r>
              <a:rPr lang="en-US" dirty="0">
                <a:effectLst/>
                <a:latin typeface="Arial" panose="020B0604020202020204" pitchFamily="34" charset="0"/>
                <a:ea typeface="Calibri" panose="020F0502020204030204" pitchFamily="34" charset="0"/>
                <a:cs typeface="Arial" panose="020B0604020202020204" pitchFamily="34" charset="0"/>
              </a:rPr>
              <a:t>Measures student learning, understanding, and skill acquisition at the conclusion of a specified instructional period </a:t>
            </a:r>
            <a:endParaRPr lang="en-US" dirty="0">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spcAft>
                <a:spcPts val="1200"/>
              </a:spcAft>
            </a:pPr>
            <a:r>
              <a:rPr lang="en-US" dirty="0">
                <a:effectLst/>
                <a:latin typeface="Arial" panose="020B0604020202020204" pitchFamily="34" charset="0"/>
                <a:ea typeface="Calibri" panose="020F0502020204030204" pitchFamily="34" charset="0"/>
                <a:cs typeface="Arial" panose="020B0604020202020204" pitchFamily="34" charset="0"/>
              </a:rPr>
              <a:t>Happens at the end of an instructional unit, a lesson series, a season, or production</a:t>
            </a:r>
          </a:p>
          <a:p>
            <a:pPr>
              <a:lnSpc>
                <a:spcPct val="100000"/>
              </a:lnSpc>
              <a:spcBef>
                <a:spcPts val="0"/>
              </a:spcBef>
              <a:spcAft>
                <a:spcPts val="1200"/>
              </a:spcAft>
            </a:pPr>
            <a:r>
              <a:rPr lang="en-US" dirty="0">
                <a:latin typeface="Arial" panose="020B0604020202020204" pitchFamily="34" charset="0"/>
                <a:ea typeface="Calibri" panose="020F0502020204030204" pitchFamily="34" charset="0"/>
                <a:cs typeface="Arial" panose="020B0604020202020204" pitchFamily="34" charset="0"/>
              </a:rPr>
              <a:t>P</a:t>
            </a:r>
            <a:r>
              <a:rPr lang="en-US" dirty="0">
                <a:effectLst/>
                <a:latin typeface="Arial" panose="020B0604020202020204" pitchFamily="34" charset="0"/>
                <a:ea typeface="Calibri" panose="020F0502020204030204" pitchFamily="34" charset="0"/>
                <a:cs typeface="Arial" panose="020B0604020202020204" pitchFamily="34" charset="0"/>
              </a:rPr>
              <a:t>rovides the opportunity for students to demonstrate that they have achieved the learning objective(s)</a:t>
            </a:r>
          </a:p>
          <a:p>
            <a:pPr>
              <a:lnSpc>
                <a:spcPct val="100000"/>
              </a:lnSpc>
              <a:spcBef>
                <a:spcPts val="0"/>
              </a:spcBef>
              <a:spcAft>
                <a:spcPts val="1200"/>
              </a:spcAft>
            </a:pPr>
            <a:r>
              <a:rPr lang="en-US" dirty="0">
                <a:latin typeface="Arial" panose="020B0604020202020204" pitchFamily="34" charset="0"/>
                <a:ea typeface="Calibri" panose="020F0502020204030204" pitchFamily="34" charset="0"/>
                <a:cs typeface="Arial" panose="020B0604020202020204" pitchFamily="34" charset="0"/>
              </a:rPr>
              <a:t>P</a:t>
            </a:r>
            <a:r>
              <a:rPr lang="en-US" dirty="0">
                <a:effectLst/>
                <a:latin typeface="Arial" panose="020B0604020202020204" pitchFamily="34" charset="0"/>
                <a:ea typeface="Calibri" panose="020F0502020204030204" pitchFamily="34" charset="0"/>
                <a:cs typeface="Arial" panose="020B0604020202020204" pitchFamily="34" charset="0"/>
              </a:rPr>
              <a:t>rovides teachers and students with feedback they can use to determine next steps in instruction and decide course placement</a:t>
            </a:r>
          </a:p>
        </p:txBody>
      </p:sp>
      <p:sp>
        <p:nvSpPr>
          <p:cNvPr id="4" name="Slide Number Placeholder 3">
            <a:extLst>
              <a:ext uri="{FF2B5EF4-FFF2-40B4-BE49-F238E27FC236}">
                <a16:creationId xmlns:a16="http://schemas.microsoft.com/office/drawing/2014/main" id="{45513918-6F53-4159-A20F-4E37F1D800BF}"/>
              </a:ext>
            </a:extLst>
          </p:cNvPr>
          <p:cNvSpPr>
            <a:spLocks noGrp="1"/>
          </p:cNvSpPr>
          <p:nvPr>
            <p:ph type="sldNum" sz="quarter" idx="12"/>
          </p:nvPr>
        </p:nvSpPr>
        <p:spPr/>
        <p:txBody>
          <a:bodyPr/>
          <a:lstStyle/>
          <a:p>
            <a:fld id="{1C8E0B4C-4C2F-4BE7-8793-29AB022C0CCB}" type="slidenum">
              <a:rPr lang="en-US" smtClean="0"/>
              <a:t>33</a:t>
            </a:fld>
            <a:endParaRPr lang="en-US" dirty="0"/>
          </a:p>
        </p:txBody>
      </p:sp>
    </p:spTree>
    <p:extLst>
      <p:ext uri="{BB962C8B-B14F-4D97-AF65-F5344CB8AC3E}">
        <p14:creationId xmlns:p14="http://schemas.microsoft.com/office/powerpoint/2010/main" val="764589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A3193-5F3A-43C1-8F5C-7EB5949FE6A5}"/>
              </a:ext>
            </a:extLst>
          </p:cNvPr>
          <p:cNvSpPr>
            <a:spLocks noGrp="1"/>
          </p:cNvSpPr>
          <p:nvPr>
            <p:ph type="title"/>
          </p:nvPr>
        </p:nvSpPr>
        <p:spPr>
          <a:xfrm>
            <a:off x="839788" y="117475"/>
            <a:ext cx="10515600" cy="1325563"/>
          </a:xfrm>
        </p:spPr>
        <p:txBody>
          <a:bodyPr>
            <a:normAutofit/>
          </a:bodyPr>
          <a:lstStyle/>
          <a:p>
            <a:pPr algn="ctr"/>
            <a:r>
              <a:rPr lang="en-US" sz="4000" dirty="0">
                <a:effectLst/>
                <a:latin typeface="Arial" panose="020B0604020202020204" pitchFamily="34" charset="0"/>
                <a:ea typeface="Calibri" panose="020F0502020204030204" pitchFamily="34" charset="0"/>
              </a:rPr>
              <a:t>Authentic Assessment</a:t>
            </a:r>
            <a:endParaRPr lang="en-US" sz="4000" dirty="0"/>
          </a:p>
        </p:txBody>
      </p:sp>
      <p:sp>
        <p:nvSpPr>
          <p:cNvPr id="9" name="TextBox 8">
            <a:extLst>
              <a:ext uri="{FF2B5EF4-FFF2-40B4-BE49-F238E27FC236}">
                <a16:creationId xmlns:a16="http://schemas.microsoft.com/office/drawing/2014/main" id="{2A136519-FF56-455A-831B-F310DF8208B3}"/>
              </a:ext>
            </a:extLst>
          </p:cNvPr>
          <p:cNvSpPr txBox="1"/>
          <p:nvPr/>
        </p:nvSpPr>
        <p:spPr>
          <a:xfrm>
            <a:off x="836612" y="1394579"/>
            <a:ext cx="5259388" cy="4847481"/>
          </a:xfrm>
          <a:prstGeom prst="rect">
            <a:avLst/>
          </a:prstGeom>
          <a:noFill/>
          <a:ln w="38100">
            <a:solidFill>
              <a:srgbClr val="418AB3"/>
            </a:solidFill>
          </a:ln>
        </p:spPr>
        <p:txBody>
          <a:bodyPr wrap="square" rtlCol="0">
            <a:spAutoFit/>
          </a:bodyPr>
          <a:lstStyle/>
          <a:p>
            <a:pPr>
              <a:spcAft>
                <a:spcPts val="1800"/>
              </a:spcAft>
            </a:pPr>
            <a:r>
              <a:rPr lang="en-US" sz="2400" dirty="0"/>
              <a:t>Summative assessment </a:t>
            </a:r>
            <a:r>
              <a:rPr lang="en-US" sz="2400" dirty="0">
                <a:cs typeface="Arial" panose="020B0604020202020204" pitchFamily="34" charset="0"/>
              </a:rPr>
              <a:t>c</a:t>
            </a:r>
            <a:r>
              <a:rPr lang="en-US" sz="2400" dirty="0">
                <a:effectLst/>
                <a:ea typeface="Calibri" panose="020F0502020204030204" pitchFamily="34" charset="0"/>
                <a:cs typeface="Arial" panose="020B0604020202020204" pitchFamily="34" charset="0"/>
              </a:rPr>
              <a:t>an be designed as an </a:t>
            </a:r>
            <a:r>
              <a:rPr lang="en-US" sz="2400" i="1" dirty="0">
                <a:effectLst/>
                <a:ea typeface="Calibri" panose="020F0502020204030204" pitchFamily="34" charset="0"/>
                <a:cs typeface="Arial" panose="020B0604020202020204" pitchFamily="34" charset="0"/>
              </a:rPr>
              <a:t>authentic</a:t>
            </a:r>
            <a:r>
              <a:rPr lang="en-US" sz="2400" b="1" dirty="0">
                <a:effectLst/>
                <a:ea typeface="Calibri" panose="020F0502020204030204" pitchFamily="34" charset="0"/>
                <a:cs typeface="Arial" panose="020B0604020202020204" pitchFamily="34" charset="0"/>
              </a:rPr>
              <a:t> </a:t>
            </a:r>
            <a:r>
              <a:rPr lang="en-US" sz="2400" i="1" dirty="0">
                <a:effectLst/>
                <a:ea typeface="Calibri" panose="020F0502020204030204" pitchFamily="34" charset="0"/>
                <a:cs typeface="Arial" panose="020B0604020202020204" pitchFamily="34" charset="0"/>
              </a:rPr>
              <a:t>assessment</a:t>
            </a:r>
            <a:r>
              <a:rPr lang="en-US" sz="2400" b="1" dirty="0">
                <a:effectLst/>
                <a:ea typeface="Calibri" panose="020F0502020204030204" pitchFamily="34" charset="0"/>
                <a:cs typeface="Arial" panose="020B0604020202020204" pitchFamily="34" charset="0"/>
              </a:rPr>
              <a:t> </a:t>
            </a:r>
            <a:r>
              <a:rPr lang="en-US" sz="2400" dirty="0">
                <a:effectLst/>
                <a:ea typeface="Calibri" panose="020F0502020204030204" pitchFamily="34" charset="0"/>
                <a:cs typeface="Arial" panose="020B0604020202020204" pitchFamily="34" charset="0"/>
              </a:rPr>
              <a:t>task which</a:t>
            </a:r>
          </a:p>
          <a:p>
            <a:pPr marL="342900" indent="-342900">
              <a:spcAft>
                <a:spcPts val="1800"/>
              </a:spcAft>
              <a:buFont typeface="Arial" panose="020B0604020202020204" pitchFamily="34" charset="0"/>
              <a:buChar char="•"/>
            </a:pPr>
            <a:r>
              <a:rPr lang="en-US" sz="2400" dirty="0">
                <a:effectLst/>
                <a:ea typeface="Calibri" panose="020F0502020204030204" pitchFamily="34" charset="0"/>
              </a:rPr>
              <a:t>emulates a performance that would be required of students in real-life situations; </a:t>
            </a:r>
          </a:p>
          <a:p>
            <a:pPr marL="342900" indent="-342900">
              <a:spcAft>
                <a:spcPts val="1800"/>
              </a:spcAft>
              <a:buFont typeface="Arial" panose="020B0604020202020204" pitchFamily="34" charset="0"/>
              <a:buChar char="•"/>
            </a:pPr>
            <a:r>
              <a:rPr lang="en-US" sz="2400" dirty="0">
                <a:effectLst/>
                <a:ea typeface="Calibri" panose="020F0502020204030204" pitchFamily="34" charset="0"/>
                <a:cs typeface="Arial" panose="020B0604020202020204" pitchFamily="34" charset="0"/>
              </a:rPr>
              <a:t>allows demonstration and understanding of accumulated knowledge; and </a:t>
            </a:r>
          </a:p>
          <a:p>
            <a:pPr marL="342900" indent="-342900">
              <a:spcAft>
                <a:spcPts val="1800"/>
              </a:spcAft>
              <a:buFont typeface="Arial" panose="020B0604020202020204" pitchFamily="34" charset="0"/>
              <a:buChar char="•"/>
            </a:pPr>
            <a:r>
              <a:rPr lang="en-US" sz="2400" dirty="0">
                <a:ea typeface="Calibri" panose="020F0502020204030204" pitchFamily="34" charset="0"/>
                <a:cs typeface="Arial" panose="020B0604020202020204" pitchFamily="34" charset="0"/>
              </a:rPr>
              <a:t>p</a:t>
            </a:r>
            <a:r>
              <a:rPr lang="en-US" sz="2400" dirty="0">
                <a:effectLst/>
                <a:ea typeface="Calibri" panose="020F0502020204030204" pitchFamily="34" charset="0"/>
                <a:cs typeface="Arial" panose="020B0604020202020204" pitchFamily="34" charset="0"/>
              </a:rPr>
              <a:t>rovides varying methods for response and navigation.</a:t>
            </a:r>
          </a:p>
        </p:txBody>
      </p:sp>
      <p:sp>
        <p:nvSpPr>
          <p:cNvPr id="17" name="TextBox 16">
            <a:extLst>
              <a:ext uri="{FF2B5EF4-FFF2-40B4-BE49-F238E27FC236}">
                <a16:creationId xmlns:a16="http://schemas.microsoft.com/office/drawing/2014/main" id="{28ADD219-9769-4CCB-AD7D-D3ED795452B4}"/>
              </a:ext>
            </a:extLst>
          </p:cNvPr>
          <p:cNvSpPr txBox="1"/>
          <p:nvPr/>
        </p:nvSpPr>
        <p:spPr>
          <a:xfrm>
            <a:off x="6342856" y="2044005"/>
            <a:ext cx="5259388" cy="2769989"/>
          </a:xfrm>
          <a:prstGeom prst="rect">
            <a:avLst/>
          </a:prstGeom>
          <a:noFill/>
        </p:spPr>
        <p:txBody>
          <a:bodyPr wrap="square" rtlCol="0">
            <a:spAutoFit/>
          </a:bodyPr>
          <a:lstStyle/>
          <a:p>
            <a:r>
              <a:rPr lang="en-US" sz="2400" dirty="0">
                <a:effectLst/>
                <a:ea typeface="Calibri" panose="020F0502020204030204" pitchFamily="34" charset="0"/>
              </a:rPr>
              <a:t>Authentic assessment tasks are NOT</a:t>
            </a:r>
          </a:p>
          <a:p>
            <a:pPr marL="800100" lvl="1" indent="-342900">
              <a:spcBef>
                <a:spcPts val="0"/>
              </a:spcBef>
              <a:spcAft>
                <a:spcPts val="1800"/>
              </a:spcAft>
              <a:buFont typeface="Arial" panose="020B0604020202020204" pitchFamily="34" charset="0"/>
              <a:buChar char="•"/>
            </a:pPr>
            <a:r>
              <a:rPr lang="en-US" sz="2400" dirty="0">
                <a:ea typeface="Calibri" panose="020F0502020204030204" pitchFamily="34" charset="0"/>
              </a:rPr>
              <a:t>D</a:t>
            </a:r>
            <a:r>
              <a:rPr lang="en-US" sz="2400" dirty="0">
                <a:effectLst/>
                <a:ea typeface="Calibri" panose="020F0502020204030204" pitchFamily="34" charset="0"/>
              </a:rPr>
              <a:t>aily lesson plans or daily lesson activities</a:t>
            </a:r>
          </a:p>
          <a:p>
            <a:pPr marL="800100" lvl="1" indent="-342900">
              <a:spcBef>
                <a:spcPts val="0"/>
              </a:spcBef>
              <a:spcAft>
                <a:spcPts val="1800"/>
              </a:spcAft>
              <a:buFont typeface="Arial" panose="020B0604020202020204" pitchFamily="34" charset="0"/>
              <a:buChar char="•"/>
            </a:pPr>
            <a:r>
              <a:rPr lang="en-US" sz="2400" dirty="0">
                <a:ea typeface="Calibri" panose="020F0502020204030204" pitchFamily="34" charset="0"/>
              </a:rPr>
              <a:t>Learning activities to </a:t>
            </a:r>
            <a:r>
              <a:rPr lang="en-US" sz="2400" dirty="0">
                <a:effectLst/>
                <a:ea typeface="Calibri" panose="020F0502020204030204" pitchFamily="34" charset="0"/>
              </a:rPr>
              <a:t>introduce any new knowledge</a:t>
            </a:r>
          </a:p>
          <a:p>
            <a:pPr marL="800100" lvl="1" indent="-342900">
              <a:spcBef>
                <a:spcPts val="0"/>
              </a:spcBef>
              <a:spcAft>
                <a:spcPts val="1800"/>
              </a:spcAft>
              <a:buFont typeface="Arial" panose="020B0604020202020204" pitchFamily="34" charset="0"/>
              <a:buChar char="•"/>
            </a:pPr>
            <a:r>
              <a:rPr lang="en-US" sz="2400" dirty="0">
                <a:ea typeface="Calibri" panose="020F0502020204030204" pitchFamily="34" charset="0"/>
              </a:rPr>
              <a:t>C</a:t>
            </a:r>
            <a:r>
              <a:rPr lang="en-US" sz="2400" dirty="0">
                <a:effectLst/>
                <a:ea typeface="Calibri" panose="020F0502020204030204" pitchFamily="34" charset="0"/>
              </a:rPr>
              <a:t>omplete without a scoring tool</a:t>
            </a:r>
            <a:endParaRPr lang="en-US" sz="2400" dirty="0">
              <a:effectLst/>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B0870DC-1D84-4DD0-815D-7E379281E582}"/>
              </a:ext>
            </a:extLst>
          </p:cNvPr>
          <p:cNvSpPr>
            <a:spLocks noGrp="1"/>
          </p:cNvSpPr>
          <p:nvPr>
            <p:ph type="sldNum" sz="quarter" idx="12"/>
          </p:nvPr>
        </p:nvSpPr>
        <p:spPr/>
        <p:txBody>
          <a:bodyPr/>
          <a:lstStyle/>
          <a:p>
            <a:fld id="{1C8E0B4C-4C2F-4BE7-8793-29AB022C0CCB}" type="slidenum">
              <a:rPr lang="en-US" smtClean="0"/>
              <a:t>34</a:t>
            </a:fld>
            <a:endParaRPr lang="en-US"/>
          </a:p>
        </p:txBody>
      </p:sp>
    </p:spTree>
    <p:extLst>
      <p:ext uri="{BB962C8B-B14F-4D97-AF65-F5344CB8AC3E}">
        <p14:creationId xmlns:p14="http://schemas.microsoft.com/office/powerpoint/2010/main" val="3913421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7682D-633A-40C3-B9DE-F24F2BB91576}"/>
              </a:ext>
            </a:extLst>
          </p:cNvPr>
          <p:cNvSpPr>
            <a:spLocks noGrp="1"/>
          </p:cNvSpPr>
          <p:nvPr>
            <p:ph type="title"/>
          </p:nvPr>
        </p:nvSpPr>
        <p:spPr/>
        <p:txBody>
          <a:bodyPr>
            <a:normAutofit/>
          </a:bodyPr>
          <a:lstStyle/>
          <a:p>
            <a:pPr algn="ctr"/>
            <a:r>
              <a:rPr lang="en-US" sz="4000" dirty="0"/>
              <a:t>Questions to Inform Design of Authentic Assessments</a:t>
            </a:r>
          </a:p>
        </p:txBody>
      </p:sp>
      <p:sp>
        <p:nvSpPr>
          <p:cNvPr id="3" name="Content Placeholder 2">
            <a:extLst>
              <a:ext uri="{FF2B5EF4-FFF2-40B4-BE49-F238E27FC236}">
                <a16:creationId xmlns:a16="http://schemas.microsoft.com/office/drawing/2014/main" id="{EC02382B-8313-4832-8E48-3A5C07EB6E7D}"/>
              </a:ext>
            </a:extLst>
          </p:cNvPr>
          <p:cNvSpPr>
            <a:spLocks noGrp="1"/>
          </p:cNvSpPr>
          <p:nvPr>
            <p:ph idx="1"/>
          </p:nvPr>
        </p:nvSpPr>
        <p:spPr/>
        <p:txBody>
          <a:bodyPr>
            <a:normAutofit fontScale="85000" lnSpcReduction="20000"/>
          </a:bodyPr>
          <a:lstStyle/>
          <a:p>
            <a:pPr marR="0" lvl="0">
              <a:lnSpc>
                <a:spcPct val="110000"/>
              </a:lnSpc>
              <a:spcBef>
                <a:spcPts val="0"/>
              </a:spcBef>
              <a:spcAft>
                <a:spcPts val="1200"/>
              </a:spcAft>
            </a:pPr>
            <a:r>
              <a:rPr lang="en-US" sz="3200" dirty="0">
                <a:effectLst/>
                <a:latin typeface="Arial" panose="020B0604020202020204" pitchFamily="34" charset="0"/>
                <a:ea typeface="Calibri" panose="020F0502020204030204" pitchFamily="34" charset="0"/>
                <a:cs typeface="Arial" panose="020B0604020202020204" pitchFamily="34" charset="0"/>
              </a:rPr>
              <a:t>What is convincing evidence of understanding?</a:t>
            </a:r>
          </a:p>
          <a:p>
            <a:pPr marR="0" lvl="0">
              <a:lnSpc>
                <a:spcPct val="110000"/>
              </a:lnSpc>
              <a:spcBef>
                <a:spcPts val="0"/>
              </a:spcBef>
              <a:spcAft>
                <a:spcPts val="1200"/>
              </a:spcAft>
            </a:pPr>
            <a:r>
              <a:rPr lang="en-US" sz="3200" dirty="0">
                <a:effectLst/>
                <a:latin typeface="Arial" panose="020B0604020202020204" pitchFamily="34" charset="0"/>
                <a:ea typeface="Calibri" panose="020F0502020204030204" pitchFamily="34" charset="0"/>
                <a:cs typeface="Arial" panose="020B0604020202020204" pitchFamily="34" charset="0"/>
              </a:rPr>
              <a:t>How do I know students are not just giving back what was taught without understanding it?</a:t>
            </a:r>
          </a:p>
          <a:p>
            <a:pPr marR="0" lvl="0">
              <a:lnSpc>
                <a:spcPct val="110000"/>
              </a:lnSpc>
              <a:spcBef>
                <a:spcPts val="0"/>
              </a:spcBef>
              <a:spcAft>
                <a:spcPts val="1200"/>
              </a:spcAft>
            </a:pPr>
            <a:r>
              <a:rPr lang="en-US" sz="3200" dirty="0">
                <a:effectLst/>
                <a:latin typeface="Arial" panose="020B0604020202020204" pitchFamily="34" charset="0"/>
                <a:ea typeface="Calibri" panose="020F0502020204030204" pitchFamily="34" charset="0"/>
                <a:cs typeface="Arial" panose="020B0604020202020204" pitchFamily="34" charset="0"/>
              </a:rPr>
              <a:t>What evidence </a:t>
            </a:r>
            <a:r>
              <a:rPr lang="en-US" sz="3200" dirty="0">
                <a:latin typeface="Arial" panose="020B0604020202020204" pitchFamily="34" charset="0"/>
                <a:ea typeface="Calibri" panose="020F0502020204030204" pitchFamily="34" charset="0"/>
                <a:cs typeface="Arial" panose="020B0604020202020204" pitchFamily="34" charset="0"/>
              </a:rPr>
              <a:t>c</a:t>
            </a:r>
            <a:r>
              <a:rPr lang="en-US" sz="3200" dirty="0">
                <a:effectLst/>
                <a:latin typeface="Arial" panose="020B0604020202020204" pitchFamily="34" charset="0"/>
                <a:ea typeface="Calibri" panose="020F0502020204030204" pitchFamily="34" charset="0"/>
                <a:cs typeface="Arial" panose="020B0604020202020204" pitchFamily="34" charset="0"/>
              </a:rPr>
              <a:t>ould show whether students have </a:t>
            </a:r>
            <a:r>
              <a:rPr lang="en-US" sz="3200" b="1" i="1" dirty="0">
                <a:effectLst/>
                <a:latin typeface="Arial" panose="020B0604020202020204" pitchFamily="34" charset="0"/>
                <a:ea typeface="Calibri" panose="020F0502020204030204" pitchFamily="34" charset="0"/>
                <a:cs typeface="Arial" panose="020B0604020202020204" pitchFamily="34" charset="0"/>
              </a:rPr>
              <a:t>real</a:t>
            </a:r>
            <a:r>
              <a:rPr lang="en-US" sz="3200" dirty="0">
                <a:effectLst/>
                <a:latin typeface="Arial" panose="020B0604020202020204" pitchFamily="34" charset="0"/>
                <a:ea typeface="Calibri" panose="020F0502020204030204" pitchFamily="34" charset="0"/>
                <a:cs typeface="Arial" panose="020B0604020202020204" pitchFamily="34" charset="0"/>
              </a:rPr>
              <a:t> or </a:t>
            </a:r>
            <a:r>
              <a:rPr lang="en-US" sz="3200" b="1" i="1" dirty="0">
                <a:effectLst/>
                <a:latin typeface="Arial" panose="020B0604020202020204" pitchFamily="34" charset="0"/>
                <a:ea typeface="Calibri" panose="020F0502020204030204" pitchFamily="34" charset="0"/>
                <a:cs typeface="Arial" panose="020B0604020202020204" pitchFamily="34" charset="0"/>
              </a:rPr>
              <a:t>apparent</a:t>
            </a:r>
            <a:r>
              <a:rPr lang="en-US" sz="3200" dirty="0">
                <a:effectLst/>
                <a:latin typeface="Arial" panose="020B0604020202020204" pitchFamily="34" charset="0"/>
                <a:ea typeface="Calibri" panose="020F0502020204030204" pitchFamily="34" charset="0"/>
                <a:cs typeface="Arial" panose="020B0604020202020204" pitchFamily="34" charset="0"/>
              </a:rPr>
              <a:t> understanding?</a:t>
            </a:r>
          </a:p>
          <a:p>
            <a:pPr marR="0" lvl="0">
              <a:lnSpc>
                <a:spcPct val="110000"/>
              </a:lnSpc>
              <a:spcBef>
                <a:spcPts val="0"/>
              </a:spcBef>
              <a:spcAft>
                <a:spcPts val="1200"/>
              </a:spcAft>
            </a:pPr>
            <a:r>
              <a:rPr lang="en-US" sz="3200" dirty="0">
                <a:effectLst/>
                <a:latin typeface="Arial" panose="020B0604020202020204" pitchFamily="34" charset="0"/>
                <a:ea typeface="Calibri" panose="020F0502020204030204" pitchFamily="34" charset="0"/>
                <a:cs typeface="Arial" panose="020B0604020202020204" pitchFamily="34" charset="0"/>
              </a:rPr>
              <a:t>What are the potential misunderstandings, misconceptions, and areas where learners may meet barriers?</a:t>
            </a:r>
          </a:p>
          <a:p>
            <a:pPr marR="0" lvl="0">
              <a:lnSpc>
                <a:spcPct val="110000"/>
              </a:lnSpc>
              <a:spcBef>
                <a:spcPts val="0"/>
              </a:spcBef>
              <a:spcAft>
                <a:spcPts val="1200"/>
              </a:spcAft>
            </a:pPr>
            <a:r>
              <a:rPr lang="en-US" sz="3200" dirty="0">
                <a:latin typeface="Arial" panose="020B0604020202020204" pitchFamily="34" charset="0"/>
                <a:ea typeface="Calibri" panose="020F0502020204030204" pitchFamily="34" charset="0"/>
                <a:cs typeface="Arial" panose="020B0604020202020204" pitchFamily="34" charset="0"/>
              </a:rPr>
              <a:t>How might these barriers be overcome?</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E3E1BB0B-11B3-4962-AFCE-3EB529A45AA2}"/>
              </a:ext>
            </a:extLst>
          </p:cNvPr>
          <p:cNvSpPr>
            <a:spLocks noGrp="1"/>
          </p:cNvSpPr>
          <p:nvPr>
            <p:ph type="sldNum" sz="quarter" idx="12"/>
          </p:nvPr>
        </p:nvSpPr>
        <p:spPr/>
        <p:txBody>
          <a:bodyPr/>
          <a:lstStyle/>
          <a:p>
            <a:fld id="{1C8E0B4C-4C2F-4BE7-8793-29AB022C0CCB}" type="slidenum">
              <a:rPr lang="en-US" smtClean="0"/>
              <a:t>35</a:t>
            </a:fld>
            <a:endParaRPr lang="en-US"/>
          </a:p>
        </p:txBody>
      </p:sp>
    </p:spTree>
    <p:extLst>
      <p:ext uri="{BB962C8B-B14F-4D97-AF65-F5344CB8AC3E}">
        <p14:creationId xmlns:p14="http://schemas.microsoft.com/office/powerpoint/2010/main" val="2894307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BD6F0-46EC-49FE-B7F0-B58613FF673F}"/>
              </a:ext>
            </a:extLst>
          </p:cNvPr>
          <p:cNvSpPr>
            <a:spLocks noGrp="1"/>
          </p:cNvSpPr>
          <p:nvPr>
            <p:ph type="title"/>
          </p:nvPr>
        </p:nvSpPr>
        <p:spPr>
          <a:xfrm>
            <a:off x="1041400" y="2675715"/>
            <a:ext cx="4749800" cy="1325563"/>
          </a:xfrm>
          <a:ln w="38100">
            <a:noFill/>
          </a:ln>
        </p:spPr>
        <p:txBody>
          <a:bodyPr>
            <a:noAutofit/>
          </a:bodyPr>
          <a:lstStyle/>
          <a:p>
            <a:pPr algn="ctr"/>
            <a:r>
              <a:rPr lang="en-US" sz="3600" dirty="0"/>
              <a:t>Snapshot: </a:t>
            </a:r>
            <a:br>
              <a:rPr lang="en-US" sz="3600" dirty="0"/>
            </a:br>
            <a:r>
              <a:rPr lang="en-US" sz="3600" dirty="0"/>
              <a:t>Cumulative Authentic Assessment Task</a:t>
            </a:r>
          </a:p>
        </p:txBody>
      </p:sp>
      <p:sp>
        <p:nvSpPr>
          <p:cNvPr id="3" name="Content Placeholder 2">
            <a:extLst>
              <a:ext uri="{FF2B5EF4-FFF2-40B4-BE49-F238E27FC236}">
                <a16:creationId xmlns:a16="http://schemas.microsoft.com/office/drawing/2014/main" id="{1E506AED-437A-471E-ABF6-30A35D420450}"/>
              </a:ext>
            </a:extLst>
          </p:cNvPr>
          <p:cNvSpPr>
            <a:spLocks noGrp="1"/>
          </p:cNvSpPr>
          <p:nvPr>
            <p:ph idx="4294967295"/>
          </p:nvPr>
        </p:nvSpPr>
        <p:spPr>
          <a:xfrm>
            <a:off x="5791200" y="139700"/>
            <a:ext cx="6286500" cy="6578600"/>
          </a:xfrm>
          <a:ln w="38100">
            <a:noFill/>
          </a:ln>
        </p:spPr>
        <p:txBody>
          <a:bodyPr>
            <a:noAutofit/>
          </a:bodyPr>
          <a:lstStyle/>
          <a:p>
            <a:pPr marL="0" marR="0" lvl="0" indent="0">
              <a:lnSpc>
                <a:spcPct val="100000"/>
              </a:lnSpc>
              <a:spcBef>
                <a:spcPts val="0"/>
              </a:spcBef>
              <a:spcAft>
                <a:spcPts val="1200"/>
              </a:spcAft>
              <a:buNone/>
            </a:pPr>
            <a:r>
              <a:rPr lang="en-US" sz="2400" dirty="0"/>
              <a:t>Read the snapshot on page 35 and use the following questions to analyze and discuss the task:</a:t>
            </a:r>
          </a:p>
          <a:p>
            <a:pPr marL="457200" marR="0" lvl="0" indent="-457200">
              <a:lnSpc>
                <a:spcPct val="100000"/>
              </a:lnSpc>
              <a:spcBef>
                <a:spcPts val="0"/>
              </a:spcBef>
              <a:spcAft>
                <a:spcPts val="1200"/>
              </a:spcAft>
              <a:buFont typeface="+mj-lt"/>
              <a:buAutoNum type="arabicPeriod"/>
            </a:pPr>
            <a:r>
              <a:rPr lang="en-US" sz="2400" dirty="0">
                <a:effectLst/>
                <a:ea typeface="Calibri" panose="020F0502020204030204" pitchFamily="34" charset="0"/>
                <a:cs typeface="Arial" panose="020B0604020202020204" pitchFamily="34" charset="0"/>
              </a:rPr>
              <a:t>Does the task </a:t>
            </a:r>
            <a:r>
              <a:rPr lang="en-US" sz="2400" dirty="0">
                <a:ea typeface="Calibri" panose="020F0502020204030204" pitchFamily="34" charset="0"/>
                <a:cs typeface="Arial" panose="020B0604020202020204" pitchFamily="34" charset="0"/>
              </a:rPr>
              <a:t>m</a:t>
            </a:r>
            <a:r>
              <a:rPr lang="en-US" sz="2400" dirty="0">
                <a:effectLst/>
                <a:ea typeface="Calibri" panose="020F0502020204030204" pitchFamily="34" charset="0"/>
                <a:cs typeface="Arial" panose="020B0604020202020204" pitchFamily="34" charset="0"/>
              </a:rPr>
              <a:t>atch the outcome(s) being measured?</a:t>
            </a:r>
          </a:p>
          <a:p>
            <a:pPr marL="457200" indent="-457200">
              <a:lnSpc>
                <a:spcPct val="100000"/>
              </a:lnSpc>
              <a:spcBef>
                <a:spcPts val="0"/>
              </a:spcBef>
              <a:spcAft>
                <a:spcPts val="1200"/>
              </a:spcAft>
              <a:buFont typeface="+mj-lt"/>
              <a:buAutoNum type="arabicPeriod"/>
            </a:pPr>
            <a:r>
              <a:rPr lang="en-US" sz="2400" dirty="0">
                <a:effectLst/>
                <a:ea typeface="Calibri" panose="020F0502020204030204" pitchFamily="34" charset="0"/>
                <a:cs typeface="Arial" panose="020B0604020202020204" pitchFamily="34" charset="0"/>
              </a:rPr>
              <a:t>Does the task require the students to use critical thinking skills?</a:t>
            </a:r>
          </a:p>
          <a:p>
            <a:pPr marL="457200" indent="-457200">
              <a:lnSpc>
                <a:spcPct val="100000"/>
              </a:lnSpc>
              <a:spcBef>
                <a:spcPts val="0"/>
              </a:spcBef>
              <a:spcAft>
                <a:spcPts val="1200"/>
              </a:spcAft>
              <a:buFont typeface="+mj-lt"/>
              <a:buAutoNum type="arabicPeriod"/>
            </a:pPr>
            <a:r>
              <a:rPr lang="en-US" sz="2400" dirty="0">
                <a:effectLst/>
                <a:ea typeface="Calibri" panose="020F0502020204030204" pitchFamily="34" charset="0"/>
                <a:cs typeface="Arial" panose="020B0604020202020204" pitchFamily="34" charset="0"/>
              </a:rPr>
              <a:t>Does the task use engaging tasks from the “real world?”</a:t>
            </a:r>
          </a:p>
          <a:p>
            <a:pPr marL="457200" indent="-457200">
              <a:lnSpc>
                <a:spcPct val="100000"/>
              </a:lnSpc>
              <a:spcBef>
                <a:spcPts val="0"/>
              </a:spcBef>
              <a:spcAft>
                <a:spcPts val="1200"/>
              </a:spcAft>
              <a:buFont typeface="+mj-lt"/>
              <a:buAutoNum type="arabicPeriod"/>
            </a:pPr>
            <a:r>
              <a:rPr lang="en-US" sz="2400" dirty="0">
                <a:effectLst/>
                <a:ea typeface="Calibri" panose="020F0502020204030204" pitchFamily="34" charset="0"/>
                <a:cs typeface="Arial" panose="020B0604020202020204" pitchFamily="34" charset="0"/>
              </a:rPr>
              <a:t>Does the task provide learners multiple ways and options to authentically engage in the process, take action, and demonstrate understanding?</a:t>
            </a:r>
          </a:p>
          <a:p>
            <a:pPr marL="457200" indent="-457200">
              <a:lnSpc>
                <a:spcPct val="100000"/>
              </a:lnSpc>
              <a:spcBef>
                <a:spcPts val="0"/>
              </a:spcBef>
              <a:spcAft>
                <a:spcPts val="1200"/>
              </a:spcAft>
              <a:buFont typeface="+mj-lt"/>
              <a:buAutoNum type="arabicPeriod"/>
            </a:pPr>
            <a:r>
              <a:rPr lang="en-US" sz="2400" dirty="0">
                <a:effectLst/>
                <a:ea typeface="Calibri" panose="020F0502020204030204" pitchFamily="34" charset="0"/>
                <a:cs typeface="Arial" panose="020B0604020202020204" pitchFamily="34" charset="0"/>
              </a:rPr>
              <a:t>Is the task a worthwhile use of time</a:t>
            </a:r>
            <a:r>
              <a:rPr lang="en-US" sz="2400" dirty="0">
                <a:ea typeface="Calibri" panose="020F0502020204030204" pitchFamily="34" charset="0"/>
                <a:cs typeface="Arial" panose="020B0604020202020204" pitchFamily="34" charset="0"/>
              </a:rPr>
              <a:t>; </a:t>
            </a:r>
            <a:r>
              <a:rPr lang="en-US" sz="2400" dirty="0">
                <a:effectLst/>
                <a:ea typeface="Calibri" panose="020F0502020204030204" pitchFamily="34" charset="0"/>
                <a:cs typeface="Arial" panose="020B0604020202020204" pitchFamily="34" charset="0"/>
              </a:rPr>
              <a:t>credible, feasible and clearly defined</a:t>
            </a:r>
            <a:r>
              <a:rPr lang="en-US" sz="2400" dirty="0">
                <a:ea typeface="Calibri" panose="020F0502020204030204" pitchFamily="34" charset="0"/>
                <a:cs typeface="Arial" panose="020B0604020202020204" pitchFamily="34" charset="0"/>
              </a:rPr>
              <a:t>; </a:t>
            </a:r>
            <a:r>
              <a:rPr lang="en-US" sz="2400" dirty="0">
                <a:effectLst/>
                <a:ea typeface="Calibri" panose="020F0502020204030204" pitchFamily="34" charset="0"/>
                <a:cs typeface="Arial" panose="020B0604020202020204" pitchFamily="34" charset="0"/>
              </a:rPr>
              <a:t>fair and free from bias</a:t>
            </a:r>
            <a:r>
              <a:rPr lang="en-US" sz="2400" dirty="0">
                <a:ea typeface="Calibri" panose="020F050202020403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69540DB5-3E76-4024-A881-AD2BF1032D83}"/>
              </a:ext>
            </a:extLst>
          </p:cNvPr>
          <p:cNvSpPr>
            <a:spLocks noGrp="1"/>
          </p:cNvSpPr>
          <p:nvPr>
            <p:ph type="sldNum" sz="quarter" idx="12"/>
          </p:nvPr>
        </p:nvSpPr>
        <p:spPr/>
        <p:txBody>
          <a:bodyPr/>
          <a:lstStyle/>
          <a:p>
            <a:fld id="{1C8E0B4C-4C2F-4BE7-8793-29AB022C0CCB}" type="slidenum">
              <a:rPr lang="en-US" smtClean="0"/>
              <a:t>36</a:t>
            </a:fld>
            <a:endParaRPr lang="en-US"/>
          </a:p>
        </p:txBody>
      </p:sp>
    </p:spTree>
    <p:extLst>
      <p:ext uri="{BB962C8B-B14F-4D97-AF65-F5344CB8AC3E}">
        <p14:creationId xmlns:p14="http://schemas.microsoft.com/office/powerpoint/2010/main" val="1946012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F0FD5-B90E-4FE8-9C5D-CBDCFD4B1B7B}"/>
              </a:ext>
            </a:extLst>
          </p:cNvPr>
          <p:cNvSpPr>
            <a:spLocks noGrp="1"/>
          </p:cNvSpPr>
          <p:nvPr>
            <p:ph type="title"/>
          </p:nvPr>
        </p:nvSpPr>
        <p:spPr/>
        <p:txBody>
          <a:bodyPr>
            <a:normAutofit/>
          </a:bodyPr>
          <a:lstStyle/>
          <a:p>
            <a:r>
              <a:rPr lang="en-US" sz="4000" dirty="0"/>
              <a:t>Portfolios as Summative Assessment </a:t>
            </a:r>
            <a:r>
              <a:rPr lang="en-US" sz="2400" dirty="0"/>
              <a:t>(1)</a:t>
            </a:r>
          </a:p>
        </p:txBody>
      </p:sp>
      <p:sp>
        <p:nvSpPr>
          <p:cNvPr id="3" name="Content Placeholder 2">
            <a:extLst>
              <a:ext uri="{FF2B5EF4-FFF2-40B4-BE49-F238E27FC236}">
                <a16:creationId xmlns:a16="http://schemas.microsoft.com/office/drawing/2014/main" id="{CF7B4903-6048-4A98-890F-FFEA04E19524}"/>
              </a:ext>
            </a:extLst>
          </p:cNvPr>
          <p:cNvSpPr>
            <a:spLocks noGrp="1"/>
          </p:cNvSpPr>
          <p:nvPr>
            <p:ph idx="1"/>
          </p:nvPr>
        </p:nvSpPr>
        <p:spPr/>
        <p:txBody>
          <a:bodyPr>
            <a:noAutofit/>
          </a:bodyPr>
          <a:lstStyle/>
          <a:p>
            <a:pPr>
              <a:lnSpc>
                <a:spcPct val="100000"/>
              </a:lnSpc>
              <a:spcBef>
                <a:spcPts val="0"/>
              </a:spcBef>
              <a:spcAft>
                <a:spcPts val="1800"/>
              </a:spcAft>
            </a:pPr>
            <a:r>
              <a:rPr lang="en-US" dirty="0">
                <a:effectLst/>
                <a:latin typeface="Arial" panose="020B0604020202020204" pitchFamily="34" charset="0"/>
                <a:ea typeface="Calibri" panose="020F0502020204030204" pitchFamily="34" charset="0"/>
              </a:rPr>
              <a:t>An arts portfolio is “a purposeful collection of student work across time which exhibits a student’s efforts, progress, or level of proficiency.”</a:t>
            </a:r>
          </a:p>
          <a:p>
            <a:pPr>
              <a:lnSpc>
                <a:spcPct val="100000"/>
              </a:lnSpc>
              <a:spcBef>
                <a:spcPts val="0"/>
              </a:spcBef>
              <a:spcAft>
                <a:spcPts val="1800"/>
              </a:spcAft>
            </a:pPr>
            <a:r>
              <a:rPr lang="en-US" dirty="0">
                <a:latin typeface="Arial" panose="020B0604020202020204" pitchFamily="34" charset="0"/>
                <a:ea typeface="Calibri" panose="020F0502020204030204" pitchFamily="34" charset="0"/>
              </a:rPr>
              <a:t>C</a:t>
            </a:r>
            <a:r>
              <a:rPr lang="en-US" dirty="0">
                <a:effectLst/>
                <a:latin typeface="Arial" panose="020B0604020202020204" pitchFamily="34" charset="0"/>
                <a:ea typeface="Calibri" panose="020F0502020204030204" pitchFamily="34" charset="0"/>
              </a:rPr>
              <a:t>ontents vary and may include artifacts, samples, methods of goal setting, and include student self-reflection.</a:t>
            </a:r>
          </a:p>
          <a:p>
            <a:pPr>
              <a:lnSpc>
                <a:spcPct val="100000"/>
              </a:lnSpc>
              <a:spcBef>
                <a:spcPts val="0"/>
              </a:spcBef>
              <a:spcAft>
                <a:spcPts val="1800"/>
              </a:spcAft>
            </a:pPr>
            <a:r>
              <a:rPr lang="en-US" dirty="0">
                <a:latin typeface="Arial" panose="020B0604020202020204" pitchFamily="34" charset="0"/>
                <a:ea typeface="Calibri" panose="020F0502020204030204" pitchFamily="34" charset="0"/>
                <a:cs typeface="Arial" panose="020B0604020202020204" pitchFamily="34" charset="0"/>
              </a:rPr>
              <a:t>Types described in chapter 2 include Project, Growth, Achievement, Competence, and Celebration.</a:t>
            </a:r>
          </a:p>
        </p:txBody>
      </p:sp>
      <p:sp>
        <p:nvSpPr>
          <p:cNvPr id="4" name="Slide Number Placeholder 3">
            <a:extLst>
              <a:ext uri="{FF2B5EF4-FFF2-40B4-BE49-F238E27FC236}">
                <a16:creationId xmlns:a16="http://schemas.microsoft.com/office/drawing/2014/main" id="{61B35341-BB42-4D94-8AA4-0EAD3F109116}"/>
              </a:ext>
            </a:extLst>
          </p:cNvPr>
          <p:cNvSpPr>
            <a:spLocks noGrp="1"/>
          </p:cNvSpPr>
          <p:nvPr>
            <p:ph type="sldNum" sz="quarter" idx="12"/>
          </p:nvPr>
        </p:nvSpPr>
        <p:spPr/>
        <p:txBody>
          <a:bodyPr/>
          <a:lstStyle/>
          <a:p>
            <a:fld id="{1C8E0B4C-4C2F-4BE7-8793-29AB022C0CCB}" type="slidenum">
              <a:rPr lang="en-US" smtClean="0"/>
              <a:t>37</a:t>
            </a:fld>
            <a:endParaRPr lang="en-US"/>
          </a:p>
        </p:txBody>
      </p:sp>
    </p:spTree>
    <p:extLst>
      <p:ext uri="{BB962C8B-B14F-4D97-AF65-F5344CB8AC3E}">
        <p14:creationId xmlns:p14="http://schemas.microsoft.com/office/powerpoint/2010/main" val="3503720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BD6F0-46EC-49FE-B7F0-B58613FF673F}"/>
              </a:ext>
            </a:extLst>
          </p:cNvPr>
          <p:cNvSpPr>
            <a:spLocks noGrp="1"/>
          </p:cNvSpPr>
          <p:nvPr>
            <p:ph type="title"/>
          </p:nvPr>
        </p:nvSpPr>
        <p:spPr>
          <a:xfrm>
            <a:off x="1041400" y="2675715"/>
            <a:ext cx="4749800" cy="1325563"/>
          </a:xfrm>
          <a:ln w="38100">
            <a:noFill/>
          </a:ln>
        </p:spPr>
        <p:txBody>
          <a:bodyPr>
            <a:noAutofit/>
          </a:bodyPr>
          <a:lstStyle/>
          <a:p>
            <a:pPr algn="ctr"/>
            <a:r>
              <a:rPr lang="en-US" sz="3600" dirty="0"/>
              <a:t>Portfolios as Summative Assessment </a:t>
            </a:r>
            <a:r>
              <a:rPr lang="en-US" sz="2400" dirty="0"/>
              <a:t>(2)</a:t>
            </a:r>
          </a:p>
        </p:txBody>
      </p:sp>
      <p:sp>
        <p:nvSpPr>
          <p:cNvPr id="3" name="Content Placeholder 2">
            <a:extLst>
              <a:ext uri="{FF2B5EF4-FFF2-40B4-BE49-F238E27FC236}">
                <a16:creationId xmlns:a16="http://schemas.microsoft.com/office/drawing/2014/main" id="{1E506AED-437A-471E-ABF6-30A35D420450}"/>
              </a:ext>
            </a:extLst>
          </p:cNvPr>
          <p:cNvSpPr>
            <a:spLocks noGrp="1"/>
          </p:cNvSpPr>
          <p:nvPr>
            <p:ph idx="4294967295"/>
          </p:nvPr>
        </p:nvSpPr>
        <p:spPr>
          <a:xfrm>
            <a:off x="6400802" y="1866901"/>
            <a:ext cx="4980517" cy="4489449"/>
          </a:xfrm>
          <a:ln w="38100">
            <a:noFill/>
          </a:ln>
        </p:spPr>
        <p:txBody>
          <a:bodyPr>
            <a:noAutofit/>
          </a:bodyPr>
          <a:lstStyle/>
          <a:p>
            <a:pPr marL="0" marR="0" lvl="0" indent="0">
              <a:lnSpc>
                <a:spcPct val="100000"/>
              </a:lnSpc>
              <a:spcBef>
                <a:spcPts val="0"/>
              </a:spcBef>
              <a:spcAft>
                <a:spcPts val="1200"/>
              </a:spcAft>
              <a:buNone/>
            </a:pPr>
            <a:r>
              <a:rPr lang="en-US" dirty="0"/>
              <a:t>Read about the different types of portfolios on pages 41–47</a:t>
            </a:r>
          </a:p>
          <a:p>
            <a:pPr>
              <a:lnSpc>
                <a:spcPct val="100000"/>
              </a:lnSpc>
              <a:spcBef>
                <a:spcPts val="0"/>
              </a:spcBef>
              <a:spcAft>
                <a:spcPts val="1200"/>
              </a:spcAft>
            </a:pPr>
            <a:r>
              <a:rPr lang="en-US" dirty="0"/>
              <a:t>What are the differences? </a:t>
            </a:r>
          </a:p>
          <a:p>
            <a:pPr>
              <a:lnSpc>
                <a:spcPct val="100000"/>
              </a:lnSpc>
              <a:spcBef>
                <a:spcPts val="0"/>
              </a:spcBef>
              <a:spcAft>
                <a:spcPts val="1200"/>
              </a:spcAft>
            </a:pPr>
            <a:r>
              <a:rPr lang="en-US" dirty="0"/>
              <a:t>Which portfolio types have you applied or will you consider for your teaching and context? Why?</a:t>
            </a:r>
          </a:p>
        </p:txBody>
      </p:sp>
      <p:sp>
        <p:nvSpPr>
          <p:cNvPr id="4" name="Slide Number Placeholder 3">
            <a:extLst>
              <a:ext uri="{FF2B5EF4-FFF2-40B4-BE49-F238E27FC236}">
                <a16:creationId xmlns:a16="http://schemas.microsoft.com/office/drawing/2014/main" id="{69540DB5-3E76-4024-A881-AD2BF1032D83}"/>
              </a:ext>
            </a:extLst>
          </p:cNvPr>
          <p:cNvSpPr>
            <a:spLocks noGrp="1"/>
          </p:cNvSpPr>
          <p:nvPr>
            <p:ph type="sldNum" sz="quarter" idx="12"/>
          </p:nvPr>
        </p:nvSpPr>
        <p:spPr/>
        <p:txBody>
          <a:bodyPr/>
          <a:lstStyle/>
          <a:p>
            <a:fld id="{1C8E0B4C-4C2F-4BE7-8793-29AB022C0CCB}" type="slidenum">
              <a:rPr lang="en-US" smtClean="0"/>
              <a:t>38</a:t>
            </a:fld>
            <a:endParaRPr lang="en-US"/>
          </a:p>
        </p:txBody>
      </p:sp>
    </p:spTree>
    <p:extLst>
      <p:ext uri="{BB962C8B-B14F-4D97-AF65-F5344CB8AC3E}">
        <p14:creationId xmlns:p14="http://schemas.microsoft.com/office/powerpoint/2010/main" val="1341900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B5025-BA0B-4D0F-B6B7-80B7F28DCB3F}"/>
              </a:ext>
            </a:extLst>
          </p:cNvPr>
          <p:cNvSpPr>
            <a:spLocks noGrp="1"/>
          </p:cNvSpPr>
          <p:nvPr>
            <p:ph type="title"/>
          </p:nvPr>
        </p:nvSpPr>
        <p:spPr/>
        <p:txBody>
          <a:bodyPr>
            <a:normAutofit/>
          </a:bodyPr>
          <a:lstStyle/>
          <a:p>
            <a:pPr algn="ctr"/>
            <a:r>
              <a:rPr lang="en-US" sz="4000" dirty="0"/>
              <a:t>Formative Assessment</a:t>
            </a:r>
          </a:p>
        </p:txBody>
      </p:sp>
      <p:sp>
        <p:nvSpPr>
          <p:cNvPr id="3" name="Content Placeholder 2">
            <a:extLst>
              <a:ext uri="{FF2B5EF4-FFF2-40B4-BE49-F238E27FC236}">
                <a16:creationId xmlns:a16="http://schemas.microsoft.com/office/drawing/2014/main" id="{465D48DC-ABBC-4F52-93ED-BF31EE86DED4}"/>
              </a:ext>
            </a:extLst>
          </p:cNvPr>
          <p:cNvSpPr>
            <a:spLocks noGrp="1"/>
          </p:cNvSpPr>
          <p:nvPr>
            <p:ph idx="1"/>
          </p:nvPr>
        </p:nvSpPr>
        <p:spPr>
          <a:xfrm>
            <a:off x="838200" y="1690688"/>
            <a:ext cx="10515600" cy="4486275"/>
          </a:xfrm>
        </p:spPr>
        <p:txBody>
          <a:bodyPr>
            <a:noAutofit/>
          </a:bodyPr>
          <a:lstStyle/>
          <a:p>
            <a:pPr marL="0" indent="0">
              <a:buNone/>
            </a:pPr>
            <a:r>
              <a:rPr lang="en-US" sz="2800" dirty="0"/>
              <a:t>Effective formative </a:t>
            </a:r>
            <a:r>
              <a:rPr lang="en-US" dirty="0"/>
              <a:t>a</a:t>
            </a:r>
            <a:r>
              <a:rPr lang="en-US" sz="2800" dirty="0"/>
              <a:t>ssessment in the arts </a:t>
            </a:r>
            <a:r>
              <a:rPr lang="en-US" sz="2800" dirty="0">
                <a:latin typeface="Arial" panose="020B0604020202020204" pitchFamily="34" charset="0"/>
                <a:cs typeface="Arial" panose="020B0604020202020204" pitchFamily="34" charset="0"/>
              </a:rPr>
              <a:t>i</a:t>
            </a:r>
            <a:r>
              <a:rPr lang="en-US" dirty="0">
                <a:effectLst/>
                <a:latin typeface="Arial" panose="020B0604020202020204" pitchFamily="34" charset="0"/>
                <a:ea typeface="Calibri" panose="020F0502020204030204" pitchFamily="34" charset="0"/>
                <a:cs typeface="Arial" panose="020B0604020202020204" pitchFamily="34" charset="0"/>
              </a:rPr>
              <a:t>s </a:t>
            </a:r>
          </a:p>
          <a:p>
            <a:r>
              <a:rPr lang="en-US" dirty="0">
                <a:effectLst/>
                <a:latin typeface="Arial" panose="020B0604020202020204" pitchFamily="34" charset="0"/>
                <a:ea typeface="Calibri" panose="020F0502020204030204" pitchFamily="34" charset="0"/>
                <a:cs typeface="Arial" panose="020B0604020202020204" pitchFamily="34" charset="0"/>
              </a:rPr>
              <a:t>aligned with an artistic process; </a:t>
            </a:r>
          </a:p>
          <a:p>
            <a:r>
              <a:rPr lang="en-US" dirty="0">
                <a:latin typeface="Arial" panose="020B0604020202020204" pitchFamily="34" charset="0"/>
                <a:ea typeface="Calibri" panose="020F0502020204030204" pitchFamily="34" charset="0"/>
                <a:cs typeface="Arial" panose="020B0604020202020204" pitchFamily="34" charset="0"/>
              </a:rPr>
              <a:t>based </a:t>
            </a:r>
            <a:r>
              <a:rPr lang="en-US" dirty="0">
                <a:effectLst/>
                <a:latin typeface="Arial" panose="020B0604020202020204" pitchFamily="34" charset="0"/>
                <a:ea typeface="Calibri" panose="020F0502020204030204" pitchFamily="34" charset="0"/>
                <a:cs typeface="Arial" panose="020B0604020202020204" pitchFamily="34" charset="0"/>
              </a:rPr>
              <a:t>on performance standard(s) and criteria that describes high-quality processes and products; and </a:t>
            </a:r>
          </a:p>
          <a:p>
            <a:r>
              <a:rPr lang="en-US" dirty="0">
                <a:effectLst/>
                <a:latin typeface="Arial" panose="020B0604020202020204" pitchFamily="34" charset="0"/>
                <a:ea typeface="Calibri" panose="020F0502020204030204" pitchFamily="34" charset="0"/>
                <a:cs typeface="Arial" panose="020B0604020202020204" pitchFamily="34" charset="0"/>
              </a:rPr>
              <a:t>a fluid process with continuous exchange of feedback that informs instruction and guides learning. </a:t>
            </a:r>
          </a:p>
        </p:txBody>
      </p:sp>
      <p:sp>
        <p:nvSpPr>
          <p:cNvPr id="5" name="TextBox 4">
            <a:extLst>
              <a:ext uri="{FF2B5EF4-FFF2-40B4-BE49-F238E27FC236}">
                <a16:creationId xmlns:a16="http://schemas.microsoft.com/office/drawing/2014/main" id="{5849679A-9D5C-4C2F-85EC-9812F34C5A57}"/>
              </a:ext>
            </a:extLst>
          </p:cNvPr>
          <p:cNvSpPr txBox="1"/>
          <p:nvPr/>
        </p:nvSpPr>
        <p:spPr>
          <a:xfrm>
            <a:off x="745958" y="4695324"/>
            <a:ext cx="10515600" cy="1569660"/>
          </a:xfrm>
          <a:prstGeom prst="rect">
            <a:avLst/>
          </a:prstGeom>
          <a:noFill/>
          <a:ln w="38100">
            <a:solidFill>
              <a:schemeClr val="tx1">
                <a:lumMod val="50000"/>
                <a:lumOff val="50000"/>
              </a:schemeClr>
            </a:solidFill>
          </a:ln>
        </p:spPr>
        <p:txBody>
          <a:bodyPr wrap="square" rtlCol="0">
            <a:spAutoFit/>
          </a:bodyPr>
          <a:lstStyle/>
          <a:p>
            <a:pPr algn="ctr"/>
            <a:r>
              <a:rPr lang="en-US" sz="3200" dirty="0">
                <a:effectLst/>
                <a:latin typeface="Arial" panose="020B0604020202020204" pitchFamily="34" charset="0"/>
                <a:ea typeface="Calibri" panose="020F0502020204030204" pitchFamily="34" charset="0"/>
                <a:cs typeface="Arial" panose="020B0604020202020204" pitchFamily="34" charset="0"/>
              </a:rPr>
              <a:t>Students who engage in the formative assessment process gain greater independence, stronger motivation, and lasting understanding.</a:t>
            </a:r>
          </a:p>
        </p:txBody>
      </p:sp>
      <p:sp>
        <p:nvSpPr>
          <p:cNvPr id="4" name="Slide Number Placeholder 3">
            <a:extLst>
              <a:ext uri="{FF2B5EF4-FFF2-40B4-BE49-F238E27FC236}">
                <a16:creationId xmlns:a16="http://schemas.microsoft.com/office/drawing/2014/main" id="{A320C0B8-F927-4661-83B0-C4890643C72E}"/>
              </a:ext>
            </a:extLst>
          </p:cNvPr>
          <p:cNvSpPr>
            <a:spLocks noGrp="1"/>
          </p:cNvSpPr>
          <p:nvPr>
            <p:ph type="sldNum" sz="quarter" idx="12"/>
          </p:nvPr>
        </p:nvSpPr>
        <p:spPr/>
        <p:txBody>
          <a:bodyPr/>
          <a:lstStyle/>
          <a:p>
            <a:fld id="{1C8E0B4C-4C2F-4BE7-8793-29AB022C0CCB}" type="slidenum">
              <a:rPr lang="en-US" smtClean="0"/>
              <a:t>39</a:t>
            </a:fld>
            <a:endParaRPr lang="en-US"/>
          </a:p>
        </p:txBody>
      </p:sp>
    </p:spTree>
    <p:extLst>
      <p:ext uri="{BB962C8B-B14F-4D97-AF65-F5344CB8AC3E}">
        <p14:creationId xmlns:p14="http://schemas.microsoft.com/office/powerpoint/2010/main" val="1509306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18BC0-3556-4CF3-819F-F7C200B5FD88}"/>
              </a:ext>
            </a:extLst>
          </p:cNvPr>
          <p:cNvSpPr>
            <a:spLocks noGrp="1"/>
          </p:cNvSpPr>
          <p:nvPr>
            <p:ph type="title"/>
          </p:nvPr>
        </p:nvSpPr>
        <p:spPr>
          <a:ln>
            <a:noFill/>
          </a:ln>
        </p:spPr>
        <p:txBody>
          <a:bodyPr>
            <a:normAutofit/>
          </a:bodyPr>
          <a:lstStyle/>
          <a:p>
            <a:pPr algn="ctr"/>
            <a:r>
              <a:rPr lang="en-US" sz="4000" dirty="0"/>
              <a:t>Contents of Chapter 2 </a:t>
            </a:r>
            <a:r>
              <a:rPr lang="en-US" sz="2400" dirty="0"/>
              <a:t>(2)</a:t>
            </a:r>
          </a:p>
        </p:txBody>
      </p:sp>
      <p:sp>
        <p:nvSpPr>
          <p:cNvPr id="3" name="Content Placeholder 2">
            <a:extLst>
              <a:ext uri="{FF2B5EF4-FFF2-40B4-BE49-F238E27FC236}">
                <a16:creationId xmlns:a16="http://schemas.microsoft.com/office/drawing/2014/main" id="{27AAD407-1270-4A77-8F00-044C175DD064}"/>
              </a:ext>
            </a:extLst>
          </p:cNvPr>
          <p:cNvSpPr>
            <a:spLocks noGrp="1"/>
          </p:cNvSpPr>
          <p:nvPr>
            <p:ph idx="1"/>
          </p:nvPr>
        </p:nvSpPr>
        <p:spPr>
          <a:xfrm>
            <a:off x="838199" y="2055813"/>
            <a:ext cx="10801865" cy="4121150"/>
          </a:xfrm>
        </p:spPr>
        <p:txBody>
          <a:bodyPr>
            <a:normAutofit fontScale="32500" lnSpcReduction="20000"/>
          </a:bodyPr>
          <a:lstStyle/>
          <a:p>
            <a:pPr marL="342900" marR="0" lvl="0" indent="-342900">
              <a:lnSpc>
                <a:spcPct val="100000"/>
              </a:lnSpc>
              <a:spcBef>
                <a:spcPts val="0"/>
              </a:spcBef>
              <a:buFont typeface="Symbol" panose="05050102010706020507" pitchFamily="18" charset="2"/>
              <a:buChar char=""/>
            </a:pPr>
            <a:r>
              <a:rPr lang="en-US" sz="7400" b="1" dirty="0">
                <a:effectLst/>
                <a:latin typeface="Arial" panose="020B0604020202020204" pitchFamily="34" charset="0"/>
                <a:ea typeface="Calibri" panose="020F0502020204030204" pitchFamily="34" charset="0"/>
                <a:cs typeface="Arial" panose="020B0604020202020204" pitchFamily="34" charset="0"/>
              </a:rPr>
              <a:t>Supporting Learning for All Students</a:t>
            </a:r>
          </a:p>
          <a:p>
            <a:pPr marL="742950" marR="0" lvl="1" indent="-285750">
              <a:lnSpc>
                <a:spcPct val="150000"/>
              </a:lnSpc>
              <a:spcBef>
                <a:spcPts val="0"/>
              </a:spcBef>
              <a:buFont typeface="Courier New" panose="02070309020205020404" pitchFamily="49" charset="0"/>
              <a:buChar char="o"/>
            </a:pPr>
            <a:r>
              <a:rPr lang="en-US" sz="7400" dirty="0">
                <a:effectLst/>
                <a:latin typeface="Arial" panose="020B0604020202020204" pitchFamily="34" charset="0"/>
                <a:ea typeface="Calibri" panose="020F0502020204030204" pitchFamily="34" charset="0"/>
                <a:cs typeface="Arial" panose="020B0604020202020204" pitchFamily="34" charset="0"/>
              </a:rPr>
              <a:t>Shared Responsibility—Developing Artistically Literate Individuals</a:t>
            </a:r>
          </a:p>
          <a:p>
            <a:pPr marL="742950" marR="0" lvl="1" indent="-285750">
              <a:lnSpc>
                <a:spcPct val="150000"/>
              </a:lnSpc>
              <a:spcBef>
                <a:spcPts val="0"/>
              </a:spcBef>
              <a:buFont typeface="Courier New" panose="02070309020205020404" pitchFamily="49" charset="0"/>
              <a:buChar char="o"/>
            </a:pPr>
            <a:r>
              <a:rPr lang="en-US" sz="7400" dirty="0">
                <a:effectLst/>
                <a:latin typeface="Arial" panose="020B0604020202020204" pitchFamily="34" charset="0"/>
                <a:ea typeface="Calibri" panose="020F0502020204030204" pitchFamily="34" charset="0"/>
                <a:cs typeface="Arial" panose="020B0604020202020204" pitchFamily="34" charset="0"/>
              </a:rPr>
              <a:t>Supporting Learners Through Inclusive Learning Environments in the Arts</a:t>
            </a:r>
          </a:p>
          <a:p>
            <a:pPr marL="742950" marR="0" lvl="1" indent="-285750">
              <a:lnSpc>
                <a:spcPct val="150000"/>
              </a:lnSpc>
              <a:spcBef>
                <a:spcPts val="0"/>
              </a:spcBef>
              <a:buFont typeface="Courier New" panose="02070309020205020404" pitchFamily="49" charset="0"/>
              <a:buChar char="o"/>
            </a:pPr>
            <a:r>
              <a:rPr lang="en-US" sz="7400" dirty="0">
                <a:effectLst/>
                <a:latin typeface="Arial" panose="020B0604020202020204" pitchFamily="34" charset="0"/>
                <a:ea typeface="Calibri" panose="020F0502020204030204" pitchFamily="34" charset="0"/>
                <a:cs typeface="Arial" panose="020B0604020202020204" pitchFamily="34" charset="0"/>
              </a:rPr>
              <a:t>Zone of Proximal Development in Arts Learning</a:t>
            </a:r>
          </a:p>
          <a:p>
            <a:pPr marL="742950" marR="0" lvl="1" indent="-285750">
              <a:lnSpc>
                <a:spcPct val="150000"/>
              </a:lnSpc>
              <a:spcBef>
                <a:spcPts val="0"/>
              </a:spcBef>
              <a:buFont typeface="Courier New" panose="02070309020205020404" pitchFamily="49" charset="0"/>
              <a:buChar char="o"/>
            </a:pPr>
            <a:r>
              <a:rPr lang="en-US" sz="7400" dirty="0">
                <a:effectLst/>
                <a:latin typeface="Arial" panose="020B0604020202020204" pitchFamily="34" charset="0"/>
                <a:ea typeface="Calibri" panose="020F0502020204030204" pitchFamily="34" charset="0"/>
                <a:cs typeface="Arial" panose="020B0604020202020204" pitchFamily="34" charset="0"/>
              </a:rPr>
              <a:t>Scaffolding in Arts Learning</a:t>
            </a:r>
          </a:p>
          <a:p>
            <a:pPr marL="742950" marR="0" lvl="1" indent="-285750">
              <a:lnSpc>
                <a:spcPct val="150000"/>
              </a:lnSpc>
              <a:spcBef>
                <a:spcPts val="0"/>
              </a:spcBef>
              <a:buFont typeface="Courier New" panose="02070309020205020404" pitchFamily="49" charset="0"/>
              <a:buChar char="o"/>
            </a:pPr>
            <a:r>
              <a:rPr lang="en-US" sz="7400" dirty="0">
                <a:effectLst/>
                <a:latin typeface="Arial" panose="020B0604020202020204" pitchFamily="34" charset="0"/>
                <a:ea typeface="Calibri" panose="020F0502020204030204" pitchFamily="34" charset="0"/>
                <a:cs typeface="Arial" panose="020B0604020202020204" pitchFamily="34" charset="0"/>
              </a:rPr>
              <a:t>Culturally Responsive Teaching in the Arts Disciplines</a:t>
            </a:r>
          </a:p>
          <a:p>
            <a:pPr marL="742950" marR="0" lvl="1" indent="-285750">
              <a:lnSpc>
                <a:spcPct val="150000"/>
              </a:lnSpc>
              <a:spcBef>
                <a:spcPts val="0"/>
              </a:spcBef>
              <a:buFont typeface="Courier New" panose="02070309020205020404" pitchFamily="49" charset="0"/>
              <a:buChar char="o"/>
            </a:pPr>
            <a:r>
              <a:rPr lang="en-US" sz="7400" dirty="0">
                <a:effectLst/>
                <a:latin typeface="Arial" panose="020B0604020202020204" pitchFamily="34" charset="0"/>
                <a:ea typeface="Calibri" panose="020F0502020204030204" pitchFamily="34" charset="0"/>
                <a:cs typeface="Arial" panose="020B0604020202020204" pitchFamily="34" charset="0"/>
              </a:rPr>
              <a:t>Optimizing Arts Learning</a:t>
            </a:r>
          </a:p>
          <a:p>
            <a:pPr marL="342900" marR="0" lvl="0" indent="-342900">
              <a:lnSpc>
                <a:spcPct val="100000"/>
              </a:lnSpc>
              <a:spcBef>
                <a:spcPts val="0"/>
              </a:spcBef>
              <a:spcAft>
                <a:spcPts val="1800"/>
              </a:spcAft>
              <a:buFont typeface="Symbol" panose="05050102010706020507" pitchFamily="18" charset="2"/>
              <a:buChar char=""/>
            </a:pP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C82BEB0-9D51-41DD-9C45-A4F9DD6D48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8E0B4C-4C2F-4BE7-8793-29AB022C0CC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40172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9C3D-381C-4DC9-8EAE-F517EE8276C2}"/>
              </a:ext>
            </a:extLst>
          </p:cNvPr>
          <p:cNvSpPr>
            <a:spLocks noGrp="1"/>
          </p:cNvSpPr>
          <p:nvPr>
            <p:ph type="title"/>
          </p:nvPr>
        </p:nvSpPr>
        <p:spPr/>
        <p:txBody>
          <a:bodyPr>
            <a:normAutofit/>
          </a:bodyPr>
          <a:lstStyle/>
          <a:p>
            <a:pPr algn="ctr"/>
            <a:r>
              <a:rPr lang="en-US" sz="4000" dirty="0">
                <a:latin typeface="Arial" panose="020B0604020202020204" pitchFamily="34" charset="0"/>
                <a:ea typeface="Calibri" panose="020F0502020204030204" pitchFamily="34" charset="0"/>
              </a:rPr>
              <a:t>C</a:t>
            </a:r>
            <a:r>
              <a:rPr lang="en-US" sz="4000" dirty="0">
                <a:effectLst/>
                <a:latin typeface="Arial" panose="020B0604020202020204" pitchFamily="34" charset="0"/>
                <a:ea typeface="Calibri" panose="020F0502020204030204" pitchFamily="34" charset="0"/>
              </a:rPr>
              <a:t>ommunication and Formative Assessment</a:t>
            </a:r>
            <a:endParaRPr lang="en-US" sz="8000" dirty="0"/>
          </a:p>
        </p:txBody>
      </p:sp>
      <p:sp>
        <p:nvSpPr>
          <p:cNvPr id="3" name="Content Placeholder 2">
            <a:extLst>
              <a:ext uri="{FF2B5EF4-FFF2-40B4-BE49-F238E27FC236}">
                <a16:creationId xmlns:a16="http://schemas.microsoft.com/office/drawing/2014/main" id="{E31E8C84-A025-4BB9-982F-714FC22550ED}"/>
              </a:ext>
            </a:extLst>
          </p:cNvPr>
          <p:cNvSpPr>
            <a:spLocks noGrp="1"/>
          </p:cNvSpPr>
          <p:nvPr>
            <p:ph idx="1"/>
          </p:nvPr>
        </p:nvSpPr>
        <p:spPr>
          <a:xfrm>
            <a:off x="1159935" y="1568981"/>
            <a:ext cx="10202333" cy="4802187"/>
          </a:xfrm>
        </p:spPr>
        <p:txBody>
          <a:bodyPr>
            <a:noAutofit/>
          </a:bodyPr>
          <a:lstStyle/>
          <a:p>
            <a:pPr marL="0" indent="0">
              <a:spcBef>
                <a:spcPts val="0"/>
              </a:spcBef>
              <a:spcAft>
                <a:spcPts val="1800"/>
              </a:spcAft>
              <a:buNone/>
            </a:pPr>
            <a:r>
              <a:rPr lang="en-US" dirty="0">
                <a:effectLst/>
                <a:ea typeface="Calibri" panose="020F0502020204030204" pitchFamily="34" charset="0"/>
              </a:rPr>
              <a:t>Communication-based formative assessment strategies </a:t>
            </a:r>
            <a:endParaRPr lang="en-US" dirty="0">
              <a:ea typeface="Calibri" panose="020F0502020204030204" pitchFamily="34" charset="0"/>
            </a:endParaRPr>
          </a:p>
          <a:p>
            <a:pPr>
              <a:spcBef>
                <a:spcPts val="0"/>
              </a:spcBef>
              <a:spcAft>
                <a:spcPts val="1800"/>
              </a:spcAft>
            </a:pPr>
            <a:r>
              <a:rPr lang="en-US" sz="2400" dirty="0">
                <a:ea typeface="Calibri" panose="020F0502020204030204" pitchFamily="34" charset="0"/>
              </a:rPr>
              <a:t>C</a:t>
            </a:r>
            <a:r>
              <a:rPr lang="en-US" sz="2400" dirty="0">
                <a:effectLst/>
                <a:ea typeface="Calibri" panose="020F0502020204030204" pitchFamily="34" charset="0"/>
              </a:rPr>
              <a:t>an yield responses that recall information, explain, describe, identify, tell, give examples, define, choose, and select</a:t>
            </a:r>
          </a:p>
          <a:p>
            <a:pPr>
              <a:spcBef>
                <a:spcPts val="0"/>
              </a:spcBef>
              <a:spcAft>
                <a:spcPts val="1800"/>
              </a:spcAft>
            </a:pPr>
            <a:r>
              <a:rPr lang="en-US" sz="2400" dirty="0">
                <a:ea typeface="Calibri" panose="020F0502020204030204" pitchFamily="34" charset="0"/>
              </a:rPr>
              <a:t>I</a:t>
            </a:r>
            <a:r>
              <a:rPr lang="en-US" sz="2400" dirty="0">
                <a:effectLst/>
                <a:ea typeface="Calibri" panose="020F0502020204030204" pitchFamily="34" charset="0"/>
              </a:rPr>
              <a:t>nclude questions that </a:t>
            </a:r>
            <a:r>
              <a:rPr lang="en-US" sz="2400" dirty="0">
                <a:effectLst/>
                <a:ea typeface="Calibri" panose="020F0502020204030204" pitchFamily="34" charset="0"/>
                <a:cs typeface="Arial" panose="020B0604020202020204" pitchFamily="34" charset="0"/>
              </a:rPr>
              <a:t>prompt students to analyze, compare and contrast, synthesize, classify, infer and deduce, and evaluate</a:t>
            </a:r>
            <a:endParaRPr lang="en-US" sz="2400" dirty="0">
              <a:effectLst/>
              <a:ea typeface="Calibri" panose="020F0502020204030204" pitchFamily="34" charset="0"/>
            </a:endParaRPr>
          </a:p>
          <a:p>
            <a:pPr marL="0" indent="0">
              <a:spcBef>
                <a:spcPts val="0"/>
              </a:spcBef>
              <a:spcAft>
                <a:spcPts val="1800"/>
              </a:spcAft>
              <a:buNone/>
            </a:pPr>
            <a:r>
              <a:rPr lang="en-US" dirty="0">
                <a:ea typeface="Calibri" panose="020F0502020204030204" pitchFamily="34" charset="0"/>
                <a:cs typeface="Arial" panose="020B0604020202020204" pitchFamily="34" charset="0"/>
              </a:rPr>
              <a:t>A</a:t>
            </a:r>
            <a:r>
              <a:rPr lang="en-US" dirty="0">
                <a:effectLst/>
                <a:ea typeface="Calibri" panose="020F0502020204030204" pitchFamily="34" charset="0"/>
                <a:cs typeface="Arial" panose="020B0604020202020204" pitchFamily="34" charset="0"/>
              </a:rPr>
              <a:t>dditional methods to </a:t>
            </a:r>
            <a:r>
              <a:rPr lang="en-US" dirty="0">
                <a:effectLst/>
                <a:ea typeface="Calibri" panose="020F0502020204030204" pitchFamily="34" charset="0"/>
              </a:rPr>
              <a:t>demonstrate understanding, set goals, and create next steps in partnership with the teacher include</a:t>
            </a:r>
            <a:endParaRPr lang="en-US" dirty="0">
              <a:effectLst/>
              <a:ea typeface="Calibri" panose="020F0502020204030204" pitchFamily="34" charset="0"/>
              <a:cs typeface="Arial" panose="020B0604020202020204" pitchFamily="34" charset="0"/>
            </a:endParaRPr>
          </a:p>
          <a:p>
            <a:pPr>
              <a:spcBef>
                <a:spcPts val="0"/>
              </a:spcBef>
              <a:spcAft>
                <a:spcPts val="1800"/>
              </a:spcAft>
            </a:pPr>
            <a:r>
              <a:rPr lang="en-US" sz="2400" dirty="0">
                <a:effectLst/>
                <a:ea typeface="Calibri" panose="020F0502020204030204" pitchFamily="34" charset="0"/>
              </a:rPr>
              <a:t>Teacher-student conferences</a:t>
            </a:r>
          </a:p>
          <a:p>
            <a:pPr>
              <a:spcBef>
                <a:spcPts val="0"/>
              </a:spcBef>
              <a:spcAft>
                <a:spcPts val="1800"/>
              </a:spcAft>
            </a:pPr>
            <a:r>
              <a:rPr lang="en-US" sz="2400" dirty="0">
                <a:ea typeface="Calibri" panose="020F0502020204030204" pitchFamily="34" charset="0"/>
              </a:rPr>
              <a:t>S</a:t>
            </a:r>
            <a:r>
              <a:rPr lang="en-US" sz="2400" dirty="0">
                <a:effectLst/>
                <a:ea typeface="Calibri" panose="020F0502020204030204" pitchFamily="34" charset="0"/>
              </a:rPr>
              <a:t>tudent-led interviews</a:t>
            </a:r>
          </a:p>
        </p:txBody>
      </p:sp>
      <p:sp>
        <p:nvSpPr>
          <p:cNvPr id="4" name="Slide Number Placeholder 3">
            <a:extLst>
              <a:ext uri="{FF2B5EF4-FFF2-40B4-BE49-F238E27FC236}">
                <a16:creationId xmlns:a16="http://schemas.microsoft.com/office/drawing/2014/main" id="{72863A5C-4D2D-4A23-B7B6-4F5F2BFC1740}"/>
              </a:ext>
            </a:extLst>
          </p:cNvPr>
          <p:cNvSpPr>
            <a:spLocks noGrp="1"/>
          </p:cNvSpPr>
          <p:nvPr>
            <p:ph type="sldNum" sz="quarter" idx="12"/>
          </p:nvPr>
        </p:nvSpPr>
        <p:spPr/>
        <p:txBody>
          <a:bodyPr/>
          <a:lstStyle/>
          <a:p>
            <a:fld id="{1C8E0B4C-4C2F-4BE7-8793-29AB022C0CCB}" type="slidenum">
              <a:rPr lang="en-US" smtClean="0"/>
              <a:t>40</a:t>
            </a:fld>
            <a:endParaRPr lang="en-US"/>
          </a:p>
        </p:txBody>
      </p:sp>
    </p:spTree>
    <p:extLst>
      <p:ext uri="{BB962C8B-B14F-4D97-AF65-F5344CB8AC3E}">
        <p14:creationId xmlns:p14="http://schemas.microsoft.com/office/powerpoint/2010/main" val="450744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3E06-40C1-4689-ADEB-6D336AF6C097}"/>
              </a:ext>
            </a:extLst>
          </p:cNvPr>
          <p:cNvSpPr>
            <a:spLocks noGrp="1"/>
          </p:cNvSpPr>
          <p:nvPr>
            <p:ph type="title"/>
          </p:nvPr>
        </p:nvSpPr>
        <p:spPr>
          <a:xfrm>
            <a:off x="838200" y="123825"/>
            <a:ext cx="10515600" cy="1325563"/>
          </a:xfrm>
        </p:spPr>
        <p:txBody>
          <a:bodyPr>
            <a:normAutofit/>
          </a:bodyPr>
          <a:lstStyle/>
          <a:p>
            <a:r>
              <a:rPr lang="en-US" sz="4000" dirty="0"/>
              <a:t>Effective Feedback in Formative Assessment</a:t>
            </a:r>
          </a:p>
        </p:txBody>
      </p:sp>
      <p:sp>
        <p:nvSpPr>
          <p:cNvPr id="3" name="Content Placeholder 2">
            <a:extLst>
              <a:ext uri="{FF2B5EF4-FFF2-40B4-BE49-F238E27FC236}">
                <a16:creationId xmlns:a16="http://schemas.microsoft.com/office/drawing/2014/main" id="{69E00579-A931-47CA-8A6A-B8B5A08FFC28}"/>
              </a:ext>
            </a:extLst>
          </p:cNvPr>
          <p:cNvSpPr>
            <a:spLocks noGrp="1"/>
          </p:cNvSpPr>
          <p:nvPr>
            <p:ph idx="1"/>
          </p:nvPr>
        </p:nvSpPr>
        <p:spPr>
          <a:xfrm>
            <a:off x="837195" y="1449388"/>
            <a:ext cx="10515600" cy="4121150"/>
          </a:xfrm>
        </p:spPr>
        <p:txBody>
          <a:bodyPr>
            <a:noAutofit/>
          </a:bodyPr>
          <a:lstStyle/>
          <a:p>
            <a:r>
              <a:rPr lang="en-US" sz="2400" dirty="0">
                <a:latin typeface="Arial" panose="020B0604020202020204" pitchFamily="34" charset="0"/>
                <a:ea typeface="Calibri" panose="020F0502020204030204" pitchFamily="34" charset="0"/>
              </a:rPr>
              <a:t>C</a:t>
            </a:r>
            <a:r>
              <a:rPr lang="en-US" sz="2400" dirty="0">
                <a:effectLst/>
                <a:latin typeface="Arial" panose="020B0604020202020204" pitchFamily="34" charset="0"/>
                <a:ea typeface="Calibri" panose="020F0502020204030204" pitchFamily="34" charset="0"/>
              </a:rPr>
              <a:t>orrelates with clear evaluation criteria </a:t>
            </a:r>
          </a:p>
          <a:p>
            <a:r>
              <a:rPr lang="en-US" sz="2400" dirty="0">
                <a:latin typeface="Arial" panose="020B0604020202020204" pitchFamily="34" charset="0"/>
                <a:ea typeface="Calibri" panose="020F0502020204030204" pitchFamily="34" charset="0"/>
                <a:cs typeface="Arial" panose="020B0604020202020204" pitchFamily="34" charset="0"/>
              </a:rPr>
              <a:t>I</a:t>
            </a:r>
            <a:r>
              <a:rPr lang="en-US" sz="2400" dirty="0">
                <a:effectLst/>
                <a:latin typeface="Arial" panose="020B0604020202020204" pitchFamily="34" charset="0"/>
                <a:ea typeface="Calibri" panose="020F0502020204030204" pitchFamily="34" charset="0"/>
                <a:cs typeface="Arial" panose="020B0604020202020204" pitchFamily="34" charset="0"/>
              </a:rPr>
              <a:t>dentifies what is evident in student work and what needs development without prescribing fixes </a:t>
            </a:r>
          </a:p>
          <a:p>
            <a:r>
              <a:rPr lang="en-US" sz="2400" dirty="0">
                <a:latin typeface="Arial" panose="020B0604020202020204" pitchFamily="34" charset="0"/>
                <a:ea typeface="Calibri" panose="020F0502020204030204" pitchFamily="34" charset="0"/>
              </a:rPr>
              <a:t>I</a:t>
            </a:r>
            <a:r>
              <a:rPr lang="en-US" sz="2400" dirty="0">
                <a:effectLst/>
                <a:latin typeface="Arial" panose="020B0604020202020204" pitchFamily="34" charset="0"/>
                <a:ea typeface="Calibri" panose="020F0502020204030204" pitchFamily="34" charset="0"/>
              </a:rPr>
              <a:t>s free from judgment, promotes growth, and encourages risk-taking</a:t>
            </a:r>
          </a:p>
          <a:p>
            <a:r>
              <a:rPr lang="en-US" sz="2400" dirty="0">
                <a:latin typeface="Arial" panose="020B0604020202020204" pitchFamily="34" charset="0"/>
                <a:ea typeface="Calibri" panose="020F0502020204030204" pitchFamily="34" charset="0"/>
              </a:rPr>
              <a:t>C</a:t>
            </a:r>
            <a:r>
              <a:rPr lang="en-US" sz="2400" dirty="0">
                <a:effectLst/>
                <a:latin typeface="Arial" panose="020B0604020202020204" pitchFamily="34" charset="0"/>
                <a:ea typeface="Calibri" panose="020F0502020204030204" pitchFamily="34" charset="0"/>
              </a:rPr>
              <a:t>ultivates individual expression and self-discovery</a:t>
            </a:r>
          </a:p>
          <a:p>
            <a:r>
              <a:rPr lang="en-US" sz="2400" dirty="0">
                <a:effectLst/>
                <a:latin typeface="Arial" panose="020B0604020202020204" pitchFamily="34" charset="0"/>
                <a:ea typeface="Calibri" panose="020F0502020204030204" pitchFamily="34" charset="0"/>
                <a:cs typeface="Arial" panose="020B0604020202020204" pitchFamily="34" charset="0"/>
              </a:rPr>
              <a:t>Helps students see their role in contributing to what is needed and what can be improved</a:t>
            </a:r>
          </a:p>
          <a:p>
            <a:endParaRPr lang="en-US" sz="2400" dirty="0"/>
          </a:p>
        </p:txBody>
      </p:sp>
      <p:sp>
        <p:nvSpPr>
          <p:cNvPr id="5" name="TextBox 4">
            <a:extLst>
              <a:ext uri="{FF2B5EF4-FFF2-40B4-BE49-F238E27FC236}">
                <a16:creationId xmlns:a16="http://schemas.microsoft.com/office/drawing/2014/main" id="{A06F8FEB-5491-4937-8368-AA47A85907E0}"/>
              </a:ext>
            </a:extLst>
          </p:cNvPr>
          <p:cNvSpPr txBox="1"/>
          <p:nvPr/>
        </p:nvSpPr>
        <p:spPr>
          <a:xfrm>
            <a:off x="697829" y="4623782"/>
            <a:ext cx="10794331" cy="1569660"/>
          </a:xfrm>
          <a:prstGeom prst="rect">
            <a:avLst/>
          </a:prstGeom>
          <a:noFill/>
          <a:ln w="38100">
            <a:solidFill>
              <a:schemeClr val="bg1">
                <a:lumMod val="50000"/>
              </a:schemeClr>
            </a:solidFill>
          </a:ln>
        </p:spPr>
        <p:txBody>
          <a:bodyPr wrap="square" rtlCol="0">
            <a:spAutoFit/>
          </a:bodyPr>
          <a:lstStyle/>
          <a:p>
            <a:pPr algn="ctr"/>
            <a:r>
              <a:rPr lang="en-US" sz="3200" dirty="0">
                <a:effectLst/>
                <a:latin typeface="Arial" panose="020B0604020202020204" pitchFamily="34" charset="0"/>
                <a:ea typeface="Calibri" panose="020F0502020204030204" pitchFamily="34" charset="0"/>
              </a:rPr>
              <a:t>When timely</a:t>
            </a:r>
            <a:r>
              <a:rPr lang="en-US" sz="3200" dirty="0">
                <a:latin typeface="Arial" panose="020B0604020202020204" pitchFamily="34" charset="0"/>
                <a:ea typeface="Calibri" panose="020F0502020204030204" pitchFamily="34" charset="0"/>
              </a:rPr>
              <a:t> and</a:t>
            </a:r>
            <a:r>
              <a:rPr lang="en-US" sz="3200" dirty="0">
                <a:effectLst/>
                <a:latin typeface="Arial" panose="020B0604020202020204" pitchFamily="34" charset="0"/>
                <a:ea typeface="Calibri" panose="020F0502020204030204" pitchFamily="34" charset="0"/>
              </a:rPr>
              <a:t> ongoing, feedback supports the development of a growth mindset and reinforces the concept that learning takes time and practice.</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214E199-2FBF-4065-AAD5-ECAB5C350A93}"/>
              </a:ext>
            </a:extLst>
          </p:cNvPr>
          <p:cNvSpPr>
            <a:spLocks noGrp="1"/>
          </p:cNvSpPr>
          <p:nvPr>
            <p:ph type="sldNum" sz="quarter" idx="12"/>
          </p:nvPr>
        </p:nvSpPr>
        <p:spPr/>
        <p:txBody>
          <a:bodyPr/>
          <a:lstStyle/>
          <a:p>
            <a:fld id="{1C8E0B4C-4C2F-4BE7-8793-29AB022C0CCB}" type="slidenum">
              <a:rPr lang="en-US" smtClean="0"/>
              <a:t>41</a:t>
            </a:fld>
            <a:endParaRPr lang="en-US"/>
          </a:p>
        </p:txBody>
      </p:sp>
    </p:spTree>
    <p:extLst>
      <p:ext uri="{BB962C8B-B14F-4D97-AF65-F5344CB8AC3E}">
        <p14:creationId xmlns:p14="http://schemas.microsoft.com/office/powerpoint/2010/main" val="3381636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B2AE1-A3CD-415F-B744-6588AF55ACD6}"/>
              </a:ext>
            </a:extLst>
          </p:cNvPr>
          <p:cNvSpPr>
            <a:spLocks noGrp="1"/>
          </p:cNvSpPr>
          <p:nvPr>
            <p:ph type="title"/>
          </p:nvPr>
        </p:nvSpPr>
        <p:spPr>
          <a:xfrm>
            <a:off x="542925" y="346075"/>
            <a:ext cx="11106150" cy="1325563"/>
          </a:xfrm>
        </p:spPr>
        <p:txBody>
          <a:bodyPr>
            <a:normAutofit/>
          </a:bodyPr>
          <a:lstStyle/>
          <a:p>
            <a:pPr algn="ctr"/>
            <a:r>
              <a:rPr lang="en-US" sz="4000" dirty="0"/>
              <a:t>Self &amp; Peer Assessment in Formative Feedback</a:t>
            </a:r>
          </a:p>
        </p:txBody>
      </p:sp>
      <p:sp>
        <p:nvSpPr>
          <p:cNvPr id="3" name="Content Placeholder 2">
            <a:extLst>
              <a:ext uri="{FF2B5EF4-FFF2-40B4-BE49-F238E27FC236}">
                <a16:creationId xmlns:a16="http://schemas.microsoft.com/office/drawing/2014/main" id="{383A1531-97EA-4BC4-AC08-03DA6F51272F}"/>
              </a:ext>
            </a:extLst>
          </p:cNvPr>
          <p:cNvSpPr>
            <a:spLocks noGrp="1"/>
          </p:cNvSpPr>
          <p:nvPr>
            <p:ph idx="1"/>
          </p:nvPr>
        </p:nvSpPr>
        <p:spPr>
          <a:xfrm>
            <a:off x="1009650" y="2089680"/>
            <a:ext cx="9980083" cy="4121150"/>
          </a:xfrm>
        </p:spPr>
        <p:txBody>
          <a:bodyPr>
            <a:normAutofit/>
          </a:bodyPr>
          <a:lstStyle/>
          <a:p>
            <a:pPr>
              <a:spcBef>
                <a:spcPts val="0"/>
              </a:spcBef>
              <a:spcAft>
                <a:spcPts val="1800"/>
              </a:spcAft>
            </a:pPr>
            <a:r>
              <a:rPr lang="en-US" dirty="0">
                <a:effectLst/>
                <a:latin typeface="Arial" panose="020B0604020202020204" pitchFamily="34" charset="0"/>
                <a:ea typeface="Calibri" panose="020F0502020204030204" pitchFamily="34" charset="0"/>
                <a:cs typeface="Arial" panose="020B0604020202020204" pitchFamily="34" charset="0"/>
              </a:rPr>
              <a:t>Self and peer assessment are student-centered and help develop student independence.</a:t>
            </a:r>
          </a:p>
          <a:p>
            <a:pPr>
              <a:spcBef>
                <a:spcPts val="0"/>
              </a:spcBef>
              <a:spcAft>
                <a:spcPts val="1800"/>
              </a:spcAft>
            </a:pPr>
            <a:r>
              <a:rPr lang="en-US" dirty="0">
                <a:effectLst/>
                <a:latin typeface="Arial" panose="020B0604020202020204" pitchFamily="34" charset="0"/>
                <a:ea typeface="Calibri" panose="020F0502020204030204" pitchFamily="34" charset="0"/>
                <a:cs typeface="Arial" panose="020B0604020202020204" pitchFamily="34" charset="0"/>
              </a:rPr>
              <a:t>Teachers and students can select and agree upon criteria for meeting learning expectations together.</a:t>
            </a:r>
          </a:p>
          <a:p>
            <a:pPr>
              <a:spcBef>
                <a:spcPts val="0"/>
              </a:spcBef>
              <a:spcAft>
                <a:spcPts val="1800"/>
              </a:spcAft>
            </a:pPr>
            <a:r>
              <a:rPr lang="en-US" dirty="0">
                <a:effectLst/>
                <a:latin typeface="Arial" panose="020B0604020202020204" pitchFamily="34" charset="0"/>
                <a:ea typeface="Calibri" panose="020F0502020204030204" pitchFamily="34" charset="0"/>
                <a:cs typeface="Arial" panose="020B0604020202020204" pitchFamily="34" charset="0"/>
              </a:rPr>
              <a:t>Generating feedback this way includes students in guiding aspects of their learning and informs their next steps.</a:t>
            </a:r>
          </a:p>
          <a:p>
            <a:endParaRPr lang="en-US" sz="2400" dirty="0"/>
          </a:p>
        </p:txBody>
      </p:sp>
      <p:sp>
        <p:nvSpPr>
          <p:cNvPr id="4" name="Slide Number Placeholder 3">
            <a:extLst>
              <a:ext uri="{FF2B5EF4-FFF2-40B4-BE49-F238E27FC236}">
                <a16:creationId xmlns:a16="http://schemas.microsoft.com/office/drawing/2014/main" id="{31F5603B-3C26-4146-8EF7-77ED9CEB2753}"/>
              </a:ext>
            </a:extLst>
          </p:cNvPr>
          <p:cNvSpPr>
            <a:spLocks noGrp="1"/>
          </p:cNvSpPr>
          <p:nvPr>
            <p:ph type="sldNum" sz="quarter" idx="12"/>
          </p:nvPr>
        </p:nvSpPr>
        <p:spPr/>
        <p:txBody>
          <a:bodyPr/>
          <a:lstStyle/>
          <a:p>
            <a:fld id="{1C8E0B4C-4C2F-4BE7-8793-29AB022C0CCB}" type="slidenum">
              <a:rPr lang="en-US" smtClean="0"/>
              <a:t>42</a:t>
            </a:fld>
            <a:endParaRPr lang="en-US"/>
          </a:p>
        </p:txBody>
      </p:sp>
    </p:spTree>
    <p:extLst>
      <p:ext uri="{BB962C8B-B14F-4D97-AF65-F5344CB8AC3E}">
        <p14:creationId xmlns:p14="http://schemas.microsoft.com/office/powerpoint/2010/main" val="190965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773273-995E-44E2-A083-F85667B7E77B}"/>
              </a:ext>
            </a:extLst>
          </p:cNvPr>
          <p:cNvSpPr>
            <a:spLocks noGrp="1"/>
          </p:cNvSpPr>
          <p:nvPr>
            <p:ph type="title"/>
          </p:nvPr>
        </p:nvSpPr>
        <p:spPr/>
        <p:txBody>
          <a:bodyPr>
            <a:noAutofit/>
          </a:bodyPr>
          <a:lstStyle/>
          <a:p>
            <a:pPr algn="ctr"/>
            <a:r>
              <a:rPr lang="en-US" sz="4000" dirty="0"/>
              <a:t>Feedback for Generating Formative Assessment</a:t>
            </a:r>
          </a:p>
        </p:txBody>
      </p:sp>
      <p:sp>
        <p:nvSpPr>
          <p:cNvPr id="4" name="TextBox 3">
            <a:extLst>
              <a:ext uri="{FF2B5EF4-FFF2-40B4-BE49-F238E27FC236}">
                <a16:creationId xmlns:a16="http://schemas.microsoft.com/office/drawing/2014/main" id="{FD668D2E-D1AD-409A-AF1E-E800247F8332}"/>
              </a:ext>
            </a:extLst>
          </p:cNvPr>
          <p:cNvSpPr txBox="1"/>
          <p:nvPr/>
        </p:nvSpPr>
        <p:spPr>
          <a:xfrm>
            <a:off x="6634266" y="1974755"/>
            <a:ext cx="4744453" cy="3770263"/>
          </a:xfrm>
          <a:prstGeom prst="rect">
            <a:avLst/>
          </a:prstGeom>
          <a:noFill/>
          <a:ln w="38100">
            <a:noFill/>
          </a:ln>
        </p:spPr>
        <p:txBody>
          <a:bodyPr wrap="square" rtlCol="0">
            <a:spAutoFit/>
          </a:bodyPr>
          <a:lstStyle/>
          <a:p>
            <a:pPr marL="342900" indent="-342900">
              <a:spcAft>
                <a:spcPts val="1800"/>
              </a:spcAft>
              <a:buFont typeface="Arial" panose="020B0604020202020204" pitchFamily="34" charset="0"/>
              <a:buChar char="•"/>
            </a:pPr>
            <a:r>
              <a:rPr lang="en-US" sz="2800" dirty="0"/>
              <a:t>Review the sampling of standards on pages 51 and 52.</a:t>
            </a:r>
          </a:p>
          <a:p>
            <a:pPr marL="342900" indent="-342900">
              <a:spcAft>
                <a:spcPts val="1800"/>
              </a:spcAft>
              <a:buFont typeface="Arial" panose="020B0604020202020204" pitchFamily="34" charset="0"/>
              <a:buChar char="•"/>
            </a:pPr>
            <a:r>
              <a:rPr lang="en-US" sz="2800" dirty="0"/>
              <a:t>Choose one standard and describe how you might facilitate the generation of feedback for formative assessment purposes.</a:t>
            </a:r>
          </a:p>
        </p:txBody>
      </p:sp>
      <p:sp>
        <p:nvSpPr>
          <p:cNvPr id="2" name="Slide Number Placeholder 1">
            <a:extLst>
              <a:ext uri="{FF2B5EF4-FFF2-40B4-BE49-F238E27FC236}">
                <a16:creationId xmlns:a16="http://schemas.microsoft.com/office/drawing/2014/main" id="{2599D92D-B3F4-495F-A41A-137252FE8B5C}"/>
              </a:ext>
            </a:extLst>
          </p:cNvPr>
          <p:cNvSpPr>
            <a:spLocks noGrp="1"/>
          </p:cNvSpPr>
          <p:nvPr>
            <p:ph type="sldNum" sz="quarter" idx="12"/>
          </p:nvPr>
        </p:nvSpPr>
        <p:spPr/>
        <p:txBody>
          <a:bodyPr/>
          <a:lstStyle/>
          <a:p>
            <a:fld id="{1C8E0B4C-4C2F-4BE7-8793-29AB022C0CCB}" type="slidenum">
              <a:rPr lang="en-US" smtClean="0"/>
              <a:t>43</a:t>
            </a:fld>
            <a:endParaRPr lang="en-US"/>
          </a:p>
        </p:txBody>
      </p:sp>
    </p:spTree>
    <p:extLst>
      <p:ext uri="{BB962C8B-B14F-4D97-AF65-F5344CB8AC3E}">
        <p14:creationId xmlns:p14="http://schemas.microsoft.com/office/powerpoint/2010/main" val="1110465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382C-1D74-43C7-8FB1-D33D93A84886}"/>
              </a:ext>
            </a:extLst>
          </p:cNvPr>
          <p:cNvSpPr>
            <a:spLocks noGrp="1"/>
          </p:cNvSpPr>
          <p:nvPr>
            <p:ph type="title"/>
          </p:nvPr>
        </p:nvSpPr>
        <p:spPr/>
        <p:txBody>
          <a:bodyPr>
            <a:normAutofit/>
          </a:bodyPr>
          <a:lstStyle/>
          <a:p>
            <a:pPr algn="ctr"/>
            <a:r>
              <a:rPr lang="en-US" sz="4000" dirty="0"/>
              <a:t>Additional Considerations for Quality Classroom Assessment</a:t>
            </a:r>
          </a:p>
        </p:txBody>
      </p:sp>
      <p:sp>
        <p:nvSpPr>
          <p:cNvPr id="3" name="Content Placeholder 2">
            <a:extLst>
              <a:ext uri="{FF2B5EF4-FFF2-40B4-BE49-F238E27FC236}">
                <a16:creationId xmlns:a16="http://schemas.microsoft.com/office/drawing/2014/main" id="{7BC0C75B-3026-4250-BED5-6F3765B46F5E}"/>
              </a:ext>
            </a:extLst>
          </p:cNvPr>
          <p:cNvSpPr>
            <a:spLocks noGrp="1"/>
          </p:cNvSpPr>
          <p:nvPr>
            <p:ph idx="1"/>
          </p:nvPr>
        </p:nvSpPr>
        <p:spPr>
          <a:xfrm>
            <a:off x="838200" y="1690688"/>
            <a:ext cx="10515600" cy="4121150"/>
          </a:xfrm>
        </p:spPr>
        <p:txBody>
          <a:bodyPr>
            <a:normAutofit/>
          </a:bodyPr>
          <a:lstStyle/>
          <a:p>
            <a:pPr lvl="1">
              <a:spcBef>
                <a:spcPts val="0"/>
              </a:spcBef>
              <a:spcAft>
                <a:spcPts val="1200"/>
              </a:spcAft>
            </a:pPr>
            <a:r>
              <a:rPr lang="en-US" sz="2800" dirty="0"/>
              <a:t>Why are we assessing? What is the purpose and who will use the results?</a:t>
            </a:r>
          </a:p>
          <a:p>
            <a:pPr lvl="1">
              <a:spcBef>
                <a:spcPts val="0"/>
              </a:spcBef>
              <a:spcAft>
                <a:spcPts val="1200"/>
              </a:spcAft>
            </a:pPr>
            <a:r>
              <a:rPr lang="en-US" sz="2800" dirty="0"/>
              <a:t>What should be assessed? Are there clear learning targets?</a:t>
            </a:r>
          </a:p>
          <a:p>
            <a:pPr lvl="1">
              <a:spcBef>
                <a:spcPts val="0"/>
              </a:spcBef>
              <a:spcAft>
                <a:spcPts val="1200"/>
              </a:spcAft>
            </a:pPr>
            <a:r>
              <a:rPr lang="en-US" sz="2800" dirty="0"/>
              <a:t>How do we assess? What are our methods and how do we sample them?</a:t>
            </a:r>
          </a:p>
          <a:p>
            <a:pPr lvl="1">
              <a:spcBef>
                <a:spcPts val="0"/>
              </a:spcBef>
              <a:spcAft>
                <a:spcPts val="1200"/>
              </a:spcAft>
            </a:pPr>
            <a:r>
              <a:rPr lang="en-US" sz="2800" dirty="0"/>
              <a:t>Do all our assessments communicate to the learner first and foremost, and then to other users, parents, administration, and others who support arts education?</a:t>
            </a:r>
          </a:p>
        </p:txBody>
      </p:sp>
      <p:sp>
        <p:nvSpPr>
          <p:cNvPr id="4" name="Slide Number Placeholder 3">
            <a:extLst>
              <a:ext uri="{FF2B5EF4-FFF2-40B4-BE49-F238E27FC236}">
                <a16:creationId xmlns:a16="http://schemas.microsoft.com/office/drawing/2014/main" id="{59864C96-352E-4EC2-9A5C-A14F96DD020B}"/>
              </a:ext>
            </a:extLst>
          </p:cNvPr>
          <p:cNvSpPr>
            <a:spLocks noGrp="1"/>
          </p:cNvSpPr>
          <p:nvPr>
            <p:ph type="sldNum" sz="quarter" idx="12"/>
          </p:nvPr>
        </p:nvSpPr>
        <p:spPr/>
        <p:txBody>
          <a:bodyPr/>
          <a:lstStyle/>
          <a:p>
            <a:fld id="{1C8E0B4C-4C2F-4BE7-8793-29AB022C0CCB}" type="slidenum">
              <a:rPr lang="en-US" smtClean="0"/>
              <a:t>44</a:t>
            </a:fld>
            <a:endParaRPr lang="en-US"/>
          </a:p>
        </p:txBody>
      </p:sp>
    </p:spTree>
    <p:extLst>
      <p:ext uri="{BB962C8B-B14F-4D97-AF65-F5344CB8AC3E}">
        <p14:creationId xmlns:p14="http://schemas.microsoft.com/office/powerpoint/2010/main" val="2004391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AEA2D-219C-48CE-A178-6394D233D630}"/>
              </a:ext>
            </a:extLst>
          </p:cNvPr>
          <p:cNvSpPr>
            <a:spLocks noGrp="1"/>
          </p:cNvSpPr>
          <p:nvPr>
            <p:ph type="title"/>
          </p:nvPr>
        </p:nvSpPr>
        <p:spPr/>
        <p:txBody>
          <a:bodyPr>
            <a:normAutofit/>
          </a:bodyPr>
          <a:lstStyle/>
          <a:p>
            <a:pPr algn="ctr"/>
            <a:r>
              <a:rPr lang="en-US" sz="4000" dirty="0"/>
              <a:t>Additional Chapter 2 Assessment Topics</a:t>
            </a:r>
          </a:p>
        </p:txBody>
      </p:sp>
      <p:sp>
        <p:nvSpPr>
          <p:cNvPr id="3" name="Content Placeholder 2">
            <a:extLst>
              <a:ext uri="{FF2B5EF4-FFF2-40B4-BE49-F238E27FC236}">
                <a16:creationId xmlns:a16="http://schemas.microsoft.com/office/drawing/2014/main" id="{55D1054B-F78B-4627-AB28-C8C4E4BD5BA6}"/>
              </a:ext>
            </a:extLst>
          </p:cNvPr>
          <p:cNvSpPr>
            <a:spLocks noGrp="1"/>
          </p:cNvSpPr>
          <p:nvPr>
            <p:ph idx="1"/>
          </p:nvPr>
        </p:nvSpPr>
        <p:spPr/>
        <p:txBody>
          <a:bodyPr/>
          <a:lstStyle/>
          <a:p>
            <a:r>
              <a:rPr lang="en-US" dirty="0"/>
              <a:t>Discussions of different types of assessments (pp. 53</a:t>
            </a:r>
            <a:r>
              <a:rPr lang="en-US" dirty="0">
                <a:effectLst/>
                <a:latin typeface="Arial" panose="020B0604020202020204" pitchFamily="34" charset="0"/>
                <a:ea typeface="Calibri" panose="020F0502020204030204" pitchFamily="34" charset="0"/>
                <a:cs typeface="Times New Roman" panose="02020603050405020304" pitchFamily="18" charset="0"/>
              </a:rPr>
              <a:t>–</a:t>
            </a:r>
            <a:r>
              <a:rPr lang="en-US" dirty="0"/>
              <a:t>56)</a:t>
            </a:r>
          </a:p>
          <a:p>
            <a:pPr lvl="1"/>
            <a:r>
              <a:rPr lang="en-US" dirty="0"/>
              <a:t>Selected Response</a:t>
            </a:r>
          </a:p>
          <a:p>
            <a:pPr lvl="1"/>
            <a:r>
              <a:rPr lang="en-US" dirty="0"/>
              <a:t>Extended Written Response</a:t>
            </a:r>
          </a:p>
          <a:p>
            <a:pPr lvl="1"/>
            <a:r>
              <a:rPr lang="en-US" dirty="0"/>
              <a:t>Cornerstone Assessments</a:t>
            </a:r>
          </a:p>
          <a:p>
            <a:r>
              <a:rPr lang="en-US" dirty="0"/>
              <a:t>Rubrics as scoring tools for arts learning (pp. 56</a:t>
            </a:r>
            <a:r>
              <a:rPr lang="en-US" dirty="0">
                <a:effectLst/>
                <a:latin typeface="Arial" panose="020B0604020202020204" pitchFamily="34" charset="0"/>
                <a:ea typeface="Calibri" panose="020F0502020204030204" pitchFamily="34" charset="0"/>
                <a:cs typeface="Times New Roman" panose="02020603050405020304" pitchFamily="18" charset="0"/>
              </a:rPr>
              <a:t>–63</a:t>
            </a:r>
            <a:r>
              <a:rPr lang="en-US" dirty="0"/>
              <a:t>) </a:t>
            </a:r>
          </a:p>
          <a:p>
            <a:pPr lvl="1"/>
            <a:r>
              <a:rPr lang="en-US" dirty="0"/>
              <a:t>Types, benefits, and how to evaluate a rubric prior to use</a:t>
            </a:r>
          </a:p>
          <a:p>
            <a:r>
              <a:rPr lang="en-US" dirty="0"/>
              <a:t>Assessment and grading (pp. 63</a:t>
            </a:r>
            <a:r>
              <a:rPr lang="en-US" dirty="0">
                <a:effectLst/>
                <a:latin typeface="Arial" panose="020B0604020202020204" pitchFamily="34" charset="0"/>
                <a:ea typeface="Calibri" panose="020F0502020204030204" pitchFamily="34" charset="0"/>
                <a:cs typeface="Times New Roman" panose="02020603050405020304" pitchFamily="18" charset="0"/>
              </a:rPr>
              <a:t>–64</a:t>
            </a:r>
            <a:r>
              <a:rPr lang="en-US" dirty="0"/>
              <a:t>) </a:t>
            </a:r>
          </a:p>
          <a:p>
            <a:pPr lvl="1"/>
            <a:r>
              <a:rPr lang="en-US" dirty="0"/>
              <a:t>Recommendations from Marzano and </a:t>
            </a:r>
            <a:r>
              <a:rPr lang="en-US" dirty="0" err="1"/>
              <a:t>Heflebower</a:t>
            </a:r>
            <a:endParaRPr lang="en-US" dirty="0"/>
          </a:p>
        </p:txBody>
      </p:sp>
      <p:sp>
        <p:nvSpPr>
          <p:cNvPr id="4" name="Slide Number Placeholder 3">
            <a:extLst>
              <a:ext uri="{FF2B5EF4-FFF2-40B4-BE49-F238E27FC236}">
                <a16:creationId xmlns:a16="http://schemas.microsoft.com/office/drawing/2014/main" id="{FB78BE2A-EEDB-4455-B716-3645B0779E04}"/>
              </a:ext>
            </a:extLst>
          </p:cNvPr>
          <p:cNvSpPr>
            <a:spLocks noGrp="1"/>
          </p:cNvSpPr>
          <p:nvPr>
            <p:ph type="sldNum" sz="quarter" idx="12"/>
          </p:nvPr>
        </p:nvSpPr>
        <p:spPr/>
        <p:txBody>
          <a:bodyPr/>
          <a:lstStyle/>
          <a:p>
            <a:fld id="{1C8E0B4C-4C2F-4BE7-8793-29AB022C0CCB}" type="slidenum">
              <a:rPr lang="en-US" smtClean="0"/>
              <a:t>45</a:t>
            </a:fld>
            <a:endParaRPr lang="en-US"/>
          </a:p>
        </p:txBody>
      </p:sp>
    </p:spTree>
    <p:extLst>
      <p:ext uri="{BB962C8B-B14F-4D97-AF65-F5344CB8AC3E}">
        <p14:creationId xmlns:p14="http://schemas.microsoft.com/office/powerpoint/2010/main" val="3387519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a:xfrm>
            <a:off x="886839" y="1874837"/>
            <a:ext cx="4999611" cy="3478213"/>
          </a:xfrm>
        </p:spPr>
        <p:txBody>
          <a:bodyPr vert="horz" lIns="91440" tIns="45720" rIns="91440" bIns="45720" rtlCol="0" anchor="t">
            <a:normAutofit/>
          </a:bodyPr>
          <a:lstStyle/>
          <a:p>
            <a:pPr>
              <a:spcAft>
                <a:spcPts val="1200"/>
              </a:spcAft>
            </a:pPr>
            <a:r>
              <a:rPr lang="en-US" sz="4000" dirty="0">
                <a:solidFill>
                  <a:srgbClr val="000000"/>
                </a:solidFill>
                <a:cs typeface="Arial" panose="020B0604020202020204" pitchFamily="34" charset="0"/>
              </a:rPr>
              <a:t>Q3</a:t>
            </a:r>
            <a:r>
              <a:rPr lang="en-US" sz="4000" dirty="0">
                <a:effectLst/>
                <a:ea typeface="Calibri" panose="020F0502020204030204" pitchFamily="34" charset="0"/>
                <a:cs typeface="Arial" panose="020B0604020202020204" pitchFamily="34" charset="0"/>
              </a:rPr>
              <a:t>—</a:t>
            </a:r>
            <a:r>
              <a:rPr lang="en-US" sz="4000" dirty="0">
                <a:cs typeface="Arial" panose="020B0604020202020204" pitchFamily="34" charset="0"/>
              </a:rPr>
              <a:t>In developing artistic literacy, what considerations for instructional design support learning for all students?</a:t>
            </a:r>
            <a:endParaRPr lang="en-US" sz="4000" dirty="0">
              <a:solidFill>
                <a:srgbClr val="000000"/>
              </a:solidFill>
              <a:cs typeface="Arial" panose="020B0604020202020204" pitchFamily="34" charset="0"/>
            </a:endParaRPr>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C8E0B4C-4C2F-4BE7-8793-29AB022C0CCB}" type="slidenum">
              <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46</a:t>
            </a:fld>
            <a:endParaRPr kumimoji="0" lang="en-US" sz="1100" b="0" i="0" u="none" strike="noStrike" kern="1200" cap="none" spc="0" normalizeH="0" baseline="0" noProof="0" dirty="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087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004510-ACF2-48EF-91B7-B7C781306FD9}"/>
              </a:ext>
            </a:extLst>
          </p:cNvPr>
          <p:cNvSpPr>
            <a:spLocks noGrp="1"/>
          </p:cNvSpPr>
          <p:nvPr>
            <p:ph type="title"/>
          </p:nvPr>
        </p:nvSpPr>
        <p:spPr>
          <a:xfrm>
            <a:off x="5241701" y="64367"/>
            <a:ext cx="6501565" cy="2903008"/>
          </a:xfrm>
        </p:spPr>
        <p:txBody>
          <a:bodyPr>
            <a:normAutofit/>
          </a:bodyPr>
          <a:lstStyle/>
          <a:p>
            <a:pPr algn="ctr"/>
            <a:r>
              <a:rPr lang="en-US" sz="3600" b="1" dirty="0">
                <a:effectLst/>
                <a:ea typeface="Calibri" panose="020F0502020204030204" pitchFamily="34" charset="0"/>
                <a:cs typeface="Times New Roman" panose="02020603050405020304" pitchFamily="18" charset="0"/>
              </a:rPr>
              <a:t>Planning Learning Experiences and Instruction </a:t>
            </a:r>
            <a:r>
              <a:rPr lang="en-US" sz="3600" b="1" dirty="0">
                <a:ea typeface="Calibri" panose="020F0502020204030204" pitchFamily="34" charset="0"/>
                <a:cs typeface="Times New Roman" panose="02020603050405020304" pitchFamily="18" charset="0"/>
              </a:rPr>
              <a:t>to </a:t>
            </a:r>
            <a:r>
              <a:rPr lang="en-US" sz="3600" b="1" dirty="0">
                <a:effectLst/>
                <a:ea typeface="Calibri" panose="020F0502020204030204" pitchFamily="34" charset="0"/>
                <a:cs typeface="Times New Roman" panose="02020603050405020304" pitchFamily="18" charset="0"/>
              </a:rPr>
              <a:t>Support All Students</a:t>
            </a:r>
            <a:endParaRPr lang="en-US" sz="2000" dirty="0"/>
          </a:p>
        </p:txBody>
      </p:sp>
      <p:pic>
        <p:nvPicPr>
          <p:cNvPr id="2" name="Picture 1" descr="The Planning Process: 1) Identify desired results, 2) Determine acceptable evidence, 3) Plan learning experiences and instruction.">
            <a:extLst>
              <a:ext uri="{FF2B5EF4-FFF2-40B4-BE49-F238E27FC236}">
                <a16:creationId xmlns:a16="http://schemas.microsoft.com/office/drawing/2014/main" id="{E525167B-E12A-4240-ADB7-EB84113C73A0}"/>
              </a:ext>
            </a:extLst>
          </p:cNvPr>
          <p:cNvPicPr>
            <a:picLocks noChangeAspect="1"/>
          </p:cNvPicPr>
          <p:nvPr/>
        </p:nvPicPr>
        <p:blipFill rotWithShape="1">
          <a:blip r:embed="rId3">
            <a:clrChange>
              <a:clrFrom>
                <a:srgbClr val="FEFEFE"/>
              </a:clrFrom>
              <a:clrTo>
                <a:srgbClr val="FEFEFE">
                  <a:alpha val="0"/>
                </a:srgbClr>
              </a:clrTo>
            </a:clrChange>
          </a:blip>
          <a:srcRect r="25912"/>
          <a:stretch/>
        </p:blipFill>
        <p:spPr>
          <a:xfrm>
            <a:off x="1" y="0"/>
            <a:ext cx="9029700" cy="6858000"/>
          </a:xfrm>
          <a:prstGeom prst="rect">
            <a:avLst/>
          </a:prstGeom>
        </p:spPr>
      </p:pic>
      <p:sp>
        <p:nvSpPr>
          <p:cNvPr id="3" name="Slide Number Placeholder 2">
            <a:extLst>
              <a:ext uri="{FF2B5EF4-FFF2-40B4-BE49-F238E27FC236}">
                <a16:creationId xmlns:a16="http://schemas.microsoft.com/office/drawing/2014/main" id="{CEC3B5F1-1CC8-4731-ACC9-B621B0B506BA}"/>
              </a:ext>
            </a:extLst>
          </p:cNvPr>
          <p:cNvSpPr>
            <a:spLocks noGrp="1"/>
          </p:cNvSpPr>
          <p:nvPr>
            <p:ph type="sldNum" sz="quarter" idx="12"/>
          </p:nvPr>
        </p:nvSpPr>
        <p:spPr/>
        <p:txBody>
          <a:bodyPr/>
          <a:lstStyle/>
          <a:p>
            <a:fld id="{1C8E0B4C-4C2F-4BE7-8793-29AB022C0CCB}" type="slidenum">
              <a:rPr lang="en-US" smtClean="0"/>
              <a:t>47</a:t>
            </a:fld>
            <a:endParaRPr lang="en-US"/>
          </a:p>
        </p:txBody>
      </p:sp>
    </p:spTree>
    <p:extLst>
      <p:ext uri="{BB962C8B-B14F-4D97-AF65-F5344CB8AC3E}">
        <p14:creationId xmlns:p14="http://schemas.microsoft.com/office/powerpoint/2010/main" val="2883344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AC94-8204-4E87-8DE1-7CE6AE54C136}"/>
              </a:ext>
            </a:extLst>
          </p:cNvPr>
          <p:cNvSpPr>
            <a:spLocks noGrp="1"/>
          </p:cNvSpPr>
          <p:nvPr>
            <p:ph type="title"/>
          </p:nvPr>
        </p:nvSpPr>
        <p:spPr/>
        <p:txBody>
          <a:bodyPr>
            <a:normAutofit/>
          </a:bodyPr>
          <a:lstStyle/>
          <a:p>
            <a:pPr algn="ctr"/>
            <a:r>
              <a:rPr lang="en-US" sz="3600" dirty="0"/>
              <a:t>Shared Responsibility—Developing Artistically Literate Individuals</a:t>
            </a:r>
          </a:p>
        </p:txBody>
      </p:sp>
      <p:sp>
        <p:nvSpPr>
          <p:cNvPr id="3" name="Content Placeholder 2">
            <a:extLst>
              <a:ext uri="{FF2B5EF4-FFF2-40B4-BE49-F238E27FC236}">
                <a16:creationId xmlns:a16="http://schemas.microsoft.com/office/drawing/2014/main" id="{B0E662D8-60A0-4C54-AFDA-8BFA3387F024}"/>
              </a:ext>
            </a:extLst>
          </p:cNvPr>
          <p:cNvSpPr>
            <a:spLocks noGrp="1"/>
          </p:cNvSpPr>
          <p:nvPr>
            <p:ph idx="1"/>
          </p:nvPr>
        </p:nvSpPr>
        <p:spPr>
          <a:xfrm>
            <a:off x="838199" y="1700213"/>
            <a:ext cx="11062855" cy="4792661"/>
          </a:xfrm>
        </p:spPr>
        <p:txBody>
          <a:bodyPr>
            <a:noAutofit/>
          </a:bodyPr>
          <a:lstStyle/>
          <a:p>
            <a:pPr>
              <a:spcBef>
                <a:spcPts val="0"/>
              </a:spcBef>
              <a:spcAft>
                <a:spcPts val="1800"/>
              </a:spcAft>
            </a:pPr>
            <a:r>
              <a:rPr lang="en-US" sz="2600" dirty="0">
                <a:effectLst/>
                <a:ea typeface="Calibri" panose="020F0502020204030204" pitchFamily="34" charset="0"/>
              </a:rPr>
              <a:t>Teachers in all content areas share the responsibility to ensure that students are broadly literate and prepared for college and career.</a:t>
            </a:r>
          </a:p>
          <a:p>
            <a:pPr>
              <a:spcBef>
                <a:spcPts val="0"/>
              </a:spcBef>
              <a:spcAft>
                <a:spcPts val="1800"/>
              </a:spcAft>
            </a:pPr>
            <a:r>
              <a:rPr lang="en-US" sz="2600" dirty="0">
                <a:effectLst/>
                <a:ea typeface="Calibri" panose="020F0502020204030204" pitchFamily="34" charset="0"/>
              </a:rPr>
              <a:t>In the </a:t>
            </a:r>
            <a:r>
              <a:rPr lang="en-US" sz="2600" dirty="0">
                <a:effectLst/>
                <a:ea typeface="Calibri" panose="020F0502020204030204" pitchFamily="34" charset="0"/>
                <a:cs typeface="Arial" panose="020B0604020202020204" pitchFamily="34" charset="0"/>
              </a:rPr>
              <a:t>CA CCSS for ELA/Literacy, </a:t>
            </a:r>
            <a:r>
              <a:rPr lang="en-US" sz="2600" dirty="0">
                <a:effectLst/>
                <a:ea typeface="Calibri" panose="020F0502020204030204" pitchFamily="34" charset="0"/>
              </a:rPr>
              <a:t>the arts are considered a technical subject: </a:t>
            </a:r>
          </a:p>
          <a:p>
            <a:pPr lvl="1">
              <a:spcBef>
                <a:spcPts val="0"/>
              </a:spcBef>
              <a:spcAft>
                <a:spcPts val="1800"/>
              </a:spcAft>
            </a:pPr>
            <a:r>
              <a:rPr lang="en-US" dirty="0"/>
              <a:t>The reading standards require reading in BOTH literal English language texts AND complex discipline-specific texts that contain unique symbol systems, syntax, and visual representations (e.g., a painting, a dance, a theatre production, etc.).</a:t>
            </a:r>
          </a:p>
          <a:p>
            <a:pPr lvl="1">
              <a:spcBef>
                <a:spcPts val="0"/>
              </a:spcBef>
              <a:spcAft>
                <a:spcPts val="1800"/>
              </a:spcAft>
            </a:pPr>
            <a:r>
              <a:rPr lang="en-US" dirty="0"/>
              <a:t>The writing standards require students to write to communicate, sometimes </a:t>
            </a:r>
            <a:r>
              <a:rPr lang="en-US" i="1" dirty="0"/>
              <a:t>in combination with</a:t>
            </a:r>
            <a:r>
              <a:rPr lang="en-US" dirty="0"/>
              <a:t>, and sometimes </a:t>
            </a:r>
            <a:r>
              <a:rPr lang="en-US" i="1" dirty="0"/>
              <a:t>only</a:t>
            </a:r>
            <a:r>
              <a:rPr lang="en-US" dirty="0"/>
              <a:t> in discipline-specific technical notation, graphics, images, or symbol systems.</a:t>
            </a:r>
          </a:p>
          <a:p>
            <a:endParaRPr lang="en-US" sz="2400" dirty="0"/>
          </a:p>
        </p:txBody>
      </p:sp>
      <p:sp>
        <p:nvSpPr>
          <p:cNvPr id="4" name="Slide Number Placeholder 3">
            <a:extLst>
              <a:ext uri="{FF2B5EF4-FFF2-40B4-BE49-F238E27FC236}">
                <a16:creationId xmlns:a16="http://schemas.microsoft.com/office/drawing/2014/main" id="{C3B31BFA-1667-4254-AFD9-5816D77A9754}"/>
              </a:ext>
            </a:extLst>
          </p:cNvPr>
          <p:cNvSpPr>
            <a:spLocks noGrp="1"/>
          </p:cNvSpPr>
          <p:nvPr>
            <p:ph type="sldNum" sz="quarter" idx="12"/>
          </p:nvPr>
        </p:nvSpPr>
        <p:spPr/>
        <p:txBody>
          <a:bodyPr/>
          <a:lstStyle/>
          <a:p>
            <a:fld id="{1C8E0B4C-4C2F-4BE7-8793-29AB022C0CCB}" type="slidenum">
              <a:rPr lang="en-US" smtClean="0"/>
              <a:t>48</a:t>
            </a:fld>
            <a:endParaRPr lang="en-US"/>
          </a:p>
        </p:txBody>
      </p:sp>
    </p:spTree>
    <p:extLst>
      <p:ext uri="{BB962C8B-B14F-4D97-AF65-F5344CB8AC3E}">
        <p14:creationId xmlns:p14="http://schemas.microsoft.com/office/powerpoint/2010/main" val="1642052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F2FD6-D899-4712-9A48-739C9C2AC64C}"/>
              </a:ext>
            </a:extLst>
          </p:cNvPr>
          <p:cNvSpPr>
            <a:spLocks noGrp="1"/>
          </p:cNvSpPr>
          <p:nvPr>
            <p:ph type="title"/>
          </p:nvPr>
        </p:nvSpPr>
        <p:spPr/>
        <p:txBody>
          <a:bodyPr>
            <a:normAutofit/>
          </a:bodyPr>
          <a:lstStyle/>
          <a:p>
            <a:pPr algn="ctr"/>
            <a:r>
              <a:rPr lang="en-US" sz="4000" dirty="0">
                <a:effectLst/>
                <a:latin typeface="Arial" panose="020B0604020202020204" pitchFamily="34" charset="0"/>
                <a:ea typeface="Calibri" panose="020F0502020204030204" pitchFamily="34" charset="0"/>
              </a:rPr>
              <a:t>What is “Text” </a:t>
            </a:r>
            <a:r>
              <a:rPr lang="en-US" sz="4000" dirty="0">
                <a:latin typeface="Arial" panose="020B0604020202020204" pitchFamily="34" charset="0"/>
                <a:ea typeface="Calibri" panose="020F0502020204030204" pitchFamily="34" charset="0"/>
              </a:rPr>
              <a:t>i</a:t>
            </a:r>
            <a:r>
              <a:rPr lang="en-US" sz="4000" dirty="0">
                <a:effectLst/>
                <a:latin typeface="Arial" panose="020B0604020202020204" pitchFamily="34" charset="0"/>
                <a:ea typeface="Calibri" panose="020F0502020204030204" pitchFamily="34" charset="0"/>
              </a:rPr>
              <a:t>n the Arts?</a:t>
            </a:r>
            <a:endParaRPr lang="en-US" sz="8000" dirty="0"/>
          </a:p>
        </p:txBody>
      </p:sp>
      <p:sp>
        <p:nvSpPr>
          <p:cNvPr id="3" name="Content Placeholder 2">
            <a:extLst>
              <a:ext uri="{FF2B5EF4-FFF2-40B4-BE49-F238E27FC236}">
                <a16:creationId xmlns:a16="http://schemas.microsoft.com/office/drawing/2014/main" id="{1948FC68-2CE9-4AB0-AAD6-2DC010883858}"/>
              </a:ext>
            </a:extLst>
          </p:cNvPr>
          <p:cNvSpPr>
            <a:spLocks noGrp="1"/>
          </p:cNvSpPr>
          <p:nvPr>
            <p:ph idx="1"/>
          </p:nvPr>
        </p:nvSpPr>
        <p:spPr>
          <a:xfrm>
            <a:off x="838200" y="1806429"/>
            <a:ext cx="10515600" cy="4121150"/>
          </a:xfrm>
        </p:spPr>
        <p:txBody>
          <a:bodyPr>
            <a:normAutofit lnSpcReduction="10000"/>
          </a:bodyPr>
          <a:lstStyle/>
          <a:p>
            <a:pPr marL="0" indent="0">
              <a:buNone/>
            </a:pPr>
            <a:r>
              <a:rPr lang="en-US" dirty="0">
                <a:effectLst/>
                <a:latin typeface="Arial" panose="020B0604020202020204" pitchFamily="34" charset="0"/>
                <a:ea typeface="Calibri" panose="020F0502020204030204" pitchFamily="34" charset="0"/>
              </a:rPr>
              <a:t>The term text in the context of the arts disciplines can refer to the artwork itself or linguistic language of or about the artwork or arts discipline. To read is to derive meaning. When one derives meaning from an arts experience, a performance or viewing of artwork, one is reading it. Writing is expressing meaning through making art, creating a performance, or writing about artwork through linguistic language. Developing literacy in the arts disciplines includes developing skills, vocabularies, and methods to read, write, and understand a variety of texts within the arts discipline.</a:t>
            </a:r>
          </a:p>
          <a:p>
            <a:pPr marL="0" indent="0" algn="r">
              <a:buNone/>
            </a:pPr>
            <a:r>
              <a:rPr lang="en-US" sz="2600" dirty="0">
                <a:effectLst/>
                <a:latin typeface="Arial" panose="020B0604020202020204" pitchFamily="34" charset="0"/>
                <a:ea typeface="Calibri" panose="020F0502020204030204" pitchFamily="34" charset="0"/>
              </a:rPr>
              <a:t>—</a:t>
            </a:r>
            <a:r>
              <a:rPr lang="en-US" sz="2600" dirty="0">
                <a:latin typeface="Arial" panose="020B0604020202020204" pitchFamily="34" charset="0"/>
              </a:rPr>
              <a:t>Chapter 2, page 66</a:t>
            </a:r>
            <a:endParaRPr lang="en-US" sz="2600" dirty="0"/>
          </a:p>
        </p:txBody>
      </p:sp>
      <p:sp>
        <p:nvSpPr>
          <p:cNvPr id="4" name="Slide Number Placeholder 3">
            <a:extLst>
              <a:ext uri="{FF2B5EF4-FFF2-40B4-BE49-F238E27FC236}">
                <a16:creationId xmlns:a16="http://schemas.microsoft.com/office/drawing/2014/main" id="{0E993ECE-BD70-475E-9158-2672506A4DA5}"/>
              </a:ext>
            </a:extLst>
          </p:cNvPr>
          <p:cNvSpPr>
            <a:spLocks noGrp="1"/>
          </p:cNvSpPr>
          <p:nvPr>
            <p:ph type="sldNum" sz="quarter" idx="12"/>
          </p:nvPr>
        </p:nvSpPr>
        <p:spPr/>
        <p:txBody>
          <a:bodyPr/>
          <a:lstStyle/>
          <a:p>
            <a:fld id="{1C8E0B4C-4C2F-4BE7-8793-29AB022C0CCB}" type="slidenum">
              <a:rPr lang="en-US" smtClean="0"/>
              <a:t>49</a:t>
            </a:fld>
            <a:endParaRPr lang="en-US"/>
          </a:p>
        </p:txBody>
      </p:sp>
    </p:spTree>
    <p:extLst>
      <p:ext uri="{BB962C8B-B14F-4D97-AF65-F5344CB8AC3E}">
        <p14:creationId xmlns:p14="http://schemas.microsoft.com/office/powerpoint/2010/main" val="3045725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a:xfrm>
            <a:off x="2218995" y="365123"/>
            <a:ext cx="9356919" cy="1325563"/>
          </a:xfrm>
        </p:spPr>
        <p:txBody>
          <a:bodyPr>
            <a:normAutofit/>
          </a:bodyPr>
          <a:lstStyle/>
          <a:p>
            <a:r>
              <a:rPr lang="en-US" sz="4000" dirty="0"/>
              <a:t>Focusing Questions for Chapter 2</a:t>
            </a:r>
            <a:endParaRPr lang="en-US" sz="4000" dirty="0">
              <a:solidFill>
                <a:srgbClr val="000000"/>
              </a:solidFill>
            </a:endParaRPr>
          </a:p>
        </p:txBody>
      </p:sp>
      <p:sp>
        <p:nvSpPr>
          <p:cNvPr id="7" name="Content Placeholder 6">
            <a:extLst>
              <a:ext uri="{FF2B5EF4-FFF2-40B4-BE49-F238E27FC236}">
                <a16:creationId xmlns:a16="http://schemas.microsoft.com/office/drawing/2014/main" id="{5908F27E-36AA-4064-87F8-22209EC2BA8D}"/>
              </a:ext>
            </a:extLst>
          </p:cNvPr>
          <p:cNvSpPr>
            <a:spLocks noGrp="1"/>
          </p:cNvSpPr>
          <p:nvPr>
            <p:ph idx="1"/>
          </p:nvPr>
        </p:nvSpPr>
        <p:spPr/>
        <p:txBody>
          <a:bodyPr anchor="ctr">
            <a:normAutofit lnSpcReduction="10000"/>
          </a:bodyPr>
          <a:lstStyle/>
          <a:p>
            <a:pPr marL="514350" indent="-514350">
              <a:spcBef>
                <a:spcPts val="0"/>
              </a:spcBef>
              <a:spcAft>
                <a:spcPts val="1800"/>
              </a:spcAft>
              <a:buFont typeface="+mj-lt"/>
              <a:buAutoNum type="arabicPeriod"/>
            </a:pPr>
            <a:r>
              <a:rPr lang="en-US" dirty="0">
                <a:solidFill>
                  <a:srgbClr val="000000"/>
                </a:solidFill>
              </a:rPr>
              <a:t>How are the 2019 </a:t>
            </a:r>
            <a:r>
              <a:rPr lang="en-US" i="1" dirty="0">
                <a:solidFill>
                  <a:srgbClr val="000000"/>
                </a:solidFill>
              </a:rPr>
              <a:t>Arts Standards </a:t>
            </a:r>
            <a:r>
              <a:rPr lang="en-US" dirty="0">
                <a:solidFill>
                  <a:srgbClr val="000000"/>
                </a:solidFill>
              </a:rPr>
              <a:t>organized to inform instructional design that supports student achievement of artistic literacy?  </a:t>
            </a:r>
          </a:p>
          <a:p>
            <a:pPr marL="514350" indent="-514350">
              <a:spcBef>
                <a:spcPts val="0"/>
              </a:spcBef>
              <a:spcAft>
                <a:spcPts val="1800"/>
              </a:spcAft>
              <a:buFont typeface="+mj-lt"/>
              <a:buAutoNum type="arabicPeriod"/>
            </a:pPr>
            <a:r>
              <a:rPr lang="en-US" dirty="0">
                <a:solidFill>
                  <a:srgbClr val="000000"/>
                </a:solidFill>
              </a:rPr>
              <a:t>How can the 2019 </a:t>
            </a:r>
            <a:r>
              <a:rPr lang="en-US" i="1" dirty="0">
                <a:solidFill>
                  <a:srgbClr val="000000"/>
                </a:solidFill>
              </a:rPr>
              <a:t>Arts Standards </a:t>
            </a:r>
            <a:r>
              <a:rPr lang="en-US" dirty="0">
                <a:solidFill>
                  <a:srgbClr val="000000"/>
                </a:solidFill>
              </a:rPr>
              <a:t>be used to set clear learning expectations?</a:t>
            </a:r>
          </a:p>
          <a:p>
            <a:pPr marL="514350" indent="-514350">
              <a:spcBef>
                <a:spcPts val="0"/>
              </a:spcBef>
              <a:spcAft>
                <a:spcPts val="1800"/>
              </a:spcAft>
              <a:buFont typeface="+mj-lt"/>
              <a:buAutoNum type="arabicPeriod"/>
            </a:pPr>
            <a:r>
              <a:rPr lang="en-US" dirty="0">
                <a:solidFill>
                  <a:srgbClr val="000000"/>
                </a:solidFill>
              </a:rPr>
              <a:t>In developing artistic literacy, what considerations for instructional design support learning for all students?</a:t>
            </a:r>
          </a:p>
          <a:p>
            <a:pPr marL="514350" indent="-514350">
              <a:spcBef>
                <a:spcPts val="0"/>
              </a:spcBef>
              <a:spcAft>
                <a:spcPts val="1800"/>
              </a:spcAft>
              <a:buFont typeface="+mj-lt"/>
              <a:buAutoNum type="arabicPeriod"/>
            </a:pPr>
            <a:r>
              <a:rPr lang="en-US" dirty="0">
                <a:solidFill>
                  <a:srgbClr val="000000"/>
                </a:solidFill>
              </a:rPr>
              <a:t>How can the principles of Universal Design for Learning be used to optimize learning for all students?</a:t>
            </a:r>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C8E0B4C-4C2F-4BE7-8793-29AB022C0CCB}" type="slidenum">
              <a:rPr kumimoji="0" lang="en-US" sz="1100" b="0" i="0" u="none" strike="noStrike" kern="1200" cap="none" spc="0" normalizeH="0" baseline="0" noProof="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1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910948FA-7FE2-461F-BAF4-651AA9F629C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41650" t="7310" r="343" b="8261"/>
          <a:stretch/>
        </p:blipFill>
        <p:spPr>
          <a:xfrm>
            <a:off x="444421" y="214128"/>
            <a:ext cx="1496075" cy="1627555"/>
          </a:xfrm>
          <a:prstGeom prst="flowChartConnector">
            <a:avLst/>
          </a:prstGeom>
        </p:spPr>
      </p:pic>
    </p:spTree>
    <p:extLst>
      <p:ext uri="{BB962C8B-B14F-4D97-AF65-F5344CB8AC3E}">
        <p14:creationId xmlns:p14="http://schemas.microsoft.com/office/powerpoint/2010/main" val="19142913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2C7B-B6C2-4E8E-B325-F3ADA81A1236}"/>
              </a:ext>
            </a:extLst>
          </p:cNvPr>
          <p:cNvSpPr>
            <a:spLocks noGrp="1"/>
          </p:cNvSpPr>
          <p:nvPr>
            <p:ph type="title"/>
          </p:nvPr>
        </p:nvSpPr>
        <p:spPr/>
        <p:txBody>
          <a:bodyPr>
            <a:normAutofit/>
          </a:bodyPr>
          <a:lstStyle/>
          <a:p>
            <a:r>
              <a:rPr lang="en-US" sz="4000" dirty="0"/>
              <a:t>Culturally Responsive Teaching in the Arts</a:t>
            </a:r>
          </a:p>
        </p:txBody>
      </p:sp>
      <p:sp>
        <p:nvSpPr>
          <p:cNvPr id="3" name="Content Placeholder 2">
            <a:extLst>
              <a:ext uri="{FF2B5EF4-FFF2-40B4-BE49-F238E27FC236}">
                <a16:creationId xmlns:a16="http://schemas.microsoft.com/office/drawing/2014/main" id="{3A4B1E10-2D62-4FE4-9EB6-8CC6EB5ED104}"/>
              </a:ext>
            </a:extLst>
          </p:cNvPr>
          <p:cNvSpPr>
            <a:spLocks noGrp="1"/>
          </p:cNvSpPr>
          <p:nvPr>
            <p:ph idx="1"/>
          </p:nvPr>
        </p:nvSpPr>
        <p:spPr>
          <a:xfrm>
            <a:off x="838200" y="1465263"/>
            <a:ext cx="10515600" cy="2240063"/>
          </a:xfrm>
        </p:spPr>
        <p:txBody>
          <a:bodyPr>
            <a:normAutofit/>
          </a:bodyPr>
          <a:lstStyle/>
          <a:p>
            <a:r>
              <a:rPr lang="en-US" dirty="0">
                <a:ea typeface="Calibri" panose="020F0502020204030204" pitchFamily="34" charset="0"/>
              </a:rPr>
              <a:t>C</a:t>
            </a:r>
            <a:r>
              <a:rPr lang="en-US" dirty="0">
                <a:effectLst/>
                <a:ea typeface="Calibri" panose="020F0502020204030204" pitchFamily="34" charset="0"/>
              </a:rPr>
              <a:t>ulturally responsive planning and teaching ensures that instruction addresses the whole child.</a:t>
            </a:r>
          </a:p>
          <a:p>
            <a:r>
              <a:rPr lang="en-US" dirty="0">
                <a:ea typeface="Calibri" panose="020F0502020204030204" pitchFamily="34" charset="0"/>
              </a:rPr>
              <a:t>C</a:t>
            </a:r>
            <a:r>
              <a:rPr lang="en-US" dirty="0">
                <a:effectLst/>
                <a:ea typeface="Calibri" panose="020F0502020204030204" pitchFamily="34" charset="0"/>
              </a:rPr>
              <a:t>ulturally responsive </a:t>
            </a:r>
            <a:r>
              <a:rPr lang="en-US" dirty="0">
                <a:ea typeface="Calibri" panose="020F0502020204030204" pitchFamily="34" charset="0"/>
              </a:rPr>
              <a:t>educators connect t</a:t>
            </a:r>
            <a:r>
              <a:rPr lang="en-US" dirty="0">
                <a:effectLst/>
                <a:ea typeface="Calibri" panose="020F0502020204030204" pitchFamily="34" charset="0"/>
              </a:rPr>
              <a:t>he development of knowledge and skills in the arts with students’ cultural identities.</a:t>
            </a:r>
          </a:p>
        </p:txBody>
      </p:sp>
      <p:sp>
        <p:nvSpPr>
          <p:cNvPr id="9" name="TextBox 8">
            <a:extLst>
              <a:ext uri="{FF2B5EF4-FFF2-40B4-BE49-F238E27FC236}">
                <a16:creationId xmlns:a16="http://schemas.microsoft.com/office/drawing/2014/main" id="{53BAF640-3E90-41E5-A66B-452B0526C8E0}"/>
              </a:ext>
            </a:extLst>
          </p:cNvPr>
          <p:cNvSpPr txBox="1"/>
          <p:nvPr/>
        </p:nvSpPr>
        <p:spPr>
          <a:xfrm>
            <a:off x="1199040" y="3855996"/>
            <a:ext cx="9773761" cy="2739211"/>
          </a:xfrm>
          <a:prstGeom prst="rect">
            <a:avLst/>
          </a:prstGeom>
          <a:noFill/>
        </p:spPr>
        <p:txBody>
          <a:bodyPr wrap="square" rtlCol="0">
            <a:spAutoFit/>
          </a:bodyPr>
          <a:lstStyle/>
          <a:p>
            <a:r>
              <a:rPr lang="en-US" sz="3600" dirty="0">
                <a:effectLst/>
                <a:latin typeface="Arial" panose="020B0604020202020204" pitchFamily="34" charset="0"/>
                <a:ea typeface="Calibri" panose="020F0502020204030204" pitchFamily="34" charset="0"/>
              </a:rPr>
              <a:t>“When used effectively, culturally responsive pedagogy has the ability to help students build intellective capacity and intellective competence.”                          </a:t>
            </a:r>
          </a:p>
          <a:p>
            <a:pPr algn="r"/>
            <a:r>
              <a:rPr lang="en-US" sz="2800" dirty="0">
                <a:latin typeface="Arial" panose="020B0604020202020204" pitchFamily="34" charset="0"/>
                <a:ea typeface="Calibri" panose="020F0502020204030204" pitchFamily="34" charset="0"/>
              </a:rPr>
              <a:t>—</a:t>
            </a:r>
            <a:r>
              <a:rPr lang="en-US" sz="2800" dirty="0">
                <a:effectLst/>
                <a:latin typeface="Arial" panose="020B0604020202020204" pitchFamily="34" charset="0"/>
                <a:ea typeface="Calibri" panose="020F0502020204030204" pitchFamily="34" charset="0"/>
              </a:rPr>
              <a:t>Hammond, 2015 </a:t>
            </a:r>
            <a:endParaRPr lang="en-US" sz="2800" dirty="0"/>
          </a:p>
        </p:txBody>
      </p:sp>
      <p:pic>
        <p:nvPicPr>
          <p:cNvPr id="11" name="Picture 10">
            <a:extLst>
              <a:ext uri="{FF2B5EF4-FFF2-40B4-BE49-F238E27FC236}">
                <a16:creationId xmlns:a16="http://schemas.microsoft.com/office/drawing/2014/main" id="{8800CF6B-FC20-46C2-BD47-CA7B228AFE92}"/>
              </a:ext>
              <a:ext uri="{C183D7F6-B498-43B3-948B-1728B52AA6E4}">
                <adec:decorative xmlns:adec="http://schemas.microsoft.com/office/drawing/2017/decorative" val="1"/>
              </a:ext>
            </a:extLst>
          </p:cNvPr>
          <p:cNvPicPr>
            <a:picLocks noChangeAspect="1"/>
          </p:cNvPicPr>
          <p:nvPr/>
        </p:nvPicPr>
        <p:blipFill rotWithShape="1">
          <a:blip r:embed="rId3">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l="4395" t="46437" r="3793" b="5324"/>
          <a:stretch/>
        </p:blipFill>
        <p:spPr>
          <a:xfrm>
            <a:off x="536028" y="3517324"/>
            <a:ext cx="11351172" cy="3292475"/>
          </a:xfrm>
          <a:prstGeom prst="rect">
            <a:avLst/>
          </a:prstGeom>
        </p:spPr>
      </p:pic>
      <p:sp>
        <p:nvSpPr>
          <p:cNvPr id="4" name="Slide Number Placeholder 3">
            <a:extLst>
              <a:ext uri="{FF2B5EF4-FFF2-40B4-BE49-F238E27FC236}">
                <a16:creationId xmlns:a16="http://schemas.microsoft.com/office/drawing/2014/main" id="{DE5BBF4C-81F3-4437-8801-5FDC70641431}"/>
              </a:ext>
            </a:extLst>
          </p:cNvPr>
          <p:cNvSpPr>
            <a:spLocks noGrp="1"/>
          </p:cNvSpPr>
          <p:nvPr>
            <p:ph type="sldNum" sz="quarter" idx="12"/>
          </p:nvPr>
        </p:nvSpPr>
        <p:spPr/>
        <p:txBody>
          <a:bodyPr/>
          <a:lstStyle/>
          <a:p>
            <a:fld id="{1C8E0B4C-4C2F-4BE7-8793-29AB022C0CCB}" type="slidenum">
              <a:rPr lang="en-US" smtClean="0"/>
              <a:t>50</a:t>
            </a:fld>
            <a:endParaRPr lang="en-US"/>
          </a:p>
        </p:txBody>
      </p:sp>
    </p:spTree>
    <p:extLst>
      <p:ext uri="{BB962C8B-B14F-4D97-AF65-F5344CB8AC3E}">
        <p14:creationId xmlns:p14="http://schemas.microsoft.com/office/powerpoint/2010/main" val="40061045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42488-5B02-485C-93BB-E9E4812D59A8}"/>
              </a:ext>
            </a:extLst>
          </p:cNvPr>
          <p:cNvSpPr>
            <a:spLocks noGrp="1"/>
          </p:cNvSpPr>
          <p:nvPr>
            <p:ph type="title"/>
          </p:nvPr>
        </p:nvSpPr>
        <p:spPr>
          <a:xfrm>
            <a:off x="488950" y="2498725"/>
            <a:ext cx="4267200" cy="1325563"/>
          </a:xfrm>
        </p:spPr>
        <p:txBody>
          <a:bodyPr>
            <a:normAutofit fontScale="90000"/>
          </a:bodyPr>
          <a:lstStyle/>
          <a:p>
            <a:r>
              <a:rPr lang="en-US" dirty="0"/>
              <a:t>Hammond’s Framework of Considerations for Culturally Responsive Teaching </a:t>
            </a:r>
          </a:p>
        </p:txBody>
      </p:sp>
      <p:pic>
        <p:nvPicPr>
          <p:cNvPr id="3" name="Picture 2" descr="Hammond's framework includes Awareness, Learning Partnerships, Information Processing, and Community of Learners and Learning Environment">
            <a:extLst>
              <a:ext uri="{FF2B5EF4-FFF2-40B4-BE49-F238E27FC236}">
                <a16:creationId xmlns:a16="http://schemas.microsoft.com/office/drawing/2014/main" id="{473BC3F8-282E-4976-B606-2C2B44D86F03}"/>
              </a:ext>
            </a:extLst>
          </p:cNvPr>
          <p:cNvPicPr>
            <a:picLocks noChangeAspect="1"/>
          </p:cNvPicPr>
          <p:nvPr/>
        </p:nvPicPr>
        <p:blipFill rotWithShape="1">
          <a:blip r:embed="rId3"/>
          <a:srcRect l="31886" r="13251"/>
          <a:stretch/>
        </p:blipFill>
        <p:spPr>
          <a:xfrm>
            <a:off x="4461923" y="0"/>
            <a:ext cx="6686550" cy="6858000"/>
          </a:xfrm>
          <a:prstGeom prst="rect">
            <a:avLst/>
          </a:prstGeom>
        </p:spPr>
      </p:pic>
      <p:sp>
        <p:nvSpPr>
          <p:cNvPr id="4" name="Slide Number Placeholder 3">
            <a:extLst>
              <a:ext uri="{FF2B5EF4-FFF2-40B4-BE49-F238E27FC236}">
                <a16:creationId xmlns:a16="http://schemas.microsoft.com/office/drawing/2014/main" id="{91F3DCC3-9DC5-4185-94C0-FB1E5E0B61E3}"/>
              </a:ext>
            </a:extLst>
          </p:cNvPr>
          <p:cNvSpPr>
            <a:spLocks noGrp="1"/>
          </p:cNvSpPr>
          <p:nvPr>
            <p:ph type="sldNum" sz="quarter" idx="12"/>
          </p:nvPr>
        </p:nvSpPr>
        <p:spPr/>
        <p:txBody>
          <a:bodyPr/>
          <a:lstStyle/>
          <a:p>
            <a:fld id="{1C8E0B4C-4C2F-4BE7-8793-29AB022C0CCB}" type="slidenum">
              <a:rPr lang="en-US" smtClean="0"/>
              <a:t>51</a:t>
            </a:fld>
            <a:endParaRPr lang="en-US"/>
          </a:p>
        </p:txBody>
      </p:sp>
    </p:spTree>
    <p:extLst>
      <p:ext uri="{BB962C8B-B14F-4D97-AF65-F5344CB8AC3E}">
        <p14:creationId xmlns:p14="http://schemas.microsoft.com/office/powerpoint/2010/main" val="7592416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42488-5B02-485C-93BB-E9E4812D59A8}"/>
              </a:ext>
            </a:extLst>
          </p:cNvPr>
          <p:cNvSpPr>
            <a:spLocks noGrp="1"/>
          </p:cNvSpPr>
          <p:nvPr>
            <p:ph type="title"/>
          </p:nvPr>
        </p:nvSpPr>
        <p:spPr/>
        <p:txBody>
          <a:bodyPr>
            <a:normAutofit/>
          </a:bodyPr>
          <a:lstStyle/>
          <a:p>
            <a:pPr marL="0" marR="0" lvl="0" indent="0" algn="ctr">
              <a:lnSpc>
                <a:spcPct val="100000"/>
              </a:lnSpc>
              <a:spcBef>
                <a:spcPts val="0"/>
              </a:spcBef>
              <a:spcAft>
                <a:spcPts val="1200"/>
              </a:spcAft>
              <a:buNone/>
            </a:pPr>
            <a:r>
              <a:rPr lang="en-US" sz="4400" dirty="0">
                <a:effectLst/>
                <a:latin typeface="Arial" panose="020B0604020202020204" pitchFamily="34" charset="0"/>
                <a:ea typeface="Calibri" panose="020F0502020204030204" pitchFamily="34" charset="0"/>
                <a:cs typeface="Arial" panose="020B0604020202020204" pitchFamily="34" charset="0"/>
              </a:rPr>
              <a:t>Culturally Responsive </a:t>
            </a:r>
            <a:r>
              <a:rPr lang="en-US" dirty="0">
                <a:latin typeface="Arial" panose="020B0604020202020204" pitchFamily="34" charset="0"/>
                <a:ea typeface="Calibri" panose="020F0502020204030204" pitchFamily="34" charset="0"/>
                <a:cs typeface="Arial" panose="020B0604020202020204" pitchFamily="34" charset="0"/>
              </a:rPr>
              <a:t>T</a:t>
            </a:r>
            <a:r>
              <a:rPr lang="en-US" sz="4400" dirty="0">
                <a:effectLst/>
                <a:latin typeface="Arial" panose="020B0604020202020204" pitchFamily="34" charset="0"/>
                <a:ea typeface="Calibri" panose="020F0502020204030204" pitchFamily="34" charset="0"/>
                <a:cs typeface="Arial" panose="020B0604020202020204" pitchFamily="34" charset="0"/>
              </a:rPr>
              <a:t>eachers </a:t>
            </a:r>
          </a:p>
        </p:txBody>
      </p:sp>
      <p:sp>
        <p:nvSpPr>
          <p:cNvPr id="3" name="Content Placeholder 2">
            <a:extLst>
              <a:ext uri="{FF2B5EF4-FFF2-40B4-BE49-F238E27FC236}">
                <a16:creationId xmlns:a16="http://schemas.microsoft.com/office/drawing/2014/main" id="{5CC9A063-CE3D-4E79-B15F-4FEBF0DE6F39}"/>
              </a:ext>
            </a:extLst>
          </p:cNvPr>
          <p:cNvSpPr>
            <a:spLocks noGrp="1"/>
          </p:cNvSpPr>
          <p:nvPr>
            <p:ph idx="1"/>
          </p:nvPr>
        </p:nvSpPr>
        <p:spPr>
          <a:xfrm>
            <a:off x="838200" y="1751013"/>
            <a:ext cx="10515600" cy="4121150"/>
          </a:xfrm>
        </p:spPr>
        <p:txBody>
          <a:bodyPr>
            <a:normAutofit/>
          </a:bodyPr>
          <a:lstStyle/>
          <a:p>
            <a:pPr marL="342900" marR="0" lvl="0" indent="-342900">
              <a:lnSpc>
                <a:spcPct val="100000"/>
              </a:lnSpc>
              <a:spcBef>
                <a:spcPts val="0"/>
              </a:spcBef>
              <a:spcAft>
                <a:spcPts val="120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H</a:t>
            </a:r>
            <a:r>
              <a:rPr lang="en-US" sz="2400" dirty="0">
                <a:effectLst/>
                <a:latin typeface="Arial" panose="020B0604020202020204" pitchFamily="34" charset="0"/>
                <a:ea typeface="Calibri" panose="020F0502020204030204" pitchFamily="34" charset="0"/>
                <a:cs typeface="Arial" panose="020B0604020202020204" pitchFamily="34" charset="0"/>
              </a:rPr>
              <a:t>ave </a:t>
            </a:r>
            <a:r>
              <a:rPr lang="en-US" sz="2400" b="1" dirty="0">
                <a:effectLst/>
                <a:latin typeface="Arial" panose="020B0604020202020204" pitchFamily="34" charset="0"/>
                <a:ea typeface="Calibri" panose="020F0502020204030204" pitchFamily="34" charset="0"/>
                <a:cs typeface="Arial" panose="020B0604020202020204" pitchFamily="34" charset="0"/>
              </a:rPr>
              <a:t>awareness </a:t>
            </a:r>
            <a:r>
              <a:rPr lang="en-US" sz="2400" dirty="0">
                <a:effectLst/>
                <a:latin typeface="Arial" panose="020B0604020202020204" pitchFamily="34" charset="0"/>
                <a:ea typeface="Calibri" panose="020F0502020204030204" pitchFamily="34" charset="0"/>
                <a:cs typeface="Arial" panose="020B0604020202020204" pitchFamily="34" charset="0"/>
              </a:rPr>
              <a:t>of self, impl</a:t>
            </a:r>
            <a:r>
              <a:rPr lang="en-US" sz="2400" dirty="0">
                <a:latin typeface="Arial" panose="020B0604020202020204" pitchFamily="34" charset="0"/>
                <a:ea typeface="Calibri" panose="020F0502020204030204" pitchFamily="34" charset="0"/>
                <a:cs typeface="Arial" panose="020B0604020202020204" pitchFamily="34" charset="0"/>
              </a:rPr>
              <a:t>icit bias, and the larger socio-political context</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0000"/>
              </a:lnSpc>
              <a:spcBef>
                <a:spcPts val="0"/>
              </a:spcBef>
              <a:spcAft>
                <a:spcPts val="120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Build and support </a:t>
            </a:r>
            <a:r>
              <a:rPr lang="en-US" sz="2400" b="1" dirty="0">
                <a:latin typeface="Arial" panose="020B0604020202020204" pitchFamily="34" charset="0"/>
                <a:ea typeface="Calibri" panose="020F0502020204030204" pitchFamily="34" charset="0"/>
                <a:cs typeface="Arial" panose="020B0604020202020204" pitchFamily="34" charset="0"/>
              </a:rPr>
              <a:t>l</a:t>
            </a:r>
            <a:r>
              <a:rPr lang="en-US" sz="2400" b="1" dirty="0">
                <a:effectLst/>
                <a:latin typeface="Arial" panose="020B0604020202020204" pitchFamily="34" charset="0"/>
                <a:ea typeface="Calibri" panose="020F0502020204030204" pitchFamily="34" charset="0"/>
                <a:cs typeface="Arial" panose="020B0604020202020204" pitchFamily="34" charset="0"/>
              </a:rPr>
              <a:t>earning </a:t>
            </a:r>
            <a:r>
              <a:rPr lang="en-US" sz="2400" b="1" dirty="0">
                <a:latin typeface="Arial" panose="020B0604020202020204" pitchFamily="34" charset="0"/>
                <a:ea typeface="Calibri" panose="020F0502020204030204" pitchFamily="34" charset="0"/>
                <a:cs typeface="Arial" panose="020B0604020202020204" pitchFamily="34" charset="0"/>
              </a:rPr>
              <a:t>p</a:t>
            </a:r>
            <a:r>
              <a:rPr lang="en-US" sz="2400" b="1" dirty="0">
                <a:effectLst/>
                <a:latin typeface="Arial" panose="020B0604020202020204" pitchFamily="34" charset="0"/>
                <a:ea typeface="Calibri" panose="020F0502020204030204" pitchFamily="34" charset="0"/>
                <a:cs typeface="Arial" panose="020B0604020202020204" pitchFamily="34" charset="0"/>
              </a:rPr>
              <a:t>artnerships </a:t>
            </a:r>
            <a:r>
              <a:rPr lang="en-US" sz="2400" dirty="0">
                <a:effectLst/>
                <a:latin typeface="Arial" panose="020B0604020202020204" pitchFamily="34" charset="0"/>
                <a:ea typeface="Calibri" panose="020F0502020204030204" pitchFamily="34" charset="0"/>
                <a:cs typeface="Arial" panose="020B0604020202020204" pitchFamily="34" charset="0"/>
              </a:rPr>
              <a:t>with students</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0000"/>
              </a:lnSpc>
              <a:spcBef>
                <a:spcPts val="0"/>
              </a:spcBef>
              <a:spcAft>
                <a:spcPts val="120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Provide students culturally relevant content and authentic opportunities to engage in </a:t>
            </a:r>
            <a:r>
              <a:rPr lang="en-US" sz="2400" b="1" dirty="0">
                <a:latin typeface="Arial" panose="020B0604020202020204" pitchFamily="34" charset="0"/>
                <a:ea typeface="Calibri" panose="020F0502020204030204" pitchFamily="34" charset="0"/>
                <a:cs typeface="Arial" panose="020B0604020202020204" pitchFamily="34" charset="0"/>
              </a:rPr>
              <a:t>i</a:t>
            </a:r>
            <a:r>
              <a:rPr lang="en-US" sz="2400" b="1" dirty="0">
                <a:effectLst/>
                <a:latin typeface="Arial" panose="020B0604020202020204" pitchFamily="34" charset="0"/>
                <a:ea typeface="Calibri" panose="020F0502020204030204" pitchFamily="34" charset="0"/>
                <a:cs typeface="Arial" panose="020B0604020202020204" pitchFamily="34" charset="0"/>
              </a:rPr>
              <a:t>nformation </a:t>
            </a:r>
            <a:r>
              <a:rPr lang="en-US" sz="2400" b="1" dirty="0">
                <a:latin typeface="Arial" panose="020B0604020202020204" pitchFamily="34" charset="0"/>
                <a:ea typeface="Calibri" panose="020F0502020204030204" pitchFamily="34" charset="0"/>
                <a:cs typeface="Arial" panose="020B0604020202020204" pitchFamily="34" charset="0"/>
              </a:rPr>
              <a:t>p</a:t>
            </a:r>
            <a:r>
              <a:rPr lang="en-US" sz="2400" b="1" dirty="0">
                <a:effectLst/>
                <a:latin typeface="Arial" panose="020B0604020202020204" pitchFamily="34" charset="0"/>
                <a:ea typeface="Calibri" panose="020F0502020204030204" pitchFamily="34" charset="0"/>
                <a:cs typeface="Arial" panose="020B0604020202020204" pitchFamily="34" charset="0"/>
              </a:rPr>
              <a:t>rocessing</a:t>
            </a:r>
          </a:p>
          <a:p>
            <a:pPr marL="342900" marR="0" lvl="0" indent="-342900">
              <a:lnSpc>
                <a:spcPct val="100000"/>
              </a:lnSpc>
              <a:spcBef>
                <a:spcPts val="0"/>
              </a:spcBef>
              <a:spcAft>
                <a:spcPts val="120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Focus on the </a:t>
            </a:r>
            <a:r>
              <a:rPr lang="en-US" sz="2400" b="1" dirty="0">
                <a:latin typeface="Arial" panose="020B0604020202020204" pitchFamily="34" charset="0"/>
                <a:ea typeface="Calibri" panose="020F0502020204030204" pitchFamily="34" charset="0"/>
                <a:cs typeface="Arial" panose="020B0604020202020204" pitchFamily="34" charset="0"/>
              </a:rPr>
              <a:t>c</a:t>
            </a:r>
            <a:r>
              <a:rPr lang="en-US" sz="2400" b="1" dirty="0">
                <a:effectLst/>
                <a:latin typeface="Arial" panose="020B0604020202020204" pitchFamily="34" charset="0"/>
                <a:ea typeface="Calibri" panose="020F0502020204030204" pitchFamily="34" charset="0"/>
                <a:cs typeface="Arial" panose="020B0604020202020204" pitchFamily="34" charset="0"/>
              </a:rPr>
              <a:t>ommunity of learners and learning </a:t>
            </a:r>
            <a:r>
              <a:rPr lang="en-US" sz="2400" b="1" dirty="0">
                <a:latin typeface="Arial" panose="020B0604020202020204" pitchFamily="34" charset="0"/>
                <a:ea typeface="Calibri" panose="020F0502020204030204" pitchFamily="34" charset="0"/>
                <a:cs typeface="Arial" panose="020B0604020202020204" pitchFamily="34" charset="0"/>
              </a:rPr>
              <a:t>e</a:t>
            </a:r>
            <a:r>
              <a:rPr lang="en-US" sz="2400" b="1" dirty="0">
                <a:effectLst/>
                <a:latin typeface="Arial" panose="020B0604020202020204" pitchFamily="34" charset="0"/>
                <a:ea typeface="Calibri" panose="020F0502020204030204" pitchFamily="34" charset="0"/>
                <a:cs typeface="Arial" panose="020B0604020202020204" pitchFamily="34" charset="0"/>
              </a:rPr>
              <a:t>nvironment </a:t>
            </a:r>
            <a:r>
              <a:rPr lang="en-US" sz="2400" dirty="0">
                <a:effectLst/>
                <a:latin typeface="Arial" panose="020B0604020202020204" pitchFamily="34" charset="0"/>
                <a:ea typeface="Calibri" panose="020F0502020204030204" pitchFamily="34" charset="0"/>
                <a:cs typeface="Arial" panose="020B0604020202020204" pitchFamily="34" charset="0"/>
              </a:rPr>
              <a:t>by providing a socially and intellectually safe space that promotes self directed learning</a:t>
            </a:r>
          </a:p>
          <a:p>
            <a:pPr>
              <a:lnSpc>
                <a:spcPct val="100000"/>
              </a:lnSpc>
              <a:spcAft>
                <a:spcPts val="1200"/>
              </a:spcAft>
            </a:pPr>
            <a:endParaRPr lang="en-US" sz="2400" dirty="0"/>
          </a:p>
        </p:txBody>
      </p:sp>
      <p:sp>
        <p:nvSpPr>
          <p:cNvPr id="6" name="TextBox 5">
            <a:extLst>
              <a:ext uri="{FF2B5EF4-FFF2-40B4-BE49-F238E27FC236}">
                <a16:creationId xmlns:a16="http://schemas.microsoft.com/office/drawing/2014/main" id="{6A8D0EDA-57F7-4C78-B093-C585433ECF13}"/>
              </a:ext>
            </a:extLst>
          </p:cNvPr>
          <p:cNvSpPr txBox="1"/>
          <p:nvPr/>
        </p:nvSpPr>
        <p:spPr>
          <a:xfrm>
            <a:off x="402336" y="5661227"/>
            <a:ext cx="11253216" cy="830997"/>
          </a:xfrm>
          <a:prstGeom prst="rect">
            <a:avLst/>
          </a:prstGeom>
          <a:noFill/>
          <a:ln w="38100">
            <a:solidFill>
              <a:schemeClr val="bg2">
                <a:lumMod val="75000"/>
              </a:schemeClr>
            </a:solidFill>
          </a:ln>
        </p:spPr>
        <p:txBody>
          <a:bodyPr wrap="square">
            <a:spAutoFit/>
          </a:bodyPr>
          <a:lstStyle/>
          <a:p>
            <a:pPr marL="0" marR="0">
              <a:spcBef>
                <a:spcPts val="0"/>
              </a:spcBef>
            </a:pPr>
            <a:r>
              <a:rPr lang="en-US" sz="2400" dirty="0">
                <a:effectLst/>
                <a:latin typeface="Arial" panose="020B0604020202020204" pitchFamily="34" charset="0"/>
                <a:ea typeface="Calibri" panose="020F0502020204030204" pitchFamily="34" charset="0"/>
                <a:cs typeface="Arial" panose="020B0604020202020204" pitchFamily="34" charset="0"/>
              </a:rPr>
              <a:t>Explore </a:t>
            </a:r>
            <a:r>
              <a:rPr lang="en-US" sz="2400" dirty="0">
                <a:latin typeface="Arial" panose="020B0604020202020204" pitchFamily="34" charset="0"/>
                <a:ea typeface="Calibri" panose="020F0502020204030204" pitchFamily="34" charset="0"/>
                <a:cs typeface="Arial" panose="020B0604020202020204" pitchFamily="34" charset="0"/>
              </a:rPr>
              <a:t>further: </a:t>
            </a:r>
            <a:r>
              <a:rPr lang="en-US" sz="2400" i="1" dirty="0">
                <a:effectLst/>
                <a:latin typeface="Arial" panose="020B0604020202020204" pitchFamily="34" charset="0"/>
                <a:ea typeface="Calibri" panose="020F0502020204030204" pitchFamily="34" charset="0"/>
                <a:cs typeface="Arial" panose="020B0604020202020204" pitchFamily="34" charset="0"/>
              </a:rPr>
              <a:t>Ready for Rigor: A Framework for Culturally Responsive Teaching</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sz="2400" u="sng">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tooltip="Ready for Rigor A Framework for Culturally Responsive Teaching"/>
              </a:rPr>
              <a:t>https://crtandthebrain.com/wp-content/uploads/READY-FOR-RIGOR_Final.pdf</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1F3DCC3-9DC5-4185-94C0-FB1E5E0B61E3}"/>
              </a:ext>
            </a:extLst>
          </p:cNvPr>
          <p:cNvSpPr>
            <a:spLocks noGrp="1"/>
          </p:cNvSpPr>
          <p:nvPr>
            <p:ph type="sldNum" sz="quarter" idx="12"/>
          </p:nvPr>
        </p:nvSpPr>
        <p:spPr/>
        <p:txBody>
          <a:bodyPr/>
          <a:lstStyle/>
          <a:p>
            <a:fld id="{1C8E0B4C-4C2F-4BE7-8793-29AB022C0CCB}" type="slidenum">
              <a:rPr lang="en-US" smtClean="0"/>
              <a:t>52</a:t>
            </a:fld>
            <a:endParaRPr lang="en-US"/>
          </a:p>
        </p:txBody>
      </p:sp>
    </p:spTree>
    <p:extLst>
      <p:ext uri="{BB962C8B-B14F-4D97-AF65-F5344CB8AC3E}">
        <p14:creationId xmlns:p14="http://schemas.microsoft.com/office/powerpoint/2010/main" val="3178869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2C7B-B6C2-4E8E-B325-F3ADA81A1236}"/>
              </a:ext>
            </a:extLst>
          </p:cNvPr>
          <p:cNvSpPr>
            <a:spLocks noGrp="1"/>
          </p:cNvSpPr>
          <p:nvPr>
            <p:ph type="title"/>
          </p:nvPr>
        </p:nvSpPr>
        <p:spPr/>
        <p:txBody>
          <a:bodyPr>
            <a:normAutofit fontScale="90000"/>
          </a:bodyPr>
          <a:lstStyle/>
          <a:p>
            <a:pPr algn="ctr"/>
            <a:r>
              <a:rPr lang="en-US" sz="4000" dirty="0"/>
              <a:t>Vignette: </a:t>
            </a:r>
            <a:br>
              <a:rPr lang="en-US" sz="4000" dirty="0"/>
            </a:br>
            <a:r>
              <a:rPr lang="en-US" sz="4000" dirty="0"/>
              <a:t>Culturally Responsive Teaching in Theatre</a:t>
            </a:r>
          </a:p>
        </p:txBody>
      </p:sp>
      <p:sp>
        <p:nvSpPr>
          <p:cNvPr id="6" name="TextBox 5">
            <a:extLst>
              <a:ext uri="{FF2B5EF4-FFF2-40B4-BE49-F238E27FC236}">
                <a16:creationId xmlns:a16="http://schemas.microsoft.com/office/drawing/2014/main" id="{D4A6C3E7-4B33-4FA8-B5B1-0399F4FA90D3}"/>
              </a:ext>
            </a:extLst>
          </p:cNvPr>
          <p:cNvSpPr txBox="1"/>
          <p:nvPr/>
        </p:nvSpPr>
        <p:spPr>
          <a:xfrm>
            <a:off x="5557737" y="917575"/>
            <a:ext cx="6329464" cy="5139869"/>
          </a:xfrm>
          <a:prstGeom prst="rect">
            <a:avLst/>
          </a:prstGeom>
          <a:noFill/>
          <a:ln w="38100">
            <a:noFill/>
          </a:ln>
        </p:spPr>
        <p:txBody>
          <a:bodyPr wrap="square" rtlCol="0">
            <a:spAutoFit/>
          </a:bodyPr>
          <a:lstStyle/>
          <a:p>
            <a:pPr>
              <a:spcAft>
                <a:spcPts val="1200"/>
              </a:spcAft>
            </a:pPr>
            <a:r>
              <a:rPr lang="en-US" sz="2400" dirty="0"/>
              <a:t>1. Read the Vignette on pages </a:t>
            </a:r>
            <a:r>
              <a:rPr lang="en-US" sz="2400" i="1" dirty="0"/>
              <a:t>77–78</a:t>
            </a:r>
            <a:r>
              <a:rPr lang="en-US" sz="2400" dirty="0"/>
              <a:t>. </a:t>
            </a:r>
          </a:p>
          <a:p>
            <a:pPr>
              <a:spcAft>
                <a:spcPts val="1200"/>
              </a:spcAft>
            </a:pPr>
            <a:r>
              <a:rPr lang="en-US" sz="2400" dirty="0"/>
              <a:t>2. Reflect and Discuss:</a:t>
            </a:r>
          </a:p>
          <a:p>
            <a:pPr marL="914400" lvl="1" indent="-457200">
              <a:spcAft>
                <a:spcPts val="1200"/>
              </a:spcAft>
              <a:buFont typeface="Arial" panose="020B0604020202020204" pitchFamily="34" charset="0"/>
              <a:buChar char="•"/>
            </a:pPr>
            <a:r>
              <a:rPr lang="en-US" sz="2400" dirty="0"/>
              <a:t>What aspects of the teaching practices in the Ready for Rigor Framework does this example reflect? </a:t>
            </a:r>
          </a:p>
          <a:p>
            <a:pPr marL="914400" lvl="1" indent="-457200">
              <a:spcAft>
                <a:spcPts val="1200"/>
              </a:spcAft>
              <a:buFont typeface="Arial" panose="020B0604020202020204" pitchFamily="34" charset="0"/>
              <a:buChar char="•"/>
            </a:pPr>
            <a:r>
              <a:rPr lang="en-US" sz="2400" dirty="0"/>
              <a:t>What are the additional preparation or supports that are implied or assumed in the example?</a:t>
            </a:r>
          </a:p>
          <a:p>
            <a:pPr marL="914400" lvl="1" indent="-457200">
              <a:spcAft>
                <a:spcPts val="1200"/>
              </a:spcAft>
              <a:buFont typeface="Arial" panose="020B0604020202020204" pitchFamily="34" charset="0"/>
              <a:buChar char="•"/>
            </a:pPr>
            <a:r>
              <a:rPr lang="en-US" sz="2400" dirty="0"/>
              <a:t>Can you think of an example of an arts lesson (or unit) in another arts discipline that is informed by these teaching practices? </a:t>
            </a:r>
          </a:p>
        </p:txBody>
      </p:sp>
      <p:sp>
        <p:nvSpPr>
          <p:cNvPr id="4" name="Slide Number Placeholder 3">
            <a:extLst>
              <a:ext uri="{FF2B5EF4-FFF2-40B4-BE49-F238E27FC236}">
                <a16:creationId xmlns:a16="http://schemas.microsoft.com/office/drawing/2014/main" id="{DE5BBF4C-81F3-4437-8801-5FDC70641431}"/>
              </a:ext>
            </a:extLst>
          </p:cNvPr>
          <p:cNvSpPr>
            <a:spLocks noGrp="1"/>
          </p:cNvSpPr>
          <p:nvPr>
            <p:ph type="sldNum" sz="quarter" idx="12"/>
          </p:nvPr>
        </p:nvSpPr>
        <p:spPr/>
        <p:txBody>
          <a:bodyPr/>
          <a:lstStyle/>
          <a:p>
            <a:fld id="{1C8E0B4C-4C2F-4BE7-8793-29AB022C0CCB}" type="slidenum">
              <a:rPr lang="en-US" smtClean="0"/>
              <a:t>53</a:t>
            </a:fld>
            <a:endParaRPr lang="en-US"/>
          </a:p>
        </p:txBody>
      </p:sp>
    </p:spTree>
    <p:extLst>
      <p:ext uri="{BB962C8B-B14F-4D97-AF65-F5344CB8AC3E}">
        <p14:creationId xmlns:p14="http://schemas.microsoft.com/office/powerpoint/2010/main" val="2543510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a:xfrm>
            <a:off x="943989" y="2103437"/>
            <a:ext cx="4999611" cy="1325563"/>
          </a:xfrm>
        </p:spPr>
        <p:txBody>
          <a:bodyPr vert="horz" lIns="91440" tIns="45720" rIns="91440" bIns="45720" rtlCol="0" anchor="t">
            <a:normAutofit fontScale="90000"/>
          </a:bodyPr>
          <a:lstStyle/>
          <a:p>
            <a:pPr>
              <a:spcAft>
                <a:spcPts val="1200"/>
              </a:spcAft>
            </a:pPr>
            <a:r>
              <a:rPr lang="en-US" sz="4000" dirty="0">
                <a:solidFill>
                  <a:srgbClr val="000000"/>
                </a:solidFill>
              </a:rPr>
              <a:t>Q4</a:t>
            </a:r>
            <a:r>
              <a:rPr lang="en-US" sz="4000" dirty="0">
                <a:effectLst/>
                <a:latin typeface="Arial" panose="020B0604020202020204" pitchFamily="34" charset="0"/>
                <a:ea typeface="Calibri" panose="020F0502020204030204" pitchFamily="34" charset="0"/>
                <a:cs typeface="Arial" panose="020B0604020202020204" pitchFamily="34" charset="0"/>
              </a:rPr>
              <a:t>—</a:t>
            </a:r>
            <a:r>
              <a:rPr lang="en-US" sz="4000" dirty="0"/>
              <a:t>How can the principles of Universal Design for Learning (UDL) optimize learning for all students?</a:t>
            </a:r>
            <a:endParaRPr lang="en-US" sz="4000" dirty="0">
              <a:solidFill>
                <a:srgbClr val="000000"/>
              </a:solidFill>
            </a:endParaRPr>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C8E0B4C-4C2F-4BE7-8793-29AB022C0CCB}" type="slidenum">
              <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54</a:t>
            </a:fld>
            <a:endParaRPr kumimoji="0" lang="en-US" sz="1100" b="0" i="0" u="none" strike="noStrike" kern="1200" cap="none" spc="0" normalizeH="0" baseline="0" noProof="0" dirty="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8698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1574-197B-4E34-9FC5-D1AAB0940CF6}"/>
              </a:ext>
            </a:extLst>
          </p:cNvPr>
          <p:cNvSpPr>
            <a:spLocks noGrp="1"/>
          </p:cNvSpPr>
          <p:nvPr>
            <p:ph type="title"/>
          </p:nvPr>
        </p:nvSpPr>
        <p:spPr/>
        <p:txBody>
          <a:bodyPr/>
          <a:lstStyle/>
          <a:p>
            <a:pPr algn="ctr"/>
            <a:r>
              <a:rPr lang="en-US" sz="4400" dirty="0">
                <a:effectLst/>
                <a:latin typeface="Arial" panose="020B0604020202020204" pitchFamily="34" charset="0"/>
                <a:ea typeface="SimSun" panose="02010600030101010101" pitchFamily="2" charset="-122"/>
                <a:cs typeface="Times New Roman" panose="02020603050405020304" pitchFamily="18" charset="0"/>
              </a:rPr>
              <a:t>Optimizing Arts Learning</a:t>
            </a:r>
            <a:endParaRPr lang="en-US" dirty="0"/>
          </a:p>
        </p:txBody>
      </p:sp>
      <p:sp>
        <p:nvSpPr>
          <p:cNvPr id="8" name="Content Placeholder 7">
            <a:extLst>
              <a:ext uri="{FF2B5EF4-FFF2-40B4-BE49-F238E27FC236}">
                <a16:creationId xmlns:a16="http://schemas.microsoft.com/office/drawing/2014/main" id="{A2F9B616-7A51-4B38-9D21-0EDD59531E64}"/>
              </a:ext>
            </a:extLst>
          </p:cNvPr>
          <p:cNvSpPr>
            <a:spLocks noGrp="1"/>
          </p:cNvSpPr>
          <p:nvPr>
            <p:ph idx="1"/>
          </p:nvPr>
        </p:nvSpPr>
        <p:spPr/>
        <p:txBody>
          <a:bodyPr>
            <a:normAutofit lnSpcReduction="10000"/>
          </a:bodyPr>
          <a:lstStyle/>
          <a:p>
            <a:pPr>
              <a:lnSpc>
                <a:spcPct val="100000"/>
              </a:lnSpc>
              <a:spcBef>
                <a:spcPts val="0"/>
              </a:spcBef>
              <a:spcAft>
                <a:spcPts val="1200"/>
              </a:spcAft>
            </a:pPr>
            <a:r>
              <a:rPr lang="en-US" dirty="0">
                <a:latin typeface="Arial" panose="020B0604020202020204" pitchFamily="34" charset="0"/>
                <a:ea typeface="Calibri" panose="020F0502020204030204" pitchFamily="34" charset="0"/>
                <a:cs typeface="Arial" panose="020B0604020202020204" pitchFamily="34" charset="0"/>
              </a:rPr>
              <a:t>Instructional design should </a:t>
            </a:r>
            <a:r>
              <a:rPr lang="en-US" dirty="0">
                <a:effectLst/>
                <a:latin typeface="Arial" panose="020B0604020202020204" pitchFamily="34" charset="0"/>
                <a:ea typeface="Calibri" panose="020F0502020204030204" pitchFamily="34" charset="0"/>
                <a:cs typeface="Arial" panose="020B0604020202020204" pitchFamily="34" charset="0"/>
              </a:rPr>
              <a:t>include time for developing artistic literacy, engaging in student-driven inquiry, and creating authentically in the disciplines.</a:t>
            </a:r>
          </a:p>
          <a:p>
            <a:pPr>
              <a:lnSpc>
                <a:spcPct val="100000"/>
              </a:lnSpc>
              <a:spcBef>
                <a:spcPts val="0"/>
              </a:spcBef>
              <a:spcAft>
                <a:spcPts val="1200"/>
              </a:spcAft>
            </a:pPr>
            <a:r>
              <a:rPr lang="en-US" dirty="0">
                <a:latin typeface="Arial" panose="020B0604020202020204" pitchFamily="34" charset="0"/>
                <a:ea typeface="Calibri" panose="020F0502020204030204" pitchFamily="34" charset="0"/>
              </a:rPr>
              <a:t>Through d</a:t>
            </a:r>
            <a:r>
              <a:rPr lang="en-US" dirty="0">
                <a:effectLst/>
                <a:latin typeface="Arial" panose="020B0604020202020204" pitchFamily="34" charset="0"/>
                <a:ea typeface="Calibri" panose="020F0502020204030204" pitchFamily="34" charset="0"/>
              </a:rPr>
              <a:t>ay-to-day arts learning which includes all four artistic processes, </a:t>
            </a:r>
            <a:r>
              <a:rPr lang="en-US" i="1" dirty="0">
                <a:latin typeface="Arial" panose="020B0604020202020204" pitchFamily="34" charset="0"/>
                <a:ea typeface="Calibri" panose="020F0502020204030204" pitchFamily="34" charset="0"/>
              </a:rPr>
              <a:t>s</a:t>
            </a:r>
            <a:r>
              <a:rPr lang="en-US" dirty="0">
                <a:effectLst/>
                <a:latin typeface="Arial" panose="020B0604020202020204" pitchFamily="34" charset="0"/>
                <a:ea typeface="Calibri" panose="020F0502020204030204" pitchFamily="34" charset="0"/>
              </a:rPr>
              <a:t>tudents acquire academic language and develop technical artistic skills.</a:t>
            </a:r>
          </a:p>
          <a:p>
            <a:pPr>
              <a:lnSpc>
                <a:spcPct val="100000"/>
              </a:lnSpc>
              <a:spcBef>
                <a:spcPts val="0"/>
              </a:spcBef>
              <a:spcAft>
                <a:spcPts val="1200"/>
              </a:spcAft>
            </a:pPr>
            <a:r>
              <a:rPr lang="en-US" dirty="0">
                <a:effectLst/>
                <a:latin typeface="Arial" panose="020B0604020202020204" pitchFamily="34" charset="0"/>
                <a:ea typeface="Calibri" panose="020F0502020204030204" pitchFamily="34" charset="0"/>
                <a:cs typeface="Arial" panose="020B0604020202020204" pitchFamily="34" charset="0"/>
              </a:rPr>
              <a:t>UDL principles and guidelines </a:t>
            </a:r>
            <a:r>
              <a:rPr lang="en-US" dirty="0">
                <a:latin typeface="Arial" panose="020B0604020202020204" pitchFamily="34" charset="0"/>
                <a:ea typeface="Calibri" panose="020F0502020204030204" pitchFamily="34" charset="0"/>
                <a:cs typeface="Arial" panose="020B0604020202020204" pitchFamily="34" charset="0"/>
              </a:rPr>
              <a:t>help optimize arts learning and ensure </a:t>
            </a:r>
            <a:r>
              <a:rPr lang="en-US" dirty="0">
                <a:effectLst/>
                <a:latin typeface="Arial" panose="020B0604020202020204" pitchFamily="34" charset="0"/>
                <a:ea typeface="Calibri" panose="020F0502020204030204" pitchFamily="34" charset="0"/>
                <a:cs typeface="Arial" panose="020B0604020202020204" pitchFamily="34" charset="0"/>
              </a:rPr>
              <a:t>accessible and meaningful arts learning experiences for all students.</a:t>
            </a:r>
          </a:p>
          <a:p>
            <a:endParaRPr lang="en-US" dirty="0"/>
          </a:p>
        </p:txBody>
      </p:sp>
      <p:sp>
        <p:nvSpPr>
          <p:cNvPr id="4" name="Slide Number Placeholder 3">
            <a:extLst>
              <a:ext uri="{FF2B5EF4-FFF2-40B4-BE49-F238E27FC236}">
                <a16:creationId xmlns:a16="http://schemas.microsoft.com/office/drawing/2014/main" id="{4D14ECA7-78CE-4A0B-A629-EF74826C12E6}"/>
              </a:ext>
            </a:extLst>
          </p:cNvPr>
          <p:cNvSpPr>
            <a:spLocks noGrp="1"/>
          </p:cNvSpPr>
          <p:nvPr>
            <p:ph type="sldNum" sz="quarter" idx="12"/>
          </p:nvPr>
        </p:nvSpPr>
        <p:spPr/>
        <p:txBody>
          <a:bodyPr/>
          <a:lstStyle/>
          <a:p>
            <a:fld id="{1C8E0B4C-4C2F-4BE7-8793-29AB022C0CCB}" type="slidenum">
              <a:rPr lang="en-US" smtClean="0"/>
              <a:t>55</a:t>
            </a:fld>
            <a:endParaRPr lang="en-US"/>
          </a:p>
        </p:txBody>
      </p:sp>
    </p:spTree>
    <p:extLst>
      <p:ext uri="{BB962C8B-B14F-4D97-AF65-F5344CB8AC3E}">
        <p14:creationId xmlns:p14="http://schemas.microsoft.com/office/powerpoint/2010/main" val="19454344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1574-197B-4E34-9FC5-D1AAB0940CF6}"/>
              </a:ext>
            </a:extLst>
          </p:cNvPr>
          <p:cNvSpPr>
            <a:spLocks noGrp="1"/>
          </p:cNvSpPr>
          <p:nvPr>
            <p:ph type="title"/>
          </p:nvPr>
        </p:nvSpPr>
        <p:spPr/>
        <p:txBody>
          <a:bodyPr>
            <a:normAutofit/>
          </a:bodyPr>
          <a:lstStyle/>
          <a:p>
            <a:pPr algn="ctr"/>
            <a:r>
              <a:rPr lang="en-US" sz="4000" dirty="0">
                <a:effectLst/>
                <a:latin typeface="Arial" panose="020B0604020202020204" pitchFamily="34" charset="0"/>
                <a:ea typeface="SimSun" panose="02010600030101010101" pitchFamily="2" charset="-122"/>
                <a:cs typeface="Times New Roman" panose="02020603050405020304" pitchFamily="18" charset="0"/>
              </a:rPr>
              <a:t>UDL </a:t>
            </a:r>
            <a:r>
              <a:rPr lang="en-US" sz="4000" dirty="0">
                <a:latin typeface="Arial" panose="020B0604020202020204" pitchFamily="34" charset="0"/>
                <a:ea typeface="SimSun" panose="02010600030101010101" pitchFamily="2" charset="-122"/>
                <a:cs typeface="Times New Roman" panose="02020603050405020304" pitchFamily="18" charset="0"/>
              </a:rPr>
              <a:t>Principles Connect With Student Goals</a:t>
            </a:r>
            <a:endParaRPr lang="en-US" sz="4000" dirty="0"/>
          </a:p>
        </p:txBody>
      </p:sp>
      <p:graphicFrame>
        <p:nvGraphicFramePr>
          <p:cNvPr id="3" name="Table 4">
            <a:extLst>
              <a:ext uri="{FF2B5EF4-FFF2-40B4-BE49-F238E27FC236}">
                <a16:creationId xmlns:a16="http://schemas.microsoft.com/office/drawing/2014/main" id="{5541BF35-E669-4A14-A358-B6920BC05982}"/>
              </a:ext>
            </a:extLst>
          </p:cNvPr>
          <p:cNvGraphicFramePr>
            <a:graphicFrameLocks noGrp="1"/>
          </p:cNvGraphicFramePr>
          <p:nvPr>
            <p:extLst>
              <p:ext uri="{D42A27DB-BD31-4B8C-83A1-F6EECF244321}">
                <p14:modId xmlns:p14="http://schemas.microsoft.com/office/powerpoint/2010/main" val="2815904450"/>
              </p:ext>
            </p:extLst>
          </p:nvPr>
        </p:nvGraphicFramePr>
        <p:xfrm>
          <a:off x="838200" y="1852863"/>
          <a:ext cx="10399296" cy="3840480"/>
        </p:xfrm>
        <a:graphic>
          <a:graphicData uri="http://schemas.openxmlformats.org/drawingml/2006/table">
            <a:tbl>
              <a:tblPr firstRow="1" bandRow="1">
                <a:tableStyleId>{5940675A-B579-460E-94D1-54222C63F5DA}</a:tableStyleId>
              </a:tblPr>
              <a:tblGrid>
                <a:gridCol w="5199648">
                  <a:extLst>
                    <a:ext uri="{9D8B030D-6E8A-4147-A177-3AD203B41FA5}">
                      <a16:colId xmlns:a16="http://schemas.microsoft.com/office/drawing/2014/main" val="2509728032"/>
                    </a:ext>
                  </a:extLst>
                </a:gridCol>
                <a:gridCol w="5199648">
                  <a:extLst>
                    <a:ext uri="{9D8B030D-6E8A-4147-A177-3AD203B41FA5}">
                      <a16:colId xmlns:a16="http://schemas.microsoft.com/office/drawing/2014/main" val="166767232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Principle for designing learning: Provide multiple means of…</a:t>
                      </a:r>
                    </a:p>
                  </a:txBody>
                  <a:tcPr>
                    <a:solidFill>
                      <a:schemeClr val="tx1">
                        <a:lumMod val="75000"/>
                        <a:lumOff val="25000"/>
                      </a:schemeClr>
                    </a:solidFill>
                  </a:tcPr>
                </a:tc>
                <a:tc>
                  <a:txBody>
                    <a:bodyPr/>
                    <a:lstStyle/>
                    <a:p>
                      <a:pPr algn="ctr"/>
                      <a:r>
                        <a:rPr lang="en-US" sz="2400" dirty="0">
                          <a:solidFill>
                            <a:schemeClr val="bg1"/>
                          </a:solidFill>
                        </a:rPr>
                        <a:t>Goal for students: </a:t>
                      </a:r>
                    </a:p>
                    <a:p>
                      <a:pPr algn="ctr"/>
                      <a:r>
                        <a:rPr lang="en-US" sz="2400" dirty="0">
                          <a:solidFill>
                            <a:schemeClr val="bg1"/>
                          </a:solidFill>
                        </a:rPr>
                        <a:t>Creating expert learners who are…</a:t>
                      </a:r>
                    </a:p>
                  </a:txBody>
                  <a:tcPr>
                    <a:solidFill>
                      <a:schemeClr val="tx1">
                        <a:lumMod val="75000"/>
                        <a:lumOff val="25000"/>
                      </a:schemeClr>
                    </a:solidFill>
                  </a:tcPr>
                </a:tc>
                <a:extLst>
                  <a:ext uri="{0D108BD9-81ED-4DB2-BD59-A6C34878D82A}">
                    <a16:rowId xmlns:a16="http://schemas.microsoft.com/office/drawing/2014/main" val="2469839742"/>
                  </a:ext>
                </a:extLst>
              </a:tr>
              <a:tr h="370840">
                <a:tc>
                  <a:txBody>
                    <a:bodyPr/>
                    <a:lstStyle/>
                    <a:p>
                      <a:pPr algn="ctr"/>
                      <a:r>
                        <a:rPr lang="en-US" sz="3600" dirty="0"/>
                        <a:t>ENGAGEMENT</a:t>
                      </a:r>
                    </a:p>
                  </a:txBody>
                  <a:tcPr>
                    <a:noFill/>
                  </a:tcPr>
                </a:tc>
                <a:tc>
                  <a:txBody>
                    <a:bodyPr/>
                    <a:lstStyle/>
                    <a:p>
                      <a:pPr algn="ctr"/>
                      <a:r>
                        <a:rPr lang="en-US" sz="3600" dirty="0"/>
                        <a:t>Purposeful &amp; Motivated</a:t>
                      </a:r>
                    </a:p>
                  </a:txBody>
                  <a:tcPr>
                    <a:noFill/>
                  </a:tcPr>
                </a:tc>
                <a:extLst>
                  <a:ext uri="{0D108BD9-81ED-4DB2-BD59-A6C34878D82A}">
                    <a16:rowId xmlns:a16="http://schemas.microsoft.com/office/drawing/2014/main" val="4101578523"/>
                  </a:ext>
                </a:extLst>
              </a:tr>
              <a:tr h="370840">
                <a:tc>
                  <a:txBody>
                    <a:bodyPr/>
                    <a:lstStyle/>
                    <a:p>
                      <a:pPr algn="ctr"/>
                      <a:r>
                        <a:rPr lang="en-US" sz="3600" dirty="0"/>
                        <a:t>REPRESENTATION</a:t>
                      </a:r>
                    </a:p>
                  </a:txBody>
                  <a:tcPr anchor="ctr">
                    <a:noFill/>
                  </a:tcPr>
                </a:tc>
                <a:tc>
                  <a:txBody>
                    <a:bodyPr/>
                    <a:lstStyle/>
                    <a:p>
                      <a:pPr algn="ctr"/>
                      <a:r>
                        <a:rPr lang="en-US" sz="3600" dirty="0"/>
                        <a:t>Resourceful &amp; Knowledgeable</a:t>
                      </a:r>
                    </a:p>
                  </a:txBody>
                  <a:tcPr>
                    <a:noFill/>
                  </a:tcPr>
                </a:tc>
                <a:extLst>
                  <a:ext uri="{0D108BD9-81ED-4DB2-BD59-A6C34878D82A}">
                    <a16:rowId xmlns:a16="http://schemas.microsoft.com/office/drawing/2014/main" val="1573387014"/>
                  </a:ext>
                </a:extLst>
              </a:tr>
              <a:tr h="370840">
                <a:tc>
                  <a:txBody>
                    <a:bodyPr/>
                    <a:lstStyle/>
                    <a:p>
                      <a:pPr algn="ctr"/>
                      <a:r>
                        <a:rPr lang="en-US" sz="3600" dirty="0"/>
                        <a:t>ACTION &amp; EXPRESSION</a:t>
                      </a:r>
                    </a:p>
                  </a:txBody>
                  <a:tcPr>
                    <a:noFill/>
                  </a:tcPr>
                </a:tc>
                <a:tc>
                  <a:txBody>
                    <a:bodyPr/>
                    <a:lstStyle/>
                    <a:p>
                      <a:pPr algn="ctr"/>
                      <a:r>
                        <a:rPr lang="en-US" sz="3600" dirty="0"/>
                        <a:t>Strategic &amp; Goal-Directed</a:t>
                      </a:r>
                    </a:p>
                  </a:txBody>
                  <a:tcPr>
                    <a:noFill/>
                  </a:tcPr>
                </a:tc>
                <a:extLst>
                  <a:ext uri="{0D108BD9-81ED-4DB2-BD59-A6C34878D82A}">
                    <a16:rowId xmlns:a16="http://schemas.microsoft.com/office/drawing/2014/main" val="3630606456"/>
                  </a:ext>
                </a:extLst>
              </a:tr>
            </a:tbl>
          </a:graphicData>
        </a:graphic>
      </p:graphicFrame>
      <p:sp>
        <p:nvSpPr>
          <p:cNvPr id="4" name="Slide Number Placeholder 3">
            <a:extLst>
              <a:ext uri="{FF2B5EF4-FFF2-40B4-BE49-F238E27FC236}">
                <a16:creationId xmlns:a16="http://schemas.microsoft.com/office/drawing/2014/main" id="{4D14ECA7-78CE-4A0B-A629-EF74826C12E6}"/>
              </a:ext>
            </a:extLst>
          </p:cNvPr>
          <p:cNvSpPr>
            <a:spLocks noGrp="1"/>
          </p:cNvSpPr>
          <p:nvPr>
            <p:ph type="sldNum" sz="quarter" idx="12"/>
          </p:nvPr>
        </p:nvSpPr>
        <p:spPr/>
        <p:txBody>
          <a:bodyPr/>
          <a:lstStyle/>
          <a:p>
            <a:fld id="{1C8E0B4C-4C2F-4BE7-8793-29AB022C0CCB}" type="slidenum">
              <a:rPr lang="en-US" smtClean="0"/>
              <a:t>56</a:t>
            </a:fld>
            <a:endParaRPr lang="en-US"/>
          </a:p>
        </p:txBody>
      </p:sp>
    </p:spTree>
    <p:extLst>
      <p:ext uri="{BB962C8B-B14F-4D97-AF65-F5344CB8AC3E}">
        <p14:creationId xmlns:p14="http://schemas.microsoft.com/office/powerpoint/2010/main" val="854125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ABA04-64DC-41B8-982B-E55A82C552E4}"/>
              </a:ext>
            </a:extLst>
          </p:cNvPr>
          <p:cNvSpPr>
            <a:spLocks noGrp="1"/>
          </p:cNvSpPr>
          <p:nvPr>
            <p:ph type="title"/>
          </p:nvPr>
        </p:nvSpPr>
        <p:spPr>
          <a:xfrm>
            <a:off x="441960" y="136525"/>
            <a:ext cx="11308080" cy="1154113"/>
          </a:xfrm>
        </p:spPr>
        <p:txBody>
          <a:bodyPr>
            <a:normAutofit/>
          </a:bodyPr>
          <a:lstStyle/>
          <a:p>
            <a:pPr algn="ctr"/>
            <a:r>
              <a:rPr lang="en-US" sz="4000" dirty="0"/>
              <a:t>Universal Design for Learning</a:t>
            </a:r>
          </a:p>
        </p:txBody>
      </p:sp>
      <p:graphicFrame>
        <p:nvGraphicFramePr>
          <p:cNvPr id="4" name="Table 4" descr="Principles and Guidelines for Universal Design for Learning">
            <a:extLst>
              <a:ext uri="{FF2B5EF4-FFF2-40B4-BE49-F238E27FC236}">
                <a16:creationId xmlns:a16="http://schemas.microsoft.com/office/drawing/2014/main" id="{35599ABA-EA68-4687-86FB-ED553AD502C0}"/>
              </a:ext>
            </a:extLst>
          </p:cNvPr>
          <p:cNvGraphicFramePr>
            <a:graphicFrameLocks noGrp="1"/>
          </p:cNvGraphicFramePr>
          <p:nvPr>
            <p:extLst>
              <p:ext uri="{D42A27DB-BD31-4B8C-83A1-F6EECF244321}">
                <p14:modId xmlns:p14="http://schemas.microsoft.com/office/powerpoint/2010/main" val="1067844749"/>
              </p:ext>
            </p:extLst>
          </p:nvPr>
        </p:nvGraphicFramePr>
        <p:xfrm>
          <a:off x="441960" y="1292050"/>
          <a:ext cx="11308080" cy="4651550"/>
        </p:xfrm>
        <a:graphic>
          <a:graphicData uri="http://schemas.openxmlformats.org/drawingml/2006/table">
            <a:tbl>
              <a:tblPr firstRow="1" bandRow="1">
                <a:tableStyleId>{5940675A-B579-460E-94D1-54222C63F5DA}</a:tableStyleId>
              </a:tblPr>
              <a:tblGrid>
                <a:gridCol w="5654040">
                  <a:extLst>
                    <a:ext uri="{9D8B030D-6E8A-4147-A177-3AD203B41FA5}">
                      <a16:colId xmlns:a16="http://schemas.microsoft.com/office/drawing/2014/main" val="2050769597"/>
                    </a:ext>
                  </a:extLst>
                </a:gridCol>
                <a:gridCol w="5654040">
                  <a:extLst>
                    <a:ext uri="{9D8B030D-6E8A-4147-A177-3AD203B41FA5}">
                      <a16:colId xmlns:a16="http://schemas.microsoft.com/office/drawing/2014/main" val="2374519676"/>
                    </a:ext>
                  </a:extLst>
                </a:gridCol>
              </a:tblGrid>
              <a:tr h="917750">
                <a:tc>
                  <a:txBody>
                    <a:bodyPr/>
                    <a:lstStyle/>
                    <a:p>
                      <a:pPr algn="ctr"/>
                      <a:r>
                        <a:rPr lang="en-US" sz="2400" b="1" dirty="0">
                          <a:solidFill>
                            <a:schemeClr val="bg1"/>
                          </a:solidFill>
                        </a:rPr>
                        <a:t>Principles</a:t>
                      </a:r>
                    </a:p>
                    <a:p>
                      <a:pPr algn="ctr"/>
                      <a:r>
                        <a:rPr lang="en-US" sz="2400" i="1" dirty="0">
                          <a:solidFill>
                            <a:schemeClr val="bg1"/>
                          </a:solidFill>
                        </a:rPr>
                        <a:t>Provide multiple means of…</a:t>
                      </a:r>
                    </a:p>
                  </a:txBody>
                  <a:tcPr>
                    <a:solidFill>
                      <a:schemeClr val="tx1">
                        <a:lumMod val="65000"/>
                        <a:lumOff val="35000"/>
                      </a:schemeClr>
                    </a:solidFill>
                  </a:tcPr>
                </a:tc>
                <a:tc>
                  <a:txBody>
                    <a:bodyPr/>
                    <a:lstStyle/>
                    <a:p>
                      <a:pPr algn="ctr"/>
                      <a:r>
                        <a:rPr lang="en-US" sz="2400" b="1" dirty="0">
                          <a:solidFill>
                            <a:schemeClr val="bg1"/>
                          </a:solidFill>
                        </a:rPr>
                        <a:t>Guidelines</a:t>
                      </a:r>
                    </a:p>
                    <a:p>
                      <a:pPr algn="ctr"/>
                      <a:r>
                        <a:rPr lang="en-US" sz="2400" i="1" dirty="0">
                          <a:solidFill>
                            <a:schemeClr val="bg1"/>
                          </a:solidFill>
                        </a:rPr>
                        <a:t>Provide options for…</a:t>
                      </a:r>
                    </a:p>
                  </a:txBody>
                  <a:tcPr>
                    <a:solidFill>
                      <a:schemeClr val="tx1">
                        <a:lumMod val="65000"/>
                        <a:lumOff val="35000"/>
                      </a:schemeClr>
                    </a:solidFill>
                  </a:tcPr>
                </a:tc>
                <a:extLst>
                  <a:ext uri="{0D108BD9-81ED-4DB2-BD59-A6C34878D82A}">
                    <a16:rowId xmlns:a16="http://schemas.microsoft.com/office/drawing/2014/main" val="775419009"/>
                  </a:ext>
                </a:extLst>
              </a:tr>
              <a:tr h="1356360">
                <a:tc>
                  <a:txBody>
                    <a:bodyPr/>
                    <a:lstStyle/>
                    <a:p>
                      <a:r>
                        <a:rPr lang="en-US" sz="2400" b="1" kern="1200" dirty="0">
                          <a:solidFill>
                            <a:schemeClr val="tx1"/>
                          </a:solidFill>
                          <a:effectLst/>
                          <a:latin typeface="+mn-lt"/>
                          <a:ea typeface="+mn-ea"/>
                          <a:cs typeface="+mn-cs"/>
                        </a:rPr>
                        <a:t>I. Engagement</a:t>
                      </a:r>
                      <a:br>
                        <a:rPr lang="en-US" sz="2400" kern="1200" dirty="0">
                          <a:solidFill>
                            <a:schemeClr val="tx1"/>
                          </a:solidFill>
                          <a:effectLst/>
                          <a:latin typeface="+mn-lt"/>
                          <a:ea typeface="+mn-ea"/>
                          <a:cs typeface="+mn-cs"/>
                        </a:rPr>
                      </a:br>
                      <a:r>
                        <a:rPr lang="en-US" sz="2400" kern="1200" dirty="0">
                          <a:solidFill>
                            <a:schemeClr val="tx1"/>
                          </a:solidFill>
                          <a:effectLst/>
                          <a:latin typeface="+mn-lt"/>
                          <a:ea typeface="+mn-ea"/>
                          <a:cs typeface="+mn-cs"/>
                        </a:rPr>
                        <a:t>Provide multiple ways to engage students’ interests and motivation.</a:t>
                      </a:r>
                      <a:endParaRPr lang="en-US" sz="2400" dirty="0"/>
                    </a:p>
                  </a:txBody>
                  <a:tcPr>
                    <a:noFill/>
                  </a:tcPr>
                </a:tc>
                <a:tc>
                  <a:txBody>
                    <a:bodyPr/>
                    <a:lstStyle/>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Recruiting interest</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Sustaining effort and persistence</a:t>
                      </a:r>
                    </a:p>
                    <a:p>
                      <a:pPr marL="342900" indent="-342900">
                        <a:buFont typeface="Arial" panose="020B0604020202020204" pitchFamily="34" charset="0"/>
                        <a:buChar char="•"/>
                      </a:pPr>
                      <a:r>
                        <a:rPr lang="en-US" sz="2400" kern="1200" dirty="0">
                          <a:solidFill>
                            <a:schemeClr val="tx1"/>
                          </a:solidFill>
                          <a:effectLst/>
                          <a:latin typeface="+mn-lt"/>
                          <a:ea typeface="+mn-ea"/>
                          <a:cs typeface="+mn-cs"/>
                        </a:rPr>
                        <a:t>Self-regulation</a:t>
                      </a:r>
                      <a:endParaRPr lang="en-US" sz="2400" dirty="0"/>
                    </a:p>
                  </a:txBody>
                  <a:tcPr>
                    <a:noFill/>
                  </a:tcPr>
                </a:tc>
                <a:extLst>
                  <a:ext uri="{0D108BD9-81ED-4DB2-BD59-A6C34878D82A}">
                    <a16:rowId xmlns:a16="http://schemas.microsoft.com/office/drawing/2014/main" val="1262710039"/>
                  </a:ext>
                </a:extLst>
              </a:tr>
              <a:tr h="907690">
                <a:tc>
                  <a:txBody>
                    <a:bodyPr/>
                    <a:lstStyle/>
                    <a:p>
                      <a:r>
                        <a:rPr lang="en-US" sz="2400" b="1" dirty="0"/>
                        <a:t>II. Representation</a:t>
                      </a:r>
                    </a:p>
                    <a:p>
                      <a:r>
                        <a:rPr lang="en-US" sz="2400" dirty="0"/>
                        <a:t>Represent information in multiple formats and media.</a:t>
                      </a:r>
                    </a:p>
                  </a:txBody>
                  <a:tcPr>
                    <a:noFill/>
                  </a:tcPr>
                </a:tc>
                <a:tc>
                  <a:txBody>
                    <a:bodyPr/>
                    <a:lstStyle/>
                    <a:p>
                      <a:pPr marL="342900" indent="-342900">
                        <a:buFont typeface="Arial" panose="020B0604020202020204" pitchFamily="34" charset="0"/>
                        <a:buChar char="•"/>
                      </a:pPr>
                      <a:r>
                        <a:rPr lang="en-US" sz="2400" dirty="0"/>
                        <a:t>Perception</a:t>
                      </a:r>
                    </a:p>
                    <a:p>
                      <a:pPr marL="342900" indent="-342900">
                        <a:buFont typeface="Arial" panose="020B0604020202020204" pitchFamily="34" charset="0"/>
                        <a:buChar char="•"/>
                      </a:pPr>
                      <a:r>
                        <a:rPr lang="en-US" sz="2400" dirty="0"/>
                        <a:t>Language and symbols</a:t>
                      </a:r>
                    </a:p>
                    <a:p>
                      <a:pPr marL="342900" indent="-342900">
                        <a:buFont typeface="Arial" panose="020B0604020202020204" pitchFamily="34" charset="0"/>
                        <a:buChar char="•"/>
                      </a:pPr>
                      <a:r>
                        <a:rPr lang="en-US" sz="2400" dirty="0"/>
                        <a:t>Comprehension</a:t>
                      </a:r>
                    </a:p>
                  </a:txBody>
                  <a:tcPr>
                    <a:noFill/>
                  </a:tcPr>
                </a:tc>
                <a:extLst>
                  <a:ext uri="{0D108BD9-81ED-4DB2-BD59-A6C34878D82A}">
                    <a16:rowId xmlns:a16="http://schemas.microsoft.com/office/drawing/2014/main" val="859961230"/>
                  </a:ext>
                </a:extLst>
              </a:tr>
              <a:tr h="907690">
                <a:tc>
                  <a:txBody>
                    <a:bodyPr/>
                    <a:lstStyle/>
                    <a:p>
                      <a:r>
                        <a:rPr lang="en-US" sz="2400" b="1" dirty="0"/>
                        <a:t>III. Action and Expression</a:t>
                      </a:r>
                    </a:p>
                    <a:p>
                      <a:r>
                        <a:rPr lang="en-US" sz="2400" dirty="0"/>
                        <a:t>Provide multiple pathways for students’ actions and expressions.</a:t>
                      </a:r>
                    </a:p>
                  </a:txBody>
                  <a:tcPr>
                    <a:noFill/>
                  </a:tcPr>
                </a:tc>
                <a:tc>
                  <a:txBody>
                    <a:bodyPr/>
                    <a:lstStyle/>
                    <a:p>
                      <a:pPr marL="342900" indent="-342900">
                        <a:buFont typeface="Arial" panose="020B0604020202020204" pitchFamily="34" charset="0"/>
                        <a:buChar char="•"/>
                      </a:pPr>
                      <a:r>
                        <a:rPr lang="en-US" sz="2400" dirty="0"/>
                        <a:t>Physical action</a:t>
                      </a:r>
                    </a:p>
                    <a:p>
                      <a:pPr marL="342900" indent="-342900">
                        <a:buFont typeface="Arial" panose="020B0604020202020204" pitchFamily="34" charset="0"/>
                        <a:buChar char="•"/>
                      </a:pPr>
                      <a:r>
                        <a:rPr lang="en-US" sz="2400" dirty="0"/>
                        <a:t>Expression and communication</a:t>
                      </a:r>
                    </a:p>
                    <a:p>
                      <a:pPr marL="342900" indent="-342900">
                        <a:buFont typeface="Arial" panose="020B0604020202020204" pitchFamily="34" charset="0"/>
                        <a:buChar char="•"/>
                      </a:pPr>
                      <a:r>
                        <a:rPr lang="en-US" sz="2400" dirty="0"/>
                        <a:t>Executive functions</a:t>
                      </a:r>
                    </a:p>
                  </a:txBody>
                  <a:tcPr>
                    <a:noFill/>
                  </a:tcPr>
                </a:tc>
                <a:extLst>
                  <a:ext uri="{0D108BD9-81ED-4DB2-BD59-A6C34878D82A}">
                    <a16:rowId xmlns:a16="http://schemas.microsoft.com/office/drawing/2014/main" val="3880744745"/>
                  </a:ext>
                </a:extLst>
              </a:tr>
            </a:tbl>
          </a:graphicData>
        </a:graphic>
      </p:graphicFrame>
      <p:sp>
        <p:nvSpPr>
          <p:cNvPr id="7" name="TextBox 6">
            <a:extLst>
              <a:ext uri="{FF2B5EF4-FFF2-40B4-BE49-F238E27FC236}">
                <a16:creationId xmlns:a16="http://schemas.microsoft.com/office/drawing/2014/main" id="{7DC74790-BDA2-42DE-BDAE-7CCA2C1BF260}"/>
              </a:ext>
            </a:extLst>
          </p:cNvPr>
          <p:cNvSpPr txBox="1"/>
          <p:nvPr/>
        </p:nvSpPr>
        <p:spPr>
          <a:xfrm>
            <a:off x="3916680" y="6127432"/>
            <a:ext cx="6827520" cy="738664"/>
          </a:xfrm>
          <a:prstGeom prst="rect">
            <a:avLst/>
          </a:prstGeom>
          <a:noFill/>
        </p:spPr>
        <p:txBody>
          <a:bodyPr wrap="square" rtlCol="0">
            <a:spAutoFit/>
          </a:bodyPr>
          <a:lstStyle/>
          <a:p>
            <a:r>
              <a:rPr lang="en-US" sz="2400" dirty="0">
                <a:effectLst/>
                <a:latin typeface="Arial" panose="020B0604020202020204" pitchFamily="34" charset="0"/>
                <a:ea typeface="Calibri" panose="020F0502020204030204" pitchFamily="34" charset="0"/>
                <a:cs typeface="Arial" panose="020B0604020202020204" pitchFamily="34" charset="0"/>
              </a:rPr>
              <a:t>(</a:t>
            </a:r>
            <a:r>
              <a:rPr lang="en-US" sz="2400" i="1" dirty="0">
                <a:effectLst/>
                <a:latin typeface="Arial" panose="020B0604020202020204" pitchFamily="34" charset="0"/>
                <a:ea typeface="Calibri" panose="020F0502020204030204" pitchFamily="34" charset="0"/>
                <a:cs typeface="Arial" panose="020B0604020202020204" pitchFamily="34" charset="0"/>
              </a:rPr>
              <a:t>ELA-ELD Framework</a:t>
            </a:r>
            <a:r>
              <a:rPr lang="en-US" sz="2400" dirty="0">
                <a:effectLst/>
                <a:latin typeface="Arial" panose="020B0604020202020204" pitchFamily="34" charset="0"/>
                <a:ea typeface="Calibri" panose="020F0502020204030204" pitchFamily="34" charset="0"/>
                <a:cs typeface="Arial" panose="020B0604020202020204" pitchFamily="34" charset="0"/>
              </a:rPr>
              <a:t> 2015, and CAST 2018)</a:t>
            </a:r>
          </a:p>
          <a:p>
            <a:endParaRPr lang="en-US" dirty="0"/>
          </a:p>
        </p:txBody>
      </p:sp>
      <p:sp>
        <p:nvSpPr>
          <p:cNvPr id="3" name="Slide Number Placeholder 2">
            <a:extLst>
              <a:ext uri="{FF2B5EF4-FFF2-40B4-BE49-F238E27FC236}">
                <a16:creationId xmlns:a16="http://schemas.microsoft.com/office/drawing/2014/main" id="{E25D03D3-6D58-4B08-A536-5B9768D47F10}"/>
              </a:ext>
            </a:extLst>
          </p:cNvPr>
          <p:cNvSpPr>
            <a:spLocks noGrp="1"/>
          </p:cNvSpPr>
          <p:nvPr>
            <p:ph type="sldNum" sz="quarter" idx="12"/>
          </p:nvPr>
        </p:nvSpPr>
        <p:spPr/>
        <p:txBody>
          <a:bodyPr/>
          <a:lstStyle/>
          <a:p>
            <a:fld id="{1C8E0B4C-4C2F-4BE7-8793-29AB022C0CCB}" type="slidenum">
              <a:rPr lang="en-US" smtClean="0"/>
              <a:t>57</a:t>
            </a:fld>
            <a:endParaRPr lang="en-US"/>
          </a:p>
        </p:txBody>
      </p:sp>
    </p:spTree>
    <p:extLst>
      <p:ext uri="{BB962C8B-B14F-4D97-AF65-F5344CB8AC3E}">
        <p14:creationId xmlns:p14="http://schemas.microsoft.com/office/powerpoint/2010/main" val="33576059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9127B-0AB1-4FF3-9598-DA3C79409B00}"/>
              </a:ext>
            </a:extLst>
          </p:cNvPr>
          <p:cNvSpPr>
            <a:spLocks noGrp="1"/>
          </p:cNvSpPr>
          <p:nvPr>
            <p:ph type="title"/>
          </p:nvPr>
        </p:nvSpPr>
        <p:spPr>
          <a:xfrm>
            <a:off x="445169" y="365126"/>
            <a:ext cx="11470760" cy="663162"/>
          </a:xfrm>
          <a:solidFill>
            <a:srgbClr val="CDC1DA"/>
          </a:solidFill>
          <a:ln>
            <a:solidFill>
              <a:schemeClr val="tx1"/>
            </a:solidFill>
          </a:ln>
        </p:spPr>
        <p:txBody>
          <a:bodyPr>
            <a:normAutofit/>
          </a:bodyPr>
          <a:lstStyle/>
          <a:p>
            <a:pPr algn="ctr"/>
            <a:r>
              <a:rPr lang="en-US" sz="3200" dirty="0"/>
              <a:t>Multiple Means of Representation in Arts Learning</a:t>
            </a:r>
          </a:p>
        </p:txBody>
      </p:sp>
      <p:graphicFrame>
        <p:nvGraphicFramePr>
          <p:cNvPr id="8" name="Table 8">
            <a:extLst>
              <a:ext uri="{FF2B5EF4-FFF2-40B4-BE49-F238E27FC236}">
                <a16:creationId xmlns:a16="http://schemas.microsoft.com/office/drawing/2014/main" id="{75C0E4E0-C643-43DF-8F7E-D3620DFBDA80}"/>
              </a:ext>
            </a:extLst>
          </p:cNvPr>
          <p:cNvGraphicFramePr>
            <a:graphicFrameLocks noGrp="1"/>
          </p:cNvGraphicFramePr>
          <p:nvPr>
            <p:extLst>
              <p:ext uri="{D42A27DB-BD31-4B8C-83A1-F6EECF244321}">
                <p14:modId xmlns:p14="http://schemas.microsoft.com/office/powerpoint/2010/main" val="136782030"/>
              </p:ext>
            </p:extLst>
          </p:nvPr>
        </p:nvGraphicFramePr>
        <p:xfrm>
          <a:off x="445169" y="1028287"/>
          <a:ext cx="11470760" cy="5169150"/>
        </p:xfrm>
        <a:graphic>
          <a:graphicData uri="http://schemas.openxmlformats.org/drawingml/2006/table">
            <a:tbl>
              <a:tblPr firstRow="1" bandRow="1">
                <a:tableStyleId>{5940675A-B579-460E-94D1-54222C63F5DA}</a:tableStyleId>
              </a:tblPr>
              <a:tblGrid>
                <a:gridCol w="11470760">
                  <a:extLst>
                    <a:ext uri="{9D8B030D-6E8A-4147-A177-3AD203B41FA5}">
                      <a16:colId xmlns:a16="http://schemas.microsoft.com/office/drawing/2014/main" val="655891045"/>
                    </a:ext>
                  </a:extLst>
                </a:gridCol>
              </a:tblGrid>
              <a:tr h="1326905">
                <a:tc>
                  <a:txBody>
                    <a:bodyPr/>
                    <a:lstStyle/>
                    <a:p>
                      <a:r>
                        <a:rPr lang="en-US" sz="2400" b="1" kern="1200" dirty="0">
                          <a:solidFill>
                            <a:schemeClr val="tx1"/>
                          </a:solidFill>
                          <a:effectLst/>
                        </a:rPr>
                        <a:t>Options for Perception</a:t>
                      </a:r>
                    </a:p>
                    <a:p>
                      <a:pPr marL="285750" indent="-285750">
                        <a:buFont typeface="Arial" panose="020B0604020202020204" pitchFamily="34" charset="0"/>
                        <a:buChar char="•"/>
                      </a:pPr>
                      <a:r>
                        <a:rPr lang="en-US" sz="2400" kern="1200" dirty="0">
                          <a:solidFill>
                            <a:schemeClr val="tx1"/>
                          </a:solidFill>
                          <a:effectLst/>
                        </a:rPr>
                        <a:t>Ensure concepts, skills, and processes are perceptible for all learners</a:t>
                      </a:r>
                    </a:p>
                    <a:p>
                      <a:pPr marL="285750" indent="-285750">
                        <a:buFont typeface="Arial" panose="020B0604020202020204" pitchFamily="34" charset="0"/>
                        <a:buChar char="•"/>
                      </a:pPr>
                      <a:r>
                        <a:rPr lang="en-US" sz="2400" kern="1200" dirty="0">
                          <a:solidFill>
                            <a:schemeClr val="tx1"/>
                          </a:solidFill>
                          <a:effectLst/>
                        </a:rPr>
                        <a:t>Offer multiple modalities for information, including visual, auditory, tactile</a:t>
                      </a:r>
                    </a:p>
                  </a:txBody>
                  <a:tcPr/>
                </a:tc>
                <a:extLst>
                  <a:ext uri="{0D108BD9-81ED-4DB2-BD59-A6C34878D82A}">
                    <a16:rowId xmlns:a16="http://schemas.microsoft.com/office/drawing/2014/main" val="1313801710"/>
                  </a:ext>
                </a:extLst>
              </a:tr>
              <a:tr h="1761652">
                <a:tc>
                  <a:txBody>
                    <a:bodyPr/>
                    <a:lstStyle/>
                    <a:p>
                      <a:r>
                        <a:rPr lang="en-US" sz="2400" b="1" dirty="0"/>
                        <a:t>Learning Language and Symbols of the Arts</a:t>
                      </a:r>
                    </a:p>
                    <a:p>
                      <a:pPr marL="285750" indent="-285750">
                        <a:buFont typeface="Arial" panose="020B0604020202020204" pitchFamily="34" charset="0"/>
                        <a:buChar char="•"/>
                      </a:pPr>
                      <a:r>
                        <a:rPr lang="en-US" sz="2400" kern="1200" dirty="0">
                          <a:solidFill>
                            <a:schemeClr val="tx1"/>
                          </a:solidFill>
                          <a:effectLst/>
                          <a:latin typeface="+mn-lt"/>
                          <a:ea typeface="+mn-ea"/>
                          <a:cs typeface="+mn-cs"/>
                        </a:rPr>
                        <a:t>Support English language development and include support to decode text and symbols in the language of the arts discipline </a:t>
                      </a:r>
                    </a:p>
                    <a:p>
                      <a:pPr marL="285750" indent="-285750">
                        <a:buFont typeface="Arial" panose="020B0604020202020204" pitchFamily="34" charset="0"/>
                        <a:buChar char="•"/>
                      </a:pPr>
                      <a:r>
                        <a:rPr lang="en-US" sz="2400" kern="1200" dirty="0">
                          <a:solidFill>
                            <a:schemeClr val="tx1"/>
                          </a:solidFill>
                          <a:effectLst/>
                          <a:latin typeface="+mn-lt"/>
                          <a:ea typeface="+mn-ea"/>
                          <a:cs typeface="+mn-cs"/>
                        </a:rPr>
                        <a:t>Provide multiple media forms for ways to perceive, read, express, and develop fluency</a:t>
                      </a:r>
                    </a:p>
                  </a:txBody>
                  <a:tcPr/>
                </a:tc>
                <a:extLst>
                  <a:ext uri="{0D108BD9-81ED-4DB2-BD59-A6C34878D82A}">
                    <a16:rowId xmlns:a16="http://schemas.microsoft.com/office/drawing/2014/main" val="139664954"/>
                  </a:ext>
                </a:extLst>
              </a:tr>
              <a:tr h="1922005">
                <a:tc>
                  <a:txBody>
                    <a:bodyPr/>
                    <a:lstStyle/>
                    <a:p>
                      <a:r>
                        <a:rPr lang="en-US" sz="2400" b="1" dirty="0">
                          <a:latin typeface="+mn-lt"/>
                        </a:rPr>
                        <a:t>Supporting Comprehension</a:t>
                      </a:r>
                    </a:p>
                    <a:p>
                      <a:pPr marL="285750" indent="-285750">
                        <a:buFont typeface="Arial" panose="020B0604020202020204" pitchFamily="34" charset="0"/>
                        <a:buChar char="•"/>
                      </a:pPr>
                      <a:r>
                        <a:rPr lang="en-US" sz="2400" dirty="0">
                          <a:effectLst/>
                          <a:latin typeface="+mn-lt"/>
                          <a:ea typeface="Calibri" panose="020F0502020204030204" pitchFamily="34" charset="0"/>
                          <a:cs typeface="Arial" panose="020B0604020202020204" pitchFamily="34" charset="0"/>
                        </a:rPr>
                        <a:t>Activate background and prior knowledge when introducing new information</a:t>
                      </a:r>
                    </a:p>
                    <a:p>
                      <a:pPr marL="285750" indent="-285750">
                        <a:buFont typeface="Arial" panose="020B0604020202020204" pitchFamily="34" charset="0"/>
                        <a:buChar char="•"/>
                      </a:pPr>
                      <a:r>
                        <a:rPr lang="en-US" sz="2400" dirty="0">
                          <a:effectLst/>
                          <a:latin typeface="+mn-lt"/>
                          <a:ea typeface="Calibri" panose="020F0502020204030204" pitchFamily="34" charset="0"/>
                          <a:cs typeface="Arial" panose="020B0604020202020204" pitchFamily="34" charset="0"/>
                        </a:rPr>
                        <a:t>Use the Enduring Understandings and Essential Questions to show patterns, critical features, and relationships, and enable transfer of knowledge</a:t>
                      </a:r>
                      <a:endParaRPr lang="en-US" sz="2400" dirty="0">
                        <a:latin typeface="+mn-lt"/>
                      </a:endParaRPr>
                    </a:p>
                  </a:txBody>
                  <a:tcPr/>
                </a:tc>
                <a:extLst>
                  <a:ext uri="{0D108BD9-81ED-4DB2-BD59-A6C34878D82A}">
                    <a16:rowId xmlns:a16="http://schemas.microsoft.com/office/drawing/2014/main" val="858506308"/>
                  </a:ext>
                </a:extLst>
              </a:tr>
            </a:tbl>
          </a:graphicData>
        </a:graphic>
      </p:graphicFrame>
      <p:sp>
        <p:nvSpPr>
          <p:cNvPr id="4" name="Slide Number Placeholder 3">
            <a:extLst>
              <a:ext uri="{FF2B5EF4-FFF2-40B4-BE49-F238E27FC236}">
                <a16:creationId xmlns:a16="http://schemas.microsoft.com/office/drawing/2014/main" id="{8BFA92C3-976C-496B-8F00-B8A5BBE5E7C9}"/>
              </a:ext>
            </a:extLst>
          </p:cNvPr>
          <p:cNvSpPr>
            <a:spLocks noGrp="1"/>
          </p:cNvSpPr>
          <p:nvPr>
            <p:ph type="sldNum" sz="quarter" idx="12"/>
          </p:nvPr>
        </p:nvSpPr>
        <p:spPr/>
        <p:txBody>
          <a:bodyPr/>
          <a:lstStyle/>
          <a:p>
            <a:fld id="{1C8E0B4C-4C2F-4BE7-8793-29AB022C0CCB}" type="slidenum">
              <a:rPr lang="en-US" smtClean="0"/>
              <a:t>58</a:t>
            </a:fld>
            <a:endParaRPr lang="en-US"/>
          </a:p>
        </p:txBody>
      </p:sp>
    </p:spTree>
    <p:extLst>
      <p:ext uri="{BB962C8B-B14F-4D97-AF65-F5344CB8AC3E}">
        <p14:creationId xmlns:p14="http://schemas.microsoft.com/office/powerpoint/2010/main" val="30719535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9127B-0AB1-4FF3-9598-DA3C79409B00}"/>
              </a:ext>
            </a:extLst>
          </p:cNvPr>
          <p:cNvSpPr>
            <a:spLocks noGrp="1"/>
          </p:cNvSpPr>
          <p:nvPr>
            <p:ph type="title"/>
          </p:nvPr>
        </p:nvSpPr>
        <p:spPr>
          <a:xfrm>
            <a:off x="276722" y="365126"/>
            <a:ext cx="11778920" cy="630446"/>
          </a:xfrm>
          <a:solidFill>
            <a:srgbClr val="A6DBF1"/>
          </a:solidFill>
          <a:ln>
            <a:solidFill>
              <a:schemeClr val="tx1"/>
            </a:solidFill>
          </a:ln>
        </p:spPr>
        <p:txBody>
          <a:bodyPr>
            <a:normAutofit/>
          </a:bodyPr>
          <a:lstStyle/>
          <a:p>
            <a:pPr algn="ctr"/>
            <a:r>
              <a:rPr lang="en-US" sz="3200" dirty="0"/>
              <a:t>Multiple Means of Action and Expression in Arts Learning</a:t>
            </a:r>
          </a:p>
        </p:txBody>
      </p:sp>
      <p:graphicFrame>
        <p:nvGraphicFramePr>
          <p:cNvPr id="8" name="Table 8">
            <a:extLst>
              <a:ext uri="{FF2B5EF4-FFF2-40B4-BE49-F238E27FC236}">
                <a16:creationId xmlns:a16="http://schemas.microsoft.com/office/drawing/2014/main" id="{75C0E4E0-C643-43DF-8F7E-D3620DFBDA80}"/>
              </a:ext>
            </a:extLst>
          </p:cNvPr>
          <p:cNvGraphicFramePr>
            <a:graphicFrameLocks noGrp="1"/>
          </p:cNvGraphicFramePr>
          <p:nvPr>
            <p:extLst>
              <p:ext uri="{D42A27DB-BD31-4B8C-83A1-F6EECF244321}">
                <p14:modId xmlns:p14="http://schemas.microsoft.com/office/powerpoint/2010/main" val="3960165149"/>
              </p:ext>
            </p:extLst>
          </p:nvPr>
        </p:nvGraphicFramePr>
        <p:xfrm>
          <a:off x="276722" y="1011399"/>
          <a:ext cx="11778920" cy="5694248"/>
        </p:xfrm>
        <a:graphic>
          <a:graphicData uri="http://schemas.openxmlformats.org/drawingml/2006/table">
            <a:tbl>
              <a:tblPr firstRow="1" bandRow="1">
                <a:tableStyleId>{5940675A-B579-460E-94D1-54222C63F5DA}</a:tableStyleId>
              </a:tblPr>
              <a:tblGrid>
                <a:gridCol w="11778920">
                  <a:extLst>
                    <a:ext uri="{9D8B030D-6E8A-4147-A177-3AD203B41FA5}">
                      <a16:colId xmlns:a16="http://schemas.microsoft.com/office/drawing/2014/main" val="655891045"/>
                    </a:ext>
                  </a:extLst>
                </a:gridCol>
              </a:tblGrid>
              <a:tr h="1500669">
                <a:tc>
                  <a:txBody>
                    <a:bodyPr/>
                    <a:lstStyle/>
                    <a:p>
                      <a:r>
                        <a:rPr lang="en-US" sz="2400" b="1" kern="1200" dirty="0">
                          <a:solidFill>
                            <a:schemeClr val="tx1"/>
                          </a:solidFill>
                          <a:effectLst/>
                        </a:rPr>
                        <a:t>Physical Action in the Arts</a:t>
                      </a:r>
                    </a:p>
                    <a:p>
                      <a:pPr marL="342900" indent="-342900">
                        <a:buFont typeface="Arial" panose="020B0604020202020204" pitchFamily="34" charset="0"/>
                        <a:buChar cha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Include v</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arious methods for physical action to navigate learning and investigate and create solutions to artistic problems</a:t>
                      </a:r>
                    </a:p>
                    <a:p>
                      <a:pPr marL="342900" indent="-342900">
                        <a:buFont typeface="Arial" panose="020B0604020202020204" pitchFamily="34" charset="0"/>
                        <a:buChar char="•"/>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 a variety of tools and any needed assistive technologies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313801710"/>
                  </a:ext>
                </a:extLst>
              </a:tr>
              <a:tr h="2215438">
                <a:tc>
                  <a:txBody>
                    <a:bodyPr/>
                    <a:lstStyle/>
                    <a:p>
                      <a:r>
                        <a:rPr lang="en-US" sz="2400" b="1" dirty="0"/>
                        <a:t>Expression and Communication in the Arts Disciplines</a:t>
                      </a:r>
                    </a:p>
                    <a:p>
                      <a:pPr marL="285750" indent="-285750">
                        <a:buFont typeface="Arial" panose="020B0604020202020204" pitchFamily="34" charset="0"/>
                        <a:buChar char="•"/>
                      </a:pPr>
                      <a:r>
                        <a:rPr lang="en-US" sz="2400" kern="1200" dirty="0">
                          <a:solidFill>
                            <a:schemeClr val="tx1"/>
                          </a:solidFill>
                          <a:effectLst/>
                          <a:latin typeface="+mn-lt"/>
                          <a:ea typeface="+mn-ea"/>
                          <a:cs typeface="+mn-cs"/>
                        </a:rPr>
                        <a:t>Provide multiple means of presenting or performing learning and allow a wide and flexible range of expression</a:t>
                      </a:r>
                    </a:p>
                    <a:p>
                      <a:pPr marL="285750" indent="-285750">
                        <a:buFont typeface="Arial" panose="020B0604020202020204" pitchFamily="34" charset="0"/>
                        <a:buChar char="•"/>
                      </a:pPr>
                      <a:r>
                        <a:rPr lang="en-US" sz="2400" kern="1200" dirty="0">
                          <a:solidFill>
                            <a:schemeClr val="tx1"/>
                          </a:solidFill>
                          <a:effectLst/>
                          <a:latin typeface="+mn-lt"/>
                          <a:ea typeface="+mn-ea"/>
                          <a:cs typeface="+mn-cs"/>
                        </a:rPr>
                        <a:t>For differentiation, use models and examples that demonstrate clear outcomes that can be achieved through different strategies, approaches, or skills</a:t>
                      </a:r>
                    </a:p>
                    <a:p>
                      <a:pPr marL="285750" indent="-285750">
                        <a:buFont typeface="Arial" panose="020B0604020202020204" pitchFamily="34" charset="0"/>
                        <a:buChar char="•"/>
                      </a:pPr>
                      <a:r>
                        <a:rPr lang="en-US" sz="2400" kern="1200" dirty="0">
                          <a:solidFill>
                            <a:schemeClr val="tx1"/>
                          </a:solidFill>
                          <a:effectLst/>
                          <a:latin typeface="+mn-lt"/>
                          <a:ea typeface="+mn-ea"/>
                          <a:cs typeface="+mn-cs"/>
                        </a:rPr>
                        <a:t>Gradually release learning scaffolds as skills and independence develop</a:t>
                      </a:r>
                    </a:p>
                  </a:txBody>
                  <a:tcPr/>
                </a:tc>
                <a:extLst>
                  <a:ext uri="{0D108BD9-81ED-4DB2-BD59-A6C34878D82A}">
                    <a16:rowId xmlns:a16="http://schemas.microsoft.com/office/drawing/2014/main" val="139664954"/>
                  </a:ext>
                </a:extLst>
              </a:tr>
              <a:tr h="1853768">
                <a:tc>
                  <a:txBody>
                    <a:bodyPr/>
                    <a:lstStyle/>
                    <a:p>
                      <a:r>
                        <a:rPr lang="en-US" sz="2400" b="1" dirty="0">
                          <a:latin typeface="+mn-lt"/>
                        </a:rPr>
                        <a:t>Developing Students’ Executive Functions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Arial" panose="020B0604020202020204" pitchFamily="34" charset="0"/>
                          <a:ea typeface="Calibri" panose="020F0502020204030204" pitchFamily="34" charset="0"/>
                          <a:cs typeface="Arial" panose="020B0604020202020204" pitchFamily="34" charset="0"/>
                        </a:rPr>
                        <a:t>Provide prompts, guides, and scaffolds for support as students work toward self-identified goals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Arial" panose="020B0604020202020204" pitchFamily="34" charset="0"/>
                          <a:ea typeface="Calibri" panose="020F0502020204030204" pitchFamily="34" charset="0"/>
                          <a:cs typeface="Arial" panose="020B0604020202020204" pitchFamily="34" charset="0"/>
                        </a:rPr>
                        <a:t>Use opportunities for reflection on past work to inform future goals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858506308"/>
                  </a:ext>
                </a:extLst>
              </a:tr>
            </a:tbl>
          </a:graphicData>
        </a:graphic>
      </p:graphicFrame>
      <p:sp>
        <p:nvSpPr>
          <p:cNvPr id="4" name="Slide Number Placeholder 3">
            <a:extLst>
              <a:ext uri="{FF2B5EF4-FFF2-40B4-BE49-F238E27FC236}">
                <a16:creationId xmlns:a16="http://schemas.microsoft.com/office/drawing/2014/main" id="{8BFA92C3-976C-496B-8F00-B8A5BBE5E7C9}"/>
              </a:ext>
            </a:extLst>
          </p:cNvPr>
          <p:cNvSpPr>
            <a:spLocks noGrp="1"/>
          </p:cNvSpPr>
          <p:nvPr>
            <p:ph type="sldNum" sz="quarter" idx="12"/>
          </p:nvPr>
        </p:nvSpPr>
        <p:spPr/>
        <p:txBody>
          <a:bodyPr/>
          <a:lstStyle/>
          <a:p>
            <a:fld id="{1C8E0B4C-4C2F-4BE7-8793-29AB022C0CCB}" type="slidenum">
              <a:rPr lang="en-US" smtClean="0"/>
              <a:t>59</a:t>
            </a:fld>
            <a:endParaRPr lang="en-US"/>
          </a:p>
        </p:txBody>
      </p:sp>
    </p:spTree>
    <p:extLst>
      <p:ext uri="{BB962C8B-B14F-4D97-AF65-F5344CB8AC3E}">
        <p14:creationId xmlns:p14="http://schemas.microsoft.com/office/powerpoint/2010/main" val="1857529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a:xfrm>
            <a:off x="943989" y="2103437"/>
            <a:ext cx="4999611" cy="1325563"/>
          </a:xfrm>
        </p:spPr>
        <p:txBody>
          <a:bodyPr vert="horz" lIns="91440" tIns="45720" rIns="91440" bIns="45720" rtlCol="0" anchor="t">
            <a:normAutofit fontScale="90000"/>
          </a:bodyPr>
          <a:lstStyle/>
          <a:p>
            <a:pPr>
              <a:spcAft>
                <a:spcPts val="1200"/>
              </a:spcAft>
            </a:pPr>
            <a:r>
              <a:rPr lang="en-US" sz="4000" dirty="0">
                <a:solidFill>
                  <a:srgbClr val="000000"/>
                </a:solidFill>
              </a:rPr>
              <a:t>Q1</a:t>
            </a:r>
            <a:r>
              <a:rPr lang="en-US" sz="4000" dirty="0">
                <a:effectLst/>
                <a:latin typeface="Arial" panose="020B0604020202020204" pitchFamily="34" charset="0"/>
                <a:ea typeface="Calibri" panose="020F0502020204030204" pitchFamily="34" charset="0"/>
                <a:cs typeface="Arial" panose="020B0604020202020204" pitchFamily="34" charset="0"/>
              </a:rPr>
              <a:t>—</a:t>
            </a:r>
            <a:r>
              <a:rPr lang="en-US" sz="4000" dirty="0"/>
              <a:t>How are the 2019 </a:t>
            </a:r>
            <a:r>
              <a:rPr lang="en-US" sz="4000" i="1" dirty="0"/>
              <a:t>Arts Standards </a:t>
            </a:r>
            <a:r>
              <a:rPr lang="en-US" sz="4000" dirty="0"/>
              <a:t>organized to inform instructional design that supports student achievement of artistic literacy?</a:t>
            </a:r>
            <a:endParaRPr lang="en-US" sz="4000" dirty="0">
              <a:solidFill>
                <a:srgbClr val="000000"/>
              </a:solidFill>
            </a:endParaRPr>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C8E0B4C-4C2F-4BE7-8793-29AB022C0CCB}" type="slidenum">
              <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100" b="0" i="0" u="none" strike="noStrike" kern="1200" cap="none" spc="0" normalizeH="0" baseline="0" noProof="0" dirty="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1946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9127B-0AB1-4FF3-9598-DA3C79409B00}"/>
              </a:ext>
            </a:extLst>
          </p:cNvPr>
          <p:cNvSpPr>
            <a:spLocks noGrp="1"/>
          </p:cNvSpPr>
          <p:nvPr>
            <p:ph type="title"/>
          </p:nvPr>
        </p:nvSpPr>
        <p:spPr>
          <a:xfrm>
            <a:off x="257672" y="346076"/>
            <a:ext cx="11778920" cy="646274"/>
          </a:xfrm>
          <a:solidFill>
            <a:srgbClr val="A9DFBE"/>
          </a:solidFill>
          <a:ln>
            <a:solidFill>
              <a:schemeClr val="tx1"/>
            </a:solidFill>
          </a:ln>
        </p:spPr>
        <p:txBody>
          <a:bodyPr>
            <a:normAutofit/>
          </a:bodyPr>
          <a:lstStyle/>
          <a:p>
            <a:pPr algn="ctr"/>
            <a:r>
              <a:rPr lang="en-US" sz="3200" dirty="0"/>
              <a:t>Multiple Means of Engagement with the Arts Disciplines</a:t>
            </a:r>
          </a:p>
        </p:txBody>
      </p:sp>
      <p:graphicFrame>
        <p:nvGraphicFramePr>
          <p:cNvPr id="8" name="Table 8">
            <a:extLst>
              <a:ext uri="{FF2B5EF4-FFF2-40B4-BE49-F238E27FC236}">
                <a16:creationId xmlns:a16="http://schemas.microsoft.com/office/drawing/2014/main" id="{75C0E4E0-C643-43DF-8F7E-D3620DFBDA80}"/>
              </a:ext>
            </a:extLst>
          </p:cNvPr>
          <p:cNvGraphicFramePr>
            <a:graphicFrameLocks noGrp="1"/>
          </p:cNvGraphicFramePr>
          <p:nvPr>
            <p:extLst>
              <p:ext uri="{D42A27DB-BD31-4B8C-83A1-F6EECF244321}">
                <p14:modId xmlns:p14="http://schemas.microsoft.com/office/powerpoint/2010/main" val="1915798532"/>
              </p:ext>
            </p:extLst>
          </p:nvPr>
        </p:nvGraphicFramePr>
        <p:xfrm>
          <a:off x="276722" y="1011399"/>
          <a:ext cx="11778920" cy="5694248"/>
        </p:xfrm>
        <a:graphic>
          <a:graphicData uri="http://schemas.openxmlformats.org/drawingml/2006/table">
            <a:tbl>
              <a:tblPr firstRow="1" bandRow="1">
                <a:tableStyleId>{5940675A-B579-460E-94D1-54222C63F5DA}</a:tableStyleId>
              </a:tblPr>
              <a:tblGrid>
                <a:gridCol w="11778920">
                  <a:extLst>
                    <a:ext uri="{9D8B030D-6E8A-4147-A177-3AD203B41FA5}">
                      <a16:colId xmlns:a16="http://schemas.microsoft.com/office/drawing/2014/main" val="655891045"/>
                    </a:ext>
                  </a:extLst>
                </a:gridCol>
              </a:tblGrid>
              <a:tr h="1500669">
                <a:tc>
                  <a:txBody>
                    <a:bodyPr/>
                    <a:lstStyle/>
                    <a:p>
                      <a:r>
                        <a:rPr lang="en-US" sz="2400" b="1" kern="1200" dirty="0">
                          <a:solidFill>
                            <a:schemeClr val="tx1"/>
                          </a:solidFill>
                          <a:effectLst/>
                        </a:rPr>
                        <a:t>Enlisting Students Interest</a:t>
                      </a:r>
                    </a:p>
                    <a:p>
                      <a:pPr marL="342900" indent="-342900">
                        <a:buFont typeface="Arial" panose="020B0604020202020204" pitchFamily="34" charset="0"/>
                        <a:buChar cha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Provide opportunities for individual choice and autonomy</a:t>
                      </a:r>
                    </a:p>
                    <a:p>
                      <a:pPr marL="342900" indent="-342900">
                        <a:buFont typeface="Arial" panose="020B0604020202020204" pitchFamily="34" charset="0"/>
                        <a:buChar cha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Consider cultural, historical, contemporary, political, and social relevance when creating investigations for students</a:t>
                      </a:r>
                    </a:p>
                  </a:txBody>
                  <a:tcPr/>
                </a:tc>
                <a:extLst>
                  <a:ext uri="{0D108BD9-81ED-4DB2-BD59-A6C34878D82A}">
                    <a16:rowId xmlns:a16="http://schemas.microsoft.com/office/drawing/2014/main" val="1313801710"/>
                  </a:ext>
                </a:extLst>
              </a:tr>
              <a:tr h="2215438">
                <a:tc>
                  <a:txBody>
                    <a:bodyPr/>
                    <a:lstStyle/>
                    <a:p>
                      <a:r>
                        <a:rPr lang="en-US" sz="2400" b="1" dirty="0"/>
                        <a:t>Opportunities for Sustained Effort and Persistence</a:t>
                      </a:r>
                    </a:p>
                    <a:p>
                      <a:pPr marL="285750" indent="-285750">
                        <a:buFont typeface="Arial" panose="020B0604020202020204" pitchFamily="34" charset="0"/>
                        <a:buChar char="•"/>
                      </a:pPr>
                      <a:r>
                        <a:rPr lang="en-US" sz="2400" kern="1200" dirty="0">
                          <a:solidFill>
                            <a:schemeClr val="tx1"/>
                          </a:solidFill>
                          <a:effectLst/>
                          <a:latin typeface="+mn-lt"/>
                          <a:ea typeface="+mn-ea"/>
                          <a:cs typeface="+mn-cs"/>
                        </a:rPr>
                        <a:t>Ensure students see connection between individual tasks and learning objectives</a:t>
                      </a:r>
                    </a:p>
                    <a:p>
                      <a:pPr marL="285750" indent="-285750">
                        <a:buFont typeface="Arial" panose="020B0604020202020204" pitchFamily="34" charset="0"/>
                        <a:buChar char="•"/>
                      </a:pPr>
                      <a:r>
                        <a:rPr lang="en-US" sz="2400" kern="1200" dirty="0">
                          <a:solidFill>
                            <a:schemeClr val="tx1"/>
                          </a:solidFill>
                          <a:effectLst/>
                          <a:latin typeface="+mn-lt"/>
                          <a:ea typeface="+mn-ea"/>
                          <a:cs typeface="+mn-cs"/>
                        </a:rPr>
                        <a:t>Guide collaboration with clear models and expectations and devote time to demonstrate, model, and assess ensemble work</a:t>
                      </a:r>
                    </a:p>
                    <a:p>
                      <a:pPr marL="285750" indent="-285750">
                        <a:buFont typeface="Arial" panose="020B0604020202020204" pitchFamily="34" charset="0"/>
                        <a:buChar char="•"/>
                      </a:pPr>
                      <a:r>
                        <a:rPr lang="en-US" sz="2400" kern="1200" dirty="0">
                          <a:solidFill>
                            <a:schemeClr val="tx1"/>
                          </a:solidFill>
                          <a:effectLst/>
                          <a:latin typeface="+mn-lt"/>
                          <a:ea typeface="+mn-ea"/>
                          <a:cs typeface="+mn-cs"/>
                        </a:rPr>
                        <a:t>Ensure meaningful assessment, feedback, and engage in ongoing communication with students</a:t>
                      </a:r>
                    </a:p>
                  </a:txBody>
                  <a:tcPr/>
                </a:tc>
                <a:extLst>
                  <a:ext uri="{0D108BD9-81ED-4DB2-BD59-A6C34878D82A}">
                    <a16:rowId xmlns:a16="http://schemas.microsoft.com/office/drawing/2014/main" val="139664954"/>
                  </a:ext>
                </a:extLst>
              </a:tr>
              <a:tr h="1853768">
                <a:tc>
                  <a:txBody>
                    <a:bodyPr/>
                    <a:lstStyle/>
                    <a:p>
                      <a:r>
                        <a:rPr lang="en-US" sz="2400" b="1" dirty="0">
                          <a:latin typeface="+mn-lt"/>
                        </a:rPr>
                        <a:t>Options for Student Self-Regulation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Arial" panose="020B0604020202020204" pitchFamily="34" charset="0"/>
                          <a:ea typeface="Calibri" panose="020F0502020204030204" pitchFamily="34" charset="0"/>
                          <a:cs typeface="Arial" panose="020B0604020202020204" pitchFamily="34" charset="0"/>
                        </a:rPr>
                        <a:t>Ensure instruction and assessment provide opportunities to develop and refine rehearsal and practice techniques to develop student capacity to monitor their growth</a:t>
                      </a:r>
                    </a:p>
                  </a:txBody>
                  <a:tcPr/>
                </a:tc>
                <a:extLst>
                  <a:ext uri="{0D108BD9-81ED-4DB2-BD59-A6C34878D82A}">
                    <a16:rowId xmlns:a16="http://schemas.microsoft.com/office/drawing/2014/main" val="858506308"/>
                  </a:ext>
                </a:extLst>
              </a:tr>
            </a:tbl>
          </a:graphicData>
        </a:graphic>
      </p:graphicFrame>
      <p:sp>
        <p:nvSpPr>
          <p:cNvPr id="4" name="Slide Number Placeholder 3">
            <a:extLst>
              <a:ext uri="{FF2B5EF4-FFF2-40B4-BE49-F238E27FC236}">
                <a16:creationId xmlns:a16="http://schemas.microsoft.com/office/drawing/2014/main" id="{8BFA92C3-976C-496B-8F00-B8A5BBE5E7C9}"/>
              </a:ext>
            </a:extLst>
          </p:cNvPr>
          <p:cNvSpPr>
            <a:spLocks noGrp="1"/>
          </p:cNvSpPr>
          <p:nvPr>
            <p:ph type="sldNum" sz="quarter" idx="12"/>
          </p:nvPr>
        </p:nvSpPr>
        <p:spPr/>
        <p:txBody>
          <a:bodyPr/>
          <a:lstStyle/>
          <a:p>
            <a:fld id="{1C8E0B4C-4C2F-4BE7-8793-29AB022C0CCB}" type="slidenum">
              <a:rPr lang="en-US" smtClean="0"/>
              <a:t>60</a:t>
            </a:fld>
            <a:endParaRPr lang="en-US"/>
          </a:p>
        </p:txBody>
      </p:sp>
    </p:spTree>
    <p:extLst>
      <p:ext uri="{BB962C8B-B14F-4D97-AF65-F5344CB8AC3E}">
        <p14:creationId xmlns:p14="http://schemas.microsoft.com/office/powerpoint/2010/main" val="1445213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80F13-C642-4D84-819C-6428306E89B9}"/>
              </a:ext>
            </a:extLst>
          </p:cNvPr>
          <p:cNvSpPr>
            <a:spLocks noGrp="1"/>
          </p:cNvSpPr>
          <p:nvPr>
            <p:ph type="title"/>
          </p:nvPr>
        </p:nvSpPr>
        <p:spPr>
          <a:xfrm>
            <a:off x="838200" y="2612215"/>
            <a:ext cx="4800600" cy="1325563"/>
          </a:xfrm>
        </p:spPr>
        <p:txBody>
          <a:bodyPr>
            <a:noAutofit/>
          </a:bodyPr>
          <a:lstStyle/>
          <a:p>
            <a:pPr algn="ctr"/>
            <a:r>
              <a:rPr lang="en-US" sz="3600" dirty="0"/>
              <a:t>Vignette: </a:t>
            </a:r>
            <a:br>
              <a:rPr lang="en-US" sz="3600" dirty="0"/>
            </a:br>
            <a:r>
              <a:rPr lang="en-US" sz="3600" dirty="0"/>
              <a:t>Personalized Learning Supporting Development of Self-regulation</a:t>
            </a:r>
          </a:p>
        </p:txBody>
      </p:sp>
      <p:sp>
        <p:nvSpPr>
          <p:cNvPr id="3" name="Content Placeholder 2">
            <a:extLst>
              <a:ext uri="{FF2B5EF4-FFF2-40B4-BE49-F238E27FC236}">
                <a16:creationId xmlns:a16="http://schemas.microsoft.com/office/drawing/2014/main" id="{516484F6-5F50-4734-8736-BF951A168183}"/>
              </a:ext>
            </a:extLst>
          </p:cNvPr>
          <p:cNvSpPr>
            <a:spLocks noGrp="1"/>
          </p:cNvSpPr>
          <p:nvPr>
            <p:ph idx="4294967295"/>
          </p:nvPr>
        </p:nvSpPr>
        <p:spPr>
          <a:xfrm>
            <a:off x="5981700" y="1117601"/>
            <a:ext cx="5930900" cy="4813300"/>
          </a:xfrm>
          <a:ln w="38100">
            <a:noFill/>
          </a:ln>
        </p:spPr>
        <p:txBody>
          <a:bodyPr>
            <a:normAutofit/>
          </a:bodyPr>
          <a:lstStyle/>
          <a:p>
            <a:pPr marL="0" indent="0">
              <a:spcBef>
                <a:spcPts val="0"/>
              </a:spcBef>
              <a:spcAft>
                <a:spcPts val="1800"/>
              </a:spcAft>
              <a:buNone/>
            </a:pPr>
            <a:r>
              <a:rPr lang="en-US" dirty="0"/>
              <a:t>1. Read the vignette on pp. 88–89</a:t>
            </a:r>
          </a:p>
          <a:p>
            <a:pPr marL="0" indent="0">
              <a:spcBef>
                <a:spcPts val="0"/>
              </a:spcBef>
              <a:spcAft>
                <a:spcPts val="1800"/>
              </a:spcAft>
              <a:buNone/>
            </a:pPr>
            <a:r>
              <a:rPr lang="en-US" dirty="0"/>
              <a:t>2. Reflect and Discuss—</a:t>
            </a:r>
          </a:p>
          <a:p>
            <a:pPr marL="914400" lvl="1" indent="-457200">
              <a:spcBef>
                <a:spcPts val="0"/>
              </a:spcBef>
              <a:spcAft>
                <a:spcPts val="1800"/>
              </a:spcAft>
              <a:buFont typeface="Arial" panose="020B0604020202020204" pitchFamily="34" charset="0"/>
              <a:buChar char="•"/>
            </a:pPr>
            <a:r>
              <a:rPr lang="en-US" dirty="0"/>
              <a:t>What are the ways that the teacher is supporting the development of student self-regulation? </a:t>
            </a:r>
          </a:p>
          <a:p>
            <a:pPr marL="914400" lvl="1" indent="-457200">
              <a:spcBef>
                <a:spcPts val="0"/>
              </a:spcBef>
              <a:spcAft>
                <a:spcPts val="1800"/>
              </a:spcAft>
              <a:buFont typeface="Arial" panose="020B0604020202020204" pitchFamily="34" charset="0"/>
              <a:buChar char="•"/>
            </a:pPr>
            <a:r>
              <a:rPr lang="en-US" dirty="0"/>
              <a:t>What is an example of an approach in another discipline lesson that could support the development of student self-regulation ? </a:t>
            </a:r>
          </a:p>
          <a:p>
            <a:endParaRPr lang="en-US" dirty="0"/>
          </a:p>
          <a:p>
            <a:endParaRPr lang="en-US" dirty="0"/>
          </a:p>
        </p:txBody>
      </p:sp>
      <p:sp>
        <p:nvSpPr>
          <p:cNvPr id="4" name="Slide Number Placeholder 3">
            <a:extLst>
              <a:ext uri="{FF2B5EF4-FFF2-40B4-BE49-F238E27FC236}">
                <a16:creationId xmlns:a16="http://schemas.microsoft.com/office/drawing/2014/main" id="{32C2324E-2428-4E1D-8365-DE687BCB368C}"/>
              </a:ext>
            </a:extLst>
          </p:cNvPr>
          <p:cNvSpPr>
            <a:spLocks noGrp="1"/>
          </p:cNvSpPr>
          <p:nvPr>
            <p:ph type="sldNum" sz="quarter" idx="12"/>
          </p:nvPr>
        </p:nvSpPr>
        <p:spPr/>
        <p:txBody>
          <a:bodyPr/>
          <a:lstStyle/>
          <a:p>
            <a:fld id="{1C8E0B4C-4C2F-4BE7-8793-29AB022C0CCB}" type="slidenum">
              <a:rPr lang="en-US" smtClean="0"/>
              <a:t>61</a:t>
            </a:fld>
            <a:endParaRPr lang="en-US"/>
          </a:p>
        </p:txBody>
      </p:sp>
    </p:spTree>
    <p:extLst>
      <p:ext uri="{BB962C8B-B14F-4D97-AF65-F5344CB8AC3E}">
        <p14:creationId xmlns:p14="http://schemas.microsoft.com/office/powerpoint/2010/main" val="35986994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7559D-BEFE-44BD-9026-A7B3FF713131}"/>
              </a:ext>
            </a:extLst>
          </p:cNvPr>
          <p:cNvSpPr>
            <a:spLocks noGrp="1"/>
          </p:cNvSpPr>
          <p:nvPr>
            <p:ph type="title"/>
          </p:nvPr>
        </p:nvSpPr>
        <p:spPr/>
        <p:txBody>
          <a:bodyPr>
            <a:noAutofit/>
          </a:bodyPr>
          <a:lstStyle/>
          <a:p>
            <a:pPr algn="ctr"/>
            <a:r>
              <a:rPr lang="en-US" sz="4000" dirty="0"/>
              <a:t>In Conclusion</a:t>
            </a:r>
          </a:p>
        </p:txBody>
      </p:sp>
      <p:sp>
        <p:nvSpPr>
          <p:cNvPr id="3" name="Content Placeholder 2">
            <a:extLst>
              <a:ext uri="{FF2B5EF4-FFF2-40B4-BE49-F238E27FC236}">
                <a16:creationId xmlns:a16="http://schemas.microsoft.com/office/drawing/2014/main" id="{5DE385FE-1344-482E-8314-1CBD8633A604}"/>
              </a:ext>
            </a:extLst>
          </p:cNvPr>
          <p:cNvSpPr>
            <a:spLocks noGrp="1"/>
          </p:cNvSpPr>
          <p:nvPr>
            <p:ph idx="1"/>
          </p:nvPr>
        </p:nvSpPr>
        <p:spPr>
          <a:xfrm>
            <a:off x="838200" y="1690688"/>
            <a:ext cx="10515600" cy="4802186"/>
          </a:xfrm>
        </p:spPr>
        <p:txBody>
          <a:bodyPr>
            <a:normAutofit fontScale="62500" lnSpcReduction="20000"/>
          </a:bodyPr>
          <a:lstStyle/>
          <a:p>
            <a:pPr>
              <a:spcBef>
                <a:spcPts val="0"/>
              </a:spcBef>
              <a:spcAft>
                <a:spcPts val="1800"/>
              </a:spcAft>
            </a:pPr>
            <a:r>
              <a:rPr lang="en-US" sz="4400" dirty="0">
                <a:effectLst/>
                <a:latin typeface="Arial" panose="020B0604020202020204" pitchFamily="34" charset="0"/>
                <a:ea typeface="Calibri" panose="020F0502020204030204" pitchFamily="34" charset="0"/>
              </a:rPr>
              <a:t>Designing and implementing standards-aligned instruction including assessment “</a:t>
            </a:r>
            <a:r>
              <a:rPr lang="en-US" sz="4400" i="1" dirty="0">
                <a:effectLst/>
                <a:latin typeface="Arial" panose="020B0604020202020204" pitchFamily="34" charset="0"/>
                <a:ea typeface="Calibri" panose="020F0502020204030204" pitchFamily="34" charset="0"/>
              </a:rPr>
              <a:t>for</a:t>
            </a:r>
            <a:r>
              <a:rPr lang="en-US" sz="4400" dirty="0">
                <a:effectLst/>
                <a:latin typeface="Arial" panose="020B0604020202020204" pitchFamily="34" charset="0"/>
                <a:ea typeface="Calibri" panose="020F0502020204030204" pitchFamily="34" charset="0"/>
              </a:rPr>
              <a:t> learning,” “</a:t>
            </a:r>
            <a:r>
              <a:rPr lang="en-US" sz="4400" i="1" dirty="0">
                <a:effectLst/>
                <a:latin typeface="Arial" panose="020B0604020202020204" pitchFamily="34" charset="0"/>
                <a:ea typeface="Calibri" panose="020F0502020204030204" pitchFamily="34" charset="0"/>
              </a:rPr>
              <a:t>of</a:t>
            </a:r>
            <a:r>
              <a:rPr lang="en-US" sz="4400" dirty="0">
                <a:effectLst/>
                <a:latin typeface="Arial" panose="020B0604020202020204" pitchFamily="34" charset="0"/>
                <a:ea typeface="Calibri" panose="020F0502020204030204" pitchFamily="34" charset="0"/>
              </a:rPr>
              <a:t> learning,” and “</a:t>
            </a:r>
            <a:r>
              <a:rPr lang="en-US" sz="4400" i="1" dirty="0">
                <a:effectLst/>
                <a:latin typeface="Arial" panose="020B0604020202020204" pitchFamily="34" charset="0"/>
                <a:ea typeface="Calibri" panose="020F0502020204030204" pitchFamily="34" charset="0"/>
              </a:rPr>
              <a:t>as</a:t>
            </a:r>
            <a:r>
              <a:rPr lang="en-US" sz="4400" dirty="0">
                <a:effectLst/>
                <a:latin typeface="Arial" panose="020B0604020202020204" pitchFamily="34" charset="0"/>
                <a:ea typeface="Calibri" panose="020F0502020204030204" pitchFamily="34" charset="0"/>
              </a:rPr>
              <a:t> learning” will support student achievement of artistic literacy.</a:t>
            </a:r>
          </a:p>
          <a:p>
            <a:pPr>
              <a:spcBef>
                <a:spcPts val="0"/>
              </a:spcBef>
              <a:spcAft>
                <a:spcPts val="1800"/>
              </a:spcAft>
            </a:pPr>
            <a:r>
              <a:rPr lang="en-US" sz="4400" dirty="0">
                <a:effectLst/>
                <a:latin typeface="Arial" panose="020B0604020202020204" pitchFamily="34" charset="0"/>
                <a:ea typeface="Calibri" panose="020F0502020204030204" pitchFamily="34" charset="0"/>
              </a:rPr>
              <a:t>Setting clear learning expectations in the arts cultivates artistically literate, creative, and capable students.</a:t>
            </a:r>
          </a:p>
          <a:p>
            <a:pPr>
              <a:spcBef>
                <a:spcPts val="0"/>
              </a:spcBef>
              <a:spcAft>
                <a:spcPts val="1800"/>
              </a:spcAft>
            </a:pPr>
            <a:r>
              <a:rPr lang="en-US" sz="4400" dirty="0">
                <a:effectLst/>
                <a:latin typeface="Arial" panose="020B0604020202020204" pitchFamily="34" charset="0"/>
                <a:ea typeface="Calibri" panose="020F0502020204030204" pitchFamily="34" charset="0"/>
              </a:rPr>
              <a:t>Supporting students with effective and purposeful attention to their needs</a:t>
            </a:r>
            <a:r>
              <a:rPr lang="en-US" sz="4400" dirty="0">
                <a:latin typeface="Arial" panose="020B0604020202020204" pitchFamily="34" charset="0"/>
                <a:ea typeface="Calibri" panose="020F0502020204030204" pitchFamily="34" charset="0"/>
              </a:rPr>
              <a:t> </a:t>
            </a:r>
            <a:r>
              <a:rPr lang="en-US" sz="4400" dirty="0">
                <a:effectLst/>
                <a:latin typeface="Arial" panose="020B0604020202020204" pitchFamily="34" charset="0"/>
                <a:ea typeface="Calibri" panose="020F0502020204030204" pitchFamily="34" charset="0"/>
              </a:rPr>
              <a:t>creates inclusive, student-centered arts learning environments that foster inquiry and creativity, and develop independent</a:t>
            </a:r>
            <a:r>
              <a:rPr lang="en-US" sz="4400" dirty="0">
                <a:latin typeface="Arial" panose="020B0604020202020204" pitchFamily="34" charset="0"/>
                <a:ea typeface="Calibri" panose="020F0502020204030204" pitchFamily="34" charset="0"/>
              </a:rPr>
              <a:t> and </a:t>
            </a:r>
            <a:r>
              <a:rPr lang="en-US" sz="4400" dirty="0">
                <a:effectLst/>
                <a:latin typeface="Arial" panose="020B0604020202020204" pitchFamily="34" charset="0"/>
                <a:ea typeface="Calibri" panose="020F0502020204030204" pitchFamily="34" charset="0"/>
              </a:rPr>
              <a:t>self-reflective learners.</a:t>
            </a:r>
          </a:p>
          <a:p>
            <a:pPr>
              <a:spcBef>
                <a:spcPts val="0"/>
              </a:spcBef>
              <a:spcAft>
                <a:spcPts val="1800"/>
              </a:spcAft>
            </a:pPr>
            <a:r>
              <a:rPr lang="en-US" sz="4400" dirty="0">
                <a:effectLst/>
                <a:latin typeface="Arial" panose="020B0604020202020204" pitchFamily="34" charset="0"/>
                <a:ea typeface="Calibri" panose="020F0502020204030204" pitchFamily="34" charset="0"/>
                <a:cs typeface="Arial" panose="020B0604020202020204" pitchFamily="34" charset="0"/>
              </a:rPr>
              <a:t>Effective standards-based instructional design that removes barriers to learning and creates inclusive student-centered arts learning environments </a:t>
            </a:r>
            <a:r>
              <a:rPr lang="en-US" sz="4400" dirty="0">
                <a:latin typeface="Arial" panose="020B0604020202020204" pitchFamily="34" charset="0"/>
                <a:ea typeface="Calibri" panose="020F0502020204030204" pitchFamily="34" charset="0"/>
                <a:cs typeface="Arial" panose="020B0604020202020204" pitchFamily="34" charset="0"/>
              </a:rPr>
              <a:t>makes arts education</a:t>
            </a:r>
            <a:r>
              <a:rPr lang="en-US" sz="4400" dirty="0">
                <a:effectLst/>
                <a:latin typeface="Arial" panose="020B0604020202020204" pitchFamily="34" charset="0"/>
                <a:ea typeface="Calibri" panose="020F0502020204030204" pitchFamily="34" charset="0"/>
                <a:cs typeface="Arial" panose="020B0604020202020204" pitchFamily="34" charset="0"/>
              </a:rPr>
              <a:t> equitable and accessible to </a:t>
            </a:r>
            <a:r>
              <a:rPr lang="en-US" sz="4400" b="1" dirty="0">
                <a:effectLst/>
                <a:latin typeface="Arial" panose="020B0604020202020204" pitchFamily="34" charset="0"/>
                <a:ea typeface="Calibri" panose="020F0502020204030204" pitchFamily="34" charset="0"/>
                <a:cs typeface="Arial" panose="020B0604020202020204" pitchFamily="34" charset="0"/>
              </a:rPr>
              <a:t>each and every </a:t>
            </a:r>
            <a:r>
              <a:rPr lang="en-US" sz="4400" dirty="0">
                <a:effectLst/>
                <a:latin typeface="Arial" panose="020B0604020202020204" pitchFamily="34" charset="0"/>
                <a:ea typeface="Calibri" panose="020F0502020204030204" pitchFamily="34" charset="0"/>
                <a:cs typeface="Arial" panose="020B0604020202020204" pitchFamily="34" charset="0"/>
              </a:rPr>
              <a:t>student.</a:t>
            </a:r>
            <a:r>
              <a:rPr lang="en-US" sz="4400" i="1" dirty="0">
                <a:effectLst/>
                <a:latin typeface="Arial" panose="020B0604020202020204" pitchFamily="34" charset="0"/>
                <a:ea typeface="Calibri" panose="020F0502020204030204" pitchFamily="34" charset="0"/>
                <a:cs typeface="Arial" panose="020B0604020202020204" pitchFamily="34" charset="0"/>
              </a:rPr>
              <a:t> </a:t>
            </a:r>
            <a:endParaRPr lang="en-US" sz="4400"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C4669C03-FB15-4E0D-AA0E-77D96CA7A24E}"/>
              </a:ext>
            </a:extLst>
          </p:cNvPr>
          <p:cNvSpPr>
            <a:spLocks noGrp="1"/>
          </p:cNvSpPr>
          <p:nvPr>
            <p:ph type="sldNum" sz="quarter" idx="12"/>
          </p:nvPr>
        </p:nvSpPr>
        <p:spPr/>
        <p:txBody>
          <a:bodyPr/>
          <a:lstStyle/>
          <a:p>
            <a:fld id="{1C8E0B4C-4C2F-4BE7-8793-29AB022C0CCB}" type="slidenum">
              <a:rPr lang="en-US" smtClean="0"/>
              <a:t>62</a:t>
            </a:fld>
            <a:endParaRPr lang="en-US"/>
          </a:p>
        </p:txBody>
      </p:sp>
    </p:spTree>
    <p:extLst>
      <p:ext uri="{BB962C8B-B14F-4D97-AF65-F5344CB8AC3E}">
        <p14:creationId xmlns:p14="http://schemas.microsoft.com/office/powerpoint/2010/main" val="1139346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50CF09-B6E3-40D4-BD94-5BFD9623A099}"/>
              </a:ext>
            </a:extLst>
          </p:cNvPr>
          <p:cNvSpPr>
            <a:spLocks noGrp="1"/>
          </p:cNvSpPr>
          <p:nvPr>
            <p:ph type="title"/>
          </p:nvPr>
        </p:nvSpPr>
        <p:spPr/>
        <p:txBody>
          <a:bodyPr/>
          <a:lstStyle/>
          <a:p>
            <a:pPr algn="ctr"/>
            <a:r>
              <a:rPr lang="en-US" dirty="0"/>
              <a:t>For Reflection</a:t>
            </a:r>
          </a:p>
        </p:txBody>
      </p:sp>
      <p:sp>
        <p:nvSpPr>
          <p:cNvPr id="3" name="Content Placeholder 2">
            <a:extLst>
              <a:ext uri="{FF2B5EF4-FFF2-40B4-BE49-F238E27FC236}">
                <a16:creationId xmlns:a16="http://schemas.microsoft.com/office/drawing/2014/main" id="{EC9108A9-C5A0-4255-8817-6BBBAABB84F0}"/>
              </a:ext>
            </a:extLst>
          </p:cNvPr>
          <p:cNvSpPr>
            <a:spLocks noGrp="1"/>
          </p:cNvSpPr>
          <p:nvPr>
            <p:ph idx="4294967295"/>
          </p:nvPr>
        </p:nvSpPr>
        <p:spPr>
          <a:xfrm>
            <a:off x="6500916" y="1504951"/>
            <a:ext cx="4719534" cy="4114800"/>
          </a:xfrm>
        </p:spPr>
        <p:txBody>
          <a:bodyPr>
            <a:normAutofit fontScale="92500" lnSpcReduction="10000"/>
          </a:bodyPr>
          <a:lstStyle/>
          <a:p>
            <a:pPr>
              <a:lnSpc>
                <a:spcPct val="100000"/>
              </a:lnSpc>
              <a:spcBef>
                <a:spcPts val="0"/>
              </a:spcBef>
              <a:spcAft>
                <a:spcPts val="1200"/>
              </a:spcAft>
              <a:buSzPct val="100000"/>
              <a:tabLst>
                <a:tab pos="457200" algn="l"/>
              </a:tabLst>
            </a:pPr>
            <a:r>
              <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What else do I want to explore in the framework? </a:t>
            </a:r>
          </a:p>
          <a:p>
            <a:pPr>
              <a:lnSpc>
                <a:spcPct val="100000"/>
              </a:lnSpc>
              <a:spcBef>
                <a:spcPts val="0"/>
              </a:spcBef>
              <a:spcAft>
                <a:spcPts val="1200"/>
              </a:spcAft>
              <a:buSzPct val="100000"/>
              <a:tabLst>
                <a:tab pos="457200" algn="l"/>
              </a:tabLst>
            </a:pPr>
            <a:r>
              <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What </a:t>
            </a:r>
            <a:r>
              <a:rPr lang="en-US" dirty="0">
                <a:solidFill>
                  <a:srgbClr val="333333"/>
                </a:solidFill>
                <a:latin typeface="Arial" panose="020B0604020202020204" pitchFamily="34" charset="0"/>
                <a:ea typeface="Times New Roman" panose="02020603050405020304" pitchFamily="18" charset="0"/>
                <a:cs typeface="Arial" panose="020B0604020202020204" pitchFamily="34" charset="0"/>
              </a:rPr>
              <a:t>concepts and approaches </a:t>
            </a:r>
            <a:r>
              <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can I apply (now, soon, next year) in my classroom or when supporting other teachers?</a:t>
            </a:r>
          </a:p>
          <a:p>
            <a:pPr>
              <a:lnSpc>
                <a:spcPct val="100000"/>
              </a:lnSpc>
              <a:spcBef>
                <a:spcPts val="0"/>
              </a:spcBef>
              <a:spcAft>
                <a:spcPts val="1200"/>
              </a:spcAft>
              <a:buSzPct val="100000"/>
              <a:tabLst>
                <a:tab pos="457200" algn="l"/>
              </a:tabLst>
            </a:pPr>
            <a:r>
              <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What’s the next conversation I’m going to have about this and with whom?</a:t>
            </a:r>
            <a:endParaRPr lang="en-US"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F187F45-2705-4B1D-AC67-558F10B2BC60}"/>
              </a:ext>
            </a:extLst>
          </p:cNvPr>
          <p:cNvSpPr>
            <a:spLocks noGrp="1"/>
          </p:cNvSpPr>
          <p:nvPr>
            <p:ph type="sldNum" sz="quarter" idx="12"/>
          </p:nvPr>
        </p:nvSpPr>
        <p:spPr/>
        <p:txBody>
          <a:bodyPr/>
          <a:lstStyle/>
          <a:p>
            <a:fld id="{1C8E0B4C-4C2F-4BE7-8793-29AB022C0CCB}" type="slidenum">
              <a:rPr lang="en-US" smtClean="0"/>
              <a:t>63</a:t>
            </a:fld>
            <a:endParaRPr lang="en-US"/>
          </a:p>
        </p:txBody>
      </p:sp>
    </p:spTree>
    <p:extLst>
      <p:ext uri="{BB962C8B-B14F-4D97-AF65-F5344CB8AC3E}">
        <p14:creationId xmlns:p14="http://schemas.microsoft.com/office/powerpoint/2010/main" val="2826088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Summary of the elements of the revised standards"/>
          <p:cNvSpPr>
            <a:spLocks noGrp="1"/>
          </p:cNvSpPr>
          <p:nvPr>
            <p:ph type="title"/>
          </p:nvPr>
        </p:nvSpPr>
        <p:spPr>
          <a:xfrm>
            <a:off x="0" y="-232030"/>
            <a:ext cx="12192000" cy="1325563"/>
          </a:xfrm>
          <a:noFill/>
        </p:spPr>
        <p:txBody>
          <a:bodyPr>
            <a:normAutofit/>
          </a:bodyPr>
          <a:lstStyle/>
          <a:p>
            <a:pPr algn="ctr"/>
            <a:r>
              <a:rPr lang="en-US" sz="4000" dirty="0">
                <a:latin typeface="Arial" panose="020B0604020202020204" pitchFamily="34" charset="0"/>
                <a:cs typeface="Arial" panose="020B0604020202020204" pitchFamily="34" charset="0"/>
              </a:rPr>
              <a:t>Elements of the 2019 California </a:t>
            </a:r>
            <a:r>
              <a:rPr lang="en-US" sz="4000" i="1" dirty="0">
                <a:latin typeface="Arial" panose="020B0604020202020204" pitchFamily="34" charset="0"/>
                <a:cs typeface="Arial" panose="020B0604020202020204" pitchFamily="34" charset="0"/>
              </a:rPr>
              <a:t>Arts Standards </a:t>
            </a:r>
            <a:endParaRPr lang="en-US" sz="4000" i="1" dirty="0"/>
          </a:p>
        </p:txBody>
      </p:sp>
      <p:graphicFrame>
        <p:nvGraphicFramePr>
          <p:cNvPr id="5" name="Table 4" descr="Structure of the revised standards."/>
          <p:cNvGraphicFramePr>
            <a:graphicFrameLocks noGrp="1"/>
          </p:cNvGraphicFramePr>
          <p:nvPr>
            <p:extLst>
              <p:ext uri="{D42A27DB-BD31-4B8C-83A1-F6EECF244321}">
                <p14:modId xmlns:p14="http://schemas.microsoft.com/office/powerpoint/2010/main" val="691847381"/>
              </p:ext>
            </p:extLst>
          </p:nvPr>
        </p:nvGraphicFramePr>
        <p:xfrm>
          <a:off x="0" y="774700"/>
          <a:ext cx="12192001" cy="5880365"/>
        </p:xfrm>
        <a:graphic>
          <a:graphicData uri="http://schemas.openxmlformats.org/drawingml/2006/table">
            <a:tbl>
              <a:tblPr firstRow="1" firstCol="1" bandRow="1">
                <a:tableStyleId>{5940675A-B579-460E-94D1-54222C63F5DA}</a:tableStyleId>
              </a:tblPr>
              <a:tblGrid>
                <a:gridCol w="3186609">
                  <a:extLst>
                    <a:ext uri="{9D8B030D-6E8A-4147-A177-3AD203B41FA5}">
                      <a16:colId xmlns:a16="http://schemas.microsoft.com/office/drawing/2014/main" val="20000"/>
                    </a:ext>
                  </a:extLst>
                </a:gridCol>
                <a:gridCol w="2960890">
                  <a:extLst>
                    <a:ext uri="{9D8B030D-6E8A-4147-A177-3AD203B41FA5}">
                      <a16:colId xmlns:a16="http://schemas.microsoft.com/office/drawing/2014/main" val="3818288515"/>
                    </a:ext>
                  </a:extLst>
                </a:gridCol>
                <a:gridCol w="3448484">
                  <a:extLst>
                    <a:ext uri="{9D8B030D-6E8A-4147-A177-3AD203B41FA5}">
                      <a16:colId xmlns:a16="http://schemas.microsoft.com/office/drawing/2014/main" val="20001"/>
                    </a:ext>
                  </a:extLst>
                </a:gridCol>
                <a:gridCol w="2596018">
                  <a:extLst>
                    <a:ext uri="{9D8B030D-6E8A-4147-A177-3AD203B41FA5}">
                      <a16:colId xmlns:a16="http://schemas.microsoft.com/office/drawing/2014/main" val="20002"/>
                    </a:ext>
                  </a:extLst>
                </a:gridCol>
              </a:tblGrid>
              <a:tr h="1765565">
                <a:tc>
                  <a:txBody>
                    <a:bodyPr/>
                    <a:lstStyle/>
                    <a:p>
                      <a:pPr marL="0" marR="0" algn="ctr" defTabSz="914400" rtl="0" eaLnBrk="1" latinLnBrk="0" hangingPunct="1">
                        <a:lnSpc>
                          <a:spcPct val="100000"/>
                        </a:lnSpc>
                        <a:spcBef>
                          <a:spcPts val="0"/>
                        </a:spcBef>
                        <a:spcAft>
                          <a:spcPts val="0"/>
                        </a:spcAft>
                        <a:tabLst>
                          <a:tab pos="561975" algn="l"/>
                        </a:tabLst>
                      </a:pPr>
                      <a:r>
                        <a:rPr lang="en-US" sz="2400" b="1" i="0" kern="1200" dirty="0">
                          <a:solidFill>
                            <a:schemeClr val="bg1"/>
                          </a:solidFill>
                          <a:effectLst/>
                          <a:latin typeface="+mn-lt"/>
                          <a:ea typeface="+mn-ea"/>
                          <a:cs typeface="+mn-cs"/>
                        </a:rPr>
                        <a:t>Four Artistic </a:t>
                      </a:r>
                      <a:br>
                        <a:rPr lang="en-US" sz="2400" b="1" i="0" kern="1200" dirty="0">
                          <a:solidFill>
                            <a:schemeClr val="bg1"/>
                          </a:solidFill>
                          <a:effectLst/>
                          <a:latin typeface="+mn-lt"/>
                          <a:ea typeface="+mn-ea"/>
                          <a:cs typeface="+mn-cs"/>
                        </a:rPr>
                      </a:br>
                      <a:r>
                        <a:rPr lang="en-US" sz="2400" b="1" i="0" kern="1200" dirty="0">
                          <a:solidFill>
                            <a:schemeClr val="bg1"/>
                          </a:solidFill>
                          <a:effectLst/>
                          <a:latin typeface="+mn-lt"/>
                          <a:ea typeface="+mn-ea"/>
                          <a:cs typeface="+mn-cs"/>
                        </a:rPr>
                        <a:t>Processes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561975" algn="l"/>
                        </a:tabLst>
                        <a:defRPr/>
                      </a:pPr>
                      <a:r>
                        <a:rPr lang="en-US" sz="2400" b="1" i="0" dirty="0">
                          <a:solidFill>
                            <a:schemeClr val="bg1"/>
                          </a:solidFill>
                          <a:effectLst/>
                          <a:latin typeface="+mn-lt"/>
                        </a:rPr>
                        <a:t>Eleven Anchor </a:t>
                      </a:r>
                      <a:br>
                        <a:rPr lang="en-US" sz="2400" b="1" i="0" dirty="0">
                          <a:solidFill>
                            <a:schemeClr val="bg1"/>
                          </a:solidFill>
                          <a:effectLst/>
                          <a:latin typeface="+mn-lt"/>
                        </a:rPr>
                      </a:br>
                      <a:r>
                        <a:rPr lang="en-US" sz="2400" b="1" i="0" kern="1200" dirty="0">
                          <a:solidFill>
                            <a:schemeClr val="bg1"/>
                          </a:solidFill>
                          <a:effectLst/>
                          <a:latin typeface="+mn-lt"/>
                          <a:ea typeface="+mn-ea"/>
                          <a:cs typeface="+mn-cs"/>
                        </a:rPr>
                        <a:t>Standards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algn="ctr">
                        <a:lnSpc>
                          <a:spcPct val="100000"/>
                        </a:lnSpc>
                        <a:spcBef>
                          <a:spcPts val="0"/>
                        </a:spcBef>
                        <a:spcAft>
                          <a:spcPts val="0"/>
                        </a:spcAft>
                        <a:tabLst>
                          <a:tab pos="561975" algn="l"/>
                        </a:tabLst>
                      </a:pPr>
                      <a:r>
                        <a:rPr lang="en-US" sz="2400" b="1" i="0" kern="1200" dirty="0">
                          <a:solidFill>
                            <a:schemeClr val="bg1"/>
                          </a:solidFill>
                          <a:effectLst/>
                          <a:latin typeface="+mn-lt"/>
                          <a:ea typeface="+mn-ea"/>
                          <a:cs typeface="+mn-cs"/>
                        </a:rPr>
                        <a:t>Enduring Understandings and Process Components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algn="ctr">
                        <a:lnSpc>
                          <a:spcPct val="100000"/>
                        </a:lnSpc>
                        <a:spcBef>
                          <a:spcPts val="300"/>
                        </a:spcBef>
                        <a:spcAft>
                          <a:spcPts val="0"/>
                        </a:spcAft>
                      </a:pPr>
                      <a:r>
                        <a:rPr lang="en-US" sz="2400" b="1" i="0" dirty="0">
                          <a:solidFill>
                            <a:schemeClr val="bg1"/>
                          </a:solidFill>
                          <a:effectLst/>
                          <a:latin typeface="+mn-lt"/>
                          <a:ea typeface="Calibri" panose="020F0502020204030204" pitchFamily="34" charset="0"/>
                          <a:cs typeface="Arial" panose="020B0604020202020204" pitchFamily="34" charset="0"/>
                        </a:rPr>
                        <a:t>Discipline-Specific Student Performance Standards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3973315">
                <a:tc>
                  <a:txBody>
                    <a:bodyPr/>
                    <a:lstStyle/>
                    <a:p>
                      <a:pPr marL="342900" lvl="0" indent="-342900">
                        <a:spcAft>
                          <a:spcPts val="1200"/>
                        </a:spcAft>
                        <a:buFont typeface="Arial" panose="020B0604020202020204" pitchFamily="34" charset="0"/>
                        <a:buChar char="•"/>
                      </a:pPr>
                      <a:r>
                        <a:rPr lang="en-US" sz="2400" i="0" kern="1200" dirty="0">
                          <a:solidFill>
                            <a:schemeClr val="tx1"/>
                          </a:solidFill>
                          <a:effectLst/>
                          <a:latin typeface="+mn-lt"/>
                          <a:ea typeface="+mn-ea"/>
                          <a:cs typeface="+mn-cs"/>
                        </a:rPr>
                        <a:t>Creating</a:t>
                      </a:r>
                    </a:p>
                    <a:p>
                      <a:pPr marL="342900" lvl="0" indent="-342900">
                        <a:spcAft>
                          <a:spcPts val="1200"/>
                        </a:spcAft>
                        <a:buFont typeface="Arial" panose="020B0604020202020204" pitchFamily="34" charset="0"/>
                        <a:buChar char="•"/>
                      </a:pPr>
                      <a:r>
                        <a:rPr lang="en-US" sz="2400" i="0" kern="1200" dirty="0">
                          <a:solidFill>
                            <a:schemeClr val="tx1"/>
                          </a:solidFill>
                          <a:effectLst/>
                          <a:latin typeface="+mn-lt"/>
                          <a:ea typeface="+mn-ea"/>
                          <a:cs typeface="+mn-cs"/>
                        </a:rPr>
                        <a:t>Performing (for Dance, Music, and Theatre), Presenting (for Visual Arts), or Producing (for Media Arts)</a:t>
                      </a:r>
                    </a:p>
                    <a:p>
                      <a:pPr marL="342900" lvl="0" indent="-342900">
                        <a:spcAft>
                          <a:spcPts val="1200"/>
                        </a:spcAft>
                        <a:buFont typeface="Arial" panose="020B0604020202020204" pitchFamily="34" charset="0"/>
                        <a:buChar char="•"/>
                      </a:pPr>
                      <a:r>
                        <a:rPr lang="en-US" sz="2400" i="0" kern="1200" dirty="0">
                          <a:solidFill>
                            <a:schemeClr val="tx1"/>
                          </a:solidFill>
                          <a:effectLst/>
                          <a:latin typeface="+mn-lt"/>
                          <a:ea typeface="+mn-ea"/>
                          <a:cs typeface="+mn-cs"/>
                        </a:rPr>
                        <a:t>Responding</a:t>
                      </a:r>
                    </a:p>
                    <a:p>
                      <a:pPr marL="342900" indent="-342900">
                        <a:spcAft>
                          <a:spcPts val="1200"/>
                        </a:spcAft>
                        <a:buFont typeface="Arial" panose="020B0604020202020204" pitchFamily="34" charset="0"/>
                        <a:buChar char="•"/>
                      </a:pPr>
                      <a:r>
                        <a:rPr lang="en-US" sz="2400" i="0" kern="1200" dirty="0">
                          <a:solidFill>
                            <a:schemeClr val="tx1"/>
                          </a:solidFill>
                          <a:effectLst/>
                          <a:latin typeface="+mn-lt"/>
                          <a:ea typeface="+mn-ea"/>
                          <a:cs typeface="+mn-cs"/>
                        </a:rPr>
                        <a:t>Connecting</a:t>
                      </a:r>
                      <a:endParaRPr lang="en-US" sz="2400" i="0" dirty="0">
                        <a:solidFill>
                          <a:srgbClr val="000104"/>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spcAft>
                          <a:spcPts val="1200"/>
                        </a:spcAft>
                        <a:buFont typeface="Arial" panose="020B0604020202020204" pitchFamily="34" charset="0"/>
                        <a:buChar char="•"/>
                      </a:pPr>
                      <a:r>
                        <a:rPr lang="en-US" sz="2400" kern="1200" dirty="0">
                          <a:solidFill>
                            <a:schemeClr val="tx1"/>
                          </a:solidFill>
                          <a:effectLst/>
                          <a:latin typeface="+mn-lt"/>
                          <a:ea typeface="+mn-ea"/>
                          <a:cs typeface="+mn-cs"/>
                        </a:rPr>
                        <a:t>Describe expectations for general behaviors, artistic skills, and habits of mind</a:t>
                      </a:r>
                    </a:p>
                    <a:p>
                      <a:pPr marL="342900" indent="-342900">
                        <a:spcAft>
                          <a:spcPts val="1200"/>
                        </a:spcAft>
                        <a:buFont typeface="Arial" panose="020B0604020202020204" pitchFamily="34" charset="0"/>
                        <a:buChar char="•"/>
                      </a:pPr>
                      <a:r>
                        <a:rPr lang="en-US" sz="2400" kern="1200" dirty="0">
                          <a:solidFill>
                            <a:schemeClr val="tx1"/>
                          </a:solidFill>
                          <a:effectLst/>
                          <a:latin typeface="+mn-lt"/>
                          <a:ea typeface="+mn-ea"/>
                          <a:cs typeface="+mn-cs"/>
                        </a:rPr>
                        <a:t>Parallel across the artistic disciplines</a:t>
                      </a:r>
                      <a:endParaRPr lang="en-US" sz="2400" dirty="0">
                        <a:solidFill>
                          <a:srgbClr val="000104"/>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spcAft>
                          <a:spcPts val="1200"/>
                        </a:spcAft>
                        <a:buFont typeface="Arial" panose="020B0604020202020204" pitchFamily="34" charset="0"/>
                        <a:buChar char="•"/>
                      </a:pPr>
                      <a:r>
                        <a:rPr lang="en-US" sz="2400" i="0" kern="1200" dirty="0">
                          <a:solidFill>
                            <a:schemeClr val="tx1"/>
                          </a:solidFill>
                          <a:effectLst/>
                          <a:latin typeface="+mn-lt"/>
                          <a:ea typeface="+mn-ea"/>
                          <a:cs typeface="+mn-cs"/>
                        </a:rPr>
                        <a:t>Enduring Understandings with related Essential Questions to guide student inquiry</a:t>
                      </a:r>
                    </a:p>
                    <a:p>
                      <a:pPr marL="342900" indent="-342900">
                        <a:spcAft>
                          <a:spcPts val="1200"/>
                        </a:spcAft>
                        <a:buFont typeface="Arial" panose="020B0604020202020204" pitchFamily="34" charset="0"/>
                        <a:buChar char="•"/>
                      </a:pPr>
                      <a:r>
                        <a:rPr lang="en-US" sz="2400" i="0" kern="1200" dirty="0">
                          <a:solidFill>
                            <a:schemeClr val="tx1"/>
                          </a:solidFill>
                          <a:effectLst/>
                          <a:latin typeface="+mn-lt"/>
                          <a:ea typeface="+mn-ea"/>
                          <a:cs typeface="+mn-cs"/>
                        </a:rPr>
                        <a:t>Process Components that operationalize the standards</a:t>
                      </a:r>
                      <a:endParaRPr lang="en-US" sz="2400" i="0" dirty="0">
                        <a:solidFill>
                          <a:srgbClr val="000104"/>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nSpc>
                          <a:spcPct val="105000"/>
                        </a:lnSpc>
                        <a:spcBef>
                          <a:spcPts val="0"/>
                        </a:spcBef>
                        <a:spcAft>
                          <a:spcPts val="0"/>
                        </a:spcAft>
                        <a:buFont typeface="Symbol" panose="05050102010706020507" pitchFamily="18" charset="2"/>
                        <a:buNone/>
                      </a:pPr>
                      <a:r>
                        <a:rPr lang="en-US" sz="2400" kern="1200" dirty="0">
                          <a:solidFill>
                            <a:schemeClr val="tx1"/>
                          </a:solidFill>
                          <a:effectLst/>
                          <a:latin typeface="+mn-lt"/>
                          <a:ea typeface="+mn-ea"/>
                          <a:cs typeface="+mn-cs"/>
                        </a:rPr>
                        <a:t>PK–Grade 8</a:t>
                      </a:r>
                    </a:p>
                    <a:p>
                      <a:pPr lvl="0"/>
                      <a:r>
                        <a:rPr lang="en-US" sz="2400" kern="1200" dirty="0">
                          <a:solidFill>
                            <a:schemeClr val="tx1"/>
                          </a:solidFill>
                          <a:effectLst/>
                          <a:latin typeface="+mn-lt"/>
                          <a:ea typeface="+mn-ea"/>
                          <a:cs typeface="+mn-cs"/>
                        </a:rPr>
                        <a:t>High School</a:t>
                      </a:r>
                    </a:p>
                    <a:p>
                      <a:pPr marL="342900" lvl="0" indent="-342900">
                        <a:spcAft>
                          <a:spcPts val="1200"/>
                        </a:spcAft>
                        <a:buFont typeface="Arial" panose="020B0604020202020204" pitchFamily="34" charset="0"/>
                        <a:buChar char="•"/>
                      </a:pPr>
                      <a:r>
                        <a:rPr lang="en-US" sz="2400" kern="1200" dirty="0">
                          <a:solidFill>
                            <a:schemeClr val="tx1"/>
                          </a:solidFill>
                          <a:effectLst/>
                          <a:latin typeface="+mn-lt"/>
                          <a:ea typeface="+mn-ea"/>
                          <a:cs typeface="+mn-cs"/>
                        </a:rPr>
                        <a:t>Proficient</a:t>
                      </a:r>
                    </a:p>
                    <a:p>
                      <a:pPr marL="342900" lvl="0" indent="-342900">
                        <a:spcAft>
                          <a:spcPts val="1200"/>
                        </a:spcAft>
                        <a:buFont typeface="Arial" panose="020B0604020202020204" pitchFamily="34" charset="0"/>
                        <a:buChar char="•"/>
                      </a:pPr>
                      <a:r>
                        <a:rPr lang="en-US" sz="2400" kern="1200" dirty="0">
                          <a:solidFill>
                            <a:schemeClr val="tx1"/>
                          </a:solidFill>
                          <a:effectLst/>
                          <a:latin typeface="+mn-lt"/>
                          <a:ea typeface="+mn-ea"/>
                          <a:cs typeface="+mn-cs"/>
                        </a:rPr>
                        <a:t>Accomplished</a:t>
                      </a:r>
                    </a:p>
                    <a:p>
                      <a:pPr marL="342900" indent="-342900">
                        <a:spcAft>
                          <a:spcPts val="1200"/>
                        </a:spcAft>
                        <a:buFont typeface="Arial" panose="020B0604020202020204" pitchFamily="34" charset="0"/>
                        <a:buChar char="•"/>
                      </a:pPr>
                      <a:r>
                        <a:rPr lang="en-US" sz="2400" kern="1200" dirty="0">
                          <a:solidFill>
                            <a:schemeClr val="tx1"/>
                          </a:solidFill>
                          <a:effectLst/>
                          <a:latin typeface="+mn-lt"/>
                          <a:ea typeface="+mn-ea"/>
                          <a:cs typeface="+mn-cs"/>
                        </a:rPr>
                        <a:t>Advanced</a:t>
                      </a:r>
                      <a:endParaRPr lang="en-US" sz="2400" dirty="0">
                        <a:solidFill>
                          <a:srgbClr val="000104"/>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Slide Number Placeholder 3">
            <a:extLst>
              <a:ext uri="{FF2B5EF4-FFF2-40B4-BE49-F238E27FC236}">
                <a16:creationId xmlns:a16="http://schemas.microsoft.com/office/drawing/2014/main" id="{4EE2D5CC-6950-42BC-A470-C8091C8E53D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8E0B4C-4C2F-4BE7-8793-29AB022C0CC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2324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C6A6E-9CBF-4A04-8489-FB7F54C68D99}"/>
              </a:ext>
            </a:extLst>
          </p:cNvPr>
          <p:cNvSpPr>
            <a:spLocks noGrp="1"/>
          </p:cNvSpPr>
          <p:nvPr>
            <p:ph type="title"/>
          </p:nvPr>
        </p:nvSpPr>
        <p:spPr>
          <a:xfrm>
            <a:off x="0" y="211136"/>
            <a:ext cx="12192000" cy="1217613"/>
          </a:xfrm>
        </p:spPr>
        <p:txBody>
          <a:bodyPr>
            <a:noAutofit/>
          </a:bodyPr>
          <a:lstStyle/>
          <a:p>
            <a:pPr algn="ctr"/>
            <a:r>
              <a:rPr lang="en-US" sz="4000" dirty="0"/>
              <a:t>Artistic Processes</a:t>
            </a:r>
          </a:p>
        </p:txBody>
      </p:sp>
      <p:graphicFrame>
        <p:nvGraphicFramePr>
          <p:cNvPr id="5" name="Table 4" descr="Anchor standards and their relationship to the artistic processes. ">
            <a:extLst>
              <a:ext uri="{FF2B5EF4-FFF2-40B4-BE49-F238E27FC236}">
                <a16:creationId xmlns:a16="http://schemas.microsoft.com/office/drawing/2014/main" id="{81EF8448-5E3A-4680-9C77-9660D54C488C}"/>
              </a:ext>
            </a:extLst>
          </p:cNvPr>
          <p:cNvGraphicFramePr>
            <a:graphicFrameLocks noGrp="1"/>
          </p:cNvGraphicFramePr>
          <p:nvPr>
            <p:extLst>
              <p:ext uri="{D42A27DB-BD31-4B8C-83A1-F6EECF244321}">
                <p14:modId xmlns:p14="http://schemas.microsoft.com/office/powerpoint/2010/main" val="1014490732"/>
              </p:ext>
            </p:extLst>
          </p:nvPr>
        </p:nvGraphicFramePr>
        <p:xfrm>
          <a:off x="0" y="1403351"/>
          <a:ext cx="12192000" cy="3894137"/>
        </p:xfrm>
        <a:graphic>
          <a:graphicData uri="http://schemas.openxmlformats.org/drawingml/2006/table">
            <a:tbl>
              <a:tblPr firstRow="1" bandRow="1">
                <a:tableStyleId>{5940675A-B579-460E-94D1-54222C63F5DA}</a:tableStyleId>
              </a:tblPr>
              <a:tblGrid>
                <a:gridCol w="1435100">
                  <a:extLst>
                    <a:ext uri="{9D8B030D-6E8A-4147-A177-3AD203B41FA5}">
                      <a16:colId xmlns:a16="http://schemas.microsoft.com/office/drawing/2014/main" val="20000"/>
                    </a:ext>
                  </a:extLst>
                </a:gridCol>
                <a:gridCol w="10756900">
                  <a:extLst>
                    <a:ext uri="{9D8B030D-6E8A-4147-A177-3AD203B41FA5}">
                      <a16:colId xmlns:a16="http://schemas.microsoft.com/office/drawing/2014/main" val="20001"/>
                    </a:ext>
                  </a:extLst>
                </a:gridCol>
              </a:tblGrid>
              <a:tr h="70372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Process</a:t>
                      </a:r>
                    </a:p>
                  </a:txBody>
                  <a:tcPr>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Definition</a:t>
                      </a:r>
                    </a:p>
                  </a:txBody>
                  <a:tcPr>
                    <a:solidFill>
                      <a:schemeClr val="tx1">
                        <a:lumMod val="65000"/>
                        <a:lumOff val="35000"/>
                      </a:schemeClr>
                    </a:solidFill>
                  </a:tcPr>
                </a:tc>
                <a:extLst>
                  <a:ext uri="{0D108BD9-81ED-4DB2-BD59-A6C34878D82A}">
                    <a16:rowId xmlns:a16="http://schemas.microsoft.com/office/drawing/2014/main" val="10000"/>
                  </a:ext>
                </a:extLst>
              </a:tr>
              <a:tr h="544268">
                <a:tc>
                  <a:txBody>
                    <a:bodyPr/>
                    <a:lstStyle/>
                    <a:p>
                      <a:pPr algn="ctr"/>
                      <a:r>
                        <a:rPr lang="en-US" sz="3200" b="1" dirty="0">
                          <a:solidFill>
                            <a:srgbClr val="000104"/>
                          </a:solidFill>
                          <a:effectLst/>
                          <a:latin typeface="Arial" panose="020B0604020202020204" pitchFamily="34" charset="0"/>
                          <a:ea typeface="Calibri" panose="020F0502020204030204" pitchFamily="34" charset="0"/>
                          <a:cs typeface="Arial" panose="020B0604020202020204" pitchFamily="34" charset="0"/>
                        </a:rPr>
                        <a:t>Cr</a:t>
                      </a:r>
                    </a:p>
                  </a:txBody>
                  <a:tcPr>
                    <a:solidFill>
                      <a:srgbClr val="A6CADE"/>
                    </a:solidFill>
                  </a:tcPr>
                </a:tc>
                <a:tc>
                  <a:txBody>
                    <a:bodyPr/>
                    <a:lstStyle/>
                    <a:p>
                      <a:pPr>
                        <a:spcBef>
                          <a:spcPts val="0"/>
                        </a:spcBef>
                        <a:spcAft>
                          <a:spcPts val="1800"/>
                        </a:spcAft>
                      </a:pPr>
                      <a:r>
                        <a:rPr lang="en-US" sz="2400" b="1" i="0" dirty="0">
                          <a:effectLst/>
                          <a:latin typeface="Arial" panose="020B0604020202020204" pitchFamily="34" charset="0"/>
                          <a:ea typeface="Calibri" panose="020F0502020204030204" pitchFamily="34" charset="0"/>
                          <a:cs typeface="Arial" panose="020B0604020202020204" pitchFamily="34" charset="0"/>
                        </a:rPr>
                        <a:t>Creating</a:t>
                      </a:r>
                      <a:r>
                        <a:rPr lang="en-US" sz="2400" i="1" dirty="0">
                          <a:latin typeface="Arial" panose="020B0604020202020204" pitchFamily="34" charset="0"/>
                          <a:ea typeface="Calibri" panose="020F0502020204030204" pitchFamily="34" charset="0"/>
                          <a:cs typeface="Arial" panose="020B0604020202020204" pitchFamily="34" charset="0"/>
                        </a:rPr>
                        <a:t>—</a:t>
                      </a:r>
                      <a:r>
                        <a:rPr lang="en-US" sz="2400" dirty="0">
                          <a:effectLst/>
                          <a:latin typeface="Arial" panose="020B0604020202020204" pitchFamily="34" charset="0"/>
                          <a:ea typeface="Calibri" panose="020F0502020204030204" pitchFamily="34" charset="0"/>
                          <a:cs typeface="Arial" panose="020B0604020202020204" pitchFamily="34" charset="0"/>
                        </a:rPr>
                        <a:t>conceive and develop new artistic ideas and work</a:t>
                      </a:r>
                    </a:p>
                  </a:txBody>
                  <a:tcPr/>
                </a:tc>
                <a:extLst>
                  <a:ext uri="{0D108BD9-81ED-4DB2-BD59-A6C34878D82A}">
                    <a16:rowId xmlns:a16="http://schemas.microsoft.com/office/drawing/2014/main" val="10001"/>
                  </a:ext>
                </a:extLst>
              </a:tr>
              <a:tr h="7493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104"/>
                          </a:solidFill>
                          <a:effectLst/>
                          <a:latin typeface="Arial" panose="020B0604020202020204" pitchFamily="34" charset="0"/>
                          <a:ea typeface="Calibri" panose="020F0502020204030204" pitchFamily="34" charset="0"/>
                          <a:cs typeface="Arial" panose="020B0604020202020204" pitchFamily="34" charset="0"/>
                        </a:rPr>
                        <a:t>Pr</a:t>
                      </a:r>
                    </a:p>
                  </a:txBody>
                  <a:tcPr>
                    <a:solidFill>
                      <a:srgbClr val="B789C9"/>
                    </a:solidFill>
                  </a:tcPr>
                </a:tc>
                <a:tc>
                  <a:txBody>
                    <a:bodyPr/>
                    <a:lstStyle/>
                    <a:p>
                      <a:pPr>
                        <a:spcBef>
                          <a:spcPts val="0"/>
                        </a:spcBef>
                        <a:spcAft>
                          <a:spcPts val="1800"/>
                        </a:spcAft>
                      </a:pPr>
                      <a:r>
                        <a:rPr lang="en-US" sz="2400" b="1" i="0" dirty="0">
                          <a:effectLst/>
                          <a:latin typeface="Arial" panose="020B0604020202020204" pitchFamily="34" charset="0"/>
                          <a:ea typeface="Calibri" panose="020F0502020204030204" pitchFamily="34" charset="0"/>
                          <a:cs typeface="Arial" panose="020B0604020202020204" pitchFamily="34" charset="0"/>
                        </a:rPr>
                        <a:t>Performing</a:t>
                      </a:r>
                      <a:r>
                        <a:rPr lang="en-US" sz="2400" i="0" dirty="0">
                          <a:effectLst/>
                          <a:latin typeface="Arial" panose="020B0604020202020204" pitchFamily="34" charset="0"/>
                          <a:ea typeface="Calibri" panose="020F0502020204030204" pitchFamily="34" charset="0"/>
                          <a:cs typeface="Arial" panose="020B0604020202020204" pitchFamily="34" charset="0"/>
                        </a:rPr>
                        <a:t>/</a:t>
                      </a:r>
                      <a:r>
                        <a:rPr lang="en-US" sz="2400" b="1" i="0" dirty="0">
                          <a:effectLst/>
                          <a:latin typeface="Arial" panose="020B0604020202020204" pitchFamily="34" charset="0"/>
                          <a:ea typeface="Calibri" panose="020F0502020204030204" pitchFamily="34" charset="0"/>
                          <a:cs typeface="Arial" panose="020B0604020202020204" pitchFamily="34" charset="0"/>
                        </a:rPr>
                        <a:t>Presenting</a:t>
                      </a:r>
                      <a:r>
                        <a:rPr lang="en-US" sz="2400" i="0" dirty="0">
                          <a:effectLst/>
                          <a:latin typeface="Arial" panose="020B0604020202020204" pitchFamily="34" charset="0"/>
                          <a:ea typeface="Calibri" panose="020F0502020204030204" pitchFamily="34" charset="0"/>
                          <a:cs typeface="Arial" panose="020B0604020202020204" pitchFamily="34" charset="0"/>
                        </a:rPr>
                        <a:t>/</a:t>
                      </a:r>
                      <a:r>
                        <a:rPr lang="en-US" sz="2400" b="1" i="0" dirty="0">
                          <a:effectLst/>
                          <a:latin typeface="Arial" panose="020B0604020202020204" pitchFamily="34" charset="0"/>
                          <a:ea typeface="Calibri" panose="020F0502020204030204" pitchFamily="34" charset="0"/>
                          <a:cs typeface="Arial" panose="020B0604020202020204" pitchFamily="34" charset="0"/>
                        </a:rPr>
                        <a:t>Producing</a:t>
                      </a:r>
                      <a:r>
                        <a:rPr lang="en-US" sz="2400" i="1" dirty="0">
                          <a:latin typeface="Arial" panose="020B0604020202020204" pitchFamily="34" charset="0"/>
                          <a:ea typeface="Calibri" panose="020F0502020204030204" pitchFamily="34" charset="0"/>
                          <a:cs typeface="Arial" panose="020B0604020202020204" pitchFamily="34" charset="0"/>
                        </a:rPr>
                        <a:t>—</a:t>
                      </a:r>
                      <a:r>
                        <a:rPr lang="en-US" sz="2400" dirty="0">
                          <a:effectLst/>
                          <a:latin typeface="Arial" panose="020B0604020202020204" pitchFamily="34" charset="0"/>
                          <a:ea typeface="Calibri" panose="020F0502020204030204" pitchFamily="34" charset="0"/>
                          <a:cs typeface="Arial" panose="020B0604020202020204" pitchFamily="34" charset="0"/>
                        </a:rPr>
                        <a:t>realize artistic ideas and work through interpretation and presentation</a:t>
                      </a:r>
                      <a:endParaRPr lang="en-US" sz="2400" dirty="0">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0002"/>
                  </a:ext>
                </a:extLst>
              </a:tr>
              <a:tr h="738477">
                <a:tc>
                  <a:txBody>
                    <a:bodyPr/>
                    <a:lstStyle/>
                    <a:p>
                      <a:pPr algn="ctr"/>
                      <a:r>
                        <a:rPr lang="en-US" sz="3200" b="1" dirty="0">
                          <a:solidFill>
                            <a:srgbClr val="000104"/>
                          </a:solidFill>
                          <a:effectLst/>
                          <a:latin typeface="Arial" panose="020B0604020202020204" pitchFamily="34" charset="0"/>
                          <a:ea typeface="Calibri" panose="020F0502020204030204" pitchFamily="34" charset="0"/>
                          <a:cs typeface="Arial" panose="020B0604020202020204" pitchFamily="34" charset="0"/>
                        </a:rPr>
                        <a:t>Re</a:t>
                      </a:r>
                    </a:p>
                  </a:txBody>
                  <a:tcPr>
                    <a:solidFill>
                      <a:srgbClr val="EEA28A"/>
                    </a:solidFill>
                  </a:tcPr>
                </a:tc>
                <a:tc>
                  <a:txBody>
                    <a:bodyPr/>
                    <a:lstStyle/>
                    <a:p>
                      <a:pPr>
                        <a:spcBef>
                          <a:spcPts val="0"/>
                        </a:spcBef>
                        <a:spcAft>
                          <a:spcPts val="1800"/>
                        </a:spcAft>
                      </a:pPr>
                      <a:r>
                        <a:rPr lang="en-US" sz="2400" b="1" i="0" dirty="0">
                          <a:effectLst/>
                          <a:latin typeface="Arial" panose="020B0604020202020204" pitchFamily="34" charset="0"/>
                          <a:ea typeface="Calibri" panose="020F0502020204030204" pitchFamily="34" charset="0"/>
                          <a:cs typeface="Arial" panose="020B0604020202020204" pitchFamily="34" charset="0"/>
                        </a:rPr>
                        <a:t>Responding</a:t>
                      </a:r>
                      <a:r>
                        <a:rPr lang="en-US" sz="2400" i="1" dirty="0">
                          <a:latin typeface="Arial" panose="020B0604020202020204" pitchFamily="34" charset="0"/>
                          <a:ea typeface="Calibri" panose="020F0502020204030204" pitchFamily="34" charset="0"/>
                          <a:cs typeface="Arial" panose="020B0604020202020204" pitchFamily="34" charset="0"/>
                        </a:rPr>
                        <a:t>—</a:t>
                      </a:r>
                      <a:r>
                        <a:rPr lang="en-US" sz="2400" dirty="0">
                          <a:effectLst/>
                          <a:latin typeface="Arial" panose="020B0604020202020204" pitchFamily="34" charset="0"/>
                          <a:ea typeface="Calibri" panose="020F0502020204030204" pitchFamily="34" charset="0"/>
                          <a:cs typeface="Arial" panose="020B0604020202020204" pitchFamily="34" charset="0"/>
                        </a:rPr>
                        <a:t>understand and evaluate how the arts convey meaning to themselves as artists and to the viewer or audience throughout time</a:t>
                      </a:r>
                    </a:p>
                  </a:txBody>
                  <a:tcPr/>
                </a:tc>
                <a:extLst>
                  <a:ext uri="{0D108BD9-81ED-4DB2-BD59-A6C34878D82A}">
                    <a16:rowId xmlns:a16="http://schemas.microsoft.com/office/drawing/2014/main" val="10003"/>
                  </a:ext>
                </a:extLst>
              </a:tr>
              <a:tr h="965372">
                <a:tc>
                  <a:txBody>
                    <a:bodyPr/>
                    <a:lstStyle/>
                    <a:p>
                      <a:pPr algn="ctr"/>
                      <a:r>
                        <a:rPr lang="en-US" sz="3200" b="1" dirty="0">
                          <a:solidFill>
                            <a:srgbClr val="000104"/>
                          </a:solidFill>
                        </a:rPr>
                        <a:t>Cn</a:t>
                      </a:r>
                    </a:p>
                  </a:txBody>
                  <a:tcPr>
                    <a:solidFill>
                      <a:srgbClr val="FFC775"/>
                    </a:solidFill>
                  </a:tcPr>
                </a:tc>
                <a:tc>
                  <a:txBody>
                    <a:bodyPr/>
                    <a:lstStyle/>
                    <a:p>
                      <a:pPr>
                        <a:spcBef>
                          <a:spcPts val="0"/>
                        </a:spcBef>
                        <a:spcAft>
                          <a:spcPts val="1800"/>
                        </a:spcAft>
                      </a:pPr>
                      <a:r>
                        <a:rPr lang="en-US" sz="2400" b="1" i="0" dirty="0">
                          <a:effectLst/>
                          <a:latin typeface="Arial" panose="020B0604020202020204" pitchFamily="34" charset="0"/>
                          <a:ea typeface="Calibri" panose="020F0502020204030204" pitchFamily="34" charset="0"/>
                          <a:cs typeface="Arial" panose="020B0604020202020204" pitchFamily="34" charset="0"/>
                        </a:rPr>
                        <a:t>Connecting</a:t>
                      </a:r>
                      <a:r>
                        <a:rPr lang="en-US" sz="2400" i="1" dirty="0">
                          <a:latin typeface="Arial" panose="020B0604020202020204" pitchFamily="34" charset="0"/>
                          <a:ea typeface="Calibri" panose="020F0502020204030204" pitchFamily="34" charset="0"/>
                          <a:cs typeface="Arial" panose="020B0604020202020204" pitchFamily="34" charset="0"/>
                        </a:rPr>
                        <a:t>—</a:t>
                      </a:r>
                      <a:r>
                        <a:rPr lang="en-US" sz="2400" dirty="0">
                          <a:effectLst/>
                          <a:latin typeface="Arial" panose="020B0604020202020204" pitchFamily="34" charset="0"/>
                          <a:ea typeface="Calibri" panose="020F0502020204030204" pitchFamily="34" charset="0"/>
                          <a:cs typeface="Arial" panose="020B0604020202020204" pitchFamily="34" charset="0"/>
                        </a:rPr>
                        <a:t>relate artistic ideas and work with personal meaning and external context</a:t>
                      </a:r>
                    </a:p>
                  </a:txBody>
                  <a:tcPr/>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65C1F215-4AFF-44E8-BB4A-E4078117517E}"/>
              </a:ext>
            </a:extLst>
          </p:cNvPr>
          <p:cNvSpPr>
            <a:spLocks noGrp="1"/>
          </p:cNvSpPr>
          <p:nvPr>
            <p:ph type="sldNum" sz="quarter" idx="12"/>
          </p:nvPr>
        </p:nvSpPr>
        <p:spPr/>
        <p:txBody>
          <a:bodyPr/>
          <a:lstStyle/>
          <a:p>
            <a:fld id="{1C8E0B4C-4C2F-4BE7-8793-29AB022C0CCB}" type="slidenum">
              <a:rPr lang="en-US" smtClean="0"/>
              <a:t>8</a:t>
            </a:fld>
            <a:endParaRPr lang="en-US" dirty="0"/>
          </a:p>
        </p:txBody>
      </p:sp>
    </p:spTree>
    <p:extLst>
      <p:ext uri="{BB962C8B-B14F-4D97-AF65-F5344CB8AC3E}">
        <p14:creationId xmlns:p14="http://schemas.microsoft.com/office/powerpoint/2010/main" val="238574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110B2C9-2245-4A00-8C3C-753BB81F369B}"/>
              </a:ext>
            </a:extLst>
          </p:cNvPr>
          <p:cNvSpPr>
            <a:spLocks noGrp="1"/>
          </p:cNvSpPr>
          <p:nvPr>
            <p:ph type="title"/>
          </p:nvPr>
        </p:nvSpPr>
        <p:spPr>
          <a:xfrm>
            <a:off x="495845" y="683418"/>
            <a:ext cx="4552950" cy="2040732"/>
          </a:xfrm>
        </p:spPr>
        <p:txBody>
          <a:bodyPr>
            <a:normAutofit/>
          </a:bodyPr>
          <a:lstStyle/>
          <a:p>
            <a:pPr algn="ctr"/>
            <a:r>
              <a:rPr lang="en-US" sz="4000" dirty="0"/>
              <a:t>Multiple Entry Points for Learning</a:t>
            </a:r>
          </a:p>
        </p:txBody>
      </p:sp>
      <p:pic>
        <p:nvPicPr>
          <p:cNvPr id="11" name="Picture 10" descr="The four Artistic Processes, Creating, Performing/Presenting/Producing, Responding, and Connecting, provide multiple entry points for student learning. ">
            <a:extLst>
              <a:ext uri="{FF2B5EF4-FFF2-40B4-BE49-F238E27FC236}">
                <a16:creationId xmlns:a16="http://schemas.microsoft.com/office/drawing/2014/main" id="{E2335AB0-59D1-45B8-9F29-6D4CBB66483A}"/>
              </a:ext>
            </a:extLst>
          </p:cNvPr>
          <p:cNvPicPr>
            <a:picLocks noChangeAspect="1"/>
          </p:cNvPicPr>
          <p:nvPr/>
        </p:nvPicPr>
        <p:blipFill rotWithShape="1">
          <a:blip r:embed="rId3">
            <a:clrChange>
              <a:clrFrom>
                <a:srgbClr val="FFFFFF"/>
              </a:clrFrom>
              <a:clrTo>
                <a:srgbClr val="FFFFFF">
                  <a:alpha val="0"/>
                </a:srgbClr>
              </a:clrTo>
            </a:clrChange>
          </a:blip>
          <a:srcRect l="34668" t="5185" b="4237"/>
          <a:stretch/>
        </p:blipFill>
        <p:spPr>
          <a:xfrm>
            <a:off x="4747258" y="-5828"/>
            <a:ext cx="7416801" cy="6863828"/>
          </a:xfrm>
          <a:prstGeom prst="rect">
            <a:avLst/>
          </a:prstGeom>
        </p:spPr>
      </p:pic>
      <p:sp>
        <p:nvSpPr>
          <p:cNvPr id="10" name="Slide Number Placeholder 3">
            <a:extLst>
              <a:ext uri="{FF2B5EF4-FFF2-40B4-BE49-F238E27FC236}">
                <a16:creationId xmlns:a16="http://schemas.microsoft.com/office/drawing/2014/main" id="{F597FB7C-55E1-4DA8-BEF6-018AF8EB85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8E0B4C-4C2F-4BE7-8793-29AB022C0CC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49050894"/>
      </p:ext>
    </p:extLst>
  </p:cSld>
  <p:clrMapOvr>
    <a:masterClrMapping/>
  </p:clrMapOvr>
</p:sld>
</file>

<file path=ppt/theme/theme1.xml><?xml version="1.0" encoding="utf-8"?>
<a:theme xmlns:a="http://schemas.openxmlformats.org/drawingml/2006/main" name="Office Theme">
  <a:themeElements>
    <a:clrScheme name="Custom 2">
      <a:dk1>
        <a:srgbClr val="000000"/>
      </a:dk1>
      <a:lt1>
        <a:sysClr val="window" lastClr="FFFFFF"/>
      </a:lt1>
      <a:dk2>
        <a:srgbClr val="5E5E5E"/>
      </a:dk2>
      <a:lt2>
        <a:srgbClr val="DDDDDD"/>
      </a:lt2>
      <a:accent1>
        <a:srgbClr val="418AB3"/>
      </a:accent1>
      <a:accent2>
        <a:srgbClr val="A6B727"/>
      </a:accent2>
      <a:accent3>
        <a:srgbClr val="F69200"/>
      </a:accent3>
      <a:accent4>
        <a:srgbClr val="9755B1"/>
      </a:accent4>
      <a:accent5>
        <a:srgbClr val="FEC306"/>
      </a:accent5>
      <a:accent6>
        <a:srgbClr val="DF5327"/>
      </a:accent6>
      <a:hlink>
        <a:srgbClr val="0070C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Arts Framework">
      <a:dk1>
        <a:srgbClr val="000000"/>
      </a:dk1>
      <a:lt1>
        <a:sysClr val="window" lastClr="FFFFFF"/>
      </a:lt1>
      <a:dk2>
        <a:srgbClr val="5E5E5E"/>
      </a:dk2>
      <a:lt2>
        <a:srgbClr val="DDDDDD"/>
      </a:lt2>
      <a:accent1>
        <a:srgbClr val="418AB3"/>
      </a:accent1>
      <a:accent2>
        <a:srgbClr val="A6B727"/>
      </a:accent2>
      <a:accent3>
        <a:srgbClr val="F69200"/>
      </a:accent3>
      <a:accent4>
        <a:srgbClr val="9755B1"/>
      </a:accent4>
      <a:accent5>
        <a:srgbClr val="FEC306"/>
      </a:accent5>
      <a:accent6>
        <a:srgbClr val="DF5327"/>
      </a:accent6>
      <a:hlink>
        <a:srgbClr val="0000FF"/>
      </a:hlink>
      <a:folHlink>
        <a:srgbClr val="0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Arts Framework">
      <a:dk1>
        <a:srgbClr val="000000"/>
      </a:dk1>
      <a:lt1>
        <a:sysClr val="window" lastClr="FFFFFF"/>
      </a:lt1>
      <a:dk2>
        <a:srgbClr val="5E5E5E"/>
      </a:dk2>
      <a:lt2>
        <a:srgbClr val="DDDDDD"/>
      </a:lt2>
      <a:accent1>
        <a:srgbClr val="418AB3"/>
      </a:accent1>
      <a:accent2>
        <a:srgbClr val="A6B727"/>
      </a:accent2>
      <a:accent3>
        <a:srgbClr val="F69200"/>
      </a:accent3>
      <a:accent4>
        <a:srgbClr val="9755B1"/>
      </a:accent4>
      <a:accent5>
        <a:srgbClr val="FEC306"/>
      </a:accent5>
      <a:accent6>
        <a:srgbClr val="DF5327"/>
      </a:accent6>
      <a:hlink>
        <a:srgbClr val="0000FF"/>
      </a:hlink>
      <a:folHlink>
        <a:srgbClr val="0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28740</TotalTime>
  <Words>9327</Words>
  <Application>Microsoft Office PowerPoint</Application>
  <PresentationFormat>Widescreen</PresentationFormat>
  <Paragraphs>982</Paragraphs>
  <Slides>63</Slides>
  <Notes>63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63</vt:i4>
      </vt:variant>
    </vt:vector>
  </HeadingPairs>
  <TitlesOfParts>
    <vt:vector size="73" baseType="lpstr">
      <vt:lpstr>SimSun</vt:lpstr>
      <vt:lpstr>Arial</vt:lpstr>
      <vt:lpstr>Calibri</vt:lpstr>
      <vt:lpstr>Courier New</vt:lpstr>
      <vt:lpstr>Lato</vt:lpstr>
      <vt:lpstr>Symbol</vt:lpstr>
      <vt:lpstr>Times New Roman</vt:lpstr>
      <vt:lpstr>Office Theme</vt:lpstr>
      <vt:lpstr>2_Office Theme</vt:lpstr>
      <vt:lpstr>3_Office Theme</vt:lpstr>
      <vt:lpstr>Chapter 2: The Instructional Cycle</vt:lpstr>
      <vt:lpstr>Introduction to Chapter 2</vt:lpstr>
      <vt:lpstr>Contents of Chapter 2 (1)</vt:lpstr>
      <vt:lpstr>Contents of Chapter 2 (2)</vt:lpstr>
      <vt:lpstr>Focusing Questions for Chapter 2</vt:lpstr>
      <vt:lpstr>Q1—How are the 2019 Arts Standards organized to inform instructional design that supports student achievement of artistic literacy?</vt:lpstr>
      <vt:lpstr>Elements of the 2019 California Arts Standards </vt:lpstr>
      <vt:lpstr>Artistic Processes</vt:lpstr>
      <vt:lpstr>Multiple Entry Points for Learning</vt:lpstr>
      <vt:lpstr>Process Components</vt:lpstr>
      <vt:lpstr>Exploring Process Components </vt:lpstr>
      <vt:lpstr>Process Components for Visual Arts &amp; Media Arts</vt:lpstr>
      <vt:lpstr>Process Components for Dance &amp; Theatre</vt:lpstr>
      <vt:lpstr>Process Components for Music</vt:lpstr>
      <vt:lpstr>Shared Artistic Processes and Anchor Standards</vt:lpstr>
      <vt:lpstr>Enduring Understandings (EUs) and Essential Questions (EQs)</vt:lpstr>
      <vt:lpstr>EUs &amp; EQs as Organizers for Instruction</vt:lpstr>
      <vt:lpstr>Student Performance Standards</vt:lpstr>
      <vt:lpstr>Proficiency Levels for  High School Performance Standards  </vt:lpstr>
      <vt:lpstr>Coding System for the Standards </vt:lpstr>
      <vt:lpstr>Sample Coding For Music</vt:lpstr>
      <vt:lpstr>Example of How the Structural Elements of The Arts Standards Work Together—2.MU:Cr1a</vt:lpstr>
      <vt:lpstr>Suggestions for Reading the Discipline-Specific Student Performance Standards</vt:lpstr>
      <vt:lpstr>Q2—How can the 2019 Arts Standards be used to set clear learning expectations?</vt:lpstr>
      <vt:lpstr>Planning Tools</vt:lpstr>
      <vt:lpstr>Planning Process  </vt:lpstr>
      <vt:lpstr>Step 1: Map the Curriculum to Set Yearlong Course Learning Goals</vt:lpstr>
      <vt:lpstr>Research Supports a Comprehensive Approach to Instructional Planning</vt:lpstr>
      <vt:lpstr>Effective Curriculum Maps  for Comprehensive Arts Learning</vt:lpstr>
      <vt:lpstr>Step 2: Determining Acceptable Evidence and Designing Assessments</vt:lpstr>
      <vt:lpstr>Sample Questions to Consider When Linking Assessment to Evidence</vt:lpstr>
      <vt:lpstr>Cyclical Process for Learning,  of Learning, and as Learning</vt:lpstr>
      <vt:lpstr>Summative Assessment</vt:lpstr>
      <vt:lpstr>Authentic Assessment</vt:lpstr>
      <vt:lpstr>Questions to Inform Design of Authentic Assessments</vt:lpstr>
      <vt:lpstr>Snapshot:  Cumulative Authentic Assessment Task</vt:lpstr>
      <vt:lpstr>Portfolios as Summative Assessment (1)</vt:lpstr>
      <vt:lpstr>Portfolios as Summative Assessment (2)</vt:lpstr>
      <vt:lpstr>Formative Assessment</vt:lpstr>
      <vt:lpstr>Communication and Formative Assessment</vt:lpstr>
      <vt:lpstr>Effective Feedback in Formative Assessment</vt:lpstr>
      <vt:lpstr>Self &amp; Peer Assessment in Formative Feedback</vt:lpstr>
      <vt:lpstr>Feedback for Generating Formative Assessment</vt:lpstr>
      <vt:lpstr>Additional Considerations for Quality Classroom Assessment</vt:lpstr>
      <vt:lpstr>Additional Chapter 2 Assessment Topics</vt:lpstr>
      <vt:lpstr>Q3—In developing artistic literacy, what considerations for instructional design support learning for all students?</vt:lpstr>
      <vt:lpstr>Planning Learning Experiences and Instruction to Support All Students</vt:lpstr>
      <vt:lpstr>Shared Responsibility—Developing Artistically Literate Individuals</vt:lpstr>
      <vt:lpstr>What is “Text” in the Arts?</vt:lpstr>
      <vt:lpstr>Culturally Responsive Teaching in the Arts</vt:lpstr>
      <vt:lpstr>Hammond’s Framework of Considerations for Culturally Responsive Teaching </vt:lpstr>
      <vt:lpstr>Culturally Responsive Teachers </vt:lpstr>
      <vt:lpstr>Vignette:  Culturally Responsive Teaching in Theatre</vt:lpstr>
      <vt:lpstr>Q4—How can the principles of Universal Design for Learning (UDL) optimize learning for all students?</vt:lpstr>
      <vt:lpstr>Optimizing Arts Learning</vt:lpstr>
      <vt:lpstr>UDL Principles Connect With Student Goals</vt:lpstr>
      <vt:lpstr>Universal Design for Learning</vt:lpstr>
      <vt:lpstr>Multiple Means of Representation in Arts Learning</vt:lpstr>
      <vt:lpstr>Multiple Means of Action and Expression in Arts Learning</vt:lpstr>
      <vt:lpstr>Multiple Means of Engagement with the Arts Disciplines</vt:lpstr>
      <vt:lpstr>Vignette:  Personalized Learning Supporting Development of Self-regulation</vt:lpstr>
      <vt:lpstr>In Conclusion</vt:lpstr>
      <vt:lpstr>For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Instructional Cycle - Arts Framework (CA Department of Education</dc:title>
  <dc:subject>This presentation deck includes content from Chapter 2 of the 2020 Arts Education Framework for California Public Schools, Transitional Kindergarten Through Grade Twelve (Arts Framework).</dc:subject>
  <dc:creator>Letty Kraus</dc:creator>
  <cp:lastModifiedBy>Astrid Berrios</cp:lastModifiedBy>
  <cp:revision>535</cp:revision>
  <dcterms:created xsi:type="dcterms:W3CDTF">2020-08-26T19:28:27Z</dcterms:created>
  <dcterms:modified xsi:type="dcterms:W3CDTF">2023-05-09T17:13:46Z</dcterms:modified>
</cp:coreProperties>
</file>