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12" r:id="rId5"/>
  </p:sldMasterIdLst>
  <p:notesMasterIdLst>
    <p:notesMasterId r:id="rId28"/>
  </p:notesMasterIdLst>
  <p:sldIdLst>
    <p:sldId id="564" r:id="rId6"/>
    <p:sldId id="558" r:id="rId7"/>
    <p:sldId id="559" r:id="rId8"/>
    <p:sldId id="563" r:id="rId9"/>
    <p:sldId id="537" r:id="rId10"/>
    <p:sldId id="528" r:id="rId11"/>
    <p:sldId id="560" r:id="rId12"/>
    <p:sldId id="526" r:id="rId13"/>
    <p:sldId id="539" r:id="rId14"/>
    <p:sldId id="540" r:id="rId15"/>
    <p:sldId id="561" r:id="rId16"/>
    <p:sldId id="525" r:id="rId17"/>
    <p:sldId id="562" r:id="rId18"/>
    <p:sldId id="529" r:id="rId19"/>
    <p:sldId id="565" r:id="rId20"/>
    <p:sldId id="566" r:id="rId21"/>
    <p:sldId id="567" r:id="rId22"/>
    <p:sldId id="568" r:id="rId23"/>
    <p:sldId id="569" r:id="rId24"/>
    <p:sldId id="534" r:id="rId25"/>
    <p:sldId id="571" r:id="rId26"/>
    <p:sldId id="5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0FE"/>
    <a:srgbClr val="BBE9FD"/>
    <a:srgbClr val="8FDAFB"/>
    <a:srgbClr val="00FFFF"/>
    <a:srgbClr val="BAEAEA"/>
    <a:srgbClr val="D4F1F6"/>
    <a:srgbClr val="89AEC1"/>
    <a:srgbClr val="D9E5EB"/>
    <a:srgbClr val="F9866B"/>
    <a:srgbClr val="FEE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3" autoAdjust="0"/>
    <p:restoredTop sz="87016" autoAdjust="0"/>
  </p:normalViewPr>
  <p:slideViewPr>
    <p:cSldViewPr snapToGrid="0">
      <p:cViewPr varScale="1">
        <p:scale>
          <a:sx n="109" d="100"/>
          <a:sy n="109" d="100"/>
        </p:scale>
        <p:origin x="960" y="91"/>
      </p:cViewPr>
      <p:guideLst/>
    </p:cSldViewPr>
  </p:slideViewPr>
  <p:outlineViewPr>
    <p:cViewPr>
      <p:scale>
        <a:sx n="33" d="100"/>
        <a:sy n="33" d="100"/>
      </p:scale>
      <p:origin x="0" y="-1505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82DA8-8D36-41F0-AE7B-650CCB2559E6}" type="datetimeFigureOut">
              <a:rPr lang="en-US" smtClean="0"/>
              <a:t>4/11/2022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B81E1-1A17-4701-A0CE-17F18A6E773B}" type="slidenum">
              <a:rPr lang="en-US" smtClean="0"/>
              <a:t>‹#›</a:t>
            </a:fld>
            <a:endParaRPr lang="en-US" dirty="0"/>
          </a:p>
        </p:txBody>
      </p:sp>
    </p:spTree>
    <p:extLst>
      <p:ext uri="{BB962C8B-B14F-4D97-AF65-F5344CB8AC3E}">
        <p14:creationId xmlns:p14="http://schemas.microsoft.com/office/powerpoint/2010/main" val="41716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Arial" panose="020B0604020202020204" pitchFamily="34" charset="0"/>
                <a:cs typeface="Arial" panose="020B0604020202020204" pitchFamily="34" charset="0"/>
              </a:rPr>
              <a:t>About this Presentation</a:t>
            </a:r>
            <a:endParaRPr lang="en-US" sz="1200" b="0"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This presentation deck includes content from the Guide to Reading and Using the Framework chapter of the </a:t>
            </a:r>
            <a:r>
              <a:rPr lang="en-US" sz="1200" b="0" i="1" u="none" strike="noStrike" dirty="0">
                <a:solidFill>
                  <a:srgbClr val="000000"/>
                </a:solidFill>
                <a:effectLst/>
                <a:latin typeface="Arial" panose="020B0604020202020204" pitchFamily="34" charset="0"/>
                <a:cs typeface="Arial" panose="020B0604020202020204" pitchFamily="34" charset="0"/>
              </a:rPr>
              <a:t>2020 Arts Education Framework for California Public Schools, Transitional Kindergarten Through Grade Twelve </a:t>
            </a:r>
            <a:r>
              <a:rPr lang="en-US" sz="1200" b="0" i="0" u="none" strike="noStrike" dirty="0">
                <a:solidFill>
                  <a:srgbClr val="000000"/>
                </a:solidFill>
                <a:effectLst/>
                <a:latin typeface="Arial" panose="020B0604020202020204" pitchFamily="34" charset="0"/>
                <a:cs typeface="Arial" panose="020B0604020202020204" pitchFamily="34" charset="0"/>
              </a:rPr>
              <a:t>(</a:t>
            </a:r>
            <a:r>
              <a:rPr lang="en-US" sz="1200" b="0" i="1" u="none" strike="noStrike" dirty="0">
                <a:solidFill>
                  <a:srgbClr val="000000"/>
                </a:solidFill>
                <a:effectLst/>
                <a:latin typeface="Arial" panose="020B0604020202020204" pitchFamily="34" charset="0"/>
                <a:cs typeface="Arial" panose="020B0604020202020204" pitchFamily="34" charset="0"/>
              </a:rPr>
              <a:t>Arts Framework</a:t>
            </a:r>
            <a:r>
              <a:rPr lang="en-US" sz="1200" b="0" i="0" u="none" strike="noStrike" dirty="0">
                <a:solidFill>
                  <a:srgbClr val="000000"/>
                </a:solidFill>
                <a:effectLst/>
                <a:latin typeface="Arial" panose="020B0604020202020204" pitchFamily="34" charset="0"/>
                <a:cs typeface="Arial" panose="020B0604020202020204" pitchFamily="34" charset="0"/>
              </a:rPr>
              <a:t>).</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content was selected and refined in collaboration with leaders from California County Superintendents Educational Services Association (CCSESA) Statewide Arts Initiative and The California Arts Project (TCAP).</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The slides are mostly self-explanatory, but in some places the slide notes contain clarifying talking points, possible reflection questions, or notes that may be useful for anyone facilitating a group.</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presentation deck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is meant to be a resource for educators and education partners to use to guide their reading of the </a:t>
            </a:r>
            <a:r>
              <a:rPr lang="en-US" sz="1200" b="0" i="1" u="none" strike="noStrike" dirty="0">
                <a:solidFill>
                  <a:srgbClr val="000000"/>
                </a:solidFill>
                <a:effectLst/>
                <a:latin typeface="+mn-lt"/>
              </a:rPr>
              <a:t>Arts Framework;</a:t>
            </a:r>
            <a:endParaRPr lang="en-US" sz="1200" b="0" i="0" u="none" strike="noStrike" dirty="0">
              <a:solidFill>
                <a:srgbClr val="000000"/>
              </a:solidFill>
              <a:effectLst/>
              <a:latin typeface="+mn-lt"/>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is designed to use for self- or group study; and</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captures highlights and provides entry points to the chapter, but the slides and the notes are not meant to be exhaustive and represent all content in the chapter.</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slides and notes are not intended to be a substitute for reading the chapter.</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slide notes also reference chapter pages from which the slide content originates.</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Educators may download and modify the presentation for personal use.</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content may be used as a foundation from which to build workshops and presentations.</a:t>
            </a:r>
          </a:p>
          <a:p>
            <a:pPr marL="285750"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Contact the Curriculum Frameworks and Instructional Resources Division at </a:t>
            </a:r>
            <a:r>
              <a:rPr lang="en-US" sz="1200" b="1" i="0" u="sng" strike="noStrike" dirty="0">
                <a:solidFill>
                  <a:srgbClr val="000000"/>
                </a:solidFill>
                <a:effectLst/>
                <a:latin typeface="+mn-lt"/>
              </a:rPr>
              <a:t>cfird@cde.ca.gov</a:t>
            </a:r>
            <a:r>
              <a:rPr lang="en-US" sz="1200" b="1" i="0" u="none" strike="noStrike" dirty="0">
                <a:solidFill>
                  <a:srgbClr val="000000"/>
                </a:solidFill>
                <a:effectLst/>
                <a:latin typeface="+mn-lt"/>
              </a:rPr>
              <a:t> </a:t>
            </a:r>
            <a:r>
              <a:rPr lang="en-US" sz="1200" b="0" i="0" u="none" strike="noStrike" dirty="0">
                <a:solidFill>
                  <a:srgbClr val="000000"/>
                </a:solidFill>
                <a:effectLst/>
                <a:latin typeface="+mn-lt"/>
              </a:rPr>
              <a:t>with any questions about the content or use of the presentation deck.</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404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Sample </a:t>
            </a:r>
            <a:r>
              <a:rPr lang="en-US" sz="1200" b="1" dirty="0">
                <a:latin typeface="Arial" panose="020B0604020202020204" pitchFamily="34" charset="0"/>
                <a:ea typeface="+mn-ea"/>
                <a:cs typeface="Arial" panose="020B0604020202020204" pitchFamily="34" charset="0"/>
              </a:rPr>
              <a:t>E</a:t>
            </a:r>
            <a:r>
              <a:rPr lang="en-US" sz="1200" b="1" i="0" kern="1200" dirty="0">
                <a:effectLst/>
                <a:latin typeface="Arial" panose="020B0604020202020204" pitchFamily="34" charset="0"/>
                <a:ea typeface="+mn-ea"/>
                <a:cs typeface="Arial" panose="020B0604020202020204" pitchFamily="34" charset="0"/>
              </a:rPr>
              <a:t>ntry </a:t>
            </a:r>
            <a:r>
              <a:rPr lang="en-US" sz="1200" b="1" dirty="0">
                <a:latin typeface="Arial" panose="020B0604020202020204" pitchFamily="34" charset="0"/>
                <a:ea typeface="+mn-ea"/>
                <a:cs typeface="Arial" panose="020B0604020202020204" pitchFamily="34" charset="0"/>
              </a:rPr>
              <a:t>P</a:t>
            </a:r>
            <a:r>
              <a:rPr lang="en-US" sz="1200" b="1" i="0" kern="1200" dirty="0">
                <a:effectLst/>
                <a:latin typeface="Arial" panose="020B0604020202020204" pitchFamily="34" charset="0"/>
                <a:ea typeface="+mn-ea"/>
                <a:cs typeface="Arial" panose="020B0604020202020204" pitchFamily="34" charset="0"/>
              </a:rPr>
              <a:t>oints for Different </a:t>
            </a:r>
            <a:r>
              <a:rPr lang="en-US" sz="1200" b="1" dirty="0">
                <a:latin typeface="Arial" panose="020B0604020202020204" pitchFamily="34" charset="0"/>
                <a:ea typeface="+mn-ea"/>
                <a:cs typeface="Arial" panose="020B0604020202020204" pitchFamily="34" charset="0"/>
              </a:rPr>
              <a:t>U</a:t>
            </a:r>
            <a:r>
              <a:rPr lang="en-US" sz="1200" b="1" i="0" kern="1200" dirty="0">
                <a:effectLst/>
                <a:latin typeface="Arial" panose="020B0604020202020204" pitchFamily="34" charset="0"/>
                <a:ea typeface="+mn-ea"/>
                <a:cs typeface="Arial" panose="020B0604020202020204" pitchFamily="34" charset="0"/>
              </a:rPr>
              <a:t>sers (2)</a:t>
            </a: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1B81E1-1A17-4701-A0CE-17F18A6E773B}" type="slidenum">
              <a:rPr lang="en-US" smtClean="0"/>
              <a:t>10</a:t>
            </a:fld>
            <a:endParaRPr lang="en-US" dirty="0"/>
          </a:p>
        </p:txBody>
      </p:sp>
    </p:spTree>
    <p:extLst>
      <p:ext uri="{BB962C8B-B14F-4D97-AF65-F5344CB8AC3E}">
        <p14:creationId xmlns:p14="http://schemas.microsoft.com/office/powerpoint/2010/main" val="218902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mj-lt"/>
              <a:buNone/>
            </a:pPr>
            <a:r>
              <a:rPr lang="en-US" sz="1200" b="1" dirty="0">
                <a:effectLst/>
                <a:latin typeface="Arial" panose="020B0604020202020204" pitchFamily="34" charset="0"/>
                <a:ea typeface="Calibri" panose="020F0502020204030204" pitchFamily="34" charset="0"/>
                <a:cs typeface="Arial" panose="020B0604020202020204" pitchFamily="34" charset="0"/>
              </a:rPr>
              <a:t>Q4—</a:t>
            </a:r>
            <a:r>
              <a:rPr lang="en-US" sz="1200" b="1" dirty="0">
                <a:latin typeface="Arial" panose="020B0604020202020204" pitchFamily="34" charset="0"/>
                <a:ea typeface="Arial"/>
                <a:cs typeface="Arial" panose="020B0604020202020204" pitchFamily="34" charset="0"/>
                <a:sym typeface="Arial"/>
              </a:rPr>
              <a:t>What is the Difference between Standards and Frameworks?</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Chapter Pages: 7</a:t>
            </a:r>
            <a:r>
              <a:rPr lang="en-US" sz="1200" i="1" dirty="0">
                <a:effectLst/>
                <a:latin typeface="Arial" panose="020B0604020202020204" pitchFamily="34" charset="0"/>
                <a:ea typeface="Calibri" panose="020F0502020204030204" pitchFamily="34" charset="0"/>
                <a:cs typeface="Arial" panose="020B0604020202020204" pitchFamily="34" charset="0"/>
              </a:rPr>
              <a:t>–16</a:t>
            </a:r>
            <a:endParaRPr lang="en-US" sz="1200"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8219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5138"/>
          </a:xfrm>
        </p:spPr>
        <p:txBody>
          <a:bodyPr/>
          <a:lstStyle/>
          <a:p>
            <a:r>
              <a:rPr lang="en-US" sz="1200" b="1" dirty="0">
                <a:latin typeface="Arial" panose="020B0604020202020204" pitchFamily="34" charset="0"/>
                <a:ea typeface="Arial"/>
                <a:cs typeface="Arial" panose="020B0604020202020204" pitchFamily="34" charset="0"/>
                <a:sym typeface="Arial"/>
              </a:rPr>
              <a:t>Standards and Frameworks: What is the Difference?</a:t>
            </a:r>
          </a:p>
          <a:p>
            <a:pPr marL="0" indent="0">
              <a:buFont typeface="Arial" panose="020B0604020202020204" pitchFamily="34" charset="0"/>
              <a:buNone/>
            </a:pPr>
            <a:r>
              <a:rPr lang="en-US" sz="1200" b="0" baseline="0" dirty="0">
                <a:latin typeface="Arial" panose="020B0604020202020204" pitchFamily="34" charset="0"/>
                <a:ea typeface="Arial"/>
                <a:cs typeface="Arial" panose="020B0604020202020204" pitchFamily="34" charset="0"/>
                <a:sym typeface="Arial"/>
              </a:rPr>
              <a:t>Additional talking points:</a:t>
            </a:r>
          </a:p>
          <a:p>
            <a:pPr marL="171450" indent="-171450">
              <a:buFont typeface="Arial" panose="020B0604020202020204" pitchFamily="34" charset="0"/>
              <a:buChar char="•"/>
            </a:pPr>
            <a:r>
              <a:rPr lang="en-US" sz="1200" b="0" baseline="0" dirty="0">
                <a:latin typeface="Arial" panose="020B0604020202020204" pitchFamily="34" charset="0"/>
                <a:ea typeface="Arial"/>
                <a:cs typeface="Arial" panose="020B0604020202020204" pitchFamily="34" charset="0"/>
                <a:sym typeface="Arial"/>
              </a:rPr>
              <a:t>The standards are what we want students to know, understand, and be able to do by the end of every grade level, or in high school proficiency level, and the end of their transitional kindergarten through grade twelve experience.</a:t>
            </a:r>
          </a:p>
          <a:p>
            <a:pPr marL="171450" indent="-171450">
              <a:buFont typeface="Arial" panose="020B0604020202020204" pitchFamily="34" charset="0"/>
              <a:buChar char="•"/>
            </a:pPr>
            <a:r>
              <a:rPr lang="en-US" sz="1200" b="0" baseline="0" dirty="0">
                <a:latin typeface="Arial" panose="020B0604020202020204" pitchFamily="34" charset="0"/>
                <a:ea typeface="Arial"/>
                <a:cs typeface="Arial" panose="020B0604020202020204" pitchFamily="34" charset="0"/>
                <a:sym typeface="Arial"/>
              </a:rPr>
              <a:t>For teachers, standards are the ”what” for instruction. </a:t>
            </a:r>
          </a:p>
          <a:p>
            <a:pPr marL="171450" indent="-171450">
              <a:buFont typeface="Arial" panose="020B0604020202020204" pitchFamily="34" charset="0"/>
              <a:buChar char="•"/>
            </a:pPr>
            <a:r>
              <a:rPr lang="en-US" sz="1200" b="0" dirty="0">
                <a:latin typeface="Arial" panose="020B0604020202020204" pitchFamily="34" charset="0"/>
                <a:ea typeface="Arial"/>
                <a:cs typeface="Arial" panose="020B0604020202020204" pitchFamily="34" charset="0"/>
                <a:sym typeface="Arial"/>
              </a:rPr>
              <a:t>With new standards, </a:t>
            </a:r>
            <a:r>
              <a:rPr lang="en-US" sz="1200" b="0" baseline="0" dirty="0">
                <a:latin typeface="Arial" panose="020B0604020202020204" pitchFamily="34" charset="0"/>
                <a:ea typeface="Arial"/>
                <a:cs typeface="Arial" panose="020B0604020202020204" pitchFamily="34" charset="0"/>
                <a:sym typeface="Arial"/>
              </a:rPr>
              <a:t>it is important to help educators and administrators understand the standards and how to best provide instruction for each and every student to meet the standards. </a:t>
            </a:r>
          </a:p>
          <a:p>
            <a:pPr marL="171450" indent="-171450">
              <a:buFont typeface="Arial" panose="020B0604020202020204" pitchFamily="34" charset="0"/>
              <a:buChar char="•"/>
            </a:pPr>
            <a:r>
              <a:rPr lang="en-US" sz="1200" b="0" baseline="0" dirty="0">
                <a:latin typeface="Arial" panose="020B0604020202020204" pitchFamily="34" charset="0"/>
                <a:ea typeface="Arial"/>
                <a:cs typeface="Arial" panose="020B0604020202020204" pitchFamily="34" charset="0"/>
                <a:sym typeface="Arial"/>
              </a:rPr>
              <a:t>This support is provided through curriculum frameworks, which include guidance on how to deliver high-quality instruction to all students.</a:t>
            </a:r>
          </a:p>
          <a:p>
            <a:pPr marL="171450" indent="-171450">
              <a:buFont typeface="Arial" panose="020B0604020202020204" pitchFamily="34" charset="0"/>
              <a:buChar char="•"/>
            </a:pPr>
            <a:r>
              <a:rPr lang="en-US" sz="1200" b="0" baseline="0" dirty="0">
                <a:latin typeface="Arial" panose="020B0604020202020204" pitchFamily="34" charset="0"/>
                <a:ea typeface="Arial"/>
                <a:cs typeface="Arial" panose="020B0604020202020204" pitchFamily="34" charset="0"/>
                <a:sym typeface="Arial"/>
              </a:rPr>
              <a:t>Frameworks are based on current and confirmed research of best practices</a:t>
            </a:r>
            <a:r>
              <a:rPr lang="en-US" dirty="0">
                <a:latin typeface="Arial" panose="020B0604020202020204" pitchFamily="34" charset="0"/>
                <a:ea typeface="Arial"/>
                <a:cs typeface="Arial" panose="020B0604020202020204" pitchFamily="34" charset="0"/>
                <a:sym typeface="Arial"/>
              </a:rPr>
              <a:t> and </a:t>
            </a:r>
            <a:r>
              <a:rPr lang="en-US" sz="1200" b="0" baseline="0" dirty="0">
                <a:latin typeface="Arial" panose="020B0604020202020204" pitchFamily="34" charset="0"/>
                <a:ea typeface="Arial"/>
                <a:cs typeface="Arial" panose="020B0604020202020204" pitchFamily="34" charset="0"/>
                <a:sym typeface="Arial"/>
              </a:rPr>
              <a:t>provide guidance on how to meet different Education Codes, but there are no mandates or policies in the framework. </a:t>
            </a:r>
          </a:p>
          <a:p>
            <a:pPr marL="171450" indent="-171450">
              <a:buFont typeface="Arial" panose="020B0604020202020204" pitchFamily="34" charset="0"/>
              <a:buChar char="•"/>
            </a:pPr>
            <a:r>
              <a:rPr lang="en-US" sz="1200" b="0" baseline="0" dirty="0">
                <a:latin typeface="Arial" panose="020B0604020202020204" pitchFamily="34" charset="0"/>
                <a:ea typeface="Arial"/>
                <a:cs typeface="Arial" panose="020B0604020202020204" pitchFamily="34" charset="0"/>
                <a:sym typeface="Arial"/>
              </a:rPr>
              <a:t>Frameworks are also used as a tool for professional learning and a guide for publishers when developing instructional materials.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b="0" baseline="0" dirty="0">
              <a:latin typeface="Arial" panose="020B0604020202020204" pitchFamily="34" charset="0"/>
              <a:ea typeface="Arial"/>
              <a:cs typeface="Arial" panose="020B0604020202020204" pitchFamily="34" charset="0"/>
              <a:sym typeface="Arial"/>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E27AD-A5C8-4FA7-98EF-EE03D803BCC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718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mj-lt"/>
              <a:buNone/>
            </a:pPr>
            <a:r>
              <a:rPr lang="en-US" sz="1200" b="1" dirty="0">
                <a:effectLst/>
                <a:latin typeface="Arial" panose="020B0604020202020204" pitchFamily="34" charset="0"/>
                <a:ea typeface="Calibri" panose="020F0502020204030204" pitchFamily="34" charset="0"/>
                <a:cs typeface="Arial" panose="020B0604020202020204" pitchFamily="34" charset="0"/>
              </a:rPr>
              <a:t>Q4—</a:t>
            </a:r>
            <a:r>
              <a:rPr lang="en-US" sz="1200" b="1" dirty="0">
                <a:solidFill>
                  <a:prstClr val="black"/>
                </a:solidFill>
                <a:latin typeface="Arial" panose="020B0604020202020204" pitchFamily="34" charset="0"/>
                <a:cs typeface="Arial" panose="020B0604020202020204" pitchFamily="34" charset="0"/>
              </a:rPr>
              <a:t>How is the </a:t>
            </a:r>
            <a:r>
              <a:rPr lang="en-US" sz="1200" b="1" i="1" dirty="0">
                <a:solidFill>
                  <a:prstClr val="black"/>
                </a:solidFill>
                <a:latin typeface="Arial" panose="020B0604020202020204" pitchFamily="34" charset="0"/>
                <a:cs typeface="Arial" panose="020B0604020202020204" pitchFamily="34" charset="0"/>
              </a:rPr>
              <a:t>Arts Framework</a:t>
            </a:r>
            <a:r>
              <a:rPr lang="en-US" sz="1200" b="1" dirty="0">
                <a:solidFill>
                  <a:prstClr val="black"/>
                </a:solidFill>
                <a:latin typeface="Arial" panose="020B0604020202020204" pitchFamily="34" charset="0"/>
                <a:cs typeface="Arial" panose="020B0604020202020204" pitchFamily="34" charset="0"/>
              </a:rPr>
              <a:t> organized and what are some content  highlights?</a:t>
            </a:r>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Chapter Pages: 7</a:t>
            </a:r>
            <a:r>
              <a:rPr lang="en-US" sz="1200" i="1" dirty="0">
                <a:effectLst/>
                <a:latin typeface="Arial" panose="020B0604020202020204" pitchFamily="34" charset="0"/>
                <a:ea typeface="Calibri" panose="020F0502020204030204" pitchFamily="34" charset="0"/>
                <a:cs typeface="Arial" panose="020B0604020202020204" pitchFamily="34" charset="0"/>
              </a:rPr>
              <a:t>–16</a:t>
            </a:r>
            <a:endParaRPr lang="en-US" sz="1200"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8138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black"/>
                </a:solidFill>
                <a:latin typeface="Arial" panose="020B0604020202020204" pitchFamily="34" charset="0"/>
                <a:cs typeface="Arial" panose="020B0604020202020204" pitchFamily="34" charset="0"/>
              </a:rPr>
              <a:t>How is the framework organized?</a:t>
            </a:r>
          </a:p>
          <a:p>
            <a:r>
              <a:rPr lang="en-US" sz="1200" i="0" baseline="0" dirty="0">
                <a:latin typeface="Arial" panose="020B0604020202020204" pitchFamily="34" charset="0"/>
                <a:cs typeface="Arial" panose="020B0604020202020204" pitchFamily="34" charset="0"/>
              </a:rPr>
              <a:t>The </a:t>
            </a:r>
            <a:r>
              <a:rPr lang="en-US" sz="1200" i="1" baseline="0" dirty="0">
                <a:latin typeface="Arial" panose="020B0604020202020204" pitchFamily="34" charset="0"/>
                <a:cs typeface="Arial" panose="020B0604020202020204" pitchFamily="34" charset="0"/>
              </a:rPr>
              <a:t>Arts Framework </a:t>
            </a:r>
            <a:r>
              <a:rPr lang="en-US" sz="1200" i="0" baseline="0" dirty="0">
                <a:latin typeface="Arial" panose="020B0604020202020204" pitchFamily="34" charset="0"/>
                <a:cs typeface="Arial" panose="020B0604020202020204" pitchFamily="34" charset="0"/>
              </a:rPr>
              <a:t>provides guidance for</a:t>
            </a:r>
            <a:r>
              <a:rPr lang="en-US" sz="1200" i="1" baseline="0" dirty="0">
                <a:latin typeface="Arial" panose="020B0604020202020204" pitchFamily="34" charset="0"/>
                <a:cs typeface="Arial" panose="020B0604020202020204" pitchFamily="34" charset="0"/>
              </a:rPr>
              <a:t> </a:t>
            </a:r>
            <a:r>
              <a:rPr lang="en-US" sz="1200" i="0" baseline="0" dirty="0">
                <a:latin typeface="Arial" panose="020B0604020202020204" pitchFamily="34" charset="0"/>
                <a:cs typeface="Arial" panose="020B0604020202020204" pitchFamily="34" charset="0"/>
              </a:rPr>
              <a:t>transitional</a:t>
            </a:r>
            <a:r>
              <a:rPr lang="en-US" sz="1200" i="1" baseline="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kindergarten through high school. There are 10 chapters of the framework book-ended by a Guide to Reading and Using the Framework and a Set of Appendices. </a:t>
            </a:r>
          </a:p>
          <a:p>
            <a:pPr marL="0" indent="0"/>
            <a:endParaRPr lang="en-US" sz="120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E27AD-A5C8-4FA7-98EF-EE03D803BCC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682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B81E1-1A17-4701-A0CE-17F18A6E773B}" type="slidenum">
              <a:rPr lang="en-US" smtClean="0"/>
              <a:t>17</a:t>
            </a:fld>
            <a:endParaRPr lang="en-US" dirty="0"/>
          </a:p>
        </p:txBody>
      </p:sp>
    </p:spTree>
    <p:extLst>
      <p:ext uri="{BB962C8B-B14F-4D97-AF65-F5344CB8AC3E}">
        <p14:creationId xmlns:p14="http://schemas.microsoft.com/office/powerpoint/2010/main" val="67512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ysClr val="windowText" lastClr="000000"/>
                </a:solidFill>
                <a:latin typeface="Arial" panose="020B0604020202020204" pitchFamily="34" charset="0"/>
                <a:ea typeface="+mn-ea"/>
                <a:cs typeface="Arial" panose="020B0604020202020204" pitchFamily="34" charset="0"/>
              </a:rPr>
              <a:t>Chapter 9: </a:t>
            </a:r>
            <a:r>
              <a:rPr kumimoji="0" lang="en-US" sz="12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Implementing Effective Arts Education </a:t>
            </a: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en-US" sz="900" b="1"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highlights</a:t>
            </a: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endParaRPr lang="en-US" sz="1200" b="1" kern="1200" dirty="0">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E27AD-A5C8-4FA7-98EF-EE03D803BCC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1329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Reflection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214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Introduction to the Guide</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Chapter Page: n/a</a:t>
            </a:r>
            <a:endParaRPr lang="en-US"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1B81E1-1A17-4701-A0CE-17F18A6E773B}" type="slidenum">
              <a:rPr lang="en-US" smtClean="0"/>
              <a:t>2</a:t>
            </a:fld>
            <a:endParaRPr lang="en-US" dirty="0"/>
          </a:p>
        </p:txBody>
      </p:sp>
    </p:spTree>
    <p:extLst>
      <p:ext uri="{BB962C8B-B14F-4D97-AF65-F5344CB8AC3E}">
        <p14:creationId xmlns:p14="http://schemas.microsoft.com/office/powerpoint/2010/main" val="269088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Arial" panose="020B0604020202020204" pitchFamily="34" charset="0"/>
                <a:cs typeface="Arial" panose="020B0604020202020204" pitchFamily="34" charset="0"/>
              </a:rPr>
              <a:t>Questions for the Guide to Reading and Using the Framework</a:t>
            </a:r>
          </a:p>
          <a:p>
            <a:r>
              <a:rPr lang="en-US" sz="1200" i="0" dirty="0">
                <a:latin typeface="Arial" panose="020B0604020202020204" pitchFamily="34" charset="0"/>
                <a:cs typeface="Arial" panose="020B0604020202020204" pitchFamily="34" charset="0"/>
              </a:rPr>
              <a:t>The content of this presentation is organized by four questions.</a:t>
            </a:r>
          </a:p>
          <a:p>
            <a:r>
              <a:rPr lang="en-US" sz="1200" i="1" dirty="0">
                <a:latin typeface="Arial" panose="020B0604020202020204" pitchFamily="34" charset="0"/>
                <a:cs typeface="Arial" panose="020B0604020202020204" pitchFamily="34" charset="0"/>
              </a:rPr>
              <a:t>Chapter Pages: n/a</a:t>
            </a:r>
            <a:endParaRPr 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974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Arial" panose="020B0604020202020204" pitchFamily="34" charset="0"/>
                <a:ea typeface="Calibri" panose="020F0502020204030204" pitchFamily="34" charset="0"/>
                <a:cs typeface="Arial" panose="020B0604020202020204" pitchFamily="34" charset="0"/>
              </a:rPr>
              <a:t>Q1—</a:t>
            </a:r>
            <a:r>
              <a:rPr lang="en-US" sz="1200" b="1" dirty="0">
                <a:latin typeface="Arial" panose="020B0604020202020204" pitchFamily="34" charset="0"/>
                <a:cs typeface="Arial" panose="020B0604020202020204" pitchFamily="34" charset="0"/>
              </a:rPr>
              <a:t>What are the guiding documents for arts education in California?</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Chapter Pages: 7</a:t>
            </a:r>
            <a:r>
              <a:rPr lang="en-US" sz="1200" i="1" dirty="0">
                <a:effectLst/>
                <a:latin typeface="Arial" panose="020B0604020202020204" pitchFamily="34" charset="0"/>
                <a:ea typeface="Calibri" panose="020F0502020204030204" pitchFamily="34" charset="0"/>
                <a:cs typeface="Arial" panose="020B0604020202020204" pitchFamily="34" charset="0"/>
              </a:rPr>
              <a:t>–16</a:t>
            </a:r>
            <a:endParaRPr lang="en-US" sz="1200"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003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Guiding Documents for Arts Education in California</a:t>
            </a:r>
          </a:p>
          <a:p>
            <a:pPr marL="171450" indent="-171450">
              <a:spcBef>
                <a:spcPts val="0"/>
              </a:spcBef>
              <a:spcAft>
                <a:spcPts val="18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California Preschool Learning Foundations documents provide guidance for preschool students when instruction focuses on artistic play, process, and arts learning in the context of child development. </a:t>
            </a:r>
          </a:p>
          <a:p>
            <a:pPr marL="171450" indent="-171450">
              <a:spcBef>
                <a:spcPts val="0"/>
              </a:spcBef>
              <a:spcAft>
                <a:spcPts val="18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2019 </a:t>
            </a:r>
            <a:r>
              <a:rPr lang="en-US" sz="1200" i="1" dirty="0">
                <a:latin typeface="Arial" panose="020B0604020202020204" pitchFamily="34" charset="0"/>
                <a:cs typeface="Arial" panose="020B0604020202020204" pitchFamily="34" charset="0"/>
              </a:rPr>
              <a:t>Arts Standards</a:t>
            </a:r>
            <a:r>
              <a:rPr lang="en-US" sz="1200" dirty="0">
                <a:latin typeface="Arial" panose="020B0604020202020204" pitchFamily="34" charset="0"/>
                <a:cs typeface="Arial" panose="020B0604020202020204" pitchFamily="34" charset="0"/>
              </a:rPr>
              <a:t> and </a:t>
            </a:r>
            <a:r>
              <a:rPr lang="en-US" sz="1200" i="1" dirty="0">
                <a:latin typeface="Arial" panose="020B0604020202020204" pitchFamily="34" charset="0"/>
                <a:cs typeface="Arial" panose="020B0604020202020204" pitchFamily="34" charset="0"/>
              </a:rPr>
              <a:t>Arts Framework</a:t>
            </a:r>
            <a:r>
              <a:rPr lang="en-US" sz="1200" dirty="0">
                <a:latin typeface="Arial" panose="020B0604020202020204" pitchFamily="34" charset="0"/>
                <a:cs typeface="Arial" panose="020B0604020202020204" pitchFamily="34" charset="0"/>
              </a:rPr>
              <a:t> provide guidance for sequential standards-based arts education in transitional kindergarten through grade twelve.</a:t>
            </a:r>
          </a:p>
          <a:p>
            <a:pPr marL="171450" indent="-171450">
              <a:spcBef>
                <a:spcPts val="0"/>
              </a:spcBef>
              <a:spcAft>
                <a:spcPts val="18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Career Technical Education Standards for California Public Schools provide guidance for career technical education for arts, media, and entertainment, which integrates career, technical, and arts learning and readies students for career and college.</a:t>
            </a:r>
          </a:p>
          <a:p>
            <a:pPr marL="171450" indent="-171450">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The guidance in these documents is not binding on local educational agencies or other entities. Except for the statutes, regulations, and court decisions that may be referenced in them, the documents are exemplary, and compliance with it is not mandatory. (See </a:t>
            </a:r>
            <a:r>
              <a:rPr lang="en-US" i="1" dirty="0">
                <a:latin typeface="Arial" panose="020B0604020202020204" pitchFamily="34" charset="0"/>
                <a:cs typeface="Arial" panose="020B0604020202020204" pitchFamily="34" charset="0"/>
              </a:rPr>
              <a:t>Education Code </a:t>
            </a:r>
            <a:r>
              <a:rPr lang="en-US" dirty="0">
                <a:latin typeface="Arial" panose="020B0604020202020204" pitchFamily="34" charset="0"/>
                <a:cs typeface="Arial" panose="020B0604020202020204" pitchFamily="34" charset="0"/>
              </a:rPr>
              <a:t>Section 33308.5)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bg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C52C-5E29-41AF-BAA3-8217E886DA0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707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Arial" panose="020B0604020202020204" pitchFamily="34" charset="0"/>
                <a:ea typeface="Calibri" panose="020F0502020204030204" pitchFamily="34" charset="0"/>
                <a:cs typeface="Arial" panose="020B0604020202020204" pitchFamily="34" charset="0"/>
              </a:rPr>
              <a:t>Prekindergarten vs. Transitional Kindergarten</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following guidance was developed in consultation with the Early Learning and Care Division at the California Department of Education (CDE).</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a:t>
            </a:r>
            <a:r>
              <a:rPr lang="en-US" sz="1200" i="1" dirty="0">
                <a:effectLst/>
                <a:latin typeface="Arial" panose="020B0604020202020204" pitchFamily="34" charset="0"/>
                <a:ea typeface="Calibri" panose="020F0502020204030204" pitchFamily="34" charset="0"/>
                <a:cs typeface="Arial" panose="020B0604020202020204" pitchFamily="34" charset="0"/>
              </a:rPr>
              <a:t>Arts Framework</a:t>
            </a:r>
            <a:r>
              <a:rPr lang="en-US" sz="1200" i="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provides guidance for implementation of the prekindergarten (PK) </a:t>
            </a:r>
            <a:r>
              <a:rPr lang="en-US" sz="1200" i="0" dirty="0">
                <a:effectLst/>
                <a:latin typeface="Arial" panose="020B0604020202020204" pitchFamily="34" charset="0"/>
                <a:ea typeface="Calibri" panose="020F0502020204030204" pitchFamily="34" charset="0"/>
                <a:cs typeface="Arial" panose="020B0604020202020204" pitchFamily="34" charset="0"/>
              </a:rPr>
              <a:t>arts standards</a:t>
            </a:r>
            <a:r>
              <a:rPr lang="en-US" sz="1200" i="1" dirty="0">
                <a:effectLst/>
                <a:latin typeface="Arial" panose="020B0604020202020204" pitchFamily="34" charset="0"/>
                <a:ea typeface="Calibri" panose="020F0502020204030204" pitchFamily="34" charset="0"/>
                <a:cs typeface="Arial" panose="020B0604020202020204" pitchFamily="34" charset="0"/>
              </a:rPr>
              <a:t>,</a:t>
            </a:r>
            <a:r>
              <a:rPr lang="en-US" sz="1200" dirty="0">
                <a:effectLst/>
                <a:latin typeface="Arial" panose="020B0604020202020204" pitchFamily="34" charset="0"/>
                <a:ea typeface="Calibri" panose="020F0502020204030204" pitchFamily="34" charset="0"/>
                <a:cs typeface="Arial" panose="020B0604020202020204" pitchFamily="34" charset="0"/>
              </a:rPr>
              <a:t> which are intended for California’s local educational agencies (LEAs) to apply to transitional kindergarten (TK). As such, in the </a:t>
            </a:r>
            <a:r>
              <a:rPr lang="en-US" sz="1200" i="1" dirty="0">
                <a:effectLst/>
                <a:latin typeface="Arial" panose="020B0604020202020204" pitchFamily="34" charset="0"/>
                <a:ea typeface="Calibri" panose="020F0502020204030204" pitchFamily="34" charset="0"/>
                <a:cs typeface="Arial" panose="020B0604020202020204" pitchFamily="34" charset="0"/>
              </a:rPr>
              <a:t>Arts Framework</a:t>
            </a:r>
            <a:r>
              <a:rPr lang="en-US" sz="1200" dirty="0">
                <a:effectLst/>
                <a:latin typeface="Arial" panose="020B0604020202020204" pitchFamily="34" charset="0"/>
                <a:ea typeface="Calibri" panose="020F0502020204030204" pitchFamily="34" charset="0"/>
                <a:cs typeface="Arial" panose="020B0604020202020204" pitchFamily="34" charset="0"/>
              </a:rPr>
              <a:t>, PK standards are referred to as TK standards.</a:t>
            </a:r>
          </a:p>
          <a:p>
            <a:pPr marL="285750" marR="0" lvl="0" indent="-28575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Because TK and kindergarten provide two years of preparation for the first grade, students’ arts education experiences should be unique in each of those years. The TK standards should be used by educators to ensure readiness for first grade.</a:t>
            </a:r>
          </a:p>
          <a:p>
            <a:pPr marL="285750" marR="0" indent="-285750">
              <a:lnSpc>
                <a:spcPct val="150000"/>
              </a:lnSpc>
              <a:spcBef>
                <a:spcPts val="0"/>
              </a:spcBef>
              <a:spcAft>
                <a:spcPts val="12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When planning arts education lessons, PK educators should use the California Preschool Learning Foundations documents developed by the CDE which address arts development of children of approximately four years of age. </a:t>
            </a:r>
            <a:r>
              <a:rPr lang="en-US" sz="1200" b="0" i="1" dirty="0">
                <a:solidFill>
                  <a:srgbClr val="000000"/>
                </a:solidFill>
                <a:effectLst/>
                <a:latin typeface="Arial" panose="020B0604020202020204" pitchFamily="34" charset="0"/>
                <a:cs typeface="Arial" panose="020B0604020202020204" pitchFamily="34" charset="0"/>
              </a:rPr>
              <a:t>California Preschool Learning Foundations, Volume 2 </a:t>
            </a:r>
            <a:r>
              <a:rPr lang="en-US" sz="1200" b="0" i="0" dirty="0">
                <a:solidFill>
                  <a:srgbClr val="000000"/>
                </a:solidFill>
                <a:effectLst/>
                <a:latin typeface="Arial" panose="020B0604020202020204" pitchFamily="34" charset="0"/>
                <a:cs typeface="Arial" panose="020B0604020202020204" pitchFamily="34" charset="0"/>
              </a:rPr>
              <a:t> can be accessed online at https://www.cde.ca.gov/sp/cd/re/psfoundations.asp#psfoundvol2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b="0" i="1" baseline="0" dirty="0">
              <a:latin typeface="Arial" panose="020B0604020202020204" pitchFamily="34" charset="0"/>
              <a:ea typeface="Arial"/>
              <a:cs typeface="Arial" panose="020B0604020202020204" pitchFamily="34" charset="0"/>
              <a:sym typeface="Arial"/>
            </a:endParaRPr>
          </a:p>
          <a:p>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1B81E1-1A17-4701-A0CE-17F18A6E773B}"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916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800"/>
              </a:spcAft>
              <a:buFont typeface="+mj-lt"/>
              <a:buNone/>
            </a:pPr>
            <a:r>
              <a:rPr lang="en-US" sz="1200" b="1" dirty="0">
                <a:effectLst/>
                <a:latin typeface="Arial" panose="020B0604020202020204" pitchFamily="34" charset="0"/>
                <a:ea typeface="Calibri" panose="020F0502020204030204" pitchFamily="34" charset="0"/>
                <a:cs typeface="Arial" panose="020B0604020202020204" pitchFamily="34" charset="0"/>
              </a:rPr>
              <a:t>Q2—</a:t>
            </a:r>
            <a:r>
              <a:rPr lang="en-US" sz="1200" b="1" dirty="0">
                <a:latin typeface="Arial" panose="020B0604020202020204" pitchFamily="34" charset="0"/>
                <a:cs typeface="Arial" panose="020B0604020202020204" pitchFamily="34" charset="0"/>
              </a:rPr>
              <a:t>Who might use the </a:t>
            </a:r>
            <a:r>
              <a:rPr lang="en-US" sz="1200" b="1" i="1" dirty="0">
                <a:latin typeface="Arial" panose="020B0604020202020204" pitchFamily="34" charset="0"/>
                <a:cs typeface="Arial" panose="020B0604020202020204" pitchFamily="34" charset="0"/>
              </a:rPr>
              <a:t>Arts Framework</a:t>
            </a:r>
            <a:r>
              <a:rPr lang="en-US" sz="1200" b="1"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Chapter Pages: 7</a:t>
            </a:r>
            <a:r>
              <a:rPr lang="en-US" sz="1200" i="1" dirty="0">
                <a:effectLst/>
                <a:latin typeface="Arial" panose="020B0604020202020204" pitchFamily="34" charset="0"/>
                <a:ea typeface="Calibri" panose="020F0502020204030204" pitchFamily="34" charset="0"/>
                <a:cs typeface="Arial" panose="020B0604020202020204" pitchFamily="34" charset="0"/>
              </a:rPr>
              <a:t>–16</a:t>
            </a:r>
            <a:endParaRPr lang="en-US" sz="1200"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187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The Arts Education Framework has Many Audiences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Guide </a:t>
            </a:r>
            <a:r>
              <a:rPr lang="en-US" b="0" i="0" kern="1200" dirty="0">
                <a:effectLst/>
                <a:latin typeface="Arial" panose="020B0604020202020204" pitchFamily="34" charset="0"/>
                <a:ea typeface="+mn-ea"/>
                <a:cs typeface="Arial" panose="020B0604020202020204" pitchFamily="34" charset="0"/>
              </a:rPr>
              <a:t>is meant to provide entry points for different users, including teachers (single and multiple subject), administrators, and other education partners.</a:t>
            </a:r>
          </a:p>
          <a:p>
            <a:pPr marL="171450" indent="-171450">
              <a:buFont typeface="Arial" panose="020B0604020202020204" pitchFamily="34" charset="0"/>
              <a:buChar char="•"/>
            </a:pPr>
            <a:r>
              <a:rPr lang="en-US" b="0" i="0" kern="1200" dirty="0">
                <a:effectLst/>
                <a:latin typeface="Arial" panose="020B0604020202020204" pitchFamily="34" charset="0"/>
                <a:ea typeface="+mn-ea"/>
                <a:cs typeface="Arial" panose="020B0604020202020204" pitchFamily="34" charset="0"/>
              </a:rPr>
              <a:t>While a full reading of the framework is encouraged, the Guide can be used to </a:t>
            </a:r>
            <a:r>
              <a:rPr lang="en-US" dirty="0">
                <a:latin typeface="Arial" panose="020B0604020202020204" pitchFamily="34" charset="0"/>
                <a:cs typeface="Arial" panose="020B0604020202020204" pitchFamily="34" charset="0"/>
              </a:rPr>
              <a:t>customize a user’s pathway in navigating the document through it (see examples that follow).</a:t>
            </a:r>
          </a:p>
          <a:p>
            <a:pPr marL="0" indent="0">
              <a:buFont typeface="Arial" panose="020B0604020202020204" pitchFamily="34" charset="0"/>
              <a:buNone/>
            </a:pPr>
            <a:endParaRPr lang="en-US" sz="12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A99C9-FF46-4F50-BFB9-00046364D3A0}"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344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Sample </a:t>
            </a:r>
            <a:r>
              <a:rPr lang="en-US" sz="1200" b="1" dirty="0">
                <a:latin typeface="Arial" panose="020B0604020202020204" pitchFamily="34" charset="0"/>
                <a:ea typeface="+mn-ea"/>
                <a:cs typeface="Arial" panose="020B0604020202020204" pitchFamily="34" charset="0"/>
              </a:rPr>
              <a:t>E</a:t>
            </a:r>
            <a:r>
              <a:rPr lang="en-US" sz="1200" b="1" i="0" kern="1200" dirty="0">
                <a:effectLst/>
                <a:latin typeface="Arial" panose="020B0604020202020204" pitchFamily="34" charset="0"/>
                <a:ea typeface="+mn-ea"/>
                <a:cs typeface="Arial" panose="020B0604020202020204" pitchFamily="34" charset="0"/>
              </a:rPr>
              <a:t>ntry </a:t>
            </a:r>
            <a:r>
              <a:rPr lang="en-US" sz="1200" b="1" dirty="0">
                <a:latin typeface="Arial" panose="020B0604020202020204" pitchFamily="34" charset="0"/>
                <a:ea typeface="+mn-ea"/>
                <a:cs typeface="Arial" panose="020B0604020202020204" pitchFamily="34" charset="0"/>
              </a:rPr>
              <a:t>P</a:t>
            </a:r>
            <a:r>
              <a:rPr lang="en-US" sz="1200" b="1" i="0" kern="1200" dirty="0">
                <a:effectLst/>
                <a:latin typeface="Arial" panose="020B0604020202020204" pitchFamily="34" charset="0"/>
                <a:ea typeface="+mn-ea"/>
                <a:cs typeface="Arial" panose="020B0604020202020204" pitchFamily="34" charset="0"/>
              </a:rPr>
              <a:t>oints for Different </a:t>
            </a:r>
            <a:r>
              <a:rPr lang="en-US" sz="1200" b="1" dirty="0">
                <a:latin typeface="Arial" panose="020B0604020202020204" pitchFamily="34" charset="0"/>
                <a:ea typeface="+mn-ea"/>
                <a:cs typeface="Arial" panose="020B0604020202020204" pitchFamily="34" charset="0"/>
              </a:rPr>
              <a:t>U</a:t>
            </a:r>
            <a:r>
              <a:rPr lang="en-US" sz="1200" b="1" i="0" kern="1200" dirty="0">
                <a:effectLst/>
                <a:latin typeface="Arial" panose="020B0604020202020204" pitchFamily="34" charset="0"/>
                <a:ea typeface="+mn-ea"/>
                <a:cs typeface="Arial" panose="020B0604020202020204" pitchFamily="34" charset="0"/>
              </a:rPr>
              <a:t>sers (1)</a:t>
            </a: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1B81E1-1A17-4701-A0CE-17F18A6E773B}" type="slidenum">
              <a:rPr lang="en-US" smtClean="0"/>
              <a:t>9</a:t>
            </a:fld>
            <a:endParaRPr lang="en-US" dirty="0"/>
          </a:p>
        </p:txBody>
      </p:sp>
    </p:spTree>
    <p:extLst>
      <p:ext uri="{BB962C8B-B14F-4D97-AF65-F5344CB8AC3E}">
        <p14:creationId xmlns:p14="http://schemas.microsoft.com/office/powerpoint/2010/main" val="318959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35952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12331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98991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6952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877876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09727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548A0BD7-1133-4582-AE6E-6395CD4F2DC4}"/>
              </a:ext>
            </a:extLst>
          </p:cNvPr>
          <p:cNvSpPr>
            <a:spLocks noGrp="1"/>
          </p:cNvSpPr>
          <p:nvPr>
            <p:ph idx="1"/>
          </p:nvPr>
        </p:nvSpPr>
        <p:spPr>
          <a:xfrm>
            <a:off x="6096000" y="987425"/>
            <a:ext cx="52593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45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6" name="TextBox 5">
            <a:extLst>
              <a:ext uri="{FF2B5EF4-FFF2-40B4-BE49-F238E27FC236}">
                <a16:creationId xmlns:a16="http://schemas.microsoft.com/office/drawing/2014/main" id="{FF733FD2-5BE8-4F24-9759-0A674CAC057F}"/>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10/01/20</a:t>
            </a:r>
          </a:p>
        </p:txBody>
      </p:sp>
    </p:spTree>
    <p:extLst>
      <p:ext uri="{BB962C8B-B14F-4D97-AF65-F5344CB8AC3E}">
        <p14:creationId xmlns:p14="http://schemas.microsoft.com/office/powerpoint/2010/main" val="370510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918039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329875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51297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E5AC00A8-6A62-4310-BC75-FD9366BA183A}"/>
              </a:ext>
            </a:extLst>
          </p:cNvPr>
          <p:cNvSpPr>
            <a:spLocks noGrp="1"/>
          </p:cNvSpPr>
          <p:nvPr>
            <p:ph idx="13"/>
          </p:nvPr>
        </p:nvSpPr>
        <p:spPr>
          <a:xfrm>
            <a:off x="2414507" y="4937863"/>
            <a:ext cx="1694196" cy="1010601"/>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4" name="Content Placeholder 2">
            <a:extLst>
              <a:ext uri="{FF2B5EF4-FFF2-40B4-BE49-F238E27FC236}">
                <a16:creationId xmlns:a16="http://schemas.microsoft.com/office/drawing/2014/main" id="{D2BA159A-B00F-4228-96A3-731EFE2A137C}"/>
              </a:ext>
            </a:extLst>
          </p:cNvPr>
          <p:cNvSpPr>
            <a:spLocks noGrp="1"/>
          </p:cNvSpPr>
          <p:nvPr>
            <p:ph idx="14"/>
          </p:nvPr>
        </p:nvSpPr>
        <p:spPr>
          <a:xfrm>
            <a:off x="4255707" y="4842281"/>
            <a:ext cx="2404637" cy="1106183"/>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5" name="Content Placeholder 2">
            <a:extLst>
              <a:ext uri="{FF2B5EF4-FFF2-40B4-BE49-F238E27FC236}">
                <a16:creationId xmlns:a16="http://schemas.microsoft.com/office/drawing/2014/main" id="{4D074E2D-2C7A-4915-B72F-F25DB310BEF7}"/>
              </a:ext>
            </a:extLst>
          </p:cNvPr>
          <p:cNvSpPr>
            <a:spLocks noGrp="1"/>
          </p:cNvSpPr>
          <p:nvPr>
            <p:ph idx="15"/>
          </p:nvPr>
        </p:nvSpPr>
        <p:spPr>
          <a:xfrm>
            <a:off x="6897227" y="4951810"/>
            <a:ext cx="3542369" cy="996654"/>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6" name="Content Placeholder 2">
            <a:extLst>
              <a:ext uri="{FF2B5EF4-FFF2-40B4-BE49-F238E27FC236}">
                <a16:creationId xmlns:a16="http://schemas.microsoft.com/office/drawing/2014/main" id="{C1C10E42-4FB7-44FE-B596-73F49DC8DE27}"/>
              </a:ext>
            </a:extLst>
          </p:cNvPr>
          <p:cNvSpPr>
            <a:spLocks noGrp="1"/>
          </p:cNvSpPr>
          <p:nvPr>
            <p:ph idx="16"/>
          </p:nvPr>
        </p:nvSpPr>
        <p:spPr>
          <a:xfrm>
            <a:off x="10607040" y="4842646"/>
            <a:ext cx="1168193" cy="1132062"/>
          </a:xfrm>
        </p:spPr>
        <p:txBody>
          <a:bodyPr/>
          <a:lstStyle>
            <a:lvl1pPr marL="0" indent="0">
              <a:buFont typeface="Arial" panose="020B0604020202020204" pitchFamily="34" charset="0"/>
              <a:buNone/>
              <a:defRPr/>
            </a:lvl1pPr>
            <a:lvl2pPr>
              <a:defRPr/>
            </a:lvl2pPr>
            <a:lvl3pPr>
              <a:defRPr/>
            </a:lvl3pPr>
            <a:lvl4pPr marL="1371600" indent="0">
              <a:buNone/>
              <a:defRPr/>
            </a:lvl4pPr>
          </a:lstStyle>
          <a:p>
            <a:pPr lvl="0"/>
            <a:endParaRPr lang="en-US" dirty="0"/>
          </a:p>
        </p:txBody>
      </p:sp>
      <p:sp>
        <p:nvSpPr>
          <p:cNvPr id="12" name="Content Placeholder 2">
            <a:extLst>
              <a:ext uri="{FF2B5EF4-FFF2-40B4-BE49-F238E27FC236}">
                <a16:creationId xmlns:a16="http://schemas.microsoft.com/office/drawing/2014/main" id="{708AD5AC-32F9-4A36-8014-7300776825C7}"/>
              </a:ext>
            </a:extLst>
          </p:cNvPr>
          <p:cNvSpPr>
            <a:spLocks noGrp="1"/>
          </p:cNvSpPr>
          <p:nvPr>
            <p:ph idx="17"/>
          </p:nvPr>
        </p:nvSpPr>
        <p:spPr>
          <a:xfrm>
            <a:off x="3847724" y="6111088"/>
            <a:ext cx="8047972" cy="496483"/>
          </a:xfrm>
        </p:spPr>
        <p:txBody>
          <a:bodyPr>
            <a:normAutofit/>
          </a:bodyPr>
          <a:lstStyle>
            <a:lvl1pPr marL="0" indent="0" algn="r">
              <a:buFont typeface="Arial" panose="020B0604020202020204" pitchFamily="34" charset="0"/>
              <a:buNone/>
              <a:defRPr sz="2400"/>
            </a:lvl1pPr>
            <a:lvl2pPr>
              <a:defRPr/>
            </a:lvl2pPr>
            <a:lvl3pPr>
              <a:defRPr/>
            </a:lvl3pPr>
            <a:lvl4pPr marL="1371600" indent="0">
              <a:buNone/>
              <a:defRPr/>
            </a:lvl4pPr>
          </a:lstStyle>
          <a:p>
            <a:pPr lvl="0"/>
            <a:endParaRPr lang="en-US" dirty="0"/>
          </a:p>
        </p:txBody>
      </p:sp>
    </p:spTree>
    <p:extLst>
      <p:ext uri="{BB962C8B-B14F-4D97-AF65-F5344CB8AC3E}">
        <p14:creationId xmlns:p14="http://schemas.microsoft.com/office/powerpoint/2010/main" val="196965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691624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E21CC310-6F5E-4BD0-876C-6FFCCFBF9D2B}"/>
              </a:ext>
            </a:extLst>
          </p:cNvPr>
          <p:cNvPicPr>
            <a:picLocks noChangeAspect="1"/>
          </p:cNvPicPr>
          <p:nvPr userDrawn="1"/>
        </p:nvPicPr>
        <p:blipFill>
          <a:blip r:embed="rId2">
            <a:alphaModFix amt="85000"/>
            <a:lum bright="70000" contrast="-70000"/>
            <a:extLst>
              <a:ext uri="{28A0092B-C50C-407E-A947-70E740481C1C}">
                <a14:useLocalDpi xmlns:a14="http://schemas.microsoft.com/office/drawing/2010/main" val="0"/>
              </a:ext>
            </a:extLst>
          </a:blip>
          <a:stretch>
            <a:fillRect/>
          </a:stretch>
        </p:blipFill>
        <p:spPr>
          <a:xfrm>
            <a:off x="0" y="0"/>
            <a:ext cx="12192000" cy="8126016"/>
          </a:xfrm>
          <a:prstGeom prst="rect">
            <a:avLst/>
          </a:prstGeom>
        </p:spPr>
      </p:pic>
      <p:sp>
        <p:nvSpPr>
          <p:cNvPr id="2" name="Title 1">
            <a:extLst>
              <a:ext uri="{FF2B5EF4-FFF2-40B4-BE49-F238E27FC236}">
                <a16:creationId xmlns:a16="http://schemas.microsoft.com/office/drawing/2014/main" id="{05CFD511-5419-427B-88FB-B3A7CCD62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54D5C-38C3-495C-A945-4C3DA2121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3A11-EDE4-4378-ABB6-79E2580E1B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67468F1-B9BF-4FFD-9C47-0827F16DAE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BF25C8-57A9-4F55-968D-8D00427F2B4A}"/>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761130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683809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Q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2071170" y="365125"/>
            <a:ext cx="928262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pic>
        <p:nvPicPr>
          <p:cNvPr id="5" name="Picture 4">
            <a:extLst>
              <a:ext uri="{FF2B5EF4-FFF2-40B4-BE49-F238E27FC236}">
                <a16:creationId xmlns:a16="http://schemas.microsoft.com/office/drawing/2014/main" id="{AD4EA705-AC2C-4984-9B35-791CB9BDEA8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650" t="7310" r="343" b="8261"/>
          <a:stretch/>
        </p:blipFill>
        <p:spPr>
          <a:xfrm>
            <a:off x="444421" y="214128"/>
            <a:ext cx="1496075" cy="1627555"/>
          </a:xfrm>
          <a:prstGeom prst="flowChartConnector">
            <a:avLst/>
          </a:prstGeom>
        </p:spPr>
      </p:pic>
    </p:spTree>
    <p:extLst>
      <p:ext uri="{BB962C8B-B14F-4D97-AF65-F5344CB8AC3E}">
        <p14:creationId xmlns:p14="http://schemas.microsoft.com/office/powerpoint/2010/main" val="327957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135087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450016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52578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7" name="Explosion: 8 Points 6">
            <a:extLst>
              <a:ext uri="{FF2B5EF4-FFF2-40B4-BE49-F238E27FC236}">
                <a16:creationId xmlns:a16="http://schemas.microsoft.com/office/drawing/2014/main" id="{33245B17-118A-49F5-9B6A-413370A29DE2}"/>
              </a:ext>
            </a:extLst>
          </p:cNvPr>
          <p:cNvSpPr/>
          <p:nvPr userDrawn="1"/>
        </p:nvSpPr>
        <p:spPr>
          <a:xfrm>
            <a:off x="838200" y="4838132"/>
            <a:ext cx="4162567" cy="2019868"/>
          </a:xfrm>
          <a:prstGeom prst="irregularSeal1">
            <a:avLst/>
          </a:prstGeom>
          <a:solidFill>
            <a:srgbClr val="D4F1F6"/>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Framework Highlights</a:t>
            </a:r>
          </a:p>
        </p:txBody>
      </p:sp>
      <p:sp>
        <p:nvSpPr>
          <p:cNvPr id="8" name="Content Placeholder 2">
            <a:extLst>
              <a:ext uri="{FF2B5EF4-FFF2-40B4-BE49-F238E27FC236}">
                <a16:creationId xmlns:a16="http://schemas.microsoft.com/office/drawing/2014/main" id="{5F480742-B027-4980-ABFE-C1B50D65616D}"/>
              </a:ext>
            </a:extLst>
          </p:cNvPr>
          <p:cNvSpPr>
            <a:spLocks noGrp="1"/>
          </p:cNvSpPr>
          <p:nvPr>
            <p:ph idx="13"/>
          </p:nvPr>
        </p:nvSpPr>
        <p:spPr>
          <a:xfrm>
            <a:off x="6292078" y="2054103"/>
            <a:ext cx="52578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Tree>
    <p:extLst>
      <p:ext uri="{BB962C8B-B14F-4D97-AF65-F5344CB8AC3E}">
        <p14:creationId xmlns:p14="http://schemas.microsoft.com/office/powerpoint/2010/main" val="3867397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7" name="Explosion: 8 Points 6">
            <a:extLst>
              <a:ext uri="{FF2B5EF4-FFF2-40B4-BE49-F238E27FC236}">
                <a16:creationId xmlns:a16="http://schemas.microsoft.com/office/drawing/2014/main" id="{B0A205FD-7FD3-4554-90DC-CA40F3472B0F}"/>
              </a:ext>
            </a:extLst>
          </p:cNvPr>
          <p:cNvSpPr/>
          <p:nvPr userDrawn="1"/>
        </p:nvSpPr>
        <p:spPr>
          <a:xfrm>
            <a:off x="7892589" y="4316603"/>
            <a:ext cx="4162567" cy="2019868"/>
          </a:xfrm>
          <a:prstGeom prst="irregularSeal1">
            <a:avLst/>
          </a:prstGeom>
          <a:solidFill>
            <a:srgbClr val="D4F1F6"/>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Framework Highlights</a:t>
            </a:r>
          </a:p>
        </p:txBody>
      </p:sp>
    </p:spTree>
    <p:extLst>
      <p:ext uri="{BB962C8B-B14F-4D97-AF65-F5344CB8AC3E}">
        <p14:creationId xmlns:p14="http://schemas.microsoft.com/office/powerpoint/2010/main" val="3171424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99430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535022" y="2055813"/>
            <a:ext cx="6809362"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a:xfrm>
            <a:off x="8610600" y="6356350"/>
            <a:ext cx="2743200" cy="365125"/>
          </a:xfrm>
        </p:spPr>
        <p:txBody>
          <a:bodyPr/>
          <a:lstStyle>
            <a:lvl1pPr algn="r">
              <a:defRPr/>
            </a:lvl1pPr>
          </a:lstStyle>
          <a:p>
            <a:fld id="{1C8E0B4C-4C2F-4BE7-8793-29AB022C0CCB}" type="slidenum">
              <a:rPr lang="en-US" smtClean="0"/>
              <a:pPr/>
              <a:t>‹#›</a:t>
            </a:fld>
            <a:endParaRPr lang="en-US" dirty="0"/>
          </a:p>
        </p:txBody>
      </p:sp>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535022" y="365125"/>
            <a:ext cx="6809361" cy="1325563"/>
          </a:xfrm>
        </p:spPr>
        <p:txBody>
          <a:bodyPr/>
          <a:lstStyle/>
          <a:p>
            <a:r>
              <a:rPr lang="en-US"/>
              <a:t>Click to edit Master title style</a:t>
            </a:r>
          </a:p>
        </p:txBody>
      </p:sp>
      <p:sp>
        <p:nvSpPr>
          <p:cNvPr id="4" name="Rectangle 3">
            <a:extLst>
              <a:ext uri="{FF2B5EF4-FFF2-40B4-BE49-F238E27FC236}">
                <a16:creationId xmlns:a16="http://schemas.microsoft.com/office/drawing/2014/main" id="{7046D9BE-0227-473D-B0A7-A41649297C72}"/>
              </a:ext>
            </a:extLst>
          </p:cNvPr>
          <p:cNvSpPr/>
          <p:nvPr userDrawn="1"/>
        </p:nvSpPr>
        <p:spPr>
          <a:xfrm>
            <a:off x="8680365" y="6452317"/>
            <a:ext cx="180304" cy="167426"/>
          </a:xfrm>
          <a:prstGeom prst="rect">
            <a:avLst/>
          </a:prstGeom>
          <a:solidFill>
            <a:srgbClr val="BAEAEA"/>
          </a:solidFill>
          <a:ln>
            <a:solidFill>
              <a:srgbClr val="B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BAEAEA"/>
                </a:solidFill>
              </a:ln>
              <a:solidFill>
                <a:srgbClr val="BAEAEA"/>
              </a:solidFill>
            </a:endParaRPr>
          </a:p>
        </p:txBody>
      </p:sp>
    </p:spTree>
    <p:extLst>
      <p:ext uri="{BB962C8B-B14F-4D97-AF65-F5344CB8AC3E}">
        <p14:creationId xmlns:p14="http://schemas.microsoft.com/office/powerpoint/2010/main" val="343810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550934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close up of a light&#10;&#10;Description automatically generated">
            <a:extLst>
              <a:ext uri="{FF2B5EF4-FFF2-40B4-BE49-F238E27FC236}">
                <a16:creationId xmlns:a16="http://schemas.microsoft.com/office/drawing/2014/main" id="{1922B92E-40E3-4780-BBF8-CEF4EC1242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055126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A picture containing object, light, lamp, sitting&#10;&#10;Description automatically generated">
            <a:extLst>
              <a:ext uri="{FF2B5EF4-FFF2-40B4-BE49-F238E27FC236}">
                <a16:creationId xmlns:a16="http://schemas.microsoft.com/office/drawing/2014/main" id="{1FE2A345-E8ED-4339-88A7-8FD99A929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708181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CD0-9D30-4967-8E2F-5ABAB8D80496}"/>
              </a:ext>
            </a:extLst>
          </p:cNvPr>
          <p:cNvSpPr>
            <a:spLocks noGrp="1"/>
          </p:cNvSpPr>
          <p:nvPr>
            <p:ph type="title"/>
          </p:nvPr>
        </p:nvSpPr>
        <p:spPr>
          <a:xfrm>
            <a:off x="831850" y="153828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E41D0C-24D4-4A58-A579-D851243F1937}"/>
              </a:ext>
            </a:extLst>
          </p:cNvPr>
          <p:cNvSpPr>
            <a:spLocks noGrp="1"/>
          </p:cNvSpPr>
          <p:nvPr>
            <p:ph type="body" idx="1"/>
          </p:nvPr>
        </p:nvSpPr>
        <p:spPr>
          <a:xfrm>
            <a:off x="831850" y="4589463"/>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456372-8E15-4D84-BFE9-DD8BFBE73F79}"/>
              </a:ext>
            </a:extLst>
          </p:cNvPr>
          <p:cNvSpPr>
            <a:spLocks noGrp="1"/>
          </p:cNvSpPr>
          <p:nvPr>
            <p:ph type="ftr" sz="quarter" idx="11"/>
          </p:nvPr>
        </p:nvSpPr>
        <p:spPr>
          <a:xfrm>
            <a:off x="831850" y="6356350"/>
            <a:ext cx="7321550" cy="365125"/>
          </a:xfrm>
        </p:spPr>
        <p:txBody>
          <a:bodyPr/>
          <a:lstStyle/>
          <a:p>
            <a:endParaRPr lang="en-US" dirty="0"/>
          </a:p>
        </p:txBody>
      </p:sp>
      <p:sp>
        <p:nvSpPr>
          <p:cNvPr id="6" name="Slide Number Placeholder 5">
            <a:extLst>
              <a:ext uri="{FF2B5EF4-FFF2-40B4-BE49-F238E27FC236}">
                <a16:creationId xmlns:a16="http://schemas.microsoft.com/office/drawing/2014/main" id="{F27367A3-3123-4530-B8B7-19DDFE7770E0}"/>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7" name="Rectangle 6">
            <a:extLst>
              <a:ext uri="{FF2B5EF4-FFF2-40B4-BE49-F238E27FC236}">
                <a16:creationId xmlns:a16="http://schemas.microsoft.com/office/drawing/2014/main" id="{B7BFC7FB-AF19-4C9C-AD92-2EFD0C85F111}"/>
              </a:ext>
            </a:extLst>
          </p:cNvPr>
          <p:cNvSpPr/>
          <p:nvPr userDrawn="1"/>
        </p:nvSpPr>
        <p:spPr>
          <a:xfrm>
            <a:off x="0" y="4434790"/>
            <a:ext cx="12192000" cy="12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5203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080E-DFC4-482A-8FDC-E41210DD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163C-0E29-4C96-A275-A1EFDE747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1A697-4E4C-4E31-B74A-7CE65653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ED78E-F2AB-40E8-BB2B-375E942F896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4EE57F8-7674-40CE-99B8-25A4CF1323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2E632C-37EB-4738-88E5-24405D82C65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0032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A3B9-E9DC-421E-AAD3-E8B5D66F9D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A5CB4B-1E2D-4D1F-9A65-ED7BF28E3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60E56-87EE-4C5E-9927-DBA42341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009F4-E597-495D-96AC-CC27F3290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A2156-76B5-4A1D-A955-F1B46DF05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B5C7-3D62-432B-8A1B-1BB8A122B4C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D031B51-AFF9-4640-86DD-D81233FF36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F2B277-6217-4FC7-8961-E1093FE879E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782104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195FFA-5445-4128-A116-A25DE496D8F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D352860-2F2D-49F0-BE98-59D0DE8D8E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945BB5-5998-47A5-A79E-733CE9EBD025}"/>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6" name="Flowchart: Connector 5">
            <a:extLst>
              <a:ext uri="{FF2B5EF4-FFF2-40B4-BE49-F238E27FC236}">
                <a16:creationId xmlns:a16="http://schemas.microsoft.com/office/drawing/2014/main" id="{ADB21890-A353-4736-935A-95C1755A7011}"/>
              </a:ext>
            </a:extLst>
          </p:cNvPr>
          <p:cNvSpPr/>
          <p:nvPr userDrawn="1"/>
        </p:nvSpPr>
        <p:spPr>
          <a:xfrm>
            <a:off x="304797" y="654050"/>
            <a:ext cx="5549898" cy="5549898"/>
          </a:xfrm>
          <a:prstGeom prst="flowChartConnector">
            <a:avLst/>
          </a:prstGeom>
          <a:gradFill flip="none" rotWithShape="1">
            <a:gsLst>
              <a:gs pos="21000">
                <a:schemeClr val="bg1"/>
              </a:gs>
              <a:gs pos="60000">
                <a:schemeClr val="bg2"/>
              </a:gs>
            </a:gsLst>
            <a:lin ang="10800000" scaled="1"/>
            <a:tileRect/>
          </a:gra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94C0167-7CDC-4C67-84B7-D7F9A8FF0C2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t="450" b="50449"/>
          <a:stretch/>
        </p:blipFill>
        <p:spPr>
          <a:xfrm rot="16200000">
            <a:off x="431803" y="654050"/>
            <a:ext cx="5549897" cy="5549897"/>
          </a:xfrm>
          <a:prstGeom prst="flowChartConnector">
            <a:avLst/>
          </a:prstGeom>
        </p:spPr>
      </p:pic>
      <p:sp>
        <p:nvSpPr>
          <p:cNvPr id="2" name="Title 1">
            <a:extLst>
              <a:ext uri="{FF2B5EF4-FFF2-40B4-BE49-F238E27FC236}">
                <a16:creationId xmlns:a16="http://schemas.microsoft.com/office/drawing/2014/main" id="{32AD6FAA-E7F2-486F-A9D5-7A16FCFDE38D}"/>
              </a:ext>
            </a:extLst>
          </p:cNvPr>
          <p:cNvSpPr>
            <a:spLocks noGrp="1"/>
          </p:cNvSpPr>
          <p:nvPr>
            <p:ph type="title"/>
          </p:nvPr>
        </p:nvSpPr>
        <p:spPr>
          <a:xfrm>
            <a:off x="838200" y="2612215"/>
            <a:ext cx="4719536" cy="1325563"/>
          </a:xfrm>
        </p:spPr>
        <p:txBody>
          <a:bodyPr/>
          <a:lstStyle/>
          <a:p>
            <a:r>
              <a:rPr lang="en-US"/>
              <a:t>Click to edit Master title style</a:t>
            </a:r>
          </a:p>
        </p:txBody>
      </p:sp>
    </p:spTree>
    <p:extLst>
      <p:ext uri="{BB962C8B-B14F-4D97-AF65-F5344CB8AC3E}">
        <p14:creationId xmlns:p14="http://schemas.microsoft.com/office/powerpoint/2010/main" val="349185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E0A84-F668-45A6-B6BC-95A7D1C2A40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2FD0FD5-0E05-431C-8E37-D94632D989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62F4B9-C6D7-478B-8437-B04681385FF3}"/>
              </a:ext>
            </a:extLst>
          </p:cNvPr>
          <p:cNvSpPr>
            <a:spLocks noGrp="1"/>
          </p:cNvSpPr>
          <p:nvPr>
            <p:ph type="sldNum" sz="quarter" idx="12"/>
          </p:nvPr>
        </p:nvSpPr>
        <p:spPr/>
        <p:txBody>
          <a:bodyPr/>
          <a:lstStyle/>
          <a:p>
            <a:fld id="{1C8E0B4C-4C2F-4BE7-8793-29AB022C0CCB}" type="slidenum">
              <a:rPr lang="en-US" smtClean="0"/>
              <a:t>‹#›</a:t>
            </a:fld>
            <a:endParaRPr lang="en-US" dirty="0"/>
          </a:p>
        </p:txBody>
      </p:sp>
      <p:sp>
        <p:nvSpPr>
          <p:cNvPr id="6" name="TextBox 5">
            <a:extLst>
              <a:ext uri="{FF2B5EF4-FFF2-40B4-BE49-F238E27FC236}">
                <a16:creationId xmlns:a16="http://schemas.microsoft.com/office/drawing/2014/main" id="{FF733FD2-5BE8-4F24-9759-0A674CAC057F}"/>
              </a:ext>
            </a:extLst>
          </p:cNvPr>
          <p:cNvSpPr txBox="1"/>
          <p:nvPr userDrawn="1"/>
        </p:nvSpPr>
        <p:spPr>
          <a:xfrm>
            <a:off x="95250" y="88126"/>
            <a:ext cx="7277100" cy="276999"/>
          </a:xfrm>
          <a:prstGeom prst="rect">
            <a:avLst/>
          </a:prstGeom>
          <a:noFill/>
        </p:spPr>
        <p:txBody>
          <a:bodyPr wrap="square" rtlCol="0">
            <a:spAutoFit/>
          </a:bodyPr>
          <a:lstStyle/>
          <a:p>
            <a:r>
              <a:rPr lang="en-US" sz="1200" b="1" dirty="0">
                <a:solidFill>
                  <a:srgbClr val="FF0000"/>
                </a:solidFill>
              </a:rPr>
              <a:t>DRAFT FOR DISCUSSION PURPOSES: Please do not distribute 10/01/20</a:t>
            </a:r>
          </a:p>
        </p:txBody>
      </p:sp>
    </p:spTree>
    <p:extLst>
      <p:ext uri="{BB962C8B-B14F-4D97-AF65-F5344CB8AC3E}">
        <p14:creationId xmlns:p14="http://schemas.microsoft.com/office/powerpoint/2010/main" val="2761258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2E5-542E-4617-90BD-6A259183D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B7D71-24B2-495F-9470-189A00092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FB3F3-F81D-45E5-B203-6FAD680AA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D1FF5-BB76-4CF9-8817-47A0A1B4107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0191570-88C5-4D2A-B1B7-12DBF8EEFD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B038E2-4B7B-4C2E-AE50-C84C79BC2A32}"/>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349342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52D5-B6FE-4D71-A3E2-6DF736567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99799-5CC1-4F12-AB57-A9AF8B181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2C9A1D-BEB5-419F-A435-0C4EF64E7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C1B3-3F4A-498C-8404-BE87F40AEF7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9093F96-23CB-4D61-AD00-BEA43AC0DE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3B88AE-FAB2-403B-8A07-D2C654B350BC}"/>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197120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706C-AB5C-4139-810D-046DFD87BC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70655-0A42-4245-AB29-0EFB40D4C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A31D2-920F-4B3E-A404-2C749B371D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E1C814F-145C-4417-8317-66D338336F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8A6AB0-23AF-4CA7-AAEB-443DECA3894B}"/>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94099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Low poly blue background">
            <a:extLst>
              <a:ext uri="{FF2B5EF4-FFF2-40B4-BE49-F238E27FC236}">
                <a16:creationId xmlns:a16="http://schemas.microsoft.com/office/drawing/2014/main" id="{2CFAC1D7-217A-4190-BA4E-BD8437D0539A}"/>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827173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34144-A3C1-4ED2-B207-054A2B6C4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B8BE-07F7-4332-B4F0-852CD2F74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0445-18FF-4D7E-847C-4E974310BCC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472D9-6E19-4869-A91A-A2568243B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D75B3D-B619-4B9B-A4B9-86F5443A681E}"/>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394018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C2683-6793-46CE-A32E-C00F91E36C23}"/>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838200" y="2055813"/>
            <a:ext cx="10515600" cy="4121150"/>
          </a:xfrm>
        </p:spPr>
        <p:txBody>
          <a:bodyPr/>
          <a:lstStyle>
            <a:lvl1pPr marL="457200" indent="-457200">
              <a:buFont typeface="Arial" panose="020B0604020202020204" pitchFamily="34" charset="0"/>
              <a:buChar char="•"/>
              <a:defRPr/>
            </a:lvl1pPr>
            <a:lvl2pPr>
              <a:defRPr/>
            </a:lvl2pPr>
            <a:lvl3pPr>
              <a:defRPr/>
            </a:lvl3pPr>
            <a:lvl4pPr marL="1371600" indent="0">
              <a:buNone/>
              <a:defRPr/>
            </a:lvl4pPr>
          </a:lstStyle>
          <a:p>
            <a:pPr lvl="0"/>
            <a:r>
              <a:rPr lang="en-US" dirty="0"/>
              <a:t>Click to edit Master text styles</a:t>
            </a:r>
          </a:p>
          <a:p>
            <a:pPr lvl="1"/>
            <a:r>
              <a:rPr lang="en-US" dirty="0"/>
              <a:t>Text</a:t>
            </a:r>
          </a:p>
          <a:p>
            <a:pPr lvl="2"/>
            <a:r>
              <a:rPr lang="en-US" dirty="0"/>
              <a:t>Text </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12682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B477C-326F-42EE-9FE6-2EE0419E77F0}"/>
              </a:ext>
            </a:extLst>
          </p:cNvPr>
          <p:cNvPicPr>
            <a:picLocks noChangeAspect="1"/>
          </p:cNvPicPr>
          <p:nvPr userDrawn="1"/>
        </p:nvPicPr>
        <p:blipFill>
          <a:blip r:embed="rId2"/>
          <a:stretch>
            <a:fillRect/>
          </a:stretch>
        </p:blipFill>
        <p:spPr>
          <a:xfrm rot="10800000">
            <a:off x="0" y="0"/>
            <a:ext cx="12191999" cy="6858000"/>
          </a:xfrm>
          <a:prstGeom prst="rect">
            <a:avLst/>
          </a:prstGeom>
        </p:spPr>
      </p:pic>
      <p:pic>
        <p:nvPicPr>
          <p:cNvPr id="8" name="Picture 7" descr="Shape, rectangle&#10;&#10;Description automatically generated">
            <a:extLst>
              <a:ext uri="{FF2B5EF4-FFF2-40B4-BE49-F238E27FC236}">
                <a16:creationId xmlns:a16="http://schemas.microsoft.com/office/drawing/2014/main" id="{CC03F8A7-2DA5-48D0-A852-25777AB95E8F}"/>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705" t="24652" r="6045" b="7315"/>
          <a:stretch/>
        </p:blipFill>
        <p:spPr>
          <a:xfrm>
            <a:off x="665017" y="1767725"/>
            <a:ext cx="10341975" cy="4666326"/>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146153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B477C-326F-42EE-9FE6-2EE0419E77F0}"/>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2103120" y="2055813"/>
            <a:ext cx="7932420" cy="4121150"/>
          </a:xfrm>
        </p:spPr>
        <p:txBody>
          <a:bodyPr/>
          <a:lstStyle>
            <a:lvl1pPr marL="0" indent="0">
              <a:buNone/>
              <a:defRPr/>
            </a:lvl1pPr>
            <a:lvl4pPr marL="1371600" indent="0">
              <a:buNone/>
              <a:defRPr/>
            </a:lvl4pPr>
          </a:lstStyle>
          <a:p>
            <a:pPr lvl="0"/>
            <a:r>
              <a:rPr lang="en-US" dirty="0"/>
              <a:t>Click to edit Master text styles</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244764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2 Content and Starburs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B477C-326F-42EE-9FE6-2EE0419E77F0}"/>
              </a:ext>
            </a:extLst>
          </p:cNvPr>
          <p:cNvPicPr>
            <a:picLocks noChangeAspect="1"/>
          </p:cNvPicPr>
          <p:nvPr userDrawn="1"/>
        </p:nvPicPr>
        <p:blipFill>
          <a:blip r:embed="rId2"/>
          <a:stretch>
            <a:fillRect/>
          </a:stretch>
        </p:blipFill>
        <p:spPr>
          <a:xfrm rot="10800000">
            <a:off x="0" y="0"/>
            <a:ext cx="12191999" cy="6858000"/>
          </a:xfrm>
          <a:prstGeom prst="rect">
            <a:avLst/>
          </a:prstGeom>
        </p:spPr>
      </p:pic>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719310" y="1946397"/>
            <a:ext cx="4180449" cy="4121150"/>
          </a:xfrm>
        </p:spPr>
        <p:txBody>
          <a:bodyPr/>
          <a:lstStyle>
            <a:lvl1pPr marL="0" indent="0">
              <a:buNone/>
              <a:defRPr/>
            </a:lvl1pPr>
            <a:lvl4pPr marL="1371600" indent="0">
              <a:buNone/>
              <a:defRPr/>
            </a:lvl4pPr>
          </a:lstStyle>
          <a:p>
            <a:pPr lvl="0"/>
            <a:r>
              <a:rPr lang="en-US" dirty="0"/>
              <a:t>Click to edit Master text styles</a:t>
            </a:r>
          </a:p>
        </p:txBody>
      </p:sp>
      <p:sp>
        <p:nvSpPr>
          <p:cNvPr id="9" name="Content Placeholder 8">
            <a:extLst>
              <a:ext uri="{FF2B5EF4-FFF2-40B4-BE49-F238E27FC236}">
                <a16:creationId xmlns:a16="http://schemas.microsoft.com/office/drawing/2014/main" id="{1E39C70D-0CAC-48AF-850D-CA869BD05DD3}"/>
              </a:ext>
            </a:extLst>
          </p:cNvPr>
          <p:cNvSpPr>
            <a:spLocks noGrp="1"/>
          </p:cNvSpPr>
          <p:nvPr>
            <p:ph sz="quarter" idx="14"/>
          </p:nvPr>
        </p:nvSpPr>
        <p:spPr>
          <a:xfrm>
            <a:off x="5360988" y="1868488"/>
            <a:ext cx="4165600" cy="4297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5541CD2E-CA56-4829-BF73-49F4192EB3A0}"/>
              </a:ext>
            </a:extLst>
          </p:cNvPr>
          <p:cNvSpPr>
            <a:spLocks noGrp="1"/>
          </p:cNvSpPr>
          <p:nvPr>
            <p:ph sz="quarter" idx="15"/>
          </p:nvPr>
        </p:nvSpPr>
        <p:spPr>
          <a:xfrm>
            <a:off x="7655686" y="2680405"/>
            <a:ext cx="4516987" cy="3812470"/>
          </a:xfrm>
          <a:prstGeom prst="irregularSeal1">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C162FE0-79A9-4A50-8D0D-24D1C837AEFF}"/>
              </a:ext>
            </a:extLst>
          </p:cNvPr>
          <p:cNvSpPr>
            <a:spLocks noGrp="1"/>
          </p:cNvSpPr>
          <p:nvPr>
            <p:ph type="sldNum" sz="quarter" idx="12"/>
          </p:nvPr>
        </p:nvSpPr>
        <p:spPr/>
        <p:txBody>
          <a:bodyPr/>
          <a:lstStyle/>
          <a:p>
            <a:fld id="{1C8E0B4C-4C2F-4BE7-8793-29AB022C0CCB}" type="slidenum">
              <a:rPr lang="en-US" smtClean="0"/>
              <a:t>‹#›</a:t>
            </a:fld>
            <a:endParaRPr lang="en-US" dirty="0"/>
          </a:p>
        </p:txBody>
      </p:sp>
    </p:spTree>
    <p:extLst>
      <p:ext uri="{BB962C8B-B14F-4D97-AF65-F5344CB8AC3E}">
        <p14:creationId xmlns:p14="http://schemas.microsoft.com/office/powerpoint/2010/main" val="427340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32E4-CAA5-47BD-BEF9-CFE26E560CA0}"/>
              </a:ext>
            </a:extLst>
          </p:cNvPr>
          <p:cNvSpPr>
            <a:spLocks noGrp="1"/>
          </p:cNvSpPr>
          <p:nvPr>
            <p:ph type="title"/>
          </p:nvPr>
        </p:nvSpPr>
        <p:spPr>
          <a:xfrm>
            <a:off x="535022" y="365125"/>
            <a:ext cx="680936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5E921A-6BFC-47BE-A96E-F8DCCF879691}"/>
              </a:ext>
            </a:extLst>
          </p:cNvPr>
          <p:cNvSpPr>
            <a:spLocks noGrp="1"/>
          </p:cNvSpPr>
          <p:nvPr>
            <p:ph idx="1"/>
          </p:nvPr>
        </p:nvSpPr>
        <p:spPr>
          <a:xfrm>
            <a:off x="535022" y="2055813"/>
            <a:ext cx="6809362" cy="4121150"/>
          </a:xfrm>
        </p:spPr>
        <p:txBody>
          <a:bodyPr/>
          <a:lstStyle>
            <a:lvl1pPr marL="0" indent="0">
              <a:buNone/>
              <a:defRPr/>
            </a:lvl1pPr>
            <a:lvl4pPr marL="1371600" indent="0">
              <a:buNone/>
              <a:defRPr/>
            </a:lvl4pPr>
          </a:lstStyle>
          <a:p>
            <a:pPr lvl="0"/>
            <a:r>
              <a:rPr lang="en-US" dirty="0"/>
              <a:t>Click to edit Master text styles</a:t>
            </a:r>
          </a:p>
        </p:txBody>
      </p:sp>
      <p:sp>
        <p:nvSpPr>
          <p:cNvPr id="8" name="Slide Number Placeholder 5">
            <a:extLst>
              <a:ext uri="{FF2B5EF4-FFF2-40B4-BE49-F238E27FC236}">
                <a16:creationId xmlns:a16="http://schemas.microsoft.com/office/drawing/2014/main" id="{C3293A50-54FD-4A31-BA89-A1FDA49FF0CF}"/>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8E0B4C-4C2F-4BE7-8793-29AB022C0CCB}" type="slidenum">
              <a:rPr lang="en-US" smtClean="0"/>
              <a:pPr/>
              <a:t>‹#›</a:t>
            </a:fld>
            <a:endParaRPr lang="en-US" dirty="0"/>
          </a:p>
        </p:txBody>
      </p:sp>
    </p:spTree>
    <p:extLst>
      <p:ext uri="{BB962C8B-B14F-4D97-AF65-F5344CB8AC3E}">
        <p14:creationId xmlns:p14="http://schemas.microsoft.com/office/powerpoint/2010/main" val="16736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dirty="0"/>
          </a:p>
        </p:txBody>
      </p:sp>
    </p:spTree>
    <p:extLst>
      <p:ext uri="{BB962C8B-B14F-4D97-AF65-F5344CB8AC3E}">
        <p14:creationId xmlns:p14="http://schemas.microsoft.com/office/powerpoint/2010/main" val="1393780211"/>
      </p:ext>
    </p:extLst>
  </p:cSld>
  <p:clrMap bg1="lt1" tx1="dk1" bg2="lt2" tx2="dk2" accent1="accent1" accent2="accent2" accent3="accent3" accent4="accent4" accent5="accent5" accent6="accent6" hlink="hlink" folHlink="folHlink"/>
  <p:sldLayoutIdLst>
    <p:sldLayoutId id="2147483695" r:id="rId1"/>
    <p:sldLayoutId id="2147483732" r:id="rId2"/>
    <p:sldLayoutId id="2147483696" r:id="rId3"/>
    <p:sldLayoutId id="2147483697" r:id="rId4"/>
    <p:sldLayoutId id="2147483698" r:id="rId5"/>
    <p:sldLayoutId id="2147483699" r:id="rId6"/>
    <p:sldLayoutId id="2147483734" r:id="rId7"/>
    <p:sldLayoutId id="2147483735"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A5A44-EA07-484F-BEB8-9E1EB61C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271CF-C798-41B2-8564-6A2F84AC4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70BB6-25DD-4484-BC24-76F5793E6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81F4E63-951D-4DD4-BEB0-75B5C2942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C72C5B7-CA54-45C0-A28C-28A637073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E0B4C-4C2F-4BE7-8793-29AB022C0CCB}" type="slidenum">
              <a:rPr lang="en-US" smtClean="0"/>
              <a:t>‹#›</a:t>
            </a:fld>
            <a:endParaRPr lang="en-US" dirty="0"/>
          </a:p>
        </p:txBody>
      </p:sp>
    </p:spTree>
    <p:extLst>
      <p:ext uri="{BB962C8B-B14F-4D97-AF65-F5344CB8AC3E}">
        <p14:creationId xmlns:p14="http://schemas.microsoft.com/office/powerpoint/2010/main" val="199046508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33" r:id="rId3"/>
    <p:sldLayoutId id="2147483715" r:id="rId4"/>
    <p:sldLayoutId id="2147483716" r:id="rId5"/>
    <p:sldLayoutId id="2147483731" r:id="rId6"/>
    <p:sldLayoutId id="2147483730"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50D4-58CB-4390-B25C-F9BA9206749B}"/>
              </a:ext>
            </a:extLst>
          </p:cNvPr>
          <p:cNvSpPr>
            <a:spLocks noGrp="1"/>
          </p:cNvSpPr>
          <p:nvPr>
            <p:ph type="ctrTitle"/>
          </p:nvPr>
        </p:nvSpPr>
        <p:spPr/>
        <p:txBody>
          <a:bodyPr>
            <a:normAutofit/>
          </a:bodyPr>
          <a:lstStyle/>
          <a:p>
            <a:pPr algn="r"/>
            <a:r>
              <a:rPr lang="en-US" sz="6000" dirty="0"/>
              <a:t>Guide to Reading &amp; Using the Framework</a:t>
            </a:r>
            <a:endParaRPr lang="en-US" dirty="0"/>
          </a:p>
        </p:txBody>
      </p:sp>
      <p:sp>
        <p:nvSpPr>
          <p:cNvPr id="3" name="Subtitle 2">
            <a:extLst>
              <a:ext uri="{FF2B5EF4-FFF2-40B4-BE49-F238E27FC236}">
                <a16:creationId xmlns:a16="http://schemas.microsoft.com/office/drawing/2014/main" id="{C76963D2-55DC-4E10-B2FB-DBFA1EDCEF74}"/>
              </a:ext>
            </a:extLst>
          </p:cNvPr>
          <p:cNvSpPr>
            <a:spLocks noGrp="1"/>
          </p:cNvSpPr>
          <p:nvPr>
            <p:ph type="subTitle" idx="1"/>
          </p:nvPr>
        </p:nvSpPr>
        <p:spPr/>
        <p:txBody>
          <a:bodyPr/>
          <a:lstStyle/>
          <a:p>
            <a:r>
              <a:rPr lang="en-US" sz="2400" i="1" kern="0" cap="none" dirty="0">
                <a:solidFill>
                  <a:srgbClr val="000000"/>
                </a:solidFill>
                <a:cs typeface="Arial"/>
                <a:sym typeface="Arial"/>
              </a:rPr>
              <a:t>2020 Arts Education Framework for California Public Schools, Transitional Kindergarten Through Grade Twelve</a:t>
            </a:r>
            <a:endParaRPr lang="en-US" sz="2400" dirty="0"/>
          </a:p>
          <a:p>
            <a:endParaRPr lang="en-US" dirty="0"/>
          </a:p>
        </p:txBody>
      </p:sp>
      <p:pic>
        <p:nvPicPr>
          <p:cNvPr id="10" name="Content Placeholder 9" descr="California Arts Education ">
            <a:extLst>
              <a:ext uri="{FF2B5EF4-FFF2-40B4-BE49-F238E27FC236}">
                <a16:creationId xmlns:a16="http://schemas.microsoft.com/office/drawing/2014/main" id="{160B1453-DD38-4D43-8A92-D3FD249D8539}"/>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423202" y="4942611"/>
            <a:ext cx="1676634" cy="1000265"/>
          </a:xfrm>
        </p:spPr>
      </p:pic>
      <p:pic>
        <p:nvPicPr>
          <p:cNvPr id="16" name="Content Placeholder 15" descr="CCSESA Logo California County Superintendents Statewide Arts Initiative">
            <a:extLst>
              <a:ext uri="{FF2B5EF4-FFF2-40B4-BE49-F238E27FC236}">
                <a16:creationId xmlns:a16="http://schemas.microsoft.com/office/drawing/2014/main" id="{6D94A04C-DC83-47C9-B847-DDBE2568095D}"/>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4262271" y="4880697"/>
            <a:ext cx="2391109" cy="1028844"/>
          </a:xfrm>
        </p:spPr>
      </p:pic>
      <p:pic>
        <p:nvPicPr>
          <p:cNvPr id="20" name="Content Placeholder 19" descr="TCAP Logo, The California Arts Project">
            <a:extLst>
              <a:ext uri="{FF2B5EF4-FFF2-40B4-BE49-F238E27FC236}">
                <a16:creationId xmlns:a16="http://schemas.microsoft.com/office/drawing/2014/main" id="{47A273E4-1063-47B4-ADB5-28E4B4CD5914}"/>
              </a:ext>
            </a:extLst>
          </p:cNvPr>
          <p:cNvPicPr>
            <a:picLocks noGrp="1" noChangeAspect="1"/>
          </p:cNvPicPr>
          <p:nvPr>
            <p:ph idx="15"/>
          </p:nvPr>
        </p:nvPicPr>
        <p:blipFill>
          <a:blip r:embed="rId5">
            <a:extLst>
              <a:ext uri="{28A0092B-C50C-407E-A947-70E740481C1C}">
                <a14:useLocalDpi xmlns:a14="http://schemas.microsoft.com/office/drawing/2010/main" val="0"/>
              </a:ext>
            </a:extLst>
          </a:blip>
          <a:stretch>
            <a:fillRect/>
          </a:stretch>
        </p:blipFill>
        <p:spPr>
          <a:xfrm>
            <a:off x="6897688" y="4984623"/>
            <a:ext cx="3541712" cy="930529"/>
          </a:xfrm>
        </p:spPr>
      </p:pic>
      <p:pic>
        <p:nvPicPr>
          <p:cNvPr id="18" name="Content Placeholder 17" descr="California Department of Education Seal">
            <a:extLst>
              <a:ext uri="{FF2B5EF4-FFF2-40B4-BE49-F238E27FC236}">
                <a16:creationId xmlns:a16="http://schemas.microsoft.com/office/drawing/2014/main" id="{77205199-F39A-479D-AFE7-004CC6A3ED3E}"/>
              </a:ext>
            </a:extLst>
          </p:cNvPr>
          <p:cNvPicPr>
            <a:picLocks noGrp="1" noChangeAspect="1"/>
          </p:cNvPicPr>
          <p:nvPr>
            <p:ph idx="16"/>
          </p:nvPr>
        </p:nvPicPr>
        <p:blipFill>
          <a:blip r:embed="rId6">
            <a:extLst>
              <a:ext uri="{28A0092B-C50C-407E-A947-70E740481C1C}">
                <a14:useLocalDpi xmlns:a14="http://schemas.microsoft.com/office/drawing/2010/main" val="0"/>
              </a:ext>
            </a:extLst>
          </a:blip>
          <a:stretch>
            <a:fillRect/>
          </a:stretch>
        </p:blipFill>
        <p:spPr>
          <a:xfrm>
            <a:off x="10648537" y="4866068"/>
            <a:ext cx="1085088" cy="1085088"/>
          </a:xfrm>
        </p:spPr>
      </p:pic>
      <p:sp>
        <p:nvSpPr>
          <p:cNvPr id="4" name="Content Placeholder 3">
            <a:extLst>
              <a:ext uri="{FF2B5EF4-FFF2-40B4-BE49-F238E27FC236}">
                <a16:creationId xmlns:a16="http://schemas.microsoft.com/office/drawing/2014/main" id="{07FB19F2-7018-4036-9175-F40811FECD71}"/>
              </a:ext>
            </a:extLst>
          </p:cNvPr>
          <p:cNvSpPr>
            <a:spLocks noGrp="1"/>
          </p:cNvSpPr>
          <p:nvPr>
            <p:ph idx="17"/>
          </p:nvPr>
        </p:nvSpPr>
        <p:spPr/>
        <p:txBody>
          <a:bodyPr>
            <a:normAutofit fontScale="70000" lnSpcReduction="20000"/>
          </a:bodyPr>
          <a:lstStyle/>
          <a:p>
            <a:pPr lvl="0">
              <a:spcBef>
                <a:spcPts val="0"/>
              </a:spcBef>
              <a:buClr>
                <a:srgbClr val="000000"/>
              </a:buClr>
              <a:buSzPts val="2000"/>
              <a:defRPr/>
            </a:pPr>
            <a:r>
              <a:rPr lang="en-US" dirty="0">
                <a:solidFill>
                  <a:srgbClr val="000000"/>
                </a:solidFill>
                <a:latin typeface="Arial" panose="020B0604020202020204" pitchFamily="34" charset="0"/>
                <a:ea typeface="Arial"/>
                <a:cs typeface="Arial" panose="020B0604020202020204" pitchFamily="34" charset="0"/>
                <a:sym typeface="Arial"/>
              </a:rPr>
              <a:t>California Department of Education</a:t>
            </a:r>
          </a:p>
          <a:p>
            <a:pPr lvl="0">
              <a:spcBef>
                <a:spcPts val="0"/>
              </a:spcBef>
              <a:buClr>
                <a:srgbClr val="000000"/>
              </a:buClr>
              <a:buSzPts val="2000"/>
              <a:defRPr/>
            </a:pPr>
            <a:r>
              <a:rPr lang="en-US" dirty="0">
                <a:solidFill>
                  <a:srgbClr val="000000"/>
                </a:solidFill>
                <a:latin typeface="Arial" panose="020B0604020202020204" pitchFamily="34" charset="0"/>
                <a:cs typeface="Arial" panose="020B0604020202020204" pitchFamily="34" charset="0"/>
                <a:sym typeface="Arial"/>
              </a:rPr>
              <a:t>Tony Thurmond, State Superintendent of Public Instruction</a:t>
            </a:r>
            <a:endParaRPr lang="en-US" dirty="0">
              <a:solidFill>
                <a:srgbClr val="677480"/>
              </a:solidFill>
              <a:latin typeface="Arial" panose="020B0604020202020204" pitchFamily="34" charset="0"/>
              <a:cs typeface="Arial" panose="020B0604020202020204" pitchFamily="34" charset="0"/>
              <a:sym typeface="Lato"/>
            </a:endParaRPr>
          </a:p>
        </p:txBody>
      </p:sp>
    </p:spTree>
    <p:extLst>
      <p:ext uri="{BB962C8B-B14F-4D97-AF65-F5344CB8AC3E}">
        <p14:creationId xmlns:p14="http://schemas.microsoft.com/office/powerpoint/2010/main" val="46489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833F-1EBD-402A-B55B-B08C6B144E96}"/>
              </a:ext>
            </a:extLst>
          </p:cNvPr>
          <p:cNvSpPr>
            <a:spLocks noGrp="1"/>
          </p:cNvSpPr>
          <p:nvPr>
            <p:ph type="title"/>
          </p:nvPr>
        </p:nvSpPr>
        <p:spPr/>
        <p:txBody>
          <a:bodyPr/>
          <a:lstStyle/>
          <a:p>
            <a:pPr algn="ctr"/>
            <a:r>
              <a:rPr lang="en-US" sz="4000" dirty="0"/>
              <a:t>Sample </a:t>
            </a:r>
            <a:r>
              <a:rPr lang="en-US" sz="4000" dirty="0">
                <a:latin typeface="Arial" panose="020B0604020202020204" pitchFamily="34" charset="0"/>
                <a:ea typeface="+mn-ea"/>
                <a:cs typeface="Arial" panose="020B0604020202020204" pitchFamily="34" charset="0"/>
              </a:rPr>
              <a:t>E</a:t>
            </a:r>
            <a:r>
              <a:rPr lang="en-US" sz="4000" b="0" i="0" kern="1200" dirty="0">
                <a:effectLst/>
                <a:latin typeface="Arial" panose="020B0604020202020204" pitchFamily="34" charset="0"/>
                <a:ea typeface="+mn-ea"/>
                <a:cs typeface="Arial" panose="020B0604020202020204" pitchFamily="34" charset="0"/>
              </a:rPr>
              <a:t>ntry </a:t>
            </a:r>
            <a:r>
              <a:rPr lang="en-US" sz="4000" dirty="0">
                <a:latin typeface="Arial" panose="020B0604020202020204" pitchFamily="34" charset="0"/>
                <a:ea typeface="+mn-ea"/>
                <a:cs typeface="Arial" panose="020B0604020202020204" pitchFamily="34" charset="0"/>
              </a:rPr>
              <a:t>P</a:t>
            </a:r>
            <a:r>
              <a:rPr lang="en-US" sz="4000" b="0" i="0" kern="1200" dirty="0">
                <a:effectLst/>
                <a:latin typeface="Arial" panose="020B0604020202020204" pitchFamily="34" charset="0"/>
                <a:ea typeface="+mn-ea"/>
                <a:cs typeface="Arial" panose="020B0604020202020204" pitchFamily="34" charset="0"/>
              </a:rPr>
              <a:t>oints for Different </a:t>
            </a:r>
            <a:r>
              <a:rPr lang="en-US" sz="4000" dirty="0">
                <a:latin typeface="Arial" panose="020B0604020202020204" pitchFamily="34" charset="0"/>
                <a:ea typeface="+mn-ea"/>
                <a:cs typeface="Arial" panose="020B0604020202020204" pitchFamily="34" charset="0"/>
              </a:rPr>
              <a:t>Users</a:t>
            </a:r>
            <a:r>
              <a:rPr lang="en-US" sz="4000" b="0" i="0" kern="1200" dirty="0">
                <a:effectLst/>
                <a:latin typeface="Arial" panose="020B0604020202020204" pitchFamily="34" charset="0"/>
                <a:ea typeface="+mn-ea"/>
                <a:cs typeface="Arial" panose="020B0604020202020204" pitchFamily="34" charset="0"/>
              </a:rPr>
              <a:t> </a:t>
            </a:r>
            <a:r>
              <a:rPr lang="en-US" sz="2400" b="0" i="0" kern="1200" dirty="0">
                <a:effectLst/>
                <a:latin typeface="Arial" panose="020B0604020202020204" pitchFamily="34" charset="0"/>
                <a:ea typeface="+mn-ea"/>
                <a:cs typeface="Arial" panose="020B0604020202020204" pitchFamily="34" charset="0"/>
              </a:rPr>
              <a:t>(2)</a:t>
            </a:r>
            <a:endParaRPr lang="en-US" sz="2400" dirty="0"/>
          </a:p>
        </p:txBody>
      </p:sp>
      <p:sp>
        <p:nvSpPr>
          <p:cNvPr id="3" name="Content Placeholder 2">
            <a:extLst>
              <a:ext uri="{FF2B5EF4-FFF2-40B4-BE49-F238E27FC236}">
                <a16:creationId xmlns:a16="http://schemas.microsoft.com/office/drawing/2014/main" id="{1B6BAA0A-318D-4A86-BADF-7F0593113C60}"/>
              </a:ext>
            </a:extLst>
          </p:cNvPr>
          <p:cNvSpPr>
            <a:spLocks noGrp="1"/>
          </p:cNvSpPr>
          <p:nvPr>
            <p:ph idx="1"/>
          </p:nvPr>
        </p:nvSpPr>
        <p:spPr>
          <a:xfrm>
            <a:off x="838200" y="1690688"/>
            <a:ext cx="10515600" cy="4802187"/>
          </a:xfrm>
        </p:spPr>
        <p:txBody>
          <a:bodyPr>
            <a:normAutofit/>
          </a:bodyPr>
          <a:lstStyle/>
          <a:p>
            <a:pPr marL="465886" lvl="1" indent="0">
              <a:spcBef>
                <a:spcPts val="0"/>
              </a:spcBef>
              <a:spcAft>
                <a:spcPts val="1800"/>
              </a:spcAft>
              <a:buNone/>
            </a:pPr>
            <a:r>
              <a:rPr lang="en-US" b="1" dirty="0"/>
              <a:t>For an administrator</a:t>
            </a:r>
          </a:p>
          <a:p>
            <a:pPr marL="808786" lvl="1" indent="-342900">
              <a:spcBef>
                <a:spcPts val="0"/>
              </a:spcBef>
              <a:spcAft>
                <a:spcPts val="1800"/>
              </a:spcAft>
            </a:pPr>
            <a:r>
              <a:rPr lang="en-US" dirty="0"/>
              <a:t>Read Chapter 1 and Chapter 9: Implementing Effective Arts Education. </a:t>
            </a:r>
          </a:p>
          <a:p>
            <a:pPr marL="808786" lvl="1" indent="-342900">
              <a:spcBef>
                <a:spcPts val="0"/>
              </a:spcBef>
              <a:spcAft>
                <a:spcPts val="1800"/>
              </a:spcAft>
            </a:pPr>
            <a:r>
              <a:rPr lang="en-US" dirty="0"/>
              <a:t>Work with designated leaders such as teachers on special assignment to use Chapter 2 to plan professional learning experiences to support arts teachers.</a:t>
            </a:r>
          </a:p>
          <a:p>
            <a:pPr marL="465886" lvl="1" indent="0">
              <a:spcBef>
                <a:spcPts val="0"/>
              </a:spcBef>
              <a:spcAft>
                <a:spcPts val="1800"/>
              </a:spcAft>
              <a:buNone/>
            </a:pPr>
            <a:r>
              <a:rPr lang="en-US" b="1" dirty="0"/>
              <a:t>For a parent or community arts educator </a:t>
            </a:r>
          </a:p>
          <a:p>
            <a:pPr marL="808786" lvl="1" indent="-342900">
              <a:spcBef>
                <a:spcPts val="0"/>
              </a:spcBef>
              <a:spcAft>
                <a:spcPts val="1800"/>
              </a:spcAft>
            </a:pPr>
            <a:r>
              <a:rPr lang="en-US" dirty="0"/>
              <a:t>Use Chapter 1 and some discipline-specific chapters for a better understanding of what to expect in the arts learning experiences students are getting in school. </a:t>
            </a:r>
          </a:p>
          <a:p>
            <a:endParaRPr lang="en-US" dirty="0"/>
          </a:p>
        </p:txBody>
      </p:sp>
      <p:sp>
        <p:nvSpPr>
          <p:cNvPr id="4" name="Slide Number Placeholder 3">
            <a:extLst>
              <a:ext uri="{FF2B5EF4-FFF2-40B4-BE49-F238E27FC236}">
                <a16:creationId xmlns:a16="http://schemas.microsoft.com/office/drawing/2014/main" id="{C7BFE077-1B78-4F32-A284-0AD96249A47A}"/>
              </a:ext>
            </a:extLst>
          </p:cNvPr>
          <p:cNvSpPr>
            <a:spLocks noGrp="1"/>
          </p:cNvSpPr>
          <p:nvPr>
            <p:ph type="sldNum" sz="quarter" idx="12"/>
          </p:nvPr>
        </p:nvSpPr>
        <p:spPr/>
        <p:txBody>
          <a:bodyPr/>
          <a:lstStyle/>
          <a:p>
            <a:fld id="{1C8E0B4C-4C2F-4BE7-8793-29AB022C0CCB}" type="slidenum">
              <a:rPr lang="en-US" smtClean="0"/>
              <a:t>10</a:t>
            </a:fld>
            <a:endParaRPr lang="en-US" dirty="0"/>
          </a:p>
        </p:txBody>
      </p:sp>
    </p:spTree>
    <p:extLst>
      <p:ext uri="{BB962C8B-B14F-4D97-AF65-F5344CB8AC3E}">
        <p14:creationId xmlns:p14="http://schemas.microsoft.com/office/powerpoint/2010/main" val="124425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1087581" y="2484870"/>
            <a:ext cx="5257800" cy="2897621"/>
          </a:xfrm>
        </p:spPr>
        <p:txBody>
          <a:bodyPr vert="horz" lIns="91440" tIns="45720" rIns="91440" bIns="45720" rtlCol="0" anchor="t">
            <a:noAutofit/>
          </a:bodyPr>
          <a:lstStyle/>
          <a:p>
            <a:pPr>
              <a:spcAft>
                <a:spcPts val="1200"/>
              </a:spcAft>
            </a:pPr>
            <a:r>
              <a:rPr lang="en-US" sz="4000" dirty="0">
                <a:effectLst/>
                <a:ea typeface="Calibri" panose="020F0502020204030204" pitchFamily="34" charset="0"/>
                <a:cs typeface="Arial" panose="020B0604020202020204" pitchFamily="34" charset="0"/>
              </a:rPr>
              <a:t>Q3—</a:t>
            </a:r>
            <a:r>
              <a:rPr lang="en-US" sz="4000" dirty="0">
                <a:ea typeface="Arial"/>
                <a:cs typeface="Arial"/>
                <a:sym typeface="Arial"/>
              </a:rPr>
              <a:t>What is the difference between standards and frameworks?</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11</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92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D8C9-3005-49AD-B208-28E60210D104}"/>
              </a:ext>
            </a:extLst>
          </p:cNvPr>
          <p:cNvSpPr>
            <a:spLocks noGrp="1"/>
          </p:cNvSpPr>
          <p:nvPr>
            <p:ph type="title"/>
          </p:nvPr>
        </p:nvSpPr>
        <p:spPr/>
        <p:txBody>
          <a:bodyPr>
            <a:normAutofit/>
          </a:bodyPr>
          <a:lstStyle/>
          <a:p>
            <a:pPr algn="ctr"/>
            <a:r>
              <a:rPr lang="en-US" sz="4000" dirty="0">
                <a:ea typeface="Arial"/>
                <a:cs typeface="Arial"/>
                <a:sym typeface="Arial"/>
              </a:rPr>
              <a:t>Standards and Frameworks: What is the Difference?</a:t>
            </a:r>
            <a:endParaRPr lang="en-US" sz="4000" dirty="0"/>
          </a:p>
        </p:txBody>
      </p:sp>
      <p:sp>
        <p:nvSpPr>
          <p:cNvPr id="3" name="Content Placeholder 2">
            <a:extLst>
              <a:ext uri="{FF2B5EF4-FFF2-40B4-BE49-F238E27FC236}">
                <a16:creationId xmlns:a16="http://schemas.microsoft.com/office/drawing/2014/main" id="{83B04D67-8758-4119-8925-06A11C8DFC2B}"/>
              </a:ext>
            </a:extLst>
          </p:cNvPr>
          <p:cNvSpPr>
            <a:spLocks noGrp="1"/>
          </p:cNvSpPr>
          <p:nvPr>
            <p:ph idx="1"/>
          </p:nvPr>
        </p:nvSpPr>
        <p:spPr>
          <a:xfrm>
            <a:off x="838200" y="1870075"/>
            <a:ext cx="4960434" cy="4306888"/>
          </a:xfrm>
          <a:ln w="31750">
            <a:solidFill>
              <a:schemeClr val="accent4"/>
            </a:solidFill>
          </a:ln>
        </p:spPr>
        <p:txBody>
          <a:bodyPr>
            <a:normAutofit/>
          </a:bodyPr>
          <a:lstStyle/>
          <a:p>
            <a:pPr marL="0" indent="0">
              <a:buNone/>
            </a:pPr>
            <a:endParaRPr lang="en-US" sz="1800" dirty="0">
              <a:solidFill>
                <a:srgbClr val="02755F"/>
              </a:solidFill>
            </a:endParaRPr>
          </a:p>
          <a:p>
            <a:pPr marL="0" indent="0">
              <a:spcBef>
                <a:spcPts val="0"/>
              </a:spcBef>
              <a:spcAft>
                <a:spcPts val="1800"/>
              </a:spcAft>
              <a:buClr>
                <a:srgbClr val="000104"/>
              </a:buClr>
              <a:buSzPts val="3200"/>
              <a:buNone/>
            </a:pPr>
            <a:r>
              <a:rPr lang="en-US" sz="3200" b="1" dirty="0"/>
              <a:t>Standards </a:t>
            </a:r>
          </a:p>
          <a:p>
            <a:pPr>
              <a:spcBef>
                <a:spcPts val="0"/>
              </a:spcBef>
              <a:spcAft>
                <a:spcPts val="1800"/>
              </a:spcAft>
              <a:buClr>
                <a:srgbClr val="000104"/>
              </a:buClr>
              <a:buSzPts val="3200"/>
            </a:pPr>
            <a:r>
              <a:rPr lang="en-US" sz="2400" dirty="0">
                <a:solidFill>
                  <a:srgbClr val="000104"/>
                </a:solidFill>
                <a:ea typeface="Arial"/>
                <a:cs typeface="Arial"/>
                <a:sym typeface="Arial"/>
              </a:rPr>
              <a:t>The “what” for instruction</a:t>
            </a:r>
            <a:endParaRPr lang="en-US" sz="2400" dirty="0">
              <a:sym typeface="Arial"/>
            </a:endParaRPr>
          </a:p>
          <a:p>
            <a:pPr>
              <a:spcBef>
                <a:spcPts val="0"/>
              </a:spcBef>
              <a:spcAft>
                <a:spcPts val="1800"/>
              </a:spcAft>
              <a:buClr>
                <a:srgbClr val="000104"/>
              </a:buClr>
              <a:buSzPts val="3200"/>
            </a:pPr>
            <a:r>
              <a:rPr lang="en-US" sz="2400" dirty="0">
                <a:solidFill>
                  <a:srgbClr val="000104"/>
                </a:solidFill>
                <a:ea typeface="Arial"/>
                <a:cs typeface="Arial"/>
                <a:sym typeface="Arial"/>
              </a:rPr>
              <a:t>What we want students to know, understand, and be able to do</a:t>
            </a:r>
            <a:endParaRPr lang="en-US" sz="2400" dirty="0">
              <a:ea typeface="Arial"/>
              <a:cs typeface="Arial"/>
              <a:sym typeface="Arial"/>
            </a:endParaRPr>
          </a:p>
          <a:p>
            <a:pPr lvl="1">
              <a:spcBef>
                <a:spcPts val="0"/>
              </a:spcBef>
              <a:spcAft>
                <a:spcPts val="1800"/>
              </a:spcAft>
              <a:buClr>
                <a:srgbClr val="000104"/>
              </a:buClr>
              <a:buSzPts val="3200"/>
            </a:pPr>
            <a:r>
              <a:rPr lang="en-US" dirty="0">
                <a:solidFill>
                  <a:srgbClr val="000104"/>
                </a:solidFill>
              </a:rPr>
              <a:t>End of a grade level</a:t>
            </a:r>
            <a:endParaRPr lang="en-US" dirty="0"/>
          </a:p>
          <a:p>
            <a:pPr lvl="1">
              <a:spcBef>
                <a:spcPts val="0"/>
              </a:spcBef>
              <a:spcAft>
                <a:spcPts val="1800"/>
              </a:spcAft>
              <a:buClr>
                <a:srgbClr val="000104"/>
              </a:buClr>
              <a:buSzPts val="3200"/>
            </a:pPr>
            <a:r>
              <a:rPr lang="en-US" dirty="0">
                <a:solidFill>
                  <a:srgbClr val="000104"/>
                </a:solidFill>
              </a:rPr>
              <a:t>End of their school career</a:t>
            </a:r>
            <a:endParaRPr lang="en-US" dirty="0"/>
          </a:p>
        </p:txBody>
      </p:sp>
      <p:sp>
        <p:nvSpPr>
          <p:cNvPr id="4" name="Content Placeholder 3">
            <a:extLst>
              <a:ext uri="{FF2B5EF4-FFF2-40B4-BE49-F238E27FC236}">
                <a16:creationId xmlns:a16="http://schemas.microsoft.com/office/drawing/2014/main" id="{140C9443-CF76-4077-BB11-3B5CC948AF7B}"/>
              </a:ext>
            </a:extLst>
          </p:cNvPr>
          <p:cNvSpPr>
            <a:spLocks noGrp="1"/>
          </p:cNvSpPr>
          <p:nvPr>
            <p:ph sz="half" idx="4294967295"/>
          </p:nvPr>
        </p:nvSpPr>
        <p:spPr>
          <a:xfrm>
            <a:off x="6172200" y="1870075"/>
            <a:ext cx="5181600" cy="4351338"/>
          </a:xfrm>
          <a:ln w="31750">
            <a:solidFill>
              <a:schemeClr val="accent1"/>
            </a:solidFill>
          </a:ln>
        </p:spPr>
        <p:txBody>
          <a:bodyPr>
            <a:normAutofit/>
          </a:bodyPr>
          <a:lstStyle/>
          <a:p>
            <a:pPr marL="0" indent="0">
              <a:buNone/>
            </a:pPr>
            <a:endParaRPr lang="en-US" sz="1800" dirty="0">
              <a:solidFill>
                <a:srgbClr val="02755F"/>
              </a:solidFill>
            </a:endParaRPr>
          </a:p>
          <a:p>
            <a:pPr marL="0" indent="0">
              <a:spcBef>
                <a:spcPts val="0"/>
              </a:spcBef>
              <a:spcAft>
                <a:spcPts val="1800"/>
              </a:spcAft>
              <a:buClr>
                <a:srgbClr val="000104"/>
              </a:buClr>
              <a:buSzPts val="3200"/>
              <a:buNone/>
            </a:pPr>
            <a:r>
              <a:rPr lang="en-US" sz="3200" b="1" dirty="0"/>
              <a:t>Frameworks</a:t>
            </a:r>
            <a:endParaRPr lang="en-US" sz="2400" b="1" dirty="0"/>
          </a:p>
          <a:p>
            <a:pPr>
              <a:spcBef>
                <a:spcPts val="0"/>
              </a:spcBef>
              <a:spcAft>
                <a:spcPts val="1800"/>
              </a:spcAft>
              <a:buClr>
                <a:srgbClr val="000104"/>
              </a:buClr>
              <a:buSzPts val="3200"/>
            </a:pPr>
            <a:r>
              <a:rPr lang="en-US" sz="2400" dirty="0">
                <a:solidFill>
                  <a:srgbClr val="000104"/>
                </a:solidFill>
                <a:ea typeface="Arial"/>
                <a:cs typeface="Arial"/>
                <a:sym typeface="Arial"/>
              </a:rPr>
              <a:t>The “how” for instruction</a:t>
            </a:r>
            <a:endParaRPr lang="en-US" sz="2400" dirty="0">
              <a:sym typeface="Arial"/>
            </a:endParaRPr>
          </a:p>
          <a:p>
            <a:pPr>
              <a:spcBef>
                <a:spcPts val="0"/>
              </a:spcBef>
              <a:spcAft>
                <a:spcPts val="1800"/>
              </a:spcAft>
              <a:buClr>
                <a:srgbClr val="000104"/>
              </a:buClr>
              <a:buSzPts val="3200"/>
            </a:pPr>
            <a:r>
              <a:rPr lang="en-US" sz="2400" dirty="0">
                <a:solidFill>
                  <a:srgbClr val="000104"/>
                </a:solidFill>
                <a:ea typeface="Arial"/>
                <a:cs typeface="Arial"/>
                <a:sym typeface="Arial"/>
              </a:rPr>
              <a:t>Guidance for educational programs</a:t>
            </a:r>
            <a:endParaRPr lang="en-US" sz="2400" dirty="0">
              <a:ea typeface="Arial"/>
              <a:cs typeface="Arial"/>
              <a:sym typeface="Arial"/>
            </a:endParaRPr>
          </a:p>
          <a:p>
            <a:pPr lvl="1">
              <a:spcBef>
                <a:spcPts val="0"/>
              </a:spcBef>
              <a:spcAft>
                <a:spcPts val="1800"/>
              </a:spcAft>
              <a:buClr>
                <a:srgbClr val="000104"/>
              </a:buClr>
              <a:buSzPts val="3200"/>
            </a:pPr>
            <a:r>
              <a:rPr lang="en-US" dirty="0">
                <a:solidFill>
                  <a:srgbClr val="000104"/>
                </a:solidFill>
              </a:rPr>
              <a:t>Provide content for different users</a:t>
            </a:r>
            <a:endParaRPr lang="en-US" dirty="0"/>
          </a:p>
          <a:p>
            <a:pPr lvl="1">
              <a:spcBef>
                <a:spcPts val="0"/>
              </a:spcBef>
              <a:spcAft>
                <a:spcPts val="1800"/>
              </a:spcAft>
              <a:buClr>
                <a:srgbClr val="000104"/>
              </a:buClr>
              <a:buSzPts val="3200"/>
            </a:pPr>
            <a:r>
              <a:rPr lang="en-US" dirty="0">
                <a:solidFill>
                  <a:srgbClr val="000104"/>
                </a:solidFill>
              </a:rPr>
              <a:t>Reflect current and confirmed research</a:t>
            </a:r>
            <a:endParaRPr lang="en-US" dirty="0"/>
          </a:p>
          <a:p>
            <a:pPr lvl="1">
              <a:spcBef>
                <a:spcPts val="0"/>
              </a:spcBef>
              <a:spcAft>
                <a:spcPts val="1800"/>
              </a:spcAft>
              <a:buClr>
                <a:srgbClr val="000104"/>
              </a:buClr>
              <a:buSzPts val="3200"/>
            </a:pPr>
            <a:r>
              <a:rPr lang="en-US" dirty="0">
                <a:solidFill>
                  <a:srgbClr val="000104"/>
                </a:solidFill>
              </a:rPr>
              <a:t>Meet the needs of ALL students</a:t>
            </a:r>
            <a:endParaRPr lang="en-US" dirty="0"/>
          </a:p>
        </p:txBody>
      </p:sp>
      <p:sp>
        <p:nvSpPr>
          <p:cNvPr id="5" name="Slide Number Placeholder 4">
            <a:extLst>
              <a:ext uri="{FF2B5EF4-FFF2-40B4-BE49-F238E27FC236}">
                <a16:creationId xmlns:a16="http://schemas.microsoft.com/office/drawing/2014/main" id="{5EB1D664-8EF2-4253-8DE4-3BD20BAAA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19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62891" y="2103437"/>
            <a:ext cx="4149436" cy="1325563"/>
          </a:xfrm>
        </p:spPr>
        <p:txBody>
          <a:bodyPr vert="horz" lIns="91440" tIns="45720" rIns="91440" bIns="45720" rtlCol="0" anchor="t">
            <a:normAutofit fontScale="90000"/>
          </a:bodyPr>
          <a:lstStyle/>
          <a:p>
            <a:pPr>
              <a:spcAft>
                <a:spcPts val="1200"/>
              </a:spcAft>
            </a:pPr>
            <a:r>
              <a:rPr lang="en-US" dirty="0">
                <a:effectLst/>
                <a:ea typeface="Calibri" panose="020F0502020204030204" pitchFamily="34" charset="0"/>
                <a:cs typeface="Arial" panose="020B0604020202020204" pitchFamily="34" charset="0"/>
              </a:rPr>
              <a:t>Q4—</a:t>
            </a:r>
            <a:r>
              <a:rPr lang="en-US" dirty="0">
                <a:solidFill>
                  <a:prstClr val="black"/>
                </a:solidFill>
              </a:rPr>
              <a:t>How is the </a:t>
            </a:r>
            <a:r>
              <a:rPr lang="en-US" i="1" dirty="0">
                <a:solidFill>
                  <a:prstClr val="black"/>
                </a:solidFill>
              </a:rPr>
              <a:t>Arts Framework</a:t>
            </a:r>
            <a:r>
              <a:rPr lang="en-US" dirty="0">
                <a:solidFill>
                  <a:prstClr val="black"/>
                </a:solidFill>
              </a:rPr>
              <a:t> organized, and what are some content  highlights?</a:t>
            </a:r>
            <a:br>
              <a:rPr lang="en-US" sz="4000" dirty="0"/>
            </a:b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13</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9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D14A-620B-4761-9F26-1D63DD4EEBF8}"/>
              </a:ext>
            </a:extLst>
          </p:cNvPr>
          <p:cNvSpPr>
            <a:spLocks noGrp="1"/>
          </p:cNvSpPr>
          <p:nvPr>
            <p:ph type="title"/>
          </p:nvPr>
        </p:nvSpPr>
        <p:spPr>
          <a:xfrm>
            <a:off x="1025236" y="197283"/>
            <a:ext cx="10515600" cy="1325563"/>
          </a:xfrm>
        </p:spPr>
        <p:txBody>
          <a:bodyPr/>
          <a:lstStyle/>
          <a:p>
            <a:r>
              <a:rPr lang="en-US" sz="4000" dirty="0">
                <a:solidFill>
                  <a:prstClr val="black"/>
                </a:solidFill>
              </a:rPr>
              <a:t>How is the Framework Organized?</a:t>
            </a:r>
            <a:endParaRPr lang="en-US" dirty="0"/>
          </a:p>
        </p:txBody>
      </p:sp>
      <p:sp>
        <p:nvSpPr>
          <p:cNvPr id="3" name="Content Placeholder 2">
            <a:extLst>
              <a:ext uri="{FF2B5EF4-FFF2-40B4-BE49-F238E27FC236}">
                <a16:creationId xmlns:a16="http://schemas.microsoft.com/office/drawing/2014/main" id="{75D4C62C-A0F8-4D6D-B7B7-2C881A41DB59}"/>
              </a:ext>
            </a:extLst>
          </p:cNvPr>
          <p:cNvSpPr>
            <a:spLocks noGrp="1"/>
          </p:cNvSpPr>
          <p:nvPr>
            <p:ph idx="1"/>
          </p:nvPr>
        </p:nvSpPr>
        <p:spPr>
          <a:xfrm>
            <a:off x="838200" y="1522845"/>
            <a:ext cx="10515600" cy="5137871"/>
          </a:xfrm>
        </p:spPr>
        <p:txBody>
          <a:bodyPr>
            <a:noAutofit/>
          </a:bodyPr>
          <a:lstStyle/>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Guide to Reading and Using the Framework</a:t>
            </a:r>
          </a:p>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Chapter 1: Vision and Goals for Standards-Based Arts Education</a:t>
            </a:r>
          </a:p>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Chapter 2: The Instructional Cycle </a:t>
            </a:r>
          </a:p>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Chapters 3</a:t>
            </a:r>
            <a:r>
              <a:rPr lang="en-US" sz="2400" dirty="0">
                <a:solidFill>
                  <a:prstClr val="black"/>
                </a:solidFill>
              </a:rPr>
              <a:t>–7: Discipline-Specific Chapters</a:t>
            </a:r>
          </a:p>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Chapter 8: Transcending Disciplinary Boundaries</a:t>
            </a:r>
            <a:r>
              <a:rPr lang="en-US" sz="2400" dirty="0">
                <a:solidFill>
                  <a:prstClr val="black"/>
                </a:solidFill>
              </a:rPr>
              <a:t>—Arts Integration</a:t>
            </a:r>
          </a:p>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Chapter 9: Implementing Effective Arts Education</a:t>
            </a:r>
          </a:p>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Chapter 10: Instructional Materials</a:t>
            </a:r>
          </a:p>
          <a:p>
            <a:pPr marL="457200" lvl="0" indent="-342900" defTabSz="457200">
              <a:lnSpc>
                <a:spcPct val="100000"/>
              </a:lnSpc>
              <a:spcBef>
                <a:spcPts val="0"/>
              </a:spcBef>
              <a:spcAft>
                <a:spcPts val="1800"/>
              </a:spcAft>
              <a:buClr>
                <a:prstClr val="black"/>
              </a:buClr>
            </a:pPr>
            <a:r>
              <a:rPr lang="en-US" sz="2400" dirty="0">
                <a:solidFill>
                  <a:prstClr val="black"/>
                </a:solidFill>
                <a:cs typeface="Arial" panose="020B0604020202020204" pitchFamily="34" charset="0"/>
              </a:rPr>
              <a:t>Appendices</a:t>
            </a:r>
            <a:endParaRPr lang="en-US" sz="2400" dirty="0">
              <a:solidFill>
                <a:prstClr val="black"/>
              </a:solidFill>
            </a:endParaRPr>
          </a:p>
        </p:txBody>
      </p:sp>
      <p:sp>
        <p:nvSpPr>
          <p:cNvPr id="4" name="Slide Number Placeholder 3">
            <a:extLst>
              <a:ext uri="{FF2B5EF4-FFF2-40B4-BE49-F238E27FC236}">
                <a16:creationId xmlns:a16="http://schemas.microsoft.com/office/drawing/2014/main" id="{ADDE0611-2FB8-48B6-883E-35CEAEF3E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093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E4E959-083C-4DDB-AE62-853EBA0228FA}"/>
              </a:ext>
            </a:extLst>
          </p:cNvPr>
          <p:cNvSpPr>
            <a:spLocks noGrp="1"/>
          </p:cNvSpPr>
          <p:nvPr>
            <p:ph type="title"/>
          </p:nvPr>
        </p:nvSpPr>
        <p:spPr/>
        <p:txBody>
          <a:bodyPr/>
          <a:lstStyle/>
          <a:p>
            <a:pPr algn="ctr"/>
            <a:r>
              <a:rPr lang="en-US" sz="4000" dirty="0">
                <a:solidFill>
                  <a:prstClr val="black"/>
                </a:solidFill>
              </a:rPr>
              <a:t>Chapter 1: </a:t>
            </a:r>
            <a:r>
              <a:rPr lang="en-US" sz="4000" dirty="0">
                <a:solidFill>
                  <a:prstClr val="black"/>
                </a:solidFill>
                <a:cs typeface="Arial" panose="020B0604020202020204" pitchFamily="34" charset="0"/>
              </a:rPr>
              <a:t>Vision and Goals for Standards- Based Arts Education</a:t>
            </a:r>
            <a:endParaRPr lang="en-US" dirty="0"/>
          </a:p>
        </p:txBody>
      </p:sp>
      <p:sp>
        <p:nvSpPr>
          <p:cNvPr id="10" name="Content Placeholder 9">
            <a:extLst>
              <a:ext uri="{FF2B5EF4-FFF2-40B4-BE49-F238E27FC236}">
                <a16:creationId xmlns:a16="http://schemas.microsoft.com/office/drawing/2014/main" id="{5DC6B6B0-EC20-415C-A9D1-BA029B6B1146}"/>
              </a:ext>
            </a:extLst>
          </p:cNvPr>
          <p:cNvSpPr>
            <a:spLocks noGrp="1"/>
          </p:cNvSpPr>
          <p:nvPr>
            <p:ph sz="quarter" idx="15"/>
          </p:nvPr>
        </p:nvSpPr>
        <p:spPr>
          <a:xfrm>
            <a:off x="8135814" y="3828746"/>
            <a:ext cx="3555695" cy="2775414"/>
          </a:xfrm>
          <a:prstGeom prst="irregularSeal1">
            <a:avLst/>
          </a:prstGeom>
          <a:solidFill>
            <a:srgbClr val="D2F0FE"/>
          </a:solidFill>
          <a:ln w="28575">
            <a:solidFill>
              <a:srgbClr val="0070C0"/>
            </a:solidFill>
          </a:ln>
        </p:spPr>
        <p:txBody>
          <a:bodyPr/>
          <a:lstStyle/>
          <a:p>
            <a:pPr marL="0" indent="0" algn="ctr">
              <a:buNone/>
            </a:pPr>
            <a:r>
              <a:rPr lang="en-US" dirty="0"/>
              <a:t>Framework Highlights</a:t>
            </a:r>
          </a:p>
          <a:p>
            <a:pPr marL="0" indent="0" algn="ctr">
              <a:buNone/>
            </a:pPr>
            <a:endParaRPr lang="en-US" dirty="0"/>
          </a:p>
        </p:txBody>
      </p:sp>
      <p:sp>
        <p:nvSpPr>
          <p:cNvPr id="6" name="Content Placeholder 5">
            <a:extLst>
              <a:ext uri="{FF2B5EF4-FFF2-40B4-BE49-F238E27FC236}">
                <a16:creationId xmlns:a16="http://schemas.microsoft.com/office/drawing/2014/main" id="{B3F454B3-79D2-4071-84CB-785C785A4866}"/>
              </a:ext>
            </a:extLst>
          </p:cNvPr>
          <p:cNvSpPr>
            <a:spLocks noGrp="1"/>
          </p:cNvSpPr>
          <p:nvPr>
            <p:ph idx="1"/>
          </p:nvPr>
        </p:nvSpPr>
        <p:spPr>
          <a:xfrm>
            <a:off x="719310" y="1946397"/>
            <a:ext cx="8479398" cy="4121150"/>
          </a:xfrm>
        </p:spPr>
        <p:txBody>
          <a:bodyPr>
            <a:normAutofit/>
          </a:bodyPr>
          <a:lstStyle/>
          <a:p>
            <a:pPr marL="914400" lvl="1" indent="-342900">
              <a:spcBef>
                <a:spcPts val="0"/>
              </a:spcBef>
              <a:spcAft>
                <a:spcPts val="1800"/>
              </a:spcAft>
              <a:buClr>
                <a:prstClr val="black"/>
              </a:buClr>
            </a:pPr>
            <a:r>
              <a:rPr lang="en-US" sz="3000" dirty="0">
                <a:solidFill>
                  <a:prstClr val="black"/>
                </a:solidFill>
              </a:rPr>
              <a:t>Philosophy &amp; goals of the standards</a:t>
            </a:r>
          </a:p>
          <a:p>
            <a:pPr marL="914400" lvl="1" indent="-342900">
              <a:spcBef>
                <a:spcPts val="0"/>
              </a:spcBef>
              <a:spcAft>
                <a:spcPts val="1800"/>
              </a:spcAft>
              <a:buClr>
                <a:prstClr val="black"/>
              </a:buClr>
            </a:pPr>
            <a:r>
              <a:rPr lang="en-US" sz="3000" dirty="0">
                <a:solidFill>
                  <a:prstClr val="black"/>
                </a:solidFill>
              </a:rPr>
              <a:t>Definition of artistic literacy</a:t>
            </a:r>
          </a:p>
          <a:p>
            <a:pPr marL="914400" lvl="1" indent="-342900">
              <a:spcBef>
                <a:spcPts val="0"/>
              </a:spcBef>
              <a:spcAft>
                <a:spcPts val="1800"/>
              </a:spcAft>
              <a:buClr>
                <a:prstClr val="black"/>
              </a:buClr>
            </a:pPr>
            <a:r>
              <a:rPr lang="en-US" sz="3000" dirty="0">
                <a:solidFill>
                  <a:prstClr val="black"/>
                </a:solidFill>
              </a:rPr>
              <a:t>Connection to social–emotional learning (SEL)</a:t>
            </a:r>
          </a:p>
          <a:p>
            <a:pPr marL="914400" lvl="1" indent="-342900">
              <a:spcBef>
                <a:spcPts val="0"/>
              </a:spcBef>
              <a:spcAft>
                <a:spcPts val="1800"/>
              </a:spcAft>
              <a:buClr>
                <a:prstClr val="black"/>
              </a:buClr>
            </a:pPr>
            <a:r>
              <a:rPr lang="en-US" sz="3000" dirty="0">
                <a:solidFill>
                  <a:prstClr val="black"/>
                </a:solidFill>
              </a:rPr>
              <a:t>Access and equity</a:t>
            </a:r>
            <a:endParaRPr lang="en-US" sz="3000" dirty="0">
              <a:solidFill>
                <a:prstClr val="black"/>
              </a:solidFill>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08C4B4B-F38E-4B18-80C0-986622634847}"/>
              </a:ext>
            </a:extLst>
          </p:cNvPr>
          <p:cNvSpPr>
            <a:spLocks noGrp="1"/>
          </p:cNvSpPr>
          <p:nvPr>
            <p:ph type="sldNum" sz="quarter" idx="12"/>
          </p:nvPr>
        </p:nvSpPr>
        <p:spPr/>
        <p:txBody>
          <a:bodyPr/>
          <a:lstStyle/>
          <a:p>
            <a:fld id="{1C8E0B4C-4C2F-4BE7-8793-29AB022C0CCB}" type="slidenum">
              <a:rPr lang="en-US" smtClean="0"/>
              <a:t>15</a:t>
            </a:fld>
            <a:endParaRPr lang="en-US" dirty="0"/>
          </a:p>
        </p:txBody>
      </p:sp>
    </p:spTree>
    <p:extLst>
      <p:ext uri="{BB962C8B-B14F-4D97-AF65-F5344CB8AC3E}">
        <p14:creationId xmlns:p14="http://schemas.microsoft.com/office/powerpoint/2010/main" val="98971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4E0AE-4B60-4C2E-8AA1-F99D4A3C2D20}"/>
              </a:ext>
            </a:extLst>
          </p:cNvPr>
          <p:cNvSpPr>
            <a:spLocks noGrp="1"/>
          </p:cNvSpPr>
          <p:nvPr>
            <p:ph type="title"/>
          </p:nvPr>
        </p:nvSpPr>
        <p:spPr/>
        <p:txBody>
          <a:bodyPr/>
          <a:lstStyle/>
          <a:p>
            <a:pPr algn="ctr"/>
            <a:r>
              <a:rPr lang="en-US" dirty="0">
                <a:solidFill>
                  <a:prstClr val="black"/>
                </a:solidFill>
                <a:cs typeface="Arial" panose="020B0604020202020204" pitchFamily="34" charset="0"/>
              </a:rPr>
              <a:t>Chapter 2: The Instructional Cycle</a:t>
            </a:r>
            <a:endParaRPr lang="en-US" dirty="0"/>
          </a:p>
        </p:txBody>
      </p:sp>
      <p:sp>
        <p:nvSpPr>
          <p:cNvPr id="8" name="Content Placeholder 7">
            <a:extLst>
              <a:ext uri="{FF2B5EF4-FFF2-40B4-BE49-F238E27FC236}">
                <a16:creationId xmlns:a16="http://schemas.microsoft.com/office/drawing/2014/main" id="{A9FA9D5D-27C5-41A0-BD15-853AE6302797}"/>
              </a:ext>
            </a:extLst>
          </p:cNvPr>
          <p:cNvSpPr>
            <a:spLocks noGrp="1"/>
          </p:cNvSpPr>
          <p:nvPr>
            <p:ph sz="quarter" idx="15"/>
          </p:nvPr>
        </p:nvSpPr>
        <p:spPr>
          <a:xfrm>
            <a:off x="8204393" y="4228123"/>
            <a:ext cx="3877885" cy="2418862"/>
          </a:xfrm>
          <a:prstGeom prst="irregularSeal1">
            <a:avLst/>
          </a:prstGeom>
          <a:solidFill>
            <a:srgbClr val="D2F0FE"/>
          </a:solidFill>
          <a:ln w="28575">
            <a:solidFill>
              <a:srgbClr val="0070C0"/>
            </a:solidFill>
          </a:ln>
        </p:spPr>
        <p:txBody>
          <a:bodyPr>
            <a:normAutofit lnSpcReduction="10000"/>
          </a:bodyPr>
          <a:lstStyle/>
          <a:p>
            <a:pPr marL="0" indent="0" algn="ctr">
              <a:buNone/>
            </a:pPr>
            <a:r>
              <a:rPr lang="en-US" dirty="0"/>
              <a:t>Framework highlights</a:t>
            </a:r>
          </a:p>
        </p:txBody>
      </p:sp>
      <p:sp>
        <p:nvSpPr>
          <p:cNvPr id="6" name="Content Placeholder 5">
            <a:extLst>
              <a:ext uri="{FF2B5EF4-FFF2-40B4-BE49-F238E27FC236}">
                <a16:creationId xmlns:a16="http://schemas.microsoft.com/office/drawing/2014/main" id="{AB1FE390-CF14-4484-8D2E-80E1A1F2629B}"/>
              </a:ext>
            </a:extLst>
          </p:cNvPr>
          <p:cNvSpPr>
            <a:spLocks noGrp="1"/>
          </p:cNvSpPr>
          <p:nvPr>
            <p:ph idx="1"/>
          </p:nvPr>
        </p:nvSpPr>
        <p:spPr>
          <a:xfrm>
            <a:off x="695716" y="1862920"/>
            <a:ext cx="10800567" cy="4121150"/>
          </a:xfrm>
        </p:spPr>
        <p:txBody>
          <a:bodyPr>
            <a:normAutofit/>
          </a:bodyPr>
          <a:lstStyle/>
          <a:p>
            <a:pPr marL="914400" lvl="1" indent="-342900">
              <a:spcBef>
                <a:spcPts val="0"/>
              </a:spcBef>
              <a:spcAft>
                <a:spcPts val="1800"/>
              </a:spcAft>
              <a:buClr>
                <a:prstClr val="black"/>
              </a:buClr>
            </a:pPr>
            <a:r>
              <a:rPr lang="en-US" sz="3000" dirty="0">
                <a:solidFill>
                  <a:prstClr val="black"/>
                </a:solidFill>
              </a:rPr>
              <a:t>Structure and intention of the standards </a:t>
            </a:r>
          </a:p>
          <a:p>
            <a:pPr marL="914400" lvl="1" indent="-342900">
              <a:spcBef>
                <a:spcPts val="0"/>
              </a:spcBef>
              <a:spcAft>
                <a:spcPts val="1800"/>
              </a:spcAft>
              <a:buClr>
                <a:prstClr val="black"/>
              </a:buClr>
            </a:pPr>
            <a:r>
              <a:rPr lang="en-US" sz="3000" dirty="0">
                <a:solidFill>
                  <a:prstClr val="black"/>
                </a:solidFill>
              </a:rPr>
              <a:t>Backward design and curriculum mapping</a:t>
            </a:r>
          </a:p>
          <a:p>
            <a:pPr marL="914400" lvl="1" indent="-342900">
              <a:spcBef>
                <a:spcPts val="0"/>
              </a:spcBef>
              <a:spcAft>
                <a:spcPts val="1800"/>
              </a:spcAft>
              <a:buClr>
                <a:prstClr val="black"/>
              </a:buClr>
            </a:pPr>
            <a:r>
              <a:rPr lang="en-US" sz="3000" dirty="0">
                <a:solidFill>
                  <a:prstClr val="black"/>
                </a:solidFill>
              </a:rPr>
              <a:t>Assessment approaches and methods</a:t>
            </a:r>
          </a:p>
          <a:p>
            <a:pPr marL="914400" lvl="1" indent="-342900">
              <a:spcBef>
                <a:spcPts val="0"/>
              </a:spcBef>
              <a:spcAft>
                <a:spcPts val="1800"/>
              </a:spcAft>
              <a:buClr>
                <a:prstClr val="black"/>
              </a:buClr>
            </a:pPr>
            <a:r>
              <a:rPr lang="en-US" sz="3000" dirty="0">
                <a:solidFill>
                  <a:prstClr val="black"/>
                </a:solidFill>
              </a:rPr>
              <a:t>Culturally and linguistically responsive teaching</a:t>
            </a:r>
          </a:p>
          <a:p>
            <a:pPr marL="914400" lvl="1" indent="-342900">
              <a:spcBef>
                <a:spcPts val="0"/>
              </a:spcBef>
              <a:spcAft>
                <a:spcPts val="1800"/>
              </a:spcAft>
              <a:buClr>
                <a:prstClr val="black"/>
              </a:buClr>
            </a:pPr>
            <a:r>
              <a:rPr lang="en-US" sz="3000" dirty="0">
                <a:solidFill>
                  <a:prstClr val="black"/>
                </a:solidFill>
              </a:rPr>
              <a:t>Universal Design for Learning (UDL)</a:t>
            </a:r>
          </a:p>
          <a:p>
            <a:endParaRPr lang="en-US" dirty="0"/>
          </a:p>
        </p:txBody>
      </p:sp>
      <p:sp>
        <p:nvSpPr>
          <p:cNvPr id="4" name="Slide Number Placeholder 3">
            <a:extLst>
              <a:ext uri="{FF2B5EF4-FFF2-40B4-BE49-F238E27FC236}">
                <a16:creationId xmlns:a16="http://schemas.microsoft.com/office/drawing/2014/main" id="{B80124D3-27CA-447D-81CA-8F207BF5FFBE}"/>
              </a:ext>
            </a:extLst>
          </p:cNvPr>
          <p:cNvSpPr>
            <a:spLocks noGrp="1"/>
          </p:cNvSpPr>
          <p:nvPr>
            <p:ph type="sldNum" sz="quarter" idx="12"/>
          </p:nvPr>
        </p:nvSpPr>
        <p:spPr/>
        <p:txBody>
          <a:bodyPr/>
          <a:lstStyle/>
          <a:p>
            <a:fld id="{1C8E0B4C-4C2F-4BE7-8793-29AB022C0CCB}" type="slidenum">
              <a:rPr lang="en-US" smtClean="0"/>
              <a:t>16</a:t>
            </a:fld>
            <a:endParaRPr lang="en-US" dirty="0"/>
          </a:p>
        </p:txBody>
      </p:sp>
    </p:spTree>
    <p:extLst>
      <p:ext uri="{BB962C8B-B14F-4D97-AF65-F5344CB8AC3E}">
        <p14:creationId xmlns:p14="http://schemas.microsoft.com/office/powerpoint/2010/main" val="380832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ABD3AA-4AD3-4334-A852-F34216D64D42}"/>
              </a:ext>
            </a:extLst>
          </p:cNvPr>
          <p:cNvSpPr>
            <a:spLocks noGrp="1"/>
          </p:cNvSpPr>
          <p:nvPr>
            <p:ph type="title"/>
          </p:nvPr>
        </p:nvSpPr>
        <p:spPr/>
        <p:txBody>
          <a:bodyPr/>
          <a:lstStyle/>
          <a:p>
            <a:pPr algn="ctr"/>
            <a:r>
              <a:rPr lang="en-US" dirty="0">
                <a:solidFill>
                  <a:prstClr val="black"/>
                </a:solidFill>
              </a:rPr>
              <a:t>The Discipline Chapters</a:t>
            </a:r>
            <a:endParaRPr lang="en-US" dirty="0"/>
          </a:p>
        </p:txBody>
      </p:sp>
      <p:sp>
        <p:nvSpPr>
          <p:cNvPr id="9" name="Content Placeholder 8">
            <a:extLst>
              <a:ext uri="{FF2B5EF4-FFF2-40B4-BE49-F238E27FC236}">
                <a16:creationId xmlns:a16="http://schemas.microsoft.com/office/drawing/2014/main" id="{E0F3359C-5162-4E5C-95AA-C62E548C9107}"/>
              </a:ext>
            </a:extLst>
          </p:cNvPr>
          <p:cNvSpPr>
            <a:spLocks noGrp="1"/>
          </p:cNvSpPr>
          <p:nvPr>
            <p:ph sz="quarter" idx="15"/>
          </p:nvPr>
        </p:nvSpPr>
        <p:spPr>
          <a:xfrm>
            <a:off x="541308" y="4178880"/>
            <a:ext cx="4165600" cy="2542595"/>
          </a:xfrm>
          <a:prstGeom prst="irregularSeal1">
            <a:avLst/>
          </a:prstGeom>
          <a:solidFill>
            <a:srgbClr val="D2F0FE"/>
          </a:solidFill>
          <a:ln w="28575">
            <a:solidFill>
              <a:srgbClr val="0070C0"/>
            </a:solidFill>
          </a:ln>
        </p:spPr>
        <p:txBody>
          <a:bodyPr/>
          <a:lstStyle/>
          <a:p>
            <a:pPr marL="0" indent="0" algn="ctr">
              <a:buNone/>
            </a:pPr>
            <a:r>
              <a:rPr lang="en-US" dirty="0"/>
              <a:t>Framework Highlights</a:t>
            </a:r>
          </a:p>
        </p:txBody>
      </p:sp>
      <p:sp>
        <p:nvSpPr>
          <p:cNvPr id="7" name="Content Placeholder 6">
            <a:extLst>
              <a:ext uri="{FF2B5EF4-FFF2-40B4-BE49-F238E27FC236}">
                <a16:creationId xmlns:a16="http://schemas.microsoft.com/office/drawing/2014/main" id="{FA580358-EBF0-4942-A0DC-6DDAB9893FA3}"/>
              </a:ext>
            </a:extLst>
          </p:cNvPr>
          <p:cNvSpPr>
            <a:spLocks noGrp="1"/>
          </p:cNvSpPr>
          <p:nvPr>
            <p:ph idx="1"/>
          </p:nvPr>
        </p:nvSpPr>
        <p:spPr>
          <a:xfrm>
            <a:off x="838200" y="1480923"/>
            <a:ext cx="4180449" cy="2542595"/>
          </a:xfrm>
          <a:ln w="28575">
            <a:solidFill>
              <a:schemeClr val="accent3"/>
            </a:solidFill>
          </a:ln>
        </p:spPr>
        <p:txBody>
          <a:bodyPr/>
          <a:lstStyle/>
          <a:p>
            <a:pPr marL="114300" lvl="0">
              <a:buClr>
                <a:sysClr val="window" lastClr="FFFFFF"/>
              </a:buClr>
              <a:defRPr/>
            </a:pPr>
            <a:r>
              <a:rPr lang="en-US" dirty="0">
                <a:solidFill>
                  <a:sysClr val="windowText" lastClr="000000"/>
                </a:solidFill>
                <a:latin typeface="Arial" panose="020B0604020202020204" pitchFamily="34" charset="0"/>
                <a:cs typeface="Arial" panose="020B0604020202020204" pitchFamily="34" charset="0"/>
              </a:rPr>
              <a:t>Chapter 3: Dance</a:t>
            </a:r>
          </a:p>
          <a:p>
            <a:pPr marL="114300" lvl="0">
              <a:buClr>
                <a:sysClr val="window" lastClr="FFFFFF"/>
              </a:buClr>
              <a:defRPr/>
            </a:pPr>
            <a:r>
              <a:rPr lang="en-US" dirty="0">
                <a:solidFill>
                  <a:sysClr val="windowText" lastClr="000000"/>
                </a:solidFill>
                <a:latin typeface="Arial" panose="020B0604020202020204" pitchFamily="34" charset="0"/>
                <a:cs typeface="Arial" panose="020B0604020202020204" pitchFamily="34" charset="0"/>
              </a:rPr>
              <a:t>Chapter 4: Media Arts </a:t>
            </a:r>
          </a:p>
          <a:p>
            <a:pPr marL="114300" lvl="0">
              <a:buClr>
                <a:sysClr val="window" lastClr="FFFFFF"/>
              </a:buClr>
              <a:defRPr/>
            </a:pPr>
            <a:r>
              <a:rPr lang="en-US" dirty="0">
                <a:solidFill>
                  <a:sysClr val="windowText" lastClr="000000"/>
                </a:solidFill>
                <a:latin typeface="Arial" panose="020B0604020202020204" pitchFamily="34" charset="0"/>
                <a:cs typeface="Arial" panose="020B0604020202020204" pitchFamily="34" charset="0"/>
              </a:rPr>
              <a:t>Chapter 5: Music</a:t>
            </a:r>
          </a:p>
          <a:p>
            <a:pPr marL="114300" lvl="0">
              <a:buClr>
                <a:sysClr val="window" lastClr="FFFFFF"/>
              </a:buClr>
              <a:defRPr/>
            </a:pPr>
            <a:r>
              <a:rPr lang="en-US" dirty="0">
                <a:solidFill>
                  <a:sysClr val="windowText" lastClr="000000"/>
                </a:solidFill>
                <a:latin typeface="Arial" panose="020B0604020202020204" pitchFamily="34" charset="0"/>
                <a:cs typeface="Arial" panose="020B0604020202020204" pitchFamily="34" charset="0"/>
              </a:rPr>
              <a:t>Chapter 6: Theatre</a:t>
            </a:r>
          </a:p>
          <a:p>
            <a:pPr marL="114300" lvl="0">
              <a:buClr>
                <a:sysClr val="window" lastClr="FFFFFF"/>
              </a:buClr>
              <a:defRPr/>
            </a:pPr>
            <a:r>
              <a:rPr lang="en-US" dirty="0">
                <a:solidFill>
                  <a:sysClr val="windowText" lastClr="000000"/>
                </a:solidFill>
                <a:latin typeface="Arial" panose="020B0604020202020204" pitchFamily="34" charset="0"/>
                <a:cs typeface="Arial" panose="020B0604020202020204" pitchFamily="34" charset="0"/>
              </a:rPr>
              <a:t>Chapter 7: Visual Arts</a:t>
            </a:r>
          </a:p>
          <a:p>
            <a:endParaRPr lang="en-US" dirty="0"/>
          </a:p>
        </p:txBody>
      </p:sp>
      <p:sp>
        <p:nvSpPr>
          <p:cNvPr id="8" name="Content Placeholder 7">
            <a:extLst>
              <a:ext uri="{FF2B5EF4-FFF2-40B4-BE49-F238E27FC236}">
                <a16:creationId xmlns:a16="http://schemas.microsoft.com/office/drawing/2014/main" id="{27CC18E0-2D64-4BDF-AD87-89618F33C9D4}"/>
              </a:ext>
            </a:extLst>
          </p:cNvPr>
          <p:cNvSpPr>
            <a:spLocks noGrp="1"/>
          </p:cNvSpPr>
          <p:nvPr>
            <p:ph sz="quarter" idx="14"/>
          </p:nvPr>
        </p:nvSpPr>
        <p:spPr>
          <a:xfrm>
            <a:off x="5486034" y="1513589"/>
            <a:ext cx="5867765" cy="4598041"/>
          </a:xfrm>
        </p:spPr>
        <p:txBody>
          <a:bodyPr>
            <a:normAutofit fontScale="92500" lnSpcReduction="20000"/>
          </a:bodyPr>
          <a:lstStyle/>
          <a:p>
            <a:pPr marL="0" lvl="0" indent="0" defTabSz="457200">
              <a:lnSpc>
                <a:spcPct val="100000"/>
              </a:lnSpc>
              <a:spcBef>
                <a:spcPts val="0"/>
              </a:spcBef>
              <a:spcAft>
                <a:spcPts val="1800"/>
              </a:spcAft>
              <a:buNone/>
            </a:pPr>
            <a:r>
              <a:rPr lang="en-US" sz="2600" dirty="0">
                <a:solidFill>
                  <a:prstClr val="black"/>
                </a:solidFill>
              </a:rPr>
              <a:t>Each discipline chapter includes discipline-specific explanations and approaches to</a:t>
            </a:r>
          </a:p>
          <a:p>
            <a:pPr marL="742950" lvl="1" indent="-285750" defTabSz="457200">
              <a:lnSpc>
                <a:spcPct val="100000"/>
              </a:lnSpc>
              <a:spcBef>
                <a:spcPts val="0"/>
              </a:spcBef>
              <a:spcAft>
                <a:spcPts val="1200"/>
              </a:spcAft>
            </a:pPr>
            <a:r>
              <a:rPr lang="en-US" sz="2600" dirty="0">
                <a:solidFill>
                  <a:prstClr val="black"/>
                </a:solidFill>
              </a:rPr>
              <a:t>Universal Design for Learning (UDL);</a:t>
            </a:r>
          </a:p>
          <a:p>
            <a:pPr marL="742950" lvl="1" indent="-285750" defTabSz="457200">
              <a:lnSpc>
                <a:spcPct val="100000"/>
              </a:lnSpc>
              <a:spcBef>
                <a:spcPts val="0"/>
              </a:spcBef>
              <a:spcAft>
                <a:spcPts val="1200"/>
              </a:spcAft>
            </a:pPr>
            <a:r>
              <a:rPr lang="en-US" sz="2600" dirty="0">
                <a:solidFill>
                  <a:prstClr val="black"/>
                </a:solidFill>
              </a:rPr>
              <a:t>Culturally and Linguistically Responsive Teaching;</a:t>
            </a:r>
          </a:p>
          <a:p>
            <a:pPr marL="742950" lvl="1" indent="-285750" defTabSz="457200">
              <a:lnSpc>
                <a:spcPct val="100000"/>
              </a:lnSpc>
              <a:spcBef>
                <a:spcPts val="0"/>
              </a:spcBef>
              <a:spcAft>
                <a:spcPts val="1200"/>
              </a:spcAft>
            </a:pPr>
            <a:r>
              <a:rPr lang="en-US" sz="2600" dirty="0">
                <a:solidFill>
                  <a:prstClr val="black"/>
                </a:solidFill>
              </a:rPr>
              <a:t>Students who are English Learners;</a:t>
            </a:r>
          </a:p>
          <a:p>
            <a:pPr marL="742950" lvl="1" indent="-285750" defTabSz="457200">
              <a:lnSpc>
                <a:spcPct val="100000"/>
              </a:lnSpc>
              <a:spcBef>
                <a:spcPts val="0"/>
              </a:spcBef>
              <a:spcAft>
                <a:spcPts val="1200"/>
              </a:spcAft>
            </a:pPr>
            <a:r>
              <a:rPr lang="en-US" sz="2600" dirty="0">
                <a:solidFill>
                  <a:prstClr val="black"/>
                </a:solidFill>
              </a:rPr>
              <a:t>Students with Disabilities; and</a:t>
            </a:r>
          </a:p>
          <a:p>
            <a:pPr marL="742950" lvl="1" indent="-285750" defTabSz="457200">
              <a:lnSpc>
                <a:spcPct val="100000"/>
              </a:lnSpc>
              <a:spcBef>
                <a:spcPts val="0"/>
              </a:spcBef>
              <a:spcAft>
                <a:spcPts val="1200"/>
              </a:spcAft>
            </a:pPr>
            <a:r>
              <a:rPr lang="en-US" sz="2600" dirty="0">
                <a:solidFill>
                  <a:prstClr val="black"/>
                </a:solidFill>
              </a:rPr>
              <a:t>Considerations for instruction in the discipline.</a:t>
            </a:r>
          </a:p>
          <a:p>
            <a:pPr marL="0" indent="0">
              <a:buNone/>
            </a:pPr>
            <a:endParaRPr lang="en-US" dirty="0"/>
          </a:p>
        </p:txBody>
      </p:sp>
      <p:sp>
        <p:nvSpPr>
          <p:cNvPr id="4" name="Slide Number Placeholder 3">
            <a:extLst>
              <a:ext uri="{FF2B5EF4-FFF2-40B4-BE49-F238E27FC236}">
                <a16:creationId xmlns:a16="http://schemas.microsoft.com/office/drawing/2014/main" id="{B9DF1AB4-D4D8-43BE-84F5-0B1ABF93D8EB}"/>
              </a:ext>
            </a:extLst>
          </p:cNvPr>
          <p:cNvSpPr>
            <a:spLocks noGrp="1"/>
          </p:cNvSpPr>
          <p:nvPr>
            <p:ph type="sldNum" sz="quarter" idx="12"/>
          </p:nvPr>
        </p:nvSpPr>
        <p:spPr/>
        <p:txBody>
          <a:bodyPr/>
          <a:lstStyle/>
          <a:p>
            <a:fld id="{1C8E0B4C-4C2F-4BE7-8793-29AB022C0CCB}" type="slidenum">
              <a:rPr lang="en-US" smtClean="0"/>
              <a:t>17</a:t>
            </a:fld>
            <a:endParaRPr lang="en-US" dirty="0"/>
          </a:p>
        </p:txBody>
      </p:sp>
    </p:spTree>
    <p:extLst>
      <p:ext uri="{BB962C8B-B14F-4D97-AF65-F5344CB8AC3E}">
        <p14:creationId xmlns:p14="http://schemas.microsoft.com/office/powerpoint/2010/main" val="192774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16A2DD-DFE1-4069-9D7A-3BFBBAA4811D}"/>
              </a:ext>
            </a:extLst>
          </p:cNvPr>
          <p:cNvSpPr>
            <a:spLocks noGrp="1"/>
          </p:cNvSpPr>
          <p:nvPr>
            <p:ph type="title"/>
          </p:nvPr>
        </p:nvSpPr>
        <p:spPr/>
        <p:txBody>
          <a:bodyPr/>
          <a:lstStyle/>
          <a:p>
            <a:r>
              <a:rPr lang="en-US" dirty="0"/>
              <a:t>Chapter 8: Transcending Disciplinary Boundaries—Arts Integration</a:t>
            </a:r>
          </a:p>
        </p:txBody>
      </p:sp>
      <p:sp>
        <p:nvSpPr>
          <p:cNvPr id="8" name="Content Placeholder 7">
            <a:extLst>
              <a:ext uri="{FF2B5EF4-FFF2-40B4-BE49-F238E27FC236}">
                <a16:creationId xmlns:a16="http://schemas.microsoft.com/office/drawing/2014/main" id="{3507AC3B-7EA5-43DC-BC69-0123F2DC2AB7}"/>
              </a:ext>
            </a:extLst>
          </p:cNvPr>
          <p:cNvSpPr>
            <a:spLocks noGrp="1"/>
          </p:cNvSpPr>
          <p:nvPr>
            <p:ph sz="quarter" idx="15"/>
          </p:nvPr>
        </p:nvSpPr>
        <p:spPr>
          <a:xfrm>
            <a:off x="7674708" y="4126251"/>
            <a:ext cx="4431996" cy="2493380"/>
          </a:xfrm>
          <a:solidFill>
            <a:srgbClr val="D2F0FE"/>
          </a:solidFill>
          <a:ln w="28575">
            <a:solidFill>
              <a:srgbClr val="0070C0"/>
            </a:solidFill>
          </a:ln>
        </p:spPr>
        <p:txBody>
          <a:bodyPr/>
          <a:lstStyle/>
          <a:p>
            <a:pPr marL="0" indent="0" algn="ctr">
              <a:buNone/>
            </a:pPr>
            <a:r>
              <a:rPr lang="en-US" dirty="0"/>
              <a:t>Framework Highlights</a:t>
            </a:r>
          </a:p>
        </p:txBody>
      </p:sp>
      <p:sp>
        <p:nvSpPr>
          <p:cNvPr id="6" name="Content Placeholder 5">
            <a:extLst>
              <a:ext uri="{FF2B5EF4-FFF2-40B4-BE49-F238E27FC236}">
                <a16:creationId xmlns:a16="http://schemas.microsoft.com/office/drawing/2014/main" id="{A0C4D180-C575-4E7C-A07A-046E8F2FD25B}"/>
              </a:ext>
            </a:extLst>
          </p:cNvPr>
          <p:cNvSpPr>
            <a:spLocks noGrp="1"/>
          </p:cNvSpPr>
          <p:nvPr>
            <p:ph idx="1"/>
          </p:nvPr>
        </p:nvSpPr>
        <p:spPr>
          <a:xfrm>
            <a:off x="719310" y="1946397"/>
            <a:ext cx="10878721" cy="4121150"/>
          </a:xfrm>
        </p:spPr>
        <p:txBody>
          <a:bodyPr>
            <a:normAutofit/>
          </a:bodyPr>
          <a:lstStyle/>
          <a:p>
            <a:pPr>
              <a:spcBef>
                <a:spcPts val="0"/>
              </a:spcBef>
              <a:spcAft>
                <a:spcPts val="1800"/>
              </a:spcAft>
            </a:pPr>
            <a:r>
              <a:rPr lang="en-US" dirty="0"/>
              <a:t>Articulates a co-equal approach to arts integration</a:t>
            </a:r>
          </a:p>
          <a:p>
            <a:pPr>
              <a:spcBef>
                <a:spcPts val="0"/>
              </a:spcBef>
              <a:spcAft>
                <a:spcPts val="1800"/>
              </a:spcAft>
            </a:pPr>
            <a:r>
              <a:rPr lang="en-US" dirty="0"/>
              <a:t>Provides models and examples including how </a:t>
            </a:r>
            <a:r>
              <a:rPr lang="en-US" dirty="0">
                <a:latin typeface="Arial" panose="020B0604020202020204" pitchFamily="34" charset="0"/>
                <a:cs typeface="Arial" panose="020B0604020202020204" pitchFamily="34" charset="0"/>
              </a:rPr>
              <a:t>arts teachers and non-arts teachers might collaborate to plan and implement integrated instruction</a:t>
            </a:r>
            <a:endParaRPr lang="en-US" dirty="0"/>
          </a:p>
          <a:p>
            <a:endParaRPr lang="en-US" dirty="0"/>
          </a:p>
        </p:txBody>
      </p:sp>
      <p:sp>
        <p:nvSpPr>
          <p:cNvPr id="4" name="Slide Number Placeholder 3">
            <a:extLst>
              <a:ext uri="{FF2B5EF4-FFF2-40B4-BE49-F238E27FC236}">
                <a16:creationId xmlns:a16="http://schemas.microsoft.com/office/drawing/2014/main" id="{606AF7B7-96FF-48FB-B2E4-A3984024E744}"/>
              </a:ext>
            </a:extLst>
          </p:cNvPr>
          <p:cNvSpPr>
            <a:spLocks noGrp="1"/>
          </p:cNvSpPr>
          <p:nvPr>
            <p:ph type="sldNum" sz="quarter" idx="12"/>
          </p:nvPr>
        </p:nvSpPr>
        <p:spPr/>
        <p:txBody>
          <a:bodyPr/>
          <a:lstStyle/>
          <a:p>
            <a:fld id="{1C8E0B4C-4C2F-4BE7-8793-29AB022C0CCB}" type="slidenum">
              <a:rPr lang="en-US" smtClean="0"/>
              <a:t>18</a:t>
            </a:fld>
            <a:endParaRPr lang="en-US" dirty="0"/>
          </a:p>
        </p:txBody>
      </p:sp>
    </p:spTree>
    <p:extLst>
      <p:ext uri="{BB962C8B-B14F-4D97-AF65-F5344CB8AC3E}">
        <p14:creationId xmlns:p14="http://schemas.microsoft.com/office/powerpoint/2010/main" val="301614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CFEAD7-B862-4507-9C6E-2BA1101C5C3C}"/>
              </a:ext>
            </a:extLst>
          </p:cNvPr>
          <p:cNvSpPr>
            <a:spLocks noGrp="1"/>
          </p:cNvSpPr>
          <p:nvPr>
            <p:ph type="title"/>
          </p:nvPr>
        </p:nvSpPr>
        <p:spPr/>
        <p:txBody>
          <a:bodyPr/>
          <a:lstStyle/>
          <a:p>
            <a:pPr algn="ctr"/>
            <a:r>
              <a:rPr lang="en-US" dirty="0">
                <a:solidFill>
                  <a:sysClr val="windowText" lastClr="000000"/>
                </a:solidFill>
                <a:latin typeface="Arial" panose="020B0604020202020204" pitchFamily="34" charset="0"/>
                <a:cs typeface="Arial" panose="020B0604020202020204" pitchFamily="34" charset="0"/>
              </a:rPr>
              <a:t>Chapter 9: Implementing Effective Arts Education </a:t>
            </a:r>
            <a:r>
              <a:rPr lang="en-US" sz="2800" dirty="0">
                <a:solidFill>
                  <a:sysClr val="windowText" lastClr="000000"/>
                </a:solidFill>
                <a:latin typeface="Arial" panose="020B0604020202020204" pitchFamily="34" charset="0"/>
                <a:cs typeface="Arial" panose="020B0604020202020204" pitchFamily="34" charset="0"/>
              </a:rPr>
              <a:t>(1)</a:t>
            </a:r>
            <a:endParaRPr lang="en-US" dirty="0"/>
          </a:p>
        </p:txBody>
      </p:sp>
      <p:sp>
        <p:nvSpPr>
          <p:cNvPr id="8" name="Content Placeholder 7">
            <a:extLst>
              <a:ext uri="{FF2B5EF4-FFF2-40B4-BE49-F238E27FC236}">
                <a16:creationId xmlns:a16="http://schemas.microsoft.com/office/drawing/2014/main" id="{DAD1D418-72EA-4A3A-B1B8-3BA5F6DEF866}"/>
              </a:ext>
            </a:extLst>
          </p:cNvPr>
          <p:cNvSpPr>
            <a:spLocks noGrp="1"/>
          </p:cNvSpPr>
          <p:nvPr>
            <p:ph sz="quarter" idx="15"/>
          </p:nvPr>
        </p:nvSpPr>
        <p:spPr>
          <a:xfrm>
            <a:off x="7576802" y="4284541"/>
            <a:ext cx="4513597" cy="2327275"/>
          </a:xfrm>
          <a:solidFill>
            <a:srgbClr val="D2F0FE"/>
          </a:solidFill>
          <a:ln w="28575">
            <a:solidFill>
              <a:srgbClr val="0070C0"/>
            </a:solidFill>
          </a:ln>
        </p:spPr>
        <p:txBody>
          <a:bodyPr>
            <a:normAutofit lnSpcReduction="10000"/>
          </a:bodyPr>
          <a:lstStyle/>
          <a:p>
            <a:pPr marL="0" indent="0" algn="ctr">
              <a:buNone/>
            </a:pPr>
            <a:r>
              <a:rPr lang="en-US" dirty="0"/>
              <a:t>Framework Highlights</a:t>
            </a:r>
          </a:p>
        </p:txBody>
      </p:sp>
      <p:sp>
        <p:nvSpPr>
          <p:cNvPr id="6" name="Content Placeholder 5">
            <a:extLst>
              <a:ext uri="{FF2B5EF4-FFF2-40B4-BE49-F238E27FC236}">
                <a16:creationId xmlns:a16="http://schemas.microsoft.com/office/drawing/2014/main" id="{C10B66A7-A70D-433B-8914-33ECD0E7428F}"/>
              </a:ext>
            </a:extLst>
          </p:cNvPr>
          <p:cNvSpPr>
            <a:spLocks noGrp="1"/>
          </p:cNvSpPr>
          <p:nvPr>
            <p:ph idx="1"/>
          </p:nvPr>
        </p:nvSpPr>
        <p:spPr>
          <a:xfrm>
            <a:off x="719308" y="1633416"/>
            <a:ext cx="11371091" cy="4978400"/>
          </a:xfrm>
        </p:spPr>
        <p:txBody>
          <a:bodyPr>
            <a:normAutofit lnSpcReduction="10000"/>
          </a:bodyPr>
          <a:lstStyle/>
          <a:p>
            <a:pPr marL="457200" lvl="0" indent="-457200">
              <a:spcAft>
                <a:spcPts val="1800"/>
              </a:spcAft>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Guidance for administrators on </a:t>
            </a:r>
            <a:r>
              <a:rPr lang="en-US" dirty="0">
                <a:latin typeface="Arial" panose="020B0604020202020204" pitchFamily="34" charset="0"/>
                <a:cs typeface="Arial" panose="020B0604020202020204" pitchFamily="34" charset="0"/>
              </a:rPr>
              <a:t>effective and equitable arts education programs</a:t>
            </a:r>
          </a:p>
          <a:p>
            <a:pPr marL="457200" lvl="0" indent="-457200">
              <a:spcAft>
                <a:spcPts val="1800"/>
              </a:spcAft>
              <a:buFont typeface="Arial" panose="020B0604020202020204" pitchFamily="34" charset="0"/>
              <a:buChar char="•"/>
              <a:defRPr/>
            </a:pPr>
            <a:r>
              <a:rPr lang="en-US" dirty="0">
                <a:latin typeface="Arial" panose="020B0604020202020204" pitchFamily="34" charset="0"/>
                <a:cs typeface="Arial" panose="020B0604020202020204" pitchFamily="34" charset="0"/>
              </a:rPr>
              <a:t>Improving arts education through strategic program evaluation and planning</a:t>
            </a:r>
          </a:p>
          <a:p>
            <a:pPr marL="457200" lvl="0" indent="-457200">
              <a:spcAft>
                <a:spcPts val="1800"/>
              </a:spcAft>
              <a:buFont typeface="Arial" panose="020B0604020202020204" pitchFamily="34" charset="0"/>
              <a:buChar char="•"/>
              <a:defRPr/>
            </a:pPr>
            <a:r>
              <a:rPr lang="en-US" dirty="0">
                <a:latin typeface="Arial" panose="020B0604020202020204" pitchFamily="34" charset="0"/>
                <a:cs typeface="Arial" panose="020B0604020202020204" pitchFamily="34" charset="0"/>
              </a:rPr>
              <a:t>Discussion of the Opportunity to Learn Standards, which LEAs can use to evaluate their programs</a:t>
            </a:r>
          </a:p>
          <a:p>
            <a:pPr marL="457200" indent="-457200">
              <a:spcAft>
                <a:spcPts val="1800"/>
              </a:spcAft>
              <a:buFont typeface="Arial" panose="020B0604020202020204" pitchFamily="34" charset="0"/>
              <a:buChar char="•"/>
              <a:defRPr/>
            </a:pPr>
            <a:r>
              <a:rPr lang="en-US" dirty="0">
                <a:latin typeface="Arial" panose="020B0604020202020204" pitchFamily="34" charset="0"/>
                <a:cs typeface="Arial" panose="020B0604020202020204" pitchFamily="34" charset="0"/>
              </a:rPr>
              <a:t>Engaging in leadership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advocacy for arts education</a:t>
            </a:r>
          </a:p>
          <a:p>
            <a:pPr marL="457200" lvl="0" indent="-457200">
              <a:spcAft>
                <a:spcPts val="1800"/>
              </a:spcAft>
              <a:buFont typeface="Arial" panose="020B0604020202020204" pitchFamily="34" charset="0"/>
              <a:buChar char="•"/>
              <a:defRPr/>
            </a:pPr>
            <a:r>
              <a:rPr lang="en-US" dirty="0">
                <a:latin typeface="Arial" panose="020B0604020202020204" pitchFamily="34" charset="0"/>
                <a:cs typeface="Arial" panose="020B0604020202020204" pitchFamily="34" charset="0"/>
              </a:rPr>
              <a:t>Professional learning</a:t>
            </a:r>
          </a:p>
          <a:p>
            <a:endParaRPr lang="en-US" dirty="0"/>
          </a:p>
        </p:txBody>
      </p:sp>
      <p:sp>
        <p:nvSpPr>
          <p:cNvPr id="4" name="Slide Number Placeholder 3">
            <a:extLst>
              <a:ext uri="{FF2B5EF4-FFF2-40B4-BE49-F238E27FC236}">
                <a16:creationId xmlns:a16="http://schemas.microsoft.com/office/drawing/2014/main" id="{F814382D-473A-42DF-83A5-64C761836EEE}"/>
              </a:ext>
            </a:extLst>
          </p:cNvPr>
          <p:cNvSpPr>
            <a:spLocks noGrp="1"/>
          </p:cNvSpPr>
          <p:nvPr>
            <p:ph type="sldNum" sz="quarter" idx="12"/>
          </p:nvPr>
        </p:nvSpPr>
        <p:spPr/>
        <p:txBody>
          <a:bodyPr/>
          <a:lstStyle/>
          <a:p>
            <a:fld id="{1C8E0B4C-4C2F-4BE7-8793-29AB022C0CCB}" type="slidenum">
              <a:rPr lang="en-US" smtClean="0"/>
              <a:t>19</a:t>
            </a:fld>
            <a:endParaRPr lang="en-US" dirty="0"/>
          </a:p>
        </p:txBody>
      </p:sp>
    </p:spTree>
    <p:extLst>
      <p:ext uri="{BB962C8B-B14F-4D97-AF65-F5344CB8AC3E}">
        <p14:creationId xmlns:p14="http://schemas.microsoft.com/office/powerpoint/2010/main" val="232774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394-C727-4927-8B07-CF75E2C19996}"/>
              </a:ext>
            </a:extLst>
          </p:cNvPr>
          <p:cNvSpPr>
            <a:spLocks noGrp="1"/>
          </p:cNvSpPr>
          <p:nvPr>
            <p:ph type="title"/>
          </p:nvPr>
        </p:nvSpPr>
        <p:spPr/>
        <p:txBody>
          <a:bodyPr>
            <a:normAutofit/>
          </a:bodyPr>
          <a:lstStyle/>
          <a:p>
            <a:r>
              <a:rPr lang="en-US" sz="4000" dirty="0"/>
              <a:t>Introduction to the Guide to Reading and Using the Framework</a:t>
            </a:r>
          </a:p>
        </p:txBody>
      </p:sp>
      <p:sp>
        <p:nvSpPr>
          <p:cNvPr id="3" name="Content Placeholder 2">
            <a:extLst>
              <a:ext uri="{FF2B5EF4-FFF2-40B4-BE49-F238E27FC236}">
                <a16:creationId xmlns:a16="http://schemas.microsoft.com/office/drawing/2014/main" id="{671EB3A3-5713-4853-ABD0-F2D9C0FF1F4C}"/>
              </a:ext>
            </a:extLst>
          </p:cNvPr>
          <p:cNvSpPr>
            <a:spLocks noGrp="1"/>
          </p:cNvSpPr>
          <p:nvPr>
            <p:ph idx="1"/>
          </p:nvPr>
        </p:nvSpPr>
        <p:spPr/>
        <p:txBody>
          <a:bodyPr/>
          <a:lstStyle/>
          <a:p>
            <a:pPr marL="0" indent="0">
              <a:spcBef>
                <a:spcPts val="0"/>
              </a:spcBef>
              <a:spcAft>
                <a:spcPts val="1800"/>
              </a:spcAft>
              <a:buNone/>
            </a:pPr>
            <a:r>
              <a:rPr lang="en-US" sz="2800" dirty="0"/>
              <a:t>The goal of the guide is to highlight what is in the </a:t>
            </a:r>
            <a:r>
              <a:rPr lang="en-US" sz="2800" i="1" dirty="0"/>
              <a:t>Arts Framework</a:t>
            </a:r>
            <a:r>
              <a:rPr lang="en-US" sz="2800" dirty="0"/>
              <a:t> so that readers may determine which chapters best support their needs at any given time. The Guide</a:t>
            </a:r>
          </a:p>
          <a:p>
            <a:pPr>
              <a:spcBef>
                <a:spcPts val="0"/>
              </a:spcBef>
              <a:spcAft>
                <a:spcPts val="1800"/>
              </a:spcAft>
            </a:pPr>
            <a:r>
              <a:rPr lang="en-US" sz="2800" dirty="0"/>
              <a:t>explains the purpose of the </a:t>
            </a:r>
            <a:r>
              <a:rPr lang="en-US" dirty="0"/>
              <a:t>F</a:t>
            </a:r>
            <a:r>
              <a:rPr lang="en-US" sz="2800" dirty="0"/>
              <a:t>ramework;</a:t>
            </a:r>
          </a:p>
          <a:p>
            <a:pPr>
              <a:spcBef>
                <a:spcPts val="0"/>
              </a:spcBef>
              <a:spcAft>
                <a:spcPts val="1800"/>
              </a:spcAft>
            </a:pPr>
            <a:r>
              <a:rPr lang="en-US" sz="2800" dirty="0"/>
              <a:t>identifies the audience for the </a:t>
            </a:r>
            <a:r>
              <a:rPr lang="en-US" dirty="0"/>
              <a:t>F</a:t>
            </a:r>
            <a:r>
              <a:rPr lang="en-US" sz="2800" dirty="0"/>
              <a:t>ramework; and</a:t>
            </a:r>
          </a:p>
          <a:p>
            <a:pPr>
              <a:spcBef>
                <a:spcPts val="0"/>
              </a:spcBef>
              <a:spcAft>
                <a:spcPts val="1800"/>
              </a:spcAft>
            </a:pPr>
            <a:r>
              <a:rPr lang="en-US" sz="2800" dirty="0"/>
              <a:t>provides an overview of the content of the </a:t>
            </a:r>
            <a:r>
              <a:rPr lang="en-US" dirty="0"/>
              <a:t>F</a:t>
            </a:r>
            <a:r>
              <a:rPr lang="en-US" sz="2800" dirty="0"/>
              <a:t>ramework.</a:t>
            </a:r>
          </a:p>
        </p:txBody>
      </p:sp>
      <p:sp>
        <p:nvSpPr>
          <p:cNvPr id="4" name="Slide Number Placeholder 3">
            <a:extLst>
              <a:ext uri="{FF2B5EF4-FFF2-40B4-BE49-F238E27FC236}">
                <a16:creationId xmlns:a16="http://schemas.microsoft.com/office/drawing/2014/main" id="{AC5F04D1-ED05-47F3-A4D6-2E2132E6FF51}"/>
              </a:ext>
            </a:extLst>
          </p:cNvPr>
          <p:cNvSpPr>
            <a:spLocks noGrp="1"/>
          </p:cNvSpPr>
          <p:nvPr>
            <p:ph type="sldNum" sz="quarter" idx="12"/>
          </p:nvPr>
        </p:nvSpPr>
        <p:spPr/>
        <p:txBody>
          <a:bodyPr/>
          <a:lstStyle/>
          <a:p>
            <a:fld id="{1C8E0B4C-4C2F-4BE7-8793-29AB022C0CCB}" type="slidenum">
              <a:rPr lang="en-US" smtClean="0"/>
              <a:t>2</a:t>
            </a:fld>
            <a:endParaRPr lang="en-US" dirty="0"/>
          </a:p>
        </p:txBody>
      </p:sp>
    </p:spTree>
    <p:extLst>
      <p:ext uri="{BB962C8B-B14F-4D97-AF65-F5344CB8AC3E}">
        <p14:creationId xmlns:p14="http://schemas.microsoft.com/office/powerpoint/2010/main" val="3070401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3F433C8-C55D-4AD4-B11C-FF0176785888}"/>
              </a:ext>
            </a:extLst>
          </p:cNvPr>
          <p:cNvSpPr>
            <a:spLocks noGrp="1"/>
          </p:cNvSpPr>
          <p:nvPr>
            <p:ph type="title"/>
          </p:nvPr>
        </p:nvSpPr>
        <p:spPr/>
        <p:txBody>
          <a:bodyPr>
            <a:normAutofit/>
          </a:bodyPr>
          <a:lstStyle/>
          <a:p>
            <a:pPr algn="ctr"/>
            <a:r>
              <a:rPr kumimoji="0" lang="en-US" sz="400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Chapter 9:</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Implementing Effective Arts Education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(2)</a:t>
            </a:r>
            <a:endParaRPr lang="en-US" sz="2400" dirty="0"/>
          </a:p>
        </p:txBody>
      </p:sp>
      <p:sp>
        <p:nvSpPr>
          <p:cNvPr id="5" name="Content Placeholder 4">
            <a:extLst>
              <a:ext uri="{FF2B5EF4-FFF2-40B4-BE49-F238E27FC236}">
                <a16:creationId xmlns:a16="http://schemas.microsoft.com/office/drawing/2014/main" id="{F050D96E-6822-4900-9AB8-5BB3D90FD874}"/>
              </a:ext>
            </a:extLst>
          </p:cNvPr>
          <p:cNvSpPr>
            <a:spLocks noGrp="1"/>
          </p:cNvSpPr>
          <p:nvPr>
            <p:ph idx="1"/>
          </p:nvPr>
        </p:nvSpPr>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panose="020B0604020202020204"/>
                <a:ea typeface="+mn-ea"/>
                <a:cs typeface="+mn-cs"/>
              </a:rPr>
              <a:t>The arts are not a frill. The arts are a response to our individuality and our nature and help to shape our identity. What is there that can transcend deep difference and stubborn divisions? The arts. They have a wonderful universality. Art has the potential to unify. It can speak in many languages without a translator. The arts do not discriminate. The arts can lift us 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panose="020B0604020202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panose="020B0604020202020204"/>
                <a:ea typeface="+mn-ea"/>
                <a:cs typeface="+mn-cs"/>
              </a:rPr>
              <a:t>Barbara Jordan—Former Congresswoman</a:t>
            </a:r>
          </a:p>
        </p:txBody>
      </p:sp>
      <p:sp>
        <p:nvSpPr>
          <p:cNvPr id="3" name="Slide Number Placeholder 2">
            <a:extLst>
              <a:ext uri="{FF2B5EF4-FFF2-40B4-BE49-F238E27FC236}">
                <a16:creationId xmlns:a16="http://schemas.microsoft.com/office/drawing/2014/main" id="{067AEC1E-6EF5-4386-9FA9-E80C80A92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007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9917E-D965-4C36-8873-7E3433FE2153}"/>
              </a:ext>
            </a:extLst>
          </p:cNvPr>
          <p:cNvSpPr>
            <a:spLocks noGrp="1"/>
          </p:cNvSpPr>
          <p:nvPr>
            <p:ph type="title"/>
          </p:nvPr>
        </p:nvSpPr>
        <p:spPr>
          <a:xfrm>
            <a:off x="838200" y="84773"/>
            <a:ext cx="10515600" cy="1325563"/>
          </a:xfrm>
        </p:spPr>
        <p:txBody>
          <a:bodyPr/>
          <a:lstStyle/>
          <a:p>
            <a:pPr algn="ctr"/>
            <a:r>
              <a:rPr lang="en-US" dirty="0">
                <a:solidFill>
                  <a:prstClr val="black"/>
                </a:solidFill>
              </a:rPr>
              <a:t>Chapter 10 and Appendices</a:t>
            </a:r>
            <a:endParaRPr lang="en-US" dirty="0"/>
          </a:p>
        </p:txBody>
      </p:sp>
      <p:sp>
        <p:nvSpPr>
          <p:cNvPr id="8" name="Content Placeholder 7">
            <a:extLst>
              <a:ext uri="{FF2B5EF4-FFF2-40B4-BE49-F238E27FC236}">
                <a16:creationId xmlns:a16="http://schemas.microsoft.com/office/drawing/2014/main" id="{4A0AD88E-5A19-4EB0-9461-254E9897FE3D}"/>
              </a:ext>
            </a:extLst>
          </p:cNvPr>
          <p:cNvSpPr>
            <a:spLocks noGrp="1"/>
          </p:cNvSpPr>
          <p:nvPr>
            <p:ph sz="quarter" idx="15"/>
          </p:nvPr>
        </p:nvSpPr>
        <p:spPr>
          <a:xfrm>
            <a:off x="7666892" y="4343384"/>
            <a:ext cx="4189046" cy="2103216"/>
          </a:xfrm>
          <a:solidFill>
            <a:srgbClr val="D2F0FE"/>
          </a:solidFill>
          <a:ln w="28575">
            <a:solidFill>
              <a:srgbClr val="0070C0"/>
            </a:solidFill>
          </a:ln>
        </p:spPr>
        <p:txBody>
          <a:bodyPr>
            <a:normAutofit fontScale="92500" lnSpcReduction="10000"/>
          </a:bodyPr>
          <a:lstStyle/>
          <a:p>
            <a:pPr marL="0" indent="0" algn="ctr">
              <a:buNone/>
            </a:pPr>
            <a:r>
              <a:rPr lang="en-US" dirty="0"/>
              <a:t>Framework Highlights</a:t>
            </a:r>
          </a:p>
        </p:txBody>
      </p:sp>
      <p:sp>
        <p:nvSpPr>
          <p:cNvPr id="6" name="Content Placeholder 5">
            <a:extLst>
              <a:ext uri="{FF2B5EF4-FFF2-40B4-BE49-F238E27FC236}">
                <a16:creationId xmlns:a16="http://schemas.microsoft.com/office/drawing/2014/main" id="{039253F6-5B97-4301-B28D-BE77C67FDF36}"/>
              </a:ext>
            </a:extLst>
          </p:cNvPr>
          <p:cNvSpPr>
            <a:spLocks noGrp="1"/>
          </p:cNvSpPr>
          <p:nvPr>
            <p:ph idx="1"/>
          </p:nvPr>
        </p:nvSpPr>
        <p:spPr>
          <a:xfrm>
            <a:off x="789648" y="1128983"/>
            <a:ext cx="11066290" cy="4946014"/>
          </a:xfrm>
        </p:spPr>
        <p:txBody>
          <a:bodyPr>
            <a:normAutofit fontScale="92500" lnSpcReduction="10000"/>
          </a:bodyPr>
          <a:lstStyle/>
          <a:p>
            <a:pPr marL="114300" lvl="0">
              <a:spcBef>
                <a:spcPts val="0"/>
              </a:spcBef>
              <a:spcAft>
                <a:spcPts val="1200"/>
              </a:spcAft>
              <a:buClr>
                <a:sysClr val="windowText" lastClr="000000"/>
              </a:buClr>
              <a:defRPr/>
            </a:pPr>
            <a:r>
              <a:rPr lang="en-US" sz="4000" dirty="0">
                <a:solidFill>
                  <a:sysClr val="windowText" lastClr="000000"/>
                </a:solidFill>
                <a:latin typeface="Arial" panose="020B0604020202020204" pitchFamily="34" charset="0"/>
                <a:cs typeface="Arial" panose="020B0604020202020204" pitchFamily="34" charset="0"/>
              </a:rPr>
              <a:t>Chapter 10: Instructional Materials</a:t>
            </a:r>
          </a:p>
          <a:p>
            <a:pPr marL="685800" indent="-571500">
              <a:spcBef>
                <a:spcPts val="0"/>
              </a:spcBef>
              <a:spcAft>
                <a:spcPts val="1200"/>
              </a:spcAft>
              <a:buClr>
                <a:sysClr val="windowText" lastClr="000000"/>
              </a:buClr>
              <a:defRPr/>
            </a:pPr>
            <a:r>
              <a:rPr lang="en-US" dirty="0">
                <a:solidFill>
                  <a:sysClr val="windowText" lastClr="000000"/>
                </a:solidFill>
                <a:latin typeface="Arial" panose="020B0604020202020204" pitchFamily="34" charset="0"/>
                <a:cs typeface="Arial" panose="020B0604020202020204" pitchFamily="34" charset="0"/>
              </a:rPr>
              <a:t>Guidance for publishers of instructional materials to be used as criteria for the adoption of instructional materials</a:t>
            </a:r>
          </a:p>
          <a:p>
            <a:pPr marL="114300" lvl="0">
              <a:spcBef>
                <a:spcPts val="0"/>
              </a:spcBef>
              <a:spcAft>
                <a:spcPts val="1200"/>
              </a:spcAft>
              <a:buClr>
                <a:sysClr val="windowText" lastClr="000000"/>
              </a:buClr>
              <a:defRPr/>
            </a:pPr>
            <a:r>
              <a:rPr lang="en-US" sz="4000" dirty="0">
                <a:solidFill>
                  <a:sysClr val="windowText" lastClr="000000"/>
                </a:solidFill>
                <a:latin typeface="Arial" panose="020B0604020202020204" pitchFamily="34" charset="0"/>
                <a:cs typeface="Arial" panose="020B0604020202020204" pitchFamily="34" charset="0"/>
              </a:rPr>
              <a:t>Appendices: Links to resources</a:t>
            </a:r>
          </a:p>
          <a:p>
            <a:pPr marL="685800" indent="-571500">
              <a:spcBef>
                <a:spcPts val="0"/>
              </a:spcBef>
              <a:spcAft>
                <a:spcPts val="1200"/>
              </a:spcAft>
              <a:buClr>
                <a:sysClr val="windowText" lastClr="000000"/>
              </a:buClr>
              <a:buFont typeface="Arial" panose="020B0604020202020204" pitchFamily="34" charset="0"/>
              <a:buChar char="•"/>
              <a:defRPr/>
            </a:pPr>
            <a:r>
              <a:rPr lang="en-US" dirty="0">
                <a:latin typeface="Arial" panose="020B0604020202020204" pitchFamily="34" charset="0"/>
                <a:cs typeface="Arial" panose="020B0604020202020204" pitchFamily="34" charset="0"/>
              </a:rPr>
              <a:t>California </a:t>
            </a:r>
            <a:r>
              <a:rPr lang="en-US" i="1" dirty="0">
                <a:latin typeface="Arial" panose="020B0604020202020204" pitchFamily="34" charset="0"/>
                <a:cs typeface="Arial" panose="020B0604020202020204" pitchFamily="34" charset="0"/>
              </a:rPr>
              <a:t>Education Code</a:t>
            </a:r>
            <a:r>
              <a:rPr lang="en-US" dirty="0">
                <a:latin typeface="Arial" panose="020B0604020202020204" pitchFamily="34" charset="0"/>
                <a:cs typeface="Arial" panose="020B0604020202020204" pitchFamily="34" charset="0"/>
              </a:rPr>
              <a:t> sections governing arts education programs</a:t>
            </a:r>
          </a:p>
          <a:p>
            <a:pPr marL="685800" indent="-571500">
              <a:spcBef>
                <a:spcPts val="0"/>
              </a:spcBef>
              <a:spcAft>
                <a:spcPts val="1200"/>
              </a:spcAft>
              <a:buClr>
                <a:sysClr val="windowText" lastClr="000000"/>
              </a:buClr>
              <a:buFont typeface="Arial" panose="020B0604020202020204" pitchFamily="34" charset="0"/>
              <a:buChar char="•"/>
              <a:defRPr/>
            </a:pPr>
            <a:r>
              <a:rPr lang="en-US" dirty="0">
                <a:latin typeface="Arial" panose="020B0604020202020204" pitchFamily="34" charset="0"/>
                <a:cs typeface="Arial" panose="020B0604020202020204" pitchFamily="34" charset="0"/>
              </a:rPr>
              <a:t>Guidelines for safe use of artistic materials, tools, and appropriate performing teaching facilities</a:t>
            </a:r>
          </a:p>
          <a:p>
            <a:pPr marL="685800" indent="-571500">
              <a:spcBef>
                <a:spcPts val="0"/>
              </a:spcBef>
              <a:spcAft>
                <a:spcPts val="1200"/>
              </a:spcAft>
              <a:buClr>
                <a:sysClr val="windowText" lastClr="000000"/>
              </a:buClr>
              <a:buFont typeface="Arial" panose="020B0604020202020204" pitchFamily="34" charset="0"/>
              <a:buChar char="•"/>
              <a:defRPr/>
            </a:pPr>
            <a:r>
              <a:rPr lang="en-US" dirty="0">
                <a:latin typeface="Arial" panose="020B0604020202020204" pitchFamily="34" charset="0"/>
                <a:cs typeface="Arial" panose="020B0604020202020204" pitchFamily="34" charset="0"/>
              </a:rPr>
              <a:t>Professional learning</a:t>
            </a:r>
          </a:p>
          <a:p>
            <a:pPr marL="685800" indent="-571500">
              <a:spcBef>
                <a:spcPts val="0"/>
              </a:spcBef>
              <a:spcAft>
                <a:spcPts val="1200"/>
              </a:spcAft>
              <a:buClr>
                <a:sysClr val="windowText" lastClr="000000"/>
              </a:buClr>
              <a:buFont typeface="Arial" panose="020B0604020202020204" pitchFamily="34" charset="0"/>
              <a:buChar char="•"/>
              <a:defRPr/>
            </a:pPr>
            <a:r>
              <a:rPr lang="en-US" dirty="0">
                <a:solidFill>
                  <a:sysClr val="windowText" lastClr="000000"/>
                </a:solidFill>
                <a:latin typeface="Arial" panose="020B0604020202020204" pitchFamily="34" charset="0"/>
                <a:cs typeface="Arial" panose="020B0604020202020204" pitchFamily="34" charset="0"/>
              </a:rPr>
              <a:t>And more…</a:t>
            </a:r>
            <a:endParaRPr lang="en-US" dirty="0"/>
          </a:p>
          <a:p>
            <a:endParaRPr lang="en-US" dirty="0"/>
          </a:p>
        </p:txBody>
      </p:sp>
      <p:sp>
        <p:nvSpPr>
          <p:cNvPr id="4" name="Slide Number Placeholder 3">
            <a:extLst>
              <a:ext uri="{FF2B5EF4-FFF2-40B4-BE49-F238E27FC236}">
                <a16:creationId xmlns:a16="http://schemas.microsoft.com/office/drawing/2014/main" id="{BDE7B39C-23B0-4A58-9E3E-BF13556966DC}"/>
              </a:ext>
            </a:extLst>
          </p:cNvPr>
          <p:cNvSpPr>
            <a:spLocks noGrp="1"/>
          </p:cNvSpPr>
          <p:nvPr>
            <p:ph type="sldNum" sz="quarter" idx="12"/>
          </p:nvPr>
        </p:nvSpPr>
        <p:spPr/>
        <p:txBody>
          <a:bodyPr/>
          <a:lstStyle/>
          <a:p>
            <a:fld id="{1C8E0B4C-4C2F-4BE7-8793-29AB022C0CCB}" type="slidenum">
              <a:rPr lang="en-US" smtClean="0"/>
              <a:t>21</a:t>
            </a:fld>
            <a:endParaRPr lang="en-US" dirty="0"/>
          </a:p>
        </p:txBody>
      </p:sp>
    </p:spTree>
    <p:extLst>
      <p:ext uri="{BB962C8B-B14F-4D97-AF65-F5344CB8AC3E}">
        <p14:creationId xmlns:p14="http://schemas.microsoft.com/office/powerpoint/2010/main" val="327111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8378C9-210E-4955-98AD-498FF71C9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B31F24E8-8D47-416D-87ED-8575ED5717F9}"/>
              </a:ext>
            </a:extLst>
          </p:cNvPr>
          <p:cNvSpPr>
            <a:spLocks noGrp="1"/>
          </p:cNvSpPr>
          <p:nvPr>
            <p:ph type="title"/>
          </p:nvPr>
        </p:nvSpPr>
        <p:spPr/>
        <p:txBody>
          <a:bodyPr>
            <a:normAutofit/>
          </a:bodyPr>
          <a:lstStyle/>
          <a:p>
            <a:pPr algn="ctr"/>
            <a:r>
              <a:rPr lang="en-US" sz="4000" dirty="0"/>
              <a:t>Reflection</a:t>
            </a:r>
          </a:p>
        </p:txBody>
      </p:sp>
      <p:sp>
        <p:nvSpPr>
          <p:cNvPr id="2" name="Content Placeholder 1">
            <a:extLst>
              <a:ext uri="{FF2B5EF4-FFF2-40B4-BE49-F238E27FC236}">
                <a16:creationId xmlns:a16="http://schemas.microsoft.com/office/drawing/2014/main" id="{9BC969B4-E8BD-46DA-B7CA-281A1E54E74C}"/>
              </a:ext>
            </a:extLst>
          </p:cNvPr>
          <p:cNvSpPr>
            <a:spLocks noGrp="1"/>
          </p:cNvSpPr>
          <p:nvPr>
            <p:ph idx="1"/>
          </p:nvPr>
        </p:nvSpPr>
        <p:spPr>
          <a:xfrm>
            <a:off x="6235700" y="1330325"/>
            <a:ext cx="5259388" cy="4346575"/>
          </a:xfrm>
        </p:spPr>
        <p:txBody>
          <a:bodyPr/>
          <a:lstStyle/>
          <a:p>
            <a:pPr lvl="0" fontAlgn="base">
              <a:spcBef>
                <a:spcPts val="0"/>
              </a:spcBef>
              <a:spcAft>
                <a:spcPts val="1800"/>
              </a:spcAft>
              <a:defRPr/>
            </a:pPr>
            <a:r>
              <a:rPr lang="en-US" dirty="0">
                <a:solidFill>
                  <a:srgbClr val="000000">
                    <a:alpha val="80000"/>
                  </a:srgbClr>
                </a:solidFill>
                <a:latin typeface="Arial" panose="020B0604020202020204" pitchFamily="34" charset="0"/>
              </a:rPr>
              <a:t>What Framework content chapter stands out as most useful to you right now?</a:t>
            </a:r>
          </a:p>
          <a:p>
            <a:pPr lvl="0" fontAlgn="base">
              <a:spcBef>
                <a:spcPts val="0"/>
              </a:spcBef>
              <a:spcAft>
                <a:spcPts val="1800"/>
              </a:spcAft>
              <a:defRPr/>
            </a:pPr>
            <a:r>
              <a:rPr lang="en-US" dirty="0">
                <a:solidFill>
                  <a:srgbClr val="000000">
                    <a:alpha val="80000"/>
                  </a:srgbClr>
                </a:solidFill>
                <a:latin typeface="Arial" panose="020B0604020202020204" pitchFamily="34" charset="0"/>
              </a:rPr>
              <a:t>What chapters will you explore in the future?</a:t>
            </a:r>
          </a:p>
          <a:p>
            <a:pPr lvl="0" fontAlgn="base">
              <a:spcBef>
                <a:spcPts val="0"/>
              </a:spcBef>
              <a:spcAft>
                <a:spcPts val="1800"/>
              </a:spcAft>
              <a:defRPr/>
            </a:pPr>
            <a:r>
              <a:rPr lang="en-US" dirty="0">
                <a:solidFill>
                  <a:srgbClr val="000000">
                    <a:alpha val="80000"/>
                  </a:srgbClr>
                </a:solidFill>
                <a:latin typeface="Arial" panose="020B0604020202020204" pitchFamily="34" charset="0"/>
              </a:rPr>
              <a:t>What questions do you have?</a:t>
            </a:r>
          </a:p>
        </p:txBody>
      </p:sp>
    </p:spTree>
    <p:extLst>
      <p:ext uri="{BB962C8B-B14F-4D97-AF65-F5344CB8AC3E}">
        <p14:creationId xmlns:p14="http://schemas.microsoft.com/office/powerpoint/2010/main" val="274580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p:txBody>
          <a:bodyPr>
            <a:normAutofit/>
          </a:bodyPr>
          <a:lstStyle/>
          <a:p>
            <a:r>
              <a:rPr lang="en-US" sz="4000" dirty="0">
                <a:solidFill>
                  <a:srgbClr val="000000"/>
                </a:solidFill>
              </a:rPr>
              <a:t>Questions for the Guide to Reading and Using the Framework</a:t>
            </a:r>
          </a:p>
        </p:txBody>
      </p:sp>
      <p:sp>
        <p:nvSpPr>
          <p:cNvPr id="7" name="Content Placeholder 6">
            <a:extLst>
              <a:ext uri="{FF2B5EF4-FFF2-40B4-BE49-F238E27FC236}">
                <a16:creationId xmlns:a16="http://schemas.microsoft.com/office/drawing/2014/main" id="{5908F27E-36AA-4064-87F8-22209EC2BA8D}"/>
              </a:ext>
            </a:extLst>
          </p:cNvPr>
          <p:cNvSpPr>
            <a:spLocks noGrp="1"/>
          </p:cNvSpPr>
          <p:nvPr>
            <p:ph idx="1"/>
          </p:nvPr>
        </p:nvSpPr>
        <p:spPr/>
        <p:txBody>
          <a:bodyPr anchor="ctr">
            <a:normAutofit/>
          </a:bodyPr>
          <a:lstStyle/>
          <a:p>
            <a:pPr marL="514350" indent="-514350">
              <a:spcBef>
                <a:spcPts val="0"/>
              </a:spcBef>
              <a:spcAft>
                <a:spcPts val="1800"/>
              </a:spcAft>
              <a:buFont typeface="+mj-lt"/>
              <a:buAutoNum type="arabicPeriod"/>
            </a:pPr>
            <a:r>
              <a:rPr lang="en-US" sz="2800" dirty="0"/>
              <a:t>What are the guiding documents for arts education in California?</a:t>
            </a:r>
          </a:p>
          <a:p>
            <a:pPr marL="514350" indent="-514350">
              <a:spcBef>
                <a:spcPts val="0"/>
              </a:spcBef>
              <a:spcAft>
                <a:spcPts val="1800"/>
              </a:spcAft>
              <a:buFont typeface="+mj-lt"/>
              <a:buAutoNum type="arabicPeriod"/>
            </a:pPr>
            <a:r>
              <a:rPr lang="en-US" sz="2800" dirty="0"/>
              <a:t>Who might use the </a:t>
            </a:r>
            <a:r>
              <a:rPr lang="en-US" sz="2800" i="1" dirty="0"/>
              <a:t>Arts Framework</a:t>
            </a:r>
            <a:r>
              <a:rPr lang="en-US" sz="2800" dirty="0"/>
              <a:t>?</a:t>
            </a:r>
          </a:p>
          <a:p>
            <a:pPr marL="514350" indent="-514350">
              <a:spcBef>
                <a:spcPts val="0"/>
              </a:spcBef>
              <a:spcAft>
                <a:spcPts val="1800"/>
              </a:spcAft>
              <a:buFont typeface="+mj-lt"/>
              <a:buAutoNum type="arabicPeriod"/>
            </a:pPr>
            <a:r>
              <a:rPr lang="en-US" sz="2800" dirty="0">
                <a:ea typeface="Arial"/>
                <a:cs typeface="Arial"/>
                <a:sym typeface="Arial"/>
              </a:rPr>
              <a:t>What is the difference between standards and frameworks?</a:t>
            </a:r>
          </a:p>
          <a:p>
            <a:pPr marL="514350" indent="-514350">
              <a:spcBef>
                <a:spcPts val="0"/>
              </a:spcBef>
              <a:spcAft>
                <a:spcPts val="1800"/>
              </a:spcAft>
              <a:buFont typeface="+mj-lt"/>
              <a:buAutoNum type="arabicPeriod"/>
            </a:pPr>
            <a:r>
              <a:rPr lang="en-US" sz="2800" dirty="0">
                <a:solidFill>
                  <a:prstClr val="black"/>
                </a:solidFill>
              </a:rPr>
              <a:t>How is the </a:t>
            </a:r>
            <a:r>
              <a:rPr lang="en-US" sz="2800" i="1" dirty="0">
                <a:solidFill>
                  <a:prstClr val="black"/>
                </a:solidFill>
              </a:rPr>
              <a:t>Arts Framework</a:t>
            </a:r>
            <a:r>
              <a:rPr lang="en-US" sz="2800" dirty="0">
                <a:solidFill>
                  <a:prstClr val="black"/>
                </a:solidFill>
              </a:rPr>
              <a:t> organized, and what are some content  highlights?</a:t>
            </a:r>
            <a:endParaRPr lang="en-US" sz="2800" dirty="0"/>
          </a:p>
          <a:p>
            <a:pPr marL="514350" indent="-514350">
              <a:spcBef>
                <a:spcPts val="0"/>
              </a:spcBef>
              <a:spcAft>
                <a:spcPts val="1800"/>
              </a:spcAft>
              <a:buFont typeface="+mj-lt"/>
              <a:buAutoNum type="arabicPeriod"/>
            </a:pPr>
            <a:endParaRPr lang="en-US"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9219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4</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909095" y="2339398"/>
            <a:ext cx="4120105" cy="2980747"/>
          </a:xfrm>
        </p:spPr>
        <p:txBody>
          <a:bodyPr vert="horz" lIns="91440" tIns="45720" rIns="91440" bIns="45720" rtlCol="0" anchor="t">
            <a:noAutofit/>
          </a:bodyPr>
          <a:lstStyle/>
          <a:p>
            <a:pPr>
              <a:spcAft>
                <a:spcPts val="1200"/>
              </a:spcAft>
            </a:pPr>
            <a:r>
              <a:rPr lang="en-US" sz="4000" dirty="0">
                <a:effectLst/>
                <a:ea typeface="Calibri" panose="020F0502020204030204" pitchFamily="34" charset="0"/>
                <a:cs typeface="Arial" panose="020B0604020202020204" pitchFamily="34" charset="0"/>
              </a:rPr>
              <a:t>Q1—</a:t>
            </a:r>
            <a:r>
              <a:rPr lang="en-US" sz="4000" dirty="0"/>
              <a:t>What are the guiding documents for arts education in California?</a:t>
            </a:r>
            <a:endParaRPr lang="en-US" sz="4000" dirty="0">
              <a:solidFill>
                <a:srgbClr val="000000"/>
              </a:solidFill>
            </a:endParaRPr>
          </a:p>
        </p:txBody>
      </p:sp>
    </p:spTree>
    <p:extLst>
      <p:ext uri="{BB962C8B-B14F-4D97-AF65-F5344CB8AC3E}">
        <p14:creationId xmlns:p14="http://schemas.microsoft.com/office/powerpoint/2010/main" val="391414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A3AD-ADFB-4807-BC5E-5B595C68BC61}"/>
              </a:ext>
            </a:extLst>
          </p:cNvPr>
          <p:cNvSpPr>
            <a:spLocks noGrp="1"/>
          </p:cNvSpPr>
          <p:nvPr>
            <p:ph type="title"/>
          </p:nvPr>
        </p:nvSpPr>
        <p:spPr/>
        <p:txBody>
          <a:bodyPr>
            <a:normAutofit/>
          </a:bodyPr>
          <a:lstStyle/>
          <a:p>
            <a:pPr algn="ctr"/>
            <a:r>
              <a:rPr lang="en-US" sz="4000" dirty="0"/>
              <a:t>Documents That Guide Arts Education in California</a:t>
            </a:r>
          </a:p>
        </p:txBody>
      </p:sp>
      <p:sp>
        <p:nvSpPr>
          <p:cNvPr id="3" name="Content Placeholder 2">
            <a:extLst>
              <a:ext uri="{FF2B5EF4-FFF2-40B4-BE49-F238E27FC236}">
                <a16:creationId xmlns:a16="http://schemas.microsoft.com/office/drawing/2014/main" id="{5FA09897-A1EF-4EC2-A23D-34BFA4AC459F}"/>
              </a:ext>
            </a:extLst>
          </p:cNvPr>
          <p:cNvSpPr>
            <a:spLocks noGrp="1"/>
          </p:cNvSpPr>
          <p:nvPr>
            <p:ph idx="1"/>
          </p:nvPr>
        </p:nvSpPr>
        <p:spPr>
          <a:xfrm>
            <a:off x="838199" y="2055813"/>
            <a:ext cx="10986655" cy="4121150"/>
          </a:xfrm>
        </p:spPr>
        <p:txBody>
          <a:bodyPr>
            <a:noAutofit/>
          </a:bodyPr>
          <a:lstStyle/>
          <a:p>
            <a:pPr>
              <a:spcBef>
                <a:spcPts val="0"/>
              </a:spcBef>
              <a:spcAft>
                <a:spcPts val="1800"/>
              </a:spcAft>
            </a:pPr>
            <a:r>
              <a:rPr lang="en-US" dirty="0"/>
              <a:t>The California Preschool Learning Foundations Volume 2 (preschool)</a:t>
            </a:r>
          </a:p>
          <a:p>
            <a:pPr>
              <a:spcBef>
                <a:spcPts val="0"/>
              </a:spcBef>
              <a:spcAft>
                <a:spcPts val="1800"/>
              </a:spcAft>
            </a:pPr>
            <a:r>
              <a:rPr lang="en-US" dirty="0"/>
              <a:t>The 2019 California </a:t>
            </a:r>
            <a:r>
              <a:rPr lang="en-US" i="1" dirty="0"/>
              <a:t>Arts Standards</a:t>
            </a:r>
            <a:r>
              <a:rPr lang="en-US" dirty="0"/>
              <a:t> (transitional kindergarten through grade twelve)</a:t>
            </a:r>
          </a:p>
          <a:p>
            <a:pPr>
              <a:spcBef>
                <a:spcPts val="0"/>
              </a:spcBef>
              <a:spcAft>
                <a:spcPts val="1800"/>
              </a:spcAft>
            </a:pPr>
            <a:r>
              <a:rPr lang="en-US" dirty="0"/>
              <a:t>The 2020 </a:t>
            </a:r>
            <a:r>
              <a:rPr lang="en-US" i="1" dirty="0"/>
              <a:t>Arts Framework</a:t>
            </a:r>
            <a:r>
              <a:rPr lang="en-US" dirty="0"/>
              <a:t> (transitional kindergarten through grade twelve)</a:t>
            </a:r>
          </a:p>
          <a:p>
            <a:pPr>
              <a:spcBef>
                <a:spcPts val="0"/>
              </a:spcBef>
              <a:spcAft>
                <a:spcPts val="1800"/>
              </a:spcAft>
            </a:pPr>
            <a:r>
              <a:rPr lang="en-US" dirty="0"/>
              <a:t>California Career Technical Education Model Curriculum Standards for Arts Media and Entertainment (grades eight through twelve may include courses aligned to these standards)</a:t>
            </a:r>
          </a:p>
        </p:txBody>
      </p:sp>
      <p:sp>
        <p:nvSpPr>
          <p:cNvPr id="4" name="Slide Number Placeholder 3">
            <a:extLst>
              <a:ext uri="{FF2B5EF4-FFF2-40B4-BE49-F238E27FC236}">
                <a16:creationId xmlns:a16="http://schemas.microsoft.com/office/drawing/2014/main" id="{7EB72EA6-6A31-45F4-9012-52E878B734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5109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AE28-D28E-4512-8F06-E04F49C0F6CF}"/>
              </a:ext>
            </a:extLst>
          </p:cNvPr>
          <p:cNvSpPr>
            <a:spLocks noGrp="1"/>
          </p:cNvSpPr>
          <p:nvPr>
            <p:ph type="title"/>
          </p:nvPr>
        </p:nvSpPr>
        <p:spPr/>
        <p:txBody>
          <a:bodyPr>
            <a:normAutofit/>
          </a:bodyPr>
          <a:lstStyle/>
          <a:p>
            <a:pPr algn="ctr"/>
            <a:r>
              <a:rPr lang="en-US" sz="4000" dirty="0">
                <a:effectLst/>
                <a:latin typeface="Arial" panose="020B0604020202020204" pitchFamily="34" charset="0"/>
                <a:ea typeface="Calibri" panose="020F0502020204030204" pitchFamily="34" charset="0"/>
                <a:cs typeface="Arial" panose="020B0604020202020204" pitchFamily="34" charset="0"/>
              </a:rPr>
              <a:t>A Note About Prekindergarten vs. Transitional Kindergarten</a:t>
            </a:r>
            <a:endParaRPr lang="en-US" sz="4000" dirty="0"/>
          </a:p>
        </p:txBody>
      </p:sp>
      <p:sp>
        <p:nvSpPr>
          <p:cNvPr id="3" name="Content Placeholder 2">
            <a:extLst>
              <a:ext uri="{FF2B5EF4-FFF2-40B4-BE49-F238E27FC236}">
                <a16:creationId xmlns:a16="http://schemas.microsoft.com/office/drawing/2014/main" id="{F7E25A9E-3D5B-4742-B848-EA61D24C9FF0}"/>
              </a:ext>
            </a:extLst>
          </p:cNvPr>
          <p:cNvSpPr>
            <a:spLocks noGrp="1"/>
          </p:cNvSpPr>
          <p:nvPr>
            <p:ph idx="1"/>
          </p:nvPr>
        </p:nvSpPr>
        <p:spPr/>
        <p:txBody>
          <a:bodyPr>
            <a:normAutofit lnSpcReduction="10000"/>
          </a:bodyPr>
          <a:lstStyle/>
          <a:p>
            <a:pPr>
              <a:lnSpc>
                <a:spcPct val="11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The </a:t>
            </a:r>
            <a:r>
              <a:rPr lang="en-US" i="1" dirty="0">
                <a:effectLst/>
                <a:latin typeface="Arial" panose="020B0604020202020204" pitchFamily="34" charset="0"/>
                <a:ea typeface="Calibri" panose="020F0502020204030204" pitchFamily="34" charset="0"/>
                <a:cs typeface="Arial" panose="020B0604020202020204" pitchFamily="34" charset="0"/>
              </a:rPr>
              <a:t>Arts Framework</a:t>
            </a:r>
            <a:r>
              <a:rPr lang="en-US" dirty="0">
                <a:effectLst/>
                <a:latin typeface="Arial" panose="020B0604020202020204" pitchFamily="34" charset="0"/>
                <a:ea typeface="Calibri" panose="020F0502020204030204" pitchFamily="34" charset="0"/>
                <a:cs typeface="Arial" panose="020B0604020202020204" pitchFamily="34" charset="0"/>
              </a:rPr>
              <a:t> provides guidance for implementation of the prekindergarten (PK) arts </a:t>
            </a:r>
            <a:r>
              <a:rPr lang="en-US" dirty="0">
                <a:latin typeface="Arial" panose="020B0604020202020204" pitchFamily="34" charset="0"/>
                <a:ea typeface="Calibri" panose="020F0502020204030204" pitchFamily="34" charset="0"/>
                <a:cs typeface="Arial" panose="020B0604020202020204" pitchFamily="34" charset="0"/>
              </a:rPr>
              <a:t>s</a:t>
            </a:r>
            <a:r>
              <a:rPr lang="en-US" dirty="0">
                <a:effectLst/>
                <a:latin typeface="Arial" panose="020B0604020202020204" pitchFamily="34" charset="0"/>
                <a:ea typeface="Calibri" panose="020F0502020204030204" pitchFamily="34" charset="0"/>
                <a:cs typeface="Arial" panose="020B0604020202020204" pitchFamily="34" charset="0"/>
              </a:rPr>
              <a:t>tandards which are intended for use in transitional kindergarten (TK).</a:t>
            </a:r>
          </a:p>
          <a:p>
            <a:pPr>
              <a:lnSpc>
                <a:spcPct val="110000"/>
              </a:lnSpc>
              <a:spcBef>
                <a:spcPts val="0"/>
              </a:spcBef>
              <a:spcAft>
                <a:spcPts val="1800"/>
              </a:spcAft>
            </a:pPr>
            <a:r>
              <a:rPr lang="en-US" dirty="0">
                <a:latin typeface="Arial" panose="020B0604020202020204" pitchFamily="34" charset="0"/>
                <a:ea typeface="Calibri" panose="020F0502020204030204" pitchFamily="34" charset="0"/>
                <a:cs typeface="Arial" panose="020B0604020202020204" pitchFamily="34" charset="0"/>
              </a:rPr>
              <a:t>I</a:t>
            </a:r>
            <a:r>
              <a:rPr lang="en-US" dirty="0">
                <a:effectLst/>
                <a:latin typeface="Arial" panose="020B0604020202020204" pitchFamily="34" charset="0"/>
                <a:ea typeface="Calibri" panose="020F0502020204030204" pitchFamily="34" charset="0"/>
                <a:cs typeface="Arial" panose="020B0604020202020204" pitchFamily="34" charset="0"/>
              </a:rPr>
              <a:t>n the </a:t>
            </a:r>
            <a:r>
              <a:rPr lang="en-US" i="1" dirty="0">
                <a:effectLst/>
                <a:latin typeface="Arial" panose="020B0604020202020204" pitchFamily="34" charset="0"/>
                <a:ea typeface="Calibri" panose="020F0502020204030204" pitchFamily="34" charset="0"/>
                <a:cs typeface="Arial" panose="020B0604020202020204" pitchFamily="34" charset="0"/>
              </a:rPr>
              <a:t>Arts Framework</a:t>
            </a:r>
            <a:r>
              <a:rPr lang="en-US" dirty="0">
                <a:effectLst/>
                <a:latin typeface="Arial" panose="020B0604020202020204" pitchFamily="34" charset="0"/>
                <a:ea typeface="Calibri" panose="020F0502020204030204" pitchFamily="34" charset="0"/>
                <a:cs typeface="Arial" panose="020B0604020202020204" pitchFamily="34" charset="0"/>
              </a:rPr>
              <a:t>, the PK standards from the Arts Standards document are referred to as TK standards.</a:t>
            </a:r>
          </a:p>
          <a:p>
            <a:pPr>
              <a:lnSpc>
                <a:spcPct val="110000"/>
              </a:lnSpc>
              <a:spcBef>
                <a:spcPts val="0"/>
              </a:spcBef>
              <a:spcAft>
                <a:spcPts val="1800"/>
              </a:spcAft>
            </a:pPr>
            <a:r>
              <a:rPr lang="en-US" dirty="0">
                <a:effectLst/>
                <a:latin typeface="Arial" panose="020B0604020202020204" pitchFamily="34" charset="0"/>
                <a:ea typeface="Calibri" panose="020F0502020204030204" pitchFamily="34" charset="0"/>
                <a:cs typeface="Arial" panose="020B0604020202020204" pitchFamily="34" charset="0"/>
              </a:rPr>
              <a:t>PK educators should use the California Preschool Learning Foundations, Volume 2, which addresses the development of children </a:t>
            </a:r>
            <a:r>
              <a:rPr lang="en-US" dirty="0">
                <a:latin typeface="Arial" panose="020B0604020202020204" pitchFamily="34" charset="0"/>
                <a:ea typeface="Calibri" panose="020F0502020204030204" pitchFamily="34" charset="0"/>
                <a:cs typeface="Arial" panose="020B0604020202020204" pitchFamily="34" charset="0"/>
              </a:rPr>
              <a:t>36 to 48 months.</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0B78446-CFE4-44CF-AACB-7C6F895C5D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316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0CB63-BE24-4A11-A68E-18B882FD98CA}"/>
              </a:ext>
            </a:extLst>
          </p:cNvPr>
          <p:cNvSpPr>
            <a:spLocks noGrp="1"/>
          </p:cNvSpPr>
          <p:nvPr>
            <p:ph type="title"/>
          </p:nvPr>
        </p:nvSpPr>
        <p:spPr>
          <a:xfrm>
            <a:off x="858982" y="2401743"/>
            <a:ext cx="4024745" cy="2191039"/>
          </a:xfrm>
        </p:spPr>
        <p:txBody>
          <a:bodyPr vert="horz" lIns="91440" tIns="45720" rIns="91440" bIns="45720" rtlCol="0" anchor="t">
            <a:noAutofit/>
          </a:bodyPr>
          <a:lstStyle/>
          <a:p>
            <a:pPr>
              <a:spcAft>
                <a:spcPts val="1200"/>
              </a:spcAft>
            </a:pPr>
            <a:r>
              <a:rPr lang="en-US" sz="4000" dirty="0">
                <a:effectLst/>
                <a:ea typeface="Calibri" panose="020F0502020204030204" pitchFamily="34" charset="0"/>
                <a:cs typeface="Arial" panose="020B0604020202020204" pitchFamily="34" charset="0"/>
              </a:rPr>
              <a:t>Q2—</a:t>
            </a:r>
            <a:r>
              <a:rPr lang="en-US" sz="4000" dirty="0"/>
              <a:t>Who might use the </a:t>
            </a:r>
            <a:r>
              <a:rPr lang="en-US" sz="4000" i="1" dirty="0"/>
              <a:t>Arts Framework</a:t>
            </a:r>
            <a:r>
              <a:rPr lang="en-US" sz="4000" dirty="0"/>
              <a:t>?</a:t>
            </a:r>
            <a:endParaRPr lang="en-US" sz="4000" dirty="0">
              <a:solidFill>
                <a:srgbClr val="000000"/>
              </a:solidFill>
            </a:endParaRPr>
          </a:p>
        </p:txBody>
      </p:sp>
      <p:sp>
        <p:nvSpPr>
          <p:cNvPr id="2" name="Slide Number Placeholder 1">
            <a:extLst>
              <a:ext uri="{FF2B5EF4-FFF2-40B4-BE49-F238E27FC236}">
                <a16:creationId xmlns:a16="http://schemas.microsoft.com/office/drawing/2014/main" id="{C89521E6-0374-4F33-ADF0-B33BE9CC742D}"/>
              </a:ext>
            </a:extLst>
          </p:cNvPr>
          <p:cNvSpPr>
            <a:spLocks noGrp="1"/>
          </p:cNvSpPr>
          <p:nvPr>
            <p:ph type="sldNum" sz="quarter" idx="12"/>
          </p:nvPr>
        </p:nvSpPr>
        <p:spPr/>
        <p:txBody>
          <a:bodyPr vert="horz" lIns="91440" tIns="45720" rIns="91440" bIns="45720" rtlCol="0" anchor="ctr">
            <a:normAutofit/>
          </a:bodyPr>
          <a:lstStyle/>
          <a:p>
            <a:pPr marL="0" marR="0" lvl="0" indent="0" defTabSz="914400" rtl="0" eaLnBrk="1" fontAlgn="auto" latinLnBrk="0" hangingPunct="1">
              <a:lnSpc>
                <a:spcPct val="100000"/>
              </a:lnSpc>
              <a:spcBef>
                <a:spcPts val="0"/>
              </a:spcBef>
              <a:spcAft>
                <a:spcPts val="600"/>
              </a:spcAft>
              <a:buClrTx/>
              <a:buSzTx/>
              <a:buFontTx/>
              <a:buNone/>
              <a:tabLst/>
              <a:defRPr/>
            </a:pPr>
            <a:fld id="{1C8E0B4C-4C2F-4BE7-8793-29AB022C0CCB}"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lnSpc>
                  <a:spcPct val="100000"/>
                </a:lnSpc>
                <a:spcBef>
                  <a:spcPts val="0"/>
                </a:spcBef>
                <a:spcAft>
                  <a:spcPts val="600"/>
                </a:spcAft>
                <a:buClrTx/>
                <a:buSzTx/>
                <a:buFontTx/>
                <a:buNone/>
                <a:tabLst/>
                <a:defRPr/>
              </a:pPr>
              <a:t>7</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45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ACAB-E6DD-44AC-BD10-9B469CD6A28D}"/>
              </a:ext>
            </a:extLst>
          </p:cNvPr>
          <p:cNvSpPr>
            <a:spLocks noGrp="1"/>
          </p:cNvSpPr>
          <p:nvPr>
            <p:ph type="title"/>
          </p:nvPr>
        </p:nvSpPr>
        <p:spPr>
          <a:noFill/>
        </p:spPr>
        <p:txBody>
          <a:bodyPr>
            <a:normAutofit/>
          </a:bodyPr>
          <a:lstStyle/>
          <a:p>
            <a:pPr algn="ctr"/>
            <a:r>
              <a:rPr lang="en-US" sz="4000" dirty="0"/>
              <a:t>The Arts Education Framework has </a:t>
            </a:r>
            <a:br>
              <a:rPr lang="en-US" sz="4000" dirty="0"/>
            </a:br>
            <a:r>
              <a:rPr lang="en-US" sz="4000" dirty="0"/>
              <a:t>Many Audiences</a:t>
            </a:r>
          </a:p>
        </p:txBody>
      </p:sp>
      <p:sp>
        <p:nvSpPr>
          <p:cNvPr id="3" name="Content Placeholder 2">
            <a:extLst>
              <a:ext uri="{FF2B5EF4-FFF2-40B4-BE49-F238E27FC236}">
                <a16:creationId xmlns:a16="http://schemas.microsoft.com/office/drawing/2014/main" id="{23CDA2AD-B913-44DF-886A-B65C97F41AA0}"/>
              </a:ext>
            </a:extLst>
          </p:cNvPr>
          <p:cNvSpPr>
            <a:spLocks noGrp="1"/>
          </p:cNvSpPr>
          <p:nvPr>
            <p:ph idx="1"/>
          </p:nvPr>
        </p:nvSpPr>
        <p:spPr>
          <a:xfrm>
            <a:off x="401444" y="1788189"/>
            <a:ext cx="5618356" cy="4121150"/>
          </a:xfrm>
          <a:noFill/>
        </p:spPr>
        <p:txBody>
          <a:bodyPr>
            <a:noAutofit/>
          </a:bodyPr>
          <a:lstStyle/>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Local Educational Agencies (T</a:t>
            </a:r>
            <a:r>
              <a:rPr lang="en-US" sz="2800" dirty="0">
                <a:latin typeface="Arial" panose="020B0604020202020204" pitchFamily="34" charset="0"/>
                <a:ea typeface="Calibri" panose="020F0502020204030204" pitchFamily="34" charset="0"/>
                <a:cs typeface="Times New Roman" panose="02020603050405020304" pitchFamily="18" charset="0"/>
              </a:rPr>
              <a:t>K</a:t>
            </a:r>
            <a:r>
              <a:rPr lang="en-US" sz="2800" dirty="0">
                <a:effectLst/>
                <a:latin typeface="Arial" panose="020B0604020202020204" pitchFamily="34" charset="0"/>
                <a:ea typeface="Calibri" panose="020F0502020204030204" pitchFamily="34" charset="0"/>
                <a:cs typeface="Times New Roman" panose="02020603050405020304" pitchFamily="18" charset="0"/>
              </a:rPr>
              <a:t>–12 Educators, Administrators</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School Counselors, etc.)</a:t>
            </a: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Developers and Publishers of Instructional Materials</a:t>
            </a: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Institutions of Higher Education</a:t>
            </a: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Parents/Caregivers/Families</a:t>
            </a:r>
          </a:p>
          <a:p>
            <a:pPr marL="0" marR="0" lvl="0" indent="0">
              <a:lnSpc>
                <a:spcPct val="100000"/>
              </a:lnSpc>
              <a:spcBef>
                <a:spcPts val="0"/>
              </a:spcBef>
              <a:spcAft>
                <a:spcPts val="1200"/>
              </a:spcAft>
              <a:buNone/>
            </a:pPr>
            <a:endParaRPr lang="en-US" sz="2400" dirty="0"/>
          </a:p>
        </p:txBody>
      </p:sp>
      <p:sp>
        <p:nvSpPr>
          <p:cNvPr id="5" name="Content Placeholder 4">
            <a:extLst>
              <a:ext uri="{FF2B5EF4-FFF2-40B4-BE49-F238E27FC236}">
                <a16:creationId xmlns:a16="http://schemas.microsoft.com/office/drawing/2014/main" id="{B408C4E8-6D7F-4C8A-8D97-B65E5D38FDCD}"/>
              </a:ext>
            </a:extLst>
          </p:cNvPr>
          <p:cNvSpPr>
            <a:spLocks noGrp="1"/>
          </p:cNvSpPr>
          <p:nvPr>
            <p:ph sz="half" idx="4294967295"/>
          </p:nvPr>
        </p:nvSpPr>
        <p:spPr>
          <a:xfrm>
            <a:off x="6653565" y="1788189"/>
            <a:ext cx="5181600" cy="4351338"/>
          </a:xfrm>
        </p:spPr>
        <p:txBody>
          <a:bodyPr>
            <a:normAutofit/>
          </a:bodyPr>
          <a:lstStyle/>
          <a:p>
            <a:pPr lvl="1">
              <a:lnSpc>
                <a:spcPct val="100000"/>
              </a:lnSpc>
              <a:spcBef>
                <a:spcPts val="0"/>
              </a:spcBef>
              <a:spcAft>
                <a:spcPts val="1800"/>
              </a:spcAft>
            </a:pPr>
            <a:r>
              <a:rPr lang="en-US" sz="2800" dirty="0">
                <a:latin typeface="Arial" panose="020B0604020202020204" pitchFamily="34" charset="0"/>
                <a:ea typeface="Calibri" panose="020F0502020204030204" pitchFamily="34" charset="0"/>
                <a:cs typeface="Times New Roman" panose="02020603050405020304" pitchFamily="18" charset="0"/>
              </a:rPr>
              <a:t>Community Partners </a:t>
            </a: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Policymakers</a:t>
            </a:r>
            <a:endParaRPr lang="en-US" sz="2800" dirty="0">
              <a:latin typeface="Arial" panose="020B0604020202020204" pitchFamily="34" charset="0"/>
              <a:ea typeface="Calibri" panose="020F0502020204030204" pitchFamily="34" charset="0"/>
              <a:cs typeface="Times New Roman" panose="02020603050405020304" pitchFamily="18" charset="0"/>
            </a:endParaRP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Arts Education Advocates</a:t>
            </a: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Professional Artists</a:t>
            </a: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Museum Educators</a:t>
            </a:r>
          </a:p>
          <a:p>
            <a:pPr lvl="1">
              <a:lnSpc>
                <a:spcPct val="100000"/>
              </a:lnSpc>
              <a:spcBef>
                <a:spcPts val="0"/>
              </a:spcBef>
              <a:spcAft>
                <a:spcPts val="1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Arts Community Partners</a:t>
            </a:r>
          </a:p>
        </p:txBody>
      </p:sp>
      <p:sp>
        <p:nvSpPr>
          <p:cNvPr id="4" name="Slide Number Placeholder 3">
            <a:extLst>
              <a:ext uri="{FF2B5EF4-FFF2-40B4-BE49-F238E27FC236}">
                <a16:creationId xmlns:a16="http://schemas.microsoft.com/office/drawing/2014/main" id="{02E70B59-E726-44EB-A9D7-F2BFF16EE0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E0B4C-4C2F-4BE7-8793-29AB022C0CCB}"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7055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833F-1EBD-402A-B55B-B08C6B144E96}"/>
              </a:ext>
            </a:extLst>
          </p:cNvPr>
          <p:cNvSpPr>
            <a:spLocks noGrp="1"/>
          </p:cNvSpPr>
          <p:nvPr>
            <p:ph type="title"/>
          </p:nvPr>
        </p:nvSpPr>
        <p:spPr/>
        <p:txBody>
          <a:bodyPr/>
          <a:lstStyle/>
          <a:p>
            <a:pPr algn="ctr"/>
            <a:r>
              <a:rPr lang="en-US" sz="4000" dirty="0"/>
              <a:t>Sample </a:t>
            </a:r>
            <a:r>
              <a:rPr lang="en-US" sz="4000" dirty="0">
                <a:latin typeface="Arial" panose="020B0604020202020204" pitchFamily="34" charset="0"/>
                <a:ea typeface="+mn-ea"/>
                <a:cs typeface="Arial" panose="020B0604020202020204" pitchFamily="34" charset="0"/>
              </a:rPr>
              <a:t>E</a:t>
            </a:r>
            <a:r>
              <a:rPr lang="en-US" sz="4000" b="0" i="0" kern="1200" dirty="0">
                <a:effectLst/>
                <a:latin typeface="Arial" panose="020B0604020202020204" pitchFamily="34" charset="0"/>
                <a:ea typeface="+mn-ea"/>
                <a:cs typeface="Arial" panose="020B0604020202020204" pitchFamily="34" charset="0"/>
              </a:rPr>
              <a:t>ntry </a:t>
            </a:r>
            <a:r>
              <a:rPr lang="en-US" sz="4000" dirty="0">
                <a:latin typeface="Arial" panose="020B0604020202020204" pitchFamily="34" charset="0"/>
                <a:ea typeface="+mn-ea"/>
                <a:cs typeface="Arial" panose="020B0604020202020204" pitchFamily="34" charset="0"/>
              </a:rPr>
              <a:t>P</a:t>
            </a:r>
            <a:r>
              <a:rPr lang="en-US" sz="4000" b="0" i="0" kern="1200" dirty="0">
                <a:effectLst/>
                <a:latin typeface="Arial" panose="020B0604020202020204" pitchFamily="34" charset="0"/>
                <a:ea typeface="+mn-ea"/>
                <a:cs typeface="Arial" panose="020B0604020202020204" pitchFamily="34" charset="0"/>
              </a:rPr>
              <a:t>oints for Different </a:t>
            </a:r>
            <a:r>
              <a:rPr lang="en-US" sz="4000" dirty="0">
                <a:latin typeface="Arial" panose="020B0604020202020204" pitchFamily="34" charset="0"/>
                <a:ea typeface="+mn-ea"/>
                <a:cs typeface="Arial" panose="020B0604020202020204" pitchFamily="34" charset="0"/>
              </a:rPr>
              <a:t>Users</a:t>
            </a:r>
            <a:r>
              <a:rPr lang="en-US" sz="4000" b="0" i="0" kern="1200" dirty="0">
                <a:effectLst/>
                <a:latin typeface="Arial" panose="020B0604020202020204" pitchFamily="34" charset="0"/>
                <a:ea typeface="+mn-ea"/>
                <a:cs typeface="Arial" panose="020B0604020202020204" pitchFamily="34" charset="0"/>
              </a:rPr>
              <a:t> </a:t>
            </a:r>
            <a:r>
              <a:rPr lang="en-US" sz="2400" b="0" i="0" kern="1200" dirty="0">
                <a:effectLst/>
                <a:latin typeface="Arial" panose="020B0604020202020204" pitchFamily="34" charset="0"/>
                <a:ea typeface="+mn-ea"/>
                <a:cs typeface="Arial" panose="020B0604020202020204" pitchFamily="34" charset="0"/>
              </a:rPr>
              <a:t>(1)</a:t>
            </a:r>
            <a:endParaRPr lang="en-US" sz="2400" dirty="0"/>
          </a:p>
        </p:txBody>
      </p:sp>
      <p:sp>
        <p:nvSpPr>
          <p:cNvPr id="3" name="Content Placeholder 2">
            <a:extLst>
              <a:ext uri="{FF2B5EF4-FFF2-40B4-BE49-F238E27FC236}">
                <a16:creationId xmlns:a16="http://schemas.microsoft.com/office/drawing/2014/main" id="{1B6BAA0A-318D-4A86-BADF-7F0593113C60}"/>
              </a:ext>
            </a:extLst>
          </p:cNvPr>
          <p:cNvSpPr>
            <a:spLocks noGrp="1"/>
          </p:cNvSpPr>
          <p:nvPr>
            <p:ph idx="1"/>
          </p:nvPr>
        </p:nvSpPr>
        <p:spPr>
          <a:xfrm>
            <a:off x="838200" y="1723302"/>
            <a:ext cx="10515600" cy="4802186"/>
          </a:xfrm>
        </p:spPr>
        <p:txBody>
          <a:bodyPr>
            <a:normAutofit fontScale="77500" lnSpcReduction="20000"/>
          </a:bodyPr>
          <a:lstStyle/>
          <a:p>
            <a:pPr marL="465886" lvl="1" indent="0">
              <a:spcBef>
                <a:spcPts val="0"/>
              </a:spcBef>
              <a:spcAft>
                <a:spcPts val="1800"/>
              </a:spcAft>
              <a:buNone/>
            </a:pPr>
            <a:r>
              <a:rPr lang="en-US" sz="3100" b="1" dirty="0"/>
              <a:t>For a single subject dance teacher</a:t>
            </a:r>
          </a:p>
          <a:p>
            <a:pPr marL="808786" lvl="1" indent="-342900">
              <a:spcBef>
                <a:spcPts val="0"/>
              </a:spcBef>
              <a:spcAft>
                <a:spcPts val="1800"/>
              </a:spcAft>
            </a:pPr>
            <a:r>
              <a:rPr lang="en-US" sz="3100" dirty="0"/>
              <a:t>Read Chapter 3: Dance.</a:t>
            </a:r>
          </a:p>
          <a:p>
            <a:pPr marL="808786" lvl="1" indent="-342900">
              <a:spcBef>
                <a:spcPts val="0"/>
              </a:spcBef>
              <a:spcAft>
                <a:spcPts val="1800"/>
              </a:spcAft>
            </a:pPr>
            <a:r>
              <a:rPr lang="en-US" sz="3100" dirty="0"/>
              <a:t>Read and cross-reference with Chapter 2: The Instructional Cycle, to get a broader understanding of some of the discussions around instruction. </a:t>
            </a:r>
          </a:p>
          <a:p>
            <a:pPr marL="465886" lvl="1" indent="0">
              <a:spcBef>
                <a:spcPts val="0"/>
              </a:spcBef>
              <a:spcAft>
                <a:spcPts val="1800"/>
              </a:spcAft>
              <a:buNone/>
            </a:pPr>
            <a:r>
              <a:rPr lang="en-US" sz="3100" b="1" dirty="0"/>
              <a:t>For an elementary generalist:</a:t>
            </a:r>
          </a:p>
          <a:p>
            <a:pPr marL="808786" lvl="1" indent="-342900">
              <a:spcBef>
                <a:spcPts val="0"/>
              </a:spcBef>
              <a:spcAft>
                <a:spcPts val="1800"/>
              </a:spcAft>
            </a:pPr>
            <a:r>
              <a:rPr lang="en-US" sz="3100" dirty="0"/>
              <a:t>Read Chapter 1: Vision and Goals for Standards-Based Arts Education.</a:t>
            </a:r>
          </a:p>
          <a:p>
            <a:pPr marL="808786" lvl="1" indent="-342900">
              <a:spcBef>
                <a:spcPts val="0"/>
              </a:spcBef>
              <a:spcAft>
                <a:spcPts val="1800"/>
              </a:spcAft>
            </a:pPr>
            <a:r>
              <a:rPr lang="en-US" sz="3100" dirty="0"/>
              <a:t>Read Chapter 8: Transcending Disciplinary Boundaries—Arts Integration.</a:t>
            </a:r>
          </a:p>
          <a:p>
            <a:pPr marL="808786" lvl="1" indent="-342900">
              <a:spcBef>
                <a:spcPts val="0"/>
              </a:spcBef>
              <a:spcAft>
                <a:spcPts val="1800"/>
              </a:spcAft>
            </a:pPr>
            <a:r>
              <a:rPr lang="en-US" sz="3100" dirty="0"/>
              <a:t>Read specific discipline chapters to plan foundational arts learning experiences to build into an integrated unit or lesson.</a:t>
            </a:r>
          </a:p>
          <a:p>
            <a:endParaRPr lang="en-US" dirty="0"/>
          </a:p>
        </p:txBody>
      </p:sp>
      <p:sp>
        <p:nvSpPr>
          <p:cNvPr id="4" name="Slide Number Placeholder 3">
            <a:extLst>
              <a:ext uri="{FF2B5EF4-FFF2-40B4-BE49-F238E27FC236}">
                <a16:creationId xmlns:a16="http://schemas.microsoft.com/office/drawing/2014/main" id="{C7BFE077-1B78-4F32-A284-0AD96249A47A}"/>
              </a:ext>
            </a:extLst>
          </p:cNvPr>
          <p:cNvSpPr>
            <a:spLocks noGrp="1"/>
          </p:cNvSpPr>
          <p:nvPr>
            <p:ph type="sldNum" sz="quarter" idx="12"/>
          </p:nvPr>
        </p:nvSpPr>
        <p:spPr/>
        <p:txBody>
          <a:bodyPr/>
          <a:lstStyle/>
          <a:p>
            <a:fld id="{1C8E0B4C-4C2F-4BE7-8793-29AB022C0CCB}" type="slidenum">
              <a:rPr lang="en-US" smtClean="0"/>
              <a:t>9</a:t>
            </a:fld>
            <a:endParaRPr lang="en-US" dirty="0"/>
          </a:p>
        </p:txBody>
      </p:sp>
    </p:spTree>
    <p:extLst>
      <p:ext uri="{BB962C8B-B14F-4D97-AF65-F5344CB8AC3E}">
        <p14:creationId xmlns:p14="http://schemas.microsoft.com/office/powerpoint/2010/main" val="2204802781"/>
      </p:ext>
    </p:extLst>
  </p:cSld>
  <p:clrMapOvr>
    <a:masterClrMapping/>
  </p:clrMapOvr>
</p:sld>
</file>

<file path=ppt/theme/theme1.xml><?xml version="1.0" encoding="utf-8"?>
<a:theme xmlns:a="http://schemas.openxmlformats.org/drawingml/2006/main" name="1_Office Theme">
  <a:themeElements>
    <a:clrScheme name="Custom Arts Framework">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Arts Framework">
      <a:dk1>
        <a:srgbClr val="000000"/>
      </a:dk1>
      <a:lt1>
        <a:sysClr val="window" lastClr="FFFFFF"/>
      </a:lt1>
      <a:dk2>
        <a:srgbClr val="5E5E5E"/>
      </a:dk2>
      <a:lt2>
        <a:srgbClr val="DDDDDD"/>
      </a:lt2>
      <a:accent1>
        <a:srgbClr val="418AB3"/>
      </a:accent1>
      <a:accent2>
        <a:srgbClr val="A6B727"/>
      </a:accent2>
      <a:accent3>
        <a:srgbClr val="F69200"/>
      </a:accent3>
      <a:accent4>
        <a:srgbClr val="9755B1"/>
      </a:accent4>
      <a:accent5>
        <a:srgbClr val="FEC306"/>
      </a:accent5>
      <a:accent6>
        <a:srgbClr val="DF5327"/>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cc10b13-693b-4108-82e6-a022af3998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C73F3F21E3504F9B97B2424931F5F3" ma:contentTypeVersion="18" ma:contentTypeDescription="Create a new document." ma:contentTypeScope="" ma:versionID="ef302e1c861823c154ac3c7e0d32e388">
  <xsd:schema xmlns:xsd="http://www.w3.org/2001/XMLSchema" xmlns:xs="http://www.w3.org/2001/XMLSchema" xmlns:p="http://schemas.microsoft.com/office/2006/metadata/properties" xmlns:ns2="fcc10b13-693b-4108-82e6-a022af39983a" xmlns:ns3="3d27bdd8-aa24-4715-8252-5cc1057583fa" targetNamespace="http://schemas.microsoft.com/office/2006/metadata/properties" ma:root="true" ma:fieldsID="c5a0631d95c03f32b6ab92ab15cdd076" ns2:_="" ns3:_="">
    <xsd:import namespace="fcc10b13-693b-4108-82e6-a022af39983a"/>
    <xsd:import namespace="3d27bdd8-aa24-4715-8252-5cc1057583fa"/>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b13-693b-4108-82e6-a022af399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7bdd8-aa24-4715-8252-5cc1057583f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47EAAF-A294-4BFD-B35E-0D40C2B51DF0}">
  <ds:schemaRefs>
    <ds:schemaRef ds:uri="http://schemas.microsoft.com/sharepoint/v3/contenttype/forms"/>
  </ds:schemaRefs>
</ds:datastoreItem>
</file>

<file path=customXml/itemProps2.xml><?xml version="1.0" encoding="utf-8"?>
<ds:datastoreItem xmlns:ds="http://schemas.openxmlformats.org/officeDocument/2006/customXml" ds:itemID="{1650A8F4-D1EF-4971-9E55-A6F8B6BC2045}">
  <ds:schemaRefs>
    <ds:schemaRef ds:uri="3d27bdd8-aa24-4715-8252-5cc1057583fa"/>
    <ds:schemaRef ds:uri="http://purl.org/dc/terms/"/>
    <ds:schemaRef ds:uri="http://schemas.openxmlformats.org/package/2006/metadata/core-properties"/>
    <ds:schemaRef ds:uri="fcc10b13-693b-4108-82e6-a022af39983a"/>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0FF5D294-7D27-4155-A8BB-08424DAF0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b13-693b-4108-82e6-a022af39983a"/>
    <ds:schemaRef ds:uri="3d27bdd8-aa24-4715-8252-5cc1057583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5345</TotalTime>
  <Words>2152</Words>
  <Application>Microsoft Office PowerPoint</Application>
  <PresentationFormat>Widescreen</PresentationFormat>
  <Paragraphs>227</Paragraphs>
  <Slides>22</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Lato</vt:lpstr>
      <vt:lpstr>Times New Roman</vt:lpstr>
      <vt:lpstr>1_Office Theme</vt:lpstr>
      <vt:lpstr>2_Office Theme</vt:lpstr>
      <vt:lpstr>Guide to Reading &amp; Using the Framework</vt:lpstr>
      <vt:lpstr>Introduction to the Guide to Reading and Using the Framework</vt:lpstr>
      <vt:lpstr>Questions for the Guide to Reading and Using the Framework</vt:lpstr>
      <vt:lpstr>Q1—What are the guiding documents for arts education in California?</vt:lpstr>
      <vt:lpstr>Documents That Guide Arts Education in California</vt:lpstr>
      <vt:lpstr>A Note About Prekindergarten vs. Transitional Kindergarten</vt:lpstr>
      <vt:lpstr>Q2—Who might use the Arts Framework?</vt:lpstr>
      <vt:lpstr>The Arts Education Framework has  Many Audiences</vt:lpstr>
      <vt:lpstr>Sample Entry Points for Different Users (1)</vt:lpstr>
      <vt:lpstr>Sample Entry Points for Different Users (2)</vt:lpstr>
      <vt:lpstr>Q3—What is the difference between standards and frameworks?</vt:lpstr>
      <vt:lpstr>Standards and Frameworks: What is the Difference?</vt:lpstr>
      <vt:lpstr>Q4—How is the Arts Framework organized, and what are some content  highlights? </vt:lpstr>
      <vt:lpstr>How is the Framework Organized?</vt:lpstr>
      <vt:lpstr>Chapter 1: Vision and Goals for Standards- Based Arts Education</vt:lpstr>
      <vt:lpstr>Chapter 2: The Instructional Cycle</vt:lpstr>
      <vt:lpstr>The Discipline Chapters</vt:lpstr>
      <vt:lpstr>Chapter 8: Transcending Disciplinary Boundaries—Arts Integration</vt:lpstr>
      <vt:lpstr>Chapter 9: Implementing Effective Arts Education (1)</vt:lpstr>
      <vt:lpstr>Chapter 9:Implementing Effective Arts Education (2)</vt:lpstr>
      <vt:lpstr>Chapter 10 and Appendices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Reading &amp; Using the Framework - California Arts Framework (CA Dept of Education)</dc:title>
  <dc:subject>Introduction to the Guide to Reading and Using the Arts Framework.</dc:subject>
  <dc:creator>Letty Kraus</dc:creator>
  <cp:lastModifiedBy>Christopher Slaven</cp:lastModifiedBy>
  <cp:revision>114</cp:revision>
  <dcterms:created xsi:type="dcterms:W3CDTF">2020-09-30T19:47:35Z</dcterms:created>
  <dcterms:modified xsi:type="dcterms:W3CDTF">2022-04-11T21:58:23Z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0x010100EDC73F3F21E3504F9B97B2424931F5F3</vt:lpwstr>
  </property>
</Properties>
</file>