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67" r:id="rId1"/>
  </p:sldMasterIdLst>
  <p:notesMasterIdLst>
    <p:notesMasterId r:id="rId62"/>
  </p:notesMasterIdLst>
  <p:handoutMasterIdLst>
    <p:handoutMasterId r:id="rId63"/>
  </p:handoutMasterIdLst>
  <p:sldIdLst>
    <p:sldId id="411" r:id="rId2"/>
    <p:sldId id="1744" r:id="rId3"/>
    <p:sldId id="1745" r:id="rId4"/>
    <p:sldId id="1746" r:id="rId5"/>
    <p:sldId id="1747" r:id="rId6"/>
    <p:sldId id="324" r:id="rId7"/>
    <p:sldId id="512" r:id="rId8"/>
    <p:sldId id="1748" r:id="rId9"/>
    <p:sldId id="587" r:id="rId10"/>
    <p:sldId id="1749" r:id="rId11"/>
    <p:sldId id="1750" r:id="rId12"/>
    <p:sldId id="622" r:id="rId13"/>
    <p:sldId id="1754" r:id="rId14"/>
    <p:sldId id="1751" r:id="rId15"/>
    <p:sldId id="1752" r:id="rId16"/>
    <p:sldId id="621" r:id="rId17"/>
    <p:sldId id="1753" r:id="rId18"/>
    <p:sldId id="1755" r:id="rId19"/>
    <p:sldId id="575" r:id="rId20"/>
    <p:sldId id="1756" r:id="rId21"/>
    <p:sldId id="1757" r:id="rId22"/>
    <p:sldId id="597" r:id="rId23"/>
    <p:sldId id="623" r:id="rId24"/>
    <p:sldId id="1758" r:id="rId25"/>
    <p:sldId id="1759" r:id="rId26"/>
    <p:sldId id="593" r:id="rId27"/>
    <p:sldId id="1760" r:id="rId28"/>
    <p:sldId id="1761" r:id="rId29"/>
    <p:sldId id="1762" r:id="rId30"/>
    <p:sldId id="1763" r:id="rId31"/>
    <p:sldId id="1764" r:id="rId32"/>
    <p:sldId id="1765" r:id="rId33"/>
    <p:sldId id="495" r:id="rId34"/>
    <p:sldId id="1766" r:id="rId35"/>
    <p:sldId id="1768" r:id="rId36"/>
    <p:sldId id="1767" r:id="rId37"/>
    <p:sldId id="612" r:id="rId38"/>
    <p:sldId id="614" r:id="rId39"/>
    <p:sldId id="500" r:id="rId40"/>
    <p:sldId id="613" r:id="rId41"/>
    <p:sldId id="610" r:id="rId42"/>
    <p:sldId id="615" r:id="rId43"/>
    <p:sldId id="616" r:id="rId44"/>
    <p:sldId id="617" r:id="rId45"/>
    <p:sldId id="501" r:id="rId46"/>
    <p:sldId id="609" r:id="rId47"/>
    <p:sldId id="625" r:id="rId48"/>
    <p:sldId id="1769" r:id="rId49"/>
    <p:sldId id="1770" r:id="rId50"/>
    <p:sldId id="1771" r:id="rId51"/>
    <p:sldId id="1772" r:id="rId52"/>
    <p:sldId id="1773" r:id="rId53"/>
    <p:sldId id="1774" r:id="rId54"/>
    <p:sldId id="509" r:id="rId55"/>
    <p:sldId id="606" r:id="rId56"/>
    <p:sldId id="1775" r:id="rId57"/>
    <p:sldId id="619" r:id="rId58"/>
    <p:sldId id="1776" r:id="rId59"/>
    <p:sldId id="588" r:id="rId60"/>
    <p:sldId id="544"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4A0"/>
    <a:srgbClr val="292B7B"/>
    <a:srgbClr val="000000"/>
    <a:srgbClr val="3333CC"/>
    <a:srgbClr val="FFFF00"/>
    <a:srgbClr val="DEEBF6"/>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383" autoAdjust="0"/>
  </p:normalViewPr>
  <p:slideViewPr>
    <p:cSldViewPr snapToGrid="0">
      <p:cViewPr varScale="1">
        <p:scale>
          <a:sx n="49" d="100"/>
          <a:sy n="49" d="100"/>
        </p:scale>
        <p:origin x="72" y="1320"/>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2ED4C-1858-4F14-A11E-701FE31240F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0B86D4-E901-467C-AE60-2FC7DB4D2930}">
      <dgm:prSet phldrT="[Text]" custT="1"/>
      <dgm:spPr/>
      <dgm:t>
        <a:bodyPr/>
        <a:lstStyle/>
        <a:p>
          <a:pPr>
            <a:lnSpc>
              <a:spcPct val="100000"/>
            </a:lnSpc>
            <a:defRPr cap="all"/>
          </a:pPr>
          <a:r>
            <a:rPr lang="en-US" sz="2400">
              <a:latin typeface="Arial"/>
              <a:cs typeface="Arial"/>
            </a:rPr>
            <a:t>Meaningful Engagement of Educational Partners</a:t>
          </a:r>
        </a:p>
      </dgm:t>
    </dgm:pt>
    <dgm:pt modelId="{D61FAFE8-C5EC-4CA2-9F30-CDE117D426A0}" type="parTrans" cxnId="{37E6C236-E495-46DB-B927-B54F09C0449B}">
      <dgm:prSet/>
      <dgm:spPr/>
      <dgm:t>
        <a:bodyPr/>
        <a:lstStyle/>
        <a:p>
          <a:endParaRPr lang="en-US"/>
        </a:p>
      </dgm:t>
    </dgm:pt>
    <dgm:pt modelId="{CC6B4453-86ED-43A5-A7BC-B2C79D1B2DA7}" type="sibTrans" cxnId="{37E6C236-E495-46DB-B927-B54F09C0449B}">
      <dgm:prSet/>
      <dgm:spPr/>
      <dgm:t>
        <a:bodyPr/>
        <a:lstStyle/>
        <a:p>
          <a:endParaRPr lang="en-US"/>
        </a:p>
      </dgm:t>
    </dgm:pt>
    <dgm:pt modelId="{7AF744EE-EC4F-4991-B0E8-8DA829B2016F}">
      <dgm:prSet phldrT="[Text]" custT="1"/>
      <dgm:spPr/>
      <dgm:t>
        <a:bodyPr/>
        <a:lstStyle/>
        <a:p>
          <a:pPr>
            <a:lnSpc>
              <a:spcPct val="100000"/>
            </a:lnSpc>
            <a:defRPr cap="all"/>
          </a:pPr>
          <a:r>
            <a:rPr lang="en-US" sz="2400">
              <a:latin typeface="Arial"/>
              <a:cs typeface="Arial"/>
            </a:rPr>
            <a:t>Comprehensive Planning</a:t>
          </a:r>
        </a:p>
      </dgm:t>
    </dgm:pt>
    <dgm:pt modelId="{BFE71ED1-441A-4AFF-B5C6-BC7E5D94F23D}" type="parTrans" cxnId="{8C880BE2-781B-4D3B-8623-2277994C076A}">
      <dgm:prSet/>
      <dgm:spPr/>
      <dgm:t>
        <a:bodyPr/>
        <a:lstStyle/>
        <a:p>
          <a:endParaRPr lang="en-US"/>
        </a:p>
      </dgm:t>
    </dgm:pt>
    <dgm:pt modelId="{B90AC2B5-1FF2-4746-8167-0B829B24F7A8}" type="sibTrans" cxnId="{8C880BE2-781B-4D3B-8623-2277994C076A}">
      <dgm:prSet/>
      <dgm:spPr/>
      <dgm:t>
        <a:bodyPr/>
        <a:lstStyle/>
        <a:p>
          <a:endParaRPr lang="en-US"/>
        </a:p>
      </dgm:t>
    </dgm:pt>
    <dgm:pt modelId="{C50AB848-5C1E-4F52-A959-3164B1E900C1}">
      <dgm:prSet phldrT="[Text]" custT="1"/>
      <dgm:spPr/>
      <dgm:t>
        <a:bodyPr/>
        <a:lstStyle/>
        <a:p>
          <a:pPr>
            <a:lnSpc>
              <a:spcPct val="100000"/>
            </a:lnSpc>
            <a:defRPr cap="all"/>
          </a:pPr>
          <a:r>
            <a:rPr lang="en-US" sz="2400">
              <a:latin typeface="Arial"/>
              <a:cs typeface="Arial"/>
            </a:rPr>
            <a:t>Accountability and Compliance</a:t>
          </a:r>
        </a:p>
      </dgm:t>
    </dgm:pt>
    <dgm:pt modelId="{6DF33F5D-ECAF-4B3F-BB8B-FC73A94785A0}" type="parTrans" cxnId="{6741BD7E-12EF-4A15-8088-C7B4484376D5}">
      <dgm:prSet/>
      <dgm:spPr/>
      <dgm:t>
        <a:bodyPr/>
        <a:lstStyle/>
        <a:p>
          <a:endParaRPr lang="en-US"/>
        </a:p>
      </dgm:t>
    </dgm:pt>
    <dgm:pt modelId="{B09A4165-149C-4404-A262-B82402606CCD}" type="sibTrans" cxnId="{6741BD7E-12EF-4A15-8088-C7B4484376D5}">
      <dgm:prSet/>
      <dgm:spPr/>
      <dgm:t>
        <a:bodyPr/>
        <a:lstStyle/>
        <a:p>
          <a:endParaRPr lang="en-US"/>
        </a:p>
      </dgm:t>
    </dgm:pt>
    <dgm:pt modelId="{2FF00A9E-05D6-4EBA-89AA-7D938ACD53C9}" type="pres">
      <dgm:prSet presAssocID="{4702ED4C-1858-4F14-A11E-701FE31240FC}" presName="root" presStyleCnt="0">
        <dgm:presLayoutVars>
          <dgm:dir/>
          <dgm:resizeHandles val="exact"/>
        </dgm:presLayoutVars>
      </dgm:prSet>
      <dgm:spPr/>
    </dgm:pt>
    <dgm:pt modelId="{629E3850-3979-4452-BB83-7199099D43FE}" type="pres">
      <dgm:prSet presAssocID="{570B86D4-E901-467C-AE60-2FC7DB4D2930}" presName="compNode" presStyleCnt="0"/>
      <dgm:spPr/>
    </dgm:pt>
    <dgm:pt modelId="{3F24FE46-83E7-4BB7-8D5F-53FB7BBC92FE}" type="pres">
      <dgm:prSet presAssocID="{570B86D4-E901-467C-AE60-2FC7DB4D2930}" presName="iconBgRect" presStyleLbl="bgShp" presStyleIdx="0" presStyleCnt="3"/>
      <dgm:spPr>
        <a:prstGeom prst="round2DiagRect">
          <a:avLst>
            <a:gd name="adj1" fmla="val 29727"/>
            <a:gd name="adj2" fmla="val 0"/>
          </a:avLst>
        </a:prstGeom>
        <a:solidFill>
          <a:schemeClr val="accent6">
            <a:lumMod val="75000"/>
          </a:schemeClr>
        </a:solidFill>
      </dgm:spPr>
    </dgm:pt>
    <dgm:pt modelId="{071A3E44-9CF1-44FC-8600-CB9067336C2F}" type="pres">
      <dgm:prSet presAssocID="{570B86D4-E901-467C-AE60-2FC7DB4D29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4F53166-D0FD-4A35-A75E-2438D6E0B67B}" type="pres">
      <dgm:prSet presAssocID="{570B86D4-E901-467C-AE60-2FC7DB4D2930}" presName="spaceRect" presStyleCnt="0"/>
      <dgm:spPr/>
    </dgm:pt>
    <dgm:pt modelId="{3F73A48D-E172-491B-88C9-B5F8BCE2FE12}" type="pres">
      <dgm:prSet presAssocID="{570B86D4-E901-467C-AE60-2FC7DB4D2930}" presName="textRect" presStyleLbl="revTx" presStyleIdx="0" presStyleCnt="3" custScaleX="128485">
        <dgm:presLayoutVars>
          <dgm:chMax val="1"/>
          <dgm:chPref val="1"/>
        </dgm:presLayoutVars>
      </dgm:prSet>
      <dgm:spPr/>
    </dgm:pt>
    <dgm:pt modelId="{9C8DE5CC-4CA7-42E2-8E60-5AE1D8D0A8AB}" type="pres">
      <dgm:prSet presAssocID="{CC6B4453-86ED-43A5-A7BC-B2C79D1B2DA7}" presName="sibTrans" presStyleCnt="0"/>
      <dgm:spPr/>
    </dgm:pt>
    <dgm:pt modelId="{64B7A90A-1316-4F82-A92C-C7BC7B1D188E}" type="pres">
      <dgm:prSet presAssocID="{7AF744EE-EC4F-4991-B0E8-8DA829B2016F}" presName="compNode" presStyleCnt="0"/>
      <dgm:spPr/>
    </dgm:pt>
    <dgm:pt modelId="{C9E304AB-F4D1-4B71-A3E0-31685FEF04D5}" type="pres">
      <dgm:prSet presAssocID="{7AF744EE-EC4F-4991-B0E8-8DA829B2016F}" presName="iconBgRect" presStyleLbl="bgShp" presStyleIdx="1" presStyleCnt="3"/>
      <dgm:spPr>
        <a:prstGeom prst="round2DiagRect">
          <a:avLst>
            <a:gd name="adj1" fmla="val 29727"/>
            <a:gd name="adj2" fmla="val 0"/>
          </a:avLst>
        </a:prstGeom>
        <a:solidFill>
          <a:schemeClr val="accent1">
            <a:lumMod val="75000"/>
          </a:schemeClr>
        </a:solidFill>
      </dgm:spPr>
    </dgm:pt>
    <dgm:pt modelId="{B344A9E9-AC03-4DEB-A01C-D261C99BCA41}" type="pres">
      <dgm:prSet presAssocID="{7AF744EE-EC4F-4991-B0E8-8DA829B201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E82CDBE-E7CB-481A-80A3-289A403451C8}" type="pres">
      <dgm:prSet presAssocID="{7AF744EE-EC4F-4991-B0E8-8DA829B2016F}" presName="spaceRect" presStyleCnt="0"/>
      <dgm:spPr/>
    </dgm:pt>
    <dgm:pt modelId="{1A58B72D-57DD-4D65-B869-1C81E7097AF9}" type="pres">
      <dgm:prSet presAssocID="{7AF744EE-EC4F-4991-B0E8-8DA829B2016F}" presName="textRect" presStyleLbl="revTx" presStyleIdx="1" presStyleCnt="3">
        <dgm:presLayoutVars>
          <dgm:chMax val="1"/>
          <dgm:chPref val="1"/>
        </dgm:presLayoutVars>
      </dgm:prSet>
      <dgm:spPr/>
    </dgm:pt>
    <dgm:pt modelId="{42AAEB74-4904-4A5B-ACAF-D0301137A316}" type="pres">
      <dgm:prSet presAssocID="{B90AC2B5-1FF2-4746-8167-0B829B24F7A8}" presName="sibTrans" presStyleCnt="0"/>
      <dgm:spPr/>
    </dgm:pt>
    <dgm:pt modelId="{162F81A7-0726-4881-AAE3-98B36039300C}" type="pres">
      <dgm:prSet presAssocID="{C50AB848-5C1E-4F52-A959-3164B1E900C1}" presName="compNode" presStyleCnt="0"/>
      <dgm:spPr/>
    </dgm:pt>
    <dgm:pt modelId="{117EEACD-897A-4F19-BDE6-563620382A21}" type="pres">
      <dgm:prSet presAssocID="{C50AB848-5C1E-4F52-A959-3164B1E900C1}" presName="iconBgRect" presStyleLbl="bgShp" presStyleIdx="2" presStyleCnt="3"/>
      <dgm:spPr>
        <a:prstGeom prst="round2DiagRect">
          <a:avLst>
            <a:gd name="adj1" fmla="val 29727"/>
            <a:gd name="adj2" fmla="val 0"/>
          </a:avLst>
        </a:prstGeom>
      </dgm:spPr>
    </dgm:pt>
    <dgm:pt modelId="{59FD8D77-D491-4AB8-8243-0A9C88137310}" type="pres">
      <dgm:prSet presAssocID="{C50AB848-5C1E-4F52-A959-3164B1E900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DA7B453-EF96-4890-A6A0-E03A0F97D134}" type="pres">
      <dgm:prSet presAssocID="{C50AB848-5C1E-4F52-A959-3164B1E900C1}" presName="spaceRect" presStyleCnt="0"/>
      <dgm:spPr/>
    </dgm:pt>
    <dgm:pt modelId="{1CAC3908-70E9-48EB-BD31-0BF84C70683F}" type="pres">
      <dgm:prSet presAssocID="{C50AB848-5C1E-4F52-A959-3164B1E900C1}" presName="textRect" presStyleLbl="revTx" presStyleIdx="2" presStyleCnt="3">
        <dgm:presLayoutVars>
          <dgm:chMax val="1"/>
          <dgm:chPref val="1"/>
        </dgm:presLayoutVars>
      </dgm:prSet>
      <dgm:spPr/>
    </dgm:pt>
  </dgm:ptLst>
  <dgm:cxnLst>
    <dgm:cxn modelId="{37E6C236-E495-46DB-B927-B54F09C0449B}" srcId="{4702ED4C-1858-4F14-A11E-701FE31240FC}" destId="{570B86D4-E901-467C-AE60-2FC7DB4D2930}" srcOrd="0" destOrd="0" parTransId="{D61FAFE8-C5EC-4CA2-9F30-CDE117D426A0}" sibTransId="{CC6B4453-86ED-43A5-A7BC-B2C79D1B2DA7}"/>
    <dgm:cxn modelId="{6741BD7E-12EF-4A15-8088-C7B4484376D5}" srcId="{4702ED4C-1858-4F14-A11E-701FE31240FC}" destId="{C50AB848-5C1E-4F52-A959-3164B1E900C1}" srcOrd="2" destOrd="0" parTransId="{6DF33F5D-ECAF-4B3F-BB8B-FC73A94785A0}" sibTransId="{B09A4165-149C-4404-A262-B82402606CCD}"/>
    <dgm:cxn modelId="{F407A0A7-3965-4E69-8C33-C0BEFE9EBE66}" type="presOf" srcId="{4702ED4C-1858-4F14-A11E-701FE31240FC}" destId="{2FF00A9E-05D6-4EBA-89AA-7D938ACD53C9}" srcOrd="0" destOrd="0" presId="urn:microsoft.com/office/officeart/2018/5/layout/IconLeafLabelList"/>
    <dgm:cxn modelId="{2B686EDB-7754-4181-A60F-460CAA17153D}" type="presOf" srcId="{C50AB848-5C1E-4F52-A959-3164B1E900C1}" destId="{1CAC3908-70E9-48EB-BD31-0BF84C70683F}" srcOrd="0" destOrd="0" presId="urn:microsoft.com/office/officeart/2018/5/layout/IconLeafLabelList"/>
    <dgm:cxn modelId="{8C880BE2-781B-4D3B-8623-2277994C076A}" srcId="{4702ED4C-1858-4F14-A11E-701FE31240FC}" destId="{7AF744EE-EC4F-4991-B0E8-8DA829B2016F}" srcOrd="1" destOrd="0" parTransId="{BFE71ED1-441A-4AFF-B5C6-BC7E5D94F23D}" sibTransId="{B90AC2B5-1FF2-4746-8167-0B829B24F7A8}"/>
    <dgm:cxn modelId="{C0B7EAFA-4BA4-4EAC-9F12-6017CBD62D0A}" type="presOf" srcId="{7AF744EE-EC4F-4991-B0E8-8DA829B2016F}" destId="{1A58B72D-57DD-4D65-B869-1C81E7097AF9}" srcOrd="0" destOrd="0" presId="urn:microsoft.com/office/officeart/2018/5/layout/IconLeafLabelList"/>
    <dgm:cxn modelId="{6C0361FC-142A-4229-BE07-24B6D7936C29}" type="presOf" srcId="{570B86D4-E901-467C-AE60-2FC7DB4D2930}" destId="{3F73A48D-E172-491B-88C9-B5F8BCE2FE12}" srcOrd="0" destOrd="0" presId="urn:microsoft.com/office/officeart/2018/5/layout/IconLeafLabelList"/>
    <dgm:cxn modelId="{6C3756BF-53EC-4B10-BCE7-5DFE17B40548}" type="presParOf" srcId="{2FF00A9E-05D6-4EBA-89AA-7D938ACD53C9}" destId="{629E3850-3979-4452-BB83-7199099D43FE}" srcOrd="0" destOrd="0" presId="urn:microsoft.com/office/officeart/2018/5/layout/IconLeafLabelList"/>
    <dgm:cxn modelId="{38F82A4F-4AF2-4F2A-B153-00B3ECEAD94C}" type="presParOf" srcId="{629E3850-3979-4452-BB83-7199099D43FE}" destId="{3F24FE46-83E7-4BB7-8D5F-53FB7BBC92FE}" srcOrd="0" destOrd="0" presId="urn:microsoft.com/office/officeart/2018/5/layout/IconLeafLabelList"/>
    <dgm:cxn modelId="{BE24A06F-3B37-4A23-90CC-C066A4E435F8}" type="presParOf" srcId="{629E3850-3979-4452-BB83-7199099D43FE}" destId="{071A3E44-9CF1-44FC-8600-CB9067336C2F}" srcOrd="1" destOrd="0" presId="urn:microsoft.com/office/officeart/2018/5/layout/IconLeafLabelList"/>
    <dgm:cxn modelId="{C4416F1D-6847-4A42-9C16-E6D25760FBDD}" type="presParOf" srcId="{629E3850-3979-4452-BB83-7199099D43FE}" destId="{C4F53166-D0FD-4A35-A75E-2438D6E0B67B}" srcOrd="2" destOrd="0" presId="urn:microsoft.com/office/officeart/2018/5/layout/IconLeafLabelList"/>
    <dgm:cxn modelId="{296DCB3A-9DA6-4E2D-BD72-2650D13BDEFB}" type="presParOf" srcId="{629E3850-3979-4452-BB83-7199099D43FE}" destId="{3F73A48D-E172-491B-88C9-B5F8BCE2FE12}" srcOrd="3" destOrd="0" presId="urn:microsoft.com/office/officeart/2018/5/layout/IconLeafLabelList"/>
    <dgm:cxn modelId="{9CA9D6A7-3DA6-43D0-A826-09A601909346}" type="presParOf" srcId="{2FF00A9E-05D6-4EBA-89AA-7D938ACD53C9}" destId="{9C8DE5CC-4CA7-42E2-8E60-5AE1D8D0A8AB}" srcOrd="1" destOrd="0" presId="urn:microsoft.com/office/officeart/2018/5/layout/IconLeafLabelList"/>
    <dgm:cxn modelId="{3257E23E-F798-474C-BB39-CEE0F4FC7034}" type="presParOf" srcId="{2FF00A9E-05D6-4EBA-89AA-7D938ACD53C9}" destId="{64B7A90A-1316-4F82-A92C-C7BC7B1D188E}" srcOrd="2" destOrd="0" presId="urn:microsoft.com/office/officeart/2018/5/layout/IconLeafLabelList"/>
    <dgm:cxn modelId="{72FE883A-E53D-48E6-AB99-F11A92E2337C}" type="presParOf" srcId="{64B7A90A-1316-4F82-A92C-C7BC7B1D188E}" destId="{C9E304AB-F4D1-4B71-A3E0-31685FEF04D5}" srcOrd="0" destOrd="0" presId="urn:microsoft.com/office/officeart/2018/5/layout/IconLeafLabelList"/>
    <dgm:cxn modelId="{34216EAA-8D8E-4178-ADD8-776C434A76F7}" type="presParOf" srcId="{64B7A90A-1316-4F82-A92C-C7BC7B1D188E}" destId="{B344A9E9-AC03-4DEB-A01C-D261C99BCA41}" srcOrd="1" destOrd="0" presId="urn:microsoft.com/office/officeart/2018/5/layout/IconLeafLabelList"/>
    <dgm:cxn modelId="{98AA1FB4-4DDC-43D9-9D42-F243175A7E7A}" type="presParOf" srcId="{64B7A90A-1316-4F82-A92C-C7BC7B1D188E}" destId="{BE82CDBE-E7CB-481A-80A3-289A403451C8}" srcOrd="2" destOrd="0" presId="urn:microsoft.com/office/officeart/2018/5/layout/IconLeafLabelList"/>
    <dgm:cxn modelId="{FBBBBDC4-21BF-4178-8280-5E9670F1A576}" type="presParOf" srcId="{64B7A90A-1316-4F82-A92C-C7BC7B1D188E}" destId="{1A58B72D-57DD-4D65-B869-1C81E7097AF9}" srcOrd="3" destOrd="0" presId="urn:microsoft.com/office/officeart/2018/5/layout/IconLeafLabelList"/>
    <dgm:cxn modelId="{8B6B9A6B-B59D-4072-ACF5-D934C2EF35F3}" type="presParOf" srcId="{2FF00A9E-05D6-4EBA-89AA-7D938ACD53C9}" destId="{42AAEB74-4904-4A5B-ACAF-D0301137A316}" srcOrd="3" destOrd="0" presId="urn:microsoft.com/office/officeart/2018/5/layout/IconLeafLabelList"/>
    <dgm:cxn modelId="{5C87C8B9-6250-4043-B46C-9E4E4ED9F4E8}" type="presParOf" srcId="{2FF00A9E-05D6-4EBA-89AA-7D938ACD53C9}" destId="{162F81A7-0726-4881-AAE3-98B36039300C}" srcOrd="4" destOrd="0" presId="urn:microsoft.com/office/officeart/2018/5/layout/IconLeafLabelList"/>
    <dgm:cxn modelId="{54801E02-DAA7-4F18-849C-4353DED24115}" type="presParOf" srcId="{162F81A7-0726-4881-AAE3-98B36039300C}" destId="{117EEACD-897A-4F19-BDE6-563620382A21}" srcOrd="0" destOrd="0" presId="urn:microsoft.com/office/officeart/2018/5/layout/IconLeafLabelList"/>
    <dgm:cxn modelId="{139BD927-BBDD-4724-BE58-6A2EBD1DDDEB}" type="presParOf" srcId="{162F81A7-0726-4881-AAE3-98B36039300C}" destId="{59FD8D77-D491-4AB8-8243-0A9C88137310}" srcOrd="1" destOrd="0" presId="urn:microsoft.com/office/officeart/2018/5/layout/IconLeafLabelList"/>
    <dgm:cxn modelId="{5FFC1CDD-CED3-43DF-B746-8875B44014BF}" type="presParOf" srcId="{162F81A7-0726-4881-AAE3-98B36039300C}" destId="{1DA7B453-EF96-4890-A6A0-E03A0F97D134}" srcOrd="2" destOrd="0" presId="urn:microsoft.com/office/officeart/2018/5/layout/IconLeafLabelList"/>
    <dgm:cxn modelId="{42175FF7-CB56-4265-ADBB-0672D79520F9}" type="presParOf" srcId="{162F81A7-0726-4881-AAE3-98B36039300C}" destId="{1CAC3908-70E9-48EB-BD31-0BF84C70683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AA252-1C61-4B99-B623-56651DC252C6}"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91862BCC-74CD-4D75-A1DB-6B06192A9300}">
      <dgm:prSet phldrT="[Text]"/>
      <dgm:spPr/>
      <dgm:t>
        <a:bodyPr/>
        <a:lstStyle/>
        <a:p>
          <a:r>
            <a:rPr lang="en-US">
              <a:latin typeface="Arial"/>
              <a:cs typeface="Arial"/>
            </a:rPr>
            <a:t>A summary of the process used to engage educational partners in the development of the LCAP. </a:t>
          </a:r>
        </a:p>
      </dgm:t>
    </dgm:pt>
    <dgm:pt modelId="{286698CC-5084-4E01-AE19-EDF952B12EB3}" type="parTrans" cxnId="{0901CFEE-20DF-47CB-9A69-59ADE34C187F}">
      <dgm:prSet/>
      <dgm:spPr/>
      <dgm:t>
        <a:bodyPr/>
        <a:lstStyle/>
        <a:p>
          <a:endParaRPr lang="en-US"/>
        </a:p>
      </dgm:t>
    </dgm:pt>
    <dgm:pt modelId="{3254F8F2-7A17-4F94-88FE-E4731B529B7B}" type="sibTrans" cxnId="{0901CFEE-20DF-47CB-9A69-59ADE34C187F}">
      <dgm:prSet/>
      <dgm:spPr/>
      <dgm:t>
        <a:bodyPr/>
        <a:lstStyle/>
        <a:p>
          <a:endParaRPr lang="en-US"/>
        </a:p>
      </dgm:t>
    </dgm:pt>
    <dgm:pt modelId="{D876EFB0-B750-4972-8A91-FD95C35FEF52}">
      <dgm:prSet phldrT="[Text]"/>
      <dgm:spPr/>
      <dgm:t>
        <a:bodyPr/>
        <a:lstStyle/>
        <a:p>
          <a:pPr rtl="0"/>
          <a:r>
            <a:rPr lang="en-US">
              <a:latin typeface="Arial"/>
              <a:ea typeface="+mn-ea"/>
              <a:cs typeface="Arial"/>
            </a:rPr>
            <a:t>A description of how the adopted LCAP was influenced by the feedback provided by educational partners. </a:t>
          </a:r>
          <a:endParaRPr lang="en-US"/>
        </a:p>
      </dgm:t>
    </dgm:pt>
    <dgm:pt modelId="{A2602E5F-ECC0-401C-BF21-98456B98EB0B}" type="parTrans" cxnId="{649F8F5C-B38A-4F40-BFE1-25348DFEEACB}">
      <dgm:prSet/>
      <dgm:spPr/>
      <dgm:t>
        <a:bodyPr/>
        <a:lstStyle/>
        <a:p>
          <a:endParaRPr lang="en-US"/>
        </a:p>
      </dgm:t>
    </dgm:pt>
    <dgm:pt modelId="{6BC0772D-986E-485C-9237-8D88E9BE57D7}" type="sibTrans" cxnId="{649F8F5C-B38A-4F40-BFE1-25348DFEEACB}">
      <dgm:prSet/>
      <dgm:spPr/>
      <dgm:t>
        <a:bodyPr/>
        <a:lstStyle/>
        <a:p>
          <a:endParaRPr lang="en-US"/>
        </a:p>
      </dgm:t>
    </dgm:pt>
    <dgm:pt modelId="{01096513-742C-4879-A813-DFCFF332F28E}" type="pres">
      <dgm:prSet presAssocID="{06BAA252-1C61-4B99-B623-56651DC252C6}" presName="Name0" presStyleCnt="0">
        <dgm:presLayoutVars>
          <dgm:dir/>
          <dgm:animLvl val="lvl"/>
          <dgm:resizeHandles val="exact"/>
        </dgm:presLayoutVars>
      </dgm:prSet>
      <dgm:spPr/>
    </dgm:pt>
    <dgm:pt modelId="{CFA81908-417A-4CF1-97F3-6F07955DB567}" type="pres">
      <dgm:prSet presAssocID="{D876EFB0-B750-4972-8A91-FD95C35FEF52}" presName="boxAndChildren" presStyleCnt="0"/>
      <dgm:spPr/>
    </dgm:pt>
    <dgm:pt modelId="{91067BDC-EB8A-406E-B01A-38B02930AEE0}" type="pres">
      <dgm:prSet presAssocID="{D876EFB0-B750-4972-8A91-FD95C35FEF52}" presName="parentTextBox" presStyleLbl="node1" presStyleIdx="0" presStyleCnt="2"/>
      <dgm:spPr/>
    </dgm:pt>
    <dgm:pt modelId="{F89CEC48-F55F-42DF-959B-77D163E6645B}" type="pres">
      <dgm:prSet presAssocID="{3254F8F2-7A17-4F94-88FE-E4731B529B7B}" presName="sp" presStyleCnt="0"/>
      <dgm:spPr/>
    </dgm:pt>
    <dgm:pt modelId="{2FAF04D5-A0EE-4D9D-813E-0106333D48BB}" type="pres">
      <dgm:prSet presAssocID="{91862BCC-74CD-4D75-A1DB-6B06192A9300}" presName="arrowAndChildren" presStyleCnt="0"/>
      <dgm:spPr/>
    </dgm:pt>
    <dgm:pt modelId="{2F526DAA-2414-450B-B293-AA759147B367}" type="pres">
      <dgm:prSet presAssocID="{91862BCC-74CD-4D75-A1DB-6B06192A9300}" presName="parentTextArrow" presStyleLbl="node1" presStyleIdx="1" presStyleCnt="2"/>
      <dgm:spPr/>
    </dgm:pt>
  </dgm:ptLst>
  <dgm:cxnLst>
    <dgm:cxn modelId="{5A86620E-A8E3-45F4-8B31-AB01D112D630}" type="presOf" srcId="{91862BCC-74CD-4D75-A1DB-6B06192A9300}" destId="{2F526DAA-2414-450B-B293-AA759147B367}" srcOrd="0" destOrd="0" presId="urn:microsoft.com/office/officeart/2005/8/layout/process4"/>
    <dgm:cxn modelId="{8AC22812-C8EF-4256-9A67-990E781633C7}" type="presOf" srcId="{D876EFB0-B750-4972-8A91-FD95C35FEF52}" destId="{91067BDC-EB8A-406E-B01A-38B02930AEE0}" srcOrd="0" destOrd="0" presId="urn:microsoft.com/office/officeart/2005/8/layout/process4"/>
    <dgm:cxn modelId="{649F8F5C-B38A-4F40-BFE1-25348DFEEACB}" srcId="{06BAA252-1C61-4B99-B623-56651DC252C6}" destId="{D876EFB0-B750-4972-8A91-FD95C35FEF52}" srcOrd="1" destOrd="0" parTransId="{A2602E5F-ECC0-401C-BF21-98456B98EB0B}" sibTransId="{6BC0772D-986E-485C-9237-8D88E9BE57D7}"/>
    <dgm:cxn modelId="{7A8F17E2-0EA0-4F23-90EE-A87A58DAC5C2}" type="presOf" srcId="{06BAA252-1C61-4B99-B623-56651DC252C6}" destId="{01096513-742C-4879-A813-DFCFF332F28E}" srcOrd="0" destOrd="0" presId="urn:microsoft.com/office/officeart/2005/8/layout/process4"/>
    <dgm:cxn modelId="{0901CFEE-20DF-47CB-9A69-59ADE34C187F}" srcId="{06BAA252-1C61-4B99-B623-56651DC252C6}" destId="{91862BCC-74CD-4D75-A1DB-6B06192A9300}" srcOrd="0" destOrd="0" parTransId="{286698CC-5084-4E01-AE19-EDF952B12EB3}" sibTransId="{3254F8F2-7A17-4F94-88FE-E4731B529B7B}"/>
    <dgm:cxn modelId="{393977A6-E3EB-4483-A29C-A4DA830EBCDD}" type="presParOf" srcId="{01096513-742C-4879-A813-DFCFF332F28E}" destId="{CFA81908-417A-4CF1-97F3-6F07955DB567}" srcOrd="0" destOrd="0" presId="urn:microsoft.com/office/officeart/2005/8/layout/process4"/>
    <dgm:cxn modelId="{EDC6F882-BB7C-4383-80E0-2741C9FD6375}" type="presParOf" srcId="{CFA81908-417A-4CF1-97F3-6F07955DB567}" destId="{91067BDC-EB8A-406E-B01A-38B02930AEE0}" srcOrd="0" destOrd="0" presId="urn:microsoft.com/office/officeart/2005/8/layout/process4"/>
    <dgm:cxn modelId="{FDD862CD-26B7-4297-9C4A-DD2EBF44DF2D}" type="presParOf" srcId="{01096513-742C-4879-A813-DFCFF332F28E}" destId="{F89CEC48-F55F-42DF-959B-77D163E6645B}" srcOrd="1" destOrd="0" presId="urn:microsoft.com/office/officeart/2005/8/layout/process4"/>
    <dgm:cxn modelId="{95EAAEC9-6504-4B29-B248-6DE422B3CDF8}" type="presParOf" srcId="{01096513-742C-4879-A813-DFCFF332F28E}" destId="{2FAF04D5-A0EE-4D9D-813E-0106333D48BB}" srcOrd="2" destOrd="0" presId="urn:microsoft.com/office/officeart/2005/8/layout/process4"/>
    <dgm:cxn modelId="{497A780D-1A2D-46FD-A4E4-1D099C7433F6}" type="presParOf" srcId="{2FAF04D5-A0EE-4D9D-813E-0106333D48BB}" destId="{2F526DAA-2414-450B-B293-AA759147B36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2ED4C-1858-4F14-A11E-701FE31240F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0B86D4-E901-467C-AE60-2FC7DB4D2930}">
      <dgm:prSet phldrT="[Text]" custT="1"/>
      <dgm:spPr/>
      <dgm:t>
        <a:bodyPr/>
        <a:lstStyle/>
        <a:p>
          <a:pPr>
            <a:lnSpc>
              <a:spcPct val="100000"/>
            </a:lnSpc>
            <a:defRPr cap="all"/>
          </a:pPr>
          <a:r>
            <a:rPr lang="en-US" sz="2400" dirty="0">
              <a:latin typeface="Arial" panose="020B0604020202020204" pitchFamily="34" charset="0"/>
              <a:cs typeface="Arial" panose="020B0604020202020204" pitchFamily="34" charset="0"/>
            </a:rPr>
            <a:t>Meaningful Engagement</a:t>
          </a:r>
        </a:p>
      </dgm:t>
    </dgm:pt>
    <dgm:pt modelId="{D61FAFE8-C5EC-4CA2-9F30-CDE117D426A0}" type="parTrans" cxnId="{37E6C236-E495-46DB-B927-B54F09C0449B}">
      <dgm:prSet/>
      <dgm:spPr/>
      <dgm:t>
        <a:bodyPr/>
        <a:lstStyle/>
        <a:p>
          <a:endParaRPr lang="en-US"/>
        </a:p>
      </dgm:t>
    </dgm:pt>
    <dgm:pt modelId="{CC6B4453-86ED-43A5-A7BC-B2C79D1B2DA7}" type="sibTrans" cxnId="{37E6C236-E495-46DB-B927-B54F09C0449B}">
      <dgm:prSet/>
      <dgm:spPr/>
      <dgm:t>
        <a:bodyPr/>
        <a:lstStyle/>
        <a:p>
          <a:endParaRPr lang="en-US"/>
        </a:p>
      </dgm:t>
    </dgm:pt>
    <dgm:pt modelId="{7AF744EE-EC4F-4991-B0E8-8DA829B2016F}">
      <dgm:prSet phldrT="[Text]" custT="1"/>
      <dgm:spPr/>
      <dgm:t>
        <a:bodyPr/>
        <a:lstStyle/>
        <a:p>
          <a:pPr>
            <a:lnSpc>
              <a:spcPct val="100000"/>
            </a:lnSpc>
            <a:defRPr cap="all"/>
          </a:pPr>
          <a:r>
            <a:rPr lang="en-US" sz="2400">
              <a:latin typeface="Arial" panose="020B0604020202020204" pitchFamily="34" charset="0"/>
              <a:cs typeface="Arial" panose="020B0604020202020204" pitchFamily="34" charset="0"/>
            </a:rPr>
            <a:t>Comprehensive Planning</a:t>
          </a:r>
        </a:p>
      </dgm:t>
    </dgm:pt>
    <dgm:pt modelId="{BFE71ED1-441A-4AFF-B5C6-BC7E5D94F23D}" type="parTrans" cxnId="{8C880BE2-781B-4D3B-8623-2277994C076A}">
      <dgm:prSet/>
      <dgm:spPr/>
      <dgm:t>
        <a:bodyPr/>
        <a:lstStyle/>
        <a:p>
          <a:endParaRPr lang="en-US"/>
        </a:p>
      </dgm:t>
    </dgm:pt>
    <dgm:pt modelId="{B90AC2B5-1FF2-4746-8167-0B829B24F7A8}" type="sibTrans" cxnId="{8C880BE2-781B-4D3B-8623-2277994C076A}">
      <dgm:prSet/>
      <dgm:spPr/>
      <dgm:t>
        <a:bodyPr/>
        <a:lstStyle/>
        <a:p>
          <a:endParaRPr lang="en-US"/>
        </a:p>
      </dgm:t>
    </dgm:pt>
    <dgm:pt modelId="{C50AB848-5C1E-4F52-A959-3164B1E900C1}">
      <dgm:prSet phldrT="[Text]"/>
      <dgm:spPr/>
      <dgm:t>
        <a:bodyPr/>
        <a:lstStyle/>
        <a:p>
          <a:pPr>
            <a:lnSpc>
              <a:spcPct val="100000"/>
            </a:lnSpc>
            <a:defRPr cap="all"/>
          </a:pPr>
          <a:r>
            <a:rPr lang="en-US">
              <a:latin typeface="Arial" panose="020B0604020202020204" pitchFamily="34" charset="0"/>
              <a:cs typeface="Arial" panose="020B0604020202020204" pitchFamily="34" charset="0"/>
            </a:rPr>
            <a:t>Accountability and Compliance</a:t>
          </a:r>
        </a:p>
      </dgm:t>
    </dgm:pt>
    <dgm:pt modelId="{6DF33F5D-ECAF-4B3F-BB8B-FC73A94785A0}" type="parTrans" cxnId="{6741BD7E-12EF-4A15-8088-C7B4484376D5}">
      <dgm:prSet/>
      <dgm:spPr/>
      <dgm:t>
        <a:bodyPr/>
        <a:lstStyle/>
        <a:p>
          <a:endParaRPr lang="en-US"/>
        </a:p>
      </dgm:t>
    </dgm:pt>
    <dgm:pt modelId="{B09A4165-149C-4404-A262-B82402606CCD}" type="sibTrans" cxnId="{6741BD7E-12EF-4A15-8088-C7B4484376D5}">
      <dgm:prSet/>
      <dgm:spPr/>
      <dgm:t>
        <a:bodyPr/>
        <a:lstStyle/>
        <a:p>
          <a:endParaRPr lang="en-US"/>
        </a:p>
      </dgm:t>
    </dgm:pt>
    <dgm:pt modelId="{6A3AF457-0166-47E5-9E26-40475CB51567}" type="pres">
      <dgm:prSet presAssocID="{4702ED4C-1858-4F14-A11E-701FE31240FC}" presName="root" presStyleCnt="0">
        <dgm:presLayoutVars>
          <dgm:dir/>
          <dgm:resizeHandles val="exact"/>
        </dgm:presLayoutVars>
      </dgm:prSet>
      <dgm:spPr/>
    </dgm:pt>
    <dgm:pt modelId="{34DC2EFA-9AC0-447E-9DB0-285405EC6657}" type="pres">
      <dgm:prSet presAssocID="{570B86D4-E901-467C-AE60-2FC7DB4D2930}" presName="compNode" presStyleCnt="0"/>
      <dgm:spPr/>
    </dgm:pt>
    <dgm:pt modelId="{3314B8D2-EA4B-4771-9902-AB2793E0B9FF}" type="pres">
      <dgm:prSet presAssocID="{570B86D4-E901-467C-AE60-2FC7DB4D2930}" presName="iconBgRect" presStyleLbl="bgShp" presStyleIdx="0" presStyleCnt="3"/>
      <dgm:spPr/>
    </dgm:pt>
    <dgm:pt modelId="{EAFA66D8-7AB7-42D7-8A5B-3D710F1370D5}" type="pres">
      <dgm:prSet presAssocID="{570B86D4-E901-467C-AE60-2FC7DB4D29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96B101CD-7C4A-4E02-84D5-7E067D9FAD88}" type="pres">
      <dgm:prSet presAssocID="{570B86D4-E901-467C-AE60-2FC7DB4D2930}" presName="spaceRect" presStyleCnt="0"/>
      <dgm:spPr/>
    </dgm:pt>
    <dgm:pt modelId="{30DC0DA7-6AA3-44A6-83BA-99107449E495}" type="pres">
      <dgm:prSet presAssocID="{570B86D4-E901-467C-AE60-2FC7DB4D2930}" presName="textRect" presStyleLbl="revTx" presStyleIdx="0" presStyleCnt="3">
        <dgm:presLayoutVars>
          <dgm:chMax val="1"/>
          <dgm:chPref val="1"/>
        </dgm:presLayoutVars>
      </dgm:prSet>
      <dgm:spPr/>
    </dgm:pt>
    <dgm:pt modelId="{025C1232-C88F-4A5D-9A85-225D9FE8BC96}" type="pres">
      <dgm:prSet presAssocID="{CC6B4453-86ED-43A5-A7BC-B2C79D1B2DA7}" presName="sibTrans" presStyleCnt="0"/>
      <dgm:spPr/>
    </dgm:pt>
    <dgm:pt modelId="{59782B98-0B75-4718-937C-FD0023D66401}" type="pres">
      <dgm:prSet presAssocID="{7AF744EE-EC4F-4991-B0E8-8DA829B2016F}" presName="compNode" presStyleCnt="0"/>
      <dgm:spPr/>
    </dgm:pt>
    <dgm:pt modelId="{AD8B4912-71C9-414E-A964-248A9CB70D2A}" type="pres">
      <dgm:prSet presAssocID="{7AF744EE-EC4F-4991-B0E8-8DA829B2016F}" presName="iconBgRect" presStyleLbl="bgShp" presStyleIdx="1" presStyleCnt="3"/>
      <dgm:spPr/>
    </dgm:pt>
    <dgm:pt modelId="{6F8C7066-892B-4E98-A57A-B371561A37C3}" type="pres">
      <dgm:prSet presAssocID="{7AF744EE-EC4F-4991-B0E8-8DA829B201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44FD303-FBE6-4AF5-95CB-6570FEB497CD}" type="pres">
      <dgm:prSet presAssocID="{7AF744EE-EC4F-4991-B0E8-8DA829B2016F}" presName="spaceRect" presStyleCnt="0"/>
      <dgm:spPr/>
    </dgm:pt>
    <dgm:pt modelId="{E2F47BAE-AFC5-4698-BAC1-E09D0AEB5D33}" type="pres">
      <dgm:prSet presAssocID="{7AF744EE-EC4F-4991-B0E8-8DA829B2016F}" presName="textRect" presStyleLbl="revTx" presStyleIdx="1" presStyleCnt="3">
        <dgm:presLayoutVars>
          <dgm:chMax val="1"/>
          <dgm:chPref val="1"/>
        </dgm:presLayoutVars>
      </dgm:prSet>
      <dgm:spPr/>
    </dgm:pt>
    <dgm:pt modelId="{95D64BD8-E848-4E41-89D8-6629B1D90143}" type="pres">
      <dgm:prSet presAssocID="{B90AC2B5-1FF2-4746-8167-0B829B24F7A8}" presName="sibTrans" presStyleCnt="0"/>
      <dgm:spPr/>
    </dgm:pt>
    <dgm:pt modelId="{5505BC82-E81A-4749-8AB0-42CC8C740C87}" type="pres">
      <dgm:prSet presAssocID="{C50AB848-5C1E-4F52-A959-3164B1E900C1}" presName="compNode" presStyleCnt="0"/>
      <dgm:spPr/>
    </dgm:pt>
    <dgm:pt modelId="{BAE43000-5664-420B-A9CC-0AFDE7459484}" type="pres">
      <dgm:prSet presAssocID="{C50AB848-5C1E-4F52-A959-3164B1E900C1}" presName="iconBgRect" presStyleLbl="bgShp" presStyleIdx="2" presStyleCnt="3"/>
      <dgm:spPr/>
    </dgm:pt>
    <dgm:pt modelId="{C6A98F3B-935E-4722-B957-8119E45BA039}" type="pres">
      <dgm:prSet presAssocID="{C50AB848-5C1E-4F52-A959-3164B1E900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FD7D9B5-5757-4B27-B265-8BE027D031EF}" type="pres">
      <dgm:prSet presAssocID="{C50AB848-5C1E-4F52-A959-3164B1E900C1}" presName="spaceRect" presStyleCnt="0"/>
      <dgm:spPr/>
    </dgm:pt>
    <dgm:pt modelId="{E72170F5-51EF-469D-B203-693C0D3997BF}" type="pres">
      <dgm:prSet presAssocID="{C50AB848-5C1E-4F52-A959-3164B1E900C1}" presName="textRect" presStyleLbl="revTx" presStyleIdx="2" presStyleCnt="3">
        <dgm:presLayoutVars>
          <dgm:chMax val="1"/>
          <dgm:chPref val="1"/>
        </dgm:presLayoutVars>
      </dgm:prSet>
      <dgm:spPr/>
    </dgm:pt>
  </dgm:ptLst>
  <dgm:cxnLst>
    <dgm:cxn modelId="{120CCF08-C882-45F8-9A9C-C428B8C47B18}" type="presOf" srcId="{4702ED4C-1858-4F14-A11E-701FE31240FC}" destId="{6A3AF457-0166-47E5-9E26-40475CB51567}" srcOrd="0" destOrd="0" presId="urn:microsoft.com/office/officeart/2018/5/layout/IconCircleLabelList"/>
    <dgm:cxn modelId="{07340B27-FC62-4538-981E-182E177FB52B}" type="presOf" srcId="{7AF744EE-EC4F-4991-B0E8-8DA829B2016F}" destId="{E2F47BAE-AFC5-4698-BAC1-E09D0AEB5D33}" srcOrd="0" destOrd="0" presId="urn:microsoft.com/office/officeart/2018/5/layout/IconCircleLabelList"/>
    <dgm:cxn modelId="{51ED2C2F-C49A-46AE-975F-5DD7393BB2EB}" type="presOf" srcId="{570B86D4-E901-467C-AE60-2FC7DB4D2930}" destId="{30DC0DA7-6AA3-44A6-83BA-99107449E495}" srcOrd="0" destOrd="0" presId="urn:microsoft.com/office/officeart/2018/5/layout/IconCircleLabelList"/>
    <dgm:cxn modelId="{37E6C236-E495-46DB-B927-B54F09C0449B}" srcId="{4702ED4C-1858-4F14-A11E-701FE31240FC}" destId="{570B86D4-E901-467C-AE60-2FC7DB4D2930}" srcOrd="0" destOrd="0" parTransId="{D61FAFE8-C5EC-4CA2-9F30-CDE117D426A0}" sibTransId="{CC6B4453-86ED-43A5-A7BC-B2C79D1B2DA7}"/>
    <dgm:cxn modelId="{E4332D3D-75C8-4A52-AFAD-C53D4CAA0662}" type="presOf" srcId="{C50AB848-5C1E-4F52-A959-3164B1E900C1}" destId="{E72170F5-51EF-469D-B203-693C0D3997BF}" srcOrd="0" destOrd="0" presId="urn:microsoft.com/office/officeart/2018/5/layout/IconCircleLabelList"/>
    <dgm:cxn modelId="{6741BD7E-12EF-4A15-8088-C7B4484376D5}" srcId="{4702ED4C-1858-4F14-A11E-701FE31240FC}" destId="{C50AB848-5C1E-4F52-A959-3164B1E900C1}" srcOrd="2" destOrd="0" parTransId="{6DF33F5D-ECAF-4B3F-BB8B-FC73A94785A0}" sibTransId="{B09A4165-149C-4404-A262-B82402606CCD}"/>
    <dgm:cxn modelId="{8C880BE2-781B-4D3B-8623-2277994C076A}" srcId="{4702ED4C-1858-4F14-A11E-701FE31240FC}" destId="{7AF744EE-EC4F-4991-B0E8-8DA829B2016F}" srcOrd="1" destOrd="0" parTransId="{BFE71ED1-441A-4AFF-B5C6-BC7E5D94F23D}" sibTransId="{B90AC2B5-1FF2-4746-8167-0B829B24F7A8}"/>
    <dgm:cxn modelId="{B063B4DE-501B-4EB1-9743-4ADEB06DCC63}" type="presParOf" srcId="{6A3AF457-0166-47E5-9E26-40475CB51567}" destId="{34DC2EFA-9AC0-447E-9DB0-285405EC6657}" srcOrd="0" destOrd="0" presId="urn:microsoft.com/office/officeart/2018/5/layout/IconCircleLabelList"/>
    <dgm:cxn modelId="{0FF59D5A-9514-4937-9167-6ACA14B14143}" type="presParOf" srcId="{34DC2EFA-9AC0-447E-9DB0-285405EC6657}" destId="{3314B8D2-EA4B-4771-9902-AB2793E0B9FF}" srcOrd="0" destOrd="0" presId="urn:microsoft.com/office/officeart/2018/5/layout/IconCircleLabelList"/>
    <dgm:cxn modelId="{B40DBC76-995C-4FF6-AB19-ED79CEA6C99D}" type="presParOf" srcId="{34DC2EFA-9AC0-447E-9DB0-285405EC6657}" destId="{EAFA66D8-7AB7-42D7-8A5B-3D710F1370D5}" srcOrd="1" destOrd="0" presId="urn:microsoft.com/office/officeart/2018/5/layout/IconCircleLabelList"/>
    <dgm:cxn modelId="{A29A992D-2D28-46DF-BA58-19F5F86B73F4}" type="presParOf" srcId="{34DC2EFA-9AC0-447E-9DB0-285405EC6657}" destId="{96B101CD-7C4A-4E02-84D5-7E067D9FAD88}" srcOrd="2" destOrd="0" presId="urn:microsoft.com/office/officeart/2018/5/layout/IconCircleLabelList"/>
    <dgm:cxn modelId="{234EBACF-8563-4AD6-85B7-1FF88FFE9977}" type="presParOf" srcId="{34DC2EFA-9AC0-447E-9DB0-285405EC6657}" destId="{30DC0DA7-6AA3-44A6-83BA-99107449E495}" srcOrd="3" destOrd="0" presId="urn:microsoft.com/office/officeart/2018/5/layout/IconCircleLabelList"/>
    <dgm:cxn modelId="{98463FBA-57A3-4F88-9D5A-81D4ADA44B4A}" type="presParOf" srcId="{6A3AF457-0166-47E5-9E26-40475CB51567}" destId="{025C1232-C88F-4A5D-9A85-225D9FE8BC96}" srcOrd="1" destOrd="0" presId="urn:microsoft.com/office/officeart/2018/5/layout/IconCircleLabelList"/>
    <dgm:cxn modelId="{8D0644AE-65FB-41A1-BDE8-618A6FF8EB04}" type="presParOf" srcId="{6A3AF457-0166-47E5-9E26-40475CB51567}" destId="{59782B98-0B75-4718-937C-FD0023D66401}" srcOrd="2" destOrd="0" presId="urn:microsoft.com/office/officeart/2018/5/layout/IconCircleLabelList"/>
    <dgm:cxn modelId="{E14A28BD-7E59-4631-8425-65C7FC7592F5}" type="presParOf" srcId="{59782B98-0B75-4718-937C-FD0023D66401}" destId="{AD8B4912-71C9-414E-A964-248A9CB70D2A}" srcOrd="0" destOrd="0" presId="urn:microsoft.com/office/officeart/2018/5/layout/IconCircleLabelList"/>
    <dgm:cxn modelId="{8E21C033-734A-41D0-AC95-7F207AEBE88B}" type="presParOf" srcId="{59782B98-0B75-4718-937C-FD0023D66401}" destId="{6F8C7066-892B-4E98-A57A-B371561A37C3}" srcOrd="1" destOrd="0" presId="urn:microsoft.com/office/officeart/2018/5/layout/IconCircleLabelList"/>
    <dgm:cxn modelId="{D1CC1402-0928-4FD2-8ADA-A34012A9234B}" type="presParOf" srcId="{59782B98-0B75-4718-937C-FD0023D66401}" destId="{C44FD303-FBE6-4AF5-95CB-6570FEB497CD}" srcOrd="2" destOrd="0" presId="urn:microsoft.com/office/officeart/2018/5/layout/IconCircleLabelList"/>
    <dgm:cxn modelId="{6EA1AD71-501D-4B2B-8DB4-C95AF727FDAF}" type="presParOf" srcId="{59782B98-0B75-4718-937C-FD0023D66401}" destId="{E2F47BAE-AFC5-4698-BAC1-E09D0AEB5D33}" srcOrd="3" destOrd="0" presId="urn:microsoft.com/office/officeart/2018/5/layout/IconCircleLabelList"/>
    <dgm:cxn modelId="{C05002FE-76B2-4080-899C-247819622C46}" type="presParOf" srcId="{6A3AF457-0166-47E5-9E26-40475CB51567}" destId="{95D64BD8-E848-4E41-89D8-6629B1D90143}" srcOrd="3" destOrd="0" presId="urn:microsoft.com/office/officeart/2018/5/layout/IconCircleLabelList"/>
    <dgm:cxn modelId="{37A1A4C6-B668-4509-A3EC-0D977166BB8B}" type="presParOf" srcId="{6A3AF457-0166-47E5-9E26-40475CB51567}" destId="{5505BC82-E81A-4749-8AB0-42CC8C740C87}" srcOrd="4" destOrd="0" presId="urn:microsoft.com/office/officeart/2018/5/layout/IconCircleLabelList"/>
    <dgm:cxn modelId="{065DCD70-CF8E-4239-92FE-2D844E3AD183}" type="presParOf" srcId="{5505BC82-E81A-4749-8AB0-42CC8C740C87}" destId="{BAE43000-5664-420B-A9CC-0AFDE7459484}" srcOrd="0" destOrd="0" presId="urn:microsoft.com/office/officeart/2018/5/layout/IconCircleLabelList"/>
    <dgm:cxn modelId="{B5BD2468-AEC4-41B0-92F4-8C466E22DEA5}" type="presParOf" srcId="{5505BC82-E81A-4749-8AB0-42CC8C740C87}" destId="{C6A98F3B-935E-4722-B957-8119E45BA039}" srcOrd="1" destOrd="0" presId="urn:microsoft.com/office/officeart/2018/5/layout/IconCircleLabelList"/>
    <dgm:cxn modelId="{1370150C-6ED3-49C7-83A1-F936504D8350}" type="presParOf" srcId="{5505BC82-E81A-4749-8AB0-42CC8C740C87}" destId="{BFD7D9B5-5757-4B27-B265-8BE027D031EF}" srcOrd="2" destOrd="0" presId="urn:microsoft.com/office/officeart/2018/5/layout/IconCircleLabelList"/>
    <dgm:cxn modelId="{E140D084-039F-4309-8292-43999776E467}" type="presParOf" srcId="{5505BC82-E81A-4749-8AB0-42CC8C740C87}" destId="{E72170F5-51EF-469D-B203-693C0D3997B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46199B-4859-47E0-B1E1-28C35A28D34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E687145-E44D-468F-AC9A-091EAE80DAEA}">
      <dgm:prSet phldrT="[Text]" custT="1"/>
      <dgm:spPr/>
      <dgm:t>
        <a:bodyPr/>
        <a:lstStyle/>
        <a:p>
          <a:r>
            <a:rPr lang="en-US" sz="2400" dirty="0">
              <a:latin typeface="Arial" panose="020B0604020202020204" pitchFamily="34" charset="0"/>
              <a:cs typeface="Arial" panose="020B0604020202020204" pitchFamily="34" charset="0"/>
            </a:rPr>
            <a:t>Budget Overview for Parents</a:t>
          </a:r>
        </a:p>
      </dgm:t>
    </dgm:pt>
    <dgm:pt modelId="{4443CBA9-9CC1-4E28-9B30-13FAAE5C3AAB}" type="parTrans" cxnId="{A6F56CDF-C422-4EE2-B751-C63957894DEF}">
      <dgm:prSet/>
      <dgm:spPr/>
      <dgm:t>
        <a:bodyPr/>
        <a:lstStyle/>
        <a:p>
          <a:endParaRPr lang="en-US"/>
        </a:p>
      </dgm:t>
    </dgm:pt>
    <dgm:pt modelId="{FE650809-09EA-457D-8E72-97AF36594074}" type="sibTrans" cxnId="{A6F56CDF-C422-4EE2-B751-C63957894DEF}">
      <dgm:prSet/>
      <dgm:spPr/>
      <dgm:t>
        <a:bodyPr/>
        <a:lstStyle/>
        <a:p>
          <a:endParaRPr lang="en-US"/>
        </a:p>
      </dgm:t>
    </dgm:pt>
    <dgm:pt modelId="{F08E681A-3190-4859-8B6A-F320E691ED98}">
      <dgm:prSet phldrT="[Text]" custT="1"/>
      <dgm:spPr/>
      <dgm:t>
        <a:bodyPr/>
        <a:lstStyle/>
        <a:p>
          <a:r>
            <a:rPr lang="en-US" sz="2400" dirty="0">
              <a:latin typeface="Arial" panose="020B0604020202020204" pitchFamily="34" charset="0"/>
              <a:cs typeface="Arial" panose="020B0604020202020204" pitchFamily="34" charset="0"/>
            </a:rPr>
            <a:t>Plan Summary</a:t>
          </a:r>
        </a:p>
      </dgm:t>
    </dgm:pt>
    <dgm:pt modelId="{6B06954B-70C0-4E9F-AF79-187A487A2307}" type="parTrans" cxnId="{81B9292C-12B5-41E6-AFD7-B48ED4449EB8}">
      <dgm:prSet/>
      <dgm:spPr/>
      <dgm:t>
        <a:bodyPr/>
        <a:lstStyle/>
        <a:p>
          <a:endParaRPr lang="en-US"/>
        </a:p>
      </dgm:t>
    </dgm:pt>
    <dgm:pt modelId="{CB3F76B0-656F-4917-A0E0-1F150C0188C4}" type="sibTrans" cxnId="{81B9292C-12B5-41E6-AFD7-B48ED4449EB8}">
      <dgm:prSet/>
      <dgm:spPr/>
      <dgm:t>
        <a:bodyPr/>
        <a:lstStyle/>
        <a:p>
          <a:endParaRPr lang="en-US"/>
        </a:p>
      </dgm:t>
    </dgm:pt>
    <dgm:pt modelId="{85893F30-B48D-4388-AD76-F4A75B376FDC}">
      <dgm:prSet phldrT="[Text]" custT="1"/>
      <dgm:spPr>
        <a:xfrm>
          <a:off x="3522340" y="0"/>
          <a:ext cx="1709811" cy="4351338"/>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Engaging Ed. Partners</a:t>
          </a:r>
          <a:endParaRPr lang="en-US" sz="2400" dirty="0">
            <a:latin typeface="Arial" panose="020B0604020202020204" pitchFamily="34" charset="0"/>
            <a:cs typeface="Arial" panose="020B0604020202020204" pitchFamily="34" charset="0"/>
          </a:endParaRPr>
        </a:p>
      </dgm:t>
    </dgm:pt>
    <dgm:pt modelId="{B13870E1-D4A7-4780-808E-E8BD09BD9153}" type="parTrans" cxnId="{B892BD8F-55DE-417B-9B39-4908941A8D72}">
      <dgm:prSet/>
      <dgm:spPr/>
      <dgm:t>
        <a:bodyPr/>
        <a:lstStyle/>
        <a:p>
          <a:endParaRPr lang="en-US"/>
        </a:p>
      </dgm:t>
    </dgm:pt>
    <dgm:pt modelId="{B08C6189-B2FC-4178-BCBA-45EAF7B385E5}" type="sibTrans" cxnId="{B892BD8F-55DE-417B-9B39-4908941A8D72}">
      <dgm:prSet/>
      <dgm:spPr/>
      <dgm:t>
        <a:bodyPr/>
        <a:lstStyle/>
        <a:p>
          <a:endParaRPr lang="en-US"/>
        </a:p>
      </dgm:t>
    </dgm:pt>
    <dgm:pt modelId="{771E3E53-A8C3-45AC-914D-878E3E6E4C4D}">
      <dgm:prSet custT="1"/>
      <dgm:spPr/>
      <dgm:t>
        <a:bodyPr/>
        <a:lstStyle/>
        <a:p>
          <a:r>
            <a:rPr lang="en-US" sz="2400" dirty="0">
              <a:latin typeface="Arial" panose="020B0604020202020204" pitchFamily="34" charset="0"/>
              <a:cs typeface="Arial" panose="020B0604020202020204" pitchFamily="34" charset="0"/>
            </a:rPr>
            <a:t>Goals</a:t>
          </a:r>
        </a:p>
      </dgm:t>
    </dgm:pt>
    <dgm:pt modelId="{F92CF7B0-0FC1-4C19-A43E-87540E5D3112}" type="parTrans" cxnId="{C4BAB1B0-8FF5-4C54-97BF-39B8FAC8C034}">
      <dgm:prSet/>
      <dgm:spPr/>
      <dgm:t>
        <a:bodyPr/>
        <a:lstStyle/>
        <a:p>
          <a:endParaRPr lang="en-US"/>
        </a:p>
      </dgm:t>
    </dgm:pt>
    <dgm:pt modelId="{E107BF8A-38BB-456B-AF9E-BF65448527F2}" type="sibTrans" cxnId="{C4BAB1B0-8FF5-4C54-97BF-39B8FAC8C034}">
      <dgm:prSet/>
      <dgm:spPr/>
      <dgm:t>
        <a:bodyPr/>
        <a:lstStyle/>
        <a:p>
          <a:endParaRPr lang="en-US"/>
        </a:p>
      </dgm:t>
    </dgm:pt>
    <dgm:pt modelId="{28676621-E699-4DE2-90D1-57EAADB14694}">
      <dgm:prSet custT="1"/>
      <dgm:spPr/>
      <dgm:t>
        <a:bodyPr/>
        <a:lstStyle/>
        <a:p>
          <a:r>
            <a:rPr lang="en-US" sz="2400" dirty="0">
              <a:latin typeface="Arial" panose="020B0604020202020204" pitchFamily="34" charset="0"/>
              <a:cs typeface="Arial" panose="020B0604020202020204" pitchFamily="34" charset="0"/>
            </a:rPr>
            <a:t>Action Tables</a:t>
          </a:r>
        </a:p>
      </dgm:t>
    </dgm:pt>
    <dgm:pt modelId="{3D4ECD4E-DF6B-4E69-B298-B01E83D3416D}" type="parTrans" cxnId="{DE6319E5-897F-4DE9-8AC3-24E5CAF898A1}">
      <dgm:prSet/>
      <dgm:spPr/>
      <dgm:t>
        <a:bodyPr/>
        <a:lstStyle/>
        <a:p>
          <a:endParaRPr lang="en-US"/>
        </a:p>
      </dgm:t>
    </dgm:pt>
    <dgm:pt modelId="{C31E1F63-0194-4AFB-B7CA-D73E352270CC}" type="sibTrans" cxnId="{DE6319E5-897F-4DE9-8AC3-24E5CAF898A1}">
      <dgm:prSet/>
      <dgm:spPr/>
      <dgm:t>
        <a:bodyPr/>
        <a:lstStyle/>
        <a:p>
          <a:endParaRPr lang="en-US"/>
        </a:p>
      </dgm:t>
    </dgm:pt>
    <dgm:pt modelId="{9485DEE6-DE24-4B00-85EF-82F8CAAB723A}">
      <dgm:prSet custT="1"/>
      <dgm:spPr/>
      <dgm:t>
        <a:bodyPr/>
        <a:lstStyle/>
        <a:p>
          <a:r>
            <a:rPr lang="en-US" sz="2400" dirty="0">
              <a:latin typeface="Arial" panose="020B0604020202020204" pitchFamily="34" charset="0"/>
              <a:cs typeface="Arial" panose="020B0604020202020204" pitchFamily="34" charset="0"/>
            </a:rPr>
            <a:t>Increased or Improved Services</a:t>
          </a:r>
        </a:p>
      </dgm:t>
    </dgm:pt>
    <dgm:pt modelId="{FDEF8DE2-9018-426F-A36C-B104AAC4A609}" type="parTrans" cxnId="{282592E5-26E1-47E6-83DE-D698C92BF40B}">
      <dgm:prSet/>
      <dgm:spPr/>
      <dgm:t>
        <a:bodyPr/>
        <a:lstStyle/>
        <a:p>
          <a:endParaRPr lang="en-US"/>
        </a:p>
      </dgm:t>
    </dgm:pt>
    <dgm:pt modelId="{9CEE161E-6C60-44E3-A218-5089A1CCA5EA}" type="sibTrans" cxnId="{282592E5-26E1-47E6-83DE-D698C92BF40B}">
      <dgm:prSet/>
      <dgm:spPr/>
      <dgm:t>
        <a:bodyPr/>
        <a:lstStyle/>
        <a:p>
          <a:endParaRPr lang="en-US"/>
        </a:p>
      </dgm:t>
    </dgm:pt>
    <dgm:pt modelId="{3E267D36-3A59-4906-89BE-5D8683D4D024}" type="pres">
      <dgm:prSet presAssocID="{9046199B-4859-47E0-B1E1-28C35A28D341}" presName="Name0" presStyleCnt="0">
        <dgm:presLayoutVars>
          <dgm:dir/>
          <dgm:resizeHandles val="exact"/>
        </dgm:presLayoutVars>
      </dgm:prSet>
      <dgm:spPr/>
    </dgm:pt>
    <dgm:pt modelId="{FAFDE9A4-8659-4FFE-8964-7E5446AC4FB3}" type="pres">
      <dgm:prSet presAssocID="{9046199B-4859-47E0-B1E1-28C35A28D341}" presName="fgShape" presStyleLbl="fgShp" presStyleIdx="0" presStyleCnt="1"/>
      <dgm:spPr/>
    </dgm:pt>
    <dgm:pt modelId="{75CE0F08-1178-41F3-B70D-2FB4ABEF67DD}" type="pres">
      <dgm:prSet presAssocID="{9046199B-4859-47E0-B1E1-28C35A28D341}" presName="linComp" presStyleCnt="0"/>
      <dgm:spPr/>
    </dgm:pt>
    <dgm:pt modelId="{1B6DAAB7-78AC-4BA5-9D30-9CF149D0D281}" type="pres">
      <dgm:prSet presAssocID="{AE687145-E44D-468F-AC9A-091EAE80DAEA}" presName="compNode" presStyleCnt="0"/>
      <dgm:spPr/>
    </dgm:pt>
    <dgm:pt modelId="{619EA095-AC98-4219-A37E-C1EEC712B373}" type="pres">
      <dgm:prSet presAssocID="{AE687145-E44D-468F-AC9A-091EAE80DAEA}" presName="bkgdShape" presStyleLbl="node1" presStyleIdx="0" presStyleCnt="6"/>
      <dgm:spPr/>
    </dgm:pt>
    <dgm:pt modelId="{DE242B38-E406-468F-B927-BC31B44D3AB3}" type="pres">
      <dgm:prSet presAssocID="{AE687145-E44D-468F-AC9A-091EAE80DAEA}" presName="nodeTx" presStyleLbl="node1" presStyleIdx="0" presStyleCnt="6">
        <dgm:presLayoutVars>
          <dgm:bulletEnabled val="1"/>
        </dgm:presLayoutVars>
      </dgm:prSet>
      <dgm:spPr/>
    </dgm:pt>
    <dgm:pt modelId="{60A611D3-5087-45BF-B45F-E830F77E6905}" type="pres">
      <dgm:prSet presAssocID="{AE687145-E44D-468F-AC9A-091EAE80DAEA}" presName="invisiNode" presStyleLbl="node1" presStyleIdx="0" presStyleCnt="6"/>
      <dgm:spPr/>
    </dgm:pt>
    <dgm:pt modelId="{8E3175FF-648C-438F-9CC6-E817F4D3690E}" type="pres">
      <dgm:prSet presAssocID="{AE687145-E44D-468F-AC9A-091EAE80DAEA}"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llar with solid fill"/>
        </a:ext>
      </dgm:extLst>
    </dgm:pt>
    <dgm:pt modelId="{3CF8BAE1-CFE7-41CB-AC63-789D0C612521}" type="pres">
      <dgm:prSet presAssocID="{FE650809-09EA-457D-8E72-97AF36594074}" presName="sibTrans" presStyleLbl="sibTrans2D1" presStyleIdx="0" presStyleCnt="0"/>
      <dgm:spPr/>
    </dgm:pt>
    <dgm:pt modelId="{AF5B54F5-882B-4036-8F87-A4437FADBC96}" type="pres">
      <dgm:prSet presAssocID="{F08E681A-3190-4859-8B6A-F320E691ED98}" presName="compNode" presStyleCnt="0"/>
      <dgm:spPr/>
    </dgm:pt>
    <dgm:pt modelId="{7EA7FBC6-7734-4BD7-BCF4-705FD31D771B}" type="pres">
      <dgm:prSet presAssocID="{F08E681A-3190-4859-8B6A-F320E691ED98}" presName="bkgdShape" presStyleLbl="node1" presStyleIdx="1" presStyleCnt="6"/>
      <dgm:spPr/>
    </dgm:pt>
    <dgm:pt modelId="{26E75EFD-21B9-4813-B6A5-CC40920CE09B}" type="pres">
      <dgm:prSet presAssocID="{F08E681A-3190-4859-8B6A-F320E691ED98}" presName="nodeTx" presStyleLbl="node1" presStyleIdx="1" presStyleCnt="6">
        <dgm:presLayoutVars>
          <dgm:bulletEnabled val="1"/>
        </dgm:presLayoutVars>
      </dgm:prSet>
      <dgm:spPr/>
    </dgm:pt>
    <dgm:pt modelId="{EE2439C0-D31F-4A97-857C-FDCA922A8440}" type="pres">
      <dgm:prSet presAssocID="{F08E681A-3190-4859-8B6A-F320E691ED98}" presName="invisiNode" presStyleLbl="node1" presStyleIdx="1" presStyleCnt="6"/>
      <dgm:spPr/>
    </dgm:pt>
    <dgm:pt modelId="{690C22C7-3B03-45FE-8BA8-86294F501EB6}" type="pres">
      <dgm:prSet presAssocID="{F08E681A-3190-4859-8B6A-F320E691ED98}"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ybook outline"/>
        </a:ext>
      </dgm:extLst>
    </dgm:pt>
    <dgm:pt modelId="{99A88C23-B955-4953-A108-9BF26778DA14}" type="pres">
      <dgm:prSet presAssocID="{CB3F76B0-656F-4917-A0E0-1F150C0188C4}" presName="sibTrans" presStyleLbl="sibTrans2D1" presStyleIdx="0" presStyleCnt="0"/>
      <dgm:spPr/>
    </dgm:pt>
    <dgm:pt modelId="{74A72EA6-B79D-429E-91B7-867485C990C8}" type="pres">
      <dgm:prSet presAssocID="{85893F30-B48D-4388-AD76-F4A75B376FDC}" presName="compNode" presStyleCnt="0"/>
      <dgm:spPr/>
    </dgm:pt>
    <dgm:pt modelId="{D709F40F-B112-4F98-8F4E-CBA45AAE0E09}" type="pres">
      <dgm:prSet presAssocID="{85893F30-B48D-4388-AD76-F4A75B376FDC}" presName="bkgdShape" presStyleLbl="node1" presStyleIdx="2" presStyleCnt="6" custLinFactNeighborX="835"/>
      <dgm:spPr>
        <a:prstGeom prst="roundRect">
          <a:avLst>
            <a:gd name="adj" fmla="val 10000"/>
          </a:avLst>
        </a:prstGeom>
      </dgm:spPr>
    </dgm:pt>
    <dgm:pt modelId="{EF3001AD-912B-419B-97DB-27AEEEEB322E}" type="pres">
      <dgm:prSet presAssocID="{85893F30-B48D-4388-AD76-F4A75B376FDC}" presName="nodeTx" presStyleLbl="node1" presStyleIdx="2" presStyleCnt="6">
        <dgm:presLayoutVars>
          <dgm:bulletEnabled val="1"/>
        </dgm:presLayoutVars>
      </dgm:prSet>
      <dgm:spPr/>
    </dgm:pt>
    <dgm:pt modelId="{D153F063-CCDA-4921-831B-7C6887059F37}" type="pres">
      <dgm:prSet presAssocID="{85893F30-B48D-4388-AD76-F4A75B376FDC}" presName="invisiNode" presStyleLbl="node1" presStyleIdx="2" presStyleCnt="6"/>
      <dgm:spPr/>
    </dgm:pt>
    <dgm:pt modelId="{A7513C57-C57F-4F4F-A752-91032D1775CC}" type="pres">
      <dgm:prSet presAssocID="{85893F30-B48D-4388-AD76-F4A75B376FDC}"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outline"/>
        </a:ext>
      </dgm:extLst>
    </dgm:pt>
    <dgm:pt modelId="{6B2432E1-F1B9-49C3-8BC8-2AAEB5ACA012}" type="pres">
      <dgm:prSet presAssocID="{B08C6189-B2FC-4178-BCBA-45EAF7B385E5}" presName="sibTrans" presStyleLbl="sibTrans2D1" presStyleIdx="0" presStyleCnt="0"/>
      <dgm:spPr/>
    </dgm:pt>
    <dgm:pt modelId="{92AC49EB-AA94-478A-ACF7-61EFE91DA181}" type="pres">
      <dgm:prSet presAssocID="{771E3E53-A8C3-45AC-914D-878E3E6E4C4D}" presName="compNode" presStyleCnt="0"/>
      <dgm:spPr/>
    </dgm:pt>
    <dgm:pt modelId="{5B1F505E-7FE2-4A65-B4B5-93F894D5137B}" type="pres">
      <dgm:prSet presAssocID="{771E3E53-A8C3-45AC-914D-878E3E6E4C4D}" presName="bkgdShape" presStyleLbl="node1" presStyleIdx="3" presStyleCnt="6"/>
      <dgm:spPr/>
    </dgm:pt>
    <dgm:pt modelId="{4573A7E0-AA1A-4A94-92D6-2FA6E1FDC620}" type="pres">
      <dgm:prSet presAssocID="{771E3E53-A8C3-45AC-914D-878E3E6E4C4D}" presName="nodeTx" presStyleLbl="node1" presStyleIdx="3" presStyleCnt="6">
        <dgm:presLayoutVars>
          <dgm:bulletEnabled val="1"/>
        </dgm:presLayoutVars>
      </dgm:prSet>
      <dgm:spPr/>
    </dgm:pt>
    <dgm:pt modelId="{4A1E60FF-93F3-4580-87C7-8FE4E37B370D}" type="pres">
      <dgm:prSet presAssocID="{771E3E53-A8C3-45AC-914D-878E3E6E4C4D}" presName="invisiNode" presStyleLbl="node1" presStyleIdx="3" presStyleCnt="6"/>
      <dgm:spPr/>
    </dgm:pt>
    <dgm:pt modelId="{786FAECD-5112-45D8-8D1B-0C2FC09E2ED1}" type="pres">
      <dgm:prSet presAssocID="{771E3E53-A8C3-45AC-914D-878E3E6E4C4D}"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st with solid fill"/>
        </a:ext>
      </dgm:extLst>
    </dgm:pt>
    <dgm:pt modelId="{E5CF34F1-3BBA-48B5-95B6-61157103B745}" type="pres">
      <dgm:prSet presAssocID="{E107BF8A-38BB-456B-AF9E-BF65448527F2}" presName="sibTrans" presStyleLbl="sibTrans2D1" presStyleIdx="0" presStyleCnt="0"/>
      <dgm:spPr/>
    </dgm:pt>
    <dgm:pt modelId="{49F3EA5A-FE31-4583-B568-17BB1F49D60A}" type="pres">
      <dgm:prSet presAssocID="{9485DEE6-DE24-4B00-85EF-82F8CAAB723A}" presName="compNode" presStyleCnt="0"/>
      <dgm:spPr/>
    </dgm:pt>
    <dgm:pt modelId="{FCE257E9-3C36-4DEF-B05F-6D34C1ACB46B}" type="pres">
      <dgm:prSet presAssocID="{9485DEE6-DE24-4B00-85EF-82F8CAAB723A}" presName="bkgdShape" presStyleLbl="node1" presStyleIdx="4" presStyleCnt="6"/>
      <dgm:spPr/>
    </dgm:pt>
    <dgm:pt modelId="{C404617A-8DC8-4034-8786-01DD42B60F09}" type="pres">
      <dgm:prSet presAssocID="{9485DEE6-DE24-4B00-85EF-82F8CAAB723A}" presName="nodeTx" presStyleLbl="node1" presStyleIdx="4" presStyleCnt="6">
        <dgm:presLayoutVars>
          <dgm:bulletEnabled val="1"/>
        </dgm:presLayoutVars>
      </dgm:prSet>
      <dgm:spPr/>
    </dgm:pt>
    <dgm:pt modelId="{0EEAFC53-C677-44BB-BA8D-A46392140164}" type="pres">
      <dgm:prSet presAssocID="{9485DEE6-DE24-4B00-85EF-82F8CAAB723A}" presName="invisiNode" presStyleLbl="node1" presStyleIdx="4" presStyleCnt="6"/>
      <dgm:spPr/>
    </dgm:pt>
    <dgm:pt modelId="{089AB808-079D-4284-B948-BD2E5FF4A32F}" type="pres">
      <dgm:prSet presAssocID="{9485DEE6-DE24-4B00-85EF-82F8CAAB723A}"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siness Growth with solid fill"/>
        </a:ext>
      </dgm:extLst>
    </dgm:pt>
    <dgm:pt modelId="{B5669DCC-B247-4606-B68C-97E0F3BCCBF9}" type="pres">
      <dgm:prSet presAssocID="{9CEE161E-6C60-44E3-A218-5089A1CCA5EA}" presName="sibTrans" presStyleLbl="sibTrans2D1" presStyleIdx="0" presStyleCnt="0"/>
      <dgm:spPr/>
    </dgm:pt>
    <dgm:pt modelId="{CAFB5805-E66E-498E-8728-0ED7098A0D19}" type="pres">
      <dgm:prSet presAssocID="{28676621-E699-4DE2-90D1-57EAADB14694}" presName="compNode" presStyleCnt="0"/>
      <dgm:spPr/>
    </dgm:pt>
    <dgm:pt modelId="{2F2E6CDB-3EF6-434A-9E70-26D2E590C17C}" type="pres">
      <dgm:prSet presAssocID="{28676621-E699-4DE2-90D1-57EAADB14694}" presName="bkgdShape" presStyleLbl="node1" presStyleIdx="5" presStyleCnt="6"/>
      <dgm:spPr/>
    </dgm:pt>
    <dgm:pt modelId="{7FA67BCA-1999-417A-BD53-9C3244BE1328}" type="pres">
      <dgm:prSet presAssocID="{28676621-E699-4DE2-90D1-57EAADB14694}" presName="nodeTx" presStyleLbl="node1" presStyleIdx="5" presStyleCnt="6">
        <dgm:presLayoutVars>
          <dgm:bulletEnabled val="1"/>
        </dgm:presLayoutVars>
      </dgm:prSet>
      <dgm:spPr/>
    </dgm:pt>
    <dgm:pt modelId="{3D66C4A5-1334-46E3-AC88-AED18DC9E7DF}" type="pres">
      <dgm:prSet presAssocID="{28676621-E699-4DE2-90D1-57EAADB14694}" presName="invisiNode" presStyleLbl="node1" presStyleIdx="5" presStyleCnt="6"/>
      <dgm:spPr/>
    </dgm:pt>
    <dgm:pt modelId="{0B5FD934-A0A3-4BA1-A0E2-6B27F4D607ED}" type="pres">
      <dgm:prSet presAssocID="{28676621-E699-4DE2-90D1-57EAADB14694}"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ble with solid fill"/>
        </a:ext>
      </dgm:extLst>
    </dgm:pt>
  </dgm:ptLst>
  <dgm:cxnLst>
    <dgm:cxn modelId="{34D0B014-13FB-4670-8197-906CB933DB10}" type="presOf" srcId="{28676621-E699-4DE2-90D1-57EAADB14694}" destId="{2F2E6CDB-3EF6-434A-9E70-26D2E590C17C}" srcOrd="0" destOrd="0" presId="urn:microsoft.com/office/officeart/2005/8/layout/hList7"/>
    <dgm:cxn modelId="{9A5DBC23-33CB-46AD-859D-9B6AF0632FF8}" type="presOf" srcId="{CB3F76B0-656F-4917-A0E0-1F150C0188C4}" destId="{99A88C23-B955-4953-A108-9BF26778DA14}" srcOrd="0" destOrd="0" presId="urn:microsoft.com/office/officeart/2005/8/layout/hList7"/>
    <dgm:cxn modelId="{A288C328-D088-41DB-A2E4-04C25508E2AB}" type="presOf" srcId="{9485DEE6-DE24-4B00-85EF-82F8CAAB723A}" destId="{FCE257E9-3C36-4DEF-B05F-6D34C1ACB46B}" srcOrd="0" destOrd="0" presId="urn:microsoft.com/office/officeart/2005/8/layout/hList7"/>
    <dgm:cxn modelId="{81B9292C-12B5-41E6-AFD7-B48ED4449EB8}" srcId="{9046199B-4859-47E0-B1E1-28C35A28D341}" destId="{F08E681A-3190-4859-8B6A-F320E691ED98}" srcOrd="1" destOrd="0" parTransId="{6B06954B-70C0-4E9F-AF79-187A487A2307}" sibTransId="{CB3F76B0-656F-4917-A0E0-1F150C0188C4}"/>
    <dgm:cxn modelId="{87901D2D-5C77-4849-AD7F-7A017C2F9EF3}" type="presOf" srcId="{9CEE161E-6C60-44E3-A218-5089A1CCA5EA}" destId="{B5669DCC-B247-4606-B68C-97E0F3BCCBF9}" srcOrd="0" destOrd="0" presId="urn:microsoft.com/office/officeart/2005/8/layout/hList7"/>
    <dgm:cxn modelId="{E96B7F3D-75B7-4A80-9551-9883BBBC334E}" type="presOf" srcId="{AE687145-E44D-468F-AC9A-091EAE80DAEA}" destId="{619EA095-AC98-4219-A37E-C1EEC712B373}" srcOrd="0" destOrd="0" presId="urn:microsoft.com/office/officeart/2005/8/layout/hList7"/>
    <dgm:cxn modelId="{C4AA5049-C3A8-4288-916B-16328BA58C7F}" type="presOf" srcId="{771E3E53-A8C3-45AC-914D-878E3E6E4C4D}" destId="{4573A7E0-AA1A-4A94-92D6-2FA6E1FDC620}" srcOrd="1" destOrd="0" presId="urn:microsoft.com/office/officeart/2005/8/layout/hList7"/>
    <dgm:cxn modelId="{150FD16F-8E44-451F-B22F-1C923DD31B56}" type="presOf" srcId="{9485DEE6-DE24-4B00-85EF-82F8CAAB723A}" destId="{C404617A-8DC8-4034-8786-01DD42B60F09}" srcOrd="1" destOrd="0" presId="urn:microsoft.com/office/officeart/2005/8/layout/hList7"/>
    <dgm:cxn modelId="{05E75B56-BDB0-4808-8576-BB302A4DA01D}" type="presOf" srcId="{AE687145-E44D-468F-AC9A-091EAE80DAEA}" destId="{DE242B38-E406-468F-B927-BC31B44D3AB3}" srcOrd="1" destOrd="0" presId="urn:microsoft.com/office/officeart/2005/8/layout/hList7"/>
    <dgm:cxn modelId="{02601C7E-377D-4AC7-BAB6-34E04DE72ACB}" type="presOf" srcId="{9046199B-4859-47E0-B1E1-28C35A28D341}" destId="{3E267D36-3A59-4906-89BE-5D8683D4D024}" srcOrd="0" destOrd="0" presId="urn:microsoft.com/office/officeart/2005/8/layout/hList7"/>
    <dgm:cxn modelId="{5F294784-6B62-4438-AC61-C7F7160C0933}" type="presOf" srcId="{F08E681A-3190-4859-8B6A-F320E691ED98}" destId="{7EA7FBC6-7734-4BD7-BCF4-705FD31D771B}" srcOrd="0" destOrd="0" presId="urn:microsoft.com/office/officeart/2005/8/layout/hList7"/>
    <dgm:cxn modelId="{B892BD8F-55DE-417B-9B39-4908941A8D72}" srcId="{9046199B-4859-47E0-B1E1-28C35A28D341}" destId="{85893F30-B48D-4388-AD76-F4A75B376FDC}" srcOrd="2" destOrd="0" parTransId="{B13870E1-D4A7-4780-808E-E8BD09BD9153}" sibTransId="{B08C6189-B2FC-4178-BCBA-45EAF7B385E5}"/>
    <dgm:cxn modelId="{A782D5A1-9A16-4E64-B858-8BB7F37674B7}" type="presOf" srcId="{85893F30-B48D-4388-AD76-F4A75B376FDC}" destId="{EF3001AD-912B-419B-97DB-27AEEEEB322E}" srcOrd="1" destOrd="0" presId="urn:microsoft.com/office/officeart/2005/8/layout/hList7"/>
    <dgm:cxn modelId="{9339FBA5-8F3E-4D50-99DD-3DA941558577}" type="presOf" srcId="{85893F30-B48D-4388-AD76-F4A75B376FDC}" destId="{D709F40F-B112-4F98-8F4E-CBA45AAE0E09}" srcOrd="0" destOrd="0" presId="urn:microsoft.com/office/officeart/2005/8/layout/hList7"/>
    <dgm:cxn modelId="{93C81DAE-7188-440D-98A4-CBCD1AB1E941}" type="presOf" srcId="{E107BF8A-38BB-456B-AF9E-BF65448527F2}" destId="{E5CF34F1-3BBA-48B5-95B6-61157103B745}" srcOrd="0" destOrd="0" presId="urn:microsoft.com/office/officeart/2005/8/layout/hList7"/>
    <dgm:cxn modelId="{C4BAB1B0-8FF5-4C54-97BF-39B8FAC8C034}" srcId="{9046199B-4859-47E0-B1E1-28C35A28D341}" destId="{771E3E53-A8C3-45AC-914D-878E3E6E4C4D}" srcOrd="3" destOrd="0" parTransId="{F92CF7B0-0FC1-4C19-A43E-87540E5D3112}" sibTransId="{E107BF8A-38BB-456B-AF9E-BF65448527F2}"/>
    <dgm:cxn modelId="{89D0A7B6-193A-4A31-9257-43227F93901D}" type="presOf" srcId="{B08C6189-B2FC-4178-BCBA-45EAF7B385E5}" destId="{6B2432E1-F1B9-49C3-8BC8-2AAEB5ACA012}" srcOrd="0" destOrd="0" presId="urn:microsoft.com/office/officeart/2005/8/layout/hList7"/>
    <dgm:cxn modelId="{713DF6C7-D19D-47F1-935B-5822EF1AC20C}" type="presOf" srcId="{771E3E53-A8C3-45AC-914D-878E3E6E4C4D}" destId="{5B1F505E-7FE2-4A65-B4B5-93F894D5137B}" srcOrd="0" destOrd="0" presId="urn:microsoft.com/office/officeart/2005/8/layout/hList7"/>
    <dgm:cxn modelId="{5A7866CC-9040-4C3C-A0A9-BB62CFC55FE0}" type="presOf" srcId="{28676621-E699-4DE2-90D1-57EAADB14694}" destId="{7FA67BCA-1999-417A-BD53-9C3244BE1328}" srcOrd="1" destOrd="0" presId="urn:microsoft.com/office/officeart/2005/8/layout/hList7"/>
    <dgm:cxn modelId="{141C1ADA-BB14-4B67-9B9C-A614E5959EF9}" type="presOf" srcId="{FE650809-09EA-457D-8E72-97AF36594074}" destId="{3CF8BAE1-CFE7-41CB-AC63-789D0C612521}" srcOrd="0" destOrd="0" presId="urn:microsoft.com/office/officeart/2005/8/layout/hList7"/>
    <dgm:cxn modelId="{A6F56CDF-C422-4EE2-B751-C63957894DEF}" srcId="{9046199B-4859-47E0-B1E1-28C35A28D341}" destId="{AE687145-E44D-468F-AC9A-091EAE80DAEA}" srcOrd="0" destOrd="0" parTransId="{4443CBA9-9CC1-4E28-9B30-13FAAE5C3AAB}" sibTransId="{FE650809-09EA-457D-8E72-97AF36594074}"/>
    <dgm:cxn modelId="{DE6319E5-897F-4DE9-8AC3-24E5CAF898A1}" srcId="{9046199B-4859-47E0-B1E1-28C35A28D341}" destId="{28676621-E699-4DE2-90D1-57EAADB14694}" srcOrd="5" destOrd="0" parTransId="{3D4ECD4E-DF6B-4E69-B298-B01E83D3416D}" sibTransId="{C31E1F63-0194-4AFB-B7CA-D73E352270CC}"/>
    <dgm:cxn modelId="{282592E5-26E1-47E6-83DE-D698C92BF40B}" srcId="{9046199B-4859-47E0-B1E1-28C35A28D341}" destId="{9485DEE6-DE24-4B00-85EF-82F8CAAB723A}" srcOrd="4" destOrd="0" parTransId="{FDEF8DE2-9018-426F-A36C-B104AAC4A609}" sibTransId="{9CEE161E-6C60-44E3-A218-5089A1CCA5EA}"/>
    <dgm:cxn modelId="{085132FF-901A-41A6-8485-F0B8AB05D28E}" type="presOf" srcId="{F08E681A-3190-4859-8B6A-F320E691ED98}" destId="{26E75EFD-21B9-4813-B6A5-CC40920CE09B}" srcOrd="1" destOrd="0" presId="urn:microsoft.com/office/officeart/2005/8/layout/hList7"/>
    <dgm:cxn modelId="{10C3FDD6-C4CE-4CAC-89B4-29CCDD302844}" type="presParOf" srcId="{3E267D36-3A59-4906-89BE-5D8683D4D024}" destId="{FAFDE9A4-8659-4FFE-8964-7E5446AC4FB3}" srcOrd="0" destOrd="0" presId="urn:microsoft.com/office/officeart/2005/8/layout/hList7"/>
    <dgm:cxn modelId="{6B13B4B6-3C5D-41AA-A0E0-1BCC0CF60DBC}" type="presParOf" srcId="{3E267D36-3A59-4906-89BE-5D8683D4D024}" destId="{75CE0F08-1178-41F3-B70D-2FB4ABEF67DD}" srcOrd="1" destOrd="0" presId="urn:microsoft.com/office/officeart/2005/8/layout/hList7"/>
    <dgm:cxn modelId="{0594FB7E-F4EA-495F-A593-E7180AF5D402}" type="presParOf" srcId="{75CE0F08-1178-41F3-B70D-2FB4ABEF67DD}" destId="{1B6DAAB7-78AC-4BA5-9D30-9CF149D0D281}" srcOrd="0" destOrd="0" presId="urn:microsoft.com/office/officeart/2005/8/layout/hList7"/>
    <dgm:cxn modelId="{ABE135F0-B2BF-4986-9EC0-DB9E13254B5F}" type="presParOf" srcId="{1B6DAAB7-78AC-4BA5-9D30-9CF149D0D281}" destId="{619EA095-AC98-4219-A37E-C1EEC712B373}" srcOrd="0" destOrd="0" presId="urn:microsoft.com/office/officeart/2005/8/layout/hList7"/>
    <dgm:cxn modelId="{412A7A35-EFC0-42E3-B3AC-A8BB96D814C6}" type="presParOf" srcId="{1B6DAAB7-78AC-4BA5-9D30-9CF149D0D281}" destId="{DE242B38-E406-468F-B927-BC31B44D3AB3}" srcOrd="1" destOrd="0" presId="urn:microsoft.com/office/officeart/2005/8/layout/hList7"/>
    <dgm:cxn modelId="{4C5F3549-B8B2-4FB0-BC15-C6D1A92EAEC0}" type="presParOf" srcId="{1B6DAAB7-78AC-4BA5-9D30-9CF149D0D281}" destId="{60A611D3-5087-45BF-B45F-E830F77E6905}" srcOrd="2" destOrd="0" presId="urn:microsoft.com/office/officeart/2005/8/layout/hList7"/>
    <dgm:cxn modelId="{0E30D756-C42F-469B-9E8B-38AADE94AF05}" type="presParOf" srcId="{1B6DAAB7-78AC-4BA5-9D30-9CF149D0D281}" destId="{8E3175FF-648C-438F-9CC6-E817F4D3690E}" srcOrd="3" destOrd="0" presId="urn:microsoft.com/office/officeart/2005/8/layout/hList7"/>
    <dgm:cxn modelId="{916D33C6-04C9-40DF-82A6-E6450A7F587A}" type="presParOf" srcId="{75CE0F08-1178-41F3-B70D-2FB4ABEF67DD}" destId="{3CF8BAE1-CFE7-41CB-AC63-789D0C612521}" srcOrd="1" destOrd="0" presId="urn:microsoft.com/office/officeart/2005/8/layout/hList7"/>
    <dgm:cxn modelId="{0EF9E335-812A-41BC-A00F-21160936268E}" type="presParOf" srcId="{75CE0F08-1178-41F3-B70D-2FB4ABEF67DD}" destId="{AF5B54F5-882B-4036-8F87-A4437FADBC96}" srcOrd="2" destOrd="0" presId="urn:microsoft.com/office/officeart/2005/8/layout/hList7"/>
    <dgm:cxn modelId="{F0CBF814-3524-4E8F-BBFB-E552CD8C166F}" type="presParOf" srcId="{AF5B54F5-882B-4036-8F87-A4437FADBC96}" destId="{7EA7FBC6-7734-4BD7-BCF4-705FD31D771B}" srcOrd="0" destOrd="0" presId="urn:microsoft.com/office/officeart/2005/8/layout/hList7"/>
    <dgm:cxn modelId="{06FB7EA8-C8D2-4064-A4F4-5231D68B9FAA}" type="presParOf" srcId="{AF5B54F5-882B-4036-8F87-A4437FADBC96}" destId="{26E75EFD-21B9-4813-B6A5-CC40920CE09B}" srcOrd="1" destOrd="0" presId="urn:microsoft.com/office/officeart/2005/8/layout/hList7"/>
    <dgm:cxn modelId="{19354905-CE24-4608-9124-F48759B7A8CF}" type="presParOf" srcId="{AF5B54F5-882B-4036-8F87-A4437FADBC96}" destId="{EE2439C0-D31F-4A97-857C-FDCA922A8440}" srcOrd="2" destOrd="0" presId="urn:microsoft.com/office/officeart/2005/8/layout/hList7"/>
    <dgm:cxn modelId="{44B62B70-29B1-4884-8ADA-540CD8B98041}" type="presParOf" srcId="{AF5B54F5-882B-4036-8F87-A4437FADBC96}" destId="{690C22C7-3B03-45FE-8BA8-86294F501EB6}" srcOrd="3" destOrd="0" presId="urn:microsoft.com/office/officeart/2005/8/layout/hList7"/>
    <dgm:cxn modelId="{CCDA9623-DAAD-48E4-8C90-127EAD05C752}" type="presParOf" srcId="{75CE0F08-1178-41F3-B70D-2FB4ABEF67DD}" destId="{99A88C23-B955-4953-A108-9BF26778DA14}" srcOrd="3" destOrd="0" presId="urn:microsoft.com/office/officeart/2005/8/layout/hList7"/>
    <dgm:cxn modelId="{77BA58A8-ADE3-435C-91C8-834BCB8531B2}" type="presParOf" srcId="{75CE0F08-1178-41F3-B70D-2FB4ABEF67DD}" destId="{74A72EA6-B79D-429E-91B7-867485C990C8}" srcOrd="4" destOrd="0" presId="urn:microsoft.com/office/officeart/2005/8/layout/hList7"/>
    <dgm:cxn modelId="{2685FAEE-27BD-4E12-9108-2266D0055629}" type="presParOf" srcId="{74A72EA6-B79D-429E-91B7-867485C990C8}" destId="{D709F40F-B112-4F98-8F4E-CBA45AAE0E09}" srcOrd="0" destOrd="0" presId="urn:microsoft.com/office/officeart/2005/8/layout/hList7"/>
    <dgm:cxn modelId="{B0FE70F0-A973-42D9-9652-A36DD0760894}" type="presParOf" srcId="{74A72EA6-B79D-429E-91B7-867485C990C8}" destId="{EF3001AD-912B-419B-97DB-27AEEEEB322E}" srcOrd="1" destOrd="0" presId="urn:microsoft.com/office/officeart/2005/8/layout/hList7"/>
    <dgm:cxn modelId="{D38C7B09-7273-462D-B812-2A5955216AE7}" type="presParOf" srcId="{74A72EA6-B79D-429E-91B7-867485C990C8}" destId="{D153F063-CCDA-4921-831B-7C6887059F37}" srcOrd="2" destOrd="0" presId="urn:microsoft.com/office/officeart/2005/8/layout/hList7"/>
    <dgm:cxn modelId="{7F7AC162-6ABF-451A-90B7-659D9D114E3F}" type="presParOf" srcId="{74A72EA6-B79D-429E-91B7-867485C990C8}" destId="{A7513C57-C57F-4F4F-A752-91032D1775CC}" srcOrd="3" destOrd="0" presId="urn:microsoft.com/office/officeart/2005/8/layout/hList7"/>
    <dgm:cxn modelId="{5823A1A2-274C-4C52-8742-6515EB03667C}" type="presParOf" srcId="{75CE0F08-1178-41F3-B70D-2FB4ABEF67DD}" destId="{6B2432E1-F1B9-49C3-8BC8-2AAEB5ACA012}" srcOrd="5" destOrd="0" presId="urn:microsoft.com/office/officeart/2005/8/layout/hList7"/>
    <dgm:cxn modelId="{0F2FDB84-238E-49DB-982C-A12C512093F9}" type="presParOf" srcId="{75CE0F08-1178-41F3-B70D-2FB4ABEF67DD}" destId="{92AC49EB-AA94-478A-ACF7-61EFE91DA181}" srcOrd="6" destOrd="0" presId="urn:microsoft.com/office/officeart/2005/8/layout/hList7"/>
    <dgm:cxn modelId="{FC3769BB-CBCD-41BD-9074-5B912F44ECFC}" type="presParOf" srcId="{92AC49EB-AA94-478A-ACF7-61EFE91DA181}" destId="{5B1F505E-7FE2-4A65-B4B5-93F894D5137B}" srcOrd="0" destOrd="0" presId="urn:microsoft.com/office/officeart/2005/8/layout/hList7"/>
    <dgm:cxn modelId="{B8315B77-52FC-4CF2-9C9E-5FFB1E0B85E5}" type="presParOf" srcId="{92AC49EB-AA94-478A-ACF7-61EFE91DA181}" destId="{4573A7E0-AA1A-4A94-92D6-2FA6E1FDC620}" srcOrd="1" destOrd="0" presId="urn:microsoft.com/office/officeart/2005/8/layout/hList7"/>
    <dgm:cxn modelId="{5139412A-2A2A-4F18-9AE9-70DDAF3F70EA}" type="presParOf" srcId="{92AC49EB-AA94-478A-ACF7-61EFE91DA181}" destId="{4A1E60FF-93F3-4580-87C7-8FE4E37B370D}" srcOrd="2" destOrd="0" presId="urn:microsoft.com/office/officeart/2005/8/layout/hList7"/>
    <dgm:cxn modelId="{E4C89573-AF9D-493B-9BDB-5928E5AD44E9}" type="presParOf" srcId="{92AC49EB-AA94-478A-ACF7-61EFE91DA181}" destId="{786FAECD-5112-45D8-8D1B-0C2FC09E2ED1}" srcOrd="3" destOrd="0" presId="urn:microsoft.com/office/officeart/2005/8/layout/hList7"/>
    <dgm:cxn modelId="{CFE05D9E-338F-4BB0-AB2E-94C4D5C6E2FF}" type="presParOf" srcId="{75CE0F08-1178-41F3-B70D-2FB4ABEF67DD}" destId="{E5CF34F1-3BBA-48B5-95B6-61157103B745}" srcOrd="7" destOrd="0" presId="urn:microsoft.com/office/officeart/2005/8/layout/hList7"/>
    <dgm:cxn modelId="{FD0B2939-A6E7-48CA-8DAF-EA545BAC76B2}" type="presParOf" srcId="{75CE0F08-1178-41F3-B70D-2FB4ABEF67DD}" destId="{49F3EA5A-FE31-4583-B568-17BB1F49D60A}" srcOrd="8" destOrd="0" presId="urn:microsoft.com/office/officeart/2005/8/layout/hList7"/>
    <dgm:cxn modelId="{EBFDA464-A3CC-48FB-B39C-967395673FF7}" type="presParOf" srcId="{49F3EA5A-FE31-4583-B568-17BB1F49D60A}" destId="{FCE257E9-3C36-4DEF-B05F-6D34C1ACB46B}" srcOrd="0" destOrd="0" presId="urn:microsoft.com/office/officeart/2005/8/layout/hList7"/>
    <dgm:cxn modelId="{B6645278-3316-4297-B5CE-7BA443E4F96A}" type="presParOf" srcId="{49F3EA5A-FE31-4583-B568-17BB1F49D60A}" destId="{C404617A-8DC8-4034-8786-01DD42B60F09}" srcOrd="1" destOrd="0" presId="urn:microsoft.com/office/officeart/2005/8/layout/hList7"/>
    <dgm:cxn modelId="{B93C8410-5622-40A8-8C7E-CE40698020D4}" type="presParOf" srcId="{49F3EA5A-FE31-4583-B568-17BB1F49D60A}" destId="{0EEAFC53-C677-44BB-BA8D-A46392140164}" srcOrd="2" destOrd="0" presId="urn:microsoft.com/office/officeart/2005/8/layout/hList7"/>
    <dgm:cxn modelId="{4C0CF3F2-E033-4376-9C70-9D6AB6B5E1A5}" type="presParOf" srcId="{49F3EA5A-FE31-4583-B568-17BB1F49D60A}" destId="{089AB808-079D-4284-B948-BD2E5FF4A32F}" srcOrd="3" destOrd="0" presId="urn:microsoft.com/office/officeart/2005/8/layout/hList7"/>
    <dgm:cxn modelId="{A1A1030C-5A66-49A8-AD8E-C5CDBACFA28A}" type="presParOf" srcId="{75CE0F08-1178-41F3-B70D-2FB4ABEF67DD}" destId="{B5669DCC-B247-4606-B68C-97E0F3BCCBF9}" srcOrd="9" destOrd="0" presId="urn:microsoft.com/office/officeart/2005/8/layout/hList7"/>
    <dgm:cxn modelId="{F94A4519-D30C-4CBA-842C-7899E330A850}" type="presParOf" srcId="{75CE0F08-1178-41F3-B70D-2FB4ABEF67DD}" destId="{CAFB5805-E66E-498E-8728-0ED7098A0D19}" srcOrd="10" destOrd="0" presId="urn:microsoft.com/office/officeart/2005/8/layout/hList7"/>
    <dgm:cxn modelId="{6B6CC4F6-F632-4391-BAAD-B78782C7229B}" type="presParOf" srcId="{CAFB5805-E66E-498E-8728-0ED7098A0D19}" destId="{2F2E6CDB-3EF6-434A-9E70-26D2E590C17C}" srcOrd="0" destOrd="0" presId="urn:microsoft.com/office/officeart/2005/8/layout/hList7"/>
    <dgm:cxn modelId="{F19D5FAB-BA3A-4D8F-996F-A53D04D0CD63}" type="presParOf" srcId="{CAFB5805-E66E-498E-8728-0ED7098A0D19}" destId="{7FA67BCA-1999-417A-BD53-9C3244BE1328}" srcOrd="1" destOrd="0" presId="urn:microsoft.com/office/officeart/2005/8/layout/hList7"/>
    <dgm:cxn modelId="{C0F2DF54-03CC-484C-8C0A-40BD972EC0F9}" type="presParOf" srcId="{CAFB5805-E66E-498E-8728-0ED7098A0D19}" destId="{3D66C4A5-1334-46E3-AC88-AED18DC9E7DF}" srcOrd="2" destOrd="0" presId="urn:microsoft.com/office/officeart/2005/8/layout/hList7"/>
    <dgm:cxn modelId="{9285005B-9DD6-4547-8028-A3833EF96E8B}" type="presParOf" srcId="{CAFB5805-E66E-498E-8728-0ED7098A0D19}" destId="{0B5FD934-A0A3-4BA1-A0E2-6B27F4D607E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FE46-83E7-4BB7-8D5F-53FB7BBC92FE}">
      <dsp:nvSpPr>
        <dsp:cNvPr id="0" name=""/>
        <dsp:cNvSpPr/>
      </dsp:nvSpPr>
      <dsp:spPr>
        <a:xfrm>
          <a:off x="1051664" y="237587"/>
          <a:ext cx="1818562" cy="1818562"/>
        </a:xfrm>
        <a:prstGeom prst="round2DiagRect">
          <a:avLst>
            <a:gd name="adj1" fmla="val 29727"/>
            <a:gd name="adj2" fmla="val 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071A3E44-9CF1-44FC-8600-CB9067336C2F}">
      <dsp:nvSpPr>
        <dsp:cNvPr id="0" name=""/>
        <dsp:cNvSpPr/>
      </dsp:nvSpPr>
      <dsp:spPr>
        <a:xfrm>
          <a:off x="1439226" y="625149"/>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73A48D-E172-491B-88C9-B5F8BCE2FE12}">
      <dsp:nvSpPr>
        <dsp:cNvPr id="0" name=""/>
        <dsp:cNvSpPr/>
      </dsp:nvSpPr>
      <dsp:spPr>
        <a:xfrm>
          <a:off x="45716" y="2622587"/>
          <a:ext cx="3830459"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Arial"/>
              <a:cs typeface="Arial"/>
            </a:rPr>
            <a:t>Meaningful Engagement of Educational Partners</a:t>
          </a:r>
        </a:p>
      </dsp:txBody>
      <dsp:txXfrm>
        <a:off x="45716" y="2622587"/>
        <a:ext cx="3830459" cy="829230"/>
      </dsp:txXfrm>
    </dsp:sp>
    <dsp:sp modelId="{C9E304AB-F4D1-4B71-A3E0-31685FEF04D5}">
      <dsp:nvSpPr>
        <dsp:cNvPr id="0" name=""/>
        <dsp:cNvSpPr/>
      </dsp:nvSpPr>
      <dsp:spPr>
        <a:xfrm>
          <a:off x="4979237" y="237587"/>
          <a:ext cx="1818562" cy="1818562"/>
        </a:xfrm>
        <a:prstGeom prst="round2DiagRect">
          <a:avLst>
            <a:gd name="adj1" fmla="val 29727"/>
            <a:gd name="adj2" fmla="val 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344A9E9-AC03-4DEB-A01C-D261C99BCA41}">
      <dsp:nvSpPr>
        <dsp:cNvPr id="0" name=""/>
        <dsp:cNvSpPr/>
      </dsp:nvSpPr>
      <dsp:spPr>
        <a:xfrm>
          <a:off x="5366800" y="625149"/>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8B72D-57DD-4D65-B869-1C81E7097AF9}">
      <dsp:nvSpPr>
        <dsp:cNvPr id="0" name=""/>
        <dsp:cNvSpPr/>
      </dsp:nvSpPr>
      <dsp:spPr>
        <a:xfrm>
          <a:off x="4397894" y="2622587"/>
          <a:ext cx="2981250"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Arial"/>
              <a:cs typeface="Arial"/>
            </a:rPr>
            <a:t>Comprehensive Planning</a:t>
          </a:r>
        </a:p>
      </dsp:txBody>
      <dsp:txXfrm>
        <a:off x="4397894" y="2622587"/>
        <a:ext cx="2981250" cy="829230"/>
      </dsp:txXfrm>
    </dsp:sp>
    <dsp:sp modelId="{117EEACD-897A-4F19-BDE6-563620382A21}">
      <dsp:nvSpPr>
        <dsp:cNvPr id="0" name=""/>
        <dsp:cNvSpPr/>
      </dsp:nvSpPr>
      <dsp:spPr>
        <a:xfrm>
          <a:off x="8482206" y="237587"/>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D8D77-D491-4AB8-8243-0A9C88137310}">
      <dsp:nvSpPr>
        <dsp:cNvPr id="0" name=""/>
        <dsp:cNvSpPr/>
      </dsp:nvSpPr>
      <dsp:spPr>
        <a:xfrm>
          <a:off x="8869769" y="625149"/>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C3908-70E9-48EB-BD31-0BF84C70683F}">
      <dsp:nvSpPr>
        <dsp:cNvPr id="0" name=""/>
        <dsp:cNvSpPr/>
      </dsp:nvSpPr>
      <dsp:spPr>
        <a:xfrm>
          <a:off x="7900862" y="2622587"/>
          <a:ext cx="2981250"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Arial"/>
              <a:cs typeface="Arial"/>
            </a:rPr>
            <a:t>Accountability and Compliance</a:t>
          </a:r>
        </a:p>
      </dsp:txBody>
      <dsp:txXfrm>
        <a:off x="7900862" y="2622587"/>
        <a:ext cx="2981250" cy="829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7BDC-EB8A-406E-B01A-38B02930AEE0}">
      <dsp:nvSpPr>
        <dsp:cNvPr id="0" name=""/>
        <dsp:cNvSpPr/>
      </dsp:nvSpPr>
      <dsp:spPr>
        <a:xfrm>
          <a:off x="0" y="2941490"/>
          <a:ext cx="6172199" cy="19299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rial"/>
              <a:ea typeface="+mn-ea"/>
              <a:cs typeface="Arial"/>
            </a:rPr>
            <a:t>A description of how the adopted LCAP was influenced by the feedback provided by educational partners. </a:t>
          </a:r>
          <a:endParaRPr lang="en-US" sz="2800" kern="1200"/>
        </a:p>
      </dsp:txBody>
      <dsp:txXfrm>
        <a:off x="0" y="2941490"/>
        <a:ext cx="6172199" cy="1929936"/>
      </dsp:txXfrm>
    </dsp:sp>
    <dsp:sp modelId="{2F526DAA-2414-450B-B293-AA759147B367}">
      <dsp:nvSpPr>
        <dsp:cNvPr id="0" name=""/>
        <dsp:cNvSpPr/>
      </dsp:nvSpPr>
      <dsp:spPr>
        <a:xfrm rot="10800000">
          <a:off x="0" y="2197"/>
          <a:ext cx="6172199" cy="296824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a:cs typeface="Arial"/>
            </a:rPr>
            <a:t>A summary of the process used to engage educational partners in the development of the LCAP. </a:t>
          </a:r>
        </a:p>
      </dsp:txBody>
      <dsp:txXfrm rot="10800000">
        <a:off x="0" y="2197"/>
        <a:ext cx="6172199" cy="1928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4B8D2-EA4B-4771-9902-AB2793E0B9FF}">
      <dsp:nvSpPr>
        <dsp:cNvPr id="0" name=""/>
        <dsp:cNvSpPr/>
      </dsp:nvSpPr>
      <dsp:spPr>
        <a:xfrm>
          <a:off x="718664" y="2022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A66D8-7AB7-42D7-8A5B-3D710F1370D5}">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DC0DA7-6AA3-44A6-83BA-99107449E495}">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Arial" panose="020B0604020202020204" pitchFamily="34" charset="0"/>
              <a:cs typeface="Arial" panose="020B0604020202020204" pitchFamily="34" charset="0"/>
            </a:rPr>
            <a:t>Meaningful Engagement</a:t>
          </a:r>
        </a:p>
      </dsp:txBody>
      <dsp:txXfrm>
        <a:off x="93445" y="2767202"/>
        <a:ext cx="3206250" cy="720000"/>
      </dsp:txXfrm>
    </dsp:sp>
    <dsp:sp modelId="{AD8B4912-71C9-414E-A964-248A9CB70D2A}">
      <dsp:nvSpPr>
        <dsp:cNvPr id="0" name=""/>
        <dsp:cNvSpPr/>
      </dsp:nvSpPr>
      <dsp:spPr>
        <a:xfrm>
          <a:off x="4486008" y="2022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C7066-892B-4E98-A57A-B371561A37C3}">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F47BAE-AFC5-4698-BAC1-E09D0AEB5D33}">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Arial" panose="020B0604020202020204" pitchFamily="34" charset="0"/>
              <a:cs typeface="Arial" panose="020B0604020202020204" pitchFamily="34" charset="0"/>
            </a:rPr>
            <a:t>Comprehensive Planning</a:t>
          </a:r>
        </a:p>
      </dsp:txBody>
      <dsp:txXfrm>
        <a:off x="3860789" y="2767202"/>
        <a:ext cx="3206250" cy="720000"/>
      </dsp:txXfrm>
    </dsp:sp>
    <dsp:sp modelId="{BAE43000-5664-420B-A9CC-0AFDE7459484}">
      <dsp:nvSpPr>
        <dsp:cNvPr id="0" name=""/>
        <dsp:cNvSpPr/>
      </dsp:nvSpPr>
      <dsp:spPr>
        <a:xfrm>
          <a:off x="8253352" y="2022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A98F3B-935E-4722-B957-8119E45BA039}">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170F5-51EF-469D-B203-693C0D3997BF}">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Arial" panose="020B0604020202020204" pitchFamily="34" charset="0"/>
              <a:cs typeface="Arial" panose="020B0604020202020204" pitchFamily="34" charset="0"/>
            </a:rPr>
            <a:t>Accountability and Compliance</a:t>
          </a:r>
        </a:p>
      </dsp:txBody>
      <dsp:txXfrm>
        <a:off x="7628133" y="27672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A095-AC98-4219-A37E-C1EEC712B373}">
      <dsp:nvSpPr>
        <dsp:cNvPr id="0" name=""/>
        <dsp:cNvSpPr/>
      </dsp:nvSpPr>
      <dsp:spPr>
        <a:xfrm>
          <a:off x="134" y="0"/>
          <a:ext cx="1788431" cy="473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Budget Overview for Parents</a:t>
          </a:r>
        </a:p>
      </dsp:txBody>
      <dsp:txXfrm>
        <a:off x="134" y="1895134"/>
        <a:ext cx="1788431" cy="1895134"/>
      </dsp:txXfrm>
    </dsp:sp>
    <dsp:sp modelId="{8E3175FF-648C-438F-9CC6-E817F4D3690E}">
      <dsp:nvSpPr>
        <dsp:cNvPr id="0" name=""/>
        <dsp:cNvSpPr/>
      </dsp:nvSpPr>
      <dsp:spPr>
        <a:xfrm>
          <a:off x="105500" y="284270"/>
          <a:ext cx="1577699" cy="15776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7FBC6-7734-4BD7-BCF4-705FD31D771B}">
      <dsp:nvSpPr>
        <dsp:cNvPr id="0" name=""/>
        <dsp:cNvSpPr/>
      </dsp:nvSpPr>
      <dsp:spPr>
        <a:xfrm>
          <a:off x="1842219" y="0"/>
          <a:ext cx="1788431" cy="473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Plan Summary</a:t>
          </a:r>
        </a:p>
      </dsp:txBody>
      <dsp:txXfrm>
        <a:off x="1842219" y="1895134"/>
        <a:ext cx="1788431" cy="1895134"/>
      </dsp:txXfrm>
    </dsp:sp>
    <dsp:sp modelId="{690C22C7-3B03-45FE-8BA8-86294F501EB6}">
      <dsp:nvSpPr>
        <dsp:cNvPr id="0" name=""/>
        <dsp:cNvSpPr/>
      </dsp:nvSpPr>
      <dsp:spPr>
        <a:xfrm>
          <a:off x="1947585" y="284270"/>
          <a:ext cx="1577699" cy="15776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9F40F-B112-4F98-8F4E-CBA45AAE0E09}">
      <dsp:nvSpPr>
        <dsp:cNvPr id="0" name=""/>
        <dsp:cNvSpPr/>
      </dsp:nvSpPr>
      <dsp:spPr>
        <a:xfrm>
          <a:off x="3699237" y="0"/>
          <a:ext cx="1788431" cy="4737837"/>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w="12700" cap="flat" cmpd="sng" algn="ctr">
          <a:noFill/>
          <a:prstDash val="solid"/>
          <a:miter lim="800000"/>
        </a:ln>
        <a:effectLst/>
        <a:scene3d>
          <a:camera prst="orthographicFront"/>
          <a:lightRig rig="threePt" dir="t">
            <a:rot lat="0" lon="0" rev="7500000"/>
          </a:lightRig>
        </a:scene3d>
        <a:sp3d prstMaterial="plastic">
          <a:bevelT w="127000" h="25400"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Engaging Ed. Partners</a:t>
          </a:r>
          <a:endParaRPr lang="en-US" sz="2400" kern="1200" dirty="0">
            <a:latin typeface="Arial" panose="020B0604020202020204" pitchFamily="34" charset="0"/>
            <a:cs typeface="Arial" panose="020B0604020202020204" pitchFamily="34" charset="0"/>
          </a:endParaRPr>
        </a:p>
      </dsp:txBody>
      <dsp:txXfrm>
        <a:off x="3699237" y="1895134"/>
        <a:ext cx="1788431" cy="1895134"/>
      </dsp:txXfrm>
    </dsp:sp>
    <dsp:sp modelId="{A7513C57-C57F-4F4F-A752-91032D1775CC}">
      <dsp:nvSpPr>
        <dsp:cNvPr id="0" name=""/>
        <dsp:cNvSpPr/>
      </dsp:nvSpPr>
      <dsp:spPr>
        <a:xfrm>
          <a:off x="3789669" y="284270"/>
          <a:ext cx="1577699" cy="15776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1F505E-7FE2-4A65-B4B5-93F894D5137B}">
      <dsp:nvSpPr>
        <dsp:cNvPr id="0" name=""/>
        <dsp:cNvSpPr/>
      </dsp:nvSpPr>
      <dsp:spPr>
        <a:xfrm>
          <a:off x="5526388" y="0"/>
          <a:ext cx="1788431" cy="473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Goals</a:t>
          </a:r>
        </a:p>
      </dsp:txBody>
      <dsp:txXfrm>
        <a:off x="5526388" y="1895134"/>
        <a:ext cx="1788431" cy="1895134"/>
      </dsp:txXfrm>
    </dsp:sp>
    <dsp:sp modelId="{786FAECD-5112-45D8-8D1B-0C2FC09E2ED1}">
      <dsp:nvSpPr>
        <dsp:cNvPr id="0" name=""/>
        <dsp:cNvSpPr/>
      </dsp:nvSpPr>
      <dsp:spPr>
        <a:xfrm>
          <a:off x="5631754" y="284270"/>
          <a:ext cx="1577699" cy="157769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257E9-3C36-4DEF-B05F-6D34C1ACB46B}">
      <dsp:nvSpPr>
        <dsp:cNvPr id="0" name=""/>
        <dsp:cNvSpPr/>
      </dsp:nvSpPr>
      <dsp:spPr>
        <a:xfrm>
          <a:off x="7368473" y="0"/>
          <a:ext cx="1788431" cy="473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or Improved Services</a:t>
          </a:r>
        </a:p>
      </dsp:txBody>
      <dsp:txXfrm>
        <a:off x="7368473" y="1895134"/>
        <a:ext cx="1788431" cy="1895134"/>
      </dsp:txXfrm>
    </dsp:sp>
    <dsp:sp modelId="{089AB808-079D-4284-B948-BD2E5FF4A32F}">
      <dsp:nvSpPr>
        <dsp:cNvPr id="0" name=""/>
        <dsp:cNvSpPr/>
      </dsp:nvSpPr>
      <dsp:spPr>
        <a:xfrm>
          <a:off x="7473839" y="284270"/>
          <a:ext cx="1577699" cy="157769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E6CDB-3EF6-434A-9E70-26D2E590C17C}">
      <dsp:nvSpPr>
        <dsp:cNvPr id="0" name=""/>
        <dsp:cNvSpPr/>
      </dsp:nvSpPr>
      <dsp:spPr>
        <a:xfrm>
          <a:off x="9210557" y="0"/>
          <a:ext cx="1788431" cy="473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Action Tables</a:t>
          </a:r>
        </a:p>
      </dsp:txBody>
      <dsp:txXfrm>
        <a:off x="9210557" y="1895134"/>
        <a:ext cx="1788431" cy="1895134"/>
      </dsp:txXfrm>
    </dsp:sp>
    <dsp:sp modelId="{0B5FD934-A0A3-4BA1-A0E2-6B27F4D607ED}">
      <dsp:nvSpPr>
        <dsp:cNvPr id="0" name=""/>
        <dsp:cNvSpPr/>
      </dsp:nvSpPr>
      <dsp:spPr>
        <a:xfrm>
          <a:off x="9315923" y="284270"/>
          <a:ext cx="1577699" cy="157769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DE9A4-8659-4FFE-8964-7E5446AC4FB3}">
      <dsp:nvSpPr>
        <dsp:cNvPr id="0" name=""/>
        <dsp:cNvSpPr/>
      </dsp:nvSpPr>
      <dsp:spPr>
        <a:xfrm>
          <a:off x="439964" y="3790269"/>
          <a:ext cx="10119194" cy="71067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12/18/2023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a:t>
            </a:fld>
            <a:endParaRPr lang="en-US"/>
          </a:p>
        </p:txBody>
      </p:sp>
    </p:spTree>
    <p:extLst>
      <p:ext uri="{BB962C8B-B14F-4D97-AF65-F5344CB8AC3E}">
        <p14:creationId xmlns:p14="http://schemas.microsoft.com/office/powerpoint/2010/main" val="420531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136693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388948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32</a:t>
            </a:fld>
            <a:endParaRPr lang="en-US"/>
          </a:p>
        </p:txBody>
      </p:sp>
    </p:spTree>
    <p:extLst>
      <p:ext uri="{BB962C8B-B14F-4D97-AF65-F5344CB8AC3E}">
        <p14:creationId xmlns:p14="http://schemas.microsoft.com/office/powerpoint/2010/main" val="169349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34</a:t>
            </a:fld>
            <a:endParaRPr lang="en-US"/>
          </a:p>
        </p:txBody>
      </p:sp>
    </p:spTree>
    <p:extLst>
      <p:ext uri="{BB962C8B-B14F-4D97-AF65-F5344CB8AC3E}">
        <p14:creationId xmlns:p14="http://schemas.microsoft.com/office/powerpoint/2010/main" val="295469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44</a:t>
            </a:fld>
            <a:endParaRPr lang="en-US"/>
          </a:p>
        </p:txBody>
      </p:sp>
    </p:spTree>
    <p:extLst>
      <p:ext uri="{BB962C8B-B14F-4D97-AF65-F5344CB8AC3E}">
        <p14:creationId xmlns:p14="http://schemas.microsoft.com/office/powerpoint/2010/main" val="109765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55</a:t>
            </a:fld>
            <a:endParaRPr lang="en-US"/>
          </a:p>
        </p:txBody>
      </p:sp>
    </p:spTree>
    <p:extLst>
      <p:ext uri="{BB962C8B-B14F-4D97-AF65-F5344CB8AC3E}">
        <p14:creationId xmlns:p14="http://schemas.microsoft.com/office/powerpoint/2010/main" val="429499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58</a:t>
            </a:fld>
            <a:endParaRPr lang="en-US"/>
          </a:p>
        </p:txBody>
      </p:sp>
    </p:spTree>
    <p:extLst>
      <p:ext uri="{BB962C8B-B14F-4D97-AF65-F5344CB8AC3E}">
        <p14:creationId xmlns:p14="http://schemas.microsoft.com/office/powerpoint/2010/main" val="314848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5</a:t>
            </a:fld>
            <a:endParaRPr lang="en-US"/>
          </a:p>
        </p:txBody>
      </p:sp>
    </p:spTree>
    <p:extLst>
      <p:ext uri="{BB962C8B-B14F-4D97-AF65-F5344CB8AC3E}">
        <p14:creationId xmlns:p14="http://schemas.microsoft.com/office/powerpoint/2010/main" val="14374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148978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13</a:t>
            </a:fld>
            <a:endParaRPr lang="en-US"/>
          </a:p>
        </p:txBody>
      </p:sp>
    </p:spTree>
    <p:extLst>
      <p:ext uri="{BB962C8B-B14F-4D97-AF65-F5344CB8AC3E}">
        <p14:creationId xmlns:p14="http://schemas.microsoft.com/office/powerpoint/2010/main" val="388358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14</a:t>
            </a:fld>
            <a:endParaRPr lang="en-US"/>
          </a:p>
        </p:txBody>
      </p:sp>
    </p:spTree>
    <p:extLst>
      <p:ext uri="{BB962C8B-B14F-4D97-AF65-F5344CB8AC3E}">
        <p14:creationId xmlns:p14="http://schemas.microsoft.com/office/powerpoint/2010/main" val="399071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350433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124276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20</a:t>
            </a:fld>
            <a:endParaRPr lang="en-US"/>
          </a:p>
        </p:txBody>
      </p:sp>
    </p:spTree>
    <p:extLst>
      <p:ext uri="{BB962C8B-B14F-4D97-AF65-F5344CB8AC3E}">
        <p14:creationId xmlns:p14="http://schemas.microsoft.com/office/powerpoint/2010/main" val="361310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21</a:t>
            </a:fld>
            <a:endParaRPr lang="en-US"/>
          </a:p>
        </p:txBody>
      </p:sp>
    </p:spTree>
    <p:extLst>
      <p:ext uri="{BB962C8B-B14F-4D97-AF65-F5344CB8AC3E}">
        <p14:creationId xmlns:p14="http://schemas.microsoft.com/office/powerpoint/2010/main" val="208252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562-0552-F482-1D8C-D4878B271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A5D8D-702B-7195-B104-F76F6D766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AB53A-04ED-EE78-1A6B-E9C493945375}"/>
              </a:ext>
            </a:extLst>
          </p:cNvPr>
          <p:cNvSpPr>
            <a:spLocks noGrp="1"/>
          </p:cNvSpPr>
          <p:nvPr>
            <p:ph type="dt" sz="half" idx="10"/>
          </p:nvPr>
        </p:nvSpPr>
        <p:spPr/>
        <p:txBody>
          <a:bodyPr/>
          <a:lstStyle/>
          <a:p>
            <a:fld id="{49B0473E-A234-4841-83AD-52D49A8F1014}" type="datetime1">
              <a:rPr lang="en-US" smtClean="0"/>
              <a:t>12/18/2023</a:t>
            </a:fld>
            <a:endParaRPr lang="en-US"/>
          </a:p>
        </p:txBody>
      </p:sp>
      <p:sp>
        <p:nvSpPr>
          <p:cNvPr id="5" name="Footer Placeholder 4">
            <a:extLst>
              <a:ext uri="{FF2B5EF4-FFF2-40B4-BE49-F238E27FC236}">
                <a16:creationId xmlns:a16="http://schemas.microsoft.com/office/drawing/2014/main" id="{02A4D431-A312-2D6E-A465-BEFAC1DF0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73836-9579-AB6E-3B85-C6611DE3ADB3}"/>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0791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3798-D394-D896-B4EA-BAB73DA9058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5E686F2E-22F4-6173-CC03-A0B6D59D52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A55B7-DE63-D670-7F5E-14F085D90A62}"/>
              </a:ext>
            </a:extLst>
          </p:cNvPr>
          <p:cNvSpPr>
            <a:spLocks noGrp="1"/>
          </p:cNvSpPr>
          <p:nvPr>
            <p:ph type="dt" sz="half" idx="10"/>
          </p:nvPr>
        </p:nvSpPr>
        <p:spPr/>
        <p:txBody>
          <a:bodyPr/>
          <a:lstStyle/>
          <a:p>
            <a:fld id="{FCAECECD-860F-457F-AAFD-AE672924F4AA}" type="datetime1">
              <a:rPr lang="en-US" smtClean="0"/>
              <a:t>12/18/2023</a:t>
            </a:fld>
            <a:endParaRPr lang="en-US"/>
          </a:p>
        </p:txBody>
      </p:sp>
      <p:sp>
        <p:nvSpPr>
          <p:cNvPr id="5" name="Footer Placeholder 4">
            <a:extLst>
              <a:ext uri="{FF2B5EF4-FFF2-40B4-BE49-F238E27FC236}">
                <a16:creationId xmlns:a16="http://schemas.microsoft.com/office/drawing/2014/main" id="{89DDB034-2069-5A17-DA87-E94E2AAEE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0AF49-7639-B723-4B8B-17555F79B190}"/>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81425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41114-7D47-E372-8129-48E55A3A4A87}"/>
              </a:ext>
            </a:extLst>
          </p:cNvPr>
          <p:cNvSpPr>
            <a:spLocks noGrp="1"/>
          </p:cNvSpPr>
          <p:nvPr>
            <p:ph type="title" orient="vert"/>
          </p:nvPr>
        </p:nvSpPr>
        <p:spPr>
          <a:xfrm>
            <a:off x="8724900" y="365125"/>
            <a:ext cx="2628900" cy="5811838"/>
          </a:xfrm>
        </p:spPr>
        <p:txBody>
          <a:bodyPr vert="eaVert">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546719D-F240-D11A-A2F3-9DB96BC3F6B2}"/>
              </a:ext>
            </a:extLst>
          </p:cNvPr>
          <p:cNvSpPr>
            <a:spLocks noGrp="1"/>
          </p:cNvSpPr>
          <p:nvPr>
            <p:ph type="body" orient="vert" idx="1"/>
          </p:nvPr>
        </p:nvSpPr>
        <p:spPr>
          <a:xfrm>
            <a:off x="838200" y="365125"/>
            <a:ext cx="7734300"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DC0B0-A8DB-9CF5-44E1-006A68B6054D}"/>
              </a:ext>
            </a:extLst>
          </p:cNvPr>
          <p:cNvSpPr>
            <a:spLocks noGrp="1"/>
          </p:cNvSpPr>
          <p:nvPr>
            <p:ph type="dt" sz="half" idx="10"/>
          </p:nvPr>
        </p:nvSpPr>
        <p:spPr/>
        <p:txBody>
          <a:bodyPr/>
          <a:lstStyle/>
          <a:p>
            <a:fld id="{9D813357-7C6E-4FE6-BDB7-A68BFFF6479E}" type="datetime1">
              <a:rPr lang="en-US" smtClean="0"/>
              <a:t>12/18/2023</a:t>
            </a:fld>
            <a:endParaRPr lang="en-US"/>
          </a:p>
        </p:txBody>
      </p:sp>
      <p:sp>
        <p:nvSpPr>
          <p:cNvPr id="5" name="Footer Placeholder 4">
            <a:extLst>
              <a:ext uri="{FF2B5EF4-FFF2-40B4-BE49-F238E27FC236}">
                <a16:creationId xmlns:a16="http://schemas.microsoft.com/office/drawing/2014/main" id="{95056054-29EF-FBED-3687-EB777D0D3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7BC6A-52F4-7256-8B51-E50024368DF1}"/>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21143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BD7F-5110-6A2B-951C-80C478D05AD0}"/>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74BDE41-43E8-2F95-D102-47BF4FA953DC}"/>
              </a:ext>
            </a:extLst>
          </p:cNvPr>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69E952-A828-24E3-CE9A-E04EAAE6F192}"/>
              </a:ext>
            </a:extLst>
          </p:cNvPr>
          <p:cNvSpPr>
            <a:spLocks noGrp="1"/>
          </p:cNvSpPr>
          <p:nvPr>
            <p:ph type="dt" sz="half" idx="10"/>
          </p:nvPr>
        </p:nvSpPr>
        <p:spPr/>
        <p:txBody>
          <a:bodyPr/>
          <a:lstStyle/>
          <a:p>
            <a:fld id="{33E4ECF6-9D45-491D-A27E-22DA3C32A92E}" type="datetime1">
              <a:rPr lang="en-US" smtClean="0"/>
              <a:t>12/18/2023</a:t>
            </a:fld>
            <a:endParaRPr lang="en-US"/>
          </a:p>
        </p:txBody>
      </p:sp>
      <p:sp>
        <p:nvSpPr>
          <p:cNvPr id="5" name="Footer Placeholder 4">
            <a:extLst>
              <a:ext uri="{FF2B5EF4-FFF2-40B4-BE49-F238E27FC236}">
                <a16:creationId xmlns:a16="http://schemas.microsoft.com/office/drawing/2014/main" id="{C91FE0FB-E619-4239-7A6E-BEC6004B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B6D33-033F-1143-073F-4FD9CDFE9650}"/>
              </a:ext>
            </a:extLst>
          </p:cNvPr>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294693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7239-6A05-B4EF-987F-A05CD0A62BA3}"/>
              </a:ext>
            </a:extLst>
          </p:cNvPr>
          <p:cNvSpPr>
            <a:spLocks noGrp="1"/>
          </p:cNvSpPr>
          <p:nvPr>
            <p:ph type="title"/>
          </p:nvPr>
        </p:nvSpPr>
        <p:spPr>
          <a:xfrm>
            <a:off x="831850" y="1709738"/>
            <a:ext cx="10515600" cy="2852737"/>
          </a:xfrm>
        </p:spPr>
        <p:txBody>
          <a:bodyPr anchor="b">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E0CFEF9-6082-637F-083C-A5879EAC4FD8}"/>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85A31-CC6C-6BB5-8444-41A8DE60AE09}"/>
              </a:ext>
            </a:extLst>
          </p:cNvPr>
          <p:cNvSpPr>
            <a:spLocks noGrp="1"/>
          </p:cNvSpPr>
          <p:nvPr>
            <p:ph type="dt" sz="half" idx="10"/>
          </p:nvPr>
        </p:nvSpPr>
        <p:spPr/>
        <p:txBody>
          <a:bodyPr/>
          <a:lstStyle/>
          <a:p>
            <a:fld id="{7734A14F-E77A-44D4-9B24-E7D5B28E7913}" type="datetime1">
              <a:rPr lang="en-US" smtClean="0"/>
              <a:t>12/18/2023</a:t>
            </a:fld>
            <a:endParaRPr lang="en-US"/>
          </a:p>
        </p:txBody>
      </p:sp>
      <p:sp>
        <p:nvSpPr>
          <p:cNvPr id="5" name="Footer Placeholder 4">
            <a:extLst>
              <a:ext uri="{FF2B5EF4-FFF2-40B4-BE49-F238E27FC236}">
                <a16:creationId xmlns:a16="http://schemas.microsoft.com/office/drawing/2014/main" id="{174491A0-C750-EAC1-4AC7-ED9A4620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64248-B2AD-271F-E8BE-C67467490C2F}"/>
              </a:ext>
            </a:extLst>
          </p:cNvPr>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266570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93A4-ED39-EE87-170D-ADF6A3866C73}"/>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D48A2FF-C107-AF6E-29F4-4B622C17E769}"/>
              </a:ext>
            </a:extLst>
          </p:cNvPr>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0E909-9DE2-727B-F624-5CED6CC98F1C}"/>
              </a:ext>
            </a:extLst>
          </p:cNvPr>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1A2E5-8B8B-9ADE-88AA-7C674B03DE36}"/>
              </a:ext>
            </a:extLst>
          </p:cNvPr>
          <p:cNvSpPr>
            <a:spLocks noGrp="1"/>
          </p:cNvSpPr>
          <p:nvPr>
            <p:ph type="dt" sz="half" idx="10"/>
          </p:nvPr>
        </p:nvSpPr>
        <p:spPr/>
        <p:txBody>
          <a:bodyPr/>
          <a:lstStyle/>
          <a:p>
            <a:fld id="{926D4DA4-C308-4B10-88BF-6441FD753053}" type="datetime1">
              <a:rPr lang="en-US" smtClean="0"/>
              <a:t>12/18/2023</a:t>
            </a:fld>
            <a:endParaRPr lang="en-US"/>
          </a:p>
        </p:txBody>
      </p:sp>
      <p:sp>
        <p:nvSpPr>
          <p:cNvPr id="6" name="Footer Placeholder 5">
            <a:extLst>
              <a:ext uri="{FF2B5EF4-FFF2-40B4-BE49-F238E27FC236}">
                <a16:creationId xmlns:a16="http://schemas.microsoft.com/office/drawing/2014/main" id="{8EF898A0-2BEE-8425-4A7A-EADB13F2F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3408A-CC23-1F97-BD3E-9D83BB7C1B0D}"/>
              </a:ext>
            </a:extLst>
          </p:cNvPr>
          <p:cNvSpPr>
            <a:spLocks noGrp="1"/>
          </p:cNvSpPr>
          <p:nvPr>
            <p:ph type="sldNum" sz="quarter" idx="12"/>
          </p:nvPr>
        </p:nvSpPr>
        <p:spPr/>
        <p:txBody>
          <a:bodyPr/>
          <a:lstStyle>
            <a:lvl1pPr algn="r">
              <a:defRPr sz="2400">
                <a:solidFill>
                  <a:schemeClr val="tx1"/>
                </a:solidFill>
                <a:latin typeface="Arial" panose="020B0604020202020204" pitchFamily="34" charset="0"/>
                <a:cs typeface="Arial" panose="020B0604020202020204" pitchFamily="34" charset="0"/>
              </a:defRPr>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199574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385-813B-9684-7FCF-6F55B5DD429D}"/>
              </a:ext>
            </a:extLst>
          </p:cNvPr>
          <p:cNvSpPr>
            <a:spLocks noGrp="1"/>
          </p:cNvSpPr>
          <p:nvPr>
            <p:ph type="title"/>
          </p:nvPr>
        </p:nvSpPr>
        <p:spPr>
          <a:xfrm>
            <a:off x="839788" y="365125"/>
            <a:ext cx="10515600" cy="1325563"/>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0C6D6DA-0B29-B71D-6E44-99A9DA5B849E}"/>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263C7-84A0-69E0-9083-93927853A152}"/>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971D6-D6E2-71FB-9B6A-E2583591AF20}"/>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5BBD-FCC1-F8CC-F4AF-055F07121DEB}"/>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46BDB-C826-8434-7CF9-F73DD40F4839}"/>
              </a:ext>
            </a:extLst>
          </p:cNvPr>
          <p:cNvSpPr>
            <a:spLocks noGrp="1"/>
          </p:cNvSpPr>
          <p:nvPr>
            <p:ph type="dt" sz="half" idx="10"/>
          </p:nvPr>
        </p:nvSpPr>
        <p:spPr/>
        <p:txBody>
          <a:bodyPr/>
          <a:lstStyle/>
          <a:p>
            <a:fld id="{556B7909-046A-4D72-8436-4809EBF1C85D}" type="datetime1">
              <a:rPr lang="en-US" smtClean="0"/>
              <a:t>12/18/2023</a:t>
            </a:fld>
            <a:endParaRPr lang="en-US"/>
          </a:p>
        </p:txBody>
      </p:sp>
      <p:sp>
        <p:nvSpPr>
          <p:cNvPr id="8" name="Footer Placeholder 7">
            <a:extLst>
              <a:ext uri="{FF2B5EF4-FFF2-40B4-BE49-F238E27FC236}">
                <a16:creationId xmlns:a16="http://schemas.microsoft.com/office/drawing/2014/main" id="{95CBD80E-A4CA-A543-5E51-EF765708D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A76D8-44E3-59F6-1D74-F5341598A994}"/>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91223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B4CF-1C19-A23E-0D6F-04481D6DBAB1}"/>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3900168A-5D9E-3C18-9806-8B09E66F39B3}"/>
              </a:ext>
            </a:extLst>
          </p:cNvPr>
          <p:cNvSpPr>
            <a:spLocks noGrp="1"/>
          </p:cNvSpPr>
          <p:nvPr>
            <p:ph type="dt" sz="half" idx="10"/>
          </p:nvPr>
        </p:nvSpPr>
        <p:spPr/>
        <p:txBody>
          <a:bodyPr/>
          <a:lstStyle/>
          <a:p>
            <a:fld id="{AC5754ED-9170-4F47-807E-6C47C0A76D5A}" type="datetime1">
              <a:rPr lang="en-US" smtClean="0"/>
              <a:t>12/18/2023</a:t>
            </a:fld>
            <a:endParaRPr lang="en-US"/>
          </a:p>
        </p:txBody>
      </p:sp>
      <p:sp>
        <p:nvSpPr>
          <p:cNvPr id="4" name="Footer Placeholder 3">
            <a:extLst>
              <a:ext uri="{FF2B5EF4-FFF2-40B4-BE49-F238E27FC236}">
                <a16:creationId xmlns:a16="http://schemas.microsoft.com/office/drawing/2014/main" id="{02EDA683-1CC5-CD79-2CE0-3B79E66DA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5EF2-7D08-F8BF-4911-D0D1F2A8277B}"/>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70026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31AE-F423-08F1-A669-5C04566C8226}"/>
              </a:ext>
            </a:extLst>
          </p:cNvPr>
          <p:cNvSpPr>
            <a:spLocks noGrp="1"/>
          </p:cNvSpPr>
          <p:nvPr>
            <p:ph type="dt" sz="half" idx="10"/>
          </p:nvPr>
        </p:nvSpPr>
        <p:spPr/>
        <p:txBody>
          <a:bodyPr/>
          <a:lstStyle/>
          <a:p>
            <a:fld id="{4E57BDEA-C067-41EB-9FD1-7DDEA545C882}" type="datetime1">
              <a:rPr lang="en-US" smtClean="0"/>
              <a:t>12/18/2023</a:t>
            </a:fld>
            <a:endParaRPr lang="en-US"/>
          </a:p>
        </p:txBody>
      </p:sp>
      <p:sp>
        <p:nvSpPr>
          <p:cNvPr id="3" name="Footer Placeholder 2">
            <a:extLst>
              <a:ext uri="{FF2B5EF4-FFF2-40B4-BE49-F238E27FC236}">
                <a16:creationId xmlns:a16="http://schemas.microsoft.com/office/drawing/2014/main" id="{F3337DC4-D2D7-722E-A2A7-AC9B94F1D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D5894-4AC9-2ADB-B76A-377132C87925}"/>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402479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627C-C62D-953D-D41E-F6C07A1AEDC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0790BF9-0356-57A0-AD36-B765DF0C901B}"/>
              </a:ext>
            </a:extLst>
          </p:cNvPr>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1DE13-C72B-CECE-F5AC-4F76E5902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A3A9-8759-BA3B-B7A5-ED32CA824FD3}"/>
              </a:ext>
            </a:extLst>
          </p:cNvPr>
          <p:cNvSpPr>
            <a:spLocks noGrp="1"/>
          </p:cNvSpPr>
          <p:nvPr>
            <p:ph type="dt" sz="half" idx="10"/>
          </p:nvPr>
        </p:nvSpPr>
        <p:spPr/>
        <p:txBody>
          <a:bodyPr/>
          <a:lstStyle/>
          <a:p>
            <a:fld id="{8E0A87ED-5403-4462-9A53-6A1F6E09DF6A}" type="datetime1">
              <a:rPr lang="en-US" smtClean="0"/>
              <a:t>12/18/2023</a:t>
            </a:fld>
            <a:endParaRPr lang="en-US"/>
          </a:p>
        </p:txBody>
      </p:sp>
      <p:sp>
        <p:nvSpPr>
          <p:cNvPr id="6" name="Footer Placeholder 5">
            <a:extLst>
              <a:ext uri="{FF2B5EF4-FFF2-40B4-BE49-F238E27FC236}">
                <a16:creationId xmlns:a16="http://schemas.microsoft.com/office/drawing/2014/main" id="{9CCCD860-8076-4ACF-3E84-CB12AF7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2B08A-FA21-9F4F-4A9A-289D9F531A2E}"/>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410009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230E-247E-89DA-11FD-FEEEFABCA01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16CC4C8-30F1-A1CC-DF39-1BC74D0CBAF9}"/>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31D1D-788B-C4D6-C2DD-02ABDE5F6FC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EE30A-3BCF-ADD7-0C57-986F5F6B9439}"/>
              </a:ext>
            </a:extLst>
          </p:cNvPr>
          <p:cNvSpPr>
            <a:spLocks noGrp="1"/>
          </p:cNvSpPr>
          <p:nvPr>
            <p:ph type="dt" sz="half" idx="10"/>
          </p:nvPr>
        </p:nvSpPr>
        <p:spPr/>
        <p:txBody>
          <a:bodyPr/>
          <a:lstStyle/>
          <a:p>
            <a:fld id="{FAA75BE6-2B80-4DA4-BBD4-169037DC57A9}" type="datetime1">
              <a:rPr lang="en-US" smtClean="0"/>
              <a:t>12/18/2023</a:t>
            </a:fld>
            <a:endParaRPr lang="en-US"/>
          </a:p>
        </p:txBody>
      </p:sp>
      <p:sp>
        <p:nvSpPr>
          <p:cNvPr id="6" name="Footer Placeholder 5">
            <a:extLst>
              <a:ext uri="{FF2B5EF4-FFF2-40B4-BE49-F238E27FC236}">
                <a16:creationId xmlns:a16="http://schemas.microsoft.com/office/drawing/2014/main" id="{E42DF72E-30B5-F50D-5BF6-39970D32B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B017C-24AD-FFF2-B8DD-2F76B951C8CF}"/>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73451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87623-7B2B-90C4-4ABE-099DD259D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C7250-63FC-8207-B721-2FA9D2EC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0A817-113D-301D-8E93-6C8011080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2785A-05F7-4B69-B7D0-9DE9785B2B68}" type="datetime1">
              <a:rPr lang="en-US" smtClean="0"/>
              <a:t>12/18/2023</a:t>
            </a:fld>
            <a:endParaRPr lang="en-US"/>
          </a:p>
        </p:txBody>
      </p:sp>
      <p:sp>
        <p:nvSpPr>
          <p:cNvPr id="5" name="Footer Placeholder 4">
            <a:extLst>
              <a:ext uri="{FF2B5EF4-FFF2-40B4-BE49-F238E27FC236}">
                <a16:creationId xmlns:a16="http://schemas.microsoft.com/office/drawing/2014/main" id="{BC8E6D89-DDC3-691E-BAAD-51E28FC98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7359A5-53F3-7F6D-A716-3DF66337C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7FE53-EBF0-4DA7-9D9D-CC1C3A20F3CB}" type="slidenum">
              <a:rPr lang="en-US" smtClean="0"/>
              <a:pPr/>
              <a:t>‹#›</a:t>
            </a:fld>
            <a:endParaRPr lang="en-US"/>
          </a:p>
        </p:txBody>
      </p:sp>
    </p:spTree>
    <p:extLst>
      <p:ext uri="{BB962C8B-B14F-4D97-AF65-F5344CB8AC3E}">
        <p14:creationId xmlns:p14="http://schemas.microsoft.com/office/powerpoint/2010/main" val="5509487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adoptedlcaptemplate2024.docx" TargetMode="External"/><Relationship Id="rId2" Type="http://schemas.openxmlformats.org/officeDocument/2006/relationships/hyperlink" Target="https://www.cde.ca.gov/re/lc/documents/annualupdatetemplate2023.docx" TargetMode="External"/><Relationship Id="rId1" Type="http://schemas.openxmlformats.org/officeDocument/2006/relationships/slideLayout" Target="../slideLayouts/slideLayout2.xml"/><Relationship Id="rId5" Type="http://schemas.openxmlformats.org/officeDocument/2006/relationships/hyperlink" Target="https://www.cde.ca.gov/re/lc/documents/budgetoverviewparent.xlsx" TargetMode="External"/><Relationship Id="rId4" Type="http://schemas.openxmlformats.org/officeDocument/2006/relationships/hyperlink" Target="https://www.cde.ca.gov/re/lc/documents/lcapactiontables2024.xls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8" Type="http://schemas.openxmlformats.org/officeDocument/2006/relationships/hyperlink" Target="https://www.cde.ca.gov/ta/ac/cm/" TargetMode="External"/><Relationship Id="rId3" Type="http://schemas.openxmlformats.org/officeDocument/2006/relationships/hyperlink" Target="https://leginfo.legislature.ca.gov/faces/codes_displayText.xhtml?lawCode=EDC&amp;division=4.&amp;title=2.&amp;part=28.&amp;chapter=6.1.&amp;article=4.5." TargetMode="External"/><Relationship Id="rId7" Type="http://schemas.openxmlformats.org/officeDocument/2006/relationships/hyperlink" Target="https://www.cde.ca.gov/re/lc/" TargetMode="External"/><Relationship Id="rId2" Type="http://schemas.openxmlformats.org/officeDocument/2006/relationships/hyperlink" Target="https://leginfo.legislature.ca.gov/faces/codes_displaySection.xhtml?sectionNum=35147.&amp;lawCode=EDC" TargetMode="External"/><Relationship Id="rId1" Type="http://schemas.openxmlformats.org/officeDocument/2006/relationships/slideLayout" Target="../slideLayouts/slideLayout2.xml"/><Relationship Id="rId6" Type="http://schemas.openxmlformats.org/officeDocument/2006/relationships/hyperlink" Target="https://govt.westlaw.com/calregs/Document/I439184D34C6911EC93A8000D3A7C4BC3?viewType=FullText&amp;originationContext=documenttoc&amp;transitionType=CategoryPageItem&amp;contextData=(sc.Default)" TargetMode="External"/><Relationship Id="rId5" Type="http://schemas.openxmlformats.org/officeDocument/2006/relationships/hyperlink" Target="https://leginfo.legislature.ca.gov/faces/codes_displaySection.xhtml?lawCode=EDC&amp;sectionNum=64001" TargetMode="External"/><Relationship Id="rId4" Type="http://schemas.openxmlformats.org/officeDocument/2006/relationships/hyperlink" Target="https://leginfo.legislature.ca.gov/faces/codes_displaySection.xhtml?sectionNum=47606.5.&amp;lawCode=ED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mailto:join-LCFF-list@mlist.cde.ca.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51C20D-CB5F-30C1-F676-7567E7F3717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2522358" y="10"/>
            <a:ext cx="9669642" cy="6857990"/>
          </a:xfrm>
          <a:prstGeom prst="rect">
            <a:avLst/>
          </a:prstGeom>
        </p:spPr>
      </p:pic>
      <p:sp>
        <p:nvSpPr>
          <p:cNvPr id="34" name="Rectangle 2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B82B-7319-E80E-9B2A-7F4C88F340F8}"/>
              </a:ext>
            </a:extLst>
          </p:cNvPr>
          <p:cNvSpPr>
            <a:spLocks noGrp="1"/>
          </p:cNvSpPr>
          <p:nvPr>
            <p:ph type="ctrTitle"/>
          </p:nvPr>
        </p:nvSpPr>
        <p:spPr>
          <a:xfrm>
            <a:off x="952228" y="743447"/>
            <a:ext cx="3973385" cy="3692028"/>
          </a:xfrm>
          <a:noFill/>
        </p:spPr>
        <p:txBody>
          <a:bodyPr>
            <a:normAutofit/>
          </a:bodyPr>
          <a:lstStyle/>
          <a:p>
            <a:pPr algn="l"/>
            <a:r>
              <a:rPr lang="en-US" sz="5200" dirty="0">
                <a:latin typeface="Arial" panose="020B0604020202020204" pitchFamily="34" charset="0"/>
                <a:cs typeface="Arial" panose="020B0604020202020204" pitchFamily="34" charset="0"/>
              </a:rPr>
              <a:t>Engaging Educational Partners</a:t>
            </a:r>
          </a:p>
        </p:txBody>
      </p:sp>
      <p:sp>
        <p:nvSpPr>
          <p:cNvPr id="3" name="Subtitle 2">
            <a:extLst>
              <a:ext uri="{FF2B5EF4-FFF2-40B4-BE49-F238E27FC236}">
                <a16:creationId xmlns:a16="http://schemas.microsoft.com/office/drawing/2014/main" id="{BBA63E11-AE4B-A0D4-3B6C-DC4FD57AD238}"/>
              </a:ext>
            </a:extLst>
          </p:cNvPr>
          <p:cNvSpPr>
            <a:spLocks noGrp="1"/>
          </p:cNvSpPr>
          <p:nvPr>
            <p:ph type="subTitle" idx="1"/>
          </p:nvPr>
        </p:nvSpPr>
        <p:spPr>
          <a:xfrm>
            <a:off x="952229" y="4629234"/>
            <a:ext cx="3973386" cy="1485319"/>
          </a:xfrm>
          <a:noFill/>
        </p:spPr>
        <p:txBody>
          <a:bodyPr>
            <a:normAutofit/>
          </a:bodyPr>
          <a:lstStyle/>
          <a:p>
            <a:pPr algn="l"/>
            <a:r>
              <a:rPr lang="en-US" dirty="0">
                <a:latin typeface="Arial" panose="020B0604020202020204" pitchFamily="34" charset="0"/>
                <a:cs typeface="Arial" panose="020B0604020202020204" pitchFamily="34" charset="0"/>
              </a:rPr>
              <a:t>November 30, 2023</a:t>
            </a:r>
          </a:p>
          <a:p>
            <a:pPr algn="l"/>
            <a:r>
              <a:rPr lang="en-US" dirty="0">
                <a:latin typeface="Arial" panose="020B0604020202020204" pitchFamily="34" charset="0"/>
                <a:cs typeface="Arial" panose="020B0604020202020204" pitchFamily="34" charset="0"/>
              </a:rPr>
              <a:t>California Department of Education (CDE)</a:t>
            </a:r>
          </a:p>
        </p:txBody>
      </p:sp>
    </p:spTree>
    <p:extLst>
      <p:ext uri="{BB962C8B-B14F-4D97-AF65-F5344CB8AC3E}">
        <p14:creationId xmlns:p14="http://schemas.microsoft.com/office/powerpoint/2010/main" val="30917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rPr>
              <a:t>Meaningful Engagement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706858" y="1590741"/>
            <a:ext cx="9724031" cy="4726932"/>
          </a:xfrm>
        </p:spPr>
        <p:txBody>
          <a:bodyPr vert="horz" lIns="91440" tIns="45720" rIns="91440" bIns="45720" rtlCol="0" anchor="ctr">
            <a:normAutofit/>
          </a:bodyPr>
          <a:lstStyle/>
          <a:p>
            <a:pPr>
              <a:buFont typeface="Arial"/>
              <a:buChar char="•"/>
            </a:pPr>
            <a:r>
              <a:rPr lang="en-US" dirty="0">
                <a:latin typeface="Arial"/>
                <a:cs typeface="Arial"/>
              </a:rPr>
              <a:t>Significant and purposeful engagement of parents, students, educators, and other educational partners, including those representing the student groups identified by LCFF, is critical to the development of the LCAP and the budget process.</a:t>
            </a:r>
          </a:p>
          <a:p>
            <a:pPr>
              <a:buFont typeface="Arial"/>
              <a:buChar char="•"/>
            </a:pPr>
            <a:r>
              <a:rPr lang="en-US" dirty="0">
                <a:latin typeface="Arial"/>
                <a:cs typeface="Arial"/>
              </a:rPr>
              <a:t>Local partners possess important information, perspectives and insights about student needs and how to address such needs. </a:t>
            </a:r>
          </a:p>
          <a:p>
            <a:pPr>
              <a:buFont typeface="Arial"/>
              <a:buChar char="•"/>
            </a:pPr>
            <a:r>
              <a:rPr lang="en-US" dirty="0">
                <a:latin typeface="Arial"/>
                <a:cs typeface="Arial"/>
              </a:rPr>
              <a:t>The LCAP development process should result in an LCAP that reflects decisions made through meaningful engagement of educational partners. </a:t>
            </a:r>
            <a:endParaRPr lang="en-US" dirty="0"/>
          </a:p>
          <a:p>
            <a:pPr>
              <a:buFont typeface="Arial"/>
              <a:buChar char="•"/>
            </a:pPr>
            <a:r>
              <a:rPr lang="en-US" dirty="0">
                <a:latin typeface="Arial"/>
                <a:cs typeface="Arial"/>
              </a:rPr>
              <a:t>Engagement of educational partners is an ongoing, annual process.</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10</a:t>
            </a:fld>
            <a:endParaRPr lang="en-US" dirty="0"/>
          </a:p>
        </p:txBody>
      </p:sp>
    </p:spTree>
    <p:extLst>
      <p:ext uri="{BB962C8B-B14F-4D97-AF65-F5344CB8AC3E}">
        <p14:creationId xmlns:p14="http://schemas.microsoft.com/office/powerpoint/2010/main" val="225278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Benefits of Engaging Partners</a:t>
            </a:r>
            <a:endParaRPr lang="en-US" sz="3600" dirty="0">
              <a:solidFill>
                <a:srgbClr val="FFFFFF"/>
              </a:solidFill>
            </a:endParaRP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706858" y="1590741"/>
            <a:ext cx="9724031" cy="4726932"/>
          </a:xfrm>
        </p:spPr>
        <p:txBody>
          <a:bodyPr vert="horz" lIns="91440" tIns="45720" rIns="91440" bIns="45720" rtlCol="0" anchor="ctr">
            <a:normAutofit/>
          </a:bodyPr>
          <a:lstStyle/>
          <a:p>
            <a:pPr>
              <a:buFont typeface="Arial"/>
              <a:buChar char="•"/>
            </a:pPr>
            <a:r>
              <a:rPr lang="en-US" dirty="0">
                <a:latin typeface="Arial"/>
                <a:cs typeface="Arial"/>
              </a:rPr>
              <a:t>Engaging educational partners is not only a requirement; research has identified it as a key practice of effective LEAs. There are many benefits to partnering with local community members, such as: </a:t>
            </a:r>
          </a:p>
          <a:p>
            <a:pPr marL="514350" indent="-285750">
              <a:buFont typeface="Arial"/>
              <a:buChar char="•"/>
            </a:pPr>
            <a:r>
              <a:rPr lang="en-US" dirty="0">
                <a:latin typeface="Arial"/>
                <a:cs typeface="Arial"/>
              </a:rPr>
              <a:t>Better understanding of current needs and possible solutions</a:t>
            </a:r>
          </a:p>
          <a:p>
            <a:pPr marL="514350" indent="-285750">
              <a:buFont typeface="Arial"/>
              <a:buChar char="•"/>
            </a:pPr>
            <a:r>
              <a:rPr lang="en-US" dirty="0">
                <a:latin typeface="Arial"/>
                <a:cs typeface="Arial"/>
              </a:rPr>
              <a:t>More informed decision-making</a:t>
            </a:r>
          </a:p>
          <a:p>
            <a:pPr marL="514350" indent="-285750">
              <a:buFont typeface="Arial"/>
              <a:buChar char="•"/>
            </a:pPr>
            <a:r>
              <a:rPr lang="en-US" dirty="0">
                <a:latin typeface="Arial"/>
                <a:cs typeface="Arial"/>
              </a:rPr>
              <a:t>Greater trust</a:t>
            </a:r>
          </a:p>
          <a:p>
            <a:pPr marL="514350" indent="-285750">
              <a:buFont typeface="Arial"/>
              <a:buChar char="•"/>
            </a:pPr>
            <a:r>
              <a:rPr lang="en-US" dirty="0">
                <a:latin typeface="Arial"/>
                <a:cs typeface="Arial"/>
              </a:rPr>
              <a:t>Stronger and longer lasting partnerships</a:t>
            </a:r>
          </a:p>
          <a:p>
            <a:pPr marL="514350" indent="-285750">
              <a:buFont typeface="Arial"/>
              <a:buChar char="•"/>
            </a:pPr>
            <a:r>
              <a:rPr lang="en-US" dirty="0">
                <a:latin typeface="Arial"/>
                <a:cs typeface="Arial"/>
              </a:rPr>
              <a:t>Greater likelihood of improved student outcomes given access to broader input and information</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11</a:t>
            </a:fld>
            <a:endParaRPr lang="en-US" dirty="0"/>
          </a:p>
        </p:txBody>
      </p:sp>
    </p:spTree>
    <p:extLst>
      <p:ext uri="{BB962C8B-B14F-4D97-AF65-F5344CB8AC3E}">
        <p14:creationId xmlns:p14="http://schemas.microsoft.com/office/powerpoint/2010/main" val="204166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400" dirty="0">
                <a:solidFill>
                  <a:srgbClr val="FFFFFF"/>
                </a:solidFill>
              </a:rPr>
              <a:t>Reminder of Written Notification Requirements</a:t>
            </a: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1233982" y="2379346"/>
            <a:ext cx="9724031" cy="3683358"/>
          </a:xfrm>
        </p:spPr>
        <p:txBody>
          <a:bodyPr vert="horz" lIns="91440" tIns="45720" rIns="91440" bIns="45720" rtlCol="0" anchor="ctr">
            <a:normAutofit/>
          </a:bodyPr>
          <a:lstStyle/>
          <a:p>
            <a:pPr marL="0" indent="0">
              <a:buNone/>
            </a:pPr>
            <a:r>
              <a:rPr lang="en-US" dirty="0"/>
              <a:t>LEAs must ensure that all written notifications related to the LCAP are provided consistent with California </a:t>
            </a:r>
            <a:r>
              <a:rPr lang="en-US" i="1" dirty="0"/>
              <a:t>Education Code </a:t>
            </a:r>
            <a:r>
              <a:rPr lang="en-US" dirty="0"/>
              <a:t>(</a:t>
            </a:r>
            <a:r>
              <a:rPr lang="en-US" i="1" dirty="0"/>
              <a:t>EC</a:t>
            </a:r>
            <a:r>
              <a:rPr lang="en-US" dirty="0"/>
              <a:t>)</a:t>
            </a:r>
            <a:r>
              <a:rPr lang="en-US" i="1" dirty="0"/>
              <a:t> </a:t>
            </a:r>
            <a:r>
              <a:rPr lang="en-US" dirty="0"/>
              <a:t>Section 48985, which requires that if 15 percent or more of the students enrolled in a public school speak a primary language other than English all notices, reports, statements, or records sent to the parent or guardian of those students must be written in the primary language.</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12</a:t>
            </a:fld>
            <a:endParaRPr lang="en-US" dirty="0"/>
          </a:p>
        </p:txBody>
      </p:sp>
    </p:spTree>
    <p:extLst>
      <p:ext uri="{BB962C8B-B14F-4D97-AF65-F5344CB8AC3E}">
        <p14:creationId xmlns:p14="http://schemas.microsoft.com/office/powerpoint/2010/main" val="5503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5B746E-2659-6D44-7018-14C8787E1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E85F9E-3702-2410-98E8-6024C21A4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29F369-9AA8-99E0-AB6F-CA80A1F2E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FA26127-2E9F-CD67-A5A4-025B6D296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93FB6D-8659-425C-05C1-BA5EAC825E6B}"/>
              </a:ext>
            </a:extLst>
          </p:cNvPr>
          <p:cNvSpPr>
            <a:spLocks noGrp="1"/>
          </p:cNvSpPr>
          <p:nvPr>
            <p:ph type="title"/>
          </p:nvPr>
        </p:nvSpPr>
        <p:spPr>
          <a:xfrm>
            <a:off x="831850" y="1709739"/>
            <a:ext cx="10515600" cy="1840286"/>
          </a:xfrm>
        </p:spPr>
        <p:txBody>
          <a:bodyPr/>
          <a:lstStyle/>
          <a:p>
            <a:r>
              <a:rPr lang="en-US" kern="1200" dirty="0">
                <a:solidFill>
                  <a:schemeClr val="bg1"/>
                </a:solidFill>
                <a:latin typeface="Arial"/>
                <a:cs typeface="Arial"/>
              </a:rPr>
              <a:t>Who Must Be Consulted in the Development of the LCAP</a:t>
            </a:r>
            <a:r>
              <a:rPr lang="en-US" kern="1200" dirty="0">
                <a:solidFill>
                  <a:schemeClr val="bg1"/>
                </a:solidFill>
                <a:latin typeface="+mj-lt"/>
                <a:ea typeface="+mj-ea"/>
                <a:cs typeface="+mj-cs"/>
              </a:rPr>
              <a:t>?</a:t>
            </a:r>
            <a:endParaRPr lang="en-US" dirty="0">
              <a:solidFill>
                <a:schemeClr val="bg1"/>
              </a:solidFill>
            </a:endParaRPr>
          </a:p>
        </p:txBody>
      </p:sp>
      <p:sp>
        <p:nvSpPr>
          <p:cNvPr id="4" name="Slide Number Placeholder 3">
            <a:extLst>
              <a:ext uri="{FF2B5EF4-FFF2-40B4-BE49-F238E27FC236}">
                <a16:creationId xmlns:a16="http://schemas.microsoft.com/office/drawing/2014/main" id="{934BACED-BB7E-8DD2-71F9-3CD142E6B6B0}"/>
              </a:ext>
            </a:extLst>
          </p:cNvPr>
          <p:cNvSpPr>
            <a:spLocks noGrp="1"/>
          </p:cNvSpPr>
          <p:nvPr>
            <p:ph type="sldNum" sz="quarter" idx="12"/>
          </p:nvPr>
        </p:nvSpPr>
        <p:spPr>
          <a:xfrm>
            <a:off x="9448797" y="6492875"/>
            <a:ext cx="2743200" cy="365125"/>
          </a:xfrm>
        </p:spPr>
        <p:txBody>
          <a:bodyPr/>
          <a:lstStyle/>
          <a:p>
            <a:fld id="{1E47FE53-EBF0-4DA7-9D9D-CC1C3A20F3CB}" type="slidenum">
              <a:rPr lang="en-US" smtClean="0"/>
              <a:pPr/>
              <a:t>13</a:t>
            </a:fld>
            <a:endParaRPr lang="en-US" dirty="0"/>
          </a:p>
        </p:txBody>
      </p:sp>
      <p:sp>
        <p:nvSpPr>
          <p:cNvPr id="9" name="Text Placeholder 8">
            <a:extLst>
              <a:ext uri="{FF2B5EF4-FFF2-40B4-BE49-F238E27FC236}">
                <a16:creationId xmlns:a16="http://schemas.microsoft.com/office/drawing/2014/main" id="{5F580E77-3C69-96F3-6203-EF8478EE6C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057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Consultation Required: COEs and Districts </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785607" y="1590741"/>
            <a:ext cx="11151469" cy="5109316"/>
          </a:xfrm>
        </p:spPr>
        <p:txBody>
          <a:bodyPr vert="horz" lIns="91440" tIns="45720" rIns="91440" bIns="45720" rtlCol="0" anchor="ctr">
            <a:normAutofit/>
          </a:bodyPr>
          <a:lstStyle/>
          <a:p>
            <a:pPr marL="0" indent="0">
              <a:buNone/>
            </a:pPr>
            <a:r>
              <a:rPr lang="en-US" dirty="0">
                <a:latin typeface="Arial"/>
                <a:cs typeface="Arial"/>
              </a:rPr>
              <a:t>Prior to adopting an LCAP, districts and county offices of education (COEs) must consult with the following educational partners [</a:t>
            </a:r>
            <a:r>
              <a:rPr lang="en-US" i="1" dirty="0">
                <a:latin typeface="Arial"/>
                <a:cs typeface="Arial"/>
              </a:rPr>
              <a:t>Education Code </a:t>
            </a:r>
            <a:r>
              <a:rPr lang="en-US" dirty="0">
                <a:latin typeface="Arial"/>
                <a:cs typeface="Arial"/>
              </a:rPr>
              <a:t>(</a:t>
            </a:r>
            <a:r>
              <a:rPr lang="en-US" i="1" dirty="0">
                <a:latin typeface="Arial"/>
                <a:cs typeface="Arial"/>
              </a:rPr>
              <a:t>EC)</a:t>
            </a:r>
            <a:r>
              <a:rPr lang="en-US" dirty="0">
                <a:latin typeface="Arial"/>
                <a:cs typeface="Arial"/>
              </a:rPr>
              <a:t> Section 52060(g) and </a:t>
            </a:r>
            <a:r>
              <a:rPr lang="en-US" i="1" dirty="0">
                <a:latin typeface="Arial"/>
                <a:cs typeface="Arial"/>
              </a:rPr>
              <a:t>EC</a:t>
            </a:r>
            <a:r>
              <a:rPr lang="en-US" dirty="0">
                <a:latin typeface="Arial"/>
                <a:cs typeface="Arial"/>
              </a:rPr>
              <a:t> 52066(g)]: </a:t>
            </a:r>
          </a:p>
          <a:p>
            <a:pPr marL="285750" indent="-285750">
              <a:spcBef>
                <a:spcPts val="600"/>
              </a:spcBef>
              <a:buFont typeface="Arial,Sans-Serif"/>
              <a:buChar char="•"/>
            </a:pPr>
            <a:r>
              <a:rPr lang="en-US" dirty="0">
                <a:latin typeface="Arial"/>
                <a:cs typeface="Arial"/>
              </a:rPr>
              <a:t>Teachers </a:t>
            </a:r>
          </a:p>
          <a:p>
            <a:pPr marL="285750" indent="-285750">
              <a:spcBef>
                <a:spcPts val="600"/>
              </a:spcBef>
              <a:buFont typeface="Arial,Sans-Serif"/>
              <a:buChar char="•"/>
            </a:pPr>
            <a:r>
              <a:rPr lang="en-US" dirty="0">
                <a:latin typeface="Arial"/>
                <a:cs typeface="Arial"/>
              </a:rPr>
              <a:t>Principals </a:t>
            </a:r>
          </a:p>
          <a:p>
            <a:pPr marL="285750" indent="-285750">
              <a:spcBef>
                <a:spcPts val="600"/>
              </a:spcBef>
              <a:buFont typeface="Arial,Sans-Serif"/>
              <a:buChar char="•"/>
            </a:pPr>
            <a:r>
              <a:rPr lang="en-US" dirty="0">
                <a:latin typeface="Arial"/>
                <a:cs typeface="Arial"/>
              </a:rPr>
              <a:t>Administrators </a:t>
            </a:r>
          </a:p>
          <a:p>
            <a:pPr marL="285750" indent="-285750">
              <a:spcBef>
                <a:spcPts val="600"/>
              </a:spcBef>
              <a:buFont typeface="Arial,Sans-Serif"/>
              <a:buChar char="•"/>
            </a:pPr>
            <a:r>
              <a:rPr lang="en-US" dirty="0">
                <a:latin typeface="Arial"/>
                <a:cs typeface="Arial"/>
              </a:rPr>
              <a:t>Other school personnel </a:t>
            </a:r>
          </a:p>
          <a:p>
            <a:pPr marL="285750" indent="-285750">
              <a:spcBef>
                <a:spcPts val="600"/>
              </a:spcBef>
              <a:buFont typeface="Arial,Sans-Serif"/>
              <a:buChar char="•"/>
            </a:pPr>
            <a:r>
              <a:rPr lang="en-US" dirty="0">
                <a:latin typeface="Arial"/>
                <a:cs typeface="Arial"/>
              </a:rPr>
              <a:t>Local bargaining units</a:t>
            </a:r>
          </a:p>
          <a:p>
            <a:pPr marL="285750" indent="-285750">
              <a:spcBef>
                <a:spcPts val="600"/>
              </a:spcBef>
              <a:buFont typeface="Arial,Sans-Serif"/>
              <a:buChar char="•"/>
            </a:pPr>
            <a:r>
              <a:rPr lang="en-US" dirty="0">
                <a:latin typeface="Arial"/>
                <a:cs typeface="Arial"/>
              </a:rPr>
              <a:t>Parents*</a:t>
            </a:r>
          </a:p>
          <a:p>
            <a:pPr marL="285750" indent="-285750">
              <a:spcBef>
                <a:spcPts val="600"/>
              </a:spcBef>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endParaRPr lang="en-US" dirty="0">
              <a:solidFill>
                <a:srgbClr val="00B050"/>
              </a:solidFill>
              <a:latin typeface="Arial"/>
              <a:cs typeface="Arial"/>
            </a:endParaRPr>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0934700" y="6455431"/>
            <a:ext cx="1215533" cy="365125"/>
          </a:xfrm>
        </p:spPr>
        <p:txBody>
          <a:bodyPr>
            <a:noAutofit/>
          </a:bodyPr>
          <a:lstStyle/>
          <a:p>
            <a:pPr>
              <a:spcAft>
                <a:spcPts val="600"/>
              </a:spcAft>
            </a:pPr>
            <a:fld id="{1E47FE53-EBF0-4DA7-9D9D-CC1C3A20F3CB}" type="slidenum">
              <a:rPr lang="en-US"/>
              <a:pPr>
                <a:spcAft>
                  <a:spcPts val="600"/>
                </a:spcAft>
              </a:pPr>
              <a:t>14</a:t>
            </a:fld>
            <a:endParaRPr lang="en-US" dirty="0"/>
          </a:p>
        </p:txBody>
      </p:sp>
    </p:spTree>
    <p:extLst>
      <p:ext uri="{BB962C8B-B14F-4D97-AF65-F5344CB8AC3E}">
        <p14:creationId xmlns:p14="http://schemas.microsoft.com/office/powerpoint/2010/main" val="62618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Consultation Required: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785607" y="1590741"/>
            <a:ext cx="11151469" cy="5109316"/>
          </a:xfrm>
        </p:spPr>
        <p:txBody>
          <a:bodyPr vert="horz" lIns="91440" tIns="45720" rIns="91440" bIns="45720" rtlCol="0" anchor="ctr">
            <a:normAutofit/>
          </a:bodyPr>
          <a:lstStyle/>
          <a:p>
            <a:pPr marL="0" indent="0">
              <a:buNone/>
            </a:pPr>
            <a:r>
              <a:rPr lang="en-US" dirty="0">
                <a:latin typeface="Arial"/>
                <a:cs typeface="Arial"/>
              </a:rPr>
              <a:t>Prior to adopting an LCAP, charter schools must consult with the following educational partners [</a:t>
            </a:r>
            <a:r>
              <a:rPr lang="en-US" i="1" dirty="0">
                <a:latin typeface="Arial"/>
                <a:cs typeface="Arial"/>
              </a:rPr>
              <a:t>EC</a:t>
            </a:r>
            <a:r>
              <a:rPr lang="en-US" dirty="0">
                <a:latin typeface="Arial"/>
                <a:cs typeface="Arial"/>
              </a:rPr>
              <a:t> Section 47606.5 (d)]: </a:t>
            </a:r>
          </a:p>
          <a:p>
            <a:pPr marL="285750" indent="-285750">
              <a:buFont typeface="Arial,Sans-Serif"/>
              <a:buChar char="•"/>
            </a:pPr>
            <a:r>
              <a:rPr lang="en-US" dirty="0">
                <a:latin typeface="Arial"/>
                <a:cs typeface="Arial"/>
              </a:rPr>
              <a:t>Teachers </a:t>
            </a:r>
          </a:p>
          <a:p>
            <a:pPr marL="285750" indent="-285750">
              <a:buFont typeface="Arial,Sans-Serif"/>
              <a:buChar char="•"/>
            </a:pPr>
            <a:r>
              <a:rPr lang="en-US" dirty="0">
                <a:latin typeface="Arial"/>
                <a:cs typeface="Arial"/>
              </a:rPr>
              <a:t>Principals </a:t>
            </a:r>
          </a:p>
          <a:p>
            <a:pPr marL="285750" indent="-285750">
              <a:buFont typeface="Arial,Sans-Serif"/>
              <a:buChar char="•"/>
            </a:pPr>
            <a:r>
              <a:rPr lang="en-US" dirty="0">
                <a:latin typeface="Arial"/>
                <a:cs typeface="Arial"/>
              </a:rPr>
              <a:t>Administrators </a:t>
            </a:r>
          </a:p>
          <a:p>
            <a:pPr marL="285750" indent="-285750">
              <a:buFont typeface="Arial,Sans-Serif"/>
              <a:buChar char="•"/>
            </a:pPr>
            <a:r>
              <a:rPr lang="en-US" dirty="0">
                <a:latin typeface="Arial"/>
                <a:cs typeface="Arial"/>
              </a:rPr>
              <a:t>Other school personnel </a:t>
            </a:r>
          </a:p>
          <a:p>
            <a:pPr marL="285750" indent="-285750">
              <a:buFont typeface="Arial,Sans-Serif"/>
              <a:buChar char="•"/>
            </a:pPr>
            <a:r>
              <a:rPr lang="en-US" dirty="0">
                <a:latin typeface="Arial"/>
                <a:cs typeface="Arial"/>
              </a:rPr>
              <a:t>Parents*</a:t>
            </a:r>
          </a:p>
          <a:p>
            <a:pPr marL="285750" indent="-285750">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0934700" y="6455431"/>
            <a:ext cx="1215533" cy="365125"/>
          </a:xfrm>
        </p:spPr>
        <p:txBody>
          <a:bodyPr>
            <a:noAutofit/>
          </a:bodyPr>
          <a:lstStyle/>
          <a:p>
            <a:pPr>
              <a:spcAft>
                <a:spcPts val="600"/>
              </a:spcAft>
            </a:pPr>
            <a:fld id="{1E47FE53-EBF0-4DA7-9D9D-CC1C3A20F3CB}" type="slidenum">
              <a:rPr lang="en-US"/>
              <a:pPr>
                <a:spcAft>
                  <a:spcPts val="600"/>
                </a:spcAft>
              </a:pPr>
              <a:t>15</a:t>
            </a:fld>
            <a:endParaRPr lang="en-US" dirty="0"/>
          </a:p>
        </p:txBody>
      </p:sp>
    </p:spTree>
    <p:extLst>
      <p:ext uri="{BB962C8B-B14F-4D97-AF65-F5344CB8AC3E}">
        <p14:creationId xmlns:p14="http://schemas.microsoft.com/office/powerpoint/2010/main" val="410793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Required Consultation </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785607" y="1885279"/>
            <a:ext cx="10620781" cy="3683358"/>
          </a:xfrm>
        </p:spPr>
        <p:txBody>
          <a:bodyPr vert="horz" lIns="91440" tIns="45720" rIns="91440" bIns="45720" rtlCol="0" anchor="ctr">
            <a:normAutofit/>
          </a:bodyPr>
          <a:lstStyle/>
          <a:p>
            <a:pPr marL="0" indent="0">
              <a:buNone/>
            </a:pPr>
            <a:r>
              <a:rPr lang="en-US" dirty="0">
                <a:latin typeface="Arial"/>
                <a:cs typeface="Arial"/>
              </a:rPr>
              <a:t>An LEA receiving Equity Multiplier funds must also consult with educational partners at schools generating Equity Multiplier funds in the development of the LCAP, specifically, in the development of the required focus goal for each applicable school.</a:t>
            </a:r>
            <a:endParaRPr lang="en-US" dirty="0"/>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0934700" y="6455431"/>
            <a:ext cx="1215533" cy="365125"/>
          </a:xfrm>
        </p:spPr>
        <p:txBody>
          <a:bodyPr>
            <a:noAutofit/>
          </a:bodyPr>
          <a:lstStyle/>
          <a:p>
            <a:pPr>
              <a:spcAft>
                <a:spcPts val="600"/>
              </a:spcAft>
            </a:pPr>
            <a:fld id="{1E47FE53-EBF0-4DA7-9D9D-CC1C3A20F3CB}" type="slidenum">
              <a:rPr lang="en-US"/>
              <a:pPr>
                <a:spcAft>
                  <a:spcPts val="600"/>
                </a:spcAft>
              </a:pPr>
              <a:t>16</a:t>
            </a:fld>
            <a:endParaRPr lang="en-US" dirty="0"/>
          </a:p>
        </p:txBody>
      </p:sp>
    </p:spTree>
    <p:extLst>
      <p:ext uri="{BB962C8B-B14F-4D97-AF65-F5344CB8AC3E}">
        <p14:creationId xmlns:p14="http://schemas.microsoft.com/office/powerpoint/2010/main" val="104011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49E4D-38A0-61B0-4E09-92A5754E0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B4EC026-7F12-66EC-70A4-73A964D3E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9D7CAA-8698-6784-C2A6-8CDD17847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A17C2A-4550-2F65-8809-87C0C500A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702F5-D7AF-C9C4-6AD3-61C20B5634EC}"/>
              </a:ext>
            </a:extLst>
          </p:cNvPr>
          <p:cNvSpPr>
            <a:spLocks noGrp="1"/>
          </p:cNvSpPr>
          <p:nvPr>
            <p:ph type="title"/>
          </p:nvPr>
        </p:nvSpPr>
        <p:spPr>
          <a:xfrm>
            <a:off x="831850" y="1709739"/>
            <a:ext cx="10515600" cy="1719262"/>
          </a:xfrm>
        </p:spPr>
        <p:txBody>
          <a:bodyPr/>
          <a:lstStyle/>
          <a:p>
            <a:r>
              <a:rPr lang="en-US" sz="4800" dirty="0">
                <a:latin typeface="Arial"/>
                <a:cs typeface="Arial"/>
              </a:rPr>
              <a:t>Statute identifies the floor for engagement, not the ceiling.</a:t>
            </a:r>
            <a:endParaRPr lang="en-US" dirty="0"/>
          </a:p>
        </p:txBody>
      </p:sp>
      <p:sp>
        <p:nvSpPr>
          <p:cNvPr id="3" name="Text Placeholder 2">
            <a:extLst>
              <a:ext uri="{FF2B5EF4-FFF2-40B4-BE49-F238E27FC236}">
                <a16:creationId xmlns:a16="http://schemas.microsoft.com/office/drawing/2014/main" id="{E6E53437-60B8-8FF9-5D3A-148C27E87E30}"/>
              </a:ext>
            </a:extLst>
          </p:cNvPr>
          <p:cNvSpPr>
            <a:spLocks noGrp="1"/>
          </p:cNvSpPr>
          <p:nvPr>
            <p:ph type="body" idx="1"/>
          </p:nvPr>
        </p:nvSpPr>
        <p:spPr/>
        <p:txBody>
          <a:bodyPr/>
          <a:lstStyle/>
          <a:p>
            <a:r>
              <a:rPr lang="en-US" sz="3200" dirty="0">
                <a:solidFill>
                  <a:schemeClr val="bg1"/>
                </a:solidFill>
                <a:latin typeface="Arial"/>
              </a:rPr>
              <a:t>Are there additional locally determined opportunities that can support comprehensive planning? </a:t>
            </a:r>
            <a:endParaRPr lang="en-US" dirty="0">
              <a:solidFill>
                <a:schemeClr val="bg1"/>
              </a:solidFill>
            </a:endParaRPr>
          </a:p>
        </p:txBody>
      </p:sp>
      <p:sp>
        <p:nvSpPr>
          <p:cNvPr id="4" name="Slide Number Placeholder 3">
            <a:extLst>
              <a:ext uri="{FF2B5EF4-FFF2-40B4-BE49-F238E27FC236}">
                <a16:creationId xmlns:a16="http://schemas.microsoft.com/office/drawing/2014/main" id="{1E3C67EC-F0A0-B13F-866B-AEC2AAEA5CAB}"/>
              </a:ext>
            </a:extLst>
          </p:cNvPr>
          <p:cNvSpPr>
            <a:spLocks noGrp="1"/>
          </p:cNvSpPr>
          <p:nvPr>
            <p:ph type="sldNum" sz="quarter" idx="12"/>
          </p:nvPr>
        </p:nvSpPr>
        <p:spPr>
          <a:xfrm>
            <a:off x="9448784" y="6427358"/>
            <a:ext cx="2743200" cy="365125"/>
          </a:xfrm>
        </p:spPr>
        <p:txBody>
          <a:bodyPr/>
          <a:lstStyle/>
          <a:p>
            <a:fld id="{1E47FE53-EBF0-4DA7-9D9D-CC1C3A20F3CB}"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5678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Additional Partner Considerations</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785607" y="1622746"/>
            <a:ext cx="10620781" cy="5197810"/>
          </a:xfrm>
        </p:spPr>
        <p:txBody>
          <a:bodyPr vert="horz" lIns="91440" tIns="45720" rIns="91440" bIns="45720" rtlCol="0" anchor="ctr">
            <a:normAutofit lnSpcReduction="10000"/>
          </a:bodyPr>
          <a:lstStyle/>
          <a:p>
            <a:pPr marL="0" indent="0">
              <a:buNone/>
            </a:pPr>
            <a:r>
              <a:rPr lang="en-US" dirty="0">
                <a:latin typeface="Arial"/>
                <a:cs typeface="Arial"/>
              </a:rPr>
              <a:t>LEAs are encouraged to consider consulting with additional partners in the development of the LCAP. These may include:</a:t>
            </a:r>
            <a:endParaRPr lang="en-US" dirty="0"/>
          </a:p>
          <a:p>
            <a:pPr marL="342900" indent="-342900"/>
            <a:r>
              <a:rPr lang="en-US" dirty="0">
                <a:latin typeface="Arial"/>
                <a:cs typeface="Arial"/>
              </a:rPr>
              <a:t>Families</a:t>
            </a:r>
          </a:p>
          <a:p>
            <a:pPr marL="342900" indent="-342900"/>
            <a:r>
              <a:rPr lang="en-US" dirty="0">
                <a:latin typeface="Arial"/>
                <a:cs typeface="Arial"/>
              </a:rPr>
              <a:t>School Site Council (SSC)</a:t>
            </a:r>
            <a:endParaRPr lang="en-US" dirty="0"/>
          </a:p>
          <a:p>
            <a:pPr marL="342900" indent="-342900"/>
            <a:r>
              <a:rPr lang="en-US" dirty="0">
                <a:latin typeface="Arial"/>
                <a:cs typeface="Arial"/>
              </a:rPr>
              <a:t>Parent Advisory Committee </a:t>
            </a:r>
          </a:p>
          <a:p>
            <a:pPr marL="342900" indent="-342900"/>
            <a:r>
              <a:rPr lang="en-US" dirty="0">
                <a:latin typeface="Arial"/>
                <a:cs typeface="Arial"/>
              </a:rPr>
              <a:t>English Learner Advisory Committee</a:t>
            </a:r>
          </a:p>
          <a:p>
            <a:pPr marL="342900" indent="-342900"/>
            <a:r>
              <a:rPr lang="en-US" dirty="0">
                <a:latin typeface="Arial"/>
                <a:cs typeface="Arial"/>
              </a:rPr>
              <a:t>Special Education Local Plan Area (SELPA) Administrators</a:t>
            </a:r>
          </a:p>
          <a:p>
            <a:pPr marL="342900" indent="-342900"/>
            <a:r>
              <a:rPr lang="en-US" dirty="0">
                <a:latin typeface="Arial"/>
                <a:cs typeface="Arial"/>
              </a:rPr>
              <a:t>Community Advisory Committee (CAC) </a:t>
            </a:r>
          </a:p>
          <a:p>
            <a:pPr marL="342900" indent="-342900"/>
            <a:r>
              <a:rPr lang="en-US" dirty="0">
                <a:latin typeface="Arial"/>
                <a:cs typeface="Arial"/>
              </a:rPr>
              <a:t>English Learner (EL) Coordinator(s)/Administrators</a:t>
            </a:r>
          </a:p>
          <a:p>
            <a:pPr marL="342900" indent="-342900"/>
            <a:r>
              <a:rPr lang="en-US" dirty="0">
                <a:latin typeface="Arial"/>
                <a:cs typeface="Arial"/>
              </a:rPr>
              <a:t>Foster Youth/Homeless Coordinators/Administrators</a:t>
            </a:r>
          </a:p>
          <a:p>
            <a:pPr marL="342900" indent="-342900"/>
            <a:r>
              <a:rPr lang="en-US" dirty="0">
                <a:latin typeface="Arial"/>
                <a:cs typeface="Arial"/>
              </a:rPr>
              <a:t>Federal Program Administrators</a:t>
            </a:r>
          </a:p>
          <a:p>
            <a:pPr marL="342900" indent="-342900"/>
            <a:r>
              <a:rPr lang="en-US" dirty="0">
                <a:latin typeface="Arial"/>
                <a:cs typeface="Arial"/>
              </a:rPr>
              <a:t>Other locally determined organizations or groups</a:t>
            </a:r>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0934700" y="6455431"/>
            <a:ext cx="1215533" cy="365125"/>
          </a:xfrm>
        </p:spPr>
        <p:txBody>
          <a:bodyPr>
            <a:noAutofit/>
          </a:bodyPr>
          <a:lstStyle/>
          <a:p>
            <a:pPr>
              <a:spcAft>
                <a:spcPts val="600"/>
              </a:spcAft>
            </a:pPr>
            <a:fld id="{1E47FE53-EBF0-4DA7-9D9D-CC1C3A20F3CB}" type="slidenum">
              <a:rPr lang="en-US"/>
              <a:pPr>
                <a:spcAft>
                  <a:spcPts val="600"/>
                </a:spcAft>
              </a:pPr>
              <a:t>18</a:t>
            </a:fld>
            <a:endParaRPr lang="en-US" dirty="0"/>
          </a:p>
        </p:txBody>
      </p:sp>
    </p:spTree>
    <p:extLst>
      <p:ext uri="{BB962C8B-B14F-4D97-AF65-F5344CB8AC3E}">
        <p14:creationId xmlns:p14="http://schemas.microsoft.com/office/powerpoint/2010/main" val="117706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Additional Requirements Do LEAs Have to Fulfill Before Adopting the LCAP?</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239500" y="6446837"/>
            <a:ext cx="912876" cy="365125"/>
          </a:xfrm>
        </p:spPr>
        <p:txBody>
          <a:bodyPr vert="horz" lIns="91440" tIns="45720" rIns="91440" bIns="45720" rtlCol="0" anchor="ctr">
            <a:noAutofit/>
          </a:bodyPr>
          <a:lstStyle/>
          <a:p>
            <a:pPr>
              <a:spcAft>
                <a:spcPts val="600"/>
              </a:spcAft>
            </a:pPr>
            <a:fld id="{1E47FE53-EBF0-4DA7-9D9D-CC1C3A20F3CB}" type="slidenum">
              <a:rPr lang="en-US"/>
              <a:pPr>
                <a:spcAft>
                  <a:spcPts val="600"/>
                </a:spcAft>
              </a:pPr>
              <a:t>19</a:t>
            </a:fld>
            <a:endParaRPr lang="en-US" dirty="0"/>
          </a:p>
        </p:txBody>
      </p:sp>
    </p:spTree>
    <p:extLst>
      <p:ext uri="{BB962C8B-B14F-4D97-AF65-F5344CB8AC3E}">
        <p14:creationId xmlns:p14="http://schemas.microsoft.com/office/powerpoint/2010/main" val="15749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EA96DB-23C8-2B50-C419-4F6BD44ED878}"/>
              </a:ext>
            </a:extLst>
          </p:cNvPr>
          <p:cNvSpPr>
            <a:spLocks noGrp="1"/>
          </p:cNvSpPr>
          <p:nvPr>
            <p:ph type="title"/>
          </p:nvPr>
        </p:nvSpPr>
        <p:spPr>
          <a:xfrm>
            <a:off x="838200" y="365125"/>
            <a:ext cx="10515600" cy="1325563"/>
          </a:xfrm>
        </p:spPr>
        <p:txBody>
          <a:bodyPr>
            <a:normAutofit/>
          </a:bodyPr>
          <a:lstStyle/>
          <a:p>
            <a:r>
              <a:rPr lang="en-US" sz="5400" dirty="0"/>
              <a:t>Webinar Series</a:t>
            </a:r>
          </a:p>
        </p:txBody>
      </p:sp>
      <p:sp>
        <p:nvSpPr>
          <p:cNvPr id="11" name="Content Placeholder 10">
            <a:extLst>
              <a:ext uri="{FF2B5EF4-FFF2-40B4-BE49-F238E27FC236}">
                <a16:creationId xmlns:a16="http://schemas.microsoft.com/office/drawing/2014/main" id="{1F5D10D3-AD79-11B4-8D9D-AA8BA4B2FAA1}"/>
              </a:ext>
            </a:extLst>
          </p:cNvPr>
          <p:cNvSpPr>
            <a:spLocks noGrp="1"/>
          </p:cNvSpPr>
          <p:nvPr>
            <p:ph idx="1"/>
          </p:nvPr>
        </p:nvSpPr>
        <p:spPr>
          <a:xfrm>
            <a:off x="838200" y="1929384"/>
            <a:ext cx="10515600" cy="4251960"/>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November 30: Engaging Educational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5: Goal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7: Goals and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12: Required Goals for Equity Multiplier Schools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14: Increased or Improved Services, Part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19: Increased or Improved Services, Part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January 9: 2024 Local Indicators</a:t>
            </a:r>
          </a:p>
          <a:p>
            <a:pPr marL="0" indent="0">
              <a:lnSpc>
                <a:spcPct val="110000"/>
              </a:lnSpc>
              <a:buNone/>
              <a:defRPr/>
            </a:pPr>
            <a:r>
              <a:rPr lang="en-US" sz="2400" dirty="0">
                <a:latin typeface="Arial" panose="020B0604020202020204" pitchFamily="34" charset="0"/>
                <a:cs typeface="Arial" panose="020B0604020202020204" pitchFamily="34" charset="0"/>
              </a:rPr>
              <a:t>To register, please visit the Tuesdays @ 2 Webinar Series web page: </a:t>
            </a:r>
            <a:r>
              <a:rPr lang="en-US" dirty="0">
                <a:solidFill>
                  <a:srgbClr val="1704A0"/>
                </a:solidFill>
                <a:hlinkClick r:id="rId2" tooltip="Tuesdays @ 2 Webinar Series web page">
                  <a:extLst>
                    <a:ext uri="{A12FA001-AC4F-418D-AE19-62706E023703}">
                      <ahyp:hlinkClr xmlns:ahyp="http://schemas.microsoft.com/office/drawing/2018/hyperlinkcolor" val="tx"/>
                    </a:ext>
                  </a:extLst>
                </a:hlinkClick>
              </a:rPr>
              <a:t>https://www.cde.ca.gov/fg/aa/lc/tuesdaysat2.asp</a:t>
            </a:r>
            <a:endParaRPr lang="en-US" dirty="0">
              <a:solidFill>
                <a:srgbClr val="1704A0"/>
              </a:solidFill>
            </a:endParaRPr>
          </a:p>
        </p:txBody>
      </p:sp>
      <p:sp>
        <p:nvSpPr>
          <p:cNvPr id="9" name="Slide Number Placeholder 8">
            <a:extLst>
              <a:ext uri="{FF2B5EF4-FFF2-40B4-BE49-F238E27FC236}">
                <a16:creationId xmlns:a16="http://schemas.microsoft.com/office/drawing/2014/main" id="{BAAC596C-31AC-29C0-D776-F977437CFA93}"/>
              </a:ext>
            </a:extLst>
          </p:cNvPr>
          <p:cNvSpPr>
            <a:spLocks noGrp="1"/>
          </p:cNvSpPr>
          <p:nvPr>
            <p:ph type="sldNum" sz="quarter" idx="12"/>
          </p:nvPr>
        </p:nvSpPr>
        <p:spPr>
          <a:xfrm>
            <a:off x="9448800" y="6420040"/>
            <a:ext cx="2743200" cy="365125"/>
          </a:xfrm>
        </p:spPr>
        <p:txBody>
          <a:bodyPr>
            <a:noAutofit/>
          </a:bodyPr>
          <a:lstStyle/>
          <a:p>
            <a:pPr>
              <a:spcAft>
                <a:spcPts val="600"/>
              </a:spcAft>
            </a:pPr>
            <a:fld id="{9A8527C4-A6CF-43F0-8644-DCB2BE673FF0}" type="slidenum">
              <a:rPr lang="en-US" sz="2400" smtClean="0">
                <a:solidFill>
                  <a:schemeClr val="tx1"/>
                </a:solidFill>
              </a:rPr>
              <a:pPr>
                <a:spcAft>
                  <a:spcPts val="600"/>
                </a:spcAft>
              </a:pPr>
              <a:t>2</a:t>
            </a:fld>
            <a:endParaRPr lang="en-US" sz="2400" dirty="0">
              <a:solidFill>
                <a:schemeClr val="tx1"/>
              </a:solidFill>
            </a:endParaRPr>
          </a:p>
        </p:txBody>
      </p:sp>
    </p:spTree>
    <p:extLst>
      <p:ext uri="{BB962C8B-B14F-4D97-AF65-F5344CB8AC3E}">
        <p14:creationId xmlns:p14="http://schemas.microsoft.com/office/powerpoint/2010/main" val="358983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2DB120F-00DF-E7B7-8941-B0041EBA532C}"/>
              </a:ext>
            </a:extLst>
          </p:cNvPr>
          <p:cNvSpPr>
            <a:spLocks noGrp="1"/>
          </p:cNvSpPr>
          <p:nvPr>
            <p:ph type="title"/>
          </p:nvPr>
        </p:nvSpPr>
        <p:spPr>
          <a:xfrm>
            <a:off x="459349" y="265178"/>
            <a:ext cx="10515600" cy="1325563"/>
          </a:xfrm>
        </p:spPr>
        <p:txBody>
          <a:bodyPr>
            <a:normAutofit/>
          </a:bodyPr>
          <a:lstStyle/>
          <a:p>
            <a:r>
              <a:rPr lang="en-US" sz="3600" dirty="0">
                <a:solidFill>
                  <a:srgbClr val="FFFFFF"/>
                </a:solidFill>
                <a:latin typeface="Arial"/>
                <a:cs typeface="Arial"/>
              </a:rPr>
              <a:t>Additional COE and District Requirements (1 of 2)</a:t>
            </a:r>
            <a:endParaRPr lang="en-US" sz="3600" dirty="0">
              <a:solidFill>
                <a:schemeClr val="bg1"/>
              </a:solidFill>
            </a:endParaRPr>
          </a:p>
        </p:txBody>
      </p:sp>
      <p:sp>
        <p:nvSpPr>
          <p:cNvPr id="2" name="Content Placeholder 2">
            <a:extLst>
              <a:ext uri="{FF2B5EF4-FFF2-40B4-BE49-F238E27FC236}">
                <a16:creationId xmlns:a16="http://schemas.microsoft.com/office/drawing/2014/main" id="{B19A0482-AD70-E615-63C8-A7C14C90BB64}"/>
              </a:ext>
            </a:extLst>
          </p:cNvPr>
          <p:cNvSpPr>
            <a:spLocks noGrp="1"/>
          </p:cNvSpPr>
          <p:nvPr>
            <p:ph idx="1"/>
          </p:nvPr>
        </p:nvSpPr>
        <p:spPr>
          <a:xfrm>
            <a:off x="459350" y="1597432"/>
            <a:ext cx="10932550" cy="5223124"/>
          </a:xfrm>
        </p:spPr>
        <p:txBody>
          <a:bodyPr vert="horz" lIns="91440" tIns="45720" rIns="91440" bIns="45720" rtlCol="0" anchor="t">
            <a:normAutofit/>
          </a:bodyPr>
          <a:lstStyle/>
          <a:p>
            <a:pPr marL="0" indent="0">
              <a:buNone/>
            </a:pPr>
            <a:r>
              <a:rPr lang="en-US" dirty="0">
                <a:latin typeface="Arial"/>
                <a:cs typeface="Arial"/>
              </a:rPr>
              <a:t>Once the LCAP has been developed, COEs and districts must do the following prior to adopting the LCAP:</a:t>
            </a:r>
          </a:p>
          <a:p>
            <a:pPr marL="457200" indent="-457200">
              <a:buAutoNum type="arabicPeriod"/>
            </a:pPr>
            <a:r>
              <a:rPr lang="en-US" dirty="0">
                <a:latin typeface="Arial"/>
                <a:cs typeface="Arial"/>
              </a:rPr>
              <a:t>Present the developed LCAP to the parent advisory and English learner parent advisory committee (if applicable) and respond in writing to comments received.</a:t>
            </a:r>
          </a:p>
          <a:p>
            <a:pPr lvl="1">
              <a:spcBef>
                <a:spcPts val="1200"/>
              </a:spcBef>
            </a:pPr>
            <a:r>
              <a:rPr lang="en-US" dirty="0">
                <a:latin typeface="Arial"/>
                <a:cs typeface="Arial"/>
              </a:rPr>
              <a:t>The members of the parent advisory committee and English learner parent advisory committee must be clearly identified to the public.</a:t>
            </a:r>
            <a:endParaRPr lang="en-US" dirty="0"/>
          </a:p>
          <a:p>
            <a:pPr lvl="1">
              <a:spcBef>
                <a:spcPts val="1200"/>
              </a:spcBef>
            </a:pPr>
            <a:r>
              <a:rPr lang="en-US" dirty="0">
                <a:latin typeface="Arial"/>
                <a:cs typeface="Arial"/>
              </a:rPr>
              <a:t>Parent Advisory Committee and English Learner Parent Advisory Committee meetings must adhere to the requirements of the Greene Act.</a:t>
            </a:r>
            <a:endParaRPr lang="en-US" dirty="0">
              <a:solidFill>
                <a:srgbClr val="FF0000"/>
              </a:solidFill>
            </a:endParaRPr>
          </a:p>
          <a:p>
            <a:pPr marL="457200" indent="-457200">
              <a:buAutoNum type="arabicPeriod"/>
            </a:pPr>
            <a:r>
              <a:rPr lang="en-US" dirty="0">
                <a:latin typeface="Arial"/>
                <a:cs typeface="Arial"/>
              </a:rPr>
              <a:t>Notify members of the public of the opportunity to submit written comments regarding the specific actions and expenditures proposed to be included in the LCAP. </a:t>
            </a:r>
            <a:endParaRPr lang="en-US" dirty="0"/>
          </a:p>
          <a:p>
            <a:pPr marL="457200" indent="-457200">
              <a:buAutoNum type="arabicPeriod"/>
            </a:pPr>
            <a:r>
              <a:rPr lang="en-US" dirty="0">
                <a:latin typeface="Arial"/>
                <a:cs typeface="Arial"/>
              </a:rPr>
              <a:t>Review school plans submitted pursuant to </a:t>
            </a:r>
            <a:r>
              <a:rPr lang="en-US" i="1" dirty="0">
                <a:latin typeface="Arial"/>
                <a:cs typeface="Arial"/>
              </a:rPr>
              <a:t>EC</a:t>
            </a:r>
            <a:r>
              <a:rPr lang="en-US" dirty="0">
                <a:latin typeface="Arial"/>
                <a:cs typeface="Arial"/>
              </a:rPr>
              <a:t> Section 64001.</a:t>
            </a:r>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77600" y="6455431"/>
            <a:ext cx="8726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28988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2DB120F-00DF-E7B7-8941-B0041EBA532C}"/>
              </a:ext>
            </a:extLst>
          </p:cNvPr>
          <p:cNvSpPr>
            <a:spLocks noGrp="1"/>
          </p:cNvSpPr>
          <p:nvPr>
            <p:ph type="title"/>
          </p:nvPr>
        </p:nvSpPr>
        <p:spPr>
          <a:xfrm>
            <a:off x="459349" y="265178"/>
            <a:ext cx="10515600" cy="1325563"/>
          </a:xfrm>
        </p:spPr>
        <p:txBody>
          <a:bodyPr>
            <a:normAutofit/>
          </a:bodyPr>
          <a:lstStyle/>
          <a:p>
            <a:r>
              <a:rPr lang="en-US" sz="3600" dirty="0">
                <a:solidFill>
                  <a:srgbClr val="FFFFFF"/>
                </a:solidFill>
                <a:latin typeface="Arial"/>
                <a:cs typeface="Arial"/>
              </a:rPr>
              <a:t>Additional COE and District Requirements (2 of 2)</a:t>
            </a:r>
            <a:endParaRPr lang="en-US" sz="3600" dirty="0">
              <a:solidFill>
                <a:schemeClr val="bg1"/>
              </a:solidFill>
            </a:endParaRPr>
          </a:p>
        </p:txBody>
      </p:sp>
      <p:sp>
        <p:nvSpPr>
          <p:cNvPr id="2" name="Content Placeholder 2">
            <a:extLst>
              <a:ext uri="{FF2B5EF4-FFF2-40B4-BE49-F238E27FC236}">
                <a16:creationId xmlns:a16="http://schemas.microsoft.com/office/drawing/2014/main" id="{B19A0482-AD70-E615-63C8-A7C14C90BB64}"/>
              </a:ext>
            </a:extLst>
          </p:cNvPr>
          <p:cNvSpPr>
            <a:spLocks noGrp="1"/>
          </p:cNvSpPr>
          <p:nvPr>
            <p:ph idx="1"/>
          </p:nvPr>
        </p:nvSpPr>
        <p:spPr>
          <a:xfrm>
            <a:off x="459350" y="1597432"/>
            <a:ext cx="11273300" cy="4995390"/>
          </a:xfrm>
        </p:spPr>
        <p:txBody>
          <a:bodyPr vert="horz" lIns="91440" tIns="45720" rIns="91440" bIns="45720" rtlCol="0" anchor="t">
            <a:normAutofit/>
          </a:bodyPr>
          <a:lstStyle/>
          <a:p>
            <a:pPr marL="457200" indent="-457200">
              <a:buFont typeface="+mj-lt"/>
              <a:buAutoNum type="arabicPeriod" startAt="4"/>
            </a:pPr>
            <a:r>
              <a:rPr lang="en-US" dirty="0">
                <a:latin typeface="Arial"/>
                <a:cs typeface="Arial"/>
              </a:rPr>
              <a:t>Consult with its SELPA administrator(s) to determine that specific actions for individuals with exceptional needs are included in the LCAP.</a:t>
            </a:r>
            <a:endParaRPr lang="en-US" u="sng" strike="sngStrike" dirty="0">
              <a:latin typeface="Arial"/>
              <a:cs typeface="Arial"/>
            </a:endParaRPr>
          </a:p>
          <a:p>
            <a:pPr marL="457200" indent="-457200">
              <a:buAutoNum type="arabicPeriod" startAt="4"/>
            </a:pPr>
            <a:r>
              <a:rPr lang="en-US" dirty="0">
                <a:latin typeface="Arial"/>
                <a:cs typeface="Arial"/>
              </a:rPr>
              <a:t>Present a report on the annual update to the LCAP and the LCFF budget overview for parents on or before February 28 of each year. The report must include both of the following:</a:t>
            </a:r>
          </a:p>
          <a:p>
            <a:pPr marL="914400" lvl="1" indent="-457200">
              <a:lnSpc>
                <a:spcPct val="70000"/>
              </a:lnSpc>
              <a:spcBef>
                <a:spcPts val="1200"/>
              </a:spcBef>
              <a:buAutoNum type="alphaUcPeriod"/>
            </a:pPr>
            <a:r>
              <a:rPr lang="en-US" dirty="0">
                <a:latin typeface="Arial"/>
                <a:cs typeface="Arial"/>
              </a:rPr>
              <a:t>All available midyear outcome data related to metrics identified in the current year’s LCAP.</a:t>
            </a:r>
          </a:p>
          <a:p>
            <a:pPr marL="914400" lvl="1" indent="-457200">
              <a:lnSpc>
                <a:spcPct val="70000"/>
              </a:lnSpc>
              <a:spcBef>
                <a:spcPts val="1200"/>
              </a:spcBef>
              <a:buAutoNum type="alphaUcPeriod"/>
            </a:pPr>
            <a:r>
              <a:rPr lang="en-US" dirty="0">
                <a:latin typeface="Arial"/>
                <a:cs typeface="Arial"/>
              </a:rPr>
              <a:t>All available midyear expenditure and implementation data on all actions identified in the current year’s LCAP.</a:t>
            </a:r>
          </a:p>
          <a:p>
            <a:pPr marL="457200" indent="-457200">
              <a:buAutoNum type="arabicPeriod" startAt="6"/>
            </a:pPr>
            <a:r>
              <a:rPr lang="en-US" dirty="0">
                <a:latin typeface="Arial"/>
                <a:cs typeface="Arial"/>
              </a:rPr>
              <a:t>Hold at least one public hearing to solicit recommendations and comments from members of the public regarding the specific actions and expenditures proposed to be included in the LCAP. </a:t>
            </a:r>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77600" y="6455431"/>
            <a:ext cx="8726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410357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2DB120F-00DF-E7B7-8941-B0041EBA532C}"/>
              </a:ext>
            </a:extLst>
          </p:cNvPr>
          <p:cNvSpPr>
            <a:spLocks noGrp="1"/>
          </p:cNvSpPr>
          <p:nvPr>
            <p:ph type="title"/>
          </p:nvPr>
        </p:nvSpPr>
        <p:spPr>
          <a:xfrm>
            <a:off x="459349" y="265178"/>
            <a:ext cx="10515600" cy="1325563"/>
          </a:xfrm>
        </p:spPr>
        <p:txBody>
          <a:bodyPr>
            <a:normAutofit/>
          </a:bodyPr>
          <a:lstStyle/>
          <a:p>
            <a:r>
              <a:rPr lang="en-US" sz="3600" dirty="0">
                <a:solidFill>
                  <a:schemeClr val="bg1"/>
                </a:solidFill>
              </a:rPr>
              <a:t>Students on Advisory Committees</a:t>
            </a:r>
          </a:p>
        </p:txBody>
      </p:sp>
      <p:sp>
        <p:nvSpPr>
          <p:cNvPr id="2" name="Content Placeholder 2">
            <a:extLst>
              <a:ext uri="{FF2B5EF4-FFF2-40B4-BE49-F238E27FC236}">
                <a16:creationId xmlns:a16="http://schemas.microsoft.com/office/drawing/2014/main" id="{B19A0482-AD70-E615-63C8-A7C14C90BB64}"/>
              </a:ext>
            </a:extLst>
          </p:cNvPr>
          <p:cNvSpPr>
            <a:spLocks noGrp="1"/>
          </p:cNvSpPr>
          <p:nvPr>
            <p:ph idx="1"/>
          </p:nvPr>
        </p:nvSpPr>
        <p:spPr>
          <a:xfrm>
            <a:off x="459350" y="1902232"/>
            <a:ext cx="10932550" cy="4473168"/>
          </a:xfrm>
        </p:spPr>
        <p:txBody>
          <a:bodyPr vert="horz" lIns="91440" tIns="45720" rIns="91440" bIns="45720" rtlCol="0" anchor="t">
            <a:normAutofit/>
          </a:bodyPr>
          <a:lstStyle/>
          <a:p>
            <a:pPr marL="0" indent="0">
              <a:buNone/>
            </a:pPr>
            <a:r>
              <a:rPr lang="en-US" sz="2400" dirty="0">
                <a:latin typeface="Arial"/>
                <a:cs typeface="Arial"/>
              </a:rPr>
              <a:t>Beginning July 1, 2024, a parent advisory committee of a school district or COE serving middle school or high school students must include at least two pupils as full members of the parent advisory committee unless it already has an established student advisory committee. </a:t>
            </a:r>
            <a:endParaRPr lang="en-US" sz="2400" dirty="0">
              <a:latin typeface="Calibri" panose="020F0502020204030204"/>
              <a:ea typeface="Calibri"/>
              <a:cs typeface="Calibri"/>
            </a:endParaRPr>
          </a:p>
          <a:p>
            <a:pPr marL="742950" lvl="1" indent="-285750">
              <a:buChar char="•"/>
            </a:pPr>
            <a:r>
              <a:rPr lang="en-US" sz="2400" dirty="0">
                <a:latin typeface="Arial"/>
                <a:cs typeface="Arial"/>
              </a:rPr>
              <a:t>If the governing board of the district or COE establishes a student advisory committee, it is required take into consideration the diversity of the school district or COEs students.</a:t>
            </a:r>
            <a:r>
              <a:rPr lang="en-US" sz="2400" strike="sngStrike" dirty="0">
                <a:latin typeface="Arial"/>
                <a:cs typeface="Arial"/>
              </a:rPr>
              <a:t>​</a:t>
            </a:r>
            <a:endParaRPr lang="en-US" sz="2400" dirty="0">
              <a:latin typeface="Calibri" panose="020F0502020204030204"/>
              <a:ea typeface="Calibri"/>
              <a:cs typeface="Calibri"/>
            </a:endParaRPr>
          </a:p>
          <a:p>
            <a:pPr marL="740410" lvl="1" indent="-283210">
              <a:buChar char="•"/>
            </a:pPr>
            <a:r>
              <a:rPr lang="en-US" sz="2400" dirty="0">
                <a:latin typeface="Arial"/>
                <a:cs typeface="Arial"/>
              </a:rPr>
              <a:t>Particular effort should be made to reach out to at-risk or disadvantaged pupils to serve as members of a parent advisory committee or student advisory committee.</a:t>
            </a:r>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77600" y="6455431"/>
            <a:ext cx="8726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93677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Greene Act Requirements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r>
              <a:rPr lang="en-US" dirty="0">
                <a:latin typeface="Arial"/>
                <a:cs typeface="Arial"/>
              </a:rPr>
              <a:t>The student committee, the parent advisory committee and the English learner parent advisory committee are all required to follow the Greene Act. The Greene Act is described in </a:t>
            </a:r>
            <a:r>
              <a:rPr lang="en-US" i="1" dirty="0">
                <a:latin typeface="Arial"/>
                <a:cs typeface="Arial"/>
              </a:rPr>
              <a:t>EC</a:t>
            </a:r>
            <a:r>
              <a:rPr lang="en-US" dirty="0">
                <a:latin typeface="Arial"/>
                <a:cs typeface="Arial"/>
              </a:rPr>
              <a:t> Section 35147.</a:t>
            </a:r>
          </a:p>
          <a:p>
            <a:r>
              <a:rPr lang="en-US" dirty="0">
                <a:latin typeface="Arial"/>
                <a:cs typeface="Arial"/>
              </a:rPr>
              <a:t>Greene Act requirements include:</a:t>
            </a:r>
          </a:p>
          <a:p>
            <a:pPr lvl="1"/>
            <a:r>
              <a:rPr lang="en-US" dirty="0">
                <a:latin typeface="Arial"/>
                <a:cs typeface="Arial"/>
              </a:rPr>
              <a:t>The meeting being open to the public;</a:t>
            </a:r>
          </a:p>
          <a:p>
            <a:pPr lvl="1"/>
            <a:r>
              <a:rPr lang="en-US" dirty="0">
                <a:latin typeface="Arial"/>
                <a:cs typeface="Arial"/>
              </a:rPr>
              <a:t>Providing any member of the public the opportunity to address the committee during the meeting</a:t>
            </a:r>
          </a:p>
          <a:p>
            <a:pPr lvl="1"/>
            <a:r>
              <a:rPr lang="en-US" dirty="0">
                <a:latin typeface="Arial"/>
                <a:cs typeface="Arial"/>
              </a:rPr>
              <a:t>publicly noticing the meeting at least 72 hours before the time set for the meeting, including specifying the date, time, and location of the meeting</a:t>
            </a:r>
          </a:p>
          <a:p>
            <a:pPr lvl="1"/>
            <a:r>
              <a:rPr lang="en-US" dirty="0">
                <a:latin typeface="Arial"/>
                <a:cs typeface="Arial"/>
              </a:rPr>
              <a:t>Noticing an agenda describing each item of business to be discussed or acted upon.</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23</a:t>
            </a:fld>
            <a:endParaRPr lang="en-US" dirty="0"/>
          </a:p>
        </p:txBody>
      </p:sp>
    </p:spTree>
    <p:extLst>
      <p:ext uri="{BB962C8B-B14F-4D97-AF65-F5344CB8AC3E}">
        <p14:creationId xmlns:p14="http://schemas.microsoft.com/office/powerpoint/2010/main" val="365675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Additional Requirements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pPr marL="0" indent="0">
              <a:buNone/>
            </a:pPr>
            <a:r>
              <a:rPr lang="en-US" dirty="0">
                <a:latin typeface="Arial"/>
                <a:cs typeface="Arial"/>
              </a:rPr>
              <a:t>Once the LCAP has been developed, charters must do the following prior to adopting the LCAP:</a:t>
            </a:r>
            <a:endParaRPr lang="en-US" dirty="0"/>
          </a:p>
          <a:p>
            <a:pPr marL="457200" indent="-457200">
              <a:buAutoNum type="arabicPeriod"/>
            </a:pPr>
            <a:r>
              <a:rPr lang="en-US" dirty="0">
                <a:latin typeface="Arial"/>
                <a:cs typeface="Arial"/>
              </a:rPr>
              <a:t>Present a report on the annual update to the LCAP and the LCFF budget overview for parents on or before February 28 of each year. The report shall include both of the following:</a:t>
            </a:r>
          </a:p>
          <a:p>
            <a:pPr marL="800100" lvl="1" indent="-342900">
              <a:lnSpc>
                <a:spcPct val="70000"/>
              </a:lnSpc>
              <a:buAutoNum type="alphaUcPeriod"/>
            </a:pPr>
            <a:r>
              <a:rPr lang="en-US" dirty="0">
                <a:latin typeface="Arial"/>
                <a:cs typeface="Arial"/>
              </a:rPr>
              <a:t>All available midyear outcome data related to metrics identified in the current year’s LCAP.</a:t>
            </a:r>
          </a:p>
          <a:p>
            <a:pPr marL="800100" lvl="1" indent="-342900">
              <a:lnSpc>
                <a:spcPct val="70000"/>
              </a:lnSpc>
              <a:buAutoNum type="alphaUcPeriod"/>
            </a:pPr>
            <a:r>
              <a:rPr lang="en-US" dirty="0">
                <a:latin typeface="Arial"/>
                <a:cs typeface="Arial"/>
              </a:rPr>
              <a:t>All available midyear expenditure and implementation data on all actions identified in the current year’s LCAP.</a:t>
            </a:r>
            <a:endParaRPr lang="en-US" dirty="0"/>
          </a:p>
          <a:p>
            <a:pPr marL="457200" indent="-457200">
              <a:buAutoNum type="arabicPeriod"/>
            </a:pPr>
            <a:r>
              <a:rPr lang="en-US" dirty="0">
                <a:latin typeface="Arial"/>
                <a:cs typeface="Arial"/>
              </a:rPr>
              <a:t>Hold a public hearing to solicit recommendations  [</a:t>
            </a:r>
            <a:r>
              <a:rPr lang="en-US" i="1" dirty="0">
                <a:latin typeface="Arial"/>
                <a:cs typeface="Arial"/>
              </a:rPr>
              <a:t>EC</a:t>
            </a:r>
            <a:r>
              <a:rPr lang="en-US" dirty="0">
                <a:latin typeface="Arial"/>
                <a:cs typeface="Arial"/>
              </a:rPr>
              <a:t> Section 47606.5(f)]</a:t>
            </a:r>
          </a:p>
          <a:p>
            <a:pPr marL="914400" lvl="1" indent="-457200">
              <a:buAutoNum type="alphaUcPeriod"/>
            </a:pPr>
            <a:r>
              <a:rPr lang="en-US" dirty="0">
                <a:latin typeface="Arial"/>
                <a:cs typeface="Arial"/>
              </a:rPr>
              <a:t>This public hearing may be part of the same public hearing at which the charter school's LCAP is adopted.</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24</a:t>
            </a:fld>
            <a:endParaRPr lang="en-US" dirty="0"/>
          </a:p>
        </p:txBody>
      </p:sp>
    </p:spTree>
    <p:extLst>
      <p:ext uri="{BB962C8B-B14F-4D97-AF65-F5344CB8AC3E}">
        <p14:creationId xmlns:p14="http://schemas.microsoft.com/office/powerpoint/2010/main" val="231084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Autofit/>
          </a:bodyPr>
          <a:lstStyle/>
          <a:p>
            <a:r>
              <a:rPr lang="en-US" sz="3600" dirty="0">
                <a:solidFill>
                  <a:srgbClr val="FFFFFF"/>
                </a:solidFill>
                <a:latin typeface="Arial"/>
                <a:cs typeface="Arial"/>
              </a:rPr>
              <a:t>Additional Requirements for Charters Using LCAP as the SPSA</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459350" y="1885280"/>
            <a:ext cx="11272027" cy="3384991"/>
          </a:xfrm>
        </p:spPr>
        <p:txBody>
          <a:bodyPr vert="horz" lIns="91440" tIns="45720" rIns="91440" bIns="45720" rtlCol="0" anchor="ctr">
            <a:noAutofit/>
          </a:bodyPr>
          <a:lstStyle/>
          <a:p>
            <a:pPr marL="0" indent="0">
              <a:buNone/>
            </a:pPr>
            <a:r>
              <a:rPr lang="en-US" dirty="0">
                <a:latin typeface="Arial"/>
                <a:cs typeface="Arial"/>
              </a:rPr>
              <a:t>A charter school using the LCAP as their School Plan for Student Achievement (SPSA) for federal planning purposes, must adhere to all requirements identified in slides 20 through 23.</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25</a:t>
            </a:fld>
            <a:endParaRPr lang="en-US" dirty="0"/>
          </a:p>
        </p:txBody>
      </p:sp>
    </p:spTree>
    <p:extLst>
      <p:ext uri="{BB962C8B-B14F-4D97-AF65-F5344CB8AC3E}">
        <p14:creationId xmlns:p14="http://schemas.microsoft.com/office/powerpoint/2010/main" val="291437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are the LCAP Adoption, Submission, Approval and Posting Requirements?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252200" y="6446837"/>
            <a:ext cx="900176" cy="365125"/>
          </a:xfrm>
        </p:spPr>
        <p:txBody>
          <a:bodyPr vert="horz" lIns="91440" tIns="45720" rIns="91440" bIns="45720" rtlCol="0" anchor="ctr">
            <a:noAutofit/>
          </a:bodyPr>
          <a:lstStyle/>
          <a:p>
            <a:pPr>
              <a:spcAft>
                <a:spcPts val="600"/>
              </a:spcAft>
            </a:pPr>
            <a:fld id="{1E47FE53-EBF0-4DA7-9D9D-CC1C3A20F3CB}" type="slidenum">
              <a:rPr lang="en-US"/>
              <a:pPr>
                <a:spcAft>
                  <a:spcPts val="600"/>
                </a:spcAft>
              </a:pPr>
              <a:t>26</a:t>
            </a:fld>
            <a:endParaRPr lang="en-US" dirty="0"/>
          </a:p>
        </p:txBody>
      </p:sp>
    </p:spTree>
    <p:extLst>
      <p:ext uri="{BB962C8B-B14F-4D97-AF65-F5344CB8AC3E}">
        <p14:creationId xmlns:p14="http://schemas.microsoft.com/office/powerpoint/2010/main" val="400927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Adoption for COEs and Districts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t">
            <a:noAutofit/>
          </a:bodyPr>
          <a:lstStyle/>
          <a:p>
            <a:pPr marL="0" indent="0">
              <a:spcBef>
                <a:spcPts val="1800"/>
              </a:spcBef>
              <a:buNone/>
            </a:pPr>
            <a:r>
              <a:rPr lang="en-US" dirty="0">
                <a:latin typeface="Arial"/>
                <a:cs typeface="Arial"/>
              </a:rPr>
              <a:t>The governing board of a school district or a COE must adopt the LCAP at a public meeting on or before July 1 of each year.</a:t>
            </a:r>
          </a:p>
          <a:p>
            <a:pPr marL="628650" lvl="1" indent="-171450">
              <a:spcBef>
                <a:spcPts val="1200"/>
              </a:spcBef>
              <a:buFont typeface="Arial"/>
              <a:buChar char="•"/>
            </a:pPr>
            <a:r>
              <a:rPr lang="en-US" dirty="0">
                <a:latin typeface="Arial"/>
                <a:cs typeface="Arial"/>
              </a:rPr>
              <a:t>This meeting must be held after, but not on the same day as, the public hearing discussed in slide 24.</a:t>
            </a:r>
          </a:p>
          <a:p>
            <a:pPr marL="628650" lvl="1" indent="-171450">
              <a:spcBef>
                <a:spcPts val="1200"/>
              </a:spcBef>
              <a:buFont typeface="Arial"/>
              <a:buChar char="•"/>
            </a:pPr>
            <a:r>
              <a:rPr lang="en-US" dirty="0">
                <a:latin typeface="Arial"/>
                <a:cs typeface="Arial"/>
              </a:rPr>
              <a:t>This meeting must be the same meeting at which the governing board of the school district or COE adopts its budget.</a:t>
            </a:r>
          </a:p>
          <a:p>
            <a:pPr marL="628650" lvl="1" indent="-171450">
              <a:spcBef>
                <a:spcPts val="1200"/>
              </a:spcBef>
              <a:buFont typeface="Arial"/>
              <a:buChar char="•"/>
            </a:pPr>
            <a:r>
              <a:rPr lang="en-US" dirty="0">
                <a:latin typeface="Arial"/>
                <a:cs typeface="Arial"/>
              </a:rPr>
              <a:t>The school district or COE must also report its California School Dashboard (Dashboard) local indicators at this meeting. </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27</a:t>
            </a:fld>
            <a:endParaRPr lang="en-US" dirty="0"/>
          </a:p>
        </p:txBody>
      </p:sp>
    </p:spTree>
    <p:extLst>
      <p:ext uri="{BB962C8B-B14F-4D97-AF65-F5344CB8AC3E}">
        <p14:creationId xmlns:p14="http://schemas.microsoft.com/office/powerpoint/2010/main" val="20114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Adoption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pPr marL="0" indent="0">
              <a:lnSpc>
                <a:spcPct val="100000"/>
              </a:lnSpc>
              <a:spcBef>
                <a:spcPts val="1800"/>
              </a:spcBef>
              <a:buNone/>
            </a:pPr>
            <a:r>
              <a:rPr lang="en-US" dirty="0">
                <a:latin typeface="Arial"/>
                <a:cs typeface="Arial"/>
              </a:rPr>
              <a:t>The governing body of a charter school must hold a public hearing to adopt the LCAP on or before July 1 of each year. </a:t>
            </a:r>
          </a:p>
          <a:p>
            <a:pPr marL="740410" lvl="1" indent="-283210">
              <a:lnSpc>
                <a:spcPct val="100000"/>
              </a:lnSpc>
              <a:spcBef>
                <a:spcPts val="1200"/>
              </a:spcBef>
              <a:buFont typeface="Arial"/>
              <a:buChar char="•"/>
            </a:pPr>
            <a:r>
              <a:rPr lang="en-US" dirty="0">
                <a:latin typeface="Arial"/>
                <a:cs typeface="Arial"/>
              </a:rPr>
              <a:t>At this meeting, the governing body of the charter school must update the goals and annual actions to achieve those goals identified in the charter petition.</a:t>
            </a:r>
          </a:p>
          <a:p>
            <a:pPr marL="740410" lvl="1" indent="-283210">
              <a:lnSpc>
                <a:spcPct val="100000"/>
              </a:lnSpc>
              <a:spcBef>
                <a:spcPts val="1200"/>
              </a:spcBef>
              <a:buFont typeface="Arial"/>
              <a:buChar char="•"/>
            </a:pPr>
            <a:r>
              <a:rPr lang="en-US" dirty="0">
                <a:latin typeface="Arial"/>
                <a:cs typeface="Arial"/>
              </a:rPr>
              <a:t>The charter school must also report its Dashboard local indicators at this meeting. </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28</a:t>
            </a:fld>
            <a:endParaRPr lang="en-US" dirty="0"/>
          </a:p>
        </p:txBody>
      </p:sp>
    </p:spTree>
    <p:extLst>
      <p:ext uri="{BB962C8B-B14F-4D97-AF65-F5344CB8AC3E}">
        <p14:creationId xmlns:p14="http://schemas.microsoft.com/office/powerpoint/2010/main" val="35873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Submission</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pPr marL="0" indent="0">
              <a:buNone/>
            </a:pPr>
            <a:r>
              <a:rPr lang="en-US" dirty="0">
                <a:latin typeface="Arial"/>
                <a:cs typeface="Arial"/>
              </a:rPr>
              <a:t>Not later than five days after adoption of the LCAP or annual update to the LCAP, the:</a:t>
            </a:r>
            <a:endParaRPr lang="en-US" dirty="0"/>
          </a:p>
          <a:p>
            <a:pPr marL="342900" indent="-342900"/>
            <a:r>
              <a:rPr lang="en-US" dirty="0">
                <a:latin typeface="Arial"/>
                <a:cs typeface="Arial"/>
              </a:rPr>
              <a:t>COE must submit its adopted LCAP to the CDE for review and approval.</a:t>
            </a:r>
            <a:endParaRPr lang="en-US" dirty="0"/>
          </a:p>
          <a:p>
            <a:pPr marL="342900" indent="-342900"/>
            <a:r>
              <a:rPr lang="en-US" dirty="0">
                <a:latin typeface="Arial"/>
                <a:cs typeface="Arial"/>
              </a:rPr>
              <a:t>District must submit its adopted LCAP to their COE for review and approval.</a:t>
            </a:r>
            <a:endParaRPr lang="en-US" dirty="0"/>
          </a:p>
          <a:p>
            <a:pPr marL="342900" indent="-342900"/>
            <a:endParaRPr lang="en-US" dirty="0">
              <a:latin typeface="Arial"/>
              <a:cs typeface="Arial"/>
            </a:endParaRPr>
          </a:p>
          <a:p>
            <a:pPr marL="0" indent="0">
              <a:buNone/>
            </a:pPr>
            <a:r>
              <a:rPr lang="en-US" dirty="0">
                <a:latin typeface="Arial"/>
                <a:cs typeface="Arial"/>
              </a:rPr>
              <a:t>On or before July 1st, a charter school must submit its adopted LCAP to its chartering authority and the county superintendent of schools, or only to the county superintendent of schools if the county board of education is the chartering authority. </a:t>
            </a:r>
            <a:endParaRPr lang="en-US" dirty="0"/>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29</a:t>
            </a:fld>
            <a:endParaRPr lang="en-US" dirty="0"/>
          </a:p>
        </p:txBody>
      </p:sp>
    </p:spTree>
    <p:extLst>
      <p:ext uri="{BB962C8B-B14F-4D97-AF65-F5344CB8AC3E}">
        <p14:creationId xmlns:p14="http://schemas.microsoft.com/office/powerpoint/2010/main" val="400661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a:xfrm>
            <a:off x="838200" y="365125"/>
            <a:ext cx="10515600" cy="1325563"/>
          </a:xfrm>
        </p:spPr>
        <p:txBody>
          <a:bodyPr>
            <a:normAutofit/>
          </a:bodyPr>
          <a:lstStyle/>
          <a:p>
            <a:r>
              <a:rPr lang="en-US" sz="5400" dirty="0"/>
              <a:t>Template Files</a:t>
            </a:r>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2023–24 Local Control and Accountability Plan (LCAP) Annual Update Template: </a:t>
            </a:r>
            <a:r>
              <a:rPr lang="en-US" dirty="0">
                <a:solidFill>
                  <a:srgbClr val="1704A0"/>
                </a:solidFill>
                <a:hlinkClick r:id="rId2" tooltip="2023–24 LCAP Annual Update Template">
                  <a:extLst>
                    <a:ext uri="{A12FA001-AC4F-418D-AE19-62706E023703}">
                      <ahyp:hlinkClr xmlns:ahyp="http://schemas.microsoft.com/office/drawing/2018/hyperlinkcolor" val="tx"/>
                    </a:ext>
                  </a:extLst>
                </a:hlinkClick>
              </a:rPr>
              <a:t>https://www.cde.ca.gov/re/lc/documents/annualupdatetemplate2023.docx</a:t>
            </a:r>
            <a:r>
              <a:rPr lang="en-US" dirty="0">
                <a:solidFill>
                  <a:srgbClr val="1704A0"/>
                </a:solidFill>
              </a:rPr>
              <a:t> </a:t>
            </a:r>
          </a:p>
          <a:p>
            <a:r>
              <a:rPr lang="en-US" dirty="0"/>
              <a:t>2024–25 LCAP Template: </a:t>
            </a:r>
            <a:br>
              <a:rPr lang="en-US" dirty="0"/>
            </a:br>
            <a:r>
              <a:rPr lang="en-US" dirty="0">
                <a:solidFill>
                  <a:srgbClr val="1704A0"/>
                </a:solidFill>
                <a:hlinkClick r:id="rId3" tooltip="2024–25 LCAP Template">
                  <a:extLst>
                    <a:ext uri="{A12FA001-AC4F-418D-AE19-62706E023703}">
                      <ahyp:hlinkClr xmlns:ahyp="http://schemas.microsoft.com/office/drawing/2018/hyperlinkcolor" val="tx"/>
                    </a:ext>
                  </a:extLst>
                </a:hlinkClick>
              </a:rPr>
              <a:t>https://www.cde.ca.gov/re/lc/documents/adoptedlcaptemplate2024.docx</a:t>
            </a:r>
            <a:endParaRPr lang="en-US" dirty="0">
              <a:solidFill>
                <a:srgbClr val="1704A0"/>
              </a:solidFill>
            </a:endParaRPr>
          </a:p>
          <a:p>
            <a:r>
              <a:rPr lang="en-US" dirty="0"/>
              <a:t>2024–25 LCAP Action Tables Template: </a:t>
            </a:r>
            <a:r>
              <a:rPr lang="en-US" dirty="0">
                <a:solidFill>
                  <a:srgbClr val="1704A0"/>
                </a:solidFill>
                <a:hlinkClick r:id="rId4" tooltip="2024–25 LCAP Action Tables Template">
                  <a:extLst>
                    <a:ext uri="{A12FA001-AC4F-418D-AE19-62706E023703}">
                      <ahyp:hlinkClr xmlns:ahyp="http://schemas.microsoft.com/office/drawing/2018/hyperlinkcolor" val="tx"/>
                    </a:ext>
                  </a:extLst>
                </a:hlinkClick>
              </a:rPr>
              <a:t>https://www.cde.ca.gov/re/lc/documents/lcapactiontables2024.xlsx</a:t>
            </a:r>
            <a:endParaRPr lang="en-US" dirty="0">
              <a:solidFill>
                <a:srgbClr val="1704A0"/>
              </a:solidFill>
            </a:endParaRPr>
          </a:p>
          <a:p>
            <a:r>
              <a:rPr lang="en-US" dirty="0"/>
              <a:t>The Budget Overview for Parents Template: </a:t>
            </a:r>
            <a:br>
              <a:rPr lang="en-US" dirty="0"/>
            </a:br>
            <a:r>
              <a:rPr lang="en-US" dirty="0">
                <a:solidFill>
                  <a:srgbClr val="1704A0"/>
                </a:solidFill>
                <a:hlinkClick r:id="rId5" tooltip="Budget Overview for Parents Template">
                  <a:extLst>
                    <a:ext uri="{A12FA001-AC4F-418D-AE19-62706E023703}">
                      <ahyp:hlinkClr xmlns:ahyp="http://schemas.microsoft.com/office/drawing/2018/hyperlinkcolor" val="tx"/>
                    </a:ext>
                  </a:extLst>
                </a:hlinkClick>
              </a:rPr>
              <a:t>https://www.cde.ca.gov/re/lc/documents/budgetoverviewparent.xlsx</a:t>
            </a:r>
            <a:endParaRPr lang="en-US" dirty="0">
              <a:solidFill>
                <a:srgbClr val="1704A0"/>
              </a:solidFill>
            </a:endParaRPr>
          </a:p>
        </p:txBody>
      </p:sp>
      <p:sp>
        <p:nvSpPr>
          <p:cNvPr id="6" name="Slide Number Placeholder 5">
            <a:extLst>
              <a:ext uri="{FF2B5EF4-FFF2-40B4-BE49-F238E27FC236}">
                <a16:creationId xmlns:a16="http://schemas.microsoft.com/office/drawing/2014/main" id="{F3CB3DB4-EBBA-4B6F-B05F-F322CC24276D}"/>
              </a:ext>
            </a:extLst>
          </p:cNvPr>
          <p:cNvSpPr>
            <a:spLocks noGrp="1"/>
          </p:cNvSpPr>
          <p:nvPr>
            <p:ph type="sldNum" sz="quarter" idx="12"/>
          </p:nvPr>
        </p:nvSpPr>
        <p:spPr>
          <a:xfrm>
            <a:off x="9448800" y="6420040"/>
            <a:ext cx="2743200" cy="365125"/>
          </a:xfrm>
        </p:spPr>
        <p:txBody>
          <a:bodyPr>
            <a:noAutofit/>
          </a:bodyPr>
          <a:lstStyle/>
          <a:p>
            <a:pPr>
              <a:spcAft>
                <a:spcPts val="600"/>
              </a:spcAft>
            </a:pPr>
            <a:fld id="{1E47FE53-EBF0-4DA7-9D9D-CC1C3A20F3CB}" type="slidenum">
              <a:rPr lang="en-US" smtClean="0">
                <a:solidFill>
                  <a:schemeClr val="tx1"/>
                </a:solidFill>
              </a:rPr>
              <a:pPr>
                <a:spcAft>
                  <a:spcPts val="600"/>
                </a:spcAft>
              </a:pPr>
              <a:t>3</a:t>
            </a:fld>
            <a:endParaRPr lang="en-US" dirty="0">
              <a:solidFill>
                <a:schemeClr val="tx1"/>
              </a:solidFill>
            </a:endParaRPr>
          </a:p>
        </p:txBody>
      </p:sp>
    </p:spTree>
    <p:extLst>
      <p:ext uri="{BB962C8B-B14F-4D97-AF65-F5344CB8AC3E}">
        <p14:creationId xmlns:p14="http://schemas.microsoft.com/office/powerpoint/2010/main" val="47115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Posting Requirements: Districts and COEs </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pPr marL="0" indent="0" fontAlgn="base">
              <a:buNone/>
            </a:pPr>
            <a:r>
              <a:rPr lang="en-US" dirty="0">
                <a:solidFill>
                  <a:srgbClr val="333333"/>
                </a:solidFill>
                <a:latin typeface="Arial"/>
                <a:ea typeface="Verdana"/>
                <a:cs typeface="Arial"/>
              </a:rPr>
              <a:t>School districts must:</a:t>
            </a:r>
          </a:p>
          <a:p>
            <a:pPr fontAlgn="base"/>
            <a:r>
              <a:rPr lang="en-US" dirty="0">
                <a:solidFill>
                  <a:srgbClr val="333333"/>
                </a:solidFill>
                <a:latin typeface="Arial"/>
                <a:ea typeface="Verdana"/>
                <a:cs typeface="Arial"/>
              </a:rPr>
              <a:t>Post any approved LCAP, including any updates, revisions, or addenda on the homepage of the district website.</a:t>
            </a:r>
          </a:p>
          <a:p>
            <a:pPr fontAlgn="base"/>
            <a:r>
              <a:rPr lang="en-US" dirty="0">
                <a:solidFill>
                  <a:srgbClr val="333333"/>
                </a:solidFill>
                <a:latin typeface="Arial"/>
                <a:ea typeface="Verdana"/>
                <a:cs typeface="Arial"/>
              </a:rPr>
              <a:t>Post all LCAPs submitted by charter schools that were authorized by the district, or links to those plans, on the homepage of the district website.</a:t>
            </a:r>
          </a:p>
          <a:p>
            <a:pPr marL="0" indent="0">
              <a:buNone/>
            </a:pPr>
            <a:r>
              <a:rPr lang="en-US" dirty="0">
                <a:solidFill>
                  <a:srgbClr val="333333"/>
                </a:solidFill>
                <a:latin typeface="Arial"/>
                <a:ea typeface="Verdana"/>
                <a:cs typeface="Arial"/>
              </a:rPr>
              <a:t>COEs must: </a:t>
            </a:r>
            <a:endParaRPr lang="en-US" dirty="0">
              <a:solidFill>
                <a:srgbClr val="333333"/>
              </a:solidFill>
              <a:latin typeface="Arial"/>
              <a:ea typeface="Verdana"/>
            </a:endParaRPr>
          </a:p>
          <a:p>
            <a:pPr fontAlgn="base"/>
            <a:r>
              <a:rPr lang="en-US" dirty="0">
                <a:solidFill>
                  <a:srgbClr val="333333"/>
                </a:solidFill>
                <a:latin typeface="Arial"/>
                <a:ea typeface="Verdana"/>
                <a:cs typeface="Arial"/>
              </a:rPr>
              <a:t>Post any approved LCAP, including any updates, revisions, or addenda on the homepage of the COEs website.</a:t>
            </a:r>
          </a:p>
          <a:p>
            <a:pPr fontAlgn="base"/>
            <a:r>
              <a:rPr lang="en-US" dirty="0">
                <a:solidFill>
                  <a:srgbClr val="333333"/>
                </a:solidFill>
                <a:latin typeface="Arial"/>
                <a:ea typeface="Verdana"/>
                <a:cs typeface="Arial"/>
              </a:rPr>
              <a:t>Post all LCAPs submitted by school districts and charter schools, or links to those plans, on the website of the COE. </a:t>
            </a:r>
            <a:endParaRPr lang="en-US" dirty="0">
              <a:solidFill>
                <a:srgbClr val="333333"/>
              </a:solidFill>
              <a:latin typeface="Arial"/>
              <a:ea typeface="Verdana"/>
            </a:endParaRPr>
          </a:p>
          <a:p>
            <a:pPr fontAlgn="base"/>
            <a:r>
              <a:rPr lang="en-US" dirty="0">
                <a:solidFill>
                  <a:srgbClr val="333333"/>
                </a:solidFill>
                <a:latin typeface="Arial"/>
                <a:ea typeface="Verdana"/>
                <a:cs typeface="Arial"/>
              </a:rPr>
              <a:t>Provide the CDE with links to all LCAPs submitted to the COE by school districts and charter schools, and the COE LCAP.</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30</a:t>
            </a:fld>
            <a:endParaRPr lang="en-US" dirty="0"/>
          </a:p>
        </p:txBody>
      </p:sp>
    </p:spTree>
    <p:extLst>
      <p:ext uri="{BB962C8B-B14F-4D97-AF65-F5344CB8AC3E}">
        <p14:creationId xmlns:p14="http://schemas.microsoft.com/office/powerpoint/2010/main" val="1920231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Posting Requirements: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9"/>
            <a:ext cx="11272027" cy="3637698"/>
          </a:xfrm>
        </p:spPr>
        <p:txBody>
          <a:bodyPr vert="horz" lIns="91440" tIns="45720" rIns="91440" bIns="45720" rtlCol="0" anchor="ctr">
            <a:noAutofit/>
          </a:bodyPr>
          <a:lstStyle/>
          <a:p>
            <a:pPr marL="0" indent="0">
              <a:buNone/>
            </a:pPr>
            <a:r>
              <a:rPr lang="en-US" dirty="0">
                <a:solidFill>
                  <a:srgbClr val="333333"/>
                </a:solidFill>
                <a:latin typeface="Arial"/>
                <a:cs typeface="Arial"/>
              </a:rPr>
              <a:t>Charter schools must:</a:t>
            </a:r>
            <a:endParaRPr lang="en-US" dirty="0">
              <a:solidFill>
                <a:srgbClr val="000000"/>
              </a:solidFill>
              <a:latin typeface="Arial"/>
              <a:cs typeface="Arial"/>
            </a:endParaRPr>
          </a:p>
          <a:p>
            <a:r>
              <a:rPr lang="en-US" dirty="0">
                <a:solidFill>
                  <a:srgbClr val="333333"/>
                </a:solidFill>
                <a:latin typeface="Arial"/>
                <a:cs typeface="Arial"/>
              </a:rPr>
              <a:t>Post on its home page any</a:t>
            </a:r>
            <a:r>
              <a:rPr lang="en-US" b="1" dirty="0">
                <a:solidFill>
                  <a:srgbClr val="333333"/>
                </a:solidFill>
                <a:latin typeface="Arial"/>
                <a:cs typeface="Arial"/>
              </a:rPr>
              <a:t> </a:t>
            </a:r>
            <a:r>
              <a:rPr lang="en-US" dirty="0">
                <a:solidFill>
                  <a:srgbClr val="333333"/>
                </a:solidFill>
                <a:latin typeface="Arial"/>
                <a:cs typeface="Arial"/>
              </a:rPr>
              <a:t>LCAP adopted by the governing body of the charter school, and any updates, revisions, or addenda to an LCAP approved by the governing body of the charter school. </a:t>
            </a:r>
            <a:endParaRPr lang="en-US" dirty="0">
              <a:latin typeface="Arial"/>
              <a:cs typeface="Arial"/>
            </a:endParaRP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31</a:t>
            </a:fld>
            <a:endParaRPr lang="en-US" dirty="0"/>
          </a:p>
        </p:txBody>
      </p:sp>
    </p:spTree>
    <p:extLst>
      <p:ext uri="{BB962C8B-B14F-4D97-AF65-F5344CB8AC3E}">
        <p14:creationId xmlns:p14="http://schemas.microsoft.com/office/powerpoint/2010/main" val="3115227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LCAP Revisions: All LEAs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291788" y="1885278"/>
            <a:ext cx="11272027" cy="4464721"/>
          </a:xfrm>
        </p:spPr>
        <p:txBody>
          <a:bodyPr vert="horz" lIns="91440" tIns="45720" rIns="91440" bIns="45720" rtlCol="0" anchor="ctr">
            <a:noAutofit/>
          </a:bodyPr>
          <a:lstStyle/>
          <a:p>
            <a:pPr marL="0" indent="0">
              <a:buNone/>
            </a:pPr>
            <a:r>
              <a:rPr lang="en-US" dirty="0">
                <a:solidFill>
                  <a:srgbClr val="333333"/>
                </a:solidFill>
                <a:latin typeface="Arial"/>
                <a:cs typeface="Arial"/>
              </a:rPr>
              <a:t>The governing board/body of an LEA may adopt revisions to their LCAP during the period the LCAP is in effect only if it follows the process to adopt the LCAP and the revisions are adopted in a public meeting.</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163300" y="6455431"/>
            <a:ext cx="986933" cy="365125"/>
          </a:xfrm>
        </p:spPr>
        <p:txBody>
          <a:bodyPr>
            <a:noAutofit/>
          </a:bodyPr>
          <a:lstStyle/>
          <a:p>
            <a:pPr>
              <a:spcAft>
                <a:spcPts val="600"/>
              </a:spcAft>
            </a:pPr>
            <a:fld id="{1E47FE53-EBF0-4DA7-9D9D-CC1C3A20F3CB}" type="slidenum">
              <a:rPr lang="en-US"/>
              <a:pPr>
                <a:spcAft>
                  <a:spcPts val="600"/>
                </a:spcAft>
              </a:pPr>
              <a:t>32</a:t>
            </a:fld>
            <a:endParaRPr lang="en-US" dirty="0"/>
          </a:p>
        </p:txBody>
      </p:sp>
    </p:spTree>
    <p:extLst>
      <p:ext uri="{BB962C8B-B14F-4D97-AF65-F5344CB8AC3E}">
        <p14:creationId xmlns:p14="http://schemas.microsoft.com/office/powerpoint/2010/main" val="211025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The Engaging Educational Partners Section</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061700" y="6446837"/>
            <a:ext cx="1090676" cy="365125"/>
          </a:xfrm>
        </p:spPr>
        <p:txBody>
          <a:bodyPr vert="horz" lIns="91440" tIns="45720" rIns="91440" bIns="45720" rtlCol="0" anchor="ctr">
            <a:noAutofit/>
          </a:bodyPr>
          <a:lstStyle/>
          <a:p>
            <a:pPr>
              <a:spcAft>
                <a:spcPts val="600"/>
              </a:spcAft>
            </a:pPr>
            <a:fld id="{1E47FE53-EBF0-4DA7-9D9D-CC1C3A20F3CB}" type="slidenum">
              <a:rPr lang="en-US" dirty="0"/>
              <a:pPr>
                <a:spcAft>
                  <a:spcPts val="600"/>
                </a:spcAft>
              </a:pPr>
              <a:t>33</a:t>
            </a:fld>
            <a:endParaRPr lang="en-US" dirty="0"/>
          </a:p>
        </p:txBody>
      </p:sp>
    </p:spTree>
    <p:extLst>
      <p:ext uri="{BB962C8B-B14F-4D97-AF65-F5344CB8AC3E}">
        <p14:creationId xmlns:p14="http://schemas.microsoft.com/office/powerpoint/2010/main" val="4076785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C11466-5F04-13B0-E8FA-EF7AD407B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709EAE-8762-CCC8-6D03-03DDF6979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2FA9DB-F697-9385-2ED3-31DDC858D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F32F932-F4E9-9473-CFB3-C5A8143E8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B9F5D5D3-8C9A-FFC9-965F-FB0AAFC5A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C080B-E86E-F9E1-1AEF-913753BA2B04}"/>
              </a:ext>
            </a:extLst>
          </p:cNvPr>
          <p:cNvSpPr>
            <a:spLocks noGrp="1"/>
          </p:cNvSpPr>
          <p:nvPr>
            <p:ph type="title"/>
          </p:nvPr>
        </p:nvSpPr>
        <p:spPr>
          <a:xfrm>
            <a:off x="717868" y="690901"/>
            <a:ext cx="3061185" cy="4088363"/>
          </a:xfrm>
        </p:spPr>
        <p:txBody>
          <a:bodyPr>
            <a:normAutofit/>
          </a:bodyPr>
          <a:lstStyle/>
          <a:p>
            <a:r>
              <a:rPr lang="en-US" sz="3600" dirty="0">
                <a:solidFill>
                  <a:srgbClr val="FFFFFF"/>
                </a:solidFill>
                <a:latin typeface="Arial"/>
                <a:cs typeface="Arial"/>
              </a:rPr>
              <a:t>Overview of Engaging Educational Partners </a:t>
            </a:r>
            <a:br>
              <a:rPr lang="en-US" sz="3600" dirty="0">
                <a:solidFill>
                  <a:srgbClr val="FFFFFF"/>
                </a:solidFill>
                <a:latin typeface="Arial"/>
                <a:cs typeface="Arial"/>
              </a:rPr>
            </a:br>
            <a:r>
              <a:rPr lang="en-US" sz="3600" dirty="0">
                <a:solidFill>
                  <a:srgbClr val="FFFFFF"/>
                </a:solidFill>
                <a:latin typeface="Arial"/>
                <a:cs typeface="Arial"/>
              </a:rPr>
              <a:t>Section</a:t>
            </a:r>
            <a:endParaRPr lang="en-US" sz="3600" dirty="0"/>
          </a:p>
        </p:txBody>
      </p:sp>
      <p:graphicFrame>
        <p:nvGraphicFramePr>
          <p:cNvPr id="6" name="Content Placeholder 5" descr="Engaging Educational Partners section updates&#10;">
            <a:extLst>
              <a:ext uri="{FF2B5EF4-FFF2-40B4-BE49-F238E27FC236}">
                <a16:creationId xmlns:a16="http://schemas.microsoft.com/office/drawing/2014/main" id="{1A7034F9-84E1-62FF-045E-578DB98DF6C5}"/>
              </a:ext>
            </a:extLst>
          </p:cNvPr>
          <p:cNvGraphicFramePr>
            <a:graphicFrameLocks noGrp="1"/>
          </p:cNvGraphicFramePr>
          <p:nvPr>
            <p:ph idx="1"/>
            <p:extLst>
              <p:ext uri="{D42A27DB-BD31-4B8C-83A1-F6EECF244321}">
                <p14:modId xmlns:p14="http://schemas.microsoft.com/office/powerpoint/2010/main" val="25333086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C9A5857-D58A-21BF-B3B8-28CAF4BC1FCE}"/>
              </a:ext>
            </a:extLst>
          </p:cNvPr>
          <p:cNvSpPr>
            <a:spLocks noGrp="1"/>
          </p:cNvSpPr>
          <p:nvPr>
            <p:ph type="sldNum" sz="quarter" idx="12"/>
          </p:nvPr>
        </p:nvSpPr>
        <p:spPr>
          <a:xfrm>
            <a:off x="9448800" y="6451906"/>
            <a:ext cx="2743200" cy="365125"/>
          </a:xfrm>
        </p:spPr>
        <p:txBody>
          <a:bodyPr/>
          <a:lstStyle/>
          <a:p>
            <a:fld id="{1E47FE53-EBF0-4DA7-9D9D-CC1C3A20F3CB}" type="slidenum">
              <a:rPr lang="en-US" sz="2400" smtClean="0">
                <a:solidFill>
                  <a:schemeClr val="tx1"/>
                </a:solidFill>
                <a:latin typeface="Arial" panose="020B0604020202020204" pitchFamily="34" charset="0"/>
                <a:cs typeface="Arial" panose="020B0604020202020204" pitchFamily="34" charset="0"/>
              </a:rPr>
              <a:t>34</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8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Template (1)</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231056" y="1622746"/>
            <a:ext cx="11729883" cy="4940716"/>
          </a:xfrm>
        </p:spPr>
        <p:txBody>
          <a:bodyPr vert="horz" lIns="91440" tIns="45720" rIns="91440" bIns="45720" rtlCol="0" anchor="ctr">
            <a:noAutofit/>
          </a:bodyPr>
          <a:lstStyle/>
          <a:p>
            <a:pPr marL="0" indent="0">
              <a:buNone/>
            </a:pPr>
            <a:r>
              <a:rPr lang="en-US" b="1" dirty="0"/>
              <a:t>Engaging Educational Partners: Prompt 1</a:t>
            </a:r>
          </a:p>
          <a:p>
            <a:r>
              <a:rPr lang="en-US" dirty="0"/>
              <a:t>A summary of the process used to engage educational partners in the development of the LCAP. </a:t>
            </a:r>
            <a:endParaRPr lang="en-US" dirty="0">
              <a:ea typeface="Calibri"/>
            </a:endParaRPr>
          </a:p>
          <a:p>
            <a:pPr marL="342900" indent="-342900"/>
            <a:r>
              <a:rPr lang="en-US" dirty="0"/>
              <a:t>School districts and county offices of education must, at a minimum, consult with teachers, principals, administrators, other school personnel, local bargaining units, parents, and students in the development of the LCAP.</a:t>
            </a:r>
            <a:endParaRPr lang="en-US" dirty="0">
              <a:ea typeface="Calibri"/>
            </a:endParaRPr>
          </a:p>
          <a:p>
            <a:pPr marL="342900" indent="-342900"/>
            <a:r>
              <a:rPr lang="en-US" dirty="0"/>
              <a:t>Charter schools must, at a minimum, consult with teachers, principals, administrators, other school personnel, parents, and students in the development of the LCAP.</a:t>
            </a:r>
            <a:endParaRPr lang="en-US" dirty="0">
              <a:ea typeface="Calibri"/>
            </a:endParaRPr>
          </a:p>
          <a:p>
            <a:pPr marL="342900" indent="-342900"/>
            <a:r>
              <a:rPr lang="en-US" dirty="0"/>
              <a:t>An LEA receiving Equity Multiplier funds must also consult with educational partners at schools generating Equity Multiplier funds in the development of the LCAP, specifically, in the development of the required focus goal for each applicable school. </a:t>
            </a:r>
            <a:endParaRPr lang="en-US" dirty="0">
              <a:ea typeface="Calibri"/>
            </a:endParaRPr>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35</a:t>
            </a:fld>
            <a:endParaRPr lang="en-US" dirty="0"/>
          </a:p>
        </p:txBody>
      </p:sp>
    </p:spTree>
    <p:extLst>
      <p:ext uri="{BB962C8B-B14F-4D97-AF65-F5344CB8AC3E}">
        <p14:creationId xmlns:p14="http://schemas.microsoft.com/office/powerpoint/2010/main" val="195665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Template (2)</a:t>
            </a:r>
            <a:endParaRPr lang="en-US" sz="3600" dirty="0">
              <a:solidFill>
                <a:srgbClr val="FFFFFF"/>
              </a:solidFill>
            </a:endParaRPr>
          </a:p>
        </p:txBody>
      </p:sp>
      <p:graphicFrame>
        <p:nvGraphicFramePr>
          <p:cNvPr id="5" name="Content Placeholder 5">
            <a:extLst>
              <a:ext uri="{FF2B5EF4-FFF2-40B4-BE49-F238E27FC236}">
                <a16:creationId xmlns:a16="http://schemas.microsoft.com/office/drawing/2014/main" id="{69EB5348-7455-C193-484C-D3B8B5AF7F86}"/>
              </a:ext>
            </a:extLst>
          </p:cNvPr>
          <p:cNvGraphicFramePr>
            <a:graphicFrameLocks noGrp="1"/>
          </p:cNvGraphicFramePr>
          <p:nvPr>
            <p:ph idx="1"/>
            <p:extLst>
              <p:ext uri="{D42A27DB-BD31-4B8C-83A1-F6EECF244321}">
                <p14:modId xmlns:p14="http://schemas.microsoft.com/office/powerpoint/2010/main" val="4145292107"/>
              </p:ext>
            </p:extLst>
          </p:nvPr>
        </p:nvGraphicFramePr>
        <p:xfrm>
          <a:off x="284000" y="1843483"/>
          <a:ext cx="11623995" cy="4023360"/>
        </p:xfrm>
        <a:graphic>
          <a:graphicData uri="http://schemas.openxmlformats.org/drawingml/2006/table">
            <a:tbl>
              <a:tblPr firstRow="1" firstCol="1" bandRow="1">
                <a:tableStyleId>{5C22544A-7EE6-4342-B048-85BDC9FD1C3A}</a:tableStyleId>
              </a:tblPr>
              <a:tblGrid>
                <a:gridCol w="2945243">
                  <a:extLst>
                    <a:ext uri="{9D8B030D-6E8A-4147-A177-3AD203B41FA5}">
                      <a16:colId xmlns:a16="http://schemas.microsoft.com/office/drawing/2014/main" val="294373912"/>
                    </a:ext>
                  </a:extLst>
                </a:gridCol>
                <a:gridCol w="8678752">
                  <a:extLst>
                    <a:ext uri="{9D8B030D-6E8A-4147-A177-3AD203B41FA5}">
                      <a16:colId xmlns:a16="http://schemas.microsoft.com/office/drawing/2014/main" val="3312523486"/>
                    </a:ext>
                  </a:extLst>
                </a:gridCol>
              </a:tblGrid>
              <a:tr h="338941">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Educational Partner(s)</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Process for Engagement</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84577720"/>
                  </a:ext>
                </a:extLst>
              </a:tr>
              <a:tr h="677883">
                <a:tc>
                  <a:txBody>
                    <a:bodyPr/>
                    <a:lstStyle/>
                    <a:p>
                      <a:pPr marL="0" marR="0">
                        <a:spcBef>
                          <a:spcPts val="300"/>
                        </a:spcBef>
                        <a:spcAft>
                          <a:spcPts val="600"/>
                        </a:spcAft>
                      </a:pPr>
                      <a:r>
                        <a:rPr lang="en-US" sz="2400" b="0" dirty="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870601"/>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140204"/>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404006"/>
                  </a:ext>
                </a:extLst>
              </a:tr>
            </a:tbl>
          </a:graphicData>
        </a:graphic>
      </p:graphicFrame>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36</a:t>
            </a:fld>
            <a:endParaRPr lang="en-US" dirty="0"/>
          </a:p>
        </p:txBody>
      </p:sp>
    </p:spTree>
    <p:extLst>
      <p:ext uri="{BB962C8B-B14F-4D97-AF65-F5344CB8AC3E}">
        <p14:creationId xmlns:p14="http://schemas.microsoft.com/office/powerpoint/2010/main" val="209413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231056" y="1590741"/>
            <a:ext cx="11729883" cy="4346763"/>
          </a:xfrm>
        </p:spPr>
        <p:txBody>
          <a:bodyPr vert="horz" lIns="91440" tIns="45720" rIns="91440" bIns="45720" rtlCol="0" anchor="ctr">
            <a:noAutofit/>
          </a:bodyPr>
          <a:lstStyle/>
          <a:p>
            <a:pPr marL="0" indent="0">
              <a:buNone/>
            </a:pPr>
            <a:r>
              <a:rPr lang="en-US" dirty="0">
                <a:latin typeface="Arial"/>
                <a:cs typeface="Arial"/>
              </a:rPr>
              <a:t>Complete the table as follows:</a:t>
            </a:r>
            <a:endParaRPr lang="en-US" dirty="0"/>
          </a:p>
          <a:p>
            <a:pPr marL="0" indent="0">
              <a:buNone/>
            </a:pPr>
            <a:endParaRPr lang="en-US" dirty="0">
              <a:latin typeface="Arial"/>
              <a:cs typeface="Arial"/>
            </a:endParaRPr>
          </a:p>
          <a:p>
            <a:pPr marL="0" indent="0">
              <a:buNone/>
            </a:pPr>
            <a:r>
              <a:rPr lang="en-US" b="1" dirty="0">
                <a:latin typeface="Arial"/>
                <a:cs typeface="Arial"/>
              </a:rPr>
              <a:t>Educational Partners Column</a:t>
            </a:r>
            <a:r>
              <a:rPr lang="en-US" dirty="0">
                <a:latin typeface="Arial"/>
                <a:cs typeface="Arial"/>
              </a:rPr>
              <a:t>: Identify the applicable educational partner(s) or group(s) that were engaged in the development of the LCAP.</a:t>
            </a:r>
          </a:p>
          <a:p>
            <a:pPr marL="0" indent="0">
              <a:buNone/>
            </a:pPr>
            <a:endParaRPr lang="en-US" dirty="0">
              <a:latin typeface="Arial"/>
              <a:cs typeface="Arial"/>
            </a:endParaRPr>
          </a:p>
          <a:p>
            <a:pPr marL="0" indent="0">
              <a:buNone/>
            </a:pPr>
            <a:r>
              <a:rPr lang="en-US" b="1" dirty="0">
                <a:latin typeface="Arial"/>
                <a:cs typeface="Arial"/>
              </a:rPr>
              <a:t>Process for Engagement Column</a:t>
            </a:r>
            <a:r>
              <a:rPr lang="en-US" dirty="0">
                <a:latin typeface="Arial"/>
                <a:cs typeface="Arial"/>
              </a:rPr>
              <a:t>: 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37</a:t>
            </a:fld>
            <a:endParaRPr lang="en-US" dirty="0"/>
          </a:p>
        </p:txBody>
      </p:sp>
    </p:spTree>
    <p:extLst>
      <p:ext uri="{BB962C8B-B14F-4D97-AF65-F5344CB8AC3E}">
        <p14:creationId xmlns:p14="http://schemas.microsoft.com/office/powerpoint/2010/main" val="348830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05335" y="1885279"/>
            <a:ext cx="11729883" cy="4109122"/>
          </a:xfrm>
        </p:spPr>
        <p:txBody>
          <a:bodyPr vert="horz" lIns="91440" tIns="45720" rIns="91440" bIns="45720" rtlCol="0" anchor="t">
            <a:noAutofit/>
          </a:bodyPr>
          <a:lstStyle/>
          <a:p>
            <a:r>
              <a:rPr lang="en-US" dirty="0">
                <a:latin typeface="Arial"/>
                <a:cs typeface="Arial"/>
              </a:rPr>
              <a:t>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 </a:t>
            </a:r>
            <a:endParaRPr lang="en-US" dirty="0"/>
          </a:p>
          <a:p>
            <a:r>
              <a:rPr lang="en-US" dirty="0">
                <a:latin typeface="Arial"/>
                <a:cs typeface="Arial"/>
              </a:rPr>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379200" y="6455431"/>
            <a:ext cx="771033" cy="365125"/>
          </a:xfrm>
        </p:spPr>
        <p:txBody>
          <a:bodyPr>
            <a:noAutofit/>
          </a:bodyPr>
          <a:lstStyle/>
          <a:p>
            <a:pPr>
              <a:spcAft>
                <a:spcPts val="600"/>
              </a:spcAft>
            </a:pPr>
            <a:fld id="{1E47FE53-EBF0-4DA7-9D9D-CC1C3A20F3CB}" type="slidenum">
              <a:rPr lang="en-US"/>
              <a:pPr>
                <a:spcAft>
                  <a:spcPts val="600"/>
                </a:spcAft>
              </a:pPr>
              <a:t>38</a:t>
            </a:fld>
            <a:endParaRPr lang="en-US" dirty="0"/>
          </a:p>
        </p:txBody>
      </p:sp>
    </p:spTree>
    <p:extLst>
      <p:ext uri="{BB962C8B-B14F-4D97-AF65-F5344CB8AC3E}">
        <p14:creationId xmlns:p14="http://schemas.microsoft.com/office/powerpoint/2010/main" val="1558606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Template</a:t>
            </a:r>
            <a:endParaRPr lang="en-US" sz="3600" dirty="0">
              <a:solidFill>
                <a:srgbClr val="FFFFFF"/>
              </a:solidFill>
            </a:endParaRPr>
          </a:p>
        </p:txBody>
      </p:sp>
      <p:sp>
        <p:nvSpPr>
          <p:cNvPr id="7" name="Content Placeholder 6">
            <a:extLst>
              <a:ext uri="{FF2B5EF4-FFF2-40B4-BE49-F238E27FC236}">
                <a16:creationId xmlns:a16="http://schemas.microsoft.com/office/drawing/2014/main" id="{192C9258-A376-F27B-817D-A4E14429FE04}"/>
              </a:ext>
            </a:extLst>
          </p:cNvPr>
          <p:cNvSpPr>
            <a:spLocks noGrp="1"/>
          </p:cNvSpPr>
          <p:nvPr>
            <p:ph idx="1"/>
          </p:nvPr>
        </p:nvSpPr>
        <p:spPr>
          <a:xfrm>
            <a:off x="603248" y="1844071"/>
            <a:ext cx="10985500" cy="4351338"/>
          </a:xfrm>
        </p:spPr>
        <p:txBody>
          <a:bodyPr/>
          <a:lstStyle/>
          <a:p>
            <a:pPr marL="0" indent="0">
              <a:buNone/>
            </a:pPr>
            <a:r>
              <a:rPr lang="en-US" sz="2400" b="1" dirty="0">
                <a:latin typeface="Arial" panose="020B0604020202020204" pitchFamily="34" charset="0"/>
                <a:cs typeface="Arial" panose="020B0604020202020204" pitchFamily="34" charset="0"/>
              </a:rPr>
              <a:t>Engaging Educational Partners: Prompt 2</a:t>
            </a:r>
          </a:p>
          <a:p>
            <a:r>
              <a:rPr lang="en-US" sz="2400" dirty="0">
                <a:latin typeface="Arial" panose="020B0604020202020204" pitchFamily="34" charset="0"/>
                <a:cs typeface="Arial" panose="020B0604020202020204" pitchFamily="34" charset="0"/>
              </a:rPr>
              <a:t>A description of how the adopted LCAP was influenced by the feedback provided by educational partners. </a:t>
            </a:r>
            <a:endParaRPr lang="en-US" dirty="0"/>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163300" y="6455431"/>
            <a:ext cx="9869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72783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200" dirty="0">
                <a:solidFill>
                  <a:srgbClr val="FFFFFF"/>
                </a:solidFill>
              </a:rPr>
              <a:t>Purpose of Today’s Webinar</a:t>
            </a:r>
            <a:endParaRPr lang="en-US" sz="3400" dirty="0">
              <a:solidFill>
                <a:srgbClr val="FFFFFF"/>
              </a:solidFill>
            </a:endParaRP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706858" y="2045859"/>
            <a:ext cx="9724031" cy="3683358"/>
          </a:xfrm>
        </p:spPr>
        <p:txBody>
          <a:bodyPr vert="horz" lIns="91440" tIns="45720" rIns="91440" bIns="45720" rtlCol="0" anchor="ctr">
            <a:normAutofit/>
          </a:bodyPr>
          <a:lstStyle/>
          <a:p>
            <a:pPr marL="0" indent="0">
              <a:buNone/>
            </a:pPr>
            <a:r>
              <a:rPr lang="en-US" sz="2400" dirty="0">
                <a:latin typeface="Arial"/>
                <a:ea typeface="Segoe UI"/>
                <a:cs typeface="Segoe UI"/>
              </a:rPr>
              <a:t>To </a:t>
            </a:r>
            <a:r>
              <a:rPr lang="en-US" dirty="0">
                <a:latin typeface="Arial"/>
                <a:ea typeface="Segoe UI"/>
                <a:cs typeface="Segoe UI"/>
              </a:rPr>
              <a:t>discuss: </a:t>
            </a:r>
            <a:endParaRPr lang="en-US" dirty="0"/>
          </a:p>
          <a:p>
            <a:pPr lvl="0" rtl="0">
              <a:buChar char="•"/>
            </a:pPr>
            <a:r>
              <a:rPr lang="en-US" dirty="0">
                <a:latin typeface="Arial"/>
                <a:cs typeface="Arial"/>
              </a:rPr>
              <a:t>Why engagement of educational partners is critical to the development of a comprehensive plan that addresses local needs;</a:t>
            </a:r>
          </a:p>
          <a:p>
            <a:r>
              <a:rPr lang="en-US" dirty="0">
                <a:latin typeface="Arial"/>
                <a:ea typeface="Arial"/>
                <a:cs typeface="Arial"/>
              </a:rPr>
              <a:t>Requirements</a:t>
            </a:r>
            <a:r>
              <a:rPr lang="en-US" sz="2400" dirty="0">
                <a:latin typeface="Arial"/>
                <a:ea typeface="Arial"/>
                <a:cs typeface="Arial"/>
              </a:rPr>
              <a:t> for engaging educational partners in the development of the LCAP</a:t>
            </a:r>
            <a:r>
              <a:rPr lang="en-US" dirty="0">
                <a:latin typeface="Arial"/>
                <a:ea typeface="Arial"/>
                <a:cs typeface="Arial"/>
              </a:rPr>
              <a:t>;</a:t>
            </a:r>
          </a:p>
          <a:p>
            <a:r>
              <a:rPr lang="en-US" dirty="0">
                <a:latin typeface="Arial"/>
                <a:ea typeface="Arial"/>
                <a:cs typeface="Arial"/>
              </a:rPr>
              <a:t>Requirements</a:t>
            </a:r>
            <a:r>
              <a:rPr lang="en-US" sz="2400" dirty="0">
                <a:latin typeface="Arial"/>
                <a:ea typeface="Arial"/>
                <a:cs typeface="Arial"/>
              </a:rPr>
              <a:t> for completing the Engaging Educational Partners section of the LCAP</a:t>
            </a:r>
            <a:r>
              <a:rPr lang="en-US" dirty="0">
                <a:latin typeface="Arial"/>
                <a:ea typeface="Arial"/>
                <a:cs typeface="Arial"/>
              </a:rPr>
              <a:t>; and </a:t>
            </a:r>
            <a:endParaRPr lang="en-US" dirty="0">
              <a:ea typeface="Arial"/>
            </a:endParaRPr>
          </a:p>
          <a:p>
            <a:r>
              <a:rPr lang="en-US" dirty="0">
                <a:latin typeface="Arial"/>
                <a:ea typeface="Arial"/>
                <a:cs typeface="Arial"/>
              </a:rPr>
              <a:t>Considerations</a:t>
            </a:r>
            <a:r>
              <a:rPr lang="en-US" sz="2400" dirty="0">
                <a:latin typeface="Arial"/>
                <a:ea typeface="Arial"/>
                <a:cs typeface="Arial"/>
              </a:rPr>
              <a:t> for meaningful engagement of educational partners.​</a:t>
            </a:r>
            <a:endParaRPr lang="en-US" sz="2400" dirty="0">
              <a:ea typeface="Arial"/>
            </a:endParaRP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4</a:t>
            </a:fld>
            <a:endParaRPr lang="en-US" dirty="0"/>
          </a:p>
        </p:txBody>
      </p:sp>
    </p:spTree>
    <p:extLst>
      <p:ext uri="{BB962C8B-B14F-4D97-AF65-F5344CB8AC3E}">
        <p14:creationId xmlns:p14="http://schemas.microsoft.com/office/powerpoint/2010/main" val="235655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72570" y="1657050"/>
            <a:ext cx="11819530" cy="4344505"/>
          </a:xfrm>
        </p:spPr>
        <p:txBody>
          <a:bodyPr anchor="ctr">
            <a:normAutofit/>
          </a:bodyPr>
          <a:lstStyle/>
          <a:p>
            <a:pPr marL="0" indent="0">
              <a:buNone/>
            </a:pPr>
            <a:r>
              <a:rPr lang="en-US" dirty="0">
                <a:latin typeface="Arial"/>
                <a:cs typeface="Arial"/>
              </a:rPr>
              <a:t>Describe any goals, metrics, actions, or budgeted expenditures in the LCAP that were influenced by or developed in response to the educational partner feedback.</a:t>
            </a:r>
            <a:endParaRPr lang="en-US" dirty="0"/>
          </a:p>
          <a:p>
            <a:pPr lvl="1"/>
            <a:r>
              <a:rPr lang="en-US" dirty="0">
                <a:latin typeface="Arial"/>
                <a:cs typeface="Arial"/>
              </a:rPr>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endParaRPr lang="en-US" dirty="0"/>
          </a:p>
          <a:p>
            <a:pPr marL="0" indent="0">
              <a:buNone/>
            </a:pPr>
            <a:r>
              <a:rPr lang="en-US" dirty="0">
                <a:latin typeface="Arial"/>
                <a:cs typeface="Arial"/>
              </a:rPr>
              <a:t>An LEA receiving Equity Multiplier funds must include a description of how the consultation with educational partners at schools generating Equity Multiplier funds influenced the development of the adopted LCAP.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40</a:t>
            </a:fld>
            <a:endParaRPr lang="en-US" dirty="0"/>
          </a:p>
        </p:txBody>
      </p:sp>
    </p:spTree>
    <p:extLst>
      <p:ext uri="{BB962C8B-B14F-4D97-AF65-F5344CB8AC3E}">
        <p14:creationId xmlns:p14="http://schemas.microsoft.com/office/powerpoint/2010/main" val="365982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Adopted LCAP (1 of 2)</a:t>
            </a:r>
            <a:endParaRPr lang="en-US" sz="3600" dirty="0">
              <a:solidFill>
                <a:srgbClr val="FFFFFF"/>
              </a:solidFill>
            </a:endParaRPr>
          </a:p>
        </p:txBody>
      </p:sp>
      <p:sp>
        <p:nvSpPr>
          <p:cNvPr id="7" name="Content Placeholder 6">
            <a:extLst>
              <a:ext uri="{FF2B5EF4-FFF2-40B4-BE49-F238E27FC236}">
                <a16:creationId xmlns:a16="http://schemas.microsoft.com/office/drawing/2014/main" id="{0A5D7D64-785E-34E8-E9A7-62EC134C1E96}"/>
              </a:ext>
            </a:extLst>
          </p:cNvPr>
          <p:cNvSpPr>
            <a:spLocks noGrp="1"/>
          </p:cNvSpPr>
          <p:nvPr>
            <p:ph idx="1"/>
          </p:nvPr>
        </p:nvSpPr>
        <p:spPr>
          <a:xfrm>
            <a:off x="533398" y="1891971"/>
            <a:ext cx="11125200" cy="4351338"/>
          </a:xfrm>
        </p:spPr>
        <p:txBody>
          <a:bodyPr/>
          <a:lstStyle/>
          <a:p>
            <a:pPr marL="0" indent="0">
              <a:buNone/>
            </a:pPr>
            <a:r>
              <a:rPr lang="en-US" sz="2400" dirty="0">
                <a:latin typeface="Arial"/>
                <a:cs typeface="Arial"/>
              </a:rPr>
              <a:t>For the purposes of this prompt, this may also include, but is not necessarily limited to:​</a:t>
            </a:r>
            <a:endParaRPr lang="en-US" dirty="0"/>
          </a:p>
          <a:p>
            <a:pPr marL="800100" lvl="1" indent="-342900"/>
            <a:r>
              <a:rPr lang="en-US" dirty="0">
                <a:latin typeface="Arial"/>
                <a:cs typeface="Arial"/>
              </a:rPr>
              <a:t>Inclusion of a goal or decision to pursue a Focus Goal (as described below)​</a:t>
            </a:r>
          </a:p>
          <a:p>
            <a:pPr marL="800100" lvl="1" indent="-342900"/>
            <a:r>
              <a:rPr lang="en-US" dirty="0">
                <a:latin typeface="Arial"/>
                <a:cs typeface="Arial"/>
              </a:rPr>
              <a:t>Inclusion of metrics other than the statutorily required metrics​</a:t>
            </a:r>
          </a:p>
          <a:p>
            <a:pPr marL="800100" lvl="1" indent="-342900"/>
            <a:r>
              <a:rPr lang="en-US" dirty="0">
                <a:latin typeface="Arial"/>
                <a:cs typeface="Arial"/>
              </a:rPr>
              <a:t>Determination of the target outcome on one or more metrics​</a:t>
            </a:r>
          </a:p>
          <a:p>
            <a:pPr marL="800100" lvl="1" indent="-342900"/>
            <a:r>
              <a:rPr lang="en-US" dirty="0">
                <a:latin typeface="Arial"/>
                <a:cs typeface="Arial"/>
              </a:rPr>
              <a:t>Inclusion of performance by one or more student groups in the Measuring and Reporting Results subsection​</a:t>
            </a:r>
          </a:p>
          <a:p>
            <a:pPr marL="800100" lvl="1" indent="-342900"/>
            <a:r>
              <a:rPr lang="en-US" dirty="0">
                <a:latin typeface="Arial"/>
                <a:cs typeface="Arial"/>
              </a:rPr>
              <a:t>Inclusion of action(s) or a group of actions​</a:t>
            </a:r>
          </a:p>
          <a:p>
            <a:pPr marL="800100" lvl="1" indent="-342900"/>
            <a:r>
              <a:rPr lang="en-US" dirty="0">
                <a:latin typeface="Arial"/>
                <a:cs typeface="Arial"/>
              </a:rPr>
              <a:t>Elimination of action(s) or group of actions ​</a:t>
            </a:r>
            <a:endParaRPr lang="en-US" dirty="0"/>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417300" y="6455431"/>
            <a:ext cx="7329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316074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Adopted LCAP (2 of 2)</a:t>
            </a:r>
            <a:endParaRPr lang="en-US" sz="3600" dirty="0">
              <a:solidFill>
                <a:srgbClr val="FFFFFF"/>
              </a:solidFill>
            </a:endParaRPr>
          </a:p>
        </p:txBody>
      </p:sp>
      <p:sp>
        <p:nvSpPr>
          <p:cNvPr id="7" name="Content Placeholder 6">
            <a:extLst>
              <a:ext uri="{FF2B5EF4-FFF2-40B4-BE49-F238E27FC236}">
                <a16:creationId xmlns:a16="http://schemas.microsoft.com/office/drawing/2014/main" id="{05A22BE0-00F3-96FF-1D88-C3124CE375C0}"/>
              </a:ext>
            </a:extLst>
          </p:cNvPr>
          <p:cNvSpPr>
            <a:spLocks noGrp="1"/>
          </p:cNvSpPr>
          <p:nvPr>
            <p:ph idx="1"/>
          </p:nvPr>
        </p:nvSpPr>
        <p:spPr/>
        <p:txBody>
          <a:bodyPr/>
          <a:lstStyle/>
          <a:p>
            <a:pPr marL="0" indent="0">
              <a:buNone/>
            </a:pPr>
            <a:r>
              <a:rPr lang="en-US" sz="2400" dirty="0">
                <a:latin typeface="Arial"/>
                <a:cs typeface="Arial"/>
              </a:rPr>
              <a:t>(Continued from prior slide)</a:t>
            </a:r>
            <a:endParaRPr lang="en-US" dirty="0"/>
          </a:p>
          <a:p>
            <a:endParaRPr lang="en-US" sz="2400" dirty="0">
              <a:latin typeface="Arial"/>
              <a:cs typeface="Arial"/>
            </a:endParaRPr>
          </a:p>
          <a:p>
            <a:pPr marL="228600" indent="-228600">
              <a:buChar char="•"/>
            </a:pPr>
            <a:r>
              <a:rPr lang="en-US" sz="2400" dirty="0">
                <a:latin typeface="Arial"/>
                <a:cs typeface="Arial"/>
              </a:rPr>
              <a:t>Changes to the level of proposed expenditures for one or more actions​</a:t>
            </a:r>
            <a:endParaRPr lang="en-US" dirty="0"/>
          </a:p>
          <a:p>
            <a:pPr marL="228600" indent="-228600">
              <a:buChar char="•"/>
            </a:pPr>
            <a:r>
              <a:rPr lang="en-US" sz="2400" dirty="0">
                <a:latin typeface="Arial"/>
                <a:cs typeface="Arial"/>
              </a:rPr>
              <a:t>Inclusion of action(s) as contributing to increased or improved services for unduplicated students​</a:t>
            </a:r>
          </a:p>
          <a:p>
            <a:pPr marL="228600" indent="-228600">
              <a:buChar char="•"/>
            </a:pPr>
            <a:r>
              <a:rPr lang="en-US" sz="2400" dirty="0">
                <a:latin typeface="Arial"/>
                <a:cs typeface="Arial"/>
              </a:rPr>
              <a:t>Analysis of effectiveness of the specific actions to achieve the goal​</a:t>
            </a:r>
          </a:p>
          <a:p>
            <a:pPr marL="228600" indent="-228600">
              <a:buChar char="•"/>
            </a:pPr>
            <a:r>
              <a:rPr lang="en-US" sz="2400" dirty="0">
                <a:latin typeface="Arial"/>
                <a:cs typeface="Arial"/>
              </a:rPr>
              <a:t>Analysis of material differences in expenditures​</a:t>
            </a:r>
          </a:p>
          <a:p>
            <a:pPr marL="228600" indent="-228600">
              <a:buChar char="•"/>
            </a:pPr>
            <a:r>
              <a:rPr lang="en-US" sz="2400" dirty="0">
                <a:latin typeface="Arial"/>
                <a:cs typeface="Arial"/>
              </a:rPr>
              <a:t>Analysis of changes made to a goal for the ensuing LCAP year based on the annual update process​</a:t>
            </a:r>
          </a:p>
          <a:p>
            <a:pPr marL="228600" indent="-228600">
              <a:buChar char="•"/>
            </a:pPr>
            <a:r>
              <a:rPr lang="en-US" sz="2400" dirty="0">
                <a:latin typeface="Arial"/>
                <a:cs typeface="Arial"/>
              </a:rPr>
              <a:t>Analysis of challenges or successes in the implementation of actions​</a:t>
            </a:r>
            <a:endParaRPr lang="en-US" dirty="0"/>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442700" y="6455431"/>
            <a:ext cx="7075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572279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Reminders </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239500" y="6446837"/>
            <a:ext cx="912876" cy="365125"/>
          </a:xfrm>
        </p:spPr>
        <p:txBody>
          <a:bodyPr vert="horz" lIns="91440" tIns="45720" rIns="91440" bIns="45720" rtlCol="0" anchor="ctr">
            <a:noAutofit/>
          </a:bodyPr>
          <a:lstStyle/>
          <a:p>
            <a:pPr>
              <a:spcAft>
                <a:spcPts val="600"/>
              </a:spcAft>
            </a:pPr>
            <a:fld id="{1E47FE53-EBF0-4DA7-9D9D-CC1C3A20F3CB}" type="slidenum">
              <a:rPr lang="en-US"/>
              <a:pPr>
                <a:spcAft>
                  <a:spcPts val="600"/>
                </a:spcAft>
              </a:pPr>
              <a:t>43</a:t>
            </a:fld>
            <a:endParaRPr lang="en-US" dirty="0"/>
          </a:p>
        </p:txBody>
      </p:sp>
    </p:spTree>
    <p:extLst>
      <p:ext uri="{BB962C8B-B14F-4D97-AF65-F5344CB8AC3E}">
        <p14:creationId xmlns:p14="http://schemas.microsoft.com/office/powerpoint/2010/main" val="64979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Reminders (1)</a:t>
            </a:r>
            <a:endParaRPr lang="en-US" sz="3600" dirty="0">
              <a:solidFill>
                <a:srgbClr val="FFFFFF"/>
              </a:solidFill>
            </a:endParaRPr>
          </a:p>
        </p:txBody>
      </p:sp>
      <p:sp>
        <p:nvSpPr>
          <p:cNvPr id="8" name="Content Placeholder 7">
            <a:extLst>
              <a:ext uri="{FF2B5EF4-FFF2-40B4-BE49-F238E27FC236}">
                <a16:creationId xmlns:a16="http://schemas.microsoft.com/office/drawing/2014/main" id="{EEC71E85-B63B-30B5-07BE-17F2597197E8}"/>
              </a:ext>
            </a:extLst>
          </p:cNvPr>
          <p:cNvSpPr>
            <a:spLocks noGrp="1"/>
          </p:cNvSpPr>
          <p:nvPr>
            <p:ph idx="1"/>
          </p:nvPr>
        </p:nvSpPr>
        <p:spPr>
          <a:xfrm>
            <a:off x="838200" y="1885280"/>
            <a:ext cx="10515600" cy="4351338"/>
          </a:xfrm>
        </p:spPr>
        <p:txBody>
          <a:bodyPr/>
          <a:lstStyle/>
          <a:p>
            <a:pPr>
              <a:lnSpc>
                <a:spcPct val="90000"/>
              </a:lnSpc>
              <a:spcBef>
                <a:spcPts val="1000"/>
              </a:spcBef>
            </a:pPr>
            <a:r>
              <a:rPr lang="en-US" sz="2400" dirty="0">
                <a:latin typeface="Arial"/>
                <a:cs typeface="Arial"/>
              </a:rPr>
              <a:t>The LCAP template and instructions provide the requirements for addressing each prompt in the LCAP and the technical information for LEAs to complete the template properly.</a:t>
            </a:r>
            <a:endParaRPr lang="en-US" sz="2400" dirty="0">
              <a:cs typeface="Calibri"/>
            </a:endParaRPr>
          </a:p>
          <a:p>
            <a:pPr>
              <a:lnSpc>
                <a:spcPct val="90000"/>
              </a:lnSpc>
              <a:spcBef>
                <a:spcPts val="1000"/>
              </a:spcBef>
            </a:pPr>
            <a:r>
              <a:rPr lang="en-US" sz="2400" dirty="0">
                <a:latin typeface="Arial"/>
                <a:cs typeface="Arial"/>
              </a:rPr>
              <a:t>Responses are required to be written in a way that is understandable and accessible to parents and other educational partners.  </a:t>
            </a:r>
          </a:p>
          <a:p>
            <a:pPr>
              <a:lnSpc>
                <a:spcPct val="90000"/>
              </a:lnSpc>
              <a:spcBef>
                <a:spcPts val="1000"/>
              </a:spcBef>
            </a:pPr>
            <a:r>
              <a:rPr lang="en-US" sz="2400" dirty="0">
                <a:latin typeface="Arial"/>
                <a:cs typeface="Arial"/>
              </a:rPr>
              <a:t>LEAs are strongly encouraged to use language and a level of detail in their adopted LCAPs intended to be meaningful and accessible for the LEA’s diverse educational partners and the broader public.</a:t>
            </a:r>
            <a:endParaRPr lang="en-US" dirty="0"/>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353800" y="6455431"/>
            <a:ext cx="7964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77785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Fork in rural forest road">
            <a:extLst>
              <a:ext uri="{FF2B5EF4-FFF2-40B4-BE49-F238E27FC236}">
                <a16:creationId xmlns:a16="http://schemas.microsoft.com/office/drawing/2014/main" id="{3696E959-403D-0FBE-A5E8-D1107C86E221}"/>
              </a:ext>
              <a:ext uri="{C183D7F6-B498-43B3-948B-1728B52AA6E4}">
                <adec:decorative xmlns:adec="http://schemas.microsoft.com/office/drawing/2017/decorative" val="0"/>
              </a:ext>
            </a:extLst>
          </p:cNvPr>
          <p:cNvPicPr>
            <a:picLocks noChangeAspect="1"/>
          </p:cNvPicPr>
          <p:nvPr/>
        </p:nvPicPr>
        <p:blipFill rotWithShape="1">
          <a:blip r:embed="rId2"/>
          <a:srcRect l="9712" r="25078" b="9092"/>
          <a:stretch/>
        </p:blipFill>
        <p:spPr>
          <a:xfrm>
            <a:off x="3523488" y="10"/>
            <a:ext cx="8668512" cy="6857990"/>
          </a:xfrm>
          <a:prstGeom prst="rect">
            <a:avLst/>
          </a:prstGeom>
        </p:spPr>
      </p:pic>
      <p:sp>
        <p:nvSpPr>
          <p:cNvPr id="57" name="Rectangle 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480937" y="1065785"/>
            <a:ext cx="4023360" cy="3204134"/>
          </a:xfrm>
        </p:spPr>
        <p:txBody>
          <a:bodyPr vert="horz" lIns="91440" tIns="45720" rIns="91440" bIns="45720" rtlCol="0" anchor="b">
            <a:normAutofit/>
          </a:bodyPr>
          <a:lstStyle/>
          <a:p>
            <a:r>
              <a:rPr lang="en-US" sz="3700" dirty="0">
                <a:latin typeface="Arial"/>
                <a:cs typeface="Arial"/>
              </a:rPr>
              <a:t>Considerations to Promote Meaningful Engagement</a:t>
            </a:r>
            <a:r>
              <a:rPr lang="en-US" sz="3700" dirty="0">
                <a:latin typeface="+mj-lt"/>
                <a:cs typeface="+mj-cs"/>
              </a:rPr>
              <a:t> </a:t>
            </a:r>
            <a:endParaRPr lang="en-US" sz="3700" dirty="0">
              <a:highlight>
                <a:srgbClr val="FFFF00"/>
              </a:highlight>
              <a:latin typeface="+mj-lt"/>
              <a:cs typeface="Calibri Light"/>
            </a:endParaRP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150599" y="6356350"/>
            <a:ext cx="563419" cy="365125"/>
          </a:xfrm>
          <a:solidFill>
            <a:schemeClr val="tx1"/>
          </a:solidFill>
        </p:spPr>
        <p:txBody>
          <a:bodyPr vert="horz" lIns="91440" tIns="45720" rIns="91440" bIns="45720" rtlCol="0" anchor="ctr">
            <a:noAutofit/>
          </a:bodyPr>
          <a:lstStyle/>
          <a:p>
            <a:pPr>
              <a:spcAft>
                <a:spcPts val="600"/>
              </a:spcAft>
              <a:defRPr/>
            </a:pPr>
            <a:fld id="{1E47FE53-EBF0-4DA7-9D9D-CC1C3A20F3CB}" type="slidenum">
              <a:rPr lang="en-US">
                <a:solidFill>
                  <a:schemeClr val="bg1"/>
                </a:solidFill>
              </a:rPr>
              <a:pPr>
                <a:spcAft>
                  <a:spcPts val="600"/>
                </a:spcAft>
                <a:defRPr/>
              </a:pPr>
              <a:t>45</a:t>
            </a:fld>
            <a:endParaRPr lang="en-US" dirty="0">
              <a:solidFill>
                <a:schemeClr val="bg1"/>
              </a:solidFill>
            </a:endParaRPr>
          </a:p>
        </p:txBody>
      </p:sp>
    </p:spTree>
    <p:extLst>
      <p:ext uri="{BB962C8B-B14F-4D97-AF65-F5344CB8AC3E}">
        <p14:creationId xmlns:p14="http://schemas.microsoft.com/office/powerpoint/2010/main" val="2544593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62421" y="348865"/>
            <a:ext cx="10953200" cy="877729"/>
          </a:xfrm>
        </p:spPr>
        <p:txBody>
          <a:bodyPr vert="horz" lIns="91440" tIns="45720" rIns="91440" bIns="45720" rtlCol="0" anchor="ctr">
            <a:normAutofit/>
          </a:bodyPr>
          <a:lstStyle/>
          <a:p>
            <a:r>
              <a:rPr lang="en-US" sz="3600" kern="1200" dirty="0">
                <a:solidFill>
                  <a:srgbClr val="FFFFFF"/>
                </a:solidFill>
              </a:rPr>
              <a:t>Planning</a:t>
            </a:r>
            <a:r>
              <a:rPr lang="en-US" sz="3600" dirty="0">
                <a:solidFill>
                  <a:srgbClr val="FFFFFF"/>
                </a:solidFill>
              </a:rPr>
              <a:t>  (1 of 2)</a:t>
            </a:r>
            <a:endParaRPr lang="en-US" sz="3600" kern="1200" dirty="0">
              <a:solidFill>
                <a:srgbClr val="FFFFFF"/>
              </a:solidFill>
            </a:endParaRPr>
          </a:p>
        </p:txBody>
      </p:sp>
      <p:sp>
        <p:nvSpPr>
          <p:cNvPr id="6" name="Content Placeholder 7">
            <a:extLst>
              <a:ext uri="{FF2B5EF4-FFF2-40B4-BE49-F238E27FC236}">
                <a16:creationId xmlns:a16="http://schemas.microsoft.com/office/drawing/2014/main" id="{68705782-E4FE-7547-8BC3-48EDAB7563FE}"/>
              </a:ext>
            </a:extLst>
          </p:cNvPr>
          <p:cNvSpPr>
            <a:spLocks noGrp="1"/>
          </p:cNvSpPr>
          <p:nvPr>
            <p:ph idx="1"/>
          </p:nvPr>
        </p:nvSpPr>
        <p:spPr>
          <a:xfrm>
            <a:off x="838200" y="1924820"/>
            <a:ext cx="10515600" cy="4311798"/>
          </a:xfrm>
        </p:spPr>
        <p:txBody>
          <a:bodyPr>
            <a:normAutofit/>
          </a:bodyPr>
          <a:lstStyle/>
          <a:p>
            <a:pPr defTabSz="777240">
              <a:spcAft>
                <a:spcPts val="600"/>
              </a:spcAft>
            </a:pPr>
            <a:r>
              <a:rPr lang="en-US" sz="2400" dirty="0">
                <a:latin typeface="Arial"/>
                <a:cs typeface="Arial"/>
              </a:rPr>
              <a:t>Inclusiveness, accessibility and equity​</a:t>
            </a:r>
            <a:endParaRPr lang="en-US" dirty="0"/>
          </a:p>
          <a:p>
            <a:pPr defTabSz="777240">
              <a:spcAft>
                <a:spcPts val="600"/>
              </a:spcAft>
            </a:pPr>
            <a:r>
              <a:rPr lang="en-US" sz="2400" dirty="0">
                <a:latin typeface="Arial"/>
                <a:cs typeface="Arial"/>
              </a:rPr>
              <a:t>Strong relationships (focus on building respectful, collaborative and trusting relationships)​</a:t>
            </a:r>
          </a:p>
          <a:p>
            <a:pPr defTabSz="777240">
              <a:spcAft>
                <a:spcPts val="600"/>
              </a:spcAft>
            </a:pPr>
            <a:r>
              <a:rPr lang="en-US" sz="2400" dirty="0">
                <a:latin typeface="Arial"/>
                <a:cs typeface="Arial"/>
              </a:rPr>
              <a:t>The knowledge, skills, and abilities of school staff and families to meaningfully engage with each other in support of improved student outcomes (referred to as dual capacity building)</a:t>
            </a:r>
          </a:p>
          <a:p>
            <a:pPr defTabSz="777240">
              <a:spcAft>
                <a:spcPts val="600"/>
              </a:spcAft>
            </a:pPr>
            <a:r>
              <a:rPr lang="en-US" sz="2400" dirty="0">
                <a:latin typeface="Arial"/>
                <a:cs typeface="Arial"/>
              </a:rPr>
              <a:t>Building and maintaining trusting relationships is a responsibility of both LEAs and their educational partners.</a:t>
            </a:r>
          </a:p>
          <a:p>
            <a:pPr defTabSz="777240">
              <a:spcAft>
                <a:spcPts val="600"/>
              </a:spcAft>
            </a:pPr>
            <a:r>
              <a:rPr lang="en-US" sz="2400" dirty="0">
                <a:latin typeface="Arial"/>
                <a:cs typeface="Arial"/>
              </a:rPr>
              <a:t>Meaningful engagement in the LCAP development process</a:t>
            </a:r>
            <a:endParaRPr lang="en-US" dirty="0"/>
          </a:p>
        </p:txBody>
      </p:sp>
      <p:sp>
        <p:nvSpPr>
          <p:cNvPr id="3" name="Slide Number Placeholder 2">
            <a:extLst>
              <a:ext uri="{FF2B5EF4-FFF2-40B4-BE49-F238E27FC236}">
                <a16:creationId xmlns:a16="http://schemas.microsoft.com/office/drawing/2014/main" id="{76E571B9-3D10-392D-7F68-F194EF7C93FD}"/>
              </a:ext>
            </a:extLst>
          </p:cNvPr>
          <p:cNvSpPr>
            <a:spLocks noGrp="1"/>
          </p:cNvSpPr>
          <p:nvPr>
            <p:ph type="sldNum" sz="quarter" idx="12"/>
          </p:nvPr>
        </p:nvSpPr>
        <p:spPr>
          <a:xfrm>
            <a:off x="11061701" y="6493103"/>
            <a:ext cx="1130300" cy="365125"/>
          </a:xfrm>
        </p:spPr>
        <p:txBody>
          <a:bodyPr/>
          <a:lstStyle/>
          <a:p>
            <a:fld id="{1E47FE53-EBF0-4DA7-9D9D-CC1C3A20F3CB}" type="slidenum">
              <a:rPr lang="en-US" smtClean="0"/>
              <a:pPr/>
              <a:t>46</a:t>
            </a:fld>
            <a:endParaRPr lang="en-US" dirty="0"/>
          </a:p>
        </p:txBody>
      </p:sp>
    </p:spTree>
    <p:extLst>
      <p:ext uri="{BB962C8B-B14F-4D97-AF65-F5344CB8AC3E}">
        <p14:creationId xmlns:p14="http://schemas.microsoft.com/office/powerpoint/2010/main" val="62786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62421" y="348865"/>
            <a:ext cx="10953200" cy="877729"/>
          </a:xfrm>
        </p:spPr>
        <p:txBody>
          <a:bodyPr vert="horz" lIns="91440" tIns="45720" rIns="91440" bIns="45720" rtlCol="0" anchor="ctr">
            <a:normAutofit/>
          </a:bodyPr>
          <a:lstStyle/>
          <a:p>
            <a:r>
              <a:rPr lang="en-US" sz="3600" kern="1200" dirty="0">
                <a:solidFill>
                  <a:srgbClr val="FFFFFF"/>
                </a:solidFill>
              </a:rPr>
              <a:t>Planning</a:t>
            </a:r>
            <a:r>
              <a:rPr lang="en-US" sz="3600" dirty="0">
                <a:solidFill>
                  <a:srgbClr val="FFFFFF"/>
                </a:solidFill>
              </a:rPr>
              <a:t> (2 of 2)</a:t>
            </a:r>
            <a:endParaRPr lang="en-US" sz="3600" kern="1200" dirty="0">
              <a:solidFill>
                <a:srgbClr val="FFFFFF"/>
              </a:solidFill>
            </a:endParaRPr>
          </a:p>
        </p:txBody>
      </p:sp>
      <p:sp>
        <p:nvSpPr>
          <p:cNvPr id="6" name="Content Placeholder 7">
            <a:extLst>
              <a:ext uri="{FF2B5EF4-FFF2-40B4-BE49-F238E27FC236}">
                <a16:creationId xmlns:a16="http://schemas.microsoft.com/office/drawing/2014/main" id="{F29D2506-6F98-FD1C-4543-BFFABF97CDD5}"/>
              </a:ext>
            </a:extLst>
          </p:cNvPr>
          <p:cNvSpPr>
            <a:spLocks noGrp="1"/>
          </p:cNvSpPr>
          <p:nvPr>
            <p:ph idx="1"/>
          </p:nvPr>
        </p:nvSpPr>
        <p:spPr>
          <a:xfrm>
            <a:off x="838200" y="1924820"/>
            <a:ext cx="10515600" cy="4311797"/>
          </a:xfrm>
        </p:spPr>
        <p:txBody>
          <a:bodyPr>
            <a:normAutofit/>
          </a:bodyPr>
          <a:lstStyle/>
          <a:p>
            <a:pPr marL="0" indent="0" defTabSz="777240">
              <a:spcAft>
                <a:spcPts val="600"/>
              </a:spcAft>
              <a:buNone/>
            </a:pPr>
            <a:r>
              <a:rPr lang="en-US" sz="2400" dirty="0">
                <a:latin typeface="Arial"/>
                <a:cs typeface="Arial"/>
              </a:rPr>
              <a:t>(continued)</a:t>
            </a:r>
          </a:p>
          <a:p>
            <a:pPr defTabSz="777240">
              <a:spcAft>
                <a:spcPts val="600"/>
              </a:spcAft>
            </a:pPr>
            <a:r>
              <a:rPr lang="en-US" sz="2400" dirty="0">
                <a:solidFill>
                  <a:srgbClr val="000000"/>
                </a:solidFill>
                <a:latin typeface="Arial"/>
                <a:cs typeface="Arial"/>
              </a:rPr>
              <a:t>Shared responsibility </a:t>
            </a:r>
          </a:p>
          <a:p>
            <a:pPr defTabSz="777240">
              <a:spcAft>
                <a:spcPts val="600"/>
              </a:spcAft>
            </a:pPr>
            <a:r>
              <a:rPr lang="en-US" sz="2400" dirty="0">
                <a:latin typeface="Arial"/>
                <a:cs typeface="Arial"/>
              </a:rPr>
              <a:t>Improved student outcomes</a:t>
            </a:r>
            <a:endParaRPr lang="en-US" sz="2400" dirty="0">
              <a:solidFill>
                <a:srgbClr val="FF0000"/>
              </a:solidFill>
              <a:latin typeface="Arial"/>
              <a:cs typeface="Arial"/>
            </a:endParaRPr>
          </a:p>
          <a:p>
            <a:pPr defTabSz="777240">
              <a:spcAft>
                <a:spcPts val="600"/>
              </a:spcAft>
            </a:pPr>
            <a:r>
              <a:rPr lang="en-US" sz="2400" dirty="0">
                <a:latin typeface="Arial"/>
                <a:cs typeface="Arial"/>
              </a:rPr>
              <a:t>Transparency​</a:t>
            </a:r>
          </a:p>
          <a:p>
            <a:pPr defTabSz="777240">
              <a:spcAft>
                <a:spcPts val="600"/>
              </a:spcAft>
            </a:pPr>
            <a:r>
              <a:rPr lang="en-US" sz="2400" dirty="0">
                <a:latin typeface="Arial"/>
                <a:cs typeface="Arial"/>
              </a:rPr>
              <a:t>A shared focus on continuous improvement</a:t>
            </a:r>
            <a:endParaRPr lang="en-US" dirty="0"/>
          </a:p>
        </p:txBody>
      </p:sp>
      <p:sp>
        <p:nvSpPr>
          <p:cNvPr id="3" name="Slide Number Placeholder 2">
            <a:extLst>
              <a:ext uri="{FF2B5EF4-FFF2-40B4-BE49-F238E27FC236}">
                <a16:creationId xmlns:a16="http://schemas.microsoft.com/office/drawing/2014/main" id="{8C66D0E5-D656-042A-3B17-DD14026817B8}"/>
              </a:ext>
            </a:extLst>
          </p:cNvPr>
          <p:cNvSpPr>
            <a:spLocks noGrp="1"/>
          </p:cNvSpPr>
          <p:nvPr>
            <p:ph type="sldNum" sz="quarter" idx="12"/>
          </p:nvPr>
        </p:nvSpPr>
        <p:spPr>
          <a:xfrm>
            <a:off x="11239501" y="6484993"/>
            <a:ext cx="952500" cy="365125"/>
          </a:xfrm>
        </p:spPr>
        <p:txBody>
          <a:bodyPr/>
          <a:lstStyle/>
          <a:p>
            <a:fld id="{1E47FE53-EBF0-4DA7-9D9D-CC1C3A20F3CB}" type="slidenum">
              <a:rPr lang="en-US" smtClean="0"/>
              <a:pPr/>
              <a:t>47</a:t>
            </a:fld>
            <a:endParaRPr lang="en-US" dirty="0"/>
          </a:p>
        </p:txBody>
      </p:sp>
    </p:spTree>
    <p:extLst>
      <p:ext uri="{BB962C8B-B14F-4D97-AF65-F5344CB8AC3E}">
        <p14:creationId xmlns:p14="http://schemas.microsoft.com/office/powerpoint/2010/main" val="57657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latin typeface="Arial"/>
                <a:cs typeface="Arial"/>
              </a:rPr>
              <a:t>Strategies: Continuous Improvement</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3"/>
            <a:ext cx="10789772" cy="4307291"/>
          </a:xfrm>
          <a:prstGeom prst="rect">
            <a:avLst/>
          </a:prstGeom>
        </p:spPr>
        <p:txBody>
          <a:bodyPr rtlCol="0" anchor="t">
            <a:noAutofit/>
          </a:bodyPr>
          <a:lstStyle/>
          <a:p>
            <a:pPr defTabSz="777240">
              <a:spcAft>
                <a:spcPts val="600"/>
              </a:spcAft>
            </a:pPr>
            <a:r>
              <a:rPr lang="en-US" dirty="0"/>
              <a:t>Monitor the impact of engagement strategies </a:t>
            </a:r>
          </a:p>
          <a:p>
            <a:pPr defTabSz="777240">
              <a:spcAft>
                <a:spcPts val="600"/>
              </a:spcAft>
            </a:pPr>
            <a:r>
              <a:rPr lang="en-US" dirty="0"/>
              <a:t>Ask for feedback to improve engagement efforts/outcomes over time </a:t>
            </a:r>
          </a:p>
          <a:p>
            <a:pPr defTabSz="777240">
              <a:spcAft>
                <a:spcPts val="600"/>
              </a:spcAft>
            </a:pPr>
            <a:r>
              <a:rPr lang="en-US" dirty="0"/>
              <a:t>Reflect upon prior practices and approaches for engaging educational partners</a:t>
            </a:r>
          </a:p>
          <a:p>
            <a:pPr defTabSz="777240">
              <a:spcAft>
                <a:spcPts val="600"/>
              </a:spcAft>
            </a:pPr>
            <a:r>
              <a:rPr lang="en-US" dirty="0"/>
              <a:t>Understand needs and interests of each educational partner group</a:t>
            </a:r>
          </a:p>
          <a:p>
            <a:pPr defTabSz="777240">
              <a:spcAft>
                <a:spcPts val="600"/>
              </a:spcAft>
            </a:pPr>
            <a:r>
              <a:rPr lang="en-US" dirty="0"/>
              <a:t>Identify strategies that have worked well and areas for possible improvement</a:t>
            </a:r>
          </a:p>
          <a:p>
            <a:pPr defTabSz="777240">
              <a:spcAft>
                <a:spcPts val="600"/>
              </a:spcAft>
            </a:pPr>
            <a:r>
              <a:rPr lang="en-US" dirty="0"/>
              <a:t>Update engagement plans/practices based on requirements, data, information, reflection, needs, resources, etc. </a:t>
            </a:r>
          </a:p>
          <a:p>
            <a:pPr defTabSz="777240">
              <a:spcAft>
                <a:spcPts val="600"/>
              </a:spcAft>
            </a:pPr>
            <a:r>
              <a:rPr lang="en-US" dirty="0"/>
              <a:t>Keep educational partners informed of engagement opportunities</a:t>
            </a:r>
            <a:endParaRPr lang="en-US" dirty="0">
              <a:latin typeface="Arial"/>
              <a:cs typeface="Arial"/>
            </a:endParaRP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48</a:t>
            </a:fld>
            <a:endParaRPr lang="en-US" dirty="0"/>
          </a:p>
        </p:txBody>
      </p:sp>
    </p:spTree>
    <p:extLst>
      <p:ext uri="{BB962C8B-B14F-4D97-AF65-F5344CB8AC3E}">
        <p14:creationId xmlns:p14="http://schemas.microsoft.com/office/powerpoint/2010/main" val="1769517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rgbClr val="FFFFFF"/>
                </a:solidFill>
                <a:latin typeface="Arial"/>
                <a:cs typeface="Arial"/>
              </a:rPr>
              <a:t>Strategies: Systems and Structures</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4"/>
            <a:ext cx="9724031" cy="3683358"/>
          </a:xfrm>
          <a:prstGeom prst="rect">
            <a:avLst/>
          </a:prstGeom>
        </p:spPr>
        <p:txBody>
          <a:bodyPr rtlCol="0" anchor="t">
            <a:noAutofit/>
          </a:bodyPr>
          <a:lstStyle/>
          <a:p>
            <a:pPr defTabSz="777240">
              <a:spcAft>
                <a:spcPts val="600"/>
              </a:spcAft>
            </a:pPr>
            <a:r>
              <a:rPr lang="en-US" dirty="0"/>
              <a:t>To the extent practicable, dedicate resources and staff to support engagement of educational partners, including students</a:t>
            </a:r>
          </a:p>
          <a:p>
            <a:pPr defTabSz="777240">
              <a:spcAft>
                <a:spcPts val="600"/>
              </a:spcAft>
            </a:pPr>
            <a:r>
              <a:rPr lang="en-US" dirty="0"/>
              <a:t>Dedicate time for collaboration</a:t>
            </a:r>
          </a:p>
          <a:p>
            <a:pPr defTabSz="777240">
              <a:spcAft>
                <a:spcPts val="600"/>
              </a:spcAft>
            </a:pPr>
            <a:r>
              <a:rPr lang="en-US" dirty="0"/>
              <a:t>Develop policies and practices to embed partner engagement into the culture of the LEA vs one-time engagement events</a:t>
            </a:r>
          </a:p>
          <a:p>
            <a:pPr defTabSz="777240">
              <a:spcAft>
                <a:spcPts val="600"/>
              </a:spcAft>
            </a:pPr>
            <a:r>
              <a:rPr lang="en-US" dirty="0"/>
              <a:t>Establish partnerships with community-based organizations to support student learning/development</a:t>
            </a:r>
            <a:endParaRPr lang="en-US" dirty="0">
              <a:latin typeface="Arial"/>
              <a:cs typeface="Arial"/>
            </a:endParaRP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49</a:t>
            </a:fld>
            <a:endParaRPr lang="en-US" dirty="0"/>
          </a:p>
        </p:txBody>
      </p:sp>
    </p:spTree>
    <p:extLst>
      <p:ext uri="{BB962C8B-B14F-4D97-AF65-F5344CB8AC3E}">
        <p14:creationId xmlns:p14="http://schemas.microsoft.com/office/powerpoint/2010/main" val="1769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2DB120F-00DF-E7B7-8941-B0041EBA532C}"/>
              </a:ext>
            </a:extLst>
          </p:cNvPr>
          <p:cNvSpPr>
            <a:spLocks noGrp="1"/>
          </p:cNvSpPr>
          <p:nvPr>
            <p:ph type="title"/>
          </p:nvPr>
        </p:nvSpPr>
        <p:spPr>
          <a:xfrm>
            <a:off x="459349" y="265178"/>
            <a:ext cx="10515600" cy="1325563"/>
          </a:xfrm>
        </p:spPr>
        <p:txBody>
          <a:bodyPr>
            <a:normAutofit/>
          </a:bodyPr>
          <a:lstStyle/>
          <a:p>
            <a:r>
              <a:rPr lang="en-US" sz="3600" dirty="0">
                <a:solidFill>
                  <a:srgbClr val="FFFFFF"/>
                </a:solidFill>
                <a:latin typeface="Arial"/>
                <a:cs typeface="Arial"/>
              </a:rPr>
              <a:t>Intended Audience</a:t>
            </a:r>
            <a:endParaRPr lang="en-US" sz="3600" dirty="0">
              <a:solidFill>
                <a:schemeClr val="bg1"/>
              </a:solidFill>
            </a:endParaRPr>
          </a:p>
        </p:txBody>
      </p:sp>
      <p:sp>
        <p:nvSpPr>
          <p:cNvPr id="2" name="Content Placeholder 2">
            <a:extLst>
              <a:ext uri="{FF2B5EF4-FFF2-40B4-BE49-F238E27FC236}">
                <a16:creationId xmlns:a16="http://schemas.microsoft.com/office/drawing/2014/main" id="{B19A0482-AD70-E615-63C8-A7C14C90BB64}"/>
              </a:ext>
            </a:extLst>
          </p:cNvPr>
          <p:cNvSpPr>
            <a:spLocks noGrp="1"/>
          </p:cNvSpPr>
          <p:nvPr>
            <p:ph idx="1"/>
          </p:nvPr>
        </p:nvSpPr>
        <p:spPr>
          <a:xfrm>
            <a:off x="459350" y="2693324"/>
            <a:ext cx="10932550" cy="3682076"/>
          </a:xfrm>
        </p:spPr>
        <p:txBody>
          <a:bodyPr vert="horz" lIns="91440" tIns="45720" rIns="91440" bIns="45720" rtlCol="0" anchor="t">
            <a:normAutofit/>
          </a:bodyPr>
          <a:lstStyle/>
          <a:p>
            <a:pPr marL="280670" indent="0" algn="ctr">
              <a:spcBef>
                <a:spcPts val="600"/>
              </a:spcBef>
              <a:buNone/>
            </a:pPr>
            <a:r>
              <a:rPr lang="en-US" sz="2800" dirty="0">
                <a:latin typeface="Arial"/>
                <a:cs typeface="Arial"/>
              </a:rPr>
              <a:t>The intended audience for this presentation is anyone involved in the educational partners engagement process as part of the development of the 2024–25 LCAP or in completing the Engaging Educational Partners section of the LCAP. </a:t>
            </a:r>
            <a:endParaRPr lang="en-US" sz="2800" dirty="0"/>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77600" y="6455431"/>
            <a:ext cx="87263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dirty="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228047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latin typeface="Arial"/>
                <a:cs typeface="Arial"/>
              </a:rPr>
              <a:t>Strategies: Conditions and Climate</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3"/>
            <a:ext cx="10454603" cy="4307291"/>
          </a:xfrm>
          <a:prstGeom prst="rect">
            <a:avLst/>
          </a:prstGeom>
        </p:spPr>
        <p:txBody>
          <a:bodyPr rtlCol="0" anchor="t">
            <a:noAutofit/>
          </a:bodyPr>
          <a:lstStyle/>
          <a:p>
            <a:pPr defTabSz="777240">
              <a:spcAft>
                <a:spcPts val="600"/>
              </a:spcAft>
            </a:pPr>
            <a:r>
              <a:rPr lang="en-US" dirty="0">
                <a:latin typeface="Arial"/>
                <a:cs typeface="Arial"/>
              </a:rPr>
              <a:t>Build trust, relationships, shared responsibility, and collaboration </a:t>
            </a:r>
          </a:p>
          <a:p>
            <a:pPr defTabSz="777240">
              <a:spcAft>
                <a:spcPts val="600"/>
              </a:spcAft>
            </a:pPr>
            <a:r>
              <a:rPr lang="en-US" dirty="0">
                <a:latin typeface="Arial"/>
                <a:cs typeface="Arial"/>
              </a:rPr>
              <a:t>Understand the languages and cultures of student groups</a:t>
            </a:r>
          </a:p>
          <a:p>
            <a:pPr defTabSz="777240">
              <a:spcAft>
                <a:spcPts val="600"/>
              </a:spcAft>
            </a:pPr>
            <a:r>
              <a:rPr lang="en-US" dirty="0">
                <a:latin typeface="Arial"/>
                <a:cs typeface="Arial"/>
              </a:rPr>
              <a:t>Communicate early and often using multiple formats/strategies</a:t>
            </a:r>
          </a:p>
          <a:p>
            <a:pPr defTabSz="777240">
              <a:spcAft>
                <a:spcPts val="600"/>
              </a:spcAft>
            </a:pPr>
            <a:r>
              <a:rPr lang="en-US" dirty="0">
                <a:latin typeface="Arial"/>
                <a:cs typeface="Arial"/>
              </a:rPr>
              <a:t>Create and maintain welcoming environments where all educational partners are valued</a:t>
            </a:r>
          </a:p>
          <a:p>
            <a:pPr defTabSz="777240">
              <a:spcAft>
                <a:spcPts val="600"/>
              </a:spcAft>
            </a:pPr>
            <a:r>
              <a:rPr lang="en-US" dirty="0">
                <a:latin typeface="Arial"/>
                <a:cs typeface="Arial"/>
              </a:rPr>
              <a:t>Promote understanding of content to be discussed</a:t>
            </a:r>
          </a:p>
          <a:p>
            <a:pPr defTabSz="777240">
              <a:spcAft>
                <a:spcPts val="600"/>
              </a:spcAft>
            </a:pPr>
            <a:r>
              <a:rPr lang="en-US" dirty="0">
                <a:latin typeface="Arial"/>
                <a:cs typeface="Arial"/>
              </a:rPr>
              <a:t>Provide multiple opportunities for consultation/engagement</a:t>
            </a:r>
          </a:p>
          <a:p>
            <a:pPr defTabSz="777240">
              <a:spcAft>
                <a:spcPts val="600"/>
              </a:spcAft>
            </a:pPr>
            <a:r>
              <a:rPr lang="en-US" dirty="0">
                <a:latin typeface="Arial"/>
                <a:cs typeface="Arial"/>
              </a:rPr>
              <a:t>Clearly reflect how the process for engaging educational partners influenced the development of the LCAP</a:t>
            </a: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50</a:t>
            </a:fld>
            <a:endParaRPr lang="en-US" dirty="0"/>
          </a:p>
        </p:txBody>
      </p:sp>
    </p:spTree>
    <p:extLst>
      <p:ext uri="{BB962C8B-B14F-4D97-AF65-F5344CB8AC3E}">
        <p14:creationId xmlns:p14="http://schemas.microsoft.com/office/powerpoint/2010/main" val="3550264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latin typeface="Arial"/>
                <a:cs typeface="Arial"/>
              </a:rPr>
              <a:t>Strategies: Knowledge and Capacity</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4"/>
            <a:ext cx="9916012" cy="3683358"/>
          </a:xfrm>
          <a:prstGeom prst="rect">
            <a:avLst/>
          </a:prstGeom>
        </p:spPr>
        <p:txBody>
          <a:bodyPr rtlCol="0" anchor="t">
            <a:noAutofit/>
          </a:bodyPr>
          <a:lstStyle/>
          <a:p>
            <a:pPr defTabSz="777240">
              <a:spcAft>
                <a:spcPts val="600"/>
              </a:spcAft>
            </a:pPr>
            <a:r>
              <a:rPr lang="en-US" dirty="0"/>
              <a:t>Support staff capacity for engagement and consultation</a:t>
            </a:r>
          </a:p>
          <a:p>
            <a:pPr defTabSz="777240">
              <a:spcAft>
                <a:spcPts val="600"/>
              </a:spcAft>
            </a:pPr>
            <a:r>
              <a:rPr lang="en-US" dirty="0"/>
              <a:t>Implement strategies to build staff capacity (e.g., engagement, facilitation, seeking input, cultural competency, facilitating data conversations, progress monitoring, etc.)</a:t>
            </a:r>
          </a:p>
          <a:p>
            <a:pPr defTabSz="777240">
              <a:spcAft>
                <a:spcPts val="600"/>
              </a:spcAft>
            </a:pPr>
            <a:r>
              <a:rPr lang="en-US" dirty="0"/>
              <a:t>Provide training to administrators and staff in planning and facilitating engagement sessions</a:t>
            </a:r>
          </a:p>
          <a:p>
            <a:pPr defTabSz="777240">
              <a:spcAft>
                <a:spcPts val="600"/>
              </a:spcAft>
            </a:pPr>
            <a:r>
              <a:rPr lang="en-US" dirty="0"/>
              <a:t>Support the development of educational partner capacity so that educational partners may take an active role in the engagement process</a:t>
            </a: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51</a:t>
            </a:fld>
            <a:endParaRPr lang="en-US" dirty="0"/>
          </a:p>
        </p:txBody>
      </p:sp>
    </p:spTree>
    <p:extLst>
      <p:ext uri="{BB962C8B-B14F-4D97-AF65-F5344CB8AC3E}">
        <p14:creationId xmlns:p14="http://schemas.microsoft.com/office/powerpoint/2010/main" val="2135608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latin typeface="Arial"/>
                <a:cs typeface="Arial"/>
              </a:rPr>
              <a:t>Strategies: Participation and Representation</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637212" y="1622746"/>
            <a:ext cx="11554784" cy="3683358"/>
          </a:xfrm>
          <a:prstGeom prst="rect">
            <a:avLst/>
          </a:prstGeom>
        </p:spPr>
        <p:txBody>
          <a:bodyPr rtlCol="0" anchor="t">
            <a:noAutofit/>
          </a:bodyPr>
          <a:lstStyle/>
          <a:p>
            <a:pPr defTabSz="777240">
              <a:spcAft>
                <a:spcPts val="600"/>
              </a:spcAft>
            </a:pPr>
            <a:r>
              <a:rPr lang="en-US" dirty="0"/>
              <a:t>Implement practices that help to determine underrepresented educational partner groups</a:t>
            </a:r>
          </a:p>
          <a:p>
            <a:pPr defTabSz="777240">
              <a:spcAft>
                <a:spcPts val="600"/>
              </a:spcAft>
            </a:pPr>
            <a:r>
              <a:rPr lang="en-US" dirty="0"/>
              <a:t>Reach out to underrepresented educational partner groups and request input to understand why they might not be attending and how they might be able to participate</a:t>
            </a:r>
          </a:p>
          <a:p>
            <a:pPr defTabSz="777240">
              <a:spcAft>
                <a:spcPts val="600"/>
              </a:spcAft>
            </a:pPr>
            <a:r>
              <a:rPr lang="en-US" dirty="0"/>
              <a:t>Consider potential barriers to engagement and possible options for addressing those barriers (e.g., providing opportunities at varying times, places, formats, etc.)</a:t>
            </a:r>
          </a:p>
          <a:p>
            <a:pPr defTabSz="777240">
              <a:spcAft>
                <a:spcPts val="600"/>
              </a:spcAft>
            </a:pPr>
            <a:r>
              <a:rPr lang="en-US" dirty="0"/>
              <a:t>Monitor impact of strategies for addressing barriers and adjust practices when needed</a:t>
            </a:r>
          </a:p>
          <a:p>
            <a:pPr defTabSz="777240">
              <a:spcAft>
                <a:spcPts val="600"/>
              </a:spcAft>
            </a:pPr>
            <a:r>
              <a:rPr lang="en-US" dirty="0"/>
              <a:t>Implement a communication strategy that uses multiple methods, avenues, and opportunities to reach educational partners, including those who may be difficult to reach and underrepresented</a:t>
            </a:r>
            <a:endParaRPr lang="en-US" dirty="0">
              <a:latin typeface="Arial"/>
              <a:cs typeface="Arial"/>
            </a:endParaRP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52</a:t>
            </a:fld>
            <a:endParaRPr lang="en-US" dirty="0"/>
          </a:p>
        </p:txBody>
      </p:sp>
    </p:spTree>
    <p:extLst>
      <p:ext uri="{BB962C8B-B14F-4D97-AF65-F5344CB8AC3E}">
        <p14:creationId xmlns:p14="http://schemas.microsoft.com/office/powerpoint/2010/main" val="347186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latin typeface="Arial"/>
                <a:cs typeface="Arial"/>
              </a:rPr>
              <a:t>Strategies: Meaningful Engagement </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284480" y="1622746"/>
            <a:ext cx="11338560" cy="3871686"/>
          </a:xfrm>
          <a:prstGeom prst="rect">
            <a:avLst/>
          </a:prstGeom>
        </p:spPr>
        <p:txBody>
          <a:bodyPr rtlCol="0" anchor="t">
            <a:noAutofit/>
          </a:bodyPr>
          <a:lstStyle/>
          <a:p>
            <a:pPr defTabSz="777240">
              <a:spcAft>
                <a:spcPts val="600"/>
              </a:spcAft>
            </a:pPr>
            <a:r>
              <a:rPr lang="en-US" dirty="0"/>
              <a:t>Provide educational partners with information regarding data and content in a clear, timely, and understandable manner</a:t>
            </a:r>
          </a:p>
          <a:p>
            <a:pPr defTabSz="777240">
              <a:spcAft>
                <a:spcPts val="600"/>
              </a:spcAft>
            </a:pPr>
            <a:r>
              <a:rPr lang="en-US" dirty="0"/>
              <a:t>Allow time for information to be reviewed, translated, and made accessible</a:t>
            </a:r>
          </a:p>
          <a:p>
            <a:pPr defTabSz="777240">
              <a:spcAft>
                <a:spcPts val="600"/>
              </a:spcAft>
            </a:pPr>
            <a:r>
              <a:rPr lang="en-US" dirty="0"/>
              <a:t>Provide accommodations and supports to ensure that engagement opportunities are accessible (e.g., provide materials in alternative formats for use by persons with disabilities and in different languages)</a:t>
            </a:r>
          </a:p>
          <a:p>
            <a:pPr defTabSz="777240">
              <a:spcAft>
                <a:spcPts val="600"/>
              </a:spcAft>
            </a:pPr>
            <a:r>
              <a:rPr lang="en-US" dirty="0"/>
              <a:t>Implement practices that solicit input from all educational partners and promote their ability to provide substantive input</a:t>
            </a:r>
          </a:p>
          <a:p>
            <a:pPr defTabSz="777240">
              <a:spcAft>
                <a:spcPts val="600"/>
              </a:spcAft>
            </a:pPr>
            <a:r>
              <a:rPr lang="en-US" dirty="0"/>
              <a:t>Foster practices that promote active analysis of data, identification of needs and suggestions for addressing needs</a:t>
            </a:r>
          </a:p>
          <a:p>
            <a:pPr defTabSz="777240">
              <a:spcAft>
                <a:spcPts val="600"/>
              </a:spcAft>
            </a:pPr>
            <a:r>
              <a:rPr lang="en-US" dirty="0"/>
              <a:t>Implement practices that enable educational partners to know how their input influenced the adopted LCAP</a:t>
            </a:r>
            <a:endParaRPr lang="en-US" dirty="0">
              <a:latin typeface="Arial"/>
              <a:cs typeface="Arial"/>
            </a:endParaRP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53</a:t>
            </a:fld>
            <a:endParaRPr lang="en-US" dirty="0"/>
          </a:p>
        </p:txBody>
      </p:sp>
    </p:spTree>
    <p:extLst>
      <p:ext uri="{BB962C8B-B14F-4D97-AF65-F5344CB8AC3E}">
        <p14:creationId xmlns:p14="http://schemas.microsoft.com/office/powerpoint/2010/main" val="2301851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Closing Thoughts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072553" y="6446837"/>
            <a:ext cx="1079823" cy="411163"/>
          </a:xfrm>
        </p:spPr>
        <p:txBody>
          <a:bodyPr vert="horz" lIns="91440" tIns="45720" rIns="91440" bIns="45720" rtlCol="0" anchor="ctr">
            <a:noAutofit/>
          </a:bodyPr>
          <a:lstStyle/>
          <a:p>
            <a:pPr>
              <a:spcAft>
                <a:spcPts val="600"/>
              </a:spcAft>
            </a:pPr>
            <a:fld id="{1E47FE53-EBF0-4DA7-9D9D-CC1C3A20F3CB}" type="slidenum">
              <a:rPr lang="en-US"/>
              <a:pPr>
                <a:spcAft>
                  <a:spcPts val="600"/>
                </a:spcAft>
              </a:pPr>
              <a:t>54</a:t>
            </a:fld>
            <a:endParaRPr lang="en-US" dirty="0"/>
          </a:p>
        </p:txBody>
      </p:sp>
    </p:spTree>
    <p:extLst>
      <p:ext uri="{BB962C8B-B14F-4D97-AF65-F5344CB8AC3E}">
        <p14:creationId xmlns:p14="http://schemas.microsoft.com/office/powerpoint/2010/main" val="1773507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101609C-156F-D1EB-D0EB-E4C76550E679}"/>
              </a:ext>
            </a:extLst>
          </p:cNvPr>
          <p:cNvSpPr>
            <a:spLocks noGrp="1"/>
          </p:cNvSpPr>
          <p:nvPr>
            <p:ph type="title"/>
          </p:nvPr>
        </p:nvSpPr>
        <p:spPr>
          <a:xfrm>
            <a:off x="644056" y="348865"/>
            <a:ext cx="10457619" cy="1576446"/>
          </a:xfrm>
        </p:spPr>
        <p:txBody>
          <a:bodyPr anchor="ctr">
            <a:normAutofit/>
          </a:bodyPr>
          <a:lstStyle/>
          <a:p>
            <a:r>
              <a:rPr lang="en-US" sz="3600" dirty="0">
                <a:solidFill>
                  <a:srgbClr val="FFFFFF"/>
                </a:solidFill>
              </a:rPr>
              <a:t>Remember the Functions of the LCAP</a:t>
            </a:r>
          </a:p>
        </p:txBody>
      </p:sp>
      <p:graphicFrame>
        <p:nvGraphicFramePr>
          <p:cNvPr id="7" name="Content Placeholder 6" descr="Functions of the LCAP">
            <a:extLst>
              <a:ext uri="{FF2B5EF4-FFF2-40B4-BE49-F238E27FC236}">
                <a16:creationId xmlns:a16="http://schemas.microsoft.com/office/drawing/2014/main" id="{CFE554BC-6037-3F80-1EAA-42BF7AABD59A}"/>
              </a:ext>
            </a:extLst>
          </p:cNvPr>
          <p:cNvGraphicFramePr>
            <a:graphicFrameLocks noGrp="1"/>
          </p:cNvGraphicFramePr>
          <p:nvPr>
            <p:ph idx="1"/>
            <p:extLst>
              <p:ext uri="{D42A27DB-BD31-4B8C-83A1-F6EECF244321}">
                <p14:modId xmlns:p14="http://schemas.microsoft.com/office/powerpoint/2010/main" val="131281344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F933203-D141-8EC2-9CC7-CB5D8256D779}"/>
              </a:ext>
            </a:extLst>
          </p:cNvPr>
          <p:cNvSpPr>
            <a:spLocks noGrp="1"/>
          </p:cNvSpPr>
          <p:nvPr>
            <p:ph type="sldNum" sz="quarter" idx="12"/>
          </p:nvPr>
        </p:nvSpPr>
        <p:spPr>
          <a:xfrm>
            <a:off x="11001375" y="6455664"/>
            <a:ext cx="1151001" cy="401734"/>
          </a:xfrm>
        </p:spPr>
        <p:txBody>
          <a:bodyPr>
            <a:noAutofit/>
          </a:bodyPr>
          <a:lstStyle/>
          <a:p>
            <a:pPr>
              <a:spcAft>
                <a:spcPts val="600"/>
              </a:spcAft>
            </a:pPr>
            <a:fld id="{1E47FE53-EBF0-4DA7-9D9D-CC1C3A20F3CB}" type="slidenum">
              <a:rPr lang="en-US"/>
              <a:pPr>
                <a:spcAft>
                  <a:spcPts val="600"/>
                </a:spcAft>
              </a:pPr>
              <a:t>55</a:t>
            </a:fld>
            <a:endParaRPr lang="en-US" dirty="0"/>
          </a:p>
        </p:txBody>
      </p:sp>
    </p:spTree>
    <p:extLst>
      <p:ext uri="{BB962C8B-B14F-4D97-AF65-F5344CB8AC3E}">
        <p14:creationId xmlns:p14="http://schemas.microsoft.com/office/powerpoint/2010/main" val="808554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a:bodyPr>
          <a:lstStyle/>
          <a:p>
            <a:r>
              <a:rPr lang="en-US" sz="4000" dirty="0">
                <a:solidFill>
                  <a:schemeClr val="bg1"/>
                </a:solidFill>
              </a:rPr>
              <a:t>Trusting Relationships are Key</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4"/>
            <a:ext cx="9724031" cy="3683358"/>
          </a:xfrm>
          <a:prstGeom prst="rect">
            <a:avLst/>
          </a:prstGeom>
        </p:spPr>
        <p:txBody>
          <a:bodyPr rtlCol="0" anchor="t">
            <a:noAutofit/>
          </a:bodyPr>
          <a:lstStyle/>
          <a:p>
            <a:r>
              <a:rPr lang="en-US" dirty="0">
                <a:latin typeface="Arial"/>
                <a:cs typeface="Arial"/>
              </a:rPr>
              <a:t>Subsidiarity will not work without trusting relationships</a:t>
            </a:r>
          </a:p>
          <a:p>
            <a:pPr lvl="1"/>
            <a:r>
              <a:rPr lang="en-US" dirty="0">
                <a:latin typeface="Arial"/>
                <a:cs typeface="Arial"/>
              </a:rPr>
              <a:t>Trusting relationships must be developed and maintained  </a:t>
            </a:r>
            <a:endParaRPr lang="en-US" dirty="0"/>
          </a:p>
          <a:p>
            <a:pPr lvl="2"/>
            <a:r>
              <a:rPr lang="en-US" dirty="0">
                <a:latin typeface="Arial"/>
                <a:cs typeface="Arial"/>
              </a:rPr>
              <a:t>Respect</a:t>
            </a:r>
          </a:p>
          <a:p>
            <a:pPr lvl="2"/>
            <a:r>
              <a:rPr lang="en-US" dirty="0">
                <a:latin typeface="Arial"/>
                <a:cs typeface="Arial"/>
              </a:rPr>
              <a:t>Honesty</a:t>
            </a:r>
          </a:p>
          <a:p>
            <a:pPr lvl="2"/>
            <a:r>
              <a:rPr lang="en-US" dirty="0">
                <a:latin typeface="Arial"/>
                <a:cs typeface="Arial"/>
              </a:rPr>
              <a:t>Openness</a:t>
            </a:r>
          </a:p>
          <a:p>
            <a:pPr lvl="2"/>
            <a:r>
              <a:rPr lang="en-US" dirty="0">
                <a:latin typeface="Arial"/>
                <a:cs typeface="Arial"/>
              </a:rPr>
              <a:t>Responsiveness</a:t>
            </a:r>
          </a:p>
          <a:p>
            <a:r>
              <a:rPr lang="en-US" dirty="0">
                <a:latin typeface="Arial"/>
                <a:cs typeface="Arial"/>
              </a:rPr>
              <a:t>Building and maintaining trusting relationships is a responsibility of both LEAs and their educational partners.</a:t>
            </a: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56</a:t>
            </a:fld>
            <a:endParaRPr lang="en-US" dirty="0"/>
          </a:p>
        </p:txBody>
      </p:sp>
    </p:spTree>
    <p:extLst>
      <p:ext uri="{BB962C8B-B14F-4D97-AF65-F5344CB8AC3E}">
        <p14:creationId xmlns:p14="http://schemas.microsoft.com/office/powerpoint/2010/main" val="1112623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fontScale="90000"/>
          </a:bodyPr>
          <a:lstStyle/>
          <a:p>
            <a:r>
              <a:rPr lang="en-US" sz="4000" dirty="0">
                <a:solidFill>
                  <a:srgbClr val="FFFFFF"/>
                </a:solidFill>
                <a:latin typeface="Arial"/>
                <a:cs typeface="Arial"/>
              </a:rPr>
              <a:t>Promoting Well Written Engaging Educational Partner Sections </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812948" y="1811074"/>
            <a:ext cx="9724031" cy="3683358"/>
          </a:xfrm>
          <a:prstGeom prst="rect">
            <a:avLst/>
          </a:prstGeom>
        </p:spPr>
        <p:txBody>
          <a:bodyPr rtlCol="0" anchor="t">
            <a:noAutofit/>
          </a:bodyPr>
          <a:lstStyle/>
          <a:p>
            <a:pPr marL="0" indent="0">
              <a:buNone/>
            </a:pPr>
            <a:r>
              <a:rPr lang="en-US" dirty="0">
                <a:latin typeface="Arial"/>
                <a:cs typeface="Arial"/>
              </a:rPr>
              <a:t>In addition to ensuring that the responses address the prompts and instructions, LEAs are encouraged to consider how to develop well –written responses to each prompt in the Engaging Educational Partner section. While there is no definition in statute of what constitutes a well written response, LEAs are encouraged to consider the three functions of the LCAP in determining how to write the response. Below are some examples of LEA considerations: </a:t>
            </a:r>
          </a:p>
          <a:p>
            <a:r>
              <a:rPr lang="en-US" dirty="0">
                <a:latin typeface="Arial"/>
                <a:cs typeface="Arial"/>
              </a:rPr>
              <a:t>How are we supporting comprehensive planning?  </a:t>
            </a:r>
            <a:endParaRPr lang="en-US" dirty="0"/>
          </a:p>
          <a:p>
            <a:pPr>
              <a:buFont typeface="Arial" panose="020B0604020202020204" pitchFamily="34" charset="0"/>
              <a:buChar char="•"/>
            </a:pPr>
            <a:r>
              <a:rPr lang="en-US" dirty="0">
                <a:latin typeface="Arial"/>
                <a:cs typeface="Arial"/>
              </a:rPr>
              <a:t>How are we supporting meaningful engagement?</a:t>
            </a:r>
          </a:p>
          <a:p>
            <a:r>
              <a:rPr lang="en-US" dirty="0">
                <a:latin typeface="Arial"/>
                <a:cs typeface="Arial"/>
              </a:rPr>
              <a:t>How is accountability and compliance supported?</a:t>
            </a:r>
            <a:endParaRPr lang="en-US" dirty="0">
              <a:highlight>
                <a:srgbClr val="FFFF00"/>
              </a:highlight>
              <a:latin typeface="Arial"/>
              <a:cs typeface="Arial"/>
            </a:endParaRPr>
          </a:p>
        </p:txBody>
      </p:sp>
      <p:sp>
        <p:nvSpPr>
          <p:cNvPr id="2" name="Slide Number Placeholder 1">
            <a:extLst>
              <a:ext uri="{FF2B5EF4-FFF2-40B4-BE49-F238E27FC236}">
                <a16:creationId xmlns:a16="http://schemas.microsoft.com/office/drawing/2014/main" id="{71BDA25C-0F82-D003-556D-9B86A109A0CC}"/>
              </a:ext>
            </a:extLst>
          </p:cNvPr>
          <p:cNvSpPr>
            <a:spLocks noGrp="1"/>
          </p:cNvSpPr>
          <p:nvPr>
            <p:ph type="sldNum" sz="quarter" idx="12"/>
          </p:nvPr>
        </p:nvSpPr>
        <p:spPr>
          <a:xfrm>
            <a:off x="10987088" y="6380899"/>
            <a:ext cx="1204912" cy="477101"/>
          </a:xfrm>
        </p:spPr>
        <p:txBody>
          <a:bodyPr/>
          <a:lstStyle/>
          <a:p>
            <a:fld id="{1E47FE53-EBF0-4DA7-9D9D-CC1C3A20F3CB}" type="slidenum">
              <a:rPr lang="en-US" smtClean="0"/>
              <a:t>57</a:t>
            </a:fld>
            <a:endParaRPr lang="en-US" dirty="0"/>
          </a:p>
        </p:txBody>
      </p:sp>
    </p:spTree>
    <p:extLst>
      <p:ext uri="{BB962C8B-B14F-4D97-AF65-F5344CB8AC3E}">
        <p14:creationId xmlns:p14="http://schemas.microsoft.com/office/powerpoint/2010/main" val="2872973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09C2B-E048-3AC7-C0CA-E8DD6414449F}"/>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How is Information Aligned?</a:t>
            </a:r>
            <a:endParaRPr lang="en-US" sz="3600" dirty="0">
              <a:solidFill>
                <a:srgbClr val="FFFFFF"/>
              </a:solidFill>
            </a:endParaRPr>
          </a:p>
        </p:txBody>
      </p:sp>
      <p:graphicFrame>
        <p:nvGraphicFramePr>
          <p:cNvPr id="5" name="Content Placeholder 4" descr="LCAP Alignment">
            <a:extLst>
              <a:ext uri="{FF2B5EF4-FFF2-40B4-BE49-F238E27FC236}">
                <a16:creationId xmlns:a16="http://schemas.microsoft.com/office/drawing/2014/main" id="{AA65E780-DF89-7F11-3207-D515DF4DD3D2}"/>
              </a:ext>
            </a:extLst>
          </p:cNvPr>
          <p:cNvGraphicFramePr>
            <a:graphicFrameLocks noGrp="1"/>
          </p:cNvGraphicFramePr>
          <p:nvPr>
            <p:ph idx="1"/>
            <p:extLst>
              <p:ext uri="{D42A27DB-BD31-4B8C-83A1-F6EECF244321}">
                <p14:modId xmlns:p14="http://schemas.microsoft.com/office/powerpoint/2010/main" val="3966127636"/>
              </p:ext>
            </p:extLst>
          </p:nvPr>
        </p:nvGraphicFramePr>
        <p:xfrm>
          <a:off x="596436" y="1729100"/>
          <a:ext cx="10999124" cy="4737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E624CE4-EF77-7DBC-5701-71F71B5DE600}"/>
              </a:ext>
            </a:extLst>
          </p:cNvPr>
          <p:cNvSpPr>
            <a:spLocks noGrp="1"/>
          </p:cNvSpPr>
          <p:nvPr>
            <p:ph type="sldNum" sz="quarter" idx="12"/>
          </p:nvPr>
        </p:nvSpPr>
        <p:spPr>
          <a:xfrm>
            <a:off x="11405062" y="6455431"/>
            <a:ext cx="745171" cy="402569"/>
          </a:xfrm>
        </p:spPr>
        <p:txBody>
          <a:bodyPr>
            <a:noAutofit/>
          </a:bodyPr>
          <a:lstStyle/>
          <a:p>
            <a:pPr>
              <a:spcAft>
                <a:spcPts val="600"/>
              </a:spcAft>
            </a:pPr>
            <a:fld id="{1E47FE53-EBF0-4DA7-9D9D-CC1C3A20F3CB}" type="slidenum">
              <a:rPr lang="en-US"/>
              <a:pPr>
                <a:spcAft>
                  <a:spcPts val="600"/>
                </a:spcAft>
              </a:pPr>
              <a:t>58</a:t>
            </a:fld>
            <a:endParaRPr lang="en-US" dirty="0"/>
          </a:p>
        </p:txBody>
      </p:sp>
    </p:spTree>
    <p:extLst>
      <p:ext uri="{BB962C8B-B14F-4D97-AF65-F5344CB8AC3E}">
        <p14:creationId xmlns:p14="http://schemas.microsoft.com/office/powerpoint/2010/main" val="1888269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09C2B-E048-3AC7-C0CA-E8DD6414449F}"/>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Resources</a:t>
            </a:r>
            <a:endParaRPr lang="en-US" sz="3600" dirty="0">
              <a:solidFill>
                <a:srgbClr val="FFFFFF"/>
              </a:solidFill>
            </a:endParaRPr>
          </a:p>
        </p:txBody>
      </p:sp>
      <p:sp>
        <p:nvSpPr>
          <p:cNvPr id="3" name="Text Placeholder 2">
            <a:extLst>
              <a:ext uri="{FF2B5EF4-FFF2-40B4-BE49-F238E27FC236}">
                <a16:creationId xmlns:a16="http://schemas.microsoft.com/office/drawing/2014/main" id="{74951F0D-80CF-35C2-D87E-00AECA529206}"/>
              </a:ext>
            </a:extLst>
          </p:cNvPr>
          <p:cNvSpPr>
            <a:spLocks noGrp="1"/>
          </p:cNvSpPr>
          <p:nvPr>
            <p:ph idx="1"/>
          </p:nvPr>
        </p:nvSpPr>
        <p:spPr>
          <a:xfrm>
            <a:off x="1371599" y="2318197"/>
            <a:ext cx="9724031" cy="3683358"/>
          </a:xfrm>
        </p:spPr>
        <p:txBody>
          <a:bodyPr vert="horz" lIns="91440" tIns="45720" rIns="91440" bIns="45720" rtlCol="0" anchor="t">
            <a:normAutofit/>
          </a:bodyPr>
          <a:lstStyle/>
          <a:p>
            <a:r>
              <a:rPr lang="en-US" dirty="0">
                <a:latin typeface="Arial"/>
                <a:cs typeface="Arial"/>
              </a:rPr>
              <a:t>Greene Act [</a:t>
            </a:r>
            <a:r>
              <a:rPr lang="en-US" i="1" dirty="0">
                <a:latin typeface="Arial"/>
                <a:cs typeface="Arial"/>
                <a:hlinkClick r:id="rId2" tooltip="California Education Code Section 35147(b)"/>
              </a:rPr>
              <a:t>EC</a:t>
            </a:r>
            <a:r>
              <a:rPr lang="en-US" dirty="0">
                <a:latin typeface="Arial"/>
                <a:cs typeface="Arial"/>
                <a:hlinkClick r:id="rId2" tooltip="California Education Code Section 35147(b)"/>
              </a:rPr>
              <a:t> Section 35147(b</a:t>
            </a:r>
            <a:r>
              <a:rPr lang="en-US" dirty="0">
                <a:latin typeface="Arial"/>
                <a:cs typeface="Arial"/>
                <a:hlinkClick r:id="rId2"/>
              </a:rPr>
              <a:t>)</a:t>
            </a:r>
            <a:r>
              <a:rPr lang="en-US" dirty="0">
                <a:latin typeface="Arial"/>
                <a:cs typeface="Arial"/>
              </a:rPr>
              <a:t>]</a:t>
            </a:r>
          </a:p>
          <a:p>
            <a:r>
              <a:rPr lang="en-US" i="1" dirty="0">
                <a:latin typeface="Arial"/>
                <a:cs typeface="Arial"/>
                <a:hlinkClick r:id="rId3" tooltip="California Education Code sections 52059.5-52077 "/>
              </a:rPr>
              <a:t>EC</a:t>
            </a:r>
            <a:r>
              <a:rPr lang="en-US" dirty="0">
                <a:latin typeface="Arial"/>
                <a:cs typeface="Arial"/>
                <a:hlinkClick r:id="rId3" tooltip="California Education Code sections 52059.5-52077 "/>
              </a:rPr>
              <a:t> sections </a:t>
            </a:r>
            <a:r>
              <a:rPr lang="en-US" i="0" dirty="0">
                <a:solidFill>
                  <a:srgbClr val="111111"/>
                </a:solidFill>
                <a:effectLst/>
                <a:latin typeface="Arial"/>
                <a:cs typeface="Arial"/>
                <a:hlinkClick r:id="rId3" tooltip="California Education Code sections 52059.5-52077 "/>
              </a:rPr>
              <a:t>52059.5 – 52077</a:t>
            </a:r>
            <a:endParaRPr lang="en-US" i="0" dirty="0">
              <a:solidFill>
                <a:srgbClr val="111111"/>
              </a:solidFill>
              <a:effectLst/>
              <a:latin typeface="Arial"/>
              <a:cs typeface="Arial"/>
            </a:endParaRPr>
          </a:p>
          <a:p>
            <a:r>
              <a:rPr lang="en-US" i="1" dirty="0">
                <a:solidFill>
                  <a:srgbClr val="111111"/>
                </a:solidFill>
                <a:latin typeface="Arial"/>
                <a:cs typeface="Arial"/>
                <a:hlinkClick r:id="rId4" tooltip="California Education Code Section 47606.5"/>
              </a:rPr>
              <a:t>EC</a:t>
            </a:r>
            <a:r>
              <a:rPr lang="en-US" dirty="0">
                <a:solidFill>
                  <a:srgbClr val="111111"/>
                </a:solidFill>
                <a:latin typeface="Arial"/>
                <a:cs typeface="Arial"/>
                <a:hlinkClick r:id="rId4" tooltip="California Education Code Section 47606.5"/>
              </a:rPr>
              <a:t> Section 47606.5</a:t>
            </a:r>
            <a:endParaRPr lang="en-US" dirty="0">
              <a:solidFill>
                <a:srgbClr val="111111"/>
              </a:solidFill>
              <a:latin typeface="Arial"/>
              <a:cs typeface="Arial"/>
            </a:endParaRPr>
          </a:p>
          <a:p>
            <a:r>
              <a:rPr lang="en-US" i="1" dirty="0">
                <a:solidFill>
                  <a:srgbClr val="111111"/>
                </a:solidFill>
                <a:latin typeface="Arial"/>
                <a:cs typeface="Arial"/>
                <a:hlinkClick r:id="rId5" tooltip="California Education Code Section 64001(j)"/>
              </a:rPr>
              <a:t>EC</a:t>
            </a:r>
            <a:r>
              <a:rPr lang="en-US" dirty="0">
                <a:solidFill>
                  <a:srgbClr val="111111"/>
                </a:solidFill>
                <a:latin typeface="Arial"/>
                <a:cs typeface="Arial"/>
                <a:hlinkClick r:id="rId5" tooltip="California Education Code Section 64001(j)"/>
              </a:rPr>
              <a:t> Section 64001(j)</a:t>
            </a:r>
            <a:endParaRPr lang="en-US" dirty="0">
              <a:latin typeface="Arial"/>
              <a:cs typeface="Arial"/>
            </a:endParaRPr>
          </a:p>
          <a:p>
            <a:r>
              <a:rPr lang="en-US" dirty="0">
                <a:latin typeface="Arial"/>
                <a:cs typeface="Arial"/>
                <a:hlinkClick r:id="rId6" tooltip="Title 5 California Code of Regulations Section 15495"/>
              </a:rPr>
              <a:t>Title 5 </a:t>
            </a:r>
            <a:r>
              <a:rPr lang="en-US" i="1" dirty="0">
                <a:latin typeface="Arial"/>
                <a:cs typeface="Arial"/>
                <a:hlinkClick r:id="rId6" tooltip="Title 5 California Code of Regulations Section 15495"/>
              </a:rPr>
              <a:t>California Code of Regulations</a:t>
            </a:r>
            <a:r>
              <a:rPr lang="en-US" dirty="0">
                <a:latin typeface="Arial"/>
                <a:cs typeface="Arial"/>
                <a:hlinkClick r:id="rId6" tooltip="Title 5 California Code of Regulations Section 15495"/>
              </a:rPr>
              <a:t> Section 15495</a:t>
            </a:r>
            <a:endParaRPr lang="en-US" dirty="0">
              <a:latin typeface="Arial"/>
              <a:cs typeface="Arial"/>
            </a:endParaRPr>
          </a:p>
          <a:p>
            <a:r>
              <a:rPr lang="en-US" dirty="0">
                <a:latin typeface="Arial"/>
                <a:cs typeface="Arial"/>
                <a:hlinkClick r:id="rId7" tooltip="LCAP Resources CDE web page"/>
              </a:rPr>
              <a:t>Local Control and Accountability Plan (LCAP) - Resources (CA Dept of Education) web page</a:t>
            </a:r>
            <a:endParaRPr lang="en-US" dirty="0">
              <a:latin typeface="Arial"/>
              <a:cs typeface="Arial"/>
            </a:endParaRPr>
          </a:p>
          <a:p>
            <a:r>
              <a:rPr lang="en-US" dirty="0">
                <a:latin typeface="Arial"/>
                <a:cs typeface="Arial"/>
                <a:hlinkClick r:id="rId8" tooltip="California School Dashboard website"/>
              </a:rPr>
              <a:t>Dashboard</a:t>
            </a:r>
            <a:endParaRPr lang="en-US" dirty="0">
              <a:latin typeface="Arial"/>
              <a:cs typeface="Arial"/>
              <a:hlinkClick r:id="rId8"/>
            </a:endParaRPr>
          </a:p>
        </p:txBody>
      </p:sp>
      <p:sp>
        <p:nvSpPr>
          <p:cNvPr id="4" name="Slide Number Placeholder 3">
            <a:extLst>
              <a:ext uri="{FF2B5EF4-FFF2-40B4-BE49-F238E27FC236}">
                <a16:creationId xmlns:a16="http://schemas.microsoft.com/office/drawing/2014/main" id="{2E624CE4-EF77-7DBC-5701-71F71B5DE600}"/>
              </a:ext>
            </a:extLst>
          </p:cNvPr>
          <p:cNvSpPr>
            <a:spLocks noGrp="1"/>
          </p:cNvSpPr>
          <p:nvPr>
            <p:ph type="sldNum" sz="quarter" idx="12"/>
          </p:nvPr>
        </p:nvSpPr>
        <p:spPr>
          <a:xfrm>
            <a:off x="11405062" y="6455431"/>
            <a:ext cx="745171" cy="402569"/>
          </a:xfrm>
        </p:spPr>
        <p:txBody>
          <a:bodyPr>
            <a:noAutofit/>
          </a:bodyPr>
          <a:lstStyle/>
          <a:p>
            <a:pPr>
              <a:spcAft>
                <a:spcPts val="600"/>
              </a:spcAft>
            </a:pPr>
            <a:fld id="{1E47FE53-EBF0-4DA7-9D9D-CC1C3A20F3CB}" type="slidenum">
              <a:rPr lang="en-US"/>
              <a:pPr>
                <a:spcAft>
                  <a:spcPts val="600"/>
                </a:spcAft>
              </a:pPr>
              <a:t>59</a:t>
            </a:fld>
            <a:endParaRPr lang="en-US" dirty="0"/>
          </a:p>
        </p:txBody>
      </p:sp>
    </p:spTree>
    <p:extLst>
      <p:ext uri="{BB962C8B-B14F-4D97-AF65-F5344CB8AC3E}">
        <p14:creationId xmlns:p14="http://schemas.microsoft.com/office/powerpoint/2010/main" val="291861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408667" cy="2928470"/>
          </a:xfrm>
        </p:spPr>
        <p:txBody>
          <a:bodyPr vert="horz" lIns="91440" tIns="45720" rIns="91440" bIns="45720" rtlCol="0" anchor="b">
            <a:normAutofit/>
          </a:bodyPr>
          <a:lstStyle/>
          <a:p>
            <a:r>
              <a:rPr lang="en-US" sz="4000" kern="1200" dirty="0">
                <a:solidFill>
                  <a:srgbClr val="FFFFFF"/>
                </a:solidFill>
                <a:latin typeface="Arial"/>
                <a:cs typeface="Arial"/>
              </a:rPr>
              <a:t>Why is educational partner </a:t>
            </a:r>
            <a:r>
              <a:rPr lang="en-US" sz="4000" dirty="0">
                <a:solidFill>
                  <a:srgbClr val="FFFFFF"/>
                </a:solidFill>
                <a:latin typeface="Arial"/>
                <a:cs typeface="Arial"/>
              </a:rPr>
              <a:t>e</a:t>
            </a:r>
            <a:r>
              <a:rPr lang="en-US" sz="4000" kern="1200" dirty="0">
                <a:solidFill>
                  <a:srgbClr val="FFFFFF"/>
                </a:solidFill>
                <a:latin typeface="Arial"/>
                <a:cs typeface="Arial"/>
              </a:rPr>
              <a:t>ngagement </a:t>
            </a:r>
            <a:r>
              <a:rPr lang="en-US" sz="4000" dirty="0">
                <a:solidFill>
                  <a:srgbClr val="FFFFFF"/>
                </a:solidFill>
                <a:latin typeface="Arial"/>
                <a:cs typeface="Arial"/>
              </a:rPr>
              <a:t>e</a:t>
            </a:r>
            <a:r>
              <a:rPr lang="en-US" sz="4000" kern="1200" dirty="0">
                <a:solidFill>
                  <a:srgbClr val="FFFFFF"/>
                </a:solidFill>
                <a:latin typeface="Arial"/>
                <a:cs typeface="Arial"/>
              </a:rPr>
              <a:t>ssential?</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Autofit/>
          </a:bodyPr>
          <a:lstStyle/>
          <a:p>
            <a:pPr>
              <a:spcAft>
                <a:spcPts val="600"/>
              </a:spcAft>
            </a:pPr>
            <a:fld id="{1E47FE53-EBF0-4DA7-9D9D-CC1C3A20F3CB}" type="slidenum">
              <a:rPr lang="en-US" sz="2400">
                <a:solidFill>
                  <a:schemeClr val="tx1"/>
                </a:solidFill>
                <a:latin typeface="Arial" panose="020B0604020202020204" pitchFamily="34" charset="0"/>
                <a:cs typeface="Arial" panose="020B0604020202020204" pitchFamily="34" charset="0"/>
              </a:rPr>
              <a:pPr>
                <a:spcAft>
                  <a:spcPts val="600"/>
                </a:spcAft>
              </a:pPr>
              <a:t>6</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07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33633" y="502022"/>
            <a:ext cx="5662367" cy="751743"/>
          </a:xfrm>
        </p:spPr>
        <p:txBody>
          <a:bodyPr anchor="b">
            <a:normAutofit/>
          </a:bodyPr>
          <a:lstStyle/>
          <a:p>
            <a:r>
              <a:rPr lang="en-US" sz="3600" dirty="0">
                <a:latin typeface="Arial"/>
                <a:cs typeface="Arial"/>
              </a:rPr>
              <a:t>Contact Information</a:t>
            </a:r>
            <a:endParaRPr lang="en-US" sz="3600" dirty="0"/>
          </a:p>
        </p:txBody>
      </p:sp>
      <p:sp>
        <p:nvSpPr>
          <p:cNvPr id="36" name="Picture Placeholder 2">
            <a:extLst>
              <a:ext uri="{FF2B5EF4-FFF2-40B4-BE49-F238E27FC236}">
                <a16:creationId xmlns:a16="http://schemas.microsoft.com/office/drawing/2014/main" id="{49E193B8-1AA7-D2E1-F961-BB6CEFE59501}"/>
              </a:ext>
            </a:extLst>
          </p:cNvPr>
          <p:cNvSpPr>
            <a:spLocks noGrp="1"/>
          </p:cNvSpPr>
          <p:nvPr>
            <p:ph idx="1"/>
          </p:nvPr>
        </p:nvSpPr>
        <p:spPr>
          <a:xfrm>
            <a:off x="289560" y="1489436"/>
            <a:ext cx="6318629" cy="4451541"/>
          </a:xfrm>
        </p:spPr>
        <p:txBody>
          <a:bodyPr vert="horz" lIns="91440" tIns="45720" rIns="91440" bIns="45720" rtlCol="0" anchor="t">
            <a:noAutofit/>
          </a:bodyPr>
          <a:lstStyle/>
          <a:p>
            <a:pPr marL="182880" lvl="1" indent="-182880">
              <a:spcBef>
                <a:spcPts val="600"/>
              </a:spcBef>
              <a:spcAft>
                <a:spcPts val="600"/>
              </a:spcAft>
            </a:pPr>
            <a:r>
              <a:rPr lang="en-US" dirty="0">
                <a:latin typeface="Arial"/>
                <a:cs typeface="Arial"/>
              </a:rPr>
              <a:t>For questions related to the LCAP or LCFF, please contact the Local Agency Systems Support Office at </a:t>
            </a:r>
            <a:r>
              <a:rPr lang="en-US" dirty="0">
                <a:solidFill>
                  <a:srgbClr val="1704A0"/>
                </a:solidFill>
                <a:latin typeface="Arial"/>
                <a:cs typeface="Arial"/>
                <a:hlinkClick r:id="rId2">
                  <a:extLst>
                    <a:ext uri="{A12FA001-AC4F-418D-AE19-62706E023703}">
                      <ahyp:hlinkClr xmlns:ahyp="http://schemas.microsoft.com/office/drawing/2018/hyperlinkcolor" val="tx"/>
                    </a:ext>
                  </a:extLst>
                </a:hlinkClick>
              </a:rPr>
              <a:t>LCFF@cde.ca.gov</a:t>
            </a:r>
            <a:r>
              <a:rPr lang="en-US" dirty="0">
                <a:solidFill>
                  <a:srgbClr val="1704A0"/>
                </a:solidFill>
                <a:latin typeface="Arial"/>
                <a:cs typeface="Arial"/>
              </a:rPr>
              <a:t> </a:t>
            </a:r>
            <a:endParaRPr lang="en-US" dirty="0">
              <a:solidFill>
                <a:srgbClr val="1704A0"/>
              </a:solidFill>
            </a:endParaRPr>
          </a:p>
          <a:p>
            <a:pPr marL="182880" lvl="1" indent="-182880">
              <a:spcBef>
                <a:spcPts val="600"/>
              </a:spcBef>
              <a:spcAft>
                <a:spcPts val="600"/>
              </a:spcAft>
            </a:pPr>
            <a:r>
              <a:rPr lang="en-US" dirty="0">
                <a:latin typeface="Arial"/>
                <a:cs typeface="Arial"/>
              </a:rPr>
              <a:t>For additional information about webinars in this series please see the Tuesdays @ 2 webpage at </a:t>
            </a:r>
            <a:r>
              <a:rPr lang="en-US" dirty="0">
                <a:solidFill>
                  <a:srgbClr val="1704A0"/>
                </a:solidFill>
                <a:latin typeface="Arial"/>
                <a:cs typeface="Arial"/>
                <a:hlinkClick r:id="rId3" tooltip="Tuesdays @ 2 webpage on the CDE website">
                  <a:extLst>
                    <a:ext uri="{A12FA001-AC4F-418D-AE19-62706E023703}">
                      <ahyp:hlinkClr xmlns:ahyp="http://schemas.microsoft.com/office/drawing/2018/hyperlinkcolor" val="tx"/>
                    </a:ext>
                  </a:extLst>
                </a:hlinkClick>
              </a:rPr>
              <a:t>https://www.cde.ca.gov/fg/aa/lc/tuesdaysat2.asp</a:t>
            </a:r>
            <a:r>
              <a:rPr lang="en-US" dirty="0">
                <a:solidFill>
                  <a:srgbClr val="1704A0"/>
                </a:solidFill>
                <a:latin typeface="Arial"/>
                <a:cs typeface="Arial"/>
              </a:rPr>
              <a:t>  </a:t>
            </a:r>
            <a:endParaRPr lang="en-US" dirty="0">
              <a:solidFill>
                <a:srgbClr val="1704A0"/>
              </a:solidFill>
            </a:endParaRPr>
          </a:p>
          <a:p>
            <a:pPr marL="182880" lvl="1" indent="-182880">
              <a:spcBef>
                <a:spcPts val="600"/>
              </a:spcBef>
              <a:spcAft>
                <a:spcPts val="600"/>
              </a:spcAft>
            </a:pPr>
            <a:r>
              <a:rPr lang="en-US" dirty="0">
                <a:latin typeface="Arial"/>
                <a:cs typeface="Arial"/>
              </a:rPr>
              <a:t>For email updates regarding the LCFF, subscribe to the LCFF listserv by sending a "blank" message to </a:t>
            </a:r>
            <a:r>
              <a:rPr lang="en-US" dirty="0">
                <a:solidFill>
                  <a:srgbClr val="1704A0"/>
                </a:solidFill>
                <a:latin typeface="Arial"/>
                <a:cs typeface="Arial"/>
                <a:hlinkClick r:id="rId4">
                  <a:extLst>
                    <a:ext uri="{A12FA001-AC4F-418D-AE19-62706E023703}">
                      <ahyp:hlinkClr xmlns:ahyp="http://schemas.microsoft.com/office/drawing/2018/hyperlinkcolor" val="tx"/>
                    </a:ext>
                  </a:extLst>
                </a:hlinkClick>
              </a:rPr>
              <a:t>join-LCFF-list@mlist.cde.ca.gov</a:t>
            </a:r>
            <a:r>
              <a:rPr lang="en-US" dirty="0">
                <a:solidFill>
                  <a:srgbClr val="1704A0"/>
                </a:solidFill>
                <a:latin typeface="Arial"/>
                <a:cs typeface="Arial"/>
              </a:rPr>
              <a:t> </a:t>
            </a:r>
            <a:endParaRPr lang="en-US" dirty="0">
              <a:solidFill>
                <a:srgbClr val="1704A0"/>
              </a:solidFill>
            </a:endParaRPr>
          </a:p>
        </p:txBody>
      </p:sp>
      <p:pic>
        <p:nvPicPr>
          <p:cNvPr id="38" name="Picture 37" descr="Person holding mouse">
            <a:extLst>
              <a:ext uri="{FF2B5EF4-FFF2-40B4-BE49-F238E27FC236}">
                <a16:creationId xmlns:a16="http://schemas.microsoft.com/office/drawing/2014/main" id="{FD6998F7-6788-3ABE-97CC-8D7881EC4721}"/>
              </a:ext>
            </a:extLst>
          </p:cNvPr>
          <p:cNvPicPr>
            <a:picLocks noChangeAspect="1"/>
          </p:cNvPicPr>
          <p:nvPr/>
        </p:nvPicPr>
        <p:blipFill rotWithShape="1">
          <a:blip r:embed="rId5"/>
          <a:srcRect l="25776" r="22387" b="-1"/>
          <a:stretch/>
        </p:blipFill>
        <p:spPr>
          <a:xfrm>
            <a:off x="6990567" y="489118"/>
            <a:ext cx="4244773" cy="5466007"/>
          </a:xfrm>
          <a:prstGeom prst="rect">
            <a:avLst/>
          </a:prstGeom>
        </p:spPr>
      </p:pic>
      <p:sp>
        <p:nvSpPr>
          <p:cNvPr id="62" name="Rectangle 6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371811" y="6400798"/>
            <a:ext cx="780565" cy="419992"/>
          </a:xfrm>
        </p:spPr>
        <p:txBody>
          <a:bodyPr>
            <a:noAutofit/>
          </a:bodyPr>
          <a:lstStyle/>
          <a:p>
            <a:pPr marL="0" marR="0" lvl="0" indent="0" defTabSz="914400" rtl="0" eaLnBrk="1" fontAlgn="auto" latinLnBrk="0" hangingPunct="1">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solidFill>
                  <a:schemeClr val="bg1"/>
                </a:solidFill>
                <a:effectLst/>
                <a:uLnTx/>
                <a:uFillTx/>
              </a:rPr>
              <a:pPr marL="0" marR="0" lvl="0" indent="0" defTabSz="914400" rtl="0" eaLnBrk="1" fontAlgn="auto" latinLnBrk="0" hangingPunct="1">
                <a:spcBef>
                  <a:spcPts val="0"/>
                </a:spcBef>
                <a:spcAft>
                  <a:spcPts val="600"/>
                </a:spcAft>
                <a:buClrTx/>
                <a:buSzTx/>
                <a:buFontTx/>
                <a:buNone/>
                <a:tabLst/>
                <a:defRPr/>
              </a:pPr>
              <a:t>60</a:t>
            </a:fld>
            <a:endParaRPr kumimoji="0" lang="en-US"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61583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oung child in purple turtleneck and jeans with one hand in air wearing backpack">
            <a:extLst>
              <a:ext uri="{FF2B5EF4-FFF2-40B4-BE49-F238E27FC236}">
                <a16:creationId xmlns:a16="http://schemas.microsoft.com/office/drawing/2014/main" id="{29B8DE51-CD8B-A9F5-9FE2-23AED49176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52" name="Rectangle 5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5055F-5584-8EB2-B952-F1FA6ECEFF87}"/>
              </a:ext>
            </a:extLst>
          </p:cNvPr>
          <p:cNvSpPr>
            <a:spLocks noGrp="1"/>
          </p:cNvSpPr>
          <p:nvPr>
            <p:ph type="title"/>
          </p:nvPr>
        </p:nvSpPr>
        <p:spPr>
          <a:xfrm>
            <a:off x="332666" y="3681400"/>
            <a:ext cx="11537090" cy="2387600"/>
          </a:xfrm>
        </p:spPr>
        <p:txBody>
          <a:bodyPr vert="horz" lIns="91440" tIns="45720" rIns="91440" bIns="45720" rtlCol="0" anchor="t">
            <a:normAutofit/>
          </a:bodyPr>
          <a:lstStyle/>
          <a:p>
            <a:r>
              <a:rPr lang="en-US" sz="4100" dirty="0">
                <a:solidFill>
                  <a:schemeClr val="bg1"/>
                </a:solidFill>
                <a:latin typeface="Arial"/>
                <a:cs typeface="Arial"/>
              </a:rPr>
              <a:t>Engaging educational partners meaningfully in comprehensive planning is necessary in order to support improved student outcomes</a:t>
            </a:r>
            <a:r>
              <a:rPr lang="en-US" sz="4100" dirty="0">
                <a:solidFill>
                  <a:schemeClr val="bg1"/>
                </a:solidFill>
                <a:latin typeface="+mj-lt"/>
                <a:cs typeface="+mj-cs"/>
              </a:rPr>
              <a:t>.</a:t>
            </a:r>
            <a:endParaRPr lang="en-US" dirty="0">
              <a:solidFill>
                <a:schemeClr val="bg1"/>
              </a:solidFill>
            </a:endParaRPr>
          </a:p>
        </p:txBody>
      </p:sp>
      <p:sp>
        <p:nvSpPr>
          <p:cNvPr id="54" name="Rectangle: Rounded Corners 5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46D14E-A88E-4DEB-F212-9031C617EA94}"/>
              </a:ext>
            </a:extLst>
          </p:cNvPr>
          <p:cNvSpPr>
            <a:spLocks noGrp="1"/>
          </p:cNvSpPr>
          <p:nvPr>
            <p:ph type="sldNum" sz="quarter" idx="12"/>
          </p:nvPr>
        </p:nvSpPr>
        <p:spPr>
          <a:xfrm>
            <a:off x="9041199" y="6356350"/>
            <a:ext cx="2743200" cy="365125"/>
          </a:xfrm>
        </p:spPr>
        <p:txBody>
          <a:bodyPr vert="horz" lIns="91440" tIns="45720" rIns="91440" bIns="45720" rtlCol="0" anchor="ctr">
            <a:noAutofit/>
          </a:bodyPr>
          <a:lstStyle/>
          <a:p>
            <a:pPr>
              <a:spcAft>
                <a:spcPts val="600"/>
              </a:spcAft>
              <a:defRPr/>
            </a:pPr>
            <a:fld id="{1E47FE53-EBF0-4DA7-9D9D-CC1C3A20F3CB}" type="slidenum">
              <a:rPr lang="en-US">
                <a:solidFill>
                  <a:schemeClr val="bg1"/>
                </a:solidFill>
              </a:rPr>
              <a:pPr>
                <a:spcAft>
                  <a:spcPts val="600"/>
                </a:spcAft>
                <a:defRPr/>
              </a:pPr>
              <a:t>7</a:t>
            </a:fld>
            <a:endParaRPr lang="en-US" dirty="0">
              <a:solidFill>
                <a:schemeClr val="bg1"/>
              </a:solidFill>
            </a:endParaRPr>
          </a:p>
        </p:txBody>
      </p:sp>
    </p:spTree>
    <p:extLst>
      <p:ext uri="{BB962C8B-B14F-4D97-AF65-F5344CB8AC3E}">
        <p14:creationId xmlns:p14="http://schemas.microsoft.com/office/powerpoint/2010/main" val="28549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rPr>
              <a:t>Foundational Principles of LCFF </a:t>
            </a:r>
            <a:endParaRPr lang="en-US" sz="3600" dirty="0">
              <a:solidFill>
                <a:srgbClr val="FFFFFF"/>
              </a:solidFill>
            </a:endParaRP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706858" y="2045859"/>
            <a:ext cx="9724031" cy="3683358"/>
          </a:xfrm>
        </p:spPr>
        <p:txBody>
          <a:bodyPr vert="horz" lIns="91440" tIns="45720" rIns="91440" bIns="45720" rtlCol="0" anchor="ctr">
            <a:normAutofit lnSpcReduction="10000"/>
          </a:bodyPr>
          <a:lstStyle/>
          <a:p>
            <a:pPr>
              <a:spcBef>
                <a:spcPts val="600"/>
              </a:spcBef>
            </a:pPr>
            <a:r>
              <a:rPr lang="en-US" dirty="0">
                <a:latin typeface="Arial"/>
                <a:cs typeface="Arial"/>
              </a:rPr>
              <a:t>Local education agency (LEA)-level improvement that is based on multiple measures of success</a:t>
            </a:r>
          </a:p>
          <a:p>
            <a:pPr>
              <a:spcBef>
                <a:spcPts val="600"/>
              </a:spcBef>
            </a:pPr>
            <a:r>
              <a:rPr lang="en-US" dirty="0">
                <a:latin typeface="Arial"/>
                <a:cs typeface="Arial"/>
              </a:rPr>
              <a:t>Equity</a:t>
            </a:r>
          </a:p>
          <a:p>
            <a:pPr lvl="1">
              <a:spcBef>
                <a:spcPts val="600"/>
              </a:spcBef>
            </a:pPr>
            <a:r>
              <a:rPr lang="en-US" dirty="0">
                <a:latin typeface="Arial"/>
                <a:cs typeface="Arial"/>
              </a:rPr>
              <a:t>Additional funding to address specific identified needs of students who are low income, English learners, and/or foster youth (i.e., unduplicated students)</a:t>
            </a:r>
          </a:p>
          <a:p>
            <a:pPr lvl="1">
              <a:spcBef>
                <a:spcPts val="600"/>
              </a:spcBef>
            </a:pPr>
            <a:r>
              <a:rPr lang="en-US" dirty="0">
                <a:latin typeface="Arial"/>
                <a:cs typeface="Arial"/>
              </a:rPr>
              <a:t>Requirement to Increase or Improve Services in proportion to the increase in funding</a:t>
            </a:r>
          </a:p>
          <a:p>
            <a:pPr>
              <a:spcBef>
                <a:spcPts val="600"/>
              </a:spcBef>
            </a:pPr>
            <a:r>
              <a:rPr lang="en-US" dirty="0">
                <a:latin typeface="Arial"/>
                <a:cs typeface="Arial"/>
              </a:rPr>
              <a:t>Subsidiarity</a:t>
            </a:r>
          </a:p>
          <a:p>
            <a:pPr lvl="1">
              <a:spcBef>
                <a:spcPts val="600"/>
              </a:spcBef>
            </a:pPr>
            <a:r>
              <a:rPr lang="en-US" dirty="0">
                <a:latin typeface="Arial"/>
                <a:cs typeface="Arial"/>
              </a:rPr>
              <a:t>Social and political issues are best dealt with at the local level</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455431"/>
            <a:ext cx="882682" cy="365125"/>
          </a:xfrm>
        </p:spPr>
        <p:txBody>
          <a:bodyPr>
            <a:noAutofit/>
          </a:bodyPr>
          <a:lstStyle/>
          <a:p>
            <a:pPr>
              <a:spcAft>
                <a:spcPts val="600"/>
              </a:spcAft>
            </a:pPr>
            <a:fld id="{1E47FE53-EBF0-4DA7-9D9D-CC1C3A20F3CB}" type="slidenum">
              <a:rPr lang="en-US"/>
              <a:pPr>
                <a:spcAft>
                  <a:spcPts val="600"/>
                </a:spcAft>
              </a:pPr>
              <a:t>8</a:t>
            </a:fld>
            <a:endParaRPr lang="en-US" dirty="0"/>
          </a:p>
        </p:txBody>
      </p:sp>
    </p:spTree>
    <p:extLst>
      <p:ext uri="{BB962C8B-B14F-4D97-AF65-F5344CB8AC3E}">
        <p14:creationId xmlns:p14="http://schemas.microsoft.com/office/powerpoint/2010/main" val="390719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1F3BCD-E0B9-2775-6322-C3AB6325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D48C01-A5B0-CF46-7934-A5FC796A9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216771-1016-9CD1-95F8-080A58E11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238489-BC8D-37E2-CE2C-2C3BBF0F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762000" y="200206"/>
            <a:ext cx="10515600" cy="1325563"/>
          </a:xfrm>
        </p:spPr>
        <p:txBody>
          <a:bodyPr>
            <a:normAutofit/>
          </a:bodyPr>
          <a:lstStyle/>
          <a:p>
            <a:r>
              <a:rPr lang="en-US" sz="3600" dirty="0">
                <a:solidFill>
                  <a:srgbClr val="FFFFFF"/>
                </a:solidFill>
                <a:latin typeface="Arial"/>
                <a:cs typeface="Arial"/>
              </a:rPr>
              <a:t>Framing the LCAP</a:t>
            </a:r>
            <a:endParaRPr lang="en-US" sz="3600" dirty="0">
              <a:solidFill>
                <a:srgbClr val="FFFFFF"/>
              </a:solidFill>
            </a:endParaRPr>
          </a:p>
        </p:txBody>
      </p:sp>
      <p:sp>
        <p:nvSpPr>
          <p:cNvPr id="3" name="Content Placeholder 2">
            <a:extLst>
              <a:ext uri="{FF2B5EF4-FFF2-40B4-BE49-F238E27FC236}">
                <a16:creationId xmlns:a16="http://schemas.microsoft.com/office/drawing/2014/main" id="{26D19299-BCD1-DD4E-7213-05356E401454}"/>
              </a:ext>
            </a:extLst>
          </p:cNvPr>
          <p:cNvSpPr>
            <a:spLocks noGrp="1"/>
          </p:cNvSpPr>
          <p:nvPr>
            <p:ph sz="half" idx="1"/>
          </p:nvPr>
        </p:nvSpPr>
        <p:spPr>
          <a:xfrm>
            <a:off x="838199" y="1825625"/>
            <a:ext cx="10782993" cy="651568"/>
          </a:xfrm>
        </p:spPr>
        <p:txBody>
          <a:bodyPr/>
          <a:lstStyle/>
          <a:p>
            <a:pPr marL="0" indent="0">
              <a:buNone/>
            </a:pPr>
            <a:r>
              <a:rPr lang="en-US" dirty="0">
                <a:latin typeface="Arial"/>
                <a:ea typeface="Segoe UI"/>
                <a:cs typeface="Segoe UI"/>
              </a:rPr>
              <a:t>The LCAP development process serves three distinct, but related functions: </a:t>
            </a:r>
            <a:endParaRPr lang="en-US" dirty="0"/>
          </a:p>
        </p:txBody>
      </p:sp>
      <p:graphicFrame>
        <p:nvGraphicFramePr>
          <p:cNvPr id="6" name="Content Placeholder 6" descr="Framing the LCAP">
            <a:extLst>
              <a:ext uri="{FF2B5EF4-FFF2-40B4-BE49-F238E27FC236}">
                <a16:creationId xmlns:a16="http://schemas.microsoft.com/office/drawing/2014/main" id="{76C140C9-5E92-F334-D1D8-C00F0C06D150}"/>
              </a:ext>
            </a:extLst>
          </p:cNvPr>
          <p:cNvGraphicFramePr>
            <a:graphicFrameLocks/>
          </p:cNvGraphicFramePr>
          <p:nvPr>
            <p:extLst>
              <p:ext uri="{D42A27DB-BD31-4B8C-83A1-F6EECF244321}">
                <p14:modId xmlns:p14="http://schemas.microsoft.com/office/powerpoint/2010/main" val="235059560"/>
              </p:ext>
            </p:extLst>
          </p:nvPr>
        </p:nvGraphicFramePr>
        <p:xfrm>
          <a:off x="399534" y="2278244"/>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99828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4138</Words>
  <Application>Microsoft Office PowerPoint</Application>
  <PresentationFormat>Widescreen</PresentationFormat>
  <Paragraphs>373</Paragraphs>
  <Slides>60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Arial,Sans-Serif</vt:lpstr>
      <vt:lpstr>Calibri</vt:lpstr>
      <vt:lpstr>Calibri Light</vt:lpstr>
      <vt:lpstr>Office Theme</vt:lpstr>
      <vt:lpstr>Engaging Educational Partners</vt:lpstr>
      <vt:lpstr>Webinar Series</vt:lpstr>
      <vt:lpstr>Template Files</vt:lpstr>
      <vt:lpstr>Purpose of Today’s Webinar</vt:lpstr>
      <vt:lpstr>Intended Audience</vt:lpstr>
      <vt:lpstr>Why is educational partner engagement essential?</vt:lpstr>
      <vt:lpstr>Engaging educational partners meaningfully in comprehensive planning is necessary in order to support improved student outcomes.</vt:lpstr>
      <vt:lpstr>Foundational Principles of LCFF </vt:lpstr>
      <vt:lpstr>Framing the LCAP</vt:lpstr>
      <vt:lpstr>Meaningful Engagement</vt:lpstr>
      <vt:lpstr>Benefits of Engaging Partners</vt:lpstr>
      <vt:lpstr>Reminder of Written Notification Requirements</vt:lpstr>
      <vt:lpstr>Who Must Be Consulted in the Development of the LCAP?</vt:lpstr>
      <vt:lpstr>Consultation Required: COEs and Districts </vt:lpstr>
      <vt:lpstr>Consultation Required: Charters</vt:lpstr>
      <vt:lpstr>Required Consultation </vt:lpstr>
      <vt:lpstr>Statute identifies the floor for engagement, not the ceiling.</vt:lpstr>
      <vt:lpstr>Additional Partner Considerations</vt:lpstr>
      <vt:lpstr>What Additional Requirements Do LEAs Have to Fulfill Before Adopting the LCAP?</vt:lpstr>
      <vt:lpstr>Additional COE and District Requirements (1 of 2)</vt:lpstr>
      <vt:lpstr>Additional COE and District Requirements (2 of 2)</vt:lpstr>
      <vt:lpstr>Students on Advisory Committees</vt:lpstr>
      <vt:lpstr>Greene Act Requirements</vt:lpstr>
      <vt:lpstr>Additional Requirements for Charters</vt:lpstr>
      <vt:lpstr>Additional Requirements for Charters Using LCAP as the SPSA</vt:lpstr>
      <vt:lpstr>What are the LCAP Adoption, Submission, Approval and Posting Requirements?</vt:lpstr>
      <vt:lpstr>LCAP Adoption for COEs and Districts</vt:lpstr>
      <vt:lpstr>LCAP Adoption for Charters</vt:lpstr>
      <vt:lpstr>LCAP Submission</vt:lpstr>
      <vt:lpstr>LCAP Posting Requirements: Districts and COEs </vt:lpstr>
      <vt:lpstr>LCAP Posting Requirements: Charters</vt:lpstr>
      <vt:lpstr>LCAP Revisions: All LEAs</vt:lpstr>
      <vt:lpstr>The Engaging Educational Partners Section</vt:lpstr>
      <vt:lpstr>Overview of Engaging Educational Partners  Section</vt:lpstr>
      <vt:lpstr>Engagement Process: Template (1)</vt:lpstr>
      <vt:lpstr>Engagement Process: Template (2)</vt:lpstr>
      <vt:lpstr>Engagement Process: Instructions (1 of 2)</vt:lpstr>
      <vt:lpstr>Engagement Process: Instructions (2 of 2)</vt:lpstr>
      <vt:lpstr>Influence on the Adopted LCAP: Template</vt:lpstr>
      <vt:lpstr>Influence on the Adopted LCAP: Instructions</vt:lpstr>
      <vt:lpstr>Influence on Adopted LCAP (1 of 2)</vt:lpstr>
      <vt:lpstr>Influence on Adopted LCAP (2 of 2)</vt:lpstr>
      <vt:lpstr>Reminders </vt:lpstr>
      <vt:lpstr>Reminders (1)</vt:lpstr>
      <vt:lpstr>Considerations to Promote Meaningful Engagement </vt:lpstr>
      <vt:lpstr>Planning  (1 of 2)</vt:lpstr>
      <vt:lpstr>Planning (2 of 2)</vt:lpstr>
      <vt:lpstr>Strategies: Continuous Improvement</vt:lpstr>
      <vt:lpstr>Strategies: Systems and Structures</vt:lpstr>
      <vt:lpstr>Strategies: Conditions and Climate</vt:lpstr>
      <vt:lpstr>Strategies: Knowledge and Capacity</vt:lpstr>
      <vt:lpstr>Strategies: Participation and Representation</vt:lpstr>
      <vt:lpstr>Strategies: Meaningful Engagement </vt:lpstr>
      <vt:lpstr>Closing Thoughts</vt:lpstr>
      <vt:lpstr>Remember the Functions of the LCAP</vt:lpstr>
      <vt:lpstr>Trusting Relationships are Key</vt:lpstr>
      <vt:lpstr>Promoting Well Written Engaging Educational Partner Sections </vt:lpstr>
      <vt:lpstr>How is Information Aligned?</vt:lpstr>
      <vt:lpstr>Resources</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Educational Partners - LCFF (CA Dept of Education)</dc:title>
  <dc:subject>Thursdays @ 3 webinar presentation of the Engaging Educational Partners section of the 2024-25 Local Control and Accountability Plan.</dc:subject>
  <dc:creator/>
  <cp:keywords>lcff, lcap, template, instructions, local, control, and, accountability, plan, funding, formula, educational, partners, engaging, tuesdays, tuesday, at, 2, 3, thursdays</cp:keywords>
  <cp:lastModifiedBy/>
  <cp:revision>1</cp:revision>
  <dcterms:created xsi:type="dcterms:W3CDTF">2023-12-12T21:59:42Z</dcterms:created>
  <dcterms:modified xsi:type="dcterms:W3CDTF">2023-12-19T23:10:10Z</dcterms:modified>
</cp:coreProperties>
</file>