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774" r:id="rId1"/>
  </p:sldMasterIdLst>
  <p:notesMasterIdLst>
    <p:notesMasterId r:id="rId74"/>
  </p:notesMasterIdLst>
  <p:handoutMasterIdLst>
    <p:handoutMasterId r:id="rId75"/>
  </p:handoutMasterIdLst>
  <p:sldIdLst>
    <p:sldId id="306" r:id="rId2"/>
    <p:sldId id="420" r:id="rId3"/>
    <p:sldId id="625" r:id="rId4"/>
    <p:sldId id="323" r:id="rId5"/>
    <p:sldId id="1657" r:id="rId6"/>
    <p:sldId id="1658" r:id="rId7"/>
    <p:sldId id="324" r:id="rId8"/>
    <p:sldId id="325" r:id="rId9"/>
    <p:sldId id="422" r:id="rId10"/>
    <p:sldId id="626" r:id="rId11"/>
    <p:sldId id="627" r:id="rId12"/>
    <p:sldId id="514" r:id="rId13"/>
    <p:sldId id="1665" r:id="rId14"/>
    <p:sldId id="1647" r:id="rId15"/>
    <p:sldId id="477" r:id="rId16"/>
    <p:sldId id="602" r:id="rId17"/>
    <p:sldId id="517" r:id="rId18"/>
    <p:sldId id="1659" r:id="rId19"/>
    <p:sldId id="1666" r:id="rId20"/>
    <p:sldId id="1667" r:id="rId21"/>
    <p:sldId id="603" r:id="rId22"/>
    <p:sldId id="527" r:id="rId23"/>
    <p:sldId id="528" r:id="rId24"/>
    <p:sldId id="529" r:id="rId25"/>
    <p:sldId id="521" r:id="rId26"/>
    <p:sldId id="526" r:id="rId27"/>
    <p:sldId id="616" r:id="rId28"/>
    <p:sldId id="1654" r:id="rId29"/>
    <p:sldId id="519" r:id="rId30"/>
    <p:sldId id="1668" r:id="rId31"/>
    <p:sldId id="1669" r:id="rId32"/>
    <p:sldId id="330" r:id="rId33"/>
    <p:sldId id="618" r:id="rId34"/>
    <p:sldId id="1661" r:id="rId35"/>
    <p:sldId id="335" r:id="rId36"/>
    <p:sldId id="604" r:id="rId37"/>
    <p:sldId id="1662" r:id="rId38"/>
    <p:sldId id="629" r:id="rId39"/>
    <p:sldId id="402" r:id="rId40"/>
    <p:sldId id="630" r:id="rId41"/>
    <p:sldId id="631" r:id="rId42"/>
    <p:sldId id="426" r:id="rId43"/>
    <p:sldId id="513" r:id="rId44"/>
    <p:sldId id="515" r:id="rId45"/>
    <p:sldId id="611" r:id="rId46"/>
    <p:sldId id="610" r:id="rId47"/>
    <p:sldId id="628" r:id="rId48"/>
    <p:sldId id="1663" r:id="rId49"/>
    <p:sldId id="605" r:id="rId50"/>
    <p:sldId id="1603" r:id="rId51"/>
    <p:sldId id="406" r:id="rId52"/>
    <p:sldId id="1639" r:id="rId53"/>
    <p:sldId id="606" r:id="rId54"/>
    <p:sldId id="443" r:id="rId55"/>
    <p:sldId id="444" r:id="rId56"/>
    <p:sldId id="619" r:id="rId57"/>
    <p:sldId id="472" r:id="rId58"/>
    <p:sldId id="615" r:id="rId59"/>
    <p:sldId id="1652" r:id="rId60"/>
    <p:sldId id="1624" r:id="rId61"/>
    <p:sldId id="1655" r:id="rId62"/>
    <p:sldId id="1664" r:id="rId63"/>
    <p:sldId id="1651" r:id="rId64"/>
    <p:sldId id="607" r:id="rId65"/>
    <p:sldId id="622" r:id="rId66"/>
    <p:sldId id="432" r:id="rId67"/>
    <p:sldId id="414" r:id="rId68"/>
    <p:sldId id="394" r:id="rId69"/>
    <p:sldId id="368" r:id="rId70"/>
    <p:sldId id="466" r:id="rId71"/>
    <p:sldId id="373" r:id="rId72"/>
    <p:sldId id="434" r:id="rId7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04A0"/>
    <a:srgbClr val="26377E"/>
    <a:srgbClr val="E7EBFD"/>
    <a:srgbClr val="DEEBF6"/>
    <a:srgbClr val="CCECFF"/>
    <a:srgbClr val="FFFFCC"/>
    <a:srgbClr val="BDD6EE"/>
    <a:srgbClr val="FF9D0D"/>
    <a:srgbClr val="C6C6C6"/>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863" autoAdjust="0"/>
    <p:restoredTop sz="81403" autoAdjust="0"/>
  </p:normalViewPr>
  <p:slideViewPr>
    <p:cSldViewPr snapToGrid="0">
      <p:cViewPr varScale="1">
        <p:scale>
          <a:sx n="62" d="100"/>
          <a:sy n="62" d="100"/>
        </p:scale>
        <p:origin x="90" y="864"/>
      </p:cViewPr>
      <p:guideLst/>
    </p:cSldViewPr>
  </p:slideViewPr>
  <p:outlineViewPr>
    <p:cViewPr>
      <p:scale>
        <a:sx n="33" d="100"/>
        <a:sy n="33" d="100"/>
      </p:scale>
      <p:origin x="0" y="-26406"/>
    </p:cViewPr>
  </p:outlin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microsoft.com/office/2018/10/relationships/authors" Target="author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EEE169-5FCB-481C-9612-72A46180C8A0}"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16C26EEA-EE6F-47B0-B1C9-40B36A6798D4}">
      <dgm:prSet custT="1"/>
      <dgm:spPr/>
      <dgm:t>
        <a:bodyPr/>
        <a:lstStyle/>
        <a:p>
          <a:pPr>
            <a:lnSpc>
              <a:spcPct val="100000"/>
            </a:lnSpc>
          </a:pPr>
          <a:r>
            <a:rPr lang="en-US" sz="2400" dirty="0">
              <a:solidFill>
                <a:schemeClr val="tx1">
                  <a:lumMod val="75000"/>
                  <a:lumOff val="25000"/>
                </a:schemeClr>
              </a:solidFill>
              <a:latin typeface="Arial Narrow" panose="020B0606020202030204" pitchFamily="34" charset="0"/>
            </a:rPr>
            <a:t>Local education agency (LEA)-level improvement is based on </a:t>
          </a:r>
          <a:r>
            <a:rPr lang="en-US" sz="2400" b="1" dirty="0">
              <a:solidFill>
                <a:schemeClr val="tx1">
                  <a:lumMod val="75000"/>
                  <a:lumOff val="25000"/>
                </a:schemeClr>
              </a:solidFill>
              <a:latin typeface="Arial Narrow" panose="020B0606020202030204" pitchFamily="34" charset="0"/>
            </a:rPr>
            <a:t>multiple measures of success</a:t>
          </a:r>
          <a:r>
            <a:rPr lang="en-US" sz="2400" dirty="0">
              <a:solidFill>
                <a:schemeClr val="tx1">
                  <a:lumMod val="75000"/>
                  <a:lumOff val="25000"/>
                </a:schemeClr>
              </a:solidFill>
              <a:latin typeface="Arial Narrow" panose="020B0606020202030204" pitchFamily="34" charset="0"/>
            </a:rPr>
            <a:t>, both communicated in the LCAP and the California School Dashboard.</a:t>
          </a:r>
        </a:p>
      </dgm:t>
    </dgm:pt>
    <dgm:pt modelId="{80EC3950-8A84-4A34-A7DB-F72796B77DEB}" type="parTrans" cxnId="{6FB4FA68-4D35-464C-85CB-721FFE3984A3}">
      <dgm:prSet/>
      <dgm:spPr/>
      <dgm:t>
        <a:bodyPr/>
        <a:lstStyle/>
        <a:p>
          <a:endParaRPr lang="en-US"/>
        </a:p>
      </dgm:t>
    </dgm:pt>
    <dgm:pt modelId="{F132CF1C-DFFC-4F07-AA91-39191030492F}" type="sibTrans" cxnId="{6FB4FA68-4D35-464C-85CB-721FFE3984A3}">
      <dgm:prSet/>
      <dgm:spPr/>
      <dgm:t>
        <a:bodyPr/>
        <a:lstStyle/>
        <a:p>
          <a:endParaRPr lang="en-US"/>
        </a:p>
      </dgm:t>
    </dgm:pt>
    <dgm:pt modelId="{D80DC034-477E-4460-8B04-32E0D3311D8D}">
      <dgm:prSet custT="1"/>
      <dgm:spPr/>
      <dgm:t>
        <a:bodyPr/>
        <a:lstStyle/>
        <a:p>
          <a:pPr>
            <a:lnSpc>
              <a:spcPct val="100000"/>
            </a:lnSpc>
          </a:pPr>
          <a:r>
            <a:rPr lang="en-US" sz="2400" b="1" dirty="0">
              <a:solidFill>
                <a:schemeClr val="tx1">
                  <a:lumMod val="75000"/>
                  <a:lumOff val="25000"/>
                </a:schemeClr>
              </a:solidFill>
              <a:latin typeface="Arial Narrow" panose="020B0606020202030204" pitchFamily="34" charset="0"/>
            </a:rPr>
            <a:t>Equity</a:t>
          </a:r>
          <a:r>
            <a:rPr lang="en-US" sz="2400" dirty="0">
              <a:solidFill>
                <a:schemeClr val="tx1">
                  <a:lumMod val="75000"/>
                  <a:lumOff val="25000"/>
                </a:schemeClr>
              </a:solidFill>
              <a:latin typeface="Arial Narrow" panose="020B0606020202030204" pitchFamily="34" charset="0"/>
            </a:rPr>
            <a:t>: the principle of equity is operationalized through the goals, measures of progress, actions and descriptions included in the LCAP. (see notes)</a:t>
          </a:r>
        </a:p>
      </dgm:t>
    </dgm:pt>
    <dgm:pt modelId="{BB1D71A1-2C55-4115-A6C3-E9DEE0C21150}" type="parTrans" cxnId="{8DBD4AA0-E231-4CC9-AD4A-EDB5289039FB}">
      <dgm:prSet/>
      <dgm:spPr/>
      <dgm:t>
        <a:bodyPr/>
        <a:lstStyle/>
        <a:p>
          <a:endParaRPr lang="en-US"/>
        </a:p>
      </dgm:t>
    </dgm:pt>
    <dgm:pt modelId="{18189D9A-B1D4-4935-B6CE-B66085CE33A7}" type="sibTrans" cxnId="{8DBD4AA0-E231-4CC9-AD4A-EDB5289039FB}">
      <dgm:prSet/>
      <dgm:spPr/>
      <dgm:t>
        <a:bodyPr/>
        <a:lstStyle/>
        <a:p>
          <a:endParaRPr lang="en-US"/>
        </a:p>
      </dgm:t>
    </dgm:pt>
    <dgm:pt modelId="{398C4E3A-3779-4572-9638-A4B8EC0E0DC2}">
      <dgm:prSet custT="1"/>
      <dgm:spPr/>
      <dgm:t>
        <a:bodyPr/>
        <a:lstStyle/>
        <a:p>
          <a:pPr>
            <a:lnSpc>
              <a:spcPct val="100000"/>
            </a:lnSpc>
          </a:pPr>
          <a:r>
            <a:rPr lang="en-US" sz="2400" b="1" dirty="0">
              <a:solidFill>
                <a:schemeClr val="tx1">
                  <a:lumMod val="75000"/>
                  <a:lumOff val="25000"/>
                </a:schemeClr>
              </a:solidFill>
              <a:latin typeface="Arial Narrow" panose="020B0606020202030204" pitchFamily="34" charset="0"/>
            </a:rPr>
            <a:t>Subsidiarity</a:t>
          </a:r>
          <a:r>
            <a:rPr lang="en-US" sz="2400" dirty="0">
              <a:solidFill>
                <a:schemeClr val="tx1">
                  <a:lumMod val="75000"/>
                  <a:lumOff val="25000"/>
                </a:schemeClr>
              </a:solidFill>
              <a:latin typeface="Arial Narrow" panose="020B0606020202030204" pitchFamily="34" charset="0"/>
            </a:rPr>
            <a:t>: LEAs address local needs of students that have been identified through an analysis of data and input from educational partners utilizing flexible funding and communicate their efforts through the LCAP. (see notes)</a:t>
          </a:r>
        </a:p>
      </dgm:t>
    </dgm:pt>
    <dgm:pt modelId="{10511323-85D7-407B-A23C-A4703D3406FA}" type="parTrans" cxnId="{6C87FFB5-2B00-4017-AE3B-AD224FE25144}">
      <dgm:prSet/>
      <dgm:spPr/>
      <dgm:t>
        <a:bodyPr/>
        <a:lstStyle/>
        <a:p>
          <a:endParaRPr lang="en-US"/>
        </a:p>
      </dgm:t>
    </dgm:pt>
    <dgm:pt modelId="{42F93BA4-F027-4E77-B7B9-082DBE262BA6}" type="sibTrans" cxnId="{6C87FFB5-2B00-4017-AE3B-AD224FE25144}">
      <dgm:prSet/>
      <dgm:spPr/>
      <dgm:t>
        <a:bodyPr/>
        <a:lstStyle/>
        <a:p>
          <a:endParaRPr lang="en-US"/>
        </a:p>
      </dgm:t>
    </dgm:pt>
    <dgm:pt modelId="{A003F548-2EFB-4C8B-B5A8-DCB54B5BC50E}" type="pres">
      <dgm:prSet presAssocID="{93EEE169-5FCB-481C-9612-72A46180C8A0}" presName="root" presStyleCnt="0">
        <dgm:presLayoutVars>
          <dgm:dir/>
          <dgm:resizeHandles val="exact"/>
        </dgm:presLayoutVars>
      </dgm:prSet>
      <dgm:spPr/>
    </dgm:pt>
    <dgm:pt modelId="{1EF5F88F-33E0-4249-8779-BFE4C0DBCD33}" type="pres">
      <dgm:prSet presAssocID="{16C26EEA-EE6F-47B0-B1C9-40B36A6798D4}" presName="compNode" presStyleCnt="0"/>
      <dgm:spPr/>
    </dgm:pt>
    <dgm:pt modelId="{FC08B3E0-D324-47F3-8A6D-4D185EC1FFA5}" type="pres">
      <dgm:prSet presAssocID="{16C26EEA-EE6F-47B0-B1C9-40B36A6798D4}" presName="bgRect" presStyleLbl="bgShp" presStyleIdx="0" presStyleCnt="3"/>
      <dgm:spPr/>
    </dgm:pt>
    <dgm:pt modelId="{51A56C25-C16D-4B69-88AD-807A6624B1B1}" type="pres">
      <dgm:prSet presAssocID="{16C26EEA-EE6F-47B0-B1C9-40B36A6798D4}"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choolhouse"/>
        </a:ext>
      </dgm:extLst>
    </dgm:pt>
    <dgm:pt modelId="{2F898050-64D9-4ECC-A894-5E578B17907E}" type="pres">
      <dgm:prSet presAssocID="{16C26EEA-EE6F-47B0-B1C9-40B36A6798D4}" presName="spaceRect" presStyleCnt="0"/>
      <dgm:spPr/>
    </dgm:pt>
    <dgm:pt modelId="{5B16F754-7861-4927-81A0-3A8BC9AF4EC0}" type="pres">
      <dgm:prSet presAssocID="{16C26EEA-EE6F-47B0-B1C9-40B36A6798D4}" presName="parTx" presStyleLbl="revTx" presStyleIdx="0" presStyleCnt="3">
        <dgm:presLayoutVars>
          <dgm:chMax val="0"/>
          <dgm:chPref val="0"/>
        </dgm:presLayoutVars>
      </dgm:prSet>
      <dgm:spPr/>
    </dgm:pt>
    <dgm:pt modelId="{54095D95-8A10-4984-9774-4ECB8339D344}" type="pres">
      <dgm:prSet presAssocID="{F132CF1C-DFFC-4F07-AA91-39191030492F}" presName="sibTrans" presStyleCnt="0"/>
      <dgm:spPr/>
    </dgm:pt>
    <dgm:pt modelId="{7DD6AA65-EDBA-444E-B739-BDBCD79ADB93}" type="pres">
      <dgm:prSet presAssocID="{D80DC034-477E-4460-8B04-32E0D3311D8D}" presName="compNode" presStyleCnt="0"/>
      <dgm:spPr/>
    </dgm:pt>
    <dgm:pt modelId="{08D90FE3-91EA-49C0-8611-C843FF47745A}" type="pres">
      <dgm:prSet presAssocID="{D80DC034-477E-4460-8B04-32E0D3311D8D}" presName="bgRect" presStyleLbl="bgShp" presStyleIdx="1" presStyleCnt="3"/>
      <dgm:spPr/>
    </dgm:pt>
    <dgm:pt modelId="{4EE697C6-2E92-4B25-A7CA-F407FFE96563}" type="pres">
      <dgm:prSet presAssocID="{D80DC034-477E-4460-8B04-32E0D3311D8D}"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Group success with solid fill"/>
        </a:ext>
      </dgm:extLst>
    </dgm:pt>
    <dgm:pt modelId="{ABC539FE-F5B8-4257-BB79-3E32160030F1}" type="pres">
      <dgm:prSet presAssocID="{D80DC034-477E-4460-8B04-32E0D3311D8D}" presName="spaceRect" presStyleCnt="0"/>
      <dgm:spPr/>
    </dgm:pt>
    <dgm:pt modelId="{857AA4AB-C778-449D-AF97-728EAC645B05}" type="pres">
      <dgm:prSet presAssocID="{D80DC034-477E-4460-8B04-32E0D3311D8D}" presName="parTx" presStyleLbl="revTx" presStyleIdx="1" presStyleCnt="3">
        <dgm:presLayoutVars>
          <dgm:chMax val="0"/>
          <dgm:chPref val="0"/>
        </dgm:presLayoutVars>
      </dgm:prSet>
      <dgm:spPr/>
    </dgm:pt>
    <dgm:pt modelId="{E82F416A-CC95-4D02-A245-82A2CE377D84}" type="pres">
      <dgm:prSet presAssocID="{18189D9A-B1D4-4935-B6CE-B66085CE33A7}" presName="sibTrans" presStyleCnt="0"/>
      <dgm:spPr/>
    </dgm:pt>
    <dgm:pt modelId="{40231363-14DF-4F2D-9FE1-2284F58B49AF}" type="pres">
      <dgm:prSet presAssocID="{398C4E3A-3779-4572-9638-A4B8EC0E0DC2}" presName="compNode" presStyleCnt="0"/>
      <dgm:spPr/>
    </dgm:pt>
    <dgm:pt modelId="{782FFFB7-7A41-447A-A351-0F726AC4569F}" type="pres">
      <dgm:prSet presAssocID="{398C4E3A-3779-4572-9638-A4B8EC0E0DC2}" presName="bgRect" presStyleLbl="bgShp" presStyleIdx="2" presStyleCnt="3"/>
      <dgm:spPr/>
    </dgm:pt>
    <dgm:pt modelId="{ACD2CD50-7E14-4334-B042-B6BFA4FFD2EE}" type="pres">
      <dgm:prSet presAssocID="{398C4E3A-3779-4572-9638-A4B8EC0E0DC2}"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lassroom"/>
        </a:ext>
      </dgm:extLst>
    </dgm:pt>
    <dgm:pt modelId="{BCB4C867-8D41-4026-B766-7AD5FCE9C22C}" type="pres">
      <dgm:prSet presAssocID="{398C4E3A-3779-4572-9638-A4B8EC0E0DC2}" presName="spaceRect" presStyleCnt="0"/>
      <dgm:spPr/>
    </dgm:pt>
    <dgm:pt modelId="{A731182B-E7C8-4953-836D-FDEB78C7D410}" type="pres">
      <dgm:prSet presAssocID="{398C4E3A-3779-4572-9638-A4B8EC0E0DC2}" presName="parTx" presStyleLbl="revTx" presStyleIdx="2" presStyleCnt="3">
        <dgm:presLayoutVars>
          <dgm:chMax val="0"/>
          <dgm:chPref val="0"/>
        </dgm:presLayoutVars>
      </dgm:prSet>
      <dgm:spPr/>
    </dgm:pt>
  </dgm:ptLst>
  <dgm:cxnLst>
    <dgm:cxn modelId="{A1CB110A-C0E5-4A90-8D5A-1600C9CA94FD}" type="presOf" srcId="{398C4E3A-3779-4572-9638-A4B8EC0E0DC2}" destId="{A731182B-E7C8-4953-836D-FDEB78C7D410}" srcOrd="0" destOrd="0" presId="urn:microsoft.com/office/officeart/2018/2/layout/IconVerticalSolidList"/>
    <dgm:cxn modelId="{E4CBC936-DDF6-4640-A239-79D7C7CEE489}" type="presOf" srcId="{16C26EEA-EE6F-47B0-B1C9-40B36A6798D4}" destId="{5B16F754-7861-4927-81A0-3A8BC9AF4EC0}" srcOrd="0" destOrd="0" presId="urn:microsoft.com/office/officeart/2018/2/layout/IconVerticalSolidList"/>
    <dgm:cxn modelId="{6FB4FA68-4D35-464C-85CB-721FFE3984A3}" srcId="{93EEE169-5FCB-481C-9612-72A46180C8A0}" destId="{16C26EEA-EE6F-47B0-B1C9-40B36A6798D4}" srcOrd="0" destOrd="0" parTransId="{80EC3950-8A84-4A34-A7DB-F72796B77DEB}" sibTransId="{F132CF1C-DFFC-4F07-AA91-39191030492F}"/>
    <dgm:cxn modelId="{8DBD4AA0-E231-4CC9-AD4A-EDB5289039FB}" srcId="{93EEE169-5FCB-481C-9612-72A46180C8A0}" destId="{D80DC034-477E-4460-8B04-32E0D3311D8D}" srcOrd="1" destOrd="0" parTransId="{BB1D71A1-2C55-4115-A6C3-E9DEE0C21150}" sibTransId="{18189D9A-B1D4-4935-B6CE-B66085CE33A7}"/>
    <dgm:cxn modelId="{BD0D47AD-28B2-40C0-9989-5339D33AAEC7}" type="presOf" srcId="{93EEE169-5FCB-481C-9612-72A46180C8A0}" destId="{A003F548-2EFB-4C8B-B5A8-DCB54B5BC50E}" srcOrd="0" destOrd="0" presId="urn:microsoft.com/office/officeart/2018/2/layout/IconVerticalSolidList"/>
    <dgm:cxn modelId="{32417FB3-C237-4838-9381-B4E5DD30BCDA}" type="presOf" srcId="{D80DC034-477E-4460-8B04-32E0D3311D8D}" destId="{857AA4AB-C778-449D-AF97-728EAC645B05}" srcOrd="0" destOrd="0" presId="urn:microsoft.com/office/officeart/2018/2/layout/IconVerticalSolidList"/>
    <dgm:cxn modelId="{6C87FFB5-2B00-4017-AE3B-AD224FE25144}" srcId="{93EEE169-5FCB-481C-9612-72A46180C8A0}" destId="{398C4E3A-3779-4572-9638-A4B8EC0E0DC2}" srcOrd="2" destOrd="0" parTransId="{10511323-85D7-407B-A23C-A4703D3406FA}" sibTransId="{42F93BA4-F027-4E77-B7B9-082DBE262BA6}"/>
    <dgm:cxn modelId="{4FBE8838-DCAB-4374-B353-A6C5B659D69A}" type="presParOf" srcId="{A003F548-2EFB-4C8B-B5A8-DCB54B5BC50E}" destId="{1EF5F88F-33E0-4249-8779-BFE4C0DBCD33}" srcOrd="0" destOrd="0" presId="urn:microsoft.com/office/officeart/2018/2/layout/IconVerticalSolidList"/>
    <dgm:cxn modelId="{6F99C509-AAFE-471E-916E-04E2D8FAEB4F}" type="presParOf" srcId="{1EF5F88F-33E0-4249-8779-BFE4C0DBCD33}" destId="{FC08B3E0-D324-47F3-8A6D-4D185EC1FFA5}" srcOrd="0" destOrd="0" presId="urn:microsoft.com/office/officeart/2018/2/layout/IconVerticalSolidList"/>
    <dgm:cxn modelId="{E428EDFA-8C7A-4D2A-86D1-E564A9A767E0}" type="presParOf" srcId="{1EF5F88F-33E0-4249-8779-BFE4C0DBCD33}" destId="{51A56C25-C16D-4B69-88AD-807A6624B1B1}" srcOrd="1" destOrd="0" presId="urn:microsoft.com/office/officeart/2018/2/layout/IconVerticalSolidList"/>
    <dgm:cxn modelId="{ACBF9D04-D763-4C12-A388-B53631B46B78}" type="presParOf" srcId="{1EF5F88F-33E0-4249-8779-BFE4C0DBCD33}" destId="{2F898050-64D9-4ECC-A894-5E578B17907E}" srcOrd="2" destOrd="0" presId="urn:microsoft.com/office/officeart/2018/2/layout/IconVerticalSolidList"/>
    <dgm:cxn modelId="{38602692-A6D6-461B-9729-A86F38A2959D}" type="presParOf" srcId="{1EF5F88F-33E0-4249-8779-BFE4C0DBCD33}" destId="{5B16F754-7861-4927-81A0-3A8BC9AF4EC0}" srcOrd="3" destOrd="0" presId="urn:microsoft.com/office/officeart/2018/2/layout/IconVerticalSolidList"/>
    <dgm:cxn modelId="{B05C56F9-EF75-46A5-8DF0-6ACAAE897CF8}" type="presParOf" srcId="{A003F548-2EFB-4C8B-B5A8-DCB54B5BC50E}" destId="{54095D95-8A10-4984-9774-4ECB8339D344}" srcOrd="1" destOrd="0" presId="urn:microsoft.com/office/officeart/2018/2/layout/IconVerticalSolidList"/>
    <dgm:cxn modelId="{8AEDA6E6-FE37-4206-9A99-244D772CC9C6}" type="presParOf" srcId="{A003F548-2EFB-4C8B-B5A8-DCB54B5BC50E}" destId="{7DD6AA65-EDBA-444E-B739-BDBCD79ADB93}" srcOrd="2" destOrd="0" presId="urn:microsoft.com/office/officeart/2018/2/layout/IconVerticalSolidList"/>
    <dgm:cxn modelId="{7AFE7B8F-F5EF-4EF1-B0A8-50070F34DC20}" type="presParOf" srcId="{7DD6AA65-EDBA-444E-B739-BDBCD79ADB93}" destId="{08D90FE3-91EA-49C0-8611-C843FF47745A}" srcOrd="0" destOrd="0" presId="urn:microsoft.com/office/officeart/2018/2/layout/IconVerticalSolidList"/>
    <dgm:cxn modelId="{00FE35D7-6DE9-4818-A56F-475E1DE4A246}" type="presParOf" srcId="{7DD6AA65-EDBA-444E-B739-BDBCD79ADB93}" destId="{4EE697C6-2E92-4B25-A7CA-F407FFE96563}" srcOrd="1" destOrd="0" presId="urn:microsoft.com/office/officeart/2018/2/layout/IconVerticalSolidList"/>
    <dgm:cxn modelId="{24BF293C-15E0-4E33-88D7-6E7BFB2EDFD8}" type="presParOf" srcId="{7DD6AA65-EDBA-444E-B739-BDBCD79ADB93}" destId="{ABC539FE-F5B8-4257-BB79-3E32160030F1}" srcOrd="2" destOrd="0" presId="urn:microsoft.com/office/officeart/2018/2/layout/IconVerticalSolidList"/>
    <dgm:cxn modelId="{5E1112A9-16D0-438E-80A6-9DF6FD44F69A}" type="presParOf" srcId="{7DD6AA65-EDBA-444E-B739-BDBCD79ADB93}" destId="{857AA4AB-C778-449D-AF97-728EAC645B05}" srcOrd="3" destOrd="0" presId="urn:microsoft.com/office/officeart/2018/2/layout/IconVerticalSolidList"/>
    <dgm:cxn modelId="{E02BC6C9-73C3-4223-A9D3-01F8FA916717}" type="presParOf" srcId="{A003F548-2EFB-4C8B-B5A8-DCB54B5BC50E}" destId="{E82F416A-CC95-4D02-A245-82A2CE377D84}" srcOrd="3" destOrd="0" presId="urn:microsoft.com/office/officeart/2018/2/layout/IconVerticalSolidList"/>
    <dgm:cxn modelId="{B0ABF435-B55B-47E6-ABD6-5CEDA4BC6241}" type="presParOf" srcId="{A003F548-2EFB-4C8B-B5A8-DCB54B5BC50E}" destId="{40231363-14DF-4F2D-9FE1-2284F58B49AF}" srcOrd="4" destOrd="0" presId="urn:microsoft.com/office/officeart/2018/2/layout/IconVerticalSolidList"/>
    <dgm:cxn modelId="{227AF32C-B468-4111-B9D1-3E26FFB47FD8}" type="presParOf" srcId="{40231363-14DF-4F2D-9FE1-2284F58B49AF}" destId="{782FFFB7-7A41-447A-A351-0F726AC4569F}" srcOrd="0" destOrd="0" presId="urn:microsoft.com/office/officeart/2018/2/layout/IconVerticalSolidList"/>
    <dgm:cxn modelId="{FDFDA2FC-4241-4513-89B4-077D47222D45}" type="presParOf" srcId="{40231363-14DF-4F2D-9FE1-2284F58B49AF}" destId="{ACD2CD50-7E14-4334-B042-B6BFA4FFD2EE}" srcOrd="1" destOrd="0" presId="urn:microsoft.com/office/officeart/2018/2/layout/IconVerticalSolidList"/>
    <dgm:cxn modelId="{C3086628-7678-4ACF-9919-71166D0EE017}" type="presParOf" srcId="{40231363-14DF-4F2D-9FE1-2284F58B49AF}" destId="{BCB4C867-8D41-4026-B766-7AD5FCE9C22C}" srcOrd="2" destOrd="0" presId="urn:microsoft.com/office/officeart/2018/2/layout/IconVerticalSolidList"/>
    <dgm:cxn modelId="{31E2CC3D-70AF-4998-8F68-D37C32CB593B}" type="presParOf" srcId="{40231363-14DF-4F2D-9FE1-2284F58B49AF}" destId="{A731182B-E7C8-4953-836D-FDEB78C7D410}"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0465517-88A2-4103-B8A7-143A457E574B}"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n-US"/>
        </a:p>
      </dgm:t>
    </dgm:pt>
    <dgm:pt modelId="{9F71EA3F-65DD-44A3-B7E0-68F543B5CD19}">
      <dgm:prSet phldrT="[Text]" custT="1"/>
      <dgm:spPr>
        <a:solidFill>
          <a:schemeClr val="accent6">
            <a:lumMod val="20000"/>
            <a:lumOff val="80000"/>
          </a:schemeClr>
        </a:solidFill>
      </dgm:spPr>
      <dgm:t>
        <a:bodyPr/>
        <a:lstStyle/>
        <a:p>
          <a:pPr rtl="0"/>
          <a:r>
            <a:rPr lang="en-US" sz="2400">
              <a:latin typeface="Arial Narrow"/>
            </a:rPr>
            <a:t>Goal Number</a:t>
          </a:r>
        </a:p>
      </dgm:t>
    </dgm:pt>
    <dgm:pt modelId="{1F663B34-F93E-4500-80F9-4EDA136DF8F5}" type="parTrans" cxnId="{40A39B95-E6FE-4137-9145-2BCFCDB01016}">
      <dgm:prSet/>
      <dgm:spPr/>
      <dgm:t>
        <a:bodyPr/>
        <a:lstStyle/>
        <a:p>
          <a:endParaRPr lang="en-US"/>
        </a:p>
      </dgm:t>
    </dgm:pt>
    <dgm:pt modelId="{D8E48D15-6A48-4243-9C92-63E04D0DFE54}" type="sibTrans" cxnId="{40A39B95-E6FE-4137-9145-2BCFCDB01016}">
      <dgm:prSet/>
      <dgm:spPr/>
      <dgm:t>
        <a:bodyPr/>
        <a:lstStyle/>
        <a:p>
          <a:endParaRPr lang="en-US"/>
        </a:p>
      </dgm:t>
    </dgm:pt>
    <dgm:pt modelId="{45DE5D0F-36AA-44AE-95AA-4D923070C3D8}">
      <dgm:prSet phldrT="[Text]" custT="1"/>
      <dgm:spPr>
        <a:solidFill>
          <a:schemeClr val="accent6">
            <a:lumMod val="20000"/>
            <a:lumOff val="80000"/>
          </a:schemeClr>
        </a:solidFill>
      </dgm:spPr>
      <dgm:t>
        <a:bodyPr/>
        <a:lstStyle/>
        <a:p>
          <a:pPr rtl="0"/>
          <a:r>
            <a:rPr lang="en-US" sz="2400">
              <a:latin typeface="Arial Narrow"/>
            </a:rPr>
            <a:t>Goal Description</a:t>
          </a:r>
        </a:p>
      </dgm:t>
    </dgm:pt>
    <dgm:pt modelId="{CA0D9CDF-B791-44FE-B349-7E613077AA41}" type="parTrans" cxnId="{025AA096-AF75-434D-8525-FBD8125E29BE}">
      <dgm:prSet/>
      <dgm:spPr/>
      <dgm:t>
        <a:bodyPr/>
        <a:lstStyle/>
        <a:p>
          <a:endParaRPr lang="en-US"/>
        </a:p>
      </dgm:t>
    </dgm:pt>
    <dgm:pt modelId="{71018BDA-D6F5-4C00-913D-29727F87B790}" type="sibTrans" cxnId="{025AA096-AF75-434D-8525-FBD8125E29BE}">
      <dgm:prSet/>
      <dgm:spPr/>
      <dgm:t>
        <a:bodyPr/>
        <a:lstStyle/>
        <a:p>
          <a:endParaRPr lang="en-US"/>
        </a:p>
      </dgm:t>
    </dgm:pt>
    <dgm:pt modelId="{3D51A09A-BD59-43D6-839F-5602A1A1388D}">
      <dgm:prSet phldrT="[Text]" custT="1"/>
      <dgm:spPr>
        <a:solidFill>
          <a:schemeClr val="accent6">
            <a:lumMod val="20000"/>
            <a:lumOff val="80000"/>
          </a:schemeClr>
        </a:solidFill>
      </dgm:spPr>
      <dgm:t>
        <a:bodyPr/>
        <a:lstStyle/>
        <a:p>
          <a:pPr rtl="0"/>
          <a:r>
            <a:rPr lang="en-US" sz="2400">
              <a:latin typeface="Arial Narrow"/>
            </a:rPr>
            <a:t>Measuring and Reporting Results</a:t>
          </a:r>
        </a:p>
      </dgm:t>
    </dgm:pt>
    <dgm:pt modelId="{4E1193AF-33E5-402F-87E6-597C8989DCFA}" type="parTrans" cxnId="{3A56174B-A381-4122-8AF3-7576B637E453}">
      <dgm:prSet/>
      <dgm:spPr/>
      <dgm:t>
        <a:bodyPr/>
        <a:lstStyle/>
        <a:p>
          <a:endParaRPr lang="en-US"/>
        </a:p>
      </dgm:t>
    </dgm:pt>
    <dgm:pt modelId="{4DFC848D-7500-430F-9A22-08F14B6759DD}" type="sibTrans" cxnId="{3A56174B-A381-4122-8AF3-7576B637E453}">
      <dgm:prSet/>
      <dgm:spPr/>
      <dgm:t>
        <a:bodyPr/>
        <a:lstStyle/>
        <a:p>
          <a:endParaRPr lang="en-US"/>
        </a:p>
      </dgm:t>
    </dgm:pt>
    <dgm:pt modelId="{AB7DA0C8-0B94-41FC-AD7B-216FC383102B}">
      <dgm:prSet phldrT="[Text]" custT="1"/>
      <dgm:spPr>
        <a:solidFill>
          <a:schemeClr val="accent6">
            <a:lumMod val="20000"/>
            <a:lumOff val="80000"/>
          </a:schemeClr>
        </a:solidFill>
      </dgm:spPr>
      <dgm:t>
        <a:bodyPr/>
        <a:lstStyle/>
        <a:p>
          <a:pPr rtl="0"/>
          <a:r>
            <a:rPr lang="en-US" sz="2400">
              <a:latin typeface="Arial Narrow"/>
            </a:rPr>
            <a:t>Goal Analysis (Not completed for 2024-25)</a:t>
          </a:r>
        </a:p>
      </dgm:t>
    </dgm:pt>
    <dgm:pt modelId="{CBDE6CFE-AA68-4CFF-8382-4DAAD1248743}" type="parTrans" cxnId="{3AC6A299-473C-4428-9D11-661051EC459B}">
      <dgm:prSet/>
      <dgm:spPr/>
      <dgm:t>
        <a:bodyPr/>
        <a:lstStyle/>
        <a:p>
          <a:endParaRPr lang="en-US"/>
        </a:p>
      </dgm:t>
    </dgm:pt>
    <dgm:pt modelId="{2C8BE0D6-F0F2-450B-BC45-567B412AF775}" type="sibTrans" cxnId="{3AC6A299-473C-4428-9D11-661051EC459B}">
      <dgm:prSet/>
      <dgm:spPr/>
      <dgm:t>
        <a:bodyPr/>
        <a:lstStyle/>
        <a:p>
          <a:endParaRPr lang="en-US"/>
        </a:p>
      </dgm:t>
    </dgm:pt>
    <dgm:pt modelId="{CA07CFEA-E12B-4F8B-ACB1-85353CA3126F}">
      <dgm:prSet phldrT="[Text]" custT="1"/>
      <dgm:spPr>
        <a:solidFill>
          <a:schemeClr val="accent6">
            <a:lumMod val="20000"/>
            <a:lumOff val="80000"/>
          </a:schemeClr>
        </a:solidFill>
      </dgm:spPr>
      <dgm:t>
        <a:bodyPr/>
        <a:lstStyle/>
        <a:p>
          <a:r>
            <a:rPr lang="en-US" sz="2400" dirty="0">
              <a:latin typeface="Arial Narrow"/>
            </a:rPr>
            <a:t>Actions</a:t>
          </a:r>
        </a:p>
      </dgm:t>
    </dgm:pt>
    <dgm:pt modelId="{7AEC7B37-CA04-47CA-ABC3-6D7D0E7994CC}" type="parTrans" cxnId="{DA4C46FC-974B-4273-9C17-778D1A33260F}">
      <dgm:prSet/>
      <dgm:spPr/>
      <dgm:t>
        <a:bodyPr/>
        <a:lstStyle/>
        <a:p>
          <a:endParaRPr lang="en-US"/>
        </a:p>
      </dgm:t>
    </dgm:pt>
    <dgm:pt modelId="{754ED621-ECE6-4105-8332-1AE04968A862}" type="sibTrans" cxnId="{DA4C46FC-974B-4273-9C17-778D1A33260F}">
      <dgm:prSet/>
      <dgm:spPr/>
      <dgm:t>
        <a:bodyPr/>
        <a:lstStyle/>
        <a:p>
          <a:endParaRPr lang="en-US"/>
        </a:p>
      </dgm:t>
    </dgm:pt>
    <dgm:pt modelId="{C0F201C7-67A3-420D-A335-3DC38A314F46}">
      <dgm:prSet custT="1"/>
      <dgm:spPr>
        <a:solidFill>
          <a:schemeClr val="accent6">
            <a:lumMod val="20000"/>
            <a:lumOff val="80000"/>
          </a:schemeClr>
        </a:solidFill>
        <a:ln>
          <a:noFill/>
        </a:ln>
      </dgm:spPr>
      <dgm:t>
        <a:bodyPr/>
        <a:lstStyle/>
        <a:p>
          <a:pPr rtl="0"/>
          <a:r>
            <a:rPr lang="en-US" sz="2400">
              <a:latin typeface="Arial Narrow"/>
              <a:cs typeface="Calibri"/>
            </a:rPr>
            <a:t>Type of Goal</a:t>
          </a:r>
        </a:p>
      </dgm:t>
    </dgm:pt>
    <dgm:pt modelId="{4B32D97C-7886-4430-9F1E-F1218FB5D224}" type="parTrans" cxnId="{BA2370CC-08E4-4762-A918-D00021D7FF42}">
      <dgm:prSet/>
      <dgm:spPr/>
      <dgm:t>
        <a:bodyPr/>
        <a:lstStyle/>
        <a:p>
          <a:endParaRPr lang="en-US"/>
        </a:p>
      </dgm:t>
    </dgm:pt>
    <dgm:pt modelId="{7E081A3C-3B0B-495B-8114-1B62880EC0AA}" type="sibTrans" cxnId="{BA2370CC-08E4-4762-A918-D00021D7FF42}">
      <dgm:prSet/>
      <dgm:spPr/>
      <dgm:t>
        <a:bodyPr/>
        <a:lstStyle/>
        <a:p>
          <a:endParaRPr lang="en-US"/>
        </a:p>
      </dgm:t>
    </dgm:pt>
    <dgm:pt modelId="{E92A5503-AE1C-4943-9A2C-A80C62D6856B}">
      <dgm:prSet custT="1"/>
      <dgm:spPr>
        <a:solidFill>
          <a:schemeClr val="accent6">
            <a:lumMod val="20000"/>
            <a:lumOff val="80000"/>
          </a:schemeClr>
        </a:solidFill>
      </dgm:spPr>
      <dgm:t>
        <a:bodyPr/>
        <a:lstStyle/>
        <a:p>
          <a:pPr rtl="0"/>
          <a:r>
            <a:rPr lang="en-US" sz="2400">
              <a:latin typeface="Arial Narrow"/>
              <a:cs typeface="Calibri"/>
            </a:rPr>
            <a:t>State Priorities Addressed</a:t>
          </a:r>
        </a:p>
      </dgm:t>
    </dgm:pt>
    <dgm:pt modelId="{0E983552-2132-41CE-9E06-1B134FF6B658}" type="parTrans" cxnId="{AAE018FA-EC8B-43D4-9E54-96AC5ACDD660}">
      <dgm:prSet/>
      <dgm:spPr/>
      <dgm:t>
        <a:bodyPr/>
        <a:lstStyle/>
        <a:p>
          <a:endParaRPr lang="en-US"/>
        </a:p>
      </dgm:t>
    </dgm:pt>
    <dgm:pt modelId="{6E6B33F9-EFA9-4A60-B8E5-C21DC80A6EFE}" type="sibTrans" cxnId="{AAE018FA-EC8B-43D4-9E54-96AC5ACDD660}">
      <dgm:prSet/>
      <dgm:spPr/>
      <dgm:t>
        <a:bodyPr/>
        <a:lstStyle/>
        <a:p>
          <a:endParaRPr lang="en-US"/>
        </a:p>
      </dgm:t>
    </dgm:pt>
    <dgm:pt modelId="{4D2A4ECB-FC68-4B10-B680-CEF47A5E3C63}">
      <dgm:prSet custT="1"/>
      <dgm:spPr>
        <a:solidFill>
          <a:schemeClr val="accent6">
            <a:lumMod val="20000"/>
            <a:lumOff val="80000"/>
          </a:schemeClr>
        </a:solidFill>
      </dgm:spPr>
      <dgm:t>
        <a:bodyPr/>
        <a:lstStyle/>
        <a:p>
          <a:pPr rtl="0"/>
          <a:r>
            <a:rPr lang="en-US" sz="2400">
              <a:latin typeface="Arial Narrow"/>
              <a:cs typeface="Calibri"/>
            </a:rPr>
            <a:t>Explanation of Why the LEA Developed the Goal</a:t>
          </a:r>
        </a:p>
      </dgm:t>
    </dgm:pt>
    <dgm:pt modelId="{EC8E6420-9E9D-47F7-BD9E-6EFB158F3282}" type="parTrans" cxnId="{8564645A-5496-4B9C-9574-871CCEDC6218}">
      <dgm:prSet/>
      <dgm:spPr/>
      <dgm:t>
        <a:bodyPr/>
        <a:lstStyle/>
        <a:p>
          <a:endParaRPr lang="en-US"/>
        </a:p>
      </dgm:t>
    </dgm:pt>
    <dgm:pt modelId="{5A67E469-012D-4E2B-A4AC-6517EA6DD86E}" type="sibTrans" cxnId="{8564645A-5496-4B9C-9574-871CCEDC6218}">
      <dgm:prSet/>
      <dgm:spPr/>
      <dgm:t>
        <a:bodyPr/>
        <a:lstStyle/>
        <a:p>
          <a:endParaRPr lang="en-US"/>
        </a:p>
      </dgm:t>
    </dgm:pt>
    <dgm:pt modelId="{8B92686C-2D4F-4665-A5CF-6DFFFDD80F71}" type="pres">
      <dgm:prSet presAssocID="{80465517-88A2-4103-B8A7-143A457E574B}" presName="linear" presStyleCnt="0">
        <dgm:presLayoutVars>
          <dgm:animLvl val="lvl"/>
          <dgm:resizeHandles val="exact"/>
        </dgm:presLayoutVars>
      </dgm:prSet>
      <dgm:spPr/>
    </dgm:pt>
    <dgm:pt modelId="{EAFC32B7-4FE7-481E-BEB5-0D06CBBC5363}" type="pres">
      <dgm:prSet presAssocID="{9F71EA3F-65DD-44A3-B7E0-68F543B5CD19}" presName="parentText" presStyleLbl="node1" presStyleIdx="0" presStyleCnt="8">
        <dgm:presLayoutVars>
          <dgm:chMax val="0"/>
          <dgm:bulletEnabled val="1"/>
        </dgm:presLayoutVars>
      </dgm:prSet>
      <dgm:spPr/>
    </dgm:pt>
    <dgm:pt modelId="{43BA4389-5ED2-44D6-A8F6-0FB3587699F0}" type="pres">
      <dgm:prSet presAssocID="{D8E48D15-6A48-4243-9C92-63E04D0DFE54}" presName="spacer" presStyleCnt="0"/>
      <dgm:spPr/>
    </dgm:pt>
    <dgm:pt modelId="{9D606C8D-BEE1-4D0E-BB78-9C35E063B545}" type="pres">
      <dgm:prSet presAssocID="{45DE5D0F-36AA-44AE-95AA-4D923070C3D8}" presName="parentText" presStyleLbl="node1" presStyleIdx="1" presStyleCnt="8">
        <dgm:presLayoutVars>
          <dgm:chMax val="0"/>
          <dgm:bulletEnabled val="1"/>
        </dgm:presLayoutVars>
      </dgm:prSet>
      <dgm:spPr/>
    </dgm:pt>
    <dgm:pt modelId="{0CFA4811-71E9-4765-8AF9-9CEC2FB73652}" type="pres">
      <dgm:prSet presAssocID="{71018BDA-D6F5-4C00-913D-29727F87B790}" presName="spacer" presStyleCnt="0"/>
      <dgm:spPr/>
    </dgm:pt>
    <dgm:pt modelId="{EFFD6547-F545-45B0-9061-3873AD304833}" type="pres">
      <dgm:prSet presAssocID="{C0F201C7-67A3-420D-A335-3DC38A314F46}" presName="parentText" presStyleLbl="node1" presStyleIdx="2" presStyleCnt="8">
        <dgm:presLayoutVars>
          <dgm:chMax val="0"/>
          <dgm:bulletEnabled val="1"/>
        </dgm:presLayoutVars>
      </dgm:prSet>
      <dgm:spPr/>
    </dgm:pt>
    <dgm:pt modelId="{307D453F-308E-40AB-8D1C-BB6BC663E38B}" type="pres">
      <dgm:prSet presAssocID="{7E081A3C-3B0B-495B-8114-1B62880EC0AA}" presName="spacer" presStyleCnt="0"/>
      <dgm:spPr/>
    </dgm:pt>
    <dgm:pt modelId="{A08C3F6E-859F-416A-B139-A2115FEA957E}" type="pres">
      <dgm:prSet presAssocID="{E92A5503-AE1C-4943-9A2C-A80C62D6856B}" presName="parentText" presStyleLbl="node1" presStyleIdx="3" presStyleCnt="8">
        <dgm:presLayoutVars>
          <dgm:chMax val="0"/>
          <dgm:bulletEnabled val="1"/>
        </dgm:presLayoutVars>
      </dgm:prSet>
      <dgm:spPr/>
    </dgm:pt>
    <dgm:pt modelId="{ABA89F23-DCA2-48F3-8840-E89533FC4455}" type="pres">
      <dgm:prSet presAssocID="{6E6B33F9-EFA9-4A60-B8E5-C21DC80A6EFE}" presName="spacer" presStyleCnt="0"/>
      <dgm:spPr/>
    </dgm:pt>
    <dgm:pt modelId="{B6CB62BE-C841-4F1F-958D-4E180C929450}" type="pres">
      <dgm:prSet presAssocID="{4D2A4ECB-FC68-4B10-B680-CEF47A5E3C63}" presName="parentText" presStyleLbl="node1" presStyleIdx="4" presStyleCnt="8">
        <dgm:presLayoutVars>
          <dgm:chMax val="0"/>
          <dgm:bulletEnabled val="1"/>
        </dgm:presLayoutVars>
      </dgm:prSet>
      <dgm:spPr/>
    </dgm:pt>
    <dgm:pt modelId="{A51A5ADA-7309-43D6-8D11-719D902239FE}" type="pres">
      <dgm:prSet presAssocID="{5A67E469-012D-4E2B-A4AC-6517EA6DD86E}" presName="spacer" presStyleCnt="0"/>
      <dgm:spPr/>
    </dgm:pt>
    <dgm:pt modelId="{6CD31DB6-FE7E-41D0-A863-66CCB62BD877}" type="pres">
      <dgm:prSet presAssocID="{3D51A09A-BD59-43D6-839F-5602A1A1388D}" presName="parentText" presStyleLbl="node1" presStyleIdx="5" presStyleCnt="8">
        <dgm:presLayoutVars>
          <dgm:chMax val="0"/>
          <dgm:bulletEnabled val="1"/>
        </dgm:presLayoutVars>
      </dgm:prSet>
      <dgm:spPr/>
    </dgm:pt>
    <dgm:pt modelId="{C4600C8E-7514-4AAE-9AE6-6714F2E087AF}" type="pres">
      <dgm:prSet presAssocID="{4DFC848D-7500-430F-9A22-08F14B6759DD}" presName="spacer" presStyleCnt="0"/>
      <dgm:spPr/>
    </dgm:pt>
    <dgm:pt modelId="{54DB958D-017D-4A52-8965-9285508C25E0}" type="pres">
      <dgm:prSet presAssocID="{AB7DA0C8-0B94-41FC-AD7B-216FC383102B}" presName="parentText" presStyleLbl="node1" presStyleIdx="6" presStyleCnt="8">
        <dgm:presLayoutVars>
          <dgm:chMax val="0"/>
          <dgm:bulletEnabled val="1"/>
        </dgm:presLayoutVars>
      </dgm:prSet>
      <dgm:spPr/>
    </dgm:pt>
    <dgm:pt modelId="{51A7AAF0-9569-42BB-B7DB-AA98B4844AB5}" type="pres">
      <dgm:prSet presAssocID="{2C8BE0D6-F0F2-450B-BC45-567B412AF775}" presName="spacer" presStyleCnt="0"/>
      <dgm:spPr/>
    </dgm:pt>
    <dgm:pt modelId="{1EF37522-FF95-42D8-A0FF-C3EB025D32D1}" type="pres">
      <dgm:prSet presAssocID="{CA07CFEA-E12B-4F8B-ACB1-85353CA3126F}" presName="parentText" presStyleLbl="node1" presStyleIdx="7" presStyleCnt="8">
        <dgm:presLayoutVars>
          <dgm:chMax val="0"/>
          <dgm:bulletEnabled val="1"/>
        </dgm:presLayoutVars>
      </dgm:prSet>
      <dgm:spPr/>
    </dgm:pt>
  </dgm:ptLst>
  <dgm:cxnLst>
    <dgm:cxn modelId="{97710D07-BEC5-4064-9A51-96FE20C59F01}" type="presOf" srcId="{E92A5503-AE1C-4943-9A2C-A80C62D6856B}" destId="{A08C3F6E-859F-416A-B139-A2115FEA957E}" srcOrd="0" destOrd="0" presId="urn:microsoft.com/office/officeart/2005/8/layout/vList2"/>
    <dgm:cxn modelId="{297CF52A-7A7B-4A21-8A94-35B1E896F61D}" type="presOf" srcId="{45DE5D0F-36AA-44AE-95AA-4D923070C3D8}" destId="{9D606C8D-BEE1-4D0E-BB78-9C35E063B545}" srcOrd="0" destOrd="0" presId="urn:microsoft.com/office/officeart/2005/8/layout/vList2"/>
    <dgm:cxn modelId="{3A56174B-A381-4122-8AF3-7576B637E453}" srcId="{80465517-88A2-4103-B8A7-143A457E574B}" destId="{3D51A09A-BD59-43D6-839F-5602A1A1388D}" srcOrd="5" destOrd="0" parTransId="{4E1193AF-33E5-402F-87E6-597C8989DCFA}" sibTransId="{4DFC848D-7500-430F-9A22-08F14B6759DD}"/>
    <dgm:cxn modelId="{8564645A-5496-4B9C-9574-871CCEDC6218}" srcId="{80465517-88A2-4103-B8A7-143A457E574B}" destId="{4D2A4ECB-FC68-4B10-B680-CEF47A5E3C63}" srcOrd="4" destOrd="0" parTransId="{EC8E6420-9E9D-47F7-BD9E-6EFB158F3282}" sibTransId="{5A67E469-012D-4E2B-A4AC-6517EA6DD86E}"/>
    <dgm:cxn modelId="{DCD9547B-35B7-4886-B9E6-C76B0CFC5C1C}" type="presOf" srcId="{C0F201C7-67A3-420D-A335-3DC38A314F46}" destId="{EFFD6547-F545-45B0-9061-3873AD304833}" srcOrd="0" destOrd="0" presId="urn:microsoft.com/office/officeart/2005/8/layout/vList2"/>
    <dgm:cxn modelId="{40A39B95-E6FE-4137-9145-2BCFCDB01016}" srcId="{80465517-88A2-4103-B8A7-143A457E574B}" destId="{9F71EA3F-65DD-44A3-B7E0-68F543B5CD19}" srcOrd="0" destOrd="0" parTransId="{1F663B34-F93E-4500-80F9-4EDA136DF8F5}" sibTransId="{D8E48D15-6A48-4243-9C92-63E04D0DFE54}"/>
    <dgm:cxn modelId="{025AA096-AF75-434D-8525-FBD8125E29BE}" srcId="{80465517-88A2-4103-B8A7-143A457E574B}" destId="{45DE5D0F-36AA-44AE-95AA-4D923070C3D8}" srcOrd="1" destOrd="0" parTransId="{CA0D9CDF-B791-44FE-B349-7E613077AA41}" sibTransId="{71018BDA-D6F5-4C00-913D-29727F87B790}"/>
    <dgm:cxn modelId="{3AC6A299-473C-4428-9D11-661051EC459B}" srcId="{80465517-88A2-4103-B8A7-143A457E574B}" destId="{AB7DA0C8-0B94-41FC-AD7B-216FC383102B}" srcOrd="6" destOrd="0" parTransId="{CBDE6CFE-AA68-4CFF-8382-4DAAD1248743}" sibTransId="{2C8BE0D6-F0F2-450B-BC45-567B412AF775}"/>
    <dgm:cxn modelId="{F5458CA2-3D9C-43AB-BE3B-A5116B5AC15B}" type="presOf" srcId="{3D51A09A-BD59-43D6-839F-5602A1A1388D}" destId="{6CD31DB6-FE7E-41D0-A863-66CCB62BD877}" srcOrd="0" destOrd="0" presId="urn:microsoft.com/office/officeart/2005/8/layout/vList2"/>
    <dgm:cxn modelId="{54CD06BD-0977-4D86-86B1-746BC4ACB2E9}" type="presOf" srcId="{4D2A4ECB-FC68-4B10-B680-CEF47A5E3C63}" destId="{B6CB62BE-C841-4F1F-958D-4E180C929450}" srcOrd="0" destOrd="0" presId="urn:microsoft.com/office/officeart/2005/8/layout/vList2"/>
    <dgm:cxn modelId="{CDE3CCC6-38FD-44B5-906B-E72DF539333D}" type="presOf" srcId="{80465517-88A2-4103-B8A7-143A457E574B}" destId="{8B92686C-2D4F-4665-A5CF-6DFFFDD80F71}" srcOrd="0" destOrd="0" presId="urn:microsoft.com/office/officeart/2005/8/layout/vList2"/>
    <dgm:cxn modelId="{F5DAABCB-FCB2-4039-BBD7-C516D2F54315}" type="presOf" srcId="{CA07CFEA-E12B-4F8B-ACB1-85353CA3126F}" destId="{1EF37522-FF95-42D8-A0FF-C3EB025D32D1}" srcOrd="0" destOrd="0" presId="urn:microsoft.com/office/officeart/2005/8/layout/vList2"/>
    <dgm:cxn modelId="{BA2370CC-08E4-4762-A918-D00021D7FF42}" srcId="{80465517-88A2-4103-B8A7-143A457E574B}" destId="{C0F201C7-67A3-420D-A335-3DC38A314F46}" srcOrd="2" destOrd="0" parTransId="{4B32D97C-7886-4430-9F1E-F1218FB5D224}" sibTransId="{7E081A3C-3B0B-495B-8114-1B62880EC0AA}"/>
    <dgm:cxn modelId="{06E89AD1-CEF5-40A4-B95A-10E68BE051AF}" type="presOf" srcId="{9F71EA3F-65DD-44A3-B7E0-68F543B5CD19}" destId="{EAFC32B7-4FE7-481E-BEB5-0D06CBBC5363}" srcOrd="0" destOrd="0" presId="urn:microsoft.com/office/officeart/2005/8/layout/vList2"/>
    <dgm:cxn modelId="{2CA652F8-82C2-4CF1-9EC9-B1AE63343F60}" type="presOf" srcId="{AB7DA0C8-0B94-41FC-AD7B-216FC383102B}" destId="{54DB958D-017D-4A52-8965-9285508C25E0}" srcOrd="0" destOrd="0" presId="urn:microsoft.com/office/officeart/2005/8/layout/vList2"/>
    <dgm:cxn modelId="{AAE018FA-EC8B-43D4-9E54-96AC5ACDD660}" srcId="{80465517-88A2-4103-B8A7-143A457E574B}" destId="{E92A5503-AE1C-4943-9A2C-A80C62D6856B}" srcOrd="3" destOrd="0" parTransId="{0E983552-2132-41CE-9E06-1B134FF6B658}" sibTransId="{6E6B33F9-EFA9-4A60-B8E5-C21DC80A6EFE}"/>
    <dgm:cxn modelId="{DA4C46FC-974B-4273-9C17-778D1A33260F}" srcId="{80465517-88A2-4103-B8A7-143A457E574B}" destId="{CA07CFEA-E12B-4F8B-ACB1-85353CA3126F}" srcOrd="7" destOrd="0" parTransId="{7AEC7B37-CA04-47CA-ABC3-6D7D0E7994CC}" sibTransId="{754ED621-ECE6-4105-8332-1AE04968A862}"/>
    <dgm:cxn modelId="{DD0071A6-D8F6-4243-AD5A-B5D8B66E15FE}" type="presParOf" srcId="{8B92686C-2D4F-4665-A5CF-6DFFFDD80F71}" destId="{EAFC32B7-4FE7-481E-BEB5-0D06CBBC5363}" srcOrd="0" destOrd="0" presId="urn:microsoft.com/office/officeart/2005/8/layout/vList2"/>
    <dgm:cxn modelId="{9DCDCE45-3B56-485C-ACB9-A1CAE268F19C}" type="presParOf" srcId="{8B92686C-2D4F-4665-A5CF-6DFFFDD80F71}" destId="{43BA4389-5ED2-44D6-A8F6-0FB3587699F0}" srcOrd="1" destOrd="0" presId="urn:microsoft.com/office/officeart/2005/8/layout/vList2"/>
    <dgm:cxn modelId="{6CBC157C-74DE-4C8A-942E-6DD819D40D52}" type="presParOf" srcId="{8B92686C-2D4F-4665-A5CF-6DFFFDD80F71}" destId="{9D606C8D-BEE1-4D0E-BB78-9C35E063B545}" srcOrd="2" destOrd="0" presId="urn:microsoft.com/office/officeart/2005/8/layout/vList2"/>
    <dgm:cxn modelId="{1127233B-22C6-4F25-AEB0-B4D6D0735C9B}" type="presParOf" srcId="{8B92686C-2D4F-4665-A5CF-6DFFFDD80F71}" destId="{0CFA4811-71E9-4765-8AF9-9CEC2FB73652}" srcOrd="3" destOrd="0" presId="urn:microsoft.com/office/officeart/2005/8/layout/vList2"/>
    <dgm:cxn modelId="{394D7BA5-3C3E-4942-B149-C915DB4CC037}" type="presParOf" srcId="{8B92686C-2D4F-4665-A5CF-6DFFFDD80F71}" destId="{EFFD6547-F545-45B0-9061-3873AD304833}" srcOrd="4" destOrd="0" presId="urn:microsoft.com/office/officeart/2005/8/layout/vList2"/>
    <dgm:cxn modelId="{04EE3D3A-1937-4F30-AC77-D10E4E936D4E}" type="presParOf" srcId="{8B92686C-2D4F-4665-A5CF-6DFFFDD80F71}" destId="{307D453F-308E-40AB-8D1C-BB6BC663E38B}" srcOrd="5" destOrd="0" presId="urn:microsoft.com/office/officeart/2005/8/layout/vList2"/>
    <dgm:cxn modelId="{3A11D792-2DDB-4734-A74B-D4B617FF89EE}" type="presParOf" srcId="{8B92686C-2D4F-4665-A5CF-6DFFFDD80F71}" destId="{A08C3F6E-859F-416A-B139-A2115FEA957E}" srcOrd="6" destOrd="0" presId="urn:microsoft.com/office/officeart/2005/8/layout/vList2"/>
    <dgm:cxn modelId="{F88F4A53-0F49-492B-8FDA-6FABBE66D239}" type="presParOf" srcId="{8B92686C-2D4F-4665-A5CF-6DFFFDD80F71}" destId="{ABA89F23-DCA2-48F3-8840-E89533FC4455}" srcOrd="7" destOrd="0" presId="urn:microsoft.com/office/officeart/2005/8/layout/vList2"/>
    <dgm:cxn modelId="{D2CDFAD3-2A0E-4DA4-9E1E-A5B727E76044}" type="presParOf" srcId="{8B92686C-2D4F-4665-A5CF-6DFFFDD80F71}" destId="{B6CB62BE-C841-4F1F-958D-4E180C929450}" srcOrd="8" destOrd="0" presId="urn:microsoft.com/office/officeart/2005/8/layout/vList2"/>
    <dgm:cxn modelId="{B007219D-94FC-4F84-9807-7D986CCE95B1}" type="presParOf" srcId="{8B92686C-2D4F-4665-A5CF-6DFFFDD80F71}" destId="{A51A5ADA-7309-43D6-8D11-719D902239FE}" srcOrd="9" destOrd="0" presId="urn:microsoft.com/office/officeart/2005/8/layout/vList2"/>
    <dgm:cxn modelId="{52AA3C88-1180-4390-9CB8-34EA33995D9B}" type="presParOf" srcId="{8B92686C-2D4F-4665-A5CF-6DFFFDD80F71}" destId="{6CD31DB6-FE7E-41D0-A863-66CCB62BD877}" srcOrd="10" destOrd="0" presId="urn:microsoft.com/office/officeart/2005/8/layout/vList2"/>
    <dgm:cxn modelId="{BA2B06D7-3842-454A-A34A-B593AB80526B}" type="presParOf" srcId="{8B92686C-2D4F-4665-A5CF-6DFFFDD80F71}" destId="{C4600C8E-7514-4AAE-9AE6-6714F2E087AF}" srcOrd="11" destOrd="0" presId="urn:microsoft.com/office/officeart/2005/8/layout/vList2"/>
    <dgm:cxn modelId="{A270BB46-5BB7-4EE9-9256-443C834EF7BB}" type="presParOf" srcId="{8B92686C-2D4F-4665-A5CF-6DFFFDD80F71}" destId="{54DB958D-017D-4A52-8965-9285508C25E0}" srcOrd="12" destOrd="0" presId="urn:microsoft.com/office/officeart/2005/8/layout/vList2"/>
    <dgm:cxn modelId="{DFDB7593-D035-4270-AB19-4161A1BF13E7}" type="presParOf" srcId="{8B92686C-2D4F-4665-A5CF-6DFFFDD80F71}" destId="{51A7AAF0-9569-42BB-B7DB-AA98B4844AB5}" srcOrd="13" destOrd="0" presId="urn:microsoft.com/office/officeart/2005/8/layout/vList2"/>
    <dgm:cxn modelId="{8F56B91B-272C-4354-85E3-C1606D77F34A}" type="presParOf" srcId="{8B92686C-2D4F-4665-A5CF-6DFFFDD80F71}" destId="{1EF37522-FF95-42D8-A0FF-C3EB025D32D1}" srcOrd="14" destOrd="0" presId="urn:microsoft.com/office/officeart/2005/8/layout/vList2"/>
  </dgm:cxnLst>
  <dgm:bg>
    <a:noFill/>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08B3E0-D324-47F3-8A6D-4D185EC1FFA5}">
      <dsp:nvSpPr>
        <dsp:cNvPr id="0" name=""/>
        <dsp:cNvSpPr/>
      </dsp:nvSpPr>
      <dsp:spPr>
        <a:xfrm>
          <a:off x="0" y="3575"/>
          <a:ext cx="11031537" cy="122490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1A56C25-C16D-4B69-88AD-807A6624B1B1}">
      <dsp:nvSpPr>
        <dsp:cNvPr id="0" name=""/>
        <dsp:cNvSpPr/>
      </dsp:nvSpPr>
      <dsp:spPr>
        <a:xfrm>
          <a:off x="370532" y="279178"/>
          <a:ext cx="674354" cy="67369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B16F754-7861-4927-81A0-3A8BC9AF4EC0}">
      <dsp:nvSpPr>
        <dsp:cNvPr id="0" name=""/>
        <dsp:cNvSpPr/>
      </dsp:nvSpPr>
      <dsp:spPr>
        <a:xfrm>
          <a:off x="1415420" y="3575"/>
          <a:ext cx="9541763" cy="12260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762" tIns="129762" rIns="129762" bIns="129762" numCol="1" spcCol="1270" anchor="ctr" anchorCtr="0">
          <a:noAutofit/>
        </a:bodyPr>
        <a:lstStyle/>
        <a:p>
          <a:pPr marL="0" lvl="0" indent="0" algn="l" defTabSz="1066800">
            <a:lnSpc>
              <a:spcPct val="100000"/>
            </a:lnSpc>
            <a:spcBef>
              <a:spcPct val="0"/>
            </a:spcBef>
            <a:spcAft>
              <a:spcPct val="35000"/>
            </a:spcAft>
            <a:buNone/>
          </a:pPr>
          <a:r>
            <a:rPr lang="en-US" sz="2400" kern="1200" dirty="0">
              <a:solidFill>
                <a:schemeClr val="tx1">
                  <a:lumMod val="75000"/>
                  <a:lumOff val="25000"/>
                </a:schemeClr>
              </a:solidFill>
              <a:latin typeface="Arial Narrow" panose="020B0606020202030204" pitchFamily="34" charset="0"/>
            </a:rPr>
            <a:t>Local education agency (LEA)-level improvement is based on </a:t>
          </a:r>
          <a:r>
            <a:rPr lang="en-US" sz="2400" b="1" kern="1200" dirty="0">
              <a:solidFill>
                <a:schemeClr val="tx1">
                  <a:lumMod val="75000"/>
                  <a:lumOff val="25000"/>
                </a:schemeClr>
              </a:solidFill>
              <a:latin typeface="Arial Narrow" panose="020B0606020202030204" pitchFamily="34" charset="0"/>
            </a:rPr>
            <a:t>multiple measures of success</a:t>
          </a:r>
          <a:r>
            <a:rPr lang="en-US" sz="2400" kern="1200" dirty="0">
              <a:solidFill>
                <a:schemeClr val="tx1">
                  <a:lumMod val="75000"/>
                  <a:lumOff val="25000"/>
                </a:schemeClr>
              </a:solidFill>
              <a:latin typeface="Arial Narrow" panose="020B0606020202030204" pitchFamily="34" charset="0"/>
            </a:rPr>
            <a:t>, both communicated in the LCAP and the California School Dashboard.</a:t>
          </a:r>
        </a:p>
      </dsp:txBody>
      <dsp:txXfrm>
        <a:off x="1415420" y="3575"/>
        <a:ext cx="9541763" cy="1226099"/>
      </dsp:txXfrm>
    </dsp:sp>
    <dsp:sp modelId="{08D90FE3-91EA-49C0-8611-C843FF47745A}">
      <dsp:nvSpPr>
        <dsp:cNvPr id="0" name=""/>
        <dsp:cNvSpPr/>
      </dsp:nvSpPr>
      <dsp:spPr>
        <a:xfrm>
          <a:off x="0" y="1518169"/>
          <a:ext cx="11031537" cy="122490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EE697C6-2E92-4B25-A7CA-F407FFE96563}">
      <dsp:nvSpPr>
        <dsp:cNvPr id="0" name=""/>
        <dsp:cNvSpPr/>
      </dsp:nvSpPr>
      <dsp:spPr>
        <a:xfrm>
          <a:off x="370532" y="1793772"/>
          <a:ext cx="674354" cy="67369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57AA4AB-C778-449D-AF97-728EAC645B05}">
      <dsp:nvSpPr>
        <dsp:cNvPr id="0" name=""/>
        <dsp:cNvSpPr/>
      </dsp:nvSpPr>
      <dsp:spPr>
        <a:xfrm>
          <a:off x="1415420" y="1518169"/>
          <a:ext cx="9541763" cy="12260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762" tIns="129762" rIns="129762" bIns="129762" numCol="1" spcCol="1270" anchor="ctr" anchorCtr="0">
          <a:noAutofit/>
        </a:bodyPr>
        <a:lstStyle/>
        <a:p>
          <a:pPr marL="0" lvl="0" indent="0" algn="l" defTabSz="1066800">
            <a:lnSpc>
              <a:spcPct val="100000"/>
            </a:lnSpc>
            <a:spcBef>
              <a:spcPct val="0"/>
            </a:spcBef>
            <a:spcAft>
              <a:spcPct val="35000"/>
            </a:spcAft>
            <a:buNone/>
          </a:pPr>
          <a:r>
            <a:rPr lang="en-US" sz="2400" b="1" kern="1200" dirty="0">
              <a:solidFill>
                <a:schemeClr val="tx1">
                  <a:lumMod val="75000"/>
                  <a:lumOff val="25000"/>
                </a:schemeClr>
              </a:solidFill>
              <a:latin typeface="Arial Narrow" panose="020B0606020202030204" pitchFamily="34" charset="0"/>
            </a:rPr>
            <a:t>Equity</a:t>
          </a:r>
          <a:r>
            <a:rPr lang="en-US" sz="2400" kern="1200" dirty="0">
              <a:solidFill>
                <a:schemeClr val="tx1">
                  <a:lumMod val="75000"/>
                  <a:lumOff val="25000"/>
                </a:schemeClr>
              </a:solidFill>
              <a:latin typeface="Arial Narrow" panose="020B0606020202030204" pitchFamily="34" charset="0"/>
            </a:rPr>
            <a:t>: the principle of equity is operationalized through the goals, measures of progress, actions and descriptions included in the LCAP. (see notes)</a:t>
          </a:r>
        </a:p>
      </dsp:txBody>
      <dsp:txXfrm>
        <a:off x="1415420" y="1518169"/>
        <a:ext cx="9541763" cy="1226099"/>
      </dsp:txXfrm>
    </dsp:sp>
    <dsp:sp modelId="{782FFFB7-7A41-447A-A351-0F726AC4569F}">
      <dsp:nvSpPr>
        <dsp:cNvPr id="0" name=""/>
        <dsp:cNvSpPr/>
      </dsp:nvSpPr>
      <dsp:spPr>
        <a:xfrm>
          <a:off x="0" y="3032762"/>
          <a:ext cx="11031537" cy="122490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CD2CD50-7E14-4334-B042-B6BFA4FFD2EE}">
      <dsp:nvSpPr>
        <dsp:cNvPr id="0" name=""/>
        <dsp:cNvSpPr/>
      </dsp:nvSpPr>
      <dsp:spPr>
        <a:xfrm>
          <a:off x="370895" y="3308365"/>
          <a:ext cx="674354" cy="67369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731182B-E7C8-4953-836D-FDEB78C7D410}">
      <dsp:nvSpPr>
        <dsp:cNvPr id="0" name=""/>
        <dsp:cNvSpPr/>
      </dsp:nvSpPr>
      <dsp:spPr>
        <a:xfrm>
          <a:off x="1416144" y="3032762"/>
          <a:ext cx="9541763" cy="12260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762" tIns="129762" rIns="129762" bIns="129762" numCol="1" spcCol="1270" anchor="ctr" anchorCtr="0">
          <a:noAutofit/>
        </a:bodyPr>
        <a:lstStyle/>
        <a:p>
          <a:pPr marL="0" lvl="0" indent="0" algn="l" defTabSz="1066800">
            <a:lnSpc>
              <a:spcPct val="100000"/>
            </a:lnSpc>
            <a:spcBef>
              <a:spcPct val="0"/>
            </a:spcBef>
            <a:spcAft>
              <a:spcPct val="35000"/>
            </a:spcAft>
            <a:buNone/>
          </a:pPr>
          <a:r>
            <a:rPr lang="en-US" sz="2400" b="1" kern="1200" dirty="0">
              <a:solidFill>
                <a:schemeClr val="tx1">
                  <a:lumMod val="75000"/>
                  <a:lumOff val="25000"/>
                </a:schemeClr>
              </a:solidFill>
              <a:latin typeface="Arial Narrow" panose="020B0606020202030204" pitchFamily="34" charset="0"/>
            </a:rPr>
            <a:t>Subsidiarity</a:t>
          </a:r>
          <a:r>
            <a:rPr lang="en-US" sz="2400" kern="1200" dirty="0">
              <a:solidFill>
                <a:schemeClr val="tx1">
                  <a:lumMod val="75000"/>
                  <a:lumOff val="25000"/>
                </a:schemeClr>
              </a:solidFill>
              <a:latin typeface="Arial Narrow" panose="020B0606020202030204" pitchFamily="34" charset="0"/>
            </a:rPr>
            <a:t>: LEAs address local needs of students that have been identified through an analysis of data and input from educational partners utilizing flexible funding and communicate their efforts through the LCAP. (see notes)</a:t>
          </a:r>
        </a:p>
      </dsp:txBody>
      <dsp:txXfrm>
        <a:off x="1416144" y="3032762"/>
        <a:ext cx="9541763" cy="122609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FC32B7-4FE7-481E-BEB5-0D06CBBC5363}">
      <dsp:nvSpPr>
        <dsp:cNvPr id="0" name=""/>
        <dsp:cNvSpPr/>
      </dsp:nvSpPr>
      <dsp:spPr>
        <a:xfrm>
          <a:off x="0" y="13367"/>
          <a:ext cx="8250238" cy="599040"/>
        </a:xfrm>
        <a:prstGeom prst="roundRect">
          <a:avLst/>
        </a:prstGeom>
        <a:solidFill>
          <a:schemeClr val="accent6">
            <a:lumMod val="20000"/>
            <a:lumOff val="80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en-US" sz="2400" kern="1200">
              <a:latin typeface="Arial Narrow"/>
            </a:rPr>
            <a:t>Goal Number</a:t>
          </a:r>
        </a:p>
      </dsp:txBody>
      <dsp:txXfrm>
        <a:off x="29243" y="42610"/>
        <a:ext cx="8191752" cy="540554"/>
      </dsp:txXfrm>
    </dsp:sp>
    <dsp:sp modelId="{9D606C8D-BEE1-4D0E-BB78-9C35E063B545}">
      <dsp:nvSpPr>
        <dsp:cNvPr id="0" name=""/>
        <dsp:cNvSpPr/>
      </dsp:nvSpPr>
      <dsp:spPr>
        <a:xfrm>
          <a:off x="0" y="704567"/>
          <a:ext cx="8250238" cy="599040"/>
        </a:xfrm>
        <a:prstGeom prst="roundRect">
          <a:avLst/>
        </a:prstGeom>
        <a:solidFill>
          <a:schemeClr val="accent6">
            <a:lumMod val="20000"/>
            <a:lumOff val="80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en-US" sz="2400" kern="1200">
              <a:latin typeface="Arial Narrow"/>
            </a:rPr>
            <a:t>Goal Description</a:t>
          </a:r>
        </a:p>
      </dsp:txBody>
      <dsp:txXfrm>
        <a:off x="29243" y="733810"/>
        <a:ext cx="8191752" cy="540554"/>
      </dsp:txXfrm>
    </dsp:sp>
    <dsp:sp modelId="{EFFD6547-F545-45B0-9061-3873AD304833}">
      <dsp:nvSpPr>
        <dsp:cNvPr id="0" name=""/>
        <dsp:cNvSpPr/>
      </dsp:nvSpPr>
      <dsp:spPr>
        <a:xfrm>
          <a:off x="0" y="1395767"/>
          <a:ext cx="8250238" cy="599040"/>
        </a:xfrm>
        <a:prstGeom prst="roundRect">
          <a:avLst/>
        </a:prstGeom>
        <a:solidFill>
          <a:schemeClr val="accent6">
            <a:lumMod val="20000"/>
            <a:lumOff val="80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en-US" sz="2400" kern="1200">
              <a:latin typeface="Arial Narrow"/>
              <a:cs typeface="Calibri"/>
            </a:rPr>
            <a:t>Type of Goal</a:t>
          </a:r>
        </a:p>
      </dsp:txBody>
      <dsp:txXfrm>
        <a:off x="29243" y="1425010"/>
        <a:ext cx="8191752" cy="540554"/>
      </dsp:txXfrm>
    </dsp:sp>
    <dsp:sp modelId="{A08C3F6E-859F-416A-B139-A2115FEA957E}">
      <dsp:nvSpPr>
        <dsp:cNvPr id="0" name=""/>
        <dsp:cNvSpPr/>
      </dsp:nvSpPr>
      <dsp:spPr>
        <a:xfrm>
          <a:off x="0" y="2086967"/>
          <a:ext cx="8250238" cy="599040"/>
        </a:xfrm>
        <a:prstGeom prst="roundRect">
          <a:avLst/>
        </a:prstGeom>
        <a:solidFill>
          <a:schemeClr val="accent6">
            <a:lumMod val="20000"/>
            <a:lumOff val="80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en-US" sz="2400" kern="1200">
              <a:latin typeface="Arial Narrow"/>
              <a:cs typeface="Calibri"/>
            </a:rPr>
            <a:t>State Priorities Addressed</a:t>
          </a:r>
        </a:p>
      </dsp:txBody>
      <dsp:txXfrm>
        <a:off x="29243" y="2116210"/>
        <a:ext cx="8191752" cy="540554"/>
      </dsp:txXfrm>
    </dsp:sp>
    <dsp:sp modelId="{B6CB62BE-C841-4F1F-958D-4E180C929450}">
      <dsp:nvSpPr>
        <dsp:cNvPr id="0" name=""/>
        <dsp:cNvSpPr/>
      </dsp:nvSpPr>
      <dsp:spPr>
        <a:xfrm>
          <a:off x="0" y="2778167"/>
          <a:ext cx="8250238" cy="599040"/>
        </a:xfrm>
        <a:prstGeom prst="roundRect">
          <a:avLst/>
        </a:prstGeom>
        <a:solidFill>
          <a:schemeClr val="accent6">
            <a:lumMod val="20000"/>
            <a:lumOff val="80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en-US" sz="2400" kern="1200">
              <a:latin typeface="Arial Narrow"/>
              <a:cs typeface="Calibri"/>
            </a:rPr>
            <a:t>Explanation of Why the LEA Developed the Goal</a:t>
          </a:r>
        </a:p>
      </dsp:txBody>
      <dsp:txXfrm>
        <a:off x="29243" y="2807410"/>
        <a:ext cx="8191752" cy="540554"/>
      </dsp:txXfrm>
    </dsp:sp>
    <dsp:sp modelId="{6CD31DB6-FE7E-41D0-A863-66CCB62BD877}">
      <dsp:nvSpPr>
        <dsp:cNvPr id="0" name=""/>
        <dsp:cNvSpPr/>
      </dsp:nvSpPr>
      <dsp:spPr>
        <a:xfrm>
          <a:off x="0" y="3469367"/>
          <a:ext cx="8250238" cy="599040"/>
        </a:xfrm>
        <a:prstGeom prst="roundRect">
          <a:avLst/>
        </a:prstGeom>
        <a:solidFill>
          <a:schemeClr val="accent6">
            <a:lumMod val="20000"/>
            <a:lumOff val="80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en-US" sz="2400" kern="1200">
              <a:latin typeface="Arial Narrow"/>
            </a:rPr>
            <a:t>Measuring and Reporting Results</a:t>
          </a:r>
        </a:p>
      </dsp:txBody>
      <dsp:txXfrm>
        <a:off x="29243" y="3498610"/>
        <a:ext cx="8191752" cy="540554"/>
      </dsp:txXfrm>
    </dsp:sp>
    <dsp:sp modelId="{54DB958D-017D-4A52-8965-9285508C25E0}">
      <dsp:nvSpPr>
        <dsp:cNvPr id="0" name=""/>
        <dsp:cNvSpPr/>
      </dsp:nvSpPr>
      <dsp:spPr>
        <a:xfrm>
          <a:off x="0" y="4160567"/>
          <a:ext cx="8250238" cy="599040"/>
        </a:xfrm>
        <a:prstGeom prst="roundRect">
          <a:avLst/>
        </a:prstGeom>
        <a:solidFill>
          <a:schemeClr val="accent6">
            <a:lumMod val="20000"/>
            <a:lumOff val="80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en-US" sz="2400" kern="1200">
              <a:latin typeface="Arial Narrow"/>
            </a:rPr>
            <a:t>Goal Analysis (Not completed for 2024-25)</a:t>
          </a:r>
        </a:p>
      </dsp:txBody>
      <dsp:txXfrm>
        <a:off x="29243" y="4189810"/>
        <a:ext cx="8191752" cy="540554"/>
      </dsp:txXfrm>
    </dsp:sp>
    <dsp:sp modelId="{1EF37522-FF95-42D8-A0FF-C3EB025D32D1}">
      <dsp:nvSpPr>
        <dsp:cNvPr id="0" name=""/>
        <dsp:cNvSpPr/>
      </dsp:nvSpPr>
      <dsp:spPr>
        <a:xfrm>
          <a:off x="0" y="4851767"/>
          <a:ext cx="8250238" cy="599040"/>
        </a:xfrm>
        <a:prstGeom prst="roundRect">
          <a:avLst/>
        </a:prstGeom>
        <a:solidFill>
          <a:schemeClr val="accent6">
            <a:lumMod val="20000"/>
            <a:lumOff val="80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Arial Narrow"/>
            </a:rPr>
            <a:t>Actions</a:t>
          </a:r>
        </a:p>
      </dsp:txBody>
      <dsp:txXfrm>
        <a:off x="29243" y="4881010"/>
        <a:ext cx="8191752" cy="540554"/>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154C6E1-5628-4B86-82DB-91F6FFC6A6BC}" type="datetimeFigureOut">
              <a:rPr lang="en-US" smtClean="0"/>
              <a:t>1/10/2024</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008A048-3F3D-4FD5-98BC-66D9CA518D76}" type="slidenum">
              <a:rPr lang="en-US" smtClean="0"/>
              <a:t>‹#›</a:t>
            </a:fld>
            <a:endParaRPr lang="en-US"/>
          </a:p>
        </p:txBody>
      </p:sp>
    </p:spTree>
    <p:extLst>
      <p:ext uri="{BB962C8B-B14F-4D97-AF65-F5344CB8AC3E}">
        <p14:creationId xmlns:p14="http://schemas.microsoft.com/office/powerpoint/2010/main" val="25350888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F0DD823-4B24-4612-9EC7-C43CE7648678}" type="datetimeFigureOut">
              <a:rPr lang="en-US" smtClean="0"/>
              <a:t>1/10/2024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4DE2599-B6DD-4604-94C4-ECDEF8D6962A}" type="slidenum">
              <a:rPr lang="en-US" smtClean="0"/>
              <a:t>‹#›</a:t>
            </a:fld>
            <a:endParaRPr lang="en-US"/>
          </a:p>
        </p:txBody>
      </p:sp>
    </p:spTree>
    <p:extLst>
      <p:ext uri="{BB962C8B-B14F-4D97-AF65-F5344CB8AC3E}">
        <p14:creationId xmlns:p14="http://schemas.microsoft.com/office/powerpoint/2010/main" val="4098925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a:t>
            </a:fld>
            <a:endParaRPr lang="en-US"/>
          </a:p>
        </p:txBody>
      </p:sp>
    </p:spTree>
    <p:extLst>
      <p:ext uri="{BB962C8B-B14F-4D97-AF65-F5344CB8AC3E}">
        <p14:creationId xmlns:p14="http://schemas.microsoft.com/office/powerpoint/2010/main" val="31107802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5100" indent="-165100">
              <a:buClr>
                <a:schemeClr val="dk1"/>
              </a:buClr>
              <a:buSzPts val="1200"/>
              <a:buFont typeface="Arial"/>
              <a:buChar char="•"/>
            </a:pPr>
            <a:endParaRPr lang="en-US">
              <a:ea typeface="Calibri"/>
              <a:cs typeface="Calibri"/>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32</a:t>
            </a:fld>
            <a:endParaRPr lang="en-US"/>
          </a:p>
        </p:txBody>
      </p:sp>
    </p:spTree>
    <p:extLst>
      <p:ext uri="{BB962C8B-B14F-4D97-AF65-F5344CB8AC3E}">
        <p14:creationId xmlns:p14="http://schemas.microsoft.com/office/powerpoint/2010/main" val="3575559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0" dirty="0"/>
              <a:t>From </a:t>
            </a:r>
            <a:r>
              <a:rPr lang="en-US" i="1" dirty="0"/>
              <a:t>Education Code </a:t>
            </a:r>
            <a:r>
              <a:rPr lang="en-US" i="0" dirty="0"/>
              <a:t>(</a:t>
            </a:r>
            <a:r>
              <a:rPr lang="en-US" i="1" dirty="0"/>
              <a:t>EC</a:t>
            </a:r>
            <a:r>
              <a:rPr lang="en-US" i="0" dirty="0"/>
              <a:t>) sections 52060(d) and 52066(d)</a:t>
            </a:r>
          </a:p>
        </p:txBody>
      </p:sp>
      <p:sp>
        <p:nvSpPr>
          <p:cNvPr id="4" name="Slide Number Placeholder 3"/>
          <p:cNvSpPr>
            <a:spLocks noGrp="1"/>
          </p:cNvSpPr>
          <p:nvPr>
            <p:ph type="sldNum" sz="quarter" idx="5"/>
          </p:nvPr>
        </p:nvSpPr>
        <p:spPr/>
        <p:txBody>
          <a:bodyPr/>
          <a:lstStyle/>
          <a:p>
            <a:fld id="{C4DE2599-B6DD-4604-94C4-ECDEF8D6962A}" type="slidenum">
              <a:rPr lang="en-US" smtClean="0"/>
              <a:t>34</a:t>
            </a:fld>
            <a:endParaRPr lang="en-US"/>
          </a:p>
        </p:txBody>
      </p:sp>
    </p:spTree>
    <p:extLst>
      <p:ext uri="{BB962C8B-B14F-4D97-AF65-F5344CB8AC3E}">
        <p14:creationId xmlns:p14="http://schemas.microsoft.com/office/powerpoint/2010/main" val="32723276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5100" lvl="0" indent="-165100" algn="l" rtl="0">
              <a:spcBef>
                <a:spcPts val="0"/>
              </a:spcBef>
              <a:spcAft>
                <a:spcPts val="0"/>
              </a:spcAft>
              <a:buClr>
                <a:schemeClr val="dk1"/>
              </a:buClr>
              <a:buSzPts val="1200"/>
              <a:buFont typeface="Arial"/>
              <a:buChar char="•"/>
            </a:pPr>
            <a:r>
              <a:rPr lang="en-US"/>
              <a:t>Student groups that must be addressed in the LCAP are those groups named in </a:t>
            </a:r>
            <a:r>
              <a:rPr lang="en-US" i="1"/>
              <a:t>Education Code (EC)</a:t>
            </a:r>
            <a:r>
              <a:rPr lang="en-US" i="0"/>
              <a:t> Section 52052:</a:t>
            </a:r>
            <a:endParaRPr lang="en-US"/>
          </a:p>
          <a:p>
            <a:pPr marL="688975" lvl="1" indent="-231775">
              <a:buFont typeface="Arial" panose="020B0604020202020204" pitchFamily="34" charset="0"/>
              <a:buChar char="•"/>
            </a:pPr>
            <a:r>
              <a:rPr lang="en-US"/>
              <a:t>Ethnic groups (30 or more)</a:t>
            </a:r>
            <a:endParaRPr lang="en-US">
              <a:ea typeface="Calibri"/>
              <a:cs typeface="Calibri"/>
            </a:endParaRPr>
          </a:p>
          <a:p>
            <a:pPr marL="688975" lvl="1" indent="-231775">
              <a:buFont typeface="Arial" panose="020B0604020202020204" pitchFamily="34" charset="0"/>
              <a:buChar char="•"/>
            </a:pPr>
            <a:r>
              <a:rPr lang="en-US"/>
              <a:t>Socioeconomically disadvantaged students (30 or more)</a:t>
            </a:r>
            <a:endParaRPr lang="en-US">
              <a:ea typeface="Calibri"/>
              <a:cs typeface="Calibri"/>
            </a:endParaRPr>
          </a:p>
          <a:p>
            <a:pPr marL="688975" lvl="1" indent="-231775">
              <a:buFont typeface="Arial" panose="020B0604020202020204" pitchFamily="34" charset="0"/>
              <a:buChar char="•"/>
            </a:pPr>
            <a:r>
              <a:rPr lang="en-US"/>
              <a:t>English learners (30 or more)</a:t>
            </a:r>
            <a:endParaRPr lang="en-US">
              <a:ea typeface="Calibri"/>
              <a:cs typeface="Calibri"/>
            </a:endParaRPr>
          </a:p>
          <a:p>
            <a:pPr marL="688975" lvl="1" indent="-231775">
              <a:buFont typeface="Arial" panose="020B0604020202020204" pitchFamily="34" charset="0"/>
              <a:buChar char="•"/>
            </a:pPr>
            <a:r>
              <a:rPr lang="en-US">
                <a:ea typeface="Calibri"/>
                <a:cs typeface="Calibri"/>
              </a:rPr>
              <a:t>Long Term English learners (15 or more)</a:t>
            </a:r>
            <a:endParaRPr lang="en-US"/>
          </a:p>
          <a:p>
            <a:pPr marL="688975" lvl="1" indent="-231775">
              <a:buFont typeface="Arial" panose="020B0604020202020204" pitchFamily="34" charset="0"/>
              <a:buChar char="•"/>
            </a:pPr>
            <a:r>
              <a:rPr lang="en-US"/>
              <a:t>Pupils with disabilities (30 or more)</a:t>
            </a:r>
            <a:endParaRPr lang="en-US">
              <a:ea typeface="Calibri"/>
              <a:cs typeface="Calibri"/>
            </a:endParaRPr>
          </a:p>
          <a:p>
            <a:pPr marL="688975" lvl="1" indent="-231775">
              <a:buFont typeface="Arial" panose="020B0604020202020204" pitchFamily="34" charset="0"/>
              <a:buChar char="•"/>
            </a:pPr>
            <a:r>
              <a:rPr lang="en-US"/>
              <a:t>Foster youth (15 or more)</a:t>
            </a:r>
            <a:endParaRPr lang="en-US">
              <a:ea typeface="Calibri"/>
              <a:cs typeface="Calibri"/>
            </a:endParaRPr>
          </a:p>
          <a:p>
            <a:pPr marL="688975" lvl="1" indent="-231775">
              <a:buFont typeface="Arial" panose="020B0604020202020204" pitchFamily="34" charset="0"/>
              <a:buChar char="•"/>
            </a:pPr>
            <a:r>
              <a:rPr lang="en-US"/>
              <a:t>Homeless youth (15 or more)</a:t>
            </a:r>
            <a:endParaRPr lang="en-US">
              <a:ea typeface="Calibri"/>
              <a:cs typeface="Calibri"/>
            </a:endParaRPr>
          </a:p>
          <a:p>
            <a:pPr marL="165100" lvl="0" indent="-165100" algn="l" rtl="0">
              <a:spcBef>
                <a:spcPts val="0"/>
              </a:spcBef>
              <a:spcAft>
                <a:spcPts val="0"/>
              </a:spcAft>
              <a:buClr>
                <a:schemeClr val="dk1"/>
              </a:buClr>
              <a:buSzPts val="1200"/>
              <a:buFont typeface="Arial"/>
              <a:buChar char="•"/>
            </a:pPr>
            <a:r>
              <a:rPr lang="en-US"/>
              <a:t>Numbers denote the number of students that constitutes a numerically significant student group</a:t>
            </a:r>
            <a:endParaRPr lang="en-US">
              <a:ea typeface="Calibri"/>
              <a:cs typeface="Calibri"/>
            </a:endParaRPr>
          </a:p>
          <a:p>
            <a:endParaRPr lang="en-US"/>
          </a:p>
          <a:p>
            <a:endParaRPr lang="en-US"/>
          </a:p>
        </p:txBody>
      </p:sp>
      <p:sp>
        <p:nvSpPr>
          <p:cNvPr id="4" name="Slide Number Placeholder 3"/>
          <p:cNvSpPr>
            <a:spLocks noGrp="1"/>
          </p:cNvSpPr>
          <p:nvPr>
            <p:ph type="sldNum" sz="quarter" idx="5"/>
          </p:nvPr>
        </p:nvSpPr>
        <p:spPr/>
        <p:txBody>
          <a:bodyPr/>
          <a:lstStyle/>
          <a:p>
            <a:fld id="{C4DE2599-B6DD-4604-94C4-ECDEF8D6962A}" type="slidenum">
              <a:rPr lang="en-US" smtClean="0"/>
              <a:t>35</a:t>
            </a:fld>
            <a:endParaRPr lang="en-US"/>
          </a:p>
        </p:txBody>
      </p:sp>
    </p:spTree>
    <p:extLst>
      <p:ext uri="{BB962C8B-B14F-4D97-AF65-F5344CB8AC3E}">
        <p14:creationId xmlns:p14="http://schemas.microsoft.com/office/powerpoint/2010/main" val="17735311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For the </a:t>
            </a:r>
            <a:r>
              <a:rPr lang="en-US" dirty="0"/>
              <a:t>2024</a:t>
            </a:r>
            <a:r>
              <a:rPr lang="en-US" sz="1200" dirty="0"/>
              <a:t> – </a:t>
            </a:r>
            <a:r>
              <a:rPr lang="en-US" dirty="0"/>
              <a:t>25</a:t>
            </a:r>
            <a:r>
              <a:rPr lang="en-US" sz="1200" dirty="0"/>
              <a:t> LCAP, complete the Metric #, Metric, Baseline, and Target for Year 3 Outcome</a:t>
            </a:r>
          </a:p>
          <a:p>
            <a:pPr marL="171450" indent="-171450">
              <a:buFont typeface="Arial" panose="020B0604020202020204" pitchFamily="34" charset="0"/>
              <a:buChar char="•"/>
            </a:pPr>
            <a:r>
              <a:rPr lang="en-US" dirty="0"/>
              <a:t>Year 1 Outcome, Year 2 Outcome and Current Difference from Baseline will not be reported in the 2024</a:t>
            </a:r>
            <a:r>
              <a:rPr lang="en-US" sz="1200" dirty="0"/>
              <a:t>–2</a:t>
            </a:r>
            <a:r>
              <a:rPr lang="en-US" dirty="0"/>
              <a:t>5</a:t>
            </a:r>
            <a:r>
              <a:rPr lang="en-US" sz="1200" dirty="0"/>
              <a:t> LCAP</a:t>
            </a:r>
            <a:endParaRPr lang="en-US" dirty="0">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i="0" dirty="0"/>
          </a:p>
        </p:txBody>
      </p:sp>
      <p:sp>
        <p:nvSpPr>
          <p:cNvPr id="4" name="Slide Number Placeholder 3"/>
          <p:cNvSpPr>
            <a:spLocks noGrp="1"/>
          </p:cNvSpPr>
          <p:nvPr>
            <p:ph type="sldNum" sz="quarter" idx="5"/>
          </p:nvPr>
        </p:nvSpPr>
        <p:spPr/>
        <p:txBody>
          <a:bodyPr/>
          <a:lstStyle/>
          <a:p>
            <a:fld id="{C4DE2599-B6DD-4604-94C4-ECDEF8D6962A}" type="slidenum">
              <a:rPr lang="en-US" smtClean="0"/>
              <a:t>37</a:t>
            </a:fld>
            <a:endParaRPr lang="en-US"/>
          </a:p>
        </p:txBody>
      </p:sp>
    </p:spTree>
    <p:extLst>
      <p:ext uri="{BB962C8B-B14F-4D97-AF65-F5344CB8AC3E}">
        <p14:creationId xmlns:p14="http://schemas.microsoft.com/office/powerpoint/2010/main" val="21844538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spcBef>
                <a:spcPts val="1200"/>
              </a:spcBef>
              <a:spcAft>
                <a:spcPts val="200"/>
              </a:spcAft>
            </a:pPr>
            <a:endParaRPr lang="en-US">
              <a:highlight>
                <a:srgbClr val="FFFF00"/>
              </a:highlight>
              <a:cs typeface="Calibri"/>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39</a:t>
            </a:fld>
            <a:endParaRPr lang="en-US"/>
          </a:p>
        </p:txBody>
      </p:sp>
    </p:spTree>
    <p:extLst>
      <p:ext uri="{BB962C8B-B14F-4D97-AF65-F5344CB8AC3E}">
        <p14:creationId xmlns:p14="http://schemas.microsoft.com/office/powerpoint/2010/main" val="5930111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spcBef>
                <a:spcPts val="1200"/>
              </a:spcBef>
              <a:spcAft>
                <a:spcPts val="200"/>
              </a:spcAft>
            </a:pPr>
            <a:endParaRPr lang="en-US">
              <a:highlight>
                <a:srgbClr val="FFFF00"/>
              </a:highlight>
              <a:cs typeface="Calibri"/>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40</a:t>
            </a:fld>
            <a:endParaRPr lang="en-US"/>
          </a:p>
        </p:txBody>
      </p:sp>
    </p:spTree>
    <p:extLst>
      <p:ext uri="{BB962C8B-B14F-4D97-AF65-F5344CB8AC3E}">
        <p14:creationId xmlns:p14="http://schemas.microsoft.com/office/powerpoint/2010/main" val="4513240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highlight>
                <a:srgbClr val="FFFF00"/>
              </a:highlight>
              <a:cs typeface="Calibri"/>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41</a:t>
            </a:fld>
            <a:endParaRPr lang="en-US"/>
          </a:p>
        </p:txBody>
      </p:sp>
    </p:spTree>
    <p:extLst>
      <p:ext uri="{BB962C8B-B14F-4D97-AF65-F5344CB8AC3E}">
        <p14:creationId xmlns:p14="http://schemas.microsoft.com/office/powerpoint/2010/main" val="27308571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highlight>
                <a:srgbClr val="FFFF00"/>
              </a:highlight>
              <a:cs typeface="Calibri"/>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42</a:t>
            </a:fld>
            <a:endParaRPr lang="en-US"/>
          </a:p>
        </p:txBody>
      </p:sp>
    </p:spTree>
    <p:extLst>
      <p:ext uri="{BB962C8B-B14F-4D97-AF65-F5344CB8AC3E}">
        <p14:creationId xmlns:p14="http://schemas.microsoft.com/office/powerpoint/2010/main" val="8262734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spcBef>
                <a:spcPts val="1200"/>
              </a:spcBef>
              <a:spcAft>
                <a:spcPts val="200"/>
              </a:spcAft>
            </a:pPr>
            <a:endParaRPr lang="en-US">
              <a:cs typeface="Calibri"/>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43</a:t>
            </a:fld>
            <a:endParaRPr lang="en-US"/>
          </a:p>
        </p:txBody>
      </p:sp>
    </p:spTree>
    <p:extLst>
      <p:ext uri="{BB962C8B-B14F-4D97-AF65-F5344CB8AC3E}">
        <p14:creationId xmlns:p14="http://schemas.microsoft.com/office/powerpoint/2010/main" val="21036785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47</a:t>
            </a:fld>
            <a:endParaRPr lang="en-US"/>
          </a:p>
        </p:txBody>
      </p:sp>
    </p:spTree>
    <p:extLst>
      <p:ext uri="{BB962C8B-B14F-4D97-AF65-F5344CB8AC3E}">
        <p14:creationId xmlns:p14="http://schemas.microsoft.com/office/powerpoint/2010/main" val="10145756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a:t>
            </a:fld>
            <a:endParaRPr lang="en-US"/>
          </a:p>
        </p:txBody>
      </p:sp>
    </p:spTree>
    <p:extLst>
      <p:ext uri="{BB962C8B-B14F-4D97-AF65-F5344CB8AC3E}">
        <p14:creationId xmlns:p14="http://schemas.microsoft.com/office/powerpoint/2010/main" val="36908449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48</a:t>
            </a:fld>
            <a:endParaRPr lang="en-US"/>
          </a:p>
        </p:txBody>
      </p:sp>
    </p:spTree>
    <p:extLst>
      <p:ext uri="{BB962C8B-B14F-4D97-AF65-F5344CB8AC3E}">
        <p14:creationId xmlns:p14="http://schemas.microsoft.com/office/powerpoint/2010/main" val="36623720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p:cNvSpPr>
            <a:spLocks noGrp="1"/>
          </p:cNvSpPr>
          <p:nvPr>
            <p:ph type="sldNum" sz="quarter" idx="5"/>
          </p:nvPr>
        </p:nvSpPr>
        <p:spPr/>
        <p:txBody>
          <a:bodyPr/>
          <a:lstStyle/>
          <a:p>
            <a:fld id="{C4DE2599-B6DD-4604-94C4-ECDEF8D6962A}" type="slidenum">
              <a:rPr lang="en-US" smtClean="0"/>
              <a:t>50</a:t>
            </a:fld>
            <a:endParaRPr lang="en-US"/>
          </a:p>
        </p:txBody>
      </p:sp>
    </p:spTree>
    <p:extLst>
      <p:ext uri="{BB962C8B-B14F-4D97-AF65-F5344CB8AC3E}">
        <p14:creationId xmlns:p14="http://schemas.microsoft.com/office/powerpoint/2010/main" val="13973713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ea typeface="Calibri"/>
              <a:cs typeface="Calibri"/>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51</a:t>
            </a:fld>
            <a:endParaRPr lang="en-US"/>
          </a:p>
        </p:txBody>
      </p:sp>
    </p:spTree>
    <p:extLst>
      <p:ext uri="{BB962C8B-B14F-4D97-AF65-F5344CB8AC3E}">
        <p14:creationId xmlns:p14="http://schemas.microsoft.com/office/powerpoint/2010/main" val="305851050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ea typeface="Calibri"/>
              <a:cs typeface="Calibri"/>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52</a:t>
            </a:fld>
            <a:endParaRPr lang="en-US"/>
          </a:p>
        </p:txBody>
      </p:sp>
    </p:spTree>
    <p:extLst>
      <p:ext uri="{BB962C8B-B14F-4D97-AF65-F5344CB8AC3E}">
        <p14:creationId xmlns:p14="http://schemas.microsoft.com/office/powerpoint/2010/main" val="214727580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EC</a:t>
            </a:r>
            <a:r>
              <a:rPr lang="en-US" dirty="0"/>
              <a:t> Section 52064(e)(5) has been revised to specify that LEAs that have a numerically significant English learner pupil subgroup and/or a numerically significant long-term English learner pupil subgroup must include specific actions in the LCAP related to, at a minimum, the language acquisition programs, as defined in </a:t>
            </a:r>
            <a:r>
              <a:rPr lang="en-US" i="1" dirty="0"/>
              <a:t>EC</a:t>
            </a:r>
            <a:r>
              <a:rPr lang="en-US" dirty="0"/>
              <a:t> Section 306, provided to pupils and professional development activities specific to English learners and/or long-term English learners. Pursuant to </a:t>
            </a:r>
            <a:r>
              <a:rPr lang="en-US" i="1" dirty="0"/>
              <a:t>EC</a:t>
            </a:r>
            <a:r>
              <a:rPr lang="en-US" dirty="0"/>
              <a:t> Section 52052(a)(3), a numerically significant number of English learners is one that consists of at least 30 students while a numerically significant number of long-term English learner students is one that consists of 15 students. The instructions for the LCAP template have been amended to include these statutorily required actions.</a:t>
            </a:r>
          </a:p>
        </p:txBody>
      </p:sp>
      <p:sp>
        <p:nvSpPr>
          <p:cNvPr id="4" name="Slide Number Placeholder 3"/>
          <p:cNvSpPr>
            <a:spLocks noGrp="1"/>
          </p:cNvSpPr>
          <p:nvPr>
            <p:ph type="sldNum" sz="quarter" idx="5"/>
          </p:nvPr>
        </p:nvSpPr>
        <p:spPr/>
        <p:txBody>
          <a:bodyPr/>
          <a:lstStyle/>
          <a:p>
            <a:fld id="{C4DE2599-B6DD-4604-94C4-ECDEF8D6962A}" type="slidenum">
              <a:rPr lang="en-US" smtClean="0"/>
              <a:t>54</a:t>
            </a:fld>
            <a:endParaRPr lang="en-US"/>
          </a:p>
        </p:txBody>
      </p:sp>
    </p:spTree>
    <p:extLst>
      <p:ext uri="{BB962C8B-B14F-4D97-AF65-F5344CB8AC3E}">
        <p14:creationId xmlns:p14="http://schemas.microsoft.com/office/powerpoint/2010/main" val="20914428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a:t>EC</a:t>
            </a:r>
            <a:r>
              <a:rPr lang="en-US"/>
              <a:t> Section 52064(b)(2) added the requirement that an LEA eligible for technical assistance pursuant to </a:t>
            </a:r>
            <a:r>
              <a:rPr lang="en-US" i="1"/>
              <a:t>EC</a:t>
            </a:r>
            <a:r>
              <a:rPr lang="en-US"/>
              <a:t> sections 47607.3, 52071, 52071.5, 52072, or 52072.5 must include actions within the LCAP that address the work underway  as part of technical assistance</a:t>
            </a:r>
          </a:p>
          <a:p>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55</a:t>
            </a:fld>
            <a:endParaRPr lang="en-US"/>
          </a:p>
        </p:txBody>
      </p:sp>
    </p:spTree>
    <p:extLst>
      <p:ext uri="{BB962C8B-B14F-4D97-AF65-F5344CB8AC3E}">
        <p14:creationId xmlns:p14="http://schemas.microsoft.com/office/powerpoint/2010/main" val="33982867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4DE2599-B6DD-4604-94C4-ECDEF8D6962A}" type="slidenum">
              <a:rPr lang="en-US" smtClean="0"/>
              <a:t>56</a:t>
            </a:fld>
            <a:endParaRPr lang="en-US"/>
          </a:p>
        </p:txBody>
      </p:sp>
    </p:spTree>
    <p:extLst>
      <p:ext uri="{BB962C8B-B14F-4D97-AF65-F5344CB8AC3E}">
        <p14:creationId xmlns:p14="http://schemas.microsoft.com/office/powerpoint/2010/main" val="238047145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EC</a:t>
            </a:r>
            <a:r>
              <a:rPr lang="en-US" dirty="0"/>
              <a:t> Section 52064(e)(6) was amended to include the requirement that LEAs must include specific actions in the LCAP to address all instances where a school or student group within an LEA, or a student group within a school, receives the lowest performance level on one or more state indicators on the Dashboard. EC Section 52064(e)(6) further specifies that the results of the Dashboard in the year preceding the adoption of the LCAP determine the instances of low performance that apply for the three-year period in which the LCAP is in effect.</a:t>
            </a:r>
          </a:p>
        </p:txBody>
      </p:sp>
      <p:sp>
        <p:nvSpPr>
          <p:cNvPr id="4" name="Slide Number Placeholder 3"/>
          <p:cNvSpPr>
            <a:spLocks noGrp="1"/>
          </p:cNvSpPr>
          <p:nvPr>
            <p:ph type="sldNum" sz="quarter" idx="5"/>
          </p:nvPr>
        </p:nvSpPr>
        <p:spPr/>
        <p:txBody>
          <a:bodyPr/>
          <a:lstStyle/>
          <a:p>
            <a:fld id="{C4DE2599-B6DD-4604-94C4-ECDEF8D6962A}" type="slidenum">
              <a:rPr lang="en-US" smtClean="0"/>
              <a:t>57</a:t>
            </a:fld>
            <a:endParaRPr lang="en-US"/>
          </a:p>
        </p:txBody>
      </p:sp>
    </p:spTree>
    <p:extLst>
      <p:ext uri="{BB962C8B-B14F-4D97-AF65-F5344CB8AC3E}">
        <p14:creationId xmlns:p14="http://schemas.microsoft.com/office/powerpoint/2010/main" val="275220770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4DE2599-B6DD-4604-94C4-ECDEF8D6962A}" type="slidenum">
              <a:rPr lang="en-US" smtClean="0"/>
              <a:t>60</a:t>
            </a:fld>
            <a:endParaRPr lang="en-US"/>
          </a:p>
        </p:txBody>
      </p:sp>
    </p:spTree>
    <p:extLst>
      <p:ext uri="{BB962C8B-B14F-4D97-AF65-F5344CB8AC3E}">
        <p14:creationId xmlns:p14="http://schemas.microsoft.com/office/powerpoint/2010/main" val="343483278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i="0" dirty="0"/>
          </a:p>
        </p:txBody>
      </p:sp>
      <p:sp>
        <p:nvSpPr>
          <p:cNvPr id="4" name="Slide Number Placeholder 3"/>
          <p:cNvSpPr>
            <a:spLocks noGrp="1"/>
          </p:cNvSpPr>
          <p:nvPr>
            <p:ph type="sldNum" sz="quarter" idx="5"/>
          </p:nvPr>
        </p:nvSpPr>
        <p:spPr/>
        <p:txBody>
          <a:bodyPr/>
          <a:lstStyle/>
          <a:p>
            <a:fld id="{C4DE2599-B6DD-4604-94C4-ECDEF8D6962A}" type="slidenum">
              <a:rPr lang="en-US" smtClean="0"/>
              <a:t>62</a:t>
            </a:fld>
            <a:endParaRPr lang="en-US"/>
          </a:p>
        </p:txBody>
      </p:sp>
    </p:spTree>
    <p:extLst>
      <p:ext uri="{BB962C8B-B14F-4D97-AF65-F5344CB8AC3E}">
        <p14:creationId xmlns:p14="http://schemas.microsoft.com/office/powerpoint/2010/main" val="7312522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4DE2599-B6DD-4604-94C4-ECDEF8D6962A}" type="slidenum">
              <a:rPr lang="en-US" smtClean="0"/>
              <a:t>4</a:t>
            </a:fld>
            <a:endParaRPr lang="en-US"/>
          </a:p>
        </p:txBody>
      </p:sp>
    </p:spTree>
    <p:extLst>
      <p:ext uri="{BB962C8B-B14F-4D97-AF65-F5344CB8AC3E}">
        <p14:creationId xmlns:p14="http://schemas.microsoft.com/office/powerpoint/2010/main" val="157563126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spcBef>
                <a:spcPts val="1200"/>
              </a:spcBef>
              <a:spcAft>
                <a:spcPts val="200"/>
              </a:spcAft>
            </a:pPr>
            <a:endParaRPr lang="en-US">
              <a:cs typeface="Calibri"/>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70</a:t>
            </a:fld>
            <a:endParaRPr lang="en-US"/>
          </a:p>
        </p:txBody>
      </p:sp>
    </p:spTree>
    <p:extLst>
      <p:ext uri="{BB962C8B-B14F-4D97-AF65-F5344CB8AC3E}">
        <p14:creationId xmlns:p14="http://schemas.microsoft.com/office/powerpoint/2010/main" val="6375029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Foundational Principles of the LCFF:</a:t>
            </a:r>
            <a:endParaRPr lang="en-US" dirty="0">
              <a:ea typeface="Calibri" panose="020F0502020204030204"/>
              <a:cs typeface="Calibri" panose="020F0502020204030204"/>
            </a:endParaRPr>
          </a:p>
          <a:p>
            <a:r>
              <a:rPr lang="en-US" dirty="0"/>
              <a:t>Local education agency (LEA)-level improvement that is based on multiple measures of success</a:t>
            </a:r>
            <a:endParaRPr lang="en-US" dirty="0">
              <a:ea typeface="Calibri" panose="020F0502020204030204"/>
              <a:cs typeface="Calibri" panose="020F0502020204030204"/>
            </a:endParaRPr>
          </a:p>
          <a:p>
            <a:pPr marL="171450" indent="-171450">
              <a:buFont typeface="Calibri"/>
              <a:buChar char="-"/>
            </a:pPr>
            <a:r>
              <a:rPr lang="en-US" dirty="0">
                <a:ea typeface="Calibri" panose="020F0502020204030204"/>
                <a:cs typeface="Calibri" panose="020F0502020204030204"/>
              </a:rPr>
              <a:t>The LEA has a wide variety of ways to measure success, different ways that they can include measures of progress to demonstrate success. </a:t>
            </a:r>
          </a:p>
          <a:p>
            <a:pPr marL="171450" indent="-171450">
              <a:buFont typeface="Calibri"/>
              <a:buChar char="-"/>
            </a:pPr>
            <a:endParaRPr lang="en-US" dirty="0"/>
          </a:p>
          <a:p>
            <a:pPr lvl="0"/>
            <a:r>
              <a:rPr lang="en-US" dirty="0"/>
              <a:t>Equity</a:t>
            </a:r>
            <a:endParaRPr lang="en-US" dirty="0">
              <a:ea typeface="Calibri" panose="020F0502020204030204"/>
              <a:cs typeface="Calibri" panose="020F0502020204030204"/>
            </a:endParaRPr>
          </a:p>
          <a:p>
            <a:pPr lvl="1"/>
            <a:r>
              <a:rPr lang="en-US" dirty="0"/>
              <a:t>Additional funding to address specific identified needs of students who are low income, English learners, and/or foster youth (i.e. unduplicated students)</a:t>
            </a:r>
            <a:endParaRPr lang="en-US" dirty="0">
              <a:ea typeface="Calibri" panose="020F0502020204030204"/>
              <a:cs typeface="Calibri" panose="020F0502020204030204"/>
            </a:endParaRPr>
          </a:p>
          <a:p>
            <a:pPr lvl="1"/>
            <a:r>
              <a:rPr lang="en-US" dirty="0"/>
              <a:t>Requirement to Increase or Improve Services in proportion to the increase in funding</a:t>
            </a:r>
            <a:endParaRPr lang="en-US" dirty="0">
              <a:ea typeface="Calibri"/>
              <a:cs typeface="Calibri"/>
            </a:endParaRPr>
          </a:p>
          <a:p>
            <a:pPr lvl="1"/>
            <a:r>
              <a:rPr lang="en-US" dirty="0">
                <a:ea typeface="Calibri"/>
                <a:cs typeface="Calibri"/>
              </a:rPr>
              <a:t>Required actions for student groups and schools performing at the lowest performing level</a:t>
            </a:r>
            <a:endParaRPr lang="en-US" dirty="0"/>
          </a:p>
          <a:p>
            <a:pPr lvl="1"/>
            <a:r>
              <a:rPr lang="en-US" dirty="0"/>
              <a:t>The LCAP operationalizes this principle of equity through the goals, measures of progress, and actions described in the LCAP</a:t>
            </a:r>
            <a:endParaRPr lang="en-US" dirty="0">
              <a:ea typeface="Calibri" panose="020F0502020204030204"/>
              <a:cs typeface="Calibri" panose="020F0502020204030204"/>
            </a:endParaRPr>
          </a:p>
          <a:p>
            <a:pPr lvl="0"/>
            <a:r>
              <a:rPr lang="en-US" dirty="0"/>
              <a:t>Subsidiarity</a:t>
            </a:r>
            <a:endParaRPr lang="en-US" dirty="0">
              <a:ea typeface="Calibri" panose="020F0502020204030204"/>
              <a:cs typeface="Calibri" panose="020F0502020204030204"/>
            </a:endParaRPr>
          </a:p>
          <a:p>
            <a:pPr lvl="1"/>
            <a:r>
              <a:rPr lang="en-US" dirty="0">
                <a:ea typeface="Calibri" panose="020F0502020204030204"/>
                <a:cs typeface="Calibri" panose="020F0502020204030204"/>
              </a:rPr>
              <a:t>Needs identified</a:t>
            </a:r>
            <a:endParaRPr lang="en-US" dirty="0"/>
          </a:p>
          <a:p>
            <a:pPr lvl="1"/>
            <a:r>
              <a:rPr lang="en-US" dirty="0">
                <a:ea typeface="Calibri"/>
                <a:cs typeface="Calibri"/>
              </a:rPr>
              <a:t>Actions designed to address the needs</a:t>
            </a:r>
            <a:endParaRPr lang="en-US" dirty="0"/>
          </a:p>
          <a:p>
            <a:pPr lvl="1"/>
            <a:r>
              <a:rPr lang="en-US" dirty="0"/>
              <a:t>Social and political issues are best dealt with at the local level</a:t>
            </a:r>
            <a:endParaRPr lang="en-US" dirty="0">
              <a:ea typeface="Calibri" panose="020F0502020204030204"/>
              <a:cs typeface="Calibri" panose="020F0502020204030204"/>
            </a:endParaRPr>
          </a:p>
          <a:p>
            <a:pPr lvl="1"/>
            <a:r>
              <a:rPr lang="en-US" dirty="0"/>
              <a:t>This approach necessitates transparency and collaboration with educational partners</a:t>
            </a:r>
            <a:endParaRPr lang="en-US" dirty="0">
              <a:ea typeface="Calibri" panose="020F0502020204030204"/>
              <a:cs typeface="Calibri" panose="020F0502020204030204"/>
            </a:endParaRPr>
          </a:p>
          <a:p>
            <a:pPr marL="0" lvl="0" indent="0" algn="l" rtl="0">
              <a:lnSpc>
                <a:spcPct val="100000"/>
              </a:lnSpc>
              <a:spcBef>
                <a:spcPts val="0"/>
              </a:spcBef>
              <a:spcAft>
                <a:spcPts val="0"/>
              </a:spcAft>
              <a:buSzPts val="1400"/>
              <a:buNone/>
            </a:pPr>
            <a:endParaRPr lang="en-US" dirty="0"/>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8</a:t>
            </a:fld>
            <a:endParaRPr lang="en-US"/>
          </a:p>
        </p:txBody>
      </p:sp>
    </p:spTree>
    <p:extLst>
      <p:ext uri="{BB962C8B-B14F-4D97-AF65-F5344CB8AC3E}">
        <p14:creationId xmlns:p14="http://schemas.microsoft.com/office/powerpoint/2010/main" val="40851806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LCAP development process serves three distinct, but related functions: </a:t>
            </a:r>
            <a:endParaRPr lang="en-US">
              <a:ea typeface="Calibri" panose="020F0502020204030204"/>
              <a:cs typeface="Calibri" panose="020F0502020204030204"/>
            </a:endParaRPr>
          </a:p>
          <a:p>
            <a:pPr marL="171450" indent="-171450">
              <a:buFont typeface="Arial"/>
              <a:buChar char="•"/>
            </a:pPr>
            <a:r>
              <a:rPr lang="en-US" b="1"/>
              <a:t>Comprehensive Strategic Planning:</a:t>
            </a:r>
            <a:r>
              <a:rPr lang="en-US"/>
              <a:t> The process of developing and annually updating the LCAP supports comprehensive strategic planning</a:t>
            </a:r>
            <a:r>
              <a:rPr lang="en-US" i="1"/>
              <a:t>, </a:t>
            </a:r>
            <a:r>
              <a:rPr lang="en-US"/>
              <a:t>particularly to address and reduce disparities in opportunities and outcomes between student groups indicated by the California School Dashboard (California </a:t>
            </a:r>
            <a:r>
              <a:rPr lang="en-US" i="1"/>
              <a:t>Education Code</a:t>
            </a:r>
            <a:r>
              <a:rPr lang="en-US"/>
              <a:t> [</a:t>
            </a:r>
            <a:r>
              <a:rPr lang="en-US" i="1"/>
              <a:t>EC</a:t>
            </a:r>
            <a:r>
              <a:rPr lang="en-US"/>
              <a:t>] Section 52064[e][1]). Strategic planning that is comprehensive connects budgetary decisions to teaching and learning performance data. LEAs should continually evaluate the hard choices they make about the use of limited resources to meet student and community needs to ensure opportunities and outcomes are improved for all students.</a:t>
            </a:r>
            <a:endParaRPr lang="en-US">
              <a:ea typeface="Calibri"/>
              <a:cs typeface="Calibri"/>
            </a:endParaRPr>
          </a:p>
          <a:p>
            <a:pPr marL="171450" indent="-171450">
              <a:buFont typeface="Arial"/>
              <a:buChar char="•"/>
            </a:pPr>
            <a:r>
              <a:rPr lang="en-US" b="1"/>
              <a:t>Meaningful Engagement of Educational Partners: </a:t>
            </a:r>
            <a:r>
              <a:rPr lang="en-US"/>
              <a:t>The LCAP development process should result in an LCAP that reflects decisions made through meaningful engagement (</a:t>
            </a:r>
            <a:r>
              <a:rPr lang="en-US" i="1"/>
              <a:t>EC</a:t>
            </a:r>
            <a:r>
              <a:rPr lang="en-US"/>
              <a:t> Section 52064[e][1]). Local educational partners possess valuable perspectives and insights about an LEA's programs and services. Effective strategic planning will incorporate these perspectives and insights in order to identify potential goals and actions to be included in the LCAP.</a:t>
            </a:r>
            <a:endParaRPr lang="en-US">
              <a:ea typeface="Calibri"/>
              <a:cs typeface="Calibri"/>
            </a:endParaRPr>
          </a:p>
          <a:p>
            <a:pPr marL="171450" indent="-171450">
              <a:buFont typeface="Arial"/>
              <a:buChar char="•"/>
            </a:pPr>
            <a:r>
              <a:rPr lang="en-US" b="1"/>
              <a:t>Accountability and Compliance:</a:t>
            </a:r>
            <a:r>
              <a:rPr lang="en-US"/>
              <a:t> The LCAP serves an important accountability function because the nature of some LCAP template sections require LEAs to show that they have complied with various requirements specified in the LCFF statutes and regulations, most notably:</a:t>
            </a:r>
            <a:endParaRPr lang="en-US">
              <a:ea typeface="Calibri"/>
              <a:cs typeface="Calibri"/>
            </a:endParaRPr>
          </a:p>
          <a:p>
            <a:pPr marL="628650" lvl="1" indent="-171450">
              <a:buFont typeface="Arial"/>
              <a:buChar char="•"/>
            </a:pPr>
            <a:r>
              <a:rPr lang="en-US"/>
              <a:t>Demonstrating that LEAs are increasing or improving services for foster youth, English learners, including long-term English learners, and low-income students in proportion to the amount of additional funding those students generate under LCFF (</a:t>
            </a:r>
            <a:r>
              <a:rPr lang="en-US" i="1"/>
              <a:t>EC</a:t>
            </a:r>
            <a:r>
              <a:rPr lang="en-US"/>
              <a:t> Section 52064[b][4-6]).</a:t>
            </a:r>
            <a:endParaRPr lang="en-US">
              <a:ea typeface="Calibri"/>
              <a:cs typeface="Calibri"/>
            </a:endParaRPr>
          </a:p>
          <a:p>
            <a:pPr marL="628650" lvl="1" indent="-171450">
              <a:buFont typeface="Arial"/>
              <a:buChar char="•"/>
            </a:pPr>
            <a:r>
              <a:rPr lang="en-US"/>
              <a:t>Establishing goals, supported by actions and related expenditures, that address the statutory priority areas and statutory metrics (</a:t>
            </a:r>
            <a:r>
              <a:rPr lang="en-US" i="1"/>
              <a:t>EC</a:t>
            </a:r>
            <a:r>
              <a:rPr lang="en-US"/>
              <a:t> sections 52064[b][1] and [2]). </a:t>
            </a:r>
            <a:endParaRPr lang="en-US">
              <a:ea typeface="Calibri"/>
              <a:cs typeface="Calibri"/>
            </a:endParaRPr>
          </a:p>
          <a:p>
            <a:pPr marL="1085850" lvl="2" indent="-171450">
              <a:buFont typeface="Arial"/>
              <a:buChar char="•"/>
            </a:pPr>
            <a:r>
              <a:rPr lang="en-US" b="1"/>
              <a:t>NOTE:</a:t>
            </a:r>
            <a:r>
              <a:rPr lang="en-US"/>
              <a:t> As specified in </a:t>
            </a:r>
            <a:r>
              <a:rPr lang="en-US" i="1"/>
              <a:t>EC</a:t>
            </a:r>
            <a:r>
              <a:rPr lang="en-US"/>
              <a:t> Section 62064(b)(1), the LCAP must provide a description of the annual goals, for all pupils and each subgroup of pupils identified pursuant to </a:t>
            </a:r>
            <a:r>
              <a:rPr lang="en-US" i="1"/>
              <a:t>EC </a:t>
            </a:r>
            <a:r>
              <a:rPr lang="en-US"/>
              <a:t>Section 52052, to be achieved for each of the state priorities. Beginning in 2023–24, </a:t>
            </a:r>
            <a:r>
              <a:rPr lang="en-US" i="1"/>
              <a:t>EC</a:t>
            </a:r>
            <a:r>
              <a:rPr lang="en-US"/>
              <a:t> Section 52052 identifies long-term English learners as a separate and distinct pupil subgroup with a numerical significance at 15 students.</a:t>
            </a:r>
            <a:endParaRPr lang="en-US">
              <a:ea typeface="Calibri"/>
              <a:cs typeface="Calibri"/>
            </a:endParaRPr>
          </a:p>
          <a:p>
            <a:pPr marL="628650" lvl="1" indent="-171450">
              <a:buFont typeface="Arial"/>
              <a:buChar char="•"/>
            </a:pPr>
            <a:r>
              <a:rPr lang="en-US"/>
              <a:t>Annually reviewing and updating the LCAP to reflect progress toward the goals (</a:t>
            </a:r>
            <a:r>
              <a:rPr lang="en-US" i="1"/>
              <a:t>EC</a:t>
            </a:r>
            <a:r>
              <a:rPr lang="en-US"/>
              <a:t> Section 52064[b][7]).</a:t>
            </a:r>
            <a:endParaRPr lang="en-US">
              <a:ea typeface="Calibri"/>
              <a:cs typeface="Calibri"/>
            </a:endParaRPr>
          </a:p>
          <a:p>
            <a:pPr marL="628650" lvl="1" indent="-171450">
              <a:buFont typeface="Arial"/>
              <a:buChar char="•"/>
            </a:pPr>
            <a:r>
              <a:rPr lang="en-US"/>
              <a:t>Ensuring that all increases attributable to supplemental and concentration grant calculations, including concentration grant add-on funding and/or LCFF carryover, are reflected in the LCAP (</a:t>
            </a:r>
            <a:r>
              <a:rPr lang="en-US" i="1"/>
              <a:t>EC</a:t>
            </a:r>
            <a:r>
              <a:rPr lang="en-US"/>
              <a:t> sections 52064[b][6], [8], and [11]).</a:t>
            </a:r>
            <a:endParaRPr lang="en-US">
              <a:ea typeface="Calibri"/>
              <a:cs typeface="Calibri"/>
            </a:endParaRPr>
          </a:p>
          <a:p>
            <a:endParaRPr lang="en-US">
              <a:ea typeface="Calibri" panose="020F0502020204030204"/>
              <a:cs typeface="+mn-lt"/>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9</a:t>
            </a:fld>
            <a:endParaRPr lang="en-US"/>
          </a:p>
        </p:txBody>
      </p:sp>
    </p:spTree>
    <p:extLst>
      <p:ext uri="{BB962C8B-B14F-4D97-AF65-F5344CB8AC3E}">
        <p14:creationId xmlns:p14="http://schemas.microsoft.com/office/powerpoint/2010/main" val="653562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Sans-Serif"/>
              <a:buChar char="•"/>
            </a:pPr>
            <a:endParaRPr lang="en-US">
              <a:cs typeface="Calibri"/>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12</a:t>
            </a:fld>
            <a:endParaRPr lang="en-US"/>
          </a:p>
        </p:txBody>
      </p:sp>
    </p:spTree>
    <p:extLst>
      <p:ext uri="{BB962C8B-B14F-4D97-AF65-F5344CB8AC3E}">
        <p14:creationId xmlns:p14="http://schemas.microsoft.com/office/powerpoint/2010/main" val="6536401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Calibri Light" panose="020F0302020204030204"/>
              <a:buAutoNum type="arabicPeriod"/>
            </a:pPr>
            <a:endParaRPr lang="en-US">
              <a:cs typeface="Calibri" panose="020F0502020204030204"/>
            </a:endParaRPr>
          </a:p>
          <a:p>
            <a:endParaRPr lang="en-US" dirty="0">
              <a:cs typeface="Calibri"/>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13</a:t>
            </a:fld>
            <a:endParaRPr lang="en-US"/>
          </a:p>
        </p:txBody>
      </p:sp>
    </p:spTree>
    <p:extLst>
      <p:ext uri="{BB962C8B-B14F-4D97-AF65-F5344CB8AC3E}">
        <p14:creationId xmlns:p14="http://schemas.microsoft.com/office/powerpoint/2010/main" val="12748748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Calibri Light" panose="020F0302020204030204"/>
              <a:buAutoNum type="arabicPeriod"/>
            </a:pPr>
            <a:endParaRPr lang="en-US">
              <a:cs typeface="Calibri" panose="020F0502020204030204"/>
            </a:endParaRPr>
          </a:p>
          <a:p>
            <a:endParaRPr lang="en-US" dirty="0">
              <a:cs typeface="Calibri"/>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14</a:t>
            </a:fld>
            <a:endParaRPr lang="en-US"/>
          </a:p>
        </p:txBody>
      </p:sp>
    </p:spTree>
    <p:extLst>
      <p:ext uri="{BB962C8B-B14F-4D97-AF65-F5344CB8AC3E}">
        <p14:creationId xmlns:p14="http://schemas.microsoft.com/office/powerpoint/2010/main" val="3183070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4DE2599-B6DD-4604-94C4-ECDEF8D6962A}" type="slidenum">
              <a:rPr lang="en-US" smtClean="0"/>
              <a:t>16</a:t>
            </a:fld>
            <a:endParaRPr lang="en-US"/>
          </a:p>
        </p:txBody>
      </p:sp>
    </p:spTree>
    <p:extLst>
      <p:ext uri="{BB962C8B-B14F-4D97-AF65-F5344CB8AC3E}">
        <p14:creationId xmlns:p14="http://schemas.microsoft.com/office/powerpoint/2010/main" val="36317941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5677599"/>
            <a:ext cx="12192000" cy="118040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8" name="Rectangle 7"/>
          <p:cNvSpPr/>
          <p:nvPr/>
        </p:nvSpPr>
        <p:spPr>
          <a:xfrm>
            <a:off x="30480" y="5677599"/>
            <a:ext cx="12192000" cy="6648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6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Arial Narrow" panose="020B0606020202030204" pitchFamily="34"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6332E15C-DE90-4650-9CC4-F74CA5E2EF02}" type="datetime1">
              <a:rPr lang="en-US" smtClean="0"/>
              <a:t>1/10/2024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3559344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1884" y="286603"/>
            <a:ext cx="11030672" cy="1450757"/>
          </a:xfrm>
        </p:spPr>
        <p:txBody>
          <a:bodyPr>
            <a:normAutofit/>
          </a:bodyPr>
          <a:lstStyle>
            <a:lvl1pPr>
              <a:defRPr sz="5400"/>
            </a:lvl1pPr>
          </a:lstStyle>
          <a:p>
            <a:r>
              <a:rPr lang="en-US" dirty="0"/>
              <a:t>Click to edit Master title style</a:t>
            </a:r>
          </a:p>
        </p:txBody>
      </p:sp>
      <p:sp>
        <p:nvSpPr>
          <p:cNvPr id="3" name="Content Placeholder 2"/>
          <p:cNvSpPr>
            <a:spLocks noGrp="1"/>
          </p:cNvSpPr>
          <p:nvPr>
            <p:ph idx="1"/>
          </p:nvPr>
        </p:nvSpPr>
        <p:spPr>
          <a:xfrm>
            <a:off x="601884" y="1967479"/>
            <a:ext cx="11030672" cy="4262187"/>
          </a:xfrm>
        </p:spPr>
        <p:txBody>
          <a:bodyPr/>
          <a:lstStyle>
            <a:lvl1pPr marL="0" indent="0">
              <a:lnSpc>
                <a:spcPct val="100000"/>
              </a:lnSpc>
              <a:spcBef>
                <a:spcPts val="600"/>
              </a:spcBef>
              <a:spcAft>
                <a:spcPts val="600"/>
              </a:spcAft>
              <a:defRPr>
                <a:latin typeface="Arial Narrow" panose="020B0606020202030204" pitchFamily="34" charset="0"/>
              </a:defRPr>
            </a:lvl1pPr>
            <a:lvl2pPr marL="0" indent="0">
              <a:lnSpc>
                <a:spcPct val="100000"/>
              </a:lnSpc>
              <a:spcBef>
                <a:spcPts val="600"/>
              </a:spcBef>
              <a:spcAft>
                <a:spcPts val="600"/>
              </a:spcAft>
              <a:defRPr>
                <a:latin typeface="Arial Narrow" panose="020B0606020202030204" pitchFamily="34" charset="0"/>
              </a:defRPr>
            </a:lvl2pPr>
            <a:lvl3pPr marL="0" indent="0">
              <a:lnSpc>
                <a:spcPct val="100000"/>
              </a:lnSpc>
              <a:spcBef>
                <a:spcPts val="600"/>
              </a:spcBef>
              <a:spcAft>
                <a:spcPts val="600"/>
              </a:spcAft>
              <a:defRPr>
                <a:latin typeface="Arial Narrow" panose="020B0606020202030204" pitchFamily="34" charset="0"/>
              </a:defRPr>
            </a:lvl3pPr>
            <a:lvl4pPr marL="0" indent="0">
              <a:lnSpc>
                <a:spcPct val="100000"/>
              </a:lnSpc>
              <a:spcBef>
                <a:spcPts val="600"/>
              </a:spcBef>
              <a:spcAft>
                <a:spcPts val="600"/>
              </a:spcAft>
              <a:defRPr>
                <a:latin typeface="Arial Narrow" panose="020B0606020202030204" pitchFamily="34" charset="0"/>
              </a:defRPr>
            </a:lvl4pPr>
            <a:lvl5pPr marL="0" indent="0">
              <a:lnSpc>
                <a:spcPct val="100000"/>
              </a:lnSpc>
              <a:spcBef>
                <a:spcPts val="600"/>
              </a:spcBef>
              <a:spcAft>
                <a:spcPts val="600"/>
              </a:spcAft>
              <a:defRPr>
                <a:latin typeface="Arial Narrow" panose="020B0606020202030204" pitchFamily="34" charset="0"/>
              </a:defRPr>
            </a:lvl5pPr>
          </a:lstStyle>
          <a:p>
            <a:pPr marL="176213" marR="0" lvl="0" indent="-176213" algn="l" defTabSz="914400" rtl="0" eaLnBrk="1" fontAlgn="auto" latinLnBrk="0" hangingPunct="1">
              <a:lnSpc>
                <a:spcPct val="90000"/>
              </a:lnSpc>
              <a:spcBef>
                <a:spcPts val="1200"/>
              </a:spcBef>
              <a:spcAft>
                <a:spcPts val="200"/>
              </a:spcAft>
              <a:buClr>
                <a:srgbClr val="3494BA"/>
              </a:buClr>
              <a:buSzPct val="100000"/>
              <a:buFont typeface="Arial" panose="020B0604020202020204" pitchFamily="34" charset="0"/>
              <a:buChar char="•"/>
              <a:tabLst/>
              <a:defRPr/>
            </a:pPr>
            <a:r>
              <a:rPr kumimoji="0" lang="en-US" sz="2400" b="0" i="0" u="none" strike="noStrike" kern="1200" cap="none" spc="0" normalizeH="0" baseline="0" noProof="0">
                <a:ln>
                  <a:noFill/>
                </a:ln>
                <a:solidFill>
                  <a:prstClr val="black">
                    <a:lumMod val="75000"/>
                    <a:lumOff val="25000"/>
                  </a:prstClr>
                </a:solidFill>
                <a:effectLst/>
                <a:uLnTx/>
                <a:uFillTx/>
                <a:latin typeface="Aptos Narrow" panose="020B0004020202020204" pitchFamily="34" charset="0"/>
                <a:ea typeface="+mn-ea"/>
                <a:cs typeface="Arial" panose="020B0604020202020204" pitchFamily="34" charset="0"/>
              </a:rPr>
              <a:t>Click to edit Master text styles</a:t>
            </a:r>
          </a:p>
          <a:p>
            <a:pPr marL="384048" marR="0" lvl="1" indent="-182880" algn="l" defTabSz="914400" rtl="0" eaLnBrk="1" fontAlgn="auto" latinLnBrk="0" hangingPunct="1">
              <a:lnSpc>
                <a:spcPct val="90000"/>
              </a:lnSpc>
              <a:spcBef>
                <a:spcPts val="200"/>
              </a:spcBef>
              <a:spcAft>
                <a:spcPts val="400"/>
              </a:spcAft>
              <a:buClr>
                <a:srgbClr val="3494BA"/>
              </a:buClr>
              <a:buSzTx/>
              <a:buFont typeface="Arial" panose="020B0604020202020204" pitchFamily="34" charset="0"/>
              <a:buChar char="•"/>
              <a:tabLst/>
              <a:defRPr/>
            </a:pPr>
            <a:r>
              <a:rPr kumimoji="0" lang="en-US" sz="2400" b="0" i="0" u="none" strike="noStrike" kern="1200" cap="none" spc="0" normalizeH="0" baseline="0" noProof="0">
                <a:ln>
                  <a:noFill/>
                </a:ln>
                <a:solidFill>
                  <a:prstClr val="black">
                    <a:lumMod val="75000"/>
                    <a:lumOff val="25000"/>
                  </a:prstClr>
                </a:solidFill>
                <a:effectLst/>
                <a:uLnTx/>
                <a:uFillTx/>
                <a:latin typeface="Aptos Narrow" panose="020B0004020202020204" pitchFamily="34" charset="0"/>
                <a:ea typeface="+mn-ea"/>
                <a:cs typeface="Arial" panose="020B0604020202020204" pitchFamily="34" charset="0"/>
              </a:rPr>
              <a:t>Second level</a:t>
            </a:r>
          </a:p>
          <a:p>
            <a:pPr marL="566928" marR="0" lvl="2" indent="-182880" algn="l" defTabSz="914400" rtl="0" eaLnBrk="1" fontAlgn="auto" latinLnBrk="0" hangingPunct="1">
              <a:lnSpc>
                <a:spcPct val="90000"/>
              </a:lnSpc>
              <a:spcBef>
                <a:spcPts val="200"/>
              </a:spcBef>
              <a:spcAft>
                <a:spcPts val="400"/>
              </a:spcAft>
              <a:buClr>
                <a:srgbClr val="3494BA"/>
              </a:buClr>
              <a:buSzTx/>
              <a:buFont typeface="Arial" panose="020B0604020202020204" pitchFamily="34" charset="0"/>
              <a:buChar char="•"/>
              <a:tabLst/>
              <a:defRPr/>
            </a:pPr>
            <a:r>
              <a:rPr kumimoji="0" lang="en-US" sz="2400" b="0" i="0" u="none" strike="noStrike" kern="1200" cap="none" spc="0" normalizeH="0" baseline="0" noProof="0">
                <a:ln>
                  <a:noFill/>
                </a:ln>
                <a:solidFill>
                  <a:prstClr val="black">
                    <a:lumMod val="75000"/>
                    <a:lumOff val="25000"/>
                  </a:prstClr>
                </a:solidFill>
                <a:effectLst/>
                <a:uLnTx/>
                <a:uFillTx/>
                <a:latin typeface="Aptos Narrow" panose="020B0004020202020204" pitchFamily="34" charset="0"/>
                <a:ea typeface="+mn-ea"/>
                <a:cs typeface="Arial" panose="020B0604020202020204" pitchFamily="34" charset="0"/>
              </a:rPr>
              <a:t>Third level</a:t>
            </a:r>
          </a:p>
          <a:p>
            <a:pPr marL="749808" marR="0" lvl="3" indent="-182880" algn="l" defTabSz="914400" rtl="0" eaLnBrk="1" fontAlgn="auto" latinLnBrk="0" hangingPunct="1">
              <a:lnSpc>
                <a:spcPct val="90000"/>
              </a:lnSpc>
              <a:spcBef>
                <a:spcPts val="200"/>
              </a:spcBef>
              <a:spcAft>
                <a:spcPts val="400"/>
              </a:spcAft>
              <a:buClr>
                <a:srgbClr val="3494BA"/>
              </a:buClr>
              <a:buSzTx/>
              <a:buFont typeface="Arial" panose="020B0604020202020204" pitchFamily="34" charset="0"/>
              <a:buChar char="•"/>
              <a:tabLst/>
              <a:defRPr/>
            </a:pPr>
            <a:r>
              <a:rPr kumimoji="0" lang="en-US" sz="2400" b="0" i="0" u="none" strike="noStrike" kern="1200" cap="none" spc="0" normalizeH="0" baseline="0" noProof="0">
                <a:ln>
                  <a:noFill/>
                </a:ln>
                <a:solidFill>
                  <a:prstClr val="black">
                    <a:lumMod val="75000"/>
                    <a:lumOff val="25000"/>
                  </a:prstClr>
                </a:solidFill>
                <a:effectLst/>
                <a:uLnTx/>
                <a:uFillTx/>
                <a:latin typeface="Aptos Narrow" panose="020B0004020202020204" pitchFamily="34" charset="0"/>
                <a:ea typeface="+mn-ea"/>
                <a:cs typeface="Arial" panose="020B0604020202020204" pitchFamily="34" charset="0"/>
              </a:rPr>
              <a:t>Fourth level</a:t>
            </a:r>
          </a:p>
          <a:p>
            <a:pPr marL="932688" marR="0" lvl="4" indent="-182880" algn="l" defTabSz="914400" rtl="0" eaLnBrk="1" fontAlgn="auto" latinLnBrk="0" hangingPunct="1">
              <a:lnSpc>
                <a:spcPct val="90000"/>
              </a:lnSpc>
              <a:spcBef>
                <a:spcPts val="200"/>
              </a:spcBef>
              <a:spcAft>
                <a:spcPts val="400"/>
              </a:spcAft>
              <a:buClr>
                <a:srgbClr val="3494BA"/>
              </a:buClr>
              <a:buSzTx/>
              <a:buFont typeface="Arial" panose="020B0604020202020204" pitchFamily="34" charset="0"/>
              <a:buChar char="•"/>
              <a:tabLst/>
              <a:defRPr/>
            </a:pPr>
            <a:r>
              <a:rPr kumimoji="0" lang="en-US" sz="2400" b="0" i="0" u="none" strike="noStrike" kern="1200" cap="none" spc="0" normalizeH="0" baseline="0" noProof="0">
                <a:ln>
                  <a:noFill/>
                </a:ln>
                <a:solidFill>
                  <a:prstClr val="black">
                    <a:lumMod val="75000"/>
                    <a:lumOff val="25000"/>
                  </a:prstClr>
                </a:solidFill>
                <a:effectLst/>
                <a:uLnTx/>
                <a:uFillTx/>
                <a:latin typeface="Aptos Narrow" panose="020B0004020202020204" pitchFamily="34" charset="0"/>
                <a:ea typeface="+mn-ea"/>
                <a:cs typeface="Arial" panose="020B0604020202020204" pitchFamily="34" charset="0"/>
              </a:rPr>
              <a:t>Fifth level</a:t>
            </a:r>
          </a:p>
        </p:txBody>
      </p:sp>
      <p:sp>
        <p:nvSpPr>
          <p:cNvPr id="4" name="Date Placeholder 3"/>
          <p:cNvSpPr>
            <a:spLocks noGrp="1"/>
          </p:cNvSpPr>
          <p:nvPr>
            <p:ph type="dt" sz="half" idx="10"/>
          </p:nvPr>
        </p:nvSpPr>
        <p:spPr>
          <a:xfrm>
            <a:off x="780836" y="6490215"/>
            <a:ext cx="2472271" cy="365125"/>
          </a:xfrm>
        </p:spPr>
        <p:txBody>
          <a:bodyPr/>
          <a:lstStyle/>
          <a:p>
            <a:fld id="{99F5B9F7-AFAF-4141-B25D-939397B8B69D}" type="datetime1">
              <a:rPr lang="en-US" smtClean="0"/>
              <a:t>1/10/2024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sz="2400">
                <a:latin typeface="Arial" panose="020B0604020202020204" pitchFamily="34" charset="0"/>
                <a:cs typeface="Arial" panose="020B0604020202020204" pitchFamily="34" charset="0"/>
              </a:defRPr>
            </a:lvl1pPr>
          </a:lstStyle>
          <a:p>
            <a:fld id="{4CE482DC-2269-4F26-9D2A-7E44B1A4CD85}" type="slidenum">
              <a:rPr lang="en-US" smtClean="0"/>
              <a:pPr/>
              <a:t>‹#›</a:t>
            </a:fld>
            <a:endParaRPr lang="en-US" dirty="0"/>
          </a:p>
        </p:txBody>
      </p:sp>
    </p:spTree>
    <p:extLst>
      <p:ext uri="{BB962C8B-B14F-4D97-AF65-F5344CB8AC3E}">
        <p14:creationId xmlns:p14="http://schemas.microsoft.com/office/powerpoint/2010/main" val="284542446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16449" y="758952"/>
            <a:ext cx="10539231" cy="3566160"/>
          </a:xfrm>
        </p:spPr>
        <p:txBody>
          <a:bodyPr anchor="b" anchorCtr="0">
            <a:normAutofit/>
          </a:bodyPr>
          <a:lstStyle>
            <a:lvl1pPr>
              <a:lnSpc>
                <a:spcPct val="85000"/>
              </a:lnSpc>
              <a:defRPr sz="6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616449" y="4453128"/>
            <a:ext cx="10539231" cy="1143000"/>
          </a:xfrm>
        </p:spPr>
        <p:txBody>
          <a:bodyPr lIns="91440" rIns="91440" anchor="t" anchorCtr="0">
            <a:normAutofit/>
          </a:bodyPr>
          <a:lstStyle>
            <a:lvl1pPr marL="0" indent="0">
              <a:buNone/>
              <a:defRPr sz="2400" cap="all" spc="200" baseline="0">
                <a:solidFill>
                  <a:schemeClr val="tx2"/>
                </a:solidFill>
                <a:latin typeface="Arial Narrow" panose="020B060602020203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94A420C-22C0-4BEF-B066-FD622C6875D2}" type="datetime1">
              <a:rPr lang="en-US" smtClean="0"/>
              <a:t>1/10/2024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sz="2400">
                <a:latin typeface="Arial" panose="020B0604020202020204" pitchFamily="34" charset="0"/>
                <a:cs typeface="Arial" panose="020B0604020202020204" pitchFamily="34" charset="0"/>
              </a:defRPr>
            </a:lvl1pPr>
          </a:lstStyle>
          <a:p>
            <a:fld id="{4FAB73BC-B049-4115-A692-8D63A059BFB8}"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2388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575353" y="286603"/>
            <a:ext cx="11003622" cy="1450757"/>
          </a:xfrm>
        </p:spPr>
        <p:txBody>
          <a:bodyPr/>
          <a:lstStyle/>
          <a:p>
            <a:r>
              <a:rPr lang="en-US"/>
              <a:t>Click to edit Master title style</a:t>
            </a:r>
          </a:p>
        </p:txBody>
      </p:sp>
      <p:sp>
        <p:nvSpPr>
          <p:cNvPr id="3" name="Content Placeholder 2"/>
          <p:cNvSpPr>
            <a:spLocks noGrp="1"/>
          </p:cNvSpPr>
          <p:nvPr>
            <p:ph sz="half" idx="1"/>
          </p:nvPr>
        </p:nvSpPr>
        <p:spPr>
          <a:xfrm>
            <a:off x="575353" y="1845735"/>
            <a:ext cx="5398728" cy="4023359"/>
          </a:xfrm>
        </p:spPr>
        <p:txBody>
          <a:bodyPr/>
          <a:lstStyle>
            <a:lvl1pPr>
              <a:defRPr>
                <a:latin typeface="Arial Narrow" panose="020B0606020202030204" pitchFamily="34" charset="0"/>
              </a:defRPr>
            </a:lvl1pPr>
            <a:lvl2pPr>
              <a:defRPr>
                <a:latin typeface="Arial Narrow" panose="020B0606020202030204" pitchFamily="34" charset="0"/>
              </a:defRPr>
            </a:lvl2pPr>
            <a:lvl3pPr>
              <a:defRPr>
                <a:latin typeface="Arial Narrow" panose="020B0606020202030204" pitchFamily="34" charset="0"/>
              </a:defRPr>
            </a:lvl3pPr>
            <a:lvl4pPr>
              <a:defRPr>
                <a:latin typeface="Arial Narrow" panose="020B0606020202030204" pitchFamily="34" charset="0"/>
              </a:defRPr>
            </a:lvl4pPr>
            <a:lvl5pPr>
              <a:defRPr>
                <a:latin typeface="Arial Narrow" panose="020B0606020202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17919" y="1845735"/>
            <a:ext cx="5361055" cy="4023360"/>
          </a:xfrm>
        </p:spPr>
        <p:txBody>
          <a:bodyPr/>
          <a:lstStyle>
            <a:lvl1pPr>
              <a:defRPr>
                <a:latin typeface="Arial Narrow" panose="020B0606020202030204" pitchFamily="34" charset="0"/>
              </a:defRPr>
            </a:lvl1pPr>
            <a:lvl2pPr>
              <a:defRPr>
                <a:latin typeface="Arial Narrow" panose="020B0606020202030204" pitchFamily="34" charset="0"/>
              </a:defRPr>
            </a:lvl2pPr>
            <a:lvl3pPr>
              <a:defRPr>
                <a:latin typeface="Arial Narrow" panose="020B0606020202030204" pitchFamily="34" charset="0"/>
              </a:defRPr>
            </a:lvl3pPr>
            <a:lvl4pPr>
              <a:defRPr>
                <a:latin typeface="Arial Narrow" panose="020B0606020202030204" pitchFamily="34" charset="0"/>
              </a:defRPr>
            </a:lvl4pPr>
            <a:lvl5pPr>
              <a:defRPr>
                <a:latin typeface="Arial Narrow" panose="020B0606020202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578526C-A176-4406-A772-86F8507018A6}" type="datetime1">
              <a:rPr lang="en-US" smtClean="0"/>
              <a:t>1/10/2024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779051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593846" y="263526"/>
            <a:ext cx="11015952" cy="1450757"/>
          </a:xfrm>
        </p:spPr>
        <p:txBody>
          <a:bodyPr/>
          <a:lstStyle/>
          <a:p>
            <a:r>
              <a:rPr lang="en-US"/>
              <a:t>Click to edit Master title style</a:t>
            </a:r>
          </a:p>
        </p:txBody>
      </p:sp>
      <p:sp>
        <p:nvSpPr>
          <p:cNvPr id="3" name="Text Placeholder 2"/>
          <p:cNvSpPr>
            <a:spLocks noGrp="1"/>
          </p:cNvSpPr>
          <p:nvPr>
            <p:ph type="body" idx="1"/>
          </p:nvPr>
        </p:nvSpPr>
        <p:spPr>
          <a:xfrm>
            <a:off x="593846" y="1846052"/>
            <a:ext cx="5441194" cy="736282"/>
          </a:xfrm>
        </p:spPr>
        <p:txBody>
          <a:bodyPr lIns="91440" rIns="91440" anchor="ctr">
            <a:normAutofit/>
          </a:bodyPr>
          <a:lstStyle>
            <a:lvl1pPr marL="0" indent="0">
              <a:buNone/>
              <a:defRPr sz="2000" b="0" cap="all" baseline="0">
                <a:solidFill>
                  <a:schemeClr val="tx2"/>
                </a:solidFill>
                <a:latin typeface="Arial Narrow" panose="020B0606020202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93846" y="2582335"/>
            <a:ext cx="5441194" cy="3286760"/>
          </a:xfrm>
        </p:spPr>
        <p:txBody>
          <a:bodyPr/>
          <a:lstStyle>
            <a:lvl1pPr>
              <a:defRPr>
                <a:latin typeface="Arial Narrow" panose="020B0606020202030204" pitchFamily="34" charset="0"/>
              </a:defRPr>
            </a:lvl1pPr>
            <a:lvl2pPr>
              <a:defRPr>
                <a:latin typeface="Arial Narrow" panose="020B0606020202030204" pitchFamily="34" charset="0"/>
              </a:defRPr>
            </a:lvl2pPr>
            <a:lvl3pPr>
              <a:defRPr>
                <a:latin typeface="Arial Narrow" panose="020B0606020202030204" pitchFamily="34" charset="0"/>
              </a:defRPr>
            </a:lvl3pPr>
            <a:lvl4pPr>
              <a:defRPr>
                <a:latin typeface="Arial Narrow" panose="020B0606020202030204" pitchFamily="34" charset="0"/>
              </a:defRPr>
            </a:lvl4pPr>
            <a:lvl5pPr>
              <a:defRPr>
                <a:latin typeface="Arial Narrow" panose="020B0606020202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17920" y="1846052"/>
            <a:ext cx="5380234" cy="736282"/>
          </a:xfrm>
        </p:spPr>
        <p:txBody>
          <a:bodyPr lIns="91440" rIns="91440" anchor="ctr">
            <a:normAutofit/>
          </a:bodyPr>
          <a:lstStyle>
            <a:lvl1pPr marL="0" indent="0">
              <a:buNone/>
              <a:defRPr sz="2000" b="0" cap="all" baseline="0">
                <a:solidFill>
                  <a:schemeClr val="tx2"/>
                </a:solidFill>
                <a:latin typeface="Arial Narrow" panose="020B0606020202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5391878" cy="3286760"/>
          </a:xfrm>
        </p:spPr>
        <p:txBody>
          <a:bodyPr/>
          <a:lstStyle>
            <a:lvl1pPr>
              <a:defRPr>
                <a:latin typeface="Arial Narrow" panose="020B0606020202030204" pitchFamily="34" charset="0"/>
              </a:defRPr>
            </a:lvl1pPr>
            <a:lvl2pPr>
              <a:defRPr>
                <a:latin typeface="Arial Narrow" panose="020B0606020202030204" pitchFamily="34" charset="0"/>
              </a:defRPr>
            </a:lvl2pPr>
            <a:lvl3pPr>
              <a:defRPr>
                <a:latin typeface="Arial Narrow" panose="020B0606020202030204" pitchFamily="34" charset="0"/>
              </a:defRPr>
            </a:lvl3pPr>
            <a:lvl4pPr>
              <a:defRPr>
                <a:latin typeface="Arial Narrow" panose="020B0606020202030204" pitchFamily="34" charset="0"/>
              </a:defRPr>
            </a:lvl4pPr>
            <a:lvl5pPr>
              <a:defRPr>
                <a:latin typeface="Arial Narrow" panose="020B0606020202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D3F8BCD-C139-49AF-86C4-49B4915B135E}" type="datetime1">
              <a:rPr lang="en-US" smtClean="0"/>
              <a:t>1/10/2024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lvl1pPr>
              <a:defRPr sz="2400">
                <a:latin typeface="Arial" panose="020B0604020202020204" pitchFamily="34" charset="0"/>
                <a:cs typeface="Arial" panose="020B0604020202020204" pitchFamily="34" charset="0"/>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73187179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p>
        </p:txBody>
      </p:sp>
      <p:sp>
        <p:nvSpPr>
          <p:cNvPr id="3" name="Date Placeholder 2"/>
          <p:cNvSpPr>
            <a:spLocks noGrp="1"/>
          </p:cNvSpPr>
          <p:nvPr>
            <p:ph type="dt" sz="half" idx="10"/>
          </p:nvPr>
        </p:nvSpPr>
        <p:spPr/>
        <p:txBody>
          <a:bodyPr/>
          <a:lstStyle/>
          <a:p>
            <a:fld id="{A0CCD7F8-26D3-499A-92BF-BF23AD09B05D}" type="datetime1">
              <a:rPr lang="en-US" smtClean="0"/>
              <a:t>1/10/2024</a:t>
            </a:fld>
            <a:endParaRPr lang="en-US"/>
          </a:p>
        </p:txBody>
      </p:sp>
      <p:sp>
        <p:nvSpPr>
          <p:cNvPr id="4" name="Footer Placeholder 3"/>
          <p:cNvSpPr>
            <a:spLocks noGrp="1"/>
          </p:cNvSpPr>
          <p:nvPr>
            <p:ph type="ftr" sz="quarter" idx="11"/>
          </p:nvPr>
        </p:nvSpPr>
        <p:spPr>
          <a:xfrm>
            <a:off x="3937413" y="6459784"/>
            <a:ext cx="4822804" cy="365125"/>
          </a:xfrm>
        </p:spPr>
        <p:txBody>
          <a:bodyPr/>
          <a:lstStyle/>
          <a:p>
            <a:endParaRPr lang="en-US"/>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2423788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34434" y="-33090"/>
            <a:ext cx="2891983" cy="68580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lvl="0"/>
            <a:endParaRPr lang="en-US"/>
          </a:p>
        </p:txBody>
      </p:sp>
      <p:sp>
        <p:nvSpPr>
          <p:cNvPr id="9" name="Rectangle 8"/>
          <p:cNvSpPr/>
          <p:nvPr/>
        </p:nvSpPr>
        <p:spPr>
          <a:xfrm>
            <a:off x="2921151" y="34417"/>
            <a:ext cx="64008" cy="6858000"/>
          </a:xfrm>
          <a:prstGeom prst="rect">
            <a:avLst/>
          </a:prstGeom>
          <a:solidFill>
            <a:srgbClr val="BDD6EE"/>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2265452" cy="2286000"/>
          </a:xfrm>
        </p:spPr>
        <p:txBody>
          <a:bodyPr anchor="b">
            <a:normAutofit/>
          </a:bodyPr>
          <a:lstStyle>
            <a:lvl1pPr>
              <a:defRPr sz="3000" b="0">
                <a:solidFill>
                  <a:srgbClr val="FFFFFF"/>
                </a:solidFill>
              </a:defRPr>
            </a:lvl1pPr>
          </a:lstStyle>
          <a:p>
            <a:r>
              <a:rPr lang="en-US"/>
              <a:t>Click to edit Master title style</a:t>
            </a:r>
          </a:p>
        </p:txBody>
      </p:sp>
      <p:sp>
        <p:nvSpPr>
          <p:cNvPr id="3" name="Content Placeholder 2"/>
          <p:cNvSpPr>
            <a:spLocks noGrp="1"/>
          </p:cNvSpPr>
          <p:nvPr>
            <p:ph idx="1"/>
          </p:nvPr>
        </p:nvSpPr>
        <p:spPr>
          <a:xfrm>
            <a:off x="3349183" y="731519"/>
            <a:ext cx="8250341" cy="5463797"/>
          </a:xfrm>
        </p:spPr>
        <p:txBody>
          <a:bodyPr/>
          <a:lstStyle>
            <a:lvl1pPr>
              <a:defRPr>
                <a:latin typeface="Arial Narrow" panose="020B0606020202030204" pitchFamily="34" charset="0"/>
              </a:defRPr>
            </a:lvl1pPr>
            <a:lvl2pPr>
              <a:defRPr>
                <a:latin typeface="Arial Narrow" panose="020B0606020202030204" pitchFamily="34" charset="0"/>
              </a:defRPr>
            </a:lvl2pPr>
            <a:lvl3pPr>
              <a:defRPr>
                <a:latin typeface="Arial Narrow" panose="020B0606020202030204" pitchFamily="34" charset="0"/>
              </a:defRPr>
            </a:lvl3pPr>
            <a:lvl4pPr>
              <a:defRPr>
                <a:latin typeface="Arial Narrow" panose="020B0606020202030204" pitchFamily="34" charset="0"/>
              </a:defRPr>
            </a:lvl4pPr>
            <a:lvl5pPr>
              <a:defRPr>
                <a:latin typeface="Arial Narrow" panose="020B0606020202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2926080"/>
            <a:ext cx="2265452" cy="3379124"/>
          </a:xfrm>
        </p:spPr>
        <p:txBody>
          <a:bodyPr lIns="91440" rIns="91440">
            <a:normAutofit/>
          </a:bodyPr>
          <a:lstStyle>
            <a:lvl1pPr marL="0" indent="0">
              <a:buNone/>
              <a:defRPr sz="2400">
                <a:solidFill>
                  <a:srgbClr val="FFFFFF"/>
                </a:solidFill>
                <a:latin typeface="Arial Narrow" panose="020B0606020202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189687" y="6382494"/>
            <a:ext cx="2618510" cy="365125"/>
          </a:xfrm>
        </p:spPr>
        <p:txBody>
          <a:bodyPr/>
          <a:lstStyle>
            <a:lvl1pPr algn="l">
              <a:defRPr/>
            </a:lvl1pPr>
          </a:lstStyle>
          <a:p>
            <a:fld id="{2ECAA683-DB7F-4DDB-B974-B92AFFD3CC51}" type="datetime1">
              <a:rPr lang="en-US" smtClean="0"/>
              <a:t>1/10/2024</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sz="2400">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886324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45380"/>
            <a:ext cx="12188825" cy="19050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BDD6EE"/>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p>
        </p:txBody>
      </p:sp>
      <p:sp>
        <p:nvSpPr>
          <p:cNvPr id="3" name="Picture Placeholder 2"/>
          <p:cNvSpPr>
            <a:spLocks noGrp="1" noChangeAspect="1"/>
          </p:cNvSpPr>
          <p:nvPr>
            <p:ph type="pic" idx="1"/>
          </p:nvPr>
        </p:nvSpPr>
        <p:spPr>
          <a:xfrm>
            <a:off x="15" y="-384806"/>
            <a:ext cx="12191985" cy="4915076"/>
          </a:xfrm>
          <a:noFill/>
        </p:spPr>
        <p:txBody>
          <a:bodyPr lIns="457200" tIns="457200" anchor="t"/>
          <a:lstStyle>
            <a:lvl1pPr marL="0" indent="0">
              <a:buNone/>
              <a:defRPr sz="3200">
                <a:latin typeface="Arial Narrow" panose="020B060602020203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latin typeface="Arial Narrow" panose="020B0606020202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atin typeface="Arial Narrow" panose="020B0606020202030204" pitchFamily="34" charset="0"/>
              </a:defRPr>
            </a:lvl1pPr>
          </a:lstStyle>
          <a:p>
            <a:fld id="{5542D80F-0C8D-45BD-B671-65EB4ADCC15E}" type="datetime1">
              <a:rPr lang="en-US" smtClean="0"/>
              <a:t>1/10/2024</a:t>
            </a:fld>
            <a:endParaRPr lang="en-US"/>
          </a:p>
        </p:txBody>
      </p:sp>
      <p:sp>
        <p:nvSpPr>
          <p:cNvPr id="6" name="Footer Placeholder 5"/>
          <p:cNvSpPr>
            <a:spLocks noGrp="1"/>
          </p:cNvSpPr>
          <p:nvPr>
            <p:ph type="ftr" sz="quarter" idx="11"/>
          </p:nvPr>
        </p:nvSpPr>
        <p:spPr/>
        <p:txBody>
          <a:bodyPr/>
          <a:lstStyle>
            <a:lvl1pPr>
              <a:defRPr>
                <a:latin typeface="Arial Narrow" panose="020B0606020202030204" pitchFamily="34" charset="0"/>
              </a:defRPr>
            </a:lvl1pPr>
          </a:lstStyle>
          <a:p>
            <a:endParaRPr lang="en-US"/>
          </a:p>
        </p:txBody>
      </p:sp>
      <p:sp>
        <p:nvSpPr>
          <p:cNvPr id="7" name="Slide Number Placeholder 6"/>
          <p:cNvSpPr>
            <a:spLocks noGrp="1"/>
          </p:cNvSpPr>
          <p:nvPr>
            <p:ph type="sldNum" sz="quarter" idx="12"/>
          </p:nvPr>
        </p:nvSpPr>
        <p:spPr/>
        <p:txBody>
          <a:bodyPr/>
          <a:lstStyle>
            <a:lvl1pPr>
              <a:defRPr>
                <a:latin typeface="Arial Narrow" panose="020B0606020202030204" pitchFamily="34" charset="0"/>
              </a:defRPr>
            </a:lvl1pPr>
          </a:lstStyle>
          <a:p>
            <a:fld id="{4FAB73BC-B049-4115-A692-8D63A059BFB8}" type="slidenum">
              <a:rPr lang="en-US" smtClean="0"/>
              <a:pPr/>
              <a:t>‹#›</a:t>
            </a:fld>
            <a:endParaRPr lang="en-US"/>
          </a:p>
        </p:txBody>
      </p:sp>
    </p:spTree>
    <p:extLst>
      <p:ext uri="{BB962C8B-B14F-4D97-AF65-F5344CB8AC3E}">
        <p14:creationId xmlns:p14="http://schemas.microsoft.com/office/powerpoint/2010/main" val="3911835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587994" y="285850"/>
            <a:ext cx="11021414" cy="1450757"/>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597254" y="1880458"/>
            <a:ext cx="11021414"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latin typeface="Arial Narrow" panose="020B0606020202030204" pitchFamily="34" charset="0"/>
              </a:defRPr>
            </a:lvl1pPr>
          </a:lstStyle>
          <a:p>
            <a:fld id="{1C922D4B-7705-434D-91F2-9A6D7AFB4434}" type="datetime1">
              <a:rPr lang="en-US" smtClean="0"/>
              <a:t>1/10/2024</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latin typeface="Arial Narrow" panose="020B0606020202030204" pitchFamily="34" charset="0"/>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latin typeface="Arial Narrow" panose="020B0606020202030204" pitchFamily="34" charset="0"/>
              </a:defRPr>
            </a:lvl1pPr>
          </a:lstStyle>
          <a:p>
            <a:fld id="{4FAB73BC-B049-4115-A692-8D63A059BFB8}" type="slidenum">
              <a:rPr lang="en-US" smtClean="0"/>
              <a:pPr/>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5508038"/>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2" r:id="rId7"/>
    <p:sldLayoutId id="2147483783" r:id="rId8"/>
  </p:sldLayoutIdLst>
  <p:hf hdr="0" ftr="0" dt="0"/>
  <p:txStyles>
    <p:titleStyle>
      <a:lvl1pPr algn="l" defTabSz="914400" rtl="0" eaLnBrk="1" latinLnBrk="0" hangingPunct="1">
        <a:lnSpc>
          <a:spcPct val="85000"/>
        </a:lnSpc>
        <a:spcBef>
          <a:spcPct val="0"/>
        </a:spcBef>
        <a:buNone/>
        <a:defRPr sz="3600" kern="1200" spc="-50" baseline="0">
          <a:solidFill>
            <a:schemeClr val="tx1">
              <a:lumMod val="75000"/>
              <a:lumOff val="25000"/>
            </a:schemeClr>
          </a:solidFill>
          <a:latin typeface="Arial Narrow" panose="020B0606020202030204" pitchFamily="34" charset="0"/>
          <a:ea typeface="+mj-ea"/>
          <a:cs typeface="+mj-cs"/>
        </a:defRPr>
      </a:lvl1pPr>
    </p:titleStyle>
    <p:bodyStyle>
      <a:lvl1pPr marL="176213" indent="-176213"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Char char="•"/>
        <a:defRPr sz="2400" kern="1200">
          <a:solidFill>
            <a:schemeClr val="tx1">
              <a:lumMod val="75000"/>
              <a:lumOff val="25000"/>
            </a:schemeClr>
          </a:solidFill>
          <a:latin typeface="Aptos Narrow" panose="020B0004020202020204" pitchFamily="34" charset="0"/>
          <a:ea typeface="+mn-ea"/>
          <a:cs typeface="Arial" panose="020B0604020202020204" pitchFamily="34" charset="0"/>
        </a:defRPr>
      </a:lvl1pPr>
      <a:lvl2pPr marL="384048" indent="-18288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2400" kern="1200">
          <a:solidFill>
            <a:schemeClr val="tx1">
              <a:lumMod val="75000"/>
              <a:lumOff val="25000"/>
            </a:schemeClr>
          </a:solidFill>
          <a:latin typeface="Aptos Narrow" panose="020B0004020202020204" pitchFamily="34" charset="0"/>
          <a:ea typeface="+mn-ea"/>
          <a:cs typeface="Arial" panose="020B0604020202020204" pitchFamily="34" charset="0"/>
        </a:defRPr>
      </a:lvl2pPr>
      <a:lvl3pPr marL="566928" indent="-18288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2400" kern="1200">
          <a:solidFill>
            <a:schemeClr val="tx1">
              <a:lumMod val="75000"/>
              <a:lumOff val="25000"/>
            </a:schemeClr>
          </a:solidFill>
          <a:latin typeface="Aptos Narrow" panose="020B0004020202020204" pitchFamily="34" charset="0"/>
          <a:ea typeface="+mn-ea"/>
          <a:cs typeface="Arial" panose="020B0604020202020204" pitchFamily="34" charset="0"/>
        </a:defRPr>
      </a:lvl3pPr>
      <a:lvl4pPr marL="749808" indent="-18288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2400" kern="1200">
          <a:solidFill>
            <a:schemeClr val="tx1">
              <a:lumMod val="75000"/>
              <a:lumOff val="25000"/>
            </a:schemeClr>
          </a:solidFill>
          <a:latin typeface="Aptos Narrow" panose="020B0004020202020204" pitchFamily="34" charset="0"/>
          <a:ea typeface="+mn-ea"/>
          <a:cs typeface="Arial" panose="020B0604020202020204" pitchFamily="34" charset="0"/>
        </a:defRPr>
      </a:lvl4pPr>
      <a:lvl5pPr marL="932688" indent="-18288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2400" kern="1200">
          <a:solidFill>
            <a:schemeClr val="tx1">
              <a:lumMod val="75000"/>
              <a:lumOff val="25000"/>
            </a:schemeClr>
          </a:solidFill>
          <a:latin typeface="Aptos Narrow" panose="020B0004020202020204" pitchFamily="34" charset="0"/>
          <a:ea typeface="+mn-ea"/>
          <a:cs typeface="Arial" panose="020B0604020202020204" pitchFamily="34"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12"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www.cde.ca.gov/re/lc/lcapdevresources.asp" TargetMode="Externa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www.cde.ca.gov/re/lc/documents/annualupdatetemplate2023.doc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www.cde.ca.gov/re/lc/documents/budgetoverviewparent.xlsx" TargetMode="External"/><Relationship Id="rId5" Type="http://schemas.openxmlformats.org/officeDocument/2006/relationships/hyperlink" Target="https://www.cde.ca.gov/re/lc/documents/lcapactiontables2024.xlsx" TargetMode="External"/><Relationship Id="rId4" Type="http://schemas.openxmlformats.org/officeDocument/2006/relationships/hyperlink" Target="https://www.cde.ca.gov/re/lc/documents/adoptedlcaptemplate2024.docx" TargetMode="External"/></Relationships>
</file>

<file path=ppt/slides/_rels/slide3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www.cde.ca.gov/re/lc/documents/lcffprioritiessummary.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3" Type="http://schemas.openxmlformats.org/officeDocument/2006/relationships/hyperlink" Target="https://www.cde.ca.gov/re/lc/" TargetMode="External"/><Relationship Id="rId7" Type="http://schemas.openxmlformats.org/officeDocument/2006/relationships/hyperlink" Target="https://www.cde.ca.gov/fg/aa/lc/equitymultiplier.asp"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hyperlink" Target="https://www.caschooldashboard.org/" TargetMode="External"/><Relationship Id="rId5" Type="http://schemas.openxmlformats.org/officeDocument/2006/relationships/hyperlink" Target="https://www.cde.ca.gov/re/lc/documents/lcffprioritiessummary.docx&#8203;" TargetMode="External"/><Relationship Id="rId4" Type="http://schemas.openxmlformats.org/officeDocument/2006/relationships/hyperlink" Target="https://www.cde.ca.gov/re/lc/lcapdevresources.asp" TargetMode="External"/></Relationships>
</file>

<file path=ppt/slides/_rels/slide71.xml.rels><?xml version="1.0" encoding="UTF-8" standalone="yes"?>
<Relationships xmlns="http://schemas.openxmlformats.org/package/2006/relationships"><Relationship Id="rId3" Type="http://schemas.openxmlformats.org/officeDocument/2006/relationships/hyperlink" Target="https://www.cde.ca.gov/fg/aa/lc/tuesdaysat2.asp" TargetMode="External"/><Relationship Id="rId2" Type="http://schemas.openxmlformats.org/officeDocument/2006/relationships/hyperlink" Target="mailto:LCFF@cde.ca.gov"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758952"/>
            <a:ext cx="10058400" cy="3566160"/>
          </a:xfrm>
        </p:spPr>
        <p:txBody>
          <a:bodyPr>
            <a:normAutofit/>
          </a:bodyPr>
          <a:lstStyle/>
          <a:p>
            <a:r>
              <a:rPr lang="en-US" dirty="0"/>
              <a:t>Goals and Actions</a:t>
            </a:r>
          </a:p>
        </p:txBody>
      </p:sp>
      <p:sp>
        <p:nvSpPr>
          <p:cNvPr id="3" name="Subtitle 2"/>
          <p:cNvSpPr>
            <a:spLocks noGrp="1"/>
          </p:cNvSpPr>
          <p:nvPr>
            <p:ph type="subTitle" idx="1"/>
          </p:nvPr>
        </p:nvSpPr>
        <p:spPr>
          <a:xfrm>
            <a:off x="1100051" y="4455621"/>
            <a:ext cx="10649126" cy="1143000"/>
          </a:xfrm>
        </p:spPr>
        <p:txBody>
          <a:bodyPr vert="horz" lIns="91440" tIns="45720" rIns="91440" bIns="45720" rtlCol="0">
            <a:noAutofit/>
          </a:bodyPr>
          <a:lstStyle/>
          <a:p>
            <a:pPr>
              <a:spcBef>
                <a:spcPts val="200"/>
              </a:spcBef>
            </a:pPr>
            <a:r>
              <a:rPr lang="en-US" dirty="0"/>
              <a:t>In The 2024–25 Local Control and Accountability Plan (LCAP)</a:t>
            </a:r>
          </a:p>
          <a:p>
            <a:pPr>
              <a:spcBef>
                <a:spcPts val="200"/>
              </a:spcBef>
            </a:pPr>
            <a:r>
              <a:rPr lang="en-US" dirty="0"/>
              <a:t>December 7, 2023</a:t>
            </a:r>
          </a:p>
          <a:p>
            <a:pPr>
              <a:spcBef>
                <a:spcPts val="200"/>
              </a:spcBef>
            </a:pPr>
            <a:r>
              <a:rPr lang="en-US" dirty="0"/>
              <a:t>CALIFORNIA DEPARTMENT OF EDUCATION</a:t>
            </a:r>
          </a:p>
        </p:txBody>
      </p:sp>
    </p:spTree>
    <p:extLst>
      <p:ext uri="{BB962C8B-B14F-4D97-AF65-F5344CB8AC3E}">
        <p14:creationId xmlns:p14="http://schemas.microsoft.com/office/powerpoint/2010/main" val="373912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3C717-D954-AB66-9B5B-02824AD1D715}"/>
              </a:ext>
            </a:extLst>
          </p:cNvPr>
          <p:cNvSpPr>
            <a:spLocks noGrp="1"/>
          </p:cNvSpPr>
          <p:nvPr>
            <p:ph type="title"/>
          </p:nvPr>
        </p:nvSpPr>
        <p:spPr>
          <a:xfrm>
            <a:off x="457200" y="594359"/>
            <a:ext cx="2265452" cy="3937884"/>
          </a:xfrm>
        </p:spPr>
        <p:txBody>
          <a:bodyPr>
            <a:noAutofit/>
          </a:bodyPr>
          <a:lstStyle/>
          <a:p>
            <a:r>
              <a:rPr lang="en-US" sz="3600" dirty="0">
                <a:solidFill>
                  <a:srgbClr val="FFFFFF"/>
                </a:solidFill>
                <a:cs typeface="Arial"/>
              </a:rPr>
              <a:t>LCAP Function: </a:t>
            </a:r>
            <a:br>
              <a:rPr lang="en-US" sz="3600" dirty="0">
                <a:solidFill>
                  <a:srgbClr val="FFFFFF"/>
                </a:solidFill>
                <a:cs typeface="Arial"/>
              </a:rPr>
            </a:br>
            <a:br>
              <a:rPr lang="en-US" sz="3600" dirty="0">
                <a:solidFill>
                  <a:srgbClr val="FFFFFF"/>
                </a:solidFill>
                <a:cs typeface="Arial"/>
              </a:rPr>
            </a:br>
            <a:r>
              <a:rPr lang="en-US" sz="3600" dirty="0">
                <a:solidFill>
                  <a:srgbClr val="FFFFFF"/>
                </a:solidFill>
                <a:cs typeface="Arial"/>
              </a:rPr>
              <a:t>Meaningful Engagement of Educational Partners</a:t>
            </a:r>
            <a:endParaRPr lang="en-US" sz="3600" dirty="0"/>
          </a:p>
        </p:txBody>
      </p:sp>
      <p:sp>
        <p:nvSpPr>
          <p:cNvPr id="3" name="Content Placeholder 2">
            <a:extLst>
              <a:ext uri="{FF2B5EF4-FFF2-40B4-BE49-F238E27FC236}">
                <a16:creationId xmlns:a16="http://schemas.microsoft.com/office/drawing/2014/main" id="{305C0FA6-4E9E-E315-1F0C-DE5E72CCBAA2}"/>
              </a:ext>
            </a:extLst>
          </p:cNvPr>
          <p:cNvSpPr>
            <a:spLocks noGrp="1"/>
          </p:cNvSpPr>
          <p:nvPr>
            <p:ph idx="1"/>
          </p:nvPr>
        </p:nvSpPr>
        <p:spPr/>
        <p:txBody>
          <a:bodyPr/>
          <a:lstStyle/>
          <a:p>
            <a:r>
              <a:rPr lang="en-US" sz="2400" dirty="0">
                <a:latin typeface="Arial Narrow" panose="020B0606020202030204" pitchFamily="34" charset="0"/>
              </a:rPr>
              <a:t>The LCAP development process should result in an LCAP that reflects decisions made through meaningful engagement (California </a:t>
            </a:r>
            <a:r>
              <a:rPr lang="en-US" sz="2400" i="1" dirty="0">
                <a:latin typeface="Arial Narrow" panose="020B0606020202030204" pitchFamily="34" charset="0"/>
              </a:rPr>
              <a:t>Education Code </a:t>
            </a:r>
            <a:r>
              <a:rPr lang="en-US" sz="2400" dirty="0">
                <a:latin typeface="Arial Narrow" panose="020B0606020202030204" pitchFamily="34" charset="0"/>
              </a:rPr>
              <a:t>(</a:t>
            </a:r>
            <a:r>
              <a:rPr lang="en-US" sz="2400" i="1" dirty="0">
                <a:latin typeface="Arial Narrow" panose="020B0606020202030204" pitchFamily="34" charset="0"/>
              </a:rPr>
              <a:t>EC</a:t>
            </a:r>
            <a:r>
              <a:rPr lang="en-US" sz="2400" dirty="0">
                <a:latin typeface="Arial Narrow" panose="020B0606020202030204" pitchFamily="34" charset="0"/>
              </a:rPr>
              <a:t>) Section 52064[e][1]). Local educational partners possess valuable perspectives and insights about an LEA's programs and services.</a:t>
            </a:r>
          </a:p>
          <a:p>
            <a:pPr marL="0" indent="0">
              <a:buNone/>
            </a:pPr>
            <a:endParaRPr lang="en-US" dirty="0"/>
          </a:p>
          <a:p>
            <a:r>
              <a:rPr lang="en-US" sz="2400" dirty="0">
                <a:latin typeface="Arial Narrow" panose="020B0606020202030204" pitchFamily="34" charset="0"/>
              </a:rPr>
              <a:t>Effective strategic planning will incorporate these perspectives and insights in order to identify potential goals and actions to be included in the LCAP.</a:t>
            </a:r>
            <a:endParaRPr lang="en-US" dirty="0"/>
          </a:p>
        </p:txBody>
      </p:sp>
      <p:sp>
        <p:nvSpPr>
          <p:cNvPr id="4" name="Slide Number Placeholder 3">
            <a:extLst>
              <a:ext uri="{FF2B5EF4-FFF2-40B4-BE49-F238E27FC236}">
                <a16:creationId xmlns:a16="http://schemas.microsoft.com/office/drawing/2014/main" id="{B2A92B83-74F2-7980-2EC9-EC973FE63312}"/>
              </a:ext>
            </a:extLst>
          </p:cNvPr>
          <p:cNvSpPr>
            <a:spLocks noGrp="1"/>
          </p:cNvSpPr>
          <p:nvPr>
            <p:ph type="sldNum" sz="quarter" idx="12"/>
          </p:nvPr>
        </p:nvSpPr>
        <p:spPr/>
        <p:txBody>
          <a:bodyPr/>
          <a:lstStyle/>
          <a:p>
            <a:fld id="{4FAB73BC-B049-4115-A692-8D63A059BFB8}" type="slidenum">
              <a:rPr lang="en-US" sz="2400" smtClean="0"/>
              <a:pPr/>
              <a:t>10</a:t>
            </a:fld>
            <a:endParaRPr lang="en-US" sz="2400" dirty="0"/>
          </a:p>
        </p:txBody>
      </p:sp>
    </p:spTree>
    <p:extLst>
      <p:ext uri="{BB962C8B-B14F-4D97-AF65-F5344CB8AC3E}">
        <p14:creationId xmlns:p14="http://schemas.microsoft.com/office/powerpoint/2010/main" val="17219570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1F3FC-FA38-18E9-C3EF-83030AF8B987}"/>
              </a:ext>
            </a:extLst>
          </p:cNvPr>
          <p:cNvSpPr>
            <a:spLocks noGrp="1"/>
          </p:cNvSpPr>
          <p:nvPr>
            <p:ph type="title"/>
          </p:nvPr>
        </p:nvSpPr>
        <p:spPr>
          <a:xfrm>
            <a:off x="304800" y="594359"/>
            <a:ext cx="2560320" cy="3002281"/>
          </a:xfrm>
        </p:spPr>
        <p:txBody>
          <a:bodyPr>
            <a:noAutofit/>
          </a:bodyPr>
          <a:lstStyle/>
          <a:p>
            <a:r>
              <a:rPr lang="en-US" sz="4000" dirty="0">
                <a:solidFill>
                  <a:srgbClr val="FFFFFF"/>
                </a:solidFill>
                <a:cs typeface="Arial"/>
              </a:rPr>
              <a:t>LCAP Function: </a:t>
            </a:r>
            <a:br>
              <a:rPr lang="en-US" sz="4000" dirty="0">
                <a:solidFill>
                  <a:srgbClr val="FFFFFF"/>
                </a:solidFill>
                <a:cs typeface="Arial"/>
              </a:rPr>
            </a:br>
            <a:br>
              <a:rPr lang="en-US" sz="4000" dirty="0">
                <a:solidFill>
                  <a:srgbClr val="FFFFFF"/>
                </a:solidFill>
                <a:cs typeface="Arial"/>
              </a:rPr>
            </a:br>
            <a:r>
              <a:rPr lang="en-US" sz="3200" dirty="0">
                <a:solidFill>
                  <a:srgbClr val="FFFFFF"/>
                </a:solidFill>
                <a:cs typeface="Arial"/>
              </a:rPr>
              <a:t>Comprehensive Strategic Planning</a:t>
            </a:r>
            <a:endParaRPr lang="en-US" sz="3200" dirty="0"/>
          </a:p>
        </p:txBody>
      </p:sp>
      <p:sp>
        <p:nvSpPr>
          <p:cNvPr id="3" name="Content Placeholder 2">
            <a:extLst>
              <a:ext uri="{FF2B5EF4-FFF2-40B4-BE49-F238E27FC236}">
                <a16:creationId xmlns:a16="http://schemas.microsoft.com/office/drawing/2014/main" id="{4BBDDF9C-75E2-DA6F-1441-09B2293BDF28}"/>
              </a:ext>
            </a:extLst>
          </p:cNvPr>
          <p:cNvSpPr>
            <a:spLocks noGrp="1"/>
          </p:cNvSpPr>
          <p:nvPr>
            <p:ph idx="1"/>
          </p:nvPr>
        </p:nvSpPr>
        <p:spPr/>
        <p:txBody>
          <a:bodyPr/>
          <a:lstStyle/>
          <a:p>
            <a:pPr lvl="0"/>
            <a:r>
              <a:rPr lang="en-US" sz="2400" kern="1200" dirty="0">
                <a:latin typeface="Arial Narrow" panose="020B0606020202030204" pitchFamily="34" charset="0"/>
              </a:rPr>
              <a:t>The process of developing and annually updating the LCAP shall support comprehensive strategic planning across the state </a:t>
            </a:r>
            <a:r>
              <a:rPr lang="en-US" sz="2400" kern="1200" dirty="0">
                <a:latin typeface="Arial Narrow" panose="020B0606020202030204" pitchFamily="34" charset="0"/>
                <a:ea typeface="+mn-ea"/>
                <a:cs typeface="+mn-cs"/>
              </a:rPr>
              <a:t>priorities</a:t>
            </a:r>
            <a:r>
              <a:rPr lang="en-US" sz="2400" i="1" kern="1200" dirty="0">
                <a:latin typeface="Arial Narrow" panose="020B0606020202030204" pitchFamily="34" charset="0"/>
              </a:rPr>
              <a:t>, </a:t>
            </a:r>
            <a:r>
              <a:rPr lang="en-US" sz="2400" kern="1200" dirty="0">
                <a:latin typeface="Arial Narrow" panose="020B0606020202030204" pitchFamily="34" charset="0"/>
              </a:rPr>
              <a:t>particularly to address and reduce disparities in opportunities and outcomes between student groups indicated by the California School </a:t>
            </a:r>
            <a:r>
              <a:rPr lang="en-US" sz="2400" kern="1200" dirty="0">
                <a:latin typeface="Arial Narrow" panose="020B0606020202030204" pitchFamily="34" charset="0"/>
                <a:ea typeface="+mn-ea"/>
                <a:cs typeface="+mn-cs"/>
              </a:rPr>
              <a:t>Dashboard</a:t>
            </a:r>
            <a:r>
              <a:rPr lang="en-US" sz="2400" kern="1200" dirty="0">
                <a:latin typeface="Arial Narrow" panose="020B0606020202030204" pitchFamily="34" charset="0"/>
              </a:rPr>
              <a:t>; and any local priorities identified through engagement with local educational partners.  (</a:t>
            </a:r>
            <a:r>
              <a:rPr lang="en-US" sz="2400" i="1" kern="1200" dirty="0">
                <a:latin typeface="Arial Narrow" panose="020B0606020202030204" pitchFamily="34" charset="0"/>
              </a:rPr>
              <a:t>EC</a:t>
            </a:r>
            <a:r>
              <a:rPr lang="en-US" i="1" dirty="0"/>
              <a:t> </a:t>
            </a:r>
            <a:r>
              <a:rPr lang="en-US" dirty="0"/>
              <a:t>Section</a:t>
            </a:r>
            <a:r>
              <a:rPr lang="en-US" sz="2400" kern="1200" dirty="0">
                <a:latin typeface="Arial Narrow" panose="020B0606020202030204" pitchFamily="34" charset="0"/>
              </a:rPr>
              <a:t> 52064[e][1])</a:t>
            </a:r>
          </a:p>
          <a:p>
            <a:pPr lvl="0"/>
            <a:r>
              <a:rPr lang="en-US" sz="2400" dirty="0">
                <a:latin typeface="Arial Narrow" panose="020B0606020202030204" pitchFamily="34" charset="0"/>
              </a:rPr>
              <a:t>Strategic planning that is comprehensive connects budgetary decisions to teaching and learning performance data. </a:t>
            </a:r>
          </a:p>
          <a:p>
            <a:endParaRPr lang="en-US" dirty="0"/>
          </a:p>
        </p:txBody>
      </p:sp>
      <p:sp>
        <p:nvSpPr>
          <p:cNvPr id="4" name="Slide Number Placeholder 3">
            <a:extLst>
              <a:ext uri="{FF2B5EF4-FFF2-40B4-BE49-F238E27FC236}">
                <a16:creationId xmlns:a16="http://schemas.microsoft.com/office/drawing/2014/main" id="{4A93E15E-7EED-D122-4E43-5F9D77EC68F9}"/>
              </a:ext>
            </a:extLst>
          </p:cNvPr>
          <p:cNvSpPr>
            <a:spLocks noGrp="1"/>
          </p:cNvSpPr>
          <p:nvPr>
            <p:ph type="sldNum" sz="quarter" idx="12"/>
          </p:nvPr>
        </p:nvSpPr>
        <p:spPr/>
        <p:txBody>
          <a:bodyPr/>
          <a:lstStyle/>
          <a:p>
            <a:fld id="{4FAB73BC-B049-4115-A692-8D63A059BFB8}" type="slidenum">
              <a:rPr lang="en-US" smtClean="0"/>
              <a:pPr/>
              <a:t>11</a:t>
            </a:fld>
            <a:endParaRPr lang="en-US"/>
          </a:p>
        </p:txBody>
      </p:sp>
    </p:spTree>
    <p:extLst>
      <p:ext uri="{BB962C8B-B14F-4D97-AF65-F5344CB8AC3E}">
        <p14:creationId xmlns:p14="http://schemas.microsoft.com/office/powerpoint/2010/main" val="28878299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563B0-B6EC-81F0-9DD6-2E1A09799E83}"/>
              </a:ext>
            </a:extLst>
          </p:cNvPr>
          <p:cNvSpPr>
            <a:spLocks noGrp="1"/>
          </p:cNvSpPr>
          <p:nvPr>
            <p:ph type="title"/>
          </p:nvPr>
        </p:nvSpPr>
        <p:spPr>
          <a:xfrm>
            <a:off x="208397" y="190098"/>
            <a:ext cx="2610508" cy="2884406"/>
          </a:xfrm>
        </p:spPr>
        <p:txBody>
          <a:bodyPr>
            <a:noAutofit/>
          </a:bodyPr>
          <a:lstStyle/>
          <a:p>
            <a:r>
              <a:rPr lang="en-US" sz="3200" dirty="0">
                <a:latin typeface="Arial"/>
                <a:cs typeface="Arial"/>
              </a:rPr>
              <a:t>LCAP Function:</a:t>
            </a:r>
            <a:br>
              <a:rPr lang="en-US" sz="3200" dirty="0">
                <a:latin typeface="Arial"/>
                <a:cs typeface="Arial"/>
              </a:rPr>
            </a:br>
            <a:br>
              <a:rPr lang="en-US" sz="3200" dirty="0">
                <a:latin typeface="Arial"/>
                <a:cs typeface="Arial"/>
              </a:rPr>
            </a:br>
            <a:r>
              <a:rPr lang="en-US" sz="3200" dirty="0">
                <a:latin typeface="Arial"/>
                <a:cs typeface="Arial"/>
              </a:rPr>
              <a:t>Accountability and Compliance </a:t>
            </a:r>
            <a:endParaRPr lang="en-US" sz="3200" dirty="0"/>
          </a:p>
        </p:txBody>
      </p:sp>
      <p:sp>
        <p:nvSpPr>
          <p:cNvPr id="3" name="Content Placeholder 2">
            <a:extLst>
              <a:ext uri="{FF2B5EF4-FFF2-40B4-BE49-F238E27FC236}">
                <a16:creationId xmlns:a16="http://schemas.microsoft.com/office/drawing/2014/main" id="{D990CE50-A302-156D-697B-0B6125C37F65}"/>
              </a:ext>
            </a:extLst>
          </p:cNvPr>
          <p:cNvSpPr>
            <a:spLocks noGrp="1"/>
          </p:cNvSpPr>
          <p:nvPr>
            <p:ph idx="1"/>
          </p:nvPr>
        </p:nvSpPr>
        <p:spPr>
          <a:xfrm>
            <a:off x="3136959" y="561143"/>
            <a:ext cx="8671367" cy="7491660"/>
          </a:xfrm>
        </p:spPr>
        <p:txBody>
          <a:bodyPr vert="horz" lIns="45720" tIns="45720" rIns="45720" bIns="45720" rtlCol="0" anchor="t">
            <a:noAutofit/>
          </a:bodyPr>
          <a:lstStyle/>
          <a:p>
            <a:pPr marL="171450" indent="-171450">
              <a:lnSpc>
                <a:spcPct val="100000"/>
              </a:lnSpc>
              <a:spcBef>
                <a:spcPts val="0"/>
              </a:spcBef>
              <a:spcAft>
                <a:spcPts val="0"/>
              </a:spcAft>
              <a:buFont typeface="Arial,Sans-Serif" panose="020B0604020202020204" pitchFamily="34" charset="0"/>
            </a:pPr>
            <a:r>
              <a:rPr lang="en-US" dirty="0">
                <a:latin typeface="Arial Narrow"/>
                <a:cs typeface="Calibri"/>
              </a:rPr>
              <a:t>The LCAP serves an important accountability function because the nature of some LCAP template sections require LEAs to show that they have complied with various requirements specified in the LCFF </a:t>
            </a:r>
            <a:r>
              <a:rPr lang="en-US" dirty="0">
                <a:latin typeface="Arial Narrow"/>
                <a:cs typeface="+mn-cs"/>
              </a:rPr>
              <a:t>statutes</a:t>
            </a:r>
            <a:r>
              <a:rPr lang="en-US" dirty="0">
                <a:latin typeface="Arial Narrow"/>
                <a:cs typeface="Calibri"/>
              </a:rPr>
              <a:t> and regulations, including but not limited to:</a:t>
            </a:r>
            <a:endParaRPr lang="en-US" dirty="0">
              <a:latin typeface="Arial Narrow"/>
            </a:endParaRPr>
          </a:p>
          <a:p>
            <a:pPr marL="543560" lvl="1" indent="-342900">
              <a:lnSpc>
                <a:spcPct val="100000"/>
              </a:lnSpc>
              <a:spcBef>
                <a:spcPts val="0"/>
              </a:spcBef>
              <a:spcAft>
                <a:spcPts val="0"/>
              </a:spcAft>
            </a:pPr>
            <a:r>
              <a:rPr lang="en-US" dirty="0">
                <a:latin typeface="Arial Narrow"/>
                <a:cs typeface="Calibri"/>
              </a:rPr>
              <a:t>Meeting the increased or improved services requirement </a:t>
            </a:r>
          </a:p>
          <a:p>
            <a:pPr marL="543560" lvl="1" indent="-342900">
              <a:lnSpc>
                <a:spcPct val="100000"/>
              </a:lnSpc>
              <a:spcBef>
                <a:spcPts val="0"/>
              </a:spcBef>
              <a:spcAft>
                <a:spcPts val="0"/>
              </a:spcAft>
            </a:pPr>
            <a:r>
              <a:rPr lang="en-US" dirty="0">
                <a:latin typeface="Arial Narrow"/>
                <a:cs typeface="Calibri"/>
              </a:rPr>
              <a:t>Establishing goals, supported by actions and related expenditures, that address the statutory priority areas and statutory metrics.  The LCAP must provide a description of the annual goals, for all students and each subgroup of pupils to be achieved for each of the state priorities. </a:t>
            </a:r>
          </a:p>
          <a:p>
            <a:pPr marL="543560" lvl="1" indent="-342900">
              <a:lnSpc>
                <a:spcPct val="100000"/>
              </a:lnSpc>
              <a:spcBef>
                <a:spcPts val="0"/>
              </a:spcBef>
              <a:spcAft>
                <a:spcPts val="0"/>
              </a:spcAft>
            </a:pPr>
            <a:r>
              <a:rPr lang="en-US" dirty="0">
                <a:effectLst/>
                <a:latin typeface="Arial Narrow"/>
                <a:cs typeface="Arial"/>
              </a:rPr>
              <a:t>Annually reviewing and updating the LCAP to reflect progress toward the goals</a:t>
            </a:r>
            <a:r>
              <a:rPr lang="en-US" dirty="0">
                <a:latin typeface="Arial Narrow"/>
                <a:cs typeface="Arial"/>
              </a:rPr>
              <a:t>.</a:t>
            </a:r>
            <a:endParaRPr lang="en-US" dirty="0"/>
          </a:p>
          <a:p>
            <a:pPr marL="543560" lvl="1" indent="-342900">
              <a:lnSpc>
                <a:spcPct val="100000"/>
              </a:lnSpc>
              <a:spcBef>
                <a:spcPts val="0"/>
              </a:spcBef>
              <a:spcAft>
                <a:spcPts val="0"/>
              </a:spcAft>
            </a:pPr>
            <a:r>
              <a:rPr lang="en-US" dirty="0">
                <a:effectLst/>
                <a:latin typeface="Arial Narrow"/>
                <a:cs typeface="Arial"/>
              </a:rPr>
              <a:t>Ensuring that all increases attributable to supplemental and concentration grant calculations, including concentration grant add-on funding and/or LCFF carryover, are reflected in the LCAP</a:t>
            </a:r>
            <a:r>
              <a:rPr lang="en-US" dirty="0">
                <a:latin typeface="Arial Narrow"/>
                <a:cs typeface="Arial"/>
              </a:rPr>
              <a:t>.</a:t>
            </a:r>
            <a:endParaRPr lang="en-US" dirty="0">
              <a:effectLst/>
              <a:latin typeface="Arial Narrow"/>
              <a:cs typeface="Arial"/>
            </a:endParaRPr>
          </a:p>
        </p:txBody>
      </p:sp>
      <p:sp>
        <p:nvSpPr>
          <p:cNvPr id="4" name="Slide Number Placeholder 3">
            <a:extLst>
              <a:ext uri="{FF2B5EF4-FFF2-40B4-BE49-F238E27FC236}">
                <a16:creationId xmlns:a16="http://schemas.microsoft.com/office/drawing/2014/main" id="{32CB001C-FBBF-C3BF-E70E-AFDEA6C3838D}"/>
              </a:ext>
            </a:extLst>
          </p:cNvPr>
          <p:cNvSpPr>
            <a:spLocks noGrp="1"/>
          </p:cNvSpPr>
          <p:nvPr>
            <p:ph type="sldNum" sz="quarter" idx="12"/>
          </p:nvPr>
        </p:nvSpPr>
        <p:spPr/>
        <p:txBody>
          <a:bodyPr/>
          <a:lstStyle/>
          <a:p>
            <a:fld id="{1E47FE53-EBF0-4DA7-9D9D-CC1C3A20F3CB}" type="slidenum">
              <a:rPr lang="en-US" smtClean="0"/>
              <a:t>12</a:t>
            </a:fld>
            <a:endParaRPr lang="en-US"/>
          </a:p>
        </p:txBody>
      </p:sp>
    </p:spTree>
    <p:extLst>
      <p:ext uri="{BB962C8B-B14F-4D97-AF65-F5344CB8AC3E}">
        <p14:creationId xmlns:p14="http://schemas.microsoft.com/office/powerpoint/2010/main" val="18783186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ED24F-E64E-4663-BA34-2555FA598C49}"/>
              </a:ext>
            </a:extLst>
          </p:cNvPr>
          <p:cNvSpPr>
            <a:spLocks noGrp="1"/>
          </p:cNvSpPr>
          <p:nvPr>
            <p:ph type="title"/>
          </p:nvPr>
        </p:nvSpPr>
        <p:spPr/>
        <p:txBody>
          <a:bodyPr>
            <a:normAutofit/>
          </a:bodyPr>
          <a:lstStyle/>
          <a:p>
            <a:r>
              <a:rPr lang="en-US" sz="5400" dirty="0">
                <a:latin typeface="Arial"/>
                <a:cs typeface="Arial"/>
              </a:rPr>
              <a:t>LCAP Sections</a:t>
            </a:r>
            <a:endParaRPr lang="en-US" sz="5400" dirty="0">
              <a:latin typeface="Arial Narrow"/>
            </a:endParaRPr>
          </a:p>
        </p:txBody>
      </p:sp>
      <p:sp>
        <p:nvSpPr>
          <p:cNvPr id="3" name="Content Placeholder 2">
            <a:extLst>
              <a:ext uri="{FF2B5EF4-FFF2-40B4-BE49-F238E27FC236}">
                <a16:creationId xmlns:a16="http://schemas.microsoft.com/office/drawing/2014/main" id="{39F73746-D8EE-5F3F-BE64-EB098E073F37}"/>
              </a:ext>
            </a:extLst>
          </p:cNvPr>
          <p:cNvSpPr>
            <a:spLocks noGrp="1"/>
          </p:cNvSpPr>
          <p:nvPr>
            <p:ph sz="half" idx="1"/>
          </p:nvPr>
        </p:nvSpPr>
        <p:spPr>
          <a:xfrm>
            <a:off x="838199" y="1825625"/>
            <a:ext cx="10532165" cy="4351338"/>
          </a:xfrm>
        </p:spPr>
        <p:txBody>
          <a:bodyPr vert="horz" lIns="0" tIns="45720" rIns="0" bIns="45720" rtlCol="0" anchor="t">
            <a:normAutofit/>
          </a:bodyPr>
          <a:lstStyle/>
          <a:p>
            <a:r>
              <a:rPr lang="en-US" sz="2400" dirty="0">
                <a:latin typeface="Arial" panose="020B0604020202020204" pitchFamily="34" charset="0"/>
                <a:ea typeface="+mn-ea"/>
                <a:cs typeface="Arial" panose="020B0604020202020204" pitchFamily="34" charset="0"/>
              </a:rPr>
              <a:t>Budget Overview for Parents</a:t>
            </a:r>
          </a:p>
          <a:p>
            <a:r>
              <a:rPr lang="en-US" sz="2400" dirty="0">
                <a:latin typeface="Arial" panose="020B0604020202020204" pitchFamily="34" charset="0"/>
                <a:ea typeface="+mn-ea"/>
                <a:cs typeface="Arial" panose="020B0604020202020204" pitchFamily="34" charset="0"/>
              </a:rPr>
              <a:t>2023-24 Annual Update</a:t>
            </a:r>
          </a:p>
          <a:p>
            <a:r>
              <a:rPr lang="en-US" sz="2400" dirty="0">
                <a:latin typeface="Arial" panose="020B0604020202020204" pitchFamily="34" charset="0"/>
                <a:ea typeface="+mn-ea"/>
                <a:cs typeface="Arial" panose="020B0604020202020204" pitchFamily="34" charset="0"/>
              </a:rPr>
              <a:t>Plan Summary</a:t>
            </a:r>
          </a:p>
          <a:p>
            <a:r>
              <a:rPr lang="en-US" sz="2400" dirty="0">
                <a:latin typeface="Arial" panose="020B0604020202020204" pitchFamily="34" charset="0"/>
                <a:ea typeface="+mn-ea"/>
                <a:cs typeface="Arial" panose="020B0604020202020204" pitchFamily="34" charset="0"/>
              </a:rPr>
              <a:t>Engaging Educational Partners</a:t>
            </a:r>
          </a:p>
          <a:p>
            <a:r>
              <a:rPr lang="en-US" sz="2400" dirty="0">
                <a:latin typeface="Arial" panose="020B0604020202020204" pitchFamily="34" charset="0"/>
                <a:ea typeface="+mn-ea"/>
                <a:cs typeface="Arial" panose="020B0604020202020204" pitchFamily="34" charset="0"/>
              </a:rPr>
              <a:t>Goals</a:t>
            </a:r>
          </a:p>
          <a:p>
            <a:r>
              <a:rPr lang="en-US" sz="2400" dirty="0">
                <a:latin typeface="Arial" panose="020B0604020202020204" pitchFamily="34" charset="0"/>
                <a:ea typeface="+mn-ea"/>
                <a:cs typeface="Arial" panose="020B0604020202020204" pitchFamily="34" charset="0"/>
              </a:rPr>
              <a:t>Increased or Improved Services</a:t>
            </a:r>
          </a:p>
          <a:p>
            <a:r>
              <a:rPr lang="en-US" sz="2400" dirty="0">
                <a:latin typeface="Arial" panose="020B0604020202020204" pitchFamily="34" charset="0"/>
                <a:ea typeface="+mn-ea"/>
                <a:cs typeface="Arial" panose="020B0604020202020204" pitchFamily="34" charset="0"/>
              </a:rPr>
              <a:t>Action Tables</a:t>
            </a:r>
          </a:p>
        </p:txBody>
      </p:sp>
      <p:sp>
        <p:nvSpPr>
          <p:cNvPr id="8" name="Slide Number Placeholder 7">
            <a:extLst>
              <a:ext uri="{FF2B5EF4-FFF2-40B4-BE49-F238E27FC236}">
                <a16:creationId xmlns:a16="http://schemas.microsoft.com/office/drawing/2014/main" id="{37C6B709-F40E-4E55-9B65-453CC37908C0}"/>
              </a:ext>
            </a:extLst>
          </p:cNvPr>
          <p:cNvSpPr>
            <a:spLocks noGrp="1"/>
          </p:cNvSpPr>
          <p:nvPr>
            <p:ph type="sldNum" sz="quarter" idx="12"/>
          </p:nvPr>
        </p:nvSpPr>
        <p:spPr/>
        <p:txBody>
          <a:bodyPr/>
          <a:lstStyle/>
          <a:p>
            <a:fld id="{1E47FE53-EBF0-4DA7-9D9D-CC1C3A20F3CB}" type="slidenum">
              <a:rPr lang="en-US" sz="2400" dirty="0" smtClean="0">
                <a:latin typeface="Arial" panose="020B0604020202020204" pitchFamily="34" charset="0"/>
                <a:cs typeface="Arial" panose="020B0604020202020204" pitchFamily="34" charset="0"/>
              </a:rPr>
              <a:pPr/>
              <a:t>13</a:t>
            </a:fld>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36906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ED24F-E64E-4663-BA34-2555FA598C49}"/>
              </a:ext>
            </a:extLst>
          </p:cNvPr>
          <p:cNvSpPr>
            <a:spLocks noGrp="1"/>
          </p:cNvSpPr>
          <p:nvPr>
            <p:ph type="title"/>
          </p:nvPr>
        </p:nvSpPr>
        <p:spPr/>
        <p:txBody>
          <a:bodyPr>
            <a:normAutofit/>
          </a:bodyPr>
          <a:lstStyle/>
          <a:p>
            <a:r>
              <a:rPr lang="en-US" sz="5400" dirty="0">
                <a:latin typeface="Arial Narrow"/>
              </a:rPr>
              <a:t>Goal Analysis /Annual Update</a:t>
            </a:r>
          </a:p>
        </p:txBody>
      </p:sp>
      <p:sp>
        <p:nvSpPr>
          <p:cNvPr id="3" name="Content Placeholder 2">
            <a:extLst>
              <a:ext uri="{FF2B5EF4-FFF2-40B4-BE49-F238E27FC236}">
                <a16:creationId xmlns:a16="http://schemas.microsoft.com/office/drawing/2014/main" id="{39F73746-D8EE-5F3F-BE64-EB098E073F37}"/>
              </a:ext>
            </a:extLst>
          </p:cNvPr>
          <p:cNvSpPr>
            <a:spLocks noGrp="1"/>
          </p:cNvSpPr>
          <p:nvPr>
            <p:ph sz="half" idx="1"/>
          </p:nvPr>
        </p:nvSpPr>
        <p:spPr>
          <a:xfrm>
            <a:off x="838199" y="1825625"/>
            <a:ext cx="10532165" cy="4351338"/>
          </a:xfrm>
        </p:spPr>
        <p:txBody>
          <a:bodyPr vert="horz" lIns="0" tIns="45720" rIns="0" bIns="45720" rtlCol="0" anchor="t">
            <a:normAutofit/>
          </a:bodyPr>
          <a:lstStyle/>
          <a:p>
            <a:pPr marL="175895" indent="-175895"/>
            <a:r>
              <a:rPr lang="en-US" dirty="0">
                <a:latin typeface="Arial Narrow"/>
                <a:cs typeface="Arial"/>
              </a:rPr>
              <a:t>LEAs will </a:t>
            </a:r>
            <a:r>
              <a:rPr lang="en-US" b="1" dirty="0">
                <a:latin typeface="Arial Narrow"/>
                <a:cs typeface="Arial"/>
              </a:rPr>
              <a:t>not</a:t>
            </a:r>
            <a:r>
              <a:rPr lang="en-US" dirty="0">
                <a:latin typeface="Arial Narrow"/>
                <a:cs typeface="Arial"/>
              </a:rPr>
              <a:t> complete the Goal Analysis as part of the 2024–25 LCAP. </a:t>
            </a:r>
            <a:endParaRPr lang="en-US" dirty="0"/>
          </a:p>
          <a:p>
            <a:pPr marL="175895" indent="-175895"/>
            <a:r>
              <a:rPr lang="en-US" dirty="0">
                <a:latin typeface="Arial Narrow"/>
                <a:cs typeface="Arial"/>
              </a:rPr>
              <a:t>Instead, LEAs will use the 2023–24 LCAP Annual Update to report the goal analysis for the 2023–24 LCAP year.</a:t>
            </a:r>
          </a:p>
          <a:p>
            <a:pPr marL="175895" indent="-175895">
              <a:lnSpc>
                <a:spcPct val="100000"/>
              </a:lnSpc>
            </a:pPr>
            <a:r>
              <a:rPr lang="en-US" dirty="0"/>
              <a:t>The analysis, engagement, and completion of the 2023-24 Annual Update lays the foundation for the 2024-25 LCAP. </a:t>
            </a:r>
          </a:p>
        </p:txBody>
      </p:sp>
      <p:sp>
        <p:nvSpPr>
          <p:cNvPr id="8" name="Slide Number Placeholder 7">
            <a:extLst>
              <a:ext uri="{FF2B5EF4-FFF2-40B4-BE49-F238E27FC236}">
                <a16:creationId xmlns:a16="http://schemas.microsoft.com/office/drawing/2014/main" id="{37C6B709-F40E-4E55-9B65-453CC37908C0}"/>
              </a:ext>
            </a:extLst>
          </p:cNvPr>
          <p:cNvSpPr>
            <a:spLocks noGrp="1"/>
          </p:cNvSpPr>
          <p:nvPr>
            <p:ph type="sldNum" sz="quarter" idx="12"/>
          </p:nvPr>
        </p:nvSpPr>
        <p:spPr/>
        <p:txBody>
          <a:bodyPr/>
          <a:lstStyle/>
          <a:p>
            <a:fld id="{1E47FE53-EBF0-4DA7-9D9D-CC1C3A20F3CB}" type="slidenum">
              <a:rPr lang="en-US" sz="2400" dirty="0" smtClean="0"/>
              <a:pPr/>
              <a:t>14</a:t>
            </a:fld>
            <a:endParaRPr lang="en-US" sz="2400" dirty="0"/>
          </a:p>
        </p:txBody>
      </p:sp>
    </p:spTree>
    <p:extLst>
      <p:ext uri="{BB962C8B-B14F-4D97-AF65-F5344CB8AC3E}">
        <p14:creationId xmlns:p14="http://schemas.microsoft.com/office/powerpoint/2010/main" val="7728535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1451C-F962-43EB-850D-6C5273CBC1AA}"/>
              </a:ext>
            </a:extLst>
          </p:cNvPr>
          <p:cNvSpPr>
            <a:spLocks noGrp="1"/>
          </p:cNvSpPr>
          <p:nvPr>
            <p:ph type="title"/>
          </p:nvPr>
        </p:nvSpPr>
        <p:spPr/>
        <p:txBody>
          <a:bodyPr vert="horz" lIns="91440" tIns="45720" rIns="91440" bIns="45720" rtlCol="0" anchor="b">
            <a:normAutofit/>
          </a:bodyPr>
          <a:lstStyle/>
          <a:p>
            <a:r>
              <a:rPr lang="en-US" dirty="0"/>
              <a:t>Goals: Template</a:t>
            </a:r>
          </a:p>
        </p:txBody>
      </p:sp>
      <p:sp>
        <p:nvSpPr>
          <p:cNvPr id="4" name="Slide Number Placeholder 3">
            <a:extLst>
              <a:ext uri="{FF2B5EF4-FFF2-40B4-BE49-F238E27FC236}">
                <a16:creationId xmlns:a16="http://schemas.microsoft.com/office/drawing/2014/main" id="{B0462FCB-6B18-4A27-8574-68167EA58C50}"/>
              </a:ext>
            </a:extLst>
          </p:cNvPr>
          <p:cNvSpPr>
            <a:spLocks noGrp="1"/>
          </p:cNvSpPr>
          <p:nvPr>
            <p:ph type="sldNum" sz="quarter" idx="12"/>
          </p:nvPr>
        </p:nvSpPr>
        <p:spPr/>
        <p:txBody>
          <a:bodyPr vert="horz" lIns="91440" tIns="45720" rIns="91440" bIns="45720" rtlCol="0" anchor="ctr">
            <a:normAutofit fontScale="92500" lnSpcReduction="20000"/>
          </a:bodyPr>
          <a:lstStyle/>
          <a:p>
            <a:fld id="{1E47FE53-EBF0-4DA7-9D9D-CC1C3A20F3CB}" type="slidenum">
              <a:rPr lang="en-US" smtClean="0"/>
              <a:pPr/>
              <a:t>15</a:t>
            </a:fld>
            <a:endParaRPr lang="en-US"/>
          </a:p>
        </p:txBody>
      </p:sp>
    </p:spTree>
    <p:extLst>
      <p:ext uri="{BB962C8B-B14F-4D97-AF65-F5344CB8AC3E}">
        <p14:creationId xmlns:p14="http://schemas.microsoft.com/office/powerpoint/2010/main" val="17088754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927AC-987D-B17D-2DEF-CEC75B9202B1}"/>
              </a:ext>
            </a:extLst>
          </p:cNvPr>
          <p:cNvSpPr>
            <a:spLocks noGrp="1"/>
          </p:cNvSpPr>
          <p:nvPr>
            <p:ph type="title"/>
          </p:nvPr>
        </p:nvSpPr>
        <p:spPr/>
        <p:txBody>
          <a:bodyPr anchor="b">
            <a:normAutofit/>
          </a:bodyPr>
          <a:lstStyle/>
          <a:p>
            <a:r>
              <a:rPr lang="en-US" dirty="0">
                <a:latin typeface="Arial"/>
                <a:cs typeface="Arial"/>
              </a:rPr>
              <a:t>Overview of the components in the Goal Section </a:t>
            </a:r>
            <a:endParaRPr lang="en-US" dirty="0"/>
          </a:p>
        </p:txBody>
      </p:sp>
      <p:graphicFrame>
        <p:nvGraphicFramePr>
          <p:cNvPr id="16" name="Content Placeholder 15" descr="Components of the Goals &amp; Actions Section&#10;">
            <a:extLst>
              <a:ext uri="{FF2B5EF4-FFF2-40B4-BE49-F238E27FC236}">
                <a16:creationId xmlns:a16="http://schemas.microsoft.com/office/drawing/2014/main" id="{BBA85387-FC32-8821-4DD5-C4F30B4B0166}"/>
              </a:ext>
            </a:extLst>
          </p:cNvPr>
          <p:cNvGraphicFramePr>
            <a:graphicFrameLocks noGrp="1"/>
          </p:cNvGraphicFramePr>
          <p:nvPr>
            <p:ph idx="1"/>
            <p:extLst>
              <p:ext uri="{D42A27DB-BD31-4B8C-83A1-F6EECF244321}">
                <p14:modId xmlns:p14="http://schemas.microsoft.com/office/powerpoint/2010/main" val="2815292524"/>
              </p:ext>
            </p:extLst>
          </p:nvPr>
        </p:nvGraphicFramePr>
        <p:xfrm>
          <a:off x="3349625" y="731838"/>
          <a:ext cx="8250238" cy="54641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a:extLst>
              <a:ext uri="{FF2B5EF4-FFF2-40B4-BE49-F238E27FC236}">
                <a16:creationId xmlns:a16="http://schemas.microsoft.com/office/drawing/2014/main" id="{AEDC7375-94BC-EB98-E920-643559477087}"/>
              </a:ext>
            </a:extLst>
          </p:cNvPr>
          <p:cNvSpPr>
            <a:spLocks noGrp="1"/>
          </p:cNvSpPr>
          <p:nvPr>
            <p:ph type="sldNum" sz="quarter" idx="12"/>
          </p:nvPr>
        </p:nvSpPr>
        <p:spPr/>
        <p:txBody>
          <a:bodyPr>
            <a:normAutofit fontScale="92500" lnSpcReduction="20000"/>
          </a:bodyPr>
          <a:lstStyle/>
          <a:p>
            <a:fld id="{1E47FE53-EBF0-4DA7-9D9D-CC1C3A20F3CB}" type="slidenum">
              <a:rPr lang="en-US"/>
              <a:pPr/>
              <a:t>16</a:t>
            </a:fld>
            <a:endParaRPr lang="en-US"/>
          </a:p>
        </p:txBody>
      </p:sp>
    </p:spTree>
    <p:extLst>
      <p:ext uri="{BB962C8B-B14F-4D97-AF65-F5344CB8AC3E}">
        <p14:creationId xmlns:p14="http://schemas.microsoft.com/office/powerpoint/2010/main" val="14740046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1451C-F962-43EB-850D-6C5273CBC1AA}"/>
              </a:ext>
            </a:extLst>
          </p:cNvPr>
          <p:cNvSpPr>
            <a:spLocks noGrp="1"/>
          </p:cNvSpPr>
          <p:nvPr>
            <p:ph type="title"/>
          </p:nvPr>
        </p:nvSpPr>
        <p:spPr>
          <a:xfrm>
            <a:off x="616449" y="758952"/>
            <a:ext cx="10539231" cy="3566160"/>
          </a:xfrm>
        </p:spPr>
        <p:txBody>
          <a:bodyPr vert="horz" lIns="91440" tIns="45720" rIns="91440" bIns="45720" rtlCol="0" anchor="b">
            <a:normAutofit/>
          </a:bodyPr>
          <a:lstStyle/>
          <a:p>
            <a:r>
              <a:rPr lang="en-US" dirty="0"/>
              <a:t>Types of Goals</a:t>
            </a:r>
          </a:p>
        </p:txBody>
      </p:sp>
      <p:sp>
        <p:nvSpPr>
          <p:cNvPr id="4" name="Slide Number Placeholder 3">
            <a:extLst>
              <a:ext uri="{FF2B5EF4-FFF2-40B4-BE49-F238E27FC236}">
                <a16:creationId xmlns:a16="http://schemas.microsoft.com/office/drawing/2014/main" id="{B0462FCB-6B18-4A27-8574-68167EA58C50}"/>
              </a:ext>
            </a:extLst>
          </p:cNvPr>
          <p:cNvSpPr>
            <a:spLocks noGrp="1"/>
          </p:cNvSpPr>
          <p:nvPr>
            <p:ph type="sldNum" sz="quarter" idx="12"/>
          </p:nvPr>
        </p:nvSpPr>
        <p:spPr>
          <a:xfrm>
            <a:off x="9900458" y="6459785"/>
            <a:ext cx="1312025" cy="365125"/>
          </a:xfrm>
        </p:spPr>
        <p:txBody>
          <a:bodyPr vert="horz" lIns="91440" tIns="45720" rIns="91440" bIns="45720" rtlCol="0" anchor="ctr">
            <a:normAutofit fontScale="92500" lnSpcReduction="20000"/>
          </a:bodyPr>
          <a:lstStyle/>
          <a:p>
            <a:fld id="{1E47FE53-EBF0-4DA7-9D9D-CC1C3A20F3CB}" type="slidenum">
              <a:rPr lang="en-US" smtClean="0"/>
              <a:pPr/>
              <a:t>17</a:t>
            </a:fld>
            <a:endParaRPr lang="en-US"/>
          </a:p>
        </p:txBody>
      </p:sp>
    </p:spTree>
    <p:extLst>
      <p:ext uri="{BB962C8B-B14F-4D97-AF65-F5344CB8AC3E}">
        <p14:creationId xmlns:p14="http://schemas.microsoft.com/office/powerpoint/2010/main" val="28634810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1F3FC-FA38-18E9-C3EF-83030AF8B987}"/>
              </a:ext>
            </a:extLst>
          </p:cNvPr>
          <p:cNvSpPr>
            <a:spLocks noGrp="1"/>
          </p:cNvSpPr>
          <p:nvPr>
            <p:ph type="title"/>
          </p:nvPr>
        </p:nvSpPr>
        <p:spPr>
          <a:xfrm>
            <a:off x="457200" y="594359"/>
            <a:ext cx="2265452" cy="2834641"/>
          </a:xfrm>
        </p:spPr>
        <p:txBody>
          <a:bodyPr>
            <a:normAutofit/>
          </a:bodyPr>
          <a:lstStyle/>
          <a:p>
            <a:r>
              <a:rPr lang="en-US" sz="4000" dirty="0">
                <a:latin typeface="Arial"/>
                <a:cs typeface="Arial"/>
              </a:rPr>
              <a:t>Required Goals from the 2023-24 LCAP</a:t>
            </a:r>
            <a:endParaRPr lang="en-US" dirty="0"/>
          </a:p>
        </p:txBody>
      </p:sp>
      <p:sp>
        <p:nvSpPr>
          <p:cNvPr id="3" name="Content Placeholder 2">
            <a:extLst>
              <a:ext uri="{FF2B5EF4-FFF2-40B4-BE49-F238E27FC236}">
                <a16:creationId xmlns:a16="http://schemas.microsoft.com/office/drawing/2014/main" id="{4BBDDF9C-75E2-DA6F-1441-09B2293BDF28}"/>
              </a:ext>
            </a:extLst>
          </p:cNvPr>
          <p:cNvSpPr>
            <a:spLocks noGrp="1"/>
          </p:cNvSpPr>
          <p:nvPr>
            <p:ph idx="1"/>
          </p:nvPr>
        </p:nvSpPr>
        <p:spPr/>
        <p:txBody>
          <a:bodyPr/>
          <a:lstStyle/>
          <a:p>
            <a:pPr marL="175895" indent="-175895"/>
            <a:r>
              <a:rPr lang="en-US" dirty="0">
                <a:latin typeface="Arial Narrow"/>
                <a:cs typeface="Arial"/>
              </a:rPr>
              <a:t>Previously LEAs were required to include goals within the LCAP if they met the following criteria:</a:t>
            </a:r>
            <a:endParaRPr lang="en-US" dirty="0">
              <a:latin typeface="Arial Narrow"/>
            </a:endParaRPr>
          </a:p>
          <a:p>
            <a:pPr marL="726440" lvl="1" indent="-342900">
              <a:buFont typeface="Arial" panose="020B0604020202020204" pitchFamily="34" charset="0"/>
              <a:buChar char="•"/>
            </a:pPr>
            <a:r>
              <a:rPr lang="en-US" dirty="0">
                <a:latin typeface="Arial Narrow"/>
                <a:cs typeface="Arial"/>
              </a:rPr>
              <a:t>an LEA eligible for Differentiated Assistance for three or more consecutive years based on the performance of the same student group or groups in the Dashboard</a:t>
            </a:r>
          </a:p>
          <a:p>
            <a:pPr marL="726440" lvl="1" indent="-342900">
              <a:buFont typeface="Arial" panose="020B0604020202020204" pitchFamily="34" charset="0"/>
              <a:buChar char="•"/>
            </a:pPr>
            <a:r>
              <a:rPr lang="en-US" dirty="0">
                <a:latin typeface="Arial Narrow"/>
                <a:cs typeface="Arial"/>
              </a:rPr>
              <a:t>a school district or COE that has one or more schools that, for two consecutive years, received the two lowest performance levels on all but one of the state indicators for which the school(s) receive performance levels in the Dashboard and the performance of the “All Students” student group for the LEA is at least one performance level higher in all of those indicators,</a:t>
            </a:r>
          </a:p>
          <a:p>
            <a:pPr marL="175895" indent="-175895"/>
            <a:r>
              <a:rPr lang="en-US" dirty="0">
                <a:latin typeface="Arial Narrow"/>
                <a:cs typeface="Arial"/>
              </a:rPr>
              <a:t>These required goals are </a:t>
            </a:r>
            <a:r>
              <a:rPr lang="en-US" b="1" dirty="0">
                <a:latin typeface="Arial Narrow"/>
                <a:cs typeface="Arial"/>
              </a:rPr>
              <a:t>not</a:t>
            </a:r>
            <a:r>
              <a:rPr lang="en-US" dirty="0">
                <a:latin typeface="Arial Narrow"/>
                <a:cs typeface="Arial"/>
              </a:rPr>
              <a:t> required moving forward. However, an LEA may wish to continue with a prior required goal</a:t>
            </a:r>
            <a:endParaRPr lang="en-US" dirty="0"/>
          </a:p>
        </p:txBody>
      </p:sp>
      <p:sp>
        <p:nvSpPr>
          <p:cNvPr id="4" name="Slide Number Placeholder 3">
            <a:extLst>
              <a:ext uri="{FF2B5EF4-FFF2-40B4-BE49-F238E27FC236}">
                <a16:creationId xmlns:a16="http://schemas.microsoft.com/office/drawing/2014/main" id="{4A93E15E-7EED-D122-4E43-5F9D77EC68F9}"/>
              </a:ext>
            </a:extLst>
          </p:cNvPr>
          <p:cNvSpPr>
            <a:spLocks noGrp="1"/>
          </p:cNvSpPr>
          <p:nvPr>
            <p:ph type="sldNum" sz="quarter" idx="12"/>
          </p:nvPr>
        </p:nvSpPr>
        <p:spPr/>
        <p:txBody>
          <a:bodyPr/>
          <a:lstStyle/>
          <a:p>
            <a:fld id="{4FAB73BC-B049-4115-A692-8D63A059BFB8}" type="slidenum">
              <a:rPr lang="en-US" smtClean="0"/>
              <a:pPr/>
              <a:t>18</a:t>
            </a:fld>
            <a:endParaRPr lang="en-US"/>
          </a:p>
        </p:txBody>
      </p:sp>
    </p:spTree>
    <p:extLst>
      <p:ext uri="{BB962C8B-B14F-4D97-AF65-F5344CB8AC3E}">
        <p14:creationId xmlns:p14="http://schemas.microsoft.com/office/powerpoint/2010/main" val="13030960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A69AD-531E-4D2D-BDE3-9119F23E634F}"/>
              </a:ext>
            </a:extLst>
          </p:cNvPr>
          <p:cNvSpPr>
            <a:spLocks noGrp="1"/>
          </p:cNvSpPr>
          <p:nvPr>
            <p:ph type="title"/>
          </p:nvPr>
        </p:nvSpPr>
        <p:spPr/>
        <p:txBody>
          <a:bodyPr>
            <a:normAutofit/>
          </a:bodyPr>
          <a:lstStyle/>
          <a:p>
            <a:r>
              <a:rPr lang="en-US" sz="5400" dirty="0"/>
              <a:t>Types of Goals (2024-25 LCAP)(1 of 2)</a:t>
            </a:r>
          </a:p>
        </p:txBody>
      </p:sp>
      <p:sp>
        <p:nvSpPr>
          <p:cNvPr id="3" name="Content Placeholder 2">
            <a:extLst>
              <a:ext uri="{FF2B5EF4-FFF2-40B4-BE49-F238E27FC236}">
                <a16:creationId xmlns:a16="http://schemas.microsoft.com/office/drawing/2014/main" id="{2874C0FA-95F8-4B03-A80A-180839A2E3F7}"/>
              </a:ext>
            </a:extLst>
          </p:cNvPr>
          <p:cNvSpPr>
            <a:spLocks noGrp="1"/>
          </p:cNvSpPr>
          <p:nvPr>
            <p:ph sz="half" idx="2"/>
          </p:nvPr>
        </p:nvSpPr>
        <p:spPr>
          <a:xfrm>
            <a:off x="243840" y="1725388"/>
            <a:ext cx="11704320" cy="4518658"/>
          </a:xfrm>
        </p:spPr>
        <p:txBody>
          <a:bodyPr vert="horz" lIns="45720" tIns="45720" rIns="45720" bIns="45720" rtlCol="0" anchor="t">
            <a:normAutofit/>
          </a:bodyPr>
          <a:lstStyle/>
          <a:p>
            <a:pPr marL="543560" lvl="1" indent="-342900">
              <a:lnSpc>
                <a:spcPct val="120000"/>
              </a:lnSpc>
              <a:spcBef>
                <a:spcPts val="0"/>
              </a:spcBef>
              <a:spcAft>
                <a:spcPts val="0"/>
              </a:spcAft>
            </a:pPr>
            <a:r>
              <a:rPr lang="en-US" sz="2900" dirty="0">
                <a:cs typeface="Arial"/>
              </a:rPr>
              <a:t>Focus Goal</a:t>
            </a:r>
          </a:p>
          <a:p>
            <a:pPr marL="726440" lvl="2" indent="-342900">
              <a:lnSpc>
                <a:spcPct val="120000"/>
              </a:lnSpc>
              <a:spcBef>
                <a:spcPts val="0"/>
              </a:spcBef>
              <a:spcAft>
                <a:spcPts val="0"/>
              </a:spcAft>
            </a:pPr>
            <a:r>
              <a:rPr lang="en-US" sz="2900" dirty="0">
                <a:latin typeface="Arial Narrow" panose="020B0606020202030204" pitchFamily="34" charset="0"/>
                <a:ea typeface="Calibri"/>
                <a:cs typeface="Calibri"/>
              </a:rPr>
              <a:t>A Focus Goal is more concentrated in scope and may focus on a fewer number of metrics to measure improvement. A Focus Goal statement is time bound and makes clear how the goal is to be measured</a:t>
            </a:r>
          </a:p>
          <a:p>
            <a:pPr marL="543560" lvl="1" indent="-342900">
              <a:lnSpc>
                <a:spcPct val="120000"/>
              </a:lnSpc>
              <a:spcBef>
                <a:spcPts val="0"/>
              </a:spcBef>
              <a:spcAft>
                <a:spcPts val="0"/>
              </a:spcAft>
            </a:pPr>
            <a:r>
              <a:rPr lang="en-US" sz="2900" dirty="0">
                <a:cs typeface="Calibri"/>
              </a:rPr>
              <a:t>Equity Multiplier Focus Goal</a:t>
            </a:r>
          </a:p>
          <a:p>
            <a:pPr marL="726440" lvl="2" indent="-342900">
              <a:lnSpc>
                <a:spcPct val="120000"/>
              </a:lnSpc>
              <a:spcBef>
                <a:spcPts val="0"/>
              </a:spcBef>
              <a:spcAft>
                <a:spcPts val="0"/>
              </a:spcAft>
            </a:pPr>
            <a:r>
              <a:rPr lang="en-US" sz="2900" dirty="0">
                <a:latin typeface="Arial Narrow" panose="020B0606020202030204" pitchFamily="34" charset="0"/>
                <a:ea typeface="Calibri"/>
                <a:cs typeface="Calibri"/>
              </a:rPr>
              <a:t>A focus goal that is required for LEAs who are receiving Equity Multiplier Funding.</a:t>
            </a:r>
            <a:endParaRPr lang="en-US" sz="2900" dirty="0"/>
          </a:p>
        </p:txBody>
      </p:sp>
      <p:sp>
        <p:nvSpPr>
          <p:cNvPr id="5" name="Slide Number Placeholder 4">
            <a:extLst>
              <a:ext uri="{FF2B5EF4-FFF2-40B4-BE49-F238E27FC236}">
                <a16:creationId xmlns:a16="http://schemas.microsoft.com/office/drawing/2014/main" id="{B215FEF6-ECD0-4FD6-B964-480DB5FF7F01}"/>
              </a:ext>
            </a:extLst>
          </p:cNvPr>
          <p:cNvSpPr>
            <a:spLocks noGrp="1"/>
          </p:cNvSpPr>
          <p:nvPr>
            <p:ph type="sldNum" sz="quarter" idx="12"/>
          </p:nvPr>
        </p:nvSpPr>
        <p:spPr/>
        <p:txBody>
          <a:bodyPr/>
          <a:lstStyle/>
          <a:p>
            <a:fld id="{1E47FE53-EBF0-4DA7-9D9D-CC1C3A20F3CB}" type="slidenum">
              <a:rPr lang="en-US" smtClean="0"/>
              <a:pPr/>
              <a:t>19</a:t>
            </a:fld>
            <a:endParaRPr lang="en-US"/>
          </a:p>
        </p:txBody>
      </p:sp>
    </p:spTree>
    <p:extLst>
      <p:ext uri="{BB962C8B-B14F-4D97-AF65-F5344CB8AC3E}">
        <p14:creationId xmlns:p14="http://schemas.microsoft.com/office/powerpoint/2010/main" val="1869758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A69AD-531E-4D2D-BDE3-9119F23E634F}"/>
              </a:ext>
            </a:extLst>
          </p:cNvPr>
          <p:cNvSpPr>
            <a:spLocks noGrp="1"/>
          </p:cNvSpPr>
          <p:nvPr>
            <p:ph type="title"/>
          </p:nvPr>
        </p:nvSpPr>
        <p:spPr/>
        <p:txBody>
          <a:bodyPr>
            <a:normAutofit/>
          </a:bodyPr>
          <a:lstStyle/>
          <a:p>
            <a:r>
              <a:rPr lang="en-US" sz="5400" dirty="0"/>
              <a:t>Webinar Series</a:t>
            </a:r>
          </a:p>
        </p:txBody>
      </p:sp>
      <p:sp>
        <p:nvSpPr>
          <p:cNvPr id="9" name="Text Placeholder 8">
            <a:extLst>
              <a:ext uri="{FF2B5EF4-FFF2-40B4-BE49-F238E27FC236}">
                <a16:creationId xmlns:a16="http://schemas.microsoft.com/office/drawing/2014/main" id="{DDA3207A-87ED-3810-DF64-4F05980D5813}"/>
              </a:ext>
            </a:extLst>
          </p:cNvPr>
          <p:cNvSpPr>
            <a:spLocks noGrp="1"/>
          </p:cNvSpPr>
          <p:nvPr>
            <p:ph type="body" idx="1"/>
          </p:nvPr>
        </p:nvSpPr>
        <p:spPr/>
        <p:txBody>
          <a:bodyPr>
            <a:normAutofit/>
          </a:bodyPr>
          <a:lstStyle/>
          <a:p>
            <a:r>
              <a:rPr lang="en-US" sz="2400" b="1" dirty="0"/>
              <a:t>Tuesdays @ 2</a:t>
            </a:r>
          </a:p>
        </p:txBody>
      </p:sp>
      <p:sp>
        <p:nvSpPr>
          <p:cNvPr id="3" name="Content Placeholder 2">
            <a:extLst>
              <a:ext uri="{FF2B5EF4-FFF2-40B4-BE49-F238E27FC236}">
                <a16:creationId xmlns:a16="http://schemas.microsoft.com/office/drawing/2014/main" id="{2874C0FA-95F8-4B03-A80A-180839A2E3F7}"/>
              </a:ext>
            </a:extLst>
          </p:cNvPr>
          <p:cNvSpPr>
            <a:spLocks noGrp="1"/>
          </p:cNvSpPr>
          <p:nvPr>
            <p:ph sz="half" idx="2"/>
          </p:nvPr>
        </p:nvSpPr>
        <p:spPr/>
        <p:txBody>
          <a:bodyPr vert="horz" lIns="45720" tIns="45720" rIns="45720" bIns="45720" rtlCol="0" anchor="t">
            <a:normAutofit/>
          </a:bodyPr>
          <a:lstStyle/>
          <a:p>
            <a:r>
              <a:rPr lang="en-US" dirty="0"/>
              <a:t>December 12th: Required Goals for Equity Multiplier Schools</a:t>
            </a:r>
          </a:p>
          <a:p>
            <a:r>
              <a:rPr lang="en-US" dirty="0"/>
              <a:t>December 19th: Increased or Improved Services, Part II</a:t>
            </a:r>
          </a:p>
          <a:p>
            <a:r>
              <a:rPr lang="en-US" dirty="0"/>
              <a:t>January 9th: Local Indicators</a:t>
            </a:r>
          </a:p>
        </p:txBody>
      </p:sp>
      <p:sp>
        <p:nvSpPr>
          <p:cNvPr id="10" name="Text Placeholder 9">
            <a:extLst>
              <a:ext uri="{FF2B5EF4-FFF2-40B4-BE49-F238E27FC236}">
                <a16:creationId xmlns:a16="http://schemas.microsoft.com/office/drawing/2014/main" id="{7E103D3E-383A-95A3-DE44-903DC1453B8B}"/>
              </a:ext>
            </a:extLst>
          </p:cNvPr>
          <p:cNvSpPr>
            <a:spLocks noGrp="1"/>
          </p:cNvSpPr>
          <p:nvPr>
            <p:ph type="body" sz="quarter" idx="3"/>
          </p:nvPr>
        </p:nvSpPr>
        <p:spPr/>
        <p:txBody>
          <a:bodyPr>
            <a:normAutofit/>
          </a:bodyPr>
          <a:lstStyle/>
          <a:p>
            <a:r>
              <a:rPr lang="en-US" sz="2400" b="1" dirty="0"/>
              <a:t>Thursdays @ 3</a:t>
            </a:r>
          </a:p>
        </p:txBody>
      </p:sp>
      <p:sp>
        <p:nvSpPr>
          <p:cNvPr id="4" name="Content Placeholder 3">
            <a:extLst>
              <a:ext uri="{FF2B5EF4-FFF2-40B4-BE49-F238E27FC236}">
                <a16:creationId xmlns:a16="http://schemas.microsoft.com/office/drawing/2014/main" id="{ED79EFAD-04A0-47FD-A5D2-05DE70FF4BF2}"/>
              </a:ext>
            </a:extLst>
          </p:cNvPr>
          <p:cNvSpPr>
            <a:spLocks noGrp="1"/>
          </p:cNvSpPr>
          <p:nvPr>
            <p:ph sz="quarter" idx="4"/>
          </p:nvPr>
        </p:nvSpPr>
        <p:spPr/>
        <p:txBody>
          <a:bodyPr vert="horz" lIns="45720" tIns="45720" rIns="45720" bIns="45720" rtlCol="0" anchor="t">
            <a:normAutofit/>
          </a:bodyPr>
          <a:lstStyle/>
          <a:p>
            <a:pPr marL="175895" indent="-175895"/>
            <a:r>
              <a:rPr lang="en-US" dirty="0">
                <a:latin typeface="Arial Narrow" panose="020B0606020202030204" pitchFamily="34" charset="0"/>
              </a:rPr>
              <a:t>December 14th: Increased or Improved Services, Part I</a:t>
            </a:r>
            <a:endParaRPr lang="en-US" dirty="0">
              <a:cs typeface="Arial"/>
            </a:endParaRPr>
          </a:p>
        </p:txBody>
      </p:sp>
      <p:sp>
        <p:nvSpPr>
          <p:cNvPr id="5" name="Slide Number Placeholder 4">
            <a:extLst>
              <a:ext uri="{FF2B5EF4-FFF2-40B4-BE49-F238E27FC236}">
                <a16:creationId xmlns:a16="http://schemas.microsoft.com/office/drawing/2014/main" id="{B215FEF6-ECD0-4FD6-B964-480DB5FF7F01}"/>
              </a:ext>
            </a:extLst>
          </p:cNvPr>
          <p:cNvSpPr>
            <a:spLocks noGrp="1"/>
          </p:cNvSpPr>
          <p:nvPr>
            <p:ph type="sldNum" sz="quarter" idx="12"/>
          </p:nvPr>
        </p:nvSpPr>
        <p:spPr/>
        <p:txBody>
          <a:bodyPr/>
          <a:lstStyle/>
          <a:p>
            <a:fld id="{1E47FE53-EBF0-4DA7-9D9D-CC1C3A20F3CB}" type="slidenum">
              <a:rPr lang="en-US" smtClean="0"/>
              <a:pPr/>
              <a:t>2</a:t>
            </a:fld>
            <a:endParaRPr lang="en-US"/>
          </a:p>
        </p:txBody>
      </p:sp>
    </p:spTree>
    <p:extLst>
      <p:ext uri="{BB962C8B-B14F-4D97-AF65-F5344CB8AC3E}">
        <p14:creationId xmlns:p14="http://schemas.microsoft.com/office/powerpoint/2010/main" val="5141079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A69AD-531E-4D2D-BDE3-9119F23E634F}"/>
              </a:ext>
            </a:extLst>
          </p:cNvPr>
          <p:cNvSpPr>
            <a:spLocks noGrp="1"/>
          </p:cNvSpPr>
          <p:nvPr>
            <p:ph type="title"/>
          </p:nvPr>
        </p:nvSpPr>
        <p:spPr/>
        <p:txBody>
          <a:bodyPr>
            <a:normAutofit/>
          </a:bodyPr>
          <a:lstStyle/>
          <a:p>
            <a:r>
              <a:rPr lang="en-US" sz="5400" dirty="0"/>
              <a:t>Types of Goals (2024-25 LCAP)(2 of 2)</a:t>
            </a:r>
          </a:p>
        </p:txBody>
      </p:sp>
      <p:sp>
        <p:nvSpPr>
          <p:cNvPr id="3" name="Content Placeholder 2">
            <a:extLst>
              <a:ext uri="{FF2B5EF4-FFF2-40B4-BE49-F238E27FC236}">
                <a16:creationId xmlns:a16="http://schemas.microsoft.com/office/drawing/2014/main" id="{2874C0FA-95F8-4B03-A80A-180839A2E3F7}"/>
              </a:ext>
            </a:extLst>
          </p:cNvPr>
          <p:cNvSpPr>
            <a:spLocks noGrp="1"/>
          </p:cNvSpPr>
          <p:nvPr>
            <p:ph sz="half" idx="2"/>
          </p:nvPr>
        </p:nvSpPr>
        <p:spPr>
          <a:xfrm>
            <a:off x="243840" y="1725388"/>
            <a:ext cx="11704320" cy="4553492"/>
          </a:xfrm>
        </p:spPr>
        <p:txBody>
          <a:bodyPr vert="horz" lIns="45720" tIns="45720" rIns="45720" bIns="45720" rtlCol="0" anchor="t">
            <a:normAutofit fontScale="92500" lnSpcReduction="10000"/>
          </a:bodyPr>
          <a:lstStyle/>
          <a:p>
            <a:pPr marL="543560" lvl="1" indent="-342900">
              <a:lnSpc>
                <a:spcPct val="120000"/>
              </a:lnSpc>
              <a:spcBef>
                <a:spcPts val="0"/>
              </a:spcBef>
              <a:spcAft>
                <a:spcPts val="0"/>
              </a:spcAft>
            </a:pPr>
            <a:r>
              <a:rPr lang="en-US" sz="3100" dirty="0"/>
              <a:t>Broad Goal</a:t>
            </a:r>
          </a:p>
          <a:p>
            <a:pPr marL="726440" lvl="2" indent="-342900">
              <a:lnSpc>
                <a:spcPct val="120000"/>
              </a:lnSpc>
              <a:spcBef>
                <a:spcPts val="0"/>
              </a:spcBef>
              <a:spcAft>
                <a:spcPts val="0"/>
              </a:spcAft>
            </a:pPr>
            <a:r>
              <a:rPr lang="en-US" sz="3100" dirty="0">
                <a:latin typeface="Arial Narrow" panose="020B0606020202030204" pitchFamily="34" charset="0"/>
                <a:ea typeface="Calibri"/>
                <a:cs typeface="Calibri"/>
              </a:rPr>
              <a:t>A Broad Goal is less concentrated in its scope and may focus on improving performance across a wide range of metrics.</a:t>
            </a:r>
          </a:p>
          <a:p>
            <a:pPr marL="543560" lvl="1" indent="-342900">
              <a:lnSpc>
                <a:spcPct val="120000"/>
              </a:lnSpc>
              <a:spcBef>
                <a:spcPts val="0"/>
              </a:spcBef>
              <a:spcAft>
                <a:spcPts val="0"/>
              </a:spcAft>
            </a:pPr>
            <a:r>
              <a:rPr lang="en-US" sz="3100" dirty="0">
                <a:cs typeface="Calibri"/>
              </a:rPr>
              <a:t>Maintenance of Progress Goal</a:t>
            </a:r>
          </a:p>
          <a:p>
            <a:pPr marL="726440" lvl="2" indent="-342900">
              <a:lnSpc>
                <a:spcPct val="120000"/>
              </a:lnSpc>
              <a:spcBef>
                <a:spcPts val="0"/>
              </a:spcBef>
              <a:spcAft>
                <a:spcPts val="0"/>
              </a:spcAft>
            </a:pPr>
            <a:r>
              <a:rPr lang="en-US" sz="3100" dirty="0">
                <a:latin typeface="Arial Narrow" panose="020B0606020202030204" pitchFamily="34" charset="0"/>
                <a:ea typeface="Calibri"/>
                <a:cs typeface="Calibri"/>
              </a:rPr>
              <a:t>A Maintenance of Progress Goal includes actions that may be ongoing without significant changes. This type of goal allows an LEA to track performance on any metrics not addressed in the other goals of the LCAP.</a:t>
            </a:r>
          </a:p>
          <a:p>
            <a:pPr marL="383540" lvl="2" indent="0">
              <a:lnSpc>
                <a:spcPct val="120000"/>
              </a:lnSpc>
              <a:spcBef>
                <a:spcPts val="0"/>
              </a:spcBef>
              <a:spcAft>
                <a:spcPts val="0"/>
              </a:spcAft>
              <a:buNone/>
            </a:pPr>
            <a:endParaRPr lang="en-US" sz="3100" cap="none" dirty="0">
              <a:solidFill>
                <a:schemeClr val="tx1">
                  <a:lumMod val="75000"/>
                  <a:lumOff val="25000"/>
                </a:schemeClr>
              </a:solidFill>
              <a:cs typeface="Calibri"/>
            </a:endParaRPr>
          </a:p>
          <a:p>
            <a:pPr marL="383540" lvl="2" indent="0">
              <a:lnSpc>
                <a:spcPct val="120000"/>
              </a:lnSpc>
              <a:spcBef>
                <a:spcPts val="0"/>
              </a:spcBef>
              <a:spcAft>
                <a:spcPts val="0"/>
              </a:spcAft>
              <a:buNone/>
            </a:pPr>
            <a:r>
              <a:rPr lang="en-US" sz="2600" cap="none" dirty="0">
                <a:solidFill>
                  <a:schemeClr val="tx1">
                    <a:lumMod val="75000"/>
                    <a:lumOff val="25000"/>
                  </a:schemeClr>
                </a:solidFill>
                <a:latin typeface="Arial Narrow" panose="020B0606020202030204" pitchFamily="34" charset="0"/>
              </a:rPr>
              <a:t>The LCAP template includes instructions for each type of goal</a:t>
            </a:r>
            <a:r>
              <a:rPr lang="en-US" sz="2600" dirty="0">
                <a:solidFill>
                  <a:schemeClr val="tx1">
                    <a:lumMod val="75000"/>
                    <a:lumOff val="25000"/>
                  </a:schemeClr>
                </a:solidFill>
                <a:latin typeface="Arial Narrow" panose="020B0606020202030204" pitchFamily="34" charset="0"/>
              </a:rPr>
              <a:t>.</a:t>
            </a:r>
            <a:endParaRPr lang="en-US" sz="2600" cap="none" dirty="0">
              <a:solidFill>
                <a:schemeClr val="tx1">
                  <a:lumMod val="75000"/>
                  <a:lumOff val="25000"/>
                </a:schemeClr>
              </a:solidFill>
              <a:latin typeface="Arial Narrow" panose="020B0606020202030204" pitchFamily="34" charset="0"/>
            </a:endParaRPr>
          </a:p>
        </p:txBody>
      </p:sp>
      <p:sp>
        <p:nvSpPr>
          <p:cNvPr id="5" name="Slide Number Placeholder 4">
            <a:extLst>
              <a:ext uri="{FF2B5EF4-FFF2-40B4-BE49-F238E27FC236}">
                <a16:creationId xmlns:a16="http://schemas.microsoft.com/office/drawing/2014/main" id="{B215FEF6-ECD0-4FD6-B964-480DB5FF7F01}"/>
              </a:ext>
            </a:extLst>
          </p:cNvPr>
          <p:cNvSpPr>
            <a:spLocks noGrp="1"/>
          </p:cNvSpPr>
          <p:nvPr>
            <p:ph type="sldNum" sz="quarter" idx="12"/>
          </p:nvPr>
        </p:nvSpPr>
        <p:spPr/>
        <p:txBody>
          <a:bodyPr/>
          <a:lstStyle/>
          <a:p>
            <a:fld id="{1E47FE53-EBF0-4DA7-9D9D-CC1C3A20F3CB}" type="slidenum">
              <a:rPr lang="en-US" smtClean="0"/>
              <a:pPr/>
              <a:t>20</a:t>
            </a:fld>
            <a:endParaRPr lang="en-US"/>
          </a:p>
        </p:txBody>
      </p:sp>
    </p:spTree>
    <p:extLst>
      <p:ext uri="{BB962C8B-B14F-4D97-AF65-F5344CB8AC3E}">
        <p14:creationId xmlns:p14="http://schemas.microsoft.com/office/powerpoint/2010/main" val="12000494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1451C-F962-43EB-850D-6C5273CBC1AA}"/>
              </a:ext>
            </a:extLst>
          </p:cNvPr>
          <p:cNvSpPr>
            <a:spLocks noGrp="1"/>
          </p:cNvSpPr>
          <p:nvPr>
            <p:ph type="title"/>
          </p:nvPr>
        </p:nvSpPr>
        <p:spPr>
          <a:xfrm>
            <a:off x="616449" y="758952"/>
            <a:ext cx="10539231" cy="3566160"/>
          </a:xfrm>
        </p:spPr>
        <p:txBody>
          <a:bodyPr vert="horz" lIns="91440" tIns="45720" rIns="91440" bIns="45720" rtlCol="0" anchor="b">
            <a:normAutofit/>
          </a:bodyPr>
          <a:lstStyle/>
          <a:p>
            <a:r>
              <a:rPr lang="en-US" dirty="0"/>
              <a:t>Goals: Instructions</a:t>
            </a:r>
          </a:p>
        </p:txBody>
      </p:sp>
      <p:sp>
        <p:nvSpPr>
          <p:cNvPr id="4" name="Slide Number Placeholder 3">
            <a:extLst>
              <a:ext uri="{FF2B5EF4-FFF2-40B4-BE49-F238E27FC236}">
                <a16:creationId xmlns:a16="http://schemas.microsoft.com/office/drawing/2014/main" id="{B0462FCB-6B18-4A27-8574-68167EA58C50}"/>
              </a:ext>
            </a:extLst>
          </p:cNvPr>
          <p:cNvSpPr>
            <a:spLocks noGrp="1"/>
          </p:cNvSpPr>
          <p:nvPr>
            <p:ph type="sldNum" sz="quarter" idx="12"/>
          </p:nvPr>
        </p:nvSpPr>
        <p:spPr>
          <a:xfrm>
            <a:off x="9900458" y="6459785"/>
            <a:ext cx="1312025" cy="365125"/>
          </a:xfrm>
        </p:spPr>
        <p:txBody>
          <a:bodyPr vert="horz" lIns="91440" tIns="45720" rIns="91440" bIns="45720" rtlCol="0" anchor="ctr">
            <a:normAutofit fontScale="92500" lnSpcReduction="20000"/>
          </a:bodyPr>
          <a:lstStyle/>
          <a:p>
            <a:fld id="{1E47FE53-EBF0-4DA7-9D9D-CC1C3A20F3CB}" type="slidenum">
              <a:rPr lang="en-US" smtClean="0"/>
              <a:pPr/>
              <a:t>21</a:t>
            </a:fld>
            <a:endParaRPr lang="en-US"/>
          </a:p>
        </p:txBody>
      </p:sp>
    </p:spTree>
    <p:extLst>
      <p:ext uri="{BB962C8B-B14F-4D97-AF65-F5344CB8AC3E}">
        <p14:creationId xmlns:p14="http://schemas.microsoft.com/office/powerpoint/2010/main" val="11393715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EAD8-1F5C-5046-CDC4-C32192FD6F4A}"/>
              </a:ext>
            </a:extLst>
          </p:cNvPr>
          <p:cNvSpPr>
            <a:spLocks noGrp="1"/>
          </p:cNvSpPr>
          <p:nvPr>
            <p:ph type="title"/>
          </p:nvPr>
        </p:nvSpPr>
        <p:spPr/>
        <p:txBody>
          <a:bodyPr/>
          <a:lstStyle/>
          <a:p>
            <a:r>
              <a:rPr lang="en-US" dirty="0"/>
              <a:t>Instructions for Focus Goal (1 of 2)</a:t>
            </a:r>
          </a:p>
        </p:txBody>
      </p:sp>
      <p:sp>
        <p:nvSpPr>
          <p:cNvPr id="3" name="Content Placeholder 2">
            <a:extLst>
              <a:ext uri="{FF2B5EF4-FFF2-40B4-BE49-F238E27FC236}">
                <a16:creationId xmlns:a16="http://schemas.microsoft.com/office/drawing/2014/main" id="{710D5BB4-1C42-050B-28C9-E1C77630A4AC}"/>
              </a:ext>
            </a:extLst>
          </p:cNvPr>
          <p:cNvSpPr>
            <a:spLocks noGrp="1"/>
          </p:cNvSpPr>
          <p:nvPr>
            <p:ph idx="1"/>
          </p:nvPr>
        </p:nvSpPr>
        <p:spPr/>
        <p:txBody>
          <a:bodyPr vert="horz" lIns="0" tIns="45720" rIns="0" bIns="45720" rtlCol="0" anchor="t">
            <a:normAutofit/>
          </a:bodyPr>
          <a:lstStyle/>
          <a:p>
            <a:pPr marL="182880" indent="-182880"/>
            <a:r>
              <a:rPr lang="en-US" dirty="0"/>
              <a:t>Description: The description provided for a Focus Goal must be specific, measurable, and time bound. </a:t>
            </a:r>
          </a:p>
          <a:p>
            <a:pPr marL="182880" indent="-182880"/>
            <a:r>
              <a:rPr lang="en-US" dirty="0"/>
              <a:t>An LEA develops a Focus Goal to address areas of need that may require or benefit from a more specific and data intensive approach. </a:t>
            </a:r>
          </a:p>
          <a:p>
            <a:pPr marL="182880" indent="-182880"/>
            <a:r>
              <a:rPr lang="en-US" dirty="0"/>
              <a:t>The Focus Goal can explicitly reference the metric(s) by which achievement of the goal will be measured and the time frame according to which the LEA expects to achieve the goal.</a:t>
            </a:r>
          </a:p>
          <a:p>
            <a:pPr marL="182880" indent="-182880"/>
            <a:r>
              <a:rPr lang="en-US" dirty="0"/>
              <a:t>Type of Goal: Identify the type of goal being implemented as a Focus Goal.</a:t>
            </a:r>
          </a:p>
        </p:txBody>
      </p:sp>
      <p:sp>
        <p:nvSpPr>
          <p:cNvPr id="4" name="Slide Number Placeholder 3">
            <a:extLst>
              <a:ext uri="{FF2B5EF4-FFF2-40B4-BE49-F238E27FC236}">
                <a16:creationId xmlns:a16="http://schemas.microsoft.com/office/drawing/2014/main" id="{E615F290-1B92-1696-D548-52DE7E18B54A}"/>
              </a:ext>
            </a:extLst>
          </p:cNvPr>
          <p:cNvSpPr>
            <a:spLocks noGrp="1"/>
          </p:cNvSpPr>
          <p:nvPr>
            <p:ph type="sldNum" sz="quarter" idx="12"/>
          </p:nvPr>
        </p:nvSpPr>
        <p:spPr/>
        <p:txBody>
          <a:bodyPr/>
          <a:lstStyle/>
          <a:p>
            <a:fld id="{4CE482DC-2269-4F26-9D2A-7E44B1A4CD85}" type="slidenum">
              <a:rPr lang="en-US" smtClean="0"/>
              <a:pPr/>
              <a:t>22</a:t>
            </a:fld>
            <a:endParaRPr lang="en-US" dirty="0"/>
          </a:p>
        </p:txBody>
      </p:sp>
    </p:spTree>
    <p:extLst>
      <p:ext uri="{BB962C8B-B14F-4D97-AF65-F5344CB8AC3E}">
        <p14:creationId xmlns:p14="http://schemas.microsoft.com/office/powerpoint/2010/main" val="35286231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EAD8-1F5C-5046-CDC4-C32192FD6F4A}"/>
              </a:ext>
            </a:extLst>
          </p:cNvPr>
          <p:cNvSpPr>
            <a:spLocks noGrp="1"/>
          </p:cNvSpPr>
          <p:nvPr>
            <p:ph type="title"/>
          </p:nvPr>
        </p:nvSpPr>
        <p:spPr>
          <a:xfrm>
            <a:off x="601884" y="286603"/>
            <a:ext cx="11030672" cy="1450757"/>
          </a:xfrm>
        </p:spPr>
        <p:txBody>
          <a:bodyPr/>
          <a:lstStyle/>
          <a:p>
            <a:r>
              <a:rPr lang="en-US" dirty="0"/>
              <a:t>Instructions for Focus Goal (2 of 2)</a:t>
            </a:r>
          </a:p>
        </p:txBody>
      </p:sp>
      <p:sp>
        <p:nvSpPr>
          <p:cNvPr id="3" name="Content Placeholder 2">
            <a:extLst>
              <a:ext uri="{FF2B5EF4-FFF2-40B4-BE49-F238E27FC236}">
                <a16:creationId xmlns:a16="http://schemas.microsoft.com/office/drawing/2014/main" id="{710D5BB4-1C42-050B-28C9-E1C77630A4AC}"/>
              </a:ext>
            </a:extLst>
          </p:cNvPr>
          <p:cNvSpPr>
            <a:spLocks noGrp="1"/>
          </p:cNvSpPr>
          <p:nvPr>
            <p:ph idx="1"/>
          </p:nvPr>
        </p:nvSpPr>
        <p:spPr>
          <a:xfrm>
            <a:off x="601884" y="1967479"/>
            <a:ext cx="11030672" cy="4262187"/>
          </a:xfrm>
        </p:spPr>
        <p:txBody>
          <a:bodyPr vert="horz" lIns="0" tIns="45720" rIns="0" bIns="45720" rtlCol="0" anchor="t">
            <a:normAutofit/>
          </a:bodyPr>
          <a:lstStyle/>
          <a:p>
            <a:pPr marL="182880" indent="-182880"/>
            <a:r>
              <a:rPr lang="en-US" dirty="0"/>
              <a:t>Why: Explain why the LEA has chosen to prioritize this goal. </a:t>
            </a:r>
          </a:p>
          <a:p>
            <a:pPr marL="182880" indent="-182880"/>
            <a:r>
              <a:rPr lang="en-US" dirty="0"/>
              <a:t>An explanation must be based on Dashboard data or other locally collected data. </a:t>
            </a:r>
          </a:p>
          <a:p>
            <a:pPr marL="182880" indent="-182880"/>
            <a:r>
              <a:rPr lang="en-US" dirty="0"/>
              <a:t>LEAs must describe how the LEA identified this goal for focused attention, including relevant consultation with educational partners. </a:t>
            </a:r>
          </a:p>
          <a:p>
            <a:pPr marL="182880" indent="-182880"/>
            <a:r>
              <a:rPr lang="en-US" dirty="0"/>
              <a:t>LEAs are encouraged to promote transparency and understanding around the decision to pursue a focus goal.</a:t>
            </a:r>
          </a:p>
        </p:txBody>
      </p:sp>
      <p:sp>
        <p:nvSpPr>
          <p:cNvPr id="4" name="Slide Number Placeholder 3">
            <a:extLst>
              <a:ext uri="{FF2B5EF4-FFF2-40B4-BE49-F238E27FC236}">
                <a16:creationId xmlns:a16="http://schemas.microsoft.com/office/drawing/2014/main" id="{333BBA20-B298-FAFA-10D2-779D31495223}"/>
              </a:ext>
            </a:extLst>
          </p:cNvPr>
          <p:cNvSpPr>
            <a:spLocks noGrp="1"/>
          </p:cNvSpPr>
          <p:nvPr>
            <p:ph type="sldNum" sz="quarter" idx="12"/>
          </p:nvPr>
        </p:nvSpPr>
        <p:spPr/>
        <p:txBody>
          <a:bodyPr/>
          <a:lstStyle/>
          <a:p>
            <a:fld id="{4CE482DC-2269-4F26-9D2A-7E44B1A4CD85}" type="slidenum">
              <a:rPr lang="en-US" smtClean="0"/>
              <a:pPr/>
              <a:t>23</a:t>
            </a:fld>
            <a:endParaRPr lang="en-US" dirty="0"/>
          </a:p>
        </p:txBody>
      </p:sp>
    </p:spTree>
    <p:extLst>
      <p:ext uri="{BB962C8B-B14F-4D97-AF65-F5344CB8AC3E}">
        <p14:creationId xmlns:p14="http://schemas.microsoft.com/office/powerpoint/2010/main" val="14615610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0FB02F-B0D4-9D30-BDC0-213135D35F84}"/>
              </a:ext>
            </a:extLst>
          </p:cNvPr>
          <p:cNvSpPr>
            <a:spLocks noGrp="1"/>
          </p:cNvSpPr>
          <p:nvPr>
            <p:ph type="title"/>
          </p:nvPr>
        </p:nvSpPr>
        <p:spPr>
          <a:xfrm>
            <a:off x="601884" y="286603"/>
            <a:ext cx="11030672" cy="1450757"/>
          </a:xfrm>
        </p:spPr>
        <p:txBody>
          <a:bodyPr/>
          <a:lstStyle/>
          <a:p>
            <a:r>
              <a:rPr lang="en-US" dirty="0"/>
              <a:t> Equity Multiplier Focus Goal</a:t>
            </a:r>
          </a:p>
        </p:txBody>
      </p:sp>
      <p:sp>
        <p:nvSpPr>
          <p:cNvPr id="3" name="Content Placeholder 2">
            <a:extLst>
              <a:ext uri="{FF2B5EF4-FFF2-40B4-BE49-F238E27FC236}">
                <a16:creationId xmlns:a16="http://schemas.microsoft.com/office/drawing/2014/main" id="{67E12EA4-1B62-4B1B-EB73-CCFD21296067}"/>
              </a:ext>
            </a:extLst>
          </p:cNvPr>
          <p:cNvSpPr>
            <a:spLocks noGrp="1"/>
          </p:cNvSpPr>
          <p:nvPr>
            <p:ph idx="1"/>
          </p:nvPr>
        </p:nvSpPr>
        <p:spPr>
          <a:xfrm>
            <a:off x="601884" y="1967479"/>
            <a:ext cx="11030672" cy="4262187"/>
          </a:xfrm>
        </p:spPr>
        <p:txBody>
          <a:bodyPr vert="horz" lIns="0" tIns="45720" rIns="0" bIns="45720" rtlCol="0" anchor="t">
            <a:normAutofit/>
          </a:bodyPr>
          <a:lstStyle/>
          <a:p>
            <a:pPr marL="182880" indent="-182880"/>
            <a:r>
              <a:rPr lang="en-US" dirty="0">
                <a:latin typeface="Arial Narrow"/>
                <a:cs typeface="Arial"/>
              </a:rPr>
              <a:t>General overview:</a:t>
            </a:r>
          </a:p>
          <a:p>
            <a:pPr marL="182880" indent="-182880"/>
            <a:r>
              <a:rPr lang="en-US" dirty="0">
                <a:latin typeface="Arial Narrow"/>
                <a:cs typeface="Arial"/>
              </a:rPr>
              <a:t>This is a specific focus goal. It is for one or more specific </a:t>
            </a:r>
            <a:r>
              <a:rPr lang="en-US" dirty="0" err="1">
                <a:latin typeface="Arial Narrow"/>
                <a:cs typeface="Arial"/>
              </a:rPr>
              <a:t>schoolsites</a:t>
            </a:r>
            <a:r>
              <a:rPr lang="en-US" dirty="0">
                <a:latin typeface="Arial Narrow"/>
                <a:cs typeface="Arial"/>
              </a:rPr>
              <a:t> that are receiving Equity Multiplier Funding. In addition to what is required for a general focus goal, there are some specific requirements related to Equity Multiplier Focus Goals. Those will be addressed in the Equity Multiplier Focus Goal presentation on Tuesday, December 12th. </a:t>
            </a:r>
            <a:endParaRPr lang="en-US" dirty="0"/>
          </a:p>
        </p:txBody>
      </p:sp>
      <p:sp>
        <p:nvSpPr>
          <p:cNvPr id="4" name="Slide Number Placeholder 3">
            <a:extLst>
              <a:ext uri="{FF2B5EF4-FFF2-40B4-BE49-F238E27FC236}">
                <a16:creationId xmlns:a16="http://schemas.microsoft.com/office/drawing/2014/main" id="{EEA76107-AF52-27F8-1141-4F51DC7B3CAA}"/>
              </a:ext>
            </a:extLst>
          </p:cNvPr>
          <p:cNvSpPr>
            <a:spLocks noGrp="1"/>
          </p:cNvSpPr>
          <p:nvPr>
            <p:ph type="sldNum" sz="quarter" idx="12"/>
          </p:nvPr>
        </p:nvSpPr>
        <p:spPr/>
        <p:txBody>
          <a:bodyPr/>
          <a:lstStyle/>
          <a:p>
            <a:fld id="{4CE482DC-2269-4F26-9D2A-7E44B1A4CD85}" type="slidenum">
              <a:rPr lang="en-US" smtClean="0"/>
              <a:pPr/>
              <a:t>24</a:t>
            </a:fld>
            <a:endParaRPr lang="en-US" dirty="0"/>
          </a:p>
        </p:txBody>
      </p:sp>
    </p:spTree>
    <p:extLst>
      <p:ext uri="{BB962C8B-B14F-4D97-AF65-F5344CB8AC3E}">
        <p14:creationId xmlns:p14="http://schemas.microsoft.com/office/powerpoint/2010/main" val="5183292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EC27A-4482-152D-C5DE-F5BD80F75161}"/>
              </a:ext>
            </a:extLst>
          </p:cNvPr>
          <p:cNvSpPr>
            <a:spLocks noGrp="1"/>
          </p:cNvSpPr>
          <p:nvPr>
            <p:ph type="title"/>
          </p:nvPr>
        </p:nvSpPr>
        <p:spPr>
          <a:xfrm>
            <a:off x="601884" y="286603"/>
            <a:ext cx="11030672" cy="1450757"/>
          </a:xfrm>
        </p:spPr>
        <p:txBody>
          <a:bodyPr/>
          <a:lstStyle/>
          <a:p>
            <a:r>
              <a:rPr lang="en-US" dirty="0"/>
              <a:t>Instructions for Broad Goal</a:t>
            </a:r>
          </a:p>
        </p:txBody>
      </p:sp>
      <p:sp>
        <p:nvSpPr>
          <p:cNvPr id="3" name="Content Placeholder 2">
            <a:extLst>
              <a:ext uri="{FF2B5EF4-FFF2-40B4-BE49-F238E27FC236}">
                <a16:creationId xmlns:a16="http://schemas.microsoft.com/office/drawing/2014/main" id="{018D7A7D-D9FA-9860-64C8-F6B374782074}"/>
              </a:ext>
            </a:extLst>
          </p:cNvPr>
          <p:cNvSpPr>
            <a:spLocks noGrp="1"/>
          </p:cNvSpPr>
          <p:nvPr>
            <p:ph idx="1"/>
          </p:nvPr>
        </p:nvSpPr>
        <p:spPr>
          <a:xfrm>
            <a:off x="601884" y="1967479"/>
            <a:ext cx="11030672" cy="4262187"/>
          </a:xfrm>
        </p:spPr>
        <p:txBody>
          <a:bodyPr vert="horz" lIns="0" tIns="45720" rIns="0" bIns="45720" rtlCol="0" anchor="t">
            <a:normAutofit/>
          </a:bodyPr>
          <a:lstStyle/>
          <a:p>
            <a:pPr marL="182880" indent="-182880"/>
            <a:r>
              <a:rPr lang="en-US" dirty="0"/>
              <a:t>Description: Describe what the LEA plans to achieve through the actions included in the goal. The description of a broad goal will be clearly aligned with the expected measurable outcomes included for the goal. The goal description organizes the actions and expected outcomes in a cohesive and consistent manner.  A goal description is specific enough to be measurable in either quantitative or qualitative terms. A broad goal is not as specific as a focus goal. While it is specific enough to be measurable, there are many different metrics for measuring progress toward the goal.</a:t>
            </a:r>
          </a:p>
          <a:p>
            <a:pPr marL="182880" indent="-182880"/>
            <a:r>
              <a:rPr lang="en-US" dirty="0"/>
              <a:t>Type of Goal: Identify the type of goal being implemented as a Broad Goal.</a:t>
            </a:r>
          </a:p>
          <a:p>
            <a:pPr marL="182880" indent="-182880"/>
            <a:r>
              <a:rPr lang="en-US" dirty="0"/>
              <a:t>Why: Explain why the LEA developed this goal and how the actions and metrics grouped together will help achieve the goal.</a:t>
            </a:r>
          </a:p>
        </p:txBody>
      </p:sp>
      <p:sp>
        <p:nvSpPr>
          <p:cNvPr id="4" name="Slide Number Placeholder 3">
            <a:extLst>
              <a:ext uri="{FF2B5EF4-FFF2-40B4-BE49-F238E27FC236}">
                <a16:creationId xmlns:a16="http://schemas.microsoft.com/office/drawing/2014/main" id="{E53C7BFF-2CD5-B4EE-202D-E15ADAC121B9}"/>
              </a:ext>
            </a:extLst>
          </p:cNvPr>
          <p:cNvSpPr>
            <a:spLocks noGrp="1"/>
          </p:cNvSpPr>
          <p:nvPr>
            <p:ph type="sldNum" sz="quarter" idx="12"/>
          </p:nvPr>
        </p:nvSpPr>
        <p:spPr/>
        <p:txBody>
          <a:bodyPr/>
          <a:lstStyle/>
          <a:p>
            <a:fld id="{4CE482DC-2269-4F26-9D2A-7E44B1A4CD85}" type="slidenum">
              <a:rPr lang="en-US" smtClean="0"/>
              <a:pPr/>
              <a:t>25</a:t>
            </a:fld>
            <a:endParaRPr lang="en-US" dirty="0"/>
          </a:p>
        </p:txBody>
      </p:sp>
    </p:spTree>
    <p:extLst>
      <p:ext uri="{BB962C8B-B14F-4D97-AF65-F5344CB8AC3E}">
        <p14:creationId xmlns:p14="http://schemas.microsoft.com/office/powerpoint/2010/main" val="10378856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EC27A-4482-152D-C5DE-F5BD80F75161}"/>
              </a:ext>
            </a:extLst>
          </p:cNvPr>
          <p:cNvSpPr>
            <a:spLocks noGrp="1"/>
          </p:cNvSpPr>
          <p:nvPr>
            <p:ph type="title"/>
          </p:nvPr>
        </p:nvSpPr>
        <p:spPr>
          <a:xfrm>
            <a:off x="601884" y="286603"/>
            <a:ext cx="11030672" cy="1450757"/>
          </a:xfrm>
        </p:spPr>
        <p:txBody>
          <a:bodyPr>
            <a:normAutofit fontScale="90000"/>
          </a:bodyPr>
          <a:lstStyle/>
          <a:p>
            <a:r>
              <a:rPr lang="en-US" dirty="0"/>
              <a:t>Instructions for Maintenance of Progress Goal</a:t>
            </a:r>
          </a:p>
        </p:txBody>
      </p:sp>
      <p:sp>
        <p:nvSpPr>
          <p:cNvPr id="3" name="Content Placeholder 2">
            <a:extLst>
              <a:ext uri="{FF2B5EF4-FFF2-40B4-BE49-F238E27FC236}">
                <a16:creationId xmlns:a16="http://schemas.microsoft.com/office/drawing/2014/main" id="{018D7A7D-D9FA-9860-64C8-F6B374782074}"/>
              </a:ext>
            </a:extLst>
          </p:cNvPr>
          <p:cNvSpPr>
            <a:spLocks noGrp="1"/>
          </p:cNvSpPr>
          <p:nvPr>
            <p:ph idx="1"/>
          </p:nvPr>
        </p:nvSpPr>
        <p:spPr>
          <a:xfrm>
            <a:off x="601884" y="1967479"/>
            <a:ext cx="11030672" cy="4262187"/>
          </a:xfrm>
        </p:spPr>
        <p:txBody>
          <a:bodyPr vert="horz" lIns="0" tIns="45720" rIns="0" bIns="45720" rtlCol="0" anchor="t">
            <a:normAutofit/>
          </a:bodyPr>
          <a:lstStyle/>
          <a:p>
            <a:pPr marL="182880" indent="-182880"/>
            <a:r>
              <a:rPr lang="en-US" dirty="0"/>
              <a:t>Description: Describe how the LEA intends to maintain the progress made in the LCFF State Priorities not addressed by the other goals in the LCAP. </a:t>
            </a:r>
          </a:p>
          <a:p>
            <a:pPr marL="182880" indent="-182880"/>
            <a:r>
              <a:rPr lang="en-US" dirty="0"/>
              <a:t>Use this type of goal to address the state priorities and applicable metrics not addressed within the other goals in the LCAP. </a:t>
            </a:r>
          </a:p>
          <a:p>
            <a:pPr marL="182880" indent="-182880"/>
            <a:r>
              <a:rPr lang="en-US" dirty="0"/>
              <a:t>The state priorities and metrics to be addressed in this section are those for which the LEA, in consultation with educational partners, has determined to maintain actions and monitor progress while focusing implementation efforts on the actions covered by other goals in the LCAP.</a:t>
            </a:r>
          </a:p>
          <a:p>
            <a:pPr marL="182880" indent="-182880"/>
            <a:r>
              <a:rPr lang="en-US" dirty="0"/>
              <a:t>Type of Goal: Identify the type of goal being implemented as a Maintenance of Progress Goal.</a:t>
            </a:r>
          </a:p>
          <a:p>
            <a:pPr marL="182880" indent="-182880"/>
            <a:r>
              <a:rPr lang="en-US" dirty="0"/>
              <a:t>Why: Explain how the actions will sustain the progress exemplified by the related metrics.</a:t>
            </a:r>
          </a:p>
        </p:txBody>
      </p:sp>
      <p:sp>
        <p:nvSpPr>
          <p:cNvPr id="4" name="Slide Number Placeholder 3">
            <a:extLst>
              <a:ext uri="{FF2B5EF4-FFF2-40B4-BE49-F238E27FC236}">
                <a16:creationId xmlns:a16="http://schemas.microsoft.com/office/drawing/2014/main" id="{A8E596DF-A4CF-7D1A-A91F-00B85D531C9C}"/>
              </a:ext>
            </a:extLst>
          </p:cNvPr>
          <p:cNvSpPr>
            <a:spLocks noGrp="1"/>
          </p:cNvSpPr>
          <p:nvPr>
            <p:ph type="sldNum" sz="quarter" idx="12"/>
          </p:nvPr>
        </p:nvSpPr>
        <p:spPr/>
        <p:txBody>
          <a:bodyPr/>
          <a:lstStyle/>
          <a:p>
            <a:fld id="{4CE482DC-2269-4F26-9D2A-7E44B1A4CD85}" type="slidenum">
              <a:rPr lang="en-US" smtClean="0"/>
              <a:pPr/>
              <a:t>26</a:t>
            </a:fld>
            <a:endParaRPr lang="en-US" dirty="0"/>
          </a:p>
        </p:txBody>
      </p:sp>
    </p:spTree>
    <p:extLst>
      <p:ext uri="{BB962C8B-B14F-4D97-AF65-F5344CB8AC3E}">
        <p14:creationId xmlns:p14="http://schemas.microsoft.com/office/powerpoint/2010/main" val="37769903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6B14C-7B03-4794-2615-BE3921416CCB}"/>
              </a:ext>
            </a:extLst>
          </p:cNvPr>
          <p:cNvSpPr>
            <a:spLocks noGrp="1"/>
          </p:cNvSpPr>
          <p:nvPr>
            <p:ph type="title"/>
          </p:nvPr>
        </p:nvSpPr>
        <p:spPr>
          <a:xfrm>
            <a:off x="601884" y="286603"/>
            <a:ext cx="11030672" cy="1450757"/>
          </a:xfrm>
        </p:spPr>
        <p:txBody>
          <a:bodyPr/>
          <a:lstStyle/>
          <a:p>
            <a:r>
              <a:rPr lang="en-US" dirty="0"/>
              <a:t>Benefits of different types of goals</a:t>
            </a:r>
          </a:p>
        </p:txBody>
      </p:sp>
      <p:sp>
        <p:nvSpPr>
          <p:cNvPr id="3" name="Content Placeholder 2">
            <a:extLst>
              <a:ext uri="{FF2B5EF4-FFF2-40B4-BE49-F238E27FC236}">
                <a16:creationId xmlns:a16="http://schemas.microsoft.com/office/drawing/2014/main" id="{63356019-496B-0FE4-7226-88E774D746B5}"/>
              </a:ext>
            </a:extLst>
          </p:cNvPr>
          <p:cNvSpPr>
            <a:spLocks noGrp="1"/>
          </p:cNvSpPr>
          <p:nvPr>
            <p:ph idx="1"/>
          </p:nvPr>
        </p:nvSpPr>
        <p:spPr>
          <a:xfrm>
            <a:off x="601884" y="1967479"/>
            <a:ext cx="11030672" cy="4262187"/>
          </a:xfrm>
        </p:spPr>
        <p:txBody>
          <a:bodyPr vert="horz" lIns="0" tIns="45720" rIns="0" bIns="45720" rtlCol="0" anchor="t">
            <a:normAutofit/>
          </a:bodyPr>
          <a:lstStyle/>
          <a:p>
            <a:pPr marL="182880" indent="-182880"/>
            <a:r>
              <a:rPr lang="en-US" dirty="0"/>
              <a:t>Utilizing the different types of goals can help an LEA to streamline and focus its LCAP on the areas in of greatest need identified by the LEA. </a:t>
            </a:r>
          </a:p>
          <a:p>
            <a:pPr marL="365760" indent="-182880"/>
            <a:r>
              <a:rPr lang="en-US" dirty="0"/>
              <a:t>Are there student groups, schools and/or state priority areas that would benefit from a focused data intensive approach?</a:t>
            </a:r>
          </a:p>
          <a:p>
            <a:pPr marL="548640" lvl="1" indent="-182880"/>
            <a:r>
              <a:rPr lang="en-US" dirty="0"/>
              <a:t>Examples: Chronic absenteeism, Equity multiplier goals for schools</a:t>
            </a:r>
          </a:p>
          <a:p>
            <a:pPr marL="365760" indent="-182880"/>
            <a:r>
              <a:rPr lang="en-US" dirty="0"/>
              <a:t>Are there state priority areas that are not a high priority or are not areas of need for which progress can be maintained?</a:t>
            </a:r>
          </a:p>
          <a:p>
            <a:pPr marL="548640" indent="-182880"/>
            <a:r>
              <a:rPr lang="en-US" dirty="0"/>
              <a:t>Examples: Sufficient instructional materials, implementation of state standards, access to a broad course of study</a:t>
            </a:r>
          </a:p>
        </p:txBody>
      </p:sp>
      <p:sp>
        <p:nvSpPr>
          <p:cNvPr id="4" name="Slide Number Placeholder 3">
            <a:extLst>
              <a:ext uri="{FF2B5EF4-FFF2-40B4-BE49-F238E27FC236}">
                <a16:creationId xmlns:a16="http://schemas.microsoft.com/office/drawing/2014/main" id="{EB28D3E2-F458-3D6F-7E12-AE7764FBB048}"/>
              </a:ext>
            </a:extLst>
          </p:cNvPr>
          <p:cNvSpPr>
            <a:spLocks noGrp="1"/>
          </p:cNvSpPr>
          <p:nvPr>
            <p:ph type="sldNum" sz="quarter" idx="12"/>
          </p:nvPr>
        </p:nvSpPr>
        <p:spPr/>
        <p:txBody>
          <a:bodyPr/>
          <a:lstStyle/>
          <a:p>
            <a:fld id="{4CE482DC-2269-4F26-9D2A-7E44B1A4CD85}" type="slidenum">
              <a:rPr lang="en-US" smtClean="0"/>
              <a:pPr/>
              <a:t>27</a:t>
            </a:fld>
            <a:endParaRPr lang="en-US" dirty="0"/>
          </a:p>
        </p:txBody>
      </p:sp>
    </p:spTree>
    <p:extLst>
      <p:ext uri="{BB962C8B-B14F-4D97-AF65-F5344CB8AC3E}">
        <p14:creationId xmlns:p14="http://schemas.microsoft.com/office/powerpoint/2010/main" val="8056711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B76129-4C2B-6B32-8F1C-FEAD7751BF0F}"/>
              </a:ext>
            </a:extLst>
          </p:cNvPr>
          <p:cNvSpPr>
            <a:spLocks noGrp="1"/>
          </p:cNvSpPr>
          <p:nvPr>
            <p:ph type="title"/>
          </p:nvPr>
        </p:nvSpPr>
        <p:spPr/>
        <p:txBody>
          <a:bodyPr/>
          <a:lstStyle/>
          <a:p>
            <a:r>
              <a:rPr lang="en-US" dirty="0"/>
              <a:t>Examples of Focus Goals and Broad Goals</a:t>
            </a:r>
          </a:p>
        </p:txBody>
      </p:sp>
      <p:sp>
        <p:nvSpPr>
          <p:cNvPr id="8" name="Content Placeholder 7">
            <a:extLst>
              <a:ext uri="{FF2B5EF4-FFF2-40B4-BE49-F238E27FC236}">
                <a16:creationId xmlns:a16="http://schemas.microsoft.com/office/drawing/2014/main" id="{78506F1B-6126-B4EE-183B-7EC6D7A6E003}"/>
              </a:ext>
            </a:extLst>
          </p:cNvPr>
          <p:cNvSpPr>
            <a:spLocks noGrp="1"/>
          </p:cNvSpPr>
          <p:nvPr>
            <p:ph sz="half" idx="1"/>
          </p:nvPr>
        </p:nvSpPr>
        <p:spPr>
          <a:xfrm>
            <a:off x="575353" y="1845735"/>
            <a:ext cx="10637130" cy="4023359"/>
          </a:xfrm>
        </p:spPr>
        <p:txBody>
          <a:bodyPr/>
          <a:lstStyle/>
          <a:p>
            <a:r>
              <a:rPr lang="en-US" dirty="0"/>
              <a:t>Examples of focus goals and broad goals may be found on the LCAP Development Resources webpage: </a:t>
            </a:r>
            <a:r>
              <a:rPr lang="en-US" dirty="0">
                <a:solidFill>
                  <a:srgbClr val="1704A0"/>
                </a:solidFill>
                <a:hlinkClick r:id="rId2" tooltip="CDE's LCAP Development Resources webpage">
                  <a:extLst>
                    <a:ext uri="{A12FA001-AC4F-418D-AE19-62706E023703}">
                      <ahyp:hlinkClr xmlns:ahyp="http://schemas.microsoft.com/office/drawing/2018/hyperlinkcolor" val="tx"/>
                    </a:ext>
                  </a:extLst>
                </a:hlinkClick>
              </a:rPr>
              <a:t>https://www.cde.ca.gov/re/lc/lcapdevresources.asp</a:t>
            </a:r>
            <a:r>
              <a:rPr lang="en-US" dirty="0"/>
              <a:t>.</a:t>
            </a:r>
          </a:p>
          <a:p>
            <a:pPr lvl="1">
              <a:spcBef>
                <a:spcPts val="1200"/>
              </a:spcBef>
            </a:pPr>
            <a:r>
              <a:rPr lang="en-US" dirty="0"/>
              <a:t>While these examples are provided using the 2023–24 LCAP template, LEAs may find the examples of both focus goals and broad goals to be valuable as they develop goals and actions for the 2024–25 LCAP.</a:t>
            </a:r>
          </a:p>
        </p:txBody>
      </p:sp>
      <p:sp>
        <p:nvSpPr>
          <p:cNvPr id="3" name="Slide Number Placeholder 2">
            <a:extLst>
              <a:ext uri="{FF2B5EF4-FFF2-40B4-BE49-F238E27FC236}">
                <a16:creationId xmlns:a16="http://schemas.microsoft.com/office/drawing/2014/main" id="{5DE6016C-23A1-E082-A35B-6DB7A9892379}"/>
              </a:ext>
            </a:extLst>
          </p:cNvPr>
          <p:cNvSpPr>
            <a:spLocks noGrp="1"/>
          </p:cNvSpPr>
          <p:nvPr>
            <p:ph type="sldNum" sz="quarter" idx="12"/>
          </p:nvPr>
        </p:nvSpPr>
        <p:spPr/>
        <p:txBody>
          <a:bodyPr/>
          <a:lstStyle/>
          <a:p>
            <a:fld id="{4FAB73BC-B049-4115-A692-8D63A059BFB8}" type="slidenum">
              <a:rPr lang="en-US" sz="2400" smtClean="0">
                <a:latin typeface="Arial" panose="020B0604020202020204" pitchFamily="34" charset="0"/>
                <a:cs typeface="Arial" panose="020B0604020202020204" pitchFamily="34" charset="0"/>
              </a:rPr>
              <a:t>28</a:t>
            </a:fld>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588903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1451C-F962-43EB-850D-6C5273CBC1AA}"/>
              </a:ext>
            </a:extLst>
          </p:cNvPr>
          <p:cNvSpPr>
            <a:spLocks noGrp="1"/>
          </p:cNvSpPr>
          <p:nvPr>
            <p:ph type="title"/>
          </p:nvPr>
        </p:nvSpPr>
        <p:spPr>
          <a:xfrm>
            <a:off x="616449" y="758952"/>
            <a:ext cx="10539231" cy="3566160"/>
          </a:xfrm>
        </p:spPr>
        <p:txBody>
          <a:bodyPr vert="horz" lIns="91440" tIns="45720" rIns="91440" bIns="45720" rtlCol="0" anchor="b">
            <a:normAutofit/>
          </a:bodyPr>
          <a:lstStyle/>
          <a:p>
            <a:r>
              <a:rPr lang="en-US" dirty="0"/>
              <a:t>Important Information to Consider Prior to Developing a Goal</a:t>
            </a:r>
          </a:p>
        </p:txBody>
      </p:sp>
      <p:sp>
        <p:nvSpPr>
          <p:cNvPr id="4" name="Slide Number Placeholder 3">
            <a:extLst>
              <a:ext uri="{FF2B5EF4-FFF2-40B4-BE49-F238E27FC236}">
                <a16:creationId xmlns:a16="http://schemas.microsoft.com/office/drawing/2014/main" id="{B0462FCB-6B18-4A27-8574-68167EA58C50}"/>
              </a:ext>
            </a:extLst>
          </p:cNvPr>
          <p:cNvSpPr>
            <a:spLocks noGrp="1"/>
          </p:cNvSpPr>
          <p:nvPr>
            <p:ph type="sldNum" sz="quarter" idx="12"/>
          </p:nvPr>
        </p:nvSpPr>
        <p:spPr>
          <a:xfrm>
            <a:off x="9900458" y="6459785"/>
            <a:ext cx="1312025" cy="365125"/>
          </a:xfrm>
        </p:spPr>
        <p:txBody>
          <a:bodyPr vert="horz" lIns="91440" tIns="45720" rIns="91440" bIns="45720" rtlCol="0" anchor="ctr">
            <a:normAutofit fontScale="92500" lnSpcReduction="20000"/>
          </a:bodyPr>
          <a:lstStyle/>
          <a:p>
            <a:pPr lvl="0"/>
            <a:fld id="{1E47FE53-EBF0-4DA7-9D9D-CC1C3A20F3CB}" type="slidenum">
              <a:rPr lang="en-US" noProof="0" smtClean="0"/>
              <a:pPr lvl="0"/>
              <a:t>29</a:t>
            </a:fld>
            <a:endParaRPr lang="en-US" noProof="0"/>
          </a:p>
        </p:txBody>
      </p:sp>
    </p:spTree>
    <p:extLst>
      <p:ext uri="{BB962C8B-B14F-4D97-AF65-F5344CB8AC3E}">
        <p14:creationId xmlns:p14="http://schemas.microsoft.com/office/powerpoint/2010/main" val="1350886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92E10-CFBF-31F6-17E2-9C7B932BB98D}"/>
              </a:ext>
            </a:extLst>
          </p:cNvPr>
          <p:cNvSpPr>
            <a:spLocks noGrp="1"/>
          </p:cNvSpPr>
          <p:nvPr>
            <p:ph type="title"/>
          </p:nvPr>
        </p:nvSpPr>
        <p:spPr/>
        <p:txBody>
          <a:bodyPr>
            <a:normAutofit/>
          </a:bodyPr>
          <a:lstStyle/>
          <a:p>
            <a:r>
              <a:rPr lang="en-US" sz="5400" dirty="0">
                <a:latin typeface="Arial Narrow"/>
              </a:rPr>
              <a:t>Template Files</a:t>
            </a:r>
            <a:endParaRPr lang="en-US" sz="5400" dirty="0"/>
          </a:p>
        </p:txBody>
      </p:sp>
      <p:sp>
        <p:nvSpPr>
          <p:cNvPr id="3" name="Content Placeholder 2">
            <a:extLst>
              <a:ext uri="{FF2B5EF4-FFF2-40B4-BE49-F238E27FC236}">
                <a16:creationId xmlns:a16="http://schemas.microsoft.com/office/drawing/2014/main" id="{88CD891D-E63F-2BDF-493B-7214AC6712C4}"/>
              </a:ext>
            </a:extLst>
          </p:cNvPr>
          <p:cNvSpPr>
            <a:spLocks noGrp="1"/>
          </p:cNvSpPr>
          <p:nvPr>
            <p:ph idx="1"/>
          </p:nvPr>
        </p:nvSpPr>
        <p:spPr/>
        <p:txBody>
          <a:bodyPr vert="horz" lIns="0" tIns="45720" rIns="0" bIns="45720" rtlCol="0" anchor="t">
            <a:normAutofit/>
          </a:bodyPr>
          <a:lstStyle/>
          <a:p>
            <a:pPr marL="0" indent="0">
              <a:buNone/>
            </a:pPr>
            <a:r>
              <a:rPr lang="en-US" dirty="0">
                <a:latin typeface="Arial Narrow"/>
                <a:cs typeface="Arial"/>
              </a:rPr>
              <a:t>2023–24 LCAP Annual Update Template:</a:t>
            </a:r>
            <a:endParaRPr lang="en-US" dirty="0">
              <a:latin typeface="Arial Narrow"/>
            </a:endParaRPr>
          </a:p>
          <a:p>
            <a:pPr>
              <a:buNone/>
            </a:pPr>
            <a:r>
              <a:rPr lang="en-US" dirty="0">
                <a:solidFill>
                  <a:srgbClr val="1704A0"/>
                </a:solidFill>
                <a:latin typeface="Arial Narrow"/>
                <a:cs typeface="Arial"/>
                <a:hlinkClick r:id="rId3" tooltip="2023–24 LCAP Annual Update Template">
                  <a:extLst>
                    <a:ext uri="{A12FA001-AC4F-418D-AE19-62706E023703}">
                      <ahyp:hlinkClr xmlns:ahyp="http://schemas.microsoft.com/office/drawing/2018/hyperlinkcolor" val="tx"/>
                    </a:ext>
                  </a:extLst>
                </a:hlinkClick>
              </a:rPr>
              <a:t>https://www.cde.ca.gov/re/lc/documents/annualupdatetemplate2023.docx</a:t>
            </a:r>
            <a:endParaRPr lang="en-US" dirty="0">
              <a:solidFill>
                <a:srgbClr val="1704A0"/>
              </a:solidFill>
              <a:latin typeface="Arial Narrow"/>
            </a:endParaRPr>
          </a:p>
          <a:p>
            <a:pPr>
              <a:buNone/>
            </a:pPr>
            <a:r>
              <a:rPr lang="en-US" dirty="0">
                <a:latin typeface="Arial Narrow"/>
                <a:cs typeface="Arial"/>
              </a:rPr>
              <a:t>2024–25 LCAP Template:</a:t>
            </a:r>
            <a:endParaRPr lang="en-US" dirty="0">
              <a:latin typeface="Arial Narrow"/>
            </a:endParaRPr>
          </a:p>
          <a:p>
            <a:pPr>
              <a:buNone/>
            </a:pPr>
            <a:r>
              <a:rPr lang="en-US" dirty="0">
                <a:solidFill>
                  <a:srgbClr val="1704A0"/>
                </a:solidFill>
                <a:latin typeface="Arial Narrow"/>
                <a:cs typeface="Arial"/>
                <a:hlinkClick r:id="rId4" tooltip="2024–25 LCAP Template">
                  <a:extLst>
                    <a:ext uri="{A12FA001-AC4F-418D-AE19-62706E023703}">
                      <ahyp:hlinkClr xmlns:ahyp="http://schemas.microsoft.com/office/drawing/2018/hyperlinkcolor" val="tx"/>
                    </a:ext>
                  </a:extLst>
                </a:hlinkClick>
              </a:rPr>
              <a:t>https://www.cde.ca.gov/re/lc/documents/adoptedlcaptemplate2024.docx</a:t>
            </a:r>
            <a:endParaRPr lang="en-US" dirty="0">
              <a:solidFill>
                <a:srgbClr val="1704A0"/>
              </a:solidFill>
              <a:latin typeface="Arial Narrow"/>
            </a:endParaRPr>
          </a:p>
          <a:p>
            <a:pPr>
              <a:buNone/>
            </a:pPr>
            <a:r>
              <a:rPr lang="en-US" dirty="0">
                <a:latin typeface="Arial Narrow"/>
                <a:cs typeface="Arial"/>
              </a:rPr>
              <a:t>2024–25 LCAP Action Tables Template:</a:t>
            </a:r>
            <a:endParaRPr lang="en-US" dirty="0">
              <a:latin typeface="Arial Narrow"/>
            </a:endParaRPr>
          </a:p>
          <a:p>
            <a:pPr>
              <a:buNone/>
            </a:pPr>
            <a:r>
              <a:rPr lang="en-US" dirty="0">
                <a:solidFill>
                  <a:srgbClr val="1704A0"/>
                </a:solidFill>
                <a:latin typeface="Arial Narrow"/>
                <a:cs typeface="Arial"/>
                <a:hlinkClick r:id="rId5" tooltip="2024–25 LCAP Action Tables Template">
                  <a:extLst>
                    <a:ext uri="{A12FA001-AC4F-418D-AE19-62706E023703}">
                      <ahyp:hlinkClr xmlns:ahyp="http://schemas.microsoft.com/office/drawing/2018/hyperlinkcolor" val="tx"/>
                    </a:ext>
                  </a:extLst>
                </a:hlinkClick>
              </a:rPr>
              <a:t>https://www.cde.ca.gov/re/lc/documents/lcapactiontables2024.xlsx</a:t>
            </a:r>
            <a:endParaRPr lang="en-US" dirty="0">
              <a:solidFill>
                <a:srgbClr val="1704A0"/>
              </a:solidFill>
              <a:latin typeface="Arial Narrow"/>
            </a:endParaRPr>
          </a:p>
          <a:p>
            <a:pPr>
              <a:buNone/>
            </a:pPr>
            <a:r>
              <a:rPr lang="en-US" dirty="0">
                <a:latin typeface="Arial Narrow"/>
                <a:cs typeface="Arial"/>
              </a:rPr>
              <a:t>The Budget Overview for Parents Template:</a:t>
            </a:r>
            <a:endParaRPr lang="en-US" dirty="0">
              <a:latin typeface="Arial Narrow"/>
            </a:endParaRPr>
          </a:p>
          <a:p>
            <a:pPr>
              <a:buNone/>
            </a:pPr>
            <a:r>
              <a:rPr lang="en-US" dirty="0">
                <a:solidFill>
                  <a:srgbClr val="1704A0"/>
                </a:solidFill>
                <a:latin typeface="Arial Narrow"/>
                <a:cs typeface="Arial"/>
                <a:hlinkClick r:id="rId6" tooltip="Budget Overview for Parents Template">
                  <a:extLst>
                    <a:ext uri="{A12FA001-AC4F-418D-AE19-62706E023703}">
                      <ahyp:hlinkClr xmlns:ahyp="http://schemas.microsoft.com/office/drawing/2018/hyperlinkcolor" val="tx"/>
                    </a:ext>
                  </a:extLst>
                </a:hlinkClick>
              </a:rPr>
              <a:t>https://www.cde.ca.gov/re/lc/documents/budgetoverviewparent.xlsx</a:t>
            </a:r>
            <a:endParaRPr lang="en-US" dirty="0">
              <a:solidFill>
                <a:srgbClr val="1704A0"/>
              </a:solidFill>
            </a:endParaRPr>
          </a:p>
        </p:txBody>
      </p:sp>
      <p:sp>
        <p:nvSpPr>
          <p:cNvPr id="4" name="Slide Number Placeholder 3">
            <a:extLst>
              <a:ext uri="{FF2B5EF4-FFF2-40B4-BE49-F238E27FC236}">
                <a16:creationId xmlns:a16="http://schemas.microsoft.com/office/drawing/2014/main" id="{719A7C06-1044-8D5A-A7A1-0D0EB4372907}"/>
              </a:ext>
            </a:extLst>
          </p:cNvPr>
          <p:cNvSpPr>
            <a:spLocks noGrp="1"/>
          </p:cNvSpPr>
          <p:nvPr>
            <p:ph type="sldNum" sz="quarter" idx="12"/>
          </p:nvPr>
        </p:nvSpPr>
        <p:spPr/>
        <p:txBody>
          <a:bodyPr/>
          <a:lstStyle/>
          <a:p>
            <a:fld id="{4CE482DC-2269-4F26-9D2A-7E44B1A4CD85}" type="slidenum">
              <a:rPr lang="en-US" smtClean="0"/>
              <a:pPr/>
              <a:t>3</a:t>
            </a:fld>
            <a:endParaRPr lang="en-US" dirty="0"/>
          </a:p>
        </p:txBody>
      </p:sp>
    </p:spTree>
    <p:extLst>
      <p:ext uri="{BB962C8B-B14F-4D97-AF65-F5344CB8AC3E}">
        <p14:creationId xmlns:p14="http://schemas.microsoft.com/office/powerpoint/2010/main" val="2528219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6B14C-7B03-4794-2615-BE3921416CCB}"/>
              </a:ext>
            </a:extLst>
          </p:cNvPr>
          <p:cNvSpPr>
            <a:spLocks noGrp="1"/>
          </p:cNvSpPr>
          <p:nvPr>
            <p:ph type="title"/>
          </p:nvPr>
        </p:nvSpPr>
        <p:spPr>
          <a:xfrm>
            <a:off x="181811" y="4893810"/>
            <a:ext cx="11030672" cy="1450757"/>
          </a:xfrm>
        </p:spPr>
        <p:txBody>
          <a:bodyPr>
            <a:normAutofit/>
          </a:bodyPr>
          <a:lstStyle/>
          <a:p>
            <a:r>
              <a:rPr lang="en-US" sz="4600" dirty="0">
                <a:solidFill>
                  <a:schemeClr val="tx1"/>
                </a:solidFill>
              </a:rPr>
              <a:t>This is a bridge year. LEAs are transitioning from the prior three-year LCAP to the next three-year LCAP.</a:t>
            </a:r>
            <a:endParaRPr lang="en-US" sz="4600" dirty="0"/>
          </a:p>
        </p:txBody>
      </p:sp>
      <p:pic>
        <p:nvPicPr>
          <p:cNvPr id="6" name="Content Placeholder 5">
            <a:extLst>
              <a:ext uri="{FF2B5EF4-FFF2-40B4-BE49-F238E27FC236}">
                <a16:creationId xmlns:a16="http://schemas.microsoft.com/office/drawing/2014/main" id="{F418C0D1-B375-CEC6-CF04-4D9B9789715A}"/>
              </a:ext>
              <a:ext uri="{C183D7F6-B498-43B3-948B-1728B52AA6E4}">
                <adec:decorative xmlns:adec="http://schemas.microsoft.com/office/drawing/2017/decorative" val="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793" y="35183"/>
            <a:ext cx="12148414" cy="4895811"/>
          </a:xfrm>
        </p:spPr>
      </p:pic>
      <p:sp>
        <p:nvSpPr>
          <p:cNvPr id="4" name="Slide Number Placeholder 3">
            <a:extLst>
              <a:ext uri="{FF2B5EF4-FFF2-40B4-BE49-F238E27FC236}">
                <a16:creationId xmlns:a16="http://schemas.microsoft.com/office/drawing/2014/main" id="{EB28D3E2-F458-3D6F-7E12-AE7764FBB048}"/>
              </a:ext>
            </a:extLst>
          </p:cNvPr>
          <p:cNvSpPr>
            <a:spLocks noGrp="1"/>
          </p:cNvSpPr>
          <p:nvPr>
            <p:ph type="sldNum" sz="quarter" idx="12"/>
          </p:nvPr>
        </p:nvSpPr>
        <p:spPr/>
        <p:txBody>
          <a:bodyPr/>
          <a:lstStyle/>
          <a:p>
            <a:fld id="{4CE482DC-2269-4F26-9D2A-7E44B1A4CD85}" type="slidenum">
              <a:rPr lang="en-US" smtClean="0"/>
              <a:pPr/>
              <a:t>30</a:t>
            </a:fld>
            <a:endParaRPr lang="en-US" dirty="0"/>
          </a:p>
        </p:txBody>
      </p:sp>
    </p:spTree>
    <p:extLst>
      <p:ext uri="{BB962C8B-B14F-4D97-AF65-F5344CB8AC3E}">
        <p14:creationId xmlns:p14="http://schemas.microsoft.com/office/powerpoint/2010/main" val="10818294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A69AD-531E-4D2D-BDE3-9119F23E634F}"/>
              </a:ext>
            </a:extLst>
          </p:cNvPr>
          <p:cNvSpPr>
            <a:spLocks noGrp="1"/>
          </p:cNvSpPr>
          <p:nvPr>
            <p:ph type="title"/>
          </p:nvPr>
        </p:nvSpPr>
        <p:spPr>
          <a:xfrm>
            <a:off x="0" y="5000797"/>
            <a:ext cx="12192000" cy="1331981"/>
          </a:xfrm>
        </p:spPr>
        <p:txBody>
          <a:bodyPr>
            <a:normAutofit/>
          </a:bodyPr>
          <a:lstStyle/>
          <a:p>
            <a:r>
              <a:rPr lang="en-US" sz="2600" dirty="0">
                <a:solidFill>
                  <a:schemeClr val="tx1"/>
                </a:solidFill>
                <a:latin typeface="Arial Narrow"/>
              </a:rPr>
              <a:t>What have we learned? Through our comprehensive needs analysis, through our annual update process, from any data analysis, from our educational partners and community? What are the current needs, how can we best address those given any new requirements?</a:t>
            </a:r>
            <a:endParaRPr lang="en-US" sz="2600" dirty="0">
              <a:solidFill>
                <a:schemeClr val="tx1"/>
              </a:solidFill>
            </a:endParaRPr>
          </a:p>
        </p:txBody>
      </p:sp>
      <p:pic>
        <p:nvPicPr>
          <p:cNvPr id="10" name="Content Placeholder 9" descr="A magnifying glass over a graph&#10;">
            <a:extLst>
              <a:ext uri="{FF2B5EF4-FFF2-40B4-BE49-F238E27FC236}">
                <a16:creationId xmlns:a16="http://schemas.microsoft.com/office/drawing/2014/main" id="{D75B4D23-3AFF-893A-D7C3-A484E3E0B490}"/>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1" y="0"/>
            <a:ext cx="6214821" cy="5024039"/>
          </a:xfrm>
        </p:spPr>
      </p:pic>
      <p:pic>
        <p:nvPicPr>
          <p:cNvPr id="12" name="Content Placeholder 11" descr="A group of people in a room raising their hand">
            <a:extLst>
              <a:ext uri="{FF2B5EF4-FFF2-40B4-BE49-F238E27FC236}">
                <a16:creationId xmlns:a16="http://schemas.microsoft.com/office/drawing/2014/main" id="{ACBC4845-485A-A5B0-2230-2DFE81C196EE}"/>
              </a:ext>
            </a:extLst>
          </p:cNvPr>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5899871" y="0"/>
            <a:ext cx="6292129" cy="5000797"/>
          </a:xfrm>
        </p:spPr>
      </p:pic>
      <p:sp>
        <p:nvSpPr>
          <p:cNvPr id="5" name="Slide Number Placeholder 4">
            <a:extLst>
              <a:ext uri="{FF2B5EF4-FFF2-40B4-BE49-F238E27FC236}">
                <a16:creationId xmlns:a16="http://schemas.microsoft.com/office/drawing/2014/main" id="{B215FEF6-ECD0-4FD6-B964-480DB5FF7F01}"/>
              </a:ext>
            </a:extLst>
          </p:cNvPr>
          <p:cNvSpPr>
            <a:spLocks noGrp="1"/>
          </p:cNvSpPr>
          <p:nvPr>
            <p:ph type="sldNum" sz="quarter" idx="12"/>
          </p:nvPr>
        </p:nvSpPr>
        <p:spPr/>
        <p:txBody>
          <a:bodyPr/>
          <a:lstStyle/>
          <a:p>
            <a:fld id="{1E47FE53-EBF0-4DA7-9D9D-CC1C3A20F3CB}" type="slidenum">
              <a:rPr lang="en-US" smtClean="0"/>
              <a:pPr/>
              <a:t>31</a:t>
            </a:fld>
            <a:endParaRPr lang="en-US"/>
          </a:p>
        </p:txBody>
      </p:sp>
    </p:spTree>
    <p:extLst>
      <p:ext uri="{BB962C8B-B14F-4D97-AF65-F5344CB8AC3E}">
        <p14:creationId xmlns:p14="http://schemas.microsoft.com/office/powerpoint/2010/main" val="37500312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E8A21-9829-4691-8B66-81B2724812AC}"/>
              </a:ext>
            </a:extLst>
          </p:cNvPr>
          <p:cNvSpPr>
            <a:spLocks noGrp="1"/>
          </p:cNvSpPr>
          <p:nvPr>
            <p:ph type="title"/>
          </p:nvPr>
        </p:nvSpPr>
        <p:spPr/>
        <p:txBody>
          <a:bodyPr/>
          <a:lstStyle/>
          <a:p>
            <a:r>
              <a:rPr lang="en-US" dirty="0"/>
              <a:t>Requirement for Goals</a:t>
            </a:r>
            <a:endParaRPr lang="en-US" dirty="0">
              <a:cs typeface="Arial"/>
            </a:endParaRPr>
          </a:p>
        </p:txBody>
      </p:sp>
      <p:sp>
        <p:nvSpPr>
          <p:cNvPr id="3" name="Content Placeholder 2">
            <a:extLst>
              <a:ext uri="{FF2B5EF4-FFF2-40B4-BE49-F238E27FC236}">
                <a16:creationId xmlns:a16="http://schemas.microsoft.com/office/drawing/2014/main" id="{2A241FD3-B190-4D7E-B504-99FBF7FDFF9F}"/>
              </a:ext>
            </a:extLst>
          </p:cNvPr>
          <p:cNvSpPr>
            <a:spLocks noGrp="1"/>
          </p:cNvSpPr>
          <p:nvPr>
            <p:ph idx="1"/>
          </p:nvPr>
        </p:nvSpPr>
        <p:spPr/>
        <p:txBody>
          <a:bodyPr vert="horz" lIns="45720" tIns="45720" rIns="45720" bIns="45720" rtlCol="0" anchor="t">
            <a:normAutofit/>
          </a:bodyPr>
          <a:lstStyle/>
          <a:p>
            <a:pPr marL="175895" lvl="0" indent="-175895"/>
            <a:r>
              <a:rPr lang="en-US" dirty="0">
                <a:cs typeface="Arial"/>
              </a:rPr>
              <a:t>The LCAP must include a description of the annual goals to be achieved for each student group for each state priority and for any local priorities identified by the local governing board or body of the school district or COE, or in the charter school petition</a:t>
            </a:r>
          </a:p>
          <a:p>
            <a:pPr marL="175895" indent="-175895"/>
            <a:r>
              <a:rPr lang="en-US" dirty="0">
                <a:cs typeface="Arial"/>
              </a:rPr>
              <a:t>LEAs are to pay particular attention to addressing and reducing disparities in opportunities and outcomes between student groups indicated by the California School Dashboard.</a:t>
            </a:r>
          </a:p>
          <a:p>
            <a:pPr marL="175895" indent="-175895"/>
            <a:r>
              <a:rPr lang="en-US" dirty="0">
                <a:cs typeface="Arial"/>
              </a:rPr>
              <a:t>Given this, how is the LEA using its resources to respond to TK–12 student and community needs, and address any performance gaps, including by meeting its obligation to increase or improve services for foster youth, English learners, and low-income students?</a:t>
            </a:r>
          </a:p>
        </p:txBody>
      </p:sp>
      <p:sp>
        <p:nvSpPr>
          <p:cNvPr id="4" name="Slide Number Placeholder 3">
            <a:extLst>
              <a:ext uri="{FF2B5EF4-FFF2-40B4-BE49-F238E27FC236}">
                <a16:creationId xmlns:a16="http://schemas.microsoft.com/office/drawing/2014/main" id="{9EEC4DAC-719B-4F90-94A1-127F831D5B3E}"/>
              </a:ext>
            </a:extLst>
          </p:cNvPr>
          <p:cNvSpPr>
            <a:spLocks noGrp="1"/>
          </p:cNvSpPr>
          <p:nvPr>
            <p:ph type="sldNum" sz="quarter" idx="12"/>
          </p:nvPr>
        </p:nvSpPr>
        <p:spPr/>
        <p:txBody>
          <a:bodyPr/>
          <a:lstStyle/>
          <a:p>
            <a:fld id="{1E47FE53-EBF0-4DA7-9D9D-CC1C3A20F3CB}" type="slidenum">
              <a:rPr lang="en-US" dirty="0" smtClean="0"/>
              <a:t>32</a:t>
            </a:fld>
            <a:endParaRPr lang="en-US"/>
          </a:p>
        </p:txBody>
      </p:sp>
    </p:spTree>
    <p:extLst>
      <p:ext uri="{BB962C8B-B14F-4D97-AF65-F5344CB8AC3E}">
        <p14:creationId xmlns:p14="http://schemas.microsoft.com/office/powerpoint/2010/main" val="24482052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AA7AFC-EBBD-7FF8-26DA-E4A5660FB7CF}"/>
              </a:ext>
            </a:extLst>
          </p:cNvPr>
          <p:cNvSpPr>
            <a:spLocks noGrp="1"/>
          </p:cNvSpPr>
          <p:nvPr>
            <p:ph type="title"/>
          </p:nvPr>
        </p:nvSpPr>
        <p:spPr/>
        <p:txBody>
          <a:bodyPr>
            <a:normAutofit fontScale="90000"/>
          </a:bodyPr>
          <a:lstStyle/>
          <a:p>
            <a:r>
              <a:rPr lang="en-US" dirty="0"/>
              <a:t>Requirement to Address the LCFF State Priorities</a:t>
            </a:r>
          </a:p>
        </p:txBody>
      </p:sp>
      <p:sp>
        <p:nvSpPr>
          <p:cNvPr id="3" name="Content Placeholder 2">
            <a:extLst>
              <a:ext uri="{FF2B5EF4-FFF2-40B4-BE49-F238E27FC236}">
                <a16:creationId xmlns:a16="http://schemas.microsoft.com/office/drawing/2014/main" id="{A7A2DB79-4B26-4FD6-C5CE-86BB1F5D280F}"/>
              </a:ext>
            </a:extLst>
          </p:cNvPr>
          <p:cNvSpPr>
            <a:spLocks noGrp="1"/>
          </p:cNvSpPr>
          <p:nvPr>
            <p:ph idx="1"/>
          </p:nvPr>
        </p:nvSpPr>
        <p:spPr/>
        <p:txBody>
          <a:bodyPr vert="horz" lIns="0" tIns="45720" rIns="0" bIns="45720" rtlCol="0" anchor="t">
            <a:normAutofit/>
          </a:bodyPr>
          <a:lstStyle/>
          <a:p>
            <a:pPr marL="0" indent="0">
              <a:buNone/>
            </a:pPr>
            <a:r>
              <a:rPr lang="en-US" dirty="0">
                <a:cs typeface="Arial"/>
              </a:rPr>
              <a:t>At a minimum, the LCAP must address all LCFF priorities and associated metrics articulated in </a:t>
            </a:r>
            <a:r>
              <a:rPr lang="en-US" i="1" dirty="0">
                <a:cs typeface="Arial"/>
              </a:rPr>
              <a:t>EC</a:t>
            </a:r>
            <a:r>
              <a:rPr lang="en-US" dirty="0">
                <a:cs typeface="Arial"/>
              </a:rPr>
              <a:t> sections 52060(d) and 52066(d), as applicable to the LEA. The </a:t>
            </a:r>
            <a:r>
              <a:rPr lang="en-US" i="1" dirty="0">
                <a:solidFill>
                  <a:srgbClr val="1704A0"/>
                </a:solidFill>
                <a:cs typeface="Arial"/>
                <a:hlinkClick r:id="rId2">
                  <a:extLst>
                    <a:ext uri="{A12FA001-AC4F-418D-AE19-62706E023703}">
                      <ahyp:hlinkClr xmlns:ahyp="http://schemas.microsoft.com/office/drawing/2018/hyperlinkcolor" val="tx"/>
                    </a:ext>
                  </a:extLst>
                </a:hlinkClick>
              </a:rPr>
              <a:t>LCFF State Priorities Summary</a:t>
            </a:r>
            <a:r>
              <a:rPr lang="en-US" dirty="0">
                <a:solidFill>
                  <a:srgbClr val="1704A0"/>
                </a:solidFill>
                <a:cs typeface="Arial"/>
              </a:rPr>
              <a:t> </a:t>
            </a:r>
            <a:r>
              <a:rPr lang="en-US" dirty="0">
                <a:cs typeface="Arial"/>
              </a:rPr>
              <a:t>provides a summary of </a:t>
            </a:r>
            <a:r>
              <a:rPr lang="en-US" i="1" dirty="0">
                <a:cs typeface="Arial"/>
              </a:rPr>
              <a:t>EC</a:t>
            </a:r>
            <a:r>
              <a:rPr lang="en-US" dirty="0">
                <a:cs typeface="Arial"/>
              </a:rPr>
              <a:t> sections 52060(d) and 52066(d) </a:t>
            </a:r>
            <a:r>
              <a:rPr lang="en-US" dirty="0">
                <a:solidFill>
                  <a:srgbClr val="000000"/>
                </a:solidFill>
                <a:cs typeface="Helvetica"/>
              </a:rPr>
              <a:t>to aid in the development of the LCAP</a:t>
            </a:r>
            <a:r>
              <a:rPr lang="en-US" dirty="0">
                <a:cs typeface="Arial"/>
              </a:rPr>
              <a:t>.</a:t>
            </a:r>
            <a:endParaRPr lang="en-US" dirty="0"/>
          </a:p>
          <a:p>
            <a:pPr marL="543560" lvl="1" indent="-342900"/>
            <a:r>
              <a:rPr lang="en-US" dirty="0">
                <a:cs typeface="Arial"/>
              </a:rPr>
              <a:t>LEAs must consider performance on the state and local indicators, including their locally collected and reported data for the local indicators that are included in the Dashboard, in determining whether and how to prioritize its goals within the LCAP. </a:t>
            </a:r>
          </a:p>
          <a:p>
            <a:pPr marL="543560" lvl="1" indent="-342900"/>
            <a:r>
              <a:rPr lang="en-US" dirty="0">
                <a:cs typeface="Arial"/>
              </a:rPr>
              <a:t>Goals may also address any local priorities. </a:t>
            </a:r>
          </a:p>
          <a:p>
            <a:pPr marL="543560" lvl="1" indent="-342900"/>
            <a:r>
              <a:rPr lang="en-US" dirty="0">
                <a:cs typeface="Arial"/>
              </a:rPr>
              <a:t>One goal may address multiple priorities</a:t>
            </a:r>
            <a:r>
              <a:rPr lang="en-US" dirty="0">
                <a:latin typeface="Arial Narrow"/>
                <a:cs typeface="Arial"/>
              </a:rPr>
              <a:t>. </a:t>
            </a:r>
            <a:endParaRPr lang="en-US" dirty="0">
              <a:latin typeface="Arial"/>
              <a:cs typeface="Arial"/>
            </a:endParaRPr>
          </a:p>
        </p:txBody>
      </p:sp>
      <p:sp>
        <p:nvSpPr>
          <p:cNvPr id="4" name="Slide Number Placeholder 3">
            <a:extLst>
              <a:ext uri="{FF2B5EF4-FFF2-40B4-BE49-F238E27FC236}">
                <a16:creationId xmlns:a16="http://schemas.microsoft.com/office/drawing/2014/main" id="{8ACD45E3-F4C9-902D-194A-A824A4E99937}"/>
              </a:ext>
            </a:extLst>
          </p:cNvPr>
          <p:cNvSpPr>
            <a:spLocks noGrp="1"/>
          </p:cNvSpPr>
          <p:nvPr>
            <p:ph type="sldNum" sz="quarter" idx="12"/>
          </p:nvPr>
        </p:nvSpPr>
        <p:spPr/>
        <p:txBody>
          <a:bodyPr/>
          <a:lstStyle/>
          <a:p>
            <a:fld id="{4CE482DC-2269-4F26-9D2A-7E44B1A4CD85}" type="slidenum">
              <a:rPr lang="en-US" smtClean="0"/>
              <a:pPr/>
              <a:t>33</a:t>
            </a:fld>
            <a:endParaRPr lang="en-US" dirty="0"/>
          </a:p>
        </p:txBody>
      </p:sp>
    </p:spTree>
    <p:extLst>
      <p:ext uri="{BB962C8B-B14F-4D97-AF65-F5344CB8AC3E}">
        <p14:creationId xmlns:p14="http://schemas.microsoft.com/office/powerpoint/2010/main" val="34164855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A69AD-531E-4D2D-BDE3-9119F23E634F}"/>
              </a:ext>
            </a:extLst>
          </p:cNvPr>
          <p:cNvSpPr>
            <a:spLocks noGrp="1"/>
          </p:cNvSpPr>
          <p:nvPr>
            <p:ph type="title"/>
          </p:nvPr>
        </p:nvSpPr>
        <p:spPr/>
        <p:txBody>
          <a:bodyPr>
            <a:normAutofit/>
          </a:bodyPr>
          <a:lstStyle/>
          <a:p>
            <a:r>
              <a:rPr lang="en-US" sz="5400" dirty="0"/>
              <a:t>LCFF State Priorities</a:t>
            </a:r>
          </a:p>
        </p:txBody>
      </p:sp>
      <p:sp>
        <p:nvSpPr>
          <p:cNvPr id="3" name="Content Placeholder 2">
            <a:extLst>
              <a:ext uri="{FF2B5EF4-FFF2-40B4-BE49-F238E27FC236}">
                <a16:creationId xmlns:a16="http://schemas.microsoft.com/office/drawing/2014/main" id="{2874C0FA-95F8-4B03-A80A-180839A2E3F7}"/>
              </a:ext>
            </a:extLst>
          </p:cNvPr>
          <p:cNvSpPr>
            <a:spLocks noGrp="1"/>
          </p:cNvSpPr>
          <p:nvPr>
            <p:ph sz="half" idx="2"/>
          </p:nvPr>
        </p:nvSpPr>
        <p:spPr>
          <a:xfrm>
            <a:off x="593846" y="1987827"/>
            <a:ext cx="5441194" cy="3881268"/>
          </a:xfrm>
        </p:spPr>
        <p:txBody>
          <a:bodyPr vert="horz" lIns="45720" tIns="45720" rIns="45720" bIns="45720" rtlCol="0" anchor="t">
            <a:normAutofit/>
          </a:bodyPr>
          <a:lstStyle/>
          <a:p>
            <a:pPr lvl="0"/>
            <a:r>
              <a:rPr lang="en-US" dirty="0">
                <a:solidFill>
                  <a:schemeClr val="tx2"/>
                </a:solidFill>
              </a:rPr>
              <a:t>Priority 1: Appropriate teacher assignment, sufficient instructional materials, and facilities in good repair</a:t>
            </a:r>
          </a:p>
          <a:p>
            <a:pPr lvl="0"/>
            <a:r>
              <a:rPr lang="en-US" dirty="0">
                <a:solidFill>
                  <a:schemeClr val="tx2"/>
                </a:solidFill>
              </a:rPr>
              <a:t>Priority 2: Implementation of academic content and performance standards adopted by SBE</a:t>
            </a:r>
          </a:p>
          <a:p>
            <a:pPr lvl="0"/>
            <a:r>
              <a:rPr lang="en-US" dirty="0">
                <a:solidFill>
                  <a:schemeClr val="tx2"/>
                </a:solidFill>
              </a:rPr>
              <a:t>Priority 3: Parental Involvement and Family Engagement</a:t>
            </a:r>
          </a:p>
          <a:p>
            <a:r>
              <a:rPr lang="en-US" dirty="0">
                <a:solidFill>
                  <a:schemeClr val="tx2"/>
                </a:solidFill>
              </a:rPr>
              <a:t>Priority 4: Pupil Achievement </a:t>
            </a:r>
          </a:p>
        </p:txBody>
      </p:sp>
      <p:sp>
        <p:nvSpPr>
          <p:cNvPr id="4" name="Content Placeholder 3">
            <a:extLst>
              <a:ext uri="{FF2B5EF4-FFF2-40B4-BE49-F238E27FC236}">
                <a16:creationId xmlns:a16="http://schemas.microsoft.com/office/drawing/2014/main" id="{ED79EFAD-04A0-47FD-A5D2-05DE70FF4BF2}"/>
              </a:ext>
            </a:extLst>
          </p:cNvPr>
          <p:cNvSpPr>
            <a:spLocks noGrp="1"/>
          </p:cNvSpPr>
          <p:nvPr>
            <p:ph sz="quarter" idx="4"/>
          </p:nvPr>
        </p:nvSpPr>
        <p:spPr>
          <a:xfrm>
            <a:off x="6217920" y="1987826"/>
            <a:ext cx="5391878" cy="3881267"/>
          </a:xfrm>
        </p:spPr>
        <p:txBody>
          <a:bodyPr vert="horz" lIns="45720" tIns="45720" rIns="45720" bIns="45720" rtlCol="0" anchor="t">
            <a:normAutofit/>
          </a:bodyPr>
          <a:lstStyle/>
          <a:p>
            <a:pPr lvl="0"/>
            <a:r>
              <a:rPr lang="en-US" dirty="0">
                <a:solidFill>
                  <a:schemeClr val="tx2"/>
                </a:solidFill>
              </a:rPr>
              <a:t>Priority 5: Pupil engagement</a:t>
            </a:r>
          </a:p>
          <a:p>
            <a:pPr lvl="0"/>
            <a:r>
              <a:rPr lang="en-US" dirty="0">
                <a:solidFill>
                  <a:schemeClr val="tx2"/>
                </a:solidFill>
              </a:rPr>
              <a:t>Priority 6: School Climate</a:t>
            </a:r>
          </a:p>
          <a:p>
            <a:pPr lvl="0"/>
            <a:r>
              <a:rPr lang="en-US" dirty="0">
                <a:solidFill>
                  <a:schemeClr val="tx2"/>
                </a:solidFill>
              </a:rPr>
              <a:t>Priority 7: Course Access</a:t>
            </a:r>
          </a:p>
          <a:p>
            <a:pPr lvl="0"/>
            <a:r>
              <a:rPr lang="en-US" dirty="0">
                <a:solidFill>
                  <a:schemeClr val="tx2"/>
                </a:solidFill>
              </a:rPr>
              <a:t>Priority 8: Other Pupil Outcomes</a:t>
            </a:r>
          </a:p>
          <a:p>
            <a:pPr lvl="0"/>
            <a:r>
              <a:rPr lang="en-US" dirty="0">
                <a:solidFill>
                  <a:schemeClr val="tx2"/>
                </a:solidFill>
              </a:rPr>
              <a:t>Priority 9: Expelled Students (COEs only)</a:t>
            </a:r>
          </a:p>
          <a:p>
            <a:pPr lvl="0"/>
            <a:r>
              <a:rPr lang="en-US" dirty="0">
                <a:solidFill>
                  <a:schemeClr val="tx2"/>
                </a:solidFill>
              </a:rPr>
              <a:t>Priority 10: Foster Youth (COEs only)</a:t>
            </a:r>
          </a:p>
          <a:p>
            <a:pPr lvl="0"/>
            <a:r>
              <a:rPr lang="en-US" dirty="0">
                <a:solidFill>
                  <a:schemeClr val="tx2"/>
                </a:solidFill>
              </a:rPr>
              <a:t>Plus, any Local Priorities</a:t>
            </a:r>
            <a:endParaRPr lang="en-US" dirty="0"/>
          </a:p>
        </p:txBody>
      </p:sp>
      <p:sp>
        <p:nvSpPr>
          <p:cNvPr id="9" name="Text Placeholder 8">
            <a:extLst>
              <a:ext uri="{FF2B5EF4-FFF2-40B4-BE49-F238E27FC236}">
                <a16:creationId xmlns:a16="http://schemas.microsoft.com/office/drawing/2014/main" id="{DDA3207A-87ED-3810-DF64-4F05980D5813}"/>
              </a:ext>
            </a:extLst>
          </p:cNvPr>
          <p:cNvSpPr>
            <a:spLocks noGrp="1"/>
          </p:cNvSpPr>
          <p:nvPr>
            <p:ph type="body" idx="1"/>
          </p:nvPr>
        </p:nvSpPr>
        <p:spPr>
          <a:xfrm>
            <a:off x="559317" y="5723503"/>
            <a:ext cx="10829528" cy="736282"/>
          </a:xfrm>
        </p:spPr>
        <p:txBody>
          <a:bodyPr>
            <a:normAutofit/>
          </a:bodyPr>
          <a:lstStyle/>
          <a:p>
            <a:r>
              <a:rPr lang="en-US" sz="2400" cap="none" dirty="0">
                <a:latin typeface="Arial Narrow" panose="020B0606020202030204" pitchFamily="34" charset="0"/>
              </a:rPr>
              <a:t>(see notes)</a:t>
            </a:r>
            <a:endParaRPr lang="en-US" sz="2400" cap="none" dirty="0">
              <a:latin typeface="Arial Narrow" panose="020B0606020202030204" pitchFamily="34" charset="0"/>
              <a:cs typeface="Arial"/>
            </a:endParaRPr>
          </a:p>
        </p:txBody>
      </p:sp>
      <p:sp>
        <p:nvSpPr>
          <p:cNvPr id="5" name="Slide Number Placeholder 4">
            <a:extLst>
              <a:ext uri="{FF2B5EF4-FFF2-40B4-BE49-F238E27FC236}">
                <a16:creationId xmlns:a16="http://schemas.microsoft.com/office/drawing/2014/main" id="{B215FEF6-ECD0-4FD6-B964-480DB5FF7F01}"/>
              </a:ext>
            </a:extLst>
          </p:cNvPr>
          <p:cNvSpPr>
            <a:spLocks noGrp="1"/>
          </p:cNvSpPr>
          <p:nvPr>
            <p:ph type="sldNum" sz="quarter" idx="12"/>
          </p:nvPr>
        </p:nvSpPr>
        <p:spPr/>
        <p:txBody>
          <a:bodyPr/>
          <a:lstStyle/>
          <a:p>
            <a:fld id="{1E47FE53-EBF0-4DA7-9D9D-CC1C3A20F3CB}" type="slidenum">
              <a:rPr lang="en-US" smtClean="0"/>
              <a:pPr/>
              <a:t>34</a:t>
            </a:fld>
            <a:endParaRPr lang="en-US"/>
          </a:p>
        </p:txBody>
      </p:sp>
    </p:spTree>
    <p:extLst>
      <p:ext uri="{BB962C8B-B14F-4D97-AF65-F5344CB8AC3E}">
        <p14:creationId xmlns:p14="http://schemas.microsoft.com/office/powerpoint/2010/main" val="13714105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21C0A-4524-49BF-89D5-6567D70E7A42}"/>
              </a:ext>
            </a:extLst>
          </p:cNvPr>
          <p:cNvSpPr>
            <a:spLocks noGrp="1"/>
          </p:cNvSpPr>
          <p:nvPr>
            <p:ph type="title"/>
          </p:nvPr>
        </p:nvSpPr>
        <p:spPr/>
        <p:txBody>
          <a:bodyPr>
            <a:normAutofit/>
          </a:bodyPr>
          <a:lstStyle/>
          <a:p>
            <a:r>
              <a:rPr lang="en-US" sz="5400" dirty="0">
                <a:latin typeface="Arial Narrow"/>
              </a:rPr>
              <a:t>Student Groups</a:t>
            </a:r>
          </a:p>
        </p:txBody>
      </p:sp>
      <p:sp>
        <p:nvSpPr>
          <p:cNvPr id="3" name="Content Placeholder 2">
            <a:extLst>
              <a:ext uri="{FF2B5EF4-FFF2-40B4-BE49-F238E27FC236}">
                <a16:creationId xmlns:a16="http://schemas.microsoft.com/office/drawing/2014/main" id="{7D4F5D5A-A499-494E-B1C7-FF0C2DA86307}"/>
              </a:ext>
            </a:extLst>
          </p:cNvPr>
          <p:cNvSpPr>
            <a:spLocks noGrp="1"/>
          </p:cNvSpPr>
          <p:nvPr>
            <p:ph idx="1"/>
          </p:nvPr>
        </p:nvSpPr>
        <p:spPr/>
        <p:txBody>
          <a:bodyPr vert="horz" lIns="45720" tIns="45720" rIns="45720" bIns="45720" rtlCol="0" anchor="t">
            <a:normAutofit lnSpcReduction="10000"/>
          </a:bodyPr>
          <a:lstStyle/>
          <a:p>
            <a:pPr marL="342900" indent="-342900">
              <a:spcBef>
                <a:spcPts val="1000"/>
              </a:spcBef>
              <a:spcAft>
                <a:spcPts val="0"/>
              </a:spcAft>
              <a:buFont typeface="Arial" panose="020B0604020202020204" pitchFamily="34" charset="0"/>
              <a:buChar char="•"/>
            </a:pPr>
            <a:r>
              <a:rPr lang="en-US" sz="2400" dirty="0">
                <a:solidFill>
                  <a:schemeClr val="tx2"/>
                </a:solidFill>
                <a:cs typeface="Arial"/>
              </a:rPr>
              <a:t>Ethnic groups (30 or more)</a:t>
            </a:r>
          </a:p>
          <a:p>
            <a:pPr marL="342900" indent="-342900">
              <a:spcBef>
                <a:spcPts val="1000"/>
              </a:spcBef>
              <a:spcAft>
                <a:spcPts val="0"/>
              </a:spcAft>
              <a:buFont typeface="Arial" panose="020B0604020202020204" pitchFamily="34" charset="0"/>
              <a:buChar char="•"/>
            </a:pPr>
            <a:r>
              <a:rPr lang="en-US" sz="2400" dirty="0">
                <a:solidFill>
                  <a:schemeClr val="tx2"/>
                </a:solidFill>
                <a:cs typeface="Arial"/>
              </a:rPr>
              <a:t>Socioeconomically disadvantaged students (30 or more)</a:t>
            </a:r>
          </a:p>
          <a:p>
            <a:pPr marL="342900" indent="-342900">
              <a:spcBef>
                <a:spcPts val="1000"/>
              </a:spcBef>
              <a:spcAft>
                <a:spcPts val="0"/>
              </a:spcAft>
              <a:buFont typeface="Arial" panose="020B0604020202020204" pitchFamily="34" charset="0"/>
              <a:buChar char="•"/>
            </a:pPr>
            <a:r>
              <a:rPr lang="en-US" sz="2400" dirty="0">
                <a:solidFill>
                  <a:schemeClr val="tx2"/>
                </a:solidFill>
                <a:cs typeface="Arial"/>
              </a:rPr>
              <a:t>English learners (30 or more)</a:t>
            </a:r>
          </a:p>
          <a:p>
            <a:pPr marL="342900" indent="-342900">
              <a:spcBef>
                <a:spcPts val="1000"/>
              </a:spcBef>
              <a:spcAft>
                <a:spcPts val="0"/>
              </a:spcAft>
              <a:buFont typeface="Arial" panose="020B0604020202020204" pitchFamily="34" charset="0"/>
              <a:buChar char="•"/>
            </a:pPr>
            <a:r>
              <a:rPr lang="en-US" sz="2400" dirty="0">
                <a:solidFill>
                  <a:schemeClr val="tx2"/>
                </a:solidFill>
                <a:cs typeface="Arial"/>
              </a:rPr>
              <a:t>Long-term English learners (15 or more) – </a:t>
            </a:r>
            <a:r>
              <a:rPr lang="en-US" sz="2400" b="1" dirty="0">
                <a:solidFill>
                  <a:schemeClr val="tx2"/>
                </a:solidFill>
                <a:cs typeface="Arial"/>
              </a:rPr>
              <a:t>New!</a:t>
            </a:r>
            <a:endParaRPr lang="en-US" sz="2400" dirty="0">
              <a:solidFill>
                <a:schemeClr val="tx2"/>
              </a:solidFill>
              <a:cs typeface="Arial"/>
            </a:endParaRPr>
          </a:p>
          <a:p>
            <a:pPr marL="342900" indent="-342900">
              <a:spcBef>
                <a:spcPts val="1000"/>
              </a:spcBef>
              <a:spcAft>
                <a:spcPts val="0"/>
              </a:spcAft>
              <a:buFont typeface="Arial" panose="020B0604020202020204" pitchFamily="34" charset="0"/>
              <a:buChar char="•"/>
            </a:pPr>
            <a:r>
              <a:rPr lang="en-US" sz="2400" dirty="0">
                <a:solidFill>
                  <a:schemeClr val="tx2"/>
                </a:solidFill>
                <a:cs typeface="Arial"/>
              </a:rPr>
              <a:t>Students with disabilities (30 or more)</a:t>
            </a:r>
          </a:p>
          <a:p>
            <a:pPr marL="342900" indent="-342900">
              <a:spcBef>
                <a:spcPts val="1000"/>
              </a:spcBef>
              <a:spcAft>
                <a:spcPts val="0"/>
              </a:spcAft>
              <a:buFont typeface="Arial" panose="020B0604020202020204" pitchFamily="34" charset="0"/>
              <a:buChar char="•"/>
            </a:pPr>
            <a:r>
              <a:rPr lang="en-US" sz="2400" dirty="0">
                <a:solidFill>
                  <a:schemeClr val="tx2"/>
                </a:solidFill>
                <a:cs typeface="Arial"/>
              </a:rPr>
              <a:t>Foster youth (15 or more)</a:t>
            </a:r>
          </a:p>
          <a:p>
            <a:pPr marL="342900" indent="-342900">
              <a:spcBef>
                <a:spcPts val="1000"/>
              </a:spcBef>
              <a:spcAft>
                <a:spcPts val="0"/>
              </a:spcAft>
              <a:buFont typeface="Arial" panose="020B0604020202020204" pitchFamily="34" charset="0"/>
              <a:buChar char="•"/>
            </a:pPr>
            <a:r>
              <a:rPr lang="en-US" sz="2400" dirty="0">
                <a:solidFill>
                  <a:schemeClr val="tx2"/>
                </a:solidFill>
                <a:cs typeface="Arial"/>
              </a:rPr>
              <a:t>Homeless youth (15 or more)</a:t>
            </a:r>
          </a:p>
          <a:p>
            <a:pPr marL="342900" indent="-342900">
              <a:spcBef>
                <a:spcPts val="1000"/>
              </a:spcBef>
              <a:spcAft>
                <a:spcPts val="0"/>
              </a:spcAft>
              <a:buFont typeface="Arial" panose="020B0604020202020204" pitchFamily="34" charset="0"/>
              <a:buChar char="•"/>
            </a:pPr>
            <a:endParaRPr lang="en-US" dirty="0">
              <a:solidFill>
                <a:schemeClr val="tx2"/>
              </a:solidFill>
              <a:cs typeface="Arial"/>
            </a:endParaRPr>
          </a:p>
          <a:p>
            <a:pPr>
              <a:spcBef>
                <a:spcPts val="1000"/>
              </a:spcBef>
              <a:spcAft>
                <a:spcPts val="0"/>
              </a:spcAft>
              <a:buNone/>
            </a:pPr>
            <a:r>
              <a:rPr lang="en-US" sz="2400" dirty="0">
                <a:solidFill>
                  <a:schemeClr val="tx2"/>
                </a:solidFill>
                <a:cs typeface="Arial"/>
              </a:rPr>
              <a:t>(see notes)</a:t>
            </a:r>
            <a:endParaRPr lang="en-US" dirty="0">
              <a:cs typeface="Arial"/>
            </a:endParaRPr>
          </a:p>
        </p:txBody>
      </p:sp>
      <p:sp>
        <p:nvSpPr>
          <p:cNvPr id="4" name="Slide Number Placeholder 3">
            <a:extLst>
              <a:ext uri="{FF2B5EF4-FFF2-40B4-BE49-F238E27FC236}">
                <a16:creationId xmlns:a16="http://schemas.microsoft.com/office/drawing/2014/main" id="{D0FA73A0-E32F-49CD-AD6E-5980217A18E0}"/>
              </a:ext>
            </a:extLst>
          </p:cNvPr>
          <p:cNvSpPr>
            <a:spLocks noGrp="1"/>
          </p:cNvSpPr>
          <p:nvPr>
            <p:ph type="sldNum" sz="quarter" idx="12"/>
          </p:nvPr>
        </p:nvSpPr>
        <p:spPr/>
        <p:txBody>
          <a:bodyPr/>
          <a:lstStyle/>
          <a:p>
            <a:fld id="{1E47FE53-EBF0-4DA7-9D9D-CC1C3A20F3CB}" type="slidenum">
              <a:rPr lang="en-US" dirty="0" smtClean="0">
                <a:latin typeface="Arial" panose="020B0604020202020204" pitchFamily="34" charset="0"/>
                <a:cs typeface="Arial" panose="020B0604020202020204" pitchFamily="34" charset="0"/>
              </a:rPr>
              <a:t>35</a:t>
            </a:fld>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669697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1451C-F962-43EB-850D-6C5273CBC1AA}"/>
              </a:ext>
            </a:extLst>
          </p:cNvPr>
          <p:cNvSpPr>
            <a:spLocks noGrp="1"/>
          </p:cNvSpPr>
          <p:nvPr>
            <p:ph type="title"/>
          </p:nvPr>
        </p:nvSpPr>
        <p:spPr>
          <a:xfrm>
            <a:off x="616449" y="758952"/>
            <a:ext cx="10539231" cy="3566160"/>
          </a:xfrm>
        </p:spPr>
        <p:txBody>
          <a:bodyPr vert="horz" lIns="91440" tIns="45720" rIns="91440" bIns="45720" rtlCol="0" anchor="b">
            <a:normAutofit/>
          </a:bodyPr>
          <a:lstStyle/>
          <a:p>
            <a:r>
              <a:rPr lang="en-US" dirty="0"/>
              <a:t>Measuring and Reporting Results: Template and Instructions</a:t>
            </a:r>
          </a:p>
        </p:txBody>
      </p:sp>
      <p:sp>
        <p:nvSpPr>
          <p:cNvPr id="4" name="Slide Number Placeholder 3">
            <a:extLst>
              <a:ext uri="{FF2B5EF4-FFF2-40B4-BE49-F238E27FC236}">
                <a16:creationId xmlns:a16="http://schemas.microsoft.com/office/drawing/2014/main" id="{B0462FCB-6B18-4A27-8574-68167EA58C50}"/>
              </a:ext>
            </a:extLst>
          </p:cNvPr>
          <p:cNvSpPr>
            <a:spLocks noGrp="1"/>
          </p:cNvSpPr>
          <p:nvPr>
            <p:ph type="sldNum" sz="quarter" idx="12"/>
          </p:nvPr>
        </p:nvSpPr>
        <p:spPr>
          <a:xfrm>
            <a:off x="9900458" y="6459785"/>
            <a:ext cx="1312025" cy="365125"/>
          </a:xfrm>
        </p:spPr>
        <p:txBody>
          <a:bodyPr vert="horz" lIns="91440" tIns="45720" rIns="91440" bIns="45720" rtlCol="0" anchor="ctr">
            <a:noAutofit/>
          </a:bodyPr>
          <a:lstStyle/>
          <a:p>
            <a:pPr lvl="0"/>
            <a:fld id="{1E47FE53-EBF0-4DA7-9D9D-CC1C3A20F3CB}" type="slidenum">
              <a:rPr lang="en-US" noProof="0" smtClean="0">
                <a:latin typeface="Arial" panose="020B0604020202020204" pitchFamily="34" charset="0"/>
                <a:cs typeface="Arial" panose="020B0604020202020204" pitchFamily="34" charset="0"/>
              </a:rPr>
              <a:pPr lvl="0"/>
              <a:t>36</a:t>
            </a:fld>
            <a:endParaRPr lang="en-US" noProof="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607848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A69AD-531E-4D2D-BDE3-9119F23E634F}"/>
              </a:ext>
            </a:extLst>
          </p:cNvPr>
          <p:cNvSpPr>
            <a:spLocks noGrp="1"/>
          </p:cNvSpPr>
          <p:nvPr>
            <p:ph type="title"/>
          </p:nvPr>
        </p:nvSpPr>
        <p:spPr/>
        <p:txBody>
          <a:bodyPr>
            <a:normAutofit/>
          </a:bodyPr>
          <a:lstStyle/>
          <a:p>
            <a:r>
              <a:rPr lang="en-US" sz="5400" dirty="0"/>
              <a:t>Measuring and Reporting Results</a:t>
            </a:r>
          </a:p>
        </p:txBody>
      </p:sp>
      <p:graphicFrame>
        <p:nvGraphicFramePr>
          <p:cNvPr id="6" name="Content Placeholder 3" descr="Measuring and Reporting Results subsection in the LCAP">
            <a:extLst>
              <a:ext uri="{FF2B5EF4-FFF2-40B4-BE49-F238E27FC236}">
                <a16:creationId xmlns:a16="http://schemas.microsoft.com/office/drawing/2014/main" id="{A5F0A769-733F-635B-F58D-E55FBD7562FD}"/>
              </a:ext>
            </a:extLst>
          </p:cNvPr>
          <p:cNvGraphicFramePr>
            <a:graphicFrameLocks/>
          </p:cNvGraphicFramePr>
          <p:nvPr>
            <p:extLst>
              <p:ext uri="{D42A27DB-BD31-4B8C-83A1-F6EECF244321}">
                <p14:modId xmlns:p14="http://schemas.microsoft.com/office/powerpoint/2010/main" val="4165426205"/>
              </p:ext>
            </p:extLst>
          </p:nvPr>
        </p:nvGraphicFramePr>
        <p:xfrm>
          <a:off x="511444" y="1984641"/>
          <a:ext cx="10842360" cy="3657600"/>
        </p:xfrm>
        <a:graphic>
          <a:graphicData uri="http://schemas.openxmlformats.org/drawingml/2006/table">
            <a:tbl>
              <a:tblPr firstRow="1" firstCol="1"/>
              <a:tblGrid>
                <a:gridCol w="1424735">
                  <a:extLst>
                    <a:ext uri="{9D8B030D-6E8A-4147-A177-3AD203B41FA5}">
                      <a16:colId xmlns:a16="http://schemas.microsoft.com/office/drawing/2014/main" val="1903041340"/>
                    </a:ext>
                  </a:extLst>
                </a:gridCol>
                <a:gridCol w="1754672">
                  <a:extLst>
                    <a:ext uri="{9D8B030D-6E8A-4147-A177-3AD203B41FA5}">
                      <a16:colId xmlns:a16="http://schemas.microsoft.com/office/drawing/2014/main" val="2364666788"/>
                    </a:ext>
                  </a:extLst>
                </a:gridCol>
                <a:gridCol w="1394630">
                  <a:extLst>
                    <a:ext uri="{9D8B030D-6E8A-4147-A177-3AD203B41FA5}">
                      <a16:colId xmlns:a16="http://schemas.microsoft.com/office/drawing/2014/main" val="262319428"/>
                    </a:ext>
                  </a:extLst>
                </a:gridCol>
                <a:gridCol w="1522307">
                  <a:extLst>
                    <a:ext uri="{9D8B030D-6E8A-4147-A177-3AD203B41FA5}">
                      <a16:colId xmlns:a16="http://schemas.microsoft.com/office/drawing/2014/main" val="4082600108"/>
                    </a:ext>
                  </a:extLst>
                </a:gridCol>
                <a:gridCol w="1487789">
                  <a:extLst>
                    <a:ext uri="{9D8B030D-6E8A-4147-A177-3AD203B41FA5}">
                      <a16:colId xmlns:a16="http://schemas.microsoft.com/office/drawing/2014/main" val="3007841078"/>
                    </a:ext>
                  </a:extLst>
                </a:gridCol>
                <a:gridCol w="1628765">
                  <a:extLst>
                    <a:ext uri="{9D8B030D-6E8A-4147-A177-3AD203B41FA5}">
                      <a16:colId xmlns:a16="http://schemas.microsoft.com/office/drawing/2014/main" val="979169019"/>
                    </a:ext>
                  </a:extLst>
                </a:gridCol>
                <a:gridCol w="1629462">
                  <a:extLst>
                    <a:ext uri="{9D8B030D-6E8A-4147-A177-3AD203B41FA5}">
                      <a16:colId xmlns:a16="http://schemas.microsoft.com/office/drawing/2014/main" val="3280754037"/>
                    </a:ext>
                  </a:extLst>
                </a:gridCol>
              </a:tblGrid>
              <a:tr h="1457184">
                <a:tc>
                  <a:txBody>
                    <a:bodyPr/>
                    <a:lstStyle/>
                    <a:p>
                      <a:pPr marL="0" marR="0" algn="ctr">
                        <a:spcBef>
                          <a:spcPts val="0"/>
                        </a:spcBef>
                        <a:spcAft>
                          <a:spcPts val="600"/>
                        </a:spcAft>
                        <a:tabLst>
                          <a:tab pos="3234055" algn="l"/>
                        </a:tabLst>
                      </a:pPr>
                      <a:r>
                        <a:rPr lang="en-US"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Metric #</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1439" marR="61439"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tc>
                  <a:txBody>
                    <a:bodyPr/>
                    <a:lstStyle/>
                    <a:p>
                      <a:pPr marL="0" marR="0" algn="ctr">
                        <a:spcBef>
                          <a:spcPts val="0"/>
                        </a:spcBef>
                        <a:spcAft>
                          <a:spcPts val="600"/>
                        </a:spcAft>
                        <a:tabLst>
                          <a:tab pos="3234055" algn="l"/>
                        </a:tabLst>
                      </a:pPr>
                      <a:r>
                        <a:rPr lang="en-US"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Metric</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1439" marR="61439"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tc>
                  <a:txBody>
                    <a:bodyPr/>
                    <a:lstStyle/>
                    <a:p>
                      <a:pPr marL="0" marR="0" algn="ctr">
                        <a:spcBef>
                          <a:spcPts val="0"/>
                        </a:spcBef>
                        <a:spcAft>
                          <a:spcPts val="600"/>
                        </a:spcAft>
                        <a:tabLst>
                          <a:tab pos="3234055" algn="l"/>
                        </a:tabLst>
                      </a:pPr>
                      <a:r>
                        <a:rPr lang="en-US"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Baseline</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1439" marR="61439"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tc>
                  <a:txBody>
                    <a:bodyPr/>
                    <a:lstStyle/>
                    <a:p>
                      <a:pPr marL="0" marR="0" algn="ctr">
                        <a:spcBef>
                          <a:spcPts val="0"/>
                        </a:spcBef>
                        <a:spcAft>
                          <a:spcPts val="600"/>
                        </a:spcAft>
                        <a:tabLst>
                          <a:tab pos="3234055" algn="l"/>
                        </a:tabLst>
                      </a:pPr>
                      <a:r>
                        <a:rPr lang="en-US" sz="2400">
                          <a:solidFill>
                            <a:srgbClr val="000000"/>
                          </a:solidFill>
                          <a:effectLst/>
                          <a:latin typeface="Arial" panose="020B0604020202020204" pitchFamily="34" charset="0"/>
                          <a:ea typeface="Calibri" panose="020F0502020204030204" pitchFamily="34" charset="0"/>
                          <a:cs typeface="Arial" panose="020B0604020202020204" pitchFamily="34" charset="0"/>
                        </a:rPr>
                        <a:t>Year 1 Outcome </a:t>
                      </a:r>
                      <a:endParaRPr lang="en-US"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1439" marR="61439"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tc>
                  <a:txBody>
                    <a:bodyPr/>
                    <a:lstStyle/>
                    <a:p>
                      <a:pPr marL="0" marR="0" algn="ctr">
                        <a:spcBef>
                          <a:spcPts val="0"/>
                        </a:spcBef>
                        <a:spcAft>
                          <a:spcPts val="600"/>
                        </a:spcAft>
                        <a:tabLst>
                          <a:tab pos="3234055" algn="l"/>
                        </a:tabLst>
                      </a:pPr>
                      <a:r>
                        <a:rPr lang="en-US" sz="2400">
                          <a:solidFill>
                            <a:srgbClr val="000000"/>
                          </a:solidFill>
                          <a:effectLst/>
                          <a:latin typeface="Arial" panose="020B0604020202020204" pitchFamily="34" charset="0"/>
                          <a:ea typeface="Calibri" panose="020F0502020204030204" pitchFamily="34" charset="0"/>
                          <a:cs typeface="Arial" panose="020B0604020202020204" pitchFamily="34" charset="0"/>
                        </a:rPr>
                        <a:t>Year 2 Outcome </a:t>
                      </a:r>
                      <a:endParaRPr lang="en-US"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1439" marR="61439"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tc>
                  <a:txBody>
                    <a:bodyPr/>
                    <a:lstStyle/>
                    <a:p>
                      <a:pPr marL="0" marR="0" algn="ctr">
                        <a:spcBef>
                          <a:spcPts val="0"/>
                        </a:spcBef>
                        <a:spcAft>
                          <a:spcPts val="600"/>
                        </a:spcAft>
                        <a:tabLst>
                          <a:tab pos="3234055" algn="l"/>
                        </a:tabLst>
                      </a:pPr>
                      <a:r>
                        <a:rPr lang="en-US" sz="2400">
                          <a:solidFill>
                            <a:srgbClr val="000000"/>
                          </a:solidFill>
                          <a:effectLst/>
                          <a:latin typeface="Arial" panose="020B0604020202020204" pitchFamily="34" charset="0"/>
                          <a:ea typeface="Calibri" panose="020F0502020204030204" pitchFamily="34" charset="0"/>
                          <a:cs typeface="Arial" panose="020B0604020202020204" pitchFamily="34" charset="0"/>
                        </a:rPr>
                        <a:t>Target for Year 3 Outcome</a:t>
                      </a:r>
                      <a:endParaRPr lang="en-US"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1439" marR="61439"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tc>
                  <a:txBody>
                    <a:bodyPr/>
                    <a:lstStyle/>
                    <a:p>
                      <a:pPr marL="0" marR="0" algn="ctr">
                        <a:spcBef>
                          <a:spcPts val="0"/>
                        </a:spcBef>
                        <a:spcAft>
                          <a:spcPts val="600"/>
                        </a:spcAft>
                        <a:tabLst>
                          <a:tab pos="3234055" algn="l"/>
                        </a:tabLst>
                      </a:pPr>
                      <a:r>
                        <a:rPr lang="en-US" sz="2400">
                          <a:solidFill>
                            <a:srgbClr val="000000"/>
                          </a:solidFill>
                          <a:effectLst/>
                          <a:latin typeface="Arial" panose="020B0604020202020204" pitchFamily="34" charset="0"/>
                          <a:ea typeface="Calibri" panose="020F0502020204030204" pitchFamily="34" charset="0"/>
                          <a:cs typeface="Arial" panose="020B0604020202020204" pitchFamily="34" charset="0"/>
                        </a:rPr>
                        <a:t>Current Difference from Baseline</a:t>
                      </a:r>
                      <a:endParaRPr lang="en-US"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1439" marR="61439"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extLst>
                  <a:ext uri="{0D108BD9-81ED-4DB2-BD59-A6C34878D82A}">
                    <a16:rowId xmlns:a16="http://schemas.microsoft.com/office/drawing/2014/main" val="2176593997"/>
                  </a:ext>
                </a:extLst>
              </a:tr>
              <a:tr h="2185776">
                <a:tc>
                  <a:txBody>
                    <a:bodyPr/>
                    <a:lstStyle/>
                    <a:p>
                      <a:pPr marL="0" marR="0">
                        <a:spcBef>
                          <a:spcPts val="0"/>
                        </a:spcBef>
                        <a:spcAft>
                          <a:spcPts val="600"/>
                        </a:spcAft>
                        <a:tabLst>
                          <a:tab pos="3234055" algn="l"/>
                        </a:tabLst>
                      </a:pPr>
                      <a:r>
                        <a:rPr lang="en-US" sz="2400">
                          <a:solidFill>
                            <a:srgbClr val="000000"/>
                          </a:solidFill>
                          <a:effectLst/>
                          <a:latin typeface="Arial" panose="020B0604020202020204" pitchFamily="34" charset="0"/>
                          <a:ea typeface="Calibri" panose="020F0502020204030204" pitchFamily="34" charset="0"/>
                          <a:cs typeface="Arial" panose="020B0604020202020204" pitchFamily="34" charset="0"/>
                        </a:rPr>
                        <a:t>[Metric #]</a:t>
                      </a:r>
                      <a:endParaRPr lang="en-US"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1439" marR="61439" marT="0" marB="0">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tcPr>
                </a:tc>
                <a:tc>
                  <a:txBody>
                    <a:bodyPr/>
                    <a:lstStyle/>
                    <a:p>
                      <a:pPr marL="0" marR="0">
                        <a:spcBef>
                          <a:spcPts val="0"/>
                        </a:spcBef>
                        <a:spcAft>
                          <a:spcPts val="600"/>
                        </a:spcAft>
                        <a:tabLst>
                          <a:tab pos="3234055" algn="l"/>
                        </a:tabLst>
                      </a:pPr>
                      <a:r>
                        <a:rPr lang="en-US"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[Insert metric here]</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1439" marR="61439" marT="0" marB="0">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tcPr>
                </a:tc>
                <a:tc>
                  <a:txBody>
                    <a:bodyPr/>
                    <a:lstStyle/>
                    <a:p>
                      <a:pPr marL="0" marR="0">
                        <a:spcBef>
                          <a:spcPts val="0"/>
                        </a:spcBef>
                        <a:spcAft>
                          <a:spcPts val="600"/>
                        </a:spcAft>
                        <a:tabLst>
                          <a:tab pos="3234055" algn="l"/>
                        </a:tabLst>
                      </a:pPr>
                      <a:r>
                        <a:rPr lang="en-US"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[Insert baseline here]</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1439" marR="61439" marT="0" marB="0">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tcPr>
                </a:tc>
                <a:tc>
                  <a:txBody>
                    <a:bodyPr/>
                    <a:lstStyle/>
                    <a:p>
                      <a:pPr marL="0" marR="0">
                        <a:spcBef>
                          <a:spcPts val="0"/>
                        </a:spcBef>
                        <a:spcAft>
                          <a:spcPts val="600"/>
                        </a:spcAft>
                        <a:tabLst>
                          <a:tab pos="3234055" algn="l"/>
                        </a:tabLst>
                      </a:pPr>
                      <a:r>
                        <a:rPr lang="en-US" sz="2400">
                          <a:solidFill>
                            <a:srgbClr val="000000"/>
                          </a:solidFill>
                          <a:effectLst/>
                          <a:latin typeface="Arial" panose="020B0604020202020204" pitchFamily="34" charset="0"/>
                          <a:ea typeface="Calibri" panose="020F0502020204030204" pitchFamily="34" charset="0"/>
                          <a:cs typeface="Arial" panose="020B0604020202020204" pitchFamily="34" charset="0"/>
                        </a:rPr>
                        <a:t>[Insert outcome here]</a:t>
                      </a:r>
                      <a:endParaRPr lang="en-US"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1439" marR="61439" marT="0" marB="0">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tcPr>
                </a:tc>
                <a:tc>
                  <a:txBody>
                    <a:bodyPr/>
                    <a:lstStyle/>
                    <a:p>
                      <a:pPr marL="0" marR="0">
                        <a:spcBef>
                          <a:spcPts val="0"/>
                        </a:spcBef>
                        <a:spcAft>
                          <a:spcPts val="600"/>
                        </a:spcAft>
                        <a:tabLst>
                          <a:tab pos="3234055" algn="l"/>
                        </a:tabLst>
                      </a:pPr>
                      <a:r>
                        <a:rPr lang="en-US" sz="2400">
                          <a:solidFill>
                            <a:srgbClr val="000000"/>
                          </a:solidFill>
                          <a:effectLst/>
                          <a:latin typeface="Arial" panose="020B0604020202020204" pitchFamily="34" charset="0"/>
                          <a:ea typeface="Calibri" panose="020F0502020204030204" pitchFamily="34" charset="0"/>
                          <a:cs typeface="Arial" panose="020B0604020202020204" pitchFamily="34" charset="0"/>
                        </a:rPr>
                        <a:t>[Insert outcome here]</a:t>
                      </a:r>
                      <a:endParaRPr lang="en-US"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1439" marR="61439" marT="0" marB="0">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tcPr>
                </a:tc>
                <a:tc>
                  <a:txBody>
                    <a:bodyPr/>
                    <a:lstStyle/>
                    <a:p>
                      <a:pPr marL="0" marR="0">
                        <a:spcBef>
                          <a:spcPts val="0"/>
                        </a:spcBef>
                        <a:spcAft>
                          <a:spcPts val="600"/>
                        </a:spcAft>
                        <a:tabLst>
                          <a:tab pos="3234055" algn="l"/>
                        </a:tabLst>
                      </a:pPr>
                      <a:r>
                        <a:rPr lang="en-US"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[Insert target outcome here]</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1439" marR="61439" marT="0" marB="0">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tcPr>
                </a:tc>
                <a:tc>
                  <a:txBody>
                    <a:bodyPr/>
                    <a:lstStyle/>
                    <a:p>
                      <a:pPr marL="0" marR="0">
                        <a:spcBef>
                          <a:spcPts val="0"/>
                        </a:spcBef>
                        <a:spcAft>
                          <a:spcPts val="600"/>
                        </a:spcAft>
                        <a:tabLst>
                          <a:tab pos="3234055" algn="l"/>
                        </a:tabLst>
                      </a:pPr>
                      <a:r>
                        <a:rPr lang="en-US"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[Insert </a:t>
                      </a:r>
                      <a:r>
                        <a:rPr lang="en-US" sz="2400" dirty="0">
                          <a:effectLst/>
                          <a:latin typeface="Arial" panose="020B0604020202020204" pitchFamily="34" charset="0"/>
                          <a:ea typeface="Calibri" panose="020F0502020204030204" pitchFamily="34" charset="0"/>
                          <a:cs typeface="Arial" panose="020B0604020202020204" pitchFamily="34" charset="0"/>
                        </a:rPr>
                        <a:t>current </a:t>
                      </a:r>
                      <a:r>
                        <a:rPr lang="en-US"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difference from baseline here]</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1439" marR="61439" marT="0" marB="0">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tcPr>
                </a:tc>
                <a:extLst>
                  <a:ext uri="{0D108BD9-81ED-4DB2-BD59-A6C34878D82A}">
                    <a16:rowId xmlns:a16="http://schemas.microsoft.com/office/drawing/2014/main" val="4195023556"/>
                  </a:ext>
                </a:extLst>
              </a:tr>
            </a:tbl>
          </a:graphicData>
        </a:graphic>
      </p:graphicFrame>
      <p:sp>
        <p:nvSpPr>
          <p:cNvPr id="9" name="Text Placeholder 8">
            <a:extLst>
              <a:ext uri="{FF2B5EF4-FFF2-40B4-BE49-F238E27FC236}">
                <a16:creationId xmlns:a16="http://schemas.microsoft.com/office/drawing/2014/main" id="{DDA3207A-87ED-3810-DF64-4F05980D5813}"/>
              </a:ext>
            </a:extLst>
          </p:cNvPr>
          <p:cNvSpPr>
            <a:spLocks noGrp="1"/>
          </p:cNvSpPr>
          <p:nvPr>
            <p:ph type="body" idx="1"/>
          </p:nvPr>
        </p:nvSpPr>
        <p:spPr>
          <a:xfrm>
            <a:off x="559317" y="5723503"/>
            <a:ext cx="10829528" cy="736282"/>
          </a:xfrm>
        </p:spPr>
        <p:txBody>
          <a:bodyPr>
            <a:normAutofit/>
          </a:bodyPr>
          <a:lstStyle/>
          <a:p>
            <a:r>
              <a:rPr lang="en-US" sz="2400" cap="none" dirty="0">
                <a:solidFill>
                  <a:schemeClr val="tx1"/>
                </a:solidFill>
                <a:latin typeface="Arial Narrow" panose="020B0606020202030204" pitchFamily="34" charset="0"/>
              </a:rPr>
              <a:t>(see notes)</a:t>
            </a:r>
            <a:endParaRPr lang="en-US" sz="2400" cap="none" dirty="0">
              <a:solidFill>
                <a:schemeClr val="tx1"/>
              </a:solidFill>
              <a:latin typeface="Arial Narrow" panose="020B0606020202030204" pitchFamily="34" charset="0"/>
              <a:cs typeface="Arial"/>
            </a:endParaRPr>
          </a:p>
        </p:txBody>
      </p:sp>
      <p:sp>
        <p:nvSpPr>
          <p:cNvPr id="5" name="Slide Number Placeholder 4">
            <a:extLst>
              <a:ext uri="{FF2B5EF4-FFF2-40B4-BE49-F238E27FC236}">
                <a16:creationId xmlns:a16="http://schemas.microsoft.com/office/drawing/2014/main" id="{B215FEF6-ECD0-4FD6-B964-480DB5FF7F01}"/>
              </a:ext>
            </a:extLst>
          </p:cNvPr>
          <p:cNvSpPr>
            <a:spLocks noGrp="1"/>
          </p:cNvSpPr>
          <p:nvPr>
            <p:ph type="sldNum" sz="quarter" idx="12"/>
          </p:nvPr>
        </p:nvSpPr>
        <p:spPr/>
        <p:txBody>
          <a:bodyPr/>
          <a:lstStyle/>
          <a:p>
            <a:fld id="{1E47FE53-EBF0-4DA7-9D9D-CC1C3A20F3CB}" type="slidenum">
              <a:rPr lang="en-US" smtClean="0"/>
              <a:pPr/>
              <a:t>37</a:t>
            </a:fld>
            <a:endParaRPr lang="en-US"/>
          </a:p>
        </p:txBody>
      </p:sp>
    </p:spTree>
    <p:extLst>
      <p:ext uri="{BB962C8B-B14F-4D97-AF65-F5344CB8AC3E}">
        <p14:creationId xmlns:p14="http://schemas.microsoft.com/office/powerpoint/2010/main" val="39697358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F8B39-92D4-7803-7E88-367D5E2BFFBC}"/>
              </a:ext>
            </a:extLst>
          </p:cNvPr>
          <p:cNvSpPr>
            <a:spLocks noGrp="1"/>
          </p:cNvSpPr>
          <p:nvPr>
            <p:ph type="title"/>
          </p:nvPr>
        </p:nvSpPr>
        <p:spPr>
          <a:xfrm>
            <a:off x="601884" y="286603"/>
            <a:ext cx="11030672" cy="1450757"/>
          </a:xfrm>
        </p:spPr>
        <p:txBody>
          <a:bodyPr>
            <a:normAutofit/>
          </a:bodyPr>
          <a:lstStyle/>
          <a:p>
            <a:r>
              <a:rPr lang="en-US" sz="5400" dirty="0"/>
              <a:t>Purpose of Metrics</a:t>
            </a:r>
          </a:p>
        </p:txBody>
      </p:sp>
      <p:sp>
        <p:nvSpPr>
          <p:cNvPr id="3" name="Content Placeholder 2">
            <a:extLst>
              <a:ext uri="{FF2B5EF4-FFF2-40B4-BE49-F238E27FC236}">
                <a16:creationId xmlns:a16="http://schemas.microsoft.com/office/drawing/2014/main" id="{7111A261-AFCD-30F1-A22F-E6C8FBDAA83A}"/>
              </a:ext>
            </a:extLst>
          </p:cNvPr>
          <p:cNvSpPr>
            <a:spLocks noGrp="1"/>
          </p:cNvSpPr>
          <p:nvPr>
            <p:ph idx="1"/>
          </p:nvPr>
        </p:nvSpPr>
        <p:spPr>
          <a:xfrm>
            <a:off x="601884" y="1967479"/>
            <a:ext cx="11030672" cy="4262187"/>
          </a:xfrm>
        </p:spPr>
        <p:txBody>
          <a:bodyPr vert="horz" lIns="0" tIns="45720" rIns="0" bIns="45720" rtlCol="0" anchor="t">
            <a:normAutofit/>
          </a:bodyPr>
          <a:lstStyle/>
          <a:p>
            <a:pPr marL="182880" indent="-182880"/>
            <a:r>
              <a:rPr lang="en-US" dirty="0"/>
              <a:t>Metrics support the LEA in:</a:t>
            </a:r>
          </a:p>
          <a:p>
            <a:pPr marL="365760" indent="-182880"/>
            <a:r>
              <a:rPr lang="en-US" dirty="0"/>
              <a:t>Identifying progress towards the stated goal</a:t>
            </a:r>
          </a:p>
          <a:p>
            <a:pPr marL="365760" indent="-182880"/>
            <a:r>
              <a:rPr lang="en-US" dirty="0"/>
              <a:t>Measuring the impact of actions within the goal </a:t>
            </a:r>
          </a:p>
          <a:p>
            <a:pPr marL="365760" indent="-182880"/>
            <a:r>
              <a:rPr lang="en-US" dirty="0"/>
              <a:t>Determining the effectiveness or ineffectiveness of actions </a:t>
            </a:r>
          </a:p>
        </p:txBody>
      </p:sp>
      <p:sp>
        <p:nvSpPr>
          <p:cNvPr id="4" name="Slide Number Placeholder 3">
            <a:extLst>
              <a:ext uri="{FF2B5EF4-FFF2-40B4-BE49-F238E27FC236}">
                <a16:creationId xmlns:a16="http://schemas.microsoft.com/office/drawing/2014/main" id="{A9F5EBBE-6428-C0C1-D55F-D3744823BD53}"/>
              </a:ext>
            </a:extLst>
          </p:cNvPr>
          <p:cNvSpPr>
            <a:spLocks noGrp="1"/>
          </p:cNvSpPr>
          <p:nvPr>
            <p:ph type="sldNum" sz="quarter" idx="12"/>
          </p:nvPr>
        </p:nvSpPr>
        <p:spPr/>
        <p:txBody>
          <a:bodyPr/>
          <a:lstStyle/>
          <a:p>
            <a:fld id="{4CE482DC-2269-4F26-9D2A-7E44B1A4CD85}" type="slidenum">
              <a:rPr lang="en-US" smtClean="0">
                <a:latin typeface="Arial" panose="020B0604020202020204" pitchFamily="34" charset="0"/>
                <a:cs typeface="Arial" panose="020B0604020202020204" pitchFamily="34" charset="0"/>
              </a:rPr>
              <a:pPr/>
              <a:t>38</a:t>
            </a:fld>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473373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2A56D-C888-41B7-95C7-C72A51E410EE}"/>
              </a:ext>
            </a:extLst>
          </p:cNvPr>
          <p:cNvSpPr>
            <a:spLocks noGrp="1"/>
          </p:cNvSpPr>
          <p:nvPr>
            <p:ph type="title"/>
          </p:nvPr>
        </p:nvSpPr>
        <p:spPr>
          <a:xfrm>
            <a:off x="601884" y="286603"/>
            <a:ext cx="11030672" cy="1450757"/>
          </a:xfrm>
        </p:spPr>
        <p:txBody>
          <a:bodyPr>
            <a:noAutofit/>
          </a:bodyPr>
          <a:lstStyle/>
          <a:p>
            <a:r>
              <a:rPr lang="en-US" sz="5400" dirty="0"/>
              <a:t>Metrics Instructions - Measuring and Reporting Results: (1 of 2)</a:t>
            </a:r>
          </a:p>
        </p:txBody>
      </p:sp>
      <p:sp>
        <p:nvSpPr>
          <p:cNvPr id="3" name="Content Placeholder 2">
            <a:extLst>
              <a:ext uri="{FF2B5EF4-FFF2-40B4-BE49-F238E27FC236}">
                <a16:creationId xmlns:a16="http://schemas.microsoft.com/office/drawing/2014/main" id="{39F03FAE-EDF7-4CC7-A9BD-1CFF69B1D97C}"/>
              </a:ext>
            </a:extLst>
          </p:cNvPr>
          <p:cNvSpPr>
            <a:spLocks noGrp="1"/>
          </p:cNvSpPr>
          <p:nvPr>
            <p:ph idx="1"/>
          </p:nvPr>
        </p:nvSpPr>
        <p:spPr>
          <a:xfrm>
            <a:off x="601884" y="1967479"/>
            <a:ext cx="11030672" cy="4262187"/>
          </a:xfrm>
        </p:spPr>
        <p:txBody>
          <a:bodyPr vert="horz" lIns="0" tIns="45720" rIns="0" bIns="45720" rtlCol="0" anchor="t">
            <a:noAutofit/>
          </a:bodyPr>
          <a:lstStyle/>
          <a:p>
            <a:pPr marL="182880" indent="-182880"/>
            <a:r>
              <a:rPr lang="en-US" dirty="0"/>
              <a:t>For each LCAP year, identify the metric(s) that the LEA will use to track progress toward the expected outcomes.</a:t>
            </a:r>
          </a:p>
          <a:p>
            <a:pPr marL="182880" indent="-182880"/>
            <a:r>
              <a:rPr lang="en-US" dirty="0"/>
              <a:t>Metric = the standard of measure being used to determine progress towards the goal and/or to measure the effectiveness of one or more actions associated with the goal.</a:t>
            </a:r>
          </a:p>
          <a:p>
            <a:pPr marL="182880" lvl="1" indent="-182880">
              <a:buSzPct val="100000"/>
            </a:pPr>
            <a:r>
              <a:rPr lang="en-US" dirty="0"/>
              <a:t>LEAs must identify metrics for specific student groups, as appropriate, including expected outcomes that address and reduce disparities in outcomes between student groups.</a:t>
            </a:r>
          </a:p>
        </p:txBody>
      </p:sp>
      <p:sp>
        <p:nvSpPr>
          <p:cNvPr id="4" name="Slide Number Placeholder 3">
            <a:extLst>
              <a:ext uri="{FF2B5EF4-FFF2-40B4-BE49-F238E27FC236}">
                <a16:creationId xmlns:a16="http://schemas.microsoft.com/office/drawing/2014/main" id="{1192E750-0ED0-4993-9C14-DF6587894FF4}"/>
              </a:ext>
            </a:extLst>
          </p:cNvPr>
          <p:cNvSpPr>
            <a:spLocks noGrp="1"/>
          </p:cNvSpPr>
          <p:nvPr>
            <p:ph type="sldNum" sz="quarter" idx="12"/>
          </p:nvPr>
        </p:nvSpPr>
        <p:spPr>
          <a:xfrm>
            <a:off x="9900458" y="6459785"/>
            <a:ext cx="1312025" cy="365125"/>
          </a:xfrm>
        </p:spPr>
        <p:txBody>
          <a:bodyPr/>
          <a:lstStyle/>
          <a:p>
            <a:fld id="{1E47FE53-EBF0-4DA7-9D9D-CC1C3A20F3CB}" type="slidenum">
              <a:rPr lang="en-US" smtClean="0">
                <a:latin typeface="Arial" panose="020B0604020202020204" pitchFamily="34" charset="0"/>
                <a:cs typeface="Arial" panose="020B0604020202020204" pitchFamily="34" charset="0"/>
              </a:rPr>
              <a:pPr/>
              <a:t>39</a:t>
            </a:fld>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82229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58F11-0A1C-480E-9080-59DFDE945490}"/>
              </a:ext>
            </a:extLst>
          </p:cNvPr>
          <p:cNvSpPr>
            <a:spLocks noGrp="1"/>
          </p:cNvSpPr>
          <p:nvPr>
            <p:ph type="title"/>
          </p:nvPr>
        </p:nvSpPr>
        <p:spPr/>
        <p:txBody>
          <a:bodyPr>
            <a:normAutofit/>
          </a:bodyPr>
          <a:lstStyle/>
          <a:p>
            <a:r>
              <a:rPr lang="en-US" sz="5400" dirty="0">
                <a:solidFill>
                  <a:srgbClr val="435462"/>
                </a:solidFill>
              </a:rPr>
              <a:t>Purpose </a:t>
            </a:r>
          </a:p>
        </p:txBody>
      </p:sp>
      <p:sp>
        <p:nvSpPr>
          <p:cNvPr id="21" name="Content Placeholder 2">
            <a:extLst>
              <a:ext uri="{FF2B5EF4-FFF2-40B4-BE49-F238E27FC236}">
                <a16:creationId xmlns:a16="http://schemas.microsoft.com/office/drawing/2014/main" id="{1BA1ED0B-38F8-4D06-A661-716ACA4398B1}"/>
              </a:ext>
            </a:extLst>
          </p:cNvPr>
          <p:cNvSpPr>
            <a:spLocks noGrp="1"/>
          </p:cNvSpPr>
          <p:nvPr>
            <p:ph idx="1"/>
          </p:nvPr>
        </p:nvSpPr>
        <p:spPr/>
        <p:txBody>
          <a:bodyPr vert="horz" lIns="45720" tIns="45720" rIns="45720" bIns="45720" rtlCol="0">
            <a:normAutofit/>
          </a:bodyPr>
          <a:lstStyle/>
          <a:p>
            <a:pPr marL="0" indent="0">
              <a:buNone/>
            </a:pPr>
            <a:r>
              <a:rPr lang="en-US" dirty="0"/>
              <a:t>The purpose of this session is to:</a:t>
            </a:r>
          </a:p>
          <a:p>
            <a:pPr marL="457200" indent="-457200">
              <a:buFont typeface="+mj-lt"/>
              <a:buAutoNum type="arabicPeriod"/>
            </a:pPr>
            <a:r>
              <a:rPr lang="en-US" dirty="0"/>
              <a:t>Review f</a:t>
            </a:r>
            <a:r>
              <a:rPr lang="en-US" dirty="0">
                <a:cs typeface="Arial"/>
              </a:rPr>
              <a:t>oundational information including the LCFF foundations, the three functions of the LCAP, etc. </a:t>
            </a:r>
          </a:p>
          <a:p>
            <a:pPr marL="457200" indent="-457200">
              <a:buFont typeface="+mj-lt"/>
              <a:buAutoNum type="arabicPeriod"/>
            </a:pPr>
            <a:r>
              <a:rPr lang="en-US" dirty="0"/>
              <a:t>Discuss the Goals and Actions section and associated requirements</a:t>
            </a:r>
          </a:p>
          <a:p>
            <a:pPr marL="457200" indent="-457200">
              <a:buFont typeface="+mj-lt"/>
              <a:buAutoNum type="arabicPeriod"/>
            </a:pPr>
            <a:r>
              <a:rPr lang="en-US" dirty="0">
                <a:cs typeface="Arial"/>
              </a:rPr>
              <a:t>Review important information for goal development</a:t>
            </a:r>
          </a:p>
        </p:txBody>
      </p:sp>
      <p:sp>
        <p:nvSpPr>
          <p:cNvPr id="4" name="Slide Number Placeholder 3">
            <a:extLst>
              <a:ext uri="{FF2B5EF4-FFF2-40B4-BE49-F238E27FC236}">
                <a16:creationId xmlns:a16="http://schemas.microsoft.com/office/drawing/2014/main" id="{0587E55F-CEAA-499E-9F73-1A902328487A}"/>
              </a:ext>
            </a:extLst>
          </p:cNvPr>
          <p:cNvSpPr>
            <a:spLocks noGrp="1"/>
          </p:cNvSpPr>
          <p:nvPr>
            <p:ph type="sldNum" sz="quarter" idx="12"/>
          </p:nvPr>
        </p:nvSpPr>
        <p:spPr/>
        <p:txBody>
          <a:bodyPr>
            <a:noAutofit/>
          </a:bodyPr>
          <a:lstStyle/>
          <a:p>
            <a:pPr>
              <a:spcAft>
                <a:spcPts val="600"/>
              </a:spcAft>
            </a:pPr>
            <a:fld id="{1E47FE53-EBF0-4DA7-9D9D-CC1C3A20F3CB}" type="slidenum">
              <a:rPr lang="en-US">
                <a:solidFill>
                  <a:schemeClr val="bg1"/>
                </a:solidFill>
              </a:rPr>
              <a:pPr>
                <a:spcAft>
                  <a:spcPts val="600"/>
                </a:spcAft>
              </a:pPr>
              <a:t>4</a:t>
            </a:fld>
            <a:endParaRPr lang="en-US" dirty="0">
              <a:solidFill>
                <a:schemeClr val="bg1"/>
              </a:solidFill>
            </a:endParaRPr>
          </a:p>
        </p:txBody>
      </p:sp>
    </p:spTree>
    <p:extLst>
      <p:ext uri="{BB962C8B-B14F-4D97-AF65-F5344CB8AC3E}">
        <p14:creationId xmlns:p14="http://schemas.microsoft.com/office/powerpoint/2010/main" val="9059966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2A56D-C888-41B7-95C7-C72A51E410EE}"/>
              </a:ext>
            </a:extLst>
          </p:cNvPr>
          <p:cNvSpPr>
            <a:spLocks noGrp="1"/>
          </p:cNvSpPr>
          <p:nvPr>
            <p:ph type="title"/>
          </p:nvPr>
        </p:nvSpPr>
        <p:spPr>
          <a:xfrm>
            <a:off x="601884" y="286603"/>
            <a:ext cx="11030672" cy="1450757"/>
          </a:xfrm>
        </p:spPr>
        <p:txBody>
          <a:bodyPr>
            <a:noAutofit/>
          </a:bodyPr>
          <a:lstStyle/>
          <a:p>
            <a:r>
              <a:rPr lang="en-US" sz="5400" dirty="0"/>
              <a:t>Metrics Instructions - Measuring and Reporting Results: (2 of 2)</a:t>
            </a:r>
          </a:p>
        </p:txBody>
      </p:sp>
      <p:sp>
        <p:nvSpPr>
          <p:cNvPr id="3" name="Content Placeholder 2">
            <a:extLst>
              <a:ext uri="{FF2B5EF4-FFF2-40B4-BE49-F238E27FC236}">
                <a16:creationId xmlns:a16="http://schemas.microsoft.com/office/drawing/2014/main" id="{39F03FAE-EDF7-4CC7-A9BD-1CFF69B1D97C}"/>
              </a:ext>
            </a:extLst>
          </p:cNvPr>
          <p:cNvSpPr>
            <a:spLocks noGrp="1"/>
          </p:cNvSpPr>
          <p:nvPr>
            <p:ph idx="1"/>
          </p:nvPr>
        </p:nvSpPr>
        <p:spPr>
          <a:xfrm>
            <a:off x="601884" y="1967479"/>
            <a:ext cx="11030672" cy="4262187"/>
          </a:xfrm>
        </p:spPr>
        <p:txBody>
          <a:bodyPr vert="horz" lIns="0" tIns="45720" rIns="0" bIns="45720" rtlCol="0" anchor="t">
            <a:noAutofit/>
          </a:bodyPr>
          <a:lstStyle/>
          <a:p>
            <a:pPr marL="182880" lvl="1" indent="-182880">
              <a:buSzPct val="100000"/>
            </a:pPr>
            <a:r>
              <a:rPr lang="en-US" dirty="0"/>
              <a:t>The metrics may be quantitative or qualitative; but at minimum, an LEA’s LCAP must include goals that are measured using all of the applicable metrics for the related state priorities, as applicable to the type of LEA.</a:t>
            </a:r>
          </a:p>
          <a:p>
            <a:pPr marL="182880" lvl="1" indent="-182880">
              <a:buSzPct val="100000"/>
            </a:pPr>
            <a:r>
              <a:rPr lang="en-US" dirty="0"/>
              <a:t>To the extent a state priority does not specify one or more metrics (such as implementation of state academic content and performance standards), the LEA must identify a metric to use within the LCAP. </a:t>
            </a:r>
          </a:p>
          <a:p>
            <a:pPr marL="182880" lvl="2" indent="-182880">
              <a:buSzPct val="100000"/>
            </a:pPr>
            <a:r>
              <a:rPr lang="en-US" dirty="0"/>
              <a:t>For these state priorities, LEAs are encouraged to use metrics based on or reported through the relevant local indicator self-reflection tools within the Dashboard.</a:t>
            </a:r>
          </a:p>
        </p:txBody>
      </p:sp>
      <p:sp>
        <p:nvSpPr>
          <p:cNvPr id="4" name="Slide Number Placeholder 3">
            <a:extLst>
              <a:ext uri="{FF2B5EF4-FFF2-40B4-BE49-F238E27FC236}">
                <a16:creationId xmlns:a16="http://schemas.microsoft.com/office/drawing/2014/main" id="{1192E750-0ED0-4993-9C14-DF6587894FF4}"/>
              </a:ext>
            </a:extLst>
          </p:cNvPr>
          <p:cNvSpPr>
            <a:spLocks noGrp="1"/>
          </p:cNvSpPr>
          <p:nvPr>
            <p:ph type="sldNum" sz="quarter" idx="12"/>
          </p:nvPr>
        </p:nvSpPr>
        <p:spPr>
          <a:xfrm>
            <a:off x="9900458" y="6459785"/>
            <a:ext cx="1312025" cy="365125"/>
          </a:xfrm>
        </p:spPr>
        <p:txBody>
          <a:bodyPr/>
          <a:lstStyle/>
          <a:p>
            <a:fld id="{1E47FE53-EBF0-4DA7-9D9D-CC1C3A20F3CB}" type="slidenum">
              <a:rPr lang="en-US" smtClean="0">
                <a:latin typeface="Arial" panose="020B0604020202020204" pitchFamily="34" charset="0"/>
                <a:cs typeface="Arial" panose="020B0604020202020204" pitchFamily="34" charset="0"/>
              </a:rPr>
              <a:pPr/>
              <a:t>40</a:t>
            </a:fld>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6617552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2A56D-C888-41B7-95C7-C72A51E410EE}"/>
              </a:ext>
            </a:extLst>
          </p:cNvPr>
          <p:cNvSpPr>
            <a:spLocks noGrp="1"/>
          </p:cNvSpPr>
          <p:nvPr>
            <p:ph type="title"/>
          </p:nvPr>
        </p:nvSpPr>
        <p:spPr>
          <a:xfrm>
            <a:off x="601884" y="286603"/>
            <a:ext cx="11030672" cy="1450757"/>
          </a:xfrm>
        </p:spPr>
        <p:txBody>
          <a:bodyPr>
            <a:normAutofit/>
          </a:bodyPr>
          <a:lstStyle/>
          <a:p>
            <a:r>
              <a:rPr lang="en-US" sz="5400" dirty="0"/>
              <a:t>Required Metrics for LEA-wide Actions</a:t>
            </a:r>
          </a:p>
        </p:txBody>
      </p:sp>
      <p:sp>
        <p:nvSpPr>
          <p:cNvPr id="3" name="Content Placeholder 2">
            <a:extLst>
              <a:ext uri="{FF2B5EF4-FFF2-40B4-BE49-F238E27FC236}">
                <a16:creationId xmlns:a16="http://schemas.microsoft.com/office/drawing/2014/main" id="{39F03FAE-EDF7-4CC7-A9BD-1CFF69B1D97C}"/>
              </a:ext>
            </a:extLst>
          </p:cNvPr>
          <p:cNvSpPr>
            <a:spLocks noGrp="1"/>
          </p:cNvSpPr>
          <p:nvPr>
            <p:ph idx="1"/>
          </p:nvPr>
        </p:nvSpPr>
        <p:spPr>
          <a:xfrm>
            <a:off x="601884" y="1967479"/>
            <a:ext cx="11030672" cy="4262187"/>
          </a:xfrm>
        </p:spPr>
        <p:txBody>
          <a:bodyPr vert="horz" lIns="0" tIns="45720" rIns="0" bIns="45720" rtlCol="0" anchor="t">
            <a:noAutofit/>
          </a:bodyPr>
          <a:lstStyle/>
          <a:p>
            <a:pPr marL="182880" indent="-182880"/>
            <a:r>
              <a:rPr lang="en-US" dirty="0"/>
              <a:t>For each action identified as 1) contributing towards the requirement to increase or improve services for foster youth, English learners, including long-term English learners, and low-income students and 2) being provided on an LEA-wide basis, the LEA must identify one or more metrics to monitor the effectiveness of the action and its budgeted expenditures.  </a:t>
            </a:r>
          </a:p>
          <a:p>
            <a:pPr marL="182880" indent="-182880"/>
            <a:r>
              <a:rPr lang="en-US" dirty="0"/>
              <a:t>These required metrics may be identified within the action description or the first prompt in the increased or improved services section, however the description must clearly identify the metric(s) being used to monitor the effectiveness of the action and the action(s) that the metric(s) apply to.</a:t>
            </a:r>
          </a:p>
        </p:txBody>
      </p:sp>
      <p:sp>
        <p:nvSpPr>
          <p:cNvPr id="4" name="Slide Number Placeholder 3">
            <a:extLst>
              <a:ext uri="{FF2B5EF4-FFF2-40B4-BE49-F238E27FC236}">
                <a16:creationId xmlns:a16="http://schemas.microsoft.com/office/drawing/2014/main" id="{1192E750-0ED0-4993-9C14-DF6587894FF4}"/>
              </a:ext>
            </a:extLst>
          </p:cNvPr>
          <p:cNvSpPr>
            <a:spLocks noGrp="1"/>
          </p:cNvSpPr>
          <p:nvPr>
            <p:ph type="sldNum" sz="quarter" idx="12"/>
          </p:nvPr>
        </p:nvSpPr>
        <p:spPr>
          <a:xfrm>
            <a:off x="9900458" y="6459785"/>
            <a:ext cx="1312025" cy="365125"/>
          </a:xfrm>
        </p:spPr>
        <p:txBody>
          <a:bodyPr/>
          <a:lstStyle/>
          <a:p>
            <a:fld id="{1E47FE53-EBF0-4DA7-9D9D-CC1C3A20F3CB}" type="slidenum">
              <a:rPr lang="en-US" smtClean="0">
                <a:latin typeface="Arial" panose="020B0604020202020204" pitchFamily="34" charset="0"/>
                <a:cs typeface="Arial" panose="020B0604020202020204" pitchFamily="34" charset="0"/>
              </a:rPr>
              <a:pPr/>
              <a:t>41</a:t>
            </a:fld>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88084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2A56D-C888-41B7-95C7-C72A51E410EE}"/>
              </a:ext>
            </a:extLst>
          </p:cNvPr>
          <p:cNvSpPr>
            <a:spLocks noGrp="1"/>
          </p:cNvSpPr>
          <p:nvPr>
            <p:ph type="title"/>
          </p:nvPr>
        </p:nvSpPr>
        <p:spPr>
          <a:xfrm>
            <a:off x="601884" y="286603"/>
            <a:ext cx="11030672" cy="1450757"/>
          </a:xfrm>
        </p:spPr>
        <p:txBody>
          <a:bodyPr>
            <a:normAutofit/>
          </a:bodyPr>
          <a:lstStyle/>
          <a:p>
            <a:r>
              <a:rPr lang="en-US" sz="5400" dirty="0"/>
              <a:t>Required metrics for Equity Multiplier goals</a:t>
            </a:r>
          </a:p>
        </p:txBody>
      </p:sp>
      <p:sp>
        <p:nvSpPr>
          <p:cNvPr id="3" name="Content Placeholder 2">
            <a:extLst>
              <a:ext uri="{FF2B5EF4-FFF2-40B4-BE49-F238E27FC236}">
                <a16:creationId xmlns:a16="http://schemas.microsoft.com/office/drawing/2014/main" id="{39F03FAE-EDF7-4CC7-A9BD-1CFF69B1D97C}"/>
              </a:ext>
            </a:extLst>
          </p:cNvPr>
          <p:cNvSpPr>
            <a:spLocks noGrp="1"/>
          </p:cNvSpPr>
          <p:nvPr>
            <p:ph idx="1"/>
          </p:nvPr>
        </p:nvSpPr>
        <p:spPr>
          <a:xfrm>
            <a:off x="601884" y="1967479"/>
            <a:ext cx="11030672" cy="4262187"/>
          </a:xfrm>
        </p:spPr>
        <p:txBody>
          <a:bodyPr vert="horz" lIns="0" tIns="45720" rIns="0" bIns="45720" rtlCol="0" anchor="t">
            <a:noAutofit/>
          </a:bodyPr>
          <a:lstStyle/>
          <a:p>
            <a:pPr marL="182880" indent="-182880">
              <a:buFont typeface="Arial" panose="020B0604020202020204" pitchFamily="34" charset="0"/>
              <a:buChar char="•"/>
            </a:pPr>
            <a:r>
              <a:rPr lang="en-US" dirty="0">
                <a:latin typeface="Arial Narrow"/>
                <a:cs typeface="Arial"/>
              </a:rPr>
              <a:t>For each Equity Multiplier goal the LEA must identify:</a:t>
            </a:r>
          </a:p>
          <a:p>
            <a:pPr marL="365760" lvl="5" indent="-182880">
              <a:spcBef>
                <a:spcPts val="1200"/>
              </a:spcBef>
              <a:buFont typeface="Arial" panose="020B0604020202020204" pitchFamily="34" charset="0"/>
              <a:buChar char="•"/>
            </a:pPr>
            <a:r>
              <a:rPr lang="en-US" sz="2400" dirty="0">
                <a:latin typeface="Arial Narrow"/>
              </a:rPr>
              <a:t>The specific metrics for each identified student group at each specific </a:t>
            </a:r>
            <a:r>
              <a:rPr lang="en-US" sz="2400" dirty="0" err="1">
                <a:latin typeface="Arial Narrow"/>
              </a:rPr>
              <a:t>schoolsite</a:t>
            </a:r>
            <a:r>
              <a:rPr lang="en-US" sz="2400" dirty="0">
                <a:latin typeface="Arial Narrow"/>
              </a:rPr>
              <a:t>, as applicable, to measure the progress toward the goal; and/or</a:t>
            </a:r>
          </a:p>
          <a:p>
            <a:pPr marL="365760" lvl="5" indent="-182880">
              <a:spcBef>
                <a:spcPts val="1200"/>
              </a:spcBef>
              <a:buFont typeface="Arial" panose="020B0604020202020204" pitchFamily="34" charset="0"/>
              <a:buChar char="•"/>
            </a:pPr>
            <a:r>
              <a:rPr lang="en-US" sz="2400" dirty="0">
                <a:latin typeface="Arial Narrow"/>
              </a:rPr>
              <a:t>The specific metrics used to measure progress in meeting the goal related to credentialing, subject matter preparation, or educator retention at each specific </a:t>
            </a:r>
            <a:r>
              <a:rPr lang="en-US" sz="2400" dirty="0" err="1">
                <a:latin typeface="Arial Narrow"/>
              </a:rPr>
              <a:t>schoolsite</a:t>
            </a:r>
            <a:r>
              <a:rPr lang="en-US" sz="2400" dirty="0">
                <a:latin typeface="Arial Narrow"/>
              </a:rPr>
              <a:t>.</a:t>
            </a:r>
            <a:endParaRPr lang="en-US" dirty="0"/>
          </a:p>
        </p:txBody>
      </p:sp>
      <p:sp>
        <p:nvSpPr>
          <p:cNvPr id="4" name="Slide Number Placeholder 3">
            <a:extLst>
              <a:ext uri="{FF2B5EF4-FFF2-40B4-BE49-F238E27FC236}">
                <a16:creationId xmlns:a16="http://schemas.microsoft.com/office/drawing/2014/main" id="{1192E750-0ED0-4993-9C14-DF6587894FF4}"/>
              </a:ext>
            </a:extLst>
          </p:cNvPr>
          <p:cNvSpPr>
            <a:spLocks noGrp="1"/>
          </p:cNvSpPr>
          <p:nvPr>
            <p:ph type="sldNum" sz="quarter" idx="12"/>
          </p:nvPr>
        </p:nvSpPr>
        <p:spPr>
          <a:xfrm>
            <a:off x="9900458" y="6459785"/>
            <a:ext cx="1312025" cy="365125"/>
          </a:xfrm>
        </p:spPr>
        <p:txBody>
          <a:bodyPr/>
          <a:lstStyle/>
          <a:p>
            <a:fld id="{1E47FE53-EBF0-4DA7-9D9D-CC1C3A20F3CB}" type="slidenum">
              <a:rPr lang="en-US" smtClean="0"/>
              <a:pPr/>
              <a:t>42</a:t>
            </a:fld>
            <a:endParaRPr lang="en-US"/>
          </a:p>
        </p:txBody>
      </p:sp>
    </p:spTree>
    <p:extLst>
      <p:ext uri="{BB962C8B-B14F-4D97-AF65-F5344CB8AC3E}">
        <p14:creationId xmlns:p14="http://schemas.microsoft.com/office/powerpoint/2010/main" val="145380196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5E851-AFE6-3133-F872-35ED558F9920}"/>
              </a:ext>
            </a:extLst>
          </p:cNvPr>
          <p:cNvSpPr>
            <a:spLocks noGrp="1"/>
          </p:cNvSpPr>
          <p:nvPr>
            <p:ph type="title"/>
          </p:nvPr>
        </p:nvSpPr>
        <p:spPr>
          <a:xfrm>
            <a:off x="601884" y="286603"/>
            <a:ext cx="11030672" cy="1450757"/>
          </a:xfrm>
        </p:spPr>
        <p:txBody>
          <a:bodyPr>
            <a:normAutofit/>
          </a:bodyPr>
          <a:lstStyle/>
          <a:p>
            <a:r>
              <a:rPr lang="en-US" dirty="0"/>
              <a:t>Metrics – Baseline Instructions</a:t>
            </a:r>
          </a:p>
        </p:txBody>
      </p:sp>
      <p:sp>
        <p:nvSpPr>
          <p:cNvPr id="3" name="Content Placeholder 2">
            <a:extLst>
              <a:ext uri="{FF2B5EF4-FFF2-40B4-BE49-F238E27FC236}">
                <a16:creationId xmlns:a16="http://schemas.microsoft.com/office/drawing/2014/main" id="{E7BFC5F0-2E90-F95D-B891-D2A90594F7ED}"/>
              </a:ext>
            </a:extLst>
          </p:cNvPr>
          <p:cNvSpPr>
            <a:spLocks noGrp="1"/>
          </p:cNvSpPr>
          <p:nvPr>
            <p:ph idx="1"/>
          </p:nvPr>
        </p:nvSpPr>
        <p:spPr>
          <a:xfrm>
            <a:off x="601884" y="1967479"/>
            <a:ext cx="11030672" cy="4262187"/>
          </a:xfrm>
        </p:spPr>
        <p:txBody>
          <a:bodyPr vert="horz" lIns="0" tIns="45720" rIns="0" bIns="45720" rtlCol="0" anchor="t">
            <a:noAutofit/>
          </a:bodyPr>
          <a:lstStyle/>
          <a:p>
            <a:pPr marL="182880" indent="-182880"/>
            <a:r>
              <a:rPr lang="en-US" dirty="0"/>
              <a:t>Enter the baseline when completing the LCAP for 2024–25.</a:t>
            </a:r>
          </a:p>
          <a:p>
            <a:pPr marL="182880" indent="-182880"/>
            <a:r>
              <a:rPr lang="en-US" dirty="0"/>
              <a:t>Use the most recent data associated with the metric available at the time of adoption of the LCAP for the first year of the three-year plan.</a:t>
            </a:r>
          </a:p>
          <a:p>
            <a:pPr marL="182880" indent="-182880"/>
            <a:r>
              <a:rPr lang="en-US" dirty="0"/>
              <a:t>Indicate the school year to which the baseline data applies.</a:t>
            </a:r>
          </a:p>
        </p:txBody>
      </p:sp>
      <p:sp>
        <p:nvSpPr>
          <p:cNvPr id="4" name="Slide Number Placeholder 3">
            <a:extLst>
              <a:ext uri="{FF2B5EF4-FFF2-40B4-BE49-F238E27FC236}">
                <a16:creationId xmlns:a16="http://schemas.microsoft.com/office/drawing/2014/main" id="{6E6C7E6D-2670-7249-BE6C-A3B361028344}"/>
              </a:ext>
            </a:extLst>
          </p:cNvPr>
          <p:cNvSpPr>
            <a:spLocks noGrp="1"/>
          </p:cNvSpPr>
          <p:nvPr>
            <p:ph type="sldNum" sz="quarter" idx="12"/>
          </p:nvPr>
        </p:nvSpPr>
        <p:spPr/>
        <p:txBody>
          <a:bodyPr/>
          <a:lstStyle/>
          <a:p>
            <a:fld id="{4CE482DC-2269-4F26-9D2A-7E44B1A4CD85}" type="slidenum">
              <a:rPr lang="en-US" smtClean="0"/>
              <a:pPr/>
              <a:t>43</a:t>
            </a:fld>
            <a:endParaRPr lang="en-US" dirty="0"/>
          </a:p>
        </p:txBody>
      </p:sp>
    </p:spTree>
    <p:extLst>
      <p:ext uri="{BB962C8B-B14F-4D97-AF65-F5344CB8AC3E}">
        <p14:creationId xmlns:p14="http://schemas.microsoft.com/office/powerpoint/2010/main" val="6342960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30B8-255B-6729-DE92-E150284B96D1}"/>
              </a:ext>
            </a:extLst>
          </p:cNvPr>
          <p:cNvSpPr>
            <a:spLocks noGrp="1"/>
          </p:cNvSpPr>
          <p:nvPr>
            <p:ph type="title"/>
          </p:nvPr>
        </p:nvSpPr>
        <p:spPr>
          <a:xfrm>
            <a:off x="601884" y="286603"/>
            <a:ext cx="11030672" cy="1450757"/>
          </a:xfrm>
        </p:spPr>
        <p:txBody>
          <a:bodyPr/>
          <a:lstStyle/>
          <a:p>
            <a:r>
              <a:rPr lang="en-US" dirty="0"/>
              <a:t>Target for Year 3 Outcome</a:t>
            </a:r>
          </a:p>
        </p:txBody>
      </p:sp>
      <p:sp>
        <p:nvSpPr>
          <p:cNvPr id="3" name="Content Placeholder 2">
            <a:extLst>
              <a:ext uri="{FF2B5EF4-FFF2-40B4-BE49-F238E27FC236}">
                <a16:creationId xmlns:a16="http://schemas.microsoft.com/office/drawing/2014/main" id="{F8B67BC9-DBE3-5F65-72B8-31772F4A7783}"/>
              </a:ext>
            </a:extLst>
          </p:cNvPr>
          <p:cNvSpPr>
            <a:spLocks noGrp="1"/>
          </p:cNvSpPr>
          <p:nvPr>
            <p:ph idx="1"/>
          </p:nvPr>
        </p:nvSpPr>
        <p:spPr>
          <a:xfrm>
            <a:off x="601884" y="1967479"/>
            <a:ext cx="11030672" cy="4262187"/>
          </a:xfrm>
        </p:spPr>
        <p:txBody>
          <a:bodyPr vert="horz" lIns="0" tIns="45720" rIns="0" bIns="45720" rtlCol="0" anchor="t">
            <a:normAutofit/>
          </a:bodyPr>
          <a:lstStyle/>
          <a:p>
            <a:pPr marL="182880" indent="-182880"/>
            <a:r>
              <a:rPr lang="en-US" dirty="0"/>
              <a:t>When completing the first year of the LCAP, enter the target outcome for the relevant metric the LEA expects to achieve by the end of the three-year LCAP cycle.</a:t>
            </a:r>
          </a:p>
          <a:p>
            <a:pPr marL="182880" indent="-182880"/>
            <a:r>
              <a:rPr lang="en-US" dirty="0"/>
              <a:t>Note for Charter Schools: Charter schools developing a one- or two-year LCAP may identify a Target for Year 1 or Target for Year 2, as applicable.</a:t>
            </a:r>
          </a:p>
        </p:txBody>
      </p:sp>
      <p:sp>
        <p:nvSpPr>
          <p:cNvPr id="4" name="Slide Number Placeholder 3">
            <a:extLst>
              <a:ext uri="{FF2B5EF4-FFF2-40B4-BE49-F238E27FC236}">
                <a16:creationId xmlns:a16="http://schemas.microsoft.com/office/drawing/2014/main" id="{B10818DE-515D-2320-7DFC-F51BBECF7CA1}"/>
              </a:ext>
            </a:extLst>
          </p:cNvPr>
          <p:cNvSpPr>
            <a:spLocks noGrp="1"/>
          </p:cNvSpPr>
          <p:nvPr>
            <p:ph type="sldNum" sz="quarter" idx="12"/>
          </p:nvPr>
        </p:nvSpPr>
        <p:spPr/>
        <p:txBody>
          <a:bodyPr/>
          <a:lstStyle/>
          <a:p>
            <a:fld id="{4CE482DC-2269-4F26-9D2A-7E44B1A4CD85}" type="slidenum">
              <a:rPr lang="en-US" smtClean="0"/>
              <a:pPr/>
              <a:t>44</a:t>
            </a:fld>
            <a:endParaRPr lang="en-US" dirty="0"/>
          </a:p>
        </p:txBody>
      </p:sp>
    </p:spTree>
    <p:extLst>
      <p:ext uri="{BB962C8B-B14F-4D97-AF65-F5344CB8AC3E}">
        <p14:creationId xmlns:p14="http://schemas.microsoft.com/office/powerpoint/2010/main" val="21718242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4D935-4EAF-4D59-8E76-105E82FAE135}"/>
              </a:ext>
            </a:extLst>
          </p:cNvPr>
          <p:cNvSpPr>
            <a:spLocks noGrp="1"/>
          </p:cNvSpPr>
          <p:nvPr>
            <p:ph type="title"/>
          </p:nvPr>
        </p:nvSpPr>
        <p:spPr>
          <a:xfrm>
            <a:off x="601884" y="286603"/>
            <a:ext cx="11030672" cy="1450757"/>
          </a:xfrm>
        </p:spPr>
        <p:txBody>
          <a:bodyPr/>
          <a:lstStyle/>
          <a:p>
            <a:r>
              <a:rPr lang="en-US" dirty="0"/>
              <a:t>Current Difference from Baseline</a:t>
            </a:r>
          </a:p>
        </p:txBody>
      </p:sp>
      <p:sp>
        <p:nvSpPr>
          <p:cNvPr id="3" name="Content Placeholder 2">
            <a:extLst>
              <a:ext uri="{FF2B5EF4-FFF2-40B4-BE49-F238E27FC236}">
                <a16:creationId xmlns:a16="http://schemas.microsoft.com/office/drawing/2014/main" id="{2886CAD7-DBDC-189C-45F9-1BFB85920061}"/>
              </a:ext>
            </a:extLst>
          </p:cNvPr>
          <p:cNvSpPr>
            <a:spLocks noGrp="1"/>
          </p:cNvSpPr>
          <p:nvPr>
            <p:ph idx="1"/>
          </p:nvPr>
        </p:nvSpPr>
        <p:spPr>
          <a:xfrm>
            <a:off x="601884" y="1967479"/>
            <a:ext cx="11030672" cy="4262187"/>
          </a:xfrm>
        </p:spPr>
        <p:txBody>
          <a:bodyPr vert="horz" lIns="0" tIns="45720" rIns="0" bIns="45720" rtlCol="0" anchor="t">
            <a:normAutofit/>
          </a:bodyPr>
          <a:lstStyle/>
          <a:p>
            <a:pPr marL="182880" indent="-182880"/>
            <a:r>
              <a:rPr lang="en-US" dirty="0"/>
              <a:t>When completing the LCAP for 2025–26 and 2026–27, enter the current difference between the baseline and the yearly outcome, as applicable.</a:t>
            </a:r>
          </a:p>
          <a:p>
            <a:pPr marL="182880" indent="-182880"/>
            <a:r>
              <a:rPr lang="en-US" dirty="0"/>
              <a:t>Note for Charter Schools: Charter schools developing a one- or two-year LCAP will identify the current difference between the baseline and the yearly outcome for Year 1 and/or the current difference between the baseline and the yearly outcome for Year 2, as applicable.</a:t>
            </a:r>
          </a:p>
        </p:txBody>
      </p:sp>
      <p:sp>
        <p:nvSpPr>
          <p:cNvPr id="4" name="Slide Number Placeholder 3">
            <a:extLst>
              <a:ext uri="{FF2B5EF4-FFF2-40B4-BE49-F238E27FC236}">
                <a16:creationId xmlns:a16="http://schemas.microsoft.com/office/drawing/2014/main" id="{163B9C69-1193-8618-D146-F5D80891F3CE}"/>
              </a:ext>
            </a:extLst>
          </p:cNvPr>
          <p:cNvSpPr>
            <a:spLocks noGrp="1"/>
          </p:cNvSpPr>
          <p:nvPr>
            <p:ph type="sldNum" sz="quarter" idx="12"/>
          </p:nvPr>
        </p:nvSpPr>
        <p:spPr/>
        <p:txBody>
          <a:bodyPr/>
          <a:lstStyle/>
          <a:p>
            <a:fld id="{4CE482DC-2269-4F26-9D2A-7E44B1A4CD85}" type="slidenum">
              <a:rPr lang="en-US" smtClean="0"/>
              <a:pPr/>
              <a:t>45</a:t>
            </a:fld>
            <a:endParaRPr lang="en-US" dirty="0"/>
          </a:p>
        </p:txBody>
      </p:sp>
    </p:spTree>
    <p:extLst>
      <p:ext uri="{BB962C8B-B14F-4D97-AF65-F5344CB8AC3E}">
        <p14:creationId xmlns:p14="http://schemas.microsoft.com/office/powerpoint/2010/main" val="177342824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2FB18-B8C6-AD52-97BA-5A4042DB42F5}"/>
              </a:ext>
            </a:extLst>
          </p:cNvPr>
          <p:cNvSpPr>
            <a:spLocks noGrp="1"/>
          </p:cNvSpPr>
          <p:nvPr>
            <p:ph type="title"/>
          </p:nvPr>
        </p:nvSpPr>
        <p:spPr>
          <a:xfrm>
            <a:off x="601884" y="286603"/>
            <a:ext cx="11030672" cy="835187"/>
          </a:xfrm>
        </p:spPr>
        <p:txBody>
          <a:bodyPr/>
          <a:lstStyle/>
          <a:p>
            <a:r>
              <a:rPr lang="en-US" dirty="0">
                <a:solidFill>
                  <a:schemeClr val="tx1"/>
                </a:solidFill>
                <a:latin typeface="Arial Narrow"/>
              </a:rPr>
              <a:t>Example of Metric</a:t>
            </a:r>
            <a:endParaRPr lang="en-US" dirty="0">
              <a:solidFill>
                <a:schemeClr val="tx1"/>
              </a:solidFill>
            </a:endParaRPr>
          </a:p>
        </p:txBody>
      </p:sp>
      <p:graphicFrame>
        <p:nvGraphicFramePr>
          <p:cNvPr id="5" name="Content Placeholder 4" descr="Example of Metric">
            <a:extLst>
              <a:ext uri="{FF2B5EF4-FFF2-40B4-BE49-F238E27FC236}">
                <a16:creationId xmlns:a16="http://schemas.microsoft.com/office/drawing/2014/main" id="{4682E2EA-AAF5-405D-285D-86FF9F209DAF}"/>
              </a:ext>
            </a:extLst>
          </p:cNvPr>
          <p:cNvGraphicFramePr>
            <a:graphicFrameLocks noGrp="1"/>
          </p:cNvGraphicFramePr>
          <p:nvPr>
            <p:ph idx="1"/>
            <p:extLst>
              <p:ext uri="{D42A27DB-BD31-4B8C-83A1-F6EECF244321}">
                <p14:modId xmlns:p14="http://schemas.microsoft.com/office/powerpoint/2010/main" val="3001882932"/>
              </p:ext>
            </p:extLst>
          </p:nvPr>
        </p:nvGraphicFramePr>
        <p:xfrm>
          <a:off x="601663" y="1199874"/>
          <a:ext cx="11031524" cy="4844593"/>
        </p:xfrm>
        <a:graphic>
          <a:graphicData uri="http://schemas.openxmlformats.org/drawingml/2006/table">
            <a:tbl>
              <a:tblPr firstRow="1" bandRow="1">
                <a:tableStyleId>{5C22544A-7EE6-4342-B048-85BDC9FD1C3A}</a:tableStyleId>
              </a:tblPr>
              <a:tblGrid>
                <a:gridCol w="3602692">
                  <a:extLst>
                    <a:ext uri="{9D8B030D-6E8A-4147-A177-3AD203B41FA5}">
                      <a16:colId xmlns:a16="http://schemas.microsoft.com/office/drawing/2014/main" val="4233643104"/>
                    </a:ext>
                  </a:extLst>
                </a:gridCol>
                <a:gridCol w="2112308">
                  <a:extLst>
                    <a:ext uri="{9D8B030D-6E8A-4147-A177-3AD203B41FA5}">
                      <a16:colId xmlns:a16="http://schemas.microsoft.com/office/drawing/2014/main" val="1800323796"/>
                    </a:ext>
                  </a:extLst>
                </a:gridCol>
                <a:gridCol w="1314450">
                  <a:extLst>
                    <a:ext uri="{9D8B030D-6E8A-4147-A177-3AD203B41FA5}">
                      <a16:colId xmlns:a16="http://schemas.microsoft.com/office/drawing/2014/main" val="1438074474"/>
                    </a:ext>
                  </a:extLst>
                </a:gridCol>
                <a:gridCol w="1286662">
                  <a:extLst>
                    <a:ext uri="{9D8B030D-6E8A-4147-A177-3AD203B41FA5}">
                      <a16:colId xmlns:a16="http://schemas.microsoft.com/office/drawing/2014/main" val="373495600"/>
                    </a:ext>
                  </a:extLst>
                </a:gridCol>
                <a:gridCol w="1428750">
                  <a:extLst>
                    <a:ext uri="{9D8B030D-6E8A-4147-A177-3AD203B41FA5}">
                      <a16:colId xmlns:a16="http://schemas.microsoft.com/office/drawing/2014/main" val="2604247528"/>
                    </a:ext>
                  </a:extLst>
                </a:gridCol>
                <a:gridCol w="1286662">
                  <a:extLst>
                    <a:ext uri="{9D8B030D-6E8A-4147-A177-3AD203B41FA5}">
                      <a16:colId xmlns:a16="http://schemas.microsoft.com/office/drawing/2014/main" val="1800814351"/>
                    </a:ext>
                  </a:extLst>
                </a:gridCol>
              </a:tblGrid>
              <a:tr h="1552753">
                <a:tc>
                  <a:txBody>
                    <a:bodyPr/>
                    <a:lstStyle/>
                    <a:p>
                      <a:pPr algn="ctr">
                        <a:lnSpc>
                          <a:spcPct val="100000"/>
                        </a:lnSpc>
                        <a:tabLst>
                          <a:tab pos="3234055" algn="l"/>
                        </a:tabLst>
                      </a:pPr>
                      <a:r>
                        <a:rPr lang="en-US" sz="2400" b="0" dirty="0">
                          <a:solidFill>
                            <a:srgbClr val="000000"/>
                          </a:solidFill>
                          <a:effectLst/>
                          <a:latin typeface="Arial Narrow"/>
                          <a:ea typeface="Arial" panose="020B0604020202020204" pitchFamily="34" charset="0"/>
                          <a:cs typeface="Arial"/>
                        </a:rPr>
                        <a:t>Metric</a:t>
                      </a:r>
                      <a:endParaRPr lang="en-US" sz="2400" b="0" dirty="0">
                        <a:effectLst/>
                        <a:latin typeface="Arial Narrow"/>
                        <a:cs typeface="Arial"/>
                      </a:endParaRPr>
                    </a:p>
                  </a:txBody>
                  <a:tcPr marL="68580" marR="68580"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tc>
                  <a:txBody>
                    <a:bodyPr/>
                    <a:lstStyle/>
                    <a:p>
                      <a:pPr algn="ctr">
                        <a:lnSpc>
                          <a:spcPct val="100000"/>
                        </a:lnSpc>
                        <a:tabLst>
                          <a:tab pos="3234055" algn="l"/>
                        </a:tabLst>
                      </a:pPr>
                      <a:r>
                        <a:rPr lang="en-US" sz="2400" b="0">
                          <a:solidFill>
                            <a:srgbClr val="000000"/>
                          </a:solidFill>
                          <a:effectLst/>
                          <a:latin typeface="Arial Narrow"/>
                          <a:ea typeface="Arial" panose="020B0604020202020204" pitchFamily="34" charset="0"/>
                          <a:cs typeface="Arial"/>
                        </a:rPr>
                        <a:t>Baseline</a:t>
                      </a:r>
                      <a:endParaRPr lang="en-US" sz="2400" b="0">
                        <a:effectLst/>
                        <a:latin typeface="Arial Narrow"/>
                        <a:cs typeface="Arial"/>
                      </a:endParaRPr>
                    </a:p>
                  </a:txBody>
                  <a:tcPr marL="68580" marR="68580"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tc>
                  <a:txBody>
                    <a:bodyPr/>
                    <a:lstStyle/>
                    <a:p>
                      <a:pPr algn="ctr">
                        <a:lnSpc>
                          <a:spcPct val="100000"/>
                        </a:lnSpc>
                      </a:pPr>
                      <a:r>
                        <a:rPr lang="en-US" sz="2400" b="0">
                          <a:solidFill>
                            <a:srgbClr val="000000"/>
                          </a:solidFill>
                          <a:effectLst/>
                          <a:latin typeface="Arial Narrow"/>
                          <a:ea typeface="Arial" panose="020B0604020202020204" pitchFamily="34" charset="0"/>
                          <a:cs typeface="Arial"/>
                        </a:rPr>
                        <a:t>Year 1 Outcome </a:t>
                      </a:r>
                      <a:endParaRPr lang="en-US" sz="2400" b="0">
                        <a:effectLst/>
                        <a:latin typeface="Arial Narrow"/>
                      </a:endParaRPr>
                    </a:p>
                  </a:txBody>
                  <a:tcPr marL="68580" marR="68580"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tc>
                  <a:txBody>
                    <a:bodyPr/>
                    <a:lstStyle/>
                    <a:p>
                      <a:pPr algn="ctr">
                        <a:lnSpc>
                          <a:spcPct val="100000"/>
                        </a:lnSpc>
                      </a:pPr>
                      <a:r>
                        <a:rPr lang="en-US" sz="2400" b="0">
                          <a:solidFill>
                            <a:srgbClr val="000000"/>
                          </a:solidFill>
                          <a:effectLst/>
                          <a:latin typeface="Arial Narrow"/>
                          <a:ea typeface="Arial" panose="020B0604020202020204" pitchFamily="34" charset="0"/>
                          <a:cs typeface="Arial"/>
                        </a:rPr>
                        <a:t>Year 2 Outcome </a:t>
                      </a:r>
                      <a:endParaRPr lang="en-US" sz="2400" b="0">
                        <a:effectLst/>
                        <a:latin typeface="Arial Narrow"/>
                      </a:endParaRPr>
                    </a:p>
                  </a:txBody>
                  <a:tcPr marL="68580" marR="68580"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tc>
                  <a:txBody>
                    <a:bodyPr/>
                    <a:lstStyle/>
                    <a:p>
                      <a:pPr algn="ctr">
                        <a:lnSpc>
                          <a:spcPct val="100000"/>
                        </a:lnSpc>
                        <a:tabLst>
                          <a:tab pos="3234055" algn="l"/>
                        </a:tabLst>
                      </a:pPr>
                      <a:r>
                        <a:rPr lang="en-US" sz="2400" b="0">
                          <a:solidFill>
                            <a:srgbClr val="000000"/>
                          </a:solidFill>
                          <a:effectLst/>
                          <a:latin typeface="Arial Narrow"/>
                          <a:ea typeface="Arial" panose="020B0604020202020204" pitchFamily="34" charset="0"/>
                          <a:cs typeface="Arial"/>
                        </a:rPr>
                        <a:t>Target for Year 3 Outcome</a:t>
                      </a:r>
                      <a:endParaRPr lang="en-US" sz="2400" b="0">
                        <a:effectLst/>
                        <a:latin typeface="Arial Narrow"/>
                        <a:cs typeface="Arial"/>
                      </a:endParaRPr>
                    </a:p>
                  </a:txBody>
                  <a:tcPr marL="68580" marR="68580"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tc>
                  <a:txBody>
                    <a:bodyPr/>
                    <a:lstStyle/>
                    <a:p>
                      <a:pPr algn="ctr">
                        <a:lnSpc>
                          <a:spcPct val="100000"/>
                        </a:lnSpc>
                        <a:tabLst>
                          <a:tab pos="3234055" algn="l"/>
                        </a:tabLst>
                      </a:pPr>
                      <a:r>
                        <a:rPr lang="en-US" sz="2400" b="0">
                          <a:solidFill>
                            <a:srgbClr val="000000"/>
                          </a:solidFill>
                          <a:effectLst/>
                          <a:latin typeface="Arial Narrow"/>
                          <a:ea typeface="Arial" panose="020B0604020202020204" pitchFamily="34" charset="0"/>
                          <a:cs typeface="Arial"/>
                        </a:rPr>
                        <a:t>Current Difference from Baseline</a:t>
                      </a:r>
                      <a:endParaRPr lang="en-US" sz="2400" b="0">
                        <a:effectLst/>
                        <a:latin typeface="Arial Narrow"/>
                        <a:cs typeface="Arial"/>
                      </a:endParaRPr>
                    </a:p>
                  </a:txBody>
                  <a:tcPr marL="68580" marR="68580"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extLst>
                  <a:ext uri="{0D108BD9-81ED-4DB2-BD59-A6C34878D82A}">
                    <a16:rowId xmlns:a16="http://schemas.microsoft.com/office/drawing/2014/main" val="980121608"/>
                  </a:ext>
                </a:extLst>
              </a:tr>
              <a:tr h="3041238">
                <a:tc>
                  <a:txBody>
                    <a:bodyPr/>
                    <a:lstStyle/>
                    <a:p>
                      <a:pPr lvl="0" algn="l">
                        <a:lnSpc>
                          <a:spcPct val="100000"/>
                        </a:lnSpc>
                        <a:spcBef>
                          <a:spcPts val="0"/>
                        </a:spcBef>
                        <a:spcAft>
                          <a:spcPts val="0"/>
                        </a:spcAft>
                        <a:buNone/>
                      </a:pPr>
                      <a:r>
                        <a:rPr lang="en-US" sz="2400" b="0" i="0" u="none" strike="noStrike" noProof="0" dirty="0">
                          <a:effectLst/>
                          <a:latin typeface="Arial Narrow"/>
                        </a:rPr>
                        <a:t>Percentage of correct responses on the Interim District Common Assessment (Math) reported by student groups</a:t>
                      </a:r>
                    </a:p>
                    <a:p>
                      <a:pPr lvl="0" algn="l">
                        <a:lnSpc>
                          <a:spcPct val="100000"/>
                        </a:lnSpc>
                        <a:spcBef>
                          <a:spcPts val="0"/>
                        </a:spcBef>
                        <a:spcAft>
                          <a:spcPts val="0"/>
                        </a:spcAft>
                        <a:buNone/>
                      </a:pPr>
                      <a:endParaRPr lang="en-US" sz="2400" b="0" i="0" u="none" strike="noStrike" noProof="0" dirty="0">
                        <a:effectLst/>
                        <a:latin typeface="Arial Narrow"/>
                      </a:endParaRPr>
                    </a:p>
                    <a:p>
                      <a:pPr lvl="0" algn="l">
                        <a:lnSpc>
                          <a:spcPct val="100000"/>
                        </a:lnSpc>
                        <a:spcBef>
                          <a:spcPts val="0"/>
                        </a:spcBef>
                        <a:spcAft>
                          <a:spcPts val="0"/>
                        </a:spcAft>
                        <a:buNone/>
                      </a:pPr>
                      <a:r>
                        <a:rPr lang="en-US" sz="2400" b="0" i="0" u="none" strike="noStrike" noProof="0" dirty="0">
                          <a:effectLst/>
                          <a:latin typeface="Arial Narrow"/>
                        </a:rPr>
                        <a:t>Source: District Common Assessment Performance (Math)</a:t>
                      </a:r>
                      <a:endParaRPr lang="en-US" sz="2400" dirty="0">
                        <a:latin typeface="Arial Narrow"/>
                      </a:endParaRPr>
                    </a:p>
                  </a:txBody>
                  <a:tcPr marL="68580" marR="68580"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noFill/>
                  </a:tcPr>
                </a:tc>
                <a:tc>
                  <a:txBody>
                    <a:bodyPr/>
                    <a:lstStyle/>
                    <a:p>
                      <a:pPr lvl="0" algn="l">
                        <a:lnSpc>
                          <a:spcPct val="100000"/>
                        </a:lnSpc>
                        <a:spcBef>
                          <a:spcPts val="0"/>
                        </a:spcBef>
                        <a:spcAft>
                          <a:spcPts val="0"/>
                        </a:spcAft>
                        <a:buNone/>
                      </a:pPr>
                      <a:r>
                        <a:rPr lang="en-US" sz="2400" b="0" i="0" u="none" strike="noStrike" noProof="0">
                          <a:solidFill>
                            <a:srgbClr val="000000"/>
                          </a:solidFill>
                          <a:effectLst/>
                          <a:latin typeface="Arial Narrow"/>
                        </a:rPr>
                        <a:t>Low Income (LI): 63%</a:t>
                      </a:r>
                    </a:p>
                    <a:p>
                      <a:pPr lvl="0" algn="l">
                        <a:lnSpc>
                          <a:spcPct val="100000"/>
                        </a:lnSpc>
                        <a:spcBef>
                          <a:spcPts val="0"/>
                        </a:spcBef>
                        <a:spcAft>
                          <a:spcPts val="0"/>
                        </a:spcAft>
                        <a:buNone/>
                      </a:pPr>
                      <a:r>
                        <a:rPr lang="en-US" sz="2400" b="0" i="0" u="none" strike="noStrike" noProof="0">
                          <a:solidFill>
                            <a:srgbClr val="000000"/>
                          </a:solidFill>
                          <a:effectLst/>
                          <a:latin typeface="Arial Narrow"/>
                        </a:rPr>
                        <a:t>AA (African American): 60%</a:t>
                      </a:r>
                    </a:p>
                    <a:p>
                      <a:pPr lvl="0" algn="l">
                        <a:lnSpc>
                          <a:spcPct val="100000"/>
                        </a:lnSpc>
                        <a:spcBef>
                          <a:spcPts val="0"/>
                        </a:spcBef>
                        <a:spcAft>
                          <a:spcPts val="0"/>
                        </a:spcAft>
                        <a:buNone/>
                      </a:pPr>
                      <a:r>
                        <a:rPr lang="en-US" sz="2400" b="0" i="0" u="none" strike="noStrike" noProof="0">
                          <a:solidFill>
                            <a:srgbClr val="000000"/>
                          </a:solidFill>
                          <a:effectLst/>
                          <a:latin typeface="Arial Narrow"/>
                        </a:rPr>
                        <a:t>AI (American Indian): 64%</a:t>
                      </a:r>
                    </a:p>
                    <a:p>
                      <a:pPr lvl="0" algn="l">
                        <a:lnSpc>
                          <a:spcPct val="100000"/>
                        </a:lnSpc>
                        <a:spcBef>
                          <a:spcPts val="0"/>
                        </a:spcBef>
                        <a:spcAft>
                          <a:spcPts val="0"/>
                        </a:spcAft>
                        <a:buNone/>
                      </a:pPr>
                      <a:r>
                        <a:rPr lang="en-US" sz="2400" b="0" i="0" u="none" strike="noStrike" noProof="0">
                          <a:solidFill>
                            <a:srgbClr val="000000"/>
                          </a:solidFill>
                          <a:effectLst/>
                          <a:latin typeface="Arial Narrow"/>
                        </a:rPr>
                        <a:t>White (W): 70%</a:t>
                      </a:r>
                      <a:endParaRPr lang="en-US" sz="2400"/>
                    </a:p>
                    <a:p>
                      <a:pPr lvl="0" algn="l">
                        <a:lnSpc>
                          <a:spcPct val="100000"/>
                        </a:lnSpc>
                        <a:spcBef>
                          <a:spcPts val="0"/>
                        </a:spcBef>
                        <a:spcAft>
                          <a:spcPts val="0"/>
                        </a:spcAft>
                        <a:buNone/>
                      </a:pPr>
                      <a:r>
                        <a:rPr lang="en-US" sz="2400" b="0" i="0" u="none" strike="noStrike" noProof="0">
                          <a:solidFill>
                            <a:srgbClr val="000000"/>
                          </a:solidFill>
                          <a:effectLst/>
                          <a:latin typeface="Arial Narrow"/>
                        </a:rPr>
                        <a:t>(2023-24)</a:t>
                      </a:r>
                    </a:p>
                  </a:txBody>
                  <a:tcPr marL="68580" marR="68580"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noFill/>
                  </a:tcPr>
                </a:tc>
                <a:tc>
                  <a:txBody>
                    <a:bodyPr/>
                    <a:lstStyle/>
                    <a:p>
                      <a:pPr>
                        <a:lnSpc>
                          <a:spcPct val="115000"/>
                        </a:lnSpc>
                        <a:tabLst>
                          <a:tab pos="3234055" algn="l"/>
                        </a:tabLst>
                      </a:pPr>
                      <a:r>
                        <a:rPr lang="en-US" sz="2400" dirty="0">
                          <a:effectLst/>
                          <a:latin typeface="Arial Narrow"/>
                          <a:cs typeface="Arial"/>
                        </a:rPr>
                        <a:t>N/A</a:t>
                      </a:r>
                    </a:p>
                  </a:txBody>
                  <a:tcPr marL="68580" marR="68580"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noFill/>
                  </a:tcPr>
                </a:tc>
                <a:tc>
                  <a:txBody>
                    <a:bodyPr/>
                    <a:lstStyle/>
                    <a:p>
                      <a:pPr>
                        <a:lnSpc>
                          <a:spcPct val="115000"/>
                        </a:lnSpc>
                        <a:tabLst>
                          <a:tab pos="3234055" algn="l"/>
                        </a:tabLst>
                      </a:pPr>
                      <a:r>
                        <a:rPr lang="en-US" sz="2400" dirty="0">
                          <a:effectLst/>
                          <a:latin typeface="Arial Narrow"/>
                          <a:cs typeface="Arial"/>
                        </a:rPr>
                        <a:t>N/A</a:t>
                      </a:r>
                    </a:p>
                  </a:txBody>
                  <a:tcPr marL="68580" marR="68580"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noFill/>
                  </a:tcPr>
                </a:tc>
                <a:tc>
                  <a:txBody>
                    <a:bodyPr/>
                    <a:lstStyle/>
                    <a:p>
                      <a:pPr lvl="0" algn="l">
                        <a:lnSpc>
                          <a:spcPct val="100000"/>
                        </a:lnSpc>
                        <a:spcBef>
                          <a:spcPts val="0"/>
                        </a:spcBef>
                        <a:spcAft>
                          <a:spcPts val="0"/>
                        </a:spcAft>
                        <a:buNone/>
                      </a:pPr>
                      <a:endParaRPr lang="en-US" sz="1800" b="0" i="0" u="none" strike="noStrike" noProof="0">
                        <a:effectLst/>
                        <a:latin typeface="Calibri"/>
                      </a:endParaRPr>
                    </a:p>
                    <a:p>
                      <a:pPr lvl="0" algn="l">
                        <a:lnSpc>
                          <a:spcPct val="100000"/>
                        </a:lnSpc>
                        <a:spcBef>
                          <a:spcPts val="0"/>
                        </a:spcBef>
                        <a:spcAft>
                          <a:spcPts val="0"/>
                        </a:spcAft>
                        <a:buNone/>
                      </a:pPr>
                      <a:r>
                        <a:rPr lang="en-US" sz="2400" b="0" i="0" u="none" strike="noStrike" noProof="0">
                          <a:effectLst/>
                          <a:latin typeface="Arial Narrow"/>
                        </a:rPr>
                        <a:t>LI: 69%</a:t>
                      </a:r>
                      <a:endParaRPr lang="en-US" sz="2400">
                        <a:latin typeface="Arial Narrow"/>
                      </a:endParaRPr>
                    </a:p>
                    <a:p>
                      <a:pPr lvl="0" algn="l">
                        <a:lnSpc>
                          <a:spcPct val="100000"/>
                        </a:lnSpc>
                        <a:spcBef>
                          <a:spcPts val="0"/>
                        </a:spcBef>
                        <a:spcAft>
                          <a:spcPts val="0"/>
                        </a:spcAft>
                        <a:buNone/>
                      </a:pPr>
                      <a:r>
                        <a:rPr lang="en-US" sz="2400" b="0" i="0" u="none" strike="noStrike" noProof="0">
                          <a:effectLst/>
                          <a:latin typeface="Arial Narrow"/>
                        </a:rPr>
                        <a:t>AA: 70%</a:t>
                      </a:r>
                      <a:endParaRPr lang="en-US" sz="2400">
                        <a:latin typeface="Arial Narrow"/>
                      </a:endParaRPr>
                    </a:p>
                    <a:p>
                      <a:pPr lvl="0" algn="l">
                        <a:lnSpc>
                          <a:spcPct val="100000"/>
                        </a:lnSpc>
                        <a:spcBef>
                          <a:spcPts val="0"/>
                        </a:spcBef>
                        <a:spcAft>
                          <a:spcPts val="0"/>
                        </a:spcAft>
                        <a:buNone/>
                      </a:pPr>
                      <a:r>
                        <a:rPr lang="en-US" sz="2400" b="0" i="0" u="none" strike="noStrike" noProof="0">
                          <a:effectLst/>
                          <a:latin typeface="Arial Narrow"/>
                        </a:rPr>
                        <a:t>AI: 72%</a:t>
                      </a:r>
                      <a:endParaRPr lang="en-US" sz="2400">
                        <a:latin typeface="Arial Narrow"/>
                      </a:endParaRPr>
                    </a:p>
                    <a:p>
                      <a:pPr lvl="0" algn="l">
                        <a:lnSpc>
                          <a:spcPct val="100000"/>
                        </a:lnSpc>
                        <a:spcBef>
                          <a:spcPts val="0"/>
                        </a:spcBef>
                        <a:spcAft>
                          <a:spcPts val="0"/>
                        </a:spcAft>
                        <a:buNone/>
                      </a:pPr>
                      <a:r>
                        <a:rPr lang="en-US" sz="2400" b="0" i="0" u="none" strike="noStrike" noProof="0">
                          <a:effectLst/>
                          <a:latin typeface="Arial Narrow"/>
                        </a:rPr>
                        <a:t>W: 78%</a:t>
                      </a:r>
                      <a:endParaRPr lang="en-US" sz="2400">
                        <a:latin typeface="Arial Narrow"/>
                      </a:endParaRPr>
                    </a:p>
                    <a:p>
                      <a:pPr lvl="0" algn="l">
                        <a:lnSpc>
                          <a:spcPct val="100000"/>
                        </a:lnSpc>
                        <a:spcBef>
                          <a:spcPts val="0"/>
                        </a:spcBef>
                        <a:spcAft>
                          <a:spcPts val="0"/>
                        </a:spcAft>
                        <a:buNone/>
                      </a:pPr>
                      <a:endParaRPr lang="en-US" sz="1800" b="0" i="0" u="none" strike="noStrike" noProof="0">
                        <a:effectLst/>
                        <a:latin typeface="Calibri"/>
                      </a:endParaRPr>
                    </a:p>
                    <a:p>
                      <a:pPr lvl="0">
                        <a:lnSpc>
                          <a:spcPct val="114999"/>
                        </a:lnSpc>
                        <a:buNone/>
                      </a:pPr>
                      <a:endParaRPr lang="en-US" sz="1800" b="0" i="0" u="none" strike="noStrike" noProof="0">
                        <a:effectLst/>
                        <a:latin typeface="Calibri"/>
                      </a:endParaRPr>
                    </a:p>
                  </a:txBody>
                  <a:tcPr marL="68580" marR="68580"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noFill/>
                  </a:tcPr>
                </a:tc>
                <a:tc>
                  <a:txBody>
                    <a:bodyPr/>
                    <a:lstStyle/>
                    <a:p>
                      <a:pPr>
                        <a:lnSpc>
                          <a:spcPct val="115000"/>
                        </a:lnSpc>
                      </a:pPr>
                      <a:r>
                        <a:rPr lang="en-US" sz="2400" dirty="0">
                          <a:effectLst/>
                          <a:latin typeface="Arial Narrow" panose="020B0606020202030204" pitchFamily="34" charset="0"/>
                          <a:cs typeface="Arial"/>
                        </a:rPr>
                        <a:t>N/A</a:t>
                      </a:r>
                    </a:p>
                  </a:txBody>
                  <a:tcPr marL="68580" marR="68580" marT="0"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noFill/>
                  </a:tcPr>
                </a:tc>
                <a:extLst>
                  <a:ext uri="{0D108BD9-81ED-4DB2-BD59-A6C34878D82A}">
                    <a16:rowId xmlns:a16="http://schemas.microsoft.com/office/drawing/2014/main" val="1356120969"/>
                  </a:ext>
                </a:extLst>
              </a:tr>
            </a:tbl>
          </a:graphicData>
        </a:graphic>
      </p:graphicFrame>
      <p:sp>
        <p:nvSpPr>
          <p:cNvPr id="3" name="Slide Number Placeholder 2">
            <a:extLst>
              <a:ext uri="{FF2B5EF4-FFF2-40B4-BE49-F238E27FC236}">
                <a16:creationId xmlns:a16="http://schemas.microsoft.com/office/drawing/2014/main" id="{FB25CCE7-4F1A-7C73-F6E8-0D4EA009DF17}"/>
              </a:ext>
            </a:extLst>
          </p:cNvPr>
          <p:cNvSpPr>
            <a:spLocks noGrp="1"/>
          </p:cNvSpPr>
          <p:nvPr>
            <p:ph type="sldNum" sz="quarter" idx="12"/>
          </p:nvPr>
        </p:nvSpPr>
        <p:spPr/>
        <p:txBody>
          <a:bodyPr/>
          <a:lstStyle/>
          <a:p>
            <a:fld id="{4CE482DC-2269-4F26-9D2A-7E44B1A4CD85}" type="slidenum">
              <a:rPr lang="en-US" smtClean="0"/>
              <a:pPr/>
              <a:t>46</a:t>
            </a:fld>
            <a:endParaRPr lang="en-US" dirty="0"/>
          </a:p>
        </p:txBody>
      </p:sp>
    </p:spTree>
    <p:extLst>
      <p:ext uri="{BB962C8B-B14F-4D97-AF65-F5344CB8AC3E}">
        <p14:creationId xmlns:p14="http://schemas.microsoft.com/office/powerpoint/2010/main" val="40836009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ED24F-E64E-4663-BA34-2555FA598C49}"/>
              </a:ext>
            </a:extLst>
          </p:cNvPr>
          <p:cNvSpPr>
            <a:spLocks noGrp="1"/>
          </p:cNvSpPr>
          <p:nvPr>
            <p:ph type="title"/>
          </p:nvPr>
        </p:nvSpPr>
        <p:spPr/>
        <p:txBody>
          <a:bodyPr>
            <a:normAutofit/>
          </a:bodyPr>
          <a:lstStyle/>
          <a:p>
            <a:r>
              <a:rPr lang="en-US" sz="5400" dirty="0"/>
              <a:t>Goal Analysis</a:t>
            </a:r>
          </a:p>
        </p:txBody>
      </p:sp>
      <p:sp>
        <p:nvSpPr>
          <p:cNvPr id="3" name="Content Placeholder 2">
            <a:extLst>
              <a:ext uri="{FF2B5EF4-FFF2-40B4-BE49-F238E27FC236}">
                <a16:creationId xmlns:a16="http://schemas.microsoft.com/office/drawing/2014/main" id="{39F73746-D8EE-5F3F-BE64-EB098E073F37}"/>
              </a:ext>
            </a:extLst>
          </p:cNvPr>
          <p:cNvSpPr>
            <a:spLocks noGrp="1"/>
          </p:cNvSpPr>
          <p:nvPr>
            <p:ph sz="half" idx="1"/>
          </p:nvPr>
        </p:nvSpPr>
        <p:spPr>
          <a:xfrm>
            <a:off x="838200" y="1825625"/>
            <a:ext cx="10537556" cy="4351338"/>
          </a:xfrm>
        </p:spPr>
        <p:txBody>
          <a:bodyPr/>
          <a:lstStyle/>
          <a:p>
            <a:r>
              <a:rPr lang="en-US" dirty="0"/>
              <a:t>LEAs will not complete the Goal Analysis as part of the 2024–25 LCAP. </a:t>
            </a:r>
          </a:p>
          <a:p>
            <a:r>
              <a:rPr lang="en-US" dirty="0"/>
              <a:t>Instead, LEAs will use the 2023–24 LCAP Annual Update to report the goal analysis for the 2023–24 LCAP year.</a:t>
            </a:r>
          </a:p>
        </p:txBody>
      </p:sp>
      <p:sp>
        <p:nvSpPr>
          <p:cNvPr id="8" name="Slide Number Placeholder 7">
            <a:extLst>
              <a:ext uri="{FF2B5EF4-FFF2-40B4-BE49-F238E27FC236}">
                <a16:creationId xmlns:a16="http://schemas.microsoft.com/office/drawing/2014/main" id="{37C6B709-F40E-4E55-9B65-453CC37908C0}"/>
              </a:ext>
            </a:extLst>
          </p:cNvPr>
          <p:cNvSpPr>
            <a:spLocks noGrp="1"/>
          </p:cNvSpPr>
          <p:nvPr>
            <p:ph type="sldNum" sz="quarter" idx="12"/>
          </p:nvPr>
        </p:nvSpPr>
        <p:spPr/>
        <p:txBody>
          <a:bodyPr/>
          <a:lstStyle/>
          <a:p>
            <a:fld id="{1E47FE53-EBF0-4DA7-9D9D-CC1C3A20F3CB}" type="slidenum">
              <a:rPr lang="en-US" sz="2400" smtClean="0">
                <a:latin typeface="Arial" panose="020B0604020202020204" pitchFamily="34" charset="0"/>
                <a:cs typeface="Arial" panose="020B0604020202020204" pitchFamily="34" charset="0"/>
              </a:rPr>
              <a:pPr/>
              <a:t>47</a:t>
            </a:fld>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4997522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ED24F-E64E-4663-BA34-2555FA598C49}"/>
              </a:ext>
            </a:extLst>
          </p:cNvPr>
          <p:cNvSpPr>
            <a:spLocks noGrp="1"/>
          </p:cNvSpPr>
          <p:nvPr>
            <p:ph type="title"/>
          </p:nvPr>
        </p:nvSpPr>
        <p:spPr>
          <a:xfrm>
            <a:off x="575353" y="286603"/>
            <a:ext cx="11342844" cy="1450757"/>
          </a:xfrm>
        </p:spPr>
        <p:txBody>
          <a:bodyPr>
            <a:normAutofit/>
          </a:bodyPr>
          <a:lstStyle/>
          <a:p>
            <a:r>
              <a:rPr lang="en-US" sz="5400" dirty="0">
                <a:latin typeface="Arial Narrow"/>
              </a:rPr>
              <a:t>Promoting Well Written Responses </a:t>
            </a:r>
            <a:endParaRPr lang="en-US" sz="5400" dirty="0"/>
          </a:p>
        </p:txBody>
      </p:sp>
      <p:sp>
        <p:nvSpPr>
          <p:cNvPr id="3" name="Content Placeholder 2">
            <a:extLst>
              <a:ext uri="{FF2B5EF4-FFF2-40B4-BE49-F238E27FC236}">
                <a16:creationId xmlns:a16="http://schemas.microsoft.com/office/drawing/2014/main" id="{39F73746-D8EE-5F3F-BE64-EB098E073F37}"/>
              </a:ext>
            </a:extLst>
          </p:cNvPr>
          <p:cNvSpPr>
            <a:spLocks noGrp="1"/>
          </p:cNvSpPr>
          <p:nvPr>
            <p:ph sz="half" idx="1"/>
          </p:nvPr>
        </p:nvSpPr>
        <p:spPr>
          <a:xfrm>
            <a:off x="580519" y="1737360"/>
            <a:ext cx="11451331" cy="4351338"/>
          </a:xfrm>
        </p:spPr>
        <p:txBody>
          <a:bodyPr>
            <a:noAutofit/>
          </a:bodyPr>
          <a:lstStyle/>
          <a:p>
            <a:pPr marL="342900" indent="-342900">
              <a:buFont typeface="Wingdings"/>
              <a:buChar char="q"/>
            </a:pPr>
            <a:r>
              <a:rPr lang="en-US" dirty="0">
                <a:solidFill>
                  <a:schemeClr val="tx1">
                    <a:lumMod val="75000"/>
                    <a:lumOff val="25000"/>
                  </a:schemeClr>
                </a:solidFill>
                <a:latin typeface="Arial Narrow"/>
                <a:ea typeface="+mn-lt"/>
                <a:cs typeface="+mn-lt"/>
              </a:rPr>
              <a:t>Does each metric clearly align with the description of the goal?</a:t>
            </a:r>
            <a:endParaRPr lang="en-US" dirty="0">
              <a:solidFill>
                <a:schemeClr val="tx1">
                  <a:lumMod val="75000"/>
                  <a:lumOff val="25000"/>
                </a:schemeClr>
              </a:solidFill>
              <a:latin typeface="Arial Narrow"/>
              <a:cs typeface="Calibri"/>
            </a:endParaRPr>
          </a:p>
          <a:p>
            <a:pPr marL="342900" indent="-342900">
              <a:buFont typeface="Wingdings"/>
              <a:buChar char="q"/>
            </a:pPr>
            <a:r>
              <a:rPr lang="en-US" dirty="0">
                <a:solidFill>
                  <a:schemeClr val="tx1">
                    <a:lumMod val="75000"/>
                    <a:lumOff val="25000"/>
                  </a:schemeClr>
                </a:solidFill>
                <a:latin typeface="Arial Narrow"/>
                <a:ea typeface="+mn-lt"/>
                <a:cs typeface="+mn-lt"/>
              </a:rPr>
              <a:t>Does each metric measure progress towards the stated goal?</a:t>
            </a:r>
            <a:endParaRPr lang="en-US" dirty="0">
              <a:solidFill>
                <a:schemeClr val="tx1">
                  <a:lumMod val="75000"/>
                  <a:lumOff val="25000"/>
                </a:schemeClr>
              </a:solidFill>
              <a:latin typeface="Arial Narrow"/>
              <a:cs typeface="Calibri"/>
            </a:endParaRPr>
          </a:p>
          <a:p>
            <a:pPr marL="342900" indent="-342900">
              <a:buFont typeface="Wingdings"/>
              <a:buChar char="q"/>
            </a:pPr>
            <a:r>
              <a:rPr lang="en-US" dirty="0">
                <a:solidFill>
                  <a:schemeClr val="tx1">
                    <a:lumMod val="75000"/>
                    <a:lumOff val="25000"/>
                  </a:schemeClr>
                </a:solidFill>
                <a:latin typeface="Arial Narrow"/>
                <a:ea typeface="+mn-lt"/>
                <a:cs typeface="+mn-lt"/>
              </a:rPr>
              <a:t>Is each metric specific and measurable?</a:t>
            </a:r>
            <a:endParaRPr lang="en-US" dirty="0">
              <a:solidFill>
                <a:schemeClr val="tx1">
                  <a:lumMod val="75000"/>
                  <a:lumOff val="25000"/>
                </a:schemeClr>
              </a:solidFill>
              <a:latin typeface="Arial Narrow"/>
              <a:cs typeface="Calibri"/>
            </a:endParaRPr>
          </a:p>
          <a:p>
            <a:pPr marL="342900" indent="-342900">
              <a:buFont typeface="Wingdings"/>
              <a:buChar char="q"/>
            </a:pPr>
            <a:r>
              <a:rPr lang="en-US" dirty="0">
                <a:solidFill>
                  <a:schemeClr val="tx1">
                    <a:lumMod val="75000"/>
                    <a:lumOff val="25000"/>
                  </a:schemeClr>
                </a:solidFill>
                <a:latin typeface="Arial Narrow"/>
                <a:ea typeface="+mn-lt"/>
                <a:cs typeface="+mn-lt"/>
              </a:rPr>
              <a:t>Does each baseline entry provide the most recent data associated with each respective metric?</a:t>
            </a:r>
            <a:endParaRPr lang="en-US" dirty="0">
              <a:solidFill>
                <a:schemeClr val="tx1">
                  <a:lumMod val="75000"/>
                  <a:lumOff val="25000"/>
                </a:schemeClr>
              </a:solidFill>
              <a:latin typeface="Arial Narrow"/>
              <a:cs typeface="Calibri"/>
            </a:endParaRPr>
          </a:p>
          <a:p>
            <a:pPr marL="342900" indent="-342900">
              <a:buFont typeface="Wingdings"/>
              <a:buChar char="q"/>
            </a:pPr>
            <a:r>
              <a:rPr lang="en-US" dirty="0">
                <a:solidFill>
                  <a:schemeClr val="tx1">
                    <a:lumMod val="75000"/>
                    <a:lumOff val="25000"/>
                  </a:schemeClr>
                </a:solidFill>
                <a:latin typeface="Arial Narrow"/>
                <a:ea typeface="+mn-lt"/>
                <a:cs typeface="+mn-lt"/>
              </a:rPr>
              <a:t>Does each baseline entry include an indication of the school year to which the data applies?</a:t>
            </a:r>
            <a:endParaRPr lang="en-US" dirty="0">
              <a:solidFill>
                <a:schemeClr val="tx1">
                  <a:lumMod val="75000"/>
                  <a:lumOff val="25000"/>
                </a:schemeClr>
              </a:solidFill>
              <a:latin typeface="Arial Narrow"/>
              <a:cs typeface="Calibri"/>
            </a:endParaRPr>
          </a:p>
          <a:p>
            <a:pPr marL="342900" indent="-342900">
              <a:buFont typeface="Wingdings"/>
              <a:buChar char="q"/>
            </a:pPr>
            <a:r>
              <a:rPr lang="en-US" dirty="0">
                <a:solidFill>
                  <a:schemeClr val="tx1">
                    <a:lumMod val="75000"/>
                    <a:lumOff val="25000"/>
                  </a:schemeClr>
                </a:solidFill>
                <a:latin typeface="Arial Narrow"/>
                <a:ea typeface="+mn-lt"/>
                <a:cs typeface="+mn-lt"/>
              </a:rPr>
              <a:t>Does the yearly outcome for each metric identify the result obtained during the applicable year?</a:t>
            </a:r>
            <a:endParaRPr lang="en-US" dirty="0">
              <a:solidFill>
                <a:schemeClr val="tx1">
                  <a:lumMod val="75000"/>
                  <a:lumOff val="25000"/>
                </a:schemeClr>
              </a:solidFill>
              <a:latin typeface="Arial Narrow"/>
              <a:cs typeface="Calibri"/>
            </a:endParaRPr>
          </a:p>
          <a:p>
            <a:pPr marL="342900" indent="-342900">
              <a:buFont typeface="Wingdings"/>
              <a:buChar char="q"/>
            </a:pPr>
            <a:r>
              <a:rPr lang="en-US" dirty="0">
                <a:solidFill>
                  <a:schemeClr val="tx1">
                    <a:lumMod val="75000"/>
                    <a:lumOff val="25000"/>
                  </a:schemeClr>
                </a:solidFill>
                <a:latin typeface="Arial Narrow"/>
                <a:ea typeface="+mn-lt"/>
                <a:cs typeface="+mn-lt"/>
              </a:rPr>
              <a:t>Does each target outcome reflect the outcome the LEA hopes to achieve for the related metric by the end of the three-year LCAP cycle?</a:t>
            </a:r>
            <a:endParaRPr lang="en-US" dirty="0">
              <a:solidFill>
                <a:schemeClr val="tx1">
                  <a:lumMod val="75000"/>
                  <a:lumOff val="25000"/>
                </a:schemeClr>
              </a:solidFill>
              <a:latin typeface="Arial Narrow"/>
              <a:ea typeface="Calibri" panose="020F0502020204030204"/>
              <a:cs typeface="Calibri"/>
            </a:endParaRPr>
          </a:p>
          <a:p>
            <a:pPr marL="342900" indent="-342900">
              <a:buFont typeface="Wingdings"/>
              <a:buChar char="q"/>
            </a:pPr>
            <a:r>
              <a:rPr lang="en-US" dirty="0">
                <a:solidFill>
                  <a:schemeClr val="tx1">
                    <a:lumMod val="75000"/>
                    <a:lumOff val="25000"/>
                  </a:schemeClr>
                </a:solidFill>
                <a:latin typeface="Arial Narrow"/>
                <a:ea typeface="+mn-lt"/>
                <a:cs typeface="+mn-lt"/>
              </a:rPr>
              <a:t>Are the baseline, the yearly outcome, and the target outcome for each metric described using the same standard of measurement?</a:t>
            </a:r>
            <a:endParaRPr lang="en-US" dirty="0">
              <a:solidFill>
                <a:schemeClr val="tx1">
                  <a:lumMod val="75000"/>
                  <a:lumOff val="25000"/>
                </a:schemeClr>
              </a:solidFill>
              <a:latin typeface="Arial Narrow"/>
              <a:cs typeface="Calibri"/>
            </a:endParaRPr>
          </a:p>
        </p:txBody>
      </p:sp>
      <p:sp>
        <p:nvSpPr>
          <p:cNvPr id="8" name="Slide Number Placeholder 7">
            <a:extLst>
              <a:ext uri="{FF2B5EF4-FFF2-40B4-BE49-F238E27FC236}">
                <a16:creationId xmlns:a16="http://schemas.microsoft.com/office/drawing/2014/main" id="{37C6B709-F40E-4E55-9B65-453CC37908C0}"/>
              </a:ext>
            </a:extLst>
          </p:cNvPr>
          <p:cNvSpPr>
            <a:spLocks noGrp="1"/>
          </p:cNvSpPr>
          <p:nvPr>
            <p:ph type="sldNum" sz="quarter" idx="12"/>
          </p:nvPr>
        </p:nvSpPr>
        <p:spPr/>
        <p:txBody>
          <a:bodyPr/>
          <a:lstStyle/>
          <a:p>
            <a:fld id="{1E47FE53-EBF0-4DA7-9D9D-CC1C3A20F3CB}" type="slidenum">
              <a:rPr lang="en-US" sz="2400" smtClean="0">
                <a:latin typeface="Arial" panose="020B0604020202020204" pitchFamily="34" charset="0"/>
                <a:cs typeface="Arial" panose="020B0604020202020204" pitchFamily="34" charset="0"/>
              </a:rPr>
              <a:pPr/>
              <a:t>48</a:t>
            </a:fld>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38676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1451C-F962-43EB-850D-6C5273CBC1AA}"/>
              </a:ext>
            </a:extLst>
          </p:cNvPr>
          <p:cNvSpPr>
            <a:spLocks noGrp="1"/>
          </p:cNvSpPr>
          <p:nvPr>
            <p:ph type="title"/>
          </p:nvPr>
        </p:nvSpPr>
        <p:spPr>
          <a:xfrm>
            <a:off x="616449" y="758952"/>
            <a:ext cx="10539231" cy="3566160"/>
          </a:xfrm>
        </p:spPr>
        <p:txBody>
          <a:bodyPr vert="horz" lIns="91440" tIns="45720" rIns="91440" bIns="45720" rtlCol="0" anchor="b">
            <a:normAutofit/>
          </a:bodyPr>
          <a:lstStyle/>
          <a:p>
            <a:r>
              <a:rPr lang="en-US" dirty="0"/>
              <a:t>Actions: Template and Instructions</a:t>
            </a:r>
          </a:p>
        </p:txBody>
      </p:sp>
      <p:sp>
        <p:nvSpPr>
          <p:cNvPr id="5" name="Text Placeholder 4">
            <a:extLst>
              <a:ext uri="{FF2B5EF4-FFF2-40B4-BE49-F238E27FC236}">
                <a16:creationId xmlns:a16="http://schemas.microsoft.com/office/drawing/2014/main" id="{84FA14F4-EB43-0628-F5D9-5519F8EADCE6}"/>
              </a:ext>
            </a:extLst>
          </p:cNvPr>
          <p:cNvSpPr>
            <a:spLocks noGrp="1"/>
          </p:cNvSpPr>
          <p:nvPr>
            <p:ph type="body" idx="1"/>
          </p:nvPr>
        </p:nvSpPr>
        <p:spPr>
          <a:xfrm>
            <a:off x="616449" y="4453128"/>
            <a:ext cx="10539231" cy="1143000"/>
          </a:xfrm>
        </p:spPr>
        <p:txBody>
          <a:bodyPr/>
          <a:lstStyle/>
          <a:p>
            <a:r>
              <a:rPr lang="en-US" dirty="0"/>
              <a:t>How the goal will be achieved</a:t>
            </a:r>
          </a:p>
        </p:txBody>
      </p:sp>
      <p:sp>
        <p:nvSpPr>
          <p:cNvPr id="4" name="Slide Number Placeholder 3">
            <a:extLst>
              <a:ext uri="{FF2B5EF4-FFF2-40B4-BE49-F238E27FC236}">
                <a16:creationId xmlns:a16="http://schemas.microsoft.com/office/drawing/2014/main" id="{B0462FCB-6B18-4A27-8574-68167EA58C50}"/>
              </a:ext>
            </a:extLst>
          </p:cNvPr>
          <p:cNvSpPr>
            <a:spLocks noGrp="1"/>
          </p:cNvSpPr>
          <p:nvPr>
            <p:ph type="sldNum" sz="quarter" idx="12"/>
          </p:nvPr>
        </p:nvSpPr>
        <p:spPr>
          <a:xfrm>
            <a:off x="9900458" y="6459785"/>
            <a:ext cx="1312025" cy="365125"/>
          </a:xfrm>
        </p:spPr>
        <p:txBody>
          <a:bodyPr vert="horz" lIns="91440" tIns="45720" rIns="91440" bIns="45720" rtlCol="0" anchor="ctr">
            <a:normAutofit fontScale="92500" lnSpcReduction="20000"/>
          </a:bodyPr>
          <a:lstStyle/>
          <a:p>
            <a:pPr lvl="0"/>
            <a:fld id="{1E47FE53-EBF0-4DA7-9D9D-CC1C3A20F3CB}" type="slidenum">
              <a:rPr lang="en-US" noProof="0" smtClean="0"/>
              <a:pPr lvl="0"/>
              <a:t>49</a:t>
            </a:fld>
            <a:endParaRPr lang="en-US" noProof="0" dirty="0"/>
          </a:p>
        </p:txBody>
      </p:sp>
    </p:spTree>
    <p:extLst>
      <p:ext uri="{BB962C8B-B14F-4D97-AF65-F5344CB8AC3E}">
        <p14:creationId xmlns:p14="http://schemas.microsoft.com/office/powerpoint/2010/main" val="588180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A8CA3-AB32-943C-7341-541949DE4105}"/>
              </a:ext>
            </a:extLst>
          </p:cNvPr>
          <p:cNvSpPr>
            <a:spLocks noGrp="1"/>
          </p:cNvSpPr>
          <p:nvPr>
            <p:ph type="title"/>
          </p:nvPr>
        </p:nvSpPr>
        <p:spPr/>
        <p:txBody>
          <a:bodyPr>
            <a:normAutofit/>
          </a:bodyPr>
          <a:lstStyle/>
          <a:p>
            <a:r>
              <a:rPr lang="en-US" sz="5400" dirty="0">
                <a:solidFill>
                  <a:srgbClr val="435462"/>
                </a:solidFill>
                <a:latin typeface="Arial Narrow"/>
              </a:rPr>
              <a:t>Topics Covered in Other Sessions</a:t>
            </a:r>
            <a:endParaRPr lang="en-US" sz="5400" dirty="0"/>
          </a:p>
        </p:txBody>
      </p:sp>
      <p:sp>
        <p:nvSpPr>
          <p:cNvPr id="3" name="Content Placeholder 2">
            <a:extLst>
              <a:ext uri="{FF2B5EF4-FFF2-40B4-BE49-F238E27FC236}">
                <a16:creationId xmlns:a16="http://schemas.microsoft.com/office/drawing/2014/main" id="{FFCAAC6A-FE67-2526-978F-DD0D49604CEE}"/>
              </a:ext>
            </a:extLst>
          </p:cNvPr>
          <p:cNvSpPr>
            <a:spLocks noGrp="1"/>
          </p:cNvSpPr>
          <p:nvPr>
            <p:ph idx="1"/>
          </p:nvPr>
        </p:nvSpPr>
        <p:spPr/>
        <p:txBody>
          <a:bodyPr/>
          <a:lstStyle/>
          <a:p>
            <a:pPr>
              <a:buNone/>
            </a:pPr>
            <a:r>
              <a:rPr lang="en-US" dirty="0">
                <a:latin typeface="Arial Narrow"/>
                <a:cs typeface="Arial"/>
              </a:rPr>
              <a:t>The following topics will not be discussed today. Instead, they are discussed in other Tuesdays@2 sessions: </a:t>
            </a:r>
            <a:endParaRPr lang="en-US" dirty="0"/>
          </a:p>
          <a:p>
            <a:pPr marL="342900" indent="-342900"/>
            <a:r>
              <a:rPr lang="en-US" dirty="0">
                <a:latin typeface="Arial Narrow"/>
                <a:cs typeface="Arial"/>
              </a:rPr>
              <a:t>The 2023-24 LCAP Annual Update Template</a:t>
            </a:r>
          </a:p>
          <a:p>
            <a:pPr marL="342900" indent="-342900"/>
            <a:r>
              <a:rPr lang="en-US" dirty="0">
                <a:latin typeface="Arial Narrow"/>
                <a:cs typeface="Arial"/>
              </a:rPr>
              <a:t>Specifics of Equity Multiplier Goals</a:t>
            </a:r>
          </a:p>
          <a:p>
            <a:pPr marL="342900" indent="-342900"/>
            <a:r>
              <a:rPr lang="en-US" dirty="0">
                <a:latin typeface="Arial Narrow"/>
                <a:cs typeface="Arial"/>
              </a:rPr>
              <a:t>The requirement to increase or improve services, specifics related to actions that contribute towards meeting the requirement to increase or improve services, and the Action tables related to the increase or improve services requirements and actions. </a:t>
            </a:r>
            <a:endParaRPr lang="en-US" dirty="0"/>
          </a:p>
        </p:txBody>
      </p:sp>
      <p:sp>
        <p:nvSpPr>
          <p:cNvPr id="4" name="Slide Number Placeholder 3">
            <a:extLst>
              <a:ext uri="{FF2B5EF4-FFF2-40B4-BE49-F238E27FC236}">
                <a16:creationId xmlns:a16="http://schemas.microsoft.com/office/drawing/2014/main" id="{62C36FD0-84AC-01AD-C69B-D0DF4A16A7EE}"/>
              </a:ext>
            </a:extLst>
          </p:cNvPr>
          <p:cNvSpPr>
            <a:spLocks noGrp="1"/>
          </p:cNvSpPr>
          <p:nvPr>
            <p:ph type="sldNum" sz="quarter" idx="12"/>
          </p:nvPr>
        </p:nvSpPr>
        <p:spPr/>
        <p:txBody>
          <a:bodyPr/>
          <a:lstStyle/>
          <a:p>
            <a:fld id="{4CE482DC-2269-4F26-9D2A-7E44B1A4CD85}" type="slidenum">
              <a:rPr lang="en-US" smtClean="0"/>
              <a:pPr/>
              <a:t>5</a:t>
            </a:fld>
            <a:endParaRPr lang="en-US" dirty="0"/>
          </a:p>
        </p:txBody>
      </p:sp>
    </p:spTree>
    <p:extLst>
      <p:ext uri="{BB962C8B-B14F-4D97-AF65-F5344CB8AC3E}">
        <p14:creationId xmlns:p14="http://schemas.microsoft.com/office/powerpoint/2010/main" val="3301680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9894E-4945-4999-B425-E3CB01D4D33B}"/>
              </a:ext>
            </a:extLst>
          </p:cNvPr>
          <p:cNvSpPr>
            <a:spLocks noGrp="1"/>
          </p:cNvSpPr>
          <p:nvPr>
            <p:ph type="title"/>
          </p:nvPr>
        </p:nvSpPr>
        <p:spPr>
          <a:xfrm>
            <a:off x="838200" y="365125"/>
            <a:ext cx="10515600" cy="1325563"/>
          </a:xfrm>
        </p:spPr>
        <p:txBody>
          <a:bodyPr/>
          <a:lstStyle/>
          <a:p>
            <a:r>
              <a:rPr lang="en-US" dirty="0"/>
              <a:t>Actions</a:t>
            </a:r>
          </a:p>
        </p:txBody>
      </p:sp>
      <p:graphicFrame>
        <p:nvGraphicFramePr>
          <p:cNvPr id="15" name="Content Placeholder 14" descr="Actions section in the Goals subsection">
            <a:extLst>
              <a:ext uri="{FF2B5EF4-FFF2-40B4-BE49-F238E27FC236}">
                <a16:creationId xmlns:a16="http://schemas.microsoft.com/office/drawing/2014/main" id="{FD7E593F-22CC-4CC8-8692-C1AAB3CF1BED}"/>
              </a:ext>
            </a:extLst>
          </p:cNvPr>
          <p:cNvGraphicFramePr>
            <a:graphicFrameLocks noGrp="1"/>
          </p:cNvGraphicFramePr>
          <p:nvPr>
            <p:ph idx="1"/>
            <p:extLst>
              <p:ext uri="{D42A27DB-BD31-4B8C-83A1-F6EECF244321}">
                <p14:modId xmlns:p14="http://schemas.microsoft.com/office/powerpoint/2010/main" val="1128313356"/>
              </p:ext>
            </p:extLst>
          </p:nvPr>
        </p:nvGraphicFramePr>
        <p:xfrm>
          <a:off x="321133" y="1870130"/>
          <a:ext cx="11569447" cy="4282697"/>
        </p:xfrm>
        <a:graphic>
          <a:graphicData uri="http://schemas.openxmlformats.org/drawingml/2006/table">
            <a:tbl>
              <a:tblPr firstRow="1" firstCol="1" bandRow="1"/>
              <a:tblGrid>
                <a:gridCol w="1141907">
                  <a:extLst>
                    <a:ext uri="{9D8B030D-6E8A-4147-A177-3AD203B41FA5}">
                      <a16:colId xmlns:a16="http://schemas.microsoft.com/office/drawing/2014/main" val="1078759858"/>
                    </a:ext>
                  </a:extLst>
                </a:gridCol>
                <a:gridCol w="2425099">
                  <a:extLst>
                    <a:ext uri="{9D8B030D-6E8A-4147-A177-3AD203B41FA5}">
                      <a16:colId xmlns:a16="http://schemas.microsoft.com/office/drawing/2014/main" val="424435042"/>
                    </a:ext>
                  </a:extLst>
                </a:gridCol>
                <a:gridCol w="5121749">
                  <a:extLst>
                    <a:ext uri="{9D8B030D-6E8A-4147-A177-3AD203B41FA5}">
                      <a16:colId xmlns:a16="http://schemas.microsoft.com/office/drawing/2014/main" val="1032312888"/>
                    </a:ext>
                  </a:extLst>
                </a:gridCol>
                <a:gridCol w="1438656">
                  <a:extLst>
                    <a:ext uri="{9D8B030D-6E8A-4147-A177-3AD203B41FA5}">
                      <a16:colId xmlns:a16="http://schemas.microsoft.com/office/drawing/2014/main" val="3019572202"/>
                    </a:ext>
                  </a:extLst>
                </a:gridCol>
                <a:gridCol w="1442036">
                  <a:extLst>
                    <a:ext uri="{9D8B030D-6E8A-4147-A177-3AD203B41FA5}">
                      <a16:colId xmlns:a16="http://schemas.microsoft.com/office/drawing/2014/main" val="2457372714"/>
                    </a:ext>
                  </a:extLst>
                </a:gridCol>
              </a:tblGrid>
              <a:tr h="717371">
                <a:tc>
                  <a:txBody>
                    <a:bodyPr/>
                    <a:lstStyle/>
                    <a:p>
                      <a:pPr marL="0" marR="0">
                        <a:spcBef>
                          <a:spcPts val="0"/>
                        </a:spcBef>
                        <a:spcAft>
                          <a:spcPts val="600"/>
                        </a:spcAft>
                        <a:tabLst>
                          <a:tab pos="3234055" algn="l"/>
                        </a:tabLst>
                      </a:pPr>
                      <a:r>
                        <a:rPr lang="en-US" sz="2400">
                          <a:solidFill>
                            <a:srgbClr val="000000"/>
                          </a:solidFill>
                          <a:effectLst/>
                          <a:latin typeface="Arial Narrow" panose="020B0606020202030204" pitchFamily="34" charset="0"/>
                          <a:ea typeface="Calibri" panose="020F0502020204030204" pitchFamily="34" charset="0"/>
                          <a:cs typeface="Arial" panose="020B0604020202020204" pitchFamily="34" charset="0"/>
                        </a:rPr>
                        <a:t>Action #</a:t>
                      </a:r>
                      <a:endParaRPr lang="en-US" sz="240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23300" marR="23300" marT="23300" marB="23300" anchor="b">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tc>
                  <a:txBody>
                    <a:bodyPr/>
                    <a:lstStyle/>
                    <a:p>
                      <a:pPr marL="0" marR="0">
                        <a:spcBef>
                          <a:spcPts val="0"/>
                        </a:spcBef>
                        <a:spcAft>
                          <a:spcPts val="600"/>
                        </a:spcAft>
                        <a:tabLst>
                          <a:tab pos="3234055" algn="l"/>
                        </a:tabLst>
                      </a:pPr>
                      <a:r>
                        <a:rPr lang="en-US" sz="2400">
                          <a:solidFill>
                            <a:srgbClr val="000000"/>
                          </a:solidFill>
                          <a:effectLst/>
                          <a:latin typeface="Arial Narrow" panose="020B0606020202030204" pitchFamily="34" charset="0"/>
                          <a:ea typeface="Calibri" panose="020F0502020204030204" pitchFamily="34" charset="0"/>
                          <a:cs typeface="Arial" panose="020B0604020202020204" pitchFamily="34" charset="0"/>
                        </a:rPr>
                        <a:t>Title </a:t>
                      </a:r>
                      <a:endParaRPr lang="en-US" sz="240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23300" marR="23300" marT="23300" marB="23300" anchor="b">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tc>
                  <a:txBody>
                    <a:bodyPr/>
                    <a:lstStyle/>
                    <a:p>
                      <a:pPr marL="0" marR="0">
                        <a:spcBef>
                          <a:spcPts val="0"/>
                        </a:spcBef>
                        <a:spcAft>
                          <a:spcPts val="600"/>
                        </a:spcAft>
                        <a:tabLst>
                          <a:tab pos="3234055" algn="l"/>
                        </a:tabLst>
                      </a:pPr>
                      <a:r>
                        <a:rPr lang="en-US" sz="2400">
                          <a:solidFill>
                            <a:srgbClr val="000000"/>
                          </a:solidFill>
                          <a:effectLst/>
                          <a:latin typeface="Arial Narrow" panose="020B0606020202030204" pitchFamily="34" charset="0"/>
                          <a:ea typeface="Calibri" panose="020F0502020204030204" pitchFamily="34" charset="0"/>
                          <a:cs typeface="Arial" panose="020B0604020202020204" pitchFamily="34" charset="0"/>
                        </a:rPr>
                        <a:t>Description</a:t>
                      </a:r>
                      <a:endParaRPr lang="en-US" sz="240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23300" marR="23300" marT="23300" marB="23300" anchor="b">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tc>
                  <a:txBody>
                    <a:bodyPr/>
                    <a:lstStyle/>
                    <a:p>
                      <a:pPr marL="0" marR="0">
                        <a:spcBef>
                          <a:spcPts val="0"/>
                        </a:spcBef>
                        <a:spcAft>
                          <a:spcPts val="600"/>
                        </a:spcAft>
                        <a:tabLst>
                          <a:tab pos="3234055" algn="l"/>
                        </a:tabLst>
                      </a:pPr>
                      <a:r>
                        <a:rPr lang="en-US" sz="2400">
                          <a:solidFill>
                            <a:srgbClr val="000000"/>
                          </a:solidFill>
                          <a:effectLst/>
                          <a:latin typeface="Arial Narrow" panose="020B0606020202030204" pitchFamily="34" charset="0"/>
                          <a:ea typeface="Calibri" panose="020F0502020204030204" pitchFamily="34" charset="0"/>
                          <a:cs typeface="Arial" panose="020B0604020202020204" pitchFamily="34" charset="0"/>
                        </a:rPr>
                        <a:t>Total Funds </a:t>
                      </a:r>
                      <a:endParaRPr lang="en-US" sz="240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23300" marR="23300" marT="23300" marB="23300" anchor="b">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tc>
                  <a:txBody>
                    <a:bodyPr/>
                    <a:lstStyle/>
                    <a:p>
                      <a:pPr marL="0" marR="0" algn="ctr">
                        <a:spcBef>
                          <a:spcPts val="0"/>
                        </a:spcBef>
                        <a:spcAft>
                          <a:spcPts val="600"/>
                        </a:spcAft>
                        <a:tabLst>
                          <a:tab pos="3234055" algn="l"/>
                        </a:tabLst>
                      </a:pPr>
                      <a:r>
                        <a:rPr lang="en-US" sz="2400">
                          <a:solidFill>
                            <a:srgbClr val="000000"/>
                          </a:solidFill>
                          <a:effectLst/>
                          <a:latin typeface="Arial Narrow" panose="020B0606020202030204" pitchFamily="34" charset="0"/>
                          <a:ea typeface="Calibri" panose="020F0502020204030204" pitchFamily="34" charset="0"/>
                          <a:cs typeface="Arial" panose="020B0604020202020204" pitchFamily="34" charset="0"/>
                        </a:rPr>
                        <a:t>Contributing</a:t>
                      </a:r>
                      <a:endParaRPr lang="en-US" sz="240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23300" marR="23300" marT="23300" marB="23300" anchor="b">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extLst>
                  <a:ext uri="{0D108BD9-81ED-4DB2-BD59-A6C34878D82A}">
                    <a16:rowId xmlns:a16="http://schemas.microsoft.com/office/drawing/2014/main" val="3823127245"/>
                  </a:ext>
                </a:extLst>
              </a:tr>
              <a:tr h="1782663">
                <a:tc>
                  <a:txBody>
                    <a:bodyPr/>
                    <a:lstStyle/>
                    <a:p>
                      <a:pPr marL="0" marR="0" algn="ctr">
                        <a:spcBef>
                          <a:spcPts val="0"/>
                        </a:spcBef>
                        <a:spcAft>
                          <a:spcPts val="600"/>
                        </a:spcAft>
                        <a:tabLst>
                          <a:tab pos="3234055" algn="l"/>
                        </a:tabLst>
                      </a:pPr>
                      <a:r>
                        <a:rPr lang="en-US" sz="2400">
                          <a:solidFill>
                            <a:srgbClr val="000000"/>
                          </a:solidFill>
                          <a:effectLst/>
                          <a:latin typeface="Arial Narrow" panose="020B0606020202030204" pitchFamily="34" charset="0"/>
                          <a:ea typeface="Calibri" panose="020F0502020204030204" pitchFamily="34" charset="0"/>
                          <a:cs typeface="Arial" panose="020B0604020202020204" pitchFamily="34" charset="0"/>
                        </a:rPr>
                        <a:t>[Action #]</a:t>
                      </a:r>
                      <a:endParaRPr lang="en-US" sz="240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23300" marR="23300" marT="23300" marB="2330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chemeClr val="bg1"/>
                    </a:solidFill>
                  </a:tcPr>
                </a:tc>
                <a:tc>
                  <a:txBody>
                    <a:bodyPr/>
                    <a:lstStyle/>
                    <a:p>
                      <a:pPr marL="0" marR="0">
                        <a:spcBef>
                          <a:spcPts val="0"/>
                        </a:spcBef>
                        <a:spcAft>
                          <a:spcPts val="600"/>
                        </a:spcAft>
                        <a:tabLst>
                          <a:tab pos="3234055" algn="l"/>
                        </a:tabLst>
                      </a:pPr>
                      <a:r>
                        <a:rPr lang="en-US" sz="2400" dirty="0">
                          <a:solidFill>
                            <a:srgbClr val="000000"/>
                          </a:solidFill>
                          <a:effectLst/>
                          <a:latin typeface="Arial Narrow" panose="020B0606020202030204" pitchFamily="34" charset="0"/>
                          <a:ea typeface="Calibri" panose="020F0502020204030204" pitchFamily="34" charset="0"/>
                          <a:cs typeface="Arial" panose="020B0604020202020204" pitchFamily="34" charset="0"/>
                        </a:rPr>
                        <a:t>[A short title for the action; this will appear in the Action tables]</a:t>
                      </a:r>
                      <a:endParaRPr lang="en-US" sz="2400"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23300" marR="23300" marT="23300" marB="2330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chemeClr val="bg1"/>
                    </a:solidFill>
                  </a:tcPr>
                </a:tc>
                <a:tc>
                  <a:txBody>
                    <a:bodyPr/>
                    <a:lstStyle/>
                    <a:p>
                      <a:pPr marL="0" marR="0">
                        <a:spcBef>
                          <a:spcPts val="0"/>
                        </a:spcBef>
                        <a:spcAft>
                          <a:spcPts val="600"/>
                        </a:spcAft>
                        <a:tabLst>
                          <a:tab pos="3234055" algn="l"/>
                        </a:tabLst>
                      </a:pPr>
                      <a:r>
                        <a:rPr lang="en-US" sz="2400" dirty="0">
                          <a:solidFill>
                            <a:srgbClr val="000000"/>
                          </a:solidFill>
                          <a:effectLst/>
                          <a:latin typeface="Arial Narrow" panose="020B0606020202030204" pitchFamily="34" charset="0"/>
                          <a:ea typeface="Calibri" panose="020F0502020204030204" pitchFamily="34" charset="0"/>
                          <a:cs typeface="Arial" panose="020B0604020202020204" pitchFamily="34" charset="0"/>
                        </a:rPr>
                        <a:t>[A description of what the action is; may include a description of how the action contributes to increasing or improving services]</a:t>
                      </a:r>
                      <a:endParaRPr lang="en-US" sz="2400"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23300" marR="23300" marT="23300" marB="23300">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chemeClr val="bg1"/>
                    </a:solidFill>
                  </a:tcPr>
                </a:tc>
                <a:tc>
                  <a:txBody>
                    <a:bodyPr/>
                    <a:lstStyle/>
                    <a:p>
                      <a:pPr marL="0" marR="0">
                        <a:spcBef>
                          <a:spcPts val="0"/>
                        </a:spcBef>
                        <a:spcAft>
                          <a:spcPts val="600"/>
                        </a:spcAft>
                        <a:tabLst>
                          <a:tab pos="3234055" algn="l"/>
                        </a:tabLst>
                      </a:pPr>
                      <a:r>
                        <a:rPr lang="en-US" sz="2400">
                          <a:solidFill>
                            <a:srgbClr val="000000"/>
                          </a:solidFill>
                          <a:effectLst/>
                          <a:latin typeface="Arial Narrow" panose="020B0606020202030204" pitchFamily="34" charset="0"/>
                          <a:ea typeface="Calibri" panose="020F0502020204030204" pitchFamily="34" charset="0"/>
                          <a:cs typeface="Arial" panose="020B0604020202020204" pitchFamily="34" charset="0"/>
                        </a:rPr>
                        <a:t>[$ 0.00]</a:t>
                      </a:r>
                      <a:endParaRPr lang="en-US" sz="240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23300" marR="23300" marT="23300" marB="23300">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chemeClr val="bg1"/>
                    </a:solidFill>
                  </a:tcPr>
                </a:tc>
                <a:tc>
                  <a:txBody>
                    <a:bodyPr/>
                    <a:lstStyle/>
                    <a:p>
                      <a:pPr marL="0" marR="0" algn="ctr">
                        <a:spcBef>
                          <a:spcPts val="0"/>
                        </a:spcBef>
                        <a:spcAft>
                          <a:spcPts val="600"/>
                        </a:spcAft>
                        <a:tabLst>
                          <a:tab pos="3234055" algn="l"/>
                        </a:tabLst>
                      </a:pPr>
                      <a:r>
                        <a:rPr lang="en-US" sz="2400">
                          <a:solidFill>
                            <a:srgbClr val="000000"/>
                          </a:solidFill>
                          <a:effectLst/>
                          <a:latin typeface="Arial Narrow" panose="020B0606020202030204" pitchFamily="34" charset="0"/>
                          <a:ea typeface="Calibri" panose="020F0502020204030204" pitchFamily="34" charset="0"/>
                          <a:cs typeface="Arial" panose="020B0604020202020204" pitchFamily="34" charset="0"/>
                        </a:rPr>
                        <a:t>[Y/N]</a:t>
                      </a:r>
                      <a:endParaRPr lang="en-US" sz="240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23300" marR="23300" marT="23300" marB="23300">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chemeClr val="bg1"/>
                    </a:solidFill>
                  </a:tcPr>
                </a:tc>
                <a:extLst>
                  <a:ext uri="{0D108BD9-81ED-4DB2-BD59-A6C34878D82A}">
                    <a16:rowId xmlns:a16="http://schemas.microsoft.com/office/drawing/2014/main" val="820492322"/>
                  </a:ext>
                </a:extLst>
              </a:tr>
              <a:tr h="1782663">
                <a:tc>
                  <a:txBody>
                    <a:bodyPr/>
                    <a:lstStyle/>
                    <a:p>
                      <a:pPr marL="0" marR="0" algn="ctr">
                        <a:spcBef>
                          <a:spcPts val="0"/>
                        </a:spcBef>
                        <a:spcAft>
                          <a:spcPts val="600"/>
                        </a:spcAft>
                        <a:tabLst>
                          <a:tab pos="3234055" algn="l"/>
                        </a:tabLst>
                      </a:pPr>
                      <a:r>
                        <a:rPr lang="en-US" sz="2400">
                          <a:solidFill>
                            <a:srgbClr val="000000"/>
                          </a:solidFill>
                          <a:effectLst/>
                          <a:latin typeface="Arial Narrow" panose="020B0606020202030204" pitchFamily="34" charset="0"/>
                          <a:ea typeface="Calibri" panose="020F0502020204030204" pitchFamily="34" charset="0"/>
                          <a:cs typeface="Arial" panose="020B0604020202020204" pitchFamily="34" charset="0"/>
                        </a:rPr>
                        <a:t>[Action #]</a:t>
                      </a:r>
                      <a:endParaRPr lang="en-US" sz="240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23300" marR="23300" marT="23300" marB="2330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chemeClr val="bg1"/>
                    </a:solidFill>
                  </a:tcPr>
                </a:tc>
                <a:tc>
                  <a:txBody>
                    <a:bodyPr/>
                    <a:lstStyle/>
                    <a:p>
                      <a:pPr marL="0" marR="0">
                        <a:spcBef>
                          <a:spcPts val="0"/>
                        </a:spcBef>
                        <a:spcAft>
                          <a:spcPts val="600"/>
                        </a:spcAft>
                        <a:tabLst>
                          <a:tab pos="3234055" algn="l"/>
                        </a:tabLst>
                      </a:pPr>
                      <a:r>
                        <a:rPr lang="en-US" sz="2400">
                          <a:solidFill>
                            <a:srgbClr val="000000"/>
                          </a:solidFill>
                          <a:effectLst/>
                          <a:latin typeface="Arial Narrow" panose="020B0606020202030204" pitchFamily="34" charset="0"/>
                          <a:ea typeface="Calibri" panose="020F0502020204030204" pitchFamily="34" charset="0"/>
                          <a:cs typeface="Arial" panose="020B0604020202020204" pitchFamily="34" charset="0"/>
                        </a:rPr>
                        <a:t>[A short title for the action; this will appear in the Action tables]</a:t>
                      </a:r>
                      <a:endParaRPr lang="en-US" sz="240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23300" marR="23300" marT="23300" marB="2330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chemeClr val="bg1"/>
                    </a:solidFill>
                  </a:tcPr>
                </a:tc>
                <a:tc>
                  <a:txBody>
                    <a:bodyPr/>
                    <a:lstStyle/>
                    <a:p>
                      <a:pPr marL="0" marR="0">
                        <a:spcBef>
                          <a:spcPts val="0"/>
                        </a:spcBef>
                        <a:spcAft>
                          <a:spcPts val="600"/>
                        </a:spcAft>
                        <a:tabLst>
                          <a:tab pos="3234055" algn="l"/>
                        </a:tabLst>
                      </a:pPr>
                      <a:r>
                        <a:rPr lang="en-US" sz="2400" dirty="0">
                          <a:solidFill>
                            <a:srgbClr val="000000"/>
                          </a:solidFill>
                          <a:effectLst/>
                          <a:latin typeface="Arial Narrow" panose="020B0606020202030204" pitchFamily="34" charset="0"/>
                          <a:ea typeface="Calibri" panose="020F0502020204030204" pitchFamily="34" charset="0"/>
                          <a:cs typeface="Arial" panose="020B0604020202020204" pitchFamily="34" charset="0"/>
                        </a:rPr>
                        <a:t>[A description of what the action is; may include a description of how the action contributes to increasing or improving services]</a:t>
                      </a:r>
                      <a:endParaRPr lang="en-US" sz="2400"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23300" marR="23300" marT="23300" marB="23300">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chemeClr val="bg1"/>
                    </a:solidFill>
                  </a:tcPr>
                </a:tc>
                <a:tc>
                  <a:txBody>
                    <a:bodyPr/>
                    <a:lstStyle/>
                    <a:p>
                      <a:pPr marL="0" marR="0">
                        <a:spcBef>
                          <a:spcPts val="0"/>
                        </a:spcBef>
                        <a:spcAft>
                          <a:spcPts val="600"/>
                        </a:spcAft>
                        <a:tabLst>
                          <a:tab pos="3234055" algn="l"/>
                        </a:tabLst>
                      </a:pPr>
                      <a:r>
                        <a:rPr lang="en-US" sz="2400">
                          <a:solidFill>
                            <a:srgbClr val="000000"/>
                          </a:solidFill>
                          <a:effectLst/>
                          <a:latin typeface="Arial Narrow" panose="020B0606020202030204" pitchFamily="34" charset="0"/>
                          <a:ea typeface="Calibri" panose="020F0502020204030204" pitchFamily="34" charset="0"/>
                          <a:cs typeface="Arial" panose="020B0604020202020204" pitchFamily="34" charset="0"/>
                        </a:rPr>
                        <a:t>[$ 0.00]</a:t>
                      </a:r>
                      <a:endParaRPr lang="en-US" sz="240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23300" marR="23300" marT="23300" marB="23300">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chemeClr val="bg1"/>
                    </a:solidFill>
                  </a:tcPr>
                </a:tc>
                <a:tc>
                  <a:txBody>
                    <a:bodyPr/>
                    <a:lstStyle/>
                    <a:p>
                      <a:pPr marL="0" marR="0" algn="ctr">
                        <a:spcBef>
                          <a:spcPts val="0"/>
                        </a:spcBef>
                        <a:spcAft>
                          <a:spcPts val="600"/>
                        </a:spcAft>
                        <a:tabLst>
                          <a:tab pos="3234055" algn="l"/>
                        </a:tabLst>
                      </a:pPr>
                      <a:r>
                        <a:rPr lang="en-US" sz="2400" dirty="0">
                          <a:solidFill>
                            <a:srgbClr val="000000"/>
                          </a:solidFill>
                          <a:effectLst/>
                          <a:latin typeface="Arial Narrow" panose="020B0606020202030204" pitchFamily="34" charset="0"/>
                          <a:ea typeface="Calibri" panose="020F0502020204030204" pitchFamily="34" charset="0"/>
                          <a:cs typeface="Arial" panose="020B0604020202020204" pitchFamily="34" charset="0"/>
                        </a:rPr>
                        <a:t>[Y/N]</a:t>
                      </a:r>
                      <a:endParaRPr lang="en-US" sz="2400"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23300" marR="23300" marT="23300" marB="23300">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chemeClr val="bg1"/>
                    </a:solidFill>
                  </a:tcPr>
                </a:tc>
                <a:extLst>
                  <a:ext uri="{0D108BD9-81ED-4DB2-BD59-A6C34878D82A}">
                    <a16:rowId xmlns:a16="http://schemas.microsoft.com/office/drawing/2014/main" val="2141304222"/>
                  </a:ext>
                </a:extLst>
              </a:tr>
            </a:tbl>
          </a:graphicData>
        </a:graphic>
      </p:graphicFrame>
      <p:sp>
        <p:nvSpPr>
          <p:cNvPr id="6" name="Slide Number Placeholder 5">
            <a:extLst>
              <a:ext uri="{FF2B5EF4-FFF2-40B4-BE49-F238E27FC236}">
                <a16:creationId xmlns:a16="http://schemas.microsoft.com/office/drawing/2014/main" id="{F317FF90-645F-47D2-BA20-D864C6EF5EFA}"/>
              </a:ext>
            </a:extLst>
          </p:cNvPr>
          <p:cNvSpPr>
            <a:spLocks noGrp="1"/>
          </p:cNvSpPr>
          <p:nvPr>
            <p:ph type="sldNum" sz="quarter" idx="12"/>
          </p:nvPr>
        </p:nvSpPr>
        <p:spPr>
          <a:xfrm>
            <a:off x="8610600" y="6424344"/>
            <a:ext cx="2743200" cy="365125"/>
          </a:xfrm>
        </p:spPr>
        <p:txBody>
          <a:bodyPr/>
          <a:lstStyle/>
          <a:p>
            <a:fld id="{1E47FE53-EBF0-4DA7-9D9D-CC1C3A20F3CB}" type="slidenum">
              <a:rPr lang="en-US" smtClean="0"/>
              <a:pPr/>
              <a:t>50</a:t>
            </a:fld>
            <a:endParaRPr lang="en-US"/>
          </a:p>
        </p:txBody>
      </p:sp>
    </p:spTree>
    <p:extLst>
      <p:ext uri="{BB962C8B-B14F-4D97-AF65-F5344CB8AC3E}">
        <p14:creationId xmlns:p14="http://schemas.microsoft.com/office/powerpoint/2010/main" val="368529378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71943-D1B2-4EEE-99FA-F322C6D0B1C6}"/>
              </a:ext>
            </a:extLst>
          </p:cNvPr>
          <p:cNvSpPr>
            <a:spLocks noGrp="1"/>
          </p:cNvSpPr>
          <p:nvPr>
            <p:ph type="title"/>
          </p:nvPr>
        </p:nvSpPr>
        <p:spPr/>
        <p:txBody>
          <a:bodyPr/>
          <a:lstStyle/>
          <a:p>
            <a:r>
              <a:rPr lang="en-US" dirty="0">
                <a:latin typeface="Arial"/>
                <a:cs typeface="Arial"/>
              </a:rPr>
              <a:t>Actions Instructions (1 of 2) </a:t>
            </a:r>
            <a:endParaRPr lang="en-US" dirty="0">
              <a:solidFill>
                <a:srgbClr val="FF0000"/>
              </a:solidFill>
              <a:latin typeface="Arial"/>
              <a:cs typeface="Arial"/>
            </a:endParaRPr>
          </a:p>
        </p:txBody>
      </p:sp>
      <p:sp>
        <p:nvSpPr>
          <p:cNvPr id="3" name="Content Placeholder 2">
            <a:extLst>
              <a:ext uri="{FF2B5EF4-FFF2-40B4-BE49-F238E27FC236}">
                <a16:creationId xmlns:a16="http://schemas.microsoft.com/office/drawing/2014/main" id="{FA26795C-C134-4924-B4F4-0AAF0599F598}"/>
              </a:ext>
            </a:extLst>
          </p:cNvPr>
          <p:cNvSpPr>
            <a:spLocks noGrp="1"/>
          </p:cNvSpPr>
          <p:nvPr>
            <p:ph idx="1"/>
          </p:nvPr>
        </p:nvSpPr>
        <p:spPr>
          <a:xfrm>
            <a:off x="585759" y="1930940"/>
            <a:ext cx="11034445" cy="4708952"/>
          </a:xfrm>
        </p:spPr>
        <p:txBody>
          <a:bodyPr vert="horz" lIns="0" tIns="45720" rIns="0" bIns="45720" rtlCol="0" anchor="t">
            <a:normAutofit/>
          </a:bodyPr>
          <a:lstStyle/>
          <a:p>
            <a:pPr marL="182880" indent="-182880"/>
            <a:r>
              <a:rPr lang="en-US" dirty="0"/>
              <a:t>Title: Provide a short title for the action. This title will also appear in the action tables. </a:t>
            </a:r>
          </a:p>
          <a:p>
            <a:pPr marL="182880" indent="-182880"/>
            <a:r>
              <a:rPr lang="en-US" dirty="0"/>
              <a:t>Description: Provide a brief description of the action.</a:t>
            </a:r>
          </a:p>
          <a:p>
            <a:pPr marL="395288" lvl="1" indent="-182563">
              <a:buSzPct val="100000"/>
            </a:pPr>
            <a:r>
              <a:rPr lang="en-US" dirty="0"/>
              <a:t>For actions that contribute to meeting the increased or improved services requirement, the LEA may include an explanation of how each action is principally directed towards and effective in meeting the LEA's goals for unduplicated students, as described in the instructions for the Increased or Improved Services for Foster Youth, English Learners, and Low-Income Students section.</a:t>
            </a:r>
          </a:p>
          <a:p>
            <a:pPr marL="395288" lvl="4" indent="-182563">
              <a:buSzPct val="100000"/>
            </a:pPr>
            <a:r>
              <a:rPr lang="en-US" dirty="0"/>
              <a:t>This description may also include the identification of one or more specific metrics to measure the effectiveness of actions being provided on an LEA-wide basis. </a:t>
            </a:r>
            <a:endParaRPr lang="en-US" dirty="0">
              <a:latin typeface="Arial"/>
            </a:endParaRPr>
          </a:p>
        </p:txBody>
      </p:sp>
      <p:sp>
        <p:nvSpPr>
          <p:cNvPr id="4" name="Slide Number Placeholder 3">
            <a:extLst>
              <a:ext uri="{FF2B5EF4-FFF2-40B4-BE49-F238E27FC236}">
                <a16:creationId xmlns:a16="http://schemas.microsoft.com/office/drawing/2014/main" id="{64A00C82-C9EC-4CD9-BCDD-4EFA8DF2EB08}"/>
              </a:ext>
            </a:extLst>
          </p:cNvPr>
          <p:cNvSpPr>
            <a:spLocks noGrp="1"/>
          </p:cNvSpPr>
          <p:nvPr>
            <p:ph type="sldNum" sz="quarter" idx="12"/>
          </p:nvPr>
        </p:nvSpPr>
        <p:spPr/>
        <p:txBody>
          <a:bodyPr/>
          <a:lstStyle/>
          <a:p>
            <a:fld id="{1E47FE53-EBF0-4DA7-9D9D-CC1C3A20F3CB}" type="slidenum">
              <a:rPr lang="en-US" smtClean="0"/>
              <a:t>51</a:t>
            </a:fld>
            <a:endParaRPr lang="en-US"/>
          </a:p>
        </p:txBody>
      </p:sp>
    </p:spTree>
    <p:extLst>
      <p:ext uri="{BB962C8B-B14F-4D97-AF65-F5344CB8AC3E}">
        <p14:creationId xmlns:p14="http://schemas.microsoft.com/office/powerpoint/2010/main" val="392431737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71943-D1B2-4EEE-99FA-F322C6D0B1C6}"/>
              </a:ext>
            </a:extLst>
          </p:cNvPr>
          <p:cNvSpPr>
            <a:spLocks noGrp="1"/>
          </p:cNvSpPr>
          <p:nvPr>
            <p:ph type="title"/>
          </p:nvPr>
        </p:nvSpPr>
        <p:spPr/>
        <p:txBody>
          <a:bodyPr/>
          <a:lstStyle/>
          <a:p>
            <a:r>
              <a:rPr lang="en-US" dirty="0">
                <a:latin typeface="Arial"/>
                <a:cs typeface="Arial"/>
              </a:rPr>
              <a:t>Actions Instructions (2 of 2) </a:t>
            </a:r>
            <a:endParaRPr lang="en-US" dirty="0">
              <a:solidFill>
                <a:srgbClr val="FF0000"/>
              </a:solidFill>
              <a:latin typeface="Arial"/>
              <a:cs typeface="Arial"/>
            </a:endParaRPr>
          </a:p>
        </p:txBody>
      </p:sp>
      <p:sp>
        <p:nvSpPr>
          <p:cNvPr id="3" name="Content Placeholder 2">
            <a:extLst>
              <a:ext uri="{FF2B5EF4-FFF2-40B4-BE49-F238E27FC236}">
                <a16:creationId xmlns:a16="http://schemas.microsoft.com/office/drawing/2014/main" id="{FA26795C-C134-4924-B4F4-0AAF0599F598}"/>
              </a:ext>
            </a:extLst>
          </p:cNvPr>
          <p:cNvSpPr>
            <a:spLocks noGrp="1"/>
          </p:cNvSpPr>
          <p:nvPr>
            <p:ph idx="1"/>
          </p:nvPr>
        </p:nvSpPr>
        <p:spPr>
          <a:xfrm>
            <a:off x="585759" y="1930940"/>
            <a:ext cx="11034445" cy="4708952"/>
          </a:xfrm>
        </p:spPr>
        <p:txBody>
          <a:bodyPr vert="horz" lIns="0" tIns="45720" rIns="0" bIns="45720" rtlCol="0" anchor="t">
            <a:normAutofit/>
          </a:bodyPr>
          <a:lstStyle/>
          <a:p>
            <a:pPr marL="182880" indent="-182880"/>
            <a:r>
              <a:rPr lang="en-US" dirty="0"/>
              <a:t>Total Funds: Enter the total amount of expenditures associated with this action. Budgeted expenditures from specific fund sources will be provided in the action tables. </a:t>
            </a:r>
          </a:p>
          <a:p>
            <a:pPr marL="182880" indent="-182880"/>
            <a:r>
              <a:rPr lang="en-US" dirty="0"/>
              <a:t>Contributing: Indicate whether the action contributes to meeting the increased or improved services requirement as described in the Increased or Improved Services section using a “Y” for Yes or an “N” for No.</a:t>
            </a:r>
          </a:p>
          <a:p>
            <a:pPr marL="339725" indent="-182563"/>
            <a:r>
              <a:rPr lang="en-US" dirty="0">
                <a:latin typeface="Arial Narrow"/>
                <a:cs typeface="Arial"/>
              </a:rPr>
              <a:t>For each contributing action, the LEA is required to provide a description in the Increased or Improved Services section of the LCAP.</a:t>
            </a:r>
            <a:endParaRPr lang="en-US" dirty="0">
              <a:latin typeface="Arial"/>
            </a:endParaRPr>
          </a:p>
        </p:txBody>
      </p:sp>
      <p:sp>
        <p:nvSpPr>
          <p:cNvPr id="4" name="Slide Number Placeholder 3">
            <a:extLst>
              <a:ext uri="{FF2B5EF4-FFF2-40B4-BE49-F238E27FC236}">
                <a16:creationId xmlns:a16="http://schemas.microsoft.com/office/drawing/2014/main" id="{64A00C82-C9EC-4CD9-BCDD-4EFA8DF2EB08}"/>
              </a:ext>
            </a:extLst>
          </p:cNvPr>
          <p:cNvSpPr>
            <a:spLocks noGrp="1"/>
          </p:cNvSpPr>
          <p:nvPr>
            <p:ph type="sldNum" sz="quarter" idx="12"/>
          </p:nvPr>
        </p:nvSpPr>
        <p:spPr/>
        <p:txBody>
          <a:bodyPr/>
          <a:lstStyle/>
          <a:p>
            <a:fld id="{1E47FE53-EBF0-4DA7-9D9D-CC1C3A20F3CB}" type="slidenum">
              <a:rPr lang="en-US" smtClean="0"/>
              <a:t>52</a:t>
            </a:fld>
            <a:endParaRPr lang="en-US"/>
          </a:p>
        </p:txBody>
      </p:sp>
    </p:spTree>
    <p:extLst>
      <p:ext uri="{BB962C8B-B14F-4D97-AF65-F5344CB8AC3E}">
        <p14:creationId xmlns:p14="http://schemas.microsoft.com/office/powerpoint/2010/main" val="134192990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1451C-F962-43EB-850D-6C5273CBC1AA}"/>
              </a:ext>
            </a:extLst>
          </p:cNvPr>
          <p:cNvSpPr>
            <a:spLocks noGrp="1"/>
          </p:cNvSpPr>
          <p:nvPr>
            <p:ph type="title"/>
          </p:nvPr>
        </p:nvSpPr>
        <p:spPr>
          <a:xfrm>
            <a:off x="616449" y="758952"/>
            <a:ext cx="10539231" cy="3566160"/>
          </a:xfrm>
        </p:spPr>
        <p:txBody>
          <a:bodyPr vert="horz" lIns="91440" tIns="45720" rIns="91440" bIns="45720" rtlCol="0" anchor="b">
            <a:normAutofit/>
          </a:bodyPr>
          <a:lstStyle/>
          <a:p>
            <a:r>
              <a:rPr lang="en-US" dirty="0"/>
              <a:t>Required Actions</a:t>
            </a:r>
          </a:p>
        </p:txBody>
      </p:sp>
      <p:sp>
        <p:nvSpPr>
          <p:cNvPr id="4" name="Slide Number Placeholder 3">
            <a:extLst>
              <a:ext uri="{FF2B5EF4-FFF2-40B4-BE49-F238E27FC236}">
                <a16:creationId xmlns:a16="http://schemas.microsoft.com/office/drawing/2014/main" id="{B0462FCB-6B18-4A27-8574-68167EA58C50}"/>
              </a:ext>
            </a:extLst>
          </p:cNvPr>
          <p:cNvSpPr>
            <a:spLocks noGrp="1"/>
          </p:cNvSpPr>
          <p:nvPr>
            <p:ph type="sldNum" sz="quarter" idx="12"/>
          </p:nvPr>
        </p:nvSpPr>
        <p:spPr>
          <a:xfrm>
            <a:off x="9900458" y="6459785"/>
            <a:ext cx="1312025" cy="365125"/>
          </a:xfrm>
        </p:spPr>
        <p:txBody>
          <a:bodyPr vert="horz" lIns="91440" tIns="45720" rIns="91440" bIns="45720" rtlCol="0" anchor="ctr">
            <a:normAutofit fontScale="92500" lnSpcReduction="20000"/>
          </a:bodyPr>
          <a:lstStyle/>
          <a:p>
            <a:pPr lvl="0"/>
            <a:fld id="{1E47FE53-EBF0-4DA7-9D9D-CC1C3A20F3CB}" type="slidenum">
              <a:rPr lang="en-US" noProof="0" smtClean="0"/>
              <a:pPr lvl="0"/>
              <a:t>53</a:t>
            </a:fld>
            <a:endParaRPr lang="en-US" noProof="0"/>
          </a:p>
        </p:txBody>
      </p:sp>
    </p:spTree>
    <p:extLst>
      <p:ext uri="{BB962C8B-B14F-4D97-AF65-F5344CB8AC3E}">
        <p14:creationId xmlns:p14="http://schemas.microsoft.com/office/powerpoint/2010/main" val="178773821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A79AE-ED7F-B7A6-3193-7C6C4F6FA375}"/>
              </a:ext>
            </a:extLst>
          </p:cNvPr>
          <p:cNvSpPr>
            <a:spLocks noGrp="1"/>
          </p:cNvSpPr>
          <p:nvPr>
            <p:ph type="title"/>
          </p:nvPr>
        </p:nvSpPr>
        <p:spPr/>
        <p:txBody>
          <a:bodyPr/>
          <a:lstStyle/>
          <a:p>
            <a:r>
              <a:rPr lang="en-US" dirty="0">
                <a:cs typeface="Arial"/>
              </a:rPr>
              <a:t>Specific Actions for ELs and LTELS</a:t>
            </a:r>
            <a:endParaRPr lang="en-US" dirty="0"/>
          </a:p>
        </p:txBody>
      </p:sp>
      <p:sp>
        <p:nvSpPr>
          <p:cNvPr id="7" name="Content Placeholder 6">
            <a:extLst>
              <a:ext uri="{FF2B5EF4-FFF2-40B4-BE49-F238E27FC236}">
                <a16:creationId xmlns:a16="http://schemas.microsoft.com/office/drawing/2014/main" id="{D67742A0-2D08-CFA3-2003-89D3C7E22794}"/>
              </a:ext>
            </a:extLst>
          </p:cNvPr>
          <p:cNvSpPr>
            <a:spLocks noGrp="1"/>
          </p:cNvSpPr>
          <p:nvPr>
            <p:ph sz="quarter" idx="4294967295"/>
          </p:nvPr>
        </p:nvSpPr>
        <p:spPr>
          <a:xfrm>
            <a:off x="784365" y="1893258"/>
            <a:ext cx="10061046" cy="4321562"/>
          </a:xfrm>
        </p:spPr>
        <p:txBody>
          <a:bodyPr vert="horz" lIns="45720" tIns="45720" rIns="45720" bIns="45720" rtlCol="0" anchor="t">
            <a:noAutofit/>
          </a:bodyPr>
          <a:lstStyle/>
          <a:p>
            <a:pPr marL="0" indent="0">
              <a:buNone/>
            </a:pPr>
            <a:r>
              <a:rPr lang="en-US" dirty="0">
                <a:solidFill>
                  <a:srgbClr val="000000"/>
                </a:solidFill>
                <a:latin typeface="Arial Narrow"/>
                <a:cs typeface="Calibri"/>
              </a:rPr>
              <a:t>LEAs with 30 or more English learners and/or 15 or more long-term English learners must include specific actions in the LCAP related to, at a minimum: </a:t>
            </a:r>
          </a:p>
          <a:p>
            <a:pPr marL="383540" lvl="1">
              <a:spcBef>
                <a:spcPts val="1200"/>
              </a:spcBef>
            </a:pPr>
            <a:r>
              <a:rPr lang="en-US" dirty="0">
                <a:solidFill>
                  <a:srgbClr val="000000"/>
                </a:solidFill>
                <a:latin typeface="Arial Narrow"/>
                <a:cs typeface="Calibri"/>
              </a:rPr>
              <a:t>Language acquisition programs, as defined in </a:t>
            </a:r>
            <a:r>
              <a:rPr lang="en-US" i="1" dirty="0">
                <a:solidFill>
                  <a:srgbClr val="000000"/>
                </a:solidFill>
                <a:latin typeface="Arial Narrow"/>
                <a:cs typeface="Calibri"/>
              </a:rPr>
              <a:t>EC</a:t>
            </a:r>
            <a:r>
              <a:rPr lang="en-US" dirty="0">
                <a:solidFill>
                  <a:srgbClr val="000000"/>
                </a:solidFill>
                <a:latin typeface="Arial Narrow"/>
                <a:cs typeface="Calibri"/>
              </a:rPr>
              <a:t> Section 306, provided to students, and </a:t>
            </a:r>
            <a:endParaRPr lang="en-US" dirty="0">
              <a:latin typeface="Arial Narrow"/>
            </a:endParaRPr>
          </a:p>
          <a:p>
            <a:pPr marL="383540" lvl="1">
              <a:spcBef>
                <a:spcPts val="1200"/>
              </a:spcBef>
            </a:pPr>
            <a:r>
              <a:rPr lang="en-US" dirty="0">
                <a:solidFill>
                  <a:srgbClr val="000000"/>
                </a:solidFill>
                <a:latin typeface="Arial Narrow"/>
                <a:cs typeface="Calibri"/>
              </a:rPr>
              <a:t>Professional development for teachers. </a:t>
            </a:r>
            <a:endParaRPr lang="en-US" dirty="0">
              <a:solidFill>
                <a:srgbClr val="404040"/>
              </a:solidFill>
              <a:latin typeface="Arial Narrow"/>
            </a:endParaRPr>
          </a:p>
          <a:p>
            <a:pPr marL="0" lvl="1" indent="0">
              <a:spcBef>
                <a:spcPts val="1200"/>
              </a:spcBef>
              <a:buNone/>
            </a:pPr>
            <a:r>
              <a:rPr lang="en-US" dirty="0">
                <a:solidFill>
                  <a:srgbClr val="000000"/>
                </a:solidFill>
                <a:latin typeface="Arial Narrow"/>
                <a:cs typeface="Calibri"/>
              </a:rPr>
              <a:t>If an LEA has both 30 or more English learners and 15 or more long-term English learners, the LEA must include actions for both English learners and long-term English learners.</a:t>
            </a:r>
          </a:p>
          <a:p>
            <a:pPr marL="0" lvl="1" indent="0">
              <a:spcBef>
                <a:spcPts val="1200"/>
              </a:spcBef>
              <a:buNone/>
            </a:pPr>
            <a:endParaRPr lang="en-US" dirty="0">
              <a:latin typeface="Arial Narrow"/>
            </a:endParaRPr>
          </a:p>
          <a:p>
            <a:pPr marL="0" lvl="1" indent="0">
              <a:spcBef>
                <a:spcPts val="1200"/>
              </a:spcBef>
              <a:buNone/>
            </a:pPr>
            <a:r>
              <a:rPr lang="en-US" dirty="0">
                <a:latin typeface="Arial Narrow"/>
              </a:rPr>
              <a:t>(see notes)</a:t>
            </a:r>
            <a:endParaRPr lang="en-US" dirty="0">
              <a:solidFill>
                <a:srgbClr val="404040"/>
              </a:solidFill>
              <a:cs typeface="Arial"/>
            </a:endParaRPr>
          </a:p>
        </p:txBody>
      </p:sp>
      <p:sp>
        <p:nvSpPr>
          <p:cNvPr id="4" name="Slide Number Placeholder 3">
            <a:extLst>
              <a:ext uri="{FF2B5EF4-FFF2-40B4-BE49-F238E27FC236}">
                <a16:creationId xmlns:a16="http://schemas.microsoft.com/office/drawing/2014/main" id="{2D214762-2D89-A6E3-6B6C-498B2529A554}"/>
              </a:ext>
            </a:extLst>
          </p:cNvPr>
          <p:cNvSpPr>
            <a:spLocks noGrp="1"/>
          </p:cNvSpPr>
          <p:nvPr>
            <p:ph type="sldNum" sz="quarter" idx="12"/>
          </p:nvPr>
        </p:nvSpPr>
        <p:spPr/>
        <p:txBody>
          <a:bodyPr/>
          <a:lstStyle/>
          <a:p>
            <a:fld id="{1E47FE53-EBF0-4DA7-9D9D-CC1C3A20F3CB}" type="slidenum">
              <a:rPr lang="en-US" smtClean="0"/>
              <a:t>54</a:t>
            </a:fld>
            <a:endParaRPr lang="en-US"/>
          </a:p>
        </p:txBody>
      </p:sp>
    </p:spTree>
    <p:extLst>
      <p:ext uri="{BB962C8B-B14F-4D97-AF65-F5344CB8AC3E}">
        <p14:creationId xmlns:p14="http://schemas.microsoft.com/office/powerpoint/2010/main" val="122547604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3CBB3-C8B7-3EB3-4DB9-66FFBD1A59C2}"/>
              </a:ext>
            </a:extLst>
          </p:cNvPr>
          <p:cNvSpPr>
            <a:spLocks noGrp="1"/>
          </p:cNvSpPr>
          <p:nvPr>
            <p:ph type="title"/>
          </p:nvPr>
        </p:nvSpPr>
        <p:spPr/>
        <p:txBody>
          <a:bodyPr/>
          <a:lstStyle/>
          <a:p>
            <a:r>
              <a:rPr lang="en-US" dirty="0">
                <a:cs typeface="Arial"/>
              </a:rPr>
              <a:t>Specific Actions for Technical Assistance</a:t>
            </a:r>
            <a:endParaRPr lang="en-US" dirty="0">
              <a:solidFill>
                <a:srgbClr val="FF0000"/>
              </a:solidFill>
              <a:cs typeface="Arial"/>
            </a:endParaRPr>
          </a:p>
        </p:txBody>
      </p:sp>
      <p:sp>
        <p:nvSpPr>
          <p:cNvPr id="7" name="Content Placeholder 6">
            <a:extLst>
              <a:ext uri="{FF2B5EF4-FFF2-40B4-BE49-F238E27FC236}">
                <a16:creationId xmlns:a16="http://schemas.microsoft.com/office/drawing/2014/main" id="{87662106-D452-94AF-C9BA-15BC21F14560}"/>
              </a:ext>
            </a:extLst>
          </p:cNvPr>
          <p:cNvSpPr>
            <a:spLocks noGrp="1"/>
          </p:cNvSpPr>
          <p:nvPr>
            <p:ph idx="1"/>
          </p:nvPr>
        </p:nvSpPr>
        <p:spPr>
          <a:xfrm>
            <a:off x="596639" y="2005540"/>
            <a:ext cx="10156106" cy="3899314"/>
          </a:xfrm>
        </p:spPr>
        <p:txBody>
          <a:bodyPr vert="horz" lIns="45720" tIns="45720" rIns="45720" bIns="45720" rtlCol="0" anchor="t">
            <a:normAutofit fontScale="25000" lnSpcReduction="20000"/>
          </a:bodyPr>
          <a:lstStyle/>
          <a:p>
            <a:pPr marL="0" indent="0">
              <a:buNone/>
            </a:pPr>
            <a:r>
              <a:rPr lang="en-US" sz="9600" dirty="0">
                <a:solidFill>
                  <a:srgbClr val="000000"/>
                </a:solidFill>
                <a:latin typeface="Arial Narrow"/>
                <a:cs typeface="Calibri"/>
              </a:rPr>
              <a:t>LEAs eligible for technical assistance pursuant to </a:t>
            </a:r>
            <a:r>
              <a:rPr lang="en-US" sz="9600" i="1" dirty="0">
                <a:solidFill>
                  <a:srgbClr val="000000"/>
                </a:solidFill>
                <a:latin typeface="Arial Narrow"/>
                <a:cs typeface="Calibri"/>
              </a:rPr>
              <a:t>EC</a:t>
            </a:r>
            <a:r>
              <a:rPr lang="en-US" sz="9600" dirty="0">
                <a:solidFill>
                  <a:srgbClr val="000000"/>
                </a:solidFill>
                <a:latin typeface="Arial Narrow"/>
                <a:cs typeface="Calibri"/>
              </a:rPr>
              <a:t> sections 47607.3, 52071, 52071.5, 52072, or 52072.5, must include specific actions within the LCAP related to its implementation of the work underway as part of technical assistance</a:t>
            </a:r>
            <a:r>
              <a:rPr lang="en-US" sz="9600" dirty="0">
                <a:latin typeface="Arial Narrow"/>
                <a:cs typeface="Calibri"/>
              </a:rPr>
              <a:t>.</a:t>
            </a:r>
            <a:r>
              <a:rPr lang="en-US" sz="9600" dirty="0">
                <a:solidFill>
                  <a:srgbClr val="FF0000"/>
                </a:solidFill>
                <a:latin typeface="Arial Narrow"/>
                <a:cs typeface="Calibri"/>
              </a:rPr>
              <a:t> </a:t>
            </a:r>
            <a:r>
              <a:rPr lang="en-US" sz="9600" dirty="0">
                <a:solidFill>
                  <a:srgbClr val="000000"/>
                </a:solidFill>
                <a:latin typeface="Arial Narrow"/>
                <a:cs typeface="Calibri"/>
              </a:rPr>
              <a:t>This includes:</a:t>
            </a:r>
            <a:endParaRPr lang="en-US" sz="3200" dirty="0">
              <a:solidFill>
                <a:srgbClr val="404040"/>
              </a:solidFill>
              <a:latin typeface="Arial Narrow"/>
              <a:cs typeface="Calibri"/>
            </a:endParaRPr>
          </a:p>
          <a:p>
            <a:pPr marL="400050" indent="-400050">
              <a:lnSpc>
                <a:spcPct val="120000"/>
              </a:lnSpc>
              <a:buFont typeface="Arial" panose="020F0502020204030204" pitchFamily="34" charset="0"/>
              <a:buChar char="•"/>
            </a:pPr>
            <a:r>
              <a:rPr lang="en-US" sz="9600" dirty="0">
                <a:solidFill>
                  <a:srgbClr val="000000"/>
                </a:solidFill>
                <a:latin typeface="Arial Narrow"/>
                <a:cs typeface="Calibri"/>
              </a:rPr>
              <a:t>LEAs that have requested technical assistance from their county office of education (COE)</a:t>
            </a:r>
          </a:p>
          <a:p>
            <a:pPr marL="400050" indent="-400050">
              <a:lnSpc>
                <a:spcPct val="120000"/>
              </a:lnSpc>
              <a:buFont typeface="Arial" panose="020F0502020204030204" pitchFamily="34" charset="0"/>
              <a:buChar char="•"/>
            </a:pPr>
            <a:r>
              <a:rPr lang="en-US" sz="9600" dirty="0">
                <a:solidFill>
                  <a:srgbClr val="000000"/>
                </a:solidFill>
                <a:latin typeface="Arial Narrow"/>
                <a:cs typeface="Calibri"/>
              </a:rPr>
              <a:t>School districts or COEs that do not have an approvable LCAP by October 8</a:t>
            </a:r>
            <a:endParaRPr lang="en-US" dirty="0"/>
          </a:p>
          <a:p>
            <a:pPr marL="400050" indent="-400050">
              <a:lnSpc>
                <a:spcPct val="120000"/>
              </a:lnSpc>
              <a:buFont typeface="Arial" panose="020F0502020204030204" pitchFamily="34" charset="0"/>
              <a:buChar char="•"/>
            </a:pPr>
            <a:r>
              <a:rPr lang="en-US" sz="9600" dirty="0">
                <a:solidFill>
                  <a:srgbClr val="000000"/>
                </a:solidFill>
                <a:latin typeface="Arial Narrow"/>
                <a:cs typeface="Calibri"/>
              </a:rPr>
              <a:t>LEAs eligible for differentiated assistance</a:t>
            </a:r>
          </a:p>
          <a:p>
            <a:pPr marL="400050" indent="-400050">
              <a:lnSpc>
                <a:spcPct val="120000"/>
              </a:lnSpc>
              <a:buFont typeface="Arial" panose="020F0502020204030204" pitchFamily="34" charset="0"/>
              <a:buChar char="•"/>
            </a:pPr>
            <a:r>
              <a:rPr lang="en-US" sz="200" dirty="0"/>
              <a:t>4</a:t>
            </a:r>
          </a:p>
          <a:p>
            <a:pPr marL="0" indent="0">
              <a:lnSpc>
                <a:spcPct val="120000"/>
              </a:lnSpc>
              <a:buNone/>
            </a:pPr>
            <a:r>
              <a:rPr lang="en-US" sz="9600" dirty="0">
                <a:solidFill>
                  <a:srgbClr val="000000"/>
                </a:solidFill>
                <a:latin typeface="Arial Narrow"/>
                <a:cs typeface="Calibri"/>
              </a:rPr>
              <a:t>(see notes)</a:t>
            </a:r>
          </a:p>
        </p:txBody>
      </p:sp>
      <p:sp>
        <p:nvSpPr>
          <p:cNvPr id="4" name="Slide Number Placeholder 3">
            <a:extLst>
              <a:ext uri="{FF2B5EF4-FFF2-40B4-BE49-F238E27FC236}">
                <a16:creationId xmlns:a16="http://schemas.microsoft.com/office/drawing/2014/main" id="{A5D460C8-7426-1F9C-1430-5EE753378439}"/>
              </a:ext>
            </a:extLst>
          </p:cNvPr>
          <p:cNvSpPr>
            <a:spLocks noGrp="1"/>
          </p:cNvSpPr>
          <p:nvPr>
            <p:ph type="sldNum" sz="quarter" idx="12"/>
          </p:nvPr>
        </p:nvSpPr>
        <p:spPr/>
        <p:txBody>
          <a:bodyPr/>
          <a:lstStyle/>
          <a:p>
            <a:fld id="{1E47FE53-EBF0-4DA7-9D9D-CC1C3A20F3CB}" type="slidenum">
              <a:rPr lang="en-US" smtClean="0"/>
              <a:t>55</a:t>
            </a:fld>
            <a:endParaRPr lang="en-US"/>
          </a:p>
        </p:txBody>
      </p:sp>
    </p:spTree>
    <p:extLst>
      <p:ext uri="{BB962C8B-B14F-4D97-AF65-F5344CB8AC3E}">
        <p14:creationId xmlns:p14="http://schemas.microsoft.com/office/powerpoint/2010/main" val="34546299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normAutofit fontScale="90000"/>
          </a:bodyPr>
          <a:lstStyle/>
          <a:p>
            <a:r>
              <a:rPr lang="en-US" dirty="0">
                <a:latin typeface="Arial Narrow"/>
              </a:rPr>
              <a:t>Specific Actions for Student Groups (1 of 2)</a:t>
            </a:r>
          </a:p>
        </p:txBody>
      </p:sp>
      <p:sp>
        <p:nvSpPr>
          <p:cNvPr id="3" name="Content Placeholder 2"/>
          <p:cNvSpPr>
            <a:spLocks noGrp="1"/>
          </p:cNvSpPr>
          <p:nvPr>
            <p:ph idx="1"/>
          </p:nvPr>
        </p:nvSpPr>
        <p:spPr>
          <a:xfrm>
            <a:off x="838200" y="1929384"/>
            <a:ext cx="10515600" cy="4251960"/>
          </a:xfrm>
        </p:spPr>
        <p:txBody>
          <a:bodyPr vert="horz" lIns="0" tIns="45720" rIns="0" bIns="45720" rtlCol="0" anchor="t">
            <a:normAutofit/>
          </a:bodyPr>
          <a:lstStyle/>
          <a:p>
            <a:pPr marL="0" indent="0">
              <a:buNone/>
            </a:pPr>
            <a:r>
              <a:rPr lang="en-US" dirty="0">
                <a:latin typeface="Arial Narrow"/>
                <a:cs typeface="Arial"/>
              </a:rPr>
              <a:t>Based on performance on the 2023 Dashboard, LEAs must include one or more specific actions within the LCAP if the LEA has Red indicators on the 2023 Dashboard for: </a:t>
            </a:r>
            <a:endParaRPr lang="en-US" dirty="0">
              <a:latin typeface="Arial Narrow"/>
            </a:endParaRPr>
          </a:p>
          <a:p>
            <a:pPr marL="914400" lvl="1" indent="-457200">
              <a:buAutoNum type="arabicPeriod"/>
            </a:pPr>
            <a:r>
              <a:rPr lang="en-US" dirty="0">
                <a:latin typeface="Arial Narrow"/>
                <a:cs typeface="Arial"/>
              </a:rPr>
              <a:t>a school within the LEA, </a:t>
            </a:r>
            <a:endParaRPr lang="en-US" dirty="0">
              <a:latin typeface="Arial Narrow"/>
            </a:endParaRPr>
          </a:p>
          <a:p>
            <a:pPr marL="914400" lvl="1" indent="-457200">
              <a:buAutoNum type="arabicPeriod"/>
            </a:pPr>
            <a:r>
              <a:rPr lang="en-US" dirty="0">
                <a:latin typeface="Arial Narrow"/>
                <a:cs typeface="Arial"/>
              </a:rPr>
              <a:t>a student group within the LEA, and/or </a:t>
            </a:r>
            <a:endParaRPr lang="en-US" dirty="0">
              <a:latin typeface="Arial Narrow"/>
            </a:endParaRPr>
          </a:p>
          <a:p>
            <a:pPr marL="914400" lvl="1" indent="-457200">
              <a:buAutoNum type="arabicPeriod"/>
            </a:pPr>
            <a:r>
              <a:rPr lang="en-US" dirty="0">
                <a:latin typeface="Arial Narrow"/>
                <a:cs typeface="Arial"/>
              </a:rPr>
              <a:t>a student group within any school within the LEA </a:t>
            </a:r>
            <a:endParaRPr lang="en-US" dirty="0">
              <a:latin typeface="Arial Narrow"/>
            </a:endParaRPr>
          </a:p>
          <a:p>
            <a:pPr marL="182880" indent="-182880"/>
            <a:r>
              <a:rPr lang="en-US" dirty="0">
                <a:latin typeface="Arial Narrow"/>
                <a:cs typeface="Arial"/>
              </a:rPr>
              <a:t>Note: For the 2023 Dashboard, a performance level of “Very Low” on the College/Career indicator is considered the same as a Red performance level.</a:t>
            </a:r>
          </a:p>
        </p:txBody>
      </p:sp>
      <p:sp>
        <p:nvSpPr>
          <p:cNvPr id="6" name="Slide Number Placeholder 5">
            <a:extLst>
              <a:ext uri="{FF2B5EF4-FFF2-40B4-BE49-F238E27FC236}">
                <a16:creationId xmlns:a16="http://schemas.microsoft.com/office/drawing/2014/main" id="{137CB177-5547-4969-BDAC-A41079ADF2B1}"/>
              </a:ext>
            </a:extLst>
          </p:cNvPr>
          <p:cNvSpPr>
            <a:spLocks noGrp="1"/>
          </p:cNvSpPr>
          <p:nvPr>
            <p:ph type="sldNum" sz="quarter" idx="12"/>
          </p:nvPr>
        </p:nvSpPr>
        <p:spPr>
          <a:xfrm>
            <a:off x="8610600" y="6492875"/>
            <a:ext cx="2743200" cy="365125"/>
          </a:xfrm>
        </p:spPr>
        <p:txBody>
          <a:bodyPr>
            <a:normAutofit fontScale="92500" lnSpcReduction="20000"/>
          </a:bodyPr>
          <a:lstStyle/>
          <a:p>
            <a:pPr>
              <a:spcAft>
                <a:spcPts val="600"/>
              </a:spcAft>
            </a:pPr>
            <a:fld id="{1E47FE53-EBF0-4DA7-9D9D-CC1C3A20F3CB}" type="slidenum">
              <a:rPr lang="en-US" smtClean="0"/>
              <a:pPr>
                <a:spcAft>
                  <a:spcPts val="600"/>
                </a:spcAft>
              </a:pPr>
              <a:t>56</a:t>
            </a:fld>
            <a:endParaRPr lang="en-US"/>
          </a:p>
        </p:txBody>
      </p:sp>
    </p:spTree>
    <p:extLst>
      <p:ext uri="{BB962C8B-B14F-4D97-AF65-F5344CB8AC3E}">
        <p14:creationId xmlns:p14="http://schemas.microsoft.com/office/powerpoint/2010/main" val="4183551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9CF72-7F0F-7BCF-C0CF-959EDE3E8A46}"/>
              </a:ext>
            </a:extLst>
          </p:cNvPr>
          <p:cNvSpPr>
            <a:spLocks noGrp="1"/>
          </p:cNvSpPr>
          <p:nvPr>
            <p:ph type="title"/>
          </p:nvPr>
        </p:nvSpPr>
        <p:spPr/>
        <p:txBody>
          <a:bodyPr/>
          <a:lstStyle/>
          <a:p>
            <a:r>
              <a:rPr lang="en-US" dirty="0">
                <a:latin typeface="Arial Narrow"/>
                <a:cs typeface="Arial"/>
              </a:rPr>
              <a:t>Specific Actions for Student Groups (2 of 2)</a:t>
            </a:r>
            <a:endParaRPr lang="en-US" dirty="0">
              <a:solidFill>
                <a:srgbClr val="FF0000"/>
              </a:solidFill>
              <a:cs typeface="Arial"/>
            </a:endParaRPr>
          </a:p>
        </p:txBody>
      </p:sp>
      <p:sp>
        <p:nvSpPr>
          <p:cNvPr id="3" name="Text Placeholder 2">
            <a:extLst>
              <a:ext uri="{FF2B5EF4-FFF2-40B4-BE49-F238E27FC236}">
                <a16:creationId xmlns:a16="http://schemas.microsoft.com/office/drawing/2014/main" id="{6537C520-33C0-9867-AF09-6E883C80DB61}"/>
              </a:ext>
            </a:extLst>
          </p:cNvPr>
          <p:cNvSpPr>
            <a:spLocks noGrp="1"/>
          </p:cNvSpPr>
          <p:nvPr>
            <p:ph idx="1"/>
          </p:nvPr>
        </p:nvSpPr>
        <p:spPr/>
        <p:txBody>
          <a:bodyPr vert="horz" lIns="45720" tIns="45720" rIns="45720" bIns="45720" rtlCol="0" anchor="t">
            <a:normAutofit/>
          </a:bodyPr>
          <a:lstStyle/>
          <a:p>
            <a:pPr marL="182880" indent="-182880"/>
            <a:r>
              <a:rPr lang="en-US" dirty="0">
                <a:cs typeface="Arial"/>
              </a:rPr>
              <a:t>The specific action(s) must be directed towards the identified student group(s) and/or school(s) and must address the identified state indicator(s) for which the student group or school received the lowest performance level on the 2023 Dashboard. </a:t>
            </a:r>
          </a:p>
          <a:p>
            <a:pPr marL="182880" indent="-182880"/>
            <a:r>
              <a:rPr lang="en-US" dirty="0">
                <a:cs typeface="Arial"/>
              </a:rPr>
              <a:t>Each student group and/or school that receives the lowest performance level on the 2023 Dashboard must be addressed by one or more actions. </a:t>
            </a:r>
          </a:p>
          <a:p>
            <a:pPr marL="182880" indent="-182880"/>
            <a:r>
              <a:rPr lang="en-US" dirty="0">
                <a:cs typeface="Arial"/>
              </a:rPr>
              <a:t>These required actions will be effective for the three-year LCAP cycle. </a:t>
            </a:r>
          </a:p>
          <a:p>
            <a:pPr marL="182880" indent="-182880"/>
            <a:endParaRPr lang="en-US" dirty="0">
              <a:cs typeface="Arial"/>
            </a:endParaRPr>
          </a:p>
          <a:p>
            <a:pPr>
              <a:buNone/>
            </a:pPr>
            <a:r>
              <a:rPr lang="en-US" dirty="0">
                <a:cs typeface="Arial"/>
              </a:rPr>
              <a:t>(see notes)</a:t>
            </a:r>
          </a:p>
        </p:txBody>
      </p:sp>
      <p:sp>
        <p:nvSpPr>
          <p:cNvPr id="4" name="Slide Number Placeholder 3">
            <a:extLst>
              <a:ext uri="{FF2B5EF4-FFF2-40B4-BE49-F238E27FC236}">
                <a16:creationId xmlns:a16="http://schemas.microsoft.com/office/drawing/2014/main" id="{A153B0E2-FC0A-2D4D-0100-2CBF9907B5FA}"/>
              </a:ext>
            </a:extLst>
          </p:cNvPr>
          <p:cNvSpPr>
            <a:spLocks noGrp="1"/>
          </p:cNvSpPr>
          <p:nvPr>
            <p:ph type="sldNum" sz="quarter" idx="12"/>
          </p:nvPr>
        </p:nvSpPr>
        <p:spPr/>
        <p:txBody>
          <a:bodyPr/>
          <a:lstStyle/>
          <a:p>
            <a:fld id="{1E47FE53-EBF0-4DA7-9D9D-CC1C3A20F3CB}" type="slidenum">
              <a:rPr lang="en-US" smtClean="0"/>
              <a:t>57</a:t>
            </a:fld>
            <a:endParaRPr lang="en-US"/>
          </a:p>
        </p:txBody>
      </p:sp>
    </p:spTree>
    <p:extLst>
      <p:ext uri="{BB962C8B-B14F-4D97-AF65-F5344CB8AC3E}">
        <p14:creationId xmlns:p14="http://schemas.microsoft.com/office/powerpoint/2010/main" val="270822053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1451C-F962-43EB-850D-6C5273CBC1AA}"/>
              </a:ext>
            </a:extLst>
          </p:cNvPr>
          <p:cNvSpPr>
            <a:spLocks noGrp="1"/>
          </p:cNvSpPr>
          <p:nvPr>
            <p:ph type="title"/>
          </p:nvPr>
        </p:nvSpPr>
        <p:spPr/>
        <p:txBody>
          <a:bodyPr vert="horz" lIns="91440" tIns="45720" rIns="91440" bIns="45720" rtlCol="0" anchor="b">
            <a:noAutofit/>
          </a:bodyPr>
          <a:lstStyle/>
          <a:p>
            <a:r>
              <a:rPr lang="en-US" dirty="0">
                <a:latin typeface="Arial Narrow"/>
              </a:rPr>
              <a:t>Overlap Between Required Actions/Goals</a:t>
            </a:r>
            <a:endParaRPr lang="en-US" dirty="0"/>
          </a:p>
        </p:txBody>
      </p:sp>
      <p:sp>
        <p:nvSpPr>
          <p:cNvPr id="3" name="Content Placeholder 2">
            <a:extLst>
              <a:ext uri="{FF2B5EF4-FFF2-40B4-BE49-F238E27FC236}">
                <a16:creationId xmlns:a16="http://schemas.microsoft.com/office/drawing/2014/main" id="{24AB4791-D572-05A5-7606-E6989DAB4773}"/>
              </a:ext>
            </a:extLst>
          </p:cNvPr>
          <p:cNvSpPr>
            <a:spLocks noGrp="1"/>
          </p:cNvSpPr>
          <p:nvPr>
            <p:ph idx="1"/>
          </p:nvPr>
        </p:nvSpPr>
        <p:spPr/>
        <p:txBody>
          <a:bodyPr/>
          <a:lstStyle/>
          <a:p>
            <a:pPr marL="182880" indent="-182880"/>
            <a:r>
              <a:rPr lang="en-US" dirty="0"/>
              <a:t>A single action may meet multiple requirements.</a:t>
            </a:r>
          </a:p>
          <a:p>
            <a:pPr marL="365760" lvl="1" indent="-182880"/>
            <a:r>
              <a:rPr lang="en-US" dirty="0"/>
              <a:t>For example, a single action might address all the following requirements:</a:t>
            </a:r>
          </a:p>
          <a:p>
            <a:pPr marL="548640" lvl="1" indent="-182880"/>
            <a:r>
              <a:rPr lang="en-US" dirty="0"/>
              <a:t>A required action related to receiving technical assistance (the LEA is eligible for differentiated assistance based on the performance of ELs)</a:t>
            </a:r>
          </a:p>
          <a:p>
            <a:pPr marL="548640" lvl="1" indent="-182880"/>
            <a:r>
              <a:rPr lang="en-US" dirty="0"/>
              <a:t>A required action for English learners (the LEA has 30+ ELs)</a:t>
            </a:r>
          </a:p>
          <a:p>
            <a:pPr marL="548640" lvl="1" indent="-182880"/>
            <a:r>
              <a:rPr lang="en-US" dirty="0"/>
              <a:t>A required action for student groups performing in the Red on the 2023 Dashboard (the LEAs EL student group is performing in the Red on the 2023 Dashboard)</a:t>
            </a:r>
          </a:p>
          <a:p>
            <a:pPr marL="548640" lvl="1" indent="-182880"/>
            <a:r>
              <a:rPr lang="en-US" dirty="0"/>
              <a:t>An action required for an Equity Multiplier focus goal (the LEAs EL student group at the Equity Multiplier school is in the Red on the Dashboard)</a:t>
            </a:r>
          </a:p>
        </p:txBody>
      </p:sp>
      <p:sp>
        <p:nvSpPr>
          <p:cNvPr id="4" name="Slide Number Placeholder 3">
            <a:extLst>
              <a:ext uri="{FF2B5EF4-FFF2-40B4-BE49-F238E27FC236}">
                <a16:creationId xmlns:a16="http://schemas.microsoft.com/office/drawing/2014/main" id="{B0462FCB-6B18-4A27-8574-68167EA58C50}"/>
              </a:ext>
            </a:extLst>
          </p:cNvPr>
          <p:cNvSpPr>
            <a:spLocks noGrp="1"/>
          </p:cNvSpPr>
          <p:nvPr>
            <p:ph type="sldNum" sz="quarter" idx="12"/>
          </p:nvPr>
        </p:nvSpPr>
        <p:spPr/>
        <p:txBody>
          <a:bodyPr vert="horz" lIns="91440" tIns="45720" rIns="91440" bIns="45720" rtlCol="0" anchor="ctr">
            <a:noAutofit/>
          </a:bodyPr>
          <a:lstStyle/>
          <a:p>
            <a:pPr marL="0" marR="0" lvl="0" indent="0" algn="r" defTabSz="457200" rtl="0" eaLnBrk="1" fontAlgn="auto" latinLnBrk="0" hangingPunct="1">
              <a:lnSpc>
                <a:spcPct val="100000"/>
              </a:lnSpc>
              <a:spcBef>
                <a:spcPts val="0"/>
              </a:spcBef>
              <a:spcAft>
                <a:spcPts val="600"/>
              </a:spcAft>
              <a:buClrTx/>
              <a:buSzTx/>
              <a:buFontTx/>
              <a:buNone/>
              <a:tabLst/>
              <a:defRPr/>
            </a:pPr>
            <a:fld id="{1E47FE53-EBF0-4DA7-9D9D-CC1C3A20F3CB}" type="slidenum">
              <a:rPr kumimoji="0" lang="en-US" b="0" i="0" u="none" strike="noStrike" kern="1200" cap="none" spc="0" normalizeH="0" baseline="0" noProof="0" smtClean="0">
                <a:ln>
                  <a:noFill/>
                </a:ln>
                <a:solidFill>
                  <a:srgbClr val="FFFFFF"/>
                </a:solidFill>
                <a:effectLst/>
                <a:uLnTx/>
                <a:uFillTx/>
              </a:rPr>
              <a:pPr marL="0" marR="0" lvl="0" indent="0" algn="r" defTabSz="457200" rtl="0" eaLnBrk="1" fontAlgn="auto" latinLnBrk="0" hangingPunct="1">
                <a:lnSpc>
                  <a:spcPct val="100000"/>
                </a:lnSpc>
                <a:spcBef>
                  <a:spcPts val="0"/>
                </a:spcBef>
                <a:spcAft>
                  <a:spcPts val="600"/>
                </a:spcAft>
                <a:buClrTx/>
                <a:buSzTx/>
                <a:buFontTx/>
                <a:buNone/>
                <a:tabLst/>
                <a:defRPr/>
              </a:pPr>
              <a:t>58</a:t>
            </a:fld>
            <a:endParaRPr kumimoji="0" lang="en-US" b="0" i="0" u="none" strike="noStrike" kern="1200" cap="none" spc="0" normalizeH="0" baseline="0" noProof="0" dirty="0">
              <a:ln>
                <a:noFill/>
              </a:ln>
              <a:solidFill>
                <a:srgbClr val="FFFFFF"/>
              </a:solidFill>
              <a:effectLst/>
              <a:uLnTx/>
              <a:uFillTx/>
            </a:endParaRPr>
          </a:p>
        </p:txBody>
      </p:sp>
    </p:spTree>
    <p:extLst>
      <p:ext uri="{BB962C8B-B14F-4D97-AF65-F5344CB8AC3E}">
        <p14:creationId xmlns:p14="http://schemas.microsoft.com/office/powerpoint/2010/main" val="108608516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39B8654-6EE6-7E85-4275-FEDEE7C5EE89}"/>
              </a:ext>
            </a:extLst>
          </p:cNvPr>
          <p:cNvSpPr>
            <a:spLocks noGrp="1"/>
          </p:cNvSpPr>
          <p:nvPr>
            <p:ph type="title"/>
          </p:nvPr>
        </p:nvSpPr>
        <p:spPr>
          <a:xfrm>
            <a:off x="616449" y="758952"/>
            <a:ext cx="10539231" cy="3566160"/>
          </a:xfrm>
        </p:spPr>
        <p:txBody>
          <a:bodyPr/>
          <a:lstStyle/>
          <a:p>
            <a:r>
              <a:rPr lang="en-US" dirty="0"/>
              <a:t>Action Tables </a:t>
            </a:r>
          </a:p>
        </p:txBody>
      </p:sp>
      <p:sp>
        <p:nvSpPr>
          <p:cNvPr id="7" name="Text Placeholder 6">
            <a:extLst>
              <a:ext uri="{FF2B5EF4-FFF2-40B4-BE49-F238E27FC236}">
                <a16:creationId xmlns:a16="http://schemas.microsoft.com/office/drawing/2014/main" id="{3BBAAD7F-4251-C777-0040-0C5B37D8AC89}"/>
              </a:ext>
            </a:extLst>
          </p:cNvPr>
          <p:cNvSpPr>
            <a:spLocks noGrp="1"/>
          </p:cNvSpPr>
          <p:nvPr>
            <p:ph type="body" idx="1"/>
          </p:nvPr>
        </p:nvSpPr>
        <p:spPr/>
        <p:txBody>
          <a:bodyPr/>
          <a:lstStyle/>
          <a:p>
            <a:r>
              <a:rPr lang="en-US" dirty="0"/>
              <a:t>Funding to Support Actions</a:t>
            </a:r>
          </a:p>
        </p:txBody>
      </p:sp>
      <p:sp>
        <p:nvSpPr>
          <p:cNvPr id="2" name="Slide Number Placeholder 1">
            <a:extLst>
              <a:ext uri="{FF2B5EF4-FFF2-40B4-BE49-F238E27FC236}">
                <a16:creationId xmlns:a16="http://schemas.microsoft.com/office/drawing/2014/main" id="{E2D0ADAF-3D51-0383-7ECB-5C185434260F}"/>
              </a:ext>
            </a:extLst>
          </p:cNvPr>
          <p:cNvSpPr>
            <a:spLocks noGrp="1"/>
          </p:cNvSpPr>
          <p:nvPr>
            <p:ph type="sldNum" sz="quarter" idx="12"/>
          </p:nvPr>
        </p:nvSpPr>
        <p:spPr/>
        <p:txBody>
          <a:bodyPr/>
          <a:lstStyle/>
          <a:p>
            <a:fld id="{4FAB73BC-B049-4115-A692-8D63A059BFB8}" type="slidenum">
              <a:rPr lang="en-US" smtClean="0"/>
              <a:t>59</a:t>
            </a:fld>
            <a:endParaRPr lang="en-US"/>
          </a:p>
        </p:txBody>
      </p:sp>
    </p:spTree>
    <p:extLst>
      <p:ext uri="{BB962C8B-B14F-4D97-AF65-F5344CB8AC3E}">
        <p14:creationId xmlns:p14="http://schemas.microsoft.com/office/powerpoint/2010/main" val="527971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A69AD-531E-4D2D-BDE3-9119F23E634F}"/>
              </a:ext>
            </a:extLst>
          </p:cNvPr>
          <p:cNvSpPr>
            <a:spLocks noGrp="1"/>
          </p:cNvSpPr>
          <p:nvPr>
            <p:ph type="title"/>
          </p:nvPr>
        </p:nvSpPr>
        <p:spPr/>
        <p:txBody>
          <a:bodyPr>
            <a:normAutofit/>
          </a:bodyPr>
          <a:lstStyle/>
          <a:p>
            <a:r>
              <a:rPr lang="en-US" sz="5400" dirty="0"/>
              <a:t>Intended Audience</a:t>
            </a:r>
          </a:p>
        </p:txBody>
      </p:sp>
      <p:sp>
        <p:nvSpPr>
          <p:cNvPr id="9" name="Text Placeholder 8">
            <a:extLst>
              <a:ext uri="{FF2B5EF4-FFF2-40B4-BE49-F238E27FC236}">
                <a16:creationId xmlns:a16="http://schemas.microsoft.com/office/drawing/2014/main" id="{DDA3207A-87ED-3810-DF64-4F05980D5813}"/>
              </a:ext>
            </a:extLst>
          </p:cNvPr>
          <p:cNvSpPr>
            <a:spLocks noGrp="1"/>
          </p:cNvSpPr>
          <p:nvPr>
            <p:ph type="body" idx="1"/>
          </p:nvPr>
        </p:nvSpPr>
        <p:spPr>
          <a:xfrm>
            <a:off x="593846" y="1846052"/>
            <a:ext cx="10829528" cy="736282"/>
          </a:xfrm>
        </p:spPr>
        <p:txBody>
          <a:bodyPr>
            <a:normAutofit lnSpcReduction="10000"/>
          </a:bodyPr>
          <a:lstStyle/>
          <a:p>
            <a:r>
              <a:rPr lang="en-US" sz="2400" cap="none" dirty="0">
                <a:latin typeface="Arial Narrow" panose="020B0606020202030204" pitchFamily="34" charset="0"/>
              </a:rPr>
              <a:t>The intended audience for this presentation is anyone who will complete, review, or interact with the 2024–25  LCAP, including: </a:t>
            </a:r>
            <a:endParaRPr lang="en-US" sz="2400" cap="none" dirty="0">
              <a:latin typeface="Arial Narrow" panose="020B0606020202030204" pitchFamily="34" charset="0"/>
              <a:cs typeface="Arial"/>
            </a:endParaRPr>
          </a:p>
        </p:txBody>
      </p:sp>
      <p:sp>
        <p:nvSpPr>
          <p:cNvPr id="3" name="Content Placeholder 2">
            <a:extLst>
              <a:ext uri="{FF2B5EF4-FFF2-40B4-BE49-F238E27FC236}">
                <a16:creationId xmlns:a16="http://schemas.microsoft.com/office/drawing/2014/main" id="{2874C0FA-95F8-4B03-A80A-180839A2E3F7}"/>
              </a:ext>
            </a:extLst>
          </p:cNvPr>
          <p:cNvSpPr>
            <a:spLocks noGrp="1"/>
          </p:cNvSpPr>
          <p:nvPr>
            <p:ph sz="half" idx="2"/>
          </p:nvPr>
        </p:nvSpPr>
        <p:spPr>
          <a:xfrm>
            <a:off x="593846" y="2714101"/>
            <a:ext cx="5441194" cy="3154993"/>
          </a:xfrm>
        </p:spPr>
        <p:txBody>
          <a:bodyPr vert="horz" lIns="45720" tIns="45720" rIns="45720" bIns="45720" rtlCol="0" anchor="t">
            <a:normAutofit/>
          </a:bodyPr>
          <a:lstStyle/>
          <a:p>
            <a:pPr marL="543560" lvl="1" indent="-342900">
              <a:lnSpc>
                <a:spcPct val="120000"/>
              </a:lnSpc>
              <a:spcBef>
                <a:spcPts val="0"/>
              </a:spcBef>
              <a:spcAft>
                <a:spcPts val="0"/>
              </a:spcAft>
            </a:pPr>
            <a:r>
              <a:rPr lang="en-US" dirty="0">
                <a:latin typeface="Arial Narrow" panose="020B0606020202030204" pitchFamily="34" charset="0"/>
                <a:cs typeface="Arial"/>
              </a:rPr>
              <a:t>Students</a:t>
            </a:r>
            <a:endParaRPr lang="en-US" dirty="0">
              <a:latin typeface="Arial Narrow" panose="020B0606020202030204" pitchFamily="34" charset="0"/>
            </a:endParaRPr>
          </a:p>
          <a:p>
            <a:pPr marL="543560" lvl="1" indent="-342900">
              <a:lnSpc>
                <a:spcPct val="120000"/>
              </a:lnSpc>
              <a:spcBef>
                <a:spcPts val="0"/>
              </a:spcBef>
              <a:spcAft>
                <a:spcPts val="0"/>
              </a:spcAft>
            </a:pPr>
            <a:r>
              <a:rPr lang="en-US" dirty="0">
                <a:latin typeface="Arial Narrow" panose="020B0606020202030204" pitchFamily="34" charset="0"/>
              </a:rPr>
              <a:t>Parents </a:t>
            </a:r>
            <a:endParaRPr lang="en-US" u="sng" strike="sngStrike" dirty="0">
              <a:latin typeface="Arial Narrow" panose="020B0606020202030204" pitchFamily="34" charset="0"/>
              <a:cs typeface="Arial"/>
            </a:endParaRPr>
          </a:p>
          <a:p>
            <a:pPr marL="543560" lvl="1" indent="-342900">
              <a:lnSpc>
                <a:spcPct val="120000"/>
              </a:lnSpc>
              <a:spcBef>
                <a:spcPts val="0"/>
              </a:spcBef>
              <a:spcAft>
                <a:spcPts val="0"/>
              </a:spcAft>
            </a:pPr>
            <a:r>
              <a:rPr lang="en-US" dirty="0">
                <a:latin typeface="Arial Narrow" panose="020B0606020202030204" pitchFamily="34" charset="0"/>
              </a:rPr>
              <a:t>Teachers</a:t>
            </a:r>
            <a:endParaRPr lang="en-US" dirty="0">
              <a:latin typeface="Arial Narrow" panose="020B0606020202030204" pitchFamily="34" charset="0"/>
              <a:cs typeface="Arial"/>
            </a:endParaRPr>
          </a:p>
          <a:p>
            <a:pPr marL="543560" lvl="1" indent="-342900">
              <a:lnSpc>
                <a:spcPct val="120000"/>
              </a:lnSpc>
              <a:spcBef>
                <a:spcPts val="0"/>
              </a:spcBef>
              <a:spcAft>
                <a:spcPts val="0"/>
              </a:spcAft>
            </a:pPr>
            <a:r>
              <a:rPr lang="en-US" dirty="0">
                <a:latin typeface="Arial Narrow" panose="020B0606020202030204" pitchFamily="34" charset="0"/>
              </a:rPr>
              <a:t>Staff</a:t>
            </a:r>
            <a:endParaRPr lang="en-US" dirty="0">
              <a:latin typeface="Arial Narrow" panose="020B0606020202030204" pitchFamily="34" charset="0"/>
              <a:cs typeface="Arial"/>
            </a:endParaRPr>
          </a:p>
          <a:p>
            <a:pPr marL="543560" lvl="1" indent="-342900">
              <a:lnSpc>
                <a:spcPct val="120000"/>
              </a:lnSpc>
              <a:spcBef>
                <a:spcPts val="0"/>
              </a:spcBef>
              <a:spcAft>
                <a:spcPts val="0"/>
              </a:spcAft>
            </a:pPr>
            <a:r>
              <a:rPr lang="en-US" dirty="0">
                <a:latin typeface="Arial Narrow" panose="020B0606020202030204" pitchFamily="34" charset="0"/>
                <a:cs typeface="Arial"/>
              </a:rPr>
              <a:t>Principals</a:t>
            </a:r>
          </a:p>
          <a:p>
            <a:pPr marL="543560" lvl="1" indent="-342900">
              <a:lnSpc>
                <a:spcPct val="120000"/>
              </a:lnSpc>
              <a:spcBef>
                <a:spcPts val="0"/>
              </a:spcBef>
              <a:spcAft>
                <a:spcPts val="0"/>
              </a:spcAft>
            </a:pPr>
            <a:r>
              <a:rPr lang="en-US" dirty="0"/>
              <a:t>Administrators</a:t>
            </a:r>
            <a:endParaRPr lang="en-US" dirty="0">
              <a:cs typeface="Arial"/>
            </a:endParaRPr>
          </a:p>
        </p:txBody>
      </p:sp>
      <p:sp>
        <p:nvSpPr>
          <p:cNvPr id="4" name="Content Placeholder 3">
            <a:extLst>
              <a:ext uri="{FF2B5EF4-FFF2-40B4-BE49-F238E27FC236}">
                <a16:creationId xmlns:a16="http://schemas.microsoft.com/office/drawing/2014/main" id="{ED79EFAD-04A0-47FD-A5D2-05DE70FF4BF2}"/>
              </a:ext>
            </a:extLst>
          </p:cNvPr>
          <p:cNvSpPr>
            <a:spLocks noGrp="1"/>
          </p:cNvSpPr>
          <p:nvPr>
            <p:ph sz="quarter" idx="4"/>
          </p:nvPr>
        </p:nvSpPr>
        <p:spPr>
          <a:xfrm>
            <a:off x="6217920" y="2714102"/>
            <a:ext cx="5391878" cy="3154991"/>
          </a:xfrm>
        </p:spPr>
        <p:txBody>
          <a:bodyPr vert="horz" lIns="45720" tIns="45720" rIns="45720" bIns="45720" rtlCol="0" anchor="t">
            <a:normAutofit/>
          </a:bodyPr>
          <a:lstStyle/>
          <a:p>
            <a:pPr marL="543560" lvl="1" indent="-342900">
              <a:lnSpc>
                <a:spcPct val="120000"/>
              </a:lnSpc>
              <a:spcBef>
                <a:spcPts val="0"/>
              </a:spcBef>
              <a:spcAft>
                <a:spcPts val="0"/>
              </a:spcAft>
            </a:pPr>
            <a:r>
              <a:rPr lang="en-US" dirty="0"/>
              <a:t>Advisory committees</a:t>
            </a:r>
          </a:p>
          <a:p>
            <a:pPr marL="543560" lvl="1" indent="-342900">
              <a:lnSpc>
                <a:spcPct val="120000"/>
              </a:lnSpc>
              <a:spcBef>
                <a:spcPts val="0"/>
              </a:spcBef>
              <a:spcAft>
                <a:spcPts val="0"/>
              </a:spcAft>
            </a:pPr>
            <a:r>
              <a:rPr lang="en-US" dirty="0"/>
              <a:t>Members of governing boards or bodies</a:t>
            </a:r>
          </a:p>
          <a:p>
            <a:pPr marL="543560" lvl="1" indent="-342900">
              <a:lnSpc>
                <a:spcPct val="120000"/>
              </a:lnSpc>
              <a:spcBef>
                <a:spcPts val="0"/>
              </a:spcBef>
              <a:spcAft>
                <a:spcPts val="0"/>
              </a:spcAft>
            </a:pPr>
            <a:r>
              <a:rPr lang="en-US" dirty="0"/>
              <a:t>Community members</a:t>
            </a:r>
          </a:p>
          <a:p>
            <a:pPr marL="543560" lvl="1" indent="-342900">
              <a:lnSpc>
                <a:spcPct val="120000"/>
              </a:lnSpc>
              <a:spcBef>
                <a:spcPts val="0"/>
              </a:spcBef>
              <a:spcAft>
                <a:spcPts val="0"/>
              </a:spcAft>
            </a:pPr>
            <a:r>
              <a:rPr lang="en-US" dirty="0"/>
              <a:t>Local bargaining units (COEs and districts)</a:t>
            </a:r>
          </a:p>
        </p:txBody>
      </p:sp>
      <p:sp>
        <p:nvSpPr>
          <p:cNvPr id="5" name="Slide Number Placeholder 4">
            <a:extLst>
              <a:ext uri="{FF2B5EF4-FFF2-40B4-BE49-F238E27FC236}">
                <a16:creationId xmlns:a16="http://schemas.microsoft.com/office/drawing/2014/main" id="{B215FEF6-ECD0-4FD6-B964-480DB5FF7F01}"/>
              </a:ext>
            </a:extLst>
          </p:cNvPr>
          <p:cNvSpPr>
            <a:spLocks noGrp="1"/>
          </p:cNvSpPr>
          <p:nvPr>
            <p:ph type="sldNum" sz="quarter" idx="12"/>
          </p:nvPr>
        </p:nvSpPr>
        <p:spPr/>
        <p:txBody>
          <a:bodyPr/>
          <a:lstStyle/>
          <a:p>
            <a:fld id="{1E47FE53-EBF0-4DA7-9D9D-CC1C3A20F3CB}" type="slidenum">
              <a:rPr lang="en-US" smtClean="0"/>
              <a:pPr/>
              <a:t>6</a:t>
            </a:fld>
            <a:endParaRPr lang="en-US"/>
          </a:p>
        </p:txBody>
      </p:sp>
    </p:spTree>
    <p:extLst>
      <p:ext uri="{BB962C8B-B14F-4D97-AF65-F5344CB8AC3E}">
        <p14:creationId xmlns:p14="http://schemas.microsoft.com/office/powerpoint/2010/main" val="158555672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AAE4C-A70F-4B18-8202-7F699693DED7}"/>
              </a:ext>
            </a:extLst>
          </p:cNvPr>
          <p:cNvSpPr>
            <a:spLocks noGrp="1"/>
          </p:cNvSpPr>
          <p:nvPr>
            <p:ph type="title"/>
          </p:nvPr>
        </p:nvSpPr>
        <p:spPr>
          <a:xfrm>
            <a:off x="838200" y="365125"/>
            <a:ext cx="10515600" cy="1325563"/>
          </a:xfrm>
        </p:spPr>
        <p:txBody>
          <a:bodyPr>
            <a:normAutofit/>
          </a:bodyPr>
          <a:lstStyle/>
          <a:p>
            <a:r>
              <a:rPr lang="en-US" dirty="0">
                <a:latin typeface="Arial Narrow"/>
                <a:cs typeface="Arial"/>
              </a:rPr>
              <a:t>Action Table Requirements</a:t>
            </a:r>
          </a:p>
        </p:txBody>
      </p:sp>
      <p:sp>
        <p:nvSpPr>
          <p:cNvPr id="3" name="Content Placeholder 2">
            <a:extLst>
              <a:ext uri="{FF2B5EF4-FFF2-40B4-BE49-F238E27FC236}">
                <a16:creationId xmlns:a16="http://schemas.microsoft.com/office/drawing/2014/main" id="{EBD2CC3B-F33C-48C5-83CC-CE6DC1462C10}"/>
              </a:ext>
            </a:extLst>
          </p:cNvPr>
          <p:cNvSpPr>
            <a:spLocks noGrp="1"/>
          </p:cNvSpPr>
          <p:nvPr>
            <p:ph idx="1"/>
          </p:nvPr>
        </p:nvSpPr>
        <p:spPr>
          <a:xfrm>
            <a:off x="838200" y="1929384"/>
            <a:ext cx="10515600" cy="4251960"/>
          </a:xfrm>
        </p:spPr>
        <p:txBody>
          <a:bodyPr vert="horz" lIns="91440" tIns="45720" rIns="91440" bIns="45720" rtlCol="0">
            <a:normAutofit/>
          </a:bodyPr>
          <a:lstStyle/>
          <a:p>
            <a:pPr marL="227013" indent="-227013"/>
            <a:r>
              <a:rPr lang="en-US" dirty="0"/>
              <a:t>The following action tables are required to be included in the 2024–25 LCAP as adopted by the local governing board or governing body:</a:t>
            </a:r>
          </a:p>
          <a:p>
            <a:pPr marL="339725" lvl="1" indent="-227013"/>
            <a:r>
              <a:rPr lang="en-US" dirty="0"/>
              <a:t>Table 1: Total Planned Expenditures Table (for the 2024–25 Year)</a:t>
            </a:r>
          </a:p>
          <a:p>
            <a:pPr marL="339725" lvl="1" indent="-227013"/>
            <a:r>
              <a:rPr lang="en-US" dirty="0"/>
              <a:t>Table 2: Contributing Actions Table (for the 2024–25 Year)</a:t>
            </a:r>
          </a:p>
          <a:p>
            <a:pPr marL="339725" lvl="1" indent="-227013"/>
            <a:r>
              <a:rPr lang="en-US" dirty="0"/>
              <a:t>Table 3: Annual Update Table (for the 2023–24 Year)</a:t>
            </a:r>
          </a:p>
          <a:p>
            <a:pPr marL="339725" lvl="1" indent="-227013"/>
            <a:r>
              <a:rPr lang="en-US" dirty="0"/>
              <a:t>Table 4: Contributing Actions Annual Update Table (for the 2023–24 Year)</a:t>
            </a:r>
          </a:p>
          <a:p>
            <a:pPr marL="339725" lvl="1" indent="-227013"/>
            <a:r>
              <a:rPr lang="en-US" dirty="0"/>
              <a:t>Table 5: LCFF Carryover Table (for the 2023–24 Year)</a:t>
            </a:r>
          </a:p>
        </p:txBody>
      </p:sp>
      <p:sp>
        <p:nvSpPr>
          <p:cNvPr id="6" name="Slide Number Placeholder 5">
            <a:extLst>
              <a:ext uri="{FF2B5EF4-FFF2-40B4-BE49-F238E27FC236}">
                <a16:creationId xmlns:a16="http://schemas.microsoft.com/office/drawing/2014/main" id="{15872F30-8F56-46E3-A20C-DC61E7F7535E}"/>
              </a:ext>
            </a:extLst>
          </p:cNvPr>
          <p:cNvSpPr>
            <a:spLocks noGrp="1"/>
          </p:cNvSpPr>
          <p:nvPr>
            <p:ph type="sldNum" sz="quarter" idx="12"/>
          </p:nvPr>
        </p:nvSpPr>
        <p:spPr>
          <a:xfrm>
            <a:off x="8610600" y="6492875"/>
            <a:ext cx="2743200" cy="365125"/>
          </a:xfrm>
        </p:spPr>
        <p:txBody>
          <a:bodyPr>
            <a:noAutofit/>
          </a:bodyPr>
          <a:lstStyle/>
          <a:p>
            <a:pPr>
              <a:spcAft>
                <a:spcPts val="600"/>
              </a:spcAft>
            </a:pPr>
            <a:fld id="{1E47FE53-EBF0-4DA7-9D9D-CC1C3A20F3CB}" type="slidenum">
              <a:rPr lang="en-US" smtClean="0"/>
              <a:pPr>
                <a:spcAft>
                  <a:spcPts val="600"/>
                </a:spcAft>
              </a:pPr>
              <a:t>60</a:t>
            </a:fld>
            <a:endParaRPr lang="en-US" dirty="0"/>
          </a:p>
        </p:txBody>
      </p:sp>
    </p:spTree>
    <p:extLst>
      <p:ext uri="{BB962C8B-B14F-4D97-AF65-F5344CB8AC3E}">
        <p14:creationId xmlns:p14="http://schemas.microsoft.com/office/powerpoint/2010/main" val="55690665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BE83E-248F-5618-3507-EAA9EBC6AAE2}"/>
              </a:ext>
            </a:extLst>
          </p:cNvPr>
          <p:cNvSpPr>
            <a:spLocks noGrp="1"/>
          </p:cNvSpPr>
          <p:nvPr>
            <p:ph type="title"/>
          </p:nvPr>
        </p:nvSpPr>
        <p:spPr/>
        <p:txBody>
          <a:bodyPr/>
          <a:lstStyle/>
          <a:p>
            <a:r>
              <a:rPr lang="en-US" dirty="0"/>
              <a:t>Important Considerations (1 of 3)</a:t>
            </a:r>
          </a:p>
        </p:txBody>
      </p:sp>
      <p:sp>
        <p:nvSpPr>
          <p:cNvPr id="3" name="Content Placeholder 2">
            <a:extLst>
              <a:ext uri="{FF2B5EF4-FFF2-40B4-BE49-F238E27FC236}">
                <a16:creationId xmlns:a16="http://schemas.microsoft.com/office/drawing/2014/main" id="{23E07611-F666-F844-8257-A970932E5E22}"/>
              </a:ext>
            </a:extLst>
          </p:cNvPr>
          <p:cNvSpPr>
            <a:spLocks noGrp="1"/>
          </p:cNvSpPr>
          <p:nvPr>
            <p:ph idx="1"/>
          </p:nvPr>
        </p:nvSpPr>
        <p:spPr/>
        <p:txBody>
          <a:bodyPr/>
          <a:lstStyle/>
          <a:p>
            <a:pPr marL="182880" indent="-182880"/>
            <a:r>
              <a:rPr lang="en-US" dirty="0"/>
              <a:t>When completing the Action Tables, LEAs must identify the student group(s) being served by the action.</a:t>
            </a:r>
          </a:p>
          <a:p>
            <a:pPr marL="365760" lvl="1" indent="-182880"/>
            <a:r>
              <a:rPr lang="en-US" dirty="0"/>
              <a:t>For required actions, this means identifying the specific student groups that must be addressed by the required action.</a:t>
            </a:r>
          </a:p>
          <a:p>
            <a:pPr marL="365760" lvl="1" indent="-182880"/>
            <a:r>
              <a:rPr lang="en-US" dirty="0"/>
              <a:t>Example: An LEA is required to have a specific action for homeless students based on 2023 Dashboard performance. The LEA must identify homeless students as the student group being served by the action in the Total Planned Expenditure Table. </a:t>
            </a:r>
          </a:p>
        </p:txBody>
      </p:sp>
      <p:sp>
        <p:nvSpPr>
          <p:cNvPr id="4" name="Slide Number Placeholder 3">
            <a:extLst>
              <a:ext uri="{FF2B5EF4-FFF2-40B4-BE49-F238E27FC236}">
                <a16:creationId xmlns:a16="http://schemas.microsoft.com/office/drawing/2014/main" id="{384AA7D0-5D27-7A66-EAE4-A8D7C8DA3273}"/>
              </a:ext>
            </a:extLst>
          </p:cNvPr>
          <p:cNvSpPr>
            <a:spLocks noGrp="1"/>
          </p:cNvSpPr>
          <p:nvPr>
            <p:ph type="sldNum" sz="quarter" idx="12"/>
          </p:nvPr>
        </p:nvSpPr>
        <p:spPr/>
        <p:txBody>
          <a:bodyPr/>
          <a:lstStyle/>
          <a:p>
            <a:fld id="{4CE482DC-2269-4F26-9D2A-7E44B1A4CD85}" type="slidenum">
              <a:rPr lang="en-US" smtClean="0"/>
              <a:pPr/>
              <a:t>61</a:t>
            </a:fld>
            <a:endParaRPr lang="en-US" dirty="0"/>
          </a:p>
        </p:txBody>
      </p:sp>
    </p:spTree>
    <p:extLst>
      <p:ext uri="{BB962C8B-B14F-4D97-AF65-F5344CB8AC3E}">
        <p14:creationId xmlns:p14="http://schemas.microsoft.com/office/powerpoint/2010/main" val="15780674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A69AD-531E-4D2D-BDE3-9119F23E634F}"/>
              </a:ext>
            </a:extLst>
          </p:cNvPr>
          <p:cNvSpPr>
            <a:spLocks noGrp="1"/>
          </p:cNvSpPr>
          <p:nvPr>
            <p:ph type="title"/>
          </p:nvPr>
        </p:nvSpPr>
        <p:spPr/>
        <p:txBody>
          <a:bodyPr>
            <a:normAutofit/>
          </a:bodyPr>
          <a:lstStyle/>
          <a:p>
            <a:r>
              <a:rPr lang="en-US" sz="5400" dirty="0"/>
              <a:t>Important Considerations (2 of 3)</a:t>
            </a:r>
          </a:p>
        </p:txBody>
      </p:sp>
      <p:sp>
        <p:nvSpPr>
          <p:cNvPr id="9" name="Text Placeholder 8">
            <a:extLst>
              <a:ext uri="{FF2B5EF4-FFF2-40B4-BE49-F238E27FC236}">
                <a16:creationId xmlns:a16="http://schemas.microsoft.com/office/drawing/2014/main" id="{DDA3207A-87ED-3810-DF64-4F05980D5813}"/>
              </a:ext>
            </a:extLst>
          </p:cNvPr>
          <p:cNvSpPr>
            <a:spLocks noGrp="1"/>
          </p:cNvSpPr>
          <p:nvPr>
            <p:ph type="body" idx="1"/>
          </p:nvPr>
        </p:nvSpPr>
        <p:spPr>
          <a:xfrm>
            <a:off x="426892" y="1714283"/>
            <a:ext cx="10829528" cy="736282"/>
          </a:xfrm>
        </p:spPr>
        <p:txBody>
          <a:bodyPr>
            <a:normAutofit/>
          </a:bodyPr>
          <a:lstStyle/>
          <a:p>
            <a:r>
              <a:rPr lang="en-US" sz="2400" cap="none" dirty="0">
                <a:solidFill>
                  <a:schemeClr val="tx1"/>
                </a:solidFill>
                <a:latin typeface="Arial Narrow" panose="020B0606020202030204" pitchFamily="34" charset="0"/>
              </a:rPr>
              <a:t>Example (continued): </a:t>
            </a:r>
          </a:p>
        </p:txBody>
      </p:sp>
      <p:graphicFrame>
        <p:nvGraphicFramePr>
          <p:cNvPr id="6" name="Content Placeholder 3" descr="Measuring and Reporting Results subsection in the LCAP">
            <a:extLst>
              <a:ext uri="{FF2B5EF4-FFF2-40B4-BE49-F238E27FC236}">
                <a16:creationId xmlns:a16="http://schemas.microsoft.com/office/drawing/2014/main" id="{A5F0A769-733F-635B-F58D-E55FBD7562FD}"/>
              </a:ext>
            </a:extLst>
          </p:cNvPr>
          <p:cNvGraphicFramePr>
            <a:graphicFrameLocks/>
          </p:cNvGraphicFramePr>
          <p:nvPr>
            <p:extLst>
              <p:ext uri="{D42A27DB-BD31-4B8C-83A1-F6EECF244321}">
                <p14:modId xmlns:p14="http://schemas.microsoft.com/office/powerpoint/2010/main" val="3652834809"/>
              </p:ext>
            </p:extLst>
          </p:nvPr>
        </p:nvGraphicFramePr>
        <p:xfrm>
          <a:off x="426892" y="2347514"/>
          <a:ext cx="11338215" cy="3235360"/>
        </p:xfrm>
        <a:graphic>
          <a:graphicData uri="http://schemas.openxmlformats.org/drawingml/2006/table">
            <a:tbl>
              <a:tblPr firstRow="1" firstCol="1"/>
              <a:tblGrid>
                <a:gridCol w="2129966">
                  <a:extLst>
                    <a:ext uri="{9D8B030D-6E8A-4147-A177-3AD203B41FA5}">
                      <a16:colId xmlns:a16="http://schemas.microsoft.com/office/drawing/2014/main" val="1903041340"/>
                    </a:ext>
                  </a:extLst>
                </a:gridCol>
                <a:gridCol w="2623219">
                  <a:extLst>
                    <a:ext uri="{9D8B030D-6E8A-4147-A177-3AD203B41FA5}">
                      <a16:colId xmlns:a16="http://schemas.microsoft.com/office/drawing/2014/main" val="2364666788"/>
                    </a:ext>
                  </a:extLst>
                </a:gridCol>
                <a:gridCol w="2084961">
                  <a:extLst>
                    <a:ext uri="{9D8B030D-6E8A-4147-A177-3AD203B41FA5}">
                      <a16:colId xmlns:a16="http://schemas.microsoft.com/office/drawing/2014/main" val="262319428"/>
                    </a:ext>
                  </a:extLst>
                </a:gridCol>
                <a:gridCol w="2275837">
                  <a:extLst>
                    <a:ext uri="{9D8B030D-6E8A-4147-A177-3AD203B41FA5}">
                      <a16:colId xmlns:a16="http://schemas.microsoft.com/office/drawing/2014/main" val="4082600108"/>
                    </a:ext>
                  </a:extLst>
                </a:gridCol>
                <a:gridCol w="2224232">
                  <a:extLst>
                    <a:ext uri="{9D8B030D-6E8A-4147-A177-3AD203B41FA5}">
                      <a16:colId xmlns:a16="http://schemas.microsoft.com/office/drawing/2014/main" val="3007841078"/>
                    </a:ext>
                  </a:extLst>
                </a:gridCol>
              </a:tblGrid>
              <a:tr h="1441904">
                <a:tc>
                  <a:txBody>
                    <a:bodyPr/>
                    <a:lstStyle/>
                    <a:p>
                      <a:pPr algn="ctr" fontAlgn="ctr"/>
                      <a:r>
                        <a:rPr lang="en-US" sz="2400" b="1" i="0" u="none" strike="noStrike" dirty="0">
                          <a:solidFill>
                            <a:srgbClr val="FFFFFF"/>
                          </a:solidFill>
                          <a:effectLst/>
                          <a:latin typeface="Arial Narrow" panose="020B0606020202030204" pitchFamily="34" charset="0"/>
                        </a:rPr>
                        <a:t>Action Title</a:t>
                      </a:r>
                    </a:p>
                  </a:txBody>
                  <a:tcPr marL="9525" marR="9525" marT="9525"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002060"/>
                    </a:solidFill>
                  </a:tcPr>
                </a:tc>
                <a:tc>
                  <a:txBody>
                    <a:bodyPr/>
                    <a:lstStyle/>
                    <a:p>
                      <a:pPr algn="ctr" fontAlgn="ctr"/>
                      <a:r>
                        <a:rPr lang="en-US" sz="2400" b="1" i="0" u="none" strike="noStrike" dirty="0">
                          <a:solidFill>
                            <a:srgbClr val="FFFFFF"/>
                          </a:solidFill>
                          <a:effectLst/>
                          <a:latin typeface="Arial Narrow" panose="020B0606020202030204" pitchFamily="34" charset="0"/>
                        </a:rPr>
                        <a:t>Student Group(s)</a:t>
                      </a:r>
                    </a:p>
                  </a:txBody>
                  <a:tcPr marL="9525" marR="9525" marT="9525"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002060"/>
                    </a:solidFill>
                  </a:tcPr>
                </a:tc>
                <a:tc>
                  <a:txBody>
                    <a:bodyPr/>
                    <a:lstStyle/>
                    <a:p>
                      <a:pPr algn="ctr" fontAlgn="ctr"/>
                      <a:r>
                        <a:rPr lang="en-US" sz="2400" b="1" i="0" u="none" strike="noStrike" dirty="0">
                          <a:solidFill>
                            <a:srgbClr val="FFFFFF"/>
                          </a:solidFill>
                          <a:effectLst/>
                          <a:latin typeface="Arial Narrow" panose="020B0606020202030204" pitchFamily="34" charset="0"/>
                        </a:rPr>
                        <a:t>Contributing to Increased or Improved Services?</a:t>
                      </a:r>
                    </a:p>
                  </a:txBody>
                  <a:tcPr marL="9525" marR="9525" marT="9525"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002060"/>
                    </a:solidFill>
                  </a:tcPr>
                </a:tc>
                <a:tc>
                  <a:txBody>
                    <a:bodyPr/>
                    <a:lstStyle/>
                    <a:p>
                      <a:pPr algn="ctr" fontAlgn="ctr"/>
                      <a:r>
                        <a:rPr lang="en-US" sz="2400" b="1" i="0" u="none" strike="noStrike" dirty="0">
                          <a:solidFill>
                            <a:srgbClr val="FFFFFF"/>
                          </a:solidFill>
                          <a:effectLst/>
                          <a:latin typeface="Arial Narrow" panose="020B0606020202030204" pitchFamily="34" charset="0"/>
                        </a:rPr>
                        <a:t>Scope</a:t>
                      </a:r>
                    </a:p>
                  </a:txBody>
                  <a:tcPr marL="9525" marR="9525" marT="9525"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002060"/>
                    </a:solidFill>
                  </a:tcPr>
                </a:tc>
                <a:tc>
                  <a:txBody>
                    <a:bodyPr/>
                    <a:lstStyle/>
                    <a:p>
                      <a:pPr algn="ctr" fontAlgn="ctr"/>
                      <a:r>
                        <a:rPr lang="en-US" sz="2400" b="1" i="0" u="none" strike="noStrike" dirty="0">
                          <a:solidFill>
                            <a:srgbClr val="FFFFFF"/>
                          </a:solidFill>
                          <a:effectLst/>
                          <a:latin typeface="Arial Narrow" panose="020B0606020202030204" pitchFamily="34" charset="0"/>
                        </a:rPr>
                        <a:t>Unduplicated Student Group(s)</a:t>
                      </a:r>
                    </a:p>
                  </a:txBody>
                  <a:tcPr marL="9525" marR="9525" marT="9525"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002060"/>
                    </a:solidFill>
                  </a:tcPr>
                </a:tc>
                <a:extLst>
                  <a:ext uri="{0D108BD9-81ED-4DB2-BD59-A6C34878D82A}">
                    <a16:rowId xmlns:a16="http://schemas.microsoft.com/office/drawing/2014/main" val="2176593997"/>
                  </a:ext>
                </a:extLst>
              </a:tr>
              <a:tr h="1762795">
                <a:tc>
                  <a:txBody>
                    <a:bodyPr/>
                    <a:lstStyle/>
                    <a:p>
                      <a:pPr algn="l" fontAlgn="ctr"/>
                      <a:r>
                        <a:rPr lang="en-US" sz="2400" b="0" i="0" u="none" strike="noStrike" dirty="0">
                          <a:solidFill>
                            <a:srgbClr val="000000"/>
                          </a:solidFill>
                          <a:effectLst/>
                          <a:latin typeface="Arial Narrow" panose="020B0606020202030204" pitchFamily="34" charset="0"/>
                        </a:rPr>
                        <a:t>Transportation Services</a:t>
                      </a:r>
                    </a:p>
                  </a:txBody>
                  <a:tcPr marL="9525" marR="9525" marT="9525"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tcPr>
                </a:tc>
                <a:tc>
                  <a:txBody>
                    <a:bodyPr/>
                    <a:lstStyle/>
                    <a:p>
                      <a:pPr algn="l" fontAlgn="ctr"/>
                      <a:r>
                        <a:rPr lang="en-US" sz="2400" b="0" i="0" u="none" strike="noStrike" dirty="0">
                          <a:solidFill>
                            <a:srgbClr val="000000"/>
                          </a:solidFill>
                          <a:effectLst/>
                          <a:latin typeface="Arial Narrow" panose="020B0606020202030204" pitchFamily="34" charset="0"/>
                        </a:rPr>
                        <a:t>Homeless Students</a:t>
                      </a:r>
                    </a:p>
                  </a:txBody>
                  <a:tcPr marL="9525" marR="9525" marT="9525"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tcPr>
                </a:tc>
                <a:tc>
                  <a:txBody>
                    <a:bodyPr/>
                    <a:lstStyle/>
                    <a:p>
                      <a:pPr algn="l" fontAlgn="ctr"/>
                      <a:r>
                        <a:rPr lang="en-US" sz="2400" b="0" i="0" u="none" strike="noStrike" dirty="0">
                          <a:solidFill>
                            <a:srgbClr val="000000"/>
                          </a:solidFill>
                          <a:effectLst/>
                          <a:latin typeface="Arial Narrow" panose="020B0606020202030204" pitchFamily="34" charset="0"/>
                        </a:rPr>
                        <a:t>Yes</a:t>
                      </a:r>
                    </a:p>
                  </a:txBody>
                  <a:tcPr marL="9525" marR="9525" marT="9525"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tcPr>
                </a:tc>
                <a:tc>
                  <a:txBody>
                    <a:bodyPr/>
                    <a:lstStyle/>
                    <a:p>
                      <a:pPr algn="l" fontAlgn="ctr"/>
                      <a:r>
                        <a:rPr lang="en-US" sz="2400" b="0" i="0" u="none" strike="noStrike" dirty="0">
                          <a:solidFill>
                            <a:srgbClr val="000000"/>
                          </a:solidFill>
                          <a:effectLst/>
                          <a:latin typeface="Arial Narrow" panose="020B0606020202030204" pitchFamily="34" charset="0"/>
                        </a:rPr>
                        <a:t>LEA-wide</a:t>
                      </a:r>
                    </a:p>
                  </a:txBody>
                  <a:tcPr marL="9525" marR="9525" marT="9525"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tcPr>
                </a:tc>
                <a:tc>
                  <a:txBody>
                    <a:bodyPr/>
                    <a:lstStyle/>
                    <a:p>
                      <a:pPr algn="l" fontAlgn="ctr"/>
                      <a:r>
                        <a:rPr lang="en-US" sz="2400" b="0" i="0" u="none" strike="noStrike" dirty="0">
                          <a:solidFill>
                            <a:srgbClr val="000000"/>
                          </a:solidFill>
                          <a:effectLst/>
                          <a:latin typeface="Arial Narrow" panose="020B0606020202030204" pitchFamily="34" charset="0"/>
                        </a:rPr>
                        <a:t>Low Income</a:t>
                      </a:r>
                    </a:p>
                  </a:txBody>
                  <a:tcPr marL="9525" marR="9525" marT="9525" marB="0"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tcPr>
                </a:tc>
                <a:extLst>
                  <a:ext uri="{0D108BD9-81ED-4DB2-BD59-A6C34878D82A}">
                    <a16:rowId xmlns:a16="http://schemas.microsoft.com/office/drawing/2014/main" val="4195023556"/>
                  </a:ext>
                </a:extLst>
              </a:tr>
            </a:tbl>
          </a:graphicData>
        </a:graphic>
      </p:graphicFrame>
      <p:sp>
        <p:nvSpPr>
          <p:cNvPr id="5" name="Slide Number Placeholder 4">
            <a:extLst>
              <a:ext uri="{FF2B5EF4-FFF2-40B4-BE49-F238E27FC236}">
                <a16:creationId xmlns:a16="http://schemas.microsoft.com/office/drawing/2014/main" id="{B215FEF6-ECD0-4FD6-B964-480DB5FF7F01}"/>
              </a:ext>
            </a:extLst>
          </p:cNvPr>
          <p:cNvSpPr>
            <a:spLocks noGrp="1"/>
          </p:cNvSpPr>
          <p:nvPr>
            <p:ph type="sldNum" sz="quarter" idx="12"/>
          </p:nvPr>
        </p:nvSpPr>
        <p:spPr/>
        <p:txBody>
          <a:bodyPr/>
          <a:lstStyle/>
          <a:p>
            <a:fld id="{1E47FE53-EBF0-4DA7-9D9D-CC1C3A20F3CB}" type="slidenum">
              <a:rPr lang="en-US" smtClean="0"/>
              <a:pPr/>
              <a:t>62</a:t>
            </a:fld>
            <a:endParaRPr lang="en-US"/>
          </a:p>
        </p:txBody>
      </p:sp>
    </p:spTree>
    <p:extLst>
      <p:ext uri="{BB962C8B-B14F-4D97-AF65-F5344CB8AC3E}">
        <p14:creationId xmlns:p14="http://schemas.microsoft.com/office/powerpoint/2010/main" val="71925852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1EEDE-882C-65E0-5B76-0F03B66E46C3}"/>
              </a:ext>
            </a:extLst>
          </p:cNvPr>
          <p:cNvSpPr>
            <a:spLocks noGrp="1"/>
          </p:cNvSpPr>
          <p:nvPr>
            <p:ph type="title"/>
          </p:nvPr>
        </p:nvSpPr>
        <p:spPr/>
        <p:txBody>
          <a:bodyPr/>
          <a:lstStyle/>
          <a:p>
            <a:r>
              <a:rPr lang="en-US" dirty="0"/>
              <a:t>Important Considerations (3 of 3)</a:t>
            </a:r>
            <a:endParaRPr lang="en-US" dirty="0">
              <a:latin typeface="Arial Narrow"/>
              <a:cs typeface="Arial"/>
            </a:endParaRPr>
          </a:p>
        </p:txBody>
      </p:sp>
      <p:sp>
        <p:nvSpPr>
          <p:cNvPr id="3" name="Content Placeholder 2">
            <a:extLst>
              <a:ext uri="{FF2B5EF4-FFF2-40B4-BE49-F238E27FC236}">
                <a16:creationId xmlns:a16="http://schemas.microsoft.com/office/drawing/2014/main" id="{0B8E1BFD-79E4-9D2C-9B1F-5DB3C5D23461}"/>
              </a:ext>
            </a:extLst>
          </p:cNvPr>
          <p:cNvSpPr>
            <a:spLocks noGrp="1"/>
          </p:cNvSpPr>
          <p:nvPr>
            <p:ph idx="1"/>
          </p:nvPr>
        </p:nvSpPr>
        <p:spPr/>
        <p:txBody>
          <a:bodyPr vert="horz" lIns="45720" tIns="45720" rIns="45720" bIns="45720" rtlCol="0" anchor="t">
            <a:normAutofit/>
          </a:bodyPr>
          <a:lstStyle/>
          <a:p>
            <a:pPr marL="182880" indent="-182880"/>
            <a:r>
              <a:rPr lang="en-US" dirty="0">
                <a:latin typeface="Arial Narrow"/>
                <a:cs typeface="Arial"/>
              </a:rPr>
              <a:t>When completing the Goals and Actions section, it is imperative that LEAs compare the information provided for the Actions with the information provided in the Action tables to ensure that the information is aligned. </a:t>
            </a:r>
          </a:p>
          <a:p>
            <a:pPr marL="182880" indent="-182880"/>
            <a:r>
              <a:rPr lang="en-US" dirty="0">
                <a:latin typeface="Arial Narrow"/>
                <a:cs typeface="Arial"/>
              </a:rPr>
              <a:t>It is also imperative that LEAs compare the information provide in the Action Tables with the information included in the Budget Overview for Parents to ensure that the information is aligned.</a:t>
            </a:r>
          </a:p>
          <a:p>
            <a:pPr marL="365760" lvl="1" indent="-182880"/>
            <a:r>
              <a:rPr lang="en-US" dirty="0">
                <a:latin typeface="Arial Narrow"/>
                <a:cs typeface="Arial"/>
              </a:rPr>
              <a:t>For example, the amount of funds identified in the Total Budgeted Expenditures for High Needs Students in the LCAP field in the Budget Overview for Parents should align to the Total Planned Contributing Expenditures (LCFF Funds) field in the Contributing Actions Table.</a:t>
            </a:r>
            <a:endParaRPr lang="en-US" dirty="0">
              <a:latin typeface="Arial Narrow"/>
            </a:endParaRPr>
          </a:p>
        </p:txBody>
      </p:sp>
      <p:sp>
        <p:nvSpPr>
          <p:cNvPr id="4" name="Slide Number Placeholder 3">
            <a:extLst>
              <a:ext uri="{FF2B5EF4-FFF2-40B4-BE49-F238E27FC236}">
                <a16:creationId xmlns:a16="http://schemas.microsoft.com/office/drawing/2014/main" id="{B7B663B5-D191-E7AC-774F-F80F7B6BFAC0}"/>
              </a:ext>
            </a:extLst>
          </p:cNvPr>
          <p:cNvSpPr>
            <a:spLocks noGrp="1"/>
          </p:cNvSpPr>
          <p:nvPr>
            <p:ph type="sldNum" sz="quarter" idx="12"/>
          </p:nvPr>
        </p:nvSpPr>
        <p:spPr/>
        <p:txBody>
          <a:bodyPr/>
          <a:lstStyle/>
          <a:p>
            <a:fld id="{1E47FE53-EBF0-4DA7-9D9D-CC1C3A20F3CB}" type="slidenum">
              <a:rPr lang="en-US" smtClean="0"/>
              <a:t>63</a:t>
            </a:fld>
            <a:endParaRPr lang="en-US"/>
          </a:p>
        </p:txBody>
      </p:sp>
    </p:spTree>
    <p:extLst>
      <p:ext uri="{BB962C8B-B14F-4D97-AF65-F5344CB8AC3E}">
        <p14:creationId xmlns:p14="http://schemas.microsoft.com/office/powerpoint/2010/main" val="214352956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1451C-F962-43EB-850D-6C5273CBC1AA}"/>
              </a:ext>
            </a:extLst>
          </p:cNvPr>
          <p:cNvSpPr>
            <a:spLocks noGrp="1"/>
          </p:cNvSpPr>
          <p:nvPr>
            <p:ph type="title"/>
          </p:nvPr>
        </p:nvSpPr>
        <p:spPr>
          <a:xfrm>
            <a:off x="616449" y="758952"/>
            <a:ext cx="10539231" cy="3566160"/>
          </a:xfrm>
        </p:spPr>
        <p:txBody>
          <a:bodyPr vert="horz" lIns="91440" tIns="45720" rIns="91440" bIns="45720" rtlCol="0" anchor="b">
            <a:normAutofit/>
          </a:bodyPr>
          <a:lstStyle/>
          <a:p>
            <a:r>
              <a:rPr lang="en-US" dirty="0"/>
              <a:t>Closing Thoughts</a:t>
            </a:r>
          </a:p>
        </p:txBody>
      </p:sp>
      <p:sp>
        <p:nvSpPr>
          <p:cNvPr id="4" name="Slide Number Placeholder 3">
            <a:extLst>
              <a:ext uri="{FF2B5EF4-FFF2-40B4-BE49-F238E27FC236}">
                <a16:creationId xmlns:a16="http://schemas.microsoft.com/office/drawing/2014/main" id="{B0462FCB-6B18-4A27-8574-68167EA58C50}"/>
              </a:ext>
            </a:extLst>
          </p:cNvPr>
          <p:cNvSpPr>
            <a:spLocks noGrp="1"/>
          </p:cNvSpPr>
          <p:nvPr>
            <p:ph type="sldNum" sz="quarter" idx="12"/>
          </p:nvPr>
        </p:nvSpPr>
        <p:spPr>
          <a:xfrm>
            <a:off x="9900458" y="6459785"/>
            <a:ext cx="1312025" cy="365125"/>
          </a:xfrm>
        </p:spPr>
        <p:txBody>
          <a:bodyPr vert="horz" lIns="91440" tIns="45720" rIns="91440" bIns="45720" rtlCol="0" anchor="ctr">
            <a:noAutofit/>
          </a:bodyPr>
          <a:lstStyle/>
          <a:p>
            <a:pPr lvl="0"/>
            <a:fld id="{1E47FE53-EBF0-4DA7-9D9D-CC1C3A20F3CB}" type="slidenum">
              <a:rPr lang="en-US" noProof="0" smtClean="0"/>
              <a:pPr lvl="0"/>
              <a:t>64</a:t>
            </a:fld>
            <a:endParaRPr lang="en-US" noProof="0" dirty="0"/>
          </a:p>
        </p:txBody>
      </p:sp>
    </p:spTree>
    <p:extLst>
      <p:ext uri="{BB962C8B-B14F-4D97-AF65-F5344CB8AC3E}">
        <p14:creationId xmlns:p14="http://schemas.microsoft.com/office/powerpoint/2010/main" val="305445347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0568230-6BBD-96BD-E320-F920412A7976}"/>
              </a:ext>
            </a:extLst>
          </p:cNvPr>
          <p:cNvSpPr>
            <a:spLocks noGrp="1"/>
          </p:cNvSpPr>
          <p:nvPr>
            <p:ph type="title"/>
          </p:nvPr>
        </p:nvSpPr>
        <p:spPr/>
        <p:txBody>
          <a:bodyPr/>
          <a:lstStyle/>
          <a:p>
            <a:r>
              <a:rPr lang="en-US" dirty="0"/>
              <a:t>Promoting Well Written Goals</a:t>
            </a:r>
          </a:p>
        </p:txBody>
      </p:sp>
      <p:sp>
        <p:nvSpPr>
          <p:cNvPr id="7" name="Content Placeholder 6">
            <a:extLst>
              <a:ext uri="{FF2B5EF4-FFF2-40B4-BE49-F238E27FC236}">
                <a16:creationId xmlns:a16="http://schemas.microsoft.com/office/drawing/2014/main" id="{FE1E3132-636B-AB46-23FE-D8F09ACC948F}"/>
              </a:ext>
            </a:extLst>
          </p:cNvPr>
          <p:cNvSpPr txBox="1">
            <a:spLocks noGrp="1"/>
          </p:cNvSpPr>
          <p:nvPr>
            <p:ph idx="1"/>
          </p:nvPr>
        </p:nvSpPr>
        <p:spPr>
          <a:xfrm>
            <a:off x="601663" y="1892300"/>
            <a:ext cx="11031537" cy="3802066"/>
          </a:xfrm>
          <a:prstGeom prst="rect">
            <a:avLst/>
          </a:prstGeom>
          <a:noFill/>
        </p:spPr>
        <p:txBody>
          <a:bodyPr vert="horz" wrap="square" lIns="0" tIns="45720" rIns="0" bIns="45720" rtlCol="0" anchor="t">
            <a:spAutoFit/>
          </a:bodyPr>
          <a:lstStyle/>
          <a:p>
            <a:r>
              <a:rPr lang="en-US" dirty="0">
                <a:latin typeface="Arial Narrow" panose="020B0606020202030204" pitchFamily="34" charset="0"/>
              </a:rPr>
              <a:t>In addition to ensuring that the responses address the prompts and instructions, LEAs are encouraged to consider how to develop well –written responses to each prompt. While there is no definition in statute of what constitutes a well written response, LEAs are encouraged to consider the three functions of the LCAP in determining how to write the response. Below are some examples of LEA considerations: </a:t>
            </a:r>
          </a:p>
          <a:p>
            <a:pPr marL="285750" indent="-285750">
              <a:buFont typeface="Arial" panose="020B0604020202020204" pitchFamily="34" charset="0"/>
              <a:buChar char="•"/>
            </a:pPr>
            <a:r>
              <a:rPr lang="en-US" dirty="0">
                <a:latin typeface="Arial Narrow" panose="020B0606020202030204" pitchFamily="34" charset="0"/>
              </a:rPr>
              <a:t>How are we supporting comprehensive planning? </a:t>
            </a:r>
            <a:r>
              <a:rPr lang="en-US" dirty="0"/>
              <a:t> </a:t>
            </a:r>
            <a:endParaRPr lang="en-US" dirty="0">
              <a:latin typeface="Arial Narrow" panose="020B0606020202030204" pitchFamily="34" charset="0"/>
            </a:endParaRPr>
          </a:p>
          <a:p>
            <a:pPr marL="285750" indent="-285750">
              <a:buFont typeface="Arial" panose="020B0604020202020204" pitchFamily="34" charset="0"/>
              <a:buChar char="•"/>
            </a:pPr>
            <a:r>
              <a:rPr lang="en-US" dirty="0">
                <a:latin typeface="Arial Narrow" panose="020B0606020202030204" pitchFamily="34" charset="0"/>
              </a:rPr>
              <a:t>How are we supporting meaningful engagement?</a:t>
            </a:r>
          </a:p>
          <a:p>
            <a:pPr marL="285750" indent="-285750">
              <a:buFont typeface="Arial" panose="020B0604020202020204" pitchFamily="34" charset="0"/>
              <a:buChar char="•"/>
            </a:pPr>
            <a:r>
              <a:rPr lang="en-US" dirty="0">
                <a:latin typeface="Arial Narrow"/>
                <a:cs typeface="Arial"/>
              </a:rPr>
              <a:t>How is accountability and compliance supported?</a:t>
            </a:r>
          </a:p>
          <a:p>
            <a:pPr marL="285750" indent="-285750">
              <a:buFont typeface="Arial" panose="020B0604020202020204" pitchFamily="34" charset="0"/>
              <a:buChar char="•"/>
            </a:pPr>
            <a:r>
              <a:rPr lang="en-US" dirty="0">
                <a:latin typeface="Arial Narrow"/>
                <a:cs typeface="Arial"/>
              </a:rPr>
              <a:t>How is information aligned?</a:t>
            </a:r>
            <a:endParaRPr lang="en-US" dirty="0">
              <a:latin typeface="Arial Narrow" panose="020B0606020202030204" pitchFamily="34" charset="0"/>
            </a:endParaRPr>
          </a:p>
        </p:txBody>
      </p:sp>
      <p:sp>
        <p:nvSpPr>
          <p:cNvPr id="2" name="Slide Number Placeholder 1">
            <a:extLst>
              <a:ext uri="{FF2B5EF4-FFF2-40B4-BE49-F238E27FC236}">
                <a16:creationId xmlns:a16="http://schemas.microsoft.com/office/drawing/2014/main" id="{BD6D5DF6-04DA-7B1E-5C4A-6097048E0E93}"/>
              </a:ext>
            </a:extLst>
          </p:cNvPr>
          <p:cNvSpPr>
            <a:spLocks noGrp="1"/>
          </p:cNvSpPr>
          <p:nvPr>
            <p:ph type="sldNum" sz="quarter" idx="12"/>
          </p:nvPr>
        </p:nvSpPr>
        <p:spPr/>
        <p:txBody>
          <a:bodyPr/>
          <a:lstStyle/>
          <a:p>
            <a:fld id="{4CE482DC-2269-4F26-9D2A-7E44B1A4CD85}" type="slidenum">
              <a:rPr lang="en-US" smtClean="0"/>
              <a:pPr/>
              <a:t>65</a:t>
            </a:fld>
            <a:endParaRPr lang="en-US" dirty="0"/>
          </a:p>
        </p:txBody>
      </p:sp>
    </p:spTree>
    <p:extLst>
      <p:ext uri="{BB962C8B-B14F-4D97-AF65-F5344CB8AC3E}">
        <p14:creationId xmlns:p14="http://schemas.microsoft.com/office/powerpoint/2010/main" val="287297352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C6FB8-FD76-49E6-B247-347249C0565C}"/>
              </a:ext>
            </a:extLst>
          </p:cNvPr>
          <p:cNvSpPr>
            <a:spLocks noGrp="1"/>
          </p:cNvSpPr>
          <p:nvPr>
            <p:ph type="title"/>
          </p:nvPr>
        </p:nvSpPr>
        <p:spPr/>
        <p:txBody>
          <a:bodyPr/>
          <a:lstStyle/>
          <a:p>
            <a:r>
              <a:rPr lang="en-US" dirty="0">
                <a:latin typeface="Arial Narrow"/>
              </a:rPr>
              <a:t>The “Through Line” in Goals and Actions </a:t>
            </a:r>
          </a:p>
        </p:txBody>
      </p:sp>
      <p:sp>
        <p:nvSpPr>
          <p:cNvPr id="3" name="Content Placeholder 2">
            <a:extLst>
              <a:ext uri="{FF2B5EF4-FFF2-40B4-BE49-F238E27FC236}">
                <a16:creationId xmlns:a16="http://schemas.microsoft.com/office/drawing/2014/main" id="{CB620CB9-AB8E-40D6-A447-6F85D921DDBF}"/>
              </a:ext>
            </a:extLst>
          </p:cNvPr>
          <p:cNvSpPr>
            <a:spLocks noGrp="1"/>
          </p:cNvSpPr>
          <p:nvPr>
            <p:ph idx="1"/>
          </p:nvPr>
        </p:nvSpPr>
        <p:spPr/>
        <p:txBody>
          <a:bodyPr vert="horz" lIns="0" tIns="45720" rIns="0" bIns="45720" rtlCol="0" anchor="t">
            <a:normAutofit/>
          </a:bodyPr>
          <a:lstStyle/>
          <a:p>
            <a:pPr marL="342900" indent="-342900">
              <a:buFont typeface="Arial" panose="020B0604020202020204" pitchFamily="34" charset="0"/>
              <a:buChar char="•"/>
            </a:pPr>
            <a:r>
              <a:rPr lang="en-US" dirty="0">
                <a:latin typeface="Arial Narrow"/>
                <a:cs typeface="Arial"/>
              </a:rPr>
              <a:t>All components in the Goals are interrelated.</a:t>
            </a:r>
            <a:endParaRPr lang="en-US" dirty="0"/>
          </a:p>
          <a:p>
            <a:pPr marL="342900" indent="-342900">
              <a:buFont typeface="Arial" panose="020B0604020202020204" pitchFamily="34" charset="0"/>
              <a:buChar char="•"/>
            </a:pPr>
            <a:r>
              <a:rPr lang="en-US" dirty="0">
                <a:latin typeface="Arial Narrow"/>
                <a:cs typeface="Arial"/>
              </a:rPr>
              <a:t>Ensure the unit of measure is consistent across each row when entering metric, baseline, yearly outcome and target outcome data.</a:t>
            </a:r>
            <a:endParaRPr lang="en-US" dirty="0"/>
          </a:p>
          <a:p>
            <a:pPr marL="342900" indent="-342900">
              <a:buFont typeface="Arial" panose="020B0604020202020204" pitchFamily="34" charset="0"/>
              <a:buChar char="•"/>
            </a:pPr>
            <a:r>
              <a:rPr lang="en-US" dirty="0">
                <a:latin typeface="Arial Narrow"/>
                <a:cs typeface="Arial"/>
              </a:rPr>
              <a:t>Each metric should contribute data which measures progress towards its associated goal and is used to evaluate effectiveness.</a:t>
            </a:r>
            <a:endParaRPr lang="en-US" dirty="0"/>
          </a:p>
          <a:p>
            <a:pPr marL="342900" indent="-342900">
              <a:buFont typeface="Arial" panose="020B0604020202020204" pitchFamily="34" charset="0"/>
              <a:buChar char="•"/>
            </a:pPr>
            <a:r>
              <a:rPr lang="en-US" dirty="0">
                <a:latin typeface="Arial Narrow"/>
                <a:cs typeface="Arial"/>
              </a:rPr>
              <a:t>Each action should demonstrably contribute to achieving its associated goal.</a:t>
            </a:r>
            <a:endParaRPr lang="en-US" dirty="0"/>
          </a:p>
          <a:p>
            <a:pPr marL="342900" indent="-342900">
              <a:buFont typeface="Arial" panose="020B0604020202020204" pitchFamily="34" charset="0"/>
              <a:buChar char="•"/>
            </a:pPr>
            <a:r>
              <a:rPr lang="en-US" dirty="0">
                <a:latin typeface="Arial Narrow"/>
                <a:cs typeface="Arial"/>
              </a:rPr>
              <a:t>The learnings from the Annual Update inform updates to goals.</a:t>
            </a:r>
            <a:endParaRPr lang="en-US" dirty="0"/>
          </a:p>
        </p:txBody>
      </p:sp>
      <p:sp>
        <p:nvSpPr>
          <p:cNvPr id="4" name="Slide Number Placeholder 3">
            <a:extLst>
              <a:ext uri="{FF2B5EF4-FFF2-40B4-BE49-F238E27FC236}">
                <a16:creationId xmlns:a16="http://schemas.microsoft.com/office/drawing/2014/main" id="{6737C91A-BF07-4711-90E6-1AA93738DE8A}"/>
              </a:ext>
            </a:extLst>
          </p:cNvPr>
          <p:cNvSpPr>
            <a:spLocks noGrp="1"/>
          </p:cNvSpPr>
          <p:nvPr>
            <p:ph type="sldNum" sz="quarter" idx="12"/>
          </p:nvPr>
        </p:nvSpPr>
        <p:spPr/>
        <p:txBody>
          <a:bodyPr/>
          <a:lstStyle/>
          <a:p>
            <a:fld id="{1E47FE53-EBF0-4DA7-9D9D-CC1C3A20F3CB}" type="slidenum">
              <a:rPr lang="en-US" smtClean="0"/>
              <a:t>66</a:t>
            </a:fld>
            <a:endParaRPr lang="en-US"/>
          </a:p>
        </p:txBody>
      </p:sp>
    </p:spTree>
    <p:extLst>
      <p:ext uri="{BB962C8B-B14F-4D97-AF65-F5344CB8AC3E}">
        <p14:creationId xmlns:p14="http://schemas.microsoft.com/office/powerpoint/2010/main" val="227991065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08991-A5D5-49EB-A12D-8C664CF2049C}"/>
              </a:ext>
            </a:extLst>
          </p:cNvPr>
          <p:cNvSpPr>
            <a:spLocks noGrp="1"/>
          </p:cNvSpPr>
          <p:nvPr>
            <p:ph type="title"/>
          </p:nvPr>
        </p:nvSpPr>
        <p:spPr/>
        <p:txBody>
          <a:bodyPr/>
          <a:lstStyle/>
          <a:p>
            <a:r>
              <a:rPr lang="en-US" dirty="0"/>
              <a:t>Keep Explanations Simple</a:t>
            </a:r>
          </a:p>
        </p:txBody>
      </p:sp>
      <p:sp>
        <p:nvSpPr>
          <p:cNvPr id="3" name="Content Placeholder 2">
            <a:extLst>
              <a:ext uri="{FF2B5EF4-FFF2-40B4-BE49-F238E27FC236}">
                <a16:creationId xmlns:a16="http://schemas.microsoft.com/office/drawing/2014/main" id="{8DBB0EF8-D8F3-4D75-8326-74676D3517B1}"/>
              </a:ext>
            </a:extLst>
          </p:cNvPr>
          <p:cNvSpPr>
            <a:spLocks noGrp="1"/>
          </p:cNvSpPr>
          <p:nvPr>
            <p:ph idx="1"/>
          </p:nvPr>
        </p:nvSpPr>
        <p:spPr/>
        <p:txBody>
          <a:bodyPr vert="horz" lIns="0" tIns="45720" rIns="0" bIns="45720" rtlCol="0" anchor="t">
            <a:normAutofit/>
          </a:bodyPr>
          <a:lstStyle/>
          <a:p>
            <a:pPr marL="0" indent="0">
              <a:buNone/>
            </a:pPr>
            <a:r>
              <a:rPr lang="en-US" dirty="0">
                <a:latin typeface="Arial Narrow"/>
                <a:cs typeface="Arial"/>
              </a:rPr>
              <a:t>Provide the community with descriptions that paint a succinct picture of how the needs of students are being addressed, what the goals are, and how the goals will be achieved. </a:t>
            </a:r>
            <a:endParaRPr lang="en-US" sz="3000" dirty="0"/>
          </a:p>
        </p:txBody>
      </p:sp>
      <p:sp>
        <p:nvSpPr>
          <p:cNvPr id="4" name="Slide Number Placeholder 3">
            <a:extLst>
              <a:ext uri="{FF2B5EF4-FFF2-40B4-BE49-F238E27FC236}">
                <a16:creationId xmlns:a16="http://schemas.microsoft.com/office/drawing/2014/main" id="{8AC26B78-01A0-40BA-8E76-44B9CA665BC7}"/>
              </a:ext>
            </a:extLst>
          </p:cNvPr>
          <p:cNvSpPr>
            <a:spLocks noGrp="1"/>
          </p:cNvSpPr>
          <p:nvPr>
            <p:ph type="sldNum" sz="quarter" idx="12"/>
          </p:nvPr>
        </p:nvSpPr>
        <p:spPr/>
        <p:txBody>
          <a:bodyPr/>
          <a:lstStyle/>
          <a:p>
            <a:fld id="{1E47FE53-EBF0-4DA7-9D9D-CC1C3A20F3CB}" type="slidenum">
              <a:rPr lang="en-US" smtClean="0"/>
              <a:t>67</a:t>
            </a:fld>
            <a:endParaRPr lang="en-US"/>
          </a:p>
        </p:txBody>
      </p:sp>
    </p:spTree>
    <p:extLst>
      <p:ext uri="{BB962C8B-B14F-4D97-AF65-F5344CB8AC3E}">
        <p14:creationId xmlns:p14="http://schemas.microsoft.com/office/powerpoint/2010/main" val="226534370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DEC41-5513-423A-8576-72E6521A82F9}"/>
              </a:ext>
            </a:extLst>
          </p:cNvPr>
          <p:cNvSpPr>
            <a:spLocks noGrp="1"/>
          </p:cNvSpPr>
          <p:nvPr>
            <p:ph type="title"/>
          </p:nvPr>
        </p:nvSpPr>
        <p:spPr>
          <a:xfrm>
            <a:off x="616449" y="758952"/>
            <a:ext cx="10539231" cy="3566160"/>
          </a:xfrm>
        </p:spPr>
        <p:txBody>
          <a:bodyPr/>
          <a:lstStyle/>
          <a:p>
            <a:r>
              <a:rPr lang="en-US" dirty="0"/>
              <a:t>Upcoming Opportunities</a:t>
            </a:r>
          </a:p>
        </p:txBody>
      </p:sp>
      <p:sp>
        <p:nvSpPr>
          <p:cNvPr id="3" name="Text Placeholder 2">
            <a:extLst>
              <a:ext uri="{FF2B5EF4-FFF2-40B4-BE49-F238E27FC236}">
                <a16:creationId xmlns:a16="http://schemas.microsoft.com/office/drawing/2014/main" id="{D7C27D9D-A5A0-48C2-9916-6666F42932EA}"/>
              </a:ext>
            </a:extLst>
          </p:cNvPr>
          <p:cNvSpPr>
            <a:spLocks noGrp="1"/>
          </p:cNvSpPr>
          <p:nvPr>
            <p:ph type="body" idx="1"/>
          </p:nvPr>
        </p:nvSpPr>
        <p:spPr>
          <a:xfrm>
            <a:off x="616449" y="4453128"/>
            <a:ext cx="10539231" cy="1143000"/>
          </a:xfrm>
        </p:spPr>
        <p:txBody>
          <a:bodyPr/>
          <a:lstStyle/>
          <a:p>
            <a:r>
              <a:rPr lang="en-US" dirty="0"/>
              <a:t>Future Trainings and contact information</a:t>
            </a:r>
          </a:p>
        </p:txBody>
      </p:sp>
      <p:sp>
        <p:nvSpPr>
          <p:cNvPr id="4" name="Slide Number Placeholder 3">
            <a:extLst>
              <a:ext uri="{FF2B5EF4-FFF2-40B4-BE49-F238E27FC236}">
                <a16:creationId xmlns:a16="http://schemas.microsoft.com/office/drawing/2014/main" id="{AF05C0ED-381D-4F86-991A-5CF7F9945791}"/>
              </a:ext>
            </a:extLst>
          </p:cNvPr>
          <p:cNvSpPr>
            <a:spLocks noGrp="1"/>
          </p:cNvSpPr>
          <p:nvPr>
            <p:ph type="sldNum" sz="quarter" idx="12"/>
          </p:nvPr>
        </p:nvSpPr>
        <p:spPr>
          <a:xfrm>
            <a:off x="9900458" y="6459785"/>
            <a:ext cx="1312025" cy="365125"/>
          </a:xfrm>
        </p:spPr>
        <p:txBody>
          <a:bodyPr/>
          <a:lstStyle/>
          <a:p>
            <a:fld id="{1E47FE53-EBF0-4DA7-9D9D-CC1C3A20F3CB}" type="slidenum">
              <a:rPr lang="en-US" smtClean="0"/>
              <a:pPr/>
              <a:t>68</a:t>
            </a:fld>
            <a:endParaRPr lang="en-US"/>
          </a:p>
        </p:txBody>
      </p:sp>
    </p:spTree>
    <p:extLst>
      <p:ext uri="{BB962C8B-B14F-4D97-AF65-F5344CB8AC3E}">
        <p14:creationId xmlns:p14="http://schemas.microsoft.com/office/powerpoint/2010/main" val="225636753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5CE27-755A-403A-9451-93E5D3793A71}"/>
              </a:ext>
            </a:extLst>
          </p:cNvPr>
          <p:cNvSpPr>
            <a:spLocks noGrp="1"/>
          </p:cNvSpPr>
          <p:nvPr>
            <p:ph type="title"/>
          </p:nvPr>
        </p:nvSpPr>
        <p:spPr/>
        <p:txBody>
          <a:bodyPr/>
          <a:lstStyle/>
          <a:p>
            <a:r>
              <a:rPr lang="en-US" dirty="0"/>
              <a:t>Upcoming Webinars</a:t>
            </a:r>
          </a:p>
        </p:txBody>
      </p:sp>
      <p:sp>
        <p:nvSpPr>
          <p:cNvPr id="3" name="Content Placeholder 2">
            <a:extLst>
              <a:ext uri="{FF2B5EF4-FFF2-40B4-BE49-F238E27FC236}">
                <a16:creationId xmlns:a16="http://schemas.microsoft.com/office/drawing/2014/main" id="{B55C0A95-62E8-4DB9-9D10-FECFEA929E64}"/>
              </a:ext>
            </a:extLst>
          </p:cNvPr>
          <p:cNvSpPr>
            <a:spLocks noGrp="1"/>
          </p:cNvSpPr>
          <p:nvPr>
            <p:ph idx="1"/>
          </p:nvPr>
        </p:nvSpPr>
        <p:spPr/>
        <p:txBody>
          <a:bodyPr vert="horz" lIns="45720" tIns="45720" rIns="45720" bIns="45720" rtlCol="0" anchor="t">
            <a:normAutofit/>
          </a:bodyPr>
          <a:lstStyle/>
          <a:p>
            <a:pPr marL="175895" indent="-175895"/>
            <a:r>
              <a:rPr lang="en-US" dirty="0">
                <a:latin typeface="Arial Narrow"/>
                <a:cs typeface="Arial"/>
              </a:rPr>
              <a:t>Tuesday, December 12, 2023 at 2 p.m. - Required Goals for Equity Multiplier Schools</a:t>
            </a:r>
          </a:p>
          <a:p>
            <a:pPr marL="175895" indent="-175895"/>
            <a:r>
              <a:rPr lang="en-US" dirty="0">
                <a:latin typeface="Arial Narrow"/>
                <a:cs typeface="Arial"/>
              </a:rPr>
              <a:t>Thursday, December 15, 2023 at 3 p.m. - Increased or Improved Services, Part I</a:t>
            </a:r>
          </a:p>
          <a:p>
            <a:pPr marL="175895" indent="-175895"/>
            <a:r>
              <a:rPr lang="en-US" dirty="0">
                <a:latin typeface="Arial Narrow"/>
                <a:cs typeface="Arial"/>
              </a:rPr>
              <a:t>Tuesday, December 19, 2023 at 2 p.m. - Increased or Improved Services, Part II</a:t>
            </a:r>
          </a:p>
          <a:p>
            <a:pPr marL="175895" indent="-175895"/>
            <a:r>
              <a:rPr lang="en-US" dirty="0">
                <a:latin typeface="Arial Narrow"/>
                <a:cs typeface="Arial"/>
              </a:rPr>
              <a:t>Tuesday, January 9, 2024 at 2 p.m. - California School Dashboard Local Indicator Process for 2024</a:t>
            </a:r>
            <a:endParaRPr lang="en-US" dirty="0">
              <a:cs typeface="Arial"/>
            </a:endParaRPr>
          </a:p>
        </p:txBody>
      </p:sp>
      <p:sp>
        <p:nvSpPr>
          <p:cNvPr id="4" name="Slide Number Placeholder 3">
            <a:extLst>
              <a:ext uri="{FF2B5EF4-FFF2-40B4-BE49-F238E27FC236}">
                <a16:creationId xmlns:a16="http://schemas.microsoft.com/office/drawing/2014/main" id="{1589E0A4-E849-4A9A-B0DB-ECA228E33E2B}"/>
              </a:ext>
            </a:extLst>
          </p:cNvPr>
          <p:cNvSpPr>
            <a:spLocks noGrp="1"/>
          </p:cNvSpPr>
          <p:nvPr>
            <p:ph type="sldNum" sz="quarter" idx="12"/>
          </p:nvPr>
        </p:nvSpPr>
        <p:spPr/>
        <p:txBody>
          <a:bodyPr/>
          <a:lstStyle/>
          <a:p>
            <a:fld id="{1E47FE53-EBF0-4DA7-9D9D-CC1C3A20F3CB}" type="slidenum">
              <a:rPr lang="en-US" smtClean="0"/>
              <a:t>69</a:t>
            </a:fld>
            <a:endParaRPr lang="en-US"/>
          </a:p>
        </p:txBody>
      </p:sp>
    </p:spTree>
    <p:extLst>
      <p:ext uri="{BB962C8B-B14F-4D97-AF65-F5344CB8AC3E}">
        <p14:creationId xmlns:p14="http://schemas.microsoft.com/office/powerpoint/2010/main" val="3581388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2C016-D1F3-4A64-AF23-9E0C2E4DACBB}"/>
              </a:ext>
            </a:extLst>
          </p:cNvPr>
          <p:cNvSpPr>
            <a:spLocks noGrp="1"/>
          </p:cNvSpPr>
          <p:nvPr>
            <p:ph type="title"/>
          </p:nvPr>
        </p:nvSpPr>
        <p:spPr>
          <a:xfrm>
            <a:off x="616449" y="758952"/>
            <a:ext cx="10539231" cy="3566160"/>
          </a:xfrm>
        </p:spPr>
        <p:txBody>
          <a:bodyPr vert="horz" lIns="91440" tIns="45720" rIns="91440" bIns="45720" rtlCol="0" anchor="b">
            <a:normAutofit/>
          </a:bodyPr>
          <a:lstStyle/>
          <a:p>
            <a:r>
              <a:rPr lang="en-US" dirty="0"/>
              <a:t>Foundational Information</a:t>
            </a:r>
          </a:p>
        </p:txBody>
      </p:sp>
      <p:sp>
        <p:nvSpPr>
          <p:cNvPr id="4" name="Slide Number Placeholder 3">
            <a:extLst>
              <a:ext uri="{FF2B5EF4-FFF2-40B4-BE49-F238E27FC236}">
                <a16:creationId xmlns:a16="http://schemas.microsoft.com/office/drawing/2014/main" id="{10DD60C7-82ED-4E67-A049-B0AC51B6E890}"/>
              </a:ext>
            </a:extLst>
          </p:cNvPr>
          <p:cNvSpPr>
            <a:spLocks noGrp="1"/>
          </p:cNvSpPr>
          <p:nvPr>
            <p:ph type="sldNum" sz="quarter" idx="12"/>
          </p:nvPr>
        </p:nvSpPr>
        <p:spPr>
          <a:xfrm>
            <a:off x="9900458" y="6459785"/>
            <a:ext cx="1312025" cy="365125"/>
          </a:xfrm>
        </p:spPr>
        <p:txBody>
          <a:bodyPr vert="horz" lIns="91440" tIns="45720" rIns="91440" bIns="45720" rtlCol="0" anchor="ctr">
            <a:normAutofit fontScale="92500" lnSpcReduction="20000"/>
          </a:bodyPr>
          <a:lstStyle/>
          <a:p>
            <a:fld id="{1E47FE53-EBF0-4DA7-9D9D-CC1C3A20F3CB}" type="slidenum">
              <a:rPr lang="en-US" smtClean="0"/>
              <a:pPr/>
              <a:t>7</a:t>
            </a:fld>
            <a:endParaRPr lang="en-US"/>
          </a:p>
        </p:txBody>
      </p:sp>
    </p:spTree>
    <p:extLst>
      <p:ext uri="{BB962C8B-B14F-4D97-AF65-F5344CB8AC3E}">
        <p14:creationId xmlns:p14="http://schemas.microsoft.com/office/powerpoint/2010/main" val="5600764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79526-114D-87CD-61EB-C8A445CFEEEF}"/>
              </a:ext>
            </a:extLst>
          </p:cNvPr>
          <p:cNvSpPr>
            <a:spLocks noGrp="1"/>
          </p:cNvSpPr>
          <p:nvPr>
            <p:ph type="title"/>
          </p:nvPr>
        </p:nvSpPr>
        <p:spPr/>
        <p:txBody>
          <a:bodyPr/>
          <a:lstStyle/>
          <a:p>
            <a:r>
              <a:rPr lang="en-US" dirty="0">
                <a:latin typeface="Arial Narrow"/>
                <a:cs typeface="Arial"/>
              </a:rPr>
              <a:t>Resources </a:t>
            </a:r>
            <a:endParaRPr lang="en-US" dirty="0">
              <a:latin typeface="Arial Narrow"/>
            </a:endParaRPr>
          </a:p>
        </p:txBody>
      </p:sp>
      <p:sp>
        <p:nvSpPr>
          <p:cNvPr id="7" name="Content Placeholder 6">
            <a:extLst>
              <a:ext uri="{FF2B5EF4-FFF2-40B4-BE49-F238E27FC236}">
                <a16:creationId xmlns:a16="http://schemas.microsoft.com/office/drawing/2014/main" id="{0CA1F4E1-42E1-48F0-ECDC-8B50FAC9B36F}"/>
              </a:ext>
            </a:extLst>
          </p:cNvPr>
          <p:cNvSpPr>
            <a:spLocks noGrp="1"/>
          </p:cNvSpPr>
          <p:nvPr>
            <p:ph idx="1"/>
          </p:nvPr>
        </p:nvSpPr>
        <p:spPr/>
        <p:txBody>
          <a:bodyPr vert="horz" lIns="0" tIns="45720" rIns="0" bIns="45720" rtlCol="0" anchor="t">
            <a:normAutofit/>
          </a:bodyPr>
          <a:lstStyle/>
          <a:p>
            <a:pPr marL="285750" indent="-285750">
              <a:buFont typeface="Arial,Sans-Serif" panose="020F0502020204030204" pitchFamily="34" charset="0"/>
              <a:buChar char="•"/>
            </a:pPr>
            <a:r>
              <a:rPr lang="en-US" dirty="0">
                <a:solidFill>
                  <a:srgbClr val="1704A0"/>
                </a:solidFill>
                <a:latin typeface="Arial Narrow"/>
                <a:ea typeface="Calibri"/>
                <a:cs typeface="Calibri"/>
                <a:hlinkClick r:id="rId3" tooltip="CDE's LCAP webpage">
                  <a:extLst>
                    <a:ext uri="{A12FA001-AC4F-418D-AE19-62706E023703}">
                      <ahyp:hlinkClr xmlns:ahyp="http://schemas.microsoft.com/office/drawing/2018/hyperlinkcolor" val="tx"/>
                    </a:ext>
                  </a:extLst>
                </a:hlinkClick>
              </a:rPr>
              <a:t>Local Control and Accountability Plan (LCAP) - Resources (CA Dept of Education)</a:t>
            </a:r>
            <a:endParaRPr lang="en-US" dirty="0">
              <a:solidFill>
                <a:srgbClr val="1704A0"/>
              </a:solidFill>
              <a:latin typeface="Arial Narrow"/>
              <a:ea typeface="Calibri"/>
              <a:cs typeface="Calibri"/>
            </a:endParaRPr>
          </a:p>
          <a:p>
            <a:pPr marL="285750" indent="-285750">
              <a:buFont typeface="Arial,Sans-Serif" panose="020F0502020204030204" pitchFamily="34" charset="0"/>
              <a:buChar char="•"/>
            </a:pPr>
            <a:r>
              <a:rPr lang="en-US" dirty="0">
                <a:solidFill>
                  <a:srgbClr val="1704A0"/>
                </a:solidFill>
                <a:latin typeface="Arial Narrow"/>
                <a:ea typeface="Calibri"/>
                <a:cs typeface="Calibri"/>
                <a:hlinkClick r:id="rId4" tooltip="LCAP Development Resources webpage">
                  <a:extLst>
                    <a:ext uri="{A12FA001-AC4F-418D-AE19-62706E023703}">
                      <ahyp:hlinkClr xmlns:ahyp="http://schemas.microsoft.com/office/drawing/2018/hyperlinkcolor" val="tx"/>
                    </a:ext>
                  </a:extLst>
                </a:hlinkClick>
              </a:rPr>
              <a:t>LCAP Development Resources - Local Control and Accountability Plan (LCAP) (CA Dept of Education) </a:t>
            </a:r>
            <a:endParaRPr lang="en-US" dirty="0">
              <a:solidFill>
                <a:srgbClr val="1704A0"/>
              </a:solidFill>
              <a:latin typeface="Arial Narrow"/>
              <a:ea typeface="Calibri"/>
              <a:cs typeface="Calibri"/>
            </a:endParaRPr>
          </a:p>
          <a:p>
            <a:pPr marL="285750" indent="-285750">
              <a:buFont typeface="Arial,Sans-Serif" panose="020F0502020204030204" pitchFamily="34" charset="0"/>
              <a:buChar char="•"/>
            </a:pPr>
            <a:r>
              <a:rPr lang="en-US" dirty="0">
                <a:solidFill>
                  <a:srgbClr val="1704A0"/>
                </a:solidFill>
                <a:latin typeface="Arial Narrow"/>
                <a:ea typeface="Calibri"/>
                <a:cs typeface="Calibri"/>
                <a:hlinkClick r:id="rId5" tooltip="LCFF State Priorities Summary Document">
                  <a:extLst>
                    <a:ext uri="{A12FA001-AC4F-418D-AE19-62706E023703}">
                      <ahyp:hlinkClr xmlns:ahyp="http://schemas.microsoft.com/office/drawing/2018/hyperlinkcolor" val="tx"/>
                    </a:ext>
                  </a:extLst>
                </a:hlinkClick>
              </a:rPr>
              <a:t>LCFF State Priorities Summary Document</a:t>
            </a:r>
            <a:endParaRPr lang="en-US" dirty="0">
              <a:solidFill>
                <a:srgbClr val="1704A0"/>
              </a:solidFill>
              <a:latin typeface="Arial Narrow"/>
              <a:ea typeface="Calibri"/>
              <a:cs typeface="Calibri"/>
            </a:endParaRPr>
          </a:p>
          <a:p>
            <a:pPr marL="285750" indent="-285750">
              <a:buFont typeface="Arial,Sans-Serif" panose="020F0502020204030204" pitchFamily="34" charset="0"/>
              <a:buChar char="•"/>
            </a:pPr>
            <a:r>
              <a:rPr lang="en-US" dirty="0">
                <a:solidFill>
                  <a:srgbClr val="1704A0"/>
                </a:solidFill>
                <a:latin typeface="Arial Narrow"/>
                <a:ea typeface="Calibri"/>
                <a:cs typeface="Calibri"/>
                <a:hlinkClick r:id="rId6" tooltip="California School Dashboard ">
                  <a:extLst>
                    <a:ext uri="{A12FA001-AC4F-418D-AE19-62706E023703}">
                      <ahyp:hlinkClr xmlns:ahyp="http://schemas.microsoft.com/office/drawing/2018/hyperlinkcolor" val="tx"/>
                    </a:ext>
                  </a:extLst>
                </a:hlinkClick>
              </a:rPr>
              <a:t>California School Dashboard (CA Dept of Education) (caschooldashboard.org)</a:t>
            </a:r>
            <a:endParaRPr lang="en-US" dirty="0">
              <a:solidFill>
                <a:srgbClr val="1704A0"/>
              </a:solidFill>
              <a:latin typeface="Arial Narrow"/>
              <a:ea typeface="Calibri"/>
              <a:cs typeface="Calibri"/>
            </a:endParaRPr>
          </a:p>
          <a:p>
            <a:pPr marL="285750" indent="-285750">
              <a:buFont typeface="Arial,Sans-Serif" panose="020F0502020204030204" pitchFamily="34" charset="0"/>
              <a:buChar char="•"/>
            </a:pPr>
            <a:r>
              <a:rPr lang="en-US" dirty="0">
                <a:solidFill>
                  <a:srgbClr val="1704A0"/>
                </a:solidFill>
                <a:latin typeface="Arial Narrow"/>
                <a:ea typeface="Calibri"/>
                <a:cs typeface="Calibri"/>
                <a:hlinkClick r:id="rId7" tooltip="Local Control Funding Formula Equity Multiplier webpage">
                  <a:extLst>
                    <a:ext uri="{A12FA001-AC4F-418D-AE19-62706E023703}">
                      <ahyp:hlinkClr xmlns:ahyp="http://schemas.microsoft.com/office/drawing/2018/hyperlinkcolor" val="tx"/>
                    </a:ext>
                  </a:extLst>
                </a:hlinkClick>
              </a:rPr>
              <a:t>Local Control Funding Formula Equity Multiplier - Local Control Funding Formula (CA Dept of Education)</a:t>
            </a:r>
            <a:endParaRPr lang="en-US" dirty="0">
              <a:solidFill>
                <a:srgbClr val="1704A0"/>
              </a:solidFill>
              <a:latin typeface="Arial Narrow"/>
              <a:hlinkClick r:id="rId7">
                <a:extLst>
                  <a:ext uri="{A12FA001-AC4F-418D-AE19-62706E023703}">
                    <ahyp:hlinkClr xmlns:ahyp="http://schemas.microsoft.com/office/drawing/2018/hyperlinkcolor" val="tx"/>
                  </a:ext>
                </a:extLst>
              </a:hlinkClick>
            </a:endParaRPr>
          </a:p>
        </p:txBody>
      </p:sp>
      <p:sp>
        <p:nvSpPr>
          <p:cNvPr id="4" name="Slide Number Placeholder 3">
            <a:extLst>
              <a:ext uri="{FF2B5EF4-FFF2-40B4-BE49-F238E27FC236}">
                <a16:creationId xmlns:a16="http://schemas.microsoft.com/office/drawing/2014/main" id="{086C2F1B-3E78-4B6D-E9EB-81ACC7053E02}"/>
              </a:ext>
            </a:extLst>
          </p:cNvPr>
          <p:cNvSpPr>
            <a:spLocks noGrp="1"/>
          </p:cNvSpPr>
          <p:nvPr>
            <p:ph type="sldNum" sz="quarter" idx="12"/>
          </p:nvPr>
        </p:nvSpPr>
        <p:spPr/>
        <p:txBody>
          <a:bodyPr/>
          <a:lstStyle/>
          <a:p>
            <a:fld id="{1E47FE53-EBF0-4DA7-9D9D-CC1C3A20F3CB}" type="slidenum">
              <a:rPr lang="en-US" smtClean="0"/>
              <a:t>70</a:t>
            </a:fld>
            <a:endParaRPr lang="en-US"/>
          </a:p>
        </p:txBody>
      </p:sp>
    </p:spTree>
    <p:extLst>
      <p:ext uri="{BB962C8B-B14F-4D97-AF65-F5344CB8AC3E}">
        <p14:creationId xmlns:p14="http://schemas.microsoft.com/office/powerpoint/2010/main" val="293261830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F460B5-CC33-4A95-A1B0-666822E6079E}"/>
              </a:ext>
            </a:extLst>
          </p:cNvPr>
          <p:cNvSpPr>
            <a:spLocks noGrp="1"/>
          </p:cNvSpPr>
          <p:nvPr>
            <p:ph type="title"/>
          </p:nvPr>
        </p:nvSpPr>
        <p:spPr/>
        <p:txBody>
          <a:bodyPr/>
          <a:lstStyle/>
          <a:p>
            <a:r>
              <a:rPr lang="en-US" dirty="0">
                <a:latin typeface="Arial Narrow"/>
              </a:rPr>
              <a:t>Contact Information</a:t>
            </a:r>
            <a:endParaRPr lang="en-US" dirty="0"/>
          </a:p>
        </p:txBody>
      </p:sp>
      <p:sp>
        <p:nvSpPr>
          <p:cNvPr id="3" name="Content Placeholder 2">
            <a:extLst>
              <a:ext uri="{FF2B5EF4-FFF2-40B4-BE49-F238E27FC236}">
                <a16:creationId xmlns:a16="http://schemas.microsoft.com/office/drawing/2014/main" id="{B29B59A3-5C04-468A-9DF7-3D0CF1EE1B27}"/>
              </a:ext>
            </a:extLst>
          </p:cNvPr>
          <p:cNvSpPr>
            <a:spLocks noGrp="1"/>
          </p:cNvSpPr>
          <p:nvPr>
            <p:ph idx="1"/>
          </p:nvPr>
        </p:nvSpPr>
        <p:spPr/>
        <p:txBody>
          <a:bodyPr vert="horz" lIns="0" tIns="45720" rIns="0" bIns="45720" rtlCol="0" anchor="t">
            <a:normAutofit/>
          </a:bodyPr>
          <a:lstStyle/>
          <a:p>
            <a:pPr marL="182880" lvl="1" indent="-182880"/>
            <a:r>
              <a:rPr lang="en-US" dirty="0">
                <a:latin typeface="Arial Narrow"/>
                <a:cs typeface="Arial"/>
              </a:rPr>
              <a:t>If you have any questions related to the LCAP or LCFF, please contact the Local Agency Systems Support Office at </a:t>
            </a:r>
            <a:r>
              <a:rPr lang="en-US" dirty="0">
                <a:solidFill>
                  <a:srgbClr val="1704A0"/>
                </a:solidFill>
                <a:latin typeface="Arial Narrow"/>
                <a:cs typeface="Arial"/>
                <a:hlinkClick r:id="rId2">
                  <a:extLst>
                    <a:ext uri="{A12FA001-AC4F-418D-AE19-62706E023703}">
                      <ahyp:hlinkClr xmlns:ahyp="http://schemas.microsoft.com/office/drawing/2018/hyperlinkcolor" val="tx"/>
                    </a:ext>
                  </a:extLst>
                </a:hlinkClick>
              </a:rPr>
              <a:t>LCFF@cde.ca.gov</a:t>
            </a:r>
            <a:endParaRPr lang="en-US" dirty="0">
              <a:solidFill>
                <a:srgbClr val="1704A0"/>
              </a:solidFill>
              <a:latin typeface="Arial Narrow"/>
              <a:cs typeface="Arial"/>
            </a:endParaRPr>
          </a:p>
          <a:p>
            <a:pPr marL="182880" lvl="1" indent="-182880">
              <a:spcBef>
                <a:spcPts val="2400"/>
              </a:spcBef>
            </a:pPr>
            <a:r>
              <a:rPr lang="en-US" dirty="0">
                <a:latin typeface="Arial Narrow"/>
                <a:cs typeface="Arial"/>
              </a:rPr>
              <a:t>For additional information about this or other webinars in this series, including PowerPoint files, please see the Tuesdays @ 2 webpage at </a:t>
            </a:r>
            <a:r>
              <a:rPr lang="en-US" dirty="0">
                <a:solidFill>
                  <a:srgbClr val="1704A0"/>
                </a:solidFill>
                <a:latin typeface="Arial Narrow"/>
                <a:cs typeface="Arial"/>
                <a:hlinkClick r:id="rId3" tooltip="Tuesdays @ 2 webpage">
                  <a:extLst>
                    <a:ext uri="{A12FA001-AC4F-418D-AE19-62706E023703}">
                      <ahyp:hlinkClr xmlns:ahyp="http://schemas.microsoft.com/office/drawing/2018/hyperlinkcolor" val="tx"/>
                    </a:ext>
                  </a:extLst>
                </a:hlinkClick>
              </a:rPr>
              <a:t>https://www.cde.ca.gov/fg/aa/lc/tuesdaysat2.asp</a:t>
            </a:r>
            <a:endParaRPr lang="en-US" dirty="0">
              <a:solidFill>
                <a:srgbClr val="1704A0"/>
              </a:solidFill>
              <a:latin typeface="Arial Narrow"/>
            </a:endParaRPr>
          </a:p>
        </p:txBody>
      </p:sp>
      <p:sp>
        <p:nvSpPr>
          <p:cNvPr id="4" name="Slide Number Placeholder 3">
            <a:extLst>
              <a:ext uri="{FF2B5EF4-FFF2-40B4-BE49-F238E27FC236}">
                <a16:creationId xmlns:a16="http://schemas.microsoft.com/office/drawing/2014/main" id="{3C820972-B50B-4E9D-898D-047E01368832}"/>
              </a:ext>
            </a:extLst>
          </p:cNvPr>
          <p:cNvSpPr>
            <a:spLocks noGrp="1"/>
          </p:cNvSpPr>
          <p:nvPr>
            <p:ph type="sldNum" sz="quarter" idx="12"/>
          </p:nvPr>
        </p:nvSpPr>
        <p:spPr/>
        <p:txBody>
          <a:bodyPr/>
          <a:lstStyle/>
          <a:p>
            <a:fld id="{1E47FE53-EBF0-4DA7-9D9D-CC1C3A20F3CB}" type="slidenum">
              <a:rPr lang="en-US" smtClean="0"/>
              <a:t>71</a:t>
            </a:fld>
            <a:endParaRPr lang="en-US"/>
          </a:p>
        </p:txBody>
      </p:sp>
    </p:spTree>
    <p:extLst>
      <p:ext uri="{BB962C8B-B14F-4D97-AF65-F5344CB8AC3E}">
        <p14:creationId xmlns:p14="http://schemas.microsoft.com/office/powerpoint/2010/main" val="415386070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99B82C-63AC-4288-A976-F1F46803BE68}"/>
              </a:ext>
            </a:extLst>
          </p:cNvPr>
          <p:cNvSpPr>
            <a:spLocks noGrp="1"/>
          </p:cNvSpPr>
          <p:nvPr>
            <p:ph type="title"/>
          </p:nvPr>
        </p:nvSpPr>
        <p:spPr>
          <a:xfrm>
            <a:off x="1097280" y="758952"/>
            <a:ext cx="10058400" cy="3892168"/>
          </a:xfrm>
        </p:spPr>
        <p:txBody>
          <a:bodyPr vert="horz" lIns="91440" tIns="45720" rIns="91440" bIns="45720" rtlCol="0" anchor="b">
            <a:normAutofit/>
          </a:bodyPr>
          <a:lstStyle/>
          <a:p>
            <a:r>
              <a:rPr lang="en-US" sz="8000" dirty="0">
                <a:solidFill>
                  <a:schemeClr val="tx1">
                    <a:lumMod val="85000"/>
                    <a:lumOff val="15000"/>
                  </a:schemeClr>
                </a:solidFill>
                <a:latin typeface="Arial Narrow"/>
              </a:rPr>
              <a:t>Thank you!</a:t>
            </a:r>
          </a:p>
        </p:txBody>
      </p:sp>
      <p:sp>
        <p:nvSpPr>
          <p:cNvPr id="11" name="Rectangle 10">
            <a:extLst>
              <a:ext uri="{FF2B5EF4-FFF2-40B4-BE49-F238E27FC236}">
                <a16:creationId xmlns:a16="http://schemas.microsoft.com/office/drawing/2014/main" id="{1F3985C0-E548-44D2-B30E-F3E42DADE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6" name="Rectangle 25">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Text Placeholder 2">
            <a:extLst>
              <a:ext uri="{FF2B5EF4-FFF2-40B4-BE49-F238E27FC236}">
                <a16:creationId xmlns:a16="http://schemas.microsoft.com/office/drawing/2014/main" id="{52FF8B79-AE6A-4C1D-9A53-BACCB1DD075C}"/>
              </a:ext>
            </a:extLst>
          </p:cNvPr>
          <p:cNvSpPr>
            <a:spLocks noGrp="1"/>
          </p:cNvSpPr>
          <p:nvPr>
            <p:ph type="body" sz="half" idx="2"/>
          </p:nvPr>
        </p:nvSpPr>
        <p:spPr>
          <a:xfrm>
            <a:off x="1100051" y="5225240"/>
            <a:ext cx="10058400" cy="1143000"/>
          </a:xfrm>
        </p:spPr>
        <p:txBody>
          <a:bodyPr vert="horz" lIns="91440" tIns="45720" rIns="91440" bIns="45720" rtlCol="0" anchor="t">
            <a:normAutofit/>
          </a:bodyPr>
          <a:lstStyle/>
          <a:p>
            <a:pPr>
              <a:spcBef>
                <a:spcPts val="1200"/>
              </a:spcBef>
              <a:spcAft>
                <a:spcPts val="200"/>
              </a:spcAft>
            </a:pPr>
            <a:r>
              <a:rPr lang="en-US" sz="2400" cap="all" spc="200" dirty="0">
                <a:latin typeface="Arial Narrow"/>
                <a:cs typeface="+mn-cs"/>
              </a:rPr>
              <a:t>We appreciate your time and all that you do for California’s students and families!</a:t>
            </a:r>
          </a:p>
        </p:txBody>
      </p:sp>
      <p:sp>
        <p:nvSpPr>
          <p:cNvPr id="4" name="Slide Number Placeholder 3">
            <a:extLst>
              <a:ext uri="{FF2B5EF4-FFF2-40B4-BE49-F238E27FC236}">
                <a16:creationId xmlns:a16="http://schemas.microsoft.com/office/drawing/2014/main" id="{7E0B854B-70F9-4054-9C42-569CEBA4BA86}"/>
              </a:ext>
            </a:extLst>
          </p:cNvPr>
          <p:cNvSpPr>
            <a:spLocks noGrp="1"/>
          </p:cNvSpPr>
          <p:nvPr>
            <p:ph type="sldNum" sz="quarter" idx="12"/>
          </p:nvPr>
        </p:nvSpPr>
        <p:spPr>
          <a:xfrm>
            <a:off x="9900458" y="6459785"/>
            <a:ext cx="1312025" cy="365125"/>
          </a:xfrm>
        </p:spPr>
        <p:txBody>
          <a:bodyPr vert="horz" lIns="91440" tIns="45720" rIns="91440" bIns="45720" rtlCol="0" anchor="ctr">
            <a:noAutofit/>
          </a:bodyPr>
          <a:lstStyle/>
          <a:p>
            <a:pPr>
              <a:spcAft>
                <a:spcPts val="600"/>
              </a:spcAft>
            </a:pPr>
            <a:fld id="{1E47FE53-EBF0-4DA7-9D9D-CC1C3A20F3CB}" type="slidenum">
              <a:rPr lang="en-US" sz="2400" smtClean="0">
                <a:latin typeface="Arial" panose="020B0604020202020204" pitchFamily="34" charset="0"/>
                <a:cs typeface="Arial" panose="020B0604020202020204" pitchFamily="34" charset="0"/>
              </a:rPr>
              <a:pPr>
                <a:spcAft>
                  <a:spcPts val="600"/>
                </a:spcAft>
              </a:pPr>
              <a:t>72</a:t>
            </a:fld>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62679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045A4-1F6E-4C8E-AD88-2EFC5B627F76}"/>
              </a:ext>
            </a:extLst>
          </p:cNvPr>
          <p:cNvSpPr>
            <a:spLocks noGrp="1"/>
          </p:cNvSpPr>
          <p:nvPr>
            <p:ph type="title"/>
          </p:nvPr>
        </p:nvSpPr>
        <p:spPr/>
        <p:txBody>
          <a:bodyPr anchor="ctr">
            <a:normAutofit/>
          </a:bodyPr>
          <a:lstStyle/>
          <a:p>
            <a:r>
              <a:rPr lang="en-US" sz="5400" dirty="0">
                <a:latin typeface="Arial Narrow"/>
              </a:rPr>
              <a:t>Foundational Principles of LCFF  </a:t>
            </a:r>
            <a:r>
              <a:rPr lang="en-US" sz="5400" dirty="0">
                <a:solidFill>
                  <a:srgbClr val="FF0000"/>
                </a:solidFill>
                <a:latin typeface="Arial Narrow"/>
              </a:rPr>
              <a:t>  </a:t>
            </a:r>
          </a:p>
        </p:txBody>
      </p:sp>
      <p:graphicFrame>
        <p:nvGraphicFramePr>
          <p:cNvPr id="6" name="Content Placeholder 2" descr="Foundational Princicples of LCFF">
            <a:extLst>
              <a:ext uri="{FF2B5EF4-FFF2-40B4-BE49-F238E27FC236}">
                <a16:creationId xmlns:a16="http://schemas.microsoft.com/office/drawing/2014/main" id="{B324710D-9F4B-D0E1-605E-4CB2459034A6}"/>
              </a:ext>
            </a:extLst>
          </p:cNvPr>
          <p:cNvGraphicFramePr>
            <a:graphicFrameLocks noGrp="1"/>
          </p:cNvGraphicFramePr>
          <p:nvPr>
            <p:ph idx="1"/>
            <p:extLst>
              <p:ext uri="{D42A27DB-BD31-4B8C-83A1-F6EECF244321}">
                <p14:modId xmlns:p14="http://schemas.microsoft.com/office/powerpoint/2010/main" val="2389094657"/>
              </p:ext>
            </p:extLst>
          </p:nvPr>
        </p:nvGraphicFramePr>
        <p:xfrm>
          <a:off x="601663" y="1892300"/>
          <a:ext cx="11031537" cy="42624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a:extLst>
              <a:ext uri="{FF2B5EF4-FFF2-40B4-BE49-F238E27FC236}">
                <a16:creationId xmlns:a16="http://schemas.microsoft.com/office/drawing/2014/main" id="{441F2E37-FB6A-480C-BE4A-17289D2BC648}"/>
              </a:ext>
            </a:extLst>
          </p:cNvPr>
          <p:cNvSpPr>
            <a:spLocks noGrp="1"/>
          </p:cNvSpPr>
          <p:nvPr>
            <p:ph type="sldNum" sz="quarter" idx="12"/>
          </p:nvPr>
        </p:nvSpPr>
        <p:spPr/>
        <p:txBody>
          <a:bodyPr>
            <a:normAutofit fontScale="92500" lnSpcReduction="20000"/>
          </a:bodyPr>
          <a:lstStyle/>
          <a:p>
            <a:pPr>
              <a:spcAft>
                <a:spcPts val="600"/>
              </a:spcAft>
            </a:pPr>
            <a:fld id="{1E47FE53-EBF0-4DA7-9D9D-CC1C3A20F3CB}" type="slidenum">
              <a:rPr lang="en-US" smtClean="0"/>
              <a:pPr>
                <a:spcAft>
                  <a:spcPts val="600"/>
                </a:spcAft>
              </a:pPr>
              <a:t>8</a:t>
            </a:fld>
            <a:endParaRPr lang="en-US"/>
          </a:p>
        </p:txBody>
      </p:sp>
    </p:spTree>
    <p:extLst>
      <p:ext uri="{BB962C8B-B14F-4D97-AF65-F5344CB8AC3E}">
        <p14:creationId xmlns:p14="http://schemas.microsoft.com/office/powerpoint/2010/main" val="3230167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AEAAF-4247-4920-A013-9B7A827B71D7}"/>
              </a:ext>
            </a:extLst>
          </p:cNvPr>
          <p:cNvSpPr>
            <a:spLocks noGrp="1"/>
          </p:cNvSpPr>
          <p:nvPr>
            <p:ph type="title"/>
          </p:nvPr>
        </p:nvSpPr>
        <p:spPr/>
        <p:txBody>
          <a:bodyPr anchor="ctr">
            <a:normAutofit/>
          </a:bodyPr>
          <a:lstStyle/>
          <a:p>
            <a:r>
              <a:rPr lang="en-US" sz="4000" dirty="0">
                <a:solidFill>
                  <a:srgbClr val="FFFFFF"/>
                </a:solidFill>
              </a:rPr>
              <a:t>LCAP Functions</a:t>
            </a:r>
            <a:endParaRPr lang="en-US" sz="4000" dirty="0">
              <a:solidFill>
                <a:srgbClr val="FFFFFF"/>
              </a:solidFill>
              <a:cs typeface="Arial"/>
            </a:endParaRPr>
          </a:p>
        </p:txBody>
      </p:sp>
      <p:sp>
        <p:nvSpPr>
          <p:cNvPr id="3" name="Content Placeholder 2">
            <a:extLst>
              <a:ext uri="{FF2B5EF4-FFF2-40B4-BE49-F238E27FC236}">
                <a16:creationId xmlns:a16="http://schemas.microsoft.com/office/drawing/2014/main" id="{95237BA7-20FB-4957-8623-803448876C8F}"/>
              </a:ext>
            </a:extLst>
          </p:cNvPr>
          <p:cNvSpPr>
            <a:spLocks noGrp="1"/>
          </p:cNvSpPr>
          <p:nvPr>
            <p:ph idx="1"/>
          </p:nvPr>
        </p:nvSpPr>
        <p:spPr/>
        <p:txBody>
          <a:bodyPr vert="horz" lIns="45720" tIns="45720" rIns="45720" bIns="45720" rtlCol="0" anchor="ctr">
            <a:normAutofit/>
          </a:bodyPr>
          <a:lstStyle/>
          <a:p>
            <a:pPr marL="0" indent="0">
              <a:buNone/>
            </a:pPr>
            <a:r>
              <a:rPr lang="en-US" dirty="0">
                <a:latin typeface="Arial Narrow" panose="020B0606020202030204" pitchFamily="34" charset="0"/>
                <a:cs typeface="Arial"/>
              </a:rPr>
              <a:t>As part of the LCFF, LEAs are required to develop, adopt, and annually update a three-year LCAP using the template adopted by the California State Board of Education (SBE).</a:t>
            </a:r>
          </a:p>
          <a:p>
            <a:pPr marL="0" indent="0">
              <a:buNone/>
            </a:pPr>
            <a:r>
              <a:rPr lang="en-US" dirty="0">
                <a:latin typeface="Arial Narrow" panose="020B0606020202030204" pitchFamily="34" charset="0"/>
              </a:rPr>
              <a:t>The LCAP development process serves three distinct, but related functions: </a:t>
            </a:r>
            <a:endParaRPr lang="en-US" dirty="0">
              <a:latin typeface="Arial Narrow" panose="020B0606020202030204" pitchFamily="34" charset="0"/>
              <a:cs typeface="Arial"/>
            </a:endParaRPr>
          </a:p>
          <a:p>
            <a:pPr marL="457200" indent="-457200">
              <a:buFont typeface="+mj-lt"/>
              <a:buAutoNum type="arabicPeriod"/>
            </a:pPr>
            <a:r>
              <a:rPr lang="en-US" dirty="0">
                <a:latin typeface="Arial Narrow" panose="020B0606020202030204" pitchFamily="34" charset="0"/>
              </a:rPr>
              <a:t>Meaningful Engagement of Educational Partners</a:t>
            </a:r>
            <a:endParaRPr lang="en-US" dirty="0">
              <a:latin typeface="Arial Narrow" panose="020B0606020202030204" pitchFamily="34" charset="0"/>
              <a:cs typeface="Arial"/>
            </a:endParaRPr>
          </a:p>
          <a:p>
            <a:pPr marL="457200" indent="-457200">
              <a:buFont typeface="+mj-lt"/>
              <a:buAutoNum type="arabicPeriod"/>
            </a:pPr>
            <a:r>
              <a:rPr lang="en-US" dirty="0">
                <a:latin typeface="Arial Narrow" panose="020B0606020202030204" pitchFamily="34" charset="0"/>
              </a:rPr>
              <a:t>Comprehensive Strategic Planning</a:t>
            </a:r>
            <a:endParaRPr lang="en-US" dirty="0">
              <a:latin typeface="Arial Narrow" panose="020B0606020202030204" pitchFamily="34" charset="0"/>
              <a:cs typeface="Arial"/>
            </a:endParaRPr>
          </a:p>
          <a:p>
            <a:pPr marL="457200" indent="-457200">
              <a:buFont typeface="+mj-lt"/>
              <a:buAutoNum type="arabicPeriod"/>
            </a:pPr>
            <a:r>
              <a:rPr lang="en-US" dirty="0">
                <a:latin typeface="Arial Narrow" panose="020B0606020202030204" pitchFamily="34" charset="0"/>
              </a:rPr>
              <a:t>Accountability and Compliance</a:t>
            </a:r>
          </a:p>
          <a:p>
            <a:pPr marL="0" indent="0">
              <a:buNone/>
            </a:pPr>
            <a:endParaRPr lang="en-US" dirty="0">
              <a:cs typeface="Arial"/>
            </a:endParaRPr>
          </a:p>
          <a:p>
            <a:pPr marL="0" indent="0">
              <a:buNone/>
            </a:pPr>
            <a:r>
              <a:rPr lang="en-US" dirty="0">
                <a:latin typeface="Arial Narrow" panose="020B0606020202030204" pitchFamily="34" charset="0"/>
                <a:cs typeface="Arial"/>
              </a:rPr>
              <a:t>(see notes)</a:t>
            </a:r>
            <a:endParaRPr lang="en-US" dirty="0"/>
          </a:p>
        </p:txBody>
      </p:sp>
      <p:sp>
        <p:nvSpPr>
          <p:cNvPr id="5" name="Slide Number Placeholder 4">
            <a:extLst>
              <a:ext uri="{FF2B5EF4-FFF2-40B4-BE49-F238E27FC236}">
                <a16:creationId xmlns:a16="http://schemas.microsoft.com/office/drawing/2014/main" id="{AC370DF0-FC70-4839-B56B-69780FBE89AA}"/>
              </a:ext>
            </a:extLst>
          </p:cNvPr>
          <p:cNvSpPr>
            <a:spLocks noGrp="1"/>
          </p:cNvSpPr>
          <p:nvPr>
            <p:ph type="sldNum" sz="quarter" idx="12"/>
          </p:nvPr>
        </p:nvSpPr>
        <p:spPr/>
        <p:txBody>
          <a:bodyPr>
            <a:noAutofit/>
          </a:bodyPr>
          <a:lstStyle/>
          <a:p>
            <a:pPr>
              <a:spcAft>
                <a:spcPts val="600"/>
              </a:spcAft>
            </a:pPr>
            <a:fld id="{1E47FE53-EBF0-4DA7-9D9D-CC1C3A20F3CB}" type="slidenum">
              <a:rPr lang="en-US" sz="2400">
                <a:solidFill>
                  <a:schemeClr val="tx2"/>
                </a:solidFill>
              </a:rPr>
              <a:pPr>
                <a:spcAft>
                  <a:spcPts val="600"/>
                </a:spcAft>
              </a:pPr>
              <a:t>9</a:t>
            </a:fld>
            <a:endParaRPr lang="en-US" sz="2400" dirty="0">
              <a:solidFill>
                <a:schemeClr val="tx2"/>
              </a:solidFill>
            </a:endParaRPr>
          </a:p>
        </p:txBody>
      </p:sp>
    </p:spTree>
    <p:extLst>
      <p:ext uri="{BB962C8B-B14F-4D97-AF65-F5344CB8AC3E}">
        <p14:creationId xmlns:p14="http://schemas.microsoft.com/office/powerpoint/2010/main" val="575268860"/>
      </p:ext>
    </p:extLst>
  </p:cSld>
  <p:clrMapOvr>
    <a:masterClrMapping/>
  </p:clrMapOvr>
</p:sld>
</file>

<file path=ppt/theme/theme1.xml><?xml version="1.0" encoding="utf-8"?>
<a:theme xmlns:a="http://schemas.openxmlformats.org/drawingml/2006/main" name="Retrospect">
  <a:themeElements>
    <a:clrScheme name="Custom 6">
      <a:dk1>
        <a:sysClr val="windowText" lastClr="000000"/>
      </a:dk1>
      <a:lt1>
        <a:sysClr val="window" lastClr="FFFFFF"/>
      </a:lt1>
      <a:dk2>
        <a:srgbClr val="062E3D"/>
      </a:dk2>
      <a:lt2>
        <a:srgbClr val="DFE3E5"/>
      </a:lt2>
      <a:accent1>
        <a:srgbClr val="1CADE4"/>
      </a:accent1>
      <a:accent2>
        <a:srgbClr val="1C6294"/>
      </a:accent2>
      <a:accent3>
        <a:srgbClr val="27CED7"/>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6188</Words>
  <Application>Microsoft Office PowerPoint</Application>
  <PresentationFormat>Widescreen</PresentationFormat>
  <Paragraphs>520</Paragraphs>
  <Slides>72</Slides>
  <Notes>30</Notes>
  <HiddenSlides>1</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72</vt:i4>
      </vt:variant>
    </vt:vector>
  </HeadingPairs>
  <TitlesOfParts>
    <vt:vector size="80" baseType="lpstr">
      <vt:lpstr>Aptos Narrow</vt:lpstr>
      <vt:lpstr>Arial</vt:lpstr>
      <vt:lpstr>Arial Narrow</vt:lpstr>
      <vt:lpstr>Arial,Sans-Serif</vt:lpstr>
      <vt:lpstr>Calibri</vt:lpstr>
      <vt:lpstr>Calibri Light</vt:lpstr>
      <vt:lpstr>Wingdings</vt:lpstr>
      <vt:lpstr>Retrospect</vt:lpstr>
      <vt:lpstr>Goals and Actions</vt:lpstr>
      <vt:lpstr>Webinar Series</vt:lpstr>
      <vt:lpstr>Template Files</vt:lpstr>
      <vt:lpstr>Purpose </vt:lpstr>
      <vt:lpstr>Topics Covered in Other Sessions</vt:lpstr>
      <vt:lpstr>Intended Audience</vt:lpstr>
      <vt:lpstr>Foundational Information</vt:lpstr>
      <vt:lpstr>Foundational Principles of LCFF    </vt:lpstr>
      <vt:lpstr>LCAP Functions</vt:lpstr>
      <vt:lpstr>LCAP Function:   Meaningful Engagement of Educational Partners</vt:lpstr>
      <vt:lpstr>LCAP Function:   Comprehensive Strategic Planning</vt:lpstr>
      <vt:lpstr>LCAP Function:  Accountability and Compliance </vt:lpstr>
      <vt:lpstr>LCAP Sections</vt:lpstr>
      <vt:lpstr>Goal Analysis /Annual Update</vt:lpstr>
      <vt:lpstr>Goals: Template</vt:lpstr>
      <vt:lpstr>Overview of the components in the Goal Section </vt:lpstr>
      <vt:lpstr>Types of Goals</vt:lpstr>
      <vt:lpstr>Required Goals from the 2023-24 LCAP</vt:lpstr>
      <vt:lpstr>Types of Goals (2024-25 LCAP)(1 of 2)</vt:lpstr>
      <vt:lpstr>Types of Goals (2024-25 LCAP)(2 of 2)</vt:lpstr>
      <vt:lpstr>Goals: Instructions</vt:lpstr>
      <vt:lpstr>Instructions for Focus Goal (1 of 2)</vt:lpstr>
      <vt:lpstr>Instructions for Focus Goal (2 of 2)</vt:lpstr>
      <vt:lpstr> Equity Multiplier Focus Goal</vt:lpstr>
      <vt:lpstr>Instructions for Broad Goal</vt:lpstr>
      <vt:lpstr>Instructions for Maintenance of Progress Goal</vt:lpstr>
      <vt:lpstr>Benefits of different types of goals</vt:lpstr>
      <vt:lpstr>Examples of Focus Goals and Broad Goals</vt:lpstr>
      <vt:lpstr>Important Information to Consider Prior to Developing a Goal</vt:lpstr>
      <vt:lpstr>This is a bridge year. LEAs are transitioning from the prior three-year LCAP to the next three-year LCAP.</vt:lpstr>
      <vt:lpstr>What have we learned? Through our comprehensive needs analysis, through our annual update process, from any data analysis, from our educational partners and community? What are the current needs, how can we best address those given any new requirements?</vt:lpstr>
      <vt:lpstr>Requirement for Goals</vt:lpstr>
      <vt:lpstr>Requirement to Address the LCFF State Priorities</vt:lpstr>
      <vt:lpstr>LCFF State Priorities</vt:lpstr>
      <vt:lpstr>Student Groups</vt:lpstr>
      <vt:lpstr>Measuring and Reporting Results: Template and Instructions</vt:lpstr>
      <vt:lpstr>Measuring and Reporting Results</vt:lpstr>
      <vt:lpstr>Purpose of Metrics</vt:lpstr>
      <vt:lpstr>Metrics Instructions - Measuring and Reporting Results: (1 of 2)</vt:lpstr>
      <vt:lpstr>Metrics Instructions - Measuring and Reporting Results: (2 of 2)</vt:lpstr>
      <vt:lpstr>Required Metrics for LEA-wide Actions</vt:lpstr>
      <vt:lpstr>Required metrics for Equity Multiplier goals</vt:lpstr>
      <vt:lpstr>Metrics – Baseline Instructions</vt:lpstr>
      <vt:lpstr>Target for Year 3 Outcome</vt:lpstr>
      <vt:lpstr>Current Difference from Baseline</vt:lpstr>
      <vt:lpstr>Example of Metric</vt:lpstr>
      <vt:lpstr>Goal Analysis</vt:lpstr>
      <vt:lpstr>Promoting Well Written Responses </vt:lpstr>
      <vt:lpstr>Actions: Template and Instructions</vt:lpstr>
      <vt:lpstr>Actions</vt:lpstr>
      <vt:lpstr>Actions Instructions (1 of 2) </vt:lpstr>
      <vt:lpstr>Actions Instructions (2 of 2) </vt:lpstr>
      <vt:lpstr>Required Actions</vt:lpstr>
      <vt:lpstr>Specific Actions for ELs and LTELS</vt:lpstr>
      <vt:lpstr>Specific Actions for Technical Assistance</vt:lpstr>
      <vt:lpstr>Specific Actions for Student Groups (1 of 2)</vt:lpstr>
      <vt:lpstr>Specific Actions for Student Groups (2 of 2)</vt:lpstr>
      <vt:lpstr>Overlap Between Required Actions/Goals</vt:lpstr>
      <vt:lpstr>Action Tables </vt:lpstr>
      <vt:lpstr>Action Table Requirements</vt:lpstr>
      <vt:lpstr>Important Considerations (1 of 3)</vt:lpstr>
      <vt:lpstr>Important Considerations (2 of 3)</vt:lpstr>
      <vt:lpstr>Important Considerations (3 of 3)</vt:lpstr>
      <vt:lpstr>Closing Thoughts</vt:lpstr>
      <vt:lpstr>Promoting Well Written Goals</vt:lpstr>
      <vt:lpstr>The “Through Line” in Goals and Actions </vt:lpstr>
      <vt:lpstr>Keep Explanations Simple</vt:lpstr>
      <vt:lpstr>Upcoming Opportunities</vt:lpstr>
      <vt:lpstr>Upcoming Webinars</vt:lpstr>
      <vt:lpstr>Resources </vt:lpstr>
      <vt:lpstr>Contact Information</vt:lpstr>
      <vt:lpstr>Thank you!</vt:lpstr>
    </vt:vector>
  </TitlesOfParts>
  <Manager/>
  <Company>California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Goals and Actions - LCFF (CA Dept of Education)</dc:title>
  <dc:subject>Tuesdays @ 2 webinar presentation regarding the Goals and Actions section of the 2024-25 Local Control and Accountability Plan.</dc:subject>
  <dc:creator/>
  <cp:keywords>lcap, goal, analysis, tuesdays, at, 2, webinar, local, control, and, accountability, plan, template</cp:keywords>
  <cp:lastModifiedBy/>
  <cp:revision>1</cp:revision>
  <dcterms:created xsi:type="dcterms:W3CDTF">2024-01-10T22:27:18Z</dcterms:created>
  <dcterms:modified xsi:type="dcterms:W3CDTF">2024-01-10T22:27:48Z</dcterms:modified>
</cp:coreProperties>
</file>