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9" r:id="rId1"/>
  </p:sldMasterIdLst>
  <p:notesMasterIdLst>
    <p:notesMasterId r:id="rId52"/>
  </p:notesMasterIdLst>
  <p:handoutMasterIdLst>
    <p:handoutMasterId r:id="rId53"/>
  </p:handoutMasterIdLst>
  <p:sldIdLst>
    <p:sldId id="306" r:id="rId2"/>
    <p:sldId id="321" r:id="rId3"/>
    <p:sldId id="322" r:id="rId4"/>
    <p:sldId id="323" r:id="rId5"/>
    <p:sldId id="320" r:id="rId6"/>
    <p:sldId id="395" r:id="rId7"/>
    <p:sldId id="383" r:id="rId8"/>
    <p:sldId id="324" r:id="rId9"/>
    <p:sldId id="325" r:id="rId10"/>
    <p:sldId id="326" r:id="rId11"/>
    <p:sldId id="327" r:id="rId12"/>
    <p:sldId id="384" r:id="rId13"/>
    <p:sldId id="329" r:id="rId14"/>
    <p:sldId id="397" r:id="rId15"/>
    <p:sldId id="330" r:id="rId16"/>
    <p:sldId id="333" r:id="rId17"/>
    <p:sldId id="335" r:id="rId18"/>
    <p:sldId id="398" r:id="rId19"/>
    <p:sldId id="336" r:id="rId20"/>
    <p:sldId id="337" r:id="rId21"/>
    <p:sldId id="399" r:id="rId22"/>
    <p:sldId id="418" r:id="rId23"/>
    <p:sldId id="338" r:id="rId24"/>
    <p:sldId id="339" r:id="rId25"/>
    <p:sldId id="340" r:id="rId26"/>
    <p:sldId id="342" r:id="rId27"/>
    <p:sldId id="343" r:id="rId28"/>
    <p:sldId id="401" r:id="rId29"/>
    <p:sldId id="390" r:id="rId30"/>
    <p:sldId id="411" r:id="rId31"/>
    <p:sldId id="402" r:id="rId32"/>
    <p:sldId id="403" r:id="rId33"/>
    <p:sldId id="405" r:id="rId34"/>
    <p:sldId id="406" r:id="rId35"/>
    <p:sldId id="407" r:id="rId36"/>
    <p:sldId id="408" r:id="rId37"/>
    <p:sldId id="409" r:id="rId38"/>
    <p:sldId id="419" r:id="rId39"/>
    <p:sldId id="417" r:id="rId40"/>
    <p:sldId id="413" r:id="rId41"/>
    <p:sldId id="414" r:id="rId42"/>
    <p:sldId id="394" r:id="rId43"/>
    <p:sldId id="368" r:id="rId44"/>
    <p:sldId id="393" r:id="rId45"/>
    <p:sldId id="369" r:id="rId46"/>
    <p:sldId id="372" r:id="rId47"/>
    <p:sldId id="415" r:id="rId48"/>
    <p:sldId id="373" r:id="rId49"/>
    <p:sldId id="382" r:id="rId50"/>
    <p:sldId id="396" r:id="rId5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704A0"/>
    <a:srgbClr val="BDD6EE"/>
    <a:srgbClr val="DEEBF6"/>
    <a:srgbClr val="FFFF00"/>
    <a:srgbClr val="FFFF66"/>
    <a:srgbClr val="FF9D0D"/>
    <a:srgbClr val="990000"/>
    <a:srgbClr val="99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1992" autoAdjust="0"/>
    <p:restoredTop sz="71089" autoAdjust="0"/>
  </p:normalViewPr>
  <p:slideViewPr>
    <p:cSldViewPr snapToGrid="0">
      <p:cViewPr varScale="1">
        <p:scale>
          <a:sx n="65" d="100"/>
          <a:sy n="65" d="100"/>
        </p:scale>
        <p:origin x="66" y="31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768"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54C6E1-5628-4B86-82DB-91F6FFC6A6BC}" type="datetimeFigureOut">
              <a:rPr lang="en-US" smtClean="0"/>
              <a:t>12/30/2021</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0008A048-3F3D-4FD5-98BC-66D9CA518D76}" type="slidenum">
              <a:rPr lang="en-US" smtClean="0"/>
              <a:t>‹#›</a:t>
            </a:fld>
            <a:endParaRPr lang="en-US"/>
          </a:p>
        </p:txBody>
      </p:sp>
    </p:spTree>
    <p:extLst>
      <p:ext uri="{BB962C8B-B14F-4D97-AF65-F5344CB8AC3E}">
        <p14:creationId xmlns:p14="http://schemas.microsoft.com/office/powerpoint/2010/main" val="25350888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F0DD823-4B24-4612-9EC7-C43CE7648678}" type="datetimeFigureOut">
              <a:rPr lang="en-US" smtClean="0"/>
              <a:t>12/30/2021</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C4DE2599-B6DD-4604-94C4-ECDEF8D6962A}" type="slidenum">
              <a:rPr lang="en-US" smtClean="0"/>
              <a:t>‹#›</a:t>
            </a:fld>
            <a:endParaRPr lang="en-US"/>
          </a:p>
        </p:txBody>
      </p:sp>
    </p:spTree>
    <p:extLst>
      <p:ext uri="{BB962C8B-B14F-4D97-AF65-F5344CB8AC3E}">
        <p14:creationId xmlns:p14="http://schemas.microsoft.com/office/powerpoint/2010/main" val="4098925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hyperlink" Target="https://www.cde.ca.gov/fg/aa/lc/" TargetMode="External"/><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s://www.cde.ca.gov/re/lc/documents/lcffprioritiessummary.docx" TargetMode="External"/><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 this presentation, we will briefly touch on all of the various components of the LCAP template and instructions, however we will spend a majority of our time focusing on the elements that will be implemented for the first time as part of the development of the 2022–23 LCAP.</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a:t>
            </a:fld>
            <a:endParaRPr lang="en-US"/>
          </a:p>
        </p:txBody>
      </p:sp>
    </p:spTree>
    <p:extLst>
      <p:ext uri="{BB962C8B-B14F-4D97-AF65-F5344CB8AC3E}">
        <p14:creationId xmlns:p14="http://schemas.microsoft.com/office/powerpoint/2010/main" val="15756312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requirement to include a specific goal in the LCAP will be addressed in greater detail as part of the Required Goals webinar.</a:t>
            </a:r>
          </a:p>
          <a:p>
            <a:endParaRPr lang="en-US" dirty="0"/>
          </a:p>
          <a:p>
            <a:r>
              <a:rPr lang="en-US" dirty="0"/>
              <a:t>The Planned Percentages of Improved Services and Estimated Actual Percentages of Improved Services will be addressed in greater detail as part of the Increased or Improved Services webinars.</a:t>
            </a:r>
          </a:p>
          <a:p>
            <a:endParaRPr lang="en-US" dirty="0"/>
          </a:p>
          <a:p>
            <a:r>
              <a:rPr lang="en-US" dirty="0"/>
              <a:t>The following is an excerpt from pages 8-9 of the LCAP template instructions:</a:t>
            </a:r>
          </a:p>
          <a:p>
            <a:endParaRPr lang="en-US" dirty="0"/>
          </a:p>
          <a:p>
            <a:r>
              <a:rPr lang="en-US" sz="1200" b="1" i="1" kern="1200" dirty="0">
                <a:solidFill>
                  <a:schemeClr val="tx1"/>
                </a:solidFill>
                <a:effectLst/>
                <a:latin typeface="+mn-lt"/>
                <a:ea typeface="+mn-ea"/>
                <a:cs typeface="+mn-cs"/>
              </a:rPr>
              <a:t>Required Goals</a:t>
            </a:r>
          </a:p>
          <a:p>
            <a:r>
              <a:rPr lang="en-US" sz="1200" kern="1200" dirty="0">
                <a:solidFill>
                  <a:schemeClr val="tx1"/>
                </a:solidFill>
                <a:effectLst/>
                <a:latin typeface="+mn-lt"/>
                <a:ea typeface="+mn-ea"/>
                <a:cs typeface="+mn-cs"/>
              </a:rPr>
              <a:t>In general, LEAs have flexibility in determining what goals to include in the LCAP and what those goals will address; however, beginning with the development of the 2022–23 LCAP, LEAs that meet certain criteria are required to include a specific goal in their LCAP.</a:t>
            </a:r>
          </a:p>
          <a:p>
            <a:endParaRPr lang="en-US" sz="1200" b="1" u="sng" kern="1200" dirty="0">
              <a:solidFill>
                <a:schemeClr val="tx1"/>
              </a:solidFill>
              <a:effectLst/>
              <a:latin typeface="+mn-lt"/>
              <a:ea typeface="+mn-ea"/>
              <a:cs typeface="+mn-cs"/>
            </a:endParaRPr>
          </a:p>
          <a:p>
            <a:r>
              <a:rPr lang="en-US" sz="1200" b="1" u="sng" kern="1200" dirty="0">
                <a:solidFill>
                  <a:schemeClr val="tx1"/>
                </a:solidFill>
                <a:effectLst/>
                <a:latin typeface="+mn-lt"/>
                <a:ea typeface="+mn-ea"/>
                <a:cs typeface="+mn-cs"/>
              </a:rPr>
              <a:t>Consistently low-performing student group(s)</a:t>
            </a:r>
            <a:r>
              <a:rPr lang="en-US" sz="1200" b="1" kern="1200" dirty="0">
                <a:solidFill>
                  <a:schemeClr val="tx1"/>
                </a:solidFill>
                <a:effectLst/>
                <a:latin typeface="+mn-lt"/>
                <a:ea typeface="+mn-ea"/>
                <a:cs typeface="+mn-cs"/>
              </a:rPr>
              <a:t> criteria: </a:t>
            </a:r>
            <a:r>
              <a:rPr lang="en-US" sz="1200" kern="1200" dirty="0">
                <a:solidFill>
                  <a:schemeClr val="tx1"/>
                </a:solidFill>
                <a:effectLst/>
                <a:latin typeface="+mn-lt"/>
                <a:ea typeface="+mn-ea"/>
                <a:cs typeface="+mn-cs"/>
              </a:rPr>
              <a:t>An LEA is eligible for Differentiated Assistance for three or more consecutive years based on the performance of the same student group or groups in the Dashboard. A list of the LEAs required to include a goal in the LCAP based on student group performance, and the student group(s) that lead to identification, may be found on the CDE’s Local Control Funding Formula web page at </a:t>
            </a:r>
            <a:r>
              <a:rPr lang="en-US" sz="1200" u="sng" kern="1200" dirty="0">
                <a:solidFill>
                  <a:schemeClr val="tx1"/>
                </a:solidFill>
                <a:effectLst/>
                <a:latin typeface="+mn-lt"/>
                <a:ea typeface="+mn-ea"/>
                <a:cs typeface="+mn-cs"/>
                <a:hlinkClick r:id="rId3" tooltip="Local Control Funding Formula web page"/>
              </a:rPr>
              <a:t>https://www.cde.ca.gov/fg/aa/lc/</a:t>
            </a:r>
            <a:r>
              <a:rPr lang="en-US" sz="1200" kern="1200" dirty="0">
                <a:solidFill>
                  <a:schemeClr val="tx1"/>
                </a:solidFill>
                <a:effectLst/>
                <a:latin typeface="+mn-lt"/>
                <a:ea typeface="+mn-ea"/>
                <a:cs typeface="+mn-cs"/>
              </a:rPr>
              <a:t>. </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Consistently low-performing student group(s) goal requirement: </a:t>
            </a:r>
            <a:r>
              <a:rPr lang="en-US" sz="1200" kern="1200" dirty="0">
                <a:solidFill>
                  <a:schemeClr val="tx1"/>
                </a:solidFill>
                <a:effectLst/>
                <a:latin typeface="+mn-lt"/>
                <a:ea typeface="+mn-ea"/>
                <a:cs typeface="+mn-cs"/>
              </a:rPr>
              <a:t>An LEA meeting the consistently low-performing student group(s) criteria must include a goal in its LCAP focused on improving the performance of the student group or groups that led to the LEA’s eligibility for Differentiated Assistance. This goal must include metrics, outcomes, actions, and expenditures specific to addressing the needs of, and improving outcomes for, this student group or groups. An LEA required to address multiple student groups is not required to have a goal to address each student group; however, each student group must be specifically addressed in the goal. This requirement may not be met by combining this required goal with another goal.</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Goal Description: </a:t>
            </a:r>
            <a:r>
              <a:rPr lang="en-US" sz="1200" kern="1200" dirty="0">
                <a:solidFill>
                  <a:schemeClr val="tx1"/>
                </a:solidFill>
                <a:effectLst/>
                <a:latin typeface="+mn-lt"/>
                <a:ea typeface="+mn-ea"/>
                <a:cs typeface="+mn-cs"/>
              </a:rPr>
              <a:t>Describe the outcomes the LEA plans to achieve to address the needs of, and improve outcomes for, the student group or groups that led to the LEA’s eligibility for Differentiated Assistance.</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Explanation of why the LEA has developed this goal</a:t>
            </a:r>
            <a:r>
              <a:rPr lang="en-US" sz="1200" kern="1200" dirty="0">
                <a:solidFill>
                  <a:schemeClr val="tx1"/>
                </a:solidFill>
                <a:effectLst/>
                <a:latin typeface="+mn-lt"/>
                <a:ea typeface="+mn-ea"/>
                <a:cs typeface="+mn-cs"/>
              </a:rPr>
              <a:t>: Explain why the LEA is required to develop this goal, including identifying the student group(s) that lead to the LEA being required to develop this goal, how the actions and associated metrics included in this goal differ from previous efforts to improve outcomes for the student group(s), and why the LEA believes the actions, metrics, and expenditures included in this goal will help achieve the outcomes identified in the goal description.</a:t>
            </a:r>
          </a:p>
          <a:p>
            <a:endParaRPr lang="en-US" sz="1200" b="1" kern="1200" dirty="0">
              <a:solidFill>
                <a:schemeClr val="tx1"/>
              </a:solidFill>
              <a:effectLst/>
              <a:latin typeface="+mn-lt"/>
              <a:ea typeface="+mn-ea"/>
              <a:cs typeface="+mn-cs"/>
            </a:endParaRPr>
          </a:p>
          <a:p>
            <a:r>
              <a:rPr lang="en-US" sz="1200" b="1" kern="1200" dirty="0">
                <a:solidFill>
                  <a:schemeClr val="tx1"/>
                </a:solidFill>
                <a:effectLst/>
                <a:latin typeface="+mn-lt"/>
                <a:ea typeface="+mn-ea"/>
                <a:cs typeface="+mn-cs"/>
              </a:rPr>
              <a:t>Low-performing school(s) criteria: </a:t>
            </a:r>
            <a:r>
              <a:rPr lang="en-US" sz="1200" kern="1200" dirty="0">
                <a:solidFill>
                  <a:schemeClr val="tx1"/>
                </a:solidFill>
                <a:effectLst/>
                <a:latin typeface="+mn-lt"/>
                <a:ea typeface="+mn-ea"/>
                <a:cs typeface="+mn-cs"/>
              </a:rPr>
              <a:t>The following criteria only applies to a school district or COE with two or more schools; it does not apply to a single-school district. A school district or COE has one or more schools that, for two consecutive years, received the two lowest performance levels on all but one of the state indicators for which the school(s) receive performance levels in the Dashboard and the performance of </a:t>
            </a:r>
            <a:r>
              <a:rPr lang="en-US" sz="1200" u="sng" kern="1200" dirty="0">
                <a:solidFill>
                  <a:schemeClr val="tx1"/>
                </a:solidFill>
                <a:effectLst/>
                <a:latin typeface="+mn-lt"/>
                <a:ea typeface="+mn-ea"/>
                <a:cs typeface="+mn-cs"/>
              </a:rPr>
              <a:t>the “All Students” student group </a:t>
            </a:r>
            <a:r>
              <a:rPr lang="en-US" sz="1200" kern="1200" dirty="0">
                <a:solidFill>
                  <a:schemeClr val="tx1"/>
                </a:solidFill>
                <a:effectLst/>
                <a:latin typeface="+mn-lt"/>
                <a:ea typeface="+mn-ea"/>
                <a:cs typeface="+mn-cs"/>
              </a:rPr>
              <a:t>for the LEA is at least one performance level higher in all of those indicators. A list of the LEAs required to include a goal in the LCAP based on school performance, and the school(s) that lead to identification, may be found on the CDE’s Local Control Funding Formula web page at </a:t>
            </a:r>
            <a:r>
              <a:rPr lang="en-US" sz="1200" u="sng" kern="1200" dirty="0">
                <a:solidFill>
                  <a:schemeClr val="tx1"/>
                </a:solidFill>
                <a:effectLst/>
                <a:latin typeface="+mn-lt"/>
                <a:ea typeface="+mn-ea"/>
                <a:cs typeface="+mn-cs"/>
                <a:hlinkClick r:id="rId3" tooltip="Local Control Funding Formula web page"/>
              </a:rPr>
              <a:t>https://www.cde.ca.gov/fg/aa/lc/</a:t>
            </a:r>
            <a:r>
              <a:rPr lang="en-US" sz="1200" kern="1200" dirty="0">
                <a:solidFill>
                  <a:schemeClr val="tx1"/>
                </a:solidFill>
                <a:effectLst/>
                <a:latin typeface="+mn-lt"/>
                <a:ea typeface="+mn-ea"/>
                <a:cs typeface="+mn-cs"/>
              </a:rPr>
              <a:t>.</a:t>
            </a:r>
          </a:p>
          <a:p>
            <a:pPr marL="171450" lvl="0" indent="-171450">
              <a:buFont typeface="Arial" panose="020B0604020202020204" pitchFamily="34" charset="0"/>
              <a:buChar char="•"/>
            </a:pPr>
            <a:r>
              <a:rPr lang="en-US" sz="1200" b="1" u="sng" kern="1200" dirty="0">
                <a:solidFill>
                  <a:schemeClr val="tx1"/>
                </a:solidFill>
                <a:effectLst/>
                <a:latin typeface="+mn-lt"/>
                <a:ea typeface="+mn-ea"/>
                <a:cs typeface="+mn-cs"/>
              </a:rPr>
              <a:t>Low-performing school</a:t>
            </a:r>
            <a:r>
              <a:rPr lang="en-US" sz="1200" b="1" kern="1200" dirty="0">
                <a:solidFill>
                  <a:schemeClr val="tx1"/>
                </a:solidFill>
                <a:effectLst/>
                <a:latin typeface="+mn-lt"/>
                <a:ea typeface="+mn-ea"/>
                <a:cs typeface="+mn-cs"/>
              </a:rPr>
              <a:t>(s) goal requirement: </a:t>
            </a:r>
            <a:r>
              <a:rPr lang="en-US" sz="1200" kern="1200" dirty="0">
                <a:solidFill>
                  <a:schemeClr val="tx1"/>
                </a:solidFill>
                <a:effectLst/>
                <a:latin typeface="+mn-lt"/>
                <a:ea typeface="+mn-ea"/>
                <a:cs typeface="+mn-cs"/>
              </a:rPr>
              <a:t>A school district or COE meeting the low-performing school(s) criteria must include a goal in its LCAP focusing on addressing the disparities in performance between the school(s) and the LEA as a whole. This goal must include metrics, outcomes, actions, and expenditures specific to addressing the needs of, and improving outcomes for, the students enrolled at the low-performing school or schools. An LEA required to address multiple schools is not required to have a goal to address each school; however, each school must be specifically addressed in the goal. This requirement may not be met by combining this goal with another goal.</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Goal Description:</a:t>
            </a:r>
            <a:r>
              <a:rPr lang="en-US" sz="1200" kern="1200" dirty="0">
                <a:solidFill>
                  <a:schemeClr val="tx1"/>
                </a:solidFill>
                <a:effectLst/>
                <a:latin typeface="+mn-lt"/>
                <a:ea typeface="+mn-ea"/>
                <a:cs typeface="+mn-cs"/>
              </a:rPr>
              <a:t> Describe what outcomes the LEA plans to achieve to address the disparities in performance between the students enrolled at the low-performing school(s) and the students enrolled at the LEA as a whole. </a:t>
            </a:r>
          </a:p>
          <a:p>
            <a:pPr marL="171450" lvl="0" indent="-171450">
              <a:buFont typeface="Arial" panose="020B0604020202020204" pitchFamily="34" charset="0"/>
              <a:buChar char="•"/>
            </a:pPr>
            <a:r>
              <a:rPr lang="en-US" sz="1200" b="1" kern="1200" dirty="0">
                <a:solidFill>
                  <a:schemeClr val="tx1"/>
                </a:solidFill>
                <a:effectLst/>
                <a:latin typeface="+mn-lt"/>
                <a:ea typeface="+mn-ea"/>
                <a:cs typeface="+mn-cs"/>
              </a:rPr>
              <a:t>Explanation of why the LEA has developed this goal</a:t>
            </a:r>
            <a:r>
              <a:rPr lang="en-US" sz="1200" kern="1200" dirty="0">
                <a:solidFill>
                  <a:schemeClr val="tx1"/>
                </a:solidFill>
                <a:effectLst/>
                <a:latin typeface="+mn-lt"/>
                <a:ea typeface="+mn-ea"/>
                <a:cs typeface="+mn-cs"/>
              </a:rPr>
              <a:t>: Explain why the LEA is required to develop this goal, including identifying the schools(s) that lead to the LEA being required to develop this goal; how the actions and associated metrics included in this goal differ from previous efforts to improve outcomes for the school(s); and why the LEA believes the actions, metrics, and expenditures included in this goal will help achieve the outcomes for students enrolled at the low-performing school or schools identified in the goal description.</a:t>
            </a:r>
          </a:p>
          <a:p>
            <a:pPr marL="0" lvl="0" indent="0" algn="l" rtl="0">
              <a:spcBef>
                <a:spcPts val="0"/>
              </a:spcBef>
              <a:spcAft>
                <a:spcPts val="0"/>
              </a:spcAft>
              <a:buNone/>
            </a:pPr>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22</a:t>
            </a:fld>
            <a:endParaRPr lang="en-US"/>
          </a:p>
        </p:txBody>
      </p:sp>
    </p:spTree>
    <p:extLst>
      <p:ext uri="{BB962C8B-B14F-4D97-AF65-F5344CB8AC3E}">
        <p14:creationId xmlns:p14="http://schemas.microsoft.com/office/powerpoint/2010/main" val="18212315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cs typeface="Calibri"/>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24</a:t>
            </a:fld>
            <a:endParaRPr lang="en-US"/>
          </a:p>
        </p:txBody>
      </p:sp>
    </p:spTree>
    <p:extLst>
      <p:ext uri="{BB962C8B-B14F-4D97-AF65-F5344CB8AC3E}">
        <p14:creationId xmlns:p14="http://schemas.microsoft.com/office/powerpoint/2010/main" val="315882327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26</a:t>
            </a:fld>
            <a:endParaRPr lang="en-US"/>
          </a:p>
        </p:txBody>
      </p:sp>
    </p:spTree>
    <p:extLst>
      <p:ext uri="{BB962C8B-B14F-4D97-AF65-F5344CB8AC3E}">
        <p14:creationId xmlns:p14="http://schemas.microsoft.com/office/powerpoint/2010/main" val="10611930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27</a:t>
            </a:fld>
            <a:endParaRPr lang="en-US"/>
          </a:p>
        </p:txBody>
      </p:sp>
    </p:spTree>
    <p:extLst>
      <p:ext uri="{BB962C8B-B14F-4D97-AF65-F5344CB8AC3E}">
        <p14:creationId xmlns:p14="http://schemas.microsoft.com/office/powerpoint/2010/main" val="28318140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30</a:t>
            </a:fld>
            <a:endParaRPr lang="en-US"/>
          </a:p>
        </p:txBody>
      </p:sp>
    </p:spTree>
    <p:extLst>
      <p:ext uri="{BB962C8B-B14F-4D97-AF65-F5344CB8AC3E}">
        <p14:creationId xmlns:p14="http://schemas.microsoft.com/office/powerpoint/2010/main" val="9871545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highlight>
                  <a:srgbClr val="FFFF00"/>
                </a:highlight>
              </a:rPr>
              <a:t>A metric indicates the unit of measurement for an expected outcome. Measuring is not an Action. Example: Measure student performance on reading comprehension. (Not an action – measuring.)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highlight>
                <a:srgbClr val="FFFF00"/>
              </a:highlight>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highlight>
                  <a:srgbClr val="FFFF00"/>
                </a:highlight>
                <a:latin typeface="+mn-lt"/>
                <a:ea typeface="+mn-ea"/>
                <a:cs typeface="+mn-cs"/>
              </a:rPr>
              <a:t>The metrics may be quantitative or qualitative; but at minimum, an LEA’s LCAP must include goals that are measured using all of the applicable metrics for the related state priorities, in each LCAP year as applicable to the type of LEA. To the extent a state priority does not specify one or more metrics (e.g., implementation of state academic content and performance standards), the LEA must identify a metric to use within the LCAP. For these state priorities, LEAs are encouraged to use metrics based on or reported through the relevant self-reflection tool for local indicators within the Dashboard.</a:t>
            </a:r>
          </a:p>
        </p:txBody>
      </p:sp>
      <p:sp>
        <p:nvSpPr>
          <p:cNvPr id="4" name="Slide Number Placeholder 3"/>
          <p:cNvSpPr>
            <a:spLocks noGrp="1"/>
          </p:cNvSpPr>
          <p:nvPr>
            <p:ph type="sldNum" sz="quarter" idx="5"/>
          </p:nvPr>
        </p:nvSpPr>
        <p:spPr/>
        <p:txBody>
          <a:bodyPr/>
          <a:lstStyle/>
          <a:p>
            <a:fld id="{C4DE2599-B6DD-4604-94C4-ECDEF8D6962A}" type="slidenum">
              <a:rPr lang="en-US" smtClean="0"/>
              <a:t>31</a:t>
            </a:fld>
            <a:endParaRPr lang="en-US"/>
          </a:p>
        </p:txBody>
      </p:sp>
    </p:spTree>
    <p:extLst>
      <p:ext uri="{BB962C8B-B14F-4D97-AF65-F5344CB8AC3E}">
        <p14:creationId xmlns:p14="http://schemas.microsoft.com/office/powerpoint/2010/main" val="59301110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Arial"/>
              </a:rPr>
              <a:t>While a</a:t>
            </a:r>
            <a:r>
              <a:rPr kumimoji="0" lang="en-US" sz="1200" b="0" i="0" u="none" strike="noStrike" kern="1200" cap="none" spc="0" normalizeH="0" baseline="0" noProof="0" dirty="0">
                <a:ln>
                  <a:noFill/>
                </a:ln>
                <a:solidFill>
                  <a:srgbClr val="000000"/>
                </a:solidFill>
                <a:effectLst/>
                <a:uLnTx/>
                <a:uFillTx/>
                <a:latin typeface="Arial"/>
                <a:ea typeface="+mn-ea"/>
                <a:cs typeface="+mn-cs"/>
              </a:rPr>
              <a:t> metric indicates the unit of measurement for an expected outcome,</a:t>
            </a:r>
            <a:r>
              <a:rPr lang="en-US" sz="1200" dirty="0">
                <a:solidFill>
                  <a:srgbClr val="000000"/>
                </a:solidFill>
                <a:latin typeface="Arial"/>
              </a:rPr>
              <a:t> a</a:t>
            </a:r>
            <a:r>
              <a:rPr kumimoji="0" lang="en-US" sz="1200" b="0" i="0" u="none" strike="noStrike" kern="1200" cap="none" spc="0" normalizeH="0" baseline="0" noProof="0" dirty="0">
                <a:ln>
                  <a:noFill/>
                </a:ln>
                <a:solidFill>
                  <a:srgbClr val="000000"/>
                </a:solidFill>
                <a:effectLst/>
                <a:uLnTx/>
                <a:uFillTx/>
                <a:latin typeface="Arial"/>
                <a:ea typeface="+mn-ea"/>
                <a:cs typeface="+mn-cs"/>
              </a:rPr>
              <a:t>n action is something that is done to cause the expected outcome.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1" u="none" strike="noStrike" kern="1200" cap="none" spc="0" normalizeH="0" baseline="0" noProof="0" dirty="0">
                <a:ln>
                  <a:noFill/>
                </a:ln>
                <a:solidFill>
                  <a:srgbClr val="000000"/>
                </a:solidFill>
                <a:effectLst/>
                <a:uLnTx/>
                <a:uFillTx/>
                <a:latin typeface="Arial"/>
                <a:ea typeface="+mn-ea"/>
                <a:cs typeface="+mn-cs"/>
              </a:rPr>
              <a:t>Example: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Metric: 		Suspension Rate as a Percentage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Arial"/>
                <a:ea typeface="+mn-ea"/>
                <a:cs typeface="+mn-cs"/>
              </a:rPr>
              <a:t>Expected Outcome: 	Reduce by 5%</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0000"/>
                </a:solidFill>
                <a:effectLst/>
                <a:highlight>
                  <a:srgbClr val="FFFF00"/>
                </a:highlight>
                <a:uLnTx/>
                <a:uFillTx/>
                <a:latin typeface="Arial"/>
                <a:ea typeface="+mn-ea"/>
                <a:cs typeface="+mn-cs"/>
              </a:rPr>
              <a:t>Action:		Staff Training in PBIS</a:t>
            </a:r>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33</a:t>
            </a:fld>
            <a:endParaRPr lang="en-US"/>
          </a:p>
        </p:txBody>
      </p:sp>
    </p:spTree>
    <p:extLst>
      <p:ext uri="{BB962C8B-B14F-4D97-AF65-F5344CB8AC3E}">
        <p14:creationId xmlns:p14="http://schemas.microsoft.com/office/powerpoint/2010/main" val="32894629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5"/>
          </p:nvPr>
        </p:nvSpPr>
        <p:spPr/>
        <p:txBody>
          <a:bodyPr/>
          <a:lstStyle/>
          <a:p>
            <a:fld id="{C4DE2599-B6DD-4604-94C4-ECDEF8D6962A}" type="slidenum">
              <a:rPr lang="en-US" smtClean="0"/>
              <a:t>38</a:t>
            </a:fld>
            <a:endParaRPr lang="en-US"/>
          </a:p>
        </p:txBody>
      </p:sp>
    </p:spTree>
    <p:extLst>
      <p:ext uri="{BB962C8B-B14F-4D97-AF65-F5344CB8AC3E}">
        <p14:creationId xmlns:p14="http://schemas.microsoft.com/office/powerpoint/2010/main" val="17163265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A report of the Estimated Actual Expenditures for last year’s actions may be found in the Annual Update Table.</a:t>
            </a:r>
          </a:p>
          <a:p>
            <a:r>
              <a:rPr lang="en-US" b="1" dirty="0"/>
              <a:t>Bullet 1 (Prompt 1)- </a:t>
            </a:r>
            <a:r>
              <a:rPr lang="en-US" sz="1200" kern="1200" dirty="0">
                <a:solidFill>
                  <a:schemeClr val="tx1"/>
                </a:solidFill>
                <a:effectLst/>
                <a:latin typeface="+mn-lt"/>
                <a:ea typeface="+mn-ea"/>
                <a:cs typeface="+mn-cs"/>
              </a:rPr>
              <a:t>This must include any instance where the LEA did not implement a planned action or implemented a planned action in a manner that differs substantively from how it was described in the adopted LCAP. </a:t>
            </a:r>
          </a:p>
          <a:p>
            <a:r>
              <a:rPr lang="en-US" sz="1200" b="1" kern="1200" dirty="0">
                <a:solidFill>
                  <a:schemeClr val="tx1"/>
                </a:solidFill>
                <a:effectLst/>
                <a:latin typeface="+mn-lt"/>
                <a:ea typeface="+mn-ea"/>
                <a:cs typeface="+mn-cs"/>
              </a:rPr>
              <a:t>Bullet 2 (Prompt 2)- </a:t>
            </a:r>
            <a:r>
              <a:rPr lang="en-US" sz="1200" kern="1200" dirty="0">
                <a:solidFill>
                  <a:schemeClr val="tx1"/>
                </a:solidFill>
                <a:effectLst/>
                <a:latin typeface="+mn-lt"/>
                <a:ea typeface="+mn-ea"/>
                <a:cs typeface="+mn-cs"/>
              </a:rPr>
              <a:t>Minor variances in expenditures or percentages do not need to be addressed, and a dollar-for-dollar accounting is not required.</a:t>
            </a:r>
          </a:p>
          <a:p>
            <a:r>
              <a:rPr lang="en-US" sz="1200" b="1" kern="1200" dirty="0">
                <a:solidFill>
                  <a:schemeClr val="tx1"/>
                </a:solidFill>
                <a:effectLst/>
                <a:latin typeface="+mn-lt"/>
                <a:ea typeface="+mn-ea"/>
                <a:cs typeface="+mn-cs"/>
              </a:rPr>
              <a:t>Bullet 3 (Prompt 3)- </a:t>
            </a:r>
            <a:r>
              <a:rPr lang="en-US" sz="1200" kern="1200" dirty="0">
                <a:solidFill>
                  <a:schemeClr val="tx1"/>
                </a:solidFill>
                <a:effectLst/>
                <a:latin typeface="+mn-lt"/>
                <a:ea typeface="+mn-ea"/>
                <a:cs typeface="+mn-cs"/>
              </a:rPr>
              <a:t>In some cases, not all actions in a goal will be intended to improve performance on all of the metrics associated with the goal. When responding to this prompt, LEAs may assess the effectiveness of a single action or group of actions within the goal in the context of performance on a single metric or group of specific metrics within the goal that are applicable to the action(s). Grouping actions with metrics will allow for more robust analysis of whether the strategy the LEA is using to impact a specified set of metrics is working and increase transparency for stakeholders. LEAs are encouraged to use such an approach when goals include multiple actions and metrics that are not closely associated.</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1" kern="1200" dirty="0">
                <a:solidFill>
                  <a:schemeClr val="tx1"/>
                </a:solidFill>
                <a:effectLst/>
                <a:latin typeface="+mn-lt"/>
                <a:ea typeface="+mn-ea"/>
                <a:cs typeface="+mn-cs"/>
              </a:rPr>
              <a:t>Bullet 4 (Prompt 4)- </a:t>
            </a:r>
            <a:r>
              <a:rPr lang="en-US" sz="1200" kern="1200" dirty="0">
                <a:solidFill>
                  <a:schemeClr val="tx1"/>
                </a:solidFill>
                <a:effectLst/>
                <a:latin typeface="+mn-lt"/>
                <a:ea typeface="+mn-ea"/>
                <a:cs typeface="+mn-cs"/>
              </a:rPr>
              <a:t>Describe any changes made to this goal, expected outcomes, metrics, or actions to achieve this goal as a result of this analysis and analysis of the data provided in the Dashboard or other local data, as applicable.</a:t>
            </a:r>
          </a:p>
        </p:txBody>
      </p:sp>
      <p:sp>
        <p:nvSpPr>
          <p:cNvPr id="4" name="Slide Number Placeholder 3"/>
          <p:cNvSpPr>
            <a:spLocks noGrp="1"/>
          </p:cNvSpPr>
          <p:nvPr>
            <p:ph type="sldNum" sz="quarter" idx="5"/>
          </p:nvPr>
        </p:nvSpPr>
        <p:spPr/>
        <p:txBody>
          <a:bodyPr/>
          <a:lstStyle/>
          <a:p>
            <a:fld id="{C4DE2599-B6DD-4604-94C4-ECDEF8D6962A}" type="slidenum">
              <a:rPr lang="en-US" smtClean="0"/>
              <a:t>39</a:t>
            </a:fld>
            <a:endParaRPr lang="en-US"/>
          </a:p>
        </p:txBody>
      </p:sp>
    </p:spTree>
    <p:extLst>
      <p:ext uri="{BB962C8B-B14F-4D97-AF65-F5344CB8AC3E}">
        <p14:creationId xmlns:p14="http://schemas.microsoft.com/office/powerpoint/2010/main" val="21571826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45</a:t>
            </a:fld>
            <a:endParaRPr lang="en-US"/>
          </a:p>
        </p:txBody>
      </p:sp>
    </p:spTree>
    <p:extLst>
      <p:ext uri="{BB962C8B-B14F-4D97-AF65-F5344CB8AC3E}">
        <p14:creationId xmlns:p14="http://schemas.microsoft.com/office/powerpoint/2010/main" val="1781602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For additional information related to this change in terminology, please see Item 03 from the SBEs September 2021 meeting (https://www.cde.ca.gov/be/ag/ag/yr21/agenda202109.asp) and Item 05 from the SBEs November 2021 meeting (https://www.cde.ca.gov/be/ag/ag/yr21/agenda202111.asp). </a:t>
            </a:r>
          </a:p>
        </p:txBody>
      </p:sp>
      <p:sp>
        <p:nvSpPr>
          <p:cNvPr id="4" name="Slide Number Placeholder 3"/>
          <p:cNvSpPr>
            <a:spLocks noGrp="1"/>
          </p:cNvSpPr>
          <p:nvPr>
            <p:ph type="sldNum" sz="quarter" idx="5"/>
          </p:nvPr>
        </p:nvSpPr>
        <p:spPr/>
        <p:txBody>
          <a:bodyPr/>
          <a:lstStyle/>
          <a:p>
            <a:fld id="{C4DE2599-B6DD-4604-94C4-ECDEF8D6962A}" type="slidenum">
              <a:rPr lang="en-US" smtClean="0"/>
              <a:t>7</a:t>
            </a:fld>
            <a:endParaRPr lang="en-US"/>
          </a:p>
        </p:txBody>
      </p:sp>
    </p:spTree>
    <p:extLst>
      <p:ext uri="{BB962C8B-B14F-4D97-AF65-F5344CB8AC3E}">
        <p14:creationId xmlns:p14="http://schemas.microsoft.com/office/powerpoint/2010/main" val="182096902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46</a:t>
            </a:fld>
            <a:endParaRPr lang="en-US"/>
          </a:p>
        </p:txBody>
      </p:sp>
    </p:spTree>
    <p:extLst>
      <p:ext uri="{BB962C8B-B14F-4D97-AF65-F5344CB8AC3E}">
        <p14:creationId xmlns:p14="http://schemas.microsoft.com/office/powerpoint/2010/main" val="32380317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47</a:t>
            </a:fld>
            <a:endParaRPr lang="en-US"/>
          </a:p>
        </p:txBody>
      </p:sp>
    </p:spTree>
    <p:extLst>
      <p:ext uri="{BB962C8B-B14F-4D97-AF65-F5344CB8AC3E}">
        <p14:creationId xmlns:p14="http://schemas.microsoft.com/office/powerpoint/2010/main" val="29795922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Foundational Principles of the LCFF:</a:t>
            </a:r>
          </a:p>
          <a:p>
            <a:r>
              <a:rPr lang="en-US" dirty="0"/>
              <a:t>Local education agency (LEA)-level improvement that is based on multiple measures of success</a:t>
            </a:r>
          </a:p>
          <a:p>
            <a:pPr lvl="0"/>
            <a:r>
              <a:rPr lang="en-US" dirty="0"/>
              <a:t>Equity</a:t>
            </a:r>
          </a:p>
          <a:p>
            <a:pPr lvl="1"/>
            <a:r>
              <a:rPr lang="en-US" dirty="0"/>
              <a:t>Additional funding to address specific identified needs of students who are low income, English learners, and/or foster youth (i.e. unduplicated students)</a:t>
            </a:r>
          </a:p>
          <a:p>
            <a:pPr lvl="1"/>
            <a:r>
              <a:rPr lang="en-US" dirty="0"/>
              <a:t>Requirement to Increase or Improve Services in proportion to the increase in funding</a:t>
            </a:r>
          </a:p>
          <a:p>
            <a:pPr lvl="1"/>
            <a:r>
              <a:rPr lang="en-US" dirty="0"/>
              <a:t>The LCAP operationalizes this principle of equity through the goals, measures of progress, and actions described in the LCAP</a:t>
            </a:r>
          </a:p>
          <a:p>
            <a:pPr lvl="0"/>
            <a:r>
              <a:rPr lang="en-US" dirty="0"/>
              <a:t>Subsidiarity</a:t>
            </a:r>
          </a:p>
          <a:p>
            <a:pPr lvl="1"/>
            <a:r>
              <a:rPr lang="en-US" dirty="0"/>
              <a:t>Social and political issues should be dealt with at the local level</a:t>
            </a:r>
          </a:p>
          <a:p>
            <a:pPr lvl="1"/>
            <a:r>
              <a:rPr lang="en-US" dirty="0"/>
              <a:t>This approach necessitates transparency and collaboration with educational partners</a:t>
            </a:r>
          </a:p>
          <a:p>
            <a:pPr marL="0" lvl="0" indent="0" algn="l" rtl="0">
              <a:lnSpc>
                <a:spcPct val="100000"/>
              </a:lnSpc>
              <a:spcBef>
                <a:spcPts val="0"/>
              </a:spcBef>
              <a:spcAft>
                <a:spcPts val="0"/>
              </a:spcAft>
              <a:buSzPts val="1400"/>
              <a:buNone/>
            </a:pPr>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9</a:t>
            </a:fld>
            <a:endParaRPr lang="en-US"/>
          </a:p>
        </p:txBody>
      </p:sp>
    </p:spTree>
    <p:extLst>
      <p:ext uri="{BB962C8B-B14F-4D97-AF65-F5344CB8AC3E}">
        <p14:creationId xmlns:p14="http://schemas.microsoft.com/office/powerpoint/2010/main" val="4085180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dirty="0"/>
              <a:t>Comprehensive Strategic Planning: </a:t>
            </a:r>
          </a:p>
          <a:p>
            <a:pPr lvl="1"/>
            <a:r>
              <a:rPr lang="en-US" dirty="0"/>
              <a:t>The process of developing and annually updating the LCAP supports comprehensive strategic planning </a:t>
            </a:r>
          </a:p>
          <a:p>
            <a:pPr lvl="1"/>
            <a:r>
              <a:rPr lang="en-US" dirty="0"/>
              <a:t>Strategic planning that is comprehensive connects budgetary decisions to teaching and learning performance data </a:t>
            </a:r>
          </a:p>
          <a:p>
            <a:pPr lvl="1"/>
            <a:r>
              <a:rPr lang="en-US" dirty="0"/>
              <a:t>LEAs should continually evaluate the hard choices they make about the use of limited resources to meet student and community needs to ensure opportunities and outcomes are improved for all students.</a:t>
            </a:r>
          </a:p>
          <a:p>
            <a:pPr marL="0" lvl="0" indent="0">
              <a:buNone/>
            </a:pPr>
            <a:r>
              <a:rPr lang="en-US" dirty="0"/>
              <a:t>Meaningful Engagement of Educational Partners: </a:t>
            </a:r>
          </a:p>
          <a:p>
            <a:pPr lvl="1"/>
            <a:r>
              <a:rPr lang="en-US" dirty="0"/>
              <a:t>The LCAP development process should result in an LCAP that reflects decisions made through meaningful engagement of educational partners. </a:t>
            </a:r>
          </a:p>
          <a:p>
            <a:pPr lvl="1"/>
            <a:r>
              <a:rPr lang="en-US" dirty="0"/>
              <a:t>Local educational partners possess valuable perspectives and insights about an LEA's programs and services. </a:t>
            </a:r>
          </a:p>
          <a:p>
            <a:pPr lvl="1"/>
            <a:r>
              <a:rPr lang="en-US" dirty="0"/>
              <a:t>Effective strategic planning will incorporate these perspectives and insights in order to identify potential goals and actions to be included in the LCAP.</a:t>
            </a:r>
          </a:p>
          <a:p>
            <a:pPr marL="0" lvl="0" indent="0">
              <a:buNone/>
            </a:pPr>
            <a:r>
              <a:rPr lang="en-US" dirty="0"/>
              <a:t>Accountability and Compliance: </a:t>
            </a:r>
          </a:p>
          <a:p>
            <a:pPr lvl="1"/>
            <a:r>
              <a:rPr lang="en-US" dirty="0"/>
              <a:t>The LCAP serves an important accountability function because aspects of the LCAP template require LEAs to show that they have complied with various requirements specified in the LCFF statutes and regulations.</a:t>
            </a:r>
          </a:p>
          <a:p>
            <a:pPr marL="0" lvl="0" indent="0" algn="l" rtl="0">
              <a:spcBef>
                <a:spcPts val="0"/>
              </a:spcBef>
              <a:spcAft>
                <a:spcPts val="0"/>
              </a:spcAft>
              <a:buNone/>
            </a:pPr>
            <a:endParaRPr lang="en-US" dirty="0"/>
          </a:p>
          <a:p>
            <a:pPr marL="228600" lvl="0" indent="-228600" algn="l" rtl="0">
              <a:spcBef>
                <a:spcPts val="0"/>
              </a:spcBef>
              <a:spcAft>
                <a:spcPts val="0"/>
              </a:spcAft>
              <a:buFont typeface="+mj-lt"/>
              <a:buAutoNum type="arabicPeriod"/>
            </a:pPr>
            <a:r>
              <a:rPr lang="en-US" dirty="0"/>
              <a:t>Development Phase (data analysis and reflection, engaging educational partners in that process, writing the plan)</a:t>
            </a:r>
          </a:p>
          <a:p>
            <a:pPr marL="228600" lvl="0" indent="-228600" algn="l" rtl="0">
              <a:spcBef>
                <a:spcPts val="0"/>
              </a:spcBef>
              <a:spcAft>
                <a:spcPts val="0"/>
              </a:spcAft>
              <a:buFont typeface="+mj-lt"/>
              <a:buAutoNum type="arabicPeriod"/>
            </a:pPr>
            <a:r>
              <a:rPr lang="en-US" dirty="0"/>
              <a:t>Adoption Phase (hearing, adoption meeting, local indicator presentation, and budget adoption for school districts and COEs)</a:t>
            </a:r>
          </a:p>
          <a:p>
            <a:pPr marL="228600" lvl="0" indent="-228600" algn="l" rtl="0">
              <a:spcBef>
                <a:spcPts val="0"/>
              </a:spcBef>
              <a:spcAft>
                <a:spcPts val="0"/>
              </a:spcAft>
              <a:buFont typeface="+mj-lt"/>
              <a:buAutoNum type="arabicPeriod"/>
            </a:pPr>
            <a:r>
              <a:rPr lang="en-US" dirty="0"/>
              <a:t>Review and Approval Phase (COE/CDE reviews the plan, makes recs, approves plan assuming it meets requirements)</a:t>
            </a:r>
          </a:p>
          <a:p>
            <a:pPr marL="228600" lvl="0" indent="-228600" algn="l" rtl="0">
              <a:spcBef>
                <a:spcPts val="0"/>
              </a:spcBef>
              <a:spcAft>
                <a:spcPts val="0"/>
              </a:spcAft>
              <a:buFont typeface="+mj-lt"/>
              <a:buAutoNum type="arabicPeriod"/>
            </a:pPr>
            <a:r>
              <a:rPr lang="en-US" dirty="0"/>
              <a:t>Implementation Phase (LEA is actually implementing plan)</a:t>
            </a:r>
          </a:p>
          <a:p>
            <a:pPr marL="0" lvl="1"/>
            <a:endParaRPr lang="en-US" dirty="0"/>
          </a:p>
          <a:p>
            <a:pPr marL="0" lvl="0" indent="0" algn="l" rtl="0">
              <a:lnSpc>
                <a:spcPct val="100000"/>
              </a:lnSpc>
              <a:spcBef>
                <a:spcPts val="0"/>
              </a:spcBef>
              <a:spcAft>
                <a:spcPts val="0"/>
              </a:spcAft>
              <a:buSzPts val="1400"/>
              <a:buNone/>
            </a:pPr>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10</a:t>
            </a:fld>
            <a:endParaRPr lang="en-US"/>
          </a:p>
        </p:txBody>
      </p:sp>
    </p:spTree>
    <p:extLst>
      <p:ext uri="{BB962C8B-B14F-4D97-AF65-F5344CB8AC3E}">
        <p14:creationId xmlns:p14="http://schemas.microsoft.com/office/powerpoint/2010/main" val="538406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t>Development Phase (data analysis and reflection, engaging educational partners in that process, writing the plan)</a:t>
            </a:r>
          </a:p>
          <a:p>
            <a:pPr marL="0" lvl="0" indent="0" algn="l" rtl="0">
              <a:spcBef>
                <a:spcPts val="0"/>
              </a:spcBef>
              <a:spcAft>
                <a:spcPts val="0"/>
              </a:spcAft>
              <a:buNone/>
            </a:pPr>
            <a:r>
              <a:rPr lang="en-US" dirty="0"/>
              <a:t>Adoption Phase (hearing, adoption meeting, local indicator presentation, and budget adoption for school districts and COEs)</a:t>
            </a:r>
          </a:p>
          <a:p>
            <a:pPr marL="0" lvl="0" indent="0" algn="l" rtl="0">
              <a:spcBef>
                <a:spcPts val="0"/>
              </a:spcBef>
              <a:spcAft>
                <a:spcPts val="0"/>
              </a:spcAft>
              <a:buNone/>
            </a:pPr>
            <a:r>
              <a:rPr lang="en-US" dirty="0"/>
              <a:t>Review and Approval Phase (COE/CDE reviews the plan, makes recs, approves plan assuming it meets requirements)</a:t>
            </a:r>
          </a:p>
          <a:p>
            <a:pPr marL="0" lvl="0" indent="0" algn="l" rtl="0">
              <a:spcBef>
                <a:spcPts val="0"/>
              </a:spcBef>
              <a:spcAft>
                <a:spcPts val="0"/>
              </a:spcAft>
              <a:buNone/>
            </a:pPr>
            <a:r>
              <a:rPr lang="en-US" dirty="0"/>
              <a:t>Implementation Phase (LEA is actually implementing plan)</a:t>
            </a:r>
          </a:p>
          <a:p>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11</a:t>
            </a:fld>
            <a:endParaRPr lang="en-US"/>
          </a:p>
        </p:txBody>
      </p:sp>
    </p:spTree>
    <p:extLst>
      <p:ext uri="{BB962C8B-B14F-4D97-AF65-F5344CB8AC3E}">
        <p14:creationId xmlns:p14="http://schemas.microsoft.com/office/powerpoint/2010/main" val="23220299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13</a:t>
            </a:fld>
            <a:endParaRPr lang="en-US"/>
          </a:p>
        </p:txBody>
      </p:sp>
    </p:spTree>
    <p:extLst>
      <p:ext uri="{BB962C8B-B14F-4D97-AF65-F5344CB8AC3E}">
        <p14:creationId xmlns:p14="http://schemas.microsoft.com/office/powerpoint/2010/main" val="37388038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100" lvl="0" indent="-165100" algn="l" rtl="0">
              <a:spcBef>
                <a:spcPts val="0"/>
              </a:spcBef>
              <a:spcAft>
                <a:spcPts val="0"/>
              </a:spcAft>
              <a:buClr>
                <a:schemeClr val="dk1"/>
              </a:buClr>
              <a:buSzPts val="1200"/>
              <a:buFont typeface="Arial"/>
              <a:buChar char="•"/>
            </a:pPr>
            <a:r>
              <a:rPr lang="en-US" dirty="0"/>
              <a:t>Goals must address each of the state priorities and any additional local priorities; however, one goal may address multiple priorities. </a:t>
            </a:r>
          </a:p>
          <a:p>
            <a:pPr marL="165100" lvl="0" indent="-165100" algn="l" rtl="0">
              <a:spcBef>
                <a:spcPts val="0"/>
              </a:spcBef>
              <a:spcAft>
                <a:spcPts val="0"/>
              </a:spcAft>
              <a:buClr>
                <a:schemeClr val="dk1"/>
              </a:buClr>
              <a:buSzPts val="1200"/>
              <a:buFont typeface="Arial"/>
              <a:buChar char="•"/>
            </a:pPr>
            <a:r>
              <a:rPr lang="en-US" dirty="0"/>
              <a:t>An LEA may identify which school sites and subgroups have the same goals, and may group and describe those goals together. </a:t>
            </a:r>
          </a:p>
          <a:p>
            <a:pPr marL="165100" lvl="0" indent="-165100" algn="l" rtl="0">
              <a:spcBef>
                <a:spcPts val="0"/>
              </a:spcBef>
              <a:spcAft>
                <a:spcPts val="0"/>
              </a:spcAft>
              <a:buClr>
                <a:schemeClr val="dk1"/>
              </a:buClr>
              <a:buSzPts val="1200"/>
              <a:buFont typeface="Arial"/>
              <a:buChar char="•"/>
            </a:pPr>
            <a:r>
              <a:rPr lang="en-US" dirty="0"/>
              <a:t>If a single goal requires longer than one year to implement fully, the LCAP should reflect the annual incremental actions, services, and expenditures, as well as the annual anticipated progress, that the district expects to achieve for each student group. </a:t>
            </a:r>
          </a:p>
          <a:p>
            <a:pPr marL="165100" lvl="0" indent="-165100" algn="l" rtl="0">
              <a:spcBef>
                <a:spcPts val="0"/>
              </a:spcBef>
              <a:spcAft>
                <a:spcPts val="0"/>
              </a:spcAft>
              <a:buClr>
                <a:schemeClr val="dk1"/>
              </a:buClr>
              <a:buSzPts val="1200"/>
              <a:buFont typeface="Arial"/>
              <a:buChar char="•"/>
            </a:pPr>
            <a:r>
              <a:rPr lang="en-US" dirty="0"/>
              <a:t>These annual benchmarks will assist LEAs and the community to monitor the progress of the plan.</a:t>
            </a:r>
          </a:p>
          <a:p>
            <a:pPr marL="0" lvl="0" indent="0" algn="l" rtl="0">
              <a:lnSpc>
                <a:spcPct val="100000"/>
              </a:lnSpc>
              <a:spcBef>
                <a:spcPts val="0"/>
              </a:spcBef>
              <a:spcAft>
                <a:spcPts val="0"/>
              </a:spcAft>
              <a:buClr>
                <a:schemeClr val="dk1"/>
              </a:buClr>
              <a:buSzPts val="1200"/>
              <a:buFont typeface="Calibri"/>
              <a:buNone/>
            </a:pPr>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15</a:t>
            </a:fld>
            <a:endParaRPr lang="en-US"/>
          </a:p>
        </p:txBody>
      </p:sp>
    </p:spTree>
    <p:extLst>
      <p:ext uri="{BB962C8B-B14F-4D97-AF65-F5344CB8AC3E}">
        <p14:creationId xmlns:p14="http://schemas.microsoft.com/office/powerpoint/2010/main" val="3575559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65100" lvl="0" indent="-165100" algn="l" rtl="0">
              <a:spcBef>
                <a:spcPts val="0"/>
              </a:spcBef>
              <a:spcAft>
                <a:spcPts val="0"/>
              </a:spcAft>
              <a:buClr>
                <a:schemeClr val="dk1"/>
              </a:buClr>
              <a:buSzPts val="1200"/>
              <a:buFont typeface="Arial"/>
              <a:buChar char="•"/>
            </a:pPr>
            <a:r>
              <a:rPr lang="en-US" dirty="0"/>
              <a:t>Student groups that must be addressed in the LCAP are those groups named in </a:t>
            </a:r>
            <a:r>
              <a:rPr lang="en-US" i="1" dirty="0"/>
              <a:t>Education Code (EC)</a:t>
            </a:r>
            <a:r>
              <a:rPr lang="en-US" i="0" dirty="0"/>
              <a:t> Section 52052:</a:t>
            </a:r>
            <a:endParaRPr lang="en-US" dirty="0"/>
          </a:p>
          <a:p>
            <a:pPr marL="688975" lvl="1" indent="-231775">
              <a:buFont typeface="Arial" panose="020B0604020202020204" pitchFamily="34" charset="0"/>
              <a:buChar char="•"/>
            </a:pPr>
            <a:r>
              <a:rPr lang="en-US" dirty="0"/>
              <a:t>Ethnic groups (30 or more)</a:t>
            </a:r>
          </a:p>
          <a:p>
            <a:pPr marL="688975" lvl="1" indent="-231775">
              <a:buFont typeface="Arial" panose="020B0604020202020204" pitchFamily="34" charset="0"/>
              <a:buChar char="•"/>
            </a:pPr>
            <a:r>
              <a:rPr lang="en-US" dirty="0"/>
              <a:t>Socioeconomically disadvantaged students (30 or more)</a:t>
            </a:r>
          </a:p>
          <a:p>
            <a:pPr marL="688975" lvl="1" indent="-231775">
              <a:buFont typeface="Arial" panose="020B0604020202020204" pitchFamily="34" charset="0"/>
              <a:buChar char="•"/>
            </a:pPr>
            <a:r>
              <a:rPr lang="en-US" dirty="0"/>
              <a:t>English learners (30 or more)</a:t>
            </a:r>
          </a:p>
          <a:p>
            <a:pPr marL="688975" lvl="1" indent="-231775">
              <a:buFont typeface="Arial" panose="020B0604020202020204" pitchFamily="34" charset="0"/>
              <a:buChar char="•"/>
            </a:pPr>
            <a:r>
              <a:rPr lang="en-US" dirty="0"/>
              <a:t>Pupils with disabilities (30 or more)</a:t>
            </a:r>
          </a:p>
          <a:p>
            <a:pPr marL="688975" lvl="1" indent="-231775">
              <a:buFont typeface="Arial" panose="020B0604020202020204" pitchFamily="34" charset="0"/>
              <a:buChar char="•"/>
            </a:pPr>
            <a:r>
              <a:rPr lang="en-US" dirty="0"/>
              <a:t>Foster youth (15 or more)</a:t>
            </a:r>
          </a:p>
          <a:p>
            <a:pPr marL="688975" lvl="1" indent="-231775">
              <a:buFont typeface="Arial" panose="020B0604020202020204" pitchFamily="34" charset="0"/>
              <a:buChar char="•"/>
            </a:pPr>
            <a:r>
              <a:rPr lang="en-US" dirty="0"/>
              <a:t>Homeless youth (15 or more)</a:t>
            </a:r>
          </a:p>
          <a:p>
            <a:pPr marL="165100" lvl="0" indent="-165100" algn="l" rtl="0">
              <a:spcBef>
                <a:spcPts val="0"/>
              </a:spcBef>
              <a:spcAft>
                <a:spcPts val="0"/>
              </a:spcAft>
              <a:buClr>
                <a:schemeClr val="dk1"/>
              </a:buClr>
              <a:buSzPts val="1200"/>
              <a:buFont typeface="Arial"/>
              <a:buChar char="•"/>
            </a:pPr>
            <a:r>
              <a:rPr lang="en-US" dirty="0"/>
              <a:t>Numbers denote the number of students that constitutes a numerically significant student group</a:t>
            </a:r>
          </a:p>
          <a:p>
            <a:endParaRPr lang="en-US" dirty="0"/>
          </a:p>
          <a:p>
            <a:endParaRPr lang="en-US" dirty="0"/>
          </a:p>
        </p:txBody>
      </p:sp>
      <p:sp>
        <p:nvSpPr>
          <p:cNvPr id="4" name="Slide Number Placeholder 3"/>
          <p:cNvSpPr>
            <a:spLocks noGrp="1"/>
          </p:cNvSpPr>
          <p:nvPr>
            <p:ph type="sldNum" sz="quarter" idx="5"/>
          </p:nvPr>
        </p:nvSpPr>
        <p:spPr/>
        <p:txBody>
          <a:bodyPr/>
          <a:lstStyle/>
          <a:p>
            <a:fld id="{C4DE2599-B6DD-4604-94C4-ECDEF8D6962A}" type="slidenum">
              <a:rPr lang="en-US" smtClean="0"/>
              <a:t>17</a:t>
            </a:fld>
            <a:endParaRPr lang="en-US"/>
          </a:p>
        </p:txBody>
      </p:sp>
    </p:spTree>
    <p:extLst>
      <p:ext uri="{BB962C8B-B14F-4D97-AF65-F5344CB8AC3E}">
        <p14:creationId xmlns:p14="http://schemas.microsoft.com/office/powerpoint/2010/main" val="17735311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lgn="l" rtl="0">
              <a:spcBef>
                <a:spcPts val="0"/>
              </a:spcBef>
              <a:spcAft>
                <a:spcPts val="0"/>
              </a:spcAft>
              <a:buClr>
                <a:schemeClr val="dk1"/>
              </a:buClr>
              <a:buSzPts val="1200"/>
              <a:buFont typeface="Arial"/>
              <a:buNone/>
            </a:pPr>
            <a:r>
              <a:rPr lang="en-US" i="0" dirty="0"/>
              <a:t>From </a:t>
            </a:r>
            <a:r>
              <a:rPr lang="en-US" i="1" dirty="0"/>
              <a:t>Education Code </a:t>
            </a:r>
            <a:r>
              <a:rPr lang="en-US" i="0" dirty="0"/>
              <a:t>(</a:t>
            </a:r>
            <a:r>
              <a:rPr lang="en-US" i="1" dirty="0"/>
              <a:t>EC</a:t>
            </a:r>
            <a:r>
              <a:rPr lang="en-US" i="0" dirty="0"/>
              <a:t>) sections 52060(d) and 52066(d)</a:t>
            </a:r>
          </a:p>
          <a:p>
            <a:pPr marL="0" lvl="0" indent="0" algn="l" rtl="0">
              <a:spcBef>
                <a:spcPts val="0"/>
              </a:spcBef>
              <a:spcAft>
                <a:spcPts val="0"/>
              </a:spcAft>
              <a:buClr>
                <a:schemeClr val="dk1"/>
              </a:buClr>
              <a:buSzPts val="1200"/>
              <a:buFont typeface="Arial"/>
              <a:buNone/>
            </a:pPr>
            <a:endParaRPr lang="en-US" i="0" dirty="0"/>
          </a:p>
          <a:p>
            <a:pPr marL="0" marR="0" lvl="0" indent="0" algn="l" defTabSz="914400" rtl="0" eaLnBrk="1" fontAlgn="auto" latinLnBrk="0" hangingPunct="1">
              <a:lnSpc>
                <a:spcPct val="100000"/>
              </a:lnSpc>
              <a:spcBef>
                <a:spcPts val="0"/>
              </a:spcBef>
              <a:spcAft>
                <a:spcPts val="0"/>
              </a:spcAft>
              <a:buClr>
                <a:schemeClr val="dk1"/>
              </a:buClr>
              <a:buSzPts val="1200"/>
              <a:buFont typeface="Arial"/>
              <a:buNone/>
              <a:tabLst/>
              <a:defRPr/>
            </a:pPr>
            <a:r>
              <a:rPr lang="en-US" i="0" dirty="0"/>
              <a:t>See the LCFF State Priorities Summary document for additional details: </a:t>
            </a:r>
            <a:r>
              <a:rPr lang="en-US" sz="1200" dirty="0">
                <a:solidFill>
                  <a:srgbClr val="1704A0">
                    <a:alpha val="85000"/>
                  </a:srgbClr>
                </a:solidFill>
                <a:hlinkClick r:id="rId3" tooltip="LCFF State Priorities Summary document">
                  <a:extLst>
                    <a:ext uri="{A12FA001-AC4F-418D-AE19-62706E023703}">
                      <ahyp:hlinkClr xmlns:ahyp="http://schemas.microsoft.com/office/drawing/2018/hyperlinkcolor" val="tx"/>
                    </a:ext>
                  </a:extLst>
                </a:hlinkClick>
              </a:rPr>
              <a:t>https://www.cde.ca.gov/re/lc/documents/lcffprioritiessummary.docx</a:t>
            </a:r>
            <a:endParaRPr lang="en-US" sz="1200" dirty="0">
              <a:solidFill>
                <a:srgbClr val="1704A0">
                  <a:alpha val="85000"/>
                </a:srgbClr>
              </a:solidFill>
            </a:endParaRPr>
          </a:p>
          <a:p>
            <a:pPr marL="0" lvl="0" indent="0" algn="l" rtl="0">
              <a:spcBef>
                <a:spcPts val="0"/>
              </a:spcBef>
              <a:spcAft>
                <a:spcPts val="0"/>
              </a:spcAft>
              <a:buClr>
                <a:schemeClr val="dk1"/>
              </a:buClr>
              <a:buSzPts val="1200"/>
              <a:buFont typeface="Arial"/>
              <a:buNone/>
            </a:pPr>
            <a:endParaRPr lang="en-US" i="0" dirty="0"/>
          </a:p>
        </p:txBody>
      </p:sp>
      <p:sp>
        <p:nvSpPr>
          <p:cNvPr id="4" name="Slide Number Placeholder 3"/>
          <p:cNvSpPr>
            <a:spLocks noGrp="1"/>
          </p:cNvSpPr>
          <p:nvPr>
            <p:ph type="sldNum" sz="quarter" idx="5"/>
          </p:nvPr>
        </p:nvSpPr>
        <p:spPr/>
        <p:txBody>
          <a:bodyPr/>
          <a:lstStyle/>
          <a:p>
            <a:fld id="{C4DE2599-B6DD-4604-94C4-ECDEF8D6962A}" type="slidenum">
              <a:rPr lang="en-US" smtClean="0"/>
              <a:t>18</a:t>
            </a:fld>
            <a:endParaRPr lang="en-US"/>
          </a:p>
        </p:txBody>
      </p:sp>
    </p:spTree>
    <p:extLst>
      <p:ext uri="{BB962C8B-B14F-4D97-AF65-F5344CB8AC3E}">
        <p14:creationId xmlns:p14="http://schemas.microsoft.com/office/powerpoint/2010/main" val="10971292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Option 1">
    <p:spTree>
      <p:nvGrpSpPr>
        <p:cNvPr id="1" name=""/>
        <p:cNvGrpSpPr/>
        <p:nvPr/>
      </p:nvGrpSpPr>
      <p:grpSpPr>
        <a:xfrm>
          <a:off x="0" y="0"/>
          <a:ext cx="0" cy="0"/>
          <a:chOff x="0" y="0"/>
          <a:chExt cx="0" cy="0"/>
        </a:xfrm>
      </p:grpSpPr>
      <p:sp>
        <p:nvSpPr>
          <p:cNvPr id="7" name="Rectangle 6"/>
          <p:cNvSpPr/>
          <p:nvPr/>
        </p:nvSpPr>
        <p:spPr>
          <a:xfrm>
            <a:off x="3175" y="6418741"/>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0" y="635096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1097280" y="6506339"/>
            <a:ext cx="9985898" cy="261610"/>
          </a:xfrm>
          <a:prstGeom prst="rect">
            <a:avLst/>
          </a:prstGeom>
        </p:spPr>
        <p:txBody>
          <a:bodyPr wrap="square">
            <a:spAutoFit/>
          </a:bodyPr>
          <a:lstStyle/>
          <a:p>
            <a:pPr marL="0" marR="0" lvl="0" indent="0" algn="l" defTabSz="914400" rtl="0" eaLnBrk="0" fontAlgn="base" latinLnBrk="0" hangingPunct="0">
              <a:lnSpc>
                <a:spcPct val="100000"/>
              </a:lnSpc>
              <a:spcBef>
                <a:spcPts val="0"/>
              </a:spcBef>
              <a:spcAft>
                <a:spcPct val="0"/>
              </a:spcAft>
              <a:buClrTx/>
              <a:buSzTx/>
              <a:buFontTx/>
              <a:buNone/>
              <a:tabLst/>
              <a:defRPr/>
            </a:pPr>
            <a:r>
              <a:rPr kumimoji="0" lang="en-US" altLang="en-US" sz="1100" b="1"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a:t>
            </a: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State Superintendent of Public Instruction				        California Department of Education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25780749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82633" y="374073"/>
            <a:ext cx="3507971" cy="2506286"/>
          </a:xfrm>
        </p:spPr>
        <p:txBody>
          <a:bodyPr anchor="b">
            <a:normAutofit/>
          </a:bodyPr>
          <a:lstStyle>
            <a:lvl1pPr>
              <a:defRPr sz="3600" b="0">
                <a:solidFill>
                  <a:srgbClr val="FFFFFF"/>
                </a:solidFill>
              </a:defRPr>
            </a:lvl1pPr>
          </a:lstStyle>
          <a:p>
            <a:r>
              <a:rPr lang="en-US" dirty="0"/>
              <a:t>Click to edit Master title style</a:t>
            </a:r>
          </a:p>
        </p:txBody>
      </p:sp>
      <p:sp>
        <p:nvSpPr>
          <p:cNvPr id="4" name="Text Placeholder 3"/>
          <p:cNvSpPr>
            <a:spLocks noGrp="1"/>
          </p:cNvSpPr>
          <p:nvPr>
            <p:ph type="body" sz="half" idx="2"/>
          </p:nvPr>
        </p:nvSpPr>
        <p:spPr>
          <a:xfrm>
            <a:off x="282633" y="2926080"/>
            <a:ext cx="3507971"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3" name="Content Placeholder 2"/>
          <p:cNvSpPr>
            <a:spLocks noGrp="1"/>
          </p:cNvSpPr>
          <p:nvPr>
            <p:ph idx="1"/>
          </p:nvPr>
        </p:nvSpPr>
        <p:spPr>
          <a:xfrm>
            <a:off x="4272741" y="374073"/>
            <a:ext cx="7631083" cy="593113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0145A265-F8F0-4E7E-AB9E-B26CB73F0A71}" type="datetime1">
              <a:rPr lang="en-US" smtClean="0"/>
              <a:t>12/30/2021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E47FE53-EBF0-4DA7-9D9D-CC1C3A20F3CB}" type="slidenum">
              <a:rPr lang="en-US" smtClean="0"/>
              <a:t>‹#›</a:t>
            </a:fld>
            <a:endParaRPr lang="en-US"/>
          </a:p>
        </p:txBody>
      </p:sp>
      <p:pic>
        <p:nvPicPr>
          <p:cNvPr id="12" name="Picture 11"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55974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Option 2">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pic>
        <p:nvPicPr>
          <p:cNvPr id="12" name="Picture 11"/>
          <p:cNvPicPr>
            <a:picLocks noChangeAspect="1"/>
          </p:cNvPicPr>
          <p:nvPr userDrawn="1"/>
        </p:nvPicPr>
        <p:blipFill rotWithShape="1">
          <a:blip r:embed="rId3">
            <a:extLst>
              <a:ext uri="{28A0092B-C50C-407E-A947-70E740481C1C}">
                <a14:useLocalDpi xmlns:a14="http://schemas.microsoft.com/office/drawing/2010/main" val="0"/>
              </a:ext>
            </a:extLst>
          </a:blip>
          <a:srcRect l="4675"/>
          <a:stretch/>
        </p:blipFill>
        <p:spPr>
          <a:xfrm>
            <a:off x="440575" y="5685855"/>
            <a:ext cx="3333404" cy="666750"/>
          </a:xfrm>
          <a:prstGeom prst="rect">
            <a:avLst/>
          </a:prstGeom>
        </p:spPr>
      </p:pic>
      <p:sp>
        <p:nvSpPr>
          <p:cNvPr id="8" name="Rectangle 7"/>
          <p:cNvSpPr/>
          <p:nvPr/>
        </p:nvSpPr>
        <p:spPr>
          <a:xfrm>
            <a:off x="15" y="6342629"/>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userDrawn="1"/>
        </p:nvSpPr>
        <p:spPr>
          <a:xfrm>
            <a:off x="440575" y="6498595"/>
            <a:ext cx="10642603" cy="261610"/>
          </a:xfrm>
          <a:prstGeom prst="rect">
            <a:avLst/>
          </a:prstGeom>
        </p:spPr>
        <p:txBody>
          <a:bodyPr wrap="square">
            <a:spAutoFit/>
          </a:bodyPr>
          <a:lstStyle/>
          <a:p>
            <a:pPr marL="0" marR="0" lvl="0" indent="0" algn="l" defTabSz="914400" rtl="0" eaLnBrk="0" fontAlgn="base" latinLnBrk="0" hangingPunct="0">
              <a:lnSpc>
                <a:spcPct val="100000"/>
              </a:lnSpc>
              <a:spcBef>
                <a:spcPts val="800"/>
              </a:spcBef>
              <a:spcAft>
                <a:spcPct val="0"/>
              </a:spcAft>
              <a:buClrTx/>
              <a:buSzTx/>
              <a:buFontTx/>
              <a:buNone/>
              <a:tabLst/>
              <a:defRPr/>
            </a:pPr>
            <a:r>
              <a:rPr kumimoji="0" lang="en-US" altLang="en-US" sz="1100" b="0" i="0" u="none" strike="noStrike" kern="1200" cap="none" spc="0" normalizeH="0" baseline="0" noProof="0" dirty="0">
                <a:ln>
                  <a:noFill/>
                </a:ln>
                <a:solidFill>
                  <a:schemeClr val="bg1"/>
                </a:solidFill>
                <a:effectLst/>
                <a:uLnTx/>
                <a:uFillTx/>
                <a:latin typeface="Arial" panose="020B0604020202020204" pitchFamily="34" charset="0"/>
                <a:ea typeface="+mn-ea"/>
                <a:cs typeface="+mn-cs"/>
              </a:rPr>
              <a:t>Tony Thurmond, State Superintendent of Public Instruction</a:t>
            </a:r>
            <a:endParaRPr kumimoji="0" lang="en-US" altLang="en-US" sz="1200" b="1" i="0" u="none" strike="noStrike" kern="1200" cap="none" spc="0" normalizeH="0" baseline="0" noProof="0" dirty="0">
              <a:ln>
                <a:noFill/>
              </a:ln>
              <a:solidFill>
                <a:schemeClr val="bg1"/>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3022482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Title Slide Option 3">
    <p:spTree>
      <p:nvGrpSpPr>
        <p:cNvPr id="1" name=""/>
        <p:cNvGrpSpPr/>
        <p:nvPr/>
      </p:nvGrpSpPr>
      <p:grpSpPr>
        <a:xfrm>
          <a:off x="0" y="0"/>
          <a:ext cx="0" cy="0"/>
          <a:chOff x="0" y="0"/>
          <a:chExt cx="0" cy="0"/>
        </a:xfrm>
      </p:grpSpPr>
      <p:sp>
        <p:nvSpPr>
          <p:cNvPr id="16" name="Rectangle 15"/>
          <p:cNvSpPr/>
          <p:nvPr userDrawn="1"/>
        </p:nvSpPr>
        <p:spPr>
          <a:xfrm>
            <a:off x="0" y="0"/>
            <a:ext cx="1886297" cy="6334316"/>
          </a:xfrm>
          <a:prstGeom prst="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userDrawn="1"/>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485502" y="758952"/>
            <a:ext cx="9152313"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dirty="0"/>
              <a:t>Click to edit Master title style</a:t>
            </a:r>
          </a:p>
        </p:txBody>
      </p:sp>
      <p:sp>
        <p:nvSpPr>
          <p:cNvPr id="3" name="Subtitle 2"/>
          <p:cNvSpPr>
            <a:spLocks noGrp="1"/>
          </p:cNvSpPr>
          <p:nvPr>
            <p:ph type="subTitle" idx="1"/>
          </p:nvPr>
        </p:nvSpPr>
        <p:spPr>
          <a:xfrm>
            <a:off x="2485501" y="4455621"/>
            <a:ext cx="9155085"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dirty="0"/>
              <a:t>Click to edit Master subtitle style</a:t>
            </a:r>
          </a:p>
        </p:txBody>
      </p:sp>
      <p:cxnSp>
        <p:nvCxnSpPr>
          <p:cNvPr id="9" name="Straight Connector 8"/>
          <p:cNvCxnSpPr/>
          <p:nvPr/>
        </p:nvCxnSpPr>
        <p:spPr>
          <a:xfrm>
            <a:off x="2576943" y="4343400"/>
            <a:ext cx="8988371"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
        <p:nvSpPr>
          <p:cNvPr id="8" name="Rectangle 7"/>
          <p:cNvSpPr/>
          <p:nvPr/>
        </p:nvSpPr>
        <p:spPr>
          <a:xfrm>
            <a:off x="15" y="6334316"/>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4" name="Picture 11" descr="Official Seal of the California Department of Education"/>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25192" y="758952"/>
            <a:ext cx="1454150" cy="145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 name="Rectangle 11"/>
          <p:cNvSpPr>
            <a:spLocks noChangeArrowheads="1"/>
          </p:cNvSpPr>
          <p:nvPr userDrawn="1"/>
        </p:nvSpPr>
        <p:spPr bwMode="auto">
          <a:xfrm>
            <a:off x="101367" y="2298827"/>
            <a:ext cx="1701800" cy="695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defRPr sz="2400">
                <a:solidFill>
                  <a:schemeClr val="tx1"/>
                </a:solidFill>
                <a:latin typeface="Times" panose="02020603050405020304" pitchFamily="18" charset="0"/>
              </a:defRPr>
            </a:lvl1pPr>
            <a:lvl2pPr>
              <a:defRPr sz="2400">
                <a:solidFill>
                  <a:schemeClr val="tx1"/>
                </a:solidFill>
                <a:latin typeface="Times" panose="02020603050405020304" pitchFamily="18" charset="0"/>
              </a:defRPr>
            </a:lvl2pPr>
            <a:lvl3pPr>
              <a:defRPr sz="2400">
                <a:solidFill>
                  <a:schemeClr val="tx1"/>
                </a:solidFill>
                <a:latin typeface="Times" panose="02020603050405020304" pitchFamily="18" charset="0"/>
              </a:defRPr>
            </a:lvl3pPr>
            <a:lvl4pPr>
              <a:defRPr sz="2400">
                <a:solidFill>
                  <a:schemeClr val="tx1"/>
                </a:solidFill>
                <a:latin typeface="Times" panose="02020603050405020304" pitchFamily="18" charset="0"/>
              </a:defRPr>
            </a:lvl4pPr>
            <a:lvl5pPr>
              <a:defRPr sz="2400">
                <a:solidFill>
                  <a:schemeClr val="tx1"/>
                </a:solidFill>
                <a:latin typeface="Times" panose="02020603050405020304" pitchFamily="18" charset="0"/>
              </a:defRPr>
            </a:lvl5pPr>
            <a:lvl6pPr marL="457200" eaLnBrk="0" fontAlgn="base" hangingPunct="0">
              <a:spcBef>
                <a:spcPct val="0"/>
              </a:spcBef>
              <a:spcAft>
                <a:spcPct val="0"/>
              </a:spcAft>
              <a:defRPr sz="2400">
                <a:solidFill>
                  <a:schemeClr val="tx1"/>
                </a:solidFill>
                <a:latin typeface="Times" panose="02020603050405020304" pitchFamily="18" charset="0"/>
              </a:defRPr>
            </a:lvl6pPr>
            <a:lvl7pPr marL="914400" eaLnBrk="0" fontAlgn="base" hangingPunct="0">
              <a:spcBef>
                <a:spcPct val="0"/>
              </a:spcBef>
              <a:spcAft>
                <a:spcPct val="0"/>
              </a:spcAft>
              <a:defRPr sz="2400">
                <a:solidFill>
                  <a:schemeClr val="tx1"/>
                </a:solidFill>
                <a:latin typeface="Times" panose="02020603050405020304" pitchFamily="18" charset="0"/>
              </a:defRPr>
            </a:lvl7pPr>
            <a:lvl8pPr marL="1371600" eaLnBrk="0" fontAlgn="base" hangingPunct="0">
              <a:spcBef>
                <a:spcPct val="0"/>
              </a:spcBef>
              <a:spcAft>
                <a:spcPct val="0"/>
              </a:spcAft>
              <a:defRPr sz="2400">
                <a:solidFill>
                  <a:schemeClr val="tx1"/>
                </a:solidFill>
                <a:latin typeface="Times" panose="02020603050405020304" pitchFamily="18" charset="0"/>
              </a:defRPr>
            </a:lvl8pPr>
            <a:lvl9pPr marL="1828800" eaLnBrk="0" fontAlgn="base" hangingPunct="0">
              <a:spcBef>
                <a:spcPct val="0"/>
              </a:spcBef>
              <a:spcAft>
                <a:spcPct val="0"/>
              </a:spcAft>
              <a:defRPr sz="2400">
                <a:solidFill>
                  <a:schemeClr val="tx1"/>
                </a:solidFill>
                <a:latin typeface="Times" panose="02020603050405020304" pitchFamily="18" charset="0"/>
              </a:defRPr>
            </a:lvl9pPr>
          </a:lstStyle>
          <a:p>
            <a:pPr algn="ctr" eaLnBrk="1" fontAlgn="auto" hangingPunct="1">
              <a:spcBef>
                <a:spcPts val="0"/>
              </a:spcBef>
              <a:spcAft>
                <a:spcPts val="0"/>
              </a:spcAft>
              <a:defRPr/>
            </a:pPr>
            <a:r>
              <a:rPr lang="en-US" altLang="en-US" sz="1200" b="1" dirty="0">
                <a:solidFill>
                  <a:srgbClr val="070C51"/>
                </a:solidFill>
                <a:latin typeface="Arial" panose="020B0604020202020204" pitchFamily="34" charset="0"/>
              </a:rPr>
              <a:t>TONY</a:t>
            </a:r>
            <a:r>
              <a:rPr lang="en-US" altLang="en-US" sz="1200" b="1" baseline="0" dirty="0">
                <a:solidFill>
                  <a:srgbClr val="070C51"/>
                </a:solidFill>
                <a:latin typeface="Arial" panose="020B0604020202020204" pitchFamily="34" charset="0"/>
              </a:rPr>
              <a:t> THURMOND</a:t>
            </a:r>
            <a:br>
              <a:rPr lang="en-US" altLang="en-US" sz="1000" b="1"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State Superintendent </a:t>
            </a:r>
            <a:br>
              <a:rPr lang="en-US" altLang="en-US" sz="1000" dirty="0">
                <a:solidFill>
                  <a:srgbClr val="070C51"/>
                </a:solidFill>
                <a:latin typeface="Arial" panose="020B0604020202020204" pitchFamily="34" charset="0"/>
              </a:rPr>
            </a:br>
            <a:r>
              <a:rPr lang="en-US" altLang="en-US" sz="1000" dirty="0">
                <a:solidFill>
                  <a:srgbClr val="070C51"/>
                </a:solidFill>
                <a:latin typeface="Arial" panose="020B0604020202020204" pitchFamily="34" charset="0"/>
              </a:rPr>
              <a:t>of Public Instruction</a:t>
            </a:r>
            <a:endParaRPr lang="en-US" altLang="en-US" sz="1000" dirty="0">
              <a:solidFill>
                <a:schemeClr val="tx2"/>
              </a:solidFill>
            </a:endParaRPr>
          </a:p>
        </p:txBody>
      </p:sp>
    </p:spTree>
    <p:extLst>
      <p:ext uri="{BB962C8B-B14F-4D97-AF65-F5344CB8AC3E}">
        <p14:creationId xmlns:p14="http://schemas.microsoft.com/office/powerpoint/2010/main" val="9921421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8A7A730-9A1A-4CA5-B660-3491B7FEF8E7}" type="datetime1">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825629" y="6456128"/>
            <a:ext cx="1312025" cy="365125"/>
          </a:xfrm>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969906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26003"/>
            <a:ext cx="12188825"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7F00D6C-420C-4253-85C4-5C34AC7AF12F}" type="datetime1">
              <a:rPr lang="en-US" smtClean="0"/>
              <a:t>12/30/2021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E47FE53-EBF0-4DA7-9D9D-CC1C3A20F3CB}"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Picture 12" descr="The Seal of the California Department of Education"/>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1882174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Side-by-Sid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3"/>
            <a:ext cx="4937760" cy="4388811"/>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17920" y="1845734"/>
            <a:ext cx="4937760" cy="438880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69C1C69-A84B-4980-B6BB-3AD51F033BAE}" type="datetime1">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836602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Above and Below">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10058402" cy="2144375"/>
          </a:xfrm>
        </p:spPr>
        <p:txBody>
          <a:bodyPr/>
          <a:lstStyle>
            <a:lvl1pPr>
              <a:buClrTx/>
              <a:defRPr/>
            </a:lvl1pPr>
            <a:lvl2pPr>
              <a:buClrTx/>
              <a:defRPr/>
            </a:lvl2pPr>
            <a:lvl3pPr>
              <a:buClrTx/>
              <a:defRPr/>
            </a:lvl3pPr>
            <a:lvl4pPr>
              <a:buClrTx/>
              <a:defRPr/>
            </a:lvl4pPr>
            <a:lvl5pPr>
              <a:buClrTx/>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1097278" y="4098483"/>
            <a:ext cx="10058402" cy="214437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Date Placeholder 4"/>
          <p:cNvSpPr>
            <a:spLocks noGrp="1"/>
          </p:cNvSpPr>
          <p:nvPr>
            <p:ph type="dt" sz="half" idx="10"/>
          </p:nvPr>
        </p:nvSpPr>
        <p:spPr/>
        <p:txBody>
          <a:bodyPr/>
          <a:lstStyle/>
          <a:p>
            <a:fld id="{E69C1C69-A84B-4980-B6BB-3AD51F033BAE}" type="datetime1">
              <a:rPr lang="en-US" smtClean="0"/>
              <a:t>12/30/2021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1291907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Autofit/>
          </a:bodyPr>
          <a:lstStyle>
            <a:lvl1pPr marL="0" indent="0" algn="ctr">
              <a:buNone/>
              <a:defRPr sz="24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9376508-DA0A-4FE8-BDD7-AFDA3078CF44}" type="datetime1">
              <a:rPr lang="en-US" smtClean="0"/>
              <a:t>12/30/2021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350394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2097C446-ACFC-4ECE-8933-FE4AB7CA2D4B}" type="datetime1">
              <a:rPr lang="en-US" smtClean="0"/>
              <a:t>12/30/2021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E47FE53-EBF0-4DA7-9D9D-CC1C3A20F3CB}" type="slidenum">
              <a:rPr lang="en-US" smtClean="0"/>
              <a:t>‹#›</a:t>
            </a:fld>
            <a:endParaRPr lang="en-US"/>
          </a:p>
        </p:txBody>
      </p:sp>
    </p:spTree>
    <p:extLst>
      <p:ext uri="{BB962C8B-B14F-4D97-AF65-F5344CB8AC3E}">
        <p14:creationId xmlns:p14="http://schemas.microsoft.com/office/powerpoint/2010/main" val="27192278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9113"/>
            <a:ext cx="12192000"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4"/>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097280" y="1845733"/>
            <a:ext cx="10058400" cy="4355561"/>
          </a:xfrm>
          <a:prstGeom prst="rect">
            <a:avLst/>
          </a:prstGeom>
        </p:spPr>
        <p:txBody>
          <a:bodyPr vert="horz" lIns="45720" tIns="45720" rIns="4572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dirty="0"/>
              <a:t>California Department of Education</a:t>
            </a:r>
          </a:p>
        </p:txBody>
      </p:sp>
      <p:sp>
        <p:nvSpPr>
          <p:cNvPr id="6" name="Slide Number Placeholder 5"/>
          <p:cNvSpPr>
            <a:spLocks noGrp="1"/>
          </p:cNvSpPr>
          <p:nvPr>
            <p:ph type="sldNum" sz="quarter" idx="4"/>
          </p:nvPr>
        </p:nvSpPr>
        <p:spPr>
          <a:xfrm>
            <a:off x="9825629" y="6431189"/>
            <a:ext cx="1312025" cy="365125"/>
          </a:xfrm>
          <a:prstGeom prst="rect">
            <a:avLst/>
          </a:prstGeom>
        </p:spPr>
        <p:txBody>
          <a:bodyPr vert="horz" lIns="91440" tIns="45720" rIns="91440" bIns="45720" rtlCol="0" anchor="ctr"/>
          <a:lstStyle>
            <a:lvl1pPr algn="r">
              <a:defRPr sz="2400">
                <a:solidFill>
                  <a:srgbClr val="FFFFFF"/>
                </a:solidFill>
              </a:defRPr>
            </a:lvl1pPr>
          </a:lstStyle>
          <a:p>
            <a:fld id="{1E47FE53-EBF0-4DA7-9D9D-CC1C3A20F3CB}"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1" name="Picture 10" descr="The Seal of the California Department of Education"/>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11167569" y="6435367"/>
            <a:ext cx="406810" cy="403555"/>
          </a:xfrm>
          <a:prstGeom prst="rect">
            <a:avLst/>
          </a:prstGeom>
        </p:spPr>
      </p:pic>
    </p:spTree>
    <p:extLst>
      <p:ext uri="{BB962C8B-B14F-4D97-AF65-F5344CB8AC3E}">
        <p14:creationId xmlns:p14="http://schemas.microsoft.com/office/powerpoint/2010/main" val="3240565278"/>
      </p:ext>
    </p:extLst>
  </p:cSld>
  <p:clrMap bg1="lt1" tx1="dk1" bg2="lt2" tx2="dk2" accent1="accent1" accent2="accent2" accent3="accent3" accent4="accent4" accent5="accent5" accent6="accent6" hlink="hlink" folHlink="folHlink"/>
  <p:sldLayoutIdLst>
    <p:sldLayoutId id="2147483701" r:id="rId1"/>
    <p:sldLayoutId id="2147483690" r:id="rId2"/>
    <p:sldLayoutId id="2147483700" r:id="rId3"/>
    <p:sldLayoutId id="2147483691" r:id="rId4"/>
    <p:sldLayoutId id="2147483692" r:id="rId5"/>
    <p:sldLayoutId id="2147483693" r:id="rId6"/>
    <p:sldLayoutId id="2147483699" r:id="rId7"/>
    <p:sldLayoutId id="2147483694" r:id="rId8"/>
    <p:sldLayoutId id="2147483695" r:id="rId9"/>
    <p:sldLayoutId id="2147483697" r:id="rId10"/>
  </p:sldLayoutIdLst>
  <p:hf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176213" indent="-176213" algn="l" defTabSz="914400" rtl="0" eaLnBrk="1" latinLnBrk="0" hangingPunct="1">
        <a:lnSpc>
          <a:spcPct val="90000"/>
        </a:lnSpc>
        <a:spcBef>
          <a:spcPts val="1200"/>
        </a:spcBef>
        <a:spcAft>
          <a:spcPts val="200"/>
        </a:spcAft>
        <a:buClrTx/>
        <a:buSzPct val="100000"/>
        <a:buFont typeface="Arial" panose="020B0604020202020204" pitchFamily="34" charset="0"/>
        <a:buChar char="•"/>
        <a:defRPr sz="28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Calibri" pitchFamily="34" charset="0"/>
        <a:buChar char="◦"/>
        <a:defRPr sz="2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slide" Target="slide5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s://www.cde.ca.gov/re/lc/documents/lcffprioritiessummary.docx"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hyperlink" Target="https://www.cde.ca.gov/re/lc/documents/lcapactiontables.xlsx" TargetMode="External"/><Relationship Id="rId2" Type="http://schemas.openxmlformats.org/officeDocument/2006/relationships/hyperlink" Target="https://www.cde.ca.gov/re/lc/documents/lcaptemplate2022.docx" TargetMode="External"/><Relationship Id="rId1" Type="http://schemas.openxmlformats.org/officeDocument/2006/relationships/slideLayout" Target="../slideLayouts/slideLayout4.xml"/><Relationship Id="rId4" Type="http://schemas.openxmlformats.org/officeDocument/2006/relationships/hyperlink" Target="https://www.cde.ca.gov/re/lc/documents/lcapsupplement.docx" TargetMode="Externa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5.xml.rels><?xml version="1.0" encoding="UTF-8" standalone="yes"?>
<Relationships xmlns="http://schemas.openxmlformats.org/package/2006/relationships"><Relationship Id="rId3" Type="http://schemas.openxmlformats.org/officeDocument/2006/relationships/hyperlink" Target="https://www.surveymonkey.com/r/GCCKJJQ" TargetMode="External"/><Relationship Id="rId2" Type="http://schemas.openxmlformats.org/officeDocument/2006/relationships/notesSlide" Target="../notesSlides/notesSlide19.xml"/><Relationship Id="rId1" Type="http://schemas.openxmlformats.org/officeDocument/2006/relationships/slideLayout" Target="../slideLayouts/slideLayout4.xml"/><Relationship Id="rId4" Type="http://schemas.openxmlformats.org/officeDocument/2006/relationships/hyperlink" Target="https://www.surveymonkey.com/r/GC7JNGK"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www.cde.ca.gov/fg/aa/lc/documents/tues2supplement.pptx" TargetMode="External"/><Relationship Id="rId2" Type="http://schemas.openxmlformats.org/officeDocument/2006/relationships/notesSlide" Target="../notesSlides/notesSlide20.xml"/><Relationship Id="rId1" Type="http://schemas.openxmlformats.org/officeDocument/2006/relationships/slideLayout" Target="../slideLayouts/slideLayout10.xml"/><Relationship Id="rId4" Type="http://schemas.openxmlformats.org/officeDocument/2006/relationships/hyperlink" Target="https://www.cde.ca.gov/fg/aa/lc/documents/tues2introlcff113021.pptx"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www.cde.ca.gov/fg/aa/lc/documents/thurs3tempinst120221.pptx" TargetMode="External"/><Relationship Id="rId2" Type="http://schemas.openxmlformats.org/officeDocument/2006/relationships/notesSlide" Target="../notesSlides/notesSlide21.xml"/><Relationship Id="rId1" Type="http://schemas.openxmlformats.org/officeDocument/2006/relationships/slideLayout" Target="../slideLayouts/slideLayout10.xml"/><Relationship Id="rId4" Type="http://schemas.openxmlformats.org/officeDocument/2006/relationships/hyperlink" Target="https://www.cde.ca.gov/fg/aa/lc/documents/tues2edpartners120721.ppt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www.cde.ca.gov/fg/aa/lc/tuesdaysat2.asp" TargetMode="External"/><Relationship Id="rId2" Type="http://schemas.openxmlformats.org/officeDocument/2006/relationships/hyperlink" Target="mailto:LCFF@cde.ca.gov" TargetMode="External"/><Relationship Id="rId1" Type="http://schemas.openxmlformats.org/officeDocument/2006/relationships/slideLayout" Target="../slideLayouts/slideLayout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Goals and Actions</a:t>
            </a:r>
            <a:endParaRPr lang="en-US" sz="7500" dirty="0"/>
          </a:p>
        </p:txBody>
      </p:sp>
      <p:sp>
        <p:nvSpPr>
          <p:cNvPr id="3" name="Subtitle 2"/>
          <p:cNvSpPr>
            <a:spLocks noGrp="1"/>
          </p:cNvSpPr>
          <p:nvPr>
            <p:ph type="subTitle" idx="1"/>
          </p:nvPr>
        </p:nvSpPr>
        <p:spPr>
          <a:xfrm>
            <a:off x="2485501" y="4455620"/>
            <a:ext cx="9155085" cy="1643427"/>
          </a:xfrm>
        </p:spPr>
        <p:txBody>
          <a:bodyPr>
            <a:normAutofit fontScale="92500" lnSpcReduction="10000"/>
          </a:bodyPr>
          <a:lstStyle/>
          <a:p>
            <a:pPr>
              <a:lnSpc>
                <a:spcPct val="100000"/>
              </a:lnSpc>
              <a:spcBef>
                <a:spcPts val="600"/>
              </a:spcBef>
            </a:pPr>
            <a:r>
              <a:rPr lang="en-US" dirty="0"/>
              <a:t>In The 2022–23 Local Control and Accountability Plan (LCAP)</a:t>
            </a:r>
          </a:p>
          <a:p>
            <a:r>
              <a:rPr lang="en-US" dirty="0"/>
              <a:t>California Department of Education</a:t>
            </a:r>
          </a:p>
          <a:p>
            <a:r>
              <a:rPr lang="en-US" dirty="0"/>
              <a:t>December 9, 2021</a:t>
            </a:r>
          </a:p>
        </p:txBody>
      </p:sp>
    </p:spTree>
    <p:extLst>
      <p:ext uri="{BB962C8B-B14F-4D97-AF65-F5344CB8AC3E}">
        <p14:creationId xmlns:p14="http://schemas.microsoft.com/office/powerpoint/2010/main" val="3739127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2F6AE-87AD-480D-AB96-EE8098CDD2AA}"/>
              </a:ext>
            </a:extLst>
          </p:cNvPr>
          <p:cNvSpPr>
            <a:spLocks noGrp="1"/>
          </p:cNvSpPr>
          <p:nvPr>
            <p:ph type="title"/>
          </p:nvPr>
        </p:nvSpPr>
        <p:spPr/>
        <p:txBody>
          <a:bodyPr/>
          <a:lstStyle/>
          <a:p>
            <a:r>
              <a:rPr lang="en-US" dirty="0"/>
              <a:t>Framing the LCAP</a:t>
            </a:r>
          </a:p>
        </p:txBody>
      </p:sp>
      <p:sp>
        <p:nvSpPr>
          <p:cNvPr id="3" name="Content Placeholder 2">
            <a:extLst>
              <a:ext uri="{FF2B5EF4-FFF2-40B4-BE49-F238E27FC236}">
                <a16:creationId xmlns:a16="http://schemas.microsoft.com/office/drawing/2014/main" id="{6AF82281-36F6-4670-8CA0-497E71EA27DA}"/>
              </a:ext>
            </a:extLst>
          </p:cNvPr>
          <p:cNvSpPr>
            <a:spLocks noGrp="1"/>
          </p:cNvSpPr>
          <p:nvPr>
            <p:ph idx="1"/>
          </p:nvPr>
        </p:nvSpPr>
        <p:spPr>
          <a:xfrm>
            <a:off x="1097280" y="1845733"/>
            <a:ext cx="5601694" cy="4355561"/>
          </a:xfrm>
        </p:spPr>
        <p:txBody>
          <a:bodyPr/>
          <a:lstStyle/>
          <a:p>
            <a:pPr marL="0" lvl="0" indent="0">
              <a:buNone/>
            </a:pPr>
            <a:r>
              <a:rPr lang="en-US" dirty="0"/>
              <a:t>The LCAP development process serves three distinct, but related functions: </a:t>
            </a:r>
          </a:p>
          <a:p>
            <a:pPr lvl="0"/>
            <a:r>
              <a:rPr lang="en-US" dirty="0"/>
              <a:t>Comprehensive Strategic Planning</a:t>
            </a:r>
          </a:p>
          <a:p>
            <a:pPr lvl="0"/>
            <a:r>
              <a:rPr lang="en-US" dirty="0"/>
              <a:t>Meaningful Engagement of Educational Partners</a:t>
            </a:r>
          </a:p>
          <a:p>
            <a:pPr lvl="0"/>
            <a:r>
              <a:rPr lang="en-US" dirty="0"/>
              <a:t>Accountability and Compliance</a:t>
            </a:r>
          </a:p>
        </p:txBody>
      </p:sp>
      <p:pic>
        <p:nvPicPr>
          <p:cNvPr id="6" name="Picture 5" descr="4 rectangular boxes in a cyclical diagram starting with &quot;Development&quot;, &quot;Adoption&quot;, &quot;Review and Approval&quot;, and &quot;Implementation&quot;.">
            <a:extLst>
              <a:ext uri="{FF2B5EF4-FFF2-40B4-BE49-F238E27FC236}">
                <a16:creationId xmlns:a16="http://schemas.microsoft.com/office/drawing/2014/main" id="{38B05E76-EF42-4A2C-B2B2-9A29B874244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98974" y="1737360"/>
            <a:ext cx="5218628" cy="4365114"/>
          </a:xfrm>
          <a:prstGeom prst="rect">
            <a:avLst/>
          </a:prstGeom>
        </p:spPr>
      </p:pic>
      <p:sp>
        <p:nvSpPr>
          <p:cNvPr id="4" name="Slide Number Placeholder 3">
            <a:extLst>
              <a:ext uri="{FF2B5EF4-FFF2-40B4-BE49-F238E27FC236}">
                <a16:creationId xmlns:a16="http://schemas.microsoft.com/office/drawing/2014/main" id="{C5F6EFE3-3065-4574-BEB8-A8E4CBDB178C}"/>
              </a:ext>
            </a:extLst>
          </p:cNvPr>
          <p:cNvSpPr>
            <a:spLocks noGrp="1"/>
          </p:cNvSpPr>
          <p:nvPr>
            <p:ph type="sldNum" sz="quarter" idx="12"/>
          </p:nvPr>
        </p:nvSpPr>
        <p:spPr/>
        <p:txBody>
          <a:bodyPr/>
          <a:lstStyle/>
          <a:p>
            <a:fld id="{1E47FE53-EBF0-4DA7-9D9D-CC1C3A20F3CB}" type="slidenum">
              <a:rPr lang="en-US" smtClean="0"/>
              <a:t>10</a:t>
            </a:fld>
            <a:endParaRPr lang="en-US"/>
          </a:p>
        </p:txBody>
      </p:sp>
    </p:spTree>
    <p:extLst>
      <p:ext uri="{BB962C8B-B14F-4D97-AF65-F5344CB8AC3E}">
        <p14:creationId xmlns:p14="http://schemas.microsoft.com/office/powerpoint/2010/main" val="3134285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023340-C1F9-43F9-A153-B0268B43172C}"/>
              </a:ext>
            </a:extLst>
          </p:cNvPr>
          <p:cNvSpPr>
            <a:spLocks noGrp="1"/>
          </p:cNvSpPr>
          <p:nvPr>
            <p:ph type="title"/>
          </p:nvPr>
        </p:nvSpPr>
        <p:spPr/>
        <p:txBody>
          <a:bodyPr/>
          <a:lstStyle/>
          <a:p>
            <a:r>
              <a:rPr lang="en-US" dirty="0"/>
              <a:t>Suggested LCAP Development Timeline</a:t>
            </a:r>
          </a:p>
        </p:txBody>
      </p:sp>
      <p:pic>
        <p:nvPicPr>
          <p:cNvPr id="6" name="Content Placeholder 5" descr="See appendix A for descriptive text.">
            <a:extLst>
              <a:ext uri="{FF2B5EF4-FFF2-40B4-BE49-F238E27FC236}">
                <a16:creationId xmlns:a16="http://schemas.microsoft.com/office/drawing/2014/main" id="{CB77D529-5828-41EC-9E60-674B12B68CFA}"/>
              </a:ext>
            </a:extLst>
          </p:cNvPr>
          <p:cNvPicPr>
            <a:picLocks noGrp="1" noChangeAspect="1"/>
          </p:cNvPicPr>
          <p:nvPr>
            <p:ph sz="half" idx="1"/>
          </p:nvPr>
        </p:nvPicPr>
        <p:blipFill>
          <a:blip r:embed="rId3">
            <a:extLst>
              <a:ext uri="{28A0092B-C50C-407E-A947-70E740481C1C}">
                <a14:useLocalDpi xmlns:a14="http://schemas.microsoft.com/office/drawing/2010/main" val="0"/>
              </a:ext>
            </a:extLst>
          </a:blip>
          <a:stretch>
            <a:fillRect/>
          </a:stretch>
        </p:blipFill>
        <p:spPr>
          <a:xfrm>
            <a:off x="9957" y="1880988"/>
            <a:ext cx="12182043" cy="4324361"/>
          </a:xfrm>
        </p:spPr>
      </p:pic>
      <p:sp>
        <p:nvSpPr>
          <p:cNvPr id="3" name="Content Placeholder 2">
            <a:extLst>
              <a:ext uri="{FF2B5EF4-FFF2-40B4-BE49-F238E27FC236}">
                <a16:creationId xmlns:a16="http://schemas.microsoft.com/office/drawing/2014/main" id="{DE73095A-7DC5-45A2-B55B-97B1FDDEFCBA}"/>
              </a:ext>
            </a:extLst>
          </p:cNvPr>
          <p:cNvSpPr>
            <a:spLocks noGrp="1"/>
          </p:cNvSpPr>
          <p:nvPr>
            <p:ph sz="half" idx="2"/>
          </p:nvPr>
        </p:nvSpPr>
        <p:spPr>
          <a:xfrm>
            <a:off x="6427470" y="5922435"/>
            <a:ext cx="4937760" cy="365126"/>
          </a:xfrm>
        </p:spPr>
        <p:txBody>
          <a:bodyPr>
            <a:noAutofit/>
          </a:bodyPr>
          <a:lstStyle/>
          <a:p>
            <a:pPr marL="0" indent="0">
              <a:buNone/>
            </a:pPr>
            <a:r>
              <a:rPr lang="en-US" sz="2400" dirty="0"/>
              <a:t>*see </a:t>
            </a:r>
            <a:r>
              <a:rPr lang="en-US" sz="2400" dirty="0">
                <a:solidFill>
                  <a:srgbClr val="1704A0"/>
                </a:solidFill>
                <a:hlinkClick r:id="rId4" action="ppaction://hlinksldjump">
                  <a:extLst>
                    <a:ext uri="{A12FA001-AC4F-418D-AE19-62706E023703}">
                      <ahyp:hlinkClr xmlns:ahyp="http://schemas.microsoft.com/office/drawing/2018/hyperlinkcolor" val="tx"/>
                    </a:ext>
                  </a:extLst>
                </a:hlinkClick>
              </a:rPr>
              <a:t>Appendix A</a:t>
            </a:r>
            <a:r>
              <a:rPr lang="en-US" sz="2400" dirty="0"/>
              <a:t> for descriptive text</a:t>
            </a:r>
          </a:p>
        </p:txBody>
      </p:sp>
      <p:sp>
        <p:nvSpPr>
          <p:cNvPr id="4" name="Slide Number Placeholder 3">
            <a:extLst>
              <a:ext uri="{FF2B5EF4-FFF2-40B4-BE49-F238E27FC236}">
                <a16:creationId xmlns:a16="http://schemas.microsoft.com/office/drawing/2014/main" id="{F49AED1F-F913-41BC-80B1-45DF0AC3FE53}"/>
              </a:ext>
            </a:extLst>
          </p:cNvPr>
          <p:cNvSpPr>
            <a:spLocks noGrp="1"/>
          </p:cNvSpPr>
          <p:nvPr>
            <p:ph type="sldNum" sz="quarter" idx="12"/>
          </p:nvPr>
        </p:nvSpPr>
        <p:spPr/>
        <p:txBody>
          <a:bodyPr/>
          <a:lstStyle/>
          <a:p>
            <a:fld id="{1E47FE53-EBF0-4DA7-9D9D-CC1C3A20F3CB}" type="slidenum">
              <a:rPr lang="en-US" smtClean="0"/>
              <a:t>11</a:t>
            </a:fld>
            <a:endParaRPr lang="en-US"/>
          </a:p>
        </p:txBody>
      </p:sp>
    </p:spTree>
    <p:extLst>
      <p:ext uri="{BB962C8B-B14F-4D97-AF65-F5344CB8AC3E}">
        <p14:creationId xmlns:p14="http://schemas.microsoft.com/office/powerpoint/2010/main" val="19398787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51451C-F962-43EB-850D-6C5273CBC1AA}"/>
              </a:ext>
            </a:extLst>
          </p:cNvPr>
          <p:cNvSpPr>
            <a:spLocks noGrp="1"/>
          </p:cNvSpPr>
          <p:nvPr>
            <p:ph type="title"/>
          </p:nvPr>
        </p:nvSpPr>
        <p:spPr/>
        <p:txBody>
          <a:bodyPr/>
          <a:lstStyle/>
          <a:p>
            <a:r>
              <a:rPr lang="en-US" dirty="0"/>
              <a:t>Goals and Actions General Overview</a:t>
            </a:r>
          </a:p>
        </p:txBody>
      </p:sp>
      <p:sp>
        <p:nvSpPr>
          <p:cNvPr id="4" name="Slide Number Placeholder 3">
            <a:extLst>
              <a:ext uri="{FF2B5EF4-FFF2-40B4-BE49-F238E27FC236}">
                <a16:creationId xmlns:a16="http://schemas.microsoft.com/office/drawing/2014/main" id="{B0462FCB-6B18-4A27-8574-68167EA58C50}"/>
              </a:ext>
            </a:extLst>
          </p:cNvPr>
          <p:cNvSpPr>
            <a:spLocks noGrp="1"/>
          </p:cNvSpPr>
          <p:nvPr>
            <p:ph type="sldNum" sz="quarter" idx="12"/>
          </p:nvPr>
        </p:nvSpPr>
        <p:spPr/>
        <p:txBody>
          <a:bodyPr/>
          <a:lstStyle/>
          <a:p>
            <a:fld id="{1E47FE53-EBF0-4DA7-9D9D-CC1C3A20F3CB}" type="slidenum">
              <a:rPr lang="en-US" smtClean="0"/>
              <a:t>12</a:t>
            </a:fld>
            <a:endParaRPr lang="en-US"/>
          </a:p>
        </p:txBody>
      </p:sp>
    </p:spTree>
    <p:extLst>
      <p:ext uri="{BB962C8B-B14F-4D97-AF65-F5344CB8AC3E}">
        <p14:creationId xmlns:p14="http://schemas.microsoft.com/office/powerpoint/2010/main" val="989962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77DAF5-073B-4972-996B-27E98EE0AD50}"/>
              </a:ext>
            </a:extLst>
          </p:cNvPr>
          <p:cNvSpPr>
            <a:spLocks noGrp="1"/>
          </p:cNvSpPr>
          <p:nvPr>
            <p:ph type="title"/>
          </p:nvPr>
        </p:nvSpPr>
        <p:spPr/>
        <p:txBody>
          <a:bodyPr/>
          <a:lstStyle/>
          <a:p>
            <a:r>
              <a:rPr lang="en-US" dirty="0"/>
              <a:t>Purpose of the Goals and Actions Section</a:t>
            </a:r>
          </a:p>
        </p:txBody>
      </p:sp>
      <p:sp>
        <p:nvSpPr>
          <p:cNvPr id="3" name="Content Placeholder 2">
            <a:extLst>
              <a:ext uri="{FF2B5EF4-FFF2-40B4-BE49-F238E27FC236}">
                <a16:creationId xmlns:a16="http://schemas.microsoft.com/office/drawing/2014/main" id="{6852E987-253B-4761-BE9E-C20D87F0C21E}"/>
              </a:ext>
            </a:extLst>
          </p:cNvPr>
          <p:cNvSpPr>
            <a:spLocks noGrp="1"/>
          </p:cNvSpPr>
          <p:nvPr>
            <p:ph idx="1"/>
          </p:nvPr>
        </p:nvSpPr>
        <p:spPr/>
        <p:txBody>
          <a:bodyPr>
            <a:normAutofit/>
          </a:bodyPr>
          <a:lstStyle/>
          <a:p>
            <a:pPr marL="0" indent="0">
              <a:buNone/>
            </a:pPr>
            <a:r>
              <a:rPr lang="en-US" dirty="0"/>
              <a:t>The purpose of the section is to communicate to educational partners:</a:t>
            </a:r>
          </a:p>
          <a:p>
            <a:pPr lvl="1"/>
            <a:r>
              <a:rPr lang="en-US" dirty="0"/>
              <a:t>What the LEA plans to accomplish (the goal statement);</a:t>
            </a:r>
          </a:p>
          <a:p>
            <a:pPr lvl="1"/>
            <a:r>
              <a:rPr lang="en-US" dirty="0"/>
              <a:t>Why the LEA wants to accomplish this (the “why” statement);</a:t>
            </a:r>
          </a:p>
          <a:p>
            <a:pPr lvl="1"/>
            <a:r>
              <a:rPr lang="en-US" dirty="0"/>
              <a:t>What the LEA plans to do in order to accomplish the goal (the actions); </a:t>
            </a:r>
          </a:p>
          <a:p>
            <a:pPr lvl="1"/>
            <a:r>
              <a:rPr lang="en-US" dirty="0"/>
              <a:t>How the LEA will know when it has accomplished the goal (the measures of progress); and</a:t>
            </a:r>
          </a:p>
          <a:p>
            <a:pPr lvl="1"/>
            <a:r>
              <a:rPr lang="en-US" dirty="0"/>
              <a:t>What fiscal resources are being used in support of the goal (the action tables).</a:t>
            </a:r>
          </a:p>
        </p:txBody>
      </p:sp>
      <p:sp>
        <p:nvSpPr>
          <p:cNvPr id="4" name="Slide Number Placeholder 3">
            <a:extLst>
              <a:ext uri="{FF2B5EF4-FFF2-40B4-BE49-F238E27FC236}">
                <a16:creationId xmlns:a16="http://schemas.microsoft.com/office/drawing/2014/main" id="{9547748C-7E6E-4263-8B49-06F19EA7C4A5}"/>
              </a:ext>
            </a:extLst>
          </p:cNvPr>
          <p:cNvSpPr>
            <a:spLocks noGrp="1"/>
          </p:cNvSpPr>
          <p:nvPr>
            <p:ph type="sldNum" sz="quarter" idx="12"/>
          </p:nvPr>
        </p:nvSpPr>
        <p:spPr/>
        <p:txBody>
          <a:bodyPr/>
          <a:lstStyle/>
          <a:p>
            <a:fld id="{1E47FE53-EBF0-4DA7-9D9D-CC1C3A20F3CB}" type="slidenum">
              <a:rPr lang="en-US" smtClean="0"/>
              <a:t>13</a:t>
            </a:fld>
            <a:endParaRPr lang="en-US"/>
          </a:p>
        </p:txBody>
      </p:sp>
    </p:spTree>
    <p:extLst>
      <p:ext uri="{BB962C8B-B14F-4D97-AF65-F5344CB8AC3E}">
        <p14:creationId xmlns:p14="http://schemas.microsoft.com/office/powerpoint/2010/main" val="27073034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8BF3D-96FC-4A25-BA6E-44A5C8FEF5FC}"/>
              </a:ext>
            </a:extLst>
          </p:cNvPr>
          <p:cNvSpPr>
            <a:spLocks noGrp="1"/>
          </p:cNvSpPr>
          <p:nvPr>
            <p:ph type="title"/>
          </p:nvPr>
        </p:nvSpPr>
        <p:spPr/>
        <p:txBody>
          <a:bodyPr/>
          <a:lstStyle/>
          <a:p>
            <a:r>
              <a:rPr lang="en-US" dirty="0"/>
              <a:t>Quote</a:t>
            </a:r>
          </a:p>
        </p:txBody>
      </p:sp>
      <p:sp>
        <p:nvSpPr>
          <p:cNvPr id="3" name="Content Placeholder 2">
            <a:extLst>
              <a:ext uri="{FF2B5EF4-FFF2-40B4-BE49-F238E27FC236}">
                <a16:creationId xmlns:a16="http://schemas.microsoft.com/office/drawing/2014/main" id="{08B677CA-0343-48E7-BFEE-B2A7FEC06BBA}"/>
              </a:ext>
            </a:extLst>
          </p:cNvPr>
          <p:cNvSpPr>
            <a:spLocks noGrp="1"/>
          </p:cNvSpPr>
          <p:nvPr>
            <p:ph idx="1"/>
          </p:nvPr>
        </p:nvSpPr>
        <p:spPr>
          <a:xfrm>
            <a:off x="1097280" y="2362200"/>
            <a:ext cx="10058400" cy="3839094"/>
          </a:xfrm>
        </p:spPr>
        <p:txBody>
          <a:bodyPr>
            <a:normAutofit/>
          </a:bodyPr>
          <a:lstStyle/>
          <a:p>
            <a:pPr marL="0" indent="0" algn="ctr">
              <a:buNone/>
            </a:pPr>
            <a:r>
              <a:rPr lang="en-US" sz="5000" dirty="0"/>
              <a:t>“If you can’t explain it simply you don’t understand it well enough.”</a:t>
            </a:r>
          </a:p>
          <a:p>
            <a:pPr marL="0" indent="0" algn="ctr">
              <a:buNone/>
            </a:pPr>
            <a:r>
              <a:rPr lang="en-US" sz="4000" dirty="0"/>
              <a:t>Albert Einstein</a:t>
            </a:r>
          </a:p>
          <a:p>
            <a:pPr marL="0" indent="0" algn="ctr">
              <a:buNone/>
            </a:pPr>
            <a:endParaRPr lang="en-US" sz="4000" dirty="0"/>
          </a:p>
        </p:txBody>
      </p:sp>
      <p:sp>
        <p:nvSpPr>
          <p:cNvPr id="4" name="Slide Number Placeholder 3">
            <a:extLst>
              <a:ext uri="{FF2B5EF4-FFF2-40B4-BE49-F238E27FC236}">
                <a16:creationId xmlns:a16="http://schemas.microsoft.com/office/drawing/2014/main" id="{ED0A4E13-3A1A-4A1B-B01C-AAC8522F2AD3}"/>
              </a:ext>
            </a:extLst>
          </p:cNvPr>
          <p:cNvSpPr>
            <a:spLocks noGrp="1"/>
          </p:cNvSpPr>
          <p:nvPr>
            <p:ph type="sldNum" sz="quarter" idx="12"/>
          </p:nvPr>
        </p:nvSpPr>
        <p:spPr/>
        <p:txBody>
          <a:bodyPr/>
          <a:lstStyle/>
          <a:p>
            <a:fld id="{1E47FE53-EBF0-4DA7-9D9D-CC1C3A20F3CB}" type="slidenum">
              <a:rPr lang="en-US" smtClean="0"/>
              <a:t>14</a:t>
            </a:fld>
            <a:endParaRPr lang="en-US"/>
          </a:p>
        </p:txBody>
      </p:sp>
    </p:spTree>
    <p:extLst>
      <p:ext uri="{BB962C8B-B14F-4D97-AF65-F5344CB8AC3E}">
        <p14:creationId xmlns:p14="http://schemas.microsoft.com/office/powerpoint/2010/main" val="52677622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6E8A21-9829-4691-8B66-81B2724812AC}"/>
              </a:ext>
            </a:extLst>
          </p:cNvPr>
          <p:cNvSpPr>
            <a:spLocks noGrp="1"/>
          </p:cNvSpPr>
          <p:nvPr>
            <p:ph type="title"/>
          </p:nvPr>
        </p:nvSpPr>
        <p:spPr/>
        <p:txBody>
          <a:bodyPr/>
          <a:lstStyle/>
          <a:p>
            <a:r>
              <a:rPr lang="en-US" dirty="0"/>
              <a:t>Requirement for Goals and Actions</a:t>
            </a:r>
          </a:p>
        </p:txBody>
      </p:sp>
      <p:sp>
        <p:nvSpPr>
          <p:cNvPr id="3" name="Content Placeholder 2">
            <a:extLst>
              <a:ext uri="{FF2B5EF4-FFF2-40B4-BE49-F238E27FC236}">
                <a16:creationId xmlns:a16="http://schemas.microsoft.com/office/drawing/2014/main" id="{2A241FD3-B190-4D7E-B504-99FBF7FDFF9F}"/>
              </a:ext>
            </a:extLst>
          </p:cNvPr>
          <p:cNvSpPr>
            <a:spLocks noGrp="1"/>
          </p:cNvSpPr>
          <p:nvPr>
            <p:ph idx="1"/>
          </p:nvPr>
        </p:nvSpPr>
        <p:spPr/>
        <p:txBody>
          <a:bodyPr/>
          <a:lstStyle/>
          <a:p>
            <a:pPr lvl="0"/>
            <a:r>
              <a:rPr lang="en-US" dirty="0"/>
              <a:t>The LCAP must include a description of the annual goals to be achieved for each student group for each state priority and for any local priorities identified by the local governing board or body of the school district or COE, or in the charter school petition</a:t>
            </a:r>
          </a:p>
          <a:p>
            <a:pPr lvl="0"/>
            <a:r>
              <a:rPr lang="en-US" dirty="0"/>
              <a:t>The LCAP must include an annual review of the effectiveness of the goals, actions, and services from the prior year</a:t>
            </a:r>
          </a:p>
        </p:txBody>
      </p:sp>
      <p:sp>
        <p:nvSpPr>
          <p:cNvPr id="4" name="Slide Number Placeholder 3">
            <a:extLst>
              <a:ext uri="{FF2B5EF4-FFF2-40B4-BE49-F238E27FC236}">
                <a16:creationId xmlns:a16="http://schemas.microsoft.com/office/drawing/2014/main" id="{9EEC4DAC-719B-4F90-94A1-127F831D5B3E}"/>
              </a:ext>
            </a:extLst>
          </p:cNvPr>
          <p:cNvSpPr>
            <a:spLocks noGrp="1"/>
          </p:cNvSpPr>
          <p:nvPr>
            <p:ph type="sldNum" sz="quarter" idx="12"/>
          </p:nvPr>
        </p:nvSpPr>
        <p:spPr/>
        <p:txBody>
          <a:bodyPr/>
          <a:lstStyle/>
          <a:p>
            <a:fld id="{1E47FE53-EBF0-4DA7-9D9D-CC1C3A20F3CB}" type="slidenum">
              <a:rPr lang="en-US" smtClean="0"/>
              <a:t>15</a:t>
            </a:fld>
            <a:endParaRPr lang="en-US"/>
          </a:p>
        </p:txBody>
      </p:sp>
    </p:spTree>
    <p:extLst>
      <p:ext uri="{BB962C8B-B14F-4D97-AF65-F5344CB8AC3E}">
        <p14:creationId xmlns:p14="http://schemas.microsoft.com/office/powerpoint/2010/main" val="24482052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3496C-C1B7-41DE-BFB5-E5187EE8EF3E}"/>
              </a:ext>
            </a:extLst>
          </p:cNvPr>
          <p:cNvSpPr>
            <a:spLocks noGrp="1"/>
          </p:cNvSpPr>
          <p:nvPr>
            <p:ph type="title"/>
          </p:nvPr>
        </p:nvSpPr>
        <p:spPr/>
        <p:txBody>
          <a:bodyPr/>
          <a:lstStyle/>
          <a:p>
            <a:r>
              <a:rPr lang="en-US" dirty="0"/>
              <a:t>Considerations</a:t>
            </a:r>
          </a:p>
        </p:txBody>
      </p:sp>
      <p:sp>
        <p:nvSpPr>
          <p:cNvPr id="3" name="Content Placeholder 2">
            <a:extLst>
              <a:ext uri="{FF2B5EF4-FFF2-40B4-BE49-F238E27FC236}">
                <a16:creationId xmlns:a16="http://schemas.microsoft.com/office/drawing/2014/main" id="{2B8BF277-FFC9-4E2E-8109-6D28F7A1EDF2}"/>
              </a:ext>
            </a:extLst>
          </p:cNvPr>
          <p:cNvSpPr>
            <a:spLocks noGrp="1"/>
          </p:cNvSpPr>
          <p:nvPr>
            <p:ph idx="1"/>
          </p:nvPr>
        </p:nvSpPr>
        <p:spPr/>
        <p:txBody>
          <a:bodyPr/>
          <a:lstStyle/>
          <a:p>
            <a:r>
              <a:rPr lang="en-US" dirty="0"/>
              <a:t>Goals must address each of the state priorities and any additional local priorities; however, one goal may address multiple priorities. </a:t>
            </a:r>
          </a:p>
          <a:p>
            <a:r>
              <a:rPr lang="en-US" dirty="0"/>
              <a:t>A goal may be focused on the performance of all students, one or more  specific student group(s), narrowing performance gaps, or the implementation of programs and strategies to improve student outcomes.</a:t>
            </a:r>
          </a:p>
          <a:p>
            <a:r>
              <a:rPr lang="en-US" dirty="0"/>
              <a:t>An LEA may identify that a goal is applicable only to certain school sites or student groups. </a:t>
            </a:r>
          </a:p>
        </p:txBody>
      </p:sp>
      <p:sp>
        <p:nvSpPr>
          <p:cNvPr id="4" name="Slide Number Placeholder 3">
            <a:extLst>
              <a:ext uri="{FF2B5EF4-FFF2-40B4-BE49-F238E27FC236}">
                <a16:creationId xmlns:a16="http://schemas.microsoft.com/office/drawing/2014/main" id="{7297074C-81B3-456D-AEA0-299B30310DAC}"/>
              </a:ext>
            </a:extLst>
          </p:cNvPr>
          <p:cNvSpPr>
            <a:spLocks noGrp="1"/>
          </p:cNvSpPr>
          <p:nvPr>
            <p:ph type="sldNum" sz="quarter" idx="12"/>
          </p:nvPr>
        </p:nvSpPr>
        <p:spPr/>
        <p:txBody>
          <a:bodyPr/>
          <a:lstStyle/>
          <a:p>
            <a:fld id="{1E47FE53-EBF0-4DA7-9D9D-CC1C3A20F3CB}" type="slidenum">
              <a:rPr lang="en-US" smtClean="0"/>
              <a:t>16</a:t>
            </a:fld>
            <a:endParaRPr lang="en-US"/>
          </a:p>
        </p:txBody>
      </p:sp>
    </p:spTree>
    <p:extLst>
      <p:ext uri="{BB962C8B-B14F-4D97-AF65-F5344CB8AC3E}">
        <p14:creationId xmlns:p14="http://schemas.microsoft.com/office/powerpoint/2010/main" val="425963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21C0A-4524-49BF-89D5-6567D70E7A42}"/>
              </a:ext>
            </a:extLst>
          </p:cNvPr>
          <p:cNvSpPr>
            <a:spLocks noGrp="1"/>
          </p:cNvSpPr>
          <p:nvPr>
            <p:ph type="title"/>
          </p:nvPr>
        </p:nvSpPr>
        <p:spPr/>
        <p:txBody>
          <a:bodyPr/>
          <a:lstStyle/>
          <a:p>
            <a:r>
              <a:rPr lang="en-US" dirty="0"/>
              <a:t>Student Groups</a:t>
            </a:r>
          </a:p>
        </p:txBody>
      </p:sp>
      <p:sp>
        <p:nvSpPr>
          <p:cNvPr id="3" name="Content Placeholder 2">
            <a:extLst>
              <a:ext uri="{FF2B5EF4-FFF2-40B4-BE49-F238E27FC236}">
                <a16:creationId xmlns:a16="http://schemas.microsoft.com/office/drawing/2014/main" id="{7D4F5D5A-A499-494E-B1C7-FF0C2DA86307}"/>
              </a:ext>
            </a:extLst>
          </p:cNvPr>
          <p:cNvSpPr>
            <a:spLocks noGrp="1"/>
          </p:cNvSpPr>
          <p:nvPr>
            <p:ph idx="1"/>
          </p:nvPr>
        </p:nvSpPr>
        <p:spPr/>
        <p:txBody>
          <a:bodyPr/>
          <a:lstStyle/>
          <a:p>
            <a:pPr marL="231775" indent="-231775"/>
            <a:r>
              <a:rPr lang="en-US" dirty="0"/>
              <a:t>Ethnic groups </a:t>
            </a:r>
          </a:p>
          <a:p>
            <a:pPr marL="231775" indent="-231775"/>
            <a:r>
              <a:rPr lang="en-US" dirty="0"/>
              <a:t>Socioeconomically disadvantaged students (i.e. low-income students)</a:t>
            </a:r>
          </a:p>
          <a:p>
            <a:pPr marL="231775" indent="-231775"/>
            <a:r>
              <a:rPr lang="en-US" dirty="0"/>
              <a:t>English learners </a:t>
            </a:r>
          </a:p>
          <a:p>
            <a:pPr marL="231775" indent="-231775"/>
            <a:r>
              <a:rPr lang="en-US" dirty="0"/>
              <a:t>Students with disabilities</a:t>
            </a:r>
          </a:p>
          <a:p>
            <a:pPr marL="231775" indent="-231775"/>
            <a:r>
              <a:rPr lang="en-US" dirty="0"/>
              <a:t>Foster Youth</a:t>
            </a:r>
          </a:p>
          <a:p>
            <a:pPr marL="231775" indent="-231775"/>
            <a:r>
              <a:rPr lang="en-US" dirty="0"/>
              <a:t>Youth experiencing homeless</a:t>
            </a:r>
          </a:p>
        </p:txBody>
      </p:sp>
      <p:sp>
        <p:nvSpPr>
          <p:cNvPr id="4" name="Slide Number Placeholder 3">
            <a:extLst>
              <a:ext uri="{FF2B5EF4-FFF2-40B4-BE49-F238E27FC236}">
                <a16:creationId xmlns:a16="http://schemas.microsoft.com/office/drawing/2014/main" id="{D0FA73A0-E32F-49CD-AD6E-5980217A18E0}"/>
              </a:ext>
            </a:extLst>
          </p:cNvPr>
          <p:cNvSpPr>
            <a:spLocks noGrp="1"/>
          </p:cNvSpPr>
          <p:nvPr>
            <p:ph type="sldNum" sz="quarter" idx="12"/>
          </p:nvPr>
        </p:nvSpPr>
        <p:spPr/>
        <p:txBody>
          <a:bodyPr/>
          <a:lstStyle/>
          <a:p>
            <a:fld id="{1E47FE53-EBF0-4DA7-9D9D-CC1C3A20F3CB}" type="slidenum">
              <a:rPr lang="en-US" smtClean="0"/>
              <a:t>17</a:t>
            </a:fld>
            <a:endParaRPr lang="en-US"/>
          </a:p>
        </p:txBody>
      </p:sp>
    </p:spTree>
    <p:extLst>
      <p:ext uri="{BB962C8B-B14F-4D97-AF65-F5344CB8AC3E}">
        <p14:creationId xmlns:p14="http://schemas.microsoft.com/office/powerpoint/2010/main" val="11669697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543582-B1A7-46C0-87EB-AB0151CAE774}"/>
              </a:ext>
            </a:extLst>
          </p:cNvPr>
          <p:cNvSpPr>
            <a:spLocks noGrp="1"/>
          </p:cNvSpPr>
          <p:nvPr>
            <p:ph type="title"/>
          </p:nvPr>
        </p:nvSpPr>
        <p:spPr/>
        <p:txBody>
          <a:bodyPr/>
          <a:lstStyle/>
          <a:p>
            <a:r>
              <a:rPr lang="en-US" dirty="0"/>
              <a:t>LCFF State Priorities</a:t>
            </a:r>
          </a:p>
        </p:txBody>
      </p:sp>
      <p:sp>
        <p:nvSpPr>
          <p:cNvPr id="3" name="Content Placeholder 2">
            <a:extLst>
              <a:ext uri="{FF2B5EF4-FFF2-40B4-BE49-F238E27FC236}">
                <a16:creationId xmlns:a16="http://schemas.microsoft.com/office/drawing/2014/main" id="{D3012053-C84B-4FCB-AA1D-7896AED0C2A3}"/>
              </a:ext>
            </a:extLst>
          </p:cNvPr>
          <p:cNvSpPr>
            <a:spLocks noGrp="1"/>
          </p:cNvSpPr>
          <p:nvPr>
            <p:ph sz="half" idx="1"/>
          </p:nvPr>
        </p:nvSpPr>
        <p:spPr/>
        <p:txBody>
          <a:bodyPr>
            <a:normAutofit fontScale="92500" lnSpcReduction="10000"/>
          </a:bodyPr>
          <a:lstStyle/>
          <a:p>
            <a:pPr lvl="0"/>
            <a:r>
              <a:rPr lang="en-US" dirty="0"/>
              <a:t>Priority 1: Appropriate teacher assignment, sufficient instructional materials, and facilities in good repair</a:t>
            </a:r>
          </a:p>
          <a:p>
            <a:pPr lvl="0"/>
            <a:r>
              <a:rPr lang="en-US" dirty="0"/>
              <a:t>Priority 2: Implementation of academic content and performance standards </a:t>
            </a:r>
          </a:p>
          <a:p>
            <a:pPr lvl="0"/>
            <a:r>
              <a:rPr lang="en-US" dirty="0"/>
              <a:t>Priority 3: Parental Involvement and Family Engagement</a:t>
            </a:r>
          </a:p>
          <a:p>
            <a:r>
              <a:rPr lang="en-US" dirty="0"/>
              <a:t>Priority 4: Pupil Achievement</a:t>
            </a:r>
          </a:p>
        </p:txBody>
      </p:sp>
      <p:sp>
        <p:nvSpPr>
          <p:cNvPr id="4" name="Content Placeholder 3">
            <a:extLst>
              <a:ext uri="{FF2B5EF4-FFF2-40B4-BE49-F238E27FC236}">
                <a16:creationId xmlns:a16="http://schemas.microsoft.com/office/drawing/2014/main" id="{A08FE757-E09F-40F0-A686-CC5040391159}"/>
              </a:ext>
            </a:extLst>
          </p:cNvPr>
          <p:cNvSpPr>
            <a:spLocks noGrp="1"/>
          </p:cNvSpPr>
          <p:nvPr>
            <p:ph sz="half" idx="2"/>
          </p:nvPr>
        </p:nvSpPr>
        <p:spPr/>
        <p:txBody>
          <a:bodyPr>
            <a:normAutofit fontScale="92500" lnSpcReduction="10000"/>
          </a:bodyPr>
          <a:lstStyle/>
          <a:p>
            <a:pPr lvl="0"/>
            <a:r>
              <a:rPr lang="en-US" dirty="0"/>
              <a:t>Priority 5: Pupil engagement</a:t>
            </a:r>
          </a:p>
          <a:p>
            <a:pPr lvl="0"/>
            <a:r>
              <a:rPr lang="en-US" dirty="0"/>
              <a:t>Priority 6: School Climate</a:t>
            </a:r>
          </a:p>
          <a:p>
            <a:pPr lvl="0"/>
            <a:r>
              <a:rPr lang="en-US" dirty="0"/>
              <a:t>Priority 7: Course Access</a:t>
            </a:r>
          </a:p>
          <a:p>
            <a:pPr lvl="0"/>
            <a:r>
              <a:rPr lang="en-US" dirty="0"/>
              <a:t>Priority 8: Other Pupil Outcomes</a:t>
            </a:r>
          </a:p>
          <a:p>
            <a:pPr lvl="0"/>
            <a:r>
              <a:rPr lang="en-US" dirty="0"/>
              <a:t>Priority 9: Expelled Students (COEs only)</a:t>
            </a:r>
          </a:p>
          <a:p>
            <a:pPr lvl="0"/>
            <a:r>
              <a:rPr lang="en-US" dirty="0"/>
              <a:t>Priority 10: Foster Youth (COEs only)</a:t>
            </a:r>
          </a:p>
          <a:p>
            <a:pPr lvl="0"/>
            <a:r>
              <a:rPr lang="en-US" dirty="0"/>
              <a:t>Plus Local Priorities</a:t>
            </a:r>
          </a:p>
          <a:p>
            <a:endParaRPr lang="en-US" dirty="0"/>
          </a:p>
        </p:txBody>
      </p:sp>
      <p:sp>
        <p:nvSpPr>
          <p:cNvPr id="5" name="Slide Number Placeholder 4">
            <a:extLst>
              <a:ext uri="{FF2B5EF4-FFF2-40B4-BE49-F238E27FC236}">
                <a16:creationId xmlns:a16="http://schemas.microsoft.com/office/drawing/2014/main" id="{632B888D-6CC2-47AD-A57D-FBF64C805DD8}"/>
              </a:ext>
            </a:extLst>
          </p:cNvPr>
          <p:cNvSpPr>
            <a:spLocks noGrp="1"/>
          </p:cNvSpPr>
          <p:nvPr>
            <p:ph type="sldNum" sz="quarter" idx="12"/>
          </p:nvPr>
        </p:nvSpPr>
        <p:spPr/>
        <p:txBody>
          <a:bodyPr/>
          <a:lstStyle/>
          <a:p>
            <a:fld id="{1E47FE53-EBF0-4DA7-9D9D-CC1C3A20F3CB}" type="slidenum">
              <a:rPr lang="en-US" smtClean="0"/>
              <a:t>18</a:t>
            </a:fld>
            <a:endParaRPr lang="en-US"/>
          </a:p>
        </p:txBody>
      </p:sp>
    </p:spTree>
    <p:extLst>
      <p:ext uri="{BB962C8B-B14F-4D97-AF65-F5344CB8AC3E}">
        <p14:creationId xmlns:p14="http://schemas.microsoft.com/office/powerpoint/2010/main" val="18081446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B3F81D-8C4F-4C7C-B467-A464241F46A6}"/>
              </a:ext>
            </a:extLst>
          </p:cNvPr>
          <p:cNvSpPr>
            <a:spLocks noGrp="1"/>
          </p:cNvSpPr>
          <p:nvPr>
            <p:ph type="title"/>
          </p:nvPr>
        </p:nvSpPr>
        <p:spPr/>
        <p:txBody>
          <a:bodyPr/>
          <a:lstStyle/>
          <a:p>
            <a:r>
              <a:rPr lang="en-US" dirty="0"/>
              <a:t>Prioritizing the (State) Priorities </a:t>
            </a:r>
          </a:p>
        </p:txBody>
      </p:sp>
      <p:sp>
        <p:nvSpPr>
          <p:cNvPr id="3" name="Content Placeholder 2">
            <a:extLst>
              <a:ext uri="{FF2B5EF4-FFF2-40B4-BE49-F238E27FC236}">
                <a16:creationId xmlns:a16="http://schemas.microsoft.com/office/drawing/2014/main" id="{63877855-63A9-4778-A886-0F67B0598413}"/>
              </a:ext>
            </a:extLst>
          </p:cNvPr>
          <p:cNvSpPr>
            <a:spLocks noGrp="1"/>
          </p:cNvSpPr>
          <p:nvPr>
            <p:ph idx="1"/>
          </p:nvPr>
        </p:nvSpPr>
        <p:spPr/>
        <p:txBody>
          <a:bodyPr/>
          <a:lstStyle/>
          <a:p>
            <a:r>
              <a:rPr lang="en-US" dirty="0"/>
              <a:t>LEAs will have to prioritize how they address the LCFF state priorities  through the goals, actions, and related expenditures included in the LCAP. </a:t>
            </a:r>
          </a:p>
          <a:p>
            <a:pPr lvl="1"/>
            <a:r>
              <a:rPr lang="en-US" sz="2600" dirty="0"/>
              <a:t>LCFF State Priorities Summary document: </a:t>
            </a:r>
            <a:r>
              <a:rPr lang="en-US" sz="2600" dirty="0">
                <a:solidFill>
                  <a:srgbClr val="1704A0">
                    <a:alpha val="85000"/>
                  </a:srgbClr>
                </a:solidFill>
                <a:hlinkClick r:id="rId2" tooltip="LCFF State Priorities Summary document">
                  <a:extLst>
                    <a:ext uri="{A12FA001-AC4F-418D-AE19-62706E023703}">
                      <ahyp:hlinkClr xmlns:ahyp="http://schemas.microsoft.com/office/drawing/2018/hyperlinkcolor" val="tx"/>
                    </a:ext>
                  </a:extLst>
                </a:hlinkClick>
              </a:rPr>
              <a:t>https://www.cde.ca.gov/re/lc/documents/lcffprioritiessummary.docx</a:t>
            </a:r>
            <a:endParaRPr lang="en-US" sz="2600" dirty="0">
              <a:solidFill>
                <a:srgbClr val="1704A0">
                  <a:alpha val="85000"/>
                </a:srgbClr>
              </a:solidFill>
            </a:endParaRPr>
          </a:p>
          <a:p>
            <a:pPr lvl="1"/>
            <a:r>
              <a:rPr lang="en-US" sz="2600" dirty="0"/>
              <a:t>LEAs should consider performance on available state and local indicators, as well as locally collected data when determining how to prioritize the LCFF state priorities in the LCAP.</a:t>
            </a:r>
          </a:p>
        </p:txBody>
      </p:sp>
      <p:sp>
        <p:nvSpPr>
          <p:cNvPr id="4" name="Slide Number Placeholder 3">
            <a:extLst>
              <a:ext uri="{FF2B5EF4-FFF2-40B4-BE49-F238E27FC236}">
                <a16:creationId xmlns:a16="http://schemas.microsoft.com/office/drawing/2014/main" id="{6EDE9232-DC7A-45BF-A72E-50CED37E1CE0}"/>
              </a:ext>
            </a:extLst>
          </p:cNvPr>
          <p:cNvSpPr>
            <a:spLocks noGrp="1"/>
          </p:cNvSpPr>
          <p:nvPr>
            <p:ph type="sldNum" sz="quarter" idx="12"/>
          </p:nvPr>
        </p:nvSpPr>
        <p:spPr/>
        <p:txBody>
          <a:bodyPr/>
          <a:lstStyle/>
          <a:p>
            <a:fld id="{1E47FE53-EBF0-4DA7-9D9D-CC1C3A20F3CB}" type="slidenum">
              <a:rPr lang="en-US" smtClean="0"/>
              <a:t>19</a:t>
            </a:fld>
            <a:endParaRPr lang="en-US"/>
          </a:p>
        </p:txBody>
      </p:sp>
    </p:spTree>
    <p:extLst>
      <p:ext uri="{BB962C8B-B14F-4D97-AF65-F5344CB8AC3E}">
        <p14:creationId xmlns:p14="http://schemas.microsoft.com/office/powerpoint/2010/main" val="442775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1617A7-56C2-4DBE-A357-FC0E64AC7652}"/>
              </a:ext>
            </a:extLst>
          </p:cNvPr>
          <p:cNvSpPr>
            <a:spLocks noGrp="1"/>
          </p:cNvSpPr>
          <p:nvPr>
            <p:ph type="title"/>
          </p:nvPr>
        </p:nvSpPr>
        <p:spPr/>
        <p:txBody>
          <a:bodyPr/>
          <a:lstStyle/>
          <a:p>
            <a:r>
              <a:rPr lang="en-US" dirty="0"/>
              <a:t>Webinar Series</a:t>
            </a:r>
          </a:p>
        </p:txBody>
      </p:sp>
      <p:sp>
        <p:nvSpPr>
          <p:cNvPr id="3" name="Content Placeholder 2">
            <a:extLst>
              <a:ext uri="{FF2B5EF4-FFF2-40B4-BE49-F238E27FC236}">
                <a16:creationId xmlns:a16="http://schemas.microsoft.com/office/drawing/2014/main" id="{A787D3D9-D551-4EF0-8D4C-0BFDCF6A82F1}"/>
              </a:ext>
            </a:extLst>
          </p:cNvPr>
          <p:cNvSpPr>
            <a:spLocks noGrp="1"/>
          </p:cNvSpPr>
          <p:nvPr>
            <p:ph sz="half" idx="1"/>
          </p:nvPr>
        </p:nvSpPr>
        <p:spPr/>
        <p:txBody>
          <a:bodyPr/>
          <a:lstStyle/>
          <a:p>
            <a:pPr marL="0" indent="0">
              <a:buNone/>
            </a:pPr>
            <a:r>
              <a:rPr lang="en-US" b="1" dirty="0"/>
              <a:t>Tuesdays @ 2</a:t>
            </a:r>
          </a:p>
          <a:p>
            <a:pPr lvl="0"/>
            <a:r>
              <a:rPr lang="en-US" dirty="0"/>
              <a:t>12/14: Increased or Improved Services, Part I</a:t>
            </a:r>
          </a:p>
          <a:p>
            <a:pPr lvl="0"/>
            <a:r>
              <a:rPr lang="en-US" dirty="0"/>
              <a:t>1/11: 2022 Dashboard Local Indicator Process</a:t>
            </a:r>
          </a:p>
          <a:p>
            <a:pPr marL="0" indent="0">
              <a:buNone/>
            </a:pPr>
            <a:endParaRPr lang="en-US" dirty="0"/>
          </a:p>
        </p:txBody>
      </p:sp>
      <p:sp>
        <p:nvSpPr>
          <p:cNvPr id="4" name="Content Placeholder 3">
            <a:extLst>
              <a:ext uri="{FF2B5EF4-FFF2-40B4-BE49-F238E27FC236}">
                <a16:creationId xmlns:a16="http://schemas.microsoft.com/office/drawing/2014/main" id="{3B9FDF58-FE14-45A4-91D9-03C509E7C337}"/>
              </a:ext>
            </a:extLst>
          </p:cNvPr>
          <p:cNvSpPr>
            <a:spLocks noGrp="1"/>
          </p:cNvSpPr>
          <p:nvPr>
            <p:ph sz="half" idx="2"/>
          </p:nvPr>
        </p:nvSpPr>
        <p:spPr/>
        <p:txBody>
          <a:bodyPr/>
          <a:lstStyle/>
          <a:p>
            <a:pPr marL="0" indent="0">
              <a:buNone/>
            </a:pPr>
            <a:r>
              <a:rPr lang="en-US" b="1" dirty="0"/>
              <a:t>Thursdays @ 3</a:t>
            </a:r>
          </a:p>
          <a:p>
            <a:r>
              <a:rPr lang="en-US" dirty="0"/>
              <a:t>12/9: Goals and Actions</a:t>
            </a:r>
          </a:p>
          <a:p>
            <a:r>
              <a:rPr lang="en-US" dirty="0"/>
              <a:t>12/16: Increased or Improved Services, Part II</a:t>
            </a:r>
          </a:p>
          <a:p>
            <a:r>
              <a:rPr lang="en-US" dirty="0"/>
              <a:t>1/18: Local Control and Accountability Plan (LCAP) Required Goals</a:t>
            </a:r>
          </a:p>
          <a:p>
            <a:pPr marL="0" indent="0">
              <a:buNone/>
            </a:pPr>
            <a:endParaRPr lang="en-US" dirty="0"/>
          </a:p>
        </p:txBody>
      </p:sp>
      <p:sp>
        <p:nvSpPr>
          <p:cNvPr id="5" name="Slide Number Placeholder 4">
            <a:extLst>
              <a:ext uri="{FF2B5EF4-FFF2-40B4-BE49-F238E27FC236}">
                <a16:creationId xmlns:a16="http://schemas.microsoft.com/office/drawing/2014/main" id="{5B7E340D-FAC9-4607-BE40-FFA7EE61669A}"/>
              </a:ext>
            </a:extLst>
          </p:cNvPr>
          <p:cNvSpPr>
            <a:spLocks noGrp="1"/>
          </p:cNvSpPr>
          <p:nvPr>
            <p:ph type="sldNum" sz="quarter" idx="12"/>
          </p:nvPr>
        </p:nvSpPr>
        <p:spPr/>
        <p:txBody>
          <a:bodyPr/>
          <a:lstStyle/>
          <a:p>
            <a:fld id="{1E47FE53-EBF0-4DA7-9D9D-CC1C3A20F3CB}" type="slidenum">
              <a:rPr lang="en-US" smtClean="0"/>
              <a:t>2</a:t>
            </a:fld>
            <a:endParaRPr lang="en-US"/>
          </a:p>
        </p:txBody>
      </p:sp>
    </p:spTree>
    <p:extLst>
      <p:ext uri="{BB962C8B-B14F-4D97-AF65-F5344CB8AC3E}">
        <p14:creationId xmlns:p14="http://schemas.microsoft.com/office/powerpoint/2010/main" val="32020553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542DAE-3A0A-4644-9746-2995E9941DDF}"/>
              </a:ext>
            </a:extLst>
          </p:cNvPr>
          <p:cNvSpPr>
            <a:spLocks noGrp="1"/>
          </p:cNvSpPr>
          <p:nvPr>
            <p:ph type="title"/>
          </p:nvPr>
        </p:nvSpPr>
        <p:spPr/>
        <p:txBody>
          <a:bodyPr/>
          <a:lstStyle/>
          <a:p>
            <a:r>
              <a:rPr lang="en-US" dirty="0"/>
              <a:t>Other Considerations for Goals</a:t>
            </a:r>
          </a:p>
        </p:txBody>
      </p:sp>
      <p:sp>
        <p:nvSpPr>
          <p:cNvPr id="3" name="Content Placeholder 2">
            <a:extLst>
              <a:ext uri="{FF2B5EF4-FFF2-40B4-BE49-F238E27FC236}">
                <a16:creationId xmlns:a16="http://schemas.microsoft.com/office/drawing/2014/main" id="{9F0C02D2-F029-4266-A432-95643D8EF59D}"/>
              </a:ext>
            </a:extLst>
          </p:cNvPr>
          <p:cNvSpPr>
            <a:spLocks noGrp="1"/>
          </p:cNvSpPr>
          <p:nvPr>
            <p:ph idx="1"/>
          </p:nvPr>
        </p:nvSpPr>
        <p:spPr/>
        <p:txBody>
          <a:bodyPr>
            <a:normAutofit/>
          </a:bodyPr>
          <a:lstStyle/>
          <a:p>
            <a:pPr lvl="1"/>
            <a:r>
              <a:rPr lang="en-US" sz="2800" dirty="0"/>
              <a:t>Is the goal aligned with needs identified in the Plan Summary Reflections: Identified Needs and/or the Engaging Educational Partners sections?</a:t>
            </a:r>
          </a:p>
          <a:p>
            <a:pPr lvl="1"/>
            <a:r>
              <a:rPr lang="en-US" sz="2800" dirty="0"/>
              <a:t>Are the measures of progress and actions included in the goal aligned to what the LEA plans to accomplish?</a:t>
            </a:r>
          </a:p>
        </p:txBody>
      </p:sp>
      <p:sp>
        <p:nvSpPr>
          <p:cNvPr id="4" name="Slide Number Placeholder 3">
            <a:extLst>
              <a:ext uri="{FF2B5EF4-FFF2-40B4-BE49-F238E27FC236}">
                <a16:creationId xmlns:a16="http://schemas.microsoft.com/office/drawing/2014/main" id="{13967395-9557-4417-BBCE-15DFD0364473}"/>
              </a:ext>
            </a:extLst>
          </p:cNvPr>
          <p:cNvSpPr>
            <a:spLocks noGrp="1"/>
          </p:cNvSpPr>
          <p:nvPr>
            <p:ph type="sldNum" sz="quarter" idx="12"/>
          </p:nvPr>
        </p:nvSpPr>
        <p:spPr/>
        <p:txBody>
          <a:bodyPr/>
          <a:lstStyle/>
          <a:p>
            <a:fld id="{1E47FE53-EBF0-4DA7-9D9D-CC1C3A20F3CB}" type="slidenum">
              <a:rPr lang="en-US" smtClean="0"/>
              <a:t>20</a:t>
            </a:fld>
            <a:endParaRPr lang="en-US"/>
          </a:p>
        </p:txBody>
      </p:sp>
    </p:spTree>
    <p:extLst>
      <p:ext uri="{BB962C8B-B14F-4D97-AF65-F5344CB8AC3E}">
        <p14:creationId xmlns:p14="http://schemas.microsoft.com/office/powerpoint/2010/main" val="15972910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CCB189-974B-41D3-B7FD-0057F96827B2}"/>
              </a:ext>
            </a:extLst>
          </p:cNvPr>
          <p:cNvSpPr>
            <a:spLocks noGrp="1"/>
          </p:cNvSpPr>
          <p:nvPr>
            <p:ph type="title"/>
          </p:nvPr>
        </p:nvSpPr>
        <p:spPr/>
        <p:txBody>
          <a:bodyPr/>
          <a:lstStyle/>
          <a:p>
            <a:r>
              <a:rPr lang="en-US" dirty="0"/>
              <a:t>Types of Goals</a:t>
            </a:r>
          </a:p>
        </p:txBody>
      </p:sp>
      <p:sp>
        <p:nvSpPr>
          <p:cNvPr id="3" name="Text Placeholder 2">
            <a:extLst>
              <a:ext uri="{FF2B5EF4-FFF2-40B4-BE49-F238E27FC236}">
                <a16:creationId xmlns:a16="http://schemas.microsoft.com/office/drawing/2014/main" id="{18D617F5-1FB3-46A1-A9D4-852B56E82FBF}"/>
              </a:ext>
            </a:extLst>
          </p:cNvPr>
          <p:cNvSpPr>
            <a:spLocks noGrp="1"/>
          </p:cNvSpPr>
          <p:nvPr>
            <p:ph type="body" idx="1"/>
          </p:nvPr>
        </p:nvSpPr>
        <p:spPr/>
        <p:txBody>
          <a:bodyPr/>
          <a:lstStyle/>
          <a:p>
            <a:r>
              <a:rPr lang="en-US" dirty="0"/>
              <a:t>Addressing differing needs through different goals</a:t>
            </a:r>
          </a:p>
        </p:txBody>
      </p:sp>
      <p:sp>
        <p:nvSpPr>
          <p:cNvPr id="4" name="Slide Number Placeholder 3">
            <a:extLst>
              <a:ext uri="{FF2B5EF4-FFF2-40B4-BE49-F238E27FC236}">
                <a16:creationId xmlns:a16="http://schemas.microsoft.com/office/drawing/2014/main" id="{F9FA181E-0E1A-426A-AB8E-2452390143FB}"/>
              </a:ext>
            </a:extLst>
          </p:cNvPr>
          <p:cNvSpPr>
            <a:spLocks noGrp="1"/>
          </p:cNvSpPr>
          <p:nvPr>
            <p:ph type="sldNum" sz="quarter" idx="12"/>
          </p:nvPr>
        </p:nvSpPr>
        <p:spPr/>
        <p:txBody>
          <a:bodyPr/>
          <a:lstStyle/>
          <a:p>
            <a:fld id="{1E47FE53-EBF0-4DA7-9D9D-CC1C3A20F3CB}" type="slidenum">
              <a:rPr lang="en-US" smtClean="0"/>
              <a:t>21</a:t>
            </a:fld>
            <a:endParaRPr lang="en-US"/>
          </a:p>
        </p:txBody>
      </p:sp>
    </p:spTree>
    <p:extLst>
      <p:ext uri="{BB962C8B-B14F-4D97-AF65-F5344CB8AC3E}">
        <p14:creationId xmlns:p14="http://schemas.microsoft.com/office/powerpoint/2010/main" val="40271166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A5700-A63F-4378-82B5-2ABF63C5209F}"/>
              </a:ext>
            </a:extLst>
          </p:cNvPr>
          <p:cNvSpPr>
            <a:spLocks noGrp="1"/>
          </p:cNvSpPr>
          <p:nvPr>
            <p:ph type="title"/>
          </p:nvPr>
        </p:nvSpPr>
        <p:spPr/>
        <p:txBody>
          <a:bodyPr/>
          <a:lstStyle/>
          <a:p>
            <a:r>
              <a:rPr lang="en-US" dirty="0">
                <a:sym typeface="Open Sans SemiBold"/>
              </a:rPr>
              <a:t>Types of Goals Overview</a:t>
            </a:r>
            <a:endParaRPr lang="en-US" dirty="0"/>
          </a:p>
        </p:txBody>
      </p:sp>
      <p:sp>
        <p:nvSpPr>
          <p:cNvPr id="4" name="Content Placeholder 3">
            <a:extLst>
              <a:ext uri="{FF2B5EF4-FFF2-40B4-BE49-F238E27FC236}">
                <a16:creationId xmlns:a16="http://schemas.microsoft.com/office/drawing/2014/main" id="{88F09C2E-2641-4120-BE4D-66353996A243}"/>
              </a:ext>
            </a:extLst>
          </p:cNvPr>
          <p:cNvSpPr>
            <a:spLocks noGrp="1"/>
          </p:cNvSpPr>
          <p:nvPr>
            <p:ph idx="1"/>
          </p:nvPr>
        </p:nvSpPr>
        <p:spPr>
          <a:xfrm>
            <a:off x="282633" y="2880359"/>
            <a:ext cx="3507971" cy="2506287"/>
          </a:xfrm>
        </p:spPr>
        <p:txBody>
          <a:bodyPr>
            <a:normAutofit/>
          </a:bodyPr>
          <a:lstStyle/>
          <a:p>
            <a:pPr marL="0" indent="0">
              <a:buNone/>
            </a:pPr>
            <a:r>
              <a:rPr lang="en-US" dirty="0">
                <a:solidFill>
                  <a:schemeClr val="bg1"/>
                </a:solidFill>
              </a:rPr>
              <a:t>There are four types of goals identified in the LCAP template instructions.</a:t>
            </a:r>
          </a:p>
          <a:p>
            <a:endParaRPr lang="en-US" dirty="0">
              <a:solidFill>
                <a:schemeClr val="bg1"/>
              </a:solidFill>
            </a:endParaRPr>
          </a:p>
        </p:txBody>
      </p:sp>
      <p:sp>
        <p:nvSpPr>
          <p:cNvPr id="3" name="Text Placeholder 2">
            <a:extLst>
              <a:ext uri="{FF2B5EF4-FFF2-40B4-BE49-F238E27FC236}">
                <a16:creationId xmlns:a16="http://schemas.microsoft.com/office/drawing/2014/main" id="{72755AAD-0349-4584-8AD0-1C017A46235C}"/>
              </a:ext>
            </a:extLst>
          </p:cNvPr>
          <p:cNvSpPr>
            <a:spLocks noGrp="1"/>
          </p:cNvSpPr>
          <p:nvPr>
            <p:ph type="body" sz="half" idx="2"/>
          </p:nvPr>
        </p:nvSpPr>
        <p:spPr>
          <a:xfrm>
            <a:off x="4229101" y="198639"/>
            <a:ext cx="7680266" cy="6232550"/>
          </a:xfrm>
        </p:spPr>
        <p:txBody>
          <a:bodyPr>
            <a:noAutofit/>
          </a:bodyPr>
          <a:lstStyle/>
          <a:p>
            <a:pPr marL="285750" indent="-285750">
              <a:buFont typeface="Arial" panose="020B0604020202020204" pitchFamily="34" charset="0"/>
              <a:buChar char="•"/>
            </a:pPr>
            <a:r>
              <a:rPr lang="en-US" sz="2400" b="1" dirty="0">
                <a:solidFill>
                  <a:schemeClr val="tx1"/>
                </a:solidFill>
                <a:sym typeface="Open Sans"/>
              </a:rPr>
              <a:t>Focus Goal:</a:t>
            </a:r>
            <a:r>
              <a:rPr lang="en-US" sz="2400" dirty="0">
                <a:solidFill>
                  <a:schemeClr val="tx1"/>
                </a:solidFill>
                <a:sym typeface="Open Sans"/>
              </a:rPr>
              <a:t> A Focus Goal is more concentrated in scope and may focus on a fewer number of metrics to measure improvement. A Focus Goal statement is time bound and makes clear how the goal is to be measured.</a:t>
            </a:r>
          </a:p>
          <a:p>
            <a:pPr marL="285750" indent="-285750">
              <a:buFont typeface="Arial" panose="020B0604020202020204" pitchFamily="34" charset="0"/>
              <a:buChar char="•"/>
            </a:pPr>
            <a:r>
              <a:rPr lang="en-US" sz="2400" b="1" dirty="0">
                <a:solidFill>
                  <a:schemeClr val="tx1"/>
                </a:solidFill>
                <a:sym typeface="Open Sans"/>
              </a:rPr>
              <a:t>Broad Goal: </a:t>
            </a:r>
            <a:r>
              <a:rPr lang="en-US" sz="2400" dirty="0">
                <a:solidFill>
                  <a:schemeClr val="tx1"/>
                </a:solidFill>
                <a:sym typeface="Open Sans"/>
              </a:rPr>
              <a:t>A Broad Goal is less concentrated in its scope and may focus on improving performance across a wide range of metrics.</a:t>
            </a:r>
          </a:p>
          <a:p>
            <a:pPr marL="285750" indent="-285750">
              <a:buFont typeface="Arial" panose="020B0604020202020204" pitchFamily="34" charset="0"/>
              <a:buChar char="•"/>
            </a:pPr>
            <a:r>
              <a:rPr lang="en-US" sz="2400" b="1" dirty="0">
                <a:solidFill>
                  <a:schemeClr val="tx1"/>
                </a:solidFill>
                <a:sym typeface="Open Sans"/>
              </a:rPr>
              <a:t>Maintenance of Progress Goal:</a:t>
            </a:r>
            <a:r>
              <a:rPr lang="en-US" sz="2400" dirty="0">
                <a:solidFill>
                  <a:schemeClr val="tx1"/>
                </a:solidFill>
                <a:sym typeface="Open Sans"/>
              </a:rPr>
              <a:t> A Maintenance of Progress Goal includes actions that may be ongoing without significant changes. This type of goal allows an LEA to track performance on any metrics not addressed in the other goals of the LCAP.</a:t>
            </a:r>
          </a:p>
          <a:p>
            <a:pPr marL="285750" indent="-285750">
              <a:buFont typeface="Arial" panose="020B0604020202020204" pitchFamily="34" charset="0"/>
              <a:buChar char="•"/>
            </a:pPr>
            <a:r>
              <a:rPr lang="en-US" sz="2400" b="1" dirty="0">
                <a:solidFill>
                  <a:schemeClr val="tx1"/>
                </a:solidFill>
                <a:sym typeface="Open Sans"/>
              </a:rPr>
              <a:t>Required Goal: </a:t>
            </a:r>
            <a:r>
              <a:rPr lang="en-US" sz="2400" dirty="0">
                <a:solidFill>
                  <a:schemeClr val="tx1"/>
                </a:solidFill>
                <a:sym typeface="Open Sans"/>
              </a:rPr>
              <a:t>Certain LEAs will be required to include a specific goal in their 2022–23 LCAP to address one or more consistently low-performing student groups or low-performing schools.</a:t>
            </a:r>
          </a:p>
        </p:txBody>
      </p:sp>
      <p:sp>
        <p:nvSpPr>
          <p:cNvPr id="5" name="Slide Number Placeholder 4">
            <a:extLst>
              <a:ext uri="{FF2B5EF4-FFF2-40B4-BE49-F238E27FC236}">
                <a16:creationId xmlns:a16="http://schemas.microsoft.com/office/drawing/2014/main" id="{0836FDA6-B458-4F6A-AAF7-B22DB1A41CFE}"/>
              </a:ext>
            </a:extLst>
          </p:cNvPr>
          <p:cNvSpPr>
            <a:spLocks noGrp="1"/>
          </p:cNvSpPr>
          <p:nvPr>
            <p:ph type="sldNum" sz="quarter" idx="12"/>
          </p:nvPr>
        </p:nvSpPr>
        <p:spPr/>
        <p:txBody>
          <a:bodyPr/>
          <a:lstStyle/>
          <a:p>
            <a:fld id="{1E47FE53-EBF0-4DA7-9D9D-CC1C3A20F3CB}" type="slidenum">
              <a:rPr lang="en-US" smtClean="0"/>
              <a:t>22</a:t>
            </a:fld>
            <a:endParaRPr lang="en-US"/>
          </a:p>
        </p:txBody>
      </p:sp>
    </p:spTree>
    <p:extLst>
      <p:ext uri="{BB962C8B-B14F-4D97-AF65-F5344CB8AC3E}">
        <p14:creationId xmlns:p14="http://schemas.microsoft.com/office/powerpoint/2010/main" val="379338318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76C364-A8AA-4DDC-8CC7-686AA3759D8D}"/>
              </a:ext>
            </a:extLst>
          </p:cNvPr>
          <p:cNvSpPr>
            <a:spLocks noGrp="1"/>
          </p:cNvSpPr>
          <p:nvPr>
            <p:ph type="title"/>
          </p:nvPr>
        </p:nvSpPr>
        <p:spPr/>
        <p:txBody>
          <a:bodyPr/>
          <a:lstStyle/>
          <a:p>
            <a:r>
              <a:rPr lang="en-US" dirty="0"/>
              <a:t>Specifics for Broad Goals</a:t>
            </a:r>
          </a:p>
        </p:txBody>
      </p:sp>
      <p:sp>
        <p:nvSpPr>
          <p:cNvPr id="3" name="Content Placeholder 2">
            <a:extLst>
              <a:ext uri="{FF2B5EF4-FFF2-40B4-BE49-F238E27FC236}">
                <a16:creationId xmlns:a16="http://schemas.microsoft.com/office/drawing/2014/main" id="{4BB11CB8-AB32-4639-BE22-78A95E9C970A}"/>
              </a:ext>
            </a:extLst>
          </p:cNvPr>
          <p:cNvSpPr>
            <a:spLocks noGrp="1"/>
          </p:cNvSpPr>
          <p:nvPr>
            <p:ph idx="1"/>
          </p:nvPr>
        </p:nvSpPr>
        <p:spPr/>
        <p:txBody>
          <a:bodyPr>
            <a:normAutofit lnSpcReduction="10000"/>
          </a:bodyPr>
          <a:lstStyle/>
          <a:p>
            <a:r>
              <a:rPr lang="en-US" dirty="0"/>
              <a:t>Goal Description: Describe what the LEA plans to achieve through the actions included in the goal. </a:t>
            </a:r>
          </a:p>
          <a:p>
            <a:pPr lvl="1"/>
            <a:r>
              <a:rPr lang="en-US" dirty="0"/>
              <a:t>The description of a broad goal will be clearly aligned with the expected measurable outcomes included for the goal. </a:t>
            </a:r>
          </a:p>
          <a:p>
            <a:pPr lvl="1"/>
            <a:r>
              <a:rPr lang="en-US" dirty="0"/>
              <a:t>A goal description is specific enough to be measurable in either quantitative or qualitative terms. </a:t>
            </a:r>
          </a:p>
          <a:p>
            <a:pPr lvl="1"/>
            <a:r>
              <a:rPr lang="en-US" dirty="0"/>
              <a:t>A broad goal is not as specific as a focus goal. While it is specific enough to be measurable, there are many different metrics for measuring progress toward the goal.</a:t>
            </a:r>
          </a:p>
          <a:p>
            <a:r>
              <a:rPr lang="en-US" dirty="0"/>
              <a:t>“Why”: Explain why the LEA developed this goal and how the actions and metrics grouped together will help achieve the goal.</a:t>
            </a:r>
          </a:p>
        </p:txBody>
      </p:sp>
      <p:sp>
        <p:nvSpPr>
          <p:cNvPr id="4" name="Slide Number Placeholder 3">
            <a:extLst>
              <a:ext uri="{FF2B5EF4-FFF2-40B4-BE49-F238E27FC236}">
                <a16:creationId xmlns:a16="http://schemas.microsoft.com/office/drawing/2014/main" id="{BC1AA5EB-2BA8-485E-9465-FCA45792F525}"/>
              </a:ext>
            </a:extLst>
          </p:cNvPr>
          <p:cNvSpPr>
            <a:spLocks noGrp="1"/>
          </p:cNvSpPr>
          <p:nvPr>
            <p:ph type="sldNum" sz="quarter" idx="12"/>
          </p:nvPr>
        </p:nvSpPr>
        <p:spPr/>
        <p:txBody>
          <a:bodyPr/>
          <a:lstStyle/>
          <a:p>
            <a:fld id="{1E47FE53-EBF0-4DA7-9D9D-CC1C3A20F3CB}" type="slidenum">
              <a:rPr lang="en-US" smtClean="0"/>
              <a:t>23</a:t>
            </a:fld>
            <a:endParaRPr lang="en-US"/>
          </a:p>
        </p:txBody>
      </p:sp>
    </p:spTree>
    <p:extLst>
      <p:ext uri="{BB962C8B-B14F-4D97-AF65-F5344CB8AC3E}">
        <p14:creationId xmlns:p14="http://schemas.microsoft.com/office/powerpoint/2010/main" val="24308724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2DC5E0-C5DA-476B-9BFE-1CF994191EAA}"/>
              </a:ext>
            </a:extLst>
          </p:cNvPr>
          <p:cNvSpPr>
            <a:spLocks noGrp="1"/>
          </p:cNvSpPr>
          <p:nvPr>
            <p:ph type="title"/>
          </p:nvPr>
        </p:nvSpPr>
        <p:spPr/>
        <p:txBody>
          <a:bodyPr/>
          <a:lstStyle/>
          <a:p>
            <a:r>
              <a:rPr lang="en-US" dirty="0"/>
              <a:t>Specifics for Focus Goals (1 of 2)</a:t>
            </a:r>
          </a:p>
        </p:txBody>
      </p:sp>
      <p:sp>
        <p:nvSpPr>
          <p:cNvPr id="3" name="Content Placeholder 2">
            <a:extLst>
              <a:ext uri="{FF2B5EF4-FFF2-40B4-BE49-F238E27FC236}">
                <a16:creationId xmlns:a16="http://schemas.microsoft.com/office/drawing/2014/main" id="{E478FD52-F24E-4EEB-9F97-7F478EFAECCF}"/>
              </a:ext>
            </a:extLst>
          </p:cNvPr>
          <p:cNvSpPr>
            <a:spLocks noGrp="1"/>
          </p:cNvSpPr>
          <p:nvPr>
            <p:ph idx="1"/>
          </p:nvPr>
        </p:nvSpPr>
        <p:spPr/>
        <p:txBody>
          <a:bodyPr/>
          <a:lstStyle/>
          <a:p>
            <a:r>
              <a:rPr lang="en-US" dirty="0"/>
              <a:t>Goal Description: The description provided for a Focus Goal must be specific, measurable, and time bound.</a:t>
            </a:r>
          </a:p>
          <a:p>
            <a:pPr lvl="1"/>
            <a:r>
              <a:rPr lang="en-US" dirty="0"/>
              <a:t>An LEA develops a Focus Goal to address areas of need that may require or benefit from a more specific and data intensive approach. </a:t>
            </a:r>
          </a:p>
          <a:p>
            <a:pPr lvl="1"/>
            <a:r>
              <a:rPr lang="en-US" dirty="0"/>
              <a:t>The Focus Goal can explicitly reference the metric(s) by which achievement of the goal will be measured and the time frame according to which the LEA expects to achieve the goal.</a:t>
            </a:r>
          </a:p>
        </p:txBody>
      </p:sp>
      <p:sp>
        <p:nvSpPr>
          <p:cNvPr id="4" name="Slide Number Placeholder 3">
            <a:extLst>
              <a:ext uri="{FF2B5EF4-FFF2-40B4-BE49-F238E27FC236}">
                <a16:creationId xmlns:a16="http://schemas.microsoft.com/office/drawing/2014/main" id="{C573A95E-B973-43B7-8336-FC89B9095ACD}"/>
              </a:ext>
            </a:extLst>
          </p:cNvPr>
          <p:cNvSpPr>
            <a:spLocks noGrp="1"/>
          </p:cNvSpPr>
          <p:nvPr>
            <p:ph type="sldNum" sz="quarter" idx="12"/>
          </p:nvPr>
        </p:nvSpPr>
        <p:spPr/>
        <p:txBody>
          <a:bodyPr/>
          <a:lstStyle/>
          <a:p>
            <a:fld id="{1E47FE53-EBF0-4DA7-9D9D-CC1C3A20F3CB}" type="slidenum">
              <a:rPr lang="en-US" smtClean="0"/>
              <a:t>24</a:t>
            </a:fld>
            <a:endParaRPr lang="en-US"/>
          </a:p>
        </p:txBody>
      </p:sp>
    </p:spTree>
    <p:extLst>
      <p:ext uri="{BB962C8B-B14F-4D97-AF65-F5344CB8AC3E}">
        <p14:creationId xmlns:p14="http://schemas.microsoft.com/office/powerpoint/2010/main" val="23800585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180512-C77A-40E6-AD7D-94ABB7489088}"/>
              </a:ext>
            </a:extLst>
          </p:cNvPr>
          <p:cNvSpPr>
            <a:spLocks noGrp="1"/>
          </p:cNvSpPr>
          <p:nvPr>
            <p:ph type="title"/>
          </p:nvPr>
        </p:nvSpPr>
        <p:spPr/>
        <p:txBody>
          <a:bodyPr/>
          <a:lstStyle/>
          <a:p>
            <a:r>
              <a:rPr lang="en-US" dirty="0"/>
              <a:t>Specifics for Focus Goals (2 of 2)</a:t>
            </a:r>
          </a:p>
        </p:txBody>
      </p:sp>
      <p:sp>
        <p:nvSpPr>
          <p:cNvPr id="3" name="Content Placeholder 2">
            <a:extLst>
              <a:ext uri="{FF2B5EF4-FFF2-40B4-BE49-F238E27FC236}">
                <a16:creationId xmlns:a16="http://schemas.microsoft.com/office/drawing/2014/main" id="{0CCFB652-85BD-4546-9387-7E137B165D3E}"/>
              </a:ext>
            </a:extLst>
          </p:cNvPr>
          <p:cNvSpPr>
            <a:spLocks noGrp="1"/>
          </p:cNvSpPr>
          <p:nvPr>
            <p:ph idx="1"/>
          </p:nvPr>
        </p:nvSpPr>
        <p:spPr/>
        <p:txBody>
          <a:bodyPr/>
          <a:lstStyle/>
          <a:p>
            <a:r>
              <a:rPr lang="en-US" dirty="0"/>
              <a:t>“Why”: Explain why the LEA has chosen to prioritize this goal. </a:t>
            </a:r>
          </a:p>
          <a:p>
            <a:pPr lvl="1"/>
            <a:r>
              <a:rPr lang="en-US" dirty="0"/>
              <a:t>An explanation must be based on Dashboard data or other locally collected data. </a:t>
            </a:r>
          </a:p>
          <a:p>
            <a:pPr lvl="1"/>
            <a:r>
              <a:rPr lang="en-US" dirty="0"/>
              <a:t>LEAs must describe how the LEA identified this goal for focused attention, including relevant consultation with educational partners. </a:t>
            </a:r>
          </a:p>
          <a:p>
            <a:pPr lvl="1"/>
            <a:r>
              <a:rPr lang="en-US" dirty="0"/>
              <a:t>LEAs are encouraged to promote transparency and understanding around the decision to pursue a focus goal.</a:t>
            </a:r>
          </a:p>
        </p:txBody>
      </p:sp>
      <p:sp>
        <p:nvSpPr>
          <p:cNvPr id="4" name="Slide Number Placeholder 3">
            <a:extLst>
              <a:ext uri="{FF2B5EF4-FFF2-40B4-BE49-F238E27FC236}">
                <a16:creationId xmlns:a16="http://schemas.microsoft.com/office/drawing/2014/main" id="{4FAA526D-ADAC-4968-AC00-2258A3458382}"/>
              </a:ext>
            </a:extLst>
          </p:cNvPr>
          <p:cNvSpPr>
            <a:spLocks noGrp="1"/>
          </p:cNvSpPr>
          <p:nvPr>
            <p:ph type="sldNum" sz="quarter" idx="12"/>
          </p:nvPr>
        </p:nvSpPr>
        <p:spPr/>
        <p:txBody>
          <a:bodyPr/>
          <a:lstStyle/>
          <a:p>
            <a:fld id="{1E47FE53-EBF0-4DA7-9D9D-CC1C3A20F3CB}" type="slidenum">
              <a:rPr lang="en-US" smtClean="0"/>
              <a:t>25</a:t>
            </a:fld>
            <a:endParaRPr lang="en-US"/>
          </a:p>
        </p:txBody>
      </p:sp>
    </p:spTree>
    <p:extLst>
      <p:ext uri="{BB962C8B-B14F-4D97-AF65-F5344CB8AC3E}">
        <p14:creationId xmlns:p14="http://schemas.microsoft.com/office/powerpoint/2010/main" val="10567443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A29A6E-E746-465E-9D68-09C6D56146F2}"/>
              </a:ext>
            </a:extLst>
          </p:cNvPr>
          <p:cNvSpPr>
            <a:spLocks noGrp="1"/>
          </p:cNvSpPr>
          <p:nvPr>
            <p:ph type="title"/>
          </p:nvPr>
        </p:nvSpPr>
        <p:spPr>
          <a:xfrm>
            <a:off x="1097280" y="286603"/>
            <a:ext cx="10058400" cy="1450757"/>
          </a:xfrm>
        </p:spPr>
        <p:txBody>
          <a:bodyPr>
            <a:normAutofit/>
          </a:bodyPr>
          <a:lstStyle/>
          <a:p>
            <a:r>
              <a:rPr lang="en-US" dirty="0"/>
              <a:t>Specifics for Maintenance Goals (1 of 2)</a:t>
            </a:r>
          </a:p>
        </p:txBody>
      </p:sp>
      <p:sp>
        <p:nvSpPr>
          <p:cNvPr id="3" name="Content Placeholder 2">
            <a:extLst>
              <a:ext uri="{FF2B5EF4-FFF2-40B4-BE49-F238E27FC236}">
                <a16:creationId xmlns:a16="http://schemas.microsoft.com/office/drawing/2014/main" id="{EAC93C59-DC1C-4D1E-9B07-22B27FD50375}"/>
              </a:ext>
            </a:extLst>
          </p:cNvPr>
          <p:cNvSpPr>
            <a:spLocks noGrp="1"/>
          </p:cNvSpPr>
          <p:nvPr>
            <p:ph idx="1"/>
          </p:nvPr>
        </p:nvSpPr>
        <p:spPr/>
        <p:txBody>
          <a:bodyPr/>
          <a:lstStyle/>
          <a:p>
            <a:r>
              <a:rPr lang="en-US" dirty="0"/>
              <a:t>Goal Description: Describe how the LEA intends to maintain the progress made in the LCFF State Priorities not addressed by the other goals in the LCAP. </a:t>
            </a:r>
          </a:p>
          <a:p>
            <a:pPr lvl="1"/>
            <a:r>
              <a:rPr lang="en-US" dirty="0"/>
              <a:t>Use this type of goal to address the state priorities and applicable metrics not addressed within the other goals in the LCAP. </a:t>
            </a:r>
          </a:p>
          <a:p>
            <a:pPr lvl="1"/>
            <a:r>
              <a:rPr lang="en-US" dirty="0"/>
              <a:t>The state priorities and metrics addressed in a maintenance goal are those for which the LEA, in consultation with its educational partners, has determined to maintain actions and monitor progress while focusing implementation efforts on the actions covered by other goals in the LCAP.</a:t>
            </a:r>
          </a:p>
        </p:txBody>
      </p:sp>
      <p:sp>
        <p:nvSpPr>
          <p:cNvPr id="4" name="Slide Number Placeholder 3">
            <a:extLst>
              <a:ext uri="{FF2B5EF4-FFF2-40B4-BE49-F238E27FC236}">
                <a16:creationId xmlns:a16="http://schemas.microsoft.com/office/drawing/2014/main" id="{221908A1-E3DE-4FA8-928E-A2B141446EBE}"/>
              </a:ext>
            </a:extLst>
          </p:cNvPr>
          <p:cNvSpPr>
            <a:spLocks noGrp="1"/>
          </p:cNvSpPr>
          <p:nvPr>
            <p:ph type="sldNum" sz="quarter" idx="12"/>
          </p:nvPr>
        </p:nvSpPr>
        <p:spPr/>
        <p:txBody>
          <a:bodyPr/>
          <a:lstStyle/>
          <a:p>
            <a:fld id="{1E47FE53-EBF0-4DA7-9D9D-CC1C3A20F3CB}" type="slidenum">
              <a:rPr lang="en-US" smtClean="0"/>
              <a:t>26</a:t>
            </a:fld>
            <a:endParaRPr lang="en-US"/>
          </a:p>
        </p:txBody>
      </p:sp>
    </p:spTree>
    <p:extLst>
      <p:ext uri="{BB962C8B-B14F-4D97-AF65-F5344CB8AC3E}">
        <p14:creationId xmlns:p14="http://schemas.microsoft.com/office/powerpoint/2010/main" val="17732888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1FB16-B86E-4914-B0F5-FF0D331C8DD9}"/>
              </a:ext>
            </a:extLst>
          </p:cNvPr>
          <p:cNvSpPr>
            <a:spLocks noGrp="1"/>
          </p:cNvSpPr>
          <p:nvPr>
            <p:ph type="title"/>
          </p:nvPr>
        </p:nvSpPr>
        <p:spPr/>
        <p:txBody>
          <a:bodyPr/>
          <a:lstStyle/>
          <a:p>
            <a:r>
              <a:rPr lang="en-US" dirty="0"/>
              <a:t>Specifics for Maintenance Goals (2 of 2)</a:t>
            </a:r>
          </a:p>
        </p:txBody>
      </p:sp>
      <p:sp>
        <p:nvSpPr>
          <p:cNvPr id="3" name="Content Placeholder 2">
            <a:extLst>
              <a:ext uri="{FF2B5EF4-FFF2-40B4-BE49-F238E27FC236}">
                <a16:creationId xmlns:a16="http://schemas.microsoft.com/office/drawing/2014/main" id="{B8F94181-55D3-4582-8119-AE376DCEA3E0}"/>
              </a:ext>
            </a:extLst>
          </p:cNvPr>
          <p:cNvSpPr>
            <a:spLocks noGrp="1"/>
          </p:cNvSpPr>
          <p:nvPr>
            <p:ph idx="1"/>
          </p:nvPr>
        </p:nvSpPr>
        <p:spPr/>
        <p:txBody>
          <a:bodyPr/>
          <a:lstStyle/>
          <a:p>
            <a:r>
              <a:rPr lang="en-US" dirty="0"/>
              <a:t>“Why”: Explain how the actions will sustain the progress exemplified by the related metrics.</a:t>
            </a:r>
          </a:p>
        </p:txBody>
      </p:sp>
      <p:sp>
        <p:nvSpPr>
          <p:cNvPr id="4" name="Slide Number Placeholder 3">
            <a:extLst>
              <a:ext uri="{FF2B5EF4-FFF2-40B4-BE49-F238E27FC236}">
                <a16:creationId xmlns:a16="http://schemas.microsoft.com/office/drawing/2014/main" id="{78B323FC-B027-4D93-8D90-8F04C1D61150}"/>
              </a:ext>
            </a:extLst>
          </p:cNvPr>
          <p:cNvSpPr>
            <a:spLocks noGrp="1"/>
          </p:cNvSpPr>
          <p:nvPr>
            <p:ph type="sldNum" sz="quarter" idx="12"/>
          </p:nvPr>
        </p:nvSpPr>
        <p:spPr/>
        <p:txBody>
          <a:bodyPr/>
          <a:lstStyle/>
          <a:p>
            <a:fld id="{1E47FE53-EBF0-4DA7-9D9D-CC1C3A20F3CB}" type="slidenum">
              <a:rPr lang="en-US" smtClean="0"/>
              <a:t>27</a:t>
            </a:fld>
            <a:endParaRPr lang="en-US"/>
          </a:p>
        </p:txBody>
      </p:sp>
    </p:spTree>
    <p:extLst>
      <p:ext uri="{BB962C8B-B14F-4D97-AF65-F5344CB8AC3E}">
        <p14:creationId xmlns:p14="http://schemas.microsoft.com/office/powerpoint/2010/main" val="3932970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705859-515E-4B3A-8346-38ED0ECEA5DC}"/>
              </a:ext>
            </a:extLst>
          </p:cNvPr>
          <p:cNvSpPr>
            <a:spLocks noGrp="1"/>
          </p:cNvSpPr>
          <p:nvPr>
            <p:ph type="title"/>
          </p:nvPr>
        </p:nvSpPr>
        <p:spPr/>
        <p:txBody>
          <a:bodyPr/>
          <a:lstStyle/>
          <a:p>
            <a:r>
              <a:rPr lang="en-US" dirty="0"/>
              <a:t>Required Goals (NEW!)</a:t>
            </a:r>
          </a:p>
        </p:txBody>
      </p:sp>
      <p:sp>
        <p:nvSpPr>
          <p:cNvPr id="3" name="Content Placeholder 2">
            <a:extLst>
              <a:ext uri="{FF2B5EF4-FFF2-40B4-BE49-F238E27FC236}">
                <a16:creationId xmlns:a16="http://schemas.microsoft.com/office/drawing/2014/main" id="{2E919EA5-AD2A-4EDC-8C05-BF52CE2E0158}"/>
              </a:ext>
            </a:extLst>
          </p:cNvPr>
          <p:cNvSpPr>
            <a:spLocks noGrp="1"/>
          </p:cNvSpPr>
          <p:nvPr>
            <p:ph idx="1"/>
          </p:nvPr>
        </p:nvSpPr>
        <p:spPr/>
        <p:txBody>
          <a:bodyPr>
            <a:normAutofit lnSpcReduction="10000"/>
          </a:bodyPr>
          <a:lstStyle/>
          <a:p>
            <a:r>
              <a:rPr lang="en-US" dirty="0">
                <a:sym typeface="Open Sans"/>
              </a:rPr>
              <a:t>As previously mentioned, certain LEAs will be required to include a specific goal in their LCAP to address one or more consistently low-performing student groups or low-performing schools.</a:t>
            </a:r>
          </a:p>
          <a:p>
            <a:r>
              <a:rPr lang="en-US" dirty="0">
                <a:sym typeface="Open Sans"/>
              </a:rPr>
              <a:t>Only applies to certain identified LEAs.</a:t>
            </a:r>
          </a:p>
          <a:p>
            <a:r>
              <a:rPr lang="en-US" dirty="0"/>
              <a:t>The requirement to include a specific goal in the LCAP will be addressed in greater detail as part of the Required Goals webinar scheduled for January 18, 2022.</a:t>
            </a:r>
          </a:p>
          <a:p>
            <a:r>
              <a:rPr lang="en-US" dirty="0"/>
              <a:t>See pages 8–9 of the LCAP template instructions for specifics.</a:t>
            </a:r>
          </a:p>
        </p:txBody>
      </p:sp>
      <p:sp>
        <p:nvSpPr>
          <p:cNvPr id="4" name="Slide Number Placeholder 3">
            <a:extLst>
              <a:ext uri="{FF2B5EF4-FFF2-40B4-BE49-F238E27FC236}">
                <a16:creationId xmlns:a16="http://schemas.microsoft.com/office/drawing/2014/main" id="{68086480-6975-4CFE-A561-D266DBCD8BF6}"/>
              </a:ext>
            </a:extLst>
          </p:cNvPr>
          <p:cNvSpPr>
            <a:spLocks noGrp="1"/>
          </p:cNvSpPr>
          <p:nvPr>
            <p:ph type="sldNum" sz="quarter" idx="12"/>
          </p:nvPr>
        </p:nvSpPr>
        <p:spPr/>
        <p:txBody>
          <a:bodyPr/>
          <a:lstStyle/>
          <a:p>
            <a:fld id="{1E47FE53-EBF0-4DA7-9D9D-CC1C3A20F3CB}" type="slidenum">
              <a:rPr lang="en-US" smtClean="0"/>
              <a:t>28</a:t>
            </a:fld>
            <a:endParaRPr lang="en-US"/>
          </a:p>
        </p:txBody>
      </p:sp>
    </p:spTree>
    <p:extLst>
      <p:ext uri="{BB962C8B-B14F-4D97-AF65-F5344CB8AC3E}">
        <p14:creationId xmlns:p14="http://schemas.microsoft.com/office/powerpoint/2010/main" val="28771898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F9F6C4-9C14-4761-9BEE-A4C77C645977}"/>
              </a:ext>
            </a:extLst>
          </p:cNvPr>
          <p:cNvSpPr>
            <a:spLocks noGrp="1"/>
          </p:cNvSpPr>
          <p:nvPr>
            <p:ph type="title"/>
          </p:nvPr>
        </p:nvSpPr>
        <p:spPr/>
        <p:txBody>
          <a:bodyPr/>
          <a:lstStyle/>
          <a:p>
            <a:r>
              <a:rPr lang="en-US" dirty="0"/>
              <a:t>Measuring and Reporting Outcomes</a:t>
            </a:r>
          </a:p>
        </p:txBody>
      </p:sp>
      <p:sp>
        <p:nvSpPr>
          <p:cNvPr id="3" name="Text Placeholder 2">
            <a:extLst>
              <a:ext uri="{FF2B5EF4-FFF2-40B4-BE49-F238E27FC236}">
                <a16:creationId xmlns:a16="http://schemas.microsoft.com/office/drawing/2014/main" id="{284FD5BF-82EB-4CD8-9D98-180A3FEB1156}"/>
              </a:ext>
            </a:extLst>
          </p:cNvPr>
          <p:cNvSpPr>
            <a:spLocks noGrp="1"/>
          </p:cNvSpPr>
          <p:nvPr>
            <p:ph type="body" idx="1"/>
          </p:nvPr>
        </p:nvSpPr>
        <p:spPr/>
        <p:txBody>
          <a:bodyPr/>
          <a:lstStyle/>
          <a:p>
            <a:r>
              <a:rPr lang="en-US" dirty="0"/>
              <a:t>Tracking progress to achieve the goal</a:t>
            </a:r>
          </a:p>
        </p:txBody>
      </p:sp>
      <p:sp>
        <p:nvSpPr>
          <p:cNvPr id="4" name="Slide Number Placeholder 3">
            <a:extLst>
              <a:ext uri="{FF2B5EF4-FFF2-40B4-BE49-F238E27FC236}">
                <a16:creationId xmlns:a16="http://schemas.microsoft.com/office/drawing/2014/main" id="{B058467F-581A-4BFC-9BA7-DA41B1997D0F}"/>
              </a:ext>
            </a:extLst>
          </p:cNvPr>
          <p:cNvSpPr>
            <a:spLocks noGrp="1"/>
          </p:cNvSpPr>
          <p:nvPr>
            <p:ph type="sldNum" sz="quarter" idx="12"/>
          </p:nvPr>
        </p:nvSpPr>
        <p:spPr/>
        <p:txBody>
          <a:bodyPr/>
          <a:lstStyle/>
          <a:p>
            <a:fld id="{1E47FE53-EBF0-4DA7-9D9D-CC1C3A20F3CB}" type="slidenum">
              <a:rPr lang="en-US" smtClean="0"/>
              <a:t>29</a:t>
            </a:fld>
            <a:endParaRPr lang="en-US"/>
          </a:p>
        </p:txBody>
      </p:sp>
    </p:spTree>
    <p:extLst>
      <p:ext uri="{BB962C8B-B14F-4D97-AF65-F5344CB8AC3E}">
        <p14:creationId xmlns:p14="http://schemas.microsoft.com/office/powerpoint/2010/main" val="33107832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B51EB2-E920-4A61-A099-48926E579EF2}"/>
              </a:ext>
            </a:extLst>
          </p:cNvPr>
          <p:cNvSpPr>
            <a:spLocks noGrp="1"/>
          </p:cNvSpPr>
          <p:nvPr>
            <p:ph type="title"/>
          </p:nvPr>
        </p:nvSpPr>
        <p:spPr/>
        <p:txBody>
          <a:bodyPr/>
          <a:lstStyle/>
          <a:p>
            <a:r>
              <a:rPr lang="en-US" dirty="0"/>
              <a:t>Template Files</a:t>
            </a:r>
          </a:p>
        </p:txBody>
      </p:sp>
      <p:sp>
        <p:nvSpPr>
          <p:cNvPr id="3" name="Content Placeholder 2">
            <a:extLst>
              <a:ext uri="{FF2B5EF4-FFF2-40B4-BE49-F238E27FC236}">
                <a16:creationId xmlns:a16="http://schemas.microsoft.com/office/drawing/2014/main" id="{D6E59869-170F-4648-A9F2-E6B17255A047}"/>
              </a:ext>
            </a:extLst>
          </p:cNvPr>
          <p:cNvSpPr>
            <a:spLocks noGrp="1"/>
          </p:cNvSpPr>
          <p:nvPr>
            <p:ph idx="1"/>
          </p:nvPr>
        </p:nvSpPr>
        <p:spPr/>
        <p:txBody>
          <a:bodyPr>
            <a:normAutofit fontScale="92500"/>
          </a:bodyPr>
          <a:lstStyle/>
          <a:p>
            <a:r>
              <a:rPr lang="en-US" dirty="0"/>
              <a:t>The LCAP Template: </a:t>
            </a:r>
            <a:r>
              <a:rPr lang="en-US" dirty="0">
                <a:solidFill>
                  <a:srgbClr val="1704A0"/>
                </a:solidFill>
                <a:hlinkClick r:id="rId2" tooltip="LCAP Template">
                  <a:extLst>
                    <a:ext uri="{A12FA001-AC4F-418D-AE19-62706E023703}">
                      <ahyp:hlinkClr xmlns:ahyp="http://schemas.microsoft.com/office/drawing/2018/hyperlinkcolor" val="tx"/>
                    </a:ext>
                  </a:extLst>
                </a:hlinkClick>
              </a:rPr>
              <a:t>https://www.cde.ca.gov/re/lc/documents/lcaptemplate2022.docx</a:t>
            </a:r>
            <a:r>
              <a:rPr lang="en-US" dirty="0"/>
              <a:t>  </a:t>
            </a:r>
          </a:p>
          <a:p>
            <a:r>
              <a:rPr lang="en-US" dirty="0"/>
              <a:t>LCAP Action Tables Template: </a:t>
            </a:r>
            <a:r>
              <a:rPr lang="en-US" dirty="0">
                <a:solidFill>
                  <a:srgbClr val="1704A0"/>
                </a:solidFill>
                <a:hlinkClick r:id="rId3" tooltip="LCAP Action Tables">
                  <a:extLst>
                    <a:ext uri="{A12FA001-AC4F-418D-AE19-62706E023703}">
                      <ahyp:hlinkClr xmlns:ahyp="http://schemas.microsoft.com/office/drawing/2018/hyperlinkcolor" val="tx"/>
                    </a:ext>
                  </a:extLst>
                </a:hlinkClick>
              </a:rPr>
              <a:t>https://www.cde.ca.gov/re/lc/documents/lcapactiontables.xlsx</a:t>
            </a:r>
            <a:r>
              <a:rPr lang="en-US" dirty="0"/>
              <a:t> </a:t>
            </a:r>
          </a:p>
          <a:p>
            <a:r>
              <a:rPr lang="en-US" dirty="0"/>
              <a:t>Supplement to the Annual Update to the 2021–22 LCAP Template (2021–22 Supplement): </a:t>
            </a:r>
            <a:r>
              <a:rPr lang="en-US" dirty="0">
                <a:solidFill>
                  <a:srgbClr val="1704A0"/>
                </a:solidFill>
                <a:hlinkClick r:id="rId4" tooltip="Supplement to the Annual Update to the 2021–22 LCAP Template">
                  <a:extLst>
                    <a:ext uri="{A12FA001-AC4F-418D-AE19-62706E023703}">
                      <ahyp:hlinkClr xmlns:ahyp="http://schemas.microsoft.com/office/drawing/2018/hyperlinkcolor" val="tx"/>
                    </a:ext>
                  </a:extLst>
                </a:hlinkClick>
              </a:rPr>
              <a:t>https://www.cde.ca.gov/re/lc/documents/lcapsupplement.docx</a:t>
            </a:r>
            <a:r>
              <a:rPr lang="en-US" dirty="0"/>
              <a:t> </a:t>
            </a:r>
          </a:p>
          <a:p>
            <a:r>
              <a:rPr lang="en-US" dirty="0"/>
              <a:t>The Budget Overview for Parents Template is being revised to remove the references to the 2020–21 Learning Continuity and Attendance Plan and to align to the LCAP Template. </a:t>
            </a:r>
          </a:p>
          <a:p>
            <a:endParaRPr lang="en-US" dirty="0"/>
          </a:p>
        </p:txBody>
      </p:sp>
      <p:sp>
        <p:nvSpPr>
          <p:cNvPr id="4" name="Slide Number Placeholder 3">
            <a:extLst>
              <a:ext uri="{FF2B5EF4-FFF2-40B4-BE49-F238E27FC236}">
                <a16:creationId xmlns:a16="http://schemas.microsoft.com/office/drawing/2014/main" id="{F2011D7B-DA41-4362-9BD6-2E6B0891C950}"/>
              </a:ext>
            </a:extLst>
          </p:cNvPr>
          <p:cNvSpPr>
            <a:spLocks noGrp="1"/>
          </p:cNvSpPr>
          <p:nvPr>
            <p:ph type="sldNum" sz="quarter" idx="12"/>
          </p:nvPr>
        </p:nvSpPr>
        <p:spPr/>
        <p:txBody>
          <a:bodyPr/>
          <a:lstStyle/>
          <a:p>
            <a:fld id="{1E47FE53-EBF0-4DA7-9D9D-CC1C3A20F3CB}" type="slidenum">
              <a:rPr lang="en-US" smtClean="0"/>
              <a:t>3</a:t>
            </a:fld>
            <a:endParaRPr lang="en-US"/>
          </a:p>
        </p:txBody>
      </p:sp>
    </p:spTree>
    <p:extLst>
      <p:ext uri="{BB962C8B-B14F-4D97-AF65-F5344CB8AC3E}">
        <p14:creationId xmlns:p14="http://schemas.microsoft.com/office/powerpoint/2010/main" val="34781608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C5506-06B8-4B02-8644-452A38DABC89}"/>
              </a:ext>
            </a:extLst>
          </p:cNvPr>
          <p:cNvSpPr>
            <a:spLocks noGrp="1"/>
          </p:cNvSpPr>
          <p:nvPr>
            <p:ph type="title"/>
          </p:nvPr>
        </p:nvSpPr>
        <p:spPr/>
        <p:txBody>
          <a:bodyPr/>
          <a:lstStyle/>
          <a:p>
            <a:r>
              <a:rPr lang="en-US" dirty="0"/>
              <a:t>Tracking progress to achieve the goal</a:t>
            </a:r>
          </a:p>
        </p:txBody>
      </p:sp>
      <p:sp>
        <p:nvSpPr>
          <p:cNvPr id="3" name="Content Placeholder 2">
            <a:extLst>
              <a:ext uri="{FF2B5EF4-FFF2-40B4-BE49-F238E27FC236}">
                <a16:creationId xmlns:a16="http://schemas.microsoft.com/office/drawing/2014/main" id="{DE1CD3E0-018D-4F8D-A7FD-1AC38D44614A}"/>
              </a:ext>
            </a:extLst>
          </p:cNvPr>
          <p:cNvSpPr>
            <a:spLocks noGrp="1"/>
          </p:cNvSpPr>
          <p:nvPr>
            <p:ph sz="half" idx="1"/>
          </p:nvPr>
        </p:nvSpPr>
        <p:spPr>
          <a:xfrm>
            <a:off x="101300" y="1880724"/>
            <a:ext cx="7994950" cy="821267"/>
          </a:xfrm>
        </p:spPr>
        <p:txBody>
          <a:bodyPr>
            <a:normAutofit fontScale="92500" lnSpcReduction="10000"/>
          </a:bodyPr>
          <a:lstStyle/>
          <a:p>
            <a:pPr marL="0" indent="0">
              <a:buNone/>
            </a:pPr>
            <a:r>
              <a:rPr lang="en-US" sz="3000" b="1" dirty="0"/>
              <a:t>Measuring and Reporting Results</a:t>
            </a:r>
          </a:p>
          <a:p>
            <a:pPr marL="0" indent="0">
              <a:buNone/>
            </a:pPr>
            <a:endParaRPr lang="en-US" dirty="0"/>
          </a:p>
        </p:txBody>
      </p:sp>
      <p:graphicFrame>
        <p:nvGraphicFramePr>
          <p:cNvPr id="5" name="Content Placeholder 4">
            <a:extLst>
              <a:ext uri="{FF2B5EF4-FFF2-40B4-BE49-F238E27FC236}">
                <a16:creationId xmlns:a16="http://schemas.microsoft.com/office/drawing/2014/main" id="{671A78AC-7570-4E3F-AAD9-932897FE7D15}"/>
              </a:ext>
            </a:extLst>
          </p:cNvPr>
          <p:cNvGraphicFramePr>
            <a:graphicFrameLocks/>
          </p:cNvGraphicFramePr>
          <p:nvPr>
            <p:extLst>
              <p:ext uri="{D42A27DB-BD31-4B8C-83A1-F6EECF244321}">
                <p14:modId xmlns:p14="http://schemas.microsoft.com/office/powerpoint/2010/main" val="687178835"/>
              </p:ext>
            </p:extLst>
          </p:nvPr>
        </p:nvGraphicFramePr>
        <p:xfrm>
          <a:off x="101300" y="2291358"/>
          <a:ext cx="11989399" cy="2983012"/>
        </p:xfrm>
        <a:graphic>
          <a:graphicData uri="http://schemas.openxmlformats.org/drawingml/2006/table">
            <a:tbl>
              <a:tblPr firstRow="1" bandRow="1">
                <a:tableStyleId>{2D5ABB26-0587-4C30-8999-92F81FD0307C}</a:tableStyleId>
              </a:tblPr>
              <a:tblGrid>
                <a:gridCol w="1510932">
                  <a:extLst>
                    <a:ext uri="{9D8B030D-6E8A-4147-A177-3AD203B41FA5}">
                      <a16:colId xmlns:a16="http://schemas.microsoft.com/office/drawing/2014/main" val="93152469"/>
                    </a:ext>
                  </a:extLst>
                </a:gridCol>
                <a:gridCol w="1636294">
                  <a:extLst>
                    <a:ext uri="{9D8B030D-6E8A-4147-A177-3AD203B41FA5}">
                      <a16:colId xmlns:a16="http://schemas.microsoft.com/office/drawing/2014/main" val="2313284135"/>
                    </a:ext>
                  </a:extLst>
                </a:gridCol>
                <a:gridCol w="2316027">
                  <a:extLst>
                    <a:ext uri="{9D8B030D-6E8A-4147-A177-3AD203B41FA5}">
                      <a16:colId xmlns:a16="http://schemas.microsoft.com/office/drawing/2014/main" val="3043260166"/>
                    </a:ext>
                  </a:extLst>
                </a:gridCol>
                <a:gridCol w="2304100">
                  <a:extLst>
                    <a:ext uri="{9D8B030D-6E8A-4147-A177-3AD203B41FA5}">
                      <a16:colId xmlns:a16="http://schemas.microsoft.com/office/drawing/2014/main" val="3266428508"/>
                    </a:ext>
                  </a:extLst>
                </a:gridCol>
                <a:gridCol w="2395269">
                  <a:extLst>
                    <a:ext uri="{9D8B030D-6E8A-4147-A177-3AD203B41FA5}">
                      <a16:colId xmlns:a16="http://schemas.microsoft.com/office/drawing/2014/main" val="1403053870"/>
                    </a:ext>
                  </a:extLst>
                </a:gridCol>
                <a:gridCol w="1826777">
                  <a:extLst>
                    <a:ext uri="{9D8B030D-6E8A-4147-A177-3AD203B41FA5}">
                      <a16:colId xmlns:a16="http://schemas.microsoft.com/office/drawing/2014/main" val="3527415463"/>
                    </a:ext>
                  </a:extLst>
                </a:gridCol>
              </a:tblGrid>
              <a:tr h="971332">
                <a:tc>
                  <a:txBody>
                    <a:bodyPr/>
                    <a:lstStyle/>
                    <a:p>
                      <a:pPr algn="ctr"/>
                      <a:r>
                        <a:rPr lang="en-US" sz="2400" dirty="0"/>
                        <a:t>Metric</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DEEBF6"/>
                    </a:solidFill>
                  </a:tcPr>
                </a:tc>
                <a:tc>
                  <a:txBody>
                    <a:bodyPr/>
                    <a:lstStyle/>
                    <a:p>
                      <a:pPr algn="ctr"/>
                      <a:r>
                        <a:rPr lang="en-US" sz="2400" dirty="0"/>
                        <a:t>Baseline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DEEBF6"/>
                    </a:solidFill>
                  </a:tcPr>
                </a:tc>
                <a:tc>
                  <a:txBody>
                    <a:bodyPr/>
                    <a:lstStyle/>
                    <a:p>
                      <a:pPr algn="ctr"/>
                      <a:r>
                        <a:rPr lang="en-US" sz="2400" b="0" dirty="0"/>
                        <a:t>Year 1 Outcome*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DEEBF6"/>
                    </a:solidFill>
                  </a:tcPr>
                </a:tc>
                <a:tc>
                  <a:txBody>
                    <a:bodyPr/>
                    <a:lstStyle/>
                    <a:p>
                      <a:pPr algn="ctr"/>
                      <a:r>
                        <a:rPr lang="en-US" sz="2400" dirty="0"/>
                        <a:t>Year 2 Outcome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DEEBF6"/>
                    </a:solidFill>
                  </a:tcPr>
                </a:tc>
                <a:tc>
                  <a:txBody>
                    <a:bodyPr/>
                    <a:lstStyle/>
                    <a:p>
                      <a:pPr algn="ctr"/>
                      <a:r>
                        <a:rPr lang="en-US" sz="2400" dirty="0"/>
                        <a:t>Year 3 Outcome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DEEBF6"/>
                    </a:solidFill>
                  </a:tcPr>
                </a:tc>
                <a:tc>
                  <a:txBody>
                    <a:bodyPr/>
                    <a:lstStyle/>
                    <a:p>
                      <a:pPr algn="ctr"/>
                      <a:r>
                        <a:rPr lang="en-US" sz="2400" dirty="0"/>
                        <a:t>Desired Outcome for 2023-24</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DEEBF6"/>
                    </a:solidFill>
                  </a:tcPr>
                </a:tc>
                <a:extLst>
                  <a:ext uri="{0D108BD9-81ED-4DB2-BD59-A6C34878D82A}">
                    <a16:rowId xmlns:a16="http://schemas.microsoft.com/office/drawing/2014/main" val="1363057616"/>
                  </a:ext>
                </a:extLst>
              </a:tr>
              <a:tr h="440852">
                <a:tc>
                  <a:txBody>
                    <a:bodyPr/>
                    <a:lstStyle/>
                    <a:p>
                      <a:r>
                        <a:rPr lang="en-US" sz="2400" dirty="0"/>
                        <a:t>[Respond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r>
                        <a:rPr lang="en-US" sz="2400" dirty="0"/>
                        <a:t>[Respond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r>
                        <a:rPr lang="en-US" sz="2400" b="0" dirty="0"/>
                        <a:t>[Insert outcome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[Insert outcome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[Insert outcome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[Respond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extLst>
                  <a:ext uri="{0D108BD9-81ED-4DB2-BD59-A6C34878D82A}">
                    <a16:rowId xmlns:a16="http://schemas.microsoft.com/office/drawing/2014/main" val="697359495"/>
                  </a:ext>
                </a:extLst>
              </a:tr>
              <a:tr h="971332">
                <a:tc>
                  <a:txBody>
                    <a:bodyPr/>
                    <a:lstStyle/>
                    <a:p>
                      <a:r>
                        <a:rPr lang="en-US" sz="2400" dirty="0"/>
                        <a:t>[Respond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r>
                        <a:rPr lang="en-US" sz="2400" dirty="0"/>
                        <a:t>[Respond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dirty="0"/>
                        <a:t>[Insert outcome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[Insert outcome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[Insert outcome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[Respond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extLst>
                  <a:ext uri="{0D108BD9-81ED-4DB2-BD59-A6C34878D82A}">
                    <a16:rowId xmlns:a16="http://schemas.microsoft.com/office/drawing/2014/main" val="3790252922"/>
                  </a:ext>
                </a:extLst>
              </a:tr>
            </a:tbl>
          </a:graphicData>
        </a:graphic>
      </p:graphicFrame>
      <p:sp>
        <p:nvSpPr>
          <p:cNvPr id="7" name="Content Placeholder 6">
            <a:extLst>
              <a:ext uri="{FF2B5EF4-FFF2-40B4-BE49-F238E27FC236}">
                <a16:creationId xmlns:a16="http://schemas.microsoft.com/office/drawing/2014/main" id="{ED860F6D-772D-404F-927E-FF7D64DAEA42}"/>
              </a:ext>
            </a:extLst>
          </p:cNvPr>
          <p:cNvSpPr>
            <a:spLocks noGrp="1"/>
          </p:cNvSpPr>
          <p:nvPr>
            <p:ph sz="half" idx="2"/>
          </p:nvPr>
        </p:nvSpPr>
        <p:spPr>
          <a:xfrm>
            <a:off x="933450" y="5467350"/>
            <a:ext cx="10222230" cy="767193"/>
          </a:xfrm>
        </p:spPr>
        <p:txBody>
          <a:bodyPr>
            <a:normAutofit fontScale="92500" lnSpcReduction="10000"/>
          </a:bodyPr>
          <a:lstStyle/>
          <a:p>
            <a:pPr marL="0" indent="0">
              <a:buNone/>
            </a:pPr>
            <a:r>
              <a:rPr lang="en-US" b="1" dirty="0"/>
              <a:t>*</a:t>
            </a:r>
            <a:r>
              <a:rPr lang="en-US" dirty="0"/>
              <a:t>If possible, these outcomes should be used as part of the Analysis and Annual Update Process</a:t>
            </a:r>
          </a:p>
          <a:p>
            <a:endParaRPr lang="en-US" dirty="0"/>
          </a:p>
        </p:txBody>
      </p:sp>
      <p:sp>
        <p:nvSpPr>
          <p:cNvPr id="4" name="Slide Number Placeholder 3">
            <a:extLst>
              <a:ext uri="{FF2B5EF4-FFF2-40B4-BE49-F238E27FC236}">
                <a16:creationId xmlns:a16="http://schemas.microsoft.com/office/drawing/2014/main" id="{D7B21A7D-16EA-49D3-8BAF-68739D9A508F}"/>
              </a:ext>
            </a:extLst>
          </p:cNvPr>
          <p:cNvSpPr>
            <a:spLocks noGrp="1"/>
          </p:cNvSpPr>
          <p:nvPr>
            <p:ph type="sldNum" sz="quarter" idx="12"/>
          </p:nvPr>
        </p:nvSpPr>
        <p:spPr/>
        <p:txBody>
          <a:bodyPr/>
          <a:lstStyle/>
          <a:p>
            <a:fld id="{1E47FE53-EBF0-4DA7-9D9D-CC1C3A20F3CB}" type="slidenum">
              <a:rPr lang="en-US" smtClean="0"/>
              <a:t>30</a:t>
            </a:fld>
            <a:endParaRPr lang="en-US"/>
          </a:p>
        </p:txBody>
      </p:sp>
    </p:spTree>
    <p:extLst>
      <p:ext uri="{BB962C8B-B14F-4D97-AF65-F5344CB8AC3E}">
        <p14:creationId xmlns:p14="http://schemas.microsoft.com/office/powerpoint/2010/main" val="36009312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2A56D-C888-41B7-95C7-C72A51E410EE}"/>
              </a:ext>
            </a:extLst>
          </p:cNvPr>
          <p:cNvSpPr>
            <a:spLocks noGrp="1"/>
          </p:cNvSpPr>
          <p:nvPr>
            <p:ph type="title"/>
          </p:nvPr>
        </p:nvSpPr>
        <p:spPr/>
        <p:txBody>
          <a:bodyPr/>
          <a:lstStyle/>
          <a:p>
            <a:r>
              <a:rPr lang="en-US" dirty="0"/>
              <a:t>Metrics Instructions</a:t>
            </a:r>
          </a:p>
        </p:txBody>
      </p:sp>
      <p:sp>
        <p:nvSpPr>
          <p:cNvPr id="3" name="Content Placeholder 2">
            <a:extLst>
              <a:ext uri="{FF2B5EF4-FFF2-40B4-BE49-F238E27FC236}">
                <a16:creationId xmlns:a16="http://schemas.microsoft.com/office/drawing/2014/main" id="{39F03FAE-EDF7-4CC7-A9BD-1CFF69B1D97C}"/>
              </a:ext>
            </a:extLst>
          </p:cNvPr>
          <p:cNvSpPr>
            <a:spLocks noGrp="1"/>
          </p:cNvSpPr>
          <p:nvPr>
            <p:ph idx="1"/>
          </p:nvPr>
        </p:nvSpPr>
        <p:spPr/>
        <p:txBody>
          <a:bodyPr>
            <a:normAutofit fontScale="92500" lnSpcReduction="10000"/>
          </a:bodyPr>
          <a:lstStyle/>
          <a:p>
            <a:r>
              <a:rPr lang="en-US" dirty="0"/>
              <a:t>Metrics: Identify the metric(s) that the LEA will use to track progress toward the expected outcome(s). </a:t>
            </a:r>
          </a:p>
          <a:p>
            <a:r>
              <a:rPr lang="en-US" dirty="0"/>
              <a:t>Baseline: Include the most recent available data associated with each metric available at the time of adoption. Indicate to which school year the data applies. Baseline data already established in 2021-22 will not change.</a:t>
            </a:r>
          </a:p>
          <a:p>
            <a:r>
              <a:rPr lang="en-US" dirty="0"/>
              <a:t>Year 1 Outcome: When completing the LCAP for 2022-23, enter the most recent available outcome data. </a:t>
            </a:r>
          </a:p>
          <a:p>
            <a:r>
              <a:rPr lang="en-US" dirty="0"/>
              <a:t>Desired Outcome for 2023-24: Identify the desired outcome to be achieved for the relevant metric. LEAs have the opportunity to revise the desired outcome.</a:t>
            </a:r>
          </a:p>
        </p:txBody>
      </p:sp>
      <p:sp>
        <p:nvSpPr>
          <p:cNvPr id="4" name="Slide Number Placeholder 3">
            <a:extLst>
              <a:ext uri="{FF2B5EF4-FFF2-40B4-BE49-F238E27FC236}">
                <a16:creationId xmlns:a16="http://schemas.microsoft.com/office/drawing/2014/main" id="{1192E750-0ED0-4993-9C14-DF6587894FF4}"/>
              </a:ext>
            </a:extLst>
          </p:cNvPr>
          <p:cNvSpPr>
            <a:spLocks noGrp="1"/>
          </p:cNvSpPr>
          <p:nvPr>
            <p:ph type="sldNum" sz="quarter" idx="12"/>
          </p:nvPr>
        </p:nvSpPr>
        <p:spPr/>
        <p:txBody>
          <a:bodyPr/>
          <a:lstStyle/>
          <a:p>
            <a:fld id="{1E47FE53-EBF0-4DA7-9D9D-CC1C3A20F3CB}" type="slidenum">
              <a:rPr lang="en-US" smtClean="0"/>
              <a:t>31</a:t>
            </a:fld>
            <a:endParaRPr lang="en-US"/>
          </a:p>
        </p:txBody>
      </p:sp>
    </p:spTree>
    <p:extLst>
      <p:ext uri="{BB962C8B-B14F-4D97-AF65-F5344CB8AC3E}">
        <p14:creationId xmlns:p14="http://schemas.microsoft.com/office/powerpoint/2010/main" val="10822292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2FD20-9060-4423-A0B7-2319AAFB7F7B}"/>
              </a:ext>
            </a:extLst>
          </p:cNvPr>
          <p:cNvSpPr>
            <a:spLocks noGrp="1"/>
          </p:cNvSpPr>
          <p:nvPr>
            <p:ph type="title"/>
          </p:nvPr>
        </p:nvSpPr>
        <p:spPr/>
        <p:txBody>
          <a:bodyPr/>
          <a:lstStyle/>
          <a:p>
            <a:r>
              <a:rPr lang="en-US" dirty="0"/>
              <a:t>Actions</a:t>
            </a:r>
          </a:p>
        </p:txBody>
      </p:sp>
      <p:sp>
        <p:nvSpPr>
          <p:cNvPr id="3" name="Text Placeholder 2">
            <a:extLst>
              <a:ext uri="{FF2B5EF4-FFF2-40B4-BE49-F238E27FC236}">
                <a16:creationId xmlns:a16="http://schemas.microsoft.com/office/drawing/2014/main" id="{374EE27C-FC71-4ACF-8195-B0810BDCCAFA}"/>
              </a:ext>
            </a:extLst>
          </p:cNvPr>
          <p:cNvSpPr>
            <a:spLocks noGrp="1"/>
          </p:cNvSpPr>
          <p:nvPr>
            <p:ph type="body" idx="1"/>
          </p:nvPr>
        </p:nvSpPr>
        <p:spPr/>
        <p:txBody>
          <a:bodyPr/>
          <a:lstStyle/>
          <a:p>
            <a:r>
              <a:rPr lang="en-US" dirty="0"/>
              <a:t>How the goal will be achieved</a:t>
            </a:r>
          </a:p>
        </p:txBody>
      </p:sp>
      <p:sp>
        <p:nvSpPr>
          <p:cNvPr id="4" name="Slide Number Placeholder 3">
            <a:extLst>
              <a:ext uri="{FF2B5EF4-FFF2-40B4-BE49-F238E27FC236}">
                <a16:creationId xmlns:a16="http://schemas.microsoft.com/office/drawing/2014/main" id="{A7BA645E-5AFB-40DB-A15C-8509460701F2}"/>
              </a:ext>
            </a:extLst>
          </p:cNvPr>
          <p:cNvSpPr>
            <a:spLocks noGrp="1"/>
          </p:cNvSpPr>
          <p:nvPr>
            <p:ph type="sldNum" sz="quarter" idx="12"/>
          </p:nvPr>
        </p:nvSpPr>
        <p:spPr/>
        <p:txBody>
          <a:bodyPr/>
          <a:lstStyle/>
          <a:p>
            <a:fld id="{1E47FE53-EBF0-4DA7-9D9D-CC1C3A20F3CB}" type="slidenum">
              <a:rPr lang="en-US" smtClean="0"/>
              <a:t>32</a:t>
            </a:fld>
            <a:endParaRPr lang="en-US"/>
          </a:p>
        </p:txBody>
      </p:sp>
    </p:spTree>
    <p:extLst>
      <p:ext uri="{BB962C8B-B14F-4D97-AF65-F5344CB8AC3E}">
        <p14:creationId xmlns:p14="http://schemas.microsoft.com/office/powerpoint/2010/main" val="28956470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A741B-70D5-414C-8C21-76DA03D0C34F}"/>
              </a:ext>
            </a:extLst>
          </p:cNvPr>
          <p:cNvSpPr>
            <a:spLocks noGrp="1"/>
          </p:cNvSpPr>
          <p:nvPr>
            <p:ph type="title"/>
          </p:nvPr>
        </p:nvSpPr>
        <p:spPr/>
        <p:txBody>
          <a:bodyPr/>
          <a:lstStyle/>
          <a:p>
            <a:r>
              <a:rPr lang="en-US" dirty="0"/>
              <a:t>The Actions Table - Descriptions</a:t>
            </a:r>
          </a:p>
        </p:txBody>
      </p:sp>
      <p:graphicFrame>
        <p:nvGraphicFramePr>
          <p:cNvPr id="5" name="Content Placeholder 4">
            <a:extLst>
              <a:ext uri="{FF2B5EF4-FFF2-40B4-BE49-F238E27FC236}">
                <a16:creationId xmlns:a16="http://schemas.microsoft.com/office/drawing/2014/main" id="{297CF891-27EF-469E-A187-2B358BA1F60B}"/>
              </a:ext>
            </a:extLst>
          </p:cNvPr>
          <p:cNvGraphicFramePr>
            <a:graphicFrameLocks noGrp="1"/>
          </p:cNvGraphicFramePr>
          <p:nvPr>
            <p:ph idx="1"/>
            <p:extLst>
              <p:ext uri="{D42A27DB-BD31-4B8C-83A1-F6EECF244321}">
                <p14:modId xmlns:p14="http://schemas.microsoft.com/office/powerpoint/2010/main" val="3262528741"/>
              </p:ext>
            </p:extLst>
          </p:nvPr>
        </p:nvGraphicFramePr>
        <p:xfrm>
          <a:off x="116305" y="2606040"/>
          <a:ext cx="11959390" cy="3108960"/>
        </p:xfrm>
        <a:graphic>
          <a:graphicData uri="http://schemas.openxmlformats.org/drawingml/2006/table">
            <a:tbl>
              <a:tblPr firstRow="1">
                <a:tableStyleId>{2D5ABB26-0587-4C30-8999-92F81FD0307C}</a:tableStyleId>
              </a:tblPr>
              <a:tblGrid>
                <a:gridCol w="1159042">
                  <a:extLst>
                    <a:ext uri="{9D8B030D-6E8A-4147-A177-3AD203B41FA5}">
                      <a16:colId xmlns:a16="http://schemas.microsoft.com/office/drawing/2014/main" val="1165464886"/>
                    </a:ext>
                  </a:extLst>
                </a:gridCol>
                <a:gridCol w="3624714">
                  <a:extLst>
                    <a:ext uri="{9D8B030D-6E8A-4147-A177-3AD203B41FA5}">
                      <a16:colId xmlns:a16="http://schemas.microsoft.com/office/drawing/2014/main" val="203944417"/>
                    </a:ext>
                  </a:extLst>
                </a:gridCol>
                <a:gridCol w="3922875">
                  <a:extLst>
                    <a:ext uri="{9D8B030D-6E8A-4147-A177-3AD203B41FA5}">
                      <a16:colId xmlns:a16="http://schemas.microsoft.com/office/drawing/2014/main" val="778749670"/>
                    </a:ext>
                  </a:extLst>
                </a:gridCol>
                <a:gridCol w="1271756">
                  <a:extLst>
                    <a:ext uri="{9D8B030D-6E8A-4147-A177-3AD203B41FA5}">
                      <a16:colId xmlns:a16="http://schemas.microsoft.com/office/drawing/2014/main" val="167243682"/>
                    </a:ext>
                  </a:extLst>
                </a:gridCol>
                <a:gridCol w="1981003">
                  <a:extLst>
                    <a:ext uri="{9D8B030D-6E8A-4147-A177-3AD203B41FA5}">
                      <a16:colId xmlns:a16="http://schemas.microsoft.com/office/drawing/2014/main" val="3263253396"/>
                    </a:ext>
                  </a:extLst>
                </a:gridCol>
              </a:tblGrid>
              <a:tr h="370840">
                <a:tc>
                  <a:txBody>
                    <a:bodyPr/>
                    <a:lstStyle/>
                    <a:p>
                      <a:r>
                        <a:rPr lang="en-US" sz="2400" dirty="0"/>
                        <a:t>Action #</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rgbClr val="DEEBF6"/>
                    </a:solidFill>
                  </a:tcPr>
                </a:tc>
                <a:tc>
                  <a:txBody>
                    <a:bodyPr/>
                    <a:lstStyle/>
                    <a:p>
                      <a:r>
                        <a:rPr lang="en-US" sz="2400" dirty="0"/>
                        <a:t>Title</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rgbClr val="DEEBF6"/>
                    </a:solidFill>
                  </a:tcPr>
                </a:tc>
                <a:tc>
                  <a:txBody>
                    <a:bodyPr/>
                    <a:lstStyle/>
                    <a:p>
                      <a:r>
                        <a:rPr lang="en-US" sz="2400" dirty="0"/>
                        <a:t>Description</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rgbClr val="DEEBF6"/>
                    </a:solidFill>
                  </a:tcPr>
                </a:tc>
                <a:tc>
                  <a:txBody>
                    <a:bodyPr/>
                    <a:lstStyle/>
                    <a:p>
                      <a:r>
                        <a:rPr lang="en-US" sz="2400" dirty="0"/>
                        <a:t>Total Funds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rgbClr val="DEEBF6"/>
                    </a:solidFill>
                  </a:tcPr>
                </a:tc>
                <a:tc>
                  <a:txBody>
                    <a:bodyPr/>
                    <a:lstStyle/>
                    <a:p>
                      <a:r>
                        <a:rPr lang="en-US" sz="2400" dirty="0"/>
                        <a:t>Contributing</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solidFill>
                      <a:srgbClr val="DEEBF6"/>
                    </a:solidFill>
                  </a:tcPr>
                </a:tc>
                <a:extLst>
                  <a:ext uri="{0D108BD9-81ED-4DB2-BD59-A6C34878D82A}">
                    <a16:rowId xmlns:a16="http://schemas.microsoft.com/office/drawing/2014/main" val="3274779635"/>
                  </a:ext>
                </a:extLst>
              </a:tr>
              <a:tr h="370840">
                <a:tc>
                  <a:txBody>
                    <a:bodyPr/>
                    <a:lstStyle/>
                    <a:p>
                      <a:r>
                        <a:rPr lang="en-US" sz="2400" dirty="0"/>
                        <a:t>[Action #]</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lang="en-US" sz="2400" dirty="0"/>
                        <a:t>[A short title for the action; this will appear in the Action tables]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lang="en-US" sz="2400" dirty="0"/>
                        <a:t>[A description of what the action is; may include a description of how the action contributes to increasing or improving services]</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r>
                        <a:rPr lang="en-US" sz="2400" dirty="0"/>
                        <a:t>[$0.00]</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tc>
                  <a:txBody>
                    <a:bodyPr/>
                    <a:lstStyle/>
                    <a:p>
                      <a:pPr algn="ctr"/>
                      <a:r>
                        <a:rPr lang="en-US" sz="2400" dirty="0"/>
                        <a:t>[Y/N]</a:t>
                      </a:r>
                    </a:p>
                  </a:txBody>
                  <a:tcPr>
                    <a:lnL w="12700" cap="flat" cmpd="sng" algn="ctr">
                      <a:solidFill>
                        <a:schemeClr val="bg2">
                          <a:lumMod val="50000"/>
                        </a:schemeClr>
                      </a:solidFill>
                      <a:prstDash val="solid"/>
                      <a:round/>
                      <a:headEnd type="none" w="med" len="med"/>
                      <a:tailEnd type="none" w="med" len="med"/>
                    </a:lnL>
                    <a:lnR w="12700" cap="flat" cmpd="sng" algn="ctr">
                      <a:solidFill>
                        <a:schemeClr val="bg2">
                          <a:lumMod val="50000"/>
                        </a:schemeClr>
                      </a:solidFill>
                      <a:prstDash val="solid"/>
                      <a:round/>
                      <a:headEnd type="none" w="med" len="med"/>
                      <a:tailEnd type="none" w="med" len="med"/>
                    </a:lnR>
                    <a:lnT w="12700" cap="flat" cmpd="sng" algn="ctr">
                      <a:solidFill>
                        <a:schemeClr val="bg2">
                          <a:lumMod val="50000"/>
                        </a:schemeClr>
                      </a:solidFill>
                      <a:prstDash val="solid"/>
                      <a:round/>
                      <a:headEnd type="none" w="med" len="med"/>
                      <a:tailEnd type="none" w="med" len="med"/>
                    </a:lnT>
                    <a:lnB w="12700" cap="flat" cmpd="sng" algn="ctr">
                      <a:solidFill>
                        <a:schemeClr val="bg2">
                          <a:lumMod val="50000"/>
                        </a:schemeClr>
                      </a:solidFill>
                      <a:prstDash val="solid"/>
                      <a:round/>
                      <a:headEnd type="none" w="med" len="med"/>
                      <a:tailEnd type="none" w="med" len="med"/>
                    </a:lnB>
                  </a:tcPr>
                </a:tc>
                <a:extLst>
                  <a:ext uri="{0D108BD9-81ED-4DB2-BD59-A6C34878D82A}">
                    <a16:rowId xmlns:a16="http://schemas.microsoft.com/office/drawing/2014/main" val="1005403667"/>
                  </a:ext>
                </a:extLst>
              </a:tr>
            </a:tbl>
          </a:graphicData>
        </a:graphic>
      </p:graphicFrame>
      <p:sp>
        <p:nvSpPr>
          <p:cNvPr id="4" name="Slide Number Placeholder 3">
            <a:extLst>
              <a:ext uri="{FF2B5EF4-FFF2-40B4-BE49-F238E27FC236}">
                <a16:creationId xmlns:a16="http://schemas.microsoft.com/office/drawing/2014/main" id="{1FEF7A9B-B91C-4183-A280-9BA62FADDCAE}"/>
              </a:ext>
            </a:extLst>
          </p:cNvPr>
          <p:cNvSpPr>
            <a:spLocks noGrp="1"/>
          </p:cNvSpPr>
          <p:nvPr>
            <p:ph type="sldNum" sz="quarter" idx="12"/>
          </p:nvPr>
        </p:nvSpPr>
        <p:spPr/>
        <p:txBody>
          <a:bodyPr/>
          <a:lstStyle/>
          <a:p>
            <a:fld id="{1E47FE53-EBF0-4DA7-9D9D-CC1C3A20F3CB}" type="slidenum">
              <a:rPr lang="en-US" smtClean="0"/>
              <a:t>33</a:t>
            </a:fld>
            <a:endParaRPr lang="en-US"/>
          </a:p>
        </p:txBody>
      </p:sp>
    </p:spTree>
    <p:extLst>
      <p:ext uri="{BB962C8B-B14F-4D97-AF65-F5344CB8AC3E}">
        <p14:creationId xmlns:p14="http://schemas.microsoft.com/office/powerpoint/2010/main" val="21960410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C71943-D1B2-4EEE-99FA-F322C6D0B1C6}"/>
              </a:ext>
            </a:extLst>
          </p:cNvPr>
          <p:cNvSpPr>
            <a:spLocks noGrp="1"/>
          </p:cNvSpPr>
          <p:nvPr>
            <p:ph type="title"/>
          </p:nvPr>
        </p:nvSpPr>
        <p:spPr/>
        <p:txBody>
          <a:bodyPr/>
          <a:lstStyle/>
          <a:p>
            <a:r>
              <a:rPr lang="en-US" dirty="0"/>
              <a:t>Actions Instructions</a:t>
            </a:r>
          </a:p>
        </p:txBody>
      </p:sp>
      <p:sp>
        <p:nvSpPr>
          <p:cNvPr id="3" name="Content Placeholder 2">
            <a:extLst>
              <a:ext uri="{FF2B5EF4-FFF2-40B4-BE49-F238E27FC236}">
                <a16:creationId xmlns:a16="http://schemas.microsoft.com/office/drawing/2014/main" id="{FA26795C-C134-4924-B4F4-0AAF0599F598}"/>
              </a:ext>
            </a:extLst>
          </p:cNvPr>
          <p:cNvSpPr>
            <a:spLocks noGrp="1"/>
          </p:cNvSpPr>
          <p:nvPr>
            <p:ph idx="1"/>
          </p:nvPr>
        </p:nvSpPr>
        <p:spPr/>
        <p:txBody>
          <a:bodyPr>
            <a:normAutofit fontScale="92500" lnSpcReduction="10000"/>
          </a:bodyPr>
          <a:lstStyle/>
          <a:p>
            <a:pPr marL="285750" indent="-285750"/>
            <a:r>
              <a:rPr lang="en-US" dirty="0"/>
              <a:t>Enter the Action number</a:t>
            </a:r>
          </a:p>
          <a:p>
            <a:pPr marL="285750" indent="-285750"/>
            <a:r>
              <a:rPr lang="en-US" dirty="0"/>
              <a:t>Provide a short title for the action (This title will also appear in the action tables)</a:t>
            </a:r>
          </a:p>
          <a:p>
            <a:pPr marL="285750" indent="-285750"/>
            <a:r>
              <a:rPr lang="en-US" dirty="0"/>
              <a:t>Provide a description of the action</a:t>
            </a:r>
          </a:p>
          <a:p>
            <a:pPr marL="285750" indent="-285750"/>
            <a:r>
              <a:rPr lang="en-US" dirty="0"/>
              <a:t>Enter the total amount of expenditures associated with the action (Budgeted expenditures from funding categories are provided in the actions tables)</a:t>
            </a:r>
          </a:p>
          <a:p>
            <a:pPr marL="285750" indent="-285750"/>
            <a:r>
              <a:rPr lang="en-US" dirty="0"/>
              <a:t>Indicate whether the action is contributing to meeting the increase or improved services requirement (as described in the in the Increased or Improved Services section) using a “Y” for Yes or an “N” for No.</a:t>
            </a:r>
          </a:p>
        </p:txBody>
      </p:sp>
      <p:sp>
        <p:nvSpPr>
          <p:cNvPr id="4" name="Slide Number Placeholder 3">
            <a:extLst>
              <a:ext uri="{FF2B5EF4-FFF2-40B4-BE49-F238E27FC236}">
                <a16:creationId xmlns:a16="http://schemas.microsoft.com/office/drawing/2014/main" id="{64A00C82-C9EC-4CD9-BCDD-4EFA8DF2EB08}"/>
              </a:ext>
            </a:extLst>
          </p:cNvPr>
          <p:cNvSpPr>
            <a:spLocks noGrp="1"/>
          </p:cNvSpPr>
          <p:nvPr>
            <p:ph type="sldNum" sz="quarter" idx="12"/>
          </p:nvPr>
        </p:nvSpPr>
        <p:spPr/>
        <p:txBody>
          <a:bodyPr/>
          <a:lstStyle/>
          <a:p>
            <a:fld id="{1E47FE53-EBF0-4DA7-9D9D-CC1C3A20F3CB}" type="slidenum">
              <a:rPr lang="en-US" smtClean="0"/>
              <a:t>34</a:t>
            </a:fld>
            <a:endParaRPr lang="en-US"/>
          </a:p>
        </p:txBody>
      </p:sp>
    </p:spTree>
    <p:extLst>
      <p:ext uri="{BB962C8B-B14F-4D97-AF65-F5344CB8AC3E}">
        <p14:creationId xmlns:p14="http://schemas.microsoft.com/office/powerpoint/2010/main" val="39243173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071B8B-7B86-4659-A003-6FEF6538730C}"/>
              </a:ext>
            </a:extLst>
          </p:cNvPr>
          <p:cNvSpPr>
            <a:spLocks noGrp="1"/>
          </p:cNvSpPr>
          <p:nvPr>
            <p:ph type="title"/>
          </p:nvPr>
        </p:nvSpPr>
        <p:spPr/>
        <p:txBody>
          <a:bodyPr/>
          <a:lstStyle/>
          <a:p>
            <a:r>
              <a:rPr lang="en-US" dirty="0"/>
              <a:t>Specific Actions for Student Groups</a:t>
            </a:r>
          </a:p>
        </p:txBody>
      </p:sp>
      <p:sp>
        <p:nvSpPr>
          <p:cNvPr id="3" name="Content Placeholder 2">
            <a:extLst>
              <a:ext uri="{FF2B5EF4-FFF2-40B4-BE49-F238E27FC236}">
                <a16:creationId xmlns:a16="http://schemas.microsoft.com/office/drawing/2014/main" id="{D56432DF-5B76-4FF3-82A9-0C0887006990}"/>
              </a:ext>
            </a:extLst>
          </p:cNvPr>
          <p:cNvSpPr>
            <a:spLocks noGrp="1"/>
          </p:cNvSpPr>
          <p:nvPr>
            <p:ph idx="1"/>
          </p:nvPr>
        </p:nvSpPr>
        <p:spPr/>
        <p:txBody>
          <a:bodyPr>
            <a:normAutofit fontScale="92500"/>
          </a:bodyPr>
          <a:lstStyle/>
          <a:p>
            <a:r>
              <a:rPr lang="en-US" dirty="0"/>
              <a:t>Actions for English Learners: School districts, COEs, and charter schools that have a numerically significant English learner student subgroup must include specific actions in the LCAP related to, at a minimum, the language acquisition programs, as defined in EC Section 306, provided to students and professional development activities specific to English learners.</a:t>
            </a:r>
          </a:p>
          <a:p>
            <a:r>
              <a:rPr lang="en-US" dirty="0"/>
              <a:t>Actions for Foster Youth: School districts, COEs, and charter schools that have a numerically significant Foster Youth student subgroup are encouraged to include specific actions in the LCAP designed to meet needs specific to Foster Youth students.</a:t>
            </a:r>
          </a:p>
        </p:txBody>
      </p:sp>
      <p:sp>
        <p:nvSpPr>
          <p:cNvPr id="4" name="Slide Number Placeholder 3">
            <a:extLst>
              <a:ext uri="{FF2B5EF4-FFF2-40B4-BE49-F238E27FC236}">
                <a16:creationId xmlns:a16="http://schemas.microsoft.com/office/drawing/2014/main" id="{160AA05B-FC28-4EAA-9D54-AD6B35417FC9}"/>
              </a:ext>
            </a:extLst>
          </p:cNvPr>
          <p:cNvSpPr>
            <a:spLocks noGrp="1"/>
          </p:cNvSpPr>
          <p:nvPr>
            <p:ph type="sldNum" sz="quarter" idx="12"/>
          </p:nvPr>
        </p:nvSpPr>
        <p:spPr/>
        <p:txBody>
          <a:bodyPr/>
          <a:lstStyle/>
          <a:p>
            <a:fld id="{1E47FE53-EBF0-4DA7-9D9D-CC1C3A20F3CB}" type="slidenum">
              <a:rPr lang="en-US" smtClean="0"/>
              <a:t>35</a:t>
            </a:fld>
            <a:endParaRPr lang="en-US"/>
          </a:p>
        </p:txBody>
      </p:sp>
    </p:spTree>
    <p:extLst>
      <p:ext uri="{BB962C8B-B14F-4D97-AF65-F5344CB8AC3E}">
        <p14:creationId xmlns:p14="http://schemas.microsoft.com/office/powerpoint/2010/main" val="1321479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C6E8B-6A3D-45CE-92B3-2072FDB5BADA}"/>
              </a:ext>
            </a:extLst>
          </p:cNvPr>
          <p:cNvSpPr>
            <a:spLocks noGrp="1"/>
          </p:cNvSpPr>
          <p:nvPr>
            <p:ph type="title"/>
          </p:nvPr>
        </p:nvSpPr>
        <p:spPr/>
        <p:txBody>
          <a:bodyPr/>
          <a:lstStyle/>
          <a:p>
            <a:r>
              <a:rPr lang="en-US" dirty="0"/>
              <a:t>Goal Analysis</a:t>
            </a:r>
          </a:p>
        </p:txBody>
      </p:sp>
      <p:sp>
        <p:nvSpPr>
          <p:cNvPr id="3" name="Text Placeholder 2">
            <a:extLst>
              <a:ext uri="{FF2B5EF4-FFF2-40B4-BE49-F238E27FC236}">
                <a16:creationId xmlns:a16="http://schemas.microsoft.com/office/drawing/2014/main" id="{05D18F1C-3E7E-4EB7-94DF-C87C31F9D358}"/>
              </a:ext>
            </a:extLst>
          </p:cNvPr>
          <p:cNvSpPr>
            <a:spLocks noGrp="1"/>
          </p:cNvSpPr>
          <p:nvPr>
            <p:ph type="body" idx="1"/>
          </p:nvPr>
        </p:nvSpPr>
        <p:spPr/>
        <p:txBody>
          <a:bodyPr/>
          <a:lstStyle/>
          <a:p>
            <a:r>
              <a:rPr lang="en-US" dirty="0"/>
              <a:t>Reviewing progress and implementation to ensure the goal is achieved</a:t>
            </a:r>
          </a:p>
        </p:txBody>
      </p:sp>
      <p:sp>
        <p:nvSpPr>
          <p:cNvPr id="4" name="Slide Number Placeholder 3">
            <a:extLst>
              <a:ext uri="{FF2B5EF4-FFF2-40B4-BE49-F238E27FC236}">
                <a16:creationId xmlns:a16="http://schemas.microsoft.com/office/drawing/2014/main" id="{64C1BF3A-B6EB-4854-9D56-2A8969F26FB4}"/>
              </a:ext>
            </a:extLst>
          </p:cNvPr>
          <p:cNvSpPr>
            <a:spLocks noGrp="1"/>
          </p:cNvSpPr>
          <p:nvPr>
            <p:ph type="sldNum" sz="quarter" idx="12"/>
          </p:nvPr>
        </p:nvSpPr>
        <p:spPr/>
        <p:txBody>
          <a:bodyPr/>
          <a:lstStyle/>
          <a:p>
            <a:fld id="{1E47FE53-EBF0-4DA7-9D9D-CC1C3A20F3CB}" type="slidenum">
              <a:rPr lang="en-US" smtClean="0"/>
              <a:t>36</a:t>
            </a:fld>
            <a:endParaRPr lang="en-US"/>
          </a:p>
        </p:txBody>
      </p:sp>
    </p:spTree>
    <p:extLst>
      <p:ext uri="{BB962C8B-B14F-4D97-AF65-F5344CB8AC3E}">
        <p14:creationId xmlns:p14="http://schemas.microsoft.com/office/powerpoint/2010/main" val="57535705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61FE02-40A9-4A39-8107-130797D38176}"/>
              </a:ext>
            </a:extLst>
          </p:cNvPr>
          <p:cNvSpPr>
            <a:spLocks noGrp="1"/>
          </p:cNvSpPr>
          <p:nvPr>
            <p:ph type="title"/>
          </p:nvPr>
        </p:nvSpPr>
        <p:spPr/>
        <p:txBody>
          <a:bodyPr/>
          <a:lstStyle/>
          <a:p>
            <a:r>
              <a:rPr lang="en-US" dirty="0"/>
              <a:t>Components in the Analysis</a:t>
            </a:r>
          </a:p>
        </p:txBody>
      </p:sp>
      <p:sp>
        <p:nvSpPr>
          <p:cNvPr id="3" name="Content Placeholder 2">
            <a:extLst>
              <a:ext uri="{FF2B5EF4-FFF2-40B4-BE49-F238E27FC236}">
                <a16:creationId xmlns:a16="http://schemas.microsoft.com/office/drawing/2014/main" id="{0B0540E1-6FB1-48C9-A1FB-1790C4521EFA}"/>
              </a:ext>
            </a:extLst>
          </p:cNvPr>
          <p:cNvSpPr>
            <a:spLocks noGrp="1"/>
          </p:cNvSpPr>
          <p:nvPr>
            <p:ph idx="1"/>
          </p:nvPr>
        </p:nvSpPr>
        <p:spPr/>
        <p:txBody>
          <a:bodyPr/>
          <a:lstStyle/>
          <a:p>
            <a:r>
              <a:rPr lang="en-US" dirty="0"/>
              <a:t>There are three components to the analysis:</a:t>
            </a:r>
          </a:p>
          <a:p>
            <a:pPr marL="690562" lvl="1" indent="-457200">
              <a:buFont typeface="+mj-lt"/>
              <a:buAutoNum type="arabicPeriod"/>
            </a:pPr>
            <a:r>
              <a:rPr lang="en-US" dirty="0"/>
              <a:t>The report of Yearly Outcomes</a:t>
            </a:r>
          </a:p>
          <a:p>
            <a:pPr marL="690562" lvl="1" indent="-457200">
              <a:buFont typeface="+mj-lt"/>
              <a:buAutoNum type="arabicPeriod"/>
            </a:pPr>
            <a:r>
              <a:rPr lang="en-US" dirty="0"/>
              <a:t>The responses to the Analysis prompts</a:t>
            </a:r>
          </a:p>
          <a:p>
            <a:pPr marL="690562" lvl="1" indent="-457200">
              <a:buFont typeface="+mj-lt"/>
              <a:buAutoNum type="arabicPeriod"/>
            </a:pPr>
            <a:r>
              <a:rPr lang="en-US" dirty="0"/>
              <a:t>The Annual Update tables </a:t>
            </a:r>
          </a:p>
          <a:p>
            <a:pPr marL="228600" lvl="1" indent="-228600">
              <a:spcBef>
                <a:spcPts val="1000"/>
              </a:spcBef>
            </a:pPr>
            <a:r>
              <a:rPr lang="en-US" dirty="0"/>
              <a:t>This information will be used to make decisions and course corrections to the LCAP for the coming year. </a:t>
            </a:r>
          </a:p>
          <a:p>
            <a:pPr marL="461963" lvl="2" indent="-228600">
              <a:spcBef>
                <a:spcPts val="1000"/>
              </a:spcBef>
            </a:pPr>
            <a:r>
              <a:rPr lang="en-US" dirty="0"/>
              <a:t>It will also inform the LEAs response in the Reflections: Identified Needs portion of the Plan Summary</a:t>
            </a:r>
          </a:p>
        </p:txBody>
      </p:sp>
      <p:sp>
        <p:nvSpPr>
          <p:cNvPr id="4" name="Slide Number Placeholder 3">
            <a:extLst>
              <a:ext uri="{FF2B5EF4-FFF2-40B4-BE49-F238E27FC236}">
                <a16:creationId xmlns:a16="http://schemas.microsoft.com/office/drawing/2014/main" id="{6B77465D-672A-4FB6-865B-D7D93BA0ED8C}"/>
              </a:ext>
            </a:extLst>
          </p:cNvPr>
          <p:cNvSpPr>
            <a:spLocks noGrp="1"/>
          </p:cNvSpPr>
          <p:nvPr>
            <p:ph type="sldNum" sz="quarter" idx="12"/>
          </p:nvPr>
        </p:nvSpPr>
        <p:spPr/>
        <p:txBody>
          <a:bodyPr/>
          <a:lstStyle/>
          <a:p>
            <a:fld id="{1E47FE53-EBF0-4DA7-9D9D-CC1C3A20F3CB}" type="slidenum">
              <a:rPr lang="en-US" smtClean="0"/>
              <a:t>37</a:t>
            </a:fld>
            <a:endParaRPr lang="en-US"/>
          </a:p>
        </p:txBody>
      </p:sp>
    </p:spTree>
    <p:extLst>
      <p:ext uri="{BB962C8B-B14F-4D97-AF65-F5344CB8AC3E}">
        <p14:creationId xmlns:p14="http://schemas.microsoft.com/office/powerpoint/2010/main" val="10945059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C5506-06B8-4B02-8644-452A38DABC89}"/>
              </a:ext>
            </a:extLst>
          </p:cNvPr>
          <p:cNvSpPr>
            <a:spLocks noGrp="1"/>
          </p:cNvSpPr>
          <p:nvPr>
            <p:ph type="title"/>
          </p:nvPr>
        </p:nvSpPr>
        <p:spPr/>
        <p:txBody>
          <a:bodyPr/>
          <a:lstStyle/>
          <a:p>
            <a:r>
              <a:rPr lang="en-US" dirty="0"/>
              <a:t>Reporting Yearly Outcomes</a:t>
            </a:r>
          </a:p>
        </p:txBody>
      </p:sp>
      <p:sp>
        <p:nvSpPr>
          <p:cNvPr id="3" name="Content Placeholder 2">
            <a:extLst>
              <a:ext uri="{FF2B5EF4-FFF2-40B4-BE49-F238E27FC236}">
                <a16:creationId xmlns:a16="http://schemas.microsoft.com/office/drawing/2014/main" id="{DE1CD3E0-018D-4F8D-A7FD-1AC38D44614A}"/>
              </a:ext>
            </a:extLst>
          </p:cNvPr>
          <p:cNvSpPr>
            <a:spLocks noGrp="1"/>
          </p:cNvSpPr>
          <p:nvPr>
            <p:ph idx="1"/>
          </p:nvPr>
        </p:nvSpPr>
        <p:spPr>
          <a:xfrm>
            <a:off x="101300" y="1845733"/>
            <a:ext cx="10058400" cy="1073385"/>
          </a:xfrm>
        </p:spPr>
        <p:txBody>
          <a:bodyPr>
            <a:normAutofit/>
          </a:bodyPr>
          <a:lstStyle/>
          <a:p>
            <a:pPr marL="0" indent="0">
              <a:buNone/>
            </a:pPr>
            <a:r>
              <a:rPr lang="en-US" b="1" dirty="0"/>
              <a:t>Measuring and Reporting Results</a:t>
            </a:r>
          </a:p>
          <a:p>
            <a:pPr marL="0" indent="0">
              <a:buNone/>
            </a:pPr>
            <a:endParaRPr lang="en-US" dirty="0"/>
          </a:p>
        </p:txBody>
      </p:sp>
      <p:graphicFrame>
        <p:nvGraphicFramePr>
          <p:cNvPr id="5" name="Content Placeholder 4">
            <a:extLst>
              <a:ext uri="{FF2B5EF4-FFF2-40B4-BE49-F238E27FC236}">
                <a16:creationId xmlns:a16="http://schemas.microsoft.com/office/drawing/2014/main" id="{671A78AC-7570-4E3F-AAD9-932897FE7D15}"/>
              </a:ext>
            </a:extLst>
          </p:cNvPr>
          <p:cNvGraphicFramePr>
            <a:graphicFrameLocks/>
          </p:cNvGraphicFramePr>
          <p:nvPr>
            <p:extLst/>
          </p:nvPr>
        </p:nvGraphicFramePr>
        <p:xfrm>
          <a:off x="101300" y="2291358"/>
          <a:ext cx="11989399" cy="2983012"/>
        </p:xfrm>
        <a:graphic>
          <a:graphicData uri="http://schemas.openxmlformats.org/drawingml/2006/table">
            <a:tbl>
              <a:tblPr firstRow="1" bandRow="1">
                <a:tableStyleId>{2D5ABB26-0587-4C30-8999-92F81FD0307C}</a:tableStyleId>
              </a:tblPr>
              <a:tblGrid>
                <a:gridCol w="1510932">
                  <a:extLst>
                    <a:ext uri="{9D8B030D-6E8A-4147-A177-3AD203B41FA5}">
                      <a16:colId xmlns:a16="http://schemas.microsoft.com/office/drawing/2014/main" val="93152469"/>
                    </a:ext>
                  </a:extLst>
                </a:gridCol>
                <a:gridCol w="1636294">
                  <a:extLst>
                    <a:ext uri="{9D8B030D-6E8A-4147-A177-3AD203B41FA5}">
                      <a16:colId xmlns:a16="http://schemas.microsoft.com/office/drawing/2014/main" val="2313284135"/>
                    </a:ext>
                  </a:extLst>
                </a:gridCol>
                <a:gridCol w="2316027">
                  <a:extLst>
                    <a:ext uri="{9D8B030D-6E8A-4147-A177-3AD203B41FA5}">
                      <a16:colId xmlns:a16="http://schemas.microsoft.com/office/drawing/2014/main" val="3043260166"/>
                    </a:ext>
                  </a:extLst>
                </a:gridCol>
                <a:gridCol w="2304100">
                  <a:extLst>
                    <a:ext uri="{9D8B030D-6E8A-4147-A177-3AD203B41FA5}">
                      <a16:colId xmlns:a16="http://schemas.microsoft.com/office/drawing/2014/main" val="3266428508"/>
                    </a:ext>
                  </a:extLst>
                </a:gridCol>
                <a:gridCol w="2395269">
                  <a:extLst>
                    <a:ext uri="{9D8B030D-6E8A-4147-A177-3AD203B41FA5}">
                      <a16:colId xmlns:a16="http://schemas.microsoft.com/office/drawing/2014/main" val="1403053870"/>
                    </a:ext>
                  </a:extLst>
                </a:gridCol>
                <a:gridCol w="1826777">
                  <a:extLst>
                    <a:ext uri="{9D8B030D-6E8A-4147-A177-3AD203B41FA5}">
                      <a16:colId xmlns:a16="http://schemas.microsoft.com/office/drawing/2014/main" val="3527415463"/>
                    </a:ext>
                  </a:extLst>
                </a:gridCol>
              </a:tblGrid>
              <a:tr h="971332">
                <a:tc>
                  <a:txBody>
                    <a:bodyPr/>
                    <a:lstStyle/>
                    <a:p>
                      <a:pPr algn="ctr"/>
                      <a:r>
                        <a:rPr lang="en-US" sz="2400" dirty="0"/>
                        <a:t>Metric</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DEEBF6"/>
                    </a:solidFill>
                  </a:tcPr>
                </a:tc>
                <a:tc>
                  <a:txBody>
                    <a:bodyPr/>
                    <a:lstStyle/>
                    <a:p>
                      <a:pPr algn="ctr"/>
                      <a:r>
                        <a:rPr lang="en-US" sz="2400" dirty="0"/>
                        <a:t>Baseline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DEEBF6"/>
                    </a:solidFill>
                  </a:tcPr>
                </a:tc>
                <a:tc>
                  <a:txBody>
                    <a:bodyPr/>
                    <a:lstStyle/>
                    <a:p>
                      <a:pPr algn="ctr"/>
                      <a:r>
                        <a:rPr lang="en-US" sz="2400" b="1" dirty="0"/>
                        <a:t>Year 1 Outcome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DEEBF6"/>
                    </a:solidFill>
                  </a:tcPr>
                </a:tc>
                <a:tc>
                  <a:txBody>
                    <a:bodyPr/>
                    <a:lstStyle/>
                    <a:p>
                      <a:pPr algn="ctr"/>
                      <a:r>
                        <a:rPr lang="en-US" sz="2400" dirty="0"/>
                        <a:t>Year 2 Outcome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DEEBF6"/>
                    </a:solidFill>
                  </a:tcPr>
                </a:tc>
                <a:tc>
                  <a:txBody>
                    <a:bodyPr/>
                    <a:lstStyle/>
                    <a:p>
                      <a:pPr algn="ctr"/>
                      <a:r>
                        <a:rPr lang="en-US" sz="2400" dirty="0"/>
                        <a:t>Year 3 Outcome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DEEBF6"/>
                    </a:solidFill>
                  </a:tcPr>
                </a:tc>
                <a:tc>
                  <a:txBody>
                    <a:bodyPr/>
                    <a:lstStyle/>
                    <a:p>
                      <a:pPr algn="ctr"/>
                      <a:r>
                        <a:rPr lang="en-US" sz="2400" dirty="0"/>
                        <a:t>Desired Outcome for 2023-24</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solidFill>
                      <a:srgbClr val="DEEBF6"/>
                    </a:solidFill>
                  </a:tcPr>
                </a:tc>
                <a:extLst>
                  <a:ext uri="{0D108BD9-81ED-4DB2-BD59-A6C34878D82A}">
                    <a16:rowId xmlns:a16="http://schemas.microsoft.com/office/drawing/2014/main" val="1363057616"/>
                  </a:ext>
                </a:extLst>
              </a:tr>
              <a:tr h="440852">
                <a:tc>
                  <a:txBody>
                    <a:bodyPr/>
                    <a:lstStyle/>
                    <a:p>
                      <a:r>
                        <a:rPr lang="en-US" sz="2400" dirty="0"/>
                        <a:t>[Respond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r>
                        <a:rPr lang="en-US" sz="2400" dirty="0"/>
                        <a:t>[Respond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r>
                        <a:rPr lang="en-US" sz="2400" b="1" dirty="0"/>
                        <a:t>[Insert outcome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[Insert outcome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[Insert outcome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[Respond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extLst>
                  <a:ext uri="{0D108BD9-81ED-4DB2-BD59-A6C34878D82A}">
                    <a16:rowId xmlns:a16="http://schemas.microsoft.com/office/drawing/2014/main" val="697359495"/>
                  </a:ext>
                </a:extLst>
              </a:tr>
              <a:tr h="971332">
                <a:tc>
                  <a:txBody>
                    <a:bodyPr/>
                    <a:lstStyle/>
                    <a:p>
                      <a:r>
                        <a:rPr lang="en-US" sz="2400" dirty="0"/>
                        <a:t>[Respond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r>
                        <a:rPr lang="en-US" sz="2400" dirty="0"/>
                        <a:t>[Respond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dirty="0"/>
                        <a:t>[Insert outcome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[Insert outcome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[Insert outcome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[Respond here]</a:t>
                      </a:r>
                    </a:p>
                  </a:txBody>
                  <a:tcP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T w="12700" cap="flat" cmpd="sng" algn="ctr">
                      <a:solidFill>
                        <a:schemeClr val="bg2">
                          <a:lumMod val="75000"/>
                        </a:schemeClr>
                      </a:solidFill>
                      <a:prstDash val="solid"/>
                      <a:round/>
                      <a:headEnd type="none" w="med" len="med"/>
                      <a:tailEnd type="none" w="med" len="med"/>
                    </a:lnT>
                    <a:lnB w="12700" cap="flat" cmpd="sng" algn="ctr">
                      <a:solidFill>
                        <a:schemeClr val="bg2">
                          <a:lumMod val="75000"/>
                        </a:schemeClr>
                      </a:solidFill>
                      <a:prstDash val="solid"/>
                      <a:round/>
                      <a:headEnd type="none" w="med" len="med"/>
                      <a:tailEnd type="none" w="med" len="med"/>
                    </a:lnB>
                  </a:tcPr>
                </a:tc>
                <a:extLst>
                  <a:ext uri="{0D108BD9-81ED-4DB2-BD59-A6C34878D82A}">
                    <a16:rowId xmlns:a16="http://schemas.microsoft.com/office/drawing/2014/main" val="3790252922"/>
                  </a:ext>
                </a:extLst>
              </a:tr>
            </a:tbl>
          </a:graphicData>
        </a:graphic>
      </p:graphicFrame>
      <p:sp>
        <p:nvSpPr>
          <p:cNvPr id="4" name="Slide Number Placeholder 3">
            <a:extLst>
              <a:ext uri="{FF2B5EF4-FFF2-40B4-BE49-F238E27FC236}">
                <a16:creationId xmlns:a16="http://schemas.microsoft.com/office/drawing/2014/main" id="{D7B21A7D-16EA-49D3-8BAF-68739D9A508F}"/>
              </a:ext>
            </a:extLst>
          </p:cNvPr>
          <p:cNvSpPr>
            <a:spLocks noGrp="1"/>
          </p:cNvSpPr>
          <p:nvPr>
            <p:ph type="sldNum" sz="quarter" idx="12"/>
          </p:nvPr>
        </p:nvSpPr>
        <p:spPr/>
        <p:txBody>
          <a:bodyPr/>
          <a:lstStyle/>
          <a:p>
            <a:fld id="{1E47FE53-EBF0-4DA7-9D9D-CC1C3A20F3CB}" type="slidenum">
              <a:rPr lang="en-US" smtClean="0"/>
              <a:t>38</a:t>
            </a:fld>
            <a:endParaRPr lang="en-US"/>
          </a:p>
        </p:txBody>
      </p:sp>
    </p:spTree>
    <p:extLst>
      <p:ext uri="{BB962C8B-B14F-4D97-AF65-F5344CB8AC3E}">
        <p14:creationId xmlns:p14="http://schemas.microsoft.com/office/powerpoint/2010/main" val="375979000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C5506-06B8-4B02-8644-452A38DABC89}"/>
              </a:ext>
            </a:extLst>
          </p:cNvPr>
          <p:cNvSpPr>
            <a:spLocks noGrp="1"/>
          </p:cNvSpPr>
          <p:nvPr>
            <p:ph type="title"/>
          </p:nvPr>
        </p:nvSpPr>
        <p:spPr/>
        <p:txBody>
          <a:bodyPr/>
          <a:lstStyle/>
          <a:p>
            <a:r>
              <a:rPr lang="en-US" dirty="0"/>
              <a:t>Goal Analysis Instructions</a:t>
            </a:r>
          </a:p>
        </p:txBody>
      </p:sp>
      <p:sp>
        <p:nvSpPr>
          <p:cNvPr id="3" name="Content Placeholder 2">
            <a:extLst>
              <a:ext uri="{FF2B5EF4-FFF2-40B4-BE49-F238E27FC236}">
                <a16:creationId xmlns:a16="http://schemas.microsoft.com/office/drawing/2014/main" id="{DE1CD3E0-018D-4F8D-A7FD-1AC38D44614A}"/>
              </a:ext>
            </a:extLst>
          </p:cNvPr>
          <p:cNvSpPr>
            <a:spLocks noGrp="1"/>
          </p:cNvSpPr>
          <p:nvPr>
            <p:ph idx="1"/>
          </p:nvPr>
        </p:nvSpPr>
        <p:spPr/>
        <p:txBody>
          <a:bodyPr>
            <a:normAutofit fontScale="92500" lnSpcReduction="20000"/>
          </a:bodyPr>
          <a:lstStyle/>
          <a:p>
            <a:pPr marL="0" indent="0">
              <a:buNone/>
            </a:pPr>
            <a:r>
              <a:rPr lang="en-US" dirty="0"/>
              <a:t>Respond to the prompts as instructed for each goal:</a:t>
            </a:r>
          </a:p>
          <a:p>
            <a:r>
              <a:rPr lang="en-US" dirty="0"/>
              <a:t>Describe any substantive differences in planned actions and actual implementation of these actions.</a:t>
            </a:r>
          </a:p>
          <a:p>
            <a:r>
              <a:rPr lang="en-US" dirty="0"/>
              <a:t>Explain material differences between Budgeted Expenditures and Estimated Actual Expenditures and/or Planned Percentages of Improved Services and Estimated Actual Percentages of Improved Services.</a:t>
            </a:r>
          </a:p>
          <a:p>
            <a:r>
              <a:rPr lang="en-US" dirty="0"/>
              <a:t>Explain how effective the specific actions were in making progress toward the goal.</a:t>
            </a:r>
          </a:p>
          <a:p>
            <a:r>
              <a:rPr lang="en-US" dirty="0"/>
              <a:t>Describe any changes made to the planned goal, metrics, desired outcomes, or actions for the coming year that resulted from reflections on prior practice.</a:t>
            </a:r>
          </a:p>
        </p:txBody>
      </p:sp>
      <p:sp>
        <p:nvSpPr>
          <p:cNvPr id="4" name="Slide Number Placeholder 3">
            <a:extLst>
              <a:ext uri="{FF2B5EF4-FFF2-40B4-BE49-F238E27FC236}">
                <a16:creationId xmlns:a16="http://schemas.microsoft.com/office/drawing/2014/main" id="{D7B21A7D-16EA-49D3-8BAF-68739D9A508F}"/>
              </a:ext>
            </a:extLst>
          </p:cNvPr>
          <p:cNvSpPr>
            <a:spLocks noGrp="1"/>
          </p:cNvSpPr>
          <p:nvPr>
            <p:ph type="sldNum" sz="quarter" idx="12"/>
          </p:nvPr>
        </p:nvSpPr>
        <p:spPr/>
        <p:txBody>
          <a:bodyPr/>
          <a:lstStyle/>
          <a:p>
            <a:fld id="{1E47FE53-EBF0-4DA7-9D9D-CC1C3A20F3CB}" type="slidenum">
              <a:rPr lang="en-US" smtClean="0"/>
              <a:t>39</a:t>
            </a:fld>
            <a:endParaRPr lang="en-US"/>
          </a:p>
        </p:txBody>
      </p:sp>
    </p:spTree>
    <p:extLst>
      <p:ext uri="{BB962C8B-B14F-4D97-AF65-F5344CB8AC3E}">
        <p14:creationId xmlns:p14="http://schemas.microsoft.com/office/powerpoint/2010/main" val="11491786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58F11-0A1C-480E-9080-59DFDE945490}"/>
              </a:ext>
            </a:extLst>
          </p:cNvPr>
          <p:cNvSpPr>
            <a:spLocks noGrp="1"/>
          </p:cNvSpPr>
          <p:nvPr>
            <p:ph type="title"/>
          </p:nvPr>
        </p:nvSpPr>
        <p:spPr/>
        <p:txBody>
          <a:bodyPr/>
          <a:lstStyle/>
          <a:p>
            <a:r>
              <a:rPr lang="en-US" dirty="0"/>
              <a:t>Purpose</a:t>
            </a:r>
          </a:p>
        </p:txBody>
      </p:sp>
      <p:sp>
        <p:nvSpPr>
          <p:cNvPr id="3" name="Content Placeholder 2">
            <a:extLst>
              <a:ext uri="{FF2B5EF4-FFF2-40B4-BE49-F238E27FC236}">
                <a16:creationId xmlns:a16="http://schemas.microsoft.com/office/drawing/2014/main" id="{1BA1ED0B-38F8-4D06-A661-716ACA4398B1}"/>
              </a:ext>
            </a:extLst>
          </p:cNvPr>
          <p:cNvSpPr>
            <a:spLocks noGrp="1"/>
          </p:cNvSpPr>
          <p:nvPr>
            <p:ph idx="1"/>
          </p:nvPr>
        </p:nvSpPr>
        <p:spPr/>
        <p:txBody>
          <a:bodyPr/>
          <a:lstStyle/>
          <a:p>
            <a:pPr marL="342900" indent="-342900"/>
            <a:r>
              <a:rPr lang="en-US" dirty="0"/>
              <a:t>To provide an overview of the Goals and Actions section of the LCAP and the connection to the Action Tables.</a:t>
            </a:r>
          </a:p>
          <a:p>
            <a:pPr marL="342900" indent="-342900"/>
            <a:r>
              <a:rPr lang="en-US" dirty="0"/>
              <a:t>To highlight aspects of the Goals and Actions that will be implemented for the first time with the 2022–23 LCAP.</a:t>
            </a:r>
          </a:p>
        </p:txBody>
      </p:sp>
      <p:sp>
        <p:nvSpPr>
          <p:cNvPr id="4" name="Slide Number Placeholder 3">
            <a:extLst>
              <a:ext uri="{FF2B5EF4-FFF2-40B4-BE49-F238E27FC236}">
                <a16:creationId xmlns:a16="http://schemas.microsoft.com/office/drawing/2014/main" id="{0587E55F-CEAA-499E-9F73-1A902328487A}"/>
              </a:ext>
            </a:extLst>
          </p:cNvPr>
          <p:cNvSpPr>
            <a:spLocks noGrp="1"/>
          </p:cNvSpPr>
          <p:nvPr>
            <p:ph type="sldNum" sz="quarter" idx="12"/>
          </p:nvPr>
        </p:nvSpPr>
        <p:spPr/>
        <p:txBody>
          <a:bodyPr/>
          <a:lstStyle/>
          <a:p>
            <a:fld id="{1E47FE53-EBF0-4DA7-9D9D-CC1C3A20F3CB}" type="slidenum">
              <a:rPr lang="en-US" smtClean="0"/>
              <a:t>4</a:t>
            </a:fld>
            <a:endParaRPr lang="en-US"/>
          </a:p>
        </p:txBody>
      </p:sp>
    </p:spTree>
    <p:extLst>
      <p:ext uri="{BB962C8B-B14F-4D97-AF65-F5344CB8AC3E}">
        <p14:creationId xmlns:p14="http://schemas.microsoft.com/office/powerpoint/2010/main" val="9059966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D0307B-9D02-4872-B806-D493A9DC62AC}"/>
              </a:ext>
            </a:extLst>
          </p:cNvPr>
          <p:cNvSpPr>
            <a:spLocks noGrp="1"/>
          </p:cNvSpPr>
          <p:nvPr>
            <p:ph type="title"/>
          </p:nvPr>
        </p:nvSpPr>
        <p:spPr/>
        <p:txBody>
          <a:bodyPr/>
          <a:lstStyle/>
          <a:p>
            <a:r>
              <a:rPr lang="en-US" dirty="0"/>
              <a:t>Closing Thoughts</a:t>
            </a:r>
          </a:p>
        </p:txBody>
      </p:sp>
      <p:sp>
        <p:nvSpPr>
          <p:cNvPr id="4" name="Slide Number Placeholder 3">
            <a:extLst>
              <a:ext uri="{FF2B5EF4-FFF2-40B4-BE49-F238E27FC236}">
                <a16:creationId xmlns:a16="http://schemas.microsoft.com/office/drawing/2014/main" id="{4D11DB02-E476-4CCA-A2A3-22EC1E1B379B}"/>
              </a:ext>
            </a:extLst>
          </p:cNvPr>
          <p:cNvSpPr>
            <a:spLocks noGrp="1"/>
          </p:cNvSpPr>
          <p:nvPr>
            <p:ph type="sldNum" sz="quarter" idx="12"/>
          </p:nvPr>
        </p:nvSpPr>
        <p:spPr/>
        <p:txBody>
          <a:bodyPr/>
          <a:lstStyle/>
          <a:p>
            <a:fld id="{1E47FE53-EBF0-4DA7-9D9D-CC1C3A20F3CB}" type="slidenum">
              <a:rPr lang="en-US" smtClean="0"/>
              <a:t>40</a:t>
            </a:fld>
            <a:endParaRPr lang="en-US"/>
          </a:p>
        </p:txBody>
      </p:sp>
    </p:spTree>
    <p:extLst>
      <p:ext uri="{BB962C8B-B14F-4D97-AF65-F5344CB8AC3E}">
        <p14:creationId xmlns:p14="http://schemas.microsoft.com/office/powerpoint/2010/main" val="15123168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808991-A5D5-49EB-A12D-8C664CF2049C}"/>
              </a:ext>
            </a:extLst>
          </p:cNvPr>
          <p:cNvSpPr>
            <a:spLocks noGrp="1"/>
          </p:cNvSpPr>
          <p:nvPr>
            <p:ph type="title"/>
          </p:nvPr>
        </p:nvSpPr>
        <p:spPr/>
        <p:txBody>
          <a:bodyPr/>
          <a:lstStyle/>
          <a:p>
            <a:r>
              <a:rPr lang="en-US" dirty="0"/>
              <a:t>Keep Explanations Simple</a:t>
            </a:r>
          </a:p>
        </p:txBody>
      </p:sp>
      <p:sp>
        <p:nvSpPr>
          <p:cNvPr id="3" name="Content Placeholder 2">
            <a:extLst>
              <a:ext uri="{FF2B5EF4-FFF2-40B4-BE49-F238E27FC236}">
                <a16:creationId xmlns:a16="http://schemas.microsoft.com/office/drawing/2014/main" id="{8DBB0EF8-D8F3-4D75-8326-74676D3517B1}"/>
              </a:ext>
            </a:extLst>
          </p:cNvPr>
          <p:cNvSpPr>
            <a:spLocks noGrp="1"/>
          </p:cNvSpPr>
          <p:nvPr>
            <p:ph idx="1"/>
          </p:nvPr>
        </p:nvSpPr>
        <p:spPr/>
        <p:txBody>
          <a:bodyPr>
            <a:normAutofit/>
          </a:bodyPr>
          <a:lstStyle/>
          <a:p>
            <a:pPr marL="0" indent="0">
              <a:buNone/>
            </a:pPr>
            <a:r>
              <a:rPr lang="en-US" sz="3000" dirty="0"/>
              <a:t>Provide the community with descriptions that paint a succinct picture of how the needs of students are being addressed, what the goals are, and how the goals will be achieved. </a:t>
            </a:r>
          </a:p>
          <a:p>
            <a:pPr marL="0" indent="0">
              <a:buNone/>
            </a:pPr>
            <a:endParaRPr lang="en-US" sz="3000" dirty="0"/>
          </a:p>
        </p:txBody>
      </p:sp>
      <p:sp>
        <p:nvSpPr>
          <p:cNvPr id="4" name="Slide Number Placeholder 3">
            <a:extLst>
              <a:ext uri="{FF2B5EF4-FFF2-40B4-BE49-F238E27FC236}">
                <a16:creationId xmlns:a16="http://schemas.microsoft.com/office/drawing/2014/main" id="{8AC26B78-01A0-40BA-8E76-44B9CA665BC7}"/>
              </a:ext>
            </a:extLst>
          </p:cNvPr>
          <p:cNvSpPr>
            <a:spLocks noGrp="1"/>
          </p:cNvSpPr>
          <p:nvPr>
            <p:ph type="sldNum" sz="quarter" idx="12"/>
          </p:nvPr>
        </p:nvSpPr>
        <p:spPr/>
        <p:txBody>
          <a:bodyPr/>
          <a:lstStyle/>
          <a:p>
            <a:fld id="{1E47FE53-EBF0-4DA7-9D9D-CC1C3A20F3CB}" type="slidenum">
              <a:rPr lang="en-US" smtClean="0"/>
              <a:t>41</a:t>
            </a:fld>
            <a:endParaRPr lang="en-US"/>
          </a:p>
        </p:txBody>
      </p:sp>
    </p:spTree>
    <p:extLst>
      <p:ext uri="{BB962C8B-B14F-4D97-AF65-F5344CB8AC3E}">
        <p14:creationId xmlns:p14="http://schemas.microsoft.com/office/powerpoint/2010/main" val="226534370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DEC41-5513-423A-8576-72E6521A82F9}"/>
              </a:ext>
            </a:extLst>
          </p:cNvPr>
          <p:cNvSpPr>
            <a:spLocks noGrp="1"/>
          </p:cNvSpPr>
          <p:nvPr>
            <p:ph type="title"/>
          </p:nvPr>
        </p:nvSpPr>
        <p:spPr/>
        <p:txBody>
          <a:bodyPr/>
          <a:lstStyle/>
          <a:p>
            <a:r>
              <a:rPr lang="en-US" dirty="0"/>
              <a:t>Upcoming Opportunities</a:t>
            </a:r>
          </a:p>
        </p:txBody>
      </p:sp>
      <p:sp>
        <p:nvSpPr>
          <p:cNvPr id="3" name="Text Placeholder 2">
            <a:extLst>
              <a:ext uri="{FF2B5EF4-FFF2-40B4-BE49-F238E27FC236}">
                <a16:creationId xmlns:a16="http://schemas.microsoft.com/office/drawing/2014/main" id="{D7C27D9D-A5A0-48C2-9916-6666F42932EA}"/>
              </a:ext>
            </a:extLst>
          </p:cNvPr>
          <p:cNvSpPr>
            <a:spLocks noGrp="1"/>
          </p:cNvSpPr>
          <p:nvPr>
            <p:ph type="body" idx="1"/>
          </p:nvPr>
        </p:nvSpPr>
        <p:spPr/>
        <p:txBody>
          <a:bodyPr/>
          <a:lstStyle/>
          <a:p>
            <a:r>
              <a:rPr lang="en-US" dirty="0"/>
              <a:t>Future Trainings, opportunities to provide input, and contact information</a:t>
            </a:r>
          </a:p>
        </p:txBody>
      </p:sp>
      <p:sp>
        <p:nvSpPr>
          <p:cNvPr id="4" name="Slide Number Placeholder 3">
            <a:extLst>
              <a:ext uri="{FF2B5EF4-FFF2-40B4-BE49-F238E27FC236}">
                <a16:creationId xmlns:a16="http://schemas.microsoft.com/office/drawing/2014/main" id="{AF05C0ED-381D-4F86-991A-5CF7F9945791}"/>
              </a:ext>
            </a:extLst>
          </p:cNvPr>
          <p:cNvSpPr>
            <a:spLocks noGrp="1"/>
          </p:cNvSpPr>
          <p:nvPr>
            <p:ph type="sldNum" sz="quarter" idx="12"/>
          </p:nvPr>
        </p:nvSpPr>
        <p:spPr/>
        <p:txBody>
          <a:bodyPr/>
          <a:lstStyle/>
          <a:p>
            <a:fld id="{1E47FE53-EBF0-4DA7-9D9D-CC1C3A20F3CB}" type="slidenum">
              <a:rPr lang="en-US" smtClean="0"/>
              <a:t>42</a:t>
            </a:fld>
            <a:endParaRPr lang="en-US"/>
          </a:p>
        </p:txBody>
      </p:sp>
    </p:spTree>
    <p:extLst>
      <p:ext uri="{BB962C8B-B14F-4D97-AF65-F5344CB8AC3E}">
        <p14:creationId xmlns:p14="http://schemas.microsoft.com/office/powerpoint/2010/main" val="22563675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15CE27-755A-403A-9451-93E5D3793A71}"/>
              </a:ext>
            </a:extLst>
          </p:cNvPr>
          <p:cNvSpPr>
            <a:spLocks noGrp="1"/>
          </p:cNvSpPr>
          <p:nvPr>
            <p:ph type="title"/>
          </p:nvPr>
        </p:nvSpPr>
        <p:spPr/>
        <p:txBody>
          <a:bodyPr/>
          <a:lstStyle/>
          <a:p>
            <a:r>
              <a:rPr lang="en-US" dirty="0"/>
              <a:t>Upcoming Webinars</a:t>
            </a:r>
          </a:p>
        </p:txBody>
      </p:sp>
      <p:sp>
        <p:nvSpPr>
          <p:cNvPr id="3" name="Content Placeholder 2">
            <a:extLst>
              <a:ext uri="{FF2B5EF4-FFF2-40B4-BE49-F238E27FC236}">
                <a16:creationId xmlns:a16="http://schemas.microsoft.com/office/drawing/2014/main" id="{B55C0A95-62E8-4DB9-9D10-FECFEA929E64}"/>
              </a:ext>
            </a:extLst>
          </p:cNvPr>
          <p:cNvSpPr>
            <a:spLocks noGrp="1"/>
          </p:cNvSpPr>
          <p:nvPr>
            <p:ph idx="1"/>
          </p:nvPr>
        </p:nvSpPr>
        <p:spPr/>
        <p:txBody>
          <a:bodyPr/>
          <a:lstStyle/>
          <a:p>
            <a:r>
              <a:rPr lang="en-US" dirty="0"/>
              <a:t>2:00 p.m. Tuesday, December 14th: Increased or Improved Services, Part I</a:t>
            </a:r>
          </a:p>
          <a:p>
            <a:r>
              <a:rPr lang="en-US" dirty="0"/>
              <a:t>3:00 p.m. Thursday, December 16th: Increased or Improved Services, Part II</a:t>
            </a:r>
          </a:p>
          <a:p>
            <a:pPr marL="0" indent="0">
              <a:buNone/>
            </a:pPr>
            <a:r>
              <a:rPr lang="en-US" dirty="0"/>
              <a:t>Additional opportunities will be provided in the new year!</a:t>
            </a:r>
          </a:p>
        </p:txBody>
      </p:sp>
      <p:sp>
        <p:nvSpPr>
          <p:cNvPr id="4" name="Slide Number Placeholder 3">
            <a:extLst>
              <a:ext uri="{FF2B5EF4-FFF2-40B4-BE49-F238E27FC236}">
                <a16:creationId xmlns:a16="http://schemas.microsoft.com/office/drawing/2014/main" id="{1589E0A4-E849-4A9A-B0DB-ECA228E33E2B}"/>
              </a:ext>
            </a:extLst>
          </p:cNvPr>
          <p:cNvSpPr>
            <a:spLocks noGrp="1"/>
          </p:cNvSpPr>
          <p:nvPr>
            <p:ph type="sldNum" sz="quarter" idx="12"/>
          </p:nvPr>
        </p:nvSpPr>
        <p:spPr/>
        <p:txBody>
          <a:bodyPr/>
          <a:lstStyle/>
          <a:p>
            <a:fld id="{1E47FE53-EBF0-4DA7-9D9D-CC1C3A20F3CB}" type="slidenum">
              <a:rPr lang="en-US" smtClean="0"/>
              <a:t>43</a:t>
            </a:fld>
            <a:endParaRPr lang="en-US"/>
          </a:p>
        </p:txBody>
      </p:sp>
    </p:spTree>
    <p:extLst>
      <p:ext uri="{BB962C8B-B14F-4D97-AF65-F5344CB8AC3E}">
        <p14:creationId xmlns:p14="http://schemas.microsoft.com/office/powerpoint/2010/main" val="358138833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AF548-9775-4796-952C-AADFDBD71CC7}"/>
              </a:ext>
            </a:extLst>
          </p:cNvPr>
          <p:cNvSpPr>
            <a:spLocks noGrp="1"/>
          </p:cNvSpPr>
          <p:nvPr>
            <p:ph type="title"/>
          </p:nvPr>
        </p:nvSpPr>
        <p:spPr/>
        <p:txBody>
          <a:bodyPr/>
          <a:lstStyle/>
          <a:p>
            <a:r>
              <a:rPr lang="en" dirty="0"/>
              <a:t>Share Your Input: LCAPs Survey</a:t>
            </a:r>
            <a:endParaRPr lang="en-US" dirty="0"/>
          </a:p>
        </p:txBody>
      </p:sp>
      <p:sp>
        <p:nvSpPr>
          <p:cNvPr id="3" name="Content Placeholder 2">
            <a:extLst>
              <a:ext uri="{FF2B5EF4-FFF2-40B4-BE49-F238E27FC236}">
                <a16:creationId xmlns:a16="http://schemas.microsoft.com/office/drawing/2014/main" id="{A5C5F83C-8504-47C0-8748-62E537FC2C9C}"/>
              </a:ext>
            </a:extLst>
          </p:cNvPr>
          <p:cNvSpPr>
            <a:spLocks noGrp="1"/>
          </p:cNvSpPr>
          <p:nvPr>
            <p:ph idx="1"/>
          </p:nvPr>
        </p:nvSpPr>
        <p:spPr/>
        <p:txBody>
          <a:bodyPr/>
          <a:lstStyle/>
          <a:p>
            <a:r>
              <a:rPr lang="en-US" dirty="0"/>
              <a:t>The California Department of Education and San Joaquin County Office of Education are gathering input from partners like you to inform the development of the LCAP electronic template system and a potential database connected to that system. </a:t>
            </a:r>
          </a:p>
          <a:p>
            <a:r>
              <a:rPr lang="en-US" dirty="0"/>
              <a:t>The goal for a new data tool and database would be to provide information to school and district staff, families, and communities about each school district’s plan for supporting positive student outcomes through the school district LCAPs. </a:t>
            </a:r>
          </a:p>
          <a:p>
            <a:pPr marL="0" indent="0">
              <a:buNone/>
            </a:pPr>
            <a:endParaRPr lang="en-US" dirty="0"/>
          </a:p>
        </p:txBody>
      </p:sp>
      <p:sp>
        <p:nvSpPr>
          <p:cNvPr id="4" name="Slide Number Placeholder 3">
            <a:extLst>
              <a:ext uri="{FF2B5EF4-FFF2-40B4-BE49-F238E27FC236}">
                <a16:creationId xmlns:a16="http://schemas.microsoft.com/office/drawing/2014/main" id="{E399C17E-9FB2-440A-BAB6-FDFAF78AA5B7}"/>
              </a:ext>
            </a:extLst>
          </p:cNvPr>
          <p:cNvSpPr>
            <a:spLocks noGrp="1"/>
          </p:cNvSpPr>
          <p:nvPr>
            <p:ph type="sldNum" sz="quarter" idx="12"/>
          </p:nvPr>
        </p:nvSpPr>
        <p:spPr/>
        <p:txBody>
          <a:bodyPr/>
          <a:lstStyle/>
          <a:p>
            <a:fld id="{1E47FE53-EBF0-4DA7-9D9D-CC1C3A20F3CB}" type="slidenum">
              <a:rPr lang="en-US" smtClean="0"/>
              <a:t>44</a:t>
            </a:fld>
            <a:endParaRPr lang="en-US"/>
          </a:p>
        </p:txBody>
      </p:sp>
    </p:spTree>
    <p:extLst>
      <p:ext uri="{BB962C8B-B14F-4D97-AF65-F5344CB8AC3E}">
        <p14:creationId xmlns:p14="http://schemas.microsoft.com/office/powerpoint/2010/main" val="245704116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7FCE7-19EF-490E-B55B-31FAD2C38081}"/>
              </a:ext>
            </a:extLst>
          </p:cNvPr>
          <p:cNvSpPr>
            <a:spLocks noGrp="1"/>
          </p:cNvSpPr>
          <p:nvPr>
            <p:ph type="title"/>
          </p:nvPr>
        </p:nvSpPr>
        <p:spPr/>
        <p:txBody>
          <a:bodyPr/>
          <a:lstStyle/>
          <a:p>
            <a:r>
              <a:rPr lang="en-US" dirty="0"/>
              <a:t>Share Your Input: LCAPs Survey Links</a:t>
            </a:r>
          </a:p>
        </p:txBody>
      </p:sp>
      <p:sp>
        <p:nvSpPr>
          <p:cNvPr id="3" name="Content Placeholder 2">
            <a:extLst>
              <a:ext uri="{FF2B5EF4-FFF2-40B4-BE49-F238E27FC236}">
                <a16:creationId xmlns:a16="http://schemas.microsoft.com/office/drawing/2014/main" id="{E78A4439-DA3F-4C4D-A242-6753049B3613}"/>
              </a:ext>
            </a:extLst>
          </p:cNvPr>
          <p:cNvSpPr>
            <a:spLocks noGrp="1"/>
          </p:cNvSpPr>
          <p:nvPr>
            <p:ph idx="1"/>
          </p:nvPr>
        </p:nvSpPr>
        <p:spPr/>
        <p:txBody>
          <a:bodyPr>
            <a:normAutofit/>
          </a:bodyPr>
          <a:lstStyle/>
          <a:p>
            <a:r>
              <a:rPr lang="en-US" dirty="0"/>
              <a:t>Please share your input through a short survey by December 13, 2021!</a:t>
            </a:r>
          </a:p>
          <a:p>
            <a:r>
              <a:rPr lang="en-US" dirty="0"/>
              <a:t>The survey is available in English and Spanish:</a:t>
            </a:r>
          </a:p>
          <a:p>
            <a:pPr lvl="1"/>
            <a:r>
              <a:rPr lang="en-US" dirty="0"/>
              <a:t>Link to English survey version: </a:t>
            </a:r>
            <a:r>
              <a:rPr lang="en-US" dirty="0">
                <a:solidFill>
                  <a:srgbClr val="1704A0"/>
                </a:solidFill>
                <a:hlinkClick r:id="rId3" tooltip="English survey">
                  <a:extLst>
                    <a:ext uri="{A12FA001-AC4F-418D-AE19-62706E023703}">
                      <ahyp:hlinkClr xmlns:ahyp="http://schemas.microsoft.com/office/drawing/2018/hyperlinkcolor" val="tx"/>
                    </a:ext>
                  </a:extLst>
                </a:hlinkClick>
              </a:rPr>
              <a:t>https://www.surveymonkey.com/r/GCCKJJQ</a:t>
            </a:r>
            <a:endParaRPr lang="en-US" dirty="0">
              <a:solidFill>
                <a:srgbClr val="1704A0"/>
              </a:solidFill>
            </a:endParaRPr>
          </a:p>
          <a:p>
            <a:pPr lvl="1"/>
            <a:r>
              <a:rPr lang="en-US" dirty="0"/>
              <a:t>Link to Spanish survey version: </a:t>
            </a:r>
            <a:r>
              <a:rPr lang="en-US" dirty="0">
                <a:solidFill>
                  <a:srgbClr val="1704A0"/>
                </a:solidFill>
                <a:hlinkClick r:id="rId4" tooltip="Spanish survey">
                  <a:extLst>
                    <a:ext uri="{A12FA001-AC4F-418D-AE19-62706E023703}">
                      <ahyp:hlinkClr xmlns:ahyp="http://schemas.microsoft.com/office/drawing/2018/hyperlinkcolor" val="tx"/>
                    </a:ext>
                  </a:extLst>
                </a:hlinkClick>
              </a:rPr>
              <a:t>https://www.surveymonkey.com/r/GC7JNGK </a:t>
            </a:r>
            <a:endParaRPr lang="en-US" dirty="0">
              <a:solidFill>
                <a:srgbClr val="1704A0"/>
              </a:solidFill>
            </a:endParaRPr>
          </a:p>
        </p:txBody>
      </p:sp>
      <p:sp>
        <p:nvSpPr>
          <p:cNvPr id="4" name="Slide Number Placeholder 3">
            <a:extLst>
              <a:ext uri="{FF2B5EF4-FFF2-40B4-BE49-F238E27FC236}">
                <a16:creationId xmlns:a16="http://schemas.microsoft.com/office/drawing/2014/main" id="{A8760B25-7FDB-41C1-ABED-06DC0C6DBFAC}"/>
              </a:ext>
            </a:extLst>
          </p:cNvPr>
          <p:cNvSpPr>
            <a:spLocks noGrp="1"/>
          </p:cNvSpPr>
          <p:nvPr>
            <p:ph type="sldNum" sz="quarter" idx="12"/>
          </p:nvPr>
        </p:nvSpPr>
        <p:spPr/>
        <p:txBody>
          <a:bodyPr/>
          <a:lstStyle/>
          <a:p>
            <a:fld id="{1E47FE53-EBF0-4DA7-9D9D-CC1C3A20F3CB}" type="slidenum">
              <a:rPr lang="en-US" smtClean="0"/>
              <a:t>45</a:t>
            </a:fld>
            <a:endParaRPr lang="en-US"/>
          </a:p>
        </p:txBody>
      </p:sp>
    </p:spTree>
    <p:extLst>
      <p:ext uri="{BB962C8B-B14F-4D97-AF65-F5344CB8AC3E}">
        <p14:creationId xmlns:p14="http://schemas.microsoft.com/office/powerpoint/2010/main" val="368827930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555BF-26AA-476A-9A42-8A8B41BBA420}"/>
              </a:ext>
            </a:extLst>
          </p:cNvPr>
          <p:cNvSpPr>
            <a:spLocks noGrp="1"/>
          </p:cNvSpPr>
          <p:nvPr>
            <p:ph type="title"/>
          </p:nvPr>
        </p:nvSpPr>
        <p:spPr/>
        <p:txBody>
          <a:bodyPr/>
          <a:lstStyle/>
          <a:p>
            <a:r>
              <a:rPr lang="en-US" dirty="0"/>
              <a:t>Past Webinars in This Series (1)</a:t>
            </a:r>
          </a:p>
        </p:txBody>
      </p:sp>
      <p:sp>
        <p:nvSpPr>
          <p:cNvPr id="3" name="Content Placeholder 2">
            <a:extLst>
              <a:ext uri="{FF2B5EF4-FFF2-40B4-BE49-F238E27FC236}">
                <a16:creationId xmlns:a16="http://schemas.microsoft.com/office/drawing/2014/main" id="{8B826C6A-BFD1-4925-8CE6-E8716D45809E}"/>
              </a:ext>
            </a:extLst>
          </p:cNvPr>
          <p:cNvSpPr>
            <a:spLocks noGrp="1"/>
          </p:cNvSpPr>
          <p:nvPr>
            <p:ph idx="1"/>
          </p:nvPr>
        </p:nvSpPr>
        <p:spPr/>
        <p:txBody>
          <a:bodyPr>
            <a:normAutofit/>
          </a:bodyPr>
          <a:lstStyle/>
          <a:p>
            <a:r>
              <a:rPr lang="en-US" dirty="0"/>
              <a:t>Supplement to the Annual Update to the 2021–22 LCAP PowerPoint, available at </a:t>
            </a:r>
            <a:r>
              <a:rPr lang="en-US" dirty="0">
                <a:solidFill>
                  <a:srgbClr val="1704A0"/>
                </a:solidFill>
                <a:hlinkClick r:id="rId3" tooltip="Supplement to the Annual Update to the 2021–22 LCAP PowerPoint">
                  <a:extLst>
                    <a:ext uri="{A12FA001-AC4F-418D-AE19-62706E023703}">
                      <ahyp:hlinkClr xmlns:ahyp="http://schemas.microsoft.com/office/drawing/2018/hyperlinkcolor" val="tx"/>
                    </a:ext>
                  </a:extLst>
                </a:hlinkClick>
              </a:rPr>
              <a:t>https://www.cde.ca.gov/fg/aa/lc/documents/tues2supplement.pptx</a:t>
            </a:r>
            <a:r>
              <a:rPr lang="en-US" dirty="0">
                <a:solidFill>
                  <a:srgbClr val="1704A0"/>
                </a:solidFill>
              </a:rPr>
              <a:t> </a:t>
            </a:r>
          </a:p>
          <a:p>
            <a:r>
              <a:rPr lang="en-US" dirty="0"/>
              <a:t>Introduction to the Local Control Funding Formula PowerPoint, available at </a:t>
            </a:r>
            <a:r>
              <a:rPr lang="en-US" dirty="0">
                <a:solidFill>
                  <a:srgbClr val="1704A0"/>
                </a:solidFill>
                <a:hlinkClick r:id="rId4" tooltip="Introduction to the Local Control Funding Formula PowerPoint">
                  <a:extLst>
                    <a:ext uri="{A12FA001-AC4F-418D-AE19-62706E023703}">
                      <ahyp:hlinkClr xmlns:ahyp="http://schemas.microsoft.com/office/drawing/2018/hyperlinkcolor" val="tx"/>
                    </a:ext>
                  </a:extLst>
                </a:hlinkClick>
              </a:rPr>
              <a:t>https://www.cde.ca.gov/fg/aa/lc/documents/tues2introlcff113021.pptx</a:t>
            </a:r>
            <a:r>
              <a:rPr lang="en-US" dirty="0">
                <a:solidFill>
                  <a:srgbClr val="1704A0"/>
                </a:solidFill>
              </a:rPr>
              <a:t> </a:t>
            </a:r>
          </a:p>
        </p:txBody>
      </p:sp>
      <p:sp>
        <p:nvSpPr>
          <p:cNvPr id="5" name="Slide Number Placeholder 4">
            <a:extLst>
              <a:ext uri="{FF2B5EF4-FFF2-40B4-BE49-F238E27FC236}">
                <a16:creationId xmlns:a16="http://schemas.microsoft.com/office/drawing/2014/main" id="{23C95401-6EA0-403A-A0CC-7DFFFA3A0E11}"/>
              </a:ext>
            </a:extLst>
          </p:cNvPr>
          <p:cNvSpPr>
            <a:spLocks noGrp="1"/>
          </p:cNvSpPr>
          <p:nvPr>
            <p:ph type="sldNum" sz="quarter" idx="12"/>
          </p:nvPr>
        </p:nvSpPr>
        <p:spPr/>
        <p:txBody>
          <a:bodyPr/>
          <a:lstStyle/>
          <a:p>
            <a:fld id="{1E47FE53-EBF0-4DA7-9D9D-CC1C3A20F3CB}" type="slidenum">
              <a:rPr lang="en-US" smtClean="0"/>
              <a:t>46</a:t>
            </a:fld>
            <a:endParaRPr lang="en-US"/>
          </a:p>
        </p:txBody>
      </p:sp>
    </p:spTree>
    <p:extLst>
      <p:ext uri="{BB962C8B-B14F-4D97-AF65-F5344CB8AC3E}">
        <p14:creationId xmlns:p14="http://schemas.microsoft.com/office/powerpoint/2010/main" val="197238312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555BF-26AA-476A-9A42-8A8B41BBA420}"/>
              </a:ext>
            </a:extLst>
          </p:cNvPr>
          <p:cNvSpPr>
            <a:spLocks noGrp="1"/>
          </p:cNvSpPr>
          <p:nvPr>
            <p:ph type="title"/>
          </p:nvPr>
        </p:nvSpPr>
        <p:spPr/>
        <p:txBody>
          <a:bodyPr/>
          <a:lstStyle/>
          <a:p>
            <a:r>
              <a:rPr lang="en-US" dirty="0"/>
              <a:t>Past Webinars in This Series (2)</a:t>
            </a:r>
          </a:p>
        </p:txBody>
      </p:sp>
      <p:sp>
        <p:nvSpPr>
          <p:cNvPr id="3" name="Content Placeholder 2">
            <a:extLst>
              <a:ext uri="{FF2B5EF4-FFF2-40B4-BE49-F238E27FC236}">
                <a16:creationId xmlns:a16="http://schemas.microsoft.com/office/drawing/2014/main" id="{8B826C6A-BFD1-4925-8CE6-E8716D45809E}"/>
              </a:ext>
            </a:extLst>
          </p:cNvPr>
          <p:cNvSpPr>
            <a:spLocks noGrp="1"/>
          </p:cNvSpPr>
          <p:nvPr>
            <p:ph idx="1"/>
          </p:nvPr>
        </p:nvSpPr>
        <p:spPr/>
        <p:txBody>
          <a:bodyPr>
            <a:normAutofit/>
          </a:bodyPr>
          <a:lstStyle/>
          <a:p>
            <a:r>
              <a:rPr lang="en-US" dirty="0"/>
              <a:t>The Template and Instructions for the 2022–23 Local Control and Accountability Plan PowerPoint, available at </a:t>
            </a:r>
            <a:r>
              <a:rPr lang="en-US" dirty="0">
                <a:solidFill>
                  <a:srgbClr val="1704A0"/>
                </a:solidFill>
                <a:hlinkClick r:id="rId3" tooltip="Template and Instructions for the 2022–23 Local Control and Accountability Plan PowerPoint">
                  <a:extLst>
                    <a:ext uri="{A12FA001-AC4F-418D-AE19-62706E023703}">
                      <ahyp:hlinkClr xmlns:ahyp="http://schemas.microsoft.com/office/drawing/2018/hyperlinkcolor" val="tx"/>
                    </a:ext>
                  </a:extLst>
                </a:hlinkClick>
              </a:rPr>
              <a:t>https://www.cde.ca.gov/fg/aa/lc/documents/thurs3tempinst120221.pptx</a:t>
            </a:r>
            <a:endParaRPr lang="en-US" dirty="0">
              <a:solidFill>
                <a:srgbClr val="1704A0"/>
              </a:solidFill>
            </a:endParaRPr>
          </a:p>
          <a:p>
            <a:r>
              <a:rPr lang="en-US" dirty="0"/>
              <a:t>Engaging Educational Partners PowerPoint, available at </a:t>
            </a:r>
            <a:r>
              <a:rPr lang="en-US" dirty="0">
                <a:solidFill>
                  <a:srgbClr val="1704A0"/>
                </a:solidFill>
                <a:hlinkClick r:id="rId4" tooltip="Engaging Educational Partners PowerPoint">
                  <a:extLst>
                    <a:ext uri="{A12FA001-AC4F-418D-AE19-62706E023703}">
                      <ahyp:hlinkClr xmlns:ahyp="http://schemas.microsoft.com/office/drawing/2018/hyperlinkcolor" val="tx"/>
                    </a:ext>
                  </a:extLst>
                </a:hlinkClick>
              </a:rPr>
              <a:t>https://www.cde.ca.gov/fg/aa/lc/documents/tues2edpartners120721.pptx</a:t>
            </a:r>
            <a:r>
              <a:rPr lang="en-US" dirty="0">
                <a:solidFill>
                  <a:srgbClr val="1704A0"/>
                </a:solidFill>
              </a:rPr>
              <a:t> </a:t>
            </a:r>
          </a:p>
        </p:txBody>
      </p:sp>
      <p:sp>
        <p:nvSpPr>
          <p:cNvPr id="5" name="Slide Number Placeholder 4">
            <a:extLst>
              <a:ext uri="{FF2B5EF4-FFF2-40B4-BE49-F238E27FC236}">
                <a16:creationId xmlns:a16="http://schemas.microsoft.com/office/drawing/2014/main" id="{23C95401-6EA0-403A-A0CC-7DFFFA3A0E11}"/>
              </a:ext>
            </a:extLst>
          </p:cNvPr>
          <p:cNvSpPr>
            <a:spLocks noGrp="1"/>
          </p:cNvSpPr>
          <p:nvPr>
            <p:ph type="sldNum" sz="quarter" idx="12"/>
          </p:nvPr>
        </p:nvSpPr>
        <p:spPr/>
        <p:txBody>
          <a:bodyPr/>
          <a:lstStyle/>
          <a:p>
            <a:fld id="{1E47FE53-EBF0-4DA7-9D9D-CC1C3A20F3CB}" type="slidenum">
              <a:rPr lang="en-US" smtClean="0"/>
              <a:t>47</a:t>
            </a:fld>
            <a:endParaRPr lang="en-US"/>
          </a:p>
        </p:txBody>
      </p:sp>
    </p:spTree>
    <p:extLst>
      <p:ext uri="{BB962C8B-B14F-4D97-AF65-F5344CB8AC3E}">
        <p14:creationId xmlns:p14="http://schemas.microsoft.com/office/powerpoint/2010/main" val="243133009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460B5-CC33-4A95-A1B0-666822E6079E}"/>
              </a:ext>
            </a:extLst>
          </p:cNvPr>
          <p:cNvSpPr>
            <a:spLocks noGrp="1"/>
          </p:cNvSpPr>
          <p:nvPr>
            <p:ph type="title"/>
          </p:nvPr>
        </p:nvSpPr>
        <p:spPr/>
        <p:txBody>
          <a:bodyPr/>
          <a:lstStyle/>
          <a:p>
            <a:r>
              <a:rPr lang="en-US" dirty="0"/>
              <a:t>Contact Information</a:t>
            </a:r>
          </a:p>
        </p:txBody>
      </p:sp>
      <p:sp>
        <p:nvSpPr>
          <p:cNvPr id="3" name="Content Placeholder 2">
            <a:extLst>
              <a:ext uri="{FF2B5EF4-FFF2-40B4-BE49-F238E27FC236}">
                <a16:creationId xmlns:a16="http://schemas.microsoft.com/office/drawing/2014/main" id="{B29B59A3-5C04-468A-9DF7-3D0CF1EE1B27}"/>
              </a:ext>
            </a:extLst>
          </p:cNvPr>
          <p:cNvSpPr>
            <a:spLocks noGrp="1"/>
          </p:cNvSpPr>
          <p:nvPr>
            <p:ph idx="1"/>
          </p:nvPr>
        </p:nvSpPr>
        <p:spPr/>
        <p:txBody>
          <a:bodyPr>
            <a:normAutofit/>
          </a:bodyPr>
          <a:lstStyle/>
          <a:p>
            <a:pPr lvl="1"/>
            <a:r>
              <a:rPr lang="en-US" sz="2800" dirty="0"/>
              <a:t>If you have any questions related to the LCAP or LCFF, please contact the Local Agency Systems Support Office at </a:t>
            </a:r>
            <a:r>
              <a:rPr lang="en-US" sz="2800" dirty="0">
                <a:solidFill>
                  <a:srgbClr val="1704A0"/>
                </a:solidFill>
                <a:hlinkClick r:id="rId2" tooltip="LCFF email address">
                  <a:extLst>
                    <a:ext uri="{A12FA001-AC4F-418D-AE19-62706E023703}">
                      <ahyp:hlinkClr xmlns:ahyp="http://schemas.microsoft.com/office/drawing/2018/hyperlinkcolor" val="tx"/>
                    </a:ext>
                  </a:extLst>
                </a:hlinkClick>
              </a:rPr>
              <a:t>LCFF@cde.ca.gov    </a:t>
            </a:r>
            <a:endParaRPr lang="en-US" sz="2800" dirty="0">
              <a:solidFill>
                <a:srgbClr val="1704A0"/>
              </a:solidFill>
            </a:endParaRPr>
          </a:p>
          <a:p>
            <a:pPr lvl="1"/>
            <a:r>
              <a:rPr lang="en-US" sz="2800" dirty="0"/>
              <a:t>For additional information about this or other webinars in this series, including PowerPoint files, please see the Tuesdays @ 2 webpage at </a:t>
            </a:r>
            <a:r>
              <a:rPr lang="en-US" sz="2800" dirty="0">
                <a:solidFill>
                  <a:srgbClr val="1704A0"/>
                </a:solidFill>
                <a:hlinkClick r:id="rId3" tooltip="Tuesdays @ 2 webpage">
                  <a:extLst>
                    <a:ext uri="{A12FA001-AC4F-418D-AE19-62706E023703}">
                      <ahyp:hlinkClr xmlns:ahyp="http://schemas.microsoft.com/office/drawing/2018/hyperlinkcolor" val="tx"/>
                    </a:ext>
                  </a:extLst>
                </a:hlinkClick>
              </a:rPr>
              <a:t>https://www.cde.ca.gov/fg/aa/lc/tuesdaysat2.asp  </a:t>
            </a:r>
            <a:endParaRPr lang="en-US" sz="2800" dirty="0">
              <a:solidFill>
                <a:srgbClr val="1704A0"/>
              </a:solidFill>
            </a:endParaRPr>
          </a:p>
        </p:txBody>
      </p:sp>
      <p:sp>
        <p:nvSpPr>
          <p:cNvPr id="4" name="Slide Number Placeholder 3">
            <a:extLst>
              <a:ext uri="{FF2B5EF4-FFF2-40B4-BE49-F238E27FC236}">
                <a16:creationId xmlns:a16="http://schemas.microsoft.com/office/drawing/2014/main" id="{3C820972-B50B-4E9D-898D-047E01368832}"/>
              </a:ext>
            </a:extLst>
          </p:cNvPr>
          <p:cNvSpPr>
            <a:spLocks noGrp="1"/>
          </p:cNvSpPr>
          <p:nvPr>
            <p:ph type="sldNum" sz="quarter" idx="12"/>
          </p:nvPr>
        </p:nvSpPr>
        <p:spPr/>
        <p:txBody>
          <a:bodyPr/>
          <a:lstStyle/>
          <a:p>
            <a:fld id="{1E47FE53-EBF0-4DA7-9D9D-CC1C3A20F3CB}" type="slidenum">
              <a:rPr lang="en-US" smtClean="0"/>
              <a:t>48</a:t>
            </a:fld>
            <a:endParaRPr lang="en-US"/>
          </a:p>
        </p:txBody>
      </p:sp>
    </p:spTree>
    <p:extLst>
      <p:ext uri="{BB962C8B-B14F-4D97-AF65-F5344CB8AC3E}">
        <p14:creationId xmlns:p14="http://schemas.microsoft.com/office/powerpoint/2010/main" val="41538607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8A72F-F1D5-49AF-9CF1-ABB0EEBDFBBE}"/>
              </a:ext>
            </a:extLst>
          </p:cNvPr>
          <p:cNvSpPr>
            <a:spLocks noGrp="1"/>
          </p:cNvSpPr>
          <p:nvPr>
            <p:ph type="title"/>
          </p:nvPr>
        </p:nvSpPr>
        <p:spPr/>
        <p:txBody>
          <a:bodyPr/>
          <a:lstStyle/>
          <a:p>
            <a:r>
              <a:rPr lang="en-US" dirty="0"/>
              <a:t>Thank you for attending!</a:t>
            </a:r>
          </a:p>
        </p:txBody>
      </p:sp>
      <p:sp>
        <p:nvSpPr>
          <p:cNvPr id="4" name="Slide Number Placeholder 3">
            <a:extLst>
              <a:ext uri="{FF2B5EF4-FFF2-40B4-BE49-F238E27FC236}">
                <a16:creationId xmlns:a16="http://schemas.microsoft.com/office/drawing/2014/main" id="{236B7254-1F9C-4897-9CE4-C3D0F21377BD}"/>
              </a:ext>
            </a:extLst>
          </p:cNvPr>
          <p:cNvSpPr>
            <a:spLocks noGrp="1"/>
          </p:cNvSpPr>
          <p:nvPr>
            <p:ph type="sldNum" sz="quarter" idx="12"/>
          </p:nvPr>
        </p:nvSpPr>
        <p:spPr/>
        <p:txBody>
          <a:bodyPr/>
          <a:lstStyle/>
          <a:p>
            <a:fld id="{1E47FE53-EBF0-4DA7-9D9D-CC1C3A20F3CB}" type="slidenum">
              <a:rPr lang="en-US" smtClean="0"/>
              <a:t>49</a:t>
            </a:fld>
            <a:endParaRPr lang="en-US"/>
          </a:p>
        </p:txBody>
      </p:sp>
    </p:spTree>
    <p:extLst>
      <p:ext uri="{BB962C8B-B14F-4D97-AF65-F5344CB8AC3E}">
        <p14:creationId xmlns:p14="http://schemas.microsoft.com/office/powerpoint/2010/main" val="937455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C9050CF-4FDC-434B-AD62-870E31A80D81}"/>
              </a:ext>
            </a:extLst>
          </p:cNvPr>
          <p:cNvSpPr>
            <a:spLocks noGrp="1"/>
          </p:cNvSpPr>
          <p:nvPr>
            <p:ph type="title"/>
          </p:nvPr>
        </p:nvSpPr>
        <p:spPr/>
        <p:txBody>
          <a:bodyPr/>
          <a:lstStyle/>
          <a:p>
            <a:r>
              <a:rPr lang="en-US" dirty="0"/>
              <a:t>This presentation will not…</a:t>
            </a:r>
          </a:p>
        </p:txBody>
      </p:sp>
      <p:sp>
        <p:nvSpPr>
          <p:cNvPr id="5" name="Content Placeholder 4">
            <a:extLst>
              <a:ext uri="{FF2B5EF4-FFF2-40B4-BE49-F238E27FC236}">
                <a16:creationId xmlns:a16="http://schemas.microsoft.com/office/drawing/2014/main" id="{2447552C-0727-42F4-870A-93751AE8707F}"/>
              </a:ext>
            </a:extLst>
          </p:cNvPr>
          <p:cNvSpPr>
            <a:spLocks noGrp="1"/>
          </p:cNvSpPr>
          <p:nvPr>
            <p:ph idx="1"/>
          </p:nvPr>
        </p:nvSpPr>
        <p:spPr/>
        <p:txBody>
          <a:bodyPr/>
          <a:lstStyle/>
          <a:p>
            <a:pPr marL="342900" indent="-342900"/>
            <a:r>
              <a:rPr lang="en-US" dirty="0"/>
              <a:t>Address the requirement to increase or improve services;</a:t>
            </a:r>
          </a:p>
          <a:p>
            <a:pPr marL="342900" indent="-342900"/>
            <a:r>
              <a:rPr lang="en-US" dirty="0"/>
              <a:t>Address specifics related to actions that contribute towards meeting the requirement to increase or improve services; or</a:t>
            </a:r>
          </a:p>
          <a:p>
            <a:pPr marL="342900" indent="-342900"/>
            <a:r>
              <a:rPr lang="en-US" dirty="0"/>
              <a:t>Address the Action tables related to the these requirements and actions. </a:t>
            </a:r>
          </a:p>
        </p:txBody>
      </p:sp>
    </p:spTree>
    <p:extLst>
      <p:ext uri="{BB962C8B-B14F-4D97-AF65-F5344CB8AC3E}">
        <p14:creationId xmlns:p14="http://schemas.microsoft.com/office/powerpoint/2010/main" val="35448874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BDC811-FB08-4661-B759-81FF494EDE82}"/>
              </a:ext>
            </a:extLst>
          </p:cNvPr>
          <p:cNvSpPr>
            <a:spLocks noGrp="1"/>
          </p:cNvSpPr>
          <p:nvPr>
            <p:ph type="title"/>
          </p:nvPr>
        </p:nvSpPr>
        <p:spPr/>
        <p:txBody>
          <a:bodyPr/>
          <a:lstStyle/>
          <a:p>
            <a:r>
              <a:rPr lang="en-US" dirty="0"/>
              <a:t>Appendix A</a:t>
            </a:r>
          </a:p>
        </p:txBody>
      </p:sp>
      <p:sp>
        <p:nvSpPr>
          <p:cNvPr id="3" name="Content Placeholder 2">
            <a:extLst>
              <a:ext uri="{FF2B5EF4-FFF2-40B4-BE49-F238E27FC236}">
                <a16:creationId xmlns:a16="http://schemas.microsoft.com/office/drawing/2014/main" id="{396B00E5-8564-4B5D-92A6-54D6CF8E31F5}"/>
              </a:ext>
            </a:extLst>
          </p:cNvPr>
          <p:cNvSpPr>
            <a:spLocks noGrp="1"/>
          </p:cNvSpPr>
          <p:nvPr>
            <p:ph idx="1"/>
          </p:nvPr>
        </p:nvSpPr>
        <p:spPr/>
        <p:txBody>
          <a:bodyPr>
            <a:normAutofit fontScale="92500" lnSpcReduction="10000"/>
          </a:bodyPr>
          <a:lstStyle/>
          <a:p>
            <a:r>
              <a:rPr lang="en-US" dirty="0"/>
              <a:t>Timeline with five rectangular boxes from left to right. First box with the label “December-February” contains the text: “Collect and analyze data and consult with Educational Partners”. Second box with the label “Report Progress” contains the text: “Report LCAP progress and implementation and the 2021–22 Supplement to the governing board/body by February 28, 2022”. Third box with the label “March-April” contains the text” “Continue to collect and analyze data and consult; use this information to inform revisions to the LCAP and Dashboard Local Indicators”. Fourth box with the label “May” contains the text: “Present to advisory groups; provide opportunity for public input’ consult with SELPA administrator(s)”. Fifth box with the label “June” contains the text: “Hold the required public hearing to receive public input; adopt the 2022–23 LCAP”.</a:t>
            </a:r>
          </a:p>
          <a:p>
            <a:endParaRPr lang="en-US" dirty="0"/>
          </a:p>
        </p:txBody>
      </p:sp>
      <p:sp>
        <p:nvSpPr>
          <p:cNvPr id="4" name="Slide Number Placeholder 3">
            <a:extLst>
              <a:ext uri="{FF2B5EF4-FFF2-40B4-BE49-F238E27FC236}">
                <a16:creationId xmlns:a16="http://schemas.microsoft.com/office/drawing/2014/main" id="{39C6652A-D871-4427-9E70-7A116926CD17}"/>
              </a:ext>
            </a:extLst>
          </p:cNvPr>
          <p:cNvSpPr>
            <a:spLocks noGrp="1"/>
          </p:cNvSpPr>
          <p:nvPr>
            <p:ph type="sldNum" sz="quarter" idx="12"/>
          </p:nvPr>
        </p:nvSpPr>
        <p:spPr/>
        <p:txBody>
          <a:bodyPr/>
          <a:lstStyle/>
          <a:p>
            <a:fld id="{1E47FE53-EBF0-4DA7-9D9D-CC1C3A20F3CB}" type="slidenum">
              <a:rPr lang="en-US" smtClean="0"/>
              <a:t>50</a:t>
            </a:fld>
            <a:endParaRPr lang="en-US"/>
          </a:p>
        </p:txBody>
      </p:sp>
    </p:spTree>
    <p:extLst>
      <p:ext uri="{BB962C8B-B14F-4D97-AF65-F5344CB8AC3E}">
        <p14:creationId xmlns:p14="http://schemas.microsoft.com/office/powerpoint/2010/main" val="3155225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D8FDAA-7629-48DD-B0C6-92589D986CAE}"/>
              </a:ext>
            </a:extLst>
          </p:cNvPr>
          <p:cNvSpPr>
            <a:spLocks noGrp="1"/>
          </p:cNvSpPr>
          <p:nvPr>
            <p:ph type="title"/>
          </p:nvPr>
        </p:nvSpPr>
        <p:spPr/>
        <p:txBody>
          <a:bodyPr/>
          <a:lstStyle/>
          <a:p>
            <a:r>
              <a:rPr lang="en-US" dirty="0"/>
              <a:t>Intended Audience</a:t>
            </a:r>
          </a:p>
        </p:txBody>
      </p:sp>
      <p:sp>
        <p:nvSpPr>
          <p:cNvPr id="3" name="Content Placeholder 2">
            <a:extLst>
              <a:ext uri="{FF2B5EF4-FFF2-40B4-BE49-F238E27FC236}">
                <a16:creationId xmlns:a16="http://schemas.microsoft.com/office/drawing/2014/main" id="{E272F426-3E3C-401A-87FF-C240B04D596B}"/>
              </a:ext>
            </a:extLst>
          </p:cNvPr>
          <p:cNvSpPr>
            <a:spLocks noGrp="1"/>
          </p:cNvSpPr>
          <p:nvPr>
            <p:ph idx="1"/>
          </p:nvPr>
        </p:nvSpPr>
        <p:spPr/>
        <p:txBody>
          <a:bodyPr/>
          <a:lstStyle/>
          <a:p>
            <a:r>
              <a:rPr lang="en-US" dirty="0"/>
              <a:t>The intended audience for this presentation is anyone who will complete, review, or interact with the 2022–23  LCAP, including: </a:t>
            </a:r>
          </a:p>
          <a:p>
            <a:pPr lvl="1"/>
            <a:r>
              <a:rPr lang="en-US" dirty="0"/>
              <a:t>Parents and students</a:t>
            </a:r>
          </a:p>
          <a:p>
            <a:pPr lvl="1"/>
            <a:r>
              <a:rPr lang="en-US" dirty="0"/>
              <a:t>Teachers</a:t>
            </a:r>
          </a:p>
          <a:p>
            <a:pPr lvl="1"/>
            <a:r>
              <a:rPr lang="en-US" dirty="0"/>
              <a:t>Administrators</a:t>
            </a:r>
          </a:p>
          <a:p>
            <a:pPr lvl="1"/>
            <a:r>
              <a:rPr lang="en-US" dirty="0"/>
              <a:t>Advisory committees</a:t>
            </a:r>
          </a:p>
          <a:p>
            <a:pPr lvl="1"/>
            <a:r>
              <a:rPr lang="en-US" dirty="0"/>
              <a:t> Members of governing boards or bodies</a:t>
            </a:r>
          </a:p>
          <a:p>
            <a:pPr lvl="1"/>
            <a:r>
              <a:rPr lang="en-US" dirty="0"/>
              <a:t>Community members</a:t>
            </a:r>
          </a:p>
        </p:txBody>
      </p:sp>
      <p:sp>
        <p:nvSpPr>
          <p:cNvPr id="4" name="Slide Number Placeholder 3">
            <a:extLst>
              <a:ext uri="{FF2B5EF4-FFF2-40B4-BE49-F238E27FC236}">
                <a16:creationId xmlns:a16="http://schemas.microsoft.com/office/drawing/2014/main" id="{22CDC491-3479-4D90-A5C8-7519160EB823}"/>
              </a:ext>
            </a:extLst>
          </p:cNvPr>
          <p:cNvSpPr>
            <a:spLocks noGrp="1"/>
          </p:cNvSpPr>
          <p:nvPr>
            <p:ph type="sldNum" sz="quarter" idx="12"/>
          </p:nvPr>
        </p:nvSpPr>
        <p:spPr/>
        <p:txBody>
          <a:bodyPr/>
          <a:lstStyle/>
          <a:p>
            <a:fld id="{1E47FE53-EBF0-4DA7-9D9D-CC1C3A20F3CB}" type="slidenum">
              <a:rPr lang="en-US" smtClean="0"/>
              <a:t>6</a:t>
            </a:fld>
            <a:endParaRPr lang="en-US"/>
          </a:p>
        </p:txBody>
      </p:sp>
    </p:spTree>
    <p:extLst>
      <p:ext uri="{BB962C8B-B14F-4D97-AF65-F5344CB8AC3E}">
        <p14:creationId xmlns:p14="http://schemas.microsoft.com/office/powerpoint/2010/main" val="3615838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674DE-0C61-4259-AA71-D0886DF47664}"/>
              </a:ext>
            </a:extLst>
          </p:cNvPr>
          <p:cNvSpPr>
            <a:spLocks noGrp="1"/>
          </p:cNvSpPr>
          <p:nvPr>
            <p:ph type="title"/>
          </p:nvPr>
        </p:nvSpPr>
        <p:spPr/>
        <p:txBody>
          <a:bodyPr/>
          <a:lstStyle/>
          <a:p>
            <a:r>
              <a:rPr lang="en-US" dirty="0"/>
              <a:t>A Word About the Term “Educational Partners”</a:t>
            </a:r>
          </a:p>
        </p:txBody>
      </p:sp>
      <p:sp>
        <p:nvSpPr>
          <p:cNvPr id="3" name="Content Placeholder 2">
            <a:extLst>
              <a:ext uri="{FF2B5EF4-FFF2-40B4-BE49-F238E27FC236}">
                <a16:creationId xmlns:a16="http://schemas.microsoft.com/office/drawing/2014/main" id="{9D9507E0-CE2A-4423-873C-2448283EF463}"/>
              </a:ext>
            </a:extLst>
          </p:cNvPr>
          <p:cNvSpPr>
            <a:spLocks noGrp="1"/>
          </p:cNvSpPr>
          <p:nvPr>
            <p:ph idx="1"/>
          </p:nvPr>
        </p:nvSpPr>
        <p:spPr/>
        <p:txBody>
          <a:bodyPr>
            <a:normAutofit/>
          </a:bodyPr>
          <a:lstStyle/>
          <a:p>
            <a:r>
              <a:rPr lang="en-US" dirty="0"/>
              <a:t>At its November 2021 meeting, the State Board of Education (SBE) adopted the use of the term “educational partners” as a replacement for the term “stakeholder”.</a:t>
            </a:r>
          </a:p>
          <a:p>
            <a:r>
              <a:rPr lang="en-US" dirty="0"/>
              <a:t>Moving forward, “educational partners” will be used to refer to groups that LEAs are required to engage with in developing the LCAP.</a:t>
            </a:r>
          </a:p>
          <a:p>
            <a:pPr lvl="1"/>
            <a:r>
              <a:rPr lang="en-US" dirty="0"/>
              <a:t>For school districts and county offices of education (COEs) this includes teachers, principals, administrators, other school personnel, local bargaining units of the LEA, parents, and students.</a:t>
            </a:r>
          </a:p>
          <a:p>
            <a:pPr lvl="1"/>
            <a:r>
              <a:rPr lang="en-US" dirty="0"/>
              <a:t>For charter schools this includes teachers, principals, administrators, other school personnel, parents, and students. </a:t>
            </a:r>
          </a:p>
        </p:txBody>
      </p:sp>
      <p:sp>
        <p:nvSpPr>
          <p:cNvPr id="4" name="Slide Number Placeholder 3">
            <a:extLst>
              <a:ext uri="{FF2B5EF4-FFF2-40B4-BE49-F238E27FC236}">
                <a16:creationId xmlns:a16="http://schemas.microsoft.com/office/drawing/2014/main" id="{1242E87F-47D3-43F3-AE0C-6E8ADF3BC368}"/>
              </a:ext>
            </a:extLst>
          </p:cNvPr>
          <p:cNvSpPr>
            <a:spLocks noGrp="1"/>
          </p:cNvSpPr>
          <p:nvPr>
            <p:ph type="sldNum" sz="quarter" idx="12"/>
          </p:nvPr>
        </p:nvSpPr>
        <p:spPr/>
        <p:txBody>
          <a:bodyPr/>
          <a:lstStyle/>
          <a:p>
            <a:fld id="{1E47FE53-EBF0-4DA7-9D9D-CC1C3A20F3CB}" type="slidenum">
              <a:rPr lang="en-US" smtClean="0"/>
              <a:t>7</a:t>
            </a:fld>
            <a:endParaRPr lang="en-US"/>
          </a:p>
        </p:txBody>
      </p:sp>
    </p:spTree>
    <p:extLst>
      <p:ext uri="{BB962C8B-B14F-4D97-AF65-F5344CB8AC3E}">
        <p14:creationId xmlns:p14="http://schemas.microsoft.com/office/powerpoint/2010/main" val="34967334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B2C016-D1F3-4A64-AF23-9E0C2E4DACBB}"/>
              </a:ext>
            </a:extLst>
          </p:cNvPr>
          <p:cNvSpPr>
            <a:spLocks noGrp="1"/>
          </p:cNvSpPr>
          <p:nvPr>
            <p:ph type="title"/>
          </p:nvPr>
        </p:nvSpPr>
        <p:spPr/>
        <p:txBody>
          <a:bodyPr/>
          <a:lstStyle/>
          <a:p>
            <a:r>
              <a:rPr lang="en-US" dirty="0"/>
              <a:t>Foundations</a:t>
            </a:r>
          </a:p>
        </p:txBody>
      </p:sp>
      <p:sp>
        <p:nvSpPr>
          <p:cNvPr id="3" name="Text Placeholder 2">
            <a:extLst>
              <a:ext uri="{FF2B5EF4-FFF2-40B4-BE49-F238E27FC236}">
                <a16:creationId xmlns:a16="http://schemas.microsoft.com/office/drawing/2014/main" id="{D57F7D8B-79DB-414D-B888-01F7A87064F7}"/>
              </a:ext>
            </a:extLst>
          </p:cNvPr>
          <p:cNvSpPr>
            <a:spLocks noGrp="1"/>
          </p:cNvSpPr>
          <p:nvPr>
            <p:ph type="body" idx="1"/>
          </p:nvPr>
        </p:nvSpPr>
        <p:spPr/>
        <p:txBody>
          <a:bodyPr/>
          <a:lstStyle/>
          <a:p>
            <a:r>
              <a:rPr lang="en-US" dirty="0"/>
              <a:t>The Local Control Funding Formula (LCFF) and the LCAP</a:t>
            </a:r>
          </a:p>
        </p:txBody>
      </p:sp>
      <p:sp>
        <p:nvSpPr>
          <p:cNvPr id="4" name="Slide Number Placeholder 3">
            <a:extLst>
              <a:ext uri="{FF2B5EF4-FFF2-40B4-BE49-F238E27FC236}">
                <a16:creationId xmlns:a16="http://schemas.microsoft.com/office/drawing/2014/main" id="{10DD60C7-82ED-4E67-A049-B0AC51B6E890}"/>
              </a:ext>
            </a:extLst>
          </p:cNvPr>
          <p:cNvSpPr>
            <a:spLocks noGrp="1"/>
          </p:cNvSpPr>
          <p:nvPr>
            <p:ph type="sldNum" sz="quarter" idx="12"/>
          </p:nvPr>
        </p:nvSpPr>
        <p:spPr/>
        <p:txBody>
          <a:bodyPr/>
          <a:lstStyle/>
          <a:p>
            <a:fld id="{1E47FE53-EBF0-4DA7-9D9D-CC1C3A20F3CB}" type="slidenum">
              <a:rPr lang="en-US" smtClean="0"/>
              <a:t>8</a:t>
            </a:fld>
            <a:endParaRPr lang="en-US"/>
          </a:p>
        </p:txBody>
      </p:sp>
    </p:spTree>
    <p:extLst>
      <p:ext uri="{BB962C8B-B14F-4D97-AF65-F5344CB8AC3E}">
        <p14:creationId xmlns:p14="http://schemas.microsoft.com/office/powerpoint/2010/main" val="560076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045A4-1F6E-4C8E-AD88-2EFC5B627F76}"/>
              </a:ext>
            </a:extLst>
          </p:cNvPr>
          <p:cNvSpPr>
            <a:spLocks noGrp="1"/>
          </p:cNvSpPr>
          <p:nvPr>
            <p:ph type="title"/>
          </p:nvPr>
        </p:nvSpPr>
        <p:spPr/>
        <p:txBody>
          <a:bodyPr/>
          <a:lstStyle/>
          <a:p>
            <a:r>
              <a:rPr lang="en-US" dirty="0"/>
              <a:t>Foundational Principles of the LCFF </a:t>
            </a:r>
          </a:p>
        </p:txBody>
      </p:sp>
      <p:sp>
        <p:nvSpPr>
          <p:cNvPr id="3" name="Content Placeholder 2">
            <a:extLst>
              <a:ext uri="{FF2B5EF4-FFF2-40B4-BE49-F238E27FC236}">
                <a16:creationId xmlns:a16="http://schemas.microsoft.com/office/drawing/2014/main" id="{BC3FEA24-BA79-4390-85E2-00F6C410010E}"/>
              </a:ext>
            </a:extLst>
          </p:cNvPr>
          <p:cNvSpPr>
            <a:spLocks noGrp="1"/>
          </p:cNvSpPr>
          <p:nvPr>
            <p:ph idx="1"/>
          </p:nvPr>
        </p:nvSpPr>
        <p:spPr/>
        <p:txBody>
          <a:bodyPr/>
          <a:lstStyle/>
          <a:p>
            <a:r>
              <a:rPr lang="en-US" dirty="0"/>
              <a:t>Local education agency (LEA)-level improvement is based on </a:t>
            </a:r>
            <a:r>
              <a:rPr lang="en-US" b="1" dirty="0"/>
              <a:t>multiple measures of success</a:t>
            </a:r>
            <a:r>
              <a:rPr lang="en-US" dirty="0"/>
              <a:t>, both in the LCAP and the California School Dashboard</a:t>
            </a:r>
          </a:p>
          <a:p>
            <a:pPr lvl="0"/>
            <a:r>
              <a:rPr lang="en-US" b="1" dirty="0"/>
              <a:t>Equity</a:t>
            </a:r>
            <a:r>
              <a:rPr lang="en-US" dirty="0"/>
              <a:t>: the principle of equity is operationalized through the goals, measures of progress, actions and descriptions included in the LCAP.</a:t>
            </a:r>
          </a:p>
          <a:p>
            <a:pPr lvl="0"/>
            <a:r>
              <a:rPr lang="en-US" b="1" dirty="0"/>
              <a:t>Subsidiarity</a:t>
            </a:r>
            <a:r>
              <a:rPr lang="en-US" dirty="0"/>
              <a:t>: LEAs address local needs of students that have been identified through an analysis of data and input from educational partners utilizing flexible funding and communicate their efforts through the LCAP.</a:t>
            </a:r>
          </a:p>
        </p:txBody>
      </p:sp>
      <p:sp>
        <p:nvSpPr>
          <p:cNvPr id="4" name="Slide Number Placeholder 3">
            <a:extLst>
              <a:ext uri="{FF2B5EF4-FFF2-40B4-BE49-F238E27FC236}">
                <a16:creationId xmlns:a16="http://schemas.microsoft.com/office/drawing/2014/main" id="{441F2E37-FB6A-480C-BE4A-17289D2BC648}"/>
              </a:ext>
            </a:extLst>
          </p:cNvPr>
          <p:cNvSpPr>
            <a:spLocks noGrp="1"/>
          </p:cNvSpPr>
          <p:nvPr>
            <p:ph type="sldNum" sz="quarter" idx="12"/>
          </p:nvPr>
        </p:nvSpPr>
        <p:spPr/>
        <p:txBody>
          <a:bodyPr/>
          <a:lstStyle/>
          <a:p>
            <a:fld id="{1E47FE53-EBF0-4DA7-9D9D-CC1C3A20F3CB}" type="slidenum">
              <a:rPr lang="en-US" smtClean="0"/>
              <a:t>9</a:t>
            </a:fld>
            <a:endParaRPr lang="en-US"/>
          </a:p>
        </p:txBody>
      </p:sp>
    </p:spTree>
    <p:extLst>
      <p:ext uri="{BB962C8B-B14F-4D97-AF65-F5344CB8AC3E}">
        <p14:creationId xmlns:p14="http://schemas.microsoft.com/office/powerpoint/2010/main" val="3230167810"/>
      </p:ext>
    </p:extLst>
  </p:cSld>
  <p:clrMapOvr>
    <a:masterClrMapping/>
  </p:clrMapOvr>
</p:sld>
</file>

<file path=ppt/theme/theme1.xml><?xml version="1.0" encoding="utf-8"?>
<a:theme xmlns:a="http://schemas.openxmlformats.org/drawingml/2006/main" name="Retrospect">
  <a:themeElements>
    <a:clrScheme name="Retrospect">
      <a:dk1>
        <a:srgbClr val="000000"/>
      </a:dk1>
      <a:lt1>
        <a:srgbClr val="FFFFFF"/>
      </a:lt1>
      <a:dk2>
        <a:srgbClr val="46464A"/>
      </a:dk2>
      <a:lt2>
        <a:srgbClr val="D1D9E1"/>
      </a:lt2>
      <a:accent1>
        <a:srgbClr val="6F6F74"/>
      </a:accent1>
      <a:accent2>
        <a:srgbClr val="A7B789"/>
      </a:accent2>
      <a:accent3>
        <a:srgbClr val="BEAE98"/>
      </a:accent3>
      <a:accent4>
        <a:srgbClr val="92A9B9"/>
      </a:accent4>
      <a:accent5>
        <a:srgbClr val="9C8265"/>
      </a:accent5>
      <a:accent6>
        <a:srgbClr val="8D6974"/>
      </a:accent6>
      <a:hlink>
        <a:srgbClr val="67AABF"/>
      </a:hlink>
      <a:folHlink>
        <a:srgbClr val="B1B5AB"/>
      </a:folHlink>
    </a:clrScheme>
    <a:fontScheme name="Custom 1">
      <a:majorFont>
        <a:latin typeface="Arial"/>
        <a:ea typeface=""/>
        <a:cs typeface=""/>
      </a:majorFont>
      <a:minorFont>
        <a:latin typeface="Arial"/>
        <a:ea typeface=""/>
        <a:cs typeface=""/>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BAB94BD4-5D6D-4148-AB57-A4CCF1FD4E0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6611</TotalTime>
  <Words>5330</Words>
  <Application>Microsoft Office PowerPoint</Application>
  <PresentationFormat>Widescreen</PresentationFormat>
  <Paragraphs>388</Paragraphs>
  <Slides>50</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50</vt:i4>
      </vt:variant>
    </vt:vector>
  </HeadingPairs>
  <TitlesOfParts>
    <vt:vector size="56" baseType="lpstr">
      <vt:lpstr>Arial</vt:lpstr>
      <vt:lpstr>Calibri</vt:lpstr>
      <vt:lpstr>Open Sans</vt:lpstr>
      <vt:lpstr>Open Sans SemiBold</vt:lpstr>
      <vt:lpstr>Times</vt:lpstr>
      <vt:lpstr>Retrospect</vt:lpstr>
      <vt:lpstr>Goals and Actions</vt:lpstr>
      <vt:lpstr>Webinar Series</vt:lpstr>
      <vt:lpstr>Template Files</vt:lpstr>
      <vt:lpstr>Purpose</vt:lpstr>
      <vt:lpstr>This presentation will not…</vt:lpstr>
      <vt:lpstr>Intended Audience</vt:lpstr>
      <vt:lpstr>A Word About the Term “Educational Partners”</vt:lpstr>
      <vt:lpstr>Foundations</vt:lpstr>
      <vt:lpstr>Foundational Principles of the LCFF </vt:lpstr>
      <vt:lpstr>Framing the LCAP</vt:lpstr>
      <vt:lpstr>Suggested LCAP Development Timeline</vt:lpstr>
      <vt:lpstr>Goals and Actions General Overview</vt:lpstr>
      <vt:lpstr>Purpose of the Goals and Actions Section</vt:lpstr>
      <vt:lpstr>Quote</vt:lpstr>
      <vt:lpstr>Requirement for Goals and Actions</vt:lpstr>
      <vt:lpstr>Considerations</vt:lpstr>
      <vt:lpstr>Student Groups</vt:lpstr>
      <vt:lpstr>LCFF State Priorities</vt:lpstr>
      <vt:lpstr>Prioritizing the (State) Priorities </vt:lpstr>
      <vt:lpstr>Other Considerations for Goals</vt:lpstr>
      <vt:lpstr>Types of Goals</vt:lpstr>
      <vt:lpstr>Types of Goals Overview</vt:lpstr>
      <vt:lpstr>Specifics for Broad Goals</vt:lpstr>
      <vt:lpstr>Specifics for Focus Goals (1 of 2)</vt:lpstr>
      <vt:lpstr>Specifics for Focus Goals (2 of 2)</vt:lpstr>
      <vt:lpstr>Specifics for Maintenance Goals (1 of 2)</vt:lpstr>
      <vt:lpstr>Specifics for Maintenance Goals (2 of 2)</vt:lpstr>
      <vt:lpstr>Required Goals (NEW!)</vt:lpstr>
      <vt:lpstr>Measuring and Reporting Outcomes</vt:lpstr>
      <vt:lpstr>Tracking progress to achieve the goal</vt:lpstr>
      <vt:lpstr>Metrics Instructions</vt:lpstr>
      <vt:lpstr>Actions</vt:lpstr>
      <vt:lpstr>The Actions Table - Descriptions</vt:lpstr>
      <vt:lpstr>Actions Instructions</vt:lpstr>
      <vt:lpstr>Specific Actions for Student Groups</vt:lpstr>
      <vt:lpstr>Goal Analysis</vt:lpstr>
      <vt:lpstr>Components in the Analysis</vt:lpstr>
      <vt:lpstr>Reporting Yearly Outcomes</vt:lpstr>
      <vt:lpstr>Goal Analysis Instructions</vt:lpstr>
      <vt:lpstr>Closing Thoughts</vt:lpstr>
      <vt:lpstr>Keep Explanations Simple</vt:lpstr>
      <vt:lpstr>Upcoming Opportunities</vt:lpstr>
      <vt:lpstr>Upcoming Webinars</vt:lpstr>
      <vt:lpstr>Share Your Input: LCAPs Survey</vt:lpstr>
      <vt:lpstr>Share Your Input: LCAPs Survey Links</vt:lpstr>
      <vt:lpstr>Past Webinars in This Series (1)</vt:lpstr>
      <vt:lpstr>Past Webinars in This Series (2)</vt:lpstr>
      <vt:lpstr>Contact Information</vt:lpstr>
      <vt:lpstr>Thank you for attending!</vt:lpstr>
      <vt:lpstr>Appendix A</vt:lpstr>
    </vt:vector>
  </TitlesOfParts>
  <Company>California Department of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Goals and Actions - LCFF (CA Dept of Education)</dc:title>
  <dc:subject>Thursdays @ 3 webinar presentation of the Goals and Actions section of the 2022-23 Local Control and Accountability Plan.</dc:subject>
  <dc:creator>Local Agency Systems Support Office</dc:creator>
  <cp:keywords>lcap, local, control, accountability, plan, template, instructions, stakeholders, educational, partners</cp:keywords>
  <cp:lastModifiedBy>Susan Aglubat-Alvarez</cp:lastModifiedBy>
  <cp:revision>303</cp:revision>
  <cp:lastPrinted>2016-11-14T18:06:51Z</cp:lastPrinted>
  <dcterms:created xsi:type="dcterms:W3CDTF">2016-11-08T21:28:02Z</dcterms:created>
  <dcterms:modified xsi:type="dcterms:W3CDTF">2021-12-30T23:00:49Z</dcterms:modified>
</cp:coreProperties>
</file>