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717" r:id="rId1"/>
  </p:sldMasterIdLst>
  <p:notesMasterIdLst>
    <p:notesMasterId r:id="rId73"/>
  </p:notesMasterIdLst>
  <p:sldIdLst>
    <p:sldId id="1767" r:id="rId2"/>
    <p:sldId id="258" r:id="rId3"/>
    <p:sldId id="1699" r:id="rId4"/>
    <p:sldId id="260" r:id="rId5"/>
    <p:sldId id="1768" r:id="rId6"/>
    <p:sldId id="1770" r:id="rId7"/>
    <p:sldId id="265" r:id="rId8"/>
    <p:sldId id="1771" r:id="rId9"/>
    <p:sldId id="1720" r:id="rId10"/>
    <p:sldId id="1718" r:id="rId11"/>
    <p:sldId id="1721" r:id="rId12"/>
    <p:sldId id="267" r:id="rId13"/>
    <p:sldId id="1772" r:id="rId14"/>
    <p:sldId id="1773" r:id="rId15"/>
    <p:sldId id="1775" r:id="rId16"/>
    <p:sldId id="1776" r:id="rId17"/>
    <p:sldId id="1777" r:id="rId18"/>
    <p:sldId id="1778" r:id="rId19"/>
    <p:sldId id="1779" r:id="rId20"/>
    <p:sldId id="1780" r:id="rId21"/>
    <p:sldId id="1781" r:id="rId22"/>
    <p:sldId id="1782" r:id="rId23"/>
    <p:sldId id="1783" r:id="rId24"/>
    <p:sldId id="1700" r:id="rId25"/>
    <p:sldId id="1784" r:id="rId26"/>
    <p:sldId id="1785" r:id="rId27"/>
    <p:sldId id="1786" r:id="rId28"/>
    <p:sldId id="1787" r:id="rId29"/>
    <p:sldId id="1727" r:id="rId30"/>
    <p:sldId id="1788" r:id="rId31"/>
    <p:sldId id="1789" r:id="rId32"/>
    <p:sldId id="1790" r:id="rId33"/>
    <p:sldId id="1791" r:id="rId34"/>
    <p:sldId id="1792" r:id="rId35"/>
    <p:sldId id="1793" r:id="rId36"/>
    <p:sldId id="1794" r:id="rId37"/>
    <p:sldId id="322" r:id="rId38"/>
    <p:sldId id="1733" r:id="rId39"/>
    <p:sldId id="1734" r:id="rId40"/>
    <p:sldId id="1745" r:id="rId41"/>
    <p:sldId id="1795" r:id="rId42"/>
    <p:sldId id="1715" r:id="rId43"/>
    <p:sldId id="1737" r:id="rId44"/>
    <p:sldId id="350" r:id="rId45"/>
    <p:sldId id="1711" r:id="rId46"/>
    <p:sldId id="1746" r:id="rId47"/>
    <p:sldId id="1747" r:id="rId48"/>
    <p:sldId id="1712" r:id="rId49"/>
    <p:sldId id="1748" r:id="rId50"/>
    <p:sldId id="1749" r:id="rId51"/>
    <p:sldId id="1713" r:id="rId52"/>
    <p:sldId id="1763" r:id="rId53"/>
    <p:sldId id="1764" r:id="rId54"/>
    <p:sldId id="1796" r:id="rId55"/>
    <p:sldId id="1798" r:id="rId56"/>
    <p:sldId id="1799" r:id="rId57"/>
    <p:sldId id="1800" r:id="rId58"/>
    <p:sldId id="1801" r:id="rId59"/>
    <p:sldId id="1802" r:id="rId60"/>
    <p:sldId id="1803" r:id="rId61"/>
    <p:sldId id="1804" r:id="rId62"/>
    <p:sldId id="1805" r:id="rId63"/>
    <p:sldId id="1806" r:id="rId64"/>
    <p:sldId id="1807" r:id="rId65"/>
    <p:sldId id="1808" r:id="rId66"/>
    <p:sldId id="1809" r:id="rId67"/>
    <p:sldId id="1810" r:id="rId68"/>
    <p:sldId id="1811" r:id="rId69"/>
    <p:sldId id="1696" r:id="rId70"/>
    <p:sldId id="1697" r:id="rId71"/>
    <p:sldId id="302"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B2"/>
    <a:srgbClr val="BDD6EE"/>
    <a:srgbClr val="002060"/>
    <a:srgbClr val="DEEA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14" autoAdjust="0"/>
    <p:restoredTop sz="54697" autoAdjust="0"/>
  </p:normalViewPr>
  <p:slideViewPr>
    <p:cSldViewPr snapToGrid="0">
      <p:cViewPr varScale="1">
        <p:scale>
          <a:sx n="63" d="100"/>
          <a:sy n="63" d="100"/>
        </p:scale>
        <p:origin x="84" y="19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F30EB8-E185-48E2-8F37-B2F461FB12FA}" type="datetimeFigureOut">
              <a:rPr lang="en-US"/>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A3DA97-818F-4461-A4A5-A542E798B8C3}" type="slidenum">
              <a:rPr lang="en-US"/>
              <a:t>‹#›</a:t>
            </a:fld>
            <a:endParaRPr lang="en-US"/>
          </a:p>
        </p:txBody>
      </p:sp>
    </p:spTree>
    <p:extLst>
      <p:ext uri="{BB962C8B-B14F-4D97-AF65-F5344CB8AC3E}">
        <p14:creationId xmlns:p14="http://schemas.microsoft.com/office/powerpoint/2010/main" val="65950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LEAs must increase or improve services in proportion to the increase in LCFF funding they receive based on the number and concentration of low-income, EL, and foster youth students the LEA serves.</a:t>
            </a:r>
          </a:p>
          <a:p>
            <a:pPr marL="171450" indent="-171450">
              <a:buFont typeface="Arial" panose="020B0604020202020204" pitchFamily="34" charset="0"/>
              <a:buChar char="•"/>
            </a:pPr>
            <a:r>
              <a:rPr lang="en-US"/>
              <a:t>To do this, the LEA must determine the proportional percentage by which services must be increased or improved.</a:t>
            </a:r>
            <a:endParaRPr lang="en-US">
              <a:cs typeface="Calibri"/>
            </a:endParaRPr>
          </a:p>
          <a:p>
            <a:pPr marL="171450" indent="-171450">
              <a:buFont typeface="Arial" panose="020B0604020202020204" pitchFamily="34" charset="0"/>
              <a:buChar char="•"/>
            </a:pPr>
            <a:r>
              <a:rPr lang="en-US"/>
              <a:t>LEAs are required to determine the percentage by which services for unduplicated services must be increased or improved as follows:</a:t>
            </a:r>
            <a:endParaRPr lang="en-US">
              <a:cs typeface="Calibri"/>
            </a:endParaRPr>
          </a:p>
          <a:p>
            <a:pPr marL="628650" lvl="1" indent="-171450">
              <a:buFont typeface="Arial" panose="020B0604020202020204" pitchFamily="34" charset="0"/>
              <a:buChar char="•"/>
            </a:pPr>
            <a:r>
              <a:rPr lang="en-US"/>
              <a:t>Divide the amount of LCFF funds attributed to the supplemental and concentration grant for the LEA by the remainder of the LEA's LCFF funding (i.e. the LCFF funds attributed to the base grant), excluding add-ons for the Targeted Instructional Improvement Grant program and the Home to School Transportation program.</a:t>
            </a:r>
            <a:endParaRPr lang="en-US">
              <a:cs typeface="Calibri"/>
            </a:endParaRPr>
          </a:p>
          <a:p>
            <a:pPr marL="628650" lvl="1" indent="-171450">
              <a:buFont typeface="Arial" panose="020B0604020202020204" pitchFamily="34" charset="0"/>
              <a:buChar char="•"/>
            </a:pPr>
            <a:r>
              <a:rPr lang="en-US"/>
              <a:t>This percentage is also referred to as the “minimum proportionality percentage” (MPP).</a:t>
            </a:r>
            <a:endParaRPr lang="en-US">
              <a:cs typeface="Calibri"/>
            </a:endParaRPr>
          </a:p>
          <a:p>
            <a:pPr marL="0" lv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b="1"/>
              <a:t>5 </a:t>
            </a:r>
            <a:r>
              <a:rPr lang="fr-FR" b="1" i="1"/>
              <a:t>CCR</a:t>
            </a:r>
            <a:r>
              <a:rPr lang="fr-FR" b="1"/>
              <a:t> Section 15496(a)(8)</a:t>
            </a:r>
            <a:r>
              <a:rPr lang="fr-FR"/>
              <a:t>: </a:t>
            </a:r>
            <a:r>
              <a:rPr lang="en-US"/>
              <a:t>If the calculation in subdivision (a)(3) yields a number less than or equal to zero or when LCFF is fully implemented statewide, then an LEA shall determine its percentage for purposes of this section by dividing the amount of the LCFF target attributed to the supplemental and concentration grant for the LEA calculated pursuant to Education Code sections 42238.02 and 2574 in the fiscal year for which the LCAP is adopted by the remainder of the LEA's LCFF funding, excluding add-ons for the Targeted Instructional Improvement Grant program and the Home to School Transportation program.</a:t>
            </a:r>
            <a:endParaRPr lang="en-US">
              <a:cs typeface="Calibri"/>
            </a:endParaRPr>
          </a:p>
          <a:p>
            <a:pPr marL="0" lv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9FA3DA97-818F-4461-A4A5-A542E798B8C3}" type="slidenum">
              <a:rPr lang="en-US" smtClean="0"/>
              <a:t>7</a:t>
            </a:fld>
            <a:endParaRPr lang="en-US"/>
          </a:p>
        </p:txBody>
      </p:sp>
    </p:spTree>
    <p:extLst>
      <p:ext uri="{BB962C8B-B14F-4D97-AF65-F5344CB8AC3E}">
        <p14:creationId xmlns:p14="http://schemas.microsoft.com/office/powerpoint/2010/main" val="137698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The increased or improved services requirement is demonstrated in various places within the LCAP, including the Goals and Actions section.</a:t>
            </a:r>
          </a:p>
        </p:txBody>
      </p:sp>
      <p:sp>
        <p:nvSpPr>
          <p:cNvPr id="4" name="Slide Number Placeholder 3"/>
          <p:cNvSpPr>
            <a:spLocks noGrp="1"/>
          </p:cNvSpPr>
          <p:nvPr>
            <p:ph type="sldNum" sz="quarter" idx="5"/>
          </p:nvPr>
        </p:nvSpPr>
        <p:spPr/>
        <p:txBody>
          <a:bodyPr/>
          <a:lstStyle/>
          <a:p>
            <a:fld id="{9FA3DA97-818F-4461-A4A5-A542E798B8C3}" type="slidenum">
              <a:rPr lang="en-US" smtClean="0"/>
              <a:t>17</a:t>
            </a:fld>
            <a:endParaRPr lang="en-US"/>
          </a:p>
        </p:txBody>
      </p:sp>
    </p:spTree>
    <p:extLst>
      <p:ext uri="{BB962C8B-B14F-4D97-AF65-F5344CB8AC3E}">
        <p14:creationId xmlns:p14="http://schemas.microsoft.com/office/powerpoint/2010/main" val="1056695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percentage highlighted in yellow</a:t>
            </a:r>
            <a:r>
              <a:rPr lang="en-US" baseline="0" dirty="0">
                <a:cs typeface="Calibri"/>
              </a:rPr>
              <a:t> </a:t>
            </a:r>
            <a:r>
              <a:rPr lang="en-US" dirty="0">
                <a:cs typeface="Calibri"/>
              </a:rPr>
              <a:t>is the LEA's minimum proportionality percentage, or MPP.</a:t>
            </a:r>
          </a:p>
          <a:p>
            <a:endParaRPr lang="en-US" dirty="0">
              <a:cs typeface="Calibri"/>
            </a:endParaRPr>
          </a:p>
          <a:p>
            <a:r>
              <a:rPr lang="en-US" dirty="0">
                <a:cs typeface="Calibri"/>
              </a:rPr>
              <a:t>Pages 19-20 of the LCAP Instructions</a:t>
            </a:r>
            <a:endParaRPr lang="en-US" dirty="0"/>
          </a:p>
          <a:p>
            <a:pPr marL="0" indent="0">
              <a:buFontTx/>
              <a:buNone/>
            </a:pPr>
            <a:endParaRPr lang="en-US" b="1" dirty="0">
              <a:cs typeface="Calibri"/>
            </a:endParaRPr>
          </a:p>
          <a:p>
            <a:pPr marL="171450" indent="-171450">
              <a:buFont typeface="Arial" panose="020B0604020202020204" pitchFamily="34" charset="0"/>
              <a:buChar char="•"/>
            </a:pPr>
            <a:r>
              <a:rPr lang="en-US" b="1" dirty="0"/>
              <a:t>Total Projected LCFF Supplemental and/or Concentration Grants: </a:t>
            </a:r>
            <a:r>
              <a:rPr lang="en-US" dirty="0"/>
              <a:t>Specify the amount of LCFF supplemental and concentration grant funds the LEA estimates it will receive in the coming year based on the number and concentration of foster youth, English learner, and low-income students. This amount includes the Additional 15 percent LCFF Concentration Grant.</a:t>
            </a:r>
          </a:p>
          <a:p>
            <a:pPr marL="171450" indent="-171450">
              <a:buFont typeface="Arial" panose="020B0604020202020204" pitchFamily="34" charset="0"/>
              <a:buChar char="•"/>
            </a:pPr>
            <a:endParaRPr lang="en-US" dirty="0">
              <a:ea typeface="Calibri"/>
              <a:cs typeface="Calibri"/>
            </a:endParaRPr>
          </a:p>
          <a:p>
            <a:pPr marL="171450" indent="-171450">
              <a:buFont typeface="Arial" panose="020B0604020202020204" pitchFamily="34" charset="0"/>
              <a:buChar char="•"/>
            </a:pPr>
            <a:r>
              <a:rPr lang="en-US" b="1" dirty="0"/>
              <a:t>Projected Additional LCFF Concentration Grant (15 percent): </a:t>
            </a:r>
            <a:r>
              <a:rPr lang="en-US" dirty="0"/>
              <a:t>Specify the amount of additional LCFF concentration grant add-on funding, as described in </a:t>
            </a:r>
            <a:r>
              <a:rPr lang="en-US" i="1" dirty="0"/>
              <a:t>EC</a:t>
            </a:r>
            <a:r>
              <a:rPr lang="en-US" dirty="0"/>
              <a:t> Section 42238.02, that the LEA estimates it will receive in the coming year.</a:t>
            </a:r>
            <a:endParaRPr lang="en-US" dirty="0">
              <a:cs typeface="Calibri"/>
            </a:endParaRPr>
          </a:p>
          <a:p>
            <a:pPr marL="171450" indent="-171450">
              <a:buFont typeface="Arial" panose="020B0604020202020204" pitchFamily="34" charset="0"/>
              <a:buChar char="•"/>
            </a:pPr>
            <a:endParaRPr lang="en-US" dirty="0">
              <a:ea typeface="Calibri"/>
              <a:cs typeface="Calibri"/>
            </a:endParaRPr>
          </a:p>
          <a:p>
            <a:pPr marL="171450" indent="-171450">
              <a:buFont typeface="Arial" panose="020B0604020202020204" pitchFamily="34" charset="0"/>
              <a:buChar char="•"/>
            </a:pPr>
            <a:r>
              <a:rPr lang="en-US" b="1" dirty="0"/>
              <a:t>Projected Percentage to Increase or Improve Services for the Coming School Year: </a:t>
            </a:r>
            <a:r>
              <a:rPr lang="en-US" dirty="0"/>
              <a:t>Specify the estimated percentage by which services for unduplicated pupils must be increased or improved as compared to the services provided to all students in the LCAP year as calculated pursuant to 5 </a:t>
            </a:r>
            <a:r>
              <a:rPr lang="en-US" i="1" dirty="0"/>
              <a:t>CCR</a:t>
            </a:r>
            <a:r>
              <a:rPr lang="en-US" dirty="0"/>
              <a:t> Section 15496(a)(7).</a:t>
            </a:r>
            <a:endParaRPr lang="en-US" dirty="0">
              <a:cs typeface="Calibri"/>
            </a:endParaRPr>
          </a:p>
          <a:p>
            <a:pPr>
              <a:buFont typeface="Arial" panose="020B0604020202020204" pitchFamily="34" charset="0"/>
            </a:pPr>
            <a:endParaRPr lang="en-US" dirty="0">
              <a:ea typeface="Calibri"/>
              <a:cs typeface="Calibri"/>
            </a:endParaRPr>
          </a:p>
          <a:p>
            <a:pPr marL="171450" indent="-171450">
              <a:buFont typeface="Arial" panose="020B0604020202020204" pitchFamily="34" charset="0"/>
              <a:buChar char="•"/>
            </a:pPr>
            <a:r>
              <a:rPr lang="en-US" b="1" dirty="0"/>
              <a:t>LCFF Carryover — Percentage:</a:t>
            </a:r>
            <a:r>
              <a:rPr lang="en-US" dirty="0"/>
              <a:t> Specify the LCFF Carryover — Percentage identified in the LCFF Carryover Table. If a carryover percentage is not identified in the LCFF Carryover Table, specify a percentage of zero (0.00%).</a:t>
            </a:r>
            <a:endParaRPr lang="en-US" dirty="0">
              <a:cs typeface="Calibri"/>
            </a:endParaRPr>
          </a:p>
          <a:p>
            <a:pPr marL="171450" indent="-171450">
              <a:buFont typeface="Arial" panose="020B0604020202020204" pitchFamily="34" charset="0"/>
              <a:buChar char="•"/>
            </a:pPr>
            <a:endParaRPr lang="en-US" dirty="0">
              <a:ea typeface="Calibri"/>
              <a:cs typeface="Calibri"/>
            </a:endParaRPr>
          </a:p>
          <a:p>
            <a:pPr marL="171450" indent="-171450">
              <a:buFont typeface="Arial" panose="020B0604020202020204" pitchFamily="34" charset="0"/>
              <a:buChar char="•"/>
            </a:pPr>
            <a:r>
              <a:rPr lang="en-US" b="1" dirty="0">
                <a:cs typeface="Calibri"/>
              </a:rPr>
              <a:t>LCFF Carryover – Dollar: </a:t>
            </a:r>
            <a:r>
              <a:rPr lang="en-US" dirty="0"/>
              <a:t>Specify the LCFF Carryover — Dollar amount identified in the LCFF Carryover Table. If a carryover amount is not identified in the LCFF Carryover Table, specify an amount of zero ($0).</a:t>
            </a:r>
            <a:endParaRPr lang="en-US" dirty="0">
              <a:cs typeface="Calibri"/>
            </a:endParaRPr>
          </a:p>
          <a:p>
            <a:endParaRPr lang="en-US" dirty="0">
              <a:cs typeface="Calibri"/>
            </a:endParaRPr>
          </a:p>
          <a:p>
            <a:pPr marL="171450" indent="-171450">
              <a:buFont typeface="Arial" panose="020B0604020202020204" pitchFamily="34" charset="0"/>
              <a:buChar char="•"/>
            </a:pPr>
            <a:r>
              <a:rPr lang="en-US" b="1" dirty="0"/>
              <a:t>Total Percentage to Increase or Improve Services for the Coming School Year (red box): </a:t>
            </a:r>
            <a:r>
              <a:rPr lang="en-US" dirty="0"/>
              <a:t>Add the Projected Percentage to Increase or Improve Services for the Coming School Year and the Proportional LCFF Required Carryover Percentage and specify the percentage. This is the LEA’s percentage by which services for unduplicated pupils must be increased or improved as compared to the services provided to all students in the LCAP year, as calculated pursuant to 5 </a:t>
            </a:r>
            <a:r>
              <a:rPr lang="en-US" i="1" dirty="0"/>
              <a:t>CCR</a:t>
            </a:r>
            <a:r>
              <a:rPr lang="en-US" dirty="0"/>
              <a:t> Section 15496(a)(7). This percentage is also known as the "minimum proportionality percentage" or "MPP."</a:t>
            </a:r>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22</a:t>
            </a:fld>
            <a:endParaRPr lang="en-US"/>
          </a:p>
        </p:txBody>
      </p:sp>
    </p:spTree>
    <p:extLst>
      <p:ext uri="{BB962C8B-B14F-4D97-AF65-F5344CB8AC3E}">
        <p14:creationId xmlns:p14="http://schemas.microsoft.com/office/powerpoint/2010/main" val="2627178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Principally Directed and Effective: </a:t>
            </a:r>
            <a:r>
              <a:rPr lang="en-US" dirty="0"/>
              <a:t>An LEA demonstrates how an action is principally directed towards an unduplicated student group(s) when the LEA explains the need(s), condition(s), or circumstance(s) of the unduplicated student group(s) identified through a needs assessment and how the action addresses them. A meaningful needs assessment includes, at a minimum, analysis of applicable student achievement data and educational partner feedback.</a:t>
            </a:r>
          </a:p>
        </p:txBody>
      </p:sp>
      <p:sp>
        <p:nvSpPr>
          <p:cNvPr id="4" name="Slide Number Placeholder 3"/>
          <p:cNvSpPr>
            <a:spLocks noGrp="1"/>
          </p:cNvSpPr>
          <p:nvPr>
            <p:ph type="sldNum" sz="quarter" idx="5"/>
          </p:nvPr>
        </p:nvSpPr>
        <p:spPr/>
        <p:txBody>
          <a:bodyPr/>
          <a:lstStyle/>
          <a:p>
            <a:fld id="{9FA3DA97-818F-4461-A4A5-A542E798B8C3}" type="slidenum">
              <a:rPr lang="en-US" smtClean="0"/>
              <a:t>24</a:t>
            </a:fld>
            <a:endParaRPr lang="en-US"/>
          </a:p>
        </p:txBody>
      </p:sp>
    </p:spTree>
    <p:extLst>
      <p:ext uri="{BB962C8B-B14F-4D97-AF65-F5344CB8AC3E}">
        <p14:creationId xmlns:p14="http://schemas.microsoft.com/office/powerpoint/2010/main" val="1357215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Principally Directed and Effective: </a:t>
            </a:r>
            <a:r>
              <a:rPr lang="en-US" dirty="0"/>
              <a:t>An LEA demonstrates how an action is principally directed towards and effective in meeting the LEA’s goals for unduplicated students when the LEA explains how:​</a:t>
            </a:r>
          </a:p>
          <a:p>
            <a:pPr marL="628650" lvl="1" indent="-171450">
              <a:buFont typeface="Arial" panose="020B0604020202020204" pitchFamily="34" charset="0"/>
              <a:buChar char="•"/>
            </a:pPr>
            <a:r>
              <a:rPr lang="en-US" dirty="0"/>
              <a:t>It considers the needs, conditions, or circumstances of its unduplicated pupils;​</a:t>
            </a:r>
          </a:p>
          <a:p>
            <a:pPr marL="628650" lvl="1" indent="-171450">
              <a:buFont typeface="Arial" panose="020B0604020202020204" pitchFamily="34" charset="0"/>
              <a:buChar char="•"/>
            </a:pPr>
            <a:r>
              <a:rPr lang="en-US" dirty="0"/>
              <a:t>The action, or aspect(s) of the action (including, for example, its design, content, methods, or location), is based on these considerations; and​</a:t>
            </a:r>
          </a:p>
          <a:p>
            <a:pPr marL="628650" lvl="1" indent="-171450">
              <a:buFont typeface="Arial" panose="020B0604020202020204" pitchFamily="34" charset="0"/>
              <a:buChar char="•"/>
            </a:pPr>
            <a:r>
              <a:rPr lang="en-US" dirty="0"/>
              <a:t>The action is intended to help achieve an expected measurable outcome of the associated goal.​</a:t>
            </a:r>
          </a:p>
          <a:p>
            <a:pPr marL="171450" indent="-171450">
              <a:buFont typeface="Arial" panose="020B0604020202020204" pitchFamily="34" charset="0"/>
              <a:buChar char="•"/>
            </a:pPr>
            <a:r>
              <a:rPr lang="en-US" dirty="0"/>
              <a:t>As such, the response provided in this section may rely on a needs assessment of unduplicated students.​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Actions may be grouped within a description.</a:t>
            </a: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25</a:t>
            </a:fld>
            <a:endParaRPr lang="en-US"/>
          </a:p>
        </p:txBody>
      </p:sp>
    </p:spTree>
    <p:extLst>
      <p:ext uri="{BB962C8B-B14F-4D97-AF65-F5344CB8AC3E}">
        <p14:creationId xmlns:p14="http://schemas.microsoft.com/office/powerpoint/2010/main" val="3879393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9FA3DA97-818F-4461-A4A5-A542E798B8C3}" type="slidenum">
              <a:rPr lang="en-US" smtClean="0"/>
              <a:t>29</a:t>
            </a:fld>
            <a:endParaRPr lang="en-US"/>
          </a:p>
        </p:txBody>
      </p:sp>
    </p:spTree>
    <p:extLst>
      <p:ext uri="{BB962C8B-B14F-4D97-AF65-F5344CB8AC3E}">
        <p14:creationId xmlns:p14="http://schemas.microsoft.com/office/powerpoint/2010/main" val="1776428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Note: This prompt and the associated table are only required for LEAs that receive the additional 15</a:t>
            </a:r>
            <a:r>
              <a:rPr lang="en-US" baseline="0" dirty="0">
                <a:cs typeface="Calibri"/>
              </a:rPr>
              <a:t> percent</a:t>
            </a:r>
            <a:r>
              <a:rPr lang="en-US" dirty="0">
                <a:cs typeface="Calibri"/>
              </a:rPr>
              <a:t> concentration grant add-on funding.</a:t>
            </a:r>
          </a:p>
          <a:p>
            <a:endParaRPr lang="en-US" dirty="0"/>
          </a:p>
        </p:txBody>
      </p:sp>
      <p:sp>
        <p:nvSpPr>
          <p:cNvPr id="4" name="Slide Number Placeholder 3"/>
          <p:cNvSpPr>
            <a:spLocks noGrp="1"/>
          </p:cNvSpPr>
          <p:nvPr>
            <p:ph type="sldNum" sz="quarter" idx="5"/>
          </p:nvPr>
        </p:nvSpPr>
        <p:spPr/>
        <p:txBody>
          <a:bodyPr/>
          <a:lstStyle/>
          <a:p>
            <a:fld id="{C4DE2599-B6DD-4604-94C4-ECDEF8D6962A}" type="slidenum">
              <a:rPr lang="en-US" smtClean="0"/>
              <a:t>37</a:t>
            </a:fld>
            <a:endParaRPr lang="en-US"/>
          </a:p>
        </p:txBody>
      </p:sp>
    </p:spTree>
    <p:extLst>
      <p:ext uri="{BB962C8B-B14F-4D97-AF65-F5344CB8AC3E}">
        <p14:creationId xmlns:p14="http://schemas.microsoft.com/office/powerpoint/2010/main" val="358738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Note: This prompt and the associated table are only required for LEAs that receive the additional 15% concentration grant add-on funding.</a:t>
            </a:r>
          </a:p>
          <a:p>
            <a:endParaRPr lang="en-US"/>
          </a:p>
        </p:txBody>
      </p:sp>
      <p:sp>
        <p:nvSpPr>
          <p:cNvPr id="4" name="Slide Number Placeholder 3"/>
          <p:cNvSpPr>
            <a:spLocks noGrp="1"/>
          </p:cNvSpPr>
          <p:nvPr>
            <p:ph type="sldNum" sz="quarter" idx="5"/>
          </p:nvPr>
        </p:nvSpPr>
        <p:spPr/>
        <p:txBody>
          <a:bodyPr/>
          <a:lstStyle/>
          <a:p>
            <a:fld id="{C4DE2599-B6DD-4604-94C4-ECDEF8D6962A}" type="slidenum">
              <a:rPr lang="en-US" smtClean="0"/>
              <a:t>38</a:t>
            </a:fld>
            <a:endParaRPr lang="en-US"/>
          </a:p>
        </p:txBody>
      </p:sp>
    </p:spTree>
    <p:extLst>
      <p:ext uri="{BB962C8B-B14F-4D97-AF65-F5344CB8AC3E}">
        <p14:creationId xmlns:p14="http://schemas.microsoft.com/office/powerpoint/2010/main" val="3193803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Note: This prompt and the associated table are only required for LEAs that receive the additional 15 percent concentration grant add-on funding.</a:t>
            </a:r>
          </a:p>
          <a:p>
            <a:endParaRPr lang="en-US" dirty="0"/>
          </a:p>
        </p:txBody>
      </p:sp>
      <p:sp>
        <p:nvSpPr>
          <p:cNvPr id="4" name="Slide Number Placeholder 3"/>
          <p:cNvSpPr>
            <a:spLocks noGrp="1"/>
          </p:cNvSpPr>
          <p:nvPr>
            <p:ph type="sldNum" sz="quarter" idx="5"/>
          </p:nvPr>
        </p:nvSpPr>
        <p:spPr/>
        <p:txBody>
          <a:bodyPr/>
          <a:lstStyle/>
          <a:p>
            <a:fld id="{C4DE2599-B6DD-4604-94C4-ECDEF8D6962A}" type="slidenum">
              <a:rPr lang="en-US" smtClean="0"/>
              <a:t>39</a:t>
            </a:fld>
            <a:endParaRPr lang="en-US"/>
          </a:p>
        </p:txBody>
      </p:sp>
    </p:spTree>
    <p:extLst>
      <p:ext uri="{BB962C8B-B14F-4D97-AF65-F5344CB8AC3E}">
        <p14:creationId xmlns:p14="http://schemas.microsoft.com/office/powerpoint/2010/main" val="1321091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Note: This prompt and the associated table are only required for LEAs that receive the additional 15</a:t>
            </a:r>
            <a:r>
              <a:rPr lang="en-US" baseline="0" dirty="0">
                <a:cs typeface="Calibri"/>
              </a:rPr>
              <a:t> percent</a:t>
            </a:r>
            <a:r>
              <a:rPr lang="en-US" dirty="0">
                <a:cs typeface="Calibri"/>
              </a:rPr>
              <a:t> concentration grant add-on funding.</a:t>
            </a:r>
          </a:p>
          <a:p>
            <a:endParaRPr lang="en-US" dirty="0"/>
          </a:p>
        </p:txBody>
      </p:sp>
      <p:sp>
        <p:nvSpPr>
          <p:cNvPr id="4" name="Slide Number Placeholder 3"/>
          <p:cNvSpPr>
            <a:spLocks noGrp="1"/>
          </p:cNvSpPr>
          <p:nvPr>
            <p:ph type="sldNum" sz="quarter" idx="5"/>
          </p:nvPr>
        </p:nvSpPr>
        <p:spPr/>
        <p:txBody>
          <a:bodyPr/>
          <a:lstStyle/>
          <a:p>
            <a:fld id="{C4DE2599-B6DD-4604-94C4-ECDEF8D6962A}" type="slidenum">
              <a:rPr lang="en-US" smtClean="0"/>
              <a:t>40</a:t>
            </a:fld>
            <a:endParaRPr lang="en-US"/>
          </a:p>
        </p:txBody>
      </p:sp>
    </p:spTree>
    <p:extLst>
      <p:ext uri="{BB962C8B-B14F-4D97-AF65-F5344CB8AC3E}">
        <p14:creationId xmlns:p14="http://schemas.microsoft.com/office/powerpoint/2010/main" val="26298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This table is only completed by LEAs that are receiving the additional concentration grant funding and also have comparison schools. LEAs that only have schools with 55</a:t>
            </a:r>
            <a:r>
              <a:rPr lang="en-US" baseline="0" dirty="0"/>
              <a:t> percent</a:t>
            </a:r>
            <a:r>
              <a:rPr lang="en-US" dirty="0"/>
              <a:t> or more unduplicated students or single-school LEAs (e.g., charter schools) are not required to complete this table.</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41</a:t>
            </a:fld>
            <a:endParaRPr lang="en-US"/>
          </a:p>
        </p:txBody>
      </p:sp>
    </p:spTree>
    <p:extLst>
      <p:ext uri="{BB962C8B-B14F-4D97-AF65-F5344CB8AC3E}">
        <p14:creationId xmlns:p14="http://schemas.microsoft.com/office/powerpoint/2010/main" val="3054077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California </a:t>
            </a:r>
            <a:r>
              <a:rPr lang="en-US" sz="1200" i="1" kern="1200" dirty="0">
                <a:solidFill>
                  <a:schemeClr val="tx1"/>
                </a:solidFill>
                <a:effectLst/>
                <a:latin typeface="+mn-lt"/>
                <a:ea typeface="+mn-ea"/>
                <a:cs typeface="+mn-cs"/>
              </a:rPr>
              <a:t>Education Code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EC</a:t>
            </a:r>
            <a:r>
              <a:rPr lang="en-US" sz="1200" kern="1200" dirty="0">
                <a:solidFill>
                  <a:schemeClr val="tx1"/>
                </a:solidFill>
                <a:effectLst/>
                <a:latin typeface="+mn-lt"/>
                <a:ea typeface="+mn-ea"/>
                <a:cs typeface="+mn-cs"/>
              </a:rPr>
              <a:t>) Section 42238.02(b)(1) specifies that “unduplicated pupil” means a pupil enrolled in a school district or a charter school who is either classified as an English learner, eligible for a free or reduced-price meal (i.e. low-income), or is a foster youth. The supplemental grant add-on and concentration grant add-on are required to be calculated based on the number and concentration of these unduplicated students</a:t>
            </a:r>
            <a:r>
              <a:rPr lang="en-US" sz="1200" i="1" kern="1200" dirty="0">
                <a:solidFill>
                  <a:schemeClr val="tx1"/>
                </a:solidFill>
                <a:effectLst/>
                <a:latin typeface="+mn-lt"/>
                <a:ea typeface="+mn-ea"/>
                <a:cs typeface="+mn-cs"/>
              </a:rPr>
              <a:t> (EC</a:t>
            </a:r>
            <a:r>
              <a:rPr lang="en-US" sz="1200" kern="1200" dirty="0">
                <a:solidFill>
                  <a:schemeClr val="tx1"/>
                </a:solidFill>
                <a:effectLst/>
                <a:latin typeface="+mn-lt"/>
                <a:ea typeface="+mn-ea"/>
                <a:cs typeface="+mn-cs"/>
              </a:rPr>
              <a:t> sections 42238.02[e] – [f]).</a:t>
            </a:r>
            <a:r>
              <a:rPr lang="en-US" dirty="0"/>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8</a:t>
            </a:fld>
            <a:endParaRPr lang="en-US"/>
          </a:p>
        </p:txBody>
      </p:sp>
    </p:spTree>
    <p:extLst>
      <p:ext uri="{BB962C8B-B14F-4D97-AF65-F5344CB8AC3E}">
        <p14:creationId xmlns:p14="http://schemas.microsoft.com/office/powerpoint/2010/main" val="2023541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Note: This table is only completed by LEAs that are receiving the additional concentration grant funding and also have comparison schools. LEAs that only have schools with 55</a:t>
            </a:r>
            <a:r>
              <a:rPr lang="en-US" baseline="0" dirty="0">
                <a:cs typeface="Calibri"/>
              </a:rPr>
              <a:t> percent</a:t>
            </a:r>
            <a:r>
              <a:rPr lang="en-US" dirty="0">
                <a:cs typeface="Calibri"/>
              </a:rPr>
              <a:t> or more unduplicated students or single-school LEAs (e.g., charter schools) are not required to complete this table.</a:t>
            </a:r>
            <a:endParaRPr lang="en-US" dirty="0"/>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C4DE2599-B6DD-4604-94C4-ECDEF8D6962A}" type="slidenum">
              <a:rPr lang="en-US" smtClean="0"/>
              <a:t>42</a:t>
            </a:fld>
            <a:endParaRPr lang="en-US"/>
          </a:p>
        </p:txBody>
      </p:sp>
    </p:spTree>
    <p:extLst>
      <p:ext uri="{BB962C8B-B14F-4D97-AF65-F5344CB8AC3E}">
        <p14:creationId xmlns:p14="http://schemas.microsoft.com/office/powerpoint/2010/main" val="3704149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Note: This table is only completed by LEAs that are receiving the additional concentration grant funding and also have comparison schools. LEAs that only have schools with 55</a:t>
            </a:r>
            <a:r>
              <a:rPr lang="en-US" baseline="0" dirty="0">
                <a:cs typeface="Calibri"/>
              </a:rPr>
              <a:t> percent</a:t>
            </a:r>
            <a:r>
              <a:rPr lang="en-US" dirty="0">
                <a:cs typeface="Calibri"/>
              </a:rPr>
              <a:t> or more unduplicated students or single-school LEAs (e.g., charter schools) are not required to complete this table.</a:t>
            </a:r>
            <a:endParaRPr lang="en-US" dirty="0"/>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C4DE2599-B6DD-4604-94C4-ECDEF8D6962A}" type="slidenum">
              <a:rPr lang="en-US" smtClean="0"/>
              <a:t>43</a:t>
            </a:fld>
            <a:endParaRPr lang="en-US"/>
          </a:p>
        </p:txBody>
      </p:sp>
    </p:spTree>
    <p:extLst>
      <p:ext uri="{BB962C8B-B14F-4D97-AF65-F5344CB8AC3E}">
        <p14:creationId xmlns:p14="http://schemas.microsoft.com/office/powerpoint/2010/main" val="2869298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Contributing Actions Annual Update Table tracks the LEA's estimated actual LCFF expenditures for each contributing action, as applicable. If the contributing action has a planned percentage of improved services instead of funding, the LEA will provide the estimated planned percentage of improved services instead.</a:t>
            </a:r>
          </a:p>
          <a:p>
            <a:endParaRPr lang="en-US" dirty="0"/>
          </a:p>
          <a:p>
            <a:r>
              <a:rPr lang="en-US" dirty="0"/>
              <a:t>From Page 29 of the LCAP Instructions:</a:t>
            </a:r>
            <a:endParaRPr lang="en-US" dirty="0">
              <a:cs typeface="Calibri" panose="020F0502020204030204"/>
            </a:endParaRPr>
          </a:p>
          <a:p>
            <a:endParaRPr lang="en-US" dirty="0">
              <a:cs typeface="Calibri" panose="020F0502020204030204"/>
            </a:endParaRPr>
          </a:p>
          <a:p>
            <a:r>
              <a:rPr lang="en-US" dirty="0"/>
              <a:t>Pursuant to </a:t>
            </a:r>
            <a:r>
              <a:rPr lang="en-US" i="1" dirty="0"/>
              <a:t>EC</a:t>
            </a:r>
            <a:r>
              <a:rPr lang="en-US" dirty="0"/>
              <a:t> Section 42238.07(c)(2), if the Total Planned Contributing Expenditures (4) is less than the Estimated Actual LCFF Supplemental and Concentration Grants (6), the LEA is required to calculate the difference between the Total Planned Percentage of Improved Services (5) and the Total Estimated Actual Percentage of Improved Services (7). If the Total Planned Contributing Expenditures (4) is equal to or greater than the Estimated Actual LCFF Supplemental and Concentration Grants (6), the Difference Between Planned and Estimated Actual Percentage of Improved Services will display “Not Required.”</a:t>
            </a:r>
            <a:endParaRPr lang="en-US" dirty="0">
              <a:cs typeface="Calibri"/>
            </a:endParaRPr>
          </a:p>
          <a:p>
            <a:endParaRPr lang="en-US" dirty="0"/>
          </a:p>
          <a:p>
            <a:pPr marL="171450" indent="-171450">
              <a:buFont typeface="Arial"/>
              <a:buChar char="•"/>
            </a:pPr>
            <a:r>
              <a:rPr lang="en-US" b="1" dirty="0"/>
              <a:t>6. Estimated Actual LCFF Supplemental and Concentration Grants:</a:t>
            </a:r>
            <a:endParaRPr lang="en-US" dirty="0"/>
          </a:p>
          <a:p>
            <a:pPr marL="628650" lvl="1" indent="-171450">
              <a:buFont typeface="Arial"/>
              <a:buChar char="•"/>
            </a:pPr>
            <a:r>
              <a:rPr lang="en-US" dirty="0"/>
              <a:t>This is the total amount of LCFF supplemental and concentration grants the LEA estimates it will actually receive based on of the number and concentration of unduplicated students in the current school year.</a:t>
            </a:r>
          </a:p>
          <a:p>
            <a:pPr marL="171450" indent="-171450">
              <a:buFont typeface="Arial"/>
              <a:buChar char="•"/>
            </a:pPr>
            <a:r>
              <a:rPr lang="en-US" b="1" dirty="0"/>
              <a:t>4. Total Planned Contributing Expenditures (LCFF Funds):</a:t>
            </a:r>
            <a:endParaRPr lang="en-US" dirty="0"/>
          </a:p>
          <a:p>
            <a:pPr marL="628650" lvl="1" indent="-171450">
              <a:buFont typeface="Arial"/>
              <a:buChar char="•"/>
            </a:pPr>
            <a:r>
              <a:rPr lang="en-US" dirty="0"/>
              <a:t>This amount is the total of the Last Year's Planned Expenditures for Contributing Actions (LCFF Funds).</a:t>
            </a:r>
          </a:p>
          <a:p>
            <a:pPr marL="171450" indent="-171450">
              <a:buFont typeface="Arial"/>
              <a:buChar char="•"/>
            </a:pPr>
            <a:r>
              <a:rPr lang="en-US" b="1" dirty="0"/>
              <a:t>7. Total Estimated Actual Expenditures for Contributing Actions:</a:t>
            </a:r>
            <a:endParaRPr lang="en-US" dirty="0"/>
          </a:p>
          <a:p>
            <a:pPr marL="628650" lvl="1" indent="-171450">
              <a:buFont typeface="Arial"/>
              <a:buChar char="•"/>
            </a:pPr>
            <a:r>
              <a:rPr lang="en-US" dirty="0"/>
              <a:t>This amount is the total of the Estimated Actual Expenditures for Contributing Actions (LCFF Funds).</a:t>
            </a:r>
          </a:p>
          <a:p>
            <a:pPr marL="171450" indent="-171450">
              <a:buFont typeface="Arial"/>
              <a:buChar char="•"/>
            </a:pPr>
            <a:r>
              <a:rPr lang="en-US" b="1" dirty="0"/>
              <a:t>Difference Between Planned and Estimated Actual Expenditures for Contributing Actions (Subtract 7 from 4):</a:t>
            </a:r>
            <a:endParaRPr lang="en-US" dirty="0"/>
          </a:p>
          <a:p>
            <a:pPr marL="628650" lvl="1" indent="-171450">
              <a:buFont typeface="Arial"/>
              <a:buChar char="•"/>
            </a:pPr>
            <a:r>
              <a:rPr lang="en-US" dirty="0"/>
              <a:t>This amount is the Total Estimated Actual Expenditures for Contributing Actions (7) subtracted from the Total Planned Contributing Expenditures (4).</a:t>
            </a:r>
            <a:endParaRPr lang="en-US" dirty="0">
              <a:cs typeface="Calibri"/>
            </a:endParaRPr>
          </a:p>
          <a:p>
            <a:pPr marL="171450" indent="-171450">
              <a:buFont typeface="Arial"/>
              <a:buChar char="•"/>
            </a:pPr>
            <a:r>
              <a:rPr lang="en-US" b="1" dirty="0"/>
              <a:t>5. Total Planned Percentage of Improved Services (%):</a:t>
            </a:r>
            <a:endParaRPr lang="en-US" dirty="0"/>
          </a:p>
          <a:p>
            <a:pPr marL="628650" lvl="1" indent="-171450">
              <a:buFont typeface="Arial"/>
              <a:buChar char="•"/>
            </a:pPr>
            <a:r>
              <a:rPr lang="en-US" dirty="0"/>
              <a:t>This amount is the total of the Planned Percentage of Improved Services column.</a:t>
            </a:r>
            <a:endParaRPr lang="en-US" dirty="0">
              <a:cs typeface="Calibri"/>
            </a:endParaRPr>
          </a:p>
          <a:p>
            <a:pPr marL="171450" indent="-171450">
              <a:buFont typeface="Arial"/>
              <a:buChar char="•"/>
            </a:pPr>
            <a:r>
              <a:rPr lang="en-US" b="1" dirty="0"/>
              <a:t>8. Total Estimated Actual Percentage of Improved Services (%):</a:t>
            </a:r>
            <a:endParaRPr lang="en-US" dirty="0"/>
          </a:p>
          <a:p>
            <a:pPr marL="628650" lvl="1" indent="-171450">
              <a:buFont typeface="Arial"/>
              <a:buChar char="•"/>
            </a:pPr>
            <a:r>
              <a:rPr lang="en-US" dirty="0"/>
              <a:t>This amount is the total of the Estimated Actual Percentage of Improved Services column.</a:t>
            </a:r>
            <a:endParaRPr lang="en-US" dirty="0">
              <a:cs typeface="Calibri"/>
            </a:endParaRPr>
          </a:p>
          <a:p>
            <a:pPr marL="171450" indent="-171450">
              <a:buFont typeface="Arial"/>
              <a:buChar char="•"/>
            </a:pPr>
            <a:r>
              <a:rPr lang="en-US" b="1" dirty="0"/>
              <a:t>Difference Between Planned and Estimated Actual Percentage of Improved Services (Subtract 5 from 8):</a:t>
            </a:r>
            <a:endParaRPr lang="en-US" dirty="0"/>
          </a:p>
          <a:p>
            <a:pPr marL="628650" lvl="1" indent="-171450">
              <a:buFont typeface="Arial"/>
              <a:buChar char="•"/>
            </a:pPr>
            <a:r>
              <a:rPr lang="en-US" dirty="0"/>
              <a:t>This amount is the Total Planned Percentage of Improved Services (5) subtracted from the Total Estimated Actual Percentage of Improved Services (8).</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55</a:t>
            </a:fld>
            <a:endParaRPr lang="en-US"/>
          </a:p>
        </p:txBody>
      </p:sp>
    </p:spTree>
    <p:extLst>
      <p:ext uri="{BB962C8B-B14F-4D97-AF65-F5344CB8AC3E}">
        <p14:creationId xmlns:p14="http://schemas.microsoft.com/office/powerpoint/2010/main" val="2238608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Contributing Actions Annual Update Table tracks the LEA's estimated actual LCFF expenditures for each contributing action, as applicable. If the contributing action has a planned percentage of improved services instead of funding, the LEA will provide the estimated planned percentage of improved services instead.</a:t>
            </a:r>
          </a:p>
          <a:p>
            <a:endParaRPr lang="en-US" dirty="0"/>
          </a:p>
          <a:p>
            <a:r>
              <a:rPr lang="en-US" dirty="0"/>
              <a:t>From Page 29 of the LCAP Instructions:</a:t>
            </a:r>
            <a:endParaRPr lang="en-US" dirty="0">
              <a:cs typeface="Calibri" panose="020F0502020204030204"/>
            </a:endParaRPr>
          </a:p>
          <a:p>
            <a:endParaRPr lang="en-US" dirty="0">
              <a:cs typeface="Calibri" panose="020F0502020204030204"/>
            </a:endParaRPr>
          </a:p>
          <a:p>
            <a:r>
              <a:rPr lang="en-US" dirty="0"/>
              <a:t>Pursuant to </a:t>
            </a:r>
            <a:r>
              <a:rPr lang="en-US" i="1" dirty="0"/>
              <a:t>EC</a:t>
            </a:r>
            <a:r>
              <a:rPr lang="en-US" dirty="0"/>
              <a:t> Section 42238.07(c)(2), if the Total Planned Contributing Expenditures (4) is less than the Estimated Actual LCFF Supplemental and Concentration Grants (6), the LEA is required to calculate the difference between the Total Planned Percentage of Improved Services (5) and the Total Estimated Actual Percentage of Improved Services (7). If the Total Planned Contributing Expenditures (4) is equal to or greater than the Estimated Actual LCFF Supplemental and Concentration Grants (6), the Difference Between Planned and Estimated Actual Percentage of Improved Services will display “Not Required.”</a:t>
            </a:r>
            <a:endParaRPr lang="en-US" dirty="0">
              <a:cs typeface="Calibri"/>
            </a:endParaRPr>
          </a:p>
          <a:p>
            <a:endParaRPr lang="en-US" dirty="0"/>
          </a:p>
          <a:p>
            <a:pPr marL="171450" indent="-171450">
              <a:buFont typeface="Arial"/>
              <a:buChar char="•"/>
            </a:pPr>
            <a:r>
              <a:rPr lang="en-US" b="1" dirty="0"/>
              <a:t>6. Estimated Actual LCFF Supplemental and Concentration Grants:</a:t>
            </a:r>
            <a:endParaRPr lang="en-US" dirty="0"/>
          </a:p>
          <a:p>
            <a:pPr marL="628650" lvl="1" indent="-171450">
              <a:buFont typeface="Arial"/>
              <a:buChar char="•"/>
            </a:pPr>
            <a:r>
              <a:rPr lang="en-US" dirty="0"/>
              <a:t>This is the total amount of LCFF supplemental and concentration grants the LEA estimates it will actually receive based on of the number and concentration of unduplicated students in the current school year.</a:t>
            </a:r>
          </a:p>
          <a:p>
            <a:pPr marL="171450" indent="-171450">
              <a:buFont typeface="Arial"/>
              <a:buChar char="•"/>
            </a:pPr>
            <a:r>
              <a:rPr lang="en-US" b="1" dirty="0"/>
              <a:t>4. Total Planned Contributing Expenditures (LCFF Funds):</a:t>
            </a:r>
            <a:endParaRPr lang="en-US" dirty="0"/>
          </a:p>
          <a:p>
            <a:pPr marL="628650" lvl="1" indent="-171450">
              <a:buFont typeface="Arial"/>
              <a:buChar char="•"/>
            </a:pPr>
            <a:r>
              <a:rPr lang="en-US" dirty="0"/>
              <a:t>This amount is the total of the Last Year's Planned Expenditures for Contributing Actions (LCFF Funds).</a:t>
            </a:r>
          </a:p>
          <a:p>
            <a:pPr marL="171450" indent="-171450">
              <a:buFont typeface="Arial"/>
              <a:buChar char="•"/>
            </a:pPr>
            <a:r>
              <a:rPr lang="en-US" b="1" dirty="0"/>
              <a:t>7. Total Estimated Actual Expenditures for Contributing Actions:</a:t>
            </a:r>
            <a:endParaRPr lang="en-US" dirty="0"/>
          </a:p>
          <a:p>
            <a:pPr marL="628650" lvl="1" indent="-171450">
              <a:buFont typeface="Arial"/>
              <a:buChar char="•"/>
            </a:pPr>
            <a:r>
              <a:rPr lang="en-US" dirty="0"/>
              <a:t>This amount is the total of the Estimated Actual Expenditures for Contributing Actions (LCFF Funds).</a:t>
            </a:r>
          </a:p>
          <a:p>
            <a:pPr marL="171450" indent="-171450">
              <a:buFont typeface="Arial"/>
              <a:buChar char="•"/>
            </a:pPr>
            <a:r>
              <a:rPr lang="en-US" b="1" dirty="0"/>
              <a:t>Difference Between Planned and Estimated Actual Expenditures for Contributing Actions (Subtract 7 from 4):</a:t>
            </a:r>
            <a:endParaRPr lang="en-US" dirty="0"/>
          </a:p>
          <a:p>
            <a:pPr marL="628650" lvl="1" indent="-171450">
              <a:buFont typeface="Arial"/>
              <a:buChar char="•"/>
            </a:pPr>
            <a:r>
              <a:rPr lang="en-US" dirty="0"/>
              <a:t>This amount is the Total Estimated Actual Expenditures for Contributing Actions (7) subtracted from the Total Planned Contributing Expenditures (4).</a:t>
            </a:r>
            <a:endParaRPr lang="en-US" dirty="0">
              <a:cs typeface="Calibri"/>
            </a:endParaRPr>
          </a:p>
          <a:p>
            <a:pPr marL="171450" indent="-171450">
              <a:buFont typeface="Arial"/>
              <a:buChar char="•"/>
            </a:pPr>
            <a:r>
              <a:rPr lang="en-US" b="1" dirty="0"/>
              <a:t>5. Total Planned Percentage of Improved Services (%):</a:t>
            </a:r>
            <a:endParaRPr lang="en-US" dirty="0"/>
          </a:p>
          <a:p>
            <a:pPr marL="628650" lvl="1" indent="-171450">
              <a:buFont typeface="Arial"/>
              <a:buChar char="•"/>
            </a:pPr>
            <a:r>
              <a:rPr lang="en-US" dirty="0"/>
              <a:t>This amount is the total of the Planned Percentage of Improved Services column.</a:t>
            </a:r>
            <a:endParaRPr lang="en-US" dirty="0">
              <a:cs typeface="Calibri"/>
            </a:endParaRPr>
          </a:p>
          <a:p>
            <a:pPr marL="171450" indent="-171450">
              <a:buFont typeface="Arial"/>
              <a:buChar char="•"/>
            </a:pPr>
            <a:r>
              <a:rPr lang="en-US" b="1" dirty="0"/>
              <a:t>8. Total Estimated Actual Percentage of Improved Services (%):</a:t>
            </a:r>
            <a:endParaRPr lang="en-US" dirty="0"/>
          </a:p>
          <a:p>
            <a:pPr marL="628650" lvl="1" indent="-171450">
              <a:buFont typeface="Arial"/>
              <a:buChar char="•"/>
            </a:pPr>
            <a:r>
              <a:rPr lang="en-US" dirty="0"/>
              <a:t>This amount is the total of the Estimated Actual Percentage of Improved Services column.</a:t>
            </a:r>
            <a:endParaRPr lang="en-US" dirty="0">
              <a:cs typeface="Calibri"/>
            </a:endParaRPr>
          </a:p>
          <a:p>
            <a:pPr marL="171450" indent="-171450">
              <a:buFont typeface="Arial"/>
              <a:buChar char="•"/>
            </a:pPr>
            <a:r>
              <a:rPr lang="en-US" b="1" dirty="0"/>
              <a:t>Difference Between Planned and Estimated Actual Percentage of Improved Services (Subtract 5 from 8):</a:t>
            </a:r>
            <a:endParaRPr lang="en-US" dirty="0"/>
          </a:p>
          <a:p>
            <a:pPr marL="628650" lvl="1" indent="-171450">
              <a:buFont typeface="Arial"/>
              <a:buChar char="•"/>
            </a:pPr>
            <a:r>
              <a:rPr lang="en-US" dirty="0"/>
              <a:t>This amount is the Total Planned Percentage of Improved Services (5) subtracted from the Total Estimated Actual Percentage of Improved Services (8).</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56</a:t>
            </a:fld>
            <a:endParaRPr lang="en-US"/>
          </a:p>
        </p:txBody>
      </p:sp>
    </p:spTree>
    <p:extLst>
      <p:ext uri="{BB962C8B-B14F-4D97-AF65-F5344CB8AC3E}">
        <p14:creationId xmlns:p14="http://schemas.microsoft.com/office/powerpoint/2010/main" val="2918851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Contributing Actions Annual Update Table tracks the LEA's estimated actual LCFF expenditures for each contributing action, as applicable. If the contributing action has a planned percentage of improved services instead of funding, the LEA will provide the estimated planned percentage of improved services instead.</a:t>
            </a:r>
          </a:p>
          <a:p>
            <a:endParaRPr lang="en-US" dirty="0"/>
          </a:p>
          <a:p>
            <a:r>
              <a:rPr lang="en-US" dirty="0"/>
              <a:t>From Pages 27-28 of the LCAP Instructions:</a:t>
            </a:r>
            <a:endParaRPr lang="en-US" dirty="0">
              <a:cs typeface="Calibri" panose="020F0502020204030204"/>
            </a:endParaRPr>
          </a:p>
          <a:p>
            <a:endParaRPr lang="en-US" dirty="0"/>
          </a:p>
          <a:p>
            <a:r>
              <a:rPr lang="en-US" dirty="0"/>
              <a:t>In the Contributing Actions Annual Update Table, check the ‘Contributing to Increased or Improved Services?’ column to ensure that only actions with a “Yes” are displaying (green box). If actions with a “No” are displayed or if actions that are contributing are not displaying in the column, use the drop-down menu in the column header to filter only the “Yes” responses. Provide the following information for each contributing action in the LCAP for the relevant LCAP year: </a:t>
            </a:r>
            <a:endParaRPr lang="en-US" dirty="0">
              <a:cs typeface="Calibri" panose="020F0502020204030204"/>
            </a:endParaRPr>
          </a:p>
          <a:p>
            <a:endParaRPr lang="en-US" dirty="0"/>
          </a:p>
          <a:p>
            <a:pPr marL="171450" indent="-171450">
              <a:buFont typeface="Arial"/>
              <a:buChar char="•"/>
            </a:pPr>
            <a:r>
              <a:rPr lang="en-US" dirty="0"/>
              <a:t>Estimated Actual Expenditures for Contributing Actions (teal box): Enter the total estimated actual expenditure of LCFF funds used to implement this action, if any.</a:t>
            </a:r>
            <a:endParaRPr lang="en-US" dirty="0">
              <a:cs typeface="Calibri" panose="020F0502020204030204"/>
            </a:endParaRPr>
          </a:p>
          <a:p>
            <a:pPr marL="171450" indent="-171450">
              <a:buFont typeface="Arial"/>
              <a:buChar char="•"/>
            </a:pPr>
            <a:r>
              <a:rPr lang="en-US" dirty="0"/>
              <a:t>Estimated Actual Percentage of Improved Services (brown box): For any action identified as contributing, being provided on a Limited basis only to unduplicated students, and that does not have funding associated with the action, enter the total estimated actual quality improvement anticipated for the action as a percentage rounded to the nearest hundredth (0.00%).</a:t>
            </a:r>
            <a:endParaRPr lang="en-US" dirty="0">
              <a:cs typeface="Calibri" panose="020F0502020204030204"/>
            </a:endParaRPr>
          </a:p>
          <a:p>
            <a:pPr marL="628650" lvl="1"/>
            <a:r>
              <a:rPr lang="en-US" dirty="0"/>
              <a:t>•Building on the example provided above for calculating the Planned Percentage of Improved Services, the LEA in the example implements the action. As part of the annual update process, the LEA reviews implementation and student outcome data and determines that the action was implemented with fidelity and that outcomes for foster youth students improved. The LEA reviews the original estimated cost for the action and determines that had it hired additional staff to collect and analyze data and to coordinate supports for students that estimated actual cost would have been $169,500 due to a cost of living adjustment. The LEA would divide the estimated actual cost of $169,500 by the amount of LCFF Funding identified in the Data Entry Table and then convert the quotient to a percentage. This percentage is the Estimated Actual Percentage of Improved Services for the action.</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57</a:t>
            </a:fld>
            <a:endParaRPr lang="en-US"/>
          </a:p>
        </p:txBody>
      </p:sp>
    </p:spTree>
    <p:extLst>
      <p:ext uri="{BB962C8B-B14F-4D97-AF65-F5344CB8AC3E}">
        <p14:creationId xmlns:p14="http://schemas.microsoft.com/office/powerpoint/2010/main" val="2257522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Contributing Actions Annual Update Table tracks the LEA's estimated actual LCFF expenditures for each contributing action, as applicable. If the contributing action has a planned percentage of improved services instead of funding, the LEA will provide the estimated planned percentage of improved services instead.</a:t>
            </a:r>
          </a:p>
          <a:p>
            <a:endParaRPr lang="en-US" dirty="0"/>
          </a:p>
          <a:p>
            <a:r>
              <a:rPr lang="en-US" dirty="0"/>
              <a:t>From Pages 27-28 of the LCAP Instructions:</a:t>
            </a:r>
            <a:endParaRPr lang="en-US" dirty="0">
              <a:cs typeface="Calibri" panose="020F0502020204030204"/>
            </a:endParaRPr>
          </a:p>
          <a:p>
            <a:endParaRPr lang="en-US" dirty="0"/>
          </a:p>
          <a:p>
            <a:r>
              <a:rPr lang="en-US" dirty="0"/>
              <a:t>In the Contributing Actions Annual Update Table, check the ‘Contributing to Increased or Improved Services?’ column to ensure that only actions with a “Yes” are displaying (green box). If actions with a “No” are displayed or if actions that are contributing are not displaying in the column, use the drop-down menu in the column header to filter only the “Yes” responses. Provide the following information for each contributing action in the LCAP for the relevant LCAP year: </a:t>
            </a:r>
            <a:endParaRPr lang="en-US" dirty="0">
              <a:cs typeface="Calibri" panose="020F0502020204030204"/>
            </a:endParaRPr>
          </a:p>
          <a:p>
            <a:endParaRPr lang="en-US" dirty="0"/>
          </a:p>
          <a:p>
            <a:pPr marL="171450" indent="-171450">
              <a:buFont typeface="Arial"/>
              <a:buChar char="•"/>
            </a:pPr>
            <a:r>
              <a:rPr lang="en-US" dirty="0"/>
              <a:t>Estimated Actual Expenditures for Contributing Actions (teal box): Enter the total estimated actual expenditure of LCFF funds used to implement this action, if any.</a:t>
            </a:r>
            <a:endParaRPr lang="en-US" dirty="0">
              <a:cs typeface="Calibri" panose="020F0502020204030204"/>
            </a:endParaRPr>
          </a:p>
          <a:p>
            <a:pPr marL="171450" indent="-171450">
              <a:buFont typeface="Arial"/>
              <a:buChar char="•"/>
            </a:pPr>
            <a:r>
              <a:rPr lang="en-US" dirty="0"/>
              <a:t>Estimated Actual Percentage of Improved Services (brown box): For any action identified as contributing, being provided on a Limited basis only to unduplicated students, and that does not have funding associated with the action, enter the total estimated actual quality improvement anticipated for the action as a percentage rounded to the nearest hundredth (0.00%).</a:t>
            </a:r>
            <a:endParaRPr lang="en-US" dirty="0">
              <a:cs typeface="Calibri" panose="020F0502020204030204"/>
            </a:endParaRPr>
          </a:p>
          <a:p>
            <a:pPr marL="628650" lvl="1"/>
            <a:r>
              <a:rPr lang="en-US" dirty="0"/>
              <a:t>•Building on the example provided above for calculating the Planned Percentage of Improved Services, the LEA in the example implements the action. As part of the annual update process, the LEA reviews implementation and student outcome data and determines that the action was implemented with fidelity and that outcomes for foster youth students improved. The LEA reviews the original estimated cost for the action and determines that had it hired additional staff to collect and analyze data and to coordinate supports for students that estimated actual cost would have been $169,500 due to a cost of living adjustment. The LEA would divide the estimated actual cost of $169,500 by the amount of LCFF Funding identified in the Data Entry Table and then convert the quotient to a percentage. This percentage is the Estimated Actual Percentage of Improved Services for the action.</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9FA3DA97-818F-4461-A4A5-A542E798B8C3}" type="slidenum">
              <a:rPr lang="en-US" smtClean="0"/>
              <a:t>58</a:t>
            </a:fld>
            <a:endParaRPr lang="en-US"/>
          </a:p>
        </p:txBody>
      </p:sp>
    </p:spTree>
    <p:extLst>
      <p:ext uri="{BB962C8B-B14F-4D97-AF65-F5344CB8AC3E}">
        <p14:creationId xmlns:p14="http://schemas.microsoft.com/office/powerpoint/2010/main" val="4229222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LCFF Carryover Table</a:t>
            </a:r>
            <a:endParaRPr lang="en-US" dirty="0">
              <a:cs typeface="Calibri" panose="020F0502020204030204"/>
            </a:endParaRPr>
          </a:p>
          <a:p>
            <a:pPr marL="171450" indent="-171450">
              <a:buFont typeface="Arial"/>
              <a:buChar char="•"/>
            </a:pPr>
            <a:r>
              <a:rPr lang="en-US" b="1" dirty="0"/>
              <a:t>9. Estimated Actual LCFF Base Grant</a:t>
            </a:r>
            <a:r>
              <a:rPr lang="en-US" dirty="0"/>
              <a:t>: Provide the total amount of estimated LCFF Target Entitlement for the current school year, excluding the supplemental and concentration grants and the add-ons for the Targeted Instructional Improvement Block Grant program, the former Home-to-School Transportation program, and the Small School District Transportation program, pursuant to 5 </a:t>
            </a:r>
            <a:r>
              <a:rPr lang="en-US" i="1" dirty="0"/>
              <a:t>CCR</a:t>
            </a:r>
            <a:r>
              <a:rPr lang="en-US" dirty="0"/>
              <a:t> Section 15496(a)(8). Note that the LCFF Base Grant for purposes of the LCAP also includes the Necessary Small Schools and Economic Recovery Target allowances for school districts, and County Operations Grant for COEs. See </a:t>
            </a:r>
            <a:r>
              <a:rPr lang="en-US" i="1" dirty="0"/>
              <a:t>EC</a:t>
            </a:r>
            <a:r>
              <a:rPr lang="en-US" dirty="0"/>
              <a:t> sections 2574 (for COEs) and 42238.02 (for school districts and charter schools), as applicable, for LCFF entitlement calculations.</a:t>
            </a:r>
            <a:endParaRPr lang="en-US" dirty="0">
              <a:cs typeface="Calibri"/>
            </a:endParaRPr>
          </a:p>
          <a:p>
            <a:pPr marL="171450" indent="-171450">
              <a:buFont typeface="Arial"/>
              <a:buChar char="•"/>
            </a:pPr>
            <a:r>
              <a:rPr lang="en-US" b="1" dirty="0"/>
              <a:t>6. Estimated Actual LCFF Supplemental and/or Concentration Grants:</a:t>
            </a:r>
            <a:r>
              <a:rPr lang="en-US" dirty="0"/>
              <a:t> Provide the total amount of LCFF supplemental and concentration grants estimated based on the number and concentration of unduplicated students in the current school year.</a:t>
            </a:r>
            <a:endParaRPr lang="en-US" dirty="0">
              <a:cs typeface="Calibri"/>
            </a:endParaRPr>
          </a:p>
          <a:p>
            <a:pPr marL="171450" indent="-171450">
              <a:buFont typeface="Arial"/>
              <a:buChar char="•"/>
            </a:pPr>
            <a:r>
              <a:rPr lang="en-US" b="1" dirty="0">
                <a:cs typeface="Calibri"/>
              </a:rPr>
              <a:t>LCFF Carryover – Percentage (Percentage from Prior Year):</a:t>
            </a:r>
            <a:r>
              <a:rPr lang="en-US" dirty="0">
                <a:cs typeface="Calibri"/>
              </a:rPr>
              <a:t> Enter the LEA's Carryover percentage from the 2022-23 school year, if any. If the LEA did not have carryover from the 2022-23 school year, enter 0%.</a:t>
            </a:r>
            <a:endParaRPr lang="en-US" dirty="0"/>
          </a:p>
          <a:p>
            <a:pPr marL="171450" indent="-171450">
              <a:buFont typeface="Arial"/>
              <a:buChar char="•"/>
            </a:pPr>
            <a:r>
              <a:rPr lang="en-US" b="1" dirty="0"/>
              <a:t>10. Total Percentage to Increase or Improve Services for the Current School Year (6 divided by 9 plus Carryover %): </a:t>
            </a:r>
            <a:r>
              <a:rPr lang="en-US" dirty="0"/>
              <a:t>This percentage will not be entered. The percentage is calculated based on the amounts of the Estimated Actual LCFF Base Grant (9) and the Estimated Actual LCFF Supplemental and/or Concentration Grants (6), pursuant to 5 </a:t>
            </a:r>
            <a:r>
              <a:rPr lang="en-US" i="1" dirty="0"/>
              <a:t>CCR</a:t>
            </a:r>
            <a:r>
              <a:rPr lang="en-US" dirty="0"/>
              <a:t> Section 15496(a)(8), plus the LCFF Carryover – Percentage from the prior year. This is the percentage by which services for unduplicated pupils must be increased or improved as compared to the services provided to all students in the current LCAP year.</a:t>
            </a:r>
            <a:endParaRPr lang="en-US" dirty="0">
              <a:cs typeface="Calibri"/>
            </a:endParaRPr>
          </a:p>
          <a:p>
            <a:pPr marL="171450" indent="-171450">
              <a:buFont typeface="Arial"/>
              <a:buChar char="•"/>
            </a:pPr>
            <a:r>
              <a:rPr lang="en-US" b="1" dirty="0"/>
              <a:t>7. Total Estimated Actual Expenditures for Contributing Actions:</a:t>
            </a:r>
            <a:endParaRPr lang="en-US" dirty="0">
              <a:cs typeface="Calibri"/>
            </a:endParaRPr>
          </a:p>
          <a:p>
            <a:pPr lvl="1">
              <a:buFont typeface="Arial"/>
              <a:buChar char="•"/>
            </a:pPr>
            <a:r>
              <a:rPr lang="en-US" dirty="0"/>
              <a:t>This amount is the total of the Estimated Actual Expenditures for Contributing Actions (LCFF Funds).</a:t>
            </a:r>
            <a:endParaRPr lang="en-US" dirty="0">
              <a:cs typeface="Calibri"/>
            </a:endParaRPr>
          </a:p>
          <a:p>
            <a:pPr marL="171450" indent="-171450">
              <a:buFont typeface="Arial"/>
              <a:buChar char="•"/>
            </a:pPr>
            <a:r>
              <a:rPr lang="en-US" b="1" dirty="0"/>
              <a:t>8. Total Estimated Actual Percentage of Improved Services (%):</a:t>
            </a:r>
            <a:endParaRPr lang="en-US" dirty="0">
              <a:cs typeface="Calibri"/>
            </a:endParaRPr>
          </a:p>
          <a:p>
            <a:pPr lvl="1">
              <a:buFont typeface="Arial"/>
              <a:buChar char="•"/>
            </a:pPr>
            <a:r>
              <a:rPr lang="en-US" dirty="0"/>
              <a:t>This amount is the total of the Estimated Actual Percentage of Improved Services column.</a:t>
            </a:r>
            <a:endParaRPr lang="en-US" dirty="0">
              <a:cs typeface="Calibri"/>
            </a:endParaRPr>
          </a:p>
          <a:p>
            <a:pPr marL="171450" indent="-171450">
              <a:buFont typeface="Arial"/>
              <a:buChar char="•"/>
            </a:pPr>
            <a:r>
              <a:rPr lang="en-US" b="1" dirty="0"/>
              <a:t>11. Estimated Actual Percentage of Increased or Improved Services (7 divided by 9, plus 8):</a:t>
            </a:r>
            <a:endParaRPr lang="en-US" dirty="0">
              <a:cs typeface="Calibri" panose="020F0502020204030204"/>
            </a:endParaRPr>
          </a:p>
          <a:p>
            <a:pPr lvl="1">
              <a:buFont typeface="Arial"/>
              <a:buChar char="•"/>
            </a:pPr>
            <a:r>
              <a:rPr lang="en-US" dirty="0"/>
              <a:t>This percentage is the Total Estimated Actual Expenditures for Contributing Actions (7) divided by the LCFF Funding (9), then converting the quotient to a percentage and adding the Total Estimated Actual Percentage of Improved Services (8).</a:t>
            </a:r>
            <a:endParaRPr lang="en-US" dirty="0">
              <a:cs typeface="Calibri" panose="020F0502020204030204"/>
            </a:endParaRPr>
          </a:p>
          <a:p>
            <a:pPr marL="171450" indent="-171450">
              <a:buFont typeface="Arial"/>
              <a:buChar char="•"/>
            </a:pPr>
            <a:r>
              <a:rPr lang="en-US" b="1" dirty="0"/>
              <a:t>12. LCFF Carryover — Dollar Amount LCFF Carryover (Subtract 11 from 10 and multiply by 9):</a:t>
            </a:r>
            <a:endParaRPr lang="en-US" dirty="0">
              <a:cs typeface="Calibri" panose="020F0502020204030204"/>
            </a:endParaRPr>
          </a:p>
          <a:p>
            <a:pPr lvl="1">
              <a:buFont typeface="Arial"/>
              <a:buChar char="•"/>
            </a:pPr>
            <a:r>
              <a:rPr lang="en-US" dirty="0"/>
              <a:t>If the Estimated Actual Percentage of Increased or Improved Services (11) is less than the Estimated Actual Percentage to Increase or Improve Services (10), the LEA is required to carry over LCFF funds. </a:t>
            </a:r>
            <a:endParaRPr lang="en-US" dirty="0">
              <a:cs typeface="Calibri"/>
            </a:endParaRPr>
          </a:p>
          <a:p>
            <a:pPr lvl="1">
              <a:buFont typeface="Arial"/>
              <a:buChar char="•"/>
            </a:pPr>
            <a:r>
              <a:rPr lang="en-US" dirty="0"/>
              <a:t>The amount of LCFF funds is calculated by subtracting the Estimated Actual Percentage to Increase or Improve Services (11) from the Estimated Actual Percentage of Increased or Improved Services (10) and then multiplying by the Estimated Actual LCFF Base Grant (9). This amount is the amount of LCFF funds that is required to be carried over to the coming year.</a:t>
            </a:r>
            <a:endParaRPr lang="en-US" dirty="0">
              <a:cs typeface="Calibri"/>
            </a:endParaRPr>
          </a:p>
          <a:p>
            <a:pPr marL="171450" indent="-171450">
              <a:buFont typeface="Arial"/>
              <a:buChar char="•"/>
            </a:pPr>
            <a:r>
              <a:rPr lang="en-US" b="1" dirty="0"/>
              <a:t>13. LCFF Carryover — Percentage (12 divided by 9):</a:t>
            </a:r>
            <a:endParaRPr lang="en-US" dirty="0">
              <a:cs typeface="Calibri" panose="020F0502020204030204"/>
            </a:endParaRPr>
          </a:p>
          <a:p>
            <a:pPr lvl="1">
              <a:buFont typeface="Arial"/>
              <a:buChar char="•"/>
            </a:pPr>
            <a:r>
              <a:rPr lang="en-US" dirty="0"/>
              <a:t>This percentage is the unmet portion of the Percentage to Increase or Improve Services that the LEA must carry over into the coming LCAP year. The percentage is calculated by dividing the LCFF Carryover (12) by the LCFF Funding (9).</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59</a:t>
            </a:fld>
            <a:endParaRPr lang="en-US"/>
          </a:p>
        </p:txBody>
      </p:sp>
    </p:spTree>
    <p:extLst>
      <p:ext uri="{BB962C8B-B14F-4D97-AF65-F5344CB8AC3E}">
        <p14:creationId xmlns:p14="http://schemas.microsoft.com/office/powerpoint/2010/main" val="14314493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LCFF Carryover Table</a:t>
            </a:r>
            <a:endParaRPr lang="en-US" dirty="0">
              <a:cs typeface="Calibri" panose="020F0502020204030204"/>
            </a:endParaRPr>
          </a:p>
          <a:p>
            <a:pPr marL="171450" indent="-171450">
              <a:buFont typeface="Arial"/>
              <a:buChar char="•"/>
            </a:pPr>
            <a:r>
              <a:rPr lang="en-US" b="1" dirty="0"/>
              <a:t>9. Estimated Actual LCFF Base Grant</a:t>
            </a:r>
            <a:r>
              <a:rPr lang="en-US" dirty="0"/>
              <a:t>: Provide the total amount of estimated LCFF Target Entitlement for the current school year, excluding the supplemental and concentration grants and the add-ons for the Targeted Instructional Improvement Block Grant program, the former Home-to-School Transportation program, and the Small School District Transportation program, pursuant to 5 </a:t>
            </a:r>
            <a:r>
              <a:rPr lang="en-US" i="1" dirty="0"/>
              <a:t>CCR</a:t>
            </a:r>
            <a:r>
              <a:rPr lang="en-US" dirty="0"/>
              <a:t> Section 15496(a)(8). Note that the LCFF Base Grant for purposes of the LCAP also includes the Necessary Small Schools and Economic Recovery Target allowances for school districts, and County Operations Grant for COEs. See </a:t>
            </a:r>
            <a:r>
              <a:rPr lang="en-US" i="1" dirty="0"/>
              <a:t>EC</a:t>
            </a:r>
            <a:r>
              <a:rPr lang="en-US" dirty="0"/>
              <a:t> sections 2574 (for COEs) and 42238.02 (for school districts and charter schools), as applicable, for LCFF entitlement calculations.</a:t>
            </a:r>
            <a:endParaRPr lang="en-US" dirty="0">
              <a:cs typeface="Calibri"/>
            </a:endParaRPr>
          </a:p>
          <a:p>
            <a:pPr marL="171450" indent="-171450">
              <a:buFont typeface="Arial"/>
              <a:buChar char="•"/>
            </a:pPr>
            <a:r>
              <a:rPr lang="en-US" b="1" dirty="0"/>
              <a:t>6. Estimated Actual LCFF Supplemental and/or Concentration Grants:</a:t>
            </a:r>
            <a:r>
              <a:rPr lang="en-US" dirty="0"/>
              <a:t> Provide the total amount of LCFF supplemental and concentration grants estimated based on the number and concentration of unduplicated students in the current school year.</a:t>
            </a:r>
            <a:endParaRPr lang="en-US" dirty="0">
              <a:cs typeface="Calibri"/>
            </a:endParaRPr>
          </a:p>
          <a:p>
            <a:pPr marL="171450" indent="-171450">
              <a:buFont typeface="Arial"/>
              <a:buChar char="•"/>
            </a:pPr>
            <a:r>
              <a:rPr lang="en-US" b="1" dirty="0">
                <a:cs typeface="Calibri"/>
              </a:rPr>
              <a:t>LCFF Carryover – Percentage (Percentage from Prior Year):</a:t>
            </a:r>
            <a:r>
              <a:rPr lang="en-US" dirty="0">
                <a:cs typeface="Calibri"/>
              </a:rPr>
              <a:t> Enter the LEA's Carryover percentage from the 2022-23 school year, if any. If the LEA did not have carryover from the 2022-23 school year, enter 0%.</a:t>
            </a:r>
            <a:endParaRPr lang="en-US" dirty="0"/>
          </a:p>
          <a:p>
            <a:pPr marL="171450" indent="-171450">
              <a:buFont typeface="Arial"/>
              <a:buChar char="•"/>
            </a:pPr>
            <a:r>
              <a:rPr lang="en-US" b="1" dirty="0"/>
              <a:t>10. Total Percentage to Increase or Improve Services for the Current School Year (6 divided by 9 plus Carryover %): </a:t>
            </a:r>
            <a:r>
              <a:rPr lang="en-US" dirty="0"/>
              <a:t>This percentage will not be entered. The percentage is calculated based on the amounts of the Estimated Actual LCFF Base Grant (9) and the Estimated Actual LCFF Supplemental and/or Concentration Grants (6), pursuant to 5 </a:t>
            </a:r>
            <a:r>
              <a:rPr lang="en-US" i="1" dirty="0"/>
              <a:t>CCR</a:t>
            </a:r>
            <a:r>
              <a:rPr lang="en-US" dirty="0"/>
              <a:t> Section 15496(a)(8), plus the LCFF Carryover – Percentage from the prior year. This is the percentage by which services for unduplicated pupils must be increased or improved as compared to the services provided to all students in the current LCAP year.</a:t>
            </a:r>
            <a:endParaRPr lang="en-US" dirty="0">
              <a:cs typeface="Calibri"/>
            </a:endParaRPr>
          </a:p>
          <a:p>
            <a:pPr marL="171450" indent="-171450">
              <a:buFont typeface="Arial"/>
              <a:buChar char="•"/>
            </a:pPr>
            <a:r>
              <a:rPr lang="en-US" b="1" dirty="0"/>
              <a:t>7. Total Estimated Actual Expenditures for Contributing Actions:</a:t>
            </a:r>
            <a:endParaRPr lang="en-US" dirty="0">
              <a:cs typeface="Calibri"/>
            </a:endParaRPr>
          </a:p>
          <a:p>
            <a:pPr lvl="1">
              <a:buFont typeface="Arial"/>
              <a:buChar char="•"/>
            </a:pPr>
            <a:r>
              <a:rPr lang="en-US" dirty="0"/>
              <a:t>This amount is the total of the Estimated Actual Expenditures for Contributing Actions (LCFF Funds).</a:t>
            </a:r>
            <a:endParaRPr lang="en-US" dirty="0">
              <a:cs typeface="Calibri"/>
            </a:endParaRPr>
          </a:p>
          <a:p>
            <a:pPr marL="171450" indent="-171450">
              <a:buFont typeface="Arial"/>
              <a:buChar char="•"/>
            </a:pPr>
            <a:r>
              <a:rPr lang="en-US" b="1" dirty="0"/>
              <a:t>8. Total Estimated Actual Percentage of Improved Services (%):</a:t>
            </a:r>
            <a:endParaRPr lang="en-US" dirty="0">
              <a:cs typeface="Calibri"/>
            </a:endParaRPr>
          </a:p>
          <a:p>
            <a:pPr lvl="1">
              <a:buFont typeface="Arial"/>
              <a:buChar char="•"/>
            </a:pPr>
            <a:r>
              <a:rPr lang="en-US" dirty="0"/>
              <a:t>This amount is the total of the Estimated Actual Percentage of Improved Services column.</a:t>
            </a:r>
            <a:endParaRPr lang="en-US" dirty="0">
              <a:cs typeface="Calibri"/>
            </a:endParaRPr>
          </a:p>
          <a:p>
            <a:pPr marL="171450" indent="-171450">
              <a:buFont typeface="Arial"/>
              <a:buChar char="•"/>
            </a:pPr>
            <a:r>
              <a:rPr lang="en-US" b="1" dirty="0"/>
              <a:t>11. Estimated Actual Percentage of Increased or Improved Services (7 divided by 9, plus 8):</a:t>
            </a:r>
            <a:endParaRPr lang="en-US" dirty="0">
              <a:cs typeface="Calibri" panose="020F0502020204030204"/>
            </a:endParaRPr>
          </a:p>
          <a:p>
            <a:pPr lvl="1">
              <a:buFont typeface="Arial"/>
              <a:buChar char="•"/>
            </a:pPr>
            <a:r>
              <a:rPr lang="en-US" dirty="0"/>
              <a:t>This percentage is the Total Estimated Actual Expenditures for Contributing Actions (7) divided by the LCFF Funding (9), then converting the quotient to a percentage and adding the Total Estimated Actual Percentage of Improved Services (8).</a:t>
            </a:r>
            <a:endParaRPr lang="en-US" dirty="0">
              <a:cs typeface="Calibri" panose="020F0502020204030204"/>
            </a:endParaRPr>
          </a:p>
          <a:p>
            <a:pPr marL="171450" indent="-171450">
              <a:buFont typeface="Arial"/>
              <a:buChar char="•"/>
            </a:pPr>
            <a:r>
              <a:rPr lang="en-US" b="1" dirty="0"/>
              <a:t>12. LCFF Carryover — Dollar Amount LCFF Carryover (Subtract 11 from 10 and multiply by 9):</a:t>
            </a:r>
            <a:endParaRPr lang="en-US" dirty="0">
              <a:cs typeface="Calibri" panose="020F0502020204030204"/>
            </a:endParaRPr>
          </a:p>
          <a:p>
            <a:pPr lvl="1">
              <a:buFont typeface="Arial"/>
              <a:buChar char="•"/>
            </a:pPr>
            <a:r>
              <a:rPr lang="en-US" dirty="0"/>
              <a:t>If the Estimated Actual Percentage of Increased or Improved Services (11) is less than the Estimated Actual Percentage to Increase or Improve Services (10), the LEA is required to carry over LCFF funds. </a:t>
            </a:r>
            <a:endParaRPr lang="en-US" dirty="0">
              <a:cs typeface="Calibri"/>
            </a:endParaRPr>
          </a:p>
          <a:p>
            <a:pPr lvl="1">
              <a:buFont typeface="Arial"/>
              <a:buChar char="•"/>
            </a:pPr>
            <a:r>
              <a:rPr lang="en-US" dirty="0"/>
              <a:t>The amount of LCFF funds is calculated by subtracting the Estimated Actual Percentage to Increase or Improve Services (11) from the Estimated Actual Percentage of Increased or Improved Services (10) and then multiplying by the Estimated Actual LCFF Base Grant (9). This amount is the amount of LCFF funds that is required to be carried over to the coming year.</a:t>
            </a:r>
            <a:endParaRPr lang="en-US" dirty="0">
              <a:cs typeface="Calibri"/>
            </a:endParaRPr>
          </a:p>
          <a:p>
            <a:pPr marL="171450" indent="-171450">
              <a:buFont typeface="Arial"/>
              <a:buChar char="•"/>
            </a:pPr>
            <a:r>
              <a:rPr lang="en-US" b="1" dirty="0"/>
              <a:t>13. LCFF Carryover — Percentage (12 divided by 9):</a:t>
            </a:r>
            <a:endParaRPr lang="en-US" dirty="0">
              <a:cs typeface="Calibri" panose="020F0502020204030204"/>
            </a:endParaRPr>
          </a:p>
          <a:p>
            <a:pPr lvl="1">
              <a:buFont typeface="Arial"/>
              <a:buChar char="•"/>
            </a:pPr>
            <a:r>
              <a:rPr lang="en-US" dirty="0"/>
              <a:t>This percentage is the unmet portion of the Percentage to Increase or Improve Services that the LEA must carry over into the coming LCAP year. The percentage is calculated by dividing the LCFF Carryover (12) by the LCFF Funding (9).</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60</a:t>
            </a:fld>
            <a:endParaRPr lang="en-US"/>
          </a:p>
        </p:txBody>
      </p:sp>
    </p:spTree>
    <p:extLst>
      <p:ext uri="{BB962C8B-B14F-4D97-AF65-F5344CB8AC3E}">
        <p14:creationId xmlns:p14="http://schemas.microsoft.com/office/powerpoint/2010/main" val="1913289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increased or improved services requirement is demonstrated in various places within the LCAP, including the Action tables. The relevant Action Tables include: the Total Expenditures Table, the Contributing Actions Table, the Contributing Actions Annual Update Table, and the LCFF Carryover Table</a:t>
            </a:r>
          </a:p>
        </p:txBody>
      </p:sp>
      <p:sp>
        <p:nvSpPr>
          <p:cNvPr id="4" name="Slide Number Placeholder 3"/>
          <p:cNvSpPr>
            <a:spLocks noGrp="1"/>
          </p:cNvSpPr>
          <p:nvPr>
            <p:ph type="sldNum" sz="quarter" idx="5"/>
          </p:nvPr>
        </p:nvSpPr>
        <p:spPr/>
        <p:txBody>
          <a:bodyPr/>
          <a:lstStyle/>
          <a:p>
            <a:fld id="{9FA3DA97-818F-4461-A4A5-A542E798B8C3}" type="slidenum">
              <a:rPr lang="en-US" smtClean="0"/>
              <a:t>61</a:t>
            </a:fld>
            <a:endParaRPr lang="en-US"/>
          </a:p>
        </p:txBody>
      </p:sp>
    </p:spTree>
    <p:extLst>
      <p:ext uri="{BB962C8B-B14F-4D97-AF65-F5344CB8AC3E}">
        <p14:creationId xmlns:p14="http://schemas.microsoft.com/office/powerpoint/2010/main" val="3460168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Pages 24-25 of the LCAP Instructions:</a:t>
            </a:r>
          </a:p>
          <a:p>
            <a:endParaRPr lang="en-US" dirty="0">
              <a:cs typeface="Calibri"/>
            </a:endParaRPr>
          </a:p>
          <a:p>
            <a:r>
              <a:rPr lang="en-US" b="1" dirty="0"/>
              <a:t>LCAP Year</a:t>
            </a:r>
            <a:r>
              <a:rPr lang="en-US" dirty="0"/>
              <a:t>: Identify the applicable LCAP Year.</a:t>
            </a:r>
            <a:endParaRPr lang="en-US" dirty="0">
              <a:cs typeface="Calibri" panose="020F0502020204030204"/>
            </a:endParaRPr>
          </a:p>
          <a:p>
            <a:r>
              <a:rPr lang="en-US" b="1" dirty="0"/>
              <a:t>1. Projected LCFF Base Grant</a:t>
            </a:r>
            <a:r>
              <a:rPr lang="en-US" dirty="0"/>
              <a:t>: Provide the total amount estimated LCFF entitlement for the coming school year, excluding the supplemental and concentration grants and the add-ons for the Targeted Instructional Improvement Block Grant program, the former Home-to-School Transportation program, and the Small School District Transportation program, pursuant to 5 </a:t>
            </a:r>
            <a:r>
              <a:rPr lang="en-US" i="1" dirty="0"/>
              <a:t>CCR</a:t>
            </a:r>
            <a:r>
              <a:rPr lang="en-US" dirty="0"/>
              <a:t> Section 15496(a)(8). Note that the LCFF Base Grant for purposes of the LCAP also includes the Necessary Small Schools and Economic Recovery Target allowances for school districts, and County Operations Grant for COEs.</a:t>
            </a:r>
            <a:endParaRPr lang="en-US" dirty="0">
              <a:cs typeface="Calibri" panose="020F0502020204030204"/>
            </a:endParaRPr>
          </a:p>
          <a:p>
            <a:r>
              <a:rPr lang="en-US" dirty="0"/>
              <a:t>See </a:t>
            </a:r>
            <a:r>
              <a:rPr lang="en-US" i="1" dirty="0"/>
              <a:t>EC</a:t>
            </a:r>
            <a:r>
              <a:rPr lang="en-US" dirty="0"/>
              <a:t> sections 2574 (for COEs) and 42238.02 (for school districts and charter schools), as applicable, for LCFF entitlement calculations. </a:t>
            </a:r>
            <a:endParaRPr lang="en-US" dirty="0">
              <a:cs typeface="Calibri"/>
            </a:endParaRPr>
          </a:p>
          <a:p>
            <a:r>
              <a:rPr lang="en-US" b="1" dirty="0"/>
              <a:t>2. Projected LCFF Supplemental and/or Concentration Grants (golden rod box):</a:t>
            </a:r>
            <a:r>
              <a:rPr lang="en-US" dirty="0"/>
              <a:t> Provide the total amount of LCFF supplemental and concentration grants estimated on the basis of the number and concentration of unduplicated students for the coming school year.</a:t>
            </a:r>
            <a:endParaRPr lang="en-US" dirty="0">
              <a:cs typeface="Calibri" panose="020F0502020204030204"/>
            </a:endParaRPr>
          </a:p>
          <a:p>
            <a:r>
              <a:rPr lang="en-US" b="1" dirty="0"/>
              <a:t>3. Projected Percentage to Increase or Improve Services for the Coming School Year (purple box):</a:t>
            </a:r>
            <a:r>
              <a:rPr lang="en-US" dirty="0"/>
              <a:t> This percentage will not be entered; it is calculated based on the Projected LCFF Base Grant and the Projected LCFF Supplemental and/or Concentration Grants, pursuant to 5 </a:t>
            </a:r>
            <a:r>
              <a:rPr lang="en-US" i="1" dirty="0"/>
              <a:t>CCR</a:t>
            </a:r>
            <a:r>
              <a:rPr lang="en-US" dirty="0"/>
              <a:t> Section 15496(a)(8). This is the percentage by which services for unduplicated pupils must be increased or improved as compared to the services provided to all students in the coming LCAP year.</a:t>
            </a:r>
            <a:endParaRPr lang="en-US" dirty="0">
              <a:cs typeface="Calibri" panose="020F0502020204030204"/>
            </a:endParaRPr>
          </a:p>
          <a:p>
            <a:r>
              <a:rPr lang="en-US" b="1" dirty="0"/>
              <a:t>LCFF Carryover — Percentage (light green box): </a:t>
            </a:r>
            <a:r>
              <a:rPr lang="en-US" dirty="0"/>
              <a:t>Specify the LCFF Carryover — Percentage identified in the LCFF Carryover Table from the prior LCAP year. If a carryover percentage is not identified in the LCFF Carryover Table, specify a percentage of zero (0.00%).</a:t>
            </a:r>
            <a:endParaRPr lang="en-US" dirty="0">
              <a:cs typeface="Calibri" panose="020F0502020204030204"/>
            </a:endParaRPr>
          </a:p>
          <a:p>
            <a:r>
              <a:rPr lang="en-US" b="1" dirty="0"/>
              <a:t>Total Percentage to Increase or Improve Services for the Coming School Year (red box):</a:t>
            </a:r>
            <a:r>
              <a:rPr lang="en-US" b="1" i="1" dirty="0"/>
              <a:t> </a:t>
            </a:r>
            <a:r>
              <a:rPr lang="en-US" dirty="0"/>
              <a:t>This percentage will not be entered; it is calculated based on the Projected Percentage to Increase or Improve Services for the Coming School Year and the LCFF Carryover — Percentage. </a:t>
            </a:r>
            <a:r>
              <a:rPr lang="en-US" b="1" i="1" dirty="0"/>
              <a:t>This is the percentage by which the LEA must increase or improve services for unduplicated pupils as compared to the services provided to all students in the coming LCAP year.</a:t>
            </a:r>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62</a:t>
            </a:fld>
            <a:endParaRPr lang="en-US"/>
          </a:p>
        </p:txBody>
      </p:sp>
    </p:spTree>
    <p:extLst>
      <p:ext uri="{BB962C8B-B14F-4D97-AF65-F5344CB8AC3E}">
        <p14:creationId xmlns:p14="http://schemas.microsoft.com/office/powerpoint/2010/main" val="3948868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cs typeface="Calibri" panose="020F0502020204030204"/>
            </a:endParaRPr>
          </a:p>
          <a:p>
            <a:pPr>
              <a:buFont typeface="Arial" panose="020B0604020202020204" pitchFamily="34" charset="0"/>
              <a:defRP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9FA3DA97-818F-4461-A4A5-A542E798B8C3}" type="slidenum">
              <a:rPr lang="en-US" smtClean="0"/>
              <a:t>9</a:t>
            </a:fld>
            <a:endParaRPr lang="en-US"/>
          </a:p>
        </p:txBody>
      </p:sp>
    </p:spTree>
    <p:extLst>
      <p:ext uri="{BB962C8B-B14F-4D97-AF65-F5344CB8AC3E}">
        <p14:creationId xmlns:p14="http://schemas.microsoft.com/office/powerpoint/2010/main" val="39236345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69</a:t>
            </a:fld>
            <a:endParaRPr lang="en-US"/>
          </a:p>
        </p:txBody>
      </p:sp>
    </p:spTree>
    <p:extLst>
      <p:ext uri="{BB962C8B-B14F-4D97-AF65-F5344CB8AC3E}">
        <p14:creationId xmlns:p14="http://schemas.microsoft.com/office/powerpoint/2010/main" val="1911773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53:notes"/>
          <p:cNvSpPr>
            <a:spLocks noGrp="1" noRot="1" noChangeAspect="1"/>
          </p:cNvSpPr>
          <p:nvPr>
            <p:ph type="sldImg" idx="2"/>
          </p:nvPr>
        </p:nvSpPr>
        <p:spPr>
          <a:xfrm>
            <a:off x="709613" y="1160463"/>
            <a:ext cx="5565775" cy="31321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53:notes"/>
          <p:cNvSpPr txBox="1">
            <a:spLocks noGrp="1"/>
          </p:cNvSpPr>
          <p:nvPr>
            <p:ph type="body" idx="1"/>
          </p:nvPr>
        </p:nvSpPr>
        <p:spPr>
          <a:xfrm>
            <a:off x="698500" y="4467780"/>
            <a:ext cx="5588000" cy="3655457"/>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328" name="Google Shape;328;p53:notes"/>
          <p:cNvSpPr txBox="1">
            <a:spLocks noGrp="1"/>
          </p:cNvSpPr>
          <p:nvPr>
            <p:ph type="sldNum" idx="12"/>
          </p:nvPr>
        </p:nvSpPr>
        <p:spPr>
          <a:xfrm>
            <a:off x="3956551" y="8817905"/>
            <a:ext cx="3026833" cy="465796"/>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t>71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panose="020B0604020202020204" pitchFamily="34" charset="0"/>
              <a:buChar char="•"/>
            </a:pPr>
            <a:r>
              <a:rPr lang="en-US"/>
              <a:t>LEAs must increase or improve services in proportion to the increase in LCFF funding they receive based on the number and concentration of low-income, EL, and foster youth students the LEA serves.</a:t>
            </a:r>
          </a:p>
          <a:p>
            <a:pPr marL="171450" indent="-171450">
              <a:buFont typeface="Arial,Sans-Serif" panose="020B0604020202020204" pitchFamily="34" charset="0"/>
              <a:buChar char="•"/>
            </a:pPr>
            <a:r>
              <a:rPr lang="en-US"/>
              <a:t>To do this, the LEA must determine the proportional percentage by which services must be increased or improved.</a:t>
            </a:r>
          </a:p>
          <a:p>
            <a:pPr marL="171450" indent="-171450">
              <a:buFont typeface="Arial,Sans-Serif" panose="020B0604020202020204" pitchFamily="34" charset="0"/>
              <a:buChar char="•"/>
            </a:pPr>
            <a:r>
              <a:rPr lang="en-US"/>
              <a:t>LEAs are required to determine the percentage by which services for unduplicated services must be increased or improved as follows:</a:t>
            </a:r>
          </a:p>
          <a:p>
            <a:pPr marL="628650" lvl="1" indent="-171450">
              <a:buFont typeface="Arial,Sans-Serif" panose="020B0604020202020204" pitchFamily="34" charset="0"/>
              <a:buChar char="•"/>
            </a:pPr>
            <a:r>
              <a:rPr lang="en-US"/>
              <a:t>Divide the amount of LCFF funds attributed to the supplemental and concentration grant for the LEA by the remainder of the LEA's LCFF funding (i.e. the LCFF funds attributed to the base grant), excluding add-ons for the Targeted Instructional Improvement Grant program and the Home to School Transportation program.</a:t>
            </a:r>
          </a:p>
          <a:p>
            <a:pPr marL="628650" lvl="1" indent="-171450">
              <a:buFont typeface="Arial,Sans-Serif" panose="020B0604020202020204" pitchFamily="34" charset="0"/>
              <a:buChar char="•"/>
            </a:pPr>
            <a:r>
              <a:rPr lang="en-US"/>
              <a:t>This percentage is also referred to as the “minimum proportionality percentage” (MPP).</a:t>
            </a:r>
          </a:p>
          <a:p>
            <a:pPr marL="457200"/>
            <a:endParaRPr lang="fr-FR" b="1"/>
          </a:p>
          <a:p>
            <a:pPr marL="457200"/>
            <a:r>
              <a:rPr lang="fr-FR" b="1"/>
              <a:t>5 </a:t>
            </a:r>
            <a:r>
              <a:rPr lang="fr-FR" b="1" i="1"/>
              <a:t>CCR</a:t>
            </a:r>
            <a:r>
              <a:rPr lang="fr-FR" b="1"/>
              <a:t> Section 15496(a)(8)</a:t>
            </a:r>
            <a:r>
              <a:rPr lang="fr-FR"/>
              <a:t>: </a:t>
            </a:r>
            <a:r>
              <a:rPr lang="en-US"/>
              <a:t>If the calculation in subdivision (a)(3) yields a number less than or equal to zero or when LCFF is fully implemented statewide, then an LEA shall determine its percentage for purposes of this section by dividing the amount of the LCFF target attributed to the supplemental and concentration grant for the LEA calculated pursuant to Education Code sections 42238.02 and 2574 in the fiscal year for which the LCAP is adopted by the remainder of the LEA's LCFF funding, excluding add-ons for the Targeted Instructional Improvement Grant program and the Home to School Transportation program.</a:t>
            </a:r>
            <a:endParaRPr lang="en-US">
              <a:cs typeface="Calibri" panose="020F0502020204030204"/>
            </a:endParaRPr>
          </a:p>
          <a:p>
            <a:pPr>
              <a:buFont typeface="Arial" panose="020B0604020202020204" pitchFamily="34" charset="0"/>
              <a:defRP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9FA3DA97-818F-4461-A4A5-A542E798B8C3}" type="slidenum">
              <a:rPr lang="en-US" smtClean="0"/>
              <a:t>10</a:t>
            </a:fld>
            <a:endParaRPr lang="en-US"/>
          </a:p>
        </p:txBody>
      </p:sp>
    </p:spTree>
    <p:extLst>
      <p:ext uri="{BB962C8B-B14F-4D97-AF65-F5344CB8AC3E}">
        <p14:creationId xmlns:p14="http://schemas.microsoft.com/office/powerpoint/2010/main" val="496323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0" lv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9FA3DA97-818F-4461-A4A5-A542E798B8C3}" type="slidenum">
              <a:rPr lang="en-US" smtClean="0"/>
              <a:t>11</a:t>
            </a:fld>
            <a:endParaRPr lang="en-US"/>
          </a:p>
        </p:txBody>
      </p:sp>
    </p:spTree>
    <p:extLst>
      <p:ext uri="{BB962C8B-B14F-4D97-AF65-F5344CB8AC3E}">
        <p14:creationId xmlns:p14="http://schemas.microsoft.com/office/powerpoint/2010/main" val="1004608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The action seeks to addresses one or more identified needs of students who are low-income, EL, and/or foster youth.​</a:t>
            </a:r>
          </a:p>
          <a:p>
            <a:pPr marL="628650" lvl="1" indent="-171450">
              <a:buFont typeface="Arial" panose="020B0604020202020204" pitchFamily="34" charset="0"/>
              <a:buChar char="•"/>
            </a:pPr>
            <a:r>
              <a:rPr lang="en-US"/>
              <a:t>An action being provided on an LEA-wide or Schoolwide basis must be designed to benefit low-income, EL, and/or foster youth students to a greater extent than students who are not low-income, EL, and/or foster youth.​</a:t>
            </a:r>
          </a:p>
          <a:p>
            <a:pPr marL="628650" lvl="1" indent="-171450">
              <a:buFont typeface="Arial" panose="020B0604020202020204" pitchFamily="34" charset="0"/>
              <a:buChar char="•"/>
            </a:pPr>
            <a:r>
              <a:rPr lang="en-US"/>
              <a:t>An action that is provided on a limited basis will be provided only to students who are low-income, EL, and/or foster youth.​</a:t>
            </a:r>
          </a:p>
          <a:p>
            <a:pPr marL="171450" indent="-171450">
              <a:buFont typeface="Arial" panose="020B0604020202020204" pitchFamily="34" charset="0"/>
              <a:buChar char="•"/>
            </a:pPr>
            <a:r>
              <a:rPr lang="en-US"/>
              <a:t> If there is funding associated with the action, the action must include some amount of LCFF funds.​</a:t>
            </a:r>
          </a:p>
          <a:p>
            <a:pPr marL="628650" lvl="1" indent="-171450">
              <a:buFont typeface="Arial" panose="020B0604020202020204" pitchFamily="34" charset="0"/>
              <a:buChar char="•"/>
            </a:pPr>
            <a:r>
              <a:rPr lang="en-US"/>
              <a:t>Note: If the action does not have any funding associated with it, this does not apply.</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An LEA's contributing actions serve as part of the demonstration of how the LEA is meeting its requirement to increase or improve services for its students who are low-income, EL, and/or foster youth.</a:t>
            </a:r>
          </a:p>
          <a:p>
            <a:endParaRPr lang="en-US"/>
          </a:p>
          <a:p>
            <a:pPr marL="171450" indent="-171450">
              <a:buFont typeface="Arial" panose="020B0604020202020204" pitchFamily="34" charset="0"/>
              <a:buChar char="•"/>
            </a:pPr>
            <a:r>
              <a:rPr lang="en-US"/>
              <a:t>LEA-wide: Upgrades the educational program of all schools in the LEA. ​</a:t>
            </a:r>
          </a:p>
          <a:p>
            <a:pPr marL="628650" lvl="1" indent="-171450">
              <a:buFont typeface="Arial" panose="020B0604020202020204" pitchFamily="34" charset="0"/>
              <a:buChar char="•"/>
            </a:pPr>
            <a:r>
              <a:rPr lang="en-US"/>
              <a:t>All students receive these services, regardless of unduplicated status.​</a:t>
            </a:r>
          </a:p>
          <a:p>
            <a:pPr marL="171450" indent="-171450">
              <a:buFont typeface="Arial" panose="020B0604020202020204" pitchFamily="34" charset="0"/>
              <a:buChar char="•"/>
            </a:pPr>
            <a:r>
              <a:rPr lang="en-US"/>
              <a:t>Schoolwide: Upgrades the educational program of a certain school(s) or grade span(s). ​</a:t>
            </a:r>
          </a:p>
          <a:p>
            <a:pPr marL="628650" lvl="1" indent="-171450">
              <a:buFont typeface="Arial" panose="020B0604020202020204" pitchFamily="34" charset="0"/>
              <a:buChar char="•"/>
            </a:pPr>
            <a:r>
              <a:rPr lang="en-US"/>
              <a:t>All students at the specific school(s) and/or within the specific grade span(s) receive these services, regardless of unduplicated status.</a:t>
            </a:r>
          </a:p>
          <a:p>
            <a:pPr marL="171450" indent="-171450">
              <a:buFont typeface="Arial" panose="020B0604020202020204" pitchFamily="34" charset="0"/>
              <a:buChar char="•"/>
            </a:pPr>
            <a:r>
              <a:rPr lang="en-US"/>
              <a:t>Limited to Unduplicated Student Group(s): Serves only one or more unduplicated student group(s). ​</a:t>
            </a:r>
          </a:p>
          <a:p>
            <a:pPr marL="628650" lvl="1" indent="-171450">
              <a:buFont typeface="Arial" panose="020B0604020202020204" pitchFamily="34" charset="0"/>
              <a:buChar char="•"/>
            </a:pPr>
            <a:r>
              <a:rPr lang="en-US"/>
              <a:t>Services may be provided to low-income, EL, and/or foster youth students at all schools in the LEA, specific schools in the LEA, or specific grade spans in the LEA.</a:t>
            </a:r>
          </a:p>
          <a:p>
            <a:endParaRPr lang="en-US"/>
          </a:p>
        </p:txBody>
      </p:sp>
      <p:sp>
        <p:nvSpPr>
          <p:cNvPr id="4" name="Slide Number Placeholder 3"/>
          <p:cNvSpPr>
            <a:spLocks noGrp="1"/>
          </p:cNvSpPr>
          <p:nvPr>
            <p:ph type="sldNum" sz="quarter" idx="5"/>
          </p:nvPr>
        </p:nvSpPr>
        <p:spPr/>
        <p:txBody>
          <a:bodyPr/>
          <a:lstStyle/>
          <a:p>
            <a:fld id="{9FA3DA97-818F-4461-A4A5-A542E798B8C3}" type="slidenum">
              <a:rPr lang="en-US" smtClean="0"/>
              <a:t>12</a:t>
            </a:fld>
            <a:endParaRPr lang="en-US"/>
          </a:p>
        </p:txBody>
      </p:sp>
    </p:spTree>
    <p:extLst>
      <p:ext uri="{BB962C8B-B14F-4D97-AF65-F5344CB8AC3E}">
        <p14:creationId xmlns:p14="http://schemas.microsoft.com/office/powerpoint/2010/main" val="549626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The increased or improved services requirement is demonstrated in various places within the LCAP, including the Goals and Actions section.</a:t>
            </a: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14</a:t>
            </a:fld>
            <a:endParaRPr lang="en-US"/>
          </a:p>
        </p:txBody>
      </p:sp>
    </p:spTree>
    <p:extLst>
      <p:ext uri="{BB962C8B-B14F-4D97-AF65-F5344CB8AC3E}">
        <p14:creationId xmlns:p14="http://schemas.microsoft.com/office/powerpoint/2010/main" val="3058769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This is where the LEA will identify metrics to help track and measure outcomes. The intent of the increased/improved services requirement is to improve outcomes for students who are low-income, EL, and foster youth by directly addressing their unique needs. Metrics help LEAs determine the effectiveness of contributing actions and track progress made for these student groups. Data should be disaggregated by student group, if the LEA is able to do so. This will help the LEA track individual student group progress to determine the effectiveness of actions.</a:t>
            </a:r>
          </a:p>
        </p:txBody>
      </p:sp>
      <p:sp>
        <p:nvSpPr>
          <p:cNvPr id="4" name="Slide Number Placeholder 3"/>
          <p:cNvSpPr>
            <a:spLocks noGrp="1"/>
          </p:cNvSpPr>
          <p:nvPr>
            <p:ph type="sldNum" sz="quarter" idx="5"/>
          </p:nvPr>
        </p:nvSpPr>
        <p:spPr/>
        <p:txBody>
          <a:bodyPr/>
          <a:lstStyle/>
          <a:p>
            <a:fld id="{9FA3DA97-818F-4461-A4A5-A542E798B8C3}" type="slidenum">
              <a:rPr lang="en-US" smtClean="0"/>
              <a:t>15</a:t>
            </a:fld>
            <a:endParaRPr lang="en-US"/>
          </a:p>
        </p:txBody>
      </p:sp>
    </p:spTree>
    <p:extLst>
      <p:ext uri="{BB962C8B-B14F-4D97-AF65-F5344CB8AC3E}">
        <p14:creationId xmlns:p14="http://schemas.microsoft.com/office/powerpoint/2010/main" val="1965331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Actions to help achieve goals live in the Goals and Actions section, including those that are contributing to meet the increased/improved services requirement. The way an LEA notes which actions "contribute" to the increased/improved services requirement is by marking "Y" (for yes) in the column titled "Contributing" (yellow highlight).</a:t>
            </a:r>
          </a:p>
          <a:p>
            <a:endParaRPr lang="en-US" dirty="0"/>
          </a:p>
        </p:txBody>
      </p:sp>
      <p:sp>
        <p:nvSpPr>
          <p:cNvPr id="4" name="Slide Number Placeholder 3"/>
          <p:cNvSpPr>
            <a:spLocks noGrp="1"/>
          </p:cNvSpPr>
          <p:nvPr>
            <p:ph type="sldNum" sz="quarter" idx="5"/>
          </p:nvPr>
        </p:nvSpPr>
        <p:spPr/>
        <p:txBody>
          <a:bodyPr/>
          <a:lstStyle/>
          <a:p>
            <a:fld id="{9FA3DA97-818F-4461-A4A5-A542E798B8C3}" type="slidenum">
              <a:rPr lang="en-US" smtClean="0"/>
              <a:t>16</a:t>
            </a:fld>
            <a:endParaRPr lang="en-US"/>
          </a:p>
        </p:txBody>
      </p:sp>
    </p:spTree>
    <p:extLst>
      <p:ext uri="{BB962C8B-B14F-4D97-AF65-F5344CB8AC3E}">
        <p14:creationId xmlns:p14="http://schemas.microsoft.com/office/powerpoint/2010/main" val="2960493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10" name="Content Placeholder 9">
            <a:extLst>
              <a:ext uri="{FF2B5EF4-FFF2-40B4-BE49-F238E27FC236}">
                <a16:creationId xmlns:a16="http://schemas.microsoft.com/office/drawing/2014/main" id="{10DF94F3-5757-7404-8FF1-8BF7B4D2ADE9}"/>
              </a:ext>
            </a:extLst>
          </p:cNvPr>
          <p:cNvSpPr>
            <a:spLocks noGrp="1"/>
          </p:cNvSpPr>
          <p:nvPr>
            <p:ph sz="quarter" idx="13"/>
          </p:nvPr>
        </p:nvSpPr>
        <p:spPr>
          <a:xfrm>
            <a:off x="1069975" y="4741863"/>
            <a:ext cx="7315200" cy="817562"/>
          </a:xfrm>
        </p:spPr>
        <p:txBody>
          <a:bodyPr/>
          <a:lstStyle>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r>
              <a:rPr lang="en-US"/>
              <a:t>12/16/2023</a:t>
            </a:r>
          </a:p>
        </p:txBody>
      </p:sp>
      <p:sp>
        <p:nvSpPr>
          <p:cNvPr id="5" name="Footer Placeholder 4"/>
          <p:cNvSpPr>
            <a:spLocks noGrp="1"/>
          </p:cNvSpPr>
          <p:nvPr>
            <p:ph type="ftr" sz="quarter" idx="11"/>
          </p:nvPr>
        </p:nvSpPr>
        <p:spPr/>
        <p:txBody>
          <a:bodyPr/>
          <a:lstStyle/>
          <a:p>
            <a:r>
              <a:rPr lang="en-US"/>
              <a:t>California Department of Education</a:t>
            </a: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16210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4000" b="0"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6" name="Content Placeholder 5">
            <a:extLst>
              <a:ext uri="{FF2B5EF4-FFF2-40B4-BE49-F238E27FC236}">
                <a16:creationId xmlns:a16="http://schemas.microsoft.com/office/drawing/2014/main" id="{054EDA78-8F9B-FEC3-D5B8-8F9294AA4EEA}"/>
              </a:ext>
            </a:extLst>
          </p:cNvPr>
          <p:cNvSpPr>
            <a:spLocks noGrp="1"/>
          </p:cNvSpPr>
          <p:nvPr>
            <p:ph sz="quarter" idx="13"/>
          </p:nvPr>
        </p:nvSpPr>
        <p:spPr>
          <a:xfrm>
            <a:off x="255588" y="3759200"/>
            <a:ext cx="2835275" cy="1955800"/>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idx="1"/>
          </p:nvPr>
        </p:nvSpPr>
        <p:spPr>
          <a:xfrm>
            <a:off x="3867912" y="868680"/>
            <a:ext cx="7315200" cy="5120640"/>
          </a:xfrm>
        </p:spPr>
        <p:txBody>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p>
            <a:r>
              <a:rPr lang="en-US"/>
              <a:t>12/16/2023</a:t>
            </a:r>
          </a:p>
        </p:txBody>
      </p:sp>
      <p:sp>
        <p:nvSpPr>
          <p:cNvPr id="9" name="Footer Placeholder 8"/>
          <p:cNvSpPr>
            <a:spLocks noGrp="1"/>
          </p:cNvSpPr>
          <p:nvPr>
            <p:ph type="ftr" sz="quarter" idx="11"/>
          </p:nvPr>
        </p:nvSpPr>
        <p:spPr/>
        <p:txBody>
          <a:bodyPr/>
          <a:lstStyle/>
          <a:p>
            <a:r>
              <a:rPr lang="en-US"/>
              <a:t>California Department of Education</a:t>
            </a:r>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899397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r>
              <a:rPr lang="en-US"/>
              <a:t>12/16/2023</a:t>
            </a:r>
          </a:p>
        </p:txBody>
      </p:sp>
      <p:sp>
        <p:nvSpPr>
          <p:cNvPr id="9" name="Footer Placeholder 8"/>
          <p:cNvSpPr>
            <a:spLocks noGrp="1"/>
          </p:cNvSpPr>
          <p:nvPr>
            <p:ph type="ftr" sz="quarter" idx="11"/>
          </p:nvPr>
        </p:nvSpPr>
        <p:spPr>
          <a:xfrm>
            <a:off x="3499101" y="6356350"/>
            <a:ext cx="5911517" cy="365125"/>
          </a:xfrm>
        </p:spPr>
        <p:txBody>
          <a:bodyPr/>
          <a:lstStyle/>
          <a:p>
            <a:r>
              <a:rPr lang="en-US"/>
              <a:t>California Department of Education</a:t>
            </a:r>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775178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12/16/2023</a:t>
            </a:r>
          </a:p>
        </p:txBody>
      </p:sp>
      <p:sp>
        <p:nvSpPr>
          <p:cNvPr id="8" name="Footer Placeholder 7"/>
          <p:cNvSpPr>
            <a:spLocks noGrp="1"/>
          </p:cNvSpPr>
          <p:nvPr>
            <p:ph type="ftr" sz="quarter" idx="11"/>
          </p:nvPr>
        </p:nvSpPr>
        <p:spPr/>
        <p:txBody>
          <a:bodyPr/>
          <a:lstStyle/>
          <a:p>
            <a:r>
              <a:rPr lang="en-US"/>
              <a:t>California Department of Education</a:t>
            </a: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8441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12/16/2023</a:t>
            </a:r>
          </a:p>
        </p:txBody>
      </p:sp>
      <p:sp>
        <p:nvSpPr>
          <p:cNvPr id="8" name="Footer Placeholder 7"/>
          <p:cNvSpPr>
            <a:spLocks noGrp="1"/>
          </p:cNvSpPr>
          <p:nvPr>
            <p:ph type="ftr" sz="quarter" idx="11"/>
          </p:nvPr>
        </p:nvSpPr>
        <p:spPr/>
        <p:txBody>
          <a:bodyPr/>
          <a:lstStyle/>
          <a:p>
            <a:r>
              <a:rPr lang="en-US"/>
              <a:t>California Department of Education</a:t>
            </a: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12290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5" name="Content Placeholder 4">
            <a:extLst>
              <a:ext uri="{FF2B5EF4-FFF2-40B4-BE49-F238E27FC236}">
                <a16:creationId xmlns:a16="http://schemas.microsoft.com/office/drawing/2014/main" id="{05D55AB5-4628-FC2D-AF4B-6B15E807FFD9}"/>
              </a:ext>
            </a:extLst>
          </p:cNvPr>
          <p:cNvSpPr>
            <a:spLocks noGrp="1"/>
          </p:cNvSpPr>
          <p:nvPr>
            <p:ph sz="quarter" idx="13"/>
          </p:nvPr>
        </p:nvSpPr>
        <p:spPr>
          <a:xfrm>
            <a:off x="3717925" y="711200"/>
            <a:ext cx="7823200" cy="5405438"/>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sz="2400" b="0">
                <a:latin typeface="Arial" panose="020B0604020202020204" pitchFamily="34" charset="0"/>
                <a:cs typeface="Arial" panose="020B0604020202020204" pitchFamily="34" charset="0"/>
              </a:defRPr>
            </a:lvl1pPr>
          </a:lstStyle>
          <a:p>
            <a:fld id="{4FAB73BC-B049-4115-A692-8D63A059BFB8}" type="slidenum">
              <a:rPr lang="en-US" smtClean="0"/>
              <a:pPr/>
              <a:t>‹#›</a:t>
            </a:fld>
            <a:endParaRPr lang="en-US" b="0" dirty="0"/>
          </a:p>
        </p:txBody>
      </p:sp>
    </p:spTree>
    <p:extLst>
      <p:ext uri="{BB962C8B-B14F-4D97-AF65-F5344CB8AC3E}">
        <p14:creationId xmlns:p14="http://schemas.microsoft.com/office/powerpoint/2010/main" val="3222588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Content Placeholder 7">
            <a:extLst>
              <a:ext uri="{FF2B5EF4-FFF2-40B4-BE49-F238E27FC236}">
                <a16:creationId xmlns:a16="http://schemas.microsoft.com/office/drawing/2014/main" id="{DC0D86E0-EAF6-2B70-F01B-65AF9E81DF37}"/>
              </a:ext>
            </a:extLst>
          </p:cNvPr>
          <p:cNvSpPr>
            <a:spLocks noGrp="1"/>
          </p:cNvSpPr>
          <p:nvPr>
            <p:ph sz="quarter" idx="13"/>
          </p:nvPr>
        </p:nvSpPr>
        <p:spPr>
          <a:xfrm>
            <a:off x="3852863" y="4794250"/>
            <a:ext cx="7329487" cy="12144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sz="2400">
                <a:latin typeface="Arial" panose="020B0604020202020204" pitchFamily="34" charset="0"/>
                <a:cs typeface="Arial" panose="020B0604020202020204" pitchFamily="34" charset="0"/>
              </a:defRPr>
            </a:lvl1pPr>
          </a:lstStyle>
          <a:p>
            <a:fld id="{4FAB73BC-B049-4115-A692-8D63A059BFB8}" type="slidenum">
              <a:rPr lang="en-US" smtClean="0"/>
              <a:pPr/>
              <a:t>‹#›</a:t>
            </a:fld>
            <a:endParaRPr lang="en-US" sz="2400" dirty="0"/>
          </a:p>
        </p:txBody>
      </p:sp>
    </p:spTree>
    <p:extLst>
      <p:ext uri="{BB962C8B-B14F-4D97-AF65-F5344CB8AC3E}">
        <p14:creationId xmlns:p14="http://schemas.microsoft.com/office/powerpoint/2010/main" val="664592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r>
              <a:rPr lang="en-US"/>
              <a:t>12/16/2023</a:t>
            </a:r>
          </a:p>
        </p:txBody>
      </p:sp>
      <p:sp>
        <p:nvSpPr>
          <p:cNvPr id="9" name="Footer Placeholder 8"/>
          <p:cNvSpPr>
            <a:spLocks noGrp="1"/>
          </p:cNvSpPr>
          <p:nvPr>
            <p:ph type="ftr" sz="quarter" idx="11"/>
          </p:nvPr>
        </p:nvSpPr>
        <p:spPr/>
        <p:txBody>
          <a:bodyPr/>
          <a:lstStyle/>
          <a:p>
            <a:r>
              <a:rPr lang="en-US"/>
              <a:t>California Department of Education</a:t>
            </a:r>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248498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r>
              <a:rPr lang="en-US"/>
              <a:t>12/16/2023</a:t>
            </a:r>
          </a:p>
        </p:txBody>
      </p:sp>
      <p:sp>
        <p:nvSpPr>
          <p:cNvPr id="11" name="Footer Placeholder 10"/>
          <p:cNvSpPr>
            <a:spLocks noGrp="1"/>
          </p:cNvSpPr>
          <p:nvPr>
            <p:ph type="ftr" sz="quarter" idx="11"/>
          </p:nvPr>
        </p:nvSpPr>
        <p:spPr/>
        <p:txBody>
          <a:bodyPr/>
          <a:lstStyle/>
          <a:p>
            <a:r>
              <a:rPr lang="en-US"/>
              <a:t>California Department of Education</a:t>
            </a:r>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58437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r>
              <a:rPr lang="en-US"/>
              <a:t>12/16/2023</a:t>
            </a:r>
          </a:p>
        </p:txBody>
      </p:sp>
      <p:sp>
        <p:nvSpPr>
          <p:cNvPr id="7" name="Footer Placeholder 6"/>
          <p:cNvSpPr>
            <a:spLocks noGrp="1"/>
          </p:cNvSpPr>
          <p:nvPr>
            <p:ph type="ftr" sz="quarter" idx="11"/>
          </p:nvPr>
        </p:nvSpPr>
        <p:spPr/>
        <p:txBody>
          <a:bodyPr/>
          <a:lstStyle/>
          <a:p>
            <a:r>
              <a:rPr lang="en-US"/>
              <a:t>California Department of Education</a:t>
            </a:r>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52034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861AF9-C8C2-CE81-B7A0-C3E1E83B9B7B}"/>
              </a:ext>
            </a:extLst>
          </p:cNvPr>
          <p:cNvSpPr/>
          <p:nvPr userDrawn="1"/>
        </p:nvSpPr>
        <p:spPr>
          <a:xfrm>
            <a:off x="0" y="413239"/>
            <a:ext cx="590389" cy="5943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Date Placeholder 4"/>
          <p:cNvSpPr>
            <a:spLocks noGrp="1"/>
          </p:cNvSpPr>
          <p:nvPr>
            <p:ph type="dt" sz="half" idx="10"/>
          </p:nvPr>
        </p:nvSpPr>
        <p:spPr/>
        <p:txBody>
          <a:bodyPr/>
          <a:lstStyle/>
          <a:p>
            <a:r>
              <a:rPr lang="en-US"/>
              <a:t>12/16/2023</a:t>
            </a:r>
          </a:p>
        </p:txBody>
      </p:sp>
      <p:sp>
        <p:nvSpPr>
          <p:cNvPr id="6" name="Footer Placeholder 5"/>
          <p:cNvSpPr>
            <a:spLocks noGrp="1"/>
          </p:cNvSpPr>
          <p:nvPr>
            <p:ph type="ftr" sz="quarter" idx="11"/>
          </p:nvPr>
        </p:nvSpPr>
        <p:spPr/>
        <p:txBody>
          <a:bodyPr/>
          <a:lstStyle/>
          <a:p>
            <a:r>
              <a:rPr lang="en-US"/>
              <a:t>California Department of Education</a:t>
            </a:r>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
        <p:nvSpPr>
          <p:cNvPr id="2" name="Title Placeholder 1">
            <a:extLst>
              <a:ext uri="{FF2B5EF4-FFF2-40B4-BE49-F238E27FC236}">
                <a16:creationId xmlns:a16="http://schemas.microsoft.com/office/drawing/2014/main" id="{3CE488F6-5B30-E052-8BF7-5A5963D3D0E8}"/>
              </a:ext>
            </a:extLst>
          </p:cNvPr>
          <p:cNvSpPr>
            <a:spLocks noGrp="1"/>
          </p:cNvSpPr>
          <p:nvPr>
            <p:ph type="title"/>
          </p:nvPr>
        </p:nvSpPr>
        <p:spPr>
          <a:xfrm>
            <a:off x="606669" y="413239"/>
            <a:ext cx="10972800" cy="1063869"/>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A7E5522A-83A7-F1E3-654B-C3B6BC08D5E5}"/>
              </a:ext>
            </a:extLst>
          </p:cNvPr>
          <p:cNvSpPr>
            <a:spLocks noGrp="1"/>
          </p:cNvSpPr>
          <p:nvPr>
            <p:ph sz="quarter" idx="13"/>
          </p:nvPr>
        </p:nvSpPr>
        <p:spPr>
          <a:xfrm>
            <a:off x="606425" y="1644650"/>
            <a:ext cx="10972800" cy="4545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050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488F6-5B30-E052-8BF7-5A5963D3D0E8}"/>
              </a:ext>
            </a:extLst>
          </p:cNvPr>
          <p:cNvSpPr>
            <a:spLocks noGrp="1"/>
          </p:cNvSpPr>
          <p:nvPr>
            <p:ph type="title"/>
          </p:nvPr>
        </p:nvSpPr>
        <p:spPr>
          <a:xfrm>
            <a:off x="606669" y="413239"/>
            <a:ext cx="10972800" cy="1063869"/>
          </a:xfrm>
          <a:prstGeom prst="rect">
            <a:avLst/>
          </a:prstGeom>
        </p:spPr>
        <p:txBody>
          <a:bodyPr vert="horz" lIns="91440" tIns="45720" rIns="91440" bIns="45720" rtlCol="0" anchor="ctr">
            <a:normAutofit/>
          </a:bodyPr>
          <a:lstStyle>
            <a:lvl1pPr>
              <a:defRPr>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A7E5522A-83A7-F1E3-654B-C3B6BC08D5E5}"/>
              </a:ext>
            </a:extLst>
          </p:cNvPr>
          <p:cNvSpPr>
            <a:spLocks noGrp="1"/>
          </p:cNvSpPr>
          <p:nvPr>
            <p:ph sz="quarter" idx="13"/>
          </p:nvPr>
        </p:nvSpPr>
        <p:spPr>
          <a:xfrm>
            <a:off x="606425" y="1644650"/>
            <a:ext cx="10972800" cy="4545013"/>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lvl1pPr>
              <a:defRPr sz="2400">
                <a:latin typeface="Arial" panose="020B0604020202020204" pitchFamily="34" charset="0"/>
                <a:cs typeface="Arial" panose="020B0604020202020204" pitchFamily="34" charset="0"/>
              </a:defRPr>
            </a:lvl1pPr>
          </a:lstStyle>
          <a:p>
            <a:fld id="{4FAB73BC-B049-4115-A692-8D63A059BFB8}" type="slidenum">
              <a:rPr lang="en-US" smtClean="0"/>
              <a:pPr/>
              <a:t>‹#›</a:t>
            </a:fld>
            <a:endParaRPr lang="en-US" sz="2400" dirty="0"/>
          </a:p>
        </p:txBody>
      </p:sp>
    </p:spTree>
    <p:extLst>
      <p:ext uri="{BB962C8B-B14F-4D97-AF65-F5344CB8AC3E}">
        <p14:creationId xmlns:p14="http://schemas.microsoft.com/office/powerpoint/2010/main" val="1222009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Blank">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488F6-5B30-E052-8BF7-5A5963D3D0E8}"/>
              </a:ext>
            </a:extLst>
          </p:cNvPr>
          <p:cNvSpPr>
            <a:spLocks noGrp="1"/>
          </p:cNvSpPr>
          <p:nvPr>
            <p:ph type="title"/>
          </p:nvPr>
        </p:nvSpPr>
        <p:spPr>
          <a:xfrm>
            <a:off x="606669" y="413239"/>
            <a:ext cx="10972800" cy="1063869"/>
          </a:xfrm>
          <a:prstGeom prst="rect">
            <a:avLst/>
          </a:prstGeom>
        </p:spPr>
        <p:txBody>
          <a:bodyPr vert="horz" lIns="91440" tIns="45720" rIns="91440" bIns="45720" rtlCol="0" anchor="ctr">
            <a:normAutofit/>
          </a:bodyPr>
          <a:lstStyle>
            <a:lvl1pPr>
              <a:defRPr>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A7E5522A-83A7-F1E3-654B-C3B6BC08D5E5}"/>
              </a:ext>
            </a:extLst>
          </p:cNvPr>
          <p:cNvSpPr>
            <a:spLocks noGrp="1"/>
          </p:cNvSpPr>
          <p:nvPr>
            <p:ph sz="quarter" idx="13"/>
          </p:nvPr>
        </p:nvSpPr>
        <p:spPr>
          <a:xfrm>
            <a:off x="606425" y="1644651"/>
            <a:ext cx="10972800" cy="698746"/>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a:extLst>
              <a:ext uri="{FF2B5EF4-FFF2-40B4-BE49-F238E27FC236}">
                <a16:creationId xmlns:a16="http://schemas.microsoft.com/office/drawing/2014/main" id="{EF77CE66-CF17-F83B-3C25-FC7D45246D1C}"/>
              </a:ext>
            </a:extLst>
          </p:cNvPr>
          <p:cNvSpPr>
            <a:spLocks noGrp="1"/>
          </p:cNvSpPr>
          <p:nvPr>
            <p:ph sz="quarter" idx="14"/>
          </p:nvPr>
        </p:nvSpPr>
        <p:spPr>
          <a:xfrm>
            <a:off x="606425" y="2600325"/>
            <a:ext cx="10972800" cy="828675"/>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30CF9763-44F4-B7D0-F65D-42CDA99198FD}"/>
              </a:ext>
            </a:extLst>
          </p:cNvPr>
          <p:cNvSpPr>
            <a:spLocks noGrp="1"/>
          </p:cNvSpPr>
          <p:nvPr>
            <p:ph sz="quarter" idx="15"/>
          </p:nvPr>
        </p:nvSpPr>
        <p:spPr>
          <a:xfrm>
            <a:off x="606425" y="3779838"/>
            <a:ext cx="10972800" cy="1138237"/>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B8B19709-6B7D-AF16-BEE1-6A6B2809B67E}"/>
              </a:ext>
            </a:extLst>
          </p:cNvPr>
          <p:cNvSpPr>
            <a:spLocks noGrp="1"/>
          </p:cNvSpPr>
          <p:nvPr>
            <p:ph sz="quarter" idx="16"/>
          </p:nvPr>
        </p:nvSpPr>
        <p:spPr>
          <a:xfrm>
            <a:off x="606425" y="5283200"/>
            <a:ext cx="10972800" cy="771525"/>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lvl1pPr>
              <a:defRPr sz="2400" b="0">
                <a:latin typeface="Arial" panose="020B0604020202020204" pitchFamily="34" charset="0"/>
                <a:cs typeface="Arial" panose="020B0604020202020204" pitchFamily="34" charset="0"/>
              </a:defRPr>
            </a:lvl1pPr>
          </a:lstStyle>
          <a:p>
            <a:fld id="{4FAB73BC-B049-4115-A692-8D63A059BFB8}" type="slidenum">
              <a:rPr lang="en-US" smtClean="0"/>
              <a:pPr/>
              <a:t>‹#›</a:t>
            </a:fld>
            <a:endParaRPr lang="en-US" b="0" dirty="0"/>
          </a:p>
        </p:txBody>
      </p:sp>
    </p:spTree>
    <p:extLst>
      <p:ext uri="{BB962C8B-B14F-4D97-AF65-F5344CB8AC3E}">
        <p14:creationId xmlns:p14="http://schemas.microsoft.com/office/powerpoint/2010/main" val="378732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12/16/2023</a:t>
            </a: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California Department of Education</a:t>
            </a: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96081346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9" r:id="rId8"/>
    <p:sldLayoutId id="2147483730" r:id="rId9"/>
    <p:sldLayoutId id="2147483725" r:id="rId10"/>
    <p:sldLayoutId id="2147483726" r:id="rId11"/>
    <p:sldLayoutId id="2147483727" r:id="rId12"/>
    <p:sldLayoutId id="2147483728" r:id="rId13"/>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4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24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24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2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2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mailto:LCFF@cde.ca.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www.cde.ca.gov/fg/aa/lc/tuesdaysat2.asp"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9715B-94F7-C3FF-5FC4-F1388C1AB566}"/>
              </a:ext>
            </a:extLst>
          </p:cNvPr>
          <p:cNvSpPr>
            <a:spLocks noGrp="1"/>
          </p:cNvSpPr>
          <p:nvPr>
            <p:ph type="ctrTitle"/>
          </p:nvPr>
        </p:nvSpPr>
        <p:spPr>
          <a:xfrm>
            <a:off x="1069848" y="1298448"/>
            <a:ext cx="7315200" cy="2714752"/>
          </a:xfrm>
        </p:spPr>
        <p:txBody>
          <a:bodyPr/>
          <a:lstStyle/>
          <a:p>
            <a:r>
              <a:rPr lang="en-US" dirty="0">
                <a:solidFill>
                  <a:schemeClr val="bg1"/>
                </a:solidFill>
                <a:latin typeface="Arial" panose="020B0604020202020204" pitchFamily="34" charset="0"/>
                <a:cs typeface="Arial" panose="020B0604020202020204" pitchFamily="34" charset="0"/>
              </a:rPr>
              <a:t>Increased or Improved Services, Part II</a:t>
            </a:r>
          </a:p>
        </p:txBody>
      </p:sp>
      <p:sp>
        <p:nvSpPr>
          <p:cNvPr id="3" name="Content Placeholder 2">
            <a:extLst>
              <a:ext uri="{FF2B5EF4-FFF2-40B4-BE49-F238E27FC236}">
                <a16:creationId xmlns:a16="http://schemas.microsoft.com/office/drawing/2014/main" id="{D1A8B4D1-13CE-0901-F301-67C6978A64FA}"/>
              </a:ext>
            </a:extLst>
          </p:cNvPr>
          <p:cNvSpPr>
            <a:spLocks noGrp="1"/>
          </p:cNvSpPr>
          <p:nvPr>
            <p:ph sz="quarter" idx="13"/>
          </p:nvPr>
        </p:nvSpPr>
        <p:spPr>
          <a:xfrm>
            <a:off x="1069975" y="4013200"/>
            <a:ext cx="7315200" cy="1546225"/>
          </a:xfrm>
        </p:spPr>
        <p:txBody>
          <a:bodyPr>
            <a:noAutofit/>
          </a:bodyPr>
          <a:lstStyle/>
          <a:p>
            <a:pPr marL="0" indent="0">
              <a:buNone/>
            </a:pPr>
            <a:r>
              <a:rPr lang="en-US" dirty="0">
                <a:solidFill>
                  <a:schemeClr val="bg1"/>
                </a:solidFill>
                <a:latin typeface="Arial" panose="020B0604020202020204" pitchFamily="34" charset="0"/>
                <a:cs typeface="Arial" panose="020B0604020202020204" pitchFamily="34" charset="0"/>
              </a:rPr>
              <a:t>Local Control and Accountability Plan (LCAP) Template Requirements</a:t>
            </a:r>
          </a:p>
          <a:p>
            <a:pPr marL="0" indent="0">
              <a:buNone/>
            </a:pPr>
            <a:r>
              <a:rPr lang="en-US" dirty="0">
                <a:solidFill>
                  <a:schemeClr val="bg1"/>
                </a:solidFill>
                <a:latin typeface="Arial" panose="020B0604020202020204" pitchFamily="34" charset="0"/>
                <a:cs typeface="Arial" panose="020B0604020202020204" pitchFamily="34" charset="0"/>
              </a:rPr>
              <a:t>December 16, 2025</a:t>
            </a:r>
          </a:p>
          <a:p>
            <a:pPr marL="0" indent="0">
              <a:buNone/>
            </a:pPr>
            <a:r>
              <a:rPr lang="en-US" dirty="0">
                <a:solidFill>
                  <a:schemeClr val="bg1"/>
                </a:solidFill>
                <a:latin typeface="Arial" panose="020B0604020202020204" pitchFamily="34" charset="0"/>
                <a:cs typeface="Arial" panose="020B0604020202020204" pitchFamily="34" charset="0"/>
              </a:rPr>
              <a:t>California Department of Education (CDE)</a:t>
            </a:r>
          </a:p>
        </p:txBody>
      </p:sp>
    </p:spTree>
    <p:extLst>
      <p:ext uri="{BB962C8B-B14F-4D97-AF65-F5344CB8AC3E}">
        <p14:creationId xmlns:p14="http://schemas.microsoft.com/office/powerpoint/2010/main" val="1603559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773196A-D415-4A54-9965-EDDDD5D65564}"/>
              </a:ext>
            </a:extLst>
          </p:cNvPr>
          <p:cNvSpPr>
            <a:spLocks noGrp="1"/>
          </p:cNvSpPr>
          <p:nvPr>
            <p:ph type="title"/>
          </p:nvPr>
        </p:nvSpPr>
        <p:spPr>
          <a:xfrm>
            <a:off x="1278781" y="768097"/>
            <a:ext cx="9477179" cy="1620092"/>
          </a:xfrm>
        </p:spPr>
        <p:txBody>
          <a:bodyPr>
            <a:normAutofit/>
          </a:bodyPr>
          <a:lstStyle/>
          <a:p>
            <a:r>
              <a:rPr lang="en-US" sz="4000" dirty="0"/>
              <a:t>Meeting the  Requirement to Increase or Improve Services</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3AED8A0-8EE7-4E93-8869-508E15F73FEE}"/>
              </a:ext>
            </a:extLst>
          </p:cNvPr>
          <p:cNvSpPr>
            <a:spLocks noGrp="1"/>
          </p:cNvSpPr>
          <p:nvPr>
            <p:ph idx="4294967295"/>
          </p:nvPr>
        </p:nvSpPr>
        <p:spPr>
          <a:xfrm>
            <a:off x="1278782" y="2524714"/>
            <a:ext cx="10443093" cy="3565189"/>
          </a:xfrm>
        </p:spPr>
        <p:txBody>
          <a:bodyPr vert="horz" lIns="91440" tIns="45720" rIns="91440" bIns="45720" rtlCol="0" anchor="ctr">
            <a:noAutofit/>
          </a:bodyPr>
          <a:lstStyle/>
          <a:p>
            <a:pPr>
              <a:lnSpc>
                <a:spcPct val="100000"/>
              </a:lnSpc>
              <a:spcBef>
                <a:spcPts val="0"/>
              </a:spcBef>
              <a:spcAft>
                <a:spcPts val="1200"/>
              </a:spcAft>
            </a:pPr>
            <a:r>
              <a:rPr lang="en-US" sz="2600" dirty="0">
                <a:solidFill>
                  <a:schemeClr val="tx1"/>
                </a:solidFill>
                <a:latin typeface="Arial" panose="020B0604020202020204" pitchFamily="34" charset="0"/>
                <a:cs typeface="Arial" panose="020B0604020202020204" pitchFamily="34" charset="0"/>
              </a:rPr>
              <a:t>An LEA meets the increased or improved services requirement when it demonstrates how services provided for students who are low-income, EL, or foster youth have been increased or improved by </a:t>
            </a:r>
            <a:r>
              <a:rPr lang="en-US" sz="2600" i="1" dirty="0">
                <a:solidFill>
                  <a:schemeClr val="tx1"/>
                </a:solidFill>
                <a:latin typeface="Arial" panose="020B0604020202020204" pitchFamily="34" charset="0"/>
                <a:cs typeface="Arial" panose="020B0604020202020204" pitchFamily="34" charset="0"/>
              </a:rPr>
              <a:t>at least</a:t>
            </a:r>
            <a:r>
              <a:rPr lang="en-US" sz="2600" dirty="0">
                <a:solidFill>
                  <a:schemeClr val="tx1"/>
                </a:solidFill>
                <a:latin typeface="Arial" panose="020B0604020202020204" pitchFamily="34" charset="0"/>
                <a:cs typeface="Arial" panose="020B0604020202020204" pitchFamily="34" charset="0"/>
              </a:rPr>
              <a:t> the required MPP.</a:t>
            </a:r>
          </a:p>
          <a:p>
            <a:pPr>
              <a:lnSpc>
                <a:spcPct val="100000"/>
              </a:lnSpc>
              <a:spcBef>
                <a:spcPts val="0"/>
              </a:spcBef>
              <a:spcAft>
                <a:spcPts val="1200"/>
              </a:spcAft>
            </a:pPr>
            <a:r>
              <a:rPr lang="en-US" sz="2600" dirty="0">
                <a:solidFill>
                  <a:schemeClr val="tx1"/>
                </a:solidFill>
                <a:latin typeface="Arial" panose="020B0604020202020204" pitchFamily="34" charset="0"/>
                <a:cs typeface="Arial" panose="020B0604020202020204" pitchFamily="34" charset="0"/>
              </a:rPr>
              <a:t>The LEA demonstrates how services are increased or improved through the actions included in the LCAP identified as "contributing."</a:t>
            </a:r>
          </a:p>
        </p:txBody>
      </p:sp>
      <p:sp>
        <p:nvSpPr>
          <p:cNvPr id="8" name="Slide Number Placeholder 7">
            <a:extLst>
              <a:ext uri="{FF2B5EF4-FFF2-40B4-BE49-F238E27FC236}">
                <a16:creationId xmlns:a16="http://schemas.microsoft.com/office/drawing/2014/main" id="{DD4CBB2D-B22D-4749-B3B1-D1D60BC28F08}"/>
              </a:ext>
            </a:extLst>
          </p:cNvPr>
          <p:cNvSpPr>
            <a:spLocks noGrp="1"/>
          </p:cNvSpPr>
          <p:nvPr>
            <p:ph type="sldNum" sz="quarter" idx="12"/>
          </p:nvPr>
        </p:nvSpPr>
        <p:spPr>
          <a:xfrm>
            <a:off x="10634135" y="6360160"/>
            <a:ext cx="1530927" cy="497840"/>
          </a:xfrm>
        </p:spPr>
        <p:txBody>
          <a:bodyPr>
            <a:normAutofit/>
          </a:bodyPr>
          <a:lstStyle/>
          <a:p>
            <a:pPr>
              <a:spcAft>
                <a:spcPts val="600"/>
              </a:spcAft>
            </a:pPr>
            <a:fld id="{6D22F896-40B5-4ADD-8801-0D06FADFA095}" type="slidenum">
              <a:rPr lang="en-US" b="0" smtClean="0"/>
              <a:pPr>
                <a:spcAft>
                  <a:spcPts val="600"/>
                </a:spcAft>
              </a:pPr>
              <a:t>10</a:t>
            </a:fld>
            <a:endParaRPr lang="en-US" b="0" dirty="0"/>
          </a:p>
        </p:txBody>
      </p:sp>
    </p:spTree>
    <p:extLst>
      <p:ext uri="{BB962C8B-B14F-4D97-AF65-F5344CB8AC3E}">
        <p14:creationId xmlns:p14="http://schemas.microsoft.com/office/powerpoint/2010/main" val="68919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773196A-D415-4A54-9965-EDDDD5D65564}"/>
              </a:ext>
            </a:extLst>
          </p:cNvPr>
          <p:cNvSpPr>
            <a:spLocks noGrp="1"/>
          </p:cNvSpPr>
          <p:nvPr>
            <p:ph type="title"/>
          </p:nvPr>
        </p:nvSpPr>
        <p:spPr>
          <a:xfrm>
            <a:off x="1171459" y="1087374"/>
            <a:ext cx="9584502" cy="1000978"/>
          </a:xfrm>
        </p:spPr>
        <p:txBody>
          <a:bodyPr>
            <a:normAutofit/>
          </a:bodyPr>
          <a:lstStyle/>
          <a:p>
            <a:r>
              <a:rPr lang="en-US" sz="4000" dirty="0"/>
              <a:t>Applicable Sections of the LCAP</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3AED8A0-8EE7-4E93-8869-508E15F73FEE}"/>
              </a:ext>
            </a:extLst>
          </p:cNvPr>
          <p:cNvSpPr>
            <a:spLocks noGrp="1"/>
          </p:cNvSpPr>
          <p:nvPr>
            <p:ph idx="4294967295"/>
          </p:nvPr>
        </p:nvSpPr>
        <p:spPr>
          <a:xfrm>
            <a:off x="1278782" y="2524714"/>
            <a:ext cx="10443093" cy="3565189"/>
          </a:xfrm>
        </p:spPr>
        <p:txBody>
          <a:bodyPr vert="horz" lIns="91440" tIns="45720" rIns="91440" bIns="45720" rtlCol="0" anchor="ctr">
            <a:noAutofit/>
          </a:bodyPr>
          <a:lstStyle/>
          <a:p>
            <a:pPr marL="0" indent="0">
              <a:lnSpc>
                <a:spcPct val="100000"/>
              </a:lnSpc>
              <a:spcBef>
                <a:spcPts val="0"/>
              </a:spcBef>
              <a:buNone/>
            </a:pPr>
            <a:r>
              <a:rPr lang="en-US" sz="2600" dirty="0">
                <a:solidFill>
                  <a:schemeClr val="tx1"/>
                </a:solidFill>
                <a:latin typeface="Arial" panose="020B0604020202020204" pitchFamily="34" charset="0"/>
                <a:cs typeface="Arial" panose="020B0604020202020204" pitchFamily="34" charset="0"/>
              </a:rPr>
              <a:t>This demonstration lives in the following LCAP sections:</a:t>
            </a:r>
          </a:p>
          <a:p>
            <a:pPr lvl="1">
              <a:lnSpc>
                <a:spcPct val="100000"/>
              </a:lnSpc>
              <a:spcBef>
                <a:spcPts val="0"/>
              </a:spcBef>
            </a:pPr>
            <a:r>
              <a:rPr lang="en-US" sz="2600" dirty="0">
                <a:solidFill>
                  <a:schemeClr val="tx1"/>
                </a:solidFill>
                <a:latin typeface="Arial" panose="020B0604020202020204" pitchFamily="34" charset="0"/>
                <a:cs typeface="Arial" panose="020B0604020202020204" pitchFamily="34" charset="0"/>
              </a:rPr>
              <a:t>Goals and Actions</a:t>
            </a:r>
          </a:p>
          <a:p>
            <a:pPr lvl="1">
              <a:lnSpc>
                <a:spcPct val="100000"/>
              </a:lnSpc>
              <a:spcBef>
                <a:spcPts val="0"/>
              </a:spcBef>
            </a:pPr>
            <a:r>
              <a:rPr lang="en-US" sz="2600" dirty="0">
                <a:solidFill>
                  <a:schemeClr val="tx1"/>
                </a:solidFill>
                <a:latin typeface="Arial" panose="020B0604020202020204" pitchFamily="34" charset="0"/>
                <a:cs typeface="Arial" panose="020B0604020202020204" pitchFamily="34" charset="0"/>
              </a:rPr>
              <a:t>Measuring and Reporting Results</a:t>
            </a:r>
          </a:p>
          <a:p>
            <a:pPr lvl="1">
              <a:lnSpc>
                <a:spcPct val="100000"/>
              </a:lnSpc>
              <a:spcBef>
                <a:spcPts val="0"/>
              </a:spcBef>
            </a:pPr>
            <a:r>
              <a:rPr lang="en-US" sz="2600" dirty="0">
                <a:solidFill>
                  <a:schemeClr val="tx1"/>
                </a:solidFill>
                <a:latin typeface="Arial" panose="020B0604020202020204" pitchFamily="34" charset="0"/>
                <a:cs typeface="Arial" panose="020B0604020202020204" pitchFamily="34" charset="0"/>
              </a:rPr>
              <a:t>Goal Analysis: Prompt 3</a:t>
            </a:r>
          </a:p>
          <a:p>
            <a:pPr lvl="1">
              <a:lnSpc>
                <a:spcPct val="100000"/>
              </a:lnSpc>
              <a:spcBef>
                <a:spcPts val="0"/>
              </a:spcBef>
            </a:pPr>
            <a:r>
              <a:rPr lang="en-US" sz="2600" dirty="0">
                <a:solidFill>
                  <a:schemeClr val="tx1"/>
                </a:solidFill>
                <a:latin typeface="Arial" panose="020B0604020202020204" pitchFamily="34" charset="0"/>
                <a:cs typeface="Arial" panose="020B0604020202020204" pitchFamily="34" charset="0"/>
              </a:rPr>
              <a:t>Increased or Improved Services for Foster Youth, English Learners, and Low-Income Students</a:t>
            </a:r>
          </a:p>
          <a:p>
            <a:pPr lvl="1">
              <a:lnSpc>
                <a:spcPct val="100000"/>
              </a:lnSpc>
              <a:spcBef>
                <a:spcPts val="0"/>
              </a:spcBef>
            </a:pPr>
            <a:r>
              <a:rPr lang="en-US" sz="2600" dirty="0">
                <a:solidFill>
                  <a:schemeClr val="tx1"/>
                </a:solidFill>
                <a:latin typeface="Arial" panose="020B0604020202020204" pitchFamily="34" charset="0"/>
                <a:cs typeface="Arial" panose="020B0604020202020204" pitchFamily="34" charset="0"/>
              </a:rPr>
              <a:t>LCAP Action Tables</a:t>
            </a:r>
          </a:p>
        </p:txBody>
      </p:sp>
      <p:sp>
        <p:nvSpPr>
          <p:cNvPr id="8" name="Slide Number Placeholder 7">
            <a:extLst>
              <a:ext uri="{FF2B5EF4-FFF2-40B4-BE49-F238E27FC236}">
                <a16:creationId xmlns:a16="http://schemas.microsoft.com/office/drawing/2014/main" id="{DD4CBB2D-B22D-4749-B3B1-D1D60BC28F08}"/>
              </a:ext>
            </a:extLst>
          </p:cNvPr>
          <p:cNvSpPr>
            <a:spLocks noGrp="1"/>
          </p:cNvSpPr>
          <p:nvPr>
            <p:ph type="sldNum" sz="quarter" idx="12"/>
          </p:nvPr>
        </p:nvSpPr>
        <p:spPr>
          <a:xfrm>
            <a:off x="10634135" y="6356350"/>
            <a:ext cx="1530927" cy="501650"/>
          </a:xfrm>
        </p:spPr>
        <p:txBody>
          <a:bodyPr>
            <a:normAutofit/>
          </a:bodyPr>
          <a:lstStyle/>
          <a:p>
            <a:pPr>
              <a:spcAft>
                <a:spcPts val="600"/>
              </a:spcAft>
            </a:pPr>
            <a:fld id="{6D22F896-40B5-4ADD-8801-0D06FADFA095}" type="slidenum">
              <a:rPr lang="en-US" b="0" smtClean="0"/>
              <a:pPr>
                <a:spcAft>
                  <a:spcPts val="600"/>
                </a:spcAft>
              </a:pPr>
              <a:t>11</a:t>
            </a:fld>
            <a:endParaRPr lang="en-US" b="0" dirty="0"/>
          </a:p>
        </p:txBody>
      </p:sp>
    </p:spTree>
    <p:extLst>
      <p:ext uri="{BB962C8B-B14F-4D97-AF65-F5344CB8AC3E}">
        <p14:creationId xmlns:p14="http://schemas.microsoft.com/office/powerpoint/2010/main" val="2619706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9FF4476-6858-42DF-90FB-4DA21AF7B479}"/>
              </a:ext>
            </a:extLst>
          </p:cNvPr>
          <p:cNvSpPr>
            <a:spLocks noGrp="1"/>
          </p:cNvSpPr>
          <p:nvPr>
            <p:ph type="title"/>
          </p:nvPr>
        </p:nvSpPr>
        <p:spPr>
          <a:xfrm>
            <a:off x="1600754" y="1087374"/>
            <a:ext cx="8983489" cy="1000978"/>
          </a:xfrm>
        </p:spPr>
        <p:txBody>
          <a:bodyPr>
            <a:normAutofit/>
          </a:bodyPr>
          <a:lstStyle/>
          <a:p>
            <a:r>
              <a:rPr lang="en-US" dirty="0"/>
              <a:t>Contributing Actions</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9B08D66F-4D9D-415A-BB9E-ADE6ACE20BC1}"/>
              </a:ext>
            </a:extLst>
          </p:cNvPr>
          <p:cNvSpPr>
            <a:spLocks noGrp="1"/>
          </p:cNvSpPr>
          <p:nvPr>
            <p:ph idx="4294967295"/>
          </p:nvPr>
        </p:nvSpPr>
        <p:spPr>
          <a:xfrm>
            <a:off x="1600753" y="2342263"/>
            <a:ext cx="9412784" cy="3908626"/>
          </a:xfrm>
        </p:spPr>
        <p:txBody>
          <a:bodyPr vert="horz" lIns="91440" tIns="45720" rIns="91440" bIns="45720" rtlCol="0" anchor="ctr">
            <a:noAutofit/>
          </a:bodyPr>
          <a:lstStyle/>
          <a:p>
            <a:r>
              <a:rPr lang="en-US" sz="2400" dirty="0">
                <a:solidFill>
                  <a:schemeClr val="tx1"/>
                </a:solidFill>
                <a:latin typeface="Arial" panose="020B0604020202020204" pitchFamily="34" charset="0"/>
                <a:cs typeface="Arial" panose="020B0604020202020204" pitchFamily="34" charset="0"/>
              </a:rPr>
              <a:t>A contributing action is an action that is being implemented to either increase or improve services for students who are low-income, EL, and/or foster youth.​</a:t>
            </a:r>
          </a:p>
          <a:p>
            <a:r>
              <a:rPr lang="en-US" sz="2400" dirty="0">
                <a:solidFill>
                  <a:schemeClr val="tx1"/>
                </a:solidFill>
                <a:latin typeface="Arial" panose="020B0604020202020204" pitchFamily="34" charset="0"/>
                <a:cs typeface="Arial" panose="020B0604020202020204" pitchFamily="34" charset="0"/>
              </a:rPr>
              <a:t>Each action that is increasing or improving services contributes towards meeting the LEA's MPP.</a:t>
            </a:r>
          </a:p>
          <a:p>
            <a:r>
              <a:rPr lang="en-US" sz="2400" dirty="0">
                <a:solidFill>
                  <a:schemeClr val="tx1"/>
                </a:solidFill>
                <a:latin typeface="Arial" panose="020B0604020202020204" pitchFamily="34" charset="0"/>
                <a:cs typeface="Arial" panose="020B0604020202020204" pitchFamily="34" charset="0"/>
              </a:rPr>
              <a:t>There are three types of contributing actions:​</a:t>
            </a:r>
          </a:p>
          <a:p>
            <a:pPr lvl="1"/>
            <a:r>
              <a:rPr lang="en-US" sz="2400" dirty="0">
                <a:solidFill>
                  <a:schemeClr val="tx1"/>
                </a:solidFill>
                <a:latin typeface="Arial" panose="020B0604020202020204" pitchFamily="34" charset="0"/>
                <a:cs typeface="Arial" panose="020B0604020202020204" pitchFamily="34" charset="0"/>
              </a:rPr>
              <a:t>LEA-wide​</a:t>
            </a:r>
          </a:p>
          <a:p>
            <a:pPr lvl="1"/>
            <a:r>
              <a:rPr lang="en-US" sz="2400" dirty="0">
                <a:solidFill>
                  <a:schemeClr val="tx1"/>
                </a:solidFill>
                <a:latin typeface="Arial" panose="020B0604020202020204" pitchFamily="34" charset="0"/>
                <a:cs typeface="Arial" panose="020B0604020202020204" pitchFamily="34" charset="0"/>
              </a:rPr>
              <a:t>Schoolwide​</a:t>
            </a:r>
          </a:p>
          <a:p>
            <a:pPr lvl="1"/>
            <a:r>
              <a:rPr lang="en-US" sz="2400" dirty="0">
                <a:solidFill>
                  <a:schemeClr val="tx1"/>
                </a:solidFill>
                <a:latin typeface="Arial" panose="020B0604020202020204" pitchFamily="34" charset="0"/>
                <a:cs typeface="Arial" panose="020B0604020202020204" pitchFamily="34" charset="0"/>
              </a:rPr>
              <a:t>Limited to Unduplicated Student Group(s)</a:t>
            </a:r>
          </a:p>
        </p:txBody>
      </p:sp>
      <p:sp>
        <p:nvSpPr>
          <p:cNvPr id="8" name="Slide Number Placeholder 7">
            <a:extLst>
              <a:ext uri="{FF2B5EF4-FFF2-40B4-BE49-F238E27FC236}">
                <a16:creationId xmlns:a16="http://schemas.microsoft.com/office/drawing/2014/main" id="{51BFF68A-E4B4-466F-B7CF-C949FAC72DAC}"/>
              </a:ext>
            </a:extLst>
          </p:cNvPr>
          <p:cNvSpPr>
            <a:spLocks noGrp="1"/>
          </p:cNvSpPr>
          <p:nvPr>
            <p:ph type="sldNum" sz="quarter" idx="12"/>
          </p:nvPr>
        </p:nvSpPr>
        <p:spPr>
          <a:xfrm>
            <a:off x="10634135" y="6356350"/>
            <a:ext cx="1530927" cy="501650"/>
          </a:xfrm>
        </p:spPr>
        <p:txBody>
          <a:bodyPr>
            <a:normAutofit/>
          </a:bodyPr>
          <a:lstStyle/>
          <a:p>
            <a:pPr>
              <a:spcAft>
                <a:spcPts val="600"/>
              </a:spcAft>
            </a:pPr>
            <a:fld id="{6D22F896-40B5-4ADD-8801-0D06FADFA095}" type="slidenum">
              <a:rPr lang="en-US" b="0" smtClean="0"/>
              <a:pPr>
                <a:spcAft>
                  <a:spcPts val="600"/>
                </a:spcAft>
              </a:pPr>
              <a:t>12</a:t>
            </a:fld>
            <a:endParaRPr lang="en-US" b="0" dirty="0"/>
          </a:p>
        </p:txBody>
      </p:sp>
    </p:spTree>
    <p:extLst>
      <p:ext uri="{BB962C8B-B14F-4D97-AF65-F5344CB8AC3E}">
        <p14:creationId xmlns:p14="http://schemas.microsoft.com/office/powerpoint/2010/main" val="21720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13584-77CE-BFDD-FDAB-3AC50C910AE3}"/>
              </a:ext>
            </a:extLst>
          </p:cNvPr>
          <p:cNvSpPr>
            <a:spLocks noGrp="1"/>
          </p:cNvSpPr>
          <p:nvPr>
            <p:ph type="title"/>
          </p:nvPr>
        </p:nvSpPr>
        <p:spPr/>
        <p:txBody>
          <a:bodyPr/>
          <a:lstStyle/>
          <a:p>
            <a:r>
              <a:rPr lang="en-US" dirty="0"/>
              <a:t>The Practice in Steps</a:t>
            </a:r>
          </a:p>
        </p:txBody>
      </p:sp>
      <p:sp>
        <p:nvSpPr>
          <p:cNvPr id="3" name="Content Placeholder 2">
            <a:extLst>
              <a:ext uri="{FF2B5EF4-FFF2-40B4-BE49-F238E27FC236}">
                <a16:creationId xmlns:a16="http://schemas.microsoft.com/office/drawing/2014/main" id="{BA2526A7-8FF9-4901-7D02-4CADF80FCCDB}"/>
              </a:ext>
            </a:extLst>
          </p:cNvPr>
          <p:cNvSpPr>
            <a:spLocks noGrp="1"/>
          </p:cNvSpPr>
          <p:nvPr>
            <p:ph sz="quarter" idx="13"/>
          </p:nvPr>
        </p:nvSpPr>
        <p:spPr>
          <a:xfrm>
            <a:off x="256032" y="3759200"/>
            <a:ext cx="2834831" cy="2230120"/>
          </a:xfrm>
        </p:spPr>
        <p:txBody>
          <a:bodyPr>
            <a:normAutofit/>
          </a:bodyPr>
          <a:lstStyle/>
          <a:p>
            <a:pPr marL="0" indent="0">
              <a:buNone/>
            </a:pPr>
            <a:r>
              <a:rPr lang="en-US" dirty="0"/>
              <a:t>Impacting Educational Outcomes for Low-income, EL, and Foster Youth Students</a:t>
            </a:r>
          </a:p>
        </p:txBody>
      </p:sp>
      <p:pic>
        <p:nvPicPr>
          <p:cNvPr id="8" name="Content Placeholder 15" descr="Process diagram with 6 steps going from top to bottom: gather and analyze data, identify needs, develop strategies to address needs, identify measure(s) of effectiveness, determine scope of action(s), evaluate effectiveness.">
            <a:extLst>
              <a:ext uri="{FF2B5EF4-FFF2-40B4-BE49-F238E27FC236}">
                <a16:creationId xmlns:a16="http://schemas.microsoft.com/office/drawing/2014/main" id="{86F922C3-5DAB-6BDE-FA2A-15363527D42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96640" y="136525"/>
            <a:ext cx="7884160" cy="6584949"/>
          </a:xfrm>
        </p:spPr>
      </p:pic>
      <p:sp>
        <p:nvSpPr>
          <p:cNvPr id="7" name="Slide Number Placeholder 6">
            <a:extLst>
              <a:ext uri="{FF2B5EF4-FFF2-40B4-BE49-F238E27FC236}">
                <a16:creationId xmlns:a16="http://schemas.microsoft.com/office/drawing/2014/main" id="{798AC140-A382-7621-EF3B-99DC1A6F2DDA}"/>
              </a:ext>
            </a:extLst>
          </p:cNvPr>
          <p:cNvSpPr>
            <a:spLocks noGrp="1"/>
          </p:cNvSpPr>
          <p:nvPr>
            <p:ph type="sldNum" sz="quarter" idx="12"/>
          </p:nvPr>
        </p:nvSpPr>
        <p:spPr/>
        <p:txBody>
          <a:bodyPr/>
          <a:lstStyle/>
          <a:p>
            <a:fld id="{4FAB73BC-B049-4115-A692-8D63A059BFB8}" type="slidenum">
              <a:rPr lang="en-US" sz="2400" b="0" smtClean="0">
                <a:latin typeface="Arial" panose="020B0604020202020204" pitchFamily="34" charset="0"/>
                <a:cs typeface="Arial" panose="020B0604020202020204" pitchFamily="34" charset="0"/>
              </a:rPr>
              <a:pPr/>
              <a:t>13</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1795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D1F5-D259-0FC0-B08D-148E22F8AF3C}"/>
              </a:ext>
            </a:extLst>
          </p:cNvPr>
          <p:cNvSpPr>
            <a:spLocks noGrp="1"/>
          </p:cNvSpPr>
          <p:nvPr>
            <p:ph type="title"/>
          </p:nvPr>
        </p:nvSpPr>
        <p:spPr/>
        <p:txBody>
          <a:bodyPr/>
          <a:lstStyle/>
          <a:p>
            <a:r>
              <a:rPr lang="en-US" dirty="0">
                <a:solidFill>
                  <a:schemeClr val="tx1"/>
                </a:solidFill>
              </a:rPr>
              <a:t>Goals and Actions Section</a:t>
            </a:r>
            <a:endParaRPr lang="en-US" dirty="0"/>
          </a:p>
        </p:txBody>
      </p:sp>
      <p:sp>
        <p:nvSpPr>
          <p:cNvPr id="3" name="Content Placeholder 2">
            <a:extLst>
              <a:ext uri="{FF2B5EF4-FFF2-40B4-BE49-F238E27FC236}">
                <a16:creationId xmlns:a16="http://schemas.microsoft.com/office/drawing/2014/main" id="{33C95A62-CCCB-51D4-9D03-34D59D249FEE}"/>
              </a:ext>
            </a:extLst>
          </p:cNvPr>
          <p:cNvSpPr>
            <a:spLocks noGrp="1"/>
          </p:cNvSpPr>
          <p:nvPr>
            <p:ph sz="quarter" idx="13"/>
          </p:nvPr>
        </p:nvSpPr>
        <p:spPr>
          <a:xfrm>
            <a:off x="3852863" y="4794250"/>
            <a:ext cx="7329487" cy="765302"/>
          </a:xfrm>
        </p:spPr>
        <p:txBody>
          <a:bodyPr/>
          <a:lstStyle/>
          <a:p>
            <a:pPr marL="0" indent="0">
              <a:buNone/>
            </a:pPr>
            <a:r>
              <a:rPr lang="en-US" dirty="0">
                <a:solidFill>
                  <a:schemeClr val="tx1"/>
                </a:solidFill>
              </a:rPr>
              <a:t>Template and Instructions</a:t>
            </a:r>
          </a:p>
        </p:txBody>
      </p:sp>
      <p:sp>
        <p:nvSpPr>
          <p:cNvPr id="4" name="Slide Number Placeholder 3">
            <a:extLst>
              <a:ext uri="{FF2B5EF4-FFF2-40B4-BE49-F238E27FC236}">
                <a16:creationId xmlns:a16="http://schemas.microsoft.com/office/drawing/2014/main" id="{9DA4FA3F-7FC6-56E5-5DEE-40AD5EAC2FE6}"/>
              </a:ext>
            </a:extLst>
          </p:cNvPr>
          <p:cNvSpPr>
            <a:spLocks noGrp="1"/>
          </p:cNvSpPr>
          <p:nvPr>
            <p:ph type="sldNum" sz="quarter" idx="12"/>
          </p:nvPr>
        </p:nvSpPr>
        <p:spPr/>
        <p:txBody>
          <a:bodyPr/>
          <a:lstStyle/>
          <a:p>
            <a:fld id="{4FAB73BC-B049-4115-A692-8D63A059BFB8}" type="slidenum">
              <a:rPr lang="en-US" b="0" smtClean="0"/>
              <a:pPr/>
              <a:t>14</a:t>
            </a:fld>
            <a:endParaRPr lang="en-US" sz="2400" b="0" dirty="0"/>
          </a:p>
        </p:txBody>
      </p:sp>
    </p:spTree>
    <p:extLst>
      <p:ext uri="{BB962C8B-B14F-4D97-AF65-F5344CB8AC3E}">
        <p14:creationId xmlns:p14="http://schemas.microsoft.com/office/powerpoint/2010/main" val="3108502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80779-0FA8-0D3C-AD14-413568C75644}"/>
              </a:ext>
            </a:extLst>
          </p:cNvPr>
          <p:cNvSpPr>
            <a:spLocks noGrp="1"/>
          </p:cNvSpPr>
          <p:nvPr>
            <p:ph type="title"/>
          </p:nvPr>
        </p:nvSpPr>
        <p:spPr/>
        <p:txBody>
          <a:bodyPr/>
          <a:lstStyle/>
          <a:p>
            <a:r>
              <a:rPr lang="en-US" dirty="0"/>
              <a:t>Measuring and Reporting Results</a:t>
            </a:r>
          </a:p>
        </p:txBody>
      </p:sp>
      <p:sp>
        <p:nvSpPr>
          <p:cNvPr id="3" name="Content Placeholder 2">
            <a:extLst>
              <a:ext uri="{FF2B5EF4-FFF2-40B4-BE49-F238E27FC236}">
                <a16:creationId xmlns:a16="http://schemas.microsoft.com/office/drawing/2014/main" id="{E4FC3A11-436A-9D8A-1DE7-8E3B734C6E2F}"/>
              </a:ext>
            </a:extLst>
          </p:cNvPr>
          <p:cNvSpPr>
            <a:spLocks noGrp="1"/>
          </p:cNvSpPr>
          <p:nvPr>
            <p:ph sz="quarter" idx="13"/>
          </p:nvPr>
        </p:nvSpPr>
        <p:spPr/>
        <p:txBody>
          <a:bodyPr>
            <a:normAutofit/>
          </a:bodyPr>
          <a:lstStyle/>
          <a:p>
            <a:r>
              <a:rPr lang="en-US" sz="2600" b="1" dirty="0"/>
              <a:t>Required metrics for LEA-wide actions: </a:t>
            </a:r>
            <a:r>
              <a:rPr lang="en-US" sz="2600" dirty="0"/>
              <a:t>For each action identified as 1) contributing towards the requirement to increase or improve services for foster youth, English learners, including long-term English learners, and low-income students and 2) being provided on an LEA-wide basis, the LEA must identify one or more metrics to monitor the effectiveness of the action and its budgeted expenditures.  </a:t>
            </a:r>
          </a:p>
        </p:txBody>
      </p:sp>
      <p:sp>
        <p:nvSpPr>
          <p:cNvPr id="4" name="Slide Number Placeholder 3">
            <a:extLst>
              <a:ext uri="{FF2B5EF4-FFF2-40B4-BE49-F238E27FC236}">
                <a16:creationId xmlns:a16="http://schemas.microsoft.com/office/drawing/2014/main" id="{39CA6BC5-7B75-2C32-1E59-DA15C2A5AA37}"/>
              </a:ext>
            </a:extLst>
          </p:cNvPr>
          <p:cNvSpPr>
            <a:spLocks noGrp="1"/>
          </p:cNvSpPr>
          <p:nvPr>
            <p:ph type="sldNum" sz="quarter" idx="12"/>
          </p:nvPr>
        </p:nvSpPr>
        <p:spPr/>
        <p:txBody>
          <a:bodyPr/>
          <a:lstStyle/>
          <a:p>
            <a:fld id="{4FAB73BC-B049-4115-A692-8D63A059BFB8}" type="slidenum">
              <a:rPr lang="en-US" smtClean="0"/>
              <a:pPr/>
              <a:t>15</a:t>
            </a:fld>
            <a:endParaRPr lang="en-US" b="0" dirty="0"/>
          </a:p>
        </p:txBody>
      </p:sp>
    </p:spTree>
    <p:extLst>
      <p:ext uri="{BB962C8B-B14F-4D97-AF65-F5344CB8AC3E}">
        <p14:creationId xmlns:p14="http://schemas.microsoft.com/office/powerpoint/2010/main" val="1325672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ADB94-674A-7317-A55F-DB075FCE0403}"/>
              </a:ext>
            </a:extLst>
          </p:cNvPr>
          <p:cNvSpPr>
            <a:spLocks noGrp="1"/>
          </p:cNvSpPr>
          <p:nvPr>
            <p:ph type="title"/>
          </p:nvPr>
        </p:nvSpPr>
        <p:spPr>
          <a:solidFill>
            <a:schemeClr val="accent1"/>
          </a:solidFill>
        </p:spPr>
        <p:txBody>
          <a:bodyPr/>
          <a:lstStyle/>
          <a:p>
            <a:r>
              <a:rPr lang="en-US" dirty="0">
                <a:solidFill>
                  <a:schemeClr val="bg1"/>
                </a:solidFill>
              </a:rPr>
              <a:t>Identifying Actions as Contributing</a:t>
            </a:r>
          </a:p>
        </p:txBody>
      </p:sp>
      <p:graphicFrame>
        <p:nvGraphicFramePr>
          <p:cNvPr id="6" name="Content Placeholder 4">
            <a:extLst>
              <a:ext uri="{FF2B5EF4-FFF2-40B4-BE49-F238E27FC236}">
                <a16:creationId xmlns:a16="http://schemas.microsoft.com/office/drawing/2014/main" id="{36E40103-64B2-9D3E-CE64-58EB359E7BC1}"/>
              </a:ext>
            </a:extLst>
          </p:cNvPr>
          <p:cNvGraphicFramePr>
            <a:graphicFrameLocks/>
          </p:cNvGraphicFramePr>
          <p:nvPr>
            <p:extLst>
              <p:ext uri="{D42A27DB-BD31-4B8C-83A1-F6EECF244321}">
                <p14:modId xmlns:p14="http://schemas.microsoft.com/office/powerpoint/2010/main" val="1259310614"/>
              </p:ext>
            </p:extLst>
          </p:nvPr>
        </p:nvGraphicFramePr>
        <p:xfrm>
          <a:off x="116305" y="1904074"/>
          <a:ext cx="11959390" cy="3699058"/>
        </p:xfrm>
        <a:graphic>
          <a:graphicData uri="http://schemas.openxmlformats.org/drawingml/2006/table">
            <a:tbl>
              <a:tblPr firstRow="1"/>
              <a:tblGrid>
                <a:gridCol w="1159042">
                  <a:extLst>
                    <a:ext uri="{9D8B030D-6E8A-4147-A177-3AD203B41FA5}">
                      <a16:colId xmlns:a16="http://schemas.microsoft.com/office/drawing/2014/main" val="1165464886"/>
                    </a:ext>
                  </a:extLst>
                </a:gridCol>
                <a:gridCol w="3624714">
                  <a:extLst>
                    <a:ext uri="{9D8B030D-6E8A-4147-A177-3AD203B41FA5}">
                      <a16:colId xmlns:a16="http://schemas.microsoft.com/office/drawing/2014/main" val="203944417"/>
                    </a:ext>
                  </a:extLst>
                </a:gridCol>
                <a:gridCol w="3922875">
                  <a:extLst>
                    <a:ext uri="{9D8B030D-6E8A-4147-A177-3AD203B41FA5}">
                      <a16:colId xmlns:a16="http://schemas.microsoft.com/office/drawing/2014/main" val="778749670"/>
                    </a:ext>
                  </a:extLst>
                </a:gridCol>
                <a:gridCol w="1271756">
                  <a:extLst>
                    <a:ext uri="{9D8B030D-6E8A-4147-A177-3AD203B41FA5}">
                      <a16:colId xmlns:a16="http://schemas.microsoft.com/office/drawing/2014/main" val="167243682"/>
                    </a:ext>
                  </a:extLst>
                </a:gridCol>
                <a:gridCol w="1981003">
                  <a:extLst>
                    <a:ext uri="{9D8B030D-6E8A-4147-A177-3AD203B41FA5}">
                      <a16:colId xmlns:a16="http://schemas.microsoft.com/office/drawing/2014/main" val="3263253396"/>
                    </a:ext>
                  </a:extLst>
                </a:gridCol>
              </a:tblGrid>
              <a:tr h="97916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Action #</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Title</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Description</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Total Funds</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highlight>
                            <a:srgbClr val="FFFF00"/>
                          </a:highlight>
                        </a:rPr>
                        <a:t>Contributing</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solidFill>
                      <a:srgbClr val="DEEBF6"/>
                    </a:solidFill>
                  </a:tcPr>
                </a:tc>
                <a:extLst>
                  <a:ext uri="{0D108BD9-81ED-4DB2-BD59-A6C34878D82A}">
                    <a16:rowId xmlns:a16="http://schemas.microsoft.com/office/drawing/2014/main" val="3274779635"/>
                  </a:ext>
                </a:extLst>
              </a:tr>
              <a:tr h="271989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[Action #]</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[A short title for the action; this will appear in the Action tables]</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[A description of what the action is; may include a description of how the action contributes to increasing or improving services]</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2400" dirty="0"/>
                        <a:t>[$0.00]</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n-US" sz="2400" dirty="0">
                          <a:highlight>
                            <a:srgbClr val="FFFF00"/>
                          </a:highlight>
                        </a:rPr>
                        <a:t>[Y/N]</a:t>
                      </a:r>
                    </a:p>
                  </a:txBody>
                  <a:tcPr>
                    <a:lnL w="12700" cap="flat" cmpd="sng" algn="ctr">
                      <a:solidFill>
                        <a:srgbClr val="D1D9E1">
                          <a:lumMod val="50000"/>
                        </a:srgbClr>
                      </a:solidFill>
                      <a:prstDash val="solid"/>
                      <a:round/>
                      <a:headEnd type="none" w="med" len="med"/>
                      <a:tailEnd type="none" w="med" len="med"/>
                    </a:lnL>
                    <a:lnR w="12700" cap="flat" cmpd="sng" algn="ctr">
                      <a:solidFill>
                        <a:srgbClr val="D1D9E1">
                          <a:lumMod val="50000"/>
                        </a:srgbClr>
                      </a:solidFill>
                      <a:prstDash val="solid"/>
                      <a:round/>
                      <a:headEnd type="none" w="med" len="med"/>
                      <a:tailEnd type="none" w="med" len="med"/>
                    </a:lnR>
                    <a:lnT w="12700" cap="flat" cmpd="sng" algn="ctr">
                      <a:solidFill>
                        <a:srgbClr val="D1D9E1">
                          <a:lumMod val="50000"/>
                        </a:srgbClr>
                      </a:solidFill>
                      <a:prstDash val="solid"/>
                      <a:round/>
                      <a:headEnd type="none" w="med" len="med"/>
                      <a:tailEnd type="none" w="med" len="med"/>
                    </a:lnT>
                    <a:lnB w="12700" cap="flat" cmpd="sng" algn="ctr">
                      <a:solidFill>
                        <a:srgbClr val="D1D9E1">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5403667"/>
                  </a:ext>
                </a:extLst>
              </a:tr>
            </a:tbl>
          </a:graphicData>
        </a:graphic>
      </p:graphicFrame>
      <p:sp>
        <p:nvSpPr>
          <p:cNvPr id="4" name="Slide Number Placeholder 3">
            <a:extLst>
              <a:ext uri="{FF2B5EF4-FFF2-40B4-BE49-F238E27FC236}">
                <a16:creationId xmlns:a16="http://schemas.microsoft.com/office/drawing/2014/main" id="{73D48CC8-E8E9-4FC4-9500-C08C4ADD2969}"/>
              </a:ext>
            </a:extLst>
          </p:cNvPr>
          <p:cNvSpPr>
            <a:spLocks noGrp="1"/>
          </p:cNvSpPr>
          <p:nvPr>
            <p:ph type="sldNum" sz="quarter" idx="12"/>
          </p:nvPr>
        </p:nvSpPr>
        <p:spPr/>
        <p:txBody>
          <a:bodyPr/>
          <a:lstStyle/>
          <a:p>
            <a:fld id="{4FAB73BC-B049-4115-A692-8D63A059BFB8}" type="slidenum">
              <a:rPr lang="en-US" b="0" smtClean="0"/>
              <a:pPr/>
              <a:t>16</a:t>
            </a:fld>
            <a:endParaRPr lang="en-US" sz="2400" b="0" dirty="0"/>
          </a:p>
        </p:txBody>
      </p:sp>
    </p:spTree>
    <p:extLst>
      <p:ext uri="{BB962C8B-B14F-4D97-AF65-F5344CB8AC3E}">
        <p14:creationId xmlns:p14="http://schemas.microsoft.com/office/powerpoint/2010/main" val="1485089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D0C46-6CC8-3B57-3397-A44032F611ED}"/>
              </a:ext>
            </a:extLst>
          </p:cNvPr>
          <p:cNvSpPr>
            <a:spLocks noGrp="1"/>
          </p:cNvSpPr>
          <p:nvPr>
            <p:ph type="title"/>
          </p:nvPr>
        </p:nvSpPr>
        <p:spPr/>
        <p:txBody>
          <a:bodyPr/>
          <a:lstStyle/>
          <a:p>
            <a:r>
              <a:rPr lang="en-US" dirty="0">
                <a:solidFill>
                  <a:schemeClr val="tx1"/>
                </a:solidFill>
              </a:rPr>
              <a:t>Goal Analysis Section: Prompt 3</a:t>
            </a:r>
          </a:p>
        </p:txBody>
      </p:sp>
      <p:sp>
        <p:nvSpPr>
          <p:cNvPr id="3" name="Content Placeholder 2">
            <a:extLst>
              <a:ext uri="{FF2B5EF4-FFF2-40B4-BE49-F238E27FC236}">
                <a16:creationId xmlns:a16="http://schemas.microsoft.com/office/drawing/2014/main" id="{B7ECE96F-8BDA-B966-DD08-FB624356C911}"/>
              </a:ext>
            </a:extLst>
          </p:cNvPr>
          <p:cNvSpPr>
            <a:spLocks noGrp="1"/>
          </p:cNvSpPr>
          <p:nvPr>
            <p:ph sz="quarter" idx="13"/>
          </p:nvPr>
        </p:nvSpPr>
        <p:spPr>
          <a:xfrm>
            <a:off x="3852863" y="4794250"/>
            <a:ext cx="7329487" cy="765302"/>
          </a:xfrm>
        </p:spPr>
        <p:txBody>
          <a:bodyPr/>
          <a:lstStyle/>
          <a:p>
            <a:pPr marL="0" indent="0">
              <a:buNone/>
            </a:pPr>
            <a:r>
              <a:rPr lang="en-US" dirty="0">
                <a:solidFill>
                  <a:schemeClr val="tx1"/>
                </a:solidFill>
              </a:rPr>
              <a:t>Template and Instructions</a:t>
            </a:r>
            <a:endParaRPr lang="en-US" dirty="0"/>
          </a:p>
        </p:txBody>
      </p:sp>
      <p:sp>
        <p:nvSpPr>
          <p:cNvPr id="4" name="Slide Number Placeholder 3">
            <a:extLst>
              <a:ext uri="{FF2B5EF4-FFF2-40B4-BE49-F238E27FC236}">
                <a16:creationId xmlns:a16="http://schemas.microsoft.com/office/drawing/2014/main" id="{CBAF7310-EDD7-C837-B64B-AF357D60CB22}"/>
              </a:ext>
            </a:extLst>
          </p:cNvPr>
          <p:cNvSpPr>
            <a:spLocks noGrp="1"/>
          </p:cNvSpPr>
          <p:nvPr>
            <p:ph type="sldNum" sz="quarter" idx="12"/>
          </p:nvPr>
        </p:nvSpPr>
        <p:spPr/>
        <p:txBody>
          <a:bodyPr/>
          <a:lstStyle/>
          <a:p>
            <a:fld id="{4FAB73BC-B049-4115-A692-8D63A059BFB8}" type="slidenum">
              <a:rPr lang="en-US" b="0" smtClean="0"/>
              <a:pPr/>
              <a:t>17</a:t>
            </a:fld>
            <a:endParaRPr lang="en-US" sz="2400" b="0" dirty="0"/>
          </a:p>
        </p:txBody>
      </p:sp>
    </p:spTree>
    <p:extLst>
      <p:ext uri="{BB962C8B-B14F-4D97-AF65-F5344CB8AC3E}">
        <p14:creationId xmlns:p14="http://schemas.microsoft.com/office/powerpoint/2010/main" val="2374390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B531-19DA-14CA-4DE0-7E130D3B5DC8}"/>
              </a:ext>
            </a:extLst>
          </p:cNvPr>
          <p:cNvSpPr>
            <a:spLocks noGrp="1"/>
          </p:cNvSpPr>
          <p:nvPr>
            <p:ph type="title"/>
          </p:nvPr>
        </p:nvSpPr>
        <p:spPr/>
        <p:txBody>
          <a:bodyPr/>
          <a:lstStyle/>
          <a:p>
            <a:r>
              <a:rPr lang="en-US" dirty="0"/>
              <a:t>Goal Analysis: Prompt 3</a:t>
            </a:r>
          </a:p>
        </p:txBody>
      </p:sp>
      <p:sp>
        <p:nvSpPr>
          <p:cNvPr id="3" name="Content Placeholder 2">
            <a:extLst>
              <a:ext uri="{FF2B5EF4-FFF2-40B4-BE49-F238E27FC236}">
                <a16:creationId xmlns:a16="http://schemas.microsoft.com/office/drawing/2014/main" id="{09C223FF-07F3-348C-FD8E-5B3F67031AB4}"/>
              </a:ext>
            </a:extLst>
          </p:cNvPr>
          <p:cNvSpPr>
            <a:spLocks noGrp="1"/>
          </p:cNvSpPr>
          <p:nvPr>
            <p:ph sz="quarter" idx="13"/>
          </p:nvPr>
        </p:nvSpPr>
        <p:spPr/>
        <p:txBody>
          <a:bodyPr>
            <a:normAutofit/>
          </a:bodyPr>
          <a:lstStyle/>
          <a:p>
            <a:pPr marL="0" indent="0">
              <a:buNone/>
            </a:pPr>
            <a:r>
              <a:rPr lang="en-US" sz="2600" dirty="0">
                <a:cs typeface="Arial"/>
              </a:rPr>
              <a:t>A description of the effectiveness or ineffectiveness of the specific actions to date in making progress toward the goal.</a:t>
            </a:r>
          </a:p>
        </p:txBody>
      </p:sp>
      <p:sp>
        <p:nvSpPr>
          <p:cNvPr id="4" name="Slide Number Placeholder 3">
            <a:extLst>
              <a:ext uri="{FF2B5EF4-FFF2-40B4-BE49-F238E27FC236}">
                <a16:creationId xmlns:a16="http://schemas.microsoft.com/office/drawing/2014/main" id="{AB0F3EF7-ACD5-8D81-98A0-898586901300}"/>
              </a:ext>
            </a:extLst>
          </p:cNvPr>
          <p:cNvSpPr>
            <a:spLocks noGrp="1"/>
          </p:cNvSpPr>
          <p:nvPr>
            <p:ph type="sldNum" sz="quarter" idx="12"/>
          </p:nvPr>
        </p:nvSpPr>
        <p:spPr/>
        <p:txBody>
          <a:bodyPr/>
          <a:lstStyle/>
          <a:p>
            <a:fld id="{4FAB73BC-B049-4115-A692-8D63A059BFB8}" type="slidenum">
              <a:rPr lang="en-US" smtClean="0"/>
              <a:pPr/>
              <a:t>18</a:t>
            </a:fld>
            <a:endParaRPr lang="en-US" b="0" dirty="0"/>
          </a:p>
        </p:txBody>
      </p:sp>
    </p:spTree>
    <p:extLst>
      <p:ext uri="{BB962C8B-B14F-4D97-AF65-F5344CB8AC3E}">
        <p14:creationId xmlns:p14="http://schemas.microsoft.com/office/powerpoint/2010/main" val="286952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7839-E47E-3291-9B46-8951FFB7AB08}"/>
              </a:ext>
            </a:extLst>
          </p:cNvPr>
          <p:cNvSpPr>
            <a:spLocks noGrp="1"/>
          </p:cNvSpPr>
          <p:nvPr>
            <p:ph type="title"/>
          </p:nvPr>
        </p:nvSpPr>
        <p:spPr/>
        <p:txBody>
          <a:bodyPr/>
          <a:lstStyle/>
          <a:p>
            <a:r>
              <a:rPr lang="en-US" dirty="0"/>
              <a:t>Goal Analysis: Prompt 3 Instructions (1)</a:t>
            </a:r>
          </a:p>
        </p:txBody>
      </p:sp>
      <p:sp>
        <p:nvSpPr>
          <p:cNvPr id="3" name="Content Placeholder 2">
            <a:extLst>
              <a:ext uri="{FF2B5EF4-FFF2-40B4-BE49-F238E27FC236}">
                <a16:creationId xmlns:a16="http://schemas.microsoft.com/office/drawing/2014/main" id="{630A5D23-42DC-7121-5255-857F89BC1F52}"/>
              </a:ext>
            </a:extLst>
          </p:cNvPr>
          <p:cNvSpPr>
            <a:spLocks noGrp="1"/>
          </p:cNvSpPr>
          <p:nvPr>
            <p:ph sz="quarter" idx="13"/>
          </p:nvPr>
        </p:nvSpPr>
        <p:spPr/>
        <p:txBody>
          <a:bodyPr/>
          <a:lstStyle/>
          <a:p>
            <a:pPr marL="342900" indent="-342900">
              <a:buFont typeface="Arial"/>
              <a:buChar char="•"/>
            </a:pPr>
            <a:r>
              <a:rPr lang="en-US" dirty="0">
                <a:ea typeface="+mn-lt"/>
                <a:cs typeface="+mn-lt"/>
              </a:rPr>
              <a:t>Describe the effectiveness or ineffectiveness of the specific actions to date in making progress toward the goal. “Effectiveness” means the degree to which the actions were successful in producing the target result and “ineffectiveness” means that the actions did not produce any significant or targeted result.</a:t>
            </a:r>
            <a:endParaRPr lang="en-US" dirty="0"/>
          </a:p>
          <a:p>
            <a:pPr marL="742950" lvl="1" indent="-285750">
              <a:buFont typeface="Arial"/>
              <a:buChar char="•"/>
            </a:pPr>
            <a:r>
              <a:rPr lang="en-US" dirty="0">
                <a:ea typeface="+mn-lt"/>
                <a:cs typeface="+mn-lt"/>
              </a:rPr>
              <a:t>In some cases, not all actions in a goal will be intended to improve performance on all of the metrics associated with the goal. </a:t>
            </a:r>
            <a:endParaRPr lang="en-US" dirty="0">
              <a:cs typeface="Arial"/>
            </a:endParaRPr>
          </a:p>
        </p:txBody>
      </p:sp>
      <p:sp>
        <p:nvSpPr>
          <p:cNvPr id="4" name="Slide Number Placeholder 3">
            <a:extLst>
              <a:ext uri="{FF2B5EF4-FFF2-40B4-BE49-F238E27FC236}">
                <a16:creationId xmlns:a16="http://schemas.microsoft.com/office/drawing/2014/main" id="{6F15A1F8-0100-4FCD-8E0D-1C9A312937C0}"/>
              </a:ext>
            </a:extLst>
          </p:cNvPr>
          <p:cNvSpPr>
            <a:spLocks noGrp="1"/>
          </p:cNvSpPr>
          <p:nvPr>
            <p:ph type="sldNum" sz="quarter" idx="12"/>
          </p:nvPr>
        </p:nvSpPr>
        <p:spPr/>
        <p:txBody>
          <a:bodyPr/>
          <a:lstStyle/>
          <a:p>
            <a:fld id="{4FAB73BC-B049-4115-A692-8D63A059BFB8}" type="slidenum">
              <a:rPr lang="en-US" smtClean="0"/>
              <a:pPr/>
              <a:t>19</a:t>
            </a:fld>
            <a:endParaRPr lang="en-US" b="0" dirty="0"/>
          </a:p>
        </p:txBody>
      </p:sp>
    </p:spTree>
    <p:extLst>
      <p:ext uri="{BB962C8B-B14F-4D97-AF65-F5344CB8AC3E}">
        <p14:creationId xmlns:p14="http://schemas.microsoft.com/office/powerpoint/2010/main" val="3686767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4DB5603-AC11-4031-8C2D-572EA6667667}"/>
              </a:ext>
            </a:extLst>
          </p:cNvPr>
          <p:cNvSpPr>
            <a:spLocks noGrp="1"/>
          </p:cNvSpPr>
          <p:nvPr>
            <p:ph type="title"/>
          </p:nvPr>
        </p:nvSpPr>
        <p:spPr>
          <a:xfrm>
            <a:off x="1600754" y="1087374"/>
            <a:ext cx="8983489" cy="1000978"/>
          </a:xfrm>
        </p:spPr>
        <p:txBody>
          <a:bodyPr>
            <a:normAutofit/>
          </a:bodyPr>
          <a:lstStyle/>
          <a:p>
            <a:r>
              <a:rPr lang="en-US" sz="4000" dirty="0"/>
              <a:t>Purpose (1)</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A6382EE6-D0F9-45B2-A698-7B0F8EEFA06A}"/>
              </a:ext>
            </a:extLst>
          </p:cNvPr>
          <p:cNvSpPr>
            <a:spLocks noGrp="1"/>
          </p:cNvSpPr>
          <p:nvPr>
            <p:ph idx="4294967295"/>
          </p:nvPr>
        </p:nvSpPr>
        <p:spPr>
          <a:xfrm>
            <a:off x="1600753" y="2535446"/>
            <a:ext cx="8983489" cy="3554457"/>
          </a:xfrm>
        </p:spPr>
        <p:txBody>
          <a:bodyPr vert="horz" lIns="91440" tIns="45720" rIns="91440" bIns="45720" rtlCol="0">
            <a:normAutofit/>
          </a:bodyPr>
          <a:lstStyle/>
          <a:p>
            <a:pPr marL="0" indent="0">
              <a:buNone/>
            </a:pPr>
            <a:r>
              <a:rPr lang="en-US" sz="2600" dirty="0">
                <a:solidFill>
                  <a:schemeClr val="tx1"/>
                </a:solidFill>
                <a:latin typeface="Arial" panose="020B0604020202020204" pitchFamily="34" charset="0"/>
                <a:cs typeface="Arial" panose="020B0604020202020204" pitchFamily="34" charset="0"/>
              </a:rPr>
              <a:t>A well-written Increased or Improved Services section provides educational partners with a comprehensive description, within a single dedicated section, of how a local educational agency (LEA) plans to increase or improve services for its unduplicated students in grades transitional kindergarten (TK)–12 as compared to all students in grades TK–12, as applicable, and how LEA-wide or schoolwide actions identified for this purpose meet regulatory requirements.</a:t>
            </a:r>
          </a:p>
        </p:txBody>
      </p:sp>
      <p:sp>
        <p:nvSpPr>
          <p:cNvPr id="8" name="Slide Number Placeholder 7">
            <a:extLst>
              <a:ext uri="{FF2B5EF4-FFF2-40B4-BE49-F238E27FC236}">
                <a16:creationId xmlns:a16="http://schemas.microsoft.com/office/drawing/2014/main" id="{8D61D6AA-AEC8-47ED-B592-78B908061772}"/>
              </a:ext>
            </a:extLst>
          </p:cNvPr>
          <p:cNvSpPr>
            <a:spLocks noGrp="1"/>
          </p:cNvSpPr>
          <p:nvPr>
            <p:ph type="sldNum" sz="quarter" idx="12"/>
          </p:nvPr>
        </p:nvSpPr>
        <p:spPr>
          <a:xfrm>
            <a:off x="10634135" y="6356350"/>
            <a:ext cx="1530927" cy="365125"/>
          </a:xfrm>
        </p:spPr>
        <p:txBody>
          <a:bodyPr>
            <a:noAutofit/>
          </a:bodyPr>
          <a:lstStyle/>
          <a:p>
            <a:pPr>
              <a:spcAft>
                <a:spcPts val="600"/>
              </a:spcAft>
            </a:pPr>
            <a:fld id="{6D22F896-40B5-4ADD-8801-0D06FADFA095}" type="slidenum">
              <a:rPr lang="en-US" b="0" smtClean="0"/>
              <a:pPr>
                <a:spcAft>
                  <a:spcPts val="600"/>
                </a:spcAft>
              </a:pPr>
              <a:t>2</a:t>
            </a:fld>
            <a:endParaRPr lang="en-US" b="0" dirty="0"/>
          </a:p>
        </p:txBody>
      </p:sp>
    </p:spTree>
    <p:extLst>
      <p:ext uri="{BB962C8B-B14F-4D97-AF65-F5344CB8AC3E}">
        <p14:creationId xmlns:p14="http://schemas.microsoft.com/office/powerpoint/2010/main" val="2628650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79A58-6B44-1BA0-0A01-B04CCF8FB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C5CCD-DA46-A84F-8709-5C09CCBF6AB1}"/>
              </a:ext>
            </a:extLst>
          </p:cNvPr>
          <p:cNvSpPr>
            <a:spLocks noGrp="1"/>
          </p:cNvSpPr>
          <p:nvPr>
            <p:ph type="title"/>
          </p:nvPr>
        </p:nvSpPr>
        <p:spPr/>
        <p:txBody>
          <a:bodyPr/>
          <a:lstStyle/>
          <a:p>
            <a:r>
              <a:rPr lang="en-US" dirty="0"/>
              <a:t>Goal Analysis: Prompt 3 Instructions (2)</a:t>
            </a:r>
          </a:p>
        </p:txBody>
      </p:sp>
      <p:sp>
        <p:nvSpPr>
          <p:cNvPr id="3" name="Content Placeholder 2">
            <a:extLst>
              <a:ext uri="{FF2B5EF4-FFF2-40B4-BE49-F238E27FC236}">
                <a16:creationId xmlns:a16="http://schemas.microsoft.com/office/drawing/2014/main" id="{BD0FFA2B-781B-4440-E67A-98D20223C43F}"/>
              </a:ext>
            </a:extLst>
          </p:cNvPr>
          <p:cNvSpPr>
            <a:spLocks noGrp="1"/>
          </p:cNvSpPr>
          <p:nvPr>
            <p:ph sz="quarter" idx="13"/>
          </p:nvPr>
        </p:nvSpPr>
        <p:spPr/>
        <p:txBody>
          <a:bodyPr/>
          <a:lstStyle/>
          <a:p>
            <a:pPr marL="342900" indent="-342900">
              <a:buFont typeface="Arial"/>
              <a:buChar char="•"/>
            </a:pPr>
            <a:r>
              <a:rPr lang="en-US" dirty="0">
                <a:ea typeface="+mn-lt"/>
                <a:cs typeface="+mn-lt"/>
              </a:rPr>
              <a:t>When responding to this prompt, LEAs may assess the effectiveness of a single action or group of actions within the goal in the context of performance on a single metric or group of specific metrics within the goal that are applicable to the action(s). Grouping actions with metrics will allow for more robust analysis of whether the strategy the LEA is using to impact a specified set of metrics is working and increase transparency for educational partners. LEAs are encouraged to use such an approach when goals include multiple actions and metrics that are not closely associated.</a:t>
            </a:r>
            <a:endParaRPr lang="en-US" dirty="0">
              <a:ea typeface="+mn-lt"/>
              <a:cs typeface="Arial"/>
            </a:endParaRPr>
          </a:p>
          <a:p>
            <a:pPr marL="342900" indent="-342900">
              <a:buFont typeface="Arial"/>
              <a:buChar char="•"/>
            </a:pPr>
            <a:r>
              <a:rPr lang="en-US" dirty="0">
                <a:ea typeface="+mn-lt"/>
                <a:cs typeface="+mn-lt"/>
              </a:rPr>
              <a:t>Beginning with the development of the 2024–25 LCAP, the LEA must change actions that have not proven effective over a three-year period. </a:t>
            </a:r>
            <a:endParaRPr lang="en-US" dirty="0">
              <a:cs typeface="Arial"/>
            </a:endParaRPr>
          </a:p>
        </p:txBody>
      </p:sp>
      <p:sp>
        <p:nvSpPr>
          <p:cNvPr id="4" name="Slide Number Placeholder 3">
            <a:extLst>
              <a:ext uri="{FF2B5EF4-FFF2-40B4-BE49-F238E27FC236}">
                <a16:creationId xmlns:a16="http://schemas.microsoft.com/office/drawing/2014/main" id="{88FD71EA-546F-0B95-6B5A-35775E1407C8}"/>
              </a:ext>
            </a:extLst>
          </p:cNvPr>
          <p:cNvSpPr>
            <a:spLocks noGrp="1"/>
          </p:cNvSpPr>
          <p:nvPr>
            <p:ph type="sldNum" sz="quarter" idx="12"/>
          </p:nvPr>
        </p:nvSpPr>
        <p:spPr/>
        <p:txBody>
          <a:bodyPr/>
          <a:lstStyle/>
          <a:p>
            <a:fld id="{4FAB73BC-B049-4115-A692-8D63A059BFB8}" type="slidenum">
              <a:rPr lang="en-US" smtClean="0"/>
              <a:pPr/>
              <a:t>20</a:t>
            </a:fld>
            <a:endParaRPr lang="en-US" b="0" dirty="0"/>
          </a:p>
        </p:txBody>
      </p:sp>
    </p:spTree>
    <p:extLst>
      <p:ext uri="{BB962C8B-B14F-4D97-AF65-F5344CB8AC3E}">
        <p14:creationId xmlns:p14="http://schemas.microsoft.com/office/powerpoint/2010/main" val="1219738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8C950-50EF-5A7C-4D55-EF61A7E9AEC8}"/>
              </a:ext>
            </a:extLst>
          </p:cNvPr>
          <p:cNvSpPr>
            <a:spLocks noGrp="1"/>
          </p:cNvSpPr>
          <p:nvPr>
            <p:ph type="title"/>
          </p:nvPr>
        </p:nvSpPr>
        <p:spPr>
          <a:xfrm>
            <a:off x="3867912" y="1298448"/>
            <a:ext cx="7315200" cy="3781552"/>
          </a:xfrm>
        </p:spPr>
        <p:txBody>
          <a:bodyPr>
            <a:normAutofit/>
          </a:bodyPr>
          <a:lstStyle/>
          <a:p>
            <a:r>
              <a:rPr lang="en-US" dirty="0">
                <a:solidFill>
                  <a:schemeClr val="tx1"/>
                </a:solidFill>
              </a:rPr>
              <a:t>Increased or Improved Services Section – Template and Instructions</a:t>
            </a:r>
            <a:endParaRPr lang="en-US" dirty="0"/>
          </a:p>
        </p:txBody>
      </p:sp>
      <p:sp>
        <p:nvSpPr>
          <p:cNvPr id="4" name="Slide Number Placeholder 3">
            <a:extLst>
              <a:ext uri="{FF2B5EF4-FFF2-40B4-BE49-F238E27FC236}">
                <a16:creationId xmlns:a16="http://schemas.microsoft.com/office/drawing/2014/main" id="{97D5FF0B-7A8C-7906-433D-ECD1CA671892}"/>
              </a:ext>
            </a:extLst>
          </p:cNvPr>
          <p:cNvSpPr>
            <a:spLocks noGrp="1"/>
          </p:cNvSpPr>
          <p:nvPr>
            <p:ph type="sldNum" sz="quarter" idx="12"/>
          </p:nvPr>
        </p:nvSpPr>
        <p:spPr/>
        <p:txBody>
          <a:bodyPr/>
          <a:lstStyle/>
          <a:p>
            <a:fld id="{4FAB73BC-B049-4115-A692-8D63A059BFB8}" type="slidenum">
              <a:rPr lang="en-US" b="0" smtClean="0"/>
              <a:pPr/>
              <a:t>21</a:t>
            </a:fld>
            <a:endParaRPr lang="en-US" sz="2400" b="0" dirty="0"/>
          </a:p>
        </p:txBody>
      </p:sp>
    </p:spTree>
    <p:extLst>
      <p:ext uri="{BB962C8B-B14F-4D97-AF65-F5344CB8AC3E}">
        <p14:creationId xmlns:p14="http://schemas.microsoft.com/office/powerpoint/2010/main" val="3061424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74280-ADAA-65E4-9317-358335A0BC83}"/>
              </a:ext>
            </a:extLst>
          </p:cNvPr>
          <p:cNvSpPr>
            <a:spLocks noGrp="1"/>
          </p:cNvSpPr>
          <p:nvPr>
            <p:ph type="title"/>
          </p:nvPr>
        </p:nvSpPr>
        <p:spPr>
          <a:xfrm>
            <a:off x="606425" y="72782"/>
            <a:ext cx="10972800" cy="730493"/>
          </a:xfrm>
          <a:solidFill>
            <a:schemeClr val="accent1"/>
          </a:solidFill>
        </p:spPr>
        <p:txBody>
          <a:bodyPr/>
          <a:lstStyle/>
          <a:p>
            <a:r>
              <a:rPr lang="en-US" dirty="0">
                <a:solidFill>
                  <a:schemeClr val="bg1"/>
                </a:solidFill>
              </a:rPr>
              <a:t>Increased or Improved Services Section</a:t>
            </a:r>
          </a:p>
        </p:txBody>
      </p:sp>
      <p:sp>
        <p:nvSpPr>
          <p:cNvPr id="3" name="Content Placeholder 2">
            <a:extLst>
              <a:ext uri="{FF2B5EF4-FFF2-40B4-BE49-F238E27FC236}">
                <a16:creationId xmlns:a16="http://schemas.microsoft.com/office/drawing/2014/main" id="{2AB44318-5078-2347-EB66-2DFD3CC5BE83}"/>
              </a:ext>
            </a:extLst>
          </p:cNvPr>
          <p:cNvSpPr>
            <a:spLocks noGrp="1"/>
          </p:cNvSpPr>
          <p:nvPr>
            <p:ph sz="quarter" idx="13"/>
          </p:nvPr>
        </p:nvSpPr>
        <p:spPr>
          <a:xfrm>
            <a:off x="146584" y="1063581"/>
            <a:ext cx="11378503" cy="975435"/>
          </a:xfrm>
        </p:spPr>
        <p:txBody>
          <a:bodyPr>
            <a:normAutofit/>
          </a:bodyPr>
          <a:lstStyle/>
          <a:p>
            <a:pPr marL="0" lvl="0" indent="0">
              <a:spcAft>
                <a:spcPts val="200"/>
              </a:spcAft>
              <a:buClrTx/>
              <a:buSzPct val="100000"/>
              <a:buNone/>
            </a:pPr>
            <a:r>
              <a:rPr lang="en-US" sz="2600" b="1" dirty="0">
                <a:solidFill>
                  <a:srgbClr val="000000">
                    <a:lumMod val="75000"/>
                    <a:lumOff val="25000"/>
                  </a:srgbClr>
                </a:solidFill>
                <a:latin typeface="Arial"/>
                <a:cs typeface="+mn-cs"/>
              </a:rPr>
              <a:t>Increased or Improved Services for Foster Youth, English Learners, and Low-Income Students for 2025-26</a:t>
            </a:r>
            <a:endParaRPr lang="en-US" dirty="0"/>
          </a:p>
        </p:txBody>
      </p:sp>
      <p:graphicFrame>
        <p:nvGraphicFramePr>
          <p:cNvPr id="8" name="Content Placeholder 7" descr="Example of how this section would look in an LCAP with values for grants and additional 15 percent.">
            <a:extLst>
              <a:ext uri="{FF2B5EF4-FFF2-40B4-BE49-F238E27FC236}">
                <a16:creationId xmlns:a16="http://schemas.microsoft.com/office/drawing/2014/main" id="{92C16F2C-8A7D-D74E-D519-46CA0AB2FAA4}"/>
              </a:ext>
            </a:extLst>
          </p:cNvPr>
          <p:cNvGraphicFramePr>
            <a:graphicFrameLocks noGrp="1"/>
          </p:cNvGraphicFramePr>
          <p:nvPr>
            <p:ph sz="quarter" idx="14"/>
            <p:extLst>
              <p:ext uri="{D42A27DB-BD31-4B8C-83A1-F6EECF244321}">
                <p14:modId xmlns:p14="http://schemas.microsoft.com/office/powerpoint/2010/main" val="2034248970"/>
              </p:ext>
            </p:extLst>
          </p:nvPr>
        </p:nvGraphicFramePr>
        <p:xfrm>
          <a:off x="146584" y="2050658"/>
          <a:ext cx="11838344" cy="1280160"/>
        </p:xfrm>
        <a:graphic>
          <a:graphicData uri="http://schemas.openxmlformats.org/drawingml/2006/table">
            <a:tbl>
              <a:tblPr firstRow="1" bandRow="1">
                <a:tableStyleId>{5940675A-B579-460E-94D1-54222C63F5DA}</a:tableStyleId>
              </a:tblPr>
              <a:tblGrid>
                <a:gridCol w="5919172">
                  <a:extLst>
                    <a:ext uri="{9D8B030D-6E8A-4147-A177-3AD203B41FA5}">
                      <a16:colId xmlns:a16="http://schemas.microsoft.com/office/drawing/2014/main" val="3705364614"/>
                    </a:ext>
                  </a:extLst>
                </a:gridCol>
                <a:gridCol w="5919172">
                  <a:extLst>
                    <a:ext uri="{9D8B030D-6E8A-4147-A177-3AD203B41FA5}">
                      <a16:colId xmlns:a16="http://schemas.microsoft.com/office/drawing/2014/main" val="3763712446"/>
                    </a:ext>
                  </a:extLst>
                </a:gridCol>
              </a:tblGrid>
              <a:tr h="782266">
                <a:tc>
                  <a:txBody>
                    <a:bodyPr/>
                    <a:lstStyle/>
                    <a:p>
                      <a:r>
                        <a:rPr lang="en-US" sz="2400" dirty="0">
                          <a:latin typeface="Arial" panose="020B0604020202020204" pitchFamily="34" charset="0"/>
                          <a:cs typeface="Arial" panose="020B0604020202020204" pitchFamily="34" charset="0"/>
                        </a:rPr>
                        <a:t>Total Projected LCFF Supplemental and/or Concentration Grants</a:t>
                      </a:r>
                    </a:p>
                  </a:txBody>
                  <a:tcPr>
                    <a:solidFill>
                      <a:srgbClr val="DEEBF6"/>
                    </a:solidFill>
                  </a:tcPr>
                </a:tc>
                <a:tc>
                  <a:txBody>
                    <a:bodyPr/>
                    <a:lstStyle/>
                    <a:p>
                      <a:r>
                        <a:rPr lang="en-US" sz="2400" dirty="0">
                          <a:latin typeface="Arial" panose="020B0604020202020204" pitchFamily="34" charset="0"/>
                          <a:cs typeface="Arial" panose="020B0604020202020204" pitchFamily="34" charset="0"/>
                        </a:rPr>
                        <a:t>Projected Additional 15 percent LCFF Concentration Grant</a:t>
                      </a:r>
                    </a:p>
                  </a:txBody>
                  <a:tcPr>
                    <a:solidFill>
                      <a:srgbClr val="DEEBF6"/>
                    </a:solidFill>
                  </a:tcPr>
                </a:tc>
                <a:extLst>
                  <a:ext uri="{0D108BD9-81ED-4DB2-BD59-A6C34878D82A}">
                    <a16:rowId xmlns:a16="http://schemas.microsoft.com/office/drawing/2014/main" val="3066774116"/>
                  </a:ext>
                </a:extLst>
              </a:tr>
              <a:tr h="441925">
                <a:tc>
                  <a:txBody>
                    <a:bodyPr/>
                    <a:lstStyle/>
                    <a:p>
                      <a:r>
                        <a:rPr lang="en-US" sz="2400" dirty="0">
                          <a:latin typeface="Arial" panose="020B0604020202020204" pitchFamily="34" charset="0"/>
                          <a:cs typeface="Arial" panose="020B0604020202020204" pitchFamily="34" charset="0"/>
                        </a:rPr>
                        <a:t>$3,248,796</a:t>
                      </a:r>
                    </a:p>
                  </a:txBody>
                  <a:tcPr/>
                </a:tc>
                <a:tc>
                  <a:txBody>
                    <a:bodyPr/>
                    <a:lstStyle/>
                    <a:p>
                      <a:r>
                        <a:rPr lang="en-US" sz="2400" dirty="0">
                          <a:latin typeface="Arial" panose="020B0604020202020204" pitchFamily="34" charset="0"/>
                          <a:cs typeface="Arial" panose="020B0604020202020204" pitchFamily="34" charset="0"/>
                        </a:rPr>
                        <a:t>$1,009,234</a:t>
                      </a:r>
                    </a:p>
                  </a:txBody>
                  <a:tcPr/>
                </a:tc>
                <a:extLst>
                  <a:ext uri="{0D108BD9-81ED-4DB2-BD59-A6C34878D82A}">
                    <a16:rowId xmlns:a16="http://schemas.microsoft.com/office/drawing/2014/main" val="4271560810"/>
                  </a:ext>
                </a:extLst>
              </a:tr>
            </a:tbl>
          </a:graphicData>
        </a:graphic>
      </p:graphicFrame>
      <p:sp>
        <p:nvSpPr>
          <p:cNvPr id="5" name="Content Placeholder 4">
            <a:extLst>
              <a:ext uri="{FF2B5EF4-FFF2-40B4-BE49-F238E27FC236}">
                <a16:creationId xmlns:a16="http://schemas.microsoft.com/office/drawing/2014/main" id="{DAD0FDC9-9974-25B5-C67D-6BB9D0EC55E9}"/>
              </a:ext>
            </a:extLst>
          </p:cNvPr>
          <p:cNvSpPr>
            <a:spLocks noGrp="1"/>
          </p:cNvSpPr>
          <p:nvPr>
            <p:ph sz="quarter" idx="15"/>
          </p:nvPr>
        </p:nvSpPr>
        <p:spPr>
          <a:xfrm>
            <a:off x="146584" y="3419979"/>
            <a:ext cx="11378503" cy="798363"/>
          </a:xfrm>
        </p:spPr>
        <p:txBody>
          <a:bodyPr/>
          <a:lstStyle/>
          <a:p>
            <a:pPr marL="0" lvl="0" indent="0">
              <a:spcAft>
                <a:spcPts val="200"/>
              </a:spcAft>
              <a:buClrTx/>
              <a:buSzPct val="100000"/>
              <a:buNone/>
            </a:pPr>
            <a:r>
              <a:rPr lang="en-US" b="1" dirty="0">
                <a:solidFill>
                  <a:srgbClr val="000000">
                    <a:lumMod val="75000"/>
                    <a:lumOff val="25000"/>
                  </a:srgbClr>
                </a:solidFill>
                <a:latin typeface="Arial"/>
                <a:cs typeface="+mn-cs"/>
              </a:rPr>
              <a:t>Required percentage to increase or improve services for the LCAP year</a:t>
            </a:r>
            <a:endParaRPr lang="en-US" dirty="0"/>
          </a:p>
        </p:txBody>
      </p:sp>
      <p:graphicFrame>
        <p:nvGraphicFramePr>
          <p:cNvPr id="9" name="Content Placeholder 8" descr="Example of how this section would look in an LCAP with values for required percentage.">
            <a:extLst>
              <a:ext uri="{FF2B5EF4-FFF2-40B4-BE49-F238E27FC236}">
                <a16:creationId xmlns:a16="http://schemas.microsoft.com/office/drawing/2014/main" id="{58184029-5DA9-A558-7442-4134C1691EB5}"/>
              </a:ext>
            </a:extLst>
          </p:cNvPr>
          <p:cNvGraphicFramePr>
            <a:graphicFrameLocks noGrp="1"/>
          </p:cNvGraphicFramePr>
          <p:nvPr>
            <p:ph sz="quarter" idx="16"/>
            <p:extLst>
              <p:ext uri="{D42A27DB-BD31-4B8C-83A1-F6EECF244321}">
                <p14:modId xmlns:p14="http://schemas.microsoft.com/office/powerpoint/2010/main" val="1113148627"/>
              </p:ext>
            </p:extLst>
          </p:nvPr>
        </p:nvGraphicFramePr>
        <p:xfrm>
          <a:off x="146584" y="4177024"/>
          <a:ext cx="11838344" cy="2198417"/>
        </p:xfrm>
        <a:graphic>
          <a:graphicData uri="http://schemas.openxmlformats.org/drawingml/2006/table">
            <a:tbl>
              <a:tblPr firstRow="1" bandRow="1">
                <a:tableStyleId>{5940675A-B579-460E-94D1-54222C63F5DA}</a:tableStyleId>
              </a:tblPr>
              <a:tblGrid>
                <a:gridCol w="3293220">
                  <a:extLst>
                    <a:ext uri="{9D8B030D-6E8A-4147-A177-3AD203B41FA5}">
                      <a16:colId xmlns:a16="http://schemas.microsoft.com/office/drawing/2014/main" val="1662928055"/>
                    </a:ext>
                  </a:extLst>
                </a:gridCol>
                <a:gridCol w="2625952">
                  <a:extLst>
                    <a:ext uri="{9D8B030D-6E8A-4147-A177-3AD203B41FA5}">
                      <a16:colId xmlns:a16="http://schemas.microsoft.com/office/drawing/2014/main" val="2717021664"/>
                    </a:ext>
                  </a:extLst>
                </a:gridCol>
                <a:gridCol w="2665895">
                  <a:extLst>
                    <a:ext uri="{9D8B030D-6E8A-4147-A177-3AD203B41FA5}">
                      <a16:colId xmlns:a16="http://schemas.microsoft.com/office/drawing/2014/main" val="1330783582"/>
                    </a:ext>
                  </a:extLst>
                </a:gridCol>
                <a:gridCol w="3253277">
                  <a:extLst>
                    <a:ext uri="{9D8B030D-6E8A-4147-A177-3AD203B41FA5}">
                      <a16:colId xmlns:a16="http://schemas.microsoft.com/office/drawing/2014/main" val="2293222355"/>
                    </a:ext>
                  </a:extLst>
                </a:gridCol>
              </a:tblGrid>
              <a:tr h="643937">
                <a:tc>
                  <a:txBody>
                    <a:bodyPr/>
                    <a:lstStyle/>
                    <a:p>
                      <a:r>
                        <a:rPr lang="en-US" sz="2400" dirty="0">
                          <a:latin typeface="Arial" panose="020B0604020202020204" pitchFamily="34" charset="0"/>
                          <a:cs typeface="Arial" panose="020B0604020202020204" pitchFamily="34" charset="0"/>
                        </a:rPr>
                        <a:t>Projected Percentage to Increase or Improve Services for the Coming School Year</a:t>
                      </a:r>
                    </a:p>
                  </a:txBody>
                  <a:tcPr>
                    <a:solidFill>
                      <a:srgbClr val="DEEBF6"/>
                    </a:solidFill>
                  </a:tcPr>
                </a:tc>
                <a:tc>
                  <a:txBody>
                    <a:bodyPr/>
                    <a:lstStyle/>
                    <a:p>
                      <a:r>
                        <a:rPr lang="en-US" sz="2400" dirty="0">
                          <a:latin typeface="Arial" panose="020B0604020202020204" pitchFamily="34" charset="0"/>
                          <a:cs typeface="Arial" panose="020B0604020202020204" pitchFamily="34" charset="0"/>
                        </a:rPr>
                        <a:t>LCFF Carryover – Percentage</a:t>
                      </a:r>
                    </a:p>
                  </a:txBody>
                  <a:tcPr>
                    <a:solidFill>
                      <a:srgbClr val="DEEBF6"/>
                    </a:solidFill>
                  </a:tcPr>
                </a:tc>
                <a:tc>
                  <a:txBody>
                    <a:bodyPr/>
                    <a:lstStyle/>
                    <a:p>
                      <a:r>
                        <a:rPr lang="en-US" sz="2400" dirty="0">
                          <a:latin typeface="Arial" panose="020B0604020202020204" pitchFamily="34" charset="0"/>
                          <a:cs typeface="Arial" panose="020B0604020202020204" pitchFamily="34" charset="0"/>
                        </a:rPr>
                        <a:t>LCFF Carryover – Dollar</a:t>
                      </a:r>
                    </a:p>
                  </a:txBody>
                  <a:tcPr>
                    <a:solidFill>
                      <a:srgbClr val="DEEBF6"/>
                    </a:solidFill>
                  </a:tcPr>
                </a:tc>
                <a:tc>
                  <a:txBody>
                    <a:bodyPr/>
                    <a:lstStyle/>
                    <a:p>
                      <a:r>
                        <a:rPr lang="en-US" sz="2400" dirty="0">
                          <a:latin typeface="Arial" panose="020B0604020202020204" pitchFamily="34" charset="0"/>
                          <a:cs typeface="Arial" panose="020B0604020202020204" pitchFamily="34" charset="0"/>
                        </a:rPr>
                        <a:t>Total Percentage to Increase or Improve Services for the Coming School Year</a:t>
                      </a:r>
                    </a:p>
                  </a:txBody>
                  <a:tcPr>
                    <a:solidFill>
                      <a:srgbClr val="DEEBF6"/>
                    </a:solidFill>
                  </a:tcPr>
                </a:tc>
                <a:extLst>
                  <a:ext uri="{0D108BD9-81ED-4DB2-BD59-A6C34878D82A}">
                    <a16:rowId xmlns:a16="http://schemas.microsoft.com/office/drawing/2014/main" val="1754803422"/>
                  </a:ext>
                </a:extLst>
              </a:tr>
              <a:tr h="643937">
                <a:tc>
                  <a:txBody>
                    <a:bodyPr/>
                    <a:lstStyle/>
                    <a:p>
                      <a:r>
                        <a:rPr lang="en-US" sz="2400" dirty="0">
                          <a:latin typeface="Arial" panose="020B0604020202020204" pitchFamily="34" charset="0"/>
                          <a:cs typeface="Arial" panose="020B0604020202020204" pitchFamily="34" charset="0"/>
                        </a:rPr>
                        <a:t>13.43%</a:t>
                      </a:r>
                    </a:p>
                  </a:txBody>
                  <a:tcPr/>
                </a:tc>
                <a:tc>
                  <a:txBody>
                    <a:bodyPr/>
                    <a:lstStyle/>
                    <a:p>
                      <a:r>
                        <a:rPr lang="en-US" sz="2400" dirty="0">
                          <a:latin typeface="Arial" panose="020B0604020202020204" pitchFamily="34" charset="0"/>
                          <a:cs typeface="Arial" panose="020B0604020202020204" pitchFamily="34" charset="0"/>
                        </a:rPr>
                        <a:t>0%</a:t>
                      </a:r>
                    </a:p>
                  </a:txBody>
                  <a:tcPr/>
                </a:tc>
                <a:tc>
                  <a:txBody>
                    <a:bodyPr/>
                    <a:lstStyle/>
                    <a:p>
                      <a:r>
                        <a:rPr lang="en-US" sz="2400" dirty="0">
                          <a:latin typeface="Arial" panose="020B0604020202020204" pitchFamily="34" charset="0"/>
                          <a:cs typeface="Arial" panose="020B0604020202020204" pitchFamily="34" charset="0"/>
                        </a:rPr>
                        <a:t>$0</a:t>
                      </a:r>
                    </a:p>
                  </a:txBody>
                  <a:tcPr/>
                </a:tc>
                <a:tc>
                  <a:txBody>
                    <a:bodyPr/>
                    <a:lstStyle/>
                    <a:p>
                      <a:r>
                        <a:rPr lang="en-US" sz="2400" dirty="0">
                          <a:highlight>
                            <a:srgbClr val="FFFF00"/>
                          </a:highlight>
                          <a:latin typeface="Arial" panose="020B0604020202020204" pitchFamily="34" charset="0"/>
                          <a:cs typeface="Arial" panose="020B0604020202020204" pitchFamily="34" charset="0"/>
                        </a:rPr>
                        <a:t>13.43% </a:t>
                      </a:r>
                      <a:r>
                        <a:rPr lang="en-US" sz="2400" dirty="0">
                          <a:latin typeface="Arial" panose="020B0604020202020204" pitchFamily="34" charset="0"/>
                          <a:cs typeface="Arial" panose="020B0604020202020204" pitchFamily="34" charset="0"/>
                        </a:rPr>
                        <a:t>(see notes)</a:t>
                      </a:r>
                    </a:p>
                  </a:txBody>
                  <a:tcPr/>
                </a:tc>
                <a:extLst>
                  <a:ext uri="{0D108BD9-81ED-4DB2-BD59-A6C34878D82A}">
                    <a16:rowId xmlns:a16="http://schemas.microsoft.com/office/drawing/2014/main" val="3270359476"/>
                  </a:ext>
                </a:extLst>
              </a:tr>
            </a:tbl>
          </a:graphicData>
        </a:graphic>
      </p:graphicFrame>
      <p:sp>
        <p:nvSpPr>
          <p:cNvPr id="7" name="Slide Number Placeholder 6">
            <a:extLst>
              <a:ext uri="{FF2B5EF4-FFF2-40B4-BE49-F238E27FC236}">
                <a16:creationId xmlns:a16="http://schemas.microsoft.com/office/drawing/2014/main" id="{29BC3937-8C58-59E8-8847-2EB6AED6EB33}"/>
              </a:ext>
            </a:extLst>
          </p:cNvPr>
          <p:cNvSpPr>
            <a:spLocks noGrp="1"/>
          </p:cNvSpPr>
          <p:nvPr>
            <p:ph type="sldNum" sz="quarter" idx="12"/>
          </p:nvPr>
        </p:nvSpPr>
        <p:spPr/>
        <p:txBody>
          <a:bodyPr/>
          <a:lstStyle/>
          <a:p>
            <a:fld id="{4FAB73BC-B049-4115-A692-8D63A059BFB8}" type="slidenum">
              <a:rPr lang="en-US" smtClean="0"/>
              <a:pPr/>
              <a:t>22</a:t>
            </a:fld>
            <a:endParaRPr lang="en-US" b="0" dirty="0"/>
          </a:p>
        </p:txBody>
      </p:sp>
    </p:spTree>
    <p:extLst>
      <p:ext uri="{BB962C8B-B14F-4D97-AF65-F5344CB8AC3E}">
        <p14:creationId xmlns:p14="http://schemas.microsoft.com/office/powerpoint/2010/main" val="2785310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EE869-9FFC-E77D-6C44-A43B03FC2BA5}"/>
              </a:ext>
            </a:extLst>
          </p:cNvPr>
          <p:cNvSpPr>
            <a:spLocks noGrp="1"/>
          </p:cNvSpPr>
          <p:nvPr>
            <p:ph type="title"/>
          </p:nvPr>
        </p:nvSpPr>
        <p:spPr/>
        <p:txBody>
          <a:bodyPr/>
          <a:lstStyle/>
          <a:p>
            <a:r>
              <a:rPr lang="en-US" dirty="0"/>
              <a:t>Subsections</a:t>
            </a:r>
          </a:p>
        </p:txBody>
      </p:sp>
      <p:sp>
        <p:nvSpPr>
          <p:cNvPr id="3" name="Content Placeholder 2">
            <a:extLst>
              <a:ext uri="{FF2B5EF4-FFF2-40B4-BE49-F238E27FC236}">
                <a16:creationId xmlns:a16="http://schemas.microsoft.com/office/drawing/2014/main" id="{C5164D8C-5B0F-D5BD-4429-876ED19D2AD0}"/>
              </a:ext>
            </a:extLst>
          </p:cNvPr>
          <p:cNvSpPr>
            <a:spLocks noGrp="1"/>
          </p:cNvSpPr>
          <p:nvPr>
            <p:ph sz="quarter" idx="13"/>
          </p:nvPr>
        </p:nvSpPr>
        <p:spPr/>
        <p:txBody>
          <a:bodyPr>
            <a:normAutofit/>
          </a:bodyPr>
          <a:lstStyle/>
          <a:p>
            <a:pPr marL="514350" indent="-514350">
              <a:buAutoNum type="arabicPeriod"/>
            </a:pPr>
            <a:r>
              <a:rPr lang="en-US" sz="2600" dirty="0"/>
              <a:t>LEA-wide and Schoolwide Actions</a:t>
            </a:r>
          </a:p>
          <a:p>
            <a:pPr marL="514350" indent="-514350">
              <a:buAutoNum type="arabicPeriod"/>
            </a:pPr>
            <a:r>
              <a:rPr lang="en-US" sz="2600" dirty="0"/>
              <a:t>Limited Actions</a:t>
            </a:r>
          </a:p>
          <a:p>
            <a:pPr marL="514350" indent="-514350">
              <a:buAutoNum type="arabicPeriod"/>
            </a:pPr>
            <a:r>
              <a:rPr lang="en-US" sz="2600" dirty="0"/>
              <a:t>Additional Concentration Grant Funding</a:t>
            </a:r>
          </a:p>
        </p:txBody>
      </p:sp>
      <p:sp>
        <p:nvSpPr>
          <p:cNvPr id="4" name="Slide Number Placeholder 3">
            <a:extLst>
              <a:ext uri="{FF2B5EF4-FFF2-40B4-BE49-F238E27FC236}">
                <a16:creationId xmlns:a16="http://schemas.microsoft.com/office/drawing/2014/main" id="{D10C2005-5E60-4E7B-8019-7419A8B4CFE7}"/>
              </a:ext>
            </a:extLst>
          </p:cNvPr>
          <p:cNvSpPr>
            <a:spLocks noGrp="1"/>
          </p:cNvSpPr>
          <p:nvPr>
            <p:ph type="sldNum" sz="quarter" idx="12"/>
          </p:nvPr>
        </p:nvSpPr>
        <p:spPr/>
        <p:txBody>
          <a:bodyPr/>
          <a:lstStyle/>
          <a:p>
            <a:fld id="{4FAB73BC-B049-4115-A692-8D63A059BFB8}" type="slidenum">
              <a:rPr lang="en-US" smtClean="0"/>
              <a:pPr/>
              <a:t>23</a:t>
            </a:fld>
            <a:endParaRPr lang="en-US" b="0" dirty="0"/>
          </a:p>
        </p:txBody>
      </p:sp>
    </p:spTree>
    <p:extLst>
      <p:ext uri="{BB962C8B-B14F-4D97-AF65-F5344CB8AC3E}">
        <p14:creationId xmlns:p14="http://schemas.microsoft.com/office/powerpoint/2010/main" val="3540788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0C4F3-BC23-45BF-A2F2-A2863873EAD6}"/>
              </a:ext>
            </a:extLst>
          </p:cNvPr>
          <p:cNvSpPr>
            <a:spLocks noGrp="1"/>
          </p:cNvSpPr>
          <p:nvPr>
            <p:ph type="title"/>
          </p:nvPr>
        </p:nvSpPr>
        <p:spPr/>
        <p:txBody>
          <a:bodyPr/>
          <a:lstStyle/>
          <a:p>
            <a:r>
              <a:rPr lang="en-US" dirty="0"/>
              <a:t>Subsection 1:</a:t>
            </a:r>
            <a:br>
              <a:rPr lang="en-US" dirty="0"/>
            </a:br>
            <a:br>
              <a:rPr lang="en-US" dirty="0"/>
            </a:br>
            <a:r>
              <a:rPr lang="en-US" dirty="0"/>
              <a:t>LEA-wide and Schoolwide Actions Prompt</a:t>
            </a:r>
          </a:p>
        </p:txBody>
      </p:sp>
      <p:sp>
        <p:nvSpPr>
          <p:cNvPr id="5" name="Content Placeholder 4">
            <a:extLst>
              <a:ext uri="{FF2B5EF4-FFF2-40B4-BE49-F238E27FC236}">
                <a16:creationId xmlns:a16="http://schemas.microsoft.com/office/drawing/2014/main" id="{6CA20EEF-1480-454D-7AF7-FA1552F49141}"/>
              </a:ext>
            </a:extLst>
          </p:cNvPr>
          <p:cNvSpPr>
            <a:spLocks noGrp="1"/>
          </p:cNvSpPr>
          <p:nvPr>
            <p:ph idx="4294967295"/>
          </p:nvPr>
        </p:nvSpPr>
        <p:spPr>
          <a:xfrm>
            <a:off x="3568209" y="1648787"/>
            <a:ext cx="8089295" cy="3551283"/>
          </a:xfrm>
        </p:spPr>
        <p:txBody>
          <a:bodyPr vert="horz" lIns="91440" tIns="45720" rIns="91440" bIns="45720" rtlCol="0" anchor="t">
            <a:noAutofit/>
          </a:bodyPr>
          <a:lstStyle/>
          <a:p>
            <a:pPr marL="0" indent="0">
              <a:buNone/>
            </a:pPr>
            <a:r>
              <a:rPr lang="en-US" sz="2600" dirty="0">
                <a:solidFill>
                  <a:schemeClr val="tx1"/>
                </a:solidFill>
                <a:latin typeface="Arial" panose="020B0604020202020204" pitchFamily="34" charset="0"/>
                <a:ea typeface="+mn-lt"/>
                <a:cs typeface="Arial" panose="020B0604020202020204" pitchFamily="34" charset="0"/>
              </a:rPr>
              <a:t>For each action being provided to an entire LEA or school, provide an explanation of (1) the unique identified need(s) of the unduplicated student group(s) for whom the action is principally directed, (2) how the action is designed to address the identified need(s) and why it is being provided on an LEA or schoolwide basis, and (3) the metric(s) used to measure the effectiveness of the action in improving outcomes for the unduplicated student group(s).</a:t>
            </a:r>
            <a:endParaRPr lang="en-US" sz="2600" dirty="0">
              <a:solidFill>
                <a:schemeClr val="tx1"/>
              </a:solidFill>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E8947EC6-2D6A-4853-9546-6548D80523B7}"/>
              </a:ext>
            </a:extLst>
          </p:cNvPr>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2505267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960D5-7D44-BAD8-DB91-78450E1550CC}"/>
              </a:ext>
            </a:extLst>
          </p:cNvPr>
          <p:cNvSpPr>
            <a:spLocks noGrp="1"/>
          </p:cNvSpPr>
          <p:nvPr>
            <p:ph type="title"/>
          </p:nvPr>
        </p:nvSpPr>
        <p:spPr>
          <a:solidFill>
            <a:schemeClr val="accent1"/>
          </a:solidFill>
        </p:spPr>
        <p:txBody>
          <a:bodyPr>
            <a:normAutofit/>
          </a:bodyPr>
          <a:lstStyle/>
          <a:p>
            <a:r>
              <a:rPr lang="en-US" dirty="0">
                <a:solidFill>
                  <a:schemeClr val="bg1"/>
                </a:solidFill>
              </a:rPr>
              <a:t>Subsection 1: LEA-side and Schoolwide Actions Table</a:t>
            </a:r>
          </a:p>
        </p:txBody>
      </p:sp>
      <p:graphicFrame>
        <p:nvGraphicFramePr>
          <p:cNvPr id="5" name="Content Placeholder 5" descr="A snippet of this section in the template.">
            <a:extLst>
              <a:ext uri="{FF2B5EF4-FFF2-40B4-BE49-F238E27FC236}">
                <a16:creationId xmlns:a16="http://schemas.microsoft.com/office/drawing/2014/main" id="{4290C9AF-F53E-3988-3478-A6C4BFAD354E}"/>
              </a:ext>
            </a:extLst>
          </p:cNvPr>
          <p:cNvGraphicFramePr>
            <a:graphicFrameLocks noGrp="1"/>
          </p:cNvGraphicFramePr>
          <p:nvPr>
            <p:ph sz="quarter" idx="13"/>
            <p:extLst>
              <p:ext uri="{D42A27DB-BD31-4B8C-83A1-F6EECF244321}">
                <p14:modId xmlns:p14="http://schemas.microsoft.com/office/powerpoint/2010/main" val="2489886565"/>
              </p:ext>
            </p:extLst>
          </p:nvPr>
        </p:nvGraphicFramePr>
        <p:xfrm>
          <a:off x="212943" y="1664970"/>
          <a:ext cx="11760251" cy="4206240"/>
        </p:xfrm>
        <a:graphic>
          <a:graphicData uri="http://schemas.openxmlformats.org/drawingml/2006/table">
            <a:tbl>
              <a:tblPr firstRow="1" bandRow="1">
                <a:tableStyleId>{5940675A-B579-460E-94D1-54222C63F5DA}</a:tableStyleId>
              </a:tblPr>
              <a:tblGrid>
                <a:gridCol w="1648940">
                  <a:extLst>
                    <a:ext uri="{9D8B030D-6E8A-4147-A177-3AD203B41FA5}">
                      <a16:colId xmlns:a16="http://schemas.microsoft.com/office/drawing/2014/main" val="4092395137"/>
                    </a:ext>
                  </a:extLst>
                </a:gridCol>
                <a:gridCol w="3513582">
                  <a:extLst>
                    <a:ext uri="{9D8B030D-6E8A-4147-A177-3AD203B41FA5}">
                      <a16:colId xmlns:a16="http://schemas.microsoft.com/office/drawing/2014/main" val="973925786"/>
                    </a:ext>
                  </a:extLst>
                </a:gridCol>
                <a:gridCol w="4099180">
                  <a:extLst>
                    <a:ext uri="{9D8B030D-6E8A-4147-A177-3AD203B41FA5}">
                      <a16:colId xmlns:a16="http://schemas.microsoft.com/office/drawing/2014/main" val="1984868117"/>
                    </a:ext>
                  </a:extLst>
                </a:gridCol>
                <a:gridCol w="2498549">
                  <a:extLst>
                    <a:ext uri="{9D8B030D-6E8A-4147-A177-3AD203B41FA5}">
                      <a16:colId xmlns:a16="http://schemas.microsoft.com/office/drawing/2014/main" val="3866395230"/>
                    </a:ext>
                  </a:extLst>
                </a:gridCol>
              </a:tblGrid>
              <a:tr h="1363564">
                <a:tc>
                  <a:txBody>
                    <a:bodyPr/>
                    <a:lstStyle/>
                    <a:p>
                      <a:r>
                        <a:rPr lang="en-US" sz="2400" b="1" dirty="0">
                          <a:latin typeface="Arial" panose="020B0604020202020204" pitchFamily="34" charset="0"/>
                          <a:cs typeface="Arial" panose="020B0604020202020204" pitchFamily="34" charset="0"/>
                        </a:rPr>
                        <a:t>Goal and Action #(s)</a:t>
                      </a:r>
                    </a:p>
                    <a:p>
                      <a:endParaRPr lang="en-US" sz="2400" b="1" dirty="0">
                        <a:latin typeface="Arial" panose="020B0604020202020204" pitchFamily="34" charset="0"/>
                        <a:cs typeface="Arial" panose="020B0604020202020204" pitchFamily="34" charset="0"/>
                      </a:endParaRPr>
                    </a:p>
                  </a:txBody>
                  <a:tcPr>
                    <a:solidFill>
                      <a:srgbClr val="DEEBF6"/>
                    </a:solidFill>
                  </a:tcPr>
                </a:tc>
                <a:tc>
                  <a:txBody>
                    <a:bodyPr/>
                    <a:lstStyle/>
                    <a:p>
                      <a:r>
                        <a:rPr lang="en-US" sz="2400" b="1" dirty="0">
                          <a:latin typeface="Arial" panose="020B0604020202020204" pitchFamily="34" charset="0"/>
                          <a:cs typeface="Arial" panose="020B0604020202020204" pitchFamily="34" charset="0"/>
                        </a:rPr>
                        <a:t>Identified Need(s)</a:t>
                      </a:r>
                    </a:p>
                  </a:txBody>
                  <a:tcPr>
                    <a:solidFill>
                      <a:srgbClr val="DEEB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00000"/>
                          </a:solidFill>
                          <a:effectLst/>
                          <a:latin typeface="Arial" panose="020B0604020202020204" pitchFamily="34" charset="0"/>
                          <a:cs typeface="Arial" panose="020B0604020202020204" pitchFamily="34" charset="0"/>
                        </a:rPr>
                        <a:t>How the Action(s) Address Need(s) and Why it is Provided on an LEA-wide or Schoolwide Basis</a:t>
                      </a:r>
                      <a:endParaRPr lang="en-US" sz="2400" b="1" dirty="0">
                        <a:effectLst/>
                        <a:latin typeface="Arial" panose="020B0604020202020204" pitchFamily="34" charset="0"/>
                        <a:cs typeface="Arial" panose="020B0604020202020204" pitchFamily="34" charset="0"/>
                      </a:endParaRPr>
                    </a:p>
                  </a:txBody>
                  <a:tcPr>
                    <a:solidFill>
                      <a:srgbClr val="DEEB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00000"/>
                          </a:solidFill>
                          <a:effectLst/>
                          <a:latin typeface="Arial" panose="020B0604020202020204" pitchFamily="34" charset="0"/>
                          <a:cs typeface="Arial" panose="020B0604020202020204" pitchFamily="34" charset="0"/>
                        </a:rPr>
                        <a:t>Metric(s) to Monitor Effectiveness </a:t>
                      </a:r>
                      <a:endParaRPr lang="en-US" sz="2400" b="1" dirty="0">
                        <a:effectLst/>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txBody>
                  <a:tcPr>
                    <a:solidFill>
                      <a:srgbClr val="DEEBF6"/>
                    </a:solidFill>
                  </a:tcPr>
                </a:tc>
                <a:extLst>
                  <a:ext uri="{0D108BD9-81ED-4DB2-BD59-A6C34878D82A}">
                    <a16:rowId xmlns:a16="http://schemas.microsoft.com/office/drawing/2014/main" val="1342407795"/>
                  </a:ext>
                </a:extLst>
              </a:tr>
              <a:tr h="26469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[Goal and Action #(s)]</a:t>
                      </a:r>
                      <a:endParaRPr lang="en-US" sz="2400" dirty="0">
                        <a:effectLst/>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description of t</a:t>
                      </a:r>
                      <a:r>
                        <a:rPr lang="en-US" sz="2400" dirty="0">
                          <a:solidFill>
                            <a:srgbClr val="000000"/>
                          </a:solidFill>
                          <a:effectLst/>
                          <a:latin typeface="Arial" panose="020B0604020202020204" pitchFamily="34" charset="0"/>
                          <a:ea typeface="Arial" panose="020B0604020202020204" pitchFamily="34" charset="0"/>
                          <a:cs typeface="Arial" panose="020B0604020202020204" pitchFamily="34" charset="0"/>
                        </a:rPr>
                        <a:t>he unique identified need(s) of the unduplicated student group(s) for whom the action(s) are principally directed</a:t>
                      </a: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description of h</a:t>
                      </a:r>
                      <a:r>
                        <a:rPr lang="en-US" sz="2400" dirty="0">
                          <a:solidFill>
                            <a:srgbClr val="000000"/>
                          </a:solidFill>
                          <a:effectLst/>
                          <a:latin typeface="Arial" panose="020B0604020202020204" pitchFamily="34" charset="0"/>
                          <a:cs typeface="Arial" panose="020B0604020202020204" pitchFamily="34" charset="0"/>
                        </a:rPr>
                        <a:t>ow the action(s) are designed to address those identified need(s</a:t>
                      </a:r>
                      <a:r>
                        <a:rPr lang="en-US" sz="2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2400" dirty="0">
                          <a:solidFill>
                            <a:srgbClr val="000000"/>
                          </a:solidFill>
                          <a:effectLst/>
                          <a:latin typeface="Arial" panose="020B0604020202020204" pitchFamily="34" charset="0"/>
                          <a:cs typeface="Arial" panose="020B0604020202020204" pitchFamily="34" charset="0"/>
                        </a:rPr>
                        <a:t>and why it is provided on an LEA-wide or schoolwide basis</a:t>
                      </a: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description of the metric(s) being used to monitor effectiveness]</a:t>
                      </a:r>
                      <a:endParaRPr lang="en-US" sz="2400" dirty="0">
                        <a:effectLst/>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93786783"/>
                  </a:ext>
                </a:extLst>
              </a:tr>
            </a:tbl>
          </a:graphicData>
        </a:graphic>
      </p:graphicFrame>
      <p:sp>
        <p:nvSpPr>
          <p:cNvPr id="4" name="Slide Number Placeholder 3">
            <a:extLst>
              <a:ext uri="{FF2B5EF4-FFF2-40B4-BE49-F238E27FC236}">
                <a16:creationId xmlns:a16="http://schemas.microsoft.com/office/drawing/2014/main" id="{496E5D44-D728-AE73-463D-AB11E5F8722C}"/>
              </a:ext>
            </a:extLst>
          </p:cNvPr>
          <p:cNvSpPr>
            <a:spLocks noGrp="1"/>
          </p:cNvSpPr>
          <p:nvPr>
            <p:ph type="sldNum" sz="quarter" idx="12"/>
          </p:nvPr>
        </p:nvSpPr>
        <p:spPr/>
        <p:txBody>
          <a:bodyPr/>
          <a:lstStyle/>
          <a:p>
            <a:fld id="{4FAB73BC-B049-4115-A692-8D63A059BFB8}" type="slidenum">
              <a:rPr lang="en-US" b="0" smtClean="0"/>
              <a:pPr/>
              <a:t>25</a:t>
            </a:fld>
            <a:endParaRPr lang="en-US" sz="2400" b="0" dirty="0"/>
          </a:p>
        </p:txBody>
      </p:sp>
    </p:spTree>
    <p:extLst>
      <p:ext uri="{BB962C8B-B14F-4D97-AF65-F5344CB8AC3E}">
        <p14:creationId xmlns:p14="http://schemas.microsoft.com/office/powerpoint/2010/main" val="533187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438E1-4671-5CFE-3A54-8C713B99E705}"/>
              </a:ext>
            </a:extLst>
          </p:cNvPr>
          <p:cNvSpPr>
            <a:spLocks noGrp="1"/>
          </p:cNvSpPr>
          <p:nvPr>
            <p:ph type="title"/>
          </p:nvPr>
        </p:nvSpPr>
        <p:spPr/>
        <p:txBody>
          <a:bodyPr/>
          <a:lstStyle/>
          <a:p>
            <a:r>
              <a:rPr lang="en-US" dirty="0"/>
              <a:t>Subsection 1: </a:t>
            </a:r>
            <a:br>
              <a:rPr lang="en-US" dirty="0"/>
            </a:br>
            <a:br>
              <a:rPr lang="en-US" dirty="0"/>
            </a:br>
            <a:r>
              <a:rPr lang="en-US" dirty="0"/>
              <a:t>LEA-side and Schoolwide Actions Instructions (1)</a:t>
            </a:r>
          </a:p>
        </p:txBody>
      </p:sp>
      <p:sp>
        <p:nvSpPr>
          <p:cNvPr id="3" name="Content Placeholder 2">
            <a:extLst>
              <a:ext uri="{FF2B5EF4-FFF2-40B4-BE49-F238E27FC236}">
                <a16:creationId xmlns:a16="http://schemas.microsoft.com/office/drawing/2014/main" id="{86512121-76F2-AB9B-E9F2-4B9F3FC1F7A2}"/>
              </a:ext>
            </a:extLst>
          </p:cNvPr>
          <p:cNvSpPr>
            <a:spLocks noGrp="1"/>
          </p:cNvSpPr>
          <p:nvPr>
            <p:ph sz="quarter" idx="13"/>
          </p:nvPr>
        </p:nvSpPr>
        <p:spPr/>
        <p:txBody>
          <a:bodyPr>
            <a:normAutofit/>
          </a:bodyPr>
          <a:lstStyle/>
          <a:p>
            <a:pPr marL="0" indent="0">
              <a:buNone/>
            </a:pPr>
            <a:r>
              <a:rPr lang="en-US" sz="2600" b="1" dirty="0"/>
              <a:t>Identified Need(s)</a:t>
            </a:r>
          </a:p>
          <a:p>
            <a:r>
              <a:rPr lang="en-US" sz="2600" dirty="0"/>
              <a:t>Provide an explanation of the unique identified need(s) of the LEA’s unduplicated student group(s) for whom the action is principally directed. </a:t>
            </a:r>
          </a:p>
          <a:p>
            <a:r>
              <a:rPr lang="en-US" sz="2600" dirty="0"/>
              <a:t>An LEA demonstrates how an action is principally directed towards an unduplicated student group(s) when the LEA explains the need(s), condition(s), or circumstance(s) of the unduplicated student group(s) identified through a needs assessment and how the action addresses them. A meaningful needs assessment includes, at a minimum, analysis of applicable student achievement data and educational partner feedback.</a:t>
            </a:r>
          </a:p>
        </p:txBody>
      </p:sp>
      <p:sp>
        <p:nvSpPr>
          <p:cNvPr id="4" name="Slide Number Placeholder 3">
            <a:extLst>
              <a:ext uri="{FF2B5EF4-FFF2-40B4-BE49-F238E27FC236}">
                <a16:creationId xmlns:a16="http://schemas.microsoft.com/office/drawing/2014/main" id="{FE846DEA-C725-C797-9EA3-9612D6E0BC10}"/>
              </a:ext>
            </a:extLst>
          </p:cNvPr>
          <p:cNvSpPr>
            <a:spLocks noGrp="1"/>
          </p:cNvSpPr>
          <p:nvPr>
            <p:ph type="sldNum" sz="quarter" idx="12"/>
          </p:nvPr>
        </p:nvSpPr>
        <p:spPr/>
        <p:txBody>
          <a:bodyPr/>
          <a:lstStyle/>
          <a:p>
            <a:fld id="{4FAB73BC-B049-4115-A692-8D63A059BFB8}" type="slidenum">
              <a:rPr lang="en-US" smtClean="0"/>
              <a:pPr/>
              <a:t>26</a:t>
            </a:fld>
            <a:endParaRPr lang="en-US" b="0" dirty="0"/>
          </a:p>
        </p:txBody>
      </p:sp>
    </p:spTree>
    <p:extLst>
      <p:ext uri="{BB962C8B-B14F-4D97-AF65-F5344CB8AC3E}">
        <p14:creationId xmlns:p14="http://schemas.microsoft.com/office/powerpoint/2010/main" val="3968880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41C6E-4C59-89B0-D9C2-5D556EFED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E656E-480D-17D7-D91C-7911583C20B9}"/>
              </a:ext>
            </a:extLst>
          </p:cNvPr>
          <p:cNvSpPr>
            <a:spLocks noGrp="1"/>
          </p:cNvSpPr>
          <p:nvPr>
            <p:ph type="title"/>
          </p:nvPr>
        </p:nvSpPr>
        <p:spPr/>
        <p:txBody>
          <a:bodyPr/>
          <a:lstStyle/>
          <a:p>
            <a:r>
              <a:rPr lang="en-US" dirty="0"/>
              <a:t>Subsection 1: </a:t>
            </a:r>
            <a:br>
              <a:rPr lang="en-US" dirty="0"/>
            </a:br>
            <a:br>
              <a:rPr lang="en-US" dirty="0"/>
            </a:br>
            <a:r>
              <a:rPr lang="en-US" dirty="0"/>
              <a:t>LEA-side and Schoolwide Actions Instructions (2)</a:t>
            </a:r>
          </a:p>
        </p:txBody>
      </p:sp>
      <p:sp>
        <p:nvSpPr>
          <p:cNvPr id="3" name="Content Placeholder 2">
            <a:extLst>
              <a:ext uri="{FF2B5EF4-FFF2-40B4-BE49-F238E27FC236}">
                <a16:creationId xmlns:a16="http://schemas.microsoft.com/office/drawing/2014/main" id="{229C8810-E56E-5FCA-B989-A4BB4A2A479A}"/>
              </a:ext>
            </a:extLst>
          </p:cNvPr>
          <p:cNvSpPr>
            <a:spLocks noGrp="1"/>
          </p:cNvSpPr>
          <p:nvPr>
            <p:ph sz="quarter" idx="13"/>
          </p:nvPr>
        </p:nvSpPr>
        <p:spPr/>
        <p:txBody>
          <a:bodyPr>
            <a:normAutofit/>
          </a:bodyPr>
          <a:lstStyle/>
          <a:p>
            <a:pPr marL="0" indent="0">
              <a:buNone/>
            </a:pPr>
            <a:r>
              <a:rPr lang="en-US" sz="2600" b="1" dirty="0"/>
              <a:t>How the Action(s) are Designed to Address Need(s) and Why it is Provided on an LEA-wide or Schoolwide Basis</a:t>
            </a:r>
            <a:endParaRPr lang="en-US" sz="2600" dirty="0"/>
          </a:p>
          <a:p>
            <a:pPr>
              <a:buFont typeface="Wingdings 2"/>
            </a:pPr>
            <a:r>
              <a:rPr lang="en-US" sz="2600" dirty="0"/>
              <a:t>Provide an explanation of how the action as designed will address the unique identified need(s) of the LEA’s unduplicated student group(s) for whom the action is principally directed and the rationale for why the action is being provided on an LEA-wide or schoolwide basis.</a:t>
            </a:r>
          </a:p>
        </p:txBody>
      </p:sp>
      <p:sp>
        <p:nvSpPr>
          <p:cNvPr id="4" name="Slide Number Placeholder 3">
            <a:extLst>
              <a:ext uri="{FF2B5EF4-FFF2-40B4-BE49-F238E27FC236}">
                <a16:creationId xmlns:a16="http://schemas.microsoft.com/office/drawing/2014/main" id="{41F62304-0289-DDED-6662-13A4E724E640}"/>
              </a:ext>
            </a:extLst>
          </p:cNvPr>
          <p:cNvSpPr>
            <a:spLocks noGrp="1"/>
          </p:cNvSpPr>
          <p:nvPr>
            <p:ph type="sldNum" sz="quarter" idx="12"/>
          </p:nvPr>
        </p:nvSpPr>
        <p:spPr/>
        <p:txBody>
          <a:bodyPr/>
          <a:lstStyle/>
          <a:p>
            <a:fld id="{4FAB73BC-B049-4115-A692-8D63A059BFB8}" type="slidenum">
              <a:rPr lang="en-US" smtClean="0"/>
              <a:pPr/>
              <a:t>27</a:t>
            </a:fld>
            <a:endParaRPr lang="en-US" b="0" dirty="0"/>
          </a:p>
        </p:txBody>
      </p:sp>
    </p:spTree>
    <p:extLst>
      <p:ext uri="{BB962C8B-B14F-4D97-AF65-F5344CB8AC3E}">
        <p14:creationId xmlns:p14="http://schemas.microsoft.com/office/powerpoint/2010/main" val="2812413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0718F-7883-969D-2824-5ABCFF856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CBD1E8-A2FB-FE51-9C74-197E23CF7F1B}"/>
              </a:ext>
            </a:extLst>
          </p:cNvPr>
          <p:cNvSpPr>
            <a:spLocks noGrp="1"/>
          </p:cNvSpPr>
          <p:nvPr>
            <p:ph type="title"/>
          </p:nvPr>
        </p:nvSpPr>
        <p:spPr/>
        <p:txBody>
          <a:bodyPr/>
          <a:lstStyle/>
          <a:p>
            <a:r>
              <a:rPr lang="en-US" dirty="0"/>
              <a:t>Subsection 1: </a:t>
            </a:r>
            <a:br>
              <a:rPr lang="en-US" dirty="0"/>
            </a:br>
            <a:br>
              <a:rPr lang="en-US" dirty="0"/>
            </a:br>
            <a:r>
              <a:rPr lang="en-US" dirty="0"/>
              <a:t>LEA-side and Schoolwide Actions Instructions (3)</a:t>
            </a:r>
          </a:p>
        </p:txBody>
      </p:sp>
      <p:sp>
        <p:nvSpPr>
          <p:cNvPr id="3" name="Content Placeholder 2">
            <a:extLst>
              <a:ext uri="{FF2B5EF4-FFF2-40B4-BE49-F238E27FC236}">
                <a16:creationId xmlns:a16="http://schemas.microsoft.com/office/drawing/2014/main" id="{4A392448-E340-FAF7-3134-2128BD8C346A}"/>
              </a:ext>
            </a:extLst>
          </p:cNvPr>
          <p:cNvSpPr>
            <a:spLocks noGrp="1"/>
          </p:cNvSpPr>
          <p:nvPr>
            <p:ph sz="quarter" idx="13"/>
          </p:nvPr>
        </p:nvSpPr>
        <p:spPr/>
        <p:txBody>
          <a:bodyPr>
            <a:normAutofit/>
          </a:bodyPr>
          <a:lstStyle/>
          <a:p>
            <a:pPr marL="0" indent="0">
              <a:buNone/>
            </a:pPr>
            <a:r>
              <a:rPr lang="en-US" sz="2600" b="1" dirty="0"/>
              <a:t>Metric(s) to Monitor Effectiveness</a:t>
            </a:r>
            <a:endParaRPr lang="en-US" sz="2600" dirty="0"/>
          </a:p>
          <a:p>
            <a:pPr marL="342900" indent="-342900"/>
            <a:r>
              <a:rPr lang="en-US" sz="2600" dirty="0"/>
              <a:t>Identify the metric(s) being used to measure the progress and effectiveness of the action(s).</a:t>
            </a:r>
          </a:p>
          <a:p>
            <a:pPr marL="0" indent="0">
              <a:buNone/>
            </a:pPr>
            <a:endParaRPr lang="en-US" sz="2600" dirty="0"/>
          </a:p>
          <a:p>
            <a:pPr marL="0" indent="0">
              <a:buNone/>
            </a:pPr>
            <a:r>
              <a:rPr lang="en-US" sz="2600" dirty="0"/>
              <a:t>Note: Remember the connection to the Goal Analysis!</a:t>
            </a:r>
          </a:p>
          <a:p>
            <a:pPr marL="457200" indent="-457200"/>
            <a:r>
              <a:rPr lang="en-US" sz="2600" dirty="0"/>
              <a:t>LEAs demonstrate the effectiveness of actions contributing towards increasing or improving services within the third prompt in the goal analysis.</a:t>
            </a:r>
          </a:p>
        </p:txBody>
      </p:sp>
      <p:sp>
        <p:nvSpPr>
          <p:cNvPr id="4" name="Slide Number Placeholder 3">
            <a:extLst>
              <a:ext uri="{FF2B5EF4-FFF2-40B4-BE49-F238E27FC236}">
                <a16:creationId xmlns:a16="http://schemas.microsoft.com/office/drawing/2014/main" id="{A4D70102-75DD-B4B6-5437-43451379CE96}"/>
              </a:ext>
            </a:extLst>
          </p:cNvPr>
          <p:cNvSpPr>
            <a:spLocks noGrp="1"/>
          </p:cNvSpPr>
          <p:nvPr>
            <p:ph type="sldNum" sz="quarter" idx="12"/>
          </p:nvPr>
        </p:nvSpPr>
        <p:spPr/>
        <p:txBody>
          <a:bodyPr/>
          <a:lstStyle/>
          <a:p>
            <a:fld id="{4FAB73BC-B049-4115-A692-8D63A059BFB8}" type="slidenum">
              <a:rPr lang="en-US" smtClean="0"/>
              <a:pPr/>
              <a:t>28</a:t>
            </a:fld>
            <a:endParaRPr lang="en-US" b="0" dirty="0"/>
          </a:p>
        </p:txBody>
      </p:sp>
    </p:spTree>
    <p:extLst>
      <p:ext uri="{BB962C8B-B14F-4D97-AF65-F5344CB8AC3E}">
        <p14:creationId xmlns:p14="http://schemas.microsoft.com/office/powerpoint/2010/main" val="2155523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9FF4476-6858-42DF-90FB-4DA21AF7B479}"/>
              </a:ext>
            </a:extLst>
          </p:cNvPr>
          <p:cNvSpPr>
            <a:spLocks noGrp="1"/>
          </p:cNvSpPr>
          <p:nvPr>
            <p:ph type="title"/>
          </p:nvPr>
        </p:nvSpPr>
        <p:spPr>
          <a:xfrm>
            <a:off x="1600754" y="1087374"/>
            <a:ext cx="8983489" cy="1000978"/>
          </a:xfrm>
        </p:spPr>
        <p:txBody>
          <a:bodyPr>
            <a:normAutofit/>
          </a:bodyPr>
          <a:lstStyle/>
          <a:p>
            <a:r>
              <a:rPr lang="en-US" dirty="0"/>
              <a:t>Conclusory Statements</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9B08D66F-4D9D-415A-BB9E-ADE6ACE20BC1}"/>
              </a:ext>
            </a:extLst>
          </p:cNvPr>
          <p:cNvSpPr>
            <a:spLocks noGrp="1"/>
          </p:cNvSpPr>
          <p:nvPr>
            <p:ph idx="4294967295"/>
          </p:nvPr>
        </p:nvSpPr>
        <p:spPr>
          <a:xfrm>
            <a:off x="1600753" y="2342263"/>
            <a:ext cx="9400689" cy="3751388"/>
          </a:xfrm>
        </p:spPr>
        <p:txBody>
          <a:bodyPr vert="horz" lIns="91440" tIns="45720" rIns="91440" bIns="45720" rtlCol="0" anchor="ctr">
            <a:noAutofit/>
          </a:bodyPr>
          <a:lstStyle/>
          <a:p>
            <a:r>
              <a:rPr lang="en-US" sz="2800" dirty="0">
                <a:solidFill>
                  <a:schemeClr val="tx1"/>
                </a:solidFill>
                <a:latin typeface="Arial" panose="020B0604020202020204" pitchFamily="34" charset="0"/>
                <a:cs typeface="Arial" panose="020B0604020202020204" pitchFamily="34" charset="0"/>
              </a:rPr>
              <a:t>Conclusory statements are not sufficient.</a:t>
            </a:r>
          </a:p>
          <a:p>
            <a:pPr lvl="1"/>
            <a:r>
              <a:rPr lang="en-US" sz="2800" dirty="0">
                <a:solidFill>
                  <a:schemeClr val="tx1"/>
                </a:solidFill>
                <a:latin typeface="Arial" panose="020B0604020202020204" pitchFamily="34" charset="0"/>
                <a:cs typeface="Arial" panose="020B0604020202020204" pitchFamily="34" charset="0"/>
              </a:rPr>
              <a:t>Saying any action is “principally directed” and “effective” does not make it so</a:t>
            </a:r>
          </a:p>
          <a:p>
            <a:r>
              <a:rPr lang="en-US" sz="2800" dirty="0">
                <a:solidFill>
                  <a:schemeClr val="tx1"/>
                </a:solidFill>
                <a:latin typeface="Arial" panose="020B0604020202020204" pitchFamily="34" charset="0"/>
                <a:cs typeface="Arial" panose="020B0604020202020204" pitchFamily="34" charset="0"/>
              </a:rPr>
              <a:t>Simply stating that an LEA has a high enrollment percentage of a specific student group or groups is not sufficient.</a:t>
            </a:r>
          </a:p>
          <a:p>
            <a:pPr lvl="1"/>
            <a:r>
              <a:rPr lang="en-US" sz="2800" dirty="0">
                <a:solidFill>
                  <a:schemeClr val="tx1"/>
                </a:solidFill>
                <a:latin typeface="Arial" panose="020B0604020202020204" pitchFamily="34" charset="0"/>
                <a:cs typeface="Arial" panose="020B0604020202020204" pitchFamily="34" charset="0"/>
              </a:rPr>
              <a:t>Enrolling students is </a:t>
            </a:r>
            <a:r>
              <a:rPr lang="en-US" sz="2800" b="1" dirty="0">
                <a:solidFill>
                  <a:schemeClr val="tx1"/>
                </a:solidFill>
                <a:latin typeface="Arial" panose="020B0604020202020204" pitchFamily="34" charset="0"/>
                <a:cs typeface="Arial" panose="020B0604020202020204" pitchFamily="34" charset="0"/>
              </a:rPr>
              <a:t>not</a:t>
            </a:r>
            <a:r>
              <a:rPr lang="en-US" sz="2800" dirty="0">
                <a:solidFill>
                  <a:schemeClr val="tx1"/>
                </a:solidFill>
                <a:latin typeface="Arial" panose="020B0604020202020204" pitchFamily="34" charset="0"/>
                <a:cs typeface="Arial" panose="020B0604020202020204" pitchFamily="34" charset="0"/>
              </a:rPr>
              <a:t> the same as serving students.</a:t>
            </a:r>
          </a:p>
        </p:txBody>
      </p:sp>
      <p:sp>
        <p:nvSpPr>
          <p:cNvPr id="8" name="Slide Number Placeholder 7">
            <a:extLst>
              <a:ext uri="{FF2B5EF4-FFF2-40B4-BE49-F238E27FC236}">
                <a16:creationId xmlns:a16="http://schemas.microsoft.com/office/drawing/2014/main" id="{51BFF68A-E4B4-466F-B7CF-C949FAC72DAC}"/>
              </a:ext>
            </a:extLst>
          </p:cNvPr>
          <p:cNvSpPr>
            <a:spLocks noGrp="1"/>
          </p:cNvSpPr>
          <p:nvPr>
            <p:ph type="sldNum" sz="quarter" idx="12"/>
          </p:nvPr>
        </p:nvSpPr>
        <p:spPr>
          <a:xfrm>
            <a:off x="10634135" y="6099048"/>
            <a:ext cx="1530927" cy="622427"/>
          </a:xfrm>
        </p:spPr>
        <p:txBody>
          <a:bodyPr>
            <a:normAutofit/>
          </a:bodyPr>
          <a:lstStyle/>
          <a:p>
            <a:pPr>
              <a:spcAft>
                <a:spcPts val="600"/>
              </a:spcAft>
            </a:pPr>
            <a:fld id="{6D22F896-40B5-4ADD-8801-0D06FADFA095}" type="slidenum">
              <a:rPr lang="en-US" smtClean="0"/>
              <a:pPr>
                <a:spcAft>
                  <a:spcPts val="600"/>
                </a:spcAft>
              </a:pPr>
              <a:t>29</a:t>
            </a:fld>
            <a:endParaRPr lang="en-US" dirty="0"/>
          </a:p>
        </p:txBody>
      </p:sp>
    </p:spTree>
    <p:extLst>
      <p:ext uri="{BB962C8B-B14F-4D97-AF65-F5344CB8AC3E}">
        <p14:creationId xmlns:p14="http://schemas.microsoft.com/office/powerpoint/2010/main" val="3994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4DB5603-AC11-4031-8C2D-572EA6667667}"/>
              </a:ext>
            </a:extLst>
          </p:cNvPr>
          <p:cNvSpPr>
            <a:spLocks noGrp="1"/>
          </p:cNvSpPr>
          <p:nvPr>
            <p:ph type="title"/>
          </p:nvPr>
        </p:nvSpPr>
        <p:spPr>
          <a:xfrm>
            <a:off x="1600754" y="1087374"/>
            <a:ext cx="8983489" cy="1000978"/>
          </a:xfrm>
        </p:spPr>
        <p:txBody>
          <a:bodyPr>
            <a:normAutofit/>
          </a:bodyPr>
          <a:lstStyle/>
          <a:p>
            <a:r>
              <a:rPr lang="en-US" sz="4000" dirty="0"/>
              <a:t>Purpose (2)</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A6382EE6-D0F9-45B2-A698-7B0F8EEFA06A}"/>
              </a:ext>
            </a:extLst>
          </p:cNvPr>
          <p:cNvSpPr>
            <a:spLocks noGrp="1"/>
          </p:cNvSpPr>
          <p:nvPr>
            <p:ph idx="4294967295"/>
          </p:nvPr>
        </p:nvSpPr>
        <p:spPr>
          <a:xfrm>
            <a:off x="1600753" y="2535446"/>
            <a:ext cx="8983489" cy="3554457"/>
          </a:xfrm>
        </p:spPr>
        <p:txBody>
          <a:bodyPr vert="horz" lIns="91440" tIns="45720" rIns="91440" bIns="45720" rtlCol="0">
            <a:normAutofit/>
          </a:bodyPr>
          <a:lstStyle/>
          <a:p>
            <a:pPr marL="0" indent="0">
              <a:buNone/>
            </a:pPr>
            <a:r>
              <a:rPr lang="en-US" sz="2600" dirty="0">
                <a:solidFill>
                  <a:schemeClr val="tx1"/>
                </a:solidFill>
                <a:latin typeface="Arial" panose="020B0604020202020204" pitchFamily="34" charset="0"/>
                <a:cs typeface="Arial" panose="020B0604020202020204" pitchFamily="34" charset="0"/>
              </a:rPr>
              <a:t>Descriptions provided should include sufficient detail yet be sufficiently succinct to promote a broader understanding of educational partners to facilitate their ability to provide input. An LEA’s description in this section must align with the actions included in the Goals and Actions section as contributing. ​</a:t>
            </a:r>
          </a:p>
        </p:txBody>
      </p:sp>
      <p:sp>
        <p:nvSpPr>
          <p:cNvPr id="8" name="Slide Number Placeholder 7">
            <a:extLst>
              <a:ext uri="{FF2B5EF4-FFF2-40B4-BE49-F238E27FC236}">
                <a16:creationId xmlns:a16="http://schemas.microsoft.com/office/drawing/2014/main" id="{8D61D6AA-AEC8-47ED-B592-78B908061772}"/>
              </a:ext>
            </a:extLst>
          </p:cNvPr>
          <p:cNvSpPr>
            <a:spLocks noGrp="1"/>
          </p:cNvSpPr>
          <p:nvPr>
            <p:ph type="sldNum" sz="quarter" idx="12"/>
          </p:nvPr>
        </p:nvSpPr>
        <p:spPr>
          <a:xfrm>
            <a:off x="10634135" y="6356350"/>
            <a:ext cx="1530927" cy="365125"/>
          </a:xfrm>
        </p:spPr>
        <p:txBody>
          <a:bodyPr>
            <a:noAutofit/>
          </a:bodyPr>
          <a:lstStyle/>
          <a:p>
            <a:pPr>
              <a:spcAft>
                <a:spcPts val="600"/>
              </a:spcAft>
            </a:pPr>
            <a:fld id="{6D22F896-40B5-4ADD-8801-0D06FADFA095}" type="slidenum">
              <a:rPr lang="en-US" b="0" smtClean="0"/>
              <a:pPr>
                <a:spcAft>
                  <a:spcPts val="600"/>
                </a:spcAft>
              </a:pPr>
              <a:t>3</a:t>
            </a:fld>
            <a:endParaRPr lang="en-US" b="0" dirty="0"/>
          </a:p>
        </p:txBody>
      </p:sp>
    </p:spTree>
    <p:extLst>
      <p:ext uri="{BB962C8B-B14F-4D97-AF65-F5344CB8AC3E}">
        <p14:creationId xmlns:p14="http://schemas.microsoft.com/office/powerpoint/2010/main" val="2321624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16E2C-2AF0-94D2-C89D-C5A7E626F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CA2BA-B405-FE07-289E-01BF9CA70C44}"/>
              </a:ext>
            </a:extLst>
          </p:cNvPr>
          <p:cNvSpPr>
            <a:spLocks noGrp="1"/>
          </p:cNvSpPr>
          <p:nvPr>
            <p:ph type="title"/>
          </p:nvPr>
        </p:nvSpPr>
        <p:spPr/>
        <p:txBody>
          <a:bodyPr/>
          <a:lstStyle/>
          <a:p>
            <a:r>
              <a:rPr lang="en-US" dirty="0"/>
              <a:t>Subsection 2: </a:t>
            </a:r>
            <a:br>
              <a:rPr lang="en-US" dirty="0"/>
            </a:br>
            <a:br>
              <a:rPr lang="en-US" dirty="0"/>
            </a:br>
            <a:r>
              <a:rPr lang="en-US" dirty="0"/>
              <a:t>Limited Actions Prompt</a:t>
            </a:r>
          </a:p>
        </p:txBody>
      </p:sp>
      <p:sp>
        <p:nvSpPr>
          <p:cNvPr id="3" name="Content Placeholder 2">
            <a:extLst>
              <a:ext uri="{FF2B5EF4-FFF2-40B4-BE49-F238E27FC236}">
                <a16:creationId xmlns:a16="http://schemas.microsoft.com/office/drawing/2014/main" id="{C345A7CC-7AE0-938E-B5FC-5BFF23BEA65B}"/>
              </a:ext>
            </a:extLst>
          </p:cNvPr>
          <p:cNvSpPr>
            <a:spLocks noGrp="1"/>
          </p:cNvSpPr>
          <p:nvPr>
            <p:ph sz="quarter" idx="13"/>
          </p:nvPr>
        </p:nvSpPr>
        <p:spPr/>
        <p:txBody>
          <a:bodyPr>
            <a:normAutofit/>
          </a:bodyPr>
          <a:lstStyle/>
          <a:p>
            <a:pPr marL="0" indent="0">
              <a:buNone/>
            </a:pPr>
            <a:r>
              <a:rPr lang="en-US" sz="2600" dirty="0">
                <a:cs typeface="Arial"/>
              </a:rPr>
              <a:t>For each action being solely provided to one or more unduplicated student group(s), provide an explanation of (1) the unique identified need(s) of the unduplicated student group(s) being served, (2) how the action is designed to address the identified need(s), and (3) how the effectiveness of the action in improving outcomes for the unduplicated student group(s) will be measured.</a:t>
            </a:r>
          </a:p>
        </p:txBody>
      </p:sp>
      <p:sp>
        <p:nvSpPr>
          <p:cNvPr id="4" name="Slide Number Placeholder 3">
            <a:extLst>
              <a:ext uri="{FF2B5EF4-FFF2-40B4-BE49-F238E27FC236}">
                <a16:creationId xmlns:a16="http://schemas.microsoft.com/office/drawing/2014/main" id="{B5ABF330-6C12-7FBB-C5D7-7310E78A84C5}"/>
              </a:ext>
            </a:extLst>
          </p:cNvPr>
          <p:cNvSpPr>
            <a:spLocks noGrp="1"/>
          </p:cNvSpPr>
          <p:nvPr>
            <p:ph type="sldNum" sz="quarter" idx="12"/>
          </p:nvPr>
        </p:nvSpPr>
        <p:spPr/>
        <p:txBody>
          <a:bodyPr/>
          <a:lstStyle/>
          <a:p>
            <a:fld id="{4FAB73BC-B049-4115-A692-8D63A059BFB8}" type="slidenum">
              <a:rPr lang="en-US" smtClean="0"/>
              <a:pPr/>
              <a:t>30</a:t>
            </a:fld>
            <a:endParaRPr lang="en-US" b="0" dirty="0"/>
          </a:p>
        </p:txBody>
      </p:sp>
    </p:spTree>
    <p:extLst>
      <p:ext uri="{BB962C8B-B14F-4D97-AF65-F5344CB8AC3E}">
        <p14:creationId xmlns:p14="http://schemas.microsoft.com/office/powerpoint/2010/main" val="3162828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132A5-A3ED-9A29-8D66-347B934396AD}"/>
              </a:ext>
            </a:extLst>
          </p:cNvPr>
          <p:cNvSpPr>
            <a:spLocks noGrp="1"/>
          </p:cNvSpPr>
          <p:nvPr>
            <p:ph type="title"/>
          </p:nvPr>
        </p:nvSpPr>
        <p:spPr>
          <a:solidFill>
            <a:schemeClr val="accent1"/>
          </a:solidFill>
        </p:spPr>
        <p:txBody>
          <a:bodyPr/>
          <a:lstStyle/>
          <a:p>
            <a:r>
              <a:rPr lang="en-US" dirty="0">
                <a:solidFill>
                  <a:schemeClr val="bg1"/>
                </a:solidFill>
              </a:rPr>
              <a:t>Subsection 2: Limited Actions Table</a:t>
            </a:r>
          </a:p>
        </p:txBody>
      </p:sp>
      <p:graphicFrame>
        <p:nvGraphicFramePr>
          <p:cNvPr id="5" name="Content Placeholder 9" descr="A snippet of this section in the template.">
            <a:extLst>
              <a:ext uri="{FF2B5EF4-FFF2-40B4-BE49-F238E27FC236}">
                <a16:creationId xmlns:a16="http://schemas.microsoft.com/office/drawing/2014/main" id="{CEB8E80C-30E1-A8DF-9A3D-66610BF0573F}"/>
              </a:ext>
            </a:extLst>
          </p:cNvPr>
          <p:cNvGraphicFramePr>
            <a:graphicFrameLocks noGrp="1"/>
          </p:cNvGraphicFramePr>
          <p:nvPr>
            <p:ph sz="quarter" idx="13"/>
            <p:extLst>
              <p:ext uri="{D42A27DB-BD31-4B8C-83A1-F6EECF244321}">
                <p14:modId xmlns:p14="http://schemas.microsoft.com/office/powerpoint/2010/main" val="1903105648"/>
              </p:ext>
            </p:extLst>
          </p:nvPr>
        </p:nvGraphicFramePr>
        <p:xfrm>
          <a:off x="140064" y="1880484"/>
          <a:ext cx="11852643" cy="4235836"/>
        </p:xfrm>
        <a:graphic>
          <a:graphicData uri="http://schemas.openxmlformats.org/drawingml/2006/table">
            <a:tbl>
              <a:tblPr firstRow="1" firstCol="1" bandRow="1">
                <a:tableStyleId>{5C22544A-7EE6-4342-B048-85BDC9FD1C3A}</a:tableStyleId>
              </a:tblPr>
              <a:tblGrid>
                <a:gridCol w="1774510">
                  <a:extLst>
                    <a:ext uri="{9D8B030D-6E8A-4147-A177-3AD203B41FA5}">
                      <a16:colId xmlns:a16="http://schemas.microsoft.com/office/drawing/2014/main" val="1158693257"/>
                    </a:ext>
                  </a:extLst>
                </a:gridCol>
                <a:gridCol w="3439558">
                  <a:extLst>
                    <a:ext uri="{9D8B030D-6E8A-4147-A177-3AD203B41FA5}">
                      <a16:colId xmlns:a16="http://schemas.microsoft.com/office/drawing/2014/main" val="4283786429"/>
                    </a:ext>
                  </a:extLst>
                </a:gridCol>
                <a:gridCol w="4013031">
                  <a:extLst>
                    <a:ext uri="{9D8B030D-6E8A-4147-A177-3AD203B41FA5}">
                      <a16:colId xmlns:a16="http://schemas.microsoft.com/office/drawing/2014/main" val="301553428"/>
                    </a:ext>
                  </a:extLst>
                </a:gridCol>
                <a:gridCol w="2625544">
                  <a:extLst>
                    <a:ext uri="{9D8B030D-6E8A-4147-A177-3AD203B41FA5}">
                      <a16:colId xmlns:a16="http://schemas.microsoft.com/office/drawing/2014/main" val="3274768142"/>
                    </a:ext>
                  </a:extLst>
                </a:gridCol>
              </a:tblGrid>
              <a:tr h="1605633">
                <a:tc>
                  <a:txBody>
                    <a:bodyPr/>
                    <a:lstStyle/>
                    <a:p>
                      <a:pPr>
                        <a:tabLst>
                          <a:tab pos="3234055" algn="l"/>
                        </a:tabLst>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Goal and Action #(s)</a:t>
                      </a:r>
                      <a:endParaRPr lang="en-US" sz="2400" dirty="0">
                        <a:effectLst/>
                        <a:latin typeface="Arial" panose="020B0604020202020204" pitchFamily="34" charset="0"/>
                        <a:cs typeface="Arial" panose="020B0604020202020204" pitchFamily="34" charset="0"/>
                      </a:endParaRP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solidFill>
                      <a:srgbClr val="DEEAF6"/>
                    </a:solidFill>
                  </a:tcPr>
                </a:tc>
                <a:tc>
                  <a:txBody>
                    <a:bodyPr/>
                    <a:lstStyle/>
                    <a:p>
                      <a:pPr>
                        <a:tabLst>
                          <a:tab pos="3234055" algn="l"/>
                        </a:tabLst>
                      </a:pPr>
                      <a:r>
                        <a:rPr lang="en-US" sz="2400" dirty="0">
                          <a:solidFill>
                            <a:srgbClr val="000000"/>
                          </a:solidFill>
                          <a:effectLst/>
                          <a:latin typeface="Arial" panose="020B0604020202020204" pitchFamily="34" charset="0"/>
                          <a:ea typeface="Arial" panose="020B0604020202020204" pitchFamily="34" charset="0"/>
                          <a:cs typeface="Arial" panose="020B0604020202020204" pitchFamily="34" charset="0"/>
                        </a:rPr>
                        <a:t>Identified Need(s)</a:t>
                      </a:r>
                      <a:endParaRPr lang="en-US" sz="2400" dirty="0">
                        <a:effectLst/>
                        <a:latin typeface="Arial" panose="020B0604020202020204" pitchFamily="34" charset="0"/>
                        <a:cs typeface="Arial" panose="020B0604020202020204" pitchFamily="34" charset="0"/>
                      </a:endParaRP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solidFill>
                      <a:srgbClr val="DEEAF6"/>
                    </a:solidFill>
                  </a:tcPr>
                </a:tc>
                <a:tc>
                  <a:txBody>
                    <a:bodyPr/>
                    <a:lstStyle/>
                    <a:p>
                      <a:pPr>
                        <a:tabLst>
                          <a:tab pos="3234055" algn="l"/>
                        </a:tabLst>
                      </a:pPr>
                      <a:r>
                        <a:rPr lang="en-US" sz="2400">
                          <a:solidFill>
                            <a:srgbClr val="000000"/>
                          </a:solidFill>
                          <a:effectLst/>
                          <a:latin typeface="Arial" panose="020B0604020202020204" pitchFamily="34" charset="0"/>
                          <a:cs typeface="Arial" panose="020B0604020202020204" pitchFamily="34" charset="0"/>
                        </a:rPr>
                        <a:t>How the Action(s) Address Need(s)</a:t>
                      </a: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solidFill>
                      <a:srgbClr val="DEEAF6"/>
                    </a:solidFill>
                  </a:tcPr>
                </a:tc>
                <a:tc>
                  <a:txBody>
                    <a:bodyPr/>
                    <a:lstStyle/>
                    <a:p>
                      <a:r>
                        <a:rPr lang="en-US" sz="2400">
                          <a:solidFill>
                            <a:srgbClr val="000000"/>
                          </a:solidFill>
                          <a:effectLst/>
                          <a:latin typeface="Arial" panose="020B0604020202020204" pitchFamily="34" charset="0"/>
                          <a:cs typeface="Arial" panose="020B0604020202020204" pitchFamily="34" charset="0"/>
                        </a:rPr>
                        <a:t>Metric(s) to Monitor Effectiveness </a:t>
                      </a:r>
                      <a:endParaRPr lang="en-US" sz="2400">
                        <a:effectLst/>
                        <a:latin typeface="Arial" panose="020B0604020202020204" pitchFamily="34" charset="0"/>
                        <a:cs typeface="Arial" panose="020B0604020202020204" pitchFamily="34" charset="0"/>
                      </a:endParaRP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solidFill>
                      <a:srgbClr val="DEEAF6"/>
                    </a:solidFill>
                  </a:tcPr>
                </a:tc>
                <a:extLst>
                  <a:ext uri="{0D108BD9-81ED-4DB2-BD59-A6C34878D82A}">
                    <a16:rowId xmlns:a16="http://schemas.microsoft.com/office/drawing/2014/main" val="1037803493"/>
                  </a:ext>
                </a:extLst>
              </a:tr>
              <a:tr h="2630203">
                <a:tc>
                  <a:txBody>
                    <a:bodyPr/>
                    <a:lstStyle/>
                    <a:p>
                      <a:pPr>
                        <a:tabLst>
                          <a:tab pos="3234055" algn="l"/>
                        </a:tabLst>
                      </a:pPr>
                      <a:r>
                        <a:rPr lang="en-US" sz="2400">
                          <a:solidFill>
                            <a:srgbClr val="000000"/>
                          </a:solidFill>
                          <a:effectLst/>
                          <a:latin typeface="Arial" panose="020B0604020202020204" pitchFamily="34" charset="0"/>
                          <a:ea typeface="Calibri" panose="020F0502020204030204" pitchFamily="34" charset="0"/>
                          <a:cs typeface="Arial" panose="020B0604020202020204" pitchFamily="34" charset="0"/>
                        </a:rPr>
                        <a:t>[Goal and Action #(s)]</a:t>
                      </a:r>
                      <a:endParaRPr lang="en-US" sz="2400">
                        <a:effectLst/>
                        <a:latin typeface="Arial" panose="020B0604020202020204" pitchFamily="34" charset="0"/>
                        <a:cs typeface="Arial" panose="020B0604020202020204" pitchFamily="34" charset="0"/>
                      </a:endParaRP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noFill/>
                  </a:tcPr>
                </a:tc>
                <a:tc>
                  <a:txBody>
                    <a:bodyPr/>
                    <a:lstStyle/>
                    <a:p>
                      <a:r>
                        <a:rPr lang="en-US" sz="2400" dirty="0">
                          <a:solidFill>
                            <a:srgbClr val="000000"/>
                          </a:solidFill>
                          <a:effectLst/>
                          <a:latin typeface="Arial" panose="020B0604020202020204" pitchFamily="34" charset="0"/>
                          <a:cs typeface="Arial" panose="020B0604020202020204" pitchFamily="34" charset="0"/>
                        </a:rPr>
                        <a:t>[A description of the unique identified need(s) of the unduplicated student group(s) being served]</a:t>
                      </a: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noFill/>
                  </a:tcPr>
                </a:tc>
                <a:tc>
                  <a:txBody>
                    <a:bodyPr/>
                    <a:lstStyle/>
                    <a:p>
                      <a:pPr>
                        <a:tabLst>
                          <a:tab pos="3234055" algn="l"/>
                        </a:tabLst>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description of h</a:t>
                      </a:r>
                      <a:r>
                        <a:rPr lang="en-US" sz="2400" dirty="0">
                          <a:solidFill>
                            <a:srgbClr val="000000"/>
                          </a:solidFill>
                          <a:effectLst/>
                          <a:latin typeface="Arial" panose="020B0604020202020204" pitchFamily="34" charset="0"/>
                          <a:cs typeface="Arial" panose="020B0604020202020204" pitchFamily="34" charset="0"/>
                        </a:rPr>
                        <a:t>ow the action(s) are designed to address those identified need(s)]</a:t>
                      </a:r>
                      <a:endParaRPr lang="en-US" sz="2400" dirty="0">
                        <a:effectLst/>
                        <a:latin typeface="Arial" panose="020B0604020202020204" pitchFamily="34" charset="0"/>
                        <a:cs typeface="Arial" panose="020B0604020202020204" pitchFamily="34" charset="0"/>
                      </a:endParaRP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noFill/>
                  </a:tcPr>
                </a:tc>
                <a:tc>
                  <a:txBody>
                    <a:bodyPr/>
                    <a:lstStyle/>
                    <a:p>
                      <a:pPr>
                        <a:tabLst>
                          <a:tab pos="3234055" algn="l"/>
                        </a:tabLst>
                      </a:pP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description of the metric(s) being used to monitor effectiveness]</a:t>
                      </a:r>
                      <a:endParaRPr lang="en-US" sz="2400" dirty="0">
                        <a:effectLst/>
                        <a:latin typeface="Arial" panose="020B0604020202020204" pitchFamily="34" charset="0"/>
                        <a:cs typeface="Arial" panose="020B0604020202020204" pitchFamily="34" charset="0"/>
                      </a:endParaRPr>
                    </a:p>
                  </a:txBody>
                  <a:tcPr marL="25144" marR="25144" marT="25144" marB="25144" anchor="ctr">
                    <a:lnL w="12700" cap="flat" cmpd="sng" algn="ctr">
                      <a:solidFill>
                        <a:srgbClr val="8496B0"/>
                      </a:solidFill>
                      <a:prstDash val="solid"/>
                      <a:round/>
                      <a:headEnd type="none" w="med" len="med"/>
                      <a:tailEnd type="none" w="med" len="med"/>
                    </a:lnL>
                    <a:lnR w="12700" cap="flat" cmpd="sng" algn="ctr">
                      <a:solidFill>
                        <a:srgbClr val="8496B0"/>
                      </a:solidFill>
                      <a:prstDash val="solid"/>
                      <a:round/>
                      <a:headEnd type="none" w="med" len="med"/>
                      <a:tailEnd type="none" w="med" len="med"/>
                    </a:lnR>
                    <a:lnT w="12700" cap="flat" cmpd="sng" algn="ctr">
                      <a:solidFill>
                        <a:srgbClr val="8496B0"/>
                      </a:solidFill>
                      <a:prstDash val="solid"/>
                      <a:round/>
                      <a:headEnd type="none" w="med" len="med"/>
                      <a:tailEnd type="none" w="med" len="med"/>
                    </a:lnT>
                    <a:lnB w="12700" cap="flat" cmpd="sng" algn="ctr">
                      <a:solidFill>
                        <a:srgbClr val="8496B0"/>
                      </a:solidFill>
                      <a:prstDash val="solid"/>
                      <a:round/>
                      <a:headEnd type="none" w="med" len="med"/>
                      <a:tailEnd type="none" w="med" len="med"/>
                    </a:lnB>
                    <a:noFill/>
                  </a:tcPr>
                </a:tc>
                <a:extLst>
                  <a:ext uri="{0D108BD9-81ED-4DB2-BD59-A6C34878D82A}">
                    <a16:rowId xmlns:a16="http://schemas.microsoft.com/office/drawing/2014/main" val="1114124345"/>
                  </a:ext>
                </a:extLst>
              </a:tr>
            </a:tbl>
          </a:graphicData>
        </a:graphic>
      </p:graphicFrame>
      <p:sp>
        <p:nvSpPr>
          <p:cNvPr id="4" name="Slide Number Placeholder 3">
            <a:extLst>
              <a:ext uri="{FF2B5EF4-FFF2-40B4-BE49-F238E27FC236}">
                <a16:creationId xmlns:a16="http://schemas.microsoft.com/office/drawing/2014/main" id="{66AAE64C-DC66-0DA8-1C25-A9DE16355C07}"/>
              </a:ext>
            </a:extLst>
          </p:cNvPr>
          <p:cNvSpPr>
            <a:spLocks noGrp="1"/>
          </p:cNvSpPr>
          <p:nvPr>
            <p:ph type="sldNum" sz="quarter" idx="12"/>
          </p:nvPr>
        </p:nvSpPr>
        <p:spPr/>
        <p:txBody>
          <a:bodyPr/>
          <a:lstStyle/>
          <a:p>
            <a:fld id="{4FAB73BC-B049-4115-A692-8D63A059BFB8}" type="slidenum">
              <a:rPr lang="en-US" b="0" smtClean="0"/>
              <a:pPr/>
              <a:t>31</a:t>
            </a:fld>
            <a:endParaRPr lang="en-US" sz="2400" b="0" dirty="0"/>
          </a:p>
        </p:txBody>
      </p:sp>
    </p:spTree>
    <p:extLst>
      <p:ext uri="{BB962C8B-B14F-4D97-AF65-F5344CB8AC3E}">
        <p14:creationId xmlns:p14="http://schemas.microsoft.com/office/powerpoint/2010/main" val="1574828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A632-362C-C15E-3711-11F271640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31292-6B63-4BFC-9439-C7D9976BCDEE}"/>
              </a:ext>
            </a:extLst>
          </p:cNvPr>
          <p:cNvSpPr>
            <a:spLocks noGrp="1"/>
          </p:cNvSpPr>
          <p:nvPr>
            <p:ph type="title"/>
          </p:nvPr>
        </p:nvSpPr>
        <p:spPr/>
        <p:txBody>
          <a:bodyPr/>
          <a:lstStyle/>
          <a:p>
            <a:r>
              <a:rPr lang="en-US" dirty="0"/>
              <a:t>Subsection 2:</a:t>
            </a:r>
            <a:br>
              <a:rPr lang="en-US" dirty="0"/>
            </a:br>
            <a:br>
              <a:rPr lang="en-US" dirty="0"/>
            </a:br>
            <a:r>
              <a:rPr lang="en-US" dirty="0"/>
              <a:t>Limited Actions </a:t>
            </a:r>
            <a:br>
              <a:rPr lang="en-US" dirty="0"/>
            </a:br>
            <a:r>
              <a:rPr lang="en-US" dirty="0"/>
              <a:t>Table</a:t>
            </a:r>
            <a:br>
              <a:rPr lang="en-US" dirty="0"/>
            </a:br>
            <a:r>
              <a:rPr lang="en-US" dirty="0"/>
              <a:t>Instructions (1)</a:t>
            </a:r>
          </a:p>
        </p:txBody>
      </p:sp>
      <p:sp>
        <p:nvSpPr>
          <p:cNvPr id="3" name="Content Placeholder 2">
            <a:extLst>
              <a:ext uri="{FF2B5EF4-FFF2-40B4-BE49-F238E27FC236}">
                <a16:creationId xmlns:a16="http://schemas.microsoft.com/office/drawing/2014/main" id="{9A4F9379-7A24-A026-88A9-8896475D87D1}"/>
              </a:ext>
            </a:extLst>
          </p:cNvPr>
          <p:cNvSpPr>
            <a:spLocks noGrp="1"/>
          </p:cNvSpPr>
          <p:nvPr>
            <p:ph sz="quarter" idx="13"/>
          </p:nvPr>
        </p:nvSpPr>
        <p:spPr/>
        <p:txBody>
          <a:bodyPr>
            <a:normAutofit/>
          </a:bodyPr>
          <a:lstStyle/>
          <a:p>
            <a:pPr marL="0" indent="0">
              <a:buNone/>
            </a:pPr>
            <a:r>
              <a:rPr lang="en-US" sz="2600" b="1" dirty="0"/>
              <a:t>Identified Need(s)</a:t>
            </a:r>
          </a:p>
          <a:p>
            <a:r>
              <a:rPr lang="en-US" sz="2600" dirty="0"/>
              <a:t>Provide an explanation of the unique need(s) of the unduplicated student group(s) being served identified through the LEA’s needs assessment. A meaningful needs assessment includes, at a minimum, analysis of applicable student achievement data and educational partner feedback.</a:t>
            </a:r>
          </a:p>
        </p:txBody>
      </p:sp>
      <p:sp>
        <p:nvSpPr>
          <p:cNvPr id="4" name="Slide Number Placeholder 3">
            <a:extLst>
              <a:ext uri="{FF2B5EF4-FFF2-40B4-BE49-F238E27FC236}">
                <a16:creationId xmlns:a16="http://schemas.microsoft.com/office/drawing/2014/main" id="{9193C69F-FB82-8D04-1302-4B69F15647FA}"/>
              </a:ext>
            </a:extLst>
          </p:cNvPr>
          <p:cNvSpPr>
            <a:spLocks noGrp="1"/>
          </p:cNvSpPr>
          <p:nvPr>
            <p:ph type="sldNum" sz="quarter" idx="12"/>
          </p:nvPr>
        </p:nvSpPr>
        <p:spPr/>
        <p:txBody>
          <a:bodyPr/>
          <a:lstStyle/>
          <a:p>
            <a:fld id="{4FAB73BC-B049-4115-A692-8D63A059BFB8}" type="slidenum">
              <a:rPr lang="en-US" smtClean="0"/>
              <a:pPr/>
              <a:t>32</a:t>
            </a:fld>
            <a:endParaRPr lang="en-US" b="0" dirty="0"/>
          </a:p>
        </p:txBody>
      </p:sp>
    </p:spTree>
    <p:extLst>
      <p:ext uri="{BB962C8B-B14F-4D97-AF65-F5344CB8AC3E}">
        <p14:creationId xmlns:p14="http://schemas.microsoft.com/office/powerpoint/2010/main" val="267660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93D44-665F-9204-6C2D-5C8692AB9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CA667-7752-CD53-0BD3-E1B5679BD1DA}"/>
              </a:ext>
            </a:extLst>
          </p:cNvPr>
          <p:cNvSpPr>
            <a:spLocks noGrp="1"/>
          </p:cNvSpPr>
          <p:nvPr>
            <p:ph type="title"/>
          </p:nvPr>
        </p:nvSpPr>
        <p:spPr/>
        <p:txBody>
          <a:bodyPr/>
          <a:lstStyle/>
          <a:p>
            <a:r>
              <a:rPr lang="en-US" dirty="0"/>
              <a:t>Subsection 2:</a:t>
            </a:r>
            <a:br>
              <a:rPr lang="en-US" dirty="0"/>
            </a:br>
            <a:br>
              <a:rPr lang="en-US" dirty="0"/>
            </a:br>
            <a:r>
              <a:rPr lang="en-US" dirty="0"/>
              <a:t>Limited Actions </a:t>
            </a:r>
            <a:br>
              <a:rPr lang="en-US" dirty="0"/>
            </a:br>
            <a:r>
              <a:rPr lang="en-US" dirty="0"/>
              <a:t>Table</a:t>
            </a:r>
            <a:br>
              <a:rPr lang="en-US" dirty="0"/>
            </a:br>
            <a:r>
              <a:rPr lang="en-US" dirty="0"/>
              <a:t>Instructions (2)</a:t>
            </a:r>
          </a:p>
        </p:txBody>
      </p:sp>
      <p:sp>
        <p:nvSpPr>
          <p:cNvPr id="3" name="Content Placeholder 2">
            <a:extLst>
              <a:ext uri="{FF2B5EF4-FFF2-40B4-BE49-F238E27FC236}">
                <a16:creationId xmlns:a16="http://schemas.microsoft.com/office/drawing/2014/main" id="{DD9E83E8-A82E-3E96-B60F-971B20967B18}"/>
              </a:ext>
            </a:extLst>
          </p:cNvPr>
          <p:cNvSpPr>
            <a:spLocks noGrp="1"/>
          </p:cNvSpPr>
          <p:nvPr>
            <p:ph sz="quarter" idx="13"/>
          </p:nvPr>
        </p:nvSpPr>
        <p:spPr/>
        <p:txBody>
          <a:bodyPr>
            <a:normAutofit/>
          </a:bodyPr>
          <a:lstStyle/>
          <a:p>
            <a:pPr>
              <a:buNone/>
            </a:pPr>
            <a:r>
              <a:rPr lang="en-US" sz="2600" b="1" dirty="0"/>
              <a:t>How the Action(s) are Designed to Address Need(s)</a:t>
            </a:r>
            <a:endParaRPr lang="en-US" sz="2600" dirty="0"/>
          </a:p>
          <a:p>
            <a:pPr marL="342900" indent="-342900">
              <a:buFont typeface="Wingdings 2"/>
            </a:pPr>
            <a:r>
              <a:rPr lang="en-US" sz="2600" dirty="0"/>
              <a:t>Provide an explanation of how the action is designed to address the unique identified need(s) of the unduplicated student group(s) being served.</a:t>
            </a:r>
          </a:p>
        </p:txBody>
      </p:sp>
      <p:sp>
        <p:nvSpPr>
          <p:cNvPr id="4" name="Slide Number Placeholder 3">
            <a:extLst>
              <a:ext uri="{FF2B5EF4-FFF2-40B4-BE49-F238E27FC236}">
                <a16:creationId xmlns:a16="http://schemas.microsoft.com/office/drawing/2014/main" id="{F6B39A74-F200-05E4-B8CE-A7276136CF6F}"/>
              </a:ext>
            </a:extLst>
          </p:cNvPr>
          <p:cNvSpPr>
            <a:spLocks noGrp="1"/>
          </p:cNvSpPr>
          <p:nvPr>
            <p:ph type="sldNum" sz="quarter" idx="12"/>
          </p:nvPr>
        </p:nvSpPr>
        <p:spPr/>
        <p:txBody>
          <a:bodyPr/>
          <a:lstStyle/>
          <a:p>
            <a:fld id="{4FAB73BC-B049-4115-A692-8D63A059BFB8}" type="slidenum">
              <a:rPr lang="en-US" smtClean="0"/>
              <a:pPr/>
              <a:t>33</a:t>
            </a:fld>
            <a:endParaRPr lang="en-US" b="0" dirty="0"/>
          </a:p>
        </p:txBody>
      </p:sp>
    </p:spTree>
    <p:extLst>
      <p:ext uri="{BB962C8B-B14F-4D97-AF65-F5344CB8AC3E}">
        <p14:creationId xmlns:p14="http://schemas.microsoft.com/office/powerpoint/2010/main" val="2206694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437AE-CD37-0002-9675-6791816F30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EDEFD1-74AB-669A-8E62-B421B6EFDC86}"/>
              </a:ext>
            </a:extLst>
          </p:cNvPr>
          <p:cNvSpPr>
            <a:spLocks noGrp="1"/>
          </p:cNvSpPr>
          <p:nvPr>
            <p:ph type="title"/>
          </p:nvPr>
        </p:nvSpPr>
        <p:spPr/>
        <p:txBody>
          <a:bodyPr/>
          <a:lstStyle/>
          <a:p>
            <a:r>
              <a:rPr lang="en-US" dirty="0"/>
              <a:t>Subsection 2:</a:t>
            </a:r>
            <a:br>
              <a:rPr lang="en-US" dirty="0"/>
            </a:br>
            <a:br>
              <a:rPr lang="en-US" dirty="0"/>
            </a:br>
            <a:r>
              <a:rPr lang="en-US" dirty="0"/>
              <a:t>Limited Actions </a:t>
            </a:r>
            <a:br>
              <a:rPr lang="en-US" dirty="0"/>
            </a:br>
            <a:r>
              <a:rPr lang="en-US" dirty="0"/>
              <a:t>Table</a:t>
            </a:r>
            <a:br>
              <a:rPr lang="en-US" dirty="0"/>
            </a:br>
            <a:r>
              <a:rPr lang="en-US" dirty="0"/>
              <a:t>Instructions (3)</a:t>
            </a:r>
          </a:p>
        </p:txBody>
      </p:sp>
      <p:sp>
        <p:nvSpPr>
          <p:cNvPr id="3" name="Content Placeholder 2">
            <a:extLst>
              <a:ext uri="{FF2B5EF4-FFF2-40B4-BE49-F238E27FC236}">
                <a16:creationId xmlns:a16="http://schemas.microsoft.com/office/drawing/2014/main" id="{A5372AC2-EE4E-FF41-F427-A6DEDB2F385D}"/>
              </a:ext>
            </a:extLst>
          </p:cNvPr>
          <p:cNvSpPr>
            <a:spLocks noGrp="1"/>
          </p:cNvSpPr>
          <p:nvPr>
            <p:ph sz="quarter" idx="13"/>
          </p:nvPr>
        </p:nvSpPr>
        <p:spPr/>
        <p:txBody>
          <a:bodyPr>
            <a:normAutofit/>
          </a:bodyPr>
          <a:lstStyle/>
          <a:p>
            <a:pPr marL="0" indent="0">
              <a:buNone/>
            </a:pPr>
            <a:r>
              <a:rPr lang="en-US" sz="2600" b="1" dirty="0"/>
              <a:t>Metric(s) to Monitor Effectiveness</a:t>
            </a:r>
          </a:p>
          <a:p>
            <a:r>
              <a:rPr lang="en-US" sz="2600" dirty="0">
                <a:ea typeface="+mn-lt"/>
                <a:cs typeface="+mn-lt"/>
              </a:rPr>
              <a:t>Identify the metric(s) being used to measure the progress and effectiveness of the action(s).</a:t>
            </a:r>
          </a:p>
          <a:p>
            <a:pPr>
              <a:spcAft>
                <a:spcPts val="0"/>
              </a:spcAft>
            </a:pPr>
            <a:endParaRPr lang="en-US" sz="2600" dirty="0"/>
          </a:p>
          <a:p>
            <a:pPr marL="0" indent="0">
              <a:buNone/>
            </a:pPr>
            <a:r>
              <a:rPr lang="en-US" sz="2600" dirty="0"/>
              <a:t>Again, remember the connection to the Goal Analysis!</a:t>
            </a:r>
          </a:p>
          <a:p>
            <a:r>
              <a:rPr lang="en-US" sz="2600" dirty="0"/>
              <a:t>LEAs demonstrate the effectiveness of actions contributing towards increasing or improving services within the third prompt in the goal analysis.</a:t>
            </a:r>
          </a:p>
        </p:txBody>
      </p:sp>
      <p:sp>
        <p:nvSpPr>
          <p:cNvPr id="4" name="Slide Number Placeholder 3">
            <a:extLst>
              <a:ext uri="{FF2B5EF4-FFF2-40B4-BE49-F238E27FC236}">
                <a16:creationId xmlns:a16="http://schemas.microsoft.com/office/drawing/2014/main" id="{BCEB8397-1301-D08D-F2DE-157A39A3DF67}"/>
              </a:ext>
            </a:extLst>
          </p:cNvPr>
          <p:cNvSpPr>
            <a:spLocks noGrp="1"/>
          </p:cNvSpPr>
          <p:nvPr>
            <p:ph type="sldNum" sz="quarter" idx="12"/>
          </p:nvPr>
        </p:nvSpPr>
        <p:spPr/>
        <p:txBody>
          <a:bodyPr/>
          <a:lstStyle/>
          <a:p>
            <a:fld id="{4FAB73BC-B049-4115-A692-8D63A059BFB8}" type="slidenum">
              <a:rPr lang="en-US" smtClean="0"/>
              <a:pPr/>
              <a:t>34</a:t>
            </a:fld>
            <a:endParaRPr lang="en-US" b="0" dirty="0"/>
          </a:p>
        </p:txBody>
      </p:sp>
    </p:spTree>
    <p:extLst>
      <p:ext uri="{BB962C8B-B14F-4D97-AF65-F5344CB8AC3E}">
        <p14:creationId xmlns:p14="http://schemas.microsoft.com/office/powerpoint/2010/main" val="876824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806D3-2747-92B8-B11F-EEAA654F0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6950B-CF72-450C-9E6D-CF50DA599E0D}"/>
              </a:ext>
            </a:extLst>
          </p:cNvPr>
          <p:cNvSpPr>
            <a:spLocks noGrp="1"/>
          </p:cNvSpPr>
          <p:nvPr>
            <p:ph type="title"/>
          </p:nvPr>
        </p:nvSpPr>
        <p:spPr/>
        <p:txBody>
          <a:bodyPr/>
          <a:lstStyle/>
          <a:p>
            <a:r>
              <a:rPr lang="en-US" dirty="0"/>
              <a:t>Subsection 2:</a:t>
            </a:r>
            <a:br>
              <a:rPr lang="en-US" dirty="0"/>
            </a:br>
            <a:br>
              <a:rPr lang="en-US" dirty="0"/>
            </a:br>
            <a:r>
              <a:rPr lang="en-US" dirty="0"/>
              <a:t>Planned Percentage of Improved Services Prompt</a:t>
            </a:r>
          </a:p>
        </p:txBody>
      </p:sp>
      <p:sp>
        <p:nvSpPr>
          <p:cNvPr id="3" name="Content Placeholder 2">
            <a:extLst>
              <a:ext uri="{FF2B5EF4-FFF2-40B4-BE49-F238E27FC236}">
                <a16:creationId xmlns:a16="http://schemas.microsoft.com/office/drawing/2014/main" id="{0063F751-025C-7481-F648-D6FADFCA8FA6}"/>
              </a:ext>
            </a:extLst>
          </p:cNvPr>
          <p:cNvSpPr>
            <a:spLocks noGrp="1"/>
          </p:cNvSpPr>
          <p:nvPr>
            <p:ph sz="quarter" idx="13"/>
          </p:nvPr>
        </p:nvSpPr>
        <p:spPr/>
        <p:txBody>
          <a:bodyPr>
            <a:normAutofit/>
          </a:bodyPr>
          <a:lstStyle/>
          <a:p>
            <a:pPr marL="0" indent="0">
              <a:spcBef>
                <a:spcPts val="0"/>
              </a:spcBef>
              <a:spcAft>
                <a:spcPts val="1200"/>
              </a:spcAft>
              <a:buNone/>
            </a:pPr>
            <a:r>
              <a:rPr lang="en-US" sz="2600" dirty="0">
                <a:solidFill>
                  <a:srgbClr val="000000"/>
                </a:solidFill>
                <a:ea typeface="Calibri" panose="020F0502020204030204" pitchFamily="34" charset="0"/>
                <a:cs typeface="Arial"/>
              </a:rPr>
              <a:t>For any limited action contributing to meeting the increased or improved services requirement that is associated with a Planned Percentage of Improved Services in the Contributing Summary Table rather than an expenditure of LCFF funds, describe the methodology that was used to determine the contribution of the action towards the proportional percentage, as applicable.</a:t>
            </a:r>
            <a:endParaRPr lang="en-US" sz="2600" dirty="0">
              <a:ea typeface="Times New Roman" panose="02020603050405020304" pitchFamily="18" charset="0"/>
              <a:cs typeface="Arial"/>
            </a:endParaRPr>
          </a:p>
        </p:txBody>
      </p:sp>
      <p:sp>
        <p:nvSpPr>
          <p:cNvPr id="4" name="Slide Number Placeholder 3">
            <a:extLst>
              <a:ext uri="{FF2B5EF4-FFF2-40B4-BE49-F238E27FC236}">
                <a16:creationId xmlns:a16="http://schemas.microsoft.com/office/drawing/2014/main" id="{4455B778-F023-C463-9259-0D962F2A9B8C}"/>
              </a:ext>
            </a:extLst>
          </p:cNvPr>
          <p:cNvSpPr>
            <a:spLocks noGrp="1"/>
          </p:cNvSpPr>
          <p:nvPr>
            <p:ph type="sldNum" sz="quarter" idx="12"/>
          </p:nvPr>
        </p:nvSpPr>
        <p:spPr/>
        <p:txBody>
          <a:bodyPr/>
          <a:lstStyle/>
          <a:p>
            <a:fld id="{4FAB73BC-B049-4115-A692-8D63A059BFB8}" type="slidenum">
              <a:rPr lang="en-US" smtClean="0"/>
              <a:pPr/>
              <a:t>35</a:t>
            </a:fld>
            <a:endParaRPr lang="en-US" b="0" dirty="0"/>
          </a:p>
        </p:txBody>
      </p:sp>
    </p:spTree>
    <p:extLst>
      <p:ext uri="{BB962C8B-B14F-4D97-AF65-F5344CB8AC3E}">
        <p14:creationId xmlns:p14="http://schemas.microsoft.com/office/powerpoint/2010/main" val="39500550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C0B57-660E-9C04-F396-4E55A30CA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D2744-8CBB-238B-A2A8-CD208A39E931}"/>
              </a:ext>
            </a:extLst>
          </p:cNvPr>
          <p:cNvSpPr>
            <a:spLocks noGrp="1"/>
          </p:cNvSpPr>
          <p:nvPr>
            <p:ph type="title"/>
          </p:nvPr>
        </p:nvSpPr>
        <p:spPr/>
        <p:txBody>
          <a:bodyPr/>
          <a:lstStyle/>
          <a:p>
            <a:r>
              <a:rPr lang="en-US" dirty="0"/>
              <a:t>Subsection 2:</a:t>
            </a:r>
            <a:br>
              <a:rPr lang="en-US" dirty="0"/>
            </a:br>
            <a:br>
              <a:rPr lang="en-US" dirty="0"/>
            </a:br>
            <a:r>
              <a:rPr lang="en-US" dirty="0"/>
              <a:t>Planned Percentage of Improved Services Instructions</a:t>
            </a:r>
          </a:p>
        </p:txBody>
      </p:sp>
      <p:sp>
        <p:nvSpPr>
          <p:cNvPr id="3" name="Content Placeholder 2">
            <a:extLst>
              <a:ext uri="{FF2B5EF4-FFF2-40B4-BE49-F238E27FC236}">
                <a16:creationId xmlns:a16="http://schemas.microsoft.com/office/drawing/2014/main" id="{75DB98E0-CCE1-E3B4-5171-4648078C5D2B}"/>
              </a:ext>
            </a:extLst>
          </p:cNvPr>
          <p:cNvSpPr>
            <a:spLocks noGrp="1"/>
          </p:cNvSpPr>
          <p:nvPr>
            <p:ph sz="quarter" idx="13"/>
          </p:nvPr>
        </p:nvSpPr>
        <p:spPr/>
        <p:txBody>
          <a:bodyPr>
            <a:normAutofit/>
          </a:bodyPr>
          <a:lstStyle/>
          <a:p>
            <a:pPr>
              <a:buFont typeface="Wingdings 2"/>
              <a:buChar char=""/>
            </a:pPr>
            <a:r>
              <a:rPr lang="en-US" sz="2600" dirty="0">
                <a:ea typeface="Calibri" panose="020F0502020204030204" pitchFamily="34" charset="0"/>
                <a:cs typeface="Arial"/>
              </a:rPr>
              <a:t>For each action with an identified Planned Percentage of Improved Services, identify the goal and action number and describe the methodology that was used.</a:t>
            </a:r>
          </a:p>
          <a:p>
            <a:pPr>
              <a:buFont typeface="Wingdings 2"/>
              <a:buChar char=""/>
            </a:pPr>
            <a:r>
              <a:rPr lang="en-US" sz="2600" dirty="0">
                <a:ea typeface="Calibri" panose="020F0502020204030204" pitchFamily="34" charset="0"/>
                <a:cs typeface="Arial"/>
              </a:rPr>
              <a:t>When identifying a Planned Percentage of Improved Services, the LEA must describe the methodology that it used to determine the contribution of the action towards the proportional percentage. The percentage of improved services for an action corresponds to the amount of LCFF funding that the LEA estimates it would expend to implement the action if it were funded.</a:t>
            </a:r>
            <a:endParaRPr lang="en-US" sz="2600" dirty="0"/>
          </a:p>
        </p:txBody>
      </p:sp>
      <p:sp>
        <p:nvSpPr>
          <p:cNvPr id="4" name="Slide Number Placeholder 3">
            <a:extLst>
              <a:ext uri="{FF2B5EF4-FFF2-40B4-BE49-F238E27FC236}">
                <a16:creationId xmlns:a16="http://schemas.microsoft.com/office/drawing/2014/main" id="{F93DB8FE-6394-FF3B-30ED-E5508F45C464}"/>
              </a:ext>
            </a:extLst>
          </p:cNvPr>
          <p:cNvSpPr>
            <a:spLocks noGrp="1"/>
          </p:cNvSpPr>
          <p:nvPr>
            <p:ph type="sldNum" sz="quarter" idx="12"/>
          </p:nvPr>
        </p:nvSpPr>
        <p:spPr/>
        <p:txBody>
          <a:bodyPr/>
          <a:lstStyle/>
          <a:p>
            <a:fld id="{4FAB73BC-B049-4115-A692-8D63A059BFB8}" type="slidenum">
              <a:rPr lang="en-US" smtClean="0"/>
              <a:pPr/>
              <a:t>36</a:t>
            </a:fld>
            <a:endParaRPr lang="en-US" b="0" dirty="0"/>
          </a:p>
        </p:txBody>
      </p:sp>
    </p:spTree>
    <p:extLst>
      <p:ext uri="{BB962C8B-B14F-4D97-AF65-F5344CB8AC3E}">
        <p14:creationId xmlns:p14="http://schemas.microsoft.com/office/powerpoint/2010/main" val="1611130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8885-6CE7-4CFC-8142-C87BC943A08E}"/>
              </a:ext>
            </a:extLst>
          </p:cNvPr>
          <p:cNvSpPr>
            <a:spLocks noGrp="1"/>
          </p:cNvSpPr>
          <p:nvPr>
            <p:ph type="title"/>
          </p:nvPr>
        </p:nvSpPr>
        <p:spPr>
          <a:xfrm>
            <a:off x="204538" y="1752789"/>
            <a:ext cx="3068434" cy="3355374"/>
          </a:xfrm>
        </p:spPr>
        <p:txBody>
          <a:bodyPr/>
          <a:lstStyle/>
          <a:p>
            <a:r>
              <a:rPr lang="en-US" dirty="0"/>
              <a:t>Subsection 3:</a:t>
            </a:r>
            <a:br>
              <a:rPr lang="en-US" dirty="0"/>
            </a:br>
            <a:br>
              <a:rPr lang="en-US" dirty="0"/>
            </a:br>
            <a:r>
              <a:rPr lang="en-US" dirty="0"/>
              <a:t>Additional Concentration Grant Funding</a:t>
            </a:r>
            <a:br>
              <a:rPr lang="en-US" dirty="0"/>
            </a:br>
            <a:r>
              <a:rPr lang="en-US" dirty="0"/>
              <a:t>Prompt</a:t>
            </a:r>
          </a:p>
        </p:txBody>
      </p:sp>
      <p:sp>
        <p:nvSpPr>
          <p:cNvPr id="6" name="Content Placeholder 5">
            <a:extLst>
              <a:ext uri="{FF2B5EF4-FFF2-40B4-BE49-F238E27FC236}">
                <a16:creationId xmlns:a16="http://schemas.microsoft.com/office/drawing/2014/main" id="{8213168E-6781-9FCC-4A24-3146392937E8}"/>
              </a:ext>
            </a:extLst>
          </p:cNvPr>
          <p:cNvSpPr>
            <a:spLocks noGrp="1"/>
          </p:cNvSpPr>
          <p:nvPr>
            <p:ph idx="4294967295"/>
          </p:nvPr>
        </p:nvSpPr>
        <p:spPr>
          <a:xfrm>
            <a:off x="3554441" y="2044642"/>
            <a:ext cx="8135257" cy="2754125"/>
          </a:xfrm>
        </p:spPr>
        <p:txBody>
          <a:bodyPr vert="horz" lIns="91440" tIns="45720" rIns="91440" bIns="45720" rtlCol="0" anchor="t">
            <a:noAutofit/>
          </a:bodyPr>
          <a:lstStyle/>
          <a:p>
            <a:pPr marL="0" indent="0">
              <a:buNone/>
            </a:pPr>
            <a:r>
              <a:rPr lang="en-US" sz="2600" dirty="0">
                <a:solidFill>
                  <a:schemeClr val="tx1"/>
                </a:solidFill>
                <a:latin typeface="Arial" panose="020B0604020202020204" pitchFamily="34" charset="0"/>
                <a:ea typeface="+mn-lt"/>
                <a:cs typeface="Arial" panose="020B0604020202020204" pitchFamily="34" charset="0"/>
              </a:rPr>
              <a:t>A description of the plan for how the additional concentration grant add-on funding identified above will be used to increase the number of staff providing direct services to students at schools that have a high concentration (above 55 percent) of foster youth, English learners, and low-income students, as applicable.</a:t>
            </a:r>
            <a:endParaRPr lang="en-US" sz="26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ECC90B0-30C5-4EDC-9333-8BD8409ECB3C}"/>
              </a:ext>
            </a:extLst>
          </p:cNvPr>
          <p:cNvSpPr>
            <a:spLocks noGrp="1"/>
          </p:cNvSpPr>
          <p:nvPr>
            <p:ph type="sldNum" sz="quarter" idx="12"/>
          </p:nvPr>
        </p:nvSpPr>
        <p:spPr/>
        <p:txBody>
          <a:bodyPr/>
          <a:lstStyle/>
          <a:p>
            <a:fld id="{1E47FE53-EBF0-4DA7-9D9D-CC1C3A20F3CB}" type="slidenum">
              <a:rPr lang="en-US" smtClean="0"/>
              <a:pPr/>
              <a:t>37</a:t>
            </a:fld>
            <a:endParaRPr lang="en-US" dirty="0"/>
          </a:p>
        </p:txBody>
      </p:sp>
    </p:spTree>
    <p:extLst>
      <p:ext uri="{BB962C8B-B14F-4D97-AF65-F5344CB8AC3E}">
        <p14:creationId xmlns:p14="http://schemas.microsoft.com/office/powerpoint/2010/main" val="180295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8885-6CE7-4CFC-8142-C87BC943A08E}"/>
              </a:ext>
            </a:extLst>
          </p:cNvPr>
          <p:cNvSpPr>
            <a:spLocks noGrp="1"/>
          </p:cNvSpPr>
          <p:nvPr>
            <p:ph type="title"/>
          </p:nvPr>
        </p:nvSpPr>
        <p:spPr>
          <a:xfrm>
            <a:off x="204538" y="1752789"/>
            <a:ext cx="3068434" cy="3355374"/>
          </a:xfrm>
        </p:spPr>
        <p:txBody>
          <a:bodyPr>
            <a:normAutofit fontScale="90000"/>
          </a:bodyPr>
          <a:lstStyle/>
          <a:p>
            <a:r>
              <a:rPr lang="en-US" dirty="0"/>
              <a:t>Subsection 3:</a:t>
            </a:r>
            <a:br>
              <a:rPr lang="en-US" dirty="0"/>
            </a:br>
            <a:br>
              <a:rPr lang="en-US" dirty="0"/>
            </a:br>
            <a:r>
              <a:rPr lang="en-US" dirty="0"/>
              <a:t>Additional Concentration Grant Funding</a:t>
            </a:r>
            <a:br>
              <a:rPr lang="en-US" dirty="0"/>
            </a:br>
            <a:r>
              <a:rPr lang="en-US" dirty="0"/>
              <a:t>Instructions (1)</a:t>
            </a:r>
          </a:p>
        </p:txBody>
      </p:sp>
      <p:sp>
        <p:nvSpPr>
          <p:cNvPr id="6" name="Content Placeholder 5">
            <a:extLst>
              <a:ext uri="{FF2B5EF4-FFF2-40B4-BE49-F238E27FC236}">
                <a16:creationId xmlns:a16="http://schemas.microsoft.com/office/drawing/2014/main" id="{8213168E-6781-9FCC-4A24-3146392937E8}"/>
              </a:ext>
            </a:extLst>
          </p:cNvPr>
          <p:cNvSpPr>
            <a:spLocks noGrp="1"/>
          </p:cNvSpPr>
          <p:nvPr>
            <p:ph idx="4294967295"/>
          </p:nvPr>
        </p:nvSpPr>
        <p:spPr>
          <a:xfrm>
            <a:off x="3493965" y="1052834"/>
            <a:ext cx="8316685" cy="4749840"/>
          </a:xfrm>
        </p:spPr>
        <p:txBody>
          <a:bodyPr vert="horz" lIns="91440" tIns="45720" rIns="91440" bIns="45720" rtlCol="0" anchor="t">
            <a:noAutofit/>
          </a:bodyPr>
          <a:lstStyle/>
          <a:p>
            <a:pPr>
              <a:buFont typeface="Arial,Sans-Serif"/>
              <a:buChar char="•"/>
            </a:pPr>
            <a:r>
              <a:rPr lang="en-US" sz="2600" dirty="0">
                <a:solidFill>
                  <a:schemeClr val="tx1"/>
                </a:solidFill>
                <a:latin typeface="Arial" panose="020B0604020202020204" pitchFamily="34" charset="0"/>
                <a:ea typeface="+mn-lt"/>
                <a:cs typeface="Arial" panose="020B0604020202020204" pitchFamily="34" charset="0"/>
              </a:rPr>
              <a:t>An LEA that </a:t>
            </a:r>
            <a:r>
              <a:rPr lang="en-US" sz="2600" b="1" dirty="0">
                <a:solidFill>
                  <a:schemeClr val="tx1"/>
                </a:solidFill>
                <a:latin typeface="Arial" panose="020B0604020202020204" pitchFamily="34" charset="0"/>
                <a:ea typeface="+mn-lt"/>
                <a:cs typeface="Arial" panose="020B0604020202020204" pitchFamily="34" charset="0"/>
              </a:rPr>
              <a:t>does not</a:t>
            </a:r>
            <a:r>
              <a:rPr lang="en-US" sz="2600" dirty="0">
                <a:solidFill>
                  <a:schemeClr val="tx1"/>
                </a:solidFill>
                <a:latin typeface="Arial" panose="020B0604020202020204" pitchFamily="34" charset="0"/>
                <a:ea typeface="+mn-lt"/>
                <a:cs typeface="Arial" panose="020B0604020202020204" pitchFamily="34" charset="0"/>
              </a:rPr>
              <a:t> receive a concentration grant or the concentration grant add-on must indicate that a response to this prompt is </a:t>
            </a:r>
            <a:r>
              <a:rPr lang="en-US" sz="2600" b="1" dirty="0">
                <a:solidFill>
                  <a:schemeClr val="tx1"/>
                </a:solidFill>
                <a:latin typeface="Arial" panose="020B0604020202020204" pitchFamily="34" charset="0"/>
                <a:ea typeface="+mn-lt"/>
                <a:cs typeface="Arial" panose="020B0604020202020204" pitchFamily="34" charset="0"/>
              </a:rPr>
              <a:t>not applicable</a:t>
            </a:r>
            <a:r>
              <a:rPr lang="en-US" sz="2600" dirty="0">
                <a:solidFill>
                  <a:schemeClr val="tx1"/>
                </a:solidFill>
                <a:latin typeface="Arial" panose="020B0604020202020204" pitchFamily="34" charset="0"/>
                <a:ea typeface="+mn-lt"/>
                <a:cs typeface="Arial" panose="020B0604020202020204" pitchFamily="34" charset="0"/>
              </a:rPr>
              <a:t>.</a:t>
            </a:r>
          </a:p>
          <a:p>
            <a:pPr marL="0" indent="0">
              <a:buNone/>
            </a:pPr>
            <a:endParaRPr lang="en-US" sz="2600" dirty="0">
              <a:solidFill>
                <a:schemeClr val="tx1"/>
              </a:solidFill>
              <a:latin typeface="Arial" panose="020B0604020202020204" pitchFamily="34" charset="0"/>
              <a:ea typeface="+mn-lt"/>
              <a:cs typeface="Arial" panose="020B0604020202020204" pitchFamily="34" charset="0"/>
            </a:endParaRPr>
          </a:p>
          <a:p>
            <a:pPr marL="0" indent="0">
              <a:buNone/>
            </a:pPr>
            <a:r>
              <a:rPr lang="en-US" sz="2600" dirty="0">
                <a:solidFill>
                  <a:schemeClr val="tx1"/>
                </a:solidFill>
                <a:latin typeface="Arial" panose="020B0604020202020204" pitchFamily="34" charset="0"/>
                <a:ea typeface="+mn-lt"/>
                <a:cs typeface="Arial" panose="020B0604020202020204" pitchFamily="34" charset="0"/>
              </a:rPr>
              <a:t>For LEAs that</a:t>
            </a:r>
            <a:r>
              <a:rPr lang="en-US" sz="2600" b="1" dirty="0">
                <a:solidFill>
                  <a:schemeClr val="tx1"/>
                </a:solidFill>
                <a:latin typeface="Arial" panose="020B0604020202020204" pitchFamily="34" charset="0"/>
                <a:ea typeface="+mn-lt"/>
                <a:cs typeface="Arial" panose="020B0604020202020204" pitchFamily="34" charset="0"/>
              </a:rPr>
              <a:t> do</a:t>
            </a:r>
            <a:r>
              <a:rPr lang="en-US" sz="2600" dirty="0">
                <a:solidFill>
                  <a:schemeClr val="tx1"/>
                </a:solidFill>
                <a:latin typeface="Arial" panose="020B0604020202020204" pitchFamily="34" charset="0"/>
                <a:ea typeface="+mn-lt"/>
                <a:cs typeface="Arial" panose="020B0604020202020204" pitchFamily="34" charset="0"/>
              </a:rPr>
              <a:t> receive the additional 15 percent concentration grant funding:</a:t>
            </a:r>
          </a:p>
          <a:p>
            <a:pPr>
              <a:buFont typeface="Arial,Sans-Serif"/>
              <a:buChar char="•"/>
            </a:pPr>
            <a:r>
              <a:rPr lang="en-US" sz="2600" dirty="0">
                <a:solidFill>
                  <a:schemeClr val="tx1"/>
                </a:solidFill>
                <a:latin typeface="Arial" panose="020B0604020202020204" pitchFamily="34" charset="0"/>
                <a:ea typeface="+mn-lt"/>
                <a:cs typeface="Arial" panose="020B0604020202020204" pitchFamily="34" charset="0"/>
              </a:rPr>
              <a:t>Identify the goal and action numbers of the actions the LEA is implementing to meet the requirement to increase the number of staff who provide direct services to students at schools with an enrollment of unduplicated students that is greater than 55 percent.</a:t>
            </a:r>
            <a:endParaRPr lang="en-US" sz="26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ECC90B0-30C5-4EDC-9333-8BD8409ECB3C}"/>
              </a:ext>
            </a:extLst>
          </p:cNvPr>
          <p:cNvSpPr>
            <a:spLocks noGrp="1"/>
          </p:cNvSpPr>
          <p:nvPr>
            <p:ph type="sldNum" sz="quarter" idx="12"/>
          </p:nvPr>
        </p:nvSpPr>
        <p:spPr/>
        <p:txBody>
          <a:bodyPr/>
          <a:lstStyle/>
          <a:p>
            <a:fld id="{1E47FE53-EBF0-4DA7-9D9D-CC1C3A20F3CB}" type="slidenum">
              <a:rPr lang="en-US" smtClean="0"/>
              <a:pPr/>
              <a:t>38</a:t>
            </a:fld>
            <a:endParaRPr lang="en-US" dirty="0"/>
          </a:p>
        </p:txBody>
      </p:sp>
    </p:spTree>
    <p:extLst>
      <p:ext uri="{BB962C8B-B14F-4D97-AF65-F5344CB8AC3E}">
        <p14:creationId xmlns:p14="http://schemas.microsoft.com/office/powerpoint/2010/main" val="863857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8885-6CE7-4CFC-8142-C87BC943A08E}"/>
              </a:ext>
            </a:extLst>
          </p:cNvPr>
          <p:cNvSpPr>
            <a:spLocks noGrp="1"/>
          </p:cNvSpPr>
          <p:nvPr>
            <p:ph type="title"/>
          </p:nvPr>
        </p:nvSpPr>
        <p:spPr>
          <a:xfrm>
            <a:off x="204538" y="1752789"/>
            <a:ext cx="3068434" cy="3355374"/>
          </a:xfrm>
        </p:spPr>
        <p:txBody>
          <a:bodyPr>
            <a:normAutofit fontScale="90000"/>
          </a:bodyPr>
          <a:lstStyle/>
          <a:p>
            <a:r>
              <a:rPr lang="en-US" dirty="0"/>
              <a:t>Subsection 3:</a:t>
            </a:r>
            <a:br>
              <a:rPr lang="en-US" dirty="0"/>
            </a:br>
            <a:br>
              <a:rPr lang="en-US" dirty="0"/>
            </a:br>
            <a:r>
              <a:rPr lang="en-US" dirty="0"/>
              <a:t>Additional Concentration Grant Funding</a:t>
            </a:r>
            <a:br>
              <a:rPr lang="en-US" dirty="0"/>
            </a:br>
            <a:r>
              <a:rPr lang="en-US" dirty="0"/>
              <a:t>Instructions (2)</a:t>
            </a:r>
          </a:p>
        </p:txBody>
      </p:sp>
      <p:sp>
        <p:nvSpPr>
          <p:cNvPr id="6" name="Content Placeholder 5">
            <a:extLst>
              <a:ext uri="{FF2B5EF4-FFF2-40B4-BE49-F238E27FC236}">
                <a16:creationId xmlns:a16="http://schemas.microsoft.com/office/drawing/2014/main" id="{8213168E-6781-9FCC-4A24-3146392937E8}"/>
              </a:ext>
            </a:extLst>
          </p:cNvPr>
          <p:cNvSpPr>
            <a:spLocks noGrp="1"/>
          </p:cNvSpPr>
          <p:nvPr>
            <p:ph idx="4294967295"/>
          </p:nvPr>
        </p:nvSpPr>
        <p:spPr>
          <a:xfrm>
            <a:off x="3493965" y="1258453"/>
            <a:ext cx="8316685" cy="4326506"/>
          </a:xfrm>
        </p:spPr>
        <p:txBody>
          <a:bodyPr vert="horz" lIns="91440" tIns="45720" rIns="91440" bIns="45720" rtlCol="0" anchor="t">
            <a:noAutofit/>
          </a:bodyPr>
          <a:lstStyle/>
          <a:p>
            <a:r>
              <a:rPr lang="en-US" sz="2600" dirty="0">
                <a:solidFill>
                  <a:schemeClr val="tx1"/>
                </a:solidFill>
                <a:latin typeface="Arial" panose="020B0604020202020204" pitchFamily="34" charset="0"/>
                <a:ea typeface="+mn-lt"/>
                <a:cs typeface="Arial" panose="020B0604020202020204" pitchFamily="34" charset="0"/>
              </a:rPr>
              <a:t>An LEA that does not have comparison schools from which to describe how it is using the concentration grant add-on funds, such as a single-school LEA or an LEA that only has schools with an enrollment of unduplicated students that is greater than 55 percent, must describe how it is using the funds to increase the number of credentialed staff, classified staff, or both, including custodial staff, who provide direct services to students at selected schools and the criteria used to determine which schools require additional staffing support.</a:t>
            </a:r>
            <a:endParaRPr lang="en-US" sz="26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ECC90B0-30C5-4EDC-9333-8BD8409ECB3C}"/>
              </a:ext>
            </a:extLst>
          </p:cNvPr>
          <p:cNvSpPr>
            <a:spLocks noGrp="1"/>
          </p:cNvSpPr>
          <p:nvPr>
            <p:ph type="sldNum" sz="quarter" idx="12"/>
          </p:nvPr>
        </p:nvSpPr>
        <p:spPr/>
        <p:txBody>
          <a:bodyPr/>
          <a:lstStyle/>
          <a:p>
            <a:fld id="{1E47FE53-EBF0-4DA7-9D9D-CC1C3A20F3CB}" type="slidenum">
              <a:rPr lang="en-US" smtClean="0"/>
              <a:pPr/>
              <a:t>39</a:t>
            </a:fld>
            <a:endParaRPr lang="en-US" dirty="0"/>
          </a:p>
        </p:txBody>
      </p:sp>
    </p:spTree>
    <p:extLst>
      <p:ext uri="{BB962C8B-B14F-4D97-AF65-F5344CB8AC3E}">
        <p14:creationId xmlns:p14="http://schemas.microsoft.com/office/powerpoint/2010/main" val="1916076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35E02-B337-4E07-8C1D-AFB60AB951A8}"/>
              </a:ext>
            </a:extLst>
          </p:cNvPr>
          <p:cNvSpPr>
            <a:spLocks noGrp="1"/>
          </p:cNvSpPr>
          <p:nvPr>
            <p:ph type="title"/>
          </p:nvPr>
        </p:nvSpPr>
        <p:spPr/>
        <p:txBody>
          <a:bodyPr>
            <a:normAutofit/>
          </a:bodyPr>
          <a:lstStyle/>
          <a:p>
            <a:r>
              <a:rPr lang="en-US" sz="4000" dirty="0"/>
              <a:t>Intended Audience</a:t>
            </a:r>
          </a:p>
        </p:txBody>
      </p:sp>
      <p:sp>
        <p:nvSpPr>
          <p:cNvPr id="3" name="Content Placeholder 2">
            <a:extLst>
              <a:ext uri="{FF2B5EF4-FFF2-40B4-BE49-F238E27FC236}">
                <a16:creationId xmlns:a16="http://schemas.microsoft.com/office/drawing/2014/main" id="{7F7F7EC8-4256-4506-8545-964834B47DC0}"/>
              </a:ext>
            </a:extLst>
          </p:cNvPr>
          <p:cNvSpPr>
            <a:spLocks noGrp="1"/>
          </p:cNvSpPr>
          <p:nvPr>
            <p:ph idx="4294967295"/>
          </p:nvPr>
        </p:nvSpPr>
        <p:spPr>
          <a:xfrm>
            <a:off x="3615268" y="985060"/>
            <a:ext cx="8089052" cy="5517340"/>
          </a:xfrm>
        </p:spPr>
        <p:txBody>
          <a:bodyPr vert="horz" lIns="91440" tIns="45720" rIns="91440" bIns="45720" rtlCol="0" anchor="t">
            <a:normAutofit fontScale="92500" lnSpcReduction="10000"/>
          </a:bodyPr>
          <a:lstStyle/>
          <a:p>
            <a:r>
              <a:rPr lang="en-US" sz="2800" dirty="0">
                <a:solidFill>
                  <a:schemeClr val="tx1"/>
                </a:solidFill>
                <a:latin typeface="Arial" panose="020B0604020202020204" pitchFamily="34" charset="0"/>
                <a:cs typeface="Arial" panose="020B0604020202020204" pitchFamily="34" charset="0"/>
              </a:rPr>
              <a:t>The intended audience for this presentation is anyone who will complete, review, or interact with the 2026–27  LCAP.​</a:t>
            </a:r>
          </a:p>
          <a:p>
            <a:r>
              <a:rPr lang="en-US" sz="2800" dirty="0">
                <a:solidFill>
                  <a:schemeClr val="tx1"/>
                </a:solidFill>
                <a:latin typeface="Arial" panose="020B0604020202020204" pitchFamily="34" charset="0"/>
                <a:cs typeface="Arial" panose="020B0604020202020204" pitchFamily="34" charset="0"/>
              </a:rPr>
              <a:t>This may include:</a:t>
            </a:r>
          </a:p>
          <a:p>
            <a:pPr lvl="1"/>
            <a:r>
              <a:rPr lang="en-US" sz="2800" dirty="0">
                <a:solidFill>
                  <a:schemeClr val="tx1"/>
                </a:solidFill>
                <a:latin typeface="Arial" panose="020B0604020202020204" pitchFamily="34" charset="0"/>
                <a:cs typeface="Arial" panose="020B0604020202020204" pitchFamily="34" charset="0"/>
              </a:rPr>
              <a:t>parents, </a:t>
            </a:r>
          </a:p>
          <a:p>
            <a:pPr lvl="1"/>
            <a:r>
              <a:rPr lang="en-US" sz="2800" dirty="0">
                <a:solidFill>
                  <a:schemeClr val="tx1"/>
                </a:solidFill>
                <a:latin typeface="Arial" panose="020B0604020202020204" pitchFamily="34" charset="0"/>
                <a:cs typeface="Arial" panose="020B0604020202020204" pitchFamily="34" charset="0"/>
              </a:rPr>
              <a:t>teachers and staff, </a:t>
            </a:r>
          </a:p>
          <a:p>
            <a:pPr lvl="1"/>
            <a:r>
              <a:rPr lang="en-US" sz="2800" dirty="0">
                <a:solidFill>
                  <a:schemeClr val="tx1"/>
                </a:solidFill>
                <a:latin typeface="Arial" panose="020B0604020202020204" pitchFamily="34" charset="0"/>
                <a:cs typeface="Arial" panose="020B0604020202020204" pitchFamily="34" charset="0"/>
              </a:rPr>
              <a:t>administrators, </a:t>
            </a:r>
          </a:p>
          <a:p>
            <a:pPr lvl="1"/>
            <a:r>
              <a:rPr lang="en-US" sz="2800" dirty="0">
                <a:solidFill>
                  <a:schemeClr val="tx1"/>
                </a:solidFill>
                <a:latin typeface="Arial" panose="020B0604020202020204" pitchFamily="34" charset="0"/>
                <a:cs typeface="Arial" panose="020B0604020202020204" pitchFamily="34" charset="0"/>
              </a:rPr>
              <a:t>LCAP writers, </a:t>
            </a:r>
          </a:p>
          <a:p>
            <a:pPr lvl="1"/>
            <a:r>
              <a:rPr lang="en-US" sz="2800" dirty="0">
                <a:solidFill>
                  <a:schemeClr val="tx1"/>
                </a:solidFill>
                <a:latin typeface="Arial" panose="020B0604020202020204" pitchFamily="34" charset="0"/>
                <a:cs typeface="Arial" panose="020B0604020202020204" pitchFamily="34" charset="0"/>
              </a:rPr>
              <a:t>members of governing boards or bodies, </a:t>
            </a:r>
          </a:p>
          <a:p>
            <a:pPr lvl="1"/>
            <a:r>
              <a:rPr lang="en-US" sz="2800" dirty="0">
                <a:solidFill>
                  <a:schemeClr val="tx1"/>
                </a:solidFill>
                <a:latin typeface="Arial" panose="020B0604020202020204" pitchFamily="34" charset="0"/>
                <a:cs typeface="Arial" panose="020B0604020202020204" pitchFamily="34" charset="0"/>
              </a:rPr>
              <a:t>community members, and </a:t>
            </a:r>
          </a:p>
          <a:p>
            <a:pPr lvl="1"/>
            <a:r>
              <a:rPr lang="en-US" sz="2800" dirty="0">
                <a:solidFill>
                  <a:schemeClr val="tx1"/>
                </a:solidFill>
                <a:latin typeface="Arial" panose="020B0604020202020204" pitchFamily="34" charset="0"/>
                <a:cs typeface="Arial" panose="020B0604020202020204" pitchFamily="34" charset="0"/>
              </a:rPr>
              <a:t>LCAP reviewers.</a:t>
            </a:r>
          </a:p>
          <a:p>
            <a:pPr marL="0" indent="0">
              <a:buNone/>
            </a:pPr>
            <a:endParaRPr lang="en-US" sz="2800"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*see slide notes throughout presentation </a:t>
            </a:r>
          </a:p>
        </p:txBody>
      </p:sp>
      <p:sp>
        <p:nvSpPr>
          <p:cNvPr id="8" name="Slide Number Placeholder 7">
            <a:extLst>
              <a:ext uri="{FF2B5EF4-FFF2-40B4-BE49-F238E27FC236}">
                <a16:creationId xmlns:a16="http://schemas.microsoft.com/office/drawing/2014/main" id="{B22FF2A7-CA43-4742-AD1C-376B991A34AB}"/>
              </a:ext>
            </a:extLst>
          </p:cNvPr>
          <p:cNvSpPr>
            <a:spLocks noGrp="1"/>
          </p:cNvSpPr>
          <p:nvPr>
            <p:ph type="sldNum" sz="quarter" idx="12"/>
          </p:nvPr>
        </p:nvSpPr>
        <p:spPr/>
        <p:txBody>
          <a:bodyPr/>
          <a:lstStyle/>
          <a:p>
            <a:fld id="{6D22F896-40B5-4ADD-8801-0D06FADFA095}" type="slidenum">
              <a:rPr lang="en-US" b="0" smtClean="0"/>
              <a:t>4</a:t>
            </a:fld>
            <a:endParaRPr lang="en-US" b="0" dirty="0"/>
          </a:p>
        </p:txBody>
      </p:sp>
    </p:spTree>
    <p:extLst>
      <p:ext uri="{BB962C8B-B14F-4D97-AF65-F5344CB8AC3E}">
        <p14:creationId xmlns:p14="http://schemas.microsoft.com/office/powerpoint/2010/main" val="2785110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8885-6CE7-4CFC-8142-C87BC943A08E}"/>
              </a:ext>
            </a:extLst>
          </p:cNvPr>
          <p:cNvSpPr>
            <a:spLocks noGrp="1"/>
          </p:cNvSpPr>
          <p:nvPr>
            <p:ph type="title"/>
          </p:nvPr>
        </p:nvSpPr>
        <p:spPr>
          <a:xfrm>
            <a:off x="204538" y="1752789"/>
            <a:ext cx="3068434" cy="3355374"/>
          </a:xfrm>
        </p:spPr>
        <p:txBody>
          <a:bodyPr>
            <a:normAutofit fontScale="90000"/>
          </a:bodyPr>
          <a:lstStyle/>
          <a:p>
            <a:r>
              <a:rPr lang="en-US" dirty="0"/>
              <a:t>Subsection 3:</a:t>
            </a:r>
            <a:br>
              <a:rPr lang="en-US" dirty="0"/>
            </a:br>
            <a:br>
              <a:rPr lang="en-US" dirty="0"/>
            </a:br>
            <a:r>
              <a:rPr lang="en-US" dirty="0"/>
              <a:t>Additional Concentration Grant Funding</a:t>
            </a:r>
            <a:br>
              <a:rPr lang="en-US" dirty="0"/>
            </a:br>
            <a:r>
              <a:rPr lang="en-US" dirty="0"/>
              <a:t>Instructions (3)</a:t>
            </a:r>
          </a:p>
        </p:txBody>
      </p:sp>
      <p:sp>
        <p:nvSpPr>
          <p:cNvPr id="6" name="Content Placeholder 5">
            <a:extLst>
              <a:ext uri="{FF2B5EF4-FFF2-40B4-BE49-F238E27FC236}">
                <a16:creationId xmlns:a16="http://schemas.microsoft.com/office/drawing/2014/main" id="{8213168E-6781-9FCC-4A24-3146392937E8}"/>
              </a:ext>
            </a:extLst>
          </p:cNvPr>
          <p:cNvSpPr>
            <a:spLocks noGrp="1"/>
          </p:cNvSpPr>
          <p:nvPr>
            <p:ph idx="4294967295"/>
          </p:nvPr>
        </p:nvSpPr>
        <p:spPr>
          <a:xfrm>
            <a:off x="3493965" y="1814834"/>
            <a:ext cx="8316685" cy="3213745"/>
          </a:xfrm>
        </p:spPr>
        <p:txBody>
          <a:bodyPr vert="horz" lIns="91440" tIns="45720" rIns="91440" bIns="45720" rtlCol="0" anchor="t">
            <a:noAutofit/>
          </a:bodyPr>
          <a:lstStyle/>
          <a:p>
            <a:r>
              <a:rPr lang="en-US" sz="2600" dirty="0">
                <a:solidFill>
                  <a:schemeClr val="tx1"/>
                </a:solidFill>
                <a:latin typeface="Arial" panose="020B0604020202020204" pitchFamily="34" charset="0"/>
                <a:ea typeface="+mn-lt"/>
                <a:cs typeface="Arial" panose="020B0604020202020204" pitchFamily="34" charset="0"/>
              </a:rPr>
              <a:t>In the event that an additional concentration grant add-on is not sufficient to increase staff providing direct services to students at a school with an enrollment of unduplicated students that is greater than 55 percent, the LEA must describe how it is using the funds to retain staff providing direct services to students at a school with an enrollment of unduplicated students that is greater than 55 percent.</a:t>
            </a:r>
            <a:endParaRPr lang="en-US" sz="26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ECC90B0-30C5-4EDC-9333-8BD8409ECB3C}"/>
              </a:ext>
            </a:extLst>
          </p:cNvPr>
          <p:cNvSpPr>
            <a:spLocks noGrp="1"/>
          </p:cNvSpPr>
          <p:nvPr>
            <p:ph type="sldNum" sz="quarter" idx="12"/>
          </p:nvPr>
        </p:nvSpPr>
        <p:spPr/>
        <p:txBody>
          <a:bodyPr/>
          <a:lstStyle/>
          <a:p>
            <a:fld id="{1E47FE53-EBF0-4DA7-9D9D-CC1C3A20F3CB}" type="slidenum">
              <a:rPr lang="en-US" smtClean="0"/>
              <a:pPr/>
              <a:t>40</a:t>
            </a:fld>
            <a:endParaRPr lang="en-US" dirty="0"/>
          </a:p>
        </p:txBody>
      </p:sp>
    </p:spTree>
    <p:extLst>
      <p:ext uri="{BB962C8B-B14F-4D97-AF65-F5344CB8AC3E}">
        <p14:creationId xmlns:p14="http://schemas.microsoft.com/office/powerpoint/2010/main" val="871427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2C68-FEA8-DD88-53E3-D7B2D16F5EAA}"/>
              </a:ext>
            </a:extLst>
          </p:cNvPr>
          <p:cNvSpPr>
            <a:spLocks noGrp="1"/>
          </p:cNvSpPr>
          <p:nvPr>
            <p:ph type="title"/>
          </p:nvPr>
        </p:nvSpPr>
        <p:spPr>
          <a:xfrm>
            <a:off x="606425" y="136525"/>
            <a:ext cx="10972800" cy="938847"/>
          </a:xfrm>
          <a:solidFill>
            <a:schemeClr val="accent1"/>
          </a:solidFill>
        </p:spPr>
        <p:txBody>
          <a:bodyPr/>
          <a:lstStyle/>
          <a:p>
            <a:r>
              <a:rPr lang="en-US" dirty="0">
                <a:solidFill>
                  <a:schemeClr val="bg1"/>
                </a:solidFill>
              </a:rPr>
              <a:t>Subsection 3:  Staff-to-Student Ratios Table</a:t>
            </a:r>
          </a:p>
        </p:txBody>
      </p:sp>
      <p:graphicFrame>
        <p:nvGraphicFramePr>
          <p:cNvPr id="5" name="Content Placeholder 5" descr="A snippet of what the table looks like in the template.">
            <a:extLst>
              <a:ext uri="{FF2B5EF4-FFF2-40B4-BE49-F238E27FC236}">
                <a16:creationId xmlns:a16="http://schemas.microsoft.com/office/drawing/2014/main" id="{AF535939-CE5D-D432-867B-6C6D44AC5DB0}"/>
              </a:ext>
            </a:extLst>
          </p:cNvPr>
          <p:cNvGraphicFramePr>
            <a:graphicFrameLocks noGrp="1"/>
          </p:cNvGraphicFramePr>
          <p:nvPr>
            <p:ph sz="quarter" idx="13"/>
            <p:extLst>
              <p:ext uri="{D42A27DB-BD31-4B8C-83A1-F6EECF244321}">
                <p14:modId xmlns:p14="http://schemas.microsoft.com/office/powerpoint/2010/main" val="302381573"/>
              </p:ext>
            </p:extLst>
          </p:nvPr>
        </p:nvGraphicFramePr>
        <p:xfrm>
          <a:off x="260985" y="1075372"/>
          <a:ext cx="11524615" cy="5280978"/>
        </p:xfrm>
        <a:graphic>
          <a:graphicData uri="http://schemas.openxmlformats.org/drawingml/2006/table">
            <a:tbl>
              <a:tblPr firstRow="1" bandRow="1">
                <a:tableStyleId>{5C22544A-7EE6-4342-B048-85BDC9FD1C3A}</a:tableStyleId>
              </a:tblPr>
              <a:tblGrid>
                <a:gridCol w="4167525">
                  <a:extLst>
                    <a:ext uri="{9D8B030D-6E8A-4147-A177-3AD203B41FA5}">
                      <a16:colId xmlns:a16="http://schemas.microsoft.com/office/drawing/2014/main" val="2831696716"/>
                    </a:ext>
                  </a:extLst>
                </a:gridCol>
                <a:gridCol w="3679523">
                  <a:extLst>
                    <a:ext uri="{9D8B030D-6E8A-4147-A177-3AD203B41FA5}">
                      <a16:colId xmlns:a16="http://schemas.microsoft.com/office/drawing/2014/main" val="359081185"/>
                    </a:ext>
                  </a:extLst>
                </a:gridCol>
                <a:gridCol w="3677567">
                  <a:extLst>
                    <a:ext uri="{9D8B030D-6E8A-4147-A177-3AD203B41FA5}">
                      <a16:colId xmlns:a16="http://schemas.microsoft.com/office/drawing/2014/main" val="3287779766"/>
                    </a:ext>
                  </a:extLst>
                </a:gridCol>
              </a:tblGrid>
              <a:tr h="1784547">
                <a:tc>
                  <a:txBody>
                    <a:bodyPr/>
                    <a:lstStyle/>
                    <a:p>
                      <a:pPr algn="l" fontAlgn="base"/>
                      <a:r>
                        <a:rPr lang="en-US" sz="2400" b="1" i="0" dirty="0">
                          <a:solidFill>
                            <a:srgbClr val="000000"/>
                          </a:solidFill>
                          <a:effectLst/>
                          <a:latin typeface="Arial"/>
                        </a:rPr>
                        <a:t>Staff-to-student ratios by type of school and concentration of unduplicated students </a:t>
                      </a:r>
                      <a:endParaRPr lang="en-US" sz="2400" b="1" i="0" dirty="0">
                        <a:solidFill>
                          <a:srgbClr val="FFFFFF"/>
                        </a:solidFill>
                        <a:effectLst/>
                        <a:latin typeface="Arial"/>
                      </a:endParaRP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solidFill>
                      <a:srgbClr val="DEEAF6"/>
                    </a:solidFill>
                  </a:tcPr>
                </a:tc>
                <a:tc>
                  <a:txBody>
                    <a:bodyPr/>
                    <a:lstStyle/>
                    <a:p>
                      <a:pPr algn="l" fontAlgn="base"/>
                      <a:r>
                        <a:rPr lang="en-US" sz="2400" b="1" i="0" dirty="0">
                          <a:solidFill>
                            <a:srgbClr val="000000"/>
                          </a:solidFill>
                          <a:effectLst/>
                          <a:latin typeface="Arial"/>
                        </a:rPr>
                        <a:t>Schools with a student concentration of 55 percent or less</a:t>
                      </a:r>
                      <a:endParaRPr lang="en-US" sz="2400" b="1" i="0" dirty="0">
                        <a:solidFill>
                          <a:srgbClr val="FFFFFF"/>
                        </a:solidFill>
                        <a:effectLst/>
                        <a:latin typeface="Arial"/>
                      </a:endParaRP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solidFill>
                      <a:srgbClr val="DEEAF6"/>
                    </a:solidFill>
                  </a:tcPr>
                </a:tc>
                <a:tc>
                  <a:txBody>
                    <a:bodyPr/>
                    <a:lstStyle/>
                    <a:p>
                      <a:pPr algn="l" fontAlgn="base"/>
                      <a:r>
                        <a:rPr lang="en-US" sz="2400" b="1" i="0">
                          <a:solidFill>
                            <a:srgbClr val="000000"/>
                          </a:solidFill>
                          <a:effectLst/>
                          <a:latin typeface="Arial"/>
                        </a:rPr>
                        <a:t>Schools with a student concentration of greater than 55 percent</a:t>
                      </a:r>
                      <a:endParaRPr lang="en-US" sz="2400" b="1" i="0">
                        <a:solidFill>
                          <a:srgbClr val="FFFFFF"/>
                        </a:solidFill>
                        <a:effectLst/>
                        <a:latin typeface="Arial"/>
                      </a:endParaRP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solidFill>
                      <a:srgbClr val="DEEAF6"/>
                    </a:solidFill>
                  </a:tcPr>
                </a:tc>
                <a:extLst>
                  <a:ext uri="{0D108BD9-81ED-4DB2-BD59-A6C34878D82A}">
                    <a16:rowId xmlns:a16="http://schemas.microsoft.com/office/drawing/2014/main" val="1169133436"/>
                  </a:ext>
                </a:extLst>
              </a:tr>
              <a:tr h="1743941">
                <a:tc>
                  <a:txBody>
                    <a:bodyPr/>
                    <a:lstStyle/>
                    <a:p>
                      <a:pPr algn="l" fontAlgn="base"/>
                      <a:r>
                        <a:rPr lang="en-US" sz="2400" b="1" i="0">
                          <a:solidFill>
                            <a:srgbClr val="000000"/>
                          </a:solidFill>
                          <a:effectLst/>
                          <a:latin typeface="Arial"/>
                        </a:rPr>
                        <a:t>Staff-to-student ratio of classified staff providing direct services to students</a:t>
                      </a:r>
                      <a:endParaRPr lang="en-US" sz="2400" b="1" i="0">
                        <a:solidFill>
                          <a:srgbClr val="FFFFFF"/>
                        </a:solidFill>
                        <a:effectLst/>
                        <a:latin typeface="Arial"/>
                      </a:endParaRP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solidFill>
                      <a:srgbClr val="DEEAF6"/>
                    </a:solidFill>
                  </a:tcPr>
                </a:tc>
                <a:tc>
                  <a:txBody>
                    <a:bodyPr/>
                    <a:lstStyle/>
                    <a:p>
                      <a:pPr algn="l" fontAlgn="base"/>
                      <a:r>
                        <a:rPr lang="en-US" sz="2400" b="0" i="0">
                          <a:solidFill>
                            <a:srgbClr val="000000"/>
                          </a:solidFill>
                          <a:effectLst/>
                          <a:latin typeface="Arial"/>
                        </a:rPr>
                        <a:t>[Provide ratio here]</a:t>
                      </a: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noFill/>
                  </a:tcPr>
                </a:tc>
                <a:tc>
                  <a:txBody>
                    <a:bodyPr/>
                    <a:lstStyle/>
                    <a:p>
                      <a:pPr algn="l" fontAlgn="base"/>
                      <a:r>
                        <a:rPr lang="en-US" sz="2400" b="0" i="0">
                          <a:solidFill>
                            <a:srgbClr val="000000"/>
                          </a:solidFill>
                          <a:effectLst/>
                          <a:latin typeface="Arial"/>
                        </a:rPr>
                        <a:t>[Provide ratio here]</a:t>
                      </a: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noFill/>
                  </a:tcPr>
                </a:tc>
                <a:extLst>
                  <a:ext uri="{0D108BD9-81ED-4DB2-BD59-A6C34878D82A}">
                    <a16:rowId xmlns:a16="http://schemas.microsoft.com/office/drawing/2014/main" val="1552606448"/>
                  </a:ext>
                </a:extLst>
              </a:tr>
              <a:tr h="1752490">
                <a:tc>
                  <a:txBody>
                    <a:bodyPr/>
                    <a:lstStyle/>
                    <a:p>
                      <a:pPr algn="l" fontAlgn="base"/>
                      <a:r>
                        <a:rPr lang="en-US" sz="2400" b="1" i="0">
                          <a:solidFill>
                            <a:srgbClr val="000000"/>
                          </a:solidFill>
                          <a:effectLst/>
                          <a:latin typeface="Arial"/>
                        </a:rPr>
                        <a:t>Staff-to-student ratio of certificated staff providing direct services to students</a:t>
                      </a:r>
                      <a:endParaRPr lang="en-US" sz="2400" b="1" i="0">
                        <a:solidFill>
                          <a:srgbClr val="FFFFFF"/>
                        </a:solidFill>
                        <a:effectLst/>
                        <a:latin typeface="Arial"/>
                      </a:endParaRP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solidFill>
                      <a:srgbClr val="DEEAF6"/>
                    </a:solidFill>
                  </a:tcPr>
                </a:tc>
                <a:tc>
                  <a:txBody>
                    <a:bodyPr/>
                    <a:lstStyle/>
                    <a:p>
                      <a:pPr algn="l" fontAlgn="base"/>
                      <a:r>
                        <a:rPr lang="en-US" sz="2400" b="0" i="0">
                          <a:solidFill>
                            <a:srgbClr val="000000"/>
                          </a:solidFill>
                          <a:effectLst/>
                          <a:latin typeface="Arial"/>
                        </a:rPr>
                        <a:t>[Provide ratio here]</a:t>
                      </a: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noFill/>
                  </a:tcPr>
                </a:tc>
                <a:tc>
                  <a:txBody>
                    <a:bodyPr/>
                    <a:lstStyle/>
                    <a:p>
                      <a:pPr algn="l" fontAlgn="base"/>
                      <a:r>
                        <a:rPr lang="en-US" sz="2400" b="0" i="0" dirty="0">
                          <a:solidFill>
                            <a:srgbClr val="000000"/>
                          </a:solidFill>
                          <a:effectLst/>
                          <a:latin typeface="Arial"/>
                        </a:rPr>
                        <a:t>[Provide ratio here]</a:t>
                      </a:r>
                    </a:p>
                  </a:txBody>
                  <a:tcPr anchor="ctr">
                    <a:lnL w="12859" cap="flat" cmpd="sng" algn="ctr">
                      <a:solidFill>
                        <a:srgbClr val="222A35"/>
                      </a:solidFill>
                      <a:prstDash val="solid"/>
                      <a:round/>
                      <a:headEnd type="none" w="med" len="med"/>
                      <a:tailEnd type="none" w="med" len="med"/>
                    </a:lnL>
                    <a:lnR w="12859" cap="flat" cmpd="sng" algn="ctr">
                      <a:solidFill>
                        <a:srgbClr val="222A35"/>
                      </a:solidFill>
                      <a:prstDash val="solid"/>
                      <a:round/>
                      <a:headEnd type="none" w="med" len="med"/>
                      <a:tailEnd type="none" w="med" len="med"/>
                    </a:lnR>
                    <a:lnT w="12859" cap="flat" cmpd="sng" algn="ctr">
                      <a:solidFill>
                        <a:srgbClr val="222A35"/>
                      </a:solidFill>
                      <a:prstDash val="solid"/>
                      <a:round/>
                      <a:headEnd type="none" w="med" len="med"/>
                      <a:tailEnd type="none" w="med" len="med"/>
                    </a:lnT>
                    <a:lnB w="12859" cap="flat" cmpd="sng" algn="ctr">
                      <a:solidFill>
                        <a:srgbClr val="222A35"/>
                      </a:solidFill>
                      <a:prstDash val="solid"/>
                      <a:round/>
                      <a:headEnd type="none" w="med" len="med"/>
                      <a:tailEnd type="none" w="med" len="med"/>
                    </a:lnB>
                    <a:noFill/>
                  </a:tcPr>
                </a:tc>
                <a:extLst>
                  <a:ext uri="{0D108BD9-81ED-4DB2-BD59-A6C34878D82A}">
                    <a16:rowId xmlns:a16="http://schemas.microsoft.com/office/drawing/2014/main" val="2878124366"/>
                  </a:ext>
                </a:extLst>
              </a:tr>
            </a:tbl>
          </a:graphicData>
        </a:graphic>
      </p:graphicFrame>
      <p:sp>
        <p:nvSpPr>
          <p:cNvPr id="4" name="Slide Number Placeholder 3">
            <a:extLst>
              <a:ext uri="{FF2B5EF4-FFF2-40B4-BE49-F238E27FC236}">
                <a16:creationId xmlns:a16="http://schemas.microsoft.com/office/drawing/2014/main" id="{E3CAF828-6E22-1B73-E2D4-0CE3C00CAC61}"/>
              </a:ext>
            </a:extLst>
          </p:cNvPr>
          <p:cNvSpPr>
            <a:spLocks noGrp="1"/>
          </p:cNvSpPr>
          <p:nvPr>
            <p:ph type="sldNum" sz="quarter" idx="12"/>
          </p:nvPr>
        </p:nvSpPr>
        <p:spPr/>
        <p:txBody>
          <a:bodyPr/>
          <a:lstStyle/>
          <a:p>
            <a:fld id="{4FAB73BC-B049-4115-A692-8D63A059BFB8}" type="slidenum">
              <a:rPr lang="en-US" b="0" smtClean="0"/>
              <a:pPr/>
              <a:t>41</a:t>
            </a:fld>
            <a:endParaRPr lang="en-US" sz="2400" b="0" dirty="0"/>
          </a:p>
        </p:txBody>
      </p:sp>
    </p:spTree>
    <p:extLst>
      <p:ext uri="{BB962C8B-B14F-4D97-AF65-F5344CB8AC3E}">
        <p14:creationId xmlns:p14="http://schemas.microsoft.com/office/powerpoint/2010/main" val="586375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CC8DDF-BE4D-2249-0AD7-0D1F5AF66B01}"/>
              </a:ext>
            </a:extLst>
          </p:cNvPr>
          <p:cNvSpPr>
            <a:spLocks noGrp="1"/>
          </p:cNvSpPr>
          <p:nvPr>
            <p:ph type="title"/>
          </p:nvPr>
        </p:nvSpPr>
        <p:spPr/>
        <p:txBody>
          <a:bodyPr/>
          <a:lstStyle/>
          <a:p>
            <a:r>
              <a:rPr lang="en-US" dirty="0"/>
              <a:t>Subsection 3:</a:t>
            </a:r>
            <a:br>
              <a:rPr lang="en-US" dirty="0"/>
            </a:br>
            <a:br>
              <a:rPr lang="en-US" dirty="0"/>
            </a:br>
            <a:r>
              <a:rPr lang="en-US" dirty="0"/>
              <a:t>Staff-to-Student Ratios Table Instructions (1)</a:t>
            </a:r>
          </a:p>
        </p:txBody>
      </p:sp>
      <p:sp>
        <p:nvSpPr>
          <p:cNvPr id="5" name="Content Placeholder 4">
            <a:extLst>
              <a:ext uri="{FF2B5EF4-FFF2-40B4-BE49-F238E27FC236}">
                <a16:creationId xmlns:a16="http://schemas.microsoft.com/office/drawing/2014/main" id="{02C59931-7FF0-85A8-A456-07AF987C5A31}"/>
              </a:ext>
            </a:extLst>
          </p:cNvPr>
          <p:cNvSpPr>
            <a:spLocks noGrp="1"/>
          </p:cNvSpPr>
          <p:nvPr>
            <p:ph idx="4294967295"/>
          </p:nvPr>
        </p:nvSpPr>
        <p:spPr>
          <a:xfrm>
            <a:off x="3869268" y="864108"/>
            <a:ext cx="7733452" cy="5120640"/>
          </a:xfrm>
        </p:spPr>
        <p:txBody>
          <a:bodyPr vert="horz" lIns="91440" tIns="45720" rIns="91440" bIns="45720" rtlCol="0" anchor="t">
            <a:noAutofit/>
          </a:bodyPr>
          <a:lstStyle/>
          <a:p>
            <a:pPr marL="342900" indent="-342900"/>
            <a:r>
              <a:rPr lang="en-US" sz="2400" dirty="0">
                <a:solidFill>
                  <a:schemeClr val="tx1"/>
                </a:solidFill>
                <a:latin typeface="Arial" panose="020B0604020202020204" pitchFamily="34" charset="0"/>
                <a:ea typeface="+mn-lt"/>
                <a:cs typeface="Arial" panose="020B0604020202020204" pitchFamily="34" charset="0"/>
              </a:rPr>
              <a:t>Provide the staff-to-student ratio of classified staff providing direct services to students with a concentration of unduplicated students that is 55 percent or less and the staff-to-student ratio of classified staff providing direct services to students at schools with a concentration of unduplicated students that is greater than 55 percent, as applicable to the LEA. </a:t>
            </a:r>
            <a:endParaRPr lang="en-US" sz="2400" dirty="0">
              <a:solidFill>
                <a:schemeClr val="tx1"/>
              </a:solidFill>
              <a:latin typeface="Arial" panose="020B0604020202020204" pitchFamily="34" charset="0"/>
              <a:cs typeface="Arial" panose="020B0604020202020204" pitchFamily="34" charset="0"/>
            </a:endParaRPr>
          </a:p>
          <a:p>
            <a:pPr marL="971550" lvl="1" indent="-285750">
              <a:buFont typeface="Arial"/>
              <a:buChar char="•"/>
            </a:pPr>
            <a:r>
              <a:rPr lang="en-US" sz="2400" dirty="0">
                <a:solidFill>
                  <a:schemeClr val="tx1"/>
                </a:solidFill>
                <a:latin typeface="Arial" panose="020B0604020202020204" pitchFamily="34" charset="0"/>
                <a:ea typeface="+mn-lt"/>
                <a:cs typeface="Arial" panose="020B0604020202020204" pitchFamily="34" charset="0"/>
              </a:rPr>
              <a:t>The LEA may group its schools by grade span (Elementary, Middle/Junior High, and High Schools), as applicable to the LEA. </a:t>
            </a:r>
            <a:endParaRPr lang="en-US" sz="2400" dirty="0">
              <a:solidFill>
                <a:schemeClr val="tx1"/>
              </a:solidFill>
              <a:latin typeface="Arial" panose="020B0604020202020204" pitchFamily="34" charset="0"/>
              <a:cs typeface="Arial" panose="020B0604020202020204" pitchFamily="34" charset="0"/>
            </a:endParaRPr>
          </a:p>
          <a:p>
            <a:pPr marL="971550" lvl="1" indent="-285750">
              <a:buFont typeface="Arial"/>
              <a:buChar char="•"/>
            </a:pPr>
            <a:r>
              <a:rPr lang="en-US" sz="2400" dirty="0">
                <a:solidFill>
                  <a:schemeClr val="tx1"/>
                </a:solidFill>
                <a:latin typeface="Arial" panose="020B0604020202020204" pitchFamily="34" charset="0"/>
                <a:ea typeface="+mn-lt"/>
                <a:cs typeface="Arial" panose="020B0604020202020204" pitchFamily="34" charset="0"/>
              </a:rPr>
              <a:t>The staff-to-student ratio must be based on the number of full-time equivalent (FTE) staff and the number of enrolled students as counted on the first Wednesday in October of each year.</a:t>
            </a:r>
            <a:endParaRPr lang="en-US" sz="24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ECC90B0-30C5-4EDC-9333-8BD8409ECB3C}"/>
              </a:ext>
            </a:extLst>
          </p:cNvPr>
          <p:cNvSpPr>
            <a:spLocks noGrp="1"/>
          </p:cNvSpPr>
          <p:nvPr>
            <p:ph type="sldNum" sz="quarter" idx="12"/>
          </p:nvPr>
        </p:nvSpPr>
        <p:spPr/>
        <p:txBody>
          <a:bodyPr/>
          <a:lstStyle/>
          <a:p>
            <a:fld id="{1E47FE53-EBF0-4DA7-9D9D-CC1C3A20F3CB}" type="slidenum">
              <a:rPr lang="en-US" smtClean="0"/>
              <a:pPr/>
              <a:t>42</a:t>
            </a:fld>
            <a:endParaRPr lang="en-US"/>
          </a:p>
        </p:txBody>
      </p:sp>
    </p:spTree>
    <p:extLst>
      <p:ext uri="{BB962C8B-B14F-4D97-AF65-F5344CB8AC3E}">
        <p14:creationId xmlns:p14="http://schemas.microsoft.com/office/powerpoint/2010/main" val="1146045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CC8DDF-BE4D-2249-0AD7-0D1F5AF66B01}"/>
              </a:ext>
            </a:extLst>
          </p:cNvPr>
          <p:cNvSpPr>
            <a:spLocks noGrp="1"/>
          </p:cNvSpPr>
          <p:nvPr>
            <p:ph type="title"/>
          </p:nvPr>
        </p:nvSpPr>
        <p:spPr/>
        <p:txBody>
          <a:bodyPr/>
          <a:lstStyle/>
          <a:p>
            <a:r>
              <a:rPr lang="en-US" dirty="0"/>
              <a:t>Subsection 3:</a:t>
            </a:r>
            <a:br>
              <a:rPr lang="en-US" dirty="0"/>
            </a:br>
            <a:br>
              <a:rPr lang="en-US" dirty="0"/>
            </a:br>
            <a:r>
              <a:rPr lang="en-US" dirty="0"/>
              <a:t>Staff-to-Student Ratios Table Instructions (2)</a:t>
            </a:r>
          </a:p>
        </p:txBody>
      </p:sp>
      <p:sp>
        <p:nvSpPr>
          <p:cNvPr id="5" name="Content Placeholder 4">
            <a:extLst>
              <a:ext uri="{FF2B5EF4-FFF2-40B4-BE49-F238E27FC236}">
                <a16:creationId xmlns:a16="http://schemas.microsoft.com/office/drawing/2014/main" id="{02C59931-7FF0-85A8-A456-07AF987C5A31}"/>
              </a:ext>
            </a:extLst>
          </p:cNvPr>
          <p:cNvSpPr>
            <a:spLocks noGrp="1"/>
          </p:cNvSpPr>
          <p:nvPr>
            <p:ph idx="4294967295"/>
          </p:nvPr>
        </p:nvSpPr>
        <p:spPr>
          <a:xfrm>
            <a:off x="3719945" y="727364"/>
            <a:ext cx="7964055" cy="5628986"/>
          </a:xfrm>
        </p:spPr>
        <p:txBody>
          <a:bodyPr vert="horz" lIns="91440" tIns="45720" rIns="91440" bIns="45720" rtlCol="0" anchor="t">
            <a:noAutofit/>
          </a:bodyPr>
          <a:lstStyle/>
          <a:p>
            <a:pPr>
              <a:buFont typeface="Wingdings 2"/>
            </a:pPr>
            <a:r>
              <a:rPr lang="en-US" sz="2400" dirty="0">
                <a:solidFill>
                  <a:schemeClr val="tx1"/>
                </a:solidFill>
                <a:latin typeface="Arial" panose="020B0604020202020204" pitchFamily="34" charset="0"/>
                <a:ea typeface="+mn-lt"/>
                <a:cs typeface="Arial" panose="020B0604020202020204" pitchFamily="34" charset="0"/>
              </a:rPr>
              <a:t>Provide the staff-to-student ratio of certificated staff providing direct services to students at schools with a concentration of unduplicated students that is 55 percent or less and the staff-to-student ratio of certificated staff providing direct services to students at schools with a concentration of unduplicated students that is greater than 55 percent, as applicable to the LEA. </a:t>
            </a:r>
            <a:endParaRPr lang="en-US" sz="2400" dirty="0">
              <a:solidFill>
                <a:schemeClr val="tx1"/>
              </a:solidFill>
              <a:latin typeface="Arial" panose="020B0604020202020204" pitchFamily="34" charset="0"/>
              <a:cs typeface="Arial" panose="020B0604020202020204" pitchFamily="34" charset="0"/>
            </a:endParaRPr>
          </a:p>
          <a:p>
            <a:pPr marL="971550" lvl="1" indent="-285750">
              <a:buFont typeface="Arial"/>
              <a:buChar char="•"/>
            </a:pPr>
            <a:r>
              <a:rPr lang="en-US" sz="2400" dirty="0">
                <a:solidFill>
                  <a:schemeClr val="tx1"/>
                </a:solidFill>
                <a:latin typeface="Arial" panose="020B0604020202020204" pitchFamily="34" charset="0"/>
                <a:ea typeface="+mn-lt"/>
                <a:cs typeface="Arial" panose="020B0604020202020204" pitchFamily="34" charset="0"/>
              </a:rPr>
              <a:t>The LEA may group its schools by grade span (Elementary, Middle/Junior High, and High Schools), as applicable to the LEA. </a:t>
            </a:r>
            <a:endParaRPr lang="en-US" sz="2400" dirty="0">
              <a:solidFill>
                <a:schemeClr val="tx1"/>
              </a:solidFill>
              <a:latin typeface="Arial" panose="020B0604020202020204" pitchFamily="34" charset="0"/>
              <a:cs typeface="Arial" panose="020B0604020202020204" pitchFamily="34" charset="0"/>
            </a:endParaRPr>
          </a:p>
          <a:p>
            <a:pPr marL="971550" lvl="1" indent="-285750">
              <a:buFont typeface="Arial"/>
              <a:buChar char="•"/>
            </a:pPr>
            <a:r>
              <a:rPr lang="en-US" sz="2400" dirty="0">
                <a:solidFill>
                  <a:schemeClr val="tx1"/>
                </a:solidFill>
                <a:latin typeface="Arial" panose="020B0604020202020204" pitchFamily="34" charset="0"/>
                <a:ea typeface="+mn-lt"/>
                <a:cs typeface="Arial" panose="020B0604020202020204" pitchFamily="34" charset="0"/>
              </a:rPr>
              <a:t>The staff-to-student ratio must be based on the number of FTE staff and the number of enrolled students as counted on the first Wednesday in October of each year.</a:t>
            </a:r>
            <a:endParaRPr lang="en-US" sz="24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ECC90B0-30C5-4EDC-9333-8BD8409ECB3C}"/>
              </a:ext>
            </a:extLst>
          </p:cNvPr>
          <p:cNvSpPr>
            <a:spLocks noGrp="1"/>
          </p:cNvSpPr>
          <p:nvPr>
            <p:ph type="sldNum" sz="quarter" idx="12"/>
          </p:nvPr>
        </p:nvSpPr>
        <p:spPr/>
        <p:txBody>
          <a:bodyPr/>
          <a:lstStyle/>
          <a:p>
            <a:fld id="{1E47FE53-EBF0-4DA7-9D9D-CC1C3A20F3CB}" type="slidenum">
              <a:rPr lang="en-US" smtClean="0"/>
              <a:pPr/>
              <a:t>43</a:t>
            </a:fld>
            <a:endParaRPr lang="en-US" dirty="0"/>
          </a:p>
        </p:txBody>
      </p:sp>
    </p:spTree>
    <p:extLst>
      <p:ext uri="{BB962C8B-B14F-4D97-AF65-F5344CB8AC3E}">
        <p14:creationId xmlns:p14="http://schemas.microsoft.com/office/powerpoint/2010/main" val="61832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280460" y="1842973"/>
            <a:ext cx="3007583" cy="3169407"/>
          </a:xfrm>
        </p:spPr>
        <p:txBody>
          <a:bodyPr vert="horz" lIns="91440" tIns="45720" rIns="91440" bIns="45720" rtlCol="0" anchor="b">
            <a:noAutofit/>
          </a:bodyPr>
          <a:lstStyle/>
          <a:p>
            <a:r>
              <a:rPr lang="en-US" sz="3500" dirty="0"/>
              <a:t>Example of </a:t>
            </a:r>
            <a:r>
              <a:rPr lang="en-US" sz="3500" b="1" dirty="0"/>
              <a:t>Insufficient</a:t>
            </a:r>
            <a:r>
              <a:rPr lang="en-US" sz="3500" dirty="0"/>
              <a:t> Response:</a:t>
            </a:r>
            <a:br>
              <a:rPr lang="en-US" sz="3500" dirty="0"/>
            </a:br>
            <a:br>
              <a:rPr lang="en-US" sz="3500" dirty="0"/>
            </a:br>
            <a:r>
              <a:rPr lang="en-US" sz="3500" dirty="0"/>
              <a:t>LEA-wide Action</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41567" y="136525"/>
            <a:ext cx="8369973" cy="6584950"/>
          </a:xfrm>
        </p:spPr>
        <p:txBody>
          <a:bodyPr vert="horz" lIns="91440" tIns="45720" rIns="91440" bIns="45720" rtlCol="0" anchor="t">
            <a:noAutofit/>
          </a:bodyPr>
          <a:lstStyle/>
          <a:p>
            <a:pPr marL="0" indent="0">
              <a:lnSpc>
                <a:spcPct val="100000"/>
              </a:lnSpc>
              <a:buNone/>
            </a:pPr>
            <a:r>
              <a:rPr lang="en-US" sz="2400" b="1" dirty="0">
                <a:solidFill>
                  <a:schemeClr val="tx1"/>
                </a:solidFill>
              </a:rPr>
              <a:t>Identified Need(s)</a:t>
            </a:r>
            <a:endParaRPr lang="en-US" dirty="0"/>
          </a:p>
          <a:p>
            <a:pPr marL="0" indent="0">
              <a:lnSpc>
                <a:spcPct val="100000"/>
              </a:lnSpc>
              <a:buNone/>
            </a:pPr>
            <a:r>
              <a:rPr lang="en-US" sz="2400" dirty="0">
                <a:solidFill>
                  <a:schemeClr val="tx1"/>
                </a:solidFill>
              </a:rPr>
              <a:t>Student data and educational partner input indicated that these actions and related expenditures are necessary and appropriate for our students.</a:t>
            </a:r>
          </a:p>
          <a:p>
            <a:pPr marL="0" indent="0">
              <a:lnSpc>
                <a:spcPct val="100000"/>
              </a:lnSpc>
              <a:spcBef>
                <a:spcPts val="1800"/>
              </a:spcBef>
              <a:buNone/>
            </a:pPr>
            <a:r>
              <a:rPr lang="en-US" sz="2400" b="1" dirty="0">
                <a:solidFill>
                  <a:schemeClr val="tx1"/>
                </a:solidFill>
              </a:rPr>
              <a:t>How the Action(s) Address Need(s) and Why it is Provided on an LEA-wide or Schoolwide Basis</a:t>
            </a:r>
          </a:p>
          <a:p>
            <a:pPr marL="0" indent="0">
              <a:lnSpc>
                <a:spcPct val="100000"/>
              </a:lnSpc>
              <a:buNone/>
            </a:pPr>
            <a:r>
              <a:rPr lang="en-US" sz="2400" dirty="0">
                <a:solidFill>
                  <a:schemeClr val="tx1"/>
                </a:solidFill>
              </a:rPr>
              <a:t>We will provide an increase in quality learning opportunities through hiring additional staff and purchasing supplemental materials.</a:t>
            </a:r>
          </a:p>
          <a:p>
            <a:pPr marL="0" indent="0">
              <a:lnSpc>
                <a:spcPct val="100000"/>
              </a:lnSpc>
              <a:buNone/>
            </a:pPr>
            <a:r>
              <a:rPr lang="en-US" sz="2400" dirty="0">
                <a:solidFill>
                  <a:schemeClr val="tx1"/>
                </a:solidFill>
              </a:rPr>
              <a:t>Because our unduplicated pupil percentage is 72.75 percent, these actions will be provided on an LEA-wide and schoolwide basis.</a:t>
            </a:r>
          </a:p>
          <a:p>
            <a:pPr marL="0" indent="0">
              <a:lnSpc>
                <a:spcPct val="100000"/>
              </a:lnSpc>
              <a:spcBef>
                <a:spcPts val="1800"/>
              </a:spcBef>
              <a:buNone/>
            </a:pPr>
            <a:r>
              <a:rPr lang="en-US" sz="2400" b="1" dirty="0">
                <a:solidFill>
                  <a:schemeClr val="tx1"/>
                </a:solidFill>
              </a:rPr>
              <a:t>Metric(s) to Monitor Effectiveness</a:t>
            </a:r>
          </a:p>
          <a:p>
            <a:pPr marL="0" indent="0">
              <a:lnSpc>
                <a:spcPct val="100000"/>
              </a:lnSpc>
              <a:buNone/>
            </a:pPr>
            <a:r>
              <a:rPr lang="en-US" sz="2400" dirty="0">
                <a:solidFill>
                  <a:schemeClr val="tx1"/>
                </a:solidFill>
              </a:rPr>
              <a:t>Educational research indicates these actions will be effective in improving student outcomes.</a:t>
            </a:r>
          </a:p>
        </p:txBody>
      </p:sp>
      <p:sp>
        <p:nvSpPr>
          <p:cNvPr id="5" name="Slide Number Placeholder 3">
            <a:extLst>
              <a:ext uri="{FF2B5EF4-FFF2-40B4-BE49-F238E27FC236}">
                <a16:creationId xmlns:a16="http://schemas.microsoft.com/office/drawing/2014/main" id="{2111F3D1-0631-83EA-6934-2BE8F6142999}"/>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44</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2408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304652" y="1842785"/>
            <a:ext cx="2743348" cy="3181879"/>
          </a:xfrm>
        </p:spPr>
        <p:txBody>
          <a:bodyPr>
            <a:normAutofit fontScale="90000"/>
          </a:bodyPr>
          <a:lstStyle/>
          <a:p>
            <a:r>
              <a:rPr lang="en-US" sz="4000" dirty="0"/>
              <a:t>Example of </a:t>
            </a:r>
            <a:r>
              <a:rPr lang="en-US" sz="4000" b="1" dirty="0"/>
              <a:t>Sufficient</a:t>
            </a:r>
            <a:r>
              <a:rPr lang="en-US" sz="4000" dirty="0"/>
              <a:t> Response:</a:t>
            </a:r>
            <a:br>
              <a:rPr lang="en-US" sz="4000" dirty="0"/>
            </a:br>
            <a:br>
              <a:rPr lang="en-US" sz="4000" dirty="0"/>
            </a:br>
            <a:r>
              <a:rPr lang="en-US" sz="4000" dirty="0"/>
              <a:t>LEA-wide Action (1)</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496720" y="1375001"/>
            <a:ext cx="8367327" cy="4125165"/>
          </a:xfrm>
        </p:spPr>
        <p:txBody>
          <a:bodyPr vert="horz" lIns="91440" tIns="45720" rIns="91440" bIns="45720" rtlCol="0" anchor="t">
            <a:normAutofit fontScale="92500"/>
          </a:bodyPr>
          <a:lstStyle/>
          <a:p>
            <a:pPr marL="0" indent="0">
              <a:buNone/>
            </a:pPr>
            <a:r>
              <a:rPr lang="en-US" sz="2800" b="1" dirty="0">
                <a:solidFill>
                  <a:schemeClr val="tx1"/>
                </a:solidFill>
              </a:rPr>
              <a:t>Identified Need(s)</a:t>
            </a:r>
          </a:p>
          <a:p>
            <a:pPr marL="0" indent="0">
              <a:buNone/>
            </a:pPr>
            <a:r>
              <a:rPr lang="en-US" sz="2800" dirty="0">
                <a:solidFill>
                  <a:schemeClr val="tx1"/>
                </a:solidFill>
              </a:rPr>
              <a:t>The attendance rate of our low-income students is 67 percent, which is 7 percent lower than for all students (74 percent).  </a:t>
            </a:r>
          </a:p>
          <a:p>
            <a:pPr marL="0" indent="0">
              <a:buNone/>
            </a:pPr>
            <a:r>
              <a:rPr lang="en-US" sz="2800" dirty="0">
                <a:solidFill>
                  <a:schemeClr val="tx1"/>
                </a:solidFill>
              </a:rPr>
              <a:t>Educational partner feedback indicated we need to create a positive culture regarding attendance throughout the LEA and make transportation more accessible for low-income students. </a:t>
            </a:r>
          </a:p>
          <a:p>
            <a:pPr marL="0" indent="0">
              <a:buNone/>
            </a:pPr>
            <a:r>
              <a:rPr lang="en-US" sz="2800" i="1" dirty="0">
                <a:solidFill>
                  <a:schemeClr val="tx1"/>
                </a:solidFill>
              </a:rPr>
              <a:t>See also: Engaging Educational Partners, Reflections: Annual Performance, and Metrics sections.</a:t>
            </a:r>
          </a:p>
        </p:txBody>
      </p:sp>
      <p:sp>
        <p:nvSpPr>
          <p:cNvPr id="5" name="Slide Number Placeholder 3">
            <a:extLst>
              <a:ext uri="{FF2B5EF4-FFF2-40B4-BE49-F238E27FC236}">
                <a16:creationId xmlns:a16="http://schemas.microsoft.com/office/drawing/2014/main" id="{1982B3A5-0C3A-0DD0-F0A0-307DE8EDAF92}"/>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45</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17910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304652" y="1842785"/>
            <a:ext cx="2743348" cy="3181879"/>
          </a:xfrm>
        </p:spPr>
        <p:txBody>
          <a:bodyPr>
            <a:normAutofit fontScale="90000"/>
          </a:bodyPr>
          <a:lstStyle/>
          <a:p>
            <a:r>
              <a:rPr lang="en-US" sz="4000" dirty="0"/>
              <a:t>Example of </a:t>
            </a:r>
            <a:r>
              <a:rPr lang="en-US" sz="4000" b="1" dirty="0"/>
              <a:t>Sufficient</a:t>
            </a:r>
            <a:r>
              <a:rPr lang="en-US" sz="4000" dirty="0"/>
              <a:t> Response:</a:t>
            </a:r>
            <a:br>
              <a:rPr lang="en-US" sz="4000" dirty="0"/>
            </a:br>
            <a:br>
              <a:rPr lang="en-US" sz="4000" dirty="0"/>
            </a:br>
            <a:r>
              <a:rPr lang="en-US" sz="4000" dirty="0"/>
              <a:t>LEA-wide Action (</a:t>
            </a:r>
            <a:r>
              <a:rPr lang="en-US" dirty="0"/>
              <a:t>2</a:t>
            </a:r>
            <a:r>
              <a:rPr lang="en-US" sz="4000" dirty="0"/>
              <a:t>)</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07926" y="1097280"/>
            <a:ext cx="8367327" cy="5425440"/>
          </a:xfrm>
        </p:spPr>
        <p:txBody>
          <a:bodyPr vert="horz" lIns="91440" tIns="45720" rIns="91440" bIns="45720" rtlCol="0" anchor="t">
            <a:noAutofit/>
          </a:bodyPr>
          <a:lstStyle/>
          <a:p>
            <a:pPr marL="0" indent="0">
              <a:buNone/>
            </a:pPr>
            <a:r>
              <a:rPr lang="en-US" sz="2600" b="1" dirty="0">
                <a:solidFill>
                  <a:schemeClr val="tx1"/>
                </a:solidFill>
              </a:rPr>
              <a:t>How the Action(s) Address Need(s) and Why it is Provided on an LEA-wide or Schoolwide Basis</a:t>
            </a:r>
          </a:p>
          <a:p>
            <a:pPr marL="0" indent="0">
              <a:buNone/>
            </a:pPr>
            <a:r>
              <a:rPr lang="en-US" sz="2600" dirty="0">
                <a:solidFill>
                  <a:schemeClr val="tx1"/>
                </a:solidFill>
              </a:rPr>
              <a:t>We will provide additional transportation, with a focus on areas low-income students live in, and implement a new incentive-based program that emphasizes the importance of attendance.  </a:t>
            </a:r>
          </a:p>
          <a:p>
            <a:pPr marL="0" indent="0">
              <a:buNone/>
            </a:pPr>
            <a:r>
              <a:rPr lang="en-US" sz="2600" dirty="0">
                <a:solidFill>
                  <a:schemeClr val="tx1"/>
                </a:solidFill>
              </a:rPr>
              <a:t>These actions will create an opportunity to significantly increase attendance rates for low-income students because they are designed to address their identified needs. However, these actions are being provided on an LEA-wide basis to maximize their impact in increasing overall attendance rates for all students.</a:t>
            </a:r>
          </a:p>
        </p:txBody>
      </p:sp>
      <p:sp>
        <p:nvSpPr>
          <p:cNvPr id="5" name="Slide Number Placeholder 3">
            <a:extLst>
              <a:ext uri="{FF2B5EF4-FFF2-40B4-BE49-F238E27FC236}">
                <a16:creationId xmlns:a16="http://schemas.microsoft.com/office/drawing/2014/main" id="{AF23349E-819F-1F3B-3892-2FAEFB00CA2F}"/>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46</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7077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304652" y="1842785"/>
            <a:ext cx="2743348" cy="3181879"/>
          </a:xfrm>
        </p:spPr>
        <p:txBody>
          <a:bodyPr>
            <a:normAutofit fontScale="90000"/>
          </a:bodyPr>
          <a:lstStyle/>
          <a:p>
            <a:r>
              <a:rPr lang="en-US" sz="4000" dirty="0"/>
              <a:t>Example of </a:t>
            </a:r>
            <a:r>
              <a:rPr lang="en-US" sz="4000" b="1" dirty="0"/>
              <a:t>Sufficient</a:t>
            </a:r>
            <a:r>
              <a:rPr lang="en-US" sz="4000" dirty="0"/>
              <a:t> Response:</a:t>
            </a:r>
            <a:br>
              <a:rPr lang="en-US" sz="4000" dirty="0"/>
            </a:br>
            <a:br>
              <a:rPr lang="en-US" sz="4000" dirty="0"/>
            </a:br>
            <a:r>
              <a:rPr lang="en-US" sz="4000" dirty="0"/>
              <a:t>LEA-wide Action (3)</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18658" y="2375954"/>
            <a:ext cx="8302933" cy="2907246"/>
          </a:xfrm>
        </p:spPr>
        <p:txBody>
          <a:bodyPr vert="horz" lIns="91440" tIns="45720" rIns="91440" bIns="45720" rtlCol="0" anchor="t">
            <a:normAutofit/>
          </a:bodyPr>
          <a:lstStyle/>
          <a:p>
            <a:pPr marL="0" indent="0">
              <a:buNone/>
            </a:pPr>
            <a:r>
              <a:rPr lang="en-US" sz="2600" b="1" dirty="0">
                <a:solidFill>
                  <a:schemeClr val="tx1"/>
                </a:solidFill>
              </a:rPr>
              <a:t>Metrics to Monitor Effectiveness</a:t>
            </a:r>
          </a:p>
          <a:p>
            <a:pPr marL="0" indent="0">
              <a:lnSpc>
                <a:spcPct val="70000"/>
              </a:lnSpc>
              <a:buNone/>
            </a:pPr>
            <a:r>
              <a:rPr lang="en-US" sz="2600" dirty="0">
                <a:solidFill>
                  <a:schemeClr val="tx1"/>
                </a:solidFill>
              </a:rPr>
              <a:t>We will monitor progress in increasing the attendance rate of our low-income students as well as all students. </a:t>
            </a:r>
          </a:p>
          <a:p>
            <a:pPr marL="0" indent="0">
              <a:lnSpc>
                <a:spcPct val="70000"/>
              </a:lnSpc>
              <a:buNone/>
            </a:pPr>
            <a:r>
              <a:rPr lang="en-US" sz="2600" dirty="0">
                <a:solidFill>
                  <a:schemeClr val="tx1"/>
                </a:solidFill>
              </a:rPr>
              <a:t>We will also seek feedback from students, parents, and staff about the new attendance program. </a:t>
            </a:r>
            <a:endParaRPr lang="en-US" sz="2600" dirty="0"/>
          </a:p>
        </p:txBody>
      </p:sp>
      <p:sp>
        <p:nvSpPr>
          <p:cNvPr id="5" name="Slide Number Placeholder 3">
            <a:extLst>
              <a:ext uri="{FF2B5EF4-FFF2-40B4-BE49-F238E27FC236}">
                <a16:creationId xmlns:a16="http://schemas.microsoft.com/office/drawing/2014/main" id="{237B9C59-FB4F-7BF1-CEFA-AFEF80EB5E3C}"/>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47</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9961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304652" y="1847699"/>
            <a:ext cx="2743348" cy="3174131"/>
          </a:xfrm>
        </p:spPr>
        <p:txBody>
          <a:bodyPr vert="horz" lIns="91440" tIns="45720" rIns="91440" bIns="45720" rtlCol="0" anchor="b">
            <a:noAutofit/>
          </a:bodyPr>
          <a:lstStyle/>
          <a:p>
            <a:r>
              <a:rPr lang="en-US" sz="3600" dirty="0"/>
              <a:t>Example of </a:t>
            </a:r>
            <a:r>
              <a:rPr lang="en-US" sz="3600" b="1" dirty="0"/>
              <a:t>Sufficient</a:t>
            </a:r>
            <a:r>
              <a:rPr lang="en-US" sz="3600" dirty="0"/>
              <a:t> Response:</a:t>
            </a:r>
            <a:br>
              <a:rPr lang="en-US" sz="3600" dirty="0"/>
            </a:br>
            <a:br>
              <a:rPr lang="en-US" sz="3600" dirty="0"/>
            </a:br>
            <a:r>
              <a:rPr lang="en-US" sz="3600" dirty="0"/>
              <a:t>Limited Action (1)</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05257" y="1718292"/>
            <a:ext cx="8536660" cy="3808748"/>
          </a:xfrm>
        </p:spPr>
        <p:txBody>
          <a:bodyPr vert="horz" lIns="91440" tIns="45720" rIns="91440" bIns="45720" rtlCol="0" anchor="t">
            <a:noAutofit/>
          </a:bodyPr>
          <a:lstStyle/>
          <a:p>
            <a:pPr marL="0" indent="0">
              <a:buNone/>
            </a:pPr>
            <a:r>
              <a:rPr lang="en-US" sz="2600" b="1" dirty="0">
                <a:solidFill>
                  <a:schemeClr val="tx1"/>
                </a:solidFill>
              </a:rPr>
              <a:t>Identified Need(s)</a:t>
            </a:r>
          </a:p>
          <a:p>
            <a:pPr marL="0" indent="0">
              <a:buNone/>
            </a:pPr>
            <a:r>
              <a:rPr lang="en-US" sz="2600" dirty="0">
                <a:solidFill>
                  <a:schemeClr val="tx1"/>
                </a:solidFill>
              </a:rPr>
              <a:t>Foster youth students’ chronic absenteeism and suspension rates are disproportionately higher than those of their peers. Feedback from foster youth students and their families indicates they are feeling disconnected from school.</a:t>
            </a:r>
          </a:p>
          <a:p>
            <a:pPr marL="0" indent="0">
              <a:buNone/>
            </a:pPr>
            <a:r>
              <a:rPr lang="en-US" sz="2600" i="1" dirty="0">
                <a:solidFill>
                  <a:schemeClr val="tx1"/>
                </a:solidFill>
              </a:rPr>
              <a:t>See also: Engaging Educational Partners, Reflections: Annual Performance, and Metrics sections.</a:t>
            </a:r>
            <a:endParaRPr lang="en-US" sz="2600" dirty="0">
              <a:solidFill>
                <a:srgbClr val="595959"/>
              </a:solidFill>
            </a:endParaRPr>
          </a:p>
        </p:txBody>
      </p:sp>
      <p:sp>
        <p:nvSpPr>
          <p:cNvPr id="5" name="Slide Number Placeholder 3">
            <a:extLst>
              <a:ext uri="{FF2B5EF4-FFF2-40B4-BE49-F238E27FC236}">
                <a16:creationId xmlns:a16="http://schemas.microsoft.com/office/drawing/2014/main" id="{E95C6968-F523-EBC1-11F2-2503BF28436F}"/>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48</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708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304652" y="1847699"/>
            <a:ext cx="2743348" cy="3174131"/>
          </a:xfrm>
        </p:spPr>
        <p:txBody>
          <a:bodyPr vert="horz" lIns="91440" tIns="45720" rIns="91440" bIns="45720" rtlCol="0" anchor="b">
            <a:noAutofit/>
          </a:bodyPr>
          <a:lstStyle/>
          <a:p>
            <a:r>
              <a:rPr lang="en-US" sz="3600" dirty="0"/>
              <a:t>Example of </a:t>
            </a:r>
            <a:r>
              <a:rPr lang="en-US" sz="3600" b="1" dirty="0"/>
              <a:t>Sufficient</a:t>
            </a:r>
            <a:r>
              <a:rPr lang="en-US" sz="3600" dirty="0"/>
              <a:t> Response:</a:t>
            </a:r>
            <a:br>
              <a:rPr lang="en-US" sz="3600" dirty="0"/>
            </a:br>
            <a:br>
              <a:rPr lang="en-US" sz="3600" dirty="0"/>
            </a:br>
            <a:r>
              <a:rPr lang="en-US" sz="3600" dirty="0"/>
              <a:t>Limited Action (2)</a:t>
            </a:r>
            <a:endParaRPr lang="en-US" dirty="0"/>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16463" y="1501435"/>
            <a:ext cx="8268351" cy="3834285"/>
          </a:xfrm>
        </p:spPr>
        <p:txBody>
          <a:bodyPr vert="horz" lIns="91440" tIns="45720" rIns="91440" bIns="45720" rtlCol="0" anchor="t">
            <a:normAutofit fontScale="92500"/>
          </a:bodyPr>
          <a:lstStyle/>
          <a:p>
            <a:pPr marL="0" indent="0">
              <a:buNone/>
            </a:pPr>
            <a:r>
              <a:rPr lang="en-US" sz="2800" b="1" dirty="0">
                <a:solidFill>
                  <a:schemeClr val="tx1"/>
                </a:solidFill>
              </a:rPr>
              <a:t>How the Action(s) Address Need(s)</a:t>
            </a:r>
          </a:p>
          <a:p>
            <a:pPr marL="0" indent="0">
              <a:buNone/>
            </a:pPr>
            <a:r>
              <a:rPr lang="en-US" sz="2800" dirty="0">
                <a:solidFill>
                  <a:schemeClr val="tx1"/>
                </a:solidFill>
              </a:rPr>
              <a:t>The LEA’s Foster Youth Services Coordinator (FYSC) will implement a student engagement mentorship program utilizing volunteers. Identified mentors include teachers, staff, and community volunteers who will be trained by the FYSC in developing nurturing relationships with foster youth and their families. Mentors will provide consistent contact, support, and resources to help them be more connected and engaged at school.</a:t>
            </a:r>
            <a:endParaRPr lang="en-US" dirty="0">
              <a:solidFill>
                <a:srgbClr val="595959"/>
              </a:solidFill>
            </a:endParaRPr>
          </a:p>
        </p:txBody>
      </p:sp>
      <p:sp>
        <p:nvSpPr>
          <p:cNvPr id="5" name="Slide Number Placeholder 3">
            <a:extLst>
              <a:ext uri="{FF2B5EF4-FFF2-40B4-BE49-F238E27FC236}">
                <a16:creationId xmlns:a16="http://schemas.microsoft.com/office/drawing/2014/main" id="{1EEF3A1A-0DF7-D426-D2C9-24BF59093AC9}"/>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49</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2367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CFD72-1A74-B9F3-1DA6-1058D343B8D9}"/>
              </a:ext>
            </a:extLst>
          </p:cNvPr>
          <p:cNvSpPr>
            <a:spLocks noGrp="1"/>
          </p:cNvSpPr>
          <p:nvPr>
            <p:ph type="title"/>
          </p:nvPr>
        </p:nvSpPr>
        <p:spPr/>
        <p:txBody>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26F6F3F6-E732-1C5D-7C83-36D6E06467A1}"/>
              </a:ext>
            </a:extLst>
          </p:cNvPr>
          <p:cNvSpPr>
            <a:spLocks noGrp="1"/>
          </p:cNvSpPr>
          <p:nvPr>
            <p:ph sz="quarter" idx="13"/>
          </p:nvPr>
        </p:nvSpPr>
        <p:spPr>
          <a:xfrm>
            <a:off x="3852863" y="4794250"/>
            <a:ext cx="7329487" cy="765302"/>
          </a:xfrm>
        </p:spPr>
        <p:txBody>
          <a:bodyPr/>
          <a:lstStyle/>
          <a:p>
            <a:pPr marL="0" indent="0">
              <a:buNone/>
            </a:pPr>
            <a:r>
              <a:rPr lang="en-US" dirty="0">
                <a:solidFill>
                  <a:schemeClr val="tx1"/>
                </a:solidFill>
              </a:rPr>
              <a:t>Increased or Improved Services, Part I</a:t>
            </a:r>
          </a:p>
        </p:txBody>
      </p:sp>
      <p:sp>
        <p:nvSpPr>
          <p:cNvPr id="4" name="Slide Number Placeholder 3">
            <a:extLst>
              <a:ext uri="{FF2B5EF4-FFF2-40B4-BE49-F238E27FC236}">
                <a16:creationId xmlns:a16="http://schemas.microsoft.com/office/drawing/2014/main" id="{4A767E73-0FED-A62E-E6CE-64C8CB04E3CE}"/>
              </a:ext>
            </a:extLst>
          </p:cNvPr>
          <p:cNvSpPr>
            <a:spLocks noGrp="1"/>
          </p:cNvSpPr>
          <p:nvPr>
            <p:ph type="sldNum" sz="quarter" idx="12"/>
          </p:nvPr>
        </p:nvSpPr>
        <p:spPr/>
        <p:txBody>
          <a:bodyPr/>
          <a:lstStyle/>
          <a:p>
            <a:fld id="{4FAB73BC-B049-4115-A692-8D63A059BFB8}" type="slidenum">
              <a:rPr lang="en-US" b="0" smtClean="0"/>
              <a:pPr/>
              <a:t>5</a:t>
            </a:fld>
            <a:endParaRPr lang="en-US" sz="2400" b="0" dirty="0"/>
          </a:p>
        </p:txBody>
      </p:sp>
    </p:spTree>
    <p:extLst>
      <p:ext uri="{BB962C8B-B14F-4D97-AF65-F5344CB8AC3E}">
        <p14:creationId xmlns:p14="http://schemas.microsoft.com/office/powerpoint/2010/main" val="2485039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304652" y="1847699"/>
            <a:ext cx="2743348" cy="3174131"/>
          </a:xfrm>
        </p:spPr>
        <p:txBody>
          <a:bodyPr vert="horz" lIns="91440" tIns="45720" rIns="91440" bIns="45720" rtlCol="0" anchor="b">
            <a:noAutofit/>
          </a:bodyPr>
          <a:lstStyle/>
          <a:p>
            <a:r>
              <a:rPr lang="en-US" sz="3600" dirty="0"/>
              <a:t>Example of </a:t>
            </a:r>
            <a:r>
              <a:rPr lang="en-US" sz="3600" b="1" dirty="0"/>
              <a:t>Sufficient</a:t>
            </a:r>
            <a:r>
              <a:rPr lang="en-US" sz="3600" dirty="0"/>
              <a:t> Response:</a:t>
            </a:r>
            <a:br>
              <a:rPr lang="en-US" sz="3600" dirty="0"/>
            </a:br>
            <a:br>
              <a:rPr lang="en-US" sz="3600" dirty="0"/>
            </a:br>
            <a:r>
              <a:rPr lang="en-US" sz="3600" dirty="0"/>
              <a:t>Limited Action (3)</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05731" y="2070252"/>
            <a:ext cx="8279083" cy="2728848"/>
          </a:xfrm>
        </p:spPr>
        <p:txBody>
          <a:bodyPr vert="horz" lIns="91440" tIns="45720" rIns="91440" bIns="45720" rtlCol="0" anchor="t">
            <a:normAutofit fontScale="92500"/>
          </a:bodyPr>
          <a:lstStyle/>
          <a:p>
            <a:pPr marL="0" indent="0">
              <a:buNone/>
            </a:pPr>
            <a:r>
              <a:rPr lang="en-US" sz="2800" b="1" dirty="0">
                <a:solidFill>
                  <a:schemeClr val="tx1"/>
                </a:solidFill>
              </a:rPr>
              <a:t>Metrics to Monitor Effectiveness</a:t>
            </a:r>
          </a:p>
          <a:p>
            <a:pPr marL="0" indent="0">
              <a:buNone/>
            </a:pPr>
            <a:r>
              <a:rPr lang="en-US" sz="2800" dirty="0">
                <a:solidFill>
                  <a:schemeClr val="tx1"/>
                </a:solidFill>
              </a:rPr>
              <a:t>We will monitor progress in decreasing our foster youth students’ chronic absenteeism and suspension rates.</a:t>
            </a:r>
          </a:p>
          <a:p>
            <a:pPr marL="0" indent="0">
              <a:buNone/>
            </a:pPr>
            <a:r>
              <a:rPr lang="en-US" sz="2800" dirty="0">
                <a:solidFill>
                  <a:schemeClr val="tx1"/>
                </a:solidFill>
              </a:rPr>
              <a:t>Feedback from foster youth and their families will shape the continued development of the mentorship program. </a:t>
            </a:r>
            <a:endParaRPr lang="en-US" dirty="0"/>
          </a:p>
        </p:txBody>
      </p:sp>
      <p:sp>
        <p:nvSpPr>
          <p:cNvPr id="5" name="Slide Number Placeholder 3">
            <a:extLst>
              <a:ext uri="{FF2B5EF4-FFF2-40B4-BE49-F238E27FC236}">
                <a16:creationId xmlns:a16="http://schemas.microsoft.com/office/drawing/2014/main" id="{9A6B1B5C-E1D9-D737-CB4B-6FFDDFD6907A}"/>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50</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95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81F-66C8-4655-9003-E48322EE5290}"/>
              </a:ext>
            </a:extLst>
          </p:cNvPr>
          <p:cNvSpPr>
            <a:spLocks noGrp="1"/>
          </p:cNvSpPr>
          <p:nvPr>
            <p:ph type="title"/>
          </p:nvPr>
        </p:nvSpPr>
        <p:spPr>
          <a:xfrm>
            <a:off x="256589" y="1089677"/>
            <a:ext cx="2793957" cy="4681897"/>
          </a:xfrm>
        </p:spPr>
        <p:txBody>
          <a:bodyPr>
            <a:normAutofit fontScale="90000"/>
          </a:bodyPr>
          <a:lstStyle/>
          <a:p>
            <a:r>
              <a:rPr lang="en-US" sz="4000" dirty="0"/>
              <a:t>Example of </a:t>
            </a:r>
            <a:r>
              <a:rPr lang="en-US" sz="4000" b="1" dirty="0"/>
              <a:t>Sufficien</a:t>
            </a:r>
            <a:r>
              <a:rPr lang="en-US" b="1" dirty="0"/>
              <a:t>t </a:t>
            </a:r>
            <a:r>
              <a:rPr lang="en-US" sz="4000" dirty="0"/>
              <a:t>Response:</a:t>
            </a:r>
            <a:br>
              <a:rPr lang="en-US" sz="4000" dirty="0"/>
            </a:br>
            <a:br>
              <a:rPr lang="en-US" sz="4000" dirty="0"/>
            </a:br>
            <a:r>
              <a:rPr lang="en-US" sz="4000" dirty="0"/>
              <a:t>Planned Percentage of Improved Services Methodology</a:t>
            </a:r>
          </a:p>
        </p:txBody>
      </p:sp>
      <p:sp>
        <p:nvSpPr>
          <p:cNvPr id="3" name="Content Placeholder 2">
            <a:extLst>
              <a:ext uri="{FF2B5EF4-FFF2-40B4-BE49-F238E27FC236}">
                <a16:creationId xmlns:a16="http://schemas.microsoft.com/office/drawing/2014/main" id="{5493622D-463E-470A-B6F5-A3892CB5B708}"/>
              </a:ext>
            </a:extLst>
          </p:cNvPr>
          <p:cNvSpPr>
            <a:spLocks noGrp="1"/>
          </p:cNvSpPr>
          <p:nvPr>
            <p:ph idx="1"/>
          </p:nvPr>
        </p:nvSpPr>
        <p:spPr>
          <a:xfrm>
            <a:off x="3551214" y="1089677"/>
            <a:ext cx="8336134" cy="4681897"/>
          </a:xfrm>
        </p:spPr>
        <p:txBody>
          <a:bodyPr vert="horz" lIns="91440" tIns="45720" rIns="91440" bIns="45720" rtlCol="0" anchor="t">
            <a:normAutofit/>
          </a:bodyPr>
          <a:lstStyle/>
          <a:p>
            <a:pPr marL="0" indent="0">
              <a:buNone/>
            </a:pPr>
            <a:r>
              <a:rPr lang="en-US" sz="2600" dirty="0">
                <a:solidFill>
                  <a:schemeClr val="tx1"/>
                </a:solidFill>
              </a:rPr>
              <a:t>Goal 5, Action 5 includes a mentorship program to help reengage our foster youth students in school. Based on our current pay scale, the cost of hiring additional staff to provide these supports for foster youth students would be $450,000. Instead of hiring additional staff, we will be utilizing volunteer mentors, including teachers, staff, and other community members, who will be trained by the FYSC in developing nurturing relationships with foster youth and their families. In the absence of spending LCFF funds, this action will account for a 1.86 percent planned percentage of improved services. </a:t>
            </a:r>
          </a:p>
        </p:txBody>
      </p:sp>
      <p:sp>
        <p:nvSpPr>
          <p:cNvPr id="6" name="Slide Number Placeholder 3">
            <a:extLst>
              <a:ext uri="{FF2B5EF4-FFF2-40B4-BE49-F238E27FC236}">
                <a16:creationId xmlns:a16="http://schemas.microsoft.com/office/drawing/2014/main" id="{4D3EAA8D-F861-F58F-825B-D2C2E851A810}"/>
              </a:ext>
            </a:extLst>
          </p:cNvPr>
          <p:cNvSpPr>
            <a:spLocks noGrp="1"/>
          </p:cNvSpPr>
          <p:nvPr>
            <p:ph type="sldNum" sz="quarter" idx="12"/>
          </p:nvPr>
        </p:nvSpPr>
        <p:spPr>
          <a:xfrm>
            <a:off x="10634135" y="6356350"/>
            <a:ext cx="1530927" cy="365125"/>
          </a:xfrm>
        </p:spPr>
        <p:txBody>
          <a:bodyPr/>
          <a:lstStyle/>
          <a:p>
            <a:fld id="{1E47FE53-EBF0-4DA7-9D9D-CC1C3A20F3CB}" type="slidenum">
              <a:rPr lang="en-US" sz="2400" b="0" smtClean="0">
                <a:latin typeface="Arial" panose="020B0604020202020204" pitchFamily="34" charset="0"/>
                <a:cs typeface="Arial" panose="020B0604020202020204" pitchFamily="34" charset="0"/>
              </a:rPr>
              <a:pPr/>
              <a:t>51</a:t>
            </a:fld>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49158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6B3AB9-6ECB-0D2E-1705-C1AD3FD316E0}"/>
              </a:ext>
            </a:extLst>
          </p:cNvPr>
          <p:cNvSpPr>
            <a:spLocks noGrp="1"/>
          </p:cNvSpPr>
          <p:nvPr>
            <p:ph type="title"/>
          </p:nvPr>
        </p:nvSpPr>
        <p:spPr/>
        <p:txBody>
          <a:bodyPr/>
          <a:lstStyle/>
          <a:p>
            <a:r>
              <a:rPr lang="en-US" dirty="0">
                <a:solidFill>
                  <a:schemeClr val="tx1"/>
                </a:solidFill>
              </a:rPr>
              <a:t>Action Tables</a:t>
            </a:r>
          </a:p>
        </p:txBody>
      </p:sp>
      <p:sp>
        <p:nvSpPr>
          <p:cNvPr id="7" name="Slide Number Placeholder 6">
            <a:extLst>
              <a:ext uri="{FF2B5EF4-FFF2-40B4-BE49-F238E27FC236}">
                <a16:creationId xmlns:a16="http://schemas.microsoft.com/office/drawing/2014/main" id="{C4E01ABB-AFEF-2EAF-57FA-D5C4680B1EC2}"/>
              </a:ext>
            </a:extLst>
          </p:cNvPr>
          <p:cNvSpPr>
            <a:spLocks noGrp="1"/>
          </p:cNvSpPr>
          <p:nvPr>
            <p:ph type="sldNum" sz="quarter" idx="12"/>
          </p:nvPr>
        </p:nvSpPr>
        <p:spPr/>
        <p:txBody>
          <a:bodyPr/>
          <a:lstStyle/>
          <a:p>
            <a:fld id="{4FAB73BC-B049-4115-A692-8D63A059BFB8}" type="slidenum">
              <a:rPr lang="en-US" b="0" smtClean="0"/>
              <a:pPr/>
              <a:t>52</a:t>
            </a:fld>
            <a:endParaRPr lang="en-US" b="0" dirty="0"/>
          </a:p>
        </p:txBody>
      </p:sp>
    </p:spTree>
    <p:extLst>
      <p:ext uri="{BB962C8B-B14F-4D97-AF65-F5344CB8AC3E}">
        <p14:creationId xmlns:p14="http://schemas.microsoft.com/office/powerpoint/2010/main" val="4106090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9F68539-9786-6935-A337-3729441193B9}"/>
              </a:ext>
            </a:extLst>
          </p:cNvPr>
          <p:cNvSpPr>
            <a:spLocks noGrp="1"/>
          </p:cNvSpPr>
          <p:nvPr>
            <p:ph type="title"/>
          </p:nvPr>
        </p:nvSpPr>
        <p:spPr/>
        <p:txBody>
          <a:bodyPr/>
          <a:lstStyle/>
          <a:p>
            <a:r>
              <a:rPr lang="en-US" dirty="0"/>
              <a:t>Required Action Tables</a:t>
            </a:r>
          </a:p>
        </p:txBody>
      </p:sp>
      <p:sp>
        <p:nvSpPr>
          <p:cNvPr id="9" name="Content Placeholder 8">
            <a:extLst>
              <a:ext uri="{FF2B5EF4-FFF2-40B4-BE49-F238E27FC236}">
                <a16:creationId xmlns:a16="http://schemas.microsoft.com/office/drawing/2014/main" id="{A875A0C5-A1DF-AEE1-9530-42099DABD4F9}"/>
              </a:ext>
            </a:extLst>
          </p:cNvPr>
          <p:cNvSpPr>
            <a:spLocks noGrp="1"/>
          </p:cNvSpPr>
          <p:nvPr>
            <p:ph idx="4294967295"/>
          </p:nvPr>
        </p:nvSpPr>
        <p:spPr>
          <a:xfrm>
            <a:off x="3738880" y="864108"/>
            <a:ext cx="7445588" cy="5120640"/>
          </a:xfrm>
        </p:spPr>
        <p:txBody>
          <a:bodyPr>
            <a:normAutofit/>
          </a:bodyPr>
          <a:lstStyle/>
          <a:p>
            <a:pPr marL="0" marR="0" indent="0">
              <a:spcAft>
                <a:spcPts val="1200"/>
              </a:spcAft>
              <a:buNone/>
            </a:pPr>
            <a:r>
              <a:rPr lang="en-US" sz="2600" dirty="0">
                <a:solidFill>
                  <a:schemeClr val="tx1"/>
                </a:solidFill>
                <a:effectLst/>
                <a:latin typeface="Arial"/>
                <a:ea typeface="Arial" panose="020B0604020202020204" pitchFamily="34" charset="0"/>
                <a:cs typeface="Arial"/>
              </a:rPr>
              <a:t>The following tables are required to be included as part of the LCAP adopted by the local governing board or governing body:</a:t>
            </a:r>
            <a:endParaRPr lang="en-US" sz="2600" dirty="0">
              <a:solidFill>
                <a:schemeClr val="tx1"/>
              </a:solidFill>
              <a:effectLst/>
              <a:latin typeface="Arial"/>
              <a:ea typeface="Times New Roman" panose="02020603050405020304" pitchFamily="18" charset="0"/>
              <a:cs typeface="Arial"/>
            </a:endParaRPr>
          </a:p>
          <a:p>
            <a:pPr marL="342900" marR="0" lvl="0" indent="-342900">
              <a:spcAft>
                <a:spcPts val="1200"/>
              </a:spcAft>
              <a:buFont typeface="Symbol" panose="05050102010706020507" pitchFamily="18" charset="2"/>
              <a:buChar char=""/>
            </a:pPr>
            <a:r>
              <a:rPr lang="en-US" sz="2600" dirty="0">
                <a:solidFill>
                  <a:schemeClr val="tx1"/>
                </a:solidFill>
                <a:effectLst/>
                <a:latin typeface="Arial"/>
                <a:ea typeface="Arial" panose="020B0604020202020204" pitchFamily="34" charset="0"/>
                <a:cs typeface="Arial"/>
              </a:rPr>
              <a:t>Total Planned Expenditures Table for </a:t>
            </a:r>
            <a:r>
              <a:rPr lang="en-US" sz="2600" dirty="0">
                <a:solidFill>
                  <a:schemeClr val="tx1"/>
                </a:solidFill>
                <a:latin typeface="Arial"/>
                <a:ea typeface="Arial" panose="020B0604020202020204" pitchFamily="34" charset="0"/>
                <a:cs typeface="Arial"/>
              </a:rPr>
              <a:t>2026–27</a:t>
            </a:r>
            <a:endParaRPr lang="en-US" sz="2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spcAft>
                <a:spcPts val="1200"/>
              </a:spcAft>
              <a:buFont typeface="Symbol" panose="05050102010706020507" pitchFamily="18" charset="2"/>
              <a:buChar char=""/>
            </a:pPr>
            <a:r>
              <a:rPr lang="en-US" sz="2600" dirty="0">
                <a:solidFill>
                  <a:schemeClr val="tx1"/>
                </a:solidFill>
                <a:effectLst/>
                <a:latin typeface="Arial"/>
                <a:ea typeface="Arial" panose="020B0604020202020204" pitchFamily="34" charset="0"/>
                <a:cs typeface="Arial"/>
              </a:rPr>
              <a:t>Contributing Actions Table for </a:t>
            </a:r>
            <a:r>
              <a:rPr lang="en-US" sz="2600" dirty="0">
                <a:solidFill>
                  <a:schemeClr val="tx1"/>
                </a:solidFill>
                <a:latin typeface="Arial"/>
                <a:ea typeface="Arial" panose="020B0604020202020204" pitchFamily="34" charset="0"/>
                <a:cs typeface="Arial"/>
              </a:rPr>
              <a:t>2026–27</a:t>
            </a:r>
            <a:endParaRPr lang="en-US" sz="2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spcAft>
                <a:spcPts val="1200"/>
              </a:spcAft>
              <a:buFont typeface="Symbol" panose="05050102010706020507" pitchFamily="18" charset="2"/>
              <a:buChar char=""/>
            </a:pPr>
            <a:r>
              <a:rPr lang="en-US" sz="2600" dirty="0">
                <a:solidFill>
                  <a:schemeClr val="tx1"/>
                </a:solidFill>
                <a:effectLst/>
                <a:latin typeface="Arial"/>
                <a:ea typeface="Arial" panose="020B0604020202020204" pitchFamily="34" charset="0"/>
                <a:cs typeface="Arial"/>
              </a:rPr>
              <a:t>Annual Update Table for </a:t>
            </a:r>
            <a:r>
              <a:rPr lang="en-US" sz="2600" dirty="0">
                <a:solidFill>
                  <a:schemeClr val="tx1"/>
                </a:solidFill>
                <a:latin typeface="Arial"/>
                <a:ea typeface="Arial" panose="020B0604020202020204" pitchFamily="34" charset="0"/>
                <a:cs typeface="Arial"/>
              </a:rPr>
              <a:t>2025–26</a:t>
            </a:r>
            <a:endParaRPr lang="en-US" sz="2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spcAft>
                <a:spcPts val="1200"/>
              </a:spcAft>
              <a:buFont typeface="Symbol" panose="05050102010706020507" pitchFamily="18" charset="2"/>
              <a:buChar char=""/>
            </a:pPr>
            <a:r>
              <a:rPr lang="en-US" sz="2600" dirty="0">
                <a:solidFill>
                  <a:schemeClr val="tx1"/>
                </a:solidFill>
                <a:effectLst/>
                <a:latin typeface="Arial"/>
                <a:ea typeface="Arial" panose="020B0604020202020204" pitchFamily="34" charset="0"/>
                <a:cs typeface="Arial"/>
              </a:rPr>
              <a:t>Contributing Actions Annual Update Table for </a:t>
            </a:r>
            <a:r>
              <a:rPr lang="en-US" sz="2600" dirty="0">
                <a:solidFill>
                  <a:schemeClr val="tx1"/>
                </a:solidFill>
                <a:latin typeface="Arial"/>
                <a:ea typeface="Arial" panose="020B0604020202020204" pitchFamily="34" charset="0"/>
                <a:cs typeface="Arial"/>
              </a:rPr>
              <a:t>2025–26</a:t>
            </a:r>
            <a:endParaRPr lang="en-US" sz="2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spcAft>
                <a:spcPts val="1200"/>
              </a:spcAft>
              <a:buFont typeface="Symbol" panose="05050102010706020507" pitchFamily="18" charset="2"/>
              <a:buChar char=""/>
            </a:pPr>
            <a:r>
              <a:rPr lang="en-US" sz="2600" dirty="0">
                <a:solidFill>
                  <a:schemeClr val="tx1"/>
                </a:solidFill>
                <a:effectLst/>
                <a:latin typeface="Arial"/>
                <a:ea typeface="Arial" panose="020B0604020202020204" pitchFamily="34" charset="0"/>
                <a:cs typeface="Arial"/>
              </a:rPr>
              <a:t>LCFF Carryover Table for </a:t>
            </a:r>
            <a:r>
              <a:rPr lang="en-US" sz="2600" dirty="0">
                <a:solidFill>
                  <a:schemeClr val="tx1"/>
                </a:solidFill>
                <a:latin typeface="Arial"/>
                <a:ea typeface="Arial" panose="020B0604020202020204" pitchFamily="34" charset="0"/>
                <a:cs typeface="Arial"/>
              </a:rPr>
              <a:t>2025–26</a:t>
            </a:r>
            <a:endParaRPr lang="en-US" sz="26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65E3D58B-FC02-3C17-7CF4-35243B1734A7}"/>
              </a:ext>
            </a:extLst>
          </p:cNvPr>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1974101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87B32-E2CD-426F-DFB4-EA4B9E317881}"/>
              </a:ext>
            </a:extLst>
          </p:cNvPr>
          <p:cNvSpPr>
            <a:spLocks noGrp="1"/>
          </p:cNvSpPr>
          <p:nvPr>
            <p:ph type="title"/>
          </p:nvPr>
        </p:nvSpPr>
        <p:spPr/>
        <p:txBody>
          <a:bodyPr/>
          <a:lstStyle/>
          <a:p>
            <a:r>
              <a:rPr lang="en-US" dirty="0">
                <a:solidFill>
                  <a:schemeClr val="tx1"/>
                </a:solidFill>
              </a:rPr>
              <a:t>2025–26 Action Tables</a:t>
            </a:r>
          </a:p>
        </p:txBody>
      </p:sp>
      <p:sp>
        <p:nvSpPr>
          <p:cNvPr id="3" name="Content Placeholder 2">
            <a:extLst>
              <a:ext uri="{FF2B5EF4-FFF2-40B4-BE49-F238E27FC236}">
                <a16:creationId xmlns:a16="http://schemas.microsoft.com/office/drawing/2014/main" id="{6C213776-F6BD-EB0A-BE26-13CCD4EAD305}"/>
              </a:ext>
            </a:extLst>
          </p:cNvPr>
          <p:cNvSpPr>
            <a:spLocks noGrp="1"/>
          </p:cNvSpPr>
          <p:nvPr>
            <p:ph sz="quarter" idx="13"/>
          </p:nvPr>
        </p:nvSpPr>
        <p:spPr/>
        <p:txBody>
          <a:bodyPr/>
          <a:lstStyle/>
          <a:p>
            <a:pPr marL="0" indent="0">
              <a:buNone/>
            </a:pPr>
            <a:r>
              <a:rPr lang="en-US" dirty="0">
                <a:solidFill>
                  <a:schemeClr val="tx1"/>
                </a:solidFill>
              </a:rPr>
              <a:t>Contributing Actions Annual Update and LCFF Carryover</a:t>
            </a:r>
          </a:p>
        </p:txBody>
      </p:sp>
      <p:sp>
        <p:nvSpPr>
          <p:cNvPr id="4" name="Slide Number Placeholder 3">
            <a:extLst>
              <a:ext uri="{FF2B5EF4-FFF2-40B4-BE49-F238E27FC236}">
                <a16:creationId xmlns:a16="http://schemas.microsoft.com/office/drawing/2014/main" id="{2E6167C6-1B48-45D4-110B-A4D1298530BB}"/>
              </a:ext>
            </a:extLst>
          </p:cNvPr>
          <p:cNvSpPr>
            <a:spLocks noGrp="1"/>
          </p:cNvSpPr>
          <p:nvPr>
            <p:ph type="sldNum" sz="quarter" idx="12"/>
          </p:nvPr>
        </p:nvSpPr>
        <p:spPr/>
        <p:txBody>
          <a:bodyPr/>
          <a:lstStyle/>
          <a:p>
            <a:fld id="{4FAB73BC-B049-4115-A692-8D63A059BFB8}" type="slidenum">
              <a:rPr lang="en-US" b="0" smtClean="0"/>
              <a:pPr/>
              <a:t>54</a:t>
            </a:fld>
            <a:endParaRPr lang="en-US" sz="2400" b="0" dirty="0"/>
          </a:p>
        </p:txBody>
      </p:sp>
    </p:spTree>
    <p:extLst>
      <p:ext uri="{BB962C8B-B14F-4D97-AF65-F5344CB8AC3E}">
        <p14:creationId xmlns:p14="http://schemas.microsoft.com/office/powerpoint/2010/main" val="4239914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F9045-5234-A81E-E371-C13A24979164}"/>
              </a:ext>
            </a:extLst>
          </p:cNvPr>
          <p:cNvSpPr>
            <a:spLocks noGrp="1"/>
          </p:cNvSpPr>
          <p:nvPr>
            <p:ph type="title"/>
          </p:nvPr>
        </p:nvSpPr>
        <p:spPr>
          <a:xfrm>
            <a:off x="606425" y="31750"/>
            <a:ext cx="10972800" cy="771525"/>
          </a:xfrm>
        </p:spPr>
        <p:txBody>
          <a:bodyPr/>
          <a:lstStyle/>
          <a:p>
            <a:r>
              <a:rPr lang="en-US" dirty="0"/>
              <a:t>2025–26 Contributing Actions Annual Update Table (1)</a:t>
            </a:r>
          </a:p>
        </p:txBody>
      </p:sp>
      <p:sp>
        <p:nvSpPr>
          <p:cNvPr id="3" name="Content Placeholder 2">
            <a:extLst>
              <a:ext uri="{FF2B5EF4-FFF2-40B4-BE49-F238E27FC236}">
                <a16:creationId xmlns:a16="http://schemas.microsoft.com/office/drawing/2014/main" id="{5674B903-61DE-433D-1D9B-0513322705AD}"/>
              </a:ext>
            </a:extLst>
          </p:cNvPr>
          <p:cNvSpPr>
            <a:spLocks noGrp="1"/>
          </p:cNvSpPr>
          <p:nvPr>
            <p:ph sz="quarter" idx="13"/>
          </p:nvPr>
        </p:nvSpPr>
        <p:spPr>
          <a:xfrm>
            <a:off x="454819" y="803275"/>
            <a:ext cx="9997440" cy="537845"/>
          </a:xfrm>
        </p:spPr>
        <p:txBody>
          <a:bodyPr/>
          <a:lstStyle/>
          <a:p>
            <a:pPr marL="0" indent="0">
              <a:buNone/>
            </a:pPr>
            <a:r>
              <a:rPr lang="en-US" b="1" dirty="0"/>
              <a:t>2025–26 Contributing Actions Annual Update Table</a:t>
            </a:r>
          </a:p>
        </p:txBody>
      </p:sp>
      <p:graphicFrame>
        <p:nvGraphicFramePr>
          <p:cNvPr id="8" name="Content Placeholder 4" descr="First half of the top of the Contributing Actions Annual Update Table">
            <a:extLst>
              <a:ext uri="{FF2B5EF4-FFF2-40B4-BE49-F238E27FC236}">
                <a16:creationId xmlns:a16="http://schemas.microsoft.com/office/drawing/2014/main" id="{97834161-A5EC-BA98-4253-B9C6E2F403C0}"/>
              </a:ext>
            </a:extLst>
          </p:cNvPr>
          <p:cNvGraphicFramePr>
            <a:graphicFrameLocks noGrp="1"/>
          </p:cNvGraphicFramePr>
          <p:nvPr>
            <p:ph sz="quarter" idx="14"/>
            <p:extLst>
              <p:ext uri="{D42A27DB-BD31-4B8C-83A1-F6EECF244321}">
                <p14:modId xmlns:p14="http://schemas.microsoft.com/office/powerpoint/2010/main" val="3841554457"/>
              </p:ext>
            </p:extLst>
          </p:nvPr>
        </p:nvGraphicFramePr>
        <p:xfrm>
          <a:off x="454819" y="1388672"/>
          <a:ext cx="11276012" cy="5150240"/>
        </p:xfrm>
        <a:graphic>
          <a:graphicData uri="http://schemas.openxmlformats.org/drawingml/2006/table">
            <a:tbl>
              <a:tblPr firstRow="1" bandRow="1">
                <a:tableStyleId>{5C22544A-7EE6-4342-B048-85BDC9FD1C3A}</a:tableStyleId>
              </a:tblPr>
              <a:tblGrid>
                <a:gridCol w="2819003">
                  <a:extLst>
                    <a:ext uri="{9D8B030D-6E8A-4147-A177-3AD203B41FA5}">
                      <a16:colId xmlns:a16="http://schemas.microsoft.com/office/drawing/2014/main" val="3060678608"/>
                    </a:ext>
                  </a:extLst>
                </a:gridCol>
                <a:gridCol w="2819003">
                  <a:extLst>
                    <a:ext uri="{9D8B030D-6E8A-4147-A177-3AD203B41FA5}">
                      <a16:colId xmlns:a16="http://schemas.microsoft.com/office/drawing/2014/main" val="1903907003"/>
                    </a:ext>
                  </a:extLst>
                </a:gridCol>
                <a:gridCol w="2819003">
                  <a:extLst>
                    <a:ext uri="{9D8B030D-6E8A-4147-A177-3AD203B41FA5}">
                      <a16:colId xmlns:a16="http://schemas.microsoft.com/office/drawing/2014/main" val="2333811408"/>
                    </a:ext>
                  </a:extLst>
                </a:gridCol>
                <a:gridCol w="2819003">
                  <a:extLst>
                    <a:ext uri="{9D8B030D-6E8A-4147-A177-3AD203B41FA5}">
                      <a16:colId xmlns:a16="http://schemas.microsoft.com/office/drawing/2014/main" val="2888158799"/>
                    </a:ext>
                  </a:extLst>
                </a:gridCol>
              </a:tblGrid>
              <a:tr h="3551649">
                <a:tc>
                  <a:txBody>
                    <a:bodyPr/>
                    <a:lstStyle/>
                    <a:p>
                      <a:pPr algn="ctr"/>
                      <a:r>
                        <a:rPr lang="en-US" sz="2400" b="0" dirty="0">
                          <a:solidFill>
                            <a:schemeClr val="bg1"/>
                          </a:solidFill>
                          <a:latin typeface="Arial" panose="020B0604020202020204" pitchFamily="34" charset="0"/>
                          <a:cs typeface="Arial" panose="020B0604020202020204" pitchFamily="34" charset="0"/>
                        </a:rPr>
                        <a:t>6. Estimated</a:t>
                      </a:r>
                      <a:r>
                        <a:rPr lang="en-US" sz="2400" b="0" baseline="0" dirty="0">
                          <a:solidFill>
                            <a:schemeClr val="bg1"/>
                          </a:solidFill>
                          <a:latin typeface="Arial" panose="020B0604020202020204" pitchFamily="34" charset="0"/>
                          <a:cs typeface="Arial" panose="020B0604020202020204" pitchFamily="34" charset="0"/>
                        </a:rPr>
                        <a:t> Actual LCFF Supplemental and/or Concentration Grants (Input Dollar Amount)</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4. Total Planned Contributing Expenditures (LCFF Funds)</a:t>
                      </a: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7. Total Estimated Actual Expenditures for Contributing</a:t>
                      </a:r>
                      <a:r>
                        <a:rPr lang="en-US" sz="2400" b="0" baseline="0" dirty="0">
                          <a:solidFill>
                            <a:schemeClr val="bg1"/>
                          </a:solidFill>
                          <a:latin typeface="Arial" panose="020B0604020202020204" pitchFamily="34" charset="0"/>
                          <a:cs typeface="Arial" panose="020B0604020202020204" pitchFamily="34" charset="0"/>
                        </a:rPr>
                        <a:t> Actions (LCFF Funds)</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Difference Between Planned and Estimated Actual Expenditures for Contributing Actions (Subtract 7 from 4)</a:t>
                      </a:r>
                    </a:p>
                  </a:txBody>
                  <a:tcPr anchor="ctr">
                    <a:solidFill>
                      <a:srgbClr val="002060"/>
                    </a:solidFill>
                  </a:tcPr>
                </a:tc>
                <a:extLst>
                  <a:ext uri="{0D108BD9-81ED-4DB2-BD59-A6C34878D82A}">
                    <a16:rowId xmlns:a16="http://schemas.microsoft.com/office/drawing/2014/main" val="2333910759"/>
                  </a:ext>
                </a:extLst>
              </a:tr>
              <a:tr h="1598591">
                <a:tc>
                  <a:txBody>
                    <a:bodyPr/>
                    <a:lstStyle/>
                    <a:p>
                      <a:r>
                        <a:rPr lang="en-US" sz="2400" b="0" dirty="0">
                          <a:latin typeface="Arial" panose="020B0604020202020204" pitchFamily="34" charset="0"/>
                          <a:cs typeface="Arial" panose="020B0604020202020204" pitchFamily="34" charset="0"/>
                        </a:rPr>
                        <a:t>$</a:t>
                      </a:r>
                      <a:r>
                        <a:rPr lang="en-US" sz="2400" b="0" baseline="0" dirty="0">
                          <a:latin typeface="Arial" panose="020B0604020202020204" pitchFamily="34" charset="0"/>
                          <a:cs typeface="Arial" panose="020B0604020202020204" pitchFamily="34" charset="0"/>
                        </a:rPr>
                        <a:t>    -</a:t>
                      </a:r>
                      <a:endParaRPr lang="en-US" sz="2400" b="0" dirty="0">
                        <a:latin typeface="Arial" panose="020B0604020202020204" pitchFamily="34" charset="0"/>
                        <a:cs typeface="Arial" panose="020B0604020202020204" pitchFamily="34" charset="0"/>
                      </a:endParaRPr>
                    </a:p>
                  </a:txBody>
                  <a:tcPr>
                    <a:solidFill>
                      <a:srgbClr val="BDD6EE"/>
                    </a:solidFill>
                  </a:tcPr>
                </a:tc>
                <a:tc>
                  <a:txBody>
                    <a:bodyPr/>
                    <a:lstStyle/>
                    <a:p>
                      <a:r>
                        <a:rPr lang="en-US" sz="2400" b="0" dirty="0">
                          <a:latin typeface="Arial" panose="020B0604020202020204" pitchFamily="34" charset="0"/>
                          <a:cs typeface="Arial" panose="020B0604020202020204" pitchFamily="34" charset="0"/>
                        </a:rPr>
                        <a:t>$    -</a:t>
                      </a:r>
                    </a:p>
                  </a:txBody>
                  <a:tcPr>
                    <a:solidFill>
                      <a:srgbClr val="BDD6EE"/>
                    </a:solidFill>
                  </a:tcPr>
                </a:tc>
                <a:tc>
                  <a:txBody>
                    <a:bodyPr/>
                    <a:lstStyle/>
                    <a:p>
                      <a:r>
                        <a:rPr lang="en-US" sz="2400" b="0" dirty="0">
                          <a:latin typeface="Arial" panose="020B0604020202020204" pitchFamily="34" charset="0"/>
                          <a:cs typeface="Arial" panose="020B0604020202020204" pitchFamily="34" charset="0"/>
                        </a:rPr>
                        <a:t>$</a:t>
                      </a:r>
                      <a:r>
                        <a:rPr lang="en-US" sz="2400" b="0" baseline="0" dirty="0">
                          <a:latin typeface="Arial" panose="020B0604020202020204" pitchFamily="34" charset="0"/>
                          <a:cs typeface="Arial" panose="020B0604020202020204" pitchFamily="34" charset="0"/>
                        </a:rPr>
                        <a:t>    -</a:t>
                      </a:r>
                      <a:endParaRPr lang="en-US" sz="2400" b="0" dirty="0">
                        <a:latin typeface="Arial" panose="020B0604020202020204" pitchFamily="34" charset="0"/>
                        <a:cs typeface="Arial" panose="020B0604020202020204" pitchFamily="34" charset="0"/>
                      </a:endParaRPr>
                    </a:p>
                  </a:txBody>
                  <a:tcPr>
                    <a:solidFill>
                      <a:srgbClr val="BDD6EE"/>
                    </a:solidFill>
                  </a:tcPr>
                </a:tc>
                <a:tc>
                  <a:txBody>
                    <a:bodyPr/>
                    <a:lstStyle/>
                    <a:p>
                      <a:r>
                        <a:rPr lang="en-US" sz="2400" b="0" dirty="0">
                          <a:latin typeface="Arial" panose="020B0604020202020204" pitchFamily="34" charset="0"/>
                          <a:cs typeface="Arial" panose="020B0604020202020204" pitchFamily="34" charset="0"/>
                        </a:rPr>
                        <a:t>$0.00 – No</a:t>
                      </a:r>
                      <a:r>
                        <a:rPr lang="en-US" sz="2400" b="0" baseline="0" dirty="0">
                          <a:latin typeface="Arial" panose="020B0604020202020204" pitchFamily="34" charset="0"/>
                          <a:cs typeface="Arial" panose="020B0604020202020204" pitchFamily="34" charset="0"/>
                        </a:rPr>
                        <a:t> Difference</a:t>
                      </a:r>
                      <a:endParaRPr lang="en-US" sz="2400" b="0" dirty="0">
                        <a:latin typeface="Arial" panose="020B0604020202020204" pitchFamily="34" charset="0"/>
                        <a:cs typeface="Arial" panose="020B0604020202020204" pitchFamily="34" charset="0"/>
                      </a:endParaRPr>
                    </a:p>
                  </a:txBody>
                  <a:tcPr>
                    <a:solidFill>
                      <a:srgbClr val="BDD6EE"/>
                    </a:solidFill>
                  </a:tcPr>
                </a:tc>
                <a:extLst>
                  <a:ext uri="{0D108BD9-81ED-4DB2-BD59-A6C34878D82A}">
                    <a16:rowId xmlns:a16="http://schemas.microsoft.com/office/drawing/2014/main" val="114975677"/>
                  </a:ext>
                </a:extLst>
              </a:tr>
            </a:tbl>
          </a:graphicData>
        </a:graphic>
      </p:graphicFrame>
      <p:sp>
        <p:nvSpPr>
          <p:cNvPr id="7" name="Slide Number Placeholder 6">
            <a:extLst>
              <a:ext uri="{FF2B5EF4-FFF2-40B4-BE49-F238E27FC236}">
                <a16:creationId xmlns:a16="http://schemas.microsoft.com/office/drawing/2014/main" id="{B50BE12D-59CD-2129-37E1-245199FECFF2}"/>
              </a:ext>
            </a:extLst>
          </p:cNvPr>
          <p:cNvSpPr>
            <a:spLocks noGrp="1"/>
          </p:cNvSpPr>
          <p:nvPr>
            <p:ph type="sldNum" sz="quarter" idx="12"/>
          </p:nvPr>
        </p:nvSpPr>
        <p:spPr/>
        <p:txBody>
          <a:bodyPr/>
          <a:lstStyle/>
          <a:p>
            <a:fld id="{4FAB73BC-B049-4115-A692-8D63A059BFB8}" type="slidenum">
              <a:rPr lang="en-US" smtClean="0"/>
              <a:pPr/>
              <a:t>55</a:t>
            </a:fld>
            <a:endParaRPr lang="en-US" b="0" dirty="0"/>
          </a:p>
        </p:txBody>
      </p:sp>
    </p:spTree>
    <p:extLst>
      <p:ext uri="{BB962C8B-B14F-4D97-AF65-F5344CB8AC3E}">
        <p14:creationId xmlns:p14="http://schemas.microsoft.com/office/powerpoint/2010/main" val="2715014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ADC07-FA24-E644-F8A0-45E6C3B0E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2BD50-E7C2-154B-B5A5-4AB0E27284B9}"/>
              </a:ext>
            </a:extLst>
          </p:cNvPr>
          <p:cNvSpPr>
            <a:spLocks noGrp="1"/>
          </p:cNvSpPr>
          <p:nvPr>
            <p:ph type="title"/>
          </p:nvPr>
        </p:nvSpPr>
        <p:spPr>
          <a:xfrm>
            <a:off x="606425" y="31750"/>
            <a:ext cx="10972800" cy="771525"/>
          </a:xfrm>
        </p:spPr>
        <p:txBody>
          <a:bodyPr/>
          <a:lstStyle/>
          <a:p>
            <a:r>
              <a:rPr lang="en-US" dirty="0"/>
              <a:t>2025–26 Contributing Actions Annual Update Table (2)</a:t>
            </a:r>
          </a:p>
        </p:txBody>
      </p:sp>
      <p:sp>
        <p:nvSpPr>
          <p:cNvPr id="3" name="Content Placeholder 2">
            <a:extLst>
              <a:ext uri="{FF2B5EF4-FFF2-40B4-BE49-F238E27FC236}">
                <a16:creationId xmlns:a16="http://schemas.microsoft.com/office/drawing/2014/main" id="{74031D7C-CA34-5F2B-FF72-F08F12500E23}"/>
              </a:ext>
            </a:extLst>
          </p:cNvPr>
          <p:cNvSpPr>
            <a:spLocks noGrp="1"/>
          </p:cNvSpPr>
          <p:nvPr>
            <p:ph sz="quarter" idx="13"/>
          </p:nvPr>
        </p:nvSpPr>
        <p:spPr>
          <a:xfrm>
            <a:off x="454819" y="803275"/>
            <a:ext cx="9997440" cy="537845"/>
          </a:xfrm>
        </p:spPr>
        <p:txBody>
          <a:bodyPr/>
          <a:lstStyle/>
          <a:p>
            <a:pPr marL="0" indent="0">
              <a:buNone/>
            </a:pPr>
            <a:r>
              <a:rPr lang="en-US" b="1" dirty="0"/>
              <a:t>2025–26 Contributing Actions Annual Update Table (continued)</a:t>
            </a:r>
          </a:p>
        </p:txBody>
      </p:sp>
      <p:graphicFrame>
        <p:nvGraphicFramePr>
          <p:cNvPr id="8" name="Content Placeholder 4" descr="Last half of the top of the Contributing Actions Annual Update Table">
            <a:extLst>
              <a:ext uri="{FF2B5EF4-FFF2-40B4-BE49-F238E27FC236}">
                <a16:creationId xmlns:a16="http://schemas.microsoft.com/office/drawing/2014/main" id="{87A9F164-2210-7323-29CB-8CC0F6F8A843}"/>
              </a:ext>
            </a:extLst>
          </p:cNvPr>
          <p:cNvGraphicFramePr>
            <a:graphicFrameLocks noGrp="1"/>
          </p:cNvGraphicFramePr>
          <p:nvPr>
            <p:ph sz="quarter" idx="14"/>
            <p:extLst>
              <p:ext uri="{D42A27DB-BD31-4B8C-83A1-F6EECF244321}">
                <p14:modId xmlns:p14="http://schemas.microsoft.com/office/powerpoint/2010/main" val="470682202"/>
              </p:ext>
            </p:extLst>
          </p:nvPr>
        </p:nvGraphicFramePr>
        <p:xfrm>
          <a:off x="454819" y="1388672"/>
          <a:ext cx="10972800" cy="515024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3060678608"/>
                    </a:ext>
                  </a:extLst>
                </a:gridCol>
                <a:gridCol w="3657600">
                  <a:extLst>
                    <a:ext uri="{9D8B030D-6E8A-4147-A177-3AD203B41FA5}">
                      <a16:colId xmlns:a16="http://schemas.microsoft.com/office/drawing/2014/main" val="1903907003"/>
                    </a:ext>
                  </a:extLst>
                </a:gridCol>
                <a:gridCol w="3657600">
                  <a:extLst>
                    <a:ext uri="{9D8B030D-6E8A-4147-A177-3AD203B41FA5}">
                      <a16:colId xmlns:a16="http://schemas.microsoft.com/office/drawing/2014/main" val="2333811408"/>
                    </a:ext>
                  </a:extLst>
                </a:gridCol>
              </a:tblGrid>
              <a:tr h="3551649">
                <a:tc>
                  <a:txBody>
                    <a:bodyPr/>
                    <a:lstStyle/>
                    <a:p>
                      <a:pPr algn="ctr"/>
                      <a:r>
                        <a:rPr lang="en-US" sz="2400" b="0" dirty="0">
                          <a:solidFill>
                            <a:schemeClr val="bg1"/>
                          </a:solidFill>
                          <a:latin typeface="Arial" panose="020B0604020202020204" pitchFamily="34" charset="0"/>
                          <a:cs typeface="Arial" panose="020B0604020202020204" pitchFamily="34" charset="0"/>
                        </a:rPr>
                        <a:t>5. Total Planned Percentage of Improved Services (%)</a:t>
                      </a: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8. Total Estimated Actual Percentage of Improved Services (%)</a:t>
                      </a: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Difference Between Planned and Estimated Actual Percentage of Improved Services</a:t>
                      </a:r>
                      <a:r>
                        <a:rPr lang="en-US" sz="2400" b="0" baseline="0" dirty="0">
                          <a:solidFill>
                            <a:schemeClr val="bg1"/>
                          </a:solidFill>
                          <a:latin typeface="Arial" panose="020B0604020202020204" pitchFamily="34" charset="0"/>
                          <a:cs typeface="Arial" panose="020B0604020202020204" pitchFamily="34" charset="0"/>
                        </a:rPr>
                        <a:t> (Subtract 5 from 8)</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extLst>
                  <a:ext uri="{0D108BD9-81ED-4DB2-BD59-A6C34878D82A}">
                    <a16:rowId xmlns:a16="http://schemas.microsoft.com/office/drawing/2014/main" val="2333910759"/>
                  </a:ext>
                </a:extLst>
              </a:tr>
              <a:tr h="1598591">
                <a:tc>
                  <a:txBody>
                    <a:bodyPr/>
                    <a:lstStyle/>
                    <a:p>
                      <a:r>
                        <a:rPr lang="en-US" sz="2400" b="0" dirty="0">
                          <a:latin typeface="Arial" panose="020B0604020202020204" pitchFamily="34" charset="0"/>
                          <a:cs typeface="Arial" panose="020B0604020202020204" pitchFamily="34" charset="0"/>
                        </a:rPr>
                        <a:t>0.000%</a:t>
                      </a:r>
                    </a:p>
                  </a:txBody>
                  <a:tcPr>
                    <a:solidFill>
                      <a:srgbClr val="BDD6EE"/>
                    </a:solidFill>
                  </a:tcPr>
                </a:tc>
                <a:tc>
                  <a:txBody>
                    <a:bodyPr/>
                    <a:lstStyle/>
                    <a:p>
                      <a:r>
                        <a:rPr lang="en-US" sz="2400" b="0" dirty="0">
                          <a:latin typeface="Arial" panose="020B0604020202020204" pitchFamily="34" charset="0"/>
                          <a:cs typeface="Arial" panose="020B0604020202020204" pitchFamily="34" charset="0"/>
                        </a:rPr>
                        <a:t>0.000%</a:t>
                      </a:r>
                    </a:p>
                  </a:txBody>
                  <a:tcPr>
                    <a:solidFill>
                      <a:srgbClr val="BDD6EE"/>
                    </a:solidFill>
                  </a:tcPr>
                </a:tc>
                <a:tc>
                  <a:txBody>
                    <a:bodyPr/>
                    <a:lstStyle/>
                    <a:p>
                      <a:r>
                        <a:rPr lang="en-US" sz="2400" b="0" dirty="0">
                          <a:latin typeface="Arial" panose="020B0604020202020204" pitchFamily="34" charset="0"/>
                          <a:cs typeface="Arial" panose="020B0604020202020204" pitchFamily="34" charset="0"/>
                        </a:rPr>
                        <a:t>0.000% - No Difference</a:t>
                      </a:r>
                    </a:p>
                  </a:txBody>
                  <a:tcPr>
                    <a:solidFill>
                      <a:srgbClr val="BDD6EE"/>
                    </a:solidFill>
                  </a:tcPr>
                </a:tc>
                <a:extLst>
                  <a:ext uri="{0D108BD9-81ED-4DB2-BD59-A6C34878D82A}">
                    <a16:rowId xmlns:a16="http://schemas.microsoft.com/office/drawing/2014/main" val="114975677"/>
                  </a:ext>
                </a:extLst>
              </a:tr>
            </a:tbl>
          </a:graphicData>
        </a:graphic>
      </p:graphicFrame>
      <p:sp>
        <p:nvSpPr>
          <p:cNvPr id="7" name="Slide Number Placeholder 6">
            <a:extLst>
              <a:ext uri="{FF2B5EF4-FFF2-40B4-BE49-F238E27FC236}">
                <a16:creationId xmlns:a16="http://schemas.microsoft.com/office/drawing/2014/main" id="{A8F148F9-4897-A132-B6BF-23E471003601}"/>
              </a:ext>
            </a:extLst>
          </p:cNvPr>
          <p:cNvSpPr>
            <a:spLocks noGrp="1"/>
          </p:cNvSpPr>
          <p:nvPr>
            <p:ph type="sldNum" sz="quarter" idx="12"/>
          </p:nvPr>
        </p:nvSpPr>
        <p:spPr/>
        <p:txBody>
          <a:bodyPr/>
          <a:lstStyle/>
          <a:p>
            <a:fld id="{4FAB73BC-B049-4115-A692-8D63A059BFB8}" type="slidenum">
              <a:rPr lang="en-US" smtClean="0"/>
              <a:pPr/>
              <a:t>56</a:t>
            </a:fld>
            <a:endParaRPr lang="en-US" b="0" dirty="0"/>
          </a:p>
        </p:txBody>
      </p:sp>
    </p:spTree>
    <p:extLst>
      <p:ext uri="{BB962C8B-B14F-4D97-AF65-F5344CB8AC3E}">
        <p14:creationId xmlns:p14="http://schemas.microsoft.com/office/powerpoint/2010/main" val="1761715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24C36-B53C-EAA9-9DBA-017793092062}"/>
              </a:ext>
            </a:extLst>
          </p:cNvPr>
          <p:cNvSpPr>
            <a:spLocks noGrp="1"/>
          </p:cNvSpPr>
          <p:nvPr>
            <p:ph type="title"/>
          </p:nvPr>
        </p:nvSpPr>
        <p:spPr/>
        <p:txBody>
          <a:bodyPr/>
          <a:lstStyle/>
          <a:p>
            <a:r>
              <a:rPr lang="en-US" dirty="0"/>
              <a:t>2025–26 Contributing Actions Annual Update Table (3)</a:t>
            </a:r>
          </a:p>
        </p:txBody>
      </p:sp>
      <p:graphicFrame>
        <p:nvGraphicFramePr>
          <p:cNvPr id="5" name="Content Placeholder 4" descr="First half of second table in the 2025-26 Contributing Actiona Annual Update Table">
            <a:extLst>
              <a:ext uri="{FF2B5EF4-FFF2-40B4-BE49-F238E27FC236}">
                <a16:creationId xmlns:a16="http://schemas.microsoft.com/office/drawing/2014/main" id="{0562043A-8341-5A69-2CCC-09445153FFAD}"/>
              </a:ext>
            </a:extLst>
          </p:cNvPr>
          <p:cNvGraphicFramePr>
            <a:graphicFrameLocks noGrp="1"/>
          </p:cNvGraphicFramePr>
          <p:nvPr>
            <p:ph sz="quarter" idx="13"/>
            <p:extLst>
              <p:ext uri="{D42A27DB-BD31-4B8C-83A1-F6EECF244321}">
                <p14:modId xmlns:p14="http://schemas.microsoft.com/office/powerpoint/2010/main" val="4014936067"/>
              </p:ext>
            </p:extLst>
          </p:nvPr>
        </p:nvGraphicFramePr>
        <p:xfrm>
          <a:off x="274321" y="1644650"/>
          <a:ext cx="11373008" cy="4800111"/>
        </p:xfrm>
        <a:graphic>
          <a:graphicData uri="http://schemas.openxmlformats.org/drawingml/2006/table">
            <a:tbl>
              <a:tblPr firstRow="1" bandRow="1">
                <a:tableStyleId>{5C22544A-7EE6-4342-B048-85BDC9FD1C3A}</a:tableStyleId>
              </a:tblPr>
              <a:tblGrid>
                <a:gridCol w="2894330">
                  <a:extLst>
                    <a:ext uri="{9D8B030D-6E8A-4147-A177-3AD203B41FA5}">
                      <a16:colId xmlns:a16="http://schemas.microsoft.com/office/drawing/2014/main" val="4159748881"/>
                    </a:ext>
                  </a:extLst>
                </a:gridCol>
                <a:gridCol w="2826226">
                  <a:extLst>
                    <a:ext uri="{9D8B030D-6E8A-4147-A177-3AD203B41FA5}">
                      <a16:colId xmlns:a16="http://schemas.microsoft.com/office/drawing/2014/main" val="1516000828"/>
                    </a:ext>
                  </a:extLst>
                </a:gridCol>
                <a:gridCol w="2826226">
                  <a:extLst>
                    <a:ext uri="{9D8B030D-6E8A-4147-A177-3AD203B41FA5}">
                      <a16:colId xmlns:a16="http://schemas.microsoft.com/office/drawing/2014/main" val="1853529199"/>
                    </a:ext>
                  </a:extLst>
                </a:gridCol>
                <a:gridCol w="2826226">
                  <a:extLst>
                    <a:ext uri="{9D8B030D-6E8A-4147-A177-3AD203B41FA5}">
                      <a16:colId xmlns:a16="http://schemas.microsoft.com/office/drawing/2014/main" val="3106011836"/>
                    </a:ext>
                  </a:extLst>
                </a:gridCol>
              </a:tblGrid>
              <a:tr h="1600037">
                <a:tc>
                  <a:txBody>
                    <a:bodyPr/>
                    <a:lstStyle/>
                    <a:p>
                      <a:pPr algn="ctr"/>
                      <a:r>
                        <a:rPr lang="en-US" sz="2400" b="0" dirty="0">
                          <a:latin typeface="Arial" panose="020B0604020202020204" pitchFamily="34" charset="0"/>
                          <a:cs typeface="Arial" panose="020B0604020202020204" pitchFamily="34" charset="0"/>
                        </a:rPr>
                        <a:t>Last Year’s Goal #</a:t>
                      </a:r>
                    </a:p>
                  </a:txBody>
                  <a:tcPr anchor="ctr">
                    <a:solidFill>
                      <a:srgbClr val="002060"/>
                    </a:solidFill>
                  </a:tcPr>
                </a:tc>
                <a:tc>
                  <a:txBody>
                    <a:bodyPr/>
                    <a:lstStyle/>
                    <a:p>
                      <a:pPr algn="ctr"/>
                      <a:r>
                        <a:rPr lang="en-US" sz="2400" b="0" dirty="0">
                          <a:latin typeface="Arial" panose="020B0604020202020204" pitchFamily="34" charset="0"/>
                          <a:cs typeface="Arial" panose="020B0604020202020204" pitchFamily="34" charset="0"/>
                        </a:rPr>
                        <a:t>Last Year’s Action #</a:t>
                      </a:r>
                    </a:p>
                  </a:txBody>
                  <a:tcPr anchor="ctr">
                    <a:solidFill>
                      <a:srgbClr val="002060"/>
                    </a:solidFill>
                  </a:tcPr>
                </a:tc>
                <a:tc>
                  <a:txBody>
                    <a:bodyPr/>
                    <a:lstStyle/>
                    <a:p>
                      <a:pPr algn="ctr"/>
                      <a:r>
                        <a:rPr lang="en-US" sz="2400" b="0" dirty="0">
                          <a:latin typeface="Arial" panose="020B0604020202020204" pitchFamily="34" charset="0"/>
                          <a:cs typeface="Arial" panose="020B0604020202020204" pitchFamily="34" charset="0"/>
                        </a:rPr>
                        <a:t>Prior Action/Service Title</a:t>
                      </a:r>
                    </a:p>
                  </a:txBody>
                  <a:tcPr anchor="ctr">
                    <a:solidFill>
                      <a:srgbClr val="002060"/>
                    </a:solidFill>
                  </a:tcPr>
                </a:tc>
                <a:tc>
                  <a:txBody>
                    <a:bodyPr/>
                    <a:lstStyle/>
                    <a:p>
                      <a:pPr algn="ctr"/>
                      <a:r>
                        <a:rPr lang="en-US" sz="2400" b="0" dirty="0">
                          <a:latin typeface="Arial" panose="020B0604020202020204" pitchFamily="34" charset="0"/>
                          <a:cs typeface="Arial" panose="020B0604020202020204" pitchFamily="34" charset="0"/>
                        </a:rPr>
                        <a:t>Contributed to Increased or Improved Services?</a:t>
                      </a:r>
                    </a:p>
                  </a:txBody>
                  <a:tcPr anchor="ctr">
                    <a:solidFill>
                      <a:srgbClr val="002060"/>
                    </a:solidFill>
                  </a:tcPr>
                </a:tc>
                <a:extLst>
                  <a:ext uri="{0D108BD9-81ED-4DB2-BD59-A6C34878D82A}">
                    <a16:rowId xmlns:a16="http://schemas.microsoft.com/office/drawing/2014/main" val="4073197673"/>
                  </a:ext>
                </a:extLst>
              </a:tr>
              <a:tr h="1600037">
                <a:tc>
                  <a:txBody>
                    <a:bodyPr/>
                    <a:lstStyle/>
                    <a:p>
                      <a:pPr algn="ctr"/>
                      <a:r>
                        <a:rPr lang="en-US" sz="2400" dirty="0">
                          <a:solidFill>
                            <a:schemeClr val="tx1"/>
                          </a:solidFill>
                          <a:latin typeface="Arial" panose="020B0604020202020204" pitchFamily="34" charset="0"/>
                          <a:cs typeface="Arial" panose="020B0604020202020204" pitchFamily="34" charset="0"/>
                        </a:rPr>
                        <a:t>[Input goal number]</a:t>
                      </a:r>
                    </a:p>
                  </a:txBody>
                  <a:tcPr anchor="ctr">
                    <a:solidFill>
                      <a:srgbClr val="BDD6EE"/>
                    </a:solidFill>
                  </a:tcPr>
                </a:tc>
                <a:tc>
                  <a:txBody>
                    <a:bodyPr/>
                    <a:lstStyle/>
                    <a:p>
                      <a:pPr algn="ctr"/>
                      <a:r>
                        <a:rPr lang="en-US" sz="2400" dirty="0">
                          <a:solidFill>
                            <a:schemeClr val="tx1"/>
                          </a:solidFill>
                          <a:latin typeface="Arial" panose="020B0604020202020204" pitchFamily="34" charset="0"/>
                          <a:cs typeface="Arial" panose="020B0604020202020204" pitchFamily="34" charset="0"/>
                        </a:rPr>
                        <a:t>[Input action number]</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[Input</a:t>
                      </a:r>
                      <a:r>
                        <a:rPr lang="en-US" sz="2400" baseline="0" dirty="0">
                          <a:solidFill>
                            <a:schemeClr val="tx1"/>
                          </a:solidFill>
                          <a:latin typeface="Arial" panose="020B0604020202020204" pitchFamily="34" charset="0"/>
                          <a:cs typeface="Arial" panose="020B0604020202020204" pitchFamily="34" charset="0"/>
                        </a:rPr>
                        <a:t> action title]</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[Input</a:t>
                      </a:r>
                      <a:r>
                        <a:rPr lang="en-US" sz="2400" baseline="0" dirty="0">
                          <a:solidFill>
                            <a:schemeClr val="tx1"/>
                          </a:solidFill>
                          <a:latin typeface="Arial" panose="020B0604020202020204" pitchFamily="34" charset="0"/>
                          <a:cs typeface="Arial" panose="020B0604020202020204" pitchFamily="34" charset="0"/>
                        </a:rPr>
                        <a:t> Yes or No]</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BDD6EE"/>
                    </a:solidFill>
                  </a:tcPr>
                </a:tc>
                <a:extLst>
                  <a:ext uri="{0D108BD9-81ED-4DB2-BD59-A6C34878D82A}">
                    <a16:rowId xmlns:a16="http://schemas.microsoft.com/office/drawing/2014/main" val="3198078918"/>
                  </a:ext>
                </a:extLst>
              </a:tr>
              <a:tr h="16000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[Input goal number]</a:t>
                      </a:r>
                    </a:p>
                    <a:p>
                      <a:pPr algn="ctr"/>
                      <a:endParaRPr lang="en-US" sz="2400" dirty="0">
                        <a:solidFill>
                          <a:schemeClr val="tx1"/>
                        </a:solidFill>
                        <a:latin typeface="Arial" panose="020B0604020202020204" pitchFamily="34" charset="0"/>
                        <a:cs typeface="Arial" panose="020B0604020202020204" pitchFamily="34" charset="0"/>
                      </a:endParaRPr>
                    </a:p>
                  </a:txBody>
                  <a:tcPr anchor="ctr">
                    <a:solidFill>
                      <a:srgbClr val="DEEA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[Input action number]</a:t>
                      </a:r>
                    </a:p>
                  </a:txBody>
                  <a:tcPr anchor="ctr">
                    <a:solidFill>
                      <a:srgbClr val="DEEA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[Input</a:t>
                      </a:r>
                      <a:r>
                        <a:rPr lang="en-US" sz="2400" baseline="0" dirty="0">
                          <a:solidFill>
                            <a:schemeClr val="tx1"/>
                          </a:solidFill>
                          <a:latin typeface="Arial" panose="020B0604020202020204" pitchFamily="34" charset="0"/>
                          <a:cs typeface="Arial" panose="020B0604020202020204" pitchFamily="34" charset="0"/>
                        </a:rPr>
                        <a:t> action title]</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DEEA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[Input</a:t>
                      </a:r>
                      <a:r>
                        <a:rPr lang="en-US" sz="2400" baseline="0" dirty="0">
                          <a:solidFill>
                            <a:schemeClr val="tx1"/>
                          </a:solidFill>
                          <a:latin typeface="Arial" panose="020B0604020202020204" pitchFamily="34" charset="0"/>
                          <a:cs typeface="Arial" panose="020B0604020202020204" pitchFamily="34" charset="0"/>
                        </a:rPr>
                        <a:t> Yes or No]</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DEEAF6"/>
                    </a:solidFill>
                  </a:tcPr>
                </a:tc>
                <a:extLst>
                  <a:ext uri="{0D108BD9-81ED-4DB2-BD59-A6C34878D82A}">
                    <a16:rowId xmlns:a16="http://schemas.microsoft.com/office/drawing/2014/main" val="2984191953"/>
                  </a:ext>
                </a:extLst>
              </a:tr>
            </a:tbl>
          </a:graphicData>
        </a:graphic>
      </p:graphicFrame>
      <p:sp>
        <p:nvSpPr>
          <p:cNvPr id="4" name="Slide Number Placeholder 3">
            <a:extLst>
              <a:ext uri="{FF2B5EF4-FFF2-40B4-BE49-F238E27FC236}">
                <a16:creationId xmlns:a16="http://schemas.microsoft.com/office/drawing/2014/main" id="{7F71396C-7640-4416-24DA-10A62724A007}"/>
              </a:ext>
            </a:extLst>
          </p:cNvPr>
          <p:cNvSpPr>
            <a:spLocks noGrp="1"/>
          </p:cNvSpPr>
          <p:nvPr>
            <p:ph type="sldNum" sz="quarter" idx="12"/>
          </p:nvPr>
        </p:nvSpPr>
        <p:spPr/>
        <p:txBody>
          <a:bodyPr/>
          <a:lstStyle/>
          <a:p>
            <a:fld id="{4FAB73BC-B049-4115-A692-8D63A059BFB8}" type="slidenum">
              <a:rPr lang="en-US" b="0" smtClean="0"/>
              <a:pPr/>
              <a:t>57</a:t>
            </a:fld>
            <a:endParaRPr lang="en-US" sz="2400" b="0" dirty="0"/>
          </a:p>
        </p:txBody>
      </p:sp>
    </p:spTree>
    <p:extLst>
      <p:ext uri="{BB962C8B-B14F-4D97-AF65-F5344CB8AC3E}">
        <p14:creationId xmlns:p14="http://schemas.microsoft.com/office/powerpoint/2010/main" val="1883345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4E4D9-9E2E-C931-67EC-6F19FB075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2E273-25AC-2C62-58C4-34747036BA5C}"/>
              </a:ext>
            </a:extLst>
          </p:cNvPr>
          <p:cNvSpPr>
            <a:spLocks noGrp="1"/>
          </p:cNvSpPr>
          <p:nvPr>
            <p:ph type="title"/>
          </p:nvPr>
        </p:nvSpPr>
        <p:spPr/>
        <p:txBody>
          <a:bodyPr/>
          <a:lstStyle/>
          <a:p>
            <a:r>
              <a:rPr lang="en-US" dirty="0"/>
              <a:t>2025–26 Contributing Actions Annual Update Table (4)</a:t>
            </a:r>
          </a:p>
        </p:txBody>
      </p:sp>
      <p:graphicFrame>
        <p:nvGraphicFramePr>
          <p:cNvPr id="5" name="Content Placeholder 4" descr="Second half of second table in the 2025-26 Contributing Actiona Annual Update Table">
            <a:extLst>
              <a:ext uri="{FF2B5EF4-FFF2-40B4-BE49-F238E27FC236}">
                <a16:creationId xmlns:a16="http://schemas.microsoft.com/office/drawing/2014/main" id="{28CB285E-A112-FAFB-83EE-AD7E53D3725F}"/>
              </a:ext>
            </a:extLst>
          </p:cNvPr>
          <p:cNvGraphicFramePr>
            <a:graphicFrameLocks noGrp="1"/>
          </p:cNvGraphicFramePr>
          <p:nvPr>
            <p:ph sz="quarter" idx="13"/>
            <p:extLst>
              <p:ext uri="{D42A27DB-BD31-4B8C-83A1-F6EECF244321}">
                <p14:modId xmlns:p14="http://schemas.microsoft.com/office/powerpoint/2010/main" val="3959229203"/>
              </p:ext>
            </p:extLst>
          </p:nvPr>
        </p:nvGraphicFramePr>
        <p:xfrm>
          <a:off x="406565" y="1326043"/>
          <a:ext cx="11373008" cy="4768524"/>
        </p:xfrm>
        <a:graphic>
          <a:graphicData uri="http://schemas.openxmlformats.org/drawingml/2006/table">
            <a:tbl>
              <a:tblPr firstRow="1" bandRow="1">
                <a:tableStyleId>{5C22544A-7EE6-4342-B048-85BDC9FD1C3A}</a:tableStyleId>
              </a:tblPr>
              <a:tblGrid>
                <a:gridCol w="2894330">
                  <a:extLst>
                    <a:ext uri="{9D8B030D-6E8A-4147-A177-3AD203B41FA5}">
                      <a16:colId xmlns:a16="http://schemas.microsoft.com/office/drawing/2014/main" val="4159748881"/>
                    </a:ext>
                  </a:extLst>
                </a:gridCol>
                <a:gridCol w="2826226">
                  <a:extLst>
                    <a:ext uri="{9D8B030D-6E8A-4147-A177-3AD203B41FA5}">
                      <a16:colId xmlns:a16="http://schemas.microsoft.com/office/drawing/2014/main" val="1516000828"/>
                    </a:ext>
                  </a:extLst>
                </a:gridCol>
                <a:gridCol w="2826226">
                  <a:extLst>
                    <a:ext uri="{9D8B030D-6E8A-4147-A177-3AD203B41FA5}">
                      <a16:colId xmlns:a16="http://schemas.microsoft.com/office/drawing/2014/main" val="1853529199"/>
                    </a:ext>
                  </a:extLst>
                </a:gridCol>
                <a:gridCol w="2826226">
                  <a:extLst>
                    <a:ext uri="{9D8B030D-6E8A-4147-A177-3AD203B41FA5}">
                      <a16:colId xmlns:a16="http://schemas.microsoft.com/office/drawing/2014/main" val="3106011836"/>
                    </a:ext>
                  </a:extLst>
                </a:gridCol>
              </a:tblGrid>
              <a:tr h="2712557">
                <a:tc>
                  <a:txBody>
                    <a:bodyPr/>
                    <a:lstStyle/>
                    <a:p>
                      <a:pPr algn="ctr"/>
                      <a:r>
                        <a:rPr lang="en-US" sz="2400" b="0" dirty="0">
                          <a:latin typeface="Arial" panose="020B0604020202020204" pitchFamily="34" charset="0"/>
                          <a:cs typeface="Arial" panose="020B0604020202020204" pitchFamily="34" charset="0"/>
                        </a:rPr>
                        <a:t>Last Year’s Planned Expenditures for Contributing Actions (LCFF Funds)</a:t>
                      </a:r>
                    </a:p>
                  </a:txBody>
                  <a:tcPr anchor="ctr">
                    <a:solidFill>
                      <a:srgbClr val="002060"/>
                    </a:solidFill>
                  </a:tcPr>
                </a:tc>
                <a:tc>
                  <a:txBody>
                    <a:bodyPr/>
                    <a:lstStyle/>
                    <a:p>
                      <a:pPr algn="ctr"/>
                      <a:r>
                        <a:rPr lang="en-US" sz="2400" b="0" dirty="0">
                          <a:latin typeface="Arial" panose="020B0604020202020204" pitchFamily="34" charset="0"/>
                          <a:cs typeface="Arial" panose="020B0604020202020204" pitchFamily="34" charset="0"/>
                        </a:rPr>
                        <a:t>Estimated Actual Expenditures for</a:t>
                      </a:r>
                      <a:r>
                        <a:rPr lang="en-US" sz="2400" b="0" baseline="0" dirty="0">
                          <a:latin typeface="Arial" panose="020B0604020202020204" pitchFamily="34" charset="0"/>
                          <a:cs typeface="Arial" panose="020B0604020202020204" pitchFamily="34" charset="0"/>
                        </a:rPr>
                        <a:t> Contributing Actions (Input LCFF Funds)</a:t>
                      </a:r>
                      <a:endParaRPr lang="en-US" sz="2400" b="0" dirty="0">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latin typeface="Arial" panose="020B0604020202020204" pitchFamily="34" charset="0"/>
                          <a:cs typeface="Arial" panose="020B0604020202020204" pitchFamily="34" charset="0"/>
                        </a:rPr>
                        <a:t>Planned Percentage of Improved Services</a:t>
                      </a:r>
                    </a:p>
                  </a:txBody>
                  <a:tcPr anchor="ctr">
                    <a:solidFill>
                      <a:srgbClr val="002060"/>
                    </a:solidFill>
                  </a:tcPr>
                </a:tc>
                <a:tc>
                  <a:txBody>
                    <a:bodyPr/>
                    <a:lstStyle/>
                    <a:p>
                      <a:pPr algn="ctr"/>
                      <a:r>
                        <a:rPr lang="en-US" sz="2400" b="0" dirty="0">
                          <a:latin typeface="Arial" panose="020B0604020202020204" pitchFamily="34" charset="0"/>
                          <a:cs typeface="Arial" panose="020B0604020202020204" pitchFamily="34" charset="0"/>
                        </a:rPr>
                        <a:t>Estimated Actual Percentage of Improved Services (Input Percentage)</a:t>
                      </a:r>
                    </a:p>
                  </a:txBody>
                  <a:tcPr anchor="ctr">
                    <a:solidFill>
                      <a:srgbClr val="002060"/>
                    </a:solidFill>
                  </a:tcPr>
                </a:tc>
                <a:extLst>
                  <a:ext uri="{0D108BD9-81ED-4DB2-BD59-A6C34878D82A}">
                    <a16:rowId xmlns:a16="http://schemas.microsoft.com/office/drawing/2014/main" val="4073197673"/>
                  </a:ext>
                </a:extLst>
              </a:tr>
              <a:tr h="10210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a:t>
                      </a:r>
                      <a:r>
                        <a:rPr lang="en-US" sz="2400" baseline="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BDD6EE"/>
                    </a:solidFill>
                  </a:tcPr>
                </a:tc>
                <a:tc>
                  <a:txBody>
                    <a:bodyPr/>
                    <a:lstStyle/>
                    <a:p>
                      <a:pPr algn="ctr"/>
                      <a:r>
                        <a:rPr lang="en-US" sz="2400" dirty="0">
                          <a:solidFill>
                            <a:schemeClr val="tx1"/>
                          </a:solidFill>
                          <a:latin typeface="Arial" panose="020B0604020202020204" pitchFamily="34" charset="0"/>
                          <a:cs typeface="Arial" panose="020B0604020202020204" pitchFamily="34" charset="0"/>
                        </a:rPr>
                        <a:t>$</a:t>
                      </a:r>
                      <a:r>
                        <a:rPr lang="en-US" sz="2400" baseline="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BDD6E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extLst>
                  <a:ext uri="{0D108BD9-81ED-4DB2-BD59-A6C34878D82A}">
                    <a16:rowId xmlns:a16="http://schemas.microsoft.com/office/drawing/2014/main" val="3198078918"/>
                  </a:ext>
                </a:extLst>
              </a:tr>
              <a:tr h="1034887">
                <a:tc>
                  <a:txBody>
                    <a:bodyPr/>
                    <a:lstStyle/>
                    <a:p>
                      <a:pPr algn="ctr"/>
                      <a:r>
                        <a:rPr lang="en-US" sz="2400" dirty="0">
                          <a:solidFill>
                            <a:schemeClr val="tx1"/>
                          </a:solidFill>
                          <a:latin typeface="Arial" panose="020B0604020202020204" pitchFamily="34" charset="0"/>
                          <a:cs typeface="Arial" panose="020B0604020202020204" pitchFamily="34" charset="0"/>
                        </a:rPr>
                        <a:t>$</a:t>
                      </a:r>
                      <a:r>
                        <a:rPr lang="en-US" sz="2400" baseline="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DEEAF6"/>
                    </a:solidFill>
                  </a:tcPr>
                </a:tc>
                <a:tc>
                  <a:txBody>
                    <a:bodyPr/>
                    <a:lstStyle/>
                    <a:p>
                      <a:pPr algn="ctr"/>
                      <a:r>
                        <a:rPr lang="en-US" sz="2400" dirty="0">
                          <a:solidFill>
                            <a:schemeClr val="tx1"/>
                          </a:solidFill>
                          <a:latin typeface="Arial" panose="020B0604020202020204" pitchFamily="34" charset="0"/>
                          <a:cs typeface="Arial" panose="020B0604020202020204" pitchFamily="34" charset="0"/>
                        </a:rPr>
                        <a:t>$</a:t>
                      </a:r>
                      <a:r>
                        <a:rPr lang="en-US" sz="2400" baseline="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DEEA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0.000%</a:t>
                      </a:r>
                    </a:p>
                  </a:txBody>
                  <a:tcPr anchor="ctr">
                    <a:solidFill>
                      <a:srgbClr val="DEEA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0.000%</a:t>
                      </a:r>
                    </a:p>
                  </a:txBody>
                  <a:tcPr anchor="ctr">
                    <a:solidFill>
                      <a:srgbClr val="DEEAF6"/>
                    </a:solidFill>
                  </a:tcPr>
                </a:tc>
                <a:extLst>
                  <a:ext uri="{0D108BD9-81ED-4DB2-BD59-A6C34878D82A}">
                    <a16:rowId xmlns:a16="http://schemas.microsoft.com/office/drawing/2014/main" val="2984191953"/>
                  </a:ext>
                </a:extLst>
              </a:tr>
            </a:tbl>
          </a:graphicData>
        </a:graphic>
      </p:graphicFrame>
      <p:sp>
        <p:nvSpPr>
          <p:cNvPr id="4" name="Slide Number Placeholder 3">
            <a:extLst>
              <a:ext uri="{FF2B5EF4-FFF2-40B4-BE49-F238E27FC236}">
                <a16:creationId xmlns:a16="http://schemas.microsoft.com/office/drawing/2014/main" id="{3CE2F567-F65D-473D-E6CA-15EB59AD61C0}"/>
              </a:ext>
            </a:extLst>
          </p:cNvPr>
          <p:cNvSpPr>
            <a:spLocks noGrp="1"/>
          </p:cNvSpPr>
          <p:nvPr>
            <p:ph type="sldNum" sz="quarter" idx="12"/>
          </p:nvPr>
        </p:nvSpPr>
        <p:spPr/>
        <p:txBody>
          <a:bodyPr/>
          <a:lstStyle/>
          <a:p>
            <a:fld id="{4FAB73BC-B049-4115-A692-8D63A059BFB8}" type="slidenum">
              <a:rPr lang="en-US" b="0" smtClean="0"/>
              <a:pPr/>
              <a:t>58</a:t>
            </a:fld>
            <a:endParaRPr lang="en-US" sz="2400" b="0" dirty="0"/>
          </a:p>
        </p:txBody>
      </p:sp>
    </p:spTree>
    <p:extLst>
      <p:ext uri="{BB962C8B-B14F-4D97-AF65-F5344CB8AC3E}">
        <p14:creationId xmlns:p14="http://schemas.microsoft.com/office/powerpoint/2010/main" val="1865491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03946-ABD8-0CF5-7DAD-7D9FC6A030FC}"/>
              </a:ext>
            </a:extLst>
          </p:cNvPr>
          <p:cNvSpPr>
            <a:spLocks noGrp="1"/>
          </p:cNvSpPr>
          <p:nvPr>
            <p:ph type="title"/>
          </p:nvPr>
        </p:nvSpPr>
        <p:spPr>
          <a:xfrm>
            <a:off x="606669" y="1"/>
            <a:ext cx="10972800" cy="828675"/>
          </a:xfrm>
        </p:spPr>
        <p:txBody>
          <a:bodyPr/>
          <a:lstStyle/>
          <a:p>
            <a:r>
              <a:rPr lang="en-US" dirty="0"/>
              <a:t>2025–26 LCFF Carryover Table (1)</a:t>
            </a:r>
          </a:p>
        </p:txBody>
      </p:sp>
      <p:sp>
        <p:nvSpPr>
          <p:cNvPr id="3" name="Content Placeholder 2">
            <a:extLst>
              <a:ext uri="{FF2B5EF4-FFF2-40B4-BE49-F238E27FC236}">
                <a16:creationId xmlns:a16="http://schemas.microsoft.com/office/drawing/2014/main" id="{317F2EA9-68E3-9EED-7E52-BD778E429A1F}"/>
              </a:ext>
            </a:extLst>
          </p:cNvPr>
          <p:cNvSpPr>
            <a:spLocks noGrp="1"/>
          </p:cNvSpPr>
          <p:nvPr>
            <p:ph sz="quarter" idx="13"/>
          </p:nvPr>
        </p:nvSpPr>
        <p:spPr>
          <a:xfrm>
            <a:off x="274398" y="901870"/>
            <a:ext cx="10972800" cy="698746"/>
          </a:xfrm>
        </p:spPr>
        <p:txBody>
          <a:bodyPr/>
          <a:lstStyle/>
          <a:p>
            <a:pPr marL="0" indent="0">
              <a:buNone/>
            </a:pPr>
            <a:r>
              <a:rPr lang="en-US" b="1" dirty="0"/>
              <a:t>2025–26 LCFF Carryover Table</a:t>
            </a:r>
          </a:p>
        </p:txBody>
      </p:sp>
      <p:graphicFrame>
        <p:nvGraphicFramePr>
          <p:cNvPr id="8" name="Content Placeholder 7" descr="First half of the 2025-26 LCFF Carryover Table">
            <a:extLst>
              <a:ext uri="{FF2B5EF4-FFF2-40B4-BE49-F238E27FC236}">
                <a16:creationId xmlns:a16="http://schemas.microsoft.com/office/drawing/2014/main" id="{5F6624CB-5D00-99B5-2449-FA12A9701789}"/>
              </a:ext>
            </a:extLst>
          </p:cNvPr>
          <p:cNvGraphicFramePr>
            <a:graphicFrameLocks noGrp="1"/>
          </p:cNvGraphicFramePr>
          <p:nvPr>
            <p:ph sz="quarter" idx="14"/>
            <p:extLst>
              <p:ext uri="{D42A27DB-BD31-4B8C-83A1-F6EECF244321}">
                <p14:modId xmlns:p14="http://schemas.microsoft.com/office/powerpoint/2010/main" val="1425220010"/>
              </p:ext>
            </p:extLst>
          </p:nvPr>
        </p:nvGraphicFramePr>
        <p:xfrm>
          <a:off x="274397" y="1600617"/>
          <a:ext cx="11305070" cy="5133517"/>
        </p:xfrm>
        <a:graphic>
          <a:graphicData uri="http://schemas.openxmlformats.org/drawingml/2006/table">
            <a:tbl>
              <a:tblPr firstRow="1" bandRow="1">
                <a:tableStyleId>{5C22544A-7EE6-4342-B048-85BDC9FD1C3A}</a:tableStyleId>
              </a:tblPr>
              <a:tblGrid>
                <a:gridCol w="2261014">
                  <a:extLst>
                    <a:ext uri="{9D8B030D-6E8A-4147-A177-3AD203B41FA5}">
                      <a16:colId xmlns:a16="http://schemas.microsoft.com/office/drawing/2014/main" val="1082530333"/>
                    </a:ext>
                  </a:extLst>
                </a:gridCol>
                <a:gridCol w="2261014">
                  <a:extLst>
                    <a:ext uri="{9D8B030D-6E8A-4147-A177-3AD203B41FA5}">
                      <a16:colId xmlns:a16="http://schemas.microsoft.com/office/drawing/2014/main" val="3570616735"/>
                    </a:ext>
                  </a:extLst>
                </a:gridCol>
                <a:gridCol w="2261014">
                  <a:extLst>
                    <a:ext uri="{9D8B030D-6E8A-4147-A177-3AD203B41FA5}">
                      <a16:colId xmlns:a16="http://schemas.microsoft.com/office/drawing/2014/main" val="1157035602"/>
                    </a:ext>
                  </a:extLst>
                </a:gridCol>
                <a:gridCol w="2261014">
                  <a:extLst>
                    <a:ext uri="{9D8B030D-6E8A-4147-A177-3AD203B41FA5}">
                      <a16:colId xmlns:a16="http://schemas.microsoft.com/office/drawing/2014/main" val="90101354"/>
                    </a:ext>
                  </a:extLst>
                </a:gridCol>
                <a:gridCol w="2261014">
                  <a:extLst>
                    <a:ext uri="{9D8B030D-6E8A-4147-A177-3AD203B41FA5}">
                      <a16:colId xmlns:a16="http://schemas.microsoft.com/office/drawing/2014/main" val="2434263368"/>
                    </a:ext>
                  </a:extLst>
                </a:gridCol>
              </a:tblGrid>
              <a:tr h="3005496">
                <a:tc>
                  <a:txBody>
                    <a:bodyPr/>
                    <a:lstStyle/>
                    <a:p>
                      <a:pPr algn="ctr"/>
                      <a:r>
                        <a:rPr lang="en-US" sz="2400" b="0" dirty="0">
                          <a:solidFill>
                            <a:schemeClr val="bg1"/>
                          </a:solidFill>
                          <a:latin typeface="Arial" panose="020B0604020202020204" pitchFamily="34" charset="0"/>
                          <a:cs typeface="Arial" panose="020B0604020202020204" pitchFamily="34" charset="0"/>
                        </a:rPr>
                        <a:t>9. Estimated Actual LCFF Base Grant (Input Dollar Amount)</a:t>
                      </a: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6. Estimated Actual</a:t>
                      </a:r>
                      <a:r>
                        <a:rPr lang="en-US" sz="2400" b="0" baseline="0" dirty="0">
                          <a:solidFill>
                            <a:schemeClr val="bg1"/>
                          </a:solidFill>
                          <a:latin typeface="Arial" panose="020B0604020202020204" pitchFamily="34" charset="0"/>
                          <a:cs typeface="Arial" panose="020B0604020202020204" pitchFamily="34" charset="0"/>
                        </a:rPr>
                        <a:t> LCFF Supplemental and/or Contraction Grants</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LCFF Carryover – Percentage (Percentage from Prior Year)</a:t>
                      </a: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10. Total Percentage</a:t>
                      </a:r>
                      <a:r>
                        <a:rPr lang="en-US" sz="2400" b="0" baseline="0" dirty="0">
                          <a:solidFill>
                            <a:schemeClr val="bg1"/>
                          </a:solidFill>
                          <a:latin typeface="Arial" panose="020B0604020202020204" pitchFamily="34" charset="0"/>
                          <a:cs typeface="Arial" panose="020B0604020202020204" pitchFamily="34" charset="0"/>
                        </a:rPr>
                        <a:t> to Increase or Improve Services for the Current School Year (6 divided by 9 + Carryover %)</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7. Total</a:t>
                      </a:r>
                      <a:r>
                        <a:rPr lang="en-US" sz="2400" b="0" baseline="0" dirty="0">
                          <a:solidFill>
                            <a:schemeClr val="bg1"/>
                          </a:solidFill>
                          <a:latin typeface="Arial" panose="020B0604020202020204" pitchFamily="34" charset="0"/>
                          <a:cs typeface="Arial" panose="020B0604020202020204" pitchFamily="34" charset="0"/>
                        </a:rPr>
                        <a:t> Estimated Actual Expenditures for Contributing Actions (LCFF Funds)</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extLst>
                  <a:ext uri="{0D108BD9-81ED-4DB2-BD59-A6C34878D82A}">
                    <a16:rowId xmlns:a16="http://schemas.microsoft.com/office/drawing/2014/main" val="3201235788"/>
                  </a:ext>
                </a:extLst>
              </a:tr>
              <a:tr h="1750237">
                <a:tc>
                  <a:txBody>
                    <a:bodyPr/>
                    <a:lstStyle/>
                    <a:p>
                      <a:r>
                        <a:rPr lang="en-US" sz="2400" dirty="0">
                          <a:solidFill>
                            <a:schemeClr val="tx1"/>
                          </a:solidFill>
                          <a:latin typeface="Arial" panose="020B0604020202020204" pitchFamily="34" charset="0"/>
                          <a:cs typeface="Arial" panose="020B0604020202020204" pitchFamily="34" charset="0"/>
                        </a:rPr>
                        <a:t>$    -</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    -</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    -</a:t>
                      </a:r>
                    </a:p>
                  </a:txBody>
                  <a:tcPr anchor="ctr">
                    <a:solidFill>
                      <a:srgbClr val="BDD6EE"/>
                    </a:solidFill>
                  </a:tcPr>
                </a:tc>
                <a:extLst>
                  <a:ext uri="{0D108BD9-81ED-4DB2-BD59-A6C34878D82A}">
                    <a16:rowId xmlns:a16="http://schemas.microsoft.com/office/drawing/2014/main" val="340505180"/>
                  </a:ext>
                </a:extLst>
              </a:tr>
            </a:tbl>
          </a:graphicData>
        </a:graphic>
      </p:graphicFrame>
      <p:sp>
        <p:nvSpPr>
          <p:cNvPr id="7" name="Slide Number Placeholder 6">
            <a:extLst>
              <a:ext uri="{FF2B5EF4-FFF2-40B4-BE49-F238E27FC236}">
                <a16:creationId xmlns:a16="http://schemas.microsoft.com/office/drawing/2014/main" id="{D9F38F3E-7DB7-00AA-F481-E07254912755}"/>
              </a:ext>
            </a:extLst>
          </p:cNvPr>
          <p:cNvSpPr>
            <a:spLocks noGrp="1"/>
          </p:cNvSpPr>
          <p:nvPr>
            <p:ph type="sldNum" sz="quarter" idx="12"/>
          </p:nvPr>
        </p:nvSpPr>
        <p:spPr/>
        <p:txBody>
          <a:bodyPr/>
          <a:lstStyle/>
          <a:p>
            <a:fld id="{4FAB73BC-B049-4115-A692-8D63A059BFB8}" type="slidenum">
              <a:rPr lang="en-US" smtClean="0"/>
              <a:pPr/>
              <a:t>59</a:t>
            </a:fld>
            <a:endParaRPr lang="en-US" b="0" dirty="0"/>
          </a:p>
        </p:txBody>
      </p:sp>
    </p:spTree>
    <p:extLst>
      <p:ext uri="{BB962C8B-B14F-4D97-AF65-F5344CB8AC3E}">
        <p14:creationId xmlns:p14="http://schemas.microsoft.com/office/powerpoint/2010/main" val="3926816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20F09-61C2-8BA4-79B3-4CCB82EB4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023AF-87A9-EFA0-73DD-556050A1D84A}"/>
              </a:ext>
            </a:extLst>
          </p:cNvPr>
          <p:cNvSpPr>
            <a:spLocks noGrp="1"/>
          </p:cNvSpPr>
          <p:nvPr>
            <p:ph type="title"/>
          </p:nvPr>
        </p:nvSpPr>
        <p:spPr>
          <a:xfrm>
            <a:off x="252918" y="1123837"/>
            <a:ext cx="3099881" cy="4601183"/>
          </a:xfrm>
        </p:spPr>
        <p:txBody>
          <a:bodyPr>
            <a:normAutofit/>
          </a:bodyPr>
          <a:lstStyle/>
          <a:p>
            <a:r>
              <a:rPr lang="en-US" sz="4000" dirty="0"/>
              <a:t>Foundational Principles of the Local Control Funding Formula (LCFF)</a:t>
            </a:r>
          </a:p>
        </p:txBody>
      </p:sp>
      <p:sp>
        <p:nvSpPr>
          <p:cNvPr id="3" name="Content Placeholder 2">
            <a:extLst>
              <a:ext uri="{FF2B5EF4-FFF2-40B4-BE49-F238E27FC236}">
                <a16:creationId xmlns:a16="http://schemas.microsoft.com/office/drawing/2014/main" id="{EFFE2F93-DA26-3377-CDF1-D7BADC602D92}"/>
              </a:ext>
            </a:extLst>
          </p:cNvPr>
          <p:cNvSpPr>
            <a:spLocks noGrp="1"/>
          </p:cNvSpPr>
          <p:nvPr>
            <p:ph idx="4294967295"/>
          </p:nvPr>
        </p:nvSpPr>
        <p:spPr>
          <a:xfrm>
            <a:off x="3615268" y="985060"/>
            <a:ext cx="7967132" cy="5371290"/>
          </a:xfrm>
        </p:spPr>
        <p:txBody>
          <a:bodyPr vert="horz" lIns="91440" tIns="45720" rIns="91440" bIns="45720" rtlCol="0" anchor="t">
            <a:normAutofit fontScale="92500" lnSpcReduction="10000"/>
          </a:bodyPr>
          <a:lstStyle/>
          <a:p>
            <a:pPr marL="514350" indent="-514350">
              <a:buFont typeface="+mj-lt"/>
              <a:buAutoNum type="arabicPeriod"/>
            </a:pPr>
            <a:r>
              <a:rPr lang="en-US" sz="2800" dirty="0">
                <a:solidFill>
                  <a:schemeClr val="tx1"/>
                </a:solidFill>
                <a:latin typeface="Arial" panose="020B0604020202020204" pitchFamily="34" charset="0"/>
                <a:cs typeface="Arial" panose="020B0604020202020204" pitchFamily="34" charset="0"/>
              </a:rPr>
              <a:t>Multiple Measures of Success</a:t>
            </a:r>
          </a:p>
          <a:p>
            <a:pPr lvl="1">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LEA-level improvement is based on multiple measures of success, both in the LCAP and the California School Dashboard (Dashboard)</a:t>
            </a:r>
          </a:p>
          <a:p>
            <a:pPr marL="514350" indent="-514350">
              <a:buFont typeface="+mj-lt"/>
              <a:buAutoNum type="arabicPeriod"/>
            </a:pPr>
            <a:r>
              <a:rPr lang="en-US" sz="2800" dirty="0">
                <a:solidFill>
                  <a:schemeClr val="tx1"/>
                </a:solidFill>
                <a:latin typeface="Arial" panose="020B0604020202020204" pitchFamily="34" charset="0"/>
                <a:cs typeface="Arial" panose="020B0604020202020204" pitchFamily="34" charset="0"/>
              </a:rPr>
              <a:t>Equity</a:t>
            </a:r>
          </a:p>
          <a:p>
            <a:pPr lvl="1"/>
            <a:r>
              <a:rPr lang="en-US" sz="2800" dirty="0">
                <a:solidFill>
                  <a:schemeClr val="tx1"/>
                </a:solidFill>
                <a:latin typeface="Arial" panose="020B0604020202020204" pitchFamily="34" charset="0"/>
                <a:cs typeface="Arial" panose="020B0604020202020204" pitchFamily="34" charset="0"/>
              </a:rPr>
              <a:t>The principle of equity is operationalized through the goals, measures of progress, actions and descriptions included in the LCAP.</a:t>
            </a:r>
          </a:p>
          <a:p>
            <a:pPr marL="514350" indent="-514350">
              <a:buFont typeface="+mj-lt"/>
              <a:buAutoNum type="arabicPeriod"/>
            </a:pPr>
            <a:r>
              <a:rPr lang="en-US" sz="2800" dirty="0">
                <a:solidFill>
                  <a:schemeClr val="tx1"/>
                </a:solidFill>
                <a:latin typeface="Arial" panose="020B0604020202020204" pitchFamily="34" charset="0"/>
                <a:cs typeface="Arial" panose="020B0604020202020204" pitchFamily="34" charset="0"/>
              </a:rPr>
              <a:t>Subsidiarity</a:t>
            </a:r>
          </a:p>
          <a:p>
            <a:pPr lvl="1"/>
            <a:r>
              <a:rPr lang="en-US" sz="2800" dirty="0">
                <a:solidFill>
                  <a:schemeClr val="tx1"/>
                </a:solidFill>
                <a:latin typeface="Arial" panose="020B0604020202020204" pitchFamily="34" charset="0"/>
                <a:cs typeface="Arial" panose="020B0604020202020204" pitchFamily="34" charset="0"/>
              </a:rPr>
              <a:t>LEAs address local needs of students that have been identified through an analysis of data and input from educational partners utilizing flexible funding and communicate their efforts through the LCAP.</a:t>
            </a:r>
          </a:p>
        </p:txBody>
      </p:sp>
      <p:sp>
        <p:nvSpPr>
          <p:cNvPr id="8" name="Slide Number Placeholder 7">
            <a:extLst>
              <a:ext uri="{FF2B5EF4-FFF2-40B4-BE49-F238E27FC236}">
                <a16:creationId xmlns:a16="http://schemas.microsoft.com/office/drawing/2014/main" id="{F05B47BC-490A-3C99-B08A-60A0E17ED425}"/>
              </a:ext>
            </a:extLst>
          </p:cNvPr>
          <p:cNvSpPr>
            <a:spLocks noGrp="1"/>
          </p:cNvSpPr>
          <p:nvPr>
            <p:ph type="sldNum" sz="quarter" idx="12"/>
          </p:nvPr>
        </p:nvSpPr>
        <p:spPr/>
        <p:txBody>
          <a:bodyPr/>
          <a:lstStyle/>
          <a:p>
            <a:fld id="{6D22F896-40B5-4ADD-8801-0D06FADFA095}" type="slidenum">
              <a:rPr lang="en-US" b="0" smtClean="0"/>
              <a:t>6</a:t>
            </a:fld>
            <a:endParaRPr lang="en-US" b="0" dirty="0"/>
          </a:p>
        </p:txBody>
      </p:sp>
    </p:spTree>
    <p:extLst>
      <p:ext uri="{BB962C8B-B14F-4D97-AF65-F5344CB8AC3E}">
        <p14:creationId xmlns:p14="http://schemas.microsoft.com/office/powerpoint/2010/main" val="18787614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1BADE-406E-CEC6-F58F-C97D2708C8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D0ECD-AAEB-B48D-4A3C-481A84307AE3}"/>
              </a:ext>
            </a:extLst>
          </p:cNvPr>
          <p:cNvSpPr>
            <a:spLocks noGrp="1"/>
          </p:cNvSpPr>
          <p:nvPr>
            <p:ph type="title"/>
          </p:nvPr>
        </p:nvSpPr>
        <p:spPr>
          <a:xfrm>
            <a:off x="606669" y="1"/>
            <a:ext cx="10972800" cy="828675"/>
          </a:xfrm>
        </p:spPr>
        <p:txBody>
          <a:bodyPr/>
          <a:lstStyle/>
          <a:p>
            <a:r>
              <a:rPr lang="en-US" dirty="0"/>
              <a:t>2025–26 LCFF Carryover Table (2)</a:t>
            </a:r>
          </a:p>
        </p:txBody>
      </p:sp>
      <p:sp>
        <p:nvSpPr>
          <p:cNvPr id="3" name="Content Placeholder 2">
            <a:extLst>
              <a:ext uri="{FF2B5EF4-FFF2-40B4-BE49-F238E27FC236}">
                <a16:creationId xmlns:a16="http://schemas.microsoft.com/office/drawing/2014/main" id="{75E4044D-8E01-251C-91CA-7C81C485564E}"/>
              </a:ext>
            </a:extLst>
          </p:cNvPr>
          <p:cNvSpPr>
            <a:spLocks noGrp="1"/>
          </p:cNvSpPr>
          <p:nvPr>
            <p:ph sz="quarter" idx="13"/>
          </p:nvPr>
        </p:nvSpPr>
        <p:spPr>
          <a:xfrm>
            <a:off x="274398" y="901870"/>
            <a:ext cx="10972800" cy="698746"/>
          </a:xfrm>
        </p:spPr>
        <p:txBody>
          <a:bodyPr/>
          <a:lstStyle/>
          <a:p>
            <a:pPr marL="0" indent="0">
              <a:buNone/>
            </a:pPr>
            <a:r>
              <a:rPr lang="en-US" b="1" dirty="0"/>
              <a:t>2025–26 LCFF Carryover Table (continued)</a:t>
            </a:r>
          </a:p>
        </p:txBody>
      </p:sp>
      <p:graphicFrame>
        <p:nvGraphicFramePr>
          <p:cNvPr id="8" name="Content Placeholder 7" descr="Last half of the 2025-26 LCFF Carryover Table">
            <a:extLst>
              <a:ext uri="{FF2B5EF4-FFF2-40B4-BE49-F238E27FC236}">
                <a16:creationId xmlns:a16="http://schemas.microsoft.com/office/drawing/2014/main" id="{6D334CC6-664B-7940-302F-5225ACCE3729}"/>
              </a:ext>
            </a:extLst>
          </p:cNvPr>
          <p:cNvGraphicFramePr>
            <a:graphicFrameLocks noGrp="1"/>
          </p:cNvGraphicFramePr>
          <p:nvPr>
            <p:ph sz="quarter" idx="14"/>
            <p:extLst>
              <p:ext uri="{D42A27DB-BD31-4B8C-83A1-F6EECF244321}">
                <p14:modId xmlns:p14="http://schemas.microsoft.com/office/powerpoint/2010/main" val="2661431037"/>
              </p:ext>
            </p:extLst>
          </p:nvPr>
        </p:nvGraphicFramePr>
        <p:xfrm>
          <a:off x="274395" y="1600617"/>
          <a:ext cx="10012604" cy="4767757"/>
        </p:xfrm>
        <a:graphic>
          <a:graphicData uri="http://schemas.openxmlformats.org/drawingml/2006/table">
            <a:tbl>
              <a:tblPr firstRow="1" bandRow="1">
                <a:tableStyleId>{5C22544A-7EE6-4342-B048-85BDC9FD1C3A}</a:tableStyleId>
              </a:tblPr>
              <a:tblGrid>
                <a:gridCol w="2503151">
                  <a:extLst>
                    <a:ext uri="{9D8B030D-6E8A-4147-A177-3AD203B41FA5}">
                      <a16:colId xmlns:a16="http://schemas.microsoft.com/office/drawing/2014/main" val="1082530333"/>
                    </a:ext>
                  </a:extLst>
                </a:gridCol>
                <a:gridCol w="2503151">
                  <a:extLst>
                    <a:ext uri="{9D8B030D-6E8A-4147-A177-3AD203B41FA5}">
                      <a16:colId xmlns:a16="http://schemas.microsoft.com/office/drawing/2014/main" val="3570616735"/>
                    </a:ext>
                  </a:extLst>
                </a:gridCol>
                <a:gridCol w="2503151">
                  <a:extLst>
                    <a:ext uri="{9D8B030D-6E8A-4147-A177-3AD203B41FA5}">
                      <a16:colId xmlns:a16="http://schemas.microsoft.com/office/drawing/2014/main" val="1157035602"/>
                    </a:ext>
                  </a:extLst>
                </a:gridCol>
                <a:gridCol w="2503151">
                  <a:extLst>
                    <a:ext uri="{9D8B030D-6E8A-4147-A177-3AD203B41FA5}">
                      <a16:colId xmlns:a16="http://schemas.microsoft.com/office/drawing/2014/main" val="90101354"/>
                    </a:ext>
                  </a:extLst>
                </a:gridCol>
              </a:tblGrid>
              <a:tr h="3005496">
                <a:tc>
                  <a:txBody>
                    <a:bodyPr/>
                    <a:lstStyle/>
                    <a:p>
                      <a:pPr algn="ctr"/>
                      <a:r>
                        <a:rPr lang="en-US" sz="2400" b="0" dirty="0">
                          <a:solidFill>
                            <a:schemeClr val="bg1"/>
                          </a:solidFill>
                          <a:latin typeface="Arial" panose="020B0604020202020204" pitchFamily="34" charset="0"/>
                          <a:cs typeface="Arial" panose="020B0604020202020204" pitchFamily="34" charset="0"/>
                        </a:rPr>
                        <a:t>8. Total Estimated Actual Percentage of Improved Services (%)</a:t>
                      </a: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11. Estimated Actual Percentage of Increased or Improved</a:t>
                      </a:r>
                      <a:r>
                        <a:rPr lang="en-US" sz="2400" b="0" baseline="0" dirty="0">
                          <a:solidFill>
                            <a:schemeClr val="bg1"/>
                          </a:solidFill>
                          <a:latin typeface="Arial" panose="020B0604020202020204" pitchFamily="34" charset="0"/>
                          <a:cs typeface="Arial" panose="020B0604020202020204" pitchFamily="34" charset="0"/>
                        </a:rPr>
                        <a:t> Services (7 divided by 9, plus 8)</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12. LCFF Carryover – Dollar Amount (Subtract</a:t>
                      </a:r>
                      <a:r>
                        <a:rPr lang="en-US" sz="2400" b="0" baseline="0" dirty="0">
                          <a:solidFill>
                            <a:schemeClr val="bg1"/>
                          </a:solidFill>
                          <a:latin typeface="Arial" panose="020B0604020202020204" pitchFamily="34" charset="0"/>
                          <a:cs typeface="Arial" panose="020B0604020202020204" pitchFamily="34" charset="0"/>
                        </a:rPr>
                        <a:t> 11 from 10 and multiply by 9)</a:t>
                      </a:r>
                      <a:endParaRPr lang="en-US" sz="2400" b="0" dirty="0">
                        <a:solidFill>
                          <a:schemeClr val="bg1"/>
                        </a:solidFill>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b="0" dirty="0">
                          <a:solidFill>
                            <a:schemeClr val="bg1"/>
                          </a:solidFill>
                          <a:latin typeface="Arial" panose="020B0604020202020204" pitchFamily="34" charset="0"/>
                          <a:cs typeface="Arial" panose="020B0604020202020204" pitchFamily="34" charset="0"/>
                        </a:rPr>
                        <a:t>13. LCFF Carryover – Percentage (12 divided by 9)</a:t>
                      </a:r>
                    </a:p>
                  </a:txBody>
                  <a:tcPr anchor="ctr">
                    <a:solidFill>
                      <a:srgbClr val="002060"/>
                    </a:solidFill>
                  </a:tcPr>
                </a:tc>
                <a:extLst>
                  <a:ext uri="{0D108BD9-81ED-4DB2-BD59-A6C34878D82A}">
                    <a16:rowId xmlns:a16="http://schemas.microsoft.com/office/drawing/2014/main" val="3201235788"/>
                  </a:ext>
                </a:extLst>
              </a:tr>
              <a:tr h="1750237">
                <a:tc>
                  <a:txBody>
                    <a:bodyPr/>
                    <a:lstStyle/>
                    <a:p>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a:t>
                      </a:r>
                      <a:r>
                        <a:rPr lang="en-US" sz="2400" baseline="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txBody>
                  <a:tcPr anchor="ctr">
                    <a:solidFill>
                      <a:srgbClr val="BDD6EE"/>
                    </a:solidFill>
                  </a:tcPr>
                </a:tc>
                <a:tc>
                  <a:txBody>
                    <a:bodyPr/>
                    <a:lstStyle/>
                    <a:p>
                      <a:r>
                        <a:rPr lang="en-US" sz="2400" dirty="0">
                          <a:solidFill>
                            <a:schemeClr val="tx1"/>
                          </a:solidFill>
                          <a:latin typeface="Arial" panose="020B0604020202020204" pitchFamily="34" charset="0"/>
                          <a:cs typeface="Arial" panose="020B0604020202020204" pitchFamily="34" charset="0"/>
                        </a:rPr>
                        <a:t>0.000%</a:t>
                      </a:r>
                    </a:p>
                  </a:txBody>
                  <a:tcPr anchor="ctr">
                    <a:solidFill>
                      <a:srgbClr val="BDD6EE"/>
                    </a:solidFill>
                  </a:tcPr>
                </a:tc>
                <a:extLst>
                  <a:ext uri="{0D108BD9-81ED-4DB2-BD59-A6C34878D82A}">
                    <a16:rowId xmlns:a16="http://schemas.microsoft.com/office/drawing/2014/main" val="340505180"/>
                  </a:ext>
                </a:extLst>
              </a:tr>
            </a:tbl>
          </a:graphicData>
        </a:graphic>
      </p:graphicFrame>
      <p:sp>
        <p:nvSpPr>
          <p:cNvPr id="7" name="Slide Number Placeholder 6">
            <a:extLst>
              <a:ext uri="{FF2B5EF4-FFF2-40B4-BE49-F238E27FC236}">
                <a16:creationId xmlns:a16="http://schemas.microsoft.com/office/drawing/2014/main" id="{CDFE46E9-9CE5-9178-14D6-091DB7D4D32B}"/>
              </a:ext>
            </a:extLst>
          </p:cNvPr>
          <p:cNvSpPr>
            <a:spLocks noGrp="1"/>
          </p:cNvSpPr>
          <p:nvPr>
            <p:ph type="sldNum" sz="quarter" idx="12"/>
          </p:nvPr>
        </p:nvSpPr>
        <p:spPr/>
        <p:txBody>
          <a:bodyPr/>
          <a:lstStyle/>
          <a:p>
            <a:fld id="{4FAB73BC-B049-4115-A692-8D63A059BFB8}" type="slidenum">
              <a:rPr lang="en-US" smtClean="0"/>
              <a:pPr/>
              <a:t>60</a:t>
            </a:fld>
            <a:endParaRPr lang="en-US" b="0" dirty="0"/>
          </a:p>
        </p:txBody>
      </p:sp>
    </p:spTree>
    <p:extLst>
      <p:ext uri="{BB962C8B-B14F-4D97-AF65-F5344CB8AC3E}">
        <p14:creationId xmlns:p14="http://schemas.microsoft.com/office/powerpoint/2010/main" val="8642096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3FDEA-07D2-84A9-36D7-2808B13A696F}"/>
              </a:ext>
            </a:extLst>
          </p:cNvPr>
          <p:cNvSpPr>
            <a:spLocks noGrp="1"/>
          </p:cNvSpPr>
          <p:nvPr>
            <p:ph type="title"/>
          </p:nvPr>
        </p:nvSpPr>
        <p:spPr/>
        <p:txBody>
          <a:bodyPr/>
          <a:lstStyle/>
          <a:p>
            <a:r>
              <a:rPr lang="en-US" dirty="0">
                <a:solidFill>
                  <a:schemeClr val="tx1"/>
                </a:solidFill>
              </a:rPr>
              <a:t>2026–27 Action Tables</a:t>
            </a:r>
            <a:endParaRPr lang="en-US" dirty="0"/>
          </a:p>
        </p:txBody>
      </p:sp>
      <p:sp>
        <p:nvSpPr>
          <p:cNvPr id="3" name="Content Placeholder 2">
            <a:extLst>
              <a:ext uri="{FF2B5EF4-FFF2-40B4-BE49-F238E27FC236}">
                <a16:creationId xmlns:a16="http://schemas.microsoft.com/office/drawing/2014/main" id="{898CD043-1BDF-F211-8D9F-7F83DCE05706}"/>
              </a:ext>
            </a:extLst>
          </p:cNvPr>
          <p:cNvSpPr>
            <a:spLocks noGrp="1"/>
          </p:cNvSpPr>
          <p:nvPr>
            <p:ph sz="quarter" idx="13"/>
          </p:nvPr>
        </p:nvSpPr>
        <p:spPr/>
        <p:txBody>
          <a:bodyPr/>
          <a:lstStyle/>
          <a:p>
            <a:pPr marL="0" indent="0">
              <a:buNone/>
            </a:pPr>
            <a:r>
              <a:rPr lang="en-US" dirty="0">
                <a:solidFill>
                  <a:schemeClr val="tx1"/>
                </a:solidFill>
              </a:rPr>
              <a:t>Total Expenditures Table and Contributing Actions Table</a:t>
            </a:r>
          </a:p>
        </p:txBody>
      </p:sp>
      <p:sp>
        <p:nvSpPr>
          <p:cNvPr id="4" name="Slide Number Placeholder 3">
            <a:extLst>
              <a:ext uri="{FF2B5EF4-FFF2-40B4-BE49-F238E27FC236}">
                <a16:creationId xmlns:a16="http://schemas.microsoft.com/office/drawing/2014/main" id="{A7FB64C5-F77E-5771-19F3-6666E2539E4A}"/>
              </a:ext>
            </a:extLst>
          </p:cNvPr>
          <p:cNvSpPr>
            <a:spLocks noGrp="1"/>
          </p:cNvSpPr>
          <p:nvPr>
            <p:ph type="sldNum" sz="quarter" idx="12"/>
          </p:nvPr>
        </p:nvSpPr>
        <p:spPr/>
        <p:txBody>
          <a:bodyPr/>
          <a:lstStyle/>
          <a:p>
            <a:fld id="{4FAB73BC-B049-4115-A692-8D63A059BFB8}" type="slidenum">
              <a:rPr lang="en-US" b="0" smtClean="0"/>
              <a:pPr/>
              <a:t>61</a:t>
            </a:fld>
            <a:endParaRPr lang="en-US" sz="2400" b="0" dirty="0"/>
          </a:p>
        </p:txBody>
      </p:sp>
    </p:spTree>
    <p:extLst>
      <p:ext uri="{BB962C8B-B14F-4D97-AF65-F5344CB8AC3E}">
        <p14:creationId xmlns:p14="http://schemas.microsoft.com/office/powerpoint/2010/main" val="2643435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067D2-DAF2-7F5A-25B5-8CD2F27CB5C7}"/>
              </a:ext>
            </a:extLst>
          </p:cNvPr>
          <p:cNvSpPr>
            <a:spLocks noGrp="1"/>
          </p:cNvSpPr>
          <p:nvPr>
            <p:ph type="title"/>
          </p:nvPr>
        </p:nvSpPr>
        <p:spPr>
          <a:xfrm>
            <a:off x="609600" y="0"/>
            <a:ext cx="10972800" cy="698746"/>
          </a:xfrm>
        </p:spPr>
        <p:txBody>
          <a:bodyPr/>
          <a:lstStyle/>
          <a:p>
            <a:r>
              <a:rPr lang="en-US" dirty="0"/>
              <a:t>2026–27 Total Planned Expenditures Table (1)</a:t>
            </a:r>
          </a:p>
        </p:txBody>
      </p:sp>
      <p:sp>
        <p:nvSpPr>
          <p:cNvPr id="3" name="Content Placeholder 2">
            <a:extLst>
              <a:ext uri="{FF2B5EF4-FFF2-40B4-BE49-F238E27FC236}">
                <a16:creationId xmlns:a16="http://schemas.microsoft.com/office/drawing/2014/main" id="{D3298E50-F502-68A8-8792-7AF0AD1EE284}"/>
              </a:ext>
            </a:extLst>
          </p:cNvPr>
          <p:cNvSpPr>
            <a:spLocks noGrp="1"/>
          </p:cNvSpPr>
          <p:nvPr>
            <p:ph sz="quarter" idx="13"/>
          </p:nvPr>
        </p:nvSpPr>
        <p:spPr>
          <a:xfrm>
            <a:off x="133985" y="579120"/>
            <a:ext cx="10972800" cy="698746"/>
          </a:xfrm>
        </p:spPr>
        <p:txBody>
          <a:bodyPr/>
          <a:lstStyle/>
          <a:p>
            <a:pPr marL="0" indent="0">
              <a:buNone/>
            </a:pPr>
            <a:r>
              <a:rPr lang="en-US" b="1" dirty="0"/>
              <a:t>2026–27 Total Planned Expenditures Table</a:t>
            </a:r>
          </a:p>
        </p:txBody>
      </p:sp>
      <p:graphicFrame>
        <p:nvGraphicFramePr>
          <p:cNvPr id="8" name="Content Placeholder 7" descr="Top table for the 2026-27 Total Planned Expenditures Tables.">
            <a:extLst>
              <a:ext uri="{FF2B5EF4-FFF2-40B4-BE49-F238E27FC236}">
                <a16:creationId xmlns:a16="http://schemas.microsoft.com/office/drawing/2014/main" id="{F039A842-3847-AF26-2102-58DFBAD4EB11}"/>
              </a:ext>
            </a:extLst>
          </p:cNvPr>
          <p:cNvGraphicFramePr>
            <a:graphicFrameLocks noGrp="1"/>
          </p:cNvGraphicFramePr>
          <p:nvPr>
            <p:ph sz="quarter" idx="14"/>
            <p:extLst>
              <p:ext uri="{D42A27DB-BD31-4B8C-83A1-F6EECF244321}">
                <p14:modId xmlns:p14="http://schemas.microsoft.com/office/powerpoint/2010/main" val="2202677313"/>
              </p:ext>
            </p:extLst>
          </p:nvPr>
        </p:nvGraphicFramePr>
        <p:xfrm>
          <a:off x="133985" y="1113155"/>
          <a:ext cx="11570334" cy="5242560"/>
        </p:xfrm>
        <a:graphic>
          <a:graphicData uri="http://schemas.openxmlformats.org/drawingml/2006/table">
            <a:tbl>
              <a:tblPr firstRow="1" bandRow="1">
                <a:tableStyleId>{5C22544A-7EE6-4342-B048-85BDC9FD1C3A}</a:tableStyleId>
              </a:tblPr>
              <a:tblGrid>
                <a:gridCol w="1420495">
                  <a:extLst>
                    <a:ext uri="{9D8B030D-6E8A-4147-A177-3AD203B41FA5}">
                      <a16:colId xmlns:a16="http://schemas.microsoft.com/office/drawing/2014/main" val="1379088614"/>
                    </a:ext>
                  </a:extLst>
                </a:gridCol>
                <a:gridCol w="2087880">
                  <a:extLst>
                    <a:ext uri="{9D8B030D-6E8A-4147-A177-3AD203B41FA5}">
                      <a16:colId xmlns:a16="http://schemas.microsoft.com/office/drawing/2014/main" val="2358784442"/>
                    </a:ext>
                  </a:extLst>
                </a:gridCol>
                <a:gridCol w="2276792">
                  <a:extLst>
                    <a:ext uri="{9D8B030D-6E8A-4147-A177-3AD203B41FA5}">
                      <a16:colId xmlns:a16="http://schemas.microsoft.com/office/drawing/2014/main" val="409474432"/>
                    </a:ext>
                  </a:extLst>
                </a:gridCol>
                <a:gridCol w="1928389">
                  <a:extLst>
                    <a:ext uri="{9D8B030D-6E8A-4147-A177-3AD203B41FA5}">
                      <a16:colId xmlns:a16="http://schemas.microsoft.com/office/drawing/2014/main" val="3233913526"/>
                    </a:ext>
                  </a:extLst>
                </a:gridCol>
                <a:gridCol w="1928389">
                  <a:extLst>
                    <a:ext uri="{9D8B030D-6E8A-4147-A177-3AD203B41FA5}">
                      <a16:colId xmlns:a16="http://schemas.microsoft.com/office/drawing/2014/main" val="925899385"/>
                    </a:ext>
                  </a:extLst>
                </a:gridCol>
                <a:gridCol w="1928389">
                  <a:extLst>
                    <a:ext uri="{9D8B030D-6E8A-4147-A177-3AD203B41FA5}">
                      <a16:colId xmlns:a16="http://schemas.microsoft.com/office/drawing/2014/main" val="1153722510"/>
                    </a:ext>
                  </a:extLst>
                </a:gridCol>
              </a:tblGrid>
              <a:tr h="4106811">
                <a:tc>
                  <a:txBody>
                    <a:bodyPr/>
                    <a:lstStyle/>
                    <a:p>
                      <a:pPr algn="ctr"/>
                      <a:r>
                        <a:rPr lang="en-US" sz="2400" dirty="0">
                          <a:latin typeface="Arial" panose="020B0604020202020204" pitchFamily="34" charset="0"/>
                          <a:cs typeface="Arial" panose="020B0604020202020204" pitchFamily="34" charset="0"/>
                        </a:rPr>
                        <a:t>LCAP Year (Input)</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1. Projected LCFF Base Grant (Input Dollar Amount)</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2. Projected LCFF Supplemental and/or Concentration</a:t>
                      </a:r>
                      <a:r>
                        <a:rPr lang="en-US" sz="2400" baseline="0" dirty="0">
                          <a:latin typeface="Arial" panose="020B0604020202020204" pitchFamily="34" charset="0"/>
                          <a:cs typeface="Arial" panose="020B0604020202020204" pitchFamily="34" charset="0"/>
                        </a:rPr>
                        <a:t> Grants (Input Dollar Amount)</a:t>
                      </a:r>
                      <a:endParaRPr lang="en-US" sz="2400" dirty="0">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3. Projected Percentage to Increase or Improve Services for the Coming School Year (2 divided by 1)</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LCFF Carryover – Percentage (Input</a:t>
                      </a:r>
                      <a:r>
                        <a:rPr lang="en-US" sz="2400" baseline="0" dirty="0">
                          <a:latin typeface="Arial" panose="020B0604020202020204" pitchFamily="34" charset="0"/>
                          <a:cs typeface="Arial" panose="020B0604020202020204" pitchFamily="34" charset="0"/>
                        </a:rPr>
                        <a:t> Percentage from Prior Year)</a:t>
                      </a:r>
                      <a:endParaRPr lang="en-US" sz="2400" dirty="0">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Percentage to Increase</a:t>
                      </a:r>
                      <a:r>
                        <a:rPr lang="en-US" sz="2400" baseline="0" dirty="0">
                          <a:latin typeface="Arial" panose="020B0604020202020204" pitchFamily="34" charset="0"/>
                          <a:cs typeface="Arial" panose="020B0604020202020204" pitchFamily="34" charset="0"/>
                        </a:rPr>
                        <a:t> or Improve Services for the Coming School Year (3 + Carryover %)</a:t>
                      </a:r>
                      <a:endParaRPr lang="en-US" sz="2400" dirty="0">
                        <a:latin typeface="Arial" panose="020B0604020202020204" pitchFamily="34" charset="0"/>
                        <a:cs typeface="Arial" panose="020B0604020202020204" pitchFamily="34" charset="0"/>
                      </a:endParaRPr>
                    </a:p>
                  </a:txBody>
                  <a:tcPr anchor="ctr">
                    <a:solidFill>
                      <a:srgbClr val="002060"/>
                    </a:solidFill>
                  </a:tcPr>
                </a:tc>
                <a:extLst>
                  <a:ext uri="{0D108BD9-81ED-4DB2-BD59-A6C34878D82A}">
                    <a16:rowId xmlns:a16="http://schemas.microsoft.com/office/drawing/2014/main" val="2329410776"/>
                  </a:ext>
                </a:extLst>
              </a:tr>
              <a:tr h="1127760">
                <a:tc>
                  <a:txBody>
                    <a:bodyPr/>
                    <a:lstStyle/>
                    <a:p>
                      <a:pPr algn="ctr"/>
                      <a:r>
                        <a:rPr lang="en-US" sz="2400" dirty="0">
                          <a:latin typeface="Arial" panose="020B0604020202020204" pitchFamily="34" charset="0"/>
                          <a:cs typeface="Arial" panose="020B0604020202020204" pitchFamily="34" charset="0"/>
                        </a:rPr>
                        <a:t>2026-27</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0.000%</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0.000%</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0.000%</a:t>
                      </a:r>
                    </a:p>
                  </a:txBody>
                  <a:tcPr anchor="ctr">
                    <a:solidFill>
                      <a:srgbClr val="BDD6EE"/>
                    </a:solidFill>
                  </a:tcPr>
                </a:tc>
                <a:extLst>
                  <a:ext uri="{0D108BD9-81ED-4DB2-BD59-A6C34878D82A}">
                    <a16:rowId xmlns:a16="http://schemas.microsoft.com/office/drawing/2014/main" val="605925338"/>
                  </a:ext>
                </a:extLst>
              </a:tr>
            </a:tbl>
          </a:graphicData>
        </a:graphic>
      </p:graphicFrame>
      <p:sp>
        <p:nvSpPr>
          <p:cNvPr id="7" name="Slide Number Placeholder 6">
            <a:extLst>
              <a:ext uri="{FF2B5EF4-FFF2-40B4-BE49-F238E27FC236}">
                <a16:creationId xmlns:a16="http://schemas.microsoft.com/office/drawing/2014/main" id="{0D268F56-4E25-9F08-1076-9702DD0C9D9B}"/>
              </a:ext>
            </a:extLst>
          </p:cNvPr>
          <p:cNvSpPr>
            <a:spLocks noGrp="1"/>
          </p:cNvSpPr>
          <p:nvPr>
            <p:ph type="sldNum" sz="quarter" idx="12"/>
          </p:nvPr>
        </p:nvSpPr>
        <p:spPr/>
        <p:txBody>
          <a:bodyPr/>
          <a:lstStyle/>
          <a:p>
            <a:fld id="{4FAB73BC-B049-4115-A692-8D63A059BFB8}" type="slidenum">
              <a:rPr lang="en-US" smtClean="0"/>
              <a:pPr/>
              <a:t>62</a:t>
            </a:fld>
            <a:endParaRPr lang="en-US" b="0" dirty="0"/>
          </a:p>
        </p:txBody>
      </p:sp>
    </p:spTree>
    <p:extLst>
      <p:ext uri="{BB962C8B-B14F-4D97-AF65-F5344CB8AC3E}">
        <p14:creationId xmlns:p14="http://schemas.microsoft.com/office/powerpoint/2010/main" val="33928112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37354-C377-D965-7884-032DB991A3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500F70-7D97-90A5-0E1E-5F91439FA5B7}"/>
              </a:ext>
            </a:extLst>
          </p:cNvPr>
          <p:cNvSpPr>
            <a:spLocks noGrp="1"/>
          </p:cNvSpPr>
          <p:nvPr>
            <p:ph type="title"/>
          </p:nvPr>
        </p:nvSpPr>
        <p:spPr>
          <a:xfrm>
            <a:off x="609600" y="0"/>
            <a:ext cx="10972800" cy="698746"/>
          </a:xfrm>
        </p:spPr>
        <p:txBody>
          <a:bodyPr/>
          <a:lstStyle/>
          <a:p>
            <a:r>
              <a:rPr lang="en-US" dirty="0"/>
              <a:t>2026–27 Total Planned Expenditures Table (2)</a:t>
            </a:r>
          </a:p>
        </p:txBody>
      </p:sp>
      <p:graphicFrame>
        <p:nvGraphicFramePr>
          <p:cNvPr id="8" name="Content Placeholder 7" descr="First half of the middle table for the 2026-27 Total Planned Expenditures Tables with the total amounts.">
            <a:extLst>
              <a:ext uri="{FF2B5EF4-FFF2-40B4-BE49-F238E27FC236}">
                <a16:creationId xmlns:a16="http://schemas.microsoft.com/office/drawing/2014/main" id="{18C66C34-5A33-97C5-39C0-41A9D2235999}"/>
              </a:ext>
            </a:extLst>
          </p:cNvPr>
          <p:cNvGraphicFramePr>
            <a:graphicFrameLocks noGrp="1"/>
          </p:cNvGraphicFramePr>
          <p:nvPr>
            <p:ph sz="quarter" idx="14"/>
            <p:extLst>
              <p:ext uri="{D42A27DB-BD31-4B8C-83A1-F6EECF244321}">
                <p14:modId xmlns:p14="http://schemas.microsoft.com/office/powerpoint/2010/main" val="1729964494"/>
              </p:ext>
            </p:extLst>
          </p:nvPr>
        </p:nvGraphicFramePr>
        <p:xfrm>
          <a:off x="133985" y="1113155"/>
          <a:ext cx="11448414" cy="4036361"/>
        </p:xfrm>
        <a:graphic>
          <a:graphicData uri="http://schemas.openxmlformats.org/drawingml/2006/table">
            <a:tbl>
              <a:tblPr firstRow="1" bandRow="1">
                <a:tableStyleId>{5C22544A-7EE6-4342-B048-85BDC9FD1C3A}</a:tableStyleId>
              </a:tblPr>
              <a:tblGrid>
                <a:gridCol w="2108290">
                  <a:extLst>
                    <a:ext uri="{9D8B030D-6E8A-4147-A177-3AD203B41FA5}">
                      <a16:colId xmlns:a16="http://schemas.microsoft.com/office/drawing/2014/main" val="1379088614"/>
                    </a:ext>
                  </a:extLst>
                </a:gridCol>
                <a:gridCol w="3098819">
                  <a:extLst>
                    <a:ext uri="{9D8B030D-6E8A-4147-A177-3AD203B41FA5}">
                      <a16:colId xmlns:a16="http://schemas.microsoft.com/office/drawing/2014/main" val="2358784442"/>
                    </a:ext>
                  </a:extLst>
                </a:gridCol>
                <a:gridCol w="3379201">
                  <a:extLst>
                    <a:ext uri="{9D8B030D-6E8A-4147-A177-3AD203B41FA5}">
                      <a16:colId xmlns:a16="http://schemas.microsoft.com/office/drawing/2014/main" val="409474432"/>
                    </a:ext>
                  </a:extLst>
                </a:gridCol>
                <a:gridCol w="2862104">
                  <a:extLst>
                    <a:ext uri="{9D8B030D-6E8A-4147-A177-3AD203B41FA5}">
                      <a16:colId xmlns:a16="http://schemas.microsoft.com/office/drawing/2014/main" val="3233913526"/>
                    </a:ext>
                  </a:extLst>
                </a:gridCol>
              </a:tblGrid>
              <a:tr h="3166749">
                <a:tc>
                  <a:txBody>
                    <a:bodyPr/>
                    <a:lstStyle/>
                    <a:p>
                      <a:pPr algn="ctr"/>
                      <a:r>
                        <a:rPr lang="en-US" sz="2400" dirty="0">
                          <a:latin typeface="Arial" panose="020B0604020202020204" pitchFamily="34" charset="0"/>
                          <a:cs typeface="Arial" panose="020B0604020202020204" pitchFamily="34" charset="0"/>
                        </a:rPr>
                        <a:t>Totals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LCFF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Other State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Local Funds</a:t>
                      </a:r>
                    </a:p>
                  </a:txBody>
                  <a:tcPr anchor="ctr">
                    <a:solidFill>
                      <a:srgbClr val="002060"/>
                    </a:solidFill>
                  </a:tcPr>
                </a:tc>
                <a:extLst>
                  <a:ext uri="{0D108BD9-81ED-4DB2-BD59-A6C34878D82A}">
                    <a16:rowId xmlns:a16="http://schemas.microsoft.com/office/drawing/2014/main" val="2329410776"/>
                  </a:ext>
                </a:extLst>
              </a:tr>
              <a:tr h="869612">
                <a:tc>
                  <a:txBody>
                    <a:bodyPr/>
                    <a:lstStyle/>
                    <a:p>
                      <a:pPr algn="ctr"/>
                      <a:r>
                        <a:rPr lang="en-US" sz="2400" dirty="0">
                          <a:latin typeface="Arial" panose="020B0604020202020204" pitchFamily="34" charset="0"/>
                          <a:cs typeface="Arial" panose="020B0604020202020204" pitchFamily="34" charset="0"/>
                        </a:rPr>
                        <a:t>Totals</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extLst>
                  <a:ext uri="{0D108BD9-81ED-4DB2-BD59-A6C34878D82A}">
                    <a16:rowId xmlns:a16="http://schemas.microsoft.com/office/drawing/2014/main" val="605925338"/>
                  </a:ext>
                </a:extLst>
              </a:tr>
            </a:tbl>
          </a:graphicData>
        </a:graphic>
      </p:graphicFrame>
      <p:sp>
        <p:nvSpPr>
          <p:cNvPr id="7" name="Slide Number Placeholder 6">
            <a:extLst>
              <a:ext uri="{FF2B5EF4-FFF2-40B4-BE49-F238E27FC236}">
                <a16:creationId xmlns:a16="http://schemas.microsoft.com/office/drawing/2014/main" id="{2B84EEC6-BC40-AB71-AC73-9A90EC86082C}"/>
              </a:ext>
            </a:extLst>
          </p:cNvPr>
          <p:cNvSpPr>
            <a:spLocks noGrp="1"/>
          </p:cNvSpPr>
          <p:nvPr>
            <p:ph type="sldNum" sz="quarter" idx="12"/>
          </p:nvPr>
        </p:nvSpPr>
        <p:spPr/>
        <p:txBody>
          <a:bodyPr/>
          <a:lstStyle/>
          <a:p>
            <a:fld id="{4FAB73BC-B049-4115-A692-8D63A059BFB8}" type="slidenum">
              <a:rPr lang="en-US" smtClean="0"/>
              <a:pPr/>
              <a:t>63</a:t>
            </a:fld>
            <a:endParaRPr lang="en-US" b="0" dirty="0"/>
          </a:p>
        </p:txBody>
      </p:sp>
    </p:spTree>
    <p:extLst>
      <p:ext uri="{BB962C8B-B14F-4D97-AF65-F5344CB8AC3E}">
        <p14:creationId xmlns:p14="http://schemas.microsoft.com/office/powerpoint/2010/main" val="27999020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5EF6B-7A8D-2559-349D-A79E23789C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D08A8-BAC8-F136-5485-5139B52228FA}"/>
              </a:ext>
            </a:extLst>
          </p:cNvPr>
          <p:cNvSpPr>
            <a:spLocks noGrp="1"/>
          </p:cNvSpPr>
          <p:nvPr>
            <p:ph type="title"/>
          </p:nvPr>
        </p:nvSpPr>
        <p:spPr>
          <a:xfrm>
            <a:off x="609600" y="0"/>
            <a:ext cx="10972800" cy="698746"/>
          </a:xfrm>
        </p:spPr>
        <p:txBody>
          <a:bodyPr/>
          <a:lstStyle/>
          <a:p>
            <a:r>
              <a:rPr lang="en-US" dirty="0"/>
              <a:t>2026–27 Total Planned Expenditures Table (3)</a:t>
            </a:r>
          </a:p>
        </p:txBody>
      </p:sp>
      <p:graphicFrame>
        <p:nvGraphicFramePr>
          <p:cNvPr id="8" name="Content Placeholder 7" descr="Last half of the middle table for the 2026-27 Total Planned Expenditures Tables with the total amounts.">
            <a:extLst>
              <a:ext uri="{FF2B5EF4-FFF2-40B4-BE49-F238E27FC236}">
                <a16:creationId xmlns:a16="http://schemas.microsoft.com/office/drawing/2014/main" id="{154F3C3A-6703-F5C1-8939-02A6A74845A0}"/>
              </a:ext>
            </a:extLst>
          </p:cNvPr>
          <p:cNvGraphicFramePr>
            <a:graphicFrameLocks noGrp="1"/>
          </p:cNvGraphicFramePr>
          <p:nvPr>
            <p:ph sz="quarter" idx="14"/>
            <p:extLst>
              <p:ext uri="{D42A27DB-BD31-4B8C-83A1-F6EECF244321}">
                <p14:modId xmlns:p14="http://schemas.microsoft.com/office/powerpoint/2010/main" val="639264129"/>
              </p:ext>
            </p:extLst>
          </p:nvPr>
        </p:nvGraphicFramePr>
        <p:xfrm>
          <a:off x="133985" y="1113155"/>
          <a:ext cx="11448414" cy="3964171"/>
        </p:xfrm>
        <a:graphic>
          <a:graphicData uri="http://schemas.openxmlformats.org/drawingml/2006/table">
            <a:tbl>
              <a:tblPr firstRow="1" bandRow="1">
                <a:tableStyleId>{5C22544A-7EE6-4342-B048-85BDC9FD1C3A}</a:tableStyleId>
              </a:tblPr>
              <a:tblGrid>
                <a:gridCol w="2108290">
                  <a:extLst>
                    <a:ext uri="{9D8B030D-6E8A-4147-A177-3AD203B41FA5}">
                      <a16:colId xmlns:a16="http://schemas.microsoft.com/office/drawing/2014/main" val="1379088614"/>
                    </a:ext>
                  </a:extLst>
                </a:gridCol>
                <a:gridCol w="3098819">
                  <a:extLst>
                    <a:ext uri="{9D8B030D-6E8A-4147-A177-3AD203B41FA5}">
                      <a16:colId xmlns:a16="http://schemas.microsoft.com/office/drawing/2014/main" val="2358784442"/>
                    </a:ext>
                  </a:extLst>
                </a:gridCol>
                <a:gridCol w="3379201">
                  <a:extLst>
                    <a:ext uri="{9D8B030D-6E8A-4147-A177-3AD203B41FA5}">
                      <a16:colId xmlns:a16="http://schemas.microsoft.com/office/drawing/2014/main" val="409474432"/>
                    </a:ext>
                  </a:extLst>
                </a:gridCol>
                <a:gridCol w="2862104">
                  <a:extLst>
                    <a:ext uri="{9D8B030D-6E8A-4147-A177-3AD203B41FA5}">
                      <a16:colId xmlns:a16="http://schemas.microsoft.com/office/drawing/2014/main" val="3233913526"/>
                    </a:ext>
                  </a:extLst>
                </a:gridCol>
              </a:tblGrid>
              <a:tr h="3110112">
                <a:tc>
                  <a:txBody>
                    <a:bodyPr/>
                    <a:lstStyle/>
                    <a:p>
                      <a:pPr algn="ctr"/>
                      <a:r>
                        <a:rPr lang="en-US" sz="2400" dirty="0">
                          <a:latin typeface="Arial" panose="020B0604020202020204" pitchFamily="34" charset="0"/>
                          <a:cs typeface="Arial" panose="020B0604020202020204" pitchFamily="34" charset="0"/>
                        </a:rPr>
                        <a:t>Federal</a:t>
                      </a:r>
                      <a:r>
                        <a:rPr lang="en-US" sz="2400" baseline="0" dirty="0">
                          <a:latin typeface="Arial" panose="020B0604020202020204" pitchFamily="34" charset="0"/>
                          <a:cs typeface="Arial" panose="020B0604020202020204" pitchFamily="34" charset="0"/>
                        </a:rPr>
                        <a:t> Funds</a:t>
                      </a:r>
                      <a:endParaRPr lang="en-US" sz="2400" dirty="0">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Personnel</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Non-personnel</a:t>
                      </a:r>
                    </a:p>
                  </a:txBody>
                  <a:tcPr anchor="ctr">
                    <a:solidFill>
                      <a:srgbClr val="002060"/>
                    </a:solidFill>
                  </a:tcPr>
                </a:tc>
                <a:extLst>
                  <a:ext uri="{0D108BD9-81ED-4DB2-BD59-A6C34878D82A}">
                    <a16:rowId xmlns:a16="http://schemas.microsoft.com/office/drawing/2014/main" val="2329410776"/>
                  </a:ext>
                </a:extLst>
              </a:tr>
              <a:tr h="854059">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extLst>
                  <a:ext uri="{0D108BD9-81ED-4DB2-BD59-A6C34878D82A}">
                    <a16:rowId xmlns:a16="http://schemas.microsoft.com/office/drawing/2014/main" val="605925338"/>
                  </a:ext>
                </a:extLst>
              </a:tr>
            </a:tbl>
          </a:graphicData>
        </a:graphic>
      </p:graphicFrame>
      <p:sp>
        <p:nvSpPr>
          <p:cNvPr id="7" name="Slide Number Placeholder 6">
            <a:extLst>
              <a:ext uri="{FF2B5EF4-FFF2-40B4-BE49-F238E27FC236}">
                <a16:creationId xmlns:a16="http://schemas.microsoft.com/office/drawing/2014/main" id="{975050DF-185E-080C-D468-8863A050FA47}"/>
              </a:ext>
            </a:extLst>
          </p:cNvPr>
          <p:cNvSpPr>
            <a:spLocks noGrp="1"/>
          </p:cNvSpPr>
          <p:nvPr>
            <p:ph type="sldNum" sz="quarter" idx="12"/>
          </p:nvPr>
        </p:nvSpPr>
        <p:spPr/>
        <p:txBody>
          <a:bodyPr/>
          <a:lstStyle/>
          <a:p>
            <a:fld id="{4FAB73BC-B049-4115-A692-8D63A059BFB8}" type="slidenum">
              <a:rPr lang="en-US" smtClean="0"/>
              <a:pPr/>
              <a:t>64</a:t>
            </a:fld>
            <a:endParaRPr lang="en-US" b="0" dirty="0"/>
          </a:p>
        </p:txBody>
      </p:sp>
    </p:spTree>
    <p:extLst>
      <p:ext uri="{BB962C8B-B14F-4D97-AF65-F5344CB8AC3E}">
        <p14:creationId xmlns:p14="http://schemas.microsoft.com/office/powerpoint/2010/main" val="30802621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A3BE1-378D-FF17-BBA2-83043ECCF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F92C5-73AB-E39B-B31D-51547EF64A34}"/>
              </a:ext>
            </a:extLst>
          </p:cNvPr>
          <p:cNvSpPr>
            <a:spLocks noGrp="1"/>
          </p:cNvSpPr>
          <p:nvPr>
            <p:ph type="title"/>
          </p:nvPr>
        </p:nvSpPr>
        <p:spPr>
          <a:xfrm>
            <a:off x="609600" y="0"/>
            <a:ext cx="10972800" cy="698746"/>
          </a:xfrm>
        </p:spPr>
        <p:txBody>
          <a:bodyPr/>
          <a:lstStyle/>
          <a:p>
            <a:r>
              <a:rPr lang="en-US" dirty="0"/>
              <a:t>2026–27 Total Planned Expenditures Table (4)</a:t>
            </a:r>
          </a:p>
        </p:txBody>
      </p:sp>
      <p:graphicFrame>
        <p:nvGraphicFramePr>
          <p:cNvPr id="8" name="Content Placeholder 7" descr="Last half of the middle table for the 2026-27 Total Planned Expenditures Tables with the total amounts.">
            <a:extLst>
              <a:ext uri="{FF2B5EF4-FFF2-40B4-BE49-F238E27FC236}">
                <a16:creationId xmlns:a16="http://schemas.microsoft.com/office/drawing/2014/main" id="{53C5C6D2-3554-840F-5F31-1D2056213712}"/>
              </a:ext>
            </a:extLst>
          </p:cNvPr>
          <p:cNvGraphicFramePr>
            <a:graphicFrameLocks noGrp="1"/>
          </p:cNvGraphicFramePr>
          <p:nvPr>
            <p:ph sz="quarter" idx="14"/>
          </p:nvPr>
        </p:nvGraphicFramePr>
        <p:xfrm>
          <a:off x="133985" y="1113155"/>
          <a:ext cx="11448414" cy="3964171"/>
        </p:xfrm>
        <a:graphic>
          <a:graphicData uri="http://schemas.openxmlformats.org/drawingml/2006/table">
            <a:tbl>
              <a:tblPr firstRow="1" bandRow="1">
                <a:tableStyleId>{5C22544A-7EE6-4342-B048-85BDC9FD1C3A}</a:tableStyleId>
              </a:tblPr>
              <a:tblGrid>
                <a:gridCol w="2108290">
                  <a:extLst>
                    <a:ext uri="{9D8B030D-6E8A-4147-A177-3AD203B41FA5}">
                      <a16:colId xmlns:a16="http://schemas.microsoft.com/office/drawing/2014/main" val="1379088614"/>
                    </a:ext>
                  </a:extLst>
                </a:gridCol>
                <a:gridCol w="3098819">
                  <a:extLst>
                    <a:ext uri="{9D8B030D-6E8A-4147-A177-3AD203B41FA5}">
                      <a16:colId xmlns:a16="http://schemas.microsoft.com/office/drawing/2014/main" val="2358784442"/>
                    </a:ext>
                  </a:extLst>
                </a:gridCol>
                <a:gridCol w="3379201">
                  <a:extLst>
                    <a:ext uri="{9D8B030D-6E8A-4147-A177-3AD203B41FA5}">
                      <a16:colId xmlns:a16="http://schemas.microsoft.com/office/drawing/2014/main" val="409474432"/>
                    </a:ext>
                  </a:extLst>
                </a:gridCol>
                <a:gridCol w="2862104">
                  <a:extLst>
                    <a:ext uri="{9D8B030D-6E8A-4147-A177-3AD203B41FA5}">
                      <a16:colId xmlns:a16="http://schemas.microsoft.com/office/drawing/2014/main" val="3233913526"/>
                    </a:ext>
                  </a:extLst>
                </a:gridCol>
              </a:tblGrid>
              <a:tr h="3110112">
                <a:tc>
                  <a:txBody>
                    <a:bodyPr/>
                    <a:lstStyle/>
                    <a:p>
                      <a:pPr algn="ctr"/>
                      <a:r>
                        <a:rPr lang="en-US" sz="2400" dirty="0">
                          <a:latin typeface="Arial" panose="020B0604020202020204" pitchFamily="34" charset="0"/>
                          <a:cs typeface="Arial" panose="020B0604020202020204" pitchFamily="34" charset="0"/>
                        </a:rPr>
                        <a:t>Federal</a:t>
                      </a:r>
                      <a:r>
                        <a:rPr lang="en-US" sz="2400" baseline="0" dirty="0">
                          <a:latin typeface="Arial" panose="020B0604020202020204" pitchFamily="34" charset="0"/>
                          <a:cs typeface="Arial" panose="020B0604020202020204" pitchFamily="34" charset="0"/>
                        </a:rPr>
                        <a:t> Funds</a:t>
                      </a:r>
                      <a:endParaRPr lang="en-US" sz="2400" dirty="0">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Personnel</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Non-personnel</a:t>
                      </a:r>
                    </a:p>
                  </a:txBody>
                  <a:tcPr anchor="ctr">
                    <a:solidFill>
                      <a:srgbClr val="002060"/>
                    </a:solidFill>
                  </a:tcPr>
                </a:tc>
                <a:extLst>
                  <a:ext uri="{0D108BD9-81ED-4DB2-BD59-A6C34878D82A}">
                    <a16:rowId xmlns:a16="http://schemas.microsoft.com/office/drawing/2014/main" val="2329410776"/>
                  </a:ext>
                </a:extLst>
              </a:tr>
              <a:tr h="854059">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extLst>
                  <a:ext uri="{0D108BD9-81ED-4DB2-BD59-A6C34878D82A}">
                    <a16:rowId xmlns:a16="http://schemas.microsoft.com/office/drawing/2014/main" val="605925338"/>
                  </a:ext>
                </a:extLst>
              </a:tr>
            </a:tbl>
          </a:graphicData>
        </a:graphic>
      </p:graphicFrame>
      <p:sp>
        <p:nvSpPr>
          <p:cNvPr id="7" name="Slide Number Placeholder 6">
            <a:extLst>
              <a:ext uri="{FF2B5EF4-FFF2-40B4-BE49-F238E27FC236}">
                <a16:creationId xmlns:a16="http://schemas.microsoft.com/office/drawing/2014/main" id="{D31635B5-EBA9-AD21-845D-7F6721AC3C7D}"/>
              </a:ext>
            </a:extLst>
          </p:cNvPr>
          <p:cNvSpPr>
            <a:spLocks noGrp="1"/>
          </p:cNvSpPr>
          <p:nvPr>
            <p:ph type="sldNum" sz="quarter" idx="12"/>
          </p:nvPr>
        </p:nvSpPr>
        <p:spPr/>
        <p:txBody>
          <a:bodyPr/>
          <a:lstStyle/>
          <a:p>
            <a:fld id="{4FAB73BC-B049-4115-A692-8D63A059BFB8}" type="slidenum">
              <a:rPr lang="en-US" smtClean="0"/>
              <a:pPr/>
              <a:t>65</a:t>
            </a:fld>
            <a:endParaRPr lang="en-US" b="0" dirty="0"/>
          </a:p>
        </p:txBody>
      </p:sp>
    </p:spTree>
    <p:extLst>
      <p:ext uri="{BB962C8B-B14F-4D97-AF65-F5344CB8AC3E}">
        <p14:creationId xmlns:p14="http://schemas.microsoft.com/office/powerpoint/2010/main" val="6390352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8C09A-2204-DBD8-63E1-A218ADFD4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8C24C-B975-A9E5-5171-682292DDC4D5}"/>
              </a:ext>
            </a:extLst>
          </p:cNvPr>
          <p:cNvSpPr>
            <a:spLocks noGrp="1"/>
          </p:cNvSpPr>
          <p:nvPr>
            <p:ph type="title"/>
          </p:nvPr>
        </p:nvSpPr>
        <p:spPr>
          <a:xfrm>
            <a:off x="609600" y="0"/>
            <a:ext cx="10972800" cy="698746"/>
          </a:xfrm>
        </p:spPr>
        <p:txBody>
          <a:bodyPr/>
          <a:lstStyle/>
          <a:p>
            <a:r>
              <a:rPr lang="en-US" dirty="0"/>
              <a:t>2026–27 Total Planned Expenditures Table (5)</a:t>
            </a:r>
          </a:p>
        </p:txBody>
      </p:sp>
      <p:graphicFrame>
        <p:nvGraphicFramePr>
          <p:cNvPr id="8" name="Content Placeholder 7" descr="First third of the bottom table for the 2026-27 Total Planned Expenditures Tables where users will enter info.">
            <a:extLst>
              <a:ext uri="{FF2B5EF4-FFF2-40B4-BE49-F238E27FC236}">
                <a16:creationId xmlns:a16="http://schemas.microsoft.com/office/drawing/2014/main" id="{28A74D22-0C4B-82AD-076D-CDBB6054C9B7}"/>
              </a:ext>
            </a:extLst>
          </p:cNvPr>
          <p:cNvGraphicFramePr>
            <a:graphicFrameLocks noGrp="1"/>
          </p:cNvGraphicFramePr>
          <p:nvPr>
            <p:ph sz="quarter" idx="14"/>
            <p:extLst>
              <p:ext uri="{D42A27DB-BD31-4B8C-83A1-F6EECF244321}">
                <p14:modId xmlns:p14="http://schemas.microsoft.com/office/powerpoint/2010/main" val="4233511177"/>
              </p:ext>
            </p:extLst>
          </p:nvPr>
        </p:nvGraphicFramePr>
        <p:xfrm>
          <a:off x="133985" y="1113156"/>
          <a:ext cx="11570334" cy="4970124"/>
        </p:xfrm>
        <a:graphic>
          <a:graphicData uri="http://schemas.openxmlformats.org/drawingml/2006/table">
            <a:tbl>
              <a:tblPr firstRow="1" bandRow="1">
                <a:tableStyleId>{5C22544A-7EE6-4342-B048-85BDC9FD1C3A}</a:tableStyleId>
              </a:tblPr>
              <a:tblGrid>
                <a:gridCol w="1141922">
                  <a:extLst>
                    <a:ext uri="{9D8B030D-6E8A-4147-A177-3AD203B41FA5}">
                      <a16:colId xmlns:a16="http://schemas.microsoft.com/office/drawing/2014/main" val="1379088614"/>
                    </a:ext>
                  </a:extLst>
                </a:gridCol>
                <a:gridCol w="1392865">
                  <a:extLst>
                    <a:ext uri="{9D8B030D-6E8A-4147-A177-3AD203B41FA5}">
                      <a16:colId xmlns:a16="http://schemas.microsoft.com/office/drawing/2014/main" val="2358784442"/>
                    </a:ext>
                  </a:extLst>
                </a:gridCol>
                <a:gridCol w="3115340">
                  <a:extLst>
                    <a:ext uri="{9D8B030D-6E8A-4147-A177-3AD203B41FA5}">
                      <a16:colId xmlns:a16="http://schemas.microsoft.com/office/drawing/2014/main" val="409474432"/>
                    </a:ext>
                  </a:extLst>
                </a:gridCol>
                <a:gridCol w="1860697">
                  <a:extLst>
                    <a:ext uri="{9D8B030D-6E8A-4147-A177-3AD203B41FA5}">
                      <a16:colId xmlns:a16="http://schemas.microsoft.com/office/drawing/2014/main" val="3233913526"/>
                    </a:ext>
                  </a:extLst>
                </a:gridCol>
                <a:gridCol w="2131121">
                  <a:extLst>
                    <a:ext uri="{9D8B030D-6E8A-4147-A177-3AD203B41FA5}">
                      <a16:colId xmlns:a16="http://schemas.microsoft.com/office/drawing/2014/main" val="925899385"/>
                    </a:ext>
                  </a:extLst>
                </a:gridCol>
                <a:gridCol w="1928389">
                  <a:extLst>
                    <a:ext uri="{9D8B030D-6E8A-4147-A177-3AD203B41FA5}">
                      <a16:colId xmlns:a16="http://schemas.microsoft.com/office/drawing/2014/main" val="1153722510"/>
                    </a:ext>
                  </a:extLst>
                </a:gridCol>
              </a:tblGrid>
              <a:tr h="2459384">
                <a:tc>
                  <a:txBody>
                    <a:bodyPr/>
                    <a:lstStyle/>
                    <a:p>
                      <a:pPr algn="ctr"/>
                      <a:r>
                        <a:rPr lang="en-US" sz="2400" dirty="0">
                          <a:latin typeface="Arial" panose="020B0604020202020204" pitchFamily="34" charset="0"/>
                          <a:cs typeface="Arial" panose="020B0604020202020204" pitchFamily="34" charset="0"/>
                        </a:rPr>
                        <a:t>Goal #</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Action #</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Action Title</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Student Group(s)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Contributing to Increased or Improved</a:t>
                      </a:r>
                      <a:r>
                        <a:rPr lang="en-US" sz="2400" baseline="0" dirty="0">
                          <a:latin typeface="Arial" panose="020B0604020202020204" pitchFamily="34" charset="0"/>
                          <a:cs typeface="Arial" panose="020B0604020202020204" pitchFamily="34" charset="0"/>
                        </a:rPr>
                        <a:t> Services?</a:t>
                      </a:r>
                      <a:endParaRPr lang="en-US" sz="2400" dirty="0">
                        <a:latin typeface="Arial" panose="020B0604020202020204" pitchFamily="34" charset="0"/>
                        <a:cs typeface="Arial" panose="020B0604020202020204" pitchFamily="34" charset="0"/>
                      </a:endParaRP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Scope</a:t>
                      </a:r>
                    </a:p>
                  </a:txBody>
                  <a:tcPr anchor="ctr">
                    <a:solidFill>
                      <a:srgbClr val="002060"/>
                    </a:solidFill>
                  </a:tcPr>
                </a:tc>
                <a:extLst>
                  <a:ext uri="{0D108BD9-81ED-4DB2-BD59-A6C34878D82A}">
                    <a16:rowId xmlns:a16="http://schemas.microsoft.com/office/drawing/2014/main" val="2329410776"/>
                  </a:ext>
                </a:extLst>
              </a:tr>
              <a:tr h="1322020">
                <a:tc>
                  <a:txBody>
                    <a:bodyPr/>
                    <a:lstStyle/>
                    <a:p>
                      <a:pPr algn="ctr"/>
                      <a:r>
                        <a:rPr lang="en-US" sz="2400" dirty="0">
                          <a:latin typeface="Arial" panose="020B0604020202020204" pitchFamily="34" charset="0"/>
                          <a:cs typeface="Arial" panose="020B0604020202020204" pitchFamily="34" charset="0"/>
                        </a:rPr>
                        <a:t>[Input goal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[Input action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[Input</a:t>
                      </a:r>
                      <a:r>
                        <a:rPr lang="en-US" sz="2400" baseline="0" dirty="0">
                          <a:latin typeface="Arial" panose="020B0604020202020204" pitchFamily="34" charset="0"/>
                          <a:cs typeface="Arial" panose="020B0604020202020204" pitchFamily="34" charset="0"/>
                        </a:rPr>
                        <a:t> action title]</a:t>
                      </a:r>
                      <a:endParaRPr lang="en-US" sz="2400" dirty="0">
                        <a:latin typeface="Arial" panose="020B0604020202020204" pitchFamily="34" charset="0"/>
                        <a:cs typeface="Arial" panose="020B0604020202020204" pitchFamily="34" charset="0"/>
                      </a:endParaRP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[Input student group(s)]</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[Yes/No]</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scope]</a:t>
                      </a:r>
                    </a:p>
                  </a:txBody>
                  <a:tcPr anchor="ctr">
                    <a:solidFill>
                      <a:srgbClr val="BDD6EE"/>
                    </a:solidFill>
                  </a:tcPr>
                </a:tc>
                <a:extLst>
                  <a:ext uri="{0D108BD9-81ED-4DB2-BD59-A6C34878D82A}">
                    <a16:rowId xmlns:a16="http://schemas.microsoft.com/office/drawing/2014/main" val="605925338"/>
                  </a:ext>
                </a:extLst>
              </a:tr>
              <a:tr h="7749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goal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action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a:t>
                      </a:r>
                      <a:r>
                        <a:rPr lang="en-US" sz="2400" baseline="0" dirty="0">
                          <a:latin typeface="Arial" panose="020B0604020202020204" pitchFamily="34" charset="0"/>
                          <a:cs typeface="Arial" panose="020B0604020202020204" pitchFamily="34" charset="0"/>
                        </a:rPr>
                        <a:t> action title]</a:t>
                      </a:r>
                      <a:endParaRPr lang="en-US" sz="2400" dirty="0">
                        <a:latin typeface="Arial" panose="020B0604020202020204" pitchFamily="34" charset="0"/>
                        <a:cs typeface="Arial" panose="020B0604020202020204" pitchFamily="34" charset="0"/>
                      </a:endParaRP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student group(s)]</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[Yes/No]</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scope]</a:t>
                      </a:r>
                    </a:p>
                  </a:txBody>
                  <a:tcPr anchor="ctr">
                    <a:solidFill>
                      <a:srgbClr val="BDD6EE"/>
                    </a:solidFill>
                  </a:tcPr>
                </a:tc>
                <a:extLst>
                  <a:ext uri="{0D108BD9-81ED-4DB2-BD59-A6C34878D82A}">
                    <a16:rowId xmlns:a16="http://schemas.microsoft.com/office/drawing/2014/main" val="1800953958"/>
                  </a:ext>
                </a:extLst>
              </a:tr>
            </a:tbl>
          </a:graphicData>
        </a:graphic>
      </p:graphicFrame>
      <p:sp>
        <p:nvSpPr>
          <p:cNvPr id="7" name="Slide Number Placeholder 6">
            <a:extLst>
              <a:ext uri="{FF2B5EF4-FFF2-40B4-BE49-F238E27FC236}">
                <a16:creationId xmlns:a16="http://schemas.microsoft.com/office/drawing/2014/main" id="{61293411-3827-A6E9-00A0-D94C56A50111}"/>
              </a:ext>
            </a:extLst>
          </p:cNvPr>
          <p:cNvSpPr>
            <a:spLocks noGrp="1"/>
          </p:cNvSpPr>
          <p:nvPr>
            <p:ph type="sldNum" sz="quarter" idx="12"/>
          </p:nvPr>
        </p:nvSpPr>
        <p:spPr/>
        <p:txBody>
          <a:bodyPr/>
          <a:lstStyle/>
          <a:p>
            <a:fld id="{4FAB73BC-B049-4115-A692-8D63A059BFB8}" type="slidenum">
              <a:rPr lang="en-US" smtClean="0"/>
              <a:pPr/>
              <a:t>66</a:t>
            </a:fld>
            <a:endParaRPr lang="en-US" b="0" dirty="0"/>
          </a:p>
        </p:txBody>
      </p:sp>
    </p:spTree>
    <p:extLst>
      <p:ext uri="{BB962C8B-B14F-4D97-AF65-F5344CB8AC3E}">
        <p14:creationId xmlns:p14="http://schemas.microsoft.com/office/powerpoint/2010/main" val="37318049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410AA-387C-C06D-4D5B-1BC94C053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EBFDE-D455-50A9-839C-D7151E0CFC3A}"/>
              </a:ext>
            </a:extLst>
          </p:cNvPr>
          <p:cNvSpPr>
            <a:spLocks noGrp="1"/>
          </p:cNvSpPr>
          <p:nvPr>
            <p:ph type="title"/>
          </p:nvPr>
        </p:nvSpPr>
        <p:spPr>
          <a:xfrm>
            <a:off x="609600" y="0"/>
            <a:ext cx="10972800" cy="698746"/>
          </a:xfrm>
        </p:spPr>
        <p:txBody>
          <a:bodyPr>
            <a:normAutofit/>
          </a:bodyPr>
          <a:lstStyle/>
          <a:p>
            <a:r>
              <a:rPr lang="en-US" dirty="0"/>
              <a:t>2026–27 Total Planned Expenditures Table (6)</a:t>
            </a:r>
          </a:p>
        </p:txBody>
      </p:sp>
      <p:graphicFrame>
        <p:nvGraphicFramePr>
          <p:cNvPr id="8" name="Content Placeholder 7" descr="Second third of the bottom table for the 2026-27 Total Planned Expenditures Tables where users will enter info.">
            <a:extLst>
              <a:ext uri="{FF2B5EF4-FFF2-40B4-BE49-F238E27FC236}">
                <a16:creationId xmlns:a16="http://schemas.microsoft.com/office/drawing/2014/main" id="{446DECA0-7ABB-DC21-ED9C-97A51402D5BE}"/>
              </a:ext>
            </a:extLst>
          </p:cNvPr>
          <p:cNvGraphicFramePr>
            <a:graphicFrameLocks noGrp="1"/>
          </p:cNvGraphicFramePr>
          <p:nvPr>
            <p:ph sz="quarter" idx="14"/>
            <p:extLst>
              <p:ext uri="{D42A27DB-BD31-4B8C-83A1-F6EECF244321}">
                <p14:modId xmlns:p14="http://schemas.microsoft.com/office/powerpoint/2010/main" val="3786141374"/>
              </p:ext>
            </p:extLst>
          </p:nvPr>
        </p:nvGraphicFramePr>
        <p:xfrm>
          <a:off x="133985" y="1113155"/>
          <a:ext cx="11570334" cy="5006945"/>
        </p:xfrm>
        <a:graphic>
          <a:graphicData uri="http://schemas.openxmlformats.org/drawingml/2006/table">
            <a:tbl>
              <a:tblPr firstRow="1" bandRow="1">
                <a:tableStyleId>{5C22544A-7EE6-4342-B048-85BDC9FD1C3A}</a:tableStyleId>
              </a:tblPr>
              <a:tblGrid>
                <a:gridCol w="2173280">
                  <a:extLst>
                    <a:ext uri="{9D8B030D-6E8A-4147-A177-3AD203B41FA5}">
                      <a16:colId xmlns:a16="http://schemas.microsoft.com/office/drawing/2014/main" val="1379088614"/>
                    </a:ext>
                  </a:extLst>
                </a:gridCol>
                <a:gridCol w="1520456">
                  <a:extLst>
                    <a:ext uri="{9D8B030D-6E8A-4147-A177-3AD203B41FA5}">
                      <a16:colId xmlns:a16="http://schemas.microsoft.com/office/drawing/2014/main" val="2358784442"/>
                    </a:ext>
                  </a:extLst>
                </a:gridCol>
                <a:gridCol w="1956391">
                  <a:extLst>
                    <a:ext uri="{9D8B030D-6E8A-4147-A177-3AD203B41FA5}">
                      <a16:colId xmlns:a16="http://schemas.microsoft.com/office/drawing/2014/main" val="409474432"/>
                    </a:ext>
                  </a:extLst>
                </a:gridCol>
                <a:gridCol w="1860697">
                  <a:extLst>
                    <a:ext uri="{9D8B030D-6E8A-4147-A177-3AD203B41FA5}">
                      <a16:colId xmlns:a16="http://schemas.microsoft.com/office/drawing/2014/main" val="3233913526"/>
                    </a:ext>
                  </a:extLst>
                </a:gridCol>
                <a:gridCol w="2131121">
                  <a:extLst>
                    <a:ext uri="{9D8B030D-6E8A-4147-A177-3AD203B41FA5}">
                      <a16:colId xmlns:a16="http://schemas.microsoft.com/office/drawing/2014/main" val="925899385"/>
                    </a:ext>
                  </a:extLst>
                </a:gridCol>
                <a:gridCol w="1928389">
                  <a:extLst>
                    <a:ext uri="{9D8B030D-6E8A-4147-A177-3AD203B41FA5}">
                      <a16:colId xmlns:a16="http://schemas.microsoft.com/office/drawing/2014/main" val="1153722510"/>
                    </a:ext>
                  </a:extLst>
                </a:gridCol>
              </a:tblGrid>
              <a:tr h="2629505">
                <a:tc>
                  <a:txBody>
                    <a:bodyPr/>
                    <a:lstStyle/>
                    <a:p>
                      <a:pPr algn="ctr"/>
                      <a:r>
                        <a:rPr lang="en-US" sz="2400" dirty="0">
                          <a:latin typeface="Arial" panose="020B0604020202020204" pitchFamily="34" charset="0"/>
                          <a:cs typeface="Arial" panose="020B0604020202020204" pitchFamily="34" charset="0"/>
                        </a:rPr>
                        <a:t>Unduplicated Student Group(s)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Location</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Time Span</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Personnel</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Non-personnel</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LCFF Funds</a:t>
                      </a:r>
                    </a:p>
                  </a:txBody>
                  <a:tcPr anchor="ctr">
                    <a:solidFill>
                      <a:srgbClr val="002060"/>
                    </a:solidFill>
                  </a:tcPr>
                </a:tc>
                <a:extLst>
                  <a:ext uri="{0D108BD9-81ED-4DB2-BD59-A6C34878D82A}">
                    <a16:rowId xmlns:a16="http://schemas.microsoft.com/office/drawing/2014/main" val="2329410776"/>
                  </a:ext>
                </a:extLst>
              </a:tr>
              <a:tr h="1127760">
                <a:tc>
                  <a:txBody>
                    <a:bodyPr/>
                    <a:lstStyle/>
                    <a:p>
                      <a:pPr algn="ctr"/>
                      <a:r>
                        <a:rPr lang="en-US" sz="2400" dirty="0">
                          <a:latin typeface="Arial" panose="020B0604020202020204" pitchFamily="34" charset="0"/>
                          <a:cs typeface="Arial" panose="020B0604020202020204" pitchFamily="34" charset="0"/>
                        </a:rPr>
                        <a:t>[Input unduplicated</a:t>
                      </a:r>
                      <a:r>
                        <a:rPr lang="en-US" sz="2400" baseline="0" dirty="0">
                          <a:latin typeface="Arial" panose="020B0604020202020204" pitchFamily="34" charset="0"/>
                          <a:cs typeface="Arial" panose="020B0604020202020204" pitchFamily="34" charset="0"/>
                        </a:rPr>
                        <a:t> group(s)</a:t>
                      </a:r>
                      <a:r>
                        <a:rPr lang="en-US" sz="2400" dirty="0">
                          <a:latin typeface="Arial" panose="020B0604020202020204" pitchFamily="34" charset="0"/>
                          <a:cs typeface="Arial" panose="020B0604020202020204" pitchFamily="34" charset="0"/>
                        </a:rPr>
                        <a:t>]</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[Input location]</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[Input time span]</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extLst>
                  <a:ext uri="{0D108BD9-81ED-4DB2-BD59-A6C34878D82A}">
                    <a16:rowId xmlns:a16="http://schemas.microsoft.com/office/drawing/2014/main" val="605925338"/>
                  </a:ext>
                </a:extLst>
              </a:tr>
              <a:tr h="1127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unduplicated</a:t>
                      </a:r>
                      <a:r>
                        <a:rPr lang="en-US" sz="2400" baseline="0" dirty="0">
                          <a:latin typeface="Arial" panose="020B0604020202020204" pitchFamily="34" charset="0"/>
                          <a:cs typeface="Arial" panose="020B0604020202020204" pitchFamily="34" charset="0"/>
                        </a:rPr>
                        <a:t> group(s)</a:t>
                      </a:r>
                      <a:r>
                        <a:rPr lang="en-US" sz="2400" dirty="0">
                          <a:latin typeface="Arial" panose="020B0604020202020204" pitchFamily="34" charset="0"/>
                          <a:cs typeface="Arial" panose="020B0604020202020204" pitchFamily="34" charset="0"/>
                        </a:rPr>
                        <a:t>]</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location]</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[Input time span]</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extLst>
                  <a:ext uri="{0D108BD9-81ED-4DB2-BD59-A6C34878D82A}">
                    <a16:rowId xmlns:a16="http://schemas.microsoft.com/office/drawing/2014/main" val="1800953958"/>
                  </a:ext>
                </a:extLst>
              </a:tr>
            </a:tbl>
          </a:graphicData>
        </a:graphic>
      </p:graphicFrame>
      <p:sp>
        <p:nvSpPr>
          <p:cNvPr id="7" name="Slide Number Placeholder 6">
            <a:extLst>
              <a:ext uri="{FF2B5EF4-FFF2-40B4-BE49-F238E27FC236}">
                <a16:creationId xmlns:a16="http://schemas.microsoft.com/office/drawing/2014/main" id="{549FCA1C-C5F1-DDCE-EF88-BD5BEEC84F14}"/>
              </a:ext>
            </a:extLst>
          </p:cNvPr>
          <p:cNvSpPr>
            <a:spLocks noGrp="1"/>
          </p:cNvSpPr>
          <p:nvPr>
            <p:ph type="sldNum" sz="quarter" idx="12"/>
          </p:nvPr>
        </p:nvSpPr>
        <p:spPr/>
        <p:txBody>
          <a:bodyPr/>
          <a:lstStyle/>
          <a:p>
            <a:fld id="{4FAB73BC-B049-4115-A692-8D63A059BFB8}" type="slidenum">
              <a:rPr lang="en-US" smtClean="0"/>
              <a:pPr/>
              <a:t>67</a:t>
            </a:fld>
            <a:endParaRPr lang="en-US" b="0" dirty="0"/>
          </a:p>
        </p:txBody>
      </p:sp>
    </p:spTree>
    <p:extLst>
      <p:ext uri="{BB962C8B-B14F-4D97-AF65-F5344CB8AC3E}">
        <p14:creationId xmlns:p14="http://schemas.microsoft.com/office/powerpoint/2010/main" val="7368984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27627-9F73-BFFB-CC95-07CA1202C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CB063-88BF-18F3-4D28-B679171A5B95}"/>
              </a:ext>
            </a:extLst>
          </p:cNvPr>
          <p:cNvSpPr>
            <a:spLocks noGrp="1"/>
          </p:cNvSpPr>
          <p:nvPr>
            <p:ph type="title"/>
          </p:nvPr>
        </p:nvSpPr>
        <p:spPr>
          <a:xfrm>
            <a:off x="609600" y="0"/>
            <a:ext cx="10972800" cy="698746"/>
          </a:xfrm>
        </p:spPr>
        <p:txBody>
          <a:bodyPr>
            <a:normAutofit/>
          </a:bodyPr>
          <a:lstStyle/>
          <a:p>
            <a:r>
              <a:rPr lang="en-US" dirty="0"/>
              <a:t>2026–27 Total Planned Expenditures Table (7)</a:t>
            </a:r>
          </a:p>
        </p:txBody>
      </p:sp>
      <p:graphicFrame>
        <p:nvGraphicFramePr>
          <p:cNvPr id="8" name="Content Placeholder 7" descr="Last third of the bottom table for the 2026-27 Total Planned Expenditures Tables where users will enter info.">
            <a:extLst>
              <a:ext uri="{FF2B5EF4-FFF2-40B4-BE49-F238E27FC236}">
                <a16:creationId xmlns:a16="http://schemas.microsoft.com/office/drawing/2014/main" id="{00890D67-D2A9-F044-A844-4C4994975545}"/>
              </a:ext>
            </a:extLst>
          </p:cNvPr>
          <p:cNvGraphicFramePr>
            <a:graphicFrameLocks noGrp="1"/>
          </p:cNvGraphicFramePr>
          <p:nvPr>
            <p:ph sz="quarter" idx="14"/>
            <p:extLst>
              <p:ext uri="{D42A27DB-BD31-4B8C-83A1-F6EECF244321}">
                <p14:modId xmlns:p14="http://schemas.microsoft.com/office/powerpoint/2010/main" val="2187004875"/>
              </p:ext>
            </p:extLst>
          </p:nvPr>
        </p:nvGraphicFramePr>
        <p:xfrm>
          <a:off x="133985" y="1113155"/>
          <a:ext cx="9641945" cy="4885025"/>
        </p:xfrm>
        <a:graphic>
          <a:graphicData uri="http://schemas.openxmlformats.org/drawingml/2006/table">
            <a:tbl>
              <a:tblPr firstRow="1" bandRow="1">
                <a:tableStyleId>{5C22544A-7EE6-4342-B048-85BDC9FD1C3A}</a:tableStyleId>
              </a:tblPr>
              <a:tblGrid>
                <a:gridCol w="2173280">
                  <a:extLst>
                    <a:ext uri="{9D8B030D-6E8A-4147-A177-3AD203B41FA5}">
                      <a16:colId xmlns:a16="http://schemas.microsoft.com/office/drawing/2014/main" val="1379088614"/>
                    </a:ext>
                  </a:extLst>
                </a:gridCol>
                <a:gridCol w="1520456">
                  <a:extLst>
                    <a:ext uri="{9D8B030D-6E8A-4147-A177-3AD203B41FA5}">
                      <a16:colId xmlns:a16="http://schemas.microsoft.com/office/drawing/2014/main" val="2358784442"/>
                    </a:ext>
                  </a:extLst>
                </a:gridCol>
                <a:gridCol w="1956391">
                  <a:extLst>
                    <a:ext uri="{9D8B030D-6E8A-4147-A177-3AD203B41FA5}">
                      <a16:colId xmlns:a16="http://schemas.microsoft.com/office/drawing/2014/main" val="409474432"/>
                    </a:ext>
                  </a:extLst>
                </a:gridCol>
                <a:gridCol w="1860697">
                  <a:extLst>
                    <a:ext uri="{9D8B030D-6E8A-4147-A177-3AD203B41FA5}">
                      <a16:colId xmlns:a16="http://schemas.microsoft.com/office/drawing/2014/main" val="3233913526"/>
                    </a:ext>
                  </a:extLst>
                </a:gridCol>
                <a:gridCol w="2131121">
                  <a:extLst>
                    <a:ext uri="{9D8B030D-6E8A-4147-A177-3AD203B41FA5}">
                      <a16:colId xmlns:a16="http://schemas.microsoft.com/office/drawing/2014/main" val="925899385"/>
                    </a:ext>
                  </a:extLst>
                </a:gridCol>
              </a:tblGrid>
              <a:tr h="2629505">
                <a:tc>
                  <a:txBody>
                    <a:bodyPr/>
                    <a:lstStyle/>
                    <a:p>
                      <a:pPr algn="ctr"/>
                      <a:r>
                        <a:rPr lang="en-US" sz="2400" dirty="0">
                          <a:latin typeface="Arial" panose="020B0604020202020204" pitchFamily="34" charset="0"/>
                          <a:cs typeface="Arial" panose="020B0604020202020204" pitchFamily="34" charset="0"/>
                        </a:rPr>
                        <a:t>Other State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Local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Federal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Total Funds</a:t>
                      </a:r>
                    </a:p>
                  </a:txBody>
                  <a:tcPr anchor="ctr">
                    <a:solidFill>
                      <a:srgbClr val="002060"/>
                    </a:solidFill>
                  </a:tcPr>
                </a:tc>
                <a:tc>
                  <a:txBody>
                    <a:bodyPr/>
                    <a:lstStyle/>
                    <a:p>
                      <a:pPr algn="ctr"/>
                      <a:r>
                        <a:rPr lang="en-US" sz="2400" dirty="0">
                          <a:latin typeface="Arial" panose="020B0604020202020204" pitchFamily="34" charset="0"/>
                          <a:cs typeface="Arial" panose="020B0604020202020204" pitchFamily="34" charset="0"/>
                        </a:rPr>
                        <a:t>Planned Percentage of Improved Services</a:t>
                      </a:r>
                    </a:p>
                  </a:txBody>
                  <a:tcPr anchor="ctr">
                    <a:solidFill>
                      <a:srgbClr val="002060"/>
                    </a:solidFill>
                  </a:tcPr>
                </a:tc>
                <a:extLst>
                  <a:ext uri="{0D108BD9-81ED-4DB2-BD59-A6C34878D82A}">
                    <a16:rowId xmlns:a16="http://schemas.microsoft.com/office/drawing/2014/main" val="2329410776"/>
                  </a:ext>
                </a:extLst>
              </a:tr>
              <a:tr h="1127760">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algn="ct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0.000%</a:t>
                      </a:r>
                    </a:p>
                  </a:txBody>
                  <a:tcPr anchor="ctr">
                    <a:solidFill>
                      <a:srgbClr val="BDD6EE"/>
                    </a:solidFill>
                  </a:tcPr>
                </a:tc>
                <a:extLst>
                  <a:ext uri="{0D108BD9-81ED-4DB2-BD59-A6C34878D82A}">
                    <a16:rowId xmlns:a16="http://schemas.microsoft.com/office/drawing/2014/main" val="605925338"/>
                  </a:ext>
                </a:extLst>
              </a:tr>
              <a:tr h="1127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    -</a:t>
                      </a:r>
                    </a:p>
                  </a:txBody>
                  <a:tcPr anchor="ctr">
                    <a:solidFill>
                      <a:srgbClr val="BDD6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0.000%</a:t>
                      </a:r>
                    </a:p>
                  </a:txBody>
                  <a:tcPr anchor="ctr">
                    <a:solidFill>
                      <a:srgbClr val="BDD6EE"/>
                    </a:solidFill>
                  </a:tcPr>
                </a:tc>
                <a:extLst>
                  <a:ext uri="{0D108BD9-81ED-4DB2-BD59-A6C34878D82A}">
                    <a16:rowId xmlns:a16="http://schemas.microsoft.com/office/drawing/2014/main" val="1800953958"/>
                  </a:ext>
                </a:extLst>
              </a:tr>
            </a:tbl>
          </a:graphicData>
        </a:graphic>
      </p:graphicFrame>
      <p:sp>
        <p:nvSpPr>
          <p:cNvPr id="7" name="Slide Number Placeholder 6">
            <a:extLst>
              <a:ext uri="{FF2B5EF4-FFF2-40B4-BE49-F238E27FC236}">
                <a16:creationId xmlns:a16="http://schemas.microsoft.com/office/drawing/2014/main" id="{2E6695E6-BD7D-8131-5F81-2A84A021972B}"/>
              </a:ext>
            </a:extLst>
          </p:cNvPr>
          <p:cNvSpPr>
            <a:spLocks noGrp="1"/>
          </p:cNvSpPr>
          <p:nvPr>
            <p:ph type="sldNum" sz="quarter" idx="12"/>
          </p:nvPr>
        </p:nvSpPr>
        <p:spPr/>
        <p:txBody>
          <a:bodyPr/>
          <a:lstStyle/>
          <a:p>
            <a:fld id="{4FAB73BC-B049-4115-A692-8D63A059BFB8}" type="slidenum">
              <a:rPr lang="en-US" smtClean="0"/>
              <a:pPr/>
              <a:t>68</a:t>
            </a:fld>
            <a:endParaRPr lang="en-US" b="0" dirty="0"/>
          </a:p>
        </p:txBody>
      </p:sp>
    </p:spTree>
    <p:extLst>
      <p:ext uri="{BB962C8B-B14F-4D97-AF65-F5344CB8AC3E}">
        <p14:creationId xmlns:p14="http://schemas.microsoft.com/office/powerpoint/2010/main" val="24742441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09DC8-F003-BF83-6F81-4831AEA0B673}"/>
              </a:ext>
            </a:extLst>
          </p:cNvPr>
          <p:cNvSpPr>
            <a:spLocks noGrp="1"/>
          </p:cNvSpPr>
          <p:nvPr>
            <p:ph type="title"/>
          </p:nvPr>
        </p:nvSpPr>
        <p:spPr/>
        <p:txBody>
          <a:bodyPr/>
          <a:lstStyle/>
          <a:p>
            <a:r>
              <a:rPr lang="en-US">
                <a:solidFill>
                  <a:schemeClr val="tx1"/>
                </a:solidFill>
              </a:rPr>
              <a:t>Closing Thoughts</a:t>
            </a:r>
          </a:p>
        </p:txBody>
      </p:sp>
      <p:sp>
        <p:nvSpPr>
          <p:cNvPr id="5" name="Slide Number Placeholder 4">
            <a:extLst>
              <a:ext uri="{FF2B5EF4-FFF2-40B4-BE49-F238E27FC236}">
                <a16:creationId xmlns:a16="http://schemas.microsoft.com/office/drawing/2014/main" id="{9295F3FD-6CD3-CCA9-36FB-AC781CD12ECC}"/>
              </a:ext>
            </a:extLst>
          </p:cNvPr>
          <p:cNvSpPr>
            <a:spLocks noGrp="1"/>
          </p:cNvSpPr>
          <p:nvPr>
            <p:ph type="sldNum" sz="quarter" idx="12"/>
          </p:nvPr>
        </p:nvSpPr>
        <p:spPr/>
        <p:txBody>
          <a:bodyPr/>
          <a:lstStyle/>
          <a:p>
            <a:fld id="{4FAB73BC-B049-4115-A692-8D63A059BFB8}" type="slidenum">
              <a:rPr lang="en-US" b="0" smtClean="0"/>
              <a:pPr/>
              <a:t>69</a:t>
            </a:fld>
            <a:endParaRPr lang="en-US" b="0" dirty="0"/>
          </a:p>
        </p:txBody>
      </p:sp>
    </p:spTree>
    <p:extLst>
      <p:ext uri="{BB962C8B-B14F-4D97-AF65-F5344CB8AC3E}">
        <p14:creationId xmlns:p14="http://schemas.microsoft.com/office/powerpoint/2010/main" val="211828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773196A-D415-4A54-9965-EDDDD5D65564}"/>
              </a:ext>
            </a:extLst>
          </p:cNvPr>
          <p:cNvSpPr>
            <a:spLocks noGrp="1"/>
          </p:cNvSpPr>
          <p:nvPr>
            <p:ph type="title"/>
          </p:nvPr>
        </p:nvSpPr>
        <p:spPr>
          <a:xfrm>
            <a:off x="1278782" y="1076642"/>
            <a:ext cx="9225393" cy="1000978"/>
          </a:xfrm>
        </p:spPr>
        <p:txBody>
          <a:bodyPr>
            <a:noAutofit/>
          </a:bodyPr>
          <a:lstStyle/>
          <a:p>
            <a:r>
              <a:rPr lang="en-US" sz="4000" dirty="0"/>
              <a:t>Requirement to Increase or Improve Services</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3AED8A0-8EE7-4E93-8869-508E15F73FEE}"/>
              </a:ext>
            </a:extLst>
          </p:cNvPr>
          <p:cNvSpPr>
            <a:spLocks noGrp="1"/>
          </p:cNvSpPr>
          <p:nvPr>
            <p:ph idx="4294967295"/>
          </p:nvPr>
        </p:nvSpPr>
        <p:spPr>
          <a:xfrm>
            <a:off x="1278782" y="2524714"/>
            <a:ext cx="10443093" cy="3565189"/>
          </a:xfrm>
        </p:spPr>
        <p:txBody>
          <a:bodyPr vert="horz" lIns="91440" tIns="45720" rIns="91440" bIns="45720" rtlCol="0" anchor="ctr">
            <a:noAutofit/>
          </a:bodyPr>
          <a:lstStyle/>
          <a:p>
            <a:r>
              <a:rPr lang="en-US" sz="2400" dirty="0">
                <a:solidFill>
                  <a:schemeClr val="tx1"/>
                </a:solidFill>
                <a:latin typeface="Arial" panose="020B0604020202020204" pitchFamily="34" charset="0"/>
                <a:cs typeface="Arial" panose="020B0604020202020204" pitchFamily="34" charset="0"/>
              </a:rPr>
              <a:t>LEAs are required to demonstrate how they are increasing or improving services for unduplicated students as compared to the services provided to all students.​</a:t>
            </a:r>
          </a:p>
          <a:p>
            <a:pPr lvl="1"/>
            <a:r>
              <a:rPr lang="en-US" sz="2400" dirty="0">
                <a:solidFill>
                  <a:schemeClr val="tx1"/>
                </a:solidFill>
                <a:latin typeface="Arial" panose="020B0604020202020204" pitchFamily="34" charset="0"/>
                <a:cs typeface="Arial" panose="020B0604020202020204" pitchFamily="34" charset="0"/>
              </a:rPr>
              <a:t>To increase services means to grow services in quantity (using LCFF funds)</a:t>
            </a:r>
          </a:p>
          <a:p>
            <a:pPr lvl="1"/>
            <a:r>
              <a:rPr lang="en-US" sz="2400" dirty="0">
                <a:solidFill>
                  <a:schemeClr val="tx1"/>
                </a:solidFill>
                <a:latin typeface="Arial" panose="020B0604020202020204" pitchFamily="34" charset="0"/>
                <a:cs typeface="Arial" panose="020B0604020202020204" pitchFamily="34" charset="0"/>
              </a:rPr>
              <a:t>To improve services means to grow services in quality without the use of funds (percentage of improved service)</a:t>
            </a:r>
          </a:p>
          <a:p>
            <a:r>
              <a:rPr lang="en-US" sz="2400" dirty="0">
                <a:solidFill>
                  <a:schemeClr val="tx1"/>
                </a:solidFill>
                <a:latin typeface="Arial" panose="020B0604020202020204" pitchFamily="34" charset="0"/>
                <a:cs typeface="Arial" panose="020B0604020202020204" pitchFamily="34" charset="0"/>
              </a:rPr>
              <a:t>LEA must determine the proportional percentage by which services must be increased or improved, which is also referred to as the “minimum proportionality percentage” (MPP).</a:t>
            </a:r>
          </a:p>
        </p:txBody>
      </p:sp>
      <p:sp>
        <p:nvSpPr>
          <p:cNvPr id="8" name="Slide Number Placeholder 7">
            <a:extLst>
              <a:ext uri="{FF2B5EF4-FFF2-40B4-BE49-F238E27FC236}">
                <a16:creationId xmlns:a16="http://schemas.microsoft.com/office/drawing/2014/main" id="{DD4CBB2D-B22D-4749-B3B1-D1D60BC28F08}"/>
              </a:ext>
            </a:extLst>
          </p:cNvPr>
          <p:cNvSpPr>
            <a:spLocks noGrp="1"/>
          </p:cNvSpPr>
          <p:nvPr>
            <p:ph type="sldNum" sz="quarter" idx="12"/>
          </p:nvPr>
        </p:nvSpPr>
        <p:spPr>
          <a:xfrm>
            <a:off x="10634135" y="6356350"/>
            <a:ext cx="1530927" cy="365125"/>
          </a:xfrm>
        </p:spPr>
        <p:txBody>
          <a:bodyPr>
            <a:noAutofit/>
          </a:bodyPr>
          <a:lstStyle/>
          <a:p>
            <a:pPr>
              <a:spcAft>
                <a:spcPts val="600"/>
              </a:spcAft>
            </a:pPr>
            <a:fld id="{6D22F896-40B5-4ADD-8801-0D06FADFA095}" type="slidenum">
              <a:rPr lang="en-US" b="0" smtClean="0"/>
              <a:pPr>
                <a:spcAft>
                  <a:spcPts val="600"/>
                </a:spcAft>
              </a:pPr>
              <a:t>7</a:t>
            </a:fld>
            <a:endParaRPr lang="en-US" b="0" dirty="0"/>
          </a:p>
        </p:txBody>
      </p:sp>
    </p:spTree>
    <p:extLst>
      <p:ext uri="{BB962C8B-B14F-4D97-AF65-F5344CB8AC3E}">
        <p14:creationId xmlns:p14="http://schemas.microsoft.com/office/powerpoint/2010/main" val="13221549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36996-1AE7-E05E-DE26-EAED80F261E2}"/>
              </a:ext>
            </a:extLst>
          </p:cNvPr>
          <p:cNvSpPr>
            <a:spLocks noGrp="1"/>
          </p:cNvSpPr>
          <p:nvPr>
            <p:ph type="title"/>
          </p:nvPr>
        </p:nvSpPr>
        <p:spPr/>
        <p:txBody>
          <a:bodyPr>
            <a:normAutofit/>
          </a:bodyPr>
          <a:lstStyle/>
          <a:p>
            <a:r>
              <a:rPr lang="en-US" sz="4000" dirty="0"/>
              <a:t>The Focus Is On Students</a:t>
            </a:r>
          </a:p>
        </p:txBody>
      </p:sp>
      <p:sp>
        <p:nvSpPr>
          <p:cNvPr id="3" name="Content Placeholder 2">
            <a:extLst>
              <a:ext uri="{FF2B5EF4-FFF2-40B4-BE49-F238E27FC236}">
                <a16:creationId xmlns:a16="http://schemas.microsoft.com/office/drawing/2014/main" id="{47317805-6126-131C-79FF-BF527A36090C}"/>
              </a:ext>
            </a:extLst>
          </p:cNvPr>
          <p:cNvSpPr>
            <a:spLocks noGrp="1"/>
          </p:cNvSpPr>
          <p:nvPr>
            <p:ph idx="4294967295"/>
          </p:nvPr>
        </p:nvSpPr>
        <p:spPr>
          <a:xfrm>
            <a:off x="3506410" y="1121888"/>
            <a:ext cx="7315200" cy="4602511"/>
          </a:xfrm>
        </p:spPr>
        <p:txBody>
          <a:bodyPr vert="horz" lIns="91440" tIns="45720" rIns="91440" bIns="45720" rtlCol="0" anchor="t">
            <a:normAutofit/>
          </a:bodyPr>
          <a:lstStyle/>
          <a:p>
            <a:r>
              <a:rPr lang="en-US" sz="2400" dirty="0">
                <a:solidFill>
                  <a:schemeClr val="tx1"/>
                </a:solidFill>
                <a:latin typeface="Arial" panose="020B0604020202020204" pitchFamily="34" charset="0"/>
                <a:ea typeface="+mn-lt"/>
                <a:cs typeface="Arial" panose="020B0604020202020204" pitchFamily="34" charset="0"/>
              </a:rPr>
              <a:t>Remember that the focus </a:t>
            </a:r>
            <a:r>
              <a:rPr lang="en-US" dirty="0">
                <a:solidFill>
                  <a:schemeClr val="tx1"/>
                </a:solidFill>
                <a:latin typeface="Arial" panose="020B0604020202020204" pitchFamily="34" charset="0"/>
                <a:ea typeface="+mn-lt"/>
                <a:cs typeface="Arial" panose="020B0604020202020204" pitchFamily="34" charset="0"/>
              </a:rPr>
              <a:t>of Increased or Improved services is</a:t>
            </a:r>
            <a:r>
              <a:rPr lang="en-US" sz="2400" dirty="0">
                <a:solidFill>
                  <a:schemeClr val="tx1"/>
                </a:solidFill>
                <a:latin typeface="Arial" panose="020B0604020202020204" pitchFamily="34" charset="0"/>
                <a:ea typeface="+mn-lt"/>
                <a:cs typeface="Arial" panose="020B0604020202020204" pitchFamily="34" charset="0"/>
              </a:rPr>
              <a:t> on </a:t>
            </a:r>
            <a:r>
              <a:rPr lang="en-US" dirty="0">
                <a:solidFill>
                  <a:schemeClr val="tx1"/>
                </a:solidFill>
                <a:latin typeface="Arial" panose="020B0604020202020204" pitchFamily="34" charset="0"/>
                <a:ea typeface="+mn-lt"/>
                <a:cs typeface="Arial" panose="020B0604020202020204" pitchFamily="34" charset="0"/>
              </a:rPr>
              <a:t>unduplicated students</a:t>
            </a:r>
            <a:endParaRPr lang="en-US" sz="2400" dirty="0">
              <a:solidFill>
                <a:schemeClr val="tx1"/>
              </a:solidFill>
              <a:latin typeface="Arial" panose="020B0604020202020204" pitchFamily="34" charset="0"/>
              <a:ea typeface="+mn-lt"/>
              <a:cs typeface="Arial" panose="020B0604020202020204" pitchFamily="34" charset="0"/>
            </a:endParaRPr>
          </a:p>
          <a:p>
            <a:pPr lvl="1"/>
            <a:r>
              <a:rPr lang="en-US" sz="2400" dirty="0">
                <a:solidFill>
                  <a:schemeClr val="tx1"/>
                </a:solidFill>
                <a:latin typeface="Arial" panose="020B0604020202020204" pitchFamily="34" charset="0"/>
                <a:ea typeface="+mn-lt"/>
                <a:cs typeface="Arial" panose="020B0604020202020204" pitchFamily="34" charset="0"/>
              </a:rPr>
              <a:t>Keep the focus on </a:t>
            </a:r>
            <a:r>
              <a:rPr lang="en-US" dirty="0">
                <a:solidFill>
                  <a:schemeClr val="tx1"/>
                </a:solidFill>
                <a:latin typeface="Arial" panose="020B0604020202020204" pitchFamily="34" charset="0"/>
                <a:ea typeface="+mn-lt"/>
                <a:cs typeface="Arial" panose="020B0604020202020204" pitchFamily="34" charset="0"/>
              </a:rPr>
              <a:t>unduplicated students</a:t>
            </a:r>
            <a:r>
              <a:rPr lang="en-US" sz="2400" dirty="0">
                <a:solidFill>
                  <a:schemeClr val="tx1"/>
                </a:solidFill>
                <a:latin typeface="Arial" panose="020B0604020202020204" pitchFamily="34" charset="0"/>
                <a:ea typeface="+mn-lt"/>
                <a:cs typeface="Arial" panose="020B0604020202020204" pitchFamily="34" charset="0"/>
              </a:rPr>
              <a:t> when collecting and analyzing data.</a:t>
            </a:r>
          </a:p>
          <a:p>
            <a:pPr lvl="1"/>
            <a:r>
              <a:rPr lang="en-US" sz="2400" dirty="0">
                <a:solidFill>
                  <a:schemeClr val="tx1"/>
                </a:solidFill>
                <a:latin typeface="Arial" panose="020B0604020202020204" pitchFamily="34" charset="0"/>
                <a:ea typeface="+mn-lt"/>
                <a:cs typeface="Arial" panose="020B0604020202020204" pitchFamily="34" charset="0"/>
              </a:rPr>
              <a:t>Keep the focus on </a:t>
            </a:r>
            <a:r>
              <a:rPr lang="en-US" dirty="0">
                <a:solidFill>
                  <a:schemeClr val="tx1"/>
                </a:solidFill>
                <a:latin typeface="Arial" panose="020B0604020202020204" pitchFamily="34" charset="0"/>
                <a:ea typeface="+mn-lt"/>
                <a:cs typeface="Arial" panose="020B0604020202020204" pitchFamily="34" charset="0"/>
              </a:rPr>
              <a:t>unduplicated students</a:t>
            </a:r>
            <a:r>
              <a:rPr lang="en-US" sz="2400" dirty="0">
                <a:solidFill>
                  <a:schemeClr val="tx1"/>
                </a:solidFill>
                <a:latin typeface="Arial" panose="020B0604020202020204" pitchFamily="34" charset="0"/>
                <a:ea typeface="+mn-lt"/>
                <a:cs typeface="Arial" panose="020B0604020202020204" pitchFamily="34" charset="0"/>
              </a:rPr>
              <a:t> when engaging educational partners.</a:t>
            </a:r>
          </a:p>
          <a:p>
            <a:pPr lvl="1"/>
            <a:r>
              <a:rPr lang="en-US" sz="2400" dirty="0">
                <a:solidFill>
                  <a:schemeClr val="tx1"/>
                </a:solidFill>
                <a:latin typeface="Arial" panose="020B0604020202020204" pitchFamily="34" charset="0"/>
                <a:ea typeface="+mn-lt"/>
                <a:cs typeface="Arial" panose="020B0604020202020204" pitchFamily="34" charset="0"/>
              </a:rPr>
              <a:t>Keep the focus on </a:t>
            </a:r>
            <a:r>
              <a:rPr lang="en-US" dirty="0">
                <a:solidFill>
                  <a:schemeClr val="tx1"/>
                </a:solidFill>
                <a:latin typeface="Arial" panose="020B0604020202020204" pitchFamily="34" charset="0"/>
                <a:ea typeface="+mn-lt"/>
                <a:cs typeface="Arial" panose="020B0604020202020204" pitchFamily="34" charset="0"/>
              </a:rPr>
              <a:t>unduplicated students</a:t>
            </a:r>
            <a:r>
              <a:rPr lang="en-US" sz="2400" dirty="0">
                <a:solidFill>
                  <a:schemeClr val="tx1"/>
                </a:solidFill>
                <a:latin typeface="Arial" panose="020B0604020202020204" pitchFamily="34" charset="0"/>
                <a:ea typeface="+mn-lt"/>
                <a:cs typeface="Arial" panose="020B0604020202020204" pitchFamily="34" charset="0"/>
              </a:rPr>
              <a:t> when designing the plan.</a:t>
            </a:r>
          </a:p>
          <a:p>
            <a:pPr lvl="1"/>
            <a:r>
              <a:rPr lang="en-US" sz="2400" dirty="0">
                <a:solidFill>
                  <a:schemeClr val="tx1"/>
                </a:solidFill>
                <a:latin typeface="Arial" panose="020B0604020202020204" pitchFamily="34" charset="0"/>
                <a:ea typeface="+mn-lt"/>
                <a:cs typeface="Arial" panose="020B0604020202020204" pitchFamily="34" charset="0"/>
              </a:rPr>
              <a:t>Keep the focus on </a:t>
            </a:r>
            <a:r>
              <a:rPr lang="en-US" dirty="0">
                <a:solidFill>
                  <a:schemeClr val="tx1"/>
                </a:solidFill>
                <a:latin typeface="Arial" panose="020B0604020202020204" pitchFamily="34" charset="0"/>
                <a:ea typeface="+mn-lt"/>
                <a:cs typeface="Arial" panose="020B0604020202020204" pitchFamily="34" charset="0"/>
              </a:rPr>
              <a:t>unduplicated students</a:t>
            </a:r>
            <a:r>
              <a:rPr lang="en-US" sz="2400" dirty="0">
                <a:solidFill>
                  <a:schemeClr val="tx1"/>
                </a:solidFill>
                <a:latin typeface="Arial" panose="020B0604020202020204" pitchFamily="34" charset="0"/>
                <a:ea typeface="+mn-lt"/>
                <a:cs typeface="Arial" panose="020B0604020202020204" pitchFamily="34" charset="0"/>
              </a:rPr>
              <a:t> when describing the actions and how they are contributing towards meeting the requirement to increase or improve services.</a:t>
            </a:r>
            <a:endParaRPr lang="en-US" dirty="0">
              <a:solidFill>
                <a:schemeClr val="tx1"/>
              </a:solidFill>
              <a:latin typeface="Arial" panose="020B0604020202020204" pitchFamily="34" charset="0"/>
              <a:cs typeface="Arial" panose="020B0604020202020204" pitchFamily="34" charset="0"/>
            </a:endParaRPr>
          </a:p>
        </p:txBody>
      </p:sp>
      <p:sp>
        <p:nvSpPr>
          <p:cNvPr id="5" name="Slide Number Placeholder 3">
            <a:extLst>
              <a:ext uri="{FF2B5EF4-FFF2-40B4-BE49-F238E27FC236}">
                <a16:creationId xmlns:a16="http://schemas.microsoft.com/office/drawing/2014/main" id="{8ADF9B44-C36D-1299-9441-E337A7C63365}"/>
              </a:ext>
            </a:extLst>
          </p:cNvPr>
          <p:cNvSpPr>
            <a:spLocks noGrp="1"/>
          </p:cNvSpPr>
          <p:nvPr>
            <p:ph type="sldNum" sz="quarter" idx="12"/>
          </p:nvPr>
        </p:nvSpPr>
        <p:spPr>
          <a:xfrm>
            <a:off x="10634135" y="6356350"/>
            <a:ext cx="1530927" cy="365125"/>
          </a:xfrm>
        </p:spPr>
        <p:txBody>
          <a:bodyPr/>
          <a:lstStyle/>
          <a:p>
            <a:fld id="{1E47FE53-EBF0-4DA7-9D9D-CC1C3A20F3CB}" type="slidenum">
              <a:rPr lang="en-US" smtClean="0"/>
              <a:pPr/>
              <a:t>70</a:t>
            </a:fld>
            <a:endParaRPr lang="en-US"/>
          </a:p>
        </p:txBody>
      </p:sp>
    </p:spTree>
    <p:extLst>
      <p:ext uri="{BB962C8B-B14F-4D97-AF65-F5344CB8AC3E}">
        <p14:creationId xmlns:p14="http://schemas.microsoft.com/office/powerpoint/2010/main" val="16867187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2" name="Google Shape;332;p53"/>
          <p:cNvSpPr txBox="1">
            <a:spLocks noGrp="1"/>
          </p:cNvSpPr>
          <p:nvPr>
            <p:ph type="title"/>
          </p:nvPr>
        </p:nvSpPr>
        <p:spPr/>
        <p:txBody>
          <a:bodyPr>
            <a:normAutofit/>
          </a:bodyPr>
          <a:lstStyle/>
          <a:p>
            <a:pPr lvl="0"/>
            <a:r>
              <a:rPr lang="en-US" sz="4000" dirty="0"/>
              <a:t>Contact Information</a:t>
            </a:r>
          </a:p>
        </p:txBody>
      </p:sp>
      <p:sp>
        <p:nvSpPr>
          <p:cNvPr id="330" name="Google Shape;330;p53"/>
          <p:cNvSpPr txBox="1">
            <a:spLocks noGrp="1"/>
          </p:cNvSpPr>
          <p:nvPr>
            <p:ph idx="4294967295"/>
          </p:nvPr>
        </p:nvSpPr>
        <p:spPr>
          <a:xfrm>
            <a:off x="3482221" y="864108"/>
            <a:ext cx="7762723" cy="5120640"/>
          </a:xfrm>
        </p:spPr>
        <p:txBody>
          <a:bodyPr/>
          <a:lstStyle/>
          <a:p>
            <a:pPr marL="845820" lvl="1" indent="-342900"/>
            <a:r>
              <a:rPr lang="en-US" sz="2400" dirty="0">
                <a:solidFill>
                  <a:schemeClr val="tx1"/>
                </a:solidFill>
                <a:latin typeface="Arial" panose="020B0604020202020204" pitchFamily="34" charset="0"/>
                <a:cs typeface="Arial" panose="020B0604020202020204" pitchFamily="34" charset="0"/>
              </a:rPr>
              <a:t>If you have any questions related to the LCAP or LCFF, please contact the Local Agency Systems Support Office at </a:t>
            </a:r>
            <a:r>
              <a:rPr lang="en-US" sz="2400" dirty="0">
                <a:solidFill>
                  <a:srgbClr val="0042B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LCFF@cde.ca.gov</a:t>
            </a:r>
            <a:endParaRPr lang="en-US" dirty="0">
              <a:solidFill>
                <a:srgbClr val="0042B2"/>
              </a:solidFill>
              <a:latin typeface="Arial" panose="020B0604020202020204" pitchFamily="34" charset="0"/>
              <a:cs typeface="Arial" panose="020B0604020202020204" pitchFamily="34" charset="0"/>
            </a:endParaRPr>
          </a:p>
          <a:p>
            <a:pPr marL="845820" lvl="1" indent="-342900"/>
            <a:r>
              <a:rPr lang="en-US" sz="2400" dirty="0">
                <a:solidFill>
                  <a:schemeClr val="tx1"/>
                </a:solidFill>
                <a:latin typeface="Arial" panose="020B0604020202020204" pitchFamily="34" charset="0"/>
                <a:cs typeface="Arial" panose="020B0604020202020204" pitchFamily="34" charset="0"/>
              </a:rPr>
              <a:t>For additional information about this or other webinars in this series, including PowerPoint files, please see the </a:t>
            </a:r>
            <a:r>
              <a:rPr lang="en-US" sz="2400" dirty="0">
                <a:solidFill>
                  <a:srgbClr val="0042B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Tuesdays @ 2 webpage</a:t>
            </a:r>
            <a:r>
              <a:rPr lang="en-US" sz="2400" dirty="0">
                <a:solidFill>
                  <a:srgbClr val="0042B2"/>
                </a:solidFill>
                <a:hlinkClick r:id="rId4">
                  <a:extLst>
                    <a:ext uri="{A12FA001-AC4F-418D-AE19-62706E023703}">
                      <ahyp:hlinkClr xmlns:ahyp="http://schemas.microsoft.com/office/drawing/2018/hyperlinkcolor" val="tx"/>
                    </a:ext>
                  </a:extLst>
                </a:hlinkClick>
              </a:rPr>
              <a:t> </a:t>
            </a:r>
            <a:endParaRPr lang="en-US" dirty="0">
              <a:solidFill>
                <a:srgbClr val="0042B2"/>
              </a:solidFill>
            </a:endParaRPr>
          </a:p>
        </p:txBody>
      </p:sp>
      <p:sp>
        <p:nvSpPr>
          <p:cNvPr id="4" name="Slide Number Placeholder 3">
            <a:extLst>
              <a:ext uri="{FF2B5EF4-FFF2-40B4-BE49-F238E27FC236}">
                <a16:creationId xmlns:a16="http://schemas.microsoft.com/office/drawing/2014/main" id="{CA4F35FF-AA2A-408D-9C9F-BB8267B4A9BA}"/>
              </a:ext>
            </a:extLst>
          </p:cNvPr>
          <p:cNvSpPr>
            <a:spLocks noGrp="1"/>
          </p:cNvSpPr>
          <p:nvPr>
            <p:ph type="sldNum" sz="quarter" idx="12"/>
          </p:nvPr>
        </p:nvSpPr>
        <p:spPr/>
        <p:txBody>
          <a:bodyPr/>
          <a:lstStyle/>
          <a:p>
            <a:fld id="{294A09A9-5501-47C1-A89A-A340965A2BE2}" type="slidenum">
              <a:rPr lang="en-US" dirty="0" smtClean="0"/>
              <a:pPr/>
              <a:t>71</a:t>
            </a:fld>
            <a:endParaRPr lang="en-US"/>
          </a:p>
        </p:txBody>
      </p:sp>
    </p:spTree>
    <p:extLst>
      <p:ext uri="{BB962C8B-B14F-4D97-AF65-F5344CB8AC3E}">
        <p14:creationId xmlns:p14="http://schemas.microsoft.com/office/powerpoint/2010/main" val="2230205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332B22-1F2A-0072-BD48-9B36A948B9E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AF169E3-C5B9-6C30-660E-CE60CF5202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3DF72EB-7A6A-14C3-3925-93760B9A1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E80D8BD-00E9-343B-99B1-29263265DC61}"/>
              </a:ext>
            </a:extLst>
          </p:cNvPr>
          <p:cNvSpPr>
            <a:spLocks noGrp="1"/>
          </p:cNvSpPr>
          <p:nvPr>
            <p:ph type="title"/>
          </p:nvPr>
        </p:nvSpPr>
        <p:spPr>
          <a:xfrm>
            <a:off x="1278782" y="1076642"/>
            <a:ext cx="9225393" cy="1000978"/>
          </a:xfrm>
        </p:spPr>
        <p:txBody>
          <a:bodyPr>
            <a:noAutofit/>
          </a:bodyPr>
          <a:lstStyle/>
          <a:p>
            <a:r>
              <a:rPr lang="en-US" sz="4000" dirty="0"/>
              <a:t>Which Student Groups are Considered </a:t>
            </a:r>
            <a:br>
              <a:rPr lang="en-US" sz="4000" dirty="0"/>
            </a:br>
            <a:r>
              <a:rPr lang="en-US" sz="4000" dirty="0"/>
              <a:t>“Unduplicated”?</a:t>
            </a:r>
          </a:p>
        </p:txBody>
      </p:sp>
      <p:sp>
        <p:nvSpPr>
          <p:cNvPr id="18" name="Rectangle 17">
            <a:extLst>
              <a:ext uri="{FF2B5EF4-FFF2-40B4-BE49-F238E27FC236}">
                <a16:creationId xmlns:a16="http://schemas.microsoft.com/office/drawing/2014/main" id="{4C841A61-CA3B-0083-D140-C41338839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B714095C-5616-D19A-21D0-2AA9063AB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AFA787C0-E261-6AD2-1D39-11B5892F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87CC89CE-06B4-EAA4-A4DE-1669FBB75FF1}"/>
              </a:ext>
            </a:extLst>
          </p:cNvPr>
          <p:cNvSpPr>
            <a:spLocks noGrp="1"/>
          </p:cNvSpPr>
          <p:nvPr>
            <p:ph idx="4294967295"/>
          </p:nvPr>
        </p:nvSpPr>
        <p:spPr>
          <a:xfrm>
            <a:off x="1278782" y="2524714"/>
            <a:ext cx="10443093" cy="3565189"/>
          </a:xfrm>
        </p:spPr>
        <p:txBody>
          <a:bodyPr vert="horz" lIns="91440" tIns="45720" rIns="91440" bIns="45720" rtlCol="0" anchor="ctr">
            <a:noAutofit/>
          </a:bodyPr>
          <a:lstStyle/>
          <a:p>
            <a:r>
              <a:rPr lang="en-US" sz="2600" dirty="0">
                <a:solidFill>
                  <a:schemeClr val="tx1"/>
                </a:solidFill>
                <a:latin typeface="Arial" panose="020B0604020202020204" pitchFamily="34" charset="0"/>
                <a:cs typeface="Arial" panose="020B0604020202020204" pitchFamily="34" charset="0"/>
              </a:rPr>
              <a:t>Students classified as English Learners (EL), including long-term English Learners</a:t>
            </a:r>
          </a:p>
          <a:p>
            <a:r>
              <a:rPr lang="en-US" sz="2600" dirty="0">
                <a:solidFill>
                  <a:schemeClr val="tx1"/>
                </a:solidFill>
                <a:latin typeface="Arial" panose="020B0604020202020204" pitchFamily="34" charset="0"/>
                <a:cs typeface="Arial" panose="020B0604020202020204" pitchFamily="34" charset="0"/>
              </a:rPr>
              <a:t>Students who qualify for free or reduced-price meals; also referred to as “low-income”</a:t>
            </a:r>
          </a:p>
          <a:p>
            <a:r>
              <a:rPr lang="en-US" sz="2600" dirty="0">
                <a:solidFill>
                  <a:schemeClr val="tx1"/>
                </a:solidFill>
                <a:latin typeface="Arial" panose="020B0604020202020204" pitchFamily="34" charset="0"/>
                <a:cs typeface="Arial" panose="020B0604020202020204" pitchFamily="34" charset="0"/>
              </a:rPr>
              <a:t>Students who are foster youth</a:t>
            </a:r>
          </a:p>
        </p:txBody>
      </p:sp>
      <p:sp>
        <p:nvSpPr>
          <p:cNvPr id="8" name="Slide Number Placeholder 7">
            <a:extLst>
              <a:ext uri="{FF2B5EF4-FFF2-40B4-BE49-F238E27FC236}">
                <a16:creationId xmlns:a16="http://schemas.microsoft.com/office/drawing/2014/main" id="{757503E2-20CE-6F5C-7FC2-DDAE9B37E32A}"/>
              </a:ext>
            </a:extLst>
          </p:cNvPr>
          <p:cNvSpPr>
            <a:spLocks noGrp="1"/>
          </p:cNvSpPr>
          <p:nvPr>
            <p:ph type="sldNum" sz="quarter" idx="12"/>
          </p:nvPr>
        </p:nvSpPr>
        <p:spPr>
          <a:xfrm>
            <a:off x="10634135" y="6356350"/>
            <a:ext cx="1530927" cy="365125"/>
          </a:xfrm>
        </p:spPr>
        <p:txBody>
          <a:bodyPr>
            <a:noAutofit/>
          </a:bodyPr>
          <a:lstStyle/>
          <a:p>
            <a:pPr>
              <a:spcAft>
                <a:spcPts val="600"/>
              </a:spcAft>
            </a:pPr>
            <a:fld id="{6D22F896-40B5-4ADD-8801-0D06FADFA095}" type="slidenum">
              <a:rPr lang="en-US" b="0" smtClean="0"/>
              <a:pPr>
                <a:spcAft>
                  <a:spcPts val="600"/>
                </a:spcAft>
              </a:pPr>
              <a:t>8</a:t>
            </a:fld>
            <a:endParaRPr lang="en-US" b="0" dirty="0"/>
          </a:p>
        </p:txBody>
      </p:sp>
    </p:spTree>
    <p:extLst>
      <p:ext uri="{BB962C8B-B14F-4D97-AF65-F5344CB8AC3E}">
        <p14:creationId xmlns:p14="http://schemas.microsoft.com/office/powerpoint/2010/main" val="2705580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773196A-D415-4A54-9965-EDDDD5D65564}"/>
              </a:ext>
            </a:extLst>
          </p:cNvPr>
          <p:cNvSpPr>
            <a:spLocks noGrp="1"/>
          </p:cNvSpPr>
          <p:nvPr>
            <p:ph type="title"/>
          </p:nvPr>
        </p:nvSpPr>
        <p:spPr>
          <a:xfrm>
            <a:off x="1170464" y="914401"/>
            <a:ext cx="9413779" cy="1343866"/>
          </a:xfrm>
        </p:spPr>
        <p:txBody>
          <a:bodyPr>
            <a:normAutofit/>
          </a:bodyPr>
          <a:lstStyle/>
          <a:p>
            <a:r>
              <a:rPr lang="en-US" sz="4000" dirty="0"/>
              <a:t>A Note About Homeless Students and Long-Term English Learners</a:t>
            </a:r>
          </a:p>
        </p:txBody>
      </p:sp>
      <p:sp>
        <p:nvSpPr>
          <p:cNvPr id="18" name="Rectangle 17">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3AED8A0-8EE7-4E93-8869-508E15F73FEE}"/>
              </a:ext>
            </a:extLst>
          </p:cNvPr>
          <p:cNvSpPr>
            <a:spLocks noGrp="1"/>
          </p:cNvSpPr>
          <p:nvPr>
            <p:ph idx="4294967295"/>
          </p:nvPr>
        </p:nvSpPr>
        <p:spPr>
          <a:xfrm>
            <a:off x="1278782" y="2524714"/>
            <a:ext cx="10443093" cy="3565189"/>
          </a:xfrm>
        </p:spPr>
        <p:txBody>
          <a:bodyPr vert="horz" lIns="91440" tIns="45720" rIns="91440" bIns="45720" rtlCol="0" anchor="ctr">
            <a:noAutofit/>
          </a:bodyPr>
          <a:lstStyle/>
          <a:p>
            <a:r>
              <a:rPr lang="en-US" sz="2600" dirty="0">
                <a:solidFill>
                  <a:schemeClr val="tx1"/>
                </a:solidFill>
                <a:latin typeface="Arial" panose="020B0604020202020204" pitchFamily="34" charset="0"/>
                <a:cs typeface="Arial" panose="020B0604020202020204" pitchFamily="34" charset="0"/>
              </a:rPr>
              <a:t>Homeless students and long-term English learners are not explicitly named as unduplicated student groups.</a:t>
            </a:r>
          </a:p>
          <a:p>
            <a:r>
              <a:rPr lang="en-US" sz="2600" dirty="0">
                <a:solidFill>
                  <a:schemeClr val="tx1"/>
                </a:solidFill>
                <a:latin typeface="Arial" panose="020B0604020202020204" pitchFamily="34" charset="0"/>
                <a:cs typeface="Arial" panose="020B0604020202020204" pitchFamily="34" charset="0"/>
              </a:rPr>
              <a:t>However, actions to address the needs of homeless students may potentially be counted as contributing to meeting an LEA's MPP because homeless students are also low-income. Similarly, actions to address the needs of long-term English learners may potentially be counted as contributing to meeting an LEA's MPP because long-term English learners are also English learners.</a:t>
            </a:r>
          </a:p>
        </p:txBody>
      </p:sp>
      <p:sp>
        <p:nvSpPr>
          <p:cNvPr id="8" name="Slide Number Placeholder 7">
            <a:extLst>
              <a:ext uri="{FF2B5EF4-FFF2-40B4-BE49-F238E27FC236}">
                <a16:creationId xmlns:a16="http://schemas.microsoft.com/office/drawing/2014/main" id="{DD4CBB2D-B22D-4749-B3B1-D1D60BC28F08}"/>
              </a:ext>
            </a:extLst>
          </p:cNvPr>
          <p:cNvSpPr>
            <a:spLocks noGrp="1"/>
          </p:cNvSpPr>
          <p:nvPr>
            <p:ph type="sldNum" sz="quarter" idx="12"/>
          </p:nvPr>
        </p:nvSpPr>
        <p:spPr>
          <a:xfrm>
            <a:off x="10634135" y="6356350"/>
            <a:ext cx="1530927" cy="365125"/>
          </a:xfrm>
        </p:spPr>
        <p:txBody>
          <a:bodyPr>
            <a:noAutofit/>
          </a:bodyPr>
          <a:lstStyle/>
          <a:p>
            <a:pPr>
              <a:spcAft>
                <a:spcPts val="600"/>
              </a:spcAft>
            </a:pPr>
            <a:fld id="{6D22F896-40B5-4ADD-8801-0D06FADFA095}" type="slidenum">
              <a:rPr lang="en-US" b="0" smtClean="0"/>
              <a:pPr>
                <a:spcAft>
                  <a:spcPts val="600"/>
                </a:spcAft>
              </a:pPr>
              <a:t>9</a:t>
            </a:fld>
            <a:endParaRPr lang="en-US" b="0" dirty="0"/>
          </a:p>
        </p:txBody>
      </p:sp>
    </p:spTree>
    <p:extLst>
      <p:ext uri="{BB962C8B-B14F-4D97-AF65-F5344CB8AC3E}">
        <p14:creationId xmlns:p14="http://schemas.microsoft.com/office/powerpoint/2010/main" val="217879400"/>
      </p:ext>
    </p:extLst>
  </p:cSld>
  <p:clrMapOvr>
    <a:masterClrMapping/>
  </p:clrMapOvr>
</p:sld>
</file>

<file path=ppt/theme/theme1.xml><?xml version="1.0" encoding="utf-8"?>
<a:theme xmlns:a="http://schemas.openxmlformats.org/drawingml/2006/main" name="Frame">
  <a:themeElements>
    <a:clrScheme name="Custom 47">
      <a:dk1>
        <a:srgbClr val="000000"/>
      </a:dk1>
      <a:lt1>
        <a:srgbClr val="FFFFFF"/>
      </a:lt1>
      <a:dk2>
        <a:srgbClr val="545454"/>
      </a:dk2>
      <a:lt2>
        <a:srgbClr val="BFBFBF"/>
      </a:lt2>
      <a:accent1>
        <a:srgbClr val="1A606E"/>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0</TotalTime>
  <Words>10037</Words>
  <Application>Microsoft Office PowerPoint</Application>
  <PresentationFormat>Widescreen</PresentationFormat>
  <Paragraphs>672</Paragraphs>
  <Slides>71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71</vt:i4>
      </vt:variant>
    </vt:vector>
  </HeadingPairs>
  <TitlesOfParts>
    <vt:vector size="79" baseType="lpstr">
      <vt:lpstr>Arial</vt:lpstr>
      <vt:lpstr>Arial,Sans-Serif</vt:lpstr>
      <vt:lpstr>Calibri</vt:lpstr>
      <vt:lpstr>Corbel</vt:lpstr>
      <vt:lpstr>Symbol</vt:lpstr>
      <vt:lpstr>Times New Roman</vt:lpstr>
      <vt:lpstr>Wingdings 2</vt:lpstr>
      <vt:lpstr>Frame</vt:lpstr>
      <vt:lpstr>Increased or Improved Services, Part II</vt:lpstr>
      <vt:lpstr>Purpose (1)</vt:lpstr>
      <vt:lpstr>Purpose (2)</vt:lpstr>
      <vt:lpstr>Intended Audience</vt:lpstr>
      <vt:lpstr>Review</vt:lpstr>
      <vt:lpstr>Foundational Principles of the Local Control Funding Formula (LCFF)</vt:lpstr>
      <vt:lpstr>Requirement to Increase or Improve Services</vt:lpstr>
      <vt:lpstr>Which Student Groups are Considered  “Unduplicated”?</vt:lpstr>
      <vt:lpstr>A Note About Homeless Students and Long-Term English Learners</vt:lpstr>
      <vt:lpstr>Meeting the  Requirement to Increase or Improve Services</vt:lpstr>
      <vt:lpstr>Applicable Sections of the LCAP</vt:lpstr>
      <vt:lpstr>Contributing Actions</vt:lpstr>
      <vt:lpstr>The Practice in Steps</vt:lpstr>
      <vt:lpstr>Goals and Actions Section</vt:lpstr>
      <vt:lpstr>Measuring and Reporting Results</vt:lpstr>
      <vt:lpstr>Identifying Actions as Contributing</vt:lpstr>
      <vt:lpstr>Goal Analysis Section: Prompt 3</vt:lpstr>
      <vt:lpstr>Goal Analysis: Prompt 3</vt:lpstr>
      <vt:lpstr>Goal Analysis: Prompt 3 Instructions (1)</vt:lpstr>
      <vt:lpstr>Goal Analysis: Prompt 3 Instructions (2)</vt:lpstr>
      <vt:lpstr>Increased or Improved Services Section – Template and Instructions</vt:lpstr>
      <vt:lpstr>Increased or Improved Services Section</vt:lpstr>
      <vt:lpstr>Subsections</vt:lpstr>
      <vt:lpstr>Subsection 1:  LEA-wide and Schoolwide Actions Prompt</vt:lpstr>
      <vt:lpstr>Subsection 1: LEA-side and Schoolwide Actions Table</vt:lpstr>
      <vt:lpstr>Subsection 1:   LEA-side and Schoolwide Actions Instructions (1)</vt:lpstr>
      <vt:lpstr>Subsection 1:   LEA-side and Schoolwide Actions Instructions (2)</vt:lpstr>
      <vt:lpstr>Subsection 1:   LEA-side and Schoolwide Actions Instructions (3)</vt:lpstr>
      <vt:lpstr>Conclusory Statements</vt:lpstr>
      <vt:lpstr>Subsection 2:   Limited Actions Prompt</vt:lpstr>
      <vt:lpstr>Subsection 2: Limited Actions Table</vt:lpstr>
      <vt:lpstr>Subsection 2:  Limited Actions  Table Instructions (1)</vt:lpstr>
      <vt:lpstr>Subsection 2:  Limited Actions  Table Instructions (2)</vt:lpstr>
      <vt:lpstr>Subsection 2:  Limited Actions  Table Instructions (3)</vt:lpstr>
      <vt:lpstr>Subsection 2:  Planned Percentage of Improved Services Prompt</vt:lpstr>
      <vt:lpstr>Subsection 2:  Planned Percentage of Improved Services Instructions</vt:lpstr>
      <vt:lpstr>Subsection 3:  Additional Concentration Grant Funding Prompt</vt:lpstr>
      <vt:lpstr>Subsection 3:  Additional Concentration Grant Funding Instructions (1)</vt:lpstr>
      <vt:lpstr>Subsection 3:  Additional Concentration Grant Funding Instructions (2)</vt:lpstr>
      <vt:lpstr>Subsection 3:  Additional Concentration Grant Funding Instructions (3)</vt:lpstr>
      <vt:lpstr>Subsection 3:  Staff-to-Student Ratios Table</vt:lpstr>
      <vt:lpstr>Subsection 3:  Staff-to-Student Ratios Table Instructions (1)</vt:lpstr>
      <vt:lpstr>Subsection 3:  Staff-to-Student Ratios Table Instructions (2)</vt:lpstr>
      <vt:lpstr>Example of Insufficient Response:  LEA-wide Action</vt:lpstr>
      <vt:lpstr>Example of Sufficient Response:  LEA-wide Action (1)</vt:lpstr>
      <vt:lpstr>Example of Sufficient Response:  LEA-wide Action (2)</vt:lpstr>
      <vt:lpstr>Example of Sufficient Response:  LEA-wide Action (3)</vt:lpstr>
      <vt:lpstr>Example of Sufficient Response:  Limited Action (1)</vt:lpstr>
      <vt:lpstr>Example of Sufficient Response:  Limited Action (2)</vt:lpstr>
      <vt:lpstr>Example of Sufficient Response:  Limited Action (3)</vt:lpstr>
      <vt:lpstr>Example of Sufficient Response:  Planned Percentage of Improved Services Methodology</vt:lpstr>
      <vt:lpstr>Action Tables</vt:lpstr>
      <vt:lpstr>Required Action Tables</vt:lpstr>
      <vt:lpstr>2025–26 Action Tables</vt:lpstr>
      <vt:lpstr>2025–26 Contributing Actions Annual Update Table (1)</vt:lpstr>
      <vt:lpstr>2025–26 Contributing Actions Annual Update Table (2)</vt:lpstr>
      <vt:lpstr>2025–26 Contributing Actions Annual Update Table (3)</vt:lpstr>
      <vt:lpstr>2025–26 Contributing Actions Annual Update Table (4)</vt:lpstr>
      <vt:lpstr>2025–26 LCFF Carryover Table (1)</vt:lpstr>
      <vt:lpstr>2025–26 LCFF Carryover Table (2)</vt:lpstr>
      <vt:lpstr>2026–27 Action Tables</vt:lpstr>
      <vt:lpstr>2026–27 Total Planned Expenditures Table (1)</vt:lpstr>
      <vt:lpstr>2026–27 Total Planned Expenditures Table (2)</vt:lpstr>
      <vt:lpstr>2026–27 Total Planned Expenditures Table (3)</vt:lpstr>
      <vt:lpstr>2026–27 Total Planned Expenditures Table (4)</vt:lpstr>
      <vt:lpstr>2026–27 Total Planned Expenditures Table (5)</vt:lpstr>
      <vt:lpstr>2026–27 Total Planned Expenditures Table (6)</vt:lpstr>
      <vt:lpstr>2026–27 Total Planned Expenditures Table (7)</vt:lpstr>
      <vt:lpstr>Closing Thoughts</vt:lpstr>
      <vt:lpstr>The Focus Is On Students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Increased or Improved Services, Part II - LCFF (CA Dept of Education)</dc:title>
  <dc:subject>Part II of the Tuesdays @ 2 webinar presentation of the Increased or Improved section of the 2026-27 Local Control and Accountability Plan.</dc:subject>
  <dc:creator/>
  <cp:lastModifiedBy/>
  <cp:revision>1</cp:revision>
  <dcterms:created xsi:type="dcterms:W3CDTF">2026-08-28T22:07:32Z</dcterms:created>
  <dcterms:modified xsi:type="dcterms:W3CDTF">2026-08-31T16:14:24Z</dcterms:modified>
</cp:coreProperties>
</file>