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9" r:id="rId1"/>
  </p:sldMasterIdLst>
  <p:notesMasterIdLst>
    <p:notesMasterId r:id="rId45"/>
  </p:notesMasterIdLst>
  <p:handoutMasterIdLst>
    <p:handoutMasterId r:id="rId46"/>
  </p:handoutMasterIdLst>
  <p:sldIdLst>
    <p:sldId id="306" r:id="rId2"/>
    <p:sldId id="257" r:id="rId3"/>
    <p:sldId id="258" r:id="rId4"/>
    <p:sldId id="259" r:id="rId5"/>
    <p:sldId id="260" r:id="rId6"/>
    <p:sldId id="261" r:id="rId7"/>
    <p:sldId id="1634" r:id="rId8"/>
    <p:sldId id="263" r:id="rId9"/>
    <p:sldId id="469" r:id="rId10"/>
    <p:sldId id="265" r:id="rId11"/>
    <p:sldId id="266" r:id="rId12"/>
    <p:sldId id="267" r:id="rId13"/>
    <p:sldId id="268" r:id="rId14"/>
    <p:sldId id="269" r:id="rId15"/>
    <p:sldId id="270" r:id="rId16"/>
    <p:sldId id="271"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1" r:id="rId34"/>
    <p:sldId id="1629" r:id="rId35"/>
    <p:sldId id="1626" r:id="rId36"/>
    <p:sldId id="1627" r:id="rId37"/>
    <p:sldId id="1551" r:id="rId38"/>
    <p:sldId id="1631" r:id="rId39"/>
    <p:sldId id="1632" r:id="rId40"/>
    <p:sldId id="1633" r:id="rId41"/>
    <p:sldId id="470" r:id="rId42"/>
    <p:sldId id="1628" r:id="rId43"/>
    <p:sldId id="1630" r:id="rId4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dia Renteria" initials="" lastIdx="1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704A0"/>
    <a:srgbClr val="FFFF00"/>
    <a:srgbClr val="FFFF66"/>
    <a:srgbClr val="FF9D0D"/>
    <a:srgbClr val="9900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13" autoAdjust="0"/>
    <p:restoredTop sz="71011" autoAdjust="0"/>
  </p:normalViewPr>
  <p:slideViewPr>
    <p:cSldViewPr snapToGrid="0">
      <p:cViewPr varScale="1">
        <p:scale>
          <a:sx n="48" d="100"/>
          <a:sy n="48" d="100"/>
        </p:scale>
        <p:origin x="60" y="666"/>
      </p:cViewPr>
      <p:guideLst/>
    </p:cSldViewPr>
  </p:slideViewPr>
  <p:notesTextViewPr>
    <p:cViewPr>
      <p:scale>
        <a:sx n="1" d="1"/>
        <a:sy n="1" d="1"/>
      </p:scale>
      <p:origin x="0" y="0"/>
    </p:cViewPr>
  </p:notesTextViewPr>
  <p:notesViewPr>
    <p:cSldViewPr snapToGrid="0">
      <p:cViewPr varScale="1">
        <p:scale>
          <a:sx n="85" d="100"/>
          <a:sy n="85" d="100"/>
        </p:scale>
        <p:origin x="3768"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154C6E1-5628-4B86-82DB-91F6FFC6A6BC}" type="datetimeFigureOut">
              <a:rPr lang="en-US" smtClean="0"/>
              <a:t>2/18/2021</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008A048-3F3D-4FD5-98BC-66D9CA518D76}" type="slidenum">
              <a:rPr lang="en-US" smtClean="0"/>
              <a:t>‹#›</a:t>
            </a:fld>
            <a:endParaRPr lang="en-US"/>
          </a:p>
        </p:txBody>
      </p:sp>
    </p:spTree>
    <p:extLst>
      <p:ext uri="{BB962C8B-B14F-4D97-AF65-F5344CB8AC3E}">
        <p14:creationId xmlns:p14="http://schemas.microsoft.com/office/powerpoint/2010/main" val="25350888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F0DD823-4B24-4612-9EC7-C43CE7648678}" type="datetimeFigureOut">
              <a:rPr lang="en-US" smtClean="0"/>
              <a:t>2/18/2021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4DE2599-B6DD-4604-94C4-ECDEF8D6962A}" type="slidenum">
              <a:rPr lang="en-US" smtClean="0"/>
              <a:t>‹#›</a:t>
            </a:fld>
            <a:endParaRPr lang="en-US"/>
          </a:p>
        </p:txBody>
      </p:sp>
    </p:spTree>
    <p:extLst>
      <p:ext uri="{BB962C8B-B14F-4D97-AF65-F5344CB8AC3E}">
        <p14:creationId xmlns:p14="http://schemas.microsoft.com/office/powerpoint/2010/main" val="409892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6"/>
        <p:cNvGrpSpPr/>
        <p:nvPr/>
      </p:nvGrpSpPr>
      <p:grpSpPr>
        <a:xfrm>
          <a:off x="0" y="0"/>
          <a:ext cx="0" cy="0"/>
          <a:chOff x="0" y="0"/>
          <a:chExt cx="0" cy="0"/>
        </a:xfrm>
      </p:grpSpPr>
      <p:sp>
        <p:nvSpPr>
          <p:cNvPr id="447" name="Google Shape;447;gbcb00586e2_0_100:notes"/>
          <p:cNvSpPr txBox="1">
            <a:spLocks noGrp="1"/>
          </p:cNvSpPr>
          <p:nvPr>
            <p:ph type="body" idx="1"/>
          </p:nvPr>
        </p:nvSpPr>
        <p:spPr>
          <a:xfrm>
            <a:off x="683315" y="4394538"/>
            <a:ext cx="5466600" cy="3595500"/>
          </a:xfrm>
          <a:prstGeom prst="rect">
            <a:avLst/>
          </a:prstGeom>
          <a:noFill/>
          <a:ln>
            <a:noFill/>
          </a:ln>
        </p:spPr>
        <p:txBody>
          <a:bodyPr spcFirstLastPara="1" wrap="square" lIns="91100" tIns="45550" rIns="91100" bIns="45550" anchor="t" anchorCtr="0">
            <a:noAutofit/>
          </a:bodyPr>
          <a:lstStyle/>
          <a:p>
            <a:pPr marL="0" lvl="0" indent="0" algn="l" rtl="0">
              <a:lnSpc>
                <a:spcPct val="100000"/>
              </a:lnSpc>
              <a:spcBef>
                <a:spcPts val="0"/>
              </a:spcBef>
              <a:spcAft>
                <a:spcPts val="0"/>
              </a:spcAft>
              <a:buClr>
                <a:schemeClr val="dk1"/>
              </a:buClr>
              <a:buSzPts val="1400"/>
              <a:buFont typeface="Calibri"/>
              <a:buNone/>
            </a:pPr>
            <a:endParaRPr/>
          </a:p>
        </p:txBody>
      </p:sp>
      <p:sp>
        <p:nvSpPr>
          <p:cNvPr id="448" name="Google Shape;448;gbcb00586e2_0_100:notes"/>
          <p:cNvSpPr>
            <a:spLocks noGrp="1" noRot="1" noChangeAspect="1"/>
          </p:cNvSpPr>
          <p:nvPr>
            <p:ph type="sldImg" idx="2"/>
          </p:nvPr>
        </p:nvSpPr>
        <p:spPr>
          <a:xfrm>
            <a:off x="677863" y="1141413"/>
            <a:ext cx="5476875" cy="308133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3"/>
        <p:cNvGrpSpPr/>
        <p:nvPr/>
      </p:nvGrpSpPr>
      <p:grpSpPr>
        <a:xfrm>
          <a:off x="0" y="0"/>
          <a:ext cx="0" cy="0"/>
          <a:chOff x="0" y="0"/>
          <a:chExt cx="0" cy="0"/>
        </a:xfrm>
      </p:grpSpPr>
      <p:sp>
        <p:nvSpPr>
          <p:cNvPr id="524" name="Google Shape;524;gbafb682898_2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5" name="Google Shape;525;gbafb682898_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9"/>
        <p:cNvGrpSpPr/>
        <p:nvPr/>
      </p:nvGrpSpPr>
      <p:grpSpPr>
        <a:xfrm>
          <a:off x="0" y="0"/>
          <a:ext cx="0" cy="0"/>
          <a:chOff x="0" y="0"/>
          <a:chExt cx="0" cy="0"/>
        </a:xfrm>
      </p:grpSpPr>
      <p:sp>
        <p:nvSpPr>
          <p:cNvPr id="530" name="Google Shape;530;gbcb00586e2_0_3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1" name="Google Shape;531;gbcb00586e2_0_3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5"/>
        <p:cNvGrpSpPr/>
        <p:nvPr/>
      </p:nvGrpSpPr>
      <p:grpSpPr>
        <a:xfrm>
          <a:off x="0" y="0"/>
          <a:ext cx="0" cy="0"/>
          <a:chOff x="0" y="0"/>
          <a:chExt cx="0" cy="0"/>
        </a:xfrm>
      </p:grpSpPr>
      <p:sp>
        <p:nvSpPr>
          <p:cNvPr id="536" name="Google Shape;536;gbafb682898_2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7" name="Google Shape;537;gbafb682898_2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1"/>
        <p:cNvGrpSpPr/>
        <p:nvPr/>
      </p:nvGrpSpPr>
      <p:grpSpPr>
        <a:xfrm>
          <a:off x="0" y="0"/>
          <a:ext cx="0" cy="0"/>
          <a:chOff x="0" y="0"/>
          <a:chExt cx="0" cy="0"/>
        </a:xfrm>
      </p:grpSpPr>
      <p:sp>
        <p:nvSpPr>
          <p:cNvPr id="542" name="Google Shape;542;gbafb682898_2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3" name="Google Shape;543;gbafb682898_2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7"/>
        <p:cNvGrpSpPr/>
        <p:nvPr/>
      </p:nvGrpSpPr>
      <p:grpSpPr>
        <a:xfrm>
          <a:off x="0" y="0"/>
          <a:ext cx="0" cy="0"/>
          <a:chOff x="0" y="0"/>
          <a:chExt cx="0" cy="0"/>
        </a:xfrm>
      </p:grpSpPr>
      <p:sp>
        <p:nvSpPr>
          <p:cNvPr id="548" name="Google Shape;548;gbcb00586e2_0_440: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49" name="Google Shape;549;gbcb00586e2_0_44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6"/>
        <p:cNvGrpSpPr/>
        <p:nvPr/>
      </p:nvGrpSpPr>
      <p:grpSpPr>
        <a:xfrm>
          <a:off x="0" y="0"/>
          <a:ext cx="0" cy="0"/>
          <a:chOff x="0" y="0"/>
          <a:chExt cx="0" cy="0"/>
        </a:xfrm>
      </p:grpSpPr>
      <p:sp>
        <p:nvSpPr>
          <p:cNvPr id="567" name="Google Shape;567;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68" name="Google Shape;568;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2"/>
        <p:cNvGrpSpPr/>
        <p:nvPr/>
      </p:nvGrpSpPr>
      <p:grpSpPr>
        <a:xfrm>
          <a:off x="0" y="0"/>
          <a:ext cx="0" cy="0"/>
          <a:chOff x="0" y="0"/>
          <a:chExt cx="0" cy="0"/>
        </a:xfrm>
      </p:grpSpPr>
      <p:sp>
        <p:nvSpPr>
          <p:cNvPr id="573" name="Google Shape;573;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74" name="Google Shape;574;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7"/>
        <p:cNvGrpSpPr/>
        <p:nvPr/>
      </p:nvGrpSpPr>
      <p:grpSpPr>
        <a:xfrm>
          <a:off x="0" y="0"/>
          <a:ext cx="0" cy="0"/>
          <a:chOff x="0" y="0"/>
          <a:chExt cx="0" cy="0"/>
        </a:xfrm>
      </p:grpSpPr>
      <p:sp>
        <p:nvSpPr>
          <p:cNvPr id="578" name="Google Shape;578;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79" name="Google Shape;579;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3"/>
        <p:cNvGrpSpPr/>
        <p:nvPr/>
      </p:nvGrpSpPr>
      <p:grpSpPr>
        <a:xfrm>
          <a:off x="0" y="0"/>
          <a:ext cx="0" cy="0"/>
          <a:chOff x="0" y="0"/>
          <a:chExt cx="0" cy="0"/>
        </a:xfrm>
      </p:grpSpPr>
      <p:sp>
        <p:nvSpPr>
          <p:cNvPr id="584" name="Google Shape;584;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85" name="Google Shape;585;p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9"/>
        <p:cNvGrpSpPr/>
        <p:nvPr/>
      </p:nvGrpSpPr>
      <p:grpSpPr>
        <a:xfrm>
          <a:off x="0" y="0"/>
          <a:ext cx="0" cy="0"/>
          <a:chOff x="0" y="0"/>
          <a:chExt cx="0" cy="0"/>
        </a:xfrm>
      </p:grpSpPr>
      <p:sp>
        <p:nvSpPr>
          <p:cNvPr id="590" name="Google Shape;590;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91" name="Google Shape;591;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3"/>
        <p:cNvGrpSpPr/>
        <p:nvPr/>
      </p:nvGrpSpPr>
      <p:grpSpPr>
        <a:xfrm>
          <a:off x="0" y="0"/>
          <a:ext cx="0" cy="0"/>
          <a:chOff x="0" y="0"/>
          <a:chExt cx="0" cy="0"/>
        </a:xfrm>
      </p:grpSpPr>
      <p:sp>
        <p:nvSpPr>
          <p:cNvPr id="454" name="Google Shape;454;gbafb682898_3_774:notes"/>
          <p:cNvSpPr txBox="1">
            <a:spLocks noGrp="1"/>
          </p:cNvSpPr>
          <p:nvPr>
            <p:ph type="body" idx="1"/>
          </p:nvPr>
        </p:nvSpPr>
        <p:spPr>
          <a:xfrm>
            <a:off x="685800" y="4400549"/>
            <a:ext cx="5486400" cy="3600600"/>
          </a:xfrm>
          <a:prstGeom prst="rect">
            <a:avLst/>
          </a:prstGeom>
          <a:noFill/>
          <a:ln>
            <a:noFill/>
          </a:ln>
        </p:spPr>
        <p:txBody>
          <a:bodyPr spcFirstLastPara="1" wrap="square" lIns="91350" tIns="45675" rIns="91350" bIns="45675" anchor="t" anchorCtr="0">
            <a:noAutofit/>
          </a:bodyPr>
          <a:lstStyle/>
          <a:p>
            <a:pPr marL="0" lvl="0" indent="0" algn="l" rtl="0">
              <a:lnSpc>
                <a:spcPct val="100000"/>
              </a:lnSpc>
              <a:spcBef>
                <a:spcPts val="0"/>
              </a:spcBef>
              <a:spcAft>
                <a:spcPts val="0"/>
              </a:spcAft>
              <a:buSzPts val="1400"/>
              <a:buNone/>
            </a:pPr>
            <a:endParaRPr/>
          </a:p>
        </p:txBody>
      </p:sp>
      <p:sp>
        <p:nvSpPr>
          <p:cNvPr id="455" name="Google Shape;455;gbafb682898_3_774:notes"/>
          <p:cNvSpPr>
            <a:spLocks noGrp="1" noRot="1" noChangeAspect="1"/>
          </p:cNvSpPr>
          <p:nvPr>
            <p:ph type="sldImg" idx="2"/>
          </p:nvPr>
        </p:nvSpPr>
        <p:spPr>
          <a:xfrm>
            <a:off x="687388" y="1143000"/>
            <a:ext cx="5483225" cy="30845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5"/>
        <p:cNvGrpSpPr/>
        <p:nvPr/>
      </p:nvGrpSpPr>
      <p:grpSpPr>
        <a:xfrm>
          <a:off x="0" y="0"/>
          <a:ext cx="0" cy="0"/>
          <a:chOff x="0" y="0"/>
          <a:chExt cx="0" cy="0"/>
        </a:xfrm>
      </p:grpSpPr>
      <p:sp>
        <p:nvSpPr>
          <p:cNvPr id="596" name="Google Shape;596;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97" name="Google Shape;597;p1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1"/>
        <p:cNvGrpSpPr/>
        <p:nvPr/>
      </p:nvGrpSpPr>
      <p:grpSpPr>
        <a:xfrm>
          <a:off x="0" y="0"/>
          <a:ext cx="0" cy="0"/>
          <a:chOff x="0" y="0"/>
          <a:chExt cx="0" cy="0"/>
        </a:xfrm>
      </p:grpSpPr>
      <p:sp>
        <p:nvSpPr>
          <p:cNvPr id="602" name="Google Shape;602;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3" name="Google Shape;603;p1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6"/>
        <p:cNvGrpSpPr/>
        <p:nvPr/>
      </p:nvGrpSpPr>
      <p:grpSpPr>
        <a:xfrm>
          <a:off x="0" y="0"/>
          <a:ext cx="0" cy="0"/>
          <a:chOff x="0" y="0"/>
          <a:chExt cx="0" cy="0"/>
        </a:xfrm>
      </p:grpSpPr>
      <p:sp>
        <p:nvSpPr>
          <p:cNvPr id="607" name="Google Shape;607;p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8" name="Google Shape;608;p1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2"/>
        <p:cNvGrpSpPr/>
        <p:nvPr/>
      </p:nvGrpSpPr>
      <p:grpSpPr>
        <a:xfrm>
          <a:off x="0" y="0"/>
          <a:ext cx="0" cy="0"/>
          <a:chOff x="0" y="0"/>
          <a:chExt cx="0" cy="0"/>
        </a:xfrm>
      </p:grpSpPr>
      <p:sp>
        <p:nvSpPr>
          <p:cNvPr id="613" name="Google Shape;613;p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14" name="Google Shape;614;p1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8"/>
        <p:cNvGrpSpPr/>
        <p:nvPr/>
      </p:nvGrpSpPr>
      <p:grpSpPr>
        <a:xfrm>
          <a:off x="0" y="0"/>
          <a:ext cx="0" cy="0"/>
          <a:chOff x="0" y="0"/>
          <a:chExt cx="0" cy="0"/>
        </a:xfrm>
      </p:grpSpPr>
      <p:sp>
        <p:nvSpPr>
          <p:cNvPr id="619" name="Google Shape;619;p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20" name="Google Shape;620;p1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4"/>
        <p:cNvGrpSpPr/>
        <p:nvPr/>
      </p:nvGrpSpPr>
      <p:grpSpPr>
        <a:xfrm>
          <a:off x="0" y="0"/>
          <a:ext cx="0" cy="0"/>
          <a:chOff x="0" y="0"/>
          <a:chExt cx="0" cy="0"/>
        </a:xfrm>
      </p:grpSpPr>
      <p:sp>
        <p:nvSpPr>
          <p:cNvPr id="625" name="Google Shape;625;p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26" name="Google Shape;626;p2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0"/>
        <p:cNvGrpSpPr/>
        <p:nvPr/>
      </p:nvGrpSpPr>
      <p:grpSpPr>
        <a:xfrm>
          <a:off x="0" y="0"/>
          <a:ext cx="0" cy="0"/>
          <a:chOff x="0" y="0"/>
          <a:chExt cx="0" cy="0"/>
        </a:xfrm>
      </p:grpSpPr>
      <p:sp>
        <p:nvSpPr>
          <p:cNvPr id="631" name="Google Shape;631;p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32" name="Google Shape;632;p2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
              <a:t>The way the self-reflection tool is designed feeds right into the LCAP...</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6"/>
        <p:cNvGrpSpPr/>
        <p:nvPr/>
      </p:nvGrpSpPr>
      <p:grpSpPr>
        <a:xfrm>
          <a:off x="0" y="0"/>
          <a:ext cx="0" cy="0"/>
          <a:chOff x="0" y="0"/>
          <a:chExt cx="0" cy="0"/>
        </a:xfrm>
      </p:grpSpPr>
      <p:sp>
        <p:nvSpPr>
          <p:cNvPr id="637" name="Google Shape;637;p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38" name="Google Shape;638;p2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
              <a:t>The way the self-reflection tool is designed feeds right into the LCAP...</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2"/>
        <p:cNvGrpSpPr/>
        <p:nvPr/>
      </p:nvGrpSpPr>
      <p:grpSpPr>
        <a:xfrm>
          <a:off x="0" y="0"/>
          <a:ext cx="0" cy="0"/>
          <a:chOff x="0" y="0"/>
          <a:chExt cx="0" cy="0"/>
        </a:xfrm>
      </p:grpSpPr>
      <p:sp>
        <p:nvSpPr>
          <p:cNvPr id="643" name="Google Shape;643;p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44" name="Google Shape;644;p2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
              <a:t>The way the self-reflection tool is designed feeds right into the LCAP...</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8"/>
        <p:cNvGrpSpPr/>
        <p:nvPr/>
      </p:nvGrpSpPr>
      <p:grpSpPr>
        <a:xfrm>
          <a:off x="0" y="0"/>
          <a:ext cx="0" cy="0"/>
          <a:chOff x="0" y="0"/>
          <a:chExt cx="0" cy="0"/>
        </a:xfrm>
      </p:grpSpPr>
      <p:sp>
        <p:nvSpPr>
          <p:cNvPr id="649" name="Google Shape;649;p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50" name="Google Shape;650;p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
              <a:t>The way the self-reflection tool is designed feeds right into the LCAP…</a:t>
            </a:r>
            <a:endParaRPr/>
          </a:p>
          <a:p>
            <a:pPr marL="0" lvl="0" indent="0" algn="l" rtl="0">
              <a:lnSpc>
                <a:spcPct val="100000"/>
              </a:lnSpc>
              <a:spcBef>
                <a:spcPts val="0"/>
              </a:spcBef>
              <a:spcAft>
                <a:spcPts val="0"/>
              </a:spcAft>
              <a:buSzPts val="1100"/>
              <a:buNone/>
            </a:pPr>
            <a:r>
              <a:rPr lang="en"/>
              <a:t>Most vulnerable students self-selecting or being tracked out of a college preparatory track and into minimum graduation requirements and/or CTE track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0"/>
        <p:cNvGrpSpPr/>
        <p:nvPr/>
      </p:nvGrpSpPr>
      <p:grpSpPr>
        <a:xfrm>
          <a:off x="0" y="0"/>
          <a:ext cx="0" cy="0"/>
          <a:chOff x="0" y="0"/>
          <a:chExt cx="0" cy="0"/>
        </a:xfrm>
      </p:grpSpPr>
      <p:sp>
        <p:nvSpPr>
          <p:cNvPr id="461" name="Google Shape;461;gbafb682898_3_3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2" name="Google Shape;462;gbafb682898_3_3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4"/>
        <p:cNvGrpSpPr/>
        <p:nvPr/>
      </p:nvGrpSpPr>
      <p:grpSpPr>
        <a:xfrm>
          <a:off x="0" y="0"/>
          <a:ext cx="0" cy="0"/>
          <a:chOff x="0" y="0"/>
          <a:chExt cx="0" cy="0"/>
        </a:xfrm>
      </p:grpSpPr>
      <p:sp>
        <p:nvSpPr>
          <p:cNvPr id="655" name="Google Shape;655;p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56" name="Google Shape;656;p2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
              <a:t>The way the self-reflection tool is designed feeds right into the LCAP...</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6"/>
        <p:cNvGrpSpPr/>
        <p:nvPr/>
      </p:nvGrpSpPr>
      <p:grpSpPr>
        <a:xfrm>
          <a:off x="0" y="0"/>
          <a:ext cx="0" cy="0"/>
          <a:chOff x="0" y="0"/>
          <a:chExt cx="0" cy="0"/>
        </a:xfrm>
      </p:grpSpPr>
      <p:sp>
        <p:nvSpPr>
          <p:cNvPr id="667" name="Google Shape;667;p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68" name="Google Shape;668;p2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6"/>
        <p:cNvGrpSpPr/>
        <p:nvPr/>
      </p:nvGrpSpPr>
      <p:grpSpPr>
        <a:xfrm>
          <a:off x="0" y="0"/>
          <a:ext cx="0" cy="0"/>
          <a:chOff x="0" y="0"/>
          <a:chExt cx="0" cy="0"/>
        </a:xfrm>
      </p:grpSpPr>
      <p:sp>
        <p:nvSpPr>
          <p:cNvPr id="667" name="Google Shape;667;p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68" name="Google Shape;668;p2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100596046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b5a4ff065c_0_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b5a4ff065c_0_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a:p>
            <a:pPr marL="0" lvl="0" indent="0" algn="l" rtl="0">
              <a:spcBef>
                <a:spcPts val="0"/>
              </a:spcBef>
              <a:spcAft>
                <a:spcPts val="0"/>
              </a:spcAft>
              <a:buNone/>
            </a:pPr>
            <a:endParaRPr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bc171f297d_2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10" name="Google Shape;110;gbc171f297d_2_63: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r>
              <a:rPr lang="en">
                <a:solidFill>
                  <a:srgbClr val="222222"/>
                </a:solidFill>
              </a:rPr>
              <a:t>This interactive workshop will help LEA teams design an LCAP that is aligned to the CA English Learner Roadmap policy and focuses on identifying actions, services, programs, and resources that ensure equitable opportunities and outcomes for English Learners. The training will also help LEA teams to identify the Dashboard data and how to use the additional features to focus on the achievement of ELs, and more effectively understand the achievement and status of their ELs.</a:t>
            </a:r>
            <a:endParaRPr sz="1400">
              <a:latin typeface="Arial Narrow"/>
              <a:ea typeface="Arial Narrow"/>
              <a:cs typeface="Arial Narrow"/>
              <a:sym typeface="Arial Narrow"/>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6"/>
        <p:cNvGrpSpPr/>
        <p:nvPr/>
      </p:nvGrpSpPr>
      <p:grpSpPr>
        <a:xfrm>
          <a:off x="0" y="0"/>
          <a:ext cx="0" cy="0"/>
          <a:chOff x="0" y="0"/>
          <a:chExt cx="0" cy="0"/>
        </a:xfrm>
      </p:grpSpPr>
      <p:sp>
        <p:nvSpPr>
          <p:cNvPr id="447" name="Google Shape;447;gbcb00586e2_0_100:notes"/>
          <p:cNvSpPr txBox="1">
            <a:spLocks noGrp="1"/>
          </p:cNvSpPr>
          <p:nvPr>
            <p:ph type="body" idx="1"/>
          </p:nvPr>
        </p:nvSpPr>
        <p:spPr>
          <a:xfrm>
            <a:off x="683315" y="4394538"/>
            <a:ext cx="5466600" cy="3595500"/>
          </a:xfrm>
          <a:prstGeom prst="rect">
            <a:avLst/>
          </a:prstGeom>
          <a:noFill/>
          <a:ln>
            <a:noFill/>
          </a:ln>
        </p:spPr>
        <p:txBody>
          <a:bodyPr spcFirstLastPara="1" wrap="square" lIns="91100" tIns="45550" rIns="91100" bIns="45550" anchor="t" anchorCtr="0">
            <a:noAutofit/>
          </a:bodyPr>
          <a:lstStyle/>
          <a:p>
            <a:pPr marL="0" lvl="0" indent="0" algn="l" rtl="0">
              <a:lnSpc>
                <a:spcPct val="100000"/>
              </a:lnSpc>
              <a:spcBef>
                <a:spcPts val="0"/>
              </a:spcBef>
              <a:spcAft>
                <a:spcPts val="0"/>
              </a:spcAft>
              <a:buClr>
                <a:schemeClr val="dk1"/>
              </a:buClr>
              <a:buSzPts val="1400"/>
              <a:buFont typeface="Calibri"/>
              <a:buNone/>
            </a:pPr>
            <a:endParaRPr/>
          </a:p>
        </p:txBody>
      </p:sp>
      <p:sp>
        <p:nvSpPr>
          <p:cNvPr id="448" name="Google Shape;448;gbcb00586e2_0_100:notes"/>
          <p:cNvSpPr>
            <a:spLocks noGrp="1" noRot="1" noChangeAspect="1"/>
          </p:cNvSpPr>
          <p:nvPr>
            <p:ph type="sldImg" idx="2"/>
          </p:nvPr>
        </p:nvSpPr>
        <p:spPr>
          <a:xfrm>
            <a:off x="677863" y="1141413"/>
            <a:ext cx="5476875" cy="308133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04030082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0"/>
        <p:cNvGrpSpPr/>
        <p:nvPr/>
      </p:nvGrpSpPr>
      <p:grpSpPr>
        <a:xfrm>
          <a:off x="0" y="0"/>
          <a:ext cx="0" cy="0"/>
          <a:chOff x="0" y="0"/>
          <a:chExt cx="0" cy="0"/>
        </a:xfrm>
      </p:grpSpPr>
      <p:sp>
        <p:nvSpPr>
          <p:cNvPr id="681" name="Google Shape;681;p15:notes"/>
          <p:cNvSpPr>
            <a:spLocks noGrp="1" noRot="1" noChangeAspect="1"/>
          </p:cNvSpPr>
          <p:nvPr>
            <p:ph type="sldImg" idx="2"/>
          </p:nvPr>
        </p:nvSpPr>
        <p:spPr>
          <a:xfrm>
            <a:off x="709613" y="1160463"/>
            <a:ext cx="5565775" cy="313213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82" name="Google Shape;682;p15:notes"/>
          <p:cNvSpPr txBox="1">
            <a:spLocks noGrp="1"/>
          </p:cNvSpPr>
          <p:nvPr>
            <p:ph type="body" idx="1"/>
          </p:nvPr>
        </p:nvSpPr>
        <p:spPr>
          <a:xfrm>
            <a:off x="698500" y="4467780"/>
            <a:ext cx="5588000" cy="3655457"/>
          </a:xfrm>
          <a:prstGeom prst="rect">
            <a:avLst/>
          </a:prstGeom>
          <a:noFill/>
          <a:ln>
            <a:noFill/>
          </a:ln>
        </p:spPr>
        <p:txBody>
          <a:bodyPr spcFirstLastPara="1" wrap="square" lIns="92950" tIns="46475" rIns="92950" bIns="46475" anchor="t" anchorCtr="0">
            <a:noAutofit/>
          </a:bodyPr>
          <a:lstStyle/>
          <a:p>
            <a:pPr marL="457200" marR="0" lvl="0" indent="-228600" algn="l" rtl="0">
              <a:lnSpc>
                <a:spcPct val="100000"/>
              </a:lnSpc>
              <a:spcBef>
                <a:spcPts val="0"/>
              </a:spcBef>
              <a:spcAft>
                <a:spcPts val="0"/>
              </a:spcAft>
              <a:buSzPts val="1400"/>
              <a:buNone/>
            </a:pPr>
            <a:endParaRPr/>
          </a:p>
        </p:txBody>
      </p:sp>
      <p:sp>
        <p:nvSpPr>
          <p:cNvPr id="683" name="Google Shape;683;p15:notes"/>
          <p:cNvSpPr txBox="1">
            <a:spLocks noGrp="1"/>
          </p:cNvSpPr>
          <p:nvPr>
            <p:ph type="sldNum" idx="12"/>
          </p:nvPr>
        </p:nvSpPr>
        <p:spPr>
          <a:xfrm>
            <a:off x="3956551" y="8817905"/>
            <a:ext cx="3026833" cy="465796"/>
          </a:xfrm>
          <a:prstGeom prst="rect">
            <a:avLst/>
          </a:prstGeom>
          <a:noFill/>
          <a:ln>
            <a:noFill/>
          </a:ln>
        </p:spPr>
        <p:txBody>
          <a:bodyPr spcFirstLastPara="1" wrap="square" lIns="92950" tIns="46475" rIns="92950" bIns="46475" anchor="b"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0000000-1234-1234-1234-12341234123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42</a:t>
            </a:fld>
            <a:endParaRPr kumimoji="0"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6"/>
        <p:cNvGrpSpPr/>
        <p:nvPr/>
      </p:nvGrpSpPr>
      <p:grpSpPr>
        <a:xfrm>
          <a:off x="0" y="0"/>
          <a:ext cx="0" cy="0"/>
          <a:chOff x="0" y="0"/>
          <a:chExt cx="0" cy="0"/>
        </a:xfrm>
      </p:grpSpPr>
      <p:sp>
        <p:nvSpPr>
          <p:cNvPr id="467" name="Google Shape;467;gbafb682898_3_216:notes"/>
          <p:cNvSpPr>
            <a:spLocks noGrp="1" noRot="1" noChangeAspect="1"/>
          </p:cNvSpPr>
          <p:nvPr>
            <p:ph type="sldImg" idx="2"/>
          </p:nvPr>
        </p:nvSpPr>
        <p:spPr>
          <a:xfrm>
            <a:off x="687388" y="1143000"/>
            <a:ext cx="5483225" cy="30845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68" name="Google Shape;468;gbafb682898_3_216:notes"/>
          <p:cNvSpPr txBox="1">
            <a:spLocks noGrp="1"/>
          </p:cNvSpPr>
          <p:nvPr>
            <p:ph type="body" idx="1"/>
          </p:nvPr>
        </p:nvSpPr>
        <p:spPr>
          <a:xfrm>
            <a:off x="685800" y="4400549"/>
            <a:ext cx="5486400" cy="3600600"/>
          </a:xfrm>
          <a:prstGeom prst="rect">
            <a:avLst/>
          </a:prstGeom>
          <a:noFill/>
          <a:ln>
            <a:noFill/>
          </a:ln>
        </p:spPr>
        <p:txBody>
          <a:bodyPr spcFirstLastPara="1" wrap="square" lIns="91350" tIns="45675" rIns="91350" bIns="45675" anchor="t" anchorCtr="0">
            <a:noAutofit/>
          </a:bodyPr>
          <a:lstStyle/>
          <a:p>
            <a:pPr marL="0" lvl="0" indent="0" algn="l" rtl="0">
              <a:lnSpc>
                <a:spcPct val="100000"/>
              </a:lnSpc>
              <a:spcBef>
                <a:spcPts val="1200"/>
              </a:spcBef>
              <a:spcAft>
                <a:spcPts val="0"/>
              </a:spcAft>
              <a:buSzPts val="1400"/>
              <a:buNone/>
            </a:pPr>
            <a:endParaRPr/>
          </a:p>
        </p:txBody>
      </p:sp>
      <p:sp>
        <p:nvSpPr>
          <p:cNvPr id="469" name="Google Shape;469;gbafb682898_3_216:notes"/>
          <p:cNvSpPr txBox="1">
            <a:spLocks noGrp="1"/>
          </p:cNvSpPr>
          <p:nvPr>
            <p:ph type="sldNum" idx="12"/>
          </p:nvPr>
        </p:nvSpPr>
        <p:spPr>
          <a:xfrm>
            <a:off x="3884614" y="8685214"/>
            <a:ext cx="2971800" cy="459000"/>
          </a:xfrm>
          <a:prstGeom prst="rect">
            <a:avLst/>
          </a:prstGeom>
          <a:noFill/>
          <a:ln>
            <a:noFill/>
          </a:ln>
        </p:spPr>
        <p:txBody>
          <a:bodyPr spcFirstLastPara="1" wrap="square" lIns="91350" tIns="45675" rIns="91350" bIns="456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 sz="1400"/>
              <a:t>5</a:t>
            </a:fld>
            <a:endParaRPr sz="14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4"/>
        <p:cNvGrpSpPr/>
        <p:nvPr/>
      </p:nvGrpSpPr>
      <p:grpSpPr>
        <a:xfrm>
          <a:off x="0" y="0"/>
          <a:ext cx="0" cy="0"/>
          <a:chOff x="0" y="0"/>
          <a:chExt cx="0" cy="0"/>
        </a:xfrm>
      </p:grpSpPr>
      <p:sp>
        <p:nvSpPr>
          <p:cNvPr id="475" name="Google Shape;475;gbafb682898_3_223:notes"/>
          <p:cNvSpPr txBox="1">
            <a:spLocks noGrp="1"/>
          </p:cNvSpPr>
          <p:nvPr>
            <p:ph type="body" idx="1"/>
          </p:nvPr>
        </p:nvSpPr>
        <p:spPr>
          <a:xfrm>
            <a:off x="685800" y="4400549"/>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76" name="Google Shape;476;gbafb682898_3_223:notes"/>
          <p:cNvSpPr>
            <a:spLocks noGrp="1" noRot="1" noChangeAspect="1"/>
          </p:cNvSpPr>
          <p:nvPr>
            <p:ph type="sldImg" idx="2"/>
          </p:nvPr>
        </p:nvSpPr>
        <p:spPr>
          <a:xfrm>
            <a:off x="687388" y="1143000"/>
            <a:ext cx="5483225" cy="30845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0"/>
        <p:cNvGrpSpPr/>
        <p:nvPr/>
      </p:nvGrpSpPr>
      <p:grpSpPr>
        <a:xfrm>
          <a:off x="0" y="0"/>
          <a:ext cx="0" cy="0"/>
          <a:chOff x="0" y="0"/>
          <a:chExt cx="0" cy="0"/>
        </a:xfrm>
      </p:grpSpPr>
      <p:sp>
        <p:nvSpPr>
          <p:cNvPr id="491" name="Google Shape;491;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92" name="Google Shape;492;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1000"/>
              </a:spcBef>
              <a:spcAft>
                <a:spcPts val="200"/>
              </a:spcAft>
              <a:buClr>
                <a:schemeClr val="dk1"/>
              </a:buClr>
              <a:buSzPts val="2400"/>
              <a:buFont typeface="Arial"/>
              <a:buNone/>
            </a:pPr>
            <a:r>
              <a:rPr lang="en" sz="1200" dirty="0">
                <a:solidFill>
                  <a:srgbClr val="3F3F3F"/>
                </a:solidFill>
              </a:rPr>
              <a:t>Note: Traditional schools </a:t>
            </a:r>
            <a:r>
              <a:rPr lang="en-US" sz="1200" dirty="0">
                <a:solidFill>
                  <a:srgbClr val="3F3F3F"/>
                </a:solidFill>
              </a:rPr>
              <a:t>within a school district </a:t>
            </a:r>
            <a:r>
              <a:rPr lang="en" sz="1200" dirty="0">
                <a:solidFill>
                  <a:srgbClr val="3F3F3F"/>
                </a:solidFill>
              </a:rPr>
              <a:t>do not report individual local indicator data; however, districts and COEs should complete their self-reflection tools and report their progress in a manner that is inclusive of all the schools in their LEA.</a:t>
            </a:r>
            <a:endParaRPr sz="10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9</a:t>
            </a:fld>
            <a:endParaRPr lang="en-US"/>
          </a:p>
        </p:txBody>
      </p:sp>
    </p:spTree>
    <p:extLst>
      <p:ext uri="{BB962C8B-B14F-4D97-AF65-F5344CB8AC3E}">
        <p14:creationId xmlns:p14="http://schemas.microsoft.com/office/powerpoint/2010/main" val="18632624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1"/>
        <p:cNvGrpSpPr/>
        <p:nvPr/>
      </p:nvGrpSpPr>
      <p:grpSpPr>
        <a:xfrm>
          <a:off x="0" y="0"/>
          <a:ext cx="0" cy="0"/>
          <a:chOff x="0" y="0"/>
          <a:chExt cx="0" cy="0"/>
        </a:xfrm>
      </p:grpSpPr>
      <p:sp>
        <p:nvSpPr>
          <p:cNvPr id="512" name="Google Shape;512;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13" name="Google Shape;513;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 dirty="0"/>
              <a:t>Self-reflection tool is a reporting measure for the public about the progress the LEA has made for that priority. (i.e. Priority 3, if the LEA is using the rating scale, the “reason” the LEA would be giving themselves a certain rating should be rooted in specific data they have gathered)</a:t>
            </a: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7"/>
        <p:cNvGrpSpPr/>
        <p:nvPr/>
      </p:nvGrpSpPr>
      <p:grpSpPr>
        <a:xfrm>
          <a:off x="0" y="0"/>
          <a:ext cx="0" cy="0"/>
          <a:chOff x="0" y="0"/>
          <a:chExt cx="0" cy="0"/>
        </a:xfrm>
      </p:grpSpPr>
      <p:sp>
        <p:nvSpPr>
          <p:cNvPr id="518" name="Google Shape;518;gbafb682898_2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9" name="Google Shape;519;gbafb682898_2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Option 1">
    <p:spTree>
      <p:nvGrpSpPr>
        <p:cNvPr id="1" name=""/>
        <p:cNvGrpSpPr/>
        <p:nvPr/>
      </p:nvGrpSpPr>
      <p:grpSpPr>
        <a:xfrm>
          <a:off x="0" y="0"/>
          <a:ext cx="0" cy="0"/>
          <a:chOff x="0" y="0"/>
          <a:chExt cx="0" cy="0"/>
        </a:xfrm>
      </p:grpSpPr>
      <p:sp>
        <p:nvSpPr>
          <p:cNvPr id="7" name="Rectangle 6"/>
          <p:cNvSpPr/>
          <p:nvPr/>
        </p:nvSpPr>
        <p:spPr>
          <a:xfrm>
            <a:off x="3175" y="6418741"/>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0" y="635096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1097280" y="6506339"/>
            <a:ext cx="9985898" cy="261610"/>
          </a:xfrm>
          <a:prstGeom prst="rect">
            <a:avLst/>
          </a:prstGeom>
        </p:spPr>
        <p:txBody>
          <a:bodyPr wrap="square">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0" lang="en-US" altLang="en-US" sz="1100" b="1"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a:t>
            </a: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State Superintendent of Public Instruction				        California Department of Education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578074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82633" y="374073"/>
            <a:ext cx="3507971" cy="2506286"/>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272741" y="374073"/>
            <a:ext cx="7631083" cy="5931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82633" y="2926080"/>
            <a:ext cx="3507971"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1633264-9BD4-4993-9E3F-E6198FD752D9}" type="datetime1">
              <a:rPr lang="en-US" smtClean="0"/>
              <a:t>2/18/2021</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sz="2400">
                <a:solidFill>
                  <a:schemeClr val="tx2"/>
                </a:solidFill>
              </a:defRPr>
            </a:lvl1pPr>
          </a:lstStyle>
          <a:p>
            <a:fld id="{1E47FE53-EBF0-4DA7-9D9D-CC1C3A20F3CB}" type="slidenum">
              <a:rPr lang="en-US" smtClean="0"/>
              <a:pPr/>
              <a:t>‹#›</a:t>
            </a:fld>
            <a:endParaRPr lang="en-US" dirty="0"/>
          </a:p>
        </p:txBody>
      </p:sp>
      <p:pic>
        <p:nvPicPr>
          <p:cNvPr id="12" name="Picture 11"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55974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wo column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Two-column layout – Single-line headline</a:t>
            </a:r>
          </a:p>
        </p:txBody>
      </p:sp>
      <p:sp>
        <p:nvSpPr>
          <p:cNvPr id="3" name="Content Placeholder 2"/>
          <p:cNvSpPr>
            <a:spLocks noGrp="1"/>
          </p:cNvSpPr>
          <p:nvPr>
            <p:ph sz="half" idx="1" hasCustomPrompt="1"/>
          </p:nvPr>
        </p:nvSpPr>
        <p:spPr>
          <a:xfrm>
            <a:off x="374136" y="1597025"/>
            <a:ext cx="5598040" cy="4351338"/>
          </a:xfrm>
          <a:prstGeom prst="rect">
            <a:avLst/>
          </a:prstGeom>
        </p:spPr>
        <p:txBody>
          <a:bodyPr/>
          <a:lstStyle>
            <a:lvl1pPr marL="457200" indent="-457200">
              <a:buClr>
                <a:schemeClr val="accent3"/>
              </a:buClr>
              <a:buFont typeface="Arial" panose="020B0604020202020204" pitchFamily="34" charset="0"/>
              <a:buChar char="•"/>
              <a:defRPr/>
            </a:lvl1pPr>
            <a:lvl2pPr marL="685800" indent="-228600">
              <a:buClr>
                <a:schemeClr val="accent3"/>
              </a:buClr>
              <a:buFont typeface="Museo Sans 300" panose="02000000000000000000" pitchFamily="50" charset="0"/>
              <a:buChar char="–"/>
              <a:defRPr/>
            </a:lvl2pPr>
            <a:lvl3pPr marL="1143000" indent="-228600">
              <a:buClr>
                <a:schemeClr val="accent3"/>
              </a:buClr>
              <a:buFont typeface="Arial" panose="020B0604020202020204" pitchFamily="34" charset="0"/>
              <a:buChar char="•"/>
              <a:defRPr/>
            </a:lvl3pPr>
          </a:lstStyle>
          <a:p>
            <a:pPr lvl="0"/>
            <a:r>
              <a:rPr lang="en-US" dirty="0"/>
              <a:t>Best font size for easily readable text in presentations</a:t>
            </a:r>
          </a:p>
          <a:p>
            <a:pPr lvl="1"/>
            <a:r>
              <a:rPr lang="en-US" dirty="0"/>
              <a:t>Second level – note the bullet levels use alternate symbols</a:t>
            </a:r>
          </a:p>
          <a:p>
            <a:pPr lvl="2"/>
            <a:r>
              <a:rPr lang="en-US" dirty="0"/>
              <a:t>Third level</a:t>
            </a:r>
          </a:p>
        </p:txBody>
      </p:sp>
      <p:sp>
        <p:nvSpPr>
          <p:cNvPr id="7" name="Slide Number Placeholder 6"/>
          <p:cNvSpPr>
            <a:spLocks noGrp="1"/>
          </p:cNvSpPr>
          <p:nvPr>
            <p:ph type="sldNum" sz="quarter" idx="12"/>
          </p:nvPr>
        </p:nvSpPr>
        <p:spPr/>
        <p:txBody>
          <a:bodyPr/>
          <a:lstStyle/>
          <a:p>
            <a:fld id="{D4EB817D-99E7-4996-9C34-9D70EA686781}" type="slidenum">
              <a:rPr lang="en-US" smtClean="0">
                <a:solidFill>
                  <a:srgbClr val="333F48"/>
                </a:solidFill>
              </a:rPr>
              <a:pPr/>
              <a:t>‹#›</a:t>
            </a:fld>
            <a:endParaRPr lang="en-US">
              <a:solidFill>
                <a:srgbClr val="333F48"/>
              </a:solidFill>
            </a:endParaRPr>
          </a:p>
        </p:txBody>
      </p:sp>
      <p:sp>
        <p:nvSpPr>
          <p:cNvPr id="6" name="Content Placeholder 2">
            <a:extLst>
              <a:ext uri="{FF2B5EF4-FFF2-40B4-BE49-F238E27FC236}">
                <a16:creationId xmlns:a16="http://schemas.microsoft.com/office/drawing/2014/main" id="{5B6B920D-CADE-4AE8-8880-CD6A69FC1F33}"/>
              </a:ext>
            </a:extLst>
          </p:cNvPr>
          <p:cNvSpPr>
            <a:spLocks noGrp="1"/>
          </p:cNvSpPr>
          <p:nvPr>
            <p:ph sz="half" idx="13" hasCustomPrompt="1"/>
          </p:nvPr>
        </p:nvSpPr>
        <p:spPr>
          <a:xfrm>
            <a:off x="6105967" y="1597025"/>
            <a:ext cx="5598040" cy="4351338"/>
          </a:xfrm>
          <a:prstGeom prst="rect">
            <a:avLst/>
          </a:prstGeom>
        </p:spPr>
        <p:txBody>
          <a:bodyPr/>
          <a:lstStyle>
            <a:lvl1pPr marL="457200" indent="-457200">
              <a:buClr>
                <a:schemeClr val="accent3"/>
              </a:buClr>
              <a:buFont typeface="Arial" panose="020B0604020202020204" pitchFamily="34" charset="0"/>
              <a:buChar char="•"/>
              <a:defRPr/>
            </a:lvl1pPr>
            <a:lvl2pPr marL="685800" indent="-228600">
              <a:buClr>
                <a:schemeClr val="accent3"/>
              </a:buClr>
              <a:buFont typeface="Museo Sans 300" panose="02000000000000000000" pitchFamily="50" charset="0"/>
              <a:buChar char="–"/>
              <a:defRPr/>
            </a:lvl2pPr>
            <a:lvl3pPr marL="1143000" indent="-228600">
              <a:buClr>
                <a:schemeClr val="accent3"/>
              </a:buClr>
              <a:buFont typeface="Arial" panose="020B0604020202020204" pitchFamily="34" charset="0"/>
              <a:buChar char="•"/>
              <a:defRPr/>
            </a:lvl3pPr>
          </a:lstStyle>
          <a:p>
            <a:pPr lvl="0"/>
            <a:r>
              <a:rPr lang="en-US" dirty="0"/>
              <a:t>Best font size for easily readable text in presentations</a:t>
            </a:r>
          </a:p>
          <a:p>
            <a:pPr lvl="1"/>
            <a:r>
              <a:rPr lang="en-US" dirty="0"/>
              <a:t>Second level – note the bullet levels use alternate symbols</a:t>
            </a:r>
          </a:p>
          <a:p>
            <a:pPr lvl="2"/>
            <a:r>
              <a:rPr lang="en-US" dirty="0"/>
              <a:t>Third level</a:t>
            </a:r>
          </a:p>
        </p:txBody>
      </p:sp>
    </p:spTree>
    <p:extLst>
      <p:ext uri="{BB962C8B-B14F-4D97-AF65-F5344CB8AC3E}">
        <p14:creationId xmlns:p14="http://schemas.microsoft.com/office/powerpoint/2010/main" val="2449875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Option 2">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pic>
        <p:nvPicPr>
          <p:cNvPr id="12" name="Picture 11"/>
          <p:cNvPicPr>
            <a:picLocks noChangeAspect="1"/>
          </p:cNvPicPr>
          <p:nvPr userDrawn="1"/>
        </p:nvPicPr>
        <p:blipFill rotWithShape="1">
          <a:blip r:embed="rId3">
            <a:extLst>
              <a:ext uri="{28A0092B-C50C-407E-A947-70E740481C1C}">
                <a14:useLocalDpi xmlns:a14="http://schemas.microsoft.com/office/drawing/2010/main" val="0"/>
              </a:ext>
            </a:extLst>
          </a:blip>
          <a:srcRect l="4675"/>
          <a:stretch/>
        </p:blipFill>
        <p:spPr>
          <a:xfrm>
            <a:off x="440575" y="5685855"/>
            <a:ext cx="3333404" cy="666750"/>
          </a:xfrm>
          <a:prstGeom prst="rect">
            <a:avLst/>
          </a:prstGeom>
        </p:spPr>
      </p:pic>
      <p:sp>
        <p:nvSpPr>
          <p:cNvPr id="8" name="Rectangle 7"/>
          <p:cNvSpPr/>
          <p:nvPr/>
        </p:nvSpPr>
        <p:spPr>
          <a:xfrm>
            <a:off x="15" y="6342629"/>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440575" y="6498595"/>
            <a:ext cx="10642603" cy="261610"/>
          </a:xfrm>
          <a:prstGeom prst="rect">
            <a:avLst/>
          </a:prstGeom>
        </p:spPr>
        <p:txBody>
          <a:bodyPr wrap="square">
            <a:spAutoFit/>
          </a:bodyPr>
          <a:lstStyle/>
          <a:p>
            <a:pPr marL="0" marR="0" lvl="0" indent="0" algn="l" defTabSz="914400" rtl="0" eaLnBrk="0" fontAlgn="base" latinLnBrk="0" hangingPunct="0">
              <a:lnSpc>
                <a:spcPct val="100000"/>
              </a:lnSpc>
              <a:spcBef>
                <a:spcPts val="800"/>
              </a:spcBef>
              <a:spcAft>
                <a:spcPct val="0"/>
              </a:spcAft>
              <a:buClrTx/>
              <a:buSzTx/>
              <a:buFontTx/>
              <a:buNone/>
              <a:tabLst/>
              <a:defRPr/>
            </a:pP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State Superintendent of Public Instruction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022482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Option 3">
    <p:spTree>
      <p:nvGrpSpPr>
        <p:cNvPr id="1" name=""/>
        <p:cNvGrpSpPr/>
        <p:nvPr/>
      </p:nvGrpSpPr>
      <p:grpSpPr>
        <a:xfrm>
          <a:off x="0" y="0"/>
          <a:ext cx="0" cy="0"/>
          <a:chOff x="0" y="0"/>
          <a:chExt cx="0" cy="0"/>
        </a:xfrm>
      </p:grpSpPr>
      <p:sp>
        <p:nvSpPr>
          <p:cNvPr id="16" name="Rectangle 15"/>
          <p:cNvSpPr/>
          <p:nvPr userDrawn="1"/>
        </p:nvSpPr>
        <p:spPr>
          <a:xfrm>
            <a:off x="0" y="0"/>
            <a:ext cx="1886297" cy="6334316"/>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485502" y="758952"/>
            <a:ext cx="9152313"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2485501" y="4455621"/>
            <a:ext cx="9155085"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2576943" y="4343400"/>
            <a:ext cx="8988371"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4" name="Picture 11" descr="Official Seal of the California Department of Education"/>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5192" y="758952"/>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1"/>
          <p:cNvSpPr>
            <a:spLocks noChangeArrowheads="1"/>
          </p:cNvSpPr>
          <p:nvPr userDrawn="1"/>
        </p:nvSpPr>
        <p:spPr bwMode="auto">
          <a:xfrm>
            <a:off x="101367" y="2298827"/>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dirty="0">
                <a:solidFill>
                  <a:srgbClr val="070C51"/>
                </a:solidFill>
                <a:latin typeface="Arial" panose="020B0604020202020204" pitchFamily="34" charset="0"/>
              </a:rPr>
              <a:t>TONY</a:t>
            </a:r>
            <a:r>
              <a:rPr lang="en-US" altLang="en-US" sz="1200" b="1" baseline="0" dirty="0">
                <a:solidFill>
                  <a:srgbClr val="070C51"/>
                </a:solidFill>
                <a:latin typeface="Arial" panose="020B0604020202020204" pitchFamily="34" charset="0"/>
              </a:rPr>
              <a:t> THURMOND</a:t>
            </a:r>
            <a:br>
              <a:rPr lang="en-US" altLang="en-US" sz="1000" b="1"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State Superintendent </a:t>
            </a:r>
            <a:br>
              <a:rPr lang="en-US" altLang="en-US" sz="1000"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of Public Instruction</a:t>
            </a:r>
            <a:endParaRPr lang="en-US" altLang="en-US" sz="1000" dirty="0">
              <a:solidFill>
                <a:schemeClr val="tx2"/>
              </a:solidFill>
            </a:endParaRPr>
          </a:p>
        </p:txBody>
      </p:sp>
    </p:spTree>
    <p:extLst>
      <p:ext uri="{BB962C8B-B14F-4D97-AF65-F5344CB8AC3E}">
        <p14:creationId xmlns:p14="http://schemas.microsoft.com/office/powerpoint/2010/main" val="992142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D0F53CC3-C508-42EB-9C99-C0731D8A77DC}" type="datetime1">
              <a:rPr lang="en-US" smtClean="0"/>
              <a:t>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825629" y="6456128"/>
            <a:ext cx="1312025" cy="365125"/>
          </a:xfrm>
        </p:spPr>
        <p:txBody>
          <a:bodyPr/>
          <a:lstStyle>
            <a:lvl1pPr>
              <a:defRPr sz="2400"/>
            </a:lvl1pPr>
          </a:lstStyle>
          <a:p>
            <a:fld id="{1E47FE53-EBF0-4DA7-9D9D-CC1C3A20F3CB}" type="slidenum">
              <a:rPr lang="en-US" smtClean="0"/>
              <a:pPr/>
              <a:t>‹#›</a:t>
            </a:fld>
            <a:endParaRPr lang="en-US" dirty="0"/>
          </a:p>
        </p:txBody>
      </p:sp>
    </p:spTree>
    <p:extLst>
      <p:ext uri="{BB962C8B-B14F-4D97-AF65-F5344CB8AC3E}">
        <p14:creationId xmlns:p14="http://schemas.microsoft.com/office/powerpoint/2010/main" val="3969906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26003"/>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C9E0EC7-80A7-488B-89F4-1C53A3E952EA}" type="datetime1">
              <a:rPr lang="en-US" smtClean="0"/>
              <a:t>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2400"/>
            </a:lvl1pPr>
          </a:lstStyle>
          <a:p>
            <a:fld id="{1E47FE53-EBF0-4DA7-9D9D-CC1C3A20F3CB}"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1882174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Side-by-Sid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3"/>
            <a:ext cx="4937760" cy="4388811"/>
          </a:xfr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17920" y="1845734"/>
            <a:ext cx="4937760" cy="438880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A5854F1F-885C-401B-9D74-C094F8F53417}" type="datetime1">
              <a:rPr lang="en-US" smtClean="0"/>
              <a:t>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sz="2400"/>
            </a:lvl1pPr>
          </a:lstStyle>
          <a:p>
            <a:fld id="{1E47FE53-EBF0-4DA7-9D9D-CC1C3A20F3CB}" type="slidenum">
              <a:rPr lang="en-US" smtClean="0"/>
              <a:pPr/>
              <a:t>‹#›</a:t>
            </a:fld>
            <a:endParaRPr lang="en-US" dirty="0"/>
          </a:p>
        </p:txBody>
      </p:sp>
    </p:spTree>
    <p:extLst>
      <p:ext uri="{BB962C8B-B14F-4D97-AF65-F5344CB8AC3E}">
        <p14:creationId xmlns:p14="http://schemas.microsoft.com/office/powerpoint/2010/main" val="83660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Above and Below">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10058402" cy="2144375"/>
          </a:xfr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Content Placeholder 3"/>
          <p:cNvSpPr>
            <a:spLocks noGrp="1"/>
          </p:cNvSpPr>
          <p:nvPr>
            <p:ph sz="half" idx="2"/>
          </p:nvPr>
        </p:nvSpPr>
        <p:spPr>
          <a:xfrm>
            <a:off x="1097278" y="4098483"/>
            <a:ext cx="10058402" cy="21443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Date Placeholder 4"/>
          <p:cNvSpPr>
            <a:spLocks noGrp="1"/>
          </p:cNvSpPr>
          <p:nvPr>
            <p:ph type="dt" sz="half" idx="10"/>
          </p:nvPr>
        </p:nvSpPr>
        <p:spPr/>
        <p:txBody>
          <a:bodyPr/>
          <a:lstStyle/>
          <a:p>
            <a:fld id="{285ECA67-089B-4383-BF86-83962BBEB4F4}" type="datetime1">
              <a:rPr lang="en-US" smtClean="0"/>
              <a:t>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sz="2400"/>
            </a:lvl1pPr>
          </a:lstStyle>
          <a:p>
            <a:fld id="{1E47FE53-EBF0-4DA7-9D9D-CC1C3A20F3CB}" type="slidenum">
              <a:rPr lang="en-US" smtClean="0"/>
              <a:pPr/>
              <a:t>‹#›</a:t>
            </a:fld>
            <a:endParaRPr lang="en-US" dirty="0"/>
          </a:p>
        </p:txBody>
      </p:sp>
    </p:spTree>
    <p:extLst>
      <p:ext uri="{BB962C8B-B14F-4D97-AF65-F5344CB8AC3E}">
        <p14:creationId xmlns:p14="http://schemas.microsoft.com/office/powerpoint/2010/main" val="1291907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FC3A4B7-BCC1-4669-B02E-C6938F2EB33C}" type="datetime1">
              <a:rPr lang="en-US" smtClean="0"/>
              <a:t>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lvl1pPr>
              <a:defRPr sz="2400"/>
            </a:lvl1pPr>
          </a:lstStyle>
          <a:p>
            <a:fld id="{1E47FE53-EBF0-4DA7-9D9D-CC1C3A20F3CB}" type="slidenum">
              <a:rPr lang="en-US" smtClean="0"/>
              <a:pPr/>
              <a:t>‹#›</a:t>
            </a:fld>
            <a:endParaRPr lang="en-US" dirty="0"/>
          </a:p>
        </p:txBody>
      </p:sp>
    </p:spTree>
    <p:extLst>
      <p:ext uri="{BB962C8B-B14F-4D97-AF65-F5344CB8AC3E}">
        <p14:creationId xmlns:p14="http://schemas.microsoft.com/office/powerpoint/2010/main" val="350394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6AE87801-09E0-4406-A1A1-0B79CF1506B0}" type="datetime1">
              <a:rPr lang="en-US" smtClean="0"/>
              <a:t>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sz="2400"/>
            </a:lvl1pPr>
          </a:lstStyle>
          <a:p>
            <a:fld id="{1E47FE53-EBF0-4DA7-9D9D-CC1C3A20F3CB}" type="slidenum">
              <a:rPr lang="en-US" smtClean="0"/>
              <a:pPr/>
              <a:t>‹#›</a:t>
            </a:fld>
            <a:endParaRPr lang="en-US" dirty="0"/>
          </a:p>
        </p:txBody>
      </p:sp>
    </p:spTree>
    <p:extLst>
      <p:ext uri="{BB962C8B-B14F-4D97-AF65-F5344CB8AC3E}">
        <p14:creationId xmlns:p14="http://schemas.microsoft.com/office/powerpoint/2010/main" val="2719227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9113"/>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3"/>
            <a:ext cx="10058400" cy="4355561"/>
          </a:xfrm>
          <a:prstGeom prst="rect">
            <a:avLst/>
          </a:prstGeom>
        </p:spPr>
        <p:txBody>
          <a:bodyPr vert="horz" lIns="45720" tIns="45720" rIns="4572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4CABF9A-EAFE-4F6F-960B-6474C3B41B6E}" type="datetime1">
              <a:rPr lang="en-US" smtClean="0"/>
              <a:t>2/18/2021</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825629" y="6431189"/>
            <a:ext cx="1312025" cy="365125"/>
          </a:xfrm>
          <a:prstGeom prst="rect">
            <a:avLst/>
          </a:prstGeom>
        </p:spPr>
        <p:txBody>
          <a:bodyPr vert="horz" lIns="91440" tIns="45720" rIns="91440" bIns="45720" rtlCol="0" anchor="ctr"/>
          <a:lstStyle>
            <a:lvl1pPr algn="r">
              <a:defRPr sz="1050">
                <a:solidFill>
                  <a:srgbClr val="FFFFFF"/>
                </a:solidFill>
              </a:defRPr>
            </a:lvl1pPr>
          </a:lstStyle>
          <a:p>
            <a:fld id="{1E47FE53-EBF0-4DA7-9D9D-CC1C3A20F3CB}"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40565278"/>
      </p:ext>
    </p:extLst>
  </p:cSld>
  <p:clrMap bg1="lt1" tx1="dk1" bg2="lt2" tx2="dk2" accent1="accent1" accent2="accent2" accent3="accent3" accent4="accent4" accent5="accent5" accent6="accent6" hlink="hlink" folHlink="folHlink"/>
  <p:sldLayoutIdLst>
    <p:sldLayoutId id="2147483701" r:id="rId1"/>
    <p:sldLayoutId id="2147483690" r:id="rId2"/>
    <p:sldLayoutId id="2147483700" r:id="rId3"/>
    <p:sldLayoutId id="2147483691" r:id="rId4"/>
    <p:sldLayoutId id="2147483692" r:id="rId5"/>
    <p:sldLayoutId id="2147483693" r:id="rId6"/>
    <p:sldLayoutId id="2147483699" r:id="rId7"/>
    <p:sldLayoutId id="2147483694" r:id="rId8"/>
    <p:sldLayoutId id="2147483695" r:id="rId9"/>
    <p:sldLayoutId id="2147483697" r:id="rId10"/>
    <p:sldLayoutId id="2147483748"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176213" indent="-176213" algn="l" defTabSz="914400" rtl="0" eaLnBrk="1" latinLnBrk="0" hangingPunct="1">
        <a:lnSpc>
          <a:spcPct val="90000"/>
        </a:lnSpc>
        <a:spcBef>
          <a:spcPts val="1200"/>
        </a:spcBef>
        <a:spcAft>
          <a:spcPts val="200"/>
        </a:spcAft>
        <a:buClrTx/>
        <a:buSzPct val="100000"/>
        <a:buFont typeface="Arial" panose="020B0604020202020204" pitchFamily="34" charset="0"/>
        <a:buChar char="•"/>
        <a:defRPr sz="2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hyperlink" Target="https://www.cde.ca.gov/ta/ac/cm/documents/localindquickref2021.docx" TargetMode="External"/><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8" Type="http://schemas.openxmlformats.org/officeDocument/2006/relationships/hyperlink" Target="https://forms.gle/crxjiF7vz9PVk2dB6" TargetMode="External"/><Relationship Id="rId3" Type="http://schemas.openxmlformats.org/officeDocument/2006/relationships/hyperlink" Target="https://scalingstudentsuccess.org/" TargetMode="External"/><Relationship Id="rId7" Type="http://schemas.openxmlformats.org/officeDocument/2006/relationships/hyperlink" Target="mailto:Roman@ScalingStudentSuccess.org" TargetMode="External"/><Relationship Id="rId2" Type="http://schemas.openxmlformats.org/officeDocument/2006/relationships/notesSlide" Target="../notesSlides/notesSlide33.xml"/><Relationship Id="rId1" Type="http://schemas.openxmlformats.org/officeDocument/2006/relationships/slideLayout" Target="../slideLayouts/slideLayout1.xml"/><Relationship Id="rId6" Type="http://schemas.openxmlformats.org/officeDocument/2006/relationships/image" Target="../media/image7.jpg"/><Relationship Id="rId5" Type="http://schemas.openxmlformats.org/officeDocument/2006/relationships/image" Target="../media/image6.png"/><Relationship Id="rId4" Type="http://schemas.openxmlformats.org/officeDocument/2006/relationships/image" Target="../media/image5.png"/></Relationships>
</file>

<file path=ppt/slides/_rels/slide3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mailto:Kbrackenridge@tfcusa.org" TargetMode="External"/><Relationship Id="rId1" Type="http://schemas.openxmlformats.org/officeDocument/2006/relationships/slideLayout" Target="../slideLayouts/slideLayout11.xml"/><Relationship Id="rId5" Type="http://schemas.openxmlformats.org/officeDocument/2006/relationships/image" Target="../media/image9.png"/><Relationship Id="rId4" Type="http://schemas.openxmlformats.org/officeDocument/2006/relationships/hyperlink" Target="https://forms.gle/RXpnxm414hi8xJ4SA"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3" Type="http://schemas.openxmlformats.org/officeDocument/2006/relationships/hyperlink" Target="https://bit.ly/3cXS2EX" TargetMode="External"/><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3" Type="http://schemas.openxmlformats.org/officeDocument/2006/relationships/hyperlink" Target="mailto:LCFF@cde.ca.gov" TargetMode="External"/><Relationship Id="rId2" Type="http://schemas.openxmlformats.org/officeDocument/2006/relationships/notesSlide" Target="../notesSlides/notesSlide36.xml"/><Relationship Id="rId1" Type="http://schemas.openxmlformats.org/officeDocument/2006/relationships/slideLayout" Target="../slideLayouts/slideLayout4.xml"/><Relationship Id="rId4" Type="http://schemas.openxmlformats.org/officeDocument/2006/relationships/hyperlink" Target="https://www.cde.ca.gov/fg/aa/lc/tuesdaysat2.asp"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slide" Target="slide4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600" dirty="0"/>
              <a:t>The California School Dashboard Local Indicator Process</a:t>
            </a:r>
          </a:p>
        </p:txBody>
      </p:sp>
      <p:sp>
        <p:nvSpPr>
          <p:cNvPr id="3" name="Subtitle 2"/>
          <p:cNvSpPr>
            <a:spLocks noGrp="1"/>
          </p:cNvSpPr>
          <p:nvPr>
            <p:ph type="subTitle" idx="1"/>
          </p:nvPr>
        </p:nvSpPr>
        <p:spPr>
          <a:xfrm>
            <a:off x="2485501" y="4455620"/>
            <a:ext cx="9155085" cy="1753451"/>
          </a:xfrm>
        </p:spPr>
        <p:txBody>
          <a:bodyPr>
            <a:normAutofit/>
          </a:bodyPr>
          <a:lstStyle/>
          <a:p>
            <a:r>
              <a:rPr lang="en-US" dirty="0"/>
              <a:t>For 2021-22</a:t>
            </a:r>
          </a:p>
          <a:p>
            <a:r>
              <a:rPr lang="en-US" dirty="0"/>
              <a:t>CALIFORNIA DEPARTMENT OF EDUCATION</a:t>
            </a:r>
          </a:p>
          <a:p>
            <a:r>
              <a:rPr lang="en-US" dirty="0"/>
              <a:t>FEBRUARY 11, 2021</a:t>
            </a:r>
          </a:p>
        </p:txBody>
      </p:sp>
    </p:spTree>
    <p:extLst>
      <p:ext uri="{BB962C8B-B14F-4D97-AF65-F5344CB8AC3E}">
        <p14:creationId xmlns:p14="http://schemas.microsoft.com/office/powerpoint/2010/main" val="373912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514"/>
        <p:cNvGrpSpPr/>
        <p:nvPr/>
      </p:nvGrpSpPr>
      <p:grpSpPr>
        <a:xfrm>
          <a:off x="0" y="0"/>
          <a:ext cx="0" cy="0"/>
          <a:chOff x="0" y="0"/>
          <a:chExt cx="0" cy="0"/>
        </a:xfrm>
      </p:grpSpPr>
      <p:sp>
        <p:nvSpPr>
          <p:cNvPr id="515" name="Google Shape;515;p5"/>
          <p:cNvSpPr txBox="1">
            <a:spLocks noGrp="1"/>
          </p:cNvSpPr>
          <p:nvPr>
            <p:ph type="title"/>
          </p:nvPr>
        </p:nvSpPr>
        <p:spPr/>
        <p:txBody>
          <a:bodyPr/>
          <a:lstStyle/>
          <a:p>
            <a:r>
              <a:rPr lang="en-US"/>
              <a:t>Performance Standards</a:t>
            </a:r>
          </a:p>
        </p:txBody>
      </p:sp>
      <p:sp>
        <p:nvSpPr>
          <p:cNvPr id="516" name="Google Shape;516;p5"/>
          <p:cNvSpPr txBox="1">
            <a:spLocks noGrp="1"/>
          </p:cNvSpPr>
          <p:nvPr>
            <p:ph type="body" idx="1"/>
          </p:nvPr>
        </p:nvSpPr>
        <p:spPr/>
        <p:txBody>
          <a:bodyPr/>
          <a:lstStyle/>
          <a:p>
            <a:r>
              <a:rPr lang="en-US" dirty="0"/>
              <a:t>In January of 2020, the SBE revised the performance standards for each local indicator to require LEAs to:</a:t>
            </a:r>
          </a:p>
          <a:p>
            <a:pPr lvl="1"/>
            <a:r>
              <a:rPr lang="en-US" sz="2800" dirty="0"/>
              <a:t>Annually measure its progress in meeting the requirements of the specific LCFF priority.</a:t>
            </a:r>
          </a:p>
          <a:p>
            <a:pPr lvl="1"/>
            <a:r>
              <a:rPr lang="en-US" sz="2800" dirty="0">
                <a:highlight>
                  <a:srgbClr val="FFFF00"/>
                </a:highlight>
              </a:rPr>
              <a:t>Report the results as part of a non-consent item at a regularly scheduled public meeting of the local governing board/body in conjunction with the adoption of the LCAP.</a:t>
            </a:r>
          </a:p>
          <a:p>
            <a:pPr lvl="1"/>
            <a:r>
              <a:rPr lang="en-US" sz="2800" dirty="0"/>
              <a:t>Report results to the public through the Dashboard utilizing the SBE-adopted self-reflection tools for each local indicator.</a:t>
            </a:r>
          </a:p>
        </p:txBody>
      </p:sp>
      <p:sp>
        <p:nvSpPr>
          <p:cNvPr id="2" name="Slide Number Placeholder 1">
            <a:extLst>
              <a:ext uri="{FF2B5EF4-FFF2-40B4-BE49-F238E27FC236}">
                <a16:creationId xmlns:a16="http://schemas.microsoft.com/office/drawing/2014/main" id="{CC8C675D-38EA-4DCE-A89B-71A2810AC3F8}"/>
              </a:ext>
            </a:extLst>
          </p:cNvPr>
          <p:cNvSpPr>
            <a:spLocks noGrp="1"/>
          </p:cNvSpPr>
          <p:nvPr>
            <p:ph type="sldNum" sz="quarter" idx="12"/>
          </p:nvPr>
        </p:nvSpPr>
        <p:spPr/>
        <p:txBody>
          <a:bodyPr/>
          <a:lstStyle/>
          <a:p>
            <a:fld id="{1E47FE53-EBF0-4DA7-9D9D-CC1C3A20F3CB}"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520"/>
        <p:cNvGrpSpPr/>
        <p:nvPr/>
      </p:nvGrpSpPr>
      <p:grpSpPr>
        <a:xfrm>
          <a:off x="0" y="0"/>
          <a:ext cx="0" cy="0"/>
          <a:chOff x="0" y="0"/>
          <a:chExt cx="0" cy="0"/>
        </a:xfrm>
      </p:grpSpPr>
      <p:sp>
        <p:nvSpPr>
          <p:cNvPr id="521" name="Google Shape;521;gbafb682898_2_10"/>
          <p:cNvSpPr txBox="1">
            <a:spLocks noGrp="1"/>
          </p:cNvSpPr>
          <p:nvPr>
            <p:ph type="title"/>
          </p:nvPr>
        </p:nvSpPr>
        <p:spPr>
          <a:prstGeom prst="rect">
            <a:avLst/>
          </a:prstGeom>
        </p:spPr>
        <p:txBody>
          <a:bodyPr spcFirstLastPara="1" vert="horz" wrap="square" lIns="91433" tIns="45700" rIns="91433" bIns="45700" rtlCol="0" anchor="b" anchorCtr="0">
            <a:noAutofit/>
          </a:bodyPr>
          <a:lstStyle/>
          <a:p>
            <a:pPr>
              <a:spcBef>
                <a:spcPts val="0"/>
              </a:spcBef>
            </a:pPr>
            <a:r>
              <a:rPr lang="en"/>
              <a:t>Local Indicator Tools</a:t>
            </a:r>
            <a:endParaRPr/>
          </a:p>
        </p:txBody>
      </p:sp>
      <p:sp>
        <p:nvSpPr>
          <p:cNvPr id="3" name="Slide Number Placeholder 2">
            <a:extLst>
              <a:ext uri="{FF2B5EF4-FFF2-40B4-BE49-F238E27FC236}">
                <a16:creationId xmlns:a16="http://schemas.microsoft.com/office/drawing/2014/main" id="{391CAE77-EDD5-4703-AC85-DA33666F3528}"/>
              </a:ext>
            </a:extLst>
          </p:cNvPr>
          <p:cNvSpPr>
            <a:spLocks noGrp="1"/>
          </p:cNvSpPr>
          <p:nvPr>
            <p:ph type="sldNum" sz="quarter" idx="12"/>
          </p:nvPr>
        </p:nvSpPr>
        <p:spPr/>
        <p:txBody>
          <a:bodyPr/>
          <a:lstStyle/>
          <a:p>
            <a:fld id="{1E47FE53-EBF0-4DA7-9D9D-CC1C3A20F3CB}"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526"/>
        <p:cNvGrpSpPr/>
        <p:nvPr/>
      </p:nvGrpSpPr>
      <p:grpSpPr>
        <a:xfrm>
          <a:off x="0" y="0"/>
          <a:ext cx="0" cy="0"/>
          <a:chOff x="0" y="0"/>
          <a:chExt cx="0" cy="0"/>
        </a:xfrm>
      </p:grpSpPr>
      <p:sp>
        <p:nvSpPr>
          <p:cNvPr id="527" name="Google Shape;527;gbafb682898_2_0"/>
          <p:cNvSpPr txBox="1">
            <a:spLocks noGrp="1"/>
          </p:cNvSpPr>
          <p:nvPr>
            <p:ph type="title"/>
          </p:nvPr>
        </p:nvSpPr>
        <p:spPr/>
        <p:txBody>
          <a:bodyPr/>
          <a:lstStyle/>
          <a:p>
            <a:r>
              <a:rPr lang="en-US" dirty="0"/>
              <a:t>Overview of Local Indicators (1)</a:t>
            </a:r>
          </a:p>
        </p:txBody>
      </p:sp>
      <p:sp>
        <p:nvSpPr>
          <p:cNvPr id="528" name="Google Shape;528;gbafb682898_2_0"/>
          <p:cNvSpPr txBox="1">
            <a:spLocks noGrp="1"/>
          </p:cNvSpPr>
          <p:nvPr>
            <p:ph idx="1"/>
          </p:nvPr>
        </p:nvSpPr>
        <p:spPr/>
        <p:txBody>
          <a:bodyPr/>
          <a:lstStyle/>
          <a:p>
            <a:pPr marL="0" indent="0">
              <a:buNone/>
            </a:pPr>
            <a:r>
              <a:rPr lang="en-US" dirty="0"/>
              <a:t>Priority 1-Teachers, Materials, Facilities</a:t>
            </a:r>
          </a:p>
          <a:p>
            <a:r>
              <a:rPr lang="en-US" dirty="0"/>
              <a:t>teacher mis-assignments and vacant teacher positions</a:t>
            </a:r>
          </a:p>
          <a:p>
            <a:r>
              <a:rPr lang="en-US" dirty="0"/>
              <a:t>students without access to standards-aligned instructional materials </a:t>
            </a:r>
          </a:p>
          <a:p>
            <a:r>
              <a:rPr lang="en-US" dirty="0"/>
              <a:t>instances where facilities do not meet the “good repair” standard </a:t>
            </a:r>
          </a:p>
          <a:p>
            <a:pPr marL="0" indent="0">
              <a:buNone/>
            </a:pPr>
            <a:r>
              <a:rPr lang="en-US" dirty="0"/>
              <a:t>Note: All are data elements that are currently required as part of the School Accountability Report Card (SARC).</a:t>
            </a:r>
          </a:p>
          <a:p>
            <a:endParaRPr lang="en-US" dirty="0"/>
          </a:p>
          <a:p>
            <a:endParaRPr lang="en-US" dirty="0"/>
          </a:p>
          <a:p>
            <a:endParaRPr lang="en-US" dirty="0"/>
          </a:p>
        </p:txBody>
      </p:sp>
      <p:sp>
        <p:nvSpPr>
          <p:cNvPr id="2" name="Slide Number Placeholder 1">
            <a:extLst>
              <a:ext uri="{FF2B5EF4-FFF2-40B4-BE49-F238E27FC236}">
                <a16:creationId xmlns:a16="http://schemas.microsoft.com/office/drawing/2014/main" id="{FA4E2B50-0F31-4A5E-AE7F-759DBC475754}"/>
              </a:ext>
            </a:extLst>
          </p:cNvPr>
          <p:cNvSpPr>
            <a:spLocks noGrp="1"/>
          </p:cNvSpPr>
          <p:nvPr>
            <p:ph type="sldNum" sz="quarter" idx="12"/>
          </p:nvPr>
        </p:nvSpPr>
        <p:spPr/>
        <p:txBody>
          <a:bodyPr/>
          <a:lstStyle/>
          <a:p>
            <a:fld id="{1E47FE53-EBF0-4DA7-9D9D-CC1C3A20F3CB}"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532"/>
        <p:cNvGrpSpPr/>
        <p:nvPr/>
      </p:nvGrpSpPr>
      <p:grpSpPr>
        <a:xfrm>
          <a:off x="0" y="0"/>
          <a:ext cx="0" cy="0"/>
          <a:chOff x="0" y="0"/>
          <a:chExt cx="0" cy="0"/>
        </a:xfrm>
      </p:grpSpPr>
      <p:sp>
        <p:nvSpPr>
          <p:cNvPr id="533" name="Google Shape;533;gbcb00586e2_0_337"/>
          <p:cNvSpPr txBox="1">
            <a:spLocks noGrp="1"/>
          </p:cNvSpPr>
          <p:nvPr>
            <p:ph type="title"/>
          </p:nvPr>
        </p:nvSpPr>
        <p:spPr/>
        <p:txBody>
          <a:bodyPr/>
          <a:lstStyle/>
          <a:p>
            <a:r>
              <a:rPr lang="en-US" dirty="0"/>
              <a:t>Overview of Local Indicators (2)</a:t>
            </a:r>
          </a:p>
        </p:txBody>
      </p:sp>
      <p:sp>
        <p:nvSpPr>
          <p:cNvPr id="534" name="Google Shape;534;gbcb00586e2_0_337"/>
          <p:cNvSpPr txBox="1">
            <a:spLocks noGrp="1"/>
          </p:cNvSpPr>
          <p:nvPr>
            <p:ph type="body" idx="1"/>
          </p:nvPr>
        </p:nvSpPr>
        <p:spPr/>
        <p:txBody>
          <a:bodyPr/>
          <a:lstStyle/>
          <a:p>
            <a:pPr marL="0" indent="0">
              <a:buNone/>
            </a:pPr>
            <a:r>
              <a:rPr lang="en-US" dirty="0"/>
              <a:t>Priority 2 - Implementation of State Standards</a:t>
            </a:r>
          </a:p>
          <a:p>
            <a:r>
              <a:rPr lang="en-US" dirty="0"/>
              <a:t>Narrative Summary or</a:t>
            </a:r>
          </a:p>
          <a:p>
            <a:r>
              <a:rPr lang="en-US" dirty="0"/>
              <a:t>Rating Scale</a:t>
            </a:r>
          </a:p>
          <a:p>
            <a:pPr marL="0" indent="0">
              <a:buNone/>
            </a:pPr>
            <a:r>
              <a:rPr lang="en-US" dirty="0"/>
              <a:t>Priority 3- Parent and Family Engagement</a:t>
            </a:r>
          </a:p>
          <a:p>
            <a:r>
              <a:rPr lang="en-US" dirty="0"/>
              <a:t>Narrative and Rating Scale</a:t>
            </a:r>
          </a:p>
          <a:p>
            <a:endParaRPr lang="en-US" dirty="0"/>
          </a:p>
        </p:txBody>
      </p:sp>
      <p:sp>
        <p:nvSpPr>
          <p:cNvPr id="2" name="Slide Number Placeholder 1">
            <a:extLst>
              <a:ext uri="{FF2B5EF4-FFF2-40B4-BE49-F238E27FC236}">
                <a16:creationId xmlns:a16="http://schemas.microsoft.com/office/drawing/2014/main" id="{73D33ED3-F43E-4F75-A093-31F5B15C43FD}"/>
              </a:ext>
            </a:extLst>
          </p:cNvPr>
          <p:cNvSpPr>
            <a:spLocks noGrp="1"/>
          </p:cNvSpPr>
          <p:nvPr>
            <p:ph type="sldNum" sz="quarter" idx="12"/>
          </p:nvPr>
        </p:nvSpPr>
        <p:spPr/>
        <p:txBody>
          <a:bodyPr/>
          <a:lstStyle/>
          <a:p>
            <a:fld id="{1E47FE53-EBF0-4DA7-9D9D-CC1C3A20F3CB}" type="slidenum">
              <a:rPr lang="en-US" smtClean="0"/>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538"/>
        <p:cNvGrpSpPr/>
        <p:nvPr/>
      </p:nvGrpSpPr>
      <p:grpSpPr>
        <a:xfrm>
          <a:off x="0" y="0"/>
          <a:ext cx="0" cy="0"/>
          <a:chOff x="0" y="0"/>
          <a:chExt cx="0" cy="0"/>
        </a:xfrm>
      </p:grpSpPr>
      <p:sp>
        <p:nvSpPr>
          <p:cNvPr id="539" name="Google Shape;539;gbafb682898_2_16"/>
          <p:cNvSpPr txBox="1">
            <a:spLocks noGrp="1"/>
          </p:cNvSpPr>
          <p:nvPr>
            <p:ph type="title"/>
          </p:nvPr>
        </p:nvSpPr>
        <p:spPr/>
        <p:txBody>
          <a:bodyPr/>
          <a:lstStyle/>
          <a:p>
            <a:r>
              <a:rPr lang="en-US"/>
              <a:t>Overview of Local Indicators (3)</a:t>
            </a:r>
            <a:endParaRPr lang="en-US" dirty="0"/>
          </a:p>
        </p:txBody>
      </p:sp>
      <p:sp>
        <p:nvSpPr>
          <p:cNvPr id="540" name="Google Shape;540;gbafb682898_2_16"/>
          <p:cNvSpPr txBox="1">
            <a:spLocks noGrp="1"/>
          </p:cNvSpPr>
          <p:nvPr>
            <p:ph type="body" idx="1"/>
          </p:nvPr>
        </p:nvSpPr>
        <p:spPr/>
        <p:txBody>
          <a:bodyPr/>
          <a:lstStyle/>
          <a:p>
            <a:pPr marL="0" indent="0">
              <a:buNone/>
            </a:pPr>
            <a:r>
              <a:rPr lang="en-US" dirty="0"/>
              <a:t>Priority 6- School Climate</a:t>
            </a:r>
          </a:p>
          <a:p>
            <a:r>
              <a:rPr lang="en-US" dirty="0"/>
              <a:t>Narrative Summary</a:t>
            </a:r>
          </a:p>
          <a:p>
            <a:pPr marL="0" indent="0">
              <a:buNone/>
            </a:pPr>
            <a:r>
              <a:rPr lang="en-US" dirty="0"/>
              <a:t>Priority 7- Broad Course of Study Access</a:t>
            </a:r>
          </a:p>
          <a:p>
            <a:r>
              <a:rPr lang="en-US" dirty="0"/>
              <a:t>Narrative Summary</a:t>
            </a:r>
          </a:p>
          <a:p>
            <a:endParaRPr lang="en-US" dirty="0"/>
          </a:p>
        </p:txBody>
      </p:sp>
      <p:sp>
        <p:nvSpPr>
          <p:cNvPr id="2" name="Slide Number Placeholder 1">
            <a:extLst>
              <a:ext uri="{FF2B5EF4-FFF2-40B4-BE49-F238E27FC236}">
                <a16:creationId xmlns:a16="http://schemas.microsoft.com/office/drawing/2014/main" id="{0B49A9E6-9E7B-4B58-8DCC-56E903E46E06}"/>
              </a:ext>
            </a:extLst>
          </p:cNvPr>
          <p:cNvSpPr>
            <a:spLocks noGrp="1"/>
          </p:cNvSpPr>
          <p:nvPr>
            <p:ph type="sldNum" sz="quarter" idx="12"/>
          </p:nvPr>
        </p:nvSpPr>
        <p:spPr/>
        <p:txBody>
          <a:bodyPr/>
          <a:lstStyle/>
          <a:p>
            <a:fld id="{1E47FE53-EBF0-4DA7-9D9D-CC1C3A20F3CB}"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544"/>
        <p:cNvGrpSpPr/>
        <p:nvPr/>
      </p:nvGrpSpPr>
      <p:grpSpPr>
        <a:xfrm>
          <a:off x="0" y="0"/>
          <a:ext cx="0" cy="0"/>
          <a:chOff x="0" y="0"/>
          <a:chExt cx="0" cy="0"/>
        </a:xfrm>
      </p:grpSpPr>
      <p:sp>
        <p:nvSpPr>
          <p:cNvPr id="545" name="Google Shape;545;gbafb682898_2_21"/>
          <p:cNvSpPr txBox="1">
            <a:spLocks noGrp="1"/>
          </p:cNvSpPr>
          <p:nvPr>
            <p:ph type="title"/>
          </p:nvPr>
        </p:nvSpPr>
        <p:spPr/>
        <p:txBody>
          <a:bodyPr/>
          <a:lstStyle/>
          <a:p>
            <a:r>
              <a:rPr lang="en-US" dirty="0"/>
              <a:t>Overview of Local Indicators (4)</a:t>
            </a:r>
          </a:p>
        </p:txBody>
      </p:sp>
      <p:sp>
        <p:nvSpPr>
          <p:cNvPr id="546" name="Google Shape;546;gbafb682898_2_21"/>
          <p:cNvSpPr txBox="1">
            <a:spLocks noGrp="1"/>
          </p:cNvSpPr>
          <p:nvPr>
            <p:ph type="body" idx="1"/>
          </p:nvPr>
        </p:nvSpPr>
        <p:spPr/>
        <p:txBody>
          <a:bodyPr/>
          <a:lstStyle/>
          <a:p>
            <a:pPr marL="0" indent="0">
              <a:buNone/>
            </a:pPr>
            <a:r>
              <a:rPr lang="en-US" dirty="0"/>
              <a:t>Priority 9 - Coordination of Services for Expelled Students (COE only)</a:t>
            </a:r>
          </a:p>
          <a:p>
            <a:r>
              <a:rPr lang="en-US" dirty="0"/>
              <a:t>Rating Scale</a:t>
            </a:r>
          </a:p>
          <a:p>
            <a:pPr marL="0" indent="0">
              <a:buNone/>
            </a:pPr>
            <a:r>
              <a:rPr lang="en-US" dirty="0"/>
              <a:t>Priority 10 - Coordination of Services for Foster Youth (COE only)</a:t>
            </a:r>
          </a:p>
          <a:p>
            <a:r>
              <a:rPr lang="en-US" dirty="0"/>
              <a:t>Rating Scale</a:t>
            </a:r>
          </a:p>
          <a:p>
            <a:endParaRPr lang="en-US" dirty="0"/>
          </a:p>
        </p:txBody>
      </p:sp>
      <p:sp>
        <p:nvSpPr>
          <p:cNvPr id="2" name="Slide Number Placeholder 1">
            <a:extLst>
              <a:ext uri="{FF2B5EF4-FFF2-40B4-BE49-F238E27FC236}">
                <a16:creationId xmlns:a16="http://schemas.microsoft.com/office/drawing/2014/main" id="{8EDCE925-C7C4-43A7-A168-5FB47F4ABF41}"/>
              </a:ext>
            </a:extLst>
          </p:cNvPr>
          <p:cNvSpPr>
            <a:spLocks noGrp="1"/>
          </p:cNvSpPr>
          <p:nvPr>
            <p:ph type="sldNum" sz="quarter" idx="12"/>
          </p:nvPr>
        </p:nvSpPr>
        <p:spPr/>
        <p:txBody>
          <a:bodyPr/>
          <a:lstStyle/>
          <a:p>
            <a:fld id="{1E47FE53-EBF0-4DA7-9D9D-CC1C3A20F3CB}"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550"/>
        <p:cNvGrpSpPr/>
        <p:nvPr/>
      </p:nvGrpSpPr>
      <p:grpSpPr>
        <a:xfrm>
          <a:off x="0" y="0"/>
          <a:ext cx="0" cy="0"/>
          <a:chOff x="0" y="0"/>
          <a:chExt cx="0" cy="0"/>
        </a:xfrm>
      </p:grpSpPr>
      <p:sp>
        <p:nvSpPr>
          <p:cNvPr id="551" name="Google Shape;551;gbcb00586e2_0_440"/>
          <p:cNvSpPr txBox="1">
            <a:spLocks noGrp="1"/>
          </p:cNvSpPr>
          <p:nvPr>
            <p:ph type="title"/>
          </p:nvPr>
        </p:nvSpPr>
        <p:spPr>
          <a:xfrm>
            <a:off x="1097280" y="286603"/>
            <a:ext cx="10058400" cy="1450800"/>
          </a:xfrm>
          <a:prstGeom prst="rect">
            <a:avLst/>
          </a:prstGeom>
          <a:noFill/>
          <a:ln>
            <a:noFill/>
          </a:ln>
        </p:spPr>
        <p:txBody>
          <a:bodyPr spcFirstLastPara="1" vert="horz" wrap="square" lIns="91433" tIns="45700" rIns="91433" bIns="45700" rtlCol="0" anchor="b" anchorCtr="0">
            <a:normAutofit/>
          </a:bodyPr>
          <a:lstStyle/>
          <a:p>
            <a:pPr>
              <a:spcBef>
                <a:spcPts val="0"/>
              </a:spcBef>
              <a:buClr>
                <a:srgbClr val="3F3F3F"/>
              </a:buClr>
              <a:buSzPts val="3600"/>
            </a:pPr>
            <a:r>
              <a:rPr lang="en"/>
              <a:t>What Data Do We Use?</a:t>
            </a:r>
            <a:endParaRPr/>
          </a:p>
        </p:txBody>
      </p:sp>
      <p:sp>
        <p:nvSpPr>
          <p:cNvPr id="552" name="Google Shape;552;gbcb00586e2_0_440"/>
          <p:cNvSpPr txBox="1">
            <a:spLocks noGrp="1"/>
          </p:cNvSpPr>
          <p:nvPr>
            <p:ph type="body" idx="1"/>
          </p:nvPr>
        </p:nvSpPr>
        <p:spPr>
          <a:xfrm>
            <a:off x="1097280" y="1845733"/>
            <a:ext cx="10058400" cy="4355600"/>
          </a:xfrm>
          <a:prstGeom prst="rect">
            <a:avLst/>
          </a:prstGeom>
          <a:noFill/>
          <a:ln>
            <a:noFill/>
          </a:ln>
        </p:spPr>
        <p:txBody>
          <a:bodyPr spcFirstLastPara="1" vert="horz" wrap="square" lIns="45700" tIns="45700" rIns="45700" bIns="45700" rtlCol="0" anchor="t" anchorCtr="0">
            <a:normAutofit/>
          </a:bodyPr>
          <a:lstStyle/>
          <a:p>
            <a:pPr marL="0" indent="0">
              <a:spcAft>
                <a:spcPts val="0"/>
              </a:spcAft>
              <a:buNone/>
            </a:pPr>
            <a:r>
              <a:rPr lang="en"/>
              <a:t>The type of data/evidence an LEA uses to inform its local indicator self-reflection tools is locally determined, however the data must be sufficient to measure progress on each priority. Examples of data to use include </a:t>
            </a:r>
            <a:endParaRPr/>
          </a:p>
          <a:p>
            <a:pPr marL="169329" indent="-228594">
              <a:spcBef>
                <a:spcPts val="1467"/>
              </a:spcBef>
              <a:spcAft>
                <a:spcPts val="0"/>
              </a:spcAft>
              <a:buClr>
                <a:srgbClr val="3F3F3F"/>
              </a:buClr>
              <a:buSzPts val="2100"/>
            </a:pPr>
            <a:r>
              <a:rPr lang="en"/>
              <a:t>available state data; </a:t>
            </a:r>
            <a:endParaRPr/>
          </a:p>
          <a:p>
            <a:pPr marL="169329" indent="-228594">
              <a:spcBef>
                <a:spcPts val="1600"/>
              </a:spcBef>
              <a:spcAft>
                <a:spcPts val="0"/>
              </a:spcAft>
              <a:buClr>
                <a:srgbClr val="3F3F3F"/>
              </a:buClr>
              <a:buSzPts val="2100"/>
            </a:pPr>
            <a:r>
              <a:rPr lang="en"/>
              <a:t>data available at the LEA and school level; and </a:t>
            </a:r>
            <a:endParaRPr/>
          </a:p>
          <a:p>
            <a:pPr marL="169329" indent="-228594">
              <a:spcBef>
                <a:spcPts val="1600"/>
              </a:spcBef>
              <a:spcAft>
                <a:spcPts val="0"/>
              </a:spcAft>
              <a:buClr>
                <a:srgbClr val="3F3F3F"/>
              </a:buClr>
              <a:buSzPts val="2100"/>
            </a:pPr>
            <a:r>
              <a:rPr lang="en"/>
              <a:t>stakeholder input (students, parents, community, teachers, and staff)</a:t>
            </a:r>
            <a:endParaRPr/>
          </a:p>
        </p:txBody>
      </p:sp>
      <p:sp>
        <p:nvSpPr>
          <p:cNvPr id="553" name="Google Shape;553;gbcb00586e2_0_440"/>
          <p:cNvSpPr txBox="1">
            <a:spLocks noGrp="1"/>
          </p:cNvSpPr>
          <p:nvPr>
            <p:ph type="sldNum" idx="12"/>
          </p:nvPr>
        </p:nvSpPr>
        <p:spPr>
          <a:xfrm>
            <a:off x="9825629" y="6456128"/>
            <a:ext cx="1312000" cy="365200"/>
          </a:xfrm>
          <a:prstGeom prst="rect">
            <a:avLst/>
          </a:prstGeom>
          <a:noFill/>
          <a:ln>
            <a:noFill/>
          </a:ln>
        </p:spPr>
        <p:txBody>
          <a:bodyPr spcFirstLastPara="1" vert="horz" wrap="square" lIns="91433" tIns="45700" rIns="91433" bIns="45700" rtlCol="0" anchor="ctr" anchorCtr="0">
            <a:noAutofit/>
          </a:bodyPr>
          <a:lstStyle/>
          <a:p>
            <a:pPr>
              <a:buClr>
                <a:srgbClr val="FFFFFF"/>
              </a:buClr>
              <a:buSzPts val="800"/>
            </a:pPr>
            <a:fld id="{00000000-1234-1234-1234-123412341234}" type="slidenum">
              <a:rPr lang="en">
                <a:latin typeface="Arial"/>
                <a:ea typeface="Arial"/>
                <a:cs typeface="Arial"/>
                <a:sym typeface="Arial"/>
              </a:rPr>
              <a:pPr>
                <a:buClr>
                  <a:srgbClr val="FFFFFF"/>
                </a:buClr>
                <a:buSzPts val="800"/>
              </a:pPr>
              <a:t>16</a:t>
            </a:fld>
            <a:endParaRPr dirty="0">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569"/>
        <p:cNvGrpSpPr/>
        <p:nvPr/>
      </p:nvGrpSpPr>
      <p:grpSpPr>
        <a:xfrm>
          <a:off x="0" y="0"/>
          <a:ext cx="0" cy="0"/>
          <a:chOff x="0" y="0"/>
          <a:chExt cx="0" cy="0"/>
        </a:xfrm>
      </p:grpSpPr>
      <p:sp>
        <p:nvSpPr>
          <p:cNvPr id="570" name="Google Shape;570;p8"/>
          <p:cNvSpPr txBox="1">
            <a:spLocks noGrp="1"/>
          </p:cNvSpPr>
          <p:nvPr>
            <p:ph type="title"/>
          </p:nvPr>
        </p:nvSpPr>
        <p:spPr>
          <a:xfrm>
            <a:off x="1097280" y="286603"/>
            <a:ext cx="10058400" cy="1450800"/>
          </a:xfrm>
          <a:prstGeom prst="rect">
            <a:avLst/>
          </a:prstGeom>
          <a:noFill/>
          <a:ln>
            <a:noFill/>
          </a:ln>
        </p:spPr>
        <p:txBody>
          <a:bodyPr spcFirstLastPara="1" vert="horz" wrap="square" lIns="91433" tIns="45700" rIns="91433" bIns="45700" rtlCol="0" anchor="b" anchorCtr="0">
            <a:noAutofit/>
          </a:bodyPr>
          <a:lstStyle/>
          <a:p>
            <a:pPr>
              <a:spcBef>
                <a:spcPts val="0"/>
              </a:spcBef>
              <a:buSzPts val="3000"/>
            </a:pPr>
            <a:r>
              <a:rPr lang="en"/>
              <a:t>Self-Reflection Tools</a:t>
            </a:r>
            <a:endParaRPr/>
          </a:p>
        </p:txBody>
      </p:sp>
      <p:sp>
        <p:nvSpPr>
          <p:cNvPr id="571" name="Google Shape;571;p8"/>
          <p:cNvSpPr txBox="1">
            <a:spLocks noGrp="1"/>
          </p:cNvSpPr>
          <p:nvPr>
            <p:ph type="body" idx="1"/>
          </p:nvPr>
        </p:nvSpPr>
        <p:spPr>
          <a:xfrm>
            <a:off x="1097267" y="1908313"/>
            <a:ext cx="10612000" cy="3398820"/>
          </a:xfrm>
          <a:prstGeom prst="rect">
            <a:avLst/>
          </a:prstGeom>
          <a:noFill/>
          <a:ln>
            <a:noFill/>
          </a:ln>
        </p:spPr>
        <p:txBody>
          <a:bodyPr spcFirstLastPara="1" vert="horz" wrap="square" lIns="45700" tIns="45700" rIns="45700" bIns="45700" rtlCol="0" anchor="t" anchorCtr="0">
            <a:noAutofit/>
          </a:bodyPr>
          <a:lstStyle/>
          <a:p>
            <a:pPr marL="0" indent="0">
              <a:spcBef>
                <a:spcPts val="1333"/>
              </a:spcBef>
              <a:spcAft>
                <a:spcPts val="0"/>
              </a:spcAft>
              <a:buSzPts val="2400"/>
              <a:buNone/>
            </a:pPr>
            <a:r>
              <a:rPr lang="en" sz="2600" dirty="0"/>
              <a:t>Self-reflection tools are available in the </a:t>
            </a:r>
            <a:r>
              <a:rPr lang="en" sz="2600" b="1" dirty="0"/>
              <a:t>Local Performance Indicator Quick Guide</a:t>
            </a:r>
            <a:r>
              <a:rPr lang="en" sz="2600" dirty="0"/>
              <a:t> located on the CDE California School Dashboard and System of Support web page at: </a:t>
            </a:r>
            <a:endParaRPr sz="2600" dirty="0"/>
          </a:p>
          <a:p>
            <a:pPr marL="0" indent="0" algn="ctr">
              <a:spcBef>
                <a:spcPts val="1333"/>
              </a:spcBef>
              <a:spcAft>
                <a:spcPts val="0"/>
              </a:spcAft>
              <a:buSzPts val="2400"/>
              <a:buNone/>
            </a:pPr>
            <a:r>
              <a:rPr lang="en" u="sng" dirty="0">
                <a:solidFill>
                  <a:srgbClr val="1704A0"/>
                </a:solidFill>
                <a:hlinkClick r:id="rId3" tooltip="Local Indicator Quick Guide">
                  <a:extLst>
                    <a:ext uri="{A12FA001-AC4F-418D-AE19-62706E023703}">
                      <ahyp:hlinkClr xmlns:ahyp="http://schemas.microsoft.com/office/drawing/2018/hyperlinkcolor" val="tx"/>
                    </a:ext>
                  </a:extLst>
                </a:hlinkClick>
              </a:rPr>
              <a:t>https://www.cde.ca.gov/ta/ac/cm/documents/localindquickref2021.docx</a:t>
            </a:r>
            <a:r>
              <a:rPr lang="en" dirty="0"/>
              <a:t>  </a:t>
            </a:r>
            <a:endParaRPr dirty="0"/>
          </a:p>
          <a:p>
            <a:pPr marL="0" indent="0">
              <a:spcBef>
                <a:spcPts val="1333"/>
              </a:spcBef>
              <a:spcAft>
                <a:spcPts val="0"/>
              </a:spcAft>
              <a:buSzPts val="2400"/>
              <a:buNone/>
            </a:pPr>
            <a:endParaRPr sz="2400" dirty="0"/>
          </a:p>
          <a:p>
            <a:pPr marL="0" indent="0">
              <a:spcAft>
                <a:spcPts val="267"/>
              </a:spcAft>
              <a:buSzPts val="2400"/>
              <a:buNone/>
            </a:pPr>
            <a:endParaRPr sz="2400" dirty="0">
              <a:solidFill>
                <a:srgbClr val="FF0000"/>
              </a:solidFill>
            </a:endParaRPr>
          </a:p>
        </p:txBody>
      </p:sp>
      <p:sp>
        <p:nvSpPr>
          <p:cNvPr id="2" name="Slide Number Placeholder 1">
            <a:extLst>
              <a:ext uri="{FF2B5EF4-FFF2-40B4-BE49-F238E27FC236}">
                <a16:creationId xmlns:a16="http://schemas.microsoft.com/office/drawing/2014/main" id="{28331DF1-A6C3-413D-A0C1-688CF0813ED2}"/>
              </a:ext>
            </a:extLst>
          </p:cNvPr>
          <p:cNvSpPr>
            <a:spLocks noGrp="1"/>
          </p:cNvSpPr>
          <p:nvPr>
            <p:ph type="sldNum" sz="quarter" idx="12"/>
          </p:nvPr>
        </p:nvSpPr>
        <p:spPr/>
        <p:txBody>
          <a:bodyPr/>
          <a:lstStyle/>
          <a:p>
            <a:fld id="{1E47FE53-EBF0-4DA7-9D9D-CC1C3A20F3CB}" type="slidenum">
              <a:rPr lang="en-US" smtClean="0"/>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575"/>
        <p:cNvGrpSpPr/>
        <p:nvPr/>
      </p:nvGrpSpPr>
      <p:grpSpPr>
        <a:xfrm>
          <a:off x="0" y="0"/>
          <a:ext cx="0" cy="0"/>
          <a:chOff x="0" y="0"/>
          <a:chExt cx="0" cy="0"/>
        </a:xfrm>
      </p:grpSpPr>
      <p:sp>
        <p:nvSpPr>
          <p:cNvPr id="576" name="Google Shape;576;p11"/>
          <p:cNvSpPr txBox="1">
            <a:spLocks noGrp="1"/>
          </p:cNvSpPr>
          <p:nvPr>
            <p:ph type="title"/>
          </p:nvPr>
        </p:nvSpPr>
        <p:spPr/>
        <p:txBody>
          <a:bodyPr/>
          <a:lstStyle/>
          <a:p>
            <a:r>
              <a:rPr lang="en-US" dirty="0"/>
              <a:t>Informing the LCAP</a:t>
            </a:r>
          </a:p>
        </p:txBody>
      </p:sp>
      <p:sp>
        <p:nvSpPr>
          <p:cNvPr id="2" name="Slide Number Placeholder 1">
            <a:extLst>
              <a:ext uri="{FF2B5EF4-FFF2-40B4-BE49-F238E27FC236}">
                <a16:creationId xmlns:a16="http://schemas.microsoft.com/office/drawing/2014/main" id="{68B2F3A0-0CFC-4E62-96D0-D810827C6C61}"/>
              </a:ext>
            </a:extLst>
          </p:cNvPr>
          <p:cNvSpPr>
            <a:spLocks noGrp="1"/>
          </p:cNvSpPr>
          <p:nvPr>
            <p:ph type="sldNum" sz="quarter" idx="12"/>
          </p:nvPr>
        </p:nvSpPr>
        <p:spPr/>
        <p:txBody>
          <a:bodyPr/>
          <a:lstStyle/>
          <a:p>
            <a:fld id="{1E47FE53-EBF0-4DA7-9D9D-CC1C3A20F3CB}" type="slidenum">
              <a:rPr lang="en-US" smtClean="0"/>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580"/>
        <p:cNvGrpSpPr/>
        <p:nvPr/>
      </p:nvGrpSpPr>
      <p:grpSpPr>
        <a:xfrm>
          <a:off x="0" y="0"/>
          <a:ext cx="0" cy="0"/>
          <a:chOff x="0" y="0"/>
          <a:chExt cx="0" cy="0"/>
        </a:xfrm>
      </p:grpSpPr>
      <p:sp>
        <p:nvSpPr>
          <p:cNvPr id="581" name="Google Shape;581;p12"/>
          <p:cNvSpPr txBox="1">
            <a:spLocks noGrp="1"/>
          </p:cNvSpPr>
          <p:nvPr>
            <p:ph type="title"/>
          </p:nvPr>
        </p:nvSpPr>
        <p:spPr/>
        <p:txBody>
          <a:bodyPr/>
          <a:lstStyle/>
          <a:p>
            <a:r>
              <a:rPr lang="en-US" dirty="0"/>
              <a:t>LCAP Instructions</a:t>
            </a:r>
          </a:p>
        </p:txBody>
      </p:sp>
      <p:sp>
        <p:nvSpPr>
          <p:cNvPr id="582" name="Google Shape;582;p12"/>
          <p:cNvSpPr txBox="1">
            <a:spLocks noGrp="1"/>
          </p:cNvSpPr>
          <p:nvPr>
            <p:ph type="body" idx="1"/>
          </p:nvPr>
        </p:nvSpPr>
        <p:spPr/>
        <p:txBody>
          <a:bodyPr/>
          <a:lstStyle/>
          <a:p>
            <a:pPr marL="0" indent="0">
              <a:buNone/>
            </a:pPr>
            <a:r>
              <a:rPr lang="en-US" dirty="0"/>
              <a:t>The 2021-24 LCAP template instructions prompt LEAs to consider their analysis of local data and what they learn from the self-reflection process. </a:t>
            </a:r>
          </a:p>
          <a:p>
            <a:pPr marL="0" indent="0">
              <a:buNone/>
            </a:pPr>
            <a:r>
              <a:rPr lang="en-US" dirty="0"/>
              <a:t>Local Indicators are explicitly referenced in the instructions for:</a:t>
            </a:r>
          </a:p>
          <a:p>
            <a:r>
              <a:rPr lang="en-US" dirty="0"/>
              <a:t>Plan Summary</a:t>
            </a:r>
          </a:p>
          <a:p>
            <a:r>
              <a:rPr lang="en-US" dirty="0"/>
              <a:t>Goals and Actions</a:t>
            </a:r>
          </a:p>
          <a:p>
            <a:endParaRPr lang="en-US" dirty="0"/>
          </a:p>
        </p:txBody>
      </p:sp>
      <p:sp>
        <p:nvSpPr>
          <p:cNvPr id="2" name="Slide Number Placeholder 1">
            <a:extLst>
              <a:ext uri="{FF2B5EF4-FFF2-40B4-BE49-F238E27FC236}">
                <a16:creationId xmlns:a16="http://schemas.microsoft.com/office/drawing/2014/main" id="{E6D1AD27-BCBD-41C5-A72A-CD0DC0873275}"/>
              </a:ext>
            </a:extLst>
          </p:cNvPr>
          <p:cNvSpPr>
            <a:spLocks noGrp="1"/>
          </p:cNvSpPr>
          <p:nvPr>
            <p:ph type="sldNum" sz="quarter" idx="12"/>
          </p:nvPr>
        </p:nvSpPr>
        <p:spPr/>
        <p:txBody>
          <a:bodyPr/>
          <a:lstStyle/>
          <a:p>
            <a:fld id="{1E47FE53-EBF0-4DA7-9D9D-CC1C3A20F3CB}" type="slidenum">
              <a:rPr lang="en-US" smtClean="0"/>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49"/>
        <p:cNvGrpSpPr/>
        <p:nvPr/>
      </p:nvGrpSpPr>
      <p:grpSpPr>
        <a:xfrm>
          <a:off x="0" y="0"/>
          <a:ext cx="0" cy="0"/>
          <a:chOff x="0" y="0"/>
          <a:chExt cx="0" cy="0"/>
        </a:xfrm>
      </p:grpSpPr>
      <p:sp>
        <p:nvSpPr>
          <p:cNvPr id="450" name="Google Shape;450;gbcb00586e2_0_100"/>
          <p:cNvSpPr txBox="1">
            <a:spLocks noGrp="1"/>
          </p:cNvSpPr>
          <p:nvPr>
            <p:ph type="title"/>
          </p:nvPr>
        </p:nvSpPr>
        <p:spPr/>
        <p:txBody>
          <a:bodyPr/>
          <a:lstStyle/>
          <a:p>
            <a:r>
              <a:rPr lang="en-US"/>
              <a:t>Webinar Series</a:t>
            </a:r>
          </a:p>
        </p:txBody>
      </p:sp>
      <p:sp>
        <p:nvSpPr>
          <p:cNvPr id="451" name="Google Shape;451;gbcb00586e2_0_100"/>
          <p:cNvSpPr txBox="1">
            <a:spLocks noGrp="1"/>
          </p:cNvSpPr>
          <p:nvPr>
            <p:ph idx="1"/>
          </p:nvPr>
        </p:nvSpPr>
        <p:spPr/>
        <p:txBody>
          <a:bodyPr/>
          <a:lstStyle/>
          <a:p>
            <a:pPr marL="0" indent="0">
              <a:buNone/>
            </a:pPr>
            <a:r>
              <a:rPr lang="en-US" dirty="0"/>
              <a:t>THURSDAYS @ 3</a:t>
            </a:r>
          </a:p>
          <a:p>
            <a:r>
              <a:rPr lang="en-US" dirty="0">
                <a:highlight>
                  <a:srgbClr val="FFFF00"/>
                </a:highlight>
              </a:rPr>
              <a:t>2/11: The CA School Dashboard Local Indicator Process for 2021-22</a:t>
            </a:r>
          </a:p>
          <a:p>
            <a:r>
              <a:rPr lang="en-US" dirty="0"/>
              <a:t>2/18: Data and the LCAP, Part 2</a:t>
            </a:r>
          </a:p>
        </p:txBody>
      </p:sp>
      <p:sp>
        <p:nvSpPr>
          <p:cNvPr id="452" name="Google Shape;452;gbcb00586e2_0_100"/>
          <p:cNvSpPr txBox="1">
            <a:spLocks noGrp="1"/>
          </p:cNvSpPr>
          <p:nvPr>
            <p:ph type="sldNum" sz="quarter" idx="12"/>
          </p:nvPr>
        </p:nvSpPr>
        <p:spPr/>
        <p:txBody>
          <a:bodyPr/>
          <a:lstStyle/>
          <a:p>
            <a:fld id="{00000000-1234-1234-1234-123412341234}" type="slidenum">
              <a:rPr lang="en" smtClean="0"/>
              <a:pPr/>
              <a:t>2</a:t>
            </a:fld>
            <a:endParaRPr lang="en"/>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586"/>
        <p:cNvGrpSpPr/>
        <p:nvPr/>
      </p:nvGrpSpPr>
      <p:grpSpPr>
        <a:xfrm>
          <a:off x="0" y="0"/>
          <a:ext cx="0" cy="0"/>
          <a:chOff x="0" y="0"/>
          <a:chExt cx="0" cy="0"/>
        </a:xfrm>
      </p:grpSpPr>
      <p:sp>
        <p:nvSpPr>
          <p:cNvPr id="587" name="Google Shape;587;p13"/>
          <p:cNvSpPr txBox="1">
            <a:spLocks noGrp="1"/>
          </p:cNvSpPr>
          <p:nvPr>
            <p:ph type="title"/>
          </p:nvPr>
        </p:nvSpPr>
        <p:spPr/>
        <p:txBody>
          <a:bodyPr/>
          <a:lstStyle/>
          <a:p>
            <a:r>
              <a:rPr lang="en-US" dirty="0"/>
              <a:t>Plan Summary: Identified Need</a:t>
            </a:r>
          </a:p>
        </p:txBody>
      </p:sp>
      <p:sp>
        <p:nvSpPr>
          <p:cNvPr id="588" name="Google Shape;588;p13"/>
          <p:cNvSpPr txBox="1">
            <a:spLocks noGrp="1"/>
          </p:cNvSpPr>
          <p:nvPr>
            <p:ph type="body" idx="1"/>
          </p:nvPr>
        </p:nvSpPr>
        <p:spPr/>
        <p:txBody>
          <a:bodyPr/>
          <a:lstStyle/>
          <a:p>
            <a:pPr marL="0" indent="0">
              <a:buNone/>
            </a:pPr>
            <a:r>
              <a:rPr lang="en-US" dirty="0"/>
              <a:t>Referring to the Dashboard, identify: </a:t>
            </a:r>
          </a:p>
          <a:p>
            <a:r>
              <a:rPr lang="en-US" dirty="0"/>
              <a:t>Other needs may be identified using locally collected data including data collected to inform the self-reflection tools and reporting local indicators on the Dashboard.</a:t>
            </a:r>
          </a:p>
        </p:txBody>
      </p:sp>
      <p:sp>
        <p:nvSpPr>
          <p:cNvPr id="2" name="Slide Number Placeholder 1">
            <a:extLst>
              <a:ext uri="{FF2B5EF4-FFF2-40B4-BE49-F238E27FC236}">
                <a16:creationId xmlns:a16="http://schemas.microsoft.com/office/drawing/2014/main" id="{81063473-6E3F-4A4D-85F7-2B2EF39F38D5}"/>
              </a:ext>
            </a:extLst>
          </p:cNvPr>
          <p:cNvSpPr>
            <a:spLocks noGrp="1"/>
          </p:cNvSpPr>
          <p:nvPr>
            <p:ph type="sldNum" sz="quarter" idx="12"/>
          </p:nvPr>
        </p:nvSpPr>
        <p:spPr/>
        <p:txBody>
          <a:bodyPr/>
          <a:lstStyle/>
          <a:p>
            <a:fld id="{1E47FE53-EBF0-4DA7-9D9D-CC1C3A20F3CB}" type="slidenum">
              <a:rPr lang="en-US" smtClean="0"/>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592"/>
        <p:cNvGrpSpPr/>
        <p:nvPr/>
      </p:nvGrpSpPr>
      <p:grpSpPr>
        <a:xfrm>
          <a:off x="0" y="0"/>
          <a:ext cx="0" cy="0"/>
          <a:chOff x="0" y="0"/>
          <a:chExt cx="0" cy="0"/>
        </a:xfrm>
      </p:grpSpPr>
      <p:sp>
        <p:nvSpPr>
          <p:cNvPr id="593" name="Google Shape;593;p14"/>
          <p:cNvSpPr txBox="1">
            <a:spLocks noGrp="1"/>
          </p:cNvSpPr>
          <p:nvPr>
            <p:ph type="title"/>
          </p:nvPr>
        </p:nvSpPr>
        <p:spPr>
          <a:xfrm>
            <a:off x="1097280" y="286603"/>
            <a:ext cx="10058400" cy="1450800"/>
          </a:xfrm>
          <a:prstGeom prst="rect">
            <a:avLst/>
          </a:prstGeom>
          <a:noFill/>
          <a:ln>
            <a:noFill/>
          </a:ln>
        </p:spPr>
        <p:txBody>
          <a:bodyPr spcFirstLastPara="1" vert="horz" wrap="square" lIns="91433" tIns="45700" rIns="91433" bIns="45700" rtlCol="0" anchor="b" anchorCtr="0">
            <a:noAutofit/>
          </a:bodyPr>
          <a:lstStyle/>
          <a:p>
            <a:pPr>
              <a:lnSpc>
                <a:spcPct val="100000"/>
              </a:lnSpc>
              <a:spcBef>
                <a:spcPts val="0"/>
              </a:spcBef>
              <a:buSzPts val="3000"/>
            </a:pPr>
            <a:r>
              <a:rPr lang="en" dirty="0"/>
              <a:t>Goals and Actions: Prioritized Need</a:t>
            </a:r>
            <a:endParaRPr dirty="0"/>
          </a:p>
        </p:txBody>
      </p:sp>
      <p:sp>
        <p:nvSpPr>
          <p:cNvPr id="594" name="Google Shape;594;p14"/>
          <p:cNvSpPr txBox="1">
            <a:spLocks noGrp="1"/>
          </p:cNvSpPr>
          <p:nvPr>
            <p:ph type="body" idx="1"/>
          </p:nvPr>
        </p:nvSpPr>
        <p:spPr>
          <a:xfrm>
            <a:off x="1097280" y="1845733"/>
            <a:ext cx="10058400" cy="4355600"/>
          </a:xfrm>
          <a:prstGeom prst="rect">
            <a:avLst/>
          </a:prstGeom>
          <a:noFill/>
          <a:ln>
            <a:noFill/>
          </a:ln>
        </p:spPr>
        <p:txBody>
          <a:bodyPr spcFirstLastPara="1" vert="horz" wrap="square" lIns="45700" tIns="45700" rIns="45700" bIns="45700" rtlCol="0" anchor="t" anchorCtr="0">
            <a:noAutofit/>
          </a:bodyPr>
          <a:lstStyle/>
          <a:p>
            <a:pPr marL="0" indent="0">
              <a:spcAft>
                <a:spcPts val="267"/>
              </a:spcAft>
              <a:buSzPts val="2400"/>
              <a:buNone/>
            </a:pPr>
            <a:r>
              <a:rPr lang="en" dirty="0"/>
              <a:t>“LEAs should prioritize the goals, specific actions, and related expenditures included within the LCAP within one or more state priorities. LEAs should consider performance on the state and </a:t>
            </a:r>
            <a:r>
              <a:rPr lang="en" dirty="0">
                <a:highlight>
                  <a:srgbClr val="FFFF00"/>
                </a:highlight>
              </a:rPr>
              <a:t>local indicators, including their locally collected and reported data for the local indicators that are included in the Dashboard </a:t>
            </a:r>
            <a:r>
              <a:rPr lang="en" dirty="0"/>
              <a:t>in determining whether and how to prioritize its goals within the LCAP…..”</a:t>
            </a:r>
            <a:endParaRPr dirty="0"/>
          </a:p>
        </p:txBody>
      </p:sp>
      <p:sp>
        <p:nvSpPr>
          <p:cNvPr id="2" name="Slide Number Placeholder 1">
            <a:extLst>
              <a:ext uri="{FF2B5EF4-FFF2-40B4-BE49-F238E27FC236}">
                <a16:creationId xmlns:a16="http://schemas.microsoft.com/office/drawing/2014/main" id="{3B356C2A-3054-4EEB-973A-C743C88810F6}"/>
              </a:ext>
            </a:extLst>
          </p:cNvPr>
          <p:cNvSpPr>
            <a:spLocks noGrp="1"/>
          </p:cNvSpPr>
          <p:nvPr>
            <p:ph type="sldNum" sz="quarter" idx="12"/>
          </p:nvPr>
        </p:nvSpPr>
        <p:spPr/>
        <p:txBody>
          <a:bodyPr/>
          <a:lstStyle/>
          <a:p>
            <a:fld id="{1E47FE53-EBF0-4DA7-9D9D-CC1C3A20F3CB}" type="slidenum">
              <a:rPr lang="en-US" smtClean="0"/>
              <a:pPr/>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598"/>
        <p:cNvGrpSpPr/>
        <p:nvPr/>
      </p:nvGrpSpPr>
      <p:grpSpPr>
        <a:xfrm>
          <a:off x="0" y="0"/>
          <a:ext cx="0" cy="0"/>
          <a:chOff x="0" y="0"/>
          <a:chExt cx="0" cy="0"/>
        </a:xfrm>
      </p:grpSpPr>
      <p:sp>
        <p:nvSpPr>
          <p:cNvPr id="599" name="Google Shape;599;p15"/>
          <p:cNvSpPr txBox="1">
            <a:spLocks noGrp="1"/>
          </p:cNvSpPr>
          <p:nvPr>
            <p:ph type="title"/>
          </p:nvPr>
        </p:nvSpPr>
        <p:spPr>
          <a:xfrm>
            <a:off x="1097280" y="286603"/>
            <a:ext cx="10058400" cy="1450800"/>
          </a:xfrm>
          <a:prstGeom prst="rect">
            <a:avLst/>
          </a:prstGeom>
          <a:noFill/>
          <a:ln>
            <a:noFill/>
          </a:ln>
        </p:spPr>
        <p:txBody>
          <a:bodyPr spcFirstLastPara="1" vert="horz" wrap="square" lIns="91433" tIns="45700" rIns="91433" bIns="45700" rtlCol="0" anchor="b" anchorCtr="0">
            <a:noAutofit/>
          </a:bodyPr>
          <a:lstStyle/>
          <a:p>
            <a:pPr>
              <a:lnSpc>
                <a:spcPct val="100000"/>
              </a:lnSpc>
              <a:spcBef>
                <a:spcPts val="0"/>
              </a:spcBef>
              <a:buSzPts val="3000"/>
            </a:pPr>
            <a:r>
              <a:rPr lang="en"/>
              <a:t>Goals and Actions: Metrics</a:t>
            </a:r>
            <a:endParaRPr/>
          </a:p>
        </p:txBody>
      </p:sp>
      <p:sp>
        <p:nvSpPr>
          <p:cNvPr id="600" name="Google Shape;600;p15"/>
          <p:cNvSpPr txBox="1">
            <a:spLocks noGrp="1"/>
          </p:cNvSpPr>
          <p:nvPr>
            <p:ph type="body" idx="1"/>
          </p:nvPr>
        </p:nvSpPr>
        <p:spPr>
          <a:xfrm>
            <a:off x="1097280" y="1845733"/>
            <a:ext cx="10058400" cy="4355600"/>
          </a:xfrm>
          <a:prstGeom prst="rect">
            <a:avLst/>
          </a:prstGeom>
          <a:noFill/>
          <a:ln>
            <a:noFill/>
          </a:ln>
        </p:spPr>
        <p:txBody>
          <a:bodyPr spcFirstLastPara="1" vert="horz" wrap="square" lIns="45700" tIns="45700" rIns="45700" bIns="45700" rtlCol="0" anchor="t" anchorCtr="0">
            <a:noAutofit/>
          </a:bodyPr>
          <a:lstStyle/>
          <a:p>
            <a:pPr marL="0" indent="0">
              <a:spcBef>
                <a:spcPts val="1600"/>
              </a:spcBef>
              <a:spcAft>
                <a:spcPts val="0"/>
              </a:spcAft>
              <a:buClr>
                <a:schemeClr val="dk1"/>
              </a:buClr>
              <a:buSzPts val="1100"/>
              <a:buNone/>
            </a:pPr>
            <a:r>
              <a:rPr lang="en" sz="2400" dirty="0"/>
              <a:t>Metrics may be quantitative or qualitative; but at minimum, an LEA’s LCAP must include goals that are measured using all of the applicable metrics for the related LCFF priorities, in each LCAP year as applicable to the type of LEA. </a:t>
            </a:r>
            <a:endParaRPr sz="2400" dirty="0"/>
          </a:p>
          <a:p>
            <a:pPr marL="0" indent="0">
              <a:spcBef>
                <a:spcPts val="1600"/>
              </a:spcBef>
              <a:spcAft>
                <a:spcPts val="0"/>
              </a:spcAft>
              <a:buClr>
                <a:schemeClr val="dk1"/>
              </a:buClr>
              <a:buSzPts val="1100"/>
              <a:buNone/>
            </a:pPr>
            <a:r>
              <a:rPr lang="en" sz="2400" dirty="0"/>
              <a:t>To the extent an LCFF priority does not specify one or more metrics (e.g., implementation of state academic content and performance standards), the LEA must identify a metric to use within the LCAP. </a:t>
            </a:r>
            <a:endParaRPr sz="2400" dirty="0"/>
          </a:p>
          <a:p>
            <a:pPr marL="0" indent="0">
              <a:spcBef>
                <a:spcPts val="1600"/>
              </a:spcBef>
              <a:spcAft>
                <a:spcPts val="1600"/>
              </a:spcAft>
              <a:buClr>
                <a:schemeClr val="dk1"/>
              </a:buClr>
              <a:buSzPts val="1100"/>
              <a:buNone/>
            </a:pPr>
            <a:r>
              <a:rPr lang="en" sz="2400" dirty="0">
                <a:highlight>
                  <a:srgbClr val="FFFF00"/>
                </a:highlight>
              </a:rPr>
              <a:t>For these priorities, LEAs are encouraged to use metrics based on or reported through the relevant self-reflection tool for local indicators within the Dashboard.</a:t>
            </a:r>
            <a:endParaRPr dirty="0"/>
          </a:p>
        </p:txBody>
      </p:sp>
      <p:sp>
        <p:nvSpPr>
          <p:cNvPr id="2" name="Slide Number Placeholder 1">
            <a:extLst>
              <a:ext uri="{FF2B5EF4-FFF2-40B4-BE49-F238E27FC236}">
                <a16:creationId xmlns:a16="http://schemas.microsoft.com/office/drawing/2014/main" id="{539937AA-88FB-4DB8-8515-3FEB22C98B33}"/>
              </a:ext>
            </a:extLst>
          </p:cNvPr>
          <p:cNvSpPr>
            <a:spLocks noGrp="1"/>
          </p:cNvSpPr>
          <p:nvPr>
            <p:ph type="sldNum" sz="quarter" idx="12"/>
          </p:nvPr>
        </p:nvSpPr>
        <p:spPr/>
        <p:txBody>
          <a:bodyPr/>
          <a:lstStyle/>
          <a:p>
            <a:fld id="{1E47FE53-EBF0-4DA7-9D9D-CC1C3A20F3CB}" type="slidenum">
              <a:rPr lang="en-US" smtClean="0"/>
              <a:pPr/>
              <a:t>22</a:t>
            </a:fld>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604"/>
        <p:cNvGrpSpPr/>
        <p:nvPr/>
      </p:nvGrpSpPr>
      <p:grpSpPr>
        <a:xfrm>
          <a:off x="0" y="0"/>
          <a:ext cx="0" cy="0"/>
          <a:chOff x="0" y="0"/>
          <a:chExt cx="0" cy="0"/>
        </a:xfrm>
      </p:grpSpPr>
      <p:sp>
        <p:nvSpPr>
          <p:cNvPr id="605" name="Google Shape;605;p16"/>
          <p:cNvSpPr txBox="1">
            <a:spLocks noGrp="1"/>
          </p:cNvSpPr>
          <p:nvPr>
            <p:ph type="title"/>
          </p:nvPr>
        </p:nvSpPr>
        <p:spPr>
          <a:xfrm>
            <a:off x="1097280" y="758952"/>
            <a:ext cx="10058400" cy="3566000"/>
          </a:xfrm>
          <a:prstGeom prst="rect">
            <a:avLst/>
          </a:prstGeom>
          <a:noFill/>
          <a:ln>
            <a:noFill/>
          </a:ln>
        </p:spPr>
        <p:txBody>
          <a:bodyPr spcFirstLastPara="1" vert="horz" wrap="square" lIns="91433" tIns="45700" rIns="91433" bIns="45700" rtlCol="0" anchor="b" anchorCtr="0">
            <a:noAutofit/>
          </a:bodyPr>
          <a:lstStyle/>
          <a:p>
            <a:pPr>
              <a:spcBef>
                <a:spcPts val="0"/>
              </a:spcBef>
              <a:buSzPts val="6000"/>
            </a:pPr>
            <a:r>
              <a:rPr lang="en" sz="7733" dirty="0"/>
              <a:t>Ex</a:t>
            </a:r>
            <a:r>
              <a:rPr lang="en-US" sz="7733" dirty="0"/>
              <a:t>ample of</a:t>
            </a:r>
            <a:r>
              <a:rPr lang="en" sz="7733" dirty="0"/>
              <a:t> the Process</a:t>
            </a:r>
            <a:endParaRPr sz="7733" dirty="0"/>
          </a:p>
        </p:txBody>
      </p:sp>
      <p:sp>
        <p:nvSpPr>
          <p:cNvPr id="2" name="Slide Number Placeholder 1">
            <a:extLst>
              <a:ext uri="{FF2B5EF4-FFF2-40B4-BE49-F238E27FC236}">
                <a16:creationId xmlns:a16="http://schemas.microsoft.com/office/drawing/2014/main" id="{0A46FE4B-3EA7-4760-A4E3-358B93966681}"/>
              </a:ext>
            </a:extLst>
          </p:cNvPr>
          <p:cNvSpPr>
            <a:spLocks noGrp="1"/>
          </p:cNvSpPr>
          <p:nvPr>
            <p:ph type="sldNum" sz="quarter" idx="12"/>
          </p:nvPr>
        </p:nvSpPr>
        <p:spPr/>
        <p:txBody>
          <a:bodyPr/>
          <a:lstStyle/>
          <a:p>
            <a:fld id="{1E47FE53-EBF0-4DA7-9D9D-CC1C3A20F3CB}" type="slidenum">
              <a:rPr lang="en-US" smtClean="0"/>
              <a:pPr/>
              <a:t>23</a:t>
            </a:fld>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609"/>
        <p:cNvGrpSpPr/>
        <p:nvPr/>
      </p:nvGrpSpPr>
      <p:grpSpPr>
        <a:xfrm>
          <a:off x="0" y="0"/>
          <a:ext cx="0" cy="0"/>
          <a:chOff x="0" y="0"/>
          <a:chExt cx="0" cy="0"/>
        </a:xfrm>
      </p:grpSpPr>
      <p:sp>
        <p:nvSpPr>
          <p:cNvPr id="610" name="Google Shape;610;p17"/>
          <p:cNvSpPr txBox="1">
            <a:spLocks noGrp="1"/>
          </p:cNvSpPr>
          <p:nvPr>
            <p:ph type="title"/>
          </p:nvPr>
        </p:nvSpPr>
        <p:spPr>
          <a:xfrm>
            <a:off x="1097279" y="286603"/>
            <a:ext cx="10384971" cy="1450800"/>
          </a:xfrm>
          <a:prstGeom prst="rect">
            <a:avLst/>
          </a:prstGeom>
          <a:noFill/>
          <a:ln>
            <a:noFill/>
          </a:ln>
        </p:spPr>
        <p:txBody>
          <a:bodyPr spcFirstLastPara="1" vert="horz" wrap="square" lIns="91433" tIns="45700" rIns="91433" bIns="45700" rtlCol="0" anchor="b" anchorCtr="0">
            <a:noAutofit/>
          </a:bodyPr>
          <a:lstStyle/>
          <a:p>
            <a:pPr>
              <a:spcBef>
                <a:spcPts val="0"/>
              </a:spcBef>
              <a:buSzPts val="3000"/>
            </a:pPr>
            <a:r>
              <a:rPr lang="en" dirty="0"/>
              <a:t>Access to a Broad Course of Study</a:t>
            </a:r>
            <a:endParaRPr dirty="0"/>
          </a:p>
        </p:txBody>
      </p:sp>
      <p:sp>
        <p:nvSpPr>
          <p:cNvPr id="611" name="Google Shape;611;p17"/>
          <p:cNvSpPr txBox="1">
            <a:spLocks noGrp="1"/>
          </p:cNvSpPr>
          <p:nvPr>
            <p:ph type="body" idx="1"/>
          </p:nvPr>
        </p:nvSpPr>
        <p:spPr>
          <a:xfrm>
            <a:off x="1097280" y="1845733"/>
            <a:ext cx="10058400" cy="4355600"/>
          </a:xfrm>
          <a:prstGeom prst="rect">
            <a:avLst/>
          </a:prstGeom>
          <a:noFill/>
          <a:ln>
            <a:noFill/>
          </a:ln>
        </p:spPr>
        <p:txBody>
          <a:bodyPr spcFirstLastPara="1" vert="horz" wrap="square" lIns="45700" tIns="45700" rIns="45700" bIns="45700" rtlCol="0" anchor="t" anchorCtr="0">
            <a:noAutofit/>
          </a:bodyPr>
          <a:lstStyle/>
          <a:p>
            <a:pPr marL="0" indent="0">
              <a:spcAft>
                <a:spcPts val="0"/>
              </a:spcAft>
              <a:buSzPts val="2400"/>
              <a:buNone/>
            </a:pPr>
            <a:r>
              <a:rPr lang="en-US" dirty="0"/>
              <a:t>For Priority 7, </a:t>
            </a:r>
            <a:r>
              <a:rPr lang="en" dirty="0"/>
              <a:t>Access to a Broad Course of Study, LEAs provide a narrative summary of the extent to which all students have access to and are enrolled in a broad course of study by addressing, at a minimum, the following four prompts:</a:t>
            </a:r>
            <a:endParaRPr dirty="0"/>
          </a:p>
          <a:p>
            <a:pPr marL="0" indent="0">
              <a:spcAft>
                <a:spcPts val="267"/>
              </a:spcAft>
              <a:buSzPts val="2400"/>
              <a:buNone/>
            </a:pPr>
            <a:endParaRPr dirty="0"/>
          </a:p>
        </p:txBody>
      </p:sp>
      <p:sp>
        <p:nvSpPr>
          <p:cNvPr id="2" name="Slide Number Placeholder 1">
            <a:extLst>
              <a:ext uri="{FF2B5EF4-FFF2-40B4-BE49-F238E27FC236}">
                <a16:creationId xmlns:a16="http://schemas.microsoft.com/office/drawing/2014/main" id="{5C833879-853F-4B3F-A43F-09EBE4198F81}"/>
              </a:ext>
            </a:extLst>
          </p:cNvPr>
          <p:cNvSpPr>
            <a:spLocks noGrp="1"/>
          </p:cNvSpPr>
          <p:nvPr>
            <p:ph type="sldNum" sz="quarter" idx="12"/>
          </p:nvPr>
        </p:nvSpPr>
        <p:spPr/>
        <p:txBody>
          <a:bodyPr/>
          <a:lstStyle/>
          <a:p>
            <a:fld id="{1E47FE53-EBF0-4DA7-9D9D-CC1C3A20F3CB}" type="slidenum">
              <a:rPr lang="en-US" smtClean="0"/>
              <a:pPr/>
              <a:t>24</a:t>
            </a:fld>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615"/>
        <p:cNvGrpSpPr/>
        <p:nvPr/>
      </p:nvGrpSpPr>
      <p:grpSpPr>
        <a:xfrm>
          <a:off x="0" y="0"/>
          <a:ext cx="0" cy="0"/>
          <a:chOff x="0" y="0"/>
          <a:chExt cx="0" cy="0"/>
        </a:xfrm>
      </p:grpSpPr>
      <p:sp>
        <p:nvSpPr>
          <p:cNvPr id="616" name="Google Shape;616;p18"/>
          <p:cNvSpPr txBox="1">
            <a:spLocks noGrp="1"/>
          </p:cNvSpPr>
          <p:nvPr>
            <p:ph type="title"/>
          </p:nvPr>
        </p:nvSpPr>
        <p:spPr>
          <a:xfrm>
            <a:off x="1097280" y="286603"/>
            <a:ext cx="10396220" cy="1450800"/>
          </a:xfrm>
          <a:prstGeom prst="rect">
            <a:avLst/>
          </a:prstGeom>
          <a:noFill/>
          <a:ln>
            <a:noFill/>
          </a:ln>
        </p:spPr>
        <p:txBody>
          <a:bodyPr spcFirstLastPara="1" vert="horz" wrap="square" lIns="91433" tIns="45700" rIns="91433" bIns="45700" rtlCol="0" anchor="b" anchorCtr="0">
            <a:noAutofit/>
          </a:bodyPr>
          <a:lstStyle/>
          <a:p>
            <a:pPr>
              <a:spcBef>
                <a:spcPts val="0"/>
              </a:spcBef>
              <a:buSzPts val="3000"/>
            </a:pPr>
            <a:r>
              <a:rPr lang="en-US" dirty="0"/>
              <a:t>Priority 7 Local Indicator (1) </a:t>
            </a:r>
            <a:endParaRPr dirty="0"/>
          </a:p>
        </p:txBody>
      </p:sp>
      <p:sp>
        <p:nvSpPr>
          <p:cNvPr id="617" name="Google Shape;617;p18"/>
          <p:cNvSpPr txBox="1">
            <a:spLocks noGrp="1"/>
          </p:cNvSpPr>
          <p:nvPr>
            <p:ph type="body" idx="1"/>
          </p:nvPr>
        </p:nvSpPr>
        <p:spPr>
          <a:xfrm>
            <a:off x="1097280" y="1845733"/>
            <a:ext cx="10058400" cy="4355600"/>
          </a:xfrm>
          <a:prstGeom prst="rect">
            <a:avLst/>
          </a:prstGeom>
          <a:noFill/>
          <a:ln>
            <a:noFill/>
          </a:ln>
        </p:spPr>
        <p:txBody>
          <a:bodyPr spcFirstLastPara="1" vert="horz" wrap="square" lIns="45700" tIns="45700" rIns="45700" bIns="45700" rtlCol="0" anchor="t" anchorCtr="0">
            <a:noAutofit/>
          </a:bodyPr>
          <a:lstStyle/>
          <a:p>
            <a:pPr marL="514350" indent="-514350">
              <a:spcAft>
                <a:spcPts val="0"/>
              </a:spcAft>
              <a:buSzPts val="2400"/>
              <a:buFont typeface="+mj-lt"/>
              <a:buAutoNum type="arabicPeriod"/>
            </a:pPr>
            <a:r>
              <a:rPr lang="en" dirty="0"/>
              <a:t>Briefly identify the locally selected measures or tools that the LEA is using to track the extent </a:t>
            </a:r>
          </a:p>
          <a:p>
            <a:pPr marL="722185" lvl="1" indent="-514350">
              <a:spcAft>
                <a:spcPts val="0"/>
              </a:spcAft>
              <a:buSzPts val="2400"/>
            </a:pPr>
            <a:r>
              <a:rPr lang="en" sz="2800" dirty="0"/>
              <a:t>to which all students have access to, and are enrolled in, a broad course of study, based on </a:t>
            </a:r>
          </a:p>
          <a:p>
            <a:pPr marL="722185" lvl="1" indent="-514350">
              <a:spcAft>
                <a:spcPts val="0"/>
              </a:spcAft>
              <a:buSzPts val="2400"/>
            </a:pPr>
            <a:r>
              <a:rPr lang="en" sz="2800" dirty="0"/>
              <a:t>grade spans, </a:t>
            </a:r>
          </a:p>
          <a:p>
            <a:pPr marL="722185" lvl="1" indent="-514350">
              <a:spcAft>
                <a:spcPts val="0"/>
              </a:spcAft>
              <a:buSzPts val="2400"/>
            </a:pPr>
            <a:r>
              <a:rPr lang="en" sz="2800" dirty="0"/>
              <a:t>unduplicated student groups (</a:t>
            </a:r>
            <a:r>
              <a:rPr lang="en-US" sz="2800" dirty="0"/>
              <a:t>i.e. low-income, English-learner, and foster youth students)</a:t>
            </a:r>
            <a:r>
              <a:rPr lang="en" sz="2800" dirty="0"/>
              <a:t>, and </a:t>
            </a:r>
          </a:p>
          <a:p>
            <a:pPr marL="722185" lvl="1" indent="-514350">
              <a:spcAft>
                <a:spcPts val="0"/>
              </a:spcAft>
              <a:buSzPts val="2400"/>
            </a:pPr>
            <a:r>
              <a:rPr lang="en" sz="2800" dirty="0"/>
              <a:t>individuals with exceptional needs (</a:t>
            </a:r>
            <a:r>
              <a:rPr lang="en-US" sz="2800" dirty="0"/>
              <a:t>i.e. students with disabilities) </a:t>
            </a:r>
            <a:r>
              <a:rPr lang="en" sz="2800" dirty="0"/>
              <a:t>served.</a:t>
            </a:r>
            <a:endParaRPr sz="2800" dirty="0"/>
          </a:p>
        </p:txBody>
      </p:sp>
      <p:sp>
        <p:nvSpPr>
          <p:cNvPr id="2" name="Slide Number Placeholder 1">
            <a:extLst>
              <a:ext uri="{FF2B5EF4-FFF2-40B4-BE49-F238E27FC236}">
                <a16:creationId xmlns:a16="http://schemas.microsoft.com/office/drawing/2014/main" id="{B235B75E-00A8-4789-86EA-90B8FD3CA32B}"/>
              </a:ext>
            </a:extLst>
          </p:cNvPr>
          <p:cNvSpPr>
            <a:spLocks noGrp="1"/>
          </p:cNvSpPr>
          <p:nvPr>
            <p:ph type="sldNum" sz="quarter" idx="12"/>
          </p:nvPr>
        </p:nvSpPr>
        <p:spPr/>
        <p:txBody>
          <a:bodyPr/>
          <a:lstStyle/>
          <a:p>
            <a:fld id="{1E47FE53-EBF0-4DA7-9D9D-CC1C3A20F3CB}" type="slidenum">
              <a:rPr lang="en-US" smtClean="0"/>
              <a:pPr/>
              <a:t>25</a:t>
            </a:fld>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621"/>
        <p:cNvGrpSpPr/>
        <p:nvPr/>
      </p:nvGrpSpPr>
      <p:grpSpPr>
        <a:xfrm>
          <a:off x="0" y="0"/>
          <a:ext cx="0" cy="0"/>
          <a:chOff x="0" y="0"/>
          <a:chExt cx="0" cy="0"/>
        </a:xfrm>
      </p:grpSpPr>
      <p:sp>
        <p:nvSpPr>
          <p:cNvPr id="622" name="Google Shape;622;p19"/>
          <p:cNvSpPr txBox="1">
            <a:spLocks noGrp="1"/>
          </p:cNvSpPr>
          <p:nvPr>
            <p:ph type="title"/>
          </p:nvPr>
        </p:nvSpPr>
        <p:spPr/>
        <p:txBody>
          <a:bodyPr/>
          <a:lstStyle/>
          <a:p>
            <a:r>
              <a:rPr lang="en-US" dirty="0"/>
              <a:t>Priority 7 Local Indicator (2) </a:t>
            </a:r>
          </a:p>
        </p:txBody>
      </p:sp>
      <p:sp>
        <p:nvSpPr>
          <p:cNvPr id="623" name="Google Shape;623;p19"/>
          <p:cNvSpPr txBox="1">
            <a:spLocks noGrp="1"/>
          </p:cNvSpPr>
          <p:nvPr>
            <p:ph type="body" idx="1"/>
          </p:nvPr>
        </p:nvSpPr>
        <p:spPr/>
        <p:txBody>
          <a:bodyPr/>
          <a:lstStyle/>
          <a:p>
            <a:pPr marL="514350" indent="-514350">
              <a:buFont typeface="+mj-lt"/>
              <a:buAutoNum type="arabicPeriod" startAt="2"/>
            </a:pPr>
            <a:r>
              <a:rPr lang="en-US" dirty="0"/>
              <a:t>Using the locally selected measures or tools, summarize the extent to which all students have access to, and are enrolled in, a broad course of study. </a:t>
            </a:r>
          </a:p>
          <a:p>
            <a:pPr marL="722185" lvl="1" indent="-514350">
              <a:spcBef>
                <a:spcPts val="600"/>
              </a:spcBef>
            </a:pPr>
            <a:r>
              <a:rPr lang="en-US" sz="2800" dirty="0"/>
              <a:t>The summary should identify any differences across school sites and student groups in access to, and enrollment in, a broad course of study, and may describe progress over time in the extent to which all students have access to, and are enrolled in, a broad course of study. </a:t>
            </a:r>
          </a:p>
        </p:txBody>
      </p:sp>
      <p:sp>
        <p:nvSpPr>
          <p:cNvPr id="2" name="Slide Number Placeholder 1">
            <a:extLst>
              <a:ext uri="{FF2B5EF4-FFF2-40B4-BE49-F238E27FC236}">
                <a16:creationId xmlns:a16="http://schemas.microsoft.com/office/drawing/2014/main" id="{1BCA2E25-6C7D-429A-8038-16E751458BBF}"/>
              </a:ext>
            </a:extLst>
          </p:cNvPr>
          <p:cNvSpPr>
            <a:spLocks noGrp="1"/>
          </p:cNvSpPr>
          <p:nvPr>
            <p:ph type="sldNum" sz="quarter" idx="12"/>
          </p:nvPr>
        </p:nvSpPr>
        <p:spPr/>
        <p:txBody>
          <a:bodyPr/>
          <a:lstStyle/>
          <a:p>
            <a:fld id="{1E47FE53-EBF0-4DA7-9D9D-CC1C3A20F3CB}" type="slidenum">
              <a:rPr lang="en-US" smtClean="0"/>
              <a:pPr/>
              <a:t>26</a:t>
            </a:fld>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627"/>
        <p:cNvGrpSpPr/>
        <p:nvPr/>
      </p:nvGrpSpPr>
      <p:grpSpPr>
        <a:xfrm>
          <a:off x="0" y="0"/>
          <a:ext cx="0" cy="0"/>
          <a:chOff x="0" y="0"/>
          <a:chExt cx="0" cy="0"/>
        </a:xfrm>
      </p:grpSpPr>
      <p:sp>
        <p:nvSpPr>
          <p:cNvPr id="628" name="Google Shape;628;p20"/>
          <p:cNvSpPr txBox="1">
            <a:spLocks noGrp="1"/>
          </p:cNvSpPr>
          <p:nvPr>
            <p:ph type="title"/>
          </p:nvPr>
        </p:nvSpPr>
        <p:spPr/>
        <p:txBody>
          <a:bodyPr/>
          <a:lstStyle/>
          <a:p>
            <a:r>
              <a:rPr lang="en-US" dirty="0"/>
              <a:t>Priority 7 Local Indicator (3) </a:t>
            </a:r>
          </a:p>
        </p:txBody>
      </p:sp>
      <p:sp>
        <p:nvSpPr>
          <p:cNvPr id="629" name="Google Shape;629;p20"/>
          <p:cNvSpPr txBox="1">
            <a:spLocks noGrp="1"/>
          </p:cNvSpPr>
          <p:nvPr>
            <p:ph type="body" idx="1"/>
          </p:nvPr>
        </p:nvSpPr>
        <p:spPr/>
        <p:txBody>
          <a:bodyPr/>
          <a:lstStyle/>
          <a:p>
            <a:pPr marL="514350" indent="-514350">
              <a:buFont typeface="+mj-lt"/>
              <a:buAutoNum type="arabicPeriod" startAt="3"/>
            </a:pPr>
            <a:r>
              <a:rPr lang="en-US" dirty="0"/>
              <a:t>Given the results of the tool or locally selected measures, identify the barriers preventing the LEA from providing access to a broad course of study for all students. </a:t>
            </a:r>
          </a:p>
          <a:p>
            <a:pPr marL="514350" indent="-514350">
              <a:buFont typeface="+mj-lt"/>
              <a:buAutoNum type="arabicPeriod" startAt="3"/>
            </a:pPr>
            <a:r>
              <a:rPr lang="en-US" dirty="0"/>
              <a:t>In response to the results of the tool or locally selected measures, what revisions, decisions, or new actions will the LEA implement, or has the LEA implemented, to ensure access to a broad course of study for all students? </a:t>
            </a:r>
          </a:p>
        </p:txBody>
      </p:sp>
      <p:sp>
        <p:nvSpPr>
          <p:cNvPr id="2" name="Slide Number Placeholder 1">
            <a:extLst>
              <a:ext uri="{FF2B5EF4-FFF2-40B4-BE49-F238E27FC236}">
                <a16:creationId xmlns:a16="http://schemas.microsoft.com/office/drawing/2014/main" id="{F68BEAF8-70DE-47C4-BEE9-C3F9CEBD5276}"/>
              </a:ext>
            </a:extLst>
          </p:cNvPr>
          <p:cNvSpPr>
            <a:spLocks noGrp="1"/>
          </p:cNvSpPr>
          <p:nvPr>
            <p:ph type="sldNum" sz="quarter" idx="12"/>
          </p:nvPr>
        </p:nvSpPr>
        <p:spPr/>
        <p:txBody>
          <a:bodyPr/>
          <a:lstStyle/>
          <a:p>
            <a:fld id="{1E47FE53-EBF0-4DA7-9D9D-CC1C3A20F3CB}" type="slidenum">
              <a:rPr lang="en-US" smtClean="0"/>
              <a:pPr/>
              <a:t>27</a:t>
            </a:fld>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633"/>
        <p:cNvGrpSpPr/>
        <p:nvPr/>
      </p:nvGrpSpPr>
      <p:grpSpPr>
        <a:xfrm>
          <a:off x="0" y="0"/>
          <a:ext cx="0" cy="0"/>
          <a:chOff x="0" y="0"/>
          <a:chExt cx="0" cy="0"/>
        </a:xfrm>
      </p:grpSpPr>
      <p:sp>
        <p:nvSpPr>
          <p:cNvPr id="634" name="Google Shape;634;p21"/>
          <p:cNvSpPr txBox="1">
            <a:spLocks noGrp="1"/>
          </p:cNvSpPr>
          <p:nvPr>
            <p:ph type="title"/>
          </p:nvPr>
        </p:nvSpPr>
        <p:spPr/>
        <p:txBody>
          <a:bodyPr/>
          <a:lstStyle/>
          <a:p>
            <a:r>
              <a:rPr lang="en-US" dirty="0"/>
              <a:t>Summarizing the Local Indicator</a:t>
            </a:r>
          </a:p>
        </p:txBody>
      </p:sp>
      <p:sp>
        <p:nvSpPr>
          <p:cNvPr id="635" name="Google Shape;635;p21"/>
          <p:cNvSpPr txBox="1">
            <a:spLocks noGrp="1"/>
          </p:cNvSpPr>
          <p:nvPr>
            <p:ph type="body" idx="1"/>
          </p:nvPr>
        </p:nvSpPr>
        <p:spPr/>
        <p:txBody>
          <a:bodyPr/>
          <a:lstStyle/>
          <a:p>
            <a:r>
              <a:rPr lang="en-US" dirty="0"/>
              <a:t>What measures/tools used?</a:t>
            </a:r>
          </a:p>
          <a:p>
            <a:r>
              <a:rPr lang="en-US" dirty="0"/>
              <a:t>To what extent do all students have access to and are enrolled in a broad course of study? </a:t>
            </a:r>
          </a:p>
          <a:p>
            <a:pPr lvl="1">
              <a:spcBef>
                <a:spcPts val="600"/>
              </a:spcBef>
            </a:pPr>
            <a:r>
              <a:rPr lang="en-US" sz="2800" dirty="0"/>
              <a:t>Are there any differences across school sites, student groups?</a:t>
            </a:r>
          </a:p>
          <a:p>
            <a:r>
              <a:rPr lang="en-US" dirty="0"/>
              <a:t>What are the barriers?</a:t>
            </a:r>
          </a:p>
          <a:p>
            <a:r>
              <a:rPr lang="en-US" dirty="0"/>
              <a:t>What measures, actions, goals result?</a:t>
            </a:r>
          </a:p>
          <a:p>
            <a:endParaRPr lang="en-US" dirty="0"/>
          </a:p>
        </p:txBody>
      </p:sp>
      <p:sp>
        <p:nvSpPr>
          <p:cNvPr id="2" name="Slide Number Placeholder 1">
            <a:extLst>
              <a:ext uri="{FF2B5EF4-FFF2-40B4-BE49-F238E27FC236}">
                <a16:creationId xmlns:a16="http://schemas.microsoft.com/office/drawing/2014/main" id="{05F2C2E7-A174-42BD-92E8-8938127B42D1}"/>
              </a:ext>
            </a:extLst>
          </p:cNvPr>
          <p:cNvSpPr>
            <a:spLocks noGrp="1"/>
          </p:cNvSpPr>
          <p:nvPr>
            <p:ph type="sldNum" sz="quarter" idx="12"/>
          </p:nvPr>
        </p:nvSpPr>
        <p:spPr/>
        <p:txBody>
          <a:bodyPr/>
          <a:lstStyle/>
          <a:p>
            <a:fld id="{1E47FE53-EBF0-4DA7-9D9D-CC1C3A20F3CB}" type="slidenum">
              <a:rPr lang="en-US" smtClean="0"/>
              <a:pPr/>
              <a:t>28</a:t>
            </a:fld>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639"/>
        <p:cNvGrpSpPr/>
        <p:nvPr/>
      </p:nvGrpSpPr>
      <p:grpSpPr>
        <a:xfrm>
          <a:off x="0" y="0"/>
          <a:ext cx="0" cy="0"/>
          <a:chOff x="0" y="0"/>
          <a:chExt cx="0" cy="0"/>
        </a:xfrm>
      </p:grpSpPr>
      <p:sp>
        <p:nvSpPr>
          <p:cNvPr id="640" name="Google Shape;640;p22"/>
          <p:cNvSpPr txBox="1">
            <a:spLocks noGrp="1"/>
          </p:cNvSpPr>
          <p:nvPr>
            <p:ph type="title"/>
          </p:nvPr>
        </p:nvSpPr>
        <p:spPr/>
        <p:txBody>
          <a:bodyPr/>
          <a:lstStyle/>
          <a:p>
            <a:r>
              <a:rPr lang="en-US" dirty="0"/>
              <a:t>Measures and Tools</a:t>
            </a:r>
          </a:p>
        </p:txBody>
      </p:sp>
      <p:sp>
        <p:nvSpPr>
          <p:cNvPr id="641" name="Google Shape;641;p22"/>
          <p:cNvSpPr txBox="1">
            <a:spLocks noGrp="1"/>
          </p:cNvSpPr>
          <p:nvPr>
            <p:ph type="body" idx="1"/>
          </p:nvPr>
        </p:nvSpPr>
        <p:spPr/>
        <p:txBody>
          <a:bodyPr/>
          <a:lstStyle/>
          <a:p>
            <a:r>
              <a:rPr lang="en-US" dirty="0"/>
              <a:t>What measures/tools are used?</a:t>
            </a:r>
          </a:p>
          <a:p>
            <a:pPr lvl="1">
              <a:spcBef>
                <a:spcPts val="600"/>
              </a:spcBef>
            </a:pPr>
            <a:r>
              <a:rPr lang="en-US" sz="2800" dirty="0"/>
              <a:t>Site schedules</a:t>
            </a:r>
          </a:p>
          <a:p>
            <a:pPr lvl="1">
              <a:spcBef>
                <a:spcPts val="600"/>
              </a:spcBef>
            </a:pPr>
            <a:r>
              <a:rPr lang="en-US" sz="2800" dirty="0"/>
              <a:t>Graduation requirements</a:t>
            </a:r>
          </a:p>
          <a:p>
            <a:pPr lvl="1">
              <a:spcBef>
                <a:spcPts val="600"/>
              </a:spcBef>
            </a:pPr>
            <a:r>
              <a:rPr lang="en-US" sz="2800" dirty="0"/>
              <a:t>Master schedule tool to track course enrollment</a:t>
            </a:r>
          </a:p>
          <a:p>
            <a:pPr lvl="1">
              <a:spcBef>
                <a:spcPts val="600"/>
              </a:spcBef>
            </a:pPr>
            <a:r>
              <a:rPr lang="en-US" sz="2800" dirty="0"/>
              <a:t>Report cards</a:t>
            </a:r>
          </a:p>
        </p:txBody>
      </p:sp>
      <p:sp>
        <p:nvSpPr>
          <p:cNvPr id="2" name="Slide Number Placeholder 1">
            <a:extLst>
              <a:ext uri="{FF2B5EF4-FFF2-40B4-BE49-F238E27FC236}">
                <a16:creationId xmlns:a16="http://schemas.microsoft.com/office/drawing/2014/main" id="{A80E603E-6770-447C-A00D-D583EE4EDABE}"/>
              </a:ext>
            </a:extLst>
          </p:cNvPr>
          <p:cNvSpPr>
            <a:spLocks noGrp="1"/>
          </p:cNvSpPr>
          <p:nvPr>
            <p:ph type="sldNum" sz="quarter" idx="12"/>
          </p:nvPr>
        </p:nvSpPr>
        <p:spPr/>
        <p:txBody>
          <a:bodyPr/>
          <a:lstStyle/>
          <a:p>
            <a:fld id="{1E47FE53-EBF0-4DA7-9D9D-CC1C3A20F3CB}" type="slidenum">
              <a:rPr lang="en-US" smtClean="0"/>
              <a:pPr/>
              <a:t>29</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56"/>
        <p:cNvGrpSpPr/>
        <p:nvPr/>
      </p:nvGrpSpPr>
      <p:grpSpPr>
        <a:xfrm>
          <a:off x="0" y="0"/>
          <a:ext cx="0" cy="0"/>
          <a:chOff x="0" y="0"/>
          <a:chExt cx="0" cy="0"/>
        </a:xfrm>
      </p:grpSpPr>
      <p:sp>
        <p:nvSpPr>
          <p:cNvPr id="457" name="Google Shape;457;gbafb682898_3_774"/>
          <p:cNvSpPr txBox="1">
            <a:spLocks noGrp="1"/>
          </p:cNvSpPr>
          <p:nvPr>
            <p:ph type="title"/>
          </p:nvPr>
        </p:nvSpPr>
        <p:spPr/>
        <p:txBody>
          <a:bodyPr/>
          <a:lstStyle/>
          <a:p>
            <a:r>
              <a:rPr lang="en-US"/>
              <a:t>Purpose</a:t>
            </a:r>
          </a:p>
        </p:txBody>
      </p:sp>
      <p:sp>
        <p:nvSpPr>
          <p:cNvPr id="458" name="Google Shape;458;gbafb682898_3_774"/>
          <p:cNvSpPr txBox="1">
            <a:spLocks noGrp="1"/>
          </p:cNvSpPr>
          <p:nvPr>
            <p:ph type="body" idx="1"/>
          </p:nvPr>
        </p:nvSpPr>
        <p:spPr/>
        <p:txBody>
          <a:bodyPr/>
          <a:lstStyle/>
          <a:p>
            <a:r>
              <a:rPr lang="en-US" dirty="0"/>
              <a:t>To provide attendees with an understanding of the history behind the LCFF, the LCAP, California’s accountability system, and the principles upon which they are based.</a:t>
            </a:r>
          </a:p>
        </p:txBody>
      </p:sp>
      <p:sp>
        <p:nvSpPr>
          <p:cNvPr id="459" name="Google Shape;459;gbafb682898_3_774"/>
          <p:cNvSpPr txBox="1">
            <a:spLocks noGrp="1"/>
          </p:cNvSpPr>
          <p:nvPr>
            <p:ph type="sldNum" idx="12"/>
          </p:nvPr>
        </p:nvSpPr>
        <p:spPr/>
        <p:txBody>
          <a:bodyPr/>
          <a:lstStyle/>
          <a:p>
            <a:fld id="{00000000-1234-1234-1234-123412341234}" type="slidenum">
              <a:rPr lang="en" smtClean="0"/>
              <a:pPr/>
              <a:t>3</a:t>
            </a:fld>
            <a:endParaRPr lang="en"/>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645"/>
        <p:cNvGrpSpPr/>
        <p:nvPr/>
      </p:nvGrpSpPr>
      <p:grpSpPr>
        <a:xfrm>
          <a:off x="0" y="0"/>
          <a:ext cx="0" cy="0"/>
          <a:chOff x="0" y="0"/>
          <a:chExt cx="0" cy="0"/>
        </a:xfrm>
      </p:grpSpPr>
      <p:sp>
        <p:nvSpPr>
          <p:cNvPr id="646" name="Google Shape;646;p23"/>
          <p:cNvSpPr txBox="1">
            <a:spLocks noGrp="1"/>
          </p:cNvSpPr>
          <p:nvPr>
            <p:ph type="title"/>
          </p:nvPr>
        </p:nvSpPr>
        <p:spPr/>
        <p:txBody>
          <a:bodyPr/>
          <a:lstStyle/>
          <a:p>
            <a:r>
              <a:rPr lang="en-US" dirty="0"/>
              <a:t>Extent of Access and Enrollment</a:t>
            </a:r>
          </a:p>
        </p:txBody>
      </p:sp>
      <p:sp>
        <p:nvSpPr>
          <p:cNvPr id="647" name="Google Shape;647;p23"/>
          <p:cNvSpPr txBox="1">
            <a:spLocks noGrp="1"/>
          </p:cNvSpPr>
          <p:nvPr>
            <p:ph type="body" idx="1"/>
          </p:nvPr>
        </p:nvSpPr>
        <p:spPr/>
        <p:txBody>
          <a:bodyPr/>
          <a:lstStyle/>
          <a:p>
            <a:r>
              <a:rPr lang="en-US" dirty="0"/>
              <a:t>To what extent do all students have access to and are enrolled in a broad course of study? Any differences across school sites, student groups?</a:t>
            </a:r>
          </a:p>
          <a:p>
            <a:pPr lvl="1">
              <a:spcBef>
                <a:spcPts val="600"/>
              </a:spcBef>
            </a:pPr>
            <a:r>
              <a:rPr lang="en-US" sz="2800" dirty="0"/>
              <a:t>88% of 7th graders completed a world language course</a:t>
            </a:r>
          </a:p>
          <a:p>
            <a:pPr lvl="1">
              <a:spcBef>
                <a:spcPts val="600"/>
              </a:spcBef>
            </a:pPr>
            <a:r>
              <a:rPr lang="en-US" sz="2800" dirty="0"/>
              <a:t>75% of unduplicated 7th graders completed a world language course</a:t>
            </a:r>
          </a:p>
          <a:p>
            <a:pPr lvl="1">
              <a:spcBef>
                <a:spcPts val="600"/>
              </a:spcBef>
            </a:pPr>
            <a:r>
              <a:rPr lang="en-US" sz="2800" dirty="0"/>
              <a:t>60% of special education 7th graders completed a world language course</a:t>
            </a:r>
          </a:p>
        </p:txBody>
      </p:sp>
      <p:sp>
        <p:nvSpPr>
          <p:cNvPr id="2" name="Slide Number Placeholder 1">
            <a:extLst>
              <a:ext uri="{FF2B5EF4-FFF2-40B4-BE49-F238E27FC236}">
                <a16:creationId xmlns:a16="http://schemas.microsoft.com/office/drawing/2014/main" id="{7A6C8945-5063-4AAB-95C9-33A2E422EC98}"/>
              </a:ext>
            </a:extLst>
          </p:cNvPr>
          <p:cNvSpPr>
            <a:spLocks noGrp="1"/>
          </p:cNvSpPr>
          <p:nvPr>
            <p:ph type="sldNum" sz="quarter" idx="12"/>
          </p:nvPr>
        </p:nvSpPr>
        <p:spPr/>
        <p:txBody>
          <a:bodyPr/>
          <a:lstStyle/>
          <a:p>
            <a:fld id="{1E47FE53-EBF0-4DA7-9D9D-CC1C3A20F3CB}" type="slidenum">
              <a:rPr lang="en-US" smtClean="0"/>
              <a:pPr/>
              <a:t>30</a:t>
            </a:fld>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651"/>
        <p:cNvGrpSpPr/>
        <p:nvPr/>
      </p:nvGrpSpPr>
      <p:grpSpPr>
        <a:xfrm>
          <a:off x="0" y="0"/>
          <a:ext cx="0" cy="0"/>
          <a:chOff x="0" y="0"/>
          <a:chExt cx="0" cy="0"/>
        </a:xfrm>
      </p:grpSpPr>
      <p:sp>
        <p:nvSpPr>
          <p:cNvPr id="652" name="Google Shape;652;p24"/>
          <p:cNvSpPr txBox="1">
            <a:spLocks noGrp="1"/>
          </p:cNvSpPr>
          <p:nvPr>
            <p:ph type="title"/>
          </p:nvPr>
        </p:nvSpPr>
        <p:spPr/>
        <p:txBody>
          <a:bodyPr/>
          <a:lstStyle/>
          <a:p>
            <a:r>
              <a:rPr lang="en-US" dirty="0"/>
              <a:t>Identifying Barriers</a:t>
            </a:r>
          </a:p>
        </p:txBody>
      </p:sp>
      <p:sp>
        <p:nvSpPr>
          <p:cNvPr id="653" name="Google Shape;653;p24"/>
          <p:cNvSpPr txBox="1">
            <a:spLocks noGrp="1"/>
          </p:cNvSpPr>
          <p:nvPr>
            <p:ph type="body" idx="1"/>
          </p:nvPr>
        </p:nvSpPr>
        <p:spPr/>
        <p:txBody>
          <a:bodyPr/>
          <a:lstStyle/>
          <a:p>
            <a:r>
              <a:rPr lang="en-US" dirty="0"/>
              <a:t>What are the barriers?</a:t>
            </a:r>
          </a:p>
          <a:p>
            <a:pPr lvl="1">
              <a:spcBef>
                <a:spcPts val="600"/>
              </a:spcBef>
            </a:pPr>
            <a:r>
              <a:rPr lang="en-US" sz="2800" dirty="0"/>
              <a:t>Matching credentialing of existing teachers to desired electives</a:t>
            </a:r>
          </a:p>
          <a:p>
            <a:pPr lvl="1">
              <a:spcBef>
                <a:spcPts val="600"/>
              </a:spcBef>
            </a:pPr>
            <a:r>
              <a:rPr lang="en-US" sz="2800" dirty="0"/>
              <a:t>Meeting credentialing requirements to teach dual enrollment courses</a:t>
            </a:r>
          </a:p>
          <a:p>
            <a:pPr lvl="1">
              <a:spcBef>
                <a:spcPts val="600"/>
              </a:spcBef>
            </a:pPr>
            <a:r>
              <a:rPr lang="en-US" sz="2800" dirty="0"/>
              <a:t>Over/Under representation of student groups in specific classes</a:t>
            </a:r>
          </a:p>
        </p:txBody>
      </p:sp>
      <p:sp>
        <p:nvSpPr>
          <p:cNvPr id="2" name="Slide Number Placeholder 1">
            <a:extLst>
              <a:ext uri="{FF2B5EF4-FFF2-40B4-BE49-F238E27FC236}">
                <a16:creationId xmlns:a16="http://schemas.microsoft.com/office/drawing/2014/main" id="{7EA23775-ACBC-4B10-9228-4BF8BEB78A4B}"/>
              </a:ext>
            </a:extLst>
          </p:cNvPr>
          <p:cNvSpPr>
            <a:spLocks noGrp="1"/>
          </p:cNvSpPr>
          <p:nvPr>
            <p:ph type="sldNum" sz="quarter" idx="12"/>
          </p:nvPr>
        </p:nvSpPr>
        <p:spPr/>
        <p:txBody>
          <a:bodyPr/>
          <a:lstStyle/>
          <a:p>
            <a:fld id="{1E47FE53-EBF0-4DA7-9D9D-CC1C3A20F3CB}" type="slidenum">
              <a:rPr lang="en-US" smtClean="0"/>
              <a:pPr/>
              <a:t>31</a:t>
            </a:fld>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657"/>
        <p:cNvGrpSpPr/>
        <p:nvPr/>
      </p:nvGrpSpPr>
      <p:grpSpPr>
        <a:xfrm>
          <a:off x="0" y="0"/>
          <a:ext cx="0" cy="0"/>
          <a:chOff x="0" y="0"/>
          <a:chExt cx="0" cy="0"/>
        </a:xfrm>
      </p:grpSpPr>
      <p:sp>
        <p:nvSpPr>
          <p:cNvPr id="658" name="Google Shape;658;p25"/>
          <p:cNvSpPr txBox="1">
            <a:spLocks noGrp="1"/>
          </p:cNvSpPr>
          <p:nvPr>
            <p:ph type="title"/>
          </p:nvPr>
        </p:nvSpPr>
        <p:spPr/>
        <p:txBody>
          <a:bodyPr/>
          <a:lstStyle/>
          <a:p>
            <a:r>
              <a:rPr lang="en-US" dirty="0"/>
              <a:t>Ensuring Access</a:t>
            </a:r>
          </a:p>
        </p:txBody>
      </p:sp>
      <p:sp>
        <p:nvSpPr>
          <p:cNvPr id="659" name="Google Shape;659;p25"/>
          <p:cNvSpPr txBox="1">
            <a:spLocks noGrp="1"/>
          </p:cNvSpPr>
          <p:nvPr>
            <p:ph type="body" idx="1"/>
          </p:nvPr>
        </p:nvSpPr>
        <p:spPr/>
        <p:txBody>
          <a:bodyPr/>
          <a:lstStyle/>
          <a:p>
            <a:r>
              <a:rPr lang="en-US" dirty="0"/>
              <a:t>What revisions, decisions, or new actions have resulted from this analysis?</a:t>
            </a:r>
          </a:p>
          <a:p>
            <a:pPr lvl="1">
              <a:spcBef>
                <a:spcPts val="600"/>
              </a:spcBef>
            </a:pPr>
            <a:r>
              <a:rPr lang="en-US" sz="2800" dirty="0"/>
              <a:t>Support teachers with the training or credentialing programs needed</a:t>
            </a:r>
          </a:p>
          <a:p>
            <a:pPr lvl="1">
              <a:spcBef>
                <a:spcPts val="600"/>
              </a:spcBef>
            </a:pPr>
            <a:r>
              <a:rPr lang="en-US" sz="2800" dirty="0"/>
              <a:t>Increase 7th grade world language course completion rate to 95% for all students</a:t>
            </a:r>
          </a:p>
        </p:txBody>
      </p:sp>
      <p:sp>
        <p:nvSpPr>
          <p:cNvPr id="2" name="Slide Number Placeholder 1">
            <a:extLst>
              <a:ext uri="{FF2B5EF4-FFF2-40B4-BE49-F238E27FC236}">
                <a16:creationId xmlns:a16="http://schemas.microsoft.com/office/drawing/2014/main" id="{9C4D5E3A-BDFB-418C-ADE2-EA42F2C1DE94}"/>
              </a:ext>
            </a:extLst>
          </p:cNvPr>
          <p:cNvSpPr>
            <a:spLocks noGrp="1"/>
          </p:cNvSpPr>
          <p:nvPr>
            <p:ph type="sldNum" sz="quarter" idx="12"/>
          </p:nvPr>
        </p:nvSpPr>
        <p:spPr/>
        <p:txBody>
          <a:bodyPr/>
          <a:lstStyle/>
          <a:p>
            <a:fld id="{1E47FE53-EBF0-4DA7-9D9D-CC1C3A20F3CB}" type="slidenum">
              <a:rPr lang="en-US" smtClean="0"/>
              <a:pPr/>
              <a:t>32</a:t>
            </a:fld>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669"/>
        <p:cNvGrpSpPr/>
        <p:nvPr/>
      </p:nvGrpSpPr>
      <p:grpSpPr>
        <a:xfrm>
          <a:off x="0" y="0"/>
          <a:ext cx="0" cy="0"/>
          <a:chOff x="0" y="0"/>
          <a:chExt cx="0" cy="0"/>
        </a:xfrm>
      </p:grpSpPr>
      <p:sp>
        <p:nvSpPr>
          <p:cNvPr id="2" name="Title 1">
            <a:extLst>
              <a:ext uri="{FF2B5EF4-FFF2-40B4-BE49-F238E27FC236}">
                <a16:creationId xmlns:a16="http://schemas.microsoft.com/office/drawing/2014/main" id="{7E497D28-1D90-40B7-AD64-C9AC75028C87}"/>
              </a:ext>
            </a:extLst>
          </p:cNvPr>
          <p:cNvSpPr>
            <a:spLocks noGrp="1"/>
          </p:cNvSpPr>
          <p:nvPr>
            <p:ph type="title"/>
          </p:nvPr>
        </p:nvSpPr>
        <p:spPr/>
        <p:txBody>
          <a:bodyPr/>
          <a:lstStyle/>
          <a:p>
            <a:r>
              <a:rPr lang="en-US" dirty="0"/>
              <a:t>Impact on the LCAP (1)</a:t>
            </a:r>
          </a:p>
        </p:txBody>
      </p:sp>
      <p:sp>
        <p:nvSpPr>
          <p:cNvPr id="4" name="TextBox 3">
            <a:extLst>
              <a:ext uri="{FF2B5EF4-FFF2-40B4-BE49-F238E27FC236}">
                <a16:creationId xmlns:a16="http://schemas.microsoft.com/office/drawing/2014/main" id="{739418A6-7FD0-4CC6-BA4E-0C8E258E6675}"/>
              </a:ext>
            </a:extLst>
          </p:cNvPr>
          <p:cNvSpPr txBox="1"/>
          <p:nvPr/>
        </p:nvSpPr>
        <p:spPr>
          <a:xfrm>
            <a:off x="106167" y="1737360"/>
            <a:ext cx="6751833" cy="492443"/>
          </a:xfrm>
          <a:prstGeom prst="rect">
            <a:avLst/>
          </a:prstGeom>
          <a:noFill/>
        </p:spPr>
        <p:txBody>
          <a:bodyPr wrap="square" rtlCol="0">
            <a:spAutoFit/>
          </a:bodyPr>
          <a:lstStyle/>
          <a:p>
            <a:r>
              <a:rPr lang="en-US" sz="2600" b="1" dirty="0"/>
              <a:t>Measuring and Reporting Results</a:t>
            </a:r>
          </a:p>
        </p:txBody>
      </p:sp>
      <p:graphicFrame>
        <p:nvGraphicFramePr>
          <p:cNvPr id="8" name="Content Placeholder 4">
            <a:extLst>
              <a:ext uri="{FF2B5EF4-FFF2-40B4-BE49-F238E27FC236}">
                <a16:creationId xmlns:a16="http://schemas.microsoft.com/office/drawing/2014/main" id="{AA358A44-C977-4228-A3BA-17DF832B524F}"/>
              </a:ext>
            </a:extLst>
          </p:cNvPr>
          <p:cNvGraphicFramePr>
            <a:graphicFrameLocks noGrp="1"/>
          </p:cNvGraphicFramePr>
          <p:nvPr>
            <p:ph idx="1"/>
            <p:extLst>
              <p:ext uri="{D42A27DB-BD31-4B8C-83A1-F6EECF244321}">
                <p14:modId xmlns:p14="http://schemas.microsoft.com/office/powerpoint/2010/main" val="3127122912"/>
              </p:ext>
            </p:extLst>
          </p:nvPr>
        </p:nvGraphicFramePr>
        <p:xfrm>
          <a:off x="106167" y="2229803"/>
          <a:ext cx="11979666" cy="4023360"/>
        </p:xfrm>
        <a:graphic>
          <a:graphicData uri="http://schemas.openxmlformats.org/drawingml/2006/table">
            <a:tbl>
              <a:tblPr firstRow="1"/>
              <a:tblGrid>
                <a:gridCol w="2010178">
                  <a:extLst>
                    <a:ext uri="{9D8B030D-6E8A-4147-A177-3AD203B41FA5}">
                      <a16:colId xmlns:a16="http://schemas.microsoft.com/office/drawing/2014/main" val="265533105"/>
                    </a:ext>
                  </a:extLst>
                </a:gridCol>
                <a:gridCol w="1993528">
                  <a:extLst>
                    <a:ext uri="{9D8B030D-6E8A-4147-A177-3AD203B41FA5}">
                      <a16:colId xmlns:a16="http://schemas.microsoft.com/office/drawing/2014/main" val="1846728408"/>
                    </a:ext>
                  </a:extLst>
                </a:gridCol>
                <a:gridCol w="1994452">
                  <a:extLst>
                    <a:ext uri="{9D8B030D-6E8A-4147-A177-3AD203B41FA5}">
                      <a16:colId xmlns:a16="http://schemas.microsoft.com/office/drawing/2014/main" val="460220016"/>
                    </a:ext>
                  </a:extLst>
                </a:gridCol>
                <a:gridCol w="1993528">
                  <a:extLst>
                    <a:ext uri="{9D8B030D-6E8A-4147-A177-3AD203B41FA5}">
                      <a16:colId xmlns:a16="http://schemas.microsoft.com/office/drawing/2014/main" val="2592196822"/>
                    </a:ext>
                  </a:extLst>
                </a:gridCol>
                <a:gridCol w="1993528">
                  <a:extLst>
                    <a:ext uri="{9D8B030D-6E8A-4147-A177-3AD203B41FA5}">
                      <a16:colId xmlns:a16="http://schemas.microsoft.com/office/drawing/2014/main" val="3914736300"/>
                    </a:ext>
                  </a:extLst>
                </a:gridCol>
                <a:gridCol w="1994452">
                  <a:extLst>
                    <a:ext uri="{9D8B030D-6E8A-4147-A177-3AD203B41FA5}">
                      <a16:colId xmlns:a16="http://schemas.microsoft.com/office/drawing/2014/main" val="864939568"/>
                    </a:ext>
                  </a:extLst>
                </a:gridCol>
              </a:tblGrid>
              <a:tr h="1042275">
                <a:tc>
                  <a:txBody>
                    <a:bodyPr/>
                    <a:lstStyle/>
                    <a:p>
                      <a:pPr marL="0" marR="0" algn="ctr">
                        <a:lnSpc>
                          <a:spcPct val="100000"/>
                        </a:lnSpc>
                        <a:spcBef>
                          <a:spcPts val="0"/>
                        </a:spcBef>
                        <a:spcAft>
                          <a:spcPts val="0"/>
                        </a:spcAft>
                        <a:tabLst>
                          <a:tab pos="3234055" algn="l"/>
                        </a:tabLst>
                      </a:pPr>
                      <a:r>
                        <a:rPr lang="en-US" sz="2400" dirty="0">
                          <a:effectLst/>
                          <a:latin typeface="Arial" panose="020B0604020202020204" pitchFamily="34" charset="0"/>
                          <a:ea typeface="Arial" panose="020B0604020202020204" pitchFamily="34" charset="0"/>
                          <a:cs typeface="Arial" panose="020B0604020202020204" pitchFamily="34" charset="0"/>
                        </a:rPr>
                        <a:t>Metric</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87889" marR="87889"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marL="0" marR="0" algn="ctr">
                        <a:lnSpc>
                          <a:spcPct val="100000"/>
                        </a:lnSpc>
                        <a:spcBef>
                          <a:spcPts val="0"/>
                        </a:spcBef>
                        <a:spcAft>
                          <a:spcPts val="0"/>
                        </a:spcAft>
                        <a:tabLst>
                          <a:tab pos="3234055" algn="l"/>
                        </a:tabLst>
                      </a:pPr>
                      <a:r>
                        <a:rPr lang="en-US" sz="2400" dirty="0">
                          <a:solidFill>
                            <a:srgbClr val="000000"/>
                          </a:solidFill>
                          <a:effectLst/>
                          <a:latin typeface="Arial" panose="020B0604020202020204" pitchFamily="34" charset="0"/>
                          <a:ea typeface="Arial" panose="020B0604020202020204" pitchFamily="34" charset="0"/>
                          <a:cs typeface="Arial" panose="020B0604020202020204" pitchFamily="34" charset="0"/>
                        </a:rPr>
                        <a:t>Baseline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87889" marR="87889"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marL="0" marR="0" algn="ctr">
                        <a:lnSpc>
                          <a:spcPct val="100000"/>
                        </a:lnSpc>
                        <a:spcBef>
                          <a:spcPts val="0"/>
                        </a:spcBef>
                        <a:spcAft>
                          <a:spcPts val="0"/>
                        </a:spcAft>
                        <a:tabLst>
                          <a:tab pos="3234055" algn="l"/>
                        </a:tabLst>
                      </a:pPr>
                      <a:r>
                        <a:rPr lang="en-US" sz="2400" dirty="0">
                          <a:solidFill>
                            <a:srgbClr val="000000"/>
                          </a:solidFill>
                          <a:effectLst/>
                          <a:latin typeface="Arial" panose="020B0604020202020204" pitchFamily="34" charset="0"/>
                          <a:ea typeface="Arial" panose="020B0604020202020204" pitchFamily="34" charset="0"/>
                          <a:cs typeface="Arial" panose="020B0604020202020204" pitchFamily="34" charset="0"/>
                        </a:rPr>
                        <a:t>Year 1 Outcome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87889" marR="87889"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marL="0" marR="0" algn="ctr">
                        <a:lnSpc>
                          <a:spcPct val="100000"/>
                        </a:lnSpc>
                        <a:spcBef>
                          <a:spcPts val="0"/>
                        </a:spcBef>
                        <a:spcAft>
                          <a:spcPts val="0"/>
                        </a:spcAft>
                        <a:tabLst>
                          <a:tab pos="3234055" algn="l"/>
                        </a:tabLst>
                      </a:pPr>
                      <a:r>
                        <a:rPr lang="en-US" sz="2400" dirty="0">
                          <a:solidFill>
                            <a:srgbClr val="000000"/>
                          </a:solidFill>
                          <a:effectLst/>
                          <a:latin typeface="Arial" panose="020B0604020202020204" pitchFamily="34" charset="0"/>
                          <a:ea typeface="Arial" panose="020B0604020202020204" pitchFamily="34" charset="0"/>
                          <a:cs typeface="Arial" panose="020B0604020202020204" pitchFamily="34" charset="0"/>
                        </a:rPr>
                        <a:t>Year 2 Outcome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87889" marR="87889"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marL="0" marR="0" algn="ctr">
                        <a:lnSpc>
                          <a:spcPct val="100000"/>
                        </a:lnSpc>
                        <a:spcBef>
                          <a:spcPts val="0"/>
                        </a:spcBef>
                        <a:spcAft>
                          <a:spcPts val="0"/>
                        </a:spcAft>
                        <a:tabLst>
                          <a:tab pos="3234055" algn="l"/>
                        </a:tabLst>
                      </a:pPr>
                      <a:r>
                        <a:rPr lang="en-US" sz="2400" dirty="0">
                          <a:solidFill>
                            <a:srgbClr val="000000"/>
                          </a:solidFill>
                          <a:effectLst/>
                          <a:latin typeface="Arial" panose="020B0604020202020204" pitchFamily="34" charset="0"/>
                          <a:ea typeface="Arial" panose="020B0604020202020204" pitchFamily="34" charset="0"/>
                          <a:cs typeface="Arial" panose="020B0604020202020204" pitchFamily="34" charset="0"/>
                        </a:rPr>
                        <a:t>Year 3 Outcome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87889" marR="87889"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marL="0" marR="0" algn="ctr">
                        <a:lnSpc>
                          <a:spcPct val="100000"/>
                        </a:lnSpc>
                        <a:spcBef>
                          <a:spcPts val="0"/>
                        </a:spcBef>
                        <a:spcAft>
                          <a:spcPts val="0"/>
                        </a:spcAft>
                        <a:tabLst>
                          <a:tab pos="3234055" algn="l"/>
                        </a:tabLst>
                      </a:pPr>
                      <a:r>
                        <a:rPr lang="en-US" sz="2400" dirty="0">
                          <a:solidFill>
                            <a:srgbClr val="000000"/>
                          </a:solidFill>
                          <a:effectLst/>
                          <a:latin typeface="Arial" panose="020B0604020202020204" pitchFamily="34" charset="0"/>
                          <a:ea typeface="Arial" panose="020B0604020202020204" pitchFamily="34" charset="0"/>
                          <a:cs typeface="Arial" panose="020B0604020202020204" pitchFamily="34" charset="0"/>
                        </a:rPr>
                        <a:t>Desired Outcome for</a:t>
                      </a:r>
                      <a:br>
                        <a:rPr lang="en-US" sz="2400" dirty="0">
                          <a:solidFill>
                            <a:srgbClr val="000000"/>
                          </a:solidFill>
                          <a:effectLst/>
                          <a:latin typeface="Arial" panose="020B0604020202020204" pitchFamily="34" charset="0"/>
                          <a:ea typeface="Arial" panose="020B0604020202020204" pitchFamily="34" charset="0"/>
                          <a:cs typeface="Arial" panose="020B0604020202020204" pitchFamily="34" charset="0"/>
                        </a:rPr>
                      </a:br>
                      <a:r>
                        <a:rPr lang="en-US" sz="2400" dirty="0">
                          <a:solidFill>
                            <a:srgbClr val="000000"/>
                          </a:solidFill>
                          <a:effectLst/>
                          <a:latin typeface="Arial" panose="020B0604020202020204" pitchFamily="34" charset="0"/>
                          <a:ea typeface="Arial" panose="020B0604020202020204" pitchFamily="34" charset="0"/>
                          <a:cs typeface="Arial" panose="020B0604020202020204" pitchFamily="34" charset="0"/>
                        </a:rPr>
                        <a:t>2023-24</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87889" marR="87889"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extLst>
                  <a:ext uri="{0D108BD9-81ED-4DB2-BD59-A6C34878D82A}">
                    <a16:rowId xmlns:a16="http://schemas.microsoft.com/office/drawing/2014/main" val="879582424"/>
                  </a:ext>
                </a:extLst>
              </a:tr>
              <a:tr h="2779401">
                <a:tc>
                  <a:txBody>
                    <a:bodyPr/>
                    <a:lstStyle/>
                    <a:p>
                      <a:pPr marL="0" marR="0" algn="ctr">
                        <a:lnSpc>
                          <a:spcPct val="100000"/>
                        </a:lnSpc>
                        <a:spcBef>
                          <a:spcPts val="0"/>
                        </a:spcBef>
                        <a:spcAft>
                          <a:spcPts val="0"/>
                        </a:spcAft>
                        <a:tabLst>
                          <a:tab pos="3234055" algn="l"/>
                        </a:tabLst>
                      </a:pPr>
                      <a:r>
                        <a:rPr lang="en-US" sz="2400" dirty="0">
                          <a:solidFill>
                            <a:srgbClr val="000000"/>
                          </a:solidFill>
                          <a:effectLst/>
                          <a:latin typeface="Arial" panose="020B0604020202020204" pitchFamily="34" charset="0"/>
                          <a:ea typeface="Arial" panose="020B0604020202020204" pitchFamily="34" charset="0"/>
                          <a:cs typeface="Arial" panose="020B0604020202020204" pitchFamily="34" charset="0"/>
                        </a:rPr>
                        <a:t>% of 7</a:t>
                      </a:r>
                      <a:r>
                        <a:rPr lang="en-US" sz="2400" baseline="30000" dirty="0">
                          <a:solidFill>
                            <a:srgbClr val="000000"/>
                          </a:solidFill>
                          <a:effectLst/>
                          <a:latin typeface="Arial" panose="020B0604020202020204" pitchFamily="34" charset="0"/>
                          <a:ea typeface="Arial" panose="020B0604020202020204" pitchFamily="34" charset="0"/>
                          <a:cs typeface="Arial" panose="020B0604020202020204" pitchFamily="34" charset="0"/>
                        </a:rPr>
                        <a:t>th</a:t>
                      </a:r>
                      <a:r>
                        <a:rPr lang="en-US" sz="2400" dirty="0">
                          <a:solidFill>
                            <a:srgbClr val="000000"/>
                          </a:solidFill>
                          <a:effectLst/>
                          <a:latin typeface="Arial" panose="020B0604020202020204" pitchFamily="34" charset="0"/>
                          <a:ea typeface="Arial" panose="020B0604020202020204" pitchFamily="34" charset="0"/>
                          <a:cs typeface="Arial" panose="020B0604020202020204" pitchFamily="34" charset="0"/>
                        </a:rPr>
                        <a:t> grade students completing a world language course with C or better</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87889" marR="87889"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tc>
                  <a:txBody>
                    <a:bodyPr/>
                    <a:lstStyle/>
                    <a:p>
                      <a:pPr marL="0" marR="0" algn="ctr">
                        <a:lnSpc>
                          <a:spcPct val="100000"/>
                        </a:lnSpc>
                        <a:spcBef>
                          <a:spcPts val="0"/>
                        </a:spcBef>
                        <a:spcAft>
                          <a:spcPts val="0"/>
                        </a:spcAft>
                        <a:tabLst>
                          <a:tab pos="3234055" algn="l"/>
                        </a:tabLst>
                      </a:pPr>
                      <a:r>
                        <a:rPr lang="en-US" sz="2400" dirty="0">
                          <a:solidFill>
                            <a:srgbClr val="000000"/>
                          </a:solidFill>
                          <a:effectLst/>
                          <a:latin typeface="Arial" panose="020B0604020202020204" pitchFamily="34" charset="0"/>
                          <a:ea typeface="Arial" panose="020B0604020202020204" pitchFamily="34" charset="0"/>
                          <a:cs typeface="Arial" panose="020B0604020202020204" pitchFamily="34" charset="0"/>
                        </a:rPr>
                        <a:t>88%</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87889" marR="87889"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tc>
                  <a:txBody>
                    <a:bodyPr/>
                    <a:lstStyle/>
                    <a:p>
                      <a:pPr marL="0" marR="0" algn="ctr">
                        <a:lnSpc>
                          <a:spcPct val="100000"/>
                        </a:lnSpc>
                        <a:spcBef>
                          <a:spcPts val="0"/>
                        </a:spcBef>
                        <a:spcAft>
                          <a:spcPts val="0"/>
                        </a:spcAft>
                        <a:tabLst>
                          <a:tab pos="3234055" algn="l"/>
                        </a:tabLst>
                      </a:pPr>
                      <a:r>
                        <a:rPr lang="en-US" sz="2400" dirty="0">
                          <a:solidFill>
                            <a:srgbClr val="000000"/>
                          </a:solidFill>
                          <a:effectLst/>
                          <a:latin typeface="Arial" panose="020B0604020202020204" pitchFamily="34" charset="0"/>
                          <a:ea typeface="Arial" panose="020B0604020202020204" pitchFamily="34" charset="0"/>
                          <a:cs typeface="Arial" panose="020B0604020202020204" pitchFamily="34" charset="0"/>
                        </a:rPr>
                        <a:t>[Insert outcome here]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87889" marR="87889"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3234055" algn="l"/>
                        </a:tabLst>
                        <a:defRPr/>
                      </a:pPr>
                      <a:r>
                        <a:rPr lang="en-US" sz="2400" dirty="0">
                          <a:solidFill>
                            <a:srgbClr val="000000"/>
                          </a:solidFill>
                          <a:effectLst/>
                          <a:latin typeface="Arial" panose="020B0604020202020204" pitchFamily="34" charset="0"/>
                          <a:ea typeface="Arial" panose="020B0604020202020204" pitchFamily="34" charset="0"/>
                          <a:cs typeface="Arial" panose="020B0604020202020204" pitchFamily="34" charset="0"/>
                        </a:rPr>
                        <a:t>[Insert outcome here]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87889" marR="87889"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3234055" algn="l"/>
                        </a:tabLst>
                        <a:defRPr/>
                      </a:pPr>
                      <a:r>
                        <a:rPr lang="en-US" sz="2400" dirty="0">
                          <a:solidFill>
                            <a:srgbClr val="000000"/>
                          </a:solidFill>
                          <a:effectLst/>
                          <a:latin typeface="Arial" panose="020B0604020202020204" pitchFamily="34" charset="0"/>
                          <a:ea typeface="Arial" panose="020B0604020202020204" pitchFamily="34" charset="0"/>
                          <a:cs typeface="Arial" panose="020B0604020202020204" pitchFamily="34" charset="0"/>
                        </a:rPr>
                        <a:t>[Insert outcome here]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87889" marR="87889"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tc>
                  <a:txBody>
                    <a:bodyPr/>
                    <a:lstStyle/>
                    <a:p>
                      <a:pPr marL="0" marR="0" algn="ctr">
                        <a:lnSpc>
                          <a:spcPct val="100000"/>
                        </a:lnSpc>
                        <a:spcBef>
                          <a:spcPts val="0"/>
                        </a:spcBef>
                        <a:spcAft>
                          <a:spcPts val="0"/>
                        </a:spcAft>
                        <a:tabLst>
                          <a:tab pos="3234055" algn="l"/>
                        </a:tabLst>
                      </a:pPr>
                      <a:r>
                        <a:rPr lang="en-US" sz="2400" dirty="0">
                          <a:solidFill>
                            <a:srgbClr val="000000"/>
                          </a:solidFill>
                          <a:effectLst/>
                          <a:latin typeface="Arial" panose="020B0604020202020204" pitchFamily="34" charset="0"/>
                          <a:ea typeface="Arial" panose="020B0604020202020204" pitchFamily="34" charset="0"/>
                          <a:cs typeface="Arial" panose="020B0604020202020204" pitchFamily="34" charset="0"/>
                        </a:rPr>
                        <a:t>95%</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87889" marR="87889"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extLst>
                  <a:ext uri="{0D108BD9-81ED-4DB2-BD59-A6C34878D82A}">
                    <a16:rowId xmlns:a16="http://schemas.microsoft.com/office/drawing/2014/main" val="1234818466"/>
                  </a:ext>
                </a:extLst>
              </a:tr>
            </a:tbl>
          </a:graphicData>
        </a:graphic>
      </p:graphicFrame>
      <p:sp>
        <p:nvSpPr>
          <p:cNvPr id="3" name="Slide Number Placeholder 2">
            <a:extLst>
              <a:ext uri="{FF2B5EF4-FFF2-40B4-BE49-F238E27FC236}">
                <a16:creationId xmlns:a16="http://schemas.microsoft.com/office/drawing/2014/main" id="{3D1441D5-97F2-4AB9-8B81-4ECFCA3AEDB9}"/>
              </a:ext>
            </a:extLst>
          </p:cNvPr>
          <p:cNvSpPr>
            <a:spLocks noGrp="1"/>
          </p:cNvSpPr>
          <p:nvPr>
            <p:ph type="sldNum" sz="quarter" idx="12"/>
          </p:nvPr>
        </p:nvSpPr>
        <p:spPr/>
        <p:txBody>
          <a:bodyPr/>
          <a:lstStyle/>
          <a:p>
            <a:fld id="{1E47FE53-EBF0-4DA7-9D9D-CC1C3A20F3CB}" type="slidenum">
              <a:rPr lang="en-US" smtClean="0"/>
              <a:pPr/>
              <a:t>33</a:t>
            </a:fld>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669"/>
        <p:cNvGrpSpPr/>
        <p:nvPr/>
      </p:nvGrpSpPr>
      <p:grpSpPr>
        <a:xfrm>
          <a:off x="0" y="0"/>
          <a:ext cx="0" cy="0"/>
          <a:chOff x="0" y="0"/>
          <a:chExt cx="0" cy="0"/>
        </a:xfrm>
      </p:grpSpPr>
      <p:sp>
        <p:nvSpPr>
          <p:cNvPr id="2" name="Title 1">
            <a:extLst>
              <a:ext uri="{FF2B5EF4-FFF2-40B4-BE49-F238E27FC236}">
                <a16:creationId xmlns:a16="http://schemas.microsoft.com/office/drawing/2014/main" id="{7E497D28-1D90-40B7-AD64-C9AC75028C87}"/>
              </a:ext>
            </a:extLst>
          </p:cNvPr>
          <p:cNvSpPr>
            <a:spLocks noGrp="1"/>
          </p:cNvSpPr>
          <p:nvPr>
            <p:ph type="title"/>
          </p:nvPr>
        </p:nvSpPr>
        <p:spPr/>
        <p:txBody>
          <a:bodyPr/>
          <a:lstStyle/>
          <a:p>
            <a:r>
              <a:rPr lang="en-US" dirty="0"/>
              <a:t>Impact on the LCAP (2)</a:t>
            </a:r>
          </a:p>
        </p:txBody>
      </p:sp>
      <p:sp>
        <p:nvSpPr>
          <p:cNvPr id="4" name="TextBox 3">
            <a:extLst>
              <a:ext uri="{FF2B5EF4-FFF2-40B4-BE49-F238E27FC236}">
                <a16:creationId xmlns:a16="http://schemas.microsoft.com/office/drawing/2014/main" id="{739418A6-7FD0-4CC6-BA4E-0C8E258E6675}"/>
              </a:ext>
            </a:extLst>
          </p:cNvPr>
          <p:cNvSpPr txBox="1"/>
          <p:nvPr/>
        </p:nvSpPr>
        <p:spPr>
          <a:xfrm>
            <a:off x="106167" y="1737360"/>
            <a:ext cx="6751833" cy="492443"/>
          </a:xfrm>
          <a:prstGeom prst="rect">
            <a:avLst/>
          </a:prstGeom>
          <a:noFill/>
        </p:spPr>
        <p:txBody>
          <a:bodyPr wrap="square" rtlCol="0">
            <a:spAutoFit/>
          </a:bodyPr>
          <a:lstStyle/>
          <a:p>
            <a:r>
              <a:rPr lang="en-US" sz="2600" b="1" dirty="0"/>
              <a:t>Measuring and Reporting Results</a:t>
            </a:r>
          </a:p>
        </p:txBody>
      </p:sp>
      <p:graphicFrame>
        <p:nvGraphicFramePr>
          <p:cNvPr id="8" name="Content Placeholder 4">
            <a:extLst>
              <a:ext uri="{FF2B5EF4-FFF2-40B4-BE49-F238E27FC236}">
                <a16:creationId xmlns:a16="http://schemas.microsoft.com/office/drawing/2014/main" id="{AA358A44-C977-4228-A3BA-17DF832B524F}"/>
              </a:ext>
            </a:extLst>
          </p:cNvPr>
          <p:cNvGraphicFramePr>
            <a:graphicFrameLocks noGrp="1"/>
          </p:cNvGraphicFramePr>
          <p:nvPr>
            <p:ph idx="1"/>
            <p:extLst>
              <p:ext uri="{D42A27DB-BD31-4B8C-83A1-F6EECF244321}">
                <p14:modId xmlns:p14="http://schemas.microsoft.com/office/powerpoint/2010/main" val="2855529706"/>
              </p:ext>
            </p:extLst>
          </p:nvPr>
        </p:nvGraphicFramePr>
        <p:xfrm>
          <a:off x="106167" y="2229803"/>
          <a:ext cx="11979666" cy="4023360"/>
        </p:xfrm>
        <a:graphic>
          <a:graphicData uri="http://schemas.openxmlformats.org/drawingml/2006/table">
            <a:tbl>
              <a:tblPr firstRow="1"/>
              <a:tblGrid>
                <a:gridCol w="2253575">
                  <a:extLst>
                    <a:ext uri="{9D8B030D-6E8A-4147-A177-3AD203B41FA5}">
                      <a16:colId xmlns:a16="http://schemas.microsoft.com/office/drawing/2014/main" val="265533105"/>
                    </a:ext>
                  </a:extLst>
                </a:gridCol>
                <a:gridCol w="1750131">
                  <a:extLst>
                    <a:ext uri="{9D8B030D-6E8A-4147-A177-3AD203B41FA5}">
                      <a16:colId xmlns:a16="http://schemas.microsoft.com/office/drawing/2014/main" val="1846728408"/>
                    </a:ext>
                  </a:extLst>
                </a:gridCol>
                <a:gridCol w="1994452">
                  <a:extLst>
                    <a:ext uri="{9D8B030D-6E8A-4147-A177-3AD203B41FA5}">
                      <a16:colId xmlns:a16="http://schemas.microsoft.com/office/drawing/2014/main" val="460220016"/>
                    </a:ext>
                  </a:extLst>
                </a:gridCol>
                <a:gridCol w="1993528">
                  <a:extLst>
                    <a:ext uri="{9D8B030D-6E8A-4147-A177-3AD203B41FA5}">
                      <a16:colId xmlns:a16="http://schemas.microsoft.com/office/drawing/2014/main" val="2592196822"/>
                    </a:ext>
                  </a:extLst>
                </a:gridCol>
                <a:gridCol w="1993528">
                  <a:extLst>
                    <a:ext uri="{9D8B030D-6E8A-4147-A177-3AD203B41FA5}">
                      <a16:colId xmlns:a16="http://schemas.microsoft.com/office/drawing/2014/main" val="3914736300"/>
                    </a:ext>
                  </a:extLst>
                </a:gridCol>
                <a:gridCol w="1994452">
                  <a:extLst>
                    <a:ext uri="{9D8B030D-6E8A-4147-A177-3AD203B41FA5}">
                      <a16:colId xmlns:a16="http://schemas.microsoft.com/office/drawing/2014/main" val="864939568"/>
                    </a:ext>
                  </a:extLst>
                </a:gridCol>
              </a:tblGrid>
              <a:tr h="1042275">
                <a:tc>
                  <a:txBody>
                    <a:bodyPr/>
                    <a:lstStyle/>
                    <a:p>
                      <a:pPr marL="0" marR="0" algn="ctr">
                        <a:lnSpc>
                          <a:spcPct val="100000"/>
                        </a:lnSpc>
                        <a:spcBef>
                          <a:spcPts val="0"/>
                        </a:spcBef>
                        <a:spcAft>
                          <a:spcPts val="0"/>
                        </a:spcAft>
                        <a:tabLst>
                          <a:tab pos="3234055" algn="l"/>
                        </a:tabLst>
                      </a:pPr>
                      <a:r>
                        <a:rPr lang="en-US" sz="2400" dirty="0">
                          <a:effectLst/>
                          <a:latin typeface="Arial" panose="020B0604020202020204" pitchFamily="34" charset="0"/>
                          <a:ea typeface="Arial" panose="020B0604020202020204" pitchFamily="34" charset="0"/>
                          <a:cs typeface="Arial" panose="020B0604020202020204" pitchFamily="34" charset="0"/>
                        </a:rPr>
                        <a:t>Metric</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87889" marR="87889"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marL="0" marR="0" algn="ctr">
                        <a:lnSpc>
                          <a:spcPct val="100000"/>
                        </a:lnSpc>
                        <a:spcBef>
                          <a:spcPts val="0"/>
                        </a:spcBef>
                        <a:spcAft>
                          <a:spcPts val="0"/>
                        </a:spcAft>
                        <a:tabLst>
                          <a:tab pos="3234055" algn="l"/>
                        </a:tabLst>
                      </a:pPr>
                      <a:r>
                        <a:rPr lang="en-US" sz="2400" dirty="0">
                          <a:solidFill>
                            <a:srgbClr val="000000"/>
                          </a:solidFill>
                          <a:effectLst/>
                          <a:latin typeface="Arial" panose="020B0604020202020204" pitchFamily="34" charset="0"/>
                          <a:ea typeface="Arial" panose="020B0604020202020204" pitchFamily="34" charset="0"/>
                          <a:cs typeface="Arial" panose="020B0604020202020204" pitchFamily="34" charset="0"/>
                        </a:rPr>
                        <a:t>Baseline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87889" marR="87889"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marL="0" marR="0" algn="ctr">
                        <a:lnSpc>
                          <a:spcPct val="100000"/>
                        </a:lnSpc>
                        <a:spcBef>
                          <a:spcPts val="0"/>
                        </a:spcBef>
                        <a:spcAft>
                          <a:spcPts val="0"/>
                        </a:spcAft>
                        <a:tabLst>
                          <a:tab pos="3234055" algn="l"/>
                        </a:tabLst>
                      </a:pPr>
                      <a:r>
                        <a:rPr lang="en-US" sz="2400" dirty="0">
                          <a:solidFill>
                            <a:srgbClr val="000000"/>
                          </a:solidFill>
                          <a:effectLst/>
                          <a:latin typeface="Arial" panose="020B0604020202020204" pitchFamily="34" charset="0"/>
                          <a:ea typeface="Arial" panose="020B0604020202020204" pitchFamily="34" charset="0"/>
                          <a:cs typeface="Arial" panose="020B0604020202020204" pitchFamily="34" charset="0"/>
                        </a:rPr>
                        <a:t>Year 1 Outcome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87889" marR="87889"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marL="0" marR="0" algn="ctr">
                        <a:lnSpc>
                          <a:spcPct val="100000"/>
                        </a:lnSpc>
                        <a:spcBef>
                          <a:spcPts val="0"/>
                        </a:spcBef>
                        <a:spcAft>
                          <a:spcPts val="0"/>
                        </a:spcAft>
                        <a:tabLst>
                          <a:tab pos="3234055" algn="l"/>
                        </a:tabLst>
                      </a:pPr>
                      <a:r>
                        <a:rPr lang="en-US" sz="2400" dirty="0">
                          <a:solidFill>
                            <a:srgbClr val="000000"/>
                          </a:solidFill>
                          <a:effectLst/>
                          <a:latin typeface="Arial" panose="020B0604020202020204" pitchFamily="34" charset="0"/>
                          <a:ea typeface="Arial" panose="020B0604020202020204" pitchFamily="34" charset="0"/>
                          <a:cs typeface="Arial" panose="020B0604020202020204" pitchFamily="34" charset="0"/>
                        </a:rPr>
                        <a:t>Year 2 Outcome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87889" marR="87889"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marL="0" marR="0" algn="ctr">
                        <a:lnSpc>
                          <a:spcPct val="100000"/>
                        </a:lnSpc>
                        <a:spcBef>
                          <a:spcPts val="0"/>
                        </a:spcBef>
                        <a:spcAft>
                          <a:spcPts val="0"/>
                        </a:spcAft>
                        <a:tabLst>
                          <a:tab pos="3234055" algn="l"/>
                        </a:tabLst>
                      </a:pPr>
                      <a:r>
                        <a:rPr lang="en-US" sz="2400" dirty="0">
                          <a:solidFill>
                            <a:srgbClr val="000000"/>
                          </a:solidFill>
                          <a:effectLst/>
                          <a:latin typeface="Arial" panose="020B0604020202020204" pitchFamily="34" charset="0"/>
                          <a:ea typeface="Arial" panose="020B0604020202020204" pitchFamily="34" charset="0"/>
                          <a:cs typeface="Arial" panose="020B0604020202020204" pitchFamily="34" charset="0"/>
                        </a:rPr>
                        <a:t>Year 3 Outcome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87889" marR="87889"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marL="0" marR="0" algn="ctr">
                        <a:lnSpc>
                          <a:spcPct val="100000"/>
                        </a:lnSpc>
                        <a:spcBef>
                          <a:spcPts val="0"/>
                        </a:spcBef>
                        <a:spcAft>
                          <a:spcPts val="0"/>
                        </a:spcAft>
                        <a:tabLst>
                          <a:tab pos="3234055" algn="l"/>
                        </a:tabLst>
                      </a:pPr>
                      <a:r>
                        <a:rPr lang="en-US" sz="2400" dirty="0">
                          <a:solidFill>
                            <a:srgbClr val="000000"/>
                          </a:solidFill>
                          <a:effectLst/>
                          <a:latin typeface="Arial" panose="020B0604020202020204" pitchFamily="34" charset="0"/>
                          <a:ea typeface="Arial" panose="020B0604020202020204" pitchFamily="34" charset="0"/>
                          <a:cs typeface="Arial" panose="020B0604020202020204" pitchFamily="34" charset="0"/>
                        </a:rPr>
                        <a:t>Desired Outcome for</a:t>
                      </a:r>
                      <a:br>
                        <a:rPr lang="en-US" sz="2400" dirty="0">
                          <a:solidFill>
                            <a:srgbClr val="000000"/>
                          </a:solidFill>
                          <a:effectLst/>
                          <a:latin typeface="Arial" panose="020B0604020202020204" pitchFamily="34" charset="0"/>
                          <a:ea typeface="Arial" panose="020B0604020202020204" pitchFamily="34" charset="0"/>
                          <a:cs typeface="Arial" panose="020B0604020202020204" pitchFamily="34" charset="0"/>
                        </a:rPr>
                      </a:br>
                      <a:r>
                        <a:rPr lang="en-US" sz="2400" dirty="0">
                          <a:solidFill>
                            <a:srgbClr val="000000"/>
                          </a:solidFill>
                          <a:effectLst/>
                          <a:latin typeface="Arial" panose="020B0604020202020204" pitchFamily="34" charset="0"/>
                          <a:ea typeface="Arial" panose="020B0604020202020204" pitchFamily="34" charset="0"/>
                          <a:cs typeface="Arial" panose="020B0604020202020204" pitchFamily="34" charset="0"/>
                        </a:rPr>
                        <a:t>2023-24</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87889" marR="87889"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extLst>
                  <a:ext uri="{0D108BD9-81ED-4DB2-BD59-A6C34878D82A}">
                    <a16:rowId xmlns:a16="http://schemas.microsoft.com/office/drawing/2014/main" val="879582424"/>
                  </a:ext>
                </a:extLst>
              </a:tr>
              <a:tr h="2779401">
                <a:tc>
                  <a:txBody>
                    <a:bodyPr/>
                    <a:lstStyle/>
                    <a:p>
                      <a:pPr marL="0" marR="0" algn="ctr">
                        <a:lnSpc>
                          <a:spcPct val="100000"/>
                        </a:lnSpc>
                        <a:spcBef>
                          <a:spcPts val="0"/>
                        </a:spcBef>
                        <a:spcAft>
                          <a:spcPts val="0"/>
                        </a:spcAft>
                        <a:tabLst>
                          <a:tab pos="3234055" algn="l"/>
                        </a:tabLst>
                      </a:pPr>
                      <a:r>
                        <a:rPr lang="en-US" sz="2400" dirty="0">
                          <a:solidFill>
                            <a:srgbClr val="000000"/>
                          </a:solidFill>
                          <a:effectLst/>
                          <a:latin typeface="Arial" panose="020B0604020202020204" pitchFamily="34" charset="0"/>
                          <a:ea typeface="Arial" panose="020B0604020202020204" pitchFamily="34" charset="0"/>
                          <a:cs typeface="Arial" panose="020B0604020202020204" pitchFamily="34" charset="0"/>
                        </a:rPr>
                        <a:t>% of unduplicated 7</a:t>
                      </a:r>
                      <a:r>
                        <a:rPr lang="en-US" sz="2400" baseline="30000" dirty="0">
                          <a:solidFill>
                            <a:srgbClr val="000000"/>
                          </a:solidFill>
                          <a:effectLst/>
                          <a:latin typeface="Arial" panose="020B0604020202020204" pitchFamily="34" charset="0"/>
                          <a:ea typeface="Arial" panose="020B0604020202020204" pitchFamily="34" charset="0"/>
                          <a:cs typeface="Arial" panose="020B0604020202020204" pitchFamily="34" charset="0"/>
                        </a:rPr>
                        <a:t>th</a:t>
                      </a:r>
                      <a:r>
                        <a:rPr lang="en-US" sz="2400" dirty="0">
                          <a:solidFill>
                            <a:srgbClr val="000000"/>
                          </a:solidFill>
                          <a:effectLst/>
                          <a:latin typeface="Arial" panose="020B0604020202020204" pitchFamily="34" charset="0"/>
                          <a:ea typeface="Arial" panose="020B0604020202020204" pitchFamily="34" charset="0"/>
                          <a:cs typeface="Arial" panose="020B0604020202020204" pitchFamily="34" charset="0"/>
                        </a:rPr>
                        <a:t> grade students completing a world language course with C or better</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87889" marR="87889"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tc>
                  <a:txBody>
                    <a:bodyPr/>
                    <a:lstStyle/>
                    <a:p>
                      <a:pPr marL="0" marR="0" algn="ctr">
                        <a:lnSpc>
                          <a:spcPct val="100000"/>
                        </a:lnSpc>
                        <a:spcBef>
                          <a:spcPts val="0"/>
                        </a:spcBef>
                        <a:spcAft>
                          <a:spcPts val="0"/>
                        </a:spcAft>
                        <a:tabLst>
                          <a:tab pos="3234055" algn="l"/>
                        </a:tabLst>
                      </a:pPr>
                      <a:r>
                        <a:rPr lang="en-US" sz="2400" dirty="0">
                          <a:solidFill>
                            <a:srgbClr val="000000"/>
                          </a:solidFill>
                          <a:effectLst/>
                          <a:latin typeface="Arial" panose="020B0604020202020204" pitchFamily="34" charset="0"/>
                          <a:ea typeface="Arial" panose="020B0604020202020204" pitchFamily="34" charset="0"/>
                          <a:cs typeface="Arial" panose="020B0604020202020204" pitchFamily="34" charset="0"/>
                        </a:rPr>
                        <a:t>88%</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87889" marR="87889"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tc>
                  <a:txBody>
                    <a:bodyPr/>
                    <a:lstStyle/>
                    <a:p>
                      <a:pPr marL="0" marR="0" algn="ctr">
                        <a:lnSpc>
                          <a:spcPct val="100000"/>
                        </a:lnSpc>
                        <a:spcBef>
                          <a:spcPts val="0"/>
                        </a:spcBef>
                        <a:spcAft>
                          <a:spcPts val="0"/>
                        </a:spcAft>
                        <a:tabLst>
                          <a:tab pos="3234055" algn="l"/>
                        </a:tabLst>
                      </a:pPr>
                      <a:r>
                        <a:rPr lang="en-US" sz="2400" dirty="0">
                          <a:solidFill>
                            <a:srgbClr val="000000"/>
                          </a:solidFill>
                          <a:effectLst/>
                          <a:latin typeface="Arial" panose="020B0604020202020204" pitchFamily="34" charset="0"/>
                          <a:ea typeface="Arial" panose="020B0604020202020204" pitchFamily="34" charset="0"/>
                          <a:cs typeface="Arial" panose="020B0604020202020204" pitchFamily="34" charset="0"/>
                        </a:rPr>
                        <a:t>[Insert outcome here]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87889" marR="87889"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3234055" algn="l"/>
                        </a:tabLst>
                        <a:defRPr/>
                      </a:pPr>
                      <a:r>
                        <a:rPr lang="en-US" sz="2400" dirty="0">
                          <a:solidFill>
                            <a:srgbClr val="000000"/>
                          </a:solidFill>
                          <a:effectLst/>
                          <a:latin typeface="Arial" panose="020B0604020202020204" pitchFamily="34" charset="0"/>
                          <a:ea typeface="Arial" panose="020B0604020202020204" pitchFamily="34" charset="0"/>
                          <a:cs typeface="Arial" panose="020B0604020202020204" pitchFamily="34" charset="0"/>
                        </a:rPr>
                        <a:t>[Insert outcome here]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87889" marR="87889"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3234055" algn="l"/>
                        </a:tabLst>
                        <a:defRPr/>
                      </a:pPr>
                      <a:r>
                        <a:rPr lang="en-US" sz="2400" dirty="0">
                          <a:solidFill>
                            <a:srgbClr val="000000"/>
                          </a:solidFill>
                          <a:effectLst/>
                          <a:latin typeface="Arial" panose="020B0604020202020204" pitchFamily="34" charset="0"/>
                          <a:ea typeface="Arial" panose="020B0604020202020204" pitchFamily="34" charset="0"/>
                          <a:cs typeface="Arial" panose="020B0604020202020204" pitchFamily="34" charset="0"/>
                        </a:rPr>
                        <a:t>[Insert outcome here]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87889" marR="87889"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tc>
                  <a:txBody>
                    <a:bodyPr/>
                    <a:lstStyle/>
                    <a:p>
                      <a:pPr marL="0" marR="0" algn="ctr">
                        <a:lnSpc>
                          <a:spcPct val="100000"/>
                        </a:lnSpc>
                        <a:spcBef>
                          <a:spcPts val="0"/>
                        </a:spcBef>
                        <a:spcAft>
                          <a:spcPts val="0"/>
                        </a:spcAft>
                        <a:tabLst>
                          <a:tab pos="3234055" algn="l"/>
                        </a:tabLst>
                      </a:pPr>
                      <a:r>
                        <a:rPr lang="en-US" sz="2400" dirty="0">
                          <a:solidFill>
                            <a:srgbClr val="000000"/>
                          </a:solidFill>
                          <a:effectLst/>
                          <a:latin typeface="Arial" panose="020B0604020202020204" pitchFamily="34" charset="0"/>
                          <a:ea typeface="Arial" panose="020B0604020202020204" pitchFamily="34" charset="0"/>
                          <a:cs typeface="Arial" panose="020B0604020202020204" pitchFamily="34" charset="0"/>
                        </a:rPr>
                        <a:t>95%</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87889" marR="87889"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extLst>
                  <a:ext uri="{0D108BD9-81ED-4DB2-BD59-A6C34878D82A}">
                    <a16:rowId xmlns:a16="http://schemas.microsoft.com/office/drawing/2014/main" val="1234818466"/>
                  </a:ext>
                </a:extLst>
              </a:tr>
            </a:tbl>
          </a:graphicData>
        </a:graphic>
      </p:graphicFrame>
      <p:sp>
        <p:nvSpPr>
          <p:cNvPr id="3" name="Slide Number Placeholder 2">
            <a:extLst>
              <a:ext uri="{FF2B5EF4-FFF2-40B4-BE49-F238E27FC236}">
                <a16:creationId xmlns:a16="http://schemas.microsoft.com/office/drawing/2014/main" id="{3D1441D5-97F2-4AB9-8B81-4ECFCA3AEDB9}"/>
              </a:ext>
            </a:extLst>
          </p:cNvPr>
          <p:cNvSpPr>
            <a:spLocks noGrp="1"/>
          </p:cNvSpPr>
          <p:nvPr>
            <p:ph type="sldNum" sz="quarter" idx="12"/>
          </p:nvPr>
        </p:nvSpPr>
        <p:spPr/>
        <p:txBody>
          <a:bodyPr/>
          <a:lstStyle/>
          <a:p>
            <a:fld id="{1E47FE53-EBF0-4DA7-9D9D-CC1C3A20F3CB}" type="slidenum">
              <a:rPr lang="en-US" smtClean="0"/>
              <a:pPr/>
              <a:t>34</a:t>
            </a:fld>
            <a:endParaRPr lang="en-US" dirty="0"/>
          </a:p>
        </p:txBody>
      </p:sp>
    </p:spTree>
    <p:extLst>
      <p:ext uri="{BB962C8B-B14F-4D97-AF65-F5344CB8AC3E}">
        <p14:creationId xmlns:p14="http://schemas.microsoft.com/office/powerpoint/2010/main" val="24374710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101CB3B-182A-4E29-AB8C-7F33A24AFE1A}"/>
              </a:ext>
            </a:extLst>
          </p:cNvPr>
          <p:cNvSpPr>
            <a:spLocks noGrp="1"/>
          </p:cNvSpPr>
          <p:nvPr>
            <p:ph type="title"/>
          </p:nvPr>
        </p:nvSpPr>
        <p:spPr/>
        <p:txBody>
          <a:bodyPr>
            <a:normAutofit/>
          </a:bodyPr>
          <a:lstStyle/>
          <a:p>
            <a:r>
              <a:rPr lang="en-US" sz="6600" dirty="0"/>
              <a:t>Closing Thoughts</a:t>
            </a:r>
          </a:p>
        </p:txBody>
      </p:sp>
      <p:sp>
        <p:nvSpPr>
          <p:cNvPr id="4" name="Slide Number Placeholder 3">
            <a:extLst>
              <a:ext uri="{FF2B5EF4-FFF2-40B4-BE49-F238E27FC236}">
                <a16:creationId xmlns:a16="http://schemas.microsoft.com/office/drawing/2014/main" id="{E40E6528-E1AC-44F0-B481-5E08077E94BA}"/>
              </a:ext>
            </a:extLst>
          </p:cNvPr>
          <p:cNvSpPr>
            <a:spLocks noGrp="1"/>
          </p:cNvSpPr>
          <p:nvPr>
            <p:ph type="sldNum" sz="quarter" idx="12"/>
          </p:nvPr>
        </p:nvSpPr>
        <p:spPr/>
        <p:txBody>
          <a:bodyPr/>
          <a:lstStyle/>
          <a:p>
            <a:fld id="{1E47FE53-EBF0-4DA7-9D9D-CC1C3A20F3CB}" type="slidenum">
              <a:rPr lang="en-US" smtClean="0"/>
              <a:t>35</a:t>
            </a:fld>
            <a:endParaRPr lang="en-US"/>
          </a:p>
        </p:txBody>
      </p:sp>
    </p:spTree>
    <p:extLst>
      <p:ext uri="{BB962C8B-B14F-4D97-AF65-F5344CB8AC3E}">
        <p14:creationId xmlns:p14="http://schemas.microsoft.com/office/powerpoint/2010/main" val="8896453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4BBAA8A-C632-4626-AEBF-D85EB787FD4C}"/>
              </a:ext>
            </a:extLst>
          </p:cNvPr>
          <p:cNvSpPr>
            <a:spLocks noGrp="1"/>
          </p:cNvSpPr>
          <p:nvPr>
            <p:ph type="title"/>
          </p:nvPr>
        </p:nvSpPr>
        <p:spPr/>
        <p:txBody>
          <a:bodyPr/>
          <a:lstStyle/>
          <a:p>
            <a:r>
              <a:rPr lang="en-US" dirty="0"/>
              <a:t>Don’t Duplicate Efforts!</a:t>
            </a:r>
          </a:p>
        </p:txBody>
      </p:sp>
      <p:sp>
        <p:nvSpPr>
          <p:cNvPr id="6" name="Content Placeholder 5">
            <a:extLst>
              <a:ext uri="{FF2B5EF4-FFF2-40B4-BE49-F238E27FC236}">
                <a16:creationId xmlns:a16="http://schemas.microsoft.com/office/drawing/2014/main" id="{5E130C1A-A8FB-44E7-A1EB-FE6E23B887EF}"/>
              </a:ext>
            </a:extLst>
          </p:cNvPr>
          <p:cNvSpPr>
            <a:spLocks noGrp="1"/>
          </p:cNvSpPr>
          <p:nvPr>
            <p:ph idx="1"/>
          </p:nvPr>
        </p:nvSpPr>
        <p:spPr/>
        <p:txBody>
          <a:bodyPr/>
          <a:lstStyle/>
          <a:p>
            <a:r>
              <a:rPr lang="en-US" dirty="0"/>
              <a:t>Identify data, measures, and tools to track progress on each of the local indicators</a:t>
            </a:r>
          </a:p>
          <a:p>
            <a:r>
              <a:rPr lang="en-US" dirty="0"/>
              <a:t>Incorporate evaluation of local indicator data into the work of analyzing and planning for the LCAP</a:t>
            </a:r>
          </a:p>
          <a:p>
            <a:pPr lvl="1">
              <a:spcBef>
                <a:spcPts val="600"/>
              </a:spcBef>
            </a:pPr>
            <a:r>
              <a:rPr lang="en-US" dirty="0"/>
              <a:t>LEA-level</a:t>
            </a:r>
          </a:p>
          <a:p>
            <a:pPr lvl="1">
              <a:spcBef>
                <a:spcPts val="600"/>
              </a:spcBef>
            </a:pPr>
            <a:r>
              <a:rPr lang="en-US" dirty="0"/>
              <a:t>School-level</a:t>
            </a:r>
          </a:p>
          <a:p>
            <a:pPr lvl="1">
              <a:spcBef>
                <a:spcPts val="600"/>
              </a:spcBef>
            </a:pPr>
            <a:r>
              <a:rPr lang="en-US" dirty="0"/>
              <a:t>Stakeholders</a:t>
            </a:r>
          </a:p>
          <a:p>
            <a:pPr>
              <a:spcBef>
                <a:spcPts val="600"/>
              </a:spcBef>
            </a:pPr>
            <a:r>
              <a:rPr lang="en-US" dirty="0"/>
              <a:t>Use this analysis and input related to it to inform the development of the LCAP</a:t>
            </a:r>
          </a:p>
        </p:txBody>
      </p:sp>
      <p:sp>
        <p:nvSpPr>
          <p:cNvPr id="4" name="Slide Number Placeholder 3">
            <a:extLst>
              <a:ext uri="{FF2B5EF4-FFF2-40B4-BE49-F238E27FC236}">
                <a16:creationId xmlns:a16="http://schemas.microsoft.com/office/drawing/2014/main" id="{E532361F-1F7B-44AE-AA9A-A1C6706F4629}"/>
              </a:ext>
            </a:extLst>
          </p:cNvPr>
          <p:cNvSpPr>
            <a:spLocks noGrp="1"/>
          </p:cNvSpPr>
          <p:nvPr>
            <p:ph type="sldNum" sz="quarter" idx="12"/>
          </p:nvPr>
        </p:nvSpPr>
        <p:spPr/>
        <p:txBody>
          <a:bodyPr/>
          <a:lstStyle/>
          <a:p>
            <a:fld id="{1E47FE53-EBF0-4DA7-9D9D-CC1C3A20F3CB}" type="slidenum">
              <a:rPr lang="en-US" smtClean="0"/>
              <a:t>36</a:t>
            </a:fld>
            <a:endParaRPr lang="en-US"/>
          </a:p>
        </p:txBody>
      </p:sp>
    </p:spTree>
    <p:extLst>
      <p:ext uri="{BB962C8B-B14F-4D97-AF65-F5344CB8AC3E}">
        <p14:creationId xmlns:p14="http://schemas.microsoft.com/office/powerpoint/2010/main" val="10299392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884F408-4929-443B-8EFF-1D13FBD78E1E}"/>
              </a:ext>
            </a:extLst>
          </p:cNvPr>
          <p:cNvSpPr>
            <a:spLocks noGrp="1"/>
          </p:cNvSpPr>
          <p:nvPr>
            <p:ph type="title"/>
          </p:nvPr>
        </p:nvSpPr>
        <p:spPr/>
        <p:txBody>
          <a:bodyPr>
            <a:normAutofit/>
          </a:bodyPr>
          <a:lstStyle/>
          <a:p>
            <a:r>
              <a:rPr lang="en-US" sz="6600" dirty="0"/>
              <a:t>Additional Opportunities </a:t>
            </a:r>
          </a:p>
        </p:txBody>
      </p:sp>
      <p:sp>
        <p:nvSpPr>
          <p:cNvPr id="5" name="Slide Number Placeholder 4">
            <a:extLst>
              <a:ext uri="{FF2B5EF4-FFF2-40B4-BE49-F238E27FC236}">
                <a16:creationId xmlns:a16="http://schemas.microsoft.com/office/drawing/2014/main" id="{40036106-F36D-495E-9991-EC4D8397486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47FE53-EBF0-4DA7-9D9D-CC1C3A20F3CB}" type="slidenum">
              <a:rPr kumimoji="0" lang="en-US" sz="1050" b="0" i="0" u="none" strike="noStrike" kern="1200" cap="none" spc="0" normalizeH="0" baseline="0" noProof="0" smtClean="0">
                <a:ln>
                  <a:noFill/>
                </a:ln>
                <a:solidFill>
                  <a:srgbClr val="FFFFFF"/>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US" sz="105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20594830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2" name="Title 1">
            <a:extLst>
              <a:ext uri="{FF2B5EF4-FFF2-40B4-BE49-F238E27FC236}">
                <a16:creationId xmlns:a16="http://schemas.microsoft.com/office/drawing/2014/main" id="{85227EDE-7383-4DAD-BE02-6851C8046678}"/>
              </a:ext>
            </a:extLst>
          </p:cNvPr>
          <p:cNvSpPr>
            <a:spLocks noGrp="1"/>
          </p:cNvSpPr>
          <p:nvPr>
            <p:ph type="ctrTitle"/>
          </p:nvPr>
        </p:nvSpPr>
        <p:spPr>
          <a:xfrm>
            <a:off x="647833" y="352633"/>
            <a:ext cx="10911600" cy="1368720"/>
          </a:xfrm>
        </p:spPr>
        <p:txBody>
          <a:bodyPr/>
          <a:lstStyle/>
          <a:p>
            <a:pPr algn="ctr"/>
            <a:r>
              <a:rPr lang="en-US" sz="3000" dirty="0"/>
              <a:t>Workshop: LCAP Goals focused on Educating the Whole Child</a:t>
            </a:r>
          </a:p>
        </p:txBody>
      </p:sp>
      <p:sp>
        <p:nvSpPr>
          <p:cNvPr id="108" name="Google Shape;108;p25"/>
          <p:cNvSpPr txBox="1"/>
          <p:nvPr/>
        </p:nvSpPr>
        <p:spPr>
          <a:xfrm>
            <a:off x="266474" y="131620"/>
            <a:ext cx="1798625" cy="615513"/>
          </a:xfrm>
          <a:prstGeom prst="rect">
            <a:avLst/>
          </a:prstGeom>
          <a:noFill/>
          <a:ln>
            <a:noFill/>
          </a:ln>
        </p:spPr>
        <p:txBody>
          <a:bodyPr spcFirstLastPara="1" wrap="square" lIns="121900" tIns="121900" rIns="121900" bIns="121900" anchor="t" anchorCtr="0">
            <a:spAutoFit/>
          </a:bodyPr>
          <a:lstStyle/>
          <a:p>
            <a:pPr defTabSz="1219170">
              <a:buClr>
                <a:srgbClr val="000000"/>
              </a:buClr>
            </a:pPr>
            <a:r>
              <a:rPr lang="en" sz="2400" kern="0" dirty="0">
                <a:solidFill>
                  <a:srgbClr val="000000"/>
                </a:solidFill>
                <a:latin typeface="Source Sans Pro"/>
                <a:ea typeface="Source Sans Pro"/>
                <a:cs typeface="Source Sans Pro"/>
                <a:sym typeface="Source Sans Pro"/>
              </a:rPr>
              <a:t>Hosted by</a:t>
            </a:r>
            <a:endParaRPr sz="2400" kern="0" dirty="0">
              <a:solidFill>
                <a:srgbClr val="000000"/>
              </a:solidFill>
              <a:latin typeface="Source Sans Pro"/>
              <a:ea typeface="Source Sans Pro"/>
              <a:cs typeface="Source Sans Pro"/>
              <a:sym typeface="Source Sans Pro"/>
            </a:endParaRPr>
          </a:p>
        </p:txBody>
      </p:sp>
      <p:pic>
        <p:nvPicPr>
          <p:cNvPr id="103" name="Google Shape;103;p25" descr="Scaling Student Success logo">
            <a:hlinkClick r:id="rId3"/>
          </p:cNvPr>
          <p:cNvPicPr preferRelativeResize="0"/>
          <p:nvPr/>
        </p:nvPicPr>
        <p:blipFill>
          <a:blip r:embed="rId4">
            <a:alphaModFix/>
          </a:blip>
          <a:stretch>
            <a:fillRect/>
          </a:stretch>
        </p:blipFill>
        <p:spPr>
          <a:xfrm>
            <a:off x="1714512" y="324478"/>
            <a:ext cx="2194700" cy="307367"/>
          </a:xfrm>
          <a:prstGeom prst="rect">
            <a:avLst/>
          </a:prstGeom>
          <a:noFill/>
          <a:ln>
            <a:noFill/>
          </a:ln>
        </p:spPr>
      </p:pic>
      <p:sp>
        <p:nvSpPr>
          <p:cNvPr id="109" name="Google Shape;109;p25"/>
          <p:cNvSpPr txBox="1"/>
          <p:nvPr/>
        </p:nvSpPr>
        <p:spPr>
          <a:xfrm>
            <a:off x="6549401" y="193167"/>
            <a:ext cx="3577500" cy="615513"/>
          </a:xfrm>
          <a:prstGeom prst="rect">
            <a:avLst/>
          </a:prstGeom>
          <a:noFill/>
          <a:ln>
            <a:noFill/>
          </a:ln>
        </p:spPr>
        <p:txBody>
          <a:bodyPr spcFirstLastPara="1" wrap="square" lIns="121900" tIns="121900" rIns="121900" bIns="121900" anchor="t" anchorCtr="0">
            <a:spAutoFit/>
          </a:bodyPr>
          <a:lstStyle/>
          <a:p>
            <a:pPr defTabSz="1219170">
              <a:buClr>
                <a:srgbClr val="000000"/>
              </a:buClr>
            </a:pPr>
            <a:r>
              <a:rPr lang="en" sz="2400" kern="0" dirty="0">
                <a:solidFill>
                  <a:srgbClr val="000000"/>
                </a:solidFill>
                <a:latin typeface="Source Sans Pro"/>
                <a:ea typeface="Source Sans Pro"/>
                <a:cs typeface="Source Sans Pro"/>
                <a:sym typeface="Source Sans Pro"/>
              </a:rPr>
              <a:t>In collaboration with the</a:t>
            </a:r>
            <a:endParaRPr sz="2400" kern="0" dirty="0">
              <a:solidFill>
                <a:srgbClr val="000000"/>
              </a:solidFill>
              <a:latin typeface="Source Sans Pro"/>
              <a:ea typeface="Source Sans Pro"/>
              <a:cs typeface="Source Sans Pro"/>
              <a:sym typeface="Source Sans Pro"/>
            </a:endParaRPr>
          </a:p>
        </p:txBody>
      </p:sp>
      <p:pic>
        <p:nvPicPr>
          <p:cNvPr id="110" name="Google Shape;110;p25" descr="California Department of Education logo"/>
          <p:cNvPicPr preferRelativeResize="0"/>
          <p:nvPr/>
        </p:nvPicPr>
        <p:blipFill>
          <a:blip r:embed="rId5">
            <a:alphaModFix/>
          </a:blip>
          <a:stretch>
            <a:fillRect/>
          </a:stretch>
        </p:blipFill>
        <p:spPr>
          <a:xfrm>
            <a:off x="10025392" y="102396"/>
            <a:ext cx="1595033" cy="751533"/>
          </a:xfrm>
          <a:prstGeom prst="rect">
            <a:avLst/>
          </a:prstGeom>
          <a:noFill/>
          <a:ln>
            <a:noFill/>
          </a:ln>
        </p:spPr>
      </p:pic>
      <p:sp>
        <p:nvSpPr>
          <p:cNvPr id="106" name="Google Shape;106;p25"/>
          <p:cNvSpPr txBox="1"/>
          <p:nvPr/>
        </p:nvSpPr>
        <p:spPr>
          <a:xfrm>
            <a:off x="120200" y="1580611"/>
            <a:ext cx="11951600" cy="2421072"/>
          </a:xfrm>
          <a:prstGeom prst="rect">
            <a:avLst/>
          </a:prstGeom>
          <a:noFill/>
          <a:ln>
            <a:noFill/>
          </a:ln>
        </p:spPr>
        <p:txBody>
          <a:bodyPr spcFirstLastPara="1" wrap="square" lIns="121900" tIns="121900" rIns="121900" bIns="121900" anchor="t" anchorCtr="0">
            <a:spAutoFit/>
          </a:bodyPr>
          <a:lstStyle/>
          <a:p>
            <a:pPr algn="ctr" defTabSz="1219170">
              <a:buClr>
                <a:srgbClr val="000000"/>
              </a:buClr>
            </a:pPr>
            <a:r>
              <a:rPr lang="en" sz="2400" kern="0" dirty="0">
                <a:solidFill>
                  <a:schemeClr val="tx1">
                    <a:lumMod val="85000"/>
                    <a:lumOff val="15000"/>
                  </a:schemeClr>
                </a:solidFill>
                <a:latin typeface="Arial"/>
                <a:cs typeface="Arial"/>
                <a:sym typeface="Arial"/>
              </a:rPr>
              <a:t>This networking session will lean on lessons learned from CA LEAs that have created </a:t>
            </a:r>
            <a:r>
              <a:rPr lang="en" sz="2400" b="1" kern="0" dirty="0">
                <a:solidFill>
                  <a:srgbClr val="00642D"/>
                </a:solidFill>
                <a:latin typeface="Arial"/>
                <a:cs typeface="Arial"/>
                <a:sym typeface="Arial"/>
              </a:rPr>
              <a:t>Graduate Profiles</a:t>
            </a:r>
            <a:r>
              <a:rPr lang="en" sz="2400" kern="0" dirty="0">
                <a:solidFill>
                  <a:srgbClr val="00642D"/>
                </a:solidFill>
                <a:latin typeface="Arial"/>
                <a:cs typeface="Arial"/>
                <a:sym typeface="Arial"/>
              </a:rPr>
              <a:t> </a:t>
            </a:r>
            <a:r>
              <a:rPr lang="en" sz="2400" kern="0" dirty="0">
                <a:solidFill>
                  <a:schemeClr val="tx1">
                    <a:lumMod val="85000"/>
                    <a:lumOff val="15000"/>
                  </a:schemeClr>
                </a:solidFill>
                <a:latin typeface="Arial"/>
                <a:cs typeface="Arial"/>
                <a:sym typeface="Arial"/>
              </a:rPr>
              <a:t>to more broadly and equitably define student success and incorporated them into their LCAP goals. </a:t>
            </a:r>
            <a:endParaRPr sz="2400" kern="0" dirty="0">
              <a:solidFill>
                <a:schemeClr val="tx1">
                  <a:lumMod val="85000"/>
                  <a:lumOff val="15000"/>
                </a:schemeClr>
              </a:solidFill>
              <a:latin typeface="Arial"/>
              <a:cs typeface="Arial"/>
              <a:sym typeface="Arial"/>
            </a:endParaRPr>
          </a:p>
          <a:p>
            <a:pPr algn="ctr" defTabSz="1219170">
              <a:buClr>
                <a:srgbClr val="000000"/>
              </a:buClr>
              <a:buSzPts val="1100"/>
            </a:pPr>
            <a:r>
              <a:rPr lang="en" sz="2400" kern="0" dirty="0">
                <a:solidFill>
                  <a:schemeClr val="tx1">
                    <a:lumMod val="85000"/>
                    <a:lumOff val="15000"/>
                  </a:schemeClr>
                </a:solidFill>
                <a:latin typeface="Arial"/>
                <a:cs typeface="Arial"/>
                <a:sym typeface="Arial"/>
              </a:rPr>
              <a:t>We’ll facilitate breakout discussions and share examples and resources from our Community of Practice.</a:t>
            </a:r>
            <a:endParaRPr sz="2400" kern="0" dirty="0">
              <a:solidFill>
                <a:schemeClr val="tx1">
                  <a:lumMod val="85000"/>
                  <a:lumOff val="15000"/>
                </a:schemeClr>
              </a:solidFill>
              <a:latin typeface="Arial"/>
              <a:cs typeface="Arial"/>
              <a:sym typeface="Arial"/>
            </a:endParaRPr>
          </a:p>
          <a:p>
            <a:pPr algn="ctr" defTabSz="1219170">
              <a:buClr>
                <a:srgbClr val="000000"/>
              </a:buClr>
            </a:pPr>
            <a:endParaRPr sz="2133" b="1" kern="0" dirty="0">
              <a:solidFill>
                <a:srgbClr val="99CC33"/>
              </a:solidFill>
              <a:latin typeface="Source Sans Pro"/>
              <a:ea typeface="Source Sans Pro"/>
              <a:cs typeface="Source Sans Pro"/>
              <a:sym typeface="Source Sans Pro"/>
            </a:endParaRPr>
          </a:p>
        </p:txBody>
      </p:sp>
      <p:pic>
        <p:nvPicPr>
          <p:cNvPr id="104" name="Google Shape;104;p25" descr="Picture of 3 kids in their classroom collaborating on a project together.">
            <a:hlinkClick r:id="rId3"/>
          </p:cNvPr>
          <p:cNvPicPr preferRelativeResize="0"/>
          <p:nvPr/>
        </p:nvPicPr>
        <p:blipFill>
          <a:blip r:embed="rId6">
            <a:alphaModFix/>
          </a:blip>
          <a:stretch>
            <a:fillRect/>
          </a:stretch>
        </p:blipFill>
        <p:spPr>
          <a:xfrm>
            <a:off x="384201" y="3765367"/>
            <a:ext cx="5907703" cy="2835700"/>
          </a:xfrm>
          <a:prstGeom prst="rect">
            <a:avLst/>
          </a:prstGeom>
          <a:noFill/>
          <a:ln>
            <a:noFill/>
          </a:ln>
        </p:spPr>
      </p:pic>
      <p:sp>
        <p:nvSpPr>
          <p:cNvPr id="105" name="Google Shape;105;p25"/>
          <p:cNvSpPr txBox="1"/>
          <p:nvPr/>
        </p:nvSpPr>
        <p:spPr>
          <a:xfrm>
            <a:off x="6577200" y="3536766"/>
            <a:ext cx="5282800" cy="3218837"/>
          </a:xfrm>
          <a:prstGeom prst="rect">
            <a:avLst/>
          </a:prstGeom>
          <a:solidFill>
            <a:schemeClr val="bg1"/>
          </a:solidFill>
          <a:ln>
            <a:noFill/>
          </a:ln>
        </p:spPr>
        <p:txBody>
          <a:bodyPr spcFirstLastPara="1" wrap="square" lIns="121900" tIns="121900" rIns="121900" bIns="121900" anchor="t" anchorCtr="0">
            <a:noAutofit/>
          </a:bodyPr>
          <a:lstStyle/>
          <a:p>
            <a:pPr algn="ctr" defTabSz="1219170">
              <a:buClr>
                <a:srgbClr val="000000"/>
              </a:buClr>
              <a:buSzPts val="1100"/>
            </a:pPr>
            <a:r>
              <a:rPr lang="en" sz="3200" b="1" kern="0" dirty="0">
                <a:solidFill>
                  <a:srgbClr val="00642D"/>
                </a:solidFill>
                <a:latin typeface="Arial"/>
                <a:cs typeface="Arial"/>
                <a:sym typeface="Arial"/>
              </a:rPr>
              <a:t>Thursday, February 25</a:t>
            </a:r>
            <a:endParaRPr sz="3200" b="1" kern="0" dirty="0">
              <a:solidFill>
                <a:srgbClr val="00642D"/>
              </a:solidFill>
              <a:latin typeface="Arial"/>
              <a:cs typeface="Arial"/>
              <a:sym typeface="Arial"/>
            </a:endParaRPr>
          </a:p>
          <a:p>
            <a:pPr algn="ctr" defTabSz="1219170">
              <a:buClr>
                <a:srgbClr val="000000"/>
              </a:buClr>
              <a:buSzPts val="1100"/>
            </a:pPr>
            <a:r>
              <a:rPr lang="en" sz="3200" b="1" kern="0" dirty="0">
                <a:solidFill>
                  <a:srgbClr val="00642D"/>
                </a:solidFill>
                <a:latin typeface="Arial"/>
                <a:cs typeface="Arial"/>
                <a:sym typeface="Arial"/>
              </a:rPr>
              <a:t>3:00 - 4:30 PM</a:t>
            </a:r>
            <a:endParaRPr sz="3200" b="1" kern="0" dirty="0">
              <a:solidFill>
                <a:srgbClr val="00642D"/>
              </a:solidFill>
              <a:latin typeface="Arial"/>
              <a:cs typeface="Arial"/>
              <a:sym typeface="Arial"/>
            </a:endParaRPr>
          </a:p>
          <a:p>
            <a:pPr algn="ctr" defTabSz="1219170">
              <a:buClr>
                <a:srgbClr val="000000"/>
              </a:buClr>
              <a:buSzPts val="1100"/>
            </a:pPr>
            <a:r>
              <a:rPr lang="en-US" sz="3200" b="1" kern="0" dirty="0">
                <a:solidFill>
                  <a:schemeClr val="tx1">
                    <a:lumMod val="85000"/>
                    <a:lumOff val="15000"/>
                  </a:schemeClr>
                </a:solidFill>
                <a:latin typeface="Arial"/>
                <a:cs typeface="Arial"/>
                <a:sym typeface="Arial"/>
              </a:rPr>
              <a:t>To register:</a:t>
            </a:r>
            <a:endParaRPr sz="3200" b="1" kern="0" dirty="0">
              <a:solidFill>
                <a:schemeClr val="tx1">
                  <a:lumMod val="85000"/>
                  <a:lumOff val="15000"/>
                </a:schemeClr>
              </a:solidFill>
              <a:latin typeface="Arial"/>
              <a:cs typeface="Arial"/>
              <a:sym typeface="Arial"/>
            </a:endParaRPr>
          </a:p>
          <a:p>
            <a:pPr algn="ctr" defTabSz="1219170">
              <a:buClr>
                <a:srgbClr val="000000"/>
              </a:buClr>
              <a:buSzPts val="1100"/>
            </a:pPr>
            <a:endParaRPr sz="3200" b="1" kern="0" dirty="0">
              <a:solidFill>
                <a:srgbClr val="99CC33"/>
              </a:solidFill>
              <a:latin typeface="Arial"/>
              <a:cs typeface="Arial"/>
              <a:sym typeface="Arial"/>
            </a:endParaRPr>
          </a:p>
          <a:p>
            <a:pPr algn="ctr" defTabSz="1219170">
              <a:buClr>
                <a:srgbClr val="000000"/>
              </a:buClr>
              <a:buSzPts val="1100"/>
            </a:pPr>
            <a:endParaRPr sz="1867" kern="0" dirty="0">
              <a:solidFill>
                <a:srgbClr val="99CC33"/>
              </a:solidFill>
              <a:latin typeface="Arial"/>
              <a:cs typeface="Arial"/>
              <a:sym typeface="Arial"/>
            </a:endParaRPr>
          </a:p>
          <a:p>
            <a:pPr algn="ctr" defTabSz="1219170">
              <a:buClr>
                <a:srgbClr val="000000"/>
              </a:buClr>
              <a:buSzPts val="1100"/>
            </a:pPr>
            <a:r>
              <a:rPr lang="en" sz="2400" kern="0" dirty="0">
                <a:solidFill>
                  <a:srgbClr val="00642D"/>
                </a:solidFill>
                <a:latin typeface="Arial"/>
                <a:cs typeface="Arial"/>
                <a:sym typeface="Arial"/>
              </a:rPr>
              <a:t>Questions: </a:t>
            </a:r>
            <a:r>
              <a:rPr lang="en" sz="2400" u="sng" kern="0" dirty="0">
                <a:solidFill>
                  <a:schemeClr val="tx1">
                    <a:lumMod val="85000"/>
                    <a:lumOff val="15000"/>
                  </a:schemeClr>
                </a:solidFill>
                <a:latin typeface="Arial"/>
                <a:cs typeface="Arial"/>
                <a:sym typeface="Arial"/>
                <a:hlinkClick r:id="rId7" tooltip="Roman@ScalingStudentSuccess.org">
                  <a:extLst>
                    <a:ext uri="{A12FA001-AC4F-418D-AE19-62706E023703}">
                      <ahyp:hlinkClr xmlns:ahyp="http://schemas.microsoft.com/office/drawing/2018/hyperlinkcolor" val="tx"/>
                    </a:ext>
                  </a:extLst>
                </a:hlinkClick>
              </a:rPr>
              <a:t>Roman@ScalingStudentSuccess.org</a:t>
            </a:r>
            <a:endParaRPr sz="2400" kern="0" dirty="0">
              <a:solidFill>
                <a:schemeClr val="tx1">
                  <a:lumMod val="85000"/>
                  <a:lumOff val="15000"/>
                </a:schemeClr>
              </a:solidFill>
              <a:latin typeface="Arial"/>
              <a:cs typeface="Arial"/>
              <a:sym typeface="Arial"/>
            </a:endParaRPr>
          </a:p>
        </p:txBody>
      </p:sp>
      <p:sp>
        <p:nvSpPr>
          <p:cNvPr id="107" name="Google Shape;107;p25"/>
          <p:cNvSpPr/>
          <p:nvPr/>
        </p:nvSpPr>
        <p:spPr>
          <a:xfrm>
            <a:off x="6531479" y="5120567"/>
            <a:ext cx="5088946" cy="607600"/>
          </a:xfrm>
          <a:prstGeom prst="roundRect">
            <a:avLst>
              <a:gd name="adj" fmla="val 16667"/>
            </a:avLst>
          </a:prstGeom>
          <a:solidFill>
            <a:srgbClr val="00642D"/>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pPr algn="ctr" defTabSz="1219170">
              <a:buClr>
                <a:srgbClr val="000000"/>
              </a:buClr>
            </a:pPr>
            <a:r>
              <a:rPr lang="en-US" sz="2400" b="1" u="sng" kern="0" dirty="0">
                <a:solidFill>
                  <a:schemeClr val="bg1"/>
                </a:solidFill>
                <a:latin typeface="Arial"/>
                <a:cs typeface="Arial"/>
                <a:sym typeface="Arial"/>
                <a:hlinkClick r:id="rId8" tooltip="Regisration link">
                  <a:extLst>
                    <a:ext uri="{A12FA001-AC4F-418D-AE19-62706E023703}">
                      <ahyp:hlinkClr xmlns:ahyp="http://schemas.microsoft.com/office/drawing/2018/hyperlinkcolor" val="tx"/>
                    </a:ext>
                  </a:extLst>
                </a:hlinkClick>
              </a:rPr>
              <a:t>https://forms.gle/crxjiF7vz9PVk2dB6</a:t>
            </a:r>
            <a:endParaRPr sz="2400" b="1" kern="0" dirty="0">
              <a:solidFill>
                <a:schemeClr val="bg1"/>
              </a:solidFill>
              <a:latin typeface="Arial"/>
              <a:cs typeface="Arial"/>
              <a:sym typeface="Aria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53007-F513-439F-8B86-0C343C27E3A1}"/>
              </a:ext>
            </a:extLst>
          </p:cNvPr>
          <p:cNvSpPr>
            <a:spLocks noGrp="1"/>
          </p:cNvSpPr>
          <p:nvPr>
            <p:ph type="title"/>
          </p:nvPr>
        </p:nvSpPr>
        <p:spPr>
          <a:xfrm>
            <a:off x="219303" y="128304"/>
            <a:ext cx="7470810" cy="825853"/>
          </a:xfrm>
          <a:solidFill>
            <a:schemeClr val="bg1"/>
          </a:solidFill>
        </p:spPr>
        <p:txBody>
          <a:bodyPr>
            <a:normAutofit fontScale="90000"/>
          </a:bodyPr>
          <a:lstStyle/>
          <a:p>
            <a:r>
              <a:rPr lang="en-US" sz="3100" b="1" dirty="0">
                <a:effectLst/>
                <a:ea typeface="Calibri" panose="020F0502020204030204" pitchFamily="34" charset="0"/>
              </a:rPr>
              <a:t>Bringing the Whole Child Into Your LCAP</a:t>
            </a:r>
            <a:br>
              <a:rPr lang="en-US" sz="1800" dirty="0">
                <a:effectLst/>
                <a:latin typeface="+mn-lt"/>
                <a:ea typeface="Calibri" panose="020F0502020204030204" pitchFamily="34" charset="0"/>
              </a:rPr>
            </a:br>
            <a:endParaRPr lang="en-US" sz="1800" dirty="0">
              <a:solidFill>
                <a:srgbClr val="1704A0"/>
              </a:solidFill>
              <a:latin typeface="+mn-lt"/>
            </a:endParaRPr>
          </a:p>
        </p:txBody>
      </p:sp>
      <p:sp>
        <p:nvSpPr>
          <p:cNvPr id="4" name="TextBox 3">
            <a:extLst>
              <a:ext uri="{FF2B5EF4-FFF2-40B4-BE49-F238E27FC236}">
                <a16:creationId xmlns:a16="http://schemas.microsoft.com/office/drawing/2014/main" id="{A4090719-58CD-4A01-B4C4-DFA56AEDB4D0}"/>
              </a:ext>
            </a:extLst>
          </p:cNvPr>
          <p:cNvSpPr txBox="1"/>
          <p:nvPr/>
        </p:nvSpPr>
        <p:spPr>
          <a:xfrm>
            <a:off x="254491" y="801059"/>
            <a:ext cx="7251507" cy="5632311"/>
          </a:xfrm>
          <a:prstGeom prst="rect">
            <a:avLst/>
          </a:prstGeom>
          <a:solidFill>
            <a:schemeClr val="bg1"/>
          </a:solidFill>
        </p:spPr>
        <p:txBody>
          <a:bodyPr wrap="square" rtlCol="0">
            <a:spAutoFit/>
          </a:bodyPr>
          <a:lstStyle/>
          <a:p>
            <a:r>
              <a:rPr lang="en-US" sz="2400" dirty="0">
                <a:ea typeface="Calibri" panose="020F0502020204030204" pitchFamily="34" charset="0"/>
              </a:rPr>
              <a:t>Turnaround for Children is offering a free one hour workshop to help districts understand and plan for integrated social, emotional and academic supports for students. Participants will discover the latest education and neuroscience research, explore practical and actionable strategies and tools, and share ideas about incorporating Whole Child design into their district’s plans. </a:t>
            </a:r>
            <a:br>
              <a:rPr lang="en-US" sz="2400" dirty="0">
                <a:ea typeface="Calibri" panose="020F0502020204030204" pitchFamily="34" charset="0"/>
              </a:rPr>
            </a:br>
            <a:r>
              <a:rPr lang="en-US" sz="2400" b="1" dirty="0">
                <a:ea typeface="Calibri" panose="020F0502020204030204" pitchFamily="34" charset="0"/>
              </a:rPr>
              <a:t>Two options for dates: </a:t>
            </a:r>
            <a:br>
              <a:rPr lang="en-US" sz="2400" dirty="0">
                <a:ea typeface="Calibri" panose="020F0502020204030204" pitchFamily="34" charset="0"/>
              </a:rPr>
            </a:br>
            <a:r>
              <a:rPr lang="en-US" sz="2400" dirty="0">
                <a:ea typeface="Times New Roman" panose="02020603050405020304" pitchFamily="18" charset="0"/>
              </a:rPr>
              <a:t>Wednesday, February 24th - 3 to 4 pm</a:t>
            </a:r>
            <a:br>
              <a:rPr lang="en-US" sz="2400" dirty="0">
                <a:ea typeface="Calibri" panose="020F0502020204030204" pitchFamily="34" charset="0"/>
              </a:rPr>
            </a:br>
            <a:r>
              <a:rPr lang="en-US" sz="2400" dirty="0">
                <a:ea typeface="Times New Roman" panose="02020603050405020304" pitchFamily="18" charset="0"/>
              </a:rPr>
              <a:t>Thursday, March 4 - 10 to 11 am</a:t>
            </a:r>
            <a:br>
              <a:rPr lang="en-US" sz="2400" dirty="0">
                <a:ea typeface="Times New Roman" panose="02020603050405020304" pitchFamily="18" charset="0"/>
              </a:rPr>
            </a:br>
            <a:r>
              <a:rPr lang="en-US" sz="2400" b="1" dirty="0">
                <a:ea typeface="Calibri" panose="020F0502020204030204" pitchFamily="34" charset="0"/>
              </a:rPr>
              <a:t>Presenters: </a:t>
            </a:r>
            <a:br>
              <a:rPr lang="en-US" sz="2400" dirty="0">
                <a:ea typeface="Calibri" panose="020F0502020204030204" pitchFamily="34" charset="0"/>
              </a:rPr>
            </a:br>
            <a:r>
              <a:rPr lang="en-US" sz="2400" dirty="0">
                <a:ea typeface="Calibri" panose="020F0502020204030204" pitchFamily="34" charset="0"/>
              </a:rPr>
              <a:t>Katie Brackenridge and Gretchen Livesey</a:t>
            </a:r>
            <a:br>
              <a:rPr lang="en-US" sz="2400" dirty="0">
                <a:ea typeface="Times New Roman" panose="02020603050405020304" pitchFamily="18" charset="0"/>
              </a:rPr>
            </a:br>
            <a:r>
              <a:rPr lang="en-US" sz="2400" b="1" dirty="0">
                <a:ea typeface="Times New Roman" panose="02020603050405020304" pitchFamily="18" charset="0"/>
              </a:rPr>
              <a:t>Questions: </a:t>
            </a:r>
            <a:br>
              <a:rPr lang="en-US" sz="2400" dirty="0">
                <a:ea typeface="Times New Roman" panose="02020603050405020304" pitchFamily="18" charset="0"/>
              </a:rPr>
            </a:br>
            <a:r>
              <a:rPr lang="en-US" sz="2400" dirty="0">
                <a:ea typeface="Times New Roman" panose="02020603050405020304" pitchFamily="18" charset="0"/>
              </a:rPr>
              <a:t>Contact </a:t>
            </a:r>
            <a:r>
              <a:rPr lang="en-US" sz="2400" dirty="0">
                <a:solidFill>
                  <a:srgbClr val="1704A0"/>
                </a:solidFill>
                <a:ea typeface="Times New Roman" panose="02020603050405020304" pitchFamily="18" charset="0"/>
                <a:hlinkClick r:id="rId2">
                  <a:extLst>
                    <a:ext uri="{A12FA001-AC4F-418D-AE19-62706E023703}">
                      <ahyp:hlinkClr xmlns:ahyp="http://schemas.microsoft.com/office/drawing/2018/hyperlinkcolor" val="tx"/>
                    </a:ext>
                  </a:extLst>
                </a:hlinkClick>
              </a:rPr>
              <a:t>Kbrackenridge@tfcusa.org</a:t>
            </a:r>
            <a:endParaRPr lang="en-US" sz="2400" dirty="0"/>
          </a:p>
        </p:txBody>
      </p:sp>
      <p:pic>
        <p:nvPicPr>
          <p:cNvPr id="28" name="Picture 27" descr="Turnaround For Children logo">
            <a:extLst>
              <a:ext uri="{FF2B5EF4-FFF2-40B4-BE49-F238E27FC236}">
                <a16:creationId xmlns:a16="http://schemas.microsoft.com/office/drawing/2014/main" id="{C1D1A6E7-FC11-44A9-B087-E1488DBB29E6}"/>
              </a:ext>
            </a:extLst>
          </p:cNvPr>
          <p:cNvPicPr>
            <a:picLocks noChangeAspect="1"/>
          </p:cNvPicPr>
          <p:nvPr/>
        </p:nvPicPr>
        <p:blipFill>
          <a:blip r:embed="rId3"/>
          <a:stretch>
            <a:fillRect/>
          </a:stretch>
        </p:blipFill>
        <p:spPr>
          <a:xfrm>
            <a:off x="7470810" y="0"/>
            <a:ext cx="3964305" cy="1791866"/>
          </a:xfrm>
          <a:prstGeom prst="rect">
            <a:avLst/>
          </a:prstGeom>
        </p:spPr>
      </p:pic>
      <p:sp>
        <p:nvSpPr>
          <p:cNvPr id="21" name="TextBox 20">
            <a:extLst>
              <a:ext uri="{FF2B5EF4-FFF2-40B4-BE49-F238E27FC236}">
                <a16:creationId xmlns:a16="http://schemas.microsoft.com/office/drawing/2014/main" id="{EB0F40DB-A75C-4C5E-AFEE-78AE78D7BAA8}"/>
              </a:ext>
            </a:extLst>
          </p:cNvPr>
          <p:cNvSpPr txBox="1"/>
          <p:nvPr/>
        </p:nvSpPr>
        <p:spPr>
          <a:xfrm>
            <a:off x="7592154" y="2020121"/>
            <a:ext cx="3721615"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0AEC7"/>
                </a:solidFill>
                <a:effectLst/>
                <a:uLnTx/>
                <a:uFillTx/>
                <a:latin typeface="Museo Sans 300"/>
                <a:ea typeface="+mn-ea"/>
                <a:cs typeface="+mn-cs"/>
              </a:rPr>
              <a:t>To Register: </a:t>
            </a:r>
            <a:endParaRPr kumimoji="0" lang="en-US" sz="2400" b="0" i="0" u="none" strike="noStrike" kern="1200" cap="none" spc="0" normalizeH="0" baseline="0" noProof="0" dirty="0">
              <a:ln>
                <a:noFill/>
              </a:ln>
              <a:solidFill>
                <a:srgbClr val="00AEC7"/>
              </a:solidFill>
              <a:effectLst/>
              <a:uLnTx/>
              <a:uFillTx/>
              <a:latin typeface="Museo Sans 30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sng" strike="noStrike" kern="1200" cap="none" spc="0" normalizeH="0" baseline="0" noProof="0" dirty="0">
                <a:ln>
                  <a:noFill/>
                </a:ln>
                <a:solidFill>
                  <a:srgbClr val="333F48"/>
                </a:solidFill>
                <a:effectLst/>
                <a:uLnTx/>
                <a:uFillTx/>
                <a:latin typeface="Museo Sans 300"/>
                <a:ea typeface="Calibri" panose="020F0502020204030204" pitchFamily="34" charset="0"/>
                <a:cs typeface="+mn-cs"/>
                <a:hlinkClick r:id="rId4" tooltip="Workshop Registration">
                  <a:extLst>
                    <a:ext uri="{A12FA001-AC4F-418D-AE19-62706E023703}">
                      <ahyp:hlinkClr xmlns:ahyp="http://schemas.microsoft.com/office/drawing/2018/hyperlinkcolor" val="tx"/>
                    </a:ext>
                  </a:extLst>
                </a:hlinkClick>
              </a:rPr>
              <a:t>https://forms.gle/RXpnxm414hi8xJ4SA</a:t>
            </a:r>
            <a:r>
              <a:rPr kumimoji="0" lang="en-US" sz="2400" b="0" i="0" u="none" strike="noStrike" kern="1200" cap="none" spc="0" normalizeH="0" baseline="0" noProof="0" dirty="0">
                <a:ln>
                  <a:noFill/>
                </a:ln>
                <a:solidFill>
                  <a:srgbClr val="333F48"/>
                </a:solidFill>
                <a:effectLst/>
                <a:uLnTx/>
                <a:uFillTx/>
                <a:latin typeface="Museo Sans 300"/>
                <a:ea typeface="Calibri" panose="020F0502020204030204" pitchFamily="34" charset="0"/>
                <a:cs typeface="+mn-cs"/>
              </a:rPr>
              <a:t> </a:t>
            </a:r>
            <a:endParaRPr kumimoji="0" lang="en-US" sz="2400" b="0" i="0" u="none" strike="noStrike" kern="1200" cap="none" spc="0" normalizeH="0" baseline="0" noProof="0" dirty="0">
              <a:ln>
                <a:noFill/>
              </a:ln>
              <a:solidFill>
                <a:srgbClr val="333F48"/>
              </a:solidFill>
              <a:effectLst/>
              <a:uLnTx/>
              <a:uFillTx/>
              <a:latin typeface="Museo Sans 300"/>
              <a:ea typeface="+mn-ea"/>
              <a:cs typeface="+mn-cs"/>
            </a:endParaRPr>
          </a:p>
        </p:txBody>
      </p:sp>
      <p:pic>
        <p:nvPicPr>
          <p:cNvPr id="22" name="Picture 21" descr="QR Code for registration.">
            <a:extLst>
              <a:ext uri="{FF2B5EF4-FFF2-40B4-BE49-F238E27FC236}">
                <a16:creationId xmlns:a16="http://schemas.microsoft.com/office/drawing/2014/main" id="{868277F9-699A-44A4-9EBA-7C32FD2B063A}"/>
              </a:ext>
            </a:extLst>
          </p:cNvPr>
          <p:cNvPicPr>
            <a:picLocks noChangeAspect="1"/>
          </p:cNvPicPr>
          <p:nvPr/>
        </p:nvPicPr>
        <p:blipFill>
          <a:blip r:embed="rId5"/>
          <a:stretch>
            <a:fillRect/>
          </a:stretch>
        </p:blipFill>
        <p:spPr>
          <a:xfrm>
            <a:off x="7470810" y="3097867"/>
            <a:ext cx="3478924" cy="3534145"/>
          </a:xfrm>
          <a:prstGeom prst="rect">
            <a:avLst/>
          </a:prstGeom>
        </p:spPr>
      </p:pic>
    </p:spTree>
    <p:extLst>
      <p:ext uri="{BB962C8B-B14F-4D97-AF65-F5344CB8AC3E}">
        <p14:creationId xmlns:p14="http://schemas.microsoft.com/office/powerpoint/2010/main" val="825238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63"/>
        <p:cNvGrpSpPr/>
        <p:nvPr/>
      </p:nvGrpSpPr>
      <p:grpSpPr>
        <a:xfrm>
          <a:off x="0" y="0"/>
          <a:ext cx="0" cy="0"/>
          <a:chOff x="0" y="0"/>
          <a:chExt cx="0" cy="0"/>
        </a:xfrm>
      </p:grpSpPr>
      <p:sp>
        <p:nvSpPr>
          <p:cNvPr id="464" name="Google Shape;464;gbafb682898_3_324"/>
          <p:cNvSpPr txBox="1">
            <a:spLocks noGrp="1"/>
          </p:cNvSpPr>
          <p:nvPr>
            <p:ph type="title"/>
          </p:nvPr>
        </p:nvSpPr>
        <p:spPr/>
        <p:txBody>
          <a:bodyPr/>
          <a:lstStyle/>
          <a:p>
            <a:r>
              <a:rPr lang="en-US"/>
              <a:t>Framing</a:t>
            </a:r>
          </a:p>
        </p:txBody>
      </p:sp>
      <p:sp>
        <p:nvSpPr>
          <p:cNvPr id="2" name="Slide Number Placeholder 1">
            <a:extLst>
              <a:ext uri="{FF2B5EF4-FFF2-40B4-BE49-F238E27FC236}">
                <a16:creationId xmlns:a16="http://schemas.microsoft.com/office/drawing/2014/main" id="{06534124-4A8F-47A0-A259-3191B6C6D5E8}"/>
              </a:ext>
            </a:extLst>
          </p:cNvPr>
          <p:cNvSpPr>
            <a:spLocks noGrp="1"/>
          </p:cNvSpPr>
          <p:nvPr>
            <p:ph type="sldNum" sz="quarter" idx="12"/>
          </p:nvPr>
        </p:nvSpPr>
        <p:spPr/>
        <p:txBody>
          <a:bodyPr/>
          <a:lstStyle/>
          <a:p>
            <a:fld id="{1E47FE53-EBF0-4DA7-9D9D-CC1C3A20F3CB}" type="slidenum">
              <a:rPr lang="en-US" smtClean="0"/>
              <a:pPr/>
              <a:t>4</a:t>
            </a:fld>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4" name="Title 3">
            <a:extLst>
              <a:ext uri="{FF2B5EF4-FFF2-40B4-BE49-F238E27FC236}">
                <a16:creationId xmlns:a16="http://schemas.microsoft.com/office/drawing/2014/main" id="{6DC9706D-CEE5-47BA-B599-0F17335BEDF3}"/>
              </a:ext>
            </a:extLst>
          </p:cNvPr>
          <p:cNvSpPr>
            <a:spLocks noGrp="1"/>
          </p:cNvSpPr>
          <p:nvPr>
            <p:ph type="ctrTitle"/>
          </p:nvPr>
        </p:nvSpPr>
        <p:spPr>
          <a:xfrm>
            <a:off x="1523583" y="451496"/>
            <a:ext cx="9144800" cy="820713"/>
          </a:xfrm>
        </p:spPr>
        <p:txBody>
          <a:bodyPr>
            <a:normAutofit fontScale="90000"/>
          </a:bodyPr>
          <a:lstStyle/>
          <a:p>
            <a:r>
              <a:rPr lang="en-US" dirty="0">
                <a:solidFill>
                  <a:schemeClr val="accent2">
                    <a:lumMod val="50000"/>
                  </a:schemeClr>
                </a:solidFill>
              </a:rPr>
              <a:t>EL RISE! Workshop</a:t>
            </a:r>
          </a:p>
        </p:txBody>
      </p:sp>
      <p:sp>
        <p:nvSpPr>
          <p:cNvPr id="112" name="Google Shape;112;p28"/>
          <p:cNvSpPr txBox="1">
            <a:spLocks noGrp="1"/>
          </p:cNvSpPr>
          <p:nvPr>
            <p:ph type="subTitle" idx="1"/>
          </p:nvPr>
        </p:nvSpPr>
        <p:spPr>
          <a:xfrm>
            <a:off x="1073426" y="1470991"/>
            <a:ext cx="10058400" cy="4552122"/>
          </a:xfrm>
          <a:solidFill>
            <a:schemeClr val="bg1"/>
          </a:solidFill>
        </p:spPr>
        <p:txBody>
          <a:bodyPr>
            <a:normAutofit/>
          </a:bodyPr>
          <a:lstStyle/>
          <a:p>
            <a:pPr algn="ctr"/>
            <a:r>
              <a:rPr lang="en-US" sz="3600" dirty="0">
                <a:solidFill>
                  <a:schemeClr val="tx1">
                    <a:lumMod val="85000"/>
                    <a:lumOff val="15000"/>
                  </a:schemeClr>
                </a:solidFill>
                <a:latin typeface="+mn-lt"/>
              </a:rPr>
              <a:t>Upcoming</a:t>
            </a:r>
            <a:r>
              <a:rPr lang="en-US" sz="3600" dirty="0">
                <a:solidFill>
                  <a:schemeClr val="tx1">
                    <a:lumMod val="85000"/>
                    <a:lumOff val="15000"/>
                  </a:schemeClr>
                </a:solidFill>
                <a:latin typeface="+mn-lt"/>
                <a:sym typeface="Calibri"/>
              </a:rPr>
              <a:t> </a:t>
            </a:r>
            <a:br>
              <a:rPr lang="en-US" sz="3600" dirty="0">
                <a:solidFill>
                  <a:schemeClr val="tx1">
                    <a:lumMod val="85000"/>
                    <a:lumOff val="15000"/>
                  </a:schemeClr>
                </a:solidFill>
                <a:latin typeface="+mn-lt"/>
                <a:sym typeface="Calibri"/>
              </a:rPr>
            </a:br>
            <a:r>
              <a:rPr lang="en-US" sz="3600" dirty="0">
                <a:solidFill>
                  <a:schemeClr val="tx1">
                    <a:lumMod val="85000"/>
                    <a:lumOff val="15000"/>
                  </a:schemeClr>
                </a:solidFill>
                <a:latin typeface="+mn-lt"/>
                <a:sym typeface="Calibri"/>
              </a:rPr>
              <a:t> English Learner Roadmap </a:t>
            </a:r>
          </a:p>
          <a:p>
            <a:pPr algn="ctr"/>
            <a:r>
              <a:rPr lang="en-US" sz="3600" dirty="0">
                <a:solidFill>
                  <a:schemeClr val="tx1">
                    <a:lumMod val="85000"/>
                    <a:lumOff val="15000"/>
                  </a:schemeClr>
                </a:solidFill>
                <a:latin typeface="+mn-lt"/>
                <a:sym typeface="Calibri"/>
              </a:rPr>
              <a:t>Aligned </a:t>
            </a:r>
          </a:p>
          <a:p>
            <a:pPr algn="ctr"/>
            <a:r>
              <a:rPr lang="en-US" sz="3600" dirty="0">
                <a:solidFill>
                  <a:schemeClr val="tx1">
                    <a:lumMod val="85000"/>
                    <a:lumOff val="15000"/>
                  </a:schemeClr>
                </a:solidFill>
                <a:latin typeface="+mn-lt"/>
                <a:sym typeface="Calibri"/>
              </a:rPr>
              <a:t>LCAP Toolkit Workshops</a:t>
            </a:r>
          </a:p>
          <a:p>
            <a:pPr algn="ctr"/>
            <a:endParaRPr lang="en-US" sz="3600" dirty="0">
              <a:solidFill>
                <a:schemeClr val="tx1">
                  <a:lumMod val="85000"/>
                  <a:lumOff val="15000"/>
                </a:schemeClr>
              </a:solidFill>
              <a:latin typeface="+mn-lt"/>
              <a:sym typeface="Calibri"/>
            </a:endParaRPr>
          </a:p>
          <a:p>
            <a:pPr marL="457200" lvl="0" indent="-323850" algn="ctr">
              <a:lnSpc>
                <a:spcPct val="100000"/>
              </a:lnSpc>
              <a:spcBef>
                <a:spcPts val="667"/>
              </a:spcBef>
              <a:spcAft>
                <a:spcPts val="0"/>
              </a:spcAft>
              <a:buClr>
                <a:srgbClr val="2E378F"/>
              </a:buClr>
              <a:buSzPts val="1300"/>
            </a:pPr>
            <a:r>
              <a:rPr lang="en-US" sz="3600" dirty="0">
                <a:solidFill>
                  <a:schemeClr val="tx1">
                    <a:lumMod val="85000"/>
                    <a:lumOff val="15000"/>
                  </a:schemeClr>
                </a:solidFill>
                <a:latin typeface="+mn-lt"/>
                <a:sym typeface="Calibri"/>
              </a:rPr>
              <a:t>Link to flyer: </a:t>
            </a:r>
            <a:r>
              <a:rPr lang="en-US" sz="3600" kern="0" cap="none" spc="0" dirty="0">
                <a:solidFill>
                  <a:srgbClr val="2E378F"/>
                </a:solidFill>
                <a:latin typeface="+mn-lt"/>
                <a:cs typeface="Arial"/>
                <a:sym typeface="Calibri"/>
                <a:hlinkClick r:id="rId3" tooltip="Link to workshop flyer">
                  <a:extLst>
                    <a:ext uri="{A12FA001-AC4F-418D-AE19-62706E023703}">
                      <ahyp:hlinkClr xmlns:ahyp="http://schemas.microsoft.com/office/drawing/2018/hyperlinkcolor" val="tx"/>
                    </a:ext>
                  </a:extLst>
                </a:hlinkClick>
              </a:rPr>
              <a:t>https://bit.ly/3cXS2EX</a:t>
            </a:r>
            <a:endParaRPr lang="en-US" dirty="0">
              <a:latin typeface="+mn-lt"/>
            </a:endParaRPr>
          </a:p>
          <a:p>
            <a:endParaRPr lang="en-US" dirty="0">
              <a:latin typeface="+mn-lt"/>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449"/>
        <p:cNvGrpSpPr/>
        <p:nvPr/>
      </p:nvGrpSpPr>
      <p:grpSpPr>
        <a:xfrm>
          <a:off x="0" y="0"/>
          <a:ext cx="0" cy="0"/>
          <a:chOff x="0" y="0"/>
          <a:chExt cx="0" cy="0"/>
        </a:xfrm>
      </p:grpSpPr>
      <p:sp>
        <p:nvSpPr>
          <p:cNvPr id="450" name="Google Shape;450;gbcb00586e2_0_100"/>
          <p:cNvSpPr txBox="1">
            <a:spLocks noGrp="1"/>
          </p:cNvSpPr>
          <p:nvPr>
            <p:ph type="title"/>
          </p:nvPr>
        </p:nvSpPr>
        <p:spPr/>
        <p:txBody>
          <a:bodyPr/>
          <a:lstStyle/>
          <a:p>
            <a:r>
              <a:rPr lang="en-US" dirty="0"/>
              <a:t>Upcoming Webinars</a:t>
            </a:r>
          </a:p>
        </p:txBody>
      </p:sp>
      <p:sp>
        <p:nvSpPr>
          <p:cNvPr id="451" name="Google Shape;451;gbcb00586e2_0_100"/>
          <p:cNvSpPr txBox="1">
            <a:spLocks noGrp="1"/>
          </p:cNvSpPr>
          <p:nvPr>
            <p:ph idx="1"/>
          </p:nvPr>
        </p:nvSpPr>
        <p:spPr/>
        <p:txBody>
          <a:bodyPr/>
          <a:lstStyle/>
          <a:p>
            <a:pPr marL="0" indent="0">
              <a:buNone/>
            </a:pPr>
            <a:r>
              <a:rPr lang="en-US" dirty="0"/>
              <a:t>THURSDAYS @ 3</a:t>
            </a:r>
          </a:p>
          <a:p>
            <a:r>
              <a:rPr lang="en-US" dirty="0"/>
              <a:t>2/18: Data and the LCAP, Part 2</a:t>
            </a:r>
          </a:p>
        </p:txBody>
      </p:sp>
      <p:sp>
        <p:nvSpPr>
          <p:cNvPr id="452" name="Google Shape;452;gbcb00586e2_0_100"/>
          <p:cNvSpPr txBox="1">
            <a:spLocks noGrp="1"/>
          </p:cNvSpPr>
          <p:nvPr>
            <p:ph type="sldNum" sz="quarter" idx="12"/>
          </p:nvPr>
        </p:nvSpPr>
        <p:spPr/>
        <p:txBody>
          <a:bodyPr/>
          <a:lstStyle/>
          <a:p>
            <a:fld id="{00000000-1234-1234-1234-123412341234}" type="slidenum">
              <a:rPr lang="en" smtClean="0"/>
              <a:pPr/>
              <a:t>41</a:t>
            </a:fld>
            <a:endParaRPr lang="en"/>
          </a:p>
        </p:txBody>
      </p:sp>
    </p:spTree>
    <p:extLst>
      <p:ext uri="{BB962C8B-B14F-4D97-AF65-F5344CB8AC3E}">
        <p14:creationId xmlns:p14="http://schemas.microsoft.com/office/powerpoint/2010/main" val="23696728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684"/>
        <p:cNvGrpSpPr/>
        <p:nvPr/>
      </p:nvGrpSpPr>
      <p:grpSpPr>
        <a:xfrm>
          <a:off x="0" y="0"/>
          <a:ext cx="0" cy="0"/>
          <a:chOff x="0" y="0"/>
          <a:chExt cx="0" cy="0"/>
        </a:xfrm>
      </p:grpSpPr>
      <p:sp>
        <p:nvSpPr>
          <p:cNvPr id="685" name="Google Shape;685;p15"/>
          <p:cNvSpPr txBox="1">
            <a:spLocks noGrp="1"/>
          </p:cNvSpPr>
          <p:nvPr>
            <p:ph type="title"/>
          </p:nvPr>
        </p:nvSpPr>
        <p:spPr/>
        <p:txBody>
          <a:bodyPr/>
          <a:lstStyle/>
          <a:p>
            <a:pPr lvl="0"/>
            <a:r>
              <a:rPr lang="en-US"/>
              <a:t>Questions</a:t>
            </a:r>
          </a:p>
        </p:txBody>
      </p:sp>
      <p:sp>
        <p:nvSpPr>
          <p:cNvPr id="4" name="Content Placeholder 3">
            <a:extLst>
              <a:ext uri="{FF2B5EF4-FFF2-40B4-BE49-F238E27FC236}">
                <a16:creationId xmlns:a16="http://schemas.microsoft.com/office/drawing/2014/main" id="{F7692C70-8E5C-4865-9ABD-AEBF6848A270}"/>
              </a:ext>
            </a:extLst>
          </p:cNvPr>
          <p:cNvSpPr>
            <a:spLocks noGrp="1"/>
          </p:cNvSpPr>
          <p:nvPr>
            <p:ph idx="1"/>
          </p:nvPr>
        </p:nvSpPr>
        <p:spPr/>
        <p:txBody>
          <a:bodyPr/>
          <a:lstStyle/>
          <a:p>
            <a:r>
              <a:rPr lang="en-US" dirty="0">
                <a:sym typeface="Arial"/>
              </a:rPr>
              <a:t>If you have any questions, please contact the Local Agency Systems Support Office at </a:t>
            </a:r>
            <a:r>
              <a:rPr lang="en-US" dirty="0">
                <a:solidFill>
                  <a:srgbClr val="1704A0"/>
                </a:solidFill>
                <a:sym typeface="Arial"/>
                <a:hlinkClick r:id="rId3" tooltip="LCFF@cde.ca.gov">
                  <a:extLst>
                    <a:ext uri="{A12FA001-AC4F-418D-AE19-62706E023703}">
                      <ahyp:hlinkClr xmlns:ahyp="http://schemas.microsoft.com/office/drawing/2018/hyperlinkcolor" val="tx"/>
                    </a:ext>
                  </a:extLst>
                </a:hlinkClick>
              </a:rPr>
              <a:t>LCFF@cde.ca.gov  </a:t>
            </a:r>
            <a:endParaRPr lang="en-US" dirty="0">
              <a:solidFill>
                <a:srgbClr val="1704A0"/>
              </a:solidFill>
            </a:endParaRPr>
          </a:p>
          <a:p>
            <a:endParaRPr lang="en-US" dirty="0">
              <a:sym typeface="Arial"/>
            </a:endParaRPr>
          </a:p>
          <a:p>
            <a:r>
              <a:rPr lang="en-US" dirty="0">
                <a:sym typeface="Arial"/>
              </a:rPr>
              <a:t>Tuesdays @ 2 webpage: </a:t>
            </a:r>
            <a:r>
              <a:rPr lang="en-US" dirty="0">
                <a:solidFill>
                  <a:srgbClr val="1704A0"/>
                </a:solidFill>
                <a:sym typeface="Arial"/>
                <a:hlinkClick r:id="rId4" tooltip="Tuesdays @ 2 webpage">
                  <a:extLst>
                    <a:ext uri="{A12FA001-AC4F-418D-AE19-62706E023703}">
                      <ahyp:hlinkClr xmlns:ahyp="http://schemas.microsoft.com/office/drawing/2018/hyperlinkcolor" val="tx"/>
                    </a:ext>
                  </a:extLst>
                </a:hlinkClick>
              </a:rPr>
              <a:t>https://www.cde.ca.gov/fg/aa/lc/tuesdaysat2.asp</a:t>
            </a:r>
            <a:r>
              <a:rPr lang="en-US" dirty="0">
                <a:sym typeface="Arial"/>
              </a:rPr>
              <a:t> </a:t>
            </a:r>
          </a:p>
          <a:p>
            <a:endParaRPr lang="en-US" dirty="0"/>
          </a:p>
        </p:txBody>
      </p:sp>
      <p:sp>
        <p:nvSpPr>
          <p:cNvPr id="686" name="Google Shape;686;p15"/>
          <p:cNvSpPr txBox="1">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000000-1234-1234-1234-123412341234}" type="slidenum">
              <a:rPr kumimoji="0" lang="en-US" b="0" i="0" u="none" strike="noStrike" kern="1200" cap="none" spc="0" normalizeH="0" baseline="0" noProof="0" smtClean="0">
                <a:ln>
                  <a:noFill/>
                </a:ln>
                <a:solidFill>
                  <a:srgbClr val="FFFFFF"/>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US" b="0" i="0" u="none" strike="noStrike" kern="1200" cap="none" spc="0" normalizeH="0" baseline="0" noProof="0" dirty="0">
              <a:ln>
                <a:noFill/>
              </a:ln>
              <a:solidFill>
                <a:srgbClr val="FFFFFF"/>
              </a:solidFill>
              <a:effectLst/>
              <a:uLnTx/>
              <a:uFillTx/>
              <a:latin typeface="Arial"/>
              <a:ea typeface="+mn-ea"/>
              <a:cs typeface="+mn-cs"/>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B4DBA-40DD-4983-8124-500F922B5248}"/>
              </a:ext>
            </a:extLst>
          </p:cNvPr>
          <p:cNvSpPr>
            <a:spLocks noGrp="1"/>
          </p:cNvSpPr>
          <p:nvPr>
            <p:ph type="title"/>
          </p:nvPr>
        </p:nvSpPr>
        <p:spPr/>
        <p:txBody>
          <a:bodyPr/>
          <a:lstStyle/>
          <a:p>
            <a:r>
              <a:rPr lang="en-US" dirty="0"/>
              <a:t>Addendum 1</a:t>
            </a:r>
          </a:p>
        </p:txBody>
      </p:sp>
      <p:sp>
        <p:nvSpPr>
          <p:cNvPr id="3" name="Content Placeholder 2">
            <a:extLst>
              <a:ext uri="{FF2B5EF4-FFF2-40B4-BE49-F238E27FC236}">
                <a16:creationId xmlns:a16="http://schemas.microsoft.com/office/drawing/2014/main" id="{0BE1EA9D-8675-47EF-B833-54A2D3F862E5}"/>
              </a:ext>
            </a:extLst>
          </p:cNvPr>
          <p:cNvSpPr>
            <a:spLocks noGrp="1"/>
          </p:cNvSpPr>
          <p:nvPr>
            <p:ph idx="1"/>
          </p:nvPr>
        </p:nvSpPr>
        <p:spPr/>
        <p:txBody>
          <a:bodyPr>
            <a:normAutofit fontScale="92500" lnSpcReduction="10000"/>
          </a:bodyPr>
          <a:lstStyle/>
          <a:p>
            <a:pPr marL="0" indent="0">
              <a:buNone/>
            </a:pPr>
            <a:r>
              <a:rPr lang="en-US" dirty="0"/>
              <a:t>Timeline graphic with 4 timeframes in colored rectangles with coordinating arrows going from left to right. Under each timeframe rectangle there is a larger rectangle, off center to the right, with information regarding the timeframe listed with a bullet point. The first timeframe is February 2021 with a bullet point “Establish a plan on what evidence will be collected in 2020-21 for Local Indicators”. The second is Feb-June 2021 with a bullet point “Collect and evaluate for Local Indicators and use the data to inform development of the LCAP”. The third is July 1, 2021 with a bullet point “Deadline to present 2020-21 Local Indicators to the governing board/body, in conjunction with LCAP adoption”. The fourth is Nov 2021 with a bullet point “Report local indicator data to the CA School Dashboard”.</a:t>
            </a:r>
          </a:p>
          <a:p>
            <a:pPr marL="0" indent="0">
              <a:buNone/>
            </a:pPr>
            <a:endParaRPr lang="en-US" dirty="0"/>
          </a:p>
        </p:txBody>
      </p:sp>
      <p:sp>
        <p:nvSpPr>
          <p:cNvPr id="4" name="Slide Number Placeholder 3">
            <a:extLst>
              <a:ext uri="{FF2B5EF4-FFF2-40B4-BE49-F238E27FC236}">
                <a16:creationId xmlns:a16="http://schemas.microsoft.com/office/drawing/2014/main" id="{3E42847F-791A-4E02-BBF3-A59B3C0AE44F}"/>
              </a:ext>
            </a:extLst>
          </p:cNvPr>
          <p:cNvSpPr>
            <a:spLocks noGrp="1"/>
          </p:cNvSpPr>
          <p:nvPr>
            <p:ph type="sldNum" sz="quarter" idx="12"/>
          </p:nvPr>
        </p:nvSpPr>
        <p:spPr/>
        <p:txBody>
          <a:bodyPr/>
          <a:lstStyle/>
          <a:p>
            <a:fld id="{1E47FE53-EBF0-4DA7-9D9D-CC1C3A20F3CB}" type="slidenum">
              <a:rPr lang="en-US" smtClean="0"/>
              <a:pPr/>
              <a:t>43</a:t>
            </a:fld>
            <a:endParaRPr lang="en-US" dirty="0"/>
          </a:p>
        </p:txBody>
      </p:sp>
    </p:spTree>
    <p:extLst>
      <p:ext uri="{BB962C8B-B14F-4D97-AF65-F5344CB8AC3E}">
        <p14:creationId xmlns:p14="http://schemas.microsoft.com/office/powerpoint/2010/main" val="3252981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70"/>
        <p:cNvGrpSpPr/>
        <p:nvPr/>
      </p:nvGrpSpPr>
      <p:grpSpPr>
        <a:xfrm>
          <a:off x="0" y="0"/>
          <a:ext cx="0" cy="0"/>
          <a:chOff x="0" y="0"/>
          <a:chExt cx="0" cy="0"/>
        </a:xfrm>
      </p:grpSpPr>
      <p:sp>
        <p:nvSpPr>
          <p:cNvPr id="471" name="Google Shape;471;gbafb682898_3_216"/>
          <p:cNvSpPr txBox="1">
            <a:spLocks noGrp="1"/>
          </p:cNvSpPr>
          <p:nvPr>
            <p:ph type="title"/>
          </p:nvPr>
        </p:nvSpPr>
        <p:spPr/>
        <p:txBody>
          <a:bodyPr/>
          <a:lstStyle/>
          <a:p>
            <a:r>
              <a:rPr lang="en-US"/>
              <a:t>Multiple Measures</a:t>
            </a:r>
          </a:p>
        </p:txBody>
      </p:sp>
      <p:sp>
        <p:nvSpPr>
          <p:cNvPr id="472" name="Google Shape;472;gbafb682898_3_216"/>
          <p:cNvSpPr txBox="1">
            <a:spLocks noGrp="1"/>
          </p:cNvSpPr>
          <p:nvPr>
            <p:ph type="body" idx="1"/>
          </p:nvPr>
        </p:nvSpPr>
        <p:spPr/>
        <p:txBody>
          <a:bodyPr/>
          <a:lstStyle/>
          <a:p>
            <a:r>
              <a:rPr lang="en-US" dirty="0"/>
              <a:t>LCFF created a school accountability system that utilizes multiple measures to inform educators, parents, and the public of student achievement</a:t>
            </a:r>
          </a:p>
          <a:p>
            <a:r>
              <a:rPr lang="en-US" dirty="0"/>
              <a:t>Statute required the State Board of Education (SBE) to develop evaluation rubrics to </a:t>
            </a:r>
          </a:p>
          <a:p>
            <a:pPr lvl="1"/>
            <a:r>
              <a:rPr lang="en-US" dirty="0"/>
              <a:t>assist local educational agencies (LEAs) in evaluating their strengths, weaknesses, and areas that require improvement, and</a:t>
            </a:r>
          </a:p>
          <a:p>
            <a:pPr lvl="1"/>
            <a:r>
              <a:rPr lang="en-US" dirty="0"/>
              <a:t>assist in identifying LEAs in need of technical assistance and the specific priorities that the technical assistance should focus on</a:t>
            </a:r>
          </a:p>
          <a:p>
            <a:endParaRPr lang="en-US" dirty="0"/>
          </a:p>
        </p:txBody>
      </p:sp>
      <p:sp>
        <p:nvSpPr>
          <p:cNvPr id="473" name="Google Shape;473;gbafb682898_3_216"/>
          <p:cNvSpPr txBox="1">
            <a:spLocks noGrp="1"/>
          </p:cNvSpPr>
          <p:nvPr>
            <p:ph type="sldNum" idx="12"/>
          </p:nvPr>
        </p:nvSpPr>
        <p:spPr/>
        <p:txBody>
          <a:bodyPr/>
          <a:lstStyle/>
          <a:p>
            <a:fld id="{00000000-1234-1234-1234-123412341234}" type="slidenum">
              <a:rPr lang="en" smtClean="0"/>
              <a:pPr/>
              <a:t>5</a:t>
            </a:fld>
            <a:endParaRPr lang="en"/>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77"/>
        <p:cNvGrpSpPr/>
        <p:nvPr/>
      </p:nvGrpSpPr>
      <p:grpSpPr>
        <a:xfrm>
          <a:off x="0" y="0"/>
          <a:ext cx="0" cy="0"/>
          <a:chOff x="0" y="0"/>
          <a:chExt cx="0" cy="0"/>
        </a:xfrm>
      </p:grpSpPr>
      <p:sp>
        <p:nvSpPr>
          <p:cNvPr id="478" name="Google Shape;478;gbafb682898_3_223"/>
          <p:cNvSpPr txBox="1">
            <a:spLocks noGrp="1"/>
          </p:cNvSpPr>
          <p:nvPr>
            <p:ph type="title"/>
          </p:nvPr>
        </p:nvSpPr>
        <p:spPr>
          <a:xfrm>
            <a:off x="1097280" y="286603"/>
            <a:ext cx="10058400" cy="1450800"/>
          </a:xfrm>
          <a:prstGeom prst="rect">
            <a:avLst/>
          </a:prstGeom>
          <a:noFill/>
          <a:ln>
            <a:noFill/>
          </a:ln>
        </p:spPr>
        <p:txBody>
          <a:bodyPr spcFirstLastPara="1" vert="horz" wrap="square" lIns="91433" tIns="45700" rIns="91433" bIns="45700" rtlCol="0" anchor="b" anchorCtr="0">
            <a:noAutofit/>
          </a:bodyPr>
          <a:lstStyle/>
          <a:p>
            <a:pPr>
              <a:spcBef>
                <a:spcPts val="0"/>
              </a:spcBef>
              <a:buClr>
                <a:srgbClr val="3F3F3F"/>
              </a:buClr>
              <a:buSzPts val="3600"/>
            </a:pPr>
            <a:r>
              <a:rPr lang="en"/>
              <a:t>State and Local Indicators</a:t>
            </a:r>
            <a:endParaRPr/>
          </a:p>
        </p:txBody>
      </p:sp>
      <p:sp>
        <p:nvSpPr>
          <p:cNvPr id="479" name="Google Shape;479;gbafb682898_3_223"/>
          <p:cNvSpPr txBox="1">
            <a:spLocks noGrp="1"/>
          </p:cNvSpPr>
          <p:nvPr>
            <p:ph type="body" idx="1"/>
          </p:nvPr>
        </p:nvSpPr>
        <p:spPr>
          <a:xfrm>
            <a:off x="1097280" y="1845733"/>
            <a:ext cx="10058400" cy="4480800"/>
          </a:xfrm>
          <a:prstGeom prst="rect">
            <a:avLst/>
          </a:prstGeom>
          <a:noFill/>
          <a:ln>
            <a:noFill/>
          </a:ln>
        </p:spPr>
        <p:txBody>
          <a:bodyPr spcFirstLastPara="1" vert="horz" wrap="square" lIns="45700" tIns="45700" rIns="45700" bIns="45700" rtlCol="0" anchor="t" anchorCtr="0">
            <a:noAutofit/>
          </a:bodyPr>
          <a:lstStyle/>
          <a:p>
            <a:pPr marL="169329" indent="-177796">
              <a:lnSpc>
                <a:spcPct val="80000"/>
              </a:lnSpc>
              <a:spcBef>
                <a:spcPts val="0"/>
              </a:spcBef>
              <a:spcAft>
                <a:spcPts val="0"/>
              </a:spcAft>
              <a:buClr>
                <a:srgbClr val="3F3F3F"/>
              </a:buClr>
              <a:buSzPts val="2100"/>
            </a:pPr>
            <a:r>
              <a:rPr lang="en" dirty="0"/>
              <a:t>The SBE adopted state and local indicators to measure school district and individual schoolsite performance in regard to each of the state priorities, as required by law</a:t>
            </a:r>
            <a:endParaRPr dirty="0"/>
          </a:p>
          <a:p>
            <a:pPr marL="169329" indent="-177796">
              <a:lnSpc>
                <a:spcPct val="80000"/>
              </a:lnSpc>
              <a:spcBef>
                <a:spcPts val="1467"/>
              </a:spcBef>
              <a:spcAft>
                <a:spcPts val="0"/>
              </a:spcAft>
              <a:buClr>
                <a:srgbClr val="3F3F3F"/>
              </a:buClr>
              <a:buSzPts val="2100"/>
            </a:pPr>
            <a:r>
              <a:rPr lang="en" dirty="0"/>
              <a:t>Performance data on state and local indicators is publicly reported in the California School Dashboard</a:t>
            </a:r>
            <a:endParaRPr dirty="0"/>
          </a:p>
          <a:p>
            <a:pPr marL="389457" lvl="1" indent="-186262">
              <a:lnSpc>
                <a:spcPct val="80000"/>
              </a:lnSpc>
              <a:spcBef>
                <a:spcPts val="1467"/>
              </a:spcBef>
              <a:spcAft>
                <a:spcPts val="0"/>
              </a:spcAft>
              <a:buClr>
                <a:srgbClr val="3F3F3F"/>
              </a:buClr>
              <a:buSzPts val="1800"/>
            </a:pPr>
            <a:r>
              <a:rPr lang="en" b="1" dirty="0"/>
              <a:t>State Indicators </a:t>
            </a:r>
            <a:r>
              <a:rPr lang="en" dirty="0"/>
              <a:t>apply to all LEAs, schools, and student groups and are based on data that is collected consistently across the state (Priorities 4, 5, 6 and 8)</a:t>
            </a:r>
            <a:endParaRPr dirty="0"/>
          </a:p>
          <a:p>
            <a:pPr marL="389457" lvl="1" indent="-186262">
              <a:lnSpc>
                <a:spcPct val="80000"/>
              </a:lnSpc>
              <a:spcBef>
                <a:spcPts val="1467"/>
              </a:spcBef>
              <a:spcAft>
                <a:spcPts val="0"/>
              </a:spcAft>
              <a:buClr>
                <a:srgbClr val="3F3F3F"/>
              </a:buClr>
              <a:buSzPts val="1800"/>
            </a:pPr>
            <a:r>
              <a:rPr lang="en" b="1" dirty="0"/>
              <a:t>Local Indicators</a:t>
            </a:r>
            <a:r>
              <a:rPr lang="en" dirty="0"/>
              <a:t> apply at the LEA and charter school level and are based on data collected at the local level (Priorities 1, 2, 3, 6, 7, 9 and 10). </a:t>
            </a:r>
            <a:r>
              <a:rPr lang="en-US" dirty="0"/>
              <a:t>Note, priorities 9 and 10 are for COEs only.</a:t>
            </a:r>
            <a:endParaRPr dirty="0"/>
          </a:p>
        </p:txBody>
      </p:sp>
      <p:sp>
        <p:nvSpPr>
          <p:cNvPr id="480" name="Google Shape;480;gbafb682898_3_223"/>
          <p:cNvSpPr txBox="1">
            <a:spLocks noGrp="1"/>
          </p:cNvSpPr>
          <p:nvPr>
            <p:ph type="sldNum" idx="12"/>
          </p:nvPr>
        </p:nvSpPr>
        <p:spPr>
          <a:xfrm>
            <a:off x="9825629" y="6456128"/>
            <a:ext cx="1312000" cy="365200"/>
          </a:xfrm>
          <a:prstGeom prst="rect">
            <a:avLst/>
          </a:prstGeom>
          <a:noFill/>
          <a:ln>
            <a:noFill/>
          </a:ln>
        </p:spPr>
        <p:txBody>
          <a:bodyPr spcFirstLastPara="1" vert="horz" wrap="square" lIns="91433" tIns="45700" rIns="91433" bIns="45700" rtlCol="0" anchor="ctr" anchorCtr="0">
            <a:noAutofit/>
          </a:bodyPr>
          <a:lstStyle/>
          <a:p>
            <a:fld id="{00000000-1234-1234-1234-123412341234}" type="slidenum">
              <a:rPr lang="en" smtClean="0"/>
              <a:pPr/>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14540-7658-4D84-8883-CDAE7657AA17}"/>
              </a:ext>
            </a:extLst>
          </p:cNvPr>
          <p:cNvSpPr>
            <a:spLocks noGrp="1"/>
          </p:cNvSpPr>
          <p:nvPr>
            <p:ph type="title"/>
          </p:nvPr>
        </p:nvSpPr>
        <p:spPr>
          <a:xfrm>
            <a:off x="238539" y="288412"/>
            <a:ext cx="10058400" cy="1450757"/>
          </a:xfrm>
        </p:spPr>
        <p:txBody>
          <a:bodyPr/>
          <a:lstStyle/>
          <a:p>
            <a:r>
              <a:rPr lang="en-US" dirty="0"/>
              <a:t>Indicators by Priority Areas</a:t>
            </a:r>
            <a:br>
              <a:rPr lang="en-US" dirty="0"/>
            </a:br>
            <a:endParaRPr lang="en-US" dirty="0"/>
          </a:p>
        </p:txBody>
      </p:sp>
      <p:sp>
        <p:nvSpPr>
          <p:cNvPr id="4" name="TextBox 3">
            <a:extLst>
              <a:ext uri="{FF2B5EF4-FFF2-40B4-BE49-F238E27FC236}">
                <a16:creationId xmlns:a16="http://schemas.microsoft.com/office/drawing/2014/main" id="{41FBF5AF-9F67-4897-B6A9-C1D7A7138092}"/>
              </a:ext>
            </a:extLst>
          </p:cNvPr>
          <p:cNvSpPr txBox="1"/>
          <p:nvPr/>
        </p:nvSpPr>
        <p:spPr>
          <a:xfrm>
            <a:off x="238539" y="974032"/>
            <a:ext cx="10694504" cy="943976"/>
          </a:xfrm>
          <a:prstGeom prst="rect">
            <a:avLst/>
          </a:prstGeom>
          <a:noFill/>
        </p:spPr>
        <p:txBody>
          <a:bodyPr wrap="square" rtlCol="0">
            <a:spAutoFit/>
          </a:bodyPr>
          <a:lstStyle/>
          <a:p>
            <a:r>
              <a:rPr lang="en-US" dirty="0">
                <a:solidFill>
                  <a:schemeClr val="tx1">
                    <a:lumMod val="75000"/>
                    <a:lumOff val="25000"/>
                  </a:schemeClr>
                </a:solidFill>
                <a:latin typeface="Helvetica Neue"/>
                <a:ea typeface="Helvetica Neue"/>
                <a:cs typeface="Helvetica Neue"/>
                <a:sym typeface="Helvetica Neue"/>
              </a:rPr>
              <a:t>The following table shows each priority area and its corresponding state and/or local indicator (an asterisk (*) indicates not applicable):</a:t>
            </a:r>
            <a:endParaRPr lang="en-US" sz="1400" dirty="0">
              <a:solidFill>
                <a:schemeClr val="tx1">
                  <a:lumMod val="75000"/>
                  <a:lumOff val="25000"/>
                </a:schemeClr>
              </a:solidFill>
            </a:endParaRPr>
          </a:p>
          <a:p>
            <a:endParaRPr lang="en-US" dirty="0"/>
          </a:p>
        </p:txBody>
      </p:sp>
      <p:graphicFrame>
        <p:nvGraphicFramePr>
          <p:cNvPr id="5" name="Google Shape;487;gbcb00586e2_0_205">
            <a:extLst>
              <a:ext uri="{FF2B5EF4-FFF2-40B4-BE49-F238E27FC236}">
                <a16:creationId xmlns:a16="http://schemas.microsoft.com/office/drawing/2014/main" id="{4496C2D8-B8A0-4DC9-823C-A056A371BD04}"/>
              </a:ext>
            </a:extLst>
          </p:cNvPr>
          <p:cNvGraphicFramePr/>
          <p:nvPr>
            <p:extLst>
              <p:ext uri="{D42A27DB-BD31-4B8C-83A1-F6EECF244321}">
                <p14:modId xmlns:p14="http://schemas.microsoft.com/office/powerpoint/2010/main" val="3181788854"/>
              </p:ext>
            </p:extLst>
          </p:nvPr>
        </p:nvGraphicFramePr>
        <p:xfrm>
          <a:off x="355600" y="1548213"/>
          <a:ext cx="11588738" cy="4555077"/>
        </p:xfrm>
        <a:graphic>
          <a:graphicData uri="http://schemas.openxmlformats.org/drawingml/2006/table">
            <a:tbl>
              <a:tblPr firstRow="1">
                <a:noFill/>
              </a:tblPr>
              <a:tblGrid>
                <a:gridCol w="5527119">
                  <a:extLst>
                    <a:ext uri="{9D8B030D-6E8A-4147-A177-3AD203B41FA5}">
                      <a16:colId xmlns:a16="http://schemas.microsoft.com/office/drawing/2014/main" val="20000"/>
                    </a:ext>
                  </a:extLst>
                </a:gridCol>
                <a:gridCol w="2761409">
                  <a:extLst>
                    <a:ext uri="{9D8B030D-6E8A-4147-A177-3AD203B41FA5}">
                      <a16:colId xmlns:a16="http://schemas.microsoft.com/office/drawing/2014/main" val="20001"/>
                    </a:ext>
                  </a:extLst>
                </a:gridCol>
                <a:gridCol w="3300210">
                  <a:extLst>
                    <a:ext uri="{9D8B030D-6E8A-4147-A177-3AD203B41FA5}">
                      <a16:colId xmlns:a16="http://schemas.microsoft.com/office/drawing/2014/main" val="20002"/>
                    </a:ext>
                  </a:extLst>
                </a:gridCol>
              </a:tblGrid>
              <a:tr h="312767">
                <a:tc>
                  <a:txBody>
                    <a:bodyPr/>
                    <a:lstStyle/>
                    <a:p>
                      <a:pPr marL="0" marR="0" lvl="0" indent="0" algn="ctr" rtl="0">
                        <a:spcBef>
                          <a:spcPts val="0"/>
                        </a:spcBef>
                        <a:spcAft>
                          <a:spcPts val="0"/>
                        </a:spcAft>
                        <a:buNone/>
                      </a:pPr>
                      <a:r>
                        <a:rPr lang="en" sz="1600" b="1" i="0" u="none" strike="noStrike" dirty="0">
                          <a:solidFill>
                            <a:srgbClr val="11151A"/>
                          </a:solidFill>
                          <a:latin typeface="Arial"/>
                          <a:ea typeface="Arial"/>
                          <a:cs typeface="Arial"/>
                          <a:sym typeface="Arial"/>
                        </a:rPr>
                        <a:t>Priority Area</a:t>
                      </a:r>
                      <a:endParaRPr sz="1600" dirty="0">
                        <a:solidFill>
                          <a:srgbClr val="11151A"/>
                        </a:solidFill>
                        <a:latin typeface="Arial"/>
                        <a:ea typeface="Arial"/>
                        <a:cs typeface="Arial"/>
                        <a:sym typeface="Arial"/>
                      </a:endParaRPr>
                    </a:p>
                  </a:txBody>
                  <a:tcPr marL="41267" marR="41267" marT="23567" marB="23567"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EBE6E0"/>
                    </a:solidFill>
                  </a:tcPr>
                </a:tc>
                <a:tc>
                  <a:txBody>
                    <a:bodyPr/>
                    <a:lstStyle/>
                    <a:p>
                      <a:pPr marL="0" marR="0" lvl="0" indent="0" algn="ctr" rtl="0">
                        <a:spcBef>
                          <a:spcPts val="0"/>
                        </a:spcBef>
                        <a:spcAft>
                          <a:spcPts val="0"/>
                        </a:spcAft>
                        <a:buNone/>
                      </a:pPr>
                      <a:r>
                        <a:rPr lang="en" sz="1600" b="1" i="0" u="none" strike="noStrike" dirty="0">
                          <a:solidFill>
                            <a:srgbClr val="11151A"/>
                          </a:solidFill>
                          <a:latin typeface="Arial"/>
                          <a:ea typeface="Arial"/>
                          <a:cs typeface="Arial"/>
                          <a:sym typeface="Arial"/>
                        </a:rPr>
                        <a:t>State Indicator</a:t>
                      </a:r>
                      <a:endParaRPr sz="1600" dirty="0">
                        <a:solidFill>
                          <a:srgbClr val="11151A"/>
                        </a:solidFill>
                        <a:latin typeface="Arial"/>
                        <a:ea typeface="Arial"/>
                        <a:cs typeface="Arial"/>
                        <a:sym typeface="Arial"/>
                      </a:endParaRPr>
                    </a:p>
                  </a:txBody>
                  <a:tcPr marL="41267" marR="41267" marT="23567" marB="23567"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tx1"/>
                      </a:solidFill>
                      <a:prstDash val="solid"/>
                      <a:round/>
                      <a:headEnd type="none" w="med" len="med"/>
                      <a:tailEnd type="none" w="med" len="med"/>
                    </a:lnB>
                    <a:solidFill>
                      <a:srgbClr val="EBE6E0"/>
                    </a:solidFill>
                  </a:tcPr>
                </a:tc>
                <a:tc>
                  <a:txBody>
                    <a:bodyPr/>
                    <a:lstStyle/>
                    <a:p>
                      <a:pPr marL="0" marR="0" lvl="0" indent="0" algn="ctr" rtl="0">
                        <a:spcBef>
                          <a:spcPts val="0"/>
                        </a:spcBef>
                        <a:spcAft>
                          <a:spcPts val="0"/>
                        </a:spcAft>
                        <a:buNone/>
                      </a:pPr>
                      <a:r>
                        <a:rPr lang="en" sz="1600" b="1" i="0" u="none" strike="noStrike" dirty="0">
                          <a:solidFill>
                            <a:srgbClr val="11151A"/>
                          </a:solidFill>
                          <a:latin typeface="Arial"/>
                          <a:ea typeface="Arial"/>
                          <a:cs typeface="Arial"/>
                          <a:sym typeface="Arial"/>
                        </a:rPr>
                        <a:t>Local Indicator</a:t>
                      </a:r>
                      <a:endParaRPr sz="1600" dirty="0">
                        <a:solidFill>
                          <a:srgbClr val="11151A"/>
                        </a:solidFill>
                        <a:latin typeface="Arial"/>
                        <a:ea typeface="Arial"/>
                        <a:cs typeface="Arial"/>
                        <a:sym typeface="Arial"/>
                      </a:endParaRPr>
                    </a:p>
                  </a:txBody>
                  <a:tcPr marL="41267" marR="41267" marT="23567" marB="23567"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EBE6E0"/>
                    </a:solidFill>
                  </a:tcPr>
                </a:tc>
                <a:extLst>
                  <a:ext uri="{0D108BD9-81ED-4DB2-BD59-A6C34878D82A}">
                    <a16:rowId xmlns:a16="http://schemas.microsoft.com/office/drawing/2014/main" val="10000"/>
                  </a:ext>
                </a:extLst>
              </a:tr>
              <a:tr h="290973">
                <a:tc>
                  <a:txBody>
                    <a:bodyPr/>
                    <a:lstStyle/>
                    <a:p>
                      <a:pPr marL="0" marR="0" lvl="0" indent="0" algn="ctr" rtl="0">
                        <a:spcBef>
                          <a:spcPts val="0"/>
                        </a:spcBef>
                        <a:spcAft>
                          <a:spcPts val="0"/>
                        </a:spcAft>
                        <a:buNone/>
                      </a:pPr>
                      <a:r>
                        <a:rPr lang="en" sz="1600" b="0" dirty="0">
                          <a:solidFill>
                            <a:srgbClr val="11151A"/>
                          </a:solidFill>
                          <a:latin typeface="Arial"/>
                          <a:ea typeface="Arial"/>
                          <a:cs typeface="Arial"/>
                          <a:sym typeface="Arial"/>
                        </a:rPr>
                        <a:t>Basic Services or Basic Condition at schools (</a:t>
                      </a:r>
                      <a:r>
                        <a:rPr lang="en" sz="1600" b="0" i="0" u="none" strike="noStrike" dirty="0">
                          <a:solidFill>
                            <a:srgbClr val="11151A"/>
                          </a:solidFill>
                          <a:latin typeface="Arial"/>
                          <a:ea typeface="Arial"/>
                          <a:cs typeface="Arial"/>
                          <a:sym typeface="Arial"/>
                        </a:rPr>
                        <a:t>Priority 1)</a:t>
                      </a:r>
                      <a:endParaRPr sz="1600" dirty="0">
                        <a:solidFill>
                          <a:srgbClr val="11151A"/>
                        </a:solidFill>
                        <a:latin typeface="Arial"/>
                        <a:ea typeface="Arial"/>
                        <a:cs typeface="Arial"/>
                        <a:sym typeface="Arial"/>
                      </a:endParaRPr>
                    </a:p>
                  </a:txBody>
                  <a:tcPr marL="41267" marR="41267" marT="23567" marB="23567" anchor="ctr">
                    <a:lnL w="12700" cap="flat" cmpd="sng">
                      <a:solidFill>
                        <a:schemeClr val="dk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E8EDF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i="0" u="none" strike="noStrike" dirty="0">
                          <a:solidFill>
                            <a:srgbClr val="11151A"/>
                          </a:solidFill>
                          <a:latin typeface="+mn-lt"/>
                          <a:ea typeface="Arial"/>
                          <a:cs typeface="Arial"/>
                          <a:sym typeface="Arial"/>
                        </a:rPr>
                        <a:t>*</a:t>
                      </a:r>
                      <a:endParaRPr lang="en-US" sz="1400" dirty="0">
                        <a:solidFill>
                          <a:srgbClr val="11151A"/>
                        </a:solidFill>
                        <a:latin typeface="+mn-lt"/>
                        <a:ea typeface="Arial"/>
                        <a:cs typeface="Arial"/>
                        <a:sym typeface="Arial"/>
                      </a:endParaRPr>
                    </a:p>
                  </a:txBody>
                  <a:tcPr marL="41267" marR="41267" marT="23567" marB="2356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spcBef>
                          <a:spcPts val="0"/>
                        </a:spcBef>
                        <a:spcAft>
                          <a:spcPts val="0"/>
                        </a:spcAft>
                        <a:buNone/>
                      </a:pPr>
                      <a:r>
                        <a:rPr lang="en" sz="1600" b="0" i="0" u="none" strike="noStrike" dirty="0">
                          <a:solidFill>
                            <a:srgbClr val="11151A"/>
                          </a:solidFill>
                          <a:latin typeface="Arial"/>
                          <a:ea typeface="Arial"/>
                          <a:cs typeface="Arial"/>
                          <a:sym typeface="Arial"/>
                        </a:rPr>
                        <a:t>Basics Conditions at School </a:t>
                      </a:r>
                      <a:endParaRPr sz="1600" dirty="0">
                        <a:solidFill>
                          <a:srgbClr val="11151A"/>
                        </a:solidFill>
                        <a:latin typeface="Arial"/>
                        <a:ea typeface="Arial"/>
                        <a:cs typeface="Arial"/>
                        <a:sym typeface="Arial"/>
                      </a:endParaRPr>
                    </a:p>
                  </a:txBody>
                  <a:tcPr marL="41267" marR="41267" marT="23567" marB="23567" anchor="ctr">
                    <a:lnL w="12700" cap="flat" cmpd="sng" algn="ctr">
                      <a:solidFill>
                        <a:schemeClr val="tx1"/>
                      </a:solidFill>
                      <a:prstDash val="solid"/>
                      <a:round/>
                      <a:headEnd type="none" w="med" len="med"/>
                      <a:tailEnd type="none" w="med" len="med"/>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E8EDF0"/>
                    </a:solidFill>
                  </a:tcPr>
                </a:tc>
                <a:extLst>
                  <a:ext uri="{0D108BD9-81ED-4DB2-BD59-A6C34878D82A}">
                    <a16:rowId xmlns:a16="http://schemas.microsoft.com/office/drawing/2014/main" val="10001"/>
                  </a:ext>
                </a:extLst>
              </a:tr>
              <a:tr h="534813">
                <a:tc>
                  <a:txBody>
                    <a:bodyPr/>
                    <a:lstStyle/>
                    <a:p>
                      <a:pPr marL="0" marR="0" lvl="0" indent="0" algn="ctr" rtl="0">
                        <a:spcBef>
                          <a:spcPts val="0"/>
                        </a:spcBef>
                        <a:spcAft>
                          <a:spcPts val="0"/>
                        </a:spcAft>
                        <a:buNone/>
                      </a:pPr>
                      <a:r>
                        <a:rPr lang="en" sz="1600" b="0" dirty="0">
                          <a:solidFill>
                            <a:srgbClr val="11151A"/>
                          </a:solidFill>
                          <a:latin typeface="Arial"/>
                          <a:ea typeface="Arial"/>
                          <a:cs typeface="Arial"/>
                          <a:sym typeface="Arial"/>
                        </a:rPr>
                        <a:t>Implementation of State Academic Standards (</a:t>
                      </a:r>
                      <a:r>
                        <a:rPr lang="en" sz="1600" b="0" i="0" u="none" strike="noStrike" dirty="0">
                          <a:solidFill>
                            <a:srgbClr val="11151A"/>
                          </a:solidFill>
                          <a:latin typeface="Arial"/>
                          <a:ea typeface="Arial"/>
                          <a:cs typeface="Arial"/>
                          <a:sym typeface="Arial"/>
                        </a:rPr>
                        <a:t>Priority 2)</a:t>
                      </a:r>
                      <a:endParaRPr sz="1600" dirty="0">
                        <a:solidFill>
                          <a:srgbClr val="11151A"/>
                        </a:solidFill>
                        <a:latin typeface="Arial"/>
                        <a:ea typeface="Arial"/>
                        <a:cs typeface="Arial"/>
                        <a:sym typeface="Arial"/>
                      </a:endParaRPr>
                    </a:p>
                  </a:txBody>
                  <a:tcPr marL="41267" marR="41267" marT="23567" marB="23567" anchor="ctr">
                    <a:lnL w="12700" cap="flat" cmpd="sng">
                      <a:solidFill>
                        <a:schemeClr val="dk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E8EDF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0" u="none" strike="noStrike" dirty="0">
                          <a:solidFill>
                            <a:srgbClr val="11151A"/>
                          </a:solidFill>
                          <a:latin typeface="+mn-lt"/>
                          <a:ea typeface="Arial"/>
                          <a:cs typeface="Arial"/>
                          <a:sym typeface="Arial"/>
                        </a:rPr>
                        <a:t>*</a:t>
                      </a:r>
                      <a:endParaRPr lang="en-US" sz="1600" dirty="0">
                        <a:solidFill>
                          <a:srgbClr val="11151A"/>
                        </a:solidFill>
                        <a:latin typeface="+mn-lt"/>
                        <a:ea typeface="Arial"/>
                        <a:cs typeface="Arial"/>
                        <a:sym typeface="Arial"/>
                      </a:endParaRPr>
                    </a:p>
                    <a:p>
                      <a:pPr marL="0" marR="0" lvl="0" indent="0" algn="ctr" rtl="0">
                        <a:spcBef>
                          <a:spcPts val="0"/>
                        </a:spcBef>
                        <a:spcAft>
                          <a:spcPts val="0"/>
                        </a:spcAft>
                        <a:buNone/>
                      </a:pPr>
                      <a:endParaRPr sz="1500" dirty="0"/>
                    </a:p>
                  </a:txBody>
                  <a:tcPr marL="41267" marR="41267" marT="23567" marB="2356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spcBef>
                          <a:spcPts val="0"/>
                        </a:spcBef>
                        <a:spcAft>
                          <a:spcPts val="0"/>
                        </a:spcAft>
                        <a:buNone/>
                      </a:pPr>
                      <a:r>
                        <a:rPr lang="en" sz="1600" b="0" i="0" u="none" strike="noStrike" dirty="0">
                          <a:solidFill>
                            <a:srgbClr val="11151A"/>
                          </a:solidFill>
                          <a:latin typeface="Arial"/>
                          <a:ea typeface="Arial"/>
                          <a:cs typeface="Arial"/>
                          <a:sym typeface="Arial"/>
                        </a:rPr>
                        <a:t>Implementation of State Academic Standards</a:t>
                      </a:r>
                      <a:endParaRPr sz="1600" dirty="0">
                        <a:solidFill>
                          <a:srgbClr val="11151A"/>
                        </a:solidFill>
                        <a:latin typeface="Arial"/>
                        <a:ea typeface="Arial"/>
                        <a:cs typeface="Arial"/>
                        <a:sym typeface="Arial"/>
                      </a:endParaRPr>
                    </a:p>
                  </a:txBody>
                  <a:tcPr marL="41267" marR="41267" marT="23567" marB="23567" anchor="ctr">
                    <a:lnL w="12700" cap="flat" cmpd="sng" algn="ctr">
                      <a:solidFill>
                        <a:schemeClr val="tx1"/>
                      </a:solidFill>
                      <a:prstDash val="solid"/>
                      <a:round/>
                      <a:headEnd type="none" w="med" len="med"/>
                      <a:tailEnd type="none" w="med" len="med"/>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E8EDF0"/>
                    </a:solidFill>
                  </a:tcPr>
                </a:tc>
                <a:extLst>
                  <a:ext uri="{0D108BD9-81ED-4DB2-BD59-A6C34878D82A}">
                    <a16:rowId xmlns:a16="http://schemas.microsoft.com/office/drawing/2014/main" val="10002"/>
                  </a:ext>
                </a:extLst>
              </a:tr>
              <a:tr h="290973">
                <a:tc>
                  <a:txBody>
                    <a:bodyPr/>
                    <a:lstStyle/>
                    <a:p>
                      <a:pPr marL="0" marR="0" lvl="0" indent="0" algn="ctr" rtl="0">
                        <a:spcBef>
                          <a:spcPts val="0"/>
                        </a:spcBef>
                        <a:spcAft>
                          <a:spcPts val="0"/>
                        </a:spcAft>
                        <a:buNone/>
                      </a:pPr>
                      <a:r>
                        <a:rPr lang="en" sz="1600" b="0" dirty="0">
                          <a:solidFill>
                            <a:srgbClr val="11151A"/>
                          </a:solidFill>
                          <a:latin typeface="Arial"/>
                          <a:ea typeface="Arial"/>
                          <a:cs typeface="Arial"/>
                          <a:sym typeface="Arial"/>
                        </a:rPr>
                        <a:t>Parent </a:t>
                      </a:r>
                      <a:r>
                        <a:rPr lang="en-US" sz="1600" b="0" dirty="0">
                          <a:solidFill>
                            <a:srgbClr val="11151A"/>
                          </a:solidFill>
                          <a:latin typeface="Arial"/>
                          <a:ea typeface="Arial"/>
                          <a:cs typeface="Arial"/>
                          <a:sym typeface="Arial"/>
                        </a:rPr>
                        <a:t>Involvement and Family </a:t>
                      </a:r>
                      <a:r>
                        <a:rPr lang="en" sz="1600" b="0" dirty="0">
                          <a:solidFill>
                            <a:srgbClr val="11151A"/>
                          </a:solidFill>
                          <a:latin typeface="Arial"/>
                          <a:ea typeface="Arial"/>
                          <a:cs typeface="Arial"/>
                          <a:sym typeface="Arial"/>
                        </a:rPr>
                        <a:t>Engagement (</a:t>
                      </a:r>
                      <a:r>
                        <a:rPr lang="en" sz="1600" b="0" i="0" u="none" strike="noStrike" dirty="0">
                          <a:solidFill>
                            <a:srgbClr val="11151A"/>
                          </a:solidFill>
                          <a:latin typeface="Arial"/>
                          <a:ea typeface="Arial"/>
                          <a:cs typeface="Arial"/>
                          <a:sym typeface="Arial"/>
                        </a:rPr>
                        <a:t>Priority 3)</a:t>
                      </a:r>
                      <a:endParaRPr sz="1600" dirty="0">
                        <a:solidFill>
                          <a:srgbClr val="11151A"/>
                        </a:solidFill>
                        <a:latin typeface="Arial"/>
                        <a:ea typeface="Arial"/>
                        <a:cs typeface="Arial"/>
                        <a:sym typeface="Arial"/>
                      </a:endParaRPr>
                    </a:p>
                  </a:txBody>
                  <a:tcPr marL="41267" marR="41267" marT="23567" marB="23567" anchor="ctr">
                    <a:lnL w="12700" cap="flat" cmpd="sng">
                      <a:solidFill>
                        <a:schemeClr val="dk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E8EDF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0" u="none" strike="noStrike" dirty="0">
                          <a:solidFill>
                            <a:srgbClr val="11151A"/>
                          </a:solidFill>
                          <a:latin typeface="+mn-lt"/>
                          <a:ea typeface="Arial"/>
                          <a:cs typeface="Arial"/>
                          <a:sym typeface="Arial"/>
                        </a:rPr>
                        <a:t>*</a:t>
                      </a:r>
                      <a:endParaRPr lang="en-US" sz="1600" dirty="0">
                        <a:solidFill>
                          <a:srgbClr val="11151A"/>
                        </a:solidFill>
                        <a:latin typeface="+mn-lt"/>
                        <a:ea typeface="Arial"/>
                        <a:cs typeface="Arial"/>
                        <a:sym typeface="Arial"/>
                      </a:endParaRPr>
                    </a:p>
                  </a:txBody>
                  <a:tcPr marL="41267" marR="41267" marT="23567" marB="2356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spcBef>
                          <a:spcPts val="0"/>
                        </a:spcBef>
                        <a:spcAft>
                          <a:spcPts val="0"/>
                        </a:spcAft>
                        <a:buNone/>
                      </a:pPr>
                      <a:r>
                        <a:rPr lang="en" sz="1600" b="0" i="0" u="none" strike="noStrike" dirty="0">
                          <a:solidFill>
                            <a:srgbClr val="11151A"/>
                          </a:solidFill>
                          <a:latin typeface="Arial"/>
                          <a:ea typeface="Arial"/>
                          <a:cs typeface="Arial"/>
                          <a:sym typeface="Arial"/>
                        </a:rPr>
                        <a:t>Parent Engagement</a:t>
                      </a:r>
                      <a:endParaRPr sz="1600" dirty="0">
                        <a:solidFill>
                          <a:srgbClr val="11151A"/>
                        </a:solidFill>
                        <a:latin typeface="Arial"/>
                        <a:ea typeface="Arial"/>
                        <a:cs typeface="Arial"/>
                        <a:sym typeface="Arial"/>
                      </a:endParaRPr>
                    </a:p>
                  </a:txBody>
                  <a:tcPr marL="41267" marR="41267" marT="23567" marB="23567" anchor="ctr">
                    <a:lnL w="12700" cap="flat" cmpd="sng" algn="ctr">
                      <a:solidFill>
                        <a:schemeClr val="tx1"/>
                      </a:solidFill>
                      <a:prstDash val="solid"/>
                      <a:round/>
                      <a:headEnd type="none" w="med" len="med"/>
                      <a:tailEnd type="none" w="med" len="med"/>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tx1"/>
                      </a:solidFill>
                      <a:prstDash val="solid"/>
                      <a:round/>
                      <a:headEnd type="none" w="med" len="med"/>
                      <a:tailEnd type="none" w="med" len="med"/>
                    </a:lnB>
                    <a:solidFill>
                      <a:srgbClr val="E8EDF0"/>
                    </a:solidFill>
                  </a:tcPr>
                </a:tc>
                <a:extLst>
                  <a:ext uri="{0D108BD9-81ED-4DB2-BD59-A6C34878D82A}">
                    <a16:rowId xmlns:a16="http://schemas.microsoft.com/office/drawing/2014/main" val="10003"/>
                  </a:ext>
                </a:extLst>
              </a:tr>
              <a:tr h="534813">
                <a:tc>
                  <a:txBody>
                    <a:bodyPr/>
                    <a:lstStyle/>
                    <a:p>
                      <a:pPr marL="0" marR="0" lvl="0" indent="0" algn="ctr" rtl="0">
                        <a:spcBef>
                          <a:spcPts val="0"/>
                        </a:spcBef>
                        <a:spcAft>
                          <a:spcPts val="0"/>
                        </a:spcAft>
                        <a:buNone/>
                      </a:pPr>
                      <a:r>
                        <a:rPr lang="en" sz="1600" b="0" dirty="0">
                          <a:solidFill>
                            <a:srgbClr val="11151A"/>
                          </a:solidFill>
                          <a:latin typeface="Arial"/>
                          <a:ea typeface="Arial"/>
                          <a:cs typeface="Arial"/>
                          <a:sym typeface="Arial"/>
                        </a:rPr>
                        <a:t>Student Achievement (</a:t>
                      </a:r>
                      <a:r>
                        <a:rPr lang="en" sz="1600" b="0" i="0" u="none" strike="noStrike" dirty="0">
                          <a:solidFill>
                            <a:srgbClr val="11151A"/>
                          </a:solidFill>
                          <a:latin typeface="Arial"/>
                          <a:ea typeface="Arial"/>
                          <a:cs typeface="Arial"/>
                          <a:sym typeface="Arial"/>
                        </a:rPr>
                        <a:t>Priority 4)</a:t>
                      </a:r>
                      <a:endParaRPr sz="1600" dirty="0">
                        <a:solidFill>
                          <a:srgbClr val="11151A"/>
                        </a:solidFill>
                        <a:latin typeface="Arial"/>
                        <a:ea typeface="Arial"/>
                        <a:cs typeface="Arial"/>
                        <a:sym typeface="Arial"/>
                      </a:endParaRPr>
                    </a:p>
                  </a:txBody>
                  <a:tcPr marL="41267" marR="41267" marT="23567" marB="23567"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BE1CF"/>
                    </a:solidFill>
                  </a:tcPr>
                </a:tc>
                <a:tc>
                  <a:txBody>
                    <a:bodyPr/>
                    <a:lstStyle/>
                    <a:p>
                      <a:pPr marL="0" marR="0" lvl="0" indent="0" algn="ctr" rtl="0">
                        <a:spcBef>
                          <a:spcPts val="0"/>
                        </a:spcBef>
                        <a:spcAft>
                          <a:spcPts val="0"/>
                        </a:spcAft>
                        <a:buNone/>
                      </a:pPr>
                      <a:r>
                        <a:rPr lang="en" sz="1600" b="0" i="0" u="none" strike="noStrike" dirty="0">
                          <a:solidFill>
                            <a:srgbClr val="11151A"/>
                          </a:solidFill>
                          <a:latin typeface="Arial"/>
                          <a:ea typeface="Arial"/>
                          <a:cs typeface="Arial"/>
                          <a:sym typeface="Arial"/>
                        </a:rPr>
                        <a:t>Academic Indicator</a:t>
                      </a:r>
                      <a:endParaRPr sz="1600" dirty="0">
                        <a:solidFill>
                          <a:srgbClr val="11151A"/>
                        </a:solidFill>
                        <a:latin typeface="Arial"/>
                        <a:ea typeface="Arial"/>
                        <a:cs typeface="Arial"/>
                        <a:sym typeface="Arial"/>
                      </a:endParaRPr>
                    </a:p>
                    <a:p>
                      <a:pPr marL="0" marR="0" lvl="0" indent="0" algn="ctr" rtl="0">
                        <a:spcBef>
                          <a:spcPts val="0"/>
                        </a:spcBef>
                        <a:spcAft>
                          <a:spcPts val="0"/>
                        </a:spcAft>
                        <a:buNone/>
                      </a:pPr>
                      <a:r>
                        <a:rPr lang="en" sz="1600" b="0" i="0" u="none" strike="noStrike" dirty="0">
                          <a:solidFill>
                            <a:srgbClr val="11151A"/>
                          </a:solidFill>
                          <a:latin typeface="Arial"/>
                          <a:ea typeface="Arial"/>
                          <a:cs typeface="Arial"/>
                          <a:sym typeface="Arial"/>
                        </a:rPr>
                        <a:t>English Learner Indicator</a:t>
                      </a:r>
                      <a:endParaRPr sz="1600" dirty="0">
                        <a:solidFill>
                          <a:srgbClr val="11151A"/>
                        </a:solidFill>
                        <a:latin typeface="Arial"/>
                        <a:ea typeface="Arial"/>
                        <a:cs typeface="Arial"/>
                        <a:sym typeface="Arial"/>
                      </a:endParaRPr>
                    </a:p>
                  </a:txBody>
                  <a:tcPr marL="41267" marR="41267" marT="23567" marB="23567" anchor="ctr">
                    <a:lnL w="12700" cap="flat" cmpd="sng">
                      <a:solidFill>
                        <a:schemeClr val="dk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solidFill>
                        <a:schemeClr val="dk1"/>
                      </a:solidFill>
                      <a:prstDash val="solid"/>
                      <a:round/>
                      <a:headEnd type="none" w="sm" len="sm"/>
                      <a:tailEnd type="none" w="sm" len="sm"/>
                    </a:lnB>
                    <a:solidFill>
                      <a:srgbClr val="DBE1C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i="0" u="none" strike="noStrike" dirty="0">
                          <a:solidFill>
                            <a:srgbClr val="11151A"/>
                          </a:solidFill>
                          <a:latin typeface="+mn-lt"/>
                          <a:ea typeface="Arial"/>
                          <a:cs typeface="Arial"/>
                          <a:sym typeface="Arial"/>
                        </a:rPr>
                        <a:t>*</a:t>
                      </a:r>
                      <a:endParaRPr lang="en-US" sz="1400" dirty="0">
                        <a:solidFill>
                          <a:srgbClr val="11151A"/>
                        </a:solidFill>
                        <a:latin typeface="+mn-lt"/>
                        <a:ea typeface="Arial"/>
                        <a:cs typeface="Arial"/>
                        <a:sym typeface="Arial"/>
                      </a:endParaRPr>
                    </a:p>
                  </a:txBody>
                  <a:tcPr marL="41267" marR="41267" marT="23567" marB="2356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534813">
                <a:tc>
                  <a:txBody>
                    <a:bodyPr/>
                    <a:lstStyle/>
                    <a:p>
                      <a:pPr marL="0" marR="0" lvl="0" indent="0" algn="ctr" rtl="0">
                        <a:spcBef>
                          <a:spcPts val="0"/>
                        </a:spcBef>
                        <a:spcAft>
                          <a:spcPts val="0"/>
                        </a:spcAft>
                        <a:buNone/>
                      </a:pPr>
                      <a:r>
                        <a:rPr lang="en" sz="1600" b="0" dirty="0">
                          <a:solidFill>
                            <a:srgbClr val="11151A"/>
                          </a:solidFill>
                          <a:latin typeface="Arial"/>
                          <a:ea typeface="Arial"/>
                          <a:cs typeface="Arial"/>
                          <a:sym typeface="Arial"/>
                        </a:rPr>
                        <a:t>Student Engagement (</a:t>
                      </a:r>
                      <a:r>
                        <a:rPr lang="en" sz="1600" b="0" i="0" u="none" strike="noStrike" dirty="0">
                          <a:solidFill>
                            <a:srgbClr val="11151A"/>
                          </a:solidFill>
                          <a:latin typeface="Arial"/>
                          <a:ea typeface="Arial"/>
                          <a:cs typeface="Arial"/>
                          <a:sym typeface="Arial"/>
                        </a:rPr>
                        <a:t>Priority 5)</a:t>
                      </a:r>
                      <a:endParaRPr sz="1600" dirty="0">
                        <a:solidFill>
                          <a:srgbClr val="11151A"/>
                        </a:solidFill>
                        <a:latin typeface="Arial"/>
                        <a:ea typeface="Arial"/>
                        <a:cs typeface="Arial"/>
                        <a:sym typeface="Arial"/>
                      </a:endParaRPr>
                    </a:p>
                  </a:txBody>
                  <a:tcPr marL="41267" marR="41267" marT="23567" marB="23567"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BE1CF"/>
                    </a:solidFill>
                  </a:tcPr>
                </a:tc>
                <a:tc>
                  <a:txBody>
                    <a:bodyPr/>
                    <a:lstStyle/>
                    <a:p>
                      <a:pPr marL="0" marR="0" lvl="0" indent="0" algn="ctr" rtl="0">
                        <a:spcBef>
                          <a:spcPts val="0"/>
                        </a:spcBef>
                        <a:spcAft>
                          <a:spcPts val="0"/>
                        </a:spcAft>
                        <a:buNone/>
                      </a:pPr>
                      <a:r>
                        <a:rPr lang="en" sz="1600" b="0" i="0" u="none" strike="noStrike" dirty="0">
                          <a:solidFill>
                            <a:srgbClr val="11151A"/>
                          </a:solidFill>
                          <a:latin typeface="Arial"/>
                          <a:ea typeface="Arial"/>
                          <a:cs typeface="Arial"/>
                          <a:sym typeface="Arial"/>
                        </a:rPr>
                        <a:t>Chronic Absence Indicator</a:t>
                      </a:r>
                      <a:endParaRPr sz="1600" dirty="0">
                        <a:solidFill>
                          <a:srgbClr val="11151A"/>
                        </a:solidFill>
                        <a:latin typeface="Arial"/>
                        <a:ea typeface="Arial"/>
                        <a:cs typeface="Arial"/>
                        <a:sym typeface="Arial"/>
                      </a:endParaRPr>
                    </a:p>
                    <a:p>
                      <a:pPr marL="0" marR="0" lvl="0" indent="0" algn="ctr" rtl="0">
                        <a:spcBef>
                          <a:spcPts val="0"/>
                        </a:spcBef>
                        <a:spcAft>
                          <a:spcPts val="0"/>
                        </a:spcAft>
                        <a:buNone/>
                      </a:pPr>
                      <a:r>
                        <a:rPr lang="en" sz="1600" b="0" i="0" u="none" strike="noStrike" dirty="0">
                          <a:solidFill>
                            <a:srgbClr val="11151A"/>
                          </a:solidFill>
                          <a:latin typeface="Arial"/>
                          <a:ea typeface="Arial"/>
                          <a:cs typeface="Arial"/>
                          <a:sym typeface="Arial"/>
                        </a:rPr>
                        <a:t>Graduation Rate Indicator</a:t>
                      </a:r>
                      <a:endParaRPr sz="1600" dirty="0">
                        <a:solidFill>
                          <a:srgbClr val="11151A"/>
                        </a:solidFill>
                        <a:latin typeface="Arial"/>
                        <a:ea typeface="Arial"/>
                        <a:cs typeface="Arial"/>
                        <a:sym typeface="Arial"/>
                      </a:endParaRPr>
                    </a:p>
                  </a:txBody>
                  <a:tcPr marL="41267" marR="41267" marT="23567" marB="23567" anchor="ctr">
                    <a:lnL w="12700" cap="flat" cmpd="sng">
                      <a:solidFill>
                        <a:schemeClr val="dk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BE1C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i="0" u="none" strike="noStrike" dirty="0">
                          <a:solidFill>
                            <a:srgbClr val="11151A"/>
                          </a:solidFill>
                          <a:latin typeface="+mn-lt"/>
                          <a:ea typeface="Arial"/>
                          <a:cs typeface="Arial"/>
                          <a:sym typeface="Arial"/>
                        </a:rPr>
                        <a:t>*</a:t>
                      </a:r>
                      <a:endParaRPr lang="en-US" sz="1400" dirty="0">
                        <a:solidFill>
                          <a:srgbClr val="11151A"/>
                        </a:solidFill>
                        <a:latin typeface="+mn-lt"/>
                        <a:ea typeface="Arial"/>
                        <a:cs typeface="Arial"/>
                        <a:sym typeface="Arial"/>
                      </a:endParaRPr>
                    </a:p>
                    <a:p>
                      <a:pPr marL="0" marR="0" lvl="0" indent="0" algn="ctr" rtl="0">
                        <a:spcBef>
                          <a:spcPts val="0"/>
                        </a:spcBef>
                        <a:spcAft>
                          <a:spcPts val="0"/>
                        </a:spcAft>
                        <a:buNone/>
                      </a:pPr>
                      <a:endParaRPr sz="1500" dirty="0"/>
                    </a:p>
                  </a:txBody>
                  <a:tcPr marL="41267" marR="41267" marT="23567" marB="2356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90973">
                <a:tc>
                  <a:txBody>
                    <a:bodyPr/>
                    <a:lstStyle/>
                    <a:p>
                      <a:pPr marL="0" marR="0" lvl="0" indent="0" algn="ctr" rtl="0">
                        <a:spcBef>
                          <a:spcPts val="0"/>
                        </a:spcBef>
                        <a:spcAft>
                          <a:spcPts val="0"/>
                        </a:spcAft>
                        <a:buNone/>
                      </a:pPr>
                      <a:r>
                        <a:rPr lang="en" sz="1600" b="0" dirty="0">
                          <a:solidFill>
                            <a:srgbClr val="11151A"/>
                          </a:solidFill>
                          <a:latin typeface="Arial"/>
                          <a:ea typeface="Arial"/>
                          <a:cs typeface="Arial"/>
                          <a:sym typeface="Arial"/>
                        </a:rPr>
                        <a:t>School Climate (</a:t>
                      </a:r>
                      <a:r>
                        <a:rPr lang="en" sz="1600" b="0" i="0" u="none" strike="noStrike" dirty="0">
                          <a:solidFill>
                            <a:srgbClr val="11151A"/>
                          </a:solidFill>
                          <a:latin typeface="Arial"/>
                          <a:ea typeface="Arial"/>
                          <a:cs typeface="Arial"/>
                          <a:sym typeface="Arial"/>
                        </a:rPr>
                        <a:t>Priority 6)</a:t>
                      </a:r>
                      <a:endParaRPr sz="1600" dirty="0">
                        <a:solidFill>
                          <a:srgbClr val="11151A"/>
                        </a:solidFill>
                        <a:latin typeface="Arial"/>
                        <a:ea typeface="Arial"/>
                        <a:cs typeface="Arial"/>
                        <a:sym typeface="Arial"/>
                      </a:endParaRPr>
                    </a:p>
                  </a:txBody>
                  <a:tcPr marL="41267" marR="41267" marT="23567" marB="23567"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BE1CF"/>
                    </a:solidFill>
                  </a:tcPr>
                </a:tc>
                <a:tc>
                  <a:txBody>
                    <a:bodyPr/>
                    <a:lstStyle/>
                    <a:p>
                      <a:pPr marL="0" marR="0" lvl="0" indent="0" algn="ctr" rtl="0">
                        <a:spcBef>
                          <a:spcPts val="0"/>
                        </a:spcBef>
                        <a:spcAft>
                          <a:spcPts val="0"/>
                        </a:spcAft>
                        <a:buNone/>
                      </a:pPr>
                      <a:r>
                        <a:rPr lang="en" sz="1600" b="0" i="0" u="none" strike="noStrike" dirty="0">
                          <a:solidFill>
                            <a:srgbClr val="11151A"/>
                          </a:solidFill>
                          <a:latin typeface="Arial"/>
                          <a:ea typeface="Arial"/>
                          <a:cs typeface="Arial"/>
                          <a:sym typeface="Arial"/>
                        </a:rPr>
                        <a:t>Suspension Rate Indicator</a:t>
                      </a:r>
                      <a:endParaRPr sz="1600" dirty="0">
                        <a:solidFill>
                          <a:srgbClr val="11151A"/>
                        </a:solidFill>
                        <a:latin typeface="Arial"/>
                        <a:ea typeface="Arial"/>
                        <a:cs typeface="Arial"/>
                        <a:sym typeface="Arial"/>
                      </a:endParaRPr>
                    </a:p>
                  </a:txBody>
                  <a:tcPr marL="41267" marR="41267" marT="23567" marB="23567"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BE1CF"/>
                    </a:solidFill>
                  </a:tcPr>
                </a:tc>
                <a:tc>
                  <a:txBody>
                    <a:bodyPr/>
                    <a:lstStyle/>
                    <a:p>
                      <a:pPr marL="0" marR="0" lvl="0" indent="0" algn="ctr" rtl="0">
                        <a:spcBef>
                          <a:spcPts val="0"/>
                        </a:spcBef>
                        <a:spcAft>
                          <a:spcPts val="0"/>
                        </a:spcAft>
                        <a:buNone/>
                      </a:pPr>
                      <a:r>
                        <a:rPr lang="en" sz="1600" b="0" i="0" u="none" strike="noStrike" dirty="0">
                          <a:solidFill>
                            <a:srgbClr val="11151A"/>
                          </a:solidFill>
                          <a:latin typeface="Arial"/>
                          <a:ea typeface="Arial"/>
                          <a:cs typeface="Arial"/>
                          <a:sym typeface="Arial"/>
                        </a:rPr>
                        <a:t>Local Climate Survey </a:t>
                      </a:r>
                      <a:endParaRPr sz="1600" dirty="0">
                        <a:solidFill>
                          <a:srgbClr val="11151A"/>
                        </a:solidFill>
                        <a:latin typeface="Arial"/>
                        <a:ea typeface="Arial"/>
                        <a:cs typeface="Arial"/>
                        <a:sym typeface="Arial"/>
                      </a:endParaRPr>
                    </a:p>
                  </a:txBody>
                  <a:tcPr marL="41267" marR="41267" marT="23567" marB="23567"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EDF0"/>
                    </a:solidFill>
                  </a:tcPr>
                </a:tc>
                <a:extLst>
                  <a:ext uri="{0D108BD9-81ED-4DB2-BD59-A6C34878D82A}">
                    <a16:rowId xmlns:a16="http://schemas.microsoft.com/office/drawing/2014/main" val="10006"/>
                  </a:ext>
                </a:extLst>
              </a:tr>
              <a:tr h="404344">
                <a:tc>
                  <a:txBody>
                    <a:bodyPr/>
                    <a:lstStyle/>
                    <a:p>
                      <a:pPr marL="0" marR="0" lvl="0" indent="0" algn="ctr" rtl="0">
                        <a:spcBef>
                          <a:spcPts val="0"/>
                        </a:spcBef>
                        <a:spcAft>
                          <a:spcPts val="0"/>
                        </a:spcAft>
                        <a:buNone/>
                      </a:pPr>
                      <a:r>
                        <a:rPr lang="en" sz="1600" b="0" dirty="0">
                          <a:solidFill>
                            <a:srgbClr val="11151A"/>
                          </a:solidFill>
                          <a:latin typeface="Arial"/>
                          <a:ea typeface="Arial"/>
                          <a:cs typeface="Arial"/>
                          <a:sym typeface="Arial"/>
                        </a:rPr>
                        <a:t>Access to a Broad Course of Study (</a:t>
                      </a:r>
                      <a:r>
                        <a:rPr lang="en" sz="1600" b="0" i="0" u="none" strike="noStrike" dirty="0">
                          <a:solidFill>
                            <a:srgbClr val="11151A"/>
                          </a:solidFill>
                          <a:latin typeface="Arial"/>
                          <a:ea typeface="Arial"/>
                          <a:cs typeface="Arial"/>
                          <a:sym typeface="Arial"/>
                        </a:rPr>
                        <a:t>Priority 7)</a:t>
                      </a:r>
                      <a:endParaRPr sz="1600" dirty="0">
                        <a:solidFill>
                          <a:srgbClr val="11151A"/>
                        </a:solidFill>
                        <a:latin typeface="Arial"/>
                        <a:ea typeface="Arial"/>
                        <a:cs typeface="Arial"/>
                        <a:sym typeface="Arial"/>
                      </a:endParaRPr>
                    </a:p>
                  </a:txBody>
                  <a:tcPr marL="41267" marR="41267" marT="23567" marB="23567"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BE1CF"/>
                    </a:solidFill>
                  </a:tcPr>
                </a:tc>
                <a:tc>
                  <a:txBody>
                    <a:bodyPr/>
                    <a:lstStyle/>
                    <a:p>
                      <a:pPr marL="0" marR="0" lvl="0" indent="0" algn="ctr" rtl="0">
                        <a:spcBef>
                          <a:spcPts val="0"/>
                        </a:spcBef>
                        <a:spcAft>
                          <a:spcPts val="0"/>
                        </a:spcAft>
                        <a:buNone/>
                      </a:pPr>
                      <a:r>
                        <a:rPr lang="en" sz="1600" b="0" i="0" u="none" strike="noStrike">
                          <a:solidFill>
                            <a:srgbClr val="11151A"/>
                          </a:solidFill>
                          <a:latin typeface="Arial"/>
                          <a:ea typeface="Arial"/>
                          <a:cs typeface="Arial"/>
                          <a:sym typeface="Arial"/>
                        </a:rPr>
                        <a:t>College/Career Indicator</a:t>
                      </a:r>
                      <a:endParaRPr sz="1600">
                        <a:solidFill>
                          <a:srgbClr val="11151A"/>
                        </a:solidFill>
                        <a:latin typeface="Arial"/>
                        <a:ea typeface="Arial"/>
                        <a:cs typeface="Arial"/>
                        <a:sym typeface="Arial"/>
                      </a:endParaRPr>
                    </a:p>
                  </a:txBody>
                  <a:tcPr marL="41267" marR="41267" marT="23567" marB="23567" anchor="ctr">
                    <a:lnL w="12700" cap="flat" cmpd="sng">
                      <a:solidFill>
                        <a:schemeClr val="dk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BE1CF"/>
                    </a:solidFill>
                  </a:tcPr>
                </a:tc>
                <a:tc>
                  <a:txBody>
                    <a:bodyPr/>
                    <a:lstStyle/>
                    <a:p>
                      <a:pPr marL="0" marR="0" lvl="0" indent="0" algn="ctr" rtl="0">
                        <a:spcBef>
                          <a:spcPts val="0"/>
                        </a:spcBef>
                        <a:spcAft>
                          <a:spcPts val="0"/>
                        </a:spcAft>
                        <a:buNone/>
                      </a:pPr>
                      <a:r>
                        <a:rPr lang="en" sz="1600" dirty="0">
                          <a:solidFill>
                            <a:srgbClr val="11151A"/>
                          </a:solidFill>
                          <a:latin typeface="Arial"/>
                          <a:ea typeface="Arial"/>
                          <a:cs typeface="Arial"/>
                          <a:sym typeface="Arial"/>
                        </a:rPr>
                        <a:t>Access to a Broad Course of Study</a:t>
                      </a:r>
                      <a:endParaRPr sz="1500" dirty="0"/>
                    </a:p>
                  </a:txBody>
                  <a:tcPr marL="41267" marR="41267" marT="23567" marB="2356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EDF0"/>
                    </a:solidFill>
                  </a:tcPr>
                </a:tc>
                <a:extLst>
                  <a:ext uri="{0D108BD9-81ED-4DB2-BD59-A6C34878D82A}">
                    <a16:rowId xmlns:a16="http://schemas.microsoft.com/office/drawing/2014/main" val="10007"/>
                  </a:ext>
                </a:extLst>
              </a:tr>
              <a:tr h="290973">
                <a:tc>
                  <a:txBody>
                    <a:bodyPr/>
                    <a:lstStyle/>
                    <a:p>
                      <a:pPr marL="0" marR="0" lvl="0" indent="0" algn="ctr" rtl="0">
                        <a:spcBef>
                          <a:spcPts val="0"/>
                        </a:spcBef>
                        <a:spcAft>
                          <a:spcPts val="0"/>
                        </a:spcAft>
                        <a:buNone/>
                      </a:pPr>
                      <a:r>
                        <a:rPr lang="en" sz="1600" b="0">
                          <a:solidFill>
                            <a:srgbClr val="11151A"/>
                          </a:solidFill>
                          <a:latin typeface="Arial"/>
                          <a:ea typeface="Arial"/>
                          <a:cs typeface="Arial"/>
                          <a:sym typeface="Arial"/>
                        </a:rPr>
                        <a:t>Outcomes in a Broad Course of Study (</a:t>
                      </a:r>
                      <a:r>
                        <a:rPr lang="en" sz="1600" b="0" i="0" u="none" strike="noStrike">
                          <a:solidFill>
                            <a:srgbClr val="11151A"/>
                          </a:solidFill>
                          <a:latin typeface="Arial"/>
                          <a:ea typeface="Arial"/>
                          <a:cs typeface="Arial"/>
                          <a:sym typeface="Arial"/>
                        </a:rPr>
                        <a:t>Priority 8)</a:t>
                      </a:r>
                      <a:endParaRPr sz="1600">
                        <a:solidFill>
                          <a:srgbClr val="11151A"/>
                        </a:solidFill>
                        <a:latin typeface="Arial"/>
                        <a:ea typeface="Arial"/>
                        <a:cs typeface="Arial"/>
                        <a:sym typeface="Arial"/>
                      </a:endParaRPr>
                    </a:p>
                  </a:txBody>
                  <a:tcPr marL="41267" marR="41267" marT="23567" marB="23567"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BE1CF"/>
                    </a:solidFill>
                  </a:tcPr>
                </a:tc>
                <a:tc>
                  <a:txBody>
                    <a:bodyPr/>
                    <a:lstStyle/>
                    <a:p>
                      <a:pPr marL="0" marR="0" lvl="0" indent="0" algn="ctr" rtl="0">
                        <a:spcBef>
                          <a:spcPts val="0"/>
                        </a:spcBef>
                        <a:spcAft>
                          <a:spcPts val="0"/>
                        </a:spcAft>
                        <a:buNone/>
                      </a:pPr>
                      <a:r>
                        <a:rPr lang="en" sz="1600" b="0" i="0" u="none" strike="noStrike">
                          <a:solidFill>
                            <a:srgbClr val="11151A"/>
                          </a:solidFill>
                          <a:latin typeface="Arial"/>
                          <a:ea typeface="Arial"/>
                          <a:cs typeface="Arial"/>
                          <a:sym typeface="Arial"/>
                        </a:rPr>
                        <a:t>College/Career Indicator</a:t>
                      </a:r>
                      <a:endParaRPr sz="1600">
                        <a:solidFill>
                          <a:srgbClr val="11151A"/>
                        </a:solidFill>
                        <a:latin typeface="Arial"/>
                        <a:ea typeface="Arial"/>
                        <a:cs typeface="Arial"/>
                        <a:sym typeface="Arial"/>
                      </a:endParaRPr>
                    </a:p>
                  </a:txBody>
                  <a:tcPr marL="41267" marR="41267" marT="23567" marB="23567" anchor="ctr">
                    <a:lnL w="12700" cap="flat" cmpd="sng">
                      <a:solidFill>
                        <a:schemeClr val="dk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solidFill>
                        <a:schemeClr val="dk1"/>
                      </a:solidFill>
                      <a:prstDash val="solid"/>
                      <a:round/>
                      <a:headEnd type="none" w="sm" len="sm"/>
                      <a:tailEnd type="none" w="sm" len="sm"/>
                    </a:lnT>
                    <a:lnB w="12700" cap="flat" cmpd="sng" algn="ctr">
                      <a:solidFill>
                        <a:schemeClr val="tx1"/>
                      </a:solidFill>
                      <a:prstDash val="solid"/>
                      <a:round/>
                      <a:headEnd type="none" w="med" len="med"/>
                      <a:tailEnd type="none" w="med" len="med"/>
                    </a:lnB>
                    <a:solidFill>
                      <a:srgbClr val="DBE1C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i="0" u="none" strike="noStrike" dirty="0">
                          <a:solidFill>
                            <a:srgbClr val="11151A"/>
                          </a:solidFill>
                          <a:latin typeface="+mn-lt"/>
                          <a:ea typeface="Arial"/>
                          <a:cs typeface="Arial"/>
                          <a:sym typeface="Arial"/>
                        </a:rPr>
                        <a:t>*</a:t>
                      </a:r>
                      <a:endParaRPr lang="en-US" sz="1400" dirty="0">
                        <a:solidFill>
                          <a:srgbClr val="11151A"/>
                        </a:solidFill>
                        <a:latin typeface="+mn-lt"/>
                        <a:ea typeface="Arial"/>
                        <a:cs typeface="Arial"/>
                        <a:sym typeface="Arial"/>
                      </a:endParaRPr>
                    </a:p>
                  </a:txBody>
                  <a:tcPr marL="41267" marR="41267" marT="23567" marB="2356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534813">
                <a:tc>
                  <a:txBody>
                    <a:bodyPr/>
                    <a:lstStyle/>
                    <a:p>
                      <a:pPr marL="0" marR="0" lvl="0" indent="0" algn="ctr" rtl="0">
                        <a:spcBef>
                          <a:spcPts val="0"/>
                        </a:spcBef>
                        <a:spcAft>
                          <a:spcPts val="0"/>
                        </a:spcAft>
                        <a:buNone/>
                      </a:pPr>
                      <a:r>
                        <a:rPr lang="en" sz="1600" b="0" i="0" u="none" strike="noStrike">
                          <a:solidFill>
                            <a:srgbClr val="11151A"/>
                          </a:solidFill>
                          <a:latin typeface="Arial"/>
                          <a:ea typeface="Arial"/>
                          <a:cs typeface="Arial"/>
                          <a:sym typeface="Arial"/>
                        </a:rPr>
                        <a:t>Coordination of Services for Expelled Students (Priority 9)</a:t>
                      </a:r>
                      <a:endParaRPr sz="1600">
                        <a:solidFill>
                          <a:srgbClr val="11151A"/>
                        </a:solidFill>
                        <a:latin typeface="Arial"/>
                        <a:ea typeface="Arial"/>
                        <a:cs typeface="Arial"/>
                        <a:sym typeface="Arial"/>
                      </a:endParaRPr>
                    </a:p>
                  </a:txBody>
                  <a:tcPr marL="41267" marR="41267" marT="23567" marB="23567" anchor="ctr">
                    <a:lnL w="12700" cap="flat" cmpd="sng">
                      <a:solidFill>
                        <a:schemeClr val="dk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E8EDF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i="0" u="none" strike="noStrike" dirty="0">
                          <a:solidFill>
                            <a:srgbClr val="11151A"/>
                          </a:solidFill>
                          <a:latin typeface="+mn-lt"/>
                          <a:ea typeface="Arial"/>
                          <a:cs typeface="Arial"/>
                          <a:sym typeface="Arial"/>
                        </a:rPr>
                        <a:t>*</a:t>
                      </a:r>
                      <a:endParaRPr lang="en-US" sz="1400" dirty="0">
                        <a:solidFill>
                          <a:srgbClr val="11151A"/>
                        </a:solidFill>
                        <a:latin typeface="+mn-lt"/>
                        <a:ea typeface="Arial"/>
                        <a:cs typeface="Arial"/>
                        <a:sym typeface="Arial"/>
                      </a:endParaRPr>
                    </a:p>
                    <a:p>
                      <a:pPr marL="0" marR="0" lvl="0" indent="0" algn="ctr" rtl="0">
                        <a:spcBef>
                          <a:spcPts val="0"/>
                        </a:spcBef>
                        <a:spcAft>
                          <a:spcPts val="0"/>
                        </a:spcAft>
                        <a:buNone/>
                      </a:pPr>
                      <a:endParaRPr sz="1500" dirty="0"/>
                    </a:p>
                  </a:txBody>
                  <a:tcPr marL="41267" marR="41267" marT="23567" marB="2356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spcBef>
                          <a:spcPts val="0"/>
                        </a:spcBef>
                        <a:spcAft>
                          <a:spcPts val="0"/>
                        </a:spcAft>
                        <a:buNone/>
                      </a:pPr>
                      <a:r>
                        <a:rPr lang="en" sz="1600" b="0" i="0" u="none" strike="noStrike" dirty="0">
                          <a:solidFill>
                            <a:srgbClr val="11151A"/>
                          </a:solidFill>
                          <a:latin typeface="Arial"/>
                          <a:ea typeface="Arial"/>
                          <a:cs typeface="Arial"/>
                          <a:sym typeface="Arial"/>
                        </a:rPr>
                        <a:t>Coordination of Services for Expelled Students</a:t>
                      </a:r>
                      <a:endParaRPr sz="1600" dirty="0">
                        <a:solidFill>
                          <a:srgbClr val="11151A"/>
                        </a:solidFill>
                        <a:latin typeface="Arial"/>
                        <a:ea typeface="Arial"/>
                        <a:cs typeface="Arial"/>
                        <a:sym typeface="Arial"/>
                      </a:endParaRPr>
                    </a:p>
                  </a:txBody>
                  <a:tcPr marL="41267" marR="41267" marT="23567" marB="2356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EDF0"/>
                    </a:solidFill>
                  </a:tcPr>
                </a:tc>
                <a:extLst>
                  <a:ext uri="{0D108BD9-81ED-4DB2-BD59-A6C34878D82A}">
                    <a16:rowId xmlns:a16="http://schemas.microsoft.com/office/drawing/2014/main" val="10009"/>
                  </a:ext>
                </a:extLst>
              </a:tr>
              <a:tr h="534813">
                <a:tc>
                  <a:txBody>
                    <a:bodyPr/>
                    <a:lstStyle/>
                    <a:p>
                      <a:pPr marL="0" marR="0" lvl="0" indent="0" algn="ctr" rtl="0">
                        <a:spcBef>
                          <a:spcPts val="0"/>
                        </a:spcBef>
                        <a:spcAft>
                          <a:spcPts val="0"/>
                        </a:spcAft>
                        <a:buNone/>
                      </a:pPr>
                      <a:r>
                        <a:rPr lang="en" sz="1600" b="0" i="0" u="none" strike="noStrike" dirty="0">
                          <a:solidFill>
                            <a:srgbClr val="11151A"/>
                          </a:solidFill>
                          <a:latin typeface="Arial"/>
                          <a:ea typeface="Arial"/>
                          <a:cs typeface="Arial"/>
                          <a:sym typeface="Arial"/>
                        </a:rPr>
                        <a:t>Coordination of Services for Expelled Students (Priority 10)</a:t>
                      </a:r>
                      <a:endParaRPr sz="1600" dirty="0">
                        <a:solidFill>
                          <a:srgbClr val="11151A"/>
                        </a:solidFill>
                        <a:latin typeface="Arial"/>
                        <a:ea typeface="Arial"/>
                        <a:cs typeface="Arial"/>
                        <a:sym typeface="Arial"/>
                      </a:endParaRPr>
                    </a:p>
                  </a:txBody>
                  <a:tcPr marL="41267" marR="41267" marT="23567" marB="23567" anchor="ctr">
                    <a:lnL w="12700" cap="flat" cmpd="sng">
                      <a:solidFill>
                        <a:schemeClr val="dk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E8EDF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i="0" u="none" strike="noStrike" dirty="0">
                          <a:solidFill>
                            <a:srgbClr val="11151A"/>
                          </a:solidFill>
                          <a:latin typeface="+mn-lt"/>
                          <a:ea typeface="Arial"/>
                          <a:cs typeface="Arial"/>
                          <a:sym typeface="Arial"/>
                        </a:rPr>
                        <a:t>*</a:t>
                      </a:r>
                      <a:endParaRPr lang="en-US" sz="1400" dirty="0">
                        <a:solidFill>
                          <a:srgbClr val="11151A"/>
                        </a:solidFill>
                        <a:latin typeface="+mn-lt"/>
                        <a:ea typeface="Arial"/>
                        <a:cs typeface="Arial"/>
                        <a:sym typeface="Arial"/>
                      </a:endParaRPr>
                    </a:p>
                    <a:p>
                      <a:pPr marL="0" marR="0" lvl="0" indent="0" algn="ctr" rtl="0">
                        <a:spcBef>
                          <a:spcPts val="0"/>
                        </a:spcBef>
                        <a:spcAft>
                          <a:spcPts val="0"/>
                        </a:spcAft>
                        <a:buNone/>
                      </a:pPr>
                      <a:endParaRPr sz="1500" dirty="0"/>
                    </a:p>
                  </a:txBody>
                  <a:tcPr marL="41267" marR="41267" marT="23567" marB="2356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rtl="0">
                        <a:spcBef>
                          <a:spcPts val="0"/>
                        </a:spcBef>
                        <a:spcAft>
                          <a:spcPts val="0"/>
                        </a:spcAft>
                        <a:buNone/>
                      </a:pPr>
                      <a:r>
                        <a:rPr lang="en" sz="1600" b="0" i="0" u="none" strike="noStrike" dirty="0">
                          <a:solidFill>
                            <a:srgbClr val="11151A"/>
                          </a:solidFill>
                          <a:latin typeface="Arial"/>
                          <a:ea typeface="Arial"/>
                          <a:cs typeface="Arial"/>
                          <a:sym typeface="Arial"/>
                        </a:rPr>
                        <a:t>Coordination of Services for Foster Youth</a:t>
                      </a:r>
                      <a:endParaRPr sz="1600" dirty="0">
                        <a:solidFill>
                          <a:srgbClr val="11151A"/>
                        </a:solidFill>
                        <a:latin typeface="Arial"/>
                        <a:ea typeface="Arial"/>
                        <a:cs typeface="Arial"/>
                        <a:sym typeface="Arial"/>
                      </a:endParaRPr>
                    </a:p>
                  </a:txBody>
                  <a:tcPr marL="41267" marR="41267" marT="23567" marB="23567" anchor="ctr">
                    <a:lnL w="12700" cap="flat" cmpd="sng" algn="ctr">
                      <a:solidFill>
                        <a:schemeClr val="tx1"/>
                      </a:solidFill>
                      <a:prstDash val="solid"/>
                      <a:round/>
                      <a:headEnd type="none" w="med" len="med"/>
                      <a:tailEnd type="none" w="med" len="med"/>
                    </a:lnL>
                    <a:lnR w="12700" cap="flat" cmpd="sng">
                      <a:solidFill>
                        <a:schemeClr val="dk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solidFill>
                        <a:schemeClr val="dk1"/>
                      </a:solidFill>
                      <a:prstDash val="solid"/>
                      <a:round/>
                      <a:headEnd type="none" w="sm" len="sm"/>
                      <a:tailEnd type="none" w="sm" len="sm"/>
                    </a:lnB>
                    <a:solidFill>
                      <a:srgbClr val="E8EDF0"/>
                    </a:solidFill>
                  </a:tcPr>
                </a:tc>
                <a:extLst>
                  <a:ext uri="{0D108BD9-81ED-4DB2-BD59-A6C34878D82A}">
                    <a16:rowId xmlns:a16="http://schemas.microsoft.com/office/drawing/2014/main" val="10010"/>
                  </a:ext>
                </a:extLst>
              </a:tr>
            </a:tbl>
          </a:graphicData>
        </a:graphic>
      </p:graphicFrame>
      <p:sp>
        <p:nvSpPr>
          <p:cNvPr id="3" name="Slide Number Placeholder 2">
            <a:extLst>
              <a:ext uri="{FF2B5EF4-FFF2-40B4-BE49-F238E27FC236}">
                <a16:creationId xmlns:a16="http://schemas.microsoft.com/office/drawing/2014/main" id="{FF784E20-5543-4961-B213-C4F525B8CCDA}"/>
              </a:ext>
            </a:extLst>
          </p:cNvPr>
          <p:cNvSpPr>
            <a:spLocks noGrp="1"/>
          </p:cNvSpPr>
          <p:nvPr>
            <p:ph type="sldNum" sz="quarter" idx="12"/>
          </p:nvPr>
        </p:nvSpPr>
        <p:spPr/>
        <p:txBody>
          <a:bodyPr/>
          <a:lstStyle/>
          <a:p>
            <a:fld id="{1E47FE53-EBF0-4DA7-9D9D-CC1C3A20F3CB}" type="slidenum">
              <a:rPr lang="en-US" smtClean="0"/>
              <a:pPr/>
              <a:t>7</a:t>
            </a:fld>
            <a:endParaRPr lang="en-US" dirty="0"/>
          </a:p>
        </p:txBody>
      </p:sp>
    </p:spTree>
    <p:extLst>
      <p:ext uri="{BB962C8B-B14F-4D97-AF65-F5344CB8AC3E}">
        <p14:creationId xmlns:p14="http://schemas.microsoft.com/office/powerpoint/2010/main" val="2976165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93"/>
        <p:cNvGrpSpPr/>
        <p:nvPr/>
      </p:nvGrpSpPr>
      <p:grpSpPr>
        <a:xfrm>
          <a:off x="0" y="0"/>
          <a:ext cx="0" cy="0"/>
          <a:chOff x="0" y="0"/>
          <a:chExt cx="0" cy="0"/>
        </a:xfrm>
      </p:grpSpPr>
      <p:sp>
        <p:nvSpPr>
          <p:cNvPr id="494" name="Google Shape;494;p4"/>
          <p:cNvSpPr txBox="1">
            <a:spLocks noGrp="1"/>
          </p:cNvSpPr>
          <p:nvPr>
            <p:ph type="title"/>
          </p:nvPr>
        </p:nvSpPr>
        <p:spPr>
          <a:xfrm>
            <a:off x="1097280" y="286603"/>
            <a:ext cx="10058400" cy="1450800"/>
          </a:xfrm>
          <a:prstGeom prst="rect">
            <a:avLst/>
          </a:prstGeom>
          <a:noFill/>
          <a:ln>
            <a:noFill/>
          </a:ln>
        </p:spPr>
        <p:txBody>
          <a:bodyPr spcFirstLastPara="1" vert="horz" wrap="square" lIns="91433" tIns="45700" rIns="91433" bIns="45700" rtlCol="0" anchor="b" anchorCtr="0">
            <a:noAutofit/>
          </a:bodyPr>
          <a:lstStyle/>
          <a:p>
            <a:pPr>
              <a:spcBef>
                <a:spcPts val="0"/>
              </a:spcBef>
              <a:buSzPts val="3000"/>
            </a:pPr>
            <a:r>
              <a:rPr lang="en" dirty="0"/>
              <a:t>Local Indicators</a:t>
            </a:r>
            <a:endParaRPr dirty="0"/>
          </a:p>
        </p:txBody>
      </p:sp>
      <p:sp>
        <p:nvSpPr>
          <p:cNvPr id="495" name="Google Shape;495;p4"/>
          <p:cNvSpPr txBox="1">
            <a:spLocks noGrp="1"/>
          </p:cNvSpPr>
          <p:nvPr>
            <p:ph type="body" idx="1"/>
          </p:nvPr>
        </p:nvSpPr>
        <p:spPr>
          <a:xfrm>
            <a:off x="1097267" y="1737400"/>
            <a:ext cx="10317200" cy="4524400"/>
          </a:xfrm>
          <a:prstGeom prst="rect">
            <a:avLst/>
          </a:prstGeom>
          <a:noFill/>
          <a:ln>
            <a:noFill/>
          </a:ln>
        </p:spPr>
        <p:txBody>
          <a:bodyPr spcFirstLastPara="1" vert="horz" wrap="square" lIns="45700" tIns="45700" rIns="45700" bIns="45700" rtlCol="0" anchor="t" anchorCtr="0">
            <a:noAutofit/>
          </a:bodyPr>
          <a:lstStyle/>
          <a:p>
            <a:pPr marL="0" indent="0">
              <a:spcAft>
                <a:spcPts val="0"/>
              </a:spcAft>
              <a:buSzPts val="2400"/>
              <a:buNone/>
            </a:pPr>
            <a:r>
              <a:rPr lang="en" dirty="0"/>
              <a:t>Local indicators apply to all LEAs, which are defined by statute as:</a:t>
            </a:r>
            <a:endParaRPr dirty="0"/>
          </a:p>
          <a:p>
            <a:pPr marL="609585" indent="-507987">
              <a:spcAft>
                <a:spcPts val="0"/>
              </a:spcAft>
              <a:buSzPts val="2400"/>
            </a:pPr>
            <a:r>
              <a:rPr lang="en" dirty="0"/>
              <a:t>County Offices of Education (COEs)</a:t>
            </a:r>
            <a:endParaRPr dirty="0"/>
          </a:p>
          <a:p>
            <a:pPr marL="609585" indent="-507987">
              <a:spcBef>
                <a:spcPts val="0"/>
              </a:spcBef>
              <a:spcAft>
                <a:spcPts val="0"/>
              </a:spcAft>
              <a:buSzPts val="2400"/>
            </a:pPr>
            <a:r>
              <a:rPr lang="en" dirty="0"/>
              <a:t>School Districts</a:t>
            </a:r>
            <a:endParaRPr dirty="0"/>
          </a:p>
          <a:p>
            <a:pPr marL="609585" indent="-507987">
              <a:spcBef>
                <a:spcPts val="0"/>
              </a:spcBef>
              <a:spcAft>
                <a:spcPts val="0"/>
              </a:spcAft>
              <a:buSzPts val="2400"/>
            </a:pPr>
            <a:r>
              <a:rPr lang="en" dirty="0"/>
              <a:t>Charter Schools </a:t>
            </a:r>
            <a:endParaRPr dirty="0"/>
          </a:p>
        </p:txBody>
      </p:sp>
      <p:sp>
        <p:nvSpPr>
          <p:cNvPr id="2" name="Slide Number Placeholder 1">
            <a:extLst>
              <a:ext uri="{FF2B5EF4-FFF2-40B4-BE49-F238E27FC236}">
                <a16:creationId xmlns:a16="http://schemas.microsoft.com/office/drawing/2014/main" id="{A0E0B178-1C92-4956-A424-73927B94C744}"/>
              </a:ext>
            </a:extLst>
          </p:cNvPr>
          <p:cNvSpPr>
            <a:spLocks noGrp="1"/>
          </p:cNvSpPr>
          <p:nvPr>
            <p:ph type="sldNum" sz="quarter" idx="12"/>
          </p:nvPr>
        </p:nvSpPr>
        <p:spPr/>
        <p:txBody>
          <a:bodyPr/>
          <a:lstStyle/>
          <a:p>
            <a:fld id="{1E47FE53-EBF0-4DA7-9D9D-CC1C3A20F3CB}"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17EA56AC-6AF7-4CFA-90CD-DBB77290D289}"/>
              </a:ext>
            </a:extLst>
          </p:cNvPr>
          <p:cNvSpPr>
            <a:spLocks noGrp="1"/>
          </p:cNvSpPr>
          <p:nvPr>
            <p:ph type="title"/>
          </p:nvPr>
        </p:nvSpPr>
        <p:spPr/>
        <p:txBody>
          <a:bodyPr/>
          <a:lstStyle/>
          <a:p>
            <a:r>
              <a:rPr lang="en" dirty="0"/>
              <a:t>Local Indicators Timeline</a:t>
            </a:r>
            <a:endParaRPr lang="en-US" dirty="0"/>
          </a:p>
        </p:txBody>
      </p:sp>
      <p:pic>
        <p:nvPicPr>
          <p:cNvPr id="5" name="Picture 4" descr="See Addendum 1 for descriptive text">
            <a:extLst>
              <a:ext uri="{FF2B5EF4-FFF2-40B4-BE49-F238E27FC236}">
                <a16:creationId xmlns:a16="http://schemas.microsoft.com/office/drawing/2014/main" id="{8D1F2DDA-222B-4382-8D95-F624634A02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4188" y="1525857"/>
            <a:ext cx="11723624" cy="4779678"/>
          </a:xfrm>
          <a:prstGeom prst="rect">
            <a:avLst/>
          </a:prstGeom>
        </p:spPr>
      </p:pic>
      <p:sp>
        <p:nvSpPr>
          <p:cNvPr id="6" name="TextBox 5">
            <a:extLst>
              <a:ext uri="{FF2B5EF4-FFF2-40B4-BE49-F238E27FC236}">
                <a16:creationId xmlns:a16="http://schemas.microsoft.com/office/drawing/2014/main" id="{2F6404D9-92EA-43FA-B853-29A94955BF2E}"/>
              </a:ext>
            </a:extLst>
          </p:cNvPr>
          <p:cNvSpPr txBox="1"/>
          <p:nvPr/>
        </p:nvSpPr>
        <p:spPr>
          <a:xfrm>
            <a:off x="516194" y="5899355"/>
            <a:ext cx="6430296" cy="461665"/>
          </a:xfrm>
          <a:prstGeom prst="rect">
            <a:avLst/>
          </a:prstGeom>
          <a:noFill/>
        </p:spPr>
        <p:txBody>
          <a:bodyPr wrap="square" rtlCol="0">
            <a:spAutoFit/>
          </a:bodyPr>
          <a:lstStyle/>
          <a:p>
            <a:r>
              <a:rPr lang="en-US" sz="2400" dirty="0"/>
              <a:t>*see </a:t>
            </a:r>
            <a:r>
              <a:rPr lang="en-US" sz="2400" dirty="0">
                <a:solidFill>
                  <a:srgbClr val="1704A0"/>
                </a:solidFill>
                <a:hlinkClick r:id="rId4" action="ppaction://hlinksldjump">
                  <a:extLst>
                    <a:ext uri="{A12FA001-AC4F-418D-AE19-62706E023703}">
                      <ahyp:hlinkClr xmlns:ahyp="http://schemas.microsoft.com/office/drawing/2018/hyperlinkcolor" val="tx"/>
                    </a:ext>
                  </a:extLst>
                </a:hlinkClick>
              </a:rPr>
              <a:t>Addendum 1</a:t>
            </a:r>
            <a:r>
              <a:rPr lang="en-US" sz="2400" dirty="0"/>
              <a:t> for descriptive text </a:t>
            </a:r>
          </a:p>
        </p:txBody>
      </p:sp>
      <p:sp>
        <p:nvSpPr>
          <p:cNvPr id="2" name="Slide Number Placeholder 1">
            <a:extLst>
              <a:ext uri="{FF2B5EF4-FFF2-40B4-BE49-F238E27FC236}">
                <a16:creationId xmlns:a16="http://schemas.microsoft.com/office/drawing/2014/main" id="{BE467F1A-E16F-4C29-8D6A-59B8B0CDD4D5}"/>
              </a:ext>
            </a:extLst>
          </p:cNvPr>
          <p:cNvSpPr>
            <a:spLocks noGrp="1"/>
          </p:cNvSpPr>
          <p:nvPr>
            <p:ph type="sldNum" sz="quarter" idx="12"/>
          </p:nvPr>
        </p:nvSpPr>
        <p:spPr/>
        <p:txBody>
          <a:bodyPr/>
          <a:lstStyle/>
          <a:p>
            <a:fld id="{1E47FE53-EBF0-4DA7-9D9D-CC1C3A20F3CB}" type="slidenum">
              <a:rPr lang="en-US" smtClean="0"/>
              <a:pPr/>
              <a:t>9</a:t>
            </a:fld>
            <a:endParaRPr lang="en-US" dirty="0"/>
          </a:p>
        </p:txBody>
      </p:sp>
    </p:spTree>
    <p:extLst>
      <p:ext uri="{BB962C8B-B14F-4D97-AF65-F5344CB8AC3E}">
        <p14:creationId xmlns:p14="http://schemas.microsoft.com/office/powerpoint/2010/main" val="2196029850"/>
      </p:ext>
    </p:extLst>
  </p:cSld>
  <p:clrMapOvr>
    <a:masterClrMapping/>
  </p:clrMapOvr>
</p:sld>
</file>

<file path=ppt/theme/theme1.xml><?xml version="1.0" encoding="utf-8"?>
<a:theme xmlns:a="http://schemas.openxmlformats.org/drawingml/2006/main" name="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Custom 1">
      <a:majorFont>
        <a:latin typeface="Arial"/>
        <a:ea typeface=""/>
        <a:cs typeface=""/>
      </a:majorFont>
      <a:minorFont>
        <a:latin typeface="Arial"/>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5246</TotalTime>
  <Words>2598</Words>
  <Application>Microsoft Office PowerPoint</Application>
  <PresentationFormat>Widescreen</PresentationFormat>
  <Paragraphs>277</Paragraphs>
  <Slides>43</Slides>
  <Notes>36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43</vt:i4>
      </vt:variant>
    </vt:vector>
  </HeadingPairs>
  <TitlesOfParts>
    <vt:vector size="52" baseType="lpstr">
      <vt:lpstr>Arial</vt:lpstr>
      <vt:lpstr>Arial Narrow</vt:lpstr>
      <vt:lpstr>Calibri</vt:lpstr>
      <vt:lpstr>Helvetica Neue</vt:lpstr>
      <vt:lpstr>Museo Sans 300</vt:lpstr>
      <vt:lpstr>Source Sans Pro</vt:lpstr>
      <vt:lpstr>Times</vt:lpstr>
      <vt:lpstr>Times New Roman</vt:lpstr>
      <vt:lpstr>Retrospect</vt:lpstr>
      <vt:lpstr>The California School Dashboard Local Indicator Process</vt:lpstr>
      <vt:lpstr>Webinar Series</vt:lpstr>
      <vt:lpstr>Purpose</vt:lpstr>
      <vt:lpstr>Framing</vt:lpstr>
      <vt:lpstr>Multiple Measures</vt:lpstr>
      <vt:lpstr>State and Local Indicators</vt:lpstr>
      <vt:lpstr>Indicators by Priority Areas </vt:lpstr>
      <vt:lpstr>Local Indicators</vt:lpstr>
      <vt:lpstr>Local Indicators Timeline</vt:lpstr>
      <vt:lpstr>Performance Standards</vt:lpstr>
      <vt:lpstr>Local Indicator Tools</vt:lpstr>
      <vt:lpstr>Overview of Local Indicators (1)</vt:lpstr>
      <vt:lpstr>Overview of Local Indicators (2)</vt:lpstr>
      <vt:lpstr>Overview of Local Indicators (3)</vt:lpstr>
      <vt:lpstr>Overview of Local Indicators (4)</vt:lpstr>
      <vt:lpstr>What Data Do We Use?</vt:lpstr>
      <vt:lpstr>Self-Reflection Tools</vt:lpstr>
      <vt:lpstr>Informing the LCAP</vt:lpstr>
      <vt:lpstr>LCAP Instructions</vt:lpstr>
      <vt:lpstr>Plan Summary: Identified Need</vt:lpstr>
      <vt:lpstr>Goals and Actions: Prioritized Need</vt:lpstr>
      <vt:lpstr>Goals and Actions: Metrics</vt:lpstr>
      <vt:lpstr>Example of the Process</vt:lpstr>
      <vt:lpstr>Access to a Broad Course of Study</vt:lpstr>
      <vt:lpstr>Priority 7 Local Indicator (1) </vt:lpstr>
      <vt:lpstr>Priority 7 Local Indicator (2) </vt:lpstr>
      <vt:lpstr>Priority 7 Local Indicator (3) </vt:lpstr>
      <vt:lpstr>Summarizing the Local Indicator</vt:lpstr>
      <vt:lpstr>Measures and Tools</vt:lpstr>
      <vt:lpstr>Extent of Access and Enrollment</vt:lpstr>
      <vt:lpstr>Identifying Barriers</vt:lpstr>
      <vt:lpstr>Ensuring Access</vt:lpstr>
      <vt:lpstr>Impact on the LCAP (1)</vt:lpstr>
      <vt:lpstr>Impact on the LCAP (2)</vt:lpstr>
      <vt:lpstr>Closing Thoughts</vt:lpstr>
      <vt:lpstr>Don’t Duplicate Efforts!</vt:lpstr>
      <vt:lpstr>Additional Opportunities </vt:lpstr>
      <vt:lpstr>Workshop: LCAP Goals focused on Educating the Whole Child</vt:lpstr>
      <vt:lpstr>Bringing the Whole Child Into Your LCAP </vt:lpstr>
      <vt:lpstr>EL RISE! Workshop</vt:lpstr>
      <vt:lpstr>Upcoming Webinars</vt:lpstr>
      <vt:lpstr>Questions</vt:lpstr>
      <vt:lpstr>Addendum 1</vt:lpstr>
    </vt:vector>
  </TitlesOfParts>
  <Company>California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 Indicator Process - LCFF (CA Dept of Education)</dc:title>
  <dc:subject>Webinar presentation regarding the California School Dashboard Local Indicator Process.</dc:subject>
  <dc:creator>Local Agency Systems Support Office</dc:creator>
  <cp:keywords>local, indicators, california, school, dashboard, lasso, lcap, lcff, priorities</cp:keywords>
  <cp:lastModifiedBy>Susan Aglubat-Alvarez</cp:lastModifiedBy>
  <cp:revision>263</cp:revision>
  <cp:lastPrinted>2016-11-14T18:06:51Z</cp:lastPrinted>
  <dcterms:created xsi:type="dcterms:W3CDTF">2016-11-08T21:28:02Z</dcterms:created>
  <dcterms:modified xsi:type="dcterms:W3CDTF">2021-02-19T02:06:00Z</dcterms:modified>
</cp:coreProperties>
</file>