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Lst>
  <p:notesMasterIdLst>
    <p:notesMasterId r:id="rId54"/>
  </p:notesMasterIdLst>
  <p:handoutMasterIdLst>
    <p:handoutMasterId r:id="rId55"/>
  </p:handoutMasterIdLst>
  <p:sldIdLst>
    <p:sldId id="306" r:id="rId2"/>
    <p:sldId id="321" r:id="rId3"/>
    <p:sldId id="322" r:id="rId4"/>
    <p:sldId id="323" r:id="rId5"/>
    <p:sldId id="320" r:id="rId6"/>
    <p:sldId id="383" r:id="rId7"/>
    <p:sldId id="324" r:id="rId8"/>
    <p:sldId id="325" r:id="rId9"/>
    <p:sldId id="326" r:id="rId10"/>
    <p:sldId id="327" r:id="rId11"/>
    <p:sldId id="328" r:id="rId12"/>
    <p:sldId id="384" r:id="rId13"/>
    <p:sldId id="329" r:id="rId14"/>
    <p:sldId id="385" r:id="rId15"/>
    <p:sldId id="386" r:id="rId16"/>
    <p:sldId id="330" r:id="rId17"/>
    <p:sldId id="387" r:id="rId18"/>
    <p:sldId id="388" r:id="rId19"/>
    <p:sldId id="333" r:id="rId20"/>
    <p:sldId id="389" r:id="rId21"/>
    <p:sldId id="335" r:id="rId22"/>
    <p:sldId id="336" r:id="rId23"/>
    <p:sldId id="337" r:id="rId24"/>
    <p:sldId id="338" r:id="rId25"/>
    <p:sldId id="339" r:id="rId26"/>
    <p:sldId id="340" r:id="rId27"/>
    <p:sldId id="342" r:id="rId28"/>
    <p:sldId id="343" r:id="rId29"/>
    <p:sldId id="390" r:id="rId30"/>
    <p:sldId id="344" r:id="rId31"/>
    <p:sldId id="346" r:id="rId32"/>
    <p:sldId id="347" r:id="rId33"/>
    <p:sldId id="348" r:id="rId34"/>
    <p:sldId id="391" r:id="rId35"/>
    <p:sldId id="392" r:id="rId36"/>
    <p:sldId id="349" r:id="rId37"/>
    <p:sldId id="350" r:id="rId38"/>
    <p:sldId id="352" r:id="rId39"/>
    <p:sldId id="354" r:id="rId40"/>
    <p:sldId id="357" r:id="rId41"/>
    <p:sldId id="358" r:id="rId42"/>
    <p:sldId id="360" r:id="rId43"/>
    <p:sldId id="361" r:id="rId44"/>
    <p:sldId id="364" r:id="rId45"/>
    <p:sldId id="365" r:id="rId46"/>
    <p:sldId id="394" r:id="rId47"/>
    <p:sldId id="368" r:id="rId48"/>
    <p:sldId id="393" r:id="rId49"/>
    <p:sldId id="369" r:id="rId50"/>
    <p:sldId id="372" r:id="rId51"/>
    <p:sldId id="373" r:id="rId52"/>
    <p:sldId id="382" r:id="rId5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4A0"/>
    <a:srgbClr val="DEEBF6"/>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6133" autoAdjust="0"/>
    <p:restoredTop sz="71089" autoAdjust="0"/>
  </p:normalViewPr>
  <p:slideViewPr>
    <p:cSldViewPr snapToGrid="0">
      <p:cViewPr varScale="1">
        <p:scale>
          <a:sx n="61" d="100"/>
          <a:sy n="61" d="100"/>
        </p:scale>
        <p:origin x="72" y="402"/>
      </p:cViewPr>
      <p:guideLst/>
    </p:cSldViewPr>
  </p:slideViewPr>
  <p:notesTextViewPr>
    <p:cViewPr>
      <p:scale>
        <a:sx n="1" d="1"/>
        <a:sy n="1" d="1"/>
      </p:scale>
      <p:origin x="0" y="0"/>
    </p:cViewPr>
  </p:notesTextViewPr>
  <p:notesViewPr>
    <p:cSldViewPr snapToGrid="0">
      <p:cViewPr varScale="1">
        <p:scale>
          <a:sx n="85" d="100"/>
          <a:sy n="85" d="100"/>
        </p:scale>
        <p:origin x="376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12/10/2021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12/10/2021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this presentation, we will briefly touch on all of the various components of the LCAP template and instructions, however we will spend a majority of our time focusing on the elements that will be implemented for the first time as part of the development of the 2022–23 LCAP.</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a:t>
            </a:fld>
            <a:endParaRPr lang="en-US"/>
          </a:p>
        </p:txBody>
      </p:sp>
    </p:spTree>
    <p:extLst>
      <p:ext uri="{BB962C8B-B14F-4D97-AF65-F5344CB8AC3E}">
        <p14:creationId xmlns:p14="http://schemas.microsoft.com/office/powerpoint/2010/main" val="15756312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1" i="0" kern="1200" dirty="0">
                <a:solidFill>
                  <a:schemeClr val="tx1"/>
                </a:solidFill>
                <a:effectLst/>
                <a:latin typeface="+mn-lt"/>
                <a:ea typeface="+mn-ea"/>
                <a:cs typeface="+mn-cs"/>
              </a:rPr>
              <a:t>52062.</a:t>
            </a:r>
          </a:p>
          <a:p>
            <a:pPr fontAlgn="base"/>
            <a:r>
              <a:rPr lang="en-US" sz="1200" b="0" i="0" kern="1200" dirty="0">
                <a:solidFill>
                  <a:schemeClr val="tx1"/>
                </a:solidFill>
                <a:effectLst/>
                <a:latin typeface="+mn-lt"/>
                <a:ea typeface="+mn-ea"/>
                <a:cs typeface="+mn-cs"/>
              </a:rPr>
              <a:t>  (a) Before the governing board of a school district considers the adoption of a local control and accountability plan or an annual update to the local control and accountability plan, all of the following shall occur:</a:t>
            </a:r>
          </a:p>
          <a:p>
            <a:pPr fontAlgn="base"/>
            <a:r>
              <a:rPr lang="en-US" sz="1200" b="0" i="0" kern="1200" dirty="0">
                <a:solidFill>
                  <a:schemeClr val="tx1"/>
                </a:solidFill>
                <a:effectLst/>
                <a:latin typeface="+mn-lt"/>
                <a:ea typeface="+mn-ea"/>
                <a:cs typeface="+mn-cs"/>
              </a:rPr>
              <a:t>(1) The superintendent of the school district shall present the local control and accountability plan or annual update to the local control and accountability plan to the parent advisory committee established pursuant to Section 52063 for review and comment. The superintendent of the school district shall respond, in writing, to comments received from the parent advisory committee.</a:t>
            </a:r>
          </a:p>
          <a:p>
            <a:pPr fontAlgn="base"/>
            <a:r>
              <a:rPr lang="en-US" sz="1200" b="0" i="0" kern="1200" dirty="0">
                <a:solidFill>
                  <a:schemeClr val="tx1"/>
                </a:solidFill>
                <a:effectLst/>
                <a:latin typeface="+mn-lt"/>
                <a:ea typeface="+mn-ea"/>
                <a:cs typeface="+mn-cs"/>
              </a:rPr>
              <a:t>(2) The superintendent of the school district shall present the local control and accountability plan or annual update to the local control and accountability plan to the English learner parent advisory committee established pursuant to Section 52063, if applicable, for review and comment. The superintendent of the school district shall respond, in writing, to comments received from the English learner parent advisory committee.</a:t>
            </a:r>
          </a:p>
          <a:p>
            <a:pPr fontAlgn="base"/>
            <a:r>
              <a:rPr lang="en-US" sz="1200" b="0" i="0" kern="1200" dirty="0">
                <a:solidFill>
                  <a:schemeClr val="tx1"/>
                </a:solidFill>
                <a:effectLst/>
                <a:latin typeface="+mn-lt"/>
                <a:ea typeface="+mn-ea"/>
                <a:cs typeface="+mn-cs"/>
              </a:rPr>
              <a:t>(3) The superintendent of the school district shall notify members of the public of the opportunity to submit written comments regarding the specific actions and expenditures proposed to be included in the local control and accountability plan or annual update to the local control and accountability plan, using the most efficient method of notification possible. This paragraph shall not require a school district to produce printed notices or to send notices by mail. The superintendent of the school district shall ensure that all written notifications related to the local control and accountability plan or annual update to the local control and accountability plan are provided consistent with Section 48985.</a:t>
            </a:r>
          </a:p>
          <a:p>
            <a:pPr fontAlgn="base"/>
            <a:r>
              <a:rPr lang="en-US" sz="1200" b="0" i="0" kern="1200" dirty="0">
                <a:solidFill>
                  <a:schemeClr val="tx1"/>
                </a:solidFill>
                <a:effectLst/>
                <a:latin typeface="+mn-lt"/>
                <a:ea typeface="+mn-ea"/>
                <a:cs typeface="+mn-cs"/>
              </a:rPr>
              <a:t>(4) The superintendent of the school district shall review school plans submitted pursuant to Section 64001 for schools within the school district and ensure that the specific actions included in the local control and accountability plan or annual update to the local control and accountability plan are consistent with strategies included in the school plans submitted pursuant to Section 64001.</a:t>
            </a:r>
          </a:p>
          <a:p>
            <a:pPr fontAlgn="base"/>
            <a:r>
              <a:rPr lang="en-US" sz="1200" b="0" i="0" kern="1200" dirty="0">
                <a:solidFill>
                  <a:schemeClr val="tx1"/>
                </a:solidFill>
                <a:effectLst/>
                <a:latin typeface="+mn-lt"/>
                <a:ea typeface="+mn-ea"/>
                <a:cs typeface="+mn-cs"/>
              </a:rPr>
              <a:t>(5) The superintendent of the school district shall consult with its special education local plan area administrator or administrators to determine that specific actions for individuals with exceptional needs are included in the local control and accountability plan or annual update to the local control and accountability plan, and are consistent with strategies included in the annual assurances support plan for the education of individuals with exceptional needs.</a:t>
            </a:r>
          </a:p>
          <a:p>
            <a:pPr fontAlgn="base"/>
            <a:r>
              <a:rPr lang="en-US" sz="1200" b="0" i="0" kern="1200" dirty="0">
                <a:solidFill>
                  <a:schemeClr val="tx1"/>
                </a:solidFill>
                <a:effectLst/>
                <a:latin typeface="+mn-lt"/>
                <a:ea typeface="+mn-ea"/>
                <a:cs typeface="+mn-cs"/>
              </a:rPr>
              <a:t>(b) (1) A governing board of a school district shall hold at least one public hearing to solicit the recommendations and comments of members of the public regarding the specific actions and expenditures proposed to be included in the local control and accountability plan or annual update to the local control and accountability plan. The agenda for the public hearing shall be posted at least 72 hours before the public hearing and shall include the location where the local control and accountability plan or annual update to the local control and accountability plan will be available for public inspection. The public hearing shall be held at the same meeting as the public hearing required by paragraph (1) of subdivision (a) of Section 42127.</a:t>
            </a:r>
          </a:p>
          <a:p>
            <a:pPr fontAlgn="base"/>
            <a:r>
              <a:rPr lang="en-US" sz="1200" b="0" i="0" kern="1200" dirty="0">
                <a:solidFill>
                  <a:schemeClr val="tx1"/>
                </a:solidFill>
                <a:effectLst/>
                <a:latin typeface="+mn-lt"/>
                <a:ea typeface="+mn-ea"/>
                <a:cs typeface="+mn-cs"/>
              </a:rPr>
              <a:t>(2) A governing board of a school district shall adopt a local control and accountability plan or annual update to the local control and accountability plan in a public meeting. This meeting shall be held after, but not on the same day as, the public hearing held pursuant to paragraph (1). This meeting shall be the same meeting as that during which the governing board of the school district adopts a budget pursuant to paragraph (2) of subdivision (a) of Section 42127.</a:t>
            </a:r>
          </a:p>
          <a:p>
            <a:pPr fontAlgn="base"/>
            <a:r>
              <a:rPr lang="en-US" sz="1200" b="0" i="0" kern="1200" dirty="0">
                <a:solidFill>
                  <a:schemeClr val="tx1"/>
                </a:solidFill>
                <a:effectLst/>
                <a:latin typeface="+mn-lt"/>
                <a:ea typeface="+mn-ea"/>
                <a:cs typeface="+mn-cs"/>
              </a:rPr>
              <a:t>(c) A governing board of a school district may adopt revisions to a local control and accountability plan during the period the local control and accountability plan is in effect. A governing board of a school district may only adopt a revision to a local control and accountability plan if it follows the process to adopt a local control and accountability plan pursuant to this section and the revisions are adopted in a public meeting.</a:t>
            </a:r>
          </a:p>
          <a:p>
            <a:pPr marL="0" lvl="0" indent="0" algn="l" rtl="0">
              <a:spcBef>
                <a:spcPts val="0"/>
              </a:spcBef>
              <a:spcAft>
                <a:spcPts val="0"/>
              </a:spcAft>
              <a:buNone/>
            </a:pPr>
            <a:endParaRPr lang="en-US" dirty="0"/>
          </a:p>
          <a:p>
            <a:pPr fontAlgn="base"/>
            <a:r>
              <a:rPr lang="en-US" sz="1200" b="1" i="0" kern="1200" dirty="0">
                <a:solidFill>
                  <a:schemeClr val="tx1"/>
                </a:solidFill>
                <a:effectLst/>
                <a:latin typeface="+mn-lt"/>
                <a:ea typeface="+mn-ea"/>
                <a:cs typeface="+mn-cs"/>
              </a:rPr>
              <a:t>52068.</a:t>
            </a:r>
          </a:p>
          <a:p>
            <a:pPr fontAlgn="base"/>
            <a:r>
              <a:rPr lang="en-US" sz="1200" b="0" i="0" kern="1200" dirty="0">
                <a:solidFill>
                  <a:schemeClr val="tx1"/>
                </a:solidFill>
                <a:effectLst/>
                <a:latin typeface="+mn-lt"/>
                <a:ea typeface="+mn-ea"/>
                <a:cs typeface="+mn-cs"/>
              </a:rPr>
              <a:t>  (a) Before the county board of education considers the adoption of a local control and accountability plan or an annual update to the local control and accountability plan, all of the following shall occur:</a:t>
            </a:r>
          </a:p>
          <a:p>
            <a:pPr fontAlgn="base"/>
            <a:r>
              <a:rPr lang="en-US" sz="1200" b="0" i="0" kern="1200" dirty="0">
                <a:solidFill>
                  <a:schemeClr val="tx1"/>
                </a:solidFill>
                <a:effectLst/>
                <a:latin typeface="+mn-lt"/>
                <a:ea typeface="+mn-ea"/>
                <a:cs typeface="+mn-cs"/>
              </a:rPr>
              <a:t>(1) The county superintendent of schools shall present the local control and accountability plan or annual update to the local control and accountability plan to a parent advisory committee established pursuant to Section 52069 for review and comment. The county superintendent of schools shall respond, in writing, to comments received from the parent advisory committee.</a:t>
            </a:r>
          </a:p>
          <a:p>
            <a:pPr fontAlgn="base"/>
            <a:r>
              <a:rPr lang="en-US" sz="1200" b="0" i="0" kern="1200" dirty="0">
                <a:solidFill>
                  <a:schemeClr val="tx1"/>
                </a:solidFill>
                <a:effectLst/>
                <a:latin typeface="+mn-lt"/>
                <a:ea typeface="+mn-ea"/>
                <a:cs typeface="+mn-cs"/>
              </a:rPr>
              <a:t>(2) The county superintendent of schools shall present the local control and accountability plan or annual update to the local control and accountability plan to the English learner parent advisory committee established pursuant to Section 52069, if applicable, for review and comment. The county superintendent of schools shall respond, in writing, to comments received from the English learner parent advisory committee.</a:t>
            </a:r>
          </a:p>
          <a:p>
            <a:pPr fontAlgn="base"/>
            <a:r>
              <a:rPr lang="en-US" sz="1200" b="0" i="0" kern="1200" dirty="0">
                <a:solidFill>
                  <a:schemeClr val="tx1"/>
                </a:solidFill>
                <a:effectLst/>
                <a:latin typeface="+mn-lt"/>
                <a:ea typeface="+mn-ea"/>
                <a:cs typeface="+mn-cs"/>
              </a:rPr>
              <a:t>(3) The county superintendent of schools shall notify members of the public of the opportunity to submit written comments regarding the specific actions and expenditures proposed to be included in the local control and accountability plan or annual update to the local control and accountability plan, using the most efficient method of notification possible. This paragraph shall not require a county superintendent of schools to produce printed notices or to send notices by mail. The county superintendent of schools shall ensure that all written notifications related to the local control and accountability plan or annual update to the local control and accountability plan are provided consistent with Section 48985.</a:t>
            </a:r>
          </a:p>
          <a:p>
            <a:pPr fontAlgn="base"/>
            <a:r>
              <a:rPr lang="en-US" sz="1200" b="0" i="0" kern="1200" dirty="0">
                <a:solidFill>
                  <a:schemeClr val="tx1"/>
                </a:solidFill>
                <a:effectLst/>
                <a:latin typeface="+mn-lt"/>
                <a:ea typeface="+mn-ea"/>
                <a:cs typeface="+mn-cs"/>
              </a:rPr>
              <a:t>(4) The county superintendent of schools shall review school plans submitted pursuant to Section 64001 for schools operated by the county superintendent of schools and ensure that the specific actions included in the local control and accountability plan or annual update to the local control and accountability plan are consistent with strategies included in the school plans submitted pursuant to Section 64001.</a:t>
            </a:r>
          </a:p>
          <a:p>
            <a:pPr fontAlgn="base"/>
            <a:r>
              <a:rPr lang="en-US" sz="1200" b="0" i="0" kern="1200" dirty="0">
                <a:solidFill>
                  <a:schemeClr val="tx1"/>
                </a:solidFill>
                <a:effectLst/>
                <a:latin typeface="+mn-lt"/>
                <a:ea typeface="+mn-ea"/>
                <a:cs typeface="+mn-cs"/>
              </a:rPr>
              <a:t>(5) The county superintendent of schools shall consult with its special education local plan area administrator or administrators to determine that specific actions for individuals with exceptional needs are included in the local control and accountability plan or annual update to the local control and accountability plan, and are consistent with strategies included in the annual assurances support plan for the education of individuals with exceptional needs.</a:t>
            </a:r>
          </a:p>
          <a:p>
            <a:pPr fontAlgn="base"/>
            <a:r>
              <a:rPr lang="en-US" sz="1200" b="0" i="0" kern="1200" dirty="0">
                <a:solidFill>
                  <a:schemeClr val="tx1"/>
                </a:solidFill>
                <a:effectLst/>
                <a:latin typeface="+mn-lt"/>
                <a:ea typeface="+mn-ea"/>
                <a:cs typeface="+mn-cs"/>
              </a:rPr>
              <a:t>(b) (1) The county board of education shall hold at least one public hearing to solicit the recommendations and comments of members of the public regarding the specific actions and expenditures proposed to be included in the local control and accountability plan or annual update to the local control and accountability plan. The agenda for the public hearing shall be posted at least 72 hours before the public hearing and shall include the location where the local control and accountability plan or annual update to the local control and accountability plan, and any comments received pursuant to paragraphs (1) to (3), inclusive, of subdivision (a), will be available for public inspection. The public hearing shall be held at the same meeting as the public hearing required by Section 1620.</a:t>
            </a:r>
          </a:p>
          <a:p>
            <a:pPr fontAlgn="base"/>
            <a:r>
              <a:rPr lang="en-US" sz="1200" b="0" i="0" kern="1200" dirty="0">
                <a:solidFill>
                  <a:schemeClr val="tx1"/>
                </a:solidFill>
                <a:effectLst/>
                <a:latin typeface="+mn-lt"/>
                <a:ea typeface="+mn-ea"/>
                <a:cs typeface="+mn-cs"/>
              </a:rPr>
              <a:t>(2) The county board of education shall adopt a local control and accountability plan or annual update to the local control and accountability plan in a public meeting. This meeting shall be held after, but not on the same day as, the public hearing held pursuant to paragraph (1). This meeting shall be the same meeting as that during which the county board of education adopts a budget pursuant to Section 1622.</a:t>
            </a:r>
          </a:p>
          <a:p>
            <a:pPr fontAlgn="base"/>
            <a:r>
              <a:rPr lang="en-US" sz="1200" b="0" i="0" kern="1200" dirty="0">
                <a:solidFill>
                  <a:schemeClr val="tx1"/>
                </a:solidFill>
                <a:effectLst/>
                <a:latin typeface="+mn-lt"/>
                <a:ea typeface="+mn-ea"/>
                <a:cs typeface="+mn-cs"/>
              </a:rPr>
              <a:t>(c) A county superintendent of schools may develop and present to a county board of education for adoption revisions to a local control and accountability plan during the period the local control and accountability plan is in effect. The county board of education may only adopt a revision to a local control and accountability plan if it follows the process to adopt a local control and accountability plan pursuant to this section and the revisions are adopted in a public meeting.</a:t>
            </a:r>
          </a:p>
          <a:p>
            <a:pPr marL="0" lvl="0" indent="0" algn="l" rtl="0">
              <a:spcBef>
                <a:spcPts val="0"/>
              </a:spcBef>
              <a:spcAft>
                <a:spcPts val="0"/>
              </a:spcAft>
              <a:buNone/>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27</a:t>
            </a:fld>
            <a:endParaRPr lang="en-US"/>
          </a:p>
        </p:txBody>
      </p:sp>
    </p:spTree>
    <p:extLst>
      <p:ext uri="{BB962C8B-B14F-4D97-AF65-F5344CB8AC3E}">
        <p14:creationId xmlns:p14="http://schemas.microsoft.com/office/powerpoint/2010/main" val="1061193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1" i="0" kern="1200" dirty="0">
                <a:solidFill>
                  <a:schemeClr val="tx1"/>
                </a:solidFill>
                <a:effectLst/>
                <a:latin typeface="+mn-lt"/>
                <a:ea typeface="+mn-ea"/>
                <a:cs typeface="+mn-cs"/>
              </a:rPr>
              <a:t>47606.5.  </a:t>
            </a:r>
          </a:p>
          <a:p>
            <a:pPr fontAlgn="base"/>
            <a:r>
              <a:rPr lang="en-US" sz="1200" b="0" i="0" kern="1200" dirty="0">
                <a:solidFill>
                  <a:schemeClr val="tx1"/>
                </a:solidFill>
                <a:effectLst/>
                <a:latin typeface="+mn-lt"/>
                <a:ea typeface="+mn-ea"/>
                <a:cs typeface="+mn-cs"/>
              </a:rPr>
              <a:t>(a) On or before July 1, 2015, and each year thereafter, the governing body of a charter school shall hold a public hearing to adopt a local control and accountability plan using a template adopted by the state board. The governing body of a charter school shall update the goals and annual actions to achieve those goals identified in the charter petition pursuant to subparagraph (A) of paragraph (5) of subdivision (c) of Section 47605 or subparagraph (A) of paragraph (5) of subdivision (b) of Section 47605.6, as applicable, using the template for the local control and accountability plan and annual update to the local control and accountability plan adopted by the state board pursuant to Section 52064 and shall include all of the following:</a:t>
            </a:r>
          </a:p>
          <a:p>
            <a:pPr fontAlgn="base"/>
            <a:r>
              <a:rPr lang="en-US" sz="1200" b="0" i="0" kern="1200" dirty="0">
                <a:solidFill>
                  <a:schemeClr val="tx1"/>
                </a:solidFill>
                <a:effectLst/>
                <a:latin typeface="+mn-lt"/>
                <a:ea typeface="+mn-ea"/>
                <a:cs typeface="+mn-cs"/>
              </a:rPr>
              <a:t>(1) A review of the progress toward the goals included in the charter, an assessment of the effectiveness of the specific actions described in the charter toward achieving the goals, and a description of changes to the specific actions the charter school will make as a result of the review and assessment.</a:t>
            </a:r>
          </a:p>
          <a:p>
            <a:pPr fontAlgn="base"/>
            <a:r>
              <a:rPr lang="en-US" sz="1200" b="0" i="0" kern="1200" dirty="0">
                <a:solidFill>
                  <a:schemeClr val="tx1"/>
                </a:solidFill>
                <a:effectLst/>
                <a:latin typeface="+mn-lt"/>
                <a:ea typeface="+mn-ea"/>
                <a:cs typeface="+mn-cs"/>
              </a:rPr>
              <a:t>(2) A listing and description of the expenditures for the fiscal year implementing the specific actions included in the charter as a result of the reviews and assessment required by paragraph (1).</a:t>
            </a:r>
          </a:p>
          <a:p>
            <a:pPr fontAlgn="base"/>
            <a:r>
              <a:rPr lang="en-US" sz="1200" b="0" i="0" kern="1200" dirty="0">
                <a:solidFill>
                  <a:schemeClr val="tx1"/>
                </a:solidFill>
                <a:effectLst/>
                <a:latin typeface="+mn-lt"/>
                <a:ea typeface="+mn-ea"/>
                <a:cs typeface="+mn-cs"/>
              </a:rPr>
              <a:t>(b) For purposes of the review required by subdivision (a), a governing body of a charter school may consider qualitative information, including, but not limited to, findings that result from school quality reviews conducted pursuant to subdivision (b) of Section 52052 or any other reviews.</a:t>
            </a:r>
          </a:p>
          <a:p>
            <a:pPr fontAlgn="base"/>
            <a:r>
              <a:rPr lang="en-US" sz="1200" b="0" i="0" kern="1200" dirty="0">
                <a:solidFill>
                  <a:schemeClr val="tx1"/>
                </a:solidFill>
                <a:effectLst/>
                <a:latin typeface="+mn-lt"/>
                <a:ea typeface="+mn-ea"/>
                <a:cs typeface="+mn-cs"/>
              </a:rPr>
              <a:t>(c) To the extent practicable, data reported pursuant to this section shall be reported in a manner consistent with how information is reported on the California School Dashboard maintained by the department pursuant to Section 52064.5.</a:t>
            </a:r>
          </a:p>
          <a:p>
            <a:pPr fontAlgn="base"/>
            <a:r>
              <a:rPr lang="en-US" sz="1200" b="0" i="0" kern="1200" dirty="0">
                <a:solidFill>
                  <a:schemeClr val="tx1"/>
                </a:solidFill>
                <a:effectLst/>
                <a:latin typeface="+mn-lt"/>
                <a:ea typeface="+mn-ea"/>
                <a:cs typeface="+mn-cs"/>
              </a:rPr>
              <a:t>(d) The charter school shall consult with teachers, principals, administrators, other school personnel, parents, and pupils in developing the local control and accountability plan and annual update to the local control and accountability plan.</a:t>
            </a:r>
          </a:p>
          <a:p>
            <a:pPr fontAlgn="base"/>
            <a:r>
              <a:rPr lang="en-US" sz="1200" b="0" i="0" kern="1200" dirty="0">
                <a:solidFill>
                  <a:schemeClr val="tx1"/>
                </a:solidFill>
                <a:effectLst/>
                <a:latin typeface="+mn-lt"/>
                <a:ea typeface="+mn-ea"/>
                <a:cs typeface="+mn-cs"/>
              </a:rPr>
              <a:t>(e) The governing body of a charter school shall hold at least one public hearing to solicit the recommendations and comments of members of the public regarding the specific actions and expenditures proposed to be included in the local control and accountability plan or annual update to the local control and accountability plan. The agenda for the public hearing shall be posted at least 72 hours before the public hearing, and the local control and accountability plan or annual update to the local control and accountability plan shall be made available for public inspection at each site operated by the charter school.</a:t>
            </a:r>
          </a:p>
          <a:p>
            <a:pPr fontAlgn="base"/>
            <a:r>
              <a:rPr lang="en-US" sz="1200" b="0" i="0" kern="1200" dirty="0">
                <a:solidFill>
                  <a:schemeClr val="tx1"/>
                </a:solidFill>
                <a:effectLst/>
                <a:latin typeface="+mn-lt"/>
                <a:ea typeface="+mn-ea"/>
                <a:cs typeface="+mn-cs"/>
              </a:rPr>
              <a:t>(f) The governing body of a charter school may adopt revisions to a local control and accountability plan during the period the local control and accountability plan is in effect. The governing body of a charter school may only adopt a revision to a local control and accountability plan if it follows the process to adopt a local control and accountability plan pursuant to this section and the revisions are adopted in a public meeting.</a:t>
            </a:r>
          </a:p>
          <a:p>
            <a:pPr fontAlgn="base"/>
            <a:r>
              <a:rPr lang="en-US" sz="1200" b="0" i="0" kern="1200" dirty="0">
                <a:solidFill>
                  <a:schemeClr val="tx1"/>
                </a:solidFill>
                <a:effectLst/>
                <a:latin typeface="+mn-lt"/>
                <a:ea typeface="+mn-ea"/>
                <a:cs typeface="+mn-cs"/>
              </a:rPr>
              <a:t>(g) Pursuant to Section 47604.33, the charter school shall submit the adopted or revised local control and accountability plan pursuant to this section to its chartering authority and the county superintendent of schools, or only to the county superintendent of schools if the county board of education is the chartering authority.</a:t>
            </a:r>
          </a:p>
          <a:p>
            <a:pPr fontAlgn="base"/>
            <a:r>
              <a:rPr lang="en-US" sz="1200" b="0" i="0" kern="1200" dirty="0">
                <a:solidFill>
                  <a:schemeClr val="tx1"/>
                </a:solidFill>
                <a:effectLst/>
                <a:latin typeface="+mn-lt"/>
                <a:ea typeface="+mn-ea"/>
                <a:cs typeface="+mn-cs"/>
              </a:rPr>
              <a:t>(h) The charter school shall prominently post on the home page of the internet website of the charter school any local control and accountability plan adopted by the governing body of the charter school, and any updates or revisions to a local control and accountability plan approved by the governing body of the charter school.</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28</a:t>
            </a:fld>
            <a:endParaRPr lang="en-US"/>
          </a:p>
        </p:txBody>
      </p:sp>
    </p:spTree>
    <p:extLst>
      <p:ext uri="{BB962C8B-B14F-4D97-AF65-F5344CB8AC3E}">
        <p14:creationId xmlns:p14="http://schemas.microsoft.com/office/powerpoint/2010/main" val="2831814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sz="1200" kern="1200" dirty="0">
                <a:solidFill>
                  <a:schemeClr val="tx1"/>
                </a:solidFill>
                <a:effectLst/>
                <a:latin typeface="+mn-lt"/>
                <a:ea typeface="+mn-ea"/>
                <a:cs typeface="+mn-cs"/>
              </a:rPr>
              <a:t>The LCAP template, like each LEA’s final adopted LCAP, is a document, not a process. LEAs must use the template to memorialize the outcome of their LCAP development process, which should: (a) reflect comprehensive strategic planning (b) through meaningful engagement with educational partners that (c) meets legal requirements, as reflected in the final adopted LCAP. The sections included within the LCAP template do not and cannot reflect the full development process, just as the LCAP template itself is not intended as a stakeholder engagement tool. </a:t>
            </a:r>
          </a:p>
          <a:p>
            <a:pPr marL="0" lvl="0" indent="0" algn="l" rtl="0">
              <a:lnSpc>
                <a:spcPct val="100000"/>
              </a:lnSpc>
              <a:spcBef>
                <a:spcPts val="0"/>
              </a:spcBef>
              <a:spcAft>
                <a:spcPts val="0"/>
              </a:spcAft>
              <a:buClr>
                <a:schemeClr val="dk1"/>
              </a:buClr>
              <a:buSzPts val="1200"/>
              <a:buFont typeface="Calibri"/>
              <a:buNone/>
            </a:pPr>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30</a:t>
            </a:fld>
            <a:endParaRPr lang="en-US"/>
          </a:p>
        </p:txBody>
      </p:sp>
    </p:spTree>
    <p:extLst>
      <p:ext uri="{BB962C8B-B14F-4D97-AF65-F5344CB8AC3E}">
        <p14:creationId xmlns:p14="http://schemas.microsoft.com/office/powerpoint/2010/main" val="4114220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The method of describing the timeline is determined locally.</a:t>
            </a:r>
          </a:p>
          <a:p>
            <a:endParaRPr lang="en-US" dirty="0">
              <a:cs typeface="Calibri"/>
            </a:endParaRPr>
          </a:p>
          <a:p>
            <a:pPr lvl="1"/>
            <a:r>
              <a:rPr lang="en-US" dirty="0"/>
              <a:t>For school districts and county offices of education (COEs) this includes teachers, principals, administrators, other school personnel, local bargaining units of the LEA, parents, and students.</a:t>
            </a:r>
          </a:p>
          <a:p>
            <a:pPr lvl="1"/>
            <a:r>
              <a:rPr lang="en-US" dirty="0"/>
              <a:t>For charter schools this includes teachers, principals, administrators, other school personnel, parents, and students. </a:t>
            </a:r>
          </a:p>
          <a:p>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33</a:t>
            </a:fld>
            <a:endParaRPr lang="en-US"/>
          </a:p>
        </p:txBody>
      </p:sp>
    </p:spTree>
    <p:extLst>
      <p:ext uri="{BB962C8B-B14F-4D97-AF65-F5344CB8AC3E}">
        <p14:creationId xmlns:p14="http://schemas.microsoft.com/office/powerpoint/2010/main" val="20218831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34</a:t>
            </a:fld>
            <a:endParaRPr lang="en-US"/>
          </a:p>
        </p:txBody>
      </p:sp>
    </p:spTree>
    <p:extLst>
      <p:ext uri="{BB962C8B-B14F-4D97-AF65-F5344CB8AC3E}">
        <p14:creationId xmlns:p14="http://schemas.microsoft.com/office/powerpoint/2010/main" val="39432225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spcBef>
                <a:spcPts val="0"/>
              </a:spcBef>
              <a:spcAft>
                <a:spcPts val="0"/>
              </a:spcAft>
            </a:pPr>
            <a:r>
              <a:rPr lang="en-US" sz="3400" dirty="0">
                <a:latin typeface="Arial Narrow"/>
                <a:cs typeface="Arial"/>
              </a:rPr>
              <a:t>For the purposes of this prompt, “aspects” of an LCAP that may have been influenced by educational partner input can include, but are not necessarily limited to:</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Inclusion of a goal or decision to pursue a Focus Goal (as described below)</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Inclusion of metrics other than the statutorily required metrics</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Determination of the desired outcome on one or more metrics</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Inclusion of performance by one or more student groups in the Measuring and Reporting Results subsection</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Inclusion of action(s) or a group of actions</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Elimination of action(s) or group of actions </a:t>
            </a:r>
            <a:endParaRPr lang="en-US" dirty="0"/>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Changes to the level of proposed expenditures for one or more actions</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Inclusion of action(s) as contributing to increased or improved services for unduplicated services</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Determination of effectiveness of the specific actions to achieve the goal</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Determination of material differences in expenditures</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Determination of changes made to a goal for the ensuing LCAP year based on the annual update process</a:t>
            </a:r>
          </a:p>
          <a:p>
            <a:pPr marL="171450" lvl="1" indent="-171450">
              <a:lnSpc>
                <a:spcPct val="120000"/>
              </a:lnSpc>
              <a:spcBef>
                <a:spcPts val="0"/>
              </a:spcBef>
              <a:spcAft>
                <a:spcPts val="0"/>
              </a:spcAft>
              <a:buFont typeface="Arial" panose="020B0604020202020204" pitchFamily="34" charset="0"/>
              <a:buChar char="•"/>
            </a:pPr>
            <a:r>
              <a:rPr lang="en-US" dirty="0">
                <a:latin typeface="Arial Narrow"/>
                <a:cs typeface="Arial"/>
              </a:rPr>
              <a:t>Determination of challenges or successes in the implementation of actions</a:t>
            </a:r>
          </a:p>
          <a:p>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35</a:t>
            </a:fld>
            <a:endParaRPr lang="en-US"/>
          </a:p>
        </p:txBody>
      </p:sp>
    </p:spTree>
    <p:extLst>
      <p:ext uri="{BB962C8B-B14F-4D97-AF65-F5344CB8AC3E}">
        <p14:creationId xmlns:p14="http://schemas.microsoft.com/office/powerpoint/2010/main" val="6256676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41</a:t>
            </a:fld>
            <a:endParaRPr lang="en-US"/>
          </a:p>
        </p:txBody>
      </p:sp>
    </p:spTree>
    <p:extLst>
      <p:ext uri="{BB962C8B-B14F-4D97-AF65-F5344CB8AC3E}">
        <p14:creationId xmlns:p14="http://schemas.microsoft.com/office/powerpoint/2010/main" val="23416597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lnSpc>
                <a:spcPct val="100000"/>
              </a:lnSpc>
              <a:spcBef>
                <a:spcPts val="0"/>
              </a:spcBef>
              <a:spcAft>
                <a:spcPts val="0"/>
              </a:spcAft>
              <a:buClr>
                <a:schemeClr val="dk1"/>
              </a:buClr>
              <a:buSzPts val="1200"/>
              <a:buFont typeface="Calibri"/>
              <a:buNone/>
            </a:pPr>
            <a:r>
              <a:rPr lang="en-US" sz="1200" dirty="0"/>
              <a:t>Facilitating broad participation beyond the representatives that will be attending the meetings or hearings in person (for example, by working with trusted stakeholders to gather input from other stakeholders who may not be able or inclined to attend a hearing);</a:t>
            </a:r>
            <a:endParaRPr lang="en-US" dirty="0"/>
          </a:p>
          <a:p>
            <a:pPr marL="0" lvl="0" indent="0" algn="l" rtl="0">
              <a:lnSpc>
                <a:spcPct val="100000"/>
              </a:lnSpc>
              <a:spcBef>
                <a:spcPts val="0"/>
              </a:spcBef>
              <a:spcAft>
                <a:spcPts val="0"/>
              </a:spcAft>
              <a:buClr>
                <a:schemeClr val="dk1"/>
              </a:buClr>
              <a:buSzPts val="1200"/>
              <a:buFont typeface="Calibri"/>
              <a:buNone/>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42</a:t>
            </a:fld>
            <a:endParaRPr lang="en-US"/>
          </a:p>
        </p:txBody>
      </p:sp>
    </p:spTree>
    <p:extLst>
      <p:ext uri="{BB962C8B-B14F-4D97-AF65-F5344CB8AC3E}">
        <p14:creationId xmlns:p14="http://schemas.microsoft.com/office/powerpoint/2010/main" val="2726741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49</a:t>
            </a:fld>
            <a:endParaRPr lang="en-US"/>
          </a:p>
        </p:txBody>
      </p:sp>
    </p:spTree>
    <p:extLst>
      <p:ext uri="{BB962C8B-B14F-4D97-AF65-F5344CB8AC3E}">
        <p14:creationId xmlns:p14="http://schemas.microsoft.com/office/powerpoint/2010/main" val="17816026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50</a:t>
            </a:fld>
            <a:endParaRPr lang="en-US"/>
          </a:p>
        </p:txBody>
      </p:sp>
    </p:spTree>
    <p:extLst>
      <p:ext uri="{BB962C8B-B14F-4D97-AF65-F5344CB8AC3E}">
        <p14:creationId xmlns:p14="http://schemas.microsoft.com/office/powerpoint/2010/main" val="32380317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For additional information related to this change in terminology, please see Item 03 from the SBEs September 2021 meeting (https://www.cde.ca.gov/be/ag/ag/yr21/agenda202109.asp) and Item 05 from the SBEs November 2021 meeting (https://www.cde.ca.gov/be/ag/ag/yr21/agenda202111.asp). </a:t>
            </a:r>
          </a:p>
        </p:txBody>
      </p:sp>
      <p:sp>
        <p:nvSpPr>
          <p:cNvPr id="4" name="Slide Number Placeholder 3"/>
          <p:cNvSpPr>
            <a:spLocks noGrp="1"/>
          </p:cNvSpPr>
          <p:nvPr>
            <p:ph type="sldNum" sz="quarter" idx="5"/>
          </p:nvPr>
        </p:nvSpPr>
        <p:spPr/>
        <p:txBody>
          <a:bodyPr/>
          <a:lstStyle/>
          <a:p>
            <a:fld id="{C4DE2599-B6DD-4604-94C4-ECDEF8D6962A}" type="slidenum">
              <a:rPr lang="en-US" smtClean="0"/>
              <a:t>6</a:t>
            </a:fld>
            <a:endParaRPr lang="en-US"/>
          </a:p>
        </p:txBody>
      </p:sp>
    </p:spTree>
    <p:extLst>
      <p:ext uri="{BB962C8B-B14F-4D97-AF65-F5344CB8AC3E}">
        <p14:creationId xmlns:p14="http://schemas.microsoft.com/office/powerpoint/2010/main" val="1820969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9</a:t>
            </a:fld>
            <a:endParaRPr lang="en-US"/>
          </a:p>
        </p:txBody>
      </p:sp>
    </p:spTree>
    <p:extLst>
      <p:ext uri="{BB962C8B-B14F-4D97-AF65-F5344CB8AC3E}">
        <p14:creationId xmlns:p14="http://schemas.microsoft.com/office/powerpoint/2010/main" val="53840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10</a:t>
            </a:fld>
            <a:endParaRPr lang="en-US"/>
          </a:p>
        </p:txBody>
      </p:sp>
    </p:spTree>
    <p:extLst>
      <p:ext uri="{BB962C8B-B14F-4D97-AF65-F5344CB8AC3E}">
        <p14:creationId xmlns:p14="http://schemas.microsoft.com/office/powerpoint/2010/main" val="2322029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11</a:t>
            </a:fld>
            <a:endParaRPr lang="en-US"/>
          </a:p>
        </p:txBody>
      </p:sp>
    </p:spTree>
    <p:extLst>
      <p:ext uri="{BB962C8B-B14F-4D97-AF65-F5344CB8AC3E}">
        <p14:creationId xmlns:p14="http://schemas.microsoft.com/office/powerpoint/2010/main" val="222703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13</a:t>
            </a:fld>
            <a:endParaRPr lang="en-US"/>
          </a:p>
        </p:txBody>
      </p:sp>
    </p:spTree>
    <p:extLst>
      <p:ext uri="{BB962C8B-B14F-4D97-AF65-F5344CB8AC3E}">
        <p14:creationId xmlns:p14="http://schemas.microsoft.com/office/powerpoint/2010/main" val="37388038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Clr>
                <a:schemeClr val="dk1"/>
              </a:buClr>
              <a:buSzPts val="1200"/>
              <a:buFont typeface="Calibri"/>
              <a:buNone/>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a:p>
        </p:txBody>
      </p:sp>
    </p:spTree>
    <p:extLst>
      <p:ext uri="{BB962C8B-B14F-4D97-AF65-F5344CB8AC3E}">
        <p14:creationId xmlns:p14="http://schemas.microsoft.com/office/powerpoint/2010/main" val="357555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21</a:t>
            </a:fld>
            <a:endParaRPr lang="en-US"/>
          </a:p>
        </p:txBody>
      </p:sp>
    </p:spTree>
    <p:extLst>
      <p:ext uri="{BB962C8B-B14F-4D97-AF65-F5344CB8AC3E}">
        <p14:creationId xmlns:p14="http://schemas.microsoft.com/office/powerpoint/2010/main" val="1773531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EC 52062 (a)(5): </a:t>
            </a:r>
            <a:r>
              <a:rPr lang="en-US" dirty="0"/>
              <a:t>The superintendent of the school district shall consult with its special education local plan area administrator or administrators to determine that specific actions for individuals with exceptional needs are included in the local control and accountability plan or annual update to the local control and accountability plan, and are consistent with strategies included in the annual assurances support plan for the education of individuals with exceptional needs.</a:t>
            </a:r>
            <a:endParaRPr lang="en-US" dirty="0">
              <a:cs typeface="Calibri"/>
            </a:endParaRPr>
          </a:p>
          <a:p>
            <a:br>
              <a:rPr lang="en-US" dirty="0"/>
            </a:br>
            <a:r>
              <a:rPr lang="en-US" dirty="0">
                <a:cs typeface="Calibri"/>
              </a:rPr>
              <a:t>EC 52068 (a)(5): </a:t>
            </a:r>
            <a:r>
              <a:rPr lang="en-US" dirty="0"/>
              <a:t>The county superintendent of schools shall consult with its special education local plan area administrator or administrators to determine that specific actions for individuals with exceptional needs are included in the local control and accountability plan or annual update to the local control and accountability plan, and are consistent with strategies included in the annual assurances support plan for the education of individuals with exceptional needs.</a:t>
            </a:r>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25</a:t>
            </a:fld>
            <a:endParaRPr lang="en-US"/>
          </a:p>
        </p:txBody>
      </p:sp>
    </p:spTree>
    <p:extLst>
      <p:ext uri="{BB962C8B-B14F-4D97-AF65-F5344CB8AC3E}">
        <p14:creationId xmlns:p14="http://schemas.microsoft.com/office/powerpoint/2010/main" val="31588232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12/10/2021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69C1C69-A84B-4980-B6BB-3AD51F033BAE}" type="datetime1">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E69C1C69-A84B-4980-B6BB-3AD51F033BAE}" type="datetime1">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376508-DA0A-4FE8-BDD7-AFDA3078CF44}" type="datetime1">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s://www.cde.ca.gov/re/lc/documents/lcapactiontables.xlsx" TargetMode="External"/><Relationship Id="rId2" Type="http://schemas.openxmlformats.org/officeDocument/2006/relationships/hyperlink" Target="https://www.cde.ca.gov/re/lc/documents/lcaptemplate2022.docx" TargetMode="External"/><Relationship Id="rId1" Type="http://schemas.openxmlformats.org/officeDocument/2006/relationships/slideLayout" Target="../slideLayouts/slideLayout4.xml"/><Relationship Id="rId4" Type="http://schemas.openxmlformats.org/officeDocument/2006/relationships/hyperlink" Target="https://www.cde.ca.gov/re/lc/documents/lcapsupplement.docx"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3" Type="http://schemas.openxmlformats.org/officeDocument/2006/relationships/hyperlink" Target="https://www.surveymonkey.com/r/GCCKJJQ"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hyperlink" Target="https://www.surveymonkey.com/r/GC7JNGK"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3" Type="http://schemas.openxmlformats.org/officeDocument/2006/relationships/hyperlink" Target="https://www.cde.ca.gov/fg/aa/lc/documents/tues2supplement.pptx" TargetMode="External"/><Relationship Id="rId2" Type="http://schemas.openxmlformats.org/officeDocument/2006/relationships/notesSlide" Target="../notesSlides/notesSlide19.xml"/><Relationship Id="rId1" Type="http://schemas.openxmlformats.org/officeDocument/2006/relationships/slideLayout" Target="../slideLayouts/slideLayout10.xml"/><Relationship Id="rId5" Type="http://schemas.openxmlformats.org/officeDocument/2006/relationships/hyperlink" Target="https://www.cde.ca.gov/fg/aa/lc/documents/thurs3tempinst120221.pptx" TargetMode="External"/><Relationship Id="rId4" Type="http://schemas.openxmlformats.org/officeDocument/2006/relationships/hyperlink" Target="https://docs.google.com/presentation/d/1SyPx68hqRgMhnQGFTl5sglV1PBVmJ5Rl/edit?usp=sharing&amp;ouid=109700567978101120480&amp;rtpof=true&amp;sd=true"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hyperlink" Target="mailto:LCFF@cde.ca.gov" TargetMode="Externa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500" dirty="0"/>
              <a:t>Engaging Educational Partners</a:t>
            </a:r>
          </a:p>
        </p:txBody>
      </p:sp>
      <p:sp>
        <p:nvSpPr>
          <p:cNvPr id="3" name="Subtitle 2"/>
          <p:cNvSpPr>
            <a:spLocks noGrp="1"/>
          </p:cNvSpPr>
          <p:nvPr>
            <p:ph type="subTitle" idx="1"/>
          </p:nvPr>
        </p:nvSpPr>
        <p:spPr>
          <a:xfrm>
            <a:off x="2485501" y="4455620"/>
            <a:ext cx="9155085" cy="1643427"/>
          </a:xfrm>
        </p:spPr>
        <p:txBody>
          <a:bodyPr>
            <a:normAutofit fontScale="92500" lnSpcReduction="10000"/>
          </a:bodyPr>
          <a:lstStyle/>
          <a:p>
            <a:r>
              <a:rPr lang="en-US" dirty="0"/>
              <a:t>Engaging Educational Partners to Improve Outcomes for Students </a:t>
            </a:r>
          </a:p>
          <a:p>
            <a:r>
              <a:rPr lang="en-US" dirty="0"/>
              <a:t>California Department of Education</a:t>
            </a:r>
          </a:p>
          <a:p>
            <a:r>
              <a:rPr lang="en-US" dirty="0"/>
              <a:t>December 7, 2021</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23340-C1F9-43F9-A153-B0268B43172C}"/>
              </a:ext>
            </a:extLst>
          </p:cNvPr>
          <p:cNvSpPr>
            <a:spLocks noGrp="1"/>
          </p:cNvSpPr>
          <p:nvPr>
            <p:ph type="title"/>
          </p:nvPr>
        </p:nvSpPr>
        <p:spPr/>
        <p:txBody>
          <a:bodyPr/>
          <a:lstStyle/>
          <a:p>
            <a:r>
              <a:rPr lang="en-US" dirty="0"/>
              <a:t>Meaningful Engagement of Educational Partners</a:t>
            </a:r>
          </a:p>
        </p:txBody>
      </p:sp>
      <p:sp>
        <p:nvSpPr>
          <p:cNvPr id="3" name="Content Placeholder 2">
            <a:extLst>
              <a:ext uri="{FF2B5EF4-FFF2-40B4-BE49-F238E27FC236}">
                <a16:creationId xmlns:a16="http://schemas.microsoft.com/office/drawing/2014/main" id="{5DD9D870-BAE6-4497-A1F2-C4CE6CC2B796}"/>
              </a:ext>
            </a:extLst>
          </p:cNvPr>
          <p:cNvSpPr>
            <a:spLocks noGrp="1"/>
          </p:cNvSpPr>
          <p:nvPr>
            <p:ph idx="1"/>
          </p:nvPr>
        </p:nvSpPr>
        <p:spPr/>
        <p:txBody>
          <a:bodyPr>
            <a:normAutofit/>
          </a:bodyPr>
          <a:lstStyle/>
          <a:p>
            <a:r>
              <a:rPr lang="en-US" dirty="0"/>
              <a:t>The LCAP development process should result in an LCAP that reflects decisions made through meaningful engagement of educational partners. </a:t>
            </a:r>
          </a:p>
          <a:p>
            <a:r>
              <a:rPr lang="en-US" dirty="0"/>
              <a:t>Local partners possess valuable perspectives and insights about an LEA's programs and services. </a:t>
            </a:r>
          </a:p>
          <a:p>
            <a:r>
              <a:rPr lang="en-US" dirty="0"/>
              <a:t>Effective strategic planning will incorporate these perspectives and insights in order to identify potential goals and actions to be included in the LCAP.</a:t>
            </a:r>
          </a:p>
          <a:p>
            <a:r>
              <a:rPr lang="en-US" dirty="0"/>
              <a:t>The primary beneficiaries of this engagement are students.</a:t>
            </a:r>
          </a:p>
        </p:txBody>
      </p:sp>
      <p:sp>
        <p:nvSpPr>
          <p:cNvPr id="4" name="Slide Number Placeholder 3">
            <a:extLst>
              <a:ext uri="{FF2B5EF4-FFF2-40B4-BE49-F238E27FC236}">
                <a16:creationId xmlns:a16="http://schemas.microsoft.com/office/drawing/2014/main" id="{F49AED1F-F913-41BC-80B1-45DF0AC3FE53}"/>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1939878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D22EE-09B5-47B9-A084-00BD6BAAB2CA}"/>
              </a:ext>
            </a:extLst>
          </p:cNvPr>
          <p:cNvSpPr>
            <a:spLocks noGrp="1"/>
          </p:cNvSpPr>
          <p:nvPr>
            <p:ph type="title"/>
          </p:nvPr>
        </p:nvSpPr>
        <p:spPr/>
        <p:txBody>
          <a:bodyPr/>
          <a:lstStyle/>
          <a:p>
            <a:r>
              <a:rPr lang="en-US" dirty="0"/>
              <a:t>Benefits of Engaging Educational Partners</a:t>
            </a:r>
          </a:p>
        </p:txBody>
      </p:sp>
      <p:sp>
        <p:nvSpPr>
          <p:cNvPr id="3" name="Content Placeholder 2">
            <a:extLst>
              <a:ext uri="{FF2B5EF4-FFF2-40B4-BE49-F238E27FC236}">
                <a16:creationId xmlns:a16="http://schemas.microsoft.com/office/drawing/2014/main" id="{D6309114-A67F-404E-838A-998E788B1DD1}"/>
              </a:ext>
            </a:extLst>
          </p:cNvPr>
          <p:cNvSpPr>
            <a:spLocks noGrp="1"/>
          </p:cNvSpPr>
          <p:nvPr>
            <p:ph idx="1"/>
          </p:nvPr>
        </p:nvSpPr>
        <p:spPr>
          <a:xfrm>
            <a:off x="1097280" y="1845733"/>
            <a:ext cx="10058400" cy="4355561"/>
          </a:xfrm>
        </p:spPr>
        <p:txBody>
          <a:bodyPr>
            <a:normAutofit/>
          </a:bodyPr>
          <a:lstStyle/>
          <a:p>
            <a:pPr lvl="0"/>
            <a:r>
              <a:rPr lang="en-US" dirty="0"/>
              <a:t>Engaging educational partners is not only a requirement; research has identified it as a key practice of effective LEAs. There are many benefits to partnering with local community members, such as: </a:t>
            </a:r>
          </a:p>
          <a:p>
            <a:pPr lvl="1"/>
            <a:r>
              <a:rPr lang="en-US" dirty="0"/>
              <a:t>Better understanding of current needs and possible solutions</a:t>
            </a:r>
          </a:p>
          <a:p>
            <a:pPr lvl="1"/>
            <a:r>
              <a:rPr lang="en-US" dirty="0"/>
              <a:t>More informed decision-making</a:t>
            </a:r>
          </a:p>
          <a:p>
            <a:pPr lvl="1"/>
            <a:r>
              <a:rPr lang="en-US" dirty="0"/>
              <a:t>Greater likelihood of positive outcome given access to broader input and information</a:t>
            </a:r>
          </a:p>
          <a:p>
            <a:pPr lvl="1"/>
            <a:r>
              <a:rPr lang="en-US" dirty="0"/>
              <a:t>Greater trust</a:t>
            </a:r>
          </a:p>
          <a:p>
            <a:pPr lvl="1"/>
            <a:r>
              <a:rPr lang="en-US" dirty="0"/>
              <a:t>Stronger and longer lasting partnerships</a:t>
            </a:r>
          </a:p>
          <a:p>
            <a:pPr lvl="0"/>
            <a:endParaRPr lang="en-US" dirty="0"/>
          </a:p>
          <a:p>
            <a:pPr lvl="0"/>
            <a:endParaRPr lang="en-US" dirty="0"/>
          </a:p>
        </p:txBody>
      </p:sp>
      <p:sp>
        <p:nvSpPr>
          <p:cNvPr id="4" name="Slide Number Placeholder 3">
            <a:extLst>
              <a:ext uri="{FF2B5EF4-FFF2-40B4-BE49-F238E27FC236}">
                <a16:creationId xmlns:a16="http://schemas.microsoft.com/office/drawing/2014/main" id="{CC1ACB5D-A996-41C2-B00A-5A59D8C1C444}"/>
              </a:ext>
            </a:extLst>
          </p:cNvPr>
          <p:cNvSpPr>
            <a:spLocks noGrp="1"/>
          </p:cNvSpPr>
          <p:nvPr>
            <p:ph type="sldNum" sz="quarter" idx="12"/>
          </p:nvPr>
        </p:nvSpPr>
        <p:spPr/>
        <p:txBody>
          <a:bodyPr/>
          <a:lstStyle/>
          <a:p>
            <a:fld id="{1E47FE53-EBF0-4DA7-9D9D-CC1C3A20F3CB}" type="slidenum">
              <a:rPr lang="en-US" smtClean="0"/>
              <a:t>11</a:t>
            </a:fld>
            <a:endParaRPr lang="en-US"/>
          </a:p>
        </p:txBody>
      </p:sp>
    </p:spTree>
    <p:extLst>
      <p:ext uri="{BB962C8B-B14F-4D97-AF65-F5344CB8AC3E}">
        <p14:creationId xmlns:p14="http://schemas.microsoft.com/office/powerpoint/2010/main" val="1589890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p:txBody>
          <a:bodyPr/>
          <a:lstStyle/>
          <a:p>
            <a:r>
              <a:rPr lang="en-US" dirty="0"/>
              <a:t>Consultation Requirements</a:t>
            </a:r>
          </a:p>
        </p:txBody>
      </p:sp>
      <p:sp>
        <p:nvSpPr>
          <p:cNvPr id="3" name="Text Placeholder 2">
            <a:extLst>
              <a:ext uri="{FF2B5EF4-FFF2-40B4-BE49-F238E27FC236}">
                <a16:creationId xmlns:a16="http://schemas.microsoft.com/office/drawing/2014/main" id="{6D65558D-C632-4159-A05D-1408CE0FED8B}"/>
              </a:ext>
            </a:extLst>
          </p:cNvPr>
          <p:cNvSpPr>
            <a:spLocks noGrp="1"/>
          </p:cNvSpPr>
          <p:nvPr>
            <p:ph type="body" idx="1"/>
          </p:nvPr>
        </p:nvSpPr>
        <p:spPr/>
        <p:txBody>
          <a:bodyPr/>
          <a:lstStyle/>
          <a:p>
            <a:r>
              <a:rPr lang="en-US" dirty="0"/>
              <a:t>Engaging Educational Partners in the development of the LCAP</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98996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7DAF5-073B-4972-996B-27E98EE0AD50}"/>
              </a:ext>
            </a:extLst>
          </p:cNvPr>
          <p:cNvSpPr>
            <a:spLocks noGrp="1"/>
          </p:cNvSpPr>
          <p:nvPr>
            <p:ph type="title"/>
          </p:nvPr>
        </p:nvSpPr>
        <p:spPr/>
        <p:txBody>
          <a:bodyPr/>
          <a:lstStyle/>
          <a:p>
            <a:r>
              <a:rPr lang="en-US" dirty="0"/>
              <a:t>Purpose of the Consultation Requirement</a:t>
            </a:r>
          </a:p>
        </p:txBody>
      </p:sp>
      <p:sp>
        <p:nvSpPr>
          <p:cNvPr id="3" name="Content Placeholder 2">
            <a:extLst>
              <a:ext uri="{FF2B5EF4-FFF2-40B4-BE49-F238E27FC236}">
                <a16:creationId xmlns:a16="http://schemas.microsoft.com/office/drawing/2014/main" id="{6852E987-253B-4761-BE9E-C20D87F0C21E}"/>
              </a:ext>
            </a:extLst>
          </p:cNvPr>
          <p:cNvSpPr>
            <a:spLocks noGrp="1"/>
          </p:cNvSpPr>
          <p:nvPr>
            <p:ph idx="1"/>
          </p:nvPr>
        </p:nvSpPr>
        <p:spPr/>
        <p:txBody>
          <a:bodyPr>
            <a:normAutofit lnSpcReduction="10000"/>
          </a:bodyPr>
          <a:lstStyle/>
          <a:p>
            <a:pPr lvl="0"/>
            <a:r>
              <a:rPr lang="en-US" dirty="0"/>
              <a:t>Significant and purposeful engagement of parents, students, educators, and other educational partners, including those representing the student groups identified by LCFF, is critical to the development of the LCAP and the budget process.</a:t>
            </a:r>
          </a:p>
          <a:p>
            <a:pPr lvl="0"/>
            <a:r>
              <a:rPr lang="en-US" dirty="0"/>
              <a:t>California Education Code Section 52064(e)(1) includes the provision that comprehensive strategic planning, accountability, and improvement across the state priorities and locally identified priorities should be reflective of meaningful engagement with educational partners. </a:t>
            </a:r>
          </a:p>
          <a:p>
            <a:pPr lvl="0"/>
            <a:r>
              <a:rPr lang="en-US" dirty="0"/>
              <a:t>Engagement of educational partners is an ongoing, annual process.</a:t>
            </a:r>
          </a:p>
        </p:txBody>
      </p:sp>
      <p:sp>
        <p:nvSpPr>
          <p:cNvPr id="4" name="Slide Number Placeholder 3">
            <a:extLst>
              <a:ext uri="{FF2B5EF4-FFF2-40B4-BE49-F238E27FC236}">
                <a16:creationId xmlns:a16="http://schemas.microsoft.com/office/drawing/2014/main" id="{9547748C-7E6E-4263-8B49-06F19EA7C4A5}"/>
              </a:ext>
            </a:extLst>
          </p:cNvPr>
          <p:cNvSpPr>
            <a:spLocks noGrp="1"/>
          </p:cNvSpPr>
          <p:nvPr>
            <p:ph type="sldNum" sz="quarter" idx="12"/>
          </p:nvPr>
        </p:nvSpPr>
        <p:spPr/>
        <p:txBody>
          <a:bodyPr/>
          <a:lstStyle/>
          <a:p>
            <a:fld id="{1E47FE53-EBF0-4DA7-9D9D-CC1C3A20F3CB}" type="slidenum">
              <a:rPr lang="en-US" smtClean="0"/>
              <a:t>13</a:t>
            </a:fld>
            <a:endParaRPr lang="en-US"/>
          </a:p>
        </p:txBody>
      </p:sp>
    </p:spTree>
    <p:extLst>
      <p:ext uri="{BB962C8B-B14F-4D97-AF65-F5344CB8AC3E}">
        <p14:creationId xmlns:p14="http://schemas.microsoft.com/office/powerpoint/2010/main" val="2707303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ACC33-E3B5-46F4-B319-CE47ECF8CD2A}"/>
              </a:ext>
            </a:extLst>
          </p:cNvPr>
          <p:cNvSpPr>
            <a:spLocks noGrp="1"/>
          </p:cNvSpPr>
          <p:nvPr>
            <p:ph type="title"/>
          </p:nvPr>
        </p:nvSpPr>
        <p:spPr/>
        <p:txBody>
          <a:bodyPr/>
          <a:lstStyle/>
          <a:p>
            <a:r>
              <a:rPr lang="en-US" dirty="0"/>
              <a:t>Engagement Process (1 of 2)</a:t>
            </a:r>
          </a:p>
        </p:txBody>
      </p:sp>
      <p:sp>
        <p:nvSpPr>
          <p:cNvPr id="3" name="Content Placeholder 2">
            <a:extLst>
              <a:ext uri="{FF2B5EF4-FFF2-40B4-BE49-F238E27FC236}">
                <a16:creationId xmlns:a16="http://schemas.microsoft.com/office/drawing/2014/main" id="{2F744292-B447-47C4-9FC2-4FEBC8C4331B}"/>
              </a:ext>
            </a:extLst>
          </p:cNvPr>
          <p:cNvSpPr>
            <a:spLocks noGrp="1"/>
          </p:cNvSpPr>
          <p:nvPr>
            <p:ph idx="1"/>
          </p:nvPr>
        </p:nvSpPr>
        <p:spPr/>
        <p:txBody>
          <a:bodyPr/>
          <a:lstStyle/>
          <a:p>
            <a:r>
              <a:rPr lang="en-US" dirty="0"/>
              <a:t>Collect and review data</a:t>
            </a:r>
          </a:p>
          <a:p>
            <a:pPr lvl="1"/>
            <a:r>
              <a:rPr lang="en-US" dirty="0"/>
              <a:t>Metrics in the LCAP</a:t>
            </a:r>
          </a:p>
          <a:p>
            <a:pPr lvl="1"/>
            <a:r>
              <a:rPr lang="en-US" dirty="0"/>
              <a:t>Local Indicators</a:t>
            </a:r>
          </a:p>
          <a:p>
            <a:pPr lvl="1"/>
            <a:r>
              <a:rPr lang="en-US" dirty="0"/>
              <a:t>Other data that the LEA wants to include</a:t>
            </a:r>
          </a:p>
          <a:p>
            <a:r>
              <a:rPr lang="en-US" dirty="0"/>
              <a:t>Consult with Educational Partners</a:t>
            </a:r>
          </a:p>
          <a:p>
            <a:pPr lvl="1"/>
            <a:r>
              <a:rPr lang="en-US" dirty="0"/>
              <a:t>Review data and ask for advice about how to address identified needs</a:t>
            </a:r>
          </a:p>
          <a:p>
            <a:r>
              <a:rPr lang="en-US" dirty="0"/>
              <a:t>Develop/Revise the LCAP</a:t>
            </a:r>
          </a:p>
          <a:p>
            <a:pPr lvl="1"/>
            <a:r>
              <a:rPr lang="en-US" dirty="0"/>
              <a:t>Report progress for each of the LEA’s Local Indicators</a:t>
            </a:r>
          </a:p>
        </p:txBody>
      </p:sp>
      <p:sp>
        <p:nvSpPr>
          <p:cNvPr id="4" name="Text Placeholder 3">
            <a:extLst>
              <a:ext uri="{FF2B5EF4-FFF2-40B4-BE49-F238E27FC236}">
                <a16:creationId xmlns:a16="http://schemas.microsoft.com/office/drawing/2014/main" id="{7B021908-8927-43C9-97A4-9555171EFB0F}"/>
              </a:ext>
            </a:extLst>
          </p:cNvPr>
          <p:cNvSpPr>
            <a:spLocks noGrp="1"/>
          </p:cNvSpPr>
          <p:nvPr>
            <p:ph type="body" sz="half" idx="2"/>
          </p:nvPr>
        </p:nvSpPr>
        <p:spPr/>
        <p:txBody>
          <a:bodyPr>
            <a:normAutofit/>
          </a:bodyPr>
          <a:lstStyle/>
          <a:p>
            <a:r>
              <a:rPr lang="en-US" sz="2400" dirty="0"/>
              <a:t>A process for intentionally engaging the LEA's educational partners</a:t>
            </a:r>
          </a:p>
        </p:txBody>
      </p:sp>
      <p:sp>
        <p:nvSpPr>
          <p:cNvPr id="5" name="Slide Number Placeholder 4">
            <a:extLst>
              <a:ext uri="{FF2B5EF4-FFF2-40B4-BE49-F238E27FC236}">
                <a16:creationId xmlns:a16="http://schemas.microsoft.com/office/drawing/2014/main" id="{23528447-AB12-4FF9-9573-2F37837BA6C2}"/>
              </a:ext>
            </a:extLst>
          </p:cNvPr>
          <p:cNvSpPr>
            <a:spLocks noGrp="1"/>
          </p:cNvSpPr>
          <p:nvPr>
            <p:ph type="sldNum" sz="quarter" idx="12"/>
          </p:nvPr>
        </p:nvSpPr>
        <p:spPr/>
        <p:txBody>
          <a:bodyPr/>
          <a:lstStyle/>
          <a:p>
            <a:fld id="{1E47FE53-EBF0-4DA7-9D9D-CC1C3A20F3CB}" type="slidenum">
              <a:rPr lang="en-US" smtClean="0"/>
              <a:t>14</a:t>
            </a:fld>
            <a:endParaRPr lang="en-US"/>
          </a:p>
        </p:txBody>
      </p:sp>
    </p:spTree>
    <p:extLst>
      <p:ext uri="{BB962C8B-B14F-4D97-AF65-F5344CB8AC3E}">
        <p14:creationId xmlns:p14="http://schemas.microsoft.com/office/powerpoint/2010/main" val="155581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ACC33-E3B5-46F4-B319-CE47ECF8CD2A}"/>
              </a:ext>
            </a:extLst>
          </p:cNvPr>
          <p:cNvSpPr>
            <a:spLocks noGrp="1"/>
          </p:cNvSpPr>
          <p:nvPr>
            <p:ph type="title"/>
          </p:nvPr>
        </p:nvSpPr>
        <p:spPr/>
        <p:txBody>
          <a:bodyPr/>
          <a:lstStyle/>
          <a:p>
            <a:r>
              <a:rPr lang="en-US" dirty="0"/>
              <a:t>Engagement Process (2 of 2)</a:t>
            </a:r>
          </a:p>
        </p:txBody>
      </p:sp>
      <p:sp>
        <p:nvSpPr>
          <p:cNvPr id="3" name="Content Placeholder 2">
            <a:extLst>
              <a:ext uri="{FF2B5EF4-FFF2-40B4-BE49-F238E27FC236}">
                <a16:creationId xmlns:a16="http://schemas.microsoft.com/office/drawing/2014/main" id="{2F744292-B447-47C4-9FC2-4FEBC8C4331B}"/>
              </a:ext>
            </a:extLst>
          </p:cNvPr>
          <p:cNvSpPr>
            <a:spLocks noGrp="1"/>
          </p:cNvSpPr>
          <p:nvPr>
            <p:ph idx="1"/>
          </p:nvPr>
        </p:nvSpPr>
        <p:spPr/>
        <p:txBody>
          <a:bodyPr/>
          <a:lstStyle/>
          <a:p>
            <a:r>
              <a:rPr lang="en-US" dirty="0"/>
              <a:t>Other Engagement Opportunities</a:t>
            </a:r>
          </a:p>
          <a:p>
            <a:pPr lvl="1"/>
            <a:r>
              <a:rPr lang="en-US" dirty="0"/>
              <a:t>Parent Advisory Committee</a:t>
            </a:r>
          </a:p>
          <a:p>
            <a:pPr lvl="1"/>
            <a:r>
              <a:rPr lang="en-US" dirty="0"/>
              <a:t>English Learner Parent Advisory Committee</a:t>
            </a:r>
          </a:p>
          <a:p>
            <a:pPr lvl="1"/>
            <a:r>
              <a:rPr lang="en-US" dirty="0"/>
              <a:t>School Plans</a:t>
            </a:r>
          </a:p>
          <a:p>
            <a:pPr lvl="1"/>
            <a:r>
              <a:rPr lang="en-US" dirty="0"/>
              <a:t>Public Opportunity to submit written comments regarding the specific actions and expenditures proposed for the LCAP</a:t>
            </a:r>
          </a:p>
          <a:p>
            <a:pPr lvl="1"/>
            <a:r>
              <a:rPr lang="en-US" dirty="0"/>
              <a:t>Special Education Local Plan Area (SELPA) Administrator</a:t>
            </a:r>
          </a:p>
          <a:p>
            <a:r>
              <a:rPr lang="en-US" dirty="0"/>
              <a:t>Public Hearing to solicit recommendations and comments regarding the specific actions and expenditures in the LCAP</a:t>
            </a:r>
          </a:p>
          <a:p>
            <a:pPr lvl="1"/>
            <a:r>
              <a:rPr lang="en-US" dirty="0"/>
              <a:t>Not required for charter schools</a:t>
            </a:r>
          </a:p>
        </p:txBody>
      </p:sp>
      <p:sp>
        <p:nvSpPr>
          <p:cNvPr id="4" name="Text Placeholder 3">
            <a:extLst>
              <a:ext uri="{FF2B5EF4-FFF2-40B4-BE49-F238E27FC236}">
                <a16:creationId xmlns:a16="http://schemas.microsoft.com/office/drawing/2014/main" id="{7B021908-8927-43C9-97A4-9555171EFB0F}"/>
              </a:ext>
            </a:extLst>
          </p:cNvPr>
          <p:cNvSpPr>
            <a:spLocks noGrp="1"/>
          </p:cNvSpPr>
          <p:nvPr>
            <p:ph type="body" sz="half" idx="2"/>
          </p:nvPr>
        </p:nvSpPr>
        <p:spPr/>
        <p:txBody>
          <a:bodyPr>
            <a:normAutofit/>
          </a:bodyPr>
          <a:lstStyle/>
          <a:p>
            <a:r>
              <a:rPr lang="en-US" sz="2400" dirty="0"/>
              <a:t>A process for intentionally engaging the LEA's educational partners</a:t>
            </a:r>
          </a:p>
        </p:txBody>
      </p:sp>
      <p:sp>
        <p:nvSpPr>
          <p:cNvPr id="5" name="Slide Number Placeholder 4">
            <a:extLst>
              <a:ext uri="{FF2B5EF4-FFF2-40B4-BE49-F238E27FC236}">
                <a16:creationId xmlns:a16="http://schemas.microsoft.com/office/drawing/2014/main" id="{23528447-AB12-4FF9-9573-2F37837BA6C2}"/>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3579909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E8A21-9829-4691-8B66-81B2724812AC}"/>
              </a:ext>
            </a:extLst>
          </p:cNvPr>
          <p:cNvSpPr>
            <a:spLocks noGrp="1"/>
          </p:cNvSpPr>
          <p:nvPr>
            <p:ph type="title"/>
          </p:nvPr>
        </p:nvSpPr>
        <p:spPr/>
        <p:txBody>
          <a:bodyPr/>
          <a:lstStyle/>
          <a:p>
            <a:r>
              <a:rPr lang="en-US" dirty="0"/>
              <a:t>Consultation</a:t>
            </a:r>
          </a:p>
        </p:txBody>
      </p:sp>
      <p:sp>
        <p:nvSpPr>
          <p:cNvPr id="3" name="Content Placeholder 2">
            <a:extLst>
              <a:ext uri="{FF2B5EF4-FFF2-40B4-BE49-F238E27FC236}">
                <a16:creationId xmlns:a16="http://schemas.microsoft.com/office/drawing/2014/main" id="{2A241FD3-B190-4D7E-B504-99FBF7FDFF9F}"/>
              </a:ext>
            </a:extLst>
          </p:cNvPr>
          <p:cNvSpPr>
            <a:spLocks noGrp="1"/>
          </p:cNvSpPr>
          <p:nvPr>
            <p:ph idx="1"/>
          </p:nvPr>
        </p:nvSpPr>
        <p:spPr/>
        <p:txBody>
          <a:bodyPr/>
          <a:lstStyle/>
          <a:p>
            <a:r>
              <a:rPr lang="en-US" dirty="0"/>
              <a:t>Verb: To seek information, opinion, or advice from</a:t>
            </a:r>
          </a:p>
          <a:p>
            <a:r>
              <a:rPr lang="en-US" dirty="0"/>
              <a:t>Ideally consultation will occur prior to making decisions about developing or revising the plan so that the input received will inform the development of, or revisions to, the plan.</a:t>
            </a:r>
          </a:p>
          <a:p>
            <a:r>
              <a:rPr lang="en-US" dirty="0"/>
              <a:t>Also consider how this consultation process can be used to inform the assessment of progress for each of the LEA’s local indicators.</a:t>
            </a:r>
          </a:p>
        </p:txBody>
      </p:sp>
      <p:sp>
        <p:nvSpPr>
          <p:cNvPr id="4" name="Slide Number Placeholder 3">
            <a:extLst>
              <a:ext uri="{FF2B5EF4-FFF2-40B4-BE49-F238E27FC236}">
                <a16:creationId xmlns:a16="http://schemas.microsoft.com/office/drawing/2014/main" id="{9EEC4DAC-719B-4F90-94A1-127F831D5B3E}"/>
              </a:ext>
            </a:extLst>
          </p:cNvPr>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2448205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5362B-214B-4970-B258-A52353E80FF7}"/>
              </a:ext>
            </a:extLst>
          </p:cNvPr>
          <p:cNvSpPr>
            <a:spLocks noGrp="1"/>
          </p:cNvSpPr>
          <p:nvPr>
            <p:ph type="title"/>
          </p:nvPr>
        </p:nvSpPr>
        <p:spPr/>
        <p:txBody>
          <a:bodyPr/>
          <a:lstStyle/>
          <a:p>
            <a:r>
              <a:rPr lang="en-US" dirty="0"/>
              <a:t>Required Consultation </a:t>
            </a:r>
          </a:p>
        </p:txBody>
      </p:sp>
      <p:sp>
        <p:nvSpPr>
          <p:cNvPr id="3" name="Content Placeholder 2">
            <a:extLst>
              <a:ext uri="{FF2B5EF4-FFF2-40B4-BE49-F238E27FC236}">
                <a16:creationId xmlns:a16="http://schemas.microsoft.com/office/drawing/2014/main" id="{EAD46EFA-5420-40AC-8907-B2A68FA87B17}"/>
              </a:ext>
            </a:extLst>
          </p:cNvPr>
          <p:cNvSpPr>
            <a:spLocks noGrp="1"/>
          </p:cNvSpPr>
          <p:nvPr>
            <p:ph sz="half" idx="1"/>
          </p:nvPr>
        </p:nvSpPr>
        <p:spPr/>
        <p:txBody>
          <a:bodyPr>
            <a:normAutofit lnSpcReduction="10000"/>
          </a:bodyPr>
          <a:lstStyle/>
          <a:p>
            <a:pPr marL="0" indent="0">
              <a:buNone/>
            </a:pPr>
            <a:r>
              <a:rPr lang="en-US" b="1" dirty="0"/>
              <a:t>Districts and COEs</a:t>
            </a:r>
          </a:p>
          <a:p>
            <a:r>
              <a:rPr lang="en-US" dirty="0"/>
              <a:t>teachers, </a:t>
            </a:r>
          </a:p>
          <a:p>
            <a:r>
              <a:rPr lang="en-US" dirty="0"/>
              <a:t>principals, </a:t>
            </a:r>
          </a:p>
          <a:p>
            <a:r>
              <a:rPr lang="en-US" dirty="0"/>
              <a:t>administrators, </a:t>
            </a:r>
          </a:p>
          <a:p>
            <a:r>
              <a:rPr lang="en-US" dirty="0"/>
              <a:t>other school personnel, </a:t>
            </a:r>
          </a:p>
          <a:p>
            <a:r>
              <a:rPr lang="en-US" dirty="0"/>
              <a:t>local bargaining units, </a:t>
            </a:r>
          </a:p>
          <a:p>
            <a:r>
              <a:rPr lang="en-US" dirty="0"/>
              <a:t>parents, and </a:t>
            </a:r>
          </a:p>
          <a:p>
            <a:r>
              <a:rPr lang="en-US" dirty="0"/>
              <a:t>students</a:t>
            </a:r>
          </a:p>
        </p:txBody>
      </p:sp>
      <p:sp>
        <p:nvSpPr>
          <p:cNvPr id="4" name="Content Placeholder 3">
            <a:extLst>
              <a:ext uri="{FF2B5EF4-FFF2-40B4-BE49-F238E27FC236}">
                <a16:creationId xmlns:a16="http://schemas.microsoft.com/office/drawing/2014/main" id="{1296A3BD-4934-43B7-88A2-8C210256B0A6}"/>
              </a:ext>
            </a:extLst>
          </p:cNvPr>
          <p:cNvSpPr>
            <a:spLocks noGrp="1"/>
          </p:cNvSpPr>
          <p:nvPr>
            <p:ph sz="half" idx="2"/>
          </p:nvPr>
        </p:nvSpPr>
        <p:spPr/>
        <p:txBody>
          <a:bodyPr>
            <a:normAutofit lnSpcReduction="10000"/>
          </a:bodyPr>
          <a:lstStyle/>
          <a:p>
            <a:pPr marL="0" indent="0">
              <a:buNone/>
            </a:pPr>
            <a:r>
              <a:rPr lang="en-US" b="1" dirty="0"/>
              <a:t>Charter Schools</a:t>
            </a:r>
          </a:p>
          <a:p>
            <a:r>
              <a:rPr lang="en-US" dirty="0"/>
              <a:t>teachers, </a:t>
            </a:r>
          </a:p>
          <a:p>
            <a:r>
              <a:rPr lang="en-US" dirty="0"/>
              <a:t>principals, </a:t>
            </a:r>
          </a:p>
          <a:p>
            <a:r>
              <a:rPr lang="en-US" dirty="0"/>
              <a:t>administrators, </a:t>
            </a:r>
          </a:p>
          <a:p>
            <a:r>
              <a:rPr lang="en-US" dirty="0"/>
              <a:t>other school personnel, </a:t>
            </a:r>
          </a:p>
          <a:p>
            <a:r>
              <a:rPr lang="en-US" dirty="0"/>
              <a:t>parents, and </a:t>
            </a:r>
          </a:p>
          <a:p>
            <a:r>
              <a:rPr lang="en-US" dirty="0"/>
              <a:t>students</a:t>
            </a:r>
          </a:p>
          <a:p>
            <a:pPr marL="0" indent="0">
              <a:buNone/>
            </a:pPr>
            <a:endParaRPr lang="en-US" b="1" dirty="0"/>
          </a:p>
        </p:txBody>
      </p:sp>
      <p:sp>
        <p:nvSpPr>
          <p:cNvPr id="5" name="Slide Number Placeholder 4">
            <a:extLst>
              <a:ext uri="{FF2B5EF4-FFF2-40B4-BE49-F238E27FC236}">
                <a16:creationId xmlns:a16="http://schemas.microsoft.com/office/drawing/2014/main" id="{6C8F9FDE-AFE7-4521-ABF2-F660866FA9D1}"/>
              </a:ext>
            </a:extLst>
          </p:cNvPr>
          <p:cNvSpPr>
            <a:spLocks noGrp="1"/>
          </p:cNvSpPr>
          <p:nvPr>
            <p:ph type="sldNum" sz="quarter" idx="12"/>
          </p:nvPr>
        </p:nvSpPr>
        <p:spPr/>
        <p:txBody>
          <a:bodyPr/>
          <a:lstStyle/>
          <a:p>
            <a:fld id="{1E47FE53-EBF0-4DA7-9D9D-CC1C3A20F3CB}" type="slidenum">
              <a:rPr lang="en-US" smtClean="0"/>
              <a:t>17</a:t>
            </a:fld>
            <a:endParaRPr lang="en-US"/>
          </a:p>
        </p:txBody>
      </p:sp>
    </p:spTree>
    <p:extLst>
      <p:ext uri="{BB962C8B-B14F-4D97-AF65-F5344CB8AC3E}">
        <p14:creationId xmlns:p14="http://schemas.microsoft.com/office/powerpoint/2010/main" val="3665592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E0B34-50DD-4D37-AE62-22AF6B3F5322}"/>
              </a:ext>
            </a:extLst>
          </p:cNvPr>
          <p:cNvSpPr>
            <a:spLocks noGrp="1"/>
          </p:cNvSpPr>
          <p:nvPr>
            <p:ph type="title"/>
          </p:nvPr>
        </p:nvSpPr>
        <p:spPr/>
        <p:txBody>
          <a:bodyPr/>
          <a:lstStyle/>
          <a:p>
            <a:r>
              <a:rPr lang="en-US" dirty="0">
                <a:solidFill>
                  <a:schemeClr val="tx1">
                    <a:lumMod val="75000"/>
                  </a:schemeClr>
                </a:solidFill>
              </a:rPr>
              <a:t>Statute defines the floor, not the ceiling.</a:t>
            </a:r>
            <a:endParaRPr lang="en-US" dirty="0"/>
          </a:p>
        </p:txBody>
      </p:sp>
      <p:sp>
        <p:nvSpPr>
          <p:cNvPr id="4" name="Slide Number Placeholder 3">
            <a:extLst>
              <a:ext uri="{FF2B5EF4-FFF2-40B4-BE49-F238E27FC236}">
                <a16:creationId xmlns:a16="http://schemas.microsoft.com/office/drawing/2014/main" id="{95FDE72F-D4EB-4E30-93FB-A5FBBAAB90C9}"/>
              </a:ext>
            </a:extLst>
          </p:cNvPr>
          <p:cNvSpPr>
            <a:spLocks noGrp="1"/>
          </p:cNvSpPr>
          <p:nvPr>
            <p:ph type="sldNum" sz="quarter" idx="12"/>
          </p:nvPr>
        </p:nvSpPr>
        <p:spPr/>
        <p:txBody>
          <a:bodyPr/>
          <a:lstStyle/>
          <a:p>
            <a:fld id="{1E47FE53-EBF0-4DA7-9D9D-CC1C3A20F3CB}" type="slidenum">
              <a:rPr lang="en-US" smtClean="0"/>
              <a:t>18</a:t>
            </a:fld>
            <a:endParaRPr lang="en-US"/>
          </a:p>
        </p:txBody>
      </p:sp>
    </p:spTree>
    <p:extLst>
      <p:ext uri="{BB962C8B-B14F-4D97-AF65-F5344CB8AC3E}">
        <p14:creationId xmlns:p14="http://schemas.microsoft.com/office/powerpoint/2010/main" val="3821711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3496C-C1B7-41DE-BFB5-E5187EE8EF3E}"/>
              </a:ext>
            </a:extLst>
          </p:cNvPr>
          <p:cNvSpPr>
            <a:spLocks noGrp="1"/>
          </p:cNvSpPr>
          <p:nvPr>
            <p:ph type="title"/>
          </p:nvPr>
        </p:nvSpPr>
        <p:spPr/>
        <p:txBody>
          <a:bodyPr/>
          <a:lstStyle/>
          <a:p>
            <a:r>
              <a:rPr lang="en-US" dirty="0"/>
              <a:t>A Note About Student Consultation</a:t>
            </a:r>
          </a:p>
        </p:txBody>
      </p:sp>
      <p:sp>
        <p:nvSpPr>
          <p:cNvPr id="3" name="Content Placeholder 2">
            <a:extLst>
              <a:ext uri="{FF2B5EF4-FFF2-40B4-BE49-F238E27FC236}">
                <a16:creationId xmlns:a16="http://schemas.microsoft.com/office/drawing/2014/main" id="{2B8BF277-FFC9-4E2E-8109-6D28F7A1EDF2}"/>
              </a:ext>
            </a:extLst>
          </p:cNvPr>
          <p:cNvSpPr>
            <a:spLocks noGrp="1"/>
          </p:cNvSpPr>
          <p:nvPr>
            <p:ph idx="1"/>
          </p:nvPr>
        </p:nvSpPr>
        <p:spPr/>
        <p:txBody>
          <a:bodyPr/>
          <a:lstStyle/>
          <a:p>
            <a:pPr marL="0" indent="0">
              <a:buNone/>
            </a:pPr>
            <a:r>
              <a:rPr lang="en-US" dirty="0"/>
              <a:t>“What does it mean to consult with students?”</a:t>
            </a:r>
          </a:p>
          <a:p>
            <a:r>
              <a:rPr lang="en-US" dirty="0"/>
              <a:t>To consult with students means a process to enable students, including students who are low-income, English learners, foster youth and students from numerically significant student groups, to review and comment on the development of the LCAP. </a:t>
            </a:r>
          </a:p>
          <a:p>
            <a:r>
              <a:rPr lang="en-US" dirty="0"/>
              <a:t>This process may include surveys of students, forums with students, student advisory committees, or meetings with student government bodies or other groups representing students.</a:t>
            </a:r>
          </a:p>
        </p:txBody>
      </p:sp>
      <p:sp>
        <p:nvSpPr>
          <p:cNvPr id="4" name="Slide Number Placeholder 3">
            <a:extLst>
              <a:ext uri="{FF2B5EF4-FFF2-40B4-BE49-F238E27FC236}">
                <a16:creationId xmlns:a16="http://schemas.microsoft.com/office/drawing/2014/main" id="{7297074C-81B3-456D-AEA0-299B30310DAC}"/>
              </a:ext>
            </a:extLst>
          </p:cNvPr>
          <p:cNvSpPr>
            <a:spLocks noGrp="1"/>
          </p:cNvSpPr>
          <p:nvPr>
            <p:ph type="sldNum" sz="quarter" idx="12"/>
          </p:nvPr>
        </p:nvSpPr>
        <p:spPr/>
        <p:txBody>
          <a:bodyPr/>
          <a:lstStyle/>
          <a:p>
            <a:fld id="{1E47FE53-EBF0-4DA7-9D9D-CC1C3A20F3CB}" type="slidenum">
              <a:rPr lang="en-US" smtClean="0"/>
              <a:t>19</a:t>
            </a:fld>
            <a:endParaRPr lang="en-US"/>
          </a:p>
        </p:txBody>
      </p:sp>
    </p:spTree>
    <p:extLst>
      <p:ext uri="{BB962C8B-B14F-4D97-AF65-F5344CB8AC3E}">
        <p14:creationId xmlns:p14="http://schemas.microsoft.com/office/powerpoint/2010/main" val="425963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617A7-56C2-4DBE-A357-FC0E64AC7652}"/>
              </a:ext>
            </a:extLst>
          </p:cNvPr>
          <p:cNvSpPr>
            <a:spLocks noGrp="1"/>
          </p:cNvSpPr>
          <p:nvPr>
            <p:ph type="title"/>
          </p:nvPr>
        </p:nvSpPr>
        <p:spPr/>
        <p:txBody>
          <a:bodyPr/>
          <a:lstStyle/>
          <a:p>
            <a:r>
              <a:rPr lang="en-US" dirty="0"/>
              <a:t>Webinar Series</a:t>
            </a:r>
          </a:p>
        </p:txBody>
      </p:sp>
      <p:sp>
        <p:nvSpPr>
          <p:cNvPr id="3" name="Content Placeholder 2">
            <a:extLst>
              <a:ext uri="{FF2B5EF4-FFF2-40B4-BE49-F238E27FC236}">
                <a16:creationId xmlns:a16="http://schemas.microsoft.com/office/drawing/2014/main" id="{A787D3D9-D551-4EF0-8D4C-0BFDCF6A82F1}"/>
              </a:ext>
            </a:extLst>
          </p:cNvPr>
          <p:cNvSpPr>
            <a:spLocks noGrp="1"/>
          </p:cNvSpPr>
          <p:nvPr>
            <p:ph sz="half" idx="1"/>
          </p:nvPr>
        </p:nvSpPr>
        <p:spPr/>
        <p:txBody>
          <a:bodyPr/>
          <a:lstStyle/>
          <a:p>
            <a:pPr marL="0" indent="0">
              <a:buNone/>
            </a:pPr>
            <a:r>
              <a:rPr lang="en-US" dirty="0"/>
              <a:t>Tuesdays @ 2</a:t>
            </a:r>
          </a:p>
          <a:p>
            <a:pPr lvl="0"/>
            <a:r>
              <a:rPr lang="en-US" dirty="0"/>
              <a:t>12/7: Engaging Educational Partners</a:t>
            </a:r>
          </a:p>
          <a:p>
            <a:pPr lvl="0"/>
            <a:r>
              <a:rPr lang="en-US" dirty="0"/>
              <a:t>12/14: Increased or Improved Services, Part I</a:t>
            </a:r>
          </a:p>
          <a:p>
            <a:pPr lvl="0"/>
            <a:r>
              <a:rPr lang="en-US" dirty="0"/>
              <a:t>1/11: 2022 Dashboard Local Indicator Process</a:t>
            </a:r>
          </a:p>
          <a:p>
            <a:pPr marL="0" indent="0">
              <a:buNone/>
            </a:pPr>
            <a:endParaRPr lang="en-US" dirty="0"/>
          </a:p>
        </p:txBody>
      </p:sp>
      <p:sp>
        <p:nvSpPr>
          <p:cNvPr id="4" name="Content Placeholder 3">
            <a:extLst>
              <a:ext uri="{FF2B5EF4-FFF2-40B4-BE49-F238E27FC236}">
                <a16:creationId xmlns:a16="http://schemas.microsoft.com/office/drawing/2014/main" id="{3B9FDF58-FE14-45A4-91D9-03C509E7C337}"/>
              </a:ext>
            </a:extLst>
          </p:cNvPr>
          <p:cNvSpPr>
            <a:spLocks noGrp="1"/>
          </p:cNvSpPr>
          <p:nvPr>
            <p:ph sz="half" idx="2"/>
          </p:nvPr>
        </p:nvSpPr>
        <p:spPr/>
        <p:txBody>
          <a:bodyPr/>
          <a:lstStyle/>
          <a:p>
            <a:pPr marL="0" indent="0">
              <a:buNone/>
            </a:pPr>
            <a:r>
              <a:rPr lang="en-US" dirty="0"/>
              <a:t>Thursdays @ 3</a:t>
            </a:r>
          </a:p>
          <a:p>
            <a:r>
              <a:rPr lang="en-US" dirty="0"/>
              <a:t>12/9: Goals and Actions</a:t>
            </a:r>
          </a:p>
          <a:p>
            <a:r>
              <a:rPr lang="en-US" dirty="0"/>
              <a:t>12/16: Increased or Improved Services, Part II</a:t>
            </a:r>
          </a:p>
          <a:p>
            <a:r>
              <a:rPr lang="en-US" dirty="0"/>
              <a:t>1/18: Local Control and Accountability Plan (LCAP) Required Goals</a:t>
            </a:r>
          </a:p>
          <a:p>
            <a:pPr marL="0" indent="0">
              <a:buNone/>
            </a:pPr>
            <a:endParaRPr lang="en-US" dirty="0"/>
          </a:p>
        </p:txBody>
      </p:sp>
      <p:sp>
        <p:nvSpPr>
          <p:cNvPr id="5" name="Slide Number Placeholder 4">
            <a:extLst>
              <a:ext uri="{FF2B5EF4-FFF2-40B4-BE49-F238E27FC236}">
                <a16:creationId xmlns:a16="http://schemas.microsoft.com/office/drawing/2014/main" id="{5B7E340D-FAC9-4607-BE40-FFA7EE61669A}"/>
              </a:ext>
            </a:extLst>
          </p:cNvPr>
          <p:cNvSpPr>
            <a:spLocks noGrp="1"/>
          </p:cNvSpPr>
          <p:nvPr>
            <p:ph type="sldNum" sz="quarter" idx="12"/>
          </p:nvPr>
        </p:nvSpPr>
        <p:spPr/>
        <p:txBody>
          <a:bodyPr/>
          <a:lstStyle/>
          <a:p>
            <a:fld id="{1E47FE53-EBF0-4DA7-9D9D-CC1C3A20F3CB}" type="slidenum">
              <a:rPr lang="en-US" smtClean="0"/>
              <a:t>2</a:t>
            </a:fld>
            <a:endParaRPr lang="en-US"/>
          </a:p>
        </p:txBody>
      </p:sp>
    </p:spTree>
    <p:extLst>
      <p:ext uri="{BB962C8B-B14F-4D97-AF65-F5344CB8AC3E}">
        <p14:creationId xmlns:p14="http://schemas.microsoft.com/office/powerpoint/2010/main" val="3202055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38AD3-B7C6-47C4-85B8-E5BB62812AF5}"/>
              </a:ext>
            </a:extLst>
          </p:cNvPr>
          <p:cNvSpPr>
            <a:spLocks noGrp="1"/>
          </p:cNvSpPr>
          <p:nvPr>
            <p:ph type="title"/>
          </p:nvPr>
        </p:nvSpPr>
        <p:spPr/>
        <p:txBody>
          <a:bodyPr/>
          <a:lstStyle/>
          <a:p>
            <a:r>
              <a:rPr lang="en-US" dirty="0"/>
              <a:t>Other Engagement Opportunities</a:t>
            </a:r>
          </a:p>
        </p:txBody>
      </p:sp>
      <p:sp>
        <p:nvSpPr>
          <p:cNvPr id="3" name="Text Placeholder 2">
            <a:extLst>
              <a:ext uri="{FF2B5EF4-FFF2-40B4-BE49-F238E27FC236}">
                <a16:creationId xmlns:a16="http://schemas.microsoft.com/office/drawing/2014/main" id="{DA95D6A8-B131-4A46-AF33-91AAB3E3D937}"/>
              </a:ext>
            </a:extLst>
          </p:cNvPr>
          <p:cNvSpPr>
            <a:spLocks noGrp="1"/>
          </p:cNvSpPr>
          <p:nvPr>
            <p:ph type="body" idx="1"/>
          </p:nvPr>
        </p:nvSpPr>
        <p:spPr/>
        <p:txBody>
          <a:bodyPr/>
          <a:lstStyle/>
          <a:p>
            <a:r>
              <a:rPr lang="en-US" dirty="0"/>
              <a:t>Providing Opportunities to Review and Comment</a:t>
            </a:r>
          </a:p>
        </p:txBody>
      </p:sp>
      <p:sp>
        <p:nvSpPr>
          <p:cNvPr id="4" name="Slide Number Placeholder 3">
            <a:extLst>
              <a:ext uri="{FF2B5EF4-FFF2-40B4-BE49-F238E27FC236}">
                <a16:creationId xmlns:a16="http://schemas.microsoft.com/office/drawing/2014/main" id="{F0B42BCF-8F8A-4B74-8503-B158ABD84477}"/>
              </a:ext>
            </a:extLst>
          </p:cNvPr>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3127687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21C0A-4524-49BF-89D5-6567D70E7A42}"/>
              </a:ext>
            </a:extLst>
          </p:cNvPr>
          <p:cNvSpPr>
            <a:spLocks noGrp="1"/>
          </p:cNvSpPr>
          <p:nvPr>
            <p:ph type="title"/>
          </p:nvPr>
        </p:nvSpPr>
        <p:spPr/>
        <p:txBody>
          <a:bodyPr/>
          <a:lstStyle/>
          <a:p>
            <a:r>
              <a:rPr lang="en-US" dirty="0"/>
              <a:t>Advisory Committees</a:t>
            </a:r>
          </a:p>
        </p:txBody>
      </p:sp>
      <p:sp>
        <p:nvSpPr>
          <p:cNvPr id="3" name="Content Placeholder 2">
            <a:extLst>
              <a:ext uri="{FF2B5EF4-FFF2-40B4-BE49-F238E27FC236}">
                <a16:creationId xmlns:a16="http://schemas.microsoft.com/office/drawing/2014/main" id="{7D4F5D5A-A499-494E-B1C7-FF0C2DA86307}"/>
              </a:ext>
            </a:extLst>
          </p:cNvPr>
          <p:cNvSpPr>
            <a:spLocks noGrp="1"/>
          </p:cNvSpPr>
          <p:nvPr>
            <p:ph idx="1"/>
          </p:nvPr>
        </p:nvSpPr>
        <p:spPr/>
        <p:txBody>
          <a:bodyPr/>
          <a:lstStyle/>
          <a:p>
            <a:r>
              <a:rPr lang="en-US" dirty="0"/>
              <a:t>The governing board of a school district or county office of education (COE) must establish a parent advisory committee.</a:t>
            </a:r>
          </a:p>
          <a:p>
            <a:r>
              <a:rPr lang="en-US" dirty="0"/>
              <a:t>The committee is a committee of parents, including parents of low-income, English learner, and foster youth students.</a:t>
            </a:r>
          </a:p>
          <a:p>
            <a:r>
              <a:rPr lang="en-US" dirty="0"/>
              <a:t>If the if the enrollment of the school district or COE includes at least 15% English learners and the school district or COE enrolls at least 50 students who are English learners the school district or COE must establish an English learner parent advisory committee.</a:t>
            </a:r>
          </a:p>
        </p:txBody>
      </p:sp>
      <p:sp>
        <p:nvSpPr>
          <p:cNvPr id="4" name="Slide Number Placeholder 3">
            <a:extLst>
              <a:ext uri="{FF2B5EF4-FFF2-40B4-BE49-F238E27FC236}">
                <a16:creationId xmlns:a16="http://schemas.microsoft.com/office/drawing/2014/main" id="{D0FA73A0-E32F-49CD-AD6E-5980217A18E0}"/>
              </a:ext>
            </a:extLst>
          </p:cNvPr>
          <p:cNvSpPr>
            <a:spLocks noGrp="1"/>
          </p:cNvSpPr>
          <p:nvPr>
            <p:ph type="sldNum" sz="quarter" idx="12"/>
          </p:nvPr>
        </p:nvSpPr>
        <p:spPr/>
        <p:txBody>
          <a:bodyPr/>
          <a:lstStyle/>
          <a:p>
            <a:fld id="{1E47FE53-EBF0-4DA7-9D9D-CC1C3A20F3CB}" type="slidenum">
              <a:rPr lang="en-US" smtClean="0"/>
              <a:t>21</a:t>
            </a:fld>
            <a:endParaRPr lang="en-US"/>
          </a:p>
        </p:txBody>
      </p:sp>
    </p:spTree>
    <p:extLst>
      <p:ext uri="{BB962C8B-B14F-4D97-AF65-F5344CB8AC3E}">
        <p14:creationId xmlns:p14="http://schemas.microsoft.com/office/powerpoint/2010/main" val="1166969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3F81D-8C4F-4C7C-B467-A464241F46A6}"/>
              </a:ext>
            </a:extLst>
          </p:cNvPr>
          <p:cNvSpPr>
            <a:spLocks noGrp="1"/>
          </p:cNvSpPr>
          <p:nvPr>
            <p:ph type="title"/>
          </p:nvPr>
        </p:nvSpPr>
        <p:spPr/>
        <p:txBody>
          <a:bodyPr/>
          <a:lstStyle/>
          <a:p>
            <a:r>
              <a:rPr lang="en-US" dirty="0"/>
              <a:t>Advisory Committee Review Requirement</a:t>
            </a:r>
          </a:p>
        </p:txBody>
      </p:sp>
      <p:sp>
        <p:nvSpPr>
          <p:cNvPr id="3" name="Content Placeholder 2">
            <a:extLst>
              <a:ext uri="{FF2B5EF4-FFF2-40B4-BE49-F238E27FC236}">
                <a16:creationId xmlns:a16="http://schemas.microsoft.com/office/drawing/2014/main" id="{63877855-63A9-4778-A886-0F67B0598413}"/>
              </a:ext>
            </a:extLst>
          </p:cNvPr>
          <p:cNvSpPr>
            <a:spLocks noGrp="1"/>
          </p:cNvSpPr>
          <p:nvPr>
            <p:ph idx="1"/>
          </p:nvPr>
        </p:nvSpPr>
        <p:spPr/>
        <p:txBody>
          <a:bodyPr/>
          <a:lstStyle/>
          <a:p>
            <a:pPr lvl="0"/>
            <a:r>
              <a:rPr lang="en-US" dirty="0"/>
              <a:t>Before the governing board of a school district or county office of education considers the adoption of the LCAP, the superintendent of the district or county superintendent of schools must:</a:t>
            </a:r>
          </a:p>
          <a:p>
            <a:pPr lvl="1"/>
            <a:r>
              <a:rPr lang="en-US" dirty="0"/>
              <a:t>Present the LCAP to the parent advisory committee and the English learner parent advisory committee, as applicable, for review and comment; and</a:t>
            </a:r>
          </a:p>
          <a:p>
            <a:pPr lvl="1"/>
            <a:r>
              <a:rPr lang="en-US" dirty="0"/>
              <a:t>Respond in writing to comments received from the advisory committee(s).</a:t>
            </a:r>
          </a:p>
        </p:txBody>
      </p:sp>
      <p:sp>
        <p:nvSpPr>
          <p:cNvPr id="4" name="Slide Number Placeholder 3">
            <a:extLst>
              <a:ext uri="{FF2B5EF4-FFF2-40B4-BE49-F238E27FC236}">
                <a16:creationId xmlns:a16="http://schemas.microsoft.com/office/drawing/2014/main" id="{6EDE9232-DC7A-45BF-A72E-50CED37E1CE0}"/>
              </a:ext>
            </a:extLst>
          </p:cNvPr>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4427756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42DAE-3A0A-4644-9746-2995E9941DDF}"/>
              </a:ext>
            </a:extLst>
          </p:cNvPr>
          <p:cNvSpPr>
            <a:spLocks noGrp="1"/>
          </p:cNvSpPr>
          <p:nvPr>
            <p:ph type="title"/>
          </p:nvPr>
        </p:nvSpPr>
        <p:spPr/>
        <p:txBody>
          <a:bodyPr/>
          <a:lstStyle/>
          <a:p>
            <a:r>
              <a:rPr lang="en-US" dirty="0"/>
              <a:t>Public Opportunity to Submit Written Comment</a:t>
            </a:r>
          </a:p>
        </p:txBody>
      </p:sp>
      <p:sp>
        <p:nvSpPr>
          <p:cNvPr id="3" name="Content Placeholder 2">
            <a:extLst>
              <a:ext uri="{FF2B5EF4-FFF2-40B4-BE49-F238E27FC236}">
                <a16:creationId xmlns:a16="http://schemas.microsoft.com/office/drawing/2014/main" id="{9F0C02D2-F029-4266-A432-95643D8EF59D}"/>
              </a:ext>
            </a:extLst>
          </p:cNvPr>
          <p:cNvSpPr>
            <a:spLocks noGrp="1"/>
          </p:cNvSpPr>
          <p:nvPr>
            <p:ph idx="1"/>
          </p:nvPr>
        </p:nvSpPr>
        <p:spPr/>
        <p:txBody>
          <a:bodyPr/>
          <a:lstStyle/>
          <a:p>
            <a:pPr lvl="0"/>
            <a:r>
              <a:rPr lang="en-US" dirty="0"/>
              <a:t>School districts and COEs are required to provide members of the public with the opportunity to submit written comments regarding the actions and expenditures proposed in the LCAP.</a:t>
            </a:r>
          </a:p>
          <a:p>
            <a:pPr lvl="1"/>
            <a:r>
              <a:rPr lang="en-US" dirty="0"/>
              <a:t>Notifications should be made using the most efficient method of notification possible. </a:t>
            </a:r>
          </a:p>
          <a:p>
            <a:pPr lvl="1"/>
            <a:r>
              <a:rPr lang="en-US" dirty="0"/>
              <a:t>School districts and COEs are required to ensure that written notifications are translated into the primary language of any student population that make up 15% or more of the LEA’s students who speak a primary language other than English.</a:t>
            </a:r>
          </a:p>
        </p:txBody>
      </p:sp>
      <p:sp>
        <p:nvSpPr>
          <p:cNvPr id="4" name="Slide Number Placeholder 3">
            <a:extLst>
              <a:ext uri="{FF2B5EF4-FFF2-40B4-BE49-F238E27FC236}">
                <a16:creationId xmlns:a16="http://schemas.microsoft.com/office/drawing/2014/main" id="{13967395-9557-4417-BBCE-15DFD0364473}"/>
              </a:ext>
            </a:extLst>
          </p:cNvPr>
          <p:cNvSpPr>
            <a:spLocks noGrp="1"/>
          </p:cNvSpPr>
          <p:nvPr>
            <p:ph type="sldNum" sz="quarter" idx="12"/>
          </p:nvPr>
        </p:nvSpPr>
        <p:spPr/>
        <p:txBody>
          <a:bodyPr/>
          <a:lstStyle/>
          <a:p>
            <a:fld id="{1E47FE53-EBF0-4DA7-9D9D-CC1C3A20F3CB}" type="slidenum">
              <a:rPr lang="en-US" smtClean="0"/>
              <a:t>23</a:t>
            </a:fld>
            <a:endParaRPr lang="en-US"/>
          </a:p>
        </p:txBody>
      </p:sp>
    </p:spTree>
    <p:extLst>
      <p:ext uri="{BB962C8B-B14F-4D97-AF65-F5344CB8AC3E}">
        <p14:creationId xmlns:p14="http://schemas.microsoft.com/office/powerpoint/2010/main" val="1597291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6C364-A8AA-4DDC-8CC7-686AA3759D8D}"/>
              </a:ext>
            </a:extLst>
          </p:cNvPr>
          <p:cNvSpPr>
            <a:spLocks noGrp="1"/>
          </p:cNvSpPr>
          <p:nvPr>
            <p:ph type="title"/>
          </p:nvPr>
        </p:nvSpPr>
        <p:spPr/>
        <p:txBody>
          <a:bodyPr/>
          <a:lstStyle/>
          <a:p>
            <a:r>
              <a:rPr lang="en-US" dirty="0"/>
              <a:t>Review of School Plans</a:t>
            </a:r>
          </a:p>
        </p:txBody>
      </p:sp>
      <p:sp>
        <p:nvSpPr>
          <p:cNvPr id="3" name="Content Placeholder 2">
            <a:extLst>
              <a:ext uri="{FF2B5EF4-FFF2-40B4-BE49-F238E27FC236}">
                <a16:creationId xmlns:a16="http://schemas.microsoft.com/office/drawing/2014/main" id="{4BB11CB8-AB32-4639-BE22-78A95E9C970A}"/>
              </a:ext>
            </a:extLst>
          </p:cNvPr>
          <p:cNvSpPr>
            <a:spLocks noGrp="1"/>
          </p:cNvSpPr>
          <p:nvPr>
            <p:ph idx="1"/>
          </p:nvPr>
        </p:nvSpPr>
        <p:spPr/>
        <p:txBody>
          <a:bodyPr>
            <a:normAutofit/>
          </a:bodyPr>
          <a:lstStyle/>
          <a:p>
            <a:pPr lvl="0"/>
            <a:r>
              <a:rPr lang="en-US" dirty="0"/>
              <a:t>A school district or COE is required to review the School Plans for Student Achievement (SPSAs) for schools within the district or COE to ensure that the specific actions included in the LCAP are consistent with strategies included in the schools’ SPSAs.</a:t>
            </a:r>
          </a:p>
        </p:txBody>
      </p:sp>
      <p:sp>
        <p:nvSpPr>
          <p:cNvPr id="4" name="Slide Number Placeholder 3">
            <a:extLst>
              <a:ext uri="{FF2B5EF4-FFF2-40B4-BE49-F238E27FC236}">
                <a16:creationId xmlns:a16="http://schemas.microsoft.com/office/drawing/2014/main" id="{BC1AA5EB-2BA8-485E-9465-FCA45792F525}"/>
              </a:ext>
            </a:extLst>
          </p:cNvPr>
          <p:cNvSpPr>
            <a:spLocks noGrp="1"/>
          </p:cNvSpPr>
          <p:nvPr>
            <p:ph type="sldNum" sz="quarter" idx="12"/>
          </p:nvPr>
        </p:nvSpPr>
        <p:spPr/>
        <p:txBody>
          <a:bodyPr/>
          <a:lstStyle/>
          <a:p>
            <a:fld id="{1E47FE53-EBF0-4DA7-9D9D-CC1C3A20F3CB}" type="slidenum">
              <a:rPr lang="en-US" smtClean="0"/>
              <a:t>24</a:t>
            </a:fld>
            <a:endParaRPr lang="en-US"/>
          </a:p>
        </p:txBody>
      </p:sp>
    </p:spTree>
    <p:extLst>
      <p:ext uri="{BB962C8B-B14F-4D97-AF65-F5344CB8AC3E}">
        <p14:creationId xmlns:p14="http://schemas.microsoft.com/office/powerpoint/2010/main" val="243087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DC5E0-C5DA-476B-9BFE-1CF994191EAA}"/>
              </a:ext>
            </a:extLst>
          </p:cNvPr>
          <p:cNvSpPr>
            <a:spLocks noGrp="1"/>
          </p:cNvSpPr>
          <p:nvPr>
            <p:ph type="title"/>
          </p:nvPr>
        </p:nvSpPr>
        <p:spPr/>
        <p:txBody>
          <a:bodyPr/>
          <a:lstStyle/>
          <a:p>
            <a:r>
              <a:rPr lang="en-US" dirty="0"/>
              <a:t>Consultation With SELPA</a:t>
            </a:r>
          </a:p>
        </p:txBody>
      </p:sp>
      <p:sp>
        <p:nvSpPr>
          <p:cNvPr id="3" name="Content Placeholder 2">
            <a:extLst>
              <a:ext uri="{FF2B5EF4-FFF2-40B4-BE49-F238E27FC236}">
                <a16:creationId xmlns:a16="http://schemas.microsoft.com/office/drawing/2014/main" id="{E478FD52-F24E-4EEB-9F97-7F478EFAECCF}"/>
              </a:ext>
            </a:extLst>
          </p:cNvPr>
          <p:cNvSpPr>
            <a:spLocks noGrp="1"/>
          </p:cNvSpPr>
          <p:nvPr>
            <p:ph idx="1"/>
          </p:nvPr>
        </p:nvSpPr>
        <p:spPr/>
        <p:txBody>
          <a:bodyPr/>
          <a:lstStyle/>
          <a:p>
            <a:pPr lvl="0"/>
            <a:r>
              <a:rPr lang="en-US" dirty="0"/>
              <a:t>A school district or COE is required to consult with its Special Education Local Plan Area (SELPA) administrator(s) to:</a:t>
            </a:r>
          </a:p>
          <a:p>
            <a:pPr lvl="1"/>
            <a:r>
              <a:rPr lang="en-US" dirty="0"/>
              <a:t>Determine that specific actions for individuals with exceptional needs (i.e. Students with Disabilities) are included in the LCAP; and</a:t>
            </a:r>
          </a:p>
          <a:p>
            <a:pPr lvl="1"/>
            <a:r>
              <a:rPr lang="en-US" dirty="0"/>
              <a:t>Are consistent with strategies included in the annual assurances support plan for the education of individuals with exceptional needs.</a:t>
            </a:r>
            <a:endParaRPr lang="en-US" dirty="0">
              <a:sym typeface="Verdana"/>
            </a:endParaRPr>
          </a:p>
        </p:txBody>
      </p:sp>
      <p:sp>
        <p:nvSpPr>
          <p:cNvPr id="4" name="Slide Number Placeholder 3">
            <a:extLst>
              <a:ext uri="{FF2B5EF4-FFF2-40B4-BE49-F238E27FC236}">
                <a16:creationId xmlns:a16="http://schemas.microsoft.com/office/drawing/2014/main" id="{C573A95E-B973-43B7-8336-FC89B9095ACD}"/>
              </a:ext>
            </a:extLst>
          </p:cNvPr>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23800585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0512-C77A-40E6-AD7D-94ABB7489088}"/>
              </a:ext>
            </a:extLst>
          </p:cNvPr>
          <p:cNvSpPr>
            <a:spLocks noGrp="1"/>
          </p:cNvSpPr>
          <p:nvPr>
            <p:ph type="title"/>
          </p:nvPr>
        </p:nvSpPr>
        <p:spPr/>
        <p:txBody>
          <a:bodyPr/>
          <a:lstStyle/>
          <a:p>
            <a:r>
              <a:rPr lang="en-US" dirty="0"/>
              <a:t>Public Hearing (Prior to Adoption)</a:t>
            </a:r>
          </a:p>
        </p:txBody>
      </p:sp>
      <p:sp>
        <p:nvSpPr>
          <p:cNvPr id="3" name="Content Placeholder 2">
            <a:extLst>
              <a:ext uri="{FF2B5EF4-FFF2-40B4-BE49-F238E27FC236}">
                <a16:creationId xmlns:a16="http://schemas.microsoft.com/office/drawing/2014/main" id="{0CCFB652-85BD-4546-9387-7E137B165D3E}"/>
              </a:ext>
            </a:extLst>
          </p:cNvPr>
          <p:cNvSpPr>
            <a:spLocks noGrp="1"/>
          </p:cNvSpPr>
          <p:nvPr>
            <p:ph idx="1"/>
          </p:nvPr>
        </p:nvSpPr>
        <p:spPr/>
        <p:txBody>
          <a:bodyPr/>
          <a:lstStyle/>
          <a:p>
            <a:pPr lvl="0"/>
            <a:r>
              <a:rPr lang="en-US" dirty="0"/>
              <a:t>Before an LEA adopts the LCAP it must hold at least one public hearing to solicit recommendations and comments from members of the public regarding the specific actions and expenditures proposed to be included in the LCAP.</a:t>
            </a:r>
          </a:p>
          <a:p>
            <a:pPr lvl="1"/>
            <a:r>
              <a:rPr lang="en-US" dirty="0"/>
              <a:t>The agenda for the public hearing must be posted at least 72 hours in advance and must include the location where the LCAP will be available for public inspection</a:t>
            </a:r>
          </a:p>
        </p:txBody>
      </p:sp>
      <p:sp>
        <p:nvSpPr>
          <p:cNvPr id="4" name="Slide Number Placeholder 3">
            <a:extLst>
              <a:ext uri="{FF2B5EF4-FFF2-40B4-BE49-F238E27FC236}">
                <a16:creationId xmlns:a16="http://schemas.microsoft.com/office/drawing/2014/main" id="{4FAA526D-ADAC-4968-AC00-2258A3458382}"/>
              </a:ext>
            </a:extLst>
          </p:cNvPr>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105674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29A6E-E746-465E-9D68-09C6D56146F2}"/>
              </a:ext>
            </a:extLst>
          </p:cNvPr>
          <p:cNvSpPr>
            <a:spLocks noGrp="1"/>
          </p:cNvSpPr>
          <p:nvPr>
            <p:ph type="title"/>
          </p:nvPr>
        </p:nvSpPr>
        <p:spPr>
          <a:xfrm>
            <a:off x="1097280" y="286603"/>
            <a:ext cx="10058400" cy="1450757"/>
          </a:xfrm>
        </p:spPr>
        <p:txBody>
          <a:bodyPr>
            <a:normAutofit/>
          </a:bodyPr>
          <a:lstStyle/>
          <a:p>
            <a:r>
              <a:rPr lang="en-US" dirty="0"/>
              <a:t>LCAP Adoption for School Districts and COEs</a:t>
            </a:r>
          </a:p>
        </p:txBody>
      </p:sp>
      <p:sp>
        <p:nvSpPr>
          <p:cNvPr id="3" name="Content Placeholder 2">
            <a:extLst>
              <a:ext uri="{FF2B5EF4-FFF2-40B4-BE49-F238E27FC236}">
                <a16:creationId xmlns:a16="http://schemas.microsoft.com/office/drawing/2014/main" id="{EAC93C59-DC1C-4D1E-9B07-22B27FD50375}"/>
              </a:ext>
            </a:extLst>
          </p:cNvPr>
          <p:cNvSpPr>
            <a:spLocks noGrp="1"/>
          </p:cNvSpPr>
          <p:nvPr>
            <p:ph idx="1"/>
          </p:nvPr>
        </p:nvSpPr>
        <p:spPr/>
        <p:txBody>
          <a:bodyPr/>
          <a:lstStyle/>
          <a:p>
            <a:pPr lvl="0"/>
            <a:r>
              <a:rPr lang="en-US" dirty="0"/>
              <a:t>The governing board of a school district or a COE must adopt the LCAP at a public meeting on or before July 1 of each year.</a:t>
            </a:r>
          </a:p>
          <a:p>
            <a:pPr lvl="1"/>
            <a:r>
              <a:rPr lang="en-US" dirty="0"/>
              <a:t>This meeting must be held after, but not on the same day as, the public hearing discussed in the previous slide.</a:t>
            </a:r>
          </a:p>
          <a:p>
            <a:pPr lvl="1"/>
            <a:r>
              <a:rPr lang="en-US" dirty="0"/>
              <a:t>This meeting must be the same meeting at which the governing board of the school district or COE adopts its budget.</a:t>
            </a:r>
          </a:p>
          <a:p>
            <a:pPr lvl="1"/>
            <a:r>
              <a:rPr lang="en-US" dirty="0"/>
              <a:t>The school district or COE must also report its California School Dashboard (Dashboard) local indicators at this meeting. </a:t>
            </a:r>
          </a:p>
        </p:txBody>
      </p:sp>
      <p:sp>
        <p:nvSpPr>
          <p:cNvPr id="4" name="Slide Number Placeholder 3">
            <a:extLst>
              <a:ext uri="{FF2B5EF4-FFF2-40B4-BE49-F238E27FC236}">
                <a16:creationId xmlns:a16="http://schemas.microsoft.com/office/drawing/2014/main" id="{221908A1-E3DE-4FA8-928E-A2B141446EBE}"/>
              </a:ext>
            </a:extLst>
          </p:cNvPr>
          <p:cNvSpPr>
            <a:spLocks noGrp="1"/>
          </p:cNvSpPr>
          <p:nvPr>
            <p:ph type="sldNum" sz="quarter" idx="12"/>
          </p:nvPr>
        </p:nvSpPr>
        <p:spPr/>
        <p:txBody>
          <a:bodyPr/>
          <a:lstStyle/>
          <a:p>
            <a:fld id="{1E47FE53-EBF0-4DA7-9D9D-CC1C3A20F3CB}" type="slidenum">
              <a:rPr lang="en-US" smtClean="0"/>
              <a:t>27</a:t>
            </a:fld>
            <a:endParaRPr lang="en-US"/>
          </a:p>
        </p:txBody>
      </p:sp>
    </p:spTree>
    <p:extLst>
      <p:ext uri="{BB962C8B-B14F-4D97-AF65-F5344CB8AC3E}">
        <p14:creationId xmlns:p14="http://schemas.microsoft.com/office/powerpoint/2010/main" val="1773288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1FB16-B86E-4914-B0F5-FF0D331C8DD9}"/>
              </a:ext>
            </a:extLst>
          </p:cNvPr>
          <p:cNvSpPr>
            <a:spLocks noGrp="1"/>
          </p:cNvSpPr>
          <p:nvPr>
            <p:ph type="title"/>
          </p:nvPr>
        </p:nvSpPr>
        <p:spPr/>
        <p:txBody>
          <a:bodyPr/>
          <a:lstStyle/>
          <a:p>
            <a:r>
              <a:rPr lang="en-US" dirty="0"/>
              <a:t>LCAP Adoption for Charter Schools</a:t>
            </a:r>
          </a:p>
        </p:txBody>
      </p:sp>
      <p:sp>
        <p:nvSpPr>
          <p:cNvPr id="3" name="Content Placeholder 2">
            <a:extLst>
              <a:ext uri="{FF2B5EF4-FFF2-40B4-BE49-F238E27FC236}">
                <a16:creationId xmlns:a16="http://schemas.microsoft.com/office/drawing/2014/main" id="{B8F94181-55D3-4582-8119-AE376DCEA3E0}"/>
              </a:ext>
            </a:extLst>
          </p:cNvPr>
          <p:cNvSpPr>
            <a:spLocks noGrp="1"/>
          </p:cNvSpPr>
          <p:nvPr>
            <p:ph idx="1"/>
          </p:nvPr>
        </p:nvSpPr>
        <p:spPr/>
        <p:txBody>
          <a:bodyPr/>
          <a:lstStyle/>
          <a:p>
            <a:r>
              <a:rPr lang="en-US" dirty="0"/>
              <a:t>The governing body of a charter school must hold a public hearing to adopt the LCAP on or before July 1 of each year. </a:t>
            </a:r>
          </a:p>
          <a:p>
            <a:pPr lvl="1"/>
            <a:r>
              <a:rPr lang="en-US" dirty="0"/>
              <a:t>At this meeting the governing body of the charter school must update the goals and annual actions to achieve those goals identified in the charter petition.</a:t>
            </a:r>
          </a:p>
          <a:p>
            <a:pPr lvl="1"/>
            <a:r>
              <a:rPr lang="en-US" dirty="0"/>
              <a:t>The charter school must also report its Dashboard local indicators at this meeting. </a:t>
            </a:r>
          </a:p>
          <a:p>
            <a:pPr lvl="1"/>
            <a:endParaRPr lang="en-US" dirty="0"/>
          </a:p>
        </p:txBody>
      </p:sp>
      <p:sp>
        <p:nvSpPr>
          <p:cNvPr id="4" name="Slide Number Placeholder 3">
            <a:extLst>
              <a:ext uri="{FF2B5EF4-FFF2-40B4-BE49-F238E27FC236}">
                <a16:creationId xmlns:a16="http://schemas.microsoft.com/office/drawing/2014/main" id="{78B323FC-B027-4D93-8D90-8F04C1D61150}"/>
              </a:ext>
            </a:extLst>
          </p:cNvPr>
          <p:cNvSpPr>
            <a:spLocks noGrp="1"/>
          </p:cNvSpPr>
          <p:nvPr>
            <p:ph type="sldNum" sz="quarter" idx="12"/>
          </p:nvPr>
        </p:nvSpPr>
        <p:spPr/>
        <p:txBody>
          <a:bodyPr/>
          <a:lstStyle/>
          <a:p>
            <a:fld id="{1E47FE53-EBF0-4DA7-9D9D-CC1C3A20F3CB}" type="slidenum">
              <a:rPr lang="en-US" smtClean="0"/>
              <a:t>28</a:t>
            </a:fld>
            <a:endParaRPr lang="en-US"/>
          </a:p>
        </p:txBody>
      </p:sp>
    </p:spTree>
    <p:extLst>
      <p:ext uri="{BB962C8B-B14F-4D97-AF65-F5344CB8AC3E}">
        <p14:creationId xmlns:p14="http://schemas.microsoft.com/office/powerpoint/2010/main" val="3932970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9F6C4-9C14-4761-9BEE-A4C77C645977}"/>
              </a:ext>
            </a:extLst>
          </p:cNvPr>
          <p:cNvSpPr>
            <a:spLocks noGrp="1"/>
          </p:cNvSpPr>
          <p:nvPr>
            <p:ph type="title"/>
          </p:nvPr>
        </p:nvSpPr>
        <p:spPr/>
        <p:txBody>
          <a:bodyPr/>
          <a:lstStyle/>
          <a:p>
            <a:r>
              <a:rPr lang="en-US" dirty="0"/>
              <a:t>Engaging Educational Partners Section</a:t>
            </a:r>
          </a:p>
        </p:txBody>
      </p:sp>
      <p:sp>
        <p:nvSpPr>
          <p:cNvPr id="3" name="Text Placeholder 2">
            <a:extLst>
              <a:ext uri="{FF2B5EF4-FFF2-40B4-BE49-F238E27FC236}">
                <a16:creationId xmlns:a16="http://schemas.microsoft.com/office/drawing/2014/main" id="{284FD5BF-82EB-4CD8-9D98-180A3FEB1156}"/>
              </a:ext>
            </a:extLst>
          </p:cNvPr>
          <p:cNvSpPr>
            <a:spLocks noGrp="1"/>
          </p:cNvSpPr>
          <p:nvPr>
            <p:ph type="body" idx="1"/>
          </p:nvPr>
        </p:nvSpPr>
        <p:spPr/>
        <p:txBody>
          <a:bodyPr/>
          <a:lstStyle/>
          <a:p>
            <a:r>
              <a:rPr lang="en-US" dirty="0"/>
              <a:t>Requirements for Documenting the Engagement Process and its Influence on the Plan</a:t>
            </a:r>
          </a:p>
        </p:txBody>
      </p:sp>
      <p:sp>
        <p:nvSpPr>
          <p:cNvPr id="4" name="Slide Number Placeholder 3">
            <a:extLst>
              <a:ext uri="{FF2B5EF4-FFF2-40B4-BE49-F238E27FC236}">
                <a16:creationId xmlns:a16="http://schemas.microsoft.com/office/drawing/2014/main" id="{B058467F-581A-4BFC-9BA7-DA41B1997D0F}"/>
              </a:ext>
            </a:extLst>
          </p:cNvPr>
          <p:cNvSpPr>
            <a:spLocks noGrp="1"/>
          </p:cNvSpPr>
          <p:nvPr>
            <p:ph type="sldNum" sz="quarter" idx="12"/>
          </p:nvPr>
        </p:nvSpPr>
        <p:spPr/>
        <p:txBody>
          <a:bodyPr/>
          <a:lstStyle/>
          <a:p>
            <a:fld id="{1E47FE53-EBF0-4DA7-9D9D-CC1C3A20F3CB}" type="slidenum">
              <a:rPr lang="en-US" smtClean="0"/>
              <a:t>29</a:t>
            </a:fld>
            <a:endParaRPr lang="en-US"/>
          </a:p>
        </p:txBody>
      </p:sp>
    </p:spTree>
    <p:extLst>
      <p:ext uri="{BB962C8B-B14F-4D97-AF65-F5344CB8AC3E}">
        <p14:creationId xmlns:p14="http://schemas.microsoft.com/office/powerpoint/2010/main" val="331078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1EB2-E920-4A61-A099-48926E579EF2}"/>
              </a:ext>
            </a:extLst>
          </p:cNvPr>
          <p:cNvSpPr>
            <a:spLocks noGrp="1"/>
          </p:cNvSpPr>
          <p:nvPr>
            <p:ph type="title"/>
          </p:nvPr>
        </p:nvSpPr>
        <p:spPr/>
        <p:txBody>
          <a:bodyPr/>
          <a:lstStyle/>
          <a:p>
            <a:r>
              <a:rPr lang="en-US" dirty="0"/>
              <a:t>Template Files</a:t>
            </a:r>
          </a:p>
        </p:txBody>
      </p:sp>
      <p:sp>
        <p:nvSpPr>
          <p:cNvPr id="3" name="Content Placeholder 2">
            <a:extLst>
              <a:ext uri="{FF2B5EF4-FFF2-40B4-BE49-F238E27FC236}">
                <a16:creationId xmlns:a16="http://schemas.microsoft.com/office/drawing/2014/main" id="{D6E59869-170F-4648-A9F2-E6B17255A047}"/>
              </a:ext>
            </a:extLst>
          </p:cNvPr>
          <p:cNvSpPr>
            <a:spLocks noGrp="1"/>
          </p:cNvSpPr>
          <p:nvPr>
            <p:ph idx="1"/>
          </p:nvPr>
        </p:nvSpPr>
        <p:spPr/>
        <p:txBody>
          <a:bodyPr>
            <a:normAutofit fontScale="92500"/>
          </a:bodyPr>
          <a:lstStyle/>
          <a:p>
            <a:r>
              <a:rPr lang="en-US" dirty="0"/>
              <a:t>The LCAP Template: </a:t>
            </a:r>
            <a:r>
              <a:rPr lang="en-US" dirty="0">
                <a:solidFill>
                  <a:srgbClr val="1704A0"/>
                </a:solidFill>
                <a:hlinkClick r:id="rId2" tooltip="LCAP Template">
                  <a:extLst>
                    <a:ext uri="{A12FA001-AC4F-418D-AE19-62706E023703}">
                      <ahyp:hlinkClr xmlns:ahyp="http://schemas.microsoft.com/office/drawing/2018/hyperlinkcolor" val="tx"/>
                    </a:ext>
                  </a:extLst>
                </a:hlinkClick>
              </a:rPr>
              <a:t>https://www.cde.ca.gov/re/lc/documents/lcaptemplate2022.docx</a:t>
            </a:r>
            <a:r>
              <a:rPr lang="en-US" dirty="0"/>
              <a:t>  </a:t>
            </a:r>
          </a:p>
          <a:p>
            <a:r>
              <a:rPr lang="en-US" dirty="0"/>
              <a:t>LCAP Action Tables Template: </a:t>
            </a:r>
            <a:r>
              <a:rPr lang="en-US" dirty="0">
                <a:solidFill>
                  <a:srgbClr val="1704A0"/>
                </a:solidFill>
                <a:hlinkClick r:id="rId3" tooltip="LCAP Action Tables">
                  <a:extLst>
                    <a:ext uri="{A12FA001-AC4F-418D-AE19-62706E023703}">
                      <ahyp:hlinkClr xmlns:ahyp="http://schemas.microsoft.com/office/drawing/2018/hyperlinkcolor" val="tx"/>
                    </a:ext>
                  </a:extLst>
                </a:hlinkClick>
              </a:rPr>
              <a:t>https://www.cde.ca.gov/re/lc/documents/lcapactiontables.xlsx</a:t>
            </a:r>
            <a:r>
              <a:rPr lang="en-US" dirty="0"/>
              <a:t> </a:t>
            </a:r>
          </a:p>
          <a:p>
            <a:r>
              <a:rPr lang="en-US" dirty="0"/>
              <a:t>Supplement to the Annual Update to the 2021–22 LCAP Template (2021–22 Supplement): </a:t>
            </a:r>
            <a:r>
              <a:rPr lang="en-US" dirty="0">
                <a:solidFill>
                  <a:srgbClr val="1704A0"/>
                </a:solidFill>
                <a:hlinkClick r:id="rId4" tooltip="Supplement to the Annual Update to the 2021–22 LCAP Template">
                  <a:extLst>
                    <a:ext uri="{A12FA001-AC4F-418D-AE19-62706E023703}">
                      <ahyp:hlinkClr xmlns:ahyp="http://schemas.microsoft.com/office/drawing/2018/hyperlinkcolor" val="tx"/>
                    </a:ext>
                  </a:extLst>
                </a:hlinkClick>
              </a:rPr>
              <a:t>https://www.cde.ca.gov/re/lc/documents/lcapsupplement.docx</a:t>
            </a:r>
            <a:r>
              <a:rPr lang="en-US" dirty="0"/>
              <a:t> </a:t>
            </a:r>
          </a:p>
          <a:p>
            <a:r>
              <a:rPr lang="en-US" dirty="0"/>
              <a:t>The Budget Overview for Parents Template is being revised to remove the references to the 2020–21 Learning Continuity and Attendance Plan and to align to the LCAP Template. </a:t>
            </a:r>
          </a:p>
          <a:p>
            <a:endParaRPr lang="en-US" dirty="0"/>
          </a:p>
        </p:txBody>
      </p:sp>
      <p:sp>
        <p:nvSpPr>
          <p:cNvPr id="4" name="Slide Number Placeholder 3">
            <a:extLst>
              <a:ext uri="{FF2B5EF4-FFF2-40B4-BE49-F238E27FC236}">
                <a16:creationId xmlns:a16="http://schemas.microsoft.com/office/drawing/2014/main" id="{F2011D7B-DA41-4362-9BD6-2E6B0891C950}"/>
              </a:ext>
            </a:extLst>
          </p:cNvPr>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34781608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73D29-4359-42A0-BA70-F2D2B0014C34}"/>
              </a:ext>
            </a:extLst>
          </p:cNvPr>
          <p:cNvSpPr>
            <a:spLocks noGrp="1"/>
          </p:cNvSpPr>
          <p:nvPr>
            <p:ph type="title"/>
          </p:nvPr>
        </p:nvSpPr>
        <p:spPr/>
        <p:txBody>
          <a:bodyPr/>
          <a:lstStyle/>
          <a:p>
            <a:r>
              <a:rPr lang="en-US" dirty="0"/>
              <a:t>Purpose of the Section</a:t>
            </a:r>
          </a:p>
        </p:txBody>
      </p:sp>
      <p:sp>
        <p:nvSpPr>
          <p:cNvPr id="3" name="Content Placeholder 2">
            <a:extLst>
              <a:ext uri="{FF2B5EF4-FFF2-40B4-BE49-F238E27FC236}">
                <a16:creationId xmlns:a16="http://schemas.microsoft.com/office/drawing/2014/main" id="{CBEC6632-D3B9-42D0-99D9-9C12B85A4DED}"/>
              </a:ext>
            </a:extLst>
          </p:cNvPr>
          <p:cNvSpPr>
            <a:spLocks noGrp="1"/>
          </p:cNvSpPr>
          <p:nvPr>
            <p:ph idx="1"/>
          </p:nvPr>
        </p:nvSpPr>
        <p:spPr/>
        <p:txBody>
          <a:bodyPr/>
          <a:lstStyle/>
          <a:p>
            <a:r>
              <a:rPr lang="en-US" dirty="0"/>
              <a:t>The Engaging Educational Partners section of the LCAP is intended to document how the LEA’s engagement with its educational partners influenced the adopted LCAP. </a:t>
            </a:r>
          </a:p>
          <a:p>
            <a:r>
              <a:rPr lang="en-US" dirty="0"/>
              <a:t>This section allows educational partners that participated in the LCAP development process, as well as the broader public, to understand how the LEA engaged its partners and the impact of that engagement on the plan. </a:t>
            </a:r>
          </a:p>
          <a:p>
            <a:r>
              <a:rPr lang="en-US" dirty="0"/>
              <a:t>LEAs are encouraged to keep this in mind when completing the LCAP. </a:t>
            </a:r>
          </a:p>
        </p:txBody>
      </p:sp>
      <p:sp>
        <p:nvSpPr>
          <p:cNvPr id="4" name="Slide Number Placeholder 3">
            <a:extLst>
              <a:ext uri="{FF2B5EF4-FFF2-40B4-BE49-F238E27FC236}">
                <a16:creationId xmlns:a16="http://schemas.microsoft.com/office/drawing/2014/main" id="{0CBE751D-4554-4506-87C2-D3905328A94B}"/>
              </a:ext>
            </a:extLst>
          </p:cNvPr>
          <p:cNvSpPr>
            <a:spLocks noGrp="1"/>
          </p:cNvSpPr>
          <p:nvPr>
            <p:ph type="sldNum" sz="quarter" idx="12"/>
          </p:nvPr>
        </p:nvSpPr>
        <p:spPr/>
        <p:txBody>
          <a:bodyPr/>
          <a:lstStyle/>
          <a:p>
            <a:fld id="{1E47FE53-EBF0-4DA7-9D9D-CC1C3A20F3CB}" type="slidenum">
              <a:rPr lang="en-US" smtClean="0"/>
              <a:t>30</a:t>
            </a:fld>
            <a:endParaRPr lang="en-US"/>
          </a:p>
        </p:txBody>
      </p:sp>
    </p:spTree>
    <p:extLst>
      <p:ext uri="{BB962C8B-B14F-4D97-AF65-F5344CB8AC3E}">
        <p14:creationId xmlns:p14="http://schemas.microsoft.com/office/powerpoint/2010/main" val="35859831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8DFA4-A687-41D3-AB00-29608C6D3529}"/>
              </a:ext>
            </a:extLst>
          </p:cNvPr>
          <p:cNvSpPr>
            <a:spLocks noGrp="1"/>
          </p:cNvSpPr>
          <p:nvPr>
            <p:ph type="title"/>
          </p:nvPr>
        </p:nvSpPr>
        <p:spPr/>
        <p:txBody>
          <a:bodyPr/>
          <a:lstStyle/>
          <a:p>
            <a:r>
              <a:rPr lang="en-US" dirty="0"/>
              <a:t>The “Through Line”</a:t>
            </a:r>
          </a:p>
        </p:txBody>
      </p:sp>
      <p:pic>
        <p:nvPicPr>
          <p:cNvPr id="6" name="Content Placeholder 5" descr="Three rectangles horizontally lined over an arrow going from right to left with text &quot;Engagement Process&quot;, Feedback Received&quot;, &quot;Influence on the Plan&quot;.">
            <a:extLst>
              <a:ext uri="{FF2B5EF4-FFF2-40B4-BE49-F238E27FC236}">
                <a16:creationId xmlns:a16="http://schemas.microsoft.com/office/drawing/2014/main" id="{DD051A80-F458-4E5A-B36C-44C6F2487C9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6963" y="1956357"/>
            <a:ext cx="10058400" cy="4134324"/>
          </a:xfrm>
        </p:spPr>
      </p:pic>
      <p:sp>
        <p:nvSpPr>
          <p:cNvPr id="4" name="Slide Number Placeholder 3">
            <a:extLst>
              <a:ext uri="{FF2B5EF4-FFF2-40B4-BE49-F238E27FC236}">
                <a16:creationId xmlns:a16="http://schemas.microsoft.com/office/drawing/2014/main" id="{8E916B24-05E0-47BC-A032-1DDAC7C8450F}"/>
              </a:ext>
            </a:extLst>
          </p:cNvPr>
          <p:cNvSpPr>
            <a:spLocks noGrp="1"/>
          </p:cNvSpPr>
          <p:nvPr>
            <p:ph type="sldNum" sz="quarter" idx="12"/>
          </p:nvPr>
        </p:nvSpPr>
        <p:spPr/>
        <p:txBody>
          <a:bodyPr/>
          <a:lstStyle/>
          <a:p>
            <a:fld id="{1E47FE53-EBF0-4DA7-9D9D-CC1C3A20F3CB}" type="slidenum">
              <a:rPr lang="en-US" smtClean="0"/>
              <a:t>31</a:t>
            </a:fld>
            <a:endParaRPr lang="en-US"/>
          </a:p>
        </p:txBody>
      </p:sp>
    </p:spTree>
    <p:extLst>
      <p:ext uri="{BB962C8B-B14F-4D97-AF65-F5344CB8AC3E}">
        <p14:creationId xmlns:p14="http://schemas.microsoft.com/office/powerpoint/2010/main" val="7257476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0573-2AB7-4E4E-8011-279F164A5714}"/>
              </a:ext>
            </a:extLst>
          </p:cNvPr>
          <p:cNvSpPr>
            <a:spLocks noGrp="1"/>
          </p:cNvSpPr>
          <p:nvPr>
            <p:ph type="title"/>
          </p:nvPr>
        </p:nvSpPr>
        <p:spPr/>
        <p:txBody>
          <a:bodyPr/>
          <a:lstStyle/>
          <a:p>
            <a:r>
              <a:rPr lang="en-US" dirty="0"/>
              <a:t>Reminders</a:t>
            </a:r>
          </a:p>
        </p:txBody>
      </p:sp>
      <p:sp>
        <p:nvSpPr>
          <p:cNvPr id="3" name="Content Placeholder 2">
            <a:extLst>
              <a:ext uri="{FF2B5EF4-FFF2-40B4-BE49-F238E27FC236}">
                <a16:creationId xmlns:a16="http://schemas.microsoft.com/office/drawing/2014/main" id="{2CA63D00-9BAC-4155-AE1B-21A163D6CDDA}"/>
              </a:ext>
            </a:extLst>
          </p:cNvPr>
          <p:cNvSpPr>
            <a:spLocks noGrp="1"/>
          </p:cNvSpPr>
          <p:nvPr>
            <p:ph idx="1"/>
          </p:nvPr>
        </p:nvSpPr>
        <p:spPr/>
        <p:txBody>
          <a:bodyPr/>
          <a:lstStyle/>
          <a:p>
            <a:r>
              <a:rPr lang="en-US" dirty="0"/>
              <a:t>The prompts in the LCAP Template are required to be written in a way that is understandable and accessible to parents. </a:t>
            </a:r>
          </a:p>
          <a:p>
            <a:r>
              <a:rPr lang="en-US" dirty="0"/>
              <a:t>The Instructions provide technical information for LEAs to complete the template.</a:t>
            </a:r>
          </a:p>
        </p:txBody>
      </p:sp>
      <p:sp>
        <p:nvSpPr>
          <p:cNvPr id="4" name="Slide Number Placeholder 3">
            <a:extLst>
              <a:ext uri="{FF2B5EF4-FFF2-40B4-BE49-F238E27FC236}">
                <a16:creationId xmlns:a16="http://schemas.microsoft.com/office/drawing/2014/main" id="{A980EF09-1D41-40F0-874D-9229E4138905}"/>
              </a:ext>
            </a:extLst>
          </p:cNvPr>
          <p:cNvSpPr>
            <a:spLocks noGrp="1"/>
          </p:cNvSpPr>
          <p:nvPr>
            <p:ph type="sldNum" sz="quarter" idx="12"/>
          </p:nvPr>
        </p:nvSpPr>
        <p:spPr/>
        <p:txBody>
          <a:bodyPr/>
          <a:lstStyle/>
          <a:p>
            <a:fld id="{1E47FE53-EBF0-4DA7-9D9D-CC1C3A20F3CB}" type="slidenum">
              <a:rPr lang="en-US" smtClean="0"/>
              <a:t>32</a:t>
            </a:fld>
            <a:endParaRPr lang="en-US"/>
          </a:p>
        </p:txBody>
      </p:sp>
    </p:spTree>
    <p:extLst>
      <p:ext uri="{BB962C8B-B14F-4D97-AF65-F5344CB8AC3E}">
        <p14:creationId xmlns:p14="http://schemas.microsoft.com/office/powerpoint/2010/main" val="40629766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E1F7E-4BC8-47A8-B305-A2700F8F66B1}"/>
              </a:ext>
            </a:extLst>
          </p:cNvPr>
          <p:cNvSpPr>
            <a:spLocks noGrp="1"/>
          </p:cNvSpPr>
          <p:nvPr>
            <p:ph type="title"/>
          </p:nvPr>
        </p:nvSpPr>
        <p:spPr/>
        <p:txBody>
          <a:bodyPr/>
          <a:lstStyle/>
          <a:p>
            <a:r>
              <a:rPr lang="en-US" dirty="0"/>
              <a:t>Prompt 1</a:t>
            </a:r>
          </a:p>
        </p:txBody>
      </p:sp>
      <p:sp>
        <p:nvSpPr>
          <p:cNvPr id="3" name="Content Placeholder 2">
            <a:extLst>
              <a:ext uri="{FF2B5EF4-FFF2-40B4-BE49-F238E27FC236}">
                <a16:creationId xmlns:a16="http://schemas.microsoft.com/office/drawing/2014/main" id="{049E9875-A145-4A1C-A831-18A31EFFDC4F}"/>
              </a:ext>
            </a:extLst>
          </p:cNvPr>
          <p:cNvSpPr>
            <a:spLocks noGrp="1"/>
          </p:cNvSpPr>
          <p:nvPr>
            <p:ph idx="1"/>
          </p:nvPr>
        </p:nvSpPr>
        <p:spPr/>
        <p:txBody>
          <a:bodyPr>
            <a:normAutofit/>
          </a:bodyPr>
          <a:lstStyle/>
          <a:p>
            <a:pPr marL="0" indent="0">
              <a:buNone/>
            </a:pPr>
            <a:r>
              <a:rPr lang="en-US" dirty="0"/>
              <a:t>Prompt 1: “A summary of the process used to engage educational partners and how this engagement was considered before finalizing the LCAP.”</a:t>
            </a:r>
          </a:p>
          <a:p>
            <a:r>
              <a:rPr lang="en-US" dirty="0"/>
              <a:t>Must describe the engagement process used by the LEA;</a:t>
            </a:r>
          </a:p>
          <a:p>
            <a:r>
              <a:rPr lang="en-US" dirty="0"/>
              <a:t>Must describe how the LEA met its obligation to consult with all required educational partners; and</a:t>
            </a:r>
          </a:p>
          <a:p>
            <a:r>
              <a:rPr lang="en-US" dirty="0"/>
              <a:t>Must include information about the timeline of the process and meetings with educational partners. </a:t>
            </a:r>
          </a:p>
          <a:p>
            <a:pPr marL="0" indent="0">
              <a:buNone/>
            </a:pPr>
            <a:r>
              <a:rPr lang="en-US" dirty="0"/>
              <a:t>See page 5 for instructions.</a:t>
            </a:r>
          </a:p>
          <a:p>
            <a:endParaRPr lang="en-US" dirty="0"/>
          </a:p>
          <a:p>
            <a:endParaRPr lang="en-US" dirty="0"/>
          </a:p>
        </p:txBody>
      </p:sp>
      <p:sp>
        <p:nvSpPr>
          <p:cNvPr id="4" name="Slide Number Placeholder 3">
            <a:extLst>
              <a:ext uri="{FF2B5EF4-FFF2-40B4-BE49-F238E27FC236}">
                <a16:creationId xmlns:a16="http://schemas.microsoft.com/office/drawing/2014/main" id="{EBBA1215-8EFE-49DD-9FE4-C1352D5ADDE8}"/>
              </a:ext>
            </a:extLst>
          </p:cNvPr>
          <p:cNvSpPr>
            <a:spLocks noGrp="1"/>
          </p:cNvSpPr>
          <p:nvPr>
            <p:ph type="sldNum" sz="quarter" idx="12"/>
          </p:nvPr>
        </p:nvSpPr>
        <p:spPr/>
        <p:txBody>
          <a:bodyPr/>
          <a:lstStyle/>
          <a:p>
            <a:fld id="{1E47FE53-EBF0-4DA7-9D9D-CC1C3A20F3CB}" type="slidenum">
              <a:rPr lang="en-US" smtClean="0"/>
              <a:t>33</a:t>
            </a:fld>
            <a:endParaRPr lang="en-US"/>
          </a:p>
        </p:txBody>
      </p:sp>
    </p:spTree>
    <p:extLst>
      <p:ext uri="{BB962C8B-B14F-4D97-AF65-F5344CB8AC3E}">
        <p14:creationId xmlns:p14="http://schemas.microsoft.com/office/powerpoint/2010/main" val="6736356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E1F7E-4BC8-47A8-B305-A2700F8F66B1}"/>
              </a:ext>
            </a:extLst>
          </p:cNvPr>
          <p:cNvSpPr>
            <a:spLocks noGrp="1"/>
          </p:cNvSpPr>
          <p:nvPr>
            <p:ph type="title"/>
          </p:nvPr>
        </p:nvSpPr>
        <p:spPr/>
        <p:txBody>
          <a:bodyPr/>
          <a:lstStyle/>
          <a:p>
            <a:r>
              <a:rPr lang="en-US" dirty="0"/>
              <a:t>Prompt 2</a:t>
            </a:r>
          </a:p>
        </p:txBody>
      </p:sp>
      <p:sp>
        <p:nvSpPr>
          <p:cNvPr id="3" name="Content Placeholder 2">
            <a:extLst>
              <a:ext uri="{FF2B5EF4-FFF2-40B4-BE49-F238E27FC236}">
                <a16:creationId xmlns:a16="http://schemas.microsoft.com/office/drawing/2014/main" id="{049E9875-A145-4A1C-A831-18A31EFFDC4F}"/>
              </a:ext>
            </a:extLst>
          </p:cNvPr>
          <p:cNvSpPr>
            <a:spLocks noGrp="1"/>
          </p:cNvSpPr>
          <p:nvPr>
            <p:ph idx="1"/>
          </p:nvPr>
        </p:nvSpPr>
        <p:spPr/>
        <p:txBody>
          <a:bodyPr>
            <a:normAutofit/>
          </a:bodyPr>
          <a:lstStyle/>
          <a:p>
            <a:pPr marL="0" indent="0">
              <a:buNone/>
            </a:pPr>
            <a:r>
              <a:rPr lang="en-US" dirty="0"/>
              <a:t>Prompt 2: “A summary of the feedback provided by specific educational partners.”</a:t>
            </a:r>
          </a:p>
          <a:p>
            <a:pPr marL="347345" indent="-347345"/>
            <a:r>
              <a:rPr lang="en-US" dirty="0"/>
              <a:t>Must describe and summarize the feedback provided by the educational partners that the LEA consulted (i.e. the LEAs required educational partners). </a:t>
            </a:r>
          </a:p>
          <a:p>
            <a:pPr marL="347345" indent="-347345"/>
            <a:r>
              <a:rPr lang="en-US" dirty="0"/>
              <a:t>For the response to be considered sufficient, it must specify ideas, trends, and/or input that emerged from an analysis of the feedback received from the LEA's educational partners.</a:t>
            </a:r>
          </a:p>
          <a:p>
            <a:pPr marL="0" indent="0">
              <a:buNone/>
            </a:pPr>
            <a:r>
              <a:rPr lang="en-US" dirty="0"/>
              <a:t>See page 5 for instructions.</a:t>
            </a:r>
          </a:p>
        </p:txBody>
      </p:sp>
      <p:sp>
        <p:nvSpPr>
          <p:cNvPr id="4" name="Slide Number Placeholder 3">
            <a:extLst>
              <a:ext uri="{FF2B5EF4-FFF2-40B4-BE49-F238E27FC236}">
                <a16:creationId xmlns:a16="http://schemas.microsoft.com/office/drawing/2014/main" id="{EBBA1215-8EFE-49DD-9FE4-C1352D5ADDE8}"/>
              </a:ext>
            </a:extLst>
          </p:cNvPr>
          <p:cNvSpPr>
            <a:spLocks noGrp="1"/>
          </p:cNvSpPr>
          <p:nvPr>
            <p:ph type="sldNum" sz="quarter" idx="12"/>
          </p:nvPr>
        </p:nvSpPr>
        <p:spPr/>
        <p:txBody>
          <a:bodyPr/>
          <a:lstStyle/>
          <a:p>
            <a:fld id="{1E47FE53-EBF0-4DA7-9D9D-CC1C3A20F3CB}" type="slidenum">
              <a:rPr lang="en-US" smtClean="0"/>
              <a:t>34</a:t>
            </a:fld>
            <a:endParaRPr lang="en-US"/>
          </a:p>
        </p:txBody>
      </p:sp>
    </p:spTree>
    <p:extLst>
      <p:ext uri="{BB962C8B-B14F-4D97-AF65-F5344CB8AC3E}">
        <p14:creationId xmlns:p14="http://schemas.microsoft.com/office/powerpoint/2010/main" val="13516098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E1F7E-4BC8-47A8-B305-A2700F8F66B1}"/>
              </a:ext>
            </a:extLst>
          </p:cNvPr>
          <p:cNvSpPr>
            <a:spLocks noGrp="1"/>
          </p:cNvSpPr>
          <p:nvPr>
            <p:ph type="title"/>
          </p:nvPr>
        </p:nvSpPr>
        <p:spPr/>
        <p:txBody>
          <a:bodyPr/>
          <a:lstStyle/>
          <a:p>
            <a:r>
              <a:rPr lang="en-US" dirty="0"/>
              <a:t>Prompt 3</a:t>
            </a:r>
          </a:p>
        </p:txBody>
      </p:sp>
      <p:sp>
        <p:nvSpPr>
          <p:cNvPr id="3" name="Content Placeholder 2">
            <a:extLst>
              <a:ext uri="{FF2B5EF4-FFF2-40B4-BE49-F238E27FC236}">
                <a16:creationId xmlns:a16="http://schemas.microsoft.com/office/drawing/2014/main" id="{049E9875-A145-4A1C-A831-18A31EFFDC4F}"/>
              </a:ext>
            </a:extLst>
          </p:cNvPr>
          <p:cNvSpPr>
            <a:spLocks noGrp="1"/>
          </p:cNvSpPr>
          <p:nvPr>
            <p:ph idx="1"/>
          </p:nvPr>
        </p:nvSpPr>
        <p:spPr/>
        <p:txBody>
          <a:bodyPr>
            <a:normAutofit lnSpcReduction="10000"/>
          </a:bodyPr>
          <a:lstStyle/>
          <a:p>
            <a:pPr marL="0" indent="0">
              <a:buNone/>
            </a:pPr>
            <a:r>
              <a:rPr lang="en-US" dirty="0"/>
              <a:t>Prompt 3: “A description of the aspects of the LCAP that were influenced by specific input from educational partners.”</a:t>
            </a:r>
          </a:p>
          <a:p>
            <a:r>
              <a:rPr lang="en-US" dirty="0"/>
              <a:t>Must provide a clear, specific description about how the engagement process influenced the development of the LCAP. </a:t>
            </a:r>
          </a:p>
          <a:p>
            <a:r>
              <a:rPr lang="en-US" dirty="0"/>
              <a:t>Must describe aspects of the LCAP that were influenced by, or developed in response to, the feedback provided by the LEA's educational partners. </a:t>
            </a:r>
          </a:p>
          <a:p>
            <a:pPr marL="0" indent="0">
              <a:buNone/>
            </a:pPr>
            <a:r>
              <a:rPr lang="en-US" dirty="0"/>
              <a:t>See page 6 for instructions, including a list of potential aspects of the LCAP that may have been influenced by feedback.</a:t>
            </a:r>
          </a:p>
        </p:txBody>
      </p:sp>
      <p:sp>
        <p:nvSpPr>
          <p:cNvPr id="4" name="Slide Number Placeholder 3">
            <a:extLst>
              <a:ext uri="{FF2B5EF4-FFF2-40B4-BE49-F238E27FC236}">
                <a16:creationId xmlns:a16="http://schemas.microsoft.com/office/drawing/2014/main" id="{EBBA1215-8EFE-49DD-9FE4-C1352D5ADDE8}"/>
              </a:ext>
            </a:extLst>
          </p:cNvPr>
          <p:cNvSpPr>
            <a:spLocks noGrp="1"/>
          </p:cNvSpPr>
          <p:nvPr>
            <p:ph type="sldNum" sz="quarter" idx="12"/>
          </p:nvPr>
        </p:nvSpPr>
        <p:spPr/>
        <p:txBody>
          <a:bodyPr/>
          <a:lstStyle/>
          <a:p>
            <a:fld id="{1E47FE53-EBF0-4DA7-9D9D-CC1C3A20F3CB}" type="slidenum">
              <a:rPr lang="en-US" smtClean="0"/>
              <a:t>35</a:t>
            </a:fld>
            <a:endParaRPr lang="en-US"/>
          </a:p>
        </p:txBody>
      </p:sp>
    </p:spTree>
    <p:extLst>
      <p:ext uri="{BB962C8B-B14F-4D97-AF65-F5344CB8AC3E}">
        <p14:creationId xmlns:p14="http://schemas.microsoft.com/office/powerpoint/2010/main" val="2080631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46942-4EE3-4EF6-BEDA-C34279AE6120}"/>
              </a:ext>
            </a:extLst>
          </p:cNvPr>
          <p:cNvSpPr>
            <a:spLocks noGrp="1"/>
          </p:cNvSpPr>
          <p:nvPr>
            <p:ph type="title"/>
          </p:nvPr>
        </p:nvSpPr>
        <p:spPr/>
        <p:txBody>
          <a:bodyPr/>
          <a:lstStyle/>
          <a:p>
            <a:r>
              <a:rPr lang="en-US" dirty="0"/>
              <a:t>Considerations for Engaging Educational Partners</a:t>
            </a:r>
          </a:p>
        </p:txBody>
      </p:sp>
      <p:sp>
        <p:nvSpPr>
          <p:cNvPr id="4" name="Slide Number Placeholder 3">
            <a:extLst>
              <a:ext uri="{FF2B5EF4-FFF2-40B4-BE49-F238E27FC236}">
                <a16:creationId xmlns:a16="http://schemas.microsoft.com/office/drawing/2014/main" id="{F503D22A-10A8-47A3-ABEE-BDA862B6414B}"/>
              </a:ext>
            </a:extLst>
          </p:cNvPr>
          <p:cNvSpPr>
            <a:spLocks noGrp="1"/>
          </p:cNvSpPr>
          <p:nvPr>
            <p:ph type="sldNum" sz="quarter" idx="12"/>
          </p:nvPr>
        </p:nvSpPr>
        <p:spPr/>
        <p:txBody>
          <a:bodyPr/>
          <a:lstStyle/>
          <a:p>
            <a:fld id="{1E47FE53-EBF0-4DA7-9D9D-CC1C3A20F3CB}" type="slidenum">
              <a:rPr lang="en-US" smtClean="0"/>
              <a:t>36</a:t>
            </a:fld>
            <a:endParaRPr lang="en-US"/>
          </a:p>
        </p:txBody>
      </p:sp>
    </p:spTree>
    <p:extLst>
      <p:ext uri="{BB962C8B-B14F-4D97-AF65-F5344CB8AC3E}">
        <p14:creationId xmlns:p14="http://schemas.microsoft.com/office/powerpoint/2010/main" val="4258427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75DCE-6F3B-4170-AFF9-759F07E89983}"/>
              </a:ext>
            </a:extLst>
          </p:cNvPr>
          <p:cNvSpPr>
            <a:spLocks noGrp="1"/>
          </p:cNvSpPr>
          <p:nvPr>
            <p:ph type="title"/>
          </p:nvPr>
        </p:nvSpPr>
        <p:spPr/>
        <p:txBody>
          <a:bodyPr/>
          <a:lstStyle/>
          <a:p>
            <a:r>
              <a:rPr lang="en-US" dirty="0"/>
              <a:t>Planning</a:t>
            </a:r>
          </a:p>
        </p:txBody>
      </p:sp>
      <p:sp>
        <p:nvSpPr>
          <p:cNvPr id="3" name="Content Placeholder 2">
            <a:extLst>
              <a:ext uri="{FF2B5EF4-FFF2-40B4-BE49-F238E27FC236}">
                <a16:creationId xmlns:a16="http://schemas.microsoft.com/office/drawing/2014/main" id="{13FD1490-9166-4F9E-879B-232E692265B7}"/>
              </a:ext>
            </a:extLst>
          </p:cNvPr>
          <p:cNvSpPr>
            <a:spLocks noGrp="1"/>
          </p:cNvSpPr>
          <p:nvPr>
            <p:ph idx="1"/>
          </p:nvPr>
        </p:nvSpPr>
        <p:spPr/>
        <p:txBody>
          <a:bodyPr>
            <a:normAutofit fontScale="92500" lnSpcReduction="10000"/>
          </a:bodyPr>
          <a:lstStyle/>
          <a:p>
            <a:pPr marL="0" lvl="0" indent="0">
              <a:buNone/>
            </a:pPr>
            <a:r>
              <a:rPr lang="en-US" dirty="0"/>
              <a:t>In general, LEAs are encouraged to consider developing approaches that will promote:</a:t>
            </a:r>
          </a:p>
          <a:p>
            <a:pPr marL="347345" lvl="0" indent="-347345"/>
            <a:r>
              <a:rPr lang="en-US" dirty="0"/>
              <a:t>Inclusiveness, Accessibility and Equity</a:t>
            </a:r>
          </a:p>
          <a:p>
            <a:pPr marL="347345" lvl="0" indent="-347345"/>
            <a:r>
              <a:rPr lang="en-US" dirty="0"/>
              <a:t>Strong relationships (focus on building respectful, collaborative and trusting relationships)</a:t>
            </a:r>
          </a:p>
          <a:p>
            <a:pPr marL="347345" lvl="0" indent="-347345"/>
            <a:r>
              <a:rPr lang="en-US" dirty="0"/>
              <a:t>Partnerships to support improved student outcomes</a:t>
            </a:r>
          </a:p>
          <a:p>
            <a:pPr marL="347345" lvl="0" indent="-347345"/>
            <a:r>
              <a:rPr lang="en-US" dirty="0"/>
              <a:t>Dual capacity building for meaningful engagement of educational partners</a:t>
            </a:r>
          </a:p>
          <a:p>
            <a:pPr marL="347345" lvl="0" indent="-347345"/>
            <a:r>
              <a:rPr lang="en-US" dirty="0"/>
              <a:t>Transparency</a:t>
            </a:r>
          </a:p>
          <a:p>
            <a:pPr marL="347345" lvl="0" indent="-347345"/>
            <a:r>
              <a:rPr lang="en-US" dirty="0"/>
              <a:t>Meaningful engagement in the LCAP development process</a:t>
            </a:r>
          </a:p>
        </p:txBody>
      </p:sp>
      <p:sp>
        <p:nvSpPr>
          <p:cNvPr id="4" name="Slide Number Placeholder 3">
            <a:extLst>
              <a:ext uri="{FF2B5EF4-FFF2-40B4-BE49-F238E27FC236}">
                <a16:creationId xmlns:a16="http://schemas.microsoft.com/office/drawing/2014/main" id="{50338538-459C-434B-BD7C-1FC5C2AF1E95}"/>
              </a:ext>
            </a:extLst>
          </p:cNvPr>
          <p:cNvSpPr>
            <a:spLocks noGrp="1"/>
          </p:cNvSpPr>
          <p:nvPr>
            <p:ph type="sldNum" sz="quarter" idx="12"/>
          </p:nvPr>
        </p:nvSpPr>
        <p:spPr/>
        <p:txBody>
          <a:bodyPr/>
          <a:lstStyle/>
          <a:p>
            <a:fld id="{1E47FE53-EBF0-4DA7-9D9D-CC1C3A20F3CB}" type="slidenum">
              <a:rPr lang="en-US" smtClean="0"/>
              <a:t>37</a:t>
            </a:fld>
            <a:endParaRPr lang="en-US"/>
          </a:p>
        </p:txBody>
      </p:sp>
    </p:spTree>
    <p:extLst>
      <p:ext uri="{BB962C8B-B14F-4D97-AF65-F5344CB8AC3E}">
        <p14:creationId xmlns:p14="http://schemas.microsoft.com/office/powerpoint/2010/main" val="42183255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F824A-1D86-4A6E-AFD6-560ED05D5FD1}"/>
              </a:ext>
            </a:extLst>
          </p:cNvPr>
          <p:cNvSpPr>
            <a:spLocks noGrp="1"/>
          </p:cNvSpPr>
          <p:nvPr>
            <p:ph type="title"/>
          </p:nvPr>
        </p:nvSpPr>
        <p:spPr/>
        <p:txBody>
          <a:bodyPr/>
          <a:lstStyle/>
          <a:p>
            <a:r>
              <a:rPr lang="en-US" dirty="0"/>
              <a:t>Strategies: Continuous Improvement</a:t>
            </a:r>
          </a:p>
        </p:txBody>
      </p:sp>
      <p:sp>
        <p:nvSpPr>
          <p:cNvPr id="3" name="Content Placeholder 2">
            <a:extLst>
              <a:ext uri="{FF2B5EF4-FFF2-40B4-BE49-F238E27FC236}">
                <a16:creationId xmlns:a16="http://schemas.microsoft.com/office/drawing/2014/main" id="{F6A41B3E-38C9-4059-8968-F0CEDE482F7A}"/>
              </a:ext>
            </a:extLst>
          </p:cNvPr>
          <p:cNvSpPr>
            <a:spLocks noGrp="1"/>
          </p:cNvSpPr>
          <p:nvPr>
            <p:ph idx="1"/>
          </p:nvPr>
        </p:nvSpPr>
        <p:spPr/>
        <p:txBody>
          <a:bodyPr>
            <a:normAutofit lnSpcReduction="10000"/>
          </a:bodyPr>
          <a:lstStyle/>
          <a:p>
            <a:pPr lvl="0"/>
            <a:r>
              <a:rPr lang="en-US" dirty="0"/>
              <a:t>Reflect upon prior practices and approaches for engaging educational partners.</a:t>
            </a:r>
          </a:p>
          <a:p>
            <a:pPr lvl="0"/>
            <a:r>
              <a:rPr lang="en-US" dirty="0"/>
              <a:t>Understand needs and interests of each educational partner group.</a:t>
            </a:r>
          </a:p>
          <a:p>
            <a:pPr lvl="0"/>
            <a:r>
              <a:rPr lang="en-US" dirty="0"/>
              <a:t>Ask for feedback to improve engagement efforts/outcomes over time.</a:t>
            </a:r>
          </a:p>
          <a:p>
            <a:pPr lvl="0"/>
            <a:r>
              <a:rPr lang="en-US" dirty="0"/>
              <a:t>Identify strategies that have worked well and areas for possible improvement. </a:t>
            </a:r>
          </a:p>
          <a:p>
            <a:pPr lvl="0"/>
            <a:r>
              <a:rPr lang="en-US" dirty="0"/>
              <a:t>Update engagement plans/practices based on requirements, data, information, reflection, needs, resources, etc. </a:t>
            </a:r>
          </a:p>
        </p:txBody>
      </p:sp>
      <p:sp>
        <p:nvSpPr>
          <p:cNvPr id="4" name="Slide Number Placeholder 3">
            <a:extLst>
              <a:ext uri="{FF2B5EF4-FFF2-40B4-BE49-F238E27FC236}">
                <a16:creationId xmlns:a16="http://schemas.microsoft.com/office/drawing/2014/main" id="{514EDD82-2D41-43B8-AB53-77E3E34BFCB2}"/>
              </a:ext>
            </a:extLst>
          </p:cNvPr>
          <p:cNvSpPr>
            <a:spLocks noGrp="1"/>
          </p:cNvSpPr>
          <p:nvPr>
            <p:ph type="sldNum" sz="quarter" idx="12"/>
          </p:nvPr>
        </p:nvSpPr>
        <p:spPr/>
        <p:txBody>
          <a:bodyPr/>
          <a:lstStyle/>
          <a:p>
            <a:fld id="{1E47FE53-EBF0-4DA7-9D9D-CC1C3A20F3CB}" type="slidenum">
              <a:rPr lang="en-US" smtClean="0"/>
              <a:t>38</a:t>
            </a:fld>
            <a:endParaRPr lang="en-US"/>
          </a:p>
        </p:txBody>
      </p:sp>
    </p:spTree>
    <p:extLst>
      <p:ext uri="{BB962C8B-B14F-4D97-AF65-F5344CB8AC3E}">
        <p14:creationId xmlns:p14="http://schemas.microsoft.com/office/powerpoint/2010/main" val="10987197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69378-0863-472D-B3A3-E8FE618C4771}"/>
              </a:ext>
            </a:extLst>
          </p:cNvPr>
          <p:cNvSpPr>
            <a:spLocks noGrp="1"/>
          </p:cNvSpPr>
          <p:nvPr>
            <p:ph type="title"/>
          </p:nvPr>
        </p:nvSpPr>
        <p:spPr/>
        <p:txBody>
          <a:bodyPr/>
          <a:lstStyle/>
          <a:p>
            <a:r>
              <a:rPr lang="en-US" dirty="0"/>
              <a:t>Strategies: Systems/Structures</a:t>
            </a:r>
          </a:p>
        </p:txBody>
      </p:sp>
      <p:sp>
        <p:nvSpPr>
          <p:cNvPr id="3" name="Content Placeholder 2">
            <a:extLst>
              <a:ext uri="{FF2B5EF4-FFF2-40B4-BE49-F238E27FC236}">
                <a16:creationId xmlns:a16="http://schemas.microsoft.com/office/drawing/2014/main" id="{08CE992C-6316-4E3F-8EEA-B541DEEB26B6}"/>
              </a:ext>
            </a:extLst>
          </p:cNvPr>
          <p:cNvSpPr>
            <a:spLocks noGrp="1"/>
          </p:cNvSpPr>
          <p:nvPr>
            <p:ph idx="1"/>
          </p:nvPr>
        </p:nvSpPr>
        <p:spPr/>
        <p:txBody>
          <a:bodyPr>
            <a:normAutofit/>
          </a:bodyPr>
          <a:lstStyle/>
          <a:p>
            <a:pPr lvl="0"/>
            <a:r>
              <a:rPr lang="en-US" dirty="0"/>
              <a:t>Dedicate resources and staff to support engagement of educational partners</a:t>
            </a:r>
          </a:p>
          <a:p>
            <a:pPr lvl="0"/>
            <a:r>
              <a:rPr lang="en-US" dirty="0"/>
              <a:t>Dedicate time for collaboration. </a:t>
            </a:r>
          </a:p>
          <a:p>
            <a:pPr lvl="0"/>
            <a:r>
              <a:rPr lang="en-US" dirty="0"/>
              <a:t>Develop practices to embed partner engagement into the “fabric” of the LEA vs “one-time engagement events.”</a:t>
            </a:r>
          </a:p>
          <a:p>
            <a:pPr lvl="0"/>
            <a:r>
              <a:rPr lang="en-US" dirty="0"/>
              <a:t>Establish partnerships with community based organizations to support student learning/development.</a:t>
            </a:r>
          </a:p>
        </p:txBody>
      </p:sp>
      <p:sp>
        <p:nvSpPr>
          <p:cNvPr id="4" name="Slide Number Placeholder 3">
            <a:extLst>
              <a:ext uri="{FF2B5EF4-FFF2-40B4-BE49-F238E27FC236}">
                <a16:creationId xmlns:a16="http://schemas.microsoft.com/office/drawing/2014/main" id="{ACBF75AB-51B9-4616-A0A5-F9B5A62014B0}"/>
              </a:ext>
            </a:extLst>
          </p:cNvPr>
          <p:cNvSpPr>
            <a:spLocks noGrp="1"/>
          </p:cNvSpPr>
          <p:nvPr>
            <p:ph type="sldNum" sz="quarter" idx="12"/>
          </p:nvPr>
        </p:nvSpPr>
        <p:spPr/>
        <p:txBody>
          <a:bodyPr/>
          <a:lstStyle/>
          <a:p>
            <a:fld id="{1E47FE53-EBF0-4DA7-9D9D-CC1C3A20F3CB}" type="slidenum">
              <a:rPr lang="en-US" smtClean="0"/>
              <a:t>39</a:t>
            </a:fld>
            <a:endParaRPr lang="en-US"/>
          </a:p>
        </p:txBody>
      </p:sp>
    </p:spTree>
    <p:extLst>
      <p:ext uri="{BB962C8B-B14F-4D97-AF65-F5344CB8AC3E}">
        <p14:creationId xmlns:p14="http://schemas.microsoft.com/office/powerpoint/2010/main" val="2672308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58F11-0A1C-480E-9080-59DFDE945490}"/>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1BA1ED0B-38F8-4D06-A661-716ACA4398B1}"/>
              </a:ext>
            </a:extLst>
          </p:cNvPr>
          <p:cNvSpPr>
            <a:spLocks noGrp="1"/>
          </p:cNvSpPr>
          <p:nvPr>
            <p:ph idx="1"/>
          </p:nvPr>
        </p:nvSpPr>
        <p:spPr/>
        <p:txBody>
          <a:bodyPr/>
          <a:lstStyle/>
          <a:p>
            <a:r>
              <a:rPr lang="en-US" dirty="0"/>
              <a:t>To provide an overview of the requirements for engaging educational partners in the development of the LCAP.</a:t>
            </a:r>
          </a:p>
          <a:p>
            <a:r>
              <a:rPr lang="en-US" dirty="0"/>
              <a:t>To provide an overview of the requirements for completing the Engaging Educational Partners section of the LCAP.</a:t>
            </a:r>
          </a:p>
          <a:p>
            <a:r>
              <a:rPr lang="en-US" dirty="0"/>
              <a:t>To provide some considerations for meaningful engagement of educational partners. </a:t>
            </a:r>
          </a:p>
          <a:p>
            <a:pPr marL="0" indent="0">
              <a:buNone/>
            </a:pPr>
            <a:endParaRPr lang="en-US" dirty="0"/>
          </a:p>
        </p:txBody>
      </p:sp>
      <p:sp>
        <p:nvSpPr>
          <p:cNvPr id="4" name="Slide Number Placeholder 3">
            <a:extLst>
              <a:ext uri="{FF2B5EF4-FFF2-40B4-BE49-F238E27FC236}">
                <a16:creationId xmlns:a16="http://schemas.microsoft.com/office/drawing/2014/main" id="{0587E55F-CEAA-499E-9F73-1A902328487A}"/>
              </a:ext>
            </a:extLst>
          </p:cNvPr>
          <p:cNvSpPr>
            <a:spLocks noGrp="1"/>
          </p:cNvSpPr>
          <p:nvPr>
            <p:ph type="sldNum" sz="quarter" idx="12"/>
          </p:nvPr>
        </p:nvSpPr>
        <p:spPr/>
        <p:txBody>
          <a:bodyPr/>
          <a:lstStyle/>
          <a:p>
            <a:fld id="{1E47FE53-EBF0-4DA7-9D9D-CC1C3A20F3CB}" type="slidenum">
              <a:rPr lang="en-US" smtClean="0"/>
              <a:t>4</a:t>
            </a:fld>
            <a:endParaRPr lang="en-US"/>
          </a:p>
        </p:txBody>
      </p:sp>
    </p:spTree>
    <p:extLst>
      <p:ext uri="{BB962C8B-B14F-4D97-AF65-F5344CB8AC3E}">
        <p14:creationId xmlns:p14="http://schemas.microsoft.com/office/powerpoint/2010/main" val="9059966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93200-9232-424A-AF45-A70B559C7F75}"/>
              </a:ext>
            </a:extLst>
          </p:cNvPr>
          <p:cNvSpPr>
            <a:spLocks noGrp="1"/>
          </p:cNvSpPr>
          <p:nvPr>
            <p:ph type="title"/>
          </p:nvPr>
        </p:nvSpPr>
        <p:spPr/>
        <p:txBody>
          <a:bodyPr/>
          <a:lstStyle/>
          <a:p>
            <a:r>
              <a:rPr lang="en-US" dirty="0"/>
              <a:t>Strategies: Conditions and Climate</a:t>
            </a:r>
          </a:p>
        </p:txBody>
      </p:sp>
      <p:sp>
        <p:nvSpPr>
          <p:cNvPr id="3" name="Content Placeholder 2">
            <a:extLst>
              <a:ext uri="{FF2B5EF4-FFF2-40B4-BE49-F238E27FC236}">
                <a16:creationId xmlns:a16="http://schemas.microsoft.com/office/drawing/2014/main" id="{6ADA4260-2EA8-436B-B34D-25386DFEF118}"/>
              </a:ext>
            </a:extLst>
          </p:cNvPr>
          <p:cNvSpPr>
            <a:spLocks noGrp="1"/>
          </p:cNvSpPr>
          <p:nvPr>
            <p:ph idx="1"/>
          </p:nvPr>
        </p:nvSpPr>
        <p:spPr/>
        <p:txBody>
          <a:bodyPr/>
          <a:lstStyle/>
          <a:p>
            <a:pPr lvl="0"/>
            <a:r>
              <a:rPr lang="en-US" dirty="0"/>
              <a:t>Communicate early, often using multiple formats/strategies</a:t>
            </a:r>
          </a:p>
          <a:p>
            <a:pPr lvl="0"/>
            <a:r>
              <a:rPr lang="en-US" dirty="0"/>
              <a:t>Create and maintain welcoming environments where all stakeholders are valued.</a:t>
            </a:r>
          </a:p>
          <a:p>
            <a:pPr lvl="0"/>
            <a:r>
              <a:rPr lang="en-US" dirty="0"/>
              <a:t>Understand the languages and cultures of student groups.</a:t>
            </a:r>
          </a:p>
          <a:p>
            <a:pPr lvl="0"/>
            <a:r>
              <a:rPr lang="en-US" dirty="0"/>
              <a:t>Build trust, relationships, and collaboration.</a:t>
            </a:r>
          </a:p>
          <a:p>
            <a:pPr lvl="0"/>
            <a:r>
              <a:rPr lang="en-US" dirty="0"/>
              <a:t>Promote understanding of content to be discussed.</a:t>
            </a:r>
          </a:p>
          <a:p>
            <a:pPr lvl="0"/>
            <a:r>
              <a:rPr lang="en-US" dirty="0"/>
              <a:t>Clearly reflect how the process for engaging educational partners influenced the development of the LCAP.</a:t>
            </a:r>
          </a:p>
        </p:txBody>
      </p:sp>
      <p:sp>
        <p:nvSpPr>
          <p:cNvPr id="4" name="Slide Number Placeholder 3">
            <a:extLst>
              <a:ext uri="{FF2B5EF4-FFF2-40B4-BE49-F238E27FC236}">
                <a16:creationId xmlns:a16="http://schemas.microsoft.com/office/drawing/2014/main" id="{F299230D-9457-435F-8F30-219FA4950CF0}"/>
              </a:ext>
            </a:extLst>
          </p:cNvPr>
          <p:cNvSpPr>
            <a:spLocks noGrp="1"/>
          </p:cNvSpPr>
          <p:nvPr>
            <p:ph type="sldNum" sz="quarter" idx="12"/>
          </p:nvPr>
        </p:nvSpPr>
        <p:spPr/>
        <p:txBody>
          <a:bodyPr/>
          <a:lstStyle/>
          <a:p>
            <a:fld id="{1E47FE53-EBF0-4DA7-9D9D-CC1C3A20F3CB}" type="slidenum">
              <a:rPr lang="en-US" smtClean="0"/>
              <a:t>40</a:t>
            </a:fld>
            <a:endParaRPr lang="en-US"/>
          </a:p>
        </p:txBody>
      </p:sp>
    </p:spTree>
    <p:extLst>
      <p:ext uri="{BB962C8B-B14F-4D97-AF65-F5344CB8AC3E}">
        <p14:creationId xmlns:p14="http://schemas.microsoft.com/office/powerpoint/2010/main" val="34704189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D6D2C-72E4-4E27-87AC-A4B6F3E3AA47}"/>
              </a:ext>
            </a:extLst>
          </p:cNvPr>
          <p:cNvSpPr>
            <a:spLocks noGrp="1"/>
          </p:cNvSpPr>
          <p:nvPr>
            <p:ph type="title"/>
          </p:nvPr>
        </p:nvSpPr>
        <p:spPr/>
        <p:txBody>
          <a:bodyPr/>
          <a:lstStyle/>
          <a:p>
            <a:r>
              <a:rPr lang="en-US" dirty="0"/>
              <a:t>Strategies: Knowledge and Capacity</a:t>
            </a:r>
          </a:p>
        </p:txBody>
      </p:sp>
      <p:sp>
        <p:nvSpPr>
          <p:cNvPr id="3" name="Content Placeholder 2">
            <a:extLst>
              <a:ext uri="{FF2B5EF4-FFF2-40B4-BE49-F238E27FC236}">
                <a16:creationId xmlns:a16="http://schemas.microsoft.com/office/drawing/2014/main" id="{B1360EA2-88E5-4184-9122-F6D6C302D37A}"/>
              </a:ext>
            </a:extLst>
          </p:cNvPr>
          <p:cNvSpPr>
            <a:spLocks noGrp="1"/>
          </p:cNvSpPr>
          <p:nvPr>
            <p:ph idx="1"/>
          </p:nvPr>
        </p:nvSpPr>
        <p:spPr/>
        <p:txBody>
          <a:bodyPr/>
          <a:lstStyle/>
          <a:p>
            <a:pPr marL="347345" indent="-347345"/>
            <a:r>
              <a:rPr lang="en-US" dirty="0"/>
              <a:t>Support staff capacity for engaging educational partners</a:t>
            </a:r>
          </a:p>
          <a:p>
            <a:pPr marL="347345" indent="-347345"/>
            <a:r>
              <a:rPr lang="en-US" dirty="0"/>
              <a:t>Implement strategies to build staff capacity (e.g. engagement, facilitation, cultural competency, facilitating data conversations, etc.). </a:t>
            </a:r>
          </a:p>
          <a:p>
            <a:pPr marL="347345" lvl="0" indent="-347345"/>
            <a:r>
              <a:rPr lang="en-US" dirty="0"/>
              <a:t>Provide training to administrators and staff in planning and facilitating engagement sessions.</a:t>
            </a:r>
          </a:p>
          <a:p>
            <a:pPr marL="347345" indent="-347345"/>
            <a:r>
              <a:rPr lang="en-US" dirty="0"/>
              <a:t>Support the development of educational partner capacity so that educational partners may take a more active role in the engagement process. </a:t>
            </a:r>
          </a:p>
          <a:p>
            <a:pPr marL="347345" lvl="0" indent="-347345"/>
            <a:endParaRPr lang="en-US" dirty="0"/>
          </a:p>
        </p:txBody>
      </p:sp>
      <p:sp>
        <p:nvSpPr>
          <p:cNvPr id="4" name="Slide Number Placeholder 3">
            <a:extLst>
              <a:ext uri="{FF2B5EF4-FFF2-40B4-BE49-F238E27FC236}">
                <a16:creationId xmlns:a16="http://schemas.microsoft.com/office/drawing/2014/main" id="{F31EFA10-6888-45FC-80F2-4D968ADBB21B}"/>
              </a:ext>
            </a:extLst>
          </p:cNvPr>
          <p:cNvSpPr>
            <a:spLocks noGrp="1"/>
          </p:cNvSpPr>
          <p:nvPr>
            <p:ph type="sldNum" sz="quarter" idx="12"/>
          </p:nvPr>
        </p:nvSpPr>
        <p:spPr/>
        <p:txBody>
          <a:bodyPr/>
          <a:lstStyle/>
          <a:p>
            <a:fld id="{1E47FE53-EBF0-4DA7-9D9D-CC1C3A20F3CB}" type="slidenum">
              <a:rPr lang="en-US" smtClean="0"/>
              <a:t>41</a:t>
            </a:fld>
            <a:endParaRPr lang="en-US"/>
          </a:p>
        </p:txBody>
      </p:sp>
    </p:spTree>
    <p:extLst>
      <p:ext uri="{BB962C8B-B14F-4D97-AF65-F5344CB8AC3E}">
        <p14:creationId xmlns:p14="http://schemas.microsoft.com/office/powerpoint/2010/main" val="2719225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35907-04AF-40B0-9F30-F7E7365D6CE2}"/>
              </a:ext>
            </a:extLst>
          </p:cNvPr>
          <p:cNvSpPr>
            <a:spLocks noGrp="1"/>
          </p:cNvSpPr>
          <p:nvPr>
            <p:ph type="title"/>
          </p:nvPr>
        </p:nvSpPr>
        <p:spPr/>
        <p:txBody>
          <a:bodyPr/>
          <a:lstStyle/>
          <a:p>
            <a:r>
              <a:rPr lang="en-US" dirty="0"/>
              <a:t>Strategies: Participation and Representation</a:t>
            </a:r>
          </a:p>
        </p:txBody>
      </p:sp>
      <p:sp>
        <p:nvSpPr>
          <p:cNvPr id="3" name="Content Placeholder 2">
            <a:extLst>
              <a:ext uri="{FF2B5EF4-FFF2-40B4-BE49-F238E27FC236}">
                <a16:creationId xmlns:a16="http://schemas.microsoft.com/office/drawing/2014/main" id="{BBD993B4-0B48-46C7-8E41-994447A189B3}"/>
              </a:ext>
            </a:extLst>
          </p:cNvPr>
          <p:cNvSpPr>
            <a:spLocks noGrp="1"/>
          </p:cNvSpPr>
          <p:nvPr>
            <p:ph idx="1"/>
          </p:nvPr>
        </p:nvSpPr>
        <p:spPr/>
        <p:txBody>
          <a:bodyPr/>
          <a:lstStyle/>
          <a:p>
            <a:r>
              <a:rPr lang="en-US" dirty="0"/>
              <a:t>Consider potential barriers to engagement and possible options for addressing those barriers (e.g., providing opportunities at varying times, places, formats, etc.)</a:t>
            </a:r>
          </a:p>
          <a:p>
            <a:pPr lvl="0"/>
            <a:r>
              <a:rPr lang="en-US" dirty="0"/>
              <a:t>Implement a communication strategy that uses multiple methods, avenues and opportunities to reach educational partners, including those who may be difficult to reach and underrepresented.</a:t>
            </a:r>
          </a:p>
        </p:txBody>
      </p:sp>
      <p:sp>
        <p:nvSpPr>
          <p:cNvPr id="4" name="Slide Number Placeholder 3">
            <a:extLst>
              <a:ext uri="{FF2B5EF4-FFF2-40B4-BE49-F238E27FC236}">
                <a16:creationId xmlns:a16="http://schemas.microsoft.com/office/drawing/2014/main" id="{4BCA3DAB-88B7-4DB0-91B6-4B22D1FE10DC}"/>
              </a:ext>
            </a:extLst>
          </p:cNvPr>
          <p:cNvSpPr>
            <a:spLocks noGrp="1"/>
          </p:cNvSpPr>
          <p:nvPr>
            <p:ph type="sldNum" sz="quarter" idx="12"/>
          </p:nvPr>
        </p:nvSpPr>
        <p:spPr/>
        <p:txBody>
          <a:bodyPr/>
          <a:lstStyle/>
          <a:p>
            <a:fld id="{1E47FE53-EBF0-4DA7-9D9D-CC1C3A20F3CB}" type="slidenum">
              <a:rPr lang="en-US" smtClean="0"/>
              <a:t>42</a:t>
            </a:fld>
            <a:endParaRPr lang="en-US"/>
          </a:p>
        </p:txBody>
      </p:sp>
    </p:spTree>
    <p:extLst>
      <p:ext uri="{BB962C8B-B14F-4D97-AF65-F5344CB8AC3E}">
        <p14:creationId xmlns:p14="http://schemas.microsoft.com/office/powerpoint/2010/main" val="21091303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57281-C20E-4C9E-A411-68B0A0F46599}"/>
              </a:ext>
            </a:extLst>
          </p:cNvPr>
          <p:cNvSpPr>
            <a:spLocks noGrp="1"/>
          </p:cNvSpPr>
          <p:nvPr>
            <p:ph type="title"/>
          </p:nvPr>
        </p:nvSpPr>
        <p:spPr/>
        <p:txBody>
          <a:bodyPr/>
          <a:lstStyle/>
          <a:p>
            <a:r>
              <a:rPr lang="en-US" dirty="0"/>
              <a:t>Strategies: Meaningful Engagement </a:t>
            </a:r>
          </a:p>
        </p:txBody>
      </p:sp>
      <p:sp>
        <p:nvSpPr>
          <p:cNvPr id="3" name="Content Placeholder 2">
            <a:extLst>
              <a:ext uri="{FF2B5EF4-FFF2-40B4-BE49-F238E27FC236}">
                <a16:creationId xmlns:a16="http://schemas.microsoft.com/office/drawing/2014/main" id="{78F73586-45C0-46A0-8628-5A822652F57C}"/>
              </a:ext>
            </a:extLst>
          </p:cNvPr>
          <p:cNvSpPr>
            <a:spLocks noGrp="1"/>
          </p:cNvSpPr>
          <p:nvPr>
            <p:ph idx="1"/>
          </p:nvPr>
        </p:nvSpPr>
        <p:spPr/>
        <p:txBody>
          <a:bodyPr/>
          <a:lstStyle/>
          <a:p>
            <a:pPr lvl="0"/>
            <a:r>
              <a:rPr lang="en-US" dirty="0"/>
              <a:t>Provide educational partners with information regarding data and concepts/content in a clear, understandable manner.</a:t>
            </a:r>
          </a:p>
          <a:p>
            <a:pPr lvl="0"/>
            <a:r>
              <a:rPr lang="en-US" dirty="0"/>
              <a:t>Allow time for information to be reviewed, translated and made accessible.</a:t>
            </a:r>
          </a:p>
          <a:p>
            <a:pPr lvl="0"/>
            <a:r>
              <a:rPr lang="en-US" dirty="0"/>
              <a:t>Provide accommodations and supports to ensure meetings or hearings are accessible (e.g., materials in alternative formats for use by persons with disabilities).</a:t>
            </a:r>
          </a:p>
          <a:p>
            <a:pPr lvl="0"/>
            <a:r>
              <a:rPr lang="en-US" dirty="0"/>
              <a:t>Allow all educational partners who are participating in meetings or hearings to provide substantive input.</a:t>
            </a:r>
          </a:p>
        </p:txBody>
      </p:sp>
      <p:sp>
        <p:nvSpPr>
          <p:cNvPr id="4" name="Slide Number Placeholder 3">
            <a:extLst>
              <a:ext uri="{FF2B5EF4-FFF2-40B4-BE49-F238E27FC236}">
                <a16:creationId xmlns:a16="http://schemas.microsoft.com/office/drawing/2014/main" id="{551A869D-67B5-4703-B2F6-E795BA2F7936}"/>
              </a:ext>
            </a:extLst>
          </p:cNvPr>
          <p:cNvSpPr>
            <a:spLocks noGrp="1"/>
          </p:cNvSpPr>
          <p:nvPr>
            <p:ph type="sldNum" sz="quarter" idx="12"/>
          </p:nvPr>
        </p:nvSpPr>
        <p:spPr/>
        <p:txBody>
          <a:bodyPr/>
          <a:lstStyle/>
          <a:p>
            <a:fld id="{1E47FE53-EBF0-4DA7-9D9D-CC1C3A20F3CB}" type="slidenum">
              <a:rPr lang="en-US" smtClean="0"/>
              <a:t>43</a:t>
            </a:fld>
            <a:endParaRPr lang="en-US"/>
          </a:p>
        </p:txBody>
      </p:sp>
    </p:spTree>
    <p:extLst>
      <p:ext uri="{BB962C8B-B14F-4D97-AF65-F5344CB8AC3E}">
        <p14:creationId xmlns:p14="http://schemas.microsoft.com/office/powerpoint/2010/main" val="16402593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68FDA-7E1B-4C8D-8849-52437CE72D10}"/>
              </a:ext>
            </a:extLst>
          </p:cNvPr>
          <p:cNvSpPr>
            <a:spLocks noGrp="1"/>
          </p:cNvSpPr>
          <p:nvPr>
            <p:ph type="title"/>
          </p:nvPr>
        </p:nvSpPr>
        <p:spPr/>
        <p:txBody>
          <a:bodyPr/>
          <a:lstStyle/>
          <a:p>
            <a:r>
              <a:rPr lang="en-US" dirty="0"/>
              <a:t>Closing Thoughts</a:t>
            </a:r>
          </a:p>
        </p:txBody>
      </p:sp>
      <p:sp>
        <p:nvSpPr>
          <p:cNvPr id="4" name="Slide Number Placeholder 3">
            <a:extLst>
              <a:ext uri="{FF2B5EF4-FFF2-40B4-BE49-F238E27FC236}">
                <a16:creationId xmlns:a16="http://schemas.microsoft.com/office/drawing/2014/main" id="{359B7973-F0FF-4BF1-A2A5-0DD97DBC6CCD}"/>
              </a:ext>
            </a:extLst>
          </p:cNvPr>
          <p:cNvSpPr>
            <a:spLocks noGrp="1"/>
          </p:cNvSpPr>
          <p:nvPr>
            <p:ph type="sldNum" sz="quarter" idx="12"/>
          </p:nvPr>
        </p:nvSpPr>
        <p:spPr/>
        <p:txBody>
          <a:bodyPr/>
          <a:lstStyle/>
          <a:p>
            <a:fld id="{1E47FE53-EBF0-4DA7-9D9D-CC1C3A20F3CB}" type="slidenum">
              <a:rPr lang="en-US" smtClean="0"/>
              <a:t>44</a:t>
            </a:fld>
            <a:endParaRPr lang="en-US"/>
          </a:p>
        </p:txBody>
      </p:sp>
    </p:spTree>
    <p:extLst>
      <p:ext uri="{BB962C8B-B14F-4D97-AF65-F5344CB8AC3E}">
        <p14:creationId xmlns:p14="http://schemas.microsoft.com/office/powerpoint/2010/main" val="2986427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44F50-6B80-40A9-A607-D04073CBE687}"/>
              </a:ext>
            </a:extLst>
          </p:cNvPr>
          <p:cNvSpPr>
            <a:spLocks noGrp="1"/>
          </p:cNvSpPr>
          <p:nvPr>
            <p:ph type="title"/>
          </p:nvPr>
        </p:nvSpPr>
        <p:spPr/>
        <p:txBody>
          <a:bodyPr/>
          <a:lstStyle/>
          <a:p>
            <a:r>
              <a:rPr lang="en-US" dirty="0"/>
              <a:t>Trusting Relationships Are Key</a:t>
            </a:r>
          </a:p>
        </p:txBody>
      </p:sp>
      <p:sp>
        <p:nvSpPr>
          <p:cNvPr id="3" name="Content Placeholder 2">
            <a:extLst>
              <a:ext uri="{FF2B5EF4-FFF2-40B4-BE49-F238E27FC236}">
                <a16:creationId xmlns:a16="http://schemas.microsoft.com/office/drawing/2014/main" id="{437041FE-3529-4C3A-8344-F8569980F11A}"/>
              </a:ext>
            </a:extLst>
          </p:cNvPr>
          <p:cNvSpPr>
            <a:spLocks noGrp="1"/>
          </p:cNvSpPr>
          <p:nvPr>
            <p:ph idx="1"/>
          </p:nvPr>
        </p:nvSpPr>
        <p:spPr/>
        <p:txBody>
          <a:bodyPr/>
          <a:lstStyle/>
          <a:p>
            <a:r>
              <a:rPr lang="en-US" dirty="0"/>
              <a:t>Subsidiarity will not work without trusting relationships</a:t>
            </a:r>
          </a:p>
          <a:p>
            <a:pPr lvl="1"/>
            <a:r>
              <a:rPr lang="en-US" dirty="0"/>
              <a:t>Trusting relationships must be developed and maintained </a:t>
            </a:r>
          </a:p>
          <a:p>
            <a:pPr lvl="2"/>
            <a:r>
              <a:rPr lang="en-US" dirty="0"/>
              <a:t>Respect</a:t>
            </a:r>
          </a:p>
          <a:p>
            <a:pPr lvl="2"/>
            <a:r>
              <a:rPr lang="en-US" dirty="0"/>
              <a:t>Honesty</a:t>
            </a:r>
          </a:p>
          <a:p>
            <a:pPr lvl="2"/>
            <a:r>
              <a:rPr lang="en-US" dirty="0"/>
              <a:t>Openness</a:t>
            </a:r>
          </a:p>
          <a:p>
            <a:pPr lvl="2"/>
            <a:r>
              <a:rPr lang="en-US" dirty="0"/>
              <a:t>Responsiveness</a:t>
            </a:r>
          </a:p>
          <a:p>
            <a:r>
              <a:rPr lang="en-US" dirty="0"/>
              <a:t>Building and maintaining trusting relationships is a responsibility of both LEAs and their educational partners.</a:t>
            </a:r>
          </a:p>
        </p:txBody>
      </p:sp>
      <p:sp>
        <p:nvSpPr>
          <p:cNvPr id="4" name="Slide Number Placeholder 3">
            <a:extLst>
              <a:ext uri="{FF2B5EF4-FFF2-40B4-BE49-F238E27FC236}">
                <a16:creationId xmlns:a16="http://schemas.microsoft.com/office/drawing/2014/main" id="{B31DE910-3AC0-40B9-89CB-B52BFF005D34}"/>
              </a:ext>
            </a:extLst>
          </p:cNvPr>
          <p:cNvSpPr>
            <a:spLocks noGrp="1"/>
          </p:cNvSpPr>
          <p:nvPr>
            <p:ph type="sldNum" sz="quarter" idx="12"/>
          </p:nvPr>
        </p:nvSpPr>
        <p:spPr/>
        <p:txBody>
          <a:bodyPr/>
          <a:lstStyle/>
          <a:p>
            <a:fld id="{1E47FE53-EBF0-4DA7-9D9D-CC1C3A20F3CB}" type="slidenum">
              <a:rPr lang="en-US" smtClean="0"/>
              <a:t>45</a:t>
            </a:fld>
            <a:endParaRPr lang="en-US"/>
          </a:p>
        </p:txBody>
      </p:sp>
    </p:spTree>
    <p:extLst>
      <p:ext uri="{BB962C8B-B14F-4D97-AF65-F5344CB8AC3E}">
        <p14:creationId xmlns:p14="http://schemas.microsoft.com/office/powerpoint/2010/main" val="25388754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DEC41-5513-423A-8576-72E6521A82F9}"/>
              </a:ext>
            </a:extLst>
          </p:cNvPr>
          <p:cNvSpPr>
            <a:spLocks noGrp="1"/>
          </p:cNvSpPr>
          <p:nvPr>
            <p:ph type="title"/>
          </p:nvPr>
        </p:nvSpPr>
        <p:spPr/>
        <p:txBody>
          <a:bodyPr/>
          <a:lstStyle/>
          <a:p>
            <a:r>
              <a:rPr lang="en-US" dirty="0"/>
              <a:t>Upcoming Opportunities</a:t>
            </a:r>
          </a:p>
        </p:txBody>
      </p:sp>
      <p:sp>
        <p:nvSpPr>
          <p:cNvPr id="3" name="Text Placeholder 2">
            <a:extLst>
              <a:ext uri="{FF2B5EF4-FFF2-40B4-BE49-F238E27FC236}">
                <a16:creationId xmlns:a16="http://schemas.microsoft.com/office/drawing/2014/main" id="{D7C27D9D-A5A0-48C2-9916-6666F42932EA}"/>
              </a:ext>
            </a:extLst>
          </p:cNvPr>
          <p:cNvSpPr>
            <a:spLocks noGrp="1"/>
          </p:cNvSpPr>
          <p:nvPr>
            <p:ph type="body" idx="1"/>
          </p:nvPr>
        </p:nvSpPr>
        <p:spPr/>
        <p:txBody>
          <a:bodyPr/>
          <a:lstStyle/>
          <a:p>
            <a:r>
              <a:rPr lang="en-US" dirty="0"/>
              <a:t>Future Trainings, opportunities to provide input, and contact information</a:t>
            </a:r>
          </a:p>
        </p:txBody>
      </p:sp>
      <p:sp>
        <p:nvSpPr>
          <p:cNvPr id="4" name="Slide Number Placeholder 3">
            <a:extLst>
              <a:ext uri="{FF2B5EF4-FFF2-40B4-BE49-F238E27FC236}">
                <a16:creationId xmlns:a16="http://schemas.microsoft.com/office/drawing/2014/main" id="{AF05C0ED-381D-4F86-991A-5CF7F9945791}"/>
              </a:ext>
            </a:extLst>
          </p:cNvPr>
          <p:cNvSpPr>
            <a:spLocks noGrp="1"/>
          </p:cNvSpPr>
          <p:nvPr>
            <p:ph type="sldNum" sz="quarter" idx="12"/>
          </p:nvPr>
        </p:nvSpPr>
        <p:spPr/>
        <p:txBody>
          <a:bodyPr/>
          <a:lstStyle/>
          <a:p>
            <a:fld id="{1E47FE53-EBF0-4DA7-9D9D-CC1C3A20F3CB}" type="slidenum">
              <a:rPr lang="en-US" smtClean="0"/>
              <a:t>46</a:t>
            </a:fld>
            <a:endParaRPr lang="en-US"/>
          </a:p>
        </p:txBody>
      </p:sp>
    </p:spTree>
    <p:extLst>
      <p:ext uri="{BB962C8B-B14F-4D97-AF65-F5344CB8AC3E}">
        <p14:creationId xmlns:p14="http://schemas.microsoft.com/office/powerpoint/2010/main" val="22563675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CE27-755A-403A-9451-93E5D3793A71}"/>
              </a:ext>
            </a:extLst>
          </p:cNvPr>
          <p:cNvSpPr>
            <a:spLocks noGrp="1"/>
          </p:cNvSpPr>
          <p:nvPr>
            <p:ph type="title"/>
          </p:nvPr>
        </p:nvSpPr>
        <p:spPr/>
        <p:txBody>
          <a:bodyPr/>
          <a:lstStyle/>
          <a:p>
            <a:r>
              <a:rPr lang="en-US" dirty="0"/>
              <a:t>Upcoming Webinars</a:t>
            </a:r>
          </a:p>
        </p:txBody>
      </p:sp>
      <p:sp>
        <p:nvSpPr>
          <p:cNvPr id="3" name="Content Placeholder 2">
            <a:extLst>
              <a:ext uri="{FF2B5EF4-FFF2-40B4-BE49-F238E27FC236}">
                <a16:creationId xmlns:a16="http://schemas.microsoft.com/office/drawing/2014/main" id="{B55C0A95-62E8-4DB9-9D10-FECFEA929E64}"/>
              </a:ext>
            </a:extLst>
          </p:cNvPr>
          <p:cNvSpPr>
            <a:spLocks noGrp="1"/>
          </p:cNvSpPr>
          <p:nvPr>
            <p:ph idx="1"/>
          </p:nvPr>
        </p:nvSpPr>
        <p:spPr/>
        <p:txBody>
          <a:bodyPr/>
          <a:lstStyle/>
          <a:p>
            <a:r>
              <a:rPr lang="en-US" dirty="0"/>
              <a:t>3:00 p.m. Thursday, December 9th: Goals and Actions</a:t>
            </a:r>
          </a:p>
          <a:p>
            <a:r>
              <a:rPr lang="en-US" dirty="0"/>
              <a:t>2:00 p.m. Tuesday, December 14th: Increased or Improved Services, Part I</a:t>
            </a:r>
          </a:p>
          <a:p>
            <a:r>
              <a:rPr lang="en-US" dirty="0"/>
              <a:t>3:00 p.m. Thursday, December 16th: Increased or Improved Services, Part II</a:t>
            </a:r>
          </a:p>
          <a:p>
            <a:pPr marL="0" indent="0">
              <a:buNone/>
            </a:pPr>
            <a:r>
              <a:rPr lang="en-US" dirty="0"/>
              <a:t>Additional opportunities will be provided in the new year!</a:t>
            </a:r>
          </a:p>
        </p:txBody>
      </p:sp>
      <p:sp>
        <p:nvSpPr>
          <p:cNvPr id="4" name="Slide Number Placeholder 3">
            <a:extLst>
              <a:ext uri="{FF2B5EF4-FFF2-40B4-BE49-F238E27FC236}">
                <a16:creationId xmlns:a16="http://schemas.microsoft.com/office/drawing/2014/main" id="{1589E0A4-E849-4A9A-B0DB-ECA228E33E2B}"/>
              </a:ext>
            </a:extLst>
          </p:cNvPr>
          <p:cNvSpPr>
            <a:spLocks noGrp="1"/>
          </p:cNvSpPr>
          <p:nvPr>
            <p:ph type="sldNum" sz="quarter" idx="12"/>
          </p:nvPr>
        </p:nvSpPr>
        <p:spPr/>
        <p:txBody>
          <a:bodyPr/>
          <a:lstStyle/>
          <a:p>
            <a:fld id="{1E47FE53-EBF0-4DA7-9D9D-CC1C3A20F3CB}" type="slidenum">
              <a:rPr lang="en-US" smtClean="0"/>
              <a:t>47</a:t>
            </a:fld>
            <a:endParaRPr lang="en-US"/>
          </a:p>
        </p:txBody>
      </p:sp>
    </p:spTree>
    <p:extLst>
      <p:ext uri="{BB962C8B-B14F-4D97-AF65-F5344CB8AC3E}">
        <p14:creationId xmlns:p14="http://schemas.microsoft.com/office/powerpoint/2010/main" val="35813883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AF548-9775-4796-952C-AADFDBD71CC7}"/>
              </a:ext>
            </a:extLst>
          </p:cNvPr>
          <p:cNvSpPr>
            <a:spLocks noGrp="1"/>
          </p:cNvSpPr>
          <p:nvPr>
            <p:ph type="title"/>
          </p:nvPr>
        </p:nvSpPr>
        <p:spPr/>
        <p:txBody>
          <a:bodyPr/>
          <a:lstStyle/>
          <a:p>
            <a:r>
              <a:rPr lang="en" dirty="0"/>
              <a:t>Share Your Input: LCAPs Survey</a:t>
            </a:r>
            <a:endParaRPr lang="en-US" dirty="0"/>
          </a:p>
        </p:txBody>
      </p:sp>
      <p:sp>
        <p:nvSpPr>
          <p:cNvPr id="3" name="Content Placeholder 2">
            <a:extLst>
              <a:ext uri="{FF2B5EF4-FFF2-40B4-BE49-F238E27FC236}">
                <a16:creationId xmlns:a16="http://schemas.microsoft.com/office/drawing/2014/main" id="{A5C5F83C-8504-47C0-8748-62E537FC2C9C}"/>
              </a:ext>
            </a:extLst>
          </p:cNvPr>
          <p:cNvSpPr>
            <a:spLocks noGrp="1"/>
          </p:cNvSpPr>
          <p:nvPr>
            <p:ph idx="1"/>
          </p:nvPr>
        </p:nvSpPr>
        <p:spPr/>
        <p:txBody>
          <a:bodyPr/>
          <a:lstStyle/>
          <a:p>
            <a:r>
              <a:rPr lang="en-US" dirty="0"/>
              <a:t>The California Department of Education and San Joaquin County Office of Education are gathering input from partners like you to inform the development of the LCAP electronic template system and a potential database connected to that system. </a:t>
            </a:r>
          </a:p>
          <a:p>
            <a:r>
              <a:rPr lang="en-US" dirty="0"/>
              <a:t>The goal for a new data tool and database would be to provide information to school and district staff, families, and communities about each school district’s plan for supporting positive student outcomes through the school district LCAPs. </a:t>
            </a:r>
          </a:p>
          <a:p>
            <a:pPr marL="0" indent="0">
              <a:buNone/>
            </a:pPr>
            <a:endParaRPr lang="en-US" dirty="0"/>
          </a:p>
        </p:txBody>
      </p:sp>
      <p:sp>
        <p:nvSpPr>
          <p:cNvPr id="4" name="Slide Number Placeholder 3">
            <a:extLst>
              <a:ext uri="{FF2B5EF4-FFF2-40B4-BE49-F238E27FC236}">
                <a16:creationId xmlns:a16="http://schemas.microsoft.com/office/drawing/2014/main" id="{E399C17E-9FB2-440A-BAB6-FDFAF78AA5B7}"/>
              </a:ext>
            </a:extLst>
          </p:cNvPr>
          <p:cNvSpPr>
            <a:spLocks noGrp="1"/>
          </p:cNvSpPr>
          <p:nvPr>
            <p:ph type="sldNum" sz="quarter" idx="12"/>
          </p:nvPr>
        </p:nvSpPr>
        <p:spPr/>
        <p:txBody>
          <a:bodyPr/>
          <a:lstStyle/>
          <a:p>
            <a:fld id="{1E47FE53-EBF0-4DA7-9D9D-CC1C3A20F3CB}" type="slidenum">
              <a:rPr lang="en-US" smtClean="0"/>
              <a:t>48</a:t>
            </a:fld>
            <a:endParaRPr lang="en-US"/>
          </a:p>
        </p:txBody>
      </p:sp>
    </p:spTree>
    <p:extLst>
      <p:ext uri="{BB962C8B-B14F-4D97-AF65-F5344CB8AC3E}">
        <p14:creationId xmlns:p14="http://schemas.microsoft.com/office/powerpoint/2010/main" val="24570411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7FCE7-19EF-490E-B55B-31FAD2C38081}"/>
              </a:ext>
            </a:extLst>
          </p:cNvPr>
          <p:cNvSpPr>
            <a:spLocks noGrp="1"/>
          </p:cNvSpPr>
          <p:nvPr>
            <p:ph type="title"/>
          </p:nvPr>
        </p:nvSpPr>
        <p:spPr/>
        <p:txBody>
          <a:bodyPr/>
          <a:lstStyle/>
          <a:p>
            <a:r>
              <a:rPr lang="en-US" dirty="0"/>
              <a:t>Share Your Input: LCAPs Survey Links</a:t>
            </a:r>
          </a:p>
        </p:txBody>
      </p:sp>
      <p:sp>
        <p:nvSpPr>
          <p:cNvPr id="3" name="Content Placeholder 2">
            <a:extLst>
              <a:ext uri="{FF2B5EF4-FFF2-40B4-BE49-F238E27FC236}">
                <a16:creationId xmlns:a16="http://schemas.microsoft.com/office/drawing/2014/main" id="{E78A4439-DA3F-4C4D-A242-6753049B3613}"/>
              </a:ext>
            </a:extLst>
          </p:cNvPr>
          <p:cNvSpPr>
            <a:spLocks noGrp="1"/>
          </p:cNvSpPr>
          <p:nvPr>
            <p:ph idx="1"/>
          </p:nvPr>
        </p:nvSpPr>
        <p:spPr/>
        <p:txBody>
          <a:bodyPr>
            <a:normAutofit/>
          </a:bodyPr>
          <a:lstStyle/>
          <a:p>
            <a:r>
              <a:rPr lang="en-US" dirty="0"/>
              <a:t>Please share your input through a short survey by December 13, 2021!</a:t>
            </a:r>
          </a:p>
          <a:p>
            <a:r>
              <a:rPr lang="en-US" dirty="0"/>
              <a:t>The survey is available in English and Spanish:</a:t>
            </a:r>
          </a:p>
          <a:p>
            <a:pPr lvl="1"/>
            <a:r>
              <a:rPr lang="en-US" dirty="0"/>
              <a:t>Link to English survey version: </a:t>
            </a:r>
            <a:r>
              <a:rPr lang="en-US" dirty="0">
                <a:solidFill>
                  <a:srgbClr val="1704A0"/>
                </a:solidFill>
                <a:hlinkClick r:id="rId3" tooltip="English survey">
                  <a:extLst>
                    <a:ext uri="{A12FA001-AC4F-418D-AE19-62706E023703}">
                      <ahyp:hlinkClr xmlns:ahyp="http://schemas.microsoft.com/office/drawing/2018/hyperlinkcolor" val="tx"/>
                    </a:ext>
                  </a:extLst>
                </a:hlinkClick>
              </a:rPr>
              <a:t>https://www.surveymonkey.com/r/GCCKJJQ</a:t>
            </a:r>
            <a:endParaRPr lang="en-US" dirty="0">
              <a:solidFill>
                <a:srgbClr val="1704A0"/>
              </a:solidFill>
            </a:endParaRPr>
          </a:p>
          <a:p>
            <a:pPr lvl="1"/>
            <a:r>
              <a:rPr lang="en-US" dirty="0"/>
              <a:t>Link to Spanish survey version: </a:t>
            </a:r>
            <a:r>
              <a:rPr lang="en-US" dirty="0">
                <a:solidFill>
                  <a:srgbClr val="1704A0"/>
                </a:solidFill>
                <a:hlinkClick r:id="rId4" tooltip="Spanish survey">
                  <a:extLst>
                    <a:ext uri="{A12FA001-AC4F-418D-AE19-62706E023703}">
                      <ahyp:hlinkClr xmlns:ahyp="http://schemas.microsoft.com/office/drawing/2018/hyperlinkcolor" val="tx"/>
                    </a:ext>
                  </a:extLst>
                </a:hlinkClick>
              </a:rPr>
              <a:t>https://www.surveymonkey.com/r/GC7JNGK </a:t>
            </a:r>
            <a:endParaRPr lang="en-US" dirty="0">
              <a:solidFill>
                <a:srgbClr val="1704A0"/>
              </a:solidFill>
            </a:endParaRPr>
          </a:p>
        </p:txBody>
      </p:sp>
      <p:sp>
        <p:nvSpPr>
          <p:cNvPr id="4" name="Slide Number Placeholder 3">
            <a:extLst>
              <a:ext uri="{FF2B5EF4-FFF2-40B4-BE49-F238E27FC236}">
                <a16:creationId xmlns:a16="http://schemas.microsoft.com/office/drawing/2014/main" id="{A8760B25-7FDB-41C1-ABED-06DC0C6DBFAC}"/>
              </a:ext>
            </a:extLst>
          </p:cNvPr>
          <p:cNvSpPr>
            <a:spLocks noGrp="1"/>
          </p:cNvSpPr>
          <p:nvPr>
            <p:ph type="sldNum" sz="quarter" idx="12"/>
          </p:nvPr>
        </p:nvSpPr>
        <p:spPr/>
        <p:txBody>
          <a:bodyPr/>
          <a:lstStyle/>
          <a:p>
            <a:fld id="{1E47FE53-EBF0-4DA7-9D9D-CC1C3A20F3CB}" type="slidenum">
              <a:rPr lang="en-US" smtClean="0"/>
              <a:t>49</a:t>
            </a:fld>
            <a:endParaRPr lang="en-US"/>
          </a:p>
        </p:txBody>
      </p:sp>
    </p:spTree>
    <p:extLst>
      <p:ext uri="{BB962C8B-B14F-4D97-AF65-F5344CB8AC3E}">
        <p14:creationId xmlns:p14="http://schemas.microsoft.com/office/powerpoint/2010/main" val="3688279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9050CF-4FDC-434B-AD62-870E31A80D81}"/>
              </a:ext>
            </a:extLst>
          </p:cNvPr>
          <p:cNvSpPr>
            <a:spLocks noGrp="1"/>
          </p:cNvSpPr>
          <p:nvPr>
            <p:ph type="title"/>
          </p:nvPr>
        </p:nvSpPr>
        <p:spPr/>
        <p:txBody>
          <a:bodyPr/>
          <a:lstStyle/>
          <a:p>
            <a:r>
              <a:rPr lang="en-US" dirty="0"/>
              <a:t>Intended Audience</a:t>
            </a:r>
          </a:p>
        </p:txBody>
      </p:sp>
      <p:sp>
        <p:nvSpPr>
          <p:cNvPr id="5" name="Content Placeholder 4">
            <a:extLst>
              <a:ext uri="{FF2B5EF4-FFF2-40B4-BE49-F238E27FC236}">
                <a16:creationId xmlns:a16="http://schemas.microsoft.com/office/drawing/2014/main" id="{2447552C-0727-42F4-870A-93751AE8707F}"/>
              </a:ext>
            </a:extLst>
          </p:cNvPr>
          <p:cNvSpPr>
            <a:spLocks noGrp="1"/>
          </p:cNvSpPr>
          <p:nvPr>
            <p:ph idx="1"/>
          </p:nvPr>
        </p:nvSpPr>
        <p:spPr/>
        <p:txBody>
          <a:bodyPr/>
          <a:lstStyle/>
          <a:p>
            <a:r>
              <a:rPr lang="en-US" dirty="0"/>
              <a:t>The intended audience for this presentation is anyone involved in the process of engaging educational partners as part of the development of the 2022–23 LCAP or in completing the Engaging Educational Partners section of the LCAP. </a:t>
            </a:r>
          </a:p>
          <a:p>
            <a:r>
              <a:rPr lang="en-US" dirty="0"/>
              <a:t>This includes administrators, teachers, members of governing boards or bodies and may also include parents and students, advisory committee members, and community members.</a:t>
            </a:r>
          </a:p>
        </p:txBody>
      </p:sp>
    </p:spTree>
    <p:extLst>
      <p:ext uri="{BB962C8B-B14F-4D97-AF65-F5344CB8AC3E}">
        <p14:creationId xmlns:p14="http://schemas.microsoft.com/office/powerpoint/2010/main" val="3544887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555BF-26AA-476A-9A42-8A8B41BBA420}"/>
              </a:ext>
            </a:extLst>
          </p:cNvPr>
          <p:cNvSpPr>
            <a:spLocks noGrp="1"/>
          </p:cNvSpPr>
          <p:nvPr>
            <p:ph type="title"/>
          </p:nvPr>
        </p:nvSpPr>
        <p:spPr/>
        <p:txBody>
          <a:bodyPr/>
          <a:lstStyle/>
          <a:p>
            <a:r>
              <a:rPr lang="en-US" dirty="0"/>
              <a:t>Past Webinars in This Series</a:t>
            </a:r>
          </a:p>
        </p:txBody>
      </p:sp>
      <p:sp>
        <p:nvSpPr>
          <p:cNvPr id="3" name="Content Placeholder 2">
            <a:extLst>
              <a:ext uri="{FF2B5EF4-FFF2-40B4-BE49-F238E27FC236}">
                <a16:creationId xmlns:a16="http://schemas.microsoft.com/office/drawing/2014/main" id="{8B826C6A-BFD1-4925-8CE6-E8716D45809E}"/>
              </a:ext>
            </a:extLst>
          </p:cNvPr>
          <p:cNvSpPr>
            <a:spLocks noGrp="1"/>
          </p:cNvSpPr>
          <p:nvPr>
            <p:ph idx="1"/>
          </p:nvPr>
        </p:nvSpPr>
        <p:spPr/>
        <p:txBody>
          <a:bodyPr>
            <a:normAutofit/>
          </a:bodyPr>
          <a:lstStyle/>
          <a:p>
            <a:pPr>
              <a:spcBef>
                <a:spcPts val="0"/>
              </a:spcBef>
              <a:spcAft>
                <a:spcPts val="600"/>
              </a:spcAft>
            </a:pPr>
            <a:r>
              <a:rPr lang="en-US" dirty="0"/>
              <a:t>Supplement to the Annual Update to the 2021–22 LCAP PowerPoint, available at </a:t>
            </a:r>
            <a:r>
              <a:rPr lang="en-US" dirty="0">
                <a:solidFill>
                  <a:srgbClr val="1704A0"/>
                </a:solidFill>
                <a:hlinkClick r:id="rId3" tooltip="Supplement to the Annual Update to the 2021–22 LCAP PowerPoint">
                  <a:extLst>
                    <a:ext uri="{A12FA001-AC4F-418D-AE19-62706E023703}">
                      <ahyp:hlinkClr xmlns:ahyp="http://schemas.microsoft.com/office/drawing/2018/hyperlinkcolor" val="tx"/>
                    </a:ext>
                  </a:extLst>
                </a:hlinkClick>
              </a:rPr>
              <a:t>https://www.cde.ca.gov/fg/aa/lc/documents/tues2supplement.pptx</a:t>
            </a:r>
            <a:r>
              <a:rPr lang="en-US" dirty="0">
                <a:solidFill>
                  <a:srgbClr val="1704A0"/>
                </a:solidFill>
              </a:rPr>
              <a:t> </a:t>
            </a:r>
          </a:p>
          <a:p>
            <a:pPr>
              <a:spcBef>
                <a:spcPts val="0"/>
              </a:spcBef>
              <a:spcAft>
                <a:spcPts val="600"/>
              </a:spcAft>
            </a:pPr>
            <a:r>
              <a:rPr lang="en-US" dirty="0"/>
              <a:t>Introduction to the Local Control Funding Formula PowerPoint, available at </a:t>
            </a:r>
            <a:r>
              <a:rPr lang="en-US" dirty="0">
                <a:solidFill>
                  <a:srgbClr val="1704A0"/>
                </a:solidFill>
                <a:hlinkClick r:id="rId4" tooltip="Introduction to the Local Control Funding Formula PowerPoint">
                  <a:extLst>
                    <a:ext uri="{A12FA001-AC4F-418D-AE19-62706E023703}">
                      <ahyp:hlinkClr xmlns:ahyp="http://schemas.microsoft.com/office/drawing/2018/hyperlinkcolor" val="tx"/>
                    </a:ext>
                  </a:extLst>
                </a:hlinkClick>
              </a:rPr>
              <a:t>https://www.cde.ca.gov/fg/aa/lc/documents/tues2introlcff113021.pptx</a:t>
            </a:r>
            <a:r>
              <a:rPr lang="en-US" dirty="0">
                <a:solidFill>
                  <a:schemeClr val="accent3">
                    <a:lumMod val="50000"/>
                  </a:schemeClr>
                </a:solidFill>
                <a:hlinkClick r:id="rId4" tooltip="Introduction to the Local Control Funding Formula PowerPoint">
                  <a:extLst>
                    <a:ext uri="{A12FA001-AC4F-418D-AE19-62706E023703}">
                      <ahyp:hlinkClr xmlns:ahyp="http://schemas.microsoft.com/office/drawing/2018/hyperlinkcolor" val="tx"/>
                    </a:ext>
                  </a:extLst>
                </a:hlinkClick>
              </a:rPr>
              <a:t> </a:t>
            </a:r>
            <a:r>
              <a:rPr lang="en-US" dirty="0">
                <a:solidFill>
                  <a:schemeClr val="accent3">
                    <a:lumMod val="50000"/>
                  </a:schemeClr>
                </a:solidFill>
              </a:rPr>
              <a:t>  </a:t>
            </a:r>
          </a:p>
          <a:p>
            <a:pPr>
              <a:spcBef>
                <a:spcPts val="0"/>
              </a:spcBef>
              <a:spcAft>
                <a:spcPts val="600"/>
              </a:spcAft>
            </a:pPr>
            <a:r>
              <a:rPr lang="en-US" dirty="0"/>
              <a:t>The Template and Instructions for the 2022–23 Local Control and Accountability Plan PowerPoint, available at </a:t>
            </a:r>
            <a:r>
              <a:rPr lang="en-US" dirty="0">
                <a:solidFill>
                  <a:srgbClr val="1704A0"/>
                </a:solidFill>
                <a:hlinkClick r:id="rId5" tooltip="Template and Instructions for the 2022–23 Local Control and Accountability Plan PowerPoint">
                  <a:extLst>
                    <a:ext uri="{A12FA001-AC4F-418D-AE19-62706E023703}">
                      <ahyp:hlinkClr xmlns:ahyp="http://schemas.microsoft.com/office/drawing/2018/hyperlinkcolor" val="tx"/>
                    </a:ext>
                  </a:extLst>
                </a:hlinkClick>
              </a:rPr>
              <a:t>https://www.cde.ca.gov/fg/aa/lc/documents/thurs3tempinst120221.pptx</a:t>
            </a:r>
            <a:r>
              <a:rPr lang="en-US" dirty="0"/>
              <a:t> </a:t>
            </a:r>
            <a:endParaRPr lang="en-US" dirty="0">
              <a:solidFill>
                <a:schemeClr val="accent3">
                  <a:lumMod val="50000"/>
                </a:schemeClr>
              </a:solidFill>
            </a:endParaRPr>
          </a:p>
        </p:txBody>
      </p:sp>
      <p:sp>
        <p:nvSpPr>
          <p:cNvPr id="5" name="Slide Number Placeholder 4">
            <a:extLst>
              <a:ext uri="{FF2B5EF4-FFF2-40B4-BE49-F238E27FC236}">
                <a16:creationId xmlns:a16="http://schemas.microsoft.com/office/drawing/2014/main" id="{23C95401-6EA0-403A-A0CC-7DFFFA3A0E11}"/>
              </a:ext>
            </a:extLst>
          </p:cNvPr>
          <p:cNvSpPr>
            <a:spLocks noGrp="1"/>
          </p:cNvSpPr>
          <p:nvPr>
            <p:ph type="sldNum" sz="quarter" idx="12"/>
          </p:nvPr>
        </p:nvSpPr>
        <p:spPr/>
        <p:txBody>
          <a:bodyPr/>
          <a:lstStyle/>
          <a:p>
            <a:fld id="{1E47FE53-EBF0-4DA7-9D9D-CC1C3A20F3CB}" type="slidenum">
              <a:rPr lang="en-US" smtClean="0"/>
              <a:t>50</a:t>
            </a:fld>
            <a:endParaRPr lang="en-US"/>
          </a:p>
        </p:txBody>
      </p:sp>
    </p:spTree>
    <p:extLst>
      <p:ext uri="{BB962C8B-B14F-4D97-AF65-F5344CB8AC3E}">
        <p14:creationId xmlns:p14="http://schemas.microsoft.com/office/powerpoint/2010/main" val="19723831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460B5-CC33-4A95-A1B0-666822E6079E}"/>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B29B59A3-5C04-468A-9DF7-3D0CF1EE1B27}"/>
              </a:ext>
            </a:extLst>
          </p:cNvPr>
          <p:cNvSpPr>
            <a:spLocks noGrp="1"/>
          </p:cNvSpPr>
          <p:nvPr>
            <p:ph idx="1"/>
          </p:nvPr>
        </p:nvSpPr>
        <p:spPr/>
        <p:txBody>
          <a:bodyPr>
            <a:normAutofit/>
          </a:bodyPr>
          <a:lstStyle/>
          <a:p>
            <a:pPr lvl="1"/>
            <a:r>
              <a:rPr lang="en-US" sz="2800" dirty="0"/>
              <a:t>If you have any questions related to the LCAP or LCFF, please contact the Local Agency Systems Support Office at </a:t>
            </a:r>
            <a:r>
              <a:rPr lang="en-US" sz="2800" dirty="0">
                <a:solidFill>
                  <a:srgbClr val="1704A0"/>
                </a:solidFill>
                <a:hlinkClick r:id="rId2" tooltip="LCFF email address">
                  <a:extLst>
                    <a:ext uri="{A12FA001-AC4F-418D-AE19-62706E023703}">
                      <ahyp:hlinkClr xmlns:ahyp="http://schemas.microsoft.com/office/drawing/2018/hyperlinkcolor" val="tx"/>
                    </a:ext>
                  </a:extLst>
                </a:hlinkClick>
              </a:rPr>
              <a:t>LCFF@cde.ca.gov    </a:t>
            </a:r>
            <a:endParaRPr lang="en-US" sz="2800" dirty="0">
              <a:solidFill>
                <a:srgbClr val="1704A0"/>
              </a:solidFill>
            </a:endParaRPr>
          </a:p>
          <a:p>
            <a:pPr lvl="1"/>
            <a:r>
              <a:rPr lang="en-US" sz="2800" dirty="0"/>
              <a:t>For additional information about this or other webinars in this series, including PowerPoint files, please see the Tuesdays @ 2 webpage at </a:t>
            </a:r>
            <a:r>
              <a:rPr lang="en-US" sz="2800" dirty="0">
                <a:solidFill>
                  <a:srgbClr val="1704A0"/>
                </a:solidFill>
                <a:hlinkClick r:id="rId3" tooltip="Tuesdays @ 2 webpage">
                  <a:extLst>
                    <a:ext uri="{A12FA001-AC4F-418D-AE19-62706E023703}">
                      <ahyp:hlinkClr xmlns:ahyp="http://schemas.microsoft.com/office/drawing/2018/hyperlinkcolor" val="tx"/>
                    </a:ext>
                  </a:extLst>
                </a:hlinkClick>
              </a:rPr>
              <a:t>https://www.cde.ca.gov/fg/aa/lc/tuesdaysat2.asp  </a:t>
            </a:r>
            <a:endParaRPr lang="en-US" sz="2800" dirty="0">
              <a:solidFill>
                <a:srgbClr val="1704A0"/>
              </a:solidFill>
            </a:endParaRPr>
          </a:p>
        </p:txBody>
      </p:sp>
      <p:sp>
        <p:nvSpPr>
          <p:cNvPr id="4" name="Slide Number Placeholder 3">
            <a:extLst>
              <a:ext uri="{FF2B5EF4-FFF2-40B4-BE49-F238E27FC236}">
                <a16:creationId xmlns:a16="http://schemas.microsoft.com/office/drawing/2014/main" id="{3C820972-B50B-4E9D-898D-047E01368832}"/>
              </a:ext>
            </a:extLst>
          </p:cNvPr>
          <p:cNvSpPr>
            <a:spLocks noGrp="1"/>
          </p:cNvSpPr>
          <p:nvPr>
            <p:ph type="sldNum" sz="quarter" idx="12"/>
          </p:nvPr>
        </p:nvSpPr>
        <p:spPr/>
        <p:txBody>
          <a:bodyPr/>
          <a:lstStyle/>
          <a:p>
            <a:fld id="{1E47FE53-EBF0-4DA7-9D9D-CC1C3A20F3CB}" type="slidenum">
              <a:rPr lang="en-US" smtClean="0"/>
              <a:t>51</a:t>
            </a:fld>
            <a:endParaRPr lang="en-US"/>
          </a:p>
        </p:txBody>
      </p:sp>
    </p:spTree>
    <p:extLst>
      <p:ext uri="{BB962C8B-B14F-4D97-AF65-F5344CB8AC3E}">
        <p14:creationId xmlns:p14="http://schemas.microsoft.com/office/powerpoint/2010/main" val="41538607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8A72F-F1D5-49AF-9CF1-ABB0EEBDFBBE}"/>
              </a:ext>
            </a:extLst>
          </p:cNvPr>
          <p:cNvSpPr>
            <a:spLocks noGrp="1"/>
          </p:cNvSpPr>
          <p:nvPr>
            <p:ph type="title"/>
          </p:nvPr>
        </p:nvSpPr>
        <p:spPr/>
        <p:txBody>
          <a:bodyPr/>
          <a:lstStyle/>
          <a:p>
            <a:r>
              <a:rPr lang="en-US" dirty="0"/>
              <a:t>Thank you for attending!</a:t>
            </a:r>
          </a:p>
        </p:txBody>
      </p:sp>
      <p:sp>
        <p:nvSpPr>
          <p:cNvPr id="4" name="Slide Number Placeholder 3">
            <a:extLst>
              <a:ext uri="{FF2B5EF4-FFF2-40B4-BE49-F238E27FC236}">
                <a16:creationId xmlns:a16="http://schemas.microsoft.com/office/drawing/2014/main" id="{236B7254-1F9C-4897-9CE4-C3D0F21377BD}"/>
              </a:ext>
            </a:extLst>
          </p:cNvPr>
          <p:cNvSpPr>
            <a:spLocks noGrp="1"/>
          </p:cNvSpPr>
          <p:nvPr>
            <p:ph type="sldNum" sz="quarter" idx="12"/>
          </p:nvPr>
        </p:nvSpPr>
        <p:spPr/>
        <p:txBody>
          <a:bodyPr/>
          <a:lstStyle/>
          <a:p>
            <a:fld id="{1E47FE53-EBF0-4DA7-9D9D-CC1C3A20F3CB}" type="slidenum">
              <a:rPr lang="en-US" smtClean="0"/>
              <a:t>52</a:t>
            </a:fld>
            <a:endParaRPr lang="en-US"/>
          </a:p>
        </p:txBody>
      </p:sp>
    </p:spTree>
    <p:extLst>
      <p:ext uri="{BB962C8B-B14F-4D97-AF65-F5344CB8AC3E}">
        <p14:creationId xmlns:p14="http://schemas.microsoft.com/office/powerpoint/2010/main" val="937455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674DE-0C61-4259-AA71-D0886DF47664}"/>
              </a:ext>
            </a:extLst>
          </p:cNvPr>
          <p:cNvSpPr>
            <a:spLocks noGrp="1"/>
          </p:cNvSpPr>
          <p:nvPr>
            <p:ph type="title"/>
          </p:nvPr>
        </p:nvSpPr>
        <p:spPr/>
        <p:txBody>
          <a:bodyPr/>
          <a:lstStyle/>
          <a:p>
            <a:r>
              <a:rPr lang="en-US" dirty="0"/>
              <a:t>A Word About the Term “Educational Partners”</a:t>
            </a:r>
          </a:p>
        </p:txBody>
      </p:sp>
      <p:sp>
        <p:nvSpPr>
          <p:cNvPr id="3" name="Content Placeholder 2">
            <a:extLst>
              <a:ext uri="{FF2B5EF4-FFF2-40B4-BE49-F238E27FC236}">
                <a16:creationId xmlns:a16="http://schemas.microsoft.com/office/drawing/2014/main" id="{9D9507E0-CE2A-4423-873C-2448283EF463}"/>
              </a:ext>
            </a:extLst>
          </p:cNvPr>
          <p:cNvSpPr>
            <a:spLocks noGrp="1"/>
          </p:cNvSpPr>
          <p:nvPr>
            <p:ph idx="1"/>
          </p:nvPr>
        </p:nvSpPr>
        <p:spPr/>
        <p:txBody>
          <a:bodyPr>
            <a:normAutofit lnSpcReduction="10000"/>
          </a:bodyPr>
          <a:lstStyle/>
          <a:p>
            <a:r>
              <a:rPr lang="en-US" dirty="0"/>
              <a:t>At its November 2021 meeting, the State Board of Education (SBE) adopted the use of the term “educational partners” as a replacement for the term “stakeholder”.</a:t>
            </a:r>
          </a:p>
          <a:p>
            <a:r>
              <a:rPr lang="en-US" dirty="0"/>
              <a:t>Moving forward, “educational partners” will be used to refer to groups that LEAs are required to engage with in developing the LCAP.</a:t>
            </a:r>
          </a:p>
          <a:p>
            <a:pPr lvl="1"/>
            <a:r>
              <a:rPr lang="en-US" dirty="0"/>
              <a:t>For school districts and county offices of education (COEs) this includes teachers, principals, administrators, other school personnel, local bargaining units of the LEA, parents, and students.</a:t>
            </a:r>
          </a:p>
          <a:p>
            <a:pPr lvl="1"/>
            <a:r>
              <a:rPr lang="en-US" dirty="0"/>
              <a:t>For charter schools this includes teachers, principals, administrators, other school personnel, parents, and students. </a:t>
            </a:r>
          </a:p>
          <a:p>
            <a:endParaRPr lang="en-US" dirty="0"/>
          </a:p>
        </p:txBody>
      </p:sp>
      <p:sp>
        <p:nvSpPr>
          <p:cNvPr id="4" name="Slide Number Placeholder 3">
            <a:extLst>
              <a:ext uri="{FF2B5EF4-FFF2-40B4-BE49-F238E27FC236}">
                <a16:creationId xmlns:a16="http://schemas.microsoft.com/office/drawing/2014/main" id="{1242E87F-47D3-43F3-AE0C-6E8ADF3BC368}"/>
              </a:ext>
            </a:extLst>
          </p:cNvPr>
          <p:cNvSpPr>
            <a:spLocks noGrp="1"/>
          </p:cNvSpPr>
          <p:nvPr>
            <p:ph type="sldNum" sz="quarter" idx="12"/>
          </p:nvPr>
        </p:nvSpPr>
        <p:spPr/>
        <p:txBody>
          <a:bodyPr/>
          <a:lstStyle/>
          <a:p>
            <a:fld id="{1E47FE53-EBF0-4DA7-9D9D-CC1C3A20F3CB}" type="slidenum">
              <a:rPr lang="en-US" smtClean="0"/>
              <a:t>6</a:t>
            </a:fld>
            <a:endParaRPr lang="en-US"/>
          </a:p>
        </p:txBody>
      </p:sp>
    </p:spTree>
    <p:extLst>
      <p:ext uri="{BB962C8B-B14F-4D97-AF65-F5344CB8AC3E}">
        <p14:creationId xmlns:p14="http://schemas.microsoft.com/office/powerpoint/2010/main" val="3496733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2C016-D1F3-4A64-AF23-9E0C2E4DACBB}"/>
              </a:ext>
            </a:extLst>
          </p:cNvPr>
          <p:cNvSpPr>
            <a:spLocks noGrp="1"/>
          </p:cNvSpPr>
          <p:nvPr>
            <p:ph type="title"/>
          </p:nvPr>
        </p:nvSpPr>
        <p:spPr/>
        <p:txBody>
          <a:bodyPr/>
          <a:lstStyle/>
          <a:p>
            <a:r>
              <a:rPr lang="en-US" dirty="0"/>
              <a:t>Foundational Principles</a:t>
            </a:r>
          </a:p>
        </p:txBody>
      </p:sp>
      <p:sp>
        <p:nvSpPr>
          <p:cNvPr id="3" name="Text Placeholder 2">
            <a:extLst>
              <a:ext uri="{FF2B5EF4-FFF2-40B4-BE49-F238E27FC236}">
                <a16:creationId xmlns:a16="http://schemas.microsoft.com/office/drawing/2014/main" id="{D57F7D8B-79DB-414D-B888-01F7A87064F7}"/>
              </a:ext>
            </a:extLst>
          </p:cNvPr>
          <p:cNvSpPr>
            <a:spLocks noGrp="1"/>
          </p:cNvSpPr>
          <p:nvPr>
            <p:ph type="body" idx="1"/>
          </p:nvPr>
        </p:nvSpPr>
        <p:spPr/>
        <p:txBody>
          <a:bodyPr/>
          <a:lstStyle/>
          <a:p>
            <a:r>
              <a:rPr lang="en-US" dirty="0"/>
              <a:t>Why Engaging Educational Partners is Important</a:t>
            </a:r>
          </a:p>
        </p:txBody>
      </p:sp>
      <p:sp>
        <p:nvSpPr>
          <p:cNvPr id="4" name="Slide Number Placeholder 3">
            <a:extLst>
              <a:ext uri="{FF2B5EF4-FFF2-40B4-BE49-F238E27FC236}">
                <a16:creationId xmlns:a16="http://schemas.microsoft.com/office/drawing/2014/main" id="{10DD60C7-82ED-4E67-A049-B0AC51B6E890}"/>
              </a:ext>
            </a:extLst>
          </p:cNvPr>
          <p:cNvSpPr>
            <a:spLocks noGrp="1"/>
          </p:cNvSpPr>
          <p:nvPr>
            <p:ph type="sldNum" sz="quarter" idx="12"/>
          </p:nvPr>
        </p:nvSpPr>
        <p:spPr/>
        <p:txBody>
          <a:bodyPr/>
          <a:lstStyle/>
          <a:p>
            <a:fld id="{1E47FE53-EBF0-4DA7-9D9D-CC1C3A20F3CB}" type="slidenum">
              <a:rPr lang="en-US" smtClean="0"/>
              <a:t>7</a:t>
            </a:fld>
            <a:endParaRPr lang="en-US"/>
          </a:p>
        </p:txBody>
      </p:sp>
    </p:spTree>
    <p:extLst>
      <p:ext uri="{BB962C8B-B14F-4D97-AF65-F5344CB8AC3E}">
        <p14:creationId xmlns:p14="http://schemas.microsoft.com/office/powerpoint/2010/main" val="56007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045A4-1F6E-4C8E-AD88-2EFC5B627F76}"/>
              </a:ext>
            </a:extLst>
          </p:cNvPr>
          <p:cNvSpPr>
            <a:spLocks noGrp="1"/>
          </p:cNvSpPr>
          <p:nvPr>
            <p:ph type="title"/>
          </p:nvPr>
        </p:nvSpPr>
        <p:spPr/>
        <p:txBody>
          <a:bodyPr/>
          <a:lstStyle/>
          <a:p>
            <a:r>
              <a:rPr lang="en-US" dirty="0"/>
              <a:t>Foundational Principles of the LCFF </a:t>
            </a:r>
          </a:p>
        </p:txBody>
      </p:sp>
      <p:sp>
        <p:nvSpPr>
          <p:cNvPr id="3" name="Content Placeholder 2">
            <a:extLst>
              <a:ext uri="{FF2B5EF4-FFF2-40B4-BE49-F238E27FC236}">
                <a16:creationId xmlns:a16="http://schemas.microsoft.com/office/drawing/2014/main" id="{BC3FEA24-BA79-4390-85E2-00F6C410010E}"/>
              </a:ext>
            </a:extLst>
          </p:cNvPr>
          <p:cNvSpPr>
            <a:spLocks noGrp="1"/>
          </p:cNvSpPr>
          <p:nvPr>
            <p:ph idx="1"/>
          </p:nvPr>
        </p:nvSpPr>
        <p:spPr/>
        <p:txBody>
          <a:bodyPr/>
          <a:lstStyle/>
          <a:p>
            <a:pPr>
              <a:spcBef>
                <a:spcPts val="600"/>
              </a:spcBef>
            </a:pPr>
            <a:r>
              <a:rPr lang="en-US" dirty="0"/>
              <a:t>Local education agency (LEA)-level improvement that is based on multiple measures of success</a:t>
            </a:r>
          </a:p>
          <a:p>
            <a:pPr>
              <a:spcBef>
                <a:spcPts val="600"/>
              </a:spcBef>
            </a:pPr>
            <a:r>
              <a:rPr lang="en-US" dirty="0"/>
              <a:t>Equity</a:t>
            </a:r>
          </a:p>
          <a:p>
            <a:pPr lvl="1">
              <a:spcBef>
                <a:spcPts val="600"/>
              </a:spcBef>
            </a:pPr>
            <a:r>
              <a:rPr lang="en-US" dirty="0"/>
              <a:t>Additional funding to address specific identified needs of students who are low income, English learners, and/or foster youth (i.e. unduplicated students)</a:t>
            </a:r>
          </a:p>
          <a:p>
            <a:pPr lvl="1">
              <a:spcBef>
                <a:spcPts val="600"/>
              </a:spcBef>
            </a:pPr>
            <a:r>
              <a:rPr lang="en-US" dirty="0"/>
              <a:t>Requirement to Increase or Improve Services in proportion to the increase in funding</a:t>
            </a:r>
          </a:p>
          <a:p>
            <a:pPr>
              <a:spcBef>
                <a:spcPts val="600"/>
              </a:spcBef>
            </a:pPr>
            <a:r>
              <a:rPr lang="en-US" dirty="0"/>
              <a:t>Subsidiarity</a:t>
            </a:r>
          </a:p>
          <a:p>
            <a:pPr lvl="1">
              <a:spcBef>
                <a:spcPts val="600"/>
              </a:spcBef>
            </a:pPr>
            <a:r>
              <a:rPr lang="en-US" dirty="0"/>
              <a:t>Social and political issues should be dealt with at the local level</a:t>
            </a:r>
          </a:p>
          <a:p>
            <a:endParaRPr lang="en-US" dirty="0"/>
          </a:p>
        </p:txBody>
      </p:sp>
      <p:sp>
        <p:nvSpPr>
          <p:cNvPr id="4" name="Slide Number Placeholder 3">
            <a:extLst>
              <a:ext uri="{FF2B5EF4-FFF2-40B4-BE49-F238E27FC236}">
                <a16:creationId xmlns:a16="http://schemas.microsoft.com/office/drawing/2014/main" id="{441F2E37-FB6A-480C-BE4A-17289D2BC648}"/>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3230167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2F6AE-87AD-480D-AB96-EE8098CDD2AA}"/>
              </a:ext>
            </a:extLst>
          </p:cNvPr>
          <p:cNvSpPr>
            <a:spLocks noGrp="1"/>
          </p:cNvSpPr>
          <p:nvPr>
            <p:ph type="title"/>
          </p:nvPr>
        </p:nvSpPr>
        <p:spPr/>
        <p:txBody>
          <a:bodyPr/>
          <a:lstStyle/>
          <a:p>
            <a:r>
              <a:rPr lang="en-US" dirty="0"/>
              <a:t>Flexibility to Ensure Student Success</a:t>
            </a:r>
          </a:p>
        </p:txBody>
      </p:sp>
      <p:sp>
        <p:nvSpPr>
          <p:cNvPr id="3" name="Content Placeholder 2">
            <a:extLst>
              <a:ext uri="{FF2B5EF4-FFF2-40B4-BE49-F238E27FC236}">
                <a16:creationId xmlns:a16="http://schemas.microsoft.com/office/drawing/2014/main" id="{6AF82281-36F6-4670-8CA0-497E71EA27DA}"/>
              </a:ext>
            </a:extLst>
          </p:cNvPr>
          <p:cNvSpPr>
            <a:spLocks noGrp="1"/>
          </p:cNvSpPr>
          <p:nvPr>
            <p:ph idx="1"/>
          </p:nvPr>
        </p:nvSpPr>
        <p:spPr/>
        <p:txBody>
          <a:bodyPr/>
          <a:lstStyle/>
          <a:p>
            <a:r>
              <a:rPr lang="en-US" dirty="0">
                <a:sym typeface="Arial"/>
              </a:rPr>
              <a:t>LCFF provides for an increased level of local flexibility to determine which programs and/or services have the greatest likelihood of ensuring that each student will succeed in relation to each of the eight LCFF state priorities.</a:t>
            </a:r>
            <a:endParaRPr lang="en-US" dirty="0"/>
          </a:p>
          <a:p>
            <a:r>
              <a:rPr lang="en-US" dirty="0">
                <a:sym typeface="Arial"/>
              </a:rPr>
              <a:t>In exchange for this flexibility, the LCFF model requires greater local responsibility for selecting appropriate and effective programs.</a:t>
            </a:r>
          </a:p>
          <a:p>
            <a:r>
              <a:rPr lang="en-US" dirty="0"/>
              <a:t>This necessitates transparency and engaging educational partners in analysis and decision-making.</a:t>
            </a:r>
          </a:p>
        </p:txBody>
      </p:sp>
      <p:sp>
        <p:nvSpPr>
          <p:cNvPr id="4" name="Slide Number Placeholder 3">
            <a:extLst>
              <a:ext uri="{FF2B5EF4-FFF2-40B4-BE49-F238E27FC236}">
                <a16:creationId xmlns:a16="http://schemas.microsoft.com/office/drawing/2014/main" id="{C5F6EFE3-3065-4574-BEB8-A8E4CBDB178C}"/>
              </a:ext>
            </a:extLst>
          </p:cNvPr>
          <p:cNvSpPr>
            <a:spLocks noGrp="1"/>
          </p:cNvSpPr>
          <p:nvPr>
            <p:ph type="sldNum" sz="quarter" idx="12"/>
          </p:nvPr>
        </p:nvSpPr>
        <p:spPr/>
        <p:txBody>
          <a:bodyPr/>
          <a:lstStyle/>
          <a:p>
            <a:fld id="{1E47FE53-EBF0-4DA7-9D9D-CC1C3A20F3CB}" type="slidenum">
              <a:rPr lang="en-US" smtClean="0"/>
              <a:t>9</a:t>
            </a:fld>
            <a:endParaRPr lang="en-US"/>
          </a:p>
        </p:txBody>
      </p:sp>
    </p:spTree>
    <p:extLst>
      <p:ext uri="{BB962C8B-B14F-4D97-AF65-F5344CB8AC3E}">
        <p14:creationId xmlns:p14="http://schemas.microsoft.com/office/powerpoint/2010/main" val="313428524"/>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3094</TotalTime>
  <Words>6043</Words>
  <Application>Microsoft Office PowerPoint</Application>
  <PresentationFormat>Widescreen</PresentationFormat>
  <Paragraphs>360</Paragraphs>
  <Slides>52</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Arial</vt:lpstr>
      <vt:lpstr>Arial Narrow</vt:lpstr>
      <vt:lpstr>Calibri</vt:lpstr>
      <vt:lpstr>Times</vt:lpstr>
      <vt:lpstr>Verdana</vt:lpstr>
      <vt:lpstr>Retrospect</vt:lpstr>
      <vt:lpstr>Engaging Educational Partners</vt:lpstr>
      <vt:lpstr>Webinar Series</vt:lpstr>
      <vt:lpstr>Template Files</vt:lpstr>
      <vt:lpstr>Purpose</vt:lpstr>
      <vt:lpstr>Intended Audience</vt:lpstr>
      <vt:lpstr>A Word About the Term “Educational Partners”</vt:lpstr>
      <vt:lpstr>Foundational Principles</vt:lpstr>
      <vt:lpstr>Foundational Principles of the LCFF </vt:lpstr>
      <vt:lpstr>Flexibility to Ensure Student Success</vt:lpstr>
      <vt:lpstr>Meaningful Engagement of Educational Partners</vt:lpstr>
      <vt:lpstr>Benefits of Engaging Educational Partners</vt:lpstr>
      <vt:lpstr>Consultation Requirements</vt:lpstr>
      <vt:lpstr>Purpose of the Consultation Requirement</vt:lpstr>
      <vt:lpstr>Engagement Process (1 of 2)</vt:lpstr>
      <vt:lpstr>Engagement Process (2 of 2)</vt:lpstr>
      <vt:lpstr>Consultation</vt:lpstr>
      <vt:lpstr>Required Consultation </vt:lpstr>
      <vt:lpstr>Statute defines the floor, not the ceiling.</vt:lpstr>
      <vt:lpstr>A Note About Student Consultation</vt:lpstr>
      <vt:lpstr>Other Engagement Opportunities</vt:lpstr>
      <vt:lpstr>Advisory Committees</vt:lpstr>
      <vt:lpstr>Advisory Committee Review Requirement</vt:lpstr>
      <vt:lpstr>Public Opportunity to Submit Written Comment</vt:lpstr>
      <vt:lpstr>Review of School Plans</vt:lpstr>
      <vt:lpstr>Consultation With SELPA</vt:lpstr>
      <vt:lpstr>Public Hearing (Prior to Adoption)</vt:lpstr>
      <vt:lpstr>LCAP Adoption for School Districts and COEs</vt:lpstr>
      <vt:lpstr>LCAP Adoption for Charter Schools</vt:lpstr>
      <vt:lpstr>Engaging Educational Partners Section</vt:lpstr>
      <vt:lpstr>Purpose of the Section</vt:lpstr>
      <vt:lpstr>The “Through Line”</vt:lpstr>
      <vt:lpstr>Reminders</vt:lpstr>
      <vt:lpstr>Prompt 1</vt:lpstr>
      <vt:lpstr>Prompt 2</vt:lpstr>
      <vt:lpstr>Prompt 3</vt:lpstr>
      <vt:lpstr>Considerations for Engaging Educational Partners</vt:lpstr>
      <vt:lpstr>Planning</vt:lpstr>
      <vt:lpstr>Strategies: Continuous Improvement</vt:lpstr>
      <vt:lpstr>Strategies: Systems/Structures</vt:lpstr>
      <vt:lpstr>Strategies: Conditions and Climate</vt:lpstr>
      <vt:lpstr>Strategies: Knowledge and Capacity</vt:lpstr>
      <vt:lpstr>Strategies: Participation and Representation</vt:lpstr>
      <vt:lpstr>Strategies: Meaningful Engagement </vt:lpstr>
      <vt:lpstr>Closing Thoughts</vt:lpstr>
      <vt:lpstr>Trusting Relationships Are Key</vt:lpstr>
      <vt:lpstr>Upcoming Opportunities</vt:lpstr>
      <vt:lpstr>Upcoming Webinars</vt:lpstr>
      <vt:lpstr>Share Your Input: LCAPs Survey</vt:lpstr>
      <vt:lpstr>Share Your Input: LCAPs Survey Links</vt:lpstr>
      <vt:lpstr>Past Webinars in This Series</vt:lpstr>
      <vt:lpstr>Contact Information</vt:lpstr>
      <vt:lpstr>Thank you for attending!</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Engaging Educational Partners - LCFF (CA Dept of Education)</dc:title>
  <dc:subject>Tuesdays @ 2 webinar presentation of the Engaging Educational Partners section of the 2022-23 Local Control and Accountability Plan.</dc:subject>
  <dc:creator>Local Agency Systems Support Office</dc:creator>
  <cp:keywords>lcap, local, control, accountability, plan, template, instructions, stakeholders, educational, partners</cp:keywords>
  <cp:lastModifiedBy>Susan Aglubat-Alvarez</cp:lastModifiedBy>
  <cp:revision>262</cp:revision>
  <cp:lastPrinted>2016-11-14T18:06:51Z</cp:lastPrinted>
  <dcterms:created xsi:type="dcterms:W3CDTF">2016-11-08T21:28:02Z</dcterms:created>
  <dcterms:modified xsi:type="dcterms:W3CDTF">2021-12-10T23:54:30Z</dcterms:modified>
</cp:coreProperties>
</file>