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61"/>
  </p:notesMasterIdLst>
  <p:handoutMasterIdLst>
    <p:handoutMasterId r:id="rId62"/>
  </p:handoutMasterIdLst>
  <p:sldIdLst>
    <p:sldId id="306" r:id="rId2"/>
    <p:sldId id="395" r:id="rId3"/>
    <p:sldId id="396" r:id="rId4"/>
    <p:sldId id="323" r:id="rId5"/>
    <p:sldId id="320" r:id="rId6"/>
    <p:sldId id="383" r:id="rId7"/>
    <p:sldId id="324" r:id="rId8"/>
    <p:sldId id="325" r:id="rId9"/>
    <p:sldId id="326" r:id="rId10"/>
    <p:sldId id="327" r:id="rId11"/>
    <p:sldId id="328" r:id="rId12"/>
    <p:sldId id="384" r:id="rId13"/>
    <p:sldId id="329" r:id="rId14"/>
    <p:sldId id="330" r:id="rId15"/>
    <p:sldId id="387" r:id="rId16"/>
    <p:sldId id="333" r:id="rId17"/>
    <p:sldId id="385" r:id="rId18"/>
    <p:sldId id="386" r:id="rId19"/>
    <p:sldId id="397" r:id="rId20"/>
    <p:sldId id="398" r:id="rId21"/>
    <p:sldId id="399" r:id="rId22"/>
    <p:sldId id="400" r:id="rId23"/>
    <p:sldId id="401" r:id="rId24"/>
    <p:sldId id="402" r:id="rId25"/>
    <p:sldId id="403" r:id="rId26"/>
    <p:sldId id="337" r:id="rId27"/>
    <p:sldId id="338" r:id="rId28"/>
    <p:sldId id="339" r:id="rId29"/>
    <p:sldId id="340" r:id="rId30"/>
    <p:sldId id="342" r:id="rId31"/>
    <p:sldId id="343" r:id="rId32"/>
    <p:sldId id="388" r:id="rId33"/>
    <p:sldId id="404" r:id="rId34"/>
    <p:sldId id="405" r:id="rId35"/>
    <p:sldId id="390" r:id="rId36"/>
    <p:sldId id="344" r:id="rId37"/>
    <p:sldId id="346" r:id="rId38"/>
    <p:sldId id="347" r:id="rId39"/>
    <p:sldId id="348" r:id="rId40"/>
    <p:sldId id="391" r:id="rId41"/>
    <p:sldId id="392" r:id="rId42"/>
    <p:sldId id="406" r:id="rId43"/>
    <p:sldId id="349" r:id="rId44"/>
    <p:sldId id="350" r:id="rId45"/>
    <p:sldId id="352" r:id="rId46"/>
    <p:sldId id="354" r:id="rId47"/>
    <p:sldId id="357" r:id="rId48"/>
    <p:sldId id="358" r:id="rId49"/>
    <p:sldId id="360" r:id="rId50"/>
    <p:sldId id="361" r:id="rId51"/>
    <p:sldId id="364" r:id="rId52"/>
    <p:sldId id="365" r:id="rId53"/>
    <p:sldId id="407" r:id="rId54"/>
    <p:sldId id="409" r:id="rId55"/>
    <p:sldId id="394" r:id="rId56"/>
    <p:sldId id="368" r:id="rId57"/>
    <p:sldId id="373" r:id="rId58"/>
    <p:sldId id="382" r:id="rId59"/>
    <p:sldId id="408" r:id="rId6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DEEBF6"/>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25" autoAdjust="0"/>
    <p:restoredTop sz="71089" autoAdjust="0"/>
  </p:normalViewPr>
  <p:slideViewPr>
    <p:cSldViewPr snapToGrid="0">
      <p:cViewPr varScale="1">
        <p:scale>
          <a:sx n="57" d="100"/>
          <a:sy n="57" d="100"/>
        </p:scale>
        <p:origin x="102" y="492"/>
      </p:cViewPr>
      <p:guideLst/>
    </p:cSldViewPr>
  </p:slid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12/20/2022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12/20/2022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leginfo.legislature.ca.gov/faces/billNavClient.xhtml?bill_id=202120220SB997"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leginfo.legislature.ca.gov/faces/billNavClient.xhtml?bill_id=202120220AB181"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charter school is using the LCAP to meet federal schoolwide plan requirements, it is required to adhere to the educational partner engagement requirements pursuant to </a:t>
            </a:r>
            <a:r>
              <a:rPr lang="en-US" i="1" dirty="0"/>
              <a:t>EC</a:t>
            </a:r>
            <a:r>
              <a:rPr lang="en-US" dirty="0"/>
              <a:t> Section 52062(a), which include:</a:t>
            </a:r>
          </a:p>
          <a:p>
            <a:r>
              <a:rPr lang="en-US" dirty="0"/>
              <a:t>1) Presenting the LCAP to the Parent Advisory Committee and English Learner Parent Advisory Committee, as applicable, for review and comment</a:t>
            </a:r>
          </a:p>
          <a:p>
            <a:r>
              <a:rPr lang="en-US" dirty="0"/>
              <a:t>2) Providing opportunity for the public to submit written comments about the actions and expenditures in the LCAP and/or the annual update to the LCAP</a:t>
            </a:r>
          </a:p>
          <a:p>
            <a:r>
              <a:rPr lang="en-US" dirty="0"/>
              <a:t>3) Consulting with the SELPA to ensure there are specific actions for students with disabilities in the LCAP </a:t>
            </a:r>
            <a:br>
              <a:rPr lang="en-US" dirty="0">
                <a:cs typeface="+mn-lt"/>
              </a:rPr>
            </a:br>
            <a:endParaRPr lang="en-US" dirty="0">
              <a:cs typeface="Calibri"/>
            </a:endParaRPr>
          </a:p>
          <a:p>
            <a:r>
              <a:rPr lang="en-US" dirty="0"/>
              <a:t>It is important to note: If a charter school is </a:t>
            </a:r>
            <a:r>
              <a:rPr lang="en-US" i="1" dirty="0"/>
              <a:t>not</a:t>
            </a:r>
            <a:r>
              <a:rPr lang="en-US" dirty="0"/>
              <a:t> using the LCAP to meet federal schoolwide plan requirements and instead is completing a SPSA </a:t>
            </a:r>
            <a:r>
              <a:rPr lang="en-US" i="1" dirty="0"/>
              <a:t>in addition to</a:t>
            </a:r>
            <a:r>
              <a:rPr lang="en-US" dirty="0"/>
              <a:t> the LCAP, the charter school is not required to follow the educational partner engagement requirements in </a:t>
            </a:r>
            <a:r>
              <a:rPr lang="en-US" i="1" dirty="0"/>
              <a:t>EC</a:t>
            </a:r>
            <a:r>
              <a:rPr lang="en-US" dirty="0"/>
              <a:t> Section 52062.</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2530550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SB 997</a:t>
            </a:r>
          </a:p>
          <a:p>
            <a:r>
              <a:rPr lang="en-US" dirty="0">
                <a:hlinkClick r:id="rId3"/>
              </a:rPr>
              <a:t>Bill Text - SB-997 Local control and accountability plans: parent advisory committee: student advisory committee.</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a:p>
        </p:txBody>
      </p:sp>
    </p:spTree>
    <p:extLst>
      <p:ext uri="{BB962C8B-B14F-4D97-AF65-F5344CB8AC3E}">
        <p14:creationId xmlns:p14="http://schemas.microsoft.com/office/powerpoint/2010/main" val="2075557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cs typeface="Calibri"/>
              </a:rPr>
              <a:t>EC</a:t>
            </a:r>
            <a:r>
              <a:rPr lang="en-US" dirty="0">
                <a:cs typeface="Calibri"/>
              </a:rPr>
              <a:t> 52062 (a)(5): </a:t>
            </a:r>
            <a:r>
              <a:rPr lang="en-US" dirty="0"/>
              <a:t>The superintendent of the school district shall consult with its special education local plan area administrator or administrators to determine that specific actions for individuals with exceptional needs are included in the local control and accountability plan or annual update to the local control and accountability plan, and are consistent with strategies included in the annual assurances support plan for the education of individuals with exceptional needs.</a:t>
            </a:r>
          </a:p>
          <a:p>
            <a:br>
              <a:rPr lang="en-US" dirty="0">
                <a:cs typeface="+mn-lt"/>
              </a:rPr>
            </a:br>
            <a:r>
              <a:rPr lang="en-US" i="1" dirty="0">
                <a:cs typeface="Calibri"/>
              </a:rPr>
              <a:t>EC</a:t>
            </a:r>
            <a:r>
              <a:rPr lang="en-US" dirty="0">
                <a:cs typeface="Calibri"/>
              </a:rPr>
              <a:t> 52068 (a)(5): </a:t>
            </a:r>
            <a:r>
              <a:rPr lang="en-US" dirty="0"/>
              <a:t> The county superintendent of schools shall consult with its special education local plan area administrator or administrators to determine that specific actions for individuals with exceptional needs are included in the local control and accountability plan or annual update to the local control and accountability plan, and are consistent with strategies included in the annual assurances support plan for the education of individuals with exceptional needs.</a:t>
            </a:r>
            <a:endParaRPr lang="en-US" dirty="0">
              <a:cs typeface="Calibri"/>
            </a:endParaRPr>
          </a:p>
          <a:p>
            <a:endParaRPr lang="en-US" dirty="0">
              <a:cs typeface="Calibri"/>
            </a:endParaRPr>
          </a:p>
          <a:p>
            <a:r>
              <a:rPr lang="en-US" dirty="0">
                <a:hlinkClick r:id="rId3"/>
              </a:rPr>
              <a:t>Bill Text - AB-181 Education finance: education omnibus budget trailer bill.</a:t>
            </a:r>
            <a:endParaRPr lang="en-US" dirty="0"/>
          </a:p>
          <a:p>
            <a:endParaRPr lang="en-US" dirty="0">
              <a:cs typeface="Calibri"/>
            </a:endParaRPr>
          </a:p>
          <a:p>
            <a:r>
              <a:rPr lang="en-US" dirty="0">
                <a:cs typeface="Calibri"/>
              </a:rPr>
              <a:t>NOTE: AB 181 amended </a:t>
            </a:r>
            <a:r>
              <a:rPr lang="en-US" i="1" dirty="0">
                <a:cs typeface="Calibri"/>
              </a:rPr>
              <a:t>EC</a:t>
            </a:r>
            <a:r>
              <a:rPr lang="en-US" dirty="0">
                <a:cs typeface="Calibri"/>
              </a:rPr>
              <a:t> Section 56122(c) and extended the deadline for the CDE to develop the annual assurances support plan to July 1, 2026. LEAs will develop the annual assurances support plan during the 2026-2027 school year, and implement the plan beginning July 1, 2027.</a:t>
            </a:r>
          </a:p>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a:p>
        </p:txBody>
      </p:sp>
    </p:spTree>
    <p:extLst>
      <p:ext uri="{BB962C8B-B14F-4D97-AF65-F5344CB8AC3E}">
        <p14:creationId xmlns:p14="http://schemas.microsoft.com/office/powerpoint/2010/main" val="31588232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a:p>
        </p:txBody>
      </p:sp>
    </p:spTree>
    <p:extLst>
      <p:ext uri="{BB962C8B-B14F-4D97-AF65-F5344CB8AC3E}">
        <p14:creationId xmlns:p14="http://schemas.microsoft.com/office/powerpoint/2010/main" val="10611930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31</a:t>
            </a:fld>
            <a:endParaRPr lang="en-US"/>
          </a:p>
        </p:txBody>
      </p:sp>
    </p:spTree>
    <p:extLst>
      <p:ext uri="{BB962C8B-B14F-4D97-AF65-F5344CB8AC3E}">
        <p14:creationId xmlns:p14="http://schemas.microsoft.com/office/powerpoint/2010/main" val="283181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200" kern="1200" dirty="0">
                <a:solidFill>
                  <a:schemeClr val="tx1"/>
                </a:solidFill>
                <a:effectLst/>
                <a:latin typeface="+mn-lt"/>
                <a:ea typeface="+mn-ea"/>
                <a:cs typeface="+mn-cs"/>
              </a:rPr>
              <a:t>The LCAP template, like each LEA’s final adopted LCAP, is a document, not a process. LEAs must use the template to memorialize the outcome of their LCAP development process, which should: (a) reflect comprehensive strategic planning (b) through meaningful engagement with educational partners that (c) meets legal requirements, as reflected in the final adopted LCAP. The sections included within the LCAP template do not and cannot reflect the full development process, just as the LCAP template itself is not intended as a stakeholder engagement tool. </a:t>
            </a:r>
          </a:p>
          <a:p>
            <a:pPr marL="0" lvl="0" indent="0" algn="l" rtl="0">
              <a:lnSpc>
                <a:spcPct val="100000"/>
              </a:lnSpc>
              <a:spcBef>
                <a:spcPts val="0"/>
              </a:spcBef>
              <a:spcAft>
                <a:spcPts val="0"/>
              </a:spcAft>
              <a:buClr>
                <a:schemeClr val="dk1"/>
              </a:buClr>
              <a:buSzPts val="1200"/>
              <a:buFont typeface="Calibri"/>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a:p>
        </p:txBody>
      </p:sp>
    </p:spTree>
    <p:extLst>
      <p:ext uri="{BB962C8B-B14F-4D97-AF65-F5344CB8AC3E}">
        <p14:creationId xmlns:p14="http://schemas.microsoft.com/office/powerpoint/2010/main" val="4114220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The method of describing the timeline is determined locally.</a:t>
            </a:r>
          </a:p>
          <a:p>
            <a:endParaRPr lang="en-US" dirty="0">
              <a:cs typeface="Calibri"/>
            </a:endParaRPr>
          </a:p>
          <a:p>
            <a:pPr lvl="1"/>
            <a:r>
              <a:rPr lang="en-US" dirty="0"/>
              <a:t>For school districts and county offices of education (COEs) this includes teachers, principals, administrators, other school personnel, local bargaining units of the LEA, parents, and students.</a:t>
            </a:r>
          </a:p>
          <a:p>
            <a:pPr lvl="1"/>
            <a:r>
              <a:rPr lang="en-US" dirty="0"/>
              <a:t>For charter schools this includes teachers, principals, administrators, other school personnel, parents, and students. </a:t>
            </a:r>
          </a:p>
        </p:txBody>
      </p:sp>
      <p:sp>
        <p:nvSpPr>
          <p:cNvPr id="4" name="Slide Number Placeholder 3"/>
          <p:cNvSpPr>
            <a:spLocks noGrp="1"/>
          </p:cNvSpPr>
          <p:nvPr>
            <p:ph type="sldNum" sz="quarter" idx="5"/>
          </p:nvPr>
        </p:nvSpPr>
        <p:spPr/>
        <p:txBody>
          <a:bodyPr/>
          <a:lstStyle/>
          <a:p>
            <a:fld id="{C4DE2599-B6DD-4604-94C4-ECDEF8D6962A}" type="slidenum">
              <a:rPr lang="en-US" smtClean="0"/>
              <a:t>39</a:t>
            </a:fld>
            <a:endParaRPr lang="en-US"/>
          </a:p>
        </p:txBody>
      </p:sp>
    </p:spTree>
    <p:extLst>
      <p:ext uri="{BB962C8B-B14F-4D97-AF65-F5344CB8AC3E}">
        <p14:creationId xmlns:p14="http://schemas.microsoft.com/office/powerpoint/2010/main" val="2021883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40</a:t>
            </a:fld>
            <a:endParaRPr lang="en-US"/>
          </a:p>
        </p:txBody>
      </p:sp>
    </p:spTree>
    <p:extLst>
      <p:ext uri="{BB962C8B-B14F-4D97-AF65-F5344CB8AC3E}">
        <p14:creationId xmlns:p14="http://schemas.microsoft.com/office/powerpoint/2010/main" val="39432225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spcBef>
                <a:spcPts val="0"/>
              </a:spcBef>
              <a:spcAft>
                <a:spcPts val="0"/>
              </a:spcAft>
            </a:pPr>
            <a:r>
              <a:rPr lang="en-US" sz="3400" dirty="0">
                <a:latin typeface="Arial Narrow"/>
                <a:cs typeface="Arial"/>
              </a:rPr>
              <a:t>For the purposes of this prompt, “aspects” of an LCAP that may have been influenced by educational partner input can include, but are not necessarily limited to:</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Inclusion of a goal or decision to pursue a Focus Goal (as described below)</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Inclusion of metrics other than the statutorily required metrics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Determination of the desired outcome on one or more metrics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Inclusion of performance by one or more student groups in the Measuring and Reporting Results subsection</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Inclusion of action(s) or a group of actions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Elimination of action(s) or group of actions </a:t>
            </a:r>
            <a:endParaRPr lang="en-US" dirty="0"/>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Changes to the level of proposed expenditures for one or more actions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Inclusion of action(s) as contributing to increased or improved services for unduplicated services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Determination of effectiveness of the specific actions to achieve the goal</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Determination of material differences in expenditures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Determination of changes made to a goal for the ensuing LCAP year based on the annual update process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Determination of challenges or successes in the implementation of actions</a:t>
            </a:r>
          </a:p>
        </p:txBody>
      </p:sp>
      <p:sp>
        <p:nvSpPr>
          <p:cNvPr id="4" name="Slide Number Placeholder 3"/>
          <p:cNvSpPr>
            <a:spLocks noGrp="1"/>
          </p:cNvSpPr>
          <p:nvPr>
            <p:ph type="sldNum" sz="quarter" idx="5"/>
          </p:nvPr>
        </p:nvSpPr>
        <p:spPr/>
        <p:txBody>
          <a:bodyPr/>
          <a:lstStyle/>
          <a:p>
            <a:fld id="{C4DE2599-B6DD-4604-94C4-ECDEF8D6962A}" type="slidenum">
              <a:rPr lang="en-US" smtClean="0"/>
              <a:t>41</a:t>
            </a:fld>
            <a:endParaRPr lang="en-US"/>
          </a:p>
        </p:txBody>
      </p:sp>
    </p:spTree>
    <p:extLst>
      <p:ext uri="{BB962C8B-B14F-4D97-AF65-F5344CB8AC3E}">
        <p14:creationId xmlns:p14="http://schemas.microsoft.com/office/powerpoint/2010/main" val="6256676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Addressed instructions?</a:t>
            </a:r>
          </a:p>
          <a:p>
            <a:r>
              <a:rPr lang="en-US" dirty="0">
                <a:cs typeface="Calibri"/>
              </a:rPr>
              <a:t>See the Through Line?</a:t>
            </a:r>
          </a:p>
        </p:txBody>
      </p:sp>
      <p:sp>
        <p:nvSpPr>
          <p:cNvPr id="4" name="Slide Number Placeholder 3"/>
          <p:cNvSpPr>
            <a:spLocks noGrp="1"/>
          </p:cNvSpPr>
          <p:nvPr>
            <p:ph type="sldNum" sz="quarter" idx="5"/>
          </p:nvPr>
        </p:nvSpPr>
        <p:spPr/>
        <p:txBody>
          <a:bodyPr/>
          <a:lstStyle/>
          <a:p>
            <a:fld id="{C4DE2599-B6DD-4604-94C4-ECDEF8D6962A}" type="slidenum">
              <a:rPr lang="en-US" smtClean="0"/>
              <a:t>42</a:t>
            </a:fld>
            <a:endParaRPr lang="en-US"/>
          </a:p>
        </p:txBody>
      </p:sp>
    </p:spTree>
    <p:extLst>
      <p:ext uri="{BB962C8B-B14F-4D97-AF65-F5344CB8AC3E}">
        <p14:creationId xmlns:p14="http://schemas.microsoft.com/office/powerpoint/2010/main" val="1122733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For additional information related to this change in terminology, please see Item 03 from the SBEs September 2021 meeting (https://www.cde.ca.gov/be/ag/ag/yr21/agenda202109.asp) and Item 05 from the SBEs November 2021 meeting (https://www.cde.ca.gov/be/ag/ag/yr21/agenda202111.asp). </a:t>
            </a:r>
          </a:p>
        </p:txBody>
      </p:sp>
      <p:sp>
        <p:nvSpPr>
          <p:cNvPr id="4" name="Slide Number Placeholder 3"/>
          <p:cNvSpPr>
            <a:spLocks noGrp="1"/>
          </p:cNvSpPr>
          <p:nvPr>
            <p:ph type="sldNum" sz="quarter" idx="5"/>
          </p:nvPr>
        </p:nvSpPr>
        <p:spPr/>
        <p:txBody>
          <a:bodyPr/>
          <a:lstStyle/>
          <a:p>
            <a:fld id="{C4DE2599-B6DD-4604-94C4-ECDEF8D6962A}" type="slidenum">
              <a:rPr lang="en-US" smtClean="0"/>
              <a:t>6</a:t>
            </a:fld>
            <a:endParaRPr lang="en-US"/>
          </a:p>
        </p:txBody>
      </p:sp>
    </p:spTree>
    <p:extLst>
      <p:ext uri="{BB962C8B-B14F-4D97-AF65-F5344CB8AC3E}">
        <p14:creationId xmlns:p14="http://schemas.microsoft.com/office/powerpoint/2010/main" val="18209690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48</a:t>
            </a:fld>
            <a:endParaRPr lang="en-US"/>
          </a:p>
        </p:txBody>
      </p:sp>
    </p:spTree>
    <p:extLst>
      <p:ext uri="{BB962C8B-B14F-4D97-AF65-F5344CB8AC3E}">
        <p14:creationId xmlns:p14="http://schemas.microsoft.com/office/powerpoint/2010/main" val="23416597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100000"/>
              </a:lnSpc>
              <a:spcBef>
                <a:spcPts val="0"/>
              </a:spcBef>
              <a:spcAft>
                <a:spcPts val="0"/>
              </a:spcAft>
              <a:buClr>
                <a:schemeClr val="dk1"/>
              </a:buClr>
              <a:buSzPts val="1200"/>
              <a:buFont typeface="Calibri"/>
              <a:buNone/>
            </a:pPr>
            <a:r>
              <a:rPr lang="en-US" sz="1200" dirty="0"/>
              <a:t>Facilitating broad participation beyond the representatives that will be attending the meetings or hearings in person (for example, by working with trusted stakeholders to gather input from other stakeholders who may not be able or inclined to attend a hearing);</a:t>
            </a: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49</a:t>
            </a:fld>
            <a:endParaRPr lang="en-US"/>
          </a:p>
        </p:txBody>
      </p:sp>
    </p:spTree>
    <p:extLst>
      <p:ext uri="{BB962C8B-B14F-4D97-AF65-F5344CB8AC3E}">
        <p14:creationId xmlns:p14="http://schemas.microsoft.com/office/powerpoint/2010/main" val="2726741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53840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a:p>
        </p:txBody>
      </p:sp>
    </p:spTree>
    <p:extLst>
      <p:ext uri="{BB962C8B-B14F-4D97-AF65-F5344CB8AC3E}">
        <p14:creationId xmlns:p14="http://schemas.microsoft.com/office/powerpoint/2010/main" val="2322029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222703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SzPts val="1400"/>
            </a:pPr>
            <a:r>
              <a:rPr lang="en-US" dirty="0">
                <a:ea typeface="Calibri"/>
                <a:cs typeface="Calibri"/>
              </a:rPr>
              <a:t>The educational partner engagement process is codified in </a:t>
            </a:r>
            <a:r>
              <a:rPr lang="en-US" i="1" dirty="0">
                <a:ea typeface="Calibri"/>
                <a:cs typeface="Calibri"/>
              </a:rPr>
              <a:t>Education Code</a:t>
            </a:r>
            <a:r>
              <a:rPr lang="en-US" dirty="0">
                <a:ea typeface="Calibri"/>
                <a:cs typeface="Calibri"/>
              </a:rPr>
              <a:t> in a few places. </a:t>
            </a:r>
            <a:endParaRPr lang="en-US" dirty="0"/>
          </a:p>
          <a:p>
            <a:pPr>
              <a:buSzPts val="1400"/>
            </a:pPr>
            <a:endParaRPr lang="en-US" i="1" dirty="0">
              <a:ea typeface="Calibri"/>
              <a:cs typeface="Calibri"/>
            </a:endParaRPr>
          </a:p>
          <a:p>
            <a:pPr>
              <a:buSzPts val="1400"/>
            </a:pPr>
            <a:r>
              <a:rPr lang="en-US" i="1" dirty="0">
                <a:ea typeface="Calibri"/>
                <a:cs typeface="Calibri"/>
              </a:rPr>
              <a:t>EC</a:t>
            </a:r>
            <a:r>
              <a:rPr lang="en-US" dirty="0">
                <a:ea typeface="Calibri"/>
                <a:cs typeface="Calibri"/>
              </a:rPr>
              <a:t> sections 47606.5(d), 52060(g), 52066(g), and 52064(e)(1) include the consultation requirements related to the development and annual update of the LCAP.</a:t>
            </a:r>
          </a:p>
          <a:p>
            <a:pPr>
              <a:buSzPts val="1400"/>
            </a:pPr>
            <a:endParaRPr lang="en-US" dirty="0">
              <a:ea typeface="Calibri"/>
              <a:cs typeface="Calibri"/>
            </a:endParaRPr>
          </a:p>
          <a:p>
            <a:pPr>
              <a:buSzPts val="1400"/>
            </a:pPr>
            <a:r>
              <a:rPr lang="en-US" i="1" dirty="0">
                <a:ea typeface="Calibri"/>
                <a:cs typeface="Calibri"/>
              </a:rPr>
              <a:t>EC </a:t>
            </a:r>
            <a:r>
              <a:rPr lang="en-US" dirty="0">
                <a:ea typeface="Calibri"/>
                <a:cs typeface="Calibri"/>
              </a:rPr>
              <a:t>sections 47606.5, 52062(a), and 52068(a) include the educational partner engagement requirements related to the adoption of the LCAP and annual update to the LCAP.</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1637225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r>
              <a:rPr lang="en-US" b="1" dirty="0"/>
              <a:t>EC 52064</a:t>
            </a:r>
            <a:r>
              <a:rPr lang="en-US" dirty="0"/>
              <a:t>(e) (1) The process of developing and annually updating the local control and accountability plan should support school districts, county offices of education, and charter schools in comprehensive strategic planning, accountability, and improvement across the state priorities and any locally identified priorities through meaningful engagement with local stakeholders.</a:t>
            </a:r>
            <a:endParaRPr lang="en-US" sz="1200" b="1" kern="1200" dirty="0">
              <a:solidFill>
                <a:schemeClr val="tx1"/>
              </a:solidFill>
              <a:effectLst/>
              <a:latin typeface="+mn-lt"/>
              <a:ea typeface="+mn-ea"/>
              <a:cs typeface="+mn-cs"/>
            </a:endParaRPr>
          </a:p>
          <a:p>
            <a:pPr marL="0" lvl="0" indent="0" algn="l" rtl="0">
              <a:lnSpc>
                <a:spcPct val="100000"/>
              </a:lnSpc>
              <a:spcBef>
                <a:spcPts val="0"/>
              </a:spcBef>
              <a:spcAft>
                <a:spcPts val="0"/>
              </a:spcAft>
              <a:buClr>
                <a:schemeClr val="dk1"/>
              </a:buClr>
              <a:buSzPts val="1200"/>
              <a:buFont typeface="Calibri"/>
              <a:buNone/>
            </a:pPr>
            <a:endParaRPr lang="en-US" dirty="0"/>
          </a:p>
          <a:p>
            <a:pPr lvl="0"/>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3738803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Clr>
                <a:schemeClr val="dk1"/>
              </a:buClr>
              <a:buSzPts val="1200"/>
              <a:buFont typeface="Calibri"/>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357555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School Districts</a:t>
            </a:r>
            <a:r>
              <a:rPr lang="en-US" dirty="0"/>
              <a:t>: </a:t>
            </a:r>
            <a:r>
              <a:rPr lang="en-US" i="1" dirty="0"/>
              <a:t>EC</a:t>
            </a:r>
            <a:r>
              <a:rPr lang="en-US" dirty="0"/>
              <a:t> Section 52060(g) The governing board of a school district shall consult with teachers, principals, administrators, other school personnel, local bargaining units of the school district, parents, and pupils in developing a local control and accountability plan.</a:t>
            </a:r>
            <a:br>
              <a:rPr lang="en-US" dirty="0">
                <a:cs typeface="+mn-lt"/>
              </a:rPr>
            </a:br>
            <a:endParaRPr lang="en-US" dirty="0"/>
          </a:p>
          <a:p>
            <a:r>
              <a:rPr lang="en-US" u="sng" dirty="0"/>
              <a:t>COEs</a:t>
            </a:r>
            <a:r>
              <a:rPr lang="en-US" dirty="0"/>
              <a:t>: </a:t>
            </a:r>
            <a:r>
              <a:rPr lang="en-US" i="1" dirty="0"/>
              <a:t>EC</a:t>
            </a:r>
            <a:r>
              <a:rPr lang="en-US" dirty="0"/>
              <a:t> Section 52066(g) The county superintendent of schools shall consult with teachers, principals, administrators, other school personnel, local bargaining units of the county office of education, parents, and pupils in developing a local control and accountability plan.</a:t>
            </a:r>
            <a:br>
              <a:rPr lang="en-US" dirty="0">
                <a:cs typeface="+mn-lt"/>
              </a:rPr>
            </a:br>
            <a:endParaRPr lang="en-US" dirty="0"/>
          </a:p>
          <a:p>
            <a:r>
              <a:rPr lang="en-US" u="sng" dirty="0"/>
              <a:t>Charter schools</a:t>
            </a:r>
            <a:r>
              <a:rPr lang="en-US" dirty="0"/>
              <a:t>: </a:t>
            </a:r>
            <a:r>
              <a:rPr lang="en-US" i="1" dirty="0"/>
              <a:t>EC </a:t>
            </a:r>
            <a:r>
              <a:rPr lang="en-US" dirty="0"/>
              <a:t>Section 47606.5(d) The charter school shall consult with teachers, principals, administrators, other school personnel, parents, and pupils in developing the local control and accountability plan and annual update to the local control and accountability plan.</a:t>
            </a:r>
            <a:endParaRPr lang="en-US" dirty="0">
              <a:ea typeface="Calibri"/>
              <a:cs typeface="Calibri"/>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24088874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12/20/2022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12/20/2022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12/20/2022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documents/lcapactiontables.xlsx" TargetMode="External"/><Relationship Id="rId2" Type="http://schemas.openxmlformats.org/officeDocument/2006/relationships/hyperlink" Target="https://www.cde.ca.gov/re/lc/documents/adoptedlcaptemplate.docx" TargetMode="External"/><Relationship Id="rId1" Type="http://schemas.openxmlformats.org/officeDocument/2006/relationships/slideLayout" Target="../slideLayouts/slideLayout4.xml"/><Relationship Id="rId4" Type="http://schemas.openxmlformats.org/officeDocument/2006/relationships/hyperlink" Target="https://www.cde.ca.gov/re/lc/documents/budgetoverviewparent.xlsx"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slide" Target="slide59.xml"/><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 Id="rId4" Type="http://schemas.openxmlformats.org/officeDocument/2006/relationships/hyperlink" Target="mailto:join-LCFF-list@mlist.cde.ca.gov"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slide" Target="slide5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500" dirty="0"/>
              <a:t>Engaging Educational Partners</a:t>
            </a:r>
          </a:p>
        </p:txBody>
      </p:sp>
      <p:sp>
        <p:nvSpPr>
          <p:cNvPr id="3" name="Subtitle 2"/>
          <p:cNvSpPr>
            <a:spLocks noGrp="1"/>
          </p:cNvSpPr>
          <p:nvPr>
            <p:ph type="subTitle" idx="1"/>
          </p:nvPr>
        </p:nvSpPr>
        <p:spPr>
          <a:xfrm>
            <a:off x="2485501" y="4455620"/>
            <a:ext cx="9155085" cy="1643427"/>
          </a:xfrm>
        </p:spPr>
        <p:txBody>
          <a:bodyPr>
            <a:normAutofit fontScale="92500" lnSpcReduction="10000"/>
          </a:bodyPr>
          <a:lstStyle/>
          <a:p>
            <a:r>
              <a:rPr lang="en-US" dirty="0"/>
              <a:t>Engaging Educational Partners to Improve Outcomes for Students </a:t>
            </a:r>
          </a:p>
          <a:p>
            <a:r>
              <a:rPr lang="en-US" dirty="0"/>
              <a:t>California Department of Education</a:t>
            </a:r>
          </a:p>
          <a:p>
            <a:r>
              <a:rPr lang="en-US" dirty="0"/>
              <a:t>December 13, 2022</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23340-C1F9-43F9-A153-B0268B43172C}"/>
              </a:ext>
            </a:extLst>
          </p:cNvPr>
          <p:cNvSpPr>
            <a:spLocks noGrp="1"/>
          </p:cNvSpPr>
          <p:nvPr>
            <p:ph type="title"/>
          </p:nvPr>
        </p:nvSpPr>
        <p:spPr/>
        <p:txBody>
          <a:bodyPr/>
          <a:lstStyle/>
          <a:p>
            <a:r>
              <a:rPr lang="en-US" dirty="0"/>
              <a:t>Meaningful Engagement of Educational Partners</a:t>
            </a:r>
          </a:p>
        </p:txBody>
      </p:sp>
      <p:sp>
        <p:nvSpPr>
          <p:cNvPr id="3" name="Content Placeholder 2">
            <a:extLst>
              <a:ext uri="{FF2B5EF4-FFF2-40B4-BE49-F238E27FC236}">
                <a16:creationId xmlns:a16="http://schemas.microsoft.com/office/drawing/2014/main" id="{5DD9D870-BAE6-4497-A1F2-C4CE6CC2B796}"/>
              </a:ext>
            </a:extLst>
          </p:cNvPr>
          <p:cNvSpPr>
            <a:spLocks noGrp="1"/>
          </p:cNvSpPr>
          <p:nvPr>
            <p:ph idx="1"/>
          </p:nvPr>
        </p:nvSpPr>
        <p:spPr/>
        <p:txBody>
          <a:bodyPr>
            <a:normAutofit/>
          </a:bodyPr>
          <a:lstStyle/>
          <a:p>
            <a:r>
              <a:rPr lang="en-US" dirty="0"/>
              <a:t>The LCAP development process should result in an LCAP that reflects decisions made through meaningful engagement of educational partners. </a:t>
            </a:r>
          </a:p>
          <a:p>
            <a:r>
              <a:rPr lang="en-US" dirty="0"/>
              <a:t>Local partners possess valuable perspectives and insights about student needs and how to address such needs. </a:t>
            </a:r>
          </a:p>
          <a:p>
            <a:r>
              <a:rPr lang="en-US" dirty="0"/>
              <a:t>Effective strategic planning will consider input from educational partners in updating the LCAP.</a:t>
            </a:r>
          </a:p>
          <a:p>
            <a:r>
              <a:rPr lang="en-US" dirty="0"/>
              <a:t>The primary beneficiaries of this engagement are students.</a:t>
            </a:r>
          </a:p>
        </p:txBody>
      </p:sp>
      <p:sp>
        <p:nvSpPr>
          <p:cNvPr id="4" name="Slide Number Placeholder 3">
            <a:extLst>
              <a:ext uri="{FF2B5EF4-FFF2-40B4-BE49-F238E27FC236}">
                <a16:creationId xmlns:a16="http://schemas.microsoft.com/office/drawing/2014/main" id="{F49AED1F-F913-41BC-80B1-45DF0AC3FE53}"/>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939878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D22EE-09B5-47B9-A084-00BD6BAAB2CA}"/>
              </a:ext>
            </a:extLst>
          </p:cNvPr>
          <p:cNvSpPr>
            <a:spLocks noGrp="1"/>
          </p:cNvSpPr>
          <p:nvPr>
            <p:ph type="title"/>
          </p:nvPr>
        </p:nvSpPr>
        <p:spPr/>
        <p:txBody>
          <a:bodyPr/>
          <a:lstStyle/>
          <a:p>
            <a:r>
              <a:rPr lang="en-US" dirty="0"/>
              <a:t>Benefits of Engaging Educational Partners</a:t>
            </a:r>
          </a:p>
        </p:txBody>
      </p:sp>
      <p:sp>
        <p:nvSpPr>
          <p:cNvPr id="3" name="Content Placeholder 2">
            <a:extLst>
              <a:ext uri="{FF2B5EF4-FFF2-40B4-BE49-F238E27FC236}">
                <a16:creationId xmlns:a16="http://schemas.microsoft.com/office/drawing/2014/main" id="{D6309114-A67F-404E-838A-998E788B1DD1}"/>
              </a:ext>
            </a:extLst>
          </p:cNvPr>
          <p:cNvSpPr>
            <a:spLocks noGrp="1"/>
          </p:cNvSpPr>
          <p:nvPr>
            <p:ph idx="1"/>
          </p:nvPr>
        </p:nvSpPr>
        <p:spPr>
          <a:xfrm>
            <a:off x="1097280" y="1845733"/>
            <a:ext cx="10058400" cy="4355561"/>
          </a:xfrm>
        </p:spPr>
        <p:txBody>
          <a:bodyPr>
            <a:normAutofit/>
          </a:bodyPr>
          <a:lstStyle/>
          <a:p>
            <a:pPr lvl="0"/>
            <a:r>
              <a:rPr lang="en-US" dirty="0"/>
              <a:t>Engaging educational partners is not only a requirement; research has identified it as a key practice of effective LEAs. There are many benefits to partnering with local community members, such as: </a:t>
            </a:r>
          </a:p>
          <a:p>
            <a:pPr lvl="1"/>
            <a:r>
              <a:rPr lang="en-US" dirty="0"/>
              <a:t>Better understanding of current needs and possible solutions</a:t>
            </a:r>
          </a:p>
          <a:p>
            <a:pPr lvl="1"/>
            <a:r>
              <a:rPr lang="en-US" dirty="0"/>
              <a:t>More informed decision-making</a:t>
            </a:r>
          </a:p>
          <a:p>
            <a:pPr lvl="1"/>
            <a:r>
              <a:rPr lang="en-US" dirty="0"/>
              <a:t>Greater likelihood of positive outcome given access to broader input and information</a:t>
            </a:r>
          </a:p>
          <a:p>
            <a:pPr lvl="1"/>
            <a:r>
              <a:rPr lang="en-US" dirty="0"/>
              <a:t>Greater trust</a:t>
            </a:r>
          </a:p>
          <a:p>
            <a:pPr lvl="1"/>
            <a:r>
              <a:rPr lang="en-US" dirty="0"/>
              <a:t>Stronger and longer lasting partnerships</a:t>
            </a:r>
          </a:p>
          <a:p>
            <a:pPr lvl="0"/>
            <a:endParaRPr lang="en-US" dirty="0"/>
          </a:p>
          <a:p>
            <a:pPr lvl="0"/>
            <a:endParaRPr lang="en-US" dirty="0"/>
          </a:p>
        </p:txBody>
      </p:sp>
      <p:sp>
        <p:nvSpPr>
          <p:cNvPr id="4" name="Slide Number Placeholder 3">
            <a:extLst>
              <a:ext uri="{FF2B5EF4-FFF2-40B4-BE49-F238E27FC236}">
                <a16:creationId xmlns:a16="http://schemas.microsoft.com/office/drawing/2014/main" id="{CC1ACB5D-A996-41C2-B00A-5A59D8C1C444}"/>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1589890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p:txBody>
          <a:bodyPr/>
          <a:lstStyle/>
          <a:p>
            <a:r>
              <a:rPr lang="en-US" dirty="0"/>
              <a:t>Consultation Requirements</a:t>
            </a:r>
          </a:p>
        </p:txBody>
      </p:sp>
      <p:sp>
        <p:nvSpPr>
          <p:cNvPr id="3" name="Text Placeholder 2">
            <a:extLst>
              <a:ext uri="{FF2B5EF4-FFF2-40B4-BE49-F238E27FC236}">
                <a16:creationId xmlns:a16="http://schemas.microsoft.com/office/drawing/2014/main" id="{6D65558D-C632-4159-A05D-1408CE0FED8B}"/>
              </a:ext>
            </a:extLst>
          </p:cNvPr>
          <p:cNvSpPr>
            <a:spLocks noGrp="1"/>
          </p:cNvSpPr>
          <p:nvPr>
            <p:ph type="body" idx="1"/>
          </p:nvPr>
        </p:nvSpPr>
        <p:spPr/>
        <p:txBody>
          <a:bodyPr/>
          <a:lstStyle/>
          <a:p>
            <a:r>
              <a:rPr lang="en-US" dirty="0"/>
              <a:t>Engaging Educational Partners in the development of the LCAP</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98996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7DAF5-073B-4972-996B-27E98EE0AD50}"/>
              </a:ext>
            </a:extLst>
          </p:cNvPr>
          <p:cNvSpPr>
            <a:spLocks noGrp="1"/>
          </p:cNvSpPr>
          <p:nvPr>
            <p:ph type="title"/>
          </p:nvPr>
        </p:nvSpPr>
        <p:spPr/>
        <p:txBody>
          <a:bodyPr/>
          <a:lstStyle/>
          <a:p>
            <a:r>
              <a:rPr lang="en-US" dirty="0"/>
              <a:t>Purpose of the Consultation Requirement</a:t>
            </a:r>
          </a:p>
        </p:txBody>
      </p:sp>
      <p:sp>
        <p:nvSpPr>
          <p:cNvPr id="3" name="Content Placeholder 2">
            <a:extLst>
              <a:ext uri="{FF2B5EF4-FFF2-40B4-BE49-F238E27FC236}">
                <a16:creationId xmlns:a16="http://schemas.microsoft.com/office/drawing/2014/main" id="{6852E987-253B-4761-BE9E-C20D87F0C21E}"/>
              </a:ext>
            </a:extLst>
          </p:cNvPr>
          <p:cNvSpPr>
            <a:spLocks noGrp="1"/>
          </p:cNvSpPr>
          <p:nvPr>
            <p:ph idx="1"/>
          </p:nvPr>
        </p:nvSpPr>
        <p:spPr/>
        <p:txBody>
          <a:bodyPr>
            <a:normAutofit lnSpcReduction="10000"/>
          </a:bodyPr>
          <a:lstStyle/>
          <a:p>
            <a:pPr lvl="0"/>
            <a:r>
              <a:rPr lang="en-US" dirty="0"/>
              <a:t>Significant and purposeful engagement of parents, students, educators, and other educational partners, including those representing the student groups identified by LCFF, is critical to the development of the LCAP and the budget process.</a:t>
            </a:r>
          </a:p>
          <a:p>
            <a:pPr lvl="0"/>
            <a:r>
              <a:rPr lang="en-US" dirty="0"/>
              <a:t>California </a:t>
            </a:r>
            <a:r>
              <a:rPr lang="en-US" i="1" dirty="0"/>
              <a:t>Education Code</a:t>
            </a:r>
            <a:r>
              <a:rPr lang="en-US" dirty="0"/>
              <a:t> Section 52064(e)(1) includes the provision that comprehensive strategic planning, accountability, and improvement across the state priorities and locally identified priorities should be reflective of meaningful engagement with educational partners. </a:t>
            </a:r>
          </a:p>
          <a:p>
            <a:pPr lvl="0"/>
            <a:r>
              <a:rPr lang="en-US" dirty="0"/>
              <a:t>Engagement of educational partners is an ongoing, annual process.</a:t>
            </a:r>
          </a:p>
        </p:txBody>
      </p:sp>
      <p:sp>
        <p:nvSpPr>
          <p:cNvPr id="4" name="Slide Number Placeholder 3">
            <a:extLst>
              <a:ext uri="{FF2B5EF4-FFF2-40B4-BE49-F238E27FC236}">
                <a16:creationId xmlns:a16="http://schemas.microsoft.com/office/drawing/2014/main" id="{9547748C-7E6E-4263-8B49-06F19EA7C4A5}"/>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2707303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E8A21-9829-4691-8B66-81B2724812AC}"/>
              </a:ext>
            </a:extLst>
          </p:cNvPr>
          <p:cNvSpPr>
            <a:spLocks noGrp="1"/>
          </p:cNvSpPr>
          <p:nvPr>
            <p:ph type="title"/>
          </p:nvPr>
        </p:nvSpPr>
        <p:spPr/>
        <p:txBody>
          <a:bodyPr/>
          <a:lstStyle/>
          <a:p>
            <a:r>
              <a:rPr lang="en-US" dirty="0"/>
              <a:t>Consultation</a:t>
            </a:r>
          </a:p>
        </p:txBody>
      </p:sp>
      <p:sp>
        <p:nvSpPr>
          <p:cNvPr id="3" name="Content Placeholder 2">
            <a:extLst>
              <a:ext uri="{FF2B5EF4-FFF2-40B4-BE49-F238E27FC236}">
                <a16:creationId xmlns:a16="http://schemas.microsoft.com/office/drawing/2014/main" id="{2A241FD3-B190-4D7E-B504-99FBF7FDFF9F}"/>
              </a:ext>
            </a:extLst>
          </p:cNvPr>
          <p:cNvSpPr>
            <a:spLocks noGrp="1"/>
          </p:cNvSpPr>
          <p:nvPr>
            <p:ph idx="1"/>
          </p:nvPr>
        </p:nvSpPr>
        <p:spPr/>
        <p:txBody>
          <a:bodyPr/>
          <a:lstStyle/>
          <a:p>
            <a:r>
              <a:rPr lang="en-US" dirty="0"/>
              <a:t>Verb: To seek information, opinion, or advice from</a:t>
            </a:r>
          </a:p>
          <a:p>
            <a:r>
              <a:rPr lang="en-US" dirty="0">
                <a:solidFill>
                  <a:schemeClr val="tx1"/>
                </a:solidFill>
              </a:rPr>
              <a:t>Important for consultation to occur </a:t>
            </a:r>
            <a:r>
              <a:rPr lang="en-US" dirty="0"/>
              <a:t>prior to making decisions about developing or revising the plan so that the input received will inform the development of, or revisions to, the plan.</a:t>
            </a:r>
          </a:p>
          <a:p>
            <a:r>
              <a:rPr lang="en-US" dirty="0"/>
              <a:t>Also consider how this consultation process can be used to inform the assessment of progress for each of the LEA’s local indicators.</a:t>
            </a:r>
          </a:p>
        </p:txBody>
      </p:sp>
      <p:sp>
        <p:nvSpPr>
          <p:cNvPr id="4" name="Slide Number Placeholder 3">
            <a:extLst>
              <a:ext uri="{FF2B5EF4-FFF2-40B4-BE49-F238E27FC236}">
                <a16:creationId xmlns:a16="http://schemas.microsoft.com/office/drawing/2014/main" id="{9EEC4DAC-719B-4F90-94A1-127F831D5B3E}"/>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2448205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5362B-214B-4970-B258-A52353E80FF7}"/>
              </a:ext>
            </a:extLst>
          </p:cNvPr>
          <p:cNvSpPr>
            <a:spLocks noGrp="1"/>
          </p:cNvSpPr>
          <p:nvPr>
            <p:ph type="title"/>
          </p:nvPr>
        </p:nvSpPr>
        <p:spPr/>
        <p:txBody>
          <a:bodyPr/>
          <a:lstStyle/>
          <a:p>
            <a:r>
              <a:rPr lang="en-US" dirty="0"/>
              <a:t>Required Consultation </a:t>
            </a:r>
          </a:p>
        </p:txBody>
      </p:sp>
      <p:sp>
        <p:nvSpPr>
          <p:cNvPr id="3" name="Content Placeholder 2">
            <a:extLst>
              <a:ext uri="{FF2B5EF4-FFF2-40B4-BE49-F238E27FC236}">
                <a16:creationId xmlns:a16="http://schemas.microsoft.com/office/drawing/2014/main" id="{EAD46EFA-5420-40AC-8907-B2A68FA87B17}"/>
              </a:ext>
            </a:extLst>
          </p:cNvPr>
          <p:cNvSpPr>
            <a:spLocks noGrp="1"/>
          </p:cNvSpPr>
          <p:nvPr>
            <p:ph sz="half" idx="1"/>
          </p:nvPr>
        </p:nvSpPr>
        <p:spPr/>
        <p:txBody>
          <a:bodyPr>
            <a:normAutofit lnSpcReduction="10000"/>
          </a:bodyPr>
          <a:lstStyle/>
          <a:p>
            <a:pPr marL="0" indent="0">
              <a:buNone/>
            </a:pPr>
            <a:r>
              <a:rPr lang="en-US" b="1" dirty="0"/>
              <a:t>Districts and COEs</a:t>
            </a:r>
          </a:p>
          <a:p>
            <a:r>
              <a:rPr lang="en-US" dirty="0"/>
              <a:t>Teachers </a:t>
            </a:r>
          </a:p>
          <a:p>
            <a:r>
              <a:rPr lang="en-US" dirty="0"/>
              <a:t>Principals </a:t>
            </a:r>
          </a:p>
          <a:p>
            <a:r>
              <a:rPr lang="en-US" dirty="0"/>
              <a:t>Administrators </a:t>
            </a:r>
          </a:p>
          <a:p>
            <a:r>
              <a:rPr lang="en-US" dirty="0"/>
              <a:t>Other school personnel </a:t>
            </a:r>
          </a:p>
          <a:p>
            <a:r>
              <a:rPr lang="en-US" dirty="0"/>
              <a:t>Local bargaining units</a:t>
            </a:r>
          </a:p>
          <a:p>
            <a:r>
              <a:rPr lang="en-US" dirty="0"/>
              <a:t>Parents</a:t>
            </a:r>
          </a:p>
          <a:p>
            <a:r>
              <a:rPr lang="en-US" dirty="0"/>
              <a:t>Students</a:t>
            </a:r>
          </a:p>
        </p:txBody>
      </p:sp>
      <p:sp>
        <p:nvSpPr>
          <p:cNvPr id="4" name="Content Placeholder 3">
            <a:extLst>
              <a:ext uri="{FF2B5EF4-FFF2-40B4-BE49-F238E27FC236}">
                <a16:creationId xmlns:a16="http://schemas.microsoft.com/office/drawing/2014/main" id="{1296A3BD-4934-43B7-88A2-8C210256B0A6}"/>
              </a:ext>
            </a:extLst>
          </p:cNvPr>
          <p:cNvSpPr>
            <a:spLocks noGrp="1"/>
          </p:cNvSpPr>
          <p:nvPr>
            <p:ph sz="half" idx="2"/>
          </p:nvPr>
        </p:nvSpPr>
        <p:spPr/>
        <p:txBody>
          <a:bodyPr>
            <a:normAutofit lnSpcReduction="10000"/>
          </a:bodyPr>
          <a:lstStyle/>
          <a:p>
            <a:pPr marL="0" indent="0">
              <a:buNone/>
            </a:pPr>
            <a:r>
              <a:rPr lang="en-US" b="1" dirty="0"/>
              <a:t>Charter Schools</a:t>
            </a:r>
          </a:p>
          <a:p>
            <a:r>
              <a:rPr lang="en-US" dirty="0"/>
              <a:t>Teachers </a:t>
            </a:r>
          </a:p>
          <a:p>
            <a:r>
              <a:rPr lang="en-US" dirty="0"/>
              <a:t>Principals</a:t>
            </a:r>
          </a:p>
          <a:p>
            <a:r>
              <a:rPr lang="en-US" dirty="0"/>
              <a:t>Administrators </a:t>
            </a:r>
          </a:p>
          <a:p>
            <a:r>
              <a:rPr lang="en-US" dirty="0"/>
              <a:t>Other school personnel </a:t>
            </a:r>
          </a:p>
          <a:p>
            <a:r>
              <a:rPr lang="en-US" dirty="0"/>
              <a:t>Parents </a:t>
            </a:r>
          </a:p>
          <a:p>
            <a:r>
              <a:rPr lang="en-US" dirty="0"/>
              <a:t>Students</a:t>
            </a:r>
          </a:p>
          <a:p>
            <a:pPr marL="0" indent="0">
              <a:buNone/>
            </a:pPr>
            <a:endParaRPr lang="en-US" b="1" dirty="0"/>
          </a:p>
        </p:txBody>
      </p:sp>
      <p:sp>
        <p:nvSpPr>
          <p:cNvPr id="5" name="Slide Number Placeholder 4">
            <a:extLst>
              <a:ext uri="{FF2B5EF4-FFF2-40B4-BE49-F238E27FC236}">
                <a16:creationId xmlns:a16="http://schemas.microsoft.com/office/drawing/2014/main" id="{6C8F9FDE-AFE7-4521-ABF2-F660866FA9D1}"/>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3665592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3496C-C1B7-41DE-BFB5-E5187EE8EF3E}"/>
              </a:ext>
            </a:extLst>
          </p:cNvPr>
          <p:cNvSpPr>
            <a:spLocks noGrp="1"/>
          </p:cNvSpPr>
          <p:nvPr>
            <p:ph type="title"/>
          </p:nvPr>
        </p:nvSpPr>
        <p:spPr/>
        <p:txBody>
          <a:bodyPr/>
          <a:lstStyle/>
          <a:p>
            <a:r>
              <a:rPr lang="en-US" dirty="0"/>
              <a:t>A Note About Student Consultation</a:t>
            </a:r>
          </a:p>
        </p:txBody>
      </p:sp>
      <p:sp>
        <p:nvSpPr>
          <p:cNvPr id="3" name="Content Placeholder 2">
            <a:extLst>
              <a:ext uri="{FF2B5EF4-FFF2-40B4-BE49-F238E27FC236}">
                <a16:creationId xmlns:a16="http://schemas.microsoft.com/office/drawing/2014/main" id="{2B8BF277-FFC9-4E2E-8109-6D28F7A1EDF2}"/>
              </a:ext>
            </a:extLst>
          </p:cNvPr>
          <p:cNvSpPr>
            <a:spLocks noGrp="1"/>
          </p:cNvSpPr>
          <p:nvPr>
            <p:ph idx="1"/>
          </p:nvPr>
        </p:nvSpPr>
        <p:spPr/>
        <p:txBody>
          <a:bodyPr/>
          <a:lstStyle/>
          <a:p>
            <a:pPr marL="0" indent="0">
              <a:buNone/>
            </a:pPr>
            <a:r>
              <a:rPr lang="en-US" dirty="0"/>
              <a:t>“What does it mean to consult with students?”</a:t>
            </a:r>
          </a:p>
          <a:p>
            <a:r>
              <a:rPr lang="en-US" dirty="0"/>
              <a:t>To consult with students means a process to enable students, including students who are low-income, English learners, foster youth and students from numerically significant student groups, to review and comment on the development of the LCAP. </a:t>
            </a:r>
          </a:p>
          <a:p>
            <a:r>
              <a:rPr lang="en-US" dirty="0"/>
              <a:t>This process may include surveys of students, forums with students, student advisory committees, or meetings with student government bodies or other groups representing students.</a:t>
            </a:r>
          </a:p>
        </p:txBody>
      </p:sp>
      <p:sp>
        <p:nvSpPr>
          <p:cNvPr id="4" name="Slide Number Placeholder 3">
            <a:extLst>
              <a:ext uri="{FF2B5EF4-FFF2-40B4-BE49-F238E27FC236}">
                <a16:creationId xmlns:a16="http://schemas.microsoft.com/office/drawing/2014/main" id="{7297074C-81B3-456D-AEA0-299B30310DAC}"/>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425963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ACC33-E3B5-46F4-B319-CE47ECF8CD2A}"/>
              </a:ext>
            </a:extLst>
          </p:cNvPr>
          <p:cNvSpPr>
            <a:spLocks noGrp="1"/>
          </p:cNvSpPr>
          <p:nvPr>
            <p:ph type="title"/>
          </p:nvPr>
        </p:nvSpPr>
        <p:spPr/>
        <p:txBody>
          <a:bodyPr/>
          <a:lstStyle/>
          <a:p>
            <a:r>
              <a:rPr lang="en-US" dirty="0"/>
              <a:t>Engagement Process (1 of 2)</a:t>
            </a:r>
          </a:p>
        </p:txBody>
      </p:sp>
      <p:sp>
        <p:nvSpPr>
          <p:cNvPr id="4" name="Text Placeholder 3">
            <a:extLst>
              <a:ext uri="{FF2B5EF4-FFF2-40B4-BE49-F238E27FC236}">
                <a16:creationId xmlns:a16="http://schemas.microsoft.com/office/drawing/2014/main" id="{7B021908-8927-43C9-97A4-9555171EFB0F}"/>
              </a:ext>
            </a:extLst>
          </p:cNvPr>
          <p:cNvSpPr>
            <a:spLocks noGrp="1"/>
          </p:cNvSpPr>
          <p:nvPr>
            <p:ph type="body" sz="half" idx="2"/>
          </p:nvPr>
        </p:nvSpPr>
        <p:spPr/>
        <p:txBody>
          <a:bodyPr>
            <a:normAutofit/>
          </a:bodyPr>
          <a:lstStyle/>
          <a:p>
            <a:r>
              <a:rPr lang="en-US" sz="2400" dirty="0"/>
              <a:t>A process for intentionally engaging the LEA's educational partners</a:t>
            </a:r>
          </a:p>
        </p:txBody>
      </p:sp>
      <p:sp>
        <p:nvSpPr>
          <p:cNvPr id="3" name="Content Placeholder 2">
            <a:extLst>
              <a:ext uri="{FF2B5EF4-FFF2-40B4-BE49-F238E27FC236}">
                <a16:creationId xmlns:a16="http://schemas.microsoft.com/office/drawing/2014/main" id="{2F744292-B447-47C4-9FC2-4FEBC8C4331B}"/>
              </a:ext>
            </a:extLst>
          </p:cNvPr>
          <p:cNvSpPr>
            <a:spLocks noGrp="1"/>
          </p:cNvSpPr>
          <p:nvPr>
            <p:ph idx="1"/>
          </p:nvPr>
        </p:nvSpPr>
        <p:spPr/>
        <p:txBody>
          <a:bodyPr/>
          <a:lstStyle/>
          <a:p>
            <a:r>
              <a:rPr lang="en-US" dirty="0"/>
              <a:t>Collect and review data</a:t>
            </a:r>
          </a:p>
          <a:p>
            <a:pPr lvl="1"/>
            <a:r>
              <a:rPr lang="en-US" dirty="0"/>
              <a:t>Metrics in the LCAP</a:t>
            </a:r>
          </a:p>
          <a:p>
            <a:pPr lvl="1"/>
            <a:r>
              <a:rPr lang="en-US" dirty="0"/>
              <a:t>Local Indicators</a:t>
            </a:r>
          </a:p>
          <a:p>
            <a:pPr lvl="1"/>
            <a:r>
              <a:rPr lang="en-US" dirty="0"/>
              <a:t>Other data that the LEA wants to include</a:t>
            </a:r>
          </a:p>
          <a:p>
            <a:r>
              <a:rPr lang="en-US" dirty="0"/>
              <a:t>Consult with Educational Partners</a:t>
            </a:r>
          </a:p>
          <a:p>
            <a:pPr lvl="1"/>
            <a:r>
              <a:rPr lang="en-US" dirty="0"/>
              <a:t>Review data and ask for advice about how to address identified needs</a:t>
            </a:r>
          </a:p>
          <a:p>
            <a:r>
              <a:rPr lang="en-US" dirty="0"/>
              <a:t>Develop/Revise the LCAP</a:t>
            </a:r>
          </a:p>
          <a:p>
            <a:pPr lvl="1"/>
            <a:r>
              <a:rPr lang="en-US" dirty="0"/>
              <a:t>Report progress for each of the LEA’s Local Indicators</a:t>
            </a:r>
          </a:p>
        </p:txBody>
      </p:sp>
      <p:sp>
        <p:nvSpPr>
          <p:cNvPr id="5" name="Slide Number Placeholder 4">
            <a:extLst>
              <a:ext uri="{FF2B5EF4-FFF2-40B4-BE49-F238E27FC236}">
                <a16:creationId xmlns:a16="http://schemas.microsoft.com/office/drawing/2014/main" id="{23528447-AB12-4FF9-9573-2F37837BA6C2}"/>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155581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ACC33-E3B5-46F4-B319-CE47ECF8CD2A}"/>
              </a:ext>
            </a:extLst>
          </p:cNvPr>
          <p:cNvSpPr>
            <a:spLocks noGrp="1"/>
          </p:cNvSpPr>
          <p:nvPr>
            <p:ph type="title"/>
          </p:nvPr>
        </p:nvSpPr>
        <p:spPr/>
        <p:txBody>
          <a:bodyPr/>
          <a:lstStyle/>
          <a:p>
            <a:r>
              <a:rPr lang="en-US" dirty="0"/>
              <a:t>Engagement Process (2 of 2)</a:t>
            </a:r>
          </a:p>
        </p:txBody>
      </p:sp>
      <p:sp>
        <p:nvSpPr>
          <p:cNvPr id="4" name="Text Placeholder 3">
            <a:extLst>
              <a:ext uri="{FF2B5EF4-FFF2-40B4-BE49-F238E27FC236}">
                <a16:creationId xmlns:a16="http://schemas.microsoft.com/office/drawing/2014/main" id="{7B021908-8927-43C9-97A4-9555171EFB0F}"/>
              </a:ext>
            </a:extLst>
          </p:cNvPr>
          <p:cNvSpPr>
            <a:spLocks noGrp="1"/>
          </p:cNvSpPr>
          <p:nvPr>
            <p:ph type="body" sz="half" idx="2"/>
          </p:nvPr>
        </p:nvSpPr>
        <p:spPr/>
        <p:txBody>
          <a:bodyPr>
            <a:normAutofit/>
          </a:bodyPr>
          <a:lstStyle/>
          <a:p>
            <a:r>
              <a:rPr lang="en-US" sz="2400" dirty="0"/>
              <a:t>A process for intentionally engaging the LEA's educational partners</a:t>
            </a:r>
          </a:p>
        </p:txBody>
      </p:sp>
      <p:sp>
        <p:nvSpPr>
          <p:cNvPr id="3" name="Content Placeholder 2">
            <a:extLst>
              <a:ext uri="{FF2B5EF4-FFF2-40B4-BE49-F238E27FC236}">
                <a16:creationId xmlns:a16="http://schemas.microsoft.com/office/drawing/2014/main" id="{2F744292-B447-47C4-9FC2-4FEBC8C4331B}"/>
              </a:ext>
            </a:extLst>
          </p:cNvPr>
          <p:cNvSpPr>
            <a:spLocks noGrp="1"/>
          </p:cNvSpPr>
          <p:nvPr>
            <p:ph idx="1"/>
          </p:nvPr>
        </p:nvSpPr>
        <p:spPr/>
        <p:txBody>
          <a:bodyPr/>
          <a:lstStyle/>
          <a:p>
            <a:r>
              <a:rPr lang="en-US" dirty="0"/>
              <a:t>Other Engagement Opportunities</a:t>
            </a:r>
          </a:p>
          <a:p>
            <a:pPr lvl="1"/>
            <a:r>
              <a:rPr lang="en-US" dirty="0"/>
              <a:t>Parent Advisory Committee</a:t>
            </a:r>
          </a:p>
          <a:p>
            <a:pPr lvl="1"/>
            <a:r>
              <a:rPr lang="en-US" dirty="0"/>
              <a:t>English Learner Parent Advisory Committee</a:t>
            </a:r>
          </a:p>
          <a:p>
            <a:pPr lvl="1"/>
            <a:r>
              <a:rPr lang="en-US" dirty="0"/>
              <a:t>School Plans</a:t>
            </a:r>
          </a:p>
          <a:p>
            <a:pPr lvl="1"/>
            <a:r>
              <a:rPr lang="en-US" dirty="0"/>
              <a:t>Public Opportunity to submit written comments regarding the specific actions and expenditures proposed for the LCAP</a:t>
            </a:r>
          </a:p>
          <a:p>
            <a:pPr lvl="1"/>
            <a:r>
              <a:rPr lang="en-US" dirty="0"/>
              <a:t>Special Education Local Plan Area (SELPA) Administrator(s)</a:t>
            </a:r>
          </a:p>
          <a:p>
            <a:r>
              <a:rPr lang="en-US" dirty="0"/>
              <a:t>Public Hearing to solicit recommendations and comments regarding the specific actions and expenditures in the LCAP</a:t>
            </a:r>
          </a:p>
        </p:txBody>
      </p:sp>
      <p:sp>
        <p:nvSpPr>
          <p:cNvPr id="5" name="Slide Number Placeholder 4">
            <a:extLst>
              <a:ext uri="{FF2B5EF4-FFF2-40B4-BE49-F238E27FC236}">
                <a16:creationId xmlns:a16="http://schemas.microsoft.com/office/drawing/2014/main" id="{23528447-AB12-4FF9-9573-2F37837BA6C2}"/>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3579909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6AD0A-385F-4A90-8295-624C5D336057}"/>
              </a:ext>
            </a:extLst>
          </p:cNvPr>
          <p:cNvSpPr>
            <a:spLocks noGrp="1"/>
          </p:cNvSpPr>
          <p:nvPr>
            <p:ph type="title"/>
          </p:nvPr>
        </p:nvSpPr>
        <p:spPr/>
        <p:txBody>
          <a:bodyPr/>
          <a:lstStyle/>
          <a:p>
            <a:r>
              <a:rPr lang="en-US" dirty="0"/>
              <a:t>Other Requirements</a:t>
            </a:r>
          </a:p>
        </p:txBody>
      </p:sp>
      <p:sp>
        <p:nvSpPr>
          <p:cNvPr id="4" name="Slide Number Placeholder 3">
            <a:extLst>
              <a:ext uri="{FF2B5EF4-FFF2-40B4-BE49-F238E27FC236}">
                <a16:creationId xmlns:a16="http://schemas.microsoft.com/office/drawing/2014/main" id="{07DF8C42-FCA4-44DB-8A61-4D97F74FE3DF}"/>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1075239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lstStyle/>
          <a:p>
            <a:r>
              <a:rPr lang="en-US" dirty="0"/>
              <a:t>Webinar Series</a:t>
            </a: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1"/>
          </p:nvPr>
        </p:nvSpPr>
        <p:spPr/>
        <p:txBody>
          <a:bodyPr>
            <a:normAutofit/>
          </a:bodyPr>
          <a:lstStyle/>
          <a:p>
            <a:pPr marL="0" indent="0">
              <a:buNone/>
            </a:pPr>
            <a:r>
              <a:rPr lang="en-US" b="1" dirty="0"/>
              <a:t>Tuesdays @ 2</a:t>
            </a:r>
            <a:endParaRPr lang="en-US" b="1" dirty="0">
              <a:solidFill>
                <a:schemeClr val="tx1"/>
              </a:solidFill>
            </a:endParaRPr>
          </a:p>
          <a:p>
            <a:r>
              <a:rPr lang="en-US" dirty="0"/>
              <a:t>12/13: Engaging Educational Partners</a:t>
            </a:r>
          </a:p>
          <a:p>
            <a:r>
              <a:rPr lang="en-US" dirty="0"/>
              <a:t>1/10/23: Increased or Improved Services, Part II</a:t>
            </a:r>
          </a:p>
          <a:p>
            <a:r>
              <a:rPr lang="en-US" dirty="0"/>
              <a:t>1/17/23: 2023 Dashboard Local Indicator Process</a:t>
            </a: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half" idx="2"/>
          </p:nvPr>
        </p:nvSpPr>
        <p:spPr/>
        <p:txBody>
          <a:bodyPr>
            <a:normAutofit/>
          </a:bodyPr>
          <a:lstStyle/>
          <a:p>
            <a:pPr marL="0" indent="0">
              <a:buNone/>
            </a:pPr>
            <a:r>
              <a:rPr lang="en-US" b="1" dirty="0"/>
              <a:t>Thursdays @ 3</a:t>
            </a:r>
          </a:p>
          <a:p>
            <a:r>
              <a:rPr lang="en-US" dirty="0"/>
              <a:t>12/15: Goals and Actions</a:t>
            </a:r>
          </a:p>
          <a:p>
            <a:r>
              <a:rPr lang="en-US" dirty="0"/>
              <a:t>1/5/23: Increased or Improved Services, Part I</a:t>
            </a:r>
          </a:p>
          <a:p>
            <a:r>
              <a:rPr lang="en-US" dirty="0"/>
              <a:t>1/26/23: Local Control and Accountability Plan (LCAP) Required Goals</a:t>
            </a:r>
          </a:p>
          <a:p>
            <a:pPr marL="0" indent="0">
              <a:buNone/>
            </a:pPr>
            <a:endParaRPr lang="en-US" dirty="0"/>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514107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0FAFB-93D9-45E6-B8FC-9BB5F0FE8C5B}"/>
              </a:ext>
            </a:extLst>
          </p:cNvPr>
          <p:cNvSpPr>
            <a:spLocks noGrp="1"/>
          </p:cNvSpPr>
          <p:nvPr>
            <p:ph type="title"/>
          </p:nvPr>
        </p:nvSpPr>
        <p:spPr/>
        <p:txBody>
          <a:bodyPr/>
          <a:lstStyle/>
          <a:p>
            <a:r>
              <a:rPr lang="en-US" dirty="0"/>
              <a:t>Parent Advisory Committee (Current Requirement)</a:t>
            </a:r>
          </a:p>
        </p:txBody>
      </p:sp>
      <p:sp>
        <p:nvSpPr>
          <p:cNvPr id="3" name="Content Placeholder 2">
            <a:extLst>
              <a:ext uri="{FF2B5EF4-FFF2-40B4-BE49-F238E27FC236}">
                <a16:creationId xmlns:a16="http://schemas.microsoft.com/office/drawing/2014/main" id="{3C528221-72B2-4C64-9E2B-E430E224D304}"/>
              </a:ext>
            </a:extLst>
          </p:cNvPr>
          <p:cNvSpPr>
            <a:spLocks noGrp="1"/>
          </p:cNvSpPr>
          <p:nvPr>
            <p:ph idx="1"/>
          </p:nvPr>
        </p:nvSpPr>
        <p:spPr/>
        <p:txBody>
          <a:bodyPr/>
          <a:lstStyle/>
          <a:p>
            <a:pPr marL="347345" indent="-347345"/>
            <a:r>
              <a:rPr lang="en-US" dirty="0"/>
              <a:t>The governing board of a </a:t>
            </a:r>
            <a:r>
              <a:rPr lang="en-US" b="1" dirty="0"/>
              <a:t>school district</a:t>
            </a:r>
            <a:r>
              <a:rPr lang="en-US" dirty="0"/>
              <a:t> or </a:t>
            </a:r>
            <a:r>
              <a:rPr lang="en-US" b="1" dirty="0"/>
              <a:t>COE</a:t>
            </a:r>
            <a:r>
              <a:rPr lang="en-US" dirty="0"/>
              <a:t> must establish a parent advisory committee. The committee is composed of a majority of parents, including parents of low-income, English learner, and foster youth students. </a:t>
            </a:r>
          </a:p>
          <a:p>
            <a:pPr marL="555180" lvl="1" indent="-347345"/>
            <a:r>
              <a:rPr lang="en-US" dirty="0"/>
              <a:t>Beginning with the 2023</a:t>
            </a:r>
            <a:r>
              <a:rPr lang="en-US" dirty="0">
                <a:ea typeface="+mn-lt"/>
                <a:cs typeface="+mn-lt"/>
              </a:rPr>
              <a:t>–</a:t>
            </a:r>
            <a:r>
              <a:rPr lang="en-US" dirty="0"/>
              <a:t>24 LCAP, the parent advisory committee</a:t>
            </a:r>
            <a:r>
              <a:rPr lang="en-US" dirty="0">
                <a:ea typeface="+mn-lt"/>
                <a:cs typeface="+mn-lt"/>
              </a:rPr>
              <a:t> shall also include parents or legal guardians of currently enrolled students with disabilities in the school district.</a:t>
            </a:r>
            <a:endParaRPr lang="en-US" dirty="0"/>
          </a:p>
          <a:p>
            <a:endParaRPr lang="en-US" dirty="0"/>
          </a:p>
        </p:txBody>
      </p:sp>
      <p:sp>
        <p:nvSpPr>
          <p:cNvPr id="4" name="Slide Number Placeholder 3">
            <a:extLst>
              <a:ext uri="{FF2B5EF4-FFF2-40B4-BE49-F238E27FC236}">
                <a16:creationId xmlns:a16="http://schemas.microsoft.com/office/drawing/2014/main" id="{029323EE-F83B-42B9-A6DA-7F81CB756491}"/>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1671363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E6799-40F6-4FC7-AB16-CEE556B249AB}"/>
              </a:ext>
            </a:extLst>
          </p:cNvPr>
          <p:cNvSpPr>
            <a:spLocks noGrp="1"/>
          </p:cNvSpPr>
          <p:nvPr>
            <p:ph type="title"/>
          </p:nvPr>
        </p:nvSpPr>
        <p:spPr/>
        <p:txBody>
          <a:bodyPr/>
          <a:lstStyle/>
          <a:p>
            <a:r>
              <a:rPr lang="en-US" dirty="0"/>
              <a:t>Parent Advisory Committee (Future Requirement) (1)</a:t>
            </a:r>
          </a:p>
        </p:txBody>
      </p:sp>
      <p:sp>
        <p:nvSpPr>
          <p:cNvPr id="3" name="Content Placeholder 2">
            <a:extLst>
              <a:ext uri="{FF2B5EF4-FFF2-40B4-BE49-F238E27FC236}">
                <a16:creationId xmlns:a16="http://schemas.microsoft.com/office/drawing/2014/main" id="{2697DCCD-28A5-42B4-A957-26559B6C3E89}"/>
              </a:ext>
            </a:extLst>
          </p:cNvPr>
          <p:cNvSpPr>
            <a:spLocks noGrp="1"/>
          </p:cNvSpPr>
          <p:nvPr>
            <p:ph idx="1"/>
          </p:nvPr>
        </p:nvSpPr>
        <p:spPr/>
        <p:txBody>
          <a:bodyPr>
            <a:normAutofit fontScale="92500"/>
          </a:bodyPr>
          <a:lstStyle/>
          <a:p>
            <a:r>
              <a:rPr lang="en-US" dirty="0"/>
              <a:t>Beginning July 1, 2024,  a parent advisory committee of a school district or COE serving middle school or high school students </a:t>
            </a:r>
            <a:r>
              <a:rPr lang="en-US" b="1" dirty="0"/>
              <a:t>shall include at least two pupils as full members of the parent advisory committee </a:t>
            </a:r>
            <a:r>
              <a:rPr lang="en-US" b="1" i="1" dirty="0"/>
              <a:t>unless it already has an established student advisory committee</a:t>
            </a:r>
            <a:r>
              <a:rPr lang="en-US" i="1" dirty="0"/>
              <a:t>.</a:t>
            </a:r>
            <a:r>
              <a:rPr lang="en-US" dirty="0"/>
              <a:t> The pupils shall serve for a renewable term of one full school year.  [</a:t>
            </a:r>
            <a:r>
              <a:rPr lang="en-US" i="1" dirty="0"/>
              <a:t>EC s</a:t>
            </a:r>
            <a:r>
              <a:rPr lang="en-US" dirty="0"/>
              <a:t>ections 52063(a)(3) and 52069(a)(3)] </a:t>
            </a:r>
          </a:p>
          <a:p>
            <a:r>
              <a:rPr lang="en-US" dirty="0"/>
              <a:t>The governing board of the district or COE shall establish a student advisory committee to provide advice to the governing board and the superintendent of the school district regarding the requirements of this article unless it already has established:</a:t>
            </a:r>
          </a:p>
          <a:p>
            <a:endParaRPr lang="en-US" dirty="0"/>
          </a:p>
        </p:txBody>
      </p:sp>
      <p:sp>
        <p:nvSpPr>
          <p:cNvPr id="4" name="Slide Number Placeholder 3">
            <a:extLst>
              <a:ext uri="{FF2B5EF4-FFF2-40B4-BE49-F238E27FC236}">
                <a16:creationId xmlns:a16="http://schemas.microsoft.com/office/drawing/2014/main" id="{186F8700-A106-4B57-8C28-F6707F2B48A9}"/>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4250999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E6799-40F6-4FC7-AB16-CEE556B249AB}"/>
              </a:ext>
            </a:extLst>
          </p:cNvPr>
          <p:cNvSpPr>
            <a:spLocks noGrp="1"/>
          </p:cNvSpPr>
          <p:nvPr>
            <p:ph type="title"/>
          </p:nvPr>
        </p:nvSpPr>
        <p:spPr/>
        <p:txBody>
          <a:bodyPr/>
          <a:lstStyle/>
          <a:p>
            <a:r>
              <a:rPr lang="en-US" dirty="0"/>
              <a:t>Parent Advisory Committee (Future Requirement) (2)</a:t>
            </a:r>
          </a:p>
        </p:txBody>
      </p:sp>
      <p:sp>
        <p:nvSpPr>
          <p:cNvPr id="3" name="Content Placeholder 2">
            <a:extLst>
              <a:ext uri="{FF2B5EF4-FFF2-40B4-BE49-F238E27FC236}">
                <a16:creationId xmlns:a16="http://schemas.microsoft.com/office/drawing/2014/main" id="{2697DCCD-28A5-42B4-A957-26559B6C3E89}"/>
              </a:ext>
            </a:extLst>
          </p:cNvPr>
          <p:cNvSpPr>
            <a:spLocks noGrp="1"/>
          </p:cNvSpPr>
          <p:nvPr>
            <p:ph idx="1"/>
          </p:nvPr>
        </p:nvSpPr>
        <p:spPr>
          <a:xfrm>
            <a:off x="1097280" y="1845733"/>
            <a:ext cx="11094720" cy="4355561"/>
          </a:xfrm>
        </p:spPr>
        <p:txBody>
          <a:bodyPr>
            <a:noAutofit/>
          </a:bodyPr>
          <a:lstStyle/>
          <a:p>
            <a:pPr marL="457200" lvl="1" indent="0">
              <a:buNone/>
            </a:pPr>
            <a:r>
              <a:rPr lang="en-US" dirty="0"/>
              <a:t>(continued)</a:t>
            </a:r>
          </a:p>
          <a:p>
            <a:pPr marL="740410" lvl="1" indent="-283210"/>
            <a:r>
              <a:rPr lang="en-US" dirty="0"/>
              <a:t>A student advisory committee that meets the requirements of this subdivision, or</a:t>
            </a:r>
          </a:p>
          <a:p>
            <a:pPr marL="740410" lvl="1" indent="-283210"/>
            <a:r>
              <a:rPr lang="en-US" dirty="0"/>
              <a:t>Two pupil positions on the parent advisory committee pursuant to subdivision (a). [</a:t>
            </a:r>
            <a:r>
              <a:rPr lang="en-US" i="1" dirty="0"/>
              <a:t>EC</a:t>
            </a:r>
            <a:r>
              <a:rPr lang="en-US" dirty="0"/>
              <a:t> Section 52063(b) (1-2) and 52069 (b) (1-2)]</a:t>
            </a:r>
          </a:p>
          <a:p>
            <a:pPr marL="740410" lvl="1" indent="-283210"/>
            <a:r>
              <a:rPr lang="en-US" dirty="0"/>
              <a:t>The school district shall take into consideration that the pupil members of a parent advisory committee or student advisory committee represent the diversity of the school district’s pupils, including geographical, socioeconomic, cultural, physical, and educational diversity.  [</a:t>
            </a:r>
            <a:r>
              <a:rPr lang="en-US" i="1" dirty="0"/>
              <a:t>EC</a:t>
            </a:r>
            <a:r>
              <a:rPr lang="en-US" dirty="0"/>
              <a:t> Section 52063(d)  52069(d)]</a:t>
            </a:r>
          </a:p>
        </p:txBody>
      </p:sp>
      <p:sp>
        <p:nvSpPr>
          <p:cNvPr id="4" name="Slide Number Placeholder 3">
            <a:extLst>
              <a:ext uri="{FF2B5EF4-FFF2-40B4-BE49-F238E27FC236}">
                <a16:creationId xmlns:a16="http://schemas.microsoft.com/office/drawing/2014/main" id="{186F8700-A106-4B57-8C28-F6707F2B48A9}"/>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1156243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E6799-40F6-4FC7-AB16-CEE556B249AB}"/>
              </a:ext>
            </a:extLst>
          </p:cNvPr>
          <p:cNvSpPr>
            <a:spLocks noGrp="1"/>
          </p:cNvSpPr>
          <p:nvPr>
            <p:ph type="title"/>
          </p:nvPr>
        </p:nvSpPr>
        <p:spPr/>
        <p:txBody>
          <a:bodyPr/>
          <a:lstStyle/>
          <a:p>
            <a:r>
              <a:rPr lang="en-US" dirty="0"/>
              <a:t>Parent Advisory Committee (Future Requirement) (3)</a:t>
            </a:r>
          </a:p>
        </p:txBody>
      </p:sp>
      <p:sp>
        <p:nvSpPr>
          <p:cNvPr id="3" name="Content Placeholder 2">
            <a:extLst>
              <a:ext uri="{FF2B5EF4-FFF2-40B4-BE49-F238E27FC236}">
                <a16:creationId xmlns:a16="http://schemas.microsoft.com/office/drawing/2014/main" id="{2697DCCD-28A5-42B4-A957-26559B6C3E89}"/>
              </a:ext>
            </a:extLst>
          </p:cNvPr>
          <p:cNvSpPr>
            <a:spLocks noGrp="1"/>
          </p:cNvSpPr>
          <p:nvPr>
            <p:ph idx="1"/>
          </p:nvPr>
        </p:nvSpPr>
        <p:spPr>
          <a:xfrm>
            <a:off x="1097280" y="1845733"/>
            <a:ext cx="11094720" cy="4355561"/>
          </a:xfrm>
        </p:spPr>
        <p:txBody>
          <a:bodyPr>
            <a:noAutofit/>
          </a:bodyPr>
          <a:lstStyle/>
          <a:p>
            <a:pPr marL="457200" lvl="1" indent="0">
              <a:buNone/>
            </a:pPr>
            <a:r>
              <a:rPr lang="en-US" dirty="0"/>
              <a:t>(continued)</a:t>
            </a:r>
          </a:p>
          <a:p>
            <a:pPr marL="740410" lvl="1" indent="-283210"/>
            <a:r>
              <a:rPr lang="en-US" dirty="0"/>
              <a:t>Particular effort should be made to reach out to at-risk or disadvantaged pupils to serve as members of a parent advisory committee or student advisory committee, as their participation will provide keen insight into many of the issues that pupils face in their day-to-day lives. </a:t>
            </a:r>
            <a:r>
              <a:rPr lang="en-US" dirty="0">
                <a:ea typeface="+mn-lt"/>
                <a:cs typeface="+mn-lt"/>
              </a:rPr>
              <a:t>[</a:t>
            </a:r>
            <a:r>
              <a:rPr lang="en-US" i="1" dirty="0">
                <a:ea typeface="+mn-lt"/>
                <a:cs typeface="+mn-lt"/>
              </a:rPr>
              <a:t>EC</a:t>
            </a:r>
            <a:r>
              <a:rPr lang="en-US" dirty="0">
                <a:ea typeface="+mn-lt"/>
                <a:cs typeface="+mn-lt"/>
              </a:rPr>
              <a:t> Section 52063(d) and 52069(d)]</a:t>
            </a:r>
            <a:endParaRPr lang="en-US" dirty="0"/>
          </a:p>
        </p:txBody>
      </p:sp>
      <p:sp>
        <p:nvSpPr>
          <p:cNvPr id="4" name="Slide Number Placeholder 3">
            <a:extLst>
              <a:ext uri="{FF2B5EF4-FFF2-40B4-BE49-F238E27FC236}">
                <a16:creationId xmlns:a16="http://schemas.microsoft.com/office/drawing/2014/main" id="{186F8700-A106-4B57-8C28-F6707F2B48A9}"/>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3499709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7AC82-48DB-4644-B112-2D52BD73CA65}"/>
              </a:ext>
            </a:extLst>
          </p:cNvPr>
          <p:cNvSpPr>
            <a:spLocks noGrp="1"/>
          </p:cNvSpPr>
          <p:nvPr>
            <p:ph type="title"/>
          </p:nvPr>
        </p:nvSpPr>
        <p:spPr/>
        <p:txBody>
          <a:bodyPr/>
          <a:lstStyle/>
          <a:p>
            <a:r>
              <a:rPr lang="en-US" dirty="0"/>
              <a:t>English Learner Parent Advisory Committee</a:t>
            </a:r>
          </a:p>
        </p:txBody>
      </p:sp>
      <p:sp>
        <p:nvSpPr>
          <p:cNvPr id="3" name="Content Placeholder 2">
            <a:extLst>
              <a:ext uri="{FF2B5EF4-FFF2-40B4-BE49-F238E27FC236}">
                <a16:creationId xmlns:a16="http://schemas.microsoft.com/office/drawing/2014/main" id="{E82A444C-257A-42ED-B68C-430D340BB8F9}"/>
              </a:ext>
            </a:extLst>
          </p:cNvPr>
          <p:cNvSpPr>
            <a:spLocks noGrp="1"/>
          </p:cNvSpPr>
          <p:nvPr>
            <p:ph idx="1"/>
          </p:nvPr>
        </p:nvSpPr>
        <p:spPr/>
        <p:txBody>
          <a:bodyPr/>
          <a:lstStyle/>
          <a:p>
            <a:r>
              <a:rPr lang="en-US" dirty="0">
                <a:ea typeface="+mn-lt"/>
                <a:cs typeface="+mn-lt"/>
              </a:rPr>
              <a:t>If the enrollment of the school district or COE includes at least 15% English learners and the school district or COE enrolls at least 50 students who are English learners, the school district or COE must establish an English learner parent advisory committee.</a:t>
            </a:r>
          </a:p>
          <a:p>
            <a:endParaRPr lang="en-US" dirty="0"/>
          </a:p>
        </p:txBody>
      </p:sp>
      <p:sp>
        <p:nvSpPr>
          <p:cNvPr id="4" name="Slide Number Placeholder 3">
            <a:extLst>
              <a:ext uri="{FF2B5EF4-FFF2-40B4-BE49-F238E27FC236}">
                <a16:creationId xmlns:a16="http://schemas.microsoft.com/office/drawing/2014/main" id="{C7AABB2E-E7A1-4DC3-8456-A8CC71AA5D7E}"/>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3574232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B9B58-BA87-4DEA-A78D-ADAA4972497C}"/>
              </a:ext>
            </a:extLst>
          </p:cNvPr>
          <p:cNvSpPr>
            <a:spLocks noGrp="1"/>
          </p:cNvSpPr>
          <p:nvPr>
            <p:ph type="title"/>
          </p:nvPr>
        </p:nvSpPr>
        <p:spPr/>
        <p:txBody>
          <a:bodyPr/>
          <a:lstStyle/>
          <a:p>
            <a:r>
              <a:rPr lang="en-US" dirty="0"/>
              <a:t>Advisory Committee Review Requirement</a:t>
            </a:r>
          </a:p>
        </p:txBody>
      </p:sp>
      <p:sp>
        <p:nvSpPr>
          <p:cNvPr id="3" name="Content Placeholder 2">
            <a:extLst>
              <a:ext uri="{FF2B5EF4-FFF2-40B4-BE49-F238E27FC236}">
                <a16:creationId xmlns:a16="http://schemas.microsoft.com/office/drawing/2014/main" id="{F94592FF-F21F-45B8-9F10-6BFBF7B30CDE}"/>
              </a:ext>
            </a:extLst>
          </p:cNvPr>
          <p:cNvSpPr>
            <a:spLocks noGrp="1"/>
          </p:cNvSpPr>
          <p:nvPr>
            <p:ph idx="1"/>
          </p:nvPr>
        </p:nvSpPr>
        <p:spPr/>
        <p:txBody>
          <a:bodyPr/>
          <a:lstStyle/>
          <a:p>
            <a:pPr marL="347345" lvl="0" indent="-347345"/>
            <a:r>
              <a:rPr lang="en-US" dirty="0"/>
              <a:t>Before the governing board of a school district or COE considers the adoption of the LCAP, the superintendent of the district or county superintendent of schools must:</a:t>
            </a:r>
          </a:p>
          <a:p>
            <a:pPr marL="740410" lvl="1" indent="-283210"/>
            <a:r>
              <a:rPr lang="en-US" dirty="0"/>
              <a:t>Present the LCAP to the parent advisory committee and the English learner parent advisory committee, as applicable, for review and comment; and</a:t>
            </a:r>
          </a:p>
          <a:p>
            <a:pPr marL="740410" lvl="1" indent="-283210"/>
            <a:r>
              <a:rPr lang="en-US" dirty="0"/>
              <a:t>Respond in writing to comments received from the advisory committee(s).</a:t>
            </a:r>
          </a:p>
          <a:p>
            <a:endParaRPr lang="en-US" dirty="0"/>
          </a:p>
        </p:txBody>
      </p:sp>
      <p:sp>
        <p:nvSpPr>
          <p:cNvPr id="4" name="Slide Number Placeholder 3">
            <a:extLst>
              <a:ext uri="{FF2B5EF4-FFF2-40B4-BE49-F238E27FC236}">
                <a16:creationId xmlns:a16="http://schemas.microsoft.com/office/drawing/2014/main" id="{DAE008FA-7E7D-4F3D-89F4-DB4BFFFD60CE}"/>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1235987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42DAE-3A0A-4644-9746-2995E9941DDF}"/>
              </a:ext>
            </a:extLst>
          </p:cNvPr>
          <p:cNvSpPr>
            <a:spLocks noGrp="1"/>
          </p:cNvSpPr>
          <p:nvPr>
            <p:ph type="title"/>
          </p:nvPr>
        </p:nvSpPr>
        <p:spPr/>
        <p:txBody>
          <a:bodyPr/>
          <a:lstStyle/>
          <a:p>
            <a:r>
              <a:rPr lang="en-US" dirty="0"/>
              <a:t>Public Opportunity to Submit Written Comment</a:t>
            </a:r>
          </a:p>
        </p:txBody>
      </p:sp>
      <p:sp>
        <p:nvSpPr>
          <p:cNvPr id="3" name="Content Placeholder 2">
            <a:extLst>
              <a:ext uri="{FF2B5EF4-FFF2-40B4-BE49-F238E27FC236}">
                <a16:creationId xmlns:a16="http://schemas.microsoft.com/office/drawing/2014/main" id="{9F0C02D2-F029-4266-A432-95643D8EF59D}"/>
              </a:ext>
            </a:extLst>
          </p:cNvPr>
          <p:cNvSpPr>
            <a:spLocks noGrp="1"/>
          </p:cNvSpPr>
          <p:nvPr>
            <p:ph idx="1"/>
          </p:nvPr>
        </p:nvSpPr>
        <p:spPr/>
        <p:txBody>
          <a:bodyPr/>
          <a:lstStyle/>
          <a:p>
            <a:pPr lvl="0"/>
            <a:r>
              <a:rPr lang="en-US" dirty="0"/>
              <a:t>School districts and COEs are required to provide members of the public with the opportunity to submit written comments regarding the actions and expenditures proposed in the LCAP.</a:t>
            </a:r>
          </a:p>
          <a:p>
            <a:pPr lvl="1"/>
            <a:r>
              <a:rPr lang="en-US" dirty="0"/>
              <a:t>Notifications should be made using the most efficient method of notification possible. </a:t>
            </a:r>
          </a:p>
          <a:p>
            <a:pPr lvl="1"/>
            <a:r>
              <a:rPr lang="en-US" dirty="0"/>
              <a:t>School districts and COEs are required to ensure that written notifications are translated into the primary language of any student population that make up 15% or more of the LEA’s students who speak a primary language other than English.</a:t>
            </a:r>
          </a:p>
        </p:txBody>
      </p:sp>
      <p:sp>
        <p:nvSpPr>
          <p:cNvPr id="4" name="Slide Number Placeholder 3">
            <a:extLst>
              <a:ext uri="{FF2B5EF4-FFF2-40B4-BE49-F238E27FC236}">
                <a16:creationId xmlns:a16="http://schemas.microsoft.com/office/drawing/2014/main" id="{13967395-9557-4417-BBCE-15DFD0364473}"/>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1597291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6C364-A8AA-4DDC-8CC7-686AA3759D8D}"/>
              </a:ext>
            </a:extLst>
          </p:cNvPr>
          <p:cNvSpPr>
            <a:spLocks noGrp="1"/>
          </p:cNvSpPr>
          <p:nvPr>
            <p:ph type="title"/>
          </p:nvPr>
        </p:nvSpPr>
        <p:spPr/>
        <p:txBody>
          <a:bodyPr/>
          <a:lstStyle/>
          <a:p>
            <a:r>
              <a:rPr lang="en-US" dirty="0"/>
              <a:t>Review of School Plans</a:t>
            </a:r>
          </a:p>
        </p:txBody>
      </p:sp>
      <p:sp>
        <p:nvSpPr>
          <p:cNvPr id="3" name="Content Placeholder 2">
            <a:extLst>
              <a:ext uri="{FF2B5EF4-FFF2-40B4-BE49-F238E27FC236}">
                <a16:creationId xmlns:a16="http://schemas.microsoft.com/office/drawing/2014/main" id="{4BB11CB8-AB32-4639-BE22-78A95E9C970A}"/>
              </a:ext>
            </a:extLst>
          </p:cNvPr>
          <p:cNvSpPr>
            <a:spLocks noGrp="1"/>
          </p:cNvSpPr>
          <p:nvPr>
            <p:ph idx="1"/>
          </p:nvPr>
        </p:nvSpPr>
        <p:spPr/>
        <p:txBody>
          <a:bodyPr>
            <a:normAutofit/>
          </a:bodyPr>
          <a:lstStyle/>
          <a:p>
            <a:pPr lvl="0"/>
            <a:r>
              <a:rPr lang="en-US" dirty="0"/>
              <a:t>A school district or COE is required to review the School Plans for Student Achievement (SPSAs) for schools within the district or COE to ensure that the specific actions included in the LCAP are consistent with strategies included in the schools’ SPSAs.</a:t>
            </a:r>
          </a:p>
        </p:txBody>
      </p:sp>
      <p:sp>
        <p:nvSpPr>
          <p:cNvPr id="4" name="Slide Number Placeholder 3">
            <a:extLst>
              <a:ext uri="{FF2B5EF4-FFF2-40B4-BE49-F238E27FC236}">
                <a16:creationId xmlns:a16="http://schemas.microsoft.com/office/drawing/2014/main" id="{BC1AA5EB-2BA8-485E-9465-FCA45792F525}"/>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243087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DC5E0-C5DA-476B-9BFE-1CF994191EAA}"/>
              </a:ext>
            </a:extLst>
          </p:cNvPr>
          <p:cNvSpPr>
            <a:spLocks noGrp="1"/>
          </p:cNvSpPr>
          <p:nvPr>
            <p:ph type="title"/>
          </p:nvPr>
        </p:nvSpPr>
        <p:spPr/>
        <p:txBody>
          <a:bodyPr/>
          <a:lstStyle/>
          <a:p>
            <a:r>
              <a:rPr lang="en-US" dirty="0"/>
              <a:t>Consultation With SELPA</a:t>
            </a:r>
          </a:p>
        </p:txBody>
      </p:sp>
      <p:sp>
        <p:nvSpPr>
          <p:cNvPr id="3" name="Content Placeholder 2">
            <a:extLst>
              <a:ext uri="{FF2B5EF4-FFF2-40B4-BE49-F238E27FC236}">
                <a16:creationId xmlns:a16="http://schemas.microsoft.com/office/drawing/2014/main" id="{E478FD52-F24E-4EEB-9F97-7F478EFAECCF}"/>
              </a:ext>
            </a:extLst>
          </p:cNvPr>
          <p:cNvSpPr>
            <a:spLocks noGrp="1"/>
          </p:cNvSpPr>
          <p:nvPr>
            <p:ph idx="1"/>
          </p:nvPr>
        </p:nvSpPr>
        <p:spPr/>
        <p:txBody>
          <a:bodyPr>
            <a:normAutofit lnSpcReduction="10000"/>
          </a:bodyPr>
          <a:lstStyle/>
          <a:p>
            <a:pPr lvl="0"/>
            <a:r>
              <a:rPr lang="en-US" dirty="0"/>
              <a:t>A school district or COE is required to consult with its Special Education Local Plan Area (SELPA) administrator(s) to:</a:t>
            </a:r>
          </a:p>
          <a:p>
            <a:pPr lvl="1"/>
            <a:r>
              <a:rPr lang="en-US" dirty="0"/>
              <a:t>Determine that specific actions for individuals with exceptional needs (i.e. Students with Disabilities) are included in the LCAP; and</a:t>
            </a:r>
          </a:p>
          <a:p>
            <a:pPr lvl="1"/>
            <a:r>
              <a:rPr lang="en-US" dirty="0"/>
              <a:t>Are consistent with strategies included in the annual assurances support plan for the education of individuals with exceptional needs.</a:t>
            </a:r>
          </a:p>
          <a:p>
            <a:pPr marL="201168" lvl="1" indent="0">
              <a:buNone/>
            </a:pPr>
            <a:endParaRPr lang="en-US" dirty="0"/>
          </a:p>
          <a:p>
            <a:pPr marL="201168" lvl="1" indent="0">
              <a:buNone/>
            </a:pPr>
            <a:br>
              <a:rPr lang="en-US" dirty="0"/>
            </a:br>
            <a:r>
              <a:rPr lang="en-US" dirty="0"/>
              <a:t>*Note: </a:t>
            </a:r>
            <a:r>
              <a:rPr lang="en-US" dirty="0">
                <a:ea typeface="+mn-lt"/>
                <a:cs typeface="+mn-lt"/>
              </a:rPr>
              <a:t>AB 181 amended </a:t>
            </a:r>
            <a:r>
              <a:rPr lang="en-US" i="1" dirty="0">
                <a:ea typeface="+mn-lt"/>
                <a:cs typeface="+mn-lt"/>
              </a:rPr>
              <a:t>EC</a:t>
            </a:r>
            <a:r>
              <a:rPr lang="en-US" dirty="0">
                <a:ea typeface="+mn-lt"/>
                <a:cs typeface="+mn-lt"/>
              </a:rPr>
              <a:t> Section 56122(c) and extended the deadline for the CDE to develop the annual assurances support plan to July 1, 2026. LEAs will develop the annual assurances support plan during the 2026-2027 school year and implement the plan beginning July 1, 2027.</a:t>
            </a:r>
          </a:p>
          <a:p>
            <a:pPr marL="201168" lvl="1" indent="0">
              <a:buNone/>
            </a:pPr>
            <a:endParaRPr lang="en-US" dirty="0">
              <a:sym typeface="Verdana"/>
            </a:endParaRPr>
          </a:p>
        </p:txBody>
      </p:sp>
      <p:sp>
        <p:nvSpPr>
          <p:cNvPr id="4" name="Slide Number Placeholder 3">
            <a:extLst>
              <a:ext uri="{FF2B5EF4-FFF2-40B4-BE49-F238E27FC236}">
                <a16:creationId xmlns:a16="http://schemas.microsoft.com/office/drawing/2014/main" id="{C573A95E-B973-43B7-8336-FC89B9095ACD}"/>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2380058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0512-C77A-40E6-AD7D-94ABB7489088}"/>
              </a:ext>
            </a:extLst>
          </p:cNvPr>
          <p:cNvSpPr>
            <a:spLocks noGrp="1"/>
          </p:cNvSpPr>
          <p:nvPr>
            <p:ph type="title"/>
          </p:nvPr>
        </p:nvSpPr>
        <p:spPr/>
        <p:txBody>
          <a:bodyPr/>
          <a:lstStyle/>
          <a:p>
            <a:r>
              <a:rPr lang="en-US" dirty="0"/>
              <a:t>Public Hearing (School Districts and COEs)</a:t>
            </a:r>
          </a:p>
        </p:txBody>
      </p:sp>
      <p:sp>
        <p:nvSpPr>
          <p:cNvPr id="3" name="Content Placeholder 2">
            <a:extLst>
              <a:ext uri="{FF2B5EF4-FFF2-40B4-BE49-F238E27FC236}">
                <a16:creationId xmlns:a16="http://schemas.microsoft.com/office/drawing/2014/main" id="{0CCFB652-85BD-4546-9387-7E137B165D3E}"/>
              </a:ext>
            </a:extLst>
          </p:cNvPr>
          <p:cNvSpPr>
            <a:spLocks noGrp="1"/>
          </p:cNvSpPr>
          <p:nvPr>
            <p:ph idx="1"/>
          </p:nvPr>
        </p:nvSpPr>
        <p:spPr/>
        <p:txBody>
          <a:bodyPr/>
          <a:lstStyle/>
          <a:p>
            <a:pPr lvl="0"/>
            <a:r>
              <a:rPr lang="en-US" dirty="0"/>
              <a:t>Before a school district or COE adopts the LCAP, it must hold at least one public hearing to solicit recommendations and comments from members of the public regarding the specific actions and expenditures proposed to be included in the LCAP.</a:t>
            </a:r>
          </a:p>
          <a:p>
            <a:pPr lvl="1"/>
            <a:r>
              <a:rPr lang="en-US" dirty="0"/>
              <a:t>The agenda for the public hearing must be posted at least 72 hours in advance and must include the location where the LCAP will be available for public inspection.</a:t>
            </a:r>
          </a:p>
        </p:txBody>
      </p:sp>
      <p:sp>
        <p:nvSpPr>
          <p:cNvPr id="4" name="Slide Number Placeholder 3">
            <a:extLst>
              <a:ext uri="{FF2B5EF4-FFF2-40B4-BE49-F238E27FC236}">
                <a16:creationId xmlns:a16="http://schemas.microsoft.com/office/drawing/2014/main" id="{4FAA526D-ADAC-4968-AC00-2258A3458382}"/>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105674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1EB2-E920-4A61-A099-48926E579EF2}"/>
              </a:ext>
            </a:extLst>
          </p:cNvPr>
          <p:cNvSpPr>
            <a:spLocks noGrp="1"/>
          </p:cNvSpPr>
          <p:nvPr>
            <p:ph type="title"/>
          </p:nvPr>
        </p:nvSpPr>
        <p:spPr/>
        <p:txBody>
          <a:bodyPr/>
          <a:lstStyle/>
          <a:p>
            <a:r>
              <a:rPr lang="en-US" dirty="0"/>
              <a:t>Template Files</a:t>
            </a:r>
          </a:p>
        </p:txBody>
      </p:sp>
      <p:sp>
        <p:nvSpPr>
          <p:cNvPr id="3" name="Content Placeholder 2">
            <a:extLst>
              <a:ext uri="{FF2B5EF4-FFF2-40B4-BE49-F238E27FC236}">
                <a16:creationId xmlns:a16="http://schemas.microsoft.com/office/drawing/2014/main" id="{D6E59869-170F-4648-A9F2-E6B17255A047}"/>
              </a:ext>
            </a:extLst>
          </p:cNvPr>
          <p:cNvSpPr>
            <a:spLocks noGrp="1"/>
          </p:cNvSpPr>
          <p:nvPr>
            <p:ph idx="1"/>
          </p:nvPr>
        </p:nvSpPr>
        <p:spPr/>
        <p:txBody>
          <a:bodyPr>
            <a:normAutofit/>
          </a:bodyPr>
          <a:lstStyle/>
          <a:p>
            <a:r>
              <a:rPr lang="en-US" dirty="0"/>
              <a:t>The LCAP Template: </a:t>
            </a:r>
            <a:r>
              <a:rPr lang="en-US" dirty="0">
                <a:solidFill>
                  <a:srgbClr val="1704A0"/>
                </a:solidFill>
                <a:hlinkClick r:id="rId2" tooltip="Adopted LCAP Template">
                  <a:extLst>
                    <a:ext uri="{A12FA001-AC4F-418D-AE19-62706E023703}">
                      <ahyp:hlinkClr xmlns:ahyp="http://schemas.microsoft.com/office/drawing/2018/hyperlinkcolor" val="tx"/>
                    </a:ext>
                  </a:extLst>
                </a:hlinkClick>
              </a:rPr>
              <a:t>https://www.cde.ca.gov/re/lc/documents/adoptedlcaptemplate.docx</a:t>
            </a:r>
            <a:r>
              <a:rPr lang="en-US" dirty="0">
                <a:solidFill>
                  <a:srgbClr val="1704A0"/>
                </a:solidFill>
              </a:rPr>
              <a:t> </a:t>
            </a:r>
            <a:endParaRPr lang="en-US" dirty="0"/>
          </a:p>
          <a:p>
            <a:r>
              <a:rPr lang="en-US" dirty="0"/>
              <a:t>LCAP Action Tables Template: </a:t>
            </a:r>
            <a:r>
              <a:rPr lang="en-US" dirty="0">
                <a:solidFill>
                  <a:srgbClr val="1704A0"/>
                </a:solidFill>
                <a:hlinkClick r:id="rId3" tooltip="LCAP Action Tables">
                  <a:extLst>
                    <a:ext uri="{A12FA001-AC4F-418D-AE19-62706E023703}">
                      <ahyp:hlinkClr xmlns:ahyp="http://schemas.microsoft.com/office/drawing/2018/hyperlinkcolor" val="tx"/>
                    </a:ext>
                  </a:extLst>
                </a:hlinkClick>
              </a:rPr>
              <a:t>https://www.cde.ca.gov/re/lc/documents/lcapactiontables.xlsx</a:t>
            </a:r>
            <a:r>
              <a:rPr lang="en-US" dirty="0"/>
              <a:t> </a:t>
            </a:r>
          </a:p>
          <a:p>
            <a:r>
              <a:rPr lang="en-US" dirty="0"/>
              <a:t>The Budget Overview for Parents Template: </a:t>
            </a:r>
            <a:r>
              <a:rPr lang="en-US" dirty="0">
                <a:solidFill>
                  <a:srgbClr val="1704A0"/>
                </a:solidFill>
                <a:hlinkClick r:id="rId4" tooltip="Budget Overview for Parents Template">
                  <a:extLst>
                    <a:ext uri="{A12FA001-AC4F-418D-AE19-62706E023703}">
                      <ahyp:hlinkClr xmlns:ahyp="http://schemas.microsoft.com/office/drawing/2018/hyperlinkcolor" val="tx"/>
                    </a:ext>
                  </a:extLst>
                </a:hlinkClick>
              </a:rPr>
              <a:t>https://www.cde.ca.gov/re/lc/documents/budgetoverviewparent.xlsx</a:t>
            </a:r>
            <a:r>
              <a:rPr lang="en-US" dirty="0"/>
              <a:t> </a:t>
            </a:r>
          </a:p>
        </p:txBody>
      </p:sp>
      <p:sp>
        <p:nvSpPr>
          <p:cNvPr id="4" name="Slide Number Placeholder 3">
            <a:extLst>
              <a:ext uri="{FF2B5EF4-FFF2-40B4-BE49-F238E27FC236}">
                <a16:creationId xmlns:a16="http://schemas.microsoft.com/office/drawing/2014/main" id="{F2011D7B-DA41-4362-9BD6-2E6B0891C950}"/>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2910188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29A6E-E746-465E-9D68-09C6D56146F2}"/>
              </a:ext>
            </a:extLst>
          </p:cNvPr>
          <p:cNvSpPr>
            <a:spLocks noGrp="1"/>
          </p:cNvSpPr>
          <p:nvPr>
            <p:ph type="title"/>
          </p:nvPr>
        </p:nvSpPr>
        <p:spPr>
          <a:xfrm>
            <a:off x="1097280" y="286603"/>
            <a:ext cx="10058400" cy="1450757"/>
          </a:xfrm>
        </p:spPr>
        <p:txBody>
          <a:bodyPr>
            <a:normAutofit/>
          </a:bodyPr>
          <a:lstStyle/>
          <a:p>
            <a:r>
              <a:rPr lang="en-US" dirty="0"/>
              <a:t>LCAP Adoption for School Districts and COEs</a:t>
            </a:r>
          </a:p>
        </p:txBody>
      </p:sp>
      <p:sp>
        <p:nvSpPr>
          <p:cNvPr id="3" name="Content Placeholder 2">
            <a:extLst>
              <a:ext uri="{FF2B5EF4-FFF2-40B4-BE49-F238E27FC236}">
                <a16:creationId xmlns:a16="http://schemas.microsoft.com/office/drawing/2014/main" id="{EAC93C59-DC1C-4D1E-9B07-22B27FD50375}"/>
              </a:ext>
            </a:extLst>
          </p:cNvPr>
          <p:cNvSpPr>
            <a:spLocks noGrp="1"/>
          </p:cNvSpPr>
          <p:nvPr>
            <p:ph idx="1"/>
          </p:nvPr>
        </p:nvSpPr>
        <p:spPr/>
        <p:txBody>
          <a:bodyPr/>
          <a:lstStyle/>
          <a:p>
            <a:pPr lvl="0"/>
            <a:r>
              <a:rPr lang="en-US" dirty="0"/>
              <a:t>The governing board of a school district or COE must adopt the LCAP at a public meeting on or before July 1 of each year.</a:t>
            </a:r>
          </a:p>
          <a:p>
            <a:pPr lvl="1"/>
            <a:r>
              <a:rPr lang="en-US" dirty="0"/>
              <a:t>This meeting must be held after, but not on the same day as, the public hearing discussed in the previous slide.</a:t>
            </a:r>
          </a:p>
          <a:p>
            <a:pPr lvl="1"/>
            <a:r>
              <a:rPr lang="en-US" dirty="0"/>
              <a:t>This meeting must be the same meeting at which the governing board of the school district or COE adopts its budget.</a:t>
            </a:r>
          </a:p>
          <a:p>
            <a:pPr lvl="1"/>
            <a:r>
              <a:rPr lang="en-US" dirty="0"/>
              <a:t>The school district or COE must also report its California School Dashboard (Dashboard) local indicators at this meeting. </a:t>
            </a:r>
          </a:p>
        </p:txBody>
      </p:sp>
      <p:sp>
        <p:nvSpPr>
          <p:cNvPr id="4" name="Slide Number Placeholder 3">
            <a:extLst>
              <a:ext uri="{FF2B5EF4-FFF2-40B4-BE49-F238E27FC236}">
                <a16:creationId xmlns:a16="http://schemas.microsoft.com/office/drawing/2014/main" id="{221908A1-E3DE-4FA8-928E-A2B141446EBE}"/>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17732888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FB16-B86E-4914-B0F5-FF0D331C8DD9}"/>
              </a:ext>
            </a:extLst>
          </p:cNvPr>
          <p:cNvSpPr>
            <a:spLocks noGrp="1"/>
          </p:cNvSpPr>
          <p:nvPr>
            <p:ph type="title"/>
          </p:nvPr>
        </p:nvSpPr>
        <p:spPr/>
        <p:txBody>
          <a:bodyPr/>
          <a:lstStyle/>
          <a:p>
            <a:r>
              <a:rPr lang="en-US" dirty="0"/>
              <a:t>LCAP Adoption for Charter Schools</a:t>
            </a:r>
          </a:p>
        </p:txBody>
      </p:sp>
      <p:sp>
        <p:nvSpPr>
          <p:cNvPr id="3" name="Content Placeholder 2">
            <a:extLst>
              <a:ext uri="{FF2B5EF4-FFF2-40B4-BE49-F238E27FC236}">
                <a16:creationId xmlns:a16="http://schemas.microsoft.com/office/drawing/2014/main" id="{B8F94181-55D3-4582-8119-AE376DCEA3E0}"/>
              </a:ext>
            </a:extLst>
          </p:cNvPr>
          <p:cNvSpPr>
            <a:spLocks noGrp="1"/>
          </p:cNvSpPr>
          <p:nvPr>
            <p:ph idx="1"/>
          </p:nvPr>
        </p:nvSpPr>
        <p:spPr/>
        <p:txBody>
          <a:bodyPr/>
          <a:lstStyle/>
          <a:p>
            <a:r>
              <a:rPr lang="en-US" dirty="0"/>
              <a:t>The governing body of a charter school must hold a public hearing to adopt the LCAP on or before July 1 of each year. </a:t>
            </a:r>
          </a:p>
          <a:p>
            <a:pPr lvl="1"/>
            <a:r>
              <a:rPr lang="en-US" dirty="0"/>
              <a:t>At this meeting the governing body of the charter school must update the goals and annual actions to achieve those goals identified in the charter petition.</a:t>
            </a:r>
          </a:p>
          <a:p>
            <a:pPr lvl="1"/>
            <a:r>
              <a:rPr lang="en-US" dirty="0"/>
              <a:t>The charter school must also report its Dashboard local indicators at this meeting. </a:t>
            </a:r>
          </a:p>
          <a:p>
            <a:pPr lvl="1"/>
            <a:endParaRPr lang="en-US" dirty="0"/>
          </a:p>
        </p:txBody>
      </p:sp>
      <p:sp>
        <p:nvSpPr>
          <p:cNvPr id="4" name="Slide Number Placeholder 3">
            <a:extLst>
              <a:ext uri="{FF2B5EF4-FFF2-40B4-BE49-F238E27FC236}">
                <a16:creationId xmlns:a16="http://schemas.microsoft.com/office/drawing/2014/main" id="{78B323FC-B027-4D93-8D90-8F04C1D61150}"/>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393297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E0B34-50DD-4D37-AE62-22AF6B3F5322}"/>
              </a:ext>
            </a:extLst>
          </p:cNvPr>
          <p:cNvSpPr>
            <a:spLocks noGrp="1"/>
          </p:cNvSpPr>
          <p:nvPr>
            <p:ph type="title"/>
          </p:nvPr>
        </p:nvSpPr>
        <p:spPr/>
        <p:txBody>
          <a:bodyPr/>
          <a:lstStyle/>
          <a:p>
            <a:r>
              <a:rPr lang="en-US" dirty="0">
                <a:solidFill>
                  <a:schemeClr val="tx1">
                    <a:lumMod val="75000"/>
                  </a:schemeClr>
                </a:solidFill>
              </a:rPr>
              <a:t>Statute defines the floor, not the ceiling.</a:t>
            </a:r>
            <a:endParaRPr lang="en-US" dirty="0"/>
          </a:p>
        </p:txBody>
      </p:sp>
      <p:sp>
        <p:nvSpPr>
          <p:cNvPr id="4" name="Slide Number Placeholder 3">
            <a:extLst>
              <a:ext uri="{FF2B5EF4-FFF2-40B4-BE49-F238E27FC236}">
                <a16:creationId xmlns:a16="http://schemas.microsoft.com/office/drawing/2014/main" id="{95FDE72F-D4EB-4E30-93FB-A5FBBAAB90C9}"/>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3821711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5A233-2F9A-4D91-8EED-9E864CE1C185}"/>
              </a:ext>
            </a:extLst>
          </p:cNvPr>
          <p:cNvSpPr>
            <a:spLocks noGrp="1"/>
          </p:cNvSpPr>
          <p:nvPr>
            <p:ph type="title"/>
          </p:nvPr>
        </p:nvSpPr>
        <p:spPr/>
        <p:txBody>
          <a:bodyPr/>
          <a:lstStyle/>
          <a:p>
            <a:r>
              <a:rPr lang="en-US" dirty="0"/>
              <a:t>Locally Determined Engagement Opportunities</a:t>
            </a:r>
          </a:p>
        </p:txBody>
      </p:sp>
      <p:sp>
        <p:nvSpPr>
          <p:cNvPr id="4" name="Slide Number Placeholder 3">
            <a:extLst>
              <a:ext uri="{FF2B5EF4-FFF2-40B4-BE49-F238E27FC236}">
                <a16:creationId xmlns:a16="http://schemas.microsoft.com/office/drawing/2014/main" id="{DACE113E-23F6-410A-AB4A-8367B7F43516}"/>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31401766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1C89C-48F8-4EB5-B887-1BCC071F8448}"/>
              </a:ext>
            </a:extLst>
          </p:cNvPr>
          <p:cNvSpPr>
            <a:spLocks noGrp="1"/>
          </p:cNvSpPr>
          <p:nvPr>
            <p:ph type="title"/>
          </p:nvPr>
        </p:nvSpPr>
        <p:spPr/>
        <p:txBody>
          <a:bodyPr/>
          <a:lstStyle/>
          <a:p>
            <a:r>
              <a:rPr lang="en-US" dirty="0"/>
              <a:t>Locally Determined Opportunities</a:t>
            </a:r>
          </a:p>
        </p:txBody>
      </p:sp>
      <p:sp>
        <p:nvSpPr>
          <p:cNvPr id="3" name="Content Placeholder 2">
            <a:extLst>
              <a:ext uri="{FF2B5EF4-FFF2-40B4-BE49-F238E27FC236}">
                <a16:creationId xmlns:a16="http://schemas.microsoft.com/office/drawing/2014/main" id="{4530DB3A-AD73-461A-A70F-91D48A164797}"/>
              </a:ext>
            </a:extLst>
          </p:cNvPr>
          <p:cNvSpPr>
            <a:spLocks noGrp="1"/>
          </p:cNvSpPr>
          <p:nvPr>
            <p:ph idx="1"/>
          </p:nvPr>
        </p:nvSpPr>
        <p:spPr/>
        <p:txBody>
          <a:bodyPr/>
          <a:lstStyle/>
          <a:p>
            <a:pPr marL="0" indent="0">
              <a:buNone/>
            </a:pPr>
            <a:r>
              <a:rPr lang="en-US" dirty="0"/>
              <a:t>In addition to seeking input from all required educational partner groups,  LEAs may seek input from other local committees, groups, organizations/agencies to better address the needs of their students. For example: </a:t>
            </a:r>
          </a:p>
          <a:p>
            <a:pPr marL="342900" indent="-342900"/>
            <a:r>
              <a:rPr lang="en-US" dirty="0"/>
              <a:t>The Community Advisory Committee</a:t>
            </a:r>
          </a:p>
          <a:p>
            <a:pPr marL="342900" indent="-342900"/>
            <a:r>
              <a:rPr lang="en-US" dirty="0"/>
              <a:t>Other</a:t>
            </a:r>
            <a:r>
              <a:rPr lang="en-US" dirty="0">
                <a:ea typeface="+mn-lt"/>
                <a:cs typeface="+mn-lt"/>
              </a:rPr>
              <a:t> locally determined committees or groups</a:t>
            </a:r>
            <a:endParaRPr lang="en-US" dirty="0"/>
          </a:p>
          <a:p>
            <a:pPr marL="347345" indent="-347345"/>
            <a:r>
              <a:rPr lang="en-US" dirty="0">
                <a:ea typeface="+mn-lt"/>
                <a:cs typeface="+mn-lt"/>
              </a:rPr>
              <a:t>Community-based organizations or agencies</a:t>
            </a:r>
          </a:p>
        </p:txBody>
      </p:sp>
      <p:sp>
        <p:nvSpPr>
          <p:cNvPr id="4" name="Slide Number Placeholder 3">
            <a:extLst>
              <a:ext uri="{FF2B5EF4-FFF2-40B4-BE49-F238E27FC236}">
                <a16:creationId xmlns:a16="http://schemas.microsoft.com/office/drawing/2014/main" id="{29CD511F-0865-4F63-9289-0042766D478B}"/>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28689505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9F6C4-9C14-4761-9BEE-A4C77C645977}"/>
              </a:ext>
            </a:extLst>
          </p:cNvPr>
          <p:cNvSpPr>
            <a:spLocks noGrp="1"/>
          </p:cNvSpPr>
          <p:nvPr>
            <p:ph type="title"/>
          </p:nvPr>
        </p:nvSpPr>
        <p:spPr/>
        <p:txBody>
          <a:bodyPr/>
          <a:lstStyle/>
          <a:p>
            <a:r>
              <a:rPr lang="en-US" dirty="0"/>
              <a:t>The Engaging Educational Partners Section</a:t>
            </a:r>
          </a:p>
        </p:txBody>
      </p:sp>
      <p:sp>
        <p:nvSpPr>
          <p:cNvPr id="3" name="Text Placeholder 2">
            <a:extLst>
              <a:ext uri="{FF2B5EF4-FFF2-40B4-BE49-F238E27FC236}">
                <a16:creationId xmlns:a16="http://schemas.microsoft.com/office/drawing/2014/main" id="{284FD5BF-82EB-4CD8-9D98-180A3FEB1156}"/>
              </a:ext>
            </a:extLst>
          </p:cNvPr>
          <p:cNvSpPr>
            <a:spLocks noGrp="1"/>
          </p:cNvSpPr>
          <p:nvPr>
            <p:ph type="body" idx="1"/>
          </p:nvPr>
        </p:nvSpPr>
        <p:spPr/>
        <p:txBody>
          <a:bodyPr/>
          <a:lstStyle/>
          <a:p>
            <a:r>
              <a:rPr lang="en-US" dirty="0"/>
              <a:t>Requirements for Documenting the Engagement Process and its Influence on the LCAP</a:t>
            </a:r>
          </a:p>
        </p:txBody>
      </p:sp>
      <p:sp>
        <p:nvSpPr>
          <p:cNvPr id="4" name="Slide Number Placeholder 3">
            <a:extLst>
              <a:ext uri="{FF2B5EF4-FFF2-40B4-BE49-F238E27FC236}">
                <a16:creationId xmlns:a16="http://schemas.microsoft.com/office/drawing/2014/main" id="{B058467F-581A-4BFC-9BA7-DA41B1997D0F}"/>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33107832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73D29-4359-42A0-BA70-F2D2B0014C34}"/>
              </a:ext>
            </a:extLst>
          </p:cNvPr>
          <p:cNvSpPr>
            <a:spLocks noGrp="1"/>
          </p:cNvSpPr>
          <p:nvPr>
            <p:ph type="title"/>
          </p:nvPr>
        </p:nvSpPr>
        <p:spPr/>
        <p:txBody>
          <a:bodyPr/>
          <a:lstStyle/>
          <a:p>
            <a:r>
              <a:rPr lang="en-US" dirty="0"/>
              <a:t>Purpose of the Section</a:t>
            </a:r>
          </a:p>
        </p:txBody>
      </p:sp>
      <p:sp>
        <p:nvSpPr>
          <p:cNvPr id="3" name="Content Placeholder 2">
            <a:extLst>
              <a:ext uri="{FF2B5EF4-FFF2-40B4-BE49-F238E27FC236}">
                <a16:creationId xmlns:a16="http://schemas.microsoft.com/office/drawing/2014/main" id="{CBEC6632-D3B9-42D0-99D9-9C12B85A4DED}"/>
              </a:ext>
            </a:extLst>
          </p:cNvPr>
          <p:cNvSpPr>
            <a:spLocks noGrp="1"/>
          </p:cNvSpPr>
          <p:nvPr>
            <p:ph idx="1"/>
          </p:nvPr>
        </p:nvSpPr>
        <p:spPr/>
        <p:txBody>
          <a:bodyPr/>
          <a:lstStyle/>
          <a:p>
            <a:r>
              <a:rPr lang="en-US" dirty="0"/>
              <a:t>The Engaging Educational Partners section of the LCAP is intended to document how the LEA’s engagement with its educational partners influenced the adopted LCAP. </a:t>
            </a:r>
          </a:p>
          <a:p>
            <a:r>
              <a:rPr lang="en-US" dirty="0"/>
              <a:t>This section allows educational partners that participated in the LCAP development process, as well as the broader public, to understand how the LEA engaged its partners and the impact of that engagement on the plan. </a:t>
            </a:r>
          </a:p>
          <a:p>
            <a:r>
              <a:rPr lang="en-US" dirty="0"/>
              <a:t>LEAs are encouraged to keep this in mind when completing the LCAP. </a:t>
            </a:r>
          </a:p>
        </p:txBody>
      </p:sp>
      <p:sp>
        <p:nvSpPr>
          <p:cNvPr id="4" name="Slide Number Placeholder 3">
            <a:extLst>
              <a:ext uri="{FF2B5EF4-FFF2-40B4-BE49-F238E27FC236}">
                <a16:creationId xmlns:a16="http://schemas.microsoft.com/office/drawing/2014/main" id="{0CBE751D-4554-4506-87C2-D3905328A94B}"/>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35859831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8DFA4-A687-41D3-AB00-29608C6D3529}"/>
              </a:ext>
            </a:extLst>
          </p:cNvPr>
          <p:cNvSpPr>
            <a:spLocks noGrp="1"/>
          </p:cNvSpPr>
          <p:nvPr>
            <p:ph type="title"/>
          </p:nvPr>
        </p:nvSpPr>
        <p:spPr/>
        <p:txBody>
          <a:bodyPr/>
          <a:lstStyle/>
          <a:p>
            <a:r>
              <a:rPr lang="en-US" dirty="0"/>
              <a:t>The “Through Line”</a:t>
            </a:r>
          </a:p>
        </p:txBody>
      </p:sp>
      <p:pic>
        <p:nvPicPr>
          <p:cNvPr id="6" name="Content Placeholder 5" descr="Three rectangles horizontally lined over an arrow going from left to right with text &quot;Engagement Process&quot;, Feedback Received&quot;, &quot;Influence on the Plan&quot;.">
            <a:extLst>
              <a:ext uri="{FF2B5EF4-FFF2-40B4-BE49-F238E27FC236}">
                <a16:creationId xmlns:a16="http://schemas.microsoft.com/office/drawing/2014/main" id="{DD051A80-F458-4E5A-B36C-44C6F2487C9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6963" y="1956357"/>
            <a:ext cx="10058400" cy="4134324"/>
          </a:xfrm>
        </p:spPr>
      </p:pic>
      <p:sp>
        <p:nvSpPr>
          <p:cNvPr id="4" name="Slide Number Placeholder 3">
            <a:extLst>
              <a:ext uri="{FF2B5EF4-FFF2-40B4-BE49-F238E27FC236}">
                <a16:creationId xmlns:a16="http://schemas.microsoft.com/office/drawing/2014/main" id="{8E916B24-05E0-47BC-A032-1DDAC7C8450F}"/>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725747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0573-2AB7-4E4E-8011-279F164A5714}"/>
              </a:ext>
            </a:extLst>
          </p:cNvPr>
          <p:cNvSpPr>
            <a:spLocks noGrp="1"/>
          </p:cNvSpPr>
          <p:nvPr>
            <p:ph type="title"/>
          </p:nvPr>
        </p:nvSpPr>
        <p:spPr/>
        <p:txBody>
          <a:bodyPr/>
          <a:lstStyle/>
          <a:p>
            <a:r>
              <a:rPr lang="en-US" dirty="0"/>
              <a:t>Reminders</a:t>
            </a:r>
          </a:p>
        </p:txBody>
      </p:sp>
      <p:sp>
        <p:nvSpPr>
          <p:cNvPr id="3" name="Content Placeholder 2">
            <a:extLst>
              <a:ext uri="{FF2B5EF4-FFF2-40B4-BE49-F238E27FC236}">
                <a16:creationId xmlns:a16="http://schemas.microsoft.com/office/drawing/2014/main" id="{2CA63D00-9BAC-4155-AE1B-21A163D6CDDA}"/>
              </a:ext>
            </a:extLst>
          </p:cNvPr>
          <p:cNvSpPr>
            <a:spLocks noGrp="1"/>
          </p:cNvSpPr>
          <p:nvPr>
            <p:ph idx="1"/>
          </p:nvPr>
        </p:nvSpPr>
        <p:spPr/>
        <p:txBody>
          <a:bodyPr/>
          <a:lstStyle/>
          <a:p>
            <a:pPr marL="342900" indent="-342900"/>
            <a:r>
              <a:rPr lang="en-US" dirty="0"/>
              <a:t>The instructions provide the requirements for addressing each prompt in the LCAP and the t</a:t>
            </a:r>
            <a:r>
              <a:rPr lang="en-US" dirty="0">
                <a:ea typeface="+mn-lt"/>
                <a:cs typeface="+mn-lt"/>
              </a:rPr>
              <a:t>echnical information for LEAs to complete the template properly.</a:t>
            </a:r>
            <a:endParaRPr lang="en-US" strike="sngStrike" dirty="0">
              <a:ea typeface="+mn-lt"/>
              <a:cs typeface="+mn-lt"/>
            </a:endParaRPr>
          </a:p>
          <a:p>
            <a:pPr marL="347345" indent="-347345"/>
            <a:r>
              <a:rPr lang="en-US" dirty="0">
                <a:ea typeface="+mn-lt"/>
                <a:cs typeface="+mn-lt"/>
              </a:rPr>
              <a:t>The responses to the prompts in the LCAP Template are required to be written in a way that is understandable and accessible to parents. </a:t>
            </a:r>
          </a:p>
          <a:p>
            <a:pPr marL="347345" indent="-347345"/>
            <a:r>
              <a:rPr lang="en-US" dirty="0">
                <a:ea typeface="+mn-lt"/>
                <a:cs typeface="+mn-lt"/>
              </a:rPr>
              <a:t>LEAs are strongly encouraged to use language and a level of detail in their adopted LCAPs intended to be meaningful and accessible for the LEA’s diverse educational partners and the broader public.</a:t>
            </a:r>
            <a:endParaRPr lang="en-US" dirty="0"/>
          </a:p>
        </p:txBody>
      </p:sp>
      <p:sp>
        <p:nvSpPr>
          <p:cNvPr id="4" name="Slide Number Placeholder 3">
            <a:extLst>
              <a:ext uri="{FF2B5EF4-FFF2-40B4-BE49-F238E27FC236}">
                <a16:creationId xmlns:a16="http://schemas.microsoft.com/office/drawing/2014/main" id="{A980EF09-1D41-40F0-874D-9229E4138905}"/>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40629766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1F7E-4BC8-47A8-B305-A2700F8F66B1}"/>
              </a:ext>
            </a:extLst>
          </p:cNvPr>
          <p:cNvSpPr>
            <a:spLocks noGrp="1"/>
          </p:cNvSpPr>
          <p:nvPr>
            <p:ph type="title"/>
          </p:nvPr>
        </p:nvSpPr>
        <p:spPr/>
        <p:txBody>
          <a:bodyPr/>
          <a:lstStyle/>
          <a:p>
            <a:r>
              <a:rPr lang="en-US" dirty="0"/>
              <a:t>Prompt 1</a:t>
            </a:r>
          </a:p>
        </p:txBody>
      </p:sp>
      <p:sp>
        <p:nvSpPr>
          <p:cNvPr id="3" name="Content Placeholder 2">
            <a:extLst>
              <a:ext uri="{FF2B5EF4-FFF2-40B4-BE49-F238E27FC236}">
                <a16:creationId xmlns:a16="http://schemas.microsoft.com/office/drawing/2014/main" id="{049E9875-A145-4A1C-A831-18A31EFFDC4F}"/>
              </a:ext>
            </a:extLst>
          </p:cNvPr>
          <p:cNvSpPr>
            <a:spLocks noGrp="1"/>
          </p:cNvSpPr>
          <p:nvPr>
            <p:ph idx="1"/>
          </p:nvPr>
        </p:nvSpPr>
        <p:spPr/>
        <p:txBody>
          <a:bodyPr>
            <a:normAutofit/>
          </a:bodyPr>
          <a:lstStyle/>
          <a:p>
            <a:pPr marL="0" indent="0">
              <a:buNone/>
            </a:pPr>
            <a:r>
              <a:rPr lang="en-US" dirty="0"/>
              <a:t>Prompt 1: “A summary of the process used to engage educational partners and how this engagement was considered before finalizing the LCAP.”</a:t>
            </a:r>
          </a:p>
          <a:p>
            <a:r>
              <a:rPr lang="en-US" dirty="0"/>
              <a:t>Must describe the engagement process used by the LEA</a:t>
            </a:r>
          </a:p>
          <a:p>
            <a:r>
              <a:rPr lang="en-US" dirty="0"/>
              <a:t>Must describe how the LEA met its obligation to consult with all required educational partners</a:t>
            </a:r>
          </a:p>
          <a:p>
            <a:r>
              <a:rPr lang="en-US" dirty="0"/>
              <a:t>Must include information about the timeline of the process and meetings with educational partners</a:t>
            </a:r>
          </a:p>
          <a:p>
            <a:pPr marL="0" indent="0">
              <a:buNone/>
            </a:pPr>
            <a:r>
              <a:rPr lang="en-US" dirty="0"/>
              <a:t>See page 5 for instructions.</a:t>
            </a:r>
          </a:p>
          <a:p>
            <a:endParaRPr lang="en-US" dirty="0"/>
          </a:p>
          <a:p>
            <a:endParaRPr lang="en-US" dirty="0"/>
          </a:p>
        </p:txBody>
      </p:sp>
      <p:sp>
        <p:nvSpPr>
          <p:cNvPr id="4" name="Slide Number Placeholder 3">
            <a:extLst>
              <a:ext uri="{FF2B5EF4-FFF2-40B4-BE49-F238E27FC236}">
                <a16:creationId xmlns:a16="http://schemas.microsoft.com/office/drawing/2014/main" id="{EBBA1215-8EFE-49DD-9FE4-C1352D5ADDE8}"/>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673635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p:txBody>
          <a:bodyPr/>
          <a:lstStyle/>
          <a:p>
            <a:r>
              <a:rPr lang="en-US" dirty="0"/>
              <a:t>To provide an overview of the requirements for engaging educational partners in the development of the LCAP</a:t>
            </a:r>
          </a:p>
          <a:p>
            <a:r>
              <a:rPr lang="en-US" dirty="0"/>
              <a:t>To provide an overview of the requirements for completing the Engaging Educational Partners section of the LCAP</a:t>
            </a:r>
          </a:p>
          <a:p>
            <a:r>
              <a:rPr lang="en-US" dirty="0"/>
              <a:t>To provide some considerations for meaningful engagement of educational partners</a:t>
            </a:r>
          </a:p>
          <a:p>
            <a:pPr marL="0" indent="0">
              <a:buNone/>
            </a:pPr>
            <a:endParaRPr lang="en-US" dirty="0"/>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9059966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1F7E-4BC8-47A8-B305-A2700F8F66B1}"/>
              </a:ext>
            </a:extLst>
          </p:cNvPr>
          <p:cNvSpPr>
            <a:spLocks noGrp="1"/>
          </p:cNvSpPr>
          <p:nvPr>
            <p:ph type="title"/>
          </p:nvPr>
        </p:nvSpPr>
        <p:spPr/>
        <p:txBody>
          <a:bodyPr/>
          <a:lstStyle/>
          <a:p>
            <a:r>
              <a:rPr lang="en-US" dirty="0"/>
              <a:t>Prompt 2</a:t>
            </a:r>
          </a:p>
        </p:txBody>
      </p:sp>
      <p:sp>
        <p:nvSpPr>
          <p:cNvPr id="3" name="Content Placeholder 2">
            <a:extLst>
              <a:ext uri="{FF2B5EF4-FFF2-40B4-BE49-F238E27FC236}">
                <a16:creationId xmlns:a16="http://schemas.microsoft.com/office/drawing/2014/main" id="{049E9875-A145-4A1C-A831-18A31EFFDC4F}"/>
              </a:ext>
            </a:extLst>
          </p:cNvPr>
          <p:cNvSpPr>
            <a:spLocks noGrp="1"/>
          </p:cNvSpPr>
          <p:nvPr>
            <p:ph idx="1"/>
          </p:nvPr>
        </p:nvSpPr>
        <p:spPr/>
        <p:txBody>
          <a:bodyPr>
            <a:normAutofit/>
          </a:bodyPr>
          <a:lstStyle/>
          <a:p>
            <a:pPr marL="0" indent="0">
              <a:buNone/>
            </a:pPr>
            <a:r>
              <a:rPr lang="en-US" dirty="0"/>
              <a:t>Prompt 2: “A summary of the feedback provided by specific educational partners.”</a:t>
            </a:r>
          </a:p>
          <a:p>
            <a:pPr marL="347345" indent="-347345"/>
            <a:r>
              <a:rPr lang="en-US" dirty="0"/>
              <a:t>Must describe and summarize the feedback provided by the educational partners that the LEA consulted (i.e. the LEAs required educational partners)</a:t>
            </a:r>
          </a:p>
          <a:p>
            <a:pPr marL="347345" indent="-347345"/>
            <a:r>
              <a:rPr lang="en-US" dirty="0"/>
              <a:t>For the response to be considered sufficient, it must specify ideas, trends, and/or input that emerged from an analysis of the feedback received from the LEA's educational partners</a:t>
            </a:r>
          </a:p>
          <a:p>
            <a:pPr marL="0" indent="0">
              <a:buNone/>
            </a:pPr>
            <a:r>
              <a:rPr lang="en-US" dirty="0"/>
              <a:t>See page 5 for instructions.</a:t>
            </a:r>
          </a:p>
        </p:txBody>
      </p:sp>
      <p:sp>
        <p:nvSpPr>
          <p:cNvPr id="4" name="Slide Number Placeholder 3">
            <a:extLst>
              <a:ext uri="{FF2B5EF4-FFF2-40B4-BE49-F238E27FC236}">
                <a16:creationId xmlns:a16="http://schemas.microsoft.com/office/drawing/2014/main" id="{EBBA1215-8EFE-49DD-9FE4-C1352D5ADDE8}"/>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13516098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1F7E-4BC8-47A8-B305-A2700F8F66B1}"/>
              </a:ext>
            </a:extLst>
          </p:cNvPr>
          <p:cNvSpPr>
            <a:spLocks noGrp="1"/>
          </p:cNvSpPr>
          <p:nvPr>
            <p:ph type="title"/>
          </p:nvPr>
        </p:nvSpPr>
        <p:spPr/>
        <p:txBody>
          <a:bodyPr/>
          <a:lstStyle/>
          <a:p>
            <a:r>
              <a:rPr lang="en-US" dirty="0"/>
              <a:t>Prompt 3</a:t>
            </a:r>
          </a:p>
        </p:txBody>
      </p:sp>
      <p:sp>
        <p:nvSpPr>
          <p:cNvPr id="3" name="Content Placeholder 2">
            <a:extLst>
              <a:ext uri="{FF2B5EF4-FFF2-40B4-BE49-F238E27FC236}">
                <a16:creationId xmlns:a16="http://schemas.microsoft.com/office/drawing/2014/main" id="{049E9875-A145-4A1C-A831-18A31EFFDC4F}"/>
              </a:ext>
            </a:extLst>
          </p:cNvPr>
          <p:cNvSpPr>
            <a:spLocks noGrp="1"/>
          </p:cNvSpPr>
          <p:nvPr>
            <p:ph idx="1"/>
          </p:nvPr>
        </p:nvSpPr>
        <p:spPr/>
        <p:txBody>
          <a:bodyPr>
            <a:normAutofit lnSpcReduction="10000"/>
          </a:bodyPr>
          <a:lstStyle/>
          <a:p>
            <a:pPr marL="0" indent="0">
              <a:buNone/>
            </a:pPr>
            <a:r>
              <a:rPr lang="en-US" dirty="0"/>
              <a:t>Prompt 3: “A description of the aspects of the LCAP that were influenced by specific input from educational partners.”</a:t>
            </a:r>
          </a:p>
          <a:p>
            <a:r>
              <a:rPr lang="en-US" dirty="0"/>
              <a:t>Must provide a clear, specific description about how the engagement process influenced the development of the LCAP</a:t>
            </a:r>
          </a:p>
          <a:p>
            <a:r>
              <a:rPr lang="en-US" dirty="0"/>
              <a:t>Must describe aspects of the LCAP that were influenced by, or developed in response to, the feedback provided by the LEA's educational partners</a:t>
            </a:r>
          </a:p>
          <a:p>
            <a:pPr marL="0" indent="0">
              <a:buNone/>
            </a:pPr>
            <a:r>
              <a:rPr lang="en-US" dirty="0"/>
              <a:t>See page 6 for instructions, including a list of potential aspects of the LCAP that may have been influenced by feedback.</a:t>
            </a:r>
          </a:p>
        </p:txBody>
      </p:sp>
      <p:sp>
        <p:nvSpPr>
          <p:cNvPr id="4" name="Slide Number Placeholder 3">
            <a:extLst>
              <a:ext uri="{FF2B5EF4-FFF2-40B4-BE49-F238E27FC236}">
                <a16:creationId xmlns:a16="http://schemas.microsoft.com/office/drawing/2014/main" id="{EBBA1215-8EFE-49DD-9FE4-C1352D5ADDE8}"/>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208063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8DFA4-A687-41D3-AB00-29608C6D3529}"/>
              </a:ext>
            </a:extLst>
          </p:cNvPr>
          <p:cNvSpPr>
            <a:spLocks noGrp="1"/>
          </p:cNvSpPr>
          <p:nvPr>
            <p:ph type="title"/>
          </p:nvPr>
        </p:nvSpPr>
        <p:spPr/>
        <p:txBody>
          <a:bodyPr/>
          <a:lstStyle/>
          <a:p>
            <a:r>
              <a:rPr lang="en-US" dirty="0"/>
              <a:t>Reviewing Responses</a:t>
            </a:r>
          </a:p>
        </p:txBody>
      </p:sp>
      <p:pic>
        <p:nvPicPr>
          <p:cNvPr id="6" name="Content Placeholder 5" descr="Three rectangles horizontally lined over an arrow going from left to right with text &quot;Engagement Process&quot;, Feedback Received&quot;, &quot;Influence on the Plan&quot;.">
            <a:extLst>
              <a:ext uri="{FF2B5EF4-FFF2-40B4-BE49-F238E27FC236}">
                <a16:creationId xmlns:a16="http://schemas.microsoft.com/office/drawing/2014/main" id="{DD051A80-F458-4E5A-B36C-44C6F2487C9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96963" y="1956357"/>
            <a:ext cx="10058400" cy="4134324"/>
          </a:xfrm>
        </p:spPr>
      </p:pic>
      <p:sp>
        <p:nvSpPr>
          <p:cNvPr id="4" name="Slide Number Placeholder 3">
            <a:extLst>
              <a:ext uri="{FF2B5EF4-FFF2-40B4-BE49-F238E27FC236}">
                <a16:creationId xmlns:a16="http://schemas.microsoft.com/office/drawing/2014/main" id="{8E916B24-05E0-47BC-A032-1DDAC7C8450F}"/>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41870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46942-4EE3-4EF6-BEDA-C34279AE6120}"/>
              </a:ext>
            </a:extLst>
          </p:cNvPr>
          <p:cNvSpPr>
            <a:spLocks noGrp="1"/>
          </p:cNvSpPr>
          <p:nvPr>
            <p:ph type="title"/>
          </p:nvPr>
        </p:nvSpPr>
        <p:spPr/>
        <p:txBody>
          <a:bodyPr/>
          <a:lstStyle/>
          <a:p>
            <a:r>
              <a:rPr lang="en-US" dirty="0"/>
              <a:t>Considerations for Engaging Educational Partners</a:t>
            </a:r>
          </a:p>
        </p:txBody>
      </p:sp>
      <p:sp>
        <p:nvSpPr>
          <p:cNvPr id="4" name="Slide Number Placeholder 3">
            <a:extLst>
              <a:ext uri="{FF2B5EF4-FFF2-40B4-BE49-F238E27FC236}">
                <a16:creationId xmlns:a16="http://schemas.microsoft.com/office/drawing/2014/main" id="{F503D22A-10A8-47A3-ABEE-BDA862B6414B}"/>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4258427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75DCE-6F3B-4170-AFF9-759F07E89983}"/>
              </a:ext>
            </a:extLst>
          </p:cNvPr>
          <p:cNvSpPr>
            <a:spLocks noGrp="1"/>
          </p:cNvSpPr>
          <p:nvPr>
            <p:ph type="title"/>
          </p:nvPr>
        </p:nvSpPr>
        <p:spPr/>
        <p:txBody>
          <a:bodyPr/>
          <a:lstStyle/>
          <a:p>
            <a:r>
              <a:rPr lang="en-US" dirty="0"/>
              <a:t>Planning</a:t>
            </a:r>
          </a:p>
        </p:txBody>
      </p:sp>
      <p:sp>
        <p:nvSpPr>
          <p:cNvPr id="3" name="Content Placeholder 2">
            <a:extLst>
              <a:ext uri="{FF2B5EF4-FFF2-40B4-BE49-F238E27FC236}">
                <a16:creationId xmlns:a16="http://schemas.microsoft.com/office/drawing/2014/main" id="{13FD1490-9166-4F9E-879B-232E692265B7}"/>
              </a:ext>
            </a:extLst>
          </p:cNvPr>
          <p:cNvSpPr>
            <a:spLocks noGrp="1"/>
          </p:cNvSpPr>
          <p:nvPr>
            <p:ph idx="1"/>
          </p:nvPr>
        </p:nvSpPr>
        <p:spPr>
          <a:xfrm>
            <a:off x="1097280" y="1845733"/>
            <a:ext cx="10840720" cy="4470400"/>
          </a:xfrm>
        </p:spPr>
        <p:txBody>
          <a:bodyPr>
            <a:normAutofit fontScale="85000" lnSpcReduction="20000"/>
          </a:bodyPr>
          <a:lstStyle/>
          <a:p>
            <a:pPr marL="0" lvl="0" indent="0">
              <a:buNone/>
            </a:pPr>
            <a:r>
              <a:rPr lang="en-US" dirty="0"/>
              <a:t>In general, LEAs are encouraged to consider developing approaches that will promote:</a:t>
            </a:r>
          </a:p>
          <a:p>
            <a:pPr marL="347345" lvl="0" indent="-347345"/>
            <a:r>
              <a:rPr lang="en-US" dirty="0"/>
              <a:t>Inclusiveness, accessibility and equity</a:t>
            </a:r>
          </a:p>
          <a:p>
            <a:pPr marL="347345" lvl="0" indent="-347345"/>
            <a:r>
              <a:rPr lang="en-US" dirty="0"/>
              <a:t>Strong relationships (focus on building respectful, collaborative and trusting relationships)</a:t>
            </a:r>
          </a:p>
          <a:p>
            <a:pPr marL="347345" lvl="0" indent="-347345"/>
            <a:r>
              <a:rPr lang="en-US" dirty="0"/>
              <a:t>Shared responsibility</a:t>
            </a:r>
          </a:p>
          <a:p>
            <a:pPr marL="347345" lvl="0" indent="-347345"/>
            <a:r>
              <a:rPr lang="en-US" dirty="0"/>
              <a:t>Transparency</a:t>
            </a:r>
          </a:p>
          <a:p>
            <a:pPr marL="347345" indent="-347345"/>
            <a:r>
              <a:rPr lang="en-US" dirty="0"/>
              <a:t>The knowledge, skills, and abilities of school staff and families to meaningfully engage with each other in support of improved student outcomes (referred to as dual capacity-building) </a:t>
            </a:r>
            <a:endParaRPr lang="en-US" strike="sngStrike" dirty="0"/>
          </a:p>
          <a:p>
            <a:pPr marL="347345" lvl="0" indent="-347345"/>
            <a:r>
              <a:rPr lang="en-US" dirty="0"/>
              <a:t>Meaningful engagement in the LCAP development process</a:t>
            </a:r>
          </a:p>
          <a:p>
            <a:pPr marL="347345" indent="-347345"/>
            <a:r>
              <a:rPr lang="en-US" dirty="0"/>
              <a:t>Improved student outcomes</a:t>
            </a:r>
          </a:p>
        </p:txBody>
      </p:sp>
      <p:sp>
        <p:nvSpPr>
          <p:cNvPr id="4" name="Slide Number Placeholder 3">
            <a:extLst>
              <a:ext uri="{FF2B5EF4-FFF2-40B4-BE49-F238E27FC236}">
                <a16:creationId xmlns:a16="http://schemas.microsoft.com/office/drawing/2014/main" id="{50338538-459C-434B-BD7C-1FC5C2AF1E95}"/>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42183255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F824A-1D86-4A6E-AFD6-560ED05D5FD1}"/>
              </a:ext>
            </a:extLst>
          </p:cNvPr>
          <p:cNvSpPr>
            <a:spLocks noGrp="1"/>
          </p:cNvSpPr>
          <p:nvPr>
            <p:ph type="title"/>
          </p:nvPr>
        </p:nvSpPr>
        <p:spPr/>
        <p:txBody>
          <a:bodyPr/>
          <a:lstStyle/>
          <a:p>
            <a:r>
              <a:rPr lang="en-US" dirty="0"/>
              <a:t>Strategies: Continuous Improvement</a:t>
            </a:r>
          </a:p>
        </p:txBody>
      </p:sp>
      <p:sp>
        <p:nvSpPr>
          <p:cNvPr id="3" name="Content Placeholder 2">
            <a:extLst>
              <a:ext uri="{FF2B5EF4-FFF2-40B4-BE49-F238E27FC236}">
                <a16:creationId xmlns:a16="http://schemas.microsoft.com/office/drawing/2014/main" id="{F6A41B3E-38C9-4059-8968-F0CEDE482F7A}"/>
              </a:ext>
            </a:extLst>
          </p:cNvPr>
          <p:cNvSpPr>
            <a:spLocks noGrp="1"/>
          </p:cNvSpPr>
          <p:nvPr>
            <p:ph idx="1"/>
          </p:nvPr>
        </p:nvSpPr>
        <p:spPr>
          <a:xfrm>
            <a:off x="1097280" y="1845733"/>
            <a:ext cx="10739120" cy="4355561"/>
          </a:xfrm>
        </p:spPr>
        <p:txBody>
          <a:bodyPr>
            <a:normAutofit fontScale="92500"/>
          </a:bodyPr>
          <a:lstStyle/>
          <a:p>
            <a:pPr marL="347345" indent="-347345"/>
            <a:r>
              <a:rPr lang="en-US" dirty="0">
                <a:ea typeface="+mn-lt"/>
                <a:cs typeface="+mn-lt"/>
              </a:rPr>
              <a:t>Ask for feedback to improve engagement efforts/outcomes over time </a:t>
            </a:r>
            <a:endParaRPr lang="en-US" dirty="0"/>
          </a:p>
          <a:p>
            <a:pPr marL="347345" indent="-347345"/>
            <a:r>
              <a:rPr lang="en-US" dirty="0"/>
              <a:t>Reflect upon prior practices and approaches for engaging educational partners</a:t>
            </a:r>
          </a:p>
          <a:p>
            <a:pPr marL="347345" lvl="0" indent="-347345"/>
            <a:r>
              <a:rPr lang="en-US" dirty="0"/>
              <a:t>Understand needs and interests of each educational partner group</a:t>
            </a:r>
          </a:p>
          <a:p>
            <a:pPr marL="347345" indent="-347345"/>
            <a:r>
              <a:rPr lang="en-US" dirty="0"/>
              <a:t>Identify strategies that have worked well and areas for possible improvement</a:t>
            </a:r>
          </a:p>
          <a:p>
            <a:pPr marL="347345" indent="-347345"/>
            <a:r>
              <a:rPr lang="en-US" dirty="0"/>
              <a:t>Update engagement plans/practices based on requirements, data, information, reflection, needs, resources, etc. </a:t>
            </a:r>
          </a:p>
          <a:p>
            <a:pPr marL="347345" indent="-347345"/>
            <a:r>
              <a:rPr lang="en-US" dirty="0"/>
              <a:t>Keep educational partners informed of engagement opportunities</a:t>
            </a:r>
          </a:p>
        </p:txBody>
      </p:sp>
      <p:sp>
        <p:nvSpPr>
          <p:cNvPr id="4" name="Slide Number Placeholder 3">
            <a:extLst>
              <a:ext uri="{FF2B5EF4-FFF2-40B4-BE49-F238E27FC236}">
                <a16:creationId xmlns:a16="http://schemas.microsoft.com/office/drawing/2014/main" id="{514EDD82-2D41-43B8-AB53-77E3E34BFCB2}"/>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10987197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9378-0863-472D-B3A3-E8FE618C4771}"/>
              </a:ext>
            </a:extLst>
          </p:cNvPr>
          <p:cNvSpPr>
            <a:spLocks noGrp="1"/>
          </p:cNvSpPr>
          <p:nvPr>
            <p:ph type="title"/>
          </p:nvPr>
        </p:nvSpPr>
        <p:spPr/>
        <p:txBody>
          <a:bodyPr/>
          <a:lstStyle/>
          <a:p>
            <a:r>
              <a:rPr lang="en-US" dirty="0"/>
              <a:t>Strategies: Systems/Structures</a:t>
            </a:r>
          </a:p>
        </p:txBody>
      </p:sp>
      <p:sp>
        <p:nvSpPr>
          <p:cNvPr id="3" name="Content Placeholder 2">
            <a:extLst>
              <a:ext uri="{FF2B5EF4-FFF2-40B4-BE49-F238E27FC236}">
                <a16:creationId xmlns:a16="http://schemas.microsoft.com/office/drawing/2014/main" id="{08CE992C-6316-4E3F-8EEA-B541DEEB26B6}"/>
              </a:ext>
            </a:extLst>
          </p:cNvPr>
          <p:cNvSpPr>
            <a:spLocks noGrp="1"/>
          </p:cNvSpPr>
          <p:nvPr>
            <p:ph idx="1"/>
          </p:nvPr>
        </p:nvSpPr>
        <p:spPr/>
        <p:txBody>
          <a:bodyPr>
            <a:normAutofit/>
          </a:bodyPr>
          <a:lstStyle/>
          <a:p>
            <a:pPr lvl="0"/>
            <a:r>
              <a:rPr lang="en-US" dirty="0"/>
              <a:t>Dedicate resources and staff to support engagement of educational partners</a:t>
            </a:r>
          </a:p>
          <a:p>
            <a:pPr lvl="0"/>
            <a:r>
              <a:rPr lang="en-US" dirty="0"/>
              <a:t>Dedicate time for collaboration</a:t>
            </a:r>
          </a:p>
          <a:p>
            <a:pPr lvl="0"/>
            <a:r>
              <a:rPr lang="en-US" dirty="0"/>
              <a:t>Develop practices to embed partner engagement into the “fabric” of the LEA vs “one-time engagement events”</a:t>
            </a:r>
          </a:p>
          <a:p>
            <a:pPr lvl="0"/>
            <a:r>
              <a:rPr lang="en-US" dirty="0"/>
              <a:t>Establish partnerships with community based organizations to support student learning/development</a:t>
            </a:r>
          </a:p>
        </p:txBody>
      </p:sp>
      <p:sp>
        <p:nvSpPr>
          <p:cNvPr id="4" name="Slide Number Placeholder 3">
            <a:extLst>
              <a:ext uri="{FF2B5EF4-FFF2-40B4-BE49-F238E27FC236}">
                <a16:creationId xmlns:a16="http://schemas.microsoft.com/office/drawing/2014/main" id="{ACBF75AB-51B9-4616-A0A5-F9B5A62014B0}"/>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26723082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93200-9232-424A-AF45-A70B559C7F75}"/>
              </a:ext>
            </a:extLst>
          </p:cNvPr>
          <p:cNvSpPr>
            <a:spLocks noGrp="1"/>
          </p:cNvSpPr>
          <p:nvPr>
            <p:ph type="title"/>
          </p:nvPr>
        </p:nvSpPr>
        <p:spPr/>
        <p:txBody>
          <a:bodyPr/>
          <a:lstStyle/>
          <a:p>
            <a:r>
              <a:rPr lang="en-US" dirty="0"/>
              <a:t>Strategies: Conditions and Climate</a:t>
            </a:r>
          </a:p>
        </p:txBody>
      </p:sp>
      <p:sp>
        <p:nvSpPr>
          <p:cNvPr id="3" name="Content Placeholder 2">
            <a:extLst>
              <a:ext uri="{FF2B5EF4-FFF2-40B4-BE49-F238E27FC236}">
                <a16:creationId xmlns:a16="http://schemas.microsoft.com/office/drawing/2014/main" id="{6ADA4260-2EA8-436B-B34D-25386DFEF118}"/>
              </a:ext>
            </a:extLst>
          </p:cNvPr>
          <p:cNvSpPr>
            <a:spLocks noGrp="1"/>
          </p:cNvSpPr>
          <p:nvPr>
            <p:ph idx="1"/>
          </p:nvPr>
        </p:nvSpPr>
        <p:spPr>
          <a:xfrm>
            <a:off x="1097280" y="1845733"/>
            <a:ext cx="10942320" cy="4470400"/>
          </a:xfrm>
        </p:spPr>
        <p:txBody>
          <a:bodyPr>
            <a:normAutofit lnSpcReduction="10000"/>
          </a:bodyPr>
          <a:lstStyle/>
          <a:p>
            <a:pPr marL="347345" indent="-347345"/>
            <a:r>
              <a:rPr lang="en-US" dirty="0">
                <a:ea typeface="+mn-lt"/>
                <a:cs typeface="+mn-lt"/>
              </a:rPr>
              <a:t>Build trust, relationships, shared responsibility, and collaboration </a:t>
            </a:r>
            <a:endParaRPr lang="en-US" i="1" dirty="0">
              <a:ea typeface="+mn-lt"/>
              <a:cs typeface="+mn-lt"/>
            </a:endParaRPr>
          </a:p>
          <a:p>
            <a:pPr marL="347345" indent="-347345"/>
            <a:r>
              <a:rPr lang="en-US" dirty="0"/>
              <a:t>Understand the languages and cultures of student groups</a:t>
            </a:r>
          </a:p>
          <a:p>
            <a:pPr marL="347345" indent="-347345"/>
            <a:r>
              <a:rPr lang="en-US" dirty="0"/>
              <a:t>Communicate early and often using multiple formats/strategies</a:t>
            </a:r>
          </a:p>
          <a:p>
            <a:pPr marL="347345" indent="-347345"/>
            <a:r>
              <a:rPr lang="en-US" dirty="0"/>
              <a:t>Create and maintain welcoming environments where all educational partners are valued</a:t>
            </a:r>
          </a:p>
          <a:p>
            <a:pPr marL="347345" lvl="0" indent="-347345"/>
            <a:r>
              <a:rPr lang="en-US" dirty="0"/>
              <a:t>Promote understanding of content to be discussed</a:t>
            </a:r>
          </a:p>
          <a:p>
            <a:pPr marL="347345" indent="-347345"/>
            <a:r>
              <a:rPr lang="en-US" dirty="0"/>
              <a:t>Provide multiple opportunities for consultation/engagement</a:t>
            </a:r>
          </a:p>
          <a:p>
            <a:pPr marL="347345" lvl="0" indent="-347345"/>
            <a:r>
              <a:rPr lang="en-US" dirty="0"/>
              <a:t>Clearly reflect how the process for engaging educational partners influenced the development of the LCAP</a:t>
            </a:r>
          </a:p>
        </p:txBody>
      </p:sp>
      <p:sp>
        <p:nvSpPr>
          <p:cNvPr id="4" name="Slide Number Placeholder 3">
            <a:extLst>
              <a:ext uri="{FF2B5EF4-FFF2-40B4-BE49-F238E27FC236}">
                <a16:creationId xmlns:a16="http://schemas.microsoft.com/office/drawing/2014/main" id="{F299230D-9457-435F-8F30-219FA4950CF0}"/>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3470418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D6D2C-72E4-4E27-87AC-A4B6F3E3AA47}"/>
              </a:ext>
            </a:extLst>
          </p:cNvPr>
          <p:cNvSpPr>
            <a:spLocks noGrp="1"/>
          </p:cNvSpPr>
          <p:nvPr>
            <p:ph type="title"/>
          </p:nvPr>
        </p:nvSpPr>
        <p:spPr/>
        <p:txBody>
          <a:bodyPr/>
          <a:lstStyle/>
          <a:p>
            <a:r>
              <a:rPr lang="en-US" dirty="0"/>
              <a:t>Strategies: Knowledge and Capacity</a:t>
            </a:r>
          </a:p>
        </p:txBody>
      </p:sp>
      <p:sp>
        <p:nvSpPr>
          <p:cNvPr id="3" name="Content Placeholder 2">
            <a:extLst>
              <a:ext uri="{FF2B5EF4-FFF2-40B4-BE49-F238E27FC236}">
                <a16:creationId xmlns:a16="http://schemas.microsoft.com/office/drawing/2014/main" id="{B1360EA2-88E5-4184-9122-F6D6C302D37A}"/>
              </a:ext>
            </a:extLst>
          </p:cNvPr>
          <p:cNvSpPr>
            <a:spLocks noGrp="1"/>
          </p:cNvSpPr>
          <p:nvPr>
            <p:ph idx="1"/>
          </p:nvPr>
        </p:nvSpPr>
        <p:spPr/>
        <p:txBody>
          <a:bodyPr/>
          <a:lstStyle/>
          <a:p>
            <a:pPr marL="347345" indent="-347345"/>
            <a:r>
              <a:rPr lang="en-US" dirty="0"/>
              <a:t>Support staff capacity for engagement and consultation</a:t>
            </a:r>
          </a:p>
          <a:p>
            <a:pPr marL="347345" indent="-347345"/>
            <a:r>
              <a:rPr lang="en-US" dirty="0"/>
              <a:t>Implement strategies to build staff capacity (e.g., engagement, facilitation, seeking input, cultural competency, facilitating data conversations, etc.)</a:t>
            </a:r>
          </a:p>
          <a:p>
            <a:pPr marL="347345" lvl="0" indent="-347345"/>
            <a:r>
              <a:rPr lang="en-US" dirty="0"/>
              <a:t>Provide training to administrators and staff in planning and facilitating engagement sessions</a:t>
            </a:r>
          </a:p>
          <a:p>
            <a:pPr marL="347345" indent="-347345"/>
            <a:r>
              <a:rPr lang="en-US" dirty="0"/>
              <a:t>Support the development of educational partner capacity so that educational partners may take an active role in the engagement process</a:t>
            </a:r>
          </a:p>
          <a:p>
            <a:pPr marL="347345" lvl="0" indent="-347345"/>
            <a:endParaRPr lang="en-US" dirty="0"/>
          </a:p>
        </p:txBody>
      </p:sp>
      <p:sp>
        <p:nvSpPr>
          <p:cNvPr id="4" name="Slide Number Placeholder 3">
            <a:extLst>
              <a:ext uri="{FF2B5EF4-FFF2-40B4-BE49-F238E27FC236}">
                <a16:creationId xmlns:a16="http://schemas.microsoft.com/office/drawing/2014/main" id="{F31EFA10-6888-45FC-80F2-4D968ADBB21B}"/>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2719225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5907-04AF-40B0-9F30-F7E7365D6CE2}"/>
              </a:ext>
            </a:extLst>
          </p:cNvPr>
          <p:cNvSpPr>
            <a:spLocks noGrp="1"/>
          </p:cNvSpPr>
          <p:nvPr>
            <p:ph type="title"/>
          </p:nvPr>
        </p:nvSpPr>
        <p:spPr/>
        <p:txBody>
          <a:bodyPr/>
          <a:lstStyle/>
          <a:p>
            <a:r>
              <a:rPr lang="en-US" dirty="0"/>
              <a:t>Strategies: Participation and Representation</a:t>
            </a:r>
          </a:p>
        </p:txBody>
      </p:sp>
      <p:sp>
        <p:nvSpPr>
          <p:cNvPr id="3" name="Content Placeholder 2">
            <a:extLst>
              <a:ext uri="{FF2B5EF4-FFF2-40B4-BE49-F238E27FC236}">
                <a16:creationId xmlns:a16="http://schemas.microsoft.com/office/drawing/2014/main" id="{BBD993B4-0B48-46C7-8E41-994447A189B3}"/>
              </a:ext>
            </a:extLst>
          </p:cNvPr>
          <p:cNvSpPr>
            <a:spLocks noGrp="1"/>
          </p:cNvSpPr>
          <p:nvPr>
            <p:ph idx="1"/>
          </p:nvPr>
        </p:nvSpPr>
        <p:spPr/>
        <p:txBody>
          <a:bodyPr>
            <a:normAutofit fontScale="92500" lnSpcReduction="20000"/>
          </a:bodyPr>
          <a:lstStyle/>
          <a:p>
            <a:pPr marL="347345" indent="-347345"/>
            <a:r>
              <a:rPr lang="en-US" dirty="0"/>
              <a:t>Implement practices that help to determine underrepresented educational partner groups</a:t>
            </a:r>
          </a:p>
          <a:p>
            <a:pPr marL="347345" indent="-347345"/>
            <a:r>
              <a:rPr lang="en-US" dirty="0"/>
              <a:t>Reach out to underrepresented educational partner groups and request input to understand why they might not be attending and how they might be able to participate</a:t>
            </a:r>
          </a:p>
          <a:p>
            <a:pPr marL="347345" indent="-347345"/>
            <a:r>
              <a:rPr lang="en-US" dirty="0"/>
              <a:t>Consider potential barriers to engagement and possible options for addressing those barriers (e.g., providing opportunities at varying times, places, formats, etc.)</a:t>
            </a:r>
            <a:endParaRPr lang="en-US" dirty="0">
              <a:solidFill>
                <a:schemeClr val="tx2"/>
              </a:solidFill>
            </a:endParaRPr>
          </a:p>
          <a:p>
            <a:pPr marL="347345" lvl="0" indent="-347345"/>
            <a:r>
              <a:rPr lang="en-US" dirty="0"/>
              <a:t>Implement a communication strategy that uses multiple methods, avenues, and opportunities to reach educational partners, including those who may be difficult to reach and underrepresented</a:t>
            </a:r>
          </a:p>
        </p:txBody>
      </p:sp>
      <p:sp>
        <p:nvSpPr>
          <p:cNvPr id="4" name="Slide Number Placeholder 3">
            <a:extLst>
              <a:ext uri="{FF2B5EF4-FFF2-40B4-BE49-F238E27FC236}">
                <a16:creationId xmlns:a16="http://schemas.microsoft.com/office/drawing/2014/main" id="{4BCA3DAB-88B7-4DB0-91B6-4B22D1FE10DC}"/>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2109130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Intended Audience</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p:txBody>
          <a:bodyPr/>
          <a:lstStyle/>
          <a:p>
            <a:r>
              <a:rPr lang="en-US" dirty="0"/>
              <a:t>The intended audience for this presentation is anyone involved in the process of engaging educational partners as part of the development of the 2023–24 LCAP or in completing the Engaging Educational Partners section of the LCAP.</a:t>
            </a:r>
          </a:p>
          <a:p>
            <a:r>
              <a:rPr lang="en-US" dirty="0"/>
              <a:t>This includes parents and students, teachers, staff, administrators, advisory committees, members of governing boards or bodies, and community members.</a:t>
            </a:r>
          </a:p>
        </p:txBody>
      </p:sp>
    </p:spTree>
    <p:extLst>
      <p:ext uri="{BB962C8B-B14F-4D97-AF65-F5344CB8AC3E}">
        <p14:creationId xmlns:p14="http://schemas.microsoft.com/office/powerpoint/2010/main" val="3544887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7281-C20E-4C9E-A411-68B0A0F46599}"/>
              </a:ext>
            </a:extLst>
          </p:cNvPr>
          <p:cNvSpPr>
            <a:spLocks noGrp="1"/>
          </p:cNvSpPr>
          <p:nvPr>
            <p:ph type="title"/>
          </p:nvPr>
        </p:nvSpPr>
        <p:spPr/>
        <p:txBody>
          <a:bodyPr/>
          <a:lstStyle/>
          <a:p>
            <a:r>
              <a:rPr lang="en-US" dirty="0"/>
              <a:t>Strategies: Meaningful Engagement </a:t>
            </a:r>
          </a:p>
        </p:txBody>
      </p:sp>
      <p:sp>
        <p:nvSpPr>
          <p:cNvPr id="3" name="Content Placeholder 2">
            <a:extLst>
              <a:ext uri="{FF2B5EF4-FFF2-40B4-BE49-F238E27FC236}">
                <a16:creationId xmlns:a16="http://schemas.microsoft.com/office/drawing/2014/main" id="{78F73586-45C0-46A0-8628-5A822652F57C}"/>
              </a:ext>
            </a:extLst>
          </p:cNvPr>
          <p:cNvSpPr>
            <a:spLocks noGrp="1"/>
          </p:cNvSpPr>
          <p:nvPr>
            <p:ph idx="1"/>
          </p:nvPr>
        </p:nvSpPr>
        <p:spPr/>
        <p:txBody>
          <a:bodyPr>
            <a:normAutofit fontScale="92500"/>
          </a:bodyPr>
          <a:lstStyle/>
          <a:p>
            <a:pPr marL="347345" lvl="0" indent="-347345"/>
            <a:r>
              <a:rPr lang="en-US" dirty="0"/>
              <a:t>Provide educational partners with information regarding data and content in a clear, timely, and understandable manner</a:t>
            </a:r>
          </a:p>
          <a:p>
            <a:pPr marL="347345" lvl="0" indent="-347345"/>
            <a:r>
              <a:rPr lang="en-US" dirty="0"/>
              <a:t>Allow time for information to be reviewed, translated, and made accessible</a:t>
            </a:r>
          </a:p>
          <a:p>
            <a:pPr marL="347345" indent="-347345"/>
            <a:r>
              <a:rPr lang="en-US" dirty="0"/>
              <a:t>Provide accommodations and supports to ensure that engagement opportunities are accessible (e.g., provide materials in alternative formats for use by persons with disabilities and in different languages)</a:t>
            </a:r>
          </a:p>
          <a:p>
            <a:pPr marL="347345" indent="-347345"/>
            <a:r>
              <a:rPr lang="en-US" dirty="0">
                <a:ea typeface="+mn-lt"/>
                <a:cs typeface="+mn-lt"/>
              </a:rPr>
              <a:t>Implement practices that solicit input from all educational partners and promote their ability to provide substantive input</a:t>
            </a:r>
            <a:endParaRPr lang="en-US" dirty="0"/>
          </a:p>
        </p:txBody>
      </p:sp>
      <p:sp>
        <p:nvSpPr>
          <p:cNvPr id="4" name="Slide Number Placeholder 3">
            <a:extLst>
              <a:ext uri="{FF2B5EF4-FFF2-40B4-BE49-F238E27FC236}">
                <a16:creationId xmlns:a16="http://schemas.microsoft.com/office/drawing/2014/main" id="{551A869D-67B5-4703-B2F6-E795BA2F7936}"/>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16402593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68FDA-7E1B-4C8D-8849-52437CE72D10}"/>
              </a:ext>
            </a:extLst>
          </p:cNvPr>
          <p:cNvSpPr>
            <a:spLocks noGrp="1"/>
          </p:cNvSpPr>
          <p:nvPr>
            <p:ph type="title"/>
          </p:nvPr>
        </p:nvSpPr>
        <p:spPr/>
        <p:txBody>
          <a:bodyPr/>
          <a:lstStyle/>
          <a:p>
            <a:r>
              <a:rPr lang="en-US" dirty="0"/>
              <a:t>Closing Thoughts</a:t>
            </a:r>
          </a:p>
        </p:txBody>
      </p:sp>
      <p:sp>
        <p:nvSpPr>
          <p:cNvPr id="4" name="Slide Number Placeholder 3">
            <a:extLst>
              <a:ext uri="{FF2B5EF4-FFF2-40B4-BE49-F238E27FC236}">
                <a16:creationId xmlns:a16="http://schemas.microsoft.com/office/drawing/2014/main" id="{359B7973-F0FF-4BF1-A2A5-0DD97DBC6CCD}"/>
              </a:ext>
            </a:extLst>
          </p:cNvPr>
          <p:cNvSpPr>
            <a:spLocks noGrp="1"/>
          </p:cNvSpPr>
          <p:nvPr>
            <p:ph type="sldNum" sz="quarter" idx="12"/>
          </p:nvPr>
        </p:nvSpPr>
        <p:spPr/>
        <p:txBody>
          <a:bodyPr/>
          <a:lstStyle/>
          <a:p>
            <a:fld id="{1E47FE53-EBF0-4DA7-9D9D-CC1C3A20F3CB}" type="slidenum">
              <a:rPr lang="en-US" smtClean="0"/>
              <a:t>51</a:t>
            </a:fld>
            <a:endParaRPr lang="en-US"/>
          </a:p>
        </p:txBody>
      </p:sp>
    </p:spTree>
    <p:extLst>
      <p:ext uri="{BB962C8B-B14F-4D97-AF65-F5344CB8AC3E}">
        <p14:creationId xmlns:p14="http://schemas.microsoft.com/office/powerpoint/2010/main" val="2986427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44F50-6B80-40A9-A607-D04073CBE687}"/>
              </a:ext>
            </a:extLst>
          </p:cNvPr>
          <p:cNvSpPr>
            <a:spLocks noGrp="1"/>
          </p:cNvSpPr>
          <p:nvPr>
            <p:ph type="title"/>
          </p:nvPr>
        </p:nvSpPr>
        <p:spPr/>
        <p:txBody>
          <a:bodyPr/>
          <a:lstStyle/>
          <a:p>
            <a:r>
              <a:rPr lang="en-US" dirty="0"/>
              <a:t>Trusting Relationships Are Key</a:t>
            </a:r>
          </a:p>
        </p:txBody>
      </p:sp>
      <p:sp>
        <p:nvSpPr>
          <p:cNvPr id="3" name="Content Placeholder 2">
            <a:extLst>
              <a:ext uri="{FF2B5EF4-FFF2-40B4-BE49-F238E27FC236}">
                <a16:creationId xmlns:a16="http://schemas.microsoft.com/office/drawing/2014/main" id="{437041FE-3529-4C3A-8344-F8569980F11A}"/>
              </a:ext>
            </a:extLst>
          </p:cNvPr>
          <p:cNvSpPr>
            <a:spLocks noGrp="1"/>
          </p:cNvSpPr>
          <p:nvPr>
            <p:ph idx="1"/>
          </p:nvPr>
        </p:nvSpPr>
        <p:spPr/>
        <p:txBody>
          <a:bodyPr/>
          <a:lstStyle/>
          <a:p>
            <a:r>
              <a:rPr lang="en-US" dirty="0"/>
              <a:t>Subsidiarity will not work without trusting relationships</a:t>
            </a:r>
          </a:p>
          <a:p>
            <a:pPr lvl="1"/>
            <a:r>
              <a:rPr lang="en-US" dirty="0"/>
              <a:t>Trusting relationships must be developed and maintained </a:t>
            </a:r>
          </a:p>
          <a:p>
            <a:pPr lvl="2"/>
            <a:r>
              <a:rPr lang="en-US" dirty="0"/>
              <a:t>Respect</a:t>
            </a:r>
          </a:p>
          <a:p>
            <a:pPr lvl="2"/>
            <a:r>
              <a:rPr lang="en-US" dirty="0"/>
              <a:t>Honesty</a:t>
            </a:r>
          </a:p>
          <a:p>
            <a:pPr lvl="2"/>
            <a:r>
              <a:rPr lang="en-US" dirty="0"/>
              <a:t>Openness</a:t>
            </a:r>
          </a:p>
          <a:p>
            <a:pPr lvl="2"/>
            <a:r>
              <a:rPr lang="en-US" dirty="0"/>
              <a:t>Responsiveness</a:t>
            </a:r>
          </a:p>
          <a:p>
            <a:r>
              <a:rPr lang="en-US" dirty="0"/>
              <a:t>Building and maintaining trusting relationships is a responsibility of both LEAs and their educational partners.</a:t>
            </a:r>
          </a:p>
        </p:txBody>
      </p:sp>
      <p:sp>
        <p:nvSpPr>
          <p:cNvPr id="4" name="Slide Number Placeholder 3">
            <a:extLst>
              <a:ext uri="{FF2B5EF4-FFF2-40B4-BE49-F238E27FC236}">
                <a16:creationId xmlns:a16="http://schemas.microsoft.com/office/drawing/2014/main" id="{B31DE910-3AC0-40B9-89CB-B52BFF005D34}"/>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2538875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AF04C-5244-4782-9BD5-A1D12D1E92E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LCAP “Through Line” (1)</a:t>
            </a:r>
            <a:endParaRPr lang="en-US" dirty="0"/>
          </a:p>
        </p:txBody>
      </p:sp>
      <p:pic>
        <p:nvPicPr>
          <p:cNvPr id="7" name="Content Placeholder 6" descr="See Appendix 1 for description">
            <a:extLst>
              <a:ext uri="{FF2B5EF4-FFF2-40B4-BE49-F238E27FC236}">
                <a16:creationId xmlns:a16="http://schemas.microsoft.com/office/drawing/2014/main" id="{74E34C32-4268-409C-B1A3-1910D389813B}"/>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84082" y="1768766"/>
            <a:ext cx="10223836" cy="3927399"/>
          </a:xfrm>
        </p:spPr>
      </p:pic>
      <p:sp>
        <p:nvSpPr>
          <p:cNvPr id="4" name="Content Placeholder 3">
            <a:extLst>
              <a:ext uri="{FF2B5EF4-FFF2-40B4-BE49-F238E27FC236}">
                <a16:creationId xmlns:a16="http://schemas.microsoft.com/office/drawing/2014/main" id="{72D70E4E-6921-4D0E-9F4C-9AABAE72E3C8}"/>
              </a:ext>
            </a:extLst>
          </p:cNvPr>
          <p:cNvSpPr>
            <a:spLocks noGrp="1"/>
          </p:cNvSpPr>
          <p:nvPr>
            <p:ph sz="half" idx="2"/>
          </p:nvPr>
        </p:nvSpPr>
        <p:spPr>
          <a:xfrm>
            <a:off x="1054346" y="5727572"/>
            <a:ext cx="8741043" cy="703617"/>
          </a:xfrm>
        </p:spPr>
        <p:txBody>
          <a:bodyPr>
            <a:normAutofit/>
          </a:bodyPr>
          <a:lstStyle/>
          <a:p>
            <a:pPr marL="0" indent="0">
              <a:buNone/>
            </a:pPr>
            <a:r>
              <a:rPr lang="en-US" dirty="0">
                <a:latin typeface="Arial" panose="020B0604020202020204" pitchFamily="34" charset="0"/>
                <a:cs typeface="Arial" panose="020B0604020202020204" pitchFamily="34" charset="0"/>
              </a:rPr>
              <a:t>See </a:t>
            </a:r>
            <a:r>
              <a:rPr lang="en-US" dirty="0">
                <a:solidFill>
                  <a:srgbClr val="1704A0"/>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Appendix 1</a:t>
            </a:r>
            <a:r>
              <a:rPr lang="en-US" dirty="0">
                <a:latin typeface="Arial" panose="020B0604020202020204" pitchFamily="34" charset="0"/>
                <a:cs typeface="Arial" panose="020B0604020202020204" pitchFamily="34" charset="0"/>
              </a:rPr>
              <a:t> for description.</a:t>
            </a:r>
          </a:p>
        </p:txBody>
      </p:sp>
      <p:sp>
        <p:nvSpPr>
          <p:cNvPr id="5" name="Slide Number Placeholder 4">
            <a:extLst>
              <a:ext uri="{FF2B5EF4-FFF2-40B4-BE49-F238E27FC236}">
                <a16:creationId xmlns:a16="http://schemas.microsoft.com/office/drawing/2014/main" id="{944ED01E-4D03-45CD-8E1F-50F2CCB31159}"/>
              </a:ext>
            </a:extLst>
          </p:cNvPr>
          <p:cNvSpPr>
            <a:spLocks noGrp="1"/>
          </p:cNvSpPr>
          <p:nvPr>
            <p:ph type="sldNum" sz="quarter" idx="12"/>
          </p:nvPr>
        </p:nvSpPr>
        <p:spPr/>
        <p:txBody>
          <a:bodyPr/>
          <a:lstStyle/>
          <a:p>
            <a:fld id="{1E47FE53-EBF0-4DA7-9D9D-CC1C3A20F3CB}" type="slidenum">
              <a:rPr lang="en-US" smtClean="0"/>
              <a:t>53</a:t>
            </a:fld>
            <a:endParaRPr lang="en-US"/>
          </a:p>
        </p:txBody>
      </p:sp>
    </p:spTree>
    <p:extLst>
      <p:ext uri="{BB962C8B-B14F-4D97-AF65-F5344CB8AC3E}">
        <p14:creationId xmlns:p14="http://schemas.microsoft.com/office/powerpoint/2010/main" val="18392017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AF04C-5244-4782-9BD5-A1D12D1E92E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LCAP “Through Line” (2)</a:t>
            </a:r>
            <a:endParaRPr lang="en-US" dirty="0"/>
          </a:p>
        </p:txBody>
      </p:sp>
      <p:sp>
        <p:nvSpPr>
          <p:cNvPr id="4" name="Content Placeholder 3">
            <a:extLst>
              <a:ext uri="{FF2B5EF4-FFF2-40B4-BE49-F238E27FC236}">
                <a16:creationId xmlns:a16="http://schemas.microsoft.com/office/drawing/2014/main" id="{72D70E4E-6921-4D0E-9F4C-9AABAE72E3C8}"/>
              </a:ext>
            </a:extLst>
          </p:cNvPr>
          <p:cNvSpPr>
            <a:spLocks noGrp="1"/>
          </p:cNvSpPr>
          <p:nvPr>
            <p:ph sz="half" idx="2"/>
          </p:nvPr>
        </p:nvSpPr>
        <p:spPr>
          <a:xfrm>
            <a:off x="937260" y="1832685"/>
            <a:ext cx="11117829" cy="4388809"/>
          </a:xfrm>
        </p:spPr>
        <p:txBody>
          <a:bodyPr>
            <a:normAutofit/>
          </a:bodyPr>
          <a:lstStyle/>
          <a:p>
            <a:r>
              <a:rPr lang="en-US" sz="3200" dirty="0">
                <a:latin typeface="Arial" panose="020B0604020202020204" pitchFamily="34" charset="0"/>
                <a:cs typeface="Arial" panose="020B0604020202020204" pitchFamily="34" charset="0"/>
              </a:rPr>
              <a:t>It is also important to look at the LCAP as a whole.</a:t>
            </a:r>
          </a:p>
          <a:p>
            <a:r>
              <a:rPr lang="en-US" sz="3200" dirty="0">
                <a:latin typeface="Arial" panose="020B0604020202020204" pitchFamily="34" charset="0"/>
                <a:cs typeface="Arial" panose="020B0604020202020204" pitchFamily="34" charset="0"/>
              </a:rPr>
              <a:t>The LCAP is composed of different sections.</a:t>
            </a:r>
          </a:p>
          <a:p>
            <a:r>
              <a:rPr lang="en-US" sz="3200" dirty="0">
                <a:latin typeface="Arial" panose="020B0604020202020204" pitchFamily="34" charset="0"/>
                <a:cs typeface="Arial" panose="020B0604020202020204" pitchFamily="34" charset="0"/>
              </a:rPr>
              <a:t>The sections are interrelated.</a:t>
            </a:r>
          </a:p>
          <a:p>
            <a:r>
              <a:rPr lang="en-US" sz="3200" dirty="0">
                <a:latin typeface="Arial" panose="020B0604020202020204" pitchFamily="34" charset="0"/>
                <a:cs typeface="Arial" panose="020B0604020202020204" pitchFamily="34" charset="0"/>
              </a:rPr>
              <a:t>The document is greater than the sum of its parts.</a:t>
            </a:r>
          </a:p>
        </p:txBody>
      </p:sp>
      <p:sp>
        <p:nvSpPr>
          <p:cNvPr id="5" name="Slide Number Placeholder 4">
            <a:extLst>
              <a:ext uri="{FF2B5EF4-FFF2-40B4-BE49-F238E27FC236}">
                <a16:creationId xmlns:a16="http://schemas.microsoft.com/office/drawing/2014/main" id="{944ED01E-4D03-45CD-8E1F-50F2CCB31159}"/>
              </a:ext>
            </a:extLst>
          </p:cNvPr>
          <p:cNvSpPr>
            <a:spLocks noGrp="1"/>
          </p:cNvSpPr>
          <p:nvPr>
            <p:ph type="sldNum" sz="quarter" idx="12"/>
          </p:nvPr>
        </p:nvSpPr>
        <p:spPr/>
        <p:txBody>
          <a:bodyPr/>
          <a:lstStyle/>
          <a:p>
            <a:fld id="{1E47FE53-EBF0-4DA7-9D9D-CC1C3A20F3CB}" type="slidenum">
              <a:rPr lang="en-US" smtClean="0"/>
              <a:t>54</a:t>
            </a:fld>
            <a:endParaRPr lang="en-US"/>
          </a:p>
        </p:txBody>
      </p:sp>
    </p:spTree>
    <p:extLst>
      <p:ext uri="{BB962C8B-B14F-4D97-AF65-F5344CB8AC3E}">
        <p14:creationId xmlns:p14="http://schemas.microsoft.com/office/powerpoint/2010/main" val="38102215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EC41-5513-423A-8576-72E6521A82F9}"/>
              </a:ext>
            </a:extLst>
          </p:cNvPr>
          <p:cNvSpPr>
            <a:spLocks noGrp="1"/>
          </p:cNvSpPr>
          <p:nvPr>
            <p:ph type="title"/>
          </p:nvPr>
        </p:nvSpPr>
        <p:spPr/>
        <p:txBody>
          <a:bodyPr/>
          <a:lstStyle/>
          <a:p>
            <a:r>
              <a:rPr lang="en-US" dirty="0"/>
              <a:t>Upcoming Opportunities</a:t>
            </a:r>
          </a:p>
        </p:txBody>
      </p:sp>
      <p:sp>
        <p:nvSpPr>
          <p:cNvPr id="3" name="Text Placeholder 2">
            <a:extLst>
              <a:ext uri="{FF2B5EF4-FFF2-40B4-BE49-F238E27FC236}">
                <a16:creationId xmlns:a16="http://schemas.microsoft.com/office/drawing/2014/main" id="{D7C27D9D-A5A0-48C2-9916-6666F42932EA}"/>
              </a:ext>
            </a:extLst>
          </p:cNvPr>
          <p:cNvSpPr>
            <a:spLocks noGrp="1"/>
          </p:cNvSpPr>
          <p:nvPr>
            <p:ph type="body" idx="1"/>
          </p:nvPr>
        </p:nvSpPr>
        <p:spPr/>
        <p:txBody>
          <a:bodyPr/>
          <a:lstStyle/>
          <a:p>
            <a:r>
              <a:rPr lang="en-US" dirty="0"/>
              <a:t>Future Trainings, opportunities to provide input, and contact information</a:t>
            </a:r>
          </a:p>
        </p:txBody>
      </p:sp>
      <p:sp>
        <p:nvSpPr>
          <p:cNvPr id="4" name="Slide Number Placeholder 3">
            <a:extLst>
              <a:ext uri="{FF2B5EF4-FFF2-40B4-BE49-F238E27FC236}">
                <a16:creationId xmlns:a16="http://schemas.microsoft.com/office/drawing/2014/main" id="{AF05C0ED-381D-4F86-991A-5CF7F9945791}"/>
              </a:ext>
            </a:extLst>
          </p:cNvPr>
          <p:cNvSpPr>
            <a:spLocks noGrp="1"/>
          </p:cNvSpPr>
          <p:nvPr>
            <p:ph type="sldNum" sz="quarter" idx="12"/>
          </p:nvPr>
        </p:nvSpPr>
        <p:spPr/>
        <p:txBody>
          <a:bodyPr/>
          <a:lstStyle/>
          <a:p>
            <a:fld id="{1E47FE53-EBF0-4DA7-9D9D-CC1C3A20F3CB}" type="slidenum">
              <a:rPr lang="en-US" smtClean="0"/>
              <a:t>55</a:t>
            </a:fld>
            <a:endParaRPr lang="en-US"/>
          </a:p>
        </p:txBody>
      </p:sp>
    </p:spTree>
    <p:extLst>
      <p:ext uri="{BB962C8B-B14F-4D97-AF65-F5344CB8AC3E}">
        <p14:creationId xmlns:p14="http://schemas.microsoft.com/office/powerpoint/2010/main" val="22563675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a:normAutofit/>
          </a:bodyPr>
          <a:lstStyle/>
          <a:p>
            <a:pPr marL="347345" indent="-347345"/>
            <a:r>
              <a:rPr lang="en-US" dirty="0"/>
              <a:t>3 p.m. Thursday, December 15: Goals and Actions</a:t>
            </a:r>
          </a:p>
          <a:p>
            <a:pPr marL="347345" indent="-347345"/>
            <a:r>
              <a:rPr lang="en-US" dirty="0"/>
              <a:t>3 p.m. Thursday, January 5, 2023: </a:t>
            </a:r>
            <a:r>
              <a:rPr lang="en-US" dirty="0">
                <a:ea typeface="+mn-lt"/>
                <a:cs typeface="+mn-lt"/>
              </a:rPr>
              <a:t>Increased or Improved Services, Part I</a:t>
            </a:r>
          </a:p>
          <a:p>
            <a:pPr marL="347345" indent="-347345"/>
            <a:r>
              <a:rPr lang="en-US" dirty="0"/>
              <a:t>2 p.m.  Tuesday, January 10, 2023: Increased or Improved Services, Part II</a:t>
            </a:r>
          </a:p>
          <a:p>
            <a:pPr marL="347345" indent="-347345"/>
            <a:r>
              <a:rPr lang="en-US" dirty="0"/>
              <a:t>2 p.m. Tuesday, January 17, 2023: California School Dashboard Local Indicator Process for 2023</a:t>
            </a:r>
          </a:p>
          <a:p>
            <a:pPr marL="347345" indent="-347345"/>
            <a:r>
              <a:rPr lang="en-US" dirty="0"/>
              <a:t>3 p.m. Thursday, January 26, 2023: Required Goals </a:t>
            </a:r>
          </a:p>
          <a:p>
            <a:pPr marL="0" indent="0">
              <a:buNone/>
            </a:pPr>
            <a:endParaRPr lang="en-US" dirty="0"/>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56</a:t>
            </a:fld>
            <a:endParaRPr lang="en-US"/>
          </a:p>
        </p:txBody>
      </p:sp>
    </p:spTree>
    <p:extLst>
      <p:ext uri="{BB962C8B-B14F-4D97-AF65-F5344CB8AC3E}">
        <p14:creationId xmlns:p14="http://schemas.microsoft.com/office/powerpoint/2010/main" val="35813883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r>
              <a:rPr lang="en-US" sz="2800" dirty="0"/>
              <a:t>If you have any questions related to the LCAP or LCFF, please contact the Local Agency Systems Support Office at </a:t>
            </a:r>
            <a:r>
              <a:rPr lang="en-US" sz="2800" dirty="0">
                <a:solidFill>
                  <a:srgbClr val="1704A0"/>
                </a:solidFill>
                <a:hlinkClick r:id="rId2" tooltip="LCFF email address">
                  <a:extLst>
                    <a:ext uri="{A12FA001-AC4F-418D-AE19-62706E023703}">
                      <ahyp:hlinkClr xmlns:ahyp="http://schemas.microsoft.com/office/drawing/2018/hyperlinkcolor" val="tx"/>
                    </a:ext>
                  </a:extLst>
                </a:hlinkClick>
              </a:rPr>
              <a:t>LCFF@cde.ca.gov    </a:t>
            </a:r>
            <a:endParaRPr lang="en-US" sz="2800" dirty="0">
              <a:solidFill>
                <a:srgbClr val="1704A0"/>
              </a:solidFill>
            </a:endParaRPr>
          </a:p>
          <a:p>
            <a:pPr lvl="1"/>
            <a:r>
              <a:rPr lang="en-US" sz="2800" dirty="0"/>
              <a:t>For additional information about this or other webinars in this series, including PowerPoint files, please see the Tuesdays @ 2 webpage at </a:t>
            </a:r>
            <a:r>
              <a:rPr lang="en-US" sz="2800" dirty="0">
                <a:solidFill>
                  <a:srgbClr val="1704A0"/>
                </a:solidFill>
                <a:hlinkClick r:id="rId3" tooltip="Tuesdays @ 2 webpage">
                  <a:extLst>
                    <a:ext uri="{A12FA001-AC4F-418D-AE19-62706E023703}">
                      <ahyp:hlinkClr xmlns:ahyp="http://schemas.microsoft.com/office/drawing/2018/hyperlinkcolor" val="tx"/>
                    </a:ext>
                  </a:extLst>
                </a:hlinkClick>
              </a:rPr>
              <a:t>https://www.cde.ca.gov/fg/aa/lc/tuesdaysat2.asp  </a:t>
            </a:r>
            <a:endParaRPr lang="en-US" sz="2800" dirty="0">
              <a:solidFill>
                <a:srgbClr val="1704A0"/>
              </a:solidFill>
            </a:endParaRPr>
          </a:p>
          <a:p>
            <a:pPr lvl="1"/>
            <a:r>
              <a:rPr lang="en-US" sz="2800" dirty="0">
                <a:ea typeface="+mn-lt"/>
                <a:cs typeface="+mn-lt"/>
              </a:rPr>
              <a:t>For </a:t>
            </a:r>
            <a:r>
              <a:rPr lang="en-US" sz="2800" dirty="0"/>
              <a:t>email updates regarding the LCFF, subscribe to the LCFF listserv by sending a "blank" message to </a:t>
            </a:r>
            <a:r>
              <a:rPr lang="en-US" sz="2800" u="sng" dirty="0">
                <a:solidFill>
                  <a:srgbClr val="1704A0"/>
                </a:solidFill>
                <a:hlinkClick r:id="rId4">
                  <a:extLst>
                    <a:ext uri="{A12FA001-AC4F-418D-AE19-62706E023703}">
                      <ahyp:hlinkClr xmlns:ahyp="http://schemas.microsoft.com/office/drawing/2018/hyperlinkcolor" val="tx"/>
                    </a:ext>
                  </a:extLst>
                </a:hlinkClick>
              </a:rPr>
              <a:t>join-LCFF-list@mlist.cde.ca.gov</a:t>
            </a:r>
            <a:r>
              <a:rPr lang="en-US" sz="2800" dirty="0">
                <a:ea typeface="+mn-lt"/>
                <a:cs typeface="+mn-lt"/>
              </a:rPr>
              <a:t> </a:t>
            </a:r>
            <a:endParaRPr lang="en-US" sz="2800" dirty="0"/>
          </a:p>
          <a:p>
            <a:pPr lvl="1"/>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57</a:t>
            </a:fld>
            <a:endParaRPr lang="en-US"/>
          </a:p>
        </p:txBody>
      </p:sp>
    </p:spTree>
    <p:extLst>
      <p:ext uri="{BB962C8B-B14F-4D97-AF65-F5344CB8AC3E}">
        <p14:creationId xmlns:p14="http://schemas.microsoft.com/office/powerpoint/2010/main" val="41538607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8A72F-F1D5-49AF-9CF1-ABB0EEBDFBBE}"/>
              </a:ext>
            </a:extLst>
          </p:cNvPr>
          <p:cNvSpPr>
            <a:spLocks noGrp="1"/>
          </p:cNvSpPr>
          <p:nvPr>
            <p:ph type="title"/>
          </p:nvPr>
        </p:nvSpPr>
        <p:spPr/>
        <p:txBody>
          <a:bodyPr/>
          <a:lstStyle/>
          <a:p>
            <a:r>
              <a:rPr lang="en-US" dirty="0"/>
              <a:t>Thank you for attending!</a:t>
            </a:r>
          </a:p>
        </p:txBody>
      </p:sp>
      <p:sp>
        <p:nvSpPr>
          <p:cNvPr id="4" name="Slide Number Placeholder 3">
            <a:extLst>
              <a:ext uri="{FF2B5EF4-FFF2-40B4-BE49-F238E27FC236}">
                <a16:creationId xmlns:a16="http://schemas.microsoft.com/office/drawing/2014/main" id="{236B7254-1F9C-4897-9CE4-C3D0F21377BD}"/>
              </a:ext>
            </a:extLst>
          </p:cNvPr>
          <p:cNvSpPr>
            <a:spLocks noGrp="1"/>
          </p:cNvSpPr>
          <p:nvPr>
            <p:ph type="sldNum" sz="quarter" idx="12"/>
          </p:nvPr>
        </p:nvSpPr>
        <p:spPr/>
        <p:txBody>
          <a:bodyPr/>
          <a:lstStyle/>
          <a:p>
            <a:fld id="{1E47FE53-EBF0-4DA7-9D9D-CC1C3A20F3CB}" type="slidenum">
              <a:rPr lang="en-US" smtClean="0"/>
              <a:t>58</a:t>
            </a:fld>
            <a:endParaRPr lang="en-US"/>
          </a:p>
        </p:txBody>
      </p:sp>
    </p:spTree>
    <p:extLst>
      <p:ext uri="{BB962C8B-B14F-4D97-AF65-F5344CB8AC3E}">
        <p14:creationId xmlns:p14="http://schemas.microsoft.com/office/powerpoint/2010/main" val="937455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40797-2377-426E-AA99-170215622750}"/>
              </a:ext>
            </a:extLst>
          </p:cNvPr>
          <p:cNvSpPr>
            <a:spLocks noGrp="1"/>
          </p:cNvSpPr>
          <p:nvPr>
            <p:ph type="title"/>
          </p:nvPr>
        </p:nvSpPr>
        <p:spPr/>
        <p:txBody>
          <a:bodyPr/>
          <a:lstStyle/>
          <a:p>
            <a:r>
              <a:rPr lang="en-US" dirty="0"/>
              <a:t>Appendix 1 – </a:t>
            </a:r>
            <a:r>
              <a:rPr lang="en-US" dirty="0">
                <a:solidFill>
                  <a:srgbClr val="1704A0"/>
                </a:solidFill>
                <a:hlinkClick r:id="rId2" action="ppaction://hlinksldjump">
                  <a:extLst>
                    <a:ext uri="{A12FA001-AC4F-418D-AE19-62706E023703}">
                      <ahyp:hlinkClr xmlns:ahyp="http://schemas.microsoft.com/office/drawing/2018/hyperlinkcolor" val="tx"/>
                    </a:ext>
                  </a:extLst>
                </a:hlinkClick>
              </a:rPr>
              <a:t>Slide 53</a:t>
            </a:r>
            <a:endParaRPr lang="en-US" dirty="0">
              <a:solidFill>
                <a:srgbClr val="1704A0"/>
              </a:solidFill>
            </a:endParaRPr>
          </a:p>
        </p:txBody>
      </p:sp>
      <p:sp>
        <p:nvSpPr>
          <p:cNvPr id="3" name="Content Placeholder 2">
            <a:extLst>
              <a:ext uri="{FF2B5EF4-FFF2-40B4-BE49-F238E27FC236}">
                <a16:creationId xmlns:a16="http://schemas.microsoft.com/office/drawing/2014/main" id="{FBDFD70A-51E3-4051-AC20-4CF0E140FD10}"/>
              </a:ext>
            </a:extLst>
          </p:cNvPr>
          <p:cNvSpPr>
            <a:spLocks noGrp="1"/>
          </p:cNvSpPr>
          <p:nvPr>
            <p:ph idx="1"/>
          </p:nvPr>
        </p:nvSpPr>
        <p:spPr/>
        <p:txBody>
          <a:bodyPr/>
          <a:lstStyle/>
          <a:p>
            <a:r>
              <a:rPr lang="en-US" dirty="0"/>
              <a:t>5 orange rectangular shapes arranged side-by-side on the longer side with the colors getting darker going to the right</a:t>
            </a:r>
          </a:p>
          <a:p>
            <a:r>
              <a:rPr lang="en-US" dirty="0"/>
              <a:t>An ongoing arrow at the bottom of all rectangles visually connecting them together.</a:t>
            </a:r>
          </a:p>
          <a:p>
            <a:r>
              <a:rPr lang="en-US" dirty="0"/>
              <a:t>The rectangles have a decorative symbol and the following titles: Plan Summary, Engaging Educational Partners, Goals and Actions, Increased or Improved Services, and Action Tables.</a:t>
            </a:r>
          </a:p>
        </p:txBody>
      </p:sp>
      <p:sp>
        <p:nvSpPr>
          <p:cNvPr id="4" name="Slide Number Placeholder 3">
            <a:extLst>
              <a:ext uri="{FF2B5EF4-FFF2-40B4-BE49-F238E27FC236}">
                <a16:creationId xmlns:a16="http://schemas.microsoft.com/office/drawing/2014/main" id="{12CCEB9D-511B-493E-A027-AB730C3506B0}"/>
              </a:ext>
            </a:extLst>
          </p:cNvPr>
          <p:cNvSpPr>
            <a:spLocks noGrp="1"/>
          </p:cNvSpPr>
          <p:nvPr>
            <p:ph type="sldNum" sz="quarter" idx="12"/>
          </p:nvPr>
        </p:nvSpPr>
        <p:spPr/>
        <p:txBody>
          <a:bodyPr/>
          <a:lstStyle/>
          <a:p>
            <a:fld id="{1E47FE53-EBF0-4DA7-9D9D-CC1C3A20F3CB}" type="slidenum">
              <a:rPr lang="en-US" smtClean="0"/>
              <a:t>59</a:t>
            </a:fld>
            <a:endParaRPr lang="en-US"/>
          </a:p>
        </p:txBody>
      </p:sp>
    </p:spTree>
    <p:extLst>
      <p:ext uri="{BB962C8B-B14F-4D97-AF65-F5344CB8AC3E}">
        <p14:creationId xmlns:p14="http://schemas.microsoft.com/office/powerpoint/2010/main" val="3547271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674DE-0C61-4259-AA71-D0886DF47664}"/>
              </a:ext>
            </a:extLst>
          </p:cNvPr>
          <p:cNvSpPr>
            <a:spLocks noGrp="1"/>
          </p:cNvSpPr>
          <p:nvPr>
            <p:ph type="title"/>
          </p:nvPr>
        </p:nvSpPr>
        <p:spPr/>
        <p:txBody>
          <a:bodyPr/>
          <a:lstStyle/>
          <a:p>
            <a:r>
              <a:rPr lang="en-US" dirty="0"/>
              <a:t>A Word About the Term “Educational Partners”</a:t>
            </a:r>
          </a:p>
        </p:txBody>
      </p:sp>
      <p:sp>
        <p:nvSpPr>
          <p:cNvPr id="3" name="Content Placeholder 2">
            <a:extLst>
              <a:ext uri="{FF2B5EF4-FFF2-40B4-BE49-F238E27FC236}">
                <a16:creationId xmlns:a16="http://schemas.microsoft.com/office/drawing/2014/main" id="{9D9507E0-CE2A-4423-873C-2448283EF463}"/>
              </a:ext>
            </a:extLst>
          </p:cNvPr>
          <p:cNvSpPr>
            <a:spLocks noGrp="1"/>
          </p:cNvSpPr>
          <p:nvPr>
            <p:ph idx="1"/>
          </p:nvPr>
        </p:nvSpPr>
        <p:spPr/>
        <p:txBody>
          <a:bodyPr>
            <a:normAutofit lnSpcReduction="10000"/>
          </a:bodyPr>
          <a:lstStyle/>
          <a:p>
            <a:r>
              <a:rPr lang="en-US" dirty="0"/>
              <a:t>At its November 2021 meeting, the State Board of Education (SBE) adopted the use of the term “educational partners” as a replacement for the term “stakeholder”.</a:t>
            </a:r>
          </a:p>
          <a:p>
            <a:r>
              <a:rPr lang="en-US" dirty="0"/>
              <a:t>Moving forward, “educational partners” will be used to refer to groups that LEAs are required to engage with in developing the LCAP.</a:t>
            </a:r>
          </a:p>
          <a:p>
            <a:pPr lvl="1"/>
            <a:r>
              <a:rPr lang="en-US" dirty="0"/>
              <a:t>For school districts and county offices of education (COEs) this includes teachers, principals, administrators, other school personnel, local bargaining units of the LEA, parents, and students</a:t>
            </a:r>
          </a:p>
          <a:p>
            <a:pPr lvl="1"/>
            <a:r>
              <a:rPr lang="en-US" dirty="0"/>
              <a:t>For charter schools this includes teachers, principals, administrators, other school personnel, parents, and students</a:t>
            </a:r>
          </a:p>
          <a:p>
            <a:endParaRPr lang="en-US" dirty="0"/>
          </a:p>
        </p:txBody>
      </p:sp>
      <p:sp>
        <p:nvSpPr>
          <p:cNvPr id="4" name="Slide Number Placeholder 3">
            <a:extLst>
              <a:ext uri="{FF2B5EF4-FFF2-40B4-BE49-F238E27FC236}">
                <a16:creationId xmlns:a16="http://schemas.microsoft.com/office/drawing/2014/main" id="{1242E87F-47D3-43F3-AE0C-6E8ADF3BC368}"/>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349673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C016-D1F3-4A64-AF23-9E0C2E4DACBB}"/>
              </a:ext>
            </a:extLst>
          </p:cNvPr>
          <p:cNvSpPr>
            <a:spLocks noGrp="1"/>
          </p:cNvSpPr>
          <p:nvPr>
            <p:ph type="title"/>
          </p:nvPr>
        </p:nvSpPr>
        <p:spPr/>
        <p:txBody>
          <a:bodyPr/>
          <a:lstStyle/>
          <a:p>
            <a:r>
              <a:rPr lang="en-US" dirty="0"/>
              <a:t>Foundational Principles</a:t>
            </a:r>
          </a:p>
        </p:txBody>
      </p:sp>
      <p:sp>
        <p:nvSpPr>
          <p:cNvPr id="3" name="Text Placeholder 2">
            <a:extLst>
              <a:ext uri="{FF2B5EF4-FFF2-40B4-BE49-F238E27FC236}">
                <a16:creationId xmlns:a16="http://schemas.microsoft.com/office/drawing/2014/main" id="{D57F7D8B-79DB-414D-B888-01F7A87064F7}"/>
              </a:ext>
            </a:extLst>
          </p:cNvPr>
          <p:cNvSpPr>
            <a:spLocks noGrp="1"/>
          </p:cNvSpPr>
          <p:nvPr>
            <p:ph type="body" idx="1"/>
          </p:nvPr>
        </p:nvSpPr>
        <p:spPr/>
        <p:txBody>
          <a:bodyPr/>
          <a:lstStyle/>
          <a:p>
            <a:r>
              <a:rPr lang="en-US" dirty="0"/>
              <a:t>Why Engaging Educational Partners is Important</a:t>
            </a:r>
          </a:p>
        </p:txBody>
      </p:sp>
      <p:sp>
        <p:nvSpPr>
          <p:cNvPr id="4" name="Slide Number Placeholder 3">
            <a:extLst>
              <a:ext uri="{FF2B5EF4-FFF2-40B4-BE49-F238E27FC236}">
                <a16:creationId xmlns:a16="http://schemas.microsoft.com/office/drawing/2014/main" id="{10DD60C7-82ED-4E67-A049-B0AC51B6E890}"/>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56007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045A4-1F6E-4C8E-AD88-2EFC5B627F76}"/>
              </a:ext>
            </a:extLst>
          </p:cNvPr>
          <p:cNvSpPr>
            <a:spLocks noGrp="1"/>
          </p:cNvSpPr>
          <p:nvPr>
            <p:ph type="title"/>
          </p:nvPr>
        </p:nvSpPr>
        <p:spPr/>
        <p:txBody>
          <a:bodyPr/>
          <a:lstStyle/>
          <a:p>
            <a:r>
              <a:rPr lang="en-US" dirty="0"/>
              <a:t>Foundational Principles of the Local Control Funding Formula (LCFF) </a:t>
            </a:r>
          </a:p>
        </p:txBody>
      </p:sp>
      <p:sp>
        <p:nvSpPr>
          <p:cNvPr id="3" name="Content Placeholder 2">
            <a:extLst>
              <a:ext uri="{FF2B5EF4-FFF2-40B4-BE49-F238E27FC236}">
                <a16:creationId xmlns:a16="http://schemas.microsoft.com/office/drawing/2014/main" id="{BC3FEA24-BA79-4390-85E2-00F6C410010E}"/>
              </a:ext>
            </a:extLst>
          </p:cNvPr>
          <p:cNvSpPr>
            <a:spLocks noGrp="1"/>
          </p:cNvSpPr>
          <p:nvPr>
            <p:ph idx="1"/>
          </p:nvPr>
        </p:nvSpPr>
        <p:spPr/>
        <p:txBody>
          <a:bodyPr/>
          <a:lstStyle/>
          <a:p>
            <a:pPr>
              <a:spcBef>
                <a:spcPts val="600"/>
              </a:spcBef>
            </a:pPr>
            <a:r>
              <a:rPr lang="en-US" dirty="0"/>
              <a:t>Local education agency (LEA)-level improvement that is based on multiple measures of success</a:t>
            </a:r>
          </a:p>
          <a:p>
            <a:pPr>
              <a:spcBef>
                <a:spcPts val="600"/>
              </a:spcBef>
            </a:pPr>
            <a:r>
              <a:rPr lang="en-US" dirty="0"/>
              <a:t>Equity</a:t>
            </a:r>
          </a:p>
          <a:p>
            <a:pPr lvl="1">
              <a:spcBef>
                <a:spcPts val="600"/>
              </a:spcBef>
            </a:pPr>
            <a:r>
              <a:rPr lang="en-US" dirty="0"/>
              <a:t>Additional funding to address specific identified needs of students who are low income, English learners, and/or foster youth (i.e. unduplicated students)</a:t>
            </a:r>
          </a:p>
          <a:p>
            <a:pPr lvl="1">
              <a:spcBef>
                <a:spcPts val="600"/>
              </a:spcBef>
            </a:pPr>
            <a:r>
              <a:rPr lang="en-US" dirty="0"/>
              <a:t>Requirement to Increase or Improve Services in proportion to the increase in funding</a:t>
            </a:r>
          </a:p>
          <a:p>
            <a:pPr>
              <a:spcBef>
                <a:spcPts val="600"/>
              </a:spcBef>
            </a:pPr>
            <a:r>
              <a:rPr lang="en-US" dirty="0"/>
              <a:t>Subsidiarity</a:t>
            </a:r>
          </a:p>
          <a:p>
            <a:pPr lvl="1">
              <a:spcBef>
                <a:spcPts val="600"/>
              </a:spcBef>
            </a:pPr>
            <a:r>
              <a:rPr lang="en-US" dirty="0"/>
              <a:t>Social and political issues should be dealt with at the local level</a:t>
            </a:r>
          </a:p>
          <a:p>
            <a:endParaRPr lang="en-US" dirty="0"/>
          </a:p>
        </p:txBody>
      </p:sp>
      <p:sp>
        <p:nvSpPr>
          <p:cNvPr id="4" name="Slide Number Placeholder 3">
            <a:extLst>
              <a:ext uri="{FF2B5EF4-FFF2-40B4-BE49-F238E27FC236}">
                <a16:creationId xmlns:a16="http://schemas.microsoft.com/office/drawing/2014/main" id="{441F2E37-FB6A-480C-BE4A-17289D2BC648}"/>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3230167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2F6AE-87AD-480D-AB96-EE8098CDD2AA}"/>
              </a:ext>
            </a:extLst>
          </p:cNvPr>
          <p:cNvSpPr>
            <a:spLocks noGrp="1"/>
          </p:cNvSpPr>
          <p:nvPr>
            <p:ph type="title"/>
          </p:nvPr>
        </p:nvSpPr>
        <p:spPr/>
        <p:txBody>
          <a:bodyPr/>
          <a:lstStyle/>
          <a:p>
            <a:r>
              <a:rPr lang="en-US" dirty="0"/>
              <a:t>Flexibility to Ensure Student Success</a:t>
            </a:r>
          </a:p>
        </p:txBody>
      </p:sp>
      <p:sp>
        <p:nvSpPr>
          <p:cNvPr id="3" name="Content Placeholder 2">
            <a:extLst>
              <a:ext uri="{FF2B5EF4-FFF2-40B4-BE49-F238E27FC236}">
                <a16:creationId xmlns:a16="http://schemas.microsoft.com/office/drawing/2014/main" id="{6AF82281-36F6-4670-8CA0-497E71EA27DA}"/>
              </a:ext>
            </a:extLst>
          </p:cNvPr>
          <p:cNvSpPr>
            <a:spLocks noGrp="1"/>
          </p:cNvSpPr>
          <p:nvPr>
            <p:ph idx="1"/>
          </p:nvPr>
        </p:nvSpPr>
        <p:spPr/>
        <p:txBody>
          <a:bodyPr/>
          <a:lstStyle/>
          <a:p>
            <a:r>
              <a:rPr lang="en-US" dirty="0">
                <a:sym typeface="Arial"/>
              </a:rPr>
              <a:t>LCFF provides for an increased level of local flexibility to determine which programs and/or services have the greatest likelihood of ensuring that each student will succeed in relation to each of the eight LCFF state priorities.</a:t>
            </a:r>
            <a:endParaRPr lang="en-US" dirty="0"/>
          </a:p>
          <a:p>
            <a:r>
              <a:rPr lang="en-US" dirty="0">
                <a:sym typeface="Arial"/>
              </a:rPr>
              <a:t>In exchange for this flexibility, the LCFF model requires greater local responsibility for selecting appropriate and effective programs.</a:t>
            </a:r>
          </a:p>
          <a:p>
            <a:r>
              <a:rPr lang="en-US" dirty="0"/>
              <a:t>This necessitates transparency and engaging educational partners in analysis and decision-making.</a:t>
            </a:r>
          </a:p>
        </p:txBody>
      </p:sp>
      <p:sp>
        <p:nvSpPr>
          <p:cNvPr id="4" name="Slide Number Placeholder 3">
            <a:extLst>
              <a:ext uri="{FF2B5EF4-FFF2-40B4-BE49-F238E27FC236}">
                <a16:creationId xmlns:a16="http://schemas.microsoft.com/office/drawing/2014/main" id="{C5F6EFE3-3065-4574-BEB8-A8E4CBDB178C}"/>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313428524"/>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4758</TotalTime>
  <Words>4864</Words>
  <Application>Microsoft Office PowerPoint</Application>
  <PresentationFormat>Widescreen</PresentationFormat>
  <Paragraphs>383</Paragraphs>
  <Slides>59</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Arial</vt:lpstr>
      <vt:lpstr>Arial Narrow</vt:lpstr>
      <vt:lpstr>Calibri</vt:lpstr>
      <vt:lpstr>Times</vt:lpstr>
      <vt:lpstr>Verdana</vt:lpstr>
      <vt:lpstr>Retrospect</vt:lpstr>
      <vt:lpstr>Engaging Educational Partners</vt:lpstr>
      <vt:lpstr>Webinar Series</vt:lpstr>
      <vt:lpstr>Template Files</vt:lpstr>
      <vt:lpstr>Purpose</vt:lpstr>
      <vt:lpstr>Intended Audience</vt:lpstr>
      <vt:lpstr>A Word About the Term “Educational Partners”</vt:lpstr>
      <vt:lpstr>Foundational Principles</vt:lpstr>
      <vt:lpstr>Foundational Principles of the Local Control Funding Formula (LCFF) </vt:lpstr>
      <vt:lpstr>Flexibility to Ensure Student Success</vt:lpstr>
      <vt:lpstr>Meaningful Engagement of Educational Partners</vt:lpstr>
      <vt:lpstr>Benefits of Engaging Educational Partners</vt:lpstr>
      <vt:lpstr>Consultation Requirements</vt:lpstr>
      <vt:lpstr>Purpose of the Consultation Requirement</vt:lpstr>
      <vt:lpstr>Consultation</vt:lpstr>
      <vt:lpstr>Required Consultation </vt:lpstr>
      <vt:lpstr>A Note About Student Consultation</vt:lpstr>
      <vt:lpstr>Engagement Process (1 of 2)</vt:lpstr>
      <vt:lpstr>Engagement Process (2 of 2)</vt:lpstr>
      <vt:lpstr>Other Requirements</vt:lpstr>
      <vt:lpstr>Parent Advisory Committee (Current Requirement)</vt:lpstr>
      <vt:lpstr>Parent Advisory Committee (Future Requirement) (1)</vt:lpstr>
      <vt:lpstr>Parent Advisory Committee (Future Requirement) (2)</vt:lpstr>
      <vt:lpstr>Parent Advisory Committee (Future Requirement) (3)</vt:lpstr>
      <vt:lpstr>English Learner Parent Advisory Committee</vt:lpstr>
      <vt:lpstr>Advisory Committee Review Requirement</vt:lpstr>
      <vt:lpstr>Public Opportunity to Submit Written Comment</vt:lpstr>
      <vt:lpstr>Review of School Plans</vt:lpstr>
      <vt:lpstr>Consultation With SELPA</vt:lpstr>
      <vt:lpstr>Public Hearing (School Districts and COEs)</vt:lpstr>
      <vt:lpstr>LCAP Adoption for School Districts and COEs</vt:lpstr>
      <vt:lpstr>LCAP Adoption for Charter Schools</vt:lpstr>
      <vt:lpstr>Statute defines the floor, not the ceiling.</vt:lpstr>
      <vt:lpstr>Locally Determined Engagement Opportunities</vt:lpstr>
      <vt:lpstr>Locally Determined Opportunities</vt:lpstr>
      <vt:lpstr>The Engaging Educational Partners Section</vt:lpstr>
      <vt:lpstr>Purpose of the Section</vt:lpstr>
      <vt:lpstr>The “Through Line”</vt:lpstr>
      <vt:lpstr>Reminders</vt:lpstr>
      <vt:lpstr>Prompt 1</vt:lpstr>
      <vt:lpstr>Prompt 2</vt:lpstr>
      <vt:lpstr>Prompt 3</vt:lpstr>
      <vt:lpstr>Reviewing Responses</vt:lpstr>
      <vt:lpstr>Considerations for Engaging Educational Partners</vt:lpstr>
      <vt:lpstr>Planning</vt:lpstr>
      <vt:lpstr>Strategies: Continuous Improvement</vt:lpstr>
      <vt:lpstr>Strategies: Systems/Structures</vt:lpstr>
      <vt:lpstr>Strategies: Conditions and Climate</vt:lpstr>
      <vt:lpstr>Strategies: Knowledge and Capacity</vt:lpstr>
      <vt:lpstr>Strategies: Participation and Representation</vt:lpstr>
      <vt:lpstr>Strategies: Meaningful Engagement </vt:lpstr>
      <vt:lpstr>Closing Thoughts</vt:lpstr>
      <vt:lpstr>Trusting Relationships Are Key</vt:lpstr>
      <vt:lpstr>The LCAP “Through Line” (1)</vt:lpstr>
      <vt:lpstr>The LCAP “Through Line” (2)</vt:lpstr>
      <vt:lpstr>Upcoming Opportunities</vt:lpstr>
      <vt:lpstr>Upcoming Webinars</vt:lpstr>
      <vt:lpstr>Contact Information</vt:lpstr>
      <vt:lpstr>Thank you for attending!</vt:lpstr>
      <vt:lpstr>Appendix 1 – Slide 53</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Engaging Educational Partners - Local Control Funding Formula (CA Dept of Education)</dc:title>
  <dc:subject>Tuesdays @ 2 webinar presentation of the Engaging Educational Partners section of the 2023-24 Local Control and Accountability Plan.</dc:subject>
  <dc:creator>Local Agency Systems Support Office</dc:creator>
  <cp:keywords>lcap, local, control, accountability, plan, template, instructions, stakeholders, educational, partners</cp:keywords>
  <cp:lastModifiedBy>Susan Aglubat-Alvarez</cp:lastModifiedBy>
  <cp:revision>278</cp:revision>
  <cp:lastPrinted>2016-11-14T18:06:51Z</cp:lastPrinted>
  <dcterms:created xsi:type="dcterms:W3CDTF">2016-11-08T21:28:02Z</dcterms:created>
  <dcterms:modified xsi:type="dcterms:W3CDTF">2022-12-21T01:36:50Z</dcterms:modified>
</cp:coreProperties>
</file>