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89" r:id="rId1"/>
    <p:sldMasterId id="2147483702" r:id="rId2"/>
  </p:sldMasterIdLst>
  <p:notesMasterIdLst>
    <p:notesMasterId r:id="rId73"/>
  </p:notesMasterIdLst>
  <p:handoutMasterIdLst>
    <p:handoutMasterId r:id="rId74"/>
  </p:handoutMasterIdLst>
  <p:sldIdLst>
    <p:sldId id="306" r:id="rId3"/>
    <p:sldId id="483" r:id="rId4"/>
    <p:sldId id="323" r:id="rId5"/>
    <p:sldId id="320" r:id="rId6"/>
    <p:sldId id="395" r:id="rId7"/>
    <p:sldId id="396" r:id="rId8"/>
    <p:sldId id="402" r:id="rId9"/>
    <p:sldId id="398" r:id="rId10"/>
    <p:sldId id="484" r:id="rId11"/>
    <p:sldId id="469" r:id="rId12"/>
    <p:sldId id="485" r:id="rId13"/>
    <p:sldId id="409" r:id="rId14"/>
    <p:sldId id="470" r:id="rId15"/>
    <p:sldId id="486" r:id="rId16"/>
    <p:sldId id="471" r:id="rId17"/>
    <p:sldId id="487" r:id="rId18"/>
    <p:sldId id="475" r:id="rId19"/>
    <p:sldId id="488" r:id="rId20"/>
    <p:sldId id="489" r:id="rId21"/>
    <p:sldId id="492" r:id="rId22"/>
    <p:sldId id="491" r:id="rId23"/>
    <p:sldId id="493" r:id="rId24"/>
    <p:sldId id="476" r:id="rId25"/>
    <p:sldId id="494" r:id="rId26"/>
    <p:sldId id="495" r:id="rId27"/>
    <p:sldId id="496" r:id="rId28"/>
    <p:sldId id="497" r:id="rId29"/>
    <p:sldId id="498" r:id="rId30"/>
    <p:sldId id="477" r:id="rId31"/>
    <p:sldId id="499" r:id="rId32"/>
    <p:sldId id="500" r:id="rId33"/>
    <p:sldId id="501" r:id="rId34"/>
    <p:sldId id="502" r:id="rId35"/>
    <p:sldId id="503" r:id="rId36"/>
    <p:sldId id="504" r:id="rId37"/>
    <p:sldId id="505" r:id="rId38"/>
    <p:sldId id="506" r:id="rId39"/>
    <p:sldId id="507" r:id="rId40"/>
    <p:sldId id="508" r:id="rId41"/>
    <p:sldId id="509" r:id="rId42"/>
    <p:sldId id="510" r:id="rId43"/>
    <p:sldId id="511" r:id="rId44"/>
    <p:sldId id="512" r:id="rId45"/>
    <p:sldId id="478" r:id="rId46"/>
    <p:sldId id="513" r:id="rId47"/>
    <p:sldId id="514" r:id="rId48"/>
    <p:sldId id="515" r:id="rId49"/>
    <p:sldId id="516" r:id="rId50"/>
    <p:sldId id="517" r:id="rId51"/>
    <p:sldId id="518" r:id="rId52"/>
    <p:sldId id="519" r:id="rId53"/>
    <p:sldId id="520" r:id="rId54"/>
    <p:sldId id="521" r:id="rId55"/>
    <p:sldId id="522" r:id="rId56"/>
    <p:sldId id="523" r:id="rId57"/>
    <p:sldId id="524" r:id="rId58"/>
    <p:sldId id="525" r:id="rId59"/>
    <p:sldId id="526" r:id="rId60"/>
    <p:sldId id="527" r:id="rId61"/>
    <p:sldId id="528" r:id="rId62"/>
    <p:sldId id="529" r:id="rId63"/>
    <p:sldId id="530" r:id="rId64"/>
    <p:sldId id="531" r:id="rId65"/>
    <p:sldId id="532" r:id="rId66"/>
    <p:sldId id="464" r:id="rId67"/>
    <p:sldId id="465" r:id="rId68"/>
    <p:sldId id="394" r:id="rId69"/>
    <p:sldId id="368" r:id="rId70"/>
    <p:sldId id="373" r:id="rId71"/>
    <p:sldId id="382" r:id="rId7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EBF6"/>
    <a:srgbClr val="BDD6EE"/>
    <a:srgbClr val="002060"/>
    <a:srgbClr val="1704A0"/>
    <a:srgbClr val="FFFF00"/>
    <a:srgbClr val="FFFF66"/>
    <a:srgbClr val="FF9D0D"/>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11" autoAdjust="0"/>
    <p:restoredTop sz="58369" autoAdjust="0"/>
  </p:normalViewPr>
  <p:slideViewPr>
    <p:cSldViewPr snapToGrid="0">
      <p:cViewPr varScale="1">
        <p:scale>
          <a:sx n="47" d="100"/>
          <a:sy n="47" d="100"/>
        </p:scale>
        <p:origin x="72" y="102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768"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viewProps" Target="viewProps.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5/1/2024</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5/1/2024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a:t>
            </a:fld>
            <a:endParaRPr lang="en-US"/>
          </a:p>
        </p:txBody>
      </p:sp>
    </p:spTree>
    <p:extLst>
      <p:ext uri="{BB962C8B-B14F-4D97-AF65-F5344CB8AC3E}">
        <p14:creationId xmlns:p14="http://schemas.microsoft.com/office/powerpoint/2010/main" val="15756312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17</a:t>
            </a:fld>
            <a:endParaRPr lang="en-US"/>
          </a:p>
        </p:txBody>
      </p:sp>
    </p:spTree>
    <p:extLst>
      <p:ext uri="{BB962C8B-B14F-4D97-AF65-F5344CB8AC3E}">
        <p14:creationId xmlns:p14="http://schemas.microsoft.com/office/powerpoint/2010/main" val="3939544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The percentage highlighted in yellow, is the LEA's minimum proportionality percentage, or MPP.</a:t>
            </a:r>
          </a:p>
          <a:p>
            <a:endParaRPr lang="en-US" dirty="0">
              <a:cs typeface="Calibri"/>
            </a:endParaRPr>
          </a:p>
          <a:p>
            <a:r>
              <a:rPr lang="en-US" dirty="0">
                <a:cs typeface="Calibri"/>
              </a:rPr>
              <a:t>Pages 19-20 of the LCAP Instructions</a:t>
            </a:r>
            <a:endParaRPr lang="en-US" dirty="0"/>
          </a:p>
          <a:p>
            <a:pPr marL="0" indent="0">
              <a:buFontTx/>
              <a:buNone/>
            </a:pPr>
            <a:endParaRPr lang="en-US" b="1" dirty="0">
              <a:cs typeface="Calibri"/>
            </a:endParaRPr>
          </a:p>
          <a:p>
            <a:pPr marL="171450" indent="-171450">
              <a:buFont typeface="Arial" panose="020B0604020202020204" pitchFamily="34" charset="0"/>
              <a:buChar char="•"/>
            </a:pPr>
            <a:r>
              <a:rPr lang="en-US" b="1" dirty="0"/>
              <a:t>Total Projected LCFF Supplemental and/or Concentration Grants: </a:t>
            </a:r>
            <a:r>
              <a:rPr lang="en-US" dirty="0"/>
              <a:t>Specify the amount of LCFF supplemental and concentration grant funds the LEA estimates it will receive in the coming year based on the number and concentration of foster youth, English learner, and low-income students. This amount includes the Additional 15 percent LCFF Concentration Grant.</a:t>
            </a:r>
          </a:p>
          <a:p>
            <a:pPr marL="171450" indent="-171450">
              <a:buFont typeface="Arial" panose="020B0604020202020204" pitchFamily="34" charset="0"/>
              <a:buChar char="•"/>
            </a:pPr>
            <a:endParaRPr lang="en-US" dirty="0">
              <a:ea typeface="Calibri"/>
              <a:cs typeface="Calibri"/>
            </a:endParaRPr>
          </a:p>
          <a:p>
            <a:pPr marL="171450" indent="-171450">
              <a:buFont typeface="Arial" panose="020B0604020202020204" pitchFamily="34" charset="0"/>
              <a:buChar char="•"/>
            </a:pPr>
            <a:r>
              <a:rPr lang="en-US" b="1" dirty="0"/>
              <a:t>Projected Additional LCFF Concentration Grant (15 percent): </a:t>
            </a:r>
            <a:r>
              <a:rPr lang="en-US" dirty="0"/>
              <a:t>Specify the amount of additional LCFF concentration grant add-on funding, as described in </a:t>
            </a:r>
            <a:r>
              <a:rPr lang="en-US" i="1" dirty="0"/>
              <a:t>EC</a:t>
            </a:r>
            <a:r>
              <a:rPr lang="en-US" dirty="0"/>
              <a:t> Section 42238.02, that the LEA estimates it will receive in the coming year.</a:t>
            </a:r>
            <a:endParaRPr lang="en-US" dirty="0">
              <a:cs typeface="Calibri"/>
            </a:endParaRPr>
          </a:p>
          <a:p>
            <a:pPr marL="171450" indent="-171450">
              <a:buFont typeface="Arial" panose="020B0604020202020204" pitchFamily="34" charset="0"/>
              <a:buChar char="•"/>
            </a:pPr>
            <a:endParaRPr lang="en-US" dirty="0">
              <a:ea typeface="Calibri"/>
              <a:cs typeface="Calibri"/>
            </a:endParaRPr>
          </a:p>
          <a:p>
            <a:pPr marL="171450" indent="-171450">
              <a:buFont typeface="Arial" panose="020B0604020202020204" pitchFamily="34" charset="0"/>
              <a:buChar char="•"/>
            </a:pPr>
            <a:r>
              <a:rPr lang="en-US" b="1" dirty="0"/>
              <a:t>Projected Percentage to Increase or Improve Services for the Coming School Year: </a:t>
            </a:r>
            <a:r>
              <a:rPr lang="en-US" dirty="0"/>
              <a:t>Specify the estimated percentage by which services for unduplicated pupils must be increased or improved as compared to the services provided to all students in the LCAP year as calculated pursuant to 5 </a:t>
            </a:r>
            <a:r>
              <a:rPr lang="en-US" i="1" dirty="0"/>
              <a:t>CCR</a:t>
            </a:r>
            <a:r>
              <a:rPr lang="en-US" dirty="0"/>
              <a:t> Section 15496(a)(7).</a:t>
            </a:r>
            <a:endParaRPr lang="en-US" dirty="0">
              <a:cs typeface="Calibri"/>
            </a:endParaRPr>
          </a:p>
          <a:p>
            <a:pPr>
              <a:buFont typeface="Arial" panose="020B0604020202020204" pitchFamily="34" charset="0"/>
            </a:pPr>
            <a:endParaRPr lang="en-US" dirty="0">
              <a:ea typeface="Calibri"/>
              <a:cs typeface="Calibri"/>
            </a:endParaRPr>
          </a:p>
          <a:p>
            <a:pPr marL="171450" indent="-171450">
              <a:buFont typeface="Arial" panose="020B0604020202020204" pitchFamily="34" charset="0"/>
              <a:buChar char="•"/>
            </a:pPr>
            <a:r>
              <a:rPr lang="en-US" b="1" dirty="0"/>
              <a:t>LCFF Carryover — Percentage:</a:t>
            </a:r>
            <a:r>
              <a:rPr lang="en-US" dirty="0"/>
              <a:t> Specify the LCFF Carryover — Percentage identified in the LCFF Carryover Table. If a carryover percentage is not identified in the LCFF Carryover Table, specify a percentage of zero (0.00%).</a:t>
            </a:r>
            <a:endParaRPr lang="en-US" dirty="0">
              <a:cs typeface="Calibri"/>
            </a:endParaRPr>
          </a:p>
          <a:p>
            <a:pPr marL="171450" indent="-171450">
              <a:buFont typeface="Arial" panose="020B0604020202020204" pitchFamily="34" charset="0"/>
              <a:buChar char="•"/>
            </a:pPr>
            <a:endParaRPr lang="en-US" dirty="0">
              <a:ea typeface="Calibri"/>
              <a:cs typeface="Calibri"/>
            </a:endParaRPr>
          </a:p>
          <a:p>
            <a:pPr marL="171450" indent="-171450">
              <a:buFont typeface="Arial" panose="020B0604020202020204" pitchFamily="34" charset="0"/>
              <a:buChar char="•"/>
            </a:pPr>
            <a:r>
              <a:rPr lang="en-US" b="1" dirty="0">
                <a:cs typeface="Calibri"/>
              </a:rPr>
              <a:t>LCFF Carryover – Dollar: </a:t>
            </a:r>
            <a:r>
              <a:rPr lang="en-US" dirty="0"/>
              <a:t>Specify the LCFF Carryover — Dollar amount identified in the LCFF Carryover Table. If a carryover amount is not identified in the LCFF Carryover Table, specify an amount of zero ($0).</a:t>
            </a:r>
            <a:endParaRPr lang="en-US" dirty="0">
              <a:cs typeface="Calibri"/>
            </a:endParaRPr>
          </a:p>
          <a:p>
            <a:endParaRPr lang="en-US" dirty="0">
              <a:cs typeface="Calibri"/>
            </a:endParaRPr>
          </a:p>
          <a:p>
            <a:pPr marL="171450" indent="-171450">
              <a:buFont typeface="Arial" panose="020B0604020202020204" pitchFamily="34" charset="0"/>
              <a:buChar char="•"/>
            </a:pPr>
            <a:r>
              <a:rPr lang="en-US" b="1" dirty="0"/>
              <a:t>Total Percentage to Increase or Improve Services for the Coming School Year (yellow highlight): </a:t>
            </a:r>
            <a:r>
              <a:rPr lang="en-US" dirty="0"/>
              <a:t>Add the Projected Percentage to Increase or Improve Services for the Coming School Year and the Proportional LCFF Required Carryover Percentage and specify the percentage. This is the LEA’s percentage by which services for unduplicated pupils must be increased or improved as compared to the services provided to all students in the LCAP year, as calculated pursuant to 5 </a:t>
            </a:r>
            <a:r>
              <a:rPr lang="en-US" i="1" dirty="0"/>
              <a:t>CCR</a:t>
            </a:r>
            <a:r>
              <a:rPr lang="en-US" dirty="0"/>
              <a:t> Section 15496(a)(7). This percentage is also known as the "minimum proportionality percentage" or "MPP."</a:t>
            </a:r>
            <a:endParaRPr lang="en-US" dirty="0">
              <a:cs typeface="Calibri"/>
            </a:endParaRP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22</a:t>
            </a:fld>
            <a:endParaRPr lang="en-US"/>
          </a:p>
        </p:txBody>
      </p:sp>
    </p:spTree>
    <p:extLst>
      <p:ext uri="{BB962C8B-B14F-4D97-AF65-F5344CB8AC3E}">
        <p14:creationId xmlns:p14="http://schemas.microsoft.com/office/powerpoint/2010/main" val="3454911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Principally Directed and Effective: </a:t>
            </a:r>
            <a:r>
              <a:rPr lang="en-US" dirty="0"/>
              <a:t>An LEA demonstrates how an action is principally directed towards an unduplicated student group(s) when the LEA explains the need(s), condition(s), or circumstance(s) of the unduplicated student group(s) identified through a needs assessment and how the action addresses them. A meaningful needs assessment includes, at a minimum, analysis of applicable student achievement data and educational partner feedback.</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24</a:t>
            </a:fld>
            <a:endParaRPr lang="en-US"/>
          </a:p>
        </p:txBody>
      </p:sp>
    </p:spTree>
    <p:extLst>
      <p:ext uri="{BB962C8B-B14F-4D97-AF65-F5344CB8AC3E}">
        <p14:creationId xmlns:p14="http://schemas.microsoft.com/office/powerpoint/2010/main" val="31479351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1" dirty="0"/>
              <a:t>Principally Directed and Effective: </a:t>
            </a:r>
            <a:r>
              <a:rPr lang="en-US" dirty="0"/>
              <a:t>An LEA demonstrates how an action is principally directed towards and effective in meeting the LEA’s goals for unduplicated students when the LEA explains how:​</a:t>
            </a:r>
          </a:p>
          <a:p>
            <a:pPr marL="628650" lvl="1" indent="-171450">
              <a:buFont typeface="Arial" panose="020B0604020202020204" pitchFamily="34" charset="0"/>
              <a:buChar char="•"/>
            </a:pPr>
            <a:r>
              <a:rPr lang="en-US" dirty="0"/>
              <a:t>It considers the needs, conditions, or circumstances of its unduplicated pupils;​</a:t>
            </a:r>
          </a:p>
          <a:p>
            <a:pPr marL="628650" lvl="1" indent="-171450">
              <a:buFont typeface="Arial" panose="020B0604020202020204" pitchFamily="34" charset="0"/>
              <a:buChar char="•"/>
            </a:pPr>
            <a:r>
              <a:rPr lang="en-US" dirty="0"/>
              <a:t>The action, or aspect(s) of the action (including, for example, its design, content, methods, or location), is based on these considerations; and​</a:t>
            </a:r>
          </a:p>
          <a:p>
            <a:pPr marL="628650" lvl="1" indent="-171450">
              <a:buFont typeface="Arial" panose="020B0604020202020204" pitchFamily="34" charset="0"/>
              <a:buChar char="•"/>
            </a:pPr>
            <a:r>
              <a:rPr lang="en-US" dirty="0"/>
              <a:t>The action is intended to help achieve an expected measurable outcome of the associated goal.​</a:t>
            </a:r>
          </a:p>
          <a:p>
            <a:pPr marL="171450" indent="-171450">
              <a:buFont typeface="Arial" panose="020B0604020202020204" pitchFamily="34" charset="0"/>
              <a:buChar char="•"/>
            </a:pPr>
            <a:r>
              <a:rPr lang="en-US" dirty="0"/>
              <a:t>As such, the response provided in this section may rely on a needs assessment of unduplicated students.​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Actions may be grouped within a description.</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25</a:t>
            </a:fld>
            <a:endParaRPr lang="en-US"/>
          </a:p>
        </p:txBody>
      </p:sp>
    </p:spTree>
    <p:extLst>
      <p:ext uri="{BB962C8B-B14F-4D97-AF65-F5344CB8AC3E}">
        <p14:creationId xmlns:p14="http://schemas.microsoft.com/office/powerpoint/2010/main" val="37449643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26</a:t>
            </a:fld>
            <a:endParaRPr lang="en-US"/>
          </a:p>
        </p:txBody>
      </p:sp>
    </p:spTree>
    <p:extLst>
      <p:ext uri="{BB962C8B-B14F-4D97-AF65-F5344CB8AC3E}">
        <p14:creationId xmlns:p14="http://schemas.microsoft.com/office/powerpoint/2010/main" val="37369178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27</a:t>
            </a:fld>
            <a:endParaRPr lang="en-US"/>
          </a:p>
        </p:txBody>
      </p:sp>
    </p:spTree>
    <p:extLst>
      <p:ext uri="{BB962C8B-B14F-4D97-AF65-F5344CB8AC3E}">
        <p14:creationId xmlns:p14="http://schemas.microsoft.com/office/powerpoint/2010/main" val="16521869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28</a:t>
            </a:fld>
            <a:endParaRPr lang="en-US"/>
          </a:p>
        </p:txBody>
      </p:sp>
    </p:spTree>
    <p:extLst>
      <p:ext uri="{BB962C8B-B14F-4D97-AF65-F5344CB8AC3E}">
        <p14:creationId xmlns:p14="http://schemas.microsoft.com/office/powerpoint/2010/main" val="753261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30</a:t>
            </a:fld>
            <a:endParaRPr lang="en-US"/>
          </a:p>
        </p:txBody>
      </p:sp>
    </p:spTree>
    <p:extLst>
      <p:ext uri="{BB962C8B-B14F-4D97-AF65-F5344CB8AC3E}">
        <p14:creationId xmlns:p14="http://schemas.microsoft.com/office/powerpoint/2010/main" val="2722461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32</a:t>
            </a:fld>
            <a:endParaRPr lang="en-US"/>
          </a:p>
        </p:txBody>
      </p:sp>
    </p:spTree>
    <p:extLst>
      <p:ext uri="{BB962C8B-B14F-4D97-AF65-F5344CB8AC3E}">
        <p14:creationId xmlns:p14="http://schemas.microsoft.com/office/powerpoint/2010/main" val="35285933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33</a:t>
            </a:fld>
            <a:endParaRPr lang="en-US"/>
          </a:p>
        </p:txBody>
      </p:sp>
    </p:spTree>
    <p:extLst>
      <p:ext uri="{BB962C8B-B14F-4D97-AF65-F5344CB8AC3E}">
        <p14:creationId xmlns:p14="http://schemas.microsoft.com/office/powerpoint/2010/main" val="2069402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6</a:t>
            </a:fld>
            <a:endParaRPr lang="en-US"/>
          </a:p>
        </p:txBody>
      </p:sp>
    </p:spTree>
    <p:extLst>
      <p:ext uri="{BB962C8B-B14F-4D97-AF65-F5344CB8AC3E}">
        <p14:creationId xmlns:p14="http://schemas.microsoft.com/office/powerpoint/2010/main" val="8800972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34</a:t>
            </a:fld>
            <a:endParaRPr lang="en-US"/>
          </a:p>
        </p:txBody>
      </p:sp>
    </p:spTree>
    <p:extLst>
      <p:ext uri="{BB962C8B-B14F-4D97-AF65-F5344CB8AC3E}">
        <p14:creationId xmlns:p14="http://schemas.microsoft.com/office/powerpoint/2010/main" val="1795166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35</a:t>
            </a:fld>
            <a:endParaRPr lang="en-US"/>
          </a:p>
        </p:txBody>
      </p:sp>
    </p:spTree>
    <p:extLst>
      <p:ext uri="{BB962C8B-B14F-4D97-AF65-F5344CB8AC3E}">
        <p14:creationId xmlns:p14="http://schemas.microsoft.com/office/powerpoint/2010/main" val="9850648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Note: This prompt and the associated table are only required for LEAs that receive the additional 15% concentration grant add-on funding.</a:t>
            </a:r>
          </a:p>
        </p:txBody>
      </p:sp>
      <p:sp>
        <p:nvSpPr>
          <p:cNvPr id="4" name="Slide Number Placeholder 3"/>
          <p:cNvSpPr>
            <a:spLocks noGrp="1"/>
          </p:cNvSpPr>
          <p:nvPr>
            <p:ph type="sldNum" sz="quarter" idx="5"/>
          </p:nvPr>
        </p:nvSpPr>
        <p:spPr/>
        <p:txBody>
          <a:bodyPr/>
          <a:lstStyle/>
          <a:p>
            <a:fld id="{C4DE2599-B6DD-4604-94C4-ECDEF8D6962A}" type="slidenum">
              <a:rPr lang="en-US" smtClean="0"/>
              <a:t>37</a:t>
            </a:fld>
            <a:endParaRPr lang="en-US"/>
          </a:p>
        </p:txBody>
      </p:sp>
    </p:spTree>
    <p:extLst>
      <p:ext uri="{BB962C8B-B14F-4D97-AF65-F5344CB8AC3E}">
        <p14:creationId xmlns:p14="http://schemas.microsoft.com/office/powerpoint/2010/main" val="5103522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This table is only completed by LEAs that are receiving the additional concentration grant funding and also have comparison schools. LEAs that only have schools with 55% or more unduplicated students or single-school LEAs (e.g., charter schools) are not required to complete this table.</a:t>
            </a:r>
            <a:endParaRPr lang="en-US" dirty="0">
              <a:cs typeface="Calibri"/>
            </a:endParaRP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41</a:t>
            </a:fld>
            <a:endParaRPr lang="en-US"/>
          </a:p>
        </p:txBody>
      </p:sp>
    </p:spTree>
    <p:extLst>
      <p:ext uri="{BB962C8B-B14F-4D97-AF65-F5344CB8AC3E}">
        <p14:creationId xmlns:p14="http://schemas.microsoft.com/office/powerpoint/2010/main" val="35249351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44</a:t>
            </a:fld>
            <a:endParaRPr lang="en-US"/>
          </a:p>
        </p:txBody>
      </p:sp>
    </p:spTree>
    <p:extLst>
      <p:ext uri="{BB962C8B-B14F-4D97-AF65-F5344CB8AC3E}">
        <p14:creationId xmlns:p14="http://schemas.microsoft.com/office/powerpoint/2010/main" val="24847450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Pages 24-25 of the LCAP Instructions:</a:t>
            </a:r>
          </a:p>
          <a:p>
            <a:endParaRPr lang="en-US" dirty="0">
              <a:cs typeface="Calibri"/>
            </a:endParaRPr>
          </a:p>
          <a:p>
            <a:r>
              <a:rPr lang="en-US" b="1" dirty="0"/>
              <a:t>LCAP Year</a:t>
            </a:r>
            <a:r>
              <a:rPr lang="en-US" dirty="0"/>
              <a:t>: Identify the applicable LCAP Year.</a:t>
            </a:r>
            <a:endParaRPr lang="en-US" dirty="0">
              <a:cs typeface="Calibri" panose="020F0502020204030204"/>
            </a:endParaRPr>
          </a:p>
          <a:p>
            <a:r>
              <a:rPr lang="en-US" b="1" dirty="0"/>
              <a:t>1. Projected LCFF Base Grant</a:t>
            </a:r>
            <a:r>
              <a:rPr lang="en-US" dirty="0"/>
              <a:t>: Provide the total amount estimated LCFF entitlement for the coming school year, excluding the supplemental and concentration grants and the add-ons for the Targeted Instructional Improvement Block Grant program, the former Home-to-School Transportation program, and the Small School District Transportation program, pursuant to 5 </a:t>
            </a:r>
            <a:r>
              <a:rPr lang="en-US" i="1" dirty="0"/>
              <a:t>CCR</a:t>
            </a:r>
            <a:r>
              <a:rPr lang="en-US" dirty="0"/>
              <a:t> Section 15496(a)(8). Note that the LCFF Base Grant for purposes of the LCAP also includes the Necessary Small Schools and Economic Recovery Target allowances for school districts, and County Operations Grant for COEs.</a:t>
            </a:r>
            <a:endParaRPr lang="en-US" dirty="0">
              <a:cs typeface="Calibri" panose="020F0502020204030204"/>
            </a:endParaRPr>
          </a:p>
          <a:p>
            <a:r>
              <a:rPr lang="en-US" dirty="0"/>
              <a:t>See </a:t>
            </a:r>
            <a:r>
              <a:rPr lang="en-US" i="1" dirty="0"/>
              <a:t>EC</a:t>
            </a:r>
            <a:r>
              <a:rPr lang="en-US" dirty="0"/>
              <a:t> sections 2574 (for COEs) and 42238.02 (for school districts and charter schools), as applicable, for LCFF entitlement calculations. </a:t>
            </a:r>
            <a:endParaRPr lang="en-US" dirty="0">
              <a:cs typeface="Calibri"/>
            </a:endParaRPr>
          </a:p>
          <a:p>
            <a:r>
              <a:rPr lang="en-US" b="1" dirty="0"/>
              <a:t>2. Projected LCFF Supplemental and/or Concentration Grants:</a:t>
            </a:r>
            <a:r>
              <a:rPr lang="en-US" dirty="0"/>
              <a:t> Provide the total amount of LCFF supplemental and concentration grants estimated on the basis of the number and concentration of unduplicated students for the coming school year.</a:t>
            </a:r>
            <a:endParaRPr lang="en-US" dirty="0">
              <a:cs typeface="Calibri" panose="020F0502020204030204"/>
            </a:endParaRP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46</a:t>
            </a:fld>
            <a:endParaRPr lang="en-US"/>
          </a:p>
        </p:txBody>
      </p:sp>
    </p:spTree>
    <p:extLst>
      <p:ext uri="{BB962C8B-B14F-4D97-AF65-F5344CB8AC3E}">
        <p14:creationId xmlns:p14="http://schemas.microsoft.com/office/powerpoint/2010/main" val="30480943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16A92C-3E30-4ADE-CCBA-60260A745C6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EAB9892-47B9-F53C-4757-D93E5A28A5E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D6E809B-0968-CAEE-885F-7333614B0CEF}"/>
              </a:ext>
            </a:extLst>
          </p:cNvPr>
          <p:cNvSpPr>
            <a:spLocks noGrp="1"/>
          </p:cNvSpPr>
          <p:nvPr>
            <p:ph type="body" idx="1"/>
          </p:nvPr>
        </p:nvSpPr>
        <p:spPr/>
        <p:txBody>
          <a:bodyPr/>
          <a:lstStyle/>
          <a:p>
            <a:r>
              <a:rPr lang="en-US" dirty="0">
                <a:cs typeface="Calibri"/>
              </a:rPr>
              <a:t>Pages 24-25 of the LCAP Instructions:</a:t>
            </a:r>
          </a:p>
          <a:p>
            <a:endParaRPr lang="en-US" dirty="0">
              <a:cs typeface="Calibri"/>
            </a:endParaRPr>
          </a:p>
          <a:p>
            <a:r>
              <a:rPr lang="en-US" b="1" dirty="0"/>
              <a:t>3. Projected Percentage to Increase or Improve Services for the Coming School Year:</a:t>
            </a:r>
            <a:r>
              <a:rPr lang="en-US" dirty="0"/>
              <a:t> This percentage will not be entered; it is calculated based on the Projected LCFF Base Grant and the Projected LCFF Supplemental and/or Concentration Grants, pursuant to 5 </a:t>
            </a:r>
            <a:r>
              <a:rPr lang="en-US" i="1" dirty="0"/>
              <a:t>CCR</a:t>
            </a:r>
            <a:r>
              <a:rPr lang="en-US" dirty="0"/>
              <a:t> Section 15496(a)(8). This is the percentage by which services for unduplicated pupils must be increased or improved as compared to the services provided to all students in the coming LCAP year.</a:t>
            </a:r>
            <a:endParaRPr lang="en-US" dirty="0">
              <a:cs typeface="Calibri" panose="020F0502020204030204"/>
            </a:endParaRPr>
          </a:p>
          <a:p>
            <a:r>
              <a:rPr lang="en-US" b="1" dirty="0"/>
              <a:t>LCFF Carryover — Percentage: </a:t>
            </a:r>
            <a:r>
              <a:rPr lang="en-US" dirty="0"/>
              <a:t>Specify the LCFF Carryover — Percentage identified in the LCFF Carryover Table from the prior LCAP year. If a carryover percentage is not identified in the LCFF Carryover Table, specify a percentage of zero (0.00%).</a:t>
            </a:r>
            <a:endParaRPr lang="en-US" dirty="0">
              <a:cs typeface="Calibri" panose="020F0502020204030204"/>
            </a:endParaRPr>
          </a:p>
          <a:p>
            <a:r>
              <a:rPr lang="en-US" b="1" dirty="0"/>
              <a:t>Total Percentage to Increase or Improve Services for the Coming School Year:</a:t>
            </a:r>
            <a:r>
              <a:rPr lang="en-US" b="1" i="1" dirty="0"/>
              <a:t> </a:t>
            </a:r>
            <a:r>
              <a:rPr lang="en-US" dirty="0"/>
              <a:t>This percentage will not be entered; it is calculated based on the Projected Percentage to Increase or Improve Services for the Coming School Year and the LCFF Carryover — Percentage. </a:t>
            </a:r>
            <a:r>
              <a:rPr lang="en-US" b="1" i="1" dirty="0"/>
              <a:t>This is the percentage by which the LEA must increase or improve services for unduplicated pupils as compared to the services provided to all students in the coming LCAP year.</a:t>
            </a:r>
            <a:endParaRPr lang="en-US" dirty="0"/>
          </a:p>
          <a:p>
            <a:endParaRPr lang="en-US" dirty="0"/>
          </a:p>
        </p:txBody>
      </p:sp>
      <p:sp>
        <p:nvSpPr>
          <p:cNvPr id="4" name="Slide Number Placeholder 3">
            <a:extLst>
              <a:ext uri="{FF2B5EF4-FFF2-40B4-BE49-F238E27FC236}">
                <a16:creationId xmlns:a16="http://schemas.microsoft.com/office/drawing/2014/main" id="{C3A81D26-D39F-00B4-C671-8C1587672D68}"/>
              </a:ext>
            </a:extLst>
          </p:cNvPr>
          <p:cNvSpPr>
            <a:spLocks noGrp="1"/>
          </p:cNvSpPr>
          <p:nvPr>
            <p:ph type="sldNum" sz="quarter" idx="5"/>
          </p:nvPr>
        </p:nvSpPr>
        <p:spPr/>
        <p:txBody>
          <a:bodyPr/>
          <a:lstStyle/>
          <a:p>
            <a:fld id="{C4DE2599-B6DD-4604-94C4-ECDEF8D6962A}" type="slidenum">
              <a:rPr lang="en-US" smtClean="0"/>
              <a:t>47</a:t>
            </a:fld>
            <a:endParaRPr lang="en-US"/>
          </a:p>
        </p:txBody>
      </p:sp>
    </p:spTree>
    <p:extLst>
      <p:ext uri="{BB962C8B-B14F-4D97-AF65-F5344CB8AC3E}">
        <p14:creationId xmlns:p14="http://schemas.microsoft.com/office/powerpoint/2010/main" val="18057407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Pages 25-27 of the LCAP Instructions:</a:t>
            </a:r>
          </a:p>
          <a:p>
            <a:endParaRPr lang="en-US" dirty="0">
              <a:cs typeface="Calibri"/>
            </a:endParaRPr>
          </a:p>
          <a:p>
            <a:pPr marL="171450" indent="-171450">
              <a:buFont typeface="Arial"/>
              <a:buChar char="•"/>
            </a:pPr>
            <a:r>
              <a:rPr lang="en-US" b="1" dirty="0"/>
              <a:t>Goal #</a:t>
            </a:r>
            <a:r>
              <a:rPr lang="en-US" dirty="0"/>
              <a:t>: Enter the LCAP Goal number for the action.</a:t>
            </a:r>
            <a:endParaRPr lang="en-US" dirty="0">
              <a:cs typeface="Calibri"/>
            </a:endParaRPr>
          </a:p>
          <a:p>
            <a:pPr marL="171450" indent="-171450">
              <a:buFont typeface="Arial"/>
              <a:buChar char="•"/>
            </a:pPr>
            <a:r>
              <a:rPr lang="en-US" b="1" dirty="0"/>
              <a:t>Action #</a:t>
            </a:r>
            <a:r>
              <a:rPr lang="en-US" dirty="0"/>
              <a:t>: Enter the action’s number as indicated in the LCAP Goal.</a:t>
            </a:r>
            <a:endParaRPr lang="en-US" dirty="0">
              <a:cs typeface="Calibri"/>
            </a:endParaRPr>
          </a:p>
          <a:p>
            <a:pPr marL="171450" indent="-171450">
              <a:buFont typeface="Arial"/>
              <a:buChar char="•"/>
            </a:pPr>
            <a:r>
              <a:rPr lang="en-US" b="1" dirty="0"/>
              <a:t>Action Title</a:t>
            </a:r>
            <a:r>
              <a:rPr lang="en-US" dirty="0"/>
              <a:t>: Provide a title of the action. </a:t>
            </a:r>
            <a:endParaRPr lang="en-US" dirty="0">
              <a:cs typeface="Calibri"/>
            </a:endParaRPr>
          </a:p>
          <a:p>
            <a:pPr marL="171450" indent="-171450">
              <a:buFont typeface="Arial"/>
              <a:buChar char="•"/>
            </a:pPr>
            <a:r>
              <a:rPr lang="en-US" b="1" dirty="0"/>
              <a:t>Student Group(s)</a:t>
            </a:r>
            <a:r>
              <a:rPr lang="en-US" dirty="0"/>
              <a:t>: Indicate the student group or groups who will be the primary beneficiary of the action by entering “All,” or by entering a specific student group or groups.</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48</a:t>
            </a:fld>
            <a:endParaRPr lang="en-US"/>
          </a:p>
        </p:txBody>
      </p:sp>
    </p:spTree>
    <p:extLst>
      <p:ext uri="{BB962C8B-B14F-4D97-AF65-F5344CB8AC3E}">
        <p14:creationId xmlns:p14="http://schemas.microsoft.com/office/powerpoint/2010/main" val="13586730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Pages 25-27 of the LCAP Instructions:</a:t>
            </a:r>
          </a:p>
          <a:p>
            <a:endParaRPr lang="en-US" dirty="0">
              <a:cs typeface="Calibri"/>
            </a:endParaRPr>
          </a:p>
          <a:p>
            <a:pPr marL="171450" indent="-171450">
              <a:buFont typeface="Arial"/>
              <a:buChar char="•"/>
            </a:pPr>
            <a:r>
              <a:rPr lang="en-US" b="1" dirty="0"/>
              <a:t>Contributing to Increased or Improved Services?:</a:t>
            </a:r>
            <a:r>
              <a:rPr lang="en-US" dirty="0"/>
              <a:t> Type “Yes” if the action </a:t>
            </a:r>
            <a:r>
              <a:rPr lang="en-US" b="1" dirty="0"/>
              <a:t>is</a:t>
            </a:r>
            <a:r>
              <a:rPr lang="en-US" dirty="0"/>
              <a:t> included as contributing to meeting the increased or improved services requirement; OR, type “No” if the action is </a:t>
            </a:r>
            <a:r>
              <a:rPr lang="en-US" b="1" dirty="0"/>
              <a:t>not</a:t>
            </a:r>
            <a:r>
              <a:rPr lang="en-US" dirty="0"/>
              <a:t> included as contributing to meeting the increased or improved services requirement.</a:t>
            </a:r>
            <a:endParaRPr lang="en-US" dirty="0">
              <a:cs typeface="Calibri"/>
            </a:endParaRPr>
          </a:p>
          <a:p>
            <a:pPr marL="171450" indent="-171450">
              <a:buFont typeface="Arial"/>
              <a:buChar char="•"/>
            </a:pPr>
            <a:r>
              <a:rPr lang="en-US" dirty="0"/>
              <a:t>If “Yes” is entered into the Contributing column, then complete the following columns:</a:t>
            </a:r>
            <a:endParaRPr lang="en-US" dirty="0">
              <a:cs typeface="Calibri"/>
            </a:endParaRPr>
          </a:p>
          <a:p>
            <a:pPr marL="628650" lvl="1" indent="-171450">
              <a:buFont typeface="Arial"/>
              <a:buChar char="•"/>
            </a:pPr>
            <a:r>
              <a:rPr lang="en-US" b="1" dirty="0"/>
              <a:t>Scope</a:t>
            </a:r>
            <a:r>
              <a:rPr lang="en-US" dirty="0"/>
              <a:t>: The scope of an action may be LEA-wide (i.e., districtwide, countywide, or </a:t>
            </a:r>
            <a:r>
              <a:rPr lang="en-US" dirty="0" err="1"/>
              <a:t>charterwide</a:t>
            </a:r>
            <a:r>
              <a:rPr lang="en-US" dirty="0"/>
              <a:t>), schoolwide, or limited. An action that is LEA-wide in scope upgrades the entire educational program of the LEA. An action that is schoolwide in scope upgrades the entire educational program of a single school. An action that is limited in its scope is an action that serves only one or more unduplicated student groups. </a:t>
            </a:r>
            <a:endParaRPr lang="en-US" dirty="0">
              <a:cs typeface="Calibri"/>
            </a:endParaRPr>
          </a:p>
          <a:p>
            <a:pPr marL="628650" lvl="1" indent="-171450">
              <a:buFont typeface="Arial"/>
              <a:buChar char="•"/>
            </a:pPr>
            <a:r>
              <a:rPr lang="en-US" b="1" dirty="0"/>
              <a:t>Unduplicated Student Group(s)</a:t>
            </a:r>
            <a:r>
              <a:rPr lang="en-US" dirty="0"/>
              <a:t>: Regardless of scope, contributing actions serve one or more unduplicated student groups. Indicate one or more unduplicated student groups for whom services are being increased or improved as compared to what all students receive.</a:t>
            </a:r>
            <a:endParaRPr lang="en-US" dirty="0">
              <a:cs typeface="Calibri"/>
            </a:endParaRPr>
          </a:p>
          <a:p>
            <a:pPr marL="628650" lvl="1" indent="-171450">
              <a:buFont typeface="Arial"/>
              <a:buChar char="•"/>
            </a:pPr>
            <a:r>
              <a:rPr lang="en-US" b="1" dirty="0"/>
              <a:t>Location</a:t>
            </a:r>
            <a:r>
              <a:rPr lang="en-US" dirty="0"/>
              <a:t>: Identify the location where the action will be provided. If the action is provided to all schools within the LEA, the LEA must indicate “All Schools.” If the action is provided to specific schools within the LEA or specific grade spans only, the LEA must enter “Specific Schools” or “Specific Grade Spans.” Identify the individual school or a subset of schools or grade spans (e.g., all high schools or grades transitional kindergarten through grade five), as appropriate.</a:t>
            </a:r>
            <a:endParaRPr lang="en-US" dirty="0">
              <a:cs typeface="Calibri"/>
            </a:endParaRPr>
          </a:p>
          <a:p>
            <a:pPr marL="171450" indent="-171450">
              <a:buFont typeface="Arial"/>
              <a:buChar char="•"/>
            </a:pPr>
            <a:r>
              <a:rPr lang="en-US" b="1" dirty="0"/>
              <a:t>Time Span</a:t>
            </a:r>
            <a:r>
              <a:rPr lang="en-US" dirty="0"/>
              <a:t>: Enter “ongoing” if the action will be implemented for an indeterminate period of time. Otherwise, indicate the span of time for which the action will be implemented. For example, an LEA might enter “1 Year,” or “2 Years,” or “6 Months.”</a:t>
            </a:r>
            <a:endParaRPr lang="en-US" dirty="0">
              <a:cs typeface="Calibri"/>
            </a:endParaRP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49</a:t>
            </a:fld>
            <a:endParaRPr lang="en-US"/>
          </a:p>
        </p:txBody>
      </p:sp>
    </p:spTree>
    <p:extLst>
      <p:ext uri="{BB962C8B-B14F-4D97-AF65-F5344CB8AC3E}">
        <p14:creationId xmlns:p14="http://schemas.microsoft.com/office/powerpoint/2010/main" val="28183616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B03CB3-3D05-7650-E617-2614B616906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FED343D-EB8A-DFA9-B0AF-3C6DCBD4629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29FDFA0-3D76-1849-8745-C73EA087EEA2}"/>
              </a:ext>
            </a:extLst>
          </p:cNvPr>
          <p:cNvSpPr>
            <a:spLocks noGrp="1"/>
          </p:cNvSpPr>
          <p:nvPr>
            <p:ph type="body" idx="1"/>
          </p:nvPr>
        </p:nvSpPr>
        <p:spPr/>
        <p:txBody>
          <a:bodyPr/>
          <a:lstStyle/>
          <a:p>
            <a:r>
              <a:rPr lang="en-US" dirty="0">
                <a:cs typeface="Calibri"/>
              </a:rPr>
              <a:t>Pages 25-27 of the LCAP Instructions:</a:t>
            </a:r>
          </a:p>
          <a:p>
            <a:endParaRPr lang="en-US" dirty="0">
              <a:cs typeface="Calibri"/>
            </a:endParaRPr>
          </a:p>
          <a:p>
            <a:pPr marL="171450" indent="-171450">
              <a:buFont typeface="Arial"/>
              <a:buChar char="•"/>
            </a:pPr>
            <a:r>
              <a:rPr lang="en-US" b="1" dirty="0"/>
              <a:t>Total Personnel</a:t>
            </a:r>
            <a:r>
              <a:rPr lang="en-US" dirty="0"/>
              <a:t>: Enter the total amount of personnel expenditures utilized to implement this action. </a:t>
            </a:r>
            <a:endParaRPr lang="en-US" dirty="0">
              <a:cs typeface="Calibri"/>
            </a:endParaRPr>
          </a:p>
          <a:p>
            <a:pPr marL="171450" indent="-171450">
              <a:buFont typeface="Arial"/>
              <a:buChar char="•"/>
            </a:pPr>
            <a:r>
              <a:rPr lang="en-US" b="1" dirty="0"/>
              <a:t>Total Non-Personnel</a:t>
            </a:r>
            <a:r>
              <a:rPr lang="en-US" dirty="0"/>
              <a:t>: This amount will be automatically calculated based on information provided in the Total Personnel column and the Total Funds column.</a:t>
            </a:r>
            <a:endParaRPr lang="en-US" dirty="0">
              <a:cs typeface="Calibri"/>
            </a:endParaRPr>
          </a:p>
          <a:p>
            <a:pPr marL="171450" indent="-171450">
              <a:buFont typeface="Arial"/>
              <a:buChar char="•"/>
            </a:pPr>
            <a:r>
              <a:rPr lang="en-US" b="1" dirty="0"/>
              <a:t>LCFF Funds</a:t>
            </a:r>
            <a:r>
              <a:rPr lang="en-US" dirty="0"/>
              <a:t>: Enter the total amount of LCFF funds utilized to implement this action, if any. LCFF funds include all funds that make up an LEA’s total LCFF target (i.e., base grant, grade span adjustment, supplemental grant, concentration grant, Targeted Instructional Improvement Block Grant, and Home-To-School Transportation).</a:t>
            </a:r>
            <a:endParaRPr lang="en-US" dirty="0">
              <a:cs typeface="Calibri"/>
            </a:endParaRPr>
          </a:p>
          <a:p>
            <a:pPr marL="628650" lvl="1" indent="-171450">
              <a:buFont typeface="Arial"/>
              <a:buChar char="•"/>
            </a:pPr>
            <a:r>
              <a:rPr lang="en-US" b="1" dirty="0"/>
              <a:t>Note:</a:t>
            </a:r>
            <a:r>
              <a:rPr lang="en-US" dirty="0"/>
              <a:t> For an action to contribute towards meeting the increased or improved services requirement, it must include some measure of LCFF funding. The action may also include funding from other sources, however the extent to which an action contributes to meeting the increased or improved services requirement is based on the LCFF funding being used to implement the action.</a:t>
            </a:r>
            <a:endParaRPr lang="en-US" dirty="0">
              <a:cs typeface="Calibri"/>
            </a:endParaRPr>
          </a:p>
          <a:p>
            <a:pPr marL="171450" indent="-171450">
              <a:buFont typeface="Arial"/>
              <a:buChar char="•"/>
            </a:pPr>
            <a:r>
              <a:rPr lang="en-US" b="1" dirty="0"/>
              <a:t>Other State Funds</a:t>
            </a:r>
            <a:r>
              <a:rPr lang="en-US" dirty="0"/>
              <a:t>: Enter the total amount of Other State Funds utilized to implement this action, if any.</a:t>
            </a:r>
            <a:endParaRPr lang="en-US" dirty="0">
              <a:cs typeface="Calibri"/>
            </a:endParaRPr>
          </a:p>
          <a:p>
            <a:pPr marL="628650" lvl="1" indent="-171450">
              <a:buFont typeface="Arial"/>
              <a:buChar char="•"/>
            </a:pPr>
            <a:r>
              <a:rPr lang="en-US" b="1" dirty="0"/>
              <a:t>Note:</a:t>
            </a:r>
            <a:r>
              <a:rPr lang="en-US" dirty="0"/>
              <a:t> Equity Multiplier funds must be included in the “Other State Funds” category, not in the “LCFF Funds” category. As a reminder, Equity Multiplier funds must be used to supplement, not supplant, funding provided to Equity Multiplier </a:t>
            </a:r>
            <a:r>
              <a:rPr lang="en-US" dirty="0" err="1"/>
              <a:t>schoolsites</a:t>
            </a:r>
            <a:r>
              <a:rPr lang="en-US" dirty="0"/>
              <a:t> for purposes of the LCFF, the ELO-P, the LCRS, and/or the CCSPP. This means that Equity Multiplier funds must not be used to replace funding that an Equity Multiplier </a:t>
            </a:r>
            <a:r>
              <a:rPr lang="en-US" dirty="0" err="1"/>
              <a:t>schoolsite</a:t>
            </a:r>
            <a:r>
              <a:rPr lang="en-US" dirty="0"/>
              <a:t> would otherwise receive to implement LEA-wide actions identified in the LEA’s LCAP or that an Equity Multiplier </a:t>
            </a:r>
            <a:r>
              <a:rPr lang="en-US" dirty="0" err="1"/>
              <a:t>schoolsite</a:t>
            </a:r>
            <a:r>
              <a:rPr lang="en-US" dirty="0"/>
              <a:t> would otherwise receive to implement provisions of the ELO-P, the LCRS, and/or the CCSPP.</a:t>
            </a:r>
            <a:endParaRPr lang="en-US" dirty="0">
              <a:cs typeface="Calibri"/>
            </a:endParaRPr>
          </a:p>
          <a:p>
            <a:endParaRPr lang="en-US" dirty="0"/>
          </a:p>
        </p:txBody>
      </p:sp>
      <p:sp>
        <p:nvSpPr>
          <p:cNvPr id="4" name="Slide Number Placeholder 3">
            <a:extLst>
              <a:ext uri="{FF2B5EF4-FFF2-40B4-BE49-F238E27FC236}">
                <a16:creationId xmlns:a16="http://schemas.microsoft.com/office/drawing/2014/main" id="{48C6DCBA-683C-9A2E-F260-F2B54FCAA52A}"/>
              </a:ext>
            </a:extLst>
          </p:cNvPr>
          <p:cNvSpPr>
            <a:spLocks noGrp="1"/>
          </p:cNvSpPr>
          <p:nvPr>
            <p:ph type="sldNum" sz="quarter" idx="5"/>
          </p:nvPr>
        </p:nvSpPr>
        <p:spPr/>
        <p:txBody>
          <a:bodyPr/>
          <a:lstStyle/>
          <a:p>
            <a:fld id="{C4DE2599-B6DD-4604-94C4-ECDEF8D6962A}" type="slidenum">
              <a:rPr lang="en-US" smtClean="0"/>
              <a:t>50</a:t>
            </a:fld>
            <a:endParaRPr lang="en-US"/>
          </a:p>
        </p:txBody>
      </p:sp>
    </p:spTree>
    <p:extLst>
      <p:ext uri="{BB962C8B-B14F-4D97-AF65-F5344CB8AC3E}">
        <p14:creationId xmlns:p14="http://schemas.microsoft.com/office/powerpoint/2010/main" val="3150953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LEAs must increase or improve services in proportion to the increase in LCFF funding they receive based on the number and concentration of low-income, EL, and foster youth students the LEA serves.</a:t>
            </a:r>
          </a:p>
          <a:p>
            <a:pPr marL="171450" indent="-171450">
              <a:buFont typeface="Arial" panose="020B0604020202020204" pitchFamily="34" charset="0"/>
              <a:buChar char="•"/>
            </a:pPr>
            <a:r>
              <a:rPr lang="en-US" dirty="0"/>
              <a:t>To do this, the LEA must determine the proportional percentage by which services must be increased or improved.</a:t>
            </a:r>
            <a:endParaRPr lang="en-US" dirty="0">
              <a:cs typeface="Calibri"/>
            </a:endParaRPr>
          </a:p>
          <a:p>
            <a:pPr marL="171450" indent="-171450">
              <a:buFont typeface="Arial" panose="020B0604020202020204" pitchFamily="34" charset="0"/>
              <a:buChar char="•"/>
            </a:pPr>
            <a:r>
              <a:rPr lang="en-US" dirty="0"/>
              <a:t>LEAs are required to determine the percentage by which services for unduplicated services must be increased or improved as follows:</a:t>
            </a:r>
            <a:endParaRPr lang="en-US" dirty="0">
              <a:cs typeface="Calibri"/>
            </a:endParaRPr>
          </a:p>
          <a:p>
            <a:pPr marL="628650" lvl="1" indent="-171450">
              <a:buFont typeface="Arial" panose="020B0604020202020204" pitchFamily="34" charset="0"/>
              <a:buChar char="•"/>
            </a:pPr>
            <a:r>
              <a:rPr lang="en-US" dirty="0"/>
              <a:t>Divide the amount of LCFF funds attributed to the supplemental and concentration grant for the LEA by the remainder of the LEA's LCFF funding (i.e. the LCFF funds attributed to the base grant), excluding add-ons for the Targeted Instructional Improvement Grant program and the Home to School Transportation program.</a:t>
            </a:r>
            <a:endParaRPr lang="en-US" dirty="0">
              <a:cs typeface="Calibri"/>
            </a:endParaRPr>
          </a:p>
          <a:p>
            <a:pPr marL="628650" lvl="1" indent="-171450">
              <a:buFont typeface="Arial" panose="020B0604020202020204" pitchFamily="34" charset="0"/>
              <a:buChar char="•"/>
            </a:pPr>
            <a:r>
              <a:rPr lang="en-US" dirty="0"/>
              <a:t>This percentage is also referred to as the “minimum proportionality percentage” (MPP).</a:t>
            </a:r>
            <a:endParaRPr lang="en-US" dirty="0">
              <a:cs typeface="Calibri"/>
            </a:endParaRPr>
          </a:p>
          <a:p>
            <a:pPr marL="0" lvl="0" indent="0">
              <a:buFont typeface="Arial" panose="020B0604020202020204" pitchFamily="34" charset="0"/>
              <a:buNone/>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b="1" dirty="0"/>
              <a:t>5 </a:t>
            </a:r>
            <a:r>
              <a:rPr lang="fr-FR" b="1" i="1" dirty="0"/>
              <a:t>CCR</a:t>
            </a:r>
            <a:r>
              <a:rPr lang="fr-FR" b="1" dirty="0"/>
              <a:t> Section 15496(a)(8)</a:t>
            </a:r>
            <a:r>
              <a:rPr lang="fr-FR" dirty="0"/>
              <a:t>: </a:t>
            </a:r>
            <a:r>
              <a:rPr lang="en-US" dirty="0"/>
              <a:t>If the calculation in subdivision (a)(3) yields a number less than or equal to zero or when LCFF is fully implemented statewide, then an LEA shall determine its percentage for purposes of this section by dividing the amount of the LCFF target attributed to the supplemental and concentration grant for the LEA calculated pursuant to Education Code sections 42238.02 and 2574 in the fiscal year for which the LCAP is adopted by the remainder of the LEA's LCFF funding, excluding add-ons for the Targeted Instructional Improvement Grant program and the Home to School Transportation program.</a:t>
            </a:r>
            <a:endParaRPr lang="en-US" dirty="0">
              <a:cs typeface="Calibri"/>
            </a:endParaRPr>
          </a:p>
          <a:p>
            <a:pPr marL="0" lv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7</a:t>
            </a:fld>
            <a:endParaRPr lang="en-US"/>
          </a:p>
        </p:txBody>
      </p:sp>
    </p:spTree>
    <p:extLst>
      <p:ext uri="{BB962C8B-B14F-4D97-AF65-F5344CB8AC3E}">
        <p14:creationId xmlns:p14="http://schemas.microsoft.com/office/powerpoint/2010/main" val="222111090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37F7D5-A823-8761-349B-FBFF55A698E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6A06D6D-1B68-4834-A689-2CE59356C1A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4BD8B81-BAD9-CCA6-5E0B-F7230C35B091}"/>
              </a:ext>
            </a:extLst>
          </p:cNvPr>
          <p:cNvSpPr>
            <a:spLocks noGrp="1"/>
          </p:cNvSpPr>
          <p:nvPr>
            <p:ph type="body" idx="1"/>
          </p:nvPr>
        </p:nvSpPr>
        <p:spPr/>
        <p:txBody>
          <a:bodyPr/>
          <a:lstStyle/>
          <a:p>
            <a:r>
              <a:rPr lang="en-US" dirty="0">
                <a:cs typeface="Calibri"/>
              </a:rPr>
              <a:t>Pages 25-27 of the LCAP Instructions:</a:t>
            </a:r>
          </a:p>
          <a:p>
            <a:endParaRPr lang="en-US" dirty="0">
              <a:cs typeface="Calibri"/>
            </a:endParaRPr>
          </a:p>
          <a:p>
            <a:pPr marL="171450" indent="-171450">
              <a:buFont typeface="Arial"/>
              <a:buChar char="•"/>
            </a:pPr>
            <a:r>
              <a:rPr lang="en-US" b="1" dirty="0"/>
              <a:t>Local Funds</a:t>
            </a:r>
            <a:r>
              <a:rPr lang="en-US" dirty="0"/>
              <a:t>: Enter the total amount of Local Funds utilized to implement this action, if any.</a:t>
            </a:r>
            <a:endParaRPr lang="en-US" dirty="0">
              <a:cs typeface="Calibri"/>
            </a:endParaRPr>
          </a:p>
          <a:p>
            <a:pPr marL="171450" indent="-171450">
              <a:buFont typeface="Arial"/>
              <a:buChar char="•"/>
            </a:pPr>
            <a:r>
              <a:rPr lang="en-US" b="1" dirty="0"/>
              <a:t>Federal Funds</a:t>
            </a:r>
            <a:r>
              <a:rPr lang="en-US" dirty="0"/>
              <a:t>: Enter the total amount of Federal Funds utilized to implement this action, if any.</a:t>
            </a:r>
            <a:endParaRPr lang="en-US" dirty="0">
              <a:cs typeface="Calibri"/>
            </a:endParaRPr>
          </a:p>
          <a:p>
            <a:pPr marL="171450" indent="-171450">
              <a:buFont typeface="Arial"/>
              <a:buChar char="•"/>
            </a:pPr>
            <a:r>
              <a:rPr lang="en-US" b="1" dirty="0"/>
              <a:t>Total Funds</a:t>
            </a:r>
            <a:r>
              <a:rPr lang="en-US" dirty="0"/>
              <a:t>: This amount is automatically calculated based on amounts entered in the previous four columns.</a:t>
            </a:r>
            <a:endParaRPr lang="en-US" dirty="0">
              <a:cs typeface="Calibri"/>
            </a:endParaRPr>
          </a:p>
          <a:p>
            <a:pPr marL="171450" indent="-171450">
              <a:buFont typeface="Arial"/>
              <a:buChar char="•"/>
            </a:pPr>
            <a:r>
              <a:rPr lang="en-US" b="1" dirty="0"/>
              <a:t>Planned Percentage of Improved Services</a:t>
            </a:r>
            <a:r>
              <a:rPr lang="en-US" dirty="0"/>
              <a:t>: For any action identified as contributing, being provided on a Limited basis to unduplicated students, and that does not have funding associated with the action, enter the planned quality improvement anticipated for the action as a percentage rounded to the nearest hundredth (0.00%). A limited action is an action that only serves foster youth, English learners, and/or low-income students.</a:t>
            </a:r>
            <a:endParaRPr lang="en-US" dirty="0">
              <a:cs typeface="Calibri"/>
            </a:endParaRPr>
          </a:p>
          <a:p>
            <a:pPr marL="628650" lvl="1" indent="-171450">
              <a:buFont typeface="Arial"/>
              <a:buChar char="•"/>
            </a:pPr>
            <a:r>
              <a:rPr lang="en-US" dirty="0"/>
              <a:t>As noted in the instructions for the Increased or Improved Services section, when identifying a Planned Percentage of Improved Services, the LEA must describe the methodology that it used to determine the contribution of the action towards the proportional percentage. The percentage of improved services for an action corresponds to the amount of LCFF funding that the LEA estimates it would expend to implement the action if it were funded.</a:t>
            </a:r>
            <a:endParaRPr lang="en-US" dirty="0">
              <a:cs typeface="Calibri"/>
            </a:endParaRPr>
          </a:p>
          <a:p>
            <a:endParaRPr lang="en-US" dirty="0"/>
          </a:p>
        </p:txBody>
      </p:sp>
      <p:sp>
        <p:nvSpPr>
          <p:cNvPr id="4" name="Slide Number Placeholder 3">
            <a:extLst>
              <a:ext uri="{FF2B5EF4-FFF2-40B4-BE49-F238E27FC236}">
                <a16:creationId xmlns:a16="http://schemas.microsoft.com/office/drawing/2014/main" id="{2AE7ED74-F1BA-1E21-C3A6-D6016B54E5D7}"/>
              </a:ext>
            </a:extLst>
          </p:cNvPr>
          <p:cNvSpPr>
            <a:spLocks noGrp="1"/>
          </p:cNvSpPr>
          <p:nvPr>
            <p:ph type="sldNum" sz="quarter" idx="5"/>
          </p:nvPr>
        </p:nvSpPr>
        <p:spPr/>
        <p:txBody>
          <a:bodyPr/>
          <a:lstStyle/>
          <a:p>
            <a:fld id="{C4DE2599-B6DD-4604-94C4-ECDEF8D6962A}" type="slidenum">
              <a:rPr lang="en-US" smtClean="0"/>
              <a:t>51</a:t>
            </a:fld>
            <a:endParaRPr lang="en-US"/>
          </a:p>
        </p:txBody>
      </p:sp>
    </p:spTree>
    <p:extLst>
      <p:ext uri="{BB962C8B-B14F-4D97-AF65-F5344CB8AC3E}">
        <p14:creationId xmlns:p14="http://schemas.microsoft.com/office/powerpoint/2010/main" val="36621392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Page 27 of the LCAP Instructions: </a:t>
            </a:r>
            <a:r>
              <a:rPr lang="en-US" dirty="0"/>
              <a:t>Information will not be entered in the Contributing Actions Table; however, the ‘Contributing to Increased or Improved Services?’ column will need to be checked to ensure that only actions with a “Yes” are displaying. If actions with a “No” are displayed or if actions that are contributing are not displaying in the column, use the drop-down menu in the column header to filter only the “Yes” responses.  </a:t>
            </a:r>
            <a:endParaRPr lang="en-US" dirty="0">
              <a:cs typeface="Calibri"/>
            </a:endParaRPr>
          </a:p>
          <a:p>
            <a:endParaRPr lang="en-US" dirty="0">
              <a:cs typeface="Calibri"/>
            </a:endParaRPr>
          </a:p>
          <a:p>
            <a:r>
              <a:rPr lang="en-US" dirty="0">
                <a:cs typeface="Calibri"/>
              </a:rPr>
              <a:t>Page 28 of the LCAP Instructions:</a:t>
            </a:r>
            <a:endParaRPr lang="en-US" dirty="0"/>
          </a:p>
          <a:p>
            <a:endParaRPr lang="en-US" dirty="0">
              <a:cs typeface="Calibri"/>
            </a:endParaRPr>
          </a:p>
          <a:p>
            <a:r>
              <a:rPr lang="en-US" dirty="0"/>
              <a:t>Calculations in the Action Tables</a:t>
            </a:r>
            <a:endParaRPr lang="en-US" dirty="0">
              <a:cs typeface="Calibri"/>
            </a:endParaRPr>
          </a:p>
          <a:p>
            <a:endParaRPr lang="en-US" dirty="0"/>
          </a:p>
          <a:p>
            <a:r>
              <a:rPr lang="en-US" dirty="0"/>
              <a:t>To reduce the duplication of effort of LEAs, the Action Tables include functionality such as pre-population of fields and cells based on the information provided in the Total Planned Expenditures Table, the Annual Update Summary Table, and the Contributing Actions Table. For transparency, the functionality and calculations used are provided below.</a:t>
            </a:r>
            <a:endParaRPr lang="en-US" dirty="0">
              <a:cs typeface="Calibri"/>
            </a:endParaRPr>
          </a:p>
          <a:p>
            <a:endParaRPr lang="en-US" dirty="0"/>
          </a:p>
          <a:p>
            <a:r>
              <a:rPr lang="en-US" dirty="0"/>
              <a:t>Contributing Actions Table</a:t>
            </a:r>
            <a:endParaRPr lang="en-US" dirty="0">
              <a:cs typeface="Calibri" panose="020F0502020204030204"/>
            </a:endParaRPr>
          </a:p>
          <a:p>
            <a:endParaRPr lang="en-US" i="1" dirty="0">
              <a:cs typeface="Calibri"/>
            </a:endParaRPr>
          </a:p>
          <a:p>
            <a:pPr>
              <a:buFont typeface="Arial"/>
              <a:buChar char="•"/>
            </a:pPr>
            <a:r>
              <a:rPr lang="en-US" b="1" dirty="0"/>
              <a:t>1. Projected LCFF Base Grant:</a:t>
            </a:r>
            <a:r>
              <a:rPr lang="en-US" dirty="0"/>
              <a:t> The total amount of LCFF funding the LEA estimates it will receive for the coming school year, excluding the supplemental and concentration grants and the add-ons for the Targeted Instructional Improvement Grant Program and the Home to School Transportation Program, pursuant to 5 </a:t>
            </a:r>
            <a:r>
              <a:rPr lang="en-US" i="1" dirty="0"/>
              <a:t>CCR</a:t>
            </a:r>
            <a:r>
              <a:rPr lang="en-US" dirty="0"/>
              <a:t> Section 15496(a)(8). </a:t>
            </a:r>
            <a:endParaRPr lang="en-US" dirty="0">
              <a:cs typeface="Calibri"/>
            </a:endParaRPr>
          </a:p>
          <a:p>
            <a:pPr>
              <a:buFont typeface="Arial"/>
              <a:buChar char="•"/>
            </a:pPr>
            <a:r>
              <a:rPr lang="en-US" b="1" dirty="0"/>
              <a:t>2. Projected LCFF Supplemental and/or Concentration Grants:</a:t>
            </a:r>
            <a:r>
              <a:rPr lang="en-US" dirty="0"/>
              <a:t> The total amount of LCFF supplemental and concentration grants the LEA estimates it will receive on the basis of the number and concentration of unduplicated students for the coming school year. </a:t>
            </a:r>
            <a:endParaRPr lang="en-US" dirty="0">
              <a:cs typeface="Calibri"/>
            </a:endParaRPr>
          </a:p>
          <a:p>
            <a:pPr>
              <a:buFont typeface="Arial"/>
              <a:buChar char="•"/>
            </a:pPr>
            <a:r>
              <a:rPr lang="en-US" b="1" dirty="0"/>
              <a:t>3. Projected Percentage to Increase or Improve Services for the Coming School Year:</a:t>
            </a:r>
            <a:r>
              <a:rPr lang="en-US" dirty="0"/>
              <a:t> This percentage will not be entered; it is calculated based on the Projected LCFF Base Grant and the Projected LCFF Supplemental and/or Concentration Grants, pursuant to 5 </a:t>
            </a:r>
            <a:r>
              <a:rPr lang="en-US" i="1" dirty="0"/>
              <a:t>CCR</a:t>
            </a:r>
            <a:r>
              <a:rPr lang="en-US" dirty="0"/>
              <a:t> Section 15496(a)(8). </a:t>
            </a:r>
            <a:r>
              <a:rPr lang="en-US" i="1" dirty="0"/>
              <a:t>(Projected LCFF S&amp;C Grants divided by Projected LCFF Base Grant)</a:t>
            </a:r>
            <a:r>
              <a:rPr lang="en-US" dirty="0"/>
              <a:t> This is the percentage by which services for unduplicated pupils must be increased or improved as compared to the services provided to all students in the coming LCAP year. </a:t>
            </a:r>
            <a:endParaRPr lang="en-US" dirty="0">
              <a:cs typeface="Calibri"/>
            </a:endParaRPr>
          </a:p>
          <a:p>
            <a:pPr>
              <a:buFont typeface="Arial"/>
              <a:buChar char="•"/>
            </a:pPr>
            <a:r>
              <a:rPr lang="en-US" b="1" dirty="0"/>
              <a:t>LCFF Carryover — Percentage: </a:t>
            </a:r>
            <a:r>
              <a:rPr lang="en-US" dirty="0"/>
              <a:t>The LCFF Carryover — Percentage identified in the LCFF Carryover Table from the prior LCAP year (2023-24). If a carryover percentage is not identified in the LCFF Carryover Table, specify a percentage of zero (0.00%).</a:t>
            </a:r>
            <a:endParaRPr lang="en-US" dirty="0">
              <a:cs typeface="Calibri"/>
            </a:endParaRPr>
          </a:p>
          <a:p>
            <a:pPr>
              <a:buFont typeface="Arial"/>
              <a:buChar char="•"/>
            </a:pPr>
            <a:r>
              <a:rPr lang="en-US" b="1" dirty="0"/>
              <a:t>Total Percentage to Increase or Improve Services for the Coming School Year:</a:t>
            </a:r>
            <a:r>
              <a:rPr lang="en-US" b="1" i="1" dirty="0"/>
              <a:t> </a:t>
            </a:r>
            <a:r>
              <a:rPr lang="en-US" dirty="0"/>
              <a:t>This percentage will not be entered; it is calculated based on the Projected Percentage to Increase or Improve Services for the Coming School Year and the LCFF Carryover — Percentage. </a:t>
            </a:r>
            <a:r>
              <a:rPr lang="en-US" i="1" dirty="0"/>
              <a:t>(Projected Percentage to Increase or Improve Services for the Coming School Year + LCFF Carryover Percentage) </a:t>
            </a:r>
            <a:r>
              <a:rPr lang="en-US" dirty="0"/>
              <a:t>This is the percentage by which the LEA must increase or improve services for unduplicated pupils as compared to the services provided to all students in the coming LCAP year. It is also known as the Minimum Proportionality Percentage, or MPP.</a:t>
            </a:r>
            <a:endParaRPr lang="en-US" dirty="0">
              <a:cs typeface="Calibri"/>
            </a:endParaRP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52</a:t>
            </a:fld>
            <a:endParaRPr lang="en-US"/>
          </a:p>
        </p:txBody>
      </p:sp>
    </p:spTree>
    <p:extLst>
      <p:ext uri="{BB962C8B-B14F-4D97-AF65-F5344CB8AC3E}">
        <p14:creationId xmlns:p14="http://schemas.microsoft.com/office/powerpoint/2010/main" val="10964197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0B518A-71ED-6EFD-3535-404295C6202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E6E00B4-79B1-FC64-D7F9-FCF3475D3B8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ABB0684-10FB-07DD-FE4E-4D3F5B11F973}"/>
              </a:ext>
            </a:extLst>
          </p:cNvPr>
          <p:cNvSpPr>
            <a:spLocks noGrp="1"/>
          </p:cNvSpPr>
          <p:nvPr>
            <p:ph type="body" idx="1"/>
          </p:nvPr>
        </p:nvSpPr>
        <p:spPr/>
        <p:txBody>
          <a:bodyPr/>
          <a:lstStyle/>
          <a:p>
            <a:r>
              <a:rPr lang="en-US" dirty="0">
                <a:cs typeface="Calibri"/>
              </a:rPr>
              <a:t>Page 27 of the LCAP Instructions: </a:t>
            </a:r>
            <a:r>
              <a:rPr lang="en-US" dirty="0"/>
              <a:t>Information will not be entered in the Contributing Actions Table; however, the ‘Contributing to Increased or Improved Services?’ column will need to be checked to ensure that only actions with a “Yes” are displaying. If actions with a “No” are displayed or if actions that are contributing are not displaying in the column, use the drop-down menu in the column header to filter only the “Yes” responses.  </a:t>
            </a:r>
            <a:endParaRPr lang="en-US" dirty="0">
              <a:cs typeface="Calibri"/>
            </a:endParaRPr>
          </a:p>
          <a:p>
            <a:endParaRPr lang="en-US" dirty="0">
              <a:cs typeface="Calibri"/>
            </a:endParaRPr>
          </a:p>
          <a:p>
            <a:r>
              <a:rPr lang="en-US" dirty="0">
                <a:cs typeface="Calibri"/>
              </a:rPr>
              <a:t>Page 28 of the LCAP Instructions:</a:t>
            </a:r>
            <a:endParaRPr lang="en-US" dirty="0"/>
          </a:p>
          <a:p>
            <a:endParaRPr lang="en-US" dirty="0">
              <a:cs typeface="Calibri"/>
            </a:endParaRPr>
          </a:p>
          <a:p>
            <a:r>
              <a:rPr lang="en-US" dirty="0"/>
              <a:t>Calculations in the Action Tables</a:t>
            </a:r>
            <a:endParaRPr lang="en-US" dirty="0">
              <a:cs typeface="Calibri"/>
            </a:endParaRPr>
          </a:p>
          <a:p>
            <a:endParaRPr lang="en-US" dirty="0"/>
          </a:p>
          <a:p>
            <a:r>
              <a:rPr lang="en-US" dirty="0"/>
              <a:t>To reduce the duplication of effort of LEAs, the Action Tables include functionality such as pre-population of fields and cells based on the information provided in the Total Planned Expenditures Table, the Annual Update Summary Table, and the Contributing Actions Table. For transparency, the functionality and calculations used are provided below.</a:t>
            </a:r>
            <a:endParaRPr lang="en-US" dirty="0">
              <a:cs typeface="Calibri"/>
            </a:endParaRPr>
          </a:p>
          <a:p>
            <a:endParaRPr lang="en-US" dirty="0"/>
          </a:p>
          <a:p>
            <a:r>
              <a:rPr lang="en-US" dirty="0"/>
              <a:t>Contributing Actions Table</a:t>
            </a:r>
            <a:endParaRPr lang="en-US" dirty="0">
              <a:cs typeface="Calibri" panose="020F0502020204030204"/>
            </a:endParaRPr>
          </a:p>
          <a:p>
            <a:endParaRPr lang="en-US" i="1" dirty="0">
              <a:cs typeface="Calibri"/>
            </a:endParaRPr>
          </a:p>
          <a:p>
            <a:pPr>
              <a:buFont typeface="Arial"/>
              <a:buChar char="•"/>
            </a:pPr>
            <a:r>
              <a:rPr lang="en-US" b="1" dirty="0"/>
              <a:t>4. Total Planned Contributing Expenditures (LCFF Funds):</a:t>
            </a:r>
            <a:endParaRPr lang="en-US" dirty="0"/>
          </a:p>
          <a:p>
            <a:pPr lvl="1">
              <a:buFont typeface="Arial"/>
              <a:buChar char="•"/>
            </a:pPr>
            <a:r>
              <a:rPr lang="en-US" dirty="0"/>
              <a:t>This amount is the total of the Planned Expenditures for Contributing Actions (LCFF Funds) column.</a:t>
            </a:r>
            <a:endParaRPr lang="en-US" dirty="0">
              <a:cs typeface="Calibri" panose="020F0502020204030204"/>
            </a:endParaRPr>
          </a:p>
          <a:p>
            <a:pPr>
              <a:buFont typeface="Arial"/>
              <a:buChar char="•"/>
            </a:pPr>
            <a:r>
              <a:rPr lang="en-US" b="1" dirty="0"/>
              <a:t>5. Total Planned Percentage of Improved Services:</a:t>
            </a:r>
            <a:endParaRPr lang="en-US" dirty="0"/>
          </a:p>
          <a:p>
            <a:pPr lvl="1">
              <a:buFont typeface="Arial"/>
              <a:buChar char="•"/>
            </a:pPr>
            <a:r>
              <a:rPr lang="en-US" dirty="0"/>
              <a:t>This percentage is the total of the Planned Percentage of Improved Services column.</a:t>
            </a:r>
            <a:endParaRPr lang="en-US" dirty="0">
              <a:cs typeface="Calibri" panose="020F0502020204030204"/>
            </a:endParaRPr>
          </a:p>
          <a:p>
            <a:pPr>
              <a:buFont typeface="Arial"/>
              <a:buChar char="•"/>
            </a:pPr>
            <a:r>
              <a:rPr lang="en-US" b="1" dirty="0"/>
              <a:t>Planned Percentage to Increase or Improve Services for the coming school year (4 divided by 1, plus 5):</a:t>
            </a:r>
            <a:endParaRPr lang="en-US" dirty="0"/>
          </a:p>
          <a:p>
            <a:pPr lvl="1">
              <a:buFont typeface="Arial"/>
              <a:buChar char="•"/>
            </a:pPr>
            <a:r>
              <a:rPr lang="en-US" dirty="0"/>
              <a:t>This percentage will not be entered. This percentage is calculated by dividing the Total Planned Contributing Expenditures (4) by the Projected LCFF Base Grant (1), converting the quotient to a percentage, and adding it to the Total Planned Percentage of Improved Services (5).</a:t>
            </a:r>
            <a:endParaRPr lang="en-US" dirty="0">
              <a:cs typeface="Calibri"/>
            </a:endParaRPr>
          </a:p>
          <a:p>
            <a:endParaRPr lang="en-US" dirty="0">
              <a:cs typeface="Calibri"/>
            </a:endParaRPr>
          </a:p>
          <a:p>
            <a:pPr>
              <a:buFont typeface="Arial"/>
              <a:buChar char="•"/>
            </a:pPr>
            <a:r>
              <a:rPr lang="en-US" b="1" dirty="0"/>
              <a:t>REMINDER:</a:t>
            </a:r>
            <a:r>
              <a:rPr lang="en-US" dirty="0"/>
              <a:t> In order for the LEA to demonstrate it has met the “Total Percentage to Increase or Improve Services for the Coming School Year”, its “Planned Percentage to Increase or Improve Services for the Coming School Year” must be</a:t>
            </a:r>
            <a:r>
              <a:rPr lang="en-US" b="1" dirty="0"/>
              <a:t> equal to or greater than </a:t>
            </a:r>
            <a:r>
              <a:rPr lang="en-US" dirty="0"/>
              <a:t>the Total Percentage.</a:t>
            </a:r>
            <a:endParaRPr lang="en-US" dirty="0">
              <a:cs typeface="Calibri"/>
            </a:endParaRPr>
          </a:p>
          <a:p>
            <a:endParaRPr lang="en-US" dirty="0"/>
          </a:p>
        </p:txBody>
      </p:sp>
      <p:sp>
        <p:nvSpPr>
          <p:cNvPr id="4" name="Slide Number Placeholder 3">
            <a:extLst>
              <a:ext uri="{FF2B5EF4-FFF2-40B4-BE49-F238E27FC236}">
                <a16:creationId xmlns:a16="http://schemas.microsoft.com/office/drawing/2014/main" id="{8B0B33B1-CE0B-7BC0-C9AB-EADC36958EAA}"/>
              </a:ext>
            </a:extLst>
          </p:cNvPr>
          <p:cNvSpPr>
            <a:spLocks noGrp="1"/>
          </p:cNvSpPr>
          <p:nvPr>
            <p:ph type="sldNum" sz="quarter" idx="5"/>
          </p:nvPr>
        </p:nvSpPr>
        <p:spPr/>
        <p:txBody>
          <a:bodyPr/>
          <a:lstStyle/>
          <a:p>
            <a:fld id="{C4DE2599-B6DD-4604-94C4-ECDEF8D6962A}" type="slidenum">
              <a:rPr lang="en-US" smtClean="0"/>
              <a:t>53</a:t>
            </a:fld>
            <a:endParaRPr lang="en-US"/>
          </a:p>
        </p:txBody>
      </p:sp>
    </p:spTree>
    <p:extLst>
      <p:ext uri="{BB962C8B-B14F-4D97-AF65-F5344CB8AC3E}">
        <p14:creationId xmlns:p14="http://schemas.microsoft.com/office/powerpoint/2010/main" val="305881399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Page 27 of the LCAP Instructions: </a:t>
            </a:r>
            <a:r>
              <a:rPr lang="en-US" dirty="0"/>
              <a:t>Information will not be entered in the Contributing Actions Table; however, the ‘Contributing to Increased or Improved Services?’ column will need to be checked to ensure that only actions with a “Yes” are displaying. If actions with a “No” are displayed or if actions that are contributing are not displaying in the column, use the drop-down menu in the column header to filter only the “Yes” responses.  </a:t>
            </a:r>
            <a:endParaRPr lang="en-US" dirty="0">
              <a:cs typeface="Calibri"/>
            </a:endParaRPr>
          </a:p>
          <a:p>
            <a:endParaRPr lang="en-US" dirty="0">
              <a:cs typeface="Calibri"/>
            </a:endParaRPr>
          </a:p>
          <a:p>
            <a:r>
              <a:rPr lang="en-US" dirty="0">
                <a:cs typeface="Calibri"/>
              </a:rPr>
              <a:t>Page 28 of the LCAP Instructions:</a:t>
            </a:r>
            <a:endParaRPr lang="en-US" dirty="0"/>
          </a:p>
          <a:p>
            <a:endParaRPr lang="en-US" dirty="0">
              <a:cs typeface="Calibri"/>
            </a:endParaRPr>
          </a:p>
          <a:p>
            <a:r>
              <a:rPr lang="en-US" dirty="0"/>
              <a:t>Calculations in the Action Tables</a:t>
            </a:r>
            <a:endParaRPr lang="en-US" dirty="0">
              <a:cs typeface="Calibri"/>
            </a:endParaRPr>
          </a:p>
          <a:p>
            <a:endParaRPr lang="en-US" dirty="0"/>
          </a:p>
          <a:p>
            <a:r>
              <a:rPr lang="en-US" dirty="0"/>
              <a:t>To reduce the duplication of effort of LEAs, the Action Tables include functionality such as pre-population of fields and cells based on the information provided in the Total Planned Expenditures Table, the Annual Update Summary Table, and the Contributing Actions Table. For transparency, the functionality and calculations used are provided below.</a:t>
            </a:r>
            <a:endParaRPr lang="en-US" dirty="0">
              <a:cs typeface="Calibri"/>
            </a:endParaRPr>
          </a:p>
          <a:p>
            <a:endParaRPr lang="en-US" dirty="0"/>
          </a:p>
          <a:p>
            <a:r>
              <a:rPr lang="en-US" dirty="0"/>
              <a:t>Contributing Actions Table</a:t>
            </a:r>
            <a:endParaRPr lang="en-US" dirty="0">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Total LCFF funds by Type: </a:t>
            </a:r>
            <a:r>
              <a:rPr lang="en-US" dirty="0"/>
              <a:t>This breaks down the amount of LCFF funds allocated for each type of action (LEA-wide, schoolwide, and limited).</a:t>
            </a:r>
            <a:endParaRPr lang="en-US" dirty="0">
              <a:cs typeface="Calibri"/>
            </a:endParaRP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54</a:t>
            </a:fld>
            <a:endParaRPr lang="en-US"/>
          </a:p>
        </p:txBody>
      </p:sp>
    </p:spTree>
    <p:extLst>
      <p:ext uri="{BB962C8B-B14F-4D97-AF65-F5344CB8AC3E}">
        <p14:creationId xmlns:p14="http://schemas.microsoft.com/office/powerpoint/2010/main" val="42105039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Page 28 of the LCAP Instructions:</a:t>
            </a:r>
          </a:p>
          <a:p>
            <a:endParaRPr lang="en-US" dirty="0"/>
          </a:p>
          <a:p>
            <a:r>
              <a:rPr lang="en-US" b="1" dirty="0"/>
              <a:t>Contributing to Increased or Improved Services?: </a:t>
            </a:r>
            <a:r>
              <a:rPr lang="en-US" dirty="0"/>
              <a:t>Only actions that have been noted as "Yes" for contributing should appear here. If the LEA is using the Excel file, the LEA will need to "sort" this column by "Yes" only.</a:t>
            </a:r>
            <a:endParaRPr lang="en-US" dirty="0">
              <a:cs typeface="Calibri"/>
            </a:endParaRPr>
          </a:p>
          <a:p>
            <a:r>
              <a:rPr lang="en-US" b="1" dirty="0"/>
              <a:t>Scope</a:t>
            </a:r>
            <a:r>
              <a:rPr lang="en-US" dirty="0"/>
              <a:t>: The scope of an action may be LEA-wide (i.e., districtwide, countywide, or </a:t>
            </a:r>
            <a:r>
              <a:rPr lang="en-US" dirty="0" err="1"/>
              <a:t>charterwide</a:t>
            </a:r>
            <a:r>
              <a:rPr lang="en-US" dirty="0"/>
              <a:t>), schoolwide, or limited. An action that is LEA-wide in scope upgrades the entire educational program of the LEA. An action that is schoolwide in scope upgrades the entire educational program of a single school. An action that is limited in its scope is an action that serves only one or more unduplicated student groups. </a:t>
            </a:r>
            <a:endParaRPr lang="en-US" dirty="0">
              <a:cs typeface="Calibri"/>
            </a:endParaRPr>
          </a:p>
          <a:p>
            <a:r>
              <a:rPr lang="en-US" b="1" dirty="0"/>
              <a:t>Unduplicated Student Group(s)</a:t>
            </a:r>
            <a:r>
              <a:rPr lang="en-US" dirty="0"/>
              <a:t>: Regardless of scope, contributing actions serve one or more unduplicated student groups. Indicate one or more unduplicated student groups for whom services are being increased or improved as compared to what all students receive. This is where the LEA notes which unduplicated student group(s) the action is principally directed towards for LEA-wide and schoolwide actions, or which unduplicated student group is served for limited actions.</a:t>
            </a:r>
            <a:endParaRPr lang="en-US" dirty="0">
              <a:cs typeface="Calibri"/>
            </a:endParaRP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55</a:t>
            </a:fld>
            <a:endParaRPr lang="en-US"/>
          </a:p>
        </p:txBody>
      </p:sp>
    </p:spTree>
    <p:extLst>
      <p:ext uri="{BB962C8B-B14F-4D97-AF65-F5344CB8AC3E}">
        <p14:creationId xmlns:p14="http://schemas.microsoft.com/office/powerpoint/2010/main" val="403771734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3EFD4D-E777-ABF4-E03E-BBDF2666884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65925DC-1DA3-E991-88F8-05627D7721D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D9D52E8-0638-4655-C20B-7656AD7DC1FE}"/>
              </a:ext>
            </a:extLst>
          </p:cNvPr>
          <p:cNvSpPr>
            <a:spLocks noGrp="1"/>
          </p:cNvSpPr>
          <p:nvPr>
            <p:ph type="body" idx="1"/>
          </p:nvPr>
        </p:nvSpPr>
        <p:spPr/>
        <p:txBody>
          <a:bodyPr/>
          <a:lstStyle/>
          <a:p>
            <a:r>
              <a:rPr lang="en-US" dirty="0">
                <a:cs typeface="Calibri"/>
              </a:rPr>
              <a:t>Page 28 of the LCAP Instructions:</a:t>
            </a:r>
          </a:p>
          <a:p>
            <a:endParaRPr lang="en-US" dirty="0"/>
          </a:p>
          <a:p>
            <a:r>
              <a:rPr lang="en-US" b="1" dirty="0"/>
              <a:t>Location</a:t>
            </a:r>
            <a:r>
              <a:rPr lang="en-US" dirty="0"/>
              <a:t>: Identify the location where the action will be provided. If the action is provided to all schools within the LEA, the LEA must indicate “All Schools.” If the action is provided to specific schools within the LEA or specific grade spans only, the LEA must enter “Specific Schools” or “Specific Grade Spans.” Identify the individual school or a subset of schools or grade spans (e.g., all high schools or grades transitional kindergarten through grade five), as appropriate. </a:t>
            </a:r>
            <a:endParaRPr lang="en-US" dirty="0">
              <a:cs typeface="Calibri"/>
            </a:endParaRPr>
          </a:p>
          <a:p>
            <a:r>
              <a:rPr lang="en-US" b="1" dirty="0"/>
              <a:t>Planned Expenditures for Contributing Actions (LCFF Funds): </a:t>
            </a:r>
            <a:r>
              <a:rPr lang="en-US" dirty="0"/>
              <a:t>The amount of LCFF funds associated with each action, as applicable.</a:t>
            </a:r>
            <a:endParaRPr lang="en-US" dirty="0">
              <a:cs typeface="Calibri"/>
            </a:endParaRPr>
          </a:p>
          <a:p>
            <a:r>
              <a:rPr lang="en-US" b="1" dirty="0"/>
              <a:t>Planned Percentage of Improved Services: </a:t>
            </a:r>
            <a:r>
              <a:rPr lang="en-US" dirty="0"/>
              <a:t>The planned percentages of improved services the LEA has calculated using a methodology described in the LCAP instructions on page 22.</a:t>
            </a:r>
            <a:endParaRPr lang="en-US" dirty="0">
              <a:cs typeface="Calibri"/>
            </a:endParaRPr>
          </a:p>
          <a:p>
            <a:endParaRPr lang="en-US" dirty="0"/>
          </a:p>
        </p:txBody>
      </p:sp>
      <p:sp>
        <p:nvSpPr>
          <p:cNvPr id="4" name="Slide Number Placeholder 3">
            <a:extLst>
              <a:ext uri="{FF2B5EF4-FFF2-40B4-BE49-F238E27FC236}">
                <a16:creationId xmlns:a16="http://schemas.microsoft.com/office/drawing/2014/main" id="{710E9113-FA18-46EC-08FB-6CE01BB83A39}"/>
              </a:ext>
            </a:extLst>
          </p:cNvPr>
          <p:cNvSpPr>
            <a:spLocks noGrp="1"/>
          </p:cNvSpPr>
          <p:nvPr>
            <p:ph type="sldNum" sz="quarter" idx="5"/>
          </p:nvPr>
        </p:nvSpPr>
        <p:spPr/>
        <p:txBody>
          <a:bodyPr/>
          <a:lstStyle/>
          <a:p>
            <a:fld id="{C4DE2599-B6DD-4604-94C4-ECDEF8D6962A}" type="slidenum">
              <a:rPr lang="en-US" smtClean="0"/>
              <a:t>56</a:t>
            </a:fld>
            <a:endParaRPr lang="en-US"/>
          </a:p>
        </p:txBody>
      </p:sp>
    </p:spTree>
    <p:extLst>
      <p:ext uri="{BB962C8B-B14F-4D97-AF65-F5344CB8AC3E}">
        <p14:creationId xmlns:p14="http://schemas.microsoft.com/office/powerpoint/2010/main" val="341033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D1B442-AF45-91CD-B1B4-320E081A62C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654DC4A-3CF3-1B1F-CB33-5CD6C2DA40B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C53D9B4-ADE5-5A4D-816E-99108062AFDF}"/>
              </a:ext>
            </a:extLst>
          </p:cNvPr>
          <p:cNvSpPr>
            <a:spLocks noGrp="1"/>
          </p:cNvSpPr>
          <p:nvPr>
            <p:ph type="body" idx="1"/>
          </p:nvPr>
        </p:nvSpPr>
        <p:spPr/>
        <p:txBody>
          <a:bodyPr/>
          <a:lstStyle/>
          <a:p>
            <a:r>
              <a:rPr lang="en-US" dirty="0"/>
              <a:t>The Contributing Actions Annual Update Table tracks the LEA's estimated actual LCFF expenditures for each contributing action, as applicable. If the contributing action has a planned percentage of improved services instead of funding, the LEA will provide the estimated planned percentage of improved services instead.</a:t>
            </a:r>
          </a:p>
          <a:p>
            <a:endParaRPr lang="en-US" dirty="0"/>
          </a:p>
          <a:p>
            <a:r>
              <a:rPr lang="en-US" dirty="0"/>
              <a:t>From Page 29 of the LCAP Instructions:</a:t>
            </a:r>
            <a:endParaRPr lang="en-US" dirty="0">
              <a:cs typeface="Calibri"/>
            </a:endParaRPr>
          </a:p>
          <a:p>
            <a:endParaRPr lang="en-US" dirty="0">
              <a:cs typeface="Calibri"/>
            </a:endParaRPr>
          </a:p>
          <a:p>
            <a:r>
              <a:rPr lang="en-US" dirty="0"/>
              <a:t>Pursuant to </a:t>
            </a:r>
            <a:r>
              <a:rPr lang="en-US" i="1" dirty="0"/>
              <a:t>EC</a:t>
            </a:r>
            <a:r>
              <a:rPr lang="en-US" dirty="0"/>
              <a:t> Section 42238.07(c)(2), if the Total Planned Contributing Expenditures (4) is less than the Estimated Actual LCFF Supplemental and Concentration Grants (6), the LEA is required to calculate the difference between the Total Planned Percentage of Improved Services (5) and the Total Estimated Actual Percentage of Improved Services (7). If the Total Planned Contributing Expenditures (4) is equal to or greater than the Estimated Actual LCFF Supplemental and Concentration Grants (6), the Difference Between Planned and Estimated Actual Percentage of Improved Services will display “Not Required.”</a:t>
            </a:r>
            <a:endParaRPr lang="en-US" dirty="0">
              <a:cs typeface="Calibri"/>
            </a:endParaRPr>
          </a:p>
          <a:p>
            <a:endParaRPr lang="en-US" dirty="0"/>
          </a:p>
          <a:p>
            <a:pPr marL="171450" indent="-171450">
              <a:buFont typeface="Arial"/>
              <a:buChar char="•"/>
            </a:pPr>
            <a:r>
              <a:rPr lang="en-US" b="1" dirty="0"/>
              <a:t>6. Estimated Actual LCFF Supplemental and Concentration Grants:</a:t>
            </a:r>
            <a:endParaRPr lang="en-US" dirty="0"/>
          </a:p>
          <a:p>
            <a:pPr marL="628650" lvl="1" indent="-171450">
              <a:buFont typeface="Arial"/>
              <a:buChar char="•"/>
            </a:pPr>
            <a:r>
              <a:rPr lang="en-US" dirty="0"/>
              <a:t>This is the total amount of LCFF supplemental and concentration grants the LEA estimates it will actually receive based on of the number and concentration of unduplicated students in the current school year.</a:t>
            </a:r>
          </a:p>
          <a:p>
            <a:pPr marL="171450" indent="-171450">
              <a:buFont typeface="Arial"/>
              <a:buChar char="•"/>
            </a:pPr>
            <a:r>
              <a:rPr lang="en-US" b="1" dirty="0"/>
              <a:t>4. Total Planned Contributing Expenditures (LCFF Funds):</a:t>
            </a:r>
            <a:endParaRPr lang="en-US" dirty="0"/>
          </a:p>
          <a:p>
            <a:pPr marL="628650" lvl="1" indent="-171450">
              <a:buFont typeface="Arial"/>
              <a:buChar char="•"/>
            </a:pPr>
            <a:r>
              <a:rPr lang="en-US" dirty="0"/>
              <a:t>This amount is the total of the Last Year's Planned Expenditures for Contributing Actions (LCFF Funds).</a:t>
            </a:r>
          </a:p>
          <a:p>
            <a:pPr marL="171450" indent="-171450">
              <a:buFont typeface="Arial"/>
              <a:buChar char="•"/>
            </a:pPr>
            <a:r>
              <a:rPr lang="en-US" b="1" dirty="0"/>
              <a:t>7. Total Estimated Actual Expenditures for Contributing Actions:</a:t>
            </a:r>
            <a:endParaRPr lang="en-US" dirty="0"/>
          </a:p>
          <a:p>
            <a:pPr marL="628650" lvl="1" indent="-171450">
              <a:buFont typeface="Arial"/>
              <a:buChar char="•"/>
            </a:pPr>
            <a:r>
              <a:rPr lang="en-US" dirty="0"/>
              <a:t>This amount is the total of the Estimated Actual Expenditures for Contributing Actions (LCFF Funds).</a:t>
            </a:r>
          </a:p>
          <a:p>
            <a:pPr marL="171450" indent="-171450">
              <a:buFont typeface="Arial"/>
              <a:buChar char="•"/>
            </a:pPr>
            <a:r>
              <a:rPr lang="en-US" b="1" dirty="0"/>
              <a:t>Difference Between Planned and Estimated Actual Expenditures for Contributing Actions (Subtract 7 from 4):</a:t>
            </a:r>
            <a:endParaRPr lang="en-US" dirty="0"/>
          </a:p>
          <a:p>
            <a:pPr marL="628650" lvl="1" indent="-171450">
              <a:buFont typeface="Arial"/>
              <a:buChar char="•"/>
            </a:pPr>
            <a:r>
              <a:rPr lang="en-US" dirty="0"/>
              <a:t>This amount is the Total Estimated Actual Expenditures for Contributing Actions (7) subtracted from the Total Planned Contributing Expenditures (4).</a:t>
            </a:r>
            <a:endParaRPr lang="en-US" dirty="0">
              <a:cs typeface="Calibri"/>
            </a:endParaRPr>
          </a:p>
        </p:txBody>
      </p:sp>
      <p:sp>
        <p:nvSpPr>
          <p:cNvPr id="4" name="Slide Number Placeholder 3">
            <a:extLst>
              <a:ext uri="{FF2B5EF4-FFF2-40B4-BE49-F238E27FC236}">
                <a16:creationId xmlns:a16="http://schemas.microsoft.com/office/drawing/2014/main" id="{C35FACDD-EA25-F24F-CE1D-89D08BF641D5}"/>
              </a:ext>
            </a:extLst>
          </p:cNvPr>
          <p:cNvSpPr>
            <a:spLocks noGrp="1"/>
          </p:cNvSpPr>
          <p:nvPr>
            <p:ph type="sldNum" sz="quarter" idx="5"/>
          </p:nvPr>
        </p:nvSpPr>
        <p:spPr/>
        <p:txBody>
          <a:bodyPr/>
          <a:lstStyle/>
          <a:p>
            <a:fld id="{C4DE2599-B6DD-4604-94C4-ECDEF8D6962A}" type="slidenum">
              <a:rPr lang="en-US" smtClean="0"/>
              <a:t>58</a:t>
            </a:fld>
            <a:endParaRPr lang="en-US"/>
          </a:p>
        </p:txBody>
      </p:sp>
    </p:spTree>
    <p:extLst>
      <p:ext uri="{BB962C8B-B14F-4D97-AF65-F5344CB8AC3E}">
        <p14:creationId xmlns:p14="http://schemas.microsoft.com/office/powerpoint/2010/main" val="87830405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1C8DDA-ED48-9067-6686-907CC190218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0FA7999-6860-E9BA-2433-0949447CCE7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386A4A9-0871-7803-909B-07D9DD87ADF0}"/>
              </a:ext>
            </a:extLst>
          </p:cNvPr>
          <p:cNvSpPr>
            <a:spLocks noGrp="1"/>
          </p:cNvSpPr>
          <p:nvPr>
            <p:ph type="body" idx="1"/>
          </p:nvPr>
        </p:nvSpPr>
        <p:spPr/>
        <p:txBody>
          <a:bodyPr/>
          <a:lstStyle/>
          <a:p>
            <a:r>
              <a:rPr lang="en-US" dirty="0"/>
              <a:t>The Contributing Actions Annual Update Table tracks the LEA's estimated actual LCFF expenditures for each contributing action, as applicable. If the contributing action has a planned percentage of improved services instead of funding, the LEA will provide the estimated planned percentage of improved services instead.</a:t>
            </a:r>
          </a:p>
          <a:p>
            <a:endParaRPr lang="en-US" dirty="0"/>
          </a:p>
          <a:p>
            <a:r>
              <a:rPr lang="en-US" dirty="0"/>
              <a:t>From Page 29 of the LCAP Instructions:</a:t>
            </a:r>
            <a:endParaRPr lang="en-US" dirty="0">
              <a:cs typeface="Calibri"/>
            </a:endParaRPr>
          </a:p>
          <a:p>
            <a:endParaRPr lang="en-US" dirty="0">
              <a:cs typeface="Calibri"/>
            </a:endParaRPr>
          </a:p>
          <a:p>
            <a:r>
              <a:rPr lang="en-US" dirty="0"/>
              <a:t>Pursuant to </a:t>
            </a:r>
            <a:r>
              <a:rPr lang="en-US" i="1" dirty="0"/>
              <a:t>EC</a:t>
            </a:r>
            <a:r>
              <a:rPr lang="en-US" dirty="0"/>
              <a:t> Section 42238.07(c)(2), if the Total Planned Contributing Expenditures (4) is less than the Estimated Actual LCFF Supplemental and Concentration Grants (6), the LEA is required to calculate the difference between the Total Planned Percentage of Improved Services (5) and the Total Estimated Actual Percentage of Improved Services (7). If the Total Planned Contributing Expenditures (4) is equal to or greater than the Estimated Actual LCFF Supplemental and Concentration Grants (6), the Difference Between Planned and Estimated Actual Percentage of Improved Services will display “Not Required.”</a:t>
            </a:r>
            <a:endParaRPr lang="en-US" dirty="0">
              <a:cs typeface="Calibri"/>
            </a:endParaRPr>
          </a:p>
          <a:p>
            <a:endParaRPr lang="en-US" dirty="0"/>
          </a:p>
          <a:p>
            <a:pPr marL="171450" indent="-171450">
              <a:buFont typeface="Arial"/>
              <a:buChar char="•"/>
            </a:pPr>
            <a:r>
              <a:rPr lang="en-US" b="1" dirty="0"/>
              <a:t>5. Total Planned Percentage of Improved Services (%):</a:t>
            </a:r>
            <a:endParaRPr lang="en-US" dirty="0"/>
          </a:p>
          <a:p>
            <a:pPr marL="628650" lvl="1" indent="-171450">
              <a:buFont typeface="Arial"/>
              <a:buChar char="•"/>
            </a:pPr>
            <a:r>
              <a:rPr lang="en-US" dirty="0"/>
              <a:t>This amount is the total of the Planned Percentage of Improved Services column.</a:t>
            </a:r>
            <a:endParaRPr lang="en-US" dirty="0">
              <a:cs typeface="Calibri"/>
            </a:endParaRPr>
          </a:p>
          <a:p>
            <a:pPr marL="171450" indent="-171450">
              <a:buFont typeface="Arial"/>
              <a:buChar char="•"/>
            </a:pPr>
            <a:r>
              <a:rPr lang="en-US" b="1" dirty="0"/>
              <a:t>8. Total Estimated Actual Percentage of Improved Services (%):</a:t>
            </a:r>
            <a:endParaRPr lang="en-US" dirty="0"/>
          </a:p>
          <a:p>
            <a:pPr marL="628650" lvl="1" indent="-171450">
              <a:buFont typeface="Arial"/>
              <a:buChar char="•"/>
            </a:pPr>
            <a:r>
              <a:rPr lang="en-US" dirty="0"/>
              <a:t>This amount is the total of the Estimated Actual Percentage of Improved Services column.</a:t>
            </a:r>
            <a:endParaRPr lang="en-US" dirty="0">
              <a:cs typeface="Calibri"/>
            </a:endParaRPr>
          </a:p>
          <a:p>
            <a:pPr marL="171450" indent="-171450">
              <a:buFont typeface="Arial"/>
              <a:buChar char="•"/>
            </a:pPr>
            <a:r>
              <a:rPr lang="en-US" b="1" dirty="0"/>
              <a:t>Difference Between Planned and Estimated Actual Percentage of Improved Services (Subtract 5 from 8):</a:t>
            </a:r>
            <a:endParaRPr lang="en-US" dirty="0"/>
          </a:p>
          <a:p>
            <a:pPr marL="628650" lvl="1" indent="-171450">
              <a:buFont typeface="Arial"/>
              <a:buChar char="•"/>
            </a:pPr>
            <a:r>
              <a:rPr lang="en-US" dirty="0"/>
              <a:t>This amount is the Total Planned Percentage of Improved Services (5) subtracted from the Total Estimated Actual Percentage of Improved Services (8).</a:t>
            </a:r>
            <a:endParaRPr lang="en-US" dirty="0">
              <a:cs typeface="Calibri"/>
            </a:endParaRPr>
          </a:p>
        </p:txBody>
      </p:sp>
      <p:sp>
        <p:nvSpPr>
          <p:cNvPr id="4" name="Slide Number Placeholder 3">
            <a:extLst>
              <a:ext uri="{FF2B5EF4-FFF2-40B4-BE49-F238E27FC236}">
                <a16:creationId xmlns:a16="http://schemas.microsoft.com/office/drawing/2014/main" id="{50A6B391-DB65-63E4-464B-B96B7D2C12ED}"/>
              </a:ext>
            </a:extLst>
          </p:cNvPr>
          <p:cNvSpPr>
            <a:spLocks noGrp="1"/>
          </p:cNvSpPr>
          <p:nvPr>
            <p:ph type="sldNum" sz="quarter" idx="5"/>
          </p:nvPr>
        </p:nvSpPr>
        <p:spPr/>
        <p:txBody>
          <a:bodyPr/>
          <a:lstStyle/>
          <a:p>
            <a:fld id="{C4DE2599-B6DD-4604-94C4-ECDEF8D6962A}" type="slidenum">
              <a:rPr lang="en-US" smtClean="0"/>
              <a:t>59</a:t>
            </a:fld>
            <a:endParaRPr lang="en-US"/>
          </a:p>
        </p:txBody>
      </p:sp>
    </p:spTree>
    <p:extLst>
      <p:ext uri="{BB962C8B-B14F-4D97-AF65-F5344CB8AC3E}">
        <p14:creationId xmlns:p14="http://schemas.microsoft.com/office/powerpoint/2010/main" val="384758153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1E6588-FD76-D415-11E5-45B597F9A6B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E87E823-201E-B549-8587-AA2E0FDD62D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A44A2B4-27A2-6544-E26F-9FB124E5845B}"/>
              </a:ext>
            </a:extLst>
          </p:cNvPr>
          <p:cNvSpPr>
            <a:spLocks noGrp="1"/>
          </p:cNvSpPr>
          <p:nvPr>
            <p:ph type="body" idx="1"/>
          </p:nvPr>
        </p:nvSpPr>
        <p:spPr/>
        <p:txBody>
          <a:bodyPr/>
          <a:lstStyle/>
          <a:p>
            <a:r>
              <a:rPr lang="en-US" dirty="0"/>
              <a:t>The Contributing Actions Annual Update Table tracks the LEA's estimated actual LCFF expenditures for each contributing action, as applicable. If the contributing action has a planned percentage of improved services instead of funding, the LEA will provide the estimated planned percentage of improved services instead.</a:t>
            </a:r>
          </a:p>
          <a:p>
            <a:endParaRPr lang="en-US" dirty="0"/>
          </a:p>
          <a:p>
            <a:r>
              <a:rPr lang="en-US" dirty="0"/>
              <a:t>From Pages 27-28 of the LCAP Instructions:</a:t>
            </a:r>
            <a:endParaRPr lang="en-US" dirty="0">
              <a:cs typeface="Calibri" panose="020F0502020204030204"/>
            </a:endParaRPr>
          </a:p>
          <a:p>
            <a:endParaRPr lang="en-US" dirty="0"/>
          </a:p>
          <a:p>
            <a:r>
              <a:rPr lang="en-US" dirty="0"/>
              <a:t>In the Contributing Actions Annual Update Table, check the ‘Contributing to Increased or Improved Services?’ column to ensure that only actions with a “Yes” are displaying. If actions with a “No” are displayed or if actions that are contributing are not displaying in the column, use the drop-down menu in the column header to filter only the “Yes” responses. Provide the following information for each contributing action in the LCAP for the relevant LCAP year: </a:t>
            </a:r>
            <a:endParaRPr lang="en-US" dirty="0">
              <a:cs typeface="Calibri" panose="020F0502020204030204"/>
            </a:endParaRPr>
          </a:p>
          <a:p>
            <a:endParaRPr lang="en-US" dirty="0"/>
          </a:p>
          <a:p>
            <a:pPr marL="171450" indent="-171450">
              <a:buFont typeface="Arial"/>
              <a:buChar char="•"/>
            </a:pPr>
            <a:r>
              <a:rPr lang="en-US" dirty="0"/>
              <a:t>Estimated Actual Expenditures for Contributing Actions: Enter the total estimated actual expenditure of LCFF funds used to implement this action, if any.</a:t>
            </a:r>
            <a:endParaRPr lang="en-US" dirty="0">
              <a:cs typeface="Calibri" panose="020F0502020204030204"/>
            </a:endParaRPr>
          </a:p>
          <a:p>
            <a:pPr marL="171450" indent="-171450">
              <a:buFont typeface="Arial"/>
              <a:buChar char="•"/>
            </a:pPr>
            <a:r>
              <a:rPr lang="en-US" dirty="0"/>
              <a:t>Estimated Actual Percentage of Improved Services: For any action identified as contributing, being provided on a Limited basis only to unduplicated students, and that does not have funding associated with the action, enter the total estimated actual quality improvement anticipated for the action as a percentage rounded to the nearest hundredth (0.00%).</a:t>
            </a:r>
            <a:endParaRPr lang="en-US" dirty="0">
              <a:cs typeface="Calibri" panose="020F0502020204030204"/>
            </a:endParaRPr>
          </a:p>
        </p:txBody>
      </p:sp>
      <p:sp>
        <p:nvSpPr>
          <p:cNvPr id="4" name="Slide Number Placeholder 3">
            <a:extLst>
              <a:ext uri="{FF2B5EF4-FFF2-40B4-BE49-F238E27FC236}">
                <a16:creationId xmlns:a16="http://schemas.microsoft.com/office/drawing/2014/main" id="{010520B2-3CB0-6781-35D2-DED2F0A0951E}"/>
              </a:ext>
            </a:extLst>
          </p:cNvPr>
          <p:cNvSpPr>
            <a:spLocks noGrp="1"/>
          </p:cNvSpPr>
          <p:nvPr>
            <p:ph type="sldNum" sz="quarter" idx="5"/>
          </p:nvPr>
        </p:nvSpPr>
        <p:spPr/>
        <p:txBody>
          <a:bodyPr/>
          <a:lstStyle/>
          <a:p>
            <a:fld id="{C4DE2599-B6DD-4604-94C4-ECDEF8D6962A}" type="slidenum">
              <a:rPr lang="en-US" smtClean="0"/>
              <a:t>60</a:t>
            </a:fld>
            <a:endParaRPr lang="en-US"/>
          </a:p>
        </p:txBody>
      </p:sp>
    </p:spTree>
    <p:extLst>
      <p:ext uri="{BB962C8B-B14F-4D97-AF65-F5344CB8AC3E}">
        <p14:creationId xmlns:p14="http://schemas.microsoft.com/office/powerpoint/2010/main" val="115747767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7D2280-66E1-D7F3-5A1D-03D0E407C11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DD9B307-8593-F320-602F-398449EDC22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11A9F04-73D1-9485-8A9D-49245D2DBDCE}"/>
              </a:ext>
            </a:extLst>
          </p:cNvPr>
          <p:cNvSpPr>
            <a:spLocks noGrp="1"/>
          </p:cNvSpPr>
          <p:nvPr>
            <p:ph type="body" idx="1"/>
          </p:nvPr>
        </p:nvSpPr>
        <p:spPr/>
        <p:txBody>
          <a:bodyPr/>
          <a:lstStyle/>
          <a:p>
            <a:r>
              <a:rPr lang="en-US" dirty="0"/>
              <a:t>The Contributing Actions Annual Update Table tracks the LEA's estimated actual LCFF expenditures for each contributing action, as applicable. If the contributing action has a planned percentage of improved services instead of funding, the LEA will provide the estimated planned percentage of improved services instead.</a:t>
            </a:r>
          </a:p>
          <a:p>
            <a:endParaRPr lang="en-US" dirty="0"/>
          </a:p>
          <a:p>
            <a:r>
              <a:rPr lang="en-US" dirty="0"/>
              <a:t>From Pages 27-28 of the LCAP Instructions:</a:t>
            </a:r>
            <a:endParaRPr lang="en-US" dirty="0">
              <a:cs typeface="Calibri" panose="020F0502020204030204"/>
            </a:endParaRPr>
          </a:p>
          <a:p>
            <a:endParaRPr lang="en-US" dirty="0"/>
          </a:p>
          <a:p>
            <a:r>
              <a:rPr lang="en-US" dirty="0"/>
              <a:t>In the Contributing Actions Annual Update Table, check the ‘Contributing to Increased or Improved Services?’ column to ensure that only actions with a “Yes” are displaying. If actions with a “No” are displayed or if actions that are contributing are not displaying in the column, use the drop-down menu in the column header to filter only the “Yes” responses. Provide the following information for each contributing action in the LCAP for the relevant LCAP year: </a:t>
            </a:r>
            <a:endParaRPr lang="en-US" dirty="0">
              <a:cs typeface="Calibri" panose="020F0502020204030204"/>
            </a:endParaRPr>
          </a:p>
          <a:p>
            <a:endParaRPr lang="en-US" dirty="0"/>
          </a:p>
          <a:p>
            <a:pPr marL="171450" indent="-171450">
              <a:buFont typeface="Arial"/>
              <a:buChar char="•"/>
            </a:pPr>
            <a:r>
              <a:rPr lang="en-US" dirty="0"/>
              <a:t>Estimated Actual Expenditures for Contributing Actions: Enter the total estimated actual expenditure of LCFF funds used to implement this action, if any.</a:t>
            </a:r>
            <a:endParaRPr lang="en-US" dirty="0">
              <a:cs typeface="Calibri" panose="020F0502020204030204"/>
            </a:endParaRPr>
          </a:p>
          <a:p>
            <a:pPr marL="171450" indent="-171450">
              <a:buFont typeface="Arial"/>
              <a:buChar char="•"/>
            </a:pPr>
            <a:r>
              <a:rPr lang="en-US" dirty="0"/>
              <a:t>Estimated Actual Percentage of Improved Services: For any action identified as contributing, being provided on a Limited basis only to unduplicated students, and that does not have funding associated with the action, enter the total estimated actual quality improvement anticipated for the action as a percentage rounded to the nearest hundredth (0.00%).</a:t>
            </a:r>
            <a:endParaRPr lang="en-US" dirty="0">
              <a:cs typeface="Calibri" panose="020F0502020204030204"/>
            </a:endParaRPr>
          </a:p>
        </p:txBody>
      </p:sp>
      <p:sp>
        <p:nvSpPr>
          <p:cNvPr id="4" name="Slide Number Placeholder 3">
            <a:extLst>
              <a:ext uri="{FF2B5EF4-FFF2-40B4-BE49-F238E27FC236}">
                <a16:creationId xmlns:a16="http://schemas.microsoft.com/office/drawing/2014/main" id="{CC94DC4A-D2AE-4456-B132-B88DD30D9405}"/>
              </a:ext>
            </a:extLst>
          </p:cNvPr>
          <p:cNvSpPr>
            <a:spLocks noGrp="1"/>
          </p:cNvSpPr>
          <p:nvPr>
            <p:ph type="sldNum" sz="quarter" idx="5"/>
          </p:nvPr>
        </p:nvSpPr>
        <p:spPr/>
        <p:txBody>
          <a:bodyPr/>
          <a:lstStyle/>
          <a:p>
            <a:fld id="{C4DE2599-B6DD-4604-94C4-ECDEF8D6962A}" type="slidenum">
              <a:rPr lang="en-US" smtClean="0"/>
              <a:t>61</a:t>
            </a:fld>
            <a:endParaRPr lang="en-US"/>
          </a:p>
        </p:txBody>
      </p:sp>
    </p:spTree>
    <p:extLst>
      <p:ext uri="{BB962C8B-B14F-4D97-AF65-F5344CB8AC3E}">
        <p14:creationId xmlns:p14="http://schemas.microsoft.com/office/powerpoint/2010/main" val="3025394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California </a:t>
            </a:r>
            <a:r>
              <a:rPr lang="en-US" sz="1200" i="1" kern="1200" dirty="0">
                <a:solidFill>
                  <a:schemeClr val="tx1"/>
                </a:solidFill>
                <a:effectLst/>
                <a:latin typeface="+mn-lt"/>
                <a:ea typeface="+mn-ea"/>
                <a:cs typeface="+mn-cs"/>
              </a:rPr>
              <a:t>Education Code</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EC</a:t>
            </a:r>
            <a:r>
              <a:rPr lang="en-US" sz="1200" kern="1200" dirty="0">
                <a:solidFill>
                  <a:schemeClr val="tx1"/>
                </a:solidFill>
                <a:effectLst/>
                <a:latin typeface="+mn-lt"/>
                <a:ea typeface="+mn-ea"/>
                <a:cs typeface="+mn-cs"/>
              </a:rPr>
              <a:t>) Section 42238.02(b)(1) specifies that “unduplicated pupil” means a pupil enrolled in a school district or a charter school who is either classified as an English learner, eligible for a free or reduced-price meal (i.e. low-income), or is a foster youth. The supplemental grant add-on and concentration grant add-on are required to be calculated based on the number and concentration of these unduplicated students</a:t>
            </a:r>
            <a:r>
              <a:rPr lang="en-US" sz="1200" i="1" kern="1200" dirty="0">
                <a:solidFill>
                  <a:schemeClr val="tx1"/>
                </a:solidFill>
                <a:effectLst/>
                <a:latin typeface="+mn-lt"/>
                <a:ea typeface="+mn-ea"/>
                <a:cs typeface="+mn-cs"/>
              </a:rPr>
              <a:t> (EC</a:t>
            </a:r>
            <a:r>
              <a:rPr lang="en-US" sz="1200" kern="1200" dirty="0">
                <a:solidFill>
                  <a:schemeClr val="tx1"/>
                </a:solidFill>
                <a:effectLst/>
                <a:latin typeface="+mn-lt"/>
                <a:ea typeface="+mn-ea"/>
                <a:cs typeface="+mn-cs"/>
              </a:rPr>
              <a:t> sections 42238.02[e] – [f]).</a:t>
            </a:r>
            <a:r>
              <a:rPr lang="en-US" dirty="0"/>
              <a:t> </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8</a:t>
            </a:fld>
            <a:endParaRPr lang="en-US"/>
          </a:p>
        </p:txBody>
      </p:sp>
    </p:spTree>
    <p:extLst>
      <p:ext uri="{BB962C8B-B14F-4D97-AF65-F5344CB8AC3E}">
        <p14:creationId xmlns:p14="http://schemas.microsoft.com/office/powerpoint/2010/main" val="54738309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61BF5F-ABCB-00A3-6C9B-81A42A43AB7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4BB6920-4704-2244-7A47-8731A12955F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4230F28-0D03-0255-0F98-C23EA04A8F03}"/>
              </a:ext>
            </a:extLst>
          </p:cNvPr>
          <p:cNvSpPr>
            <a:spLocks noGrp="1"/>
          </p:cNvSpPr>
          <p:nvPr>
            <p:ph type="body" idx="1"/>
          </p:nvPr>
        </p:nvSpPr>
        <p:spPr/>
        <p:txBody>
          <a:bodyPr/>
          <a:lstStyle/>
          <a:p>
            <a:r>
              <a:rPr lang="en-US" dirty="0"/>
              <a:t>LCFF Carryover Table</a:t>
            </a:r>
            <a:endParaRPr lang="en-US" dirty="0">
              <a:cs typeface="Calibri" panose="020F0502020204030204"/>
            </a:endParaRPr>
          </a:p>
          <a:p>
            <a:pPr marL="171450" indent="-171450">
              <a:buFont typeface="Arial"/>
              <a:buChar char="•"/>
            </a:pPr>
            <a:r>
              <a:rPr lang="en-US" b="1" dirty="0"/>
              <a:t>9. Estimated Actual LCFF Base Grant</a:t>
            </a:r>
            <a:r>
              <a:rPr lang="en-US" dirty="0"/>
              <a:t>: Provide the total amount of estimated LCFF Target Entitlement for the current school year, excluding the supplemental and concentration grants and the add-ons for the Targeted Instructional Improvement Block Grant program, the former Home-to-School Transportation program, and the Small School District Transportation program, pursuant to 5 </a:t>
            </a:r>
            <a:r>
              <a:rPr lang="en-US" i="1" dirty="0"/>
              <a:t>CCR</a:t>
            </a:r>
            <a:r>
              <a:rPr lang="en-US" dirty="0"/>
              <a:t> Section 15496(a)(8). Note that the LCFF Base Grant for purposes of the LCAP also includes the Necessary Small Schools and Economic Recovery Target allowances for school districts, and County Operations Grant for COEs. See </a:t>
            </a:r>
            <a:r>
              <a:rPr lang="en-US" i="1" dirty="0"/>
              <a:t>EC</a:t>
            </a:r>
            <a:r>
              <a:rPr lang="en-US" dirty="0"/>
              <a:t> sections 2574 (for COEs) and 42238.02 (for school districts and charter schools), as applicable, for LCFF entitlement calculations.</a:t>
            </a:r>
            <a:endParaRPr lang="en-US" dirty="0">
              <a:cs typeface="Calibri"/>
            </a:endParaRPr>
          </a:p>
          <a:p>
            <a:pPr marL="171450" indent="-171450">
              <a:buFont typeface="Arial"/>
              <a:buChar char="•"/>
            </a:pPr>
            <a:r>
              <a:rPr lang="en-US" b="1" dirty="0"/>
              <a:t>6. Estimated Actual LCFF Supplemental and/or Concentration Grants:</a:t>
            </a:r>
            <a:r>
              <a:rPr lang="en-US" dirty="0"/>
              <a:t> Provide the total amount of LCFF supplemental and concentration grants estimated based on the number and concentration of unduplicated students in the current school year.</a:t>
            </a:r>
            <a:endParaRPr lang="en-US" dirty="0">
              <a:cs typeface="Calibri"/>
            </a:endParaRPr>
          </a:p>
          <a:p>
            <a:pPr marL="171450" indent="-171450">
              <a:buFont typeface="Arial"/>
              <a:buChar char="•"/>
            </a:pPr>
            <a:r>
              <a:rPr lang="en-US" b="1" dirty="0">
                <a:cs typeface="Calibri"/>
              </a:rPr>
              <a:t>LCFF Carryover – Percentage (Percentage from Prior Year):</a:t>
            </a:r>
            <a:r>
              <a:rPr lang="en-US" dirty="0">
                <a:cs typeface="Calibri"/>
              </a:rPr>
              <a:t> Enter the LEA's Carryover percentage from the 2022-23 school year, if any. If the LEA did not have carryover from the 2022-23 school year, enter 0%.</a:t>
            </a:r>
            <a:endParaRPr lang="en-US" dirty="0"/>
          </a:p>
          <a:p>
            <a:pPr marL="171450" indent="-171450">
              <a:buFont typeface="Arial"/>
              <a:buChar char="•"/>
            </a:pPr>
            <a:r>
              <a:rPr lang="en-US" b="1" dirty="0"/>
              <a:t>10. Total Percentage to Increase or Improve Services for the Current School Year (6 divided by 9 plus Carryover %): </a:t>
            </a:r>
            <a:r>
              <a:rPr lang="en-US" dirty="0"/>
              <a:t>This percentage will not be entered. The percentage is calculated based on the amounts of the Estimated Actual LCFF Base Grant (9) and the Estimated Actual LCFF Supplemental and/or Concentration Grants (6), pursuant to 5 </a:t>
            </a:r>
            <a:r>
              <a:rPr lang="en-US" i="1" dirty="0"/>
              <a:t>CCR</a:t>
            </a:r>
            <a:r>
              <a:rPr lang="en-US" dirty="0"/>
              <a:t> Section 15496(a)(8), plus the LCFF Carryover – Percentage from the prior year. This is the percentage by which services for unduplicated pupils must be increased or improved as compared to the services provided to all students in the current LCAP year.</a:t>
            </a:r>
            <a:endParaRPr lang="en-US" dirty="0">
              <a:cs typeface="Calibri"/>
            </a:endParaRPr>
          </a:p>
        </p:txBody>
      </p:sp>
      <p:sp>
        <p:nvSpPr>
          <p:cNvPr id="4" name="Slide Number Placeholder 3">
            <a:extLst>
              <a:ext uri="{FF2B5EF4-FFF2-40B4-BE49-F238E27FC236}">
                <a16:creationId xmlns:a16="http://schemas.microsoft.com/office/drawing/2014/main" id="{CC828C53-ED99-7F2C-4C7D-E4C22532C5EF}"/>
              </a:ext>
            </a:extLst>
          </p:cNvPr>
          <p:cNvSpPr>
            <a:spLocks noGrp="1"/>
          </p:cNvSpPr>
          <p:nvPr>
            <p:ph type="sldNum" sz="quarter" idx="5"/>
          </p:nvPr>
        </p:nvSpPr>
        <p:spPr/>
        <p:txBody>
          <a:bodyPr/>
          <a:lstStyle/>
          <a:p>
            <a:fld id="{C4DE2599-B6DD-4604-94C4-ECDEF8D6962A}" type="slidenum">
              <a:rPr lang="en-US" smtClean="0"/>
              <a:t>62</a:t>
            </a:fld>
            <a:endParaRPr lang="en-US"/>
          </a:p>
        </p:txBody>
      </p:sp>
    </p:spTree>
    <p:extLst>
      <p:ext uri="{BB962C8B-B14F-4D97-AF65-F5344CB8AC3E}">
        <p14:creationId xmlns:p14="http://schemas.microsoft.com/office/powerpoint/2010/main" val="126686680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339CD7-6819-1C85-A2D0-F0DE772987C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B31C042-0C59-FDCB-5081-9061C9AA58A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A8CDD38-669E-4F28-03AC-833B73FFFFBE}"/>
              </a:ext>
            </a:extLst>
          </p:cNvPr>
          <p:cNvSpPr>
            <a:spLocks noGrp="1"/>
          </p:cNvSpPr>
          <p:nvPr>
            <p:ph type="body" idx="1"/>
          </p:nvPr>
        </p:nvSpPr>
        <p:spPr/>
        <p:txBody>
          <a:bodyPr/>
          <a:lstStyle/>
          <a:p>
            <a:r>
              <a:rPr lang="en-US" dirty="0"/>
              <a:t>LCFF Carryover Table</a:t>
            </a:r>
            <a:endParaRPr lang="en-US" dirty="0">
              <a:cs typeface="Calibri" panose="020F0502020204030204"/>
            </a:endParaRPr>
          </a:p>
          <a:p>
            <a:pPr marL="171450" indent="-171450">
              <a:buFont typeface="Arial"/>
              <a:buChar char="•"/>
            </a:pPr>
            <a:r>
              <a:rPr lang="en-US" b="1" dirty="0"/>
              <a:t>7. Total Estimated Actual Expenditures for Contributing Actions:</a:t>
            </a:r>
            <a:endParaRPr lang="en-US" dirty="0">
              <a:cs typeface="Calibri"/>
            </a:endParaRPr>
          </a:p>
          <a:p>
            <a:pPr lvl="1">
              <a:buFont typeface="Arial"/>
              <a:buChar char="•"/>
            </a:pPr>
            <a:r>
              <a:rPr lang="en-US" dirty="0"/>
              <a:t>This amount is the total of the Estimated Actual Expenditures for Contributing Actions (LCFF Funds).</a:t>
            </a:r>
            <a:endParaRPr lang="en-US" dirty="0">
              <a:cs typeface="Calibri"/>
            </a:endParaRPr>
          </a:p>
          <a:p>
            <a:pPr marL="171450" indent="-171450">
              <a:buFont typeface="Arial"/>
              <a:buChar char="•"/>
            </a:pPr>
            <a:r>
              <a:rPr lang="en-US" b="1" dirty="0"/>
              <a:t>8. Total Estimated Actual Percentage of Improved Services (%):</a:t>
            </a:r>
            <a:endParaRPr lang="en-US" dirty="0">
              <a:cs typeface="Calibri"/>
            </a:endParaRPr>
          </a:p>
          <a:p>
            <a:pPr lvl="1">
              <a:buFont typeface="Arial"/>
              <a:buChar char="•"/>
            </a:pPr>
            <a:r>
              <a:rPr lang="en-US" dirty="0"/>
              <a:t>This amount is the total of the Estimated Actual Percentage of Improved Services column.</a:t>
            </a:r>
            <a:endParaRPr lang="en-US" dirty="0">
              <a:cs typeface="Calibri"/>
            </a:endParaRPr>
          </a:p>
          <a:p>
            <a:pPr marL="171450" indent="-171450">
              <a:buFont typeface="Arial"/>
              <a:buChar char="•"/>
            </a:pPr>
            <a:r>
              <a:rPr lang="en-US" b="1" dirty="0"/>
              <a:t>11. Estimated Actual Percentage of Increased or Improved Services (7 divided by 9, plus 8):</a:t>
            </a:r>
            <a:endParaRPr lang="en-US" dirty="0">
              <a:cs typeface="Calibri" panose="020F0502020204030204"/>
            </a:endParaRPr>
          </a:p>
          <a:p>
            <a:pPr lvl="1">
              <a:buFont typeface="Arial"/>
              <a:buChar char="•"/>
            </a:pPr>
            <a:r>
              <a:rPr lang="en-US" dirty="0"/>
              <a:t>This percentage is the Total Estimated Actual Expenditures for Contributing Actions (7) divided by the LCFF Funding (9), then converting the quotient to a percentage and adding the Total Estimated Actual Percentage of Improved Services (8).</a:t>
            </a:r>
            <a:endParaRPr lang="en-US" dirty="0">
              <a:cs typeface="Calibri" panose="020F0502020204030204"/>
            </a:endParaRPr>
          </a:p>
          <a:p>
            <a:pPr marL="171450" indent="-171450">
              <a:buFont typeface="Arial"/>
              <a:buChar char="•"/>
            </a:pPr>
            <a:r>
              <a:rPr lang="en-US" b="1" dirty="0"/>
              <a:t>12. LCFF Carryover — Dollar Amount LCFF Carryover (Subtract 11 from 10 and multiply by 9):</a:t>
            </a:r>
            <a:endParaRPr lang="en-US" dirty="0">
              <a:cs typeface="Calibri" panose="020F0502020204030204"/>
            </a:endParaRPr>
          </a:p>
          <a:p>
            <a:pPr lvl="1">
              <a:buFont typeface="Arial"/>
              <a:buChar char="•"/>
            </a:pPr>
            <a:r>
              <a:rPr lang="en-US" dirty="0"/>
              <a:t>If the Estimated Actual Percentage of Increased or Improved Services (11) is less than the Estimated Actual Percentage to Increase or Improve Services (10), the LEA is required to carry over LCFF funds. </a:t>
            </a:r>
            <a:endParaRPr lang="en-US" dirty="0">
              <a:cs typeface="Calibri"/>
            </a:endParaRPr>
          </a:p>
          <a:p>
            <a:pPr lvl="1">
              <a:buFont typeface="Arial"/>
              <a:buChar char="•"/>
            </a:pPr>
            <a:r>
              <a:rPr lang="en-US" dirty="0"/>
              <a:t>The amount of LCFF funds is calculated by subtracting the Estimated Actual Percentage to Increase or Improve Services (11) from the Estimated Actual Percentage of Increased or Improved Services (10) and then multiplying by the Estimated Actual LCFF Base Grant (9). This amount is the amount of LCFF funds that is required to be carried over to the coming year.</a:t>
            </a:r>
            <a:endParaRPr lang="en-US" dirty="0">
              <a:cs typeface="Calibri"/>
            </a:endParaRPr>
          </a:p>
          <a:p>
            <a:pPr marL="171450" indent="-171450">
              <a:buFont typeface="Arial"/>
              <a:buChar char="•"/>
            </a:pPr>
            <a:r>
              <a:rPr lang="en-US" b="1" dirty="0"/>
              <a:t>13. LCFF Carryover — Percentage (12 divided by 9):</a:t>
            </a:r>
            <a:endParaRPr lang="en-US" dirty="0">
              <a:cs typeface="Calibri" panose="020F0502020204030204"/>
            </a:endParaRPr>
          </a:p>
          <a:p>
            <a:pPr lvl="1">
              <a:buFont typeface="Arial"/>
              <a:buChar char="•"/>
            </a:pPr>
            <a:r>
              <a:rPr lang="en-US" dirty="0"/>
              <a:t>This percentage is the unmet portion of the Percentage to Increase or Improve Services that the LEA must carry over into the coming LCAP year. The percentage is calculated by dividing the LCFF Carryover (12) by the LCFF Funding (9).</a:t>
            </a:r>
            <a:endParaRPr lang="en-US" dirty="0">
              <a:cs typeface="Calibri"/>
            </a:endParaRPr>
          </a:p>
          <a:p>
            <a:endParaRPr lang="en-US" dirty="0">
              <a:cs typeface="Calibri"/>
            </a:endParaRPr>
          </a:p>
        </p:txBody>
      </p:sp>
      <p:sp>
        <p:nvSpPr>
          <p:cNvPr id="4" name="Slide Number Placeholder 3">
            <a:extLst>
              <a:ext uri="{FF2B5EF4-FFF2-40B4-BE49-F238E27FC236}">
                <a16:creationId xmlns:a16="http://schemas.microsoft.com/office/drawing/2014/main" id="{069B433F-23FB-D63B-8303-10BB51FE3E38}"/>
              </a:ext>
            </a:extLst>
          </p:cNvPr>
          <p:cNvSpPr>
            <a:spLocks noGrp="1"/>
          </p:cNvSpPr>
          <p:nvPr>
            <p:ph type="sldNum" sz="quarter" idx="5"/>
          </p:nvPr>
        </p:nvSpPr>
        <p:spPr/>
        <p:txBody>
          <a:bodyPr/>
          <a:lstStyle/>
          <a:p>
            <a:fld id="{C4DE2599-B6DD-4604-94C4-ECDEF8D6962A}" type="slidenum">
              <a:rPr lang="en-US" smtClean="0"/>
              <a:t>63</a:t>
            </a:fld>
            <a:endParaRPr lang="en-US"/>
          </a:p>
        </p:txBody>
      </p:sp>
    </p:spTree>
    <p:extLst>
      <p:ext uri="{BB962C8B-B14F-4D97-AF65-F5344CB8AC3E}">
        <p14:creationId xmlns:p14="http://schemas.microsoft.com/office/powerpoint/2010/main" val="385024825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91450F-06E9-A4FC-1DA6-09FFF6EE996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E8C3985-270E-D845-00E1-C3C5DAC17D9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BC7F312-93BE-C335-5A78-76ABF60C3004}"/>
              </a:ext>
            </a:extLst>
          </p:cNvPr>
          <p:cNvSpPr>
            <a:spLocks noGrp="1"/>
          </p:cNvSpPr>
          <p:nvPr>
            <p:ph type="body" idx="1"/>
          </p:nvPr>
        </p:nvSpPr>
        <p:spPr/>
        <p:txBody>
          <a:bodyPr/>
          <a:lstStyle/>
          <a:p>
            <a:r>
              <a:rPr lang="en-US" dirty="0"/>
              <a:t>LCFF Carryover Table</a:t>
            </a:r>
            <a:endParaRPr lang="en-US" dirty="0">
              <a:cs typeface="Calibri" panose="020F0502020204030204"/>
            </a:endParaRPr>
          </a:p>
          <a:p>
            <a:pPr marL="171450" indent="-171450">
              <a:buFont typeface="Arial"/>
              <a:buChar char="•"/>
            </a:pPr>
            <a:r>
              <a:rPr lang="en-US" b="1" dirty="0"/>
              <a:t>13. LCFF Carryover — Percentage (12 divided by 9):</a:t>
            </a:r>
            <a:endParaRPr lang="en-US" dirty="0">
              <a:cs typeface="Calibri" panose="020F0502020204030204"/>
            </a:endParaRPr>
          </a:p>
          <a:p>
            <a:pPr lvl="1">
              <a:buFont typeface="Arial"/>
              <a:buChar char="•"/>
            </a:pPr>
            <a:r>
              <a:rPr lang="en-US" dirty="0"/>
              <a:t>This percentage is the unmet portion of the Percentage to Increase or Improve Services that the LEA must carry over into the coming LCAP year. The percentage is calculated by dividing the LCFF Carryover (12) by the LCFF Funding (9).</a:t>
            </a:r>
            <a:endParaRPr lang="en-US" dirty="0">
              <a:cs typeface="Calibri"/>
            </a:endParaRPr>
          </a:p>
          <a:p>
            <a:endParaRPr lang="en-US" dirty="0">
              <a:cs typeface="Calibri"/>
            </a:endParaRPr>
          </a:p>
        </p:txBody>
      </p:sp>
      <p:sp>
        <p:nvSpPr>
          <p:cNvPr id="4" name="Slide Number Placeholder 3">
            <a:extLst>
              <a:ext uri="{FF2B5EF4-FFF2-40B4-BE49-F238E27FC236}">
                <a16:creationId xmlns:a16="http://schemas.microsoft.com/office/drawing/2014/main" id="{2AA6F5D5-B58A-CFC7-6844-DF30884ADACC}"/>
              </a:ext>
            </a:extLst>
          </p:cNvPr>
          <p:cNvSpPr>
            <a:spLocks noGrp="1"/>
          </p:cNvSpPr>
          <p:nvPr>
            <p:ph type="sldNum" sz="quarter" idx="5"/>
          </p:nvPr>
        </p:nvSpPr>
        <p:spPr/>
        <p:txBody>
          <a:bodyPr/>
          <a:lstStyle/>
          <a:p>
            <a:fld id="{C4DE2599-B6DD-4604-94C4-ECDEF8D6962A}" type="slidenum">
              <a:rPr lang="en-US" smtClean="0"/>
              <a:t>64</a:t>
            </a:fld>
            <a:endParaRPr lang="en-US"/>
          </a:p>
        </p:txBody>
      </p:sp>
    </p:spTree>
    <p:extLst>
      <p:ext uri="{BB962C8B-B14F-4D97-AF65-F5344CB8AC3E}">
        <p14:creationId xmlns:p14="http://schemas.microsoft.com/office/powerpoint/2010/main" val="36936483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Sans-Serif" panose="020B0604020202020204" pitchFamily="34" charset="0"/>
              <a:buChar char="•"/>
            </a:pPr>
            <a:r>
              <a:rPr lang="en-US" dirty="0"/>
              <a:t>LEAs must increase or improve services in proportion to the increase in LCFF funding they receive based on the number and concentration of low-income, EL, and foster youth students the LEA serves.</a:t>
            </a:r>
          </a:p>
          <a:p>
            <a:pPr marL="171450" indent="-171450">
              <a:buFont typeface="Arial,Sans-Serif" panose="020B0604020202020204" pitchFamily="34" charset="0"/>
              <a:buChar char="•"/>
            </a:pPr>
            <a:r>
              <a:rPr lang="en-US" dirty="0"/>
              <a:t>To do this, the LEA must determine the proportional percentage by which services must be increased or improved.</a:t>
            </a:r>
          </a:p>
          <a:p>
            <a:pPr marL="171450" indent="-171450">
              <a:buFont typeface="Arial,Sans-Serif" panose="020B0604020202020204" pitchFamily="34" charset="0"/>
              <a:buChar char="•"/>
            </a:pPr>
            <a:r>
              <a:rPr lang="en-US" dirty="0"/>
              <a:t>LEAs are required to determine the percentage by which services for unduplicated services must be increased or improved as follows:</a:t>
            </a:r>
          </a:p>
          <a:p>
            <a:pPr marL="628650" lvl="1" indent="-171450">
              <a:buFont typeface="Arial,Sans-Serif" panose="020B0604020202020204" pitchFamily="34" charset="0"/>
              <a:buChar char="•"/>
            </a:pPr>
            <a:r>
              <a:rPr lang="en-US" dirty="0"/>
              <a:t>Divide the amount of LCFF funds attributed to the supplemental and concentration grant for the LEA by the remainder of the LEA's LCFF funding (i.e. the LCFF funds attributed to the base grant), excluding add-ons for the Targeted Instructional Improvement Grant program and the Home to School Transportation program.</a:t>
            </a:r>
          </a:p>
          <a:p>
            <a:pPr marL="628650" lvl="1" indent="-171450">
              <a:buFont typeface="Arial,Sans-Serif" panose="020B0604020202020204" pitchFamily="34" charset="0"/>
              <a:buChar char="•"/>
            </a:pPr>
            <a:r>
              <a:rPr lang="en-US" dirty="0"/>
              <a:t>This percentage is also referred to as the “minimum proportionality percentage” (MPP).</a:t>
            </a:r>
          </a:p>
          <a:p>
            <a:pPr marL="457200"/>
            <a:endParaRPr lang="fr-FR" b="1" dirty="0"/>
          </a:p>
          <a:p>
            <a:pPr marL="457200"/>
            <a:r>
              <a:rPr lang="fr-FR" b="1" dirty="0"/>
              <a:t>5 </a:t>
            </a:r>
            <a:r>
              <a:rPr lang="fr-FR" b="1" i="1" dirty="0"/>
              <a:t>CCR</a:t>
            </a:r>
            <a:r>
              <a:rPr lang="fr-FR" b="1" dirty="0"/>
              <a:t> Section 15496(a)(8)</a:t>
            </a:r>
            <a:r>
              <a:rPr lang="fr-FR" dirty="0"/>
              <a:t>: </a:t>
            </a:r>
            <a:r>
              <a:rPr lang="en-US" dirty="0"/>
              <a:t>If the calculation in subdivision (a)(3) yields a number less than or equal to zero or when LCFF is fully implemented statewide, then an LEA shall determine its percentage for purposes of this section by dividing the amount of the LCFF target attributed to the supplemental and concentration grant for the LEA calculated pursuant to Education Code sections 42238.02 and 2574 in the fiscal year for which the LCAP is adopted by the remainder of the LEA's LCFF funding, excluding add-ons for the Targeted Instructional Improvement Grant program and the Home to School Transportation program.</a:t>
            </a:r>
            <a:endParaRPr lang="en-US" dirty="0">
              <a:cs typeface="Calibri" panose="020F0502020204030204"/>
            </a:endParaRPr>
          </a:p>
          <a:p>
            <a:pPr>
              <a:buFont typeface="Arial" panose="020B0604020202020204" pitchFamily="34" charset="0"/>
              <a:defRPr/>
            </a:pPr>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10</a:t>
            </a:fld>
            <a:endParaRPr lang="en-US"/>
          </a:p>
        </p:txBody>
      </p:sp>
    </p:spTree>
    <p:extLst>
      <p:ext uri="{BB962C8B-B14F-4D97-AF65-F5344CB8AC3E}">
        <p14:creationId xmlns:p14="http://schemas.microsoft.com/office/powerpoint/2010/main" val="16923830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 action seeks to addresses one or more identified needs of students who are low-income, EL, and/or foster youth.​</a:t>
            </a:r>
          </a:p>
          <a:p>
            <a:pPr marL="628650" lvl="1" indent="-171450">
              <a:buFont typeface="Arial" panose="020B0604020202020204" pitchFamily="34" charset="0"/>
              <a:buChar char="•"/>
            </a:pPr>
            <a:r>
              <a:rPr lang="en-US" dirty="0"/>
              <a:t>An action being provided on an LEA-wide or Schoolwide basis must be designed to benefit low-income, EL, and/or foster youth students to a greater extent than students who are not low-income, EL, and/or foster youth.​</a:t>
            </a:r>
          </a:p>
          <a:p>
            <a:pPr marL="628650" lvl="1" indent="-171450">
              <a:buFont typeface="Arial" panose="020B0604020202020204" pitchFamily="34" charset="0"/>
              <a:buChar char="•"/>
            </a:pPr>
            <a:r>
              <a:rPr lang="en-US" dirty="0"/>
              <a:t>An action that is provided on a limited basis will be provided only to students who are low-income, EL, and/or foster youth.​</a:t>
            </a:r>
          </a:p>
          <a:p>
            <a:pPr marL="171450" indent="-171450">
              <a:buFont typeface="Arial" panose="020B0604020202020204" pitchFamily="34" charset="0"/>
              <a:buChar char="•"/>
            </a:pPr>
            <a:r>
              <a:rPr lang="en-US" dirty="0"/>
              <a:t> If there is funding associated with the action, the action must include some amount of LCFF funds.​</a:t>
            </a:r>
          </a:p>
          <a:p>
            <a:pPr marL="628650" lvl="1" indent="-171450">
              <a:buFont typeface="Arial" panose="020B0604020202020204" pitchFamily="34" charset="0"/>
              <a:buChar char="•"/>
            </a:pPr>
            <a:r>
              <a:rPr lang="en-US" dirty="0"/>
              <a:t>Note: If the action does not have any funding associated with it, this does not apply.</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An LEA's contributing actions serve as part of the demonstration of how the LEA is meeting its requirement to increase or improve services for its students who are low-income, EL, and/or foster youth.</a:t>
            </a:r>
          </a:p>
          <a:p>
            <a:endParaRPr lang="en-US" dirty="0"/>
          </a:p>
          <a:p>
            <a:pPr marL="171450" indent="-171450">
              <a:buFont typeface="Arial" panose="020B0604020202020204" pitchFamily="34" charset="0"/>
              <a:buChar char="•"/>
            </a:pPr>
            <a:r>
              <a:rPr lang="en-US" dirty="0"/>
              <a:t>LEA-wide: Upgrades the educational program of all schools in the LEA. ​</a:t>
            </a:r>
          </a:p>
          <a:p>
            <a:pPr marL="628650" lvl="1" indent="-171450">
              <a:buFont typeface="Arial" panose="020B0604020202020204" pitchFamily="34" charset="0"/>
              <a:buChar char="•"/>
            </a:pPr>
            <a:r>
              <a:rPr lang="en-US" dirty="0"/>
              <a:t>All students receive these services, regardless of unduplicated status.​</a:t>
            </a:r>
          </a:p>
          <a:p>
            <a:pPr marL="171450" indent="-171450">
              <a:buFont typeface="Arial" panose="020B0604020202020204" pitchFamily="34" charset="0"/>
              <a:buChar char="•"/>
            </a:pPr>
            <a:r>
              <a:rPr lang="en-US" dirty="0"/>
              <a:t>Schoolwide: Upgrades the educational program of a certain school(s) or grade span(s). ​</a:t>
            </a:r>
          </a:p>
          <a:p>
            <a:pPr marL="628650" lvl="1" indent="-171450">
              <a:buFont typeface="Arial" panose="020B0604020202020204" pitchFamily="34" charset="0"/>
              <a:buChar char="•"/>
            </a:pPr>
            <a:r>
              <a:rPr lang="en-US" dirty="0"/>
              <a:t>All students at the specific school(s) and/or within the specific grade span(s) receive these services, regardless of unduplicated status.</a:t>
            </a:r>
          </a:p>
          <a:p>
            <a:pPr marL="171450" indent="-171450">
              <a:buFont typeface="Arial" panose="020B0604020202020204" pitchFamily="34" charset="0"/>
              <a:buChar char="•"/>
            </a:pPr>
            <a:r>
              <a:rPr lang="en-US" dirty="0"/>
              <a:t>Limited to Unduplicated Student Group(s): Serves only one or more unduplicated student group(s). ​</a:t>
            </a:r>
          </a:p>
          <a:p>
            <a:pPr marL="628650" lvl="1" indent="-171450">
              <a:buFont typeface="Arial" panose="020B0604020202020204" pitchFamily="34" charset="0"/>
              <a:buChar char="•"/>
            </a:pPr>
            <a:r>
              <a:rPr lang="en-US" dirty="0"/>
              <a:t>Services may be provided to low-income, EL, and/or foster youth students at all schools in the LEA, specific schools in the LEA, or specific grade spans in the LEA.</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12</a:t>
            </a:fld>
            <a:endParaRPr lang="en-US"/>
          </a:p>
        </p:txBody>
      </p:sp>
    </p:spTree>
    <p:extLst>
      <p:ext uri="{BB962C8B-B14F-4D97-AF65-F5344CB8AC3E}">
        <p14:creationId xmlns:p14="http://schemas.microsoft.com/office/powerpoint/2010/main" val="2711191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13</a:t>
            </a:fld>
            <a:endParaRPr lang="en-US"/>
          </a:p>
        </p:txBody>
      </p:sp>
    </p:spTree>
    <p:extLst>
      <p:ext uri="{BB962C8B-B14F-4D97-AF65-F5344CB8AC3E}">
        <p14:creationId xmlns:p14="http://schemas.microsoft.com/office/powerpoint/2010/main" val="4870303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Calibri"/>
              </a:rPr>
              <a:t>This is where the LEA will identify metrics to help track and measure outcomes. The intent of the increased/improved services requirement is to improve outcomes for students who are low-income, EL, and foster youth by directly addressing their unique needs. Metrics help LEAs determine the effectiveness of contributing actions and track progress made for these student groups. Data should be disaggregated by student group, if the LEA is able to do so. This will help the LEA track individual student group progress to determine the effectiveness of actions.</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15</a:t>
            </a:fld>
            <a:endParaRPr lang="en-US"/>
          </a:p>
        </p:txBody>
      </p:sp>
    </p:spTree>
    <p:extLst>
      <p:ext uri="{BB962C8B-B14F-4D97-AF65-F5344CB8AC3E}">
        <p14:creationId xmlns:p14="http://schemas.microsoft.com/office/powerpoint/2010/main" val="3420403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Actions to help achieve goals live in the Goals and Actions section, including those that are contributing to meet the increased/improved services requirement. The way an LEA notes which actions "contribute" to the increased/improved services requirement is by marking "Y" (for yes) in the column titled "Contributing" (yellow highlight).</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16</a:t>
            </a:fld>
            <a:endParaRPr lang="en-US"/>
          </a:p>
        </p:txBody>
      </p:sp>
    </p:spTree>
    <p:extLst>
      <p:ext uri="{BB962C8B-B14F-4D97-AF65-F5344CB8AC3E}">
        <p14:creationId xmlns:p14="http://schemas.microsoft.com/office/powerpoint/2010/main" val="39114192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32F196FC-1189-41C5-902D-4C16A56FC86D}" type="datetime1">
              <a:rPr lang="en-US" smtClean="0"/>
              <a:t>5/1/2024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719227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9784530-264A-4F22-AFF7-E96ED7E166FC}" type="datetime1">
              <a:rPr lang="en-US" smtClean="0"/>
              <a:t>5/1/2024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455952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cstate="print">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669894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extLst>
      <p:ext uri="{BB962C8B-B14F-4D97-AF65-F5344CB8AC3E}">
        <p14:creationId xmlns:p14="http://schemas.microsoft.com/office/powerpoint/2010/main" val="33981755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8A7A730-9A1A-4CA5-B660-3491B7FEF8E7}" type="datetime1">
              <a:rPr lang="en-US" smtClean="0"/>
              <a:t>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4457679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20637442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69C1C69-A84B-4980-B6BB-3AD51F033BAE}" type="datetime1">
              <a:rPr lang="en-US" smtClean="0"/>
              <a:t>5/1/2024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42900232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fld id="{E69C1C69-A84B-4980-B6BB-3AD51F033BAE}" type="datetime1">
              <a:rPr lang="en-US" smtClean="0"/>
              <a:t>5/1/2024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8544607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376508-DA0A-4FE8-BDD7-AFDA3078CF44}" type="datetime1">
              <a:rPr lang="en-US" smtClean="0"/>
              <a:t>5/1/2024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4121217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cstate="print">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2097C446-ACFC-4ECE-8933-FE4AB7CA2D4B}" type="datetime1">
              <a:rPr lang="en-US" smtClean="0"/>
              <a:t>5/1/2024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4146430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5/1/2024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07859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extLst>
      <p:ext uri="{BB962C8B-B14F-4D97-AF65-F5344CB8AC3E}">
        <p14:creationId xmlns:p14="http://schemas.microsoft.com/office/powerpoint/2010/main" val="99214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E32A8A4-6B61-4269-9564-ECB888AF87AA}" type="datetime1">
              <a:rPr lang="en-US" smtClean="0"/>
              <a:t>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E1DD6CF4-BAE5-400B-9651-DDA8905659F7}" type="datetime1">
              <a:rPr lang="en-US" smtClean="0"/>
              <a:t>5/1/2024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A769B3D1-27DD-444B-A6AC-A9121880C1C2}" type="datetime1">
              <a:rPr lang="en-US" smtClean="0"/>
              <a:t>5/1/2024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fld id="{AD06384D-FE52-420F-B1A0-1FF5BABD8AC9}" type="datetime1">
              <a:rPr lang="en-US" smtClean="0"/>
              <a:t>5/1/2024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129190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hree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5"/>
            <a:ext cx="10058402" cy="1087966"/>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1097278" y="3249391"/>
            <a:ext cx="10058402" cy="134981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9" name="Content Placeholder 4">
            <a:extLst>
              <a:ext uri="{FF2B5EF4-FFF2-40B4-BE49-F238E27FC236}">
                <a16:creationId xmlns:a16="http://schemas.microsoft.com/office/drawing/2014/main" id="{A872AF08-9A44-4F95-BE7C-F1937A07A085}"/>
              </a:ext>
            </a:extLst>
          </p:cNvPr>
          <p:cNvSpPr>
            <a:spLocks noGrp="1"/>
          </p:cNvSpPr>
          <p:nvPr>
            <p:ph sz="half" idx="13"/>
          </p:nvPr>
        </p:nvSpPr>
        <p:spPr>
          <a:xfrm>
            <a:off x="1097278" y="4825992"/>
            <a:ext cx="10058402" cy="134981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fld id="{AD06384D-FE52-420F-B1A0-1FF5BABD8AC9}" type="datetime1">
              <a:rPr lang="en-US" smtClean="0"/>
              <a:t>5/1/2024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61459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2B5B71-BF71-4870-B5FE-619B72070EFB}" type="datetime1">
              <a:rPr lang="en-US" smtClean="0"/>
              <a:t>5/1/2024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50394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CAA31DF-8B71-4E33-8600-71A5AC6173A8}" type="datetime1">
              <a:rPr lang="en-US" smtClean="0"/>
              <a:t>5/1/2024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2400">
                <a:solidFill>
                  <a:srgbClr val="FFFFFF"/>
                </a:solidFill>
              </a:defRPr>
            </a:lvl1pPr>
          </a:lstStyle>
          <a:p>
            <a:fld id="{1E47FE53-EBF0-4DA7-9D9D-CC1C3A20F3CB}"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699" r:id="rId7"/>
    <p:sldLayoutId id="2147483713" r:id="rId8"/>
    <p:sldLayoutId id="2147483694" r:id="rId9"/>
    <p:sldLayoutId id="2147483695" r:id="rId10"/>
    <p:sldLayoutId id="2147483697"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a:t>California Department of Education</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2400">
                <a:solidFill>
                  <a:srgbClr val="FFFFFF"/>
                </a:solidFill>
              </a:defRPr>
            </a:lvl1pPr>
          </a:lstStyle>
          <a:p>
            <a:fld id="{1E47FE53-EBF0-4DA7-9D9D-CC1C3A20F3CB}"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9991561"/>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9.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9.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3" Type="http://schemas.openxmlformats.org/officeDocument/2006/relationships/hyperlink" Target="https://www.cde.ca.gov/fg/aa/lc/tuesdaysat2.asp" TargetMode="External"/><Relationship Id="rId2" Type="http://schemas.openxmlformats.org/officeDocument/2006/relationships/hyperlink" Target="mailto:LCFF@cde.ca.gov"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a:t>Increased or Improved Services, Part II</a:t>
            </a:r>
            <a:endParaRPr lang="en-US" sz="7500" dirty="0"/>
          </a:p>
        </p:txBody>
      </p:sp>
      <p:sp>
        <p:nvSpPr>
          <p:cNvPr id="3" name="Subtitle 2"/>
          <p:cNvSpPr>
            <a:spLocks noGrp="1"/>
          </p:cNvSpPr>
          <p:nvPr>
            <p:ph type="subTitle" idx="1"/>
          </p:nvPr>
        </p:nvSpPr>
        <p:spPr>
          <a:xfrm>
            <a:off x="2485501" y="4455620"/>
            <a:ext cx="9155085" cy="1643427"/>
          </a:xfrm>
        </p:spPr>
        <p:txBody>
          <a:bodyPr>
            <a:normAutofit fontScale="92500" lnSpcReduction="10000"/>
          </a:bodyPr>
          <a:lstStyle/>
          <a:p>
            <a:pPr lvl="0"/>
            <a:r>
              <a:rPr lang="en-US" sz="2600" cap="none" dirty="0"/>
              <a:t>Local Control and Accountability Plan (LCAP) Template Requirements</a:t>
            </a:r>
          </a:p>
          <a:p>
            <a:r>
              <a:rPr lang="en-US" sz="2600" cap="none" dirty="0"/>
              <a:t>California Department of Education</a:t>
            </a:r>
          </a:p>
          <a:p>
            <a:r>
              <a:rPr lang="en-US" sz="2600" cap="none" dirty="0"/>
              <a:t>December 19, 2023</a:t>
            </a:r>
          </a:p>
        </p:txBody>
      </p:sp>
    </p:spTree>
    <p:extLst>
      <p:ext uri="{BB962C8B-B14F-4D97-AF65-F5344CB8AC3E}">
        <p14:creationId xmlns:p14="http://schemas.microsoft.com/office/powerpoint/2010/main" val="37391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B5F63-05B1-475A-B785-73D87725E64E}"/>
              </a:ext>
            </a:extLst>
          </p:cNvPr>
          <p:cNvSpPr>
            <a:spLocks noGrp="1"/>
          </p:cNvSpPr>
          <p:nvPr>
            <p:ph type="title"/>
          </p:nvPr>
        </p:nvSpPr>
        <p:spPr>
          <a:xfrm>
            <a:off x="288176" y="1517073"/>
            <a:ext cx="3507971" cy="2506286"/>
          </a:xfrm>
        </p:spPr>
        <p:txBody>
          <a:bodyPr/>
          <a:lstStyle/>
          <a:p>
            <a:r>
              <a:rPr lang="en-US" dirty="0"/>
              <a:t>Meeting the Requirement to Increase or Improve Services</a:t>
            </a:r>
          </a:p>
        </p:txBody>
      </p:sp>
      <p:sp>
        <p:nvSpPr>
          <p:cNvPr id="4" name="Content Placeholder 3">
            <a:extLst>
              <a:ext uri="{FF2B5EF4-FFF2-40B4-BE49-F238E27FC236}">
                <a16:creationId xmlns:a16="http://schemas.microsoft.com/office/drawing/2014/main" id="{252BD41A-0C50-4B73-A9EF-558C978FF36A}"/>
              </a:ext>
            </a:extLst>
          </p:cNvPr>
          <p:cNvSpPr>
            <a:spLocks noGrp="1"/>
          </p:cNvSpPr>
          <p:nvPr>
            <p:ph idx="1"/>
          </p:nvPr>
        </p:nvSpPr>
        <p:spPr>
          <a:xfrm>
            <a:off x="4272741" y="374073"/>
            <a:ext cx="7631083" cy="6057116"/>
          </a:xfrm>
        </p:spPr>
        <p:txBody>
          <a:bodyPr>
            <a:normAutofit/>
          </a:bodyPr>
          <a:lstStyle/>
          <a:p>
            <a:r>
              <a:rPr lang="en-US" dirty="0"/>
              <a:t>An LEA meets the increased or improved services requirement when it demonstrates how services provided for students who are low-income, EL, or foster youth have been increased or improved by at least the required MPP.</a:t>
            </a:r>
          </a:p>
          <a:p>
            <a:r>
              <a:rPr lang="en-US" dirty="0"/>
              <a:t>The LEA demonstrates how services are increased or improved through the actions included in the LCAP identified as "contributing.“</a:t>
            </a:r>
          </a:p>
          <a:p>
            <a:endParaRPr lang="en-US" dirty="0"/>
          </a:p>
          <a:p>
            <a:pPr marL="0" indent="0">
              <a:buNone/>
            </a:pPr>
            <a:r>
              <a:rPr lang="en-US" dirty="0"/>
              <a:t>(see notes)</a:t>
            </a:r>
          </a:p>
        </p:txBody>
      </p:sp>
      <p:sp>
        <p:nvSpPr>
          <p:cNvPr id="5" name="Slide Number Placeholder 4">
            <a:extLst>
              <a:ext uri="{FF2B5EF4-FFF2-40B4-BE49-F238E27FC236}">
                <a16:creationId xmlns:a16="http://schemas.microsoft.com/office/drawing/2014/main" id="{A9C74223-C21E-4FAD-9841-22439AA60641}"/>
              </a:ext>
            </a:extLst>
          </p:cNvPr>
          <p:cNvSpPr>
            <a:spLocks noGrp="1"/>
          </p:cNvSpPr>
          <p:nvPr>
            <p:ph type="sldNum" sz="quarter" idx="12"/>
          </p:nvPr>
        </p:nvSpPr>
        <p:spPr/>
        <p:txBody>
          <a:bodyPr/>
          <a:lstStyle/>
          <a:p>
            <a:fld id="{1E47FE53-EBF0-4DA7-9D9D-CC1C3A20F3CB}" type="slidenum">
              <a:rPr lang="en-US" smtClean="0"/>
              <a:t>10</a:t>
            </a:fld>
            <a:endParaRPr lang="en-US"/>
          </a:p>
        </p:txBody>
      </p:sp>
    </p:spTree>
    <p:extLst>
      <p:ext uri="{BB962C8B-B14F-4D97-AF65-F5344CB8AC3E}">
        <p14:creationId xmlns:p14="http://schemas.microsoft.com/office/powerpoint/2010/main" val="1170823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1C448-2C1A-D508-810A-E0007094B630}"/>
              </a:ext>
            </a:extLst>
          </p:cNvPr>
          <p:cNvSpPr>
            <a:spLocks noGrp="1"/>
          </p:cNvSpPr>
          <p:nvPr>
            <p:ph type="title"/>
          </p:nvPr>
        </p:nvSpPr>
        <p:spPr/>
        <p:txBody>
          <a:bodyPr/>
          <a:lstStyle/>
          <a:p>
            <a:r>
              <a:rPr lang="en-US" dirty="0"/>
              <a:t>Applicable Sections of the LCAP</a:t>
            </a:r>
          </a:p>
        </p:txBody>
      </p:sp>
      <p:sp>
        <p:nvSpPr>
          <p:cNvPr id="3" name="Content Placeholder 2">
            <a:extLst>
              <a:ext uri="{FF2B5EF4-FFF2-40B4-BE49-F238E27FC236}">
                <a16:creationId xmlns:a16="http://schemas.microsoft.com/office/drawing/2014/main" id="{37662FCB-8697-B9F9-9D10-A746A65AB50E}"/>
              </a:ext>
            </a:extLst>
          </p:cNvPr>
          <p:cNvSpPr>
            <a:spLocks noGrp="1"/>
          </p:cNvSpPr>
          <p:nvPr>
            <p:ph idx="1"/>
          </p:nvPr>
        </p:nvSpPr>
        <p:spPr/>
        <p:txBody>
          <a:bodyPr/>
          <a:lstStyle/>
          <a:p>
            <a:pPr marL="0" indent="0">
              <a:buNone/>
            </a:pPr>
            <a:r>
              <a:rPr lang="en-US" dirty="0"/>
              <a:t>This demonstration lives in the following LCAP sections:</a:t>
            </a:r>
          </a:p>
          <a:p>
            <a:r>
              <a:rPr lang="en-US" dirty="0"/>
              <a:t>Goals and Actions</a:t>
            </a:r>
          </a:p>
          <a:p>
            <a:r>
              <a:rPr lang="en-US" dirty="0"/>
              <a:t>Measuring and Reporting Results</a:t>
            </a:r>
          </a:p>
          <a:p>
            <a:r>
              <a:rPr lang="en-US" dirty="0"/>
              <a:t>Goal Analysis: Prompt 3</a:t>
            </a:r>
          </a:p>
          <a:p>
            <a:r>
              <a:rPr lang="en-US" dirty="0"/>
              <a:t>Increased or Improved Services for Foster Youth, English Learners, and Low-Income Students</a:t>
            </a:r>
          </a:p>
          <a:p>
            <a:r>
              <a:rPr lang="en-US" dirty="0"/>
              <a:t>LCAP Action Tables</a:t>
            </a:r>
          </a:p>
        </p:txBody>
      </p:sp>
      <p:sp>
        <p:nvSpPr>
          <p:cNvPr id="4" name="Slide Number Placeholder 3">
            <a:extLst>
              <a:ext uri="{FF2B5EF4-FFF2-40B4-BE49-F238E27FC236}">
                <a16:creationId xmlns:a16="http://schemas.microsoft.com/office/drawing/2014/main" id="{0575050A-505E-3312-1CA9-4A225C9A28C8}"/>
              </a:ext>
            </a:extLst>
          </p:cNvPr>
          <p:cNvSpPr>
            <a:spLocks noGrp="1"/>
          </p:cNvSpPr>
          <p:nvPr>
            <p:ph type="sldNum" sz="quarter" idx="12"/>
          </p:nvPr>
        </p:nvSpPr>
        <p:spPr/>
        <p:txBody>
          <a:bodyPr/>
          <a:lstStyle/>
          <a:p>
            <a:fld id="{1E47FE53-EBF0-4DA7-9D9D-CC1C3A20F3CB}" type="slidenum">
              <a:rPr lang="en-US" smtClean="0"/>
              <a:t>11</a:t>
            </a:fld>
            <a:endParaRPr lang="en-US"/>
          </a:p>
        </p:txBody>
      </p:sp>
    </p:spTree>
    <p:extLst>
      <p:ext uri="{BB962C8B-B14F-4D97-AF65-F5344CB8AC3E}">
        <p14:creationId xmlns:p14="http://schemas.microsoft.com/office/powerpoint/2010/main" val="2705514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C709B-D9E0-472B-8343-CBA26C7A767A}"/>
              </a:ext>
            </a:extLst>
          </p:cNvPr>
          <p:cNvSpPr>
            <a:spLocks noGrp="1"/>
          </p:cNvSpPr>
          <p:nvPr>
            <p:ph type="title"/>
          </p:nvPr>
        </p:nvSpPr>
        <p:spPr/>
        <p:txBody>
          <a:bodyPr/>
          <a:lstStyle/>
          <a:p>
            <a:r>
              <a:rPr lang="en-US" dirty="0"/>
              <a:t>Contributing Actions</a:t>
            </a:r>
          </a:p>
        </p:txBody>
      </p:sp>
      <p:sp>
        <p:nvSpPr>
          <p:cNvPr id="3" name="Content Placeholder 2">
            <a:extLst>
              <a:ext uri="{FF2B5EF4-FFF2-40B4-BE49-F238E27FC236}">
                <a16:creationId xmlns:a16="http://schemas.microsoft.com/office/drawing/2014/main" id="{0972029F-445C-452B-8719-623F563F711B}"/>
              </a:ext>
            </a:extLst>
          </p:cNvPr>
          <p:cNvSpPr>
            <a:spLocks noGrp="1"/>
          </p:cNvSpPr>
          <p:nvPr>
            <p:ph idx="1"/>
          </p:nvPr>
        </p:nvSpPr>
        <p:spPr>
          <a:xfrm>
            <a:off x="1097280" y="1845733"/>
            <a:ext cx="10058400" cy="4610395"/>
          </a:xfrm>
        </p:spPr>
        <p:txBody>
          <a:bodyPr>
            <a:normAutofit/>
          </a:bodyPr>
          <a:lstStyle/>
          <a:p>
            <a:r>
              <a:rPr lang="en-US" dirty="0"/>
              <a:t>A contributing action is an action that is being implemented to either increase or improve services for students who are low-income, EL, and/or foster youth.</a:t>
            </a:r>
          </a:p>
          <a:p>
            <a:r>
              <a:rPr lang="en-US" dirty="0"/>
              <a:t>Each action that is increasing or improving services contributes towards meeting the LEA’s MPP.</a:t>
            </a:r>
          </a:p>
          <a:p>
            <a:r>
              <a:rPr lang="en-US" dirty="0"/>
              <a:t>There are three types of contributing actions:​</a:t>
            </a:r>
          </a:p>
          <a:p>
            <a:pPr lvl="1"/>
            <a:r>
              <a:rPr lang="en-US" dirty="0"/>
              <a:t>LEA-wide​</a:t>
            </a:r>
          </a:p>
          <a:p>
            <a:pPr lvl="1"/>
            <a:r>
              <a:rPr lang="en-US" dirty="0"/>
              <a:t>Schoolwide​</a:t>
            </a:r>
          </a:p>
          <a:p>
            <a:pPr lvl="1"/>
            <a:r>
              <a:rPr lang="en-US" dirty="0"/>
              <a:t>Limited to Unduplicated Student Group(s)*</a:t>
            </a:r>
          </a:p>
          <a:p>
            <a:pPr marL="0" indent="0">
              <a:buNone/>
            </a:pPr>
            <a:r>
              <a:rPr lang="en-US" dirty="0"/>
              <a:t>(see notes)</a:t>
            </a:r>
          </a:p>
        </p:txBody>
      </p:sp>
      <p:sp>
        <p:nvSpPr>
          <p:cNvPr id="4" name="Slide Number Placeholder 3">
            <a:extLst>
              <a:ext uri="{FF2B5EF4-FFF2-40B4-BE49-F238E27FC236}">
                <a16:creationId xmlns:a16="http://schemas.microsoft.com/office/drawing/2014/main" id="{F32952E3-3836-4A99-8A41-1343F913EB60}"/>
              </a:ext>
            </a:extLst>
          </p:cNvPr>
          <p:cNvSpPr>
            <a:spLocks noGrp="1"/>
          </p:cNvSpPr>
          <p:nvPr>
            <p:ph type="sldNum" sz="quarter" idx="12"/>
          </p:nvPr>
        </p:nvSpPr>
        <p:spPr/>
        <p:txBody>
          <a:bodyPr/>
          <a:lstStyle/>
          <a:p>
            <a:fld id="{1E47FE53-EBF0-4DA7-9D9D-CC1C3A20F3CB}" type="slidenum">
              <a:rPr lang="en-US" smtClean="0"/>
              <a:t>12</a:t>
            </a:fld>
            <a:endParaRPr lang="en-US"/>
          </a:p>
        </p:txBody>
      </p:sp>
    </p:spTree>
    <p:extLst>
      <p:ext uri="{BB962C8B-B14F-4D97-AF65-F5344CB8AC3E}">
        <p14:creationId xmlns:p14="http://schemas.microsoft.com/office/powerpoint/2010/main" val="1907684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F70D9-BDEB-42AB-9E86-93E68A64405E}"/>
              </a:ext>
            </a:extLst>
          </p:cNvPr>
          <p:cNvSpPr>
            <a:spLocks noGrp="1"/>
          </p:cNvSpPr>
          <p:nvPr>
            <p:ph type="title"/>
          </p:nvPr>
        </p:nvSpPr>
        <p:spPr/>
        <p:txBody>
          <a:bodyPr/>
          <a:lstStyle/>
          <a:p>
            <a:r>
              <a:rPr lang="en-US" dirty="0"/>
              <a:t>The Practice in Steps</a:t>
            </a:r>
          </a:p>
        </p:txBody>
      </p:sp>
      <p:sp>
        <p:nvSpPr>
          <p:cNvPr id="3" name="Text Placeholder 2">
            <a:extLst>
              <a:ext uri="{FF2B5EF4-FFF2-40B4-BE49-F238E27FC236}">
                <a16:creationId xmlns:a16="http://schemas.microsoft.com/office/drawing/2014/main" id="{6DA327EB-6CD7-4AD8-BB5A-575764071125}"/>
              </a:ext>
            </a:extLst>
          </p:cNvPr>
          <p:cNvSpPr>
            <a:spLocks noGrp="1"/>
          </p:cNvSpPr>
          <p:nvPr>
            <p:ph type="body" sz="half" idx="2"/>
          </p:nvPr>
        </p:nvSpPr>
        <p:spPr/>
        <p:txBody>
          <a:bodyPr>
            <a:normAutofit/>
          </a:bodyPr>
          <a:lstStyle/>
          <a:p>
            <a:r>
              <a:rPr lang="en-US" sz="3000" dirty="0">
                <a:latin typeface="Arial" panose="020B0604020202020204" pitchFamily="34" charset="0"/>
                <a:cs typeface="Arial" panose="020B0604020202020204" pitchFamily="34" charset="0"/>
              </a:rPr>
              <a:t>Impacting Educational Outcomes for Low income, EL, and Foster Youth Students</a:t>
            </a:r>
          </a:p>
        </p:txBody>
      </p:sp>
      <p:pic>
        <p:nvPicPr>
          <p:cNvPr id="16" name="Content Placeholder 15" descr="Process diagram with 6 steps going from top to bottom: gather and analyze data, identify needs, develop strategies to address needs, identify measure(s) of effectiveness, determine scope of action(s), evaluate effectiveness.">
            <a:extLst>
              <a:ext uri="{FF2B5EF4-FFF2-40B4-BE49-F238E27FC236}">
                <a16:creationId xmlns:a16="http://schemas.microsoft.com/office/drawing/2014/main" id="{B81A78DD-0445-1A2A-7632-C9AFEAF1B893}"/>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271963" y="412800"/>
            <a:ext cx="7631112" cy="5854600"/>
          </a:xfrm>
        </p:spPr>
      </p:pic>
      <p:sp>
        <p:nvSpPr>
          <p:cNvPr id="5" name="Slide Number Placeholder 4">
            <a:extLst>
              <a:ext uri="{FF2B5EF4-FFF2-40B4-BE49-F238E27FC236}">
                <a16:creationId xmlns:a16="http://schemas.microsoft.com/office/drawing/2014/main" id="{38DB6930-4075-43AB-91FB-02034373EF81}"/>
              </a:ext>
            </a:extLst>
          </p:cNvPr>
          <p:cNvSpPr>
            <a:spLocks noGrp="1"/>
          </p:cNvSpPr>
          <p:nvPr>
            <p:ph type="sldNum" sz="quarter" idx="12"/>
          </p:nvPr>
        </p:nvSpPr>
        <p:spPr/>
        <p:txBody>
          <a:bodyPr/>
          <a:lstStyle/>
          <a:p>
            <a:fld id="{1E47FE53-EBF0-4DA7-9D9D-CC1C3A20F3CB}" type="slidenum">
              <a:rPr lang="en-US" smtClean="0"/>
              <a:t>13</a:t>
            </a:fld>
            <a:endParaRPr lang="en-US"/>
          </a:p>
        </p:txBody>
      </p:sp>
    </p:spTree>
    <p:extLst>
      <p:ext uri="{BB962C8B-B14F-4D97-AF65-F5344CB8AC3E}">
        <p14:creationId xmlns:p14="http://schemas.microsoft.com/office/powerpoint/2010/main" val="42750445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D5E43-4C55-58FB-7C8D-482D8FD5F0CA}"/>
              </a:ext>
            </a:extLst>
          </p:cNvPr>
          <p:cNvSpPr>
            <a:spLocks noGrp="1"/>
          </p:cNvSpPr>
          <p:nvPr>
            <p:ph type="title"/>
          </p:nvPr>
        </p:nvSpPr>
        <p:spPr/>
        <p:txBody>
          <a:bodyPr/>
          <a:lstStyle/>
          <a:p>
            <a:r>
              <a:rPr lang="en-US" dirty="0"/>
              <a:t>Goals and Actions Section</a:t>
            </a:r>
          </a:p>
        </p:txBody>
      </p:sp>
      <p:sp>
        <p:nvSpPr>
          <p:cNvPr id="3" name="Text Placeholder 2">
            <a:extLst>
              <a:ext uri="{FF2B5EF4-FFF2-40B4-BE49-F238E27FC236}">
                <a16:creationId xmlns:a16="http://schemas.microsoft.com/office/drawing/2014/main" id="{A3C63DFA-653C-BB63-6830-616B707DCC60}"/>
              </a:ext>
            </a:extLst>
          </p:cNvPr>
          <p:cNvSpPr>
            <a:spLocks noGrp="1"/>
          </p:cNvSpPr>
          <p:nvPr>
            <p:ph type="body" idx="1"/>
          </p:nvPr>
        </p:nvSpPr>
        <p:spPr/>
        <p:txBody>
          <a:bodyPr/>
          <a:lstStyle/>
          <a:p>
            <a:r>
              <a:rPr lang="en-US" cap="none" dirty="0"/>
              <a:t>Template and Instructions</a:t>
            </a:r>
            <a:endParaRPr lang="en-US" dirty="0"/>
          </a:p>
        </p:txBody>
      </p:sp>
      <p:sp>
        <p:nvSpPr>
          <p:cNvPr id="4" name="Slide Number Placeholder 3">
            <a:extLst>
              <a:ext uri="{FF2B5EF4-FFF2-40B4-BE49-F238E27FC236}">
                <a16:creationId xmlns:a16="http://schemas.microsoft.com/office/drawing/2014/main" id="{CDE10478-2C89-1E22-8773-DB812743463A}"/>
              </a:ext>
            </a:extLst>
          </p:cNvPr>
          <p:cNvSpPr>
            <a:spLocks noGrp="1"/>
          </p:cNvSpPr>
          <p:nvPr>
            <p:ph type="sldNum" sz="quarter" idx="12"/>
          </p:nvPr>
        </p:nvSpPr>
        <p:spPr/>
        <p:txBody>
          <a:bodyPr/>
          <a:lstStyle/>
          <a:p>
            <a:fld id="{1E47FE53-EBF0-4DA7-9D9D-CC1C3A20F3CB}" type="slidenum">
              <a:rPr lang="en-US" smtClean="0"/>
              <a:t>14</a:t>
            </a:fld>
            <a:endParaRPr lang="en-US"/>
          </a:p>
        </p:txBody>
      </p:sp>
    </p:spTree>
    <p:extLst>
      <p:ext uri="{BB962C8B-B14F-4D97-AF65-F5344CB8AC3E}">
        <p14:creationId xmlns:p14="http://schemas.microsoft.com/office/powerpoint/2010/main" val="825774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BEFEB-4534-4665-9FC1-869780B9A29F}"/>
              </a:ext>
            </a:extLst>
          </p:cNvPr>
          <p:cNvSpPr>
            <a:spLocks noGrp="1"/>
          </p:cNvSpPr>
          <p:nvPr>
            <p:ph type="title"/>
          </p:nvPr>
        </p:nvSpPr>
        <p:spPr/>
        <p:txBody>
          <a:bodyPr/>
          <a:lstStyle/>
          <a:p>
            <a:r>
              <a:rPr lang="en-US" dirty="0"/>
              <a:t>Measuring and Reporting Results</a:t>
            </a:r>
          </a:p>
        </p:txBody>
      </p:sp>
      <p:sp>
        <p:nvSpPr>
          <p:cNvPr id="3" name="Content Placeholder 2">
            <a:extLst>
              <a:ext uri="{FF2B5EF4-FFF2-40B4-BE49-F238E27FC236}">
                <a16:creationId xmlns:a16="http://schemas.microsoft.com/office/drawing/2014/main" id="{469B8C84-B7F4-41C2-954F-13E35132F38F}"/>
              </a:ext>
            </a:extLst>
          </p:cNvPr>
          <p:cNvSpPr>
            <a:spLocks noGrp="1"/>
          </p:cNvSpPr>
          <p:nvPr>
            <p:ph idx="1"/>
          </p:nvPr>
        </p:nvSpPr>
        <p:spPr/>
        <p:txBody>
          <a:bodyPr/>
          <a:lstStyle/>
          <a:p>
            <a:r>
              <a:rPr lang="en-US" b="1" dirty="0">
                <a:cs typeface="Calibri"/>
              </a:rPr>
              <a:t>Required metrics for LEA-wide actions</a:t>
            </a:r>
            <a:r>
              <a:rPr lang="en-US" dirty="0">
                <a:cs typeface="Calibri"/>
              </a:rPr>
              <a:t>: For each action identified as 1) contributing towards the requirement to increase or improve services for foster youth, English learners, including long-term English learners, and low-income students and 2) being provided on an LEA-wide basis, the LEA must identify one or more metrics to monitor the effectiveness of the action and its budgeted expenditures.  </a:t>
            </a:r>
          </a:p>
          <a:p>
            <a:pPr marL="0" indent="0">
              <a:buNone/>
            </a:pPr>
            <a:endParaRPr lang="en-US" dirty="0"/>
          </a:p>
          <a:p>
            <a:pPr marL="0" indent="0">
              <a:buNone/>
            </a:pPr>
            <a:r>
              <a:rPr lang="en-US" dirty="0"/>
              <a:t>(see notes)</a:t>
            </a:r>
          </a:p>
        </p:txBody>
      </p:sp>
      <p:sp>
        <p:nvSpPr>
          <p:cNvPr id="4" name="Slide Number Placeholder 3">
            <a:extLst>
              <a:ext uri="{FF2B5EF4-FFF2-40B4-BE49-F238E27FC236}">
                <a16:creationId xmlns:a16="http://schemas.microsoft.com/office/drawing/2014/main" id="{48A7FD2A-DDEC-4B7C-86C8-CC3A53EEC755}"/>
              </a:ext>
            </a:extLst>
          </p:cNvPr>
          <p:cNvSpPr>
            <a:spLocks noGrp="1"/>
          </p:cNvSpPr>
          <p:nvPr>
            <p:ph type="sldNum" sz="quarter" idx="12"/>
          </p:nvPr>
        </p:nvSpPr>
        <p:spPr/>
        <p:txBody>
          <a:bodyPr/>
          <a:lstStyle/>
          <a:p>
            <a:fld id="{1E47FE53-EBF0-4DA7-9D9D-CC1C3A20F3CB}" type="slidenum">
              <a:rPr lang="en-US" smtClean="0"/>
              <a:t>15</a:t>
            </a:fld>
            <a:endParaRPr lang="en-US"/>
          </a:p>
        </p:txBody>
      </p:sp>
    </p:spTree>
    <p:extLst>
      <p:ext uri="{BB962C8B-B14F-4D97-AF65-F5344CB8AC3E}">
        <p14:creationId xmlns:p14="http://schemas.microsoft.com/office/powerpoint/2010/main" val="2008638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ED1AD-415D-6DE1-4658-F8F1BE4F46A8}"/>
              </a:ext>
            </a:extLst>
          </p:cNvPr>
          <p:cNvSpPr>
            <a:spLocks noGrp="1"/>
          </p:cNvSpPr>
          <p:nvPr>
            <p:ph type="title"/>
          </p:nvPr>
        </p:nvSpPr>
        <p:spPr/>
        <p:txBody>
          <a:bodyPr/>
          <a:lstStyle/>
          <a:p>
            <a:r>
              <a:rPr lang="en-US" dirty="0"/>
              <a:t>Identifying Actions as Contributing</a:t>
            </a:r>
          </a:p>
        </p:txBody>
      </p:sp>
      <p:graphicFrame>
        <p:nvGraphicFramePr>
          <p:cNvPr id="6" name="Content Placeholder 4">
            <a:extLst>
              <a:ext uri="{FF2B5EF4-FFF2-40B4-BE49-F238E27FC236}">
                <a16:creationId xmlns:a16="http://schemas.microsoft.com/office/drawing/2014/main" id="{7C0D85AB-2B98-F41B-BC12-71365770DACC}"/>
              </a:ext>
            </a:extLst>
          </p:cNvPr>
          <p:cNvGraphicFramePr>
            <a:graphicFrameLocks noGrp="1"/>
          </p:cNvGraphicFramePr>
          <p:nvPr>
            <p:ph sz="half" idx="1"/>
            <p:extLst>
              <p:ext uri="{D42A27DB-BD31-4B8C-83A1-F6EECF244321}">
                <p14:modId xmlns:p14="http://schemas.microsoft.com/office/powerpoint/2010/main" val="2191110923"/>
              </p:ext>
            </p:extLst>
          </p:nvPr>
        </p:nvGraphicFramePr>
        <p:xfrm>
          <a:off x="116305" y="1904074"/>
          <a:ext cx="11959390" cy="3699058"/>
        </p:xfrm>
        <a:graphic>
          <a:graphicData uri="http://schemas.openxmlformats.org/drawingml/2006/table">
            <a:tbl>
              <a:tblPr firstRow="1">
                <a:tableStyleId>{2D5ABB26-0587-4C30-8999-92F81FD0307C}</a:tableStyleId>
              </a:tblPr>
              <a:tblGrid>
                <a:gridCol w="1159042">
                  <a:extLst>
                    <a:ext uri="{9D8B030D-6E8A-4147-A177-3AD203B41FA5}">
                      <a16:colId xmlns:a16="http://schemas.microsoft.com/office/drawing/2014/main" val="1165464886"/>
                    </a:ext>
                  </a:extLst>
                </a:gridCol>
                <a:gridCol w="3624714">
                  <a:extLst>
                    <a:ext uri="{9D8B030D-6E8A-4147-A177-3AD203B41FA5}">
                      <a16:colId xmlns:a16="http://schemas.microsoft.com/office/drawing/2014/main" val="203944417"/>
                    </a:ext>
                  </a:extLst>
                </a:gridCol>
                <a:gridCol w="3922875">
                  <a:extLst>
                    <a:ext uri="{9D8B030D-6E8A-4147-A177-3AD203B41FA5}">
                      <a16:colId xmlns:a16="http://schemas.microsoft.com/office/drawing/2014/main" val="778749670"/>
                    </a:ext>
                  </a:extLst>
                </a:gridCol>
                <a:gridCol w="1271756">
                  <a:extLst>
                    <a:ext uri="{9D8B030D-6E8A-4147-A177-3AD203B41FA5}">
                      <a16:colId xmlns:a16="http://schemas.microsoft.com/office/drawing/2014/main" val="167243682"/>
                    </a:ext>
                  </a:extLst>
                </a:gridCol>
                <a:gridCol w="1981003">
                  <a:extLst>
                    <a:ext uri="{9D8B030D-6E8A-4147-A177-3AD203B41FA5}">
                      <a16:colId xmlns:a16="http://schemas.microsoft.com/office/drawing/2014/main" val="3263253396"/>
                    </a:ext>
                  </a:extLst>
                </a:gridCol>
              </a:tblGrid>
              <a:tr h="979162">
                <a:tc>
                  <a:txBody>
                    <a:bodyPr/>
                    <a:lstStyle/>
                    <a:p>
                      <a:r>
                        <a:rPr lang="en-US" sz="2400" dirty="0"/>
                        <a:t>Action #</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rgbClr val="DEEBF6"/>
                    </a:solidFill>
                  </a:tcPr>
                </a:tc>
                <a:tc>
                  <a:txBody>
                    <a:bodyPr/>
                    <a:lstStyle/>
                    <a:p>
                      <a:r>
                        <a:rPr lang="en-US" sz="2400" dirty="0"/>
                        <a:t>Title</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rgbClr val="DEEBF6"/>
                    </a:solidFill>
                  </a:tcPr>
                </a:tc>
                <a:tc>
                  <a:txBody>
                    <a:bodyPr/>
                    <a:lstStyle/>
                    <a:p>
                      <a:r>
                        <a:rPr lang="en-US" sz="2400" dirty="0"/>
                        <a:t>Description</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rgbClr val="DEEBF6"/>
                    </a:solidFill>
                  </a:tcPr>
                </a:tc>
                <a:tc>
                  <a:txBody>
                    <a:bodyPr/>
                    <a:lstStyle/>
                    <a:p>
                      <a:r>
                        <a:rPr lang="en-US" sz="2400" dirty="0"/>
                        <a:t>Total Funds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rgbClr val="DEEBF6"/>
                    </a:solidFill>
                  </a:tcPr>
                </a:tc>
                <a:tc>
                  <a:txBody>
                    <a:bodyPr/>
                    <a:lstStyle/>
                    <a:p>
                      <a:r>
                        <a:rPr lang="en-US" sz="2400" dirty="0">
                          <a:highlight>
                            <a:srgbClr val="FFFF00"/>
                          </a:highlight>
                        </a:rPr>
                        <a:t>Contributing</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rgbClr val="DEEBF6"/>
                    </a:solidFill>
                  </a:tcPr>
                </a:tc>
                <a:extLst>
                  <a:ext uri="{0D108BD9-81ED-4DB2-BD59-A6C34878D82A}">
                    <a16:rowId xmlns:a16="http://schemas.microsoft.com/office/drawing/2014/main" val="3274779635"/>
                  </a:ext>
                </a:extLst>
              </a:tr>
              <a:tr h="2719896">
                <a:tc>
                  <a:txBody>
                    <a:bodyPr/>
                    <a:lstStyle/>
                    <a:p>
                      <a:r>
                        <a:rPr lang="en-US" sz="2400" dirty="0"/>
                        <a:t>[Action #]</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r>
                        <a:rPr lang="en-US" sz="2400" dirty="0"/>
                        <a:t>[A short title for the action; this will appear in the Action tables]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r>
                        <a:rPr lang="en-US" sz="2400" dirty="0"/>
                        <a:t>[A description of what the action is; may include a description of how the action contributes to increasing or improving services]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r>
                        <a:rPr lang="en-US" sz="2400" dirty="0"/>
                        <a:t>[$0.00]</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r>
                        <a:rPr lang="en-US" sz="2400" dirty="0">
                          <a:highlight>
                            <a:srgbClr val="FFFF00"/>
                          </a:highlight>
                        </a:rPr>
                        <a:t>[Y/N]</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1005403667"/>
                  </a:ext>
                </a:extLst>
              </a:tr>
            </a:tbl>
          </a:graphicData>
        </a:graphic>
      </p:graphicFrame>
      <p:sp>
        <p:nvSpPr>
          <p:cNvPr id="4" name="Content Placeholder 3">
            <a:extLst>
              <a:ext uri="{FF2B5EF4-FFF2-40B4-BE49-F238E27FC236}">
                <a16:creationId xmlns:a16="http://schemas.microsoft.com/office/drawing/2014/main" id="{7CAD845E-BCBD-A25A-3C73-EFCEC58D7F94}"/>
              </a:ext>
            </a:extLst>
          </p:cNvPr>
          <p:cNvSpPr>
            <a:spLocks noGrp="1"/>
          </p:cNvSpPr>
          <p:nvPr>
            <p:ph sz="half" idx="2"/>
          </p:nvPr>
        </p:nvSpPr>
        <p:spPr>
          <a:xfrm>
            <a:off x="1097278" y="5778230"/>
            <a:ext cx="2482501" cy="464628"/>
          </a:xfrm>
        </p:spPr>
        <p:txBody>
          <a:bodyPr>
            <a:normAutofit lnSpcReduction="10000"/>
          </a:bodyPr>
          <a:lstStyle/>
          <a:p>
            <a:pPr marL="0" indent="0">
              <a:buNone/>
            </a:pPr>
            <a:r>
              <a:rPr lang="en-US" dirty="0"/>
              <a:t>(see notes)</a:t>
            </a:r>
          </a:p>
        </p:txBody>
      </p:sp>
      <p:sp>
        <p:nvSpPr>
          <p:cNvPr id="5" name="Slide Number Placeholder 4">
            <a:extLst>
              <a:ext uri="{FF2B5EF4-FFF2-40B4-BE49-F238E27FC236}">
                <a16:creationId xmlns:a16="http://schemas.microsoft.com/office/drawing/2014/main" id="{3277F490-F16F-3FED-7B9C-482AEEC9FCFB}"/>
              </a:ext>
            </a:extLst>
          </p:cNvPr>
          <p:cNvSpPr>
            <a:spLocks noGrp="1"/>
          </p:cNvSpPr>
          <p:nvPr>
            <p:ph type="sldNum" sz="quarter" idx="12"/>
          </p:nvPr>
        </p:nvSpPr>
        <p:spPr/>
        <p:txBody>
          <a:bodyPr/>
          <a:lstStyle/>
          <a:p>
            <a:fld id="{1E47FE53-EBF0-4DA7-9D9D-CC1C3A20F3CB}" type="slidenum">
              <a:rPr lang="en-US" smtClean="0"/>
              <a:t>16</a:t>
            </a:fld>
            <a:endParaRPr lang="en-US"/>
          </a:p>
        </p:txBody>
      </p:sp>
    </p:spTree>
    <p:extLst>
      <p:ext uri="{BB962C8B-B14F-4D97-AF65-F5344CB8AC3E}">
        <p14:creationId xmlns:p14="http://schemas.microsoft.com/office/powerpoint/2010/main" val="23348362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BE199-0F79-4960-9234-C90C780E13A9}"/>
              </a:ext>
            </a:extLst>
          </p:cNvPr>
          <p:cNvSpPr>
            <a:spLocks noGrp="1"/>
          </p:cNvSpPr>
          <p:nvPr>
            <p:ph type="title"/>
          </p:nvPr>
        </p:nvSpPr>
        <p:spPr/>
        <p:txBody>
          <a:bodyPr/>
          <a:lstStyle/>
          <a:p>
            <a:r>
              <a:rPr lang="en-US" dirty="0">
                <a:solidFill>
                  <a:schemeClr val="tx1"/>
                </a:solidFill>
              </a:rPr>
              <a:t>Goal Analysis Section: Prompt 3</a:t>
            </a:r>
            <a:endParaRPr lang="en-US" dirty="0"/>
          </a:p>
        </p:txBody>
      </p:sp>
      <p:sp>
        <p:nvSpPr>
          <p:cNvPr id="3" name="Text Placeholder 2">
            <a:extLst>
              <a:ext uri="{FF2B5EF4-FFF2-40B4-BE49-F238E27FC236}">
                <a16:creationId xmlns:a16="http://schemas.microsoft.com/office/drawing/2014/main" id="{DBFFCCF8-C2E7-4793-8A52-60F7DF113704}"/>
              </a:ext>
            </a:extLst>
          </p:cNvPr>
          <p:cNvSpPr>
            <a:spLocks noGrp="1"/>
          </p:cNvSpPr>
          <p:nvPr>
            <p:ph type="body" idx="1"/>
          </p:nvPr>
        </p:nvSpPr>
        <p:spPr/>
        <p:txBody>
          <a:bodyPr/>
          <a:lstStyle/>
          <a:p>
            <a:r>
              <a:rPr lang="en-US" cap="none" dirty="0"/>
              <a:t>Template and Instructions</a:t>
            </a:r>
          </a:p>
        </p:txBody>
      </p:sp>
      <p:sp>
        <p:nvSpPr>
          <p:cNvPr id="4" name="Slide Number Placeholder 3">
            <a:extLst>
              <a:ext uri="{FF2B5EF4-FFF2-40B4-BE49-F238E27FC236}">
                <a16:creationId xmlns:a16="http://schemas.microsoft.com/office/drawing/2014/main" id="{4BAA601F-E436-4976-8B4E-06F6257801A2}"/>
              </a:ext>
            </a:extLst>
          </p:cNvPr>
          <p:cNvSpPr>
            <a:spLocks noGrp="1"/>
          </p:cNvSpPr>
          <p:nvPr>
            <p:ph type="sldNum" sz="quarter" idx="12"/>
          </p:nvPr>
        </p:nvSpPr>
        <p:spPr/>
        <p:txBody>
          <a:bodyPr/>
          <a:lstStyle/>
          <a:p>
            <a:fld id="{1E47FE53-EBF0-4DA7-9D9D-CC1C3A20F3CB}" type="slidenum">
              <a:rPr lang="en-US" smtClean="0"/>
              <a:t>17</a:t>
            </a:fld>
            <a:endParaRPr lang="en-US"/>
          </a:p>
        </p:txBody>
      </p:sp>
    </p:spTree>
    <p:extLst>
      <p:ext uri="{BB962C8B-B14F-4D97-AF65-F5344CB8AC3E}">
        <p14:creationId xmlns:p14="http://schemas.microsoft.com/office/powerpoint/2010/main" val="7664597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59BB9-EA94-2C88-565D-0522052F0E43}"/>
              </a:ext>
            </a:extLst>
          </p:cNvPr>
          <p:cNvSpPr>
            <a:spLocks noGrp="1"/>
          </p:cNvSpPr>
          <p:nvPr>
            <p:ph type="title"/>
          </p:nvPr>
        </p:nvSpPr>
        <p:spPr>
          <a:xfrm>
            <a:off x="282633" y="1127698"/>
            <a:ext cx="3507971" cy="2301301"/>
          </a:xfrm>
        </p:spPr>
        <p:txBody>
          <a:bodyPr/>
          <a:lstStyle/>
          <a:p>
            <a:r>
              <a:rPr lang="en-US" dirty="0"/>
              <a:t>Goal Analysis: Prompt 3 </a:t>
            </a:r>
          </a:p>
        </p:txBody>
      </p:sp>
      <p:sp>
        <p:nvSpPr>
          <p:cNvPr id="3" name="Content Placeholder 2">
            <a:extLst>
              <a:ext uri="{FF2B5EF4-FFF2-40B4-BE49-F238E27FC236}">
                <a16:creationId xmlns:a16="http://schemas.microsoft.com/office/drawing/2014/main" id="{0E2CCB27-AAE8-6B09-A1A8-193F3E468146}"/>
              </a:ext>
            </a:extLst>
          </p:cNvPr>
          <p:cNvSpPr>
            <a:spLocks noGrp="1"/>
          </p:cNvSpPr>
          <p:nvPr>
            <p:ph idx="1"/>
          </p:nvPr>
        </p:nvSpPr>
        <p:spPr>
          <a:xfrm>
            <a:off x="4278284" y="2004029"/>
            <a:ext cx="7631083" cy="1752659"/>
          </a:xfrm>
        </p:spPr>
        <p:txBody>
          <a:bodyPr>
            <a:normAutofit/>
          </a:bodyPr>
          <a:lstStyle/>
          <a:p>
            <a:pPr marL="0" indent="0">
              <a:buNone/>
            </a:pPr>
            <a:r>
              <a:rPr lang="en-US" sz="3200" dirty="0"/>
              <a:t>A description of the effectiveness or ineffectiveness of the specific actions to date in making progress toward the goal.</a:t>
            </a:r>
          </a:p>
        </p:txBody>
      </p:sp>
      <p:sp>
        <p:nvSpPr>
          <p:cNvPr id="5" name="Slide Number Placeholder 4">
            <a:extLst>
              <a:ext uri="{FF2B5EF4-FFF2-40B4-BE49-F238E27FC236}">
                <a16:creationId xmlns:a16="http://schemas.microsoft.com/office/drawing/2014/main" id="{94194088-CC23-93F6-6C65-EAE0278110DF}"/>
              </a:ext>
            </a:extLst>
          </p:cNvPr>
          <p:cNvSpPr>
            <a:spLocks noGrp="1"/>
          </p:cNvSpPr>
          <p:nvPr>
            <p:ph type="sldNum" sz="quarter" idx="12"/>
          </p:nvPr>
        </p:nvSpPr>
        <p:spPr/>
        <p:txBody>
          <a:bodyPr/>
          <a:lstStyle/>
          <a:p>
            <a:fld id="{1E47FE53-EBF0-4DA7-9D9D-CC1C3A20F3CB}" type="slidenum">
              <a:rPr lang="en-US" smtClean="0"/>
              <a:t>18</a:t>
            </a:fld>
            <a:endParaRPr lang="en-US"/>
          </a:p>
        </p:txBody>
      </p:sp>
    </p:spTree>
    <p:extLst>
      <p:ext uri="{BB962C8B-B14F-4D97-AF65-F5344CB8AC3E}">
        <p14:creationId xmlns:p14="http://schemas.microsoft.com/office/powerpoint/2010/main" val="35258653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59BB9-EA94-2C88-565D-0522052F0E43}"/>
              </a:ext>
            </a:extLst>
          </p:cNvPr>
          <p:cNvSpPr>
            <a:spLocks noGrp="1"/>
          </p:cNvSpPr>
          <p:nvPr>
            <p:ph type="title"/>
          </p:nvPr>
        </p:nvSpPr>
        <p:spPr>
          <a:xfrm>
            <a:off x="282633" y="1127699"/>
            <a:ext cx="3507971" cy="3094106"/>
          </a:xfrm>
        </p:spPr>
        <p:txBody>
          <a:bodyPr/>
          <a:lstStyle/>
          <a:p>
            <a:r>
              <a:rPr lang="en-US" dirty="0"/>
              <a:t>Goal Analysis: Prompt 3 Instructions (1)</a:t>
            </a:r>
          </a:p>
        </p:txBody>
      </p:sp>
      <p:sp>
        <p:nvSpPr>
          <p:cNvPr id="3" name="Content Placeholder 2">
            <a:extLst>
              <a:ext uri="{FF2B5EF4-FFF2-40B4-BE49-F238E27FC236}">
                <a16:creationId xmlns:a16="http://schemas.microsoft.com/office/drawing/2014/main" id="{0E2CCB27-AAE8-6B09-A1A8-193F3E468146}"/>
              </a:ext>
            </a:extLst>
          </p:cNvPr>
          <p:cNvSpPr>
            <a:spLocks noGrp="1"/>
          </p:cNvSpPr>
          <p:nvPr>
            <p:ph idx="1"/>
          </p:nvPr>
        </p:nvSpPr>
        <p:spPr>
          <a:xfrm>
            <a:off x="4278284" y="603115"/>
            <a:ext cx="7631083" cy="5583676"/>
          </a:xfrm>
        </p:spPr>
        <p:txBody>
          <a:bodyPr anchor="ctr">
            <a:normAutofit/>
          </a:bodyPr>
          <a:lstStyle/>
          <a:p>
            <a:r>
              <a:rPr lang="en-US" sz="3200" dirty="0"/>
              <a:t>Describe the effectiveness or ineffectiveness of the specific actions to date in making progress toward the goal. “Effectiveness” means the degree to which the actions were successful in producing the target result and “ineffectiveness” means that the actions did not produce any significant or targeted result.</a:t>
            </a:r>
          </a:p>
          <a:p>
            <a:pPr lvl="1"/>
            <a:r>
              <a:rPr lang="en-US" sz="2800" dirty="0"/>
              <a:t>In some cases, not all actions in a goal will be intended to improve performance on all of the metrics associated with the goal. </a:t>
            </a:r>
            <a:endParaRPr lang="en-US" sz="3200" dirty="0"/>
          </a:p>
        </p:txBody>
      </p:sp>
      <p:sp>
        <p:nvSpPr>
          <p:cNvPr id="5" name="Slide Number Placeholder 4">
            <a:extLst>
              <a:ext uri="{FF2B5EF4-FFF2-40B4-BE49-F238E27FC236}">
                <a16:creationId xmlns:a16="http://schemas.microsoft.com/office/drawing/2014/main" id="{94194088-CC23-93F6-6C65-EAE0278110DF}"/>
              </a:ext>
            </a:extLst>
          </p:cNvPr>
          <p:cNvSpPr>
            <a:spLocks noGrp="1"/>
          </p:cNvSpPr>
          <p:nvPr>
            <p:ph type="sldNum" sz="quarter" idx="12"/>
          </p:nvPr>
        </p:nvSpPr>
        <p:spPr/>
        <p:txBody>
          <a:bodyPr/>
          <a:lstStyle/>
          <a:p>
            <a:fld id="{1E47FE53-EBF0-4DA7-9D9D-CC1C3A20F3CB}" type="slidenum">
              <a:rPr lang="en-US" smtClean="0"/>
              <a:t>19</a:t>
            </a:fld>
            <a:endParaRPr lang="en-US"/>
          </a:p>
        </p:txBody>
      </p:sp>
    </p:spTree>
    <p:extLst>
      <p:ext uri="{BB962C8B-B14F-4D97-AF65-F5344CB8AC3E}">
        <p14:creationId xmlns:p14="http://schemas.microsoft.com/office/powerpoint/2010/main" val="661759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26DA0-0E34-D706-1423-D84869CBE37F}"/>
              </a:ext>
            </a:extLst>
          </p:cNvPr>
          <p:cNvSpPr>
            <a:spLocks noGrp="1"/>
          </p:cNvSpPr>
          <p:nvPr>
            <p:ph type="title"/>
          </p:nvPr>
        </p:nvSpPr>
        <p:spPr>
          <a:xfrm>
            <a:off x="282633" y="374072"/>
            <a:ext cx="3507971" cy="3867187"/>
          </a:xfrm>
        </p:spPr>
        <p:txBody>
          <a:bodyPr/>
          <a:lstStyle/>
          <a:p>
            <a:r>
              <a:rPr lang="en-US" dirty="0"/>
              <a:t>Tuesdays @ 2 Webinar Series</a:t>
            </a:r>
            <a:br>
              <a:rPr lang="en-US" dirty="0"/>
            </a:br>
            <a:r>
              <a:rPr lang="en-US" dirty="0"/>
              <a:t>January 2024</a:t>
            </a:r>
          </a:p>
        </p:txBody>
      </p:sp>
      <p:sp>
        <p:nvSpPr>
          <p:cNvPr id="4" name="Content Placeholder 3">
            <a:extLst>
              <a:ext uri="{FF2B5EF4-FFF2-40B4-BE49-F238E27FC236}">
                <a16:creationId xmlns:a16="http://schemas.microsoft.com/office/drawing/2014/main" id="{9AF4B8C3-42ED-CAAA-A810-CA202EE9629C}"/>
              </a:ext>
            </a:extLst>
          </p:cNvPr>
          <p:cNvSpPr>
            <a:spLocks noGrp="1"/>
          </p:cNvSpPr>
          <p:nvPr>
            <p:ph idx="1"/>
          </p:nvPr>
        </p:nvSpPr>
        <p:spPr>
          <a:xfrm>
            <a:off x="4272741" y="2438017"/>
            <a:ext cx="7631083" cy="3867187"/>
          </a:xfrm>
        </p:spPr>
        <p:txBody>
          <a:bodyPr/>
          <a:lstStyle/>
          <a:p>
            <a:r>
              <a:rPr lang="en-US" dirty="0"/>
              <a:t>1/9/2024: 2024 Local Indicators</a:t>
            </a:r>
          </a:p>
          <a:p>
            <a:r>
              <a:rPr lang="en-US" dirty="0"/>
              <a:t>1/23/2024: Updated School Plan for Student Achievement (SPSA) Templates</a:t>
            </a:r>
          </a:p>
        </p:txBody>
      </p:sp>
      <p:sp>
        <p:nvSpPr>
          <p:cNvPr id="5" name="Slide Number Placeholder 4">
            <a:extLst>
              <a:ext uri="{FF2B5EF4-FFF2-40B4-BE49-F238E27FC236}">
                <a16:creationId xmlns:a16="http://schemas.microsoft.com/office/drawing/2014/main" id="{F9161D7B-E373-6146-38E0-35F97EDEAEAE}"/>
              </a:ext>
            </a:extLst>
          </p:cNvPr>
          <p:cNvSpPr>
            <a:spLocks noGrp="1"/>
          </p:cNvSpPr>
          <p:nvPr>
            <p:ph type="sldNum" sz="quarter" idx="12"/>
          </p:nvPr>
        </p:nvSpPr>
        <p:spPr/>
        <p:txBody>
          <a:bodyPr/>
          <a:lstStyle/>
          <a:p>
            <a:fld id="{1E47FE53-EBF0-4DA7-9D9D-CC1C3A20F3CB}" type="slidenum">
              <a:rPr lang="en-US" smtClean="0"/>
              <a:t>2</a:t>
            </a:fld>
            <a:endParaRPr lang="en-US"/>
          </a:p>
        </p:txBody>
      </p:sp>
    </p:spTree>
    <p:extLst>
      <p:ext uri="{BB962C8B-B14F-4D97-AF65-F5344CB8AC3E}">
        <p14:creationId xmlns:p14="http://schemas.microsoft.com/office/powerpoint/2010/main" val="12824095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59BB9-EA94-2C88-565D-0522052F0E43}"/>
              </a:ext>
            </a:extLst>
          </p:cNvPr>
          <p:cNvSpPr>
            <a:spLocks noGrp="1"/>
          </p:cNvSpPr>
          <p:nvPr>
            <p:ph type="title"/>
          </p:nvPr>
        </p:nvSpPr>
        <p:spPr>
          <a:xfrm>
            <a:off x="282633" y="1127699"/>
            <a:ext cx="3507971" cy="3094106"/>
          </a:xfrm>
        </p:spPr>
        <p:txBody>
          <a:bodyPr/>
          <a:lstStyle/>
          <a:p>
            <a:r>
              <a:rPr lang="en-US" dirty="0"/>
              <a:t>Goal Analysis: Prompt 3 Instructions (2)</a:t>
            </a:r>
          </a:p>
        </p:txBody>
      </p:sp>
      <p:sp>
        <p:nvSpPr>
          <p:cNvPr id="3" name="Content Placeholder 2">
            <a:extLst>
              <a:ext uri="{FF2B5EF4-FFF2-40B4-BE49-F238E27FC236}">
                <a16:creationId xmlns:a16="http://schemas.microsoft.com/office/drawing/2014/main" id="{0E2CCB27-AAE8-6B09-A1A8-193F3E468146}"/>
              </a:ext>
            </a:extLst>
          </p:cNvPr>
          <p:cNvSpPr>
            <a:spLocks noGrp="1"/>
          </p:cNvSpPr>
          <p:nvPr>
            <p:ph idx="1"/>
          </p:nvPr>
        </p:nvSpPr>
        <p:spPr>
          <a:xfrm>
            <a:off x="4278284" y="252918"/>
            <a:ext cx="7631083" cy="6381345"/>
          </a:xfrm>
        </p:spPr>
        <p:txBody>
          <a:bodyPr>
            <a:normAutofit fontScale="92500" lnSpcReduction="20000"/>
          </a:bodyPr>
          <a:lstStyle/>
          <a:p>
            <a:r>
              <a:rPr lang="en-US" sz="3200" dirty="0"/>
              <a:t>When responding to this prompt, LEAs may assess the effectiveness of a single action or group of actions within the goal in the context of performance on a single metric or group of specific metrics within the goal that are applicable to the action(s). Grouping actions with metrics will allow for more robust analysis of whether the strategy the LEA is using to impact a specified set of metrics is working and increase transparency for educational partners. LEAs are encouraged to use such an approach when goals include multiple actions and metrics that are not closely associated.</a:t>
            </a:r>
          </a:p>
          <a:p>
            <a:r>
              <a:rPr lang="en-US" sz="3200" dirty="0"/>
              <a:t>Beginning with the development of the 2024–25 LCAP, the LEA must change actions that have not proven effective over a three-year period. </a:t>
            </a:r>
          </a:p>
        </p:txBody>
      </p:sp>
      <p:sp>
        <p:nvSpPr>
          <p:cNvPr id="5" name="Slide Number Placeholder 4">
            <a:extLst>
              <a:ext uri="{FF2B5EF4-FFF2-40B4-BE49-F238E27FC236}">
                <a16:creationId xmlns:a16="http://schemas.microsoft.com/office/drawing/2014/main" id="{94194088-CC23-93F6-6C65-EAE0278110DF}"/>
              </a:ext>
            </a:extLst>
          </p:cNvPr>
          <p:cNvSpPr>
            <a:spLocks noGrp="1"/>
          </p:cNvSpPr>
          <p:nvPr>
            <p:ph type="sldNum" sz="quarter" idx="12"/>
          </p:nvPr>
        </p:nvSpPr>
        <p:spPr/>
        <p:txBody>
          <a:bodyPr/>
          <a:lstStyle/>
          <a:p>
            <a:fld id="{1E47FE53-EBF0-4DA7-9D9D-CC1C3A20F3CB}" type="slidenum">
              <a:rPr lang="en-US" smtClean="0"/>
              <a:t>20</a:t>
            </a:fld>
            <a:endParaRPr lang="en-US" dirty="0"/>
          </a:p>
        </p:txBody>
      </p:sp>
    </p:spTree>
    <p:extLst>
      <p:ext uri="{BB962C8B-B14F-4D97-AF65-F5344CB8AC3E}">
        <p14:creationId xmlns:p14="http://schemas.microsoft.com/office/powerpoint/2010/main" val="1664328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81FAE-B1D3-9AE7-7069-5D2FB456A666}"/>
              </a:ext>
            </a:extLst>
          </p:cNvPr>
          <p:cNvSpPr>
            <a:spLocks noGrp="1"/>
          </p:cNvSpPr>
          <p:nvPr>
            <p:ph type="title"/>
          </p:nvPr>
        </p:nvSpPr>
        <p:spPr/>
        <p:txBody>
          <a:bodyPr>
            <a:normAutofit fontScale="90000"/>
          </a:bodyPr>
          <a:lstStyle/>
          <a:p>
            <a:r>
              <a:rPr lang="en-US" dirty="0"/>
              <a:t>Increased or Improved Services Section – Template and Instructions</a:t>
            </a:r>
          </a:p>
        </p:txBody>
      </p:sp>
      <p:sp>
        <p:nvSpPr>
          <p:cNvPr id="4" name="Slide Number Placeholder 3">
            <a:extLst>
              <a:ext uri="{FF2B5EF4-FFF2-40B4-BE49-F238E27FC236}">
                <a16:creationId xmlns:a16="http://schemas.microsoft.com/office/drawing/2014/main" id="{0D3696EB-632A-51EC-5DBA-B9004C02BEC3}"/>
              </a:ext>
            </a:extLst>
          </p:cNvPr>
          <p:cNvSpPr>
            <a:spLocks noGrp="1"/>
          </p:cNvSpPr>
          <p:nvPr>
            <p:ph type="sldNum" sz="quarter" idx="12"/>
          </p:nvPr>
        </p:nvSpPr>
        <p:spPr/>
        <p:txBody>
          <a:bodyPr/>
          <a:lstStyle/>
          <a:p>
            <a:fld id="{1E47FE53-EBF0-4DA7-9D9D-CC1C3A20F3CB}" type="slidenum">
              <a:rPr lang="en-US" smtClean="0"/>
              <a:t>21</a:t>
            </a:fld>
            <a:endParaRPr lang="en-US"/>
          </a:p>
        </p:txBody>
      </p:sp>
    </p:spTree>
    <p:extLst>
      <p:ext uri="{BB962C8B-B14F-4D97-AF65-F5344CB8AC3E}">
        <p14:creationId xmlns:p14="http://schemas.microsoft.com/office/powerpoint/2010/main" val="14131719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ADE56-5668-4A60-4182-E902C61B25EB}"/>
              </a:ext>
            </a:extLst>
          </p:cNvPr>
          <p:cNvSpPr>
            <a:spLocks noGrp="1"/>
          </p:cNvSpPr>
          <p:nvPr>
            <p:ph type="title"/>
          </p:nvPr>
        </p:nvSpPr>
        <p:spPr>
          <a:xfrm>
            <a:off x="1079254" y="100731"/>
            <a:ext cx="10058400" cy="1450757"/>
          </a:xfrm>
        </p:spPr>
        <p:txBody>
          <a:bodyPr/>
          <a:lstStyle/>
          <a:p>
            <a:r>
              <a:rPr lang="en-US" dirty="0"/>
              <a:t>Increased or Improved Services Section</a:t>
            </a:r>
          </a:p>
        </p:txBody>
      </p:sp>
      <p:sp>
        <p:nvSpPr>
          <p:cNvPr id="3" name="Text Placeholder 2">
            <a:extLst>
              <a:ext uri="{FF2B5EF4-FFF2-40B4-BE49-F238E27FC236}">
                <a16:creationId xmlns:a16="http://schemas.microsoft.com/office/drawing/2014/main" id="{150101E5-1E98-5F4B-D33E-85481B8925AE}"/>
              </a:ext>
            </a:extLst>
          </p:cNvPr>
          <p:cNvSpPr>
            <a:spLocks noGrp="1"/>
          </p:cNvSpPr>
          <p:nvPr>
            <p:ph type="body" idx="1"/>
          </p:nvPr>
        </p:nvSpPr>
        <p:spPr>
          <a:xfrm>
            <a:off x="176829" y="1383139"/>
            <a:ext cx="11788192" cy="727226"/>
          </a:xfrm>
        </p:spPr>
        <p:txBody>
          <a:bodyPr/>
          <a:lstStyle/>
          <a:p>
            <a:pPr algn="l"/>
            <a:r>
              <a:rPr lang="en-US" b="1" cap="none" dirty="0"/>
              <a:t>Increased or Improved Services for Foster Youth, English Learners, and Low-Income Students for 2024-25</a:t>
            </a:r>
          </a:p>
        </p:txBody>
      </p:sp>
      <p:graphicFrame>
        <p:nvGraphicFramePr>
          <p:cNvPr id="8" name="Content Placeholder 7">
            <a:extLst>
              <a:ext uri="{FF2B5EF4-FFF2-40B4-BE49-F238E27FC236}">
                <a16:creationId xmlns:a16="http://schemas.microsoft.com/office/drawing/2014/main" id="{391D1A41-1747-CDED-5383-FF9BFD209B18}"/>
              </a:ext>
            </a:extLst>
          </p:cNvPr>
          <p:cNvGraphicFramePr>
            <a:graphicFrameLocks noGrp="1"/>
          </p:cNvGraphicFramePr>
          <p:nvPr>
            <p:ph sz="half" idx="2"/>
            <p:extLst>
              <p:ext uri="{D42A27DB-BD31-4B8C-83A1-F6EECF244321}">
                <p14:modId xmlns:p14="http://schemas.microsoft.com/office/powerpoint/2010/main" val="2138048087"/>
              </p:ext>
            </p:extLst>
          </p:nvPr>
        </p:nvGraphicFramePr>
        <p:xfrm>
          <a:off x="176828" y="2279460"/>
          <a:ext cx="11838344" cy="1280160"/>
        </p:xfrm>
        <a:graphic>
          <a:graphicData uri="http://schemas.openxmlformats.org/drawingml/2006/table">
            <a:tbl>
              <a:tblPr firstRow="1" bandRow="1">
                <a:tableStyleId>{5940675A-B579-460E-94D1-54222C63F5DA}</a:tableStyleId>
              </a:tblPr>
              <a:tblGrid>
                <a:gridCol w="5919172">
                  <a:extLst>
                    <a:ext uri="{9D8B030D-6E8A-4147-A177-3AD203B41FA5}">
                      <a16:colId xmlns:a16="http://schemas.microsoft.com/office/drawing/2014/main" val="3705364614"/>
                    </a:ext>
                  </a:extLst>
                </a:gridCol>
                <a:gridCol w="5919172">
                  <a:extLst>
                    <a:ext uri="{9D8B030D-6E8A-4147-A177-3AD203B41FA5}">
                      <a16:colId xmlns:a16="http://schemas.microsoft.com/office/drawing/2014/main" val="3763712446"/>
                    </a:ext>
                  </a:extLst>
                </a:gridCol>
              </a:tblGrid>
              <a:tr h="782266">
                <a:tc>
                  <a:txBody>
                    <a:bodyPr/>
                    <a:lstStyle/>
                    <a:p>
                      <a:r>
                        <a:rPr lang="en-US" sz="2400" dirty="0"/>
                        <a:t>Total Projected LCFF Supplemental and/or Concentration Grants</a:t>
                      </a:r>
                    </a:p>
                  </a:txBody>
                  <a:tcPr>
                    <a:solidFill>
                      <a:srgbClr val="DEEBF6"/>
                    </a:solidFill>
                  </a:tcPr>
                </a:tc>
                <a:tc>
                  <a:txBody>
                    <a:bodyPr/>
                    <a:lstStyle/>
                    <a:p>
                      <a:r>
                        <a:rPr lang="en-US" sz="2400" dirty="0"/>
                        <a:t>Projected Additional 15 percent LCFF Concentration Grant</a:t>
                      </a:r>
                    </a:p>
                  </a:txBody>
                  <a:tcPr>
                    <a:solidFill>
                      <a:srgbClr val="DEEBF6"/>
                    </a:solidFill>
                  </a:tcPr>
                </a:tc>
                <a:extLst>
                  <a:ext uri="{0D108BD9-81ED-4DB2-BD59-A6C34878D82A}">
                    <a16:rowId xmlns:a16="http://schemas.microsoft.com/office/drawing/2014/main" val="3066774116"/>
                  </a:ext>
                </a:extLst>
              </a:tr>
              <a:tr h="441925">
                <a:tc>
                  <a:txBody>
                    <a:bodyPr/>
                    <a:lstStyle/>
                    <a:p>
                      <a:r>
                        <a:rPr lang="en-US" sz="2400" dirty="0"/>
                        <a:t>$3,248,796</a:t>
                      </a:r>
                    </a:p>
                  </a:txBody>
                  <a:tcPr/>
                </a:tc>
                <a:tc>
                  <a:txBody>
                    <a:bodyPr/>
                    <a:lstStyle/>
                    <a:p>
                      <a:r>
                        <a:rPr lang="en-US" sz="2400" dirty="0"/>
                        <a:t>$1,009,234</a:t>
                      </a:r>
                    </a:p>
                  </a:txBody>
                  <a:tcPr/>
                </a:tc>
                <a:extLst>
                  <a:ext uri="{0D108BD9-81ED-4DB2-BD59-A6C34878D82A}">
                    <a16:rowId xmlns:a16="http://schemas.microsoft.com/office/drawing/2014/main" val="4271560810"/>
                  </a:ext>
                </a:extLst>
              </a:tr>
            </a:tbl>
          </a:graphicData>
        </a:graphic>
      </p:graphicFrame>
      <p:sp>
        <p:nvSpPr>
          <p:cNvPr id="5" name="Text Placeholder 4">
            <a:extLst>
              <a:ext uri="{FF2B5EF4-FFF2-40B4-BE49-F238E27FC236}">
                <a16:creationId xmlns:a16="http://schemas.microsoft.com/office/drawing/2014/main" id="{DB37CE94-D4C2-21FC-42B0-7D1ECEEC71F0}"/>
              </a:ext>
            </a:extLst>
          </p:cNvPr>
          <p:cNvSpPr>
            <a:spLocks noGrp="1"/>
          </p:cNvSpPr>
          <p:nvPr>
            <p:ph type="body" sz="quarter" idx="3"/>
          </p:nvPr>
        </p:nvSpPr>
        <p:spPr>
          <a:xfrm>
            <a:off x="176828" y="3604647"/>
            <a:ext cx="11466647" cy="368141"/>
          </a:xfrm>
        </p:spPr>
        <p:txBody>
          <a:bodyPr/>
          <a:lstStyle/>
          <a:p>
            <a:pPr algn="l"/>
            <a:r>
              <a:rPr lang="en-US" b="1" cap="none" dirty="0"/>
              <a:t>Required percentage to increase or improve services for the LCAP year</a:t>
            </a:r>
          </a:p>
        </p:txBody>
      </p:sp>
      <p:graphicFrame>
        <p:nvGraphicFramePr>
          <p:cNvPr id="9" name="Content Placeholder 8">
            <a:extLst>
              <a:ext uri="{FF2B5EF4-FFF2-40B4-BE49-F238E27FC236}">
                <a16:creationId xmlns:a16="http://schemas.microsoft.com/office/drawing/2014/main" id="{E431177B-F75D-79D2-5DC6-FAD64C77DA05}"/>
              </a:ext>
            </a:extLst>
          </p:cNvPr>
          <p:cNvGraphicFramePr>
            <a:graphicFrameLocks noGrp="1"/>
          </p:cNvGraphicFramePr>
          <p:nvPr>
            <p:ph sz="quarter" idx="4"/>
            <p:extLst>
              <p:ext uri="{D42A27DB-BD31-4B8C-83A1-F6EECF244321}">
                <p14:modId xmlns:p14="http://schemas.microsoft.com/office/powerpoint/2010/main" val="1452190371"/>
              </p:ext>
            </p:extLst>
          </p:nvPr>
        </p:nvGraphicFramePr>
        <p:xfrm>
          <a:off x="189282" y="4049574"/>
          <a:ext cx="11838344" cy="2198417"/>
        </p:xfrm>
        <a:graphic>
          <a:graphicData uri="http://schemas.openxmlformats.org/drawingml/2006/table">
            <a:tbl>
              <a:tblPr firstRow="1" bandRow="1">
                <a:tableStyleId>{5940675A-B579-460E-94D1-54222C63F5DA}</a:tableStyleId>
              </a:tblPr>
              <a:tblGrid>
                <a:gridCol w="3293220">
                  <a:extLst>
                    <a:ext uri="{9D8B030D-6E8A-4147-A177-3AD203B41FA5}">
                      <a16:colId xmlns:a16="http://schemas.microsoft.com/office/drawing/2014/main" val="1662928055"/>
                    </a:ext>
                  </a:extLst>
                </a:gridCol>
                <a:gridCol w="2625952">
                  <a:extLst>
                    <a:ext uri="{9D8B030D-6E8A-4147-A177-3AD203B41FA5}">
                      <a16:colId xmlns:a16="http://schemas.microsoft.com/office/drawing/2014/main" val="2717021664"/>
                    </a:ext>
                  </a:extLst>
                </a:gridCol>
                <a:gridCol w="2665895">
                  <a:extLst>
                    <a:ext uri="{9D8B030D-6E8A-4147-A177-3AD203B41FA5}">
                      <a16:colId xmlns:a16="http://schemas.microsoft.com/office/drawing/2014/main" val="1330783582"/>
                    </a:ext>
                  </a:extLst>
                </a:gridCol>
                <a:gridCol w="3253277">
                  <a:extLst>
                    <a:ext uri="{9D8B030D-6E8A-4147-A177-3AD203B41FA5}">
                      <a16:colId xmlns:a16="http://schemas.microsoft.com/office/drawing/2014/main" val="2293222355"/>
                    </a:ext>
                  </a:extLst>
                </a:gridCol>
              </a:tblGrid>
              <a:tr h="643937">
                <a:tc>
                  <a:txBody>
                    <a:bodyPr/>
                    <a:lstStyle/>
                    <a:p>
                      <a:r>
                        <a:rPr lang="en-US" sz="2400" dirty="0"/>
                        <a:t>Projected Percentage to Increase or Improve Services for the Coming School Year</a:t>
                      </a:r>
                    </a:p>
                  </a:txBody>
                  <a:tcPr>
                    <a:solidFill>
                      <a:srgbClr val="DEEBF6"/>
                    </a:solidFill>
                  </a:tcPr>
                </a:tc>
                <a:tc>
                  <a:txBody>
                    <a:bodyPr/>
                    <a:lstStyle/>
                    <a:p>
                      <a:r>
                        <a:rPr lang="en-US" sz="2400" dirty="0"/>
                        <a:t>LCFF Carryover – Percentage</a:t>
                      </a:r>
                    </a:p>
                  </a:txBody>
                  <a:tcPr>
                    <a:solidFill>
                      <a:srgbClr val="DEEBF6"/>
                    </a:solidFill>
                  </a:tcPr>
                </a:tc>
                <a:tc>
                  <a:txBody>
                    <a:bodyPr/>
                    <a:lstStyle/>
                    <a:p>
                      <a:r>
                        <a:rPr lang="en-US" sz="2400" dirty="0"/>
                        <a:t>LCFF Carryover – Dollar</a:t>
                      </a:r>
                    </a:p>
                  </a:txBody>
                  <a:tcPr>
                    <a:solidFill>
                      <a:srgbClr val="DEEBF6"/>
                    </a:solidFill>
                  </a:tcPr>
                </a:tc>
                <a:tc>
                  <a:txBody>
                    <a:bodyPr/>
                    <a:lstStyle/>
                    <a:p>
                      <a:r>
                        <a:rPr lang="en-US" sz="2400" dirty="0"/>
                        <a:t>Total Percentage to Increase or Improve Services for the Coming School Year</a:t>
                      </a:r>
                    </a:p>
                  </a:txBody>
                  <a:tcPr>
                    <a:solidFill>
                      <a:srgbClr val="DEEBF6"/>
                    </a:solidFill>
                  </a:tcPr>
                </a:tc>
                <a:extLst>
                  <a:ext uri="{0D108BD9-81ED-4DB2-BD59-A6C34878D82A}">
                    <a16:rowId xmlns:a16="http://schemas.microsoft.com/office/drawing/2014/main" val="1754803422"/>
                  </a:ext>
                </a:extLst>
              </a:tr>
              <a:tr h="643937">
                <a:tc>
                  <a:txBody>
                    <a:bodyPr/>
                    <a:lstStyle/>
                    <a:p>
                      <a:r>
                        <a:rPr lang="en-US" sz="2400" dirty="0"/>
                        <a:t>13.43%</a:t>
                      </a:r>
                    </a:p>
                  </a:txBody>
                  <a:tcPr/>
                </a:tc>
                <a:tc>
                  <a:txBody>
                    <a:bodyPr/>
                    <a:lstStyle/>
                    <a:p>
                      <a:r>
                        <a:rPr lang="en-US" sz="2400" dirty="0"/>
                        <a:t>0%</a:t>
                      </a:r>
                    </a:p>
                  </a:txBody>
                  <a:tcPr/>
                </a:tc>
                <a:tc>
                  <a:txBody>
                    <a:bodyPr/>
                    <a:lstStyle/>
                    <a:p>
                      <a:r>
                        <a:rPr lang="en-US" sz="2400" dirty="0"/>
                        <a:t>$0</a:t>
                      </a:r>
                    </a:p>
                  </a:txBody>
                  <a:tcPr/>
                </a:tc>
                <a:tc>
                  <a:txBody>
                    <a:bodyPr/>
                    <a:lstStyle/>
                    <a:p>
                      <a:r>
                        <a:rPr lang="en-US" sz="2400" dirty="0">
                          <a:highlight>
                            <a:srgbClr val="FFFF00"/>
                          </a:highlight>
                        </a:rPr>
                        <a:t>13.43% </a:t>
                      </a:r>
                      <a:r>
                        <a:rPr lang="en-US" sz="2400" dirty="0"/>
                        <a:t>(see notes)</a:t>
                      </a:r>
                    </a:p>
                  </a:txBody>
                  <a:tcPr/>
                </a:tc>
                <a:extLst>
                  <a:ext uri="{0D108BD9-81ED-4DB2-BD59-A6C34878D82A}">
                    <a16:rowId xmlns:a16="http://schemas.microsoft.com/office/drawing/2014/main" val="3270359476"/>
                  </a:ext>
                </a:extLst>
              </a:tr>
            </a:tbl>
          </a:graphicData>
        </a:graphic>
      </p:graphicFrame>
      <p:sp>
        <p:nvSpPr>
          <p:cNvPr id="7" name="Slide Number Placeholder 6">
            <a:extLst>
              <a:ext uri="{FF2B5EF4-FFF2-40B4-BE49-F238E27FC236}">
                <a16:creationId xmlns:a16="http://schemas.microsoft.com/office/drawing/2014/main" id="{1326A2B7-165B-E77E-B11B-CFD8C4E58361}"/>
              </a:ext>
            </a:extLst>
          </p:cNvPr>
          <p:cNvSpPr>
            <a:spLocks noGrp="1"/>
          </p:cNvSpPr>
          <p:nvPr>
            <p:ph type="sldNum" sz="quarter" idx="12"/>
          </p:nvPr>
        </p:nvSpPr>
        <p:spPr/>
        <p:txBody>
          <a:bodyPr/>
          <a:lstStyle/>
          <a:p>
            <a:fld id="{1E47FE53-EBF0-4DA7-9D9D-CC1C3A20F3CB}" type="slidenum">
              <a:rPr lang="en-US" smtClean="0"/>
              <a:t>22</a:t>
            </a:fld>
            <a:endParaRPr lang="en-US"/>
          </a:p>
        </p:txBody>
      </p:sp>
    </p:spTree>
    <p:extLst>
      <p:ext uri="{BB962C8B-B14F-4D97-AF65-F5344CB8AC3E}">
        <p14:creationId xmlns:p14="http://schemas.microsoft.com/office/powerpoint/2010/main" val="42378698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07B29-03F8-40A6-9A22-E998766BED51}"/>
              </a:ext>
            </a:extLst>
          </p:cNvPr>
          <p:cNvSpPr>
            <a:spLocks noGrp="1"/>
          </p:cNvSpPr>
          <p:nvPr>
            <p:ph type="title"/>
          </p:nvPr>
        </p:nvSpPr>
        <p:spPr/>
        <p:txBody>
          <a:bodyPr/>
          <a:lstStyle/>
          <a:p>
            <a:r>
              <a:rPr lang="en-US" dirty="0"/>
              <a:t>Subsections</a:t>
            </a:r>
          </a:p>
        </p:txBody>
      </p:sp>
      <p:sp>
        <p:nvSpPr>
          <p:cNvPr id="3" name="Content Placeholder 2">
            <a:extLst>
              <a:ext uri="{FF2B5EF4-FFF2-40B4-BE49-F238E27FC236}">
                <a16:creationId xmlns:a16="http://schemas.microsoft.com/office/drawing/2014/main" id="{AC8B8238-5930-4B24-A1E6-839DFC71B3B8}"/>
              </a:ext>
            </a:extLst>
          </p:cNvPr>
          <p:cNvSpPr>
            <a:spLocks noGrp="1"/>
          </p:cNvSpPr>
          <p:nvPr>
            <p:ph idx="1"/>
          </p:nvPr>
        </p:nvSpPr>
        <p:spPr/>
        <p:txBody>
          <a:bodyPr>
            <a:normAutofit/>
          </a:bodyPr>
          <a:lstStyle/>
          <a:p>
            <a:pPr marL="514350" indent="-514350">
              <a:buAutoNum type="arabicPeriod"/>
            </a:pPr>
            <a:r>
              <a:rPr lang="en-US" sz="3400" dirty="0"/>
              <a:t>LEA-wide and Schoolwide Actions</a:t>
            </a:r>
          </a:p>
          <a:p>
            <a:pPr marL="514350" indent="-514350">
              <a:buAutoNum type="arabicPeriod"/>
            </a:pPr>
            <a:r>
              <a:rPr lang="en-US" sz="3400" dirty="0"/>
              <a:t>Limited Actions</a:t>
            </a:r>
          </a:p>
          <a:p>
            <a:pPr marL="514350" indent="-514350">
              <a:buAutoNum type="arabicPeriod"/>
            </a:pPr>
            <a:r>
              <a:rPr lang="en-US" sz="3400" dirty="0"/>
              <a:t>Additional Concentration Grant Funding</a:t>
            </a:r>
          </a:p>
        </p:txBody>
      </p:sp>
      <p:sp>
        <p:nvSpPr>
          <p:cNvPr id="4" name="Slide Number Placeholder 3">
            <a:extLst>
              <a:ext uri="{FF2B5EF4-FFF2-40B4-BE49-F238E27FC236}">
                <a16:creationId xmlns:a16="http://schemas.microsoft.com/office/drawing/2014/main" id="{53A00522-3DEA-401F-B59F-A61E4A5505FE}"/>
              </a:ext>
            </a:extLst>
          </p:cNvPr>
          <p:cNvSpPr>
            <a:spLocks noGrp="1"/>
          </p:cNvSpPr>
          <p:nvPr>
            <p:ph type="sldNum" sz="quarter" idx="12"/>
          </p:nvPr>
        </p:nvSpPr>
        <p:spPr/>
        <p:txBody>
          <a:bodyPr/>
          <a:lstStyle/>
          <a:p>
            <a:fld id="{1E47FE53-EBF0-4DA7-9D9D-CC1C3A20F3CB}" type="slidenum">
              <a:rPr lang="en-US" smtClean="0"/>
              <a:t>23</a:t>
            </a:fld>
            <a:endParaRPr lang="en-US"/>
          </a:p>
        </p:txBody>
      </p:sp>
    </p:spTree>
    <p:extLst>
      <p:ext uri="{BB962C8B-B14F-4D97-AF65-F5344CB8AC3E}">
        <p14:creationId xmlns:p14="http://schemas.microsoft.com/office/powerpoint/2010/main" val="10571380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60061-F04A-05DE-0B86-606287690589}"/>
              </a:ext>
            </a:extLst>
          </p:cNvPr>
          <p:cNvSpPr>
            <a:spLocks noGrp="1"/>
          </p:cNvSpPr>
          <p:nvPr>
            <p:ph type="title"/>
          </p:nvPr>
        </p:nvSpPr>
        <p:spPr>
          <a:xfrm>
            <a:off x="282633" y="374072"/>
            <a:ext cx="3507971" cy="3283527"/>
          </a:xfrm>
        </p:spPr>
        <p:txBody>
          <a:bodyPr/>
          <a:lstStyle/>
          <a:p>
            <a:r>
              <a:rPr lang="en-US" dirty="0"/>
              <a:t>Subsection 1: LEA-wide and Schoolwide Actions Prompt</a:t>
            </a:r>
          </a:p>
        </p:txBody>
      </p:sp>
      <p:sp>
        <p:nvSpPr>
          <p:cNvPr id="3" name="Content Placeholder 2">
            <a:extLst>
              <a:ext uri="{FF2B5EF4-FFF2-40B4-BE49-F238E27FC236}">
                <a16:creationId xmlns:a16="http://schemas.microsoft.com/office/drawing/2014/main" id="{BA0227AE-4AC2-D157-5E43-234E01048947}"/>
              </a:ext>
            </a:extLst>
          </p:cNvPr>
          <p:cNvSpPr>
            <a:spLocks noGrp="1"/>
          </p:cNvSpPr>
          <p:nvPr>
            <p:ph idx="1"/>
          </p:nvPr>
        </p:nvSpPr>
        <p:spPr>
          <a:xfrm>
            <a:off x="4272741" y="374073"/>
            <a:ext cx="7631083" cy="6057116"/>
          </a:xfrm>
        </p:spPr>
        <p:txBody>
          <a:bodyPr anchor="ctr">
            <a:normAutofit/>
          </a:bodyPr>
          <a:lstStyle/>
          <a:p>
            <a:pPr marL="0" indent="0">
              <a:buNone/>
            </a:pPr>
            <a:r>
              <a:rPr lang="en-US" sz="3200" dirty="0"/>
              <a:t>For each action being provided to an entire LEA or school, provide an explanation of (1) the unique identified need(s) of the unduplicated student group(s) for whom the action is principally directed, (2) how the action is designed to address the identified need(s) and why it is being provided on an LEA or schoolwide basis, and (3) the metric(s) used to measure the effectiveness of the action in improving outcomes for the unduplicated student group(s).</a:t>
            </a:r>
          </a:p>
          <a:p>
            <a:pPr marL="0" indent="0">
              <a:buNone/>
            </a:pPr>
            <a:r>
              <a:rPr lang="en-US" sz="3200" dirty="0"/>
              <a:t>(see notes)</a:t>
            </a:r>
            <a:endParaRPr lang="en-US" dirty="0"/>
          </a:p>
        </p:txBody>
      </p:sp>
      <p:sp>
        <p:nvSpPr>
          <p:cNvPr id="5" name="Slide Number Placeholder 4">
            <a:extLst>
              <a:ext uri="{FF2B5EF4-FFF2-40B4-BE49-F238E27FC236}">
                <a16:creationId xmlns:a16="http://schemas.microsoft.com/office/drawing/2014/main" id="{2E5B0067-C956-38EA-EECA-A1DD3F8617BF}"/>
              </a:ext>
            </a:extLst>
          </p:cNvPr>
          <p:cNvSpPr>
            <a:spLocks noGrp="1"/>
          </p:cNvSpPr>
          <p:nvPr>
            <p:ph type="sldNum" sz="quarter" idx="12"/>
          </p:nvPr>
        </p:nvSpPr>
        <p:spPr/>
        <p:txBody>
          <a:bodyPr/>
          <a:lstStyle/>
          <a:p>
            <a:fld id="{1E47FE53-EBF0-4DA7-9D9D-CC1C3A20F3CB}" type="slidenum">
              <a:rPr lang="en-US" smtClean="0"/>
              <a:t>24</a:t>
            </a:fld>
            <a:endParaRPr lang="en-US"/>
          </a:p>
        </p:txBody>
      </p:sp>
    </p:spTree>
    <p:extLst>
      <p:ext uri="{BB962C8B-B14F-4D97-AF65-F5344CB8AC3E}">
        <p14:creationId xmlns:p14="http://schemas.microsoft.com/office/powerpoint/2010/main" val="4449012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732C5-E31C-1D5E-5A1C-02DD995B6EED}"/>
              </a:ext>
            </a:extLst>
          </p:cNvPr>
          <p:cNvSpPr>
            <a:spLocks noGrp="1"/>
          </p:cNvSpPr>
          <p:nvPr>
            <p:ph type="title"/>
          </p:nvPr>
        </p:nvSpPr>
        <p:spPr/>
        <p:txBody>
          <a:bodyPr/>
          <a:lstStyle/>
          <a:p>
            <a:r>
              <a:rPr lang="en-US" dirty="0"/>
              <a:t>Subsection 1: LEA-wide and Schoolwide Actions Table</a:t>
            </a:r>
          </a:p>
        </p:txBody>
      </p:sp>
      <p:graphicFrame>
        <p:nvGraphicFramePr>
          <p:cNvPr id="6" name="Content Placeholder 5">
            <a:extLst>
              <a:ext uri="{FF2B5EF4-FFF2-40B4-BE49-F238E27FC236}">
                <a16:creationId xmlns:a16="http://schemas.microsoft.com/office/drawing/2014/main" id="{F8522FA6-72BC-BAD7-A36B-CDB58087235A}"/>
              </a:ext>
            </a:extLst>
          </p:cNvPr>
          <p:cNvGraphicFramePr>
            <a:graphicFrameLocks noGrp="1"/>
          </p:cNvGraphicFramePr>
          <p:nvPr>
            <p:ph sz="half" idx="1"/>
            <p:extLst>
              <p:ext uri="{D42A27DB-BD31-4B8C-83A1-F6EECF244321}">
                <p14:modId xmlns:p14="http://schemas.microsoft.com/office/powerpoint/2010/main" val="1217919738"/>
              </p:ext>
            </p:extLst>
          </p:nvPr>
        </p:nvGraphicFramePr>
        <p:xfrm>
          <a:off x="185316" y="1737360"/>
          <a:ext cx="11760251" cy="4206240"/>
        </p:xfrm>
        <a:graphic>
          <a:graphicData uri="http://schemas.openxmlformats.org/drawingml/2006/table">
            <a:tbl>
              <a:tblPr firstRow="1" bandRow="1">
                <a:tableStyleId>{5940675A-B579-460E-94D1-54222C63F5DA}</a:tableStyleId>
              </a:tblPr>
              <a:tblGrid>
                <a:gridCol w="1648940">
                  <a:extLst>
                    <a:ext uri="{9D8B030D-6E8A-4147-A177-3AD203B41FA5}">
                      <a16:colId xmlns:a16="http://schemas.microsoft.com/office/drawing/2014/main" val="4092395137"/>
                    </a:ext>
                  </a:extLst>
                </a:gridCol>
                <a:gridCol w="3513582">
                  <a:extLst>
                    <a:ext uri="{9D8B030D-6E8A-4147-A177-3AD203B41FA5}">
                      <a16:colId xmlns:a16="http://schemas.microsoft.com/office/drawing/2014/main" val="973925786"/>
                    </a:ext>
                  </a:extLst>
                </a:gridCol>
                <a:gridCol w="4099180">
                  <a:extLst>
                    <a:ext uri="{9D8B030D-6E8A-4147-A177-3AD203B41FA5}">
                      <a16:colId xmlns:a16="http://schemas.microsoft.com/office/drawing/2014/main" val="1984868117"/>
                    </a:ext>
                  </a:extLst>
                </a:gridCol>
                <a:gridCol w="2498549">
                  <a:extLst>
                    <a:ext uri="{9D8B030D-6E8A-4147-A177-3AD203B41FA5}">
                      <a16:colId xmlns:a16="http://schemas.microsoft.com/office/drawing/2014/main" val="3866395230"/>
                    </a:ext>
                  </a:extLst>
                </a:gridCol>
              </a:tblGrid>
              <a:tr h="1363564">
                <a:tc>
                  <a:txBody>
                    <a:bodyPr/>
                    <a:lstStyle/>
                    <a:p>
                      <a:r>
                        <a:rPr lang="en-US" sz="2400" b="1" dirty="0"/>
                        <a:t>Goal and Action #(s)</a:t>
                      </a:r>
                    </a:p>
                    <a:p>
                      <a:endParaRPr lang="en-US" sz="2400" b="1" dirty="0"/>
                    </a:p>
                  </a:txBody>
                  <a:tcPr>
                    <a:solidFill>
                      <a:srgbClr val="DEEBF6"/>
                    </a:solidFill>
                  </a:tcPr>
                </a:tc>
                <a:tc>
                  <a:txBody>
                    <a:bodyPr/>
                    <a:lstStyle/>
                    <a:p>
                      <a:r>
                        <a:rPr lang="en-US" sz="2400" b="1" dirty="0"/>
                        <a:t>Identified Need(s)</a:t>
                      </a:r>
                    </a:p>
                  </a:txBody>
                  <a:tcPr>
                    <a:solidFill>
                      <a:srgbClr val="DEEBF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rgbClr val="000000"/>
                          </a:solidFill>
                          <a:effectLst/>
                          <a:cs typeface="Arial" panose="020B0604020202020204" pitchFamily="34" charset="0"/>
                        </a:rPr>
                        <a:t>How the Action(s) Address Need(s) and Why it is Provided on an LEA-wide or Schoolwide Basis</a:t>
                      </a:r>
                      <a:endParaRPr lang="en-US" sz="2400" b="1" dirty="0">
                        <a:effectLst/>
                      </a:endParaRPr>
                    </a:p>
                  </a:txBody>
                  <a:tcPr>
                    <a:solidFill>
                      <a:srgbClr val="DEEBF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rgbClr val="000000"/>
                          </a:solidFill>
                          <a:effectLst/>
                          <a:cs typeface="Arial"/>
                        </a:rPr>
                        <a:t>Metric(s) to Monitor Effectiveness </a:t>
                      </a:r>
                      <a:endParaRPr lang="en-US" sz="2400" b="1" dirty="0">
                        <a:effectLst/>
                      </a:endParaRPr>
                    </a:p>
                    <a:p>
                      <a:endParaRPr lang="en-US" sz="2400" b="1" dirty="0"/>
                    </a:p>
                  </a:txBody>
                  <a:tcPr>
                    <a:solidFill>
                      <a:srgbClr val="DEEBF6"/>
                    </a:solidFill>
                  </a:tcPr>
                </a:tc>
                <a:extLst>
                  <a:ext uri="{0D108BD9-81ED-4DB2-BD59-A6C34878D82A}">
                    <a16:rowId xmlns:a16="http://schemas.microsoft.com/office/drawing/2014/main" val="1342407795"/>
                  </a:ext>
                </a:extLst>
              </a:tr>
              <a:tr h="26469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rgbClr val="000000"/>
                          </a:solidFill>
                          <a:effectLst/>
                          <a:ea typeface="Calibri" panose="020F0502020204030204" pitchFamily="34" charset="0"/>
                          <a:cs typeface="Arial" panose="020B0604020202020204" pitchFamily="34" charset="0"/>
                        </a:rPr>
                        <a:t>[Goal and Action #(s)]</a:t>
                      </a:r>
                      <a:endParaRPr lang="en-US" sz="2400" dirty="0">
                        <a:effectLst/>
                      </a:endParaRPr>
                    </a:p>
                    <a:p>
                      <a:endParaRPr lang="en-US" sz="2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rgbClr val="000000"/>
                          </a:solidFill>
                          <a:effectLst/>
                          <a:ea typeface="Calibri" panose="020F0502020204030204" pitchFamily="34" charset="0"/>
                          <a:cs typeface="Arial" panose="020B0604020202020204" pitchFamily="34" charset="0"/>
                        </a:rPr>
                        <a:t>[A description of t</a:t>
                      </a:r>
                      <a:r>
                        <a:rPr lang="en-US" sz="2400" dirty="0">
                          <a:solidFill>
                            <a:srgbClr val="000000"/>
                          </a:solidFill>
                          <a:effectLst/>
                          <a:ea typeface="Arial" panose="020B0604020202020204" pitchFamily="34" charset="0"/>
                          <a:cs typeface="Arial" panose="020B0604020202020204" pitchFamily="34" charset="0"/>
                        </a:rPr>
                        <a:t>he unique identified need(s) of the unduplicated student group(s) for whom the action(s) are principally directed</a:t>
                      </a:r>
                      <a:r>
                        <a:rPr lang="en-US" sz="2400" dirty="0">
                          <a:solidFill>
                            <a:srgbClr val="000000"/>
                          </a:solidFill>
                          <a:effectLst/>
                          <a:ea typeface="Calibri" panose="020F0502020204030204" pitchFamily="34" charset="0"/>
                          <a:cs typeface="Arial" panose="020B0604020202020204" pitchFamily="34" charset="0"/>
                        </a:rPr>
                        <a:t>]</a:t>
                      </a:r>
                      <a:endParaRPr lang="en-US" sz="2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rgbClr val="000000"/>
                          </a:solidFill>
                          <a:effectLst/>
                          <a:ea typeface="Calibri" panose="020F0502020204030204" pitchFamily="34" charset="0"/>
                          <a:cs typeface="Arial" panose="020B0604020202020204" pitchFamily="34" charset="0"/>
                        </a:rPr>
                        <a:t>[A description of h</a:t>
                      </a:r>
                      <a:r>
                        <a:rPr lang="en-US" sz="2400" dirty="0">
                          <a:solidFill>
                            <a:srgbClr val="000000"/>
                          </a:solidFill>
                          <a:effectLst/>
                          <a:cs typeface="Arial" panose="020B0604020202020204" pitchFamily="34" charset="0"/>
                        </a:rPr>
                        <a:t>ow the action(s) are designed to address those identified need(s</a:t>
                      </a:r>
                      <a:r>
                        <a:rPr lang="en-US" sz="2400" dirty="0">
                          <a:solidFill>
                            <a:srgbClr val="000000"/>
                          </a:solidFill>
                          <a:effectLst/>
                          <a:ea typeface="Arial" panose="020B0604020202020204" pitchFamily="34" charset="0"/>
                          <a:cs typeface="Arial" panose="020B0604020202020204" pitchFamily="34" charset="0"/>
                        </a:rPr>
                        <a:t>) </a:t>
                      </a:r>
                      <a:r>
                        <a:rPr lang="en-US" sz="2400" dirty="0">
                          <a:solidFill>
                            <a:srgbClr val="000000"/>
                          </a:solidFill>
                          <a:effectLst/>
                          <a:cs typeface="Arial" panose="020B0604020202020204" pitchFamily="34" charset="0"/>
                        </a:rPr>
                        <a:t>and why it is provided on an LEA-wide or schoolwide basis</a:t>
                      </a:r>
                      <a:r>
                        <a:rPr lang="en-US" sz="2400" dirty="0">
                          <a:solidFill>
                            <a:srgbClr val="000000"/>
                          </a:solidFill>
                          <a:effectLst/>
                          <a:ea typeface="Calibri" panose="020F0502020204030204" pitchFamily="34" charset="0"/>
                          <a:cs typeface="Arial" panose="020B0604020202020204" pitchFamily="34" charset="0"/>
                        </a:rPr>
                        <a:t>]</a:t>
                      </a:r>
                      <a:endParaRPr lang="en-US" sz="2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rgbClr val="000000"/>
                          </a:solidFill>
                          <a:effectLst/>
                          <a:ea typeface="Calibri" panose="020F0502020204030204" pitchFamily="34" charset="0"/>
                          <a:cs typeface="Arial" panose="020B0604020202020204" pitchFamily="34" charset="0"/>
                        </a:rPr>
                        <a:t>[A description of the metric(s) being used to monitor effectiveness]</a:t>
                      </a:r>
                      <a:endParaRPr lang="en-US" sz="2400" dirty="0">
                        <a:effectLst/>
                      </a:endParaRPr>
                    </a:p>
                    <a:p>
                      <a:endParaRPr lang="en-US" sz="2400" dirty="0"/>
                    </a:p>
                  </a:txBody>
                  <a:tcPr/>
                </a:tc>
                <a:extLst>
                  <a:ext uri="{0D108BD9-81ED-4DB2-BD59-A6C34878D82A}">
                    <a16:rowId xmlns:a16="http://schemas.microsoft.com/office/drawing/2014/main" val="4093786783"/>
                  </a:ext>
                </a:extLst>
              </a:tr>
            </a:tbl>
          </a:graphicData>
        </a:graphic>
      </p:graphicFrame>
      <p:sp>
        <p:nvSpPr>
          <p:cNvPr id="4" name="Content Placeholder 3">
            <a:extLst>
              <a:ext uri="{FF2B5EF4-FFF2-40B4-BE49-F238E27FC236}">
                <a16:creationId xmlns:a16="http://schemas.microsoft.com/office/drawing/2014/main" id="{3C47E1DD-9E16-60E4-A470-74B78A5D63DD}"/>
              </a:ext>
            </a:extLst>
          </p:cNvPr>
          <p:cNvSpPr>
            <a:spLocks noGrp="1"/>
          </p:cNvSpPr>
          <p:nvPr>
            <p:ph sz="half" idx="2"/>
          </p:nvPr>
        </p:nvSpPr>
        <p:spPr>
          <a:xfrm>
            <a:off x="1097278" y="6089515"/>
            <a:ext cx="10058402" cy="365125"/>
          </a:xfrm>
        </p:spPr>
        <p:txBody>
          <a:bodyPr>
            <a:normAutofit fontScale="85000" lnSpcReduction="20000"/>
          </a:bodyPr>
          <a:lstStyle/>
          <a:p>
            <a:pPr marL="0" indent="0">
              <a:buNone/>
            </a:pPr>
            <a:r>
              <a:rPr lang="en-US" dirty="0"/>
              <a:t>(see notes)</a:t>
            </a:r>
          </a:p>
        </p:txBody>
      </p:sp>
      <p:sp>
        <p:nvSpPr>
          <p:cNvPr id="5" name="Slide Number Placeholder 4">
            <a:extLst>
              <a:ext uri="{FF2B5EF4-FFF2-40B4-BE49-F238E27FC236}">
                <a16:creationId xmlns:a16="http://schemas.microsoft.com/office/drawing/2014/main" id="{44A86FD3-FA6F-AEC6-4EC4-5AE2C82C318C}"/>
              </a:ext>
            </a:extLst>
          </p:cNvPr>
          <p:cNvSpPr>
            <a:spLocks noGrp="1"/>
          </p:cNvSpPr>
          <p:nvPr>
            <p:ph type="sldNum" sz="quarter" idx="12"/>
          </p:nvPr>
        </p:nvSpPr>
        <p:spPr/>
        <p:txBody>
          <a:bodyPr/>
          <a:lstStyle/>
          <a:p>
            <a:fld id="{1E47FE53-EBF0-4DA7-9D9D-CC1C3A20F3CB}" type="slidenum">
              <a:rPr lang="en-US" smtClean="0"/>
              <a:t>25</a:t>
            </a:fld>
            <a:endParaRPr lang="en-US"/>
          </a:p>
        </p:txBody>
      </p:sp>
    </p:spTree>
    <p:extLst>
      <p:ext uri="{BB962C8B-B14F-4D97-AF65-F5344CB8AC3E}">
        <p14:creationId xmlns:p14="http://schemas.microsoft.com/office/powerpoint/2010/main" val="26694468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60061-F04A-05DE-0B86-606287690589}"/>
              </a:ext>
            </a:extLst>
          </p:cNvPr>
          <p:cNvSpPr>
            <a:spLocks noGrp="1"/>
          </p:cNvSpPr>
          <p:nvPr>
            <p:ph type="title"/>
          </p:nvPr>
        </p:nvSpPr>
        <p:spPr>
          <a:xfrm>
            <a:off x="282633" y="374072"/>
            <a:ext cx="3507971" cy="3283527"/>
          </a:xfrm>
        </p:spPr>
        <p:txBody>
          <a:bodyPr/>
          <a:lstStyle/>
          <a:p>
            <a:r>
              <a:rPr lang="en-US" dirty="0"/>
              <a:t>Subsection 1: LEA-wide and Schoolwide Actions Instructions (1)</a:t>
            </a:r>
          </a:p>
        </p:txBody>
      </p:sp>
      <p:sp>
        <p:nvSpPr>
          <p:cNvPr id="3" name="Content Placeholder 2">
            <a:extLst>
              <a:ext uri="{FF2B5EF4-FFF2-40B4-BE49-F238E27FC236}">
                <a16:creationId xmlns:a16="http://schemas.microsoft.com/office/drawing/2014/main" id="{BA0227AE-4AC2-D157-5E43-234E01048947}"/>
              </a:ext>
            </a:extLst>
          </p:cNvPr>
          <p:cNvSpPr>
            <a:spLocks noGrp="1"/>
          </p:cNvSpPr>
          <p:nvPr>
            <p:ph idx="1"/>
          </p:nvPr>
        </p:nvSpPr>
        <p:spPr>
          <a:xfrm>
            <a:off x="4272741" y="374073"/>
            <a:ext cx="7631083" cy="6057116"/>
          </a:xfrm>
        </p:spPr>
        <p:txBody>
          <a:bodyPr>
            <a:normAutofit fontScale="92500" lnSpcReduction="20000"/>
          </a:bodyPr>
          <a:lstStyle/>
          <a:p>
            <a:pPr marL="0" indent="0">
              <a:buNone/>
            </a:pPr>
            <a:r>
              <a:rPr lang="en-US" sz="3200" b="1" dirty="0"/>
              <a:t>Identified Need(s)</a:t>
            </a:r>
          </a:p>
          <a:p>
            <a:r>
              <a:rPr lang="en-US" sz="3200" dirty="0"/>
              <a:t>Provide an explanation of the unique identified need(s) of the LEA’s unduplicated student group(s) for whom the action is principally directed. </a:t>
            </a:r>
          </a:p>
          <a:p>
            <a:r>
              <a:rPr lang="en-US" sz="3200" dirty="0"/>
              <a:t>An LEA demonstrates how an action is principally directed towards an unduplicated student group(s) when the LEA explains the need(s), condition(s), or circumstance(s) of the unduplicated student group(s) identified through a needs assessment and how the action addresses them. A meaningful needs assessment includes, at a minimum, analysis of applicable student achievement data and educational partner feedback.</a:t>
            </a:r>
            <a:endParaRPr lang="en-US" dirty="0"/>
          </a:p>
        </p:txBody>
      </p:sp>
      <p:sp>
        <p:nvSpPr>
          <p:cNvPr id="5" name="Slide Number Placeholder 4">
            <a:extLst>
              <a:ext uri="{FF2B5EF4-FFF2-40B4-BE49-F238E27FC236}">
                <a16:creationId xmlns:a16="http://schemas.microsoft.com/office/drawing/2014/main" id="{2E5B0067-C956-38EA-EECA-A1DD3F8617BF}"/>
              </a:ext>
            </a:extLst>
          </p:cNvPr>
          <p:cNvSpPr>
            <a:spLocks noGrp="1"/>
          </p:cNvSpPr>
          <p:nvPr>
            <p:ph type="sldNum" sz="quarter" idx="12"/>
          </p:nvPr>
        </p:nvSpPr>
        <p:spPr/>
        <p:txBody>
          <a:bodyPr/>
          <a:lstStyle/>
          <a:p>
            <a:fld id="{1E47FE53-EBF0-4DA7-9D9D-CC1C3A20F3CB}" type="slidenum">
              <a:rPr lang="en-US" smtClean="0"/>
              <a:t>26</a:t>
            </a:fld>
            <a:endParaRPr lang="en-US"/>
          </a:p>
        </p:txBody>
      </p:sp>
    </p:spTree>
    <p:extLst>
      <p:ext uri="{BB962C8B-B14F-4D97-AF65-F5344CB8AC3E}">
        <p14:creationId xmlns:p14="http://schemas.microsoft.com/office/powerpoint/2010/main" val="40433024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60061-F04A-05DE-0B86-606287690589}"/>
              </a:ext>
            </a:extLst>
          </p:cNvPr>
          <p:cNvSpPr>
            <a:spLocks noGrp="1"/>
          </p:cNvSpPr>
          <p:nvPr>
            <p:ph type="title"/>
          </p:nvPr>
        </p:nvSpPr>
        <p:spPr>
          <a:xfrm>
            <a:off x="282633" y="374072"/>
            <a:ext cx="3507971" cy="3283527"/>
          </a:xfrm>
        </p:spPr>
        <p:txBody>
          <a:bodyPr/>
          <a:lstStyle/>
          <a:p>
            <a:r>
              <a:rPr lang="en-US" dirty="0"/>
              <a:t>Subsection 1: LEA-wide and Schoolwide Actions Instructions (2)</a:t>
            </a:r>
          </a:p>
        </p:txBody>
      </p:sp>
      <p:sp>
        <p:nvSpPr>
          <p:cNvPr id="3" name="Content Placeholder 2">
            <a:extLst>
              <a:ext uri="{FF2B5EF4-FFF2-40B4-BE49-F238E27FC236}">
                <a16:creationId xmlns:a16="http://schemas.microsoft.com/office/drawing/2014/main" id="{BA0227AE-4AC2-D157-5E43-234E01048947}"/>
              </a:ext>
            </a:extLst>
          </p:cNvPr>
          <p:cNvSpPr>
            <a:spLocks noGrp="1"/>
          </p:cNvSpPr>
          <p:nvPr>
            <p:ph idx="1"/>
          </p:nvPr>
        </p:nvSpPr>
        <p:spPr>
          <a:xfrm>
            <a:off x="4272741" y="374073"/>
            <a:ext cx="7631083" cy="6057116"/>
          </a:xfrm>
        </p:spPr>
        <p:txBody>
          <a:bodyPr>
            <a:normAutofit/>
          </a:bodyPr>
          <a:lstStyle/>
          <a:p>
            <a:pPr marL="0" indent="0">
              <a:buNone/>
            </a:pPr>
            <a:r>
              <a:rPr lang="en-US" sz="3200" b="1" dirty="0"/>
              <a:t>How the Action(s) are Designed to Address Need(s) and Why it is Provided on an LEA-wide or Schoolwide Basis</a:t>
            </a:r>
          </a:p>
          <a:p>
            <a:pPr marL="0" indent="0">
              <a:buNone/>
            </a:pPr>
            <a:r>
              <a:rPr lang="en-US" sz="3200" dirty="0"/>
              <a:t>Provide an explanation of how the action as designed will address the unique identified need(s) of the LEA’s unduplicated student group(s) for whom the action is principally directed and the rationale for why the action is being provided on an LEA-wide or schoolwide basis.</a:t>
            </a:r>
            <a:endParaRPr lang="en-US" dirty="0"/>
          </a:p>
        </p:txBody>
      </p:sp>
      <p:sp>
        <p:nvSpPr>
          <p:cNvPr id="5" name="Slide Number Placeholder 4">
            <a:extLst>
              <a:ext uri="{FF2B5EF4-FFF2-40B4-BE49-F238E27FC236}">
                <a16:creationId xmlns:a16="http://schemas.microsoft.com/office/drawing/2014/main" id="{2E5B0067-C956-38EA-EECA-A1DD3F8617BF}"/>
              </a:ext>
            </a:extLst>
          </p:cNvPr>
          <p:cNvSpPr>
            <a:spLocks noGrp="1"/>
          </p:cNvSpPr>
          <p:nvPr>
            <p:ph type="sldNum" sz="quarter" idx="12"/>
          </p:nvPr>
        </p:nvSpPr>
        <p:spPr/>
        <p:txBody>
          <a:bodyPr/>
          <a:lstStyle/>
          <a:p>
            <a:fld id="{1E47FE53-EBF0-4DA7-9D9D-CC1C3A20F3CB}" type="slidenum">
              <a:rPr lang="en-US" smtClean="0"/>
              <a:t>27</a:t>
            </a:fld>
            <a:endParaRPr lang="en-US"/>
          </a:p>
        </p:txBody>
      </p:sp>
    </p:spTree>
    <p:extLst>
      <p:ext uri="{BB962C8B-B14F-4D97-AF65-F5344CB8AC3E}">
        <p14:creationId xmlns:p14="http://schemas.microsoft.com/office/powerpoint/2010/main" val="12119087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60061-F04A-05DE-0B86-606287690589}"/>
              </a:ext>
            </a:extLst>
          </p:cNvPr>
          <p:cNvSpPr>
            <a:spLocks noGrp="1"/>
          </p:cNvSpPr>
          <p:nvPr>
            <p:ph type="title"/>
          </p:nvPr>
        </p:nvSpPr>
        <p:spPr>
          <a:xfrm>
            <a:off x="282633" y="374072"/>
            <a:ext cx="3507971" cy="3283527"/>
          </a:xfrm>
        </p:spPr>
        <p:txBody>
          <a:bodyPr/>
          <a:lstStyle/>
          <a:p>
            <a:r>
              <a:rPr lang="en-US" dirty="0"/>
              <a:t>Subsection 1: LEA-wide and Schoolwide Actions Instructions (3)</a:t>
            </a:r>
          </a:p>
        </p:txBody>
      </p:sp>
      <p:sp>
        <p:nvSpPr>
          <p:cNvPr id="3" name="Content Placeholder 2">
            <a:extLst>
              <a:ext uri="{FF2B5EF4-FFF2-40B4-BE49-F238E27FC236}">
                <a16:creationId xmlns:a16="http://schemas.microsoft.com/office/drawing/2014/main" id="{BA0227AE-4AC2-D157-5E43-234E01048947}"/>
              </a:ext>
            </a:extLst>
          </p:cNvPr>
          <p:cNvSpPr>
            <a:spLocks noGrp="1"/>
          </p:cNvSpPr>
          <p:nvPr>
            <p:ph idx="1"/>
          </p:nvPr>
        </p:nvSpPr>
        <p:spPr>
          <a:xfrm>
            <a:off x="4272741" y="374073"/>
            <a:ext cx="7631083" cy="6057116"/>
          </a:xfrm>
        </p:spPr>
        <p:txBody>
          <a:bodyPr>
            <a:normAutofit/>
          </a:bodyPr>
          <a:lstStyle/>
          <a:p>
            <a:pPr marL="0" indent="0">
              <a:buNone/>
            </a:pPr>
            <a:r>
              <a:rPr lang="en-US" sz="3200" b="1" dirty="0"/>
              <a:t>Metric(s) to Monitor Effectiveness</a:t>
            </a:r>
          </a:p>
          <a:p>
            <a:r>
              <a:rPr lang="en-US" sz="3200" dirty="0"/>
              <a:t>Identify the metric(s) being used to measure the progress and effectiveness of the action(s).</a:t>
            </a:r>
          </a:p>
          <a:p>
            <a:pPr marL="0" indent="0">
              <a:buNone/>
            </a:pPr>
            <a:endParaRPr lang="en-US" sz="3200" b="1" dirty="0"/>
          </a:p>
          <a:p>
            <a:pPr marL="0" indent="0">
              <a:buNone/>
            </a:pPr>
            <a:r>
              <a:rPr lang="en-US" sz="3200" dirty="0"/>
              <a:t>Note: Remember the connection to the Goal Analysis!</a:t>
            </a:r>
          </a:p>
          <a:p>
            <a:r>
              <a:rPr lang="en-US" sz="3200" dirty="0"/>
              <a:t>LEAs demonstrate the effectiveness of actions contributing towards increasing or improving services within the third prompt in the goal analysis.</a:t>
            </a:r>
            <a:endParaRPr lang="en-US" dirty="0"/>
          </a:p>
        </p:txBody>
      </p:sp>
      <p:sp>
        <p:nvSpPr>
          <p:cNvPr id="5" name="Slide Number Placeholder 4">
            <a:extLst>
              <a:ext uri="{FF2B5EF4-FFF2-40B4-BE49-F238E27FC236}">
                <a16:creationId xmlns:a16="http://schemas.microsoft.com/office/drawing/2014/main" id="{2E5B0067-C956-38EA-EECA-A1DD3F8617BF}"/>
              </a:ext>
            </a:extLst>
          </p:cNvPr>
          <p:cNvSpPr>
            <a:spLocks noGrp="1"/>
          </p:cNvSpPr>
          <p:nvPr>
            <p:ph type="sldNum" sz="quarter" idx="12"/>
          </p:nvPr>
        </p:nvSpPr>
        <p:spPr/>
        <p:txBody>
          <a:bodyPr/>
          <a:lstStyle/>
          <a:p>
            <a:fld id="{1E47FE53-EBF0-4DA7-9D9D-CC1C3A20F3CB}" type="slidenum">
              <a:rPr lang="en-US" smtClean="0"/>
              <a:t>28</a:t>
            </a:fld>
            <a:endParaRPr lang="en-US"/>
          </a:p>
        </p:txBody>
      </p:sp>
    </p:spTree>
    <p:extLst>
      <p:ext uri="{BB962C8B-B14F-4D97-AF65-F5344CB8AC3E}">
        <p14:creationId xmlns:p14="http://schemas.microsoft.com/office/powerpoint/2010/main" val="33459532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07B29-03F8-40A6-9A22-E998766BED51}"/>
              </a:ext>
            </a:extLst>
          </p:cNvPr>
          <p:cNvSpPr>
            <a:spLocks noGrp="1"/>
          </p:cNvSpPr>
          <p:nvPr>
            <p:ph type="title"/>
          </p:nvPr>
        </p:nvSpPr>
        <p:spPr/>
        <p:txBody>
          <a:bodyPr/>
          <a:lstStyle/>
          <a:p>
            <a:r>
              <a:rPr lang="en-US" dirty="0"/>
              <a:t>Conclusory Statements</a:t>
            </a:r>
          </a:p>
        </p:txBody>
      </p:sp>
      <p:sp>
        <p:nvSpPr>
          <p:cNvPr id="3" name="Content Placeholder 2">
            <a:extLst>
              <a:ext uri="{FF2B5EF4-FFF2-40B4-BE49-F238E27FC236}">
                <a16:creationId xmlns:a16="http://schemas.microsoft.com/office/drawing/2014/main" id="{AC8B8238-5930-4B24-A1E6-839DFC71B3B8}"/>
              </a:ext>
            </a:extLst>
          </p:cNvPr>
          <p:cNvSpPr>
            <a:spLocks noGrp="1"/>
          </p:cNvSpPr>
          <p:nvPr>
            <p:ph idx="1"/>
          </p:nvPr>
        </p:nvSpPr>
        <p:spPr/>
        <p:txBody>
          <a:bodyPr>
            <a:normAutofit/>
          </a:bodyPr>
          <a:lstStyle/>
          <a:p>
            <a:r>
              <a:rPr lang="en-US" sz="3000" dirty="0"/>
              <a:t>Conclusory statements are not sufficient. </a:t>
            </a:r>
          </a:p>
          <a:p>
            <a:pPr lvl="1"/>
            <a:r>
              <a:rPr lang="en-US" sz="3000" dirty="0"/>
              <a:t>Saying any action is “principally directed” and “effective” does not make it so</a:t>
            </a:r>
          </a:p>
          <a:p>
            <a:r>
              <a:rPr lang="en-US" sz="3000" dirty="0"/>
              <a:t>Simply stating that an LEA has a high enrollment percentage of a specific student group or groups is not sufficient.</a:t>
            </a:r>
          </a:p>
          <a:p>
            <a:pPr lvl="1"/>
            <a:r>
              <a:rPr lang="en-US" sz="3000" dirty="0"/>
              <a:t>Enrolling students is not the same as serving students.</a:t>
            </a:r>
            <a:endParaRPr lang="en-US" sz="2400" dirty="0"/>
          </a:p>
        </p:txBody>
      </p:sp>
      <p:sp>
        <p:nvSpPr>
          <p:cNvPr id="4" name="Slide Number Placeholder 3">
            <a:extLst>
              <a:ext uri="{FF2B5EF4-FFF2-40B4-BE49-F238E27FC236}">
                <a16:creationId xmlns:a16="http://schemas.microsoft.com/office/drawing/2014/main" id="{53A00522-3DEA-401F-B59F-A61E4A5505FE}"/>
              </a:ext>
            </a:extLst>
          </p:cNvPr>
          <p:cNvSpPr>
            <a:spLocks noGrp="1"/>
          </p:cNvSpPr>
          <p:nvPr>
            <p:ph type="sldNum" sz="quarter" idx="12"/>
          </p:nvPr>
        </p:nvSpPr>
        <p:spPr/>
        <p:txBody>
          <a:bodyPr/>
          <a:lstStyle/>
          <a:p>
            <a:fld id="{1E47FE53-EBF0-4DA7-9D9D-CC1C3A20F3CB}" type="slidenum">
              <a:rPr lang="en-US" smtClean="0"/>
              <a:t>29</a:t>
            </a:fld>
            <a:endParaRPr lang="en-US"/>
          </a:p>
        </p:txBody>
      </p:sp>
    </p:spTree>
    <p:extLst>
      <p:ext uri="{BB962C8B-B14F-4D97-AF65-F5344CB8AC3E}">
        <p14:creationId xmlns:p14="http://schemas.microsoft.com/office/powerpoint/2010/main" val="3926165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58F11-0A1C-480E-9080-59DFDE945490}"/>
              </a:ext>
            </a:extLst>
          </p:cNvPr>
          <p:cNvSpPr>
            <a:spLocks noGrp="1"/>
          </p:cNvSpPr>
          <p:nvPr>
            <p:ph type="title"/>
          </p:nvPr>
        </p:nvSpPr>
        <p:spPr/>
        <p:txBody>
          <a:bodyPr/>
          <a:lstStyle/>
          <a:p>
            <a:r>
              <a:rPr lang="en-US" dirty="0"/>
              <a:t>Purpose</a:t>
            </a:r>
          </a:p>
        </p:txBody>
      </p:sp>
      <p:sp>
        <p:nvSpPr>
          <p:cNvPr id="3" name="Content Placeholder 2">
            <a:extLst>
              <a:ext uri="{FF2B5EF4-FFF2-40B4-BE49-F238E27FC236}">
                <a16:creationId xmlns:a16="http://schemas.microsoft.com/office/drawing/2014/main" id="{1BA1ED0B-38F8-4D06-A661-716ACA4398B1}"/>
              </a:ext>
            </a:extLst>
          </p:cNvPr>
          <p:cNvSpPr>
            <a:spLocks noGrp="1"/>
          </p:cNvSpPr>
          <p:nvPr>
            <p:ph idx="1"/>
          </p:nvPr>
        </p:nvSpPr>
        <p:spPr>
          <a:xfrm>
            <a:off x="1097280" y="1845733"/>
            <a:ext cx="10058400" cy="4610395"/>
          </a:xfrm>
        </p:spPr>
        <p:txBody>
          <a:bodyPr>
            <a:normAutofit lnSpcReduction="10000"/>
          </a:bodyPr>
          <a:lstStyle/>
          <a:p>
            <a:pPr marL="0" indent="0">
              <a:buNone/>
            </a:pPr>
            <a:r>
              <a:rPr lang="en-US" dirty="0"/>
              <a:t>A well-written Increased or Improved Services section provides educational partners with a comprehensive description, within a single dedicated section, of how a local educational agency (LEA) plans to increase or improve services for its unduplicated students in grades TK–12 as compared to all students in grades TK–12, as applicable, and how LEA-wide or schoolwide actions identified for this purpose meet regulatory requirements. Descriptions provided should include sufficient detail yet be sufficiently succinct to promote a broader understanding of educational partners to facilitate their ability to provide input. An LEA’s description in this section must align with the actions included in the Goals and Actions section as contributing. ​</a:t>
            </a:r>
          </a:p>
        </p:txBody>
      </p:sp>
      <p:sp>
        <p:nvSpPr>
          <p:cNvPr id="4" name="Slide Number Placeholder 3">
            <a:extLst>
              <a:ext uri="{FF2B5EF4-FFF2-40B4-BE49-F238E27FC236}">
                <a16:creationId xmlns:a16="http://schemas.microsoft.com/office/drawing/2014/main" id="{0587E55F-CEAA-499E-9F73-1A902328487A}"/>
              </a:ext>
            </a:extLst>
          </p:cNvPr>
          <p:cNvSpPr>
            <a:spLocks noGrp="1"/>
          </p:cNvSpPr>
          <p:nvPr>
            <p:ph type="sldNum" sz="quarter" idx="12"/>
          </p:nvPr>
        </p:nvSpPr>
        <p:spPr/>
        <p:txBody>
          <a:bodyPr/>
          <a:lstStyle/>
          <a:p>
            <a:fld id="{1E47FE53-EBF0-4DA7-9D9D-CC1C3A20F3CB}" type="slidenum">
              <a:rPr lang="en-US" smtClean="0"/>
              <a:t>3</a:t>
            </a:fld>
            <a:endParaRPr lang="en-US"/>
          </a:p>
        </p:txBody>
      </p:sp>
    </p:spTree>
    <p:extLst>
      <p:ext uri="{BB962C8B-B14F-4D97-AF65-F5344CB8AC3E}">
        <p14:creationId xmlns:p14="http://schemas.microsoft.com/office/powerpoint/2010/main" val="905996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60061-F04A-05DE-0B86-606287690589}"/>
              </a:ext>
            </a:extLst>
          </p:cNvPr>
          <p:cNvSpPr>
            <a:spLocks noGrp="1"/>
          </p:cNvSpPr>
          <p:nvPr>
            <p:ph type="title"/>
          </p:nvPr>
        </p:nvSpPr>
        <p:spPr>
          <a:xfrm>
            <a:off x="282633" y="374072"/>
            <a:ext cx="3507971" cy="3283527"/>
          </a:xfrm>
        </p:spPr>
        <p:txBody>
          <a:bodyPr/>
          <a:lstStyle/>
          <a:p>
            <a:r>
              <a:rPr lang="en-US" dirty="0"/>
              <a:t>Subsection 2: Limited Actions Prompt</a:t>
            </a:r>
          </a:p>
        </p:txBody>
      </p:sp>
      <p:sp>
        <p:nvSpPr>
          <p:cNvPr id="3" name="Content Placeholder 2">
            <a:extLst>
              <a:ext uri="{FF2B5EF4-FFF2-40B4-BE49-F238E27FC236}">
                <a16:creationId xmlns:a16="http://schemas.microsoft.com/office/drawing/2014/main" id="{BA0227AE-4AC2-D157-5E43-234E01048947}"/>
              </a:ext>
            </a:extLst>
          </p:cNvPr>
          <p:cNvSpPr>
            <a:spLocks noGrp="1"/>
          </p:cNvSpPr>
          <p:nvPr>
            <p:ph idx="1"/>
          </p:nvPr>
        </p:nvSpPr>
        <p:spPr>
          <a:xfrm>
            <a:off x="4272741" y="374073"/>
            <a:ext cx="7631083" cy="6057116"/>
          </a:xfrm>
        </p:spPr>
        <p:txBody>
          <a:bodyPr anchor="ctr">
            <a:normAutofit/>
          </a:bodyPr>
          <a:lstStyle/>
          <a:p>
            <a:pPr marL="0" indent="0">
              <a:buNone/>
            </a:pPr>
            <a:r>
              <a:rPr lang="en-US" sz="3200" dirty="0">
                <a:cs typeface="Arial"/>
              </a:rPr>
              <a:t>For each action being solely provided to one or more unduplicated student group(s), provide an explanation of (1) the unique identified need(s) of the unduplicated student group(s) being served, (2) how the action is designed to address the identified need(s), and (3) how the effectiveness of the action in improving outcomes for the unduplicated student group(s) will be measured.</a:t>
            </a:r>
            <a:endParaRPr lang="en-US" dirty="0"/>
          </a:p>
        </p:txBody>
      </p:sp>
      <p:sp>
        <p:nvSpPr>
          <p:cNvPr id="5" name="Slide Number Placeholder 4">
            <a:extLst>
              <a:ext uri="{FF2B5EF4-FFF2-40B4-BE49-F238E27FC236}">
                <a16:creationId xmlns:a16="http://schemas.microsoft.com/office/drawing/2014/main" id="{2E5B0067-C956-38EA-EECA-A1DD3F8617BF}"/>
              </a:ext>
            </a:extLst>
          </p:cNvPr>
          <p:cNvSpPr>
            <a:spLocks noGrp="1"/>
          </p:cNvSpPr>
          <p:nvPr>
            <p:ph type="sldNum" sz="quarter" idx="12"/>
          </p:nvPr>
        </p:nvSpPr>
        <p:spPr/>
        <p:txBody>
          <a:bodyPr/>
          <a:lstStyle/>
          <a:p>
            <a:fld id="{1E47FE53-EBF0-4DA7-9D9D-CC1C3A20F3CB}" type="slidenum">
              <a:rPr lang="en-US" smtClean="0"/>
              <a:t>30</a:t>
            </a:fld>
            <a:endParaRPr lang="en-US"/>
          </a:p>
        </p:txBody>
      </p:sp>
    </p:spTree>
    <p:extLst>
      <p:ext uri="{BB962C8B-B14F-4D97-AF65-F5344CB8AC3E}">
        <p14:creationId xmlns:p14="http://schemas.microsoft.com/office/powerpoint/2010/main" val="20498340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56CCB-4A15-BED2-190A-44D10D0C2B60}"/>
              </a:ext>
            </a:extLst>
          </p:cNvPr>
          <p:cNvSpPr>
            <a:spLocks noGrp="1"/>
          </p:cNvSpPr>
          <p:nvPr>
            <p:ph type="title"/>
          </p:nvPr>
        </p:nvSpPr>
        <p:spPr/>
        <p:txBody>
          <a:bodyPr/>
          <a:lstStyle/>
          <a:p>
            <a:r>
              <a:rPr lang="en-US" dirty="0"/>
              <a:t>Subsection 2: Limited Actions Table</a:t>
            </a:r>
          </a:p>
        </p:txBody>
      </p:sp>
      <p:sp>
        <p:nvSpPr>
          <p:cNvPr id="4" name="Slide Number Placeholder 3">
            <a:extLst>
              <a:ext uri="{FF2B5EF4-FFF2-40B4-BE49-F238E27FC236}">
                <a16:creationId xmlns:a16="http://schemas.microsoft.com/office/drawing/2014/main" id="{E252CCF3-4786-7F09-1D37-2625332EA039}"/>
              </a:ext>
            </a:extLst>
          </p:cNvPr>
          <p:cNvSpPr>
            <a:spLocks noGrp="1"/>
          </p:cNvSpPr>
          <p:nvPr>
            <p:ph type="sldNum" sz="quarter" idx="12"/>
          </p:nvPr>
        </p:nvSpPr>
        <p:spPr/>
        <p:txBody>
          <a:bodyPr/>
          <a:lstStyle/>
          <a:p>
            <a:fld id="{1E47FE53-EBF0-4DA7-9D9D-CC1C3A20F3CB}" type="slidenum">
              <a:rPr lang="en-US" smtClean="0"/>
              <a:t>31</a:t>
            </a:fld>
            <a:endParaRPr lang="en-US"/>
          </a:p>
        </p:txBody>
      </p:sp>
      <p:graphicFrame>
        <p:nvGraphicFramePr>
          <p:cNvPr id="5" name="Content Placeholder 9">
            <a:extLst>
              <a:ext uri="{FF2B5EF4-FFF2-40B4-BE49-F238E27FC236}">
                <a16:creationId xmlns:a16="http://schemas.microsoft.com/office/drawing/2014/main" id="{7B3116AF-465C-22F3-7DC2-9A15C3E9B167}"/>
              </a:ext>
            </a:extLst>
          </p:cNvPr>
          <p:cNvGraphicFramePr>
            <a:graphicFrameLocks noGrp="1"/>
          </p:cNvGraphicFramePr>
          <p:nvPr>
            <p:ph idx="1"/>
            <p:extLst>
              <p:ext uri="{D42A27DB-BD31-4B8C-83A1-F6EECF244321}">
                <p14:modId xmlns:p14="http://schemas.microsoft.com/office/powerpoint/2010/main" val="751659611"/>
              </p:ext>
            </p:extLst>
          </p:nvPr>
        </p:nvGraphicFramePr>
        <p:xfrm>
          <a:off x="376298" y="2023609"/>
          <a:ext cx="11439404" cy="3097032"/>
        </p:xfrm>
        <a:graphic>
          <a:graphicData uri="http://schemas.openxmlformats.org/drawingml/2006/table">
            <a:tbl>
              <a:tblPr firstRow="1" firstCol="1" bandRow="1">
                <a:tableStyleId>{5C22544A-7EE6-4342-B048-85BDC9FD1C3A}</a:tableStyleId>
              </a:tblPr>
              <a:tblGrid>
                <a:gridCol w="1712642">
                  <a:extLst>
                    <a:ext uri="{9D8B030D-6E8A-4147-A177-3AD203B41FA5}">
                      <a16:colId xmlns:a16="http://schemas.microsoft.com/office/drawing/2014/main" val="1158693257"/>
                    </a:ext>
                  </a:extLst>
                </a:gridCol>
                <a:gridCol w="3319639">
                  <a:extLst>
                    <a:ext uri="{9D8B030D-6E8A-4147-A177-3AD203B41FA5}">
                      <a16:colId xmlns:a16="http://schemas.microsoft.com/office/drawing/2014/main" val="4283786429"/>
                    </a:ext>
                  </a:extLst>
                </a:gridCol>
                <a:gridCol w="3873118">
                  <a:extLst>
                    <a:ext uri="{9D8B030D-6E8A-4147-A177-3AD203B41FA5}">
                      <a16:colId xmlns:a16="http://schemas.microsoft.com/office/drawing/2014/main" val="301553428"/>
                    </a:ext>
                  </a:extLst>
                </a:gridCol>
                <a:gridCol w="2534005">
                  <a:extLst>
                    <a:ext uri="{9D8B030D-6E8A-4147-A177-3AD203B41FA5}">
                      <a16:colId xmlns:a16="http://schemas.microsoft.com/office/drawing/2014/main" val="3274768142"/>
                    </a:ext>
                  </a:extLst>
                </a:gridCol>
              </a:tblGrid>
              <a:tr h="1173959">
                <a:tc>
                  <a:txBody>
                    <a:bodyPr/>
                    <a:lstStyle/>
                    <a:p>
                      <a:pPr>
                        <a:tabLst>
                          <a:tab pos="3234055" algn="l"/>
                        </a:tabLst>
                      </a:pPr>
                      <a:r>
                        <a:rPr lang="en-US" sz="2400">
                          <a:solidFill>
                            <a:srgbClr val="000000"/>
                          </a:solidFill>
                          <a:effectLst/>
                          <a:ea typeface="Calibri" panose="020F0502020204030204" pitchFamily="34" charset="0"/>
                          <a:cs typeface="Arial"/>
                        </a:rPr>
                        <a:t>Goal and Action #(s)</a:t>
                      </a:r>
                      <a:endParaRPr lang="en-US" sz="2400">
                        <a:effectLst/>
                        <a:cs typeface="Arial"/>
                      </a:endParaRPr>
                    </a:p>
                  </a:txBody>
                  <a:tcPr marL="25144" marR="25144" marT="25144" marB="25144"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a:tabLst>
                          <a:tab pos="3234055" algn="l"/>
                        </a:tabLst>
                      </a:pPr>
                      <a:r>
                        <a:rPr lang="en-US" sz="2400">
                          <a:solidFill>
                            <a:srgbClr val="000000"/>
                          </a:solidFill>
                          <a:effectLst/>
                          <a:ea typeface="Arial" panose="020B0604020202020204" pitchFamily="34" charset="0"/>
                          <a:cs typeface="Arial"/>
                        </a:rPr>
                        <a:t>Identified Need(s)</a:t>
                      </a:r>
                      <a:endParaRPr lang="en-US" sz="2400">
                        <a:effectLst/>
                        <a:cs typeface="Arial"/>
                      </a:endParaRPr>
                    </a:p>
                  </a:txBody>
                  <a:tcPr marL="25144" marR="25144" marT="25144" marB="25144"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pPr>
                        <a:tabLst>
                          <a:tab pos="3234055" algn="l"/>
                        </a:tabLst>
                      </a:pPr>
                      <a:r>
                        <a:rPr lang="en-US" sz="2400">
                          <a:solidFill>
                            <a:srgbClr val="000000"/>
                          </a:solidFill>
                          <a:effectLst/>
                          <a:cs typeface="Arial"/>
                        </a:rPr>
                        <a:t>How the Action(s) Address Need(s)</a:t>
                      </a:r>
                    </a:p>
                  </a:txBody>
                  <a:tcPr marL="25144" marR="25144" marT="25144" marB="25144"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tc>
                  <a:txBody>
                    <a:bodyPr/>
                    <a:lstStyle/>
                    <a:p>
                      <a:r>
                        <a:rPr lang="en-US" sz="2400">
                          <a:solidFill>
                            <a:srgbClr val="000000"/>
                          </a:solidFill>
                          <a:effectLst/>
                          <a:cs typeface="Arial"/>
                        </a:rPr>
                        <a:t>Metric(s) to Monitor Effectiveness </a:t>
                      </a:r>
                      <a:endParaRPr lang="en-US" sz="2400">
                        <a:effectLst/>
                      </a:endParaRPr>
                    </a:p>
                  </a:txBody>
                  <a:tcPr marL="25144" marR="25144" marT="25144" marB="25144"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solidFill>
                      <a:srgbClr val="DEEAF6"/>
                    </a:solidFill>
                  </a:tcPr>
                </a:tc>
                <a:extLst>
                  <a:ext uri="{0D108BD9-81ED-4DB2-BD59-A6C34878D82A}">
                    <a16:rowId xmlns:a16="http://schemas.microsoft.com/office/drawing/2014/main" val="1037803493"/>
                  </a:ext>
                </a:extLst>
              </a:tr>
              <a:tr h="1923073">
                <a:tc>
                  <a:txBody>
                    <a:bodyPr/>
                    <a:lstStyle/>
                    <a:p>
                      <a:pPr>
                        <a:tabLst>
                          <a:tab pos="3234055" algn="l"/>
                        </a:tabLst>
                      </a:pPr>
                      <a:r>
                        <a:rPr lang="en-US" sz="2400">
                          <a:solidFill>
                            <a:srgbClr val="000000"/>
                          </a:solidFill>
                          <a:effectLst/>
                          <a:ea typeface="Calibri" panose="020F0502020204030204" pitchFamily="34" charset="0"/>
                          <a:cs typeface="Arial"/>
                        </a:rPr>
                        <a:t>[Goal and Action #(s)]</a:t>
                      </a:r>
                      <a:endParaRPr lang="en-US" sz="2400">
                        <a:effectLst/>
                        <a:cs typeface="Arial"/>
                      </a:endParaRPr>
                    </a:p>
                  </a:txBody>
                  <a:tcPr marL="25144" marR="25144" marT="25144" marB="25144"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noFill/>
                  </a:tcPr>
                </a:tc>
                <a:tc>
                  <a:txBody>
                    <a:bodyPr/>
                    <a:lstStyle/>
                    <a:p>
                      <a:r>
                        <a:rPr lang="en-US" sz="2400">
                          <a:solidFill>
                            <a:srgbClr val="000000"/>
                          </a:solidFill>
                          <a:effectLst/>
                          <a:cs typeface="Arial"/>
                        </a:rPr>
                        <a:t>[A description of the unique identified need(s) of the unduplicated student group(s) being served]</a:t>
                      </a:r>
                    </a:p>
                  </a:txBody>
                  <a:tcPr marL="25144" marR="25144" marT="25144" marB="25144"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noFill/>
                  </a:tcPr>
                </a:tc>
                <a:tc>
                  <a:txBody>
                    <a:bodyPr/>
                    <a:lstStyle/>
                    <a:p>
                      <a:pPr>
                        <a:tabLst>
                          <a:tab pos="3234055" algn="l"/>
                        </a:tabLst>
                      </a:pPr>
                      <a:r>
                        <a:rPr lang="en-US" sz="2400">
                          <a:solidFill>
                            <a:srgbClr val="000000"/>
                          </a:solidFill>
                          <a:effectLst/>
                          <a:ea typeface="Calibri" panose="020F0502020204030204" pitchFamily="34" charset="0"/>
                          <a:cs typeface="Arial"/>
                        </a:rPr>
                        <a:t>[A description of h</a:t>
                      </a:r>
                      <a:r>
                        <a:rPr lang="en-US" sz="2400">
                          <a:solidFill>
                            <a:srgbClr val="000000"/>
                          </a:solidFill>
                          <a:effectLst/>
                          <a:cs typeface="Arial"/>
                        </a:rPr>
                        <a:t>ow the action(s) are designed to address those identified need(s)]</a:t>
                      </a:r>
                      <a:endParaRPr lang="en-US" sz="2400">
                        <a:effectLst/>
                        <a:cs typeface="Arial"/>
                      </a:endParaRPr>
                    </a:p>
                  </a:txBody>
                  <a:tcPr marL="25144" marR="25144" marT="25144" marB="25144"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noFill/>
                  </a:tcPr>
                </a:tc>
                <a:tc>
                  <a:txBody>
                    <a:bodyPr/>
                    <a:lstStyle/>
                    <a:p>
                      <a:pPr>
                        <a:tabLst>
                          <a:tab pos="3234055" algn="l"/>
                        </a:tabLst>
                      </a:pPr>
                      <a:r>
                        <a:rPr lang="en-US" sz="2400" dirty="0">
                          <a:solidFill>
                            <a:srgbClr val="000000"/>
                          </a:solidFill>
                          <a:effectLst/>
                          <a:ea typeface="Calibri" panose="020F0502020204030204" pitchFamily="34" charset="0"/>
                          <a:cs typeface="Arial"/>
                        </a:rPr>
                        <a:t>[A description of the metric(s) being used to monitor effectiveness]</a:t>
                      </a:r>
                      <a:endParaRPr lang="en-US" sz="2400" dirty="0">
                        <a:effectLst/>
                        <a:cs typeface="Arial"/>
                      </a:endParaRPr>
                    </a:p>
                  </a:txBody>
                  <a:tcPr marL="25144" marR="25144" marT="25144" marB="25144" anchor="ctr">
                    <a:lnL w="12700" cap="flat" cmpd="sng" algn="ctr">
                      <a:solidFill>
                        <a:srgbClr val="8496B0"/>
                      </a:solidFill>
                      <a:prstDash val="solid"/>
                      <a:round/>
                      <a:headEnd type="none" w="med" len="med"/>
                      <a:tailEnd type="none" w="med" len="med"/>
                    </a:lnL>
                    <a:lnR w="12700" cap="flat" cmpd="sng" algn="ctr">
                      <a:solidFill>
                        <a:srgbClr val="8496B0"/>
                      </a:solidFill>
                      <a:prstDash val="solid"/>
                      <a:round/>
                      <a:headEnd type="none" w="med" len="med"/>
                      <a:tailEnd type="none" w="med" len="med"/>
                    </a:lnR>
                    <a:lnT w="12700" cap="flat" cmpd="sng" algn="ctr">
                      <a:solidFill>
                        <a:srgbClr val="8496B0"/>
                      </a:solidFill>
                      <a:prstDash val="solid"/>
                      <a:round/>
                      <a:headEnd type="none" w="med" len="med"/>
                      <a:tailEnd type="none" w="med" len="med"/>
                    </a:lnT>
                    <a:lnB w="12700" cap="flat" cmpd="sng" algn="ctr">
                      <a:solidFill>
                        <a:srgbClr val="8496B0"/>
                      </a:solidFill>
                      <a:prstDash val="solid"/>
                      <a:round/>
                      <a:headEnd type="none" w="med" len="med"/>
                      <a:tailEnd type="none" w="med" len="med"/>
                    </a:lnB>
                    <a:noFill/>
                  </a:tcPr>
                </a:tc>
                <a:extLst>
                  <a:ext uri="{0D108BD9-81ED-4DB2-BD59-A6C34878D82A}">
                    <a16:rowId xmlns:a16="http://schemas.microsoft.com/office/drawing/2014/main" val="1114124345"/>
                  </a:ext>
                </a:extLst>
              </a:tr>
            </a:tbl>
          </a:graphicData>
        </a:graphic>
      </p:graphicFrame>
    </p:spTree>
    <p:extLst>
      <p:ext uri="{BB962C8B-B14F-4D97-AF65-F5344CB8AC3E}">
        <p14:creationId xmlns:p14="http://schemas.microsoft.com/office/powerpoint/2010/main" val="36188530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60061-F04A-05DE-0B86-606287690589}"/>
              </a:ext>
            </a:extLst>
          </p:cNvPr>
          <p:cNvSpPr>
            <a:spLocks noGrp="1"/>
          </p:cNvSpPr>
          <p:nvPr>
            <p:ph type="title"/>
          </p:nvPr>
        </p:nvSpPr>
        <p:spPr>
          <a:xfrm>
            <a:off x="282633" y="374072"/>
            <a:ext cx="3507971" cy="3283527"/>
          </a:xfrm>
        </p:spPr>
        <p:txBody>
          <a:bodyPr/>
          <a:lstStyle/>
          <a:p>
            <a:r>
              <a:rPr lang="en-US" dirty="0"/>
              <a:t>Subsection 2: Limited Actions Table Instructions (1)</a:t>
            </a:r>
          </a:p>
        </p:txBody>
      </p:sp>
      <p:sp>
        <p:nvSpPr>
          <p:cNvPr id="3" name="Content Placeholder 2">
            <a:extLst>
              <a:ext uri="{FF2B5EF4-FFF2-40B4-BE49-F238E27FC236}">
                <a16:creationId xmlns:a16="http://schemas.microsoft.com/office/drawing/2014/main" id="{BA0227AE-4AC2-D157-5E43-234E01048947}"/>
              </a:ext>
            </a:extLst>
          </p:cNvPr>
          <p:cNvSpPr>
            <a:spLocks noGrp="1"/>
          </p:cNvSpPr>
          <p:nvPr>
            <p:ph idx="1"/>
          </p:nvPr>
        </p:nvSpPr>
        <p:spPr>
          <a:xfrm>
            <a:off x="4272741" y="374073"/>
            <a:ext cx="7631083" cy="6057116"/>
          </a:xfrm>
        </p:spPr>
        <p:txBody>
          <a:bodyPr>
            <a:normAutofit/>
          </a:bodyPr>
          <a:lstStyle/>
          <a:p>
            <a:pPr marL="0" indent="0">
              <a:buNone/>
            </a:pPr>
            <a:r>
              <a:rPr lang="en-US" sz="3200" b="1" dirty="0">
                <a:solidFill>
                  <a:schemeClr val="tx1">
                    <a:lumMod val="85000"/>
                    <a:lumOff val="15000"/>
                  </a:schemeClr>
                </a:solidFill>
              </a:rPr>
              <a:t>Identified Need(s)</a:t>
            </a:r>
          </a:p>
          <a:p>
            <a:r>
              <a:rPr lang="en-US" sz="3200" dirty="0">
                <a:solidFill>
                  <a:schemeClr val="tx1">
                    <a:lumMod val="85000"/>
                    <a:lumOff val="15000"/>
                  </a:schemeClr>
                </a:solidFill>
              </a:rPr>
              <a:t>Provide an explanation of the unique need(s) of the unduplicated student group(s) being served identified through the LEA’s needs assessment. A meaningful needs assessment includes, at a minimum, analysis of applicable student achievement data and educational partner feedback.</a:t>
            </a:r>
            <a:endParaRPr lang="en-US" dirty="0"/>
          </a:p>
        </p:txBody>
      </p:sp>
      <p:sp>
        <p:nvSpPr>
          <p:cNvPr id="5" name="Slide Number Placeholder 4">
            <a:extLst>
              <a:ext uri="{FF2B5EF4-FFF2-40B4-BE49-F238E27FC236}">
                <a16:creationId xmlns:a16="http://schemas.microsoft.com/office/drawing/2014/main" id="{2E5B0067-C956-38EA-EECA-A1DD3F8617BF}"/>
              </a:ext>
            </a:extLst>
          </p:cNvPr>
          <p:cNvSpPr>
            <a:spLocks noGrp="1"/>
          </p:cNvSpPr>
          <p:nvPr>
            <p:ph type="sldNum" sz="quarter" idx="12"/>
          </p:nvPr>
        </p:nvSpPr>
        <p:spPr/>
        <p:txBody>
          <a:bodyPr/>
          <a:lstStyle/>
          <a:p>
            <a:fld id="{1E47FE53-EBF0-4DA7-9D9D-CC1C3A20F3CB}" type="slidenum">
              <a:rPr lang="en-US" smtClean="0"/>
              <a:t>32</a:t>
            </a:fld>
            <a:endParaRPr lang="en-US"/>
          </a:p>
        </p:txBody>
      </p:sp>
    </p:spTree>
    <p:extLst>
      <p:ext uri="{BB962C8B-B14F-4D97-AF65-F5344CB8AC3E}">
        <p14:creationId xmlns:p14="http://schemas.microsoft.com/office/powerpoint/2010/main" val="22851097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60061-F04A-05DE-0B86-606287690589}"/>
              </a:ext>
            </a:extLst>
          </p:cNvPr>
          <p:cNvSpPr>
            <a:spLocks noGrp="1"/>
          </p:cNvSpPr>
          <p:nvPr>
            <p:ph type="title"/>
          </p:nvPr>
        </p:nvSpPr>
        <p:spPr>
          <a:xfrm>
            <a:off x="282633" y="374072"/>
            <a:ext cx="3507971" cy="3283527"/>
          </a:xfrm>
        </p:spPr>
        <p:txBody>
          <a:bodyPr/>
          <a:lstStyle/>
          <a:p>
            <a:r>
              <a:rPr lang="en-US" dirty="0"/>
              <a:t>Subsection 2: Limited Actions Table Instructions (2)</a:t>
            </a:r>
          </a:p>
        </p:txBody>
      </p:sp>
      <p:sp>
        <p:nvSpPr>
          <p:cNvPr id="3" name="Content Placeholder 2">
            <a:extLst>
              <a:ext uri="{FF2B5EF4-FFF2-40B4-BE49-F238E27FC236}">
                <a16:creationId xmlns:a16="http://schemas.microsoft.com/office/drawing/2014/main" id="{BA0227AE-4AC2-D157-5E43-234E01048947}"/>
              </a:ext>
            </a:extLst>
          </p:cNvPr>
          <p:cNvSpPr>
            <a:spLocks noGrp="1"/>
          </p:cNvSpPr>
          <p:nvPr>
            <p:ph idx="1"/>
          </p:nvPr>
        </p:nvSpPr>
        <p:spPr>
          <a:xfrm>
            <a:off x="4272741" y="374073"/>
            <a:ext cx="7631083" cy="6057116"/>
          </a:xfrm>
        </p:spPr>
        <p:txBody>
          <a:bodyPr>
            <a:normAutofit/>
          </a:bodyPr>
          <a:lstStyle/>
          <a:p>
            <a:pPr marL="0" indent="0">
              <a:buNone/>
            </a:pPr>
            <a:r>
              <a:rPr lang="en-US" sz="3200" b="1" dirty="0">
                <a:solidFill>
                  <a:schemeClr val="tx1">
                    <a:lumMod val="85000"/>
                    <a:lumOff val="15000"/>
                  </a:schemeClr>
                </a:solidFill>
              </a:rPr>
              <a:t>How the Action(s) are Designed to Address Need(s)</a:t>
            </a:r>
          </a:p>
          <a:p>
            <a:r>
              <a:rPr lang="en-US" sz="3200" dirty="0">
                <a:solidFill>
                  <a:schemeClr val="tx1">
                    <a:lumMod val="85000"/>
                    <a:lumOff val="15000"/>
                  </a:schemeClr>
                </a:solidFill>
              </a:rPr>
              <a:t>Provide an explanation of how the action is designed to address the unique identified need(s) of the unduplicated student group(s) being served.</a:t>
            </a:r>
            <a:endParaRPr lang="en-US" dirty="0"/>
          </a:p>
        </p:txBody>
      </p:sp>
      <p:sp>
        <p:nvSpPr>
          <p:cNvPr id="5" name="Slide Number Placeholder 4">
            <a:extLst>
              <a:ext uri="{FF2B5EF4-FFF2-40B4-BE49-F238E27FC236}">
                <a16:creationId xmlns:a16="http://schemas.microsoft.com/office/drawing/2014/main" id="{2E5B0067-C956-38EA-EECA-A1DD3F8617BF}"/>
              </a:ext>
            </a:extLst>
          </p:cNvPr>
          <p:cNvSpPr>
            <a:spLocks noGrp="1"/>
          </p:cNvSpPr>
          <p:nvPr>
            <p:ph type="sldNum" sz="quarter" idx="12"/>
          </p:nvPr>
        </p:nvSpPr>
        <p:spPr/>
        <p:txBody>
          <a:bodyPr/>
          <a:lstStyle/>
          <a:p>
            <a:fld id="{1E47FE53-EBF0-4DA7-9D9D-CC1C3A20F3CB}" type="slidenum">
              <a:rPr lang="en-US" smtClean="0"/>
              <a:t>33</a:t>
            </a:fld>
            <a:endParaRPr lang="en-US"/>
          </a:p>
        </p:txBody>
      </p:sp>
    </p:spTree>
    <p:extLst>
      <p:ext uri="{BB962C8B-B14F-4D97-AF65-F5344CB8AC3E}">
        <p14:creationId xmlns:p14="http://schemas.microsoft.com/office/powerpoint/2010/main" val="14143696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60061-F04A-05DE-0B86-606287690589}"/>
              </a:ext>
            </a:extLst>
          </p:cNvPr>
          <p:cNvSpPr>
            <a:spLocks noGrp="1"/>
          </p:cNvSpPr>
          <p:nvPr>
            <p:ph type="title"/>
          </p:nvPr>
        </p:nvSpPr>
        <p:spPr>
          <a:xfrm>
            <a:off x="282633" y="374072"/>
            <a:ext cx="3507971" cy="3283527"/>
          </a:xfrm>
        </p:spPr>
        <p:txBody>
          <a:bodyPr/>
          <a:lstStyle/>
          <a:p>
            <a:r>
              <a:rPr lang="en-US" dirty="0"/>
              <a:t>Subsection 2: Limited Actions Table Instructions (3)</a:t>
            </a:r>
          </a:p>
        </p:txBody>
      </p:sp>
      <p:sp>
        <p:nvSpPr>
          <p:cNvPr id="3" name="Content Placeholder 2">
            <a:extLst>
              <a:ext uri="{FF2B5EF4-FFF2-40B4-BE49-F238E27FC236}">
                <a16:creationId xmlns:a16="http://schemas.microsoft.com/office/drawing/2014/main" id="{BA0227AE-4AC2-D157-5E43-234E01048947}"/>
              </a:ext>
            </a:extLst>
          </p:cNvPr>
          <p:cNvSpPr>
            <a:spLocks noGrp="1"/>
          </p:cNvSpPr>
          <p:nvPr>
            <p:ph idx="1"/>
          </p:nvPr>
        </p:nvSpPr>
        <p:spPr>
          <a:xfrm>
            <a:off x="4272741" y="374073"/>
            <a:ext cx="7631083" cy="6057116"/>
          </a:xfrm>
        </p:spPr>
        <p:txBody>
          <a:bodyPr>
            <a:normAutofit/>
          </a:bodyPr>
          <a:lstStyle/>
          <a:p>
            <a:pPr marL="0" indent="0">
              <a:buNone/>
            </a:pPr>
            <a:r>
              <a:rPr lang="en-US" sz="3200" b="1" dirty="0">
                <a:solidFill>
                  <a:schemeClr val="tx1">
                    <a:lumMod val="85000"/>
                    <a:lumOff val="15000"/>
                  </a:schemeClr>
                </a:solidFill>
              </a:rPr>
              <a:t>Metric(s) to Monitor Effectiveness</a:t>
            </a:r>
          </a:p>
          <a:p>
            <a:r>
              <a:rPr lang="en-US" sz="3200" dirty="0">
                <a:solidFill>
                  <a:schemeClr val="tx1">
                    <a:lumMod val="85000"/>
                    <a:lumOff val="15000"/>
                  </a:schemeClr>
                </a:solidFill>
                <a:ea typeface="+mn-lt"/>
                <a:cs typeface="+mn-lt"/>
              </a:rPr>
              <a:t>Identify the metric(s) being used to measure the progress and effectiveness of the action(s).</a:t>
            </a:r>
          </a:p>
          <a:p>
            <a:pPr marL="0" indent="0">
              <a:buNone/>
            </a:pPr>
            <a:r>
              <a:rPr lang="en-US" sz="3200" dirty="0">
                <a:solidFill>
                  <a:schemeClr val="tx1">
                    <a:lumMod val="85000"/>
                    <a:lumOff val="15000"/>
                  </a:schemeClr>
                </a:solidFill>
              </a:rPr>
              <a:t>Again, remember the connection to the Goal Analysis!</a:t>
            </a:r>
          </a:p>
          <a:p>
            <a:r>
              <a:rPr lang="en-US" sz="3200" dirty="0">
                <a:solidFill>
                  <a:schemeClr val="tx1">
                    <a:lumMod val="85000"/>
                    <a:lumOff val="15000"/>
                  </a:schemeClr>
                </a:solidFill>
              </a:rPr>
              <a:t>LEAs demonstrate the effectiveness of actions contributing towards increasing or improving services within the third prompt in the goal analysis.</a:t>
            </a:r>
            <a:endParaRPr lang="en-US" dirty="0"/>
          </a:p>
        </p:txBody>
      </p:sp>
      <p:sp>
        <p:nvSpPr>
          <p:cNvPr id="5" name="Slide Number Placeholder 4">
            <a:extLst>
              <a:ext uri="{FF2B5EF4-FFF2-40B4-BE49-F238E27FC236}">
                <a16:creationId xmlns:a16="http://schemas.microsoft.com/office/drawing/2014/main" id="{2E5B0067-C956-38EA-EECA-A1DD3F8617BF}"/>
              </a:ext>
            </a:extLst>
          </p:cNvPr>
          <p:cNvSpPr>
            <a:spLocks noGrp="1"/>
          </p:cNvSpPr>
          <p:nvPr>
            <p:ph type="sldNum" sz="quarter" idx="12"/>
          </p:nvPr>
        </p:nvSpPr>
        <p:spPr/>
        <p:txBody>
          <a:bodyPr/>
          <a:lstStyle/>
          <a:p>
            <a:fld id="{1E47FE53-EBF0-4DA7-9D9D-CC1C3A20F3CB}" type="slidenum">
              <a:rPr lang="en-US" smtClean="0"/>
              <a:t>34</a:t>
            </a:fld>
            <a:endParaRPr lang="en-US"/>
          </a:p>
        </p:txBody>
      </p:sp>
    </p:spTree>
    <p:extLst>
      <p:ext uri="{BB962C8B-B14F-4D97-AF65-F5344CB8AC3E}">
        <p14:creationId xmlns:p14="http://schemas.microsoft.com/office/powerpoint/2010/main" val="4660217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60061-F04A-05DE-0B86-606287690589}"/>
              </a:ext>
            </a:extLst>
          </p:cNvPr>
          <p:cNvSpPr>
            <a:spLocks noGrp="1"/>
          </p:cNvSpPr>
          <p:nvPr>
            <p:ph type="title"/>
          </p:nvPr>
        </p:nvSpPr>
        <p:spPr>
          <a:xfrm>
            <a:off x="282633" y="374072"/>
            <a:ext cx="3507971" cy="4061741"/>
          </a:xfrm>
        </p:spPr>
        <p:txBody>
          <a:bodyPr/>
          <a:lstStyle/>
          <a:p>
            <a:r>
              <a:rPr lang="en-US" dirty="0"/>
              <a:t>Subsection 2: Planned Percentage of Improved Services Prompt</a:t>
            </a:r>
          </a:p>
        </p:txBody>
      </p:sp>
      <p:sp>
        <p:nvSpPr>
          <p:cNvPr id="3" name="Content Placeholder 2">
            <a:extLst>
              <a:ext uri="{FF2B5EF4-FFF2-40B4-BE49-F238E27FC236}">
                <a16:creationId xmlns:a16="http://schemas.microsoft.com/office/drawing/2014/main" id="{BA0227AE-4AC2-D157-5E43-234E01048947}"/>
              </a:ext>
            </a:extLst>
          </p:cNvPr>
          <p:cNvSpPr>
            <a:spLocks noGrp="1"/>
          </p:cNvSpPr>
          <p:nvPr>
            <p:ph idx="1"/>
          </p:nvPr>
        </p:nvSpPr>
        <p:spPr>
          <a:xfrm>
            <a:off x="4272741" y="374073"/>
            <a:ext cx="7631083" cy="6057116"/>
          </a:xfrm>
        </p:spPr>
        <p:txBody>
          <a:bodyPr anchor="ctr">
            <a:normAutofit/>
          </a:bodyPr>
          <a:lstStyle/>
          <a:p>
            <a:pPr marL="0" indent="0">
              <a:spcBef>
                <a:spcPts val="0"/>
              </a:spcBef>
              <a:spcAft>
                <a:spcPts val="1200"/>
              </a:spcAft>
              <a:buNone/>
            </a:pPr>
            <a:r>
              <a:rPr lang="en-US" sz="3200" dirty="0">
                <a:solidFill>
                  <a:srgbClr val="000000"/>
                </a:solidFill>
                <a:effectLst/>
                <a:ea typeface="Calibri" panose="020F0502020204030204" pitchFamily="34" charset="0"/>
                <a:cs typeface="Arial"/>
              </a:rPr>
              <a:t>For any limited action contributing to meeting the increased or improved services requirement that is associated with a Planned Percentage of Improved Services in the Contributing Summary Table rather than an expenditure of LCFF funds, describe the methodology that was used to determine the contribution of the action towards the proportional percentage, as </a:t>
            </a:r>
            <a:r>
              <a:rPr lang="en-US" sz="3200">
                <a:solidFill>
                  <a:srgbClr val="000000"/>
                </a:solidFill>
                <a:effectLst/>
                <a:ea typeface="Calibri" panose="020F0502020204030204" pitchFamily="34" charset="0"/>
                <a:cs typeface="Arial"/>
              </a:rPr>
              <a:t>applicable.</a:t>
            </a:r>
            <a:endParaRPr lang="en-US" dirty="0"/>
          </a:p>
        </p:txBody>
      </p:sp>
      <p:sp>
        <p:nvSpPr>
          <p:cNvPr id="5" name="Slide Number Placeholder 4">
            <a:extLst>
              <a:ext uri="{FF2B5EF4-FFF2-40B4-BE49-F238E27FC236}">
                <a16:creationId xmlns:a16="http://schemas.microsoft.com/office/drawing/2014/main" id="{2E5B0067-C956-38EA-EECA-A1DD3F8617BF}"/>
              </a:ext>
            </a:extLst>
          </p:cNvPr>
          <p:cNvSpPr>
            <a:spLocks noGrp="1"/>
          </p:cNvSpPr>
          <p:nvPr>
            <p:ph type="sldNum" sz="quarter" idx="12"/>
          </p:nvPr>
        </p:nvSpPr>
        <p:spPr/>
        <p:txBody>
          <a:bodyPr/>
          <a:lstStyle/>
          <a:p>
            <a:fld id="{1E47FE53-EBF0-4DA7-9D9D-CC1C3A20F3CB}" type="slidenum">
              <a:rPr lang="en-US" smtClean="0"/>
              <a:t>35</a:t>
            </a:fld>
            <a:endParaRPr lang="en-US"/>
          </a:p>
        </p:txBody>
      </p:sp>
    </p:spTree>
    <p:extLst>
      <p:ext uri="{BB962C8B-B14F-4D97-AF65-F5344CB8AC3E}">
        <p14:creationId xmlns:p14="http://schemas.microsoft.com/office/powerpoint/2010/main" val="9632712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627A6-13A3-C40D-187D-3B3FBFCC3364}"/>
              </a:ext>
            </a:extLst>
          </p:cNvPr>
          <p:cNvSpPr>
            <a:spLocks noGrp="1"/>
          </p:cNvSpPr>
          <p:nvPr>
            <p:ph type="title"/>
          </p:nvPr>
        </p:nvSpPr>
        <p:spPr>
          <a:xfrm>
            <a:off x="282633" y="374072"/>
            <a:ext cx="3507971" cy="4312227"/>
          </a:xfrm>
        </p:spPr>
        <p:txBody>
          <a:bodyPr>
            <a:normAutofit/>
          </a:bodyPr>
          <a:lstStyle/>
          <a:p>
            <a:r>
              <a:rPr lang="en-US" dirty="0"/>
              <a:t>Subsection 2: Planned Percentage of Improved Services Instructions</a:t>
            </a:r>
          </a:p>
        </p:txBody>
      </p:sp>
      <p:sp>
        <p:nvSpPr>
          <p:cNvPr id="3" name="Content Placeholder 2">
            <a:extLst>
              <a:ext uri="{FF2B5EF4-FFF2-40B4-BE49-F238E27FC236}">
                <a16:creationId xmlns:a16="http://schemas.microsoft.com/office/drawing/2014/main" id="{4091872D-9F72-AB93-8B9E-98925EC15068}"/>
              </a:ext>
            </a:extLst>
          </p:cNvPr>
          <p:cNvSpPr>
            <a:spLocks noGrp="1"/>
          </p:cNvSpPr>
          <p:nvPr>
            <p:ph idx="1"/>
          </p:nvPr>
        </p:nvSpPr>
        <p:spPr/>
        <p:txBody>
          <a:bodyPr anchor="ctr"/>
          <a:lstStyle/>
          <a:p>
            <a:r>
              <a:rPr lang="en-US" dirty="0"/>
              <a:t>For each action with an identified Planned Percentage of Improved Services, identify the goal and action number and describe the methodology that was used.</a:t>
            </a:r>
          </a:p>
          <a:p>
            <a:r>
              <a:rPr lang="en-US" dirty="0"/>
              <a:t>When identifying a Planned Percentage of Improved Services, the LEA must describe the methodology that it used to determine the contribution of the action towards the proportional percentage. The percentage of improved services for an action corresponds to the amount of LCFF funding that the LEA estimates it would expend to implement the action if it were funded.</a:t>
            </a:r>
          </a:p>
        </p:txBody>
      </p:sp>
      <p:sp>
        <p:nvSpPr>
          <p:cNvPr id="5" name="Slide Number Placeholder 4">
            <a:extLst>
              <a:ext uri="{FF2B5EF4-FFF2-40B4-BE49-F238E27FC236}">
                <a16:creationId xmlns:a16="http://schemas.microsoft.com/office/drawing/2014/main" id="{28590D76-C111-CCE2-03B0-D690AA00ECED}"/>
              </a:ext>
            </a:extLst>
          </p:cNvPr>
          <p:cNvSpPr>
            <a:spLocks noGrp="1"/>
          </p:cNvSpPr>
          <p:nvPr>
            <p:ph type="sldNum" sz="quarter" idx="12"/>
          </p:nvPr>
        </p:nvSpPr>
        <p:spPr/>
        <p:txBody>
          <a:bodyPr/>
          <a:lstStyle/>
          <a:p>
            <a:fld id="{1E47FE53-EBF0-4DA7-9D9D-CC1C3A20F3CB}" type="slidenum">
              <a:rPr lang="en-US" smtClean="0"/>
              <a:t>36</a:t>
            </a:fld>
            <a:endParaRPr lang="en-US"/>
          </a:p>
        </p:txBody>
      </p:sp>
    </p:spTree>
    <p:extLst>
      <p:ext uri="{BB962C8B-B14F-4D97-AF65-F5344CB8AC3E}">
        <p14:creationId xmlns:p14="http://schemas.microsoft.com/office/powerpoint/2010/main" val="32984268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D0A71-E0A9-4967-67D4-837953A6F9B1}"/>
              </a:ext>
            </a:extLst>
          </p:cNvPr>
          <p:cNvSpPr>
            <a:spLocks noGrp="1"/>
          </p:cNvSpPr>
          <p:nvPr>
            <p:ph type="title"/>
          </p:nvPr>
        </p:nvSpPr>
        <p:spPr>
          <a:xfrm>
            <a:off x="282633" y="374073"/>
            <a:ext cx="3507971" cy="4343070"/>
          </a:xfrm>
        </p:spPr>
        <p:txBody>
          <a:bodyPr/>
          <a:lstStyle/>
          <a:p>
            <a:r>
              <a:rPr lang="en-US" dirty="0"/>
              <a:t>Subsection 3: Additional Concentration Grant Funding</a:t>
            </a:r>
            <a:br>
              <a:rPr lang="en-US" dirty="0"/>
            </a:br>
            <a:r>
              <a:rPr lang="en-US" dirty="0"/>
              <a:t>Prompt</a:t>
            </a:r>
          </a:p>
        </p:txBody>
      </p:sp>
      <p:sp>
        <p:nvSpPr>
          <p:cNvPr id="3" name="Content Placeholder 2">
            <a:extLst>
              <a:ext uri="{FF2B5EF4-FFF2-40B4-BE49-F238E27FC236}">
                <a16:creationId xmlns:a16="http://schemas.microsoft.com/office/drawing/2014/main" id="{C97E8E49-A6E2-B986-F9B0-73A05F107DDF}"/>
              </a:ext>
            </a:extLst>
          </p:cNvPr>
          <p:cNvSpPr>
            <a:spLocks noGrp="1"/>
          </p:cNvSpPr>
          <p:nvPr>
            <p:ph idx="1"/>
          </p:nvPr>
        </p:nvSpPr>
        <p:spPr/>
        <p:txBody>
          <a:bodyPr anchor="ctr"/>
          <a:lstStyle/>
          <a:p>
            <a:pPr marL="0" indent="0">
              <a:buNone/>
            </a:pPr>
            <a:r>
              <a:rPr lang="en-US" sz="2800" dirty="0">
                <a:solidFill>
                  <a:schemeClr val="tx1"/>
                </a:solidFill>
                <a:ea typeface="+mn-lt"/>
                <a:cs typeface="+mn-lt"/>
              </a:rPr>
              <a:t>A description of the plan for how the additional concentration grant add-on funding identified above will be used to increase the number of staff providing direct services to students at schools that have a high concentration (above 55 percent) of foster youth, English learners, and low-income students, as applicable.</a:t>
            </a:r>
            <a:endParaRPr lang="en-US" sz="2800" dirty="0">
              <a:solidFill>
                <a:schemeClr val="tx1"/>
              </a:solidFill>
            </a:endParaRPr>
          </a:p>
          <a:p>
            <a:pPr marL="0" indent="0">
              <a:buNone/>
            </a:pPr>
            <a:r>
              <a:rPr lang="en-US" dirty="0"/>
              <a:t>(see note)</a:t>
            </a:r>
          </a:p>
        </p:txBody>
      </p:sp>
      <p:sp>
        <p:nvSpPr>
          <p:cNvPr id="5" name="Slide Number Placeholder 4">
            <a:extLst>
              <a:ext uri="{FF2B5EF4-FFF2-40B4-BE49-F238E27FC236}">
                <a16:creationId xmlns:a16="http://schemas.microsoft.com/office/drawing/2014/main" id="{B18FB262-4D7A-AFFF-3F3F-7034839A6BD7}"/>
              </a:ext>
            </a:extLst>
          </p:cNvPr>
          <p:cNvSpPr>
            <a:spLocks noGrp="1"/>
          </p:cNvSpPr>
          <p:nvPr>
            <p:ph type="sldNum" sz="quarter" idx="12"/>
          </p:nvPr>
        </p:nvSpPr>
        <p:spPr/>
        <p:txBody>
          <a:bodyPr/>
          <a:lstStyle/>
          <a:p>
            <a:fld id="{1E47FE53-EBF0-4DA7-9D9D-CC1C3A20F3CB}" type="slidenum">
              <a:rPr lang="en-US" smtClean="0"/>
              <a:t>37</a:t>
            </a:fld>
            <a:endParaRPr lang="en-US"/>
          </a:p>
        </p:txBody>
      </p:sp>
    </p:spTree>
    <p:extLst>
      <p:ext uri="{BB962C8B-B14F-4D97-AF65-F5344CB8AC3E}">
        <p14:creationId xmlns:p14="http://schemas.microsoft.com/office/powerpoint/2010/main" val="29647921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12CFC-5A69-83AB-18D8-1AD3A9D2E615}"/>
              </a:ext>
            </a:extLst>
          </p:cNvPr>
          <p:cNvSpPr>
            <a:spLocks noGrp="1"/>
          </p:cNvSpPr>
          <p:nvPr>
            <p:ph type="title"/>
          </p:nvPr>
        </p:nvSpPr>
        <p:spPr>
          <a:xfrm>
            <a:off x="282633" y="374073"/>
            <a:ext cx="3507971" cy="4299527"/>
          </a:xfrm>
        </p:spPr>
        <p:txBody>
          <a:bodyPr/>
          <a:lstStyle/>
          <a:p>
            <a:r>
              <a:rPr lang="en-US" dirty="0"/>
              <a:t>Subsection 3: Additional Concentration Grant Funding</a:t>
            </a:r>
            <a:br>
              <a:rPr lang="en-US" dirty="0"/>
            </a:br>
            <a:r>
              <a:rPr lang="en-US" dirty="0"/>
              <a:t>Instructions (1)</a:t>
            </a:r>
          </a:p>
        </p:txBody>
      </p:sp>
      <p:sp>
        <p:nvSpPr>
          <p:cNvPr id="3" name="Content Placeholder 2">
            <a:extLst>
              <a:ext uri="{FF2B5EF4-FFF2-40B4-BE49-F238E27FC236}">
                <a16:creationId xmlns:a16="http://schemas.microsoft.com/office/drawing/2014/main" id="{B4C57B7D-E6ED-B346-4C7D-9E449FADE68D}"/>
              </a:ext>
            </a:extLst>
          </p:cNvPr>
          <p:cNvSpPr>
            <a:spLocks noGrp="1"/>
          </p:cNvSpPr>
          <p:nvPr>
            <p:ph idx="1"/>
          </p:nvPr>
        </p:nvSpPr>
        <p:spPr/>
        <p:txBody>
          <a:bodyPr/>
          <a:lstStyle/>
          <a:p>
            <a:r>
              <a:rPr lang="en-US" dirty="0"/>
              <a:t>An LEA that </a:t>
            </a:r>
            <a:r>
              <a:rPr lang="en-US" b="1" dirty="0"/>
              <a:t>does not </a:t>
            </a:r>
            <a:r>
              <a:rPr lang="en-US" dirty="0"/>
              <a:t>receive a concentration grant or the concentration grant add-on must indicate that a response to this prompt is </a:t>
            </a:r>
            <a:r>
              <a:rPr lang="en-US" b="1" dirty="0"/>
              <a:t>not applicable</a:t>
            </a:r>
            <a:r>
              <a:rPr lang="en-US" dirty="0"/>
              <a:t>.</a:t>
            </a:r>
          </a:p>
          <a:p>
            <a:endParaRPr lang="en-US" dirty="0"/>
          </a:p>
          <a:p>
            <a:pPr marL="0" indent="0">
              <a:buNone/>
            </a:pPr>
            <a:r>
              <a:rPr lang="en-US" dirty="0"/>
              <a:t>For LEAs that </a:t>
            </a:r>
            <a:r>
              <a:rPr lang="en-US" b="1" dirty="0"/>
              <a:t>do</a:t>
            </a:r>
            <a:r>
              <a:rPr lang="en-US" dirty="0"/>
              <a:t> receive the additional 15% concentration grant funding:</a:t>
            </a:r>
          </a:p>
          <a:p>
            <a:r>
              <a:rPr lang="en-US" dirty="0"/>
              <a:t>Identify the goal and action numbers of the actions the LEA is implementing to meet the requirement to increase the number of staff who provide direct services to students at schools with an enrollment of unduplicated students that is greater than 55%.</a:t>
            </a:r>
          </a:p>
        </p:txBody>
      </p:sp>
      <p:sp>
        <p:nvSpPr>
          <p:cNvPr id="5" name="Slide Number Placeholder 4">
            <a:extLst>
              <a:ext uri="{FF2B5EF4-FFF2-40B4-BE49-F238E27FC236}">
                <a16:creationId xmlns:a16="http://schemas.microsoft.com/office/drawing/2014/main" id="{661EEA31-B959-359B-2238-DB9DA7C0FD95}"/>
              </a:ext>
            </a:extLst>
          </p:cNvPr>
          <p:cNvSpPr>
            <a:spLocks noGrp="1"/>
          </p:cNvSpPr>
          <p:nvPr>
            <p:ph type="sldNum" sz="quarter" idx="12"/>
          </p:nvPr>
        </p:nvSpPr>
        <p:spPr/>
        <p:txBody>
          <a:bodyPr/>
          <a:lstStyle/>
          <a:p>
            <a:fld id="{1E47FE53-EBF0-4DA7-9D9D-CC1C3A20F3CB}" type="slidenum">
              <a:rPr lang="en-US" smtClean="0"/>
              <a:t>38</a:t>
            </a:fld>
            <a:endParaRPr lang="en-US"/>
          </a:p>
        </p:txBody>
      </p:sp>
    </p:spTree>
    <p:extLst>
      <p:ext uri="{BB962C8B-B14F-4D97-AF65-F5344CB8AC3E}">
        <p14:creationId xmlns:p14="http://schemas.microsoft.com/office/powerpoint/2010/main" val="25485962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1645BC-ED46-FCF0-71D0-DEE90C1D97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52247C-AA55-06CA-47E9-EE214ABBBF77}"/>
              </a:ext>
            </a:extLst>
          </p:cNvPr>
          <p:cNvSpPr>
            <a:spLocks noGrp="1"/>
          </p:cNvSpPr>
          <p:nvPr>
            <p:ph type="title"/>
          </p:nvPr>
        </p:nvSpPr>
        <p:spPr>
          <a:xfrm>
            <a:off x="282633" y="374073"/>
            <a:ext cx="3507971" cy="4299527"/>
          </a:xfrm>
        </p:spPr>
        <p:txBody>
          <a:bodyPr/>
          <a:lstStyle/>
          <a:p>
            <a:r>
              <a:rPr lang="en-US" dirty="0"/>
              <a:t>Subsection 3: Additional Concentration Grant Funding</a:t>
            </a:r>
            <a:br>
              <a:rPr lang="en-US" dirty="0"/>
            </a:br>
            <a:r>
              <a:rPr lang="en-US" dirty="0"/>
              <a:t>Instructions (2)</a:t>
            </a:r>
          </a:p>
        </p:txBody>
      </p:sp>
      <p:sp>
        <p:nvSpPr>
          <p:cNvPr id="3" name="Content Placeholder 2">
            <a:extLst>
              <a:ext uri="{FF2B5EF4-FFF2-40B4-BE49-F238E27FC236}">
                <a16:creationId xmlns:a16="http://schemas.microsoft.com/office/drawing/2014/main" id="{3B5BCA8E-4642-A211-4B4D-681EACE6E4CB}"/>
              </a:ext>
            </a:extLst>
          </p:cNvPr>
          <p:cNvSpPr>
            <a:spLocks noGrp="1"/>
          </p:cNvSpPr>
          <p:nvPr>
            <p:ph idx="1"/>
          </p:nvPr>
        </p:nvSpPr>
        <p:spPr/>
        <p:txBody>
          <a:bodyPr anchor="ctr"/>
          <a:lstStyle/>
          <a:p>
            <a:r>
              <a:rPr lang="en-US" dirty="0"/>
              <a:t>An LEA that does not have comparison schools from which to describe how it is using the concentration grant add-on funds, such as a single-school LEA or an LEA that only has schools with an enrollment of unduplicated students that is greater than 55%, must describe how it is using the funds to increase the number of credentialed staff, classified staff, or both, including custodial staff, who provide direct services to students at selected schools and the criteria used to determine which schools require additional staffing support.</a:t>
            </a:r>
          </a:p>
        </p:txBody>
      </p:sp>
      <p:sp>
        <p:nvSpPr>
          <p:cNvPr id="5" name="Slide Number Placeholder 4">
            <a:extLst>
              <a:ext uri="{FF2B5EF4-FFF2-40B4-BE49-F238E27FC236}">
                <a16:creationId xmlns:a16="http://schemas.microsoft.com/office/drawing/2014/main" id="{A4F77BC6-5C7C-B246-D60E-2DFB9B8F737C}"/>
              </a:ext>
            </a:extLst>
          </p:cNvPr>
          <p:cNvSpPr>
            <a:spLocks noGrp="1"/>
          </p:cNvSpPr>
          <p:nvPr>
            <p:ph type="sldNum" sz="quarter" idx="12"/>
          </p:nvPr>
        </p:nvSpPr>
        <p:spPr/>
        <p:txBody>
          <a:bodyPr/>
          <a:lstStyle/>
          <a:p>
            <a:fld id="{1E47FE53-EBF0-4DA7-9D9D-CC1C3A20F3CB}" type="slidenum">
              <a:rPr lang="en-US" smtClean="0"/>
              <a:t>39</a:t>
            </a:fld>
            <a:endParaRPr lang="en-US"/>
          </a:p>
        </p:txBody>
      </p:sp>
    </p:spTree>
    <p:extLst>
      <p:ext uri="{BB962C8B-B14F-4D97-AF65-F5344CB8AC3E}">
        <p14:creationId xmlns:p14="http://schemas.microsoft.com/office/powerpoint/2010/main" val="2951185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9050CF-4FDC-434B-AD62-870E31A80D81}"/>
              </a:ext>
            </a:extLst>
          </p:cNvPr>
          <p:cNvSpPr>
            <a:spLocks noGrp="1"/>
          </p:cNvSpPr>
          <p:nvPr>
            <p:ph type="title"/>
          </p:nvPr>
        </p:nvSpPr>
        <p:spPr/>
        <p:txBody>
          <a:bodyPr/>
          <a:lstStyle/>
          <a:p>
            <a:r>
              <a:rPr lang="en-US" dirty="0"/>
              <a:t>Intended Audience</a:t>
            </a:r>
          </a:p>
        </p:txBody>
      </p:sp>
      <p:sp>
        <p:nvSpPr>
          <p:cNvPr id="5" name="Content Placeholder 4">
            <a:extLst>
              <a:ext uri="{FF2B5EF4-FFF2-40B4-BE49-F238E27FC236}">
                <a16:creationId xmlns:a16="http://schemas.microsoft.com/office/drawing/2014/main" id="{2447552C-0727-42F4-870A-93751AE8707F}"/>
              </a:ext>
            </a:extLst>
          </p:cNvPr>
          <p:cNvSpPr>
            <a:spLocks noGrp="1"/>
          </p:cNvSpPr>
          <p:nvPr>
            <p:ph idx="1"/>
          </p:nvPr>
        </p:nvSpPr>
        <p:spPr>
          <a:xfrm>
            <a:off x="1097280" y="1845733"/>
            <a:ext cx="10058400" cy="4459817"/>
          </a:xfrm>
        </p:spPr>
        <p:txBody>
          <a:bodyPr/>
          <a:lstStyle/>
          <a:p>
            <a:r>
              <a:rPr lang="en-US" dirty="0"/>
              <a:t>The intended audience for this presentation is anyone who will complete, review, or interact with the 2024–25 LCAP.</a:t>
            </a:r>
          </a:p>
          <a:p>
            <a:r>
              <a:rPr lang="en-US" dirty="0"/>
              <a:t>This may include: </a:t>
            </a:r>
          </a:p>
          <a:p>
            <a:pPr lvl="1"/>
            <a:r>
              <a:rPr lang="en-US" dirty="0"/>
              <a:t>parents, </a:t>
            </a:r>
          </a:p>
          <a:p>
            <a:pPr lvl="1"/>
            <a:r>
              <a:rPr lang="en-US" dirty="0"/>
              <a:t>Teachers and staff, </a:t>
            </a:r>
          </a:p>
          <a:p>
            <a:pPr lvl="1"/>
            <a:r>
              <a:rPr lang="en-US" dirty="0"/>
              <a:t>administrators, </a:t>
            </a:r>
          </a:p>
          <a:p>
            <a:pPr lvl="1"/>
            <a:r>
              <a:rPr lang="en-US" dirty="0"/>
              <a:t>LCAP writers, </a:t>
            </a:r>
          </a:p>
          <a:p>
            <a:pPr lvl="1"/>
            <a:r>
              <a:rPr lang="en-US" dirty="0"/>
              <a:t>members of governing boards or bodies, </a:t>
            </a:r>
          </a:p>
          <a:p>
            <a:pPr lvl="1"/>
            <a:r>
              <a:rPr lang="en-US" dirty="0"/>
              <a:t>community members, and </a:t>
            </a:r>
          </a:p>
          <a:p>
            <a:pPr lvl="1"/>
            <a:r>
              <a:rPr lang="en-US" dirty="0"/>
              <a:t>LCAP reviewers.</a:t>
            </a:r>
          </a:p>
        </p:txBody>
      </p:sp>
      <p:sp>
        <p:nvSpPr>
          <p:cNvPr id="2" name="Slide Number Placeholder 1">
            <a:extLst>
              <a:ext uri="{FF2B5EF4-FFF2-40B4-BE49-F238E27FC236}">
                <a16:creationId xmlns:a16="http://schemas.microsoft.com/office/drawing/2014/main" id="{DE74C62E-6919-42A0-A553-9457BD43164E}"/>
              </a:ext>
            </a:extLst>
          </p:cNvPr>
          <p:cNvSpPr>
            <a:spLocks noGrp="1"/>
          </p:cNvSpPr>
          <p:nvPr>
            <p:ph type="sldNum" sz="quarter" idx="12"/>
          </p:nvPr>
        </p:nvSpPr>
        <p:spPr/>
        <p:txBody>
          <a:bodyPr/>
          <a:lstStyle/>
          <a:p>
            <a:fld id="{1E47FE53-EBF0-4DA7-9D9D-CC1C3A20F3CB}" type="slidenum">
              <a:rPr lang="en-US" smtClean="0"/>
              <a:t>4</a:t>
            </a:fld>
            <a:endParaRPr lang="en-US"/>
          </a:p>
        </p:txBody>
      </p:sp>
    </p:spTree>
    <p:extLst>
      <p:ext uri="{BB962C8B-B14F-4D97-AF65-F5344CB8AC3E}">
        <p14:creationId xmlns:p14="http://schemas.microsoft.com/office/powerpoint/2010/main" val="3544887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378E9B-1882-6360-D017-F8BF989D48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D08AD8-595D-C657-2FE5-DEAEE29FA3D3}"/>
              </a:ext>
            </a:extLst>
          </p:cNvPr>
          <p:cNvSpPr>
            <a:spLocks noGrp="1"/>
          </p:cNvSpPr>
          <p:nvPr>
            <p:ph type="title"/>
          </p:nvPr>
        </p:nvSpPr>
        <p:spPr>
          <a:xfrm>
            <a:off x="282633" y="374073"/>
            <a:ext cx="3507971" cy="4299527"/>
          </a:xfrm>
        </p:spPr>
        <p:txBody>
          <a:bodyPr/>
          <a:lstStyle/>
          <a:p>
            <a:r>
              <a:rPr lang="en-US" dirty="0"/>
              <a:t>Subsection 3: Additional Concentration Grant Funding</a:t>
            </a:r>
            <a:br>
              <a:rPr lang="en-US" dirty="0"/>
            </a:br>
            <a:r>
              <a:rPr lang="en-US" dirty="0"/>
              <a:t>Instructions (3)</a:t>
            </a:r>
          </a:p>
        </p:txBody>
      </p:sp>
      <p:sp>
        <p:nvSpPr>
          <p:cNvPr id="3" name="Content Placeholder 2">
            <a:extLst>
              <a:ext uri="{FF2B5EF4-FFF2-40B4-BE49-F238E27FC236}">
                <a16:creationId xmlns:a16="http://schemas.microsoft.com/office/drawing/2014/main" id="{735AB66C-50AE-62F9-1955-8ECBD21DA347}"/>
              </a:ext>
            </a:extLst>
          </p:cNvPr>
          <p:cNvSpPr>
            <a:spLocks noGrp="1"/>
          </p:cNvSpPr>
          <p:nvPr>
            <p:ph idx="1"/>
          </p:nvPr>
        </p:nvSpPr>
        <p:spPr/>
        <p:txBody>
          <a:bodyPr anchor="ctr"/>
          <a:lstStyle/>
          <a:p>
            <a:r>
              <a:rPr lang="en-US" dirty="0"/>
              <a:t>In the event that an additional concentration grant add-on is not sufficient to increase staff providing direct services to students at a school with an enrollment of unduplicated students that is greater than 55%, the LEA must describe how it is using the funds to retain staff providing direct services to students at a school with an enrollment of unduplicated students that is greater than 55%.</a:t>
            </a:r>
          </a:p>
        </p:txBody>
      </p:sp>
      <p:sp>
        <p:nvSpPr>
          <p:cNvPr id="5" name="Slide Number Placeholder 4">
            <a:extLst>
              <a:ext uri="{FF2B5EF4-FFF2-40B4-BE49-F238E27FC236}">
                <a16:creationId xmlns:a16="http://schemas.microsoft.com/office/drawing/2014/main" id="{E2806085-03C8-6D04-B424-10709097228E}"/>
              </a:ext>
            </a:extLst>
          </p:cNvPr>
          <p:cNvSpPr>
            <a:spLocks noGrp="1"/>
          </p:cNvSpPr>
          <p:nvPr>
            <p:ph type="sldNum" sz="quarter" idx="12"/>
          </p:nvPr>
        </p:nvSpPr>
        <p:spPr/>
        <p:txBody>
          <a:bodyPr/>
          <a:lstStyle/>
          <a:p>
            <a:fld id="{1E47FE53-EBF0-4DA7-9D9D-CC1C3A20F3CB}" type="slidenum">
              <a:rPr lang="en-US" smtClean="0"/>
              <a:t>40</a:t>
            </a:fld>
            <a:endParaRPr lang="en-US"/>
          </a:p>
        </p:txBody>
      </p:sp>
    </p:spTree>
    <p:extLst>
      <p:ext uri="{BB962C8B-B14F-4D97-AF65-F5344CB8AC3E}">
        <p14:creationId xmlns:p14="http://schemas.microsoft.com/office/powerpoint/2010/main" val="5593060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827F1-CE6F-82A5-49E8-263AECCE0862}"/>
              </a:ext>
            </a:extLst>
          </p:cNvPr>
          <p:cNvSpPr>
            <a:spLocks noGrp="1"/>
          </p:cNvSpPr>
          <p:nvPr>
            <p:ph type="title"/>
          </p:nvPr>
        </p:nvSpPr>
        <p:spPr/>
        <p:txBody>
          <a:bodyPr/>
          <a:lstStyle/>
          <a:p>
            <a:r>
              <a:rPr lang="en-US" dirty="0"/>
              <a:t>Subsection 3:  Staff-to-Student Ratios Table </a:t>
            </a:r>
            <a:r>
              <a:rPr lang="en-US" sz="2400" dirty="0"/>
              <a:t>(see note)</a:t>
            </a:r>
          </a:p>
        </p:txBody>
      </p:sp>
      <p:graphicFrame>
        <p:nvGraphicFramePr>
          <p:cNvPr id="6" name="Content Placeholder 5">
            <a:extLst>
              <a:ext uri="{FF2B5EF4-FFF2-40B4-BE49-F238E27FC236}">
                <a16:creationId xmlns:a16="http://schemas.microsoft.com/office/drawing/2014/main" id="{B4E7E1A4-FC4F-BB8A-911C-6B2C1DED6305}"/>
              </a:ext>
            </a:extLst>
          </p:cNvPr>
          <p:cNvGraphicFramePr>
            <a:graphicFrameLocks noGrp="1"/>
          </p:cNvGraphicFramePr>
          <p:nvPr>
            <p:ph idx="1"/>
            <p:extLst>
              <p:ext uri="{D42A27DB-BD31-4B8C-83A1-F6EECF244321}">
                <p14:modId xmlns:p14="http://schemas.microsoft.com/office/powerpoint/2010/main" val="1503228350"/>
              </p:ext>
            </p:extLst>
          </p:nvPr>
        </p:nvGraphicFramePr>
        <p:xfrm>
          <a:off x="400277" y="1737360"/>
          <a:ext cx="10972793" cy="4707255"/>
        </p:xfrm>
        <a:graphic>
          <a:graphicData uri="http://schemas.openxmlformats.org/drawingml/2006/table">
            <a:tbl>
              <a:tblPr firstRow="1" bandRow="1">
                <a:tableStyleId>{5C22544A-7EE6-4342-B048-85BDC9FD1C3A}</a:tableStyleId>
              </a:tblPr>
              <a:tblGrid>
                <a:gridCol w="3967975">
                  <a:extLst>
                    <a:ext uri="{9D8B030D-6E8A-4147-A177-3AD203B41FA5}">
                      <a16:colId xmlns:a16="http://schemas.microsoft.com/office/drawing/2014/main" val="2831696716"/>
                    </a:ext>
                  </a:extLst>
                </a:gridCol>
                <a:gridCol w="3503340">
                  <a:extLst>
                    <a:ext uri="{9D8B030D-6E8A-4147-A177-3AD203B41FA5}">
                      <a16:colId xmlns:a16="http://schemas.microsoft.com/office/drawing/2014/main" val="359081185"/>
                    </a:ext>
                  </a:extLst>
                </a:gridCol>
                <a:gridCol w="3501478">
                  <a:extLst>
                    <a:ext uri="{9D8B030D-6E8A-4147-A177-3AD203B41FA5}">
                      <a16:colId xmlns:a16="http://schemas.microsoft.com/office/drawing/2014/main" val="3287779766"/>
                    </a:ext>
                  </a:extLst>
                </a:gridCol>
              </a:tblGrid>
              <a:tr h="1590675">
                <a:tc>
                  <a:txBody>
                    <a:bodyPr/>
                    <a:lstStyle/>
                    <a:p>
                      <a:pPr algn="l" fontAlgn="base"/>
                      <a:r>
                        <a:rPr lang="en-US" sz="2400" b="1" i="0" dirty="0">
                          <a:solidFill>
                            <a:srgbClr val="000000"/>
                          </a:solidFill>
                          <a:effectLst/>
                          <a:latin typeface="Arial"/>
                        </a:rPr>
                        <a:t>Staff-to-student ratios by type of school and concentration of unduplicated students </a:t>
                      </a:r>
                      <a:endParaRPr lang="en-US" sz="2400" b="1" i="0" dirty="0">
                        <a:solidFill>
                          <a:srgbClr val="FFFFFF"/>
                        </a:solidFill>
                        <a:effectLst/>
                        <a:latin typeface="Arial"/>
                      </a:endParaRPr>
                    </a:p>
                  </a:txBody>
                  <a:tcPr anchor="ctr">
                    <a:lnL w="12859" cap="flat" cmpd="sng" algn="ctr">
                      <a:solidFill>
                        <a:srgbClr val="222A35"/>
                      </a:solidFill>
                      <a:prstDash val="solid"/>
                      <a:round/>
                      <a:headEnd type="none" w="med" len="med"/>
                      <a:tailEnd type="none" w="med" len="med"/>
                    </a:lnL>
                    <a:lnR w="12859" cap="flat" cmpd="sng" algn="ctr">
                      <a:solidFill>
                        <a:srgbClr val="222A35"/>
                      </a:solidFill>
                      <a:prstDash val="solid"/>
                      <a:round/>
                      <a:headEnd type="none" w="med" len="med"/>
                      <a:tailEnd type="none" w="med" len="med"/>
                    </a:lnR>
                    <a:lnT w="12859" cap="flat" cmpd="sng" algn="ctr">
                      <a:solidFill>
                        <a:srgbClr val="222A35"/>
                      </a:solidFill>
                      <a:prstDash val="solid"/>
                      <a:round/>
                      <a:headEnd type="none" w="med" len="med"/>
                      <a:tailEnd type="none" w="med" len="med"/>
                    </a:lnT>
                    <a:lnB w="12859" cap="flat" cmpd="sng" algn="ctr">
                      <a:solidFill>
                        <a:srgbClr val="222A35"/>
                      </a:solidFill>
                      <a:prstDash val="solid"/>
                      <a:round/>
                      <a:headEnd type="none" w="med" len="med"/>
                      <a:tailEnd type="none" w="med" len="med"/>
                    </a:lnB>
                    <a:solidFill>
                      <a:srgbClr val="DEEAF6"/>
                    </a:solidFill>
                  </a:tcPr>
                </a:tc>
                <a:tc>
                  <a:txBody>
                    <a:bodyPr/>
                    <a:lstStyle/>
                    <a:p>
                      <a:pPr algn="l" fontAlgn="base"/>
                      <a:r>
                        <a:rPr lang="en-US" sz="2400" b="1" i="0" dirty="0">
                          <a:solidFill>
                            <a:srgbClr val="000000"/>
                          </a:solidFill>
                          <a:effectLst/>
                          <a:latin typeface="Arial"/>
                        </a:rPr>
                        <a:t>Schools with a student concentration of 55 percent or less</a:t>
                      </a:r>
                      <a:endParaRPr lang="en-US" sz="2400" b="1" i="0" dirty="0">
                        <a:solidFill>
                          <a:srgbClr val="FFFFFF"/>
                        </a:solidFill>
                        <a:effectLst/>
                        <a:latin typeface="Arial"/>
                      </a:endParaRPr>
                    </a:p>
                  </a:txBody>
                  <a:tcPr anchor="ctr">
                    <a:lnL w="12859" cap="flat" cmpd="sng" algn="ctr">
                      <a:solidFill>
                        <a:srgbClr val="222A35"/>
                      </a:solidFill>
                      <a:prstDash val="solid"/>
                      <a:round/>
                      <a:headEnd type="none" w="med" len="med"/>
                      <a:tailEnd type="none" w="med" len="med"/>
                    </a:lnL>
                    <a:lnR w="12859" cap="flat" cmpd="sng" algn="ctr">
                      <a:solidFill>
                        <a:srgbClr val="222A35"/>
                      </a:solidFill>
                      <a:prstDash val="solid"/>
                      <a:round/>
                      <a:headEnd type="none" w="med" len="med"/>
                      <a:tailEnd type="none" w="med" len="med"/>
                    </a:lnR>
                    <a:lnT w="12859" cap="flat" cmpd="sng" algn="ctr">
                      <a:solidFill>
                        <a:srgbClr val="222A35"/>
                      </a:solidFill>
                      <a:prstDash val="solid"/>
                      <a:round/>
                      <a:headEnd type="none" w="med" len="med"/>
                      <a:tailEnd type="none" w="med" len="med"/>
                    </a:lnT>
                    <a:lnB w="12859" cap="flat" cmpd="sng" algn="ctr">
                      <a:solidFill>
                        <a:srgbClr val="222A35"/>
                      </a:solidFill>
                      <a:prstDash val="solid"/>
                      <a:round/>
                      <a:headEnd type="none" w="med" len="med"/>
                      <a:tailEnd type="none" w="med" len="med"/>
                    </a:lnB>
                    <a:solidFill>
                      <a:srgbClr val="DEEAF6"/>
                    </a:solidFill>
                  </a:tcPr>
                </a:tc>
                <a:tc>
                  <a:txBody>
                    <a:bodyPr/>
                    <a:lstStyle/>
                    <a:p>
                      <a:pPr algn="l" fontAlgn="base"/>
                      <a:r>
                        <a:rPr lang="en-US" sz="2400" b="1" i="0">
                          <a:solidFill>
                            <a:srgbClr val="000000"/>
                          </a:solidFill>
                          <a:effectLst/>
                          <a:latin typeface="Arial"/>
                        </a:rPr>
                        <a:t>Schools with a student concentration of greater than 55 percent</a:t>
                      </a:r>
                      <a:endParaRPr lang="en-US" sz="2400" b="1" i="0">
                        <a:solidFill>
                          <a:srgbClr val="FFFFFF"/>
                        </a:solidFill>
                        <a:effectLst/>
                        <a:latin typeface="Arial"/>
                      </a:endParaRPr>
                    </a:p>
                  </a:txBody>
                  <a:tcPr anchor="ctr">
                    <a:lnL w="12859" cap="flat" cmpd="sng" algn="ctr">
                      <a:solidFill>
                        <a:srgbClr val="222A35"/>
                      </a:solidFill>
                      <a:prstDash val="solid"/>
                      <a:round/>
                      <a:headEnd type="none" w="med" len="med"/>
                      <a:tailEnd type="none" w="med" len="med"/>
                    </a:lnL>
                    <a:lnR w="12859" cap="flat" cmpd="sng" algn="ctr">
                      <a:solidFill>
                        <a:srgbClr val="222A35"/>
                      </a:solidFill>
                      <a:prstDash val="solid"/>
                      <a:round/>
                      <a:headEnd type="none" w="med" len="med"/>
                      <a:tailEnd type="none" w="med" len="med"/>
                    </a:lnR>
                    <a:lnT w="12859" cap="flat" cmpd="sng" algn="ctr">
                      <a:solidFill>
                        <a:srgbClr val="222A35"/>
                      </a:solidFill>
                      <a:prstDash val="solid"/>
                      <a:round/>
                      <a:headEnd type="none" w="med" len="med"/>
                      <a:tailEnd type="none" w="med" len="med"/>
                    </a:lnT>
                    <a:lnB w="12859" cap="flat" cmpd="sng" algn="ctr">
                      <a:solidFill>
                        <a:srgbClr val="222A35"/>
                      </a:solidFill>
                      <a:prstDash val="solid"/>
                      <a:round/>
                      <a:headEnd type="none" w="med" len="med"/>
                      <a:tailEnd type="none" w="med" len="med"/>
                    </a:lnB>
                    <a:solidFill>
                      <a:srgbClr val="DEEAF6"/>
                    </a:solidFill>
                  </a:tcPr>
                </a:tc>
                <a:extLst>
                  <a:ext uri="{0D108BD9-81ED-4DB2-BD59-A6C34878D82A}">
                    <a16:rowId xmlns:a16="http://schemas.microsoft.com/office/drawing/2014/main" val="1169133436"/>
                  </a:ext>
                </a:extLst>
              </a:tr>
              <a:tr h="1333500">
                <a:tc>
                  <a:txBody>
                    <a:bodyPr/>
                    <a:lstStyle/>
                    <a:p>
                      <a:pPr algn="l" fontAlgn="base"/>
                      <a:r>
                        <a:rPr lang="en-US" sz="2400" b="1" i="0">
                          <a:solidFill>
                            <a:srgbClr val="000000"/>
                          </a:solidFill>
                          <a:effectLst/>
                          <a:latin typeface="Arial"/>
                        </a:rPr>
                        <a:t>Staff-to-student ratio of classified staff providing direct services to students</a:t>
                      </a:r>
                      <a:endParaRPr lang="en-US" sz="2400" b="1" i="0">
                        <a:solidFill>
                          <a:srgbClr val="FFFFFF"/>
                        </a:solidFill>
                        <a:effectLst/>
                        <a:latin typeface="Arial"/>
                      </a:endParaRPr>
                    </a:p>
                  </a:txBody>
                  <a:tcPr anchor="ctr">
                    <a:lnL w="12859" cap="flat" cmpd="sng" algn="ctr">
                      <a:solidFill>
                        <a:srgbClr val="222A35"/>
                      </a:solidFill>
                      <a:prstDash val="solid"/>
                      <a:round/>
                      <a:headEnd type="none" w="med" len="med"/>
                      <a:tailEnd type="none" w="med" len="med"/>
                    </a:lnL>
                    <a:lnR w="12859" cap="flat" cmpd="sng" algn="ctr">
                      <a:solidFill>
                        <a:srgbClr val="222A35"/>
                      </a:solidFill>
                      <a:prstDash val="solid"/>
                      <a:round/>
                      <a:headEnd type="none" w="med" len="med"/>
                      <a:tailEnd type="none" w="med" len="med"/>
                    </a:lnR>
                    <a:lnT w="12859" cap="flat" cmpd="sng" algn="ctr">
                      <a:solidFill>
                        <a:srgbClr val="222A35"/>
                      </a:solidFill>
                      <a:prstDash val="solid"/>
                      <a:round/>
                      <a:headEnd type="none" w="med" len="med"/>
                      <a:tailEnd type="none" w="med" len="med"/>
                    </a:lnT>
                    <a:lnB w="12859" cap="flat" cmpd="sng" algn="ctr">
                      <a:solidFill>
                        <a:srgbClr val="222A35"/>
                      </a:solidFill>
                      <a:prstDash val="solid"/>
                      <a:round/>
                      <a:headEnd type="none" w="med" len="med"/>
                      <a:tailEnd type="none" w="med" len="med"/>
                    </a:lnB>
                    <a:solidFill>
                      <a:srgbClr val="DEEAF6"/>
                    </a:solidFill>
                  </a:tcPr>
                </a:tc>
                <a:tc>
                  <a:txBody>
                    <a:bodyPr/>
                    <a:lstStyle/>
                    <a:p>
                      <a:pPr algn="l" fontAlgn="base"/>
                      <a:r>
                        <a:rPr lang="en-US" sz="2400" b="0" i="0">
                          <a:solidFill>
                            <a:srgbClr val="000000"/>
                          </a:solidFill>
                          <a:effectLst/>
                          <a:latin typeface="Arial"/>
                        </a:rPr>
                        <a:t>[Provide ratio here]</a:t>
                      </a:r>
                    </a:p>
                  </a:txBody>
                  <a:tcPr anchor="ctr">
                    <a:lnL w="12859" cap="flat" cmpd="sng" algn="ctr">
                      <a:solidFill>
                        <a:srgbClr val="222A35"/>
                      </a:solidFill>
                      <a:prstDash val="solid"/>
                      <a:round/>
                      <a:headEnd type="none" w="med" len="med"/>
                      <a:tailEnd type="none" w="med" len="med"/>
                    </a:lnL>
                    <a:lnR w="12859" cap="flat" cmpd="sng" algn="ctr">
                      <a:solidFill>
                        <a:srgbClr val="222A35"/>
                      </a:solidFill>
                      <a:prstDash val="solid"/>
                      <a:round/>
                      <a:headEnd type="none" w="med" len="med"/>
                      <a:tailEnd type="none" w="med" len="med"/>
                    </a:lnR>
                    <a:lnT w="12859" cap="flat" cmpd="sng" algn="ctr">
                      <a:solidFill>
                        <a:srgbClr val="222A35"/>
                      </a:solidFill>
                      <a:prstDash val="solid"/>
                      <a:round/>
                      <a:headEnd type="none" w="med" len="med"/>
                      <a:tailEnd type="none" w="med" len="med"/>
                    </a:lnT>
                    <a:lnB w="12859" cap="flat" cmpd="sng" algn="ctr">
                      <a:solidFill>
                        <a:srgbClr val="222A35"/>
                      </a:solidFill>
                      <a:prstDash val="solid"/>
                      <a:round/>
                      <a:headEnd type="none" w="med" len="med"/>
                      <a:tailEnd type="none" w="med" len="med"/>
                    </a:lnB>
                    <a:noFill/>
                  </a:tcPr>
                </a:tc>
                <a:tc>
                  <a:txBody>
                    <a:bodyPr/>
                    <a:lstStyle/>
                    <a:p>
                      <a:pPr algn="l" fontAlgn="base"/>
                      <a:r>
                        <a:rPr lang="en-US" sz="2400" b="0" i="0">
                          <a:solidFill>
                            <a:srgbClr val="000000"/>
                          </a:solidFill>
                          <a:effectLst/>
                          <a:latin typeface="Arial"/>
                        </a:rPr>
                        <a:t>[Provide ratio here]</a:t>
                      </a:r>
                    </a:p>
                  </a:txBody>
                  <a:tcPr anchor="ctr">
                    <a:lnL w="12859" cap="flat" cmpd="sng" algn="ctr">
                      <a:solidFill>
                        <a:srgbClr val="222A35"/>
                      </a:solidFill>
                      <a:prstDash val="solid"/>
                      <a:round/>
                      <a:headEnd type="none" w="med" len="med"/>
                      <a:tailEnd type="none" w="med" len="med"/>
                    </a:lnL>
                    <a:lnR w="12859" cap="flat" cmpd="sng" algn="ctr">
                      <a:solidFill>
                        <a:srgbClr val="222A35"/>
                      </a:solidFill>
                      <a:prstDash val="solid"/>
                      <a:round/>
                      <a:headEnd type="none" w="med" len="med"/>
                      <a:tailEnd type="none" w="med" len="med"/>
                    </a:lnR>
                    <a:lnT w="12859" cap="flat" cmpd="sng" algn="ctr">
                      <a:solidFill>
                        <a:srgbClr val="222A35"/>
                      </a:solidFill>
                      <a:prstDash val="solid"/>
                      <a:round/>
                      <a:headEnd type="none" w="med" len="med"/>
                      <a:tailEnd type="none" w="med" len="med"/>
                    </a:lnT>
                    <a:lnB w="12859" cap="flat" cmpd="sng" algn="ctr">
                      <a:solidFill>
                        <a:srgbClr val="222A35"/>
                      </a:solidFill>
                      <a:prstDash val="solid"/>
                      <a:round/>
                      <a:headEnd type="none" w="med" len="med"/>
                      <a:tailEnd type="none" w="med" len="med"/>
                    </a:lnB>
                    <a:noFill/>
                  </a:tcPr>
                </a:tc>
                <a:extLst>
                  <a:ext uri="{0D108BD9-81ED-4DB2-BD59-A6C34878D82A}">
                    <a16:rowId xmlns:a16="http://schemas.microsoft.com/office/drawing/2014/main" val="1552606448"/>
                  </a:ext>
                </a:extLst>
              </a:tr>
              <a:tr h="1562100">
                <a:tc>
                  <a:txBody>
                    <a:bodyPr/>
                    <a:lstStyle/>
                    <a:p>
                      <a:pPr algn="l" fontAlgn="base"/>
                      <a:r>
                        <a:rPr lang="en-US" sz="2400" b="1" i="0">
                          <a:solidFill>
                            <a:srgbClr val="000000"/>
                          </a:solidFill>
                          <a:effectLst/>
                          <a:latin typeface="Arial"/>
                        </a:rPr>
                        <a:t>Staff-to-student ratio of certificated staff providing direct services to students</a:t>
                      </a:r>
                      <a:endParaRPr lang="en-US" sz="2400" b="1" i="0">
                        <a:solidFill>
                          <a:srgbClr val="FFFFFF"/>
                        </a:solidFill>
                        <a:effectLst/>
                        <a:latin typeface="Arial"/>
                      </a:endParaRPr>
                    </a:p>
                  </a:txBody>
                  <a:tcPr anchor="ctr">
                    <a:lnL w="12859" cap="flat" cmpd="sng" algn="ctr">
                      <a:solidFill>
                        <a:srgbClr val="222A35"/>
                      </a:solidFill>
                      <a:prstDash val="solid"/>
                      <a:round/>
                      <a:headEnd type="none" w="med" len="med"/>
                      <a:tailEnd type="none" w="med" len="med"/>
                    </a:lnL>
                    <a:lnR w="12859" cap="flat" cmpd="sng" algn="ctr">
                      <a:solidFill>
                        <a:srgbClr val="222A35"/>
                      </a:solidFill>
                      <a:prstDash val="solid"/>
                      <a:round/>
                      <a:headEnd type="none" w="med" len="med"/>
                      <a:tailEnd type="none" w="med" len="med"/>
                    </a:lnR>
                    <a:lnT w="12859" cap="flat" cmpd="sng" algn="ctr">
                      <a:solidFill>
                        <a:srgbClr val="222A35"/>
                      </a:solidFill>
                      <a:prstDash val="solid"/>
                      <a:round/>
                      <a:headEnd type="none" w="med" len="med"/>
                      <a:tailEnd type="none" w="med" len="med"/>
                    </a:lnT>
                    <a:lnB w="12859" cap="flat" cmpd="sng" algn="ctr">
                      <a:solidFill>
                        <a:srgbClr val="222A35"/>
                      </a:solidFill>
                      <a:prstDash val="solid"/>
                      <a:round/>
                      <a:headEnd type="none" w="med" len="med"/>
                      <a:tailEnd type="none" w="med" len="med"/>
                    </a:lnB>
                    <a:solidFill>
                      <a:srgbClr val="DEEAF6"/>
                    </a:solidFill>
                  </a:tcPr>
                </a:tc>
                <a:tc>
                  <a:txBody>
                    <a:bodyPr/>
                    <a:lstStyle/>
                    <a:p>
                      <a:pPr algn="l" fontAlgn="base"/>
                      <a:r>
                        <a:rPr lang="en-US" sz="2400" b="0" i="0">
                          <a:solidFill>
                            <a:srgbClr val="000000"/>
                          </a:solidFill>
                          <a:effectLst/>
                          <a:latin typeface="Arial"/>
                        </a:rPr>
                        <a:t>[Provide ratio here]</a:t>
                      </a:r>
                    </a:p>
                  </a:txBody>
                  <a:tcPr anchor="ctr">
                    <a:lnL w="12859" cap="flat" cmpd="sng" algn="ctr">
                      <a:solidFill>
                        <a:srgbClr val="222A35"/>
                      </a:solidFill>
                      <a:prstDash val="solid"/>
                      <a:round/>
                      <a:headEnd type="none" w="med" len="med"/>
                      <a:tailEnd type="none" w="med" len="med"/>
                    </a:lnL>
                    <a:lnR w="12859" cap="flat" cmpd="sng" algn="ctr">
                      <a:solidFill>
                        <a:srgbClr val="222A35"/>
                      </a:solidFill>
                      <a:prstDash val="solid"/>
                      <a:round/>
                      <a:headEnd type="none" w="med" len="med"/>
                      <a:tailEnd type="none" w="med" len="med"/>
                    </a:lnR>
                    <a:lnT w="12859" cap="flat" cmpd="sng" algn="ctr">
                      <a:solidFill>
                        <a:srgbClr val="222A35"/>
                      </a:solidFill>
                      <a:prstDash val="solid"/>
                      <a:round/>
                      <a:headEnd type="none" w="med" len="med"/>
                      <a:tailEnd type="none" w="med" len="med"/>
                    </a:lnT>
                    <a:lnB w="12859" cap="flat" cmpd="sng" algn="ctr">
                      <a:solidFill>
                        <a:srgbClr val="222A35"/>
                      </a:solidFill>
                      <a:prstDash val="solid"/>
                      <a:round/>
                      <a:headEnd type="none" w="med" len="med"/>
                      <a:tailEnd type="none" w="med" len="med"/>
                    </a:lnB>
                    <a:noFill/>
                  </a:tcPr>
                </a:tc>
                <a:tc>
                  <a:txBody>
                    <a:bodyPr/>
                    <a:lstStyle/>
                    <a:p>
                      <a:pPr algn="l" fontAlgn="base"/>
                      <a:r>
                        <a:rPr lang="en-US" sz="2400" b="0" i="0" dirty="0">
                          <a:solidFill>
                            <a:srgbClr val="000000"/>
                          </a:solidFill>
                          <a:effectLst/>
                          <a:latin typeface="Arial"/>
                        </a:rPr>
                        <a:t>[Provide ratio here]</a:t>
                      </a:r>
                    </a:p>
                  </a:txBody>
                  <a:tcPr anchor="ctr">
                    <a:lnL w="12859" cap="flat" cmpd="sng" algn="ctr">
                      <a:solidFill>
                        <a:srgbClr val="222A35"/>
                      </a:solidFill>
                      <a:prstDash val="solid"/>
                      <a:round/>
                      <a:headEnd type="none" w="med" len="med"/>
                      <a:tailEnd type="none" w="med" len="med"/>
                    </a:lnL>
                    <a:lnR w="12859" cap="flat" cmpd="sng" algn="ctr">
                      <a:solidFill>
                        <a:srgbClr val="222A35"/>
                      </a:solidFill>
                      <a:prstDash val="solid"/>
                      <a:round/>
                      <a:headEnd type="none" w="med" len="med"/>
                      <a:tailEnd type="none" w="med" len="med"/>
                    </a:lnR>
                    <a:lnT w="12859" cap="flat" cmpd="sng" algn="ctr">
                      <a:solidFill>
                        <a:srgbClr val="222A35"/>
                      </a:solidFill>
                      <a:prstDash val="solid"/>
                      <a:round/>
                      <a:headEnd type="none" w="med" len="med"/>
                      <a:tailEnd type="none" w="med" len="med"/>
                    </a:lnT>
                    <a:lnB w="12859" cap="flat" cmpd="sng" algn="ctr">
                      <a:solidFill>
                        <a:srgbClr val="222A35"/>
                      </a:solidFill>
                      <a:prstDash val="solid"/>
                      <a:round/>
                      <a:headEnd type="none" w="med" len="med"/>
                      <a:tailEnd type="none" w="med" len="med"/>
                    </a:lnB>
                    <a:noFill/>
                  </a:tcPr>
                </a:tc>
                <a:extLst>
                  <a:ext uri="{0D108BD9-81ED-4DB2-BD59-A6C34878D82A}">
                    <a16:rowId xmlns:a16="http://schemas.microsoft.com/office/drawing/2014/main" val="2878124366"/>
                  </a:ext>
                </a:extLst>
              </a:tr>
            </a:tbl>
          </a:graphicData>
        </a:graphic>
      </p:graphicFrame>
      <p:sp>
        <p:nvSpPr>
          <p:cNvPr id="4" name="Slide Number Placeholder 3">
            <a:extLst>
              <a:ext uri="{FF2B5EF4-FFF2-40B4-BE49-F238E27FC236}">
                <a16:creationId xmlns:a16="http://schemas.microsoft.com/office/drawing/2014/main" id="{CCE640E5-0385-7E48-6892-B7427D47BEBD}"/>
              </a:ext>
            </a:extLst>
          </p:cNvPr>
          <p:cNvSpPr>
            <a:spLocks noGrp="1"/>
          </p:cNvSpPr>
          <p:nvPr>
            <p:ph type="sldNum" sz="quarter" idx="12"/>
          </p:nvPr>
        </p:nvSpPr>
        <p:spPr/>
        <p:txBody>
          <a:bodyPr/>
          <a:lstStyle/>
          <a:p>
            <a:fld id="{1E47FE53-EBF0-4DA7-9D9D-CC1C3A20F3CB}" type="slidenum">
              <a:rPr lang="en-US" smtClean="0"/>
              <a:t>41</a:t>
            </a:fld>
            <a:endParaRPr lang="en-US"/>
          </a:p>
        </p:txBody>
      </p:sp>
    </p:spTree>
    <p:extLst>
      <p:ext uri="{BB962C8B-B14F-4D97-AF65-F5344CB8AC3E}">
        <p14:creationId xmlns:p14="http://schemas.microsoft.com/office/powerpoint/2010/main" val="25238095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57B8C2-7832-77C5-BBB6-6FB1138C7B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6D01C0-95A3-43C8-B239-64E9897F7A57}"/>
              </a:ext>
            </a:extLst>
          </p:cNvPr>
          <p:cNvSpPr>
            <a:spLocks noGrp="1"/>
          </p:cNvSpPr>
          <p:nvPr>
            <p:ph type="title"/>
          </p:nvPr>
        </p:nvSpPr>
        <p:spPr>
          <a:xfrm>
            <a:off x="282633" y="374074"/>
            <a:ext cx="3507971" cy="3965698"/>
          </a:xfrm>
        </p:spPr>
        <p:txBody>
          <a:bodyPr/>
          <a:lstStyle/>
          <a:p>
            <a:r>
              <a:rPr lang="en-US" dirty="0"/>
              <a:t>Subsection 3: Staff-to-Student Ratios Table Instructions (1)</a:t>
            </a:r>
          </a:p>
        </p:txBody>
      </p:sp>
      <p:sp>
        <p:nvSpPr>
          <p:cNvPr id="3" name="Content Placeholder 2">
            <a:extLst>
              <a:ext uri="{FF2B5EF4-FFF2-40B4-BE49-F238E27FC236}">
                <a16:creationId xmlns:a16="http://schemas.microsoft.com/office/drawing/2014/main" id="{59ADD7EB-1CF6-CA6D-F11B-704FEE22E245}"/>
              </a:ext>
            </a:extLst>
          </p:cNvPr>
          <p:cNvSpPr>
            <a:spLocks noGrp="1"/>
          </p:cNvSpPr>
          <p:nvPr>
            <p:ph idx="1"/>
          </p:nvPr>
        </p:nvSpPr>
        <p:spPr/>
        <p:txBody>
          <a:bodyPr anchor="ctr">
            <a:normAutofit/>
          </a:bodyPr>
          <a:lstStyle/>
          <a:p>
            <a:r>
              <a:rPr lang="en-US" dirty="0"/>
              <a:t>Provide the staff-to-student ratio of classified staff providing direct services to students with a concentration of unduplicated students that is 55 percent or less and the staff-to-student ratio of classified staff providing direct services to students at schools with a concentration of unduplicated students that is greater than 55 percent, as applicable to the LEA. </a:t>
            </a:r>
          </a:p>
          <a:p>
            <a:pPr lvl="1"/>
            <a:r>
              <a:rPr lang="en-US" dirty="0"/>
              <a:t>The LEA may group its schools by grade span (Elementary, Middle/Junior High, and High Schools), as applicable to the LEA. </a:t>
            </a:r>
          </a:p>
          <a:p>
            <a:pPr lvl="1"/>
            <a:r>
              <a:rPr lang="en-US" dirty="0"/>
              <a:t>The staff-to-student ratio must be based on the number of full-time equivalent (FTE) staff and the number of enrolled students as counted on the first Wednesday in October of each year.</a:t>
            </a:r>
          </a:p>
        </p:txBody>
      </p:sp>
      <p:sp>
        <p:nvSpPr>
          <p:cNvPr id="5" name="Slide Number Placeholder 4">
            <a:extLst>
              <a:ext uri="{FF2B5EF4-FFF2-40B4-BE49-F238E27FC236}">
                <a16:creationId xmlns:a16="http://schemas.microsoft.com/office/drawing/2014/main" id="{1EC9E32C-8686-2573-E2E1-CFBC331A9FEF}"/>
              </a:ext>
            </a:extLst>
          </p:cNvPr>
          <p:cNvSpPr>
            <a:spLocks noGrp="1"/>
          </p:cNvSpPr>
          <p:nvPr>
            <p:ph type="sldNum" sz="quarter" idx="12"/>
          </p:nvPr>
        </p:nvSpPr>
        <p:spPr/>
        <p:txBody>
          <a:bodyPr/>
          <a:lstStyle/>
          <a:p>
            <a:fld id="{1E47FE53-EBF0-4DA7-9D9D-CC1C3A20F3CB}" type="slidenum">
              <a:rPr lang="en-US" smtClean="0"/>
              <a:t>42</a:t>
            </a:fld>
            <a:endParaRPr lang="en-US"/>
          </a:p>
        </p:txBody>
      </p:sp>
    </p:spTree>
    <p:extLst>
      <p:ext uri="{BB962C8B-B14F-4D97-AF65-F5344CB8AC3E}">
        <p14:creationId xmlns:p14="http://schemas.microsoft.com/office/powerpoint/2010/main" val="37393260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4974A1-0919-1897-F937-A7513A2B0B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9DA40E-03EE-7F29-53AA-F1A85A620901}"/>
              </a:ext>
            </a:extLst>
          </p:cNvPr>
          <p:cNvSpPr>
            <a:spLocks noGrp="1"/>
          </p:cNvSpPr>
          <p:nvPr>
            <p:ph type="title"/>
          </p:nvPr>
        </p:nvSpPr>
        <p:spPr>
          <a:xfrm>
            <a:off x="282633" y="374074"/>
            <a:ext cx="3507971" cy="3965698"/>
          </a:xfrm>
        </p:spPr>
        <p:txBody>
          <a:bodyPr/>
          <a:lstStyle/>
          <a:p>
            <a:r>
              <a:rPr lang="en-US" dirty="0"/>
              <a:t>Subsection 3: Staff-to-Student Ratios Table Instructions (2)</a:t>
            </a:r>
          </a:p>
        </p:txBody>
      </p:sp>
      <p:sp>
        <p:nvSpPr>
          <p:cNvPr id="3" name="Content Placeholder 2">
            <a:extLst>
              <a:ext uri="{FF2B5EF4-FFF2-40B4-BE49-F238E27FC236}">
                <a16:creationId xmlns:a16="http://schemas.microsoft.com/office/drawing/2014/main" id="{917412D4-969A-FE4E-7960-3EE53FD4B305}"/>
              </a:ext>
            </a:extLst>
          </p:cNvPr>
          <p:cNvSpPr>
            <a:spLocks noGrp="1"/>
          </p:cNvSpPr>
          <p:nvPr>
            <p:ph idx="1"/>
          </p:nvPr>
        </p:nvSpPr>
        <p:spPr/>
        <p:txBody>
          <a:bodyPr anchor="ctr">
            <a:normAutofit lnSpcReduction="10000"/>
          </a:bodyPr>
          <a:lstStyle/>
          <a:p>
            <a:r>
              <a:rPr lang="en-US" sz="2800" dirty="0">
                <a:solidFill>
                  <a:schemeClr val="tx1"/>
                </a:solidFill>
                <a:ea typeface="+mn-lt"/>
                <a:cs typeface="+mn-lt"/>
              </a:rPr>
              <a:t>Provide the staff-to-student ratio of certificated staff providing direct services to students at schools with a concentration of unduplicated students that is 55 percent or less and the staff-to-student ratio of certificated staff providing direct services to students at schools with a concentration of unduplicated students that is greater than 55 percent</a:t>
            </a:r>
            <a:r>
              <a:rPr lang="en-US" dirty="0"/>
              <a:t>, as applicable to the LEA. </a:t>
            </a:r>
          </a:p>
          <a:p>
            <a:pPr lvl="1"/>
            <a:r>
              <a:rPr lang="en-US" dirty="0"/>
              <a:t>The LEA may group its schools by grade span (Elementary, Middle/Junior High, and High Schools), as applicable to the LEA. </a:t>
            </a:r>
          </a:p>
          <a:p>
            <a:pPr lvl="1"/>
            <a:r>
              <a:rPr lang="en-US" dirty="0"/>
              <a:t>The staff-to-student ratio must be based on the number of FTE staff and the number of enrolled students as counted on the first Wednesday in October of each year.</a:t>
            </a:r>
          </a:p>
        </p:txBody>
      </p:sp>
      <p:sp>
        <p:nvSpPr>
          <p:cNvPr id="5" name="Slide Number Placeholder 4">
            <a:extLst>
              <a:ext uri="{FF2B5EF4-FFF2-40B4-BE49-F238E27FC236}">
                <a16:creationId xmlns:a16="http://schemas.microsoft.com/office/drawing/2014/main" id="{E9EFAC61-1035-5A6B-3AA7-96C5E9110477}"/>
              </a:ext>
            </a:extLst>
          </p:cNvPr>
          <p:cNvSpPr>
            <a:spLocks noGrp="1"/>
          </p:cNvSpPr>
          <p:nvPr>
            <p:ph type="sldNum" sz="quarter" idx="12"/>
          </p:nvPr>
        </p:nvSpPr>
        <p:spPr/>
        <p:txBody>
          <a:bodyPr/>
          <a:lstStyle/>
          <a:p>
            <a:fld id="{1E47FE53-EBF0-4DA7-9D9D-CC1C3A20F3CB}" type="slidenum">
              <a:rPr lang="en-US" smtClean="0"/>
              <a:t>43</a:t>
            </a:fld>
            <a:endParaRPr lang="en-US"/>
          </a:p>
        </p:txBody>
      </p:sp>
    </p:spTree>
    <p:extLst>
      <p:ext uri="{BB962C8B-B14F-4D97-AF65-F5344CB8AC3E}">
        <p14:creationId xmlns:p14="http://schemas.microsoft.com/office/powerpoint/2010/main" val="34789757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22DD0-C073-445F-9541-FA2C63CEB703}"/>
              </a:ext>
            </a:extLst>
          </p:cNvPr>
          <p:cNvSpPr>
            <a:spLocks noGrp="1"/>
          </p:cNvSpPr>
          <p:nvPr>
            <p:ph type="title"/>
          </p:nvPr>
        </p:nvSpPr>
        <p:spPr/>
        <p:txBody>
          <a:bodyPr/>
          <a:lstStyle/>
          <a:p>
            <a:r>
              <a:rPr lang="en-US" dirty="0"/>
              <a:t>2024-25 Action Tables</a:t>
            </a:r>
          </a:p>
        </p:txBody>
      </p:sp>
      <p:sp>
        <p:nvSpPr>
          <p:cNvPr id="3" name="Text Placeholder 2">
            <a:extLst>
              <a:ext uri="{FF2B5EF4-FFF2-40B4-BE49-F238E27FC236}">
                <a16:creationId xmlns:a16="http://schemas.microsoft.com/office/drawing/2014/main" id="{D83449D4-E698-482E-80ED-EC9180AD89AD}"/>
              </a:ext>
            </a:extLst>
          </p:cNvPr>
          <p:cNvSpPr>
            <a:spLocks noGrp="1"/>
          </p:cNvSpPr>
          <p:nvPr>
            <p:ph type="body" idx="1"/>
          </p:nvPr>
        </p:nvSpPr>
        <p:spPr>
          <a:xfrm>
            <a:off x="1097280" y="4453128"/>
            <a:ext cx="10058400" cy="1645920"/>
          </a:xfrm>
        </p:spPr>
        <p:txBody>
          <a:bodyPr>
            <a:normAutofit/>
          </a:bodyPr>
          <a:lstStyle/>
          <a:p>
            <a:r>
              <a:rPr lang="en-US" sz="2400" cap="none" dirty="0">
                <a:solidFill>
                  <a:schemeClr val="tx1"/>
                </a:solidFill>
              </a:rPr>
              <a:t>Total Expenditures Table and Contributing Actions Table</a:t>
            </a:r>
          </a:p>
        </p:txBody>
      </p:sp>
      <p:sp>
        <p:nvSpPr>
          <p:cNvPr id="4" name="Slide Number Placeholder 3">
            <a:extLst>
              <a:ext uri="{FF2B5EF4-FFF2-40B4-BE49-F238E27FC236}">
                <a16:creationId xmlns:a16="http://schemas.microsoft.com/office/drawing/2014/main" id="{AB63AD87-8A21-4788-A947-36C68C31495D}"/>
              </a:ext>
            </a:extLst>
          </p:cNvPr>
          <p:cNvSpPr>
            <a:spLocks noGrp="1"/>
          </p:cNvSpPr>
          <p:nvPr>
            <p:ph type="sldNum" sz="quarter" idx="12"/>
          </p:nvPr>
        </p:nvSpPr>
        <p:spPr/>
        <p:txBody>
          <a:bodyPr/>
          <a:lstStyle/>
          <a:p>
            <a:fld id="{1E47FE53-EBF0-4DA7-9D9D-CC1C3A20F3CB}" type="slidenum">
              <a:rPr lang="en-US" smtClean="0"/>
              <a:t>44</a:t>
            </a:fld>
            <a:endParaRPr lang="en-US"/>
          </a:p>
        </p:txBody>
      </p:sp>
    </p:spTree>
    <p:extLst>
      <p:ext uri="{BB962C8B-B14F-4D97-AF65-F5344CB8AC3E}">
        <p14:creationId xmlns:p14="http://schemas.microsoft.com/office/powerpoint/2010/main" val="28334836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489AC-D30D-39E1-9047-4EA6C14E3042}"/>
              </a:ext>
            </a:extLst>
          </p:cNvPr>
          <p:cNvSpPr>
            <a:spLocks noGrp="1"/>
          </p:cNvSpPr>
          <p:nvPr>
            <p:ph type="title"/>
          </p:nvPr>
        </p:nvSpPr>
        <p:spPr/>
        <p:txBody>
          <a:bodyPr/>
          <a:lstStyle/>
          <a:p>
            <a:r>
              <a:rPr lang="en-US" dirty="0"/>
              <a:t>Action Tables</a:t>
            </a:r>
          </a:p>
        </p:txBody>
      </p:sp>
      <p:sp>
        <p:nvSpPr>
          <p:cNvPr id="3" name="Content Placeholder 2">
            <a:extLst>
              <a:ext uri="{FF2B5EF4-FFF2-40B4-BE49-F238E27FC236}">
                <a16:creationId xmlns:a16="http://schemas.microsoft.com/office/drawing/2014/main" id="{38407E6A-E7AE-DA11-5F9D-BB7CF36AB834}"/>
              </a:ext>
            </a:extLst>
          </p:cNvPr>
          <p:cNvSpPr>
            <a:spLocks noGrp="1"/>
          </p:cNvSpPr>
          <p:nvPr>
            <p:ph idx="1"/>
          </p:nvPr>
        </p:nvSpPr>
        <p:spPr/>
        <p:txBody>
          <a:bodyPr/>
          <a:lstStyle/>
          <a:p>
            <a:r>
              <a:rPr lang="en-US" dirty="0"/>
              <a:t>The increased or improved services requirement is demonstrated in various places within the LCAP, including the Action tables. The relevant Action Tables include: the Total Expenditures Table, the Contributing Actions Table, the Contributing Actions Annual Update Table, and the LCFF Carryover Table</a:t>
            </a:r>
          </a:p>
          <a:p>
            <a:r>
              <a:rPr lang="en-US" dirty="0">
                <a:cs typeface="Calibri"/>
              </a:rPr>
              <a:t>The following slides break out pieces of the Total Planned Expenditures Table into greater detail.</a:t>
            </a:r>
            <a:endParaRPr lang="en-US" dirty="0"/>
          </a:p>
        </p:txBody>
      </p:sp>
      <p:sp>
        <p:nvSpPr>
          <p:cNvPr id="4" name="Slide Number Placeholder 3">
            <a:extLst>
              <a:ext uri="{FF2B5EF4-FFF2-40B4-BE49-F238E27FC236}">
                <a16:creationId xmlns:a16="http://schemas.microsoft.com/office/drawing/2014/main" id="{C3AE1672-F1F1-5115-FC71-06A9BA2AF0D4}"/>
              </a:ext>
            </a:extLst>
          </p:cNvPr>
          <p:cNvSpPr>
            <a:spLocks noGrp="1"/>
          </p:cNvSpPr>
          <p:nvPr>
            <p:ph type="sldNum" sz="quarter" idx="12"/>
          </p:nvPr>
        </p:nvSpPr>
        <p:spPr/>
        <p:txBody>
          <a:bodyPr/>
          <a:lstStyle/>
          <a:p>
            <a:fld id="{1E47FE53-EBF0-4DA7-9D9D-CC1C3A20F3CB}" type="slidenum">
              <a:rPr lang="en-US" smtClean="0"/>
              <a:t>45</a:t>
            </a:fld>
            <a:endParaRPr lang="en-US"/>
          </a:p>
        </p:txBody>
      </p:sp>
    </p:spTree>
    <p:extLst>
      <p:ext uri="{BB962C8B-B14F-4D97-AF65-F5344CB8AC3E}">
        <p14:creationId xmlns:p14="http://schemas.microsoft.com/office/powerpoint/2010/main" val="11368581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D7547-91AC-988D-D7F6-CF27CDC16B92}"/>
              </a:ext>
            </a:extLst>
          </p:cNvPr>
          <p:cNvSpPr>
            <a:spLocks noGrp="1"/>
          </p:cNvSpPr>
          <p:nvPr>
            <p:ph type="title"/>
          </p:nvPr>
        </p:nvSpPr>
        <p:spPr/>
        <p:txBody>
          <a:bodyPr/>
          <a:lstStyle/>
          <a:p>
            <a:r>
              <a:rPr lang="en-US" dirty="0"/>
              <a:t>2024-25 Total Planned Expenditures Table (1)</a:t>
            </a:r>
          </a:p>
        </p:txBody>
      </p:sp>
      <p:sp>
        <p:nvSpPr>
          <p:cNvPr id="3" name="Text Placeholder 2">
            <a:extLst>
              <a:ext uri="{FF2B5EF4-FFF2-40B4-BE49-F238E27FC236}">
                <a16:creationId xmlns:a16="http://schemas.microsoft.com/office/drawing/2014/main" id="{E63A062C-9F6A-39FA-D29B-CB179D2ADF2B}"/>
              </a:ext>
            </a:extLst>
          </p:cNvPr>
          <p:cNvSpPr>
            <a:spLocks noGrp="1"/>
          </p:cNvSpPr>
          <p:nvPr>
            <p:ph type="body" idx="1"/>
          </p:nvPr>
        </p:nvSpPr>
        <p:spPr>
          <a:xfrm>
            <a:off x="328437" y="1787575"/>
            <a:ext cx="10910594" cy="736282"/>
          </a:xfrm>
        </p:spPr>
        <p:txBody>
          <a:bodyPr/>
          <a:lstStyle/>
          <a:p>
            <a:pPr algn="l"/>
            <a:r>
              <a:rPr lang="en-US" sz="2800" b="1" dirty="0"/>
              <a:t>2024-25 </a:t>
            </a:r>
            <a:r>
              <a:rPr lang="en-US" sz="2800" b="1" cap="none" dirty="0"/>
              <a:t>Total Planned Expenditures Table </a:t>
            </a:r>
            <a:r>
              <a:rPr lang="en-US" cap="none" dirty="0"/>
              <a:t>(continued on next slide)</a:t>
            </a:r>
            <a:endParaRPr lang="en-US" dirty="0"/>
          </a:p>
        </p:txBody>
      </p:sp>
      <p:graphicFrame>
        <p:nvGraphicFramePr>
          <p:cNvPr id="8" name="Content Placeholder 7">
            <a:extLst>
              <a:ext uri="{FF2B5EF4-FFF2-40B4-BE49-F238E27FC236}">
                <a16:creationId xmlns:a16="http://schemas.microsoft.com/office/drawing/2014/main" id="{6FA7A542-CEF0-C82E-9F27-4755E8653DBF}"/>
              </a:ext>
            </a:extLst>
          </p:cNvPr>
          <p:cNvGraphicFramePr>
            <a:graphicFrameLocks noGrp="1"/>
          </p:cNvGraphicFramePr>
          <p:nvPr>
            <p:ph sz="half" idx="2"/>
            <p:extLst>
              <p:ext uri="{D42A27DB-BD31-4B8C-83A1-F6EECF244321}">
                <p14:modId xmlns:p14="http://schemas.microsoft.com/office/powerpoint/2010/main" val="1667357353"/>
              </p:ext>
            </p:extLst>
          </p:nvPr>
        </p:nvGraphicFramePr>
        <p:xfrm>
          <a:off x="328437" y="2493520"/>
          <a:ext cx="11535126" cy="3295002"/>
        </p:xfrm>
        <a:graphic>
          <a:graphicData uri="http://schemas.openxmlformats.org/drawingml/2006/table">
            <a:tbl>
              <a:tblPr firstRow="1" bandRow="1">
                <a:tableStyleId>{5C22544A-7EE6-4342-B048-85BDC9FD1C3A}</a:tableStyleId>
              </a:tblPr>
              <a:tblGrid>
                <a:gridCol w="2246812">
                  <a:extLst>
                    <a:ext uri="{9D8B030D-6E8A-4147-A177-3AD203B41FA5}">
                      <a16:colId xmlns:a16="http://schemas.microsoft.com/office/drawing/2014/main" val="1196115077"/>
                    </a:ext>
                  </a:extLst>
                </a:gridCol>
                <a:gridCol w="3526971">
                  <a:extLst>
                    <a:ext uri="{9D8B030D-6E8A-4147-A177-3AD203B41FA5}">
                      <a16:colId xmlns:a16="http://schemas.microsoft.com/office/drawing/2014/main" val="3705871667"/>
                    </a:ext>
                  </a:extLst>
                </a:gridCol>
                <a:gridCol w="5761343">
                  <a:extLst>
                    <a:ext uri="{9D8B030D-6E8A-4147-A177-3AD203B41FA5}">
                      <a16:colId xmlns:a16="http://schemas.microsoft.com/office/drawing/2014/main" val="1134644997"/>
                    </a:ext>
                  </a:extLst>
                </a:gridCol>
              </a:tblGrid>
              <a:tr h="1835884">
                <a:tc>
                  <a:txBody>
                    <a:bodyPr/>
                    <a:lstStyle/>
                    <a:p>
                      <a:pPr algn="ctr"/>
                      <a:r>
                        <a:rPr lang="en-US" sz="2600" dirty="0"/>
                        <a:t>LCAP Year (Input)</a:t>
                      </a:r>
                    </a:p>
                  </a:txBody>
                  <a:tcPr>
                    <a:solidFill>
                      <a:srgbClr val="002060"/>
                    </a:solidFill>
                  </a:tcPr>
                </a:tc>
                <a:tc>
                  <a:txBody>
                    <a:bodyPr/>
                    <a:lstStyle/>
                    <a:p>
                      <a:pPr algn="ctr"/>
                      <a:r>
                        <a:rPr lang="en-US" sz="2600" dirty="0"/>
                        <a:t>1. Projected LCFF Base Grant (Input Dollar Amount)</a:t>
                      </a:r>
                    </a:p>
                  </a:txBody>
                  <a:tcPr>
                    <a:solidFill>
                      <a:srgbClr val="002060"/>
                    </a:solidFill>
                  </a:tcPr>
                </a:tc>
                <a:tc>
                  <a:txBody>
                    <a:bodyPr/>
                    <a:lstStyle/>
                    <a:p>
                      <a:pPr algn="ctr"/>
                      <a:r>
                        <a:rPr lang="en-US" sz="2600" dirty="0"/>
                        <a:t>2. Projected LCFF Supplemental and/or Concentration Grants (Input Dollar Amount)</a:t>
                      </a:r>
                    </a:p>
                  </a:txBody>
                  <a:tcPr>
                    <a:solidFill>
                      <a:srgbClr val="002060"/>
                    </a:solidFill>
                  </a:tcPr>
                </a:tc>
                <a:extLst>
                  <a:ext uri="{0D108BD9-81ED-4DB2-BD59-A6C34878D82A}">
                    <a16:rowId xmlns:a16="http://schemas.microsoft.com/office/drawing/2014/main" val="845068138"/>
                  </a:ext>
                </a:extLst>
              </a:tr>
              <a:tr h="1459118">
                <a:tc>
                  <a:txBody>
                    <a:bodyPr/>
                    <a:lstStyle/>
                    <a:p>
                      <a:pPr algn="ctr"/>
                      <a:r>
                        <a:rPr lang="en-US" sz="2600" dirty="0"/>
                        <a:t>2024-25</a:t>
                      </a:r>
                    </a:p>
                  </a:txBody>
                  <a:tcPr anchor="ctr">
                    <a:solidFill>
                      <a:srgbClr val="BDD6EE"/>
                    </a:solidFill>
                  </a:tcPr>
                </a:tc>
                <a:tc>
                  <a:txBody>
                    <a:bodyPr/>
                    <a:lstStyle/>
                    <a:p>
                      <a:pPr marL="0" indent="0" algn="l">
                        <a:buFont typeface="+mj-lt"/>
                        <a:buNone/>
                      </a:pPr>
                      <a:r>
                        <a:rPr lang="en-US" sz="2600" dirty="0"/>
                        <a:t>$               -</a:t>
                      </a:r>
                    </a:p>
                  </a:txBody>
                  <a:tcPr anchor="ctr">
                    <a:solidFill>
                      <a:srgbClr val="BDD6EE"/>
                    </a:solidFill>
                  </a:tcPr>
                </a:tc>
                <a:tc>
                  <a:txBody>
                    <a:bodyPr/>
                    <a:lstStyle/>
                    <a:p>
                      <a:pPr algn="l"/>
                      <a:r>
                        <a:rPr lang="en-US" sz="2600" dirty="0"/>
                        <a:t>$                          -</a:t>
                      </a:r>
                    </a:p>
                  </a:txBody>
                  <a:tcPr anchor="ctr">
                    <a:solidFill>
                      <a:srgbClr val="BDD6EE"/>
                    </a:solidFill>
                  </a:tcPr>
                </a:tc>
                <a:extLst>
                  <a:ext uri="{0D108BD9-81ED-4DB2-BD59-A6C34878D82A}">
                    <a16:rowId xmlns:a16="http://schemas.microsoft.com/office/drawing/2014/main" val="3147580266"/>
                  </a:ext>
                </a:extLst>
              </a:tr>
            </a:tbl>
          </a:graphicData>
        </a:graphic>
      </p:graphicFrame>
      <p:sp>
        <p:nvSpPr>
          <p:cNvPr id="5" name="Text Placeholder 4">
            <a:extLst>
              <a:ext uri="{FF2B5EF4-FFF2-40B4-BE49-F238E27FC236}">
                <a16:creationId xmlns:a16="http://schemas.microsoft.com/office/drawing/2014/main" id="{32A42E70-205B-64B9-4345-E08AD6FF96F2}"/>
              </a:ext>
            </a:extLst>
          </p:cNvPr>
          <p:cNvSpPr>
            <a:spLocks noGrp="1"/>
          </p:cNvSpPr>
          <p:nvPr>
            <p:ph type="body" sz="quarter" idx="3"/>
          </p:nvPr>
        </p:nvSpPr>
        <p:spPr>
          <a:xfrm>
            <a:off x="227666" y="5838737"/>
            <a:ext cx="3019387" cy="736282"/>
          </a:xfrm>
        </p:spPr>
        <p:txBody>
          <a:bodyPr/>
          <a:lstStyle/>
          <a:p>
            <a:r>
              <a:rPr lang="en-US" cap="none" dirty="0"/>
              <a:t>(see notes)</a:t>
            </a:r>
          </a:p>
        </p:txBody>
      </p:sp>
      <p:sp>
        <p:nvSpPr>
          <p:cNvPr id="7" name="Slide Number Placeholder 6">
            <a:extLst>
              <a:ext uri="{FF2B5EF4-FFF2-40B4-BE49-F238E27FC236}">
                <a16:creationId xmlns:a16="http://schemas.microsoft.com/office/drawing/2014/main" id="{45950BE1-ED2E-B320-3B28-336590887A07}"/>
              </a:ext>
            </a:extLst>
          </p:cNvPr>
          <p:cNvSpPr>
            <a:spLocks noGrp="1"/>
          </p:cNvSpPr>
          <p:nvPr>
            <p:ph type="sldNum" sz="quarter" idx="12"/>
          </p:nvPr>
        </p:nvSpPr>
        <p:spPr/>
        <p:txBody>
          <a:bodyPr/>
          <a:lstStyle/>
          <a:p>
            <a:fld id="{1E47FE53-EBF0-4DA7-9D9D-CC1C3A20F3CB}" type="slidenum">
              <a:rPr lang="en-US" smtClean="0"/>
              <a:t>46</a:t>
            </a:fld>
            <a:endParaRPr lang="en-US"/>
          </a:p>
        </p:txBody>
      </p:sp>
    </p:spTree>
    <p:extLst>
      <p:ext uri="{BB962C8B-B14F-4D97-AF65-F5344CB8AC3E}">
        <p14:creationId xmlns:p14="http://schemas.microsoft.com/office/powerpoint/2010/main" val="7955308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E87267-29DD-95A0-E8F8-110E385773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8345BE5-313F-6DFA-6AB2-F3D7CCA206F6}"/>
              </a:ext>
            </a:extLst>
          </p:cNvPr>
          <p:cNvSpPr>
            <a:spLocks noGrp="1"/>
          </p:cNvSpPr>
          <p:nvPr>
            <p:ph type="title"/>
          </p:nvPr>
        </p:nvSpPr>
        <p:spPr/>
        <p:txBody>
          <a:bodyPr/>
          <a:lstStyle/>
          <a:p>
            <a:r>
              <a:rPr lang="en-US" dirty="0"/>
              <a:t>2024-25 Total Planned Expenditures Table (2)</a:t>
            </a:r>
          </a:p>
        </p:txBody>
      </p:sp>
      <p:sp>
        <p:nvSpPr>
          <p:cNvPr id="3" name="Text Placeholder 2">
            <a:extLst>
              <a:ext uri="{FF2B5EF4-FFF2-40B4-BE49-F238E27FC236}">
                <a16:creationId xmlns:a16="http://schemas.microsoft.com/office/drawing/2014/main" id="{F0DDA734-71B1-D485-0BE6-570D82D4617C}"/>
              </a:ext>
            </a:extLst>
          </p:cNvPr>
          <p:cNvSpPr>
            <a:spLocks noGrp="1"/>
          </p:cNvSpPr>
          <p:nvPr>
            <p:ph type="body" idx="1"/>
          </p:nvPr>
        </p:nvSpPr>
        <p:spPr>
          <a:xfrm>
            <a:off x="328438" y="1846052"/>
            <a:ext cx="11635896" cy="736282"/>
          </a:xfrm>
        </p:spPr>
        <p:txBody>
          <a:bodyPr/>
          <a:lstStyle/>
          <a:p>
            <a:pPr algn="l"/>
            <a:r>
              <a:rPr lang="en-US" sz="2800" b="1" dirty="0"/>
              <a:t>2024-25 </a:t>
            </a:r>
            <a:r>
              <a:rPr lang="en-US" sz="2800" b="1" cap="none" dirty="0"/>
              <a:t>Total Planned Expenditures Table </a:t>
            </a:r>
            <a:r>
              <a:rPr lang="en-US" cap="none" dirty="0"/>
              <a:t>(continued from previous slide)</a:t>
            </a:r>
            <a:endParaRPr lang="en-US" dirty="0"/>
          </a:p>
        </p:txBody>
      </p:sp>
      <p:graphicFrame>
        <p:nvGraphicFramePr>
          <p:cNvPr id="8" name="Content Placeholder 7">
            <a:extLst>
              <a:ext uri="{FF2B5EF4-FFF2-40B4-BE49-F238E27FC236}">
                <a16:creationId xmlns:a16="http://schemas.microsoft.com/office/drawing/2014/main" id="{642AFDD7-13B5-D8FA-CA5E-6659579E64F4}"/>
              </a:ext>
            </a:extLst>
          </p:cNvPr>
          <p:cNvGraphicFramePr>
            <a:graphicFrameLocks noGrp="1"/>
          </p:cNvGraphicFramePr>
          <p:nvPr>
            <p:ph sz="half" idx="2"/>
            <p:extLst>
              <p:ext uri="{D42A27DB-BD31-4B8C-83A1-F6EECF244321}">
                <p14:modId xmlns:p14="http://schemas.microsoft.com/office/powerpoint/2010/main" val="3275555938"/>
              </p:ext>
            </p:extLst>
          </p:nvPr>
        </p:nvGraphicFramePr>
        <p:xfrm>
          <a:off x="328437" y="2493520"/>
          <a:ext cx="11535126" cy="3538497"/>
        </p:xfrm>
        <a:graphic>
          <a:graphicData uri="http://schemas.openxmlformats.org/drawingml/2006/table">
            <a:tbl>
              <a:tblPr firstRow="1" bandRow="1">
                <a:tableStyleId>{5C22544A-7EE6-4342-B048-85BDC9FD1C3A}</a:tableStyleId>
              </a:tblPr>
              <a:tblGrid>
                <a:gridCol w="3845042">
                  <a:extLst>
                    <a:ext uri="{9D8B030D-6E8A-4147-A177-3AD203B41FA5}">
                      <a16:colId xmlns:a16="http://schemas.microsoft.com/office/drawing/2014/main" val="1196115077"/>
                    </a:ext>
                  </a:extLst>
                </a:gridCol>
                <a:gridCol w="3845042">
                  <a:extLst>
                    <a:ext uri="{9D8B030D-6E8A-4147-A177-3AD203B41FA5}">
                      <a16:colId xmlns:a16="http://schemas.microsoft.com/office/drawing/2014/main" val="3705871667"/>
                    </a:ext>
                  </a:extLst>
                </a:gridCol>
                <a:gridCol w="3845042">
                  <a:extLst>
                    <a:ext uri="{9D8B030D-6E8A-4147-A177-3AD203B41FA5}">
                      <a16:colId xmlns:a16="http://schemas.microsoft.com/office/drawing/2014/main" val="1134644997"/>
                    </a:ext>
                  </a:extLst>
                </a:gridCol>
              </a:tblGrid>
              <a:tr h="1879360">
                <a:tc>
                  <a:txBody>
                    <a:bodyPr/>
                    <a:lstStyle/>
                    <a:p>
                      <a:pPr algn="ctr"/>
                      <a:r>
                        <a:rPr lang="en-US" sz="2600" dirty="0"/>
                        <a:t>3. Projected Percentage to Increase or Improve Services for the Coming School Year (2 divided by 1)</a:t>
                      </a:r>
                    </a:p>
                  </a:txBody>
                  <a:tcPr>
                    <a:solidFill>
                      <a:srgbClr val="002060"/>
                    </a:solidFill>
                  </a:tcPr>
                </a:tc>
                <a:tc>
                  <a:txBody>
                    <a:bodyPr/>
                    <a:lstStyle/>
                    <a:p>
                      <a:pPr algn="ctr"/>
                      <a:r>
                        <a:rPr lang="en-US" sz="2600" dirty="0"/>
                        <a:t>LCFF Carryover — Percentage (Input Percentage from Prior Year)</a:t>
                      </a:r>
                    </a:p>
                  </a:txBody>
                  <a:tcPr>
                    <a:solidFill>
                      <a:srgbClr val="002060"/>
                    </a:solidFill>
                  </a:tcPr>
                </a:tc>
                <a:tc>
                  <a:txBody>
                    <a:bodyPr/>
                    <a:lstStyle/>
                    <a:p>
                      <a:pPr algn="ctr"/>
                      <a:r>
                        <a:rPr lang="en-US" sz="2600" dirty="0"/>
                        <a:t>Total Percentage to Increase or Improve Services for the Coming School Year (3 + Carryover %)</a:t>
                      </a:r>
                    </a:p>
                  </a:txBody>
                  <a:tcPr>
                    <a:solidFill>
                      <a:srgbClr val="002060"/>
                    </a:solidFill>
                  </a:tcPr>
                </a:tc>
                <a:extLst>
                  <a:ext uri="{0D108BD9-81ED-4DB2-BD59-A6C34878D82A}">
                    <a16:rowId xmlns:a16="http://schemas.microsoft.com/office/drawing/2014/main" val="845068138"/>
                  </a:ext>
                </a:extLst>
              </a:tr>
              <a:tr h="1465857">
                <a:tc>
                  <a:txBody>
                    <a:bodyPr/>
                    <a:lstStyle/>
                    <a:p>
                      <a:pPr algn="ctr"/>
                      <a:r>
                        <a:rPr lang="en-US" sz="2600" dirty="0"/>
                        <a:t>0.000%</a:t>
                      </a:r>
                    </a:p>
                  </a:txBody>
                  <a:tcPr anchor="ctr">
                    <a:solidFill>
                      <a:srgbClr val="BDD6EE"/>
                    </a:solidFill>
                  </a:tcPr>
                </a:tc>
                <a:tc>
                  <a:txBody>
                    <a:bodyPr/>
                    <a:lstStyle/>
                    <a:p>
                      <a:pPr marL="0" indent="0" algn="ctr">
                        <a:buFont typeface="+mj-lt"/>
                        <a:buNone/>
                      </a:pPr>
                      <a:r>
                        <a:rPr lang="en-US" sz="2600" dirty="0"/>
                        <a:t>0.000%</a:t>
                      </a:r>
                    </a:p>
                  </a:txBody>
                  <a:tcPr anchor="ctr">
                    <a:solidFill>
                      <a:srgbClr val="BDD6EE"/>
                    </a:solidFill>
                  </a:tcPr>
                </a:tc>
                <a:tc>
                  <a:txBody>
                    <a:bodyPr/>
                    <a:lstStyle/>
                    <a:p>
                      <a:pPr algn="ctr"/>
                      <a:r>
                        <a:rPr lang="en-US" sz="2600" dirty="0"/>
                        <a:t>0.000%</a:t>
                      </a:r>
                    </a:p>
                  </a:txBody>
                  <a:tcPr anchor="ctr">
                    <a:solidFill>
                      <a:srgbClr val="BDD6EE"/>
                    </a:solidFill>
                  </a:tcPr>
                </a:tc>
                <a:extLst>
                  <a:ext uri="{0D108BD9-81ED-4DB2-BD59-A6C34878D82A}">
                    <a16:rowId xmlns:a16="http://schemas.microsoft.com/office/drawing/2014/main" val="3147580266"/>
                  </a:ext>
                </a:extLst>
              </a:tr>
            </a:tbl>
          </a:graphicData>
        </a:graphic>
      </p:graphicFrame>
      <p:sp>
        <p:nvSpPr>
          <p:cNvPr id="5" name="Text Placeholder 4">
            <a:extLst>
              <a:ext uri="{FF2B5EF4-FFF2-40B4-BE49-F238E27FC236}">
                <a16:creationId xmlns:a16="http://schemas.microsoft.com/office/drawing/2014/main" id="{92325E1C-B37E-949D-43EC-296408E05FC7}"/>
              </a:ext>
            </a:extLst>
          </p:cNvPr>
          <p:cNvSpPr>
            <a:spLocks noGrp="1"/>
          </p:cNvSpPr>
          <p:nvPr>
            <p:ph type="body" sz="quarter" idx="3"/>
          </p:nvPr>
        </p:nvSpPr>
        <p:spPr>
          <a:xfrm>
            <a:off x="227666" y="5838737"/>
            <a:ext cx="3019387" cy="736282"/>
          </a:xfrm>
        </p:spPr>
        <p:txBody>
          <a:bodyPr/>
          <a:lstStyle/>
          <a:p>
            <a:r>
              <a:rPr lang="en-US" cap="none" dirty="0"/>
              <a:t>(see notes)</a:t>
            </a:r>
          </a:p>
        </p:txBody>
      </p:sp>
      <p:sp>
        <p:nvSpPr>
          <p:cNvPr id="7" name="Slide Number Placeholder 6">
            <a:extLst>
              <a:ext uri="{FF2B5EF4-FFF2-40B4-BE49-F238E27FC236}">
                <a16:creationId xmlns:a16="http://schemas.microsoft.com/office/drawing/2014/main" id="{21A11F3C-7EAC-1B2A-B922-2182A3C2F5C9}"/>
              </a:ext>
            </a:extLst>
          </p:cNvPr>
          <p:cNvSpPr>
            <a:spLocks noGrp="1"/>
          </p:cNvSpPr>
          <p:nvPr>
            <p:ph type="sldNum" sz="quarter" idx="12"/>
          </p:nvPr>
        </p:nvSpPr>
        <p:spPr/>
        <p:txBody>
          <a:bodyPr/>
          <a:lstStyle/>
          <a:p>
            <a:fld id="{1E47FE53-EBF0-4DA7-9D9D-CC1C3A20F3CB}" type="slidenum">
              <a:rPr lang="en-US" smtClean="0"/>
              <a:t>47</a:t>
            </a:fld>
            <a:endParaRPr lang="en-US"/>
          </a:p>
        </p:txBody>
      </p:sp>
    </p:spTree>
    <p:extLst>
      <p:ext uri="{BB962C8B-B14F-4D97-AF65-F5344CB8AC3E}">
        <p14:creationId xmlns:p14="http://schemas.microsoft.com/office/powerpoint/2010/main" val="190729841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665A8-E538-7349-9CEA-B57EB1309239}"/>
              </a:ext>
            </a:extLst>
          </p:cNvPr>
          <p:cNvSpPr>
            <a:spLocks noGrp="1"/>
          </p:cNvSpPr>
          <p:nvPr>
            <p:ph type="title"/>
          </p:nvPr>
        </p:nvSpPr>
        <p:spPr/>
        <p:txBody>
          <a:bodyPr/>
          <a:lstStyle/>
          <a:p>
            <a:r>
              <a:rPr lang="en-US" dirty="0"/>
              <a:t>2024-25 Total Planned Expenditures Table (3)</a:t>
            </a:r>
          </a:p>
        </p:txBody>
      </p:sp>
      <p:graphicFrame>
        <p:nvGraphicFramePr>
          <p:cNvPr id="6" name="Content Placeholder 5">
            <a:extLst>
              <a:ext uri="{FF2B5EF4-FFF2-40B4-BE49-F238E27FC236}">
                <a16:creationId xmlns:a16="http://schemas.microsoft.com/office/drawing/2014/main" id="{CC9FC18D-AFC9-BDBC-D7CE-45F84C197D9C}"/>
              </a:ext>
            </a:extLst>
          </p:cNvPr>
          <p:cNvGraphicFramePr>
            <a:graphicFrameLocks noGrp="1"/>
          </p:cNvGraphicFramePr>
          <p:nvPr>
            <p:ph sz="half" idx="1"/>
            <p:extLst>
              <p:ext uri="{D42A27DB-BD31-4B8C-83A1-F6EECF244321}">
                <p14:modId xmlns:p14="http://schemas.microsoft.com/office/powerpoint/2010/main" val="4283613161"/>
              </p:ext>
            </p:extLst>
          </p:nvPr>
        </p:nvGraphicFramePr>
        <p:xfrm>
          <a:off x="335901" y="1737360"/>
          <a:ext cx="11383348" cy="4235184"/>
        </p:xfrm>
        <a:graphic>
          <a:graphicData uri="http://schemas.openxmlformats.org/drawingml/2006/table">
            <a:tbl>
              <a:tblPr firstRow="1" bandRow="1">
                <a:tableStyleId>{5C22544A-7EE6-4342-B048-85BDC9FD1C3A}</a:tableStyleId>
              </a:tblPr>
              <a:tblGrid>
                <a:gridCol w="1940768">
                  <a:extLst>
                    <a:ext uri="{9D8B030D-6E8A-4147-A177-3AD203B41FA5}">
                      <a16:colId xmlns:a16="http://schemas.microsoft.com/office/drawing/2014/main" val="3219295544"/>
                    </a:ext>
                  </a:extLst>
                </a:gridCol>
                <a:gridCol w="2146041">
                  <a:extLst>
                    <a:ext uri="{9D8B030D-6E8A-4147-A177-3AD203B41FA5}">
                      <a16:colId xmlns:a16="http://schemas.microsoft.com/office/drawing/2014/main" val="848184832"/>
                    </a:ext>
                  </a:extLst>
                </a:gridCol>
                <a:gridCol w="4450702">
                  <a:extLst>
                    <a:ext uri="{9D8B030D-6E8A-4147-A177-3AD203B41FA5}">
                      <a16:colId xmlns:a16="http://schemas.microsoft.com/office/drawing/2014/main" val="2156460993"/>
                    </a:ext>
                  </a:extLst>
                </a:gridCol>
                <a:gridCol w="2845837">
                  <a:extLst>
                    <a:ext uri="{9D8B030D-6E8A-4147-A177-3AD203B41FA5}">
                      <a16:colId xmlns:a16="http://schemas.microsoft.com/office/drawing/2014/main" val="2213486505"/>
                    </a:ext>
                  </a:extLst>
                </a:gridCol>
              </a:tblGrid>
              <a:tr h="1411728">
                <a:tc>
                  <a:txBody>
                    <a:bodyPr/>
                    <a:lstStyle/>
                    <a:p>
                      <a:pPr algn="ctr"/>
                      <a:r>
                        <a:rPr lang="en-US" sz="2800" dirty="0"/>
                        <a:t>Goal #</a:t>
                      </a:r>
                    </a:p>
                  </a:txBody>
                  <a:tcPr anchor="ctr">
                    <a:solidFill>
                      <a:srgbClr val="002060"/>
                    </a:solidFill>
                  </a:tcPr>
                </a:tc>
                <a:tc>
                  <a:txBody>
                    <a:bodyPr/>
                    <a:lstStyle/>
                    <a:p>
                      <a:pPr algn="ctr"/>
                      <a:r>
                        <a:rPr lang="en-US" sz="2800" dirty="0"/>
                        <a:t>Action #</a:t>
                      </a:r>
                    </a:p>
                  </a:txBody>
                  <a:tcPr anchor="ctr">
                    <a:solidFill>
                      <a:srgbClr val="002060"/>
                    </a:solidFill>
                  </a:tcPr>
                </a:tc>
                <a:tc>
                  <a:txBody>
                    <a:bodyPr/>
                    <a:lstStyle/>
                    <a:p>
                      <a:pPr algn="ctr"/>
                      <a:r>
                        <a:rPr lang="en-US" sz="2800" dirty="0"/>
                        <a:t>Action Title</a:t>
                      </a:r>
                    </a:p>
                  </a:txBody>
                  <a:tcPr anchor="ctr">
                    <a:solidFill>
                      <a:srgbClr val="002060"/>
                    </a:solidFill>
                  </a:tcPr>
                </a:tc>
                <a:tc>
                  <a:txBody>
                    <a:bodyPr/>
                    <a:lstStyle/>
                    <a:p>
                      <a:pPr algn="ctr"/>
                      <a:r>
                        <a:rPr lang="en-US" sz="2800" dirty="0"/>
                        <a:t>Student Group(s)</a:t>
                      </a:r>
                    </a:p>
                  </a:txBody>
                  <a:tcPr anchor="ctr">
                    <a:solidFill>
                      <a:srgbClr val="002060"/>
                    </a:solidFill>
                  </a:tcPr>
                </a:tc>
                <a:extLst>
                  <a:ext uri="{0D108BD9-81ED-4DB2-BD59-A6C34878D82A}">
                    <a16:rowId xmlns:a16="http://schemas.microsoft.com/office/drawing/2014/main" val="2524423596"/>
                  </a:ext>
                </a:extLst>
              </a:tr>
              <a:tr h="1411728">
                <a:tc>
                  <a:txBody>
                    <a:bodyPr/>
                    <a:lstStyle/>
                    <a:p>
                      <a:pPr algn="ctr"/>
                      <a:r>
                        <a:rPr lang="en-US" sz="2600" dirty="0"/>
                        <a:t>[Input goal number]</a:t>
                      </a:r>
                    </a:p>
                  </a:txBody>
                  <a:tcPr anchor="ctr">
                    <a:solidFill>
                      <a:srgbClr val="BDD6EE"/>
                    </a:solidFill>
                  </a:tcPr>
                </a:tc>
                <a:tc>
                  <a:txBody>
                    <a:bodyPr/>
                    <a:lstStyle/>
                    <a:p>
                      <a:pPr algn="ctr"/>
                      <a:r>
                        <a:rPr lang="en-US" sz="2600" dirty="0"/>
                        <a:t>[Input action number]</a:t>
                      </a:r>
                    </a:p>
                  </a:txBody>
                  <a:tcPr anchor="ctr">
                    <a:solidFill>
                      <a:srgbClr val="BDD6EE"/>
                    </a:solidFill>
                  </a:tcPr>
                </a:tc>
                <a:tc>
                  <a:txBody>
                    <a:bodyPr/>
                    <a:lstStyle/>
                    <a:p>
                      <a:r>
                        <a:rPr lang="en-US" sz="2600" dirty="0"/>
                        <a:t>[Input action title]</a:t>
                      </a:r>
                    </a:p>
                  </a:txBody>
                  <a:tcPr anchor="ctr">
                    <a:solidFill>
                      <a:srgbClr val="BDD6EE"/>
                    </a:solidFill>
                  </a:tcPr>
                </a:tc>
                <a:tc>
                  <a:txBody>
                    <a:bodyPr/>
                    <a:lstStyle/>
                    <a:p>
                      <a:r>
                        <a:rPr lang="en-US" sz="2600" dirty="0"/>
                        <a:t>[Input student group(s)]</a:t>
                      </a:r>
                    </a:p>
                  </a:txBody>
                  <a:tcPr anchor="ctr">
                    <a:solidFill>
                      <a:srgbClr val="BDD6EE"/>
                    </a:solidFill>
                  </a:tcPr>
                </a:tc>
                <a:extLst>
                  <a:ext uri="{0D108BD9-81ED-4DB2-BD59-A6C34878D82A}">
                    <a16:rowId xmlns:a16="http://schemas.microsoft.com/office/drawing/2014/main" val="1305721164"/>
                  </a:ext>
                </a:extLst>
              </a:tr>
              <a:tr h="14117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dirty="0"/>
                        <a:t>[Input goal number]</a:t>
                      </a:r>
                    </a:p>
                  </a:txBody>
                  <a:tcPr anchor="ctr">
                    <a:solidFill>
                      <a:srgbClr val="DEEB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dirty="0"/>
                        <a:t>[Input action number]</a:t>
                      </a:r>
                    </a:p>
                  </a:txBody>
                  <a:tcPr anchor="ctr">
                    <a:solidFill>
                      <a:srgbClr val="DEEBF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600" dirty="0"/>
                        <a:t>[Input action title]</a:t>
                      </a:r>
                    </a:p>
                  </a:txBody>
                  <a:tcPr anchor="ctr">
                    <a:solidFill>
                      <a:srgbClr val="DEEBF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600" dirty="0"/>
                        <a:t>[Input student group(s)]</a:t>
                      </a:r>
                    </a:p>
                  </a:txBody>
                  <a:tcPr anchor="ctr">
                    <a:solidFill>
                      <a:srgbClr val="DEEBF6"/>
                    </a:solidFill>
                  </a:tcPr>
                </a:tc>
                <a:extLst>
                  <a:ext uri="{0D108BD9-81ED-4DB2-BD59-A6C34878D82A}">
                    <a16:rowId xmlns:a16="http://schemas.microsoft.com/office/drawing/2014/main" val="2948514962"/>
                  </a:ext>
                </a:extLst>
              </a:tr>
            </a:tbl>
          </a:graphicData>
        </a:graphic>
      </p:graphicFrame>
      <p:sp>
        <p:nvSpPr>
          <p:cNvPr id="4" name="Content Placeholder 3">
            <a:extLst>
              <a:ext uri="{FF2B5EF4-FFF2-40B4-BE49-F238E27FC236}">
                <a16:creationId xmlns:a16="http://schemas.microsoft.com/office/drawing/2014/main" id="{D28CD899-3F68-0868-C131-EA2D86F2C8AE}"/>
              </a:ext>
            </a:extLst>
          </p:cNvPr>
          <p:cNvSpPr>
            <a:spLocks noGrp="1"/>
          </p:cNvSpPr>
          <p:nvPr>
            <p:ph sz="half" idx="2"/>
          </p:nvPr>
        </p:nvSpPr>
        <p:spPr>
          <a:xfrm>
            <a:off x="335901" y="5972546"/>
            <a:ext cx="4937760" cy="580192"/>
          </a:xfrm>
        </p:spPr>
        <p:txBody>
          <a:bodyPr>
            <a:normAutofit/>
          </a:bodyPr>
          <a:lstStyle/>
          <a:p>
            <a:pPr marL="0" indent="0">
              <a:buNone/>
            </a:pPr>
            <a:r>
              <a:rPr lang="en-US" sz="2400" dirty="0"/>
              <a:t>(see notes)</a:t>
            </a:r>
          </a:p>
        </p:txBody>
      </p:sp>
      <p:sp>
        <p:nvSpPr>
          <p:cNvPr id="5" name="Slide Number Placeholder 4">
            <a:extLst>
              <a:ext uri="{FF2B5EF4-FFF2-40B4-BE49-F238E27FC236}">
                <a16:creationId xmlns:a16="http://schemas.microsoft.com/office/drawing/2014/main" id="{C6273B57-BFF7-D970-8424-471FFE6F973B}"/>
              </a:ext>
            </a:extLst>
          </p:cNvPr>
          <p:cNvSpPr>
            <a:spLocks noGrp="1"/>
          </p:cNvSpPr>
          <p:nvPr>
            <p:ph type="sldNum" sz="quarter" idx="12"/>
          </p:nvPr>
        </p:nvSpPr>
        <p:spPr/>
        <p:txBody>
          <a:bodyPr/>
          <a:lstStyle/>
          <a:p>
            <a:fld id="{1E47FE53-EBF0-4DA7-9D9D-CC1C3A20F3CB}" type="slidenum">
              <a:rPr lang="en-US" smtClean="0"/>
              <a:t>48</a:t>
            </a:fld>
            <a:endParaRPr lang="en-US"/>
          </a:p>
        </p:txBody>
      </p:sp>
    </p:spTree>
    <p:extLst>
      <p:ext uri="{BB962C8B-B14F-4D97-AF65-F5344CB8AC3E}">
        <p14:creationId xmlns:p14="http://schemas.microsoft.com/office/powerpoint/2010/main" val="198887923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04B3C-2C10-FFBA-FE0B-F5CB1FD99555}"/>
              </a:ext>
            </a:extLst>
          </p:cNvPr>
          <p:cNvSpPr>
            <a:spLocks noGrp="1"/>
          </p:cNvSpPr>
          <p:nvPr>
            <p:ph type="title"/>
          </p:nvPr>
        </p:nvSpPr>
        <p:spPr/>
        <p:txBody>
          <a:bodyPr/>
          <a:lstStyle/>
          <a:p>
            <a:r>
              <a:rPr lang="en-US" dirty="0"/>
              <a:t>2024-25 Total Planned Expenditures Table (4)</a:t>
            </a:r>
          </a:p>
        </p:txBody>
      </p:sp>
      <p:graphicFrame>
        <p:nvGraphicFramePr>
          <p:cNvPr id="7" name="Content Placeholder 6">
            <a:extLst>
              <a:ext uri="{FF2B5EF4-FFF2-40B4-BE49-F238E27FC236}">
                <a16:creationId xmlns:a16="http://schemas.microsoft.com/office/drawing/2014/main" id="{EE9C1017-D842-53B3-74CC-497B2071D1E4}"/>
              </a:ext>
            </a:extLst>
          </p:cNvPr>
          <p:cNvGraphicFramePr>
            <a:graphicFrameLocks noGrp="1"/>
          </p:cNvGraphicFramePr>
          <p:nvPr>
            <p:ph sz="half" idx="1"/>
            <p:extLst>
              <p:ext uri="{D42A27DB-BD31-4B8C-83A1-F6EECF244321}">
                <p14:modId xmlns:p14="http://schemas.microsoft.com/office/powerpoint/2010/main" val="4241615287"/>
              </p:ext>
            </p:extLst>
          </p:nvPr>
        </p:nvGraphicFramePr>
        <p:xfrm>
          <a:off x="331852" y="1737361"/>
          <a:ext cx="11480705" cy="3965448"/>
        </p:xfrm>
        <a:graphic>
          <a:graphicData uri="http://schemas.openxmlformats.org/drawingml/2006/table">
            <a:tbl>
              <a:tblPr firstRow="1" bandRow="1">
                <a:tableStyleId>{5C22544A-7EE6-4342-B048-85BDC9FD1C3A}</a:tableStyleId>
              </a:tblPr>
              <a:tblGrid>
                <a:gridCol w="2296141">
                  <a:extLst>
                    <a:ext uri="{9D8B030D-6E8A-4147-A177-3AD203B41FA5}">
                      <a16:colId xmlns:a16="http://schemas.microsoft.com/office/drawing/2014/main" val="233499878"/>
                    </a:ext>
                  </a:extLst>
                </a:gridCol>
                <a:gridCol w="1757395">
                  <a:extLst>
                    <a:ext uri="{9D8B030D-6E8A-4147-A177-3AD203B41FA5}">
                      <a16:colId xmlns:a16="http://schemas.microsoft.com/office/drawing/2014/main" val="4038008583"/>
                    </a:ext>
                  </a:extLst>
                </a:gridCol>
                <a:gridCol w="2834887">
                  <a:extLst>
                    <a:ext uri="{9D8B030D-6E8A-4147-A177-3AD203B41FA5}">
                      <a16:colId xmlns:a16="http://schemas.microsoft.com/office/drawing/2014/main" val="4010960468"/>
                    </a:ext>
                  </a:extLst>
                </a:gridCol>
                <a:gridCol w="2296141">
                  <a:extLst>
                    <a:ext uri="{9D8B030D-6E8A-4147-A177-3AD203B41FA5}">
                      <a16:colId xmlns:a16="http://schemas.microsoft.com/office/drawing/2014/main" val="2189101414"/>
                    </a:ext>
                  </a:extLst>
                </a:gridCol>
                <a:gridCol w="2296141">
                  <a:extLst>
                    <a:ext uri="{9D8B030D-6E8A-4147-A177-3AD203B41FA5}">
                      <a16:colId xmlns:a16="http://schemas.microsoft.com/office/drawing/2014/main" val="708027095"/>
                    </a:ext>
                  </a:extLst>
                </a:gridCol>
              </a:tblGrid>
              <a:tr h="1785197">
                <a:tc>
                  <a:txBody>
                    <a:bodyPr/>
                    <a:lstStyle/>
                    <a:p>
                      <a:pPr algn="ctr"/>
                      <a:r>
                        <a:rPr lang="en-US" sz="2400" dirty="0"/>
                        <a:t>Contributing to Increased or Improved Services?</a:t>
                      </a:r>
                    </a:p>
                  </a:txBody>
                  <a:tcPr anchor="ctr">
                    <a:solidFill>
                      <a:srgbClr val="002060"/>
                    </a:solidFill>
                  </a:tcPr>
                </a:tc>
                <a:tc>
                  <a:txBody>
                    <a:bodyPr/>
                    <a:lstStyle/>
                    <a:p>
                      <a:pPr algn="ctr"/>
                      <a:r>
                        <a:rPr lang="en-US" sz="2400" dirty="0"/>
                        <a:t>Scope</a:t>
                      </a:r>
                    </a:p>
                  </a:txBody>
                  <a:tcPr anchor="ctr">
                    <a:solidFill>
                      <a:srgbClr val="002060"/>
                    </a:solidFill>
                  </a:tcPr>
                </a:tc>
                <a:tc>
                  <a:txBody>
                    <a:bodyPr/>
                    <a:lstStyle/>
                    <a:p>
                      <a:pPr algn="ctr"/>
                      <a:r>
                        <a:rPr lang="en-US" sz="2400" dirty="0"/>
                        <a:t>Unduplicated Student Group(s)</a:t>
                      </a:r>
                    </a:p>
                  </a:txBody>
                  <a:tcPr anchor="ctr">
                    <a:solidFill>
                      <a:srgbClr val="002060"/>
                    </a:solidFill>
                  </a:tcPr>
                </a:tc>
                <a:tc>
                  <a:txBody>
                    <a:bodyPr/>
                    <a:lstStyle/>
                    <a:p>
                      <a:pPr algn="ctr"/>
                      <a:r>
                        <a:rPr lang="en-US" sz="2400" dirty="0"/>
                        <a:t>Location</a:t>
                      </a:r>
                    </a:p>
                  </a:txBody>
                  <a:tcPr anchor="ctr">
                    <a:solidFill>
                      <a:srgbClr val="002060"/>
                    </a:solidFill>
                  </a:tcPr>
                </a:tc>
                <a:tc>
                  <a:txBody>
                    <a:bodyPr/>
                    <a:lstStyle/>
                    <a:p>
                      <a:pPr algn="ctr"/>
                      <a:r>
                        <a:rPr lang="en-US" sz="2400" dirty="0"/>
                        <a:t>Time Span</a:t>
                      </a:r>
                    </a:p>
                  </a:txBody>
                  <a:tcPr anchor="ctr">
                    <a:solidFill>
                      <a:srgbClr val="002060"/>
                    </a:solidFill>
                  </a:tcPr>
                </a:tc>
                <a:extLst>
                  <a:ext uri="{0D108BD9-81ED-4DB2-BD59-A6C34878D82A}">
                    <a16:rowId xmlns:a16="http://schemas.microsoft.com/office/drawing/2014/main" val="3079603205"/>
                  </a:ext>
                </a:extLst>
              </a:tr>
              <a:tr h="1236054">
                <a:tc>
                  <a:txBody>
                    <a:bodyPr/>
                    <a:lstStyle/>
                    <a:p>
                      <a:pPr algn="ctr"/>
                      <a:r>
                        <a:rPr lang="en-US" sz="2400" dirty="0"/>
                        <a:t>[Yes or No]</a:t>
                      </a:r>
                    </a:p>
                  </a:txBody>
                  <a:tcPr anchor="ctr">
                    <a:solidFill>
                      <a:srgbClr val="BDD6EE"/>
                    </a:solidFill>
                  </a:tcPr>
                </a:tc>
                <a:tc>
                  <a:txBody>
                    <a:bodyPr/>
                    <a:lstStyle/>
                    <a:p>
                      <a:r>
                        <a:rPr lang="en-US" sz="2400" dirty="0"/>
                        <a:t>[Input scope]</a:t>
                      </a:r>
                    </a:p>
                  </a:txBody>
                  <a:tcPr anchor="ctr">
                    <a:solidFill>
                      <a:srgbClr val="BDD6EE"/>
                    </a:solidFill>
                  </a:tcPr>
                </a:tc>
                <a:tc>
                  <a:txBody>
                    <a:bodyPr/>
                    <a:lstStyle/>
                    <a:p>
                      <a:r>
                        <a:rPr lang="en-US" sz="2400" dirty="0"/>
                        <a:t>[Input unduplicated student group(s)]</a:t>
                      </a:r>
                    </a:p>
                  </a:txBody>
                  <a:tcPr anchor="ctr">
                    <a:solidFill>
                      <a:srgbClr val="BDD6EE"/>
                    </a:solidFill>
                  </a:tcPr>
                </a:tc>
                <a:tc>
                  <a:txBody>
                    <a:bodyPr/>
                    <a:lstStyle/>
                    <a:p>
                      <a:r>
                        <a:rPr lang="en-US" sz="2400" dirty="0"/>
                        <a:t>[Input location]</a:t>
                      </a:r>
                    </a:p>
                  </a:txBody>
                  <a:tcPr anchor="ctr">
                    <a:solidFill>
                      <a:srgbClr val="BDD6EE"/>
                    </a:solidFill>
                  </a:tcPr>
                </a:tc>
                <a:tc>
                  <a:txBody>
                    <a:bodyPr/>
                    <a:lstStyle/>
                    <a:p>
                      <a:r>
                        <a:rPr lang="en-US" sz="2400" dirty="0"/>
                        <a:t>[Input time span]</a:t>
                      </a:r>
                    </a:p>
                  </a:txBody>
                  <a:tcPr anchor="ctr">
                    <a:solidFill>
                      <a:srgbClr val="BDD6EE"/>
                    </a:solidFill>
                  </a:tcPr>
                </a:tc>
                <a:extLst>
                  <a:ext uri="{0D108BD9-81ED-4DB2-BD59-A6C34878D82A}">
                    <a16:rowId xmlns:a16="http://schemas.microsoft.com/office/drawing/2014/main" val="465079032"/>
                  </a:ext>
                </a:extLst>
              </a:tr>
              <a:tr h="9441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t>[Yes or No]</a:t>
                      </a:r>
                    </a:p>
                  </a:txBody>
                  <a:tcPr anchor="ctr">
                    <a:solidFill>
                      <a:srgbClr val="DEEBF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[Input scope]</a:t>
                      </a:r>
                    </a:p>
                  </a:txBody>
                  <a:tcPr anchor="ctr">
                    <a:solidFill>
                      <a:srgbClr val="DEEBF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[Input unduplicated student group(s)]</a:t>
                      </a:r>
                    </a:p>
                  </a:txBody>
                  <a:tcPr anchor="ctr">
                    <a:solidFill>
                      <a:srgbClr val="DEEBF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[Input location]</a:t>
                      </a:r>
                    </a:p>
                  </a:txBody>
                  <a:tcPr anchor="ctr">
                    <a:solidFill>
                      <a:srgbClr val="DEEBF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[Input time span]</a:t>
                      </a:r>
                    </a:p>
                  </a:txBody>
                  <a:tcPr anchor="ctr">
                    <a:solidFill>
                      <a:srgbClr val="DEEBF6"/>
                    </a:solidFill>
                  </a:tcPr>
                </a:tc>
                <a:extLst>
                  <a:ext uri="{0D108BD9-81ED-4DB2-BD59-A6C34878D82A}">
                    <a16:rowId xmlns:a16="http://schemas.microsoft.com/office/drawing/2014/main" val="1946148597"/>
                  </a:ext>
                </a:extLst>
              </a:tr>
            </a:tbl>
          </a:graphicData>
        </a:graphic>
      </p:graphicFrame>
      <p:sp>
        <p:nvSpPr>
          <p:cNvPr id="4" name="Content Placeholder 3">
            <a:extLst>
              <a:ext uri="{FF2B5EF4-FFF2-40B4-BE49-F238E27FC236}">
                <a16:creationId xmlns:a16="http://schemas.microsoft.com/office/drawing/2014/main" id="{5B19AD31-E94E-A3B8-A7BE-BFB0A1538CD4}"/>
              </a:ext>
            </a:extLst>
          </p:cNvPr>
          <p:cNvSpPr>
            <a:spLocks noGrp="1"/>
          </p:cNvSpPr>
          <p:nvPr>
            <p:ph sz="half" idx="2"/>
          </p:nvPr>
        </p:nvSpPr>
        <p:spPr>
          <a:xfrm>
            <a:off x="862148" y="5925642"/>
            <a:ext cx="2049002" cy="505547"/>
          </a:xfrm>
        </p:spPr>
        <p:txBody>
          <a:bodyPr/>
          <a:lstStyle/>
          <a:p>
            <a:pPr marL="0" indent="0">
              <a:buNone/>
            </a:pPr>
            <a:r>
              <a:rPr lang="en-US" dirty="0"/>
              <a:t>(see notes)</a:t>
            </a:r>
          </a:p>
        </p:txBody>
      </p:sp>
      <p:sp>
        <p:nvSpPr>
          <p:cNvPr id="5" name="Slide Number Placeholder 4">
            <a:extLst>
              <a:ext uri="{FF2B5EF4-FFF2-40B4-BE49-F238E27FC236}">
                <a16:creationId xmlns:a16="http://schemas.microsoft.com/office/drawing/2014/main" id="{448ECC53-B4CF-3934-7D2E-4D890D34B892}"/>
              </a:ext>
            </a:extLst>
          </p:cNvPr>
          <p:cNvSpPr>
            <a:spLocks noGrp="1"/>
          </p:cNvSpPr>
          <p:nvPr>
            <p:ph type="sldNum" sz="quarter" idx="12"/>
          </p:nvPr>
        </p:nvSpPr>
        <p:spPr/>
        <p:txBody>
          <a:bodyPr/>
          <a:lstStyle/>
          <a:p>
            <a:fld id="{1E47FE53-EBF0-4DA7-9D9D-CC1C3A20F3CB}" type="slidenum">
              <a:rPr lang="en-US" smtClean="0"/>
              <a:t>49</a:t>
            </a:fld>
            <a:endParaRPr lang="en-US"/>
          </a:p>
        </p:txBody>
      </p:sp>
    </p:spTree>
    <p:extLst>
      <p:ext uri="{BB962C8B-B14F-4D97-AF65-F5344CB8AC3E}">
        <p14:creationId xmlns:p14="http://schemas.microsoft.com/office/powerpoint/2010/main" val="721831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0702E-39A2-4DBC-916D-1179E5FA5347}"/>
              </a:ext>
            </a:extLst>
          </p:cNvPr>
          <p:cNvSpPr>
            <a:spLocks noGrp="1"/>
          </p:cNvSpPr>
          <p:nvPr>
            <p:ph type="title"/>
          </p:nvPr>
        </p:nvSpPr>
        <p:spPr/>
        <p:txBody>
          <a:bodyPr/>
          <a:lstStyle/>
          <a:p>
            <a:r>
              <a:rPr lang="en-US" dirty="0"/>
              <a:t>Review</a:t>
            </a:r>
          </a:p>
        </p:txBody>
      </p:sp>
      <p:sp>
        <p:nvSpPr>
          <p:cNvPr id="3" name="Text Placeholder 2">
            <a:extLst>
              <a:ext uri="{FF2B5EF4-FFF2-40B4-BE49-F238E27FC236}">
                <a16:creationId xmlns:a16="http://schemas.microsoft.com/office/drawing/2014/main" id="{2B90A533-54FE-48FF-A273-1B887B44D9B3}"/>
              </a:ext>
            </a:extLst>
          </p:cNvPr>
          <p:cNvSpPr>
            <a:spLocks noGrp="1"/>
          </p:cNvSpPr>
          <p:nvPr>
            <p:ph type="body" idx="1"/>
          </p:nvPr>
        </p:nvSpPr>
        <p:spPr/>
        <p:txBody>
          <a:bodyPr/>
          <a:lstStyle/>
          <a:p>
            <a:r>
              <a:rPr lang="en-US" cap="none" dirty="0"/>
              <a:t>Increased or Improved Services, Part I</a:t>
            </a:r>
          </a:p>
        </p:txBody>
      </p:sp>
      <p:sp>
        <p:nvSpPr>
          <p:cNvPr id="4" name="Slide Number Placeholder 3">
            <a:extLst>
              <a:ext uri="{FF2B5EF4-FFF2-40B4-BE49-F238E27FC236}">
                <a16:creationId xmlns:a16="http://schemas.microsoft.com/office/drawing/2014/main" id="{B137984A-74A6-4D1E-AB95-F160FECFBE8A}"/>
              </a:ext>
            </a:extLst>
          </p:cNvPr>
          <p:cNvSpPr>
            <a:spLocks noGrp="1"/>
          </p:cNvSpPr>
          <p:nvPr>
            <p:ph type="sldNum" sz="quarter" idx="12"/>
          </p:nvPr>
        </p:nvSpPr>
        <p:spPr/>
        <p:txBody>
          <a:bodyPr/>
          <a:lstStyle/>
          <a:p>
            <a:fld id="{1E47FE53-EBF0-4DA7-9D9D-CC1C3A20F3CB}" type="slidenum">
              <a:rPr lang="en-US" smtClean="0"/>
              <a:t>5</a:t>
            </a:fld>
            <a:endParaRPr lang="en-US"/>
          </a:p>
        </p:txBody>
      </p:sp>
    </p:spTree>
    <p:extLst>
      <p:ext uri="{BB962C8B-B14F-4D97-AF65-F5344CB8AC3E}">
        <p14:creationId xmlns:p14="http://schemas.microsoft.com/office/powerpoint/2010/main" val="14218657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3FAFF9-14B5-CF60-6887-95F1664EA6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7E70C9-C6C2-2F23-E0CC-0E134D9D9136}"/>
              </a:ext>
            </a:extLst>
          </p:cNvPr>
          <p:cNvSpPr>
            <a:spLocks noGrp="1"/>
          </p:cNvSpPr>
          <p:nvPr>
            <p:ph type="title"/>
          </p:nvPr>
        </p:nvSpPr>
        <p:spPr/>
        <p:txBody>
          <a:bodyPr/>
          <a:lstStyle/>
          <a:p>
            <a:r>
              <a:rPr lang="en-US" dirty="0"/>
              <a:t>2024-25 Total Planned Expenditures Table (5)</a:t>
            </a:r>
          </a:p>
        </p:txBody>
      </p:sp>
      <p:graphicFrame>
        <p:nvGraphicFramePr>
          <p:cNvPr id="6" name="Content Placeholder 5">
            <a:extLst>
              <a:ext uri="{FF2B5EF4-FFF2-40B4-BE49-F238E27FC236}">
                <a16:creationId xmlns:a16="http://schemas.microsoft.com/office/drawing/2014/main" id="{A5B998E4-0632-D90F-7960-D2112A40F4EB}"/>
              </a:ext>
            </a:extLst>
          </p:cNvPr>
          <p:cNvGraphicFramePr>
            <a:graphicFrameLocks noGrp="1"/>
          </p:cNvGraphicFramePr>
          <p:nvPr>
            <p:ph sz="half" idx="1"/>
            <p:extLst>
              <p:ext uri="{D42A27DB-BD31-4B8C-83A1-F6EECF244321}">
                <p14:modId xmlns:p14="http://schemas.microsoft.com/office/powerpoint/2010/main" val="3050424035"/>
              </p:ext>
            </p:extLst>
          </p:nvPr>
        </p:nvGraphicFramePr>
        <p:xfrm>
          <a:off x="335901" y="1737360"/>
          <a:ext cx="11383348" cy="4235184"/>
        </p:xfrm>
        <a:graphic>
          <a:graphicData uri="http://schemas.openxmlformats.org/drawingml/2006/table">
            <a:tbl>
              <a:tblPr firstRow="1" bandRow="1">
                <a:tableStyleId>{5C22544A-7EE6-4342-B048-85BDC9FD1C3A}</a:tableStyleId>
              </a:tblPr>
              <a:tblGrid>
                <a:gridCol w="2332654">
                  <a:extLst>
                    <a:ext uri="{9D8B030D-6E8A-4147-A177-3AD203B41FA5}">
                      <a16:colId xmlns:a16="http://schemas.microsoft.com/office/drawing/2014/main" val="3219295544"/>
                    </a:ext>
                  </a:extLst>
                </a:gridCol>
                <a:gridCol w="2705878">
                  <a:extLst>
                    <a:ext uri="{9D8B030D-6E8A-4147-A177-3AD203B41FA5}">
                      <a16:colId xmlns:a16="http://schemas.microsoft.com/office/drawing/2014/main" val="848184832"/>
                    </a:ext>
                  </a:extLst>
                </a:gridCol>
                <a:gridCol w="3498979">
                  <a:extLst>
                    <a:ext uri="{9D8B030D-6E8A-4147-A177-3AD203B41FA5}">
                      <a16:colId xmlns:a16="http://schemas.microsoft.com/office/drawing/2014/main" val="2156460993"/>
                    </a:ext>
                  </a:extLst>
                </a:gridCol>
                <a:gridCol w="2845837">
                  <a:extLst>
                    <a:ext uri="{9D8B030D-6E8A-4147-A177-3AD203B41FA5}">
                      <a16:colId xmlns:a16="http://schemas.microsoft.com/office/drawing/2014/main" val="2213486505"/>
                    </a:ext>
                  </a:extLst>
                </a:gridCol>
              </a:tblGrid>
              <a:tr h="1411728">
                <a:tc>
                  <a:txBody>
                    <a:bodyPr/>
                    <a:lstStyle/>
                    <a:p>
                      <a:pPr algn="ctr"/>
                      <a:r>
                        <a:rPr lang="en-US" sz="2800" dirty="0"/>
                        <a:t>Total Personnel</a:t>
                      </a:r>
                    </a:p>
                  </a:txBody>
                  <a:tcPr anchor="ctr">
                    <a:solidFill>
                      <a:srgbClr val="002060"/>
                    </a:solidFill>
                  </a:tcPr>
                </a:tc>
                <a:tc>
                  <a:txBody>
                    <a:bodyPr/>
                    <a:lstStyle/>
                    <a:p>
                      <a:pPr algn="ctr"/>
                      <a:r>
                        <a:rPr lang="en-US" sz="2800" dirty="0"/>
                        <a:t>Total Non-personnel</a:t>
                      </a:r>
                    </a:p>
                  </a:txBody>
                  <a:tcPr anchor="ctr">
                    <a:solidFill>
                      <a:srgbClr val="002060"/>
                    </a:solidFill>
                  </a:tcPr>
                </a:tc>
                <a:tc>
                  <a:txBody>
                    <a:bodyPr/>
                    <a:lstStyle/>
                    <a:p>
                      <a:pPr algn="ctr"/>
                      <a:r>
                        <a:rPr lang="en-US" sz="2800" dirty="0"/>
                        <a:t>LCFF Funds</a:t>
                      </a:r>
                    </a:p>
                  </a:txBody>
                  <a:tcPr anchor="ctr">
                    <a:solidFill>
                      <a:srgbClr val="002060"/>
                    </a:solidFill>
                  </a:tcPr>
                </a:tc>
                <a:tc>
                  <a:txBody>
                    <a:bodyPr/>
                    <a:lstStyle/>
                    <a:p>
                      <a:pPr algn="ctr"/>
                      <a:r>
                        <a:rPr lang="en-US" sz="2800" dirty="0"/>
                        <a:t>Other State Funds</a:t>
                      </a:r>
                    </a:p>
                  </a:txBody>
                  <a:tcPr anchor="ctr">
                    <a:solidFill>
                      <a:srgbClr val="002060"/>
                    </a:solidFill>
                  </a:tcPr>
                </a:tc>
                <a:extLst>
                  <a:ext uri="{0D108BD9-81ED-4DB2-BD59-A6C34878D82A}">
                    <a16:rowId xmlns:a16="http://schemas.microsoft.com/office/drawing/2014/main" val="2524423596"/>
                  </a:ext>
                </a:extLst>
              </a:tr>
              <a:tr h="1411728">
                <a:tc>
                  <a:txBody>
                    <a:bodyPr/>
                    <a:lstStyle/>
                    <a:p>
                      <a:pPr algn="ctr"/>
                      <a:r>
                        <a:rPr lang="en-US" sz="2600" dirty="0"/>
                        <a:t>$     -</a:t>
                      </a:r>
                    </a:p>
                  </a:txBody>
                  <a:tcPr anchor="ctr">
                    <a:solidFill>
                      <a:srgbClr val="BDD6EE"/>
                    </a:solidFill>
                  </a:tcPr>
                </a:tc>
                <a:tc>
                  <a:txBody>
                    <a:bodyPr/>
                    <a:lstStyle/>
                    <a:p>
                      <a:pPr algn="ctr"/>
                      <a:r>
                        <a:rPr lang="en-US" sz="2600" dirty="0"/>
                        <a:t>$     -</a:t>
                      </a:r>
                    </a:p>
                  </a:txBody>
                  <a:tcPr anchor="ctr">
                    <a:solidFill>
                      <a:srgbClr val="BDD6EE"/>
                    </a:solidFill>
                  </a:tcPr>
                </a:tc>
                <a:tc>
                  <a:txBody>
                    <a:bodyPr/>
                    <a:lstStyle/>
                    <a:p>
                      <a:pPr algn="ctr"/>
                      <a:r>
                        <a:rPr lang="en-US" sz="2600" dirty="0"/>
                        <a:t>$     -</a:t>
                      </a:r>
                    </a:p>
                  </a:txBody>
                  <a:tcPr anchor="ctr">
                    <a:solidFill>
                      <a:srgbClr val="BDD6EE"/>
                    </a:solidFill>
                  </a:tcPr>
                </a:tc>
                <a:tc>
                  <a:txBody>
                    <a:bodyPr/>
                    <a:lstStyle/>
                    <a:p>
                      <a:pPr algn="ctr"/>
                      <a:r>
                        <a:rPr lang="en-US" sz="2600" dirty="0"/>
                        <a:t>$     -</a:t>
                      </a:r>
                    </a:p>
                  </a:txBody>
                  <a:tcPr anchor="ctr">
                    <a:solidFill>
                      <a:srgbClr val="BDD6EE"/>
                    </a:solidFill>
                  </a:tcPr>
                </a:tc>
                <a:extLst>
                  <a:ext uri="{0D108BD9-81ED-4DB2-BD59-A6C34878D82A}">
                    <a16:rowId xmlns:a16="http://schemas.microsoft.com/office/drawing/2014/main" val="1305721164"/>
                  </a:ext>
                </a:extLst>
              </a:tr>
              <a:tr h="14117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dirty="0"/>
                        <a:t>$     -</a:t>
                      </a:r>
                    </a:p>
                  </a:txBody>
                  <a:tcPr anchor="ctr">
                    <a:solidFill>
                      <a:srgbClr val="DEEB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dirty="0"/>
                        <a:t>$     -</a:t>
                      </a:r>
                    </a:p>
                  </a:txBody>
                  <a:tcPr anchor="ctr">
                    <a:solidFill>
                      <a:srgbClr val="DEEB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dirty="0"/>
                        <a:t>$     -</a:t>
                      </a:r>
                    </a:p>
                  </a:txBody>
                  <a:tcPr anchor="ctr">
                    <a:solidFill>
                      <a:srgbClr val="DEEB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dirty="0"/>
                        <a:t>$     -</a:t>
                      </a:r>
                    </a:p>
                  </a:txBody>
                  <a:tcPr anchor="ctr">
                    <a:solidFill>
                      <a:srgbClr val="DEEBF6"/>
                    </a:solidFill>
                  </a:tcPr>
                </a:tc>
                <a:extLst>
                  <a:ext uri="{0D108BD9-81ED-4DB2-BD59-A6C34878D82A}">
                    <a16:rowId xmlns:a16="http://schemas.microsoft.com/office/drawing/2014/main" val="2948514962"/>
                  </a:ext>
                </a:extLst>
              </a:tr>
            </a:tbl>
          </a:graphicData>
        </a:graphic>
      </p:graphicFrame>
      <p:sp>
        <p:nvSpPr>
          <p:cNvPr id="4" name="Content Placeholder 3">
            <a:extLst>
              <a:ext uri="{FF2B5EF4-FFF2-40B4-BE49-F238E27FC236}">
                <a16:creationId xmlns:a16="http://schemas.microsoft.com/office/drawing/2014/main" id="{39BAF36D-8C51-9962-3AC8-01403DB5E66F}"/>
              </a:ext>
            </a:extLst>
          </p:cNvPr>
          <p:cNvSpPr>
            <a:spLocks noGrp="1"/>
          </p:cNvSpPr>
          <p:nvPr>
            <p:ph sz="half" idx="2"/>
          </p:nvPr>
        </p:nvSpPr>
        <p:spPr>
          <a:xfrm>
            <a:off x="335901" y="5972546"/>
            <a:ext cx="4937760" cy="580192"/>
          </a:xfrm>
        </p:spPr>
        <p:txBody>
          <a:bodyPr>
            <a:normAutofit/>
          </a:bodyPr>
          <a:lstStyle/>
          <a:p>
            <a:pPr marL="0" indent="0">
              <a:buNone/>
            </a:pPr>
            <a:r>
              <a:rPr lang="en-US" sz="2400" dirty="0"/>
              <a:t>(see notes)</a:t>
            </a:r>
          </a:p>
        </p:txBody>
      </p:sp>
      <p:sp>
        <p:nvSpPr>
          <p:cNvPr id="5" name="Slide Number Placeholder 4">
            <a:extLst>
              <a:ext uri="{FF2B5EF4-FFF2-40B4-BE49-F238E27FC236}">
                <a16:creationId xmlns:a16="http://schemas.microsoft.com/office/drawing/2014/main" id="{A1ED55B9-17CA-9FBD-2E91-FC7870A142DC}"/>
              </a:ext>
            </a:extLst>
          </p:cNvPr>
          <p:cNvSpPr>
            <a:spLocks noGrp="1"/>
          </p:cNvSpPr>
          <p:nvPr>
            <p:ph type="sldNum" sz="quarter" idx="12"/>
          </p:nvPr>
        </p:nvSpPr>
        <p:spPr/>
        <p:txBody>
          <a:bodyPr/>
          <a:lstStyle/>
          <a:p>
            <a:fld id="{1E47FE53-EBF0-4DA7-9D9D-CC1C3A20F3CB}" type="slidenum">
              <a:rPr lang="en-US" smtClean="0"/>
              <a:t>50</a:t>
            </a:fld>
            <a:endParaRPr lang="en-US"/>
          </a:p>
        </p:txBody>
      </p:sp>
    </p:spTree>
    <p:extLst>
      <p:ext uri="{BB962C8B-B14F-4D97-AF65-F5344CB8AC3E}">
        <p14:creationId xmlns:p14="http://schemas.microsoft.com/office/powerpoint/2010/main" val="388927770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9406B9-F4D9-4BCD-B582-6CE62949F6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32B0AD-16F3-C60D-9C03-4C829D115F66}"/>
              </a:ext>
            </a:extLst>
          </p:cNvPr>
          <p:cNvSpPr>
            <a:spLocks noGrp="1"/>
          </p:cNvSpPr>
          <p:nvPr>
            <p:ph type="title"/>
          </p:nvPr>
        </p:nvSpPr>
        <p:spPr/>
        <p:txBody>
          <a:bodyPr/>
          <a:lstStyle/>
          <a:p>
            <a:r>
              <a:rPr lang="en-US" dirty="0"/>
              <a:t>2024-25 Total Planned Expenditures Table (6)</a:t>
            </a:r>
          </a:p>
        </p:txBody>
      </p:sp>
      <p:graphicFrame>
        <p:nvGraphicFramePr>
          <p:cNvPr id="6" name="Content Placeholder 5">
            <a:extLst>
              <a:ext uri="{FF2B5EF4-FFF2-40B4-BE49-F238E27FC236}">
                <a16:creationId xmlns:a16="http://schemas.microsoft.com/office/drawing/2014/main" id="{8CA69B54-AC26-58ED-DF58-F28408D737ED}"/>
              </a:ext>
            </a:extLst>
          </p:cNvPr>
          <p:cNvGraphicFramePr>
            <a:graphicFrameLocks noGrp="1"/>
          </p:cNvGraphicFramePr>
          <p:nvPr>
            <p:ph sz="half" idx="1"/>
            <p:extLst>
              <p:ext uri="{D42A27DB-BD31-4B8C-83A1-F6EECF244321}">
                <p14:modId xmlns:p14="http://schemas.microsoft.com/office/powerpoint/2010/main" val="2782059122"/>
              </p:ext>
            </p:extLst>
          </p:nvPr>
        </p:nvGraphicFramePr>
        <p:xfrm>
          <a:off x="335901" y="1737361"/>
          <a:ext cx="11383348" cy="4235186"/>
        </p:xfrm>
        <a:graphic>
          <a:graphicData uri="http://schemas.openxmlformats.org/drawingml/2006/table">
            <a:tbl>
              <a:tblPr firstRow="1" bandRow="1">
                <a:tableStyleId>{5C22544A-7EE6-4342-B048-85BDC9FD1C3A}</a:tableStyleId>
              </a:tblPr>
              <a:tblGrid>
                <a:gridCol w="2332654">
                  <a:extLst>
                    <a:ext uri="{9D8B030D-6E8A-4147-A177-3AD203B41FA5}">
                      <a16:colId xmlns:a16="http://schemas.microsoft.com/office/drawing/2014/main" val="3219295544"/>
                    </a:ext>
                  </a:extLst>
                </a:gridCol>
                <a:gridCol w="2705878">
                  <a:extLst>
                    <a:ext uri="{9D8B030D-6E8A-4147-A177-3AD203B41FA5}">
                      <a16:colId xmlns:a16="http://schemas.microsoft.com/office/drawing/2014/main" val="848184832"/>
                    </a:ext>
                  </a:extLst>
                </a:gridCol>
                <a:gridCol w="3498979">
                  <a:extLst>
                    <a:ext uri="{9D8B030D-6E8A-4147-A177-3AD203B41FA5}">
                      <a16:colId xmlns:a16="http://schemas.microsoft.com/office/drawing/2014/main" val="2156460993"/>
                    </a:ext>
                  </a:extLst>
                </a:gridCol>
                <a:gridCol w="2845837">
                  <a:extLst>
                    <a:ext uri="{9D8B030D-6E8A-4147-A177-3AD203B41FA5}">
                      <a16:colId xmlns:a16="http://schemas.microsoft.com/office/drawing/2014/main" val="2213486505"/>
                    </a:ext>
                  </a:extLst>
                </a:gridCol>
              </a:tblGrid>
              <a:tr h="1813068">
                <a:tc>
                  <a:txBody>
                    <a:bodyPr/>
                    <a:lstStyle/>
                    <a:p>
                      <a:pPr algn="ctr"/>
                      <a:r>
                        <a:rPr lang="en-US" sz="2800" dirty="0"/>
                        <a:t>Local Funds</a:t>
                      </a:r>
                    </a:p>
                  </a:txBody>
                  <a:tcPr anchor="ctr">
                    <a:solidFill>
                      <a:srgbClr val="002060"/>
                    </a:solidFill>
                  </a:tcPr>
                </a:tc>
                <a:tc>
                  <a:txBody>
                    <a:bodyPr/>
                    <a:lstStyle/>
                    <a:p>
                      <a:pPr algn="ctr"/>
                      <a:r>
                        <a:rPr lang="en-US" sz="2800" dirty="0"/>
                        <a:t>Federal Funds</a:t>
                      </a:r>
                    </a:p>
                  </a:txBody>
                  <a:tcPr anchor="ctr">
                    <a:solidFill>
                      <a:srgbClr val="002060"/>
                    </a:solidFill>
                  </a:tcPr>
                </a:tc>
                <a:tc>
                  <a:txBody>
                    <a:bodyPr/>
                    <a:lstStyle/>
                    <a:p>
                      <a:pPr algn="ctr"/>
                      <a:r>
                        <a:rPr lang="en-US" sz="2800" dirty="0"/>
                        <a:t>Total Funds</a:t>
                      </a:r>
                    </a:p>
                  </a:txBody>
                  <a:tcPr anchor="ctr">
                    <a:solidFill>
                      <a:srgbClr val="002060"/>
                    </a:solidFill>
                  </a:tcPr>
                </a:tc>
                <a:tc>
                  <a:txBody>
                    <a:bodyPr/>
                    <a:lstStyle/>
                    <a:p>
                      <a:pPr algn="ctr"/>
                      <a:r>
                        <a:rPr lang="en-US" sz="2800" dirty="0"/>
                        <a:t>Planned Percentage of Improved Services</a:t>
                      </a:r>
                    </a:p>
                  </a:txBody>
                  <a:tcPr anchor="ctr">
                    <a:solidFill>
                      <a:srgbClr val="002060"/>
                    </a:solidFill>
                  </a:tcPr>
                </a:tc>
                <a:extLst>
                  <a:ext uri="{0D108BD9-81ED-4DB2-BD59-A6C34878D82A}">
                    <a16:rowId xmlns:a16="http://schemas.microsoft.com/office/drawing/2014/main" val="2524423596"/>
                  </a:ext>
                </a:extLst>
              </a:tr>
              <a:tr h="1105627">
                <a:tc>
                  <a:txBody>
                    <a:bodyPr/>
                    <a:lstStyle/>
                    <a:p>
                      <a:pPr algn="ctr"/>
                      <a:r>
                        <a:rPr lang="en-US" sz="2600" dirty="0"/>
                        <a:t>$     -</a:t>
                      </a:r>
                    </a:p>
                  </a:txBody>
                  <a:tcPr anchor="ctr">
                    <a:solidFill>
                      <a:srgbClr val="BDD6EE"/>
                    </a:solidFill>
                  </a:tcPr>
                </a:tc>
                <a:tc>
                  <a:txBody>
                    <a:bodyPr/>
                    <a:lstStyle/>
                    <a:p>
                      <a:pPr algn="ctr"/>
                      <a:r>
                        <a:rPr lang="en-US" sz="2600" dirty="0"/>
                        <a:t>$     -</a:t>
                      </a:r>
                    </a:p>
                  </a:txBody>
                  <a:tcPr anchor="ctr">
                    <a:solidFill>
                      <a:srgbClr val="BDD6EE"/>
                    </a:solidFill>
                  </a:tcPr>
                </a:tc>
                <a:tc>
                  <a:txBody>
                    <a:bodyPr/>
                    <a:lstStyle/>
                    <a:p>
                      <a:pPr algn="ctr"/>
                      <a:r>
                        <a:rPr lang="en-US" sz="2600" dirty="0"/>
                        <a:t>$     -</a:t>
                      </a:r>
                    </a:p>
                  </a:txBody>
                  <a:tcPr anchor="ctr">
                    <a:solidFill>
                      <a:srgbClr val="BDD6EE"/>
                    </a:solidFill>
                  </a:tcPr>
                </a:tc>
                <a:tc>
                  <a:txBody>
                    <a:bodyPr/>
                    <a:lstStyle/>
                    <a:p>
                      <a:pPr algn="ctr"/>
                      <a:r>
                        <a:rPr lang="en-US" sz="2600" dirty="0"/>
                        <a:t>0.000%</a:t>
                      </a:r>
                    </a:p>
                  </a:txBody>
                  <a:tcPr anchor="ctr">
                    <a:solidFill>
                      <a:srgbClr val="BDD6EE"/>
                    </a:solidFill>
                  </a:tcPr>
                </a:tc>
                <a:extLst>
                  <a:ext uri="{0D108BD9-81ED-4DB2-BD59-A6C34878D82A}">
                    <a16:rowId xmlns:a16="http://schemas.microsoft.com/office/drawing/2014/main" val="1305721164"/>
                  </a:ext>
                </a:extLst>
              </a:tr>
              <a:tr h="13164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dirty="0"/>
                        <a:t>$     -</a:t>
                      </a:r>
                    </a:p>
                  </a:txBody>
                  <a:tcPr anchor="ctr">
                    <a:solidFill>
                      <a:srgbClr val="DEEB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dirty="0"/>
                        <a:t>$     -</a:t>
                      </a:r>
                    </a:p>
                  </a:txBody>
                  <a:tcPr anchor="ctr">
                    <a:solidFill>
                      <a:srgbClr val="DEEB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dirty="0"/>
                        <a:t>$     -</a:t>
                      </a:r>
                    </a:p>
                  </a:txBody>
                  <a:tcPr anchor="ctr">
                    <a:solidFill>
                      <a:srgbClr val="DEEB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600" dirty="0"/>
                        <a:t>0.000%</a:t>
                      </a:r>
                    </a:p>
                  </a:txBody>
                  <a:tcPr anchor="ctr">
                    <a:solidFill>
                      <a:srgbClr val="DEEBF6"/>
                    </a:solidFill>
                  </a:tcPr>
                </a:tc>
                <a:extLst>
                  <a:ext uri="{0D108BD9-81ED-4DB2-BD59-A6C34878D82A}">
                    <a16:rowId xmlns:a16="http://schemas.microsoft.com/office/drawing/2014/main" val="2948514962"/>
                  </a:ext>
                </a:extLst>
              </a:tr>
            </a:tbl>
          </a:graphicData>
        </a:graphic>
      </p:graphicFrame>
      <p:sp>
        <p:nvSpPr>
          <p:cNvPr id="4" name="Content Placeholder 3">
            <a:extLst>
              <a:ext uri="{FF2B5EF4-FFF2-40B4-BE49-F238E27FC236}">
                <a16:creationId xmlns:a16="http://schemas.microsoft.com/office/drawing/2014/main" id="{217AD6BD-C600-3B4E-500F-1FDE1509271E}"/>
              </a:ext>
            </a:extLst>
          </p:cNvPr>
          <p:cNvSpPr>
            <a:spLocks noGrp="1"/>
          </p:cNvSpPr>
          <p:nvPr>
            <p:ph sz="half" idx="2"/>
          </p:nvPr>
        </p:nvSpPr>
        <p:spPr>
          <a:xfrm>
            <a:off x="335901" y="5972546"/>
            <a:ext cx="4937760" cy="580192"/>
          </a:xfrm>
        </p:spPr>
        <p:txBody>
          <a:bodyPr>
            <a:normAutofit/>
          </a:bodyPr>
          <a:lstStyle/>
          <a:p>
            <a:pPr marL="0" indent="0">
              <a:buNone/>
            </a:pPr>
            <a:r>
              <a:rPr lang="en-US" sz="2400" dirty="0"/>
              <a:t>(see notes)</a:t>
            </a:r>
          </a:p>
        </p:txBody>
      </p:sp>
      <p:sp>
        <p:nvSpPr>
          <p:cNvPr id="5" name="Slide Number Placeholder 4">
            <a:extLst>
              <a:ext uri="{FF2B5EF4-FFF2-40B4-BE49-F238E27FC236}">
                <a16:creationId xmlns:a16="http://schemas.microsoft.com/office/drawing/2014/main" id="{C4171D72-AFED-12D3-8FEC-A6DF88DC0A0D}"/>
              </a:ext>
            </a:extLst>
          </p:cNvPr>
          <p:cNvSpPr>
            <a:spLocks noGrp="1"/>
          </p:cNvSpPr>
          <p:nvPr>
            <p:ph type="sldNum" sz="quarter" idx="12"/>
          </p:nvPr>
        </p:nvSpPr>
        <p:spPr/>
        <p:txBody>
          <a:bodyPr/>
          <a:lstStyle/>
          <a:p>
            <a:fld id="{1E47FE53-EBF0-4DA7-9D9D-CC1C3A20F3CB}" type="slidenum">
              <a:rPr lang="en-US" smtClean="0"/>
              <a:t>51</a:t>
            </a:fld>
            <a:endParaRPr lang="en-US"/>
          </a:p>
        </p:txBody>
      </p:sp>
    </p:spTree>
    <p:extLst>
      <p:ext uri="{BB962C8B-B14F-4D97-AF65-F5344CB8AC3E}">
        <p14:creationId xmlns:p14="http://schemas.microsoft.com/office/powerpoint/2010/main" val="19746922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9C33D-89D9-2608-FF36-673927A2BEEF}"/>
              </a:ext>
            </a:extLst>
          </p:cNvPr>
          <p:cNvSpPr>
            <a:spLocks noGrp="1"/>
          </p:cNvSpPr>
          <p:nvPr>
            <p:ph type="title"/>
          </p:nvPr>
        </p:nvSpPr>
        <p:spPr>
          <a:xfrm>
            <a:off x="1097280" y="286603"/>
            <a:ext cx="10360712" cy="1450757"/>
          </a:xfrm>
        </p:spPr>
        <p:txBody>
          <a:bodyPr/>
          <a:lstStyle/>
          <a:p>
            <a:r>
              <a:rPr lang="en-US" dirty="0"/>
              <a:t>2024-25 Contributing Actions Table (1)</a:t>
            </a:r>
          </a:p>
        </p:txBody>
      </p:sp>
      <p:sp>
        <p:nvSpPr>
          <p:cNvPr id="3" name="Content Placeholder 2">
            <a:extLst>
              <a:ext uri="{FF2B5EF4-FFF2-40B4-BE49-F238E27FC236}">
                <a16:creationId xmlns:a16="http://schemas.microsoft.com/office/drawing/2014/main" id="{2FE698BA-397E-9E8C-4042-0EAC59F2690D}"/>
              </a:ext>
            </a:extLst>
          </p:cNvPr>
          <p:cNvSpPr>
            <a:spLocks noGrp="1"/>
          </p:cNvSpPr>
          <p:nvPr>
            <p:ph sz="half" idx="1"/>
          </p:nvPr>
        </p:nvSpPr>
        <p:spPr>
          <a:xfrm>
            <a:off x="323667" y="1907268"/>
            <a:ext cx="11544665" cy="516619"/>
          </a:xfrm>
        </p:spPr>
        <p:txBody>
          <a:bodyPr>
            <a:normAutofit/>
          </a:bodyPr>
          <a:lstStyle/>
          <a:p>
            <a:pPr marL="0" indent="0">
              <a:buNone/>
            </a:pPr>
            <a:r>
              <a:rPr lang="en-US" sz="2400" b="1" dirty="0"/>
              <a:t>2024-25 Contributing Actions Table </a:t>
            </a:r>
            <a:r>
              <a:rPr lang="en-US" sz="2400" dirty="0"/>
              <a:t>(see notes &amp; continued on next slide)</a:t>
            </a:r>
          </a:p>
        </p:txBody>
      </p:sp>
      <p:graphicFrame>
        <p:nvGraphicFramePr>
          <p:cNvPr id="6" name="Content Placeholder 5">
            <a:extLst>
              <a:ext uri="{FF2B5EF4-FFF2-40B4-BE49-F238E27FC236}">
                <a16:creationId xmlns:a16="http://schemas.microsoft.com/office/drawing/2014/main" id="{CB4DFBE6-2375-558F-C80D-6F8CFF026E7A}"/>
              </a:ext>
            </a:extLst>
          </p:cNvPr>
          <p:cNvGraphicFramePr>
            <a:graphicFrameLocks noGrp="1"/>
          </p:cNvGraphicFramePr>
          <p:nvPr>
            <p:ph sz="half" idx="2"/>
            <p:extLst>
              <p:ext uri="{D42A27DB-BD31-4B8C-83A1-F6EECF244321}">
                <p14:modId xmlns:p14="http://schemas.microsoft.com/office/powerpoint/2010/main" val="1703465283"/>
              </p:ext>
            </p:extLst>
          </p:nvPr>
        </p:nvGraphicFramePr>
        <p:xfrm>
          <a:off x="323666" y="2310675"/>
          <a:ext cx="11544665" cy="4127074"/>
        </p:xfrm>
        <a:graphic>
          <a:graphicData uri="http://schemas.openxmlformats.org/drawingml/2006/table">
            <a:tbl>
              <a:tblPr firstRow="1" bandRow="1">
                <a:tableStyleId>{5C22544A-7EE6-4342-B048-85BDC9FD1C3A}</a:tableStyleId>
              </a:tblPr>
              <a:tblGrid>
                <a:gridCol w="2308933">
                  <a:extLst>
                    <a:ext uri="{9D8B030D-6E8A-4147-A177-3AD203B41FA5}">
                      <a16:colId xmlns:a16="http://schemas.microsoft.com/office/drawing/2014/main" val="3388892407"/>
                    </a:ext>
                  </a:extLst>
                </a:gridCol>
                <a:gridCol w="2308933">
                  <a:extLst>
                    <a:ext uri="{9D8B030D-6E8A-4147-A177-3AD203B41FA5}">
                      <a16:colId xmlns:a16="http://schemas.microsoft.com/office/drawing/2014/main" val="1150017162"/>
                    </a:ext>
                  </a:extLst>
                </a:gridCol>
                <a:gridCol w="2308933">
                  <a:extLst>
                    <a:ext uri="{9D8B030D-6E8A-4147-A177-3AD203B41FA5}">
                      <a16:colId xmlns:a16="http://schemas.microsoft.com/office/drawing/2014/main" val="1726436255"/>
                    </a:ext>
                  </a:extLst>
                </a:gridCol>
                <a:gridCol w="2308933">
                  <a:extLst>
                    <a:ext uri="{9D8B030D-6E8A-4147-A177-3AD203B41FA5}">
                      <a16:colId xmlns:a16="http://schemas.microsoft.com/office/drawing/2014/main" val="1390886006"/>
                    </a:ext>
                  </a:extLst>
                </a:gridCol>
                <a:gridCol w="2308933">
                  <a:extLst>
                    <a:ext uri="{9D8B030D-6E8A-4147-A177-3AD203B41FA5}">
                      <a16:colId xmlns:a16="http://schemas.microsoft.com/office/drawing/2014/main" val="3367042845"/>
                    </a:ext>
                  </a:extLst>
                </a:gridCol>
              </a:tblGrid>
              <a:tr h="2864457">
                <a:tc>
                  <a:txBody>
                    <a:bodyPr/>
                    <a:lstStyle/>
                    <a:p>
                      <a:pPr algn="ctr"/>
                      <a:r>
                        <a:rPr lang="en-US" sz="2400" b="0" dirty="0"/>
                        <a:t>1. Projected LCFF Base Grant</a:t>
                      </a:r>
                    </a:p>
                  </a:txBody>
                  <a:tcPr anchor="ctr">
                    <a:solidFill>
                      <a:srgbClr val="002060"/>
                    </a:solidFill>
                  </a:tcPr>
                </a:tc>
                <a:tc>
                  <a:txBody>
                    <a:bodyPr/>
                    <a:lstStyle/>
                    <a:p>
                      <a:pPr algn="ctr"/>
                      <a:r>
                        <a:rPr lang="en-US" sz="2400" b="0" dirty="0"/>
                        <a:t>2. Projected LCFF Supplemental and/or Concentration Grants</a:t>
                      </a:r>
                    </a:p>
                  </a:txBody>
                  <a:tcPr anchor="ctr">
                    <a:solidFill>
                      <a:srgbClr val="002060"/>
                    </a:solidFill>
                  </a:tcPr>
                </a:tc>
                <a:tc>
                  <a:txBody>
                    <a:bodyPr/>
                    <a:lstStyle/>
                    <a:p>
                      <a:pPr algn="ctr"/>
                      <a:r>
                        <a:rPr lang="en-US" sz="2400" b="0" dirty="0"/>
                        <a:t>3. Projected Percentage to Increase or Improve Services for the Coming School Year (2 divided by 1)</a:t>
                      </a:r>
                    </a:p>
                  </a:txBody>
                  <a:tcPr anchor="ctr">
                    <a:solidFill>
                      <a:srgbClr val="002060"/>
                    </a:solidFill>
                  </a:tcPr>
                </a:tc>
                <a:tc>
                  <a:txBody>
                    <a:bodyPr/>
                    <a:lstStyle/>
                    <a:p>
                      <a:pPr algn="ctr"/>
                      <a:r>
                        <a:rPr lang="en-US" sz="2400" b="0" dirty="0"/>
                        <a:t>LCFF Carryover — Percentage (Percentage from Prior Year)</a:t>
                      </a:r>
                    </a:p>
                  </a:txBody>
                  <a:tcPr anchor="ctr">
                    <a:solidFill>
                      <a:srgbClr val="002060"/>
                    </a:solidFill>
                  </a:tcPr>
                </a:tc>
                <a:tc>
                  <a:txBody>
                    <a:bodyPr/>
                    <a:lstStyle/>
                    <a:p>
                      <a:pPr algn="ctr"/>
                      <a:r>
                        <a:rPr lang="en-US" sz="2400" b="0"/>
                        <a:t>Total Percentage to Increase or Improve Services for the Coming School Year (3 + Carryover %)</a:t>
                      </a:r>
                      <a:endParaRPr lang="en-US" sz="2400" b="0" dirty="0"/>
                    </a:p>
                  </a:txBody>
                  <a:tcPr anchor="ctr">
                    <a:solidFill>
                      <a:srgbClr val="002060"/>
                    </a:solidFill>
                  </a:tcPr>
                </a:tc>
                <a:extLst>
                  <a:ext uri="{0D108BD9-81ED-4DB2-BD59-A6C34878D82A}">
                    <a16:rowId xmlns:a16="http://schemas.microsoft.com/office/drawing/2014/main" val="3437375190"/>
                  </a:ext>
                </a:extLst>
              </a:tr>
              <a:tr h="1109554">
                <a:tc>
                  <a:txBody>
                    <a:bodyPr/>
                    <a:lstStyle/>
                    <a:p>
                      <a:pPr algn="ctr"/>
                      <a:r>
                        <a:rPr lang="en-US" sz="2400" dirty="0"/>
                        <a:t>$  -</a:t>
                      </a:r>
                    </a:p>
                  </a:txBody>
                  <a:tcPr anchor="ctr">
                    <a:solidFill>
                      <a:srgbClr val="BDD6EE"/>
                    </a:solidFill>
                  </a:tcPr>
                </a:tc>
                <a:tc>
                  <a:txBody>
                    <a:bodyPr/>
                    <a:lstStyle/>
                    <a:p>
                      <a:pPr algn="ctr"/>
                      <a:r>
                        <a:rPr lang="en-US" sz="2400" dirty="0"/>
                        <a:t>$  -</a:t>
                      </a:r>
                    </a:p>
                  </a:txBody>
                  <a:tcPr anchor="ctr">
                    <a:solidFill>
                      <a:srgbClr val="BDD6EE"/>
                    </a:solidFill>
                  </a:tcPr>
                </a:tc>
                <a:tc>
                  <a:txBody>
                    <a:bodyPr/>
                    <a:lstStyle/>
                    <a:p>
                      <a:pPr algn="ctr"/>
                      <a:r>
                        <a:rPr lang="en-US" sz="2400" dirty="0"/>
                        <a:t>0.000%</a:t>
                      </a:r>
                    </a:p>
                  </a:txBody>
                  <a:tcPr anchor="ctr">
                    <a:solidFill>
                      <a:srgbClr val="BDD6EE"/>
                    </a:solidFill>
                  </a:tcPr>
                </a:tc>
                <a:tc>
                  <a:txBody>
                    <a:bodyPr/>
                    <a:lstStyle/>
                    <a:p>
                      <a:pPr algn="ctr"/>
                      <a:r>
                        <a:rPr lang="en-US" sz="2400" dirty="0"/>
                        <a:t>0.000%</a:t>
                      </a:r>
                    </a:p>
                  </a:txBody>
                  <a:tcPr anchor="ctr">
                    <a:solidFill>
                      <a:srgbClr val="BDD6EE"/>
                    </a:solidFill>
                  </a:tcPr>
                </a:tc>
                <a:tc>
                  <a:txBody>
                    <a:bodyPr/>
                    <a:lstStyle/>
                    <a:p>
                      <a:pPr algn="ctr"/>
                      <a:r>
                        <a:rPr lang="en-US" sz="2400" dirty="0"/>
                        <a:t>0.000%</a:t>
                      </a:r>
                    </a:p>
                  </a:txBody>
                  <a:tcPr anchor="ctr">
                    <a:solidFill>
                      <a:srgbClr val="BDD6EE"/>
                    </a:solidFill>
                  </a:tcPr>
                </a:tc>
                <a:extLst>
                  <a:ext uri="{0D108BD9-81ED-4DB2-BD59-A6C34878D82A}">
                    <a16:rowId xmlns:a16="http://schemas.microsoft.com/office/drawing/2014/main" val="2905382344"/>
                  </a:ext>
                </a:extLst>
              </a:tr>
            </a:tbl>
          </a:graphicData>
        </a:graphic>
      </p:graphicFrame>
      <p:sp>
        <p:nvSpPr>
          <p:cNvPr id="5" name="Slide Number Placeholder 4">
            <a:extLst>
              <a:ext uri="{FF2B5EF4-FFF2-40B4-BE49-F238E27FC236}">
                <a16:creationId xmlns:a16="http://schemas.microsoft.com/office/drawing/2014/main" id="{0ED8DADD-1C07-DE39-CF93-2D278062BD48}"/>
              </a:ext>
            </a:extLst>
          </p:cNvPr>
          <p:cNvSpPr>
            <a:spLocks noGrp="1"/>
          </p:cNvSpPr>
          <p:nvPr>
            <p:ph type="sldNum" sz="quarter" idx="12"/>
          </p:nvPr>
        </p:nvSpPr>
        <p:spPr/>
        <p:txBody>
          <a:bodyPr/>
          <a:lstStyle/>
          <a:p>
            <a:fld id="{1E47FE53-EBF0-4DA7-9D9D-CC1C3A20F3CB}" type="slidenum">
              <a:rPr lang="en-US" smtClean="0"/>
              <a:t>52</a:t>
            </a:fld>
            <a:endParaRPr lang="en-US"/>
          </a:p>
        </p:txBody>
      </p:sp>
    </p:spTree>
    <p:extLst>
      <p:ext uri="{BB962C8B-B14F-4D97-AF65-F5344CB8AC3E}">
        <p14:creationId xmlns:p14="http://schemas.microsoft.com/office/powerpoint/2010/main" val="124070705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EDDD89-948E-78AD-7271-74BB5E9B06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F900A2-E43F-742A-6E67-7858425A4620}"/>
              </a:ext>
            </a:extLst>
          </p:cNvPr>
          <p:cNvSpPr>
            <a:spLocks noGrp="1"/>
          </p:cNvSpPr>
          <p:nvPr>
            <p:ph type="title"/>
          </p:nvPr>
        </p:nvSpPr>
        <p:spPr>
          <a:xfrm>
            <a:off x="1097280" y="286603"/>
            <a:ext cx="10360712" cy="1450757"/>
          </a:xfrm>
        </p:spPr>
        <p:txBody>
          <a:bodyPr/>
          <a:lstStyle/>
          <a:p>
            <a:r>
              <a:rPr lang="en-US" dirty="0"/>
              <a:t>2024-25 Contributing Actions Table (2)</a:t>
            </a:r>
          </a:p>
        </p:txBody>
      </p:sp>
      <p:sp>
        <p:nvSpPr>
          <p:cNvPr id="3" name="Content Placeholder 2">
            <a:extLst>
              <a:ext uri="{FF2B5EF4-FFF2-40B4-BE49-F238E27FC236}">
                <a16:creationId xmlns:a16="http://schemas.microsoft.com/office/drawing/2014/main" id="{663917E6-9549-5026-73E0-7947C4C74CBF}"/>
              </a:ext>
            </a:extLst>
          </p:cNvPr>
          <p:cNvSpPr>
            <a:spLocks noGrp="1"/>
          </p:cNvSpPr>
          <p:nvPr>
            <p:ph sz="half" idx="1"/>
          </p:nvPr>
        </p:nvSpPr>
        <p:spPr>
          <a:xfrm>
            <a:off x="323667" y="1907268"/>
            <a:ext cx="11544665" cy="516619"/>
          </a:xfrm>
        </p:spPr>
        <p:txBody>
          <a:bodyPr>
            <a:normAutofit/>
          </a:bodyPr>
          <a:lstStyle/>
          <a:p>
            <a:pPr marL="0" indent="0">
              <a:buNone/>
            </a:pPr>
            <a:r>
              <a:rPr lang="en-US" sz="2400" b="1" dirty="0"/>
              <a:t>2024-25 Contributing Actions Table </a:t>
            </a:r>
            <a:r>
              <a:rPr lang="en-US" sz="2400" dirty="0"/>
              <a:t>(see notes &amp; continued from previous slide)</a:t>
            </a:r>
          </a:p>
        </p:txBody>
      </p:sp>
      <p:graphicFrame>
        <p:nvGraphicFramePr>
          <p:cNvPr id="6" name="Content Placeholder 5">
            <a:extLst>
              <a:ext uri="{FF2B5EF4-FFF2-40B4-BE49-F238E27FC236}">
                <a16:creationId xmlns:a16="http://schemas.microsoft.com/office/drawing/2014/main" id="{1E34113F-5E1C-213A-E215-95F208B51A01}"/>
              </a:ext>
            </a:extLst>
          </p:cNvPr>
          <p:cNvGraphicFramePr>
            <a:graphicFrameLocks noGrp="1"/>
          </p:cNvGraphicFramePr>
          <p:nvPr>
            <p:ph sz="half" idx="2"/>
            <p:extLst>
              <p:ext uri="{D42A27DB-BD31-4B8C-83A1-F6EECF244321}">
                <p14:modId xmlns:p14="http://schemas.microsoft.com/office/powerpoint/2010/main" val="1953922827"/>
              </p:ext>
            </p:extLst>
          </p:nvPr>
        </p:nvGraphicFramePr>
        <p:xfrm>
          <a:off x="323666" y="2310675"/>
          <a:ext cx="9501963" cy="3974011"/>
        </p:xfrm>
        <a:graphic>
          <a:graphicData uri="http://schemas.openxmlformats.org/drawingml/2006/table">
            <a:tbl>
              <a:tblPr firstRow="1" bandRow="1">
                <a:tableStyleId>{5C22544A-7EE6-4342-B048-85BDC9FD1C3A}</a:tableStyleId>
              </a:tblPr>
              <a:tblGrid>
                <a:gridCol w="3167321">
                  <a:extLst>
                    <a:ext uri="{9D8B030D-6E8A-4147-A177-3AD203B41FA5}">
                      <a16:colId xmlns:a16="http://schemas.microsoft.com/office/drawing/2014/main" val="3388892407"/>
                    </a:ext>
                  </a:extLst>
                </a:gridCol>
                <a:gridCol w="3167321">
                  <a:extLst>
                    <a:ext uri="{9D8B030D-6E8A-4147-A177-3AD203B41FA5}">
                      <a16:colId xmlns:a16="http://schemas.microsoft.com/office/drawing/2014/main" val="1150017162"/>
                    </a:ext>
                  </a:extLst>
                </a:gridCol>
                <a:gridCol w="3167321">
                  <a:extLst>
                    <a:ext uri="{9D8B030D-6E8A-4147-A177-3AD203B41FA5}">
                      <a16:colId xmlns:a16="http://schemas.microsoft.com/office/drawing/2014/main" val="1726436255"/>
                    </a:ext>
                  </a:extLst>
                </a:gridCol>
              </a:tblGrid>
              <a:tr h="2864457">
                <a:tc>
                  <a:txBody>
                    <a:bodyPr/>
                    <a:lstStyle/>
                    <a:p>
                      <a:pPr algn="ctr"/>
                      <a:r>
                        <a:rPr lang="en-US" sz="2400" b="0" dirty="0"/>
                        <a:t>4. Total Planned Contributing Expenditures (LCFF Funds)</a:t>
                      </a:r>
                    </a:p>
                  </a:txBody>
                  <a:tcPr anchor="ctr">
                    <a:solidFill>
                      <a:srgbClr val="002060"/>
                    </a:solidFill>
                  </a:tcPr>
                </a:tc>
                <a:tc>
                  <a:txBody>
                    <a:bodyPr/>
                    <a:lstStyle/>
                    <a:p>
                      <a:pPr algn="ctr"/>
                      <a:r>
                        <a:rPr lang="en-US" sz="2400" b="0" dirty="0"/>
                        <a:t>5. Total Planned Percentage of Improved Services (%)</a:t>
                      </a:r>
                    </a:p>
                  </a:txBody>
                  <a:tcPr anchor="ctr">
                    <a:solidFill>
                      <a:srgbClr val="002060"/>
                    </a:solidFill>
                  </a:tcPr>
                </a:tc>
                <a:tc>
                  <a:txBody>
                    <a:bodyPr/>
                    <a:lstStyle/>
                    <a:p>
                      <a:pPr algn="ctr"/>
                      <a:r>
                        <a:rPr lang="en-US" sz="2400" b="0" dirty="0"/>
                        <a:t>Planned Percentage to Increase or Improve Services for the Coming School Year (4 divided by 1, plus 5)</a:t>
                      </a:r>
                    </a:p>
                  </a:txBody>
                  <a:tcPr anchor="ctr">
                    <a:solidFill>
                      <a:srgbClr val="002060"/>
                    </a:solidFill>
                  </a:tcPr>
                </a:tc>
                <a:extLst>
                  <a:ext uri="{0D108BD9-81ED-4DB2-BD59-A6C34878D82A}">
                    <a16:rowId xmlns:a16="http://schemas.microsoft.com/office/drawing/2014/main" val="3437375190"/>
                  </a:ext>
                </a:extLst>
              </a:tr>
              <a:tr h="1109554">
                <a:tc>
                  <a:txBody>
                    <a:bodyPr/>
                    <a:lstStyle/>
                    <a:p>
                      <a:pPr algn="ctr"/>
                      <a:r>
                        <a:rPr lang="en-US" sz="2400" dirty="0"/>
                        <a:t>$  -</a:t>
                      </a:r>
                    </a:p>
                  </a:txBody>
                  <a:tcPr anchor="ctr">
                    <a:solidFill>
                      <a:srgbClr val="BDD6EE"/>
                    </a:solidFill>
                  </a:tcPr>
                </a:tc>
                <a:tc>
                  <a:txBody>
                    <a:bodyPr/>
                    <a:lstStyle/>
                    <a:p>
                      <a:pPr algn="ctr"/>
                      <a:r>
                        <a:rPr lang="en-US" sz="2400" dirty="0"/>
                        <a:t>0.000%</a:t>
                      </a:r>
                    </a:p>
                  </a:txBody>
                  <a:tcPr anchor="ctr">
                    <a:solidFill>
                      <a:srgbClr val="BDD6EE"/>
                    </a:solidFill>
                  </a:tcPr>
                </a:tc>
                <a:tc>
                  <a:txBody>
                    <a:bodyPr/>
                    <a:lstStyle/>
                    <a:p>
                      <a:pPr algn="ctr"/>
                      <a:r>
                        <a:rPr lang="en-US" sz="2400" dirty="0"/>
                        <a:t>0.000%</a:t>
                      </a:r>
                    </a:p>
                  </a:txBody>
                  <a:tcPr anchor="ctr">
                    <a:solidFill>
                      <a:srgbClr val="BDD6EE"/>
                    </a:solidFill>
                  </a:tcPr>
                </a:tc>
                <a:extLst>
                  <a:ext uri="{0D108BD9-81ED-4DB2-BD59-A6C34878D82A}">
                    <a16:rowId xmlns:a16="http://schemas.microsoft.com/office/drawing/2014/main" val="2905382344"/>
                  </a:ext>
                </a:extLst>
              </a:tr>
            </a:tbl>
          </a:graphicData>
        </a:graphic>
      </p:graphicFrame>
      <p:sp>
        <p:nvSpPr>
          <p:cNvPr id="5" name="Slide Number Placeholder 4">
            <a:extLst>
              <a:ext uri="{FF2B5EF4-FFF2-40B4-BE49-F238E27FC236}">
                <a16:creationId xmlns:a16="http://schemas.microsoft.com/office/drawing/2014/main" id="{00A47361-F4FD-2792-C424-8425D4650959}"/>
              </a:ext>
            </a:extLst>
          </p:cNvPr>
          <p:cNvSpPr>
            <a:spLocks noGrp="1"/>
          </p:cNvSpPr>
          <p:nvPr>
            <p:ph type="sldNum" sz="quarter" idx="12"/>
          </p:nvPr>
        </p:nvSpPr>
        <p:spPr/>
        <p:txBody>
          <a:bodyPr/>
          <a:lstStyle/>
          <a:p>
            <a:fld id="{1E47FE53-EBF0-4DA7-9D9D-CC1C3A20F3CB}" type="slidenum">
              <a:rPr lang="en-US" smtClean="0"/>
              <a:t>53</a:t>
            </a:fld>
            <a:endParaRPr lang="en-US"/>
          </a:p>
        </p:txBody>
      </p:sp>
    </p:spTree>
    <p:extLst>
      <p:ext uri="{BB962C8B-B14F-4D97-AF65-F5344CB8AC3E}">
        <p14:creationId xmlns:p14="http://schemas.microsoft.com/office/powerpoint/2010/main" val="7657489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409BB-4F22-00D0-0F96-C8E1B7F3C7E1}"/>
              </a:ext>
            </a:extLst>
          </p:cNvPr>
          <p:cNvSpPr>
            <a:spLocks noGrp="1"/>
          </p:cNvSpPr>
          <p:nvPr>
            <p:ph type="title"/>
          </p:nvPr>
        </p:nvSpPr>
        <p:spPr>
          <a:xfrm>
            <a:off x="1097279" y="286603"/>
            <a:ext cx="10528664" cy="1450757"/>
          </a:xfrm>
        </p:spPr>
        <p:txBody>
          <a:bodyPr/>
          <a:lstStyle/>
          <a:p>
            <a:r>
              <a:rPr lang="en-US" dirty="0"/>
              <a:t>2024-25 Contributing Actions Table (3)</a:t>
            </a:r>
          </a:p>
        </p:txBody>
      </p:sp>
      <p:sp>
        <p:nvSpPr>
          <p:cNvPr id="3" name="Content Placeholder 2">
            <a:extLst>
              <a:ext uri="{FF2B5EF4-FFF2-40B4-BE49-F238E27FC236}">
                <a16:creationId xmlns:a16="http://schemas.microsoft.com/office/drawing/2014/main" id="{3F58EF18-D44E-87D3-075E-8F81CFF801B9}"/>
              </a:ext>
            </a:extLst>
          </p:cNvPr>
          <p:cNvSpPr>
            <a:spLocks noGrp="1"/>
          </p:cNvSpPr>
          <p:nvPr>
            <p:ph sz="half" idx="1"/>
          </p:nvPr>
        </p:nvSpPr>
        <p:spPr>
          <a:xfrm>
            <a:off x="362858" y="1845734"/>
            <a:ext cx="11263085" cy="433009"/>
          </a:xfrm>
        </p:spPr>
        <p:txBody>
          <a:bodyPr>
            <a:normAutofit/>
          </a:bodyPr>
          <a:lstStyle/>
          <a:p>
            <a:pPr marL="0" indent="0">
              <a:buNone/>
            </a:pPr>
            <a:r>
              <a:rPr lang="en-US" sz="2400" b="1" dirty="0"/>
              <a:t>2024-25 Contributing Actions Table </a:t>
            </a:r>
            <a:r>
              <a:rPr lang="en-US" sz="2400" dirty="0"/>
              <a:t>(see notes &amp; continued from previous slide)</a:t>
            </a:r>
          </a:p>
        </p:txBody>
      </p:sp>
      <p:graphicFrame>
        <p:nvGraphicFramePr>
          <p:cNvPr id="6" name="Content Placeholder 5">
            <a:extLst>
              <a:ext uri="{FF2B5EF4-FFF2-40B4-BE49-F238E27FC236}">
                <a16:creationId xmlns:a16="http://schemas.microsoft.com/office/drawing/2014/main" id="{5EE4A0EF-E5A8-3D51-F458-980A67553B2F}"/>
              </a:ext>
            </a:extLst>
          </p:cNvPr>
          <p:cNvGraphicFramePr>
            <a:graphicFrameLocks noGrp="1"/>
          </p:cNvGraphicFramePr>
          <p:nvPr>
            <p:ph sz="half" idx="2"/>
            <p:extLst>
              <p:ext uri="{D42A27DB-BD31-4B8C-83A1-F6EECF244321}">
                <p14:modId xmlns:p14="http://schemas.microsoft.com/office/powerpoint/2010/main" val="3022964533"/>
              </p:ext>
            </p:extLst>
          </p:nvPr>
        </p:nvGraphicFramePr>
        <p:xfrm>
          <a:off x="2952524" y="2387117"/>
          <a:ext cx="5988276" cy="3868540"/>
        </p:xfrm>
        <a:graphic>
          <a:graphicData uri="http://schemas.openxmlformats.org/drawingml/2006/table">
            <a:tbl>
              <a:tblPr firstRow="1" bandRow="1">
                <a:tableStyleId>{5C22544A-7EE6-4342-B048-85BDC9FD1C3A}</a:tableStyleId>
              </a:tblPr>
              <a:tblGrid>
                <a:gridCol w="2994138">
                  <a:extLst>
                    <a:ext uri="{9D8B030D-6E8A-4147-A177-3AD203B41FA5}">
                      <a16:colId xmlns:a16="http://schemas.microsoft.com/office/drawing/2014/main" val="2744932703"/>
                    </a:ext>
                  </a:extLst>
                </a:gridCol>
                <a:gridCol w="2994138">
                  <a:extLst>
                    <a:ext uri="{9D8B030D-6E8A-4147-A177-3AD203B41FA5}">
                      <a16:colId xmlns:a16="http://schemas.microsoft.com/office/drawing/2014/main" val="658438906"/>
                    </a:ext>
                  </a:extLst>
                </a:gridCol>
              </a:tblGrid>
              <a:tr h="773708">
                <a:tc>
                  <a:txBody>
                    <a:bodyPr/>
                    <a:lstStyle/>
                    <a:p>
                      <a:pPr algn="ctr"/>
                      <a:r>
                        <a:rPr lang="en-US" sz="2400" dirty="0"/>
                        <a:t>Totals by Type</a:t>
                      </a:r>
                    </a:p>
                  </a:txBody>
                  <a:tcPr anchor="ctr">
                    <a:solidFill>
                      <a:srgbClr val="002060"/>
                    </a:solidFill>
                  </a:tcPr>
                </a:tc>
                <a:tc>
                  <a:txBody>
                    <a:bodyPr/>
                    <a:lstStyle/>
                    <a:p>
                      <a:pPr algn="ctr"/>
                      <a:r>
                        <a:rPr lang="en-US" sz="2400" dirty="0"/>
                        <a:t>Total LCFF Funds</a:t>
                      </a:r>
                    </a:p>
                  </a:txBody>
                  <a:tcPr anchor="ctr">
                    <a:solidFill>
                      <a:srgbClr val="002060"/>
                    </a:solidFill>
                  </a:tcPr>
                </a:tc>
                <a:extLst>
                  <a:ext uri="{0D108BD9-81ED-4DB2-BD59-A6C34878D82A}">
                    <a16:rowId xmlns:a16="http://schemas.microsoft.com/office/drawing/2014/main" val="4162997202"/>
                  </a:ext>
                </a:extLst>
              </a:tr>
              <a:tr h="773708">
                <a:tc>
                  <a:txBody>
                    <a:bodyPr/>
                    <a:lstStyle/>
                    <a:p>
                      <a:pPr algn="ctr"/>
                      <a:r>
                        <a:rPr lang="en-US" sz="2400" dirty="0"/>
                        <a:t>Total:</a:t>
                      </a:r>
                    </a:p>
                  </a:txBody>
                  <a:tcPr anchor="ctr">
                    <a:solidFill>
                      <a:srgbClr val="BDD6EE"/>
                    </a:solidFill>
                  </a:tcPr>
                </a:tc>
                <a:tc>
                  <a:txBody>
                    <a:bodyPr/>
                    <a:lstStyle/>
                    <a:p>
                      <a:pPr algn="ctr"/>
                      <a:r>
                        <a:rPr lang="en-US" sz="2400" dirty="0"/>
                        <a:t>$   -</a:t>
                      </a:r>
                    </a:p>
                  </a:txBody>
                  <a:tcPr anchor="ctr">
                    <a:solidFill>
                      <a:srgbClr val="BDD6EE"/>
                    </a:solidFill>
                  </a:tcPr>
                </a:tc>
                <a:extLst>
                  <a:ext uri="{0D108BD9-81ED-4DB2-BD59-A6C34878D82A}">
                    <a16:rowId xmlns:a16="http://schemas.microsoft.com/office/drawing/2014/main" val="3524662327"/>
                  </a:ext>
                </a:extLst>
              </a:tr>
              <a:tr h="773708">
                <a:tc>
                  <a:txBody>
                    <a:bodyPr/>
                    <a:lstStyle/>
                    <a:p>
                      <a:pPr algn="ctr"/>
                      <a:r>
                        <a:rPr lang="en-US" sz="2400" dirty="0"/>
                        <a:t>LEA-wide Total:</a:t>
                      </a:r>
                    </a:p>
                  </a:txBody>
                  <a:tcPr anchor="ctr">
                    <a:solidFill>
                      <a:srgbClr val="DEEBF6"/>
                    </a:solidFill>
                  </a:tcPr>
                </a:tc>
                <a:tc>
                  <a:txBody>
                    <a:bodyPr/>
                    <a:lstStyle/>
                    <a:p>
                      <a:pPr algn="ctr"/>
                      <a:r>
                        <a:rPr lang="en-US" sz="2400" dirty="0"/>
                        <a:t>$   -</a:t>
                      </a:r>
                    </a:p>
                  </a:txBody>
                  <a:tcPr anchor="ctr">
                    <a:solidFill>
                      <a:srgbClr val="DEEBF6"/>
                    </a:solidFill>
                  </a:tcPr>
                </a:tc>
                <a:extLst>
                  <a:ext uri="{0D108BD9-81ED-4DB2-BD59-A6C34878D82A}">
                    <a16:rowId xmlns:a16="http://schemas.microsoft.com/office/drawing/2014/main" val="1765334463"/>
                  </a:ext>
                </a:extLst>
              </a:tr>
              <a:tr h="773708">
                <a:tc>
                  <a:txBody>
                    <a:bodyPr/>
                    <a:lstStyle/>
                    <a:p>
                      <a:pPr algn="ctr"/>
                      <a:r>
                        <a:rPr lang="en-US" sz="2400" dirty="0"/>
                        <a:t>Limited Total:</a:t>
                      </a:r>
                    </a:p>
                  </a:txBody>
                  <a:tcPr anchor="ctr">
                    <a:solidFill>
                      <a:srgbClr val="BDD6E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t>$   -</a:t>
                      </a:r>
                    </a:p>
                  </a:txBody>
                  <a:tcPr anchor="ctr">
                    <a:solidFill>
                      <a:srgbClr val="BDD6EE"/>
                    </a:solidFill>
                  </a:tcPr>
                </a:tc>
                <a:extLst>
                  <a:ext uri="{0D108BD9-81ED-4DB2-BD59-A6C34878D82A}">
                    <a16:rowId xmlns:a16="http://schemas.microsoft.com/office/drawing/2014/main" val="1412358089"/>
                  </a:ext>
                </a:extLst>
              </a:tr>
              <a:tr h="773708">
                <a:tc>
                  <a:txBody>
                    <a:bodyPr/>
                    <a:lstStyle/>
                    <a:p>
                      <a:pPr algn="ctr"/>
                      <a:r>
                        <a:rPr lang="en-US" sz="2400" dirty="0"/>
                        <a:t>Schoolwide Total:</a:t>
                      </a:r>
                    </a:p>
                  </a:txBody>
                  <a:tcPr anchor="ctr">
                    <a:solidFill>
                      <a:srgbClr val="DEEB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t>$   -</a:t>
                      </a:r>
                    </a:p>
                  </a:txBody>
                  <a:tcPr anchor="ctr">
                    <a:solidFill>
                      <a:srgbClr val="DEEBF6"/>
                    </a:solidFill>
                  </a:tcPr>
                </a:tc>
                <a:extLst>
                  <a:ext uri="{0D108BD9-81ED-4DB2-BD59-A6C34878D82A}">
                    <a16:rowId xmlns:a16="http://schemas.microsoft.com/office/drawing/2014/main" val="2647841030"/>
                  </a:ext>
                </a:extLst>
              </a:tr>
            </a:tbl>
          </a:graphicData>
        </a:graphic>
      </p:graphicFrame>
      <p:sp>
        <p:nvSpPr>
          <p:cNvPr id="5" name="Slide Number Placeholder 4">
            <a:extLst>
              <a:ext uri="{FF2B5EF4-FFF2-40B4-BE49-F238E27FC236}">
                <a16:creationId xmlns:a16="http://schemas.microsoft.com/office/drawing/2014/main" id="{B3F2A8E4-8D56-A228-B785-D8D5C3D77107}"/>
              </a:ext>
            </a:extLst>
          </p:cNvPr>
          <p:cNvSpPr>
            <a:spLocks noGrp="1"/>
          </p:cNvSpPr>
          <p:nvPr>
            <p:ph type="sldNum" sz="quarter" idx="12"/>
          </p:nvPr>
        </p:nvSpPr>
        <p:spPr/>
        <p:txBody>
          <a:bodyPr/>
          <a:lstStyle/>
          <a:p>
            <a:fld id="{1E47FE53-EBF0-4DA7-9D9D-CC1C3A20F3CB}" type="slidenum">
              <a:rPr lang="en-US" smtClean="0"/>
              <a:t>54</a:t>
            </a:fld>
            <a:endParaRPr lang="en-US"/>
          </a:p>
        </p:txBody>
      </p:sp>
    </p:spTree>
    <p:extLst>
      <p:ext uri="{BB962C8B-B14F-4D97-AF65-F5344CB8AC3E}">
        <p14:creationId xmlns:p14="http://schemas.microsoft.com/office/powerpoint/2010/main" val="361453930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76E43-FCE8-B70B-3AD9-772D0D012026}"/>
              </a:ext>
            </a:extLst>
          </p:cNvPr>
          <p:cNvSpPr>
            <a:spLocks noGrp="1"/>
          </p:cNvSpPr>
          <p:nvPr>
            <p:ph type="title"/>
          </p:nvPr>
        </p:nvSpPr>
        <p:spPr>
          <a:xfrm>
            <a:off x="1097279" y="286603"/>
            <a:ext cx="10339977" cy="1450757"/>
          </a:xfrm>
        </p:spPr>
        <p:txBody>
          <a:bodyPr/>
          <a:lstStyle/>
          <a:p>
            <a:r>
              <a:rPr lang="en-US" dirty="0"/>
              <a:t>2024-25 Contributing Actions Table (4)</a:t>
            </a:r>
          </a:p>
        </p:txBody>
      </p:sp>
      <p:graphicFrame>
        <p:nvGraphicFramePr>
          <p:cNvPr id="6" name="Content Placeholder 5">
            <a:extLst>
              <a:ext uri="{FF2B5EF4-FFF2-40B4-BE49-F238E27FC236}">
                <a16:creationId xmlns:a16="http://schemas.microsoft.com/office/drawing/2014/main" id="{5BC3FC41-0C08-02CC-25C2-6582D75B5B06}"/>
              </a:ext>
            </a:extLst>
          </p:cNvPr>
          <p:cNvGraphicFramePr>
            <a:graphicFrameLocks noGrp="1"/>
          </p:cNvGraphicFramePr>
          <p:nvPr>
            <p:ph sz="half" idx="1"/>
            <p:extLst>
              <p:ext uri="{D42A27DB-BD31-4B8C-83A1-F6EECF244321}">
                <p14:modId xmlns:p14="http://schemas.microsoft.com/office/powerpoint/2010/main" val="2195628009"/>
              </p:ext>
            </p:extLst>
          </p:nvPr>
        </p:nvGraphicFramePr>
        <p:xfrm>
          <a:off x="1284354" y="1853520"/>
          <a:ext cx="8395380" cy="3930423"/>
        </p:xfrm>
        <a:graphic>
          <a:graphicData uri="http://schemas.openxmlformats.org/drawingml/2006/table">
            <a:tbl>
              <a:tblPr firstRow="1" bandRow="1">
                <a:tableStyleId>{5C22544A-7EE6-4342-B048-85BDC9FD1C3A}</a:tableStyleId>
              </a:tblPr>
              <a:tblGrid>
                <a:gridCol w="2798460">
                  <a:extLst>
                    <a:ext uri="{9D8B030D-6E8A-4147-A177-3AD203B41FA5}">
                      <a16:colId xmlns:a16="http://schemas.microsoft.com/office/drawing/2014/main" val="4156605445"/>
                    </a:ext>
                  </a:extLst>
                </a:gridCol>
                <a:gridCol w="2798460">
                  <a:extLst>
                    <a:ext uri="{9D8B030D-6E8A-4147-A177-3AD203B41FA5}">
                      <a16:colId xmlns:a16="http://schemas.microsoft.com/office/drawing/2014/main" val="4289837722"/>
                    </a:ext>
                  </a:extLst>
                </a:gridCol>
                <a:gridCol w="2798460">
                  <a:extLst>
                    <a:ext uri="{9D8B030D-6E8A-4147-A177-3AD203B41FA5}">
                      <a16:colId xmlns:a16="http://schemas.microsoft.com/office/drawing/2014/main" val="223365440"/>
                    </a:ext>
                  </a:extLst>
                </a:gridCol>
              </a:tblGrid>
              <a:tr h="1624799">
                <a:tc>
                  <a:txBody>
                    <a:bodyPr/>
                    <a:lstStyle/>
                    <a:p>
                      <a:pPr algn="ctr"/>
                      <a:r>
                        <a:rPr lang="en-US" sz="2400" dirty="0"/>
                        <a:t>Contributing to Increased or Improved Services?</a:t>
                      </a:r>
                    </a:p>
                  </a:txBody>
                  <a:tcPr anchor="ctr">
                    <a:solidFill>
                      <a:srgbClr val="002060"/>
                    </a:solidFill>
                  </a:tcPr>
                </a:tc>
                <a:tc>
                  <a:txBody>
                    <a:bodyPr/>
                    <a:lstStyle/>
                    <a:p>
                      <a:pPr algn="ctr"/>
                      <a:r>
                        <a:rPr lang="en-US" sz="2400" dirty="0"/>
                        <a:t>Scope</a:t>
                      </a:r>
                    </a:p>
                  </a:txBody>
                  <a:tcPr anchor="ctr">
                    <a:solidFill>
                      <a:srgbClr val="002060"/>
                    </a:solidFill>
                  </a:tcPr>
                </a:tc>
                <a:tc>
                  <a:txBody>
                    <a:bodyPr/>
                    <a:lstStyle/>
                    <a:p>
                      <a:pPr algn="ctr"/>
                      <a:r>
                        <a:rPr lang="en-US" sz="2400" dirty="0"/>
                        <a:t>Unduplicated Student Group(s)</a:t>
                      </a:r>
                    </a:p>
                  </a:txBody>
                  <a:tcPr anchor="ctr">
                    <a:solidFill>
                      <a:srgbClr val="002060"/>
                    </a:solidFill>
                  </a:tcPr>
                </a:tc>
                <a:extLst>
                  <a:ext uri="{0D108BD9-81ED-4DB2-BD59-A6C34878D82A}">
                    <a16:rowId xmlns:a16="http://schemas.microsoft.com/office/drawing/2014/main" val="1484814508"/>
                  </a:ext>
                </a:extLst>
              </a:tr>
              <a:tr h="1152812">
                <a:tc>
                  <a:txBody>
                    <a:bodyPr/>
                    <a:lstStyle/>
                    <a:p>
                      <a:pPr algn="ctr"/>
                      <a:r>
                        <a:rPr lang="en-US" sz="2400" dirty="0"/>
                        <a:t>[Yes or No]</a:t>
                      </a:r>
                    </a:p>
                  </a:txBody>
                  <a:tcPr anchor="ctr">
                    <a:solidFill>
                      <a:srgbClr val="BDD6EE"/>
                    </a:solidFill>
                  </a:tcPr>
                </a:tc>
                <a:tc>
                  <a:txBody>
                    <a:bodyPr/>
                    <a:lstStyle/>
                    <a:p>
                      <a:pPr algn="ctr"/>
                      <a:r>
                        <a:rPr lang="en-US" sz="2400" dirty="0"/>
                        <a:t>[Input scope]</a:t>
                      </a:r>
                    </a:p>
                  </a:txBody>
                  <a:tcPr anchor="ctr">
                    <a:solidFill>
                      <a:srgbClr val="BDD6EE"/>
                    </a:solidFill>
                  </a:tcPr>
                </a:tc>
                <a:tc>
                  <a:txBody>
                    <a:bodyPr/>
                    <a:lstStyle/>
                    <a:p>
                      <a:pPr algn="ctr"/>
                      <a:endParaRPr lang="en-US" sz="2400" dirty="0"/>
                    </a:p>
                  </a:txBody>
                  <a:tcPr anchor="ctr">
                    <a:solidFill>
                      <a:srgbClr val="BDD6EE"/>
                    </a:solidFill>
                  </a:tcPr>
                </a:tc>
                <a:extLst>
                  <a:ext uri="{0D108BD9-81ED-4DB2-BD59-A6C34878D82A}">
                    <a16:rowId xmlns:a16="http://schemas.microsoft.com/office/drawing/2014/main" val="1087163869"/>
                  </a:ext>
                </a:extLst>
              </a:tr>
              <a:tr h="11528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t>[Yes or No]</a:t>
                      </a:r>
                    </a:p>
                  </a:txBody>
                  <a:tcPr anchor="ctr">
                    <a:solidFill>
                      <a:srgbClr val="DEEB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t>[Input scope]</a:t>
                      </a:r>
                    </a:p>
                  </a:txBody>
                  <a:tcPr anchor="ctr">
                    <a:solidFill>
                      <a:srgbClr val="DEEBF6"/>
                    </a:solidFill>
                  </a:tcPr>
                </a:tc>
                <a:tc>
                  <a:txBody>
                    <a:bodyPr/>
                    <a:lstStyle/>
                    <a:p>
                      <a:pPr algn="ctr"/>
                      <a:endParaRPr lang="en-US" sz="2400" dirty="0"/>
                    </a:p>
                  </a:txBody>
                  <a:tcPr anchor="ctr">
                    <a:solidFill>
                      <a:srgbClr val="DEEBF6"/>
                    </a:solidFill>
                  </a:tcPr>
                </a:tc>
                <a:extLst>
                  <a:ext uri="{0D108BD9-81ED-4DB2-BD59-A6C34878D82A}">
                    <a16:rowId xmlns:a16="http://schemas.microsoft.com/office/drawing/2014/main" val="2554599452"/>
                  </a:ext>
                </a:extLst>
              </a:tr>
            </a:tbl>
          </a:graphicData>
        </a:graphic>
      </p:graphicFrame>
      <p:sp>
        <p:nvSpPr>
          <p:cNvPr id="4" name="Content Placeholder 3">
            <a:extLst>
              <a:ext uri="{FF2B5EF4-FFF2-40B4-BE49-F238E27FC236}">
                <a16:creationId xmlns:a16="http://schemas.microsoft.com/office/drawing/2014/main" id="{AA24DE37-754B-008F-3EC6-E477E116D9F8}"/>
              </a:ext>
            </a:extLst>
          </p:cNvPr>
          <p:cNvSpPr>
            <a:spLocks noGrp="1"/>
          </p:cNvSpPr>
          <p:nvPr>
            <p:ph sz="half" idx="2"/>
          </p:nvPr>
        </p:nvSpPr>
        <p:spPr>
          <a:xfrm>
            <a:off x="687976" y="5900104"/>
            <a:ext cx="9588137" cy="478971"/>
          </a:xfrm>
        </p:spPr>
        <p:txBody>
          <a:bodyPr>
            <a:normAutofit/>
          </a:bodyPr>
          <a:lstStyle/>
          <a:p>
            <a:pPr marL="0" indent="0">
              <a:buNone/>
            </a:pPr>
            <a:r>
              <a:rPr lang="en-US" sz="2400" dirty="0"/>
              <a:t>(continued from previous slide) &amp; (see notes)</a:t>
            </a:r>
          </a:p>
        </p:txBody>
      </p:sp>
      <p:sp>
        <p:nvSpPr>
          <p:cNvPr id="5" name="Slide Number Placeholder 4">
            <a:extLst>
              <a:ext uri="{FF2B5EF4-FFF2-40B4-BE49-F238E27FC236}">
                <a16:creationId xmlns:a16="http://schemas.microsoft.com/office/drawing/2014/main" id="{ECD77D87-4CF9-6768-1421-A9047E93EB7F}"/>
              </a:ext>
            </a:extLst>
          </p:cNvPr>
          <p:cNvSpPr>
            <a:spLocks noGrp="1"/>
          </p:cNvSpPr>
          <p:nvPr>
            <p:ph type="sldNum" sz="quarter" idx="12"/>
          </p:nvPr>
        </p:nvSpPr>
        <p:spPr/>
        <p:txBody>
          <a:bodyPr/>
          <a:lstStyle/>
          <a:p>
            <a:fld id="{1E47FE53-EBF0-4DA7-9D9D-CC1C3A20F3CB}" type="slidenum">
              <a:rPr lang="en-US" smtClean="0"/>
              <a:t>55</a:t>
            </a:fld>
            <a:endParaRPr lang="en-US"/>
          </a:p>
        </p:txBody>
      </p:sp>
    </p:spTree>
    <p:extLst>
      <p:ext uri="{BB962C8B-B14F-4D97-AF65-F5344CB8AC3E}">
        <p14:creationId xmlns:p14="http://schemas.microsoft.com/office/powerpoint/2010/main" val="232721865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E60F66-BEAC-F899-4CEB-4C96B3FB40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17430B-FCA1-84DE-F0F4-F52B07DD6FBB}"/>
              </a:ext>
            </a:extLst>
          </p:cNvPr>
          <p:cNvSpPr>
            <a:spLocks noGrp="1"/>
          </p:cNvSpPr>
          <p:nvPr>
            <p:ph type="title"/>
          </p:nvPr>
        </p:nvSpPr>
        <p:spPr>
          <a:xfrm>
            <a:off x="1097279" y="286603"/>
            <a:ext cx="10339977" cy="1450757"/>
          </a:xfrm>
        </p:spPr>
        <p:txBody>
          <a:bodyPr/>
          <a:lstStyle/>
          <a:p>
            <a:r>
              <a:rPr lang="en-US" dirty="0"/>
              <a:t>2024-25 Contributing Actions Table (5)</a:t>
            </a:r>
          </a:p>
        </p:txBody>
      </p:sp>
      <p:graphicFrame>
        <p:nvGraphicFramePr>
          <p:cNvPr id="6" name="Content Placeholder 5">
            <a:extLst>
              <a:ext uri="{FF2B5EF4-FFF2-40B4-BE49-F238E27FC236}">
                <a16:creationId xmlns:a16="http://schemas.microsoft.com/office/drawing/2014/main" id="{488C2AC4-8C9D-0832-33FA-B6B30D6470ED}"/>
              </a:ext>
            </a:extLst>
          </p:cNvPr>
          <p:cNvGraphicFramePr>
            <a:graphicFrameLocks noGrp="1"/>
          </p:cNvGraphicFramePr>
          <p:nvPr>
            <p:ph sz="half" idx="1"/>
            <p:extLst>
              <p:ext uri="{D42A27DB-BD31-4B8C-83A1-F6EECF244321}">
                <p14:modId xmlns:p14="http://schemas.microsoft.com/office/powerpoint/2010/main" val="3924807200"/>
              </p:ext>
            </p:extLst>
          </p:nvPr>
        </p:nvGraphicFramePr>
        <p:xfrm>
          <a:off x="1284354" y="1853520"/>
          <a:ext cx="8395380" cy="4084480"/>
        </p:xfrm>
        <a:graphic>
          <a:graphicData uri="http://schemas.openxmlformats.org/drawingml/2006/table">
            <a:tbl>
              <a:tblPr firstRow="1" bandRow="1">
                <a:tableStyleId>{5C22544A-7EE6-4342-B048-85BDC9FD1C3A}</a:tableStyleId>
              </a:tblPr>
              <a:tblGrid>
                <a:gridCol w="2798460">
                  <a:extLst>
                    <a:ext uri="{9D8B030D-6E8A-4147-A177-3AD203B41FA5}">
                      <a16:colId xmlns:a16="http://schemas.microsoft.com/office/drawing/2014/main" val="4156605445"/>
                    </a:ext>
                  </a:extLst>
                </a:gridCol>
                <a:gridCol w="2798460">
                  <a:extLst>
                    <a:ext uri="{9D8B030D-6E8A-4147-A177-3AD203B41FA5}">
                      <a16:colId xmlns:a16="http://schemas.microsoft.com/office/drawing/2014/main" val="4289837722"/>
                    </a:ext>
                  </a:extLst>
                </a:gridCol>
                <a:gridCol w="2798460">
                  <a:extLst>
                    <a:ext uri="{9D8B030D-6E8A-4147-A177-3AD203B41FA5}">
                      <a16:colId xmlns:a16="http://schemas.microsoft.com/office/drawing/2014/main" val="223365440"/>
                    </a:ext>
                  </a:extLst>
                </a:gridCol>
              </a:tblGrid>
              <a:tr h="1882345">
                <a:tc>
                  <a:txBody>
                    <a:bodyPr/>
                    <a:lstStyle/>
                    <a:p>
                      <a:pPr algn="ctr"/>
                      <a:r>
                        <a:rPr lang="en-US" sz="2400" dirty="0"/>
                        <a:t>Location</a:t>
                      </a:r>
                    </a:p>
                  </a:txBody>
                  <a:tcPr anchor="ctr">
                    <a:solidFill>
                      <a:srgbClr val="002060"/>
                    </a:solidFill>
                  </a:tcPr>
                </a:tc>
                <a:tc>
                  <a:txBody>
                    <a:bodyPr/>
                    <a:lstStyle/>
                    <a:p>
                      <a:pPr algn="ctr"/>
                      <a:r>
                        <a:rPr lang="en-US" sz="2400" dirty="0"/>
                        <a:t>Planned Expenditures for Contributing Actions (LCFF Funds)</a:t>
                      </a:r>
                    </a:p>
                  </a:txBody>
                  <a:tcPr anchor="ctr">
                    <a:solidFill>
                      <a:srgbClr val="002060"/>
                    </a:solidFill>
                  </a:tcPr>
                </a:tc>
                <a:tc>
                  <a:txBody>
                    <a:bodyPr/>
                    <a:lstStyle/>
                    <a:p>
                      <a:pPr algn="ctr"/>
                      <a:r>
                        <a:rPr lang="en-US" sz="2400" dirty="0"/>
                        <a:t>Planned Percentage of Improved Services (%)</a:t>
                      </a:r>
                    </a:p>
                  </a:txBody>
                  <a:tcPr anchor="ctr">
                    <a:solidFill>
                      <a:srgbClr val="002060"/>
                    </a:solidFill>
                  </a:tcPr>
                </a:tc>
                <a:extLst>
                  <a:ext uri="{0D108BD9-81ED-4DB2-BD59-A6C34878D82A}">
                    <a16:rowId xmlns:a16="http://schemas.microsoft.com/office/drawing/2014/main" val="1484814508"/>
                  </a:ext>
                </a:extLst>
              </a:tr>
              <a:tr h="1082120">
                <a:tc>
                  <a:txBody>
                    <a:bodyPr/>
                    <a:lstStyle/>
                    <a:p>
                      <a:pPr algn="ctr"/>
                      <a:r>
                        <a:rPr lang="en-US" sz="2400" dirty="0"/>
                        <a:t>[Input location]</a:t>
                      </a:r>
                    </a:p>
                  </a:txBody>
                  <a:tcPr anchor="ctr">
                    <a:solidFill>
                      <a:srgbClr val="BDD6EE"/>
                    </a:solidFill>
                  </a:tcPr>
                </a:tc>
                <a:tc>
                  <a:txBody>
                    <a:bodyPr/>
                    <a:lstStyle/>
                    <a:p>
                      <a:pPr algn="ctr"/>
                      <a:r>
                        <a:rPr lang="en-US" sz="2400" dirty="0"/>
                        <a:t>$   -</a:t>
                      </a:r>
                    </a:p>
                  </a:txBody>
                  <a:tcPr anchor="ctr">
                    <a:solidFill>
                      <a:srgbClr val="BDD6EE"/>
                    </a:solidFill>
                  </a:tcPr>
                </a:tc>
                <a:tc>
                  <a:txBody>
                    <a:bodyPr/>
                    <a:lstStyle/>
                    <a:p>
                      <a:pPr algn="ctr"/>
                      <a:r>
                        <a:rPr lang="en-US" sz="2400" dirty="0"/>
                        <a:t>0.000%</a:t>
                      </a:r>
                    </a:p>
                  </a:txBody>
                  <a:tcPr anchor="ctr">
                    <a:solidFill>
                      <a:srgbClr val="BDD6EE"/>
                    </a:solidFill>
                  </a:tcPr>
                </a:tc>
                <a:extLst>
                  <a:ext uri="{0D108BD9-81ED-4DB2-BD59-A6C34878D82A}">
                    <a16:rowId xmlns:a16="http://schemas.microsoft.com/office/drawing/2014/main" val="1087163869"/>
                  </a:ext>
                </a:extLst>
              </a:tr>
              <a:tr h="1082120">
                <a:tc>
                  <a:txBody>
                    <a:bodyPr/>
                    <a:lstStyle/>
                    <a:p>
                      <a:pPr algn="ctr"/>
                      <a:r>
                        <a:rPr lang="en-US" sz="2400" dirty="0"/>
                        <a:t>[Input location]</a:t>
                      </a:r>
                    </a:p>
                  </a:txBody>
                  <a:tcPr anchor="ctr">
                    <a:solidFill>
                      <a:srgbClr val="DEEBF6"/>
                    </a:solidFill>
                  </a:tcPr>
                </a:tc>
                <a:tc>
                  <a:txBody>
                    <a:bodyPr/>
                    <a:lstStyle/>
                    <a:p>
                      <a:pPr algn="ctr"/>
                      <a:r>
                        <a:rPr lang="en-US" sz="2400" dirty="0"/>
                        <a:t>$   -</a:t>
                      </a:r>
                    </a:p>
                  </a:txBody>
                  <a:tcPr anchor="ctr">
                    <a:solidFill>
                      <a:srgbClr val="DEEB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t>0.000%</a:t>
                      </a:r>
                    </a:p>
                  </a:txBody>
                  <a:tcPr anchor="ctr">
                    <a:solidFill>
                      <a:srgbClr val="DEEBF6"/>
                    </a:solidFill>
                  </a:tcPr>
                </a:tc>
                <a:extLst>
                  <a:ext uri="{0D108BD9-81ED-4DB2-BD59-A6C34878D82A}">
                    <a16:rowId xmlns:a16="http://schemas.microsoft.com/office/drawing/2014/main" val="2554599452"/>
                  </a:ext>
                </a:extLst>
              </a:tr>
            </a:tbl>
          </a:graphicData>
        </a:graphic>
      </p:graphicFrame>
      <p:sp>
        <p:nvSpPr>
          <p:cNvPr id="4" name="Content Placeholder 3">
            <a:extLst>
              <a:ext uri="{FF2B5EF4-FFF2-40B4-BE49-F238E27FC236}">
                <a16:creationId xmlns:a16="http://schemas.microsoft.com/office/drawing/2014/main" id="{4B8D651B-C4B8-34D9-A62B-98BA81280372}"/>
              </a:ext>
            </a:extLst>
          </p:cNvPr>
          <p:cNvSpPr>
            <a:spLocks noGrp="1"/>
          </p:cNvSpPr>
          <p:nvPr>
            <p:ph sz="half" idx="2"/>
          </p:nvPr>
        </p:nvSpPr>
        <p:spPr>
          <a:xfrm>
            <a:off x="687976" y="5900104"/>
            <a:ext cx="9588137" cy="478971"/>
          </a:xfrm>
        </p:spPr>
        <p:txBody>
          <a:bodyPr>
            <a:normAutofit/>
          </a:bodyPr>
          <a:lstStyle/>
          <a:p>
            <a:pPr marL="0" indent="0">
              <a:buNone/>
            </a:pPr>
            <a:r>
              <a:rPr lang="en-US" sz="2400" dirty="0"/>
              <a:t>(continued from previous slide) &amp; (see notes)</a:t>
            </a:r>
          </a:p>
        </p:txBody>
      </p:sp>
      <p:sp>
        <p:nvSpPr>
          <p:cNvPr id="5" name="Slide Number Placeholder 4">
            <a:extLst>
              <a:ext uri="{FF2B5EF4-FFF2-40B4-BE49-F238E27FC236}">
                <a16:creationId xmlns:a16="http://schemas.microsoft.com/office/drawing/2014/main" id="{508CF29C-611E-37B7-2186-86C3F3EBAE96}"/>
              </a:ext>
            </a:extLst>
          </p:cNvPr>
          <p:cNvSpPr>
            <a:spLocks noGrp="1"/>
          </p:cNvSpPr>
          <p:nvPr>
            <p:ph type="sldNum" sz="quarter" idx="12"/>
          </p:nvPr>
        </p:nvSpPr>
        <p:spPr/>
        <p:txBody>
          <a:bodyPr/>
          <a:lstStyle/>
          <a:p>
            <a:fld id="{1E47FE53-EBF0-4DA7-9D9D-CC1C3A20F3CB}" type="slidenum">
              <a:rPr lang="en-US" smtClean="0"/>
              <a:t>56</a:t>
            </a:fld>
            <a:endParaRPr lang="en-US"/>
          </a:p>
        </p:txBody>
      </p:sp>
    </p:spTree>
    <p:extLst>
      <p:ext uri="{BB962C8B-B14F-4D97-AF65-F5344CB8AC3E}">
        <p14:creationId xmlns:p14="http://schemas.microsoft.com/office/powerpoint/2010/main" val="330828243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4A5A0-6D11-2EA9-6A13-4057F8BE0FB1}"/>
              </a:ext>
            </a:extLst>
          </p:cNvPr>
          <p:cNvSpPr>
            <a:spLocks noGrp="1"/>
          </p:cNvSpPr>
          <p:nvPr>
            <p:ph type="title"/>
          </p:nvPr>
        </p:nvSpPr>
        <p:spPr/>
        <p:txBody>
          <a:bodyPr/>
          <a:lstStyle/>
          <a:p>
            <a:r>
              <a:rPr lang="en-US" dirty="0"/>
              <a:t>2023-24 Action Tables</a:t>
            </a:r>
          </a:p>
        </p:txBody>
      </p:sp>
      <p:sp>
        <p:nvSpPr>
          <p:cNvPr id="3" name="Text Placeholder 2">
            <a:extLst>
              <a:ext uri="{FF2B5EF4-FFF2-40B4-BE49-F238E27FC236}">
                <a16:creationId xmlns:a16="http://schemas.microsoft.com/office/drawing/2014/main" id="{42706B7F-BADC-E7BD-A258-1E5E85C26569}"/>
              </a:ext>
            </a:extLst>
          </p:cNvPr>
          <p:cNvSpPr>
            <a:spLocks noGrp="1"/>
          </p:cNvSpPr>
          <p:nvPr>
            <p:ph type="body" idx="1"/>
          </p:nvPr>
        </p:nvSpPr>
        <p:spPr/>
        <p:txBody>
          <a:bodyPr/>
          <a:lstStyle/>
          <a:p>
            <a:r>
              <a:rPr lang="en-US" cap="none" dirty="0"/>
              <a:t>Contributing Actions Annual Update and LCFF Carryover</a:t>
            </a:r>
          </a:p>
        </p:txBody>
      </p:sp>
      <p:sp>
        <p:nvSpPr>
          <p:cNvPr id="4" name="Slide Number Placeholder 3">
            <a:extLst>
              <a:ext uri="{FF2B5EF4-FFF2-40B4-BE49-F238E27FC236}">
                <a16:creationId xmlns:a16="http://schemas.microsoft.com/office/drawing/2014/main" id="{C056962D-9F9F-CC1F-818B-4750B91D20DA}"/>
              </a:ext>
            </a:extLst>
          </p:cNvPr>
          <p:cNvSpPr>
            <a:spLocks noGrp="1"/>
          </p:cNvSpPr>
          <p:nvPr>
            <p:ph type="sldNum" sz="quarter" idx="12"/>
          </p:nvPr>
        </p:nvSpPr>
        <p:spPr/>
        <p:txBody>
          <a:bodyPr/>
          <a:lstStyle/>
          <a:p>
            <a:fld id="{1E47FE53-EBF0-4DA7-9D9D-CC1C3A20F3CB}" type="slidenum">
              <a:rPr lang="en-US" smtClean="0"/>
              <a:t>57</a:t>
            </a:fld>
            <a:endParaRPr lang="en-US"/>
          </a:p>
        </p:txBody>
      </p:sp>
    </p:spTree>
    <p:extLst>
      <p:ext uri="{BB962C8B-B14F-4D97-AF65-F5344CB8AC3E}">
        <p14:creationId xmlns:p14="http://schemas.microsoft.com/office/powerpoint/2010/main" val="138838213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3CB5A5-1C9F-0FA4-305E-9581D55EDD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15D2BE-96A7-1ECD-FEDD-207FA0E014B8}"/>
              </a:ext>
            </a:extLst>
          </p:cNvPr>
          <p:cNvSpPr>
            <a:spLocks noGrp="1"/>
          </p:cNvSpPr>
          <p:nvPr>
            <p:ph type="title"/>
          </p:nvPr>
        </p:nvSpPr>
        <p:spPr>
          <a:xfrm>
            <a:off x="1097280" y="286603"/>
            <a:ext cx="10360712" cy="1450757"/>
          </a:xfrm>
        </p:spPr>
        <p:txBody>
          <a:bodyPr/>
          <a:lstStyle/>
          <a:p>
            <a:r>
              <a:rPr lang="en-US" dirty="0"/>
              <a:t>2023-24 Contributing Actions Annual Update Table (1)</a:t>
            </a:r>
          </a:p>
        </p:txBody>
      </p:sp>
      <p:sp>
        <p:nvSpPr>
          <p:cNvPr id="3" name="Content Placeholder 2">
            <a:extLst>
              <a:ext uri="{FF2B5EF4-FFF2-40B4-BE49-F238E27FC236}">
                <a16:creationId xmlns:a16="http://schemas.microsoft.com/office/drawing/2014/main" id="{CB47ED92-440F-9DC5-463A-A966332993C3}"/>
              </a:ext>
            </a:extLst>
          </p:cNvPr>
          <p:cNvSpPr>
            <a:spLocks noGrp="1"/>
          </p:cNvSpPr>
          <p:nvPr>
            <p:ph sz="half" idx="1"/>
          </p:nvPr>
        </p:nvSpPr>
        <p:spPr>
          <a:xfrm>
            <a:off x="323667" y="1737360"/>
            <a:ext cx="11544665" cy="686527"/>
          </a:xfrm>
        </p:spPr>
        <p:txBody>
          <a:bodyPr>
            <a:normAutofit lnSpcReduction="10000"/>
          </a:bodyPr>
          <a:lstStyle/>
          <a:p>
            <a:pPr marL="0" indent="0">
              <a:buNone/>
            </a:pPr>
            <a:r>
              <a:rPr lang="en-US" sz="2400" b="1" dirty="0"/>
              <a:t>2023-24 Contributing Actions Annual Update Table </a:t>
            </a:r>
            <a:r>
              <a:rPr lang="en-US" sz="2400" dirty="0"/>
              <a:t>(see notes &amp; continued on next slide)</a:t>
            </a:r>
          </a:p>
        </p:txBody>
      </p:sp>
      <p:graphicFrame>
        <p:nvGraphicFramePr>
          <p:cNvPr id="6" name="Content Placeholder 5">
            <a:extLst>
              <a:ext uri="{FF2B5EF4-FFF2-40B4-BE49-F238E27FC236}">
                <a16:creationId xmlns:a16="http://schemas.microsoft.com/office/drawing/2014/main" id="{2D95D10D-AE73-1F8B-A423-2C29801CB06A}"/>
              </a:ext>
            </a:extLst>
          </p:cNvPr>
          <p:cNvGraphicFramePr>
            <a:graphicFrameLocks noGrp="1"/>
          </p:cNvGraphicFramePr>
          <p:nvPr>
            <p:ph sz="half" idx="2"/>
            <p:extLst>
              <p:ext uri="{D42A27DB-BD31-4B8C-83A1-F6EECF244321}">
                <p14:modId xmlns:p14="http://schemas.microsoft.com/office/powerpoint/2010/main" val="706817925"/>
              </p:ext>
            </p:extLst>
          </p:nvPr>
        </p:nvGraphicFramePr>
        <p:xfrm>
          <a:off x="323666" y="2310675"/>
          <a:ext cx="11544664" cy="3974011"/>
        </p:xfrm>
        <a:graphic>
          <a:graphicData uri="http://schemas.openxmlformats.org/drawingml/2006/table">
            <a:tbl>
              <a:tblPr firstRow="1" bandRow="1">
                <a:tableStyleId>{5C22544A-7EE6-4342-B048-85BDC9FD1C3A}</a:tableStyleId>
              </a:tblPr>
              <a:tblGrid>
                <a:gridCol w="2886166">
                  <a:extLst>
                    <a:ext uri="{9D8B030D-6E8A-4147-A177-3AD203B41FA5}">
                      <a16:colId xmlns:a16="http://schemas.microsoft.com/office/drawing/2014/main" val="3388892407"/>
                    </a:ext>
                  </a:extLst>
                </a:gridCol>
                <a:gridCol w="2886166">
                  <a:extLst>
                    <a:ext uri="{9D8B030D-6E8A-4147-A177-3AD203B41FA5}">
                      <a16:colId xmlns:a16="http://schemas.microsoft.com/office/drawing/2014/main" val="1150017162"/>
                    </a:ext>
                  </a:extLst>
                </a:gridCol>
                <a:gridCol w="2886166">
                  <a:extLst>
                    <a:ext uri="{9D8B030D-6E8A-4147-A177-3AD203B41FA5}">
                      <a16:colId xmlns:a16="http://schemas.microsoft.com/office/drawing/2014/main" val="1726436255"/>
                    </a:ext>
                  </a:extLst>
                </a:gridCol>
                <a:gridCol w="2886166">
                  <a:extLst>
                    <a:ext uri="{9D8B030D-6E8A-4147-A177-3AD203B41FA5}">
                      <a16:colId xmlns:a16="http://schemas.microsoft.com/office/drawing/2014/main" val="1390886006"/>
                    </a:ext>
                  </a:extLst>
                </a:gridCol>
              </a:tblGrid>
              <a:tr h="2864457">
                <a:tc>
                  <a:txBody>
                    <a:bodyPr/>
                    <a:lstStyle/>
                    <a:p>
                      <a:pPr algn="ctr"/>
                      <a:r>
                        <a:rPr lang="en-US" sz="2400" b="0" dirty="0"/>
                        <a:t>6. Estimated Actual LCFF Supplemental and/or Concentration Grants (Input Dollar Amount)</a:t>
                      </a:r>
                    </a:p>
                  </a:txBody>
                  <a:tcPr anchor="ctr">
                    <a:solidFill>
                      <a:srgbClr val="002060"/>
                    </a:solidFill>
                  </a:tcPr>
                </a:tc>
                <a:tc>
                  <a:txBody>
                    <a:bodyPr/>
                    <a:lstStyle/>
                    <a:p>
                      <a:pPr algn="ctr"/>
                      <a:r>
                        <a:rPr lang="en-US" sz="2400" b="0" dirty="0"/>
                        <a:t>4. Total Planned Contributing Expenditures (LCFF Funds)</a:t>
                      </a:r>
                    </a:p>
                  </a:txBody>
                  <a:tcPr anchor="ctr">
                    <a:solidFill>
                      <a:srgbClr val="002060"/>
                    </a:solidFill>
                  </a:tcPr>
                </a:tc>
                <a:tc>
                  <a:txBody>
                    <a:bodyPr/>
                    <a:lstStyle/>
                    <a:p>
                      <a:pPr algn="ctr"/>
                      <a:r>
                        <a:rPr lang="en-US" sz="2400" b="0" dirty="0"/>
                        <a:t>7. Total Estimated Actual Expenditures for Contributing Actions (LCFF Funds)</a:t>
                      </a:r>
                    </a:p>
                  </a:txBody>
                  <a:tcPr anchor="ctr">
                    <a:solidFill>
                      <a:srgbClr val="002060"/>
                    </a:solidFill>
                  </a:tcPr>
                </a:tc>
                <a:tc>
                  <a:txBody>
                    <a:bodyPr/>
                    <a:lstStyle/>
                    <a:p>
                      <a:pPr algn="ctr"/>
                      <a:r>
                        <a:rPr lang="en-US" sz="2400" b="0" dirty="0"/>
                        <a:t>Difference Between Planned and Estimated Actual Expenditures for Contributing Actions (Subtract 7 from 4)</a:t>
                      </a:r>
                    </a:p>
                  </a:txBody>
                  <a:tcPr anchor="ctr">
                    <a:solidFill>
                      <a:srgbClr val="002060"/>
                    </a:solidFill>
                  </a:tcPr>
                </a:tc>
                <a:extLst>
                  <a:ext uri="{0D108BD9-81ED-4DB2-BD59-A6C34878D82A}">
                    <a16:rowId xmlns:a16="http://schemas.microsoft.com/office/drawing/2014/main" val="3437375190"/>
                  </a:ext>
                </a:extLst>
              </a:tr>
              <a:tr h="1109554">
                <a:tc>
                  <a:txBody>
                    <a:bodyPr/>
                    <a:lstStyle/>
                    <a:p>
                      <a:pPr algn="ctr"/>
                      <a:r>
                        <a:rPr lang="en-US" sz="2400" dirty="0"/>
                        <a:t>$  -</a:t>
                      </a:r>
                    </a:p>
                  </a:txBody>
                  <a:tcPr anchor="ctr">
                    <a:solidFill>
                      <a:srgbClr val="BDD6EE"/>
                    </a:solidFill>
                  </a:tcPr>
                </a:tc>
                <a:tc>
                  <a:txBody>
                    <a:bodyPr/>
                    <a:lstStyle/>
                    <a:p>
                      <a:pPr algn="ctr"/>
                      <a:r>
                        <a:rPr lang="en-US" sz="2400" dirty="0"/>
                        <a:t>$  -</a:t>
                      </a:r>
                    </a:p>
                  </a:txBody>
                  <a:tcPr anchor="ctr">
                    <a:solidFill>
                      <a:srgbClr val="BDD6EE"/>
                    </a:solidFill>
                  </a:tcPr>
                </a:tc>
                <a:tc>
                  <a:txBody>
                    <a:bodyPr/>
                    <a:lstStyle/>
                    <a:p>
                      <a:pPr algn="ctr"/>
                      <a:r>
                        <a:rPr lang="en-US" sz="2400" dirty="0"/>
                        <a:t>$  -</a:t>
                      </a:r>
                    </a:p>
                  </a:txBody>
                  <a:tcPr anchor="ctr">
                    <a:solidFill>
                      <a:srgbClr val="BDD6EE"/>
                    </a:solidFill>
                  </a:tcPr>
                </a:tc>
                <a:tc>
                  <a:txBody>
                    <a:bodyPr/>
                    <a:lstStyle/>
                    <a:p>
                      <a:pPr algn="ctr"/>
                      <a:r>
                        <a:rPr lang="en-US" sz="2400" dirty="0"/>
                        <a:t>$0.00 – No Difference</a:t>
                      </a:r>
                    </a:p>
                  </a:txBody>
                  <a:tcPr anchor="ctr">
                    <a:solidFill>
                      <a:srgbClr val="BDD6EE"/>
                    </a:solidFill>
                  </a:tcPr>
                </a:tc>
                <a:extLst>
                  <a:ext uri="{0D108BD9-81ED-4DB2-BD59-A6C34878D82A}">
                    <a16:rowId xmlns:a16="http://schemas.microsoft.com/office/drawing/2014/main" val="2905382344"/>
                  </a:ext>
                </a:extLst>
              </a:tr>
            </a:tbl>
          </a:graphicData>
        </a:graphic>
      </p:graphicFrame>
      <p:sp>
        <p:nvSpPr>
          <p:cNvPr id="5" name="Slide Number Placeholder 4">
            <a:extLst>
              <a:ext uri="{FF2B5EF4-FFF2-40B4-BE49-F238E27FC236}">
                <a16:creationId xmlns:a16="http://schemas.microsoft.com/office/drawing/2014/main" id="{F8AEAD82-DD72-661F-3FDA-4A4EC1DD2CA8}"/>
              </a:ext>
            </a:extLst>
          </p:cNvPr>
          <p:cNvSpPr>
            <a:spLocks noGrp="1"/>
          </p:cNvSpPr>
          <p:nvPr>
            <p:ph type="sldNum" sz="quarter" idx="12"/>
          </p:nvPr>
        </p:nvSpPr>
        <p:spPr/>
        <p:txBody>
          <a:bodyPr/>
          <a:lstStyle/>
          <a:p>
            <a:fld id="{1E47FE53-EBF0-4DA7-9D9D-CC1C3A20F3CB}" type="slidenum">
              <a:rPr lang="en-US" smtClean="0"/>
              <a:t>58</a:t>
            </a:fld>
            <a:endParaRPr lang="en-US"/>
          </a:p>
        </p:txBody>
      </p:sp>
    </p:spTree>
    <p:extLst>
      <p:ext uri="{BB962C8B-B14F-4D97-AF65-F5344CB8AC3E}">
        <p14:creationId xmlns:p14="http://schemas.microsoft.com/office/powerpoint/2010/main" val="296336040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6D19B0-C9A0-A286-1CEC-D7A276FED8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654FC9-F28D-CC7E-B46C-829C6B224B55}"/>
              </a:ext>
            </a:extLst>
          </p:cNvPr>
          <p:cNvSpPr>
            <a:spLocks noGrp="1"/>
          </p:cNvSpPr>
          <p:nvPr>
            <p:ph type="title"/>
          </p:nvPr>
        </p:nvSpPr>
        <p:spPr>
          <a:xfrm>
            <a:off x="1097280" y="286603"/>
            <a:ext cx="10360712" cy="1450757"/>
          </a:xfrm>
        </p:spPr>
        <p:txBody>
          <a:bodyPr/>
          <a:lstStyle/>
          <a:p>
            <a:r>
              <a:rPr lang="en-US" dirty="0"/>
              <a:t>2023-24 Contributing Actions Annual Update Table (2)</a:t>
            </a:r>
          </a:p>
        </p:txBody>
      </p:sp>
      <p:sp>
        <p:nvSpPr>
          <p:cNvPr id="3" name="Content Placeholder 2">
            <a:extLst>
              <a:ext uri="{FF2B5EF4-FFF2-40B4-BE49-F238E27FC236}">
                <a16:creationId xmlns:a16="http://schemas.microsoft.com/office/drawing/2014/main" id="{B040EB5E-E749-BCCA-B2FC-E4C8E9161DD1}"/>
              </a:ext>
            </a:extLst>
          </p:cNvPr>
          <p:cNvSpPr>
            <a:spLocks noGrp="1"/>
          </p:cNvSpPr>
          <p:nvPr>
            <p:ph sz="half" idx="1"/>
          </p:nvPr>
        </p:nvSpPr>
        <p:spPr>
          <a:xfrm>
            <a:off x="323667" y="1737360"/>
            <a:ext cx="11544665" cy="686527"/>
          </a:xfrm>
        </p:spPr>
        <p:txBody>
          <a:bodyPr>
            <a:noAutofit/>
          </a:bodyPr>
          <a:lstStyle/>
          <a:p>
            <a:pPr marL="0" indent="0">
              <a:buNone/>
            </a:pPr>
            <a:r>
              <a:rPr lang="en-US" sz="2400" b="1" dirty="0"/>
              <a:t>2024-25 Contributing Actions Annual Update Table </a:t>
            </a:r>
            <a:r>
              <a:rPr lang="en-US" sz="2400" dirty="0"/>
              <a:t>(see notes &amp; continued from previous slide)</a:t>
            </a:r>
          </a:p>
        </p:txBody>
      </p:sp>
      <p:graphicFrame>
        <p:nvGraphicFramePr>
          <p:cNvPr id="6" name="Content Placeholder 5">
            <a:extLst>
              <a:ext uri="{FF2B5EF4-FFF2-40B4-BE49-F238E27FC236}">
                <a16:creationId xmlns:a16="http://schemas.microsoft.com/office/drawing/2014/main" id="{F3D2C22E-110D-8DEF-2E49-93B3D2B50B09}"/>
              </a:ext>
            </a:extLst>
          </p:cNvPr>
          <p:cNvGraphicFramePr>
            <a:graphicFrameLocks noGrp="1"/>
          </p:cNvGraphicFramePr>
          <p:nvPr>
            <p:ph sz="half" idx="2"/>
            <p:extLst>
              <p:ext uri="{D42A27DB-BD31-4B8C-83A1-F6EECF244321}">
                <p14:modId xmlns:p14="http://schemas.microsoft.com/office/powerpoint/2010/main" val="1134486142"/>
              </p:ext>
            </p:extLst>
          </p:nvPr>
        </p:nvGraphicFramePr>
        <p:xfrm>
          <a:off x="323666" y="2468880"/>
          <a:ext cx="9501963" cy="3815806"/>
        </p:xfrm>
        <a:graphic>
          <a:graphicData uri="http://schemas.openxmlformats.org/drawingml/2006/table">
            <a:tbl>
              <a:tblPr firstRow="1" bandRow="1">
                <a:tableStyleId>{5C22544A-7EE6-4342-B048-85BDC9FD1C3A}</a:tableStyleId>
              </a:tblPr>
              <a:tblGrid>
                <a:gridCol w="3167321">
                  <a:extLst>
                    <a:ext uri="{9D8B030D-6E8A-4147-A177-3AD203B41FA5}">
                      <a16:colId xmlns:a16="http://schemas.microsoft.com/office/drawing/2014/main" val="3388892407"/>
                    </a:ext>
                  </a:extLst>
                </a:gridCol>
                <a:gridCol w="3167321">
                  <a:extLst>
                    <a:ext uri="{9D8B030D-6E8A-4147-A177-3AD203B41FA5}">
                      <a16:colId xmlns:a16="http://schemas.microsoft.com/office/drawing/2014/main" val="1150017162"/>
                    </a:ext>
                  </a:extLst>
                </a:gridCol>
                <a:gridCol w="3167321">
                  <a:extLst>
                    <a:ext uri="{9D8B030D-6E8A-4147-A177-3AD203B41FA5}">
                      <a16:colId xmlns:a16="http://schemas.microsoft.com/office/drawing/2014/main" val="1726436255"/>
                    </a:ext>
                  </a:extLst>
                </a:gridCol>
              </a:tblGrid>
              <a:tr h="2706252">
                <a:tc>
                  <a:txBody>
                    <a:bodyPr/>
                    <a:lstStyle/>
                    <a:p>
                      <a:pPr algn="ctr"/>
                      <a:r>
                        <a:rPr lang="en-US" sz="2400" b="0" dirty="0"/>
                        <a:t>5. Total Planned Percentage of Improved Services (%)</a:t>
                      </a:r>
                    </a:p>
                  </a:txBody>
                  <a:tcPr anchor="ctr">
                    <a:solidFill>
                      <a:srgbClr val="002060"/>
                    </a:solidFill>
                  </a:tcPr>
                </a:tc>
                <a:tc>
                  <a:txBody>
                    <a:bodyPr/>
                    <a:lstStyle/>
                    <a:p>
                      <a:pPr algn="ctr"/>
                      <a:r>
                        <a:rPr lang="en-US" sz="2400" b="0" dirty="0"/>
                        <a:t>8. Total Estimated Actual Percentage of Improved Services (%)</a:t>
                      </a:r>
                    </a:p>
                  </a:txBody>
                  <a:tcPr anchor="ctr">
                    <a:solidFill>
                      <a:srgbClr val="002060"/>
                    </a:solidFill>
                  </a:tcPr>
                </a:tc>
                <a:tc>
                  <a:txBody>
                    <a:bodyPr/>
                    <a:lstStyle/>
                    <a:p>
                      <a:pPr algn="ctr"/>
                      <a:r>
                        <a:rPr lang="en-US" sz="2400" b="0" dirty="0"/>
                        <a:t>Difference Between Planned and Estimated Actual Percentage of Improved Services (Subtract 5 from 8)</a:t>
                      </a:r>
                    </a:p>
                  </a:txBody>
                  <a:tcPr anchor="ctr">
                    <a:solidFill>
                      <a:srgbClr val="002060"/>
                    </a:solidFill>
                  </a:tcPr>
                </a:tc>
                <a:extLst>
                  <a:ext uri="{0D108BD9-81ED-4DB2-BD59-A6C34878D82A}">
                    <a16:rowId xmlns:a16="http://schemas.microsoft.com/office/drawing/2014/main" val="3437375190"/>
                  </a:ext>
                </a:extLst>
              </a:tr>
              <a:tr h="1109554">
                <a:tc>
                  <a:txBody>
                    <a:bodyPr/>
                    <a:lstStyle/>
                    <a:p>
                      <a:pPr algn="ctr"/>
                      <a:r>
                        <a:rPr lang="en-US" sz="2400" dirty="0"/>
                        <a:t>0.000%</a:t>
                      </a:r>
                    </a:p>
                  </a:txBody>
                  <a:tcPr anchor="ctr">
                    <a:solidFill>
                      <a:srgbClr val="BDD6EE"/>
                    </a:solidFill>
                  </a:tcPr>
                </a:tc>
                <a:tc>
                  <a:txBody>
                    <a:bodyPr/>
                    <a:lstStyle/>
                    <a:p>
                      <a:pPr algn="ctr"/>
                      <a:r>
                        <a:rPr lang="en-US" sz="2400" dirty="0"/>
                        <a:t>0.000%</a:t>
                      </a:r>
                    </a:p>
                  </a:txBody>
                  <a:tcPr anchor="ctr">
                    <a:solidFill>
                      <a:srgbClr val="BDD6EE"/>
                    </a:solidFill>
                  </a:tcPr>
                </a:tc>
                <a:tc>
                  <a:txBody>
                    <a:bodyPr/>
                    <a:lstStyle/>
                    <a:p>
                      <a:pPr algn="ctr"/>
                      <a:r>
                        <a:rPr lang="en-US" sz="2400" dirty="0"/>
                        <a:t>0.000% - No Difference</a:t>
                      </a:r>
                    </a:p>
                  </a:txBody>
                  <a:tcPr anchor="ctr">
                    <a:solidFill>
                      <a:srgbClr val="BDD6EE"/>
                    </a:solidFill>
                  </a:tcPr>
                </a:tc>
                <a:extLst>
                  <a:ext uri="{0D108BD9-81ED-4DB2-BD59-A6C34878D82A}">
                    <a16:rowId xmlns:a16="http://schemas.microsoft.com/office/drawing/2014/main" val="2905382344"/>
                  </a:ext>
                </a:extLst>
              </a:tr>
            </a:tbl>
          </a:graphicData>
        </a:graphic>
      </p:graphicFrame>
      <p:sp>
        <p:nvSpPr>
          <p:cNvPr id="5" name="Slide Number Placeholder 4">
            <a:extLst>
              <a:ext uri="{FF2B5EF4-FFF2-40B4-BE49-F238E27FC236}">
                <a16:creationId xmlns:a16="http://schemas.microsoft.com/office/drawing/2014/main" id="{B31B3877-E138-F1CB-DDC7-7EEF4A458FBB}"/>
              </a:ext>
            </a:extLst>
          </p:cNvPr>
          <p:cNvSpPr>
            <a:spLocks noGrp="1"/>
          </p:cNvSpPr>
          <p:nvPr>
            <p:ph type="sldNum" sz="quarter" idx="12"/>
          </p:nvPr>
        </p:nvSpPr>
        <p:spPr/>
        <p:txBody>
          <a:bodyPr/>
          <a:lstStyle/>
          <a:p>
            <a:fld id="{1E47FE53-EBF0-4DA7-9D9D-CC1C3A20F3CB}" type="slidenum">
              <a:rPr lang="en-US" smtClean="0"/>
              <a:t>59</a:t>
            </a:fld>
            <a:endParaRPr lang="en-US"/>
          </a:p>
        </p:txBody>
      </p:sp>
    </p:spTree>
    <p:extLst>
      <p:ext uri="{BB962C8B-B14F-4D97-AF65-F5344CB8AC3E}">
        <p14:creationId xmlns:p14="http://schemas.microsoft.com/office/powerpoint/2010/main" val="796531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EEBEF-B9F7-44E8-8577-11692B408983}"/>
              </a:ext>
            </a:extLst>
          </p:cNvPr>
          <p:cNvSpPr>
            <a:spLocks noGrp="1"/>
          </p:cNvSpPr>
          <p:nvPr>
            <p:ph type="title"/>
          </p:nvPr>
        </p:nvSpPr>
        <p:spPr>
          <a:xfrm>
            <a:off x="1097280" y="286603"/>
            <a:ext cx="10599420" cy="1450757"/>
          </a:xfrm>
        </p:spPr>
        <p:txBody>
          <a:bodyPr>
            <a:normAutofit/>
          </a:bodyPr>
          <a:lstStyle/>
          <a:p>
            <a:r>
              <a:rPr lang="en-US" dirty="0"/>
              <a:t>Foundational Principles of the Local Control Funding Formula (LCFF)</a:t>
            </a:r>
          </a:p>
        </p:txBody>
      </p:sp>
      <p:sp>
        <p:nvSpPr>
          <p:cNvPr id="3" name="Content Placeholder 2">
            <a:extLst>
              <a:ext uri="{FF2B5EF4-FFF2-40B4-BE49-F238E27FC236}">
                <a16:creationId xmlns:a16="http://schemas.microsoft.com/office/drawing/2014/main" id="{4ACE0BC1-AF37-4206-AB4C-8848DB42F099}"/>
              </a:ext>
            </a:extLst>
          </p:cNvPr>
          <p:cNvSpPr>
            <a:spLocks noGrp="1"/>
          </p:cNvSpPr>
          <p:nvPr>
            <p:ph idx="1"/>
          </p:nvPr>
        </p:nvSpPr>
        <p:spPr>
          <a:xfrm>
            <a:off x="1079254" y="1754293"/>
            <a:ext cx="10058400" cy="4725664"/>
          </a:xfrm>
        </p:spPr>
        <p:txBody>
          <a:bodyPr>
            <a:normAutofit lnSpcReduction="10000"/>
          </a:bodyPr>
          <a:lstStyle/>
          <a:p>
            <a:pPr marL="457200" indent="-457200">
              <a:buFont typeface="+mj-lt"/>
              <a:buAutoNum type="arabicPeriod"/>
            </a:pPr>
            <a:r>
              <a:rPr lang="en-US" dirty="0"/>
              <a:t>Multiple Measures of Success</a:t>
            </a:r>
          </a:p>
          <a:p>
            <a:pPr marL="665035" lvl="1" indent="-457200">
              <a:buFont typeface="Arial" panose="020B0604020202020204" pitchFamily="34" charset="0"/>
              <a:buChar char="◦"/>
            </a:pPr>
            <a:r>
              <a:rPr lang="en-US" dirty="0"/>
              <a:t>LEA-level improvement is based on multiple measures of success, both in the LCAP and the California School Dashboard (Dashboard)</a:t>
            </a:r>
          </a:p>
          <a:p>
            <a:pPr marL="457200" lvl="0" indent="-457200">
              <a:buFont typeface="+mj-lt"/>
              <a:buAutoNum type="arabicPeriod"/>
            </a:pPr>
            <a:r>
              <a:rPr lang="en-US" dirty="0"/>
              <a:t>Equity</a:t>
            </a:r>
          </a:p>
          <a:p>
            <a:pPr marL="665035" lvl="1" indent="-457200">
              <a:buFont typeface="Arial" panose="020B0604020202020204" pitchFamily="34" charset="0"/>
              <a:buChar char="◦"/>
            </a:pPr>
            <a:r>
              <a:rPr lang="en-US" dirty="0"/>
              <a:t>The principle of equity is operationalized through the goals, measures of progress, actions and descriptions included in the LCAP.</a:t>
            </a:r>
          </a:p>
          <a:p>
            <a:pPr marL="457200" indent="-457200">
              <a:buFont typeface="+mj-lt"/>
              <a:buAutoNum type="arabicPeriod"/>
            </a:pPr>
            <a:r>
              <a:rPr lang="en-US" dirty="0"/>
              <a:t>Subsidiarity</a:t>
            </a:r>
          </a:p>
          <a:p>
            <a:pPr marL="665035" lvl="1" indent="-457200">
              <a:buFont typeface="Arial" panose="020B0604020202020204" pitchFamily="34" charset="0"/>
              <a:buChar char="◦"/>
            </a:pPr>
            <a:r>
              <a:rPr lang="en-US" dirty="0"/>
              <a:t>LEAs address local needs of students that have been identified through an analysis of data and input from educational partners utilizing flexible funding and communicate their efforts through the LCAP.</a:t>
            </a:r>
          </a:p>
        </p:txBody>
      </p:sp>
      <p:sp>
        <p:nvSpPr>
          <p:cNvPr id="4" name="Slide Number Placeholder 3">
            <a:extLst>
              <a:ext uri="{FF2B5EF4-FFF2-40B4-BE49-F238E27FC236}">
                <a16:creationId xmlns:a16="http://schemas.microsoft.com/office/drawing/2014/main" id="{B1AFF5FF-FCA6-4922-B2AA-2403EA9D826E}"/>
              </a:ext>
            </a:extLst>
          </p:cNvPr>
          <p:cNvSpPr>
            <a:spLocks noGrp="1"/>
          </p:cNvSpPr>
          <p:nvPr>
            <p:ph type="sldNum" sz="quarter" idx="12"/>
          </p:nvPr>
        </p:nvSpPr>
        <p:spPr/>
        <p:txBody>
          <a:bodyPr/>
          <a:lstStyle/>
          <a:p>
            <a:fld id="{1E47FE53-EBF0-4DA7-9D9D-CC1C3A20F3CB}" type="slidenum">
              <a:rPr lang="en-US" smtClean="0"/>
              <a:t>6</a:t>
            </a:fld>
            <a:endParaRPr lang="en-US"/>
          </a:p>
        </p:txBody>
      </p:sp>
    </p:spTree>
    <p:extLst>
      <p:ext uri="{BB962C8B-B14F-4D97-AF65-F5344CB8AC3E}">
        <p14:creationId xmlns:p14="http://schemas.microsoft.com/office/powerpoint/2010/main" val="10587576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162DF8-1DF7-530D-7D38-5FE357D563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E82780-8099-DDB0-C13C-667E04B20D2B}"/>
              </a:ext>
            </a:extLst>
          </p:cNvPr>
          <p:cNvSpPr>
            <a:spLocks noGrp="1"/>
          </p:cNvSpPr>
          <p:nvPr>
            <p:ph type="title"/>
          </p:nvPr>
        </p:nvSpPr>
        <p:spPr>
          <a:xfrm>
            <a:off x="1097280" y="286603"/>
            <a:ext cx="10360712" cy="1450757"/>
          </a:xfrm>
        </p:spPr>
        <p:txBody>
          <a:bodyPr/>
          <a:lstStyle/>
          <a:p>
            <a:r>
              <a:rPr lang="en-US" dirty="0"/>
              <a:t>2023-24 Contributing Actions Annual Update Table (3)</a:t>
            </a:r>
          </a:p>
        </p:txBody>
      </p:sp>
      <p:sp>
        <p:nvSpPr>
          <p:cNvPr id="3" name="Content Placeholder 2">
            <a:extLst>
              <a:ext uri="{FF2B5EF4-FFF2-40B4-BE49-F238E27FC236}">
                <a16:creationId xmlns:a16="http://schemas.microsoft.com/office/drawing/2014/main" id="{D450BAAD-9036-523A-3412-2DE7CC623E82}"/>
              </a:ext>
            </a:extLst>
          </p:cNvPr>
          <p:cNvSpPr>
            <a:spLocks noGrp="1"/>
          </p:cNvSpPr>
          <p:nvPr>
            <p:ph sz="half" idx="1"/>
          </p:nvPr>
        </p:nvSpPr>
        <p:spPr>
          <a:xfrm>
            <a:off x="323667" y="1737360"/>
            <a:ext cx="11544665" cy="686527"/>
          </a:xfrm>
        </p:spPr>
        <p:txBody>
          <a:bodyPr>
            <a:normAutofit/>
          </a:bodyPr>
          <a:lstStyle/>
          <a:p>
            <a:pPr marL="0" indent="0">
              <a:buNone/>
            </a:pPr>
            <a:r>
              <a:rPr lang="en-US" sz="2400" dirty="0"/>
              <a:t>(see notes &amp; continued on next slide)</a:t>
            </a:r>
          </a:p>
        </p:txBody>
      </p:sp>
      <p:graphicFrame>
        <p:nvGraphicFramePr>
          <p:cNvPr id="6" name="Content Placeholder 5">
            <a:extLst>
              <a:ext uri="{FF2B5EF4-FFF2-40B4-BE49-F238E27FC236}">
                <a16:creationId xmlns:a16="http://schemas.microsoft.com/office/drawing/2014/main" id="{FCA80D5D-3C68-B0D0-76C3-A6059F837972}"/>
              </a:ext>
            </a:extLst>
          </p:cNvPr>
          <p:cNvGraphicFramePr>
            <a:graphicFrameLocks noGrp="1"/>
          </p:cNvGraphicFramePr>
          <p:nvPr>
            <p:ph sz="half" idx="2"/>
            <p:extLst>
              <p:ext uri="{D42A27DB-BD31-4B8C-83A1-F6EECF244321}">
                <p14:modId xmlns:p14="http://schemas.microsoft.com/office/powerpoint/2010/main" val="2411818342"/>
              </p:ext>
            </p:extLst>
          </p:nvPr>
        </p:nvGraphicFramePr>
        <p:xfrm>
          <a:off x="323666" y="2310675"/>
          <a:ext cx="11746412" cy="3592707"/>
        </p:xfrm>
        <a:graphic>
          <a:graphicData uri="http://schemas.openxmlformats.org/drawingml/2006/table">
            <a:tbl>
              <a:tblPr firstRow="1" bandRow="1">
                <a:tableStyleId>{5C22544A-7EE6-4342-B048-85BDC9FD1C3A}</a:tableStyleId>
              </a:tblPr>
              <a:tblGrid>
                <a:gridCol w="2936603">
                  <a:extLst>
                    <a:ext uri="{9D8B030D-6E8A-4147-A177-3AD203B41FA5}">
                      <a16:colId xmlns:a16="http://schemas.microsoft.com/office/drawing/2014/main" val="3388892407"/>
                    </a:ext>
                  </a:extLst>
                </a:gridCol>
                <a:gridCol w="2936603">
                  <a:extLst>
                    <a:ext uri="{9D8B030D-6E8A-4147-A177-3AD203B41FA5}">
                      <a16:colId xmlns:a16="http://schemas.microsoft.com/office/drawing/2014/main" val="1150017162"/>
                    </a:ext>
                  </a:extLst>
                </a:gridCol>
                <a:gridCol w="2936603">
                  <a:extLst>
                    <a:ext uri="{9D8B030D-6E8A-4147-A177-3AD203B41FA5}">
                      <a16:colId xmlns:a16="http://schemas.microsoft.com/office/drawing/2014/main" val="1726436255"/>
                    </a:ext>
                  </a:extLst>
                </a:gridCol>
                <a:gridCol w="2936603">
                  <a:extLst>
                    <a:ext uri="{9D8B030D-6E8A-4147-A177-3AD203B41FA5}">
                      <a16:colId xmlns:a16="http://schemas.microsoft.com/office/drawing/2014/main" val="1390886006"/>
                    </a:ext>
                  </a:extLst>
                </a:gridCol>
              </a:tblGrid>
              <a:tr h="1819365">
                <a:tc>
                  <a:txBody>
                    <a:bodyPr/>
                    <a:lstStyle/>
                    <a:p>
                      <a:pPr algn="ctr"/>
                      <a:r>
                        <a:rPr lang="en-US" sz="2400" b="0" dirty="0"/>
                        <a:t>Last Year’s Goal #</a:t>
                      </a:r>
                    </a:p>
                  </a:txBody>
                  <a:tcPr anchor="ctr">
                    <a:solidFill>
                      <a:srgbClr val="002060"/>
                    </a:solidFill>
                  </a:tcPr>
                </a:tc>
                <a:tc>
                  <a:txBody>
                    <a:bodyPr/>
                    <a:lstStyle/>
                    <a:p>
                      <a:pPr algn="ctr"/>
                      <a:r>
                        <a:rPr lang="en-US" sz="2400" b="0" dirty="0"/>
                        <a:t>Last Year’s Action #</a:t>
                      </a:r>
                    </a:p>
                  </a:txBody>
                  <a:tcPr anchor="ctr">
                    <a:solidFill>
                      <a:srgbClr val="002060"/>
                    </a:solidFill>
                  </a:tcPr>
                </a:tc>
                <a:tc>
                  <a:txBody>
                    <a:bodyPr/>
                    <a:lstStyle/>
                    <a:p>
                      <a:pPr algn="ctr"/>
                      <a:r>
                        <a:rPr lang="en-US" sz="2400" b="0" dirty="0"/>
                        <a:t>Prior Action/Service Title</a:t>
                      </a:r>
                    </a:p>
                  </a:txBody>
                  <a:tcPr anchor="ctr">
                    <a:solidFill>
                      <a:srgbClr val="002060"/>
                    </a:solidFill>
                  </a:tcPr>
                </a:tc>
                <a:tc>
                  <a:txBody>
                    <a:bodyPr/>
                    <a:lstStyle/>
                    <a:p>
                      <a:pPr algn="ctr"/>
                      <a:r>
                        <a:rPr lang="en-US" sz="2400" b="0" dirty="0"/>
                        <a:t>Contributed to Increased or Improved Services?</a:t>
                      </a:r>
                    </a:p>
                  </a:txBody>
                  <a:tcPr anchor="ctr">
                    <a:solidFill>
                      <a:srgbClr val="002060"/>
                    </a:solidFill>
                  </a:tcPr>
                </a:tc>
                <a:extLst>
                  <a:ext uri="{0D108BD9-81ED-4DB2-BD59-A6C34878D82A}">
                    <a16:rowId xmlns:a16="http://schemas.microsoft.com/office/drawing/2014/main" val="3437375190"/>
                  </a:ext>
                </a:extLst>
              </a:tr>
              <a:tr h="886671">
                <a:tc>
                  <a:txBody>
                    <a:bodyPr/>
                    <a:lstStyle/>
                    <a:p>
                      <a:pPr algn="ctr"/>
                      <a:r>
                        <a:rPr lang="en-US" sz="2400" dirty="0"/>
                        <a:t>[Input goal number]</a:t>
                      </a:r>
                    </a:p>
                  </a:txBody>
                  <a:tcPr anchor="ctr">
                    <a:solidFill>
                      <a:srgbClr val="BDD6EE"/>
                    </a:solidFill>
                  </a:tcPr>
                </a:tc>
                <a:tc>
                  <a:txBody>
                    <a:bodyPr/>
                    <a:lstStyle/>
                    <a:p>
                      <a:pPr algn="ctr"/>
                      <a:r>
                        <a:rPr lang="en-US" sz="2400" dirty="0"/>
                        <a:t>[Input action number]</a:t>
                      </a:r>
                    </a:p>
                  </a:txBody>
                  <a:tcPr anchor="ctr">
                    <a:solidFill>
                      <a:srgbClr val="BDD6EE"/>
                    </a:solidFill>
                  </a:tcPr>
                </a:tc>
                <a:tc>
                  <a:txBody>
                    <a:bodyPr/>
                    <a:lstStyle/>
                    <a:p>
                      <a:pPr algn="ctr"/>
                      <a:r>
                        <a:rPr lang="en-US" sz="2400" dirty="0"/>
                        <a:t>[Input action title]</a:t>
                      </a:r>
                    </a:p>
                  </a:txBody>
                  <a:tcPr anchor="ctr">
                    <a:solidFill>
                      <a:srgbClr val="BDD6EE"/>
                    </a:solidFill>
                  </a:tcPr>
                </a:tc>
                <a:tc>
                  <a:txBody>
                    <a:bodyPr/>
                    <a:lstStyle/>
                    <a:p>
                      <a:pPr algn="ctr"/>
                      <a:r>
                        <a:rPr lang="en-US" sz="2400" dirty="0"/>
                        <a:t>Yes or No</a:t>
                      </a:r>
                    </a:p>
                  </a:txBody>
                  <a:tcPr anchor="ctr">
                    <a:solidFill>
                      <a:srgbClr val="BDD6EE"/>
                    </a:solidFill>
                  </a:tcPr>
                </a:tc>
                <a:extLst>
                  <a:ext uri="{0D108BD9-81ED-4DB2-BD59-A6C34878D82A}">
                    <a16:rowId xmlns:a16="http://schemas.microsoft.com/office/drawing/2014/main" val="2905382344"/>
                  </a:ext>
                </a:extLst>
              </a:tr>
              <a:tr h="88667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t>[Input goal number]</a:t>
                      </a:r>
                    </a:p>
                  </a:txBody>
                  <a:tcPr anchor="ctr">
                    <a:solidFill>
                      <a:srgbClr val="BDD6E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t>[Input action number]</a:t>
                      </a:r>
                    </a:p>
                  </a:txBody>
                  <a:tcPr anchor="ctr">
                    <a:solidFill>
                      <a:srgbClr val="BDD6E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t>[Input action title]</a:t>
                      </a:r>
                    </a:p>
                  </a:txBody>
                  <a:tcPr anchor="ctr">
                    <a:solidFill>
                      <a:srgbClr val="BDD6E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t>Yes or No</a:t>
                      </a:r>
                    </a:p>
                  </a:txBody>
                  <a:tcPr anchor="ctr">
                    <a:solidFill>
                      <a:srgbClr val="BDD6EE"/>
                    </a:solidFill>
                  </a:tcPr>
                </a:tc>
                <a:extLst>
                  <a:ext uri="{0D108BD9-81ED-4DB2-BD59-A6C34878D82A}">
                    <a16:rowId xmlns:a16="http://schemas.microsoft.com/office/drawing/2014/main" val="2051374396"/>
                  </a:ext>
                </a:extLst>
              </a:tr>
            </a:tbl>
          </a:graphicData>
        </a:graphic>
      </p:graphicFrame>
      <p:sp>
        <p:nvSpPr>
          <p:cNvPr id="5" name="Slide Number Placeholder 4">
            <a:extLst>
              <a:ext uri="{FF2B5EF4-FFF2-40B4-BE49-F238E27FC236}">
                <a16:creationId xmlns:a16="http://schemas.microsoft.com/office/drawing/2014/main" id="{E88CC4B5-D829-751F-884C-794188064D7A}"/>
              </a:ext>
            </a:extLst>
          </p:cNvPr>
          <p:cNvSpPr>
            <a:spLocks noGrp="1"/>
          </p:cNvSpPr>
          <p:nvPr>
            <p:ph type="sldNum" sz="quarter" idx="12"/>
          </p:nvPr>
        </p:nvSpPr>
        <p:spPr/>
        <p:txBody>
          <a:bodyPr/>
          <a:lstStyle/>
          <a:p>
            <a:fld id="{1E47FE53-EBF0-4DA7-9D9D-CC1C3A20F3CB}" type="slidenum">
              <a:rPr lang="en-US" smtClean="0"/>
              <a:t>60</a:t>
            </a:fld>
            <a:endParaRPr lang="en-US"/>
          </a:p>
        </p:txBody>
      </p:sp>
    </p:spTree>
    <p:extLst>
      <p:ext uri="{BB962C8B-B14F-4D97-AF65-F5344CB8AC3E}">
        <p14:creationId xmlns:p14="http://schemas.microsoft.com/office/powerpoint/2010/main" val="33585223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1D78ED-FD1F-F887-CE0A-541AE542C5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55D3C2-2293-E5D7-C212-98DD1D1082EA}"/>
              </a:ext>
            </a:extLst>
          </p:cNvPr>
          <p:cNvSpPr>
            <a:spLocks noGrp="1"/>
          </p:cNvSpPr>
          <p:nvPr>
            <p:ph type="title"/>
          </p:nvPr>
        </p:nvSpPr>
        <p:spPr>
          <a:xfrm>
            <a:off x="1097280" y="286603"/>
            <a:ext cx="10360712" cy="1450757"/>
          </a:xfrm>
        </p:spPr>
        <p:txBody>
          <a:bodyPr/>
          <a:lstStyle/>
          <a:p>
            <a:r>
              <a:rPr lang="en-US" dirty="0"/>
              <a:t>2023-24 Contributing Actions Annual Update Table (4)</a:t>
            </a:r>
          </a:p>
        </p:txBody>
      </p:sp>
      <p:sp>
        <p:nvSpPr>
          <p:cNvPr id="3" name="Content Placeholder 2">
            <a:extLst>
              <a:ext uri="{FF2B5EF4-FFF2-40B4-BE49-F238E27FC236}">
                <a16:creationId xmlns:a16="http://schemas.microsoft.com/office/drawing/2014/main" id="{1957A644-18B1-FE29-485C-F7C15046F047}"/>
              </a:ext>
            </a:extLst>
          </p:cNvPr>
          <p:cNvSpPr>
            <a:spLocks noGrp="1"/>
          </p:cNvSpPr>
          <p:nvPr>
            <p:ph sz="half" idx="1"/>
          </p:nvPr>
        </p:nvSpPr>
        <p:spPr>
          <a:xfrm>
            <a:off x="323667" y="1737360"/>
            <a:ext cx="11544665" cy="686527"/>
          </a:xfrm>
        </p:spPr>
        <p:txBody>
          <a:bodyPr>
            <a:normAutofit/>
          </a:bodyPr>
          <a:lstStyle/>
          <a:p>
            <a:pPr marL="0" indent="0">
              <a:buNone/>
            </a:pPr>
            <a:r>
              <a:rPr lang="en-US" sz="2400" dirty="0"/>
              <a:t>(see notes &amp; continued from previous slide)</a:t>
            </a:r>
          </a:p>
        </p:txBody>
      </p:sp>
      <p:graphicFrame>
        <p:nvGraphicFramePr>
          <p:cNvPr id="6" name="Content Placeholder 5">
            <a:extLst>
              <a:ext uri="{FF2B5EF4-FFF2-40B4-BE49-F238E27FC236}">
                <a16:creationId xmlns:a16="http://schemas.microsoft.com/office/drawing/2014/main" id="{39F8DD84-C5F4-FADE-9312-1BB68B183A70}"/>
              </a:ext>
            </a:extLst>
          </p:cNvPr>
          <p:cNvGraphicFramePr>
            <a:graphicFrameLocks noGrp="1"/>
          </p:cNvGraphicFramePr>
          <p:nvPr>
            <p:ph sz="half" idx="2"/>
            <p:extLst>
              <p:ext uri="{D42A27DB-BD31-4B8C-83A1-F6EECF244321}">
                <p14:modId xmlns:p14="http://schemas.microsoft.com/office/powerpoint/2010/main" val="1301624987"/>
              </p:ext>
            </p:extLst>
          </p:nvPr>
        </p:nvGraphicFramePr>
        <p:xfrm>
          <a:off x="323666" y="2310675"/>
          <a:ext cx="11746412" cy="3592707"/>
        </p:xfrm>
        <a:graphic>
          <a:graphicData uri="http://schemas.openxmlformats.org/drawingml/2006/table">
            <a:tbl>
              <a:tblPr firstRow="1" bandRow="1">
                <a:tableStyleId>{5C22544A-7EE6-4342-B048-85BDC9FD1C3A}</a:tableStyleId>
              </a:tblPr>
              <a:tblGrid>
                <a:gridCol w="2936603">
                  <a:extLst>
                    <a:ext uri="{9D8B030D-6E8A-4147-A177-3AD203B41FA5}">
                      <a16:colId xmlns:a16="http://schemas.microsoft.com/office/drawing/2014/main" val="3388892407"/>
                    </a:ext>
                  </a:extLst>
                </a:gridCol>
                <a:gridCol w="2936603">
                  <a:extLst>
                    <a:ext uri="{9D8B030D-6E8A-4147-A177-3AD203B41FA5}">
                      <a16:colId xmlns:a16="http://schemas.microsoft.com/office/drawing/2014/main" val="1150017162"/>
                    </a:ext>
                  </a:extLst>
                </a:gridCol>
                <a:gridCol w="2936603">
                  <a:extLst>
                    <a:ext uri="{9D8B030D-6E8A-4147-A177-3AD203B41FA5}">
                      <a16:colId xmlns:a16="http://schemas.microsoft.com/office/drawing/2014/main" val="1726436255"/>
                    </a:ext>
                  </a:extLst>
                </a:gridCol>
                <a:gridCol w="2936603">
                  <a:extLst>
                    <a:ext uri="{9D8B030D-6E8A-4147-A177-3AD203B41FA5}">
                      <a16:colId xmlns:a16="http://schemas.microsoft.com/office/drawing/2014/main" val="1390886006"/>
                    </a:ext>
                  </a:extLst>
                </a:gridCol>
              </a:tblGrid>
              <a:tr h="1819365">
                <a:tc>
                  <a:txBody>
                    <a:bodyPr/>
                    <a:lstStyle/>
                    <a:p>
                      <a:pPr algn="ctr"/>
                      <a:r>
                        <a:rPr lang="en-US" sz="2400" b="0" dirty="0"/>
                        <a:t>Last Year’s Planned Expenditures for Contributing Actions (LCFF Funds)</a:t>
                      </a:r>
                    </a:p>
                  </a:txBody>
                  <a:tcPr anchor="ctr">
                    <a:solidFill>
                      <a:srgbClr val="002060"/>
                    </a:solidFill>
                  </a:tcPr>
                </a:tc>
                <a:tc>
                  <a:txBody>
                    <a:bodyPr/>
                    <a:lstStyle/>
                    <a:p>
                      <a:pPr algn="ctr"/>
                      <a:r>
                        <a:rPr lang="en-US" sz="2400" b="0" dirty="0"/>
                        <a:t>Estimated Actual Expenditures for Contributing Actions (Input LCFF Funds)</a:t>
                      </a:r>
                    </a:p>
                  </a:txBody>
                  <a:tcPr anchor="ctr">
                    <a:solidFill>
                      <a:srgbClr val="002060"/>
                    </a:solidFill>
                  </a:tcPr>
                </a:tc>
                <a:tc>
                  <a:txBody>
                    <a:bodyPr/>
                    <a:lstStyle/>
                    <a:p>
                      <a:pPr algn="ctr"/>
                      <a:r>
                        <a:rPr lang="en-US" sz="2400" b="0" dirty="0"/>
                        <a:t>Planned Percentage of Improved Services</a:t>
                      </a:r>
                    </a:p>
                  </a:txBody>
                  <a:tcPr anchor="ctr">
                    <a:solidFill>
                      <a:srgbClr val="002060"/>
                    </a:solidFill>
                  </a:tcPr>
                </a:tc>
                <a:tc>
                  <a:txBody>
                    <a:bodyPr/>
                    <a:lstStyle/>
                    <a:p>
                      <a:pPr algn="ctr"/>
                      <a:r>
                        <a:rPr lang="en-US" sz="2400" b="0" dirty="0"/>
                        <a:t>Estimated Actual Percentage of Improved Services (Input Percentage)</a:t>
                      </a:r>
                    </a:p>
                  </a:txBody>
                  <a:tcPr anchor="ctr">
                    <a:solidFill>
                      <a:srgbClr val="002060"/>
                    </a:solidFill>
                  </a:tcPr>
                </a:tc>
                <a:extLst>
                  <a:ext uri="{0D108BD9-81ED-4DB2-BD59-A6C34878D82A}">
                    <a16:rowId xmlns:a16="http://schemas.microsoft.com/office/drawing/2014/main" val="3437375190"/>
                  </a:ext>
                </a:extLst>
              </a:tr>
              <a:tr h="886671">
                <a:tc>
                  <a:txBody>
                    <a:bodyPr/>
                    <a:lstStyle/>
                    <a:p>
                      <a:pPr algn="ctr"/>
                      <a:r>
                        <a:rPr lang="en-US" sz="2400" dirty="0"/>
                        <a:t>$  -</a:t>
                      </a:r>
                    </a:p>
                  </a:txBody>
                  <a:tcPr anchor="ctr">
                    <a:solidFill>
                      <a:srgbClr val="BDD6EE"/>
                    </a:solidFill>
                  </a:tcPr>
                </a:tc>
                <a:tc>
                  <a:txBody>
                    <a:bodyPr/>
                    <a:lstStyle/>
                    <a:p>
                      <a:pPr algn="ctr"/>
                      <a:r>
                        <a:rPr lang="en-US" sz="2400" dirty="0"/>
                        <a:t>$  -</a:t>
                      </a:r>
                    </a:p>
                  </a:txBody>
                  <a:tcPr anchor="ctr">
                    <a:solidFill>
                      <a:srgbClr val="BDD6EE"/>
                    </a:solidFill>
                  </a:tcPr>
                </a:tc>
                <a:tc>
                  <a:txBody>
                    <a:bodyPr/>
                    <a:lstStyle/>
                    <a:p>
                      <a:pPr algn="ctr"/>
                      <a:r>
                        <a:rPr lang="en-US" sz="2400" dirty="0"/>
                        <a:t>0.000%</a:t>
                      </a:r>
                    </a:p>
                  </a:txBody>
                  <a:tcPr anchor="ctr">
                    <a:solidFill>
                      <a:srgbClr val="BDD6EE"/>
                    </a:solidFill>
                  </a:tcPr>
                </a:tc>
                <a:tc>
                  <a:txBody>
                    <a:bodyPr/>
                    <a:lstStyle/>
                    <a:p>
                      <a:pPr algn="ctr"/>
                      <a:r>
                        <a:rPr lang="en-US" sz="2400" dirty="0"/>
                        <a:t>0.000%</a:t>
                      </a:r>
                    </a:p>
                  </a:txBody>
                  <a:tcPr anchor="ctr">
                    <a:solidFill>
                      <a:srgbClr val="BDD6EE"/>
                    </a:solidFill>
                  </a:tcPr>
                </a:tc>
                <a:extLst>
                  <a:ext uri="{0D108BD9-81ED-4DB2-BD59-A6C34878D82A}">
                    <a16:rowId xmlns:a16="http://schemas.microsoft.com/office/drawing/2014/main" val="2905382344"/>
                  </a:ext>
                </a:extLst>
              </a:tr>
              <a:tr h="886671">
                <a:tc>
                  <a:txBody>
                    <a:bodyPr/>
                    <a:lstStyle/>
                    <a:p>
                      <a:pPr algn="ctr"/>
                      <a:r>
                        <a:rPr lang="en-US" sz="2400" dirty="0"/>
                        <a:t>$  -</a:t>
                      </a:r>
                    </a:p>
                  </a:txBody>
                  <a:tcPr anchor="ctr">
                    <a:solidFill>
                      <a:srgbClr val="BDD6EE"/>
                    </a:solidFill>
                  </a:tcPr>
                </a:tc>
                <a:tc>
                  <a:txBody>
                    <a:bodyPr/>
                    <a:lstStyle/>
                    <a:p>
                      <a:pPr algn="ctr"/>
                      <a:r>
                        <a:rPr lang="en-US" sz="2400" dirty="0"/>
                        <a:t>$  -</a:t>
                      </a:r>
                    </a:p>
                  </a:txBody>
                  <a:tcPr anchor="ctr">
                    <a:solidFill>
                      <a:srgbClr val="BDD6EE"/>
                    </a:solidFill>
                  </a:tcPr>
                </a:tc>
                <a:tc>
                  <a:txBody>
                    <a:bodyPr/>
                    <a:lstStyle/>
                    <a:p>
                      <a:pPr algn="ctr"/>
                      <a:r>
                        <a:rPr lang="en-US" sz="2400" dirty="0"/>
                        <a:t>0.000%</a:t>
                      </a:r>
                    </a:p>
                  </a:txBody>
                  <a:tcPr anchor="ctr">
                    <a:solidFill>
                      <a:srgbClr val="BDD6EE"/>
                    </a:solidFill>
                  </a:tcPr>
                </a:tc>
                <a:tc>
                  <a:txBody>
                    <a:bodyPr/>
                    <a:lstStyle/>
                    <a:p>
                      <a:pPr algn="ctr"/>
                      <a:r>
                        <a:rPr lang="en-US" sz="2400" dirty="0"/>
                        <a:t>0.000%</a:t>
                      </a:r>
                    </a:p>
                  </a:txBody>
                  <a:tcPr anchor="ctr">
                    <a:solidFill>
                      <a:srgbClr val="BDD6EE"/>
                    </a:solidFill>
                  </a:tcPr>
                </a:tc>
                <a:extLst>
                  <a:ext uri="{0D108BD9-81ED-4DB2-BD59-A6C34878D82A}">
                    <a16:rowId xmlns:a16="http://schemas.microsoft.com/office/drawing/2014/main" val="2051374396"/>
                  </a:ext>
                </a:extLst>
              </a:tr>
            </a:tbl>
          </a:graphicData>
        </a:graphic>
      </p:graphicFrame>
      <p:sp>
        <p:nvSpPr>
          <p:cNvPr id="5" name="Slide Number Placeholder 4">
            <a:extLst>
              <a:ext uri="{FF2B5EF4-FFF2-40B4-BE49-F238E27FC236}">
                <a16:creationId xmlns:a16="http://schemas.microsoft.com/office/drawing/2014/main" id="{2CFCC765-AE17-C736-B01F-E09EE69484C5}"/>
              </a:ext>
            </a:extLst>
          </p:cNvPr>
          <p:cNvSpPr>
            <a:spLocks noGrp="1"/>
          </p:cNvSpPr>
          <p:nvPr>
            <p:ph type="sldNum" sz="quarter" idx="12"/>
          </p:nvPr>
        </p:nvSpPr>
        <p:spPr/>
        <p:txBody>
          <a:bodyPr/>
          <a:lstStyle/>
          <a:p>
            <a:fld id="{1E47FE53-EBF0-4DA7-9D9D-CC1C3A20F3CB}" type="slidenum">
              <a:rPr lang="en-US" smtClean="0"/>
              <a:t>61</a:t>
            </a:fld>
            <a:endParaRPr lang="en-US"/>
          </a:p>
        </p:txBody>
      </p:sp>
    </p:spTree>
    <p:extLst>
      <p:ext uri="{BB962C8B-B14F-4D97-AF65-F5344CB8AC3E}">
        <p14:creationId xmlns:p14="http://schemas.microsoft.com/office/powerpoint/2010/main" val="13192887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7715DB-9051-9548-0DC5-AB532DFDE3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75D702-D93F-72C7-2940-C1271AD130DD}"/>
              </a:ext>
            </a:extLst>
          </p:cNvPr>
          <p:cNvSpPr>
            <a:spLocks noGrp="1"/>
          </p:cNvSpPr>
          <p:nvPr>
            <p:ph type="title"/>
          </p:nvPr>
        </p:nvSpPr>
        <p:spPr>
          <a:xfrm>
            <a:off x="1097280" y="286603"/>
            <a:ext cx="10360712" cy="1450757"/>
          </a:xfrm>
        </p:spPr>
        <p:txBody>
          <a:bodyPr/>
          <a:lstStyle/>
          <a:p>
            <a:r>
              <a:rPr lang="en-US" dirty="0"/>
              <a:t>2023-24 LCFF Carryover Table (1)</a:t>
            </a:r>
          </a:p>
        </p:txBody>
      </p:sp>
      <p:sp>
        <p:nvSpPr>
          <p:cNvPr id="3" name="Content Placeholder 2">
            <a:extLst>
              <a:ext uri="{FF2B5EF4-FFF2-40B4-BE49-F238E27FC236}">
                <a16:creationId xmlns:a16="http://schemas.microsoft.com/office/drawing/2014/main" id="{5AA4B7F6-F563-9007-0AE8-6705419A57A0}"/>
              </a:ext>
            </a:extLst>
          </p:cNvPr>
          <p:cNvSpPr>
            <a:spLocks noGrp="1"/>
          </p:cNvSpPr>
          <p:nvPr>
            <p:ph sz="half" idx="1"/>
          </p:nvPr>
        </p:nvSpPr>
        <p:spPr>
          <a:xfrm>
            <a:off x="323667" y="1737360"/>
            <a:ext cx="11544665" cy="686527"/>
          </a:xfrm>
        </p:spPr>
        <p:txBody>
          <a:bodyPr>
            <a:normAutofit/>
          </a:bodyPr>
          <a:lstStyle/>
          <a:p>
            <a:pPr marL="0" indent="0">
              <a:buNone/>
            </a:pPr>
            <a:r>
              <a:rPr lang="en-US" sz="2400" b="1" dirty="0"/>
              <a:t>2023-24 LCFF Carryover Table </a:t>
            </a:r>
            <a:r>
              <a:rPr lang="en-US" sz="2400" dirty="0"/>
              <a:t>(see notes &amp; continued on next slide)</a:t>
            </a:r>
          </a:p>
        </p:txBody>
      </p:sp>
      <p:graphicFrame>
        <p:nvGraphicFramePr>
          <p:cNvPr id="6" name="Content Placeholder 5">
            <a:extLst>
              <a:ext uri="{FF2B5EF4-FFF2-40B4-BE49-F238E27FC236}">
                <a16:creationId xmlns:a16="http://schemas.microsoft.com/office/drawing/2014/main" id="{0AFB4711-F915-E13E-A598-89B2C4AA1C5A}"/>
              </a:ext>
            </a:extLst>
          </p:cNvPr>
          <p:cNvGraphicFramePr>
            <a:graphicFrameLocks noGrp="1"/>
          </p:cNvGraphicFramePr>
          <p:nvPr>
            <p:ph sz="half" idx="2"/>
            <p:extLst>
              <p:ext uri="{D42A27DB-BD31-4B8C-83A1-F6EECF244321}">
                <p14:modId xmlns:p14="http://schemas.microsoft.com/office/powerpoint/2010/main" val="1731391355"/>
              </p:ext>
            </p:extLst>
          </p:nvPr>
        </p:nvGraphicFramePr>
        <p:xfrm>
          <a:off x="323666" y="2310675"/>
          <a:ext cx="11544664" cy="4127074"/>
        </p:xfrm>
        <a:graphic>
          <a:graphicData uri="http://schemas.openxmlformats.org/drawingml/2006/table">
            <a:tbl>
              <a:tblPr firstRow="1" bandRow="1">
                <a:tableStyleId>{5C22544A-7EE6-4342-B048-85BDC9FD1C3A}</a:tableStyleId>
              </a:tblPr>
              <a:tblGrid>
                <a:gridCol w="2886166">
                  <a:extLst>
                    <a:ext uri="{9D8B030D-6E8A-4147-A177-3AD203B41FA5}">
                      <a16:colId xmlns:a16="http://schemas.microsoft.com/office/drawing/2014/main" val="3388892407"/>
                    </a:ext>
                  </a:extLst>
                </a:gridCol>
                <a:gridCol w="2886166">
                  <a:extLst>
                    <a:ext uri="{9D8B030D-6E8A-4147-A177-3AD203B41FA5}">
                      <a16:colId xmlns:a16="http://schemas.microsoft.com/office/drawing/2014/main" val="1150017162"/>
                    </a:ext>
                  </a:extLst>
                </a:gridCol>
                <a:gridCol w="2886166">
                  <a:extLst>
                    <a:ext uri="{9D8B030D-6E8A-4147-A177-3AD203B41FA5}">
                      <a16:colId xmlns:a16="http://schemas.microsoft.com/office/drawing/2014/main" val="1726436255"/>
                    </a:ext>
                  </a:extLst>
                </a:gridCol>
                <a:gridCol w="2886166">
                  <a:extLst>
                    <a:ext uri="{9D8B030D-6E8A-4147-A177-3AD203B41FA5}">
                      <a16:colId xmlns:a16="http://schemas.microsoft.com/office/drawing/2014/main" val="1390886006"/>
                    </a:ext>
                  </a:extLst>
                </a:gridCol>
              </a:tblGrid>
              <a:tr h="2864457">
                <a:tc>
                  <a:txBody>
                    <a:bodyPr/>
                    <a:lstStyle/>
                    <a:p>
                      <a:pPr algn="ctr"/>
                      <a:r>
                        <a:rPr lang="en-US" sz="2400" b="0" dirty="0"/>
                        <a:t>9. Estimated Actual LCFF Base Grant (Input Dollar Amount)</a:t>
                      </a:r>
                    </a:p>
                  </a:txBody>
                  <a:tcPr anchor="ctr">
                    <a:solidFill>
                      <a:srgbClr val="002060"/>
                    </a:solidFill>
                  </a:tcPr>
                </a:tc>
                <a:tc>
                  <a:txBody>
                    <a:bodyPr/>
                    <a:lstStyle/>
                    <a:p>
                      <a:pPr algn="ctr"/>
                      <a:r>
                        <a:rPr lang="en-US" sz="2400" b="0" dirty="0"/>
                        <a:t>6. Estimated Actual LCFF Supplemental and/or Concentration Grants</a:t>
                      </a:r>
                    </a:p>
                  </a:txBody>
                  <a:tcPr anchor="ctr">
                    <a:solidFill>
                      <a:srgbClr val="002060"/>
                    </a:solidFill>
                  </a:tcPr>
                </a:tc>
                <a:tc>
                  <a:txBody>
                    <a:bodyPr/>
                    <a:lstStyle/>
                    <a:p>
                      <a:pPr algn="ctr"/>
                      <a:r>
                        <a:rPr lang="en-US" sz="2400" b="0" dirty="0"/>
                        <a:t>LCFF Carryover – Percentage (Percentage from Prior Year)</a:t>
                      </a:r>
                    </a:p>
                  </a:txBody>
                  <a:tcPr anchor="ctr">
                    <a:solidFill>
                      <a:srgbClr val="002060"/>
                    </a:solidFill>
                  </a:tcPr>
                </a:tc>
                <a:tc>
                  <a:txBody>
                    <a:bodyPr/>
                    <a:lstStyle/>
                    <a:p>
                      <a:pPr algn="ctr"/>
                      <a:r>
                        <a:rPr lang="en-US" sz="2400" b="0" dirty="0"/>
                        <a:t>10. Total Percentage to Increase or Improve Services for the Current School Year (6 divided by 9 + Carryover %)</a:t>
                      </a:r>
                    </a:p>
                  </a:txBody>
                  <a:tcPr anchor="ctr">
                    <a:solidFill>
                      <a:srgbClr val="002060"/>
                    </a:solidFill>
                  </a:tcPr>
                </a:tc>
                <a:extLst>
                  <a:ext uri="{0D108BD9-81ED-4DB2-BD59-A6C34878D82A}">
                    <a16:rowId xmlns:a16="http://schemas.microsoft.com/office/drawing/2014/main" val="3437375190"/>
                  </a:ext>
                </a:extLst>
              </a:tr>
              <a:tr h="1109554">
                <a:tc>
                  <a:txBody>
                    <a:bodyPr/>
                    <a:lstStyle/>
                    <a:p>
                      <a:pPr algn="ctr"/>
                      <a:r>
                        <a:rPr lang="en-US" sz="2400" dirty="0"/>
                        <a:t>$  -</a:t>
                      </a:r>
                    </a:p>
                  </a:txBody>
                  <a:tcPr anchor="ctr">
                    <a:solidFill>
                      <a:srgbClr val="BDD6EE"/>
                    </a:solidFill>
                  </a:tcPr>
                </a:tc>
                <a:tc>
                  <a:txBody>
                    <a:bodyPr/>
                    <a:lstStyle/>
                    <a:p>
                      <a:pPr algn="ctr"/>
                      <a:r>
                        <a:rPr lang="en-US" sz="2400" dirty="0"/>
                        <a:t>$  -</a:t>
                      </a:r>
                    </a:p>
                  </a:txBody>
                  <a:tcPr anchor="ctr">
                    <a:solidFill>
                      <a:srgbClr val="BDD6EE"/>
                    </a:solidFill>
                  </a:tcPr>
                </a:tc>
                <a:tc>
                  <a:txBody>
                    <a:bodyPr/>
                    <a:lstStyle/>
                    <a:p>
                      <a:pPr algn="ctr"/>
                      <a:r>
                        <a:rPr lang="en-US" sz="2400" dirty="0"/>
                        <a:t>0.000%</a:t>
                      </a:r>
                    </a:p>
                  </a:txBody>
                  <a:tcPr anchor="ctr">
                    <a:solidFill>
                      <a:srgbClr val="BDD6EE"/>
                    </a:solidFill>
                  </a:tcPr>
                </a:tc>
                <a:tc>
                  <a:txBody>
                    <a:bodyPr/>
                    <a:lstStyle/>
                    <a:p>
                      <a:pPr algn="ctr"/>
                      <a:r>
                        <a:rPr lang="en-US" sz="2400" dirty="0"/>
                        <a:t>0.000%</a:t>
                      </a:r>
                    </a:p>
                  </a:txBody>
                  <a:tcPr anchor="ctr">
                    <a:solidFill>
                      <a:srgbClr val="BDD6EE"/>
                    </a:solidFill>
                  </a:tcPr>
                </a:tc>
                <a:extLst>
                  <a:ext uri="{0D108BD9-81ED-4DB2-BD59-A6C34878D82A}">
                    <a16:rowId xmlns:a16="http://schemas.microsoft.com/office/drawing/2014/main" val="2905382344"/>
                  </a:ext>
                </a:extLst>
              </a:tr>
            </a:tbl>
          </a:graphicData>
        </a:graphic>
      </p:graphicFrame>
      <p:sp>
        <p:nvSpPr>
          <p:cNvPr id="5" name="Slide Number Placeholder 4">
            <a:extLst>
              <a:ext uri="{FF2B5EF4-FFF2-40B4-BE49-F238E27FC236}">
                <a16:creationId xmlns:a16="http://schemas.microsoft.com/office/drawing/2014/main" id="{C9AA7CF4-58C4-1631-26F9-81B42166B08E}"/>
              </a:ext>
            </a:extLst>
          </p:cNvPr>
          <p:cNvSpPr>
            <a:spLocks noGrp="1"/>
          </p:cNvSpPr>
          <p:nvPr>
            <p:ph type="sldNum" sz="quarter" idx="12"/>
          </p:nvPr>
        </p:nvSpPr>
        <p:spPr/>
        <p:txBody>
          <a:bodyPr/>
          <a:lstStyle/>
          <a:p>
            <a:fld id="{1E47FE53-EBF0-4DA7-9D9D-CC1C3A20F3CB}" type="slidenum">
              <a:rPr lang="en-US" smtClean="0"/>
              <a:t>62</a:t>
            </a:fld>
            <a:endParaRPr lang="en-US"/>
          </a:p>
        </p:txBody>
      </p:sp>
    </p:spTree>
    <p:extLst>
      <p:ext uri="{BB962C8B-B14F-4D97-AF65-F5344CB8AC3E}">
        <p14:creationId xmlns:p14="http://schemas.microsoft.com/office/powerpoint/2010/main" val="99781587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4AE30D-86F2-8C67-FA39-D132D01EBC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84E0856-29DB-913F-8CF5-E495571DE860}"/>
              </a:ext>
            </a:extLst>
          </p:cNvPr>
          <p:cNvSpPr>
            <a:spLocks noGrp="1"/>
          </p:cNvSpPr>
          <p:nvPr>
            <p:ph type="title"/>
          </p:nvPr>
        </p:nvSpPr>
        <p:spPr>
          <a:xfrm>
            <a:off x="1097280" y="286603"/>
            <a:ext cx="10360712" cy="1450757"/>
          </a:xfrm>
        </p:spPr>
        <p:txBody>
          <a:bodyPr/>
          <a:lstStyle/>
          <a:p>
            <a:r>
              <a:rPr lang="en-US" dirty="0"/>
              <a:t>2023-24 LCFF Carryover Table (2)</a:t>
            </a:r>
          </a:p>
        </p:txBody>
      </p:sp>
      <p:sp>
        <p:nvSpPr>
          <p:cNvPr id="3" name="Content Placeholder 2">
            <a:extLst>
              <a:ext uri="{FF2B5EF4-FFF2-40B4-BE49-F238E27FC236}">
                <a16:creationId xmlns:a16="http://schemas.microsoft.com/office/drawing/2014/main" id="{4FAFFE30-EF6E-F863-4517-653E91716186}"/>
              </a:ext>
            </a:extLst>
          </p:cNvPr>
          <p:cNvSpPr>
            <a:spLocks noGrp="1"/>
          </p:cNvSpPr>
          <p:nvPr>
            <p:ph sz="half" idx="1"/>
          </p:nvPr>
        </p:nvSpPr>
        <p:spPr>
          <a:xfrm>
            <a:off x="323667" y="1737360"/>
            <a:ext cx="11544665" cy="686527"/>
          </a:xfrm>
        </p:spPr>
        <p:txBody>
          <a:bodyPr>
            <a:normAutofit lnSpcReduction="10000"/>
          </a:bodyPr>
          <a:lstStyle/>
          <a:p>
            <a:pPr marL="0" indent="0">
              <a:buNone/>
            </a:pPr>
            <a:r>
              <a:rPr lang="en-US" sz="2400" b="1" dirty="0"/>
              <a:t>2023-24 LCFF Carryover Table </a:t>
            </a:r>
            <a:r>
              <a:rPr lang="en-US" sz="2400" dirty="0"/>
              <a:t>(see notes &amp; continued from previous slide and continued on next slide)</a:t>
            </a:r>
          </a:p>
        </p:txBody>
      </p:sp>
      <p:graphicFrame>
        <p:nvGraphicFramePr>
          <p:cNvPr id="6" name="Content Placeholder 5">
            <a:extLst>
              <a:ext uri="{FF2B5EF4-FFF2-40B4-BE49-F238E27FC236}">
                <a16:creationId xmlns:a16="http://schemas.microsoft.com/office/drawing/2014/main" id="{829966B6-B462-DA64-4D4E-623C88F3B473}"/>
              </a:ext>
            </a:extLst>
          </p:cNvPr>
          <p:cNvGraphicFramePr>
            <a:graphicFrameLocks noGrp="1"/>
          </p:cNvGraphicFramePr>
          <p:nvPr>
            <p:ph sz="half" idx="2"/>
            <p:extLst>
              <p:ext uri="{D42A27DB-BD31-4B8C-83A1-F6EECF244321}">
                <p14:modId xmlns:p14="http://schemas.microsoft.com/office/powerpoint/2010/main" val="2749176844"/>
              </p:ext>
            </p:extLst>
          </p:nvPr>
        </p:nvGraphicFramePr>
        <p:xfrm>
          <a:off x="323666" y="2310675"/>
          <a:ext cx="11544664" cy="3974011"/>
        </p:xfrm>
        <a:graphic>
          <a:graphicData uri="http://schemas.openxmlformats.org/drawingml/2006/table">
            <a:tbl>
              <a:tblPr firstRow="1" bandRow="1">
                <a:tableStyleId>{5C22544A-7EE6-4342-B048-85BDC9FD1C3A}</a:tableStyleId>
              </a:tblPr>
              <a:tblGrid>
                <a:gridCol w="2886166">
                  <a:extLst>
                    <a:ext uri="{9D8B030D-6E8A-4147-A177-3AD203B41FA5}">
                      <a16:colId xmlns:a16="http://schemas.microsoft.com/office/drawing/2014/main" val="3388892407"/>
                    </a:ext>
                  </a:extLst>
                </a:gridCol>
                <a:gridCol w="2886166">
                  <a:extLst>
                    <a:ext uri="{9D8B030D-6E8A-4147-A177-3AD203B41FA5}">
                      <a16:colId xmlns:a16="http://schemas.microsoft.com/office/drawing/2014/main" val="1150017162"/>
                    </a:ext>
                  </a:extLst>
                </a:gridCol>
                <a:gridCol w="2886166">
                  <a:extLst>
                    <a:ext uri="{9D8B030D-6E8A-4147-A177-3AD203B41FA5}">
                      <a16:colId xmlns:a16="http://schemas.microsoft.com/office/drawing/2014/main" val="1726436255"/>
                    </a:ext>
                  </a:extLst>
                </a:gridCol>
                <a:gridCol w="2886166">
                  <a:extLst>
                    <a:ext uri="{9D8B030D-6E8A-4147-A177-3AD203B41FA5}">
                      <a16:colId xmlns:a16="http://schemas.microsoft.com/office/drawing/2014/main" val="1390886006"/>
                    </a:ext>
                  </a:extLst>
                </a:gridCol>
              </a:tblGrid>
              <a:tr h="2864457">
                <a:tc>
                  <a:txBody>
                    <a:bodyPr/>
                    <a:lstStyle/>
                    <a:p>
                      <a:pPr algn="ctr"/>
                      <a:r>
                        <a:rPr lang="en-US" sz="2400" b="0" dirty="0"/>
                        <a:t>7. Total Estimated Actual Expenditures for Contributing Actions (LCFF Funds)</a:t>
                      </a:r>
                    </a:p>
                  </a:txBody>
                  <a:tcPr anchor="ctr">
                    <a:solidFill>
                      <a:srgbClr val="002060"/>
                    </a:solidFill>
                  </a:tcPr>
                </a:tc>
                <a:tc>
                  <a:txBody>
                    <a:bodyPr/>
                    <a:lstStyle/>
                    <a:p>
                      <a:pPr algn="ctr"/>
                      <a:r>
                        <a:rPr lang="en-US" sz="2400" b="0" dirty="0"/>
                        <a:t>8. Total Estimated Actual Percentage of Improved Services (%)</a:t>
                      </a:r>
                    </a:p>
                  </a:txBody>
                  <a:tcPr anchor="ctr">
                    <a:solidFill>
                      <a:srgbClr val="002060"/>
                    </a:solidFill>
                  </a:tcPr>
                </a:tc>
                <a:tc>
                  <a:txBody>
                    <a:bodyPr/>
                    <a:lstStyle/>
                    <a:p>
                      <a:pPr algn="ctr"/>
                      <a:r>
                        <a:rPr lang="en-US" sz="2400" b="0" dirty="0"/>
                        <a:t>11. Estimated Actual Percentage of Increased or Improved Services (7 divided by 9, plus 8)</a:t>
                      </a:r>
                    </a:p>
                  </a:txBody>
                  <a:tcPr anchor="ctr">
                    <a:solidFill>
                      <a:srgbClr val="002060"/>
                    </a:solidFill>
                  </a:tcPr>
                </a:tc>
                <a:tc>
                  <a:txBody>
                    <a:bodyPr/>
                    <a:lstStyle/>
                    <a:p>
                      <a:pPr algn="ctr"/>
                      <a:r>
                        <a:rPr lang="en-US" sz="2400" b="0" dirty="0"/>
                        <a:t>12. LCFF Carryover – Dollar Amount (Subtract 11 from 10 and multiply by 9)</a:t>
                      </a:r>
                    </a:p>
                  </a:txBody>
                  <a:tcPr anchor="ctr">
                    <a:solidFill>
                      <a:srgbClr val="002060"/>
                    </a:solidFill>
                  </a:tcPr>
                </a:tc>
                <a:extLst>
                  <a:ext uri="{0D108BD9-81ED-4DB2-BD59-A6C34878D82A}">
                    <a16:rowId xmlns:a16="http://schemas.microsoft.com/office/drawing/2014/main" val="3437375190"/>
                  </a:ext>
                </a:extLst>
              </a:tr>
              <a:tr h="1109554">
                <a:tc>
                  <a:txBody>
                    <a:bodyPr/>
                    <a:lstStyle/>
                    <a:p>
                      <a:pPr algn="ctr"/>
                      <a:r>
                        <a:rPr lang="en-US" sz="2400" dirty="0"/>
                        <a:t>$  -</a:t>
                      </a:r>
                    </a:p>
                  </a:txBody>
                  <a:tcPr anchor="ctr">
                    <a:solidFill>
                      <a:srgbClr val="BDD6EE"/>
                    </a:solidFill>
                  </a:tcPr>
                </a:tc>
                <a:tc>
                  <a:txBody>
                    <a:bodyPr/>
                    <a:lstStyle/>
                    <a:p>
                      <a:pPr algn="ctr"/>
                      <a:r>
                        <a:rPr lang="en-US" sz="2400" dirty="0"/>
                        <a:t>0.000%</a:t>
                      </a:r>
                    </a:p>
                  </a:txBody>
                  <a:tcPr anchor="ctr">
                    <a:solidFill>
                      <a:srgbClr val="BDD6EE"/>
                    </a:solidFill>
                  </a:tcPr>
                </a:tc>
                <a:tc>
                  <a:txBody>
                    <a:bodyPr/>
                    <a:lstStyle/>
                    <a:p>
                      <a:pPr algn="ctr"/>
                      <a:r>
                        <a:rPr lang="en-US" sz="2400" dirty="0"/>
                        <a:t>0.000%</a:t>
                      </a:r>
                    </a:p>
                  </a:txBody>
                  <a:tcPr anchor="ctr">
                    <a:solidFill>
                      <a:srgbClr val="BDD6EE"/>
                    </a:solidFill>
                  </a:tcPr>
                </a:tc>
                <a:tc>
                  <a:txBody>
                    <a:bodyPr/>
                    <a:lstStyle/>
                    <a:p>
                      <a:pPr algn="ctr"/>
                      <a:r>
                        <a:rPr lang="en-US" sz="2400" dirty="0"/>
                        <a:t>$  -</a:t>
                      </a:r>
                    </a:p>
                  </a:txBody>
                  <a:tcPr anchor="ctr">
                    <a:solidFill>
                      <a:srgbClr val="BDD6EE"/>
                    </a:solidFill>
                  </a:tcPr>
                </a:tc>
                <a:extLst>
                  <a:ext uri="{0D108BD9-81ED-4DB2-BD59-A6C34878D82A}">
                    <a16:rowId xmlns:a16="http://schemas.microsoft.com/office/drawing/2014/main" val="2905382344"/>
                  </a:ext>
                </a:extLst>
              </a:tr>
            </a:tbl>
          </a:graphicData>
        </a:graphic>
      </p:graphicFrame>
      <p:sp>
        <p:nvSpPr>
          <p:cNvPr id="5" name="Slide Number Placeholder 4">
            <a:extLst>
              <a:ext uri="{FF2B5EF4-FFF2-40B4-BE49-F238E27FC236}">
                <a16:creationId xmlns:a16="http://schemas.microsoft.com/office/drawing/2014/main" id="{C2FA402B-72AB-016E-B86B-EDDEE94D595E}"/>
              </a:ext>
            </a:extLst>
          </p:cNvPr>
          <p:cNvSpPr>
            <a:spLocks noGrp="1"/>
          </p:cNvSpPr>
          <p:nvPr>
            <p:ph type="sldNum" sz="quarter" idx="12"/>
          </p:nvPr>
        </p:nvSpPr>
        <p:spPr/>
        <p:txBody>
          <a:bodyPr/>
          <a:lstStyle/>
          <a:p>
            <a:fld id="{1E47FE53-EBF0-4DA7-9D9D-CC1C3A20F3CB}" type="slidenum">
              <a:rPr lang="en-US" smtClean="0"/>
              <a:t>63</a:t>
            </a:fld>
            <a:endParaRPr lang="en-US"/>
          </a:p>
        </p:txBody>
      </p:sp>
    </p:spTree>
    <p:extLst>
      <p:ext uri="{BB962C8B-B14F-4D97-AF65-F5344CB8AC3E}">
        <p14:creationId xmlns:p14="http://schemas.microsoft.com/office/powerpoint/2010/main" val="219047639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22C879-862E-0F80-80CA-EB2E0BE4FD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602953-8F80-50BE-A851-92F486547411}"/>
              </a:ext>
            </a:extLst>
          </p:cNvPr>
          <p:cNvSpPr>
            <a:spLocks noGrp="1"/>
          </p:cNvSpPr>
          <p:nvPr>
            <p:ph type="title"/>
          </p:nvPr>
        </p:nvSpPr>
        <p:spPr>
          <a:xfrm>
            <a:off x="1097280" y="286603"/>
            <a:ext cx="10360712" cy="1450757"/>
          </a:xfrm>
        </p:spPr>
        <p:txBody>
          <a:bodyPr/>
          <a:lstStyle/>
          <a:p>
            <a:r>
              <a:rPr lang="en-US" dirty="0"/>
              <a:t>2023-24 LCFF Carryover Table (3)</a:t>
            </a:r>
          </a:p>
        </p:txBody>
      </p:sp>
      <p:sp>
        <p:nvSpPr>
          <p:cNvPr id="3" name="Content Placeholder 2">
            <a:extLst>
              <a:ext uri="{FF2B5EF4-FFF2-40B4-BE49-F238E27FC236}">
                <a16:creationId xmlns:a16="http://schemas.microsoft.com/office/drawing/2014/main" id="{BBC6A840-71D4-DB67-D9F3-CFA72EA8C267}"/>
              </a:ext>
            </a:extLst>
          </p:cNvPr>
          <p:cNvSpPr>
            <a:spLocks noGrp="1"/>
          </p:cNvSpPr>
          <p:nvPr>
            <p:ph sz="half" idx="1"/>
          </p:nvPr>
        </p:nvSpPr>
        <p:spPr>
          <a:xfrm>
            <a:off x="323667" y="1737360"/>
            <a:ext cx="11544665" cy="686527"/>
          </a:xfrm>
        </p:spPr>
        <p:txBody>
          <a:bodyPr>
            <a:normAutofit/>
          </a:bodyPr>
          <a:lstStyle/>
          <a:p>
            <a:pPr marL="0" indent="0">
              <a:buNone/>
            </a:pPr>
            <a:r>
              <a:rPr lang="en-US" sz="2400" b="1" dirty="0"/>
              <a:t>2023-24 LCFF Carryover Table </a:t>
            </a:r>
            <a:r>
              <a:rPr lang="en-US" sz="2400" dirty="0"/>
              <a:t>(see notes &amp; continued from previous slide)</a:t>
            </a:r>
          </a:p>
        </p:txBody>
      </p:sp>
      <p:graphicFrame>
        <p:nvGraphicFramePr>
          <p:cNvPr id="6" name="Content Placeholder 5">
            <a:extLst>
              <a:ext uri="{FF2B5EF4-FFF2-40B4-BE49-F238E27FC236}">
                <a16:creationId xmlns:a16="http://schemas.microsoft.com/office/drawing/2014/main" id="{7E714B64-04BD-68D3-F40D-D743FC623596}"/>
              </a:ext>
            </a:extLst>
          </p:cNvPr>
          <p:cNvGraphicFramePr>
            <a:graphicFrameLocks noGrp="1"/>
          </p:cNvGraphicFramePr>
          <p:nvPr>
            <p:ph sz="half" idx="2"/>
            <p:extLst>
              <p:ext uri="{D42A27DB-BD31-4B8C-83A1-F6EECF244321}">
                <p14:modId xmlns:p14="http://schemas.microsoft.com/office/powerpoint/2010/main" val="3777961300"/>
              </p:ext>
            </p:extLst>
          </p:nvPr>
        </p:nvGraphicFramePr>
        <p:xfrm>
          <a:off x="323666" y="2310675"/>
          <a:ext cx="2886166" cy="3974011"/>
        </p:xfrm>
        <a:graphic>
          <a:graphicData uri="http://schemas.openxmlformats.org/drawingml/2006/table">
            <a:tbl>
              <a:tblPr firstRow="1" bandRow="1">
                <a:tableStyleId>{5C22544A-7EE6-4342-B048-85BDC9FD1C3A}</a:tableStyleId>
              </a:tblPr>
              <a:tblGrid>
                <a:gridCol w="2886166">
                  <a:extLst>
                    <a:ext uri="{9D8B030D-6E8A-4147-A177-3AD203B41FA5}">
                      <a16:colId xmlns:a16="http://schemas.microsoft.com/office/drawing/2014/main" val="3388892407"/>
                    </a:ext>
                  </a:extLst>
                </a:gridCol>
              </a:tblGrid>
              <a:tr h="2864457">
                <a:tc>
                  <a:txBody>
                    <a:bodyPr/>
                    <a:lstStyle/>
                    <a:p>
                      <a:pPr algn="ctr"/>
                      <a:r>
                        <a:rPr lang="en-US" sz="2400" b="0" dirty="0"/>
                        <a:t>13. LCFF Carryover – Percentage (12 divided by 9)</a:t>
                      </a:r>
                    </a:p>
                  </a:txBody>
                  <a:tcPr anchor="ctr">
                    <a:solidFill>
                      <a:srgbClr val="002060"/>
                    </a:solidFill>
                  </a:tcPr>
                </a:tc>
                <a:extLst>
                  <a:ext uri="{0D108BD9-81ED-4DB2-BD59-A6C34878D82A}">
                    <a16:rowId xmlns:a16="http://schemas.microsoft.com/office/drawing/2014/main" val="3437375190"/>
                  </a:ext>
                </a:extLst>
              </a:tr>
              <a:tr h="1109554">
                <a:tc>
                  <a:txBody>
                    <a:bodyPr/>
                    <a:lstStyle/>
                    <a:p>
                      <a:pPr algn="ctr"/>
                      <a:r>
                        <a:rPr lang="en-US" sz="2400" dirty="0"/>
                        <a:t>0.000%</a:t>
                      </a:r>
                    </a:p>
                  </a:txBody>
                  <a:tcPr anchor="ctr">
                    <a:solidFill>
                      <a:srgbClr val="BDD6EE"/>
                    </a:solidFill>
                  </a:tcPr>
                </a:tc>
                <a:extLst>
                  <a:ext uri="{0D108BD9-81ED-4DB2-BD59-A6C34878D82A}">
                    <a16:rowId xmlns:a16="http://schemas.microsoft.com/office/drawing/2014/main" val="2905382344"/>
                  </a:ext>
                </a:extLst>
              </a:tr>
            </a:tbl>
          </a:graphicData>
        </a:graphic>
      </p:graphicFrame>
      <p:sp>
        <p:nvSpPr>
          <p:cNvPr id="5" name="Slide Number Placeholder 4">
            <a:extLst>
              <a:ext uri="{FF2B5EF4-FFF2-40B4-BE49-F238E27FC236}">
                <a16:creationId xmlns:a16="http://schemas.microsoft.com/office/drawing/2014/main" id="{9C00D6C3-33BE-82D3-A617-548CA30C97B5}"/>
              </a:ext>
            </a:extLst>
          </p:cNvPr>
          <p:cNvSpPr>
            <a:spLocks noGrp="1"/>
          </p:cNvSpPr>
          <p:nvPr>
            <p:ph type="sldNum" sz="quarter" idx="12"/>
          </p:nvPr>
        </p:nvSpPr>
        <p:spPr/>
        <p:txBody>
          <a:bodyPr/>
          <a:lstStyle/>
          <a:p>
            <a:fld id="{1E47FE53-EBF0-4DA7-9D9D-CC1C3A20F3CB}" type="slidenum">
              <a:rPr lang="en-US" smtClean="0"/>
              <a:t>64</a:t>
            </a:fld>
            <a:endParaRPr lang="en-US"/>
          </a:p>
        </p:txBody>
      </p:sp>
    </p:spTree>
    <p:extLst>
      <p:ext uri="{BB962C8B-B14F-4D97-AF65-F5344CB8AC3E}">
        <p14:creationId xmlns:p14="http://schemas.microsoft.com/office/powerpoint/2010/main" val="267497973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CC270-3426-4049-AA09-D85BB4A5408C}"/>
              </a:ext>
            </a:extLst>
          </p:cNvPr>
          <p:cNvSpPr>
            <a:spLocks noGrp="1"/>
          </p:cNvSpPr>
          <p:nvPr>
            <p:ph type="title"/>
          </p:nvPr>
        </p:nvSpPr>
        <p:spPr/>
        <p:txBody>
          <a:bodyPr/>
          <a:lstStyle/>
          <a:p>
            <a:r>
              <a:rPr lang="en-US" dirty="0"/>
              <a:t>Closing Thoughts</a:t>
            </a:r>
          </a:p>
        </p:txBody>
      </p:sp>
      <p:sp>
        <p:nvSpPr>
          <p:cNvPr id="4" name="Slide Number Placeholder 3">
            <a:extLst>
              <a:ext uri="{FF2B5EF4-FFF2-40B4-BE49-F238E27FC236}">
                <a16:creationId xmlns:a16="http://schemas.microsoft.com/office/drawing/2014/main" id="{7373E606-6D72-4F63-842A-B3192E551C5B}"/>
              </a:ext>
            </a:extLst>
          </p:cNvPr>
          <p:cNvSpPr>
            <a:spLocks noGrp="1"/>
          </p:cNvSpPr>
          <p:nvPr>
            <p:ph type="sldNum" sz="quarter" idx="12"/>
          </p:nvPr>
        </p:nvSpPr>
        <p:spPr/>
        <p:txBody>
          <a:bodyPr/>
          <a:lstStyle/>
          <a:p>
            <a:fld id="{1E47FE53-EBF0-4DA7-9D9D-CC1C3A20F3CB}" type="slidenum">
              <a:rPr lang="en-US" smtClean="0"/>
              <a:t>65</a:t>
            </a:fld>
            <a:endParaRPr lang="en-US"/>
          </a:p>
        </p:txBody>
      </p:sp>
    </p:spTree>
    <p:extLst>
      <p:ext uri="{BB962C8B-B14F-4D97-AF65-F5344CB8AC3E}">
        <p14:creationId xmlns:p14="http://schemas.microsoft.com/office/powerpoint/2010/main" val="168147536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0FEE3-AF44-4174-938D-182126F18CE0}"/>
              </a:ext>
            </a:extLst>
          </p:cNvPr>
          <p:cNvSpPr>
            <a:spLocks noGrp="1"/>
          </p:cNvSpPr>
          <p:nvPr>
            <p:ph type="title"/>
          </p:nvPr>
        </p:nvSpPr>
        <p:spPr/>
        <p:txBody>
          <a:bodyPr/>
          <a:lstStyle/>
          <a:p>
            <a:r>
              <a:rPr lang="en-US" dirty="0"/>
              <a:t>The Focus is on Students</a:t>
            </a:r>
          </a:p>
        </p:txBody>
      </p:sp>
      <p:sp>
        <p:nvSpPr>
          <p:cNvPr id="3" name="Content Placeholder 2">
            <a:extLst>
              <a:ext uri="{FF2B5EF4-FFF2-40B4-BE49-F238E27FC236}">
                <a16:creationId xmlns:a16="http://schemas.microsoft.com/office/drawing/2014/main" id="{9FB7A8FE-8B1B-4A00-8EBF-55FCDF80F0B0}"/>
              </a:ext>
            </a:extLst>
          </p:cNvPr>
          <p:cNvSpPr>
            <a:spLocks noGrp="1"/>
          </p:cNvSpPr>
          <p:nvPr>
            <p:ph idx="1"/>
          </p:nvPr>
        </p:nvSpPr>
        <p:spPr/>
        <p:txBody>
          <a:bodyPr/>
          <a:lstStyle/>
          <a:p>
            <a:r>
              <a:rPr lang="en-US" dirty="0"/>
              <a:t>Remember that the focus is on students</a:t>
            </a:r>
          </a:p>
          <a:p>
            <a:pPr lvl="1"/>
            <a:r>
              <a:rPr lang="en-US" dirty="0"/>
              <a:t>Keep the focus on students when collecting and analyzing data.</a:t>
            </a:r>
          </a:p>
          <a:p>
            <a:pPr lvl="1"/>
            <a:r>
              <a:rPr lang="en-US" dirty="0"/>
              <a:t>Keep the focus on students when engaging educational partners.</a:t>
            </a:r>
          </a:p>
          <a:p>
            <a:pPr lvl="1"/>
            <a:r>
              <a:rPr lang="en-US" dirty="0"/>
              <a:t>Keep the focus on students when designing the plan. </a:t>
            </a:r>
          </a:p>
          <a:p>
            <a:pPr lvl="1"/>
            <a:r>
              <a:rPr lang="en-US" dirty="0"/>
              <a:t>Keep the focus on students when describing the actions and how they are contributing towards meeting the requirement to increase or improve services.</a:t>
            </a:r>
          </a:p>
        </p:txBody>
      </p:sp>
      <p:sp>
        <p:nvSpPr>
          <p:cNvPr id="4" name="Slide Number Placeholder 3">
            <a:extLst>
              <a:ext uri="{FF2B5EF4-FFF2-40B4-BE49-F238E27FC236}">
                <a16:creationId xmlns:a16="http://schemas.microsoft.com/office/drawing/2014/main" id="{7A3186E7-09E1-42D8-9FE7-B5AD2B43097C}"/>
              </a:ext>
            </a:extLst>
          </p:cNvPr>
          <p:cNvSpPr>
            <a:spLocks noGrp="1"/>
          </p:cNvSpPr>
          <p:nvPr>
            <p:ph type="sldNum" sz="quarter" idx="12"/>
          </p:nvPr>
        </p:nvSpPr>
        <p:spPr/>
        <p:txBody>
          <a:bodyPr/>
          <a:lstStyle/>
          <a:p>
            <a:fld id="{1E47FE53-EBF0-4DA7-9D9D-CC1C3A20F3CB}" type="slidenum">
              <a:rPr lang="en-US" smtClean="0"/>
              <a:t>66</a:t>
            </a:fld>
            <a:endParaRPr lang="en-US"/>
          </a:p>
        </p:txBody>
      </p:sp>
    </p:spTree>
    <p:extLst>
      <p:ext uri="{BB962C8B-B14F-4D97-AF65-F5344CB8AC3E}">
        <p14:creationId xmlns:p14="http://schemas.microsoft.com/office/powerpoint/2010/main" val="10695235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DEC41-5513-423A-8576-72E6521A82F9}"/>
              </a:ext>
            </a:extLst>
          </p:cNvPr>
          <p:cNvSpPr>
            <a:spLocks noGrp="1"/>
          </p:cNvSpPr>
          <p:nvPr>
            <p:ph type="title"/>
          </p:nvPr>
        </p:nvSpPr>
        <p:spPr/>
        <p:txBody>
          <a:bodyPr/>
          <a:lstStyle/>
          <a:p>
            <a:r>
              <a:rPr lang="en-US" dirty="0"/>
              <a:t>Upcoming Opportunities</a:t>
            </a:r>
          </a:p>
        </p:txBody>
      </p:sp>
      <p:sp>
        <p:nvSpPr>
          <p:cNvPr id="3" name="Text Placeholder 2">
            <a:extLst>
              <a:ext uri="{FF2B5EF4-FFF2-40B4-BE49-F238E27FC236}">
                <a16:creationId xmlns:a16="http://schemas.microsoft.com/office/drawing/2014/main" id="{D7C27D9D-A5A0-48C2-9916-6666F42932EA}"/>
              </a:ext>
            </a:extLst>
          </p:cNvPr>
          <p:cNvSpPr>
            <a:spLocks noGrp="1"/>
          </p:cNvSpPr>
          <p:nvPr>
            <p:ph type="body" idx="1"/>
          </p:nvPr>
        </p:nvSpPr>
        <p:spPr/>
        <p:txBody>
          <a:bodyPr/>
          <a:lstStyle/>
          <a:p>
            <a:r>
              <a:rPr lang="en-US" dirty="0"/>
              <a:t>Future Trainings and contact information</a:t>
            </a:r>
          </a:p>
        </p:txBody>
      </p:sp>
      <p:sp>
        <p:nvSpPr>
          <p:cNvPr id="4" name="Slide Number Placeholder 3">
            <a:extLst>
              <a:ext uri="{FF2B5EF4-FFF2-40B4-BE49-F238E27FC236}">
                <a16:creationId xmlns:a16="http://schemas.microsoft.com/office/drawing/2014/main" id="{AF05C0ED-381D-4F86-991A-5CF7F9945791}"/>
              </a:ext>
            </a:extLst>
          </p:cNvPr>
          <p:cNvSpPr>
            <a:spLocks noGrp="1"/>
          </p:cNvSpPr>
          <p:nvPr>
            <p:ph type="sldNum" sz="quarter" idx="12"/>
          </p:nvPr>
        </p:nvSpPr>
        <p:spPr/>
        <p:txBody>
          <a:bodyPr/>
          <a:lstStyle/>
          <a:p>
            <a:fld id="{1E47FE53-EBF0-4DA7-9D9D-CC1C3A20F3CB}" type="slidenum">
              <a:rPr lang="en-US" smtClean="0"/>
              <a:t>67</a:t>
            </a:fld>
            <a:endParaRPr lang="en-US"/>
          </a:p>
        </p:txBody>
      </p:sp>
    </p:spTree>
    <p:extLst>
      <p:ext uri="{BB962C8B-B14F-4D97-AF65-F5344CB8AC3E}">
        <p14:creationId xmlns:p14="http://schemas.microsoft.com/office/powerpoint/2010/main" val="225636753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5CE27-755A-403A-9451-93E5D3793A71}"/>
              </a:ext>
            </a:extLst>
          </p:cNvPr>
          <p:cNvSpPr>
            <a:spLocks noGrp="1"/>
          </p:cNvSpPr>
          <p:nvPr>
            <p:ph type="title"/>
          </p:nvPr>
        </p:nvSpPr>
        <p:spPr/>
        <p:txBody>
          <a:bodyPr/>
          <a:lstStyle/>
          <a:p>
            <a:r>
              <a:rPr lang="en-US" dirty="0"/>
              <a:t>Reminder: Tuesdays @ 2 Webinar Series, January 2024</a:t>
            </a:r>
          </a:p>
        </p:txBody>
      </p:sp>
      <p:sp>
        <p:nvSpPr>
          <p:cNvPr id="3" name="Content Placeholder 2">
            <a:extLst>
              <a:ext uri="{FF2B5EF4-FFF2-40B4-BE49-F238E27FC236}">
                <a16:creationId xmlns:a16="http://schemas.microsoft.com/office/drawing/2014/main" id="{B55C0A95-62E8-4DB9-9D10-FECFEA929E64}"/>
              </a:ext>
            </a:extLst>
          </p:cNvPr>
          <p:cNvSpPr>
            <a:spLocks noGrp="1"/>
          </p:cNvSpPr>
          <p:nvPr>
            <p:ph idx="1"/>
          </p:nvPr>
        </p:nvSpPr>
        <p:spPr/>
        <p:txBody>
          <a:bodyPr/>
          <a:lstStyle/>
          <a:p>
            <a:pPr marL="342900" indent="-342900"/>
            <a:r>
              <a:rPr lang="en-US" sz="2800" dirty="0">
                <a:solidFill>
                  <a:schemeClr val="tx1"/>
                </a:solidFill>
              </a:rPr>
              <a:t>1/9/2024: 2024 Local Indicators</a:t>
            </a:r>
          </a:p>
          <a:p>
            <a:pPr marL="342900" indent="-342900"/>
            <a:r>
              <a:rPr lang="en-US" sz="2800" dirty="0">
                <a:solidFill>
                  <a:schemeClr val="tx1"/>
                </a:solidFill>
              </a:rPr>
              <a:t>1/23/2024: Updated SPSA Templates</a:t>
            </a:r>
          </a:p>
        </p:txBody>
      </p:sp>
      <p:sp>
        <p:nvSpPr>
          <p:cNvPr id="4" name="Slide Number Placeholder 3">
            <a:extLst>
              <a:ext uri="{FF2B5EF4-FFF2-40B4-BE49-F238E27FC236}">
                <a16:creationId xmlns:a16="http://schemas.microsoft.com/office/drawing/2014/main" id="{1589E0A4-E849-4A9A-B0DB-ECA228E33E2B}"/>
              </a:ext>
            </a:extLst>
          </p:cNvPr>
          <p:cNvSpPr>
            <a:spLocks noGrp="1"/>
          </p:cNvSpPr>
          <p:nvPr>
            <p:ph type="sldNum" sz="quarter" idx="12"/>
          </p:nvPr>
        </p:nvSpPr>
        <p:spPr/>
        <p:txBody>
          <a:bodyPr/>
          <a:lstStyle/>
          <a:p>
            <a:fld id="{1E47FE53-EBF0-4DA7-9D9D-CC1C3A20F3CB}" type="slidenum">
              <a:rPr lang="en-US" smtClean="0"/>
              <a:t>68</a:t>
            </a:fld>
            <a:endParaRPr lang="en-US"/>
          </a:p>
        </p:txBody>
      </p:sp>
    </p:spTree>
    <p:extLst>
      <p:ext uri="{BB962C8B-B14F-4D97-AF65-F5344CB8AC3E}">
        <p14:creationId xmlns:p14="http://schemas.microsoft.com/office/powerpoint/2010/main" val="358138833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460B5-CC33-4A95-A1B0-666822E6079E}"/>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B29B59A3-5C04-468A-9DF7-3D0CF1EE1B27}"/>
              </a:ext>
            </a:extLst>
          </p:cNvPr>
          <p:cNvSpPr>
            <a:spLocks noGrp="1"/>
          </p:cNvSpPr>
          <p:nvPr>
            <p:ph idx="1"/>
          </p:nvPr>
        </p:nvSpPr>
        <p:spPr/>
        <p:txBody>
          <a:bodyPr>
            <a:normAutofit/>
          </a:bodyPr>
          <a:lstStyle/>
          <a:p>
            <a:pPr lvl="1"/>
            <a:r>
              <a:rPr lang="en-US" sz="2800" dirty="0"/>
              <a:t>If you have any questions related to the LCAP or LCFF, please contact the Local Agency Systems Support Office at </a:t>
            </a:r>
            <a:r>
              <a:rPr lang="en-US" sz="2800" dirty="0">
                <a:solidFill>
                  <a:srgbClr val="1704A0"/>
                </a:solidFill>
                <a:hlinkClick r:id="rId2" tooltip="LCFF email address">
                  <a:extLst>
                    <a:ext uri="{A12FA001-AC4F-418D-AE19-62706E023703}">
                      <ahyp:hlinkClr xmlns:ahyp="http://schemas.microsoft.com/office/drawing/2018/hyperlinkcolor" val="tx"/>
                    </a:ext>
                  </a:extLst>
                </a:hlinkClick>
              </a:rPr>
              <a:t>LCFF@cde.ca.gov    </a:t>
            </a:r>
            <a:endParaRPr lang="en-US" sz="2800" dirty="0">
              <a:solidFill>
                <a:srgbClr val="1704A0"/>
              </a:solidFill>
            </a:endParaRPr>
          </a:p>
          <a:p>
            <a:pPr lvl="1"/>
            <a:r>
              <a:rPr lang="en-US" sz="2800" dirty="0"/>
              <a:t>For additional information about this or other webinars in this series, including PowerPoint files, please see the Tuesdays @ 2 webpage at </a:t>
            </a:r>
            <a:r>
              <a:rPr lang="en-US" sz="2800" dirty="0">
                <a:solidFill>
                  <a:srgbClr val="1704A0"/>
                </a:solidFill>
                <a:hlinkClick r:id="rId3" tooltip="Tuesdays @ 2 webpage">
                  <a:extLst>
                    <a:ext uri="{A12FA001-AC4F-418D-AE19-62706E023703}">
                      <ahyp:hlinkClr xmlns:ahyp="http://schemas.microsoft.com/office/drawing/2018/hyperlinkcolor" val="tx"/>
                    </a:ext>
                  </a:extLst>
                </a:hlinkClick>
              </a:rPr>
              <a:t>https://www.cde.ca.gov/fg/aa/lc/tuesdaysat2.asp  </a:t>
            </a:r>
            <a:endParaRPr lang="en-US" sz="2800" dirty="0">
              <a:solidFill>
                <a:srgbClr val="1704A0"/>
              </a:solidFill>
            </a:endParaRPr>
          </a:p>
        </p:txBody>
      </p:sp>
      <p:sp>
        <p:nvSpPr>
          <p:cNvPr id="4" name="Slide Number Placeholder 3">
            <a:extLst>
              <a:ext uri="{FF2B5EF4-FFF2-40B4-BE49-F238E27FC236}">
                <a16:creationId xmlns:a16="http://schemas.microsoft.com/office/drawing/2014/main" id="{3C820972-B50B-4E9D-898D-047E01368832}"/>
              </a:ext>
            </a:extLst>
          </p:cNvPr>
          <p:cNvSpPr>
            <a:spLocks noGrp="1"/>
          </p:cNvSpPr>
          <p:nvPr>
            <p:ph type="sldNum" sz="quarter" idx="12"/>
          </p:nvPr>
        </p:nvSpPr>
        <p:spPr/>
        <p:txBody>
          <a:bodyPr/>
          <a:lstStyle/>
          <a:p>
            <a:fld id="{1E47FE53-EBF0-4DA7-9D9D-CC1C3A20F3CB}" type="slidenum">
              <a:rPr lang="en-US" smtClean="0"/>
              <a:t>69</a:t>
            </a:fld>
            <a:endParaRPr lang="en-US"/>
          </a:p>
        </p:txBody>
      </p:sp>
    </p:spTree>
    <p:extLst>
      <p:ext uri="{BB962C8B-B14F-4D97-AF65-F5344CB8AC3E}">
        <p14:creationId xmlns:p14="http://schemas.microsoft.com/office/powerpoint/2010/main" val="4153860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D1AB1-26AA-4E31-99C0-2F2CC7D5CB01}"/>
              </a:ext>
            </a:extLst>
          </p:cNvPr>
          <p:cNvSpPr>
            <a:spLocks noGrp="1"/>
          </p:cNvSpPr>
          <p:nvPr>
            <p:ph type="title"/>
          </p:nvPr>
        </p:nvSpPr>
        <p:spPr/>
        <p:txBody>
          <a:bodyPr/>
          <a:lstStyle/>
          <a:p>
            <a:r>
              <a:rPr lang="en-US" dirty="0"/>
              <a:t>Requirement to Increase or Improve Services</a:t>
            </a:r>
          </a:p>
        </p:txBody>
      </p:sp>
      <p:sp>
        <p:nvSpPr>
          <p:cNvPr id="3" name="Content Placeholder 2">
            <a:extLst>
              <a:ext uri="{FF2B5EF4-FFF2-40B4-BE49-F238E27FC236}">
                <a16:creationId xmlns:a16="http://schemas.microsoft.com/office/drawing/2014/main" id="{73F4A5D6-5847-46FD-945E-A645670EBFA7}"/>
              </a:ext>
            </a:extLst>
          </p:cNvPr>
          <p:cNvSpPr>
            <a:spLocks noGrp="1"/>
          </p:cNvSpPr>
          <p:nvPr>
            <p:ph idx="1"/>
          </p:nvPr>
        </p:nvSpPr>
        <p:spPr>
          <a:xfrm>
            <a:off x="1097280" y="1845733"/>
            <a:ext cx="10058400" cy="4610395"/>
          </a:xfrm>
        </p:spPr>
        <p:txBody>
          <a:bodyPr>
            <a:normAutofit lnSpcReduction="10000"/>
          </a:bodyPr>
          <a:lstStyle/>
          <a:p>
            <a:r>
              <a:rPr lang="en-US" dirty="0"/>
              <a:t>LEAs are required to demonstrate how they are increasing or improving services for unduplicated students as compared to the services provided to all students.​</a:t>
            </a:r>
          </a:p>
          <a:p>
            <a:pPr lvl="1"/>
            <a:r>
              <a:rPr lang="en-US" dirty="0"/>
              <a:t>To increase services means to grow services in quantity (using LCFF funds)</a:t>
            </a:r>
          </a:p>
          <a:p>
            <a:pPr lvl="1"/>
            <a:r>
              <a:rPr lang="en-US" dirty="0"/>
              <a:t>To improve services means to grow services in quality without the use of funds (percentage of improved service)</a:t>
            </a:r>
          </a:p>
          <a:p>
            <a:r>
              <a:rPr lang="en-US" dirty="0"/>
              <a:t>LEA must determine the proportional percentage by which services must be increased or improved, which is also referred to as the “minimum proportionality percentage” (MPP).</a:t>
            </a:r>
          </a:p>
          <a:p>
            <a:pPr marL="0" indent="0">
              <a:buNone/>
            </a:pPr>
            <a:r>
              <a:rPr lang="en-US" dirty="0"/>
              <a:t>(see notes)</a:t>
            </a:r>
          </a:p>
        </p:txBody>
      </p:sp>
      <p:sp>
        <p:nvSpPr>
          <p:cNvPr id="4" name="Slide Number Placeholder 3">
            <a:extLst>
              <a:ext uri="{FF2B5EF4-FFF2-40B4-BE49-F238E27FC236}">
                <a16:creationId xmlns:a16="http://schemas.microsoft.com/office/drawing/2014/main" id="{08D574B1-634C-4967-86B9-24033DECF373}"/>
              </a:ext>
            </a:extLst>
          </p:cNvPr>
          <p:cNvSpPr>
            <a:spLocks noGrp="1"/>
          </p:cNvSpPr>
          <p:nvPr>
            <p:ph type="sldNum" sz="quarter" idx="12"/>
          </p:nvPr>
        </p:nvSpPr>
        <p:spPr/>
        <p:txBody>
          <a:bodyPr/>
          <a:lstStyle/>
          <a:p>
            <a:fld id="{1E47FE53-EBF0-4DA7-9D9D-CC1C3A20F3CB}" type="slidenum">
              <a:rPr lang="en-US" smtClean="0"/>
              <a:t>7</a:t>
            </a:fld>
            <a:endParaRPr lang="en-US"/>
          </a:p>
        </p:txBody>
      </p:sp>
    </p:spTree>
    <p:extLst>
      <p:ext uri="{BB962C8B-B14F-4D97-AF65-F5344CB8AC3E}">
        <p14:creationId xmlns:p14="http://schemas.microsoft.com/office/powerpoint/2010/main" val="397431203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8A72F-F1D5-49AF-9CF1-ABB0EEBDFBBE}"/>
              </a:ext>
            </a:extLst>
          </p:cNvPr>
          <p:cNvSpPr>
            <a:spLocks noGrp="1"/>
          </p:cNvSpPr>
          <p:nvPr>
            <p:ph type="title"/>
          </p:nvPr>
        </p:nvSpPr>
        <p:spPr/>
        <p:txBody>
          <a:bodyPr/>
          <a:lstStyle/>
          <a:p>
            <a:r>
              <a:rPr lang="en-US" dirty="0"/>
              <a:t>Thank you for attending!</a:t>
            </a:r>
          </a:p>
        </p:txBody>
      </p:sp>
      <p:sp>
        <p:nvSpPr>
          <p:cNvPr id="4" name="Slide Number Placeholder 3">
            <a:extLst>
              <a:ext uri="{FF2B5EF4-FFF2-40B4-BE49-F238E27FC236}">
                <a16:creationId xmlns:a16="http://schemas.microsoft.com/office/drawing/2014/main" id="{236B7254-1F9C-4897-9CE4-C3D0F21377BD}"/>
              </a:ext>
            </a:extLst>
          </p:cNvPr>
          <p:cNvSpPr>
            <a:spLocks noGrp="1"/>
          </p:cNvSpPr>
          <p:nvPr>
            <p:ph type="sldNum" sz="quarter" idx="12"/>
          </p:nvPr>
        </p:nvSpPr>
        <p:spPr/>
        <p:txBody>
          <a:bodyPr/>
          <a:lstStyle/>
          <a:p>
            <a:fld id="{1E47FE53-EBF0-4DA7-9D9D-CC1C3A20F3CB}" type="slidenum">
              <a:rPr lang="en-US" smtClean="0"/>
              <a:t>70</a:t>
            </a:fld>
            <a:endParaRPr lang="en-US"/>
          </a:p>
        </p:txBody>
      </p:sp>
    </p:spTree>
    <p:extLst>
      <p:ext uri="{BB962C8B-B14F-4D97-AF65-F5344CB8AC3E}">
        <p14:creationId xmlns:p14="http://schemas.microsoft.com/office/powerpoint/2010/main" val="937455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760F8-E2BE-49FB-B93D-C1AFD16A2948}"/>
              </a:ext>
            </a:extLst>
          </p:cNvPr>
          <p:cNvSpPr>
            <a:spLocks noGrp="1"/>
          </p:cNvSpPr>
          <p:nvPr>
            <p:ph type="title"/>
          </p:nvPr>
        </p:nvSpPr>
        <p:spPr/>
        <p:txBody>
          <a:bodyPr/>
          <a:lstStyle/>
          <a:p>
            <a:r>
              <a:rPr lang="en-US" dirty="0"/>
              <a:t>Which Student Groups are Considered “Unduplicated”?</a:t>
            </a:r>
          </a:p>
        </p:txBody>
      </p:sp>
      <p:sp>
        <p:nvSpPr>
          <p:cNvPr id="3" name="Content Placeholder 2">
            <a:extLst>
              <a:ext uri="{FF2B5EF4-FFF2-40B4-BE49-F238E27FC236}">
                <a16:creationId xmlns:a16="http://schemas.microsoft.com/office/drawing/2014/main" id="{778802E6-E72A-477E-BE9B-07E320F272E1}"/>
              </a:ext>
            </a:extLst>
          </p:cNvPr>
          <p:cNvSpPr>
            <a:spLocks noGrp="1"/>
          </p:cNvSpPr>
          <p:nvPr>
            <p:ph idx="1"/>
          </p:nvPr>
        </p:nvSpPr>
        <p:spPr>
          <a:xfrm>
            <a:off x="1097280" y="1845733"/>
            <a:ext cx="10058400" cy="4610395"/>
          </a:xfrm>
        </p:spPr>
        <p:txBody>
          <a:bodyPr>
            <a:normAutofit/>
          </a:bodyPr>
          <a:lstStyle/>
          <a:p>
            <a:r>
              <a:rPr lang="en-US" dirty="0"/>
              <a:t>Students classified as English Learners, including long-term English Learners</a:t>
            </a:r>
          </a:p>
          <a:p>
            <a:r>
              <a:rPr lang="en-US" dirty="0"/>
              <a:t>Students who qualify for free or reduced-price meals; also referred to as “low-income”</a:t>
            </a:r>
          </a:p>
          <a:p>
            <a:r>
              <a:rPr lang="en-US" dirty="0"/>
              <a:t>Students who are foster youth</a:t>
            </a:r>
          </a:p>
          <a:p>
            <a:endParaRPr lang="en-US" dirty="0"/>
          </a:p>
          <a:p>
            <a:pPr marL="0" indent="0">
              <a:buNone/>
            </a:pPr>
            <a:r>
              <a:rPr lang="en-US" dirty="0"/>
              <a:t>(see notes)</a:t>
            </a:r>
          </a:p>
        </p:txBody>
      </p:sp>
      <p:sp>
        <p:nvSpPr>
          <p:cNvPr id="4" name="Slide Number Placeholder 3">
            <a:extLst>
              <a:ext uri="{FF2B5EF4-FFF2-40B4-BE49-F238E27FC236}">
                <a16:creationId xmlns:a16="http://schemas.microsoft.com/office/drawing/2014/main" id="{C4AC076E-BC48-44C6-B3C9-0C74136514FC}"/>
              </a:ext>
            </a:extLst>
          </p:cNvPr>
          <p:cNvSpPr>
            <a:spLocks noGrp="1"/>
          </p:cNvSpPr>
          <p:nvPr>
            <p:ph type="sldNum" sz="quarter" idx="12"/>
          </p:nvPr>
        </p:nvSpPr>
        <p:spPr/>
        <p:txBody>
          <a:bodyPr/>
          <a:lstStyle/>
          <a:p>
            <a:fld id="{1E47FE53-EBF0-4DA7-9D9D-CC1C3A20F3CB}" type="slidenum">
              <a:rPr lang="en-US" smtClean="0"/>
              <a:t>8</a:t>
            </a:fld>
            <a:endParaRPr lang="en-US"/>
          </a:p>
        </p:txBody>
      </p:sp>
    </p:spTree>
    <p:extLst>
      <p:ext uri="{BB962C8B-B14F-4D97-AF65-F5344CB8AC3E}">
        <p14:creationId xmlns:p14="http://schemas.microsoft.com/office/powerpoint/2010/main" val="2877717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ED4D8-9B15-D922-7F14-DBDC74B86B6B}"/>
              </a:ext>
            </a:extLst>
          </p:cNvPr>
          <p:cNvSpPr>
            <a:spLocks noGrp="1"/>
          </p:cNvSpPr>
          <p:nvPr>
            <p:ph type="title"/>
          </p:nvPr>
        </p:nvSpPr>
        <p:spPr/>
        <p:txBody>
          <a:bodyPr/>
          <a:lstStyle/>
          <a:p>
            <a:r>
              <a:rPr lang="en-US" dirty="0"/>
              <a:t>A Note About Homeless Students and Long-Term English Learners</a:t>
            </a:r>
          </a:p>
        </p:txBody>
      </p:sp>
      <p:sp>
        <p:nvSpPr>
          <p:cNvPr id="3" name="Content Placeholder 2">
            <a:extLst>
              <a:ext uri="{FF2B5EF4-FFF2-40B4-BE49-F238E27FC236}">
                <a16:creationId xmlns:a16="http://schemas.microsoft.com/office/drawing/2014/main" id="{2C45C281-83AF-11DE-1EBE-3E103B7520E3}"/>
              </a:ext>
            </a:extLst>
          </p:cNvPr>
          <p:cNvSpPr>
            <a:spLocks noGrp="1"/>
          </p:cNvSpPr>
          <p:nvPr>
            <p:ph idx="1"/>
          </p:nvPr>
        </p:nvSpPr>
        <p:spPr/>
        <p:txBody>
          <a:bodyPr/>
          <a:lstStyle/>
          <a:p>
            <a:r>
              <a:rPr lang="en-US" dirty="0"/>
              <a:t>Homeless students and long-term English learners are not explicitly named as unduplicated student groups.</a:t>
            </a:r>
          </a:p>
          <a:p>
            <a:r>
              <a:rPr lang="en-US" dirty="0"/>
              <a:t>However, actions to address the needs of homeless students may potentially be counted as contributing to meeting an LEA's MPP because homeless students are also low-income. Similarly, actions to address the needs of long-term English learners may potentially be counted as contributing to meeting an LEA's MPP because long-term English learners are also English learners.</a:t>
            </a:r>
          </a:p>
        </p:txBody>
      </p:sp>
      <p:sp>
        <p:nvSpPr>
          <p:cNvPr id="4" name="Slide Number Placeholder 3">
            <a:extLst>
              <a:ext uri="{FF2B5EF4-FFF2-40B4-BE49-F238E27FC236}">
                <a16:creationId xmlns:a16="http://schemas.microsoft.com/office/drawing/2014/main" id="{58E59C0A-992B-C622-444A-88EA3E64FF01}"/>
              </a:ext>
            </a:extLst>
          </p:cNvPr>
          <p:cNvSpPr>
            <a:spLocks noGrp="1"/>
          </p:cNvSpPr>
          <p:nvPr>
            <p:ph type="sldNum" sz="quarter" idx="12"/>
          </p:nvPr>
        </p:nvSpPr>
        <p:spPr/>
        <p:txBody>
          <a:bodyPr/>
          <a:lstStyle/>
          <a:p>
            <a:fld id="{1E47FE53-EBF0-4DA7-9D9D-CC1C3A20F3CB}" type="slidenum">
              <a:rPr lang="en-US" smtClean="0"/>
              <a:t>9</a:t>
            </a:fld>
            <a:endParaRPr lang="en-US"/>
          </a:p>
        </p:txBody>
      </p:sp>
    </p:spTree>
    <p:extLst>
      <p:ext uri="{BB962C8B-B14F-4D97-AF65-F5344CB8AC3E}">
        <p14:creationId xmlns:p14="http://schemas.microsoft.com/office/powerpoint/2010/main" val="1134960404"/>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1_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10761</Words>
  <Application>Microsoft Office PowerPoint</Application>
  <PresentationFormat>Widescreen</PresentationFormat>
  <Paragraphs>745</Paragraphs>
  <Slides>70</Slides>
  <Notes>42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70</vt:i4>
      </vt:variant>
    </vt:vector>
  </HeadingPairs>
  <TitlesOfParts>
    <vt:vector size="75" baseType="lpstr">
      <vt:lpstr>Arial</vt:lpstr>
      <vt:lpstr>Arial,Sans-Serif</vt:lpstr>
      <vt:lpstr>Calibri</vt:lpstr>
      <vt:lpstr>Retrospect</vt:lpstr>
      <vt:lpstr>1_Retrospect</vt:lpstr>
      <vt:lpstr>Increased or Improved Services, Part II</vt:lpstr>
      <vt:lpstr>Tuesdays @ 2 Webinar Series January 2024</vt:lpstr>
      <vt:lpstr>Purpose</vt:lpstr>
      <vt:lpstr>Intended Audience</vt:lpstr>
      <vt:lpstr>Review</vt:lpstr>
      <vt:lpstr>Foundational Principles of the Local Control Funding Formula (LCFF)</vt:lpstr>
      <vt:lpstr>Requirement to Increase or Improve Services</vt:lpstr>
      <vt:lpstr>Which Student Groups are Considered “Unduplicated”?</vt:lpstr>
      <vt:lpstr>A Note About Homeless Students and Long-Term English Learners</vt:lpstr>
      <vt:lpstr>Meeting the Requirement to Increase or Improve Services</vt:lpstr>
      <vt:lpstr>Applicable Sections of the LCAP</vt:lpstr>
      <vt:lpstr>Contributing Actions</vt:lpstr>
      <vt:lpstr>The Practice in Steps</vt:lpstr>
      <vt:lpstr>Goals and Actions Section</vt:lpstr>
      <vt:lpstr>Measuring and Reporting Results</vt:lpstr>
      <vt:lpstr>Identifying Actions as Contributing</vt:lpstr>
      <vt:lpstr>Goal Analysis Section: Prompt 3</vt:lpstr>
      <vt:lpstr>Goal Analysis: Prompt 3 </vt:lpstr>
      <vt:lpstr>Goal Analysis: Prompt 3 Instructions (1)</vt:lpstr>
      <vt:lpstr>Goal Analysis: Prompt 3 Instructions (2)</vt:lpstr>
      <vt:lpstr>Increased or Improved Services Section – Template and Instructions</vt:lpstr>
      <vt:lpstr>Increased or Improved Services Section</vt:lpstr>
      <vt:lpstr>Subsections</vt:lpstr>
      <vt:lpstr>Subsection 1: LEA-wide and Schoolwide Actions Prompt</vt:lpstr>
      <vt:lpstr>Subsection 1: LEA-wide and Schoolwide Actions Table</vt:lpstr>
      <vt:lpstr>Subsection 1: LEA-wide and Schoolwide Actions Instructions (1)</vt:lpstr>
      <vt:lpstr>Subsection 1: LEA-wide and Schoolwide Actions Instructions (2)</vt:lpstr>
      <vt:lpstr>Subsection 1: LEA-wide and Schoolwide Actions Instructions (3)</vt:lpstr>
      <vt:lpstr>Conclusory Statements</vt:lpstr>
      <vt:lpstr>Subsection 2: Limited Actions Prompt</vt:lpstr>
      <vt:lpstr>Subsection 2: Limited Actions Table</vt:lpstr>
      <vt:lpstr>Subsection 2: Limited Actions Table Instructions (1)</vt:lpstr>
      <vt:lpstr>Subsection 2: Limited Actions Table Instructions (2)</vt:lpstr>
      <vt:lpstr>Subsection 2: Limited Actions Table Instructions (3)</vt:lpstr>
      <vt:lpstr>Subsection 2: Planned Percentage of Improved Services Prompt</vt:lpstr>
      <vt:lpstr>Subsection 2: Planned Percentage of Improved Services Instructions</vt:lpstr>
      <vt:lpstr>Subsection 3: Additional Concentration Grant Funding Prompt</vt:lpstr>
      <vt:lpstr>Subsection 3: Additional Concentration Grant Funding Instructions (1)</vt:lpstr>
      <vt:lpstr>Subsection 3: Additional Concentration Grant Funding Instructions (2)</vt:lpstr>
      <vt:lpstr>Subsection 3: Additional Concentration Grant Funding Instructions (3)</vt:lpstr>
      <vt:lpstr>Subsection 3:  Staff-to-Student Ratios Table (see note)</vt:lpstr>
      <vt:lpstr>Subsection 3: Staff-to-Student Ratios Table Instructions (1)</vt:lpstr>
      <vt:lpstr>Subsection 3: Staff-to-Student Ratios Table Instructions (2)</vt:lpstr>
      <vt:lpstr>2024-25 Action Tables</vt:lpstr>
      <vt:lpstr>Action Tables</vt:lpstr>
      <vt:lpstr>2024-25 Total Planned Expenditures Table (1)</vt:lpstr>
      <vt:lpstr>2024-25 Total Planned Expenditures Table (2)</vt:lpstr>
      <vt:lpstr>2024-25 Total Planned Expenditures Table (3)</vt:lpstr>
      <vt:lpstr>2024-25 Total Planned Expenditures Table (4)</vt:lpstr>
      <vt:lpstr>2024-25 Total Planned Expenditures Table (5)</vt:lpstr>
      <vt:lpstr>2024-25 Total Planned Expenditures Table (6)</vt:lpstr>
      <vt:lpstr>2024-25 Contributing Actions Table (1)</vt:lpstr>
      <vt:lpstr>2024-25 Contributing Actions Table (2)</vt:lpstr>
      <vt:lpstr>2024-25 Contributing Actions Table (3)</vt:lpstr>
      <vt:lpstr>2024-25 Contributing Actions Table (4)</vt:lpstr>
      <vt:lpstr>2024-25 Contributing Actions Table (5)</vt:lpstr>
      <vt:lpstr>2023-24 Action Tables</vt:lpstr>
      <vt:lpstr>2023-24 Contributing Actions Annual Update Table (1)</vt:lpstr>
      <vt:lpstr>2023-24 Contributing Actions Annual Update Table (2)</vt:lpstr>
      <vt:lpstr>2023-24 Contributing Actions Annual Update Table (3)</vt:lpstr>
      <vt:lpstr>2023-24 Contributing Actions Annual Update Table (4)</vt:lpstr>
      <vt:lpstr>2023-24 LCFF Carryover Table (1)</vt:lpstr>
      <vt:lpstr>2023-24 LCFF Carryover Table (2)</vt:lpstr>
      <vt:lpstr>2023-24 LCFF Carryover Table (3)</vt:lpstr>
      <vt:lpstr>Closing Thoughts</vt:lpstr>
      <vt:lpstr>The Focus is on Students</vt:lpstr>
      <vt:lpstr>Upcoming Opportunities</vt:lpstr>
      <vt:lpstr>Reminder: Tuesdays @ 2 Webinar Series, January 2024</vt:lpstr>
      <vt:lpstr>Contact Information</vt:lpstr>
      <vt:lpstr>Thank you for attending!</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Increased or Improved Services, Part II - LCFF (CA Dept of Education)</dc:title>
  <dc:subject>Part II of the Tuesdays @ 2 webinar presentation of the Increased or Improved section of the 2024-25 Local Control and Accountability Plan.</dc:subject>
  <dc:creator/>
  <cp:keywords>lcap, action, tables, table, local, control, accountability, plan, template</cp:keywords>
  <cp:lastModifiedBy/>
  <cp:revision>1</cp:revision>
  <dcterms:created xsi:type="dcterms:W3CDTF">2024-02-28T18:33:53Z</dcterms:created>
  <dcterms:modified xsi:type="dcterms:W3CDTF">2024-05-01T17:11:21Z</dcterms:modified>
</cp:coreProperties>
</file>