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1"/>
  </p:sldMasterIdLst>
  <p:notesMasterIdLst>
    <p:notesMasterId r:id="rId58"/>
  </p:notesMasterIdLst>
  <p:sldIdLst>
    <p:sldId id="345" r:id="rId2"/>
    <p:sldId id="346" r:id="rId3"/>
    <p:sldId id="347" r:id="rId4"/>
    <p:sldId id="348" r:id="rId5"/>
    <p:sldId id="349" r:id="rId6"/>
    <p:sldId id="338" r:id="rId7"/>
    <p:sldId id="339" r:id="rId8"/>
    <p:sldId id="350" r:id="rId9"/>
    <p:sldId id="351" r:id="rId10"/>
    <p:sldId id="352" r:id="rId11"/>
    <p:sldId id="353" r:id="rId12"/>
    <p:sldId id="354" r:id="rId13"/>
    <p:sldId id="355" r:id="rId14"/>
    <p:sldId id="356" r:id="rId15"/>
    <p:sldId id="357" r:id="rId16"/>
    <p:sldId id="358" r:id="rId17"/>
    <p:sldId id="359" r:id="rId18"/>
    <p:sldId id="360" r:id="rId19"/>
    <p:sldId id="361" r:id="rId20"/>
    <p:sldId id="362" r:id="rId21"/>
    <p:sldId id="363" r:id="rId22"/>
    <p:sldId id="364" r:id="rId23"/>
    <p:sldId id="365" r:id="rId24"/>
    <p:sldId id="366" r:id="rId25"/>
    <p:sldId id="367" r:id="rId26"/>
    <p:sldId id="368" r:id="rId27"/>
    <p:sldId id="369" r:id="rId28"/>
    <p:sldId id="370" r:id="rId29"/>
    <p:sldId id="371" r:id="rId30"/>
    <p:sldId id="372" r:id="rId31"/>
    <p:sldId id="373" r:id="rId32"/>
    <p:sldId id="374" r:id="rId33"/>
    <p:sldId id="375" r:id="rId34"/>
    <p:sldId id="386" r:id="rId35"/>
    <p:sldId id="377" r:id="rId36"/>
    <p:sldId id="385" r:id="rId37"/>
    <p:sldId id="379" r:id="rId38"/>
    <p:sldId id="380" r:id="rId39"/>
    <p:sldId id="382" r:id="rId40"/>
    <p:sldId id="383" r:id="rId41"/>
    <p:sldId id="384" r:id="rId42"/>
    <p:sldId id="387" r:id="rId43"/>
    <p:sldId id="388" r:id="rId44"/>
    <p:sldId id="389" r:id="rId45"/>
    <p:sldId id="390" r:id="rId46"/>
    <p:sldId id="391" r:id="rId47"/>
    <p:sldId id="392" r:id="rId48"/>
    <p:sldId id="393" r:id="rId49"/>
    <p:sldId id="394" r:id="rId50"/>
    <p:sldId id="395" r:id="rId51"/>
    <p:sldId id="396" r:id="rId52"/>
    <p:sldId id="397" r:id="rId53"/>
    <p:sldId id="398" r:id="rId54"/>
    <p:sldId id="399" r:id="rId55"/>
    <p:sldId id="327" r:id="rId56"/>
    <p:sldId id="400" r:id="rId57"/>
  </p:sldIdLst>
  <p:sldSz cx="12192000" cy="6858000"/>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64" roundtripDataSignature="AMtx7mg/KehY0ZPO4gpfOWXJP0cx/Ilx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EAD3"/>
    <a:srgbClr val="3333CC"/>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6253FD1-0324-4118-B700-BEF557B07AC3}">
  <a:tblStyle styleId="{36253FD1-0324-4118-B700-BEF557B07AC3}"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74" autoAdjust="0"/>
    <p:restoredTop sz="86455" autoAdjust="0"/>
  </p:normalViewPr>
  <p:slideViewPr>
    <p:cSldViewPr snapToGrid="0">
      <p:cViewPr varScale="1">
        <p:scale>
          <a:sx n="94" d="100"/>
          <a:sy n="94" d="100"/>
        </p:scale>
        <p:origin x="102" y="72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customschemas.google.com/relationships/presentationmetadata" Target="metadata"/><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6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4816694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8eb070a405_1_40: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8eb070a405_1_40: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457200" lvl="0" indent="0" algn="l" rtl="0">
              <a:spcBef>
                <a:spcPts val="0"/>
              </a:spcBef>
              <a:spcAft>
                <a:spcPts val="0"/>
              </a:spcAft>
              <a:buNone/>
            </a:pPr>
            <a:endParaRPr sz="2000">
              <a:latin typeface="Arial"/>
              <a:ea typeface="Arial"/>
              <a:cs typeface="Arial"/>
              <a:sym typeface="Arial"/>
            </a:endParaRPr>
          </a:p>
          <a:p>
            <a:pPr marL="0" lvl="0" indent="0" algn="l" rtl="0">
              <a:spcBef>
                <a:spcPts val="0"/>
              </a:spcBef>
              <a:spcAft>
                <a:spcPts val="0"/>
              </a:spcAft>
              <a:buNone/>
            </a:pPr>
            <a:endParaRPr/>
          </a:p>
        </p:txBody>
      </p:sp>
      <p:sp>
        <p:nvSpPr>
          <p:cNvPr id="128" name="Google Shape;128;g8eb070a405_1_40: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6</a:t>
            </a:fld>
            <a:endParaRPr/>
          </a:p>
        </p:txBody>
      </p:sp>
    </p:spTree>
    <p:extLst>
      <p:ext uri="{BB962C8B-B14F-4D97-AF65-F5344CB8AC3E}">
        <p14:creationId xmlns:p14="http://schemas.microsoft.com/office/powerpoint/2010/main" val="1249037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8eb070a405_1_5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8eb070a405_1_51: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lnSpc>
                <a:spcPct val="115000"/>
              </a:lnSpc>
              <a:spcBef>
                <a:spcPts val="0"/>
              </a:spcBef>
              <a:spcAft>
                <a:spcPts val="0"/>
              </a:spcAft>
              <a:buClr>
                <a:schemeClr val="dk1"/>
              </a:buClr>
              <a:buSzPts val="1100"/>
              <a:buFont typeface="Arial"/>
              <a:buNone/>
            </a:pPr>
            <a:endParaRPr sz="800">
              <a:solidFill>
                <a:srgbClr val="4472C4"/>
              </a:solidFill>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endParaRPr sz="1000">
              <a:latin typeface="Arial"/>
              <a:ea typeface="Arial"/>
              <a:cs typeface="Arial"/>
              <a:sym typeface="Arial"/>
            </a:endParaRPr>
          </a:p>
          <a:p>
            <a:pPr marL="0" lvl="0" indent="0" algn="l" rtl="0">
              <a:spcBef>
                <a:spcPts val="800"/>
              </a:spcBef>
              <a:spcAft>
                <a:spcPts val="0"/>
              </a:spcAft>
              <a:buNone/>
            </a:pPr>
            <a:endParaRPr sz="2000">
              <a:latin typeface="Arial"/>
              <a:ea typeface="Arial"/>
              <a:cs typeface="Arial"/>
              <a:sym typeface="Arial"/>
            </a:endParaRPr>
          </a:p>
          <a:p>
            <a:pPr marL="0" lvl="0" indent="0" algn="l" rtl="0">
              <a:spcBef>
                <a:spcPts val="0"/>
              </a:spcBef>
              <a:spcAft>
                <a:spcPts val="0"/>
              </a:spcAft>
              <a:buNone/>
            </a:pPr>
            <a:endParaRPr/>
          </a:p>
        </p:txBody>
      </p:sp>
      <p:sp>
        <p:nvSpPr>
          <p:cNvPr id="135" name="Google Shape;135;g8eb070a405_1_51: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7</a:t>
            </a:fld>
            <a:endParaRPr/>
          </a:p>
        </p:txBody>
      </p:sp>
    </p:spTree>
    <p:extLst>
      <p:ext uri="{BB962C8B-B14F-4D97-AF65-F5344CB8AC3E}">
        <p14:creationId xmlns:p14="http://schemas.microsoft.com/office/powerpoint/2010/main" val="465712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dirty="0"/>
              <a:t>Total expenditures to implement the actions (how much does it cost). Not required to identify the fund source. The LEA may use funds other than LCFF, but it must adhere to the allowable use of those funds.</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32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91506467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Option 2">
  <p:cSld name="Title Slide Option 2">
    <p:spTree>
      <p:nvGrpSpPr>
        <p:cNvPr id="1" name="Shape 32"/>
        <p:cNvGrpSpPr/>
        <p:nvPr/>
      </p:nvGrpSpPr>
      <p:grpSpPr>
        <a:xfrm>
          <a:off x="0" y="0"/>
          <a:ext cx="0" cy="0"/>
          <a:chOff x="0" y="0"/>
          <a:chExt cx="0" cy="0"/>
        </a:xfrm>
      </p:grpSpPr>
      <p:sp>
        <p:nvSpPr>
          <p:cNvPr id="33" name="Google Shape;33;p5"/>
          <p:cNvSpPr/>
          <p:nvPr/>
        </p:nvSpPr>
        <p:spPr>
          <a:xfrm>
            <a:off x="3175" y="6400800"/>
            <a:ext cx="12188825" cy="457200"/>
          </a:xfrm>
          <a:prstGeom prst="rect">
            <a:avLst/>
          </a:prstGeom>
          <a:solidFill>
            <a:srgbClr val="6180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5"/>
          <p:cNvSpPr txBox="1">
            <a:spLocks noGrp="1"/>
          </p:cNvSpPr>
          <p:nvPr>
            <p:ph type="ctrTitle"/>
          </p:nvPr>
        </p:nvSpPr>
        <p:spPr>
          <a:xfrm>
            <a:off x="1097280" y="758952"/>
            <a:ext cx="10058400" cy="356616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262626"/>
              </a:buClr>
              <a:buSzPts val="8000"/>
              <a:buFont typeface="Arial"/>
              <a:buNone/>
              <a:defRPr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subTitle" idx="1"/>
          </p:nvPr>
        </p:nvSpPr>
        <p:spPr>
          <a:xfrm>
            <a:off x="1100051" y="4455621"/>
            <a:ext cx="10058400" cy="11430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1200"/>
              </a:spcBef>
              <a:spcAft>
                <a:spcPts val="0"/>
              </a:spcAft>
              <a:buClr>
                <a:schemeClr val="dk2"/>
              </a:buClr>
              <a:buSzPts val="2400"/>
              <a:buNone/>
              <a:defRPr sz="2400" cap="none">
                <a:solidFill>
                  <a:schemeClr val="dk2"/>
                </a:solidFill>
                <a:latin typeface="Arial"/>
                <a:ea typeface="Arial"/>
                <a:cs typeface="Arial"/>
                <a:sym typeface="Arial"/>
              </a:defRPr>
            </a:lvl1pPr>
            <a:lvl2pPr lvl="1" algn="ctr">
              <a:lnSpc>
                <a:spcPct val="90000"/>
              </a:lnSpc>
              <a:spcBef>
                <a:spcPts val="200"/>
              </a:spcBef>
              <a:spcAft>
                <a:spcPts val="0"/>
              </a:spcAft>
              <a:buClr>
                <a:srgbClr val="3F3F3F"/>
              </a:buClr>
              <a:buSzPts val="2400"/>
              <a:buNone/>
              <a:defRPr sz="2400"/>
            </a:lvl2pPr>
            <a:lvl3pPr lvl="2" algn="ctr">
              <a:lnSpc>
                <a:spcPct val="90000"/>
              </a:lnSpc>
              <a:spcBef>
                <a:spcPts val="400"/>
              </a:spcBef>
              <a:spcAft>
                <a:spcPts val="0"/>
              </a:spcAft>
              <a:buClr>
                <a:srgbClr val="3F3F3F"/>
              </a:buClr>
              <a:buSzPts val="2400"/>
              <a:buNone/>
              <a:defRPr sz="2400"/>
            </a:lvl3pPr>
            <a:lvl4pPr lvl="3" algn="ctr">
              <a:lnSpc>
                <a:spcPct val="90000"/>
              </a:lnSpc>
              <a:spcBef>
                <a:spcPts val="400"/>
              </a:spcBef>
              <a:spcAft>
                <a:spcPts val="0"/>
              </a:spcAft>
              <a:buClr>
                <a:srgbClr val="3F3F3F"/>
              </a:buClr>
              <a:buSzPts val="2000"/>
              <a:buNone/>
              <a:defRPr sz="2000"/>
            </a:lvl4pPr>
            <a:lvl5pPr lvl="4" algn="ctr">
              <a:lnSpc>
                <a:spcPct val="90000"/>
              </a:lnSpc>
              <a:spcBef>
                <a:spcPts val="400"/>
              </a:spcBef>
              <a:spcAft>
                <a:spcPts val="0"/>
              </a:spcAft>
              <a:buClr>
                <a:srgbClr val="3F3F3F"/>
              </a:buClr>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a:endParaRPr/>
          </a:p>
        </p:txBody>
      </p:sp>
      <p:cxnSp>
        <p:nvCxnSpPr>
          <p:cNvPr id="36" name="Google Shape;36;p5"/>
          <p:cNvCxnSpPr/>
          <p:nvPr/>
        </p:nvCxnSpPr>
        <p:spPr>
          <a:xfrm>
            <a:off x="1207658" y="4343400"/>
            <a:ext cx="9875520" cy="0"/>
          </a:xfrm>
          <a:prstGeom prst="straightConnector1">
            <a:avLst/>
          </a:prstGeom>
          <a:noFill/>
          <a:ln w="9525" cap="flat" cmpd="sng">
            <a:solidFill>
              <a:srgbClr val="7F7F7F"/>
            </a:solidFill>
            <a:prstDash val="solid"/>
            <a:round/>
            <a:headEnd type="none" w="sm" len="sm"/>
            <a:tailEnd type="none" w="sm" len="sm"/>
          </a:ln>
        </p:spPr>
      </p:cxnSp>
      <p:pic>
        <p:nvPicPr>
          <p:cNvPr id="37" name="Google Shape;37;p5" descr="The Seal of the California Department of Education"/>
          <p:cNvPicPr preferRelativeResize="0"/>
          <p:nvPr/>
        </p:nvPicPr>
        <p:blipFill rotWithShape="1">
          <a:blip r:embed="rId2">
            <a:alphaModFix/>
          </a:blip>
          <a:srcRect/>
          <a:stretch/>
        </p:blipFill>
        <p:spPr>
          <a:xfrm>
            <a:off x="11167569" y="6435367"/>
            <a:ext cx="406810" cy="403555"/>
          </a:xfrm>
          <a:prstGeom prst="rect">
            <a:avLst/>
          </a:prstGeom>
          <a:noFill/>
          <a:ln>
            <a:noFill/>
          </a:ln>
        </p:spPr>
      </p:pic>
      <p:pic>
        <p:nvPicPr>
          <p:cNvPr id="38" name="Google Shape;38;p5"/>
          <p:cNvPicPr preferRelativeResize="0"/>
          <p:nvPr/>
        </p:nvPicPr>
        <p:blipFill rotWithShape="1">
          <a:blip r:embed="rId3">
            <a:alphaModFix/>
          </a:blip>
          <a:srcRect l="4675"/>
          <a:stretch/>
        </p:blipFill>
        <p:spPr>
          <a:xfrm>
            <a:off x="440575" y="5685855"/>
            <a:ext cx="3333404" cy="666750"/>
          </a:xfrm>
          <a:prstGeom prst="rect">
            <a:avLst/>
          </a:prstGeom>
          <a:noFill/>
          <a:ln>
            <a:noFill/>
          </a:ln>
        </p:spPr>
      </p:pic>
      <p:sp>
        <p:nvSpPr>
          <p:cNvPr id="39" name="Google Shape;39;p5"/>
          <p:cNvSpPr/>
          <p:nvPr/>
        </p:nvSpPr>
        <p:spPr>
          <a:xfrm>
            <a:off x="15" y="6342629"/>
            <a:ext cx="12188825" cy="64008"/>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5"/>
          <p:cNvSpPr/>
          <p:nvPr/>
        </p:nvSpPr>
        <p:spPr>
          <a:xfrm>
            <a:off x="440575" y="6498595"/>
            <a:ext cx="10642603" cy="2616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1100"/>
              <a:buFont typeface="Arial"/>
              <a:buNone/>
            </a:pPr>
            <a:r>
              <a:rPr lang="en-US" sz="1100" b="0" i="0" u="none" strike="noStrike" cap="none">
                <a:solidFill>
                  <a:schemeClr val="lt1"/>
                </a:solidFill>
                <a:latin typeface="Arial"/>
                <a:ea typeface="Arial"/>
                <a:cs typeface="Arial"/>
                <a:sym typeface="Arial"/>
              </a:rPr>
              <a:t>Tony Thurmond, State Superintendent of Public Instruction</a:t>
            </a:r>
            <a:endParaRPr sz="1200" b="1"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Content with Caption" userDrawn="1">
  <p:cSld name="1_Content with Caption">
    <p:spTree>
      <p:nvGrpSpPr>
        <p:cNvPr id="1" name="Shape 90"/>
        <p:cNvGrpSpPr/>
        <p:nvPr/>
      </p:nvGrpSpPr>
      <p:grpSpPr>
        <a:xfrm>
          <a:off x="0" y="0"/>
          <a:ext cx="0" cy="0"/>
          <a:chOff x="0" y="0"/>
          <a:chExt cx="0" cy="0"/>
        </a:xfrm>
      </p:grpSpPr>
      <p:sp>
        <p:nvSpPr>
          <p:cNvPr id="91" name="Google Shape;91;p12"/>
          <p:cNvSpPr/>
          <p:nvPr/>
        </p:nvSpPr>
        <p:spPr>
          <a:xfrm>
            <a:off x="16" y="0"/>
            <a:ext cx="4050791" cy="6858000"/>
          </a:xfrm>
          <a:prstGeom prst="rect">
            <a:avLst/>
          </a:prstGeom>
          <a:solidFill>
            <a:srgbClr val="6180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12"/>
          <p:cNvSpPr/>
          <p:nvPr/>
        </p:nvSpPr>
        <p:spPr>
          <a:xfrm>
            <a:off x="4040071" y="0"/>
            <a:ext cx="64008" cy="68580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12"/>
          <p:cNvSpPr txBox="1">
            <a:spLocks noGrp="1"/>
          </p:cNvSpPr>
          <p:nvPr>
            <p:ph type="body" idx="2"/>
          </p:nvPr>
        </p:nvSpPr>
        <p:spPr>
          <a:xfrm>
            <a:off x="282633" y="2926080"/>
            <a:ext cx="3507971" cy="3379124"/>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200"/>
              </a:spcBef>
              <a:spcAft>
                <a:spcPts val="0"/>
              </a:spcAft>
              <a:buClr>
                <a:srgbClr val="FFFFFF"/>
              </a:buClr>
              <a:buSzPts val="1500"/>
              <a:buNone/>
              <a:defRPr sz="1500">
                <a:solidFill>
                  <a:srgbClr val="FFFFFF"/>
                </a:solidFill>
              </a:defRPr>
            </a:lvl1pPr>
            <a:lvl2pPr marL="914400" lvl="1" indent="-228600" algn="l">
              <a:lnSpc>
                <a:spcPct val="90000"/>
              </a:lnSpc>
              <a:spcBef>
                <a:spcPts val="200"/>
              </a:spcBef>
              <a:spcAft>
                <a:spcPts val="0"/>
              </a:spcAft>
              <a:buClr>
                <a:srgbClr val="3F3F3F"/>
              </a:buClr>
              <a:buSzPts val="1200"/>
              <a:buNone/>
              <a:defRPr sz="1200"/>
            </a:lvl2pPr>
            <a:lvl3pPr marL="1371600" lvl="2" indent="-228600" algn="l">
              <a:lnSpc>
                <a:spcPct val="90000"/>
              </a:lnSpc>
              <a:spcBef>
                <a:spcPts val="400"/>
              </a:spcBef>
              <a:spcAft>
                <a:spcPts val="0"/>
              </a:spcAft>
              <a:buClr>
                <a:srgbClr val="3F3F3F"/>
              </a:buClr>
              <a:buSzPts val="1000"/>
              <a:buNone/>
              <a:defRPr sz="1000"/>
            </a:lvl3pPr>
            <a:lvl4pPr marL="1828800" lvl="3" indent="-228600" algn="l">
              <a:lnSpc>
                <a:spcPct val="90000"/>
              </a:lnSpc>
              <a:spcBef>
                <a:spcPts val="400"/>
              </a:spcBef>
              <a:spcAft>
                <a:spcPts val="0"/>
              </a:spcAft>
              <a:buClr>
                <a:srgbClr val="3F3F3F"/>
              </a:buClr>
              <a:buSzPts val="900"/>
              <a:buNone/>
              <a:defRPr sz="900"/>
            </a:lvl4pPr>
            <a:lvl5pPr marL="2286000" lvl="4" indent="-228600" algn="l">
              <a:lnSpc>
                <a:spcPct val="90000"/>
              </a:lnSpc>
              <a:spcBef>
                <a:spcPts val="400"/>
              </a:spcBef>
              <a:spcAft>
                <a:spcPts val="0"/>
              </a:spcAft>
              <a:buClr>
                <a:srgbClr val="3F3F3F"/>
              </a:buClr>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dirty="0"/>
          </a:p>
        </p:txBody>
      </p:sp>
      <p:sp>
        <p:nvSpPr>
          <p:cNvPr id="96" name="Google Shape;96;p12"/>
          <p:cNvSpPr txBox="1">
            <a:spLocks noGrp="1"/>
          </p:cNvSpPr>
          <p:nvPr>
            <p:ph type="dt" idx="10"/>
          </p:nvPr>
        </p:nvSpPr>
        <p:spPr>
          <a:xfrm>
            <a:off x="465512" y="6459785"/>
            <a:ext cx="261851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7" name="Google Shape;97;p12"/>
          <p:cNvSpPr txBox="1">
            <a:spLocks noGrp="1"/>
          </p:cNvSpPr>
          <p:nvPr>
            <p:ph type="ftr" idx="11"/>
          </p:nvPr>
        </p:nvSpPr>
        <p:spPr>
          <a:xfrm>
            <a:off x="4800600" y="6459785"/>
            <a:ext cx="4648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12"/>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50" b="0" i="0" u="none" strike="noStrike" cap="none">
                <a:solidFill>
                  <a:schemeClr val="dk2"/>
                </a:solidFill>
                <a:latin typeface="Arial"/>
                <a:ea typeface="Arial"/>
                <a:cs typeface="Arial"/>
                <a:sym typeface="Arial"/>
              </a:defRPr>
            </a:lvl1pPr>
            <a:lvl2pPr marL="0" lvl="1" indent="0" algn="r">
              <a:spcBef>
                <a:spcPts val="0"/>
              </a:spcBef>
              <a:buNone/>
              <a:defRPr sz="1050" b="0" i="0" u="none" strike="noStrike" cap="none">
                <a:solidFill>
                  <a:schemeClr val="dk2"/>
                </a:solidFill>
                <a:latin typeface="Arial"/>
                <a:ea typeface="Arial"/>
                <a:cs typeface="Arial"/>
                <a:sym typeface="Arial"/>
              </a:defRPr>
            </a:lvl2pPr>
            <a:lvl3pPr marL="0" lvl="2" indent="0" algn="r">
              <a:spcBef>
                <a:spcPts val="0"/>
              </a:spcBef>
              <a:buNone/>
              <a:defRPr sz="1050" b="0" i="0" u="none" strike="noStrike" cap="none">
                <a:solidFill>
                  <a:schemeClr val="dk2"/>
                </a:solidFill>
                <a:latin typeface="Arial"/>
                <a:ea typeface="Arial"/>
                <a:cs typeface="Arial"/>
                <a:sym typeface="Arial"/>
              </a:defRPr>
            </a:lvl3pPr>
            <a:lvl4pPr marL="0" lvl="3" indent="0" algn="r">
              <a:spcBef>
                <a:spcPts val="0"/>
              </a:spcBef>
              <a:buNone/>
              <a:defRPr sz="1050" b="0" i="0" u="none" strike="noStrike" cap="none">
                <a:solidFill>
                  <a:schemeClr val="dk2"/>
                </a:solidFill>
                <a:latin typeface="Arial"/>
                <a:ea typeface="Arial"/>
                <a:cs typeface="Arial"/>
                <a:sym typeface="Arial"/>
              </a:defRPr>
            </a:lvl4pPr>
            <a:lvl5pPr marL="0" lvl="4" indent="0" algn="r">
              <a:spcBef>
                <a:spcPts val="0"/>
              </a:spcBef>
              <a:buNone/>
              <a:defRPr sz="1050" b="0" i="0" u="none" strike="noStrike" cap="none">
                <a:solidFill>
                  <a:schemeClr val="dk2"/>
                </a:solidFill>
                <a:latin typeface="Arial"/>
                <a:ea typeface="Arial"/>
                <a:cs typeface="Arial"/>
                <a:sym typeface="Arial"/>
              </a:defRPr>
            </a:lvl5pPr>
            <a:lvl6pPr marL="0" lvl="5" indent="0" algn="r">
              <a:spcBef>
                <a:spcPts val="0"/>
              </a:spcBef>
              <a:buNone/>
              <a:defRPr sz="1050" b="0" i="0" u="none" strike="noStrike" cap="none">
                <a:solidFill>
                  <a:schemeClr val="dk2"/>
                </a:solidFill>
                <a:latin typeface="Arial"/>
                <a:ea typeface="Arial"/>
                <a:cs typeface="Arial"/>
                <a:sym typeface="Arial"/>
              </a:defRPr>
            </a:lvl6pPr>
            <a:lvl7pPr marL="0" lvl="6" indent="0" algn="r">
              <a:spcBef>
                <a:spcPts val="0"/>
              </a:spcBef>
              <a:buNone/>
              <a:defRPr sz="1050" b="0" i="0" u="none" strike="noStrike" cap="none">
                <a:solidFill>
                  <a:schemeClr val="dk2"/>
                </a:solidFill>
                <a:latin typeface="Arial"/>
                <a:ea typeface="Arial"/>
                <a:cs typeface="Arial"/>
                <a:sym typeface="Arial"/>
              </a:defRPr>
            </a:lvl7pPr>
            <a:lvl8pPr marL="0" lvl="7" indent="0" algn="r">
              <a:spcBef>
                <a:spcPts val="0"/>
              </a:spcBef>
              <a:buNone/>
              <a:defRPr sz="1050" b="0" i="0" u="none" strike="noStrike" cap="none">
                <a:solidFill>
                  <a:schemeClr val="dk2"/>
                </a:solidFill>
                <a:latin typeface="Arial"/>
                <a:ea typeface="Arial"/>
                <a:cs typeface="Arial"/>
                <a:sym typeface="Arial"/>
              </a:defRPr>
            </a:lvl8pPr>
            <a:lvl9pPr marL="0" lvl="8" indent="0" algn="r">
              <a:spcBef>
                <a:spcPts val="0"/>
              </a:spcBef>
              <a:buNone/>
              <a:defRPr sz="105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99" name="Google Shape;99;p12" descr="The Seal of the California Department of Education"/>
          <p:cNvPicPr preferRelativeResize="0"/>
          <p:nvPr/>
        </p:nvPicPr>
        <p:blipFill rotWithShape="1">
          <a:blip r:embed="rId2">
            <a:alphaModFix/>
          </a:blip>
          <a:srcRect/>
          <a:stretch/>
        </p:blipFill>
        <p:spPr>
          <a:xfrm>
            <a:off x="11167569" y="6435367"/>
            <a:ext cx="406810" cy="403555"/>
          </a:xfrm>
          <a:prstGeom prst="rect">
            <a:avLst/>
          </a:prstGeom>
          <a:noFill/>
          <a:ln>
            <a:noFill/>
          </a:ln>
        </p:spPr>
      </p:pic>
      <p:sp>
        <p:nvSpPr>
          <p:cNvPr id="2" name="Title 1">
            <a:extLst>
              <a:ext uri="{FF2B5EF4-FFF2-40B4-BE49-F238E27FC236}">
                <a16:creationId xmlns:a16="http://schemas.microsoft.com/office/drawing/2014/main" id="{7211B1CE-6259-87E9-A80A-0CC32930C735}"/>
              </a:ext>
            </a:extLst>
          </p:cNvPr>
          <p:cNvSpPr>
            <a:spLocks noGrp="1"/>
          </p:cNvSpPr>
          <p:nvPr>
            <p:ph type="title"/>
          </p:nvPr>
        </p:nvSpPr>
        <p:spPr>
          <a:xfrm>
            <a:off x="282633" y="269256"/>
            <a:ext cx="3507971" cy="2502243"/>
          </a:xfrm>
        </p:spPr>
        <p:txBody>
          <a:bodyPr/>
          <a:lstStyle>
            <a:lvl1pPr>
              <a:defRPr>
                <a:solidFill>
                  <a:schemeClr val="bg1"/>
                </a:solidFill>
              </a:defRPr>
            </a:lvl1pPr>
          </a:lstStyle>
          <a:p>
            <a:r>
              <a:rPr lang="en-US" dirty="0"/>
              <a:t>Click to edit Master title style</a:t>
            </a:r>
          </a:p>
        </p:txBody>
      </p:sp>
      <p:sp>
        <p:nvSpPr>
          <p:cNvPr id="4" name="Content Placeholder 3">
            <a:extLst>
              <a:ext uri="{FF2B5EF4-FFF2-40B4-BE49-F238E27FC236}">
                <a16:creationId xmlns:a16="http://schemas.microsoft.com/office/drawing/2014/main" id="{7C5FEA52-2D1A-E22C-C066-65D1094E924E}"/>
              </a:ext>
            </a:extLst>
          </p:cNvPr>
          <p:cNvSpPr>
            <a:spLocks noGrp="1"/>
          </p:cNvSpPr>
          <p:nvPr>
            <p:ph sz="quarter" idx="13"/>
          </p:nvPr>
        </p:nvSpPr>
        <p:spPr>
          <a:xfrm>
            <a:off x="4484688" y="377825"/>
            <a:ext cx="7089775" cy="57181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57834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Title Slide Option 3">
  <p:cSld name="Title Slide Option 3">
    <p:spTree>
      <p:nvGrpSpPr>
        <p:cNvPr id="1" name="Shape 41"/>
        <p:cNvGrpSpPr/>
        <p:nvPr/>
      </p:nvGrpSpPr>
      <p:grpSpPr>
        <a:xfrm>
          <a:off x="0" y="0"/>
          <a:ext cx="0" cy="0"/>
          <a:chOff x="0" y="0"/>
          <a:chExt cx="0" cy="0"/>
        </a:xfrm>
      </p:grpSpPr>
      <p:sp>
        <p:nvSpPr>
          <p:cNvPr id="42" name="Google Shape;42;p6"/>
          <p:cNvSpPr/>
          <p:nvPr/>
        </p:nvSpPr>
        <p:spPr>
          <a:xfrm>
            <a:off x="0" y="0"/>
            <a:ext cx="1886297" cy="6334316"/>
          </a:xfrm>
          <a:prstGeom prst="rect">
            <a:avLst/>
          </a:prstGeom>
          <a:solidFill>
            <a:srgbClr val="D2DBE2"/>
          </a:solidFill>
          <a:ln w="15875" cap="flat" cmpd="sng">
            <a:solidFill>
              <a:srgbClr val="D2DBE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3" name="Google Shape;43;p6"/>
          <p:cNvSpPr/>
          <p:nvPr/>
        </p:nvSpPr>
        <p:spPr>
          <a:xfrm>
            <a:off x="3175" y="6400800"/>
            <a:ext cx="12188825" cy="457200"/>
          </a:xfrm>
          <a:prstGeom prst="rect">
            <a:avLst/>
          </a:prstGeom>
          <a:solidFill>
            <a:srgbClr val="6180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6"/>
          <p:cNvSpPr txBox="1">
            <a:spLocks noGrp="1"/>
          </p:cNvSpPr>
          <p:nvPr>
            <p:ph type="ctrTitle"/>
          </p:nvPr>
        </p:nvSpPr>
        <p:spPr>
          <a:xfrm>
            <a:off x="2485502" y="758952"/>
            <a:ext cx="9152313" cy="356616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262626"/>
              </a:buClr>
              <a:buSzPts val="8000"/>
              <a:buFont typeface="Arial"/>
              <a:buNone/>
              <a:defRPr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5" name="Google Shape;45;p6"/>
          <p:cNvSpPr txBox="1">
            <a:spLocks noGrp="1"/>
          </p:cNvSpPr>
          <p:nvPr>
            <p:ph type="subTitle" idx="1"/>
          </p:nvPr>
        </p:nvSpPr>
        <p:spPr>
          <a:xfrm>
            <a:off x="2485501" y="4455621"/>
            <a:ext cx="9155085" cy="11430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1200"/>
              </a:spcBef>
              <a:spcAft>
                <a:spcPts val="0"/>
              </a:spcAft>
              <a:buClr>
                <a:schemeClr val="dk2"/>
              </a:buClr>
              <a:buSzPts val="2400"/>
              <a:buNone/>
              <a:defRPr sz="2400" cap="none">
                <a:solidFill>
                  <a:schemeClr val="dk2"/>
                </a:solidFill>
                <a:latin typeface="Arial"/>
                <a:ea typeface="Arial"/>
                <a:cs typeface="Arial"/>
                <a:sym typeface="Arial"/>
              </a:defRPr>
            </a:lvl1pPr>
            <a:lvl2pPr lvl="1" algn="ctr">
              <a:lnSpc>
                <a:spcPct val="90000"/>
              </a:lnSpc>
              <a:spcBef>
                <a:spcPts val="200"/>
              </a:spcBef>
              <a:spcAft>
                <a:spcPts val="0"/>
              </a:spcAft>
              <a:buClr>
                <a:srgbClr val="3F3F3F"/>
              </a:buClr>
              <a:buSzPts val="2400"/>
              <a:buNone/>
              <a:defRPr sz="2400"/>
            </a:lvl2pPr>
            <a:lvl3pPr lvl="2" algn="ctr">
              <a:lnSpc>
                <a:spcPct val="90000"/>
              </a:lnSpc>
              <a:spcBef>
                <a:spcPts val="400"/>
              </a:spcBef>
              <a:spcAft>
                <a:spcPts val="0"/>
              </a:spcAft>
              <a:buClr>
                <a:srgbClr val="3F3F3F"/>
              </a:buClr>
              <a:buSzPts val="2400"/>
              <a:buNone/>
              <a:defRPr sz="2400"/>
            </a:lvl3pPr>
            <a:lvl4pPr lvl="3" algn="ctr">
              <a:lnSpc>
                <a:spcPct val="90000"/>
              </a:lnSpc>
              <a:spcBef>
                <a:spcPts val="400"/>
              </a:spcBef>
              <a:spcAft>
                <a:spcPts val="0"/>
              </a:spcAft>
              <a:buClr>
                <a:srgbClr val="3F3F3F"/>
              </a:buClr>
              <a:buSzPts val="2000"/>
              <a:buNone/>
              <a:defRPr sz="2000"/>
            </a:lvl4pPr>
            <a:lvl5pPr lvl="4" algn="ctr">
              <a:lnSpc>
                <a:spcPct val="90000"/>
              </a:lnSpc>
              <a:spcBef>
                <a:spcPts val="400"/>
              </a:spcBef>
              <a:spcAft>
                <a:spcPts val="0"/>
              </a:spcAft>
              <a:buClr>
                <a:srgbClr val="3F3F3F"/>
              </a:buClr>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a:endParaRPr/>
          </a:p>
        </p:txBody>
      </p:sp>
      <p:cxnSp>
        <p:nvCxnSpPr>
          <p:cNvPr id="46" name="Google Shape;46;p6"/>
          <p:cNvCxnSpPr/>
          <p:nvPr/>
        </p:nvCxnSpPr>
        <p:spPr>
          <a:xfrm>
            <a:off x="2576943" y="4343400"/>
            <a:ext cx="8988371" cy="0"/>
          </a:xfrm>
          <a:prstGeom prst="straightConnector1">
            <a:avLst/>
          </a:prstGeom>
          <a:noFill/>
          <a:ln w="9525" cap="flat" cmpd="sng">
            <a:solidFill>
              <a:srgbClr val="7F7F7F"/>
            </a:solidFill>
            <a:prstDash val="solid"/>
            <a:round/>
            <a:headEnd type="none" w="sm" len="sm"/>
            <a:tailEnd type="none" w="sm" len="sm"/>
          </a:ln>
        </p:spPr>
      </p:cxnSp>
      <p:pic>
        <p:nvPicPr>
          <p:cNvPr id="47" name="Google Shape;47;p6" descr="The Seal of the California Department of Education"/>
          <p:cNvPicPr preferRelativeResize="0"/>
          <p:nvPr/>
        </p:nvPicPr>
        <p:blipFill rotWithShape="1">
          <a:blip r:embed="rId2">
            <a:alphaModFix/>
          </a:blip>
          <a:srcRect/>
          <a:stretch/>
        </p:blipFill>
        <p:spPr>
          <a:xfrm>
            <a:off x="11167569" y="6435367"/>
            <a:ext cx="406810" cy="403555"/>
          </a:xfrm>
          <a:prstGeom prst="rect">
            <a:avLst/>
          </a:prstGeom>
          <a:noFill/>
          <a:ln>
            <a:noFill/>
          </a:ln>
        </p:spPr>
      </p:pic>
      <p:sp>
        <p:nvSpPr>
          <p:cNvPr id="48" name="Google Shape;48;p6"/>
          <p:cNvSpPr/>
          <p:nvPr/>
        </p:nvSpPr>
        <p:spPr>
          <a:xfrm>
            <a:off x="15" y="6334316"/>
            <a:ext cx="12188825" cy="64008"/>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49" name="Google Shape;49;p6" descr="Official Seal of the California Department of Education"/>
          <p:cNvPicPr preferRelativeResize="0"/>
          <p:nvPr/>
        </p:nvPicPr>
        <p:blipFill rotWithShape="1">
          <a:blip r:embed="rId3">
            <a:alphaModFix/>
          </a:blip>
          <a:srcRect/>
          <a:stretch/>
        </p:blipFill>
        <p:spPr>
          <a:xfrm>
            <a:off x="225192" y="758952"/>
            <a:ext cx="1454150" cy="1454150"/>
          </a:xfrm>
          <a:prstGeom prst="rect">
            <a:avLst/>
          </a:prstGeom>
          <a:noFill/>
          <a:ln>
            <a:noFill/>
          </a:ln>
        </p:spPr>
      </p:pic>
      <p:sp>
        <p:nvSpPr>
          <p:cNvPr id="50" name="Google Shape;50;p6"/>
          <p:cNvSpPr/>
          <p:nvPr/>
        </p:nvSpPr>
        <p:spPr>
          <a:xfrm>
            <a:off x="101367" y="2298827"/>
            <a:ext cx="1701800" cy="695325"/>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b="1" i="0" u="none" strike="noStrike" cap="none">
                <a:solidFill>
                  <a:srgbClr val="070C51"/>
                </a:solidFill>
                <a:latin typeface="Arial"/>
                <a:ea typeface="Arial"/>
                <a:cs typeface="Arial"/>
                <a:sym typeface="Arial"/>
              </a:rPr>
              <a:t>TONY THURMOND</a:t>
            </a:r>
            <a:br>
              <a:rPr lang="en-US" sz="1000" b="1" i="0" u="none" strike="noStrike" cap="none">
                <a:solidFill>
                  <a:srgbClr val="070C51"/>
                </a:solidFill>
                <a:latin typeface="Arial"/>
                <a:ea typeface="Arial"/>
                <a:cs typeface="Arial"/>
                <a:sym typeface="Arial"/>
              </a:rPr>
            </a:br>
            <a:r>
              <a:rPr lang="en-US" sz="1000" b="0" i="0" u="none" strike="noStrike" cap="none">
                <a:solidFill>
                  <a:srgbClr val="070C51"/>
                </a:solidFill>
                <a:latin typeface="Arial"/>
                <a:ea typeface="Arial"/>
                <a:cs typeface="Arial"/>
                <a:sym typeface="Arial"/>
              </a:rPr>
              <a:t>State Superintendent </a:t>
            </a:r>
            <a:br>
              <a:rPr lang="en-US" sz="1000" b="0" i="0" u="none" strike="noStrike" cap="none">
                <a:solidFill>
                  <a:srgbClr val="070C51"/>
                </a:solidFill>
                <a:latin typeface="Arial"/>
                <a:ea typeface="Arial"/>
                <a:cs typeface="Arial"/>
                <a:sym typeface="Arial"/>
              </a:rPr>
            </a:br>
            <a:r>
              <a:rPr lang="en-US" sz="1000" b="0" i="0" u="none" strike="noStrike" cap="none">
                <a:solidFill>
                  <a:srgbClr val="070C51"/>
                </a:solidFill>
                <a:latin typeface="Arial"/>
                <a:ea typeface="Arial"/>
                <a:cs typeface="Arial"/>
                <a:sym typeface="Arial"/>
              </a:rPr>
              <a:t>of Public Instruction</a:t>
            </a:r>
            <a:endParaRPr sz="1000" b="0" i="0" u="none" strike="noStrike" cap="none">
              <a:solidFill>
                <a:schemeClr val="dk2"/>
              </a:solidFill>
              <a:latin typeface="Times"/>
              <a:ea typeface="Times"/>
              <a:cs typeface="Times"/>
              <a:sym typeface="Time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Section Header" userDrawn="1">
  <p:cSld name="SECTION_HEADER">
    <p:spTree>
      <p:nvGrpSpPr>
        <p:cNvPr id="1" name="Shape 51"/>
        <p:cNvGrpSpPr/>
        <p:nvPr/>
      </p:nvGrpSpPr>
      <p:grpSpPr>
        <a:xfrm>
          <a:off x="0" y="0"/>
          <a:ext cx="0" cy="0"/>
          <a:chOff x="0" y="0"/>
          <a:chExt cx="0" cy="0"/>
        </a:xfrm>
      </p:grpSpPr>
      <p:sp>
        <p:nvSpPr>
          <p:cNvPr id="52" name="Google Shape;52;p7"/>
          <p:cNvSpPr/>
          <p:nvPr/>
        </p:nvSpPr>
        <p:spPr>
          <a:xfrm>
            <a:off x="3175" y="6400800"/>
            <a:ext cx="12188825" cy="457200"/>
          </a:xfrm>
          <a:prstGeom prst="rect">
            <a:avLst/>
          </a:prstGeom>
          <a:solidFill>
            <a:srgbClr val="6180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7"/>
          <p:cNvSpPr/>
          <p:nvPr/>
        </p:nvSpPr>
        <p:spPr>
          <a:xfrm>
            <a:off x="15" y="6326003"/>
            <a:ext cx="12188825" cy="64008"/>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7"/>
          <p:cNvSpPr txBox="1">
            <a:spLocks noGrp="1"/>
          </p:cNvSpPr>
          <p:nvPr>
            <p:ph type="body" idx="1"/>
          </p:nvPr>
        </p:nvSpPr>
        <p:spPr>
          <a:xfrm>
            <a:off x="1097280" y="4453128"/>
            <a:ext cx="10058400" cy="11430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200"/>
              </a:spcBef>
              <a:spcAft>
                <a:spcPts val="0"/>
              </a:spcAft>
              <a:buClr>
                <a:schemeClr val="dk2"/>
              </a:buClr>
              <a:buSzPts val="2400"/>
              <a:buNone/>
              <a:defRPr sz="2400" cap="none">
                <a:solidFill>
                  <a:schemeClr val="dk2"/>
                </a:solidFill>
                <a:latin typeface="Arial"/>
                <a:ea typeface="Arial"/>
                <a:cs typeface="Arial"/>
                <a:sym typeface="Arial"/>
              </a:defRPr>
            </a:lvl1pPr>
            <a:lvl2pPr marL="914400" lvl="1" indent="-228600" algn="l">
              <a:lnSpc>
                <a:spcPct val="90000"/>
              </a:lnSpc>
              <a:spcBef>
                <a:spcPts val="200"/>
              </a:spcBef>
              <a:spcAft>
                <a:spcPts val="0"/>
              </a:spcAft>
              <a:buClr>
                <a:srgbClr val="888888"/>
              </a:buClr>
              <a:buSzPts val="1800"/>
              <a:buNone/>
              <a:defRPr sz="1800">
                <a:solidFill>
                  <a:srgbClr val="888888"/>
                </a:solidFill>
              </a:defRPr>
            </a:lvl2pPr>
            <a:lvl3pPr marL="1371600" lvl="2" indent="-228600" algn="l">
              <a:lnSpc>
                <a:spcPct val="90000"/>
              </a:lnSpc>
              <a:spcBef>
                <a:spcPts val="400"/>
              </a:spcBef>
              <a:spcAft>
                <a:spcPts val="0"/>
              </a:spcAft>
              <a:buClr>
                <a:srgbClr val="888888"/>
              </a:buClr>
              <a:buSzPts val="1600"/>
              <a:buNone/>
              <a:defRPr sz="1600">
                <a:solidFill>
                  <a:srgbClr val="888888"/>
                </a:solidFill>
              </a:defRPr>
            </a:lvl3pPr>
            <a:lvl4pPr marL="1828800" lvl="3" indent="-228600" algn="l">
              <a:lnSpc>
                <a:spcPct val="90000"/>
              </a:lnSpc>
              <a:spcBef>
                <a:spcPts val="400"/>
              </a:spcBef>
              <a:spcAft>
                <a:spcPts val="0"/>
              </a:spcAft>
              <a:buClr>
                <a:srgbClr val="888888"/>
              </a:buClr>
              <a:buSzPts val="1400"/>
              <a:buNone/>
              <a:defRPr sz="1400">
                <a:solidFill>
                  <a:srgbClr val="888888"/>
                </a:solidFill>
              </a:defRPr>
            </a:lvl4pPr>
            <a:lvl5pPr marL="2286000" lvl="4" indent="-228600" algn="l">
              <a:lnSpc>
                <a:spcPct val="90000"/>
              </a:lnSpc>
              <a:spcBef>
                <a:spcPts val="400"/>
              </a:spcBef>
              <a:spcAft>
                <a:spcPts val="0"/>
              </a:spcAft>
              <a:buClr>
                <a:srgbClr val="888888"/>
              </a:buClr>
              <a:buSzPts val="1400"/>
              <a:buNone/>
              <a:defRPr sz="1400">
                <a:solidFill>
                  <a:srgbClr val="888888"/>
                </a:solidFill>
              </a:defRPr>
            </a:lvl5pPr>
            <a:lvl6pPr marL="2743200" lvl="5" indent="-228600" algn="l">
              <a:lnSpc>
                <a:spcPct val="90000"/>
              </a:lnSpc>
              <a:spcBef>
                <a:spcPts val="400"/>
              </a:spcBef>
              <a:spcAft>
                <a:spcPts val="0"/>
              </a:spcAft>
              <a:buSzPts val="1400"/>
              <a:buNone/>
              <a:defRPr sz="1400">
                <a:solidFill>
                  <a:srgbClr val="888888"/>
                </a:solidFill>
              </a:defRPr>
            </a:lvl6pPr>
            <a:lvl7pPr marL="3200400" lvl="6" indent="-228600" algn="l">
              <a:lnSpc>
                <a:spcPct val="90000"/>
              </a:lnSpc>
              <a:spcBef>
                <a:spcPts val="400"/>
              </a:spcBef>
              <a:spcAft>
                <a:spcPts val="0"/>
              </a:spcAft>
              <a:buSzPts val="1400"/>
              <a:buNone/>
              <a:defRPr sz="1400">
                <a:solidFill>
                  <a:srgbClr val="888888"/>
                </a:solidFill>
              </a:defRPr>
            </a:lvl7pPr>
            <a:lvl8pPr marL="3657600" lvl="7" indent="-228600" algn="l">
              <a:lnSpc>
                <a:spcPct val="90000"/>
              </a:lnSpc>
              <a:spcBef>
                <a:spcPts val="400"/>
              </a:spcBef>
              <a:spcAft>
                <a:spcPts val="0"/>
              </a:spcAft>
              <a:buSzPts val="1400"/>
              <a:buNone/>
              <a:defRPr sz="1400">
                <a:solidFill>
                  <a:srgbClr val="888888"/>
                </a:solidFill>
              </a:defRPr>
            </a:lvl8pPr>
            <a:lvl9pPr marL="4114800" lvl="8" indent="-228600" algn="l">
              <a:lnSpc>
                <a:spcPct val="90000"/>
              </a:lnSpc>
              <a:spcBef>
                <a:spcPts val="400"/>
              </a:spcBef>
              <a:spcAft>
                <a:spcPts val="400"/>
              </a:spcAft>
              <a:buSzPts val="1400"/>
              <a:buNone/>
              <a:defRPr sz="1400">
                <a:solidFill>
                  <a:srgbClr val="888888"/>
                </a:solidFill>
              </a:defRPr>
            </a:lvl9pPr>
          </a:lstStyle>
          <a:p>
            <a:endParaRPr dirty="0"/>
          </a:p>
        </p:txBody>
      </p:sp>
      <p:sp>
        <p:nvSpPr>
          <p:cNvPr id="56" name="Google Shape;56;p7"/>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7"/>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7"/>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59" name="Google Shape;59;p7"/>
          <p:cNvCxnSpPr/>
          <p:nvPr/>
        </p:nvCxnSpPr>
        <p:spPr>
          <a:xfrm>
            <a:off x="1207658" y="4343400"/>
            <a:ext cx="9875520" cy="0"/>
          </a:xfrm>
          <a:prstGeom prst="straightConnector1">
            <a:avLst/>
          </a:prstGeom>
          <a:noFill/>
          <a:ln w="9525" cap="flat" cmpd="sng">
            <a:solidFill>
              <a:srgbClr val="7F7F7F"/>
            </a:solidFill>
            <a:prstDash val="solid"/>
            <a:round/>
            <a:headEnd type="none" w="sm" len="sm"/>
            <a:tailEnd type="none" w="sm" len="sm"/>
          </a:ln>
        </p:spPr>
      </p:cxnSp>
      <p:pic>
        <p:nvPicPr>
          <p:cNvPr id="60" name="Google Shape;60;p7" descr="The Seal of the California Department of Education"/>
          <p:cNvPicPr preferRelativeResize="0"/>
          <p:nvPr/>
        </p:nvPicPr>
        <p:blipFill rotWithShape="1">
          <a:blip r:embed="rId2">
            <a:alphaModFix/>
          </a:blip>
          <a:srcRect/>
          <a:stretch/>
        </p:blipFill>
        <p:spPr>
          <a:xfrm>
            <a:off x="11167569" y="6435367"/>
            <a:ext cx="406810" cy="403555"/>
          </a:xfrm>
          <a:prstGeom prst="rect">
            <a:avLst/>
          </a:prstGeom>
          <a:noFill/>
          <a:ln>
            <a:noFill/>
          </a:ln>
        </p:spPr>
      </p:pic>
      <p:sp>
        <p:nvSpPr>
          <p:cNvPr id="2" name="Title 1">
            <a:extLst>
              <a:ext uri="{FF2B5EF4-FFF2-40B4-BE49-F238E27FC236}">
                <a16:creationId xmlns:a16="http://schemas.microsoft.com/office/drawing/2014/main" id="{26504E01-8918-3954-4A39-48023B738E12}"/>
              </a:ext>
            </a:extLst>
          </p:cNvPr>
          <p:cNvSpPr>
            <a:spLocks noGrp="1"/>
          </p:cNvSpPr>
          <p:nvPr>
            <p:ph type="title"/>
          </p:nvPr>
        </p:nvSpPr>
        <p:spPr>
          <a:xfrm>
            <a:off x="1097280" y="286603"/>
            <a:ext cx="10058400" cy="3947069"/>
          </a:xfrm>
        </p:spPr>
        <p:txBody>
          <a:bodyPr>
            <a:normAutofit/>
          </a:bodyPr>
          <a:lstStyle>
            <a:lvl1pPr>
              <a:defRPr sz="7200"/>
            </a:lvl1pPr>
          </a:lstStyle>
          <a:p>
            <a:r>
              <a:rPr lang="en-US" dirty="0"/>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Side-by-Side" userDrawn="1">
  <p:cSld name="TWO_OBJECTS">
    <p:spTree>
      <p:nvGrpSpPr>
        <p:cNvPr id="1" name="Shape 61"/>
        <p:cNvGrpSpPr/>
        <p:nvPr/>
      </p:nvGrpSpPr>
      <p:grpSpPr>
        <a:xfrm>
          <a:off x="0" y="0"/>
          <a:ext cx="0" cy="0"/>
          <a:chOff x="0" y="0"/>
          <a:chExt cx="0" cy="0"/>
        </a:xfrm>
      </p:grpSpPr>
      <p:sp>
        <p:nvSpPr>
          <p:cNvPr id="63" name="Google Shape;63;p8"/>
          <p:cNvSpPr txBox="1">
            <a:spLocks noGrp="1"/>
          </p:cNvSpPr>
          <p:nvPr>
            <p:ph type="body" idx="1"/>
          </p:nvPr>
        </p:nvSpPr>
        <p:spPr>
          <a:xfrm>
            <a:off x="1097278" y="1845733"/>
            <a:ext cx="4937760" cy="4388811"/>
          </a:xfrm>
          <a:prstGeom prst="rect">
            <a:avLst/>
          </a:prstGeom>
          <a:noFill/>
          <a:ln>
            <a:noFill/>
          </a:ln>
        </p:spPr>
        <p:txBody>
          <a:bodyPr spcFirstLastPara="1" wrap="square" lIns="45700" tIns="45700" rIns="45700" bIns="45700" anchor="t" anchorCtr="0">
            <a:normAutofit/>
          </a:bodyPr>
          <a:lstStyle>
            <a:lvl1pPr marL="457200" lvl="0" indent="-406400" algn="l">
              <a:lnSpc>
                <a:spcPct val="90000"/>
              </a:lnSpc>
              <a:spcBef>
                <a:spcPts val="1200"/>
              </a:spcBef>
              <a:spcAft>
                <a:spcPts val="0"/>
              </a:spcAft>
              <a:buClr>
                <a:srgbClr val="3F3F3F"/>
              </a:buClr>
              <a:buSzPts val="2800"/>
              <a:buChar char="•"/>
              <a:defRPr/>
            </a:lvl1pPr>
            <a:lvl2pPr marL="914400" lvl="1" indent="-381000" algn="l">
              <a:lnSpc>
                <a:spcPct val="90000"/>
              </a:lnSpc>
              <a:spcBef>
                <a:spcPts val="200"/>
              </a:spcBef>
              <a:spcAft>
                <a:spcPts val="0"/>
              </a:spcAft>
              <a:buClr>
                <a:srgbClr val="3F3F3F"/>
              </a:buClr>
              <a:buSzPts val="2400"/>
              <a:buChar char="◦"/>
              <a:defRPr/>
            </a:lvl2pPr>
            <a:lvl3pPr marL="1371600" lvl="2" indent="-381000" algn="l">
              <a:lnSpc>
                <a:spcPct val="90000"/>
              </a:lnSpc>
              <a:spcBef>
                <a:spcPts val="400"/>
              </a:spcBef>
              <a:spcAft>
                <a:spcPts val="0"/>
              </a:spcAft>
              <a:buClr>
                <a:srgbClr val="3F3F3F"/>
              </a:buClr>
              <a:buSzPts val="2400"/>
              <a:buChar char="◦"/>
              <a:defRPr/>
            </a:lvl3pPr>
            <a:lvl4pPr marL="1828800" lvl="3" indent="-381000" algn="l">
              <a:lnSpc>
                <a:spcPct val="90000"/>
              </a:lnSpc>
              <a:spcBef>
                <a:spcPts val="400"/>
              </a:spcBef>
              <a:spcAft>
                <a:spcPts val="0"/>
              </a:spcAft>
              <a:buClr>
                <a:srgbClr val="3F3F3F"/>
              </a:buClr>
              <a:buSzPts val="2400"/>
              <a:buChar char="◦"/>
              <a:defRPr/>
            </a:lvl4pPr>
            <a:lvl5pPr marL="2286000" lvl="4" indent="-381000" algn="l">
              <a:lnSpc>
                <a:spcPct val="90000"/>
              </a:lnSpc>
              <a:spcBef>
                <a:spcPts val="400"/>
              </a:spcBef>
              <a:spcAft>
                <a:spcPts val="0"/>
              </a:spcAft>
              <a:buClr>
                <a:srgbClr val="3F3F3F"/>
              </a:buClr>
              <a:buSzPts val="24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64" name="Google Shape;64;p8"/>
          <p:cNvSpPr txBox="1">
            <a:spLocks noGrp="1"/>
          </p:cNvSpPr>
          <p:nvPr>
            <p:ph type="body" idx="2"/>
          </p:nvPr>
        </p:nvSpPr>
        <p:spPr>
          <a:xfrm>
            <a:off x="6217920" y="1845734"/>
            <a:ext cx="4937760" cy="4388809"/>
          </a:xfrm>
          <a:prstGeom prst="rect">
            <a:avLst/>
          </a:prstGeom>
          <a:noFill/>
          <a:ln>
            <a:noFill/>
          </a:ln>
        </p:spPr>
        <p:txBody>
          <a:bodyPr spcFirstLastPara="1" wrap="square" lIns="45700" tIns="45700" rIns="45700" bIns="45700" anchor="t" anchorCtr="0">
            <a:normAutofit/>
          </a:bodyPr>
          <a:lstStyle>
            <a:lvl1pPr marL="457200" lvl="0" indent="-342900" algn="l">
              <a:lnSpc>
                <a:spcPct val="90000"/>
              </a:lnSpc>
              <a:spcBef>
                <a:spcPts val="1200"/>
              </a:spcBef>
              <a:spcAft>
                <a:spcPts val="0"/>
              </a:spcAft>
              <a:buClr>
                <a:srgbClr val="3F3F3F"/>
              </a:buClr>
              <a:buSzPts val="1800"/>
              <a:buChar char="•"/>
              <a:defRPr/>
            </a:lvl1pPr>
            <a:lvl2pPr marL="914400" lvl="1" indent="-342900" algn="l">
              <a:lnSpc>
                <a:spcPct val="90000"/>
              </a:lnSpc>
              <a:spcBef>
                <a:spcPts val="200"/>
              </a:spcBef>
              <a:spcAft>
                <a:spcPts val="0"/>
              </a:spcAft>
              <a:buClr>
                <a:srgbClr val="3F3F3F"/>
              </a:buClr>
              <a:buSzPts val="1800"/>
              <a:buChar char="◦"/>
              <a:defRPr/>
            </a:lvl2pPr>
            <a:lvl3pPr marL="1371600" lvl="2" indent="-342900" algn="l">
              <a:lnSpc>
                <a:spcPct val="90000"/>
              </a:lnSpc>
              <a:spcBef>
                <a:spcPts val="400"/>
              </a:spcBef>
              <a:spcAft>
                <a:spcPts val="0"/>
              </a:spcAft>
              <a:buClr>
                <a:srgbClr val="3F3F3F"/>
              </a:buClr>
              <a:buSzPts val="1800"/>
              <a:buChar char="◦"/>
              <a:defRPr/>
            </a:lvl3pPr>
            <a:lvl4pPr marL="1828800" lvl="3" indent="-342900" algn="l">
              <a:lnSpc>
                <a:spcPct val="90000"/>
              </a:lnSpc>
              <a:spcBef>
                <a:spcPts val="400"/>
              </a:spcBef>
              <a:spcAft>
                <a:spcPts val="0"/>
              </a:spcAft>
              <a:buClr>
                <a:srgbClr val="3F3F3F"/>
              </a:buClr>
              <a:buSzPts val="1800"/>
              <a:buChar char="◦"/>
              <a:defRPr/>
            </a:lvl4pPr>
            <a:lvl5pPr marL="2286000" lvl="4" indent="-342900" algn="l">
              <a:lnSpc>
                <a:spcPct val="9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65" name="Google Shape;65;p8"/>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8"/>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8"/>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2" name="Title 1">
            <a:extLst>
              <a:ext uri="{FF2B5EF4-FFF2-40B4-BE49-F238E27FC236}">
                <a16:creationId xmlns:a16="http://schemas.microsoft.com/office/drawing/2014/main" id="{060EF13C-93CA-453A-A07E-4A18DFB2A924}"/>
              </a:ext>
            </a:extLst>
          </p:cNvPr>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Above and Below" userDrawn="1">
  <p:cSld name="Two Content Above and Below">
    <p:spTree>
      <p:nvGrpSpPr>
        <p:cNvPr id="1" name="Shape 68"/>
        <p:cNvGrpSpPr/>
        <p:nvPr/>
      </p:nvGrpSpPr>
      <p:grpSpPr>
        <a:xfrm>
          <a:off x="0" y="0"/>
          <a:ext cx="0" cy="0"/>
          <a:chOff x="0" y="0"/>
          <a:chExt cx="0" cy="0"/>
        </a:xfrm>
      </p:grpSpPr>
      <p:sp>
        <p:nvSpPr>
          <p:cNvPr id="72" name="Google Shape;72;p9"/>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9"/>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9"/>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2" name="Title 1">
            <a:extLst>
              <a:ext uri="{FF2B5EF4-FFF2-40B4-BE49-F238E27FC236}">
                <a16:creationId xmlns:a16="http://schemas.microsoft.com/office/drawing/2014/main" id="{DEB832B1-D175-5EE2-2950-3B88E1765975}"/>
              </a:ext>
            </a:extLst>
          </p:cNvPr>
          <p:cNvSpPr>
            <a:spLocks noGrp="1"/>
          </p:cNvSpPr>
          <p:nvPr>
            <p:ph type="title"/>
          </p:nvPr>
        </p:nvSpPr>
        <p:spPr/>
        <p:txBody>
          <a:bodyPr/>
          <a:lstStyle/>
          <a:p>
            <a:r>
              <a:rPr lang="en-US"/>
              <a:t>Click to edit Master title style</a:t>
            </a:r>
          </a:p>
        </p:txBody>
      </p:sp>
      <p:sp>
        <p:nvSpPr>
          <p:cNvPr id="4" name="Content Placeholder 3">
            <a:extLst>
              <a:ext uri="{FF2B5EF4-FFF2-40B4-BE49-F238E27FC236}">
                <a16:creationId xmlns:a16="http://schemas.microsoft.com/office/drawing/2014/main" id="{4022C6FD-F49A-C979-DFD9-39F988ECE9DF}"/>
              </a:ext>
            </a:extLst>
          </p:cNvPr>
          <p:cNvSpPr>
            <a:spLocks noGrp="1"/>
          </p:cNvSpPr>
          <p:nvPr>
            <p:ph sz="quarter" idx="13"/>
          </p:nvPr>
        </p:nvSpPr>
        <p:spPr>
          <a:xfrm>
            <a:off x="942975" y="2017713"/>
            <a:ext cx="9942513" cy="1625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a:extLst>
              <a:ext uri="{FF2B5EF4-FFF2-40B4-BE49-F238E27FC236}">
                <a16:creationId xmlns:a16="http://schemas.microsoft.com/office/drawing/2014/main" id="{64D0EC9D-316C-E6B3-9657-3EFFDB35AA39}"/>
              </a:ext>
            </a:extLst>
          </p:cNvPr>
          <p:cNvSpPr>
            <a:spLocks noGrp="1"/>
          </p:cNvSpPr>
          <p:nvPr>
            <p:ph sz="quarter" idx="14"/>
          </p:nvPr>
        </p:nvSpPr>
        <p:spPr>
          <a:xfrm>
            <a:off x="942975" y="3976688"/>
            <a:ext cx="9942513" cy="2206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Above and Below" preserve="1" userDrawn="1">
  <p:cSld name="1_Three Content Above and Below">
    <p:spTree>
      <p:nvGrpSpPr>
        <p:cNvPr id="1" name="Shape 68"/>
        <p:cNvGrpSpPr/>
        <p:nvPr/>
      </p:nvGrpSpPr>
      <p:grpSpPr>
        <a:xfrm>
          <a:off x="0" y="0"/>
          <a:ext cx="0" cy="0"/>
          <a:chOff x="0" y="0"/>
          <a:chExt cx="0" cy="0"/>
        </a:xfrm>
      </p:grpSpPr>
      <p:sp>
        <p:nvSpPr>
          <p:cNvPr id="72" name="Google Shape;72;p9"/>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9"/>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9"/>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2" name="Title 1">
            <a:extLst>
              <a:ext uri="{FF2B5EF4-FFF2-40B4-BE49-F238E27FC236}">
                <a16:creationId xmlns:a16="http://schemas.microsoft.com/office/drawing/2014/main" id="{DEB832B1-D175-5EE2-2950-3B88E1765975}"/>
              </a:ext>
            </a:extLst>
          </p:cNvPr>
          <p:cNvSpPr>
            <a:spLocks noGrp="1"/>
          </p:cNvSpPr>
          <p:nvPr>
            <p:ph type="title"/>
          </p:nvPr>
        </p:nvSpPr>
        <p:spPr/>
        <p:txBody>
          <a:bodyPr/>
          <a:lstStyle/>
          <a:p>
            <a:r>
              <a:rPr lang="en-US"/>
              <a:t>Click to edit Master title style</a:t>
            </a:r>
          </a:p>
        </p:txBody>
      </p:sp>
      <p:sp>
        <p:nvSpPr>
          <p:cNvPr id="4" name="Content Placeholder 3">
            <a:extLst>
              <a:ext uri="{FF2B5EF4-FFF2-40B4-BE49-F238E27FC236}">
                <a16:creationId xmlns:a16="http://schemas.microsoft.com/office/drawing/2014/main" id="{4022C6FD-F49A-C979-DFD9-39F988ECE9DF}"/>
              </a:ext>
            </a:extLst>
          </p:cNvPr>
          <p:cNvSpPr>
            <a:spLocks noGrp="1"/>
          </p:cNvSpPr>
          <p:nvPr>
            <p:ph sz="quarter" idx="13"/>
          </p:nvPr>
        </p:nvSpPr>
        <p:spPr>
          <a:xfrm>
            <a:off x="942975" y="1737361"/>
            <a:ext cx="9942513" cy="145075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a:extLst>
              <a:ext uri="{FF2B5EF4-FFF2-40B4-BE49-F238E27FC236}">
                <a16:creationId xmlns:a16="http://schemas.microsoft.com/office/drawing/2014/main" id="{64D0EC9D-316C-E6B3-9657-3EFFDB35AA39}"/>
              </a:ext>
            </a:extLst>
          </p:cNvPr>
          <p:cNvSpPr>
            <a:spLocks noGrp="1"/>
          </p:cNvSpPr>
          <p:nvPr>
            <p:ph sz="quarter" idx="14"/>
          </p:nvPr>
        </p:nvSpPr>
        <p:spPr>
          <a:xfrm>
            <a:off x="942975" y="3429001"/>
            <a:ext cx="9942513" cy="15514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a:extLst>
              <a:ext uri="{FF2B5EF4-FFF2-40B4-BE49-F238E27FC236}">
                <a16:creationId xmlns:a16="http://schemas.microsoft.com/office/drawing/2014/main" id="{0A338A08-4657-4574-9897-2368A014FCFF}"/>
              </a:ext>
            </a:extLst>
          </p:cNvPr>
          <p:cNvSpPr>
            <a:spLocks noGrp="1"/>
          </p:cNvSpPr>
          <p:nvPr>
            <p:ph sz="quarter" idx="15"/>
          </p:nvPr>
        </p:nvSpPr>
        <p:spPr>
          <a:xfrm>
            <a:off x="942975" y="5133975"/>
            <a:ext cx="9942513" cy="885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22550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userDrawn="1">
  <p:cSld name="TWO_OBJECTS_WITH_TEXT">
    <p:spTree>
      <p:nvGrpSpPr>
        <p:cNvPr id="1" name="Shape 75"/>
        <p:cNvGrpSpPr/>
        <p:nvPr/>
      </p:nvGrpSpPr>
      <p:grpSpPr>
        <a:xfrm>
          <a:off x="0" y="0"/>
          <a:ext cx="0" cy="0"/>
          <a:chOff x="0" y="0"/>
          <a:chExt cx="0" cy="0"/>
        </a:xfrm>
      </p:grpSpPr>
      <p:sp>
        <p:nvSpPr>
          <p:cNvPr id="77" name="Google Shape;77;p10"/>
          <p:cNvSpPr txBox="1">
            <a:spLocks noGrp="1"/>
          </p:cNvSpPr>
          <p:nvPr>
            <p:ph type="body" idx="1"/>
          </p:nvPr>
        </p:nvSpPr>
        <p:spPr>
          <a:xfrm>
            <a:off x="1097280" y="1846052"/>
            <a:ext cx="4937760" cy="736282"/>
          </a:xfrm>
          <a:prstGeom prst="rect">
            <a:avLst/>
          </a:prstGeom>
          <a:noFill/>
          <a:ln>
            <a:noFill/>
          </a:ln>
        </p:spPr>
        <p:txBody>
          <a:bodyPr spcFirstLastPara="1" wrap="square" lIns="91425" tIns="45700" rIns="91425" bIns="45700" anchor="ctr" anchorCtr="0">
            <a:noAutofit/>
          </a:bodyPr>
          <a:lstStyle>
            <a:lvl1pPr marL="457200" lvl="0" indent="-228600" algn="ctr">
              <a:lnSpc>
                <a:spcPct val="90000"/>
              </a:lnSpc>
              <a:spcBef>
                <a:spcPts val="1200"/>
              </a:spcBef>
              <a:spcAft>
                <a:spcPts val="0"/>
              </a:spcAft>
              <a:buClr>
                <a:schemeClr val="dk2"/>
              </a:buClr>
              <a:buSzPts val="2400"/>
              <a:buNone/>
              <a:defRPr sz="2400" b="0" cap="none">
                <a:solidFill>
                  <a:schemeClr val="dk2"/>
                </a:solidFill>
              </a:defRPr>
            </a:lvl1pPr>
            <a:lvl2pPr marL="914400" lvl="1" indent="-228600" algn="l">
              <a:lnSpc>
                <a:spcPct val="90000"/>
              </a:lnSpc>
              <a:spcBef>
                <a:spcPts val="200"/>
              </a:spcBef>
              <a:spcAft>
                <a:spcPts val="0"/>
              </a:spcAft>
              <a:buClr>
                <a:srgbClr val="3F3F3F"/>
              </a:buClr>
              <a:buSzPts val="2000"/>
              <a:buNone/>
              <a:defRPr sz="2000" b="1"/>
            </a:lvl2pPr>
            <a:lvl3pPr marL="1371600" lvl="2" indent="-228600" algn="l">
              <a:lnSpc>
                <a:spcPct val="90000"/>
              </a:lnSpc>
              <a:spcBef>
                <a:spcPts val="400"/>
              </a:spcBef>
              <a:spcAft>
                <a:spcPts val="0"/>
              </a:spcAft>
              <a:buClr>
                <a:srgbClr val="3F3F3F"/>
              </a:buClr>
              <a:buSzPts val="1800"/>
              <a:buNone/>
              <a:defRPr sz="1800" b="1"/>
            </a:lvl3pPr>
            <a:lvl4pPr marL="1828800" lvl="3" indent="-228600" algn="l">
              <a:lnSpc>
                <a:spcPct val="90000"/>
              </a:lnSpc>
              <a:spcBef>
                <a:spcPts val="400"/>
              </a:spcBef>
              <a:spcAft>
                <a:spcPts val="0"/>
              </a:spcAft>
              <a:buClr>
                <a:srgbClr val="3F3F3F"/>
              </a:buClr>
              <a:buSzPts val="1600"/>
              <a:buNone/>
              <a:defRPr sz="1600" b="1"/>
            </a:lvl4pPr>
            <a:lvl5pPr marL="2286000" lvl="4" indent="-228600" algn="l">
              <a:lnSpc>
                <a:spcPct val="90000"/>
              </a:lnSpc>
              <a:spcBef>
                <a:spcPts val="400"/>
              </a:spcBef>
              <a:spcAft>
                <a:spcPts val="0"/>
              </a:spcAft>
              <a:buClr>
                <a:srgbClr val="3F3F3F"/>
              </a:buClr>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78" name="Google Shape;78;p10"/>
          <p:cNvSpPr txBox="1">
            <a:spLocks noGrp="1"/>
          </p:cNvSpPr>
          <p:nvPr>
            <p:ph type="body" idx="2"/>
          </p:nvPr>
        </p:nvSpPr>
        <p:spPr>
          <a:xfrm>
            <a:off x="1097280" y="2582334"/>
            <a:ext cx="4937760" cy="3378200"/>
          </a:xfrm>
          <a:prstGeom prst="rect">
            <a:avLst/>
          </a:prstGeom>
          <a:noFill/>
          <a:ln>
            <a:noFill/>
          </a:ln>
        </p:spPr>
        <p:txBody>
          <a:bodyPr spcFirstLastPara="1" wrap="square" lIns="45700" tIns="45700" rIns="45700" bIns="45700" anchor="t" anchorCtr="0">
            <a:normAutofit/>
          </a:bodyPr>
          <a:lstStyle>
            <a:lvl1pPr marL="457200" lvl="0" indent="-342900" algn="l">
              <a:lnSpc>
                <a:spcPct val="90000"/>
              </a:lnSpc>
              <a:spcBef>
                <a:spcPts val="1200"/>
              </a:spcBef>
              <a:spcAft>
                <a:spcPts val="0"/>
              </a:spcAft>
              <a:buClr>
                <a:srgbClr val="3F3F3F"/>
              </a:buClr>
              <a:buSzPts val="1800"/>
              <a:buChar char="•"/>
              <a:defRPr/>
            </a:lvl1pPr>
            <a:lvl2pPr marL="914400" lvl="1" indent="-342900" algn="l">
              <a:lnSpc>
                <a:spcPct val="90000"/>
              </a:lnSpc>
              <a:spcBef>
                <a:spcPts val="200"/>
              </a:spcBef>
              <a:spcAft>
                <a:spcPts val="0"/>
              </a:spcAft>
              <a:buClr>
                <a:srgbClr val="3F3F3F"/>
              </a:buClr>
              <a:buSzPts val="1800"/>
              <a:buChar char="◦"/>
              <a:defRPr/>
            </a:lvl2pPr>
            <a:lvl3pPr marL="1371600" lvl="2" indent="-342900" algn="l">
              <a:lnSpc>
                <a:spcPct val="90000"/>
              </a:lnSpc>
              <a:spcBef>
                <a:spcPts val="400"/>
              </a:spcBef>
              <a:spcAft>
                <a:spcPts val="0"/>
              </a:spcAft>
              <a:buClr>
                <a:srgbClr val="3F3F3F"/>
              </a:buClr>
              <a:buSzPts val="1800"/>
              <a:buChar char="◦"/>
              <a:defRPr/>
            </a:lvl3pPr>
            <a:lvl4pPr marL="1828800" lvl="3" indent="-342900" algn="l">
              <a:lnSpc>
                <a:spcPct val="90000"/>
              </a:lnSpc>
              <a:spcBef>
                <a:spcPts val="400"/>
              </a:spcBef>
              <a:spcAft>
                <a:spcPts val="0"/>
              </a:spcAft>
              <a:buClr>
                <a:srgbClr val="3F3F3F"/>
              </a:buClr>
              <a:buSzPts val="1800"/>
              <a:buChar char="◦"/>
              <a:defRPr/>
            </a:lvl4pPr>
            <a:lvl5pPr marL="2286000" lvl="4" indent="-342900" algn="l">
              <a:lnSpc>
                <a:spcPct val="9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79" name="Google Shape;79;p10"/>
          <p:cNvSpPr txBox="1">
            <a:spLocks noGrp="1"/>
          </p:cNvSpPr>
          <p:nvPr>
            <p:ph type="body" idx="3"/>
          </p:nvPr>
        </p:nvSpPr>
        <p:spPr>
          <a:xfrm>
            <a:off x="6217920" y="1846052"/>
            <a:ext cx="4937760" cy="736282"/>
          </a:xfrm>
          <a:prstGeom prst="rect">
            <a:avLst/>
          </a:prstGeom>
          <a:noFill/>
          <a:ln>
            <a:noFill/>
          </a:ln>
        </p:spPr>
        <p:txBody>
          <a:bodyPr spcFirstLastPara="1" wrap="square" lIns="91425" tIns="45700" rIns="91425" bIns="45700" anchor="ctr" anchorCtr="0">
            <a:noAutofit/>
          </a:bodyPr>
          <a:lstStyle>
            <a:lvl1pPr marL="457200" lvl="0" indent="-228600" algn="ctr">
              <a:lnSpc>
                <a:spcPct val="90000"/>
              </a:lnSpc>
              <a:spcBef>
                <a:spcPts val="1200"/>
              </a:spcBef>
              <a:spcAft>
                <a:spcPts val="0"/>
              </a:spcAft>
              <a:buClr>
                <a:schemeClr val="dk2"/>
              </a:buClr>
              <a:buSzPts val="2400"/>
              <a:buNone/>
              <a:defRPr sz="2400" b="0" cap="none">
                <a:solidFill>
                  <a:schemeClr val="dk2"/>
                </a:solidFill>
              </a:defRPr>
            </a:lvl1pPr>
            <a:lvl2pPr marL="914400" lvl="1" indent="-228600" algn="l">
              <a:lnSpc>
                <a:spcPct val="90000"/>
              </a:lnSpc>
              <a:spcBef>
                <a:spcPts val="200"/>
              </a:spcBef>
              <a:spcAft>
                <a:spcPts val="0"/>
              </a:spcAft>
              <a:buClr>
                <a:srgbClr val="3F3F3F"/>
              </a:buClr>
              <a:buSzPts val="2000"/>
              <a:buNone/>
              <a:defRPr sz="2000" b="1"/>
            </a:lvl2pPr>
            <a:lvl3pPr marL="1371600" lvl="2" indent="-228600" algn="l">
              <a:lnSpc>
                <a:spcPct val="90000"/>
              </a:lnSpc>
              <a:spcBef>
                <a:spcPts val="400"/>
              </a:spcBef>
              <a:spcAft>
                <a:spcPts val="0"/>
              </a:spcAft>
              <a:buClr>
                <a:srgbClr val="3F3F3F"/>
              </a:buClr>
              <a:buSzPts val="1800"/>
              <a:buNone/>
              <a:defRPr sz="1800" b="1"/>
            </a:lvl3pPr>
            <a:lvl4pPr marL="1828800" lvl="3" indent="-228600" algn="l">
              <a:lnSpc>
                <a:spcPct val="90000"/>
              </a:lnSpc>
              <a:spcBef>
                <a:spcPts val="400"/>
              </a:spcBef>
              <a:spcAft>
                <a:spcPts val="0"/>
              </a:spcAft>
              <a:buClr>
                <a:srgbClr val="3F3F3F"/>
              </a:buClr>
              <a:buSzPts val="1600"/>
              <a:buNone/>
              <a:defRPr sz="1600" b="1"/>
            </a:lvl4pPr>
            <a:lvl5pPr marL="2286000" lvl="4" indent="-228600" algn="l">
              <a:lnSpc>
                <a:spcPct val="90000"/>
              </a:lnSpc>
              <a:spcBef>
                <a:spcPts val="400"/>
              </a:spcBef>
              <a:spcAft>
                <a:spcPts val="0"/>
              </a:spcAft>
              <a:buClr>
                <a:srgbClr val="3F3F3F"/>
              </a:buClr>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80" name="Google Shape;80;p10"/>
          <p:cNvSpPr txBox="1">
            <a:spLocks noGrp="1"/>
          </p:cNvSpPr>
          <p:nvPr>
            <p:ph type="body" idx="4"/>
          </p:nvPr>
        </p:nvSpPr>
        <p:spPr>
          <a:xfrm>
            <a:off x="6217920" y="2582334"/>
            <a:ext cx="4937760" cy="3378200"/>
          </a:xfrm>
          <a:prstGeom prst="rect">
            <a:avLst/>
          </a:prstGeom>
          <a:noFill/>
          <a:ln>
            <a:noFill/>
          </a:ln>
        </p:spPr>
        <p:txBody>
          <a:bodyPr spcFirstLastPara="1" wrap="square" lIns="45700" tIns="45700" rIns="45700" bIns="45700" anchor="t" anchorCtr="0">
            <a:normAutofit/>
          </a:bodyPr>
          <a:lstStyle>
            <a:lvl1pPr marL="457200" lvl="0" indent="-342900" algn="l">
              <a:lnSpc>
                <a:spcPct val="90000"/>
              </a:lnSpc>
              <a:spcBef>
                <a:spcPts val="1200"/>
              </a:spcBef>
              <a:spcAft>
                <a:spcPts val="0"/>
              </a:spcAft>
              <a:buClr>
                <a:srgbClr val="3F3F3F"/>
              </a:buClr>
              <a:buSzPts val="1800"/>
              <a:buChar char="•"/>
              <a:defRPr/>
            </a:lvl1pPr>
            <a:lvl2pPr marL="914400" lvl="1" indent="-342900" algn="l">
              <a:lnSpc>
                <a:spcPct val="90000"/>
              </a:lnSpc>
              <a:spcBef>
                <a:spcPts val="200"/>
              </a:spcBef>
              <a:spcAft>
                <a:spcPts val="0"/>
              </a:spcAft>
              <a:buClr>
                <a:srgbClr val="3F3F3F"/>
              </a:buClr>
              <a:buSzPts val="1800"/>
              <a:buChar char="◦"/>
              <a:defRPr/>
            </a:lvl2pPr>
            <a:lvl3pPr marL="1371600" lvl="2" indent="-342900" algn="l">
              <a:lnSpc>
                <a:spcPct val="90000"/>
              </a:lnSpc>
              <a:spcBef>
                <a:spcPts val="400"/>
              </a:spcBef>
              <a:spcAft>
                <a:spcPts val="0"/>
              </a:spcAft>
              <a:buClr>
                <a:srgbClr val="3F3F3F"/>
              </a:buClr>
              <a:buSzPts val="1800"/>
              <a:buChar char="◦"/>
              <a:defRPr/>
            </a:lvl3pPr>
            <a:lvl4pPr marL="1828800" lvl="3" indent="-342900" algn="l">
              <a:lnSpc>
                <a:spcPct val="90000"/>
              </a:lnSpc>
              <a:spcBef>
                <a:spcPts val="400"/>
              </a:spcBef>
              <a:spcAft>
                <a:spcPts val="0"/>
              </a:spcAft>
              <a:buClr>
                <a:srgbClr val="3F3F3F"/>
              </a:buClr>
              <a:buSzPts val="1800"/>
              <a:buChar char="◦"/>
              <a:defRPr/>
            </a:lvl4pPr>
            <a:lvl5pPr marL="2286000" lvl="4" indent="-342900" algn="l">
              <a:lnSpc>
                <a:spcPct val="9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81" name="Google Shape;81;p10"/>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0"/>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0"/>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2" name="Title 1">
            <a:extLst>
              <a:ext uri="{FF2B5EF4-FFF2-40B4-BE49-F238E27FC236}">
                <a16:creationId xmlns:a16="http://schemas.microsoft.com/office/drawing/2014/main" id="{3F45C76E-6FAD-9A0C-70AB-B1790961E635}"/>
              </a:ext>
            </a:extLst>
          </p:cNvPr>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userDrawn="1">
  <p:cSld name="TITLE_ONLY">
    <p:spTree>
      <p:nvGrpSpPr>
        <p:cNvPr id="1" name="Shape 84"/>
        <p:cNvGrpSpPr/>
        <p:nvPr/>
      </p:nvGrpSpPr>
      <p:grpSpPr>
        <a:xfrm>
          <a:off x="0" y="0"/>
          <a:ext cx="0" cy="0"/>
          <a:chOff x="0" y="0"/>
          <a:chExt cx="0" cy="0"/>
        </a:xfrm>
      </p:grpSpPr>
      <p:sp>
        <p:nvSpPr>
          <p:cNvPr id="86" name="Google Shape;86;p11"/>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11"/>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11"/>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2" name="Title 1">
            <a:extLst>
              <a:ext uri="{FF2B5EF4-FFF2-40B4-BE49-F238E27FC236}">
                <a16:creationId xmlns:a16="http://schemas.microsoft.com/office/drawing/2014/main" id="{41751639-248D-9921-3BA2-B85FF560791B}"/>
              </a:ext>
            </a:extLst>
          </p:cNvPr>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Content with Caption" userDrawn="1">
  <p:cSld name="OBJECT_WITH_CAPTION_TEXT">
    <p:spTree>
      <p:nvGrpSpPr>
        <p:cNvPr id="1" name="Shape 89"/>
        <p:cNvGrpSpPr/>
        <p:nvPr/>
      </p:nvGrpSpPr>
      <p:grpSpPr>
        <a:xfrm>
          <a:off x="0" y="0"/>
          <a:ext cx="0" cy="0"/>
          <a:chOff x="0" y="0"/>
          <a:chExt cx="0" cy="0"/>
        </a:xfrm>
      </p:grpSpPr>
      <p:sp>
        <p:nvSpPr>
          <p:cNvPr id="90" name="Google Shape;90;p12"/>
          <p:cNvSpPr/>
          <p:nvPr/>
        </p:nvSpPr>
        <p:spPr>
          <a:xfrm>
            <a:off x="25" y="0"/>
            <a:ext cx="1771500" cy="6858000"/>
          </a:xfrm>
          <a:prstGeom prst="rect">
            <a:avLst/>
          </a:prstGeom>
          <a:solidFill>
            <a:srgbClr val="6180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12"/>
          <p:cNvSpPr/>
          <p:nvPr/>
        </p:nvSpPr>
        <p:spPr>
          <a:xfrm>
            <a:off x="1752122" y="0"/>
            <a:ext cx="45300" cy="68580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12"/>
          <p:cNvSpPr txBox="1">
            <a:spLocks noGrp="1"/>
          </p:cNvSpPr>
          <p:nvPr>
            <p:ph type="body" idx="1"/>
          </p:nvPr>
        </p:nvSpPr>
        <p:spPr>
          <a:xfrm>
            <a:off x="2085100" y="77750"/>
            <a:ext cx="9897900" cy="6353400"/>
          </a:xfrm>
          <a:prstGeom prst="rect">
            <a:avLst/>
          </a:prstGeom>
          <a:noFill/>
          <a:ln>
            <a:noFill/>
          </a:ln>
        </p:spPr>
        <p:txBody>
          <a:bodyPr spcFirstLastPara="1" wrap="square" lIns="45700" tIns="45700" rIns="45700" bIns="45700" anchor="t" anchorCtr="0">
            <a:normAutofit/>
          </a:bodyPr>
          <a:lstStyle>
            <a:lvl1pPr marL="457200" lvl="0" indent="-342900" algn="l">
              <a:lnSpc>
                <a:spcPct val="90000"/>
              </a:lnSpc>
              <a:spcBef>
                <a:spcPts val="1200"/>
              </a:spcBef>
              <a:spcAft>
                <a:spcPts val="0"/>
              </a:spcAft>
              <a:buClr>
                <a:srgbClr val="3F3F3F"/>
              </a:buClr>
              <a:buSzPts val="1800"/>
              <a:buChar char="•"/>
              <a:defRPr/>
            </a:lvl1pPr>
            <a:lvl2pPr marL="914400" lvl="1" indent="-342900" algn="l">
              <a:lnSpc>
                <a:spcPct val="90000"/>
              </a:lnSpc>
              <a:spcBef>
                <a:spcPts val="200"/>
              </a:spcBef>
              <a:spcAft>
                <a:spcPts val="0"/>
              </a:spcAft>
              <a:buClr>
                <a:srgbClr val="3F3F3F"/>
              </a:buClr>
              <a:buSzPts val="1800"/>
              <a:buChar char="◦"/>
              <a:defRPr/>
            </a:lvl2pPr>
            <a:lvl3pPr marL="1371600" lvl="2" indent="-342900" algn="l">
              <a:lnSpc>
                <a:spcPct val="90000"/>
              </a:lnSpc>
              <a:spcBef>
                <a:spcPts val="400"/>
              </a:spcBef>
              <a:spcAft>
                <a:spcPts val="0"/>
              </a:spcAft>
              <a:buClr>
                <a:srgbClr val="3F3F3F"/>
              </a:buClr>
              <a:buSzPts val="1800"/>
              <a:buChar char="◦"/>
              <a:defRPr/>
            </a:lvl3pPr>
            <a:lvl4pPr marL="1828800" lvl="3" indent="-342900" algn="l">
              <a:lnSpc>
                <a:spcPct val="90000"/>
              </a:lnSpc>
              <a:spcBef>
                <a:spcPts val="400"/>
              </a:spcBef>
              <a:spcAft>
                <a:spcPts val="0"/>
              </a:spcAft>
              <a:buClr>
                <a:srgbClr val="3F3F3F"/>
              </a:buClr>
              <a:buSzPts val="1800"/>
              <a:buChar char="◦"/>
              <a:defRPr/>
            </a:lvl4pPr>
            <a:lvl5pPr marL="2286000" lvl="4" indent="-342900" algn="l">
              <a:lnSpc>
                <a:spcPct val="9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94" name="Google Shape;94;p12"/>
          <p:cNvSpPr txBox="1">
            <a:spLocks noGrp="1"/>
          </p:cNvSpPr>
          <p:nvPr>
            <p:ph type="dt" idx="10"/>
          </p:nvPr>
        </p:nvSpPr>
        <p:spPr>
          <a:xfrm>
            <a:off x="465512" y="6459785"/>
            <a:ext cx="261851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12"/>
          <p:cNvSpPr txBox="1">
            <a:spLocks noGrp="1"/>
          </p:cNvSpPr>
          <p:nvPr>
            <p:ph type="ftr" idx="11"/>
          </p:nvPr>
        </p:nvSpPr>
        <p:spPr>
          <a:xfrm>
            <a:off x="4800600" y="6459785"/>
            <a:ext cx="4648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6" name="Google Shape;96;p12"/>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50" b="0" i="0" u="none" strike="noStrike" cap="none">
                <a:solidFill>
                  <a:schemeClr val="dk2"/>
                </a:solidFill>
                <a:latin typeface="Arial"/>
                <a:ea typeface="Arial"/>
                <a:cs typeface="Arial"/>
                <a:sym typeface="Arial"/>
              </a:defRPr>
            </a:lvl1pPr>
            <a:lvl2pPr marL="0" lvl="1" indent="0" algn="r">
              <a:spcBef>
                <a:spcPts val="0"/>
              </a:spcBef>
              <a:buNone/>
              <a:defRPr sz="1050" b="0" i="0" u="none" strike="noStrike" cap="none">
                <a:solidFill>
                  <a:schemeClr val="dk2"/>
                </a:solidFill>
                <a:latin typeface="Arial"/>
                <a:ea typeface="Arial"/>
                <a:cs typeface="Arial"/>
                <a:sym typeface="Arial"/>
              </a:defRPr>
            </a:lvl2pPr>
            <a:lvl3pPr marL="0" lvl="2" indent="0" algn="r">
              <a:spcBef>
                <a:spcPts val="0"/>
              </a:spcBef>
              <a:buNone/>
              <a:defRPr sz="1050" b="0" i="0" u="none" strike="noStrike" cap="none">
                <a:solidFill>
                  <a:schemeClr val="dk2"/>
                </a:solidFill>
                <a:latin typeface="Arial"/>
                <a:ea typeface="Arial"/>
                <a:cs typeface="Arial"/>
                <a:sym typeface="Arial"/>
              </a:defRPr>
            </a:lvl3pPr>
            <a:lvl4pPr marL="0" lvl="3" indent="0" algn="r">
              <a:spcBef>
                <a:spcPts val="0"/>
              </a:spcBef>
              <a:buNone/>
              <a:defRPr sz="1050" b="0" i="0" u="none" strike="noStrike" cap="none">
                <a:solidFill>
                  <a:schemeClr val="dk2"/>
                </a:solidFill>
                <a:latin typeface="Arial"/>
                <a:ea typeface="Arial"/>
                <a:cs typeface="Arial"/>
                <a:sym typeface="Arial"/>
              </a:defRPr>
            </a:lvl4pPr>
            <a:lvl5pPr marL="0" lvl="4" indent="0" algn="r">
              <a:spcBef>
                <a:spcPts val="0"/>
              </a:spcBef>
              <a:buNone/>
              <a:defRPr sz="1050" b="0" i="0" u="none" strike="noStrike" cap="none">
                <a:solidFill>
                  <a:schemeClr val="dk2"/>
                </a:solidFill>
                <a:latin typeface="Arial"/>
                <a:ea typeface="Arial"/>
                <a:cs typeface="Arial"/>
                <a:sym typeface="Arial"/>
              </a:defRPr>
            </a:lvl5pPr>
            <a:lvl6pPr marL="0" lvl="5" indent="0" algn="r">
              <a:spcBef>
                <a:spcPts val="0"/>
              </a:spcBef>
              <a:buNone/>
              <a:defRPr sz="1050" b="0" i="0" u="none" strike="noStrike" cap="none">
                <a:solidFill>
                  <a:schemeClr val="dk2"/>
                </a:solidFill>
                <a:latin typeface="Arial"/>
                <a:ea typeface="Arial"/>
                <a:cs typeface="Arial"/>
                <a:sym typeface="Arial"/>
              </a:defRPr>
            </a:lvl6pPr>
            <a:lvl7pPr marL="0" lvl="6" indent="0" algn="r">
              <a:spcBef>
                <a:spcPts val="0"/>
              </a:spcBef>
              <a:buNone/>
              <a:defRPr sz="1050" b="0" i="0" u="none" strike="noStrike" cap="none">
                <a:solidFill>
                  <a:schemeClr val="dk2"/>
                </a:solidFill>
                <a:latin typeface="Arial"/>
                <a:ea typeface="Arial"/>
                <a:cs typeface="Arial"/>
                <a:sym typeface="Arial"/>
              </a:defRPr>
            </a:lvl7pPr>
            <a:lvl8pPr marL="0" lvl="7" indent="0" algn="r">
              <a:spcBef>
                <a:spcPts val="0"/>
              </a:spcBef>
              <a:buNone/>
              <a:defRPr sz="1050" b="0" i="0" u="none" strike="noStrike" cap="none">
                <a:solidFill>
                  <a:schemeClr val="dk2"/>
                </a:solidFill>
                <a:latin typeface="Arial"/>
                <a:ea typeface="Arial"/>
                <a:cs typeface="Arial"/>
                <a:sym typeface="Arial"/>
              </a:defRPr>
            </a:lvl8pPr>
            <a:lvl9pPr marL="0" lvl="8" indent="0" algn="r">
              <a:spcBef>
                <a:spcPts val="0"/>
              </a:spcBef>
              <a:buNone/>
              <a:defRPr sz="105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97" name="Google Shape;97;p12" descr="The Seal of the California Department of Education"/>
          <p:cNvPicPr preferRelativeResize="0"/>
          <p:nvPr/>
        </p:nvPicPr>
        <p:blipFill rotWithShape="1">
          <a:blip r:embed="rId2">
            <a:alphaModFix/>
          </a:blip>
          <a:srcRect/>
          <a:stretch/>
        </p:blipFill>
        <p:spPr>
          <a:xfrm>
            <a:off x="11167569" y="6435367"/>
            <a:ext cx="406810" cy="403555"/>
          </a:xfrm>
          <a:prstGeom prst="rect">
            <a:avLst/>
          </a:prstGeom>
          <a:noFill/>
          <a:ln>
            <a:noFill/>
          </a:ln>
        </p:spPr>
      </p:pic>
      <p:sp>
        <p:nvSpPr>
          <p:cNvPr id="2" name="Title 1">
            <a:extLst>
              <a:ext uri="{FF2B5EF4-FFF2-40B4-BE49-F238E27FC236}">
                <a16:creationId xmlns:a16="http://schemas.microsoft.com/office/drawing/2014/main" id="{4EEA67BA-5811-94F5-C683-0598E9E8C988}"/>
              </a:ext>
            </a:extLst>
          </p:cNvPr>
          <p:cNvSpPr>
            <a:spLocks noGrp="1"/>
          </p:cNvSpPr>
          <p:nvPr>
            <p:ph type="title"/>
          </p:nvPr>
        </p:nvSpPr>
        <p:spPr>
          <a:xfrm>
            <a:off x="173560" y="426850"/>
            <a:ext cx="1363197" cy="5596579"/>
          </a:xfrm>
        </p:spPr>
        <p:txBody>
          <a:bodyPr/>
          <a:lstStyle/>
          <a:p>
            <a:r>
              <a:rPr lang="en-US"/>
              <a:t>Click to edit Master title style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p:nvPr/>
        </p:nvSpPr>
        <p:spPr>
          <a:xfrm>
            <a:off x="1" y="6409113"/>
            <a:ext cx="12192000" cy="457200"/>
          </a:xfrm>
          <a:prstGeom prst="rect">
            <a:avLst/>
          </a:prstGeom>
          <a:solidFill>
            <a:srgbClr val="6180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15" y="6334316"/>
            <a:ext cx="12191985" cy="66484"/>
          </a:xfrm>
          <a:prstGeom prst="rect">
            <a:avLst/>
          </a:prstGeom>
          <a:solidFill>
            <a:schemeClr val="accent4"/>
          </a:solidFill>
          <a:ln w="15875" cap="flat" cmpd="sng">
            <a:solidFill>
              <a:srgbClr val="8FA2B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marR="0" lvl="0" algn="l" rtl="0">
              <a:lnSpc>
                <a:spcPct val="85000"/>
              </a:lnSpc>
              <a:spcBef>
                <a:spcPts val="0"/>
              </a:spcBef>
              <a:spcAft>
                <a:spcPts val="0"/>
              </a:spcAft>
              <a:buClr>
                <a:srgbClr val="3F3F3F"/>
              </a:buClr>
              <a:buSzPts val="4800"/>
              <a:buFont typeface="Arial"/>
              <a:buNone/>
              <a:defRPr sz="4800" b="0" i="0" u="none" strike="noStrike" cap="none">
                <a:solidFill>
                  <a:srgbClr val="3F3F3F"/>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 name="Google Shape;13;p2"/>
          <p:cNvSpPr txBox="1">
            <a:spLocks noGrp="1"/>
          </p:cNvSpPr>
          <p:nvPr>
            <p:ph type="body" idx="1"/>
          </p:nvPr>
        </p:nvSpPr>
        <p:spPr>
          <a:xfrm>
            <a:off x="1097280" y="1845733"/>
            <a:ext cx="10058400" cy="4355561"/>
          </a:xfrm>
          <a:prstGeom prst="rect">
            <a:avLst/>
          </a:prstGeom>
          <a:noFill/>
          <a:ln>
            <a:noFill/>
          </a:ln>
        </p:spPr>
        <p:txBody>
          <a:bodyPr spcFirstLastPara="1" wrap="square" lIns="45700" tIns="45700" rIns="45700" bIns="45700" anchor="t" anchorCtr="0">
            <a:normAutofit/>
          </a:bodyPr>
          <a:lstStyle>
            <a:lvl1pPr marL="457200" marR="0" lvl="0" indent="-406400" algn="l" rtl="0">
              <a:lnSpc>
                <a:spcPct val="90000"/>
              </a:lnSpc>
              <a:spcBef>
                <a:spcPts val="1200"/>
              </a:spcBef>
              <a:spcAft>
                <a:spcPts val="0"/>
              </a:spcAft>
              <a:buClr>
                <a:srgbClr val="3F3F3F"/>
              </a:buClr>
              <a:buSzPts val="2800"/>
              <a:buFont typeface="Arial"/>
              <a:buChar char="•"/>
              <a:defRPr sz="2800" b="0" i="0" u="none" strike="noStrike" cap="none">
                <a:solidFill>
                  <a:srgbClr val="3F3F3F"/>
                </a:solidFill>
                <a:latin typeface="Arial"/>
                <a:ea typeface="Arial"/>
                <a:cs typeface="Arial"/>
                <a:sym typeface="Arial"/>
              </a:defRPr>
            </a:lvl1pPr>
            <a:lvl2pPr marL="914400" marR="0" lvl="1" indent="-381000" algn="l" rtl="0">
              <a:lnSpc>
                <a:spcPct val="90000"/>
              </a:lnSpc>
              <a:spcBef>
                <a:spcPts val="200"/>
              </a:spcBef>
              <a:spcAft>
                <a:spcPts val="0"/>
              </a:spcAft>
              <a:buClr>
                <a:srgbClr val="3F3F3F"/>
              </a:buClr>
              <a:buSzPts val="2400"/>
              <a:buFont typeface="Calibri"/>
              <a:buChar char="◦"/>
              <a:defRPr sz="2400" b="0" i="0" u="none" strike="noStrike" cap="none">
                <a:solidFill>
                  <a:srgbClr val="3F3F3F"/>
                </a:solidFill>
                <a:latin typeface="Arial"/>
                <a:ea typeface="Arial"/>
                <a:cs typeface="Arial"/>
                <a:sym typeface="Arial"/>
              </a:defRPr>
            </a:lvl2pPr>
            <a:lvl3pPr marL="1371600" marR="0" lvl="2" indent="-381000" algn="l" rtl="0">
              <a:lnSpc>
                <a:spcPct val="90000"/>
              </a:lnSpc>
              <a:spcBef>
                <a:spcPts val="400"/>
              </a:spcBef>
              <a:spcAft>
                <a:spcPts val="0"/>
              </a:spcAft>
              <a:buClr>
                <a:srgbClr val="3F3F3F"/>
              </a:buClr>
              <a:buSzPts val="2400"/>
              <a:buFont typeface="Calibri"/>
              <a:buChar char="◦"/>
              <a:defRPr sz="2400" b="0" i="0" u="none" strike="noStrike" cap="none">
                <a:solidFill>
                  <a:srgbClr val="3F3F3F"/>
                </a:solidFill>
                <a:latin typeface="Arial"/>
                <a:ea typeface="Arial"/>
                <a:cs typeface="Arial"/>
                <a:sym typeface="Arial"/>
              </a:defRPr>
            </a:lvl3pPr>
            <a:lvl4pPr marL="1828800" marR="0" lvl="3" indent="-381000" algn="l" rtl="0">
              <a:lnSpc>
                <a:spcPct val="90000"/>
              </a:lnSpc>
              <a:spcBef>
                <a:spcPts val="400"/>
              </a:spcBef>
              <a:spcAft>
                <a:spcPts val="0"/>
              </a:spcAft>
              <a:buClr>
                <a:srgbClr val="3F3F3F"/>
              </a:buClr>
              <a:buSzPts val="2400"/>
              <a:buFont typeface="Calibri"/>
              <a:buChar char="◦"/>
              <a:defRPr sz="2400" b="0" i="0" u="none" strike="noStrike" cap="none">
                <a:solidFill>
                  <a:srgbClr val="3F3F3F"/>
                </a:solidFill>
                <a:latin typeface="Arial"/>
                <a:ea typeface="Arial"/>
                <a:cs typeface="Arial"/>
                <a:sym typeface="Arial"/>
              </a:defRPr>
            </a:lvl4pPr>
            <a:lvl5pPr marL="2286000" marR="0" lvl="4" indent="-381000" algn="l" rtl="0">
              <a:lnSpc>
                <a:spcPct val="90000"/>
              </a:lnSpc>
              <a:spcBef>
                <a:spcPts val="400"/>
              </a:spcBef>
              <a:spcAft>
                <a:spcPts val="0"/>
              </a:spcAft>
              <a:buClr>
                <a:srgbClr val="3F3F3F"/>
              </a:buClr>
              <a:buSzPts val="2400"/>
              <a:buFont typeface="Calibri"/>
              <a:buChar char="◦"/>
              <a:defRPr sz="2400" b="0" i="0" u="none" strike="noStrike" cap="none">
                <a:solidFill>
                  <a:srgbClr val="3F3F3F"/>
                </a:solidFill>
                <a:latin typeface="Arial"/>
                <a:ea typeface="Arial"/>
                <a:cs typeface="Arial"/>
                <a:sym typeface="Arial"/>
              </a:defRPr>
            </a:lvl5pPr>
            <a:lvl6pPr marL="2743200" marR="0" lvl="5"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Arial"/>
                <a:ea typeface="Arial"/>
                <a:cs typeface="Arial"/>
                <a:sym typeface="Arial"/>
              </a:defRPr>
            </a:lvl6pPr>
            <a:lvl7pPr marL="3200400" marR="0" lvl="6"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Arial"/>
                <a:ea typeface="Arial"/>
                <a:cs typeface="Arial"/>
                <a:sym typeface="Arial"/>
              </a:defRPr>
            </a:lvl7pPr>
            <a:lvl8pPr marL="3657600" marR="0" lvl="7"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Arial"/>
                <a:ea typeface="Arial"/>
                <a:cs typeface="Arial"/>
                <a:sym typeface="Arial"/>
              </a:defRPr>
            </a:lvl8pPr>
            <a:lvl9pPr marL="4114800" marR="0" lvl="8" indent="-317500" algn="l" rtl="0">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Arial"/>
                <a:ea typeface="Arial"/>
                <a:cs typeface="Arial"/>
                <a:sym typeface="Arial"/>
              </a:defRPr>
            </a:lvl9pPr>
          </a:lstStyle>
          <a:p>
            <a:endParaRPr/>
          </a:p>
        </p:txBody>
      </p:sp>
      <p:sp>
        <p:nvSpPr>
          <p:cNvPr id="14" name="Google Shape;14;p2"/>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FFFFFF"/>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5" name="Google Shape;15;p2"/>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FFFFFF"/>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6" name="Google Shape;16;p2"/>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2400" b="0" i="0" u="none" strike="noStrike" cap="none">
                <a:solidFill>
                  <a:srgbClr val="FFFFFF"/>
                </a:solidFill>
                <a:latin typeface="Arial"/>
                <a:ea typeface="Arial"/>
                <a:cs typeface="Arial"/>
                <a:sym typeface="Arial"/>
              </a:defRPr>
            </a:lvl1pPr>
            <a:lvl2pPr marL="0" marR="0" lvl="1" indent="0" algn="r" rtl="0">
              <a:spcBef>
                <a:spcPts val="0"/>
              </a:spcBef>
              <a:buNone/>
              <a:defRPr sz="1050" b="0" i="0" u="none" strike="noStrike" cap="none">
                <a:solidFill>
                  <a:srgbClr val="FFFFFF"/>
                </a:solidFill>
                <a:latin typeface="Arial"/>
                <a:ea typeface="Arial"/>
                <a:cs typeface="Arial"/>
                <a:sym typeface="Arial"/>
              </a:defRPr>
            </a:lvl2pPr>
            <a:lvl3pPr marL="0" marR="0" lvl="2" indent="0" algn="r" rtl="0">
              <a:spcBef>
                <a:spcPts val="0"/>
              </a:spcBef>
              <a:buNone/>
              <a:defRPr sz="1050" b="0" i="0" u="none" strike="noStrike" cap="none">
                <a:solidFill>
                  <a:srgbClr val="FFFFFF"/>
                </a:solidFill>
                <a:latin typeface="Arial"/>
                <a:ea typeface="Arial"/>
                <a:cs typeface="Arial"/>
                <a:sym typeface="Arial"/>
              </a:defRPr>
            </a:lvl3pPr>
            <a:lvl4pPr marL="0" marR="0" lvl="3" indent="0" algn="r" rtl="0">
              <a:spcBef>
                <a:spcPts val="0"/>
              </a:spcBef>
              <a:buNone/>
              <a:defRPr sz="1050" b="0" i="0" u="none" strike="noStrike" cap="none">
                <a:solidFill>
                  <a:srgbClr val="FFFFFF"/>
                </a:solidFill>
                <a:latin typeface="Arial"/>
                <a:ea typeface="Arial"/>
                <a:cs typeface="Arial"/>
                <a:sym typeface="Arial"/>
              </a:defRPr>
            </a:lvl4pPr>
            <a:lvl5pPr marL="0" marR="0" lvl="4" indent="0" algn="r" rtl="0">
              <a:spcBef>
                <a:spcPts val="0"/>
              </a:spcBef>
              <a:buNone/>
              <a:defRPr sz="1050" b="0" i="0" u="none" strike="noStrike" cap="none">
                <a:solidFill>
                  <a:srgbClr val="FFFFFF"/>
                </a:solidFill>
                <a:latin typeface="Arial"/>
                <a:ea typeface="Arial"/>
                <a:cs typeface="Arial"/>
                <a:sym typeface="Arial"/>
              </a:defRPr>
            </a:lvl5pPr>
            <a:lvl6pPr marL="0" marR="0" lvl="5" indent="0" algn="r" rtl="0">
              <a:spcBef>
                <a:spcPts val="0"/>
              </a:spcBef>
              <a:buNone/>
              <a:defRPr sz="1050" b="0" i="0" u="none" strike="noStrike" cap="none">
                <a:solidFill>
                  <a:srgbClr val="FFFFFF"/>
                </a:solidFill>
                <a:latin typeface="Arial"/>
                <a:ea typeface="Arial"/>
                <a:cs typeface="Arial"/>
                <a:sym typeface="Arial"/>
              </a:defRPr>
            </a:lvl6pPr>
            <a:lvl7pPr marL="0" marR="0" lvl="6" indent="0" algn="r" rtl="0">
              <a:spcBef>
                <a:spcPts val="0"/>
              </a:spcBef>
              <a:buNone/>
              <a:defRPr sz="1050" b="0" i="0" u="none" strike="noStrike" cap="none">
                <a:solidFill>
                  <a:srgbClr val="FFFFFF"/>
                </a:solidFill>
                <a:latin typeface="Arial"/>
                <a:ea typeface="Arial"/>
                <a:cs typeface="Arial"/>
                <a:sym typeface="Arial"/>
              </a:defRPr>
            </a:lvl7pPr>
            <a:lvl8pPr marL="0" marR="0" lvl="7" indent="0" algn="r" rtl="0">
              <a:spcBef>
                <a:spcPts val="0"/>
              </a:spcBef>
              <a:buNone/>
              <a:defRPr sz="1050" b="0" i="0" u="none" strike="noStrike" cap="none">
                <a:solidFill>
                  <a:srgbClr val="FFFFFF"/>
                </a:solidFill>
                <a:latin typeface="Arial"/>
                <a:ea typeface="Arial"/>
                <a:cs typeface="Arial"/>
                <a:sym typeface="Arial"/>
              </a:defRPr>
            </a:lvl8pPr>
            <a:lvl9pPr marL="0" marR="0" lvl="8" indent="0" algn="r" rtl="0">
              <a:spcBef>
                <a:spcPts val="0"/>
              </a:spcBef>
              <a:buNone/>
              <a:defRPr sz="1050" b="0" i="0" u="none" strike="noStrike" cap="none">
                <a:solidFill>
                  <a:srgbClr val="FFFFFF"/>
                </a:solidFill>
                <a:latin typeface="Arial"/>
                <a:ea typeface="Arial"/>
                <a:cs typeface="Arial"/>
                <a:sym typeface="Arial"/>
              </a:defRPr>
            </a:lvl9pPr>
          </a:lstStyle>
          <a:p>
            <a:fld id="{00000000-1234-1234-1234-123412341234}" type="slidenum">
              <a:rPr lang="en-US" smtClean="0"/>
              <a:pPr/>
              <a:t>‹#›</a:t>
            </a:fld>
            <a:endParaRPr lang="en-US" dirty="0"/>
          </a:p>
        </p:txBody>
      </p:sp>
      <p:pic>
        <p:nvPicPr>
          <p:cNvPr id="17" name="Google Shape;17;p2" descr="The Seal of the California Department of Education"/>
          <p:cNvPicPr preferRelativeResize="0"/>
          <p:nvPr/>
        </p:nvPicPr>
        <p:blipFill rotWithShape="1">
          <a:blip r:embed="rId12">
            <a:alphaModFix/>
          </a:blip>
          <a:srcRect/>
          <a:stretch/>
        </p:blipFill>
        <p:spPr>
          <a:xfrm>
            <a:off x="11167569" y="6435367"/>
            <a:ext cx="406810" cy="40355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60" r:id="rId6"/>
    <p:sldLayoutId id="2147483656" r:id="rId7"/>
    <p:sldLayoutId id="2147483657" r:id="rId8"/>
    <p:sldLayoutId id="2147483658" r:id="rId9"/>
    <p:sldLayoutId id="2147483659"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hyperlink" Target="https://www.cde.ca.gov/re/lc/learningcontattendplan.asp"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hyperlink" Target="https://www.gov.ca.gov/wp-content/uploads/2020/03/3.17.20-N-29-20-EO.pdf" TargetMode="Externa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3" Type="http://schemas.openxmlformats.org/officeDocument/2006/relationships/hyperlink" Target="https://www.cde.ca.gov/ls/he/hn/documents/strongertogether.pdf" TargetMode="External"/><Relationship Id="rId2" Type="http://schemas.openxmlformats.org/officeDocument/2006/relationships/hyperlink" Target="https://www.cde.ca.gov/re/lc/learningcontattendplan.asp" TargetMode="External"/><Relationship Id="rId1" Type="http://schemas.openxmlformats.org/officeDocument/2006/relationships/slideLayout" Target="../slideLayouts/slideLayout5.xml"/><Relationship Id="rId4" Type="http://schemas.openxmlformats.org/officeDocument/2006/relationships/hyperlink" Target="https://www.cde.ca.gov/ls/he/hn/coronavirus.asp" TargetMode="External"/></Relationships>
</file>

<file path=ppt/slides/_rels/slide53.xml.rels><?xml version="1.0" encoding="UTF-8" standalone="yes"?>
<Relationships xmlns="http://schemas.openxmlformats.org/package/2006/relationships"><Relationship Id="rId2" Type="http://schemas.openxmlformats.org/officeDocument/2006/relationships/hyperlink" Target="https://k12playbook.ccee-ca.org/" TargetMode="External"/><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6.xml.rels><?xml version="1.0" encoding="UTF-8" standalone="yes"?>
<Relationships xmlns="http://schemas.openxmlformats.org/package/2006/relationships"><Relationship Id="rId2" Type="http://schemas.openxmlformats.org/officeDocument/2006/relationships/hyperlink" Target="mailto:LCFF@cde.ca.gov"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9D1FF-9D4C-6CD6-8310-EC178BF942BC}"/>
              </a:ext>
            </a:extLst>
          </p:cNvPr>
          <p:cNvSpPr>
            <a:spLocks noGrp="1"/>
          </p:cNvSpPr>
          <p:nvPr>
            <p:ph type="ctrTitle"/>
          </p:nvPr>
        </p:nvSpPr>
        <p:spPr/>
        <p:txBody>
          <a:bodyPr/>
          <a:lstStyle/>
          <a:p>
            <a:r>
              <a:rPr lang="en-US" sz="8000" dirty="0">
                <a:solidFill>
                  <a:schemeClr val="bg2"/>
                </a:solidFill>
                <a:latin typeface="+mj-lt"/>
              </a:rPr>
              <a:t>Learning Continuity and Attendance Plan</a:t>
            </a:r>
            <a:endParaRPr lang="en-US" dirty="0"/>
          </a:p>
        </p:txBody>
      </p:sp>
      <p:sp>
        <p:nvSpPr>
          <p:cNvPr id="3" name="Subtitle 2">
            <a:extLst>
              <a:ext uri="{FF2B5EF4-FFF2-40B4-BE49-F238E27FC236}">
                <a16:creationId xmlns:a16="http://schemas.microsoft.com/office/drawing/2014/main" id="{D9912C64-C3C0-5105-87F7-E7DFC9C0D550}"/>
              </a:ext>
            </a:extLst>
          </p:cNvPr>
          <p:cNvSpPr>
            <a:spLocks noGrp="1"/>
          </p:cNvSpPr>
          <p:nvPr>
            <p:ph type="subTitle" idx="1"/>
          </p:nvPr>
        </p:nvSpPr>
        <p:spPr/>
        <p:txBody>
          <a:bodyPr/>
          <a:lstStyle/>
          <a:p>
            <a:pPr marL="0" lvl="0" indent="0" algn="l" rtl="0">
              <a:lnSpc>
                <a:spcPct val="90000"/>
              </a:lnSpc>
              <a:spcBef>
                <a:spcPts val="0"/>
              </a:spcBef>
              <a:spcAft>
                <a:spcPts val="300"/>
              </a:spcAft>
              <a:buClr>
                <a:srgbClr val="3F3F3F"/>
              </a:buClr>
              <a:buSzPts val="2800"/>
              <a:buNone/>
            </a:pPr>
            <a:r>
              <a:rPr lang="en-US" dirty="0">
                <a:solidFill>
                  <a:schemeClr val="bg2"/>
                </a:solidFill>
              </a:rPr>
              <a:t>California Department of Education</a:t>
            </a:r>
          </a:p>
          <a:p>
            <a:pPr marL="0" lvl="0" indent="0" algn="l" rtl="0">
              <a:lnSpc>
                <a:spcPct val="90000"/>
              </a:lnSpc>
              <a:spcBef>
                <a:spcPts val="0"/>
              </a:spcBef>
              <a:spcAft>
                <a:spcPts val="0"/>
              </a:spcAft>
              <a:buClr>
                <a:srgbClr val="3F3F3F"/>
              </a:buClr>
              <a:buSzPts val="2800"/>
              <a:buNone/>
            </a:pPr>
            <a:r>
              <a:rPr lang="en-US" dirty="0">
                <a:solidFill>
                  <a:schemeClr val="bg2"/>
                </a:solidFill>
              </a:rPr>
              <a:t>July 28, 2020 </a:t>
            </a:r>
          </a:p>
        </p:txBody>
      </p:sp>
    </p:spTree>
    <p:extLst>
      <p:ext uri="{BB962C8B-B14F-4D97-AF65-F5344CB8AC3E}">
        <p14:creationId xmlns:p14="http://schemas.microsoft.com/office/powerpoint/2010/main" val="29341957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3259A3-C6E7-6FD0-C8D2-1D59A7A2EF15}"/>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F632BC53-E21B-72E6-64AF-375D722E11F7}"/>
              </a:ext>
            </a:extLst>
          </p:cNvPr>
          <p:cNvSpPr>
            <a:spLocks noGrp="1"/>
          </p:cNvSpPr>
          <p:nvPr>
            <p:ph type="title"/>
          </p:nvPr>
        </p:nvSpPr>
        <p:spPr>
          <a:xfrm>
            <a:off x="0" y="426850"/>
            <a:ext cx="1756229" cy="2867893"/>
          </a:xfrm>
        </p:spPr>
        <p:txBody>
          <a:bodyPr>
            <a:normAutofit/>
          </a:bodyPr>
          <a:lstStyle/>
          <a:p>
            <a:r>
              <a:rPr lang="en-US" sz="2600" dirty="0">
                <a:solidFill>
                  <a:schemeClr val="bg1"/>
                </a:solidFill>
                <a:latin typeface="+mj-lt"/>
              </a:rPr>
              <a:t>FAQs, continued (2)</a:t>
            </a:r>
            <a:endParaRPr lang="en-US" sz="2600" dirty="0">
              <a:solidFill>
                <a:schemeClr val="bg1"/>
              </a:solidFill>
            </a:endParaRPr>
          </a:p>
        </p:txBody>
      </p:sp>
      <p:sp>
        <p:nvSpPr>
          <p:cNvPr id="2" name="Text Placeholder 1">
            <a:extLst>
              <a:ext uri="{FF2B5EF4-FFF2-40B4-BE49-F238E27FC236}">
                <a16:creationId xmlns:a16="http://schemas.microsoft.com/office/drawing/2014/main" id="{2B8AE906-C5E5-368A-954D-2E39B0F132FA}"/>
              </a:ext>
            </a:extLst>
          </p:cNvPr>
          <p:cNvSpPr>
            <a:spLocks noGrp="1"/>
          </p:cNvSpPr>
          <p:nvPr>
            <p:ph type="body" idx="1"/>
          </p:nvPr>
        </p:nvSpPr>
        <p:spPr>
          <a:xfrm>
            <a:off x="2085100" y="827314"/>
            <a:ext cx="9897900" cy="5603836"/>
          </a:xfrm>
        </p:spPr>
        <p:txBody>
          <a:bodyPr/>
          <a:lstStyle/>
          <a:p>
            <a:pPr marL="0" lvl="0" indent="0" algn="l" rtl="0">
              <a:lnSpc>
                <a:spcPct val="116727"/>
              </a:lnSpc>
              <a:spcBef>
                <a:spcPts val="800"/>
              </a:spcBef>
              <a:spcAft>
                <a:spcPts val="0"/>
              </a:spcAft>
              <a:buNone/>
            </a:pPr>
            <a:r>
              <a:rPr lang="en-US" sz="2400" b="1" dirty="0">
                <a:solidFill>
                  <a:schemeClr val="bg2"/>
                </a:solidFill>
              </a:rPr>
              <a:t>Must the Learning Continuity Plan be made available for public comment in advance of the public hearing or just on the board agenda and posted in advance of the public hearing? </a:t>
            </a:r>
          </a:p>
          <a:p>
            <a:pPr marL="0" lvl="0" indent="0" algn="l" rtl="0">
              <a:lnSpc>
                <a:spcPct val="116727"/>
              </a:lnSpc>
              <a:spcBef>
                <a:spcPts val="800"/>
              </a:spcBef>
              <a:spcAft>
                <a:spcPts val="0"/>
              </a:spcAft>
              <a:buNone/>
            </a:pPr>
            <a:r>
              <a:rPr lang="en-US" sz="2400" dirty="0">
                <a:solidFill>
                  <a:schemeClr val="bg2"/>
                </a:solidFill>
              </a:rPr>
              <a:t>Yes. Consistent with the requirement to solicit comment for actions and proposed budget expenditures, the public must also have the opportunity to review the Learning Continuity Plan prior to the public hearing. The agenda for the public hearing must be posted no less than 72 hours prior to the public hearing, along with the location where the Learning Continuity Plan will be available for public inspection.</a:t>
            </a:r>
            <a:endParaRPr lang="en-US" dirty="0"/>
          </a:p>
        </p:txBody>
      </p:sp>
      <p:sp>
        <p:nvSpPr>
          <p:cNvPr id="3" name="Slide Number Placeholder 2">
            <a:extLst>
              <a:ext uri="{FF2B5EF4-FFF2-40B4-BE49-F238E27FC236}">
                <a16:creationId xmlns:a16="http://schemas.microsoft.com/office/drawing/2014/main" id="{BA3B2BA2-1FF3-A298-B04B-DDFCA2EC8FD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10</a:t>
            </a:fld>
            <a:endParaRPr lang="en-US"/>
          </a:p>
        </p:txBody>
      </p:sp>
    </p:spTree>
    <p:extLst>
      <p:ext uri="{BB962C8B-B14F-4D97-AF65-F5344CB8AC3E}">
        <p14:creationId xmlns:p14="http://schemas.microsoft.com/office/powerpoint/2010/main" val="3208304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670707-A4FC-3B50-B276-DE7CE1622FE9}"/>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54D13ED2-44B8-4E57-A1E4-121ED6041016}"/>
              </a:ext>
            </a:extLst>
          </p:cNvPr>
          <p:cNvSpPr>
            <a:spLocks noGrp="1"/>
          </p:cNvSpPr>
          <p:nvPr>
            <p:ph type="title"/>
          </p:nvPr>
        </p:nvSpPr>
        <p:spPr>
          <a:xfrm>
            <a:off x="0" y="426850"/>
            <a:ext cx="1756229" cy="2867893"/>
          </a:xfrm>
        </p:spPr>
        <p:txBody>
          <a:bodyPr>
            <a:normAutofit/>
          </a:bodyPr>
          <a:lstStyle/>
          <a:p>
            <a:r>
              <a:rPr lang="en-US" sz="2600" dirty="0">
                <a:solidFill>
                  <a:schemeClr val="bg1"/>
                </a:solidFill>
                <a:latin typeface="+mj-lt"/>
              </a:rPr>
              <a:t>FAQs, continued (3)</a:t>
            </a:r>
            <a:endParaRPr lang="en-US" sz="2600" dirty="0">
              <a:solidFill>
                <a:schemeClr val="bg1"/>
              </a:solidFill>
            </a:endParaRPr>
          </a:p>
        </p:txBody>
      </p:sp>
      <p:sp>
        <p:nvSpPr>
          <p:cNvPr id="2" name="Text Placeholder 1">
            <a:extLst>
              <a:ext uri="{FF2B5EF4-FFF2-40B4-BE49-F238E27FC236}">
                <a16:creationId xmlns:a16="http://schemas.microsoft.com/office/drawing/2014/main" id="{39178CEE-270D-EF4B-4C6B-818E71014E51}"/>
              </a:ext>
            </a:extLst>
          </p:cNvPr>
          <p:cNvSpPr>
            <a:spLocks noGrp="1"/>
          </p:cNvSpPr>
          <p:nvPr>
            <p:ph type="body" idx="1"/>
          </p:nvPr>
        </p:nvSpPr>
        <p:spPr>
          <a:xfrm>
            <a:off x="2085100" y="827314"/>
            <a:ext cx="9897900" cy="5603836"/>
          </a:xfrm>
        </p:spPr>
        <p:txBody>
          <a:bodyPr/>
          <a:lstStyle/>
          <a:p>
            <a:pPr marL="0" lvl="0" indent="0" algn="l" rtl="0">
              <a:lnSpc>
                <a:spcPct val="116727"/>
              </a:lnSpc>
              <a:spcBef>
                <a:spcPts val="0"/>
              </a:spcBef>
              <a:spcAft>
                <a:spcPts val="0"/>
              </a:spcAft>
              <a:buNone/>
            </a:pPr>
            <a:r>
              <a:rPr lang="en-US" sz="2400" b="1" dirty="0">
                <a:solidFill>
                  <a:schemeClr val="bg2"/>
                </a:solidFill>
              </a:rPr>
              <a:t>If the Learning Continuity Plan must be adopted by September 30, may the Plan be adopted at a special board meeting or must it be adopted at a regularly scheduled board meeting? </a:t>
            </a:r>
          </a:p>
          <a:p>
            <a:pPr marL="0" lvl="0" indent="0" algn="l" rtl="0">
              <a:lnSpc>
                <a:spcPct val="116727"/>
              </a:lnSpc>
              <a:spcBef>
                <a:spcPts val="800"/>
              </a:spcBef>
              <a:spcAft>
                <a:spcPts val="0"/>
              </a:spcAft>
              <a:buNone/>
            </a:pPr>
            <a:r>
              <a:rPr lang="en-US" sz="2400" dirty="0">
                <a:solidFill>
                  <a:schemeClr val="bg2"/>
                </a:solidFill>
              </a:rPr>
              <a:t>Statute specifies that the Learning Continuity Plan must be adopted at a public board meeting. Statute does not require that the public hearing or adoption occur at regularly scheduled board meetings.</a:t>
            </a:r>
            <a:endParaRPr lang="en-US" dirty="0"/>
          </a:p>
        </p:txBody>
      </p:sp>
      <p:sp>
        <p:nvSpPr>
          <p:cNvPr id="3" name="Slide Number Placeholder 2">
            <a:extLst>
              <a:ext uri="{FF2B5EF4-FFF2-40B4-BE49-F238E27FC236}">
                <a16:creationId xmlns:a16="http://schemas.microsoft.com/office/drawing/2014/main" id="{81C561DF-25CF-55DB-313B-3F2E94A348C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11</a:t>
            </a:fld>
            <a:endParaRPr lang="en-US"/>
          </a:p>
        </p:txBody>
      </p:sp>
    </p:spTree>
    <p:extLst>
      <p:ext uri="{BB962C8B-B14F-4D97-AF65-F5344CB8AC3E}">
        <p14:creationId xmlns:p14="http://schemas.microsoft.com/office/powerpoint/2010/main" val="3695638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6661BF-DB60-7BEB-997B-305BA3DB96FD}"/>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8E824567-08C2-05C2-14E9-4AB4E53EC99A}"/>
              </a:ext>
            </a:extLst>
          </p:cNvPr>
          <p:cNvSpPr>
            <a:spLocks noGrp="1"/>
          </p:cNvSpPr>
          <p:nvPr>
            <p:ph type="title"/>
          </p:nvPr>
        </p:nvSpPr>
        <p:spPr>
          <a:xfrm>
            <a:off x="0" y="426850"/>
            <a:ext cx="1756229" cy="2867893"/>
          </a:xfrm>
        </p:spPr>
        <p:txBody>
          <a:bodyPr>
            <a:normAutofit/>
          </a:bodyPr>
          <a:lstStyle/>
          <a:p>
            <a:r>
              <a:rPr lang="en-US" sz="2600" dirty="0">
                <a:solidFill>
                  <a:schemeClr val="bg1"/>
                </a:solidFill>
                <a:latin typeface="+mj-lt"/>
              </a:rPr>
              <a:t>FAQs, continued (4)</a:t>
            </a:r>
            <a:endParaRPr lang="en-US" sz="2600" dirty="0">
              <a:solidFill>
                <a:schemeClr val="bg1"/>
              </a:solidFill>
            </a:endParaRPr>
          </a:p>
        </p:txBody>
      </p:sp>
      <p:sp>
        <p:nvSpPr>
          <p:cNvPr id="2" name="Text Placeholder 1">
            <a:extLst>
              <a:ext uri="{FF2B5EF4-FFF2-40B4-BE49-F238E27FC236}">
                <a16:creationId xmlns:a16="http://schemas.microsoft.com/office/drawing/2014/main" id="{C2D5C939-1FAF-736B-8EF7-4CC8B01844BB}"/>
              </a:ext>
            </a:extLst>
          </p:cNvPr>
          <p:cNvSpPr>
            <a:spLocks noGrp="1"/>
          </p:cNvSpPr>
          <p:nvPr>
            <p:ph type="body" idx="1"/>
          </p:nvPr>
        </p:nvSpPr>
        <p:spPr>
          <a:xfrm>
            <a:off x="2085100" y="827314"/>
            <a:ext cx="9897900" cy="5603836"/>
          </a:xfrm>
        </p:spPr>
        <p:txBody>
          <a:bodyPr/>
          <a:lstStyle/>
          <a:p>
            <a:pPr marL="0" lvl="0" indent="0" algn="l" rtl="0">
              <a:lnSpc>
                <a:spcPct val="116727"/>
              </a:lnSpc>
              <a:spcBef>
                <a:spcPts val="800"/>
              </a:spcBef>
              <a:spcAft>
                <a:spcPts val="0"/>
              </a:spcAft>
              <a:buNone/>
            </a:pPr>
            <a:r>
              <a:rPr lang="en-US" sz="2400" b="1" dirty="0">
                <a:solidFill>
                  <a:schemeClr val="bg2"/>
                </a:solidFill>
              </a:rPr>
              <a:t>Can</a:t>
            </a:r>
            <a:r>
              <a:rPr lang="en-US" sz="2400" dirty="0">
                <a:solidFill>
                  <a:schemeClr val="bg2"/>
                </a:solidFill>
              </a:rPr>
              <a:t> </a:t>
            </a:r>
            <a:r>
              <a:rPr lang="en-US" sz="2400" b="1" dirty="0">
                <a:solidFill>
                  <a:schemeClr val="bg2"/>
                </a:solidFill>
              </a:rPr>
              <a:t>the Learning Continuity Plan be a consent item when the governing board adopts the LCP?</a:t>
            </a:r>
          </a:p>
          <a:p>
            <a:pPr marL="0" lvl="0" indent="0" algn="l" rtl="0">
              <a:lnSpc>
                <a:spcPct val="116727"/>
              </a:lnSpc>
              <a:spcBef>
                <a:spcPts val="800"/>
              </a:spcBef>
              <a:spcAft>
                <a:spcPts val="0"/>
              </a:spcAft>
              <a:buNone/>
            </a:pPr>
            <a:r>
              <a:rPr lang="en-US" sz="2400" dirty="0">
                <a:solidFill>
                  <a:schemeClr val="bg2"/>
                </a:solidFill>
              </a:rPr>
              <a:t>The governing board of an LEA shall adopt the learning continuity and attendance plan in a public meeting. This meeting shall be held after, but not on the same day as, the public hearing.</a:t>
            </a:r>
          </a:p>
          <a:p>
            <a:pPr marL="0" lvl="0" indent="0" algn="l" rtl="0">
              <a:lnSpc>
                <a:spcPct val="116727"/>
              </a:lnSpc>
              <a:spcBef>
                <a:spcPts val="800"/>
              </a:spcBef>
              <a:spcAft>
                <a:spcPts val="800"/>
              </a:spcAft>
              <a:buNone/>
            </a:pPr>
            <a:r>
              <a:rPr lang="en-US" sz="2400" dirty="0">
                <a:solidFill>
                  <a:schemeClr val="bg2"/>
                </a:solidFill>
              </a:rPr>
              <a:t>To adopt the Learning Continuity Plan as a consent item would be inconsistent with the intention of transparency and stakeholder engagement in the development, review, and adoption of the Plan.</a:t>
            </a:r>
            <a:endParaRPr lang="en-US" dirty="0"/>
          </a:p>
        </p:txBody>
      </p:sp>
      <p:sp>
        <p:nvSpPr>
          <p:cNvPr id="3" name="Slide Number Placeholder 2">
            <a:extLst>
              <a:ext uri="{FF2B5EF4-FFF2-40B4-BE49-F238E27FC236}">
                <a16:creationId xmlns:a16="http://schemas.microsoft.com/office/drawing/2014/main" id="{BB74543D-DE51-7107-0D5F-1BDB7583F08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12</a:t>
            </a:fld>
            <a:endParaRPr lang="en-US"/>
          </a:p>
        </p:txBody>
      </p:sp>
    </p:spTree>
    <p:extLst>
      <p:ext uri="{BB962C8B-B14F-4D97-AF65-F5344CB8AC3E}">
        <p14:creationId xmlns:p14="http://schemas.microsoft.com/office/powerpoint/2010/main" val="3509589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70C001A-F8A4-04B5-DCC8-84940E881F78}"/>
              </a:ext>
            </a:extLst>
          </p:cNvPr>
          <p:cNvSpPr>
            <a:spLocks noGrp="1"/>
          </p:cNvSpPr>
          <p:nvPr>
            <p:ph type="title"/>
          </p:nvPr>
        </p:nvSpPr>
        <p:spPr/>
        <p:txBody>
          <a:bodyPr>
            <a:normAutofit/>
          </a:bodyPr>
          <a:lstStyle/>
          <a:p>
            <a:r>
              <a:rPr lang="en-US" sz="8000" dirty="0">
                <a:solidFill>
                  <a:schemeClr val="bg2"/>
                </a:solidFill>
                <a:latin typeface="+mj-lt"/>
              </a:rPr>
              <a:t>General Information and Purpose</a:t>
            </a:r>
            <a:endParaRPr lang="en-US" sz="8000" dirty="0"/>
          </a:p>
        </p:txBody>
      </p:sp>
      <p:sp>
        <p:nvSpPr>
          <p:cNvPr id="2" name="Text Placeholder 1">
            <a:extLst>
              <a:ext uri="{FF2B5EF4-FFF2-40B4-BE49-F238E27FC236}">
                <a16:creationId xmlns:a16="http://schemas.microsoft.com/office/drawing/2014/main" id="{22319E4B-7F89-F1C7-32DF-E0FDE8836901}"/>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AE37BEC3-CA13-A131-7C5A-8B653C3DD73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13</a:t>
            </a:fld>
            <a:endParaRPr lang="en-US"/>
          </a:p>
        </p:txBody>
      </p:sp>
    </p:spTree>
    <p:extLst>
      <p:ext uri="{BB962C8B-B14F-4D97-AF65-F5344CB8AC3E}">
        <p14:creationId xmlns:p14="http://schemas.microsoft.com/office/powerpoint/2010/main" val="17229641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837FF3A-BF35-5AEF-789F-7A72A0DC023D}"/>
              </a:ext>
            </a:extLst>
          </p:cNvPr>
          <p:cNvSpPr>
            <a:spLocks noGrp="1"/>
          </p:cNvSpPr>
          <p:nvPr>
            <p:ph type="title"/>
          </p:nvPr>
        </p:nvSpPr>
        <p:spPr>
          <a:xfrm>
            <a:off x="349169" y="307505"/>
            <a:ext cx="11493661" cy="1162479"/>
          </a:xfrm>
        </p:spPr>
        <p:txBody>
          <a:bodyPr>
            <a:normAutofit/>
          </a:bodyPr>
          <a:lstStyle/>
          <a:p>
            <a:r>
              <a:rPr lang="en-US" sz="4600" dirty="0">
                <a:solidFill>
                  <a:schemeClr val="bg2"/>
                </a:solidFill>
                <a:latin typeface="+mj-lt"/>
              </a:rPr>
              <a:t>Purpose of the Learning Continuity Plan (1)</a:t>
            </a:r>
            <a:endParaRPr lang="en-US" sz="4600" dirty="0"/>
          </a:p>
        </p:txBody>
      </p:sp>
      <p:sp>
        <p:nvSpPr>
          <p:cNvPr id="4" name="Content Placeholder 3">
            <a:extLst>
              <a:ext uri="{FF2B5EF4-FFF2-40B4-BE49-F238E27FC236}">
                <a16:creationId xmlns:a16="http://schemas.microsoft.com/office/drawing/2014/main" id="{EB0594F7-8624-721A-3719-5A73907C9776}"/>
              </a:ext>
            </a:extLst>
          </p:cNvPr>
          <p:cNvSpPr>
            <a:spLocks noGrp="1"/>
          </p:cNvSpPr>
          <p:nvPr>
            <p:ph sz="quarter" idx="13"/>
          </p:nvPr>
        </p:nvSpPr>
        <p:spPr>
          <a:xfrm>
            <a:off x="1124742" y="1658897"/>
            <a:ext cx="9942513" cy="4140019"/>
          </a:xfrm>
        </p:spPr>
        <p:txBody>
          <a:bodyPr>
            <a:normAutofit fontScale="92500"/>
          </a:bodyPr>
          <a:lstStyle/>
          <a:p>
            <a:pPr lvl="0" indent="-368300">
              <a:buClr>
                <a:srgbClr val="000000"/>
              </a:buClr>
              <a:buSzPts val="2200"/>
            </a:pPr>
            <a:r>
              <a:rPr lang="en-US" sz="2800" dirty="0">
                <a:solidFill>
                  <a:schemeClr val="bg2"/>
                </a:solidFill>
              </a:rPr>
              <a:t>Senate Bill 98 removes the requirement for the LCAP for the 2020–21  school year and establishes the Learning Continuity Plan.</a:t>
            </a:r>
          </a:p>
          <a:p>
            <a:pPr lvl="0" indent="-368300">
              <a:spcBef>
                <a:spcPts val="2400"/>
              </a:spcBef>
              <a:buClr>
                <a:srgbClr val="000000"/>
              </a:buClr>
              <a:buSzPts val="2200"/>
            </a:pPr>
            <a:r>
              <a:rPr lang="en-US" sz="2800" dirty="0">
                <a:solidFill>
                  <a:schemeClr val="bg2"/>
                </a:solidFill>
              </a:rPr>
              <a:t>Seeks to address funding stability for schools while providing information at the LEA level for how student learning continuity will be addressed during the COVID-19 crisis in the 2020–21 school year.</a:t>
            </a:r>
          </a:p>
          <a:p>
            <a:pPr lvl="0" indent="-368300">
              <a:spcBef>
                <a:spcPts val="2400"/>
              </a:spcBef>
              <a:buClr>
                <a:srgbClr val="000000"/>
              </a:buClr>
              <a:buSzPts val="2200"/>
            </a:pPr>
            <a:r>
              <a:rPr lang="en-US" sz="2800" dirty="0">
                <a:solidFill>
                  <a:schemeClr val="bg2"/>
                </a:solidFill>
              </a:rPr>
              <a:t>Is intended to balance the needs of all stakeholders, including educators, parents, students and community members.</a:t>
            </a:r>
            <a:endParaRPr lang="en-US" dirty="0"/>
          </a:p>
        </p:txBody>
      </p:sp>
      <p:sp>
        <p:nvSpPr>
          <p:cNvPr id="2" name="Slide Number Placeholder 1">
            <a:extLst>
              <a:ext uri="{FF2B5EF4-FFF2-40B4-BE49-F238E27FC236}">
                <a16:creationId xmlns:a16="http://schemas.microsoft.com/office/drawing/2014/main" id="{2D1EF3C5-ACE6-F0B8-E3DD-DB599E4AA58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14</a:t>
            </a:fld>
            <a:endParaRPr lang="en-US"/>
          </a:p>
        </p:txBody>
      </p:sp>
    </p:spTree>
    <p:extLst>
      <p:ext uri="{BB962C8B-B14F-4D97-AF65-F5344CB8AC3E}">
        <p14:creationId xmlns:p14="http://schemas.microsoft.com/office/powerpoint/2010/main" val="1072971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287AB1-ACD2-EB98-4FB8-D029BA03B78C}"/>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0ACC7E06-B6F4-D3B0-2425-9AA8372B1760}"/>
              </a:ext>
            </a:extLst>
          </p:cNvPr>
          <p:cNvSpPr>
            <a:spLocks noGrp="1"/>
          </p:cNvSpPr>
          <p:nvPr>
            <p:ph type="title"/>
          </p:nvPr>
        </p:nvSpPr>
        <p:spPr>
          <a:xfrm>
            <a:off x="349169" y="307505"/>
            <a:ext cx="11493661" cy="1162479"/>
          </a:xfrm>
        </p:spPr>
        <p:txBody>
          <a:bodyPr>
            <a:normAutofit/>
          </a:bodyPr>
          <a:lstStyle/>
          <a:p>
            <a:r>
              <a:rPr lang="en-US" sz="4600" dirty="0">
                <a:solidFill>
                  <a:schemeClr val="bg2"/>
                </a:solidFill>
                <a:latin typeface="+mj-lt"/>
              </a:rPr>
              <a:t>Purpose of the Learning Continuity Plan (2)</a:t>
            </a:r>
            <a:endParaRPr lang="en-US" sz="4600" dirty="0"/>
          </a:p>
        </p:txBody>
      </p:sp>
      <p:sp>
        <p:nvSpPr>
          <p:cNvPr id="4" name="Content Placeholder 3">
            <a:extLst>
              <a:ext uri="{FF2B5EF4-FFF2-40B4-BE49-F238E27FC236}">
                <a16:creationId xmlns:a16="http://schemas.microsoft.com/office/drawing/2014/main" id="{3A8B5466-7B02-23C0-4A3F-12578D32FB6F}"/>
              </a:ext>
            </a:extLst>
          </p:cNvPr>
          <p:cNvSpPr>
            <a:spLocks noGrp="1"/>
          </p:cNvSpPr>
          <p:nvPr>
            <p:ph sz="quarter" idx="13"/>
          </p:nvPr>
        </p:nvSpPr>
        <p:spPr>
          <a:xfrm>
            <a:off x="1124742" y="1658897"/>
            <a:ext cx="9942513" cy="4140019"/>
          </a:xfrm>
        </p:spPr>
        <p:txBody>
          <a:bodyPr>
            <a:normAutofit/>
          </a:bodyPr>
          <a:lstStyle/>
          <a:p>
            <a:pPr marL="0" lvl="0" indent="0">
              <a:buClr>
                <a:schemeClr val="dk1"/>
              </a:buClr>
              <a:buSzPts val="1100"/>
              <a:buNone/>
            </a:pPr>
            <a:r>
              <a:rPr lang="en-US" sz="2800" dirty="0">
                <a:solidFill>
                  <a:schemeClr val="bg2"/>
                </a:solidFill>
              </a:rPr>
              <a:t>The Learning Continuity Plan template memorializes the planning process already underway for the 2020–21 school year which includes descriptions of the following:</a:t>
            </a:r>
          </a:p>
          <a:p>
            <a:pPr marL="457200" lvl="0" indent="-361950" algn="l" rtl="0">
              <a:lnSpc>
                <a:spcPct val="115000"/>
              </a:lnSpc>
              <a:spcBef>
                <a:spcPts val="1200"/>
              </a:spcBef>
              <a:spcAft>
                <a:spcPts val="0"/>
              </a:spcAft>
              <a:buClr>
                <a:schemeClr val="dk1"/>
              </a:buClr>
              <a:buSzPts val="2100"/>
              <a:buChar char="•"/>
            </a:pPr>
            <a:r>
              <a:rPr lang="en-US" sz="2800" dirty="0">
                <a:solidFill>
                  <a:schemeClr val="bg2"/>
                </a:solidFill>
                <a:highlight>
                  <a:srgbClr val="FFFFFF"/>
                </a:highlight>
              </a:rPr>
              <a:t>Addressing gaps in learning; </a:t>
            </a:r>
          </a:p>
          <a:p>
            <a:pPr marL="457200" lvl="0" indent="-361950" algn="l" rtl="0">
              <a:lnSpc>
                <a:spcPct val="115000"/>
              </a:lnSpc>
              <a:spcBef>
                <a:spcPts val="0"/>
              </a:spcBef>
              <a:spcAft>
                <a:spcPts val="0"/>
              </a:spcAft>
              <a:buClr>
                <a:schemeClr val="dk1"/>
              </a:buClr>
              <a:buSzPts val="2100"/>
              <a:buChar char="•"/>
            </a:pPr>
            <a:r>
              <a:rPr lang="en-US" sz="2800" dirty="0">
                <a:solidFill>
                  <a:schemeClr val="bg2"/>
                </a:solidFill>
                <a:highlight>
                  <a:srgbClr val="FFFFFF"/>
                </a:highlight>
              </a:rPr>
              <a:t>Conducting meaningful stakeholder engagement; </a:t>
            </a:r>
          </a:p>
          <a:p>
            <a:pPr marL="457200" lvl="0" indent="-361950" algn="l" rtl="0">
              <a:lnSpc>
                <a:spcPct val="115000"/>
              </a:lnSpc>
              <a:spcBef>
                <a:spcPts val="0"/>
              </a:spcBef>
              <a:spcAft>
                <a:spcPts val="0"/>
              </a:spcAft>
              <a:buClr>
                <a:schemeClr val="dk1"/>
              </a:buClr>
              <a:buSzPts val="2100"/>
              <a:buChar char="•"/>
            </a:pPr>
            <a:r>
              <a:rPr lang="en-US" sz="2800" dirty="0">
                <a:solidFill>
                  <a:schemeClr val="bg2"/>
                </a:solidFill>
                <a:highlight>
                  <a:srgbClr val="FFFFFF"/>
                </a:highlight>
              </a:rPr>
              <a:t>Maintaining transparency; </a:t>
            </a:r>
          </a:p>
          <a:p>
            <a:pPr marL="457200" lvl="0" indent="-361950" algn="l" rtl="0">
              <a:lnSpc>
                <a:spcPct val="115000"/>
              </a:lnSpc>
              <a:spcBef>
                <a:spcPts val="0"/>
              </a:spcBef>
              <a:spcAft>
                <a:spcPts val="0"/>
              </a:spcAft>
              <a:buClr>
                <a:schemeClr val="dk1"/>
              </a:buClr>
              <a:buSzPts val="2100"/>
              <a:buChar char="•"/>
            </a:pPr>
            <a:r>
              <a:rPr lang="en-US" sz="2800" dirty="0">
                <a:solidFill>
                  <a:schemeClr val="bg2"/>
                </a:solidFill>
                <a:highlight>
                  <a:srgbClr val="FFFFFF"/>
                </a:highlight>
              </a:rPr>
              <a:t>Addressing the needs of unduplicated pupils, students with unique needs, and students experiencing homelessness. </a:t>
            </a:r>
          </a:p>
        </p:txBody>
      </p:sp>
      <p:sp>
        <p:nvSpPr>
          <p:cNvPr id="2" name="Slide Number Placeholder 1">
            <a:extLst>
              <a:ext uri="{FF2B5EF4-FFF2-40B4-BE49-F238E27FC236}">
                <a16:creationId xmlns:a16="http://schemas.microsoft.com/office/drawing/2014/main" id="{9F234CD6-7D1C-F452-9E2F-D0DC7A5D327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15</a:t>
            </a:fld>
            <a:endParaRPr lang="en-US"/>
          </a:p>
        </p:txBody>
      </p:sp>
    </p:spTree>
    <p:extLst>
      <p:ext uri="{BB962C8B-B14F-4D97-AF65-F5344CB8AC3E}">
        <p14:creationId xmlns:p14="http://schemas.microsoft.com/office/powerpoint/2010/main" val="14178505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EC5062-3BA5-3C60-51D4-9ECF845EB0A1}"/>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69232C82-8436-5B5D-A144-D6BA9F11BF8D}"/>
              </a:ext>
            </a:extLst>
          </p:cNvPr>
          <p:cNvSpPr>
            <a:spLocks noGrp="1"/>
          </p:cNvSpPr>
          <p:nvPr>
            <p:ph type="title"/>
          </p:nvPr>
        </p:nvSpPr>
        <p:spPr>
          <a:xfrm>
            <a:off x="349169" y="307505"/>
            <a:ext cx="11493661" cy="1162479"/>
          </a:xfrm>
        </p:spPr>
        <p:txBody>
          <a:bodyPr>
            <a:normAutofit/>
          </a:bodyPr>
          <a:lstStyle/>
          <a:p>
            <a:r>
              <a:rPr lang="en-US" sz="4600" dirty="0">
                <a:solidFill>
                  <a:schemeClr val="bg2"/>
                </a:solidFill>
                <a:latin typeface="+mj-lt"/>
              </a:rPr>
              <a:t>Purpose of the Learning Continuity Plan (3)</a:t>
            </a:r>
            <a:endParaRPr lang="en-US" sz="4600" dirty="0"/>
          </a:p>
        </p:txBody>
      </p:sp>
      <p:sp>
        <p:nvSpPr>
          <p:cNvPr id="4" name="Content Placeholder 3">
            <a:extLst>
              <a:ext uri="{FF2B5EF4-FFF2-40B4-BE49-F238E27FC236}">
                <a16:creationId xmlns:a16="http://schemas.microsoft.com/office/drawing/2014/main" id="{6F56DE28-E49E-D0D7-3136-711E5F0EBEC6}"/>
              </a:ext>
            </a:extLst>
          </p:cNvPr>
          <p:cNvSpPr>
            <a:spLocks noGrp="1"/>
          </p:cNvSpPr>
          <p:nvPr>
            <p:ph sz="quarter" idx="13"/>
          </p:nvPr>
        </p:nvSpPr>
        <p:spPr>
          <a:xfrm>
            <a:off x="1124742" y="1658897"/>
            <a:ext cx="9942513" cy="4140019"/>
          </a:xfrm>
        </p:spPr>
        <p:txBody>
          <a:bodyPr>
            <a:normAutofit/>
          </a:bodyPr>
          <a:lstStyle/>
          <a:p>
            <a:pPr marL="0" lvl="0" indent="0">
              <a:buNone/>
            </a:pPr>
            <a:r>
              <a:rPr lang="en-US" sz="2800" dirty="0">
                <a:solidFill>
                  <a:schemeClr val="bg2"/>
                </a:solidFill>
              </a:rPr>
              <a:t>The Learning Continuity Plan template memorializes the planning process already underway for the 2020–21 school year which includes descriptions of the following (continued):</a:t>
            </a:r>
            <a:endParaRPr lang="en-US" sz="2800" dirty="0">
              <a:solidFill>
                <a:schemeClr val="bg2"/>
              </a:solidFill>
              <a:highlight>
                <a:srgbClr val="FFFFFF"/>
              </a:highlight>
            </a:endParaRPr>
          </a:p>
          <a:p>
            <a:pPr marL="457200" lvl="0" indent="-361950" algn="l" rtl="0">
              <a:lnSpc>
                <a:spcPct val="115000"/>
              </a:lnSpc>
              <a:spcBef>
                <a:spcPts val="1200"/>
              </a:spcBef>
              <a:spcAft>
                <a:spcPts val="0"/>
              </a:spcAft>
              <a:buClr>
                <a:schemeClr val="dk1"/>
              </a:buClr>
              <a:buSzPts val="2100"/>
              <a:buChar char="•"/>
            </a:pPr>
            <a:r>
              <a:rPr lang="en-US" sz="2800" dirty="0">
                <a:solidFill>
                  <a:schemeClr val="bg2"/>
                </a:solidFill>
                <a:highlight>
                  <a:srgbClr val="FFFFFF"/>
                </a:highlight>
              </a:rPr>
              <a:t>Providing access to necessary devices and connectivity for distance learning; </a:t>
            </a:r>
          </a:p>
          <a:p>
            <a:pPr marL="457200" lvl="0" indent="-361950" algn="l" rtl="0">
              <a:lnSpc>
                <a:spcPct val="115000"/>
              </a:lnSpc>
              <a:spcBef>
                <a:spcPts val="0"/>
              </a:spcBef>
              <a:spcAft>
                <a:spcPts val="0"/>
              </a:spcAft>
              <a:buClr>
                <a:schemeClr val="dk1"/>
              </a:buClr>
              <a:buSzPts val="2100"/>
              <a:buChar char="•"/>
            </a:pPr>
            <a:r>
              <a:rPr lang="en-US" sz="2800" dirty="0">
                <a:solidFill>
                  <a:schemeClr val="bg2"/>
                </a:solidFill>
                <a:highlight>
                  <a:srgbClr val="FFFFFF"/>
                </a:highlight>
              </a:rPr>
              <a:t>Providing resources and supports to address student and staff mental health and social emotional well-being; and,</a:t>
            </a:r>
          </a:p>
          <a:p>
            <a:pPr marL="457200" lvl="0" indent="-361950" algn="l" rtl="0">
              <a:lnSpc>
                <a:spcPct val="115000"/>
              </a:lnSpc>
              <a:spcBef>
                <a:spcPts val="0"/>
              </a:spcBef>
              <a:spcAft>
                <a:spcPts val="0"/>
              </a:spcAft>
              <a:buClr>
                <a:schemeClr val="dk1"/>
              </a:buClr>
              <a:buSzPts val="2100"/>
              <a:buChar char="•"/>
            </a:pPr>
            <a:r>
              <a:rPr lang="en-US" sz="2800" dirty="0">
                <a:solidFill>
                  <a:schemeClr val="bg2"/>
                </a:solidFill>
                <a:highlight>
                  <a:srgbClr val="FFFFFF"/>
                </a:highlight>
              </a:rPr>
              <a:t>Continuing to provide school meals for students.</a:t>
            </a:r>
            <a:endParaRPr lang="en-US" sz="2800" dirty="0">
              <a:solidFill>
                <a:schemeClr val="dk1"/>
              </a:solidFill>
              <a:highlight>
                <a:srgbClr val="FFFFFF"/>
              </a:highlight>
            </a:endParaRPr>
          </a:p>
        </p:txBody>
      </p:sp>
      <p:sp>
        <p:nvSpPr>
          <p:cNvPr id="2" name="Slide Number Placeholder 1">
            <a:extLst>
              <a:ext uri="{FF2B5EF4-FFF2-40B4-BE49-F238E27FC236}">
                <a16:creationId xmlns:a16="http://schemas.microsoft.com/office/drawing/2014/main" id="{FABB815F-05D6-9EDB-2979-D4DDDA57015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16</a:t>
            </a:fld>
            <a:endParaRPr lang="en-US"/>
          </a:p>
        </p:txBody>
      </p:sp>
    </p:spTree>
    <p:extLst>
      <p:ext uri="{BB962C8B-B14F-4D97-AF65-F5344CB8AC3E}">
        <p14:creationId xmlns:p14="http://schemas.microsoft.com/office/powerpoint/2010/main" val="18316114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E71408F-BA04-A9DA-760C-EAB97CAA244F}"/>
              </a:ext>
            </a:extLst>
          </p:cNvPr>
          <p:cNvSpPr>
            <a:spLocks noGrp="1"/>
          </p:cNvSpPr>
          <p:nvPr>
            <p:ph type="title"/>
          </p:nvPr>
        </p:nvSpPr>
        <p:spPr>
          <a:xfrm>
            <a:off x="1097280" y="286604"/>
            <a:ext cx="10058400" cy="986612"/>
          </a:xfrm>
        </p:spPr>
        <p:txBody>
          <a:bodyPr/>
          <a:lstStyle/>
          <a:p>
            <a:pPr algn="ctr"/>
            <a:r>
              <a:rPr lang="en-US" sz="4800" dirty="0">
                <a:solidFill>
                  <a:schemeClr val="bg2"/>
                </a:solidFill>
                <a:latin typeface="+mj-lt"/>
              </a:rPr>
              <a:t>General Information</a:t>
            </a:r>
            <a:endParaRPr lang="en-US" dirty="0"/>
          </a:p>
        </p:txBody>
      </p:sp>
      <p:sp>
        <p:nvSpPr>
          <p:cNvPr id="6" name="Content Placeholder 5">
            <a:extLst>
              <a:ext uri="{FF2B5EF4-FFF2-40B4-BE49-F238E27FC236}">
                <a16:creationId xmlns:a16="http://schemas.microsoft.com/office/drawing/2014/main" id="{3291E2E5-BF29-953C-08DF-C4D6CD59FE7E}"/>
              </a:ext>
            </a:extLst>
          </p:cNvPr>
          <p:cNvSpPr>
            <a:spLocks noGrp="1"/>
          </p:cNvSpPr>
          <p:nvPr>
            <p:ph sz="quarter" idx="13"/>
          </p:nvPr>
        </p:nvSpPr>
        <p:spPr>
          <a:xfrm>
            <a:off x="942975" y="2017713"/>
            <a:ext cx="9942513" cy="872506"/>
          </a:xfrm>
          <a:prstGeom prst="rect">
            <a:avLst/>
          </a:prstGeom>
          <a:solidFill>
            <a:srgbClr val="D9EAD3"/>
          </a:solidFill>
          <a:ln w="3175">
            <a:solidFill>
              <a:schemeClr val="tx1"/>
            </a:solidFill>
          </a:ln>
        </p:spPr>
        <p:txBody>
          <a:bodyPr wrap="square">
            <a:spAutoFit/>
          </a:bodyPr>
          <a:lstStyle/>
          <a:p>
            <a:pPr marL="50800" indent="0">
              <a:spcBef>
                <a:spcPts val="300"/>
              </a:spcBef>
              <a:spcAft>
                <a:spcPts val="600"/>
              </a:spcAft>
              <a:buNone/>
            </a:pPr>
            <a:r>
              <a:rPr lang="en-US" sz="2400" dirty="0">
                <a:latin typeface="Arial" panose="020B0604020202020204" pitchFamily="34" charset="0"/>
                <a:ea typeface="Calibri" panose="020F0502020204030204" pitchFamily="34" charset="0"/>
                <a:cs typeface="Arial" panose="020B0604020202020204" pitchFamily="34" charset="0"/>
              </a:rPr>
              <a:t>A description of the impact the COVID-19 pandemic has had on the LEA and its community. </a:t>
            </a:r>
            <a:endParaRPr lang="en-US" sz="2400"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CE97C406-2375-5FF1-1B64-1572F7F5A896}"/>
              </a:ext>
            </a:extLst>
          </p:cNvPr>
          <p:cNvSpPr>
            <a:spLocks noGrp="1"/>
          </p:cNvSpPr>
          <p:nvPr>
            <p:ph sz="quarter" idx="14"/>
          </p:nvPr>
        </p:nvSpPr>
        <p:spPr>
          <a:xfrm>
            <a:off x="942975" y="3328505"/>
            <a:ext cx="9942513" cy="2206625"/>
          </a:xfrm>
        </p:spPr>
        <p:txBody>
          <a:bodyPr/>
          <a:lstStyle/>
          <a:p>
            <a:pPr marL="114300" indent="0">
              <a:buNone/>
            </a:pPr>
            <a:r>
              <a:rPr lang="en-US" sz="2800" dirty="0"/>
              <a:t>Briefly provide information deemed relevant to enable a reader to more fully understand how the LEA’s Learning Continuity Plan has been informed by the impacts the LEA and its community have experienced from the COVID-19 pandemic. </a:t>
            </a:r>
            <a:endParaRPr lang="en-US" dirty="0"/>
          </a:p>
        </p:txBody>
      </p:sp>
      <p:sp>
        <p:nvSpPr>
          <p:cNvPr id="2" name="Slide Number Placeholder 1">
            <a:extLst>
              <a:ext uri="{FF2B5EF4-FFF2-40B4-BE49-F238E27FC236}">
                <a16:creationId xmlns:a16="http://schemas.microsoft.com/office/drawing/2014/main" id="{CCC51B0F-B92A-A8D7-C8E5-CD8B3FD6A9C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17</a:t>
            </a:fld>
            <a:endParaRPr lang="en-US"/>
          </a:p>
        </p:txBody>
      </p:sp>
    </p:spTree>
    <p:extLst>
      <p:ext uri="{BB962C8B-B14F-4D97-AF65-F5344CB8AC3E}">
        <p14:creationId xmlns:p14="http://schemas.microsoft.com/office/powerpoint/2010/main" val="18842431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E4C71E4-FF7D-CEFC-D23F-4CA0210B6779}"/>
              </a:ext>
            </a:extLst>
          </p:cNvPr>
          <p:cNvSpPr>
            <a:spLocks noGrp="1"/>
          </p:cNvSpPr>
          <p:nvPr>
            <p:ph type="title"/>
          </p:nvPr>
        </p:nvSpPr>
        <p:spPr/>
        <p:txBody>
          <a:bodyPr/>
          <a:lstStyle/>
          <a:p>
            <a:pPr algn="ctr"/>
            <a:r>
              <a:rPr lang="en-US" sz="4800" dirty="0">
                <a:latin typeface="+mj-lt"/>
              </a:rPr>
              <a:t>General Information Resources</a:t>
            </a:r>
            <a:endParaRPr lang="en-US" dirty="0"/>
          </a:p>
        </p:txBody>
      </p:sp>
      <p:sp>
        <p:nvSpPr>
          <p:cNvPr id="4" name="Content Placeholder 3">
            <a:extLst>
              <a:ext uri="{FF2B5EF4-FFF2-40B4-BE49-F238E27FC236}">
                <a16:creationId xmlns:a16="http://schemas.microsoft.com/office/drawing/2014/main" id="{9596A42F-AA32-5990-20EA-C41CECD26884}"/>
              </a:ext>
            </a:extLst>
          </p:cNvPr>
          <p:cNvSpPr>
            <a:spLocks noGrp="1"/>
          </p:cNvSpPr>
          <p:nvPr>
            <p:ph sz="quarter" idx="13"/>
          </p:nvPr>
        </p:nvSpPr>
        <p:spPr>
          <a:xfrm>
            <a:off x="942975" y="2017713"/>
            <a:ext cx="9942513" cy="4093720"/>
          </a:xfrm>
        </p:spPr>
        <p:txBody>
          <a:bodyPr>
            <a:normAutofit/>
          </a:bodyPr>
          <a:lstStyle/>
          <a:p>
            <a:pPr marL="0" lvl="0" indent="0" algn="l" rtl="0">
              <a:spcBef>
                <a:spcPts val="1200"/>
              </a:spcBef>
              <a:spcAft>
                <a:spcPts val="0"/>
              </a:spcAft>
              <a:buNone/>
            </a:pPr>
            <a:r>
              <a:rPr lang="en-US" sz="2800" dirty="0">
                <a:solidFill>
                  <a:schemeClr val="bg2"/>
                </a:solidFill>
              </a:rPr>
              <a:t>Resources to consider (and are included in the Learning Continuity Plan Instructions):</a:t>
            </a:r>
          </a:p>
          <a:p>
            <a:pPr marL="0" lvl="0" indent="0" algn="l" rtl="0">
              <a:spcBef>
                <a:spcPts val="1200"/>
              </a:spcBef>
              <a:spcAft>
                <a:spcPts val="0"/>
              </a:spcAft>
              <a:buNone/>
            </a:pPr>
            <a:endParaRPr lang="en-US" sz="2800" dirty="0">
              <a:solidFill>
                <a:schemeClr val="bg2"/>
              </a:solidFill>
            </a:endParaRPr>
          </a:p>
          <a:p>
            <a:pPr marL="457200" lvl="0" indent="-355600" algn="l" rtl="0">
              <a:lnSpc>
                <a:spcPct val="115000"/>
              </a:lnSpc>
              <a:spcBef>
                <a:spcPts val="200"/>
              </a:spcBef>
              <a:spcAft>
                <a:spcPts val="0"/>
              </a:spcAft>
              <a:buSzPts val="2000"/>
              <a:buChar char="•"/>
            </a:pPr>
            <a:r>
              <a:rPr lang="en-US" sz="2800" dirty="0">
                <a:solidFill>
                  <a:schemeClr val="bg2"/>
                </a:solidFill>
                <a:latin typeface="Times New Roman"/>
                <a:ea typeface="Times New Roman"/>
                <a:cs typeface="Times New Roman"/>
                <a:sym typeface="Times New Roman"/>
              </a:rPr>
              <a:t> </a:t>
            </a:r>
            <a:r>
              <a:rPr lang="en-US" sz="2800" dirty="0">
                <a:solidFill>
                  <a:schemeClr val="bg2"/>
                </a:solidFill>
              </a:rPr>
              <a:t>CDE’s Learning Continuity and Attendance Plan web page at:</a:t>
            </a:r>
            <a:r>
              <a:rPr lang="en-US" sz="2800" dirty="0">
                <a:solidFill>
                  <a:schemeClr val="bg2"/>
                </a:solidFill>
                <a:uFill>
                  <a:noFill/>
                </a:uFill>
                <a:hlinkClick r:id="rId2">
                  <a:extLst>
                    <a:ext uri="{A12FA001-AC4F-418D-AE19-62706E023703}">
                      <ahyp:hlinkClr xmlns:ahyp="http://schemas.microsoft.com/office/drawing/2018/hyperlinkcolor" val="tx"/>
                    </a:ext>
                  </a:extLst>
                </a:hlinkClick>
              </a:rPr>
              <a:t> </a:t>
            </a:r>
            <a:r>
              <a:rPr lang="en-US" sz="2800" u="sng" dirty="0">
                <a:solidFill>
                  <a:srgbClr val="3333CC"/>
                </a:solidFill>
                <a:hlinkClick r:id="rId2">
                  <a:extLst>
                    <a:ext uri="{A12FA001-AC4F-418D-AE19-62706E023703}">
                      <ahyp:hlinkClr xmlns:ahyp="http://schemas.microsoft.com/office/drawing/2018/hyperlinkcolor" val="tx"/>
                    </a:ext>
                  </a:extLst>
                </a:hlinkClick>
              </a:rPr>
              <a:t>https://www.cde.ca.gov/re/lc/learningcontattendplan.asp</a:t>
            </a:r>
            <a:endParaRPr lang="en-US" sz="2800" u="sng" dirty="0">
              <a:solidFill>
                <a:srgbClr val="3333CC"/>
              </a:solidFill>
            </a:endParaRPr>
          </a:p>
          <a:p>
            <a:pPr marL="457200" lvl="0" indent="-355600" algn="l" rtl="0">
              <a:lnSpc>
                <a:spcPct val="115000"/>
              </a:lnSpc>
              <a:spcBef>
                <a:spcPts val="1200"/>
              </a:spcBef>
              <a:spcAft>
                <a:spcPts val="0"/>
              </a:spcAft>
              <a:buSzPts val="2000"/>
              <a:buChar char="•"/>
            </a:pPr>
            <a:r>
              <a:rPr lang="en-US" sz="2800" dirty="0">
                <a:solidFill>
                  <a:schemeClr val="bg2"/>
                </a:solidFill>
                <a:latin typeface="Times New Roman"/>
                <a:ea typeface="Times New Roman"/>
                <a:cs typeface="Times New Roman"/>
                <a:sym typeface="Times New Roman"/>
              </a:rPr>
              <a:t> </a:t>
            </a:r>
            <a:r>
              <a:rPr lang="en-US" sz="2800" i="1" dirty="0">
                <a:solidFill>
                  <a:schemeClr val="bg2"/>
                </a:solidFill>
              </a:rPr>
              <a:t>Stronger Together, A Guidebook to the Safe Reopening of California’s Public Schools:</a:t>
            </a:r>
            <a:r>
              <a:rPr lang="en-US" sz="2800" i="1" dirty="0">
                <a:solidFill>
                  <a:schemeClr val="bg2"/>
                </a:solidFill>
                <a:uFill>
                  <a:noFill/>
                </a:uFill>
              </a:rPr>
              <a:t> </a:t>
            </a:r>
            <a:r>
              <a:rPr lang="en-US" sz="2800" dirty="0">
                <a:solidFill>
                  <a:schemeClr val="tx1"/>
                </a:solidFill>
              </a:rPr>
              <a:t>[invalid link removed]</a:t>
            </a:r>
            <a:endParaRPr lang="en-US" dirty="0"/>
          </a:p>
        </p:txBody>
      </p:sp>
      <p:sp>
        <p:nvSpPr>
          <p:cNvPr id="2" name="Slide Number Placeholder 1">
            <a:extLst>
              <a:ext uri="{FF2B5EF4-FFF2-40B4-BE49-F238E27FC236}">
                <a16:creationId xmlns:a16="http://schemas.microsoft.com/office/drawing/2014/main" id="{FD2463DC-CC13-7EA1-7566-BED1C339C9F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18</a:t>
            </a:fld>
            <a:endParaRPr lang="en-US"/>
          </a:p>
        </p:txBody>
      </p:sp>
    </p:spTree>
    <p:extLst>
      <p:ext uri="{BB962C8B-B14F-4D97-AF65-F5344CB8AC3E}">
        <p14:creationId xmlns:p14="http://schemas.microsoft.com/office/powerpoint/2010/main" val="24973400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5B07323-450D-2403-B3D0-EEF7BC387B10}"/>
              </a:ext>
            </a:extLst>
          </p:cNvPr>
          <p:cNvSpPr>
            <a:spLocks noGrp="1"/>
          </p:cNvSpPr>
          <p:nvPr>
            <p:ph type="title"/>
          </p:nvPr>
        </p:nvSpPr>
        <p:spPr>
          <a:xfrm>
            <a:off x="1097280" y="286603"/>
            <a:ext cx="10580058" cy="3947069"/>
          </a:xfrm>
        </p:spPr>
        <p:txBody>
          <a:bodyPr>
            <a:noAutofit/>
          </a:bodyPr>
          <a:lstStyle/>
          <a:p>
            <a:r>
              <a:rPr lang="en-US" sz="7200" dirty="0">
                <a:solidFill>
                  <a:schemeClr val="bg2"/>
                </a:solidFill>
                <a:latin typeface="+mj-lt"/>
              </a:rPr>
              <a:t>Stakeholder Engagement – Template and Instructions</a:t>
            </a:r>
            <a:endParaRPr lang="en-US" sz="7200" dirty="0"/>
          </a:p>
        </p:txBody>
      </p:sp>
      <p:sp>
        <p:nvSpPr>
          <p:cNvPr id="3" name="Slide Number Placeholder 2">
            <a:extLst>
              <a:ext uri="{FF2B5EF4-FFF2-40B4-BE49-F238E27FC236}">
                <a16:creationId xmlns:a16="http://schemas.microsoft.com/office/drawing/2014/main" id="{8D690CD7-D105-D55B-0441-9B6B65B4EAC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19</a:t>
            </a:fld>
            <a:endParaRPr lang="en-US"/>
          </a:p>
        </p:txBody>
      </p:sp>
    </p:spTree>
    <p:extLst>
      <p:ext uri="{BB962C8B-B14F-4D97-AF65-F5344CB8AC3E}">
        <p14:creationId xmlns:p14="http://schemas.microsoft.com/office/powerpoint/2010/main" val="3253329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E15E6-D852-DB06-9804-E7F07405779C}"/>
              </a:ext>
            </a:extLst>
          </p:cNvPr>
          <p:cNvSpPr>
            <a:spLocks noGrp="1"/>
          </p:cNvSpPr>
          <p:nvPr>
            <p:ph type="title"/>
          </p:nvPr>
        </p:nvSpPr>
        <p:spPr>
          <a:xfrm>
            <a:off x="1097280" y="286603"/>
            <a:ext cx="10058400" cy="1450757"/>
          </a:xfrm>
        </p:spPr>
        <p:txBody>
          <a:bodyPr/>
          <a:lstStyle/>
          <a:p>
            <a:r>
              <a:rPr lang="en-US" sz="4800" dirty="0">
                <a:solidFill>
                  <a:schemeClr val="bg2"/>
                </a:solidFill>
                <a:latin typeface="+mj-lt"/>
              </a:rPr>
              <a:t>Session Goal</a:t>
            </a:r>
            <a:endParaRPr lang="en-US" dirty="0"/>
          </a:p>
        </p:txBody>
      </p:sp>
      <p:sp>
        <p:nvSpPr>
          <p:cNvPr id="3" name="Text Placeholder 2">
            <a:extLst>
              <a:ext uri="{FF2B5EF4-FFF2-40B4-BE49-F238E27FC236}">
                <a16:creationId xmlns:a16="http://schemas.microsoft.com/office/drawing/2014/main" id="{DABEF6E2-A172-60FE-BA31-06F3CC200B10}"/>
              </a:ext>
            </a:extLst>
          </p:cNvPr>
          <p:cNvSpPr>
            <a:spLocks noGrp="1"/>
          </p:cNvSpPr>
          <p:nvPr>
            <p:ph type="body" idx="4294967295"/>
          </p:nvPr>
        </p:nvSpPr>
        <p:spPr>
          <a:xfrm>
            <a:off x="1097278" y="1845734"/>
            <a:ext cx="10058402" cy="4264780"/>
          </a:xfrm>
        </p:spPr>
        <p:txBody>
          <a:bodyPr>
            <a:normAutofit/>
          </a:bodyPr>
          <a:lstStyle/>
          <a:p>
            <a:pPr marL="0" lvl="0" indent="0" algn="l" rtl="0">
              <a:lnSpc>
                <a:spcPct val="100000"/>
              </a:lnSpc>
              <a:spcBef>
                <a:spcPts val="1400"/>
              </a:spcBef>
              <a:spcAft>
                <a:spcPts val="0"/>
              </a:spcAft>
              <a:buNone/>
            </a:pPr>
            <a:r>
              <a:rPr lang="en-US" sz="2800" dirty="0">
                <a:solidFill>
                  <a:schemeClr val="bg2"/>
                </a:solidFill>
              </a:rPr>
              <a:t>Our goal for today is to discuss: </a:t>
            </a:r>
          </a:p>
          <a:p>
            <a:pPr marL="457200" lvl="0" indent="-381000" algn="l" rtl="0">
              <a:lnSpc>
                <a:spcPct val="100000"/>
              </a:lnSpc>
              <a:spcBef>
                <a:spcPts val="1400"/>
              </a:spcBef>
              <a:spcAft>
                <a:spcPts val="0"/>
              </a:spcAft>
              <a:buClr>
                <a:schemeClr val="dk1"/>
              </a:buClr>
              <a:buSzPts val="2400"/>
              <a:buChar char="•"/>
            </a:pPr>
            <a:r>
              <a:rPr lang="en-US" sz="2800" dirty="0">
                <a:solidFill>
                  <a:schemeClr val="bg2"/>
                </a:solidFill>
              </a:rPr>
              <a:t>Overview of the Learning Continuity and Attendance Plan Template and Instructions</a:t>
            </a:r>
          </a:p>
          <a:p>
            <a:pPr marL="457200" lvl="0" indent="-381000" algn="l" rtl="0">
              <a:lnSpc>
                <a:spcPct val="100000"/>
              </a:lnSpc>
              <a:spcBef>
                <a:spcPts val="1000"/>
              </a:spcBef>
              <a:spcAft>
                <a:spcPts val="0"/>
              </a:spcAft>
              <a:buClr>
                <a:schemeClr val="dk1"/>
              </a:buClr>
              <a:buSzPts val="2400"/>
              <a:buChar char="•"/>
            </a:pPr>
            <a:r>
              <a:rPr lang="en-US" sz="2800" dirty="0">
                <a:solidFill>
                  <a:schemeClr val="bg2"/>
                </a:solidFill>
              </a:rPr>
              <a:t>Related Frequently Asked Questions</a:t>
            </a:r>
          </a:p>
          <a:p>
            <a:pPr marL="457200" lvl="0" indent="-381000" algn="l" rtl="0">
              <a:lnSpc>
                <a:spcPct val="100000"/>
              </a:lnSpc>
              <a:spcBef>
                <a:spcPts val="1000"/>
              </a:spcBef>
              <a:spcAft>
                <a:spcPts val="0"/>
              </a:spcAft>
              <a:buClr>
                <a:schemeClr val="dk1"/>
              </a:buClr>
              <a:buSzPts val="2400"/>
              <a:buChar char="•"/>
            </a:pPr>
            <a:r>
              <a:rPr lang="en-US" sz="2800" dirty="0">
                <a:solidFill>
                  <a:schemeClr val="bg2"/>
                </a:solidFill>
              </a:rPr>
              <a:t>Recommend a few resources</a:t>
            </a:r>
          </a:p>
          <a:p>
            <a:pPr marL="457200" lvl="0" indent="-381000" algn="l" rtl="0">
              <a:lnSpc>
                <a:spcPct val="100000"/>
              </a:lnSpc>
              <a:spcBef>
                <a:spcPts val="1000"/>
              </a:spcBef>
              <a:spcAft>
                <a:spcPts val="1000"/>
              </a:spcAft>
              <a:buClr>
                <a:schemeClr val="dk1"/>
              </a:buClr>
              <a:buSzPts val="2400"/>
              <a:buChar char="•"/>
            </a:pPr>
            <a:r>
              <a:rPr lang="en-US" sz="2800" dirty="0">
                <a:solidFill>
                  <a:schemeClr val="bg2"/>
                </a:solidFill>
              </a:rPr>
              <a:t>Topics for next webinar </a:t>
            </a:r>
            <a:endParaRPr lang="en-US" dirty="0"/>
          </a:p>
        </p:txBody>
      </p:sp>
      <p:sp>
        <p:nvSpPr>
          <p:cNvPr id="5" name="Slide Number Placeholder 4">
            <a:extLst>
              <a:ext uri="{FF2B5EF4-FFF2-40B4-BE49-F238E27FC236}">
                <a16:creationId xmlns:a16="http://schemas.microsoft.com/office/drawing/2014/main" id="{7192CF7C-0ED5-0041-3E5D-868CFD6392C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a:t>
            </a:fld>
            <a:endParaRPr lang="en-US"/>
          </a:p>
        </p:txBody>
      </p:sp>
    </p:spTree>
    <p:extLst>
      <p:ext uri="{BB962C8B-B14F-4D97-AF65-F5344CB8AC3E}">
        <p14:creationId xmlns:p14="http://schemas.microsoft.com/office/powerpoint/2010/main" val="29387587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BCD957-61A5-839A-27BD-92798BF3AEB3}"/>
              </a:ext>
            </a:extLst>
          </p:cNvPr>
          <p:cNvSpPr>
            <a:spLocks noGrp="1"/>
          </p:cNvSpPr>
          <p:nvPr>
            <p:ph type="title"/>
          </p:nvPr>
        </p:nvSpPr>
        <p:spPr>
          <a:xfrm>
            <a:off x="749507" y="286603"/>
            <a:ext cx="10852879" cy="1137463"/>
          </a:xfrm>
        </p:spPr>
        <p:txBody>
          <a:bodyPr/>
          <a:lstStyle/>
          <a:p>
            <a:r>
              <a:rPr lang="en-US" sz="4800" dirty="0">
                <a:solidFill>
                  <a:schemeClr val="bg2"/>
                </a:solidFill>
                <a:latin typeface="+mj-lt"/>
              </a:rPr>
              <a:t>Efforts to Solicit Stakeholder Feedback</a:t>
            </a:r>
            <a:endParaRPr lang="en-US" dirty="0"/>
          </a:p>
        </p:txBody>
      </p:sp>
      <p:sp>
        <p:nvSpPr>
          <p:cNvPr id="4" name="Content Placeholder 3">
            <a:extLst>
              <a:ext uri="{FF2B5EF4-FFF2-40B4-BE49-F238E27FC236}">
                <a16:creationId xmlns:a16="http://schemas.microsoft.com/office/drawing/2014/main" id="{7E41D441-F9C0-8E1B-853E-D6A014B6941E}"/>
              </a:ext>
            </a:extLst>
          </p:cNvPr>
          <p:cNvSpPr>
            <a:spLocks noGrp="1"/>
          </p:cNvSpPr>
          <p:nvPr>
            <p:ph sz="quarter" idx="13"/>
          </p:nvPr>
        </p:nvSpPr>
        <p:spPr>
          <a:xfrm>
            <a:off x="942975" y="2017713"/>
            <a:ext cx="9942513" cy="863599"/>
          </a:xfrm>
          <a:solidFill>
            <a:srgbClr val="D9EAD3"/>
          </a:solidFill>
          <a:ln>
            <a:solidFill>
              <a:schemeClr val="accent1"/>
            </a:solidFill>
          </a:ln>
        </p:spPr>
        <p:txBody>
          <a:bodyPr/>
          <a:lstStyle/>
          <a:p>
            <a:pPr marL="0" lvl="0" indent="0" algn="l" rtl="0">
              <a:spcBef>
                <a:spcPts val="0"/>
              </a:spcBef>
              <a:spcAft>
                <a:spcPts val="0"/>
              </a:spcAft>
              <a:buNone/>
            </a:pPr>
            <a:r>
              <a:rPr lang="en-US" sz="2800" dirty="0">
                <a:solidFill>
                  <a:schemeClr val="dk1"/>
                </a:solidFill>
              </a:rPr>
              <a:t>A description of the efforts made to solicit stakeholder feedback. </a:t>
            </a:r>
            <a:endParaRPr lang="en-US" dirty="0"/>
          </a:p>
        </p:txBody>
      </p:sp>
      <p:sp>
        <p:nvSpPr>
          <p:cNvPr id="5" name="Content Placeholder 4">
            <a:extLst>
              <a:ext uri="{FF2B5EF4-FFF2-40B4-BE49-F238E27FC236}">
                <a16:creationId xmlns:a16="http://schemas.microsoft.com/office/drawing/2014/main" id="{08DC578E-99FB-B8DD-A594-63097064875C}"/>
              </a:ext>
            </a:extLst>
          </p:cNvPr>
          <p:cNvSpPr>
            <a:spLocks noGrp="1"/>
          </p:cNvSpPr>
          <p:nvPr>
            <p:ph sz="quarter" idx="14"/>
          </p:nvPr>
        </p:nvSpPr>
        <p:spPr>
          <a:xfrm>
            <a:off x="942975" y="3177916"/>
            <a:ext cx="9942513" cy="3005398"/>
          </a:xfrm>
        </p:spPr>
        <p:txBody>
          <a:bodyPr>
            <a:normAutofit/>
          </a:bodyPr>
          <a:lstStyle/>
          <a:p>
            <a:pPr marL="50800" indent="0">
              <a:buNone/>
            </a:pPr>
            <a:r>
              <a:rPr lang="en-US" sz="2800" dirty="0"/>
              <a:t>Instructions: Please provide a description of the overall stakeholder engagement process, including the </a:t>
            </a:r>
            <a:r>
              <a:rPr lang="en-US" sz="2800" b="1" dirty="0"/>
              <a:t>efforts to reach pupils, families, educators, and other stakeholders who do not have internet access, or who speak languages other than English. </a:t>
            </a:r>
            <a:r>
              <a:rPr lang="en-US" sz="2800" dirty="0"/>
              <a:t>Also, provide a description of how stakeholder engagement was considered before finalizing the Learning Continuity Plan.</a:t>
            </a:r>
            <a:endParaRPr lang="en-US" dirty="0"/>
          </a:p>
        </p:txBody>
      </p:sp>
      <p:sp>
        <p:nvSpPr>
          <p:cNvPr id="2" name="Slide Number Placeholder 1">
            <a:extLst>
              <a:ext uri="{FF2B5EF4-FFF2-40B4-BE49-F238E27FC236}">
                <a16:creationId xmlns:a16="http://schemas.microsoft.com/office/drawing/2014/main" id="{717130B1-7A57-6886-EEFA-62708F684DC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20</a:t>
            </a:fld>
            <a:endParaRPr lang="en-US"/>
          </a:p>
        </p:txBody>
      </p:sp>
    </p:spTree>
    <p:extLst>
      <p:ext uri="{BB962C8B-B14F-4D97-AF65-F5344CB8AC3E}">
        <p14:creationId xmlns:p14="http://schemas.microsoft.com/office/powerpoint/2010/main" val="41570883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965931-661C-DD74-C291-8B19E4C6F2B6}"/>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B641B57E-BCAB-1108-9F26-F13D42348691}"/>
              </a:ext>
            </a:extLst>
          </p:cNvPr>
          <p:cNvSpPr>
            <a:spLocks noGrp="1"/>
          </p:cNvSpPr>
          <p:nvPr>
            <p:ph type="title"/>
          </p:nvPr>
        </p:nvSpPr>
        <p:spPr>
          <a:xfrm>
            <a:off x="749507" y="286603"/>
            <a:ext cx="10852879" cy="1137463"/>
          </a:xfrm>
        </p:spPr>
        <p:txBody>
          <a:bodyPr/>
          <a:lstStyle/>
          <a:p>
            <a:pPr algn="ctr"/>
            <a:r>
              <a:rPr lang="en-US" sz="4800" dirty="0">
                <a:solidFill>
                  <a:schemeClr val="bg2"/>
                </a:solidFill>
                <a:latin typeface="+mj-lt"/>
              </a:rPr>
              <a:t>Options for Remote Participation</a:t>
            </a:r>
            <a:endParaRPr lang="en-US" dirty="0"/>
          </a:p>
        </p:txBody>
      </p:sp>
      <p:sp>
        <p:nvSpPr>
          <p:cNvPr id="4" name="Content Placeholder 3">
            <a:extLst>
              <a:ext uri="{FF2B5EF4-FFF2-40B4-BE49-F238E27FC236}">
                <a16:creationId xmlns:a16="http://schemas.microsoft.com/office/drawing/2014/main" id="{75FF9BB4-62AA-3882-B27C-AC383405B0A4}"/>
              </a:ext>
            </a:extLst>
          </p:cNvPr>
          <p:cNvSpPr>
            <a:spLocks noGrp="1"/>
          </p:cNvSpPr>
          <p:nvPr>
            <p:ph sz="quarter" idx="13"/>
          </p:nvPr>
        </p:nvSpPr>
        <p:spPr>
          <a:xfrm>
            <a:off x="844685" y="1424066"/>
            <a:ext cx="10502627" cy="1004341"/>
          </a:xfrm>
          <a:solidFill>
            <a:srgbClr val="D9EAD3"/>
          </a:solidFill>
          <a:ln>
            <a:solidFill>
              <a:schemeClr val="accent1"/>
            </a:solidFill>
          </a:ln>
        </p:spPr>
        <p:txBody>
          <a:bodyPr/>
          <a:lstStyle/>
          <a:p>
            <a:pPr marL="0" lvl="0" indent="0" algn="l" rtl="0">
              <a:spcBef>
                <a:spcPts val="0"/>
              </a:spcBef>
              <a:spcAft>
                <a:spcPts val="0"/>
              </a:spcAft>
              <a:buNone/>
            </a:pPr>
            <a:r>
              <a:rPr lang="en-US" sz="2800" dirty="0">
                <a:solidFill>
                  <a:schemeClr val="dk1"/>
                </a:solidFill>
              </a:rPr>
              <a:t>A description of the options provided for remote participation in public hearings. </a:t>
            </a:r>
          </a:p>
        </p:txBody>
      </p:sp>
      <p:sp>
        <p:nvSpPr>
          <p:cNvPr id="5" name="Content Placeholder 4">
            <a:extLst>
              <a:ext uri="{FF2B5EF4-FFF2-40B4-BE49-F238E27FC236}">
                <a16:creationId xmlns:a16="http://schemas.microsoft.com/office/drawing/2014/main" id="{2904B8AB-4485-C8A9-058A-92EFF2BF8ED4}"/>
              </a:ext>
            </a:extLst>
          </p:cNvPr>
          <p:cNvSpPr>
            <a:spLocks noGrp="1"/>
          </p:cNvSpPr>
          <p:nvPr>
            <p:ph sz="quarter" idx="14"/>
          </p:nvPr>
        </p:nvSpPr>
        <p:spPr>
          <a:xfrm>
            <a:off x="564629" y="2628298"/>
            <a:ext cx="11062740" cy="3603000"/>
          </a:xfrm>
        </p:spPr>
        <p:txBody>
          <a:bodyPr>
            <a:normAutofit fontScale="92500" lnSpcReduction="10000"/>
          </a:bodyPr>
          <a:lstStyle/>
          <a:p>
            <a:pPr marL="0" lvl="0" indent="0" algn="l" rtl="0">
              <a:spcBef>
                <a:spcPts val="0"/>
              </a:spcBef>
              <a:spcAft>
                <a:spcPts val="0"/>
              </a:spcAft>
              <a:buNone/>
            </a:pPr>
            <a:r>
              <a:rPr lang="en-US" sz="2800" dirty="0">
                <a:solidFill>
                  <a:schemeClr val="tx1"/>
                </a:solidFill>
              </a:rPr>
              <a:t>Please provide a description of how the LEA promoted stakeholder engagement, and of any options provided that allowed remote participation in the public hearings and local governing board meetings.</a:t>
            </a:r>
          </a:p>
          <a:p>
            <a:pPr marL="457200" lvl="0">
              <a:spcBef>
                <a:spcPts val="1000"/>
              </a:spcBef>
              <a:buClr>
                <a:schemeClr val="dk1"/>
              </a:buClr>
              <a:buSzPts val="1100"/>
            </a:pPr>
            <a:r>
              <a:rPr lang="en-US" sz="2800" b="1" dirty="0">
                <a:solidFill>
                  <a:schemeClr val="tx1"/>
                </a:solidFill>
              </a:rPr>
              <a:t>Please note: </a:t>
            </a:r>
            <a:r>
              <a:rPr lang="en-US" sz="2800" dirty="0">
                <a:solidFill>
                  <a:schemeClr val="tx1"/>
                </a:solidFill>
              </a:rPr>
              <a:t>A local governing board/body is authorized to hold public meetings via teleconferencing and to make public meetings accessible telephonically or otherwise electronically to all members of the public seeking to observe and to address the local legislative body or state body consistent with the flexibility afforded by Executive Order N-29-20 found here: </a:t>
            </a:r>
            <a:r>
              <a:rPr lang="en-US" sz="2800" dirty="0">
                <a:solidFill>
                  <a:srgbClr val="3333CC"/>
                </a:solidFill>
                <a:hlinkClick r:id="rId2">
                  <a:extLst>
                    <a:ext uri="{A12FA001-AC4F-418D-AE19-62706E023703}">
                      <ahyp:hlinkClr xmlns:ahyp="http://schemas.microsoft.com/office/drawing/2018/hyperlinkcolor" val="tx"/>
                    </a:ext>
                  </a:extLst>
                </a:hlinkClick>
              </a:rPr>
              <a:t>https://www.gov.ca.gov/wp-content/uploads/2020/03/3.17.20-N-29-20-EO.pdf</a:t>
            </a:r>
            <a:endParaRPr lang="en-US" dirty="0"/>
          </a:p>
        </p:txBody>
      </p:sp>
      <p:sp>
        <p:nvSpPr>
          <p:cNvPr id="2" name="Slide Number Placeholder 1">
            <a:extLst>
              <a:ext uri="{FF2B5EF4-FFF2-40B4-BE49-F238E27FC236}">
                <a16:creationId xmlns:a16="http://schemas.microsoft.com/office/drawing/2014/main" id="{AF69C879-A07B-146C-7834-463FA6F288C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21</a:t>
            </a:fld>
            <a:endParaRPr lang="en-US"/>
          </a:p>
        </p:txBody>
      </p:sp>
    </p:spTree>
    <p:extLst>
      <p:ext uri="{BB962C8B-B14F-4D97-AF65-F5344CB8AC3E}">
        <p14:creationId xmlns:p14="http://schemas.microsoft.com/office/powerpoint/2010/main" val="30144228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B2093B-F820-15B1-2310-F9C70202A476}"/>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A464F2A2-4BCE-3B5E-704E-D722AA219680}"/>
              </a:ext>
            </a:extLst>
          </p:cNvPr>
          <p:cNvSpPr>
            <a:spLocks noGrp="1"/>
          </p:cNvSpPr>
          <p:nvPr>
            <p:ph type="title"/>
          </p:nvPr>
        </p:nvSpPr>
        <p:spPr>
          <a:xfrm>
            <a:off x="749507" y="286603"/>
            <a:ext cx="10852879" cy="1137463"/>
          </a:xfrm>
        </p:spPr>
        <p:txBody>
          <a:bodyPr/>
          <a:lstStyle/>
          <a:p>
            <a:pPr algn="ctr"/>
            <a:r>
              <a:rPr lang="en-US" sz="4800" dirty="0">
                <a:solidFill>
                  <a:schemeClr val="bg2"/>
                </a:solidFill>
                <a:latin typeface="+mj-lt"/>
              </a:rPr>
              <a:t>Summary of Feedback</a:t>
            </a:r>
            <a:endParaRPr lang="en-US" dirty="0"/>
          </a:p>
        </p:txBody>
      </p:sp>
      <p:sp>
        <p:nvSpPr>
          <p:cNvPr id="4" name="Content Placeholder 3">
            <a:extLst>
              <a:ext uri="{FF2B5EF4-FFF2-40B4-BE49-F238E27FC236}">
                <a16:creationId xmlns:a16="http://schemas.microsoft.com/office/drawing/2014/main" id="{96043CC3-F285-3B68-7E1B-5821CEF77513}"/>
              </a:ext>
            </a:extLst>
          </p:cNvPr>
          <p:cNvSpPr>
            <a:spLocks noGrp="1"/>
          </p:cNvSpPr>
          <p:nvPr>
            <p:ph sz="quarter" idx="13"/>
          </p:nvPr>
        </p:nvSpPr>
        <p:spPr>
          <a:xfrm>
            <a:off x="844685" y="1424066"/>
            <a:ext cx="10502627" cy="1004341"/>
          </a:xfrm>
          <a:solidFill>
            <a:srgbClr val="D9EAD3"/>
          </a:solidFill>
          <a:ln>
            <a:solidFill>
              <a:schemeClr val="accent1"/>
            </a:solidFill>
          </a:ln>
        </p:spPr>
        <p:txBody>
          <a:bodyPr/>
          <a:lstStyle/>
          <a:p>
            <a:pPr marL="0" lvl="0" indent="0" algn="l" rtl="0">
              <a:spcBef>
                <a:spcPts val="0"/>
              </a:spcBef>
              <a:spcAft>
                <a:spcPts val="0"/>
              </a:spcAft>
              <a:buNone/>
            </a:pPr>
            <a:r>
              <a:rPr lang="en-US" sz="2800" dirty="0">
                <a:solidFill>
                  <a:schemeClr val="dk1"/>
                </a:solidFill>
              </a:rPr>
              <a:t>A summary of the feedback provided by specific stakeholder groups.</a:t>
            </a:r>
            <a:endParaRPr lang="en-US" dirty="0"/>
          </a:p>
        </p:txBody>
      </p:sp>
      <p:sp>
        <p:nvSpPr>
          <p:cNvPr id="5" name="Content Placeholder 4">
            <a:extLst>
              <a:ext uri="{FF2B5EF4-FFF2-40B4-BE49-F238E27FC236}">
                <a16:creationId xmlns:a16="http://schemas.microsoft.com/office/drawing/2014/main" id="{4F4CA6AF-FDDB-58B9-8421-48716414A69C}"/>
              </a:ext>
            </a:extLst>
          </p:cNvPr>
          <p:cNvSpPr>
            <a:spLocks noGrp="1"/>
          </p:cNvSpPr>
          <p:nvPr>
            <p:ph sz="quarter" idx="14"/>
          </p:nvPr>
        </p:nvSpPr>
        <p:spPr>
          <a:xfrm>
            <a:off x="564629" y="2628298"/>
            <a:ext cx="11062740" cy="2273486"/>
          </a:xfrm>
        </p:spPr>
        <p:txBody>
          <a:bodyPr>
            <a:normAutofit/>
          </a:bodyPr>
          <a:lstStyle/>
          <a:p>
            <a:pPr marL="0" lvl="0" indent="0" algn="l" rtl="0">
              <a:spcBef>
                <a:spcPts val="0"/>
              </a:spcBef>
              <a:spcAft>
                <a:spcPts val="0"/>
              </a:spcAft>
              <a:buNone/>
            </a:pPr>
            <a:r>
              <a:rPr lang="en-US" sz="2800" dirty="0">
                <a:solidFill>
                  <a:schemeClr val="bg2"/>
                </a:solidFill>
              </a:rPr>
              <a:t>Describe and summarize the stakeholder feedback provided by specific stakeholders. A sufficient</a:t>
            </a:r>
            <a:r>
              <a:rPr lang="en-US" sz="2800" strike="sngStrike" dirty="0">
                <a:solidFill>
                  <a:schemeClr val="bg2"/>
                </a:solidFill>
              </a:rPr>
              <a:t> </a:t>
            </a:r>
            <a:r>
              <a:rPr lang="en-US" sz="2800" dirty="0">
                <a:solidFill>
                  <a:schemeClr val="bg2"/>
                </a:solidFill>
              </a:rPr>
              <a:t>response to this prompt will indicate ideas, trends, or inputs that emerged from an analysis of the feedback received from stakeholders.</a:t>
            </a:r>
            <a:endParaRPr lang="en-US" sz="2800" dirty="0">
              <a:solidFill>
                <a:schemeClr val="dk1"/>
              </a:solidFill>
            </a:endParaRPr>
          </a:p>
        </p:txBody>
      </p:sp>
      <p:sp>
        <p:nvSpPr>
          <p:cNvPr id="2" name="Slide Number Placeholder 1">
            <a:extLst>
              <a:ext uri="{FF2B5EF4-FFF2-40B4-BE49-F238E27FC236}">
                <a16:creationId xmlns:a16="http://schemas.microsoft.com/office/drawing/2014/main" id="{1CB90BFF-6B64-9F16-14D5-95EB4DF529F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22</a:t>
            </a:fld>
            <a:endParaRPr lang="en-US"/>
          </a:p>
        </p:txBody>
      </p:sp>
    </p:spTree>
    <p:extLst>
      <p:ext uri="{BB962C8B-B14F-4D97-AF65-F5344CB8AC3E}">
        <p14:creationId xmlns:p14="http://schemas.microsoft.com/office/powerpoint/2010/main" val="1635719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2E7F5C-6DBD-DAD3-1110-91DBB3CF2026}"/>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357255CA-E385-2FC4-061C-161B007FE262}"/>
              </a:ext>
            </a:extLst>
          </p:cNvPr>
          <p:cNvSpPr>
            <a:spLocks noGrp="1"/>
          </p:cNvSpPr>
          <p:nvPr>
            <p:ph type="title"/>
          </p:nvPr>
        </p:nvSpPr>
        <p:spPr>
          <a:xfrm>
            <a:off x="749507" y="286603"/>
            <a:ext cx="10852879" cy="1137463"/>
          </a:xfrm>
        </p:spPr>
        <p:txBody>
          <a:bodyPr/>
          <a:lstStyle/>
          <a:p>
            <a:pPr algn="ctr"/>
            <a:r>
              <a:rPr lang="en-US" dirty="0">
                <a:solidFill>
                  <a:schemeClr val="bg2"/>
                </a:solidFill>
              </a:rPr>
              <a:t>Aspects Influenced</a:t>
            </a:r>
            <a:endParaRPr lang="en-US" dirty="0"/>
          </a:p>
        </p:txBody>
      </p:sp>
      <p:sp>
        <p:nvSpPr>
          <p:cNvPr id="4" name="Content Placeholder 3">
            <a:extLst>
              <a:ext uri="{FF2B5EF4-FFF2-40B4-BE49-F238E27FC236}">
                <a16:creationId xmlns:a16="http://schemas.microsoft.com/office/drawing/2014/main" id="{3812186A-349F-9228-7799-E5401C37D3B2}"/>
              </a:ext>
            </a:extLst>
          </p:cNvPr>
          <p:cNvSpPr>
            <a:spLocks noGrp="1"/>
          </p:cNvSpPr>
          <p:nvPr>
            <p:ph sz="quarter" idx="13"/>
          </p:nvPr>
        </p:nvSpPr>
        <p:spPr>
          <a:xfrm>
            <a:off x="844685" y="1424066"/>
            <a:ext cx="10502627" cy="1004341"/>
          </a:xfrm>
          <a:solidFill>
            <a:srgbClr val="D9EAD3"/>
          </a:solidFill>
          <a:ln>
            <a:solidFill>
              <a:schemeClr val="accent1"/>
            </a:solidFill>
          </a:ln>
        </p:spPr>
        <p:txBody>
          <a:bodyPr/>
          <a:lstStyle/>
          <a:p>
            <a:pPr marL="0" lvl="0" indent="0">
              <a:spcBef>
                <a:spcPts val="0"/>
              </a:spcBef>
              <a:buNone/>
            </a:pPr>
            <a:r>
              <a:rPr lang="en-US" dirty="0">
                <a:solidFill>
                  <a:schemeClr val="dk1"/>
                </a:solidFill>
              </a:rPr>
              <a:t>A description of the aspects of the Learning Continuity Plan that were influenced by specific stakeholder input.</a:t>
            </a:r>
            <a:endParaRPr lang="en-US" dirty="0"/>
          </a:p>
        </p:txBody>
      </p:sp>
      <p:sp>
        <p:nvSpPr>
          <p:cNvPr id="5" name="Content Placeholder 4">
            <a:extLst>
              <a:ext uri="{FF2B5EF4-FFF2-40B4-BE49-F238E27FC236}">
                <a16:creationId xmlns:a16="http://schemas.microsoft.com/office/drawing/2014/main" id="{79A09271-BBEC-98F9-9429-1688675CD35B}"/>
              </a:ext>
            </a:extLst>
          </p:cNvPr>
          <p:cNvSpPr>
            <a:spLocks noGrp="1"/>
          </p:cNvSpPr>
          <p:nvPr>
            <p:ph sz="quarter" idx="14"/>
          </p:nvPr>
        </p:nvSpPr>
        <p:spPr>
          <a:xfrm>
            <a:off x="564629" y="2628297"/>
            <a:ext cx="11062740" cy="3802891"/>
          </a:xfrm>
        </p:spPr>
        <p:txBody>
          <a:bodyPr>
            <a:normAutofit/>
          </a:bodyPr>
          <a:lstStyle/>
          <a:p>
            <a:pPr marL="0" lvl="0" indent="0">
              <a:spcBef>
                <a:spcPts val="0"/>
              </a:spcBef>
              <a:buNone/>
            </a:pPr>
            <a:r>
              <a:rPr lang="en-US" dirty="0">
                <a:solidFill>
                  <a:schemeClr val="bg2"/>
                </a:solidFill>
              </a:rPr>
              <a:t>A sufficient response to this prompt will provide stakeholders and the public with clear, specific information about how the stakeholder engagement process influenced the development of the Learning Continuity Plan. The response must describe aspects of the Learning Continuity Plan that were influenced by or developed in response to the stakeholder feedback. </a:t>
            </a:r>
          </a:p>
          <a:p>
            <a:pPr lvl="0" indent="0">
              <a:spcBef>
                <a:spcPts val="1000"/>
              </a:spcBef>
              <a:buNone/>
            </a:pPr>
            <a:r>
              <a:rPr lang="en-US" dirty="0">
                <a:solidFill>
                  <a:schemeClr val="bg2"/>
                </a:solidFill>
              </a:rPr>
              <a:t>For the purposes of this prompt, “aspects” may include sections or specific actions within a section of the Learning Continuity Plan that may have been influenced by stakeholder input.</a:t>
            </a:r>
          </a:p>
        </p:txBody>
      </p:sp>
      <p:sp>
        <p:nvSpPr>
          <p:cNvPr id="2" name="Slide Number Placeholder 1">
            <a:extLst>
              <a:ext uri="{FF2B5EF4-FFF2-40B4-BE49-F238E27FC236}">
                <a16:creationId xmlns:a16="http://schemas.microsoft.com/office/drawing/2014/main" id="{9F47EC14-7BAF-A96C-2451-F17514EA343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23</a:t>
            </a:fld>
            <a:endParaRPr lang="en-US"/>
          </a:p>
        </p:txBody>
      </p:sp>
    </p:spTree>
    <p:extLst>
      <p:ext uri="{BB962C8B-B14F-4D97-AF65-F5344CB8AC3E}">
        <p14:creationId xmlns:p14="http://schemas.microsoft.com/office/powerpoint/2010/main" val="40574373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39CED9-567F-D7B8-AECF-FAE0EA33F45F}"/>
              </a:ext>
            </a:extLst>
          </p:cNvPr>
          <p:cNvSpPr>
            <a:spLocks noGrp="1"/>
          </p:cNvSpPr>
          <p:nvPr>
            <p:ph type="title"/>
          </p:nvPr>
        </p:nvSpPr>
        <p:spPr>
          <a:xfrm>
            <a:off x="0" y="426851"/>
            <a:ext cx="1828800" cy="3002150"/>
          </a:xfrm>
        </p:spPr>
        <p:txBody>
          <a:bodyPr>
            <a:normAutofit/>
          </a:bodyPr>
          <a:lstStyle/>
          <a:p>
            <a:r>
              <a:rPr lang="en-US" sz="2800" dirty="0">
                <a:solidFill>
                  <a:schemeClr val="bg1"/>
                </a:solidFill>
              </a:rPr>
              <a:t>FAQs, continued (5)</a:t>
            </a:r>
          </a:p>
        </p:txBody>
      </p:sp>
      <p:sp>
        <p:nvSpPr>
          <p:cNvPr id="2" name="Text Placeholder 1">
            <a:extLst>
              <a:ext uri="{FF2B5EF4-FFF2-40B4-BE49-F238E27FC236}">
                <a16:creationId xmlns:a16="http://schemas.microsoft.com/office/drawing/2014/main" id="{E4FE60C7-B3C4-E8F6-4B01-C29398A1B486}"/>
              </a:ext>
            </a:extLst>
          </p:cNvPr>
          <p:cNvSpPr>
            <a:spLocks noGrp="1"/>
          </p:cNvSpPr>
          <p:nvPr>
            <p:ph type="body" idx="1"/>
          </p:nvPr>
        </p:nvSpPr>
        <p:spPr>
          <a:xfrm>
            <a:off x="2085100" y="77749"/>
            <a:ext cx="9897900" cy="6575969"/>
          </a:xfrm>
        </p:spPr>
        <p:txBody>
          <a:bodyPr>
            <a:normAutofit fontScale="92500"/>
          </a:bodyPr>
          <a:lstStyle/>
          <a:p>
            <a:pPr marL="0" lvl="0" indent="0">
              <a:lnSpc>
                <a:spcPct val="100000"/>
              </a:lnSpc>
              <a:buNone/>
            </a:pPr>
            <a:r>
              <a:rPr lang="en-US" b="1" dirty="0">
                <a:solidFill>
                  <a:schemeClr val="bg2"/>
                </a:solidFill>
              </a:rPr>
              <a:t>Do the Parent Advisory Committee (PAC) and English Learner Parent Advisory Committee (English Learner PAC) need to be newly established committees, or may LEAs utilize committees convened in the prior school year?</a:t>
            </a:r>
            <a:endParaRPr lang="en-US" sz="1200" dirty="0">
              <a:solidFill>
                <a:schemeClr val="bg2"/>
              </a:solidFill>
            </a:endParaRPr>
          </a:p>
          <a:p>
            <a:pPr marL="0" lvl="0" indent="0">
              <a:lnSpc>
                <a:spcPct val="100000"/>
              </a:lnSpc>
              <a:spcBef>
                <a:spcPts val="2400"/>
              </a:spcBef>
              <a:buNone/>
            </a:pPr>
            <a:r>
              <a:rPr lang="en-US" dirty="0">
                <a:solidFill>
                  <a:schemeClr val="bg2"/>
                </a:solidFill>
              </a:rPr>
              <a:t>While LCFF statute and spending regulations establish the requirements for, and the composition requirements of, a PAC and English Learner PAC, the statute and regulations do not contemplate the length of time members would serve on such committees. As such, length of service of committee members would be established at the local level and should be consistent with any such bylaws established for those committees. However, school districts and COEs are not required to establish a new PAC or English Learner PAC if existing committees meet the composition requirements specified in California </a:t>
            </a:r>
            <a:r>
              <a:rPr lang="en-US" i="1" dirty="0">
                <a:solidFill>
                  <a:schemeClr val="bg2"/>
                </a:solidFill>
              </a:rPr>
              <a:t>Code of Regulations</a:t>
            </a:r>
            <a:r>
              <a:rPr lang="en-US" dirty="0">
                <a:solidFill>
                  <a:schemeClr val="bg2"/>
                </a:solidFill>
              </a:rPr>
              <a:t>, Title 5 (5 </a:t>
            </a:r>
            <a:r>
              <a:rPr lang="en-US" i="1" dirty="0">
                <a:solidFill>
                  <a:schemeClr val="bg2"/>
                </a:solidFill>
              </a:rPr>
              <a:t>CCR</a:t>
            </a:r>
            <a:r>
              <a:rPr lang="en-US" dirty="0">
                <a:solidFill>
                  <a:schemeClr val="bg2"/>
                </a:solidFill>
              </a:rPr>
              <a:t>) Section 15495(b) and (f).</a:t>
            </a:r>
            <a:endParaRPr lang="en-US" dirty="0"/>
          </a:p>
        </p:txBody>
      </p:sp>
      <p:sp>
        <p:nvSpPr>
          <p:cNvPr id="3" name="Slide Number Placeholder 2">
            <a:extLst>
              <a:ext uri="{FF2B5EF4-FFF2-40B4-BE49-F238E27FC236}">
                <a16:creationId xmlns:a16="http://schemas.microsoft.com/office/drawing/2014/main" id="{346C9995-7FAC-0827-DEBE-AF1EFD959FE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24</a:t>
            </a:fld>
            <a:endParaRPr lang="en-US"/>
          </a:p>
        </p:txBody>
      </p:sp>
    </p:spTree>
    <p:extLst>
      <p:ext uri="{BB962C8B-B14F-4D97-AF65-F5344CB8AC3E}">
        <p14:creationId xmlns:p14="http://schemas.microsoft.com/office/powerpoint/2010/main" val="4366629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E1F2A8-5FAF-9EB7-58BE-94E3F86608B4}"/>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BB8E7B9E-D20D-D1B1-90C6-B431419462E5}"/>
              </a:ext>
            </a:extLst>
          </p:cNvPr>
          <p:cNvSpPr>
            <a:spLocks noGrp="1"/>
          </p:cNvSpPr>
          <p:nvPr>
            <p:ph type="title"/>
          </p:nvPr>
        </p:nvSpPr>
        <p:spPr>
          <a:xfrm>
            <a:off x="0" y="426851"/>
            <a:ext cx="1828800" cy="3002150"/>
          </a:xfrm>
        </p:spPr>
        <p:txBody>
          <a:bodyPr>
            <a:normAutofit/>
          </a:bodyPr>
          <a:lstStyle/>
          <a:p>
            <a:r>
              <a:rPr lang="en-US" sz="2800" dirty="0">
                <a:solidFill>
                  <a:schemeClr val="bg1"/>
                </a:solidFill>
              </a:rPr>
              <a:t>FAQs, continued (6)</a:t>
            </a:r>
          </a:p>
        </p:txBody>
      </p:sp>
      <p:sp>
        <p:nvSpPr>
          <p:cNvPr id="2" name="Text Placeholder 1">
            <a:extLst>
              <a:ext uri="{FF2B5EF4-FFF2-40B4-BE49-F238E27FC236}">
                <a16:creationId xmlns:a16="http://schemas.microsoft.com/office/drawing/2014/main" id="{D2B30375-68F9-458F-3A00-9642A8F1EC9C}"/>
              </a:ext>
            </a:extLst>
          </p:cNvPr>
          <p:cNvSpPr>
            <a:spLocks noGrp="1"/>
          </p:cNvSpPr>
          <p:nvPr>
            <p:ph type="body" idx="1"/>
          </p:nvPr>
        </p:nvSpPr>
        <p:spPr>
          <a:xfrm>
            <a:off x="2085100" y="77749"/>
            <a:ext cx="9897900" cy="6575969"/>
          </a:xfrm>
        </p:spPr>
        <p:txBody>
          <a:bodyPr>
            <a:normAutofit fontScale="92500"/>
          </a:bodyPr>
          <a:lstStyle/>
          <a:p>
            <a:pPr marL="0" lvl="0" indent="0">
              <a:lnSpc>
                <a:spcPct val="100000"/>
              </a:lnSpc>
              <a:spcBef>
                <a:spcPts val="0"/>
              </a:spcBef>
              <a:buNone/>
            </a:pPr>
            <a:r>
              <a:rPr lang="en-US" b="1" dirty="0">
                <a:solidFill>
                  <a:schemeClr val="bg2"/>
                </a:solidFill>
              </a:rPr>
              <a:t>May an LEA consider input from stakeholders that was received prior to the development of the Learning Continuity Plan to inform the actions and expenditures within the Plan?</a:t>
            </a:r>
          </a:p>
          <a:p>
            <a:pPr marL="0" lvl="0" indent="0">
              <a:lnSpc>
                <a:spcPct val="100000"/>
              </a:lnSpc>
              <a:spcBef>
                <a:spcPts val="2400"/>
              </a:spcBef>
              <a:buNone/>
            </a:pPr>
            <a:r>
              <a:rPr lang="en-US" dirty="0">
                <a:solidFill>
                  <a:schemeClr val="bg2"/>
                </a:solidFill>
              </a:rPr>
              <a:t>As part of the stakeholder engagement process, an LEA must consult with parents, pupils, teachers, principals, administrators, other school personnel, and local bargaining units, in developing its Learning Continuity Plan. </a:t>
            </a:r>
          </a:p>
          <a:p>
            <a:pPr marL="0" lvl="0" indent="0">
              <a:lnSpc>
                <a:spcPct val="100000"/>
              </a:lnSpc>
              <a:spcBef>
                <a:spcPts val="1600"/>
              </a:spcBef>
              <a:buNone/>
            </a:pPr>
            <a:r>
              <a:rPr lang="en-US" dirty="0">
                <a:solidFill>
                  <a:schemeClr val="bg2"/>
                </a:solidFill>
              </a:rPr>
              <a:t>Prior to the COVID-19 pandemic, many LEAs may have begun the engagement process to develop their LCAP. As LEAs responded to the COVID-19 pandemic with school closures and developed distance learning options, LEAs most likely continued to engage with stakeholders to develop options to best meet the needs of the community and its students. </a:t>
            </a:r>
          </a:p>
          <a:p>
            <a:pPr marL="0" lvl="0" indent="0">
              <a:lnSpc>
                <a:spcPct val="100000"/>
              </a:lnSpc>
              <a:spcBef>
                <a:spcPts val="1000"/>
              </a:spcBef>
              <a:buNone/>
            </a:pPr>
            <a:r>
              <a:rPr lang="en-US" i="1" dirty="0">
                <a:solidFill>
                  <a:schemeClr val="bg2"/>
                </a:solidFill>
              </a:rPr>
              <a:t>(Response continued on next slide)</a:t>
            </a:r>
          </a:p>
        </p:txBody>
      </p:sp>
      <p:sp>
        <p:nvSpPr>
          <p:cNvPr id="3" name="Slide Number Placeholder 2">
            <a:extLst>
              <a:ext uri="{FF2B5EF4-FFF2-40B4-BE49-F238E27FC236}">
                <a16:creationId xmlns:a16="http://schemas.microsoft.com/office/drawing/2014/main" id="{54456AA3-AC23-9996-9DAB-943821C086D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25</a:t>
            </a:fld>
            <a:endParaRPr lang="en-US"/>
          </a:p>
        </p:txBody>
      </p:sp>
    </p:spTree>
    <p:extLst>
      <p:ext uri="{BB962C8B-B14F-4D97-AF65-F5344CB8AC3E}">
        <p14:creationId xmlns:p14="http://schemas.microsoft.com/office/powerpoint/2010/main" val="28821155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1C3A9E-509A-D32C-4D17-BF321B24F83C}"/>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79E74F12-F2CA-2B2E-7C66-A8609BE5617E}"/>
              </a:ext>
            </a:extLst>
          </p:cNvPr>
          <p:cNvSpPr>
            <a:spLocks noGrp="1"/>
          </p:cNvSpPr>
          <p:nvPr>
            <p:ph type="title"/>
          </p:nvPr>
        </p:nvSpPr>
        <p:spPr>
          <a:xfrm>
            <a:off x="0" y="426851"/>
            <a:ext cx="1828800" cy="3002150"/>
          </a:xfrm>
        </p:spPr>
        <p:txBody>
          <a:bodyPr>
            <a:normAutofit/>
          </a:bodyPr>
          <a:lstStyle/>
          <a:p>
            <a:r>
              <a:rPr lang="en-US" sz="2800" dirty="0">
                <a:solidFill>
                  <a:schemeClr val="bg1"/>
                </a:solidFill>
              </a:rPr>
              <a:t>FAQs, continued (7)</a:t>
            </a:r>
          </a:p>
        </p:txBody>
      </p:sp>
      <p:sp>
        <p:nvSpPr>
          <p:cNvPr id="2" name="Text Placeholder 1">
            <a:extLst>
              <a:ext uri="{FF2B5EF4-FFF2-40B4-BE49-F238E27FC236}">
                <a16:creationId xmlns:a16="http://schemas.microsoft.com/office/drawing/2014/main" id="{799565AE-DCDE-C795-ED69-73DB9CBC79BD}"/>
              </a:ext>
            </a:extLst>
          </p:cNvPr>
          <p:cNvSpPr>
            <a:spLocks noGrp="1"/>
          </p:cNvSpPr>
          <p:nvPr>
            <p:ph type="body" idx="1"/>
          </p:nvPr>
        </p:nvSpPr>
        <p:spPr>
          <a:xfrm>
            <a:off x="2085100" y="77749"/>
            <a:ext cx="9897900" cy="6575969"/>
          </a:xfrm>
        </p:spPr>
        <p:txBody>
          <a:bodyPr>
            <a:normAutofit/>
          </a:bodyPr>
          <a:lstStyle/>
          <a:p>
            <a:pPr marL="0" lvl="0" indent="0">
              <a:lnSpc>
                <a:spcPct val="100000"/>
              </a:lnSpc>
              <a:buNone/>
            </a:pPr>
            <a:r>
              <a:rPr lang="en-US" b="1" dirty="0">
                <a:solidFill>
                  <a:schemeClr val="bg2"/>
                </a:solidFill>
              </a:rPr>
              <a:t>May an LEA consider input from stakeholders that was received prior to the development of the Learning Continuity Plan to inform the actions and expenditures within the Plan?</a:t>
            </a:r>
            <a:r>
              <a:rPr lang="en-US" dirty="0">
                <a:solidFill>
                  <a:schemeClr val="bg2"/>
                </a:solidFill>
              </a:rPr>
              <a:t> </a:t>
            </a:r>
          </a:p>
          <a:p>
            <a:pPr marL="0" lvl="0" indent="0">
              <a:lnSpc>
                <a:spcPct val="115000"/>
              </a:lnSpc>
              <a:buNone/>
            </a:pPr>
            <a:r>
              <a:rPr lang="en-US" i="1" dirty="0">
                <a:solidFill>
                  <a:schemeClr val="bg2"/>
                </a:solidFill>
              </a:rPr>
              <a:t>(Response commenced on prior slide)</a:t>
            </a:r>
          </a:p>
          <a:p>
            <a:pPr marL="0" lvl="0" indent="0">
              <a:lnSpc>
                <a:spcPct val="100000"/>
              </a:lnSpc>
              <a:spcBef>
                <a:spcPts val="2400"/>
              </a:spcBef>
              <a:buClr>
                <a:schemeClr val="dk1"/>
              </a:buClr>
              <a:buSzPts val="1100"/>
              <a:buNone/>
            </a:pPr>
            <a:r>
              <a:rPr lang="en-US" dirty="0">
                <a:solidFill>
                  <a:schemeClr val="bg2"/>
                </a:solidFill>
              </a:rPr>
              <a:t>To the extent that prior engagement is consistent with the requirements to develop the Learning Continuity Plan, an LEA may consider input from previous stakeholder engagement or consultation activities. Please see the overview of the specific consultation and stakeholder engagement requirements available in the FAQs prior to developing the Learning Continuity Plan.</a:t>
            </a:r>
          </a:p>
        </p:txBody>
      </p:sp>
      <p:sp>
        <p:nvSpPr>
          <p:cNvPr id="3" name="Slide Number Placeholder 2">
            <a:extLst>
              <a:ext uri="{FF2B5EF4-FFF2-40B4-BE49-F238E27FC236}">
                <a16:creationId xmlns:a16="http://schemas.microsoft.com/office/drawing/2014/main" id="{4D422378-92EE-E03E-117C-C35E7578CD0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26</a:t>
            </a:fld>
            <a:endParaRPr lang="en-US"/>
          </a:p>
        </p:txBody>
      </p:sp>
    </p:spTree>
    <p:extLst>
      <p:ext uri="{BB962C8B-B14F-4D97-AF65-F5344CB8AC3E}">
        <p14:creationId xmlns:p14="http://schemas.microsoft.com/office/powerpoint/2010/main" val="33339000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CA2C4C-C870-5924-E4BF-E0858B542AC6}"/>
              </a:ext>
            </a:extLst>
          </p:cNvPr>
          <p:cNvSpPr>
            <a:spLocks noGrp="1"/>
          </p:cNvSpPr>
          <p:nvPr>
            <p:ph type="title"/>
          </p:nvPr>
        </p:nvSpPr>
        <p:spPr/>
        <p:txBody>
          <a:bodyPr/>
          <a:lstStyle/>
          <a:p>
            <a:r>
              <a:rPr lang="en-US" dirty="0">
                <a:solidFill>
                  <a:schemeClr val="bg2"/>
                </a:solidFill>
              </a:rPr>
              <a:t>In-Person Instructional Offerings – Template and Instructions</a:t>
            </a:r>
            <a:endParaRPr lang="en-US" dirty="0"/>
          </a:p>
        </p:txBody>
      </p:sp>
      <p:sp>
        <p:nvSpPr>
          <p:cNvPr id="2" name="Text Placeholder 1">
            <a:extLst>
              <a:ext uri="{FF2B5EF4-FFF2-40B4-BE49-F238E27FC236}">
                <a16:creationId xmlns:a16="http://schemas.microsoft.com/office/drawing/2014/main" id="{43F316A5-8449-1F1B-1DBD-8F9076CFCA0A}"/>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8CE219BB-7424-C27F-397C-85DA5C0A670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27</a:t>
            </a:fld>
            <a:endParaRPr lang="en-US"/>
          </a:p>
        </p:txBody>
      </p:sp>
    </p:spTree>
    <p:extLst>
      <p:ext uri="{BB962C8B-B14F-4D97-AF65-F5344CB8AC3E}">
        <p14:creationId xmlns:p14="http://schemas.microsoft.com/office/powerpoint/2010/main" val="34240151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379BA9-F019-5D76-0F0B-D1D5ADB72F1E}"/>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4E177A4F-E7EC-5C1E-9161-7BDA722468AA}"/>
              </a:ext>
            </a:extLst>
          </p:cNvPr>
          <p:cNvSpPr>
            <a:spLocks noGrp="1"/>
          </p:cNvSpPr>
          <p:nvPr>
            <p:ph type="title"/>
          </p:nvPr>
        </p:nvSpPr>
        <p:spPr>
          <a:xfrm>
            <a:off x="749507" y="286603"/>
            <a:ext cx="10852879" cy="1137463"/>
          </a:xfrm>
        </p:spPr>
        <p:txBody>
          <a:bodyPr/>
          <a:lstStyle/>
          <a:p>
            <a:pPr algn="ctr"/>
            <a:r>
              <a:rPr lang="en-US" dirty="0">
                <a:solidFill>
                  <a:schemeClr val="bg2"/>
                </a:solidFill>
              </a:rPr>
              <a:t>In-Person Instructional Offerings</a:t>
            </a:r>
            <a:endParaRPr lang="en-US" dirty="0"/>
          </a:p>
        </p:txBody>
      </p:sp>
      <p:sp>
        <p:nvSpPr>
          <p:cNvPr id="4" name="Content Placeholder 3">
            <a:extLst>
              <a:ext uri="{FF2B5EF4-FFF2-40B4-BE49-F238E27FC236}">
                <a16:creationId xmlns:a16="http://schemas.microsoft.com/office/drawing/2014/main" id="{0AAC1C43-526B-95EC-00C7-18125B759DA2}"/>
              </a:ext>
            </a:extLst>
          </p:cNvPr>
          <p:cNvSpPr>
            <a:spLocks noGrp="1"/>
          </p:cNvSpPr>
          <p:nvPr>
            <p:ph sz="quarter" idx="13"/>
          </p:nvPr>
        </p:nvSpPr>
        <p:spPr>
          <a:xfrm>
            <a:off x="844685" y="1424066"/>
            <a:ext cx="10502627" cy="2155712"/>
          </a:xfrm>
          <a:solidFill>
            <a:srgbClr val="D9EAD3"/>
          </a:solidFill>
          <a:ln>
            <a:solidFill>
              <a:schemeClr val="accent1"/>
            </a:solidFill>
          </a:ln>
        </p:spPr>
        <p:txBody>
          <a:bodyPr>
            <a:normAutofit lnSpcReduction="10000"/>
          </a:bodyPr>
          <a:lstStyle/>
          <a:p>
            <a:pPr marL="50800" indent="0">
              <a:buNone/>
            </a:pPr>
            <a:r>
              <a:rPr lang="en-US" dirty="0"/>
              <a:t>A description of the actions the LEA will take to offer classroom-based instruction whenever possible, particularly for students who have experienced significant learning loss due to school closures in the 2019</a:t>
            </a:r>
            <a:r>
              <a:rPr lang="en-US" dirty="0">
                <a:solidFill>
                  <a:schemeClr val="bg2"/>
                </a:solidFill>
              </a:rPr>
              <a:t>–</a:t>
            </a:r>
            <a:r>
              <a:rPr lang="en-US" dirty="0"/>
              <a:t>2020 school year or are at a greater risk of experiencing learning loss due to future school closures. </a:t>
            </a:r>
          </a:p>
        </p:txBody>
      </p:sp>
      <p:sp>
        <p:nvSpPr>
          <p:cNvPr id="5" name="Content Placeholder 4">
            <a:extLst>
              <a:ext uri="{FF2B5EF4-FFF2-40B4-BE49-F238E27FC236}">
                <a16:creationId xmlns:a16="http://schemas.microsoft.com/office/drawing/2014/main" id="{496CA873-0D40-743A-FC58-B55233D40932}"/>
              </a:ext>
            </a:extLst>
          </p:cNvPr>
          <p:cNvSpPr>
            <a:spLocks noGrp="1"/>
          </p:cNvSpPr>
          <p:nvPr>
            <p:ph sz="quarter" idx="14"/>
          </p:nvPr>
        </p:nvSpPr>
        <p:spPr>
          <a:xfrm>
            <a:off x="564629" y="3579779"/>
            <a:ext cx="11062740" cy="2851409"/>
          </a:xfrm>
        </p:spPr>
        <p:txBody>
          <a:bodyPr>
            <a:normAutofit/>
          </a:bodyPr>
          <a:lstStyle/>
          <a:p>
            <a:pPr marL="50800" indent="0">
              <a:buNone/>
            </a:pPr>
            <a:r>
              <a:rPr lang="en-US" dirty="0">
                <a:solidFill>
                  <a:schemeClr val="bg2"/>
                </a:solidFill>
              </a:rPr>
              <a:t>Given the uncertainty of the impact of the COVID-19 pandemic, in-person instruction may not be immediately available. However, LEAs shall be prepared to offer classroom-based instruction when possible. A sufficient response will address the actions the LEA will take when health and safety allows a return to classroom-based instruction.</a:t>
            </a:r>
          </a:p>
        </p:txBody>
      </p:sp>
      <p:sp>
        <p:nvSpPr>
          <p:cNvPr id="2" name="Slide Number Placeholder 1">
            <a:extLst>
              <a:ext uri="{FF2B5EF4-FFF2-40B4-BE49-F238E27FC236}">
                <a16:creationId xmlns:a16="http://schemas.microsoft.com/office/drawing/2014/main" id="{92BD60E2-9AC8-9DEB-05D1-CBDB256AA60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28</a:t>
            </a:fld>
            <a:endParaRPr lang="en-US"/>
          </a:p>
        </p:txBody>
      </p:sp>
    </p:spTree>
    <p:extLst>
      <p:ext uri="{BB962C8B-B14F-4D97-AF65-F5344CB8AC3E}">
        <p14:creationId xmlns:p14="http://schemas.microsoft.com/office/powerpoint/2010/main" val="21664954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A28588-DA21-4815-ECDA-88FCC46857D3}"/>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09E4A062-43A1-FBEC-6B56-82737DA78B1D}"/>
              </a:ext>
            </a:extLst>
          </p:cNvPr>
          <p:cNvSpPr>
            <a:spLocks noGrp="1"/>
          </p:cNvSpPr>
          <p:nvPr>
            <p:ph type="title"/>
          </p:nvPr>
        </p:nvSpPr>
        <p:spPr>
          <a:xfrm>
            <a:off x="349169" y="307505"/>
            <a:ext cx="11493661" cy="1579661"/>
          </a:xfrm>
        </p:spPr>
        <p:txBody>
          <a:bodyPr>
            <a:normAutofit/>
          </a:bodyPr>
          <a:lstStyle/>
          <a:p>
            <a:pPr algn="ctr"/>
            <a:r>
              <a:rPr lang="en-US" sz="4600" dirty="0">
                <a:solidFill>
                  <a:schemeClr val="bg2"/>
                </a:solidFill>
              </a:rPr>
              <a:t>Instructions for In-Person Instructional Offerings (1)</a:t>
            </a:r>
            <a:endParaRPr lang="en-US" sz="4600" dirty="0"/>
          </a:p>
        </p:txBody>
      </p:sp>
      <p:sp>
        <p:nvSpPr>
          <p:cNvPr id="4" name="Content Placeholder 3">
            <a:extLst>
              <a:ext uri="{FF2B5EF4-FFF2-40B4-BE49-F238E27FC236}">
                <a16:creationId xmlns:a16="http://schemas.microsoft.com/office/drawing/2014/main" id="{41D36025-C62F-CFD5-CA53-D17974ABF7B7}"/>
              </a:ext>
            </a:extLst>
          </p:cNvPr>
          <p:cNvSpPr>
            <a:spLocks noGrp="1"/>
          </p:cNvSpPr>
          <p:nvPr>
            <p:ph sz="quarter" idx="13"/>
          </p:nvPr>
        </p:nvSpPr>
        <p:spPr>
          <a:xfrm>
            <a:off x="1124742" y="1887165"/>
            <a:ext cx="9942513" cy="4319081"/>
          </a:xfrm>
        </p:spPr>
        <p:txBody>
          <a:bodyPr>
            <a:normAutofit lnSpcReduction="10000"/>
          </a:bodyPr>
          <a:lstStyle/>
          <a:p>
            <a:pPr marL="114300" indent="0">
              <a:buNone/>
            </a:pPr>
            <a:r>
              <a:rPr lang="en-US" dirty="0">
                <a:solidFill>
                  <a:schemeClr val="bg2"/>
                </a:solidFill>
              </a:rPr>
              <a:t>In-person instruction is defined in </a:t>
            </a:r>
            <a:r>
              <a:rPr lang="en-US" i="1" dirty="0">
                <a:solidFill>
                  <a:schemeClr val="bg2"/>
                </a:solidFill>
              </a:rPr>
              <a:t>EC </a:t>
            </a:r>
            <a:r>
              <a:rPr lang="en-US" dirty="0">
                <a:solidFill>
                  <a:schemeClr val="bg2"/>
                </a:solidFill>
              </a:rPr>
              <a:t>Section 43500(b) to mean instruction under the immediate physical supervision of a certificated employee of the LEA.</a:t>
            </a:r>
          </a:p>
          <a:p>
            <a:pPr marL="114300" indent="0">
              <a:buNone/>
            </a:pPr>
            <a:r>
              <a:rPr lang="en-US" dirty="0">
                <a:solidFill>
                  <a:schemeClr val="bg2"/>
                </a:solidFill>
              </a:rPr>
              <a:t>A sufficient response will:</a:t>
            </a:r>
          </a:p>
          <a:p>
            <a:r>
              <a:rPr lang="en-US" dirty="0">
                <a:solidFill>
                  <a:schemeClr val="bg2"/>
                </a:solidFill>
              </a:rPr>
              <a:t>Address the actions the LEA will take when health and safety allows a return to classroom-based instruction.</a:t>
            </a:r>
          </a:p>
          <a:p>
            <a:r>
              <a:rPr lang="en-US" dirty="0">
                <a:solidFill>
                  <a:schemeClr val="bg2"/>
                </a:solidFill>
              </a:rPr>
              <a:t>Describe the LEA’s classroom-based instructional schedule model, including how the LEA will ensure student learning and competency development while also considering a student’s social–emotional well-being.</a:t>
            </a:r>
          </a:p>
        </p:txBody>
      </p:sp>
      <p:sp>
        <p:nvSpPr>
          <p:cNvPr id="2" name="Slide Number Placeholder 1">
            <a:extLst>
              <a:ext uri="{FF2B5EF4-FFF2-40B4-BE49-F238E27FC236}">
                <a16:creationId xmlns:a16="http://schemas.microsoft.com/office/drawing/2014/main" id="{25192889-E0BE-F370-EC52-8EB152E9A5A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29</a:t>
            </a:fld>
            <a:endParaRPr lang="en-US"/>
          </a:p>
        </p:txBody>
      </p:sp>
    </p:spTree>
    <p:extLst>
      <p:ext uri="{BB962C8B-B14F-4D97-AF65-F5344CB8AC3E}">
        <p14:creationId xmlns:p14="http://schemas.microsoft.com/office/powerpoint/2010/main" val="2679363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8B8E7-FF1F-C2BB-CB9B-54A6F6CD8BA8}"/>
              </a:ext>
            </a:extLst>
          </p:cNvPr>
          <p:cNvSpPr>
            <a:spLocks noGrp="1"/>
          </p:cNvSpPr>
          <p:nvPr>
            <p:ph type="title"/>
          </p:nvPr>
        </p:nvSpPr>
        <p:spPr>
          <a:xfrm>
            <a:off x="1097280" y="758952"/>
            <a:ext cx="10058400" cy="3566160"/>
          </a:xfrm>
        </p:spPr>
        <p:txBody>
          <a:bodyPr/>
          <a:lstStyle/>
          <a:p>
            <a:r>
              <a:rPr lang="en-US" sz="8000" dirty="0">
                <a:solidFill>
                  <a:schemeClr val="bg2"/>
                </a:solidFill>
                <a:latin typeface="+mj-lt"/>
              </a:rPr>
              <a:t>Process and Timelines</a:t>
            </a:r>
            <a:endParaRPr lang="en-US" dirty="0"/>
          </a:p>
        </p:txBody>
      </p:sp>
      <p:sp>
        <p:nvSpPr>
          <p:cNvPr id="4" name="Slide Number Placeholder 3">
            <a:extLst>
              <a:ext uri="{FF2B5EF4-FFF2-40B4-BE49-F238E27FC236}">
                <a16:creationId xmlns:a16="http://schemas.microsoft.com/office/drawing/2014/main" id="{9471C02F-6407-3D0C-C289-EFAF2067B10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Tree>
    <p:extLst>
      <p:ext uri="{BB962C8B-B14F-4D97-AF65-F5344CB8AC3E}">
        <p14:creationId xmlns:p14="http://schemas.microsoft.com/office/powerpoint/2010/main" val="19643107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ACC7A9-8707-73C7-2CE6-DAFBC150E600}"/>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FA0785A1-26B0-2FF4-073F-58A82A64433F}"/>
              </a:ext>
            </a:extLst>
          </p:cNvPr>
          <p:cNvSpPr>
            <a:spLocks noGrp="1"/>
          </p:cNvSpPr>
          <p:nvPr>
            <p:ph type="title"/>
          </p:nvPr>
        </p:nvSpPr>
        <p:spPr>
          <a:xfrm>
            <a:off x="349169" y="307505"/>
            <a:ext cx="11493661" cy="1579661"/>
          </a:xfrm>
        </p:spPr>
        <p:txBody>
          <a:bodyPr>
            <a:normAutofit/>
          </a:bodyPr>
          <a:lstStyle/>
          <a:p>
            <a:pPr algn="ctr"/>
            <a:r>
              <a:rPr lang="en-US" sz="4600" dirty="0">
                <a:solidFill>
                  <a:schemeClr val="bg2"/>
                </a:solidFill>
              </a:rPr>
              <a:t>Instructions for In-Person Instructional Offerings (2)</a:t>
            </a:r>
            <a:endParaRPr lang="en-US" sz="4600" dirty="0"/>
          </a:p>
        </p:txBody>
      </p:sp>
      <p:sp>
        <p:nvSpPr>
          <p:cNvPr id="4" name="Content Placeholder 3">
            <a:extLst>
              <a:ext uri="{FF2B5EF4-FFF2-40B4-BE49-F238E27FC236}">
                <a16:creationId xmlns:a16="http://schemas.microsoft.com/office/drawing/2014/main" id="{99C92E5D-F813-CB81-1CE7-5AF86D1DAB2F}"/>
              </a:ext>
            </a:extLst>
          </p:cNvPr>
          <p:cNvSpPr>
            <a:spLocks noGrp="1"/>
          </p:cNvSpPr>
          <p:nvPr>
            <p:ph sz="quarter" idx="13"/>
          </p:nvPr>
        </p:nvSpPr>
        <p:spPr>
          <a:xfrm>
            <a:off x="736956" y="1887166"/>
            <a:ext cx="10718086" cy="4319081"/>
          </a:xfrm>
        </p:spPr>
        <p:txBody>
          <a:bodyPr>
            <a:normAutofit lnSpcReduction="10000"/>
          </a:bodyPr>
          <a:lstStyle/>
          <a:p>
            <a:r>
              <a:rPr lang="en-US" dirty="0">
                <a:solidFill>
                  <a:schemeClr val="bg2"/>
                </a:solidFill>
              </a:rPr>
              <a:t>Include plans and protocols to ensure the safety of students and staff.</a:t>
            </a:r>
          </a:p>
          <a:p>
            <a:r>
              <a:rPr lang="en-US" dirty="0">
                <a:solidFill>
                  <a:schemeClr val="bg2"/>
                </a:solidFill>
              </a:rPr>
              <a:t>Consider, solidify, and describe a systematic cycle of assessments, including initial screenings and formative and summative assessments, to identify students who have experienced significant learning loss. </a:t>
            </a:r>
          </a:p>
          <a:p>
            <a:r>
              <a:rPr lang="en-US" dirty="0">
                <a:solidFill>
                  <a:schemeClr val="bg2"/>
                </a:solidFill>
              </a:rPr>
              <a:t>Address student needs with a focus on implementation of intervention strategies to accelerate learning for students at risk of experiencing continued learning challenges due to the impacts of COVID-19 and ongoing distance learning.</a:t>
            </a:r>
          </a:p>
        </p:txBody>
      </p:sp>
      <p:sp>
        <p:nvSpPr>
          <p:cNvPr id="2" name="Slide Number Placeholder 1">
            <a:extLst>
              <a:ext uri="{FF2B5EF4-FFF2-40B4-BE49-F238E27FC236}">
                <a16:creationId xmlns:a16="http://schemas.microsoft.com/office/drawing/2014/main" id="{19D6802D-E131-7878-26DC-98DD926D357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30</a:t>
            </a:fld>
            <a:endParaRPr lang="en-US"/>
          </a:p>
        </p:txBody>
      </p:sp>
    </p:spTree>
    <p:extLst>
      <p:ext uri="{BB962C8B-B14F-4D97-AF65-F5344CB8AC3E}">
        <p14:creationId xmlns:p14="http://schemas.microsoft.com/office/powerpoint/2010/main" val="29185971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F1F0C10-8D83-5506-FB8D-D487178219D1}"/>
              </a:ext>
            </a:extLst>
          </p:cNvPr>
          <p:cNvSpPr>
            <a:spLocks noGrp="1"/>
          </p:cNvSpPr>
          <p:nvPr>
            <p:ph type="title"/>
          </p:nvPr>
        </p:nvSpPr>
        <p:spPr/>
        <p:txBody>
          <a:bodyPr/>
          <a:lstStyle/>
          <a:p>
            <a:pPr algn="ctr"/>
            <a:r>
              <a:rPr lang="en-US" dirty="0">
                <a:solidFill>
                  <a:schemeClr val="bg2"/>
                </a:solidFill>
              </a:rPr>
              <a:t>Actions Related to In-Person Instructional Offerings</a:t>
            </a:r>
            <a:endParaRPr lang="en-US" dirty="0"/>
          </a:p>
        </p:txBody>
      </p:sp>
      <p:sp>
        <p:nvSpPr>
          <p:cNvPr id="4" name="Content Placeholder 3">
            <a:extLst>
              <a:ext uri="{FF2B5EF4-FFF2-40B4-BE49-F238E27FC236}">
                <a16:creationId xmlns:a16="http://schemas.microsoft.com/office/drawing/2014/main" id="{14BAD698-529E-9A60-E343-D0B572EC243E}"/>
              </a:ext>
            </a:extLst>
          </p:cNvPr>
          <p:cNvSpPr>
            <a:spLocks noGrp="1"/>
          </p:cNvSpPr>
          <p:nvPr>
            <p:ph sz="quarter" idx="13"/>
          </p:nvPr>
        </p:nvSpPr>
        <p:spPr>
          <a:xfrm>
            <a:off x="326462" y="1737360"/>
            <a:ext cx="11539076" cy="1258888"/>
          </a:xfrm>
        </p:spPr>
        <p:txBody>
          <a:bodyPr/>
          <a:lstStyle/>
          <a:p>
            <a:pPr marL="50800" indent="0">
              <a:buNone/>
            </a:pPr>
            <a:r>
              <a:rPr lang="en-US" b="1" dirty="0"/>
              <a:t>Actions related to In-Person Instructional Offerings [additional rows and actions may be added as necessary]</a:t>
            </a:r>
          </a:p>
        </p:txBody>
      </p:sp>
      <p:graphicFrame>
        <p:nvGraphicFramePr>
          <p:cNvPr id="6" name="Content Placeholder 5">
            <a:extLst>
              <a:ext uri="{FF2B5EF4-FFF2-40B4-BE49-F238E27FC236}">
                <a16:creationId xmlns:a16="http://schemas.microsoft.com/office/drawing/2014/main" id="{D99BCE2F-DF00-8D30-EDEA-71C9F978E472}"/>
              </a:ext>
            </a:extLst>
          </p:cNvPr>
          <p:cNvGraphicFramePr>
            <a:graphicFrameLocks noGrp="1"/>
          </p:cNvGraphicFramePr>
          <p:nvPr>
            <p:ph sz="quarter" idx="14"/>
            <p:extLst>
              <p:ext uri="{D42A27DB-BD31-4B8C-83A1-F6EECF244321}">
                <p14:modId xmlns:p14="http://schemas.microsoft.com/office/powerpoint/2010/main" val="537726667"/>
              </p:ext>
            </p:extLst>
          </p:nvPr>
        </p:nvGraphicFramePr>
        <p:xfrm>
          <a:off x="326461" y="3062288"/>
          <a:ext cx="11539077" cy="3200400"/>
        </p:xfrm>
        <a:graphic>
          <a:graphicData uri="http://schemas.openxmlformats.org/drawingml/2006/table">
            <a:tbl>
              <a:tblPr firstRow="1" bandRow="1">
                <a:tableStyleId>{36253FD1-0324-4118-B700-BEF557B07AC3}</a:tableStyleId>
              </a:tblPr>
              <a:tblGrid>
                <a:gridCol w="7970328">
                  <a:extLst>
                    <a:ext uri="{9D8B030D-6E8A-4147-A177-3AD203B41FA5}">
                      <a16:colId xmlns:a16="http://schemas.microsoft.com/office/drawing/2014/main" val="368860584"/>
                    </a:ext>
                  </a:extLst>
                </a:gridCol>
                <a:gridCol w="1550505">
                  <a:extLst>
                    <a:ext uri="{9D8B030D-6E8A-4147-A177-3AD203B41FA5}">
                      <a16:colId xmlns:a16="http://schemas.microsoft.com/office/drawing/2014/main" val="2516512676"/>
                    </a:ext>
                  </a:extLst>
                </a:gridCol>
                <a:gridCol w="2018244">
                  <a:extLst>
                    <a:ext uri="{9D8B030D-6E8A-4147-A177-3AD203B41FA5}">
                      <a16:colId xmlns:a16="http://schemas.microsoft.com/office/drawing/2014/main" val="668377169"/>
                    </a:ext>
                  </a:extLst>
                </a:gridCol>
              </a:tblGrid>
              <a:tr h="688612">
                <a:tc>
                  <a:txBody>
                    <a:bodyPr/>
                    <a:lstStyle/>
                    <a:p>
                      <a:r>
                        <a:rPr lang="en-US" sz="2400" dirty="0"/>
                        <a:t>Description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AD3"/>
                    </a:solidFill>
                  </a:tcPr>
                </a:tc>
                <a:tc>
                  <a:txBody>
                    <a:bodyPr/>
                    <a:lstStyle/>
                    <a:p>
                      <a:r>
                        <a:rPr lang="en-US" sz="2400" dirty="0"/>
                        <a:t>Total Funds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AD3"/>
                    </a:solidFill>
                  </a:tcPr>
                </a:tc>
                <a:tc>
                  <a:txBody>
                    <a:bodyPr/>
                    <a:lstStyle/>
                    <a:p>
                      <a:pPr algn="ctr"/>
                      <a:r>
                        <a:rPr lang="en-US" sz="2400" dirty="0"/>
                        <a:t>Contributing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AD3"/>
                    </a:solidFill>
                  </a:tcPr>
                </a:tc>
                <a:extLst>
                  <a:ext uri="{0D108BD9-81ED-4DB2-BD59-A6C34878D82A}">
                    <a16:rowId xmlns:a16="http://schemas.microsoft.com/office/drawing/2014/main" val="1709733868"/>
                  </a:ext>
                </a:extLst>
              </a:tr>
              <a:tr h="370840">
                <a:tc>
                  <a:txBody>
                    <a:bodyPr/>
                    <a:lstStyle/>
                    <a:p>
                      <a:r>
                        <a:rPr lang="en-US" sz="2400" dirty="0"/>
                        <a:t>[A description of what the action is; may include a description of how the action contributes to increasing or improving services]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a:t>[$ 0.00]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[Y/N]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78978979"/>
                  </a:ext>
                </a:extLst>
              </a:tr>
              <a:tr h="37084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400" dirty="0"/>
                        <a:t>[A description of what the action is; may include a description of how the action contributes to increasing or improving services]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400" dirty="0"/>
                        <a:t>[$ 0.00]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2400" dirty="0"/>
                        <a:t>[Y/N]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8096989"/>
                  </a:ext>
                </a:extLst>
              </a:tr>
            </a:tbl>
          </a:graphicData>
        </a:graphic>
      </p:graphicFrame>
      <p:sp>
        <p:nvSpPr>
          <p:cNvPr id="2" name="Slide Number Placeholder 1">
            <a:extLst>
              <a:ext uri="{FF2B5EF4-FFF2-40B4-BE49-F238E27FC236}">
                <a16:creationId xmlns:a16="http://schemas.microsoft.com/office/drawing/2014/main" id="{B425DFEC-74E7-5827-157C-7102F64CF95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31</a:t>
            </a:fld>
            <a:endParaRPr lang="en-US"/>
          </a:p>
        </p:txBody>
      </p:sp>
    </p:spTree>
    <p:extLst>
      <p:ext uri="{BB962C8B-B14F-4D97-AF65-F5344CB8AC3E}">
        <p14:creationId xmlns:p14="http://schemas.microsoft.com/office/powerpoint/2010/main" val="10601107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0ED2D7-1D9D-C6DB-8800-BD7EC672988F}"/>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394C0966-BF11-FBEE-0E22-8D2CA729D4F1}"/>
              </a:ext>
            </a:extLst>
          </p:cNvPr>
          <p:cNvSpPr>
            <a:spLocks noGrp="1"/>
          </p:cNvSpPr>
          <p:nvPr>
            <p:ph type="title"/>
          </p:nvPr>
        </p:nvSpPr>
        <p:spPr>
          <a:xfrm>
            <a:off x="349169" y="307505"/>
            <a:ext cx="11493661" cy="1579661"/>
          </a:xfrm>
        </p:spPr>
        <p:txBody>
          <a:bodyPr>
            <a:normAutofit/>
          </a:bodyPr>
          <a:lstStyle/>
          <a:p>
            <a:pPr algn="ctr"/>
            <a:r>
              <a:rPr lang="en-US" sz="4600" dirty="0">
                <a:solidFill>
                  <a:schemeClr val="bg2"/>
                </a:solidFill>
              </a:rPr>
              <a:t>Instructions for Actions Related to In-Person Instructional Offerings</a:t>
            </a:r>
            <a:endParaRPr lang="en-US" sz="4600" dirty="0"/>
          </a:p>
        </p:txBody>
      </p:sp>
      <p:sp>
        <p:nvSpPr>
          <p:cNvPr id="4" name="Content Placeholder 3">
            <a:extLst>
              <a:ext uri="{FF2B5EF4-FFF2-40B4-BE49-F238E27FC236}">
                <a16:creationId xmlns:a16="http://schemas.microsoft.com/office/drawing/2014/main" id="{485A17BB-D02E-2BF9-6970-76E6230D5A4F}"/>
              </a:ext>
            </a:extLst>
          </p:cNvPr>
          <p:cNvSpPr>
            <a:spLocks noGrp="1"/>
          </p:cNvSpPr>
          <p:nvPr>
            <p:ph sz="quarter" idx="13"/>
          </p:nvPr>
        </p:nvSpPr>
        <p:spPr>
          <a:xfrm>
            <a:off x="736956" y="1887166"/>
            <a:ext cx="10718086" cy="4319081"/>
          </a:xfrm>
        </p:spPr>
        <p:txBody>
          <a:bodyPr>
            <a:normAutofit fontScale="92500" lnSpcReduction="10000"/>
          </a:bodyPr>
          <a:lstStyle/>
          <a:p>
            <a:pPr marL="114300" indent="0">
              <a:buNone/>
            </a:pPr>
            <a:r>
              <a:rPr lang="en-US" dirty="0">
                <a:solidFill>
                  <a:schemeClr val="bg2"/>
                </a:solidFill>
              </a:rPr>
              <a:t>For each action related to In-Person Instructional Offerings, please enter the following information in the table:</a:t>
            </a:r>
          </a:p>
          <a:p>
            <a:r>
              <a:rPr lang="en-US" dirty="0">
                <a:solidFill>
                  <a:schemeClr val="bg2"/>
                </a:solidFill>
              </a:rPr>
              <a:t>A description of what the action is. This may include a description of how the action contributes to meeting the increase or improved services requirement for foster youth, English learners, or low-income students, as applicable.</a:t>
            </a:r>
          </a:p>
          <a:p>
            <a:r>
              <a:rPr lang="en-US" dirty="0">
                <a:solidFill>
                  <a:schemeClr val="bg2"/>
                </a:solidFill>
              </a:rPr>
              <a:t>Enter the total amount of expenditures associated with this action; and</a:t>
            </a:r>
          </a:p>
          <a:p>
            <a:r>
              <a:rPr lang="en-US" dirty="0">
                <a:solidFill>
                  <a:schemeClr val="bg2"/>
                </a:solidFill>
              </a:rPr>
              <a:t>Indicate whether the action contributes to meeting the increase or improved services requirement as described in the Increased or Improved Services section using a “Y” for Yes or an “N” for No.</a:t>
            </a:r>
          </a:p>
        </p:txBody>
      </p:sp>
      <p:sp>
        <p:nvSpPr>
          <p:cNvPr id="2" name="Slide Number Placeholder 1">
            <a:extLst>
              <a:ext uri="{FF2B5EF4-FFF2-40B4-BE49-F238E27FC236}">
                <a16:creationId xmlns:a16="http://schemas.microsoft.com/office/drawing/2014/main" id="{1DBE2C65-41DB-D8F8-16B4-4EAC3B0A7CD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32</a:t>
            </a:fld>
            <a:endParaRPr lang="en-US"/>
          </a:p>
        </p:txBody>
      </p:sp>
    </p:spTree>
    <p:extLst>
      <p:ext uri="{BB962C8B-B14F-4D97-AF65-F5344CB8AC3E}">
        <p14:creationId xmlns:p14="http://schemas.microsoft.com/office/powerpoint/2010/main" val="15450392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1630D85-3D9E-66CC-0866-81B977895096}"/>
              </a:ext>
            </a:extLst>
          </p:cNvPr>
          <p:cNvSpPr>
            <a:spLocks noGrp="1"/>
          </p:cNvSpPr>
          <p:nvPr>
            <p:ph type="title"/>
          </p:nvPr>
        </p:nvSpPr>
        <p:spPr/>
        <p:txBody>
          <a:bodyPr/>
          <a:lstStyle/>
          <a:p>
            <a:r>
              <a:rPr lang="en-US" dirty="0">
                <a:solidFill>
                  <a:schemeClr val="bg2"/>
                </a:solidFill>
              </a:rPr>
              <a:t>Distance Learning Program</a:t>
            </a:r>
            <a:endParaRPr lang="en-US" dirty="0"/>
          </a:p>
        </p:txBody>
      </p:sp>
      <p:sp>
        <p:nvSpPr>
          <p:cNvPr id="2" name="Text Placeholder 1">
            <a:extLst>
              <a:ext uri="{FF2B5EF4-FFF2-40B4-BE49-F238E27FC236}">
                <a16:creationId xmlns:a16="http://schemas.microsoft.com/office/drawing/2014/main" id="{D268A07C-6616-7EC9-8AC3-AF11C4E3A168}"/>
              </a:ext>
            </a:extLst>
          </p:cNvPr>
          <p:cNvSpPr>
            <a:spLocks noGrp="1"/>
          </p:cNvSpPr>
          <p:nvPr>
            <p:ph type="body" idx="1"/>
          </p:nvPr>
        </p:nvSpPr>
        <p:spPr/>
        <p:txBody>
          <a:bodyPr/>
          <a:lstStyle/>
          <a:p>
            <a:r>
              <a:rPr lang="en-US" cap="small" dirty="0">
                <a:solidFill>
                  <a:schemeClr val="bg2"/>
                </a:solidFill>
              </a:rPr>
              <a:t>Template and Instructions</a:t>
            </a:r>
          </a:p>
        </p:txBody>
      </p:sp>
      <p:sp>
        <p:nvSpPr>
          <p:cNvPr id="3" name="Slide Number Placeholder 2">
            <a:extLst>
              <a:ext uri="{FF2B5EF4-FFF2-40B4-BE49-F238E27FC236}">
                <a16:creationId xmlns:a16="http://schemas.microsoft.com/office/drawing/2014/main" id="{4E3B87A6-9C97-E6D2-D230-BF61F49779C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33</a:t>
            </a:fld>
            <a:endParaRPr lang="en-US"/>
          </a:p>
        </p:txBody>
      </p:sp>
    </p:spTree>
    <p:extLst>
      <p:ext uri="{BB962C8B-B14F-4D97-AF65-F5344CB8AC3E}">
        <p14:creationId xmlns:p14="http://schemas.microsoft.com/office/powerpoint/2010/main" val="7139433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B6D00BE-B403-6820-437C-79FEAC646B00}"/>
              </a:ext>
            </a:extLst>
          </p:cNvPr>
          <p:cNvSpPr>
            <a:spLocks noGrp="1"/>
          </p:cNvSpPr>
          <p:nvPr>
            <p:ph type="title"/>
          </p:nvPr>
        </p:nvSpPr>
        <p:spPr/>
        <p:txBody>
          <a:bodyPr/>
          <a:lstStyle/>
          <a:p>
            <a:pPr algn="ctr"/>
            <a:r>
              <a:rPr lang="en-US" dirty="0">
                <a:solidFill>
                  <a:schemeClr val="bg2"/>
                </a:solidFill>
              </a:rPr>
              <a:t>Continuity of Instruction</a:t>
            </a:r>
            <a:endParaRPr lang="en-US" dirty="0"/>
          </a:p>
        </p:txBody>
      </p:sp>
      <p:sp>
        <p:nvSpPr>
          <p:cNvPr id="6" name="Content Placeholder 3">
            <a:extLst>
              <a:ext uri="{FF2B5EF4-FFF2-40B4-BE49-F238E27FC236}">
                <a16:creationId xmlns:a16="http://schemas.microsoft.com/office/drawing/2014/main" id="{0FDD563B-74F4-FCA2-778E-66805935B58B}"/>
              </a:ext>
            </a:extLst>
          </p:cNvPr>
          <p:cNvSpPr>
            <a:spLocks noGrp="1"/>
          </p:cNvSpPr>
          <p:nvPr>
            <p:ph sz="quarter" idx="13"/>
          </p:nvPr>
        </p:nvSpPr>
        <p:spPr>
          <a:xfrm>
            <a:off x="942975" y="2017712"/>
            <a:ext cx="9942513" cy="2147887"/>
          </a:xfrm>
          <a:solidFill>
            <a:srgbClr val="D9EAD3"/>
          </a:solidFill>
          <a:ln>
            <a:solidFill>
              <a:schemeClr val="bg2"/>
            </a:solidFill>
          </a:ln>
        </p:spPr>
        <p:txBody>
          <a:bodyPr>
            <a:normAutofit fontScale="85000" lnSpcReduction="10000"/>
          </a:bodyPr>
          <a:lstStyle/>
          <a:p>
            <a:pPr marL="50800" indent="0">
              <a:buNone/>
            </a:pPr>
            <a:r>
              <a:rPr lang="en-US" dirty="0"/>
              <a:t>A description of how the LEA will provide continuity of instruction during the school year to ensure pupils have access to a full curriculum of substantially similar quality regardless of the method of delivery, including the LEA’s plan for curriculum and instructional resources that will ensure instructional continuity for pupils if a transition between in-person instruction and distance learning is necessary.</a:t>
            </a:r>
          </a:p>
        </p:txBody>
      </p:sp>
      <p:sp>
        <p:nvSpPr>
          <p:cNvPr id="5" name="Content Placeholder 4">
            <a:extLst>
              <a:ext uri="{FF2B5EF4-FFF2-40B4-BE49-F238E27FC236}">
                <a16:creationId xmlns:a16="http://schemas.microsoft.com/office/drawing/2014/main" id="{079D3F54-39D6-4799-9A71-FBAD38C4F7E5}"/>
              </a:ext>
            </a:extLst>
          </p:cNvPr>
          <p:cNvSpPr>
            <a:spLocks noGrp="1"/>
          </p:cNvSpPr>
          <p:nvPr>
            <p:ph sz="quarter" idx="14"/>
          </p:nvPr>
        </p:nvSpPr>
        <p:spPr>
          <a:xfrm>
            <a:off x="942975" y="4341814"/>
            <a:ext cx="9942513" cy="750886"/>
          </a:xfrm>
          <a:ln>
            <a:solidFill>
              <a:schemeClr val="accent1">
                <a:lumMod val="60000"/>
                <a:lumOff val="40000"/>
              </a:schemeClr>
            </a:solidFill>
          </a:ln>
        </p:spPr>
        <p:txBody>
          <a:bodyPr/>
          <a:lstStyle/>
          <a:p>
            <a:pPr marL="50800" indent="0">
              <a:buNone/>
            </a:pPr>
            <a:r>
              <a:rPr lang="en-US" dirty="0"/>
              <a:t>[Respond here]</a:t>
            </a:r>
          </a:p>
        </p:txBody>
      </p:sp>
      <p:sp>
        <p:nvSpPr>
          <p:cNvPr id="2" name="Slide Number Placeholder 1">
            <a:extLst>
              <a:ext uri="{FF2B5EF4-FFF2-40B4-BE49-F238E27FC236}">
                <a16:creationId xmlns:a16="http://schemas.microsoft.com/office/drawing/2014/main" id="{769B80A6-0C80-6084-0C39-2AB2ABB6BAD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34</a:t>
            </a:fld>
            <a:endParaRPr lang="en-US"/>
          </a:p>
        </p:txBody>
      </p:sp>
    </p:spTree>
    <p:extLst>
      <p:ext uri="{BB962C8B-B14F-4D97-AF65-F5344CB8AC3E}">
        <p14:creationId xmlns:p14="http://schemas.microsoft.com/office/powerpoint/2010/main" val="12708684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C5AD69-D6D3-9787-8D5C-D485AD8C3230}"/>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7554DE96-E0B3-F940-4D2B-E4CE73EABE3F}"/>
              </a:ext>
            </a:extLst>
          </p:cNvPr>
          <p:cNvSpPr>
            <a:spLocks noGrp="1"/>
          </p:cNvSpPr>
          <p:nvPr>
            <p:ph type="title"/>
          </p:nvPr>
        </p:nvSpPr>
        <p:spPr>
          <a:xfrm>
            <a:off x="349169" y="307506"/>
            <a:ext cx="11493661" cy="1210010"/>
          </a:xfrm>
        </p:spPr>
        <p:txBody>
          <a:bodyPr>
            <a:normAutofit/>
          </a:bodyPr>
          <a:lstStyle/>
          <a:p>
            <a:pPr algn="ctr"/>
            <a:r>
              <a:rPr lang="en-US" sz="4600" dirty="0">
                <a:solidFill>
                  <a:schemeClr val="bg2"/>
                </a:solidFill>
              </a:rPr>
              <a:t>Instructions for Continuity of Instruction</a:t>
            </a:r>
            <a:endParaRPr lang="en-US" sz="4600" dirty="0"/>
          </a:p>
        </p:txBody>
      </p:sp>
      <p:sp>
        <p:nvSpPr>
          <p:cNvPr id="4" name="Content Placeholder 3">
            <a:extLst>
              <a:ext uri="{FF2B5EF4-FFF2-40B4-BE49-F238E27FC236}">
                <a16:creationId xmlns:a16="http://schemas.microsoft.com/office/drawing/2014/main" id="{EC980D3F-CD0D-2478-8F1F-46620EEB75BF}"/>
              </a:ext>
            </a:extLst>
          </p:cNvPr>
          <p:cNvSpPr>
            <a:spLocks noGrp="1"/>
          </p:cNvSpPr>
          <p:nvPr>
            <p:ph sz="quarter" idx="13"/>
          </p:nvPr>
        </p:nvSpPr>
        <p:spPr>
          <a:xfrm>
            <a:off x="736956" y="1887166"/>
            <a:ext cx="10718086" cy="4319081"/>
          </a:xfrm>
        </p:spPr>
        <p:txBody>
          <a:bodyPr>
            <a:normAutofit/>
          </a:bodyPr>
          <a:lstStyle/>
          <a:p>
            <a:pPr marL="114300" indent="0">
              <a:buNone/>
            </a:pPr>
            <a:r>
              <a:rPr lang="en-US" dirty="0">
                <a:solidFill>
                  <a:schemeClr val="bg2"/>
                </a:solidFill>
              </a:rPr>
              <a:t>A sufficient response to this prompt will:</a:t>
            </a:r>
          </a:p>
          <a:p>
            <a:r>
              <a:rPr lang="en-US" dirty="0">
                <a:solidFill>
                  <a:schemeClr val="bg2"/>
                </a:solidFill>
              </a:rPr>
              <a:t>Provide specific information about how the LEA will provide continuity of instruction and learning to ensure that pupils have access to a full curriculum of substantially similar quality regardless of the method of delivery; and</a:t>
            </a:r>
          </a:p>
          <a:p>
            <a:r>
              <a:rPr lang="en-US" dirty="0">
                <a:solidFill>
                  <a:schemeClr val="bg2"/>
                </a:solidFill>
              </a:rPr>
              <a:t>Provide a description of the curriculum and instructional resources that will be developed or utilized that will ensure instructional continuity for pupils if a transition between in-person instruction and distance learning is necessary.</a:t>
            </a:r>
            <a:endParaRPr lang="en-US" dirty="0"/>
          </a:p>
        </p:txBody>
      </p:sp>
      <p:sp>
        <p:nvSpPr>
          <p:cNvPr id="2" name="Slide Number Placeholder 1">
            <a:extLst>
              <a:ext uri="{FF2B5EF4-FFF2-40B4-BE49-F238E27FC236}">
                <a16:creationId xmlns:a16="http://schemas.microsoft.com/office/drawing/2014/main" id="{EB289BB1-765A-23F4-0DA2-CEC80D54AAE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35</a:t>
            </a:fld>
            <a:endParaRPr lang="en-US"/>
          </a:p>
        </p:txBody>
      </p:sp>
    </p:spTree>
    <p:extLst>
      <p:ext uri="{BB962C8B-B14F-4D97-AF65-F5344CB8AC3E}">
        <p14:creationId xmlns:p14="http://schemas.microsoft.com/office/powerpoint/2010/main" val="42368981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497F03C-4037-4D0E-DF3D-097A0AED424B}"/>
              </a:ext>
            </a:extLst>
          </p:cNvPr>
          <p:cNvSpPr>
            <a:spLocks noGrp="1"/>
          </p:cNvSpPr>
          <p:nvPr>
            <p:ph type="title"/>
          </p:nvPr>
        </p:nvSpPr>
        <p:spPr/>
        <p:txBody>
          <a:bodyPr/>
          <a:lstStyle/>
          <a:p>
            <a:pPr algn="ctr"/>
            <a:r>
              <a:rPr lang="en-US" dirty="0">
                <a:solidFill>
                  <a:schemeClr val="bg2"/>
                </a:solidFill>
              </a:rPr>
              <a:t>Access to Devices and Connectivity</a:t>
            </a:r>
            <a:endParaRPr lang="en-US" dirty="0"/>
          </a:p>
        </p:txBody>
      </p:sp>
      <p:sp>
        <p:nvSpPr>
          <p:cNvPr id="4" name="Content Placeholder 3">
            <a:extLst>
              <a:ext uri="{FF2B5EF4-FFF2-40B4-BE49-F238E27FC236}">
                <a16:creationId xmlns:a16="http://schemas.microsoft.com/office/drawing/2014/main" id="{9B5F64BB-2681-3B58-2F5A-4F0E746E0A43}"/>
              </a:ext>
            </a:extLst>
          </p:cNvPr>
          <p:cNvSpPr>
            <a:spLocks noGrp="1"/>
          </p:cNvSpPr>
          <p:nvPr>
            <p:ph sz="quarter" idx="13"/>
          </p:nvPr>
        </p:nvSpPr>
        <p:spPr>
          <a:xfrm>
            <a:off x="942975" y="2017713"/>
            <a:ext cx="9942513" cy="1153504"/>
          </a:xfrm>
          <a:solidFill>
            <a:srgbClr val="D9EAD3"/>
          </a:solidFill>
        </p:spPr>
        <p:txBody>
          <a:bodyPr/>
          <a:lstStyle/>
          <a:p>
            <a:pPr marL="50800" indent="0">
              <a:buNone/>
            </a:pPr>
            <a:r>
              <a:rPr lang="en-US" dirty="0"/>
              <a:t>A description of how the LEA will ensure access to devices and connectivity for all pupils to support distance learning.</a:t>
            </a:r>
          </a:p>
        </p:txBody>
      </p:sp>
      <p:sp>
        <p:nvSpPr>
          <p:cNvPr id="6" name="Content Placeholder 4">
            <a:extLst>
              <a:ext uri="{FF2B5EF4-FFF2-40B4-BE49-F238E27FC236}">
                <a16:creationId xmlns:a16="http://schemas.microsoft.com/office/drawing/2014/main" id="{93CD9BAF-AEAC-91ED-02D7-12215DB09B7D}"/>
              </a:ext>
            </a:extLst>
          </p:cNvPr>
          <p:cNvSpPr>
            <a:spLocks noGrp="1"/>
          </p:cNvSpPr>
          <p:nvPr>
            <p:ph sz="quarter" idx="14"/>
          </p:nvPr>
        </p:nvSpPr>
        <p:spPr>
          <a:xfrm>
            <a:off x="942975" y="3208390"/>
            <a:ext cx="9942513" cy="770410"/>
          </a:xfrm>
          <a:ln>
            <a:solidFill>
              <a:schemeClr val="accent1">
                <a:lumMod val="40000"/>
                <a:lumOff val="60000"/>
              </a:schemeClr>
            </a:solidFill>
          </a:ln>
        </p:spPr>
        <p:txBody>
          <a:bodyPr/>
          <a:lstStyle/>
          <a:p>
            <a:pPr marL="114300" indent="0">
              <a:buNone/>
            </a:pPr>
            <a:r>
              <a:rPr lang="en-US" dirty="0"/>
              <a:t>[Respond here]</a:t>
            </a:r>
          </a:p>
        </p:txBody>
      </p:sp>
      <p:sp>
        <p:nvSpPr>
          <p:cNvPr id="2" name="Slide Number Placeholder 1">
            <a:extLst>
              <a:ext uri="{FF2B5EF4-FFF2-40B4-BE49-F238E27FC236}">
                <a16:creationId xmlns:a16="http://schemas.microsoft.com/office/drawing/2014/main" id="{F0056570-9E99-3281-EABA-8CDE07A8F56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36</a:t>
            </a:fld>
            <a:endParaRPr lang="en-US"/>
          </a:p>
        </p:txBody>
      </p:sp>
    </p:spTree>
    <p:extLst>
      <p:ext uri="{BB962C8B-B14F-4D97-AF65-F5344CB8AC3E}">
        <p14:creationId xmlns:p14="http://schemas.microsoft.com/office/powerpoint/2010/main" val="23018814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51AB3A-599D-177B-55FD-B902449E0274}"/>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9CBEEBFB-E045-8A78-14CA-A6D9F30A49E1}"/>
              </a:ext>
            </a:extLst>
          </p:cNvPr>
          <p:cNvSpPr>
            <a:spLocks noGrp="1"/>
          </p:cNvSpPr>
          <p:nvPr>
            <p:ph type="title"/>
          </p:nvPr>
        </p:nvSpPr>
        <p:spPr>
          <a:xfrm>
            <a:off x="349169" y="307506"/>
            <a:ext cx="11493661" cy="1354718"/>
          </a:xfrm>
        </p:spPr>
        <p:txBody>
          <a:bodyPr>
            <a:normAutofit/>
          </a:bodyPr>
          <a:lstStyle/>
          <a:p>
            <a:pPr algn="ctr"/>
            <a:r>
              <a:rPr lang="en-US" sz="4600" dirty="0">
                <a:solidFill>
                  <a:schemeClr val="bg2"/>
                </a:solidFill>
              </a:rPr>
              <a:t>Instructions for Access to Devices and Connectivity</a:t>
            </a:r>
            <a:endParaRPr lang="en-US" sz="4600" dirty="0"/>
          </a:p>
        </p:txBody>
      </p:sp>
      <p:sp>
        <p:nvSpPr>
          <p:cNvPr id="4" name="Content Placeholder 3">
            <a:extLst>
              <a:ext uri="{FF2B5EF4-FFF2-40B4-BE49-F238E27FC236}">
                <a16:creationId xmlns:a16="http://schemas.microsoft.com/office/drawing/2014/main" id="{78E75B7D-F4DB-DA1C-4856-58C2E377D0FC}"/>
              </a:ext>
            </a:extLst>
          </p:cNvPr>
          <p:cNvSpPr>
            <a:spLocks noGrp="1"/>
          </p:cNvSpPr>
          <p:nvPr>
            <p:ph sz="quarter" idx="13"/>
          </p:nvPr>
        </p:nvSpPr>
        <p:spPr>
          <a:xfrm>
            <a:off x="543062" y="1887166"/>
            <a:ext cx="11105873" cy="4319081"/>
          </a:xfrm>
        </p:spPr>
        <p:txBody>
          <a:bodyPr>
            <a:normAutofit lnSpcReduction="10000"/>
          </a:bodyPr>
          <a:lstStyle/>
          <a:p>
            <a:pPr marL="114300" indent="0">
              <a:buNone/>
            </a:pPr>
            <a:r>
              <a:rPr lang="en-US" dirty="0">
                <a:solidFill>
                  <a:schemeClr val="bg2"/>
                </a:solidFill>
              </a:rPr>
              <a:t>Describe how the LEA will ensure access to devices and connectivity for all pupils to support distance learning whenever it occurs, including:</a:t>
            </a:r>
          </a:p>
          <a:p>
            <a:r>
              <a:rPr lang="en-US" dirty="0">
                <a:solidFill>
                  <a:schemeClr val="bg2"/>
                </a:solidFill>
              </a:rPr>
              <a:t>The process used to ascertain the needs of students. In doing so, the LEA may consider the needs of teachers and families in order to ensure that students have access to devices and connectivity. </a:t>
            </a:r>
          </a:p>
          <a:p>
            <a:r>
              <a:rPr lang="en-US" dirty="0">
                <a:solidFill>
                  <a:schemeClr val="bg2"/>
                </a:solidFill>
              </a:rPr>
              <a:t>The plan for ensuring access to devices and connectivity for all pupils to support distance learning, whenever it occurs, and for providing technological support to ensure access to devices and connectivity.</a:t>
            </a:r>
          </a:p>
        </p:txBody>
      </p:sp>
      <p:sp>
        <p:nvSpPr>
          <p:cNvPr id="2" name="Slide Number Placeholder 1">
            <a:extLst>
              <a:ext uri="{FF2B5EF4-FFF2-40B4-BE49-F238E27FC236}">
                <a16:creationId xmlns:a16="http://schemas.microsoft.com/office/drawing/2014/main" id="{15FD5E83-627A-8073-159A-9CD44E972B0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37</a:t>
            </a:fld>
            <a:endParaRPr lang="en-US"/>
          </a:p>
        </p:txBody>
      </p:sp>
    </p:spTree>
    <p:extLst>
      <p:ext uri="{BB962C8B-B14F-4D97-AF65-F5344CB8AC3E}">
        <p14:creationId xmlns:p14="http://schemas.microsoft.com/office/powerpoint/2010/main" val="14961697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A2C9CC-29DB-DE19-F96D-2084F22B37F0}"/>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89D540BE-8A02-24CC-0BF1-97CF8DB6BDBC}"/>
              </a:ext>
            </a:extLst>
          </p:cNvPr>
          <p:cNvSpPr>
            <a:spLocks noGrp="1"/>
          </p:cNvSpPr>
          <p:nvPr>
            <p:ph type="title"/>
          </p:nvPr>
        </p:nvSpPr>
        <p:spPr>
          <a:xfrm>
            <a:off x="349169" y="307506"/>
            <a:ext cx="11493661" cy="1354718"/>
          </a:xfrm>
        </p:spPr>
        <p:txBody>
          <a:bodyPr>
            <a:normAutofit/>
          </a:bodyPr>
          <a:lstStyle/>
          <a:p>
            <a:pPr algn="ctr"/>
            <a:r>
              <a:rPr lang="en-US" sz="4600" dirty="0">
                <a:solidFill>
                  <a:schemeClr val="bg2"/>
                </a:solidFill>
              </a:rPr>
              <a:t>Instructions for Access to Devices and Connectivity (2)</a:t>
            </a:r>
            <a:endParaRPr lang="en-US" sz="4600" dirty="0"/>
          </a:p>
        </p:txBody>
      </p:sp>
      <p:sp>
        <p:nvSpPr>
          <p:cNvPr id="4" name="Content Placeholder 3">
            <a:extLst>
              <a:ext uri="{FF2B5EF4-FFF2-40B4-BE49-F238E27FC236}">
                <a16:creationId xmlns:a16="http://schemas.microsoft.com/office/drawing/2014/main" id="{CF2EFF29-0EAF-37D6-7415-3457ACB9863F}"/>
              </a:ext>
            </a:extLst>
          </p:cNvPr>
          <p:cNvSpPr>
            <a:spLocks noGrp="1"/>
          </p:cNvSpPr>
          <p:nvPr>
            <p:ph sz="quarter" idx="13"/>
          </p:nvPr>
        </p:nvSpPr>
        <p:spPr>
          <a:xfrm>
            <a:off x="543062" y="1887166"/>
            <a:ext cx="11105873" cy="4319081"/>
          </a:xfrm>
        </p:spPr>
        <p:txBody>
          <a:bodyPr>
            <a:normAutofit/>
          </a:bodyPr>
          <a:lstStyle/>
          <a:p>
            <a:r>
              <a:rPr lang="en-US" dirty="0">
                <a:solidFill>
                  <a:schemeClr val="bg2"/>
                </a:solidFill>
              </a:rPr>
              <a:t>Descriptions of the efforts of the LEA to ensure students and families with unique circumstances have access to devices and connectivity.</a:t>
            </a:r>
          </a:p>
          <a:p>
            <a:r>
              <a:rPr lang="en-US" dirty="0">
                <a:solidFill>
                  <a:schemeClr val="bg2"/>
                </a:solidFill>
              </a:rPr>
              <a:t>Descriptions of methods used to reach students and families who previously were not able to access devices and connectivity.</a:t>
            </a:r>
            <a:endParaRPr lang="en-US" dirty="0"/>
          </a:p>
        </p:txBody>
      </p:sp>
      <p:sp>
        <p:nvSpPr>
          <p:cNvPr id="2" name="Slide Number Placeholder 1">
            <a:extLst>
              <a:ext uri="{FF2B5EF4-FFF2-40B4-BE49-F238E27FC236}">
                <a16:creationId xmlns:a16="http://schemas.microsoft.com/office/drawing/2014/main" id="{9F453D4D-9DBF-890A-3A2D-5BC7D591BA1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38</a:t>
            </a:fld>
            <a:endParaRPr lang="en-US"/>
          </a:p>
        </p:txBody>
      </p:sp>
    </p:spTree>
    <p:extLst>
      <p:ext uri="{BB962C8B-B14F-4D97-AF65-F5344CB8AC3E}">
        <p14:creationId xmlns:p14="http://schemas.microsoft.com/office/powerpoint/2010/main" val="33112167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15C551-8EA9-04CE-B022-4698A76EEA78}"/>
              </a:ext>
            </a:extLst>
          </p:cNvPr>
          <p:cNvSpPr>
            <a:spLocks noGrp="1"/>
          </p:cNvSpPr>
          <p:nvPr>
            <p:ph type="title"/>
          </p:nvPr>
        </p:nvSpPr>
        <p:spPr/>
        <p:txBody>
          <a:bodyPr/>
          <a:lstStyle/>
          <a:p>
            <a:pPr algn="ctr"/>
            <a:r>
              <a:rPr lang="en-US" dirty="0">
                <a:solidFill>
                  <a:schemeClr val="bg2"/>
                </a:solidFill>
              </a:rPr>
              <a:t>Pupil Participation and Progress</a:t>
            </a:r>
            <a:endParaRPr lang="en-US" dirty="0"/>
          </a:p>
        </p:txBody>
      </p:sp>
      <p:sp>
        <p:nvSpPr>
          <p:cNvPr id="4" name="Content Placeholder 3">
            <a:extLst>
              <a:ext uri="{FF2B5EF4-FFF2-40B4-BE49-F238E27FC236}">
                <a16:creationId xmlns:a16="http://schemas.microsoft.com/office/drawing/2014/main" id="{BE0FB6E0-C99F-4921-2218-A7AFA1E2FC44}"/>
              </a:ext>
            </a:extLst>
          </p:cNvPr>
          <p:cNvSpPr>
            <a:spLocks noGrp="1"/>
          </p:cNvSpPr>
          <p:nvPr>
            <p:ph sz="quarter" idx="13"/>
          </p:nvPr>
        </p:nvSpPr>
        <p:spPr>
          <a:solidFill>
            <a:srgbClr val="D9EAD3"/>
          </a:solidFill>
          <a:ln>
            <a:solidFill>
              <a:schemeClr val="bg2"/>
            </a:solidFill>
          </a:ln>
        </p:spPr>
        <p:txBody>
          <a:bodyPr>
            <a:normAutofit lnSpcReduction="10000"/>
          </a:bodyPr>
          <a:lstStyle/>
          <a:p>
            <a:pPr marL="50800" indent="0">
              <a:buNone/>
            </a:pPr>
            <a:r>
              <a:rPr lang="en-US" dirty="0"/>
              <a:t>A description of how the LEA will assess pupil progress through live contacts and synchronous instructional minutes, and a description of how the LEA will measure participation and time value of pupil work.</a:t>
            </a:r>
          </a:p>
        </p:txBody>
      </p:sp>
      <p:sp>
        <p:nvSpPr>
          <p:cNvPr id="5" name="Content Placeholder 4">
            <a:extLst>
              <a:ext uri="{FF2B5EF4-FFF2-40B4-BE49-F238E27FC236}">
                <a16:creationId xmlns:a16="http://schemas.microsoft.com/office/drawing/2014/main" id="{C54CFAED-F34F-07D5-EEC8-CD752BBD06C0}"/>
              </a:ext>
            </a:extLst>
          </p:cNvPr>
          <p:cNvSpPr>
            <a:spLocks noGrp="1"/>
          </p:cNvSpPr>
          <p:nvPr>
            <p:ph sz="quarter" idx="14"/>
          </p:nvPr>
        </p:nvSpPr>
        <p:spPr/>
        <p:txBody>
          <a:bodyPr/>
          <a:lstStyle/>
          <a:p>
            <a:pPr marL="50800" indent="0">
              <a:buNone/>
            </a:pPr>
            <a:r>
              <a:rPr lang="en-US" dirty="0"/>
              <a:t>Instructions and guidance are under development</a:t>
            </a:r>
          </a:p>
        </p:txBody>
      </p:sp>
      <p:sp>
        <p:nvSpPr>
          <p:cNvPr id="2" name="Slide Number Placeholder 1">
            <a:extLst>
              <a:ext uri="{FF2B5EF4-FFF2-40B4-BE49-F238E27FC236}">
                <a16:creationId xmlns:a16="http://schemas.microsoft.com/office/drawing/2014/main" id="{6EAEA351-9D71-7A7A-7843-FE29C171FC4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39</a:t>
            </a:fld>
            <a:endParaRPr lang="en-US"/>
          </a:p>
        </p:txBody>
      </p:sp>
    </p:spTree>
    <p:extLst>
      <p:ext uri="{BB962C8B-B14F-4D97-AF65-F5344CB8AC3E}">
        <p14:creationId xmlns:p14="http://schemas.microsoft.com/office/powerpoint/2010/main" val="3963906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AB79783-18F4-1C3D-956D-63ABD20EBD27}"/>
              </a:ext>
            </a:extLst>
          </p:cNvPr>
          <p:cNvSpPr>
            <a:spLocks noGrp="1"/>
          </p:cNvSpPr>
          <p:nvPr>
            <p:ph type="title"/>
          </p:nvPr>
        </p:nvSpPr>
        <p:spPr>
          <a:xfrm>
            <a:off x="1066800" y="61686"/>
            <a:ext cx="10058400" cy="700368"/>
          </a:xfrm>
        </p:spPr>
        <p:txBody>
          <a:bodyPr>
            <a:normAutofit fontScale="90000"/>
          </a:bodyPr>
          <a:lstStyle/>
          <a:p>
            <a:pPr algn="ctr"/>
            <a:r>
              <a:rPr lang="en-US" dirty="0"/>
              <a:t>Actions/Process (1)</a:t>
            </a:r>
          </a:p>
        </p:txBody>
      </p:sp>
      <p:graphicFrame>
        <p:nvGraphicFramePr>
          <p:cNvPr id="7" name="Content Placeholder 6">
            <a:extLst>
              <a:ext uri="{FF2B5EF4-FFF2-40B4-BE49-F238E27FC236}">
                <a16:creationId xmlns:a16="http://schemas.microsoft.com/office/drawing/2014/main" id="{1B6A9427-16B1-6B21-9C37-674B0C619188}"/>
              </a:ext>
            </a:extLst>
          </p:cNvPr>
          <p:cNvGraphicFramePr>
            <a:graphicFrameLocks noGrp="1"/>
          </p:cNvGraphicFramePr>
          <p:nvPr>
            <p:ph sz="quarter" idx="13"/>
            <p:extLst>
              <p:ext uri="{D42A27DB-BD31-4B8C-83A1-F6EECF244321}">
                <p14:modId xmlns:p14="http://schemas.microsoft.com/office/powerpoint/2010/main" val="1341308423"/>
              </p:ext>
            </p:extLst>
          </p:nvPr>
        </p:nvGraphicFramePr>
        <p:xfrm>
          <a:off x="689202" y="906331"/>
          <a:ext cx="10813596" cy="975360"/>
        </p:xfrm>
        <a:graphic>
          <a:graphicData uri="http://schemas.openxmlformats.org/drawingml/2006/table">
            <a:tbl>
              <a:tblPr firstRow="1" bandRow="1">
                <a:tableStyleId>{36253FD1-0324-4118-B700-BEF557B07AC3}</a:tableStyleId>
              </a:tblPr>
              <a:tblGrid>
                <a:gridCol w="6139996">
                  <a:extLst>
                    <a:ext uri="{9D8B030D-6E8A-4147-A177-3AD203B41FA5}">
                      <a16:colId xmlns:a16="http://schemas.microsoft.com/office/drawing/2014/main" val="2690890759"/>
                    </a:ext>
                  </a:extLst>
                </a:gridCol>
                <a:gridCol w="4673600">
                  <a:extLst>
                    <a:ext uri="{9D8B030D-6E8A-4147-A177-3AD203B41FA5}">
                      <a16:colId xmlns:a16="http://schemas.microsoft.com/office/drawing/2014/main" val="3240435566"/>
                    </a:ext>
                  </a:extLst>
                </a:gridCol>
              </a:tblGrid>
              <a:tr h="37084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600" b="1" dirty="0"/>
                        <a:t>Action/Process</a:t>
                      </a:r>
                    </a:p>
                  </a:txBody>
                  <a:tcPr>
                    <a:solidFill>
                      <a:schemeClr val="accent4">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600" b="1" dirty="0"/>
                        <a:t>Date</a:t>
                      </a:r>
                    </a:p>
                  </a:txBody>
                  <a:tcPr>
                    <a:solidFill>
                      <a:schemeClr val="accent4">
                        <a:lumMod val="60000"/>
                        <a:lumOff val="40000"/>
                      </a:schemeClr>
                    </a:solidFill>
                  </a:tcPr>
                </a:tc>
                <a:extLst>
                  <a:ext uri="{0D108BD9-81ED-4DB2-BD59-A6C34878D82A}">
                    <a16:rowId xmlns:a16="http://schemas.microsoft.com/office/drawing/2014/main" val="2549915778"/>
                  </a:ext>
                </a:extLst>
              </a:tr>
              <a:tr h="37084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600" dirty="0">
                          <a:solidFill>
                            <a:schemeClr val="dk1"/>
                          </a:solidFill>
                        </a:rPr>
                        <a:t>Template and Instructions Available</a:t>
                      </a:r>
                      <a:endParaRPr lang="en-US" sz="2600" dirty="0"/>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600" b="1" dirty="0">
                          <a:solidFill>
                            <a:schemeClr val="dk1"/>
                          </a:solidFill>
                        </a:rPr>
                        <a:t>On or before August 1</a:t>
                      </a:r>
                      <a:endParaRPr lang="en-US" sz="2600" b="1" dirty="0"/>
                    </a:p>
                  </a:txBody>
                  <a:tcPr/>
                </a:tc>
                <a:extLst>
                  <a:ext uri="{0D108BD9-81ED-4DB2-BD59-A6C34878D82A}">
                    <a16:rowId xmlns:a16="http://schemas.microsoft.com/office/drawing/2014/main" val="519658936"/>
                  </a:ext>
                </a:extLst>
              </a:tr>
            </a:tbl>
          </a:graphicData>
        </a:graphic>
      </p:graphicFrame>
      <p:sp>
        <p:nvSpPr>
          <p:cNvPr id="5" name="Content Placeholder 4">
            <a:extLst>
              <a:ext uri="{FF2B5EF4-FFF2-40B4-BE49-F238E27FC236}">
                <a16:creationId xmlns:a16="http://schemas.microsoft.com/office/drawing/2014/main" id="{8926EF03-36BC-453B-F8CA-0521DC84C623}"/>
              </a:ext>
            </a:extLst>
          </p:cNvPr>
          <p:cNvSpPr>
            <a:spLocks noGrp="1"/>
          </p:cNvSpPr>
          <p:nvPr>
            <p:ph sz="quarter" idx="14"/>
          </p:nvPr>
        </p:nvSpPr>
        <p:spPr>
          <a:xfrm>
            <a:off x="689202" y="2273844"/>
            <a:ext cx="10813595" cy="4157345"/>
          </a:xfrm>
        </p:spPr>
        <p:txBody>
          <a:bodyPr>
            <a:normAutofit fontScale="85000" lnSpcReduction="10000"/>
          </a:bodyPr>
          <a:lstStyle/>
          <a:p>
            <a:pPr marL="114300" indent="0">
              <a:buNone/>
            </a:pPr>
            <a:r>
              <a:rPr lang="en-US" sz="2800" dirty="0"/>
              <a:t>Stakeholder Engagement</a:t>
            </a:r>
          </a:p>
          <a:p>
            <a:r>
              <a:rPr lang="en-US" sz="2800" dirty="0"/>
              <a:t>Solicit recommendations and comments regarding specific actions and expenditures proposed to be included in the Learning Continuity Plan. </a:t>
            </a:r>
          </a:p>
          <a:p>
            <a:r>
              <a:rPr lang="en-US" sz="2800" dirty="0"/>
              <a:t>Provide the opportunity to submit written comments regarding specific actions and expenditures proposed to be included in the Learning Continuity Plan. </a:t>
            </a:r>
          </a:p>
          <a:p>
            <a:pPr>
              <a:spcAft>
                <a:spcPts val="1200"/>
              </a:spcAft>
            </a:pPr>
            <a:r>
              <a:rPr lang="en-US" sz="2800" dirty="0"/>
              <a:t>Present the Learning Continuity Plan to the Parent Advisory Committee and the English Learner Parent Advisory Committee for review and comment* </a:t>
            </a:r>
          </a:p>
          <a:p>
            <a:pPr marL="114300" indent="0">
              <a:spcBef>
                <a:spcPts val="1600"/>
              </a:spcBef>
              <a:buNone/>
            </a:pPr>
            <a:r>
              <a:rPr lang="en-US" sz="2800" dirty="0"/>
              <a:t>*District and COE superintendents must respond in writing to comments received from these committees</a:t>
            </a:r>
            <a:endParaRPr lang="en-US" dirty="0"/>
          </a:p>
        </p:txBody>
      </p:sp>
      <p:sp>
        <p:nvSpPr>
          <p:cNvPr id="2" name="Slide Number Placeholder 1">
            <a:extLst>
              <a:ext uri="{FF2B5EF4-FFF2-40B4-BE49-F238E27FC236}">
                <a16:creationId xmlns:a16="http://schemas.microsoft.com/office/drawing/2014/main" id="{A0E80A18-6C4B-4E03-9476-2969DD41A91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28409226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211FEE-9858-41B2-85D3-53FF74E8E080}"/>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0240C47C-6CB0-88F3-EB74-5CF762969C0E}"/>
              </a:ext>
            </a:extLst>
          </p:cNvPr>
          <p:cNvSpPr>
            <a:spLocks noGrp="1"/>
          </p:cNvSpPr>
          <p:nvPr>
            <p:ph type="title"/>
          </p:nvPr>
        </p:nvSpPr>
        <p:spPr/>
        <p:txBody>
          <a:bodyPr/>
          <a:lstStyle/>
          <a:p>
            <a:pPr algn="ctr"/>
            <a:r>
              <a:rPr lang="en-US" dirty="0">
                <a:solidFill>
                  <a:schemeClr val="bg2"/>
                </a:solidFill>
              </a:rPr>
              <a:t>Distance Learning Professional Development</a:t>
            </a:r>
            <a:endParaRPr lang="en-US" dirty="0"/>
          </a:p>
        </p:txBody>
      </p:sp>
      <p:sp>
        <p:nvSpPr>
          <p:cNvPr id="4" name="Content Placeholder 3">
            <a:extLst>
              <a:ext uri="{FF2B5EF4-FFF2-40B4-BE49-F238E27FC236}">
                <a16:creationId xmlns:a16="http://schemas.microsoft.com/office/drawing/2014/main" id="{658452ED-A069-9757-FECB-3285449BC4D9}"/>
              </a:ext>
            </a:extLst>
          </p:cNvPr>
          <p:cNvSpPr>
            <a:spLocks noGrp="1"/>
          </p:cNvSpPr>
          <p:nvPr>
            <p:ph sz="quarter" idx="13"/>
          </p:nvPr>
        </p:nvSpPr>
        <p:spPr>
          <a:solidFill>
            <a:srgbClr val="D9EAD3"/>
          </a:solidFill>
          <a:ln>
            <a:solidFill>
              <a:schemeClr val="bg2"/>
            </a:solidFill>
          </a:ln>
        </p:spPr>
        <p:txBody>
          <a:bodyPr>
            <a:normAutofit/>
          </a:bodyPr>
          <a:lstStyle/>
          <a:p>
            <a:pPr marL="50800" indent="0">
              <a:buNone/>
            </a:pPr>
            <a:r>
              <a:rPr lang="en-US" dirty="0"/>
              <a:t>A description of the professional development and resources that will be provided to staff to support the distance learning program, including technological support.</a:t>
            </a:r>
          </a:p>
        </p:txBody>
      </p:sp>
      <p:sp>
        <p:nvSpPr>
          <p:cNvPr id="5" name="Content Placeholder 4">
            <a:extLst>
              <a:ext uri="{FF2B5EF4-FFF2-40B4-BE49-F238E27FC236}">
                <a16:creationId xmlns:a16="http://schemas.microsoft.com/office/drawing/2014/main" id="{B60A5F25-CE46-C931-C377-E6C6CE4DCE4F}"/>
              </a:ext>
            </a:extLst>
          </p:cNvPr>
          <p:cNvSpPr>
            <a:spLocks noGrp="1"/>
          </p:cNvSpPr>
          <p:nvPr>
            <p:ph sz="quarter" idx="14"/>
          </p:nvPr>
        </p:nvSpPr>
        <p:spPr/>
        <p:txBody>
          <a:bodyPr/>
          <a:lstStyle/>
          <a:p>
            <a:pPr marL="114300" indent="0">
              <a:buNone/>
            </a:pPr>
            <a:r>
              <a:rPr lang="en-US" dirty="0">
                <a:solidFill>
                  <a:schemeClr val="bg2"/>
                </a:solidFill>
              </a:rPr>
              <a:t>A sufficient response to this prompt will provide specific information about the professional development and resources the LEA will provide to staff to support the distance learning program, including technology support.</a:t>
            </a:r>
            <a:endParaRPr lang="en-US" dirty="0"/>
          </a:p>
        </p:txBody>
      </p:sp>
      <p:sp>
        <p:nvSpPr>
          <p:cNvPr id="2" name="Slide Number Placeholder 1">
            <a:extLst>
              <a:ext uri="{FF2B5EF4-FFF2-40B4-BE49-F238E27FC236}">
                <a16:creationId xmlns:a16="http://schemas.microsoft.com/office/drawing/2014/main" id="{C594ADFA-50B6-8873-BAB0-877E7C096C0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40</a:t>
            </a:fld>
            <a:endParaRPr lang="en-US"/>
          </a:p>
        </p:txBody>
      </p:sp>
    </p:spTree>
    <p:extLst>
      <p:ext uri="{BB962C8B-B14F-4D97-AF65-F5344CB8AC3E}">
        <p14:creationId xmlns:p14="http://schemas.microsoft.com/office/powerpoint/2010/main" val="38738555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A47DAD-E8E8-9235-27A6-F071424D7D33}"/>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B2578837-336E-5557-603D-C5B5FEC0B85C}"/>
              </a:ext>
            </a:extLst>
          </p:cNvPr>
          <p:cNvSpPr>
            <a:spLocks noGrp="1"/>
          </p:cNvSpPr>
          <p:nvPr>
            <p:ph type="title"/>
          </p:nvPr>
        </p:nvSpPr>
        <p:spPr/>
        <p:txBody>
          <a:bodyPr/>
          <a:lstStyle/>
          <a:p>
            <a:pPr algn="ctr"/>
            <a:r>
              <a:rPr lang="en-US" dirty="0">
                <a:solidFill>
                  <a:schemeClr val="bg2"/>
                </a:solidFill>
              </a:rPr>
              <a:t>Staff Roles and Responsibilities</a:t>
            </a:r>
            <a:endParaRPr lang="en-US" dirty="0"/>
          </a:p>
        </p:txBody>
      </p:sp>
      <p:sp>
        <p:nvSpPr>
          <p:cNvPr id="4" name="Content Placeholder 3">
            <a:extLst>
              <a:ext uri="{FF2B5EF4-FFF2-40B4-BE49-F238E27FC236}">
                <a16:creationId xmlns:a16="http://schemas.microsoft.com/office/drawing/2014/main" id="{54F1F755-3DDC-68BD-10FC-C94239B832CD}"/>
              </a:ext>
            </a:extLst>
          </p:cNvPr>
          <p:cNvSpPr>
            <a:spLocks noGrp="1"/>
          </p:cNvSpPr>
          <p:nvPr>
            <p:ph sz="quarter" idx="13"/>
          </p:nvPr>
        </p:nvSpPr>
        <p:spPr>
          <a:solidFill>
            <a:srgbClr val="D9EAD3"/>
          </a:solidFill>
          <a:ln>
            <a:solidFill>
              <a:schemeClr val="bg2"/>
            </a:solidFill>
          </a:ln>
        </p:spPr>
        <p:txBody>
          <a:bodyPr>
            <a:normAutofit/>
          </a:bodyPr>
          <a:lstStyle/>
          <a:p>
            <a:pPr marL="50800" indent="0">
              <a:buNone/>
            </a:pPr>
            <a:r>
              <a:rPr lang="en-US" dirty="0"/>
              <a:t>A description of the new roles and responsibilities of affected staff as a result of COVID-19.</a:t>
            </a:r>
          </a:p>
        </p:txBody>
      </p:sp>
      <p:sp>
        <p:nvSpPr>
          <p:cNvPr id="5" name="Content Placeholder 4">
            <a:extLst>
              <a:ext uri="{FF2B5EF4-FFF2-40B4-BE49-F238E27FC236}">
                <a16:creationId xmlns:a16="http://schemas.microsoft.com/office/drawing/2014/main" id="{6C309838-F126-6755-9877-5B4ED9403370}"/>
              </a:ext>
            </a:extLst>
          </p:cNvPr>
          <p:cNvSpPr>
            <a:spLocks noGrp="1"/>
          </p:cNvSpPr>
          <p:nvPr>
            <p:ph sz="quarter" idx="14"/>
          </p:nvPr>
        </p:nvSpPr>
        <p:spPr>
          <a:xfrm>
            <a:off x="942975" y="3767462"/>
            <a:ext cx="9942513" cy="887142"/>
          </a:xfrm>
          <a:ln>
            <a:solidFill>
              <a:schemeClr val="accent1">
                <a:lumMod val="40000"/>
                <a:lumOff val="60000"/>
              </a:schemeClr>
            </a:solidFill>
          </a:ln>
        </p:spPr>
        <p:txBody>
          <a:bodyPr/>
          <a:lstStyle/>
          <a:p>
            <a:pPr marL="114300" indent="0">
              <a:buNone/>
            </a:pPr>
            <a:r>
              <a:rPr lang="en-US" dirty="0"/>
              <a:t>[Respond here]</a:t>
            </a:r>
          </a:p>
        </p:txBody>
      </p:sp>
      <p:sp>
        <p:nvSpPr>
          <p:cNvPr id="2" name="Slide Number Placeholder 1">
            <a:extLst>
              <a:ext uri="{FF2B5EF4-FFF2-40B4-BE49-F238E27FC236}">
                <a16:creationId xmlns:a16="http://schemas.microsoft.com/office/drawing/2014/main" id="{BEDEA258-6372-DC8F-B5F4-24C30E7410A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41</a:t>
            </a:fld>
            <a:endParaRPr lang="en-US"/>
          </a:p>
        </p:txBody>
      </p:sp>
    </p:spTree>
    <p:extLst>
      <p:ext uri="{BB962C8B-B14F-4D97-AF65-F5344CB8AC3E}">
        <p14:creationId xmlns:p14="http://schemas.microsoft.com/office/powerpoint/2010/main" val="42490136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51E3DD-4717-BAEE-00AE-5D2E91F0B893}"/>
              </a:ext>
            </a:extLst>
          </p:cNvPr>
          <p:cNvSpPr>
            <a:spLocks noGrp="1"/>
          </p:cNvSpPr>
          <p:nvPr>
            <p:ph type="title"/>
          </p:nvPr>
        </p:nvSpPr>
        <p:spPr/>
        <p:txBody>
          <a:bodyPr/>
          <a:lstStyle/>
          <a:p>
            <a:pPr algn="ctr"/>
            <a:r>
              <a:rPr lang="en-US" dirty="0"/>
              <a:t>Instructions for Staff Roles and Responsibilities</a:t>
            </a:r>
          </a:p>
        </p:txBody>
      </p:sp>
      <p:sp>
        <p:nvSpPr>
          <p:cNvPr id="4" name="Content Placeholder 3">
            <a:extLst>
              <a:ext uri="{FF2B5EF4-FFF2-40B4-BE49-F238E27FC236}">
                <a16:creationId xmlns:a16="http://schemas.microsoft.com/office/drawing/2014/main" id="{59428B58-DDB3-56BF-282F-7592780D3B0B}"/>
              </a:ext>
            </a:extLst>
          </p:cNvPr>
          <p:cNvSpPr>
            <a:spLocks noGrp="1"/>
          </p:cNvSpPr>
          <p:nvPr>
            <p:ph sz="quarter" idx="13"/>
          </p:nvPr>
        </p:nvSpPr>
        <p:spPr>
          <a:xfrm>
            <a:off x="942975" y="2017712"/>
            <a:ext cx="9942513" cy="4312749"/>
          </a:xfrm>
        </p:spPr>
        <p:txBody>
          <a:bodyPr>
            <a:normAutofit lnSpcReduction="10000"/>
          </a:bodyPr>
          <a:lstStyle/>
          <a:p>
            <a:pPr marL="114300" indent="0">
              <a:buNone/>
            </a:pPr>
            <a:r>
              <a:rPr lang="en-US" dirty="0"/>
              <a:t>A sufficient response to this prompt will describe how the LEA has adapted the roles and responsibilities of employees that have necessarily changed as a result of COVID-19 such as, but not limited to: </a:t>
            </a:r>
          </a:p>
          <a:p>
            <a:pPr lvl="0"/>
            <a:r>
              <a:rPr lang="en-US" dirty="0"/>
              <a:t>Modifications made to staff roles and responsibilities to meet the academic and social-emotional needs of students while ensuring the health and safety of staff and students.</a:t>
            </a:r>
          </a:p>
          <a:p>
            <a:pPr lvl="0"/>
            <a:r>
              <a:rPr lang="en-US" dirty="0"/>
              <a:t>Changes to an employee’s original role or responsibility when that original role or responsibility is not feasible in a remote environment.</a:t>
            </a:r>
          </a:p>
        </p:txBody>
      </p:sp>
      <p:sp>
        <p:nvSpPr>
          <p:cNvPr id="2" name="Slide Number Placeholder 1">
            <a:extLst>
              <a:ext uri="{FF2B5EF4-FFF2-40B4-BE49-F238E27FC236}">
                <a16:creationId xmlns:a16="http://schemas.microsoft.com/office/drawing/2014/main" id="{42B206A8-5704-0052-0AAE-AAB24E970CB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42</a:t>
            </a:fld>
            <a:endParaRPr lang="en-US"/>
          </a:p>
        </p:txBody>
      </p:sp>
    </p:spTree>
    <p:extLst>
      <p:ext uri="{BB962C8B-B14F-4D97-AF65-F5344CB8AC3E}">
        <p14:creationId xmlns:p14="http://schemas.microsoft.com/office/powerpoint/2010/main" val="2857101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590C88-65A7-6B0D-4BE4-4EFF01B4E835}"/>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9FF2242F-5C63-1713-318C-D4D270193F19}"/>
              </a:ext>
            </a:extLst>
          </p:cNvPr>
          <p:cNvSpPr>
            <a:spLocks noGrp="1"/>
          </p:cNvSpPr>
          <p:nvPr>
            <p:ph type="title"/>
          </p:nvPr>
        </p:nvSpPr>
        <p:spPr>
          <a:xfrm>
            <a:off x="459483" y="241128"/>
            <a:ext cx="10909495" cy="1450757"/>
          </a:xfrm>
        </p:spPr>
        <p:txBody>
          <a:bodyPr/>
          <a:lstStyle/>
          <a:p>
            <a:pPr algn="ctr"/>
            <a:r>
              <a:rPr lang="en-US" dirty="0">
                <a:solidFill>
                  <a:schemeClr val="bg2"/>
                </a:solidFill>
              </a:rPr>
              <a:t>Supports for Pupils with Unique Needs</a:t>
            </a:r>
            <a:endParaRPr lang="en-US" dirty="0"/>
          </a:p>
        </p:txBody>
      </p:sp>
      <p:sp>
        <p:nvSpPr>
          <p:cNvPr id="4" name="Content Placeholder 3">
            <a:extLst>
              <a:ext uri="{FF2B5EF4-FFF2-40B4-BE49-F238E27FC236}">
                <a16:creationId xmlns:a16="http://schemas.microsoft.com/office/drawing/2014/main" id="{DAC0B428-7B89-F4BB-197F-AD380D0EB638}"/>
              </a:ext>
            </a:extLst>
          </p:cNvPr>
          <p:cNvSpPr>
            <a:spLocks noGrp="1"/>
          </p:cNvSpPr>
          <p:nvPr>
            <p:ph sz="quarter" idx="13"/>
          </p:nvPr>
        </p:nvSpPr>
        <p:spPr>
          <a:xfrm>
            <a:off x="942975" y="2017712"/>
            <a:ext cx="9942513" cy="2120533"/>
          </a:xfrm>
          <a:solidFill>
            <a:srgbClr val="D9EAD3"/>
          </a:solidFill>
          <a:ln>
            <a:solidFill>
              <a:schemeClr val="bg2"/>
            </a:solidFill>
          </a:ln>
        </p:spPr>
        <p:txBody>
          <a:bodyPr>
            <a:normAutofit lnSpcReduction="10000"/>
          </a:bodyPr>
          <a:lstStyle/>
          <a:p>
            <a:pPr marL="50800" indent="0">
              <a:buNone/>
            </a:pPr>
            <a:r>
              <a:rPr lang="en-US" dirty="0"/>
              <a:t>A description of the additional supports the LEA will provide during distance learning to assist pupils with unique needs, including English learners, pupils with exceptional needs served across the full continuum of placements, pupils in foster care, and pupils who are experiencing homelessness.</a:t>
            </a:r>
          </a:p>
        </p:txBody>
      </p:sp>
      <p:sp>
        <p:nvSpPr>
          <p:cNvPr id="5" name="Content Placeholder 4">
            <a:extLst>
              <a:ext uri="{FF2B5EF4-FFF2-40B4-BE49-F238E27FC236}">
                <a16:creationId xmlns:a16="http://schemas.microsoft.com/office/drawing/2014/main" id="{257BD76A-0E47-9995-55E6-E6B704EF0A47}"/>
              </a:ext>
            </a:extLst>
          </p:cNvPr>
          <p:cNvSpPr>
            <a:spLocks noGrp="1"/>
          </p:cNvSpPr>
          <p:nvPr>
            <p:ph sz="quarter" idx="14"/>
          </p:nvPr>
        </p:nvSpPr>
        <p:spPr>
          <a:xfrm>
            <a:off x="942973" y="4271554"/>
            <a:ext cx="9942513" cy="887142"/>
          </a:xfrm>
          <a:ln>
            <a:solidFill>
              <a:schemeClr val="accent1">
                <a:lumMod val="40000"/>
                <a:lumOff val="60000"/>
              </a:schemeClr>
            </a:solidFill>
          </a:ln>
        </p:spPr>
        <p:txBody>
          <a:bodyPr/>
          <a:lstStyle/>
          <a:p>
            <a:pPr marL="114300" indent="0">
              <a:buNone/>
            </a:pPr>
            <a:r>
              <a:rPr lang="en-US" dirty="0"/>
              <a:t>[Respond here]</a:t>
            </a:r>
          </a:p>
        </p:txBody>
      </p:sp>
      <p:sp>
        <p:nvSpPr>
          <p:cNvPr id="2" name="Slide Number Placeholder 1">
            <a:extLst>
              <a:ext uri="{FF2B5EF4-FFF2-40B4-BE49-F238E27FC236}">
                <a16:creationId xmlns:a16="http://schemas.microsoft.com/office/drawing/2014/main" id="{822EB4FA-C11F-EC89-A9E6-B1E69C0F8AC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43</a:t>
            </a:fld>
            <a:endParaRPr lang="en-US"/>
          </a:p>
        </p:txBody>
      </p:sp>
    </p:spTree>
    <p:extLst>
      <p:ext uri="{BB962C8B-B14F-4D97-AF65-F5344CB8AC3E}">
        <p14:creationId xmlns:p14="http://schemas.microsoft.com/office/powerpoint/2010/main" val="19398620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1970E0-AACD-F7A8-0DF6-3CB0C3CFA512}"/>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B95BB99E-0468-E31A-485C-533FDA2E567B}"/>
              </a:ext>
            </a:extLst>
          </p:cNvPr>
          <p:cNvSpPr>
            <a:spLocks noGrp="1"/>
          </p:cNvSpPr>
          <p:nvPr>
            <p:ph type="title"/>
          </p:nvPr>
        </p:nvSpPr>
        <p:spPr/>
        <p:txBody>
          <a:bodyPr/>
          <a:lstStyle/>
          <a:p>
            <a:pPr algn="ctr"/>
            <a:r>
              <a:rPr lang="en-US" dirty="0">
                <a:solidFill>
                  <a:schemeClr val="bg2"/>
                </a:solidFill>
              </a:rPr>
              <a:t>Instructions for Supports for Pupils with Unique Needs</a:t>
            </a:r>
            <a:endParaRPr lang="en-US" dirty="0"/>
          </a:p>
        </p:txBody>
      </p:sp>
      <p:sp>
        <p:nvSpPr>
          <p:cNvPr id="4" name="Content Placeholder 3">
            <a:extLst>
              <a:ext uri="{FF2B5EF4-FFF2-40B4-BE49-F238E27FC236}">
                <a16:creationId xmlns:a16="http://schemas.microsoft.com/office/drawing/2014/main" id="{8BF059A6-2567-BF56-2017-3726CD5C6F5D}"/>
              </a:ext>
            </a:extLst>
          </p:cNvPr>
          <p:cNvSpPr>
            <a:spLocks noGrp="1"/>
          </p:cNvSpPr>
          <p:nvPr>
            <p:ph sz="quarter" idx="13"/>
          </p:nvPr>
        </p:nvSpPr>
        <p:spPr>
          <a:xfrm>
            <a:off x="942975" y="2017712"/>
            <a:ext cx="9942513" cy="4312749"/>
          </a:xfrm>
        </p:spPr>
        <p:txBody>
          <a:bodyPr>
            <a:normAutofit lnSpcReduction="10000"/>
          </a:bodyPr>
          <a:lstStyle/>
          <a:p>
            <a:pPr marL="114300" indent="0">
              <a:buNone/>
            </a:pPr>
            <a:r>
              <a:rPr lang="en-US" dirty="0">
                <a:solidFill>
                  <a:schemeClr val="bg2"/>
                </a:solidFill>
              </a:rPr>
              <a:t>A sufficient response to this prompt must describe the additional support that the LEA will provide during distance learning to ensure equitable access, prevent a growth in achievement gaps and  assist pupils with unique needs, including additional supports provided to the following groups:</a:t>
            </a:r>
          </a:p>
          <a:p>
            <a:r>
              <a:rPr lang="en-US" dirty="0">
                <a:solidFill>
                  <a:schemeClr val="bg2"/>
                </a:solidFill>
              </a:rPr>
              <a:t>English learners</a:t>
            </a:r>
          </a:p>
          <a:p>
            <a:r>
              <a:rPr lang="en-US" dirty="0">
                <a:solidFill>
                  <a:schemeClr val="bg2"/>
                </a:solidFill>
              </a:rPr>
              <a:t>Pupils with exceptional needs served across the full continuum of placements</a:t>
            </a:r>
          </a:p>
          <a:p>
            <a:r>
              <a:rPr lang="en-US" dirty="0">
                <a:solidFill>
                  <a:schemeClr val="bg2"/>
                </a:solidFill>
              </a:rPr>
              <a:t>Pupils in foster care; and</a:t>
            </a:r>
          </a:p>
          <a:p>
            <a:r>
              <a:rPr lang="en-US" dirty="0">
                <a:solidFill>
                  <a:schemeClr val="bg2"/>
                </a:solidFill>
              </a:rPr>
              <a:t>Pupils who are experiencing homelessness.</a:t>
            </a:r>
          </a:p>
        </p:txBody>
      </p:sp>
      <p:sp>
        <p:nvSpPr>
          <p:cNvPr id="2" name="Slide Number Placeholder 1">
            <a:extLst>
              <a:ext uri="{FF2B5EF4-FFF2-40B4-BE49-F238E27FC236}">
                <a16:creationId xmlns:a16="http://schemas.microsoft.com/office/drawing/2014/main" id="{FD60470D-E192-9350-25CB-0F8C88F6FAC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44</a:t>
            </a:fld>
            <a:endParaRPr lang="en-US"/>
          </a:p>
        </p:txBody>
      </p:sp>
    </p:spTree>
    <p:extLst>
      <p:ext uri="{BB962C8B-B14F-4D97-AF65-F5344CB8AC3E}">
        <p14:creationId xmlns:p14="http://schemas.microsoft.com/office/powerpoint/2010/main" val="22250379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EA91247-46E2-E6E4-D121-CD0B5E71AAFE}"/>
              </a:ext>
            </a:extLst>
          </p:cNvPr>
          <p:cNvSpPr>
            <a:spLocks noGrp="1"/>
          </p:cNvSpPr>
          <p:nvPr>
            <p:ph type="title"/>
          </p:nvPr>
        </p:nvSpPr>
        <p:spPr>
          <a:xfrm>
            <a:off x="664637" y="233581"/>
            <a:ext cx="10499188" cy="1450757"/>
          </a:xfrm>
        </p:spPr>
        <p:txBody>
          <a:bodyPr/>
          <a:lstStyle/>
          <a:p>
            <a:pPr algn="ctr"/>
            <a:r>
              <a:rPr lang="en-US" dirty="0">
                <a:solidFill>
                  <a:schemeClr val="bg2"/>
                </a:solidFill>
              </a:rPr>
              <a:t>Actions Related to Distance Learning Program</a:t>
            </a:r>
            <a:endParaRPr lang="en-US" dirty="0"/>
          </a:p>
        </p:txBody>
      </p:sp>
      <p:sp>
        <p:nvSpPr>
          <p:cNvPr id="4" name="Content Placeholder 3">
            <a:extLst>
              <a:ext uri="{FF2B5EF4-FFF2-40B4-BE49-F238E27FC236}">
                <a16:creationId xmlns:a16="http://schemas.microsoft.com/office/drawing/2014/main" id="{F7D3CBDA-FFF6-1D1E-EB78-BD6752EA81D9}"/>
              </a:ext>
            </a:extLst>
          </p:cNvPr>
          <p:cNvSpPr>
            <a:spLocks noGrp="1"/>
          </p:cNvSpPr>
          <p:nvPr>
            <p:ph sz="quarter" idx="13"/>
          </p:nvPr>
        </p:nvSpPr>
        <p:spPr>
          <a:xfrm>
            <a:off x="339407" y="1619363"/>
            <a:ext cx="11325054" cy="1625600"/>
          </a:xfrm>
        </p:spPr>
        <p:txBody>
          <a:bodyPr/>
          <a:lstStyle/>
          <a:p>
            <a:pPr marL="50800" indent="0">
              <a:buNone/>
            </a:pPr>
            <a:r>
              <a:rPr lang="en-US" sz="2400" b="1" dirty="0"/>
              <a:t>Actions related to the Distance Learning Program [additional rows and actions may be added as necessary]</a:t>
            </a:r>
            <a:endParaRPr lang="en-US" dirty="0"/>
          </a:p>
        </p:txBody>
      </p:sp>
      <p:graphicFrame>
        <p:nvGraphicFramePr>
          <p:cNvPr id="6" name="Content Placeholder 5">
            <a:extLst>
              <a:ext uri="{FF2B5EF4-FFF2-40B4-BE49-F238E27FC236}">
                <a16:creationId xmlns:a16="http://schemas.microsoft.com/office/drawing/2014/main" id="{577D055F-8C41-5B50-D296-D1A6A3F04CD3}"/>
              </a:ext>
            </a:extLst>
          </p:cNvPr>
          <p:cNvGraphicFramePr>
            <a:graphicFrameLocks noGrp="1"/>
          </p:cNvGraphicFramePr>
          <p:nvPr>
            <p:ph sz="quarter" idx="14"/>
            <p:extLst>
              <p:ext uri="{D42A27DB-BD31-4B8C-83A1-F6EECF244321}">
                <p14:modId xmlns:p14="http://schemas.microsoft.com/office/powerpoint/2010/main" val="2513951868"/>
              </p:ext>
            </p:extLst>
          </p:nvPr>
        </p:nvGraphicFramePr>
        <p:xfrm>
          <a:off x="313516" y="2558196"/>
          <a:ext cx="11539077" cy="3200400"/>
        </p:xfrm>
        <a:graphic>
          <a:graphicData uri="http://schemas.openxmlformats.org/drawingml/2006/table">
            <a:tbl>
              <a:tblPr firstRow="1" bandRow="1">
                <a:tableStyleId>{36253FD1-0324-4118-B700-BEF557B07AC3}</a:tableStyleId>
              </a:tblPr>
              <a:tblGrid>
                <a:gridCol w="7970328">
                  <a:extLst>
                    <a:ext uri="{9D8B030D-6E8A-4147-A177-3AD203B41FA5}">
                      <a16:colId xmlns:a16="http://schemas.microsoft.com/office/drawing/2014/main" val="368860584"/>
                    </a:ext>
                  </a:extLst>
                </a:gridCol>
                <a:gridCol w="1550505">
                  <a:extLst>
                    <a:ext uri="{9D8B030D-6E8A-4147-A177-3AD203B41FA5}">
                      <a16:colId xmlns:a16="http://schemas.microsoft.com/office/drawing/2014/main" val="2516512676"/>
                    </a:ext>
                  </a:extLst>
                </a:gridCol>
                <a:gridCol w="2018244">
                  <a:extLst>
                    <a:ext uri="{9D8B030D-6E8A-4147-A177-3AD203B41FA5}">
                      <a16:colId xmlns:a16="http://schemas.microsoft.com/office/drawing/2014/main" val="668377169"/>
                    </a:ext>
                  </a:extLst>
                </a:gridCol>
              </a:tblGrid>
              <a:tr h="688612">
                <a:tc>
                  <a:txBody>
                    <a:bodyPr/>
                    <a:lstStyle/>
                    <a:p>
                      <a:r>
                        <a:rPr lang="en-US" sz="2400" dirty="0"/>
                        <a:t>Description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AD3"/>
                    </a:solidFill>
                  </a:tcPr>
                </a:tc>
                <a:tc>
                  <a:txBody>
                    <a:bodyPr/>
                    <a:lstStyle/>
                    <a:p>
                      <a:r>
                        <a:rPr lang="en-US" sz="2400" dirty="0"/>
                        <a:t>Total Funds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AD3"/>
                    </a:solidFill>
                  </a:tcPr>
                </a:tc>
                <a:tc>
                  <a:txBody>
                    <a:bodyPr/>
                    <a:lstStyle/>
                    <a:p>
                      <a:pPr algn="ctr"/>
                      <a:r>
                        <a:rPr lang="en-US" sz="2400" dirty="0"/>
                        <a:t>Contributing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AD3"/>
                    </a:solidFill>
                  </a:tcPr>
                </a:tc>
                <a:extLst>
                  <a:ext uri="{0D108BD9-81ED-4DB2-BD59-A6C34878D82A}">
                    <a16:rowId xmlns:a16="http://schemas.microsoft.com/office/drawing/2014/main" val="1709733868"/>
                  </a:ext>
                </a:extLst>
              </a:tr>
              <a:tr h="370840">
                <a:tc>
                  <a:txBody>
                    <a:bodyPr/>
                    <a:lstStyle/>
                    <a:p>
                      <a:r>
                        <a:rPr lang="en-US" sz="2400" dirty="0"/>
                        <a:t>[A description of what the action is; may include a description of how the action contributes to increasing or improving services]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a:t>[$ 0.00]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[Y/N]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78978979"/>
                  </a:ext>
                </a:extLst>
              </a:tr>
              <a:tr h="37084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400" dirty="0"/>
                        <a:t>[A description of what the action is; may include a description of how the action contributes to increasing or improving services]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400" dirty="0"/>
                        <a:t>[$ 0.00]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2400" dirty="0"/>
                        <a:t>[Y/N]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8096989"/>
                  </a:ext>
                </a:extLst>
              </a:tr>
            </a:tbl>
          </a:graphicData>
        </a:graphic>
      </p:graphicFrame>
      <p:sp>
        <p:nvSpPr>
          <p:cNvPr id="2" name="Slide Number Placeholder 1">
            <a:extLst>
              <a:ext uri="{FF2B5EF4-FFF2-40B4-BE49-F238E27FC236}">
                <a16:creationId xmlns:a16="http://schemas.microsoft.com/office/drawing/2014/main" id="{6B8D6F82-3E53-ABDB-DFD7-C88747E0E94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45</a:t>
            </a:fld>
            <a:endParaRPr lang="en-US"/>
          </a:p>
        </p:txBody>
      </p:sp>
    </p:spTree>
    <p:extLst>
      <p:ext uri="{BB962C8B-B14F-4D97-AF65-F5344CB8AC3E}">
        <p14:creationId xmlns:p14="http://schemas.microsoft.com/office/powerpoint/2010/main" val="12096694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3B11F96-178A-1F53-7342-CF224FCD5C85}"/>
              </a:ext>
            </a:extLst>
          </p:cNvPr>
          <p:cNvSpPr>
            <a:spLocks noGrp="1"/>
          </p:cNvSpPr>
          <p:nvPr>
            <p:ph type="title"/>
          </p:nvPr>
        </p:nvSpPr>
        <p:spPr/>
        <p:txBody>
          <a:bodyPr>
            <a:normAutofit fontScale="90000"/>
          </a:bodyPr>
          <a:lstStyle/>
          <a:p>
            <a:r>
              <a:rPr lang="en-US" dirty="0"/>
              <a:t>Increased or Improved Services for  Foster Youth, English Learners, and Low-Income Students</a:t>
            </a:r>
          </a:p>
        </p:txBody>
      </p:sp>
      <p:sp>
        <p:nvSpPr>
          <p:cNvPr id="2" name="Text Placeholder 1">
            <a:extLst>
              <a:ext uri="{FF2B5EF4-FFF2-40B4-BE49-F238E27FC236}">
                <a16:creationId xmlns:a16="http://schemas.microsoft.com/office/drawing/2014/main" id="{39C93FA5-A95A-8EE0-AFA9-50DC31353200}"/>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35FB4E8C-801B-A47C-CF24-884F568ECA2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46</a:t>
            </a:fld>
            <a:endParaRPr lang="en-US"/>
          </a:p>
        </p:txBody>
      </p:sp>
    </p:spTree>
    <p:extLst>
      <p:ext uri="{BB962C8B-B14F-4D97-AF65-F5344CB8AC3E}">
        <p14:creationId xmlns:p14="http://schemas.microsoft.com/office/powerpoint/2010/main" val="26216349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D0FEA5A-2E0C-C829-3863-A195491D6E00}"/>
              </a:ext>
            </a:extLst>
          </p:cNvPr>
          <p:cNvSpPr>
            <a:spLocks noGrp="1"/>
          </p:cNvSpPr>
          <p:nvPr>
            <p:ph type="title"/>
          </p:nvPr>
        </p:nvSpPr>
        <p:spPr>
          <a:xfrm>
            <a:off x="885031" y="229516"/>
            <a:ext cx="10058400" cy="616074"/>
          </a:xfrm>
        </p:spPr>
        <p:txBody>
          <a:bodyPr>
            <a:normAutofit fontScale="90000"/>
          </a:bodyPr>
          <a:lstStyle/>
          <a:p>
            <a:pPr algn="ctr"/>
            <a:r>
              <a:rPr lang="en-US" dirty="0"/>
              <a:t>Increased or Improved Services (1)</a:t>
            </a:r>
          </a:p>
        </p:txBody>
      </p:sp>
      <p:sp>
        <p:nvSpPr>
          <p:cNvPr id="4" name="Content Placeholder 3">
            <a:extLst>
              <a:ext uri="{FF2B5EF4-FFF2-40B4-BE49-F238E27FC236}">
                <a16:creationId xmlns:a16="http://schemas.microsoft.com/office/drawing/2014/main" id="{9A97D937-C9EA-A11B-BA0A-86AAD1F46234}"/>
              </a:ext>
            </a:extLst>
          </p:cNvPr>
          <p:cNvSpPr>
            <a:spLocks noGrp="1"/>
          </p:cNvSpPr>
          <p:nvPr>
            <p:ph sz="quarter" idx="13"/>
          </p:nvPr>
        </p:nvSpPr>
        <p:spPr>
          <a:xfrm>
            <a:off x="386863" y="845590"/>
            <a:ext cx="10750792" cy="959949"/>
          </a:xfrm>
          <a:solidFill>
            <a:srgbClr val="D9EAD3"/>
          </a:solidFill>
        </p:spPr>
        <p:txBody>
          <a:bodyPr>
            <a:normAutofit/>
          </a:bodyPr>
          <a:lstStyle/>
          <a:p>
            <a:pPr marL="50800" indent="0">
              <a:buNone/>
            </a:pPr>
            <a:r>
              <a:rPr lang="en-US" sz="2600" b="1" dirty="0"/>
              <a:t>Increased or Improved Services for Foster Youth, English Learners, and Low-Income Students</a:t>
            </a:r>
            <a:endParaRPr lang="en-US" sz="2600" dirty="0"/>
          </a:p>
        </p:txBody>
      </p:sp>
      <p:sp>
        <p:nvSpPr>
          <p:cNvPr id="5" name="Content Placeholder 4">
            <a:extLst>
              <a:ext uri="{FF2B5EF4-FFF2-40B4-BE49-F238E27FC236}">
                <a16:creationId xmlns:a16="http://schemas.microsoft.com/office/drawing/2014/main" id="{B038E3CA-56C8-46E6-3BE7-89EDA9DC85E2}"/>
              </a:ext>
            </a:extLst>
          </p:cNvPr>
          <p:cNvSpPr>
            <a:spLocks noGrp="1"/>
          </p:cNvSpPr>
          <p:nvPr>
            <p:ph sz="quarter" idx="14"/>
          </p:nvPr>
        </p:nvSpPr>
        <p:spPr>
          <a:xfrm>
            <a:off x="363415" y="1805539"/>
            <a:ext cx="11441723" cy="4822945"/>
          </a:xfrm>
        </p:spPr>
        <p:txBody>
          <a:bodyPr>
            <a:noAutofit/>
          </a:bodyPr>
          <a:lstStyle/>
          <a:p>
            <a:pPr marL="50800" indent="0">
              <a:spcAft>
                <a:spcPts val="1200"/>
              </a:spcAft>
              <a:buNone/>
            </a:pPr>
            <a:r>
              <a:rPr lang="en-US" sz="2400" b="1" dirty="0">
                <a:latin typeface="Arial" panose="020B0604020202020204" pitchFamily="34" charset="0"/>
                <a:ea typeface="SimSun" panose="02010600030101010101" pitchFamily="2" charset="-122"/>
                <a:cs typeface="Times New Roman" panose="02020603050405020304" pitchFamily="18" charset="0"/>
              </a:rPr>
              <a:t>Purpose</a:t>
            </a:r>
          </a:p>
          <a:p>
            <a:pPr marL="50800" indent="0">
              <a:spcAft>
                <a:spcPts val="1200"/>
              </a:spcAft>
              <a:buNone/>
            </a:pPr>
            <a:r>
              <a:rPr lang="en-US" sz="2400" i="1" dirty="0">
                <a:latin typeface="Arial" panose="020B0604020202020204" pitchFamily="34" charset="0"/>
                <a:ea typeface="Arial" panose="020B0604020202020204" pitchFamily="34" charset="0"/>
                <a:cs typeface="Arial" panose="020B0604020202020204" pitchFamily="34" charset="0"/>
              </a:rPr>
              <a:t>EC</a:t>
            </a:r>
            <a:r>
              <a:rPr lang="en-US" sz="2400" dirty="0">
                <a:latin typeface="Arial" panose="020B0604020202020204" pitchFamily="34" charset="0"/>
                <a:ea typeface="Arial" panose="020B0604020202020204" pitchFamily="34" charset="0"/>
                <a:cs typeface="Arial" panose="020B0604020202020204" pitchFamily="34" charset="0"/>
              </a:rPr>
              <a:t> Section 43509 maintains the requirement for LEAs to describe how they are increasing or improving services for unduplicated pupils pursuant to </a:t>
            </a:r>
            <a:r>
              <a:rPr lang="en-US" sz="2400" i="1" dirty="0">
                <a:latin typeface="Arial" panose="020B0604020202020204" pitchFamily="34" charset="0"/>
                <a:ea typeface="Arial" panose="020B0604020202020204" pitchFamily="34" charset="0"/>
                <a:cs typeface="Arial" panose="020B0604020202020204" pitchFamily="34" charset="0"/>
              </a:rPr>
              <a:t>California Code of Regulations</a:t>
            </a:r>
            <a:r>
              <a:rPr lang="en-US" sz="2400" dirty="0">
                <a:latin typeface="Arial" panose="020B0604020202020204" pitchFamily="34" charset="0"/>
                <a:ea typeface="Arial" panose="020B0604020202020204" pitchFamily="34" charset="0"/>
                <a:cs typeface="Arial" panose="020B0604020202020204" pitchFamily="34" charset="0"/>
              </a:rPr>
              <a:t>, Title 5 (5 </a:t>
            </a:r>
            <a:r>
              <a:rPr lang="en-US" sz="2400" i="1" dirty="0">
                <a:latin typeface="Arial" panose="020B0604020202020204" pitchFamily="34" charset="0"/>
                <a:ea typeface="Arial" panose="020B0604020202020204" pitchFamily="34" charset="0"/>
                <a:cs typeface="Arial" panose="020B0604020202020204" pitchFamily="34" charset="0"/>
              </a:rPr>
              <a:t>CCR</a:t>
            </a:r>
            <a:r>
              <a:rPr lang="en-US" sz="2400" dirty="0">
                <a:latin typeface="Arial" panose="020B0604020202020204" pitchFamily="34" charset="0"/>
                <a:ea typeface="Arial" panose="020B0604020202020204" pitchFamily="34" charset="0"/>
                <a:cs typeface="Arial" panose="020B0604020202020204" pitchFamily="34" charset="0"/>
              </a:rPr>
              <a:t>) Section 15496. In developing the Learning Continuity Plan, LEAs are to consider the unique needs of foster youth, English learners, and low-income students.</a:t>
            </a:r>
            <a:endParaRPr lang="en-US" sz="2400" dirty="0">
              <a:latin typeface="Arial" panose="020B0604020202020204" pitchFamily="34" charset="0"/>
              <a:ea typeface="Times New Roman" panose="02020603050405020304" pitchFamily="18" charset="0"/>
              <a:cs typeface="Times New Roman" panose="02020603050405020304" pitchFamily="18" charset="0"/>
            </a:endParaRPr>
          </a:p>
          <a:p>
            <a:pPr marL="50800" indent="0">
              <a:spcAft>
                <a:spcPts val="1200"/>
              </a:spcAft>
              <a:buNone/>
            </a:pPr>
            <a:r>
              <a:rPr lang="en-US" sz="2400" dirty="0">
                <a:latin typeface="Arial" panose="020B0604020202020204" pitchFamily="34" charset="0"/>
                <a:ea typeface="Arial" panose="020B0604020202020204" pitchFamily="34" charset="0"/>
                <a:cs typeface="Arial" panose="020B0604020202020204" pitchFamily="34" charset="0"/>
              </a:rPr>
              <a:t>The responses to the prompts in the Increased or Improved Services section of the Learning Continuity Plan provide stakeholders and the LEA community with a comprehensive description, within a single dedicated section, of how an LEA plans to increase or improve services for its unduplicated students as compared to all students.  </a:t>
            </a:r>
            <a:endParaRPr lang="en-US" sz="2400" dirty="0"/>
          </a:p>
        </p:txBody>
      </p:sp>
      <p:sp>
        <p:nvSpPr>
          <p:cNvPr id="2" name="Slide Number Placeholder 1">
            <a:extLst>
              <a:ext uri="{FF2B5EF4-FFF2-40B4-BE49-F238E27FC236}">
                <a16:creationId xmlns:a16="http://schemas.microsoft.com/office/drawing/2014/main" id="{1B67C3DE-C70A-9607-9980-6A1D31BEB38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47</a:t>
            </a:fld>
            <a:endParaRPr lang="en-US"/>
          </a:p>
        </p:txBody>
      </p:sp>
    </p:spTree>
    <p:extLst>
      <p:ext uri="{BB962C8B-B14F-4D97-AF65-F5344CB8AC3E}">
        <p14:creationId xmlns:p14="http://schemas.microsoft.com/office/powerpoint/2010/main" val="110033921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DB044A7-D250-C3A5-0644-19AFD6B44A79}"/>
              </a:ext>
            </a:extLst>
          </p:cNvPr>
          <p:cNvSpPr>
            <a:spLocks noGrp="1"/>
          </p:cNvSpPr>
          <p:nvPr>
            <p:ph type="title"/>
          </p:nvPr>
        </p:nvSpPr>
        <p:spPr>
          <a:xfrm>
            <a:off x="1066800" y="61686"/>
            <a:ext cx="10058400" cy="885825"/>
          </a:xfrm>
        </p:spPr>
        <p:txBody>
          <a:bodyPr/>
          <a:lstStyle/>
          <a:p>
            <a:pPr algn="ctr"/>
            <a:r>
              <a:rPr lang="en-US" dirty="0"/>
              <a:t>Increased or Improved Services (2)</a:t>
            </a:r>
          </a:p>
        </p:txBody>
      </p:sp>
      <p:sp>
        <p:nvSpPr>
          <p:cNvPr id="4" name="Content Placeholder 3">
            <a:extLst>
              <a:ext uri="{FF2B5EF4-FFF2-40B4-BE49-F238E27FC236}">
                <a16:creationId xmlns:a16="http://schemas.microsoft.com/office/drawing/2014/main" id="{0EAB23B7-0E71-3E1E-3C46-7EF0273B5228}"/>
              </a:ext>
            </a:extLst>
          </p:cNvPr>
          <p:cNvSpPr>
            <a:spLocks noGrp="1"/>
          </p:cNvSpPr>
          <p:nvPr>
            <p:ph sz="quarter" idx="13"/>
          </p:nvPr>
        </p:nvSpPr>
        <p:spPr>
          <a:xfrm>
            <a:off x="404891" y="933730"/>
            <a:ext cx="11382217" cy="885825"/>
          </a:xfrm>
          <a:solidFill>
            <a:srgbClr val="D9EAD3"/>
          </a:solidFill>
        </p:spPr>
        <p:txBody>
          <a:bodyPr>
            <a:normAutofit fontScale="92500" lnSpcReduction="10000"/>
          </a:bodyPr>
          <a:lstStyle/>
          <a:p>
            <a:pPr marL="50800" indent="0">
              <a:buNone/>
            </a:pPr>
            <a:r>
              <a:rPr lang="en-US" b="1" dirty="0"/>
              <a:t>Increased or Improved Services for Foster Youth, English Learners, and Low-Income Students</a:t>
            </a:r>
          </a:p>
        </p:txBody>
      </p:sp>
      <p:graphicFrame>
        <p:nvGraphicFramePr>
          <p:cNvPr id="7" name="Content Placeholder 6">
            <a:extLst>
              <a:ext uri="{FF2B5EF4-FFF2-40B4-BE49-F238E27FC236}">
                <a16:creationId xmlns:a16="http://schemas.microsoft.com/office/drawing/2014/main" id="{7A47AA23-95FD-2969-DFF7-243E8CD841CA}"/>
              </a:ext>
            </a:extLst>
          </p:cNvPr>
          <p:cNvGraphicFramePr>
            <a:graphicFrameLocks noGrp="1"/>
          </p:cNvGraphicFramePr>
          <p:nvPr>
            <p:ph sz="quarter" idx="14"/>
            <p:extLst>
              <p:ext uri="{D42A27DB-BD31-4B8C-83A1-F6EECF244321}">
                <p14:modId xmlns:p14="http://schemas.microsoft.com/office/powerpoint/2010/main" val="2073172762"/>
              </p:ext>
            </p:extLst>
          </p:nvPr>
        </p:nvGraphicFramePr>
        <p:xfrm>
          <a:off x="404891" y="1868639"/>
          <a:ext cx="11382218" cy="1645920"/>
        </p:xfrm>
        <a:graphic>
          <a:graphicData uri="http://schemas.openxmlformats.org/drawingml/2006/table">
            <a:tbl>
              <a:tblPr firstRow="1" bandRow="1">
                <a:tableStyleId>{36253FD1-0324-4118-B700-BEF557B07AC3}</a:tableStyleId>
              </a:tblPr>
              <a:tblGrid>
                <a:gridCol w="3824379">
                  <a:extLst>
                    <a:ext uri="{9D8B030D-6E8A-4147-A177-3AD203B41FA5}">
                      <a16:colId xmlns:a16="http://schemas.microsoft.com/office/drawing/2014/main" val="2876254717"/>
                    </a:ext>
                  </a:extLst>
                </a:gridCol>
                <a:gridCol w="7557839">
                  <a:extLst>
                    <a:ext uri="{9D8B030D-6E8A-4147-A177-3AD203B41FA5}">
                      <a16:colId xmlns:a16="http://schemas.microsoft.com/office/drawing/2014/main" val="1837888239"/>
                    </a:ext>
                  </a:extLst>
                </a:gridCol>
              </a:tblGrid>
              <a:tr h="370840">
                <a:tc>
                  <a:txBody>
                    <a:bodyPr/>
                    <a:lstStyle/>
                    <a:p>
                      <a:r>
                        <a:rPr lang="en-US" sz="2400" dirty="0"/>
                        <a:t>Percentage to Increase or Improve Services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AD3"/>
                    </a:solidFill>
                  </a:tcPr>
                </a:tc>
                <a:tc>
                  <a:txBody>
                    <a:bodyPr/>
                    <a:lstStyle/>
                    <a:p>
                      <a:r>
                        <a:rPr lang="en-US" sz="2400" dirty="0"/>
                        <a:t>Increased Apportionment Based on the Enrollment of Foster Youth, English Learners, and Low-Income students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AD3"/>
                    </a:solidFill>
                  </a:tcPr>
                </a:tc>
                <a:extLst>
                  <a:ext uri="{0D108BD9-81ED-4DB2-BD59-A6C34878D82A}">
                    <a16:rowId xmlns:a16="http://schemas.microsoft.com/office/drawing/2014/main" val="863884538"/>
                  </a:ext>
                </a:extLst>
              </a:tr>
              <a:tr h="370840">
                <a:tc>
                  <a:txBody>
                    <a:bodyPr/>
                    <a:lstStyle/>
                    <a:p>
                      <a:r>
                        <a:rPr lang="en-US" sz="2400" dirty="0"/>
                        <a:t>[Insert percentage here]%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a:t>[Insert dollar amount here]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5065512"/>
                  </a:ext>
                </a:extLst>
              </a:tr>
            </a:tbl>
          </a:graphicData>
        </a:graphic>
      </p:graphicFrame>
      <p:sp>
        <p:nvSpPr>
          <p:cNvPr id="6" name="Content Placeholder 5">
            <a:extLst>
              <a:ext uri="{FF2B5EF4-FFF2-40B4-BE49-F238E27FC236}">
                <a16:creationId xmlns:a16="http://schemas.microsoft.com/office/drawing/2014/main" id="{3D45DDF3-AAA8-B205-E898-10FF3825A625}"/>
              </a:ext>
            </a:extLst>
          </p:cNvPr>
          <p:cNvSpPr>
            <a:spLocks noGrp="1"/>
          </p:cNvSpPr>
          <p:nvPr>
            <p:ph sz="quarter" idx="15"/>
          </p:nvPr>
        </p:nvSpPr>
        <p:spPr>
          <a:xfrm>
            <a:off x="404891" y="3976046"/>
            <a:ext cx="11382217" cy="1993656"/>
          </a:xfrm>
          <a:solidFill>
            <a:srgbClr val="D9EAD3"/>
          </a:solidFill>
        </p:spPr>
        <p:txBody>
          <a:bodyPr>
            <a:normAutofit/>
          </a:bodyPr>
          <a:lstStyle/>
          <a:p>
            <a:pPr marL="50800" indent="0">
              <a:buNone/>
            </a:pPr>
            <a:r>
              <a:rPr lang="en-US" sz="2400" dirty="0"/>
              <a:t>For the actions being provided to an entire school, or across the entire school district or county office of education (COE), an explanation of (1) how the needs of foster youth, English learners, and low-income students were considered first, and (2) how these actions are effective in meeting the needs of these students.</a:t>
            </a:r>
            <a:endParaRPr lang="en-US" dirty="0"/>
          </a:p>
        </p:txBody>
      </p:sp>
      <p:sp>
        <p:nvSpPr>
          <p:cNvPr id="2" name="Slide Number Placeholder 1">
            <a:extLst>
              <a:ext uri="{FF2B5EF4-FFF2-40B4-BE49-F238E27FC236}">
                <a16:creationId xmlns:a16="http://schemas.microsoft.com/office/drawing/2014/main" id="{A89484AF-47E1-ABC5-CF4E-5320215070A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48</a:t>
            </a:fld>
            <a:endParaRPr lang="en-US"/>
          </a:p>
        </p:txBody>
      </p:sp>
    </p:spTree>
    <p:extLst>
      <p:ext uri="{BB962C8B-B14F-4D97-AF65-F5344CB8AC3E}">
        <p14:creationId xmlns:p14="http://schemas.microsoft.com/office/powerpoint/2010/main" val="6463249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179D7A-DC50-2DC0-3A44-BAB02C834896}"/>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9E483F85-C192-07DF-283F-28D3BF6E557D}"/>
              </a:ext>
            </a:extLst>
          </p:cNvPr>
          <p:cNvSpPr>
            <a:spLocks noGrp="1"/>
          </p:cNvSpPr>
          <p:nvPr>
            <p:ph type="title"/>
          </p:nvPr>
        </p:nvSpPr>
        <p:spPr>
          <a:xfrm>
            <a:off x="1066800" y="286603"/>
            <a:ext cx="10058400" cy="1108443"/>
          </a:xfrm>
        </p:spPr>
        <p:txBody>
          <a:bodyPr/>
          <a:lstStyle/>
          <a:p>
            <a:pPr algn="ctr"/>
            <a:r>
              <a:rPr lang="en-US" dirty="0">
                <a:solidFill>
                  <a:schemeClr val="bg2"/>
                </a:solidFill>
              </a:rPr>
              <a:t>Increased or Improved Services (3)</a:t>
            </a:r>
            <a:endParaRPr lang="en-US" dirty="0"/>
          </a:p>
        </p:txBody>
      </p:sp>
      <p:sp>
        <p:nvSpPr>
          <p:cNvPr id="4" name="Content Placeholder 3">
            <a:extLst>
              <a:ext uri="{FF2B5EF4-FFF2-40B4-BE49-F238E27FC236}">
                <a16:creationId xmlns:a16="http://schemas.microsoft.com/office/drawing/2014/main" id="{855094F1-3169-D8B7-6F30-BBF3F87D6E0A}"/>
              </a:ext>
            </a:extLst>
          </p:cNvPr>
          <p:cNvSpPr>
            <a:spLocks noGrp="1"/>
          </p:cNvSpPr>
          <p:nvPr>
            <p:ph sz="quarter" idx="13"/>
          </p:nvPr>
        </p:nvSpPr>
        <p:spPr>
          <a:xfrm>
            <a:off x="942975" y="1395046"/>
            <a:ext cx="9942513" cy="4935415"/>
          </a:xfrm>
        </p:spPr>
        <p:txBody>
          <a:bodyPr>
            <a:normAutofit fontScale="85000" lnSpcReduction="20000"/>
          </a:bodyPr>
          <a:lstStyle/>
          <a:p>
            <a:pPr marL="114300" indent="0">
              <a:lnSpc>
                <a:spcPct val="100000"/>
              </a:lnSpc>
              <a:buNone/>
            </a:pPr>
            <a:r>
              <a:rPr lang="en-US" dirty="0"/>
              <a:t>For the actions included in the Learning Continuity Plan and marked as contributing to the increased or improved services requirement for foster youth, English learners, and low-income students and that are being provided on an LEA-wide or schoolwide basis, provide a general explanation of these actions consistent with 5 </a:t>
            </a:r>
            <a:r>
              <a:rPr lang="en-US" i="1" dirty="0"/>
              <a:t>CCR</a:t>
            </a:r>
            <a:r>
              <a:rPr lang="en-US" dirty="0"/>
              <a:t> Section 15496(b). </a:t>
            </a:r>
          </a:p>
          <a:p>
            <a:pPr marL="114300" indent="0">
              <a:lnSpc>
                <a:spcPct val="100000"/>
              </a:lnSpc>
              <a:buNone/>
            </a:pPr>
            <a:r>
              <a:rPr lang="en-US" dirty="0"/>
              <a:t>Principally Directed and Effective: For these actions, explain how: </a:t>
            </a:r>
          </a:p>
          <a:p>
            <a:pPr>
              <a:lnSpc>
                <a:spcPct val="100000"/>
              </a:lnSpc>
            </a:pPr>
            <a:r>
              <a:rPr lang="en-US" dirty="0"/>
              <a:t>The LEA considered the needs, conditions, or circumstances of its unduplicated pupils as a result of COVID-19;</a:t>
            </a:r>
          </a:p>
          <a:p>
            <a:pPr>
              <a:lnSpc>
                <a:spcPct val="100000"/>
              </a:lnSpc>
            </a:pPr>
            <a:r>
              <a:rPr lang="en-US" dirty="0"/>
              <a:t>The action, or aspect(s) of the action (including, for example, its design, content, methods, or location), is based on these considerations; and</a:t>
            </a:r>
          </a:p>
          <a:p>
            <a:pPr>
              <a:lnSpc>
                <a:spcPct val="100000"/>
              </a:lnSpc>
            </a:pPr>
            <a:r>
              <a:rPr lang="en-US" dirty="0"/>
              <a:t>The action is intended to meet the needs of the students in response to the COVID-19 pandemic.</a:t>
            </a:r>
          </a:p>
        </p:txBody>
      </p:sp>
      <p:sp>
        <p:nvSpPr>
          <p:cNvPr id="2" name="Slide Number Placeholder 1">
            <a:extLst>
              <a:ext uri="{FF2B5EF4-FFF2-40B4-BE49-F238E27FC236}">
                <a16:creationId xmlns:a16="http://schemas.microsoft.com/office/drawing/2014/main" id="{E6AE40AE-FCF9-AAEF-873E-6A5CDE62759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49</a:t>
            </a:fld>
            <a:endParaRPr lang="en-US"/>
          </a:p>
        </p:txBody>
      </p:sp>
    </p:spTree>
    <p:extLst>
      <p:ext uri="{BB962C8B-B14F-4D97-AF65-F5344CB8AC3E}">
        <p14:creationId xmlns:p14="http://schemas.microsoft.com/office/powerpoint/2010/main" val="2356659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5C20F-D724-7AD1-D712-05EE68E6519D}"/>
              </a:ext>
            </a:extLst>
          </p:cNvPr>
          <p:cNvSpPr>
            <a:spLocks noGrp="1"/>
          </p:cNvSpPr>
          <p:nvPr>
            <p:ph type="title"/>
          </p:nvPr>
        </p:nvSpPr>
        <p:spPr>
          <a:xfrm>
            <a:off x="1066800" y="197748"/>
            <a:ext cx="10058400" cy="830997"/>
          </a:xfrm>
        </p:spPr>
        <p:txBody>
          <a:bodyPr>
            <a:normAutofit/>
          </a:bodyPr>
          <a:lstStyle/>
          <a:p>
            <a:pPr algn="ctr"/>
            <a:r>
              <a:rPr lang="en-US" sz="4300" dirty="0"/>
              <a:t>Actions/Process (2)</a:t>
            </a:r>
          </a:p>
        </p:txBody>
      </p:sp>
      <p:graphicFrame>
        <p:nvGraphicFramePr>
          <p:cNvPr id="6" name="Content Placeholder 5">
            <a:extLst>
              <a:ext uri="{FF2B5EF4-FFF2-40B4-BE49-F238E27FC236}">
                <a16:creationId xmlns:a16="http://schemas.microsoft.com/office/drawing/2014/main" id="{4E09D81D-910A-7B9E-4215-C6452FC29241}"/>
              </a:ext>
            </a:extLst>
          </p:cNvPr>
          <p:cNvGraphicFramePr>
            <a:graphicFrameLocks noGrp="1"/>
          </p:cNvGraphicFramePr>
          <p:nvPr>
            <p:ph sz="quarter" idx="13"/>
            <p:extLst>
              <p:ext uri="{D42A27DB-BD31-4B8C-83A1-F6EECF244321}">
                <p14:modId xmlns:p14="http://schemas.microsoft.com/office/powerpoint/2010/main" val="3332530349"/>
              </p:ext>
            </p:extLst>
          </p:nvPr>
        </p:nvGraphicFramePr>
        <p:xfrm>
          <a:off x="732744" y="1630680"/>
          <a:ext cx="10726512" cy="3596640"/>
        </p:xfrm>
        <a:graphic>
          <a:graphicData uri="http://schemas.openxmlformats.org/drawingml/2006/table">
            <a:tbl>
              <a:tblPr firstRow="1" bandRow="1">
                <a:tableStyleId>{36253FD1-0324-4118-B700-BEF557B07AC3}</a:tableStyleId>
              </a:tblPr>
              <a:tblGrid>
                <a:gridCol w="7765597">
                  <a:extLst>
                    <a:ext uri="{9D8B030D-6E8A-4147-A177-3AD203B41FA5}">
                      <a16:colId xmlns:a16="http://schemas.microsoft.com/office/drawing/2014/main" val="2270735483"/>
                    </a:ext>
                  </a:extLst>
                </a:gridCol>
                <a:gridCol w="2960915">
                  <a:extLst>
                    <a:ext uri="{9D8B030D-6E8A-4147-A177-3AD203B41FA5}">
                      <a16:colId xmlns:a16="http://schemas.microsoft.com/office/drawing/2014/main" val="484011864"/>
                    </a:ext>
                  </a:extLst>
                </a:gridCol>
              </a:tblGrid>
              <a:tr h="37084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600" b="1" dirty="0"/>
                        <a:t>Action/Process</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600" b="1" dirty="0"/>
                        <a:t>Date</a:t>
                      </a:r>
                    </a:p>
                  </a:txBody>
                  <a:tcPr/>
                </a:tc>
                <a:extLst>
                  <a:ext uri="{0D108BD9-81ED-4DB2-BD59-A6C34878D82A}">
                    <a16:rowId xmlns:a16="http://schemas.microsoft.com/office/drawing/2014/main" val="3822579490"/>
                  </a:ext>
                </a:extLst>
              </a:tr>
              <a:tr h="37084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400" dirty="0">
                          <a:solidFill>
                            <a:schemeClr val="dk1"/>
                          </a:solidFill>
                        </a:rPr>
                        <a:t>Present the Learning Continuity Plan to the community at a public hearing of the governing board for review and comment (72 hour posting requirement) </a:t>
                      </a:r>
                      <a:endParaRPr lang="en-US" sz="2400" dirty="0"/>
                    </a:p>
                    <a:p>
                      <a:endParaRPr lang="en-US" sz="2400" dirty="0"/>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400" b="1" dirty="0">
                          <a:solidFill>
                            <a:schemeClr val="dk1"/>
                          </a:solidFill>
                        </a:rPr>
                        <a:t>Determined locally</a:t>
                      </a:r>
                    </a:p>
                    <a:p>
                      <a:endParaRPr lang="en-US" sz="2400" dirty="0"/>
                    </a:p>
                  </a:txBody>
                  <a:tcPr/>
                </a:tc>
                <a:extLst>
                  <a:ext uri="{0D108BD9-81ED-4DB2-BD59-A6C34878D82A}">
                    <a16:rowId xmlns:a16="http://schemas.microsoft.com/office/drawing/2014/main" val="1380706926"/>
                  </a:ext>
                </a:extLst>
              </a:tr>
              <a:tr h="37084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400" dirty="0">
                          <a:solidFill>
                            <a:schemeClr val="dk1"/>
                          </a:solidFill>
                        </a:rPr>
                        <a:t>Adopt the Learning Continuity Plan in a public meeting after the public hearing and not on the same day as the public hearing.</a:t>
                      </a:r>
                    </a:p>
                    <a:p>
                      <a:endParaRPr lang="en-US" sz="2400" dirty="0"/>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400" b="1" dirty="0">
                          <a:solidFill>
                            <a:schemeClr val="dk1"/>
                          </a:solidFill>
                        </a:rPr>
                        <a:t>On or before September 30</a:t>
                      </a:r>
                    </a:p>
                    <a:p>
                      <a:endParaRPr lang="en-US" sz="2400" dirty="0"/>
                    </a:p>
                  </a:txBody>
                  <a:tcPr/>
                </a:tc>
                <a:extLst>
                  <a:ext uri="{0D108BD9-81ED-4DB2-BD59-A6C34878D82A}">
                    <a16:rowId xmlns:a16="http://schemas.microsoft.com/office/drawing/2014/main" val="1307599379"/>
                  </a:ext>
                </a:extLst>
              </a:tr>
            </a:tbl>
          </a:graphicData>
        </a:graphic>
      </p:graphicFrame>
      <p:sp>
        <p:nvSpPr>
          <p:cNvPr id="2" name="Slide Number Placeholder 1">
            <a:extLst>
              <a:ext uri="{FF2B5EF4-FFF2-40B4-BE49-F238E27FC236}">
                <a16:creationId xmlns:a16="http://schemas.microsoft.com/office/drawing/2014/main" id="{39E1750D-19CA-71C5-7771-AD92ED044BD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Tree>
    <p:extLst>
      <p:ext uri="{BB962C8B-B14F-4D97-AF65-F5344CB8AC3E}">
        <p14:creationId xmlns:p14="http://schemas.microsoft.com/office/powerpoint/2010/main" val="163073203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26DB37-D570-955B-B51A-C5E584AFD217}"/>
              </a:ext>
            </a:extLst>
          </p:cNvPr>
          <p:cNvSpPr>
            <a:spLocks noGrp="1"/>
          </p:cNvSpPr>
          <p:nvPr>
            <p:ph type="title"/>
          </p:nvPr>
        </p:nvSpPr>
        <p:spPr>
          <a:xfrm>
            <a:off x="1097280" y="286603"/>
            <a:ext cx="10058400" cy="909151"/>
          </a:xfrm>
        </p:spPr>
        <p:txBody>
          <a:bodyPr/>
          <a:lstStyle/>
          <a:p>
            <a:pPr algn="ctr"/>
            <a:r>
              <a:rPr lang="en-US" dirty="0">
                <a:solidFill>
                  <a:schemeClr val="bg2"/>
                </a:solidFill>
              </a:rPr>
              <a:t>Increased or Improved Services (4)</a:t>
            </a:r>
            <a:endParaRPr lang="en-US" dirty="0"/>
          </a:p>
        </p:txBody>
      </p:sp>
      <p:sp>
        <p:nvSpPr>
          <p:cNvPr id="4" name="Content Placeholder 3">
            <a:extLst>
              <a:ext uri="{FF2B5EF4-FFF2-40B4-BE49-F238E27FC236}">
                <a16:creationId xmlns:a16="http://schemas.microsoft.com/office/drawing/2014/main" id="{0FB3BBF5-7C25-637A-B160-F036AB61B10E}"/>
              </a:ext>
            </a:extLst>
          </p:cNvPr>
          <p:cNvSpPr>
            <a:spLocks noGrp="1"/>
          </p:cNvSpPr>
          <p:nvPr>
            <p:ph sz="quarter" idx="13"/>
          </p:nvPr>
        </p:nvSpPr>
        <p:spPr>
          <a:xfrm>
            <a:off x="758703" y="1073160"/>
            <a:ext cx="10674594" cy="1499210"/>
          </a:xfrm>
          <a:solidFill>
            <a:srgbClr val="D9EAD3"/>
          </a:solidFill>
        </p:spPr>
        <p:txBody>
          <a:bodyPr>
            <a:normAutofit/>
          </a:bodyPr>
          <a:lstStyle/>
          <a:p>
            <a:pPr marL="50800" indent="0">
              <a:buNone/>
            </a:pPr>
            <a:r>
              <a:rPr lang="en-US" sz="2600" dirty="0"/>
              <a:t>A description of how services for foster youth, English learners, and low-income students are being increased or improved by the percentage required.</a:t>
            </a:r>
          </a:p>
        </p:txBody>
      </p:sp>
      <p:sp>
        <p:nvSpPr>
          <p:cNvPr id="5" name="Content Placeholder 4">
            <a:extLst>
              <a:ext uri="{FF2B5EF4-FFF2-40B4-BE49-F238E27FC236}">
                <a16:creationId xmlns:a16="http://schemas.microsoft.com/office/drawing/2014/main" id="{B2526BF1-DE71-6659-1FC8-3BF21005CE4E}"/>
              </a:ext>
            </a:extLst>
          </p:cNvPr>
          <p:cNvSpPr>
            <a:spLocks noGrp="1"/>
          </p:cNvSpPr>
          <p:nvPr>
            <p:ph sz="quarter" idx="14"/>
          </p:nvPr>
        </p:nvSpPr>
        <p:spPr>
          <a:xfrm>
            <a:off x="717672" y="2672862"/>
            <a:ext cx="10756656" cy="3669323"/>
          </a:xfrm>
        </p:spPr>
        <p:txBody>
          <a:bodyPr>
            <a:normAutofit fontScale="85000" lnSpcReduction="20000"/>
          </a:bodyPr>
          <a:lstStyle/>
          <a:p>
            <a:pPr marL="114300" indent="0">
              <a:buNone/>
            </a:pPr>
            <a:r>
              <a:rPr lang="en-US" dirty="0">
                <a:solidFill>
                  <a:schemeClr val="bg2"/>
                </a:solidFill>
              </a:rPr>
              <a:t>Consistent with the requirements of 5 </a:t>
            </a:r>
            <a:r>
              <a:rPr lang="en-US" i="1" dirty="0">
                <a:solidFill>
                  <a:schemeClr val="bg2"/>
                </a:solidFill>
              </a:rPr>
              <a:t>CCR</a:t>
            </a:r>
            <a:r>
              <a:rPr lang="en-US" dirty="0">
                <a:solidFill>
                  <a:schemeClr val="bg2"/>
                </a:solidFill>
              </a:rPr>
              <a:t> Section 15496, describe how the services marked in the Learning Continuity Plan as contributing to the increased or improved services requirement for foster youth, English learners, and low-income students contribute to meeting the percentage calculated as compared to the services provided for all students. </a:t>
            </a:r>
          </a:p>
          <a:p>
            <a:r>
              <a:rPr lang="en-US" dirty="0">
                <a:solidFill>
                  <a:schemeClr val="bg2"/>
                </a:solidFill>
              </a:rPr>
              <a:t>Additionally, consistent with the requirements of 5 </a:t>
            </a:r>
            <a:r>
              <a:rPr lang="en-US" i="1" dirty="0">
                <a:solidFill>
                  <a:schemeClr val="bg2"/>
                </a:solidFill>
              </a:rPr>
              <a:t>CCR</a:t>
            </a:r>
            <a:r>
              <a:rPr lang="en-US" dirty="0">
                <a:solidFill>
                  <a:schemeClr val="bg2"/>
                </a:solidFill>
              </a:rPr>
              <a:t> Section 15496, please describe any other actions or services that contribute towards meeting the increased or improved services requirement. </a:t>
            </a:r>
          </a:p>
          <a:p>
            <a:pPr marL="114300" indent="0">
              <a:buNone/>
            </a:pPr>
            <a:r>
              <a:rPr lang="en-US" dirty="0">
                <a:solidFill>
                  <a:schemeClr val="bg2"/>
                </a:solidFill>
              </a:rPr>
              <a:t>A sufficient description to this prompt must address how the action(s) are expected to result in the required proportional increase or improvement in services for unduplicated pupils as compared to the services the LEA provides to all students. </a:t>
            </a:r>
            <a:endParaRPr lang="en-US" dirty="0"/>
          </a:p>
        </p:txBody>
      </p:sp>
      <p:sp>
        <p:nvSpPr>
          <p:cNvPr id="2" name="Slide Number Placeholder 1">
            <a:extLst>
              <a:ext uri="{FF2B5EF4-FFF2-40B4-BE49-F238E27FC236}">
                <a16:creationId xmlns:a16="http://schemas.microsoft.com/office/drawing/2014/main" id="{9B6E7032-455D-B89F-D6DD-C4A774E7962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50</a:t>
            </a:fld>
            <a:endParaRPr lang="en-US"/>
          </a:p>
        </p:txBody>
      </p:sp>
    </p:spTree>
    <p:extLst>
      <p:ext uri="{BB962C8B-B14F-4D97-AF65-F5344CB8AC3E}">
        <p14:creationId xmlns:p14="http://schemas.microsoft.com/office/powerpoint/2010/main" val="31261067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1EEAADF-FD2D-32A7-1B0E-991B7E4C203D}"/>
              </a:ext>
            </a:extLst>
          </p:cNvPr>
          <p:cNvSpPr>
            <a:spLocks noGrp="1"/>
          </p:cNvSpPr>
          <p:nvPr>
            <p:ph type="title"/>
          </p:nvPr>
        </p:nvSpPr>
        <p:spPr/>
        <p:txBody>
          <a:bodyPr/>
          <a:lstStyle/>
          <a:p>
            <a:r>
              <a:rPr lang="en-US" dirty="0"/>
              <a:t>Resources and Support</a:t>
            </a:r>
          </a:p>
        </p:txBody>
      </p:sp>
      <p:sp>
        <p:nvSpPr>
          <p:cNvPr id="2" name="Text Placeholder 1">
            <a:extLst>
              <a:ext uri="{FF2B5EF4-FFF2-40B4-BE49-F238E27FC236}">
                <a16:creationId xmlns:a16="http://schemas.microsoft.com/office/drawing/2014/main" id="{FCDF7EAF-13C3-C46D-C17E-C02D9035854E}"/>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5FBB530C-8E6B-3D4E-769E-9DB21096A54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51</a:t>
            </a:fld>
            <a:endParaRPr lang="en-US"/>
          </a:p>
        </p:txBody>
      </p:sp>
    </p:spTree>
    <p:extLst>
      <p:ext uri="{BB962C8B-B14F-4D97-AF65-F5344CB8AC3E}">
        <p14:creationId xmlns:p14="http://schemas.microsoft.com/office/powerpoint/2010/main" val="12985265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ECCE7EA-8CD5-919F-688F-7B4DD673579B}"/>
              </a:ext>
            </a:extLst>
          </p:cNvPr>
          <p:cNvSpPr>
            <a:spLocks noGrp="1"/>
          </p:cNvSpPr>
          <p:nvPr>
            <p:ph type="title"/>
          </p:nvPr>
        </p:nvSpPr>
        <p:spPr/>
        <p:txBody>
          <a:bodyPr/>
          <a:lstStyle/>
          <a:p>
            <a:pPr algn="ctr"/>
            <a:r>
              <a:rPr lang="en-US" dirty="0"/>
              <a:t>Resources to Consider (1)</a:t>
            </a:r>
          </a:p>
        </p:txBody>
      </p:sp>
      <p:sp>
        <p:nvSpPr>
          <p:cNvPr id="4" name="Content Placeholder 3">
            <a:extLst>
              <a:ext uri="{FF2B5EF4-FFF2-40B4-BE49-F238E27FC236}">
                <a16:creationId xmlns:a16="http://schemas.microsoft.com/office/drawing/2014/main" id="{AD5BDA67-E022-16B8-91B5-B3C527F8A99B}"/>
              </a:ext>
            </a:extLst>
          </p:cNvPr>
          <p:cNvSpPr>
            <a:spLocks noGrp="1"/>
          </p:cNvSpPr>
          <p:nvPr>
            <p:ph sz="quarter" idx="13"/>
          </p:nvPr>
        </p:nvSpPr>
        <p:spPr>
          <a:xfrm>
            <a:off x="942975" y="2017712"/>
            <a:ext cx="9942513" cy="4254133"/>
          </a:xfrm>
        </p:spPr>
        <p:txBody>
          <a:bodyPr>
            <a:normAutofit fontScale="92500" lnSpcReduction="20000"/>
          </a:bodyPr>
          <a:lstStyle/>
          <a:p>
            <a:pPr lvl="0" indent="0">
              <a:lnSpc>
                <a:spcPct val="115000"/>
              </a:lnSpc>
              <a:spcBef>
                <a:spcPts val="0"/>
              </a:spcBef>
              <a:spcAft>
                <a:spcPts val="2400"/>
              </a:spcAft>
              <a:buNone/>
            </a:pPr>
            <a:r>
              <a:rPr lang="en-US" dirty="0">
                <a:solidFill>
                  <a:schemeClr val="dk1"/>
                </a:solidFill>
              </a:rPr>
              <a:t>California Department of Education’s (CDE’s) Learning Continuity and Attendance Plan web page at:</a:t>
            </a:r>
            <a:r>
              <a:rPr lang="en-US" dirty="0">
                <a:solidFill>
                  <a:schemeClr val="dk1"/>
                </a:solidFill>
                <a:uFill>
                  <a:noFill/>
                </a:uFill>
                <a:hlinkClick r:id="rId2">
                  <a:extLst>
                    <a:ext uri="{A12FA001-AC4F-418D-AE19-62706E023703}">
                      <ahyp:hlinkClr xmlns:ahyp="http://schemas.microsoft.com/office/drawing/2018/hyperlinkcolor" val="tx"/>
                    </a:ext>
                  </a:extLst>
                </a:hlinkClick>
              </a:rPr>
              <a:t> </a:t>
            </a:r>
            <a:r>
              <a:rPr lang="en-US" u="sng" dirty="0">
                <a:solidFill>
                  <a:srgbClr val="3333CC"/>
                </a:solidFill>
                <a:hlinkClick r:id="rId2">
                  <a:extLst>
                    <a:ext uri="{A12FA001-AC4F-418D-AE19-62706E023703}">
                      <ahyp:hlinkClr xmlns:ahyp="http://schemas.microsoft.com/office/drawing/2018/hyperlinkcolor" val="tx"/>
                    </a:ext>
                  </a:extLst>
                </a:hlinkClick>
              </a:rPr>
              <a:t>https://www.cde.ca.gov/re/lc/learningcontattendplan.asp</a:t>
            </a:r>
            <a:endParaRPr lang="en-US" u="sng" dirty="0">
              <a:solidFill>
                <a:srgbClr val="3333CC"/>
              </a:solidFill>
            </a:endParaRPr>
          </a:p>
          <a:p>
            <a:pPr lvl="0" indent="0">
              <a:lnSpc>
                <a:spcPct val="115000"/>
              </a:lnSpc>
              <a:spcAft>
                <a:spcPts val="2400"/>
              </a:spcAft>
              <a:buNone/>
            </a:pPr>
            <a:r>
              <a:rPr lang="en-US" i="1" dirty="0">
                <a:solidFill>
                  <a:schemeClr val="dk1"/>
                </a:solidFill>
              </a:rPr>
              <a:t>Stronger Together, A Guidebook to the Safe Reopening of California’s Public Schools</a:t>
            </a:r>
            <a:r>
              <a:rPr lang="en-US" i="1" dirty="0">
                <a:solidFill>
                  <a:schemeClr val="dk1"/>
                </a:solidFill>
                <a:uFill>
                  <a:noFill/>
                </a:uFill>
                <a:hlinkClick r:id="rId3">
                  <a:extLst>
                    <a:ext uri="{A12FA001-AC4F-418D-AE19-62706E023703}">
                      <ahyp:hlinkClr xmlns:ahyp="http://schemas.microsoft.com/office/drawing/2018/hyperlinkcolor" val="tx"/>
                    </a:ext>
                  </a:extLst>
                </a:hlinkClick>
              </a:rPr>
              <a:t> </a:t>
            </a:r>
            <a:r>
              <a:rPr lang="en-US" dirty="0">
                <a:solidFill>
                  <a:schemeClr val="tx1"/>
                </a:solidFill>
              </a:rPr>
              <a:t>[invalid link removed]</a:t>
            </a:r>
          </a:p>
          <a:p>
            <a:pPr indent="0">
              <a:lnSpc>
                <a:spcPct val="115000"/>
              </a:lnSpc>
              <a:buNone/>
            </a:pPr>
            <a:r>
              <a:rPr lang="en-US" dirty="0"/>
              <a:t>California Department of Education (CDE) Coronavirus Response and School Reopening Guidance web page: </a:t>
            </a:r>
            <a:r>
              <a:rPr lang="en-US" dirty="0">
                <a:solidFill>
                  <a:srgbClr val="3333CC"/>
                </a:solidFill>
                <a:hlinkClick r:id="rId4">
                  <a:extLst>
                    <a:ext uri="{A12FA001-AC4F-418D-AE19-62706E023703}">
                      <ahyp:hlinkClr xmlns:ahyp="http://schemas.microsoft.com/office/drawing/2018/hyperlinkcolor" val="tx"/>
                    </a:ext>
                  </a:extLst>
                </a:hlinkClick>
              </a:rPr>
              <a:t>https://www.cde.ca.gov/ls/he/hn/coronavirus.asp</a:t>
            </a:r>
            <a:endParaRPr lang="en-US" dirty="0"/>
          </a:p>
        </p:txBody>
      </p:sp>
      <p:sp>
        <p:nvSpPr>
          <p:cNvPr id="2" name="Slide Number Placeholder 1">
            <a:extLst>
              <a:ext uri="{FF2B5EF4-FFF2-40B4-BE49-F238E27FC236}">
                <a16:creationId xmlns:a16="http://schemas.microsoft.com/office/drawing/2014/main" id="{D51995AC-DCB6-727B-30F1-019A0B573FD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52</a:t>
            </a:fld>
            <a:endParaRPr lang="en-US"/>
          </a:p>
        </p:txBody>
      </p:sp>
    </p:spTree>
    <p:extLst>
      <p:ext uri="{BB962C8B-B14F-4D97-AF65-F5344CB8AC3E}">
        <p14:creationId xmlns:p14="http://schemas.microsoft.com/office/powerpoint/2010/main" val="120828093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DE7E48-BD4E-1341-37B5-96CBC89DF7AB}"/>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C517D4F1-5910-B834-66DA-42A209ACB9A5}"/>
              </a:ext>
            </a:extLst>
          </p:cNvPr>
          <p:cNvSpPr>
            <a:spLocks noGrp="1"/>
          </p:cNvSpPr>
          <p:nvPr>
            <p:ph type="title"/>
          </p:nvPr>
        </p:nvSpPr>
        <p:spPr/>
        <p:txBody>
          <a:bodyPr/>
          <a:lstStyle/>
          <a:p>
            <a:pPr algn="ctr"/>
            <a:r>
              <a:rPr lang="en-US" dirty="0"/>
              <a:t>Resources to Consider (2)</a:t>
            </a:r>
          </a:p>
        </p:txBody>
      </p:sp>
      <p:sp>
        <p:nvSpPr>
          <p:cNvPr id="4" name="Content Placeholder 3">
            <a:extLst>
              <a:ext uri="{FF2B5EF4-FFF2-40B4-BE49-F238E27FC236}">
                <a16:creationId xmlns:a16="http://schemas.microsoft.com/office/drawing/2014/main" id="{F594C8F7-4D48-DAE7-5841-B3E06053A57D}"/>
              </a:ext>
            </a:extLst>
          </p:cNvPr>
          <p:cNvSpPr>
            <a:spLocks noGrp="1"/>
          </p:cNvSpPr>
          <p:nvPr>
            <p:ph sz="quarter" idx="13"/>
          </p:nvPr>
        </p:nvSpPr>
        <p:spPr>
          <a:xfrm>
            <a:off x="942975" y="2017712"/>
            <a:ext cx="9942513" cy="4254133"/>
          </a:xfrm>
        </p:spPr>
        <p:txBody>
          <a:bodyPr>
            <a:normAutofit/>
          </a:bodyPr>
          <a:lstStyle/>
          <a:p>
            <a:pPr indent="0">
              <a:lnSpc>
                <a:spcPct val="115000"/>
              </a:lnSpc>
              <a:spcAft>
                <a:spcPts val="2400"/>
              </a:spcAft>
              <a:buNone/>
            </a:pPr>
            <a:r>
              <a:rPr lang="en-US" dirty="0">
                <a:solidFill>
                  <a:schemeClr val="tx1"/>
                </a:solidFill>
              </a:rPr>
              <a:t>California Collaborative for Education Excellence (CCEE), </a:t>
            </a:r>
            <a:r>
              <a:rPr lang="en-US" i="1" dirty="0">
                <a:solidFill>
                  <a:schemeClr val="tx1"/>
                </a:solidFill>
              </a:rPr>
              <a:t>The Continuity of Learning Playbooks</a:t>
            </a:r>
            <a:r>
              <a:rPr lang="en-US" dirty="0">
                <a:solidFill>
                  <a:schemeClr val="tx1"/>
                </a:solidFill>
              </a:rPr>
              <a:t> </a:t>
            </a:r>
            <a:r>
              <a:rPr lang="en-US" dirty="0">
                <a:solidFill>
                  <a:srgbClr val="3333CC"/>
                </a:solidFill>
                <a:hlinkClick r:id="rId2">
                  <a:extLst>
                    <a:ext uri="{A12FA001-AC4F-418D-AE19-62706E023703}">
                      <ahyp:hlinkClr xmlns:ahyp="http://schemas.microsoft.com/office/drawing/2018/hyperlinkcolor" val="tx"/>
                    </a:ext>
                  </a:extLst>
                </a:hlinkClick>
              </a:rPr>
              <a:t>https://k12playbook.ccee-ca.org/</a:t>
            </a:r>
            <a:r>
              <a:rPr lang="en-US" dirty="0">
                <a:solidFill>
                  <a:srgbClr val="3333CC"/>
                </a:solidFill>
              </a:rPr>
              <a:t> </a:t>
            </a:r>
            <a:r>
              <a:rPr lang="en-US" dirty="0">
                <a:solidFill>
                  <a:schemeClr val="tx1"/>
                </a:solidFill>
              </a:rPr>
              <a:t>and </a:t>
            </a:r>
            <a:r>
              <a:rPr lang="en-US" i="1" dirty="0">
                <a:solidFill>
                  <a:schemeClr val="tx1"/>
                </a:solidFill>
              </a:rPr>
              <a:t>Supporting Families and Communities with Distance Learning</a:t>
            </a:r>
            <a:r>
              <a:rPr lang="en-US" dirty="0">
                <a:solidFill>
                  <a:schemeClr val="tx1"/>
                </a:solidFill>
              </a:rPr>
              <a:t> [invalid link removed]</a:t>
            </a:r>
          </a:p>
          <a:p>
            <a:pPr lvl="0" indent="0">
              <a:lnSpc>
                <a:spcPct val="115000"/>
              </a:lnSpc>
              <a:buNone/>
            </a:pPr>
            <a:r>
              <a:rPr lang="en-US" dirty="0">
                <a:solidFill>
                  <a:schemeClr val="tx1"/>
                </a:solidFill>
              </a:rPr>
              <a:t>CCEE COVID-19 Distance Learning Technical assistance recourses [invalid link removed]</a:t>
            </a:r>
            <a:endParaRPr lang="en-US" u="sng" dirty="0">
              <a:solidFill>
                <a:srgbClr val="3333CC"/>
              </a:solidFill>
            </a:endParaRPr>
          </a:p>
        </p:txBody>
      </p:sp>
      <p:sp>
        <p:nvSpPr>
          <p:cNvPr id="2" name="Slide Number Placeholder 1">
            <a:extLst>
              <a:ext uri="{FF2B5EF4-FFF2-40B4-BE49-F238E27FC236}">
                <a16:creationId xmlns:a16="http://schemas.microsoft.com/office/drawing/2014/main" id="{4C481D0B-9377-E485-BB50-526B72E174A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53</a:t>
            </a:fld>
            <a:endParaRPr lang="en-US"/>
          </a:p>
        </p:txBody>
      </p:sp>
    </p:spTree>
    <p:extLst>
      <p:ext uri="{BB962C8B-B14F-4D97-AF65-F5344CB8AC3E}">
        <p14:creationId xmlns:p14="http://schemas.microsoft.com/office/powerpoint/2010/main" val="286652317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B9A5AE-046A-4BB9-B8EE-9BDAD0915B53}"/>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F1135110-0382-E925-2644-7702DEECD1DD}"/>
              </a:ext>
            </a:extLst>
          </p:cNvPr>
          <p:cNvSpPr>
            <a:spLocks noGrp="1"/>
          </p:cNvSpPr>
          <p:nvPr>
            <p:ph type="title"/>
          </p:nvPr>
        </p:nvSpPr>
        <p:spPr/>
        <p:txBody>
          <a:bodyPr/>
          <a:lstStyle/>
          <a:p>
            <a:pPr algn="ctr"/>
            <a:r>
              <a:rPr lang="en-US" dirty="0">
                <a:solidFill>
                  <a:schemeClr val="bg2"/>
                </a:solidFill>
              </a:rPr>
              <a:t>Support and Rollout</a:t>
            </a:r>
            <a:endParaRPr lang="en-US" dirty="0"/>
          </a:p>
        </p:txBody>
      </p:sp>
      <p:sp>
        <p:nvSpPr>
          <p:cNvPr id="4" name="Content Placeholder 3">
            <a:extLst>
              <a:ext uri="{FF2B5EF4-FFF2-40B4-BE49-F238E27FC236}">
                <a16:creationId xmlns:a16="http://schemas.microsoft.com/office/drawing/2014/main" id="{99CC7845-0237-4EA8-D550-35BF1B580EBA}"/>
              </a:ext>
            </a:extLst>
          </p:cNvPr>
          <p:cNvSpPr>
            <a:spLocks noGrp="1"/>
          </p:cNvSpPr>
          <p:nvPr>
            <p:ph sz="quarter" idx="13"/>
          </p:nvPr>
        </p:nvSpPr>
        <p:spPr>
          <a:xfrm>
            <a:off x="942975" y="2017712"/>
            <a:ext cx="9942513" cy="4254133"/>
          </a:xfrm>
        </p:spPr>
        <p:txBody>
          <a:bodyPr>
            <a:normAutofit/>
          </a:bodyPr>
          <a:lstStyle/>
          <a:p>
            <a:pPr marL="114300" indent="0">
              <a:buNone/>
            </a:pPr>
            <a:r>
              <a:rPr lang="en-US" dirty="0"/>
              <a:t>The CDE in collaboration with the California Collaborative for Educational Excellence (CCEE) will be hosting four webinars during the first two weeks in August that will provide in depth guidance and support on the development of the plans by going into depth on the topics that we did not cover today.  </a:t>
            </a:r>
          </a:p>
        </p:txBody>
      </p:sp>
      <p:sp>
        <p:nvSpPr>
          <p:cNvPr id="2" name="Slide Number Placeholder 1">
            <a:extLst>
              <a:ext uri="{FF2B5EF4-FFF2-40B4-BE49-F238E27FC236}">
                <a16:creationId xmlns:a16="http://schemas.microsoft.com/office/drawing/2014/main" id="{C76678A3-90C2-E562-2B3E-52731C1DEED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54</a:t>
            </a:fld>
            <a:endParaRPr lang="en-US"/>
          </a:p>
        </p:txBody>
      </p:sp>
    </p:spTree>
    <p:extLst>
      <p:ext uri="{BB962C8B-B14F-4D97-AF65-F5344CB8AC3E}">
        <p14:creationId xmlns:p14="http://schemas.microsoft.com/office/powerpoint/2010/main" val="372930588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68087" y="1639387"/>
            <a:ext cx="3200400" cy="2704013"/>
          </a:xfrm>
        </p:spPr>
        <p:txBody>
          <a:bodyPr>
            <a:normAutofit fontScale="90000"/>
          </a:bodyPr>
          <a:lstStyle/>
          <a:p>
            <a:r>
              <a:rPr lang="en-US" dirty="0">
                <a:latin typeface="+mj-lt"/>
              </a:rPr>
              <a:t>Upcoming tentatively scheduled</a:t>
            </a:r>
            <a:br>
              <a:rPr lang="en-US" dirty="0">
                <a:latin typeface="+mj-lt"/>
              </a:rPr>
            </a:br>
            <a:r>
              <a:rPr lang="en-US" dirty="0">
                <a:latin typeface="+mj-lt"/>
              </a:rPr>
              <a:t>Tuesday @ 2 Webinars</a:t>
            </a:r>
          </a:p>
        </p:txBody>
      </p:sp>
      <p:sp>
        <p:nvSpPr>
          <p:cNvPr id="6" name="Text Placeholder 5"/>
          <p:cNvSpPr>
            <a:spLocks noGrp="1"/>
          </p:cNvSpPr>
          <p:nvPr>
            <p:ph type="body" idx="4294967295"/>
          </p:nvPr>
        </p:nvSpPr>
        <p:spPr>
          <a:xfrm>
            <a:off x="4147457" y="1942541"/>
            <a:ext cx="8044543" cy="2582567"/>
          </a:xfrm>
        </p:spPr>
        <p:txBody>
          <a:bodyPr>
            <a:noAutofit/>
          </a:bodyPr>
          <a:lstStyle/>
          <a:p>
            <a:r>
              <a:rPr lang="en-US" sz="3200" dirty="0">
                <a:solidFill>
                  <a:schemeClr val="bg2"/>
                </a:solidFill>
              </a:rPr>
              <a:t>Tuesday, August 4 at 2pm</a:t>
            </a:r>
          </a:p>
          <a:p>
            <a:r>
              <a:rPr lang="en-US" sz="3200" dirty="0">
                <a:solidFill>
                  <a:schemeClr val="bg2"/>
                </a:solidFill>
              </a:rPr>
              <a:t>Thursday, August 6 at 2pm</a:t>
            </a:r>
          </a:p>
          <a:p>
            <a:r>
              <a:rPr lang="en-US" sz="3200" dirty="0">
                <a:solidFill>
                  <a:schemeClr val="bg2"/>
                </a:solidFill>
              </a:rPr>
              <a:t>Tuesday, August 11 at 11am</a:t>
            </a:r>
          </a:p>
          <a:p>
            <a:r>
              <a:rPr lang="en-US" sz="3200" dirty="0">
                <a:solidFill>
                  <a:schemeClr val="bg2"/>
                </a:solidFill>
              </a:rPr>
              <a:t>Thursday, August 13 at 2pm</a:t>
            </a:r>
          </a:p>
        </p:txBody>
      </p:sp>
      <p:sp>
        <p:nvSpPr>
          <p:cNvPr id="4" name="Slide Number Placeholder 3"/>
          <p:cNvSpPr>
            <a:spLocks noGrp="1"/>
          </p:cNvSpPr>
          <p:nvPr>
            <p:ph type="sldNum" idx="12"/>
          </p:nvPr>
        </p:nvSpPr>
        <p:spPr/>
        <p:txBody>
          <a:bodyPr/>
          <a:lstStyle/>
          <a:p>
            <a:fld id="{00000000-1234-1234-1234-123412341234}" type="slidenum">
              <a:rPr lang="en" smtClean="0"/>
              <a:pPr/>
              <a:t>55</a:t>
            </a:fld>
            <a:endParaRPr lang="en"/>
          </a:p>
        </p:txBody>
      </p:sp>
    </p:spTree>
    <p:extLst>
      <p:ext uri="{BB962C8B-B14F-4D97-AF65-F5344CB8AC3E}">
        <p14:creationId xmlns:p14="http://schemas.microsoft.com/office/powerpoint/2010/main" val="13620052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042B80-2C32-C414-5D15-117D425D0A2C}"/>
              </a:ext>
            </a:extLst>
          </p:cNvPr>
          <p:cNvSpPr>
            <a:spLocks noGrp="1"/>
          </p:cNvSpPr>
          <p:nvPr>
            <p:ph type="title"/>
          </p:nvPr>
        </p:nvSpPr>
        <p:spPr/>
        <p:txBody>
          <a:bodyPr/>
          <a:lstStyle/>
          <a:p>
            <a:r>
              <a:rPr lang="en-US" dirty="0"/>
              <a:t>Questions?</a:t>
            </a:r>
          </a:p>
        </p:txBody>
      </p:sp>
      <p:sp>
        <p:nvSpPr>
          <p:cNvPr id="4" name="Content Placeholder 3">
            <a:extLst>
              <a:ext uri="{FF2B5EF4-FFF2-40B4-BE49-F238E27FC236}">
                <a16:creationId xmlns:a16="http://schemas.microsoft.com/office/drawing/2014/main" id="{47B09D53-8676-DAEC-F43B-2486EE3728E7}"/>
              </a:ext>
            </a:extLst>
          </p:cNvPr>
          <p:cNvSpPr>
            <a:spLocks noGrp="1"/>
          </p:cNvSpPr>
          <p:nvPr>
            <p:ph sz="quarter" idx="13"/>
          </p:nvPr>
        </p:nvSpPr>
        <p:spPr/>
        <p:txBody>
          <a:bodyPr/>
          <a:lstStyle/>
          <a:p>
            <a:pPr marL="50800" indent="0" algn="ctr" defTabSz="914377">
              <a:lnSpc>
                <a:spcPct val="115000"/>
              </a:lnSpc>
              <a:buSzPts val="1100"/>
              <a:buNone/>
            </a:pPr>
            <a:r>
              <a:rPr lang="en-US" dirty="0"/>
              <a:t>Contact the Local Agency Systems Support Office at </a:t>
            </a:r>
            <a:r>
              <a:rPr lang="en-US" dirty="0">
                <a:hlinkClick r:id="rId2" tooltip="LCFF email address"/>
              </a:rPr>
              <a:t>LCFF@cde.ca.gov</a:t>
            </a:r>
            <a:endParaRPr lang="en-US" dirty="0"/>
          </a:p>
          <a:p>
            <a:pPr marL="50800" indent="0">
              <a:buNone/>
            </a:pPr>
            <a:endParaRPr lang="en-US" dirty="0"/>
          </a:p>
        </p:txBody>
      </p:sp>
      <p:sp>
        <p:nvSpPr>
          <p:cNvPr id="2" name="Slide Number Placeholder 1">
            <a:extLst>
              <a:ext uri="{FF2B5EF4-FFF2-40B4-BE49-F238E27FC236}">
                <a16:creationId xmlns:a16="http://schemas.microsoft.com/office/drawing/2014/main" id="{A78BAC48-A7DC-2E53-56A2-14D90FFC5DB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56</a:t>
            </a:fld>
            <a:endParaRPr lang="en-US"/>
          </a:p>
        </p:txBody>
      </p:sp>
    </p:spTree>
    <p:extLst>
      <p:ext uri="{BB962C8B-B14F-4D97-AF65-F5344CB8AC3E}">
        <p14:creationId xmlns:p14="http://schemas.microsoft.com/office/powerpoint/2010/main" val="1901743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4" name="Title 3">
            <a:extLst>
              <a:ext uri="{FF2B5EF4-FFF2-40B4-BE49-F238E27FC236}">
                <a16:creationId xmlns:a16="http://schemas.microsoft.com/office/drawing/2014/main" id="{56B10DFC-B4B4-804A-A409-B514AD349AD6}"/>
              </a:ext>
            </a:extLst>
          </p:cNvPr>
          <p:cNvSpPr>
            <a:spLocks noGrp="1"/>
          </p:cNvSpPr>
          <p:nvPr>
            <p:ph type="title"/>
          </p:nvPr>
        </p:nvSpPr>
        <p:spPr>
          <a:xfrm>
            <a:off x="1068400" y="185976"/>
            <a:ext cx="10058400" cy="568767"/>
          </a:xfrm>
        </p:spPr>
        <p:txBody>
          <a:bodyPr>
            <a:normAutofit fontScale="90000"/>
          </a:bodyPr>
          <a:lstStyle/>
          <a:p>
            <a:pPr algn="ctr"/>
            <a:r>
              <a:rPr lang="en-US" sz="4300" dirty="0"/>
              <a:t>Actions/Process (3)</a:t>
            </a:r>
          </a:p>
        </p:txBody>
      </p:sp>
      <p:graphicFrame>
        <p:nvGraphicFramePr>
          <p:cNvPr id="131" name="Google Shape;131;g8eb070a405_1_40"/>
          <p:cNvGraphicFramePr/>
          <p:nvPr>
            <p:extLst>
              <p:ext uri="{D42A27DB-BD31-4B8C-83A1-F6EECF244321}">
                <p14:modId xmlns:p14="http://schemas.microsoft.com/office/powerpoint/2010/main" val="2431177180"/>
              </p:ext>
            </p:extLst>
          </p:nvPr>
        </p:nvGraphicFramePr>
        <p:xfrm>
          <a:off x="101599" y="713269"/>
          <a:ext cx="11945257" cy="5727958"/>
        </p:xfrm>
        <a:graphic>
          <a:graphicData uri="http://schemas.openxmlformats.org/drawingml/2006/table">
            <a:tbl>
              <a:tblPr firstRow="1">
                <a:noFill/>
                <a:tableStyleId>{36253FD1-0324-4118-B700-BEF557B07AC3}</a:tableStyleId>
              </a:tblPr>
              <a:tblGrid>
                <a:gridCol w="10115676">
                  <a:extLst>
                    <a:ext uri="{9D8B030D-6E8A-4147-A177-3AD203B41FA5}">
                      <a16:colId xmlns:a16="http://schemas.microsoft.com/office/drawing/2014/main" val="20000"/>
                    </a:ext>
                  </a:extLst>
                </a:gridCol>
                <a:gridCol w="1829581">
                  <a:extLst>
                    <a:ext uri="{9D8B030D-6E8A-4147-A177-3AD203B41FA5}">
                      <a16:colId xmlns:a16="http://schemas.microsoft.com/office/drawing/2014/main" val="20001"/>
                    </a:ext>
                  </a:extLst>
                </a:gridCol>
              </a:tblGrid>
              <a:tr h="591907">
                <a:tc>
                  <a:txBody>
                    <a:bodyPr/>
                    <a:lstStyle/>
                    <a:p>
                      <a:pPr marL="0" lvl="0" indent="0" algn="l" rtl="0">
                        <a:lnSpc>
                          <a:spcPct val="100000"/>
                        </a:lnSpc>
                        <a:spcBef>
                          <a:spcPts val="0"/>
                        </a:spcBef>
                        <a:spcAft>
                          <a:spcPts val="0"/>
                        </a:spcAft>
                        <a:buNone/>
                      </a:pPr>
                      <a:r>
                        <a:rPr lang="en-US" sz="2600" b="1" dirty="0"/>
                        <a:t>Action/Process</a:t>
                      </a:r>
                      <a:endParaRPr sz="2600" b="1" dirty="0"/>
                    </a:p>
                  </a:txBody>
                  <a:tcPr marL="91425" marR="91425" marT="91425" marB="91425">
                    <a:solidFill>
                      <a:schemeClr val="accent4"/>
                    </a:solidFill>
                  </a:tcPr>
                </a:tc>
                <a:tc>
                  <a:txBody>
                    <a:bodyPr/>
                    <a:lstStyle/>
                    <a:p>
                      <a:pPr marL="0" lvl="0" indent="0" algn="l" rtl="0">
                        <a:spcBef>
                          <a:spcPts val="0"/>
                        </a:spcBef>
                        <a:spcAft>
                          <a:spcPts val="0"/>
                        </a:spcAft>
                        <a:buNone/>
                      </a:pPr>
                      <a:r>
                        <a:rPr lang="en-US" sz="2600" b="1"/>
                        <a:t>Date</a:t>
                      </a:r>
                      <a:endParaRPr sz="2600" b="1"/>
                    </a:p>
                  </a:txBody>
                  <a:tcPr marL="91425" marR="91425" marT="91425" marB="91425">
                    <a:solidFill>
                      <a:schemeClr val="accent4"/>
                    </a:solidFill>
                  </a:tcPr>
                </a:tc>
                <a:extLst>
                  <a:ext uri="{0D108BD9-81ED-4DB2-BD59-A6C34878D82A}">
                    <a16:rowId xmlns:a16="http://schemas.microsoft.com/office/drawing/2014/main" val="10000"/>
                  </a:ext>
                </a:extLst>
              </a:tr>
              <a:tr h="3644195">
                <a:tc>
                  <a:txBody>
                    <a:bodyPr/>
                    <a:lstStyle/>
                    <a:p>
                      <a:pPr marL="0" lvl="0" indent="0" algn="l" rtl="0">
                        <a:lnSpc>
                          <a:spcPct val="100000"/>
                        </a:lnSpc>
                        <a:spcBef>
                          <a:spcPts val="0"/>
                        </a:spcBef>
                        <a:spcAft>
                          <a:spcPts val="0"/>
                        </a:spcAft>
                        <a:buClr>
                          <a:schemeClr val="dk1"/>
                        </a:buClr>
                        <a:buSzPts val="1100"/>
                        <a:buFont typeface="Arial"/>
                        <a:buNone/>
                      </a:pPr>
                      <a:r>
                        <a:rPr lang="en-US" sz="2400" dirty="0">
                          <a:solidFill>
                            <a:schemeClr val="dk1"/>
                          </a:solidFill>
                        </a:rPr>
                        <a:t>Submit plan to reviewing authority</a:t>
                      </a:r>
                      <a:endParaRPr sz="2400" dirty="0">
                        <a:solidFill>
                          <a:schemeClr val="dk1"/>
                        </a:solidFill>
                      </a:endParaRPr>
                    </a:p>
                    <a:p>
                      <a:pPr marL="457200" lvl="0" indent="-342900" algn="l" rtl="0">
                        <a:lnSpc>
                          <a:spcPct val="100000"/>
                        </a:lnSpc>
                        <a:spcBef>
                          <a:spcPts val="0"/>
                        </a:spcBef>
                        <a:spcAft>
                          <a:spcPts val="0"/>
                        </a:spcAft>
                        <a:buClr>
                          <a:schemeClr val="dk1"/>
                        </a:buClr>
                        <a:buSzPts val="1800"/>
                        <a:buFont typeface="Calibri"/>
                        <a:buChar char="●"/>
                      </a:pPr>
                      <a:r>
                        <a:rPr lang="en-US" sz="2400" dirty="0">
                          <a:solidFill>
                            <a:schemeClr val="dk1"/>
                          </a:solidFill>
                        </a:rPr>
                        <a:t>A school district must submit the Learning Continuity Plan to its county superintendent of schools</a:t>
                      </a:r>
                      <a:endParaRPr sz="2400" dirty="0">
                        <a:solidFill>
                          <a:schemeClr val="dk1"/>
                        </a:solidFill>
                      </a:endParaRPr>
                    </a:p>
                    <a:p>
                      <a:pPr marL="457200" lvl="0" indent="-342900" algn="l" rtl="0">
                        <a:lnSpc>
                          <a:spcPct val="100000"/>
                        </a:lnSpc>
                        <a:spcBef>
                          <a:spcPts val="0"/>
                        </a:spcBef>
                        <a:spcAft>
                          <a:spcPts val="0"/>
                        </a:spcAft>
                        <a:buClr>
                          <a:schemeClr val="dk1"/>
                        </a:buClr>
                        <a:buSzPts val="1800"/>
                        <a:buFont typeface="Calibri"/>
                        <a:buChar char="●"/>
                      </a:pPr>
                      <a:r>
                        <a:rPr lang="en-US" sz="2400" dirty="0">
                          <a:solidFill>
                            <a:schemeClr val="dk1"/>
                          </a:solidFill>
                        </a:rPr>
                        <a:t>A County Office of Education (COE) must submit its Learning Continuity Plan to the SSPI </a:t>
                      </a:r>
                      <a:endParaRPr sz="2400" dirty="0">
                        <a:solidFill>
                          <a:schemeClr val="dk1"/>
                        </a:solidFill>
                      </a:endParaRPr>
                    </a:p>
                    <a:p>
                      <a:pPr marL="457200" lvl="0" indent="-342900" algn="l" rtl="0">
                        <a:lnSpc>
                          <a:spcPct val="100000"/>
                        </a:lnSpc>
                        <a:spcBef>
                          <a:spcPts val="0"/>
                        </a:spcBef>
                        <a:spcAft>
                          <a:spcPts val="0"/>
                        </a:spcAft>
                        <a:buClr>
                          <a:schemeClr val="dk1"/>
                        </a:buClr>
                        <a:buSzPts val="1800"/>
                        <a:buFont typeface="Calibri"/>
                        <a:buChar char="●"/>
                      </a:pPr>
                      <a:r>
                        <a:rPr lang="en-US" sz="2400" dirty="0">
                          <a:solidFill>
                            <a:schemeClr val="dk1"/>
                          </a:solidFill>
                        </a:rPr>
                        <a:t>A Charter school must submit its Learning Continuity Plan to its chartering authority and the COE. (If the COE is the chartering authority, the charter school shall submit its Learning Continuity Plan only to the COE.)</a:t>
                      </a:r>
                      <a:endParaRPr sz="2400" dirty="0">
                        <a:solidFill>
                          <a:schemeClr val="dk1"/>
                        </a:solidFill>
                      </a:endParaRPr>
                    </a:p>
                  </a:txBody>
                  <a:tcPr marL="91425" marR="91425" marT="91425" marB="91425"/>
                </a:tc>
                <a:tc>
                  <a:txBody>
                    <a:bodyPr/>
                    <a:lstStyle/>
                    <a:p>
                      <a:pPr marL="0" lvl="0" indent="0" algn="l" rtl="0">
                        <a:spcBef>
                          <a:spcPts val="0"/>
                        </a:spcBef>
                        <a:spcAft>
                          <a:spcPts val="0"/>
                        </a:spcAft>
                        <a:buNone/>
                      </a:pPr>
                      <a:r>
                        <a:rPr lang="en-US" sz="2400" b="1" dirty="0">
                          <a:solidFill>
                            <a:schemeClr val="dk1"/>
                          </a:solidFill>
                        </a:rPr>
                        <a:t>Within 5 Days After Adoption</a:t>
                      </a:r>
                      <a:endParaRPr sz="2400" b="1" dirty="0"/>
                    </a:p>
                  </a:txBody>
                  <a:tcPr marL="91425" marR="91425" marT="91425" marB="91425"/>
                </a:tc>
                <a:extLst>
                  <a:ext uri="{0D108BD9-81ED-4DB2-BD59-A6C34878D82A}">
                    <a16:rowId xmlns:a16="http://schemas.microsoft.com/office/drawing/2014/main" val="10001"/>
                  </a:ext>
                </a:extLst>
              </a:tr>
              <a:tr h="1491856">
                <a:tc>
                  <a:txBody>
                    <a:bodyPr/>
                    <a:lstStyle/>
                    <a:p>
                      <a:pPr marL="0" lvl="0" indent="0" algn="l" rtl="0">
                        <a:lnSpc>
                          <a:spcPct val="100000"/>
                        </a:lnSpc>
                        <a:spcBef>
                          <a:spcPts val="0"/>
                        </a:spcBef>
                        <a:spcAft>
                          <a:spcPts val="0"/>
                        </a:spcAft>
                        <a:buNone/>
                      </a:pPr>
                      <a:r>
                        <a:rPr lang="en-US" sz="2400" dirty="0">
                          <a:solidFill>
                            <a:schemeClr val="dk1"/>
                          </a:solidFill>
                        </a:rPr>
                        <a:t>Reviewing authorities may submit recommendations, in writing, for amendments to the Learning Continuity Plan*</a:t>
                      </a:r>
                      <a:endParaRPr sz="2400" dirty="0">
                        <a:solidFill>
                          <a:schemeClr val="dk1"/>
                        </a:solidFill>
                      </a:endParaRPr>
                    </a:p>
                    <a:p>
                      <a:pPr marL="0" lvl="0" indent="0" algn="l" rtl="0">
                        <a:lnSpc>
                          <a:spcPct val="100000"/>
                        </a:lnSpc>
                        <a:spcBef>
                          <a:spcPts val="0"/>
                        </a:spcBef>
                        <a:spcAft>
                          <a:spcPts val="0"/>
                        </a:spcAft>
                        <a:buNone/>
                      </a:pPr>
                      <a:r>
                        <a:rPr lang="en-US" sz="2400" dirty="0">
                          <a:solidFill>
                            <a:schemeClr val="dk1"/>
                          </a:solidFill>
                        </a:rPr>
                        <a:t>*School districts and COEs only</a:t>
                      </a:r>
                      <a:endParaRPr sz="2400" dirty="0">
                        <a:solidFill>
                          <a:schemeClr val="dk1"/>
                        </a:solidFill>
                      </a:endParaRPr>
                    </a:p>
                  </a:txBody>
                  <a:tcPr marL="91425" marR="91425" marT="91425" marB="91425"/>
                </a:tc>
                <a:tc>
                  <a:txBody>
                    <a:bodyPr/>
                    <a:lstStyle/>
                    <a:p>
                      <a:pPr marL="0" lvl="0" indent="0" algn="l" rtl="0">
                        <a:spcBef>
                          <a:spcPts val="0"/>
                        </a:spcBef>
                        <a:spcAft>
                          <a:spcPts val="0"/>
                        </a:spcAft>
                        <a:buNone/>
                      </a:pPr>
                      <a:r>
                        <a:rPr lang="en-US" sz="2400" b="1" dirty="0">
                          <a:solidFill>
                            <a:schemeClr val="dk1"/>
                          </a:solidFill>
                        </a:rPr>
                        <a:t>By October 30</a:t>
                      </a:r>
                      <a:endParaRPr sz="2400" b="1" dirty="0"/>
                    </a:p>
                  </a:txBody>
                  <a:tcPr marL="91425" marR="91425" marT="91425" marB="91425"/>
                </a:tc>
                <a:extLst>
                  <a:ext uri="{0D108BD9-81ED-4DB2-BD59-A6C34878D82A}">
                    <a16:rowId xmlns:a16="http://schemas.microsoft.com/office/drawing/2014/main" val="10002"/>
                  </a:ext>
                </a:extLst>
              </a:tr>
            </a:tbl>
          </a:graphicData>
        </a:graphic>
      </p:graphicFrame>
      <p:sp>
        <p:nvSpPr>
          <p:cNvPr id="130" name="Google Shape;130;g8eb070a405_1_40"/>
          <p:cNvSpPr txBox="1">
            <a:spLocks noGrp="1"/>
          </p:cNvSpPr>
          <p:nvPr>
            <p:ph type="sldNum" idx="12"/>
          </p:nvPr>
        </p:nvSpPr>
        <p:spPr/>
        <p:txBody>
          <a:bodyPr/>
          <a:lstStyle/>
          <a:p>
            <a:pPr lvl="0"/>
            <a:fld id="{00000000-1234-1234-1234-123412341234}" type="slidenum">
              <a:rPr lang="en-US" smtClean="0"/>
              <a:pPr lvl="0"/>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5" name="Title 4">
            <a:extLst>
              <a:ext uri="{FF2B5EF4-FFF2-40B4-BE49-F238E27FC236}">
                <a16:creationId xmlns:a16="http://schemas.microsoft.com/office/drawing/2014/main" id="{61296509-DA1F-9B8F-16DA-91ADE14BD359}"/>
              </a:ext>
            </a:extLst>
          </p:cNvPr>
          <p:cNvSpPr>
            <a:spLocks noGrp="1"/>
          </p:cNvSpPr>
          <p:nvPr>
            <p:ph type="title"/>
          </p:nvPr>
        </p:nvSpPr>
        <p:spPr>
          <a:xfrm>
            <a:off x="1068400" y="185976"/>
            <a:ext cx="10058400" cy="766367"/>
          </a:xfrm>
        </p:spPr>
        <p:txBody>
          <a:bodyPr>
            <a:normAutofit/>
          </a:bodyPr>
          <a:lstStyle/>
          <a:p>
            <a:pPr algn="ctr"/>
            <a:r>
              <a:rPr lang="en-US" sz="4300" dirty="0"/>
              <a:t>Actions/Process (4)</a:t>
            </a:r>
          </a:p>
        </p:txBody>
      </p:sp>
      <p:graphicFrame>
        <p:nvGraphicFramePr>
          <p:cNvPr id="138" name="Google Shape;138;g8eb070a405_1_51"/>
          <p:cNvGraphicFramePr/>
          <p:nvPr>
            <p:extLst>
              <p:ext uri="{D42A27DB-BD31-4B8C-83A1-F6EECF244321}">
                <p14:modId xmlns:p14="http://schemas.microsoft.com/office/powerpoint/2010/main" val="3602484207"/>
              </p:ext>
            </p:extLst>
          </p:nvPr>
        </p:nvGraphicFramePr>
        <p:xfrm>
          <a:off x="270455" y="952343"/>
          <a:ext cx="11745533" cy="3477705"/>
        </p:xfrm>
        <a:graphic>
          <a:graphicData uri="http://schemas.openxmlformats.org/drawingml/2006/table">
            <a:tbl>
              <a:tblPr firstRow="1">
                <a:noFill/>
                <a:tableStyleId>{36253FD1-0324-4118-B700-BEF557B07AC3}</a:tableStyleId>
              </a:tblPr>
              <a:tblGrid>
                <a:gridCol w="8925060">
                  <a:extLst>
                    <a:ext uri="{9D8B030D-6E8A-4147-A177-3AD203B41FA5}">
                      <a16:colId xmlns:a16="http://schemas.microsoft.com/office/drawing/2014/main" val="20000"/>
                    </a:ext>
                  </a:extLst>
                </a:gridCol>
                <a:gridCol w="2820473">
                  <a:extLst>
                    <a:ext uri="{9D8B030D-6E8A-4147-A177-3AD203B41FA5}">
                      <a16:colId xmlns:a16="http://schemas.microsoft.com/office/drawing/2014/main" val="20001"/>
                    </a:ext>
                  </a:extLst>
                </a:gridCol>
              </a:tblGrid>
              <a:tr h="862775">
                <a:tc>
                  <a:txBody>
                    <a:bodyPr/>
                    <a:lstStyle/>
                    <a:p>
                      <a:pPr marL="0" lvl="0" indent="0" algn="l" rtl="0">
                        <a:spcBef>
                          <a:spcPts val="0"/>
                        </a:spcBef>
                        <a:spcAft>
                          <a:spcPts val="0"/>
                        </a:spcAft>
                        <a:buNone/>
                      </a:pPr>
                      <a:r>
                        <a:rPr lang="en-US" sz="2600" b="1" dirty="0"/>
                        <a:t>Action/Process</a:t>
                      </a:r>
                      <a:endParaRPr sz="2600" b="1" dirty="0"/>
                    </a:p>
                  </a:txBody>
                  <a:tcPr marL="91425" marR="91425" marT="91425" marB="91425">
                    <a:solidFill>
                      <a:schemeClr val="accent4"/>
                    </a:solidFill>
                  </a:tcPr>
                </a:tc>
                <a:tc>
                  <a:txBody>
                    <a:bodyPr/>
                    <a:lstStyle/>
                    <a:p>
                      <a:pPr marL="0" lvl="0" indent="0" algn="l" rtl="0">
                        <a:spcBef>
                          <a:spcPts val="0"/>
                        </a:spcBef>
                        <a:spcAft>
                          <a:spcPts val="0"/>
                        </a:spcAft>
                        <a:buNone/>
                      </a:pPr>
                      <a:r>
                        <a:rPr lang="en-US" sz="2600" b="1"/>
                        <a:t>Date</a:t>
                      </a:r>
                      <a:endParaRPr sz="2600" b="1"/>
                    </a:p>
                  </a:txBody>
                  <a:tcPr marL="91425" marR="91425" marT="91425" marB="91425">
                    <a:solidFill>
                      <a:schemeClr val="accent4"/>
                    </a:solidFill>
                  </a:tcPr>
                </a:tc>
                <a:extLst>
                  <a:ext uri="{0D108BD9-81ED-4DB2-BD59-A6C34878D82A}">
                    <a16:rowId xmlns:a16="http://schemas.microsoft.com/office/drawing/2014/main" val="10000"/>
                  </a:ext>
                </a:extLst>
              </a:tr>
              <a:tr h="2470275">
                <a:tc>
                  <a:txBody>
                    <a:bodyPr/>
                    <a:lstStyle/>
                    <a:p>
                      <a:pPr marL="0" lvl="0" indent="0" algn="l" rtl="0">
                        <a:lnSpc>
                          <a:spcPct val="100000"/>
                        </a:lnSpc>
                        <a:spcBef>
                          <a:spcPts val="0"/>
                        </a:spcBef>
                        <a:spcAft>
                          <a:spcPts val="0"/>
                        </a:spcAft>
                        <a:buNone/>
                      </a:pPr>
                      <a:r>
                        <a:rPr lang="en-US" sz="2400" dirty="0">
                          <a:solidFill>
                            <a:schemeClr val="dk1"/>
                          </a:solidFill>
                        </a:rPr>
                        <a:t>The governing board of a school district or COE shall consider the recommendations submitted by the reviewing authorities in a public meeting within 15 days of receiving the recommendations. </a:t>
                      </a:r>
                      <a:endParaRPr sz="2400" dirty="0">
                        <a:solidFill>
                          <a:schemeClr val="dk1"/>
                        </a:solidFill>
                      </a:endParaRPr>
                    </a:p>
                    <a:p>
                      <a:pPr marL="0" lvl="0" indent="0" algn="l" rtl="0">
                        <a:lnSpc>
                          <a:spcPct val="100000"/>
                        </a:lnSpc>
                        <a:spcBef>
                          <a:spcPts val="1200"/>
                        </a:spcBef>
                        <a:spcAft>
                          <a:spcPts val="0"/>
                        </a:spcAft>
                        <a:buNone/>
                      </a:pPr>
                      <a:r>
                        <a:rPr lang="en-US" sz="2400" dirty="0">
                          <a:solidFill>
                            <a:schemeClr val="dk1"/>
                          </a:solidFill>
                        </a:rPr>
                        <a:t>If a county superintendent of schools has jurisdiction over a single school district, the SSPI shall perform the duties as the reviewing authority.       </a:t>
                      </a:r>
                      <a:endParaRPr sz="2400" dirty="0">
                        <a:solidFill>
                          <a:schemeClr val="dk1"/>
                        </a:solidFill>
                      </a:endParaRPr>
                    </a:p>
                  </a:txBody>
                  <a:tcPr marL="91425" marR="91425" marT="91425" marB="91425">
                    <a:lnR w="12650" cap="flat" cmpd="sng">
                      <a:solidFill>
                        <a:srgbClr val="000000"/>
                      </a:solidFill>
                      <a:prstDash val="solid"/>
                      <a:round/>
                      <a:headEnd type="none" w="sm" len="sm"/>
                      <a:tailEnd type="none" w="sm" len="sm"/>
                    </a:lnR>
                  </a:tcPr>
                </a:tc>
                <a:tc>
                  <a:txBody>
                    <a:bodyPr/>
                    <a:lstStyle/>
                    <a:p>
                      <a:pPr marL="0" lvl="0" indent="0" algn="l" rtl="0">
                        <a:lnSpc>
                          <a:spcPct val="115000"/>
                        </a:lnSpc>
                        <a:spcBef>
                          <a:spcPts val="0"/>
                        </a:spcBef>
                        <a:spcAft>
                          <a:spcPts val="1200"/>
                        </a:spcAft>
                        <a:buNone/>
                      </a:pPr>
                      <a:r>
                        <a:rPr lang="en-US" sz="2400" b="1" dirty="0"/>
                        <a:t>Within 15 days of receiving recommendations from the reviewing authority</a:t>
                      </a:r>
                      <a:endParaRPr sz="2400" b="1" dirty="0"/>
                    </a:p>
                  </a:txBody>
                  <a:tcPr marL="63500" marR="63500" marT="63500" marB="63500">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
        <p:nvSpPr>
          <p:cNvPr id="4" name="TextBox 3">
            <a:extLst>
              <a:ext uri="{FF2B5EF4-FFF2-40B4-BE49-F238E27FC236}">
                <a16:creationId xmlns:a16="http://schemas.microsoft.com/office/drawing/2014/main" id="{18FB4F22-73F9-43D0-BB80-141E7BFF0643}"/>
              </a:ext>
            </a:extLst>
          </p:cNvPr>
          <p:cNvSpPr txBox="1"/>
          <p:nvPr/>
        </p:nvSpPr>
        <p:spPr>
          <a:xfrm>
            <a:off x="270455" y="4337066"/>
            <a:ext cx="11745533" cy="2092881"/>
          </a:xfrm>
          <a:prstGeom prst="rect">
            <a:avLst/>
          </a:prstGeom>
          <a:noFill/>
        </p:spPr>
        <p:txBody>
          <a:bodyPr wrap="square" rtlCol="0">
            <a:spAutoFit/>
          </a:bodyPr>
          <a:lstStyle/>
          <a:p>
            <a:pPr>
              <a:spcAft>
                <a:spcPts val="1200"/>
              </a:spcAft>
            </a:pPr>
            <a:r>
              <a:rPr lang="en-US" sz="2400" dirty="0"/>
              <a:t>LEAs must prominently post the Learning Continuity Plan on the homepage of the LEA’s website, consistent with the LCAP posting requirements as specified in California </a:t>
            </a:r>
            <a:r>
              <a:rPr lang="en-US" sz="2400" i="1" dirty="0"/>
              <a:t>Education Code </a:t>
            </a:r>
            <a:r>
              <a:rPr lang="en-US" sz="2400" dirty="0"/>
              <a:t>(</a:t>
            </a:r>
            <a:r>
              <a:rPr lang="en-US" sz="2400" i="1" dirty="0"/>
              <a:t>EC</a:t>
            </a:r>
            <a:r>
              <a:rPr lang="en-US" sz="2400" dirty="0"/>
              <a:t>) sections 52065 and 47606.5.</a:t>
            </a:r>
          </a:p>
          <a:p>
            <a:r>
              <a:rPr lang="en-US" sz="2400" dirty="0"/>
              <a:t>COEs must prominently post all Learning Continuity Plans submitted by school districts and charter schools, or links to those Plans, on the COE’s website.</a:t>
            </a:r>
          </a:p>
        </p:txBody>
      </p:sp>
      <p:sp>
        <p:nvSpPr>
          <p:cNvPr id="137" name="Google Shape;137;g8eb070a405_1_51"/>
          <p:cNvSpPr txBox="1">
            <a:spLocks noGrp="1"/>
          </p:cNvSpPr>
          <p:nvPr>
            <p:ph type="sldNum" idx="12"/>
          </p:nvPr>
        </p:nvSpPr>
        <p:spPr/>
        <p:txBody>
          <a:bodyPr/>
          <a:lstStyle/>
          <a:p>
            <a:pPr lvl="0"/>
            <a:fld id="{00000000-1234-1234-1234-123412341234}" type="slidenum">
              <a:rPr lang="en-US" smtClean="0"/>
              <a:pPr lvl="0"/>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B0D7788-D187-AF81-33C1-C32AC0AC4287}"/>
              </a:ext>
            </a:extLst>
          </p:cNvPr>
          <p:cNvSpPr>
            <a:spLocks noGrp="1"/>
          </p:cNvSpPr>
          <p:nvPr>
            <p:ph type="title"/>
          </p:nvPr>
        </p:nvSpPr>
        <p:spPr>
          <a:xfrm>
            <a:off x="0" y="426850"/>
            <a:ext cx="1712686" cy="3796807"/>
          </a:xfrm>
        </p:spPr>
        <p:txBody>
          <a:bodyPr>
            <a:normAutofit/>
          </a:bodyPr>
          <a:lstStyle/>
          <a:p>
            <a:r>
              <a:rPr lang="en-US" sz="2400" dirty="0">
                <a:solidFill>
                  <a:schemeClr val="bg1"/>
                </a:solidFill>
                <a:latin typeface="+mj-lt"/>
              </a:rPr>
              <a:t>Frequently Asked Questions (FAQs)</a:t>
            </a:r>
            <a:endParaRPr lang="en-US" sz="2400" dirty="0"/>
          </a:p>
        </p:txBody>
      </p:sp>
      <p:sp>
        <p:nvSpPr>
          <p:cNvPr id="2" name="Text Placeholder 1">
            <a:extLst>
              <a:ext uri="{FF2B5EF4-FFF2-40B4-BE49-F238E27FC236}">
                <a16:creationId xmlns:a16="http://schemas.microsoft.com/office/drawing/2014/main" id="{5FDEE20A-7039-CAB0-49E7-6F1AB863EBF0}"/>
              </a:ext>
            </a:extLst>
          </p:cNvPr>
          <p:cNvSpPr>
            <a:spLocks noGrp="1"/>
          </p:cNvSpPr>
          <p:nvPr>
            <p:ph type="body" idx="1"/>
          </p:nvPr>
        </p:nvSpPr>
        <p:spPr>
          <a:xfrm>
            <a:off x="2085100" y="261256"/>
            <a:ext cx="9897900" cy="6169893"/>
          </a:xfrm>
        </p:spPr>
        <p:txBody>
          <a:bodyPr>
            <a:normAutofit/>
          </a:bodyPr>
          <a:lstStyle/>
          <a:p>
            <a:pPr marL="0" lvl="0" indent="0" algn="l" rtl="0">
              <a:spcBef>
                <a:spcPts val="0"/>
              </a:spcBef>
              <a:spcAft>
                <a:spcPts val="0"/>
              </a:spcAft>
              <a:buClr>
                <a:schemeClr val="dk1"/>
              </a:buClr>
              <a:buSzPts val="1100"/>
              <a:buFont typeface="Arial"/>
              <a:buNone/>
            </a:pPr>
            <a:r>
              <a:rPr lang="en-US" sz="2600" b="1" dirty="0">
                <a:solidFill>
                  <a:schemeClr val="bg2"/>
                </a:solidFill>
              </a:rPr>
              <a:t>Are LEAs required to use the Learning Continuity Plan Template developed by the CDE in consultation with the Executive Director of the SBE?</a:t>
            </a:r>
          </a:p>
          <a:p>
            <a:pPr marL="0" lvl="0" indent="0" algn="l" rtl="0">
              <a:spcBef>
                <a:spcPts val="800"/>
              </a:spcBef>
              <a:spcAft>
                <a:spcPts val="2400"/>
              </a:spcAft>
              <a:buClr>
                <a:schemeClr val="dk1"/>
              </a:buClr>
              <a:buSzPts val="1100"/>
              <a:buFont typeface="Arial"/>
              <a:buNone/>
            </a:pPr>
            <a:r>
              <a:rPr lang="en-US" sz="2600" dirty="0">
                <a:solidFill>
                  <a:schemeClr val="bg2"/>
                </a:solidFill>
              </a:rPr>
              <a:t>Statute specifies that any Learning Continuity Plan adopted by an LEA must include all of the information specified in the Template developed by the Superintendent.</a:t>
            </a:r>
            <a:endParaRPr lang="en-US" sz="2600" b="1" dirty="0">
              <a:solidFill>
                <a:schemeClr val="dk1"/>
              </a:solidFill>
            </a:endParaRPr>
          </a:p>
          <a:p>
            <a:pPr marL="0" lvl="0" indent="0" algn="l" rtl="0">
              <a:spcBef>
                <a:spcPts val="1600"/>
              </a:spcBef>
              <a:spcAft>
                <a:spcPts val="0"/>
              </a:spcAft>
              <a:buClr>
                <a:schemeClr val="dk1"/>
              </a:buClr>
              <a:buSzPts val="1100"/>
              <a:buFont typeface="Arial"/>
              <a:buNone/>
            </a:pPr>
            <a:r>
              <a:rPr lang="en-US" sz="2600" b="1" dirty="0">
                <a:solidFill>
                  <a:schemeClr val="bg2"/>
                </a:solidFill>
              </a:rPr>
              <a:t>Will the Learning Continuity Plan Template be available in the CDE’s eTemplate system? </a:t>
            </a:r>
          </a:p>
          <a:p>
            <a:pPr marL="0" lvl="0" indent="0" algn="l" rtl="0">
              <a:spcBef>
                <a:spcPts val="800"/>
              </a:spcBef>
              <a:spcAft>
                <a:spcPts val="800"/>
              </a:spcAft>
              <a:buClr>
                <a:schemeClr val="dk1"/>
              </a:buClr>
              <a:buSzPts val="1100"/>
              <a:buFont typeface="Arial"/>
              <a:buNone/>
            </a:pPr>
            <a:r>
              <a:rPr lang="en-US" sz="2600" dirty="0">
                <a:solidFill>
                  <a:schemeClr val="bg2"/>
                </a:solidFill>
              </a:rPr>
              <a:t>No. The eTemplate system was developed specifically for the LCAP and will not be available for the Learning Continuity Plan. </a:t>
            </a:r>
          </a:p>
        </p:txBody>
      </p:sp>
      <p:sp>
        <p:nvSpPr>
          <p:cNvPr id="3" name="Slide Number Placeholder 2">
            <a:extLst>
              <a:ext uri="{FF2B5EF4-FFF2-40B4-BE49-F238E27FC236}">
                <a16:creationId xmlns:a16="http://schemas.microsoft.com/office/drawing/2014/main" id="{0E4F34FC-3EB5-7746-24A4-98486AA7E66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spTree>
    <p:extLst>
      <p:ext uri="{BB962C8B-B14F-4D97-AF65-F5344CB8AC3E}">
        <p14:creationId xmlns:p14="http://schemas.microsoft.com/office/powerpoint/2010/main" val="773816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B50F3C5-59FE-267A-7DB8-8675856D9A3E}"/>
              </a:ext>
            </a:extLst>
          </p:cNvPr>
          <p:cNvSpPr>
            <a:spLocks noGrp="1"/>
          </p:cNvSpPr>
          <p:nvPr>
            <p:ph type="title"/>
          </p:nvPr>
        </p:nvSpPr>
        <p:spPr>
          <a:xfrm>
            <a:off x="0" y="426850"/>
            <a:ext cx="1756229" cy="2867893"/>
          </a:xfrm>
        </p:spPr>
        <p:txBody>
          <a:bodyPr>
            <a:normAutofit/>
          </a:bodyPr>
          <a:lstStyle/>
          <a:p>
            <a:r>
              <a:rPr lang="en-US" sz="2600" dirty="0">
                <a:solidFill>
                  <a:schemeClr val="bg1"/>
                </a:solidFill>
                <a:latin typeface="+mj-lt"/>
              </a:rPr>
              <a:t>FAQs, continued (1)</a:t>
            </a:r>
            <a:endParaRPr lang="en-US" sz="2600" dirty="0">
              <a:solidFill>
                <a:schemeClr val="bg1"/>
              </a:solidFill>
            </a:endParaRPr>
          </a:p>
        </p:txBody>
      </p:sp>
      <p:sp>
        <p:nvSpPr>
          <p:cNvPr id="2" name="Text Placeholder 1">
            <a:extLst>
              <a:ext uri="{FF2B5EF4-FFF2-40B4-BE49-F238E27FC236}">
                <a16:creationId xmlns:a16="http://schemas.microsoft.com/office/drawing/2014/main" id="{5C02B93E-D470-4A39-0795-F144D5C5B628}"/>
              </a:ext>
            </a:extLst>
          </p:cNvPr>
          <p:cNvSpPr>
            <a:spLocks noGrp="1"/>
          </p:cNvSpPr>
          <p:nvPr>
            <p:ph type="body" idx="1"/>
          </p:nvPr>
        </p:nvSpPr>
        <p:spPr>
          <a:xfrm>
            <a:off x="2085100" y="827314"/>
            <a:ext cx="9897900" cy="5603836"/>
          </a:xfrm>
        </p:spPr>
        <p:txBody>
          <a:bodyPr/>
          <a:lstStyle/>
          <a:p>
            <a:pPr marL="0" lvl="0" indent="0" algn="l" rtl="0">
              <a:lnSpc>
                <a:spcPct val="116727"/>
              </a:lnSpc>
              <a:spcBef>
                <a:spcPts val="800"/>
              </a:spcBef>
              <a:spcAft>
                <a:spcPts val="0"/>
              </a:spcAft>
              <a:buNone/>
            </a:pPr>
            <a:r>
              <a:rPr lang="en-US" sz="2400" b="1" dirty="0">
                <a:solidFill>
                  <a:schemeClr val="bg2"/>
                </a:solidFill>
              </a:rPr>
              <a:t>Is a public hearing required for the Learning Continuity Plan? </a:t>
            </a:r>
          </a:p>
          <a:p>
            <a:pPr marL="0" lvl="0" indent="0" algn="l" rtl="0">
              <a:lnSpc>
                <a:spcPct val="116727"/>
              </a:lnSpc>
              <a:spcBef>
                <a:spcPts val="1500"/>
              </a:spcBef>
              <a:spcAft>
                <a:spcPts val="100"/>
              </a:spcAft>
              <a:buNone/>
            </a:pPr>
            <a:r>
              <a:rPr lang="en-US" sz="2400" dirty="0">
                <a:solidFill>
                  <a:schemeClr val="bg2"/>
                </a:solidFill>
              </a:rPr>
              <a:t>Yes. Statute requires that an LEA hold a public hearing for review and comment for the Learning Continuity Plan. Executive Order N-29-20 provides certain authorization for conducting public meetings via teleconferencing.</a:t>
            </a:r>
          </a:p>
          <a:p>
            <a:pPr marL="0" lvl="0" indent="0" algn="l" rtl="0">
              <a:lnSpc>
                <a:spcPct val="116727"/>
              </a:lnSpc>
              <a:spcBef>
                <a:spcPts val="800"/>
              </a:spcBef>
              <a:spcAft>
                <a:spcPts val="0"/>
              </a:spcAft>
              <a:buNone/>
            </a:pPr>
            <a:r>
              <a:rPr lang="en-US" sz="2400" b="1" dirty="0">
                <a:solidFill>
                  <a:schemeClr val="bg2"/>
                </a:solidFill>
              </a:rPr>
              <a:t>Please note:</a:t>
            </a:r>
            <a:r>
              <a:rPr lang="en-US" sz="2400" dirty="0">
                <a:solidFill>
                  <a:schemeClr val="bg2"/>
                </a:solidFill>
              </a:rPr>
              <a:t> LEAs shall provide options for remote participation in public hearings and at the public board meeting at which the Learning Continuity Plan is adopted.</a:t>
            </a:r>
          </a:p>
        </p:txBody>
      </p:sp>
      <p:sp>
        <p:nvSpPr>
          <p:cNvPr id="3" name="Slide Number Placeholder 2">
            <a:extLst>
              <a:ext uri="{FF2B5EF4-FFF2-40B4-BE49-F238E27FC236}">
                <a16:creationId xmlns:a16="http://schemas.microsoft.com/office/drawing/2014/main" id="{14CD45DF-31B7-202E-4EF4-A6B7F7DBD52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a:p>
        </p:txBody>
      </p:sp>
    </p:spTree>
    <p:extLst>
      <p:ext uri="{BB962C8B-B14F-4D97-AF65-F5344CB8AC3E}">
        <p14:creationId xmlns:p14="http://schemas.microsoft.com/office/powerpoint/2010/main" val="1888369751"/>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4236</Words>
  <Application>Microsoft Office PowerPoint</Application>
  <PresentationFormat>Widescreen</PresentationFormat>
  <Paragraphs>299</Paragraphs>
  <Slides>56</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56</vt:i4>
      </vt:variant>
    </vt:vector>
  </HeadingPairs>
  <TitlesOfParts>
    <vt:vector size="61" baseType="lpstr">
      <vt:lpstr>Arial</vt:lpstr>
      <vt:lpstr>Calibri</vt:lpstr>
      <vt:lpstr>Times</vt:lpstr>
      <vt:lpstr>Times New Roman</vt:lpstr>
      <vt:lpstr>Retrospect</vt:lpstr>
      <vt:lpstr>Learning Continuity and Attendance Plan</vt:lpstr>
      <vt:lpstr>Session Goal</vt:lpstr>
      <vt:lpstr>Process and Timelines</vt:lpstr>
      <vt:lpstr>Actions/Process (1)</vt:lpstr>
      <vt:lpstr>Actions/Process (2)</vt:lpstr>
      <vt:lpstr>Actions/Process (3)</vt:lpstr>
      <vt:lpstr>Actions/Process (4)</vt:lpstr>
      <vt:lpstr>Frequently Asked Questions (FAQs)</vt:lpstr>
      <vt:lpstr>FAQs, continued (1)</vt:lpstr>
      <vt:lpstr>FAQs, continued (2)</vt:lpstr>
      <vt:lpstr>FAQs, continued (3)</vt:lpstr>
      <vt:lpstr>FAQs, continued (4)</vt:lpstr>
      <vt:lpstr>General Information and Purpose</vt:lpstr>
      <vt:lpstr>Purpose of the Learning Continuity Plan (1)</vt:lpstr>
      <vt:lpstr>Purpose of the Learning Continuity Plan (2)</vt:lpstr>
      <vt:lpstr>Purpose of the Learning Continuity Plan (3)</vt:lpstr>
      <vt:lpstr>General Information</vt:lpstr>
      <vt:lpstr>General Information Resources</vt:lpstr>
      <vt:lpstr>Stakeholder Engagement – Template and Instructions</vt:lpstr>
      <vt:lpstr>Efforts to Solicit Stakeholder Feedback</vt:lpstr>
      <vt:lpstr>Options for Remote Participation</vt:lpstr>
      <vt:lpstr>Summary of Feedback</vt:lpstr>
      <vt:lpstr>Aspects Influenced</vt:lpstr>
      <vt:lpstr>FAQs, continued (5)</vt:lpstr>
      <vt:lpstr>FAQs, continued (6)</vt:lpstr>
      <vt:lpstr>FAQs, continued (7)</vt:lpstr>
      <vt:lpstr>In-Person Instructional Offerings – Template and Instructions</vt:lpstr>
      <vt:lpstr>In-Person Instructional Offerings</vt:lpstr>
      <vt:lpstr>Instructions for In-Person Instructional Offerings (1)</vt:lpstr>
      <vt:lpstr>Instructions for In-Person Instructional Offerings (2)</vt:lpstr>
      <vt:lpstr>Actions Related to In-Person Instructional Offerings</vt:lpstr>
      <vt:lpstr>Instructions for Actions Related to In-Person Instructional Offerings</vt:lpstr>
      <vt:lpstr>Distance Learning Program</vt:lpstr>
      <vt:lpstr>Continuity of Instruction</vt:lpstr>
      <vt:lpstr>Instructions for Continuity of Instruction</vt:lpstr>
      <vt:lpstr>Access to Devices and Connectivity</vt:lpstr>
      <vt:lpstr>Instructions for Access to Devices and Connectivity</vt:lpstr>
      <vt:lpstr>Instructions for Access to Devices and Connectivity (2)</vt:lpstr>
      <vt:lpstr>Pupil Participation and Progress</vt:lpstr>
      <vt:lpstr>Distance Learning Professional Development</vt:lpstr>
      <vt:lpstr>Staff Roles and Responsibilities</vt:lpstr>
      <vt:lpstr>Instructions for Staff Roles and Responsibilities</vt:lpstr>
      <vt:lpstr>Supports for Pupils with Unique Needs</vt:lpstr>
      <vt:lpstr>Instructions for Supports for Pupils with Unique Needs</vt:lpstr>
      <vt:lpstr>Actions Related to Distance Learning Program</vt:lpstr>
      <vt:lpstr>Increased or Improved Services for  Foster Youth, English Learners, and Low-Income Students</vt:lpstr>
      <vt:lpstr>Increased or Improved Services (1)</vt:lpstr>
      <vt:lpstr>Increased or Improved Services (2)</vt:lpstr>
      <vt:lpstr>Increased or Improved Services (3)</vt:lpstr>
      <vt:lpstr>Increased or Improved Services (4)</vt:lpstr>
      <vt:lpstr>Resources and Support</vt:lpstr>
      <vt:lpstr>Resources to Consider (1)</vt:lpstr>
      <vt:lpstr>Resources to Consider (2)</vt:lpstr>
      <vt:lpstr>Support and Rollout</vt:lpstr>
      <vt:lpstr>Upcoming tentatively scheduled Tuesday @ 2 Webinars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Continuity and Attendance Plan - LCFF (CA Dept of Education)</dc:title>
  <dc:subject>Tuesdays @ 2 webinar presentation for Learning Continuity and Attendance Plan.</dc:subject>
  <dc:creator/>
  <cp:keywords/>
  <dc:description/>
  <cp:lastModifiedBy/>
  <cp:revision>1</cp:revision>
  <dcterms:created xsi:type="dcterms:W3CDTF">2025-03-28T16:06:11Z</dcterms:created>
  <dcterms:modified xsi:type="dcterms:W3CDTF">2025-04-08T17:04:44Z</dcterms:modified>
</cp:coreProperties>
</file>