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9" r:id="rId1"/>
  </p:sldMasterIdLst>
  <p:notesMasterIdLst>
    <p:notesMasterId r:id="rId39"/>
  </p:notesMasterIdLst>
  <p:handoutMasterIdLst>
    <p:handoutMasterId r:id="rId40"/>
  </p:handoutMasterIdLst>
  <p:sldIdLst>
    <p:sldId id="629" r:id="rId2"/>
    <p:sldId id="420" r:id="rId3"/>
    <p:sldId id="620" r:id="rId4"/>
    <p:sldId id="323" r:id="rId5"/>
    <p:sldId id="395" r:id="rId6"/>
    <p:sldId id="621" r:id="rId7"/>
    <p:sldId id="622" r:id="rId8"/>
    <p:sldId id="547" r:id="rId9"/>
    <p:sldId id="541" r:id="rId10"/>
    <p:sldId id="574" r:id="rId11"/>
    <p:sldId id="573" r:id="rId12"/>
    <p:sldId id="542" r:id="rId13"/>
    <p:sldId id="575" r:id="rId14"/>
    <p:sldId id="576" r:id="rId15"/>
    <p:sldId id="543" r:id="rId16"/>
    <p:sldId id="577" r:id="rId17"/>
    <p:sldId id="544" r:id="rId18"/>
    <p:sldId id="552" r:id="rId19"/>
    <p:sldId id="578" r:id="rId20"/>
    <p:sldId id="582" r:id="rId21"/>
    <p:sldId id="579" r:id="rId22"/>
    <p:sldId id="545" r:id="rId23"/>
    <p:sldId id="549" r:id="rId24"/>
    <p:sldId id="580" r:id="rId25"/>
    <p:sldId id="571" r:id="rId26"/>
    <p:sldId id="623" r:id="rId27"/>
    <p:sldId id="624" r:id="rId28"/>
    <p:sldId id="625" r:id="rId29"/>
    <p:sldId id="626" r:id="rId30"/>
    <p:sldId id="627" r:id="rId31"/>
    <p:sldId id="628" r:id="rId32"/>
    <p:sldId id="553" r:id="rId33"/>
    <p:sldId id="413" r:id="rId34"/>
    <p:sldId id="583" r:id="rId35"/>
    <p:sldId id="368" r:id="rId36"/>
    <p:sldId id="373" r:id="rId37"/>
    <p:sldId id="434" r:id="rId3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4A0"/>
    <a:srgbClr val="DEEBF6"/>
    <a:srgbClr val="FFFF66"/>
    <a:srgbClr val="BDD6EE"/>
    <a:srgbClr val="FFFF00"/>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18" autoAdjust="0"/>
    <p:restoredTop sz="86430" autoAdjust="0"/>
  </p:normalViewPr>
  <p:slideViewPr>
    <p:cSldViewPr snapToGrid="0">
      <p:cViewPr varScale="1">
        <p:scale>
          <a:sx n="62" d="100"/>
          <a:sy n="62" d="100"/>
        </p:scale>
        <p:origin x="84" y="91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4/22/2025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4/22/2025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3</a:t>
            </a:fld>
            <a:endParaRPr lang="en-US"/>
          </a:p>
        </p:txBody>
      </p:sp>
    </p:spTree>
    <p:extLst>
      <p:ext uri="{BB962C8B-B14F-4D97-AF65-F5344CB8AC3E}">
        <p14:creationId xmlns:p14="http://schemas.microsoft.com/office/powerpoint/2010/main" val="3304893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ea typeface="Calibri"/>
              <a:cs typeface="Calibri"/>
            </a:endParaRPr>
          </a:p>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4</a:t>
            </a:fld>
            <a:endParaRPr lang="en-US"/>
          </a:p>
        </p:txBody>
      </p:sp>
    </p:spTree>
    <p:extLst>
      <p:ext uri="{BB962C8B-B14F-4D97-AF65-F5344CB8AC3E}">
        <p14:creationId xmlns:p14="http://schemas.microsoft.com/office/powerpoint/2010/main" val="1575631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mn-lt"/>
              </a:rPr>
              <a:t>INFO FROM INSTRUCTIONS IN CURRENT TEMPLATE:</a:t>
            </a:r>
            <a:endParaRPr lang="en-US" dirty="0">
              <a:ea typeface="Calibri" panose="020F0502020204030204"/>
              <a:cs typeface="+mn-lt"/>
            </a:endParaRPr>
          </a:p>
          <a:p>
            <a:r>
              <a:rPr lang="en-US" dirty="0"/>
              <a:t>The LCAP development process serves three distinct, but related functions: </a:t>
            </a:r>
            <a:endParaRPr lang="en-US" dirty="0">
              <a:ea typeface="Calibri" panose="020F0502020204030204"/>
              <a:cs typeface="Calibri" panose="020F0502020204030204"/>
            </a:endParaRPr>
          </a:p>
          <a:p>
            <a:pPr marL="171450" indent="-171450">
              <a:buFont typeface="Arial"/>
              <a:buChar char="•"/>
            </a:pPr>
            <a:r>
              <a:rPr lang="en-US" b="1" dirty="0"/>
              <a:t>Comprehensive Strategic Planning:</a:t>
            </a:r>
            <a:r>
              <a:rPr lang="en-US" dirty="0"/>
              <a:t> The process of developing and annually updating the LCAP supports comprehensive strategic planning</a:t>
            </a:r>
            <a:r>
              <a:rPr lang="en-US" i="1" dirty="0"/>
              <a:t>, </a:t>
            </a:r>
            <a:r>
              <a:rPr lang="en-US" dirty="0"/>
              <a:t>particularly to address and reduce disparities in opportunities and outcomes between student groups indicated by the California School Dashboard (California </a:t>
            </a:r>
            <a:r>
              <a:rPr lang="en-US" i="1" dirty="0"/>
              <a:t>Education Code</a:t>
            </a:r>
            <a:r>
              <a:rPr lang="en-US" dirty="0"/>
              <a:t> [</a:t>
            </a:r>
            <a:r>
              <a:rPr lang="en-US" i="1" dirty="0"/>
              <a:t>EC</a:t>
            </a:r>
            <a:r>
              <a:rPr lang="en-US" dirty="0"/>
              <a:t>] Section 52064[e][1]). Strategic planning that is comprehensive connects budgetary decisions to teaching and learning performance data. LEAs should continually evaluate the hard choices they make about the use of limited resources to meet student and community needs to ensure opportunities and outcomes are improved for all students.</a:t>
            </a:r>
            <a:endParaRPr lang="en-US" dirty="0">
              <a:ea typeface="Calibri"/>
              <a:cs typeface="Calibri"/>
            </a:endParaRPr>
          </a:p>
          <a:p>
            <a:pPr marL="171450" indent="-171450">
              <a:buFont typeface="Arial"/>
              <a:buChar char="•"/>
            </a:pPr>
            <a:r>
              <a:rPr lang="en-US" b="1" dirty="0"/>
              <a:t>Meaningful Engagement of Educational Partners: </a:t>
            </a:r>
            <a:r>
              <a:rPr lang="en-US" dirty="0"/>
              <a:t>The LCAP development process should result in an LCAP that reflects decisions made through meaningful engagement (</a:t>
            </a:r>
            <a:r>
              <a:rPr lang="en-US" i="1" dirty="0"/>
              <a:t>EC</a:t>
            </a:r>
            <a:r>
              <a:rPr lang="en-US" dirty="0"/>
              <a:t> Section 52064[e][1]). Local educational partners possess valuable perspectives and insights about an LEA's programs and services. Effective strategic planning will incorporate these perspectives and insights in order to identify potential goals and actions to be included in the LCAP.</a:t>
            </a:r>
            <a:endParaRPr lang="en-US" dirty="0">
              <a:ea typeface="Calibri"/>
              <a:cs typeface="Calibri"/>
            </a:endParaRPr>
          </a:p>
          <a:p>
            <a:pPr marL="171450" indent="-171450">
              <a:buFont typeface="Arial"/>
              <a:buChar char="•"/>
            </a:pPr>
            <a:r>
              <a:rPr lang="en-US" b="1" dirty="0"/>
              <a:t>Accountability and Compliance:</a:t>
            </a:r>
            <a:r>
              <a:rPr lang="en-US" dirty="0"/>
              <a:t> The LCAP serves an important accountability function because the nature of some LCAP template sections require LEAs to show that they have complied with various requirements specified in the LCFF statutes and regulations, most notably:</a:t>
            </a:r>
            <a:endParaRPr lang="en-US" dirty="0">
              <a:ea typeface="Calibri"/>
              <a:cs typeface="Calibri"/>
            </a:endParaRPr>
          </a:p>
          <a:p>
            <a:pPr marL="628650" lvl="1" indent="-171450">
              <a:buFont typeface="Arial"/>
              <a:buChar char="•"/>
            </a:pPr>
            <a:r>
              <a:rPr lang="en-US" dirty="0"/>
              <a:t>Demonstrating that LEAs are increasing or improving services for foster youth, English learners, including long-term English learners, and low-income students in proportion to the amount of additional funding those students generate under LCFF (</a:t>
            </a:r>
            <a:r>
              <a:rPr lang="en-US" i="1" dirty="0"/>
              <a:t>EC</a:t>
            </a:r>
            <a:r>
              <a:rPr lang="en-US" dirty="0"/>
              <a:t> Section 52064[b][4-6]).</a:t>
            </a:r>
            <a:endParaRPr lang="en-US" dirty="0">
              <a:ea typeface="Calibri"/>
              <a:cs typeface="Calibri"/>
            </a:endParaRPr>
          </a:p>
          <a:p>
            <a:pPr marL="628650" lvl="1" indent="-171450">
              <a:buFont typeface="Arial"/>
              <a:buChar char="•"/>
            </a:pPr>
            <a:r>
              <a:rPr lang="en-US" dirty="0"/>
              <a:t>Establishing goals, supported by actions and related expenditures, that address the statutory priority areas and statutory metrics (</a:t>
            </a:r>
            <a:r>
              <a:rPr lang="en-US" i="1" dirty="0"/>
              <a:t>EC</a:t>
            </a:r>
            <a:r>
              <a:rPr lang="en-US" dirty="0"/>
              <a:t> sections 52064[b][1] and [2]). </a:t>
            </a:r>
            <a:endParaRPr lang="en-US" dirty="0">
              <a:ea typeface="Calibri"/>
              <a:cs typeface="Calibri"/>
            </a:endParaRPr>
          </a:p>
          <a:p>
            <a:pPr marL="1085850" lvl="2" indent="-171450">
              <a:buFont typeface="Arial"/>
              <a:buChar char="•"/>
            </a:pPr>
            <a:r>
              <a:rPr lang="en-US" b="1" dirty="0"/>
              <a:t>NOTE:</a:t>
            </a:r>
            <a:r>
              <a:rPr lang="en-US" dirty="0"/>
              <a:t> As specified in </a:t>
            </a:r>
            <a:r>
              <a:rPr lang="en-US" i="1" dirty="0"/>
              <a:t>EC</a:t>
            </a:r>
            <a:r>
              <a:rPr lang="en-US" dirty="0"/>
              <a:t> Section 62064(b)(1), the LCAP must provide a description of the annual goals, for all pupils and each subgroup of pupils identified pursuant to </a:t>
            </a:r>
            <a:r>
              <a:rPr lang="en-US" i="1" dirty="0"/>
              <a:t>EC </a:t>
            </a:r>
            <a:r>
              <a:rPr lang="en-US" dirty="0"/>
              <a:t>Section 52052, to be achieved for each of the state priorities. Beginning in 2023–24, </a:t>
            </a:r>
            <a:r>
              <a:rPr lang="en-US" i="1" dirty="0"/>
              <a:t>EC</a:t>
            </a:r>
            <a:r>
              <a:rPr lang="en-US" dirty="0"/>
              <a:t> Section 52052 identifies long-term English learners as a separate and distinct pupil subgroup with a numerical significance at 15 students.</a:t>
            </a:r>
            <a:endParaRPr lang="en-US" dirty="0">
              <a:ea typeface="Calibri"/>
              <a:cs typeface="Calibri"/>
            </a:endParaRPr>
          </a:p>
          <a:p>
            <a:pPr marL="628650" lvl="1" indent="-171450">
              <a:buFont typeface="Arial"/>
              <a:buChar char="•"/>
            </a:pPr>
            <a:r>
              <a:rPr lang="en-US" dirty="0"/>
              <a:t>Annually reviewing and updating the LCAP to reflect progress toward the goals (</a:t>
            </a:r>
            <a:r>
              <a:rPr lang="en-US" i="1" dirty="0"/>
              <a:t>EC</a:t>
            </a:r>
            <a:r>
              <a:rPr lang="en-US" dirty="0"/>
              <a:t> Section 52064[b][7]).</a:t>
            </a:r>
            <a:endParaRPr lang="en-US" dirty="0">
              <a:ea typeface="Calibri"/>
              <a:cs typeface="Calibri"/>
            </a:endParaRPr>
          </a:p>
          <a:p>
            <a:pPr marL="628650" lvl="1" indent="-171450">
              <a:buFont typeface="Arial"/>
              <a:buChar char="•"/>
            </a:pPr>
            <a:r>
              <a:rPr lang="en-US" dirty="0"/>
              <a:t>Ensuring that all increases attributable to supplemental and concentration grant calculations, including concentration grant add-on funding and/or LCFF carryover, are reflected in the LCAP (</a:t>
            </a:r>
            <a:r>
              <a:rPr lang="en-US" i="1" dirty="0"/>
              <a:t>EC</a:t>
            </a:r>
            <a:r>
              <a:rPr lang="en-US" dirty="0"/>
              <a:t> sections 52064[b][6], [8], and [11]).</a:t>
            </a:r>
            <a:endParaRPr lang="en-US" dirty="0">
              <a:ea typeface="Calibri"/>
              <a:cs typeface="Calibri"/>
            </a:endParaRPr>
          </a:p>
          <a:p>
            <a:endParaRPr lang="en-US" dirty="0">
              <a:ea typeface="Calibri" panose="020F0502020204030204"/>
              <a:cs typeface="+mn-lt"/>
            </a:endParaRP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7</a:t>
            </a:fld>
            <a:endParaRPr lang="en-US"/>
          </a:p>
        </p:txBody>
      </p:sp>
    </p:spTree>
    <p:extLst>
      <p:ext uri="{BB962C8B-B14F-4D97-AF65-F5344CB8AC3E}">
        <p14:creationId xmlns:p14="http://schemas.microsoft.com/office/powerpoint/2010/main" val="1773994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panose="020F0502020204030204"/>
            </a:endParaRPr>
          </a:p>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8</a:t>
            </a:fld>
            <a:endParaRPr lang="en-US"/>
          </a:p>
        </p:txBody>
      </p:sp>
    </p:spTree>
    <p:extLst>
      <p:ext uri="{BB962C8B-B14F-4D97-AF65-F5344CB8AC3E}">
        <p14:creationId xmlns:p14="http://schemas.microsoft.com/office/powerpoint/2010/main" val="3225796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33</a:t>
            </a:fld>
            <a:endParaRPr lang="en-US"/>
          </a:p>
        </p:txBody>
      </p:sp>
    </p:spTree>
    <p:extLst>
      <p:ext uri="{BB962C8B-B14F-4D97-AF65-F5344CB8AC3E}">
        <p14:creationId xmlns:p14="http://schemas.microsoft.com/office/powerpoint/2010/main" val="3197246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36</a:t>
            </a:fld>
            <a:endParaRPr lang="en-US"/>
          </a:p>
        </p:txBody>
      </p:sp>
    </p:spTree>
    <p:extLst>
      <p:ext uri="{BB962C8B-B14F-4D97-AF65-F5344CB8AC3E}">
        <p14:creationId xmlns:p14="http://schemas.microsoft.com/office/powerpoint/2010/main" val="25776994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104F3C93-C085-8A47-9A2A-6AD3F3D69F4E}"/>
              </a:ext>
            </a:extLst>
          </p:cNvPr>
          <p:cNvCxnSpPr>
            <a:cxnSpLocks/>
          </p:cNvCxnSpPr>
          <p:nvPr userDrawn="1"/>
        </p:nvCxnSpPr>
        <p:spPr>
          <a:xfrm flipH="1">
            <a:off x="10177670" y="0"/>
            <a:ext cx="478829" cy="1858457"/>
          </a:xfrm>
          <a:prstGeom prst="line">
            <a:avLst/>
          </a:prstGeom>
          <a:ln w="9525">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Title 10">
            <a:extLst>
              <a:ext uri="{FF2B5EF4-FFF2-40B4-BE49-F238E27FC236}">
                <a16:creationId xmlns:a16="http://schemas.microsoft.com/office/drawing/2014/main" id="{941283B3-F5BE-4FDF-829D-D1BE17F71653}"/>
              </a:ext>
            </a:extLst>
          </p:cNvPr>
          <p:cNvSpPr>
            <a:spLocks noGrp="1"/>
          </p:cNvSpPr>
          <p:nvPr>
            <p:ph type="ctrTitle"/>
          </p:nvPr>
        </p:nvSpPr>
        <p:spPr>
          <a:xfrm>
            <a:off x="381000" y="353427"/>
            <a:ext cx="11429999" cy="1198179"/>
          </a:xfrm>
          <a:custGeom>
            <a:avLst/>
            <a:gdLst>
              <a:gd name="connsiteX0" fmla="*/ 0 w 6192892"/>
              <a:gd name="connsiteY0" fmla="*/ 0 h 1198179"/>
              <a:gd name="connsiteX1" fmla="*/ 6192892 w 6192892"/>
              <a:gd name="connsiteY1" fmla="*/ 0 h 1198179"/>
              <a:gd name="connsiteX2" fmla="*/ 5947075 w 6192892"/>
              <a:gd name="connsiteY2" fmla="*/ 1198179 h 1198179"/>
              <a:gd name="connsiteX3" fmla="*/ 0 w 6192892"/>
              <a:gd name="connsiteY3" fmla="*/ 1198179 h 1198179"/>
            </a:gdLst>
            <a:ahLst/>
            <a:cxnLst>
              <a:cxn ang="0">
                <a:pos x="connsiteX0" y="connsiteY0"/>
              </a:cxn>
              <a:cxn ang="0">
                <a:pos x="connsiteX1" y="connsiteY1"/>
              </a:cxn>
              <a:cxn ang="0">
                <a:pos x="connsiteX2" y="connsiteY2"/>
              </a:cxn>
              <a:cxn ang="0">
                <a:pos x="connsiteX3" y="connsiteY3"/>
              </a:cxn>
            </a:cxnLst>
            <a:rect l="l" t="t" r="r" b="b"/>
            <a:pathLst>
              <a:path w="6192892" h="1198179">
                <a:moveTo>
                  <a:pt x="0" y="0"/>
                </a:moveTo>
                <a:lnTo>
                  <a:pt x="6192892" y="0"/>
                </a:lnTo>
                <a:lnTo>
                  <a:pt x="5947075" y="1198179"/>
                </a:lnTo>
                <a:lnTo>
                  <a:pt x="0" y="1198179"/>
                </a:lnTo>
                <a:close/>
              </a:path>
            </a:pathLst>
          </a:custGeom>
          <a:solidFill>
            <a:schemeClr val="accent2"/>
          </a:solidFill>
        </p:spPr>
        <p:txBody>
          <a:bodyPr wrap="square" lIns="320040" anchor="ctr">
            <a:noAutofit/>
          </a:bodyPr>
          <a:lstStyle>
            <a:lvl1pPr algn="l">
              <a:defRPr sz="4000" cap="all" spc="300" baseline="0">
                <a:solidFill>
                  <a:schemeClr val="bg1"/>
                </a:solidFill>
                <a:latin typeface="Bahnschrift" panose="020B0502040204020203" pitchFamily="34" charset="0"/>
              </a:defRPr>
            </a:lvl1pPr>
          </a:lstStyle>
          <a:p>
            <a:r>
              <a:rPr lang="en-US"/>
              <a:t>Click to edit Master title style</a:t>
            </a:r>
          </a:p>
        </p:txBody>
      </p:sp>
      <p:sp>
        <p:nvSpPr>
          <p:cNvPr id="17" name="Content Placeholder 16">
            <a:extLst>
              <a:ext uri="{FF2B5EF4-FFF2-40B4-BE49-F238E27FC236}">
                <a16:creationId xmlns:a16="http://schemas.microsoft.com/office/drawing/2014/main" id="{5D8D975D-D1D9-48FF-8624-C337B170B6F0}"/>
              </a:ext>
            </a:extLst>
          </p:cNvPr>
          <p:cNvSpPr>
            <a:spLocks noGrp="1"/>
          </p:cNvSpPr>
          <p:nvPr>
            <p:ph sz="quarter" idx="13"/>
          </p:nvPr>
        </p:nvSpPr>
        <p:spPr>
          <a:xfrm>
            <a:off x="381000" y="1703388"/>
            <a:ext cx="11430000" cy="45011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8">
            <a:extLst>
              <a:ext uri="{FF2B5EF4-FFF2-40B4-BE49-F238E27FC236}">
                <a16:creationId xmlns:a16="http://schemas.microsoft.com/office/drawing/2014/main" id="{67D132DC-3D20-46F5-AF49-5BA0614713B9}"/>
              </a:ext>
            </a:extLst>
          </p:cNvPr>
          <p:cNvSpPr>
            <a:spLocks noGrp="1"/>
          </p:cNvSpPr>
          <p:nvPr>
            <p:ph type="sldNum" sz="quarter" idx="12"/>
          </p:nvPr>
        </p:nvSpPr>
        <p:spPr>
          <a:xfrm>
            <a:off x="9825629" y="6431189"/>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025683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5" name="Content Placeholder 4">
            <a:extLst>
              <a:ext uri="{FF2B5EF4-FFF2-40B4-BE49-F238E27FC236}">
                <a16:creationId xmlns:a16="http://schemas.microsoft.com/office/drawing/2014/main" id="{539FC518-AC48-C549-FD5B-55485C8641AC}"/>
              </a:ext>
            </a:extLst>
          </p:cNvPr>
          <p:cNvSpPr>
            <a:spLocks noGrp="1"/>
          </p:cNvSpPr>
          <p:nvPr>
            <p:ph sz="quarter" idx="10"/>
          </p:nvPr>
        </p:nvSpPr>
        <p:spPr>
          <a:xfrm>
            <a:off x="1096963" y="4343400"/>
            <a:ext cx="10071100" cy="13604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a:solidFill>
                  <a:srgbClr val="070C51"/>
                </a:solidFill>
                <a:latin typeface="Arial" panose="020B0604020202020204" pitchFamily="34" charset="0"/>
              </a:rPr>
              <a:t>TONY</a:t>
            </a:r>
            <a:r>
              <a:rPr lang="en-US" altLang="en-US" sz="1200" b="1" baseline="0">
                <a:solidFill>
                  <a:srgbClr val="070C51"/>
                </a:solidFill>
                <a:latin typeface="Arial" panose="020B0604020202020204" pitchFamily="34" charset="0"/>
              </a:rPr>
              <a:t> THURMOND</a:t>
            </a:r>
            <a:br>
              <a:rPr lang="en-US" altLang="en-US" sz="1000" b="1">
                <a:solidFill>
                  <a:srgbClr val="070C51"/>
                </a:solidFill>
                <a:latin typeface="Arial" panose="020B0604020202020204" pitchFamily="34" charset="0"/>
              </a:rPr>
            </a:br>
            <a:r>
              <a:rPr lang="en-US" altLang="en-US" sz="1000">
                <a:solidFill>
                  <a:srgbClr val="070C51"/>
                </a:solidFill>
                <a:latin typeface="Arial" panose="020B0604020202020204" pitchFamily="34" charset="0"/>
              </a:rPr>
              <a:t>State Superintendent </a:t>
            </a:r>
            <a:br>
              <a:rPr lang="en-US" altLang="en-US" sz="1000">
                <a:solidFill>
                  <a:srgbClr val="070C51"/>
                </a:solidFill>
                <a:latin typeface="Arial" panose="020B0604020202020204" pitchFamily="34" charset="0"/>
              </a:rPr>
            </a:br>
            <a:r>
              <a:rPr lang="en-US" altLang="en-US" sz="1000">
                <a:solidFill>
                  <a:srgbClr val="070C51"/>
                </a:solidFill>
                <a:latin typeface="Arial" panose="020B0604020202020204" pitchFamily="34" charset="0"/>
              </a:rPr>
              <a:t>of Public Instruction</a:t>
            </a:r>
            <a:endParaRPr lang="en-US" altLang="en-US" sz="100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350520" y="1791706"/>
            <a:ext cx="397764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50520" y="2582334"/>
            <a:ext cx="397764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462534" y="1791706"/>
            <a:ext cx="3690866"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62534" y="2582334"/>
            <a:ext cx="3690866"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a:extLst>
              <a:ext uri="{FF2B5EF4-FFF2-40B4-BE49-F238E27FC236}">
                <a16:creationId xmlns:a16="http://schemas.microsoft.com/office/drawing/2014/main" id="{0FE861B8-B7D3-4909-A40A-E389DC07AC0B}"/>
              </a:ext>
            </a:extLst>
          </p:cNvPr>
          <p:cNvSpPr>
            <a:spLocks noGrp="1"/>
          </p:cNvSpPr>
          <p:nvPr>
            <p:ph type="body" sz="quarter" idx="13"/>
          </p:nvPr>
        </p:nvSpPr>
        <p:spPr>
          <a:xfrm>
            <a:off x="8287774" y="1791706"/>
            <a:ext cx="3553706"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5">
            <a:extLst>
              <a:ext uri="{FF2B5EF4-FFF2-40B4-BE49-F238E27FC236}">
                <a16:creationId xmlns:a16="http://schemas.microsoft.com/office/drawing/2014/main" id="{BAEB4165-2532-4396-8892-A3B85BE16B43}"/>
              </a:ext>
            </a:extLst>
          </p:cNvPr>
          <p:cNvSpPr>
            <a:spLocks noGrp="1"/>
          </p:cNvSpPr>
          <p:nvPr>
            <p:ph sz="quarter" idx="14"/>
          </p:nvPr>
        </p:nvSpPr>
        <p:spPr>
          <a:xfrm>
            <a:off x="8287774" y="2582334"/>
            <a:ext cx="3553706"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80880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702" r:id="rId9"/>
    <p:sldLayoutId id="2147483695" r:id="rId10"/>
    <p:sldLayoutId id="2147483750" r:id="rId11"/>
    <p:sldLayoutId id="2147483697" r:id="rId12"/>
    <p:sldLayoutId id="2147483751" r:id="rId13"/>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cde.ca.gov/re/lc/documents/budgetoverviewparent.xlsx"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hyperlink" Target="https://www.cde.ca.gov/re/lc/documents/lcapactiontables2024.xlsx" TargetMode="External"/><Relationship Id="rId4" Type="http://schemas.openxmlformats.org/officeDocument/2006/relationships/hyperlink" Target="https://www.cde.ca.gov/re/lc/documents/adoptedlcaptemplate2025.docx"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hyperlink" Target="https://sites.google.com/ccee-network.org/lcapresourcehub/home/informing-lcaps#h.955gp642p69q" TargetMode="Externa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hyperlink" Target="mailto:LCFF@cde.ca.gov"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https://www.cde.ca.gov/fg/aa/lc/tuesdaysat2.asp"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BCC5F-8A5D-C463-E6EA-78F37B80237C}"/>
              </a:ext>
            </a:extLst>
          </p:cNvPr>
          <p:cNvSpPr>
            <a:spLocks noGrp="1"/>
          </p:cNvSpPr>
          <p:nvPr>
            <p:ph type="ctrTitle"/>
          </p:nvPr>
        </p:nvSpPr>
        <p:spPr/>
        <p:txBody>
          <a:bodyPr/>
          <a:lstStyle/>
          <a:p>
            <a:r>
              <a:rPr lang="en-US" dirty="0"/>
              <a:t>Goal Analysis</a:t>
            </a:r>
          </a:p>
        </p:txBody>
      </p:sp>
      <p:sp>
        <p:nvSpPr>
          <p:cNvPr id="3" name="Content Placeholder 2">
            <a:extLst>
              <a:ext uri="{FF2B5EF4-FFF2-40B4-BE49-F238E27FC236}">
                <a16:creationId xmlns:a16="http://schemas.microsoft.com/office/drawing/2014/main" id="{70C41835-FAC8-643B-0DCE-8B9722EE116C}"/>
              </a:ext>
            </a:extLst>
          </p:cNvPr>
          <p:cNvSpPr>
            <a:spLocks noGrp="1"/>
          </p:cNvSpPr>
          <p:nvPr>
            <p:ph sz="quarter" idx="10"/>
          </p:nvPr>
        </p:nvSpPr>
        <p:spPr/>
        <p:txBody>
          <a:bodyPr/>
          <a:lstStyle/>
          <a:p>
            <a:pPr marL="0" indent="0">
              <a:spcBef>
                <a:spcPts val="600"/>
              </a:spcBef>
              <a:spcAft>
                <a:spcPts val="0"/>
              </a:spcAft>
              <a:buNone/>
            </a:pPr>
            <a:r>
              <a:rPr lang="en-US" dirty="0">
                <a:solidFill>
                  <a:schemeClr val="tx1">
                    <a:lumMod val="85000"/>
                    <a:lumOff val="15000"/>
                  </a:schemeClr>
                </a:solidFill>
              </a:rPr>
              <a:t>California Department of Education (CDE)</a:t>
            </a:r>
            <a:endParaRPr lang="en-US" dirty="0">
              <a:solidFill>
                <a:schemeClr val="tx1">
                  <a:lumMod val="85000"/>
                  <a:lumOff val="15000"/>
                </a:schemeClr>
              </a:solidFill>
              <a:cs typeface="Arial"/>
            </a:endParaRPr>
          </a:p>
          <a:p>
            <a:pPr marL="0" indent="0">
              <a:spcBef>
                <a:spcPts val="600"/>
              </a:spcBef>
              <a:spcAft>
                <a:spcPts val="0"/>
              </a:spcAft>
              <a:buNone/>
            </a:pPr>
            <a:r>
              <a:rPr lang="en-US" dirty="0">
                <a:solidFill>
                  <a:schemeClr val="tx1">
                    <a:lumMod val="85000"/>
                    <a:lumOff val="15000"/>
                  </a:schemeClr>
                </a:solidFill>
              </a:rPr>
              <a:t>December 5</a:t>
            </a:r>
            <a:r>
              <a:rPr lang="en-US">
                <a:solidFill>
                  <a:schemeClr val="tx1">
                    <a:lumMod val="85000"/>
                    <a:lumOff val="15000"/>
                  </a:schemeClr>
                </a:solidFill>
              </a:rPr>
              <a:t>, 2024</a:t>
            </a:r>
            <a:endParaRPr lang="en-US" dirty="0"/>
          </a:p>
        </p:txBody>
      </p:sp>
    </p:spTree>
    <p:extLst>
      <p:ext uri="{BB962C8B-B14F-4D97-AF65-F5344CB8AC3E}">
        <p14:creationId xmlns:p14="http://schemas.microsoft.com/office/powerpoint/2010/main" val="840791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07536B-6022-43B2-25A1-B98FE9A834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D8D841-364C-01C0-4060-00C8675D74CC}"/>
              </a:ext>
            </a:extLst>
          </p:cNvPr>
          <p:cNvSpPr>
            <a:spLocks noGrp="1"/>
          </p:cNvSpPr>
          <p:nvPr>
            <p:ph type="title"/>
          </p:nvPr>
        </p:nvSpPr>
        <p:spPr>
          <a:xfrm>
            <a:off x="1097280" y="286603"/>
            <a:ext cx="10058400" cy="1450757"/>
          </a:xfrm>
        </p:spPr>
        <p:txBody>
          <a:bodyPr/>
          <a:lstStyle/>
          <a:p>
            <a:r>
              <a:rPr lang="en-US" dirty="0"/>
              <a:t>Prompt 1: Instructions</a:t>
            </a:r>
          </a:p>
        </p:txBody>
      </p:sp>
      <p:sp>
        <p:nvSpPr>
          <p:cNvPr id="11" name="Content Placeholder 10">
            <a:extLst>
              <a:ext uri="{FF2B5EF4-FFF2-40B4-BE49-F238E27FC236}">
                <a16:creationId xmlns:a16="http://schemas.microsoft.com/office/drawing/2014/main" id="{C631421D-E50B-9B31-B179-51C5DB940B4B}"/>
              </a:ext>
            </a:extLst>
          </p:cNvPr>
          <p:cNvSpPr>
            <a:spLocks noGrp="1"/>
          </p:cNvSpPr>
          <p:nvPr>
            <p:ph idx="1"/>
          </p:nvPr>
        </p:nvSpPr>
        <p:spPr/>
        <p:txBody>
          <a:bodyPr/>
          <a:lstStyle/>
          <a:p>
            <a:pPr>
              <a:spcBef>
                <a:spcPts val="600"/>
              </a:spcBef>
            </a:pPr>
            <a:r>
              <a:rPr lang="en-US" dirty="0"/>
              <a:t>Instructions:</a:t>
            </a:r>
          </a:p>
          <a:p>
            <a:pPr lvl="1">
              <a:spcBef>
                <a:spcPts val="600"/>
              </a:spcBef>
            </a:pPr>
            <a:r>
              <a:rPr lang="en-US" dirty="0"/>
              <a:t>Describe the overall implementation of the actions to achieve the articulated goal. </a:t>
            </a:r>
          </a:p>
          <a:p>
            <a:pPr lvl="2">
              <a:spcBef>
                <a:spcPts val="600"/>
              </a:spcBef>
            </a:pPr>
            <a:r>
              <a:rPr lang="en-US" dirty="0"/>
              <a:t>Include a discussion of relevant challenges and successes experienced with the implementation process.</a:t>
            </a:r>
          </a:p>
          <a:p>
            <a:pPr lvl="2">
              <a:spcBef>
                <a:spcPts val="600"/>
              </a:spcBef>
            </a:pPr>
            <a:r>
              <a:rPr lang="en-US" dirty="0"/>
              <a:t>This must include any instance where the LEA did not implement a planned action or implemented a planned action in a manner that differs substantively from how it was described in the adopted LCAP.  </a:t>
            </a:r>
          </a:p>
        </p:txBody>
      </p:sp>
      <p:sp>
        <p:nvSpPr>
          <p:cNvPr id="4" name="Slide Number Placeholder 3">
            <a:extLst>
              <a:ext uri="{FF2B5EF4-FFF2-40B4-BE49-F238E27FC236}">
                <a16:creationId xmlns:a16="http://schemas.microsoft.com/office/drawing/2014/main" id="{FA141496-5209-4FE6-CFC1-DAC67072E831}"/>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10</a:t>
            </a:fld>
            <a:endParaRPr lang="en-US"/>
          </a:p>
        </p:txBody>
      </p:sp>
    </p:spTree>
    <p:extLst>
      <p:ext uri="{BB962C8B-B14F-4D97-AF65-F5344CB8AC3E}">
        <p14:creationId xmlns:p14="http://schemas.microsoft.com/office/powerpoint/2010/main" val="966628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4AD25-D273-BF72-6CDB-D3B4F43474EF}"/>
              </a:ext>
            </a:extLst>
          </p:cNvPr>
          <p:cNvSpPr>
            <a:spLocks noGrp="1"/>
          </p:cNvSpPr>
          <p:nvPr>
            <p:ph type="title"/>
          </p:nvPr>
        </p:nvSpPr>
        <p:spPr/>
        <p:txBody>
          <a:bodyPr/>
          <a:lstStyle/>
          <a:p>
            <a:r>
              <a:rPr lang="en-US" dirty="0"/>
              <a:t>Prompt 1: Points to Consider</a:t>
            </a:r>
          </a:p>
        </p:txBody>
      </p:sp>
      <p:sp>
        <p:nvSpPr>
          <p:cNvPr id="3" name="Content Placeholder 2">
            <a:extLst>
              <a:ext uri="{FF2B5EF4-FFF2-40B4-BE49-F238E27FC236}">
                <a16:creationId xmlns:a16="http://schemas.microsoft.com/office/drawing/2014/main" id="{DB3D8E65-DAF1-0306-B157-D71E3B4D7E25}"/>
              </a:ext>
            </a:extLst>
          </p:cNvPr>
          <p:cNvSpPr>
            <a:spLocks noGrp="1"/>
          </p:cNvSpPr>
          <p:nvPr>
            <p:ph idx="1"/>
          </p:nvPr>
        </p:nvSpPr>
        <p:spPr/>
        <p:txBody>
          <a:bodyPr/>
          <a:lstStyle/>
          <a:p>
            <a:r>
              <a:rPr lang="en-US" dirty="0"/>
              <a:t>Prompt 1 relates to the programmatic implementation of the actions included in the goal and documents the LEAs implementation for the year.</a:t>
            </a:r>
          </a:p>
          <a:p>
            <a:r>
              <a:rPr lang="en-US" dirty="0"/>
              <a:t>The response must include a discussion of challenges and successes in implementation and must note any actions that were not implemented.</a:t>
            </a:r>
          </a:p>
          <a:p>
            <a:r>
              <a:rPr lang="en-US" dirty="0"/>
              <a:t>If there were no challenges or successes in implementing the goal then that should be called out.</a:t>
            </a:r>
          </a:p>
        </p:txBody>
      </p:sp>
      <p:sp>
        <p:nvSpPr>
          <p:cNvPr id="6" name="Slide Number Placeholder 5">
            <a:extLst>
              <a:ext uri="{FF2B5EF4-FFF2-40B4-BE49-F238E27FC236}">
                <a16:creationId xmlns:a16="http://schemas.microsoft.com/office/drawing/2014/main" id="{53DE923F-F30C-30FF-CFC2-6023C478C600}"/>
              </a:ext>
            </a:extLst>
          </p:cNvPr>
          <p:cNvSpPr>
            <a:spLocks noGrp="1"/>
          </p:cNvSpPr>
          <p:nvPr>
            <p:ph type="sldNum" sz="quarter" idx="12"/>
          </p:nvPr>
        </p:nvSpPr>
        <p:spPr/>
        <p:txBody>
          <a:bodyPr/>
          <a:lstStyle/>
          <a:p>
            <a:fld id="{1E47FE53-EBF0-4DA7-9D9D-CC1C3A20F3CB}" type="slidenum">
              <a:rPr lang="en-US" smtClean="0"/>
              <a:t>11</a:t>
            </a:fld>
            <a:endParaRPr lang="en-US"/>
          </a:p>
        </p:txBody>
      </p:sp>
    </p:spTree>
    <p:extLst>
      <p:ext uri="{BB962C8B-B14F-4D97-AF65-F5344CB8AC3E}">
        <p14:creationId xmlns:p14="http://schemas.microsoft.com/office/powerpoint/2010/main" val="3616089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F3CA7-7AE0-C0A9-DBCB-6EDECB7D05A0}"/>
              </a:ext>
            </a:extLst>
          </p:cNvPr>
          <p:cNvSpPr>
            <a:spLocks noGrp="1"/>
          </p:cNvSpPr>
          <p:nvPr>
            <p:ph type="title"/>
          </p:nvPr>
        </p:nvSpPr>
        <p:spPr>
          <a:xfrm>
            <a:off x="1097280" y="286603"/>
            <a:ext cx="10058400" cy="1450757"/>
          </a:xfrm>
        </p:spPr>
        <p:txBody>
          <a:bodyPr/>
          <a:lstStyle/>
          <a:p>
            <a:r>
              <a:rPr lang="en-US" dirty="0"/>
              <a:t>Prompt 2</a:t>
            </a:r>
          </a:p>
        </p:txBody>
      </p:sp>
      <p:sp>
        <p:nvSpPr>
          <p:cNvPr id="11" name="Content Placeholder 10">
            <a:extLst>
              <a:ext uri="{FF2B5EF4-FFF2-40B4-BE49-F238E27FC236}">
                <a16:creationId xmlns:a16="http://schemas.microsoft.com/office/drawing/2014/main" id="{062923AB-F72F-C8E8-544E-911C7DAA3643}"/>
              </a:ext>
            </a:extLst>
          </p:cNvPr>
          <p:cNvSpPr>
            <a:spLocks noGrp="1"/>
          </p:cNvSpPr>
          <p:nvPr>
            <p:ph idx="1"/>
          </p:nvPr>
        </p:nvSpPr>
        <p:spPr/>
        <p:txBody>
          <a:bodyPr/>
          <a:lstStyle/>
          <a:p>
            <a:r>
              <a:rPr lang="en-US" dirty="0"/>
              <a:t>Prompt: An explanation of material differences between Budgeted Expenditures and Estimated Actual Expenditures and/or Planned Percentages of Improved Services and Estimated Actual Percentages of Improved Services. ​</a:t>
            </a:r>
          </a:p>
        </p:txBody>
      </p:sp>
      <p:sp>
        <p:nvSpPr>
          <p:cNvPr id="4" name="Slide Number Placeholder 3">
            <a:extLst>
              <a:ext uri="{FF2B5EF4-FFF2-40B4-BE49-F238E27FC236}">
                <a16:creationId xmlns:a16="http://schemas.microsoft.com/office/drawing/2014/main" id="{8997B6C3-F57C-A41D-49B3-5D90BCF6AC10}"/>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12</a:t>
            </a:fld>
            <a:endParaRPr lang="en-US"/>
          </a:p>
        </p:txBody>
      </p:sp>
    </p:spTree>
    <p:extLst>
      <p:ext uri="{BB962C8B-B14F-4D97-AF65-F5344CB8AC3E}">
        <p14:creationId xmlns:p14="http://schemas.microsoft.com/office/powerpoint/2010/main" val="2046145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1BA891-762A-920D-A492-DEE81510EE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CD6E65-B2B0-A7DA-9F7C-5B062DC85573}"/>
              </a:ext>
            </a:extLst>
          </p:cNvPr>
          <p:cNvSpPr>
            <a:spLocks noGrp="1"/>
          </p:cNvSpPr>
          <p:nvPr>
            <p:ph type="title"/>
          </p:nvPr>
        </p:nvSpPr>
        <p:spPr>
          <a:xfrm>
            <a:off x="1097280" y="286603"/>
            <a:ext cx="10058400" cy="1450757"/>
          </a:xfrm>
        </p:spPr>
        <p:txBody>
          <a:bodyPr/>
          <a:lstStyle/>
          <a:p>
            <a:r>
              <a:rPr lang="en-US" dirty="0"/>
              <a:t>Prompt 2: Instructions</a:t>
            </a:r>
          </a:p>
        </p:txBody>
      </p:sp>
      <p:sp>
        <p:nvSpPr>
          <p:cNvPr id="11" name="Content Placeholder 10">
            <a:extLst>
              <a:ext uri="{FF2B5EF4-FFF2-40B4-BE49-F238E27FC236}">
                <a16:creationId xmlns:a16="http://schemas.microsoft.com/office/drawing/2014/main" id="{FAAD9561-D5F3-770E-2CE2-0742336A0347}"/>
              </a:ext>
            </a:extLst>
          </p:cNvPr>
          <p:cNvSpPr>
            <a:spLocks noGrp="1"/>
          </p:cNvSpPr>
          <p:nvPr>
            <p:ph idx="1"/>
          </p:nvPr>
        </p:nvSpPr>
        <p:spPr/>
        <p:txBody>
          <a:bodyPr/>
          <a:lstStyle/>
          <a:p>
            <a:r>
              <a:rPr lang="en-US" dirty="0"/>
              <a:t>Instructions:</a:t>
            </a:r>
          </a:p>
          <a:p>
            <a:pPr lvl="1"/>
            <a:r>
              <a:rPr lang="en-US" dirty="0"/>
              <a:t>Explain material differences between Budgeted Expenditures and Estimated Actual Expenditures and between the Planned Percentages of Improved Services and Estimated Actual Percentages of Improved Services, as applicable. Minor variances in expenditures or percentages do not need to be addressed, and a dollar-for-dollar accounting is not required. </a:t>
            </a:r>
          </a:p>
        </p:txBody>
      </p:sp>
      <p:sp>
        <p:nvSpPr>
          <p:cNvPr id="4" name="Slide Number Placeholder 3">
            <a:extLst>
              <a:ext uri="{FF2B5EF4-FFF2-40B4-BE49-F238E27FC236}">
                <a16:creationId xmlns:a16="http://schemas.microsoft.com/office/drawing/2014/main" id="{1FF426EB-7D0C-D55B-07BC-9A1ECF7BE18A}"/>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13</a:t>
            </a:fld>
            <a:endParaRPr lang="en-US"/>
          </a:p>
        </p:txBody>
      </p:sp>
    </p:spTree>
    <p:extLst>
      <p:ext uri="{BB962C8B-B14F-4D97-AF65-F5344CB8AC3E}">
        <p14:creationId xmlns:p14="http://schemas.microsoft.com/office/powerpoint/2010/main" val="4265414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DA1C43-401E-3B91-8F3C-76893C8D56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2FF778-5985-AEAF-8711-243A2E3917E6}"/>
              </a:ext>
            </a:extLst>
          </p:cNvPr>
          <p:cNvSpPr>
            <a:spLocks noGrp="1"/>
          </p:cNvSpPr>
          <p:nvPr>
            <p:ph type="title"/>
          </p:nvPr>
        </p:nvSpPr>
        <p:spPr>
          <a:xfrm>
            <a:off x="1097280" y="286603"/>
            <a:ext cx="10058400" cy="1450757"/>
          </a:xfrm>
        </p:spPr>
        <p:txBody>
          <a:bodyPr/>
          <a:lstStyle/>
          <a:p>
            <a:r>
              <a:rPr lang="en-US" dirty="0"/>
              <a:t>Prompt 2: Points to Consider</a:t>
            </a:r>
          </a:p>
        </p:txBody>
      </p:sp>
      <p:sp>
        <p:nvSpPr>
          <p:cNvPr id="11" name="Content Placeholder 10">
            <a:extLst>
              <a:ext uri="{FF2B5EF4-FFF2-40B4-BE49-F238E27FC236}">
                <a16:creationId xmlns:a16="http://schemas.microsoft.com/office/drawing/2014/main" id="{EDAC6C3D-B3D4-1C28-30E4-DBFF06D97BC8}"/>
              </a:ext>
            </a:extLst>
          </p:cNvPr>
          <p:cNvSpPr>
            <a:spLocks noGrp="1"/>
          </p:cNvSpPr>
          <p:nvPr>
            <p:ph idx="1"/>
          </p:nvPr>
        </p:nvSpPr>
        <p:spPr/>
        <p:txBody>
          <a:bodyPr>
            <a:normAutofit lnSpcReduction="10000"/>
          </a:bodyPr>
          <a:lstStyle/>
          <a:p>
            <a:r>
              <a:rPr lang="en-US" dirty="0"/>
              <a:t>Prompt 2 relates to the fiscal implementation of the actions included in the goal.</a:t>
            </a:r>
          </a:p>
          <a:p>
            <a:r>
              <a:rPr lang="en-US" dirty="0"/>
              <a:t>There is no definition of what constitutes a “material difference.” Each LEA must make that determination on its own based on its local conditions and educational partners.</a:t>
            </a:r>
          </a:p>
          <a:p>
            <a:r>
              <a:rPr lang="en-US" dirty="0"/>
              <a:t>Were there major changes in funding or towards the increased or improved services that need to be documented?</a:t>
            </a:r>
          </a:p>
          <a:p>
            <a:r>
              <a:rPr lang="en-US" dirty="0"/>
              <a:t>If there were no material differences in funding or increased/improved services then that should be documented.  </a:t>
            </a:r>
          </a:p>
        </p:txBody>
      </p:sp>
      <p:sp>
        <p:nvSpPr>
          <p:cNvPr id="4" name="Slide Number Placeholder 3">
            <a:extLst>
              <a:ext uri="{FF2B5EF4-FFF2-40B4-BE49-F238E27FC236}">
                <a16:creationId xmlns:a16="http://schemas.microsoft.com/office/drawing/2014/main" id="{70734F0D-70A2-96F1-919F-61E03FF974A7}"/>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14</a:t>
            </a:fld>
            <a:endParaRPr lang="en-US"/>
          </a:p>
        </p:txBody>
      </p:sp>
    </p:spTree>
    <p:extLst>
      <p:ext uri="{BB962C8B-B14F-4D97-AF65-F5344CB8AC3E}">
        <p14:creationId xmlns:p14="http://schemas.microsoft.com/office/powerpoint/2010/main" val="3114474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F3CA7-7AE0-C0A9-DBCB-6EDECB7D05A0}"/>
              </a:ext>
            </a:extLst>
          </p:cNvPr>
          <p:cNvSpPr>
            <a:spLocks noGrp="1"/>
          </p:cNvSpPr>
          <p:nvPr>
            <p:ph type="title"/>
          </p:nvPr>
        </p:nvSpPr>
        <p:spPr>
          <a:xfrm>
            <a:off x="1097280" y="286603"/>
            <a:ext cx="10058400" cy="1450757"/>
          </a:xfrm>
        </p:spPr>
        <p:txBody>
          <a:bodyPr>
            <a:normAutofit/>
          </a:bodyPr>
          <a:lstStyle/>
          <a:p>
            <a:r>
              <a:rPr lang="en-US" dirty="0"/>
              <a:t>Prompt 3</a:t>
            </a:r>
          </a:p>
        </p:txBody>
      </p:sp>
      <p:sp>
        <p:nvSpPr>
          <p:cNvPr id="11" name="Content Placeholder 10">
            <a:extLst>
              <a:ext uri="{FF2B5EF4-FFF2-40B4-BE49-F238E27FC236}">
                <a16:creationId xmlns:a16="http://schemas.microsoft.com/office/drawing/2014/main" id="{A58E008A-A00B-2C3D-CD56-BC7B08AF259E}"/>
              </a:ext>
            </a:extLst>
          </p:cNvPr>
          <p:cNvSpPr>
            <a:spLocks noGrp="1"/>
          </p:cNvSpPr>
          <p:nvPr>
            <p:ph idx="1"/>
          </p:nvPr>
        </p:nvSpPr>
        <p:spPr/>
        <p:txBody>
          <a:bodyPr/>
          <a:lstStyle/>
          <a:p>
            <a:r>
              <a:rPr lang="en-US" dirty="0"/>
              <a:t>Prompt: An explanation of how effective or ineffective the specific actions were in making progress toward the goal during the three-year LCAP cycle.​</a:t>
            </a:r>
          </a:p>
        </p:txBody>
      </p:sp>
      <p:sp>
        <p:nvSpPr>
          <p:cNvPr id="4" name="Slide Number Placeholder 3">
            <a:extLst>
              <a:ext uri="{FF2B5EF4-FFF2-40B4-BE49-F238E27FC236}">
                <a16:creationId xmlns:a16="http://schemas.microsoft.com/office/drawing/2014/main" id="{8997B6C3-F57C-A41D-49B3-5D90BCF6AC10}"/>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15</a:t>
            </a:fld>
            <a:endParaRPr lang="en-US"/>
          </a:p>
        </p:txBody>
      </p:sp>
    </p:spTree>
    <p:extLst>
      <p:ext uri="{BB962C8B-B14F-4D97-AF65-F5344CB8AC3E}">
        <p14:creationId xmlns:p14="http://schemas.microsoft.com/office/powerpoint/2010/main" val="4055431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DE69A1-3AEA-42E5-A41F-D7964D95DE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8F9BFB-4C6B-FC28-3C3A-19E5CDB0E221}"/>
              </a:ext>
            </a:extLst>
          </p:cNvPr>
          <p:cNvSpPr>
            <a:spLocks noGrp="1"/>
          </p:cNvSpPr>
          <p:nvPr>
            <p:ph type="title"/>
          </p:nvPr>
        </p:nvSpPr>
        <p:spPr>
          <a:xfrm>
            <a:off x="1097280" y="286603"/>
            <a:ext cx="10058400" cy="1450757"/>
          </a:xfrm>
        </p:spPr>
        <p:txBody>
          <a:bodyPr>
            <a:normAutofit/>
          </a:bodyPr>
          <a:lstStyle/>
          <a:p>
            <a:r>
              <a:rPr lang="en-US" dirty="0"/>
              <a:t>Prompt 3: Instructions (1)</a:t>
            </a:r>
          </a:p>
        </p:txBody>
      </p:sp>
      <p:sp>
        <p:nvSpPr>
          <p:cNvPr id="11" name="Content Placeholder 10">
            <a:extLst>
              <a:ext uri="{FF2B5EF4-FFF2-40B4-BE49-F238E27FC236}">
                <a16:creationId xmlns:a16="http://schemas.microsoft.com/office/drawing/2014/main" id="{B5BCAF66-5E05-08D8-62BC-1F1D9A278D55}"/>
              </a:ext>
            </a:extLst>
          </p:cNvPr>
          <p:cNvSpPr>
            <a:spLocks noGrp="1"/>
          </p:cNvSpPr>
          <p:nvPr>
            <p:ph idx="1"/>
          </p:nvPr>
        </p:nvSpPr>
        <p:spPr/>
        <p:txBody>
          <a:bodyPr/>
          <a:lstStyle/>
          <a:p>
            <a:r>
              <a:rPr lang="en-US" dirty="0"/>
              <a:t>Instructions:</a:t>
            </a:r>
          </a:p>
          <a:p>
            <a:pPr lvl="1"/>
            <a:r>
              <a:rPr lang="en-US" dirty="0"/>
              <a:t>Describe the effectiveness or ineffectiveness of the specific actions in making progress toward the goal during the three-year LCAP cycle. “Effectiveness” means the degree to which the actions were successful in producing the desired result and “ineffectiveness” means that the actions did not produce any significant or desired result. ​</a:t>
            </a:r>
          </a:p>
          <a:p>
            <a:pPr lvl="2"/>
            <a:r>
              <a:rPr lang="en-US" dirty="0"/>
              <a:t>In some cases, not all actions in a goal will be intended to improve performance on all of the metrics associated with the goal.</a:t>
            </a:r>
          </a:p>
        </p:txBody>
      </p:sp>
      <p:sp>
        <p:nvSpPr>
          <p:cNvPr id="4" name="Slide Number Placeholder 3">
            <a:extLst>
              <a:ext uri="{FF2B5EF4-FFF2-40B4-BE49-F238E27FC236}">
                <a16:creationId xmlns:a16="http://schemas.microsoft.com/office/drawing/2014/main" id="{1043B06D-CC9F-5821-A456-D1D6D6A7765A}"/>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16</a:t>
            </a:fld>
            <a:endParaRPr lang="en-US"/>
          </a:p>
        </p:txBody>
      </p:sp>
    </p:spTree>
    <p:extLst>
      <p:ext uri="{BB962C8B-B14F-4D97-AF65-F5344CB8AC3E}">
        <p14:creationId xmlns:p14="http://schemas.microsoft.com/office/powerpoint/2010/main" val="2971813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F3CA7-7AE0-C0A9-DBCB-6EDECB7D05A0}"/>
              </a:ext>
            </a:extLst>
          </p:cNvPr>
          <p:cNvSpPr>
            <a:spLocks noGrp="1"/>
          </p:cNvSpPr>
          <p:nvPr>
            <p:ph type="title"/>
          </p:nvPr>
        </p:nvSpPr>
        <p:spPr>
          <a:xfrm>
            <a:off x="1097280" y="286603"/>
            <a:ext cx="10058400" cy="1450757"/>
          </a:xfrm>
        </p:spPr>
        <p:txBody>
          <a:bodyPr>
            <a:normAutofit/>
          </a:bodyPr>
          <a:lstStyle/>
          <a:p>
            <a:r>
              <a:rPr lang="en-US" dirty="0"/>
              <a:t>Prompt 3: Instructions (2)</a:t>
            </a:r>
          </a:p>
        </p:txBody>
      </p:sp>
      <p:sp>
        <p:nvSpPr>
          <p:cNvPr id="11" name="Content Placeholder 10">
            <a:extLst>
              <a:ext uri="{FF2B5EF4-FFF2-40B4-BE49-F238E27FC236}">
                <a16:creationId xmlns:a16="http://schemas.microsoft.com/office/drawing/2014/main" id="{C2BB3680-02D0-5651-B43F-1EFF53E12B83}"/>
              </a:ext>
            </a:extLst>
          </p:cNvPr>
          <p:cNvSpPr>
            <a:spLocks noGrp="1"/>
          </p:cNvSpPr>
          <p:nvPr>
            <p:ph idx="1"/>
          </p:nvPr>
        </p:nvSpPr>
        <p:spPr/>
        <p:txBody>
          <a:bodyPr>
            <a:normAutofit/>
          </a:bodyPr>
          <a:lstStyle/>
          <a:p>
            <a:r>
              <a:rPr lang="en-US" dirty="0"/>
              <a:t>Instructions, continued:</a:t>
            </a:r>
          </a:p>
          <a:p>
            <a:pPr lvl="2"/>
            <a:r>
              <a:rPr lang="en-US" dirty="0"/>
              <a:t>When responding to this prompt, LEAs may assess the effectiveness of a single action or group of actions within the goal in the context of performance on a single metric or group of specific metrics within the goal that are applicable to the action(s). Grouping actions with metrics will allow for more robust analysis of whether the strategy the LEA is using to impact a specified set of metrics is working and increase transparency for educational partners. LEAs are encouraged to use such an approach when goals include multiple actions and metrics that are not closely associated.</a:t>
            </a:r>
          </a:p>
        </p:txBody>
      </p:sp>
      <p:sp>
        <p:nvSpPr>
          <p:cNvPr id="4" name="Slide Number Placeholder 3">
            <a:extLst>
              <a:ext uri="{FF2B5EF4-FFF2-40B4-BE49-F238E27FC236}">
                <a16:creationId xmlns:a16="http://schemas.microsoft.com/office/drawing/2014/main" id="{8997B6C3-F57C-A41D-49B3-5D90BCF6AC10}"/>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17</a:t>
            </a:fld>
            <a:endParaRPr lang="en-US"/>
          </a:p>
        </p:txBody>
      </p:sp>
    </p:spTree>
    <p:extLst>
      <p:ext uri="{BB962C8B-B14F-4D97-AF65-F5344CB8AC3E}">
        <p14:creationId xmlns:p14="http://schemas.microsoft.com/office/powerpoint/2010/main" val="413151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F3CA7-7AE0-C0A9-DBCB-6EDECB7D05A0}"/>
              </a:ext>
            </a:extLst>
          </p:cNvPr>
          <p:cNvSpPr>
            <a:spLocks noGrp="1"/>
          </p:cNvSpPr>
          <p:nvPr>
            <p:ph type="title"/>
          </p:nvPr>
        </p:nvSpPr>
        <p:spPr>
          <a:xfrm>
            <a:off x="1097280" y="286603"/>
            <a:ext cx="10058400" cy="1450757"/>
          </a:xfrm>
        </p:spPr>
        <p:txBody>
          <a:bodyPr>
            <a:normAutofit/>
          </a:bodyPr>
          <a:lstStyle/>
          <a:p>
            <a:r>
              <a:rPr lang="en-US" dirty="0"/>
              <a:t>Prompt 3: Instructions (3)</a:t>
            </a:r>
          </a:p>
        </p:txBody>
      </p:sp>
      <p:sp>
        <p:nvSpPr>
          <p:cNvPr id="11" name="Content Placeholder 10">
            <a:extLst>
              <a:ext uri="{FF2B5EF4-FFF2-40B4-BE49-F238E27FC236}">
                <a16:creationId xmlns:a16="http://schemas.microsoft.com/office/drawing/2014/main" id="{35201D62-80BF-B680-0C76-F3FBA6E48D74}"/>
              </a:ext>
            </a:extLst>
          </p:cNvPr>
          <p:cNvSpPr>
            <a:spLocks noGrp="1"/>
          </p:cNvSpPr>
          <p:nvPr>
            <p:ph idx="1"/>
          </p:nvPr>
        </p:nvSpPr>
        <p:spPr/>
        <p:txBody>
          <a:bodyPr/>
          <a:lstStyle/>
          <a:p>
            <a:r>
              <a:rPr lang="en-US" dirty="0"/>
              <a:t>Instructions, continued:</a:t>
            </a:r>
          </a:p>
          <a:p>
            <a:pPr lvl="2"/>
            <a:r>
              <a:rPr lang="en-US" dirty="0"/>
              <a:t>Beginning with the development of the 2024–25 LCAP, the LEA must change actions that have not proven effective over a three-year period.</a:t>
            </a:r>
          </a:p>
        </p:txBody>
      </p:sp>
      <p:sp>
        <p:nvSpPr>
          <p:cNvPr id="4" name="Slide Number Placeholder 3">
            <a:extLst>
              <a:ext uri="{FF2B5EF4-FFF2-40B4-BE49-F238E27FC236}">
                <a16:creationId xmlns:a16="http://schemas.microsoft.com/office/drawing/2014/main" id="{8997B6C3-F57C-A41D-49B3-5D90BCF6AC10}"/>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18</a:t>
            </a:fld>
            <a:endParaRPr lang="en-US"/>
          </a:p>
        </p:txBody>
      </p:sp>
    </p:spTree>
    <p:extLst>
      <p:ext uri="{BB962C8B-B14F-4D97-AF65-F5344CB8AC3E}">
        <p14:creationId xmlns:p14="http://schemas.microsoft.com/office/powerpoint/2010/main" val="1943604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EA0C01-8A4F-1BEF-15FB-DC3E7EDCE9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9F743D-6C1A-5354-D467-8795C39C9D6F}"/>
              </a:ext>
            </a:extLst>
          </p:cNvPr>
          <p:cNvSpPr>
            <a:spLocks noGrp="1"/>
          </p:cNvSpPr>
          <p:nvPr>
            <p:ph type="title"/>
          </p:nvPr>
        </p:nvSpPr>
        <p:spPr>
          <a:xfrm>
            <a:off x="1097280" y="286603"/>
            <a:ext cx="10058400" cy="1450757"/>
          </a:xfrm>
        </p:spPr>
        <p:txBody>
          <a:bodyPr>
            <a:normAutofit/>
          </a:bodyPr>
          <a:lstStyle/>
          <a:p>
            <a:r>
              <a:rPr lang="en-US" dirty="0"/>
              <a:t>Prompt 3: Points to Consider (1)</a:t>
            </a:r>
          </a:p>
        </p:txBody>
      </p:sp>
      <p:sp>
        <p:nvSpPr>
          <p:cNvPr id="11" name="Content Placeholder 10">
            <a:extLst>
              <a:ext uri="{FF2B5EF4-FFF2-40B4-BE49-F238E27FC236}">
                <a16:creationId xmlns:a16="http://schemas.microsoft.com/office/drawing/2014/main" id="{1E287FEC-0EFB-E6EC-AB13-051C6831692C}"/>
              </a:ext>
            </a:extLst>
          </p:cNvPr>
          <p:cNvSpPr>
            <a:spLocks noGrp="1"/>
          </p:cNvSpPr>
          <p:nvPr>
            <p:ph idx="1"/>
          </p:nvPr>
        </p:nvSpPr>
        <p:spPr/>
        <p:txBody>
          <a:bodyPr>
            <a:normAutofit lnSpcReduction="10000"/>
          </a:bodyPr>
          <a:lstStyle/>
          <a:p>
            <a:r>
              <a:rPr lang="en-US" dirty="0"/>
              <a:t>All actions in the goal must be identified as either effective or ineffective within the response. Identification may be action-by-action or by grouping like actions.</a:t>
            </a:r>
          </a:p>
          <a:p>
            <a:r>
              <a:rPr lang="en-US" dirty="0"/>
              <a:t>If it cannot be determined that an action produced any significant or desired result then the action must be identified as ineffective.</a:t>
            </a:r>
          </a:p>
          <a:p>
            <a:r>
              <a:rPr lang="en-US" dirty="0"/>
              <a:t>As the 2025-26 LCAP will be Year Two of the current three-year LCAP cycle, LEAs are not be required to change actions that are identified as ineffective. LEAs will only change actions deemed ineffective after three full years of implementation.</a:t>
            </a:r>
          </a:p>
        </p:txBody>
      </p:sp>
      <p:sp>
        <p:nvSpPr>
          <p:cNvPr id="4" name="Slide Number Placeholder 3">
            <a:extLst>
              <a:ext uri="{FF2B5EF4-FFF2-40B4-BE49-F238E27FC236}">
                <a16:creationId xmlns:a16="http://schemas.microsoft.com/office/drawing/2014/main" id="{34393FD4-EC5D-456E-36F6-274F6D0A9DB9}"/>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19</a:t>
            </a:fld>
            <a:endParaRPr lang="en-US"/>
          </a:p>
        </p:txBody>
      </p:sp>
    </p:spTree>
    <p:extLst>
      <p:ext uri="{BB962C8B-B14F-4D97-AF65-F5344CB8AC3E}">
        <p14:creationId xmlns:p14="http://schemas.microsoft.com/office/powerpoint/2010/main" val="2711806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69AD-531E-4D2D-BDE3-9119F23E634F}"/>
              </a:ext>
            </a:extLst>
          </p:cNvPr>
          <p:cNvSpPr>
            <a:spLocks noGrp="1"/>
          </p:cNvSpPr>
          <p:nvPr>
            <p:ph type="title"/>
          </p:nvPr>
        </p:nvSpPr>
        <p:spPr>
          <a:xfrm>
            <a:off x="1097280" y="265138"/>
            <a:ext cx="10058400" cy="1450757"/>
          </a:xfrm>
          <a:ln>
            <a:solidFill>
              <a:schemeClr val="bg1"/>
            </a:solidFill>
          </a:ln>
        </p:spPr>
        <p:txBody>
          <a:bodyPr/>
          <a:lstStyle/>
          <a:p>
            <a:r>
              <a:rPr lang="en-US" dirty="0"/>
              <a:t>Webinar Series</a:t>
            </a:r>
            <a:endParaRPr lang="en-US" dirty="0">
              <a:highlight>
                <a:srgbClr val="FFFF00"/>
              </a:highlight>
              <a:cs typeface="Arial"/>
            </a:endParaRPr>
          </a:p>
        </p:txBody>
      </p:sp>
      <p:sp>
        <p:nvSpPr>
          <p:cNvPr id="3" name="Content Placeholder 2">
            <a:extLst>
              <a:ext uri="{FF2B5EF4-FFF2-40B4-BE49-F238E27FC236}">
                <a16:creationId xmlns:a16="http://schemas.microsoft.com/office/drawing/2014/main" id="{2874C0FA-95F8-4B03-A80A-180839A2E3F7}"/>
              </a:ext>
            </a:extLst>
          </p:cNvPr>
          <p:cNvSpPr>
            <a:spLocks noGrp="1"/>
          </p:cNvSpPr>
          <p:nvPr>
            <p:ph sz="half" idx="1"/>
          </p:nvPr>
        </p:nvSpPr>
        <p:spPr/>
        <p:txBody>
          <a:bodyPr vert="horz" lIns="45720" tIns="45720" rIns="45720" bIns="45720" rtlCol="0" anchor="t">
            <a:normAutofit/>
          </a:bodyPr>
          <a:lstStyle/>
          <a:p>
            <a:pPr marL="0" indent="0">
              <a:buNone/>
            </a:pPr>
            <a:r>
              <a:rPr lang="en-US" sz="2400" b="1" dirty="0"/>
              <a:t>Tuesdays @ 2</a:t>
            </a:r>
          </a:p>
          <a:p>
            <a:pPr marL="175895" indent="-175895"/>
            <a:r>
              <a:rPr lang="en-US" sz="2400" dirty="0">
                <a:cs typeface="Arial"/>
              </a:rPr>
              <a:t>12/10: Dashboard: Local Indicators</a:t>
            </a:r>
          </a:p>
          <a:p>
            <a:pPr marL="175895" indent="-175895"/>
            <a:r>
              <a:rPr lang="en-US" sz="2400" dirty="0">
                <a:cs typeface="Arial"/>
              </a:rPr>
              <a:t>12/17: Increased or Improved Services, Part I</a:t>
            </a:r>
          </a:p>
          <a:p>
            <a:pPr marL="175895" indent="-175895"/>
            <a:r>
              <a:rPr lang="en-US" sz="2400" dirty="0">
                <a:cs typeface="Arial"/>
              </a:rPr>
              <a:t>1/7/25: Equity Multiplier Focus Goal</a:t>
            </a:r>
          </a:p>
          <a:p>
            <a:pPr marL="175895" indent="-175895"/>
            <a:r>
              <a:rPr lang="en-US" sz="2400" dirty="0">
                <a:cs typeface="Arial"/>
              </a:rPr>
              <a:t>1/14/25: Learning Recovery Emergency Block Grant (LREBG) Actions and Descriptions</a:t>
            </a:r>
          </a:p>
        </p:txBody>
      </p:sp>
      <p:sp>
        <p:nvSpPr>
          <p:cNvPr id="4" name="Content Placeholder 3">
            <a:extLst>
              <a:ext uri="{FF2B5EF4-FFF2-40B4-BE49-F238E27FC236}">
                <a16:creationId xmlns:a16="http://schemas.microsoft.com/office/drawing/2014/main" id="{ED79EFAD-04A0-47FD-A5D2-05DE70FF4BF2}"/>
              </a:ext>
            </a:extLst>
          </p:cNvPr>
          <p:cNvSpPr>
            <a:spLocks noGrp="1"/>
          </p:cNvSpPr>
          <p:nvPr>
            <p:ph sz="half" idx="2"/>
          </p:nvPr>
        </p:nvSpPr>
        <p:spPr/>
        <p:txBody>
          <a:bodyPr vert="horz" lIns="45720" tIns="45720" rIns="45720" bIns="45720" rtlCol="0" anchor="t">
            <a:normAutofit/>
          </a:bodyPr>
          <a:lstStyle/>
          <a:p>
            <a:pPr marL="0" indent="0">
              <a:buNone/>
            </a:pPr>
            <a:r>
              <a:rPr lang="en-US" sz="2400" b="1" dirty="0"/>
              <a:t>Thursdays @ 3</a:t>
            </a:r>
          </a:p>
          <a:p>
            <a:pPr marL="175895" indent="-175895"/>
            <a:r>
              <a:rPr lang="en-US" sz="2400" dirty="0">
                <a:cs typeface="Arial"/>
              </a:rPr>
              <a:t>12/12:  Goals and Actions</a:t>
            </a:r>
          </a:p>
          <a:p>
            <a:pPr marL="175895" indent="-175895"/>
            <a:r>
              <a:rPr lang="en-US" sz="2400" dirty="0">
                <a:cs typeface="Arial"/>
              </a:rPr>
              <a:t>12/19: Increased or Improved Services, Part II</a:t>
            </a:r>
            <a:endParaRPr lang="en-US" dirty="0">
              <a:cs typeface="Arial"/>
            </a:endParaRPr>
          </a:p>
        </p:txBody>
      </p:sp>
      <p:sp>
        <p:nvSpPr>
          <p:cNvPr id="5" name="Slide Number Placeholder 4">
            <a:extLst>
              <a:ext uri="{FF2B5EF4-FFF2-40B4-BE49-F238E27FC236}">
                <a16:creationId xmlns:a16="http://schemas.microsoft.com/office/drawing/2014/main" id="{B215FEF6-ECD0-4FD6-B964-480DB5FF7F01}"/>
              </a:ext>
            </a:extLst>
          </p:cNvPr>
          <p:cNvSpPr>
            <a:spLocks noGrp="1"/>
          </p:cNvSpPr>
          <p:nvPr>
            <p:ph type="sldNum" sz="quarter" idx="12"/>
          </p:nvPr>
        </p:nvSpPr>
        <p:spPr/>
        <p:txBody>
          <a:bodyPr/>
          <a:lstStyle/>
          <a:p>
            <a:fld id="{1E47FE53-EBF0-4DA7-9D9D-CC1C3A20F3CB}" type="slidenum">
              <a:rPr lang="en-US" smtClean="0"/>
              <a:t>2</a:t>
            </a:fld>
            <a:endParaRPr lang="en-US" dirty="0"/>
          </a:p>
        </p:txBody>
      </p:sp>
    </p:spTree>
    <p:extLst>
      <p:ext uri="{BB962C8B-B14F-4D97-AF65-F5344CB8AC3E}">
        <p14:creationId xmlns:p14="http://schemas.microsoft.com/office/powerpoint/2010/main" val="514107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B94C32-4A58-CA95-0898-5F254BC644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189A64-99A5-2D6B-D03D-26205B589F2A}"/>
              </a:ext>
            </a:extLst>
          </p:cNvPr>
          <p:cNvSpPr>
            <a:spLocks noGrp="1"/>
          </p:cNvSpPr>
          <p:nvPr>
            <p:ph type="title"/>
          </p:nvPr>
        </p:nvSpPr>
        <p:spPr>
          <a:xfrm>
            <a:off x="1097280" y="286603"/>
            <a:ext cx="10058400" cy="1450757"/>
          </a:xfrm>
        </p:spPr>
        <p:txBody>
          <a:bodyPr>
            <a:normAutofit/>
          </a:bodyPr>
          <a:lstStyle/>
          <a:p>
            <a:r>
              <a:rPr lang="en-US" dirty="0"/>
              <a:t>Prompt 3: Points to Consider (2)</a:t>
            </a:r>
          </a:p>
        </p:txBody>
      </p:sp>
      <p:sp>
        <p:nvSpPr>
          <p:cNvPr id="11" name="Content Placeholder 10">
            <a:extLst>
              <a:ext uri="{FF2B5EF4-FFF2-40B4-BE49-F238E27FC236}">
                <a16:creationId xmlns:a16="http://schemas.microsoft.com/office/drawing/2014/main" id="{F8ACF5FF-2B24-AF54-5A2C-4A98AD1CBD5E}"/>
              </a:ext>
            </a:extLst>
          </p:cNvPr>
          <p:cNvSpPr>
            <a:spLocks noGrp="1"/>
          </p:cNvSpPr>
          <p:nvPr>
            <p:ph idx="1"/>
          </p:nvPr>
        </p:nvSpPr>
        <p:spPr/>
        <p:txBody>
          <a:bodyPr/>
          <a:lstStyle/>
          <a:p>
            <a:r>
              <a:rPr lang="en-US" dirty="0"/>
              <a:t>When assessing effectiveness of LEA-wide or schoolwide actions that are contributing to the requirement to increase or improve services LEAs must use the metrics associated with the LEA-wide or schoolwide actions as identified in the Increased or Improved Services section of the LCAP. </a:t>
            </a:r>
          </a:p>
          <a:p>
            <a:r>
              <a:rPr lang="en-US" dirty="0"/>
              <a:t>LEAs may use additional measures of progress, including input from educational partners, that is not specified in the LCAP when identifying an action as effective or ineffective.</a:t>
            </a:r>
          </a:p>
        </p:txBody>
      </p:sp>
      <p:sp>
        <p:nvSpPr>
          <p:cNvPr id="4" name="Slide Number Placeholder 3">
            <a:extLst>
              <a:ext uri="{FF2B5EF4-FFF2-40B4-BE49-F238E27FC236}">
                <a16:creationId xmlns:a16="http://schemas.microsoft.com/office/drawing/2014/main" id="{8B9800D8-75DE-D6FB-DFC0-1E3EA5C38731}"/>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20</a:t>
            </a:fld>
            <a:endParaRPr lang="en-US"/>
          </a:p>
        </p:txBody>
      </p:sp>
    </p:spTree>
    <p:extLst>
      <p:ext uri="{BB962C8B-B14F-4D97-AF65-F5344CB8AC3E}">
        <p14:creationId xmlns:p14="http://schemas.microsoft.com/office/powerpoint/2010/main" val="15448483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58FD5E-CDCA-0F9A-BAA3-271347631B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6DB4EB-6DDB-D3EB-A3EE-97FE10E001BB}"/>
              </a:ext>
            </a:extLst>
          </p:cNvPr>
          <p:cNvSpPr>
            <a:spLocks noGrp="1"/>
          </p:cNvSpPr>
          <p:nvPr>
            <p:ph type="title"/>
          </p:nvPr>
        </p:nvSpPr>
        <p:spPr>
          <a:xfrm>
            <a:off x="1097280" y="286603"/>
            <a:ext cx="10058400" cy="1450757"/>
          </a:xfrm>
        </p:spPr>
        <p:txBody>
          <a:bodyPr>
            <a:normAutofit/>
          </a:bodyPr>
          <a:lstStyle/>
          <a:p>
            <a:r>
              <a:rPr lang="en-US" dirty="0"/>
              <a:t>Prompt 4</a:t>
            </a:r>
          </a:p>
        </p:txBody>
      </p:sp>
      <p:sp>
        <p:nvSpPr>
          <p:cNvPr id="11" name="Content Placeholder 10">
            <a:extLst>
              <a:ext uri="{FF2B5EF4-FFF2-40B4-BE49-F238E27FC236}">
                <a16:creationId xmlns:a16="http://schemas.microsoft.com/office/drawing/2014/main" id="{E567B13A-3F56-540F-73BA-F901B13BEB58}"/>
              </a:ext>
            </a:extLst>
          </p:cNvPr>
          <p:cNvSpPr>
            <a:spLocks noGrp="1"/>
          </p:cNvSpPr>
          <p:nvPr>
            <p:ph idx="1"/>
          </p:nvPr>
        </p:nvSpPr>
        <p:spPr/>
        <p:txBody>
          <a:bodyPr/>
          <a:lstStyle/>
          <a:p>
            <a:r>
              <a:rPr lang="en-US" dirty="0"/>
              <a:t>Prompt: A description of any changes made to the planned goal, metrics, desired outcomes, or actions for the coming year that resulted from reflections on prior practice. </a:t>
            </a:r>
          </a:p>
        </p:txBody>
      </p:sp>
      <p:sp>
        <p:nvSpPr>
          <p:cNvPr id="4" name="Slide Number Placeholder 3">
            <a:extLst>
              <a:ext uri="{FF2B5EF4-FFF2-40B4-BE49-F238E27FC236}">
                <a16:creationId xmlns:a16="http://schemas.microsoft.com/office/drawing/2014/main" id="{7BE76BE4-4C0D-AC4F-E0A3-0E10DAD25018}"/>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21</a:t>
            </a:fld>
            <a:endParaRPr lang="en-US"/>
          </a:p>
        </p:txBody>
      </p:sp>
    </p:spTree>
    <p:extLst>
      <p:ext uri="{BB962C8B-B14F-4D97-AF65-F5344CB8AC3E}">
        <p14:creationId xmlns:p14="http://schemas.microsoft.com/office/powerpoint/2010/main" val="458417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F3CA7-7AE0-C0A9-DBCB-6EDECB7D05A0}"/>
              </a:ext>
            </a:extLst>
          </p:cNvPr>
          <p:cNvSpPr>
            <a:spLocks noGrp="1"/>
          </p:cNvSpPr>
          <p:nvPr>
            <p:ph type="title"/>
          </p:nvPr>
        </p:nvSpPr>
        <p:spPr>
          <a:xfrm>
            <a:off x="1097280" y="286603"/>
            <a:ext cx="10058400" cy="1450757"/>
          </a:xfrm>
        </p:spPr>
        <p:txBody>
          <a:bodyPr>
            <a:normAutofit/>
          </a:bodyPr>
          <a:lstStyle/>
          <a:p>
            <a:r>
              <a:rPr lang="en-US" dirty="0"/>
              <a:t>Prompt 4: Instructions (1)</a:t>
            </a:r>
          </a:p>
        </p:txBody>
      </p:sp>
      <p:sp>
        <p:nvSpPr>
          <p:cNvPr id="11" name="Content Placeholder 10">
            <a:extLst>
              <a:ext uri="{FF2B5EF4-FFF2-40B4-BE49-F238E27FC236}">
                <a16:creationId xmlns:a16="http://schemas.microsoft.com/office/drawing/2014/main" id="{3E82FD73-1997-6B38-320E-D7EF0B79DAA3}"/>
              </a:ext>
            </a:extLst>
          </p:cNvPr>
          <p:cNvSpPr>
            <a:spLocks noGrp="1"/>
          </p:cNvSpPr>
          <p:nvPr>
            <p:ph idx="1"/>
          </p:nvPr>
        </p:nvSpPr>
        <p:spPr/>
        <p:txBody>
          <a:bodyPr/>
          <a:lstStyle/>
          <a:p>
            <a:r>
              <a:rPr lang="en-US" dirty="0"/>
              <a:t>Instructions:</a:t>
            </a:r>
          </a:p>
          <a:p>
            <a:pPr lvl="1"/>
            <a:r>
              <a:rPr lang="en-US" dirty="0"/>
              <a:t>Describe any changes made to this goal, expected outcomes, metrics, or actions to achieve this goal as a result of this analysis and analysis of the data provided in the Dashboard or other local data, as applicable.​</a:t>
            </a:r>
          </a:p>
        </p:txBody>
      </p:sp>
      <p:sp>
        <p:nvSpPr>
          <p:cNvPr id="4" name="Slide Number Placeholder 3">
            <a:extLst>
              <a:ext uri="{FF2B5EF4-FFF2-40B4-BE49-F238E27FC236}">
                <a16:creationId xmlns:a16="http://schemas.microsoft.com/office/drawing/2014/main" id="{8997B6C3-F57C-A41D-49B3-5D90BCF6AC10}"/>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22</a:t>
            </a:fld>
            <a:endParaRPr lang="en-US"/>
          </a:p>
        </p:txBody>
      </p:sp>
    </p:spTree>
    <p:extLst>
      <p:ext uri="{BB962C8B-B14F-4D97-AF65-F5344CB8AC3E}">
        <p14:creationId xmlns:p14="http://schemas.microsoft.com/office/powerpoint/2010/main" val="4099066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F3CA7-7AE0-C0A9-DBCB-6EDECB7D05A0}"/>
              </a:ext>
            </a:extLst>
          </p:cNvPr>
          <p:cNvSpPr>
            <a:spLocks noGrp="1"/>
          </p:cNvSpPr>
          <p:nvPr>
            <p:ph type="title"/>
          </p:nvPr>
        </p:nvSpPr>
        <p:spPr>
          <a:xfrm>
            <a:off x="1097280" y="286603"/>
            <a:ext cx="10058400" cy="1450757"/>
          </a:xfrm>
        </p:spPr>
        <p:txBody>
          <a:bodyPr>
            <a:normAutofit/>
          </a:bodyPr>
          <a:lstStyle/>
          <a:p>
            <a:r>
              <a:rPr lang="en-US" dirty="0"/>
              <a:t>Prompt 4: Instructions (2)</a:t>
            </a:r>
          </a:p>
        </p:txBody>
      </p:sp>
      <p:sp>
        <p:nvSpPr>
          <p:cNvPr id="11" name="Content Placeholder 10">
            <a:extLst>
              <a:ext uri="{FF2B5EF4-FFF2-40B4-BE49-F238E27FC236}">
                <a16:creationId xmlns:a16="http://schemas.microsoft.com/office/drawing/2014/main" id="{96939C10-6C56-8850-2841-C02F0E659F35}"/>
              </a:ext>
            </a:extLst>
          </p:cNvPr>
          <p:cNvSpPr>
            <a:spLocks noGrp="1"/>
          </p:cNvSpPr>
          <p:nvPr>
            <p:ph idx="1"/>
          </p:nvPr>
        </p:nvSpPr>
        <p:spPr/>
        <p:txBody>
          <a:bodyPr>
            <a:normAutofit/>
          </a:bodyPr>
          <a:lstStyle/>
          <a:p>
            <a:r>
              <a:rPr lang="en-US" dirty="0"/>
              <a:t>Instructions, continued:</a:t>
            </a:r>
          </a:p>
          <a:p>
            <a:pPr lvl="2"/>
            <a:r>
              <a:rPr lang="en-US" dirty="0"/>
              <a:t>As noted above, beginning with the development of the 2024–25 LCAP, the LEA must change actions that have not proven effective over a three-year period. For actions that have been identified as ineffective, the LEA must identify the ineffective action and must include a description of the following: </a:t>
            </a:r>
          </a:p>
          <a:p>
            <a:pPr lvl="3"/>
            <a:r>
              <a:rPr lang="en-US" dirty="0"/>
              <a:t>The reasons for the ineffectiveness, and</a:t>
            </a:r>
          </a:p>
          <a:p>
            <a:pPr lvl="3"/>
            <a:r>
              <a:rPr lang="en-US" dirty="0"/>
              <a:t>How changes to the action will result in a new or strengthened approach. </a:t>
            </a:r>
          </a:p>
        </p:txBody>
      </p:sp>
      <p:sp>
        <p:nvSpPr>
          <p:cNvPr id="4" name="Slide Number Placeholder 3">
            <a:extLst>
              <a:ext uri="{FF2B5EF4-FFF2-40B4-BE49-F238E27FC236}">
                <a16:creationId xmlns:a16="http://schemas.microsoft.com/office/drawing/2014/main" id="{8997B6C3-F57C-A41D-49B3-5D90BCF6AC10}"/>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23</a:t>
            </a:fld>
            <a:endParaRPr lang="en-US"/>
          </a:p>
        </p:txBody>
      </p:sp>
    </p:spTree>
    <p:extLst>
      <p:ext uri="{BB962C8B-B14F-4D97-AF65-F5344CB8AC3E}">
        <p14:creationId xmlns:p14="http://schemas.microsoft.com/office/powerpoint/2010/main" val="2902387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167D57-DCCD-4C9E-EFCE-58B2D4DF24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A92575-9C95-8211-AC36-7E03655725D3}"/>
              </a:ext>
            </a:extLst>
          </p:cNvPr>
          <p:cNvSpPr>
            <a:spLocks noGrp="1"/>
          </p:cNvSpPr>
          <p:nvPr>
            <p:ph type="title"/>
          </p:nvPr>
        </p:nvSpPr>
        <p:spPr>
          <a:xfrm>
            <a:off x="1097280" y="286603"/>
            <a:ext cx="10058400" cy="1450757"/>
          </a:xfrm>
        </p:spPr>
        <p:txBody>
          <a:bodyPr>
            <a:normAutofit/>
          </a:bodyPr>
          <a:lstStyle/>
          <a:p>
            <a:r>
              <a:rPr lang="en-US" dirty="0"/>
              <a:t>Prompt 4: Points to Consider</a:t>
            </a:r>
          </a:p>
        </p:txBody>
      </p:sp>
      <p:sp>
        <p:nvSpPr>
          <p:cNvPr id="11" name="Content Placeholder 10">
            <a:extLst>
              <a:ext uri="{FF2B5EF4-FFF2-40B4-BE49-F238E27FC236}">
                <a16:creationId xmlns:a16="http://schemas.microsoft.com/office/drawing/2014/main" id="{FFBEE795-0399-8762-279E-F5D7E0E4A2BA}"/>
              </a:ext>
            </a:extLst>
          </p:cNvPr>
          <p:cNvSpPr>
            <a:spLocks noGrp="1"/>
          </p:cNvSpPr>
          <p:nvPr>
            <p:ph idx="1"/>
          </p:nvPr>
        </p:nvSpPr>
        <p:spPr/>
        <p:txBody>
          <a:bodyPr>
            <a:normAutofit/>
          </a:bodyPr>
          <a:lstStyle/>
          <a:p>
            <a:r>
              <a:rPr lang="en-US" dirty="0"/>
              <a:t>As previously noted, since the coming LCAP year will be year two of the three-year LCAP cycle LEAs are not required to change actions identified as ineffective.</a:t>
            </a:r>
          </a:p>
          <a:p>
            <a:r>
              <a:rPr lang="en-US" dirty="0"/>
              <a:t>If there are </a:t>
            </a:r>
            <a:r>
              <a:rPr lang="en-US" b="1" i="1" dirty="0"/>
              <a:t>any</a:t>
            </a:r>
            <a:r>
              <a:rPr lang="en-US" dirty="0"/>
              <a:t> changes being made to the goal they must be documented in the response. </a:t>
            </a:r>
          </a:p>
        </p:txBody>
      </p:sp>
      <p:sp>
        <p:nvSpPr>
          <p:cNvPr id="4" name="Slide Number Placeholder 3">
            <a:extLst>
              <a:ext uri="{FF2B5EF4-FFF2-40B4-BE49-F238E27FC236}">
                <a16:creationId xmlns:a16="http://schemas.microsoft.com/office/drawing/2014/main" id="{506A63C1-ABEA-193D-7E28-DF5164454F6D}"/>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24</a:t>
            </a:fld>
            <a:endParaRPr lang="en-US"/>
          </a:p>
        </p:txBody>
      </p:sp>
    </p:spTree>
    <p:extLst>
      <p:ext uri="{BB962C8B-B14F-4D97-AF65-F5344CB8AC3E}">
        <p14:creationId xmlns:p14="http://schemas.microsoft.com/office/powerpoint/2010/main" val="28788470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084393F-EB07-ACAC-29D0-4C46A831B5CB}"/>
              </a:ext>
            </a:extLst>
          </p:cNvPr>
          <p:cNvSpPr>
            <a:spLocks noGrp="1"/>
          </p:cNvSpPr>
          <p:nvPr>
            <p:ph type="title"/>
          </p:nvPr>
        </p:nvSpPr>
        <p:spPr/>
        <p:txBody>
          <a:bodyPr/>
          <a:lstStyle/>
          <a:p>
            <a:r>
              <a:rPr lang="en-US" dirty="0"/>
              <a:t>Update Process</a:t>
            </a:r>
          </a:p>
        </p:txBody>
      </p:sp>
      <p:sp>
        <p:nvSpPr>
          <p:cNvPr id="4" name="Slide Number Placeholder 3">
            <a:extLst>
              <a:ext uri="{FF2B5EF4-FFF2-40B4-BE49-F238E27FC236}">
                <a16:creationId xmlns:a16="http://schemas.microsoft.com/office/drawing/2014/main" id="{F16CE3D9-BCFC-9261-2ECC-A548EE470CB9}"/>
              </a:ext>
            </a:extLst>
          </p:cNvPr>
          <p:cNvSpPr>
            <a:spLocks noGrp="1"/>
          </p:cNvSpPr>
          <p:nvPr>
            <p:ph type="sldNum" sz="quarter" idx="12"/>
          </p:nvPr>
        </p:nvSpPr>
        <p:spPr/>
        <p:txBody>
          <a:bodyPr/>
          <a:lstStyle/>
          <a:p>
            <a:fld id="{1E47FE53-EBF0-4DA7-9D9D-CC1C3A20F3CB}" type="slidenum">
              <a:rPr lang="en-US" smtClean="0"/>
              <a:t>25</a:t>
            </a:fld>
            <a:endParaRPr lang="en-US"/>
          </a:p>
        </p:txBody>
      </p:sp>
    </p:spTree>
    <p:extLst>
      <p:ext uri="{BB962C8B-B14F-4D97-AF65-F5344CB8AC3E}">
        <p14:creationId xmlns:p14="http://schemas.microsoft.com/office/powerpoint/2010/main" val="12932491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6CC9E-E87E-3AFE-720A-63C880EB373E}"/>
              </a:ext>
            </a:extLst>
          </p:cNvPr>
          <p:cNvSpPr>
            <a:spLocks noGrp="1"/>
          </p:cNvSpPr>
          <p:nvPr>
            <p:ph type="title"/>
          </p:nvPr>
        </p:nvSpPr>
        <p:spPr>
          <a:xfrm>
            <a:off x="282633" y="374072"/>
            <a:ext cx="3507971" cy="3303847"/>
          </a:xfrm>
        </p:spPr>
        <p:txBody>
          <a:bodyPr/>
          <a:lstStyle/>
          <a:p>
            <a:r>
              <a:rPr lang="en-US" dirty="0">
                <a:cs typeface="Arial"/>
              </a:rPr>
              <a:t>Annual Update Process</a:t>
            </a:r>
            <a:endParaRPr lang="en-US" dirty="0"/>
          </a:p>
        </p:txBody>
      </p:sp>
      <p:pic>
        <p:nvPicPr>
          <p:cNvPr id="7" name="Content Placeholder 6" descr="Vertical chevron list with the following steps: Assess Implementation, Gather and Analyze Data, Review Estimated Actuals, Evaluate Effectiveness, Determine Changes">
            <a:extLst>
              <a:ext uri="{FF2B5EF4-FFF2-40B4-BE49-F238E27FC236}">
                <a16:creationId xmlns:a16="http://schemas.microsoft.com/office/drawing/2014/main" id="{BFADA9D2-6C09-F0B7-3250-778E2F24D287}"/>
              </a:ext>
            </a:extLst>
          </p:cNvPr>
          <p:cNvPicPr>
            <a:picLocks noGrp="1" noChangeAspect="1"/>
          </p:cNvPicPr>
          <p:nvPr>
            <p:ph idx="1"/>
          </p:nvPr>
        </p:nvPicPr>
        <p:blipFill>
          <a:blip r:embed="rId2"/>
          <a:stretch>
            <a:fillRect/>
          </a:stretch>
        </p:blipFill>
        <p:spPr>
          <a:xfrm>
            <a:off x="4255896" y="639511"/>
            <a:ext cx="7653471" cy="5578977"/>
          </a:xfrm>
        </p:spPr>
      </p:pic>
      <p:sp>
        <p:nvSpPr>
          <p:cNvPr id="5" name="Slide Number Placeholder 4">
            <a:extLst>
              <a:ext uri="{FF2B5EF4-FFF2-40B4-BE49-F238E27FC236}">
                <a16:creationId xmlns:a16="http://schemas.microsoft.com/office/drawing/2014/main" id="{8ADC6FD4-8D91-5165-EFB0-D644C09D9FA0}"/>
              </a:ext>
            </a:extLst>
          </p:cNvPr>
          <p:cNvSpPr>
            <a:spLocks noGrp="1"/>
          </p:cNvSpPr>
          <p:nvPr>
            <p:ph type="sldNum" sz="quarter" idx="12"/>
          </p:nvPr>
        </p:nvSpPr>
        <p:spPr/>
        <p:txBody>
          <a:bodyPr/>
          <a:lstStyle/>
          <a:p>
            <a:fld id="{1E47FE53-EBF0-4DA7-9D9D-CC1C3A20F3CB}" type="slidenum">
              <a:rPr lang="en-US" smtClean="0"/>
              <a:t>26</a:t>
            </a:fld>
            <a:endParaRPr lang="en-US"/>
          </a:p>
        </p:txBody>
      </p:sp>
    </p:spTree>
    <p:extLst>
      <p:ext uri="{BB962C8B-B14F-4D97-AF65-F5344CB8AC3E}">
        <p14:creationId xmlns:p14="http://schemas.microsoft.com/office/powerpoint/2010/main" val="5931726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FDA5E7-4BDA-F34B-99BF-D112EB639A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8735AC-C7A0-42B5-9D85-51B991E81702}"/>
              </a:ext>
            </a:extLst>
          </p:cNvPr>
          <p:cNvSpPr>
            <a:spLocks noGrp="1"/>
          </p:cNvSpPr>
          <p:nvPr>
            <p:ph type="title"/>
          </p:nvPr>
        </p:nvSpPr>
        <p:spPr>
          <a:xfrm>
            <a:off x="1097280" y="286603"/>
            <a:ext cx="10058400" cy="1450757"/>
          </a:xfrm>
        </p:spPr>
        <p:txBody>
          <a:bodyPr>
            <a:normAutofit/>
          </a:bodyPr>
          <a:lstStyle/>
          <a:p>
            <a:r>
              <a:rPr lang="en-US" dirty="0"/>
              <a:t>Step 1 – Assess Implementation</a:t>
            </a:r>
          </a:p>
        </p:txBody>
      </p:sp>
      <p:sp>
        <p:nvSpPr>
          <p:cNvPr id="11" name="Content Placeholder 10">
            <a:extLst>
              <a:ext uri="{FF2B5EF4-FFF2-40B4-BE49-F238E27FC236}">
                <a16:creationId xmlns:a16="http://schemas.microsoft.com/office/drawing/2014/main" id="{1594557E-CF9A-1411-9EDE-E6696538FE72}"/>
              </a:ext>
            </a:extLst>
          </p:cNvPr>
          <p:cNvSpPr>
            <a:spLocks noGrp="1"/>
          </p:cNvSpPr>
          <p:nvPr>
            <p:ph idx="1"/>
          </p:nvPr>
        </p:nvSpPr>
        <p:spPr/>
        <p:txBody>
          <a:bodyPr>
            <a:normAutofit fontScale="92500" lnSpcReduction="10000"/>
          </a:bodyPr>
          <a:lstStyle/>
          <a:p>
            <a:r>
              <a:rPr lang="en-US" dirty="0"/>
              <a:t>What data and educational partner input informed the assessment of implementation?</a:t>
            </a:r>
          </a:p>
          <a:p>
            <a:r>
              <a:rPr lang="en-US" dirty="0"/>
              <a:t>What did the overall implementation look like?</a:t>
            </a:r>
          </a:p>
          <a:p>
            <a:r>
              <a:rPr lang="en-US" dirty="0"/>
              <a:t>What were the challenges?</a:t>
            </a:r>
          </a:p>
          <a:p>
            <a:r>
              <a:rPr lang="en-US" dirty="0"/>
              <a:t>What were the successes?</a:t>
            </a:r>
          </a:p>
          <a:p>
            <a:r>
              <a:rPr lang="en-US" dirty="0"/>
              <a:t>What are the instances where the LEA did not implement a planned action? What actions? </a:t>
            </a:r>
          </a:p>
          <a:p>
            <a:r>
              <a:rPr lang="en-US" dirty="0"/>
              <a:t>What are the instances in which the LEA implemented a planned action in a manner that differs substantively from how it was described in the adopted LCAP? What actions?</a:t>
            </a:r>
          </a:p>
        </p:txBody>
      </p:sp>
      <p:sp>
        <p:nvSpPr>
          <p:cNvPr id="4" name="Slide Number Placeholder 3">
            <a:extLst>
              <a:ext uri="{FF2B5EF4-FFF2-40B4-BE49-F238E27FC236}">
                <a16:creationId xmlns:a16="http://schemas.microsoft.com/office/drawing/2014/main" id="{64260857-2C5F-796E-5F44-0D35C7A24681}"/>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27</a:t>
            </a:fld>
            <a:endParaRPr lang="en-US"/>
          </a:p>
        </p:txBody>
      </p:sp>
    </p:spTree>
    <p:extLst>
      <p:ext uri="{BB962C8B-B14F-4D97-AF65-F5344CB8AC3E}">
        <p14:creationId xmlns:p14="http://schemas.microsoft.com/office/powerpoint/2010/main" val="36376084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C3CD02-5B65-72F6-ED5E-6B4A2499A8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035302-6303-6E07-2714-BB476113F1F1}"/>
              </a:ext>
            </a:extLst>
          </p:cNvPr>
          <p:cNvSpPr>
            <a:spLocks noGrp="1"/>
          </p:cNvSpPr>
          <p:nvPr>
            <p:ph type="title"/>
          </p:nvPr>
        </p:nvSpPr>
        <p:spPr>
          <a:xfrm>
            <a:off x="1097280" y="286603"/>
            <a:ext cx="10058400" cy="1450757"/>
          </a:xfrm>
        </p:spPr>
        <p:txBody>
          <a:bodyPr>
            <a:normAutofit/>
          </a:bodyPr>
          <a:lstStyle/>
          <a:p>
            <a:r>
              <a:rPr lang="en-US" dirty="0"/>
              <a:t>Step 2 – Gather and Analyze Data</a:t>
            </a:r>
          </a:p>
        </p:txBody>
      </p:sp>
      <p:sp>
        <p:nvSpPr>
          <p:cNvPr id="11" name="Content Placeholder 10">
            <a:extLst>
              <a:ext uri="{FF2B5EF4-FFF2-40B4-BE49-F238E27FC236}">
                <a16:creationId xmlns:a16="http://schemas.microsoft.com/office/drawing/2014/main" id="{992178D1-26C7-7FCC-50EA-05EB6978F344}"/>
              </a:ext>
            </a:extLst>
          </p:cNvPr>
          <p:cNvSpPr>
            <a:spLocks noGrp="1"/>
          </p:cNvSpPr>
          <p:nvPr>
            <p:ph idx="1"/>
          </p:nvPr>
        </p:nvSpPr>
        <p:spPr/>
        <p:txBody>
          <a:bodyPr>
            <a:normAutofit lnSpcReduction="10000"/>
          </a:bodyPr>
          <a:lstStyle/>
          <a:p>
            <a:r>
              <a:rPr lang="en-US" dirty="0"/>
              <a:t>What data was compiled from the California School Dashboard and DataQuest?</a:t>
            </a:r>
          </a:p>
          <a:p>
            <a:r>
              <a:rPr lang="en-US" dirty="0"/>
              <a:t>What data was gathered locally?</a:t>
            </a:r>
          </a:p>
          <a:p>
            <a:r>
              <a:rPr lang="en-US" dirty="0"/>
              <a:t>What data was gathered from the review of local indicator implementation?</a:t>
            </a:r>
          </a:p>
          <a:p>
            <a:r>
              <a:rPr lang="en-US" dirty="0"/>
              <a:t>What feedback have educational partners shared?</a:t>
            </a:r>
          </a:p>
          <a:p>
            <a:r>
              <a:rPr lang="en-US" dirty="0"/>
              <a:t>What data will be reported in the Mid-year update? </a:t>
            </a:r>
          </a:p>
          <a:p>
            <a:r>
              <a:rPr lang="en-US" dirty="0"/>
              <a:t>Has data been disaggregated by low-income, EL, foster youth and/or other student subgroups?</a:t>
            </a:r>
          </a:p>
        </p:txBody>
      </p:sp>
      <p:sp>
        <p:nvSpPr>
          <p:cNvPr id="4" name="Slide Number Placeholder 3">
            <a:extLst>
              <a:ext uri="{FF2B5EF4-FFF2-40B4-BE49-F238E27FC236}">
                <a16:creationId xmlns:a16="http://schemas.microsoft.com/office/drawing/2014/main" id="{41C2C671-B823-54C8-1B75-A01CBAFEB0A1}"/>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28</a:t>
            </a:fld>
            <a:endParaRPr lang="en-US"/>
          </a:p>
        </p:txBody>
      </p:sp>
    </p:spTree>
    <p:extLst>
      <p:ext uri="{BB962C8B-B14F-4D97-AF65-F5344CB8AC3E}">
        <p14:creationId xmlns:p14="http://schemas.microsoft.com/office/powerpoint/2010/main" val="19561258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B1668-A5FA-24EC-24CC-E682E0DA5D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FABB0A-E3D6-0771-761D-F74F3D34BFE4}"/>
              </a:ext>
            </a:extLst>
          </p:cNvPr>
          <p:cNvSpPr>
            <a:spLocks noGrp="1"/>
          </p:cNvSpPr>
          <p:nvPr>
            <p:ph type="title"/>
          </p:nvPr>
        </p:nvSpPr>
        <p:spPr>
          <a:xfrm>
            <a:off x="1097280" y="286603"/>
            <a:ext cx="10058400" cy="1450757"/>
          </a:xfrm>
        </p:spPr>
        <p:txBody>
          <a:bodyPr>
            <a:normAutofit/>
          </a:bodyPr>
          <a:lstStyle/>
          <a:p>
            <a:r>
              <a:rPr lang="en-US" dirty="0"/>
              <a:t>Step 3 – Review Estimated Actuals</a:t>
            </a:r>
          </a:p>
        </p:txBody>
      </p:sp>
      <p:sp>
        <p:nvSpPr>
          <p:cNvPr id="11" name="Content Placeholder 10">
            <a:extLst>
              <a:ext uri="{FF2B5EF4-FFF2-40B4-BE49-F238E27FC236}">
                <a16:creationId xmlns:a16="http://schemas.microsoft.com/office/drawing/2014/main" id="{82F934E9-0A13-DA36-B86D-374BBBC24761}"/>
              </a:ext>
            </a:extLst>
          </p:cNvPr>
          <p:cNvSpPr>
            <a:spLocks noGrp="1"/>
          </p:cNvSpPr>
          <p:nvPr>
            <p:ph idx="1"/>
          </p:nvPr>
        </p:nvSpPr>
        <p:spPr/>
        <p:txBody>
          <a:bodyPr>
            <a:normAutofit lnSpcReduction="10000"/>
          </a:bodyPr>
          <a:lstStyle/>
          <a:p>
            <a:r>
              <a:rPr lang="en-US" dirty="0"/>
              <a:t>Were the expenditures for each action the same as the amount originally budgeted? Were the expenditures significantly higher or lower? By how much? </a:t>
            </a:r>
          </a:p>
          <a:p>
            <a:r>
              <a:rPr lang="en-US" dirty="0"/>
              <a:t>What was the reason for the expenditure being significantly different than the budgeted amount?</a:t>
            </a:r>
          </a:p>
          <a:p>
            <a:r>
              <a:rPr lang="en-US" dirty="0"/>
              <a:t>Were the Planned percentages to improve services the same as planned? Were they significantly higher or lower? By how much?</a:t>
            </a:r>
          </a:p>
          <a:p>
            <a:r>
              <a:rPr lang="en-US" dirty="0"/>
              <a:t>What caused the significant increase or decrease in the percentage to improve services?</a:t>
            </a:r>
          </a:p>
        </p:txBody>
      </p:sp>
      <p:sp>
        <p:nvSpPr>
          <p:cNvPr id="4" name="Slide Number Placeholder 3">
            <a:extLst>
              <a:ext uri="{FF2B5EF4-FFF2-40B4-BE49-F238E27FC236}">
                <a16:creationId xmlns:a16="http://schemas.microsoft.com/office/drawing/2014/main" id="{4DACB947-2CA3-B448-6EFF-3635F6D424EF}"/>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29</a:t>
            </a:fld>
            <a:endParaRPr lang="en-US"/>
          </a:p>
        </p:txBody>
      </p:sp>
    </p:spTree>
    <p:extLst>
      <p:ext uri="{BB962C8B-B14F-4D97-AF65-F5344CB8AC3E}">
        <p14:creationId xmlns:p14="http://schemas.microsoft.com/office/powerpoint/2010/main" val="1346503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896A7-BABB-435A-A544-08DFBC24D4CF}"/>
              </a:ext>
            </a:extLst>
          </p:cNvPr>
          <p:cNvSpPr>
            <a:spLocks noGrp="1"/>
          </p:cNvSpPr>
          <p:nvPr>
            <p:ph type="title"/>
          </p:nvPr>
        </p:nvSpPr>
        <p:spPr>
          <a:xfrm>
            <a:off x="838200" y="365125"/>
            <a:ext cx="10515600" cy="1325563"/>
          </a:xfrm>
        </p:spPr>
        <p:txBody>
          <a:bodyPr>
            <a:normAutofit/>
          </a:bodyPr>
          <a:lstStyle/>
          <a:p>
            <a:r>
              <a:rPr lang="en-US" sz="4400" dirty="0">
                <a:latin typeface="Arial"/>
                <a:cs typeface="Arial"/>
              </a:rPr>
              <a:t>Template Files</a:t>
            </a:r>
            <a:endParaRPr lang="en-US" sz="4400" dirty="0"/>
          </a:p>
        </p:txBody>
      </p:sp>
      <p:sp>
        <p:nvSpPr>
          <p:cNvPr id="3" name="Content Placeholder 2">
            <a:extLst>
              <a:ext uri="{FF2B5EF4-FFF2-40B4-BE49-F238E27FC236}">
                <a16:creationId xmlns:a16="http://schemas.microsoft.com/office/drawing/2014/main" id="{2B19BDD7-52D5-4415-A907-7A17E80CA85E}"/>
              </a:ext>
            </a:extLst>
          </p:cNvPr>
          <p:cNvSpPr>
            <a:spLocks noGrp="1"/>
          </p:cNvSpPr>
          <p:nvPr>
            <p:ph idx="1"/>
          </p:nvPr>
        </p:nvSpPr>
        <p:spPr>
          <a:xfrm>
            <a:off x="838200" y="1929384"/>
            <a:ext cx="10515600" cy="4251960"/>
          </a:xfrm>
        </p:spPr>
        <p:txBody>
          <a:bodyPr vert="horz" lIns="91440" tIns="45720" rIns="91440" bIns="45720" rtlCol="0">
            <a:normAutofit/>
          </a:bodyPr>
          <a:lstStyle/>
          <a:p>
            <a:r>
              <a:rPr lang="en-US" dirty="0">
                <a:hlinkClick r:id="rId3"/>
              </a:rPr>
              <a:t>2025–26 Budget Overview for Parents Template</a:t>
            </a:r>
            <a:endParaRPr lang="en-US" dirty="0"/>
          </a:p>
          <a:p>
            <a:r>
              <a:rPr lang="en-US" dirty="0">
                <a:hlinkClick r:id="rId4"/>
              </a:rPr>
              <a:t>2025–26 Local Control and Accountability Plan (LCAP) Template</a:t>
            </a:r>
            <a:endParaRPr lang="en-US" dirty="0"/>
          </a:p>
          <a:p>
            <a:r>
              <a:rPr lang="en-US" dirty="0">
                <a:hlinkClick r:id="rId5"/>
              </a:rPr>
              <a:t>2025–26 LCAP Action Tables Template</a:t>
            </a:r>
            <a:endParaRPr lang="en-US" dirty="0"/>
          </a:p>
          <a:p>
            <a:endParaRPr lang="en-US" dirty="0"/>
          </a:p>
          <a:p>
            <a:pPr marL="0" indent="0">
              <a:buNone/>
            </a:pPr>
            <a:endParaRPr lang="en-US" dirty="0"/>
          </a:p>
          <a:p>
            <a:pPr marL="0" indent="0">
              <a:buNone/>
            </a:pPr>
            <a:r>
              <a:rPr lang="en-US" dirty="0"/>
              <a:t>*see slide notes throughout presentation</a:t>
            </a:r>
          </a:p>
        </p:txBody>
      </p:sp>
      <p:sp>
        <p:nvSpPr>
          <p:cNvPr id="6" name="Slide Number Placeholder 5">
            <a:extLst>
              <a:ext uri="{FF2B5EF4-FFF2-40B4-BE49-F238E27FC236}">
                <a16:creationId xmlns:a16="http://schemas.microsoft.com/office/drawing/2014/main" id="{9BD487D0-EC9E-F70F-1094-512E143F3EAC}"/>
              </a:ext>
            </a:extLst>
          </p:cNvPr>
          <p:cNvSpPr>
            <a:spLocks noGrp="1"/>
          </p:cNvSpPr>
          <p:nvPr>
            <p:ph type="sldNum" sz="quarter" idx="12"/>
          </p:nvPr>
        </p:nvSpPr>
        <p:spPr/>
        <p:txBody>
          <a:bodyPr/>
          <a:lstStyle/>
          <a:p>
            <a:fld id="{1E47FE53-EBF0-4DA7-9D9D-CC1C3A20F3CB}" type="slidenum">
              <a:rPr lang="en-US" smtClean="0"/>
              <a:t>3</a:t>
            </a:fld>
            <a:endParaRPr lang="en-US"/>
          </a:p>
        </p:txBody>
      </p:sp>
    </p:spTree>
    <p:extLst>
      <p:ext uri="{BB962C8B-B14F-4D97-AF65-F5344CB8AC3E}">
        <p14:creationId xmlns:p14="http://schemas.microsoft.com/office/powerpoint/2010/main" val="21055927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8F5D4B-8127-F268-813B-98EB16E8D9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45F980-2F18-0E85-74C9-5EEB5E8FA6DB}"/>
              </a:ext>
            </a:extLst>
          </p:cNvPr>
          <p:cNvSpPr>
            <a:spLocks noGrp="1"/>
          </p:cNvSpPr>
          <p:nvPr>
            <p:ph type="title"/>
          </p:nvPr>
        </p:nvSpPr>
        <p:spPr>
          <a:xfrm>
            <a:off x="1097280" y="286603"/>
            <a:ext cx="10058400" cy="1450757"/>
          </a:xfrm>
        </p:spPr>
        <p:txBody>
          <a:bodyPr>
            <a:normAutofit/>
          </a:bodyPr>
          <a:lstStyle/>
          <a:p>
            <a:r>
              <a:rPr lang="en-US" dirty="0"/>
              <a:t>Step 4 – Evaluate Effectiveness</a:t>
            </a:r>
          </a:p>
        </p:txBody>
      </p:sp>
      <p:sp>
        <p:nvSpPr>
          <p:cNvPr id="11" name="Content Placeholder 10">
            <a:extLst>
              <a:ext uri="{FF2B5EF4-FFF2-40B4-BE49-F238E27FC236}">
                <a16:creationId xmlns:a16="http://schemas.microsoft.com/office/drawing/2014/main" id="{7EC34593-04C0-11DB-11DE-9EBA7AB58A2E}"/>
              </a:ext>
            </a:extLst>
          </p:cNvPr>
          <p:cNvSpPr>
            <a:spLocks noGrp="1"/>
          </p:cNvSpPr>
          <p:nvPr>
            <p:ph idx="1"/>
          </p:nvPr>
        </p:nvSpPr>
        <p:spPr/>
        <p:txBody>
          <a:bodyPr>
            <a:normAutofit lnSpcReduction="10000"/>
          </a:bodyPr>
          <a:lstStyle/>
          <a:p>
            <a:r>
              <a:rPr lang="en-US" dirty="0"/>
              <a:t>Identify whether or not each action was effective or ineffective in making progress towards the goal.</a:t>
            </a:r>
          </a:p>
          <a:p>
            <a:r>
              <a:rPr lang="en-US" dirty="0"/>
              <a:t>When grouping actions with metrics to do a more robust analysis, what stands out?</a:t>
            </a:r>
          </a:p>
          <a:p>
            <a:r>
              <a:rPr lang="en-US" dirty="0"/>
              <a:t>Are there trends related to the effective actions?</a:t>
            </a:r>
          </a:p>
          <a:p>
            <a:r>
              <a:rPr lang="en-US" dirty="0"/>
              <a:t>Are there trends related to ineffective actions?</a:t>
            </a:r>
          </a:p>
          <a:p>
            <a:r>
              <a:rPr lang="en-US" dirty="0"/>
              <a:t>What feedback have educational partners provided regarding effective and ineffective actions?</a:t>
            </a:r>
          </a:p>
          <a:p>
            <a:r>
              <a:rPr lang="en-US" dirty="0"/>
              <a:t>What gaps need to be addressed?</a:t>
            </a:r>
          </a:p>
        </p:txBody>
      </p:sp>
      <p:sp>
        <p:nvSpPr>
          <p:cNvPr id="4" name="Slide Number Placeholder 3">
            <a:extLst>
              <a:ext uri="{FF2B5EF4-FFF2-40B4-BE49-F238E27FC236}">
                <a16:creationId xmlns:a16="http://schemas.microsoft.com/office/drawing/2014/main" id="{113698E6-472F-44FA-10F0-435BCFE84971}"/>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30</a:t>
            </a:fld>
            <a:endParaRPr lang="en-US"/>
          </a:p>
        </p:txBody>
      </p:sp>
    </p:spTree>
    <p:extLst>
      <p:ext uri="{BB962C8B-B14F-4D97-AF65-F5344CB8AC3E}">
        <p14:creationId xmlns:p14="http://schemas.microsoft.com/office/powerpoint/2010/main" val="12554932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596844-48A4-0746-CDF5-C5BE6418B5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794F52-E610-DCD7-7269-B7CF1ED5678A}"/>
              </a:ext>
            </a:extLst>
          </p:cNvPr>
          <p:cNvSpPr>
            <a:spLocks noGrp="1"/>
          </p:cNvSpPr>
          <p:nvPr>
            <p:ph type="title"/>
          </p:nvPr>
        </p:nvSpPr>
        <p:spPr>
          <a:xfrm>
            <a:off x="1097280" y="286603"/>
            <a:ext cx="10058400" cy="1450757"/>
          </a:xfrm>
        </p:spPr>
        <p:txBody>
          <a:bodyPr>
            <a:normAutofit/>
          </a:bodyPr>
          <a:lstStyle/>
          <a:p>
            <a:r>
              <a:rPr lang="en-US" dirty="0"/>
              <a:t>Step 5 – Determine changes</a:t>
            </a:r>
          </a:p>
        </p:txBody>
      </p:sp>
      <p:sp>
        <p:nvSpPr>
          <p:cNvPr id="11" name="Content Placeholder 10">
            <a:extLst>
              <a:ext uri="{FF2B5EF4-FFF2-40B4-BE49-F238E27FC236}">
                <a16:creationId xmlns:a16="http://schemas.microsoft.com/office/drawing/2014/main" id="{DB555F63-1636-3ACF-D96B-EDCDDDAB5168}"/>
              </a:ext>
            </a:extLst>
          </p:cNvPr>
          <p:cNvSpPr>
            <a:spLocks noGrp="1"/>
          </p:cNvSpPr>
          <p:nvPr>
            <p:ph idx="1"/>
          </p:nvPr>
        </p:nvSpPr>
        <p:spPr/>
        <p:txBody>
          <a:bodyPr>
            <a:normAutofit fontScale="92500"/>
          </a:bodyPr>
          <a:lstStyle/>
          <a:p>
            <a:r>
              <a:rPr lang="en-US" dirty="0"/>
              <a:t>Are there changes that need to be made to the planned goal?</a:t>
            </a:r>
          </a:p>
          <a:p>
            <a:r>
              <a:rPr lang="en-US" dirty="0"/>
              <a:t>Are there changes needed to metrics or target outcomes?</a:t>
            </a:r>
          </a:p>
          <a:p>
            <a:r>
              <a:rPr lang="en-US" dirty="0"/>
              <a:t>How has input from educational partners helped to determine what changes to make?</a:t>
            </a:r>
          </a:p>
          <a:p>
            <a:r>
              <a:rPr lang="en-US" dirty="0"/>
              <a:t>Are there actions for the coming year that resulted from reflections on prior practice?</a:t>
            </a:r>
          </a:p>
          <a:p>
            <a:r>
              <a:rPr lang="en-US" dirty="0"/>
              <a:t>If an action is ineffective, what are the reasons for the ineffectiveness?</a:t>
            </a:r>
          </a:p>
          <a:p>
            <a:r>
              <a:rPr lang="en-US" dirty="0"/>
              <a:t>How might the changes result in a new or strengthened approach?</a:t>
            </a:r>
          </a:p>
        </p:txBody>
      </p:sp>
      <p:sp>
        <p:nvSpPr>
          <p:cNvPr id="4" name="Slide Number Placeholder 3">
            <a:extLst>
              <a:ext uri="{FF2B5EF4-FFF2-40B4-BE49-F238E27FC236}">
                <a16:creationId xmlns:a16="http://schemas.microsoft.com/office/drawing/2014/main" id="{DD91CE47-5C67-C384-075C-65842D663EC1}"/>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31</a:t>
            </a:fld>
            <a:endParaRPr lang="en-US"/>
          </a:p>
        </p:txBody>
      </p:sp>
    </p:spTree>
    <p:extLst>
      <p:ext uri="{BB962C8B-B14F-4D97-AF65-F5344CB8AC3E}">
        <p14:creationId xmlns:p14="http://schemas.microsoft.com/office/powerpoint/2010/main" val="25977609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F3CA7-7AE0-C0A9-DBCB-6EDECB7D05A0}"/>
              </a:ext>
            </a:extLst>
          </p:cNvPr>
          <p:cNvSpPr>
            <a:spLocks noGrp="1"/>
          </p:cNvSpPr>
          <p:nvPr>
            <p:ph type="title"/>
          </p:nvPr>
        </p:nvSpPr>
        <p:spPr>
          <a:xfrm>
            <a:off x="1097280" y="286603"/>
            <a:ext cx="10058400" cy="1450757"/>
          </a:xfrm>
        </p:spPr>
        <p:txBody>
          <a:bodyPr>
            <a:normAutofit/>
          </a:bodyPr>
          <a:lstStyle/>
          <a:p>
            <a:r>
              <a:rPr lang="en-US" dirty="0"/>
              <a:t>Remember...</a:t>
            </a:r>
          </a:p>
        </p:txBody>
      </p:sp>
      <p:sp>
        <p:nvSpPr>
          <p:cNvPr id="11" name="Content Placeholder 10">
            <a:extLst>
              <a:ext uri="{FF2B5EF4-FFF2-40B4-BE49-F238E27FC236}">
                <a16:creationId xmlns:a16="http://schemas.microsoft.com/office/drawing/2014/main" id="{36AE4C1C-B6E2-09CC-9C54-A28D5D0E4381}"/>
              </a:ext>
            </a:extLst>
          </p:cNvPr>
          <p:cNvSpPr>
            <a:spLocks noGrp="1"/>
          </p:cNvSpPr>
          <p:nvPr>
            <p:ph idx="1"/>
          </p:nvPr>
        </p:nvSpPr>
        <p:spPr/>
        <p:txBody>
          <a:bodyPr/>
          <a:lstStyle/>
          <a:p>
            <a:r>
              <a:rPr lang="en-US" dirty="0"/>
              <a:t>Review the LCAP instructions; the prompts in the LCAP Template do not contain all the required information.</a:t>
            </a:r>
          </a:p>
          <a:p>
            <a:r>
              <a:rPr lang="en-US" dirty="0"/>
              <a:t>Address the effectiveness or ineffectiveness of all actions within the goal. </a:t>
            </a:r>
          </a:p>
        </p:txBody>
      </p:sp>
      <p:sp>
        <p:nvSpPr>
          <p:cNvPr id="4" name="Slide Number Placeholder 3">
            <a:extLst>
              <a:ext uri="{FF2B5EF4-FFF2-40B4-BE49-F238E27FC236}">
                <a16:creationId xmlns:a16="http://schemas.microsoft.com/office/drawing/2014/main" id="{8997B6C3-F57C-A41D-49B3-5D90BCF6AC10}"/>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32</a:t>
            </a:fld>
            <a:endParaRPr lang="en-US"/>
          </a:p>
        </p:txBody>
      </p:sp>
    </p:spTree>
    <p:extLst>
      <p:ext uri="{BB962C8B-B14F-4D97-AF65-F5344CB8AC3E}">
        <p14:creationId xmlns:p14="http://schemas.microsoft.com/office/powerpoint/2010/main" val="13312437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0307B-9D02-4872-B806-D493A9DC62AC}"/>
              </a:ext>
            </a:extLst>
          </p:cNvPr>
          <p:cNvSpPr>
            <a:spLocks noGrp="1"/>
          </p:cNvSpPr>
          <p:nvPr>
            <p:ph type="title"/>
          </p:nvPr>
        </p:nvSpPr>
        <p:spPr/>
        <p:txBody>
          <a:bodyPr/>
          <a:lstStyle/>
          <a:p>
            <a:r>
              <a:rPr lang="en-US" dirty="0">
                <a:solidFill>
                  <a:schemeClr val="tx1">
                    <a:lumMod val="75000"/>
                    <a:lumOff val="25000"/>
                  </a:schemeClr>
                </a:solidFill>
              </a:rPr>
              <a:t>Closing Thoughts</a:t>
            </a:r>
          </a:p>
        </p:txBody>
      </p:sp>
      <p:sp>
        <p:nvSpPr>
          <p:cNvPr id="4" name="Slide Number Placeholder 3">
            <a:extLst>
              <a:ext uri="{FF2B5EF4-FFF2-40B4-BE49-F238E27FC236}">
                <a16:creationId xmlns:a16="http://schemas.microsoft.com/office/drawing/2014/main" id="{4D11DB02-E476-4CCA-A2A3-22EC1E1B379B}"/>
              </a:ext>
            </a:extLst>
          </p:cNvPr>
          <p:cNvSpPr>
            <a:spLocks noGrp="1"/>
          </p:cNvSpPr>
          <p:nvPr>
            <p:ph type="sldNum" sz="quarter" idx="12"/>
          </p:nvPr>
        </p:nvSpPr>
        <p:spPr/>
        <p:txBody>
          <a:bodyPr/>
          <a:lstStyle/>
          <a:p>
            <a:fld id="{1E47FE53-EBF0-4DA7-9D9D-CC1C3A20F3CB}" type="slidenum">
              <a:rPr lang="en-US" smtClean="0"/>
              <a:t>33</a:t>
            </a:fld>
            <a:endParaRPr lang="en-US"/>
          </a:p>
        </p:txBody>
      </p:sp>
    </p:spTree>
    <p:extLst>
      <p:ext uri="{BB962C8B-B14F-4D97-AF65-F5344CB8AC3E}">
        <p14:creationId xmlns:p14="http://schemas.microsoft.com/office/powerpoint/2010/main" val="15123168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930BA4C-BCCD-2F5E-C00F-9211FD142484}"/>
              </a:ext>
            </a:extLst>
          </p:cNvPr>
          <p:cNvSpPr>
            <a:spLocks noGrp="1"/>
          </p:cNvSpPr>
          <p:nvPr>
            <p:ph type="title"/>
          </p:nvPr>
        </p:nvSpPr>
        <p:spPr/>
        <p:txBody>
          <a:bodyPr/>
          <a:lstStyle/>
          <a:p>
            <a:r>
              <a:rPr lang="en-US" dirty="0"/>
              <a:t>Things to Consider</a:t>
            </a:r>
          </a:p>
        </p:txBody>
      </p:sp>
      <p:sp>
        <p:nvSpPr>
          <p:cNvPr id="8" name="Content Placeholder 7">
            <a:extLst>
              <a:ext uri="{FF2B5EF4-FFF2-40B4-BE49-F238E27FC236}">
                <a16:creationId xmlns:a16="http://schemas.microsoft.com/office/drawing/2014/main" id="{E4192195-2AE4-453D-D1D2-13F7B5E8E1A6}"/>
              </a:ext>
            </a:extLst>
          </p:cNvPr>
          <p:cNvSpPr>
            <a:spLocks noGrp="1"/>
          </p:cNvSpPr>
          <p:nvPr>
            <p:ph idx="1"/>
          </p:nvPr>
        </p:nvSpPr>
        <p:spPr/>
        <p:txBody>
          <a:bodyPr/>
          <a:lstStyle/>
          <a:p>
            <a:r>
              <a:rPr lang="en-US" dirty="0"/>
              <a:t>Engage educational partners in the review of data.</a:t>
            </a:r>
          </a:p>
          <a:p>
            <a:r>
              <a:rPr lang="en-US" dirty="0"/>
              <a:t>Utilize ongoing processes, such as educational partner engagement, the data used to evaluate the implementation of the local indicators, differentiated assistance work and data collected as part of the mid-year update, to inform the analysis of the goals.</a:t>
            </a:r>
          </a:p>
          <a:p>
            <a:r>
              <a:rPr lang="en-US" dirty="0">
                <a:hlinkClick r:id="rId2"/>
              </a:rPr>
              <a:t>Resources for Sustaining Continuous Improvement</a:t>
            </a:r>
            <a:endParaRPr lang="en-US" dirty="0">
              <a:solidFill>
                <a:srgbClr val="1704A0"/>
              </a:solidFill>
            </a:endParaRPr>
          </a:p>
        </p:txBody>
      </p:sp>
      <p:sp>
        <p:nvSpPr>
          <p:cNvPr id="6" name="Slide Number Placeholder 5">
            <a:extLst>
              <a:ext uri="{FF2B5EF4-FFF2-40B4-BE49-F238E27FC236}">
                <a16:creationId xmlns:a16="http://schemas.microsoft.com/office/drawing/2014/main" id="{D646EA1B-547E-5400-1C00-8308C5AC9C5B}"/>
              </a:ext>
            </a:extLst>
          </p:cNvPr>
          <p:cNvSpPr>
            <a:spLocks noGrp="1"/>
          </p:cNvSpPr>
          <p:nvPr>
            <p:ph type="sldNum" sz="quarter" idx="12"/>
          </p:nvPr>
        </p:nvSpPr>
        <p:spPr/>
        <p:txBody>
          <a:bodyPr/>
          <a:lstStyle/>
          <a:p>
            <a:fld id="{1E47FE53-EBF0-4DA7-9D9D-CC1C3A20F3CB}" type="slidenum">
              <a:rPr lang="en-US" smtClean="0"/>
              <a:t>34</a:t>
            </a:fld>
            <a:endParaRPr lang="en-US"/>
          </a:p>
        </p:txBody>
      </p:sp>
    </p:spTree>
    <p:extLst>
      <p:ext uri="{BB962C8B-B14F-4D97-AF65-F5344CB8AC3E}">
        <p14:creationId xmlns:p14="http://schemas.microsoft.com/office/powerpoint/2010/main" val="26932607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CE27-755A-403A-9451-93E5D3793A71}"/>
              </a:ext>
            </a:extLst>
          </p:cNvPr>
          <p:cNvSpPr>
            <a:spLocks noGrp="1"/>
          </p:cNvSpPr>
          <p:nvPr>
            <p:ph type="title"/>
          </p:nvPr>
        </p:nvSpPr>
        <p:spPr/>
        <p:txBody>
          <a:bodyPr/>
          <a:lstStyle/>
          <a:p>
            <a:r>
              <a:rPr lang="en-US" dirty="0"/>
              <a:t>Upcoming Webinars</a:t>
            </a:r>
          </a:p>
        </p:txBody>
      </p:sp>
      <p:sp>
        <p:nvSpPr>
          <p:cNvPr id="3" name="Content Placeholder 2">
            <a:extLst>
              <a:ext uri="{FF2B5EF4-FFF2-40B4-BE49-F238E27FC236}">
                <a16:creationId xmlns:a16="http://schemas.microsoft.com/office/drawing/2014/main" id="{B55C0A95-62E8-4DB9-9D10-FECFEA929E64}"/>
              </a:ext>
            </a:extLst>
          </p:cNvPr>
          <p:cNvSpPr>
            <a:spLocks noGrp="1"/>
          </p:cNvSpPr>
          <p:nvPr>
            <p:ph idx="1"/>
          </p:nvPr>
        </p:nvSpPr>
        <p:spPr/>
        <p:txBody>
          <a:bodyPr vert="horz" lIns="45720" tIns="45720" rIns="45720" bIns="45720" rtlCol="0" anchor="t">
            <a:normAutofit fontScale="92500" lnSpcReduction="10000"/>
          </a:bodyPr>
          <a:lstStyle/>
          <a:p>
            <a:pPr marL="175895" indent="-175895"/>
            <a:r>
              <a:rPr lang="en-US" dirty="0">
                <a:cs typeface="Arial"/>
              </a:rPr>
              <a:t>Tuesday, December 10, 2024 at 2 p.m. - Dashboard: Local Indicators</a:t>
            </a:r>
          </a:p>
          <a:p>
            <a:pPr marL="175895" indent="-175895"/>
            <a:r>
              <a:rPr lang="en-US" dirty="0">
                <a:cs typeface="Arial"/>
              </a:rPr>
              <a:t>Thursday, December 12, 2024 at 3 p.m. - Goals and Actions</a:t>
            </a:r>
            <a:endParaRPr lang="en-US" dirty="0">
              <a:solidFill>
                <a:srgbClr val="000000"/>
              </a:solidFill>
              <a:cs typeface="Arial"/>
            </a:endParaRPr>
          </a:p>
          <a:p>
            <a:pPr marL="175895" indent="-175895"/>
            <a:r>
              <a:rPr lang="en-US" dirty="0"/>
              <a:t>Tuesday, December 17, 2024 at 2 p.m. - Increased or Improved Services, Part I</a:t>
            </a:r>
            <a:endParaRPr lang="en-US" dirty="0">
              <a:cs typeface="Arial"/>
            </a:endParaRPr>
          </a:p>
          <a:p>
            <a:pPr marL="175895" indent="-175895"/>
            <a:r>
              <a:rPr lang="en-US" dirty="0"/>
              <a:t>Thursday, December 19, 2024 at 3 p.m. - Increased or Improved Services, Part II</a:t>
            </a:r>
            <a:endParaRPr lang="en-US" dirty="0">
              <a:cs typeface="Arial"/>
            </a:endParaRPr>
          </a:p>
          <a:p>
            <a:pPr marL="175895" indent="-175895"/>
            <a:r>
              <a:rPr lang="en-US" dirty="0"/>
              <a:t>Tuesday, January 7, 2025 at 2 p.m. - Equity Multiplier Focus Goals</a:t>
            </a:r>
            <a:endParaRPr lang="en-US" dirty="0">
              <a:cs typeface="Arial"/>
            </a:endParaRPr>
          </a:p>
          <a:p>
            <a:pPr marL="175895" indent="-175895"/>
            <a:r>
              <a:rPr lang="en-US" dirty="0">
                <a:cs typeface="Arial"/>
              </a:rPr>
              <a:t>Tuesday, January 14th, 2025 at 2 p.m. - LREBG Actions and Descriptions</a:t>
            </a:r>
          </a:p>
        </p:txBody>
      </p:sp>
      <p:sp>
        <p:nvSpPr>
          <p:cNvPr id="4" name="Slide Number Placeholder 3">
            <a:extLst>
              <a:ext uri="{FF2B5EF4-FFF2-40B4-BE49-F238E27FC236}">
                <a16:creationId xmlns:a16="http://schemas.microsoft.com/office/drawing/2014/main" id="{1589E0A4-E849-4A9A-B0DB-ECA228E33E2B}"/>
              </a:ext>
            </a:extLst>
          </p:cNvPr>
          <p:cNvSpPr>
            <a:spLocks noGrp="1"/>
          </p:cNvSpPr>
          <p:nvPr>
            <p:ph type="sldNum" sz="quarter" idx="12"/>
          </p:nvPr>
        </p:nvSpPr>
        <p:spPr/>
        <p:txBody>
          <a:bodyPr/>
          <a:lstStyle/>
          <a:p>
            <a:fld id="{1E47FE53-EBF0-4DA7-9D9D-CC1C3A20F3CB}" type="slidenum">
              <a:rPr lang="en-US" smtClean="0"/>
              <a:t>35</a:t>
            </a:fld>
            <a:endParaRPr lang="en-US"/>
          </a:p>
        </p:txBody>
      </p:sp>
    </p:spTree>
    <p:extLst>
      <p:ext uri="{BB962C8B-B14F-4D97-AF65-F5344CB8AC3E}">
        <p14:creationId xmlns:p14="http://schemas.microsoft.com/office/powerpoint/2010/main" val="35813883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460B5-CC33-4A95-A1B0-666822E6079E}"/>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B29B59A3-5C04-468A-9DF7-3D0CF1EE1B27}"/>
              </a:ext>
            </a:extLst>
          </p:cNvPr>
          <p:cNvSpPr>
            <a:spLocks noGrp="1"/>
          </p:cNvSpPr>
          <p:nvPr>
            <p:ph idx="1"/>
          </p:nvPr>
        </p:nvSpPr>
        <p:spPr/>
        <p:txBody>
          <a:bodyPr>
            <a:normAutofit/>
          </a:bodyPr>
          <a:lstStyle/>
          <a:p>
            <a:pPr lvl="1">
              <a:spcBef>
                <a:spcPts val="1200"/>
              </a:spcBef>
            </a:pPr>
            <a:r>
              <a:rPr lang="en-US" sz="2800" dirty="0"/>
              <a:t>If you have any questions related to the LCAP or LCFF, please contact the Local Agency Systems Support Office at </a:t>
            </a:r>
            <a:r>
              <a:rPr lang="en-US" sz="2800" dirty="0">
                <a:hlinkClick r:id="rId3"/>
              </a:rPr>
              <a:t>LCFF@cde.ca.gov</a:t>
            </a:r>
            <a:r>
              <a:rPr lang="en-US" sz="2800" dirty="0"/>
              <a:t>  </a:t>
            </a:r>
          </a:p>
          <a:p>
            <a:pPr lvl="1">
              <a:spcBef>
                <a:spcPts val="1200"/>
              </a:spcBef>
            </a:pPr>
            <a:r>
              <a:rPr lang="en-US" sz="2800" dirty="0"/>
              <a:t>For additional information about this or other webinars in this series, including PowerPoint files, please see the </a:t>
            </a:r>
            <a:r>
              <a:rPr lang="en-US" sz="2800" dirty="0">
                <a:hlinkClick r:id="rId4"/>
              </a:rPr>
              <a:t>Tuesdays @ 2 web page</a:t>
            </a:r>
            <a:endParaRPr lang="en-US" sz="2800" dirty="0">
              <a:solidFill>
                <a:srgbClr val="1704A0"/>
              </a:solidFill>
            </a:endParaRPr>
          </a:p>
        </p:txBody>
      </p:sp>
      <p:sp>
        <p:nvSpPr>
          <p:cNvPr id="4" name="Slide Number Placeholder 3">
            <a:extLst>
              <a:ext uri="{FF2B5EF4-FFF2-40B4-BE49-F238E27FC236}">
                <a16:creationId xmlns:a16="http://schemas.microsoft.com/office/drawing/2014/main" id="{3C820972-B50B-4E9D-898D-047E01368832}"/>
              </a:ext>
            </a:extLst>
          </p:cNvPr>
          <p:cNvSpPr>
            <a:spLocks noGrp="1"/>
          </p:cNvSpPr>
          <p:nvPr>
            <p:ph type="sldNum" sz="quarter" idx="12"/>
          </p:nvPr>
        </p:nvSpPr>
        <p:spPr/>
        <p:txBody>
          <a:bodyPr/>
          <a:lstStyle/>
          <a:p>
            <a:fld id="{1E47FE53-EBF0-4DA7-9D9D-CC1C3A20F3CB}" type="slidenum">
              <a:rPr lang="en-US" smtClean="0"/>
              <a:t>36</a:t>
            </a:fld>
            <a:endParaRPr lang="en-US"/>
          </a:p>
        </p:txBody>
      </p:sp>
    </p:spTree>
    <p:extLst>
      <p:ext uri="{BB962C8B-B14F-4D97-AF65-F5344CB8AC3E}">
        <p14:creationId xmlns:p14="http://schemas.microsoft.com/office/powerpoint/2010/main" val="4153860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9B82C-63AC-4288-A976-F1F46803BE68}"/>
              </a:ext>
            </a:extLst>
          </p:cNvPr>
          <p:cNvSpPr>
            <a:spLocks noGrp="1"/>
          </p:cNvSpPr>
          <p:nvPr>
            <p:ph type="title"/>
          </p:nvPr>
        </p:nvSpPr>
        <p:spPr/>
        <p:txBody>
          <a:bodyPr/>
          <a:lstStyle/>
          <a:p>
            <a:r>
              <a:rPr lang="en-US" dirty="0">
                <a:solidFill>
                  <a:schemeClr val="tx1">
                    <a:lumMod val="75000"/>
                    <a:lumOff val="25000"/>
                  </a:schemeClr>
                </a:solidFill>
              </a:rPr>
              <a:t>Thank you!</a:t>
            </a:r>
          </a:p>
        </p:txBody>
      </p:sp>
      <p:sp>
        <p:nvSpPr>
          <p:cNvPr id="3" name="Text Placeholder 2">
            <a:extLst>
              <a:ext uri="{FF2B5EF4-FFF2-40B4-BE49-F238E27FC236}">
                <a16:creationId xmlns:a16="http://schemas.microsoft.com/office/drawing/2014/main" id="{52FF8B79-AE6A-4C1D-9A53-BACCB1DD075C}"/>
              </a:ext>
            </a:extLst>
          </p:cNvPr>
          <p:cNvSpPr>
            <a:spLocks noGrp="1"/>
          </p:cNvSpPr>
          <p:nvPr>
            <p:ph type="body" idx="1"/>
          </p:nvPr>
        </p:nvSpPr>
        <p:spPr/>
        <p:txBody>
          <a:bodyPr/>
          <a:lstStyle/>
          <a:p>
            <a:r>
              <a:rPr lang="en-US" dirty="0">
                <a:solidFill>
                  <a:schemeClr val="tx1">
                    <a:lumMod val="75000"/>
                    <a:lumOff val="25000"/>
                  </a:schemeClr>
                </a:solidFill>
              </a:rPr>
              <a:t>We appreciate your time and all that you do for California’s students and families!</a:t>
            </a:r>
          </a:p>
        </p:txBody>
      </p:sp>
      <p:sp>
        <p:nvSpPr>
          <p:cNvPr id="4" name="Slide Number Placeholder 3">
            <a:extLst>
              <a:ext uri="{FF2B5EF4-FFF2-40B4-BE49-F238E27FC236}">
                <a16:creationId xmlns:a16="http://schemas.microsoft.com/office/drawing/2014/main" id="{7E0B854B-70F9-4054-9C42-569CEBA4BA86}"/>
              </a:ext>
            </a:extLst>
          </p:cNvPr>
          <p:cNvSpPr>
            <a:spLocks noGrp="1"/>
          </p:cNvSpPr>
          <p:nvPr>
            <p:ph type="sldNum" sz="quarter" idx="12"/>
          </p:nvPr>
        </p:nvSpPr>
        <p:spPr/>
        <p:txBody>
          <a:bodyPr/>
          <a:lstStyle/>
          <a:p>
            <a:fld id="{1E47FE53-EBF0-4DA7-9D9D-CC1C3A20F3CB}" type="slidenum">
              <a:rPr lang="en-US" smtClean="0"/>
              <a:t>37</a:t>
            </a:fld>
            <a:endParaRPr lang="en-US"/>
          </a:p>
        </p:txBody>
      </p:sp>
    </p:spTree>
    <p:extLst>
      <p:ext uri="{BB962C8B-B14F-4D97-AF65-F5344CB8AC3E}">
        <p14:creationId xmlns:p14="http://schemas.microsoft.com/office/powerpoint/2010/main" val="2262679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58F11-0A1C-480E-9080-59DFDE945490}"/>
              </a:ext>
            </a:extLst>
          </p:cNvPr>
          <p:cNvSpPr>
            <a:spLocks noGrp="1"/>
          </p:cNvSpPr>
          <p:nvPr>
            <p:ph type="title"/>
          </p:nvPr>
        </p:nvSpPr>
        <p:spPr>
          <a:xfrm>
            <a:off x="1097280" y="286603"/>
            <a:ext cx="10058400" cy="1450757"/>
          </a:xfrm>
        </p:spPr>
        <p:txBody>
          <a:bodyPr/>
          <a:lstStyle/>
          <a:p>
            <a:r>
              <a:rPr lang="en-US" dirty="0"/>
              <a:t>Purpose </a:t>
            </a:r>
          </a:p>
        </p:txBody>
      </p:sp>
      <p:sp>
        <p:nvSpPr>
          <p:cNvPr id="3" name="Content Placeholder 2">
            <a:extLst>
              <a:ext uri="{FF2B5EF4-FFF2-40B4-BE49-F238E27FC236}">
                <a16:creationId xmlns:a16="http://schemas.microsoft.com/office/drawing/2014/main" id="{1BA1ED0B-38F8-4D06-A661-716ACA4398B1}"/>
              </a:ext>
            </a:extLst>
          </p:cNvPr>
          <p:cNvSpPr>
            <a:spLocks noGrp="1"/>
          </p:cNvSpPr>
          <p:nvPr>
            <p:ph idx="1"/>
          </p:nvPr>
        </p:nvSpPr>
        <p:spPr>
          <a:xfrm>
            <a:off x="1097280" y="1845733"/>
            <a:ext cx="10058400" cy="4355561"/>
          </a:xfrm>
        </p:spPr>
        <p:txBody>
          <a:bodyPr vert="horz" lIns="45720" tIns="45720" rIns="45720" bIns="45720" rtlCol="0" anchor="t">
            <a:normAutofit/>
          </a:bodyPr>
          <a:lstStyle/>
          <a:p>
            <a:r>
              <a:rPr lang="en-US" dirty="0"/>
              <a:t>The purpose of this session is to provide an overview of the 2025-26 Local Control and Accountability Plan (LCAP) Goal Analysis Section.</a:t>
            </a:r>
          </a:p>
          <a:p>
            <a:pPr lvl="1"/>
            <a:r>
              <a:rPr lang="en-US" dirty="0"/>
              <a:t>The template</a:t>
            </a:r>
          </a:p>
          <a:p>
            <a:pPr lvl="1"/>
            <a:r>
              <a:rPr lang="en-US" dirty="0"/>
              <a:t>Instructions</a:t>
            </a:r>
          </a:p>
          <a:p>
            <a:pPr lvl="1"/>
            <a:r>
              <a:rPr lang="en-US" dirty="0"/>
              <a:t>Update process</a:t>
            </a:r>
          </a:p>
        </p:txBody>
      </p:sp>
      <p:sp>
        <p:nvSpPr>
          <p:cNvPr id="4" name="Slide Number Placeholder 3">
            <a:extLst>
              <a:ext uri="{FF2B5EF4-FFF2-40B4-BE49-F238E27FC236}">
                <a16:creationId xmlns:a16="http://schemas.microsoft.com/office/drawing/2014/main" id="{0587E55F-CEAA-499E-9F73-1A902328487A}"/>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4</a:t>
            </a:fld>
            <a:endParaRPr lang="en-US"/>
          </a:p>
        </p:txBody>
      </p:sp>
    </p:spTree>
    <p:extLst>
      <p:ext uri="{BB962C8B-B14F-4D97-AF65-F5344CB8AC3E}">
        <p14:creationId xmlns:p14="http://schemas.microsoft.com/office/powerpoint/2010/main" val="905996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FDAA-7629-48DD-B0C6-92589D986CAE}"/>
              </a:ext>
            </a:extLst>
          </p:cNvPr>
          <p:cNvSpPr>
            <a:spLocks noGrp="1"/>
          </p:cNvSpPr>
          <p:nvPr>
            <p:ph type="title"/>
          </p:nvPr>
        </p:nvSpPr>
        <p:spPr/>
        <p:txBody>
          <a:bodyPr/>
          <a:lstStyle/>
          <a:p>
            <a:r>
              <a:rPr lang="en-US" dirty="0">
                <a:solidFill>
                  <a:srgbClr val="404040"/>
                </a:solidFill>
              </a:rPr>
              <a:t>Intended Audience</a:t>
            </a:r>
            <a:endParaRPr lang="en-US" dirty="0">
              <a:solidFill>
                <a:srgbClr val="404040"/>
              </a:solidFill>
              <a:cs typeface="Arial"/>
            </a:endParaRPr>
          </a:p>
        </p:txBody>
      </p:sp>
      <p:sp>
        <p:nvSpPr>
          <p:cNvPr id="3" name="Content Placeholder 2">
            <a:extLst>
              <a:ext uri="{FF2B5EF4-FFF2-40B4-BE49-F238E27FC236}">
                <a16:creationId xmlns:a16="http://schemas.microsoft.com/office/drawing/2014/main" id="{E272F426-3E3C-401A-87FF-C240B04D596B}"/>
              </a:ext>
            </a:extLst>
          </p:cNvPr>
          <p:cNvSpPr>
            <a:spLocks noGrp="1"/>
          </p:cNvSpPr>
          <p:nvPr>
            <p:ph idx="1"/>
          </p:nvPr>
        </p:nvSpPr>
        <p:spPr>
          <a:xfrm>
            <a:off x="1097280" y="1802803"/>
            <a:ext cx="10058400" cy="4355561"/>
          </a:xfrm>
        </p:spPr>
        <p:txBody>
          <a:bodyPr vert="horz" lIns="45720" tIns="45720" rIns="45720" bIns="45720" rtlCol="0" anchor="t">
            <a:normAutofit lnSpcReduction="10000"/>
          </a:bodyPr>
          <a:lstStyle/>
          <a:p>
            <a:pPr marL="175895" indent="-175895"/>
            <a:r>
              <a:rPr lang="en-US" dirty="0"/>
              <a:t>The intended audience for this presentation is anyone who will complete, review, or interact with the 2025–26  LCAP, including: </a:t>
            </a:r>
          </a:p>
          <a:p>
            <a:pPr marL="383540" lvl="1"/>
            <a:r>
              <a:rPr lang="en-US" dirty="0">
                <a:cs typeface="Arial"/>
              </a:rPr>
              <a:t>Students</a:t>
            </a:r>
            <a:endParaRPr lang="en-US" dirty="0"/>
          </a:p>
          <a:p>
            <a:pPr marL="383540" lvl="1"/>
            <a:r>
              <a:rPr lang="en-US" dirty="0"/>
              <a:t>Parents </a:t>
            </a:r>
            <a:endParaRPr lang="en-US" u="sng" strike="sngStrike" dirty="0">
              <a:cs typeface="Arial"/>
            </a:endParaRPr>
          </a:p>
          <a:p>
            <a:pPr marL="383540" lvl="1"/>
            <a:r>
              <a:rPr lang="en-US" dirty="0"/>
              <a:t>Teachers</a:t>
            </a:r>
            <a:endParaRPr lang="en-US" dirty="0">
              <a:cs typeface="Arial"/>
            </a:endParaRPr>
          </a:p>
          <a:p>
            <a:pPr marL="383540" lvl="1"/>
            <a:r>
              <a:rPr lang="en-US" dirty="0"/>
              <a:t>Staff</a:t>
            </a:r>
            <a:endParaRPr lang="en-US" dirty="0">
              <a:cs typeface="Arial"/>
            </a:endParaRPr>
          </a:p>
          <a:p>
            <a:pPr marL="383540" lvl="1"/>
            <a:r>
              <a:rPr lang="en-US" dirty="0">
                <a:cs typeface="Arial"/>
              </a:rPr>
              <a:t>Principals</a:t>
            </a:r>
            <a:endParaRPr lang="en-US" dirty="0"/>
          </a:p>
          <a:p>
            <a:pPr marL="383540" lvl="1"/>
            <a:r>
              <a:rPr lang="en-US" dirty="0"/>
              <a:t>Administrators</a:t>
            </a:r>
            <a:endParaRPr lang="en-US" dirty="0">
              <a:cs typeface="Arial"/>
            </a:endParaRPr>
          </a:p>
          <a:p>
            <a:pPr marL="383540" lvl="1"/>
            <a:r>
              <a:rPr lang="en-US" dirty="0"/>
              <a:t>Advisory committees</a:t>
            </a:r>
            <a:endParaRPr lang="en-US" dirty="0">
              <a:cs typeface="Arial"/>
            </a:endParaRPr>
          </a:p>
          <a:p>
            <a:pPr marL="383540" lvl="1"/>
            <a:r>
              <a:rPr lang="en-US" dirty="0"/>
              <a:t>Members of governing boards or bodies</a:t>
            </a:r>
            <a:endParaRPr lang="en-US" dirty="0">
              <a:cs typeface="Arial"/>
            </a:endParaRPr>
          </a:p>
        </p:txBody>
      </p:sp>
      <p:sp>
        <p:nvSpPr>
          <p:cNvPr id="4" name="Slide Number Placeholder 3">
            <a:extLst>
              <a:ext uri="{FF2B5EF4-FFF2-40B4-BE49-F238E27FC236}">
                <a16:creationId xmlns:a16="http://schemas.microsoft.com/office/drawing/2014/main" id="{22CDC491-3479-4D90-A5C8-7519160EB823}"/>
              </a:ext>
            </a:extLst>
          </p:cNvPr>
          <p:cNvSpPr>
            <a:spLocks noGrp="1"/>
          </p:cNvSpPr>
          <p:nvPr>
            <p:ph type="sldNum" sz="quarter" idx="12"/>
          </p:nvPr>
        </p:nvSpPr>
        <p:spPr/>
        <p:txBody>
          <a:bodyPr/>
          <a:lstStyle/>
          <a:p>
            <a:fld id="{1E47FE53-EBF0-4DA7-9D9D-CC1C3A20F3CB}" type="slidenum">
              <a:rPr lang="en-US" smtClean="0"/>
              <a:t>5</a:t>
            </a:fld>
            <a:endParaRPr lang="en-US"/>
          </a:p>
        </p:txBody>
      </p:sp>
    </p:spTree>
    <p:extLst>
      <p:ext uri="{BB962C8B-B14F-4D97-AF65-F5344CB8AC3E}">
        <p14:creationId xmlns:p14="http://schemas.microsoft.com/office/powerpoint/2010/main" val="3615838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4F577-AA4E-3556-9CEC-DC5DEBB55690}"/>
              </a:ext>
            </a:extLst>
          </p:cNvPr>
          <p:cNvSpPr>
            <a:spLocks noGrp="1"/>
          </p:cNvSpPr>
          <p:nvPr>
            <p:ph type="title"/>
          </p:nvPr>
        </p:nvSpPr>
        <p:spPr>
          <a:xfrm>
            <a:off x="1278767" y="853"/>
            <a:ext cx="10058400" cy="913547"/>
          </a:xfrm>
        </p:spPr>
        <p:txBody>
          <a:bodyPr/>
          <a:lstStyle/>
          <a:p>
            <a:r>
              <a:rPr lang="en-US" dirty="0"/>
              <a:t>Foundational Principles of the LCFF</a:t>
            </a:r>
          </a:p>
        </p:txBody>
      </p:sp>
      <p:pic>
        <p:nvPicPr>
          <p:cNvPr id="11" name="Content Placeholder 10" descr="Three squares positioned horizontally with the following pictures: muticolored bar graph, 3 stick figures on different levels reaching for an apple, 4 puzzle pieces with different colored hands reaching.">
            <a:extLst>
              <a:ext uri="{FF2B5EF4-FFF2-40B4-BE49-F238E27FC236}">
                <a16:creationId xmlns:a16="http://schemas.microsoft.com/office/drawing/2014/main" id="{B38ED128-B639-BC93-2F41-4BCC4BE4C6C8}"/>
              </a:ext>
            </a:extLst>
          </p:cNvPr>
          <p:cNvPicPr>
            <a:picLocks noGrp="1" noChangeAspect="1"/>
          </p:cNvPicPr>
          <p:nvPr>
            <p:ph sz="half" idx="2"/>
          </p:nvPr>
        </p:nvPicPr>
        <p:blipFill>
          <a:blip r:embed="rId2"/>
          <a:stretch>
            <a:fillRect/>
          </a:stretch>
        </p:blipFill>
        <p:spPr>
          <a:xfrm>
            <a:off x="1182616" y="760717"/>
            <a:ext cx="10250702" cy="2249182"/>
          </a:xfrm>
        </p:spPr>
      </p:pic>
      <p:sp>
        <p:nvSpPr>
          <p:cNvPr id="3" name="Text Placeholder 2">
            <a:extLst>
              <a:ext uri="{FF2B5EF4-FFF2-40B4-BE49-F238E27FC236}">
                <a16:creationId xmlns:a16="http://schemas.microsoft.com/office/drawing/2014/main" id="{C01D3325-5966-CC7D-A669-F7DA4BA562E2}"/>
              </a:ext>
            </a:extLst>
          </p:cNvPr>
          <p:cNvSpPr>
            <a:spLocks noGrp="1"/>
          </p:cNvSpPr>
          <p:nvPr>
            <p:ph type="body" idx="1"/>
          </p:nvPr>
        </p:nvSpPr>
        <p:spPr>
          <a:xfrm>
            <a:off x="12454" y="2869693"/>
            <a:ext cx="4450080" cy="3561496"/>
          </a:xfrm>
        </p:spPr>
        <p:txBody>
          <a:bodyPr anchor="t"/>
          <a:lstStyle/>
          <a:p>
            <a:pPr lvl="0">
              <a:lnSpc>
                <a:spcPct val="100000"/>
              </a:lnSpc>
              <a:defRPr cap="all"/>
            </a:pPr>
            <a:r>
              <a:rPr lang="en-US" sz="2400" b="1" cap="none" dirty="0">
                <a:solidFill>
                  <a:schemeClr val="tx1">
                    <a:lumMod val="75000"/>
                    <a:lumOff val="25000"/>
                  </a:schemeClr>
                </a:solidFill>
                <a:latin typeface="Arial"/>
              </a:rPr>
              <a:t>Multiple Measures of Success</a:t>
            </a:r>
            <a:endParaRPr lang="en-US" sz="2400" cap="none" dirty="0">
              <a:solidFill>
                <a:schemeClr val="tx1">
                  <a:lumMod val="75000"/>
                  <a:lumOff val="25000"/>
                </a:schemeClr>
              </a:solidFill>
              <a:latin typeface="Arial"/>
            </a:endParaRPr>
          </a:p>
          <a:p>
            <a:pPr lvl="0">
              <a:lnSpc>
                <a:spcPct val="100000"/>
              </a:lnSpc>
              <a:defRPr cap="all"/>
            </a:pPr>
            <a:r>
              <a:rPr lang="en-US" sz="2400" cap="none" dirty="0">
                <a:solidFill>
                  <a:schemeClr val="tx1">
                    <a:lumMod val="75000"/>
                    <a:lumOff val="25000"/>
                  </a:schemeClr>
                </a:solidFill>
                <a:latin typeface="Arial"/>
              </a:rPr>
              <a:t>Local</a:t>
            </a:r>
            <a:r>
              <a:rPr lang="en-US" sz="2400" cap="none" dirty="0">
                <a:solidFill>
                  <a:schemeClr val="tx1">
                    <a:lumMod val="75000"/>
                    <a:lumOff val="25000"/>
                  </a:schemeClr>
                </a:solidFill>
              </a:rPr>
              <a:t> Educational Agency </a:t>
            </a:r>
            <a:r>
              <a:rPr lang="en-US" sz="2400" cap="none" dirty="0">
                <a:solidFill>
                  <a:schemeClr val="tx1">
                    <a:lumMod val="75000"/>
                    <a:lumOff val="25000"/>
                  </a:schemeClr>
                </a:solidFill>
                <a:latin typeface="Arial"/>
              </a:rPr>
              <a:t>(LEA)-</a:t>
            </a:r>
            <a:r>
              <a:rPr lang="en-US" sz="2400" cap="none" dirty="0">
                <a:solidFill>
                  <a:schemeClr val="tx1">
                    <a:lumMod val="75000"/>
                    <a:lumOff val="25000"/>
                  </a:schemeClr>
                </a:solidFill>
              </a:rPr>
              <a:t>level improvement is based on multiple measures of success, both in the LCAP and the California School Dashboard (Dashboard)</a:t>
            </a:r>
            <a:endParaRPr lang="en-US" sz="2400" cap="none" dirty="0">
              <a:solidFill>
                <a:schemeClr val="tx1">
                  <a:lumMod val="75000"/>
                  <a:lumOff val="25000"/>
                </a:schemeClr>
              </a:solidFill>
              <a:latin typeface="Arial"/>
            </a:endParaRPr>
          </a:p>
        </p:txBody>
      </p:sp>
      <p:sp>
        <p:nvSpPr>
          <p:cNvPr id="5" name="Text Placeholder 4">
            <a:extLst>
              <a:ext uri="{FF2B5EF4-FFF2-40B4-BE49-F238E27FC236}">
                <a16:creationId xmlns:a16="http://schemas.microsoft.com/office/drawing/2014/main" id="{A942A0F8-A4E3-A249-44CF-08FA3156CBC7}"/>
              </a:ext>
            </a:extLst>
          </p:cNvPr>
          <p:cNvSpPr>
            <a:spLocks noGrp="1"/>
          </p:cNvSpPr>
          <p:nvPr>
            <p:ph type="body" sz="quarter" idx="3"/>
          </p:nvPr>
        </p:nvSpPr>
        <p:spPr>
          <a:xfrm>
            <a:off x="4462534" y="2838450"/>
            <a:ext cx="3690866" cy="2800350"/>
          </a:xfrm>
        </p:spPr>
        <p:txBody>
          <a:bodyPr anchor="t"/>
          <a:lstStyle/>
          <a:p>
            <a:pPr lvl="0">
              <a:lnSpc>
                <a:spcPct val="100000"/>
              </a:lnSpc>
              <a:defRPr cap="all"/>
            </a:pPr>
            <a:r>
              <a:rPr lang="en-US" sz="2400" b="1" cap="none" dirty="0">
                <a:solidFill>
                  <a:schemeClr val="tx1">
                    <a:lumMod val="75000"/>
                    <a:lumOff val="25000"/>
                  </a:schemeClr>
                </a:solidFill>
              </a:rPr>
              <a:t>Equity</a:t>
            </a:r>
            <a:r>
              <a:rPr lang="en-US" sz="2400" b="1" cap="none" dirty="0">
                <a:solidFill>
                  <a:schemeClr val="tx1">
                    <a:lumMod val="75000"/>
                    <a:lumOff val="25000"/>
                  </a:schemeClr>
                </a:solidFill>
                <a:latin typeface="Arial"/>
              </a:rPr>
              <a:t> </a:t>
            </a:r>
            <a:endParaRPr lang="en-US" sz="2400" b="1" cap="none" dirty="0">
              <a:solidFill>
                <a:schemeClr val="tx1">
                  <a:lumMod val="75000"/>
                  <a:lumOff val="25000"/>
                </a:schemeClr>
              </a:solidFill>
            </a:endParaRPr>
          </a:p>
          <a:p>
            <a:pPr lvl="0">
              <a:lnSpc>
                <a:spcPct val="100000"/>
              </a:lnSpc>
              <a:defRPr cap="all"/>
            </a:pPr>
            <a:r>
              <a:rPr lang="en-US" sz="2400" cap="none" dirty="0">
                <a:solidFill>
                  <a:schemeClr val="tx1">
                    <a:lumMod val="75000"/>
                    <a:lumOff val="25000"/>
                  </a:schemeClr>
                </a:solidFill>
              </a:rPr>
              <a:t>The principle of equity is operationalized through the goals, measures of progress, actions and descriptions included in the LCAP</a:t>
            </a:r>
            <a:r>
              <a:rPr lang="en-US" sz="2000" cap="none" dirty="0">
                <a:solidFill>
                  <a:schemeClr val="tx1">
                    <a:lumMod val="75000"/>
                    <a:lumOff val="25000"/>
                  </a:schemeClr>
                </a:solidFill>
              </a:rPr>
              <a:t>.</a:t>
            </a:r>
            <a:endParaRPr lang="en-US" dirty="0"/>
          </a:p>
        </p:txBody>
      </p:sp>
      <p:sp>
        <p:nvSpPr>
          <p:cNvPr id="7" name="Text Placeholder 6">
            <a:extLst>
              <a:ext uri="{FF2B5EF4-FFF2-40B4-BE49-F238E27FC236}">
                <a16:creationId xmlns:a16="http://schemas.microsoft.com/office/drawing/2014/main" id="{9E12A529-139F-20B4-17F7-0222B6B59ACA}"/>
              </a:ext>
            </a:extLst>
          </p:cNvPr>
          <p:cNvSpPr>
            <a:spLocks noGrp="1"/>
          </p:cNvSpPr>
          <p:nvPr>
            <p:ph type="body" sz="quarter" idx="13"/>
          </p:nvPr>
        </p:nvSpPr>
        <p:spPr>
          <a:xfrm>
            <a:off x="8153400" y="2838450"/>
            <a:ext cx="4038600" cy="3421288"/>
          </a:xfrm>
        </p:spPr>
        <p:txBody>
          <a:bodyPr anchor="t"/>
          <a:lstStyle/>
          <a:p>
            <a:pPr lvl="0">
              <a:lnSpc>
                <a:spcPct val="100000"/>
              </a:lnSpc>
              <a:defRPr cap="all"/>
            </a:pPr>
            <a:r>
              <a:rPr lang="en-US" sz="2400" b="1" cap="none" dirty="0">
                <a:solidFill>
                  <a:schemeClr val="tx1">
                    <a:lumMod val="75000"/>
                    <a:lumOff val="25000"/>
                  </a:schemeClr>
                </a:solidFill>
              </a:rPr>
              <a:t>Subsidiarity</a:t>
            </a:r>
          </a:p>
          <a:p>
            <a:pPr lvl="0">
              <a:lnSpc>
                <a:spcPct val="100000"/>
              </a:lnSpc>
              <a:defRPr cap="all"/>
            </a:pPr>
            <a:r>
              <a:rPr lang="en-US" sz="2400" cap="none" dirty="0">
                <a:solidFill>
                  <a:schemeClr val="tx1">
                    <a:lumMod val="75000"/>
                    <a:lumOff val="25000"/>
                  </a:schemeClr>
                </a:solidFill>
              </a:rPr>
              <a:t>LEAs address local needs of students that have been identified through an analysis of data and input from educational partners utilizing flexible funding and communicate their efforts through the LCAP.</a:t>
            </a:r>
          </a:p>
        </p:txBody>
      </p:sp>
      <p:sp>
        <p:nvSpPr>
          <p:cNvPr id="9" name="Slide Number Placeholder 8">
            <a:extLst>
              <a:ext uri="{FF2B5EF4-FFF2-40B4-BE49-F238E27FC236}">
                <a16:creationId xmlns:a16="http://schemas.microsoft.com/office/drawing/2014/main" id="{AF910274-FE04-51C3-A02E-0E932F0F4EA4}"/>
              </a:ext>
            </a:extLst>
          </p:cNvPr>
          <p:cNvSpPr>
            <a:spLocks noGrp="1"/>
          </p:cNvSpPr>
          <p:nvPr>
            <p:ph type="sldNum" sz="quarter" idx="12"/>
          </p:nvPr>
        </p:nvSpPr>
        <p:spPr/>
        <p:txBody>
          <a:bodyPr/>
          <a:lstStyle/>
          <a:p>
            <a:fld id="{1E47FE53-EBF0-4DA7-9D9D-CC1C3A20F3CB}" type="slidenum">
              <a:rPr lang="en-US" smtClean="0"/>
              <a:t>6</a:t>
            </a:fld>
            <a:endParaRPr lang="en-US"/>
          </a:p>
        </p:txBody>
      </p:sp>
    </p:spTree>
    <p:extLst>
      <p:ext uri="{BB962C8B-B14F-4D97-AF65-F5344CB8AC3E}">
        <p14:creationId xmlns:p14="http://schemas.microsoft.com/office/powerpoint/2010/main" val="1156881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EA7335-CAD7-2CC2-9E5D-E3E7AC9231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76986D-BCF2-0FA0-0C23-934312277B1D}"/>
              </a:ext>
            </a:extLst>
          </p:cNvPr>
          <p:cNvSpPr>
            <a:spLocks noGrp="1"/>
          </p:cNvSpPr>
          <p:nvPr>
            <p:ph type="title"/>
          </p:nvPr>
        </p:nvSpPr>
        <p:spPr>
          <a:xfrm>
            <a:off x="1125998" y="738888"/>
            <a:ext cx="10058400" cy="913547"/>
          </a:xfrm>
        </p:spPr>
        <p:txBody>
          <a:bodyPr/>
          <a:lstStyle/>
          <a:p>
            <a:r>
              <a:rPr lang="en-US" dirty="0"/>
              <a:t>LCAP Development Process</a:t>
            </a:r>
          </a:p>
        </p:txBody>
      </p:sp>
      <p:pic>
        <p:nvPicPr>
          <p:cNvPr id="11" name="Content Placeholder 10" descr="Three circles positioned horizontally with the following pictures: bullseye with dart in the middle, 2 hands shaking, paper with items check marked.">
            <a:extLst>
              <a:ext uri="{FF2B5EF4-FFF2-40B4-BE49-F238E27FC236}">
                <a16:creationId xmlns:a16="http://schemas.microsoft.com/office/drawing/2014/main" id="{CCFE129F-C407-DD90-AFD6-81409E49F648}"/>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rcRect/>
          <a:stretch/>
        </p:blipFill>
        <p:spPr>
          <a:xfrm>
            <a:off x="970649" y="1936825"/>
            <a:ext cx="10250702" cy="2249182"/>
          </a:xfrm>
        </p:spPr>
      </p:pic>
      <p:sp>
        <p:nvSpPr>
          <p:cNvPr id="3" name="Text Placeholder 2">
            <a:extLst>
              <a:ext uri="{FF2B5EF4-FFF2-40B4-BE49-F238E27FC236}">
                <a16:creationId xmlns:a16="http://schemas.microsoft.com/office/drawing/2014/main" id="{39713CD7-B551-3A5D-1705-330AF89ACD8C}"/>
              </a:ext>
            </a:extLst>
          </p:cNvPr>
          <p:cNvSpPr>
            <a:spLocks noGrp="1"/>
          </p:cNvSpPr>
          <p:nvPr>
            <p:ph type="body" idx="1"/>
          </p:nvPr>
        </p:nvSpPr>
        <p:spPr>
          <a:xfrm>
            <a:off x="12454" y="4470399"/>
            <a:ext cx="4450080" cy="1960789"/>
          </a:xfrm>
        </p:spPr>
        <p:txBody>
          <a:bodyPr anchor="t"/>
          <a:lstStyle/>
          <a:p>
            <a:pPr lvl="0">
              <a:lnSpc>
                <a:spcPct val="100000"/>
              </a:lnSpc>
              <a:defRPr cap="all"/>
            </a:pPr>
            <a:r>
              <a:rPr lang="en-US" dirty="0"/>
              <a:t>Comprehensive Strategic Planning</a:t>
            </a:r>
          </a:p>
        </p:txBody>
      </p:sp>
      <p:sp>
        <p:nvSpPr>
          <p:cNvPr id="5" name="Text Placeholder 4">
            <a:extLst>
              <a:ext uri="{FF2B5EF4-FFF2-40B4-BE49-F238E27FC236}">
                <a16:creationId xmlns:a16="http://schemas.microsoft.com/office/drawing/2014/main" id="{8BB7B888-869B-A746-A85C-EC6D1A7C93F4}"/>
              </a:ext>
            </a:extLst>
          </p:cNvPr>
          <p:cNvSpPr>
            <a:spLocks noGrp="1"/>
          </p:cNvSpPr>
          <p:nvPr>
            <p:ph type="body" sz="quarter" idx="3"/>
          </p:nvPr>
        </p:nvSpPr>
        <p:spPr>
          <a:xfrm>
            <a:off x="4462534" y="4470398"/>
            <a:ext cx="3690866" cy="1789340"/>
          </a:xfrm>
        </p:spPr>
        <p:txBody>
          <a:bodyPr anchor="t"/>
          <a:lstStyle/>
          <a:p>
            <a:pPr lvl="0">
              <a:lnSpc>
                <a:spcPct val="100000"/>
              </a:lnSpc>
              <a:defRPr cap="all"/>
            </a:pPr>
            <a:r>
              <a:rPr lang="en-US" dirty="0"/>
              <a:t>Meaningful Engagement of Educational Partners</a:t>
            </a:r>
          </a:p>
        </p:txBody>
      </p:sp>
      <p:sp>
        <p:nvSpPr>
          <p:cNvPr id="7" name="Text Placeholder 6">
            <a:extLst>
              <a:ext uri="{FF2B5EF4-FFF2-40B4-BE49-F238E27FC236}">
                <a16:creationId xmlns:a16="http://schemas.microsoft.com/office/drawing/2014/main" id="{D23741F8-CFF8-4E32-D71E-440BD76E852C}"/>
              </a:ext>
            </a:extLst>
          </p:cNvPr>
          <p:cNvSpPr>
            <a:spLocks noGrp="1"/>
          </p:cNvSpPr>
          <p:nvPr>
            <p:ph type="body" sz="quarter" idx="13"/>
          </p:nvPr>
        </p:nvSpPr>
        <p:spPr>
          <a:xfrm>
            <a:off x="8153400" y="4470398"/>
            <a:ext cx="4038600" cy="1789339"/>
          </a:xfrm>
        </p:spPr>
        <p:txBody>
          <a:bodyPr anchor="t"/>
          <a:lstStyle/>
          <a:p>
            <a:pPr lvl="0">
              <a:lnSpc>
                <a:spcPct val="100000"/>
              </a:lnSpc>
              <a:defRPr cap="all"/>
            </a:pPr>
            <a:r>
              <a:rPr lang="en-US" dirty="0"/>
              <a:t>Accountability &amp; Compliance</a:t>
            </a:r>
          </a:p>
        </p:txBody>
      </p:sp>
      <p:sp>
        <p:nvSpPr>
          <p:cNvPr id="9" name="Slide Number Placeholder 8">
            <a:extLst>
              <a:ext uri="{FF2B5EF4-FFF2-40B4-BE49-F238E27FC236}">
                <a16:creationId xmlns:a16="http://schemas.microsoft.com/office/drawing/2014/main" id="{E6AC98BE-0EF6-58B5-F605-42E8FDCD9FFE}"/>
              </a:ext>
            </a:extLst>
          </p:cNvPr>
          <p:cNvSpPr>
            <a:spLocks noGrp="1"/>
          </p:cNvSpPr>
          <p:nvPr>
            <p:ph type="sldNum" sz="quarter" idx="12"/>
          </p:nvPr>
        </p:nvSpPr>
        <p:spPr/>
        <p:txBody>
          <a:bodyPr/>
          <a:lstStyle/>
          <a:p>
            <a:fld id="{1E47FE53-EBF0-4DA7-9D9D-CC1C3A20F3CB}" type="slidenum">
              <a:rPr lang="en-US" smtClean="0"/>
              <a:t>7</a:t>
            </a:fld>
            <a:endParaRPr lang="en-US"/>
          </a:p>
        </p:txBody>
      </p:sp>
    </p:spTree>
    <p:extLst>
      <p:ext uri="{BB962C8B-B14F-4D97-AF65-F5344CB8AC3E}">
        <p14:creationId xmlns:p14="http://schemas.microsoft.com/office/powerpoint/2010/main" val="4162814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2C016-D1F3-4A64-AF23-9E0C2E4DACBB}"/>
              </a:ext>
            </a:extLst>
          </p:cNvPr>
          <p:cNvSpPr>
            <a:spLocks noGrp="1"/>
          </p:cNvSpPr>
          <p:nvPr>
            <p:ph type="title"/>
          </p:nvPr>
        </p:nvSpPr>
        <p:spPr/>
        <p:txBody>
          <a:bodyPr>
            <a:normAutofit/>
          </a:bodyPr>
          <a:lstStyle/>
          <a:p>
            <a:r>
              <a:rPr lang="en-US" dirty="0">
                <a:solidFill>
                  <a:schemeClr val="tx1">
                    <a:lumMod val="75000"/>
                    <a:lumOff val="25000"/>
                  </a:schemeClr>
                </a:solidFill>
                <a:cs typeface="Arial"/>
              </a:rPr>
              <a:t>2025-26 Goal Analysis</a:t>
            </a:r>
          </a:p>
        </p:txBody>
      </p:sp>
      <p:sp>
        <p:nvSpPr>
          <p:cNvPr id="6" name="Text Placeholder 5">
            <a:extLst>
              <a:ext uri="{FF2B5EF4-FFF2-40B4-BE49-F238E27FC236}">
                <a16:creationId xmlns:a16="http://schemas.microsoft.com/office/drawing/2014/main" id="{C1945E42-2D33-007A-DB7C-E340D9E9C8EB}"/>
              </a:ext>
            </a:extLst>
          </p:cNvPr>
          <p:cNvSpPr>
            <a:spLocks noGrp="1"/>
          </p:cNvSpPr>
          <p:nvPr>
            <p:ph type="body" idx="1"/>
          </p:nvPr>
        </p:nvSpPr>
        <p:spPr/>
        <p:txBody>
          <a:bodyPr/>
          <a:lstStyle/>
          <a:p>
            <a:r>
              <a:rPr lang="en-US" dirty="0">
                <a:cs typeface="Arial"/>
              </a:rPr>
              <a:t>A Walk through the Prompts and Instructions</a:t>
            </a:r>
            <a:endParaRPr lang="en-US" dirty="0"/>
          </a:p>
        </p:txBody>
      </p:sp>
      <p:sp>
        <p:nvSpPr>
          <p:cNvPr id="4" name="Slide Number Placeholder 3">
            <a:extLst>
              <a:ext uri="{FF2B5EF4-FFF2-40B4-BE49-F238E27FC236}">
                <a16:creationId xmlns:a16="http://schemas.microsoft.com/office/drawing/2014/main" id="{10DD60C7-82ED-4E67-A049-B0AC51B6E890}"/>
              </a:ext>
            </a:extLst>
          </p:cNvPr>
          <p:cNvSpPr>
            <a:spLocks noGrp="1"/>
          </p:cNvSpPr>
          <p:nvPr>
            <p:ph type="sldNum" sz="quarter" idx="12"/>
          </p:nvPr>
        </p:nvSpPr>
        <p:spPr/>
        <p:txBody>
          <a:bodyPr/>
          <a:lstStyle/>
          <a:p>
            <a:fld id="{1E47FE53-EBF0-4DA7-9D9D-CC1C3A20F3CB}" type="slidenum">
              <a:rPr lang="en-US" smtClean="0"/>
              <a:t>8</a:t>
            </a:fld>
            <a:endParaRPr lang="en-US"/>
          </a:p>
        </p:txBody>
      </p:sp>
    </p:spTree>
    <p:extLst>
      <p:ext uri="{BB962C8B-B14F-4D97-AF65-F5344CB8AC3E}">
        <p14:creationId xmlns:p14="http://schemas.microsoft.com/office/powerpoint/2010/main" val="248918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F3CA7-7AE0-C0A9-DBCB-6EDECB7D05A0}"/>
              </a:ext>
            </a:extLst>
          </p:cNvPr>
          <p:cNvSpPr>
            <a:spLocks noGrp="1"/>
          </p:cNvSpPr>
          <p:nvPr>
            <p:ph type="title"/>
          </p:nvPr>
        </p:nvSpPr>
        <p:spPr>
          <a:xfrm>
            <a:off x="1097280" y="286603"/>
            <a:ext cx="10058400" cy="1450757"/>
          </a:xfrm>
        </p:spPr>
        <p:txBody>
          <a:bodyPr/>
          <a:lstStyle/>
          <a:p>
            <a:r>
              <a:rPr lang="en-US" dirty="0"/>
              <a:t>Prompt 1</a:t>
            </a:r>
          </a:p>
        </p:txBody>
      </p:sp>
      <p:sp>
        <p:nvSpPr>
          <p:cNvPr id="11" name="Content Placeholder 10">
            <a:extLst>
              <a:ext uri="{FF2B5EF4-FFF2-40B4-BE49-F238E27FC236}">
                <a16:creationId xmlns:a16="http://schemas.microsoft.com/office/drawing/2014/main" id="{3A1E3D02-3351-6589-D7F1-D98437714C1A}"/>
              </a:ext>
            </a:extLst>
          </p:cNvPr>
          <p:cNvSpPr>
            <a:spLocks noGrp="1"/>
          </p:cNvSpPr>
          <p:nvPr>
            <p:ph idx="1"/>
          </p:nvPr>
        </p:nvSpPr>
        <p:spPr/>
        <p:txBody>
          <a:bodyPr/>
          <a:lstStyle/>
          <a:p>
            <a:r>
              <a:rPr lang="en-US" dirty="0"/>
              <a:t>Prompt: A description of overall implementation, including any substantive differences in planned actions and actual implementation of these actions, and any relevant challenges and successes experienced with implementation.</a:t>
            </a:r>
          </a:p>
        </p:txBody>
      </p:sp>
      <p:sp>
        <p:nvSpPr>
          <p:cNvPr id="4" name="Slide Number Placeholder 3">
            <a:extLst>
              <a:ext uri="{FF2B5EF4-FFF2-40B4-BE49-F238E27FC236}">
                <a16:creationId xmlns:a16="http://schemas.microsoft.com/office/drawing/2014/main" id="{8997B6C3-F57C-A41D-49B3-5D90BCF6AC10}"/>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9</a:t>
            </a:fld>
            <a:endParaRPr lang="en-US"/>
          </a:p>
        </p:txBody>
      </p:sp>
    </p:spTree>
    <p:extLst>
      <p:ext uri="{BB962C8B-B14F-4D97-AF65-F5344CB8AC3E}">
        <p14:creationId xmlns:p14="http://schemas.microsoft.com/office/powerpoint/2010/main" val="1894063019"/>
      </p:ext>
    </p:extLst>
  </p:cSld>
  <p:clrMapOvr>
    <a:masterClrMapping/>
  </p:clrMapOvr>
</p:sld>
</file>

<file path=ppt/theme/theme1.xml><?xml version="1.0" encoding="utf-8"?>
<a:theme xmlns:a="http://schemas.openxmlformats.org/drawingml/2006/main" name="Retrospect">
  <a:themeElements>
    <a:clrScheme name="Custom 14">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1704A0"/>
      </a:hlink>
      <a:folHlink>
        <a:srgbClr val="7030A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2474</Words>
  <Application>Microsoft Office PowerPoint</Application>
  <PresentationFormat>Widescreen</PresentationFormat>
  <Paragraphs>207</Paragraphs>
  <Slides>37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Bahnschrift</vt:lpstr>
      <vt:lpstr>Calibri</vt:lpstr>
      <vt:lpstr>Retrospect</vt:lpstr>
      <vt:lpstr>Goal Analysis</vt:lpstr>
      <vt:lpstr>Webinar Series</vt:lpstr>
      <vt:lpstr>Template Files</vt:lpstr>
      <vt:lpstr>Purpose </vt:lpstr>
      <vt:lpstr>Intended Audience</vt:lpstr>
      <vt:lpstr>Foundational Principles of the LCFF</vt:lpstr>
      <vt:lpstr>LCAP Development Process</vt:lpstr>
      <vt:lpstr>2025-26 Goal Analysis</vt:lpstr>
      <vt:lpstr>Prompt 1</vt:lpstr>
      <vt:lpstr>Prompt 1: Instructions</vt:lpstr>
      <vt:lpstr>Prompt 1: Points to Consider</vt:lpstr>
      <vt:lpstr>Prompt 2</vt:lpstr>
      <vt:lpstr>Prompt 2: Instructions</vt:lpstr>
      <vt:lpstr>Prompt 2: Points to Consider</vt:lpstr>
      <vt:lpstr>Prompt 3</vt:lpstr>
      <vt:lpstr>Prompt 3: Instructions (1)</vt:lpstr>
      <vt:lpstr>Prompt 3: Instructions (2)</vt:lpstr>
      <vt:lpstr>Prompt 3: Instructions (3)</vt:lpstr>
      <vt:lpstr>Prompt 3: Points to Consider (1)</vt:lpstr>
      <vt:lpstr>Prompt 3: Points to Consider (2)</vt:lpstr>
      <vt:lpstr>Prompt 4</vt:lpstr>
      <vt:lpstr>Prompt 4: Instructions (1)</vt:lpstr>
      <vt:lpstr>Prompt 4: Instructions (2)</vt:lpstr>
      <vt:lpstr>Prompt 4: Points to Consider</vt:lpstr>
      <vt:lpstr>Update Process</vt:lpstr>
      <vt:lpstr>Annual Update Process</vt:lpstr>
      <vt:lpstr>Step 1 – Assess Implementation</vt:lpstr>
      <vt:lpstr>Step 2 – Gather and Analyze Data</vt:lpstr>
      <vt:lpstr>Step 3 – Review Estimated Actuals</vt:lpstr>
      <vt:lpstr>Step 4 – Evaluate Effectiveness</vt:lpstr>
      <vt:lpstr>Step 5 – Determine changes</vt:lpstr>
      <vt:lpstr>Remember...</vt:lpstr>
      <vt:lpstr>Closing Thoughts</vt:lpstr>
      <vt:lpstr>Things to Consider</vt:lpstr>
      <vt:lpstr>Upcoming Webinars</vt:lpstr>
      <vt:lpstr>Contact Information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Goal Analysis - Local Control Funding Formula (CA Dept of Education)</dc:title>
  <dc:subject>Thursdays @ 3 webinar presentation of the Goal Analysis section of the 2025-26 Local Control and Accountability Plan.</dc:subject>
  <dc:creator/>
  <cp:keywords>lcap, local, control, accountability, plan, template, instructions, stakeholders, educational, partners</cp:keywords>
  <cp:lastModifiedBy/>
  <cp:revision>1</cp:revision>
  <dcterms:created xsi:type="dcterms:W3CDTF">2025-04-16T21:35:34Z</dcterms:created>
  <dcterms:modified xsi:type="dcterms:W3CDTF">2025-04-22T17:30:35Z</dcterms:modified>
</cp:coreProperties>
</file>