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66"/>
  </p:notesMasterIdLst>
  <p:handoutMasterIdLst>
    <p:handoutMasterId r:id="rId67"/>
  </p:handoutMasterIdLst>
  <p:sldIdLst>
    <p:sldId id="306" r:id="rId2"/>
    <p:sldId id="321" r:id="rId3"/>
    <p:sldId id="322" r:id="rId4"/>
    <p:sldId id="323" r:id="rId5"/>
    <p:sldId id="320"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 id="380" r:id="rId63"/>
    <p:sldId id="381" r:id="rId64"/>
    <p:sldId id="382"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4A0"/>
    <a:srgbClr val="DEEBF6"/>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1089" autoAdjust="0"/>
  </p:normalViewPr>
  <p:slideViewPr>
    <p:cSldViewPr snapToGrid="0">
      <p:cViewPr varScale="1">
        <p:scale>
          <a:sx n="65" d="100"/>
          <a:sy n="65" d="100"/>
        </p:scale>
        <p:origin x="66" y="312"/>
      </p:cViewPr>
      <p:guideLst/>
    </p:cSldViewPr>
  </p:slideViewPr>
  <p:notesTextViewPr>
    <p:cViewPr>
      <p:scale>
        <a:sx n="1" d="1"/>
        <a:sy n="1" d="1"/>
      </p:scale>
      <p:origin x="0" y="0"/>
    </p:cViewPr>
  </p:notesTextViewPr>
  <p:notesViewPr>
    <p:cSldViewPr snapToGrid="0">
      <p:cViewPr varScale="1">
        <p:scale>
          <a:sx n="85" d="100"/>
          <a:sy n="85" d="100"/>
        </p:scale>
        <p:origin x="376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12/10/2021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12/10/2021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e.ca.gov/fg/aa/lc/"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presentation, we will briefly touch on all of the various components of the LCAP template and instructions, however we will spend a majority of our time focusing on the elements that will be implemented for the first time as part of the development of the 2022–23 LCAP.</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a:t>
            </a:fld>
            <a:endParaRPr lang="en-US"/>
          </a:p>
        </p:txBody>
      </p:sp>
    </p:spTree>
    <p:extLst>
      <p:ext uri="{BB962C8B-B14F-4D97-AF65-F5344CB8AC3E}">
        <p14:creationId xmlns:p14="http://schemas.microsoft.com/office/powerpoint/2010/main" val="157563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Calibri"/>
              <a:buNone/>
            </a:pPr>
            <a:r>
              <a:rPr lang="en-US" dirty="0"/>
              <a:t>The Engaging Educational Partners section contains three prompts.</a:t>
            </a:r>
          </a:p>
          <a:p>
            <a:pPr marL="0" lvl="0" indent="0" algn="l" rtl="0">
              <a:lnSpc>
                <a:spcPct val="100000"/>
              </a:lnSpc>
              <a:spcBef>
                <a:spcPts val="0"/>
              </a:spcBef>
              <a:spcAft>
                <a:spcPts val="0"/>
              </a:spcAft>
              <a:buClr>
                <a:schemeClr val="dk1"/>
              </a:buClr>
              <a:buSzPts val="1200"/>
              <a:buFont typeface="Calibri"/>
              <a:buNone/>
            </a:pPr>
            <a:endParaRPr lang="en-US" dirty="0"/>
          </a:p>
          <a:p>
            <a:pPr marL="228600" lvl="0" indent="-228600" algn="l" rtl="0">
              <a:lnSpc>
                <a:spcPct val="100000"/>
              </a:lnSpc>
              <a:spcBef>
                <a:spcPts val="0"/>
              </a:spcBef>
              <a:spcAft>
                <a:spcPts val="0"/>
              </a:spcAft>
              <a:buClr>
                <a:schemeClr val="dk1"/>
              </a:buClr>
              <a:buSzPts val="1200"/>
              <a:buFont typeface="+mj-lt"/>
              <a:buAutoNum type="arabicPeriod"/>
            </a:pPr>
            <a:r>
              <a:rPr lang="en-US" dirty="0"/>
              <a:t>A summary of the process used to engage educational partners and how this engagement was considered before finalizing the LCAP.</a:t>
            </a:r>
          </a:p>
          <a:p>
            <a:pPr marL="685800" lvl="1" indent="-228600" algn="l" rtl="0">
              <a:lnSpc>
                <a:spcPct val="100000"/>
              </a:lnSpc>
              <a:spcBef>
                <a:spcPts val="0"/>
              </a:spcBef>
              <a:spcAft>
                <a:spcPts val="0"/>
              </a:spcAft>
              <a:buClr>
                <a:schemeClr val="dk1"/>
              </a:buClr>
              <a:buSzPts val="1200"/>
              <a:buFont typeface="Arial" panose="020B0604020202020204" pitchFamily="34" charset="0"/>
              <a:buChar char="•"/>
            </a:pPr>
            <a:r>
              <a:rPr lang="en-US" dirty="0"/>
              <a:t>Instructions: Describe the engagement process used by the LEA to involve educational partners in the development of the LCAP, including, at a minimum, describing how the LEA met its obligation to consult with all statutorily required educational partners as applicable to the type of LEA. A sufficient response to this prompt must include general information about the timeline of the process and meetings or other engagement strategies with educational partners. A response may also include information about an LEA’s philosophical approach to engaging its educational partners.</a:t>
            </a:r>
          </a:p>
          <a:p>
            <a:pPr marL="457200" lvl="1" indent="0" algn="l" rtl="0">
              <a:lnSpc>
                <a:spcPct val="100000"/>
              </a:lnSpc>
              <a:spcBef>
                <a:spcPts val="0"/>
              </a:spcBef>
              <a:spcAft>
                <a:spcPts val="0"/>
              </a:spcAft>
              <a:buClr>
                <a:schemeClr val="dk1"/>
              </a:buClr>
              <a:buSzPts val="1200"/>
              <a:buFont typeface="Arial" panose="020B0604020202020204" pitchFamily="34" charset="0"/>
              <a:buNone/>
            </a:pPr>
            <a:endParaRPr lang="en-US" dirty="0"/>
          </a:p>
          <a:p>
            <a:pPr marL="228600" lvl="0" indent="-228600" algn="l" rtl="0">
              <a:lnSpc>
                <a:spcPct val="100000"/>
              </a:lnSpc>
              <a:spcBef>
                <a:spcPts val="0"/>
              </a:spcBef>
              <a:spcAft>
                <a:spcPts val="0"/>
              </a:spcAft>
              <a:buClr>
                <a:schemeClr val="dk1"/>
              </a:buClr>
              <a:buSzPts val="1200"/>
              <a:buFont typeface="+mj-lt"/>
              <a:buAutoNum type="arabicPeriod"/>
            </a:pPr>
            <a:r>
              <a:rPr lang="en-US" dirty="0"/>
              <a:t>A summary of the feedback provided by specific educational partners.</a:t>
            </a:r>
          </a:p>
          <a:p>
            <a:pPr marL="685800" lvl="1" indent="-228600" algn="l" rtl="0">
              <a:lnSpc>
                <a:spcPct val="100000"/>
              </a:lnSpc>
              <a:spcBef>
                <a:spcPts val="0"/>
              </a:spcBef>
              <a:spcAft>
                <a:spcPts val="0"/>
              </a:spcAft>
              <a:buClr>
                <a:schemeClr val="dk1"/>
              </a:buClr>
              <a:buSzPts val="1200"/>
              <a:buFont typeface="Arial" panose="020B0604020202020204" pitchFamily="34" charset="0"/>
              <a:buChar char="•"/>
            </a:pPr>
            <a:r>
              <a:rPr lang="en-US" dirty="0"/>
              <a:t>Instructions: Describe and summarize the feedback provided by specific educational partners. A sufficient response to this prompt will indicate ideas, trends, or inputs that emerged from an analysis of the feedback received from educational partners.</a:t>
            </a:r>
          </a:p>
          <a:p>
            <a:pPr marL="457200" lvl="1" indent="0" algn="l" rtl="0">
              <a:lnSpc>
                <a:spcPct val="100000"/>
              </a:lnSpc>
              <a:spcBef>
                <a:spcPts val="0"/>
              </a:spcBef>
              <a:spcAft>
                <a:spcPts val="0"/>
              </a:spcAft>
              <a:buClr>
                <a:schemeClr val="dk1"/>
              </a:buClr>
              <a:buSzPts val="1200"/>
              <a:buFont typeface="Arial" panose="020B0604020202020204" pitchFamily="34" charset="0"/>
              <a:buNone/>
            </a:pPr>
            <a:endParaRPr lang="en-US" dirty="0"/>
          </a:p>
          <a:p>
            <a:pPr marL="228600" lvl="0" indent="-228600" algn="l" rtl="0">
              <a:lnSpc>
                <a:spcPct val="100000"/>
              </a:lnSpc>
              <a:spcBef>
                <a:spcPts val="0"/>
              </a:spcBef>
              <a:spcAft>
                <a:spcPts val="0"/>
              </a:spcAft>
              <a:buClr>
                <a:schemeClr val="dk1"/>
              </a:buClr>
              <a:buSzPts val="1200"/>
              <a:buFont typeface="+mj-lt"/>
              <a:buAutoNum type="arabicPeriod"/>
            </a:pPr>
            <a:r>
              <a:rPr lang="en-US" dirty="0"/>
              <a:t>A description of the aspects of the LCAP that were influenced by specific input from educational partners.</a:t>
            </a:r>
          </a:p>
          <a:p>
            <a:pPr marL="685800" lvl="1" indent="-228600" algn="l" rtl="0">
              <a:lnSpc>
                <a:spcPct val="100000"/>
              </a:lnSpc>
              <a:spcBef>
                <a:spcPts val="0"/>
              </a:spcBef>
              <a:spcAft>
                <a:spcPts val="0"/>
              </a:spcAft>
              <a:buClr>
                <a:schemeClr val="dk1"/>
              </a:buClr>
              <a:buSzPts val="1200"/>
              <a:buFont typeface="Arial" panose="020B0604020202020204" pitchFamily="34" charset="0"/>
              <a:buChar char="•"/>
            </a:pPr>
            <a:r>
              <a:rPr lang="en-US" dirty="0"/>
              <a:t>Instructions: A sufficient response to this prompt will provide educational partners and the public with clear, specific information about how the engagement process influenced the development of the LCAP. The response must describe aspects of the LCAP that were influenced by or developed in response to the educational partner feedback described in response to Prompt 2. This may include a description of how the LEA prioritized requests of educational partners within the context of the budgetary resources available or otherwise prioritized areas of focus within the LCAP. </a:t>
            </a:r>
          </a:p>
          <a:p>
            <a:pPr marL="685800" lvl="1" indent="-228600" algn="l" rtl="0">
              <a:lnSpc>
                <a:spcPct val="100000"/>
              </a:lnSpc>
              <a:spcBef>
                <a:spcPts val="0"/>
              </a:spcBef>
              <a:spcAft>
                <a:spcPts val="0"/>
              </a:spcAft>
              <a:buClr>
                <a:schemeClr val="dk1"/>
              </a:buClr>
              <a:buSzPts val="1200"/>
              <a:buFont typeface="Arial" panose="020B0604020202020204" pitchFamily="34" charset="0"/>
              <a:buChar char="•"/>
            </a:pPr>
            <a:r>
              <a:rPr lang="en-US" dirty="0"/>
              <a:t>A list of “aspects” of an LCAP that may have been influenced by educational partner input is provided on page 6 of the LCAP template instructions. </a:t>
            </a:r>
          </a:p>
          <a:p>
            <a:pPr marL="228600" lvl="0" indent="-228600" algn="l" rtl="0">
              <a:lnSpc>
                <a:spcPct val="100000"/>
              </a:lnSpc>
              <a:spcBef>
                <a:spcPts val="0"/>
              </a:spcBef>
              <a:spcAft>
                <a:spcPts val="0"/>
              </a:spcAft>
              <a:buClr>
                <a:schemeClr val="dk1"/>
              </a:buClr>
              <a:buSzPts val="1200"/>
              <a:buFont typeface="+mj-lt"/>
              <a:buAutoNum type="arabicPeriod"/>
            </a:pPr>
            <a:endParaRPr lang="en-US" dirty="0"/>
          </a:p>
          <a:p>
            <a:pPr marL="0" lvl="0" indent="0" algn="l" rtl="0">
              <a:lnSpc>
                <a:spcPct val="100000"/>
              </a:lnSpc>
              <a:spcBef>
                <a:spcPts val="0"/>
              </a:spcBef>
              <a:spcAft>
                <a:spcPts val="0"/>
              </a:spcAft>
              <a:buClr>
                <a:schemeClr val="dk1"/>
              </a:buClr>
              <a:buSzPts val="1200"/>
              <a:buFont typeface="+mj-lt"/>
              <a:buNone/>
            </a:pPr>
            <a:r>
              <a:rPr lang="en-US" dirty="0"/>
              <a:t>The Engaging Educational Partners section and its requirements will be covered in additional detail in the Engaging Educational Partners webinar.</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27</a:t>
            </a:fld>
            <a:endParaRPr lang="en-US"/>
          </a:p>
        </p:txBody>
      </p:sp>
    </p:spTree>
    <p:extLst>
      <p:ext uri="{BB962C8B-B14F-4D97-AF65-F5344CB8AC3E}">
        <p14:creationId xmlns:p14="http://schemas.microsoft.com/office/powerpoint/2010/main" val="128219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requirement to include a specific goal in the LCAP will be addressed in greater detail as part of the Goals and Actions webinar.</a:t>
            </a:r>
          </a:p>
          <a:p>
            <a:r>
              <a:rPr lang="en-US" dirty="0"/>
              <a:t>The Planned Percentages of Improved Services and Estimated Actual Percentages of Improved Services will be addressed in greater detail as part of the Increased or Improved Services webinars.</a:t>
            </a:r>
          </a:p>
          <a:p>
            <a:endParaRPr lang="en-US" dirty="0"/>
          </a:p>
          <a:p>
            <a:r>
              <a:rPr lang="en-US" dirty="0"/>
              <a:t>The following is an excerpt from pages 8-9 of the LCAP template instructions:</a:t>
            </a:r>
          </a:p>
          <a:p>
            <a:endParaRPr lang="en-US" dirty="0"/>
          </a:p>
          <a:p>
            <a:r>
              <a:rPr lang="en-US" sz="1200" b="1" i="1" kern="1200" dirty="0">
                <a:solidFill>
                  <a:schemeClr val="tx1"/>
                </a:solidFill>
                <a:effectLst/>
                <a:latin typeface="+mn-lt"/>
                <a:ea typeface="+mn-ea"/>
                <a:cs typeface="+mn-cs"/>
              </a:rPr>
              <a:t>Required Goals</a:t>
            </a:r>
          </a:p>
          <a:p>
            <a:r>
              <a:rPr lang="en-US" sz="1200" kern="1200" dirty="0">
                <a:solidFill>
                  <a:schemeClr val="tx1"/>
                </a:solidFill>
                <a:effectLst/>
                <a:latin typeface="+mn-lt"/>
                <a:ea typeface="+mn-ea"/>
                <a:cs typeface="+mn-cs"/>
              </a:rPr>
              <a:t>In general, LEAs have flexibility in determining what goals to include in the LCAP and what those goals will address; however, beginning with the development of the 2022–23 LCAP, LEAs that meet certain criteria are required to include a specific goal in their LCAP.</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Consistently low-performing student group(s)</a:t>
            </a:r>
            <a:r>
              <a:rPr lang="en-US" sz="1200" b="1" kern="1200" dirty="0">
                <a:solidFill>
                  <a:schemeClr val="tx1"/>
                </a:solidFill>
                <a:effectLst/>
                <a:latin typeface="+mn-lt"/>
                <a:ea typeface="+mn-ea"/>
                <a:cs typeface="+mn-cs"/>
              </a:rPr>
              <a:t> criteria: </a:t>
            </a:r>
            <a:r>
              <a:rPr lang="en-US" sz="1200" kern="1200" dirty="0">
                <a:solidFill>
                  <a:schemeClr val="tx1"/>
                </a:solidFill>
                <a:effectLst/>
                <a:latin typeface="+mn-lt"/>
                <a:ea typeface="+mn-ea"/>
                <a:cs typeface="+mn-cs"/>
              </a:rPr>
              <a:t>An LEA is eligible for Differentiated Assistance for three or more consecutive years based on the performance of the same student group or groups in the Dashboard. A list of the LEAs required to include a goal in the LCAP based on student group performance, and the student group(s) that lead to identification, may be found on the CDE’s Local Control Funding Formula web page at </a:t>
            </a:r>
            <a:r>
              <a:rPr lang="en-US" sz="1200" u="sng" kern="1200" dirty="0">
                <a:solidFill>
                  <a:schemeClr val="tx1"/>
                </a:solidFill>
                <a:effectLst/>
                <a:latin typeface="+mn-lt"/>
                <a:ea typeface="+mn-ea"/>
                <a:cs typeface="+mn-cs"/>
                <a:hlinkClick r:id="rId3" tooltip="Local Control Funding Formula web page"/>
              </a:rPr>
              <a:t>https://www.cde.ca.gov/fg/aa/lc/</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Consistently low-performing student group(s) goal requirement: </a:t>
            </a:r>
            <a:r>
              <a:rPr lang="en-US" sz="1200" kern="1200" dirty="0">
                <a:solidFill>
                  <a:schemeClr val="tx1"/>
                </a:solidFill>
                <a:effectLst/>
                <a:latin typeface="+mn-lt"/>
                <a:ea typeface="+mn-ea"/>
                <a:cs typeface="+mn-cs"/>
              </a:rPr>
              <a:t>An LEA meeting the consistently low-performing student group(s) criteria must include a goal in its LCAP focused on improving the performance of the student group or groups that led to the LEA’s eligibility for Differentiated Assistance. This goal must include metrics, outcomes, actions, and expenditures specific to addressing the needs of, and improving outcomes for, this student group or groups. An LEA required to address multiple student groups is not required to have a goal to address each student group; however, each student group must be specifically addressed in the goal. This requirement may not be met by combining this required goal with another goal.</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Goal Description: </a:t>
            </a:r>
            <a:r>
              <a:rPr lang="en-US" sz="1200" kern="1200" dirty="0">
                <a:solidFill>
                  <a:schemeClr val="tx1"/>
                </a:solidFill>
                <a:effectLst/>
                <a:latin typeface="+mn-lt"/>
                <a:ea typeface="+mn-ea"/>
                <a:cs typeface="+mn-cs"/>
              </a:rPr>
              <a:t>Describe the outcomes the LEA plans to achieve to address the needs of, and improve outcomes for, the student group or groups that led to the LEA’s eligibility for Differentiated Assistance.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Explanation of why the LEA has developed this goal</a:t>
            </a:r>
            <a:r>
              <a:rPr lang="en-US" sz="1200" kern="1200" dirty="0">
                <a:solidFill>
                  <a:schemeClr val="tx1"/>
                </a:solidFill>
                <a:effectLst/>
                <a:latin typeface="+mn-lt"/>
                <a:ea typeface="+mn-ea"/>
                <a:cs typeface="+mn-cs"/>
              </a:rPr>
              <a:t>: Explain why the LEA is required to develop this goal, including identifying the student group(s) that lead to the LEA being required to develop this goal, how the actions and associated metrics included in this goal differ from previous efforts to improve outcomes for the student group(s), and why the LEA believes the actions, metrics, and expenditures included in this goal will help achieve the outcomes identified in the goal description.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Low-performing school(s) criteria: </a:t>
            </a:r>
            <a:r>
              <a:rPr lang="en-US" sz="1200" kern="1200" dirty="0">
                <a:solidFill>
                  <a:schemeClr val="tx1"/>
                </a:solidFill>
                <a:effectLst/>
                <a:latin typeface="+mn-lt"/>
                <a:ea typeface="+mn-ea"/>
                <a:cs typeface="+mn-cs"/>
              </a:rPr>
              <a:t>The following criteria only applies to a school district or COE with two or more schools; it does not apply to a single-school district. A school district or COE has one or more schools that, for two consecutive years, received the two lowest performance levels on all but one of the state indicators for which the school(s) receive performance levels in the Dashboard and the performance of </a:t>
            </a:r>
            <a:r>
              <a:rPr lang="en-US" sz="1200" u="sng" kern="1200" dirty="0">
                <a:solidFill>
                  <a:schemeClr val="tx1"/>
                </a:solidFill>
                <a:effectLst/>
                <a:latin typeface="+mn-lt"/>
                <a:ea typeface="+mn-ea"/>
                <a:cs typeface="+mn-cs"/>
              </a:rPr>
              <a:t>the “All Students” student group </a:t>
            </a:r>
            <a:r>
              <a:rPr lang="en-US" sz="1200" kern="1200" dirty="0">
                <a:solidFill>
                  <a:schemeClr val="tx1"/>
                </a:solidFill>
                <a:effectLst/>
                <a:latin typeface="+mn-lt"/>
                <a:ea typeface="+mn-ea"/>
                <a:cs typeface="+mn-cs"/>
              </a:rPr>
              <a:t>for the LEA is at least one performance level higher in all of those indicators. A list of the LEAs required to include a goal in the LCAP based on school performance, and the school(s) that lead to identification, may be found on the CDE’s Local Control Funding Formula web page at </a:t>
            </a:r>
            <a:r>
              <a:rPr lang="en-US" sz="1200" u="sng" kern="1200" dirty="0">
                <a:solidFill>
                  <a:schemeClr val="tx1"/>
                </a:solidFill>
                <a:effectLst/>
                <a:latin typeface="+mn-lt"/>
                <a:ea typeface="+mn-ea"/>
                <a:cs typeface="+mn-cs"/>
                <a:hlinkClick r:id="rId3" tooltip="Local Control Funding Formula web page"/>
              </a:rPr>
              <a:t>https://www.cde.ca.gov/fg/aa/lc/</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Low-performing school</a:t>
            </a:r>
            <a:r>
              <a:rPr lang="en-US" sz="1200" b="1" kern="1200" dirty="0">
                <a:solidFill>
                  <a:schemeClr val="tx1"/>
                </a:solidFill>
                <a:effectLst/>
                <a:latin typeface="+mn-lt"/>
                <a:ea typeface="+mn-ea"/>
                <a:cs typeface="+mn-cs"/>
              </a:rPr>
              <a:t>(s) goal requirement: </a:t>
            </a:r>
            <a:r>
              <a:rPr lang="en-US" sz="1200" kern="1200" dirty="0">
                <a:solidFill>
                  <a:schemeClr val="tx1"/>
                </a:solidFill>
                <a:effectLst/>
                <a:latin typeface="+mn-lt"/>
                <a:ea typeface="+mn-ea"/>
                <a:cs typeface="+mn-cs"/>
              </a:rPr>
              <a:t>A school district or COE meeting the low-performing school(s) criteria must include a goal in its LCAP focusing on addressing the disparities in performance between the school(s) and the LEA as a whole. This goal must include metrics, outcomes, actions, and expenditures specific to addressing the needs of, and improving outcomes for, the students enrolled at the low-performing school or schools. An LEA required to address multiple schools is not required to have a goal to address each school; however, each school must be specifically addressed in the goal. This requirement may not be met by combining this goal with another goal.</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Goal Description:</a:t>
            </a:r>
            <a:r>
              <a:rPr lang="en-US" sz="1200" kern="1200" dirty="0">
                <a:solidFill>
                  <a:schemeClr val="tx1"/>
                </a:solidFill>
                <a:effectLst/>
                <a:latin typeface="+mn-lt"/>
                <a:ea typeface="+mn-ea"/>
                <a:cs typeface="+mn-cs"/>
              </a:rPr>
              <a:t> Describe what outcomes the LEA plans to achieve to address the disparities in performance between the students enrolled at the low-performing school(s) and the students enrolled at the LEA as a whole.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Explanation of why the LEA has developed this goal</a:t>
            </a:r>
            <a:r>
              <a:rPr lang="en-US" sz="1200" kern="1200" dirty="0">
                <a:solidFill>
                  <a:schemeClr val="tx1"/>
                </a:solidFill>
                <a:effectLst/>
                <a:latin typeface="+mn-lt"/>
                <a:ea typeface="+mn-ea"/>
                <a:cs typeface="+mn-cs"/>
              </a:rPr>
              <a:t>: Explain why the LEA is required to develop this goal, including identifying the schools(s) that lead to the LEA being required to develop this goal; how the actions and associated metrics included in this goal differ from previous efforts to improve outcomes for the school(s); and why the LEA believes the actions, metrics, and expenditures included in this goal will help achieve the outcomes for students enrolled at the low-performing school or schools identified in the goal description.</a:t>
            </a:r>
          </a:p>
          <a:p>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33</a:t>
            </a:fld>
            <a:endParaRPr lang="en-US"/>
          </a:p>
        </p:txBody>
      </p:sp>
    </p:spTree>
    <p:extLst>
      <p:ext uri="{BB962C8B-B14F-4D97-AF65-F5344CB8AC3E}">
        <p14:creationId xmlns:p14="http://schemas.microsoft.com/office/powerpoint/2010/main" val="4151709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metrics and expected outcomes included in a goal should measure progress related to what the goal intends to achieve.</a:t>
            </a:r>
          </a:p>
          <a:p>
            <a:pPr marL="171450" indent="-171450">
              <a:buFont typeface="Arial" panose="020B0604020202020204" pitchFamily="34" charset="0"/>
              <a:buChar char="•"/>
            </a:pPr>
            <a:r>
              <a:rPr lang="en-US" dirty="0"/>
              <a:t>A metric indicates the unit of measurement for an expected outcome.</a:t>
            </a:r>
          </a:p>
          <a:p>
            <a:pPr marL="171450" indent="-171450">
              <a:buFont typeface="Arial" panose="020B0604020202020204" pitchFamily="34" charset="0"/>
              <a:buChar char="•"/>
            </a:pPr>
            <a:r>
              <a:rPr lang="en-US" dirty="0"/>
              <a:t>An action is something that is done to cause the expected outcome.</a:t>
            </a:r>
          </a:p>
          <a:p>
            <a:pPr marL="171450" indent="-171450">
              <a:buFont typeface="Arial" panose="020B0604020202020204" pitchFamily="34" charset="0"/>
              <a:buChar char="•"/>
            </a:pPr>
            <a:r>
              <a:rPr lang="en-US" dirty="0"/>
              <a:t>Example:</a:t>
            </a:r>
          </a:p>
          <a:p>
            <a:pPr marL="274320" lvl="1" indent="0">
              <a:buNone/>
            </a:pPr>
            <a:r>
              <a:rPr lang="en-US" dirty="0"/>
              <a:t>Metric: Suspension Rate as a Percentage</a:t>
            </a:r>
          </a:p>
          <a:p>
            <a:pPr marL="274320" lvl="1" indent="0">
              <a:buNone/>
            </a:pPr>
            <a:r>
              <a:rPr lang="en-US" dirty="0"/>
              <a:t>Expected Outcome: Reduce by 5%</a:t>
            </a:r>
          </a:p>
          <a:p>
            <a:pPr marL="274320" lvl="1" indent="0">
              <a:buNone/>
            </a:pPr>
            <a:r>
              <a:rPr lang="en-US" dirty="0"/>
              <a:t>Action: Staff Training in PBIS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38</a:t>
            </a:fld>
            <a:endParaRPr lang="en-US"/>
          </a:p>
        </p:txBody>
      </p:sp>
    </p:spTree>
    <p:extLst>
      <p:ext uri="{BB962C8B-B14F-4D97-AF65-F5344CB8AC3E}">
        <p14:creationId xmlns:p14="http://schemas.microsoft.com/office/powerpoint/2010/main" val="383854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metric indicates the unit of measurement for an expected outcome.</a:t>
            </a:r>
          </a:p>
          <a:p>
            <a:pPr marL="171450" indent="-171450">
              <a:buFont typeface="Arial" panose="020B0604020202020204" pitchFamily="34" charset="0"/>
              <a:buChar char="•"/>
            </a:pPr>
            <a:r>
              <a:rPr lang="en-US" dirty="0"/>
              <a:t>An action is something that is done to cause the expected outcome.</a:t>
            </a:r>
          </a:p>
          <a:p>
            <a:pPr marL="171450" indent="-171450">
              <a:buFont typeface="Arial" panose="020B0604020202020204" pitchFamily="34" charset="0"/>
              <a:buChar char="•"/>
            </a:pPr>
            <a:r>
              <a:rPr lang="en-US" dirty="0"/>
              <a:t>Example:</a:t>
            </a:r>
          </a:p>
          <a:p>
            <a:pPr marL="274320" lvl="1" indent="0">
              <a:buNone/>
            </a:pPr>
            <a:r>
              <a:rPr lang="en-US" dirty="0"/>
              <a:t>Metric: Suspension Rate as a Percentage</a:t>
            </a:r>
          </a:p>
          <a:p>
            <a:pPr marL="274320" lvl="1" indent="0">
              <a:buNone/>
            </a:pPr>
            <a:r>
              <a:rPr lang="en-US" dirty="0"/>
              <a:t>Expected Outcome: Reduce by 5%</a:t>
            </a:r>
          </a:p>
          <a:p>
            <a:pPr marL="274320" lvl="1" indent="0">
              <a:buNone/>
            </a:pPr>
            <a:r>
              <a:rPr lang="en-US" dirty="0"/>
              <a:t>Action: Staff Training in PBIS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40</a:t>
            </a:fld>
            <a:endParaRPr lang="en-US"/>
          </a:p>
        </p:txBody>
      </p:sp>
    </p:spTree>
    <p:extLst>
      <p:ext uri="{BB962C8B-B14F-4D97-AF65-F5344CB8AC3E}">
        <p14:creationId xmlns:p14="http://schemas.microsoft.com/office/powerpoint/2010/main" val="2341659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Affirmations/Assurances are provided as actions (ensure that all students have access to standards aligned instructional materials.) actions: inventory, purchase, distribute</a:t>
            </a:r>
          </a:p>
        </p:txBody>
      </p:sp>
      <p:sp>
        <p:nvSpPr>
          <p:cNvPr id="4" name="Slide Number Placeholder 3"/>
          <p:cNvSpPr>
            <a:spLocks noGrp="1"/>
          </p:cNvSpPr>
          <p:nvPr>
            <p:ph type="sldNum" sz="quarter" idx="5"/>
          </p:nvPr>
        </p:nvSpPr>
        <p:spPr/>
        <p:txBody>
          <a:bodyPr/>
          <a:lstStyle/>
          <a:p>
            <a:fld id="{C4DE2599-B6DD-4604-94C4-ECDEF8D6962A}" type="slidenum">
              <a:rPr lang="en-US" smtClean="0"/>
              <a:t>42</a:t>
            </a:fld>
            <a:endParaRPr lang="en-US"/>
          </a:p>
        </p:txBody>
      </p:sp>
    </p:spTree>
    <p:extLst>
      <p:ext uri="{BB962C8B-B14F-4D97-AF65-F5344CB8AC3E}">
        <p14:creationId xmlns:p14="http://schemas.microsoft.com/office/powerpoint/2010/main" val="2726741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for completing these four responses are found on pages 11–12 of the LCAP template instructions.</a:t>
            </a:r>
          </a:p>
        </p:txBody>
      </p:sp>
      <p:sp>
        <p:nvSpPr>
          <p:cNvPr id="4" name="Slide Number Placeholder 3"/>
          <p:cNvSpPr>
            <a:spLocks noGrp="1"/>
          </p:cNvSpPr>
          <p:nvPr>
            <p:ph type="sldNum" sz="quarter" idx="5"/>
          </p:nvPr>
        </p:nvSpPr>
        <p:spPr/>
        <p:txBody>
          <a:bodyPr/>
          <a:lstStyle/>
          <a:p>
            <a:fld id="{C4DE2599-B6DD-4604-94C4-ECDEF8D6962A}" type="slidenum">
              <a:rPr lang="en-US" smtClean="0"/>
              <a:t>44</a:t>
            </a:fld>
            <a:endParaRPr lang="en-US"/>
          </a:p>
        </p:txBody>
      </p:sp>
    </p:spTree>
    <p:extLst>
      <p:ext uri="{BB962C8B-B14F-4D97-AF65-F5344CB8AC3E}">
        <p14:creationId xmlns:p14="http://schemas.microsoft.com/office/powerpoint/2010/main" val="3784498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for completing these four responses are found on pages 11–12 of the LCAP template instructions.</a:t>
            </a:r>
          </a:p>
        </p:txBody>
      </p:sp>
      <p:sp>
        <p:nvSpPr>
          <p:cNvPr id="4" name="Slide Number Placeholder 3"/>
          <p:cNvSpPr>
            <a:spLocks noGrp="1"/>
          </p:cNvSpPr>
          <p:nvPr>
            <p:ph type="sldNum" sz="quarter" idx="5"/>
          </p:nvPr>
        </p:nvSpPr>
        <p:spPr/>
        <p:txBody>
          <a:bodyPr/>
          <a:lstStyle/>
          <a:p>
            <a:fld id="{C4DE2599-B6DD-4604-94C4-ECDEF8D6962A}" type="slidenum">
              <a:rPr lang="en-US" smtClean="0"/>
              <a:t>45</a:t>
            </a:fld>
            <a:endParaRPr lang="en-US"/>
          </a:p>
        </p:txBody>
      </p:sp>
    </p:spTree>
    <p:extLst>
      <p:ext uri="{BB962C8B-B14F-4D97-AF65-F5344CB8AC3E}">
        <p14:creationId xmlns:p14="http://schemas.microsoft.com/office/powerpoint/2010/main" val="379840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Planned Percentages of Improved Services and Estimated Actual Percentages of Improved Services will be addressed in greater detail as part of the Increased or Improved Services webinars.</a:t>
            </a:r>
          </a:p>
          <a:p>
            <a:endParaRPr lang="en-US" dirty="0"/>
          </a:p>
          <a:p>
            <a:r>
              <a:rPr lang="en-US" dirty="0"/>
              <a:t>Instructions for completing the Action Tables are found on pages 16–21 of the LCAP template instructions.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49</a:t>
            </a:fld>
            <a:endParaRPr lang="en-US"/>
          </a:p>
        </p:txBody>
      </p:sp>
    </p:spTree>
    <p:extLst>
      <p:ext uri="{BB962C8B-B14F-4D97-AF65-F5344CB8AC3E}">
        <p14:creationId xmlns:p14="http://schemas.microsoft.com/office/powerpoint/2010/main" val="241112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for completing the Action Tables are found on pages 16–21 of the LCAP template instructions.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51</a:t>
            </a:fld>
            <a:endParaRPr lang="en-US"/>
          </a:p>
        </p:txBody>
      </p:sp>
    </p:spTree>
    <p:extLst>
      <p:ext uri="{BB962C8B-B14F-4D97-AF65-F5344CB8AC3E}">
        <p14:creationId xmlns:p14="http://schemas.microsoft.com/office/powerpoint/2010/main" val="1781602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changes to the Increased or Improved Services section will be addressed in greater detail as part of the Increased or Improved Services webinars.</a:t>
            </a:r>
          </a:p>
          <a:p>
            <a:endParaRPr lang="en-US" dirty="0"/>
          </a:p>
          <a:p>
            <a:r>
              <a:rPr lang="en-US" dirty="0"/>
              <a:t>Instructions for completing the Increased or Improved Services section are found on pages 12–16 of the LCAP template instructions.</a:t>
            </a:r>
          </a:p>
        </p:txBody>
      </p:sp>
      <p:sp>
        <p:nvSpPr>
          <p:cNvPr id="4" name="Slide Number Placeholder 3"/>
          <p:cNvSpPr>
            <a:spLocks noGrp="1"/>
          </p:cNvSpPr>
          <p:nvPr>
            <p:ph type="sldNum" sz="quarter" idx="5"/>
          </p:nvPr>
        </p:nvSpPr>
        <p:spPr/>
        <p:txBody>
          <a:bodyPr/>
          <a:lstStyle/>
          <a:p>
            <a:fld id="{C4DE2599-B6DD-4604-94C4-ECDEF8D6962A}" type="slidenum">
              <a:rPr lang="en-US" smtClean="0"/>
              <a:t>54</a:t>
            </a:fld>
            <a:endParaRPr lang="en-US"/>
          </a:p>
        </p:txBody>
      </p:sp>
    </p:spTree>
    <p:extLst>
      <p:ext uri="{BB962C8B-B14F-4D97-AF65-F5344CB8AC3E}">
        <p14:creationId xmlns:p14="http://schemas.microsoft.com/office/powerpoint/2010/main" val="323803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1. Comprehensive Strategic Planning: </a:t>
            </a:r>
          </a:p>
          <a:p>
            <a:pPr lvl="1"/>
            <a:r>
              <a:rPr lang="en-US" dirty="0"/>
              <a:t>-The process of developing and annually updating the LCAP supports comprehensive strategic planning </a:t>
            </a:r>
          </a:p>
          <a:p>
            <a:pPr lvl="1"/>
            <a:r>
              <a:rPr lang="en-US" dirty="0"/>
              <a:t>-Strategic planning that is comprehensive connects budgetary decisions to teaching and learning performance data </a:t>
            </a:r>
          </a:p>
          <a:p>
            <a:pPr lvl="1"/>
            <a:r>
              <a:rPr lang="en-US" dirty="0"/>
              <a:t>-LEAs should continually evaluate the hard choices they make about the use of limited resources to meet student and community needs to ensure opportunities and outcomes are improved for all students.</a:t>
            </a:r>
          </a:p>
          <a:p>
            <a:pPr marL="0" lvl="0" indent="0">
              <a:buFont typeface="+mj-lt"/>
              <a:buNone/>
            </a:pPr>
            <a:r>
              <a:rPr lang="en-US" dirty="0"/>
              <a:t>2. Meaningful Engagement of Educational Partners: </a:t>
            </a:r>
          </a:p>
          <a:p>
            <a:pPr lvl="1"/>
            <a:r>
              <a:rPr lang="en-US" dirty="0"/>
              <a:t>-The LCAP development process should result in an LCAP that reflects decisions made through meaningful engagement of educational partners. </a:t>
            </a:r>
          </a:p>
          <a:p>
            <a:pPr lvl="1"/>
            <a:r>
              <a:rPr lang="en-US" dirty="0"/>
              <a:t>-Local educational partners possess valuable perspectives and insights about an LEA's programs and services. </a:t>
            </a:r>
          </a:p>
          <a:p>
            <a:pPr lvl="1"/>
            <a:r>
              <a:rPr lang="en-US" dirty="0"/>
              <a:t>-Effective strategic planning will incorporate these perspectives and insights in order to identify potential goals and actions to be included in the LCAP.</a:t>
            </a:r>
          </a:p>
          <a:p>
            <a:pPr marL="0" lvl="0" indent="0">
              <a:buFont typeface="+mj-lt"/>
              <a:buNone/>
            </a:pPr>
            <a:r>
              <a:rPr lang="en-US" dirty="0"/>
              <a:t>3. Accountability and Compliance: </a:t>
            </a:r>
          </a:p>
          <a:p>
            <a:pPr lvl="1"/>
            <a:r>
              <a:rPr lang="en-US" dirty="0"/>
              <a:t>-The LCAP serves an important accountability function because aspects of the LCAP template require LEAs to show that they have complied with various requirements specified in the LCFF statutes and regulations.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8</a:t>
            </a:fld>
            <a:endParaRPr lang="en-US"/>
          </a:p>
        </p:txBody>
      </p:sp>
    </p:spTree>
    <p:extLst>
      <p:ext uri="{BB962C8B-B14F-4D97-AF65-F5344CB8AC3E}">
        <p14:creationId xmlns:p14="http://schemas.microsoft.com/office/powerpoint/2010/main" val="53840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The changes to the Increased or Improved Services section will be addressed in greater detail as part of the Increased or Improved Services webinars.</a:t>
            </a:r>
          </a:p>
        </p:txBody>
      </p:sp>
      <p:sp>
        <p:nvSpPr>
          <p:cNvPr id="4" name="Slide Number Placeholder 3"/>
          <p:cNvSpPr>
            <a:spLocks noGrp="1"/>
          </p:cNvSpPr>
          <p:nvPr>
            <p:ph type="sldNum" sz="quarter" idx="5"/>
          </p:nvPr>
        </p:nvSpPr>
        <p:spPr/>
        <p:txBody>
          <a:bodyPr/>
          <a:lstStyle/>
          <a:p>
            <a:fld id="{C4DE2599-B6DD-4604-94C4-ECDEF8D6962A}" type="slidenum">
              <a:rPr lang="en-US" smtClean="0"/>
              <a:t>56</a:t>
            </a:fld>
            <a:endParaRPr lang="en-US"/>
          </a:p>
        </p:txBody>
      </p:sp>
    </p:spTree>
    <p:extLst>
      <p:ext uri="{BB962C8B-B14F-4D97-AF65-F5344CB8AC3E}">
        <p14:creationId xmlns:p14="http://schemas.microsoft.com/office/powerpoint/2010/main" val="23343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For additional information related to this change in terminology, please see Item 03 from the SBEs September 2021 meeting (https://www.cde.ca.gov/be/ag/ag/yr21/agenda202109.asp) and Item 05 from the SBEs November 2021 meeting (https://www.cde.ca.gov/be/ag/ag/yr21/agenda202111.asp). </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9</a:t>
            </a:fld>
            <a:endParaRPr lang="en-US"/>
          </a:p>
        </p:txBody>
      </p:sp>
    </p:spTree>
    <p:extLst>
      <p:ext uri="{BB962C8B-B14F-4D97-AF65-F5344CB8AC3E}">
        <p14:creationId xmlns:p14="http://schemas.microsoft.com/office/powerpoint/2010/main" val="232202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dirty="0"/>
              <a:t>Football is a good example of the balance between Continuous Improvement and Compliance. Over the past ten years there has been an increasing concern about the effects of traumatic head injuries on players. These injuries are not good for the players, their families, their teams, or the fans. Based on an analysis of a wide variety of data, collected and reported both nationally and by individual organizations, changes have been made to the rules, the practices and techniques, and to the equipment used by players. These efforts have lead to a substantial reduction in traumatic head injuries. </a:t>
            </a:r>
          </a:p>
          <a:p>
            <a:pPr marL="0" lvl="0" indent="0" algn="l" rtl="0">
              <a:lnSpc>
                <a:spcPct val="115000"/>
              </a:lnSpc>
              <a:spcBef>
                <a:spcPts val="1200"/>
              </a:spcBef>
              <a:spcAft>
                <a:spcPts val="0"/>
              </a:spcAft>
              <a:buClr>
                <a:schemeClr val="dk1"/>
              </a:buClr>
              <a:buSzPts val="1100"/>
              <a:buFont typeface="Arial"/>
              <a:buNone/>
            </a:pPr>
            <a:endParaRPr lang="en-US" dirty="0"/>
          </a:p>
          <a:p>
            <a:pPr marL="0" lvl="0" indent="0" algn="l" rtl="0">
              <a:lnSpc>
                <a:spcPct val="115000"/>
              </a:lnSpc>
              <a:spcBef>
                <a:spcPts val="1200"/>
              </a:spcBef>
              <a:spcAft>
                <a:spcPts val="0"/>
              </a:spcAft>
              <a:buClr>
                <a:schemeClr val="dk1"/>
              </a:buClr>
              <a:buSzPts val="1100"/>
              <a:buFont typeface="Arial"/>
              <a:buNone/>
            </a:pPr>
            <a:r>
              <a:rPr lang="en-US" dirty="0"/>
              <a:t>Some individuals feel that there is still more that could be done to protect players while others feel that the changes that have been made are burdensome and unnecessary, however it cannot be argued that the changes that have been made have been positive for players’ current and future well-being and success.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10</a:t>
            </a:fld>
            <a:endParaRPr lang="en-US"/>
          </a:p>
        </p:txBody>
      </p:sp>
    </p:spTree>
    <p:extLst>
      <p:ext uri="{BB962C8B-B14F-4D97-AF65-F5344CB8AC3E}">
        <p14:creationId xmlns:p14="http://schemas.microsoft.com/office/powerpoint/2010/main" val="222703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2021–22 Supplement will only be included with the LCAP once, as part of the 2022–23 LCAP.</a:t>
            </a:r>
          </a:p>
        </p:txBody>
      </p:sp>
      <p:sp>
        <p:nvSpPr>
          <p:cNvPr id="4" name="Slide Number Placeholder 3"/>
          <p:cNvSpPr>
            <a:spLocks noGrp="1"/>
          </p:cNvSpPr>
          <p:nvPr>
            <p:ph type="sldNum" sz="quarter" idx="5"/>
          </p:nvPr>
        </p:nvSpPr>
        <p:spPr/>
        <p:txBody>
          <a:bodyPr/>
          <a:lstStyle/>
          <a:p>
            <a:fld id="{C4DE2599-B6DD-4604-94C4-ECDEF8D6962A}" type="slidenum">
              <a:rPr lang="en-US" smtClean="0"/>
              <a:t>11</a:t>
            </a:fld>
            <a:endParaRPr lang="en-US"/>
          </a:p>
        </p:txBody>
      </p:sp>
    </p:spTree>
    <p:extLst>
      <p:ext uri="{BB962C8B-B14F-4D97-AF65-F5344CB8AC3E}">
        <p14:creationId xmlns:p14="http://schemas.microsoft.com/office/powerpoint/2010/main" val="373880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Calibri"/>
              <a:buNone/>
            </a:pPr>
            <a:r>
              <a:rPr lang="en-US" dirty="0"/>
              <a:t>Approval Criteria for the LCAP</a:t>
            </a:r>
          </a:p>
          <a:p>
            <a:pPr marL="0" lvl="0" indent="0" algn="l" rtl="0">
              <a:lnSpc>
                <a:spcPct val="100000"/>
              </a:lnSpc>
              <a:spcBef>
                <a:spcPts val="0"/>
              </a:spcBef>
              <a:spcAft>
                <a:spcPts val="0"/>
              </a:spcAft>
              <a:buClr>
                <a:schemeClr val="dk1"/>
              </a:buClr>
              <a:buSzPts val="1200"/>
              <a:buFont typeface="Calibri"/>
              <a:buNone/>
            </a:pPr>
            <a:r>
              <a:rPr lang="en-US" dirty="0"/>
              <a:t>School District and COEs must submit their LCAPs for review and approval. The following are the review and approval criteria: </a:t>
            </a:r>
          </a:p>
          <a:p>
            <a:pPr marL="0" lvl="0" indent="0" algn="l" rtl="0">
              <a:lnSpc>
                <a:spcPct val="100000"/>
              </a:lnSpc>
              <a:spcBef>
                <a:spcPts val="0"/>
              </a:spcBef>
              <a:spcAft>
                <a:spcPts val="0"/>
              </a:spcAft>
              <a:buClr>
                <a:schemeClr val="dk1"/>
              </a:buClr>
              <a:buSzPts val="1200"/>
              <a:buFont typeface="Calibri"/>
              <a:buNone/>
            </a:pPr>
            <a:r>
              <a:rPr lang="en-US" dirty="0"/>
              <a:t>1. The LEA has adhered to the template and has followed the instructions for completing the template </a:t>
            </a:r>
          </a:p>
          <a:p>
            <a:pPr marL="0" lvl="0" indent="0" algn="l" rtl="0">
              <a:lnSpc>
                <a:spcPct val="100000"/>
              </a:lnSpc>
              <a:spcBef>
                <a:spcPts val="0"/>
              </a:spcBef>
              <a:spcAft>
                <a:spcPts val="0"/>
              </a:spcAft>
              <a:buClr>
                <a:schemeClr val="dk1"/>
              </a:buClr>
              <a:buSzPts val="1200"/>
              <a:buFont typeface="Calibri"/>
              <a:buNone/>
            </a:pPr>
            <a:r>
              <a:rPr lang="en-US" dirty="0"/>
              <a:t>2. The LEA budget for the fiscal year includes expenditures that are sufficient to implement the actions in the LCAP</a:t>
            </a:r>
          </a:p>
          <a:p>
            <a:pPr marL="0" lvl="0" indent="0" algn="l" rtl="0">
              <a:lnSpc>
                <a:spcPct val="100000"/>
              </a:lnSpc>
              <a:spcBef>
                <a:spcPts val="0"/>
              </a:spcBef>
              <a:spcAft>
                <a:spcPts val="0"/>
              </a:spcAft>
              <a:buClr>
                <a:schemeClr val="dk1"/>
              </a:buClr>
              <a:buSzPts val="1200"/>
              <a:buFont typeface="Calibri"/>
              <a:buNone/>
            </a:pPr>
            <a:r>
              <a:rPr lang="en-US" dirty="0"/>
              <a:t>3. The LEA has demonstrated how it is meeting its requirement to increase or improve services for students who are low-income, English learners, or foster youth </a:t>
            </a:r>
          </a:p>
        </p:txBody>
      </p:sp>
      <p:sp>
        <p:nvSpPr>
          <p:cNvPr id="4" name="Slide Number Placeholder 3"/>
          <p:cNvSpPr>
            <a:spLocks noGrp="1"/>
          </p:cNvSpPr>
          <p:nvPr>
            <p:ph type="sldNum" sz="quarter" idx="5"/>
          </p:nvPr>
        </p:nvSpPr>
        <p:spPr/>
        <p:txBody>
          <a:bodyPr/>
          <a:lstStyle/>
          <a:p>
            <a:fld id="{C4DE2599-B6DD-4604-94C4-ECDEF8D6962A}" type="slidenum">
              <a:rPr lang="en-US" smtClean="0"/>
              <a:t>12</a:t>
            </a:fld>
            <a:endParaRPr lang="en-US"/>
          </a:p>
        </p:txBody>
      </p:sp>
    </p:spTree>
    <p:extLst>
      <p:ext uri="{BB962C8B-B14F-4D97-AF65-F5344CB8AC3E}">
        <p14:creationId xmlns:p14="http://schemas.microsoft.com/office/powerpoint/2010/main" val="35755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requirement to include a specific goal in the LCAP will be addressed later in this presentation. It will also be addressed as part of the Goals and Actions webinar.</a:t>
            </a:r>
          </a:p>
        </p:txBody>
      </p:sp>
      <p:sp>
        <p:nvSpPr>
          <p:cNvPr id="4" name="Slide Number Placeholder 3"/>
          <p:cNvSpPr>
            <a:spLocks noGrp="1"/>
          </p:cNvSpPr>
          <p:nvPr>
            <p:ph type="sldNum" sz="quarter" idx="5"/>
          </p:nvPr>
        </p:nvSpPr>
        <p:spPr/>
        <p:txBody>
          <a:bodyPr/>
          <a:lstStyle/>
          <a:p>
            <a:fld id="{C4DE2599-B6DD-4604-94C4-ECDEF8D6962A}" type="slidenum">
              <a:rPr lang="en-US" smtClean="0"/>
              <a:t>16</a:t>
            </a:fld>
            <a:endParaRPr lang="en-US"/>
          </a:p>
        </p:txBody>
      </p:sp>
    </p:spTree>
    <p:extLst>
      <p:ext uri="{BB962C8B-B14F-4D97-AF65-F5344CB8AC3E}">
        <p14:creationId xmlns:p14="http://schemas.microsoft.com/office/powerpoint/2010/main" val="250020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General Information</a:t>
            </a:r>
          </a:p>
          <a:p>
            <a:pPr marL="685800" lvl="1" indent="-228600">
              <a:buFont typeface="Arial" panose="020B0604020202020204" pitchFamily="34" charset="0"/>
              <a:buChar char="•"/>
            </a:pPr>
            <a:r>
              <a:rPr lang="en-US" dirty="0"/>
              <a:t>This section will describe the LEA’s students and community.</a:t>
            </a:r>
          </a:p>
          <a:p>
            <a:pPr marL="685800" lvl="1" indent="-228600">
              <a:buFont typeface="Arial" panose="020B0604020202020204" pitchFamily="34" charset="0"/>
              <a:buChar char="•"/>
            </a:pPr>
            <a:r>
              <a:rPr lang="en-US" dirty="0"/>
              <a:t>Information about an LEA in terms of geography, enrollment, or employment, the number and size of specific schools, recent community challenges, and other such information as an LEA wishes to include can enable a reader to more fully understand an LEA’s LCAP.</a:t>
            </a:r>
          </a:p>
          <a:p>
            <a:pPr marL="228600" lvl="0" indent="-228600">
              <a:buFont typeface="+mj-lt"/>
              <a:buAutoNum type="arabicPeriod"/>
            </a:pPr>
            <a:r>
              <a:rPr lang="en-US" dirty="0"/>
              <a:t>Reflections: Successes</a:t>
            </a:r>
          </a:p>
          <a:p>
            <a:pPr marL="685800" lvl="1" indent="-228600">
              <a:buFont typeface="Arial" panose="020B0604020202020204" pitchFamily="34" charset="0"/>
              <a:buChar char="•"/>
            </a:pPr>
            <a:r>
              <a:rPr lang="en-US" dirty="0"/>
              <a:t>Based on a review of available state and local data, including input from educational partners, the LEA reports on the progress for which it is most proud of and explains how it plans to maintain or build upon that success. </a:t>
            </a:r>
          </a:p>
          <a:p>
            <a:pPr marL="228600" lvl="0" indent="-228600">
              <a:buFont typeface="+mj-lt"/>
              <a:buAutoNum type="arabicPeriod"/>
            </a:pPr>
            <a:r>
              <a:rPr lang="en-US" dirty="0"/>
              <a:t>Reflections: Identified Need</a:t>
            </a:r>
          </a:p>
          <a:p>
            <a:pPr marL="685800" lvl="1" indent="-228600">
              <a:buFont typeface="Arial" panose="020B0604020202020204" pitchFamily="34" charset="0"/>
              <a:buChar char="•"/>
            </a:pPr>
            <a:r>
              <a:rPr lang="en-US" dirty="0"/>
              <a:t>Needs should be identified based on a review of available state and local data, including input from educational partners. </a:t>
            </a:r>
          </a:p>
          <a:p>
            <a:pPr marL="685800" lvl="1" indent="-228600">
              <a:buFont typeface="Arial" panose="020B0604020202020204" pitchFamily="34" charset="0"/>
              <a:buChar char="•"/>
            </a:pPr>
            <a:r>
              <a:rPr lang="en-US" dirty="0"/>
              <a:t>LEA identifies the steps that are being planned to take to address these areas of need. </a:t>
            </a:r>
          </a:p>
          <a:p>
            <a:pPr marL="685800" lvl="1" indent="-228600">
              <a:buFont typeface="Arial" panose="020B0604020202020204" pitchFamily="34" charset="0"/>
              <a:buChar char="•"/>
            </a:pPr>
            <a:r>
              <a:rPr lang="en-US" dirty="0"/>
              <a:t>Other needs may be identified using locally collected data and data collected to inform the local indicator self-reflection tools and reporting local indicators in the Dashboard.</a:t>
            </a:r>
          </a:p>
          <a:p>
            <a:pPr marL="685800" lvl="1" indent="-228600">
              <a:buFont typeface="Arial" panose="020B0604020202020204" pitchFamily="34" charset="0"/>
              <a:buChar char="•"/>
            </a:pPr>
            <a:r>
              <a:rPr lang="en-US" dirty="0"/>
              <a:t>LEAs that are required to include a specific goal in their LCAP to address one or more consistently low-performing student groups or low-performing schools must identify that they are required to include a specific goal and must identify the applicable student group(s) and/or school(s) being addressed.</a:t>
            </a:r>
          </a:p>
          <a:p>
            <a:pPr marL="228600" lvl="0" indent="-228600">
              <a:buFont typeface="+mj-lt"/>
              <a:buAutoNum type="arabicPeriod"/>
            </a:pPr>
            <a:r>
              <a:rPr lang="en-US" dirty="0"/>
              <a:t>LCAP Highlights</a:t>
            </a:r>
          </a:p>
          <a:p>
            <a:pPr marL="685800" lvl="1" indent="-228600">
              <a:buFont typeface="Arial" panose="020B0604020202020204" pitchFamily="34" charset="0"/>
              <a:buChar char="•"/>
            </a:pPr>
            <a:r>
              <a:rPr lang="en-US" dirty="0"/>
              <a:t>Identify and briefly summarize the key features of this year’s LCAP</a:t>
            </a:r>
          </a:p>
          <a:p>
            <a:pPr marL="228600" lvl="0" indent="-228600">
              <a:buFont typeface="+mj-lt"/>
              <a:buAutoNum type="arabicPeriod"/>
            </a:pPr>
            <a:r>
              <a:rPr lang="en-US" dirty="0"/>
              <a:t>CSI Summary</a:t>
            </a:r>
          </a:p>
          <a:p>
            <a:pPr marL="685800" lvl="1" indent="-228600">
              <a:buFont typeface="Arial" panose="020B0604020202020204" pitchFamily="34" charset="0"/>
              <a:buChar char="•"/>
            </a:pPr>
            <a:r>
              <a:rPr lang="en-US" dirty="0"/>
              <a:t>Identify the schools within the LEA that have been identified for CSI</a:t>
            </a:r>
          </a:p>
          <a:p>
            <a:pPr marL="685800" lvl="1" indent="-228600">
              <a:buFont typeface="Arial" panose="020B0604020202020204" pitchFamily="34" charset="0"/>
              <a:buChar char="•"/>
            </a:pPr>
            <a:r>
              <a:rPr lang="en-US" dirty="0"/>
              <a:t>Describe how the LEA is supporting the identified schools to develop the CSI plans</a:t>
            </a:r>
          </a:p>
          <a:p>
            <a:pPr marL="685800" lvl="1" indent="-228600">
              <a:buFont typeface="Arial" panose="020B0604020202020204" pitchFamily="34" charset="0"/>
              <a:buChar char="•"/>
            </a:pPr>
            <a:r>
              <a:rPr lang="en-US" dirty="0"/>
              <a:t>Describe how the LEA will monitor and evaluate the implementation and effectiveness of the CSI plan to support student and school improvement</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17</a:t>
            </a:fld>
            <a:endParaRPr lang="en-US"/>
          </a:p>
        </p:txBody>
      </p:sp>
    </p:spTree>
    <p:extLst>
      <p:ext uri="{BB962C8B-B14F-4D97-AF65-F5344CB8AC3E}">
        <p14:creationId xmlns:p14="http://schemas.microsoft.com/office/powerpoint/2010/main" val="177353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Calibri"/>
              <a:buNone/>
            </a:pPr>
            <a:r>
              <a:rPr lang="en-US" i="0" dirty="0"/>
              <a:t>LCFF identifies two sets of student groups:</a:t>
            </a: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i="0" dirty="0"/>
              <a:t>The following student groups are identified for inclusion in the LCAP, as applicable to the LEA: ethnic groups, socioeconomically disadvantaged (i.e. low-income) students, English learners, students with disabilities, foster youth and homeless youth.</a:t>
            </a: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i="0" dirty="0"/>
              <a:t>The following student groups are identified for purposes of the requirement to increase or improve services: socioeconomically disadvantaged (i.e. low-income) students, English learners and foster youth.</a:t>
            </a:r>
            <a:endParaRPr lang="en-US" dirty="0"/>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i="1" dirty="0"/>
              <a:t>EC </a:t>
            </a:r>
            <a:r>
              <a:rPr lang="en-US" i="0" dirty="0"/>
              <a:t>Section 52064(</a:t>
            </a:r>
            <a:r>
              <a:rPr lang="en-US" dirty="0"/>
              <a:t>e)(1) states “The process of developing and annually updating the local control and accountability plan should support school districts, county offices of education, and charter schools in comprehensive strategic planning, accountability, and improvement across the state priorities and any locally identified priorities through meaningful engagement with local stakeholders.”</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The state priorities are identified in </a:t>
            </a:r>
            <a:r>
              <a:rPr lang="en-US" i="1" dirty="0"/>
              <a:t>EC</a:t>
            </a:r>
            <a:r>
              <a:rPr lang="en-US" dirty="0"/>
              <a:t> sections 52060(d) and 52066(d). For more information please see the Introduction to the Local Control Funding Formula PowerPoint, available at https://www.cde.ca.gov/fg/aa/lc/documents/tues2introlcff113021.pptx </a:t>
            </a:r>
          </a:p>
          <a:p>
            <a:pPr marL="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24</a:t>
            </a:fld>
            <a:endParaRPr lang="en-US"/>
          </a:p>
        </p:txBody>
      </p:sp>
    </p:spTree>
    <p:extLst>
      <p:ext uri="{BB962C8B-B14F-4D97-AF65-F5344CB8AC3E}">
        <p14:creationId xmlns:p14="http://schemas.microsoft.com/office/powerpoint/2010/main" val="1061193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7" name="Rectangle 6"/>
          <p:cNvSpPr/>
          <p:nvPr/>
        </p:nvSpPr>
        <p:spPr>
          <a:xfrm>
            <a:off x="3175" y="6418741"/>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0" y="635096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807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45A265-F8F0-4E7E-AB9E-B26CB73F0A71}" type="datetime1">
              <a:rPr lang="en-US" smtClean="0"/>
              <a:t>12/10/2021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47FE53-EBF0-4DA7-9D9D-CC1C3A20F3CB}" type="slidenum">
              <a:rPr lang="en-US" smtClean="0"/>
              <a:t>‹#›</a:t>
            </a:fld>
            <a:endParaRPr lang="en-US"/>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5597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5855"/>
            <a:ext cx="3333404" cy="666750"/>
          </a:xfrm>
          <a:prstGeom prst="rect">
            <a:avLst/>
          </a:prstGeom>
        </p:spPr>
      </p:pic>
      <p:sp>
        <p:nvSpPr>
          <p:cNvPr id="8" name="Rectangle 7"/>
          <p:cNvSpPr/>
          <p:nvPr/>
        </p:nvSpPr>
        <p:spPr>
          <a:xfrm>
            <a:off x="15" y="6342629"/>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48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2576943" y="4343400"/>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99214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A7A730-9A1A-4CA5-B660-3491B7FEF8E7}" type="datetime1">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825629" y="6456128"/>
            <a:ext cx="1312025" cy="365125"/>
          </a:xfrm>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9699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26003"/>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7F00D6C-420C-4253-85C4-5C34AC7AF12F}" type="datetime1">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7FE53-EBF0-4DA7-9D9D-CC1C3A20F3C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188217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69C1C69-A84B-4980-B6BB-3AD51F033BAE}" type="datetime1">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8366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69C1C69-A84B-4980-B6BB-3AD51F033BAE}" type="datetime1">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129190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376508-DA0A-4FE8-BDD7-AFDA3078CF44}" type="datetime1">
              <a:rPr lang="en-US" smtClean="0"/>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5039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097C446-ACFC-4ECE-8933-FE4AB7CA2D4B}" type="datetime1">
              <a:rPr lang="en-US" smtClean="0"/>
              <a:t>12/10/2021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71922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California Department of Education</a:t>
            </a:r>
          </a:p>
        </p:txBody>
      </p:sp>
      <p:sp>
        <p:nvSpPr>
          <p:cNvPr id="6" name="Slide Number Placeholder 5"/>
          <p:cNvSpPr>
            <a:spLocks noGrp="1"/>
          </p:cNvSpPr>
          <p:nvPr>
            <p:ph type="sldNum" sz="quarter" idx="4"/>
          </p:nvPr>
        </p:nvSpPr>
        <p:spPr>
          <a:xfrm>
            <a:off x="9825629" y="6431189"/>
            <a:ext cx="1312025" cy="365125"/>
          </a:xfrm>
          <a:prstGeom prst="rect">
            <a:avLst/>
          </a:prstGeom>
        </p:spPr>
        <p:txBody>
          <a:bodyPr vert="horz" lIns="91440" tIns="45720" rIns="91440" bIns="45720" rtlCol="0" anchor="ctr"/>
          <a:lstStyle>
            <a:lvl1pPr algn="r">
              <a:defRPr sz="2400">
                <a:solidFill>
                  <a:srgbClr val="FFFFFF"/>
                </a:solidFill>
              </a:defRPr>
            </a:lvl1pPr>
          </a:lstStyle>
          <a:p>
            <a:fld id="{1E47FE53-EBF0-4DA7-9D9D-CC1C3A20F3CB}"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40565278"/>
      </p:ext>
    </p:extLst>
  </p:cSld>
  <p:clrMap bg1="lt1" tx1="dk1" bg2="lt2" tx2="dk2" accent1="accent1" accent2="accent2" accent3="accent3" accent4="accent4" accent5="accent5" accent6="accent6" hlink="hlink" folHlink="folHlink"/>
  <p:sldLayoutIdLst>
    <p:sldLayoutId id="2147483701" r:id="rId1"/>
    <p:sldLayoutId id="2147483690" r:id="rId2"/>
    <p:sldLayoutId id="2147483700" r:id="rId3"/>
    <p:sldLayoutId id="2147483691" r:id="rId4"/>
    <p:sldLayoutId id="2147483692" r:id="rId5"/>
    <p:sldLayoutId id="2147483693" r:id="rId6"/>
    <p:sldLayoutId id="2147483699" r:id="rId7"/>
    <p:sldLayoutId id="2147483694" r:id="rId8"/>
    <p:sldLayoutId id="2147483695" r:id="rId9"/>
    <p:sldLayoutId id="2147483697" r:id="rId10"/>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ca.gov/fg/aa/lc/documents/tues2introlcff113021.pptx" TargetMode="External"/><Relationship Id="rId2" Type="http://schemas.openxmlformats.org/officeDocument/2006/relationships/hyperlink" Target="https://www.cde.ca.gov/fg/aa/lc/documents/tues2supplement.pptx"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re/lc/documents/lcapactiontables.xlsx" TargetMode="External"/><Relationship Id="rId2" Type="http://schemas.openxmlformats.org/officeDocument/2006/relationships/hyperlink" Target="https://www.cde.ca.gov/re/lc/documents/lcaptemplate2022.docx" TargetMode="External"/><Relationship Id="rId1" Type="http://schemas.openxmlformats.org/officeDocument/2006/relationships/slideLayout" Target="../slideLayouts/slideLayout4.xml"/><Relationship Id="rId4" Type="http://schemas.openxmlformats.org/officeDocument/2006/relationships/hyperlink" Target="https://www.cde.ca.gov/re/lc/documents/lcapsupplement.doc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s://www.surveymonkey.com/r/GC7JNGK" TargetMode="External"/><Relationship Id="rId2" Type="http://schemas.openxmlformats.org/officeDocument/2006/relationships/hyperlink" Target="https://www.surveymonkey.com/r/GCCKJJQ"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hyperlink" Target="mailto:LCFF@cde.ca.gov"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Template and Instructions</a:t>
            </a:r>
          </a:p>
        </p:txBody>
      </p:sp>
      <p:sp>
        <p:nvSpPr>
          <p:cNvPr id="3" name="Subtitle 2"/>
          <p:cNvSpPr>
            <a:spLocks noGrp="1"/>
          </p:cNvSpPr>
          <p:nvPr>
            <p:ph type="subTitle" idx="1"/>
          </p:nvPr>
        </p:nvSpPr>
        <p:spPr>
          <a:xfrm>
            <a:off x="2485501" y="4455620"/>
            <a:ext cx="9155085" cy="1643427"/>
          </a:xfrm>
        </p:spPr>
        <p:txBody>
          <a:bodyPr>
            <a:normAutofit fontScale="92500" lnSpcReduction="10000"/>
          </a:bodyPr>
          <a:lstStyle/>
          <a:p>
            <a:r>
              <a:rPr lang="en-US" dirty="0"/>
              <a:t>The Template and Instructions for the 2022–23  Local Control and Accountability Plan (LCAP)</a:t>
            </a:r>
          </a:p>
          <a:p>
            <a:r>
              <a:rPr lang="en-US" dirty="0"/>
              <a:t>California Department of education</a:t>
            </a:r>
          </a:p>
          <a:p>
            <a:r>
              <a:rPr lang="en-US" dirty="0"/>
              <a:t>December 2, 2021</a:t>
            </a:r>
          </a:p>
          <a:p>
            <a:endParaRPr lang="en-US" dirty="0"/>
          </a:p>
        </p:txBody>
      </p:sp>
    </p:spTree>
    <p:extLst>
      <p:ext uri="{BB962C8B-B14F-4D97-AF65-F5344CB8AC3E}">
        <p14:creationId xmlns:p14="http://schemas.microsoft.com/office/powerpoint/2010/main" val="37391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22EE-09B5-47B9-A084-00BD6BAAB2CA}"/>
              </a:ext>
            </a:extLst>
          </p:cNvPr>
          <p:cNvSpPr>
            <a:spLocks noGrp="1"/>
          </p:cNvSpPr>
          <p:nvPr>
            <p:ph type="title"/>
          </p:nvPr>
        </p:nvSpPr>
        <p:spPr/>
        <p:txBody>
          <a:bodyPr/>
          <a:lstStyle/>
          <a:p>
            <a:r>
              <a:rPr lang="en-US" dirty="0"/>
              <a:t>Continuous Improvement and Compliance</a:t>
            </a:r>
          </a:p>
        </p:txBody>
      </p:sp>
      <p:sp>
        <p:nvSpPr>
          <p:cNvPr id="3" name="Content Placeholder 2">
            <a:extLst>
              <a:ext uri="{FF2B5EF4-FFF2-40B4-BE49-F238E27FC236}">
                <a16:creationId xmlns:a16="http://schemas.microsoft.com/office/drawing/2014/main" id="{D6309114-A67F-404E-838A-998E788B1DD1}"/>
              </a:ext>
            </a:extLst>
          </p:cNvPr>
          <p:cNvSpPr>
            <a:spLocks noGrp="1"/>
          </p:cNvSpPr>
          <p:nvPr>
            <p:ph idx="1"/>
          </p:nvPr>
        </p:nvSpPr>
        <p:spPr>
          <a:xfrm>
            <a:off x="1097280" y="1845733"/>
            <a:ext cx="7005320" cy="4355561"/>
          </a:xfrm>
        </p:spPr>
        <p:txBody>
          <a:bodyPr/>
          <a:lstStyle/>
          <a:p>
            <a:r>
              <a:rPr lang="en-US" dirty="0"/>
              <a:t>Two sides of the same coin: one is about achieving better results for students and the other is about documenting those results</a:t>
            </a:r>
          </a:p>
          <a:p>
            <a:r>
              <a:rPr lang="en-US" dirty="0"/>
              <a:t>Primary beneficiaries of compliance are the same beneficiaries of our continuous improvement efforts - students</a:t>
            </a:r>
          </a:p>
          <a:p>
            <a:r>
              <a:rPr lang="en-US" dirty="0"/>
              <a:t>Compliance is not about executing a process without deviations</a:t>
            </a:r>
          </a:p>
          <a:p>
            <a:endParaRPr lang="en-US" dirty="0"/>
          </a:p>
        </p:txBody>
      </p:sp>
      <p:pic>
        <p:nvPicPr>
          <p:cNvPr id="5" name="Content Placeholder 8" descr="Players on a football field engaged in a game.">
            <a:extLst>
              <a:ext uri="{FF2B5EF4-FFF2-40B4-BE49-F238E27FC236}">
                <a16:creationId xmlns:a16="http://schemas.microsoft.com/office/drawing/2014/main" id="{2CA4E829-63A5-4E8C-9D41-54E2DE03C453}"/>
              </a:ext>
            </a:extLst>
          </p:cNvPr>
          <p:cNvPicPr>
            <a:picLocks noChangeAspect="1"/>
          </p:cNvPicPr>
          <p:nvPr/>
        </p:nvPicPr>
        <p:blipFill>
          <a:blip r:embed="rId3"/>
          <a:stretch>
            <a:fillRect/>
          </a:stretch>
        </p:blipFill>
        <p:spPr>
          <a:xfrm>
            <a:off x="8247063" y="2191848"/>
            <a:ext cx="3709645" cy="2474304"/>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CC1ACB5D-A996-41C2-B00A-5A59D8C1C444}"/>
              </a:ext>
            </a:extLst>
          </p:cNvPr>
          <p:cNvSpPr>
            <a:spLocks noGrp="1"/>
          </p:cNvSpPr>
          <p:nvPr>
            <p:ph type="sldNum" sz="quarter" idx="12"/>
          </p:nvPr>
        </p:nvSpPr>
        <p:spPr/>
        <p:txBody>
          <a:bodyPr/>
          <a:lstStyle/>
          <a:p>
            <a:fld id="{1E47FE53-EBF0-4DA7-9D9D-CC1C3A20F3CB}" type="slidenum">
              <a:rPr lang="en-US" smtClean="0"/>
              <a:t>10</a:t>
            </a:fld>
            <a:endParaRPr lang="en-US"/>
          </a:p>
        </p:txBody>
      </p:sp>
    </p:spTree>
    <p:extLst>
      <p:ext uri="{BB962C8B-B14F-4D97-AF65-F5344CB8AC3E}">
        <p14:creationId xmlns:p14="http://schemas.microsoft.com/office/powerpoint/2010/main" val="1589890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DAF5-073B-4972-996B-27E98EE0AD50}"/>
              </a:ext>
            </a:extLst>
          </p:cNvPr>
          <p:cNvSpPr>
            <a:spLocks noGrp="1"/>
          </p:cNvSpPr>
          <p:nvPr>
            <p:ph type="title"/>
          </p:nvPr>
        </p:nvSpPr>
        <p:spPr/>
        <p:txBody>
          <a:bodyPr/>
          <a:lstStyle/>
          <a:p>
            <a:r>
              <a:rPr lang="en-US" dirty="0"/>
              <a:t>Sections of the 2022–23 LCAP</a:t>
            </a:r>
          </a:p>
        </p:txBody>
      </p:sp>
      <p:sp>
        <p:nvSpPr>
          <p:cNvPr id="3" name="Content Placeholder 2">
            <a:extLst>
              <a:ext uri="{FF2B5EF4-FFF2-40B4-BE49-F238E27FC236}">
                <a16:creationId xmlns:a16="http://schemas.microsoft.com/office/drawing/2014/main" id="{6852E987-253B-4761-BE9E-C20D87F0C21E}"/>
              </a:ext>
            </a:extLst>
          </p:cNvPr>
          <p:cNvSpPr>
            <a:spLocks noGrp="1"/>
          </p:cNvSpPr>
          <p:nvPr>
            <p:ph idx="1"/>
          </p:nvPr>
        </p:nvSpPr>
        <p:spPr/>
        <p:txBody>
          <a:bodyPr/>
          <a:lstStyle/>
          <a:p>
            <a:r>
              <a:rPr lang="en-US" dirty="0"/>
              <a:t>Budget Overview For Parents</a:t>
            </a:r>
          </a:p>
          <a:p>
            <a:pPr lvl="0"/>
            <a:r>
              <a:rPr lang="en-US" dirty="0"/>
              <a:t>2021–22 Supplement (included as part of the 2022–23 LCAP)</a:t>
            </a:r>
          </a:p>
          <a:p>
            <a:pPr lvl="0"/>
            <a:r>
              <a:rPr lang="en-US" dirty="0"/>
              <a:t>Plan Summary</a:t>
            </a:r>
          </a:p>
          <a:p>
            <a:pPr lvl="0"/>
            <a:r>
              <a:rPr lang="en-US" dirty="0"/>
              <a:t>Engaging Educational Partners</a:t>
            </a:r>
          </a:p>
          <a:p>
            <a:pPr lvl="0"/>
            <a:r>
              <a:rPr lang="en-US" dirty="0"/>
              <a:t>Goals and Actions</a:t>
            </a:r>
          </a:p>
          <a:p>
            <a:pPr lvl="0"/>
            <a:r>
              <a:rPr lang="en-US" dirty="0"/>
              <a:t>Increased or Improved Services for Foster Youth, English Learners, and Low-Income Students</a:t>
            </a:r>
          </a:p>
          <a:p>
            <a:pPr lvl="0"/>
            <a:r>
              <a:rPr lang="en-US" dirty="0"/>
              <a:t>Action Tables</a:t>
            </a:r>
          </a:p>
          <a:p>
            <a:endParaRPr lang="en-US" dirty="0"/>
          </a:p>
        </p:txBody>
      </p:sp>
      <p:sp>
        <p:nvSpPr>
          <p:cNvPr id="4" name="Slide Number Placeholder 3">
            <a:extLst>
              <a:ext uri="{FF2B5EF4-FFF2-40B4-BE49-F238E27FC236}">
                <a16:creationId xmlns:a16="http://schemas.microsoft.com/office/drawing/2014/main" id="{9547748C-7E6E-4263-8B49-06F19EA7C4A5}"/>
              </a:ext>
            </a:extLst>
          </p:cNvPr>
          <p:cNvSpPr>
            <a:spLocks noGrp="1"/>
          </p:cNvSpPr>
          <p:nvPr>
            <p:ph type="sldNum" sz="quarter" idx="12"/>
          </p:nvPr>
        </p:nvSpPr>
        <p:spPr/>
        <p:txBody>
          <a:bodyPr/>
          <a:lstStyle/>
          <a:p>
            <a:fld id="{1E47FE53-EBF0-4DA7-9D9D-CC1C3A20F3CB}" type="slidenum">
              <a:rPr lang="en-US" smtClean="0"/>
              <a:t>11</a:t>
            </a:fld>
            <a:endParaRPr lang="en-US"/>
          </a:p>
        </p:txBody>
      </p:sp>
    </p:spTree>
    <p:extLst>
      <p:ext uri="{BB962C8B-B14F-4D97-AF65-F5344CB8AC3E}">
        <p14:creationId xmlns:p14="http://schemas.microsoft.com/office/powerpoint/2010/main" val="270730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8A21-9829-4691-8B66-81B2724812AC}"/>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2A241FD3-B190-4D7E-B504-99FBF7FDFF9F}"/>
              </a:ext>
            </a:extLst>
          </p:cNvPr>
          <p:cNvSpPr>
            <a:spLocks noGrp="1"/>
          </p:cNvSpPr>
          <p:nvPr>
            <p:ph idx="1"/>
          </p:nvPr>
        </p:nvSpPr>
        <p:spPr/>
        <p:txBody>
          <a:bodyPr/>
          <a:lstStyle/>
          <a:p>
            <a:pPr lvl="0"/>
            <a:r>
              <a:rPr lang="en-US" dirty="0"/>
              <a:t>The responses to the prompts in the LCAP Template are required to be written in a way that is understandable and accessible to parents. </a:t>
            </a:r>
          </a:p>
          <a:p>
            <a:pPr lvl="0"/>
            <a:r>
              <a:rPr lang="en-US" dirty="0"/>
              <a:t>The Instructions provide technical information for LEAs to complete the template properly.</a:t>
            </a:r>
          </a:p>
          <a:p>
            <a:pPr lvl="1"/>
            <a:r>
              <a:rPr lang="en-US" dirty="0"/>
              <a:t>Instructions have the full force of the law and supersede the prompts.</a:t>
            </a:r>
          </a:p>
          <a:p>
            <a:pPr lvl="1"/>
            <a:r>
              <a:rPr lang="en-US" dirty="0"/>
              <a:t>For an LCAP to meet the approval criteria the LEA must adhere to the template and instructions.</a:t>
            </a:r>
          </a:p>
          <a:p>
            <a:pPr lvl="1"/>
            <a:r>
              <a:rPr lang="en-US" dirty="0"/>
              <a:t>Instructions are part of the template and must be included when posting the LCAP.</a:t>
            </a:r>
          </a:p>
          <a:p>
            <a:endParaRPr lang="en-US" dirty="0"/>
          </a:p>
        </p:txBody>
      </p:sp>
      <p:sp>
        <p:nvSpPr>
          <p:cNvPr id="4" name="Slide Number Placeholder 3">
            <a:extLst>
              <a:ext uri="{FF2B5EF4-FFF2-40B4-BE49-F238E27FC236}">
                <a16:creationId xmlns:a16="http://schemas.microsoft.com/office/drawing/2014/main" id="{9EEC4DAC-719B-4F90-94A1-127F831D5B3E}"/>
              </a:ext>
            </a:extLst>
          </p:cNvPr>
          <p:cNvSpPr>
            <a:spLocks noGrp="1"/>
          </p:cNvSpPr>
          <p:nvPr>
            <p:ph type="sldNum" sz="quarter" idx="12"/>
          </p:nvPr>
        </p:nvSpPr>
        <p:spPr/>
        <p:txBody>
          <a:bodyPr/>
          <a:lstStyle/>
          <a:p>
            <a:fld id="{1E47FE53-EBF0-4DA7-9D9D-CC1C3A20F3CB}" type="slidenum">
              <a:rPr lang="en-US" smtClean="0"/>
              <a:t>12</a:t>
            </a:fld>
            <a:endParaRPr lang="en-US"/>
          </a:p>
        </p:txBody>
      </p:sp>
    </p:spTree>
    <p:extLst>
      <p:ext uri="{BB962C8B-B14F-4D97-AF65-F5344CB8AC3E}">
        <p14:creationId xmlns:p14="http://schemas.microsoft.com/office/powerpoint/2010/main" val="244820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35EE-CFC3-4EC7-8824-C111FF3CD11E}"/>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F0DC4AF6-8DE6-44B4-9F73-E881D3CC33AE}"/>
              </a:ext>
            </a:extLst>
          </p:cNvPr>
          <p:cNvSpPr>
            <a:spLocks noGrp="1"/>
          </p:cNvSpPr>
          <p:nvPr>
            <p:ph idx="1"/>
          </p:nvPr>
        </p:nvSpPr>
        <p:spPr/>
        <p:txBody>
          <a:bodyPr/>
          <a:lstStyle/>
          <a:p>
            <a:pPr marL="0" indent="0">
              <a:buNone/>
            </a:pPr>
            <a:r>
              <a:rPr lang="en-US" dirty="0"/>
              <a:t>For additional information please see </a:t>
            </a:r>
          </a:p>
          <a:p>
            <a:r>
              <a:rPr lang="en-US" dirty="0"/>
              <a:t>Supplement to the Annual Update to the 2021–22 LCAP PowerPoint, available at </a:t>
            </a:r>
            <a:r>
              <a:rPr lang="en-US" dirty="0">
                <a:solidFill>
                  <a:srgbClr val="1704A0"/>
                </a:solidFill>
                <a:hlinkClick r:id="rId2" tooltip="Supplement to the Annual Update to the 2021–22 LCAP PowerPoint">
                  <a:extLst>
                    <a:ext uri="{A12FA001-AC4F-418D-AE19-62706E023703}">
                      <ahyp:hlinkClr xmlns:ahyp="http://schemas.microsoft.com/office/drawing/2018/hyperlinkcolor" val="tx"/>
                    </a:ext>
                  </a:extLst>
                </a:hlinkClick>
              </a:rPr>
              <a:t>https://www.cde.ca.gov/fg/aa/lc/documents/tues2supplement.pptx</a:t>
            </a:r>
            <a:r>
              <a:rPr lang="en-US" dirty="0"/>
              <a:t> </a:t>
            </a:r>
          </a:p>
          <a:p>
            <a:r>
              <a:rPr lang="en-US" dirty="0"/>
              <a:t>Introduction to the Local Control Funding Formula PowerPoint, available at </a:t>
            </a:r>
            <a:r>
              <a:rPr lang="en-US" dirty="0">
                <a:solidFill>
                  <a:srgbClr val="1704A0"/>
                </a:solidFill>
                <a:hlinkClick r:id="rId3" tooltip="Introduction to the Local Control Funding Formula PowerPoint">
                  <a:extLst>
                    <a:ext uri="{A12FA001-AC4F-418D-AE19-62706E023703}">
                      <ahyp:hlinkClr xmlns:ahyp="http://schemas.microsoft.com/office/drawing/2018/hyperlinkcolor" val="tx"/>
                    </a:ext>
                  </a:extLst>
                </a:hlinkClick>
              </a:rPr>
              <a:t>https://www.cde.ca.gov/fg/aa/lc/documents/tues2introlcff113021.pptx</a:t>
            </a:r>
            <a:r>
              <a:rPr lang="en-US" dirty="0"/>
              <a:t> </a:t>
            </a:r>
          </a:p>
          <a:p>
            <a:endParaRPr lang="en-US" dirty="0"/>
          </a:p>
        </p:txBody>
      </p:sp>
      <p:sp>
        <p:nvSpPr>
          <p:cNvPr id="4" name="Slide Number Placeholder 3">
            <a:extLst>
              <a:ext uri="{FF2B5EF4-FFF2-40B4-BE49-F238E27FC236}">
                <a16:creationId xmlns:a16="http://schemas.microsoft.com/office/drawing/2014/main" id="{FC0A2478-D290-4DE1-B348-2F488219E947}"/>
              </a:ext>
            </a:extLst>
          </p:cNvPr>
          <p:cNvSpPr>
            <a:spLocks noGrp="1"/>
          </p:cNvSpPr>
          <p:nvPr>
            <p:ph type="sldNum" sz="quarter" idx="12"/>
          </p:nvPr>
        </p:nvSpPr>
        <p:spPr/>
        <p:txBody>
          <a:bodyPr/>
          <a:lstStyle/>
          <a:p>
            <a:fld id="{1E47FE53-EBF0-4DA7-9D9D-CC1C3A20F3CB}" type="slidenum">
              <a:rPr lang="en-US" smtClean="0"/>
              <a:t>13</a:t>
            </a:fld>
            <a:endParaRPr lang="en-US"/>
          </a:p>
        </p:txBody>
      </p:sp>
    </p:spTree>
    <p:extLst>
      <p:ext uri="{BB962C8B-B14F-4D97-AF65-F5344CB8AC3E}">
        <p14:creationId xmlns:p14="http://schemas.microsoft.com/office/powerpoint/2010/main" val="108805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77662-6CED-42DD-89A9-6C3A59CF3F95}"/>
              </a:ext>
            </a:extLst>
          </p:cNvPr>
          <p:cNvSpPr>
            <a:spLocks noGrp="1"/>
          </p:cNvSpPr>
          <p:nvPr>
            <p:ph type="title"/>
          </p:nvPr>
        </p:nvSpPr>
        <p:spPr/>
        <p:txBody>
          <a:bodyPr/>
          <a:lstStyle/>
          <a:p>
            <a:r>
              <a:rPr lang="en-US" dirty="0"/>
              <a:t>Plan Summary</a:t>
            </a:r>
          </a:p>
        </p:txBody>
      </p:sp>
      <p:sp>
        <p:nvSpPr>
          <p:cNvPr id="3" name="Text Placeholder 2">
            <a:extLst>
              <a:ext uri="{FF2B5EF4-FFF2-40B4-BE49-F238E27FC236}">
                <a16:creationId xmlns:a16="http://schemas.microsoft.com/office/drawing/2014/main" id="{8BFEBB54-8349-482D-8C57-1BAC0D7812FF}"/>
              </a:ext>
            </a:extLst>
          </p:cNvPr>
          <p:cNvSpPr>
            <a:spLocks noGrp="1"/>
          </p:cNvSpPr>
          <p:nvPr>
            <p:ph type="body" idx="1"/>
          </p:nvPr>
        </p:nvSpPr>
        <p:spPr/>
        <p:txBody>
          <a:bodyPr/>
          <a:lstStyle/>
          <a:p>
            <a:r>
              <a:rPr lang="en-US" dirty="0"/>
              <a:t>Providing context for the plan</a:t>
            </a:r>
          </a:p>
          <a:p>
            <a:endParaRPr lang="en-US" dirty="0"/>
          </a:p>
        </p:txBody>
      </p:sp>
      <p:sp>
        <p:nvSpPr>
          <p:cNvPr id="4" name="Slide Number Placeholder 3">
            <a:extLst>
              <a:ext uri="{FF2B5EF4-FFF2-40B4-BE49-F238E27FC236}">
                <a16:creationId xmlns:a16="http://schemas.microsoft.com/office/drawing/2014/main" id="{AAD3FC00-76DC-4641-B432-ED6E70A23CD7}"/>
              </a:ext>
            </a:extLst>
          </p:cNvPr>
          <p:cNvSpPr>
            <a:spLocks noGrp="1"/>
          </p:cNvSpPr>
          <p:nvPr>
            <p:ph type="sldNum" sz="quarter" idx="12"/>
          </p:nvPr>
        </p:nvSpPr>
        <p:spPr/>
        <p:txBody>
          <a:bodyPr/>
          <a:lstStyle/>
          <a:p>
            <a:fld id="{1E47FE53-EBF0-4DA7-9D9D-CC1C3A20F3CB}" type="slidenum">
              <a:rPr lang="en-US" smtClean="0"/>
              <a:t>14</a:t>
            </a:fld>
            <a:endParaRPr lang="en-US"/>
          </a:p>
        </p:txBody>
      </p:sp>
    </p:spTree>
    <p:extLst>
      <p:ext uri="{BB962C8B-B14F-4D97-AF65-F5344CB8AC3E}">
        <p14:creationId xmlns:p14="http://schemas.microsoft.com/office/powerpoint/2010/main" val="375498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496C-C1B7-41DE-BFB5-E5187EE8EF3E}"/>
              </a:ext>
            </a:extLst>
          </p:cNvPr>
          <p:cNvSpPr>
            <a:spLocks noGrp="1"/>
          </p:cNvSpPr>
          <p:nvPr>
            <p:ph type="title"/>
          </p:nvPr>
        </p:nvSpPr>
        <p:spPr/>
        <p:txBody>
          <a:bodyPr/>
          <a:lstStyle/>
          <a:p>
            <a:r>
              <a:rPr lang="en-US" dirty="0"/>
              <a:t>Purpose of the Plan Summary</a:t>
            </a:r>
          </a:p>
        </p:txBody>
      </p:sp>
      <p:sp>
        <p:nvSpPr>
          <p:cNvPr id="3" name="Content Placeholder 2">
            <a:extLst>
              <a:ext uri="{FF2B5EF4-FFF2-40B4-BE49-F238E27FC236}">
                <a16:creationId xmlns:a16="http://schemas.microsoft.com/office/drawing/2014/main" id="{2B8BF277-FFC9-4E2E-8109-6D28F7A1EDF2}"/>
              </a:ext>
            </a:extLst>
          </p:cNvPr>
          <p:cNvSpPr>
            <a:spLocks noGrp="1"/>
          </p:cNvSpPr>
          <p:nvPr>
            <p:ph idx="1"/>
          </p:nvPr>
        </p:nvSpPr>
        <p:spPr/>
        <p:txBody>
          <a:bodyPr/>
          <a:lstStyle/>
          <a:p>
            <a:r>
              <a:rPr lang="en-US" dirty="0"/>
              <a:t>A well-developed Plan Summary section provides a meaningful context for the LCAP, providing information about an LEA’s community as well as relevant information about student needs and performance. </a:t>
            </a:r>
          </a:p>
          <a:p>
            <a:r>
              <a:rPr lang="en-US" dirty="0"/>
              <a:t>In order to provide a meaningful context for the rest of the LCAP, the content of this section should be clearly and meaningfully related to the content included in the subsequent sections of the LCAP.</a:t>
            </a:r>
          </a:p>
        </p:txBody>
      </p:sp>
      <p:sp>
        <p:nvSpPr>
          <p:cNvPr id="4" name="Slide Number Placeholder 3">
            <a:extLst>
              <a:ext uri="{FF2B5EF4-FFF2-40B4-BE49-F238E27FC236}">
                <a16:creationId xmlns:a16="http://schemas.microsoft.com/office/drawing/2014/main" id="{7297074C-81B3-456D-AEA0-299B30310DAC}"/>
              </a:ext>
            </a:extLst>
          </p:cNvPr>
          <p:cNvSpPr>
            <a:spLocks noGrp="1"/>
          </p:cNvSpPr>
          <p:nvPr>
            <p:ph type="sldNum" sz="quarter" idx="12"/>
          </p:nvPr>
        </p:nvSpPr>
        <p:spPr/>
        <p:txBody>
          <a:bodyPr/>
          <a:lstStyle/>
          <a:p>
            <a:fld id="{1E47FE53-EBF0-4DA7-9D9D-CC1C3A20F3CB}" type="slidenum">
              <a:rPr lang="en-US" smtClean="0"/>
              <a:t>15</a:t>
            </a:fld>
            <a:endParaRPr lang="en-US"/>
          </a:p>
        </p:txBody>
      </p:sp>
    </p:spTree>
    <p:extLst>
      <p:ext uri="{BB962C8B-B14F-4D97-AF65-F5344CB8AC3E}">
        <p14:creationId xmlns:p14="http://schemas.microsoft.com/office/powerpoint/2010/main" val="42596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3112-8114-4521-B686-D4B984C15421}"/>
              </a:ext>
            </a:extLst>
          </p:cNvPr>
          <p:cNvSpPr>
            <a:spLocks noGrp="1"/>
          </p:cNvSpPr>
          <p:nvPr>
            <p:ph type="title"/>
          </p:nvPr>
        </p:nvSpPr>
        <p:spPr/>
        <p:txBody>
          <a:bodyPr/>
          <a:lstStyle/>
          <a:p>
            <a:r>
              <a:rPr lang="en-US" dirty="0"/>
              <a:t>Changes to the Plan Summary Section </a:t>
            </a:r>
          </a:p>
        </p:txBody>
      </p:sp>
      <p:sp>
        <p:nvSpPr>
          <p:cNvPr id="4" name="Text Placeholder 3">
            <a:extLst>
              <a:ext uri="{FF2B5EF4-FFF2-40B4-BE49-F238E27FC236}">
                <a16:creationId xmlns:a16="http://schemas.microsoft.com/office/drawing/2014/main" id="{735370BE-4D3C-4FEB-9F1A-F19F908BD1AE}"/>
              </a:ext>
            </a:extLst>
          </p:cNvPr>
          <p:cNvSpPr>
            <a:spLocks noGrp="1"/>
          </p:cNvSpPr>
          <p:nvPr>
            <p:ph type="body" sz="half" idx="2"/>
          </p:nvPr>
        </p:nvSpPr>
        <p:spPr/>
        <p:txBody>
          <a:bodyPr>
            <a:normAutofit/>
          </a:bodyPr>
          <a:lstStyle/>
          <a:p>
            <a:r>
              <a:rPr lang="en-US" sz="2400" dirty="0"/>
              <a:t>Two changes have been made to the Plan Summary section</a:t>
            </a:r>
          </a:p>
        </p:txBody>
      </p:sp>
      <p:sp>
        <p:nvSpPr>
          <p:cNvPr id="3" name="Content Placeholder 2">
            <a:extLst>
              <a:ext uri="{FF2B5EF4-FFF2-40B4-BE49-F238E27FC236}">
                <a16:creationId xmlns:a16="http://schemas.microsoft.com/office/drawing/2014/main" id="{9CFB8C1F-A407-4AFA-9306-DDE06A87A21A}"/>
              </a:ext>
            </a:extLst>
          </p:cNvPr>
          <p:cNvSpPr>
            <a:spLocks noGrp="1"/>
          </p:cNvSpPr>
          <p:nvPr>
            <p:ph idx="1"/>
          </p:nvPr>
        </p:nvSpPr>
        <p:spPr>
          <a:xfrm>
            <a:off x="4272741" y="228600"/>
            <a:ext cx="7631083" cy="6311899"/>
          </a:xfrm>
        </p:spPr>
        <p:txBody>
          <a:bodyPr>
            <a:normAutofit fontScale="92500" lnSpcReduction="10000"/>
          </a:bodyPr>
          <a:lstStyle/>
          <a:p>
            <a:pPr marL="457200" indent="-457200">
              <a:buFont typeface="+mj-lt"/>
              <a:buAutoNum type="arabicPeriod"/>
            </a:pPr>
            <a:r>
              <a:rPr lang="en-US" dirty="0"/>
              <a:t>The General Information prompt and the corresponding instructions have been revised.</a:t>
            </a:r>
          </a:p>
          <a:p>
            <a:pPr lvl="1"/>
            <a:r>
              <a:rPr lang="en-US" sz="2600" dirty="0"/>
              <a:t>The prompt originally read: “A description of the LEA, its schools, and its students.”</a:t>
            </a:r>
          </a:p>
          <a:p>
            <a:pPr lvl="1"/>
            <a:r>
              <a:rPr lang="en-US" sz="2600" dirty="0"/>
              <a:t>It now reads “A description of the LEA, its schools, and its students in grades transitional kindergarten–12, as applicable to the LEA.”</a:t>
            </a:r>
          </a:p>
          <a:p>
            <a:pPr marL="457200" indent="-457200">
              <a:buFont typeface="+mj-lt"/>
              <a:buAutoNum type="arabicPeriod"/>
            </a:pPr>
            <a:r>
              <a:rPr lang="en-US" dirty="0"/>
              <a:t>The instructions for Reflections: Identified Need prompt have been revised to include a specific requirement for the LEAs that will be required to include a specific goal in their LCAP to address one or more consistently low-performing student groups or low-performing schools.</a:t>
            </a:r>
          </a:p>
          <a:p>
            <a:pPr lvl="1"/>
            <a:r>
              <a:rPr lang="en-US" sz="2600" dirty="0"/>
              <a:t>These LEAs must identify that they are required to include a specific goal and must identify the applicable student group(s) and/or school(s) being addressed.</a:t>
            </a:r>
          </a:p>
          <a:p>
            <a:endParaRPr lang="en-US" dirty="0"/>
          </a:p>
        </p:txBody>
      </p:sp>
      <p:sp>
        <p:nvSpPr>
          <p:cNvPr id="5" name="Slide Number Placeholder 4">
            <a:extLst>
              <a:ext uri="{FF2B5EF4-FFF2-40B4-BE49-F238E27FC236}">
                <a16:creationId xmlns:a16="http://schemas.microsoft.com/office/drawing/2014/main" id="{7DA996BD-D903-437E-A14E-2B21BBF506CD}"/>
              </a:ext>
            </a:extLst>
          </p:cNvPr>
          <p:cNvSpPr>
            <a:spLocks noGrp="1"/>
          </p:cNvSpPr>
          <p:nvPr>
            <p:ph type="sldNum" sz="quarter" idx="12"/>
          </p:nvPr>
        </p:nvSpPr>
        <p:spPr/>
        <p:txBody>
          <a:bodyPr/>
          <a:lstStyle/>
          <a:p>
            <a:fld id="{1E47FE53-EBF0-4DA7-9D9D-CC1C3A20F3CB}" type="slidenum">
              <a:rPr lang="en-US" smtClean="0"/>
              <a:t>16</a:t>
            </a:fld>
            <a:endParaRPr lang="en-US"/>
          </a:p>
        </p:txBody>
      </p:sp>
    </p:spTree>
    <p:extLst>
      <p:ext uri="{BB962C8B-B14F-4D97-AF65-F5344CB8AC3E}">
        <p14:creationId xmlns:p14="http://schemas.microsoft.com/office/powerpoint/2010/main" val="4275571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21C0A-4524-49BF-89D5-6567D70E7A42}"/>
              </a:ext>
            </a:extLst>
          </p:cNvPr>
          <p:cNvSpPr>
            <a:spLocks noGrp="1"/>
          </p:cNvSpPr>
          <p:nvPr>
            <p:ph type="title"/>
          </p:nvPr>
        </p:nvSpPr>
        <p:spPr/>
        <p:txBody>
          <a:bodyPr/>
          <a:lstStyle/>
          <a:p>
            <a:r>
              <a:rPr lang="en-US" dirty="0"/>
              <a:t>Components of the Plan Summary</a:t>
            </a:r>
          </a:p>
        </p:txBody>
      </p:sp>
      <p:sp>
        <p:nvSpPr>
          <p:cNvPr id="3" name="Content Placeholder 2">
            <a:extLst>
              <a:ext uri="{FF2B5EF4-FFF2-40B4-BE49-F238E27FC236}">
                <a16:creationId xmlns:a16="http://schemas.microsoft.com/office/drawing/2014/main" id="{7D4F5D5A-A499-494E-B1C7-FF0C2DA86307}"/>
              </a:ext>
            </a:extLst>
          </p:cNvPr>
          <p:cNvSpPr>
            <a:spLocks noGrp="1"/>
          </p:cNvSpPr>
          <p:nvPr>
            <p:ph idx="1"/>
          </p:nvPr>
        </p:nvSpPr>
        <p:spPr/>
        <p:txBody>
          <a:bodyPr/>
          <a:lstStyle/>
          <a:p>
            <a:pPr marL="466725" indent="-457200">
              <a:buFont typeface="+mj-lt"/>
              <a:buAutoNum type="arabicPeriod"/>
            </a:pPr>
            <a:r>
              <a:rPr lang="en-US" dirty="0"/>
              <a:t>General Information</a:t>
            </a:r>
          </a:p>
          <a:p>
            <a:pPr marL="466725" indent="-457200">
              <a:buFont typeface="+mj-lt"/>
              <a:buAutoNum type="arabicPeriod"/>
            </a:pPr>
            <a:r>
              <a:rPr lang="en-US" dirty="0"/>
              <a:t>Reflections: Successes</a:t>
            </a:r>
          </a:p>
          <a:p>
            <a:pPr marL="466725" indent="-457200">
              <a:buFont typeface="+mj-lt"/>
              <a:buAutoNum type="arabicPeriod"/>
            </a:pPr>
            <a:r>
              <a:rPr lang="en-US" dirty="0"/>
              <a:t>Reflections: Identified Need</a:t>
            </a:r>
          </a:p>
          <a:p>
            <a:pPr marL="466725" indent="-457200">
              <a:buFont typeface="+mj-lt"/>
              <a:buAutoNum type="arabicPeriod"/>
            </a:pPr>
            <a:r>
              <a:rPr lang="en-US" dirty="0"/>
              <a:t>LCAP Highlights</a:t>
            </a:r>
          </a:p>
          <a:p>
            <a:pPr marL="466725" indent="-457200">
              <a:buFont typeface="+mj-lt"/>
              <a:buAutoNum type="arabicPeriod"/>
            </a:pPr>
            <a:r>
              <a:rPr lang="en-US" dirty="0"/>
              <a:t>Comprehensive Support and Improvement (CSI) Prompts</a:t>
            </a:r>
          </a:p>
          <a:p>
            <a:endParaRPr lang="en-US" dirty="0"/>
          </a:p>
        </p:txBody>
      </p:sp>
      <p:sp>
        <p:nvSpPr>
          <p:cNvPr id="4" name="Slide Number Placeholder 3">
            <a:extLst>
              <a:ext uri="{FF2B5EF4-FFF2-40B4-BE49-F238E27FC236}">
                <a16:creationId xmlns:a16="http://schemas.microsoft.com/office/drawing/2014/main" id="{D0FA73A0-E32F-49CD-AD6E-5980217A18E0}"/>
              </a:ext>
            </a:extLst>
          </p:cNvPr>
          <p:cNvSpPr>
            <a:spLocks noGrp="1"/>
          </p:cNvSpPr>
          <p:nvPr>
            <p:ph type="sldNum" sz="quarter" idx="12"/>
          </p:nvPr>
        </p:nvSpPr>
        <p:spPr/>
        <p:txBody>
          <a:bodyPr/>
          <a:lstStyle/>
          <a:p>
            <a:fld id="{1E47FE53-EBF0-4DA7-9D9D-CC1C3A20F3CB}" type="slidenum">
              <a:rPr lang="en-US" smtClean="0"/>
              <a:t>17</a:t>
            </a:fld>
            <a:endParaRPr lang="en-US"/>
          </a:p>
        </p:txBody>
      </p:sp>
    </p:spTree>
    <p:extLst>
      <p:ext uri="{BB962C8B-B14F-4D97-AF65-F5344CB8AC3E}">
        <p14:creationId xmlns:p14="http://schemas.microsoft.com/office/powerpoint/2010/main" val="1166969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F81D-8C4F-4C7C-B467-A464241F46A6}"/>
              </a:ext>
            </a:extLst>
          </p:cNvPr>
          <p:cNvSpPr>
            <a:spLocks noGrp="1"/>
          </p:cNvSpPr>
          <p:nvPr>
            <p:ph type="title"/>
          </p:nvPr>
        </p:nvSpPr>
        <p:spPr/>
        <p:txBody>
          <a:bodyPr/>
          <a:lstStyle/>
          <a:p>
            <a:r>
              <a:rPr lang="en-US" dirty="0"/>
              <a:t>General Information </a:t>
            </a:r>
          </a:p>
        </p:txBody>
      </p:sp>
      <p:sp>
        <p:nvSpPr>
          <p:cNvPr id="3" name="Content Placeholder 2">
            <a:extLst>
              <a:ext uri="{FF2B5EF4-FFF2-40B4-BE49-F238E27FC236}">
                <a16:creationId xmlns:a16="http://schemas.microsoft.com/office/drawing/2014/main" id="{63877855-63A9-4778-A886-0F67B0598413}"/>
              </a:ext>
            </a:extLst>
          </p:cNvPr>
          <p:cNvSpPr>
            <a:spLocks noGrp="1"/>
          </p:cNvSpPr>
          <p:nvPr>
            <p:ph idx="1"/>
          </p:nvPr>
        </p:nvSpPr>
        <p:spPr/>
        <p:txBody>
          <a:bodyPr/>
          <a:lstStyle/>
          <a:p>
            <a:r>
              <a:rPr lang="en-US" dirty="0"/>
              <a:t>This section will describe the LEA’s students and community.</a:t>
            </a:r>
          </a:p>
          <a:p>
            <a:r>
              <a:rPr lang="en-US" dirty="0"/>
              <a:t>Information about an LEA in terms of geography, enrollment, or employment, the number and size of specific schools, recent community challenges, and other such information as an LEA wishes to include can enable a reader to more fully understand an LEA’s LCAP.</a:t>
            </a:r>
          </a:p>
        </p:txBody>
      </p:sp>
      <p:sp>
        <p:nvSpPr>
          <p:cNvPr id="4" name="Slide Number Placeholder 3">
            <a:extLst>
              <a:ext uri="{FF2B5EF4-FFF2-40B4-BE49-F238E27FC236}">
                <a16:creationId xmlns:a16="http://schemas.microsoft.com/office/drawing/2014/main" id="{6EDE9232-DC7A-45BF-A72E-50CED37E1CE0}"/>
              </a:ext>
            </a:extLst>
          </p:cNvPr>
          <p:cNvSpPr>
            <a:spLocks noGrp="1"/>
          </p:cNvSpPr>
          <p:nvPr>
            <p:ph type="sldNum" sz="quarter" idx="12"/>
          </p:nvPr>
        </p:nvSpPr>
        <p:spPr/>
        <p:txBody>
          <a:bodyPr/>
          <a:lstStyle/>
          <a:p>
            <a:fld id="{1E47FE53-EBF0-4DA7-9D9D-CC1C3A20F3CB}" type="slidenum">
              <a:rPr lang="en-US" smtClean="0"/>
              <a:t>18</a:t>
            </a:fld>
            <a:endParaRPr lang="en-US"/>
          </a:p>
        </p:txBody>
      </p:sp>
    </p:spTree>
    <p:extLst>
      <p:ext uri="{BB962C8B-B14F-4D97-AF65-F5344CB8AC3E}">
        <p14:creationId xmlns:p14="http://schemas.microsoft.com/office/powerpoint/2010/main" val="442775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2DAE-3A0A-4644-9746-2995E9941DDF}"/>
              </a:ext>
            </a:extLst>
          </p:cNvPr>
          <p:cNvSpPr>
            <a:spLocks noGrp="1"/>
          </p:cNvSpPr>
          <p:nvPr>
            <p:ph type="title"/>
          </p:nvPr>
        </p:nvSpPr>
        <p:spPr/>
        <p:txBody>
          <a:bodyPr/>
          <a:lstStyle/>
          <a:p>
            <a:r>
              <a:rPr lang="en-US" dirty="0"/>
              <a:t>Reflections: Successes</a:t>
            </a:r>
          </a:p>
        </p:txBody>
      </p:sp>
      <p:sp>
        <p:nvSpPr>
          <p:cNvPr id="3" name="Content Placeholder 2">
            <a:extLst>
              <a:ext uri="{FF2B5EF4-FFF2-40B4-BE49-F238E27FC236}">
                <a16:creationId xmlns:a16="http://schemas.microsoft.com/office/drawing/2014/main" id="{9F0C02D2-F029-4266-A432-95643D8EF59D}"/>
              </a:ext>
            </a:extLst>
          </p:cNvPr>
          <p:cNvSpPr>
            <a:spLocks noGrp="1"/>
          </p:cNvSpPr>
          <p:nvPr>
            <p:ph idx="1"/>
          </p:nvPr>
        </p:nvSpPr>
        <p:spPr/>
        <p:txBody>
          <a:bodyPr/>
          <a:lstStyle/>
          <a:p>
            <a:r>
              <a:rPr lang="en-US" dirty="0"/>
              <a:t>Based on a review of available state and local data, including input from educational partners, the LEA reports on the progress for which it is most proud of and explains how it plans to maintain or build upon that success. </a:t>
            </a:r>
          </a:p>
          <a:p>
            <a:endParaRPr lang="en-US" dirty="0"/>
          </a:p>
        </p:txBody>
      </p:sp>
      <p:sp>
        <p:nvSpPr>
          <p:cNvPr id="4" name="Slide Number Placeholder 3">
            <a:extLst>
              <a:ext uri="{FF2B5EF4-FFF2-40B4-BE49-F238E27FC236}">
                <a16:creationId xmlns:a16="http://schemas.microsoft.com/office/drawing/2014/main" id="{13967395-9557-4417-BBCE-15DFD0364473}"/>
              </a:ext>
            </a:extLst>
          </p:cNvPr>
          <p:cNvSpPr>
            <a:spLocks noGrp="1"/>
          </p:cNvSpPr>
          <p:nvPr>
            <p:ph type="sldNum" sz="quarter" idx="12"/>
          </p:nvPr>
        </p:nvSpPr>
        <p:spPr/>
        <p:txBody>
          <a:bodyPr/>
          <a:lstStyle/>
          <a:p>
            <a:fld id="{1E47FE53-EBF0-4DA7-9D9D-CC1C3A20F3CB}" type="slidenum">
              <a:rPr lang="en-US" smtClean="0"/>
              <a:t>19</a:t>
            </a:fld>
            <a:endParaRPr lang="en-US"/>
          </a:p>
        </p:txBody>
      </p:sp>
    </p:spTree>
    <p:extLst>
      <p:ext uri="{BB962C8B-B14F-4D97-AF65-F5344CB8AC3E}">
        <p14:creationId xmlns:p14="http://schemas.microsoft.com/office/powerpoint/2010/main" val="1597291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17A7-56C2-4DBE-A357-FC0E64AC7652}"/>
              </a:ext>
            </a:extLst>
          </p:cNvPr>
          <p:cNvSpPr>
            <a:spLocks noGrp="1"/>
          </p:cNvSpPr>
          <p:nvPr>
            <p:ph type="title"/>
          </p:nvPr>
        </p:nvSpPr>
        <p:spPr/>
        <p:txBody>
          <a:bodyPr/>
          <a:lstStyle/>
          <a:p>
            <a:r>
              <a:rPr lang="en-US" dirty="0"/>
              <a:t>Webinar Series</a:t>
            </a:r>
          </a:p>
        </p:txBody>
      </p:sp>
      <p:sp>
        <p:nvSpPr>
          <p:cNvPr id="3" name="Content Placeholder 2">
            <a:extLst>
              <a:ext uri="{FF2B5EF4-FFF2-40B4-BE49-F238E27FC236}">
                <a16:creationId xmlns:a16="http://schemas.microsoft.com/office/drawing/2014/main" id="{A787D3D9-D551-4EF0-8D4C-0BFDCF6A82F1}"/>
              </a:ext>
            </a:extLst>
          </p:cNvPr>
          <p:cNvSpPr>
            <a:spLocks noGrp="1"/>
          </p:cNvSpPr>
          <p:nvPr>
            <p:ph sz="half" idx="1"/>
          </p:nvPr>
        </p:nvSpPr>
        <p:spPr/>
        <p:txBody>
          <a:bodyPr/>
          <a:lstStyle/>
          <a:p>
            <a:pPr marL="0" indent="0">
              <a:buNone/>
            </a:pPr>
            <a:r>
              <a:rPr lang="en-US" dirty="0"/>
              <a:t>Tuesdays @ 2</a:t>
            </a:r>
          </a:p>
          <a:p>
            <a:pPr lvl="0"/>
            <a:r>
              <a:rPr lang="en-US" dirty="0"/>
              <a:t>12/7: Engaging Educational Partners</a:t>
            </a:r>
          </a:p>
          <a:p>
            <a:pPr lvl="0"/>
            <a:r>
              <a:rPr lang="en-US" dirty="0"/>
              <a:t>12/14: Increased or Improved Services, Part I</a:t>
            </a:r>
          </a:p>
          <a:p>
            <a:pPr lvl="0"/>
            <a:r>
              <a:rPr lang="en-US" dirty="0"/>
              <a:t>1/11: 2022 Dashboard Local Indicator Process</a:t>
            </a:r>
          </a:p>
          <a:p>
            <a:pPr marL="0" indent="0">
              <a:buNone/>
            </a:pPr>
            <a:endParaRPr lang="en-US" dirty="0"/>
          </a:p>
        </p:txBody>
      </p:sp>
      <p:sp>
        <p:nvSpPr>
          <p:cNvPr id="4" name="Content Placeholder 3">
            <a:extLst>
              <a:ext uri="{FF2B5EF4-FFF2-40B4-BE49-F238E27FC236}">
                <a16:creationId xmlns:a16="http://schemas.microsoft.com/office/drawing/2014/main" id="{3B9FDF58-FE14-45A4-91D9-03C509E7C337}"/>
              </a:ext>
            </a:extLst>
          </p:cNvPr>
          <p:cNvSpPr>
            <a:spLocks noGrp="1"/>
          </p:cNvSpPr>
          <p:nvPr>
            <p:ph sz="half" idx="2"/>
          </p:nvPr>
        </p:nvSpPr>
        <p:spPr/>
        <p:txBody>
          <a:bodyPr/>
          <a:lstStyle/>
          <a:p>
            <a:pPr marL="0" indent="0">
              <a:buNone/>
            </a:pPr>
            <a:r>
              <a:rPr lang="en-US" dirty="0"/>
              <a:t>Thursdays @ 3</a:t>
            </a:r>
          </a:p>
          <a:p>
            <a:r>
              <a:rPr lang="en-US" dirty="0"/>
              <a:t>12/2: The LCAP Template and Instructions for the 2022–23  School Year</a:t>
            </a:r>
          </a:p>
          <a:p>
            <a:r>
              <a:rPr lang="en-US" dirty="0"/>
              <a:t>12/9: Goals and Actions</a:t>
            </a:r>
          </a:p>
          <a:p>
            <a:r>
              <a:rPr lang="en-US" dirty="0"/>
              <a:t>12/16: Increased or Improved Services, Part II</a:t>
            </a:r>
          </a:p>
          <a:p>
            <a:r>
              <a:rPr lang="en-US" dirty="0"/>
              <a:t>1/18: LCAP Required Goals</a:t>
            </a:r>
          </a:p>
          <a:p>
            <a:pPr marL="0" indent="0">
              <a:buNone/>
            </a:pPr>
            <a:endParaRPr lang="en-US" dirty="0"/>
          </a:p>
        </p:txBody>
      </p:sp>
      <p:sp>
        <p:nvSpPr>
          <p:cNvPr id="5" name="Slide Number Placeholder 4">
            <a:extLst>
              <a:ext uri="{FF2B5EF4-FFF2-40B4-BE49-F238E27FC236}">
                <a16:creationId xmlns:a16="http://schemas.microsoft.com/office/drawing/2014/main" id="{5B7E340D-FAC9-4607-BE40-FFA7EE61669A}"/>
              </a:ext>
            </a:extLst>
          </p:cNvPr>
          <p:cNvSpPr>
            <a:spLocks noGrp="1"/>
          </p:cNvSpPr>
          <p:nvPr>
            <p:ph type="sldNum" sz="quarter" idx="12"/>
          </p:nvPr>
        </p:nvSpPr>
        <p:spPr/>
        <p:txBody>
          <a:bodyPr/>
          <a:lstStyle/>
          <a:p>
            <a:fld id="{1E47FE53-EBF0-4DA7-9D9D-CC1C3A20F3CB}" type="slidenum">
              <a:rPr lang="en-US" smtClean="0"/>
              <a:t>2</a:t>
            </a:fld>
            <a:endParaRPr lang="en-US"/>
          </a:p>
        </p:txBody>
      </p:sp>
    </p:spTree>
    <p:extLst>
      <p:ext uri="{BB962C8B-B14F-4D97-AF65-F5344CB8AC3E}">
        <p14:creationId xmlns:p14="http://schemas.microsoft.com/office/powerpoint/2010/main" val="3202055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C364-A8AA-4DDC-8CC7-686AA3759D8D}"/>
              </a:ext>
            </a:extLst>
          </p:cNvPr>
          <p:cNvSpPr>
            <a:spLocks noGrp="1"/>
          </p:cNvSpPr>
          <p:nvPr>
            <p:ph type="title"/>
          </p:nvPr>
        </p:nvSpPr>
        <p:spPr/>
        <p:txBody>
          <a:bodyPr/>
          <a:lstStyle/>
          <a:p>
            <a:r>
              <a:rPr lang="en-US" dirty="0"/>
              <a:t>Reflections: Identified Need</a:t>
            </a:r>
          </a:p>
        </p:txBody>
      </p:sp>
      <p:sp>
        <p:nvSpPr>
          <p:cNvPr id="3" name="Content Placeholder 2">
            <a:extLst>
              <a:ext uri="{FF2B5EF4-FFF2-40B4-BE49-F238E27FC236}">
                <a16:creationId xmlns:a16="http://schemas.microsoft.com/office/drawing/2014/main" id="{4BB11CB8-AB32-4639-BE22-78A95E9C970A}"/>
              </a:ext>
            </a:extLst>
          </p:cNvPr>
          <p:cNvSpPr>
            <a:spLocks noGrp="1"/>
          </p:cNvSpPr>
          <p:nvPr>
            <p:ph idx="1"/>
          </p:nvPr>
        </p:nvSpPr>
        <p:spPr/>
        <p:txBody>
          <a:bodyPr>
            <a:normAutofit fontScale="92500" lnSpcReduction="20000"/>
          </a:bodyPr>
          <a:lstStyle/>
          <a:p>
            <a:r>
              <a:rPr lang="en-US" dirty="0"/>
              <a:t>Needs should be identified based on a review of available state and local data, including input from educational partners. </a:t>
            </a:r>
          </a:p>
          <a:p>
            <a:r>
              <a:rPr lang="en-US" dirty="0"/>
              <a:t>LEA identifies the steps that are being planned to take to address these areas of need. </a:t>
            </a:r>
          </a:p>
          <a:p>
            <a:r>
              <a:rPr lang="en-US" dirty="0"/>
              <a:t>Other needs may be identified using locally collected data and data collected to inform the local indicator self-reflection tools and reporting local indicators in the Dashboard.</a:t>
            </a:r>
          </a:p>
          <a:p>
            <a:r>
              <a:rPr lang="en-US" dirty="0"/>
              <a:t>LEAs that are required to include a specific goal in their LCAP to address one or more consistently low-performing student groups or low-performing schools must identify that they are required to include a specific goal and must identify the applicable student group(s) and/or school(s) being addressed.</a:t>
            </a:r>
          </a:p>
        </p:txBody>
      </p:sp>
      <p:sp>
        <p:nvSpPr>
          <p:cNvPr id="4" name="Slide Number Placeholder 3">
            <a:extLst>
              <a:ext uri="{FF2B5EF4-FFF2-40B4-BE49-F238E27FC236}">
                <a16:creationId xmlns:a16="http://schemas.microsoft.com/office/drawing/2014/main" id="{BC1AA5EB-2BA8-485E-9465-FCA45792F525}"/>
              </a:ext>
            </a:extLst>
          </p:cNvPr>
          <p:cNvSpPr>
            <a:spLocks noGrp="1"/>
          </p:cNvSpPr>
          <p:nvPr>
            <p:ph type="sldNum" sz="quarter" idx="12"/>
          </p:nvPr>
        </p:nvSpPr>
        <p:spPr/>
        <p:txBody>
          <a:bodyPr/>
          <a:lstStyle/>
          <a:p>
            <a:fld id="{1E47FE53-EBF0-4DA7-9D9D-CC1C3A20F3CB}" type="slidenum">
              <a:rPr lang="en-US" smtClean="0"/>
              <a:t>20</a:t>
            </a:fld>
            <a:endParaRPr lang="en-US"/>
          </a:p>
        </p:txBody>
      </p:sp>
    </p:spTree>
    <p:extLst>
      <p:ext uri="{BB962C8B-B14F-4D97-AF65-F5344CB8AC3E}">
        <p14:creationId xmlns:p14="http://schemas.microsoft.com/office/powerpoint/2010/main" val="243087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C5E0-C5DA-476B-9BFE-1CF994191EAA}"/>
              </a:ext>
            </a:extLst>
          </p:cNvPr>
          <p:cNvSpPr>
            <a:spLocks noGrp="1"/>
          </p:cNvSpPr>
          <p:nvPr>
            <p:ph type="title"/>
          </p:nvPr>
        </p:nvSpPr>
        <p:spPr/>
        <p:txBody>
          <a:bodyPr/>
          <a:lstStyle/>
          <a:p>
            <a:r>
              <a:rPr lang="en-US" dirty="0"/>
              <a:t>LCAP Highlights</a:t>
            </a:r>
          </a:p>
        </p:txBody>
      </p:sp>
      <p:sp>
        <p:nvSpPr>
          <p:cNvPr id="3" name="Content Placeholder 2">
            <a:extLst>
              <a:ext uri="{FF2B5EF4-FFF2-40B4-BE49-F238E27FC236}">
                <a16:creationId xmlns:a16="http://schemas.microsoft.com/office/drawing/2014/main" id="{E478FD52-F24E-4EEB-9F97-7F478EFAECCF}"/>
              </a:ext>
            </a:extLst>
          </p:cNvPr>
          <p:cNvSpPr>
            <a:spLocks noGrp="1"/>
          </p:cNvSpPr>
          <p:nvPr>
            <p:ph idx="1"/>
          </p:nvPr>
        </p:nvSpPr>
        <p:spPr/>
        <p:txBody>
          <a:bodyPr/>
          <a:lstStyle/>
          <a:p>
            <a:r>
              <a:rPr lang="en-US" dirty="0"/>
              <a:t>Identify and briefly summarize the key features of this year’s LCAP</a:t>
            </a:r>
          </a:p>
          <a:p>
            <a:pPr marL="0" indent="0">
              <a:buNone/>
            </a:pPr>
            <a:endParaRPr lang="en-US" dirty="0"/>
          </a:p>
        </p:txBody>
      </p:sp>
      <p:sp>
        <p:nvSpPr>
          <p:cNvPr id="4" name="Slide Number Placeholder 3">
            <a:extLst>
              <a:ext uri="{FF2B5EF4-FFF2-40B4-BE49-F238E27FC236}">
                <a16:creationId xmlns:a16="http://schemas.microsoft.com/office/drawing/2014/main" id="{C573A95E-B973-43B7-8336-FC89B9095ACD}"/>
              </a:ext>
            </a:extLst>
          </p:cNvPr>
          <p:cNvSpPr>
            <a:spLocks noGrp="1"/>
          </p:cNvSpPr>
          <p:nvPr>
            <p:ph type="sldNum" sz="quarter" idx="12"/>
          </p:nvPr>
        </p:nvSpPr>
        <p:spPr/>
        <p:txBody>
          <a:bodyPr/>
          <a:lstStyle/>
          <a:p>
            <a:fld id="{1E47FE53-EBF0-4DA7-9D9D-CC1C3A20F3CB}" type="slidenum">
              <a:rPr lang="en-US" smtClean="0"/>
              <a:t>21</a:t>
            </a:fld>
            <a:endParaRPr lang="en-US"/>
          </a:p>
        </p:txBody>
      </p:sp>
    </p:spTree>
    <p:extLst>
      <p:ext uri="{BB962C8B-B14F-4D97-AF65-F5344CB8AC3E}">
        <p14:creationId xmlns:p14="http://schemas.microsoft.com/office/powerpoint/2010/main" val="238005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0512-C77A-40E6-AD7D-94ABB7489088}"/>
              </a:ext>
            </a:extLst>
          </p:cNvPr>
          <p:cNvSpPr>
            <a:spLocks noGrp="1"/>
          </p:cNvSpPr>
          <p:nvPr>
            <p:ph type="title"/>
          </p:nvPr>
        </p:nvSpPr>
        <p:spPr/>
        <p:txBody>
          <a:bodyPr/>
          <a:lstStyle/>
          <a:p>
            <a:r>
              <a:rPr lang="en-US" dirty="0"/>
              <a:t>CSI Summary in LCAP</a:t>
            </a:r>
          </a:p>
        </p:txBody>
      </p:sp>
      <p:sp>
        <p:nvSpPr>
          <p:cNvPr id="3" name="Content Placeholder 2">
            <a:extLst>
              <a:ext uri="{FF2B5EF4-FFF2-40B4-BE49-F238E27FC236}">
                <a16:creationId xmlns:a16="http://schemas.microsoft.com/office/drawing/2014/main" id="{0CCFB652-85BD-4546-9387-7E137B165D3E}"/>
              </a:ext>
            </a:extLst>
          </p:cNvPr>
          <p:cNvSpPr>
            <a:spLocks noGrp="1"/>
          </p:cNvSpPr>
          <p:nvPr>
            <p:ph idx="1"/>
          </p:nvPr>
        </p:nvSpPr>
        <p:spPr/>
        <p:txBody>
          <a:bodyPr/>
          <a:lstStyle/>
          <a:p>
            <a:r>
              <a:rPr lang="en-US" dirty="0"/>
              <a:t>Identify the schools within the LEA that have been identified for CSI</a:t>
            </a:r>
          </a:p>
          <a:p>
            <a:r>
              <a:rPr lang="en-US" dirty="0"/>
              <a:t>Describe how the LEA is supporting the identified schools to develop the CSI plans</a:t>
            </a:r>
          </a:p>
          <a:p>
            <a:r>
              <a:rPr lang="en-US" dirty="0"/>
              <a:t>Describe how the LEA will monitor and evaluate the implementation and effectiveness of the CSI plan to support student and school improvement</a:t>
            </a:r>
          </a:p>
          <a:p>
            <a:pPr marL="0" indent="0">
              <a:buNone/>
            </a:pPr>
            <a:endParaRPr lang="en-US" dirty="0"/>
          </a:p>
        </p:txBody>
      </p:sp>
      <p:sp>
        <p:nvSpPr>
          <p:cNvPr id="4" name="Slide Number Placeholder 3">
            <a:extLst>
              <a:ext uri="{FF2B5EF4-FFF2-40B4-BE49-F238E27FC236}">
                <a16:creationId xmlns:a16="http://schemas.microsoft.com/office/drawing/2014/main" id="{4FAA526D-ADAC-4968-AC00-2258A3458382}"/>
              </a:ext>
            </a:extLst>
          </p:cNvPr>
          <p:cNvSpPr>
            <a:spLocks noGrp="1"/>
          </p:cNvSpPr>
          <p:nvPr>
            <p:ph type="sldNum" sz="quarter" idx="12"/>
          </p:nvPr>
        </p:nvSpPr>
        <p:spPr/>
        <p:txBody>
          <a:bodyPr/>
          <a:lstStyle/>
          <a:p>
            <a:fld id="{1E47FE53-EBF0-4DA7-9D9D-CC1C3A20F3CB}" type="slidenum">
              <a:rPr lang="en-US" smtClean="0"/>
              <a:t>22</a:t>
            </a:fld>
            <a:endParaRPr lang="en-US"/>
          </a:p>
        </p:txBody>
      </p:sp>
    </p:spTree>
    <p:extLst>
      <p:ext uri="{BB962C8B-B14F-4D97-AF65-F5344CB8AC3E}">
        <p14:creationId xmlns:p14="http://schemas.microsoft.com/office/powerpoint/2010/main" val="105674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1F6-5D0E-4F0B-A6DF-AD5BA1D3D6F3}"/>
              </a:ext>
            </a:extLst>
          </p:cNvPr>
          <p:cNvSpPr>
            <a:spLocks noGrp="1"/>
          </p:cNvSpPr>
          <p:nvPr>
            <p:ph type="title"/>
          </p:nvPr>
        </p:nvSpPr>
        <p:spPr/>
        <p:txBody>
          <a:bodyPr/>
          <a:lstStyle/>
          <a:p>
            <a:r>
              <a:rPr lang="en-US" dirty="0"/>
              <a:t>Engaging Educational Partners</a:t>
            </a:r>
          </a:p>
        </p:txBody>
      </p:sp>
      <p:sp>
        <p:nvSpPr>
          <p:cNvPr id="3" name="Text Placeholder 2">
            <a:extLst>
              <a:ext uri="{FF2B5EF4-FFF2-40B4-BE49-F238E27FC236}">
                <a16:creationId xmlns:a16="http://schemas.microsoft.com/office/drawing/2014/main" id="{AFF87541-0390-4177-8A89-24D09D281753}"/>
              </a:ext>
            </a:extLst>
          </p:cNvPr>
          <p:cNvSpPr>
            <a:spLocks noGrp="1"/>
          </p:cNvSpPr>
          <p:nvPr>
            <p:ph type="body" idx="1"/>
          </p:nvPr>
        </p:nvSpPr>
        <p:spPr/>
        <p:txBody>
          <a:bodyPr/>
          <a:lstStyle/>
          <a:p>
            <a:r>
              <a:rPr lang="en-US" dirty="0"/>
              <a:t>Consulting with educational partners to identify successes and needs</a:t>
            </a:r>
          </a:p>
        </p:txBody>
      </p:sp>
      <p:sp>
        <p:nvSpPr>
          <p:cNvPr id="4" name="Slide Number Placeholder 3">
            <a:extLst>
              <a:ext uri="{FF2B5EF4-FFF2-40B4-BE49-F238E27FC236}">
                <a16:creationId xmlns:a16="http://schemas.microsoft.com/office/drawing/2014/main" id="{931E71B0-DE55-4BB7-8821-9A6AF318253E}"/>
              </a:ext>
            </a:extLst>
          </p:cNvPr>
          <p:cNvSpPr>
            <a:spLocks noGrp="1"/>
          </p:cNvSpPr>
          <p:nvPr>
            <p:ph type="sldNum" sz="quarter" idx="12"/>
          </p:nvPr>
        </p:nvSpPr>
        <p:spPr/>
        <p:txBody>
          <a:bodyPr/>
          <a:lstStyle/>
          <a:p>
            <a:fld id="{1E47FE53-EBF0-4DA7-9D9D-CC1C3A20F3CB}" type="slidenum">
              <a:rPr lang="en-US" smtClean="0"/>
              <a:t>23</a:t>
            </a:fld>
            <a:endParaRPr lang="en-US"/>
          </a:p>
        </p:txBody>
      </p:sp>
    </p:spTree>
    <p:extLst>
      <p:ext uri="{BB962C8B-B14F-4D97-AF65-F5344CB8AC3E}">
        <p14:creationId xmlns:p14="http://schemas.microsoft.com/office/powerpoint/2010/main" val="2264330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9A6E-E746-465E-9D68-09C6D56146F2}"/>
              </a:ext>
            </a:extLst>
          </p:cNvPr>
          <p:cNvSpPr>
            <a:spLocks noGrp="1"/>
          </p:cNvSpPr>
          <p:nvPr>
            <p:ph type="title"/>
          </p:nvPr>
        </p:nvSpPr>
        <p:spPr>
          <a:xfrm>
            <a:off x="1097280" y="286603"/>
            <a:ext cx="10058400" cy="1450757"/>
          </a:xfrm>
        </p:spPr>
        <p:txBody>
          <a:bodyPr>
            <a:normAutofit/>
          </a:bodyPr>
          <a:lstStyle/>
          <a:p>
            <a:r>
              <a:rPr lang="en-US" dirty="0"/>
              <a:t>Purpose of the Engaging Educational Partners Section (1 of 2)</a:t>
            </a:r>
          </a:p>
        </p:txBody>
      </p:sp>
      <p:sp>
        <p:nvSpPr>
          <p:cNvPr id="3" name="Content Placeholder 2">
            <a:extLst>
              <a:ext uri="{FF2B5EF4-FFF2-40B4-BE49-F238E27FC236}">
                <a16:creationId xmlns:a16="http://schemas.microsoft.com/office/drawing/2014/main" id="{EAC93C59-DC1C-4D1E-9B07-22B27FD50375}"/>
              </a:ext>
            </a:extLst>
          </p:cNvPr>
          <p:cNvSpPr>
            <a:spLocks noGrp="1"/>
          </p:cNvSpPr>
          <p:nvPr>
            <p:ph idx="1"/>
          </p:nvPr>
        </p:nvSpPr>
        <p:spPr/>
        <p:txBody>
          <a:bodyPr/>
          <a:lstStyle/>
          <a:p>
            <a:pPr lvl="0"/>
            <a:r>
              <a:rPr lang="en-US" dirty="0"/>
              <a:t>Significant and purposeful engagement of parents, students, educators, and other educational partners, including those representing the student groups identified by LCFF, is critical to the development of the LCAP and the budget process.</a:t>
            </a:r>
          </a:p>
          <a:p>
            <a:pPr lvl="0"/>
            <a:r>
              <a:rPr lang="en-US" dirty="0"/>
              <a:t>Consistent with statute, comprehensive strategic planning, accountability, and improvement across the state priorities and locally identified priorities should be supported through meaningful engagement of educational partners. </a:t>
            </a:r>
          </a:p>
          <a:p>
            <a:pPr lvl="0"/>
            <a:r>
              <a:rPr lang="en-US" dirty="0"/>
              <a:t>Engagement of educational partners is an ongoing, annual process.</a:t>
            </a:r>
          </a:p>
        </p:txBody>
      </p:sp>
      <p:sp>
        <p:nvSpPr>
          <p:cNvPr id="4" name="Slide Number Placeholder 3">
            <a:extLst>
              <a:ext uri="{FF2B5EF4-FFF2-40B4-BE49-F238E27FC236}">
                <a16:creationId xmlns:a16="http://schemas.microsoft.com/office/drawing/2014/main" id="{221908A1-E3DE-4FA8-928E-A2B141446EBE}"/>
              </a:ext>
            </a:extLst>
          </p:cNvPr>
          <p:cNvSpPr>
            <a:spLocks noGrp="1"/>
          </p:cNvSpPr>
          <p:nvPr>
            <p:ph type="sldNum" sz="quarter" idx="12"/>
          </p:nvPr>
        </p:nvSpPr>
        <p:spPr/>
        <p:txBody>
          <a:bodyPr/>
          <a:lstStyle/>
          <a:p>
            <a:fld id="{1E47FE53-EBF0-4DA7-9D9D-CC1C3A20F3CB}" type="slidenum">
              <a:rPr lang="en-US" smtClean="0"/>
              <a:t>24</a:t>
            </a:fld>
            <a:endParaRPr lang="en-US"/>
          </a:p>
        </p:txBody>
      </p:sp>
    </p:spTree>
    <p:extLst>
      <p:ext uri="{BB962C8B-B14F-4D97-AF65-F5344CB8AC3E}">
        <p14:creationId xmlns:p14="http://schemas.microsoft.com/office/powerpoint/2010/main" val="1773288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FB16-B86E-4914-B0F5-FF0D331C8DD9}"/>
              </a:ext>
            </a:extLst>
          </p:cNvPr>
          <p:cNvSpPr>
            <a:spLocks noGrp="1"/>
          </p:cNvSpPr>
          <p:nvPr>
            <p:ph type="title"/>
          </p:nvPr>
        </p:nvSpPr>
        <p:spPr/>
        <p:txBody>
          <a:bodyPr/>
          <a:lstStyle/>
          <a:p>
            <a:r>
              <a:rPr lang="en-US" dirty="0"/>
              <a:t>Purpose of the Engaging Educational Partners Section Purpose (2 of 2)</a:t>
            </a:r>
          </a:p>
        </p:txBody>
      </p:sp>
      <p:sp>
        <p:nvSpPr>
          <p:cNvPr id="3" name="Content Placeholder 2">
            <a:extLst>
              <a:ext uri="{FF2B5EF4-FFF2-40B4-BE49-F238E27FC236}">
                <a16:creationId xmlns:a16="http://schemas.microsoft.com/office/drawing/2014/main" id="{B8F94181-55D3-4582-8119-AE376DCEA3E0}"/>
              </a:ext>
            </a:extLst>
          </p:cNvPr>
          <p:cNvSpPr>
            <a:spLocks noGrp="1"/>
          </p:cNvSpPr>
          <p:nvPr>
            <p:ph idx="1"/>
          </p:nvPr>
        </p:nvSpPr>
        <p:spPr/>
        <p:txBody>
          <a:bodyPr/>
          <a:lstStyle/>
          <a:p>
            <a:pPr lvl="0"/>
            <a:r>
              <a:rPr lang="en-US" dirty="0"/>
              <a:t>This section is designed to reflect how engagement with educational partners influenced the decisions reflected in the adopted LCAP. </a:t>
            </a:r>
          </a:p>
          <a:p>
            <a:pPr lvl="0"/>
            <a:r>
              <a:rPr lang="en-US" dirty="0"/>
              <a:t>The goal is to allow educational partners that participated in the LCAP development process, as well as the broader public, to understand how the LEA engaged its educational partners and the impact of that engagement on the plan. </a:t>
            </a:r>
          </a:p>
          <a:p>
            <a:pPr lvl="0"/>
            <a:r>
              <a:rPr lang="en-US" dirty="0"/>
              <a:t>LEAs are encouraged to keep this goal in the forefront when completing this section. </a:t>
            </a:r>
          </a:p>
        </p:txBody>
      </p:sp>
      <p:sp>
        <p:nvSpPr>
          <p:cNvPr id="4" name="Slide Number Placeholder 3">
            <a:extLst>
              <a:ext uri="{FF2B5EF4-FFF2-40B4-BE49-F238E27FC236}">
                <a16:creationId xmlns:a16="http://schemas.microsoft.com/office/drawing/2014/main" id="{78B323FC-B027-4D93-8D90-8F04C1D61150}"/>
              </a:ext>
            </a:extLst>
          </p:cNvPr>
          <p:cNvSpPr>
            <a:spLocks noGrp="1"/>
          </p:cNvSpPr>
          <p:nvPr>
            <p:ph type="sldNum" sz="quarter" idx="12"/>
          </p:nvPr>
        </p:nvSpPr>
        <p:spPr/>
        <p:txBody>
          <a:bodyPr/>
          <a:lstStyle/>
          <a:p>
            <a:fld id="{1E47FE53-EBF0-4DA7-9D9D-CC1C3A20F3CB}" type="slidenum">
              <a:rPr lang="en-US" smtClean="0"/>
              <a:t>25</a:t>
            </a:fld>
            <a:endParaRPr lang="en-US"/>
          </a:p>
        </p:txBody>
      </p:sp>
    </p:spTree>
    <p:extLst>
      <p:ext uri="{BB962C8B-B14F-4D97-AF65-F5344CB8AC3E}">
        <p14:creationId xmlns:p14="http://schemas.microsoft.com/office/powerpoint/2010/main" val="393297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3D29-4359-42A0-BA70-F2D2B0014C34}"/>
              </a:ext>
            </a:extLst>
          </p:cNvPr>
          <p:cNvSpPr>
            <a:spLocks noGrp="1"/>
          </p:cNvSpPr>
          <p:nvPr>
            <p:ph type="title"/>
          </p:nvPr>
        </p:nvSpPr>
        <p:spPr/>
        <p:txBody>
          <a:bodyPr/>
          <a:lstStyle/>
          <a:p>
            <a:r>
              <a:rPr lang="en-US" dirty="0"/>
              <a:t>Changes to the Section</a:t>
            </a:r>
          </a:p>
        </p:txBody>
      </p:sp>
      <p:sp>
        <p:nvSpPr>
          <p:cNvPr id="3" name="Content Placeholder 2">
            <a:extLst>
              <a:ext uri="{FF2B5EF4-FFF2-40B4-BE49-F238E27FC236}">
                <a16:creationId xmlns:a16="http://schemas.microsoft.com/office/drawing/2014/main" id="{CBEC6632-D3B9-42D0-99D9-9C12B85A4DED}"/>
              </a:ext>
            </a:extLst>
          </p:cNvPr>
          <p:cNvSpPr>
            <a:spLocks noGrp="1"/>
          </p:cNvSpPr>
          <p:nvPr>
            <p:ph idx="1"/>
          </p:nvPr>
        </p:nvSpPr>
        <p:spPr/>
        <p:txBody>
          <a:bodyPr/>
          <a:lstStyle/>
          <a:p>
            <a:r>
              <a:rPr lang="en-US" dirty="0"/>
              <a:t>As previously noted the SBE adopted the use of the term “educational partners” as a replacement for the term “stakeholder” at its November 2021 meeting.</a:t>
            </a:r>
          </a:p>
          <a:p>
            <a:r>
              <a:rPr lang="en-US" dirty="0"/>
              <a:t>Based on this change, the “Stakeholder Engagement” section has been revised to be the “Engaging Educational Partners” section and the term “stakeholder” has been replaced with “educational partner”.</a:t>
            </a:r>
          </a:p>
          <a:p>
            <a:r>
              <a:rPr lang="en-US" b="1" i="1" dirty="0"/>
              <a:t>No changes have been made to this section or its requirements aside from the change in terminology.  </a:t>
            </a:r>
          </a:p>
          <a:p>
            <a:endParaRPr lang="en-US" dirty="0"/>
          </a:p>
          <a:p>
            <a:endParaRPr lang="en-US" dirty="0"/>
          </a:p>
        </p:txBody>
      </p:sp>
      <p:sp>
        <p:nvSpPr>
          <p:cNvPr id="4" name="Slide Number Placeholder 3">
            <a:extLst>
              <a:ext uri="{FF2B5EF4-FFF2-40B4-BE49-F238E27FC236}">
                <a16:creationId xmlns:a16="http://schemas.microsoft.com/office/drawing/2014/main" id="{0CBE751D-4554-4506-87C2-D3905328A94B}"/>
              </a:ext>
            </a:extLst>
          </p:cNvPr>
          <p:cNvSpPr>
            <a:spLocks noGrp="1"/>
          </p:cNvSpPr>
          <p:nvPr>
            <p:ph type="sldNum" sz="quarter" idx="12"/>
          </p:nvPr>
        </p:nvSpPr>
        <p:spPr/>
        <p:txBody>
          <a:bodyPr/>
          <a:lstStyle/>
          <a:p>
            <a:fld id="{1E47FE53-EBF0-4DA7-9D9D-CC1C3A20F3CB}" type="slidenum">
              <a:rPr lang="en-US" smtClean="0"/>
              <a:t>26</a:t>
            </a:fld>
            <a:endParaRPr lang="en-US"/>
          </a:p>
        </p:txBody>
      </p:sp>
    </p:spTree>
    <p:extLst>
      <p:ext uri="{BB962C8B-B14F-4D97-AF65-F5344CB8AC3E}">
        <p14:creationId xmlns:p14="http://schemas.microsoft.com/office/powerpoint/2010/main" val="3585983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BCC3-41A8-4033-A634-557FCCE39072}"/>
              </a:ext>
            </a:extLst>
          </p:cNvPr>
          <p:cNvSpPr>
            <a:spLocks noGrp="1"/>
          </p:cNvSpPr>
          <p:nvPr>
            <p:ph type="title"/>
          </p:nvPr>
        </p:nvSpPr>
        <p:spPr/>
        <p:txBody>
          <a:bodyPr/>
          <a:lstStyle/>
          <a:p>
            <a:r>
              <a:rPr lang="en-US" dirty="0"/>
              <a:t>Engaging Educational Partners Section</a:t>
            </a:r>
          </a:p>
        </p:txBody>
      </p:sp>
      <p:sp>
        <p:nvSpPr>
          <p:cNvPr id="4" name="Slide Number Placeholder 3">
            <a:extLst>
              <a:ext uri="{FF2B5EF4-FFF2-40B4-BE49-F238E27FC236}">
                <a16:creationId xmlns:a16="http://schemas.microsoft.com/office/drawing/2014/main" id="{5D9A72D2-0751-414A-9D1E-2F5E5064288D}"/>
              </a:ext>
            </a:extLst>
          </p:cNvPr>
          <p:cNvSpPr>
            <a:spLocks noGrp="1"/>
          </p:cNvSpPr>
          <p:nvPr>
            <p:ph type="sldNum" sz="quarter" idx="12"/>
          </p:nvPr>
        </p:nvSpPr>
        <p:spPr/>
        <p:txBody>
          <a:bodyPr/>
          <a:lstStyle/>
          <a:p>
            <a:fld id="{1E47FE53-EBF0-4DA7-9D9D-CC1C3A20F3CB}" type="slidenum">
              <a:rPr lang="en-US" smtClean="0"/>
              <a:t>27</a:t>
            </a:fld>
            <a:endParaRPr lang="en-US"/>
          </a:p>
        </p:txBody>
      </p:sp>
    </p:spTree>
    <p:extLst>
      <p:ext uri="{BB962C8B-B14F-4D97-AF65-F5344CB8AC3E}">
        <p14:creationId xmlns:p14="http://schemas.microsoft.com/office/powerpoint/2010/main" val="3511322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DFA4-A687-41D3-AB00-29608C6D3529}"/>
              </a:ext>
            </a:extLst>
          </p:cNvPr>
          <p:cNvSpPr>
            <a:spLocks noGrp="1"/>
          </p:cNvSpPr>
          <p:nvPr>
            <p:ph type="title"/>
          </p:nvPr>
        </p:nvSpPr>
        <p:spPr/>
        <p:txBody>
          <a:bodyPr/>
          <a:lstStyle/>
          <a:p>
            <a:r>
              <a:rPr lang="en-US" dirty="0"/>
              <a:t>Summary of the Engagement Process</a:t>
            </a:r>
          </a:p>
        </p:txBody>
      </p:sp>
      <p:sp>
        <p:nvSpPr>
          <p:cNvPr id="3" name="Content Placeholder 2">
            <a:extLst>
              <a:ext uri="{FF2B5EF4-FFF2-40B4-BE49-F238E27FC236}">
                <a16:creationId xmlns:a16="http://schemas.microsoft.com/office/drawing/2014/main" id="{D975B807-E29E-4603-9FF4-85AD6EEC468B}"/>
              </a:ext>
            </a:extLst>
          </p:cNvPr>
          <p:cNvSpPr>
            <a:spLocks noGrp="1"/>
          </p:cNvSpPr>
          <p:nvPr>
            <p:ph idx="1"/>
          </p:nvPr>
        </p:nvSpPr>
        <p:spPr/>
        <p:txBody>
          <a:bodyPr>
            <a:normAutofit fontScale="92500" lnSpcReduction="20000"/>
          </a:bodyPr>
          <a:lstStyle/>
          <a:p>
            <a:pPr marL="0" indent="0">
              <a:buNone/>
            </a:pPr>
            <a:r>
              <a:rPr lang="en-US" b="1" dirty="0">
                <a:sym typeface="Arial"/>
              </a:rPr>
              <a:t>Prompt 1</a:t>
            </a:r>
          </a:p>
          <a:p>
            <a:pPr marL="0" indent="0">
              <a:buNone/>
            </a:pPr>
            <a:r>
              <a:rPr lang="en-US" dirty="0"/>
              <a:t>A summary of the process used to engage educational partners and how this engagement was considered before finalizing the LCAP.</a:t>
            </a:r>
          </a:p>
          <a:p>
            <a:pPr marL="0" indent="0">
              <a:buNone/>
            </a:pPr>
            <a:r>
              <a:rPr lang="en-US" b="1" dirty="0">
                <a:sym typeface="Arial"/>
              </a:rPr>
              <a:t>Instructions</a:t>
            </a:r>
          </a:p>
          <a:p>
            <a:pPr marL="0" indent="0">
              <a:buNone/>
            </a:pPr>
            <a:r>
              <a:rPr lang="en-US" dirty="0">
                <a:sym typeface="Arial"/>
              </a:rPr>
              <a:t>Describe the engagement process used by the LEA to involve educational partners in the development of the LCAP, including, at a minimum, describing how the LEA met its obligation to consult with all statutorily required educational partners as applicable to the type of LEA. A sufficient response to this prompt must include general information about the timeline of the process and meetings or other engagement strategies with educational partners. A response may also include information about an LEA’s philosophical approach to engaging its educational partners.</a:t>
            </a:r>
          </a:p>
          <a:p>
            <a:pPr marL="0" indent="0">
              <a:buNone/>
            </a:pPr>
            <a:endParaRPr lang="en-US" dirty="0"/>
          </a:p>
        </p:txBody>
      </p:sp>
      <p:sp>
        <p:nvSpPr>
          <p:cNvPr id="4" name="Slide Number Placeholder 3">
            <a:extLst>
              <a:ext uri="{FF2B5EF4-FFF2-40B4-BE49-F238E27FC236}">
                <a16:creationId xmlns:a16="http://schemas.microsoft.com/office/drawing/2014/main" id="{8E916B24-05E0-47BC-A032-1DDAC7C8450F}"/>
              </a:ext>
            </a:extLst>
          </p:cNvPr>
          <p:cNvSpPr>
            <a:spLocks noGrp="1"/>
          </p:cNvSpPr>
          <p:nvPr>
            <p:ph type="sldNum" sz="quarter" idx="12"/>
          </p:nvPr>
        </p:nvSpPr>
        <p:spPr/>
        <p:txBody>
          <a:bodyPr/>
          <a:lstStyle/>
          <a:p>
            <a:fld id="{1E47FE53-EBF0-4DA7-9D9D-CC1C3A20F3CB}" type="slidenum">
              <a:rPr lang="en-US" smtClean="0"/>
              <a:t>28</a:t>
            </a:fld>
            <a:endParaRPr lang="en-US"/>
          </a:p>
        </p:txBody>
      </p:sp>
    </p:spTree>
    <p:extLst>
      <p:ext uri="{BB962C8B-B14F-4D97-AF65-F5344CB8AC3E}">
        <p14:creationId xmlns:p14="http://schemas.microsoft.com/office/powerpoint/2010/main" val="725747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80573-2AB7-4E4E-8011-279F164A5714}"/>
              </a:ext>
            </a:extLst>
          </p:cNvPr>
          <p:cNvSpPr>
            <a:spLocks noGrp="1"/>
          </p:cNvSpPr>
          <p:nvPr>
            <p:ph type="title"/>
          </p:nvPr>
        </p:nvSpPr>
        <p:spPr/>
        <p:txBody>
          <a:bodyPr/>
          <a:lstStyle/>
          <a:p>
            <a:r>
              <a:rPr lang="en-US" dirty="0"/>
              <a:t>Summary of Feedback</a:t>
            </a:r>
          </a:p>
        </p:txBody>
      </p:sp>
      <p:sp>
        <p:nvSpPr>
          <p:cNvPr id="3" name="Content Placeholder 2">
            <a:extLst>
              <a:ext uri="{FF2B5EF4-FFF2-40B4-BE49-F238E27FC236}">
                <a16:creationId xmlns:a16="http://schemas.microsoft.com/office/drawing/2014/main" id="{2CA63D00-9BAC-4155-AE1B-21A163D6CDDA}"/>
              </a:ext>
            </a:extLst>
          </p:cNvPr>
          <p:cNvSpPr>
            <a:spLocks noGrp="1"/>
          </p:cNvSpPr>
          <p:nvPr>
            <p:ph idx="1"/>
          </p:nvPr>
        </p:nvSpPr>
        <p:spPr/>
        <p:txBody>
          <a:bodyPr/>
          <a:lstStyle/>
          <a:p>
            <a:pPr marL="0" indent="0">
              <a:buNone/>
            </a:pPr>
            <a:r>
              <a:rPr lang="en-US" b="1" dirty="0">
                <a:sym typeface="Arial"/>
              </a:rPr>
              <a:t>Prompt 2</a:t>
            </a:r>
          </a:p>
          <a:p>
            <a:pPr marL="0" indent="0">
              <a:buNone/>
            </a:pPr>
            <a:r>
              <a:rPr lang="en-US" dirty="0"/>
              <a:t>A summary of the feedback provided by specific educational partners.</a:t>
            </a:r>
          </a:p>
          <a:p>
            <a:pPr marL="0" indent="0">
              <a:buNone/>
            </a:pPr>
            <a:r>
              <a:rPr lang="en-US" b="1" dirty="0">
                <a:sym typeface="Arial"/>
              </a:rPr>
              <a:t>Instructions</a:t>
            </a:r>
            <a:endParaRPr lang="en-US" b="1" dirty="0"/>
          </a:p>
          <a:p>
            <a:pPr marL="0" indent="0">
              <a:buNone/>
            </a:pPr>
            <a:r>
              <a:rPr lang="en-US" dirty="0">
                <a:sym typeface="Arial"/>
              </a:rPr>
              <a:t>Describe and summarize the feedback provided by specific educational partners. A sufficient response to this prompt will indicate ideas, trends, or inputs that emerged from an analysis of the feedback received from educational partners.</a:t>
            </a:r>
          </a:p>
        </p:txBody>
      </p:sp>
      <p:sp>
        <p:nvSpPr>
          <p:cNvPr id="4" name="Slide Number Placeholder 3">
            <a:extLst>
              <a:ext uri="{FF2B5EF4-FFF2-40B4-BE49-F238E27FC236}">
                <a16:creationId xmlns:a16="http://schemas.microsoft.com/office/drawing/2014/main" id="{A980EF09-1D41-40F0-874D-9229E4138905}"/>
              </a:ext>
            </a:extLst>
          </p:cNvPr>
          <p:cNvSpPr>
            <a:spLocks noGrp="1"/>
          </p:cNvSpPr>
          <p:nvPr>
            <p:ph type="sldNum" sz="quarter" idx="12"/>
          </p:nvPr>
        </p:nvSpPr>
        <p:spPr/>
        <p:txBody>
          <a:bodyPr/>
          <a:lstStyle/>
          <a:p>
            <a:fld id="{1E47FE53-EBF0-4DA7-9D9D-CC1C3A20F3CB}" type="slidenum">
              <a:rPr lang="en-US" smtClean="0"/>
              <a:t>29</a:t>
            </a:fld>
            <a:endParaRPr lang="en-US"/>
          </a:p>
        </p:txBody>
      </p:sp>
    </p:spTree>
    <p:extLst>
      <p:ext uri="{BB962C8B-B14F-4D97-AF65-F5344CB8AC3E}">
        <p14:creationId xmlns:p14="http://schemas.microsoft.com/office/powerpoint/2010/main" val="406297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1EB2-E920-4A61-A099-48926E579EF2}"/>
              </a:ext>
            </a:extLst>
          </p:cNvPr>
          <p:cNvSpPr>
            <a:spLocks noGrp="1"/>
          </p:cNvSpPr>
          <p:nvPr>
            <p:ph type="title"/>
          </p:nvPr>
        </p:nvSpPr>
        <p:spPr/>
        <p:txBody>
          <a:bodyPr/>
          <a:lstStyle/>
          <a:p>
            <a:r>
              <a:rPr lang="en-US" dirty="0"/>
              <a:t>Template Files</a:t>
            </a:r>
          </a:p>
        </p:txBody>
      </p:sp>
      <p:sp>
        <p:nvSpPr>
          <p:cNvPr id="3" name="Content Placeholder 2">
            <a:extLst>
              <a:ext uri="{FF2B5EF4-FFF2-40B4-BE49-F238E27FC236}">
                <a16:creationId xmlns:a16="http://schemas.microsoft.com/office/drawing/2014/main" id="{D6E59869-170F-4648-A9F2-E6B17255A047}"/>
              </a:ext>
            </a:extLst>
          </p:cNvPr>
          <p:cNvSpPr>
            <a:spLocks noGrp="1"/>
          </p:cNvSpPr>
          <p:nvPr>
            <p:ph idx="1"/>
          </p:nvPr>
        </p:nvSpPr>
        <p:spPr/>
        <p:txBody>
          <a:bodyPr>
            <a:normAutofit fontScale="92500" lnSpcReduction="10000"/>
          </a:bodyPr>
          <a:lstStyle/>
          <a:p>
            <a:r>
              <a:rPr lang="en-US" dirty="0"/>
              <a:t>The LCAP Template: </a:t>
            </a:r>
            <a:r>
              <a:rPr lang="en-US" dirty="0">
                <a:solidFill>
                  <a:srgbClr val="1704A0"/>
                </a:solidFill>
                <a:hlinkClick r:id="rId2" tooltip="LCAP Template">
                  <a:extLst>
                    <a:ext uri="{A12FA001-AC4F-418D-AE19-62706E023703}">
                      <ahyp:hlinkClr xmlns:ahyp="http://schemas.microsoft.com/office/drawing/2018/hyperlinkcolor" val="tx"/>
                    </a:ext>
                  </a:extLst>
                </a:hlinkClick>
              </a:rPr>
              <a:t>https://www.cde.ca.gov/re/lc/documents/lcaptemplate2022.docx</a:t>
            </a:r>
            <a:r>
              <a:rPr lang="en-US" dirty="0"/>
              <a:t>  </a:t>
            </a:r>
          </a:p>
          <a:p>
            <a:r>
              <a:rPr lang="en-US" dirty="0"/>
              <a:t>LCAP Action Tables Template: </a:t>
            </a:r>
            <a:r>
              <a:rPr lang="en-US" dirty="0">
                <a:solidFill>
                  <a:srgbClr val="1704A0"/>
                </a:solidFill>
                <a:hlinkClick r:id="rId3" tooltip="LCAP Action Tables">
                  <a:extLst>
                    <a:ext uri="{A12FA001-AC4F-418D-AE19-62706E023703}">
                      <ahyp:hlinkClr xmlns:ahyp="http://schemas.microsoft.com/office/drawing/2018/hyperlinkcolor" val="tx"/>
                    </a:ext>
                  </a:extLst>
                </a:hlinkClick>
              </a:rPr>
              <a:t>https://www.cde.ca.gov/re/lc/documents/lcapactiontables.xlsx</a:t>
            </a:r>
            <a:r>
              <a:rPr lang="en-US" dirty="0"/>
              <a:t> </a:t>
            </a:r>
          </a:p>
          <a:p>
            <a:r>
              <a:rPr lang="en-US" dirty="0"/>
              <a:t>Supplement to the Annual Update to the 2021–22 LCAP Template (2021–22 Supplement): </a:t>
            </a:r>
            <a:r>
              <a:rPr lang="en-US" dirty="0">
                <a:solidFill>
                  <a:srgbClr val="1704A0"/>
                </a:solidFill>
                <a:hlinkClick r:id="rId4" tooltip="Supplement to the Annual Update to the 2021–22 LCAP Template">
                  <a:extLst>
                    <a:ext uri="{A12FA001-AC4F-418D-AE19-62706E023703}">
                      <ahyp:hlinkClr xmlns:ahyp="http://schemas.microsoft.com/office/drawing/2018/hyperlinkcolor" val="tx"/>
                    </a:ext>
                  </a:extLst>
                </a:hlinkClick>
              </a:rPr>
              <a:t>https://www.cde.ca.gov/re/lc/documents/lcapsupplement.docx</a:t>
            </a:r>
            <a:r>
              <a:rPr lang="en-US" dirty="0"/>
              <a:t> </a:t>
            </a:r>
          </a:p>
          <a:p>
            <a:r>
              <a:rPr lang="en-US" dirty="0"/>
              <a:t>The Budget Overview for Parents Template is being revised to remove the references to the 2020–21 Learning Continuity and Attendance Plan and to align to the LCAP Template. It will be available the week of December 6, 2021.</a:t>
            </a:r>
          </a:p>
          <a:p>
            <a:endParaRPr lang="en-US" dirty="0"/>
          </a:p>
        </p:txBody>
      </p:sp>
      <p:sp>
        <p:nvSpPr>
          <p:cNvPr id="4" name="Slide Number Placeholder 3">
            <a:extLst>
              <a:ext uri="{FF2B5EF4-FFF2-40B4-BE49-F238E27FC236}">
                <a16:creationId xmlns:a16="http://schemas.microsoft.com/office/drawing/2014/main" id="{F2011D7B-DA41-4362-9BD6-2E6B0891C950}"/>
              </a:ext>
            </a:extLst>
          </p:cNvPr>
          <p:cNvSpPr>
            <a:spLocks noGrp="1"/>
          </p:cNvSpPr>
          <p:nvPr>
            <p:ph type="sldNum" sz="quarter" idx="12"/>
          </p:nvPr>
        </p:nvSpPr>
        <p:spPr/>
        <p:txBody>
          <a:bodyPr/>
          <a:lstStyle/>
          <a:p>
            <a:fld id="{1E47FE53-EBF0-4DA7-9D9D-CC1C3A20F3CB}" type="slidenum">
              <a:rPr lang="en-US" smtClean="0"/>
              <a:t>3</a:t>
            </a:fld>
            <a:endParaRPr lang="en-US"/>
          </a:p>
        </p:txBody>
      </p:sp>
    </p:spTree>
    <p:extLst>
      <p:ext uri="{BB962C8B-B14F-4D97-AF65-F5344CB8AC3E}">
        <p14:creationId xmlns:p14="http://schemas.microsoft.com/office/powerpoint/2010/main" val="3478160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1F7E-4BC8-47A8-B305-A2700F8F66B1}"/>
              </a:ext>
            </a:extLst>
          </p:cNvPr>
          <p:cNvSpPr>
            <a:spLocks noGrp="1"/>
          </p:cNvSpPr>
          <p:nvPr>
            <p:ph type="title"/>
          </p:nvPr>
        </p:nvSpPr>
        <p:spPr/>
        <p:txBody>
          <a:bodyPr/>
          <a:lstStyle/>
          <a:p>
            <a:r>
              <a:rPr lang="en-US" dirty="0"/>
              <a:t>Description of Aspects</a:t>
            </a:r>
          </a:p>
        </p:txBody>
      </p:sp>
      <p:sp>
        <p:nvSpPr>
          <p:cNvPr id="3" name="Content Placeholder 2">
            <a:extLst>
              <a:ext uri="{FF2B5EF4-FFF2-40B4-BE49-F238E27FC236}">
                <a16:creationId xmlns:a16="http://schemas.microsoft.com/office/drawing/2014/main" id="{049E9875-A145-4A1C-A831-18A31EFFDC4F}"/>
              </a:ext>
            </a:extLst>
          </p:cNvPr>
          <p:cNvSpPr>
            <a:spLocks noGrp="1"/>
          </p:cNvSpPr>
          <p:nvPr>
            <p:ph idx="1"/>
          </p:nvPr>
        </p:nvSpPr>
        <p:spPr/>
        <p:txBody>
          <a:bodyPr>
            <a:normAutofit fontScale="85000" lnSpcReduction="20000"/>
          </a:bodyPr>
          <a:lstStyle/>
          <a:p>
            <a:pPr marL="0" indent="0">
              <a:buNone/>
            </a:pPr>
            <a:r>
              <a:rPr lang="en-US" b="1" dirty="0"/>
              <a:t>Prompt 3: </a:t>
            </a:r>
          </a:p>
          <a:p>
            <a:r>
              <a:rPr lang="en-US" dirty="0"/>
              <a:t>A description of the aspects of the LCAP that were influenced by specific input from educational partners</a:t>
            </a:r>
          </a:p>
          <a:p>
            <a:pPr marL="0" indent="0">
              <a:buNone/>
            </a:pPr>
            <a:r>
              <a:rPr lang="en-US" b="1" dirty="0"/>
              <a:t>Instructions:</a:t>
            </a:r>
          </a:p>
          <a:p>
            <a:r>
              <a:rPr lang="en-US" dirty="0"/>
              <a:t>A sufficient response to this prompt will provide stakeholders and the public clear, specific information about how the stakeholder engagement process influenced the development of the LCAP. </a:t>
            </a:r>
          </a:p>
          <a:p>
            <a:r>
              <a:rPr lang="en-US" dirty="0"/>
              <a:t>The response must describe aspects of the LCAP that were influenced by or developed in response to the educational partner feedback described in response to Prompt 2. This may include a description of how the LEA prioritized requests of educational partners within the context of the budgetary resources available or otherwise prioritized areas of focus within the LCAP. </a:t>
            </a:r>
          </a:p>
          <a:p>
            <a:pPr marL="0" indent="0">
              <a:buNone/>
            </a:pPr>
            <a:endParaRPr lang="en-US" dirty="0"/>
          </a:p>
        </p:txBody>
      </p:sp>
      <p:sp>
        <p:nvSpPr>
          <p:cNvPr id="4" name="Slide Number Placeholder 3">
            <a:extLst>
              <a:ext uri="{FF2B5EF4-FFF2-40B4-BE49-F238E27FC236}">
                <a16:creationId xmlns:a16="http://schemas.microsoft.com/office/drawing/2014/main" id="{EBBA1215-8EFE-49DD-9FE4-C1352D5ADDE8}"/>
              </a:ext>
            </a:extLst>
          </p:cNvPr>
          <p:cNvSpPr>
            <a:spLocks noGrp="1"/>
          </p:cNvSpPr>
          <p:nvPr>
            <p:ph type="sldNum" sz="quarter" idx="12"/>
          </p:nvPr>
        </p:nvSpPr>
        <p:spPr/>
        <p:txBody>
          <a:bodyPr/>
          <a:lstStyle/>
          <a:p>
            <a:fld id="{1E47FE53-EBF0-4DA7-9D9D-CC1C3A20F3CB}" type="slidenum">
              <a:rPr lang="en-US" smtClean="0"/>
              <a:t>30</a:t>
            </a:fld>
            <a:endParaRPr lang="en-US"/>
          </a:p>
        </p:txBody>
      </p:sp>
    </p:spTree>
    <p:extLst>
      <p:ext uri="{BB962C8B-B14F-4D97-AF65-F5344CB8AC3E}">
        <p14:creationId xmlns:p14="http://schemas.microsoft.com/office/powerpoint/2010/main" val="673635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6942-4EE3-4EF6-BEDA-C34279AE6120}"/>
              </a:ext>
            </a:extLst>
          </p:cNvPr>
          <p:cNvSpPr>
            <a:spLocks noGrp="1"/>
          </p:cNvSpPr>
          <p:nvPr>
            <p:ph type="title"/>
          </p:nvPr>
        </p:nvSpPr>
        <p:spPr/>
        <p:txBody>
          <a:bodyPr/>
          <a:lstStyle/>
          <a:p>
            <a:r>
              <a:rPr lang="en-US" dirty="0"/>
              <a:t>Goals and Actions</a:t>
            </a:r>
          </a:p>
        </p:txBody>
      </p:sp>
      <p:sp>
        <p:nvSpPr>
          <p:cNvPr id="3" name="Text Placeholder 2">
            <a:extLst>
              <a:ext uri="{FF2B5EF4-FFF2-40B4-BE49-F238E27FC236}">
                <a16:creationId xmlns:a16="http://schemas.microsoft.com/office/drawing/2014/main" id="{4AD69CEC-D17C-4CE9-B644-23F737DB82AB}"/>
              </a:ext>
            </a:extLst>
          </p:cNvPr>
          <p:cNvSpPr>
            <a:spLocks noGrp="1"/>
          </p:cNvSpPr>
          <p:nvPr>
            <p:ph type="body" idx="1"/>
          </p:nvPr>
        </p:nvSpPr>
        <p:spPr/>
        <p:txBody>
          <a:bodyPr/>
          <a:lstStyle/>
          <a:p>
            <a:r>
              <a:rPr lang="en-US" dirty="0"/>
              <a:t>Addressing identified needs in support of students</a:t>
            </a:r>
          </a:p>
        </p:txBody>
      </p:sp>
      <p:sp>
        <p:nvSpPr>
          <p:cNvPr id="4" name="Slide Number Placeholder 3">
            <a:extLst>
              <a:ext uri="{FF2B5EF4-FFF2-40B4-BE49-F238E27FC236}">
                <a16:creationId xmlns:a16="http://schemas.microsoft.com/office/drawing/2014/main" id="{F503D22A-10A8-47A3-ABEE-BDA862B6414B}"/>
              </a:ext>
            </a:extLst>
          </p:cNvPr>
          <p:cNvSpPr>
            <a:spLocks noGrp="1"/>
          </p:cNvSpPr>
          <p:nvPr>
            <p:ph type="sldNum" sz="quarter" idx="12"/>
          </p:nvPr>
        </p:nvSpPr>
        <p:spPr/>
        <p:txBody>
          <a:bodyPr/>
          <a:lstStyle/>
          <a:p>
            <a:fld id="{1E47FE53-EBF0-4DA7-9D9D-CC1C3A20F3CB}" type="slidenum">
              <a:rPr lang="en-US" smtClean="0"/>
              <a:t>31</a:t>
            </a:fld>
            <a:endParaRPr lang="en-US"/>
          </a:p>
        </p:txBody>
      </p:sp>
    </p:spTree>
    <p:extLst>
      <p:ext uri="{BB962C8B-B14F-4D97-AF65-F5344CB8AC3E}">
        <p14:creationId xmlns:p14="http://schemas.microsoft.com/office/powerpoint/2010/main" val="425842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5DCE-6F3B-4170-AFF9-759F07E89983}"/>
              </a:ext>
            </a:extLst>
          </p:cNvPr>
          <p:cNvSpPr>
            <a:spLocks noGrp="1"/>
          </p:cNvSpPr>
          <p:nvPr>
            <p:ph type="title"/>
          </p:nvPr>
        </p:nvSpPr>
        <p:spPr/>
        <p:txBody>
          <a:bodyPr/>
          <a:lstStyle/>
          <a:p>
            <a:r>
              <a:rPr lang="en-US" dirty="0"/>
              <a:t>Purpose of the Goals and Actions Section</a:t>
            </a:r>
          </a:p>
        </p:txBody>
      </p:sp>
      <p:sp>
        <p:nvSpPr>
          <p:cNvPr id="3" name="Content Placeholder 2">
            <a:extLst>
              <a:ext uri="{FF2B5EF4-FFF2-40B4-BE49-F238E27FC236}">
                <a16:creationId xmlns:a16="http://schemas.microsoft.com/office/drawing/2014/main" id="{13FD1490-9166-4F9E-879B-232E692265B7}"/>
              </a:ext>
            </a:extLst>
          </p:cNvPr>
          <p:cNvSpPr>
            <a:spLocks noGrp="1"/>
          </p:cNvSpPr>
          <p:nvPr>
            <p:ph idx="1"/>
          </p:nvPr>
        </p:nvSpPr>
        <p:spPr/>
        <p:txBody>
          <a:bodyPr/>
          <a:lstStyle/>
          <a:p>
            <a:pPr marL="0" indent="0">
              <a:buNone/>
            </a:pPr>
            <a:r>
              <a:rPr lang="en-US" dirty="0"/>
              <a:t>The purpose of the Goals and Actions section is two-fold:</a:t>
            </a:r>
          </a:p>
          <a:p>
            <a:pPr marL="457200" indent="-457200">
              <a:buFont typeface="+mj-lt"/>
              <a:buAutoNum type="arabicPeriod"/>
            </a:pPr>
            <a:r>
              <a:rPr lang="en-US" dirty="0"/>
              <a:t>To identify </a:t>
            </a:r>
          </a:p>
          <a:p>
            <a:pPr lvl="1"/>
            <a:r>
              <a:rPr lang="en-US" dirty="0"/>
              <a:t>the goal and why the goal has been identified, </a:t>
            </a:r>
          </a:p>
          <a:p>
            <a:pPr lvl="1"/>
            <a:r>
              <a:rPr lang="en-US" dirty="0"/>
              <a:t>how an LEA will know when it has accomplished the goal, </a:t>
            </a:r>
          </a:p>
          <a:p>
            <a:pPr lvl="1"/>
            <a:r>
              <a:rPr lang="en-US" dirty="0"/>
              <a:t>what an LEA plans to do in order to accomplish the goal, and</a:t>
            </a:r>
          </a:p>
          <a:p>
            <a:pPr lvl="1"/>
            <a:r>
              <a:rPr lang="en-US" dirty="0"/>
              <a:t>the fiscal resources being used to implement the goal.</a:t>
            </a:r>
          </a:p>
          <a:p>
            <a:pPr marL="457200" indent="-457200">
              <a:buFont typeface="+mj-lt"/>
              <a:buAutoNum type="arabicPeriod"/>
            </a:pPr>
            <a:r>
              <a:rPr lang="en-US" dirty="0"/>
              <a:t>To communicate to educational partners.</a:t>
            </a:r>
          </a:p>
          <a:p>
            <a:pPr marL="0" indent="0">
              <a:buNone/>
            </a:pPr>
            <a:endParaRPr lang="en-US" dirty="0"/>
          </a:p>
        </p:txBody>
      </p:sp>
      <p:sp>
        <p:nvSpPr>
          <p:cNvPr id="4" name="Slide Number Placeholder 3">
            <a:extLst>
              <a:ext uri="{FF2B5EF4-FFF2-40B4-BE49-F238E27FC236}">
                <a16:creationId xmlns:a16="http://schemas.microsoft.com/office/drawing/2014/main" id="{50338538-459C-434B-BD7C-1FC5C2AF1E95}"/>
              </a:ext>
            </a:extLst>
          </p:cNvPr>
          <p:cNvSpPr>
            <a:spLocks noGrp="1"/>
          </p:cNvSpPr>
          <p:nvPr>
            <p:ph type="sldNum" sz="quarter" idx="12"/>
          </p:nvPr>
        </p:nvSpPr>
        <p:spPr/>
        <p:txBody>
          <a:bodyPr/>
          <a:lstStyle/>
          <a:p>
            <a:fld id="{1E47FE53-EBF0-4DA7-9D9D-CC1C3A20F3CB}" type="slidenum">
              <a:rPr lang="en-US" smtClean="0"/>
              <a:t>32</a:t>
            </a:fld>
            <a:endParaRPr lang="en-US"/>
          </a:p>
        </p:txBody>
      </p:sp>
    </p:spTree>
    <p:extLst>
      <p:ext uri="{BB962C8B-B14F-4D97-AF65-F5344CB8AC3E}">
        <p14:creationId xmlns:p14="http://schemas.microsoft.com/office/powerpoint/2010/main" val="4218325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83A16-0823-4682-8198-72639926E206}"/>
              </a:ext>
            </a:extLst>
          </p:cNvPr>
          <p:cNvSpPr>
            <a:spLocks noGrp="1"/>
          </p:cNvSpPr>
          <p:nvPr>
            <p:ph type="title"/>
          </p:nvPr>
        </p:nvSpPr>
        <p:spPr/>
        <p:txBody>
          <a:bodyPr/>
          <a:lstStyle/>
          <a:p>
            <a:r>
              <a:rPr lang="en-US" dirty="0"/>
              <a:t>Changes to the Goals and Actions Section </a:t>
            </a:r>
          </a:p>
        </p:txBody>
      </p:sp>
      <p:sp>
        <p:nvSpPr>
          <p:cNvPr id="3" name="Content Placeholder 2">
            <a:extLst>
              <a:ext uri="{FF2B5EF4-FFF2-40B4-BE49-F238E27FC236}">
                <a16:creationId xmlns:a16="http://schemas.microsoft.com/office/drawing/2014/main" id="{95EAFAE7-2468-4D08-B7FC-1BE6B1874BD9}"/>
              </a:ext>
            </a:extLst>
          </p:cNvPr>
          <p:cNvSpPr>
            <a:spLocks noGrp="1"/>
          </p:cNvSpPr>
          <p:nvPr>
            <p:ph idx="1"/>
          </p:nvPr>
        </p:nvSpPr>
        <p:spPr/>
        <p:txBody>
          <a:bodyPr>
            <a:normAutofit fontScale="92500" lnSpcReduction="20000"/>
          </a:bodyPr>
          <a:lstStyle/>
          <a:p>
            <a:pPr marL="457200" indent="-457200">
              <a:buFont typeface="+mj-lt"/>
              <a:buAutoNum type="arabicPeriod"/>
            </a:pPr>
            <a:r>
              <a:rPr lang="en-US" dirty="0"/>
              <a:t>The Expenditure Tables included in the 2021–22 LCAP template have been renamed. They are now referred to as Action Tables. </a:t>
            </a:r>
          </a:p>
          <a:p>
            <a:pPr lvl="1"/>
            <a:r>
              <a:rPr lang="en-US" sz="2600" dirty="0"/>
              <a:t>References to the Expenditure Tables have been replaced with references to the Action Tables.</a:t>
            </a:r>
          </a:p>
          <a:p>
            <a:pPr marL="457200" indent="-457200">
              <a:buFont typeface="+mj-lt"/>
              <a:buAutoNum type="arabicPeriod"/>
            </a:pPr>
            <a:r>
              <a:rPr lang="en-US" dirty="0"/>
              <a:t>The instructions for the Goals and Actions section have been revised to include a requirement for certain LEAs to include a specific goal in their LCAP to address one or more consistently low-performing student groups or low-performing schools.</a:t>
            </a:r>
          </a:p>
          <a:p>
            <a:pPr marL="457200" indent="-457200">
              <a:buFont typeface="+mj-lt"/>
              <a:buAutoNum type="arabicPeriod"/>
            </a:pPr>
            <a:r>
              <a:rPr lang="en-US" dirty="0"/>
              <a:t>The second prompt in the Goal Analysis has been revised to read “An explanation of material differences between Budgeted Expenditures and Estimated Actual Expenditures and/or Planned Percentages of Improved Services and Estimated Actual Percentages of Improved Services.”</a:t>
            </a:r>
          </a:p>
          <a:p>
            <a:pPr marL="0" indent="0">
              <a:buNone/>
            </a:pPr>
            <a:endParaRPr lang="en-US" dirty="0"/>
          </a:p>
        </p:txBody>
      </p:sp>
      <p:sp>
        <p:nvSpPr>
          <p:cNvPr id="4" name="Text Placeholder 3">
            <a:extLst>
              <a:ext uri="{FF2B5EF4-FFF2-40B4-BE49-F238E27FC236}">
                <a16:creationId xmlns:a16="http://schemas.microsoft.com/office/drawing/2014/main" id="{010C95FC-66FD-4C40-A081-5F588E6FF6EC}"/>
              </a:ext>
            </a:extLst>
          </p:cNvPr>
          <p:cNvSpPr>
            <a:spLocks noGrp="1"/>
          </p:cNvSpPr>
          <p:nvPr>
            <p:ph type="body" sz="half" idx="2"/>
          </p:nvPr>
        </p:nvSpPr>
        <p:spPr/>
        <p:txBody>
          <a:bodyPr>
            <a:normAutofit/>
          </a:bodyPr>
          <a:lstStyle/>
          <a:p>
            <a:r>
              <a:rPr lang="en-US" sz="2400" dirty="0"/>
              <a:t>Three changes have been made to the Goals and Actions section</a:t>
            </a:r>
          </a:p>
        </p:txBody>
      </p:sp>
      <p:sp>
        <p:nvSpPr>
          <p:cNvPr id="5" name="Slide Number Placeholder 4">
            <a:extLst>
              <a:ext uri="{FF2B5EF4-FFF2-40B4-BE49-F238E27FC236}">
                <a16:creationId xmlns:a16="http://schemas.microsoft.com/office/drawing/2014/main" id="{925718C5-29B0-427F-B63C-A37BC5BE39D5}"/>
              </a:ext>
            </a:extLst>
          </p:cNvPr>
          <p:cNvSpPr>
            <a:spLocks noGrp="1"/>
          </p:cNvSpPr>
          <p:nvPr>
            <p:ph type="sldNum" sz="quarter" idx="12"/>
          </p:nvPr>
        </p:nvSpPr>
        <p:spPr/>
        <p:txBody>
          <a:bodyPr/>
          <a:lstStyle/>
          <a:p>
            <a:fld id="{1E47FE53-EBF0-4DA7-9D9D-CC1C3A20F3CB}" type="slidenum">
              <a:rPr lang="en-US" smtClean="0"/>
              <a:t>33</a:t>
            </a:fld>
            <a:endParaRPr lang="en-US"/>
          </a:p>
        </p:txBody>
      </p:sp>
    </p:spTree>
    <p:extLst>
      <p:ext uri="{BB962C8B-B14F-4D97-AF65-F5344CB8AC3E}">
        <p14:creationId xmlns:p14="http://schemas.microsoft.com/office/powerpoint/2010/main" val="2333524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824A-1D86-4A6E-AFD6-560ED05D5FD1}"/>
              </a:ext>
            </a:extLst>
          </p:cNvPr>
          <p:cNvSpPr>
            <a:spLocks noGrp="1"/>
          </p:cNvSpPr>
          <p:nvPr>
            <p:ph type="title"/>
          </p:nvPr>
        </p:nvSpPr>
        <p:spPr/>
        <p:txBody>
          <a:bodyPr/>
          <a:lstStyle/>
          <a:p>
            <a:r>
              <a:rPr lang="en-US" dirty="0"/>
              <a:t>Components of the Goals and Actions Section</a:t>
            </a:r>
          </a:p>
        </p:txBody>
      </p:sp>
      <p:sp>
        <p:nvSpPr>
          <p:cNvPr id="3" name="Content Placeholder 2">
            <a:extLst>
              <a:ext uri="{FF2B5EF4-FFF2-40B4-BE49-F238E27FC236}">
                <a16:creationId xmlns:a16="http://schemas.microsoft.com/office/drawing/2014/main" id="{F6A41B3E-38C9-4059-8968-F0CEDE482F7A}"/>
              </a:ext>
            </a:extLst>
          </p:cNvPr>
          <p:cNvSpPr>
            <a:spLocks noGrp="1"/>
          </p:cNvSpPr>
          <p:nvPr>
            <p:ph idx="1"/>
          </p:nvPr>
        </p:nvSpPr>
        <p:spPr/>
        <p:txBody>
          <a:bodyPr/>
          <a:lstStyle/>
          <a:p>
            <a:pPr marL="225425" indent="-222250"/>
            <a:r>
              <a:rPr lang="en-US" dirty="0"/>
              <a:t>Goal description</a:t>
            </a:r>
          </a:p>
          <a:p>
            <a:pPr marL="225425" indent="-222250"/>
            <a:r>
              <a:rPr lang="en-US" dirty="0"/>
              <a:t>Explanation of why the LEA has developed this goal</a:t>
            </a:r>
          </a:p>
          <a:p>
            <a:pPr marL="225425" indent="-222250"/>
            <a:r>
              <a:rPr lang="en-US" dirty="0"/>
              <a:t>Measuring and Reporting Results</a:t>
            </a:r>
          </a:p>
          <a:p>
            <a:pPr marL="225425" indent="-222250"/>
            <a:r>
              <a:rPr lang="en-US" dirty="0"/>
              <a:t>Actions</a:t>
            </a:r>
          </a:p>
          <a:p>
            <a:pPr marL="225425" indent="-222250"/>
            <a:r>
              <a:rPr lang="en-US" dirty="0"/>
              <a:t>Goal Analysis</a:t>
            </a:r>
          </a:p>
          <a:p>
            <a:pPr marL="225425" indent="-222250"/>
            <a:r>
              <a:rPr lang="en-US" dirty="0"/>
              <a:t>Action Tables</a:t>
            </a:r>
          </a:p>
        </p:txBody>
      </p:sp>
      <p:sp>
        <p:nvSpPr>
          <p:cNvPr id="4" name="Slide Number Placeholder 3">
            <a:extLst>
              <a:ext uri="{FF2B5EF4-FFF2-40B4-BE49-F238E27FC236}">
                <a16:creationId xmlns:a16="http://schemas.microsoft.com/office/drawing/2014/main" id="{514EDD82-2D41-43B8-AB53-77E3E34BFCB2}"/>
              </a:ext>
            </a:extLst>
          </p:cNvPr>
          <p:cNvSpPr>
            <a:spLocks noGrp="1"/>
          </p:cNvSpPr>
          <p:nvPr>
            <p:ph type="sldNum" sz="quarter" idx="12"/>
          </p:nvPr>
        </p:nvSpPr>
        <p:spPr/>
        <p:txBody>
          <a:bodyPr/>
          <a:lstStyle/>
          <a:p>
            <a:fld id="{1E47FE53-EBF0-4DA7-9D9D-CC1C3A20F3CB}" type="slidenum">
              <a:rPr lang="en-US" smtClean="0"/>
              <a:t>34</a:t>
            </a:fld>
            <a:endParaRPr lang="en-US"/>
          </a:p>
        </p:txBody>
      </p:sp>
    </p:spTree>
    <p:extLst>
      <p:ext uri="{BB962C8B-B14F-4D97-AF65-F5344CB8AC3E}">
        <p14:creationId xmlns:p14="http://schemas.microsoft.com/office/powerpoint/2010/main" val="1098719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AED3-7C0E-481C-90F7-A165B0955AFE}"/>
              </a:ext>
            </a:extLst>
          </p:cNvPr>
          <p:cNvSpPr>
            <a:spLocks noGrp="1"/>
          </p:cNvSpPr>
          <p:nvPr>
            <p:ph type="title"/>
          </p:nvPr>
        </p:nvSpPr>
        <p:spPr/>
        <p:txBody>
          <a:bodyPr/>
          <a:lstStyle/>
          <a:p>
            <a:r>
              <a:rPr lang="en-US" dirty="0"/>
              <a:t>Description and “Why”</a:t>
            </a:r>
          </a:p>
        </p:txBody>
      </p:sp>
      <p:sp>
        <p:nvSpPr>
          <p:cNvPr id="3" name="Content Placeholder 2">
            <a:extLst>
              <a:ext uri="{FF2B5EF4-FFF2-40B4-BE49-F238E27FC236}">
                <a16:creationId xmlns:a16="http://schemas.microsoft.com/office/drawing/2014/main" id="{6694D81D-787E-4EE2-8381-3769BBBC6508}"/>
              </a:ext>
            </a:extLst>
          </p:cNvPr>
          <p:cNvSpPr>
            <a:spLocks noGrp="1"/>
          </p:cNvSpPr>
          <p:nvPr>
            <p:ph idx="1"/>
          </p:nvPr>
        </p:nvSpPr>
        <p:spPr>
          <a:xfrm>
            <a:off x="1097280" y="1845734"/>
            <a:ext cx="10058400" cy="1583266"/>
          </a:xfrm>
        </p:spPr>
        <p:txBody>
          <a:bodyPr>
            <a:normAutofit/>
          </a:bodyPr>
          <a:lstStyle/>
          <a:p>
            <a:pPr marL="0" indent="0">
              <a:buNone/>
            </a:pPr>
            <a:r>
              <a:rPr lang="en-US" sz="3000" b="1" dirty="0"/>
              <a:t>Goal</a:t>
            </a:r>
          </a:p>
          <a:p>
            <a:pPr marL="0" indent="0">
              <a:buNone/>
            </a:pPr>
            <a:r>
              <a:rPr lang="en-US" dirty="0"/>
              <a:t>												</a:t>
            </a:r>
          </a:p>
          <a:p>
            <a:pPr marL="0" indent="0">
              <a:buNone/>
            </a:pPr>
            <a:endParaRPr lang="en-US" sz="2400" dirty="0"/>
          </a:p>
        </p:txBody>
      </p:sp>
      <p:graphicFrame>
        <p:nvGraphicFramePr>
          <p:cNvPr id="5" name="Table 4" descr="The table for a goal # and description">
            <a:extLst>
              <a:ext uri="{FF2B5EF4-FFF2-40B4-BE49-F238E27FC236}">
                <a16:creationId xmlns:a16="http://schemas.microsoft.com/office/drawing/2014/main" id="{08609046-6DA3-4CF0-9034-4DDD84EC466F}"/>
              </a:ext>
            </a:extLst>
          </p:cNvPr>
          <p:cNvGraphicFramePr>
            <a:graphicFrameLocks noGrp="1"/>
          </p:cNvGraphicFramePr>
          <p:nvPr>
            <p:extLst>
              <p:ext uri="{D42A27DB-BD31-4B8C-83A1-F6EECF244321}">
                <p14:modId xmlns:p14="http://schemas.microsoft.com/office/powerpoint/2010/main" val="1673738365"/>
              </p:ext>
            </p:extLst>
          </p:nvPr>
        </p:nvGraphicFramePr>
        <p:xfrm>
          <a:off x="1097280" y="2370666"/>
          <a:ext cx="10154920" cy="914400"/>
        </p:xfrm>
        <a:graphic>
          <a:graphicData uri="http://schemas.openxmlformats.org/drawingml/2006/table">
            <a:tbl>
              <a:tblPr firstRow="1" bandRow="1">
                <a:tableStyleId>{5C22544A-7EE6-4342-B048-85BDC9FD1C3A}</a:tableStyleId>
              </a:tblPr>
              <a:tblGrid>
                <a:gridCol w="2357120">
                  <a:extLst>
                    <a:ext uri="{9D8B030D-6E8A-4147-A177-3AD203B41FA5}">
                      <a16:colId xmlns:a16="http://schemas.microsoft.com/office/drawing/2014/main" val="2206490417"/>
                    </a:ext>
                  </a:extLst>
                </a:gridCol>
                <a:gridCol w="7797800">
                  <a:extLst>
                    <a:ext uri="{9D8B030D-6E8A-4147-A177-3AD203B41FA5}">
                      <a16:colId xmlns:a16="http://schemas.microsoft.com/office/drawing/2014/main" val="2761120673"/>
                    </a:ext>
                  </a:extLst>
                </a:gridCol>
              </a:tblGrid>
              <a:tr h="370840">
                <a:tc>
                  <a:txBody>
                    <a:bodyPr/>
                    <a:lstStyle/>
                    <a:p>
                      <a:pPr algn="ctr"/>
                      <a:r>
                        <a:rPr lang="en-US" sz="2400" dirty="0">
                          <a:solidFill>
                            <a:schemeClr val="tx1"/>
                          </a:solidFill>
                        </a:rPr>
                        <a:t>Goal #</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tc>
                  <a:txBody>
                    <a:bodyPr/>
                    <a:lstStyle/>
                    <a:p>
                      <a:r>
                        <a:rPr lang="en-US" sz="2400" dirty="0">
                          <a:solidFill>
                            <a:schemeClr val="tx1"/>
                          </a:solidFill>
                        </a:rPr>
                        <a:t>Description</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extLst>
                  <a:ext uri="{0D108BD9-81ED-4DB2-BD59-A6C34878D82A}">
                    <a16:rowId xmlns:a16="http://schemas.microsoft.com/office/drawing/2014/main" val="1475245942"/>
                  </a:ext>
                </a:extLst>
              </a:tr>
              <a:tr h="370840">
                <a:tc>
                  <a:txBody>
                    <a:bodyPr/>
                    <a:lstStyle/>
                    <a:p>
                      <a:pPr algn="ctr"/>
                      <a:r>
                        <a:rPr lang="en-US" sz="2400" dirty="0"/>
                        <a:t>[Goal #]</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US" sz="2400" dirty="0"/>
                        <a:t>[A description of what the LEA plans to accomplish.]</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699637791"/>
                  </a:ext>
                </a:extLst>
              </a:tr>
            </a:tbl>
          </a:graphicData>
        </a:graphic>
      </p:graphicFrame>
      <p:sp>
        <p:nvSpPr>
          <p:cNvPr id="8" name="Content Placeholder 2">
            <a:extLst>
              <a:ext uri="{FF2B5EF4-FFF2-40B4-BE49-F238E27FC236}">
                <a16:creationId xmlns:a16="http://schemas.microsoft.com/office/drawing/2014/main" id="{E508BCF0-2DC6-4AD9-A806-9EB2604018AD}"/>
              </a:ext>
            </a:extLst>
          </p:cNvPr>
          <p:cNvSpPr txBox="1">
            <a:spLocks/>
          </p:cNvSpPr>
          <p:nvPr/>
        </p:nvSpPr>
        <p:spPr>
          <a:xfrm>
            <a:off x="1097280" y="2847605"/>
            <a:ext cx="10058400" cy="1450660"/>
          </a:xfrm>
          <a:prstGeom prst="rect">
            <a:avLst/>
          </a:prstGeom>
        </p:spPr>
        <p:txBody>
          <a:bodyPr vert="horz" lIns="45720" tIns="45720" rIns="45720" bIns="45720" rtlCol="0">
            <a:normAutofit/>
          </a:bodyPr>
          <a:lst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					</a:t>
            </a:r>
          </a:p>
          <a:p>
            <a:pPr marL="0" indent="0">
              <a:buFont typeface="Arial" panose="020B0604020202020204" pitchFamily="34" charset="0"/>
              <a:buNone/>
            </a:pPr>
            <a:r>
              <a:rPr lang="en-US" sz="2400" dirty="0"/>
              <a:t>An explanation of why the LEA has developed this goal.</a:t>
            </a:r>
          </a:p>
          <a:p>
            <a:pPr marL="0" indent="0">
              <a:buFont typeface="Arial" panose="020B0604020202020204" pitchFamily="34" charset="0"/>
              <a:buNone/>
            </a:pPr>
            <a:endParaRPr lang="en-US" sz="2400" dirty="0"/>
          </a:p>
        </p:txBody>
      </p:sp>
      <p:graphicFrame>
        <p:nvGraphicFramePr>
          <p:cNvPr id="6" name="Table 5" descr="A text box for the response.">
            <a:extLst>
              <a:ext uri="{FF2B5EF4-FFF2-40B4-BE49-F238E27FC236}">
                <a16:creationId xmlns:a16="http://schemas.microsoft.com/office/drawing/2014/main" id="{FD9573AB-13D2-4AAA-86CE-35824A68EFEB}"/>
              </a:ext>
            </a:extLst>
          </p:cNvPr>
          <p:cNvGraphicFramePr>
            <a:graphicFrameLocks noGrp="1"/>
          </p:cNvGraphicFramePr>
          <p:nvPr>
            <p:extLst>
              <p:ext uri="{D42A27DB-BD31-4B8C-83A1-F6EECF244321}">
                <p14:modId xmlns:p14="http://schemas.microsoft.com/office/powerpoint/2010/main" val="3056953853"/>
              </p:ext>
            </p:extLst>
          </p:nvPr>
        </p:nvGraphicFramePr>
        <p:xfrm>
          <a:off x="1097280" y="3918372"/>
          <a:ext cx="10154920" cy="729828"/>
        </p:xfrm>
        <a:graphic>
          <a:graphicData uri="http://schemas.openxmlformats.org/drawingml/2006/table">
            <a:tbl>
              <a:tblPr firstRow="1" bandRow="1">
                <a:tableStyleId>{5C22544A-7EE6-4342-B048-85BDC9FD1C3A}</a:tableStyleId>
              </a:tblPr>
              <a:tblGrid>
                <a:gridCol w="10154920">
                  <a:extLst>
                    <a:ext uri="{9D8B030D-6E8A-4147-A177-3AD203B41FA5}">
                      <a16:colId xmlns:a16="http://schemas.microsoft.com/office/drawing/2014/main" val="1883085295"/>
                    </a:ext>
                  </a:extLst>
                </a:gridCol>
              </a:tblGrid>
              <a:tr h="729828">
                <a:tc>
                  <a:txBody>
                    <a:bodyPr/>
                    <a:lstStyle/>
                    <a:p>
                      <a:r>
                        <a:rPr lang="en-US" sz="2400" b="0" dirty="0">
                          <a:solidFill>
                            <a:schemeClr val="tx1"/>
                          </a:solidFill>
                        </a:rPr>
                        <a:t>[Respond here]</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37927851"/>
                  </a:ext>
                </a:extLst>
              </a:tr>
            </a:tbl>
          </a:graphicData>
        </a:graphic>
      </p:graphicFrame>
      <p:sp>
        <p:nvSpPr>
          <p:cNvPr id="4" name="Slide Number Placeholder 3">
            <a:extLst>
              <a:ext uri="{FF2B5EF4-FFF2-40B4-BE49-F238E27FC236}">
                <a16:creationId xmlns:a16="http://schemas.microsoft.com/office/drawing/2014/main" id="{5A8FA47E-7280-4ABB-8EDB-ED69A69DCB45}"/>
              </a:ext>
            </a:extLst>
          </p:cNvPr>
          <p:cNvSpPr>
            <a:spLocks noGrp="1"/>
          </p:cNvSpPr>
          <p:nvPr>
            <p:ph type="sldNum" sz="quarter" idx="12"/>
          </p:nvPr>
        </p:nvSpPr>
        <p:spPr/>
        <p:txBody>
          <a:bodyPr/>
          <a:lstStyle/>
          <a:p>
            <a:fld id="{1E47FE53-EBF0-4DA7-9D9D-CC1C3A20F3CB}" type="slidenum">
              <a:rPr lang="en-US" smtClean="0"/>
              <a:t>35</a:t>
            </a:fld>
            <a:endParaRPr lang="en-US"/>
          </a:p>
        </p:txBody>
      </p:sp>
    </p:spTree>
    <p:extLst>
      <p:ext uri="{BB962C8B-B14F-4D97-AF65-F5344CB8AC3E}">
        <p14:creationId xmlns:p14="http://schemas.microsoft.com/office/powerpoint/2010/main" val="1408109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9378-0863-472D-B3A3-E8FE618C4771}"/>
              </a:ext>
            </a:extLst>
          </p:cNvPr>
          <p:cNvSpPr>
            <a:spLocks noGrp="1"/>
          </p:cNvSpPr>
          <p:nvPr>
            <p:ph type="title"/>
          </p:nvPr>
        </p:nvSpPr>
        <p:spPr/>
        <p:txBody>
          <a:bodyPr/>
          <a:lstStyle/>
          <a:p>
            <a:r>
              <a:rPr lang="en-US" dirty="0"/>
              <a:t>Considerations When Developing Goals</a:t>
            </a:r>
          </a:p>
        </p:txBody>
      </p:sp>
      <p:sp>
        <p:nvSpPr>
          <p:cNvPr id="3" name="Content Placeholder 2">
            <a:extLst>
              <a:ext uri="{FF2B5EF4-FFF2-40B4-BE49-F238E27FC236}">
                <a16:creationId xmlns:a16="http://schemas.microsoft.com/office/drawing/2014/main" id="{08CE992C-6316-4E3F-8EEA-B541DEEB26B6}"/>
              </a:ext>
            </a:extLst>
          </p:cNvPr>
          <p:cNvSpPr>
            <a:spLocks noGrp="1"/>
          </p:cNvSpPr>
          <p:nvPr>
            <p:ph idx="1"/>
          </p:nvPr>
        </p:nvSpPr>
        <p:spPr/>
        <p:txBody>
          <a:bodyPr>
            <a:normAutofit fontScale="92500" lnSpcReduction="20000"/>
          </a:bodyPr>
          <a:lstStyle/>
          <a:p>
            <a:r>
              <a:rPr lang="en-US" dirty="0"/>
              <a:t>The instructions specify that LEAs should prioritize the state priorities within the planning process and consider its performance on available state and local data and input from educational partners in determining how to prioritize the specific actions and expenditures.</a:t>
            </a:r>
          </a:p>
          <a:p>
            <a:r>
              <a:rPr lang="en-US" dirty="0"/>
              <a:t>LEAs must track progress in all of the LCFF priorities, as applicable to the LEA.</a:t>
            </a:r>
          </a:p>
          <a:p>
            <a:r>
              <a:rPr lang="en-US" dirty="0"/>
              <a:t>The metrics, expected outcomes, and actions included in a goal should be aligned to what the goal intends to achieve.</a:t>
            </a:r>
          </a:p>
          <a:p>
            <a:r>
              <a:rPr lang="en-US" dirty="0"/>
              <a:t>A goal can be focused on the performance of all students, a specific student group(s), narrowing performance gaps, or the implementation of programs and strategies to improve student outcomes.</a:t>
            </a:r>
          </a:p>
        </p:txBody>
      </p:sp>
      <p:sp>
        <p:nvSpPr>
          <p:cNvPr id="4" name="Slide Number Placeholder 3">
            <a:extLst>
              <a:ext uri="{FF2B5EF4-FFF2-40B4-BE49-F238E27FC236}">
                <a16:creationId xmlns:a16="http://schemas.microsoft.com/office/drawing/2014/main" id="{ACBF75AB-51B9-4616-A0A5-F9B5A62014B0}"/>
              </a:ext>
            </a:extLst>
          </p:cNvPr>
          <p:cNvSpPr>
            <a:spLocks noGrp="1"/>
          </p:cNvSpPr>
          <p:nvPr>
            <p:ph type="sldNum" sz="quarter" idx="12"/>
          </p:nvPr>
        </p:nvSpPr>
        <p:spPr/>
        <p:txBody>
          <a:bodyPr/>
          <a:lstStyle/>
          <a:p>
            <a:fld id="{1E47FE53-EBF0-4DA7-9D9D-CC1C3A20F3CB}" type="slidenum">
              <a:rPr lang="en-US" smtClean="0"/>
              <a:t>36</a:t>
            </a:fld>
            <a:endParaRPr lang="en-US"/>
          </a:p>
        </p:txBody>
      </p:sp>
    </p:spTree>
    <p:extLst>
      <p:ext uri="{BB962C8B-B14F-4D97-AF65-F5344CB8AC3E}">
        <p14:creationId xmlns:p14="http://schemas.microsoft.com/office/powerpoint/2010/main" val="2672308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DAFE-562C-444B-B8E4-A385927FCAAB}"/>
              </a:ext>
            </a:extLst>
          </p:cNvPr>
          <p:cNvSpPr>
            <a:spLocks noGrp="1"/>
          </p:cNvSpPr>
          <p:nvPr>
            <p:ph type="title"/>
          </p:nvPr>
        </p:nvSpPr>
        <p:spPr/>
        <p:txBody>
          <a:bodyPr/>
          <a:lstStyle/>
          <a:p>
            <a:r>
              <a:rPr lang="en-US" dirty="0">
                <a:sym typeface="Open Sans SemiBold"/>
              </a:rPr>
              <a:t>Types of Goals</a:t>
            </a:r>
            <a:endParaRPr lang="en-US" dirty="0"/>
          </a:p>
        </p:txBody>
      </p:sp>
      <p:sp>
        <p:nvSpPr>
          <p:cNvPr id="3" name="Content Placeholder 2">
            <a:extLst>
              <a:ext uri="{FF2B5EF4-FFF2-40B4-BE49-F238E27FC236}">
                <a16:creationId xmlns:a16="http://schemas.microsoft.com/office/drawing/2014/main" id="{D8D86EEB-13FE-4B4D-93A5-1B5D12A212AD}"/>
              </a:ext>
            </a:extLst>
          </p:cNvPr>
          <p:cNvSpPr>
            <a:spLocks noGrp="1"/>
          </p:cNvSpPr>
          <p:nvPr>
            <p:ph idx="1"/>
          </p:nvPr>
        </p:nvSpPr>
        <p:spPr/>
        <p:txBody>
          <a:bodyPr>
            <a:normAutofit fontScale="92500" lnSpcReduction="20000"/>
          </a:bodyPr>
          <a:lstStyle/>
          <a:p>
            <a:r>
              <a:rPr lang="en-US" dirty="0">
                <a:sym typeface="Open Sans"/>
              </a:rPr>
              <a:t>Focus Goal: A Focus Goal is relatively more concentrated in scope and may focus on a fewer number of metrics to measure improvement. A Focus Goal statement will be time bound and make clear how the goal is to be measured.</a:t>
            </a:r>
          </a:p>
          <a:p>
            <a:r>
              <a:rPr lang="en-US" dirty="0">
                <a:sym typeface="Open Sans"/>
              </a:rPr>
              <a:t>Broad Goal: A Broad Goal is relatively less concentrated in its scope and may focus on improving performance across a wide range of metrics.</a:t>
            </a:r>
          </a:p>
          <a:p>
            <a:r>
              <a:rPr lang="en-US" dirty="0">
                <a:sym typeface="Open Sans"/>
              </a:rPr>
              <a:t>Maintenance of Progress Goal: A Maintenance of Progress Goal includes actions that may be ongoing without significant changes and allows an LEA to track performance on any metrics not addressed in the other goals of the LCAP.</a:t>
            </a:r>
          </a:p>
          <a:p>
            <a:r>
              <a:rPr lang="en-US" dirty="0">
                <a:sym typeface="Open Sans"/>
              </a:rPr>
              <a:t>Required Goal: As previously mentioned, certain LEAs will be required to include a specific goal in their LCAP to address one or more consistently low-performing student groups or low-performing schools.</a:t>
            </a:r>
          </a:p>
        </p:txBody>
      </p:sp>
      <p:sp>
        <p:nvSpPr>
          <p:cNvPr id="4" name="Text Placeholder 3">
            <a:extLst>
              <a:ext uri="{FF2B5EF4-FFF2-40B4-BE49-F238E27FC236}">
                <a16:creationId xmlns:a16="http://schemas.microsoft.com/office/drawing/2014/main" id="{4AA6C951-3973-4F9D-A25F-1E3727C121D9}"/>
              </a:ext>
            </a:extLst>
          </p:cNvPr>
          <p:cNvSpPr>
            <a:spLocks noGrp="1"/>
          </p:cNvSpPr>
          <p:nvPr>
            <p:ph type="body" sz="half" idx="2"/>
          </p:nvPr>
        </p:nvSpPr>
        <p:spPr/>
        <p:txBody>
          <a:bodyPr>
            <a:normAutofit/>
          </a:bodyPr>
          <a:lstStyle/>
          <a:p>
            <a:r>
              <a:rPr lang="en-US" sz="2400" dirty="0"/>
              <a:t>There are four types of goals identified in the LCAP template instructions.</a:t>
            </a:r>
          </a:p>
          <a:p>
            <a:endParaRPr lang="en-US" sz="2400" dirty="0"/>
          </a:p>
        </p:txBody>
      </p:sp>
      <p:sp>
        <p:nvSpPr>
          <p:cNvPr id="5" name="Slide Number Placeholder 4">
            <a:extLst>
              <a:ext uri="{FF2B5EF4-FFF2-40B4-BE49-F238E27FC236}">
                <a16:creationId xmlns:a16="http://schemas.microsoft.com/office/drawing/2014/main" id="{D9D2405C-7C33-49C5-951E-5E8DB0AEA172}"/>
              </a:ext>
            </a:extLst>
          </p:cNvPr>
          <p:cNvSpPr>
            <a:spLocks noGrp="1"/>
          </p:cNvSpPr>
          <p:nvPr>
            <p:ph type="sldNum" sz="quarter" idx="12"/>
          </p:nvPr>
        </p:nvSpPr>
        <p:spPr/>
        <p:txBody>
          <a:bodyPr/>
          <a:lstStyle/>
          <a:p>
            <a:fld id="{1E47FE53-EBF0-4DA7-9D9D-CC1C3A20F3CB}" type="slidenum">
              <a:rPr lang="en-US" smtClean="0"/>
              <a:t>37</a:t>
            </a:fld>
            <a:endParaRPr lang="en-US"/>
          </a:p>
        </p:txBody>
      </p:sp>
    </p:spTree>
    <p:extLst>
      <p:ext uri="{BB962C8B-B14F-4D97-AF65-F5344CB8AC3E}">
        <p14:creationId xmlns:p14="http://schemas.microsoft.com/office/powerpoint/2010/main" val="2322724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F72A-A954-4F02-BFA6-5CE2B2FA973F}"/>
              </a:ext>
            </a:extLst>
          </p:cNvPr>
          <p:cNvSpPr>
            <a:spLocks noGrp="1"/>
          </p:cNvSpPr>
          <p:nvPr>
            <p:ph type="title"/>
          </p:nvPr>
        </p:nvSpPr>
        <p:spPr/>
        <p:txBody>
          <a:bodyPr/>
          <a:lstStyle/>
          <a:p>
            <a:r>
              <a:rPr lang="en-US" dirty="0"/>
              <a:t>Measuring and Reporting Results</a:t>
            </a:r>
          </a:p>
        </p:txBody>
      </p:sp>
      <p:graphicFrame>
        <p:nvGraphicFramePr>
          <p:cNvPr id="6" name="Content Placeholder 10" descr="The table for Measuring and Reporting Results.">
            <a:extLst>
              <a:ext uri="{FF2B5EF4-FFF2-40B4-BE49-F238E27FC236}">
                <a16:creationId xmlns:a16="http://schemas.microsoft.com/office/drawing/2014/main" id="{DBA32384-5BB7-4409-8C4B-1F33B53CA361}"/>
              </a:ext>
            </a:extLst>
          </p:cNvPr>
          <p:cNvGraphicFramePr>
            <a:graphicFrameLocks/>
          </p:cNvGraphicFramePr>
          <p:nvPr>
            <p:extLst>
              <p:ext uri="{D42A27DB-BD31-4B8C-83A1-F6EECF244321}">
                <p14:modId xmlns:p14="http://schemas.microsoft.com/office/powerpoint/2010/main" val="2344291474"/>
              </p:ext>
            </p:extLst>
          </p:nvPr>
        </p:nvGraphicFramePr>
        <p:xfrm>
          <a:off x="347472" y="1902184"/>
          <a:ext cx="11558016" cy="4389120"/>
        </p:xfrm>
        <a:graphic>
          <a:graphicData uri="http://schemas.openxmlformats.org/drawingml/2006/table">
            <a:tbl>
              <a:tblPr firstRow="1" firstCol="1"/>
              <a:tblGrid>
                <a:gridCol w="1926083">
                  <a:extLst>
                    <a:ext uri="{9D8B030D-6E8A-4147-A177-3AD203B41FA5}">
                      <a16:colId xmlns:a16="http://schemas.microsoft.com/office/drawing/2014/main" val="2254783019"/>
                    </a:ext>
                  </a:extLst>
                </a:gridCol>
                <a:gridCol w="1926083">
                  <a:extLst>
                    <a:ext uri="{9D8B030D-6E8A-4147-A177-3AD203B41FA5}">
                      <a16:colId xmlns:a16="http://schemas.microsoft.com/office/drawing/2014/main" val="1686262957"/>
                    </a:ext>
                  </a:extLst>
                </a:gridCol>
                <a:gridCol w="1926842">
                  <a:extLst>
                    <a:ext uri="{9D8B030D-6E8A-4147-A177-3AD203B41FA5}">
                      <a16:colId xmlns:a16="http://schemas.microsoft.com/office/drawing/2014/main" val="1387511543"/>
                    </a:ext>
                  </a:extLst>
                </a:gridCol>
                <a:gridCol w="1926083">
                  <a:extLst>
                    <a:ext uri="{9D8B030D-6E8A-4147-A177-3AD203B41FA5}">
                      <a16:colId xmlns:a16="http://schemas.microsoft.com/office/drawing/2014/main" val="1548680361"/>
                    </a:ext>
                  </a:extLst>
                </a:gridCol>
                <a:gridCol w="1926083">
                  <a:extLst>
                    <a:ext uri="{9D8B030D-6E8A-4147-A177-3AD203B41FA5}">
                      <a16:colId xmlns:a16="http://schemas.microsoft.com/office/drawing/2014/main" val="752070360"/>
                    </a:ext>
                  </a:extLst>
                </a:gridCol>
                <a:gridCol w="1926842">
                  <a:extLst>
                    <a:ext uri="{9D8B030D-6E8A-4147-A177-3AD203B41FA5}">
                      <a16:colId xmlns:a16="http://schemas.microsoft.com/office/drawing/2014/main" val="2439202533"/>
                    </a:ext>
                  </a:extLst>
                </a:gridCol>
              </a:tblGrid>
              <a:tr h="187960">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lgn="ctr">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Metric</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lgn="ctr">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Baseline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Year 1 Outcome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Year 2 Outcome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Year 3 Outcome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Desired Outcome for 2023–24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368692532"/>
                  </a:ext>
                </a:extLst>
              </a:tr>
              <a:tr h="274320">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76837671"/>
                  </a:ext>
                </a:extLst>
              </a:tr>
              <a:tr h="274320">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18187342"/>
                  </a:ext>
                </a:extLst>
              </a:tr>
              <a:tr h="274320">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34620668"/>
                  </a:ext>
                </a:extLst>
              </a:tr>
            </a:tbl>
          </a:graphicData>
        </a:graphic>
      </p:graphicFrame>
      <p:sp>
        <p:nvSpPr>
          <p:cNvPr id="4" name="Slide Number Placeholder 3">
            <a:extLst>
              <a:ext uri="{FF2B5EF4-FFF2-40B4-BE49-F238E27FC236}">
                <a16:creationId xmlns:a16="http://schemas.microsoft.com/office/drawing/2014/main" id="{C5DAE235-AF2B-4C48-86DA-47752054D094}"/>
              </a:ext>
            </a:extLst>
          </p:cNvPr>
          <p:cNvSpPr>
            <a:spLocks noGrp="1"/>
          </p:cNvSpPr>
          <p:nvPr>
            <p:ph type="sldNum" sz="quarter" idx="12"/>
          </p:nvPr>
        </p:nvSpPr>
        <p:spPr/>
        <p:txBody>
          <a:bodyPr/>
          <a:lstStyle/>
          <a:p>
            <a:fld id="{1E47FE53-EBF0-4DA7-9D9D-CC1C3A20F3CB}" type="slidenum">
              <a:rPr lang="en-US" smtClean="0"/>
              <a:t>38</a:t>
            </a:fld>
            <a:endParaRPr lang="en-US"/>
          </a:p>
        </p:txBody>
      </p:sp>
    </p:spTree>
    <p:extLst>
      <p:ext uri="{BB962C8B-B14F-4D97-AF65-F5344CB8AC3E}">
        <p14:creationId xmlns:p14="http://schemas.microsoft.com/office/powerpoint/2010/main" val="3040191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3200-9232-424A-AF45-A70B559C7F75}"/>
              </a:ext>
            </a:extLst>
          </p:cNvPr>
          <p:cNvSpPr>
            <a:spLocks noGrp="1"/>
          </p:cNvSpPr>
          <p:nvPr>
            <p:ph type="title"/>
          </p:nvPr>
        </p:nvSpPr>
        <p:spPr/>
        <p:txBody>
          <a:bodyPr/>
          <a:lstStyle/>
          <a:p>
            <a:r>
              <a:rPr lang="en-US" dirty="0"/>
              <a:t>Reporting Yearly Outcomes</a:t>
            </a:r>
          </a:p>
        </p:txBody>
      </p:sp>
      <p:sp>
        <p:nvSpPr>
          <p:cNvPr id="3" name="Content Placeholder 2">
            <a:extLst>
              <a:ext uri="{FF2B5EF4-FFF2-40B4-BE49-F238E27FC236}">
                <a16:creationId xmlns:a16="http://schemas.microsoft.com/office/drawing/2014/main" id="{6ADA4260-2EA8-436B-B34D-25386DFEF118}"/>
              </a:ext>
            </a:extLst>
          </p:cNvPr>
          <p:cNvSpPr>
            <a:spLocks noGrp="1"/>
          </p:cNvSpPr>
          <p:nvPr>
            <p:ph idx="1"/>
          </p:nvPr>
        </p:nvSpPr>
        <p:spPr/>
        <p:txBody>
          <a:bodyPr/>
          <a:lstStyle/>
          <a:p>
            <a:pPr marL="171450" lvl="0" indent="-171450">
              <a:lnSpc>
                <a:spcPct val="100000"/>
              </a:lnSpc>
              <a:spcBef>
                <a:spcPts val="0"/>
              </a:spcBef>
              <a:spcAft>
                <a:spcPts val="0"/>
              </a:spcAft>
              <a:buSzTx/>
              <a:defRPr/>
            </a:pPr>
            <a:r>
              <a:rPr lang="en-US" dirty="0"/>
              <a:t>For the 2022–23 LCAP, outcomes for 2021–22 will be reported in the Year 1 Outcomes</a:t>
            </a:r>
          </a:p>
          <a:p>
            <a:pPr marL="171450" indent="-171450"/>
            <a:r>
              <a:rPr lang="en-US" dirty="0"/>
              <a:t>Year 2 and Year 3 Outcomes will not be reported in the 2022–23 LCAP</a:t>
            </a:r>
          </a:p>
          <a:p>
            <a:endParaRPr lang="en-US" dirty="0"/>
          </a:p>
        </p:txBody>
      </p:sp>
      <p:sp>
        <p:nvSpPr>
          <p:cNvPr id="4" name="Slide Number Placeholder 3">
            <a:extLst>
              <a:ext uri="{FF2B5EF4-FFF2-40B4-BE49-F238E27FC236}">
                <a16:creationId xmlns:a16="http://schemas.microsoft.com/office/drawing/2014/main" id="{F299230D-9457-435F-8F30-219FA4950CF0}"/>
              </a:ext>
            </a:extLst>
          </p:cNvPr>
          <p:cNvSpPr>
            <a:spLocks noGrp="1"/>
          </p:cNvSpPr>
          <p:nvPr>
            <p:ph type="sldNum" sz="quarter" idx="12"/>
          </p:nvPr>
        </p:nvSpPr>
        <p:spPr/>
        <p:txBody>
          <a:bodyPr/>
          <a:lstStyle/>
          <a:p>
            <a:fld id="{1E47FE53-EBF0-4DA7-9D9D-CC1C3A20F3CB}" type="slidenum">
              <a:rPr lang="en-US" smtClean="0"/>
              <a:t>39</a:t>
            </a:fld>
            <a:endParaRPr lang="en-US"/>
          </a:p>
        </p:txBody>
      </p:sp>
    </p:spTree>
    <p:extLst>
      <p:ext uri="{BB962C8B-B14F-4D97-AF65-F5344CB8AC3E}">
        <p14:creationId xmlns:p14="http://schemas.microsoft.com/office/powerpoint/2010/main" val="347041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8F11-0A1C-480E-9080-59DFDE945490}"/>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1BA1ED0B-38F8-4D06-A661-716ACA4398B1}"/>
              </a:ext>
            </a:extLst>
          </p:cNvPr>
          <p:cNvSpPr>
            <a:spLocks noGrp="1"/>
          </p:cNvSpPr>
          <p:nvPr>
            <p:ph idx="1"/>
          </p:nvPr>
        </p:nvSpPr>
        <p:spPr/>
        <p:txBody>
          <a:bodyPr/>
          <a:lstStyle/>
          <a:p>
            <a:r>
              <a:rPr lang="en-US" dirty="0"/>
              <a:t>To review the Local Control and Accountability Plan (LCAP) requirements for 2022–23 </a:t>
            </a:r>
          </a:p>
          <a:p>
            <a:r>
              <a:rPr lang="en-US" dirty="0"/>
              <a:t>To provide an overview of the template and instructions for the development of the 2022–23 LCAP, with an emphasis on the revisions to the template and instructions adopted by the State Board of Education (SBE) at its November 2021 meeting.</a:t>
            </a:r>
          </a:p>
          <a:p>
            <a:endParaRPr lang="en-US" dirty="0"/>
          </a:p>
        </p:txBody>
      </p:sp>
      <p:sp>
        <p:nvSpPr>
          <p:cNvPr id="4" name="Slide Number Placeholder 3">
            <a:extLst>
              <a:ext uri="{FF2B5EF4-FFF2-40B4-BE49-F238E27FC236}">
                <a16:creationId xmlns:a16="http://schemas.microsoft.com/office/drawing/2014/main" id="{0587E55F-CEAA-499E-9F73-1A902328487A}"/>
              </a:ext>
            </a:extLst>
          </p:cNvPr>
          <p:cNvSpPr>
            <a:spLocks noGrp="1"/>
          </p:cNvSpPr>
          <p:nvPr>
            <p:ph type="sldNum" sz="quarter" idx="12"/>
          </p:nvPr>
        </p:nvSpPr>
        <p:spPr/>
        <p:txBody>
          <a:bodyPr/>
          <a:lstStyle/>
          <a:p>
            <a:fld id="{1E47FE53-EBF0-4DA7-9D9D-CC1C3A20F3CB}" type="slidenum">
              <a:rPr lang="en-US" smtClean="0"/>
              <a:t>4</a:t>
            </a:fld>
            <a:endParaRPr lang="en-US"/>
          </a:p>
        </p:txBody>
      </p:sp>
    </p:spTree>
    <p:extLst>
      <p:ext uri="{BB962C8B-B14F-4D97-AF65-F5344CB8AC3E}">
        <p14:creationId xmlns:p14="http://schemas.microsoft.com/office/powerpoint/2010/main" val="905996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6D2C-72E4-4E27-87AC-A4B6F3E3AA47}"/>
              </a:ext>
            </a:extLst>
          </p:cNvPr>
          <p:cNvSpPr>
            <a:spLocks noGrp="1"/>
          </p:cNvSpPr>
          <p:nvPr>
            <p:ph type="title"/>
          </p:nvPr>
        </p:nvSpPr>
        <p:spPr/>
        <p:txBody>
          <a:bodyPr/>
          <a:lstStyle/>
          <a:p>
            <a:r>
              <a:rPr lang="en-US" dirty="0"/>
              <a:t>Metrics and Outcomes vs Actions</a:t>
            </a:r>
          </a:p>
        </p:txBody>
      </p:sp>
      <p:sp>
        <p:nvSpPr>
          <p:cNvPr id="3" name="Content Placeholder 2">
            <a:extLst>
              <a:ext uri="{FF2B5EF4-FFF2-40B4-BE49-F238E27FC236}">
                <a16:creationId xmlns:a16="http://schemas.microsoft.com/office/drawing/2014/main" id="{B1360EA2-88E5-4184-9122-F6D6C302D37A}"/>
              </a:ext>
            </a:extLst>
          </p:cNvPr>
          <p:cNvSpPr>
            <a:spLocks noGrp="1"/>
          </p:cNvSpPr>
          <p:nvPr>
            <p:ph idx="1"/>
          </p:nvPr>
        </p:nvSpPr>
        <p:spPr/>
        <p:txBody>
          <a:bodyPr/>
          <a:lstStyle/>
          <a:p>
            <a:r>
              <a:rPr lang="en-US" dirty="0"/>
              <a:t>A metric indicates the unit of measurement for an expected outcome.</a:t>
            </a:r>
          </a:p>
          <a:p>
            <a:r>
              <a:rPr lang="en-US" dirty="0"/>
              <a:t>An action is something that is done to cause the expected outcome.</a:t>
            </a:r>
          </a:p>
          <a:p>
            <a:r>
              <a:rPr lang="en-US" dirty="0"/>
              <a:t>Example:</a:t>
            </a:r>
          </a:p>
          <a:p>
            <a:pPr marL="274320" lvl="1" indent="0">
              <a:buNone/>
            </a:pPr>
            <a:r>
              <a:rPr lang="en-US" dirty="0"/>
              <a:t>Metric: 			Suspension Rate as a Percentage</a:t>
            </a:r>
          </a:p>
          <a:p>
            <a:pPr marL="274320" lvl="1" indent="0">
              <a:buNone/>
            </a:pPr>
            <a:r>
              <a:rPr lang="en-US" dirty="0"/>
              <a:t>Expected Outcome: 	Reduce by 5%</a:t>
            </a:r>
          </a:p>
          <a:p>
            <a:pPr marL="274320" lvl="1" indent="0">
              <a:buNone/>
            </a:pPr>
            <a:r>
              <a:rPr lang="en-US" dirty="0"/>
              <a:t>Action:			Staff Training in PBIS</a:t>
            </a:r>
          </a:p>
          <a:p>
            <a:endParaRPr lang="en-US" dirty="0"/>
          </a:p>
        </p:txBody>
      </p:sp>
      <p:sp>
        <p:nvSpPr>
          <p:cNvPr id="4" name="Slide Number Placeholder 3">
            <a:extLst>
              <a:ext uri="{FF2B5EF4-FFF2-40B4-BE49-F238E27FC236}">
                <a16:creationId xmlns:a16="http://schemas.microsoft.com/office/drawing/2014/main" id="{F31EFA10-6888-45FC-80F2-4D968ADBB21B}"/>
              </a:ext>
            </a:extLst>
          </p:cNvPr>
          <p:cNvSpPr>
            <a:spLocks noGrp="1"/>
          </p:cNvSpPr>
          <p:nvPr>
            <p:ph type="sldNum" sz="quarter" idx="12"/>
          </p:nvPr>
        </p:nvSpPr>
        <p:spPr/>
        <p:txBody>
          <a:bodyPr/>
          <a:lstStyle/>
          <a:p>
            <a:fld id="{1E47FE53-EBF0-4DA7-9D9D-CC1C3A20F3CB}" type="slidenum">
              <a:rPr lang="en-US" smtClean="0"/>
              <a:t>40</a:t>
            </a:fld>
            <a:endParaRPr lang="en-US"/>
          </a:p>
        </p:txBody>
      </p:sp>
    </p:spTree>
    <p:extLst>
      <p:ext uri="{BB962C8B-B14F-4D97-AF65-F5344CB8AC3E}">
        <p14:creationId xmlns:p14="http://schemas.microsoft.com/office/powerpoint/2010/main" val="271922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2FF6-FCD4-4899-9714-7EA4D660469A}"/>
              </a:ext>
            </a:extLst>
          </p:cNvPr>
          <p:cNvSpPr>
            <a:spLocks noGrp="1"/>
          </p:cNvSpPr>
          <p:nvPr>
            <p:ph type="title"/>
          </p:nvPr>
        </p:nvSpPr>
        <p:spPr/>
        <p:txBody>
          <a:bodyPr/>
          <a:lstStyle/>
          <a:p>
            <a:r>
              <a:rPr lang="en-US" dirty="0"/>
              <a:t>Actions</a:t>
            </a:r>
          </a:p>
        </p:txBody>
      </p:sp>
      <p:graphicFrame>
        <p:nvGraphicFramePr>
          <p:cNvPr id="5" name="Content Placeholder 14" descr="The table for Action #, Title, Descriptio, Total Funds, and if it is Contributing.">
            <a:extLst>
              <a:ext uri="{FF2B5EF4-FFF2-40B4-BE49-F238E27FC236}">
                <a16:creationId xmlns:a16="http://schemas.microsoft.com/office/drawing/2014/main" id="{E6D49636-E04E-450C-82CA-C0E29C81F856}"/>
              </a:ext>
            </a:extLst>
          </p:cNvPr>
          <p:cNvGraphicFramePr>
            <a:graphicFrameLocks/>
          </p:cNvGraphicFramePr>
          <p:nvPr>
            <p:extLst>
              <p:ext uri="{D42A27DB-BD31-4B8C-83A1-F6EECF244321}">
                <p14:modId xmlns:p14="http://schemas.microsoft.com/office/powerpoint/2010/main" val="1792529598"/>
              </p:ext>
            </p:extLst>
          </p:nvPr>
        </p:nvGraphicFramePr>
        <p:xfrm>
          <a:off x="311276" y="1837649"/>
          <a:ext cx="11569447" cy="4306777"/>
        </p:xfrm>
        <a:graphic>
          <a:graphicData uri="http://schemas.openxmlformats.org/drawingml/2006/table">
            <a:tbl>
              <a:tblPr firstRow="1" firstCol="1" bandRow="1"/>
              <a:tblGrid>
                <a:gridCol w="1141907">
                  <a:extLst>
                    <a:ext uri="{9D8B030D-6E8A-4147-A177-3AD203B41FA5}">
                      <a16:colId xmlns:a16="http://schemas.microsoft.com/office/drawing/2014/main" val="1078759858"/>
                    </a:ext>
                  </a:extLst>
                </a:gridCol>
                <a:gridCol w="2425099">
                  <a:extLst>
                    <a:ext uri="{9D8B030D-6E8A-4147-A177-3AD203B41FA5}">
                      <a16:colId xmlns:a16="http://schemas.microsoft.com/office/drawing/2014/main" val="424435042"/>
                    </a:ext>
                  </a:extLst>
                </a:gridCol>
                <a:gridCol w="5121749">
                  <a:extLst>
                    <a:ext uri="{9D8B030D-6E8A-4147-A177-3AD203B41FA5}">
                      <a16:colId xmlns:a16="http://schemas.microsoft.com/office/drawing/2014/main" val="1032312888"/>
                    </a:ext>
                  </a:extLst>
                </a:gridCol>
                <a:gridCol w="1438656">
                  <a:extLst>
                    <a:ext uri="{9D8B030D-6E8A-4147-A177-3AD203B41FA5}">
                      <a16:colId xmlns:a16="http://schemas.microsoft.com/office/drawing/2014/main" val="3019572202"/>
                    </a:ext>
                  </a:extLst>
                </a:gridCol>
                <a:gridCol w="1442036">
                  <a:extLst>
                    <a:ext uri="{9D8B030D-6E8A-4147-A177-3AD203B41FA5}">
                      <a16:colId xmlns:a16="http://schemas.microsoft.com/office/drawing/2014/main" val="2457372714"/>
                    </a:ext>
                  </a:extLst>
                </a:gridCol>
              </a:tblGrid>
              <a:tr h="509377">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Action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Title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Description</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Total Funds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lgn="ctr">
                        <a:spcBef>
                          <a:spcPts val="0"/>
                        </a:spcBef>
                        <a:spcAft>
                          <a:spcPts val="600"/>
                        </a:spcAft>
                        <a:tabLst>
                          <a:tab pos="3234055"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Contributing</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823127245"/>
                  </a:ext>
                </a:extLst>
              </a:tr>
              <a:tr h="740766">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lgn="ctr">
                        <a:spcBef>
                          <a:spcPts val="0"/>
                        </a:spcBef>
                        <a:spcAft>
                          <a:spcPts val="600"/>
                        </a:spcAft>
                        <a:tabLst>
                          <a:tab pos="3234055"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[Action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short title for the action; this will appear in the Action tables]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description of what the action is; may include a description of how the action contributes to increasing or improving services]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[$ 0.00]</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lgn="ctr">
                        <a:spcBef>
                          <a:spcPts val="0"/>
                        </a:spcBef>
                        <a:spcAft>
                          <a:spcPts val="600"/>
                        </a:spcAft>
                        <a:tabLst>
                          <a:tab pos="3234055" algn="l"/>
                        </a:tabLst>
                      </a:pP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[Y/N]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820492322"/>
                  </a:ext>
                </a:extLst>
              </a:tr>
              <a:tr h="740766">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lgn="ctr">
                        <a:spcBef>
                          <a:spcPts val="0"/>
                        </a:spcBef>
                        <a:spcAft>
                          <a:spcPts val="600"/>
                        </a:spcAft>
                        <a:tabLst>
                          <a:tab pos="3234055" algn="l"/>
                        </a:tabLst>
                      </a:pP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[Action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short title for the action; this will appear in the Action tables]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description of what the action is; may include a description of how the action contributes to increasing or improving services]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[$ 0.00]</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lgn="ctr">
                        <a:spcBef>
                          <a:spcPts val="0"/>
                        </a:spcBef>
                        <a:spcAft>
                          <a:spcPts val="600"/>
                        </a:spcAft>
                        <a:tabLst>
                          <a:tab pos="3234055"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[Y/N]</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41304222"/>
                  </a:ext>
                </a:extLst>
              </a:tr>
              <a:tr h="740766">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lgn="ctr">
                        <a:spcBef>
                          <a:spcPts val="0"/>
                        </a:spcBef>
                        <a:spcAft>
                          <a:spcPts val="600"/>
                        </a:spcAft>
                        <a:tabLst>
                          <a:tab pos="3234055" algn="l"/>
                        </a:tabLst>
                      </a:pP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[Action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 short title for the action; this will appear in the </a:t>
                      </a:r>
                      <a:r>
                        <a:rPr lang="en-US" sz="2000">
                          <a:effectLst/>
                          <a:latin typeface="Arial" panose="020B0604020202020204" pitchFamily="34" charset="0"/>
                          <a:ea typeface="Calibri" panose="020F0502020204030204" pitchFamily="34" charset="0"/>
                          <a:cs typeface="Arial" panose="020B0604020202020204" pitchFamily="34" charset="0"/>
                        </a:rPr>
                        <a:t>Action </a:t>
                      </a: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tables]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description of what the action is; may include a description of how the action contributes to increasing or improving services]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spcBef>
                          <a:spcPts val="0"/>
                        </a:spcBef>
                        <a:spcAft>
                          <a:spcPts val="600"/>
                        </a:spcAft>
                        <a:tabLst>
                          <a:tab pos="3234055" algn="l"/>
                        </a:tabLst>
                      </a:pP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[$ 0.00]</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marL="0" marR="0" algn="ctr">
                        <a:spcBef>
                          <a:spcPts val="0"/>
                        </a:spcBef>
                        <a:spcAft>
                          <a:spcPts val="600"/>
                        </a:spcAft>
                        <a:tabLst>
                          <a:tab pos="3234055" algn="l"/>
                        </a:tabLs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[Y/N]</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82068136"/>
                  </a:ext>
                </a:extLst>
              </a:tr>
            </a:tbl>
          </a:graphicData>
        </a:graphic>
      </p:graphicFrame>
      <p:sp>
        <p:nvSpPr>
          <p:cNvPr id="4" name="Slide Number Placeholder 3">
            <a:extLst>
              <a:ext uri="{FF2B5EF4-FFF2-40B4-BE49-F238E27FC236}">
                <a16:creationId xmlns:a16="http://schemas.microsoft.com/office/drawing/2014/main" id="{EB865C53-37D0-4497-A82E-95D00549CBE3}"/>
              </a:ext>
            </a:extLst>
          </p:cNvPr>
          <p:cNvSpPr>
            <a:spLocks noGrp="1"/>
          </p:cNvSpPr>
          <p:nvPr>
            <p:ph type="sldNum" sz="quarter" idx="12"/>
          </p:nvPr>
        </p:nvSpPr>
        <p:spPr/>
        <p:txBody>
          <a:bodyPr/>
          <a:lstStyle/>
          <a:p>
            <a:fld id="{1E47FE53-EBF0-4DA7-9D9D-CC1C3A20F3CB}" type="slidenum">
              <a:rPr lang="en-US" smtClean="0"/>
              <a:t>41</a:t>
            </a:fld>
            <a:endParaRPr lang="en-US"/>
          </a:p>
        </p:txBody>
      </p:sp>
    </p:spTree>
    <p:extLst>
      <p:ext uri="{BB962C8B-B14F-4D97-AF65-F5344CB8AC3E}">
        <p14:creationId xmlns:p14="http://schemas.microsoft.com/office/powerpoint/2010/main" val="1745515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5907-04AF-40B0-9F30-F7E7365D6CE2}"/>
              </a:ext>
            </a:extLst>
          </p:cNvPr>
          <p:cNvSpPr>
            <a:spLocks noGrp="1"/>
          </p:cNvSpPr>
          <p:nvPr>
            <p:ph type="title"/>
          </p:nvPr>
        </p:nvSpPr>
        <p:spPr/>
        <p:txBody>
          <a:bodyPr/>
          <a:lstStyle/>
          <a:p>
            <a:r>
              <a:rPr lang="en-US" dirty="0"/>
              <a:t>Actions vs Metrics and Outcomes</a:t>
            </a:r>
          </a:p>
        </p:txBody>
      </p:sp>
      <p:sp>
        <p:nvSpPr>
          <p:cNvPr id="3" name="Content Placeholder 2">
            <a:extLst>
              <a:ext uri="{FF2B5EF4-FFF2-40B4-BE49-F238E27FC236}">
                <a16:creationId xmlns:a16="http://schemas.microsoft.com/office/drawing/2014/main" id="{BBD993B4-0B48-46C7-8E41-994447A189B3}"/>
              </a:ext>
            </a:extLst>
          </p:cNvPr>
          <p:cNvSpPr>
            <a:spLocks noGrp="1"/>
          </p:cNvSpPr>
          <p:nvPr>
            <p:ph idx="1"/>
          </p:nvPr>
        </p:nvSpPr>
        <p:spPr/>
        <p:txBody>
          <a:bodyPr/>
          <a:lstStyle/>
          <a:p>
            <a:r>
              <a:rPr lang="en-US" dirty="0"/>
              <a:t>Measuring is not an Action:</a:t>
            </a:r>
          </a:p>
          <a:p>
            <a:pPr lvl="1"/>
            <a:r>
              <a:rPr lang="en-US" dirty="0"/>
              <a:t>Measure student performance on reading comprehension (Not an action – measuring)</a:t>
            </a:r>
          </a:p>
          <a:p>
            <a:r>
              <a:rPr lang="en-US" dirty="0"/>
              <a:t>Actions are not Outcomes:</a:t>
            </a:r>
          </a:p>
          <a:p>
            <a:pPr lvl="1"/>
            <a:r>
              <a:rPr lang="en-US" dirty="0"/>
              <a:t>Implement a new reading program (Not an outcome)</a:t>
            </a:r>
          </a:p>
          <a:p>
            <a:endParaRPr lang="en-US" dirty="0"/>
          </a:p>
        </p:txBody>
      </p:sp>
      <p:sp>
        <p:nvSpPr>
          <p:cNvPr id="4" name="Slide Number Placeholder 3">
            <a:extLst>
              <a:ext uri="{FF2B5EF4-FFF2-40B4-BE49-F238E27FC236}">
                <a16:creationId xmlns:a16="http://schemas.microsoft.com/office/drawing/2014/main" id="{4BCA3DAB-88B7-4DB0-91B6-4B22D1FE10DC}"/>
              </a:ext>
            </a:extLst>
          </p:cNvPr>
          <p:cNvSpPr>
            <a:spLocks noGrp="1"/>
          </p:cNvSpPr>
          <p:nvPr>
            <p:ph type="sldNum" sz="quarter" idx="12"/>
          </p:nvPr>
        </p:nvSpPr>
        <p:spPr/>
        <p:txBody>
          <a:bodyPr/>
          <a:lstStyle/>
          <a:p>
            <a:fld id="{1E47FE53-EBF0-4DA7-9D9D-CC1C3A20F3CB}" type="slidenum">
              <a:rPr lang="en-US" smtClean="0"/>
              <a:t>42</a:t>
            </a:fld>
            <a:endParaRPr lang="en-US"/>
          </a:p>
        </p:txBody>
      </p:sp>
    </p:spTree>
    <p:extLst>
      <p:ext uri="{BB962C8B-B14F-4D97-AF65-F5344CB8AC3E}">
        <p14:creationId xmlns:p14="http://schemas.microsoft.com/office/powerpoint/2010/main" val="2109130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7281-C20E-4C9E-A411-68B0A0F46599}"/>
              </a:ext>
            </a:extLst>
          </p:cNvPr>
          <p:cNvSpPr>
            <a:spLocks noGrp="1"/>
          </p:cNvSpPr>
          <p:nvPr>
            <p:ph type="title"/>
          </p:nvPr>
        </p:nvSpPr>
        <p:spPr/>
        <p:txBody>
          <a:bodyPr/>
          <a:lstStyle/>
          <a:p>
            <a:r>
              <a:rPr lang="en-US" dirty="0"/>
              <a:t>English Learner Programs in the LCAP</a:t>
            </a:r>
          </a:p>
        </p:txBody>
      </p:sp>
      <p:sp>
        <p:nvSpPr>
          <p:cNvPr id="3" name="Content Placeholder 2">
            <a:extLst>
              <a:ext uri="{FF2B5EF4-FFF2-40B4-BE49-F238E27FC236}">
                <a16:creationId xmlns:a16="http://schemas.microsoft.com/office/drawing/2014/main" id="{78F73586-45C0-46A0-8628-5A822652F57C}"/>
              </a:ext>
            </a:extLst>
          </p:cNvPr>
          <p:cNvSpPr>
            <a:spLocks noGrp="1"/>
          </p:cNvSpPr>
          <p:nvPr>
            <p:ph idx="1"/>
          </p:nvPr>
        </p:nvSpPr>
        <p:spPr/>
        <p:txBody>
          <a:bodyPr/>
          <a:lstStyle/>
          <a:p>
            <a:r>
              <a:rPr lang="en-US" dirty="0"/>
              <a:t>The instructions specify that LEAs that have a numerically significant group of English learners, must include actions/services related to, at a minimum, its EL language acquisition programs, and professional development activities related to English learners in the LCAP.</a:t>
            </a:r>
          </a:p>
          <a:p>
            <a:pPr lvl="1"/>
            <a:r>
              <a:rPr lang="en-US" dirty="0"/>
              <a:t> LEAs will continue to report progress on EL metrics. </a:t>
            </a:r>
          </a:p>
          <a:p>
            <a:endParaRPr lang="en-US" dirty="0"/>
          </a:p>
        </p:txBody>
      </p:sp>
      <p:sp>
        <p:nvSpPr>
          <p:cNvPr id="4" name="Slide Number Placeholder 3">
            <a:extLst>
              <a:ext uri="{FF2B5EF4-FFF2-40B4-BE49-F238E27FC236}">
                <a16:creationId xmlns:a16="http://schemas.microsoft.com/office/drawing/2014/main" id="{551A869D-67B5-4703-B2F6-E795BA2F7936}"/>
              </a:ext>
            </a:extLst>
          </p:cNvPr>
          <p:cNvSpPr>
            <a:spLocks noGrp="1"/>
          </p:cNvSpPr>
          <p:nvPr>
            <p:ph type="sldNum" sz="quarter" idx="12"/>
          </p:nvPr>
        </p:nvSpPr>
        <p:spPr/>
        <p:txBody>
          <a:bodyPr/>
          <a:lstStyle/>
          <a:p>
            <a:fld id="{1E47FE53-EBF0-4DA7-9D9D-CC1C3A20F3CB}" type="slidenum">
              <a:rPr lang="en-US" smtClean="0"/>
              <a:t>43</a:t>
            </a:fld>
            <a:endParaRPr lang="en-US"/>
          </a:p>
        </p:txBody>
      </p:sp>
    </p:spTree>
    <p:extLst>
      <p:ext uri="{BB962C8B-B14F-4D97-AF65-F5344CB8AC3E}">
        <p14:creationId xmlns:p14="http://schemas.microsoft.com/office/powerpoint/2010/main" val="1640259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592B-16F5-45A2-A2EA-63159BFEEDA4}"/>
              </a:ext>
            </a:extLst>
          </p:cNvPr>
          <p:cNvSpPr>
            <a:spLocks noGrp="1"/>
          </p:cNvSpPr>
          <p:nvPr>
            <p:ph type="title"/>
          </p:nvPr>
        </p:nvSpPr>
        <p:spPr/>
        <p:txBody>
          <a:bodyPr/>
          <a:lstStyle/>
          <a:p>
            <a:r>
              <a:rPr lang="en-US" dirty="0"/>
              <a:t>Goal Analysis (1 of 2)</a:t>
            </a:r>
          </a:p>
        </p:txBody>
      </p:sp>
      <p:sp>
        <p:nvSpPr>
          <p:cNvPr id="3" name="Content Placeholder 2">
            <a:extLst>
              <a:ext uri="{FF2B5EF4-FFF2-40B4-BE49-F238E27FC236}">
                <a16:creationId xmlns:a16="http://schemas.microsoft.com/office/drawing/2014/main" id="{0D79CB20-CDA9-471B-A21E-A37975BE356D}"/>
              </a:ext>
            </a:extLst>
          </p:cNvPr>
          <p:cNvSpPr>
            <a:spLocks noGrp="1"/>
          </p:cNvSpPr>
          <p:nvPr>
            <p:ph idx="1"/>
          </p:nvPr>
        </p:nvSpPr>
        <p:spPr>
          <a:xfrm>
            <a:off x="1097280" y="1845733"/>
            <a:ext cx="10642436" cy="4481325"/>
          </a:xfrm>
        </p:spPr>
        <p:txBody>
          <a:bodyPr>
            <a:noAutofit/>
          </a:bodyPr>
          <a:lstStyle/>
          <a:p>
            <a:pPr marL="0" indent="0">
              <a:buNone/>
            </a:pPr>
            <a:r>
              <a:rPr lang="en-US" sz="2400" dirty="0"/>
              <a:t>The Goal Analysis will be used to provide an analysis of each goal included in the 2021–22 LCAP.</a:t>
            </a:r>
          </a:p>
          <a:p>
            <a:pPr marL="0" indent="0">
              <a:buNone/>
            </a:pPr>
            <a:r>
              <a:rPr lang="en-US" sz="2400" dirty="0"/>
              <a:t>For each goal included in the 2021–22 LCAP the LEA must provide the following:</a:t>
            </a:r>
          </a:p>
          <a:p>
            <a:pPr marL="457200" indent="-457200">
              <a:buFont typeface="+mj-lt"/>
              <a:buAutoNum type="arabicPeriod"/>
            </a:pPr>
            <a:r>
              <a:rPr lang="en-US" sz="2400" dirty="0"/>
              <a:t> A description of any substantive differences in planned actions and actual implementation of these actions.</a:t>
            </a:r>
          </a:p>
          <a:p>
            <a:pPr marL="457200" indent="-457200">
              <a:buFont typeface="+mj-lt"/>
              <a:buAutoNum type="arabicPeriod"/>
            </a:pPr>
            <a:r>
              <a:rPr lang="en-US" sz="2400" dirty="0"/>
              <a:t> An explanation of material differences between Budgeted Expenditures and Estimated Actual Expenditures and/or Planned Percentages of Improved Services and Estimated Actual Percentages of Improved Services.</a:t>
            </a:r>
          </a:p>
          <a:p>
            <a:pPr marL="0" indent="0">
              <a:buNone/>
            </a:pPr>
            <a:endParaRPr lang="en-US" sz="2400" dirty="0"/>
          </a:p>
        </p:txBody>
      </p:sp>
      <p:sp>
        <p:nvSpPr>
          <p:cNvPr id="4" name="Slide Number Placeholder 3">
            <a:extLst>
              <a:ext uri="{FF2B5EF4-FFF2-40B4-BE49-F238E27FC236}">
                <a16:creationId xmlns:a16="http://schemas.microsoft.com/office/drawing/2014/main" id="{080FD91D-8655-4FBA-9191-6A36127C5F67}"/>
              </a:ext>
            </a:extLst>
          </p:cNvPr>
          <p:cNvSpPr>
            <a:spLocks noGrp="1"/>
          </p:cNvSpPr>
          <p:nvPr>
            <p:ph type="sldNum" sz="quarter" idx="12"/>
          </p:nvPr>
        </p:nvSpPr>
        <p:spPr/>
        <p:txBody>
          <a:bodyPr/>
          <a:lstStyle/>
          <a:p>
            <a:fld id="{1E47FE53-EBF0-4DA7-9D9D-CC1C3A20F3CB}" type="slidenum">
              <a:rPr lang="en-US" smtClean="0"/>
              <a:t>44</a:t>
            </a:fld>
            <a:endParaRPr lang="en-US"/>
          </a:p>
        </p:txBody>
      </p:sp>
    </p:spTree>
    <p:extLst>
      <p:ext uri="{BB962C8B-B14F-4D97-AF65-F5344CB8AC3E}">
        <p14:creationId xmlns:p14="http://schemas.microsoft.com/office/powerpoint/2010/main" val="1795447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592B-16F5-45A2-A2EA-63159BFEEDA4}"/>
              </a:ext>
            </a:extLst>
          </p:cNvPr>
          <p:cNvSpPr>
            <a:spLocks noGrp="1"/>
          </p:cNvSpPr>
          <p:nvPr>
            <p:ph type="title"/>
          </p:nvPr>
        </p:nvSpPr>
        <p:spPr/>
        <p:txBody>
          <a:bodyPr/>
          <a:lstStyle/>
          <a:p>
            <a:r>
              <a:rPr lang="en-US" dirty="0"/>
              <a:t>Goal Analysis (2 of 2)</a:t>
            </a:r>
          </a:p>
        </p:txBody>
      </p:sp>
      <p:sp>
        <p:nvSpPr>
          <p:cNvPr id="3" name="Content Placeholder 2">
            <a:extLst>
              <a:ext uri="{FF2B5EF4-FFF2-40B4-BE49-F238E27FC236}">
                <a16:creationId xmlns:a16="http://schemas.microsoft.com/office/drawing/2014/main" id="{0D79CB20-CDA9-471B-A21E-A37975BE356D}"/>
              </a:ext>
            </a:extLst>
          </p:cNvPr>
          <p:cNvSpPr>
            <a:spLocks noGrp="1"/>
          </p:cNvSpPr>
          <p:nvPr>
            <p:ph idx="1"/>
          </p:nvPr>
        </p:nvSpPr>
        <p:spPr>
          <a:xfrm>
            <a:off x="1097280" y="1845733"/>
            <a:ext cx="10642436" cy="4481325"/>
          </a:xfrm>
        </p:spPr>
        <p:txBody>
          <a:bodyPr>
            <a:noAutofit/>
          </a:bodyPr>
          <a:lstStyle/>
          <a:p>
            <a:pPr marL="457200" indent="-457200">
              <a:buFont typeface="+mj-lt"/>
              <a:buAutoNum type="arabicPeriod" startAt="3"/>
            </a:pPr>
            <a:r>
              <a:rPr lang="en-US" sz="2400" dirty="0"/>
              <a:t>An explanation of how effective the specific actions were in making progress toward the goal.</a:t>
            </a:r>
          </a:p>
          <a:p>
            <a:pPr marL="457200" indent="-457200">
              <a:buFont typeface="+mj-lt"/>
              <a:buAutoNum type="arabicPeriod" startAt="3"/>
            </a:pPr>
            <a:r>
              <a:rPr lang="en-US" sz="2400" dirty="0"/>
              <a:t> A description of any changes made to the planned goal, metrics, desired outcomes, or actions for the coming year that resulted from reflections on prior practice.</a:t>
            </a:r>
          </a:p>
          <a:p>
            <a:pPr marL="228600" indent="-228600">
              <a:buFont typeface="+mj-lt"/>
              <a:buAutoNum type="arabicPeriod" startAt="3"/>
            </a:pPr>
            <a:endParaRPr lang="en-US" sz="2400" dirty="0"/>
          </a:p>
          <a:p>
            <a:pPr marL="228600" indent="-228600">
              <a:buFont typeface="+mj-lt"/>
              <a:buAutoNum type="arabicPeriod" startAt="3"/>
            </a:pPr>
            <a:endParaRPr lang="en-US" sz="2400" dirty="0"/>
          </a:p>
        </p:txBody>
      </p:sp>
      <p:sp>
        <p:nvSpPr>
          <p:cNvPr id="4" name="Slide Number Placeholder 3">
            <a:extLst>
              <a:ext uri="{FF2B5EF4-FFF2-40B4-BE49-F238E27FC236}">
                <a16:creationId xmlns:a16="http://schemas.microsoft.com/office/drawing/2014/main" id="{080FD91D-8655-4FBA-9191-6A36127C5F67}"/>
              </a:ext>
            </a:extLst>
          </p:cNvPr>
          <p:cNvSpPr>
            <a:spLocks noGrp="1"/>
          </p:cNvSpPr>
          <p:nvPr>
            <p:ph type="sldNum" sz="quarter" idx="12"/>
          </p:nvPr>
        </p:nvSpPr>
        <p:spPr/>
        <p:txBody>
          <a:bodyPr/>
          <a:lstStyle/>
          <a:p>
            <a:fld id="{1E47FE53-EBF0-4DA7-9D9D-CC1C3A20F3CB}" type="slidenum">
              <a:rPr lang="en-US" smtClean="0"/>
              <a:t>45</a:t>
            </a:fld>
            <a:endParaRPr lang="en-US"/>
          </a:p>
        </p:txBody>
      </p:sp>
    </p:spTree>
    <p:extLst>
      <p:ext uri="{BB962C8B-B14F-4D97-AF65-F5344CB8AC3E}">
        <p14:creationId xmlns:p14="http://schemas.microsoft.com/office/powerpoint/2010/main" val="2397396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8FDA-7E1B-4C8D-8849-52437CE72D10}"/>
              </a:ext>
            </a:extLst>
          </p:cNvPr>
          <p:cNvSpPr>
            <a:spLocks noGrp="1"/>
          </p:cNvSpPr>
          <p:nvPr>
            <p:ph type="title"/>
          </p:nvPr>
        </p:nvSpPr>
        <p:spPr/>
        <p:txBody>
          <a:bodyPr/>
          <a:lstStyle/>
          <a:p>
            <a:r>
              <a:rPr lang="en-US" dirty="0"/>
              <a:t>Action Tables</a:t>
            </a:r>
          </a:p>
        </p:txBody>
      </p:sp>
      <p:sp>
        <p:nvSpPr>
          <p:cNvPr id="3" name="Text Placeholder 2">
            <a:extLst>
              <a:ext uri="{FF2B5EF4-FFF2-40B4-BE49-F238E27FC236}">
                <a16:creationId xmlns:a16="http://schemas.microsoft.com/office/drawing/2014/main" id="{B92343F7-1A39-4F00-8ED5-1FF6C7B1330C}"/>
              </a:ext>
            </a:extLst>
          </p:cNvPr>
          <p:cNvSpPr>
            <a:spLocks noGrp="1"/>
          </p:cNvSpPr>
          <p:nvPr>
            <p:ph type="body" idx="1"/>
          </p:nvPr>
        </p:nvSpPr>
        <p:spPr/>
        <p:txBody>
          <a:bodyPr/>
          <a:lstStyle/>
          <a:p>
            <a:r>
              <a:rPr lang="en-US" dirty="0"/>
              <a:t>Reporting expenditures</a:t>
            </a:r>
          </a:p>
        </p:txBody>
      </p:sp>
      <p:sp>
        <p:nvSpPr>
          <p:cNvPr id="4" name="Slide Number Placeholder 3">
            <a:extLst>
              <a:ext uri="{FF2B5EF4-FFF2-40B4-BE49-F238E27FC236}">
                <a16:creationId xmlns:a16="http://schemas.microsoft.com/office/drawing/2014/main" id="{359B7973-F0FF-4BF1-A2A5-0DD97DBC6CCD}"/>
              </a:ext>
            </a:extLst>
          </p:cNvPr>
          <p:cNvSpPr>
            <a:spLocks noGrp="1"/>
          </p:cNvSpPr>
          <p:nvPr>
            <p:ph type="sldNum" sz="quarter" idx="12"/>
          </p:nvPr>
        </p:nvSpPr>
        <p:spPr/>
        <p:txBody>
          <a:bodyPr/>
          <a:lstStyle/>
          <a:p>
            <a:fld id="{1E47FE53-EBF0-4DA7-9D9D-CC1C3A20F3CB}" type="slidenum">
              <a:rPr lang="en-US" smtClean="0"/>
              <a:t>46</a:t>
            </a:fld>
            <a:endParaRPr lang="en-US"/>
          </a:p>
        </p:txBody>
      </p:sp>
    </p:spTree>
    <p:extLst>
      <p:ext uri="{BB962C8B-B14F-4D97-AF65-F5344CB8AC3E}">
        <p14:creationId xmlns:p14="http://schemas.microsoft.com/office/powerpoint/2010/main" val="298642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44F50-6B80-40A9-A607-D04073CBE687}"/>
              </a:ext>
            </a:extLst>
          </p:cNvPr>
          <p:cNvSpPr>
            <a:spLocks noGrp="1"/>
          </p:cNvSpPr>
          <p:nvPr>
            <p:ph type="title"/>
          </p:nvPr>
        </p:nvSpPr>
        <p:spPr/>
        <p:txBody>
          <a:bodyPr/>
          <a:lstStyle/>
          <a:p>
            <a:r>
              <a:rPr lang="en-US" dirty="0"/>
              <a:t>Purpose of the Action Tables</a:t>
            </a:r>
          </a:p>
        </p:txBody>
      </p:sp>
      <p:sp>
        <p:nvSpPr>
          <p:cNvPr id="3" name="Content Placeholder 2">
            <a:extLst>
              <a:ext uri="{FF2B5EF4-FFF2-40B4-BE49-F238E27FC236}">
                <a16:creationId xmlns:a16="http://schemas.microsoft.com/office/drawing/2014/main" id="{437041FE-3529-4C3A-8344-F8569980F11A}"/>
              </a:ext>
            </a:extLst>
          </p:cNvPr>
          <p:cNvSpPr>
            <a:spLocks noGrp="1"/>
          </p:cNvSpPr>
          <p:nvPr>
            <p:ph idx="1"/>
          </p:nvPr>
        </p:nvSpPr>
        <p:spPr/>
        <p:txBody>
          <a:bodyPr/>
          <a:lstStyle/>
          <a:p>
            <a:pPr marL="0" indent="0">
              <a:buNone/>
            </a:pPr>
            <a:r>
              <a:rPr lang="en-US" dirty="0"/>
              <a:t>The purpose of the Actions Tables is three-fold:</a:t>
            </a:r>
          </a:p>
          <a:p>
            <a:pPr marL="457200" indent="-457200">
              <a:buFont typeface="+mj-lt"/>
              <a:buAutoNum type="arabicPeriod"/>
            </a:pPr>
            <a:r>
              <a:rPr lang="en-US" dirty="0"/>
              <a:t>To identify the fiscal resources being used to implement actions included in the LCAP.</a:t>
            </a:r>
          </a:p>
          <a:p>
            <a:pPr marL="457200" indent="-457200">
              <a:buFont typeface="+mj-lt"/>
              <a:buAutoNum type="arabicPeriod"/>
            </a:pPr>
            <a:r>
              <a:rPr lang="en-US" dirty="0"/>
              <a:t>To communicate to educational partners.</a:t>
            </a:r>
          </a:p>
          <a:p>
            <a:pPr marL="457200" indent="-457200">
              <a:buFont typeface="+mj-lt"/>
              <a:buAutoNum type="arabicPeriod"/>
            </a:pPr>
            <a:r>
              <a:rPr lang="en-US" dirty="0"/>
              <a:t>To demonstrate, at least in part, how the LEA is meeting its requirement to increase or improve services for Foster Youth, English Learners, and Low-Income Students </a:t>
            </a:r>
          </a:p>
          <a:p>
            <a:pPr marL="0" indent="0">
              <a:buNone/>
            </a:pPr>
            <a:endParaRPr lang="en-US" dirty="0"/>
          </a:p>
        </p:txBody>
      </p:sp>
      <p:sp>
        <p:nvSpPr>
          <p:cNvPr id="4" name="Slide Number Placeholder 3">
            <a:extLst>
              <a:ext uri="{FF2B5EF4-FFF2-40B4-BE49-F238E27FC236}">
                <a16:creationId xmlns:a16="http://schemas.microsoft.com/office/drawing/2014/main" id="{B31DE910-3AC0-40B9-89CB-B52BFF005D34}"/>
              </a:ext>
            </a:extLst>
          </p:cNvPr>
          <p:cNvSpPr>
            <a:spLocks noGrp="1"/>
          </p:cNvSpPr>
          <p:nvPr>
            <p:ph type="sldNum" sz="quarter" idx="12"/>
          </p:nvPr>
        </p:nvSpPr>
        <p:spPr/>
        <p:txBody>
          <a:bodyPr/>
          <a:lstStyle/>
          <a:p>
            <a:fld id="{1E47FE53-EBF0-4DA7-9D9D-CC1C3A20F3CB}" type="slidenum">
              <a:rPr lang="en-US" smtClean="0"/>
              <a:t>47</a:t>
            </a:fld>
            <a:endParaRPr lang="en-US"/>
          </a:p>
        </p:txBody>
      </p:sp>
    </p:spTree>
    <p:extLst>
      <p:ext uri="{BB962C8B-B14F-4D97-AF65-F5344CB8AC3E}">
        <p14:creationId xmlns:p14="http://schemas.microsoft.com/office/powerpoint/2010/main" val="2538875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787E6B-3DF4-4A82-A05E-F15E9D7339FE}"/>
              </a:ext>
            </a:extLst>
          </p:cNvPr>
          <p:cNvSpPr>
            <a:spLocks noGrp="1"/>
          </p:cNvSpPr>
          <p:nvPr>
            <p:ph type="title"/>
          </p:nvPr>
        </p:nvSpPr>
        <p:spPr/>
        <p:txBody>
          <a:bodyPr/>
          <a:lstStyle/>
          <a:p>
            <a:r>
              <a:rPr lang="en-US" dirty="0"/>
              <a:t>Don’t Panic</a:t>
            </a:r>
          </a:p>
        </p:txBody>
      </p:sp>
      <p:pic>
        <p:nvPicPr>
          <p:cNvPr id="5" name="Content Placeholder 4" descr="The book from &quot;The Hitchhikers Guide to the Galaxy&quot; that says &quot;Don't Panic&quot; on the cover.">
            <a:extLst>
              <a:ext uri="{FF2B5EF4-FFF2-40B4-BE49-F238E27FC236}">
                <a16:creationId xmlns:a16="http://schemas.microsoft.com/office/drawing/2014/main" id="{096E7E59-528B-4E3B-BF8B-A5AAE915E9CE}"/>
              </a:ext>
            </a:extLst>
          </p:cNvPr>
          <p:cNvPicPr>
            <a:picLocks noGrp="1" noChangeAspect="1"/>
          </p:cNvPicPr>
          <p:nvPr>
            <p:ph idx="1"/>
          </p:nvPr>
        </p:nvPicPr>
        <p:blipFill>
          <a:blip r:embed="rId2"/>
          <a:stretch>
            <a:fillRect/>
          </a:stretch>
        </p:blipFill>
        <p:spPr>
          <a:xfrm>
            <a:off x="3495784" y="1846263"/>
            <a:ext cx="5260757" cy="4354512"/>
          </a:xfrm>
          <a:prstGeom prst="rect">
            <a:avLst/>
          </a:prstGeom>
        </p:spPr>
      </p:pic>
      <p:sp>
        <p:nvSpPr>
          <p:cNvPr id="4" name="Slide Number Placeholder 3">
            <a:extLst>
              <a:ext uri="{FF2B5EF4-FFF2-40B4-BE49-F238E27FC236}">
                <a16:creationId xmlns:a16="http://schemas.microsoft.com/office/drawing/2014/main" id="{88E299E3-ADD3-4DCA-ACC3-D159DEB80B11}"/>
              </a:ext>
            </a:extLst>
          </p:cNvPr>
          <p:cNvSpPr>
            <a:spLocks noGrp="1"/>
          </p:cNvSpPr>
          <p:nvPr>
            <p:ph type="sldNum" sz="quarter" idx="12"/>
          </p:nvPr>
        </p:nvSpPr>
        <p:spPr/>
        <p:txBody>
          <a:bodyPr/>
          <a:lstStyle/>
          <a:p>
            <a:fld id="{1E47FE53-EBF0-4DA7-9D9D-CC1C3A20F3CB}" type="slidenum">
              <a:rPr lang="en-US" smtClean="0"/>
              <a:t>48</a:t>
            </a:fld>
            <a:endParaRPr lang="en-US"/>
          </a:p>
        </p:txBody>
      </p:sp>
    </p:spTree>
    <p:extLst>
      <p:ext uri="{BB962C8B-B14F-4D97-AF65-F5344CB8AC3E}">
        <p14:creationId xmlns:p14="http://schemas.microsoft.com/office/powerpoint/2010/main" val="2728314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DABAD-C71A-45BE-966C-3E9CE874194E}"/>
              </a:ext>
            </a:extLst>
          </p:cNvPr>
          <p:cNvSpPr>
            <a:spLocks noGrp="1"/>
          </p:cNvSpPr>
          <p:nvPr>
            <p:ph type="title"/>
          </p:nvPr>
        </p:nvSpPr>
        <p:spPr/>
        <p:txBody>
          <a:bodyPr/>
          <a:lstStyle/>
          <a:p>
            <a:r>
              <a:rPr lang="en-US" dirty="0"/>
              <a:t>Changes to the Action Tables </a:t>
            </a:r>
          </a:p>
        </p:txBody>
      </p:sp>
      <p:sp>
        <p:nvSpPr>
          <p:cNvPr id="3" name="Content Placeholder 2">
            <a:extLst>
              <a:ext uri="{FF2B5EF4-FFF2-40B4-BE49-F238E27FC236}">
                <a16:creationId xmlns:a16="http://schemas.microsoft.com/office/drawing/2014/main" id="{4E61993A-2E18-4208-BA86-7DCDAB9AFB5E}"/>
              </a:ext>
            </a:extLst>
          </p:cNvPr>
          <p:cNvSpPr>
            <a:spLocks noGrp="1"/>
          </p:cNvSpPr>
          <p:nvPr>
            <p:ph idx="1"/>
          </p:nvPr>
        </p:nvSpPr>
        <p:spPr/>
        <p:txBody>
          <a:bodyPr>
            <a:normAutofit fontScale="92500" lnSpcReduction="20000"/>
          </a:bodyPr>
          <a:lstStyle/>
          <a:p>
            <a:r>
              <a:rPr lang="en-US" dirty="0"/>
              <a:t>As previously noted, the Expenditure Tables included in the 2021–22 LCAP template have been renamed. They are now referred to as Action Tables. </a:t>
            </a:r>
          </a:p>
          <a:p>
            <a:r>
              <a:rPr lang="en-US" dirty="0"/>
              <a:t>The Expenditure Tables included in the 2021–22 LCAP contained the Data Entry Table, the Total Expenditures Table, the Contributing Expenditures Table, and Annual Update Tables for Years 1, 2, and 3.</a:t>
            </a:r>
          </a:p>
          <a:p>
            <a:pPr lvl="0"/>
            <a:r>
              <a:rPr lang="en-US" dirty="0"/>
              <a:t>The Action Tables included in the 2022–23 LCAP contain the Data Entry Table, the Total Planned Expenditures Table; the Contributing Actions Table, the Annual Update Table, the Contributing Actions Annual Update Table, and the LCFF Carryover Table.</a:t>
            </a:r>
          </a:p>
          <a:p>
            <a:pPr lvl="0"/>
            <a:r>
              <a:rPr lang="en-US" dirty="0"/>
              <a:t>The Action Tables will be addressed in greater detail as part of the Increased or Improved Services webinars. A demonstration of the Action tables will also be provided.</a:t>
            </a:r>
          </a:p>
        </p:txBody>
      </p:sp>
      <p:sp>
        <p:nvSpPr>
          <p:cNvPr id="4" name="Text Placeholder 3">
            <a:extLst>
              <a:ext uri="{FF2B5EF4-FFF2-40B4-BE49-F238E27FC236}">
                <a16:creationId xmlns:a16="http://schemas.microsoft.com/office/drawing/2014/main" id="{6CEDB6CF-065F-4461-AFA9-3FCE41034542}"/>
              </a:ext>
            </a:extLst>
          </p:cNvPr>
          <p:cNvSpPr>
            <a:spLocks noGrp="1"/>
          </p:cNvSpPr>
          <p:nvPr>
            <p:ph type="body" sz="half" idx="2"/>
          </p:nvPr>
        </p:nvSpPr>
        <p:spPr/>
        <p:txBody>
          <a:bodyPr>
            <a:normAutofit/>
          </a:bodyPr>
          <a:lstStyle/>
          <a:p>
            <a:r>
              <a:rPr lang="en-US" sz="2400" dirty="0"/>
              <a:t>The Action Tables have undergone a significant revision. </a:t>
            </a:r>
          </a:p>
        </p:txBody>
      </p:sp>
      <p:sp>
        <p:nvSpPr>
          <p:cNvPr id="5" name="Slide Number Placeholder 4">
            <a:extLst>
              <a:ext uri="{FF2B5EF4-FFF2-40B4-BE49-F238E27FC236}">
                <a16:creationId xmlns:a16="http://schemas.microsoft.com/office/drawing/2014/main" id="{D0E5E4C0-5A0B-436D-9C1E-016F1B8EE30F}"/>
              </a:ext>
            </a:extLst>
          </p:cNvPr>
          <p:cNvSpPr>
            <a:spLocks noGrp="1"/>
          </p:cNvSpPr>
          <p:nvPr>
            <p:ph type="sldNum" sz="quarter" idx="12"/>
          </p:nvPr>
        </p:nvSpPr>
        <p:spPr/>
        <p:txBody>
          <a:bodyPr/>
          <a:lstStyle/>
          <a:p>
            <a:fld id="{1E47FE53-EBF0-4DA7-9D9D-CC1C3A20F3CB}" type="slidenum">
              <a:rPr lang="en-US" smtClean="0"/>
              <a:t>49</a:t>
            </a:fld>
            <a:endParaRPr lang="en-US"/>
          </a:p>
        </p:txBody>
      </p:sp>
    </p:spTree>
    <p:extLst>
      <p:ext uri="{BB962C8B-B14F-4D97-AF65-F5344CB8AC3E}">
        <p14:creationId xmlns:p14="http://schemas.microsoft.com/office/powerpoint/2010/main" val="300944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9050CF-4FDC-434B-AD62-870E31A80D81}"/>
              </a:ext>
            </a:extLst>
          </p:cNvPr>
          <p:cNvSpPr>
            <a:spLocks noGrp="1"/>
          </p:cNvSpPr>
          <p:nvPr>
            <p:ph type="title"/>
          </p:nvPr>
        </p:nvSpPr>
        <p:spPr/>
        <p:txBody>
          <a:bodyPr/>
          <a:lstStyle/>
          <a:p>
            <a:r>
              <a:rPr lang="en-US" dirty="0"/>
              <a:t>Intended Audience</a:t>
            </a:r>
          </a:p>
        </p:txBody>
      </p:sp>
      <p:sp>
        <p:nvSpPr>
          <p:cNvPr id="5" name="Content Placeholder 4">
            <a:extLst>
              <a:ext uri="{FF2B5EF4-FFF2-40B4-BE49-F238E27FC236}">
                <a16:creationId xmlns:a16="http://schemas.microsoft.com/office/drawing/2014/main" id="{2447552C-0727-42F4-870A-93751AE8707F}"/>
              </a:ext>
            </a:extLst>
          </p:cNvPr>
          <p:cNvSpPr>
            <a:spLocks noGrp="1"/>
          </p:cNvSpPr>
          <p:nvPr>
            <p:ph idx="1"/>
          </p:nvPr>
        </p:nvSpPr>
        <p:spPr/>
        <p:txBody>
          <a:bodyPr/>
          <a:lstStyle/>
          <a:p>
            <a:r>
              <a:rPr lang="en-US" dirty="0"/>
              <a:t>The intended audience for this presentation is anyone who will complete, review, or interact with the 2022 – 23  LCAP, including: </a:t>
            </a:r>
          </a:p>
          <a:p>
            <a:pPr lvl="1"/>
            <a:r>
              <a:rPr lang="en-US" dirty="0"/>
              <a:t>Parents and students</a:t>
            </a:r>
          </a:p>
          <a:p>
            <a:pPr lvl="1"/>
            <a:r>
              <a:rPr lang="en-US" dirty="0"/>
              <a:t>Teachers</a:t>
            </a:r>
          </a:p>
          <a:p>
            <a:pPr lvl="1"/>
            <a:r>
              <a:rPr lang="en-US" dirty="0"/>
              <a:t>Administrators</a:t>
            </a:r>
          </a:p>
          <a:p>
            <a:pPr lvl="1"/>
            <a:r>
              <a:rPr lang="en-US" dirty="0"/>
              <a:t>Advisory committees</a:t>
            </a:r>
          </a:p>
          <a:p>
            <a:pPr lvl="1"/>
            <a:r>
              <a:rPr lang="en-US" dirty="0"/>
              <a:t> Members of governing boards or bodies</a:t>
            </a:r>
          </a:p>
          <a:p>
            <a:pPr lvl="1"/>
            <a:r>
              <a:rPr lang="en-US" dirty="0"/>
              <a:t>Community members</a:t>
            </a:r>
          </a:p>
          <a:p>
            <a:endParaRPr lang="en-US" dirty="0"/>
          </a:p>
        </p:txBody>
      </p:sp>
    </p:spTree>
    <p:extLst>
      <p:ext uri="{BB962C8B-B14F-4D97-AF65-F5344CB8AC3E}">
        <p14:creationId xmlns:p14="http://schemas.microsoft.com/office/powerpoint/2010/main" val="354488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CE27-755A-403A-9451-93E5D3793A71}"/>
              </a:ext>
            </a:extLst>
          </p:cNvPr>
          <p:cNvSpPr>
            <a:spLocks noGrp="1"/>
          </p:cNvSpPr>
          <p:nvPr>
            <p:ph type="title"/>
          </p:nvPr>
        </p:nvSpPr>
        <p:spPr/>
        <p:txBody>
          <a:bodyPr/>
          <a:lstStyle/>
          <a:p>
            <a:r>
              <a:rPr lang="en-US" dirty="0"/>
              <a:t>Completing the Action Tables</a:t>
            </a:r>
          </a:p>
        </p:txBody>
      </p:sp>
      <p:sp>
        <p:nvSpPr>
          <p:cNvPr id="3" name="Content Placeholder 2">
            <a:extLst>
              <a:ext uri="{FF2B5EF4-FFF2-40B4-BE49-F238E27FC236}">
                <a16:creationId xmlns:a16="http://schemas.microsoft.com/office/drawing/2014/main" id="{B55C0A95-62E8-4DB9-9D10-FECFEA929E64}"/>
              </a:ext>
            </a:extLst>
          </p:cNvPr>
          <p:cNvSpPr>
            <a:spLocks noGrp="1"/>
          </p:cNvSpPr>
          <p:nvPr>
            <p:ph idx="1"/>
          </p:nvPr>
        </p:nvSpPr>
        <p:spPr/>
        <p:txBody>
          <a:bodyPr/>
          <a:lstStyle/>
          <a:p>
            <a:r>
              <a:rPr lang="en-US" dirty="0"/>
              <a:t>The information entered into the Data Entry Table will automatically populate the other Action Tables. </a:t>
            </a:r>
          </a:p>
          <a:p>
            <a:r>
              <a:rPr lang="en-US" dirty="0"/>
              <a:t>Information is only entered into the Data Entry Table, the Annual Update Table, the Contributing Actions Annual Update Table, and the LCFF Carryover Table. </a:t>
            </a:r>
          </a:p>
          <a:p>
            <a:r>
              <a:rPr lang="en-US" dirty="0"/>
              <a:t>With the exception of the Data Entry Table, the word “input” has been added to column headers to aid in identifying the column(s) where information will be entered. Information is not entered on the remaining Action tables.</a:t>
            </a:r>
          </a:p>
        </p:txBody>
      </p:sp>
      <p:sp>
        <p:nvSpPr>
          <p:cNvPr id="4" name="Slide Number Placeholder 3">
            <a:extLst>
              <a:ext uri="{FF2B5EF4-FFF2-40B4-BE49-F238E27FC236}">
                <a16:creationId xmlns:a16="http://schemas.microsoft.com/office/drawing/2014/main" id="{1589E0A4-E849-4A9A-B0DB-ECA228E33E2B}"/>
              </a:ext>
            </a:extLst>
          </p:cNvPr>
          <p:cNvSpPr>
            <a:spLocks noGrp="1"/>
          </p:cNvSpPr>
          <p:nvPr>
            <p:ph type="sldNum" sz="quarter" idx="12"/>
          </p:nvPr>
        </p:nvSpPr>
        <p:spPr/>
        <p:txBody>
          <a:bodyPr/>
          <a:lstStyle/>
          <a:p>
            <a:fld id="{1E47FE53-EBF0-4DA7-9D9D-CC1C3A20F3CB}" type="slidenum">
              <a:rPr lang="en-US" smtClean="0"/>
              <a:t>50</a:t>
            </a:fld>
            <a:endParaRPr lang="en-US"/>
          </a:p>
        </p:txBody>
      </p:sp>
    </p:spTree>
    <p:extLst>
      <p:ext uri="{BB962C8B-B14F-4D97-AF65-F5344CB8AC3E}">
        <p14:creationId xmlns:p14="http://schemas.microsoft.com/office/powerpoint/2010/main" val="3581388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FCE7-19EF-490E-B55B-31FAD2C38081}"/>
              </a:ext>
            </a:extLst>
          </p:cNvPr>
          <p:cNvSpPr>
            <a:spLocks noGrp="1"/>
          </p:cNvSpPr>
          <p:nvPr>
            <p:ph type="title"/>
          </p:nvPr>
        </p:nvSpPr>
        <p:spPr/>
        <p:txBody>
          <a:bodyPr/>
          <a:lstStyle/>
          <a:p>
            <a:r>
              <a:rPr lang="en-US" dirty="0"/>
              <a:t>Action Table Requirements</a:t>
            </a:r>
          </a:p>
        </p:txBody>
      </p:sp>
      <p:sp>
        <p:nvSpPr>
          <p:cNvPr id="3" name="Content Placeholder 2">
            <a:extLst>
              <a:ext uri="{FF2B5EF4-FFF2-40B4-BE49-F238E27FC236}">
                <a16:creationId xmlns:a16="http://schemas.microsoft.com/office/drawing/2014/main" id="{E78A4439-DA3F-4C4D-A242-6753049B3613}"/>
              </a:ext>
            </a:extLst>
          </p:cNvPr>
          <p:cNvSpPr>
            <a:spLocks noGrp="1"/>
          </p:cNvSpPr>
          <p:nvPr>
            <p:ph idx="1"/>
          </p:nvPr>
        </p:nvSpPr>
        <p:spPr/>
        <p:txBody>
          <a:bodyPr>
            <a:normAutofit fontScale="92500"/>
          </a:bodyPr>
          <a:lstStyle/>
          <a:p>
            <a:pPr marL="0" indent="0">
              <a:buNone/>
            </a:pPr>
            <a:r>
              <a:rPr lang="en-US" dirty="0"/>
              <a:t>The following action tables are required to be included in the 2022–23 LCAP as adopted by the local governing board or governing body:</a:t>
            </a:r>
          </a:p>
          <a:p>
            <a:pPr lvl="0"/>
            <a:r>
              <a:rPr lang="en-US" dirty="0"/>
              <a:t>Table 1: Total Planned Expenditures Table (for the 2022–23 Year)</a:t>
            </a:r>
          </a:p>
          <a:p>
            <a:pPr lvl="0"/>
            <a:r>
              <a:rPr lang="en-US" dirty="0"/>
              <a:t>Table 2: Contributing Actions Table (for the 2022–23 Year)</a:t>
            </a:r>
          </a:p>
          <a:p>
            <a:pPr lvl="0"/>
            <a:r>
              <a:rPr lang="en-US" dirty="0"/>
              <a:t>Table 3: Annual Update Table (for the 2021–22 Year)</a:t>
            </a:r>
          </a:p>
          <a:p>
            <a:pPr lvl="0"/>
            <a:r>
              <a:rPr lang="en-US" dirty="0"/>
              <a:t>Table 4: Contributing Actions Annual Update Table (for the 2021–22 Year)</a:t>
            </a:r>
          </a:p>
          <a:p>
            <a:pPr lvl="0"/>
            <a:r>
              <a:rPr lang="en-US" dirty="0"/>
              <a:t>Table 5: LCFF Carryover Table (for the 2021–22 Year)</a:t>
            </a:r>
          </a:p>
          <a:p>
            <a:endParaRPr lang="en-US" dirty="0"/>
          </a:p>
        </p:txBody>
      </p:sp>
      <p:sp>
        <p:nvSpPr>
          <p:cNvPr id="4" name="Slide Number Placeholder 3">
            <a:extLst>
              <a:ext uri="{FF2B5EF4-FFF2-40B4-BE49-F238E27FC236}">
                <a16:creationId xmlns:a16="http://schemas.microsoft.com/office/drawing/2014/main" id="{A8760B25-7FDB-41C1-ABED-06DC0C6DBFAC}"/>
              </a:ext>
            </a:extLst>
          </p:cNvPr>
          <p:cNvSpPr>
            <a:spLocks noGrp="1"/>
          </p:cNvSpPr>
          <p:nvPr>
            <p:ph type="sldNum" sz="quarter" idx="12"/>
          </p:nvPr>
        </p:nvSpPr>
        <p:spPr/>
        <p:txBody>
          <a:bodyPr/>
          <a:lstStyle/>
          <a:p>
            <a:fld id="{1E47FE53-EBF0-4DA7-9D9D-CC1C3A20F3CB}" type="slidenum">
              <a:rPr lang="en-US" smtClean="0"/>
              <a:t>51</a:t>
            </a:fld>
            <a:endParaRPr lang="en-US"/>
          </a:p>
        </p:txBody>
      </p:sp>
    </p:spTree>
    <p:extLst>
      <p:ext uri="{BB962C8B-B14F-4D97-AF65-F5344CB8AC3E}">
        <p14:creationId xmlns:p14="http://schemas.microsoft.com/office/powerpoint/2010/main" val="3688279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24F1-C1F0-4F8E-9217-C7B33A44AC5F}"/>
              </a:ext>
            </a:extLst>
          </p:cNvPr>
          <p:cNvSpPr>
            <a:spLocks noGrp="1"/>
          </p:cNvSpPr>
          <p:nvPr>
            <p:ph type="title"/>
          </p:nvPr>
        </p:nvSpPr>
        <p:spPr/>
        <p:txBody>
          <a:bodyPr>
            <a:normAutofit/>
          </a:bodyPr>
          <a:lstStyle/>
          <a:p>
            <a:r>
              <a:rPr lang="en-US" sz="6000" dirty="0"/>
              <a:t>The Increased or Improved Services for Foster Youth, English Learners, and Low-Income Students Section</a:t>
            </a:r>
          </a:p>
        </p:txBody>
      </p:sp>
      <p:sp>
        <p:nvSpPr>
          <p:cNvPr id="3" name="Text Placeholder 2">
            <a:extLst>
              <a:ext uri="{FF2B5EF4-FFF2-40B4-BE49-F238E27FC236}">
                <a16:creationId xmlns:a16="http://schemas.microsoft.com/office/drawing/2014/main" id="{70CE5C93-AE52-41C3-B4F1-30496162A1F7}"/>
              </a:ext>
            </a:extLst>
          </p:cNvPr>
          <p:cNvSpPr>
            <a:spLocks noGrp="1"/>
          </p:cNvSpPr>
          <p:nvPr>
            <p:ph type="body" idx="1"/>
          </p:nvPr>
        </p:nvSpPr>
        <p:spPr/>
        <p:txBody>
          <a:bodyPr/>
          <a:lstStyle/>
          <a:p>
            <a:r>
              <a:rPr lang="en-US" dirty="0"/>
              <a:t>Operationalizing equity</a:t>
            </a:r>
          </a:p>
        </p:txBody>
      </p:sp>
      <p:sp>
        <p:nvSpPr>
          <p:cNvPr id="4" name="Slide Number Placeholder 3">
            <a:extLst>
              <a:ext uri="{FF2B5EF4-FFF2-40B4-BE49-F238E27FC236}">
                <a16:creationId xmlns:a16="http://schemas.microsoft.com/office/drawing/2014/main" id="{2E21C8F2-2B0C-49B0-8BAC-661FDF00FE3E}"/>
              </a:ext>
            </a:extLst>
          </p:cNvPr>
          <p:cNvSpPr>
            <a:spLocks noGrp="1"/>
          </p:cNvSpPr>
          <p:nvPr>
            <p:ph type="sldNum" sz="quarter" idx="12"/>
          </p:nvPr>
        </p:nvSpPr>
        <p:spPr/>
        <p:txBody>
          <a:bodyPr/>
          <a:lstStyle/>
          <a:p>
            <a:fld id="{1E47FE53-EBF0-4DA7-9D9D-CC1C3A20F3CB}" type="slidenum">
              <a:rPr lang="en-US" smtClean="0"/>
              <a:t>52</a:t>
            </a:fld>
            <a:endParaRPr lang="en-US"/>
          </a:p>
        </p:txBody>
      </p:sp>
    </p:spTree>
    <p:extLst>
      <p:ext uri="{BB962C8B-B14F-4D97-AF65-F5344CB8AC3E}">
        <p14:creationId xmlns:p14="http://schemas.microsoft.com/office/powerpoint/2010/main" val="338956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FDB2-B56F-4D2A-A1AC-F6A80DB27230}"/>
              </a:ext>
            </a:extLst>
          </p:cNvPr>
          <p:cNvSpPr>
            <a:spLocks noGrp="1"/>
          </p:cNvSpPr>
          <p:nvPr>
            <p:ph type="title"/>
          </p:nvPr>
        </p:nvSpPr>
        <p:spPr/>
        <p:txBody>
          <a:bodyPr/>
          <a:lstStyle/>
          <a:p>
            <a:r>
              <a:rPr lang="en-US" dirty="0"/>
              <a:t>Purpose of the Section</a:t>
            </a:r>
          </a:p>
        </p:txBody>
      </p:sp>
      <p:sp>
        <p:nvSpPr>
          <p:cNvPr id="3" name="Content Placeholder 2">
            <a:extLst>
              <a:ext uri="{FF2B5EF4-FFF2-40B4-BE49-F238E27FC236}">
                <a16:creationId xmlns:a16="http://schemas.microsoft.com/office/drawing/2014/main" id="{C659A4B9-6015-4B70-BAF7-A5F73794EB5E}"/>
              </a:ext>
            </a:extLst>
          </p:cNvPr>
          <p:cNvSpPr>
            <a:spLocks noGrp="1"/>
          </p:cNvSpPr>
          <p:nvPr>
            <p:ph idx="1"/>
          </p:nvPr>
        </p:nvSpPr>
        <p:spPr/>
        <p:txBody>
          <a:bodyPr>
            <a:normAutofit fontScale="92500" lnSpcReduction="20000"/>
          </a:bodyPr>
          <a:lstStyle/>
          <a:p>
            <a:pPr lvl="0"/>
            <a:r>
              <a:rPr lang="en-US" dirty="0"/>
              <a:t>A well-written Increased or Improved Services section provides educational partners with a comprehensive description, within a single dedicated section, of how an LEA plans to increase or improved services for its foster youth, English learners, and low-income students as compared to all students and how LEA-wide or schoolwide actions identified for this purpose meet regulatory requirements. </a:t>
            </a:r>
          </a:p>
          <a:p>
            <a:r>
              <a:rPr lang="en-US" dirty="0"/>
              <a:t>Descriptions provided should include sufficient detail yet be sufficiently succinct to promote a broad understanding among educational partners to aid their ability to provide input. </a:t>
            </a:r>
          </a:p>
          <a:p>
            <a:r>
              <a:rPr lang="en-US" dirty="0"/>
              <a:t>An LEA’s description in this section must align with the actions included in the Goals and Actions section that are identified as contributing.</a:t>
            </a:r>
          </a:p>
        </p:txBody>
      </p:sp>
      <p:sp>
        <p:nvSpPr>
          <p:cNvPr id="4" name="Slide Number Placeholder 3">
            <a:extLst>
              <a:ext uri="{FF2B5EF4-FFF2-40B4-BE49-F238E27FC236}">
                <a16:creationId xmlns:a16="http://schemas.microsoft.com/office/drawing/2014/main" id="{D50EFAB6-3E21-47AB-99D4-71747C360CD0}"/>
              </a:ext>
            </a:extLst>
          </p:cNvPr>
          <p:cNvSpPr>
            <a:spLocks noGrp="1"/>
          </p:cNvSpPr>
          <p:nvPr>
            <p:ph type="sldNum" sz="quarter" idx="12"/>
          </p:nvPr>
        </p:nvSpPr>
        <p:spPr/>
        <p:txBody>
          <a:bodyPr/>
          <a:lstStyle/>
          <a:p>
            <a:fld id="{1E47FE53-EBF0-4DA7-9D9D-CC1C3A20F3CB}" type="slidenum">
              <a:rPr lang="en-US" smtClean="0"/>
              <a:t>53</a:t>
            </a:fld>
            <a:endParaRPr lang="en-US"/>
          </a:p>
        </p:txBody>
      </p:sp>
    </p:spTree>
    <p:extLst>
      <p:ext uri="{BB962C8B-B14F-4D97-AF65-F5344CB8AC3E}">
        <p14:creationId xmlns:p14="http://schemas.microsoft.com/office/powerpoint/2010/main" val="2781567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55BF-26AA-476A-9A42-8A8B41BBA420}"/>
              </a:ext>
            </a:extLst>
          </p:cNvPr>
          <p:cNvSpPr>
            <a:spLocks noGrp="1"/>
          </p:cNvSpPr>
          <p:nvPr>
            <p:ph type="title"/>
          </p:nvPr>
        </p:nvSpPr>
        <p:spPr/>
        <p:txBody>
          <a:bodyPr/>
          <a:lstStyle/>
          <a:p>
            <a:r>
              <a:rPr lang="en-US" dirty="0"/>
              <a:t>Changes to the Increased or Improved Services Section</a:t>
            </a:r>
          </a:p>
        </p:txBody>
      </p:sp>
      <p:sp>
        <p:nvSpPr>
          <p:cNvPr id="3" name="Content Placeholder 2">
            <a:extLst>
              <a:ext uri="{FF2B5EF4-FFF2-40B4-BE49-F238E27FC236}">
                <a16:creationId xmlns:a16="http://schemas.microsoft.com/office/drawing/2014/main" id="{8B826C6A-BFD1-4925-8CE6-E8716D45809E}"/>
              </a:ext>
            </a:extLst>
          </p:cNvPr>
          <p:cNvSpPr>
            <a:spLocks noGrp="1"/>
          </p:cNvSpPr>
          <p:nvPr>
            <p:ph idx="1"/>
          </p:nvPr>
        </p:nvSpPr>
        <p:spPr/>
        <p:txBody>
          <a:bodyPr>
            <a:normAutofit fontScale="85000" lnSpcReduction="10000"/>
          </a:bodyPr>
          <a:lstStyle/>
          <a:p>
            <a:pPr marL="0" indent="0">
              <a:buNone/>
            </a:pPr>
            <a:r>
              <a:rPr lang="en-US" dirty="0"/>
              <a:t>In addition to the information required in the 2021–22 LCAP, LEAs are required to provide the following:</a:t>
            </a:r>
          </a:p>
          <a:p>
            <a:r>
              <a:rPr lang="en-US" dirty="0"/>
              <a:t>The amount of the Projected Additional LCFF Concentration Grant (15 percent) add-on, as applicable to the LEA; </a:t>
            </a:r>
          </a:p>
          <a:p>
            <a:r>
              <a:rPr lang="en-US" dirty="0"/>
              <a:t>The LCFF Carryover Percentage;</a:t>
            </a:r>
          </a:p>
          <a:p>
            <a:r>
              <a:rPr lang="en-US" dirty="0"/>
              <a:t>The corresponding dollar amount of LCFF Carryover; </a:t>
            </a:r>
          </a:p>
          <a:p>
            <a:r>
              <a:rPr lang="en-US" dirty="0"/>
              <a:t>The Total Percentage to Increase or Improve Services for the Coming School Year; and</a:t>
            </a:r>
          </a:p>
          <a:p>
            <a:r>
              <a:rPr lang="en-US" dirty="0"/>
              <a:t>A description of how the LEA is using additional concentration grant add-on funding to increase the number of staff providing direct services to students at schools that have a high concentration (above 55 percent) of foster youth, English learners, and low-income students, as applicable to the LEA.</a:t>
            </a:r>
          </a:p>
        </p:txBody>
      </p:sp>
      <p:sp>
        <p:nvSpPr>
          <p:cNvPr id="4" name="Text Placeholder 3">
            <a:extLst>
              <a:ext uri="{FF2B5EF4-FFF2-40B4-BE49-F238E27FC236}">
                <a16:creationId xmlns:a16="http://schemas.microsoft.com/office/drawing/2014/main" id="{06DE02C5-A763-4940-A7C1-1603CCC820E1}"/>
              </a:ext>
            </a:extLst>
          </p:cNvPr>
          <p:cNvSpPr>
            <a:spLocks noGrp="1"/>
          </p:cNvSpPr>
          <p:nvPr>
            <p:ph type="body" sz="half" idx="2"/>
          </p:nvPr>
        </p:nvSpPr>
        <p:spPr/>
        <p:txBody>
          <a:bodyPr>
            <a:normAutofit/>
          </a:bodyPr>
          <a:lstStyle/>
          <a:p>
            <a:r>
              <a:rPr lang="en-US" sz="2400" dirty="0"/>
              <a:t>The Increased or Improved Services Section includes a number of revisions. </a:t>
            </a:r>
          </a:p>
          <a:p>
            <a:endParaRPr lang="en-US" sz="2400" dirty="0"/>
          </a:p>
        </p:txBody>
      </p:sp>
      <p:sp>
        <p:nvSpPr>
          <p:cNvPr id="5" name="Slide Number Placeholder 4">
            <a:extLst>
              <a:ext uri="{FF2B5EF4-FFF2-40B4-BE49-F238E27FC236}">
                <a16:creationId xmlns:a16="http://schemas.microsoft.com/office/drawing/2014/main" id="{23C95401-6EA0-403A-A0CC-7DFFFA3A0E11}"/>
              </a:ext>
            </a:extLst>
          </p:cNvPr>
          <p:cNvSpPr>
            <a:spLocks noGrp="1"/>
          </p:cNvSpPr>
          <p:nvPr>
            <p:ph type="sldNum" sz="quarter" idx="12"/>
          </p:nvPr>
        </p:nvSpPr>
        <p:spPr/>
        <p:txBody>
          <a:bodyPr/>
          <a:lstStyle/>
          <a:p>
            <a:fld id="{1E47FE53-EBF0-4DA7-9D9D-CC1C3A20F3CB}" type="slidenum">
              <a:rPr lang="en-US" smtClean="0"/>
              <a:t>54</a:t>
            </a:fld>
            <a:endParaRPr lang="en-US"/>
          </a:p>
        </p:txBody>
      </p:sp>
    </p:spTree>
    <p:extLst>
      <p:ext uri="{BB962C8B-B14F-4D97-AF65-F5344CB8AC3E}">
        <p14:creationId xmlns:p14="http://schemas.microsoft.com/office/powerpoint/2010/main" val="1972383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60B5-CC33-4A95-A1B0-666822E6079E}"/>
              </a:ext>
            </a:extLst>
          </p:cNvPr>
          <p:cNvSpPr>
            <a:spLocks noGrp="1"/>
          </p:cNvSpPr>
          <p:nvPr>
            <p:ph type="title"/>
          </p:nvPr>
        </p:nvSpPr>
        <p:spPr/>
        <p:txBody>
          <a:bodyPr/>
          <a:lstStyle/>
          <a:p>
            <a:r>
              <a:rPr lang="en-US" dirty="0"/>
              <a:t>Increased or Improved Services</a:t>
            </a:r>
          </a:p>
        </p:txBody>
      </p:sp>
      <p:sp>
        <p:nvSpPr>
          <p:cNvPr id="3" name="Content Placeholder 2">
            <a:extLst>
              <a:ext uri="{FF2B5EF4-FFF2-40B4-BE49-F238E27FC236}">
                <a16:creationId xmlns:a16="http://schemas.microsoft.com/office/drawing/2014/main" id="{B29B59A3-5C04-468A-9DF7-3D0CF1EE1B27}"/>
              </a:ext>
            </a:extLst>
          </p:cNvPr>
          <p:cNvSpPr>
            <a:spLocks noGrp="1"/>
          </p:cNvSpPr>
          <p:nvPr>
            <p:ph idx="1"/>
          </p:nvPr>
        </p:nvSpPr>
        <p:spPr/>
        <p:txBody>
          <a:bodyPr>
            <a:normAutofit lnSpcReduction="10000"/>
          </a:bodyPr>
          <a:lstStyle/>
          <a:p>
            <a:pPr lvl="0"/>
            <a:r>
              <a:rPr lang="en-US" dirty="0"/>
              <a:t>In response to the first prompt the LEA provides the required justification for any actions identified as contributing that are being provided on LEA-wide and/or schoolwide basis.</a:t>
            </a:r>
          </a:p>
          <a:p>
            <a:r>
              <a:rPr lang="en-US" dirty="0"/>
              <a:t>In response to the second prompt the LEA describes any actions being provided on a limited basis and how these actions, combined with the actions identified in the first prompt, meet the LEAs requirement to increase or Improvement in Services</a:t>
            </a:r>
          </a:p>
          <a:p>
            <a:pPr lvl="1"/>
            <a:r>
              <a:rPr lang="en-US" dirty="0"/>
              <a:t>As part of this description an LEA that has identified a planned percentage of improved services for one or more contributing actions must provide an explanation of how the percentage of improved services was determined.</a:t>
            </a:r>
          </a:p>
        </p:txBody>
      </p:sp>
      <p:sp>
        <p:nvSpPr>
          <p:cNvPr id="4" name="Slide Number Placeholder 3">
            <a:extLst>
              <a:ext uri="{FF2B5EF4-FFF2-40B4-BE49-F238E27FC236}">
                <a16:creationId xmlns:a16="http://schemas.microsoft.com/office/drawing/2014/main" id="{3C820972-B50B-4E9D-898D-047E01368832}"/>
              </a:ext>
            </a:extLst>
          </p:cNvPr>
          <p:cNvSpPr>
            <a:spLocks noGrp="1"/>
          </p:cNvSpPr>
          <p:nvPr>
            <p:ph type="sldNum" sz="quarter" idx="12"/>
          </p:nvPr>
        </p:nvSpPr>
        <p:spPr/>
        <p:txBody>
          <a:bodyPr/>
          <a:lstStyle/>
          <a:p>
            <a:fld id="{1E47FE53-EBF0-4DA7-9D9D-CC1C3A20F3CB}" type="slidenum">
              <a:rPr lang="en-US" smtClean="0"/>
              <a:t>55</a:t>
            </a:fld>
            <a:endParaRPr lang="en-US"/>
          </a:p>
        </p:txBody>
      </p:sp>
    </p:spTree>
    <p:extLst>
      <p:ext uri="{BB962C8B-B14F-4D97-AF65-F5344CB8AC3E}">
        <p14:creationId xmlns:p14="http://schemas.microsoft.com/office/powerpoint/2010/main" val="4153860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8E0F-40FC-4582-953A-5869AA3D5AA0}"/>
              </a:ext>
            </a:extLst>
          </p:cNvPr>
          <p:cNvSpPr>
            <a:spLocks noGrp="1"/>
          </p:cNvSpPr>
          <p:nvPr>
            <p:ph type="title"/>
          </p:nvPr>
        </p:nvSpPr>
        <p:spPr/>
        <p:txBody>
          <a:bodyPr/>
          <a:lstStyle/>
          <a:p>
            <a:r>
              <a:rPr lang="en-US" dirty="0"/>
              <a:t>Increasing Staff Providing Direct Services (2 of 2)</a:t>
            </a:r>
          </a:p>
        </p:txBody>
      </p:sp>
      <p:sp>
        <p:nvSpPr>
          <p:cNvPr id="3" name="Content Placeholder 2">
            <a:extLst>
              <a:ext uri="{FF2B5EF4-FFF2-40B4-BE49-F238E27FC236}">
                <a16:creationId xmlns:a16="http://schemas.microsoft.com/office/drawing/2014/main" id="{E1C49BC9-E1AE-4919-92CD-A71B54849C7F}"/>
              </a:ext>
            </a:extLst>
          </p:cNvPr>
          <p:cNvSpPr>
            <a:spLocks noGrp="1"/>
          </p:cNvSpPr>
          <p:nvPr>
            <p:ph idx="1"/>
          </p:nvPr>
        </p:nvSpPr>
        <p:spPr/>
        <p:txBody>
          <a:bodyPr>
            <a:normAutofit fontScale="92500"/>
          </a:bodyPr>
          <a:lstStyle/>
          <a:p>
            <a:pPr lvl="0"/>
            <a:r>
              <a:rPr lang="en-US" dirty="0"/>
              <a:t>An LEA receiving the additional 15% concentration grant add-on must demonstrate how it is using the funds to increase the number of staff who provide direct services to students at schools with an enrollment of foster youth, English learners, and low-income students that is greater than 55 percent as compared to the number of staff who provide direct services to students at schools with an enrollment of foster youth, English learners, and low-income students that is equal to or less than 55 percent.</a:t>
            </a:r>
          </a:p>
          <a:p>
            <a:pPr lvl="0"/>
            <a:r>
              <a:rPr lang="en-US" dirty="0"/>
              <a:t>Pages 15–16 of the LCAP template instructions provide specifics for providing the required descriptions and completing the table. </a:t>
            </a:r>
          </a:p>
        </p:txBody>
      </p:sp>
      <p:sp>
        <p:nvSpPr>
          <p:cNvPr id="4" name="Slide Number Placeholder 3">
            <a:extLst>
              <a:ext uri="{FF2B5EF4-FFF2-40B4-BE49-F238E27FC236}">
                <a16:creationId xmlns:a16="http://schemas.microsoft.com/office/drawing/2014/main" id="{345B61DE-84ED-48AC-B8D3-6CCABCA25280}"/>
              </a:ext>
            </a:extLst>
          </p:cNvPr>
          <p:cNvSpPr>
            <a:spLocks noGrp="1"/>
          </p:cNvSpPr>
          <p:nvPr>
            <p:ph type="sldNum" sz="quarter" idx="12"/>
          </p:nvPr>
        </p:nvSpPr>
        <p:spPr/>
        <p:txBody>
          <a:bodyPr/>
          <a:lstStyle/>
          <a:p>
            <a:fld id="{1E47FE53-EBF0-4DA7-9D9D-CC1C3A20F3CB}" type="slidenum">
              <a:rPr lang="en-US" smtClean="0"/>
              <a:t>56</a:t>
            </a:fld>
            <a:endParaRPr lang="en-US"/>
          </a:p>
        </p:txBody>
      </p:sp>
    </p:spTree>
    <p:extLst>
      <p:ext uri="{BB962C8B-B14F-4D97-AF65-F5344CB8AC3E}">
        <p14:creationId xmlns:p14="http://schemas.microsoft.com/office/powerpoint/2010/main" val="1644994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3007-BC57-479C-B2D3-404F00FCB9C9}"/>
              </a:ext>
            </a:extLst>
          </p:cNvPr>
          <p:cNvSpPr>
            <a:spLocks noGrp="1"/>
          </p:cNvSpPr>
          <p:nvPr>
            <p:ph type="title"/>
          </p:nvPr>
        </p:nvSpPr>
        <p:spPr/>
        <p:txBody>
          <a:bodyPr/>
          <a:lstStyle/>
          <a:p>
            <a:r>
              <a:rPr lang="en-US" dirty="0"/>
              <a:t>Closing Thoughts</a:t>
            </a:r>
          </a:p>
        </p:txBody>
      </p:sp>
      <p:sp>
        <p:nvSpPr>
          <p:cNvPr id="4" name="Slide Number Placeholder 3">
            <a:extLst>
              <a:ext uri="{FF2B5EF4-FFF2-40B4-BE49-F238E27FC236}">
                <a16:creationId xmlns:a16="http://schemas.microsoft.com/office/drawing/2014/main" id="{C1E6C8F7-D2A3-46F4-8776-2F64A06EA905}"/>
              </a:ext>
            </a:extLst>
          </p:cNvPr>
          <p:cNvSpPr>
            <a:spLocks noGrp="1"/>
          </p:cNvSpPr>
          <p:nvPr>
            <p:ph type="sldNum" sz="quarter" idx="12"/>
          </p:nvPr>
        </p:nvSpPr>
        <p:spPr/>
        <p:txBody>
          <a:bodyPr/>
          <a:lstStyle/>
          <a:p>
            <a:fld id="{1E47FE53-EBF0-4DA7-9D9D-CC1C3A20F3CB}" type="slidenum">
              <a:rPr lang="en-US" smtClean="0"/>
              <a:t>57</a:t>
            </a:fld>
            <a:endParaRPr lang="en-US"/>
          </a:p>
        </p:txBody>
      </p:sp>
    </p:spTree>
    <p:extLst>
      <p:ext uri="{BB962C8B-B14F-4D97-AF65-F5344CB8AC3E}">
        <p14:creationId xmlns:p14="http://schemas.microsoft.com/office/powerpoint/2010/main" val="2791718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A09D-D153-46E2-8222-4002916EA38E}"/>
              </a:ext>
            </a:extLst>
          </p:cNvPr>
          <p:cNvSpPr>
            <a:spLocks noGrp="1"/>
          </p:cNvSpPr>
          <p:nvPr>
            <p:ph type="title"/>
          </p:nvPr>
        </p:nvSpPr>
        <p:spPr/>
        <p:txBody>
          <a:bodyPr/>
          <a:lstStyle/>
          <a:p>
            <a:r>
              <a:rPr lang="en-US" dirty="0"/>
              <a:t>Primary Beneficiaries: Students</a:t>
            </a:r>
          </a:p>
        </p:txBody>
      </p:sp>
      <p:sp>
        <p:nvSpPr>
          <p:cNvPr id="3" name="Content Placeholder 2">
            <a:extLst>
              <a:ext uri="{FF2B5EF4-FFF2-40B4-BE49-F238E27FC236}">
                <a16:creationId xmlns:a16="http://schemas.microsoft.com/office/drawing/2014/main" id="{08552B15-31F9-4F2D-8609-A5B44766020A}"/>
              </a:ext>
            </a:extLst>
          </p:cNvPr>
          <p:cNvSpPr>
            <a:spLocks noGrp="1"/>
          </p:cNvSpPr>
          <p:nvPr>
            <p:ph idx="1"/>
          </p:nvPr>
        </p:nvSpPr>
        <p:spPr>
          <a:xfrm>
            <a:off x="1097280" y="1845733"/>
            <a:ext cx="5144494" cy="4355561"/>
          </a:xfrm>
        </p:spPr>
        <p:txBody>
          <a:bodyPr/>
          <a:lstStyle/>
          <a:p>
            <a:r>
              <a:rPr lang="en-US" dirty="0"/>
              <a:t>Continuous Improvement seeks to achieve better results </a:t>
            </a:r>
          </a:p>
          <a:p>
            <a:r>
              <a:rPr lang="en-US" dirty="0"/>
              <a:t>Compliance documents those results</a:t>
            </a:r>
          </a:p>
          <a:p>
            <a:r>
              <a:rPr lang="en-US" dirty="0"/>
              <a:t>Compliance is not about executing a process without deviations</a:t>
            </a:r>
          </a:p>
          <a:p>
            <a:endParaRPr lang="en-US" dirty="0"/>
          </a:p>
        </p:txBody>
      </p:sp>
      <p:sp>
        <p:nvSpPr>
          <p:cNvPr id="4" name="Slide Number Placeholder 3">
            <a:extLst>
              <a:ext uri="{FF2B5EF4-FFF2-40B4-BE49-F238E27FC236}">
                <a16:creationId xmlns:a16="http://schemas.microsoft.com/office/drawing/2014/main" id="{401CCF4E-728E-4FC5-85EF-586776E25EEF}"/>
              </a:ext>
            </a:extLst>
          </p:cNvPr>
          <p:cNvSpPr>
            <a:spLocks noGrp="1"/>
          </p:cNvSpPr>
          <p:nvPr>
            <p:ph type="sldNum" sz="quarter" idx="12"/>
          </p:nvPr>
        </p:nvSpPr>
        <p:spPr/>
        <p:txBody>
          <a:bodyPr/>
          <a:lstStyle/>
          <a:p>
            <a:fld id="{1E47FE53-EBF0-4DA7-9D9D-CC1C3A20F3CB}" type="slidenum">
              <a:rPr lang="en-US" smtClean="0"/>
              <a:t>58</a:t>
            </a:fld>
            <a:endParaRPr lang="en-US"/>
          </a:p>
        </p:txBody>
      </p:sp>
      <p:pic>
        <p:nvPicPr>
          <p:cNvPr id="5" name="Content Placeholder 11" descr="Players on a football field engaged in a game.">
            <a:extLst>
              <a:ext uri="{FF2B5EF4-FFF2-40B4-BE49-F238E27FC236}">
                <a16:creationId xmlns:a16="http://schemas.microsoft.com/office/drawing/2014/main" id="{00A1D18F-2B76-4955-9E75-922640FB3FBD}"/>
              </a:ext>
            </a:extLst>
          </p:cNvPr>
          <p:cNvPicPr>
            <a:picLocks noChangeAspect="1"/>
          </p:cNvPicPr>
          <p:nvPr/>
        </p:nvPicPr>
        <p:blipFill>
          <a:blip r:embed="rId2"/>
          <a:stretch>
            <a:fillRect/>
          </a:stretch>
        </p:blipFill>
        <p:spPr>
          <a:xfrm>
            <a:off x="6766243" y="2115210"/>
            <a:ext cx="4389437" cy="3005431"/>
          </a:xfrm>
          <a:prstGeom prst="rect">
            <a:avLst/>
          </a:prstGeom>
        </p:spPr>
      </p:pic>
    </p:spTree>
    <p:extLst>
      <p:ext uri="{BB962C8B-B14F-4D97-AF65-F5344CB8AC3E}">
        <p14:creationId xmlns:p14="http://schemas.microsoft.com/office/powerpoint/2010/main" val="2805216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E4ED-D42F-4BE4-8735-6AC17F90D930}"/>
              </a:ext>
            </a:extLst>
          </p:cNvPr>
          <p:cNvSpPr>
            <a:spLocks noGrp="1"/>
          </p:cNvSpPr>
          <p:nvPr>
            <p:ph type="title"/>
          </p:nvPr>
        </p:nvSpPr>
        <p:spPr/>
        <p:txBody>
          <a:bodyPr/>
          <a:lstStyle/>
          <a:p>
            <a:r>
              <a:rPr lang="en-US" dirty="0"/>
              <a:t>Upcoming Opportunities</a:t>
            </a:r>
          </a:p>
        </p:txBody>
      </p:sp>
      <p:sp>
        <p:nvSpPr>
          <p:cNvPr id="5" name="Text Placeholder 4">
            <a:extLst>
              <a:ext uri="{FF2B5EF4-FFF2-40B4-BE49-F238E27FC236}">
                <a16:creationId xmlns:a16="http://schemas.microsoft.com/office/drawing/2014/main" id="{CCD2CDC6-D503-45B6-B5ED-BBA5A9873E3D}"/>
              </a:ext>
            </a:extLst>
          </p:cNvPr>
          <p:cNvSpPr>
            <a:spLocks noGrp="1"/>
          </p:cNvSpPr>
          <p:nvPr>
            <p:ph type="body" idx="1"/>
          </p:nvPr>
        </p:nvSpPr>
        <p:spPr/>
        <p:txBody>
          <a:bodyPr/>
          <a:lstStyle/>
          <a:p>
            <a:r>
              <a:rPr lang="en-US" dirty="0"/>
              <a:t>Future Trainings, opportunities to provide input, and contact information</a:t>
            </a:r>
          </a:p>
          <a:p>
            <a:endParaRPr lang="en-US" dirty="0"/>
          </a:p>
        </p:txBody>
      </p:sp>
      <p:sp>
        <p:nvSpPr>
          <p:cNvPr id="4" name="Slide Number Placeholder 3">
            <a:extLst>
              <a:ext uri="{FF2B5EF4-FFF2-40B4-BE49-F238E27FC236}">
                <a16:creationId xmlns:a16="http://schemas.microsoft.com/office/drawing/2014/main" id="{B1CB98EF-1DFC-4D18-B629-8387F57985DD}"/>
              </a:ext>
            </a:extLst>
          </p:cNvPr>
          <p:cNvSpPr>
            <a:spLocks noGrp="1"/>
          </p:cNvSpPr>
          <p:nvPr>
            <p:ph type="sldNum" sz="quarter" idx="12"/>
          </p:nvPr>
        </p:nvSpPr>
        <p:spPr/>
        <p:txBody>
          <a:bodyPr/>
          <a:lstStyle/>
          <a:p>
            <a:fld id="{1E47FE53-EBF0-4DA7-9D9D-CC1C3A20F3CB}" type="slidenum">
              <a:rPr lang="en-US" smtClean="0"/>
              <a:t>59</a:t>
            </a:fld>
            <a:endParaRPr lang="en-US"/>
          </a:p>
        </p:txBody>
      </p:sp>
    </p:spTree>
    <p:extLst>
      <p:ext uri="{BB962C8B-B14F-4D97-AF65-F5344CB8AC3E}">
        <p14:creationId xmlns:p14="http://schemas.microsoft.com/office/powerpoint/2010/main" val="83447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p:txBody>
          <a:bodyPr/>
          <a:lstStyle/>
          <a:p>
            <a:r>
              <a:rPr lang="en-US" dirty="0"/>
              <a:t>Framing the LCAP</a:t>
            </a:r>
          </a:p>
        </p:txBody>
      </p:sp>
      <p:sp>
        <p:nvSpPr>
          <p:cNvPr id="3" name="Text Placeholder 2">
            <a:extLst>
              <a:ext uri="{FF2B5EF4-FFF2-40B4-BE49-F238E27FC236}">
                <a16:creationId xmlns:a16="http://schemas.microsoft.com/office/drawing/2014/main" id="{D57F7D8B-79DB-414D-B888-01F7A87064F7}"/>
              </a:ext>
            </a:extLst>
          </p:cNvPr>
          <p:cNvSpPr>
            <a:spLocks noGrp="1"/>
          </p:cNvSpPr>
          <p:nvPr>
            <p:ph type="body" idx="1"/>
          </p:nvPr>
        </p:nvSpPr>
        <p:spPr/>
        <p:txBody>
          <a:bodyPr/>
          <a:lstStyle/>
          <a:p>
            <a:r>
              <a:rPr lang="en-US" dirty="0"/>
              <a:t>A tool to set goals and leverage resources to improve student outcomes</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p:txBody>
          <a:bodyPr/>
          <a:lstStyle/>
          <a:p>
            <a:fld id="{1E47FE53-EBF0-4DA7-9D9D-CC1C3A20F3CB}" type="slidenum">
              <a:rPr lang="en-US" smtClean="0"/>
              <a:t>6</a:t>
            </a:fld>
            <a:endParaRPr lang="en-US"/>
          </a:p>
        </p:txBody>
      </p:sp>
    </p:spTree>
    <p:extLst>
      <p:ext uri="{BB962C8B-B14F-4D97-AF65-F5344CB8AC3E}">
        <p14:creationId xmlns:p14="http://schemas.microsoft.com/office/powerpoint/2010/main" val="56007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9464-A4B2-45E2-A212-3F25B3A289D8}"/>
              </a:ext>
            </a:extLst>
          </p:cNvPr>
          <p:cNvSpPr>
            <a:spLocks noGrp="1"/>
          </p:cNvSpPr>
          <p:nvPr>
            <p:ph type="title"/>
          </p:nvPr>
        </p:nvSpPr>
        <p:spPr/>
        <p:txBody>
          <a:bodyPr/>
          <a:lstStyle/>
          <a:p>
            <a:r>
              <a:rPr lang="en-US" dirty="0"/>
              <a:t>Upcoming Webinars</a:t>
            </a:r>
          </a:p>
        </p:txBody>
      </p:sp>
      <p:sp>
        <p:nvSpPr>
          <p:cNvPr id="3" name="Content Placeholder 2">
            <a:extLst>
              <a:ext uri="{FF2B5EF4-FFF2-40B4-BE49-F238E27FC236}">
                <a16:creationId xmlns:a16="http://schemas.microsoft.com/office/drawing/2014/main" id="{11FEDE85-87C3-4D41-9025-D41C3DFFE72F}"/>
              </a:ext>
            </a:extLst>
          </p:cNvPr>
          <p:cNvSpPr>
            <a:spLocks noGrp="1"/>
          </p:cNvSpPr>
          <p:nvPr>
            <p:ph idx="1"/>
          </p:nvPr>
        </p:nvSpPr>
        <p:spPr/>
        <p:txBody>
          <a:bodyPr/>
          <a:lstStyle/>
          <a:p>
            <a:r>
              <a:rPr lang="en-US" dirty="0"/>
              <a:t>2:00 p.m. Tuesday, December 7th: Engaging Educational Partners</a:t>
            </a:r>
          </a:p>
          <a:p>
            <a:r>
              <a:rPr lang="en-US" dirty="0"/>
              <a:t>3:00 p.m. Thursday, December 9th: Goals and Actions</a:t>
            </a:r>
          </a:p>
          <a:p>
            <a:r>
              <a:rPr lang="en-US" dirty="0"/>
              <a:t>2:00 p.m. Tuesday, December 14th: Increased or Improved Services, Part I</a:t>
            </a:r>
          </a:p>
          <a:p>
            <a:r>
              <a:rPr lang="en-US" dirty="0"/>
              <a:t>3:00 p.m. Thursday, December 16th: Increased or Improved Services, Part II</a:t>
            </a:r>
          </a:p>
        </p:txBody>
      </p:sp>
      <p:sp>
        <p:nvSpPr>
          <p:cNvPr id="4" name="Slide Number Placeholder 3">
            <a:extLst>
              <a:ext uri="{FF2B5EF4-FFF2-40B4-BE49-F238E27FC236}">
                <a16:creationId xmlns:a16="http://schemas.microsoft.com/office/drawing/2014/main" id="{AB50E4AB-0E44-4E85-B67A-89B5231E70E6}"/>
              </a:ext>
            </a:extLst>
          </p:cNvPr>
          <p:cNvSpPr>
            <a:spLocks noGrp="1"/>
          </p:cNvSpPr>
          <p:nvPr>
            <p:ph type="sldNum" sz="quarter" idx="12"/>
          </p:nvPr>
        </p:nvSpPr>
        <p:spPr/>
        <p:txBody>
          <a:bodyPr/>
          <a:lstStyle/>
          <a:p>
            <a:fld id="{1E47FE53-EBF0-4DA7-9D9D-CC1C3A20F3CB}" type="slidenum">
              <a:rPr lang="en-US" smtClean="0"/>
              <a:t>60</a:t>
            </a:fld>
            <a:endParaRPr lang="en-US"/>
          </a:p>
        </p:txBody>
      </p:sp>
    </p:spTree>
    <p:extLst>
      <p:ext uri="{BB962C8B-B14F-4D97-AF65-F5344CB8AC3E}">
        <p14:creationId xmlns:p14="http://schemas.microsoft.com/office/powerpoint/2010/main" val="13223947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6839-E87E-4517-8D76-C8ACE89078A7}"/>
              </a:ext>
            </a:extLst>
          </p:cNvPr>
          <p:cNvSpPr>
            <a:spLocks noGrp="1"/>
          </p:cNvSpPr>
          <p:nvPr>
            <p:ph type="title"/>
          </p:nvPr>
        </p:nvSpPr>
        <p:spPr/>
        <p:txBody>
          <a:bodyPr/>
          <a:lstStyle/>
          <a:p>
            <a:r>
              <a:rPr lang="en" dirty="0"/>
              <a:t>Share Your Input: LCAPs Survey</a:t>
            </a:r>
            <a:endParaRPr lang="en-US" dirty="0"/>
          </a:p>
        </p:txBody>
      </p:sp>
      <p:sp>
        <p:nvSpPr>
          <p:cNvPr id="3" name="Content Placeholder 2">
            <a:extLst>
              <a:ext uri="{FF2B5EF4-FFF2-40B4-BE49-F238E27FC236}">
                <a16:creationId xmlns:a16="http://schemas.microsoft.com/office/drawing/2014/main" id="{7D0771AD-47DA-4821-ADA9-BBA6A2290D76}"/>
              </a:ext>
            </a:extLst>
          </p:cNvPr>
          <p:cNvSpPr>
            <a:spLocks noGrp="1"/>
          </p:cNvSpPr>
          <p:nvPr>
            <p:ph idx="1"/>
          </p:nvPr>
        </p:nvSpPr>
        <p:spPr/>
        <p:txBody>
          <a:bodyPr/>
          <a:lstStyle/>
          <a:p>
            <a:r>
              <a:rPr lang="en-US" dirty="0"/>
              <a:t>The California Department of Education and San Joaquin County Office of Education are gathering input from partners like you to inform the development of the LCAP electronic template system and a potential database connected to that system. </a:t>
            </a:r>
          </a:p>
          <a:p>
            <a:r>
              <a:rPr lang="en-US" dirty="0"/>
              <a:t>The goal for a new data tool and database would be to provide information to school and district staff, families, and communities about each school district’s plan for supporting positive student outcomes through the school district LCAPs. </a:t>
            </a:r>
          </a:p>
        </p:txBody>
      </p:sp>
      <p:sp>
        <p:nvSpPr>
          <p:cNvPr id="4" name="Slide Number Placeholder 3">
            <a:extLst>
              <a:ext uri="{FF2B5EF4-FFF2-40B4-BE49-F238E27FC236}">
                <a16:creationId xmlns:a16="http://schemas.microsoft.com/office/drawing/2014/main" id="{4DD3C14A-B8C5-4BE0-B830-47C37CBFFED2}"/>
              </a:ext>
            </a:extLst>
          </p:cNvPr>
          <p:cNvSpPr>
            <a:spLocks noGrp="1"/>
          </p:cNvSpPr>
          <p:nvPr>
            <p:ph type="sldNum" sz="quarter" idx="12"/>
          </p:nvPr>
        </p:nvSpPr>
        <p:spPr/>
        <p:txBody>
          <a:bodyPr/>
          <a:lstStyle/>
          <a:p>
            <a:fld id="{1E47FE53-EBF0-4DA7-9D9D-CC1C3A20F3CB}" type="slidenum">
              <a:rPr lang="en-US" smtClean="0"/>
              <a:t>61</a:t>
            </a:fld>
            <a:endParaRPr lang="en-US"/>
          </a:p>
        </p:txBody>
      </p:sp>
    </p:spTree>
    <p:extLst>
      <p:ext uri="{BB962C8B-B14F-4D97-AF65-F5344CB8AC3E}">
        <p14:creationId xmlns:p14="http://schemas.microsoft.com/office/powerpoint/2010/main" val="622060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5732-107B-4B50-BCF9-E670EB52AE33}"/>
              </a:ext>
            </a:extLst>
          </p:cNvPr>
          <p:cNvSpPr>
            <a:spLocks noGrp="1"/>
          </p:cNvSpPr>
          <p:nvPr>
            <p:ph type="title"/>
          </p:nvPr>
        </p:nvSpPr>
        <p:spPr/>
        <p:txBody>
          <a:bodyPr/>
          <a:lstStyle/>
          <a:p>
            <a:r>
              <a:rPr lang="en-US" dirty="0"/>
              <a:t>Share Your Input: LCAPs Survey Links</a:t>
            </a:r>
          </a:p>
        </p:txBody>
      </p:sp>
      <p:sp>
        <p:nvSpPr>
          <p:cNvPr id="3" name="Content Placeholder 2">
            <a:extLst>
              <a:ext uri="{FF2B5EF4-FFF2-40B4-BE49-F238E27FC236}">
                <a16:creationId xmlns:a16="http://schemas.microsoft.com/office/drawing/2014/main" id="{D22E67A0-A6E0-4403-B95C-BABC8794DF37}"/>
              </a:ext>
            </a:extLst>
          </p:cNvPr>
          <p:cNvSpPr>
            <a:spLocks noGrp="1"/>
          </p:cNvSpPr>
          <p:nvPr>
            <p:ph idx="1"/>
          </p:nvPr>
        </p:nvSpPr>
        <p:spPr/>
        <p:txBody>
          <a:bodyPr/>
          <a:lstStyle/>
          <a:p>
            <a:r>
              <a:rPr lang="en-US" dirty="0"/>
              <a:t>Please share your input through a short survey by December 13, 2021!</a:t>
            </a:r>
          </a:p>
          <a:p>
            <a:r>
              <a:rPr lang="en-US" dirty="0"/>
              <a:t>The survey is available in English and Spanish:</a:t>
            </a:r>
          </a:p>
          <a:p>
            <a:pPr lvl="1"/>
            <a:r>
              <a:rPr lang="en-US" dirty="0"/>
              <a:t>Link to English survey version: </a:t>
            </a:r>
            <a:r>
              <a:rPr lang="en-US" dirty="0">
                <a:solidFill>
                  <a:srgbClr val="1704A0"/>
                </a:solidFill>
                <a:hlinkClick r:id="rId2" tooltip="English survey">
                  <a:extLst>
                    <a:ext uri="{A12FA001-AC4F-418D-AE19-62706E023703}">
                      <ahyp:hlinkClr xmlns:ahyp="http://schemas.microsoft.com/office/drawing/2018/hyperlinkcolor" val="tx"/>
                    </a:ext>
                  </a:extLst>
                </a:hlinkClick>
              </a:rPr>
              <a:t>https://www.surveymonkey.com/r/GCCKJJQ</a:t>
            </a:r>
            <a:endParaRPr lang="en-US" dirty="0">
              <a:solidFill>
                <a:srgbClr val="1704A0"/>
              </a:solidFill>
            </a:endParaRPr>
          </a:p>
          <a:p>
            <a:pPr lvl="1"/>
            <a:r>
              <a:rPr lang="en-US" dirty="0"/>
              <a:t>Link to Spanish survey version: </a:t>
            </a:r>
            <a:r>
              <a:rPr lang="en-US" dirty="0">
                <a:solidFill>
                  <a:srgbClr val="1704A0"/>
                </a:solidFill>
                <a:hlinkClick r:id="rId3" tooltip="Spanish survey">
                  <a:extLst>
                    <a:ext uri="{A12FA001-AC4F-418D-AE19-62706E023703}">
                      <ahyp:hlinkClr xmlns:ahyp="http://schemas.microsoft.com/office/drawing/2018/hyperlinkcolor" val="tx"/>
                    </a:ext>
                  </a:extLst>
                </a:hlinkClick>
              </a:rPr>
              <a:t>https://www.surveymonkey.com/r/GC7JNGK </a:t>
            </a:r>
            <a:endParaRPr lang="en-US" dirty="0">
              <a:solidFill>
                <a:srgbClr val="1704A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BE6B69D2-76F5-4892-A471-1AC6BD7709DE}"/>
              </a:ext>
            </a:extLst>
          </p:cNvPr>
          <p:cNvSpPr>
            <a:spLocks noGrp="1"/>
          </p:cNvSpPr>
          <p:nvPr>
            <p:ph type="sldNum" sz="quarter" idx="12"/>
          </p:nvPr>
        </p:nvSpPr>
        <p:spPr/>
        <p:txBody>
          <a:bodyPr/>
          <a:lstStyle/>
          <a:p>
            <a:fld id="{1E47FE53-EBF0-4DA7-9D9D-CC1C3A20F3CB}" type="slidenum">
              <a:rPr lang="en-US" smtClean="0"/>
              <a:t>62</a:t>
            </a:fld>
            <a:endParaRPr lang="en-US"/>
          </a:p>
        </p:txBody>
      </p:sp>
    </p:spTree>
    <p:extLst>
      <p:ext uri="{BB962C8B-B14F-4D97-AF65-F5344CB8AC3E}">
        <p14:creationId xmlns:p14="http://schemas.microsoft.com/office/powerpoint/2010/main" val="1543644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BD7-62E1-4852-AFA4-AC9C0F749552}"/>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E5E80E8E-71FB-4020-AB76-FF08A87CE13A}"/>
              </a:ext>
            </a:extLst>
          </p:cNvPr>
          <p:cNvSpPr>
            <a:spLocks noGrp="1"/>
          </p:cNvSpPr>
          <p:nvPr>
            <p:ph idx="1"/>
          </p:nvPr>
        </p:nvSpPr>
        <p:spPr/>
        <p:txBody>
          <a:bodyPr>
            <a:normAutofit/>
          </a:bodyPr>
          <a:lstStyle/>
          <a:p>
            <a:pPr lvl="1"/>
            <a:r>
              <a:rPr lang="en-US" sz="2800" dirty="0"/>
              <a:t>If you have any questions related to the LCAP or LCFF, please contact the Local Agency Systems Support Office at </a:t>
            </a:r>
            <a:r>
              <a:rPr lang="en-US" sz="2800" dirty="0">
                <a:solidFill>
                  <a:srgbClr val="1704A0"/>
                </a:solidFill>
                <a:hlinkClick r:id="rId2" tooltip="LCFF email address">
                  <a:extLst>
                    <a:ext uri="{A12FA001-AC4F-418D-AE19-62706E023703}">
                      <ahyp:hlinkClr xmlns:ahyp="http://schemas.microsoft.com/office/drawing/2018/hyperlinkcolor" val="tx"/>
                    </a:ext>
                  </a:extLst>
                </a:hlinkClick>
              </a:rPr>
              <a:t>LCFF@cde.ca.gov    </a:t>
            </a:r>
            <a:endParaRPr lang="en-US" sz="2800" dirty="0">
              <a:solidFill>
                <a:srgbClr val="1704A0"/>
              </a:solidFill>
            </a:endParaRPr>
          </a:p>
          <a:p>
            <a:pPr lvl="1"/>
            <a:r>
              <a:rPr lang="en-US" sz="2800" dirty="0"/>
              <a:t>For additional information about this or other webinars in this series, including PowerPoint files, please see the Tuesdays @ 2 webpage at </a:t>
            </a:r>
            <a:r>
              <a:rPr lang="en-US" sz="2800" dirty="0">
                <a:solidFill>
                  <a:srgbClr val="1704A0"/>
                </a:solidFill>
                <a:hlinkClick r:id="rId3" tooltip="Tuesdays @ 2 webpage">
                  <a:extLst>
                    <a:ext uri="{A12FA001-AC4F-418D-AE19-62706E023703}">
                      <ahyp:hlinkClr xmlns:ahyp="http://schemas.microsoft.com/office/drawing/2018/hyperlinkcolor" val="tx"/>
                    </a:ext>
                  </a:extLst>
                </a:hlinkClick>
              </a:rPr>
              <a:t>https://www.cde.ca.gov/fg/aa/lc/tuesdaysat2.asp  </a:t>
            </a:r>
            <a:endParaRPr lang="en-US" sz="2800" dirty="0">
              <a:solidFill>
                <a:srgbClr val="1704A0"/>
              </a:solidFill>
            </a:endParaRPr>
          </a:p>
          <a:p>
            <a:endParaRPr lang="en-US" dirty="0"/>
          </a:p>
        </p:txBody>
      </p:sp>
      <p:sp>
        <p:nvSpPr>
          <p:cNvPr id="4" name="Slide Number Placeholder 3">
            <a:extLst>
              <a:ext uri="{FF2B5EF4-FFF2-40B4-BE49-F238E27FC236}">
                <a16:creationId xmlns:a16="http://schemas.microsoft.com/office/drawing/2014/main" id="{BED0F805-0131-4432-B645-170860C722F7}"/>
              </a:ext>
            </a:extLst>
          </p:cNvPr>
          <p:cNvSpPr>
            <a:spLocks noGrp="1"/>
          </p:cNvSpPr>
          <p:nvPr>
            <p:ph type="sldNum" sz="quarter" idx="12"/>
          </p:nvPr>
        </p:nvSpPr>
        <p:spPr/>
        <p:txBody>
          <a:bodyPr/>
          <a:lstStyle/>
          <a:p>
            <a:fld id="{1E47FE53-EBF0-4DA7-9D9D-CC1C3A20F3CB}" type="slidenum">
              <a:rPr lang="en-US" smtClean="0"/>
              <a:t>63</a:t>
            </a:fld>
            <a:endParaRPr lang="en-US"/>
          </a:p>
        </p:txBody>
      </p:sp>
    </p:spTree>
    <p:extLst>
      <p:ext uri="{BB962C8B-B14F-4D97-AF65-F5344CB8AC3E}">
        <p14:creationId xmlns:p14="http://schemas.microsoft.com/office/powerpoint/2010/main" val="1053285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A72F-F1D5-49AF-9CF1-ABB0EEBDFBBE}"/>
              </a:ext>
            </a:extLst>
          </p:cNvPr>
          <p:cNvSpPr>
            <a:spLocks noGrp="1"/>
          </p:cNvSpPr>
          <p:nvPr>
            <p:ph type="title"/>
          </p:nvPr>
        </p:nvSpPr>
        <p:spPr/>
        <p:txBody>
          <a:bodyPr/>
          <a:lstStyle/>
          <a:p>
            <a:r>
              <a:rPr lang="en-US" dirty="0"/>
              <a:t>Thank you for attending!</a:t>
            </a:r>
          </a:p>
        </p:txBody>
      </p:sp>
      <p:sp>
        <p:nvSpPr>
          <p:cNvPr id="4" name="Slide Number Placeholder 3">
            <a:extLst>
              <a:ext uri="{FF2B5EF4-FFF2-40B4-BE49-F238E27FC236}">
                <a16:creationId xmlns:a16="http://schemas.microsoft.com/office/drawing/2014/main" id="{236B7254-1F9C-4897-9CE4-C3D0F21377BD}"/>
              </a:ext>
            </a:extLst>
          </p:cNvPr>
          <p:cNvSpPr>
            <a:spLocks noGrp="1"/>
          </p:cNvSpPr>
          <p:nvPr>
            <p:ph type="sldNum" sz="quarter" idx="12"/>
          </p:nvPr>
        </p:nvSpPr>
        <p:spPr/>
        <p:txBody>
          <a:bodyPr/>
          <a:lstStyle/>
          <a:p>
            <a:fld id="{1E47FE53-EBF0-4DA7-9D9D-CC1C3A20F3CB}" type="slidenum">
              <a:rPr lang="en-US" smtClean="0"/>
              <a:t>64</a:t>
            </a:fld>
            <a:endParaRPr lang="en-US"/>
          </a:p>
        </p:txBody>
      </p:sp>
    </p:spTree>
    <p:extLst>
      <p:ext uri="{BB962C8B-B14F-4D97-AF65-F5344CB8AC3E}">
        <p14:creationId xmlns:p14="http://schemas.microsoft.com/office/powerpoint/2010/main" val="93745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45A4-1F6E-4C8E-AD88-2EFC5B627F76}"/>
              </a:ext>
            </a:extLst>
          </p:cNvPr>
          <p:cNvSpPr>
            <a:spLocks noGrp="1"/>
          </p:cNvSpPr>
          <p:nvPr>
            <p:ph type="title"/>
          </p:nvPr>
        </p:nvSpPr>
        <p:spPr/>
        <p:txBody>
          <a:bodyPr/>
          <a:lstStyle/>
          <a:p>
            <a:r>
              <a:rPr lang="en-US" dirty="0"/>
              <a:t>The Local Control and Accountability Plan</a:t>
            </a:r>
          </a:p>
        </p:txBody>
      </p:sp>
      <p:sp>
        <p:nvSpPr>
          <p:cNvPr id="3" name="Content Placeholder 2">
            <a:extLst>
              <a:ext uri="{FF2B5EF4-FFF2-40B4-BE49-F238E27FC236}">
                <a16:creationId xmlns:a16="http://schemas.microsoft.com/office/drawing/2014/main" id="{BC3FEA24-BA79-4390-85E2-00F6C410010E}"/>
              </a:ext>
            </a:extLst>
          </p:cNvPr>
          <p:cNvSpPr>
            <a:spLocks noGrp="1"/>
          </p:cNvSpPr>
          <p:nvPr>
            <p:ph idx="1"/>
          </p:nvPr>
        </p:nvSpPr>
        <p:spPr/>
        <p:txBody>
          <a:bodyPr/>
          <a:lstStyle/>
          <a:p>
            <a:pPr lvl="0"/>
            <a:r>
              <a:rPr lang="en-US" dirty="0"/>
              <a:t>Local educational agencies (LEAs) are required to develop, adopt, and annually update a three-year LCAP using a template adopted by the SBE</a:t>
            </a:r>
          </a:p>
          <a:p>
            <a:pPr lvl="0"/>
            <a:r>
              <a:rPr lang="en-US" dirty="0"/>
              <a:t>The LCAP must include a description of the goals to be achieved for each student group for each state priority and for any local priorities identified by the local governing board or body</a:t>
            </a:r>
          </a:p>
          <a:p>
            <a:pPr lvl="0"/>
            <a:r>
              <a:rPr lang="en-US" dirty="0"/>
              <a:t>The LCAP must include an annual review of the effectiveness of the goals and actions from the prior year</a:t>
            </a:r>
          </a:p>
          <a:p>
            <a:endParaRPr lang="en-US" dirty="0"/>
          </a:p>
        </p:txBody>
      </p:sp>
      <p:sp>
        <p:nvSpPr>
          <p:cNvPr id="4" name="Slide Number Placeholder 3">
            <a:extLst>
              <a:ext uri="{FF2B5EF4-FFF2-40B4-BE49-F238E27FC236}">
                <a16:creationId xmlns:a16="http://schemas.microsoft.com/office/drawing/2014/main" id="{441F2E37-FB6A-480C-BE4A-17289D2BC648}"/>
              </a:ext>
            </a:extLst>
          </p:cNvPr>
          <p:cNvSpPr>
            <a:spLocks noGrp="1"/>
          </p:cNvSpPr>
          <p:nvPr>
            <p:ph type="sldNum" sz="quarter" idx="12"/>
          </p:nvPr>
        </p:nvSpPr>
        <p:spPr/>
        <p:txBody>
          <a:bodyPr/>
          <a:lstStyle/>
          <a:p>
            <a:fld id="{1E47FE53-EBF0-4DA7-9D9D-CC1C3A20F3CB}" type="slidenum">
              <a:rPr lang="en-US" smtClean="0"/>
              <a:t>7</a:t>
            </a:fld>
            <a:endParaRPr lang="en-US"/>
          </a:p>
        </p:txBody>
      </p:sp>
    </p:spTree>
    <p:extLst>
      <p:ext uri="{BB962C8B-B14F-4D97-AF65-F5344CB8AC3E}">
        <p14:creationId xmlns:p14="http://schemas.microsoft.com/office/powerpoint/2010/main" val="3230167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F6AE-87AD-480D-AB96-EE8098CDD2AA}"/>
              </a:ext>
            </a:extLst>
          </p:cNvPr>
          <p:cNvSpPr>
            <a:spLocks noGrp="1"/>
          </p:cNvSpPr>
          <p:nvPr>
            <p:ph type="title"/>
          </p:nvPr>
        </p:nvSpPr>
        <p:spPr/>
        <p:txBody>
          <a:bodyPr/>
          <a:lstStyle/>
          <a:p>
            <a:r>
              <a:rPr lang="en-US" dirty="0"/>
              <a:t>Functions of the LCAP Development Process</a:t>
            </a:r>
          </a:p>
        </p:txBody>
      </p:sp>
      <p:sp>
        <p:nvSpPr>
          <p:cNvPr id="3" name="Content Placeholder 2">
            <a:extLst>
              <a:ext uri="{FF2B5EF4-FFF2-40B4-BE49-F238E27FC236}">
                <a16:creationId xmlns:a16="http://schemas.microsoft.com/office/drawing/2014/main" id="{6AF82281-36F6-4670-8CA0-497E71EA27DA}"/>
              </a:ext>
            </a:extLst>
          </p:cNvPr>
          <p:cNvSpPr>
            <a:spLocks noGrp="1"/>
          </p:cNvSpPr>
          <p:nvPr>
            <p:ph idx="1"/>
          </p:nvPr>
        </p:nvSpPr>
        <p:spPr/>
        <p:txBody>
          <a:bodyPr/>
          <a:lstStyle/>
          <a:p>
            <a:pPr marL="0" lvl="0" indent="0">
              <a:buNone/>
            </a:pPr>
            <a:r>
              <a:rPr lang="en-US" dirty="0"/>
              <a:t>The LCAP development process serves three distinct, but related functions: </a:t>
            </a:r>
          </a:p>
          <a:p>
            <a:pPr lvl="0"/>
            <a:r>
              <a:rPr lang="en-US" dirty="0"/>
              <a:t>Comprehensive Strategic Planning</a:t>
            </a:r>
          </a:p>
          <a:p>
            <a:pPr lvl="0"/>
            <a:r>
              <a:rPr lang="en-US" dirty="0"/>
              <a:t>Meaningful Engagement of Educational Partners</a:t>
            </a:r>
          </a:p>
          <a:p>
            <a:pPr lvl="0"/>
            <a:r>
              <a:rPr lang="en-US" dirty="0"/>
              <a:t>Accountability and Compliance</a:t>
            </a:r>
          </a:p>
          <a:p>
            <a:endParaRPr lang="en-US" dirty="0"/>
          </a:p>
        </p:txBody>
      </p:sp>
      <p:sp>
        <p:nvSpPr>
          <p:cNvPr id="4" name="Slide Number Placeholder 3">
            <a:extLst>
              <a:ext uri="{FF2B5EF4-FFF2-40B4-BE49-F238E27FC236}">
                <a16:creationId xmlns:a16="http://schemas.microsoft.com/office/drawing/2014/main" id="{C5F6EFE3-3065-4574-BEB8-A8E4CBDB178C}"/>
              </a:ext>
            </a:extLst>
          </p:cNvPr>
          <p:cNvSpPr>
            <a:spLocks noGrp="1"/>
          </p:cNvSpPr>
          <p:nvPr>
            <p:ph type="sldNum" sz="quarter" idx="12"/>
          </p:nvPr>
        </p:nvSpPr>
        <p:spPr/>
        <p:txBody>
          <a:bodyPr/>
          <a:lstStyle/>
          <a:p>
            <a:fld id="{1E47FE53-EBF0-4DA7-9D9D-CC1C3A20F3CB}" type="slidenum">
              <a:rPr lang="en-US" smtClean="0"/>
              <a:t>8</a:t>
            </a:fld>
            <a:endParaRPr lang="en-US"/>
          </a:p>
        </p:txBody>
      </p:sp>
    </p:spTree>
    <p:extLst>
      <p:ext uri="{BB962C8B-B14F-4D97-AF65-F5344CB8AC3E}">
        <p14:creationId xmlns:p14="http://schemas.microsoft.com/office/powerpoint/2010/main" val="31342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3340-C1F9-43F9-A153-B0268B43172C}"/>
              </a:ext>
            </a:extLst>
          </p:cNvPr>
          <p:cNvSpPr>
            <a:spLocks noGrp="1"/>
          </p:cNvSpPr>
          <p:nvPr>
            <p:ph type="title"/>
          </p:nvPr>
        </p:nvSpPr>
        <p:spPr/>
        <p:txBody>
          <a:bodyPr/>
          <a:lstStyle/>
          <a:p>
            <a:r>
              <a:rPr lang="en-US" dirty="0"/>
              <a:t>A Brief Word About the Term “Educational Partners</a:t>
            </a:r>
          </a:p>
        </p:txBody>
      </p:sp>
      <p:sp>
        <p:nvSpPr>
          <p:cNvPr id="3" name="Content Placeholder 2">
            <a:extLst>
              <a:ext uri="{FF2B5EF4-FFF2-40B4-BE49-F238E27FC236}">
                <a16:creationId xmlns:a16="http://schemas.microsoft.com/office/drawing/2014/main" id="{5DD9D870-BAE6-4497-A1F2-C4CE6CC2B796}"/>
              </a:ext>
            </a:extLst>
          </p:cNvPr>
          <p:cNvSpPr>
            <a:spLocks noGrp="1"/>
          </p:cNvSpPr>
          <p:nvPr>
            <p:ph idx="1"/>
          </p:nvPr>
        </p:nvSpPr>
        <p:spPr/>
        <p:txBody>
          <a:bodyPr>
            <a:normAutofit lnSpcReduction="10000"/>
          </a:bodyPr>
          <a:lstStyle/>
          <a:p>
            <a:r>
              <a:rPr lang="en-US" dirty="0"/>
              <a:t>At its November 2021 meeting, the SBE adopted the use of the term “educational partners” as a replacement for the term “stakeholder”.</a:t>
            </a:r>
          </a:p>
          <a:p>
            <a:r>
              <a:rPr lang="en-US" dirty="0"/>
              <a:t>Moving forward, “educational partners” will be used to refer to groups that LEAs are required to engage with in developing the LCAP.</a:t>
            </a:r>
          </a:p>
          <a:p>
            <a:pPr lvl="1"/>
            <a:r>
              <a:rPr lang="en-US" dirty="0"/>
              <a:t>For school districts and county offices of education (COEs) this includes teachers, principals, administrators, other school personnel, local bargaining units of the LEA, parents, and students.</a:t>
            </a:r>
          </a:p>
          <a:p>
            <a:pPr lvl="1"/>
            <a:r>
              <a:rPr lang="en-US" dirty="0"/>
              <a:t>For charter schools this includes teachers, principals, administrators, other school personnel, parents, and students. </a:t>
            </a:r>
          </a:p>
          <a:p>
            <a:endParaRPr lang="en-US" dirty="0"/>
          </a:p>
        </p:txBody>
      </p:sp>
      <p:sp>
        <p:nvSpPr>
          <p:cNvPr id="4" name="Slide Number Placeholder 3">
            <a:extLst>
              <a:ext uri="{FF2B5EF4-FFF2-40B4-BE49-F238E27FC236}">
                <a16:creationId xmlns:a16="http://schemas.microsoft.com/office/drawing/2014/main" id="{F49AED1F-F913-41BC-80B1-45DF0AC3FE53}"/>
              </a:ext>
            </a:extLst>
          </p:cNvPr>
          <p:cNvSpPr>
            <a:spLocks noGrp="1"/>
          </p:cNvSpPr>
          <p:nvPr>
            <p:ph type="sldNum" sz="quarter" idx="12"/>
          </p:nvPr>
        </p:nvSpPr>
        <p:spPr/>
        <p:txBody>
          <a:bodyPr/>
          <a:lstStyle/>
          <a:p>
            <a:fld id="{1E47FE53-EBF0-4DA7-9D9D-CC1C3A20F3CB}" type="slidenum">
              <a:rPr lang="en-US" smtClean="0"/>
              <a:t>9</a:t>
            </a:fld>
            <a:endParaRPr lang="en-US"/>
          </a:p>
        </p:txBody>
      </p:sp>
    </p:spTree>
    <p:extLst>
      <p:ext uri="{BB962C8B-B14F-4D97-AF65-F5344CB8AC3E}">
        <p14:creationId xmlns:p14="http://schemas.microsoft.com/office/powerpoint/2010/main" val="1939878725"/>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2946</TotalTime>
  <Words>7077</Words>
  <Application>Microsoft Office PowerPoint</Application>
  <PresentationFormat>Widescreen</PresentationFormat>
  <Paragraphs>500</Paragraphs>
  <Slides>64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Open Sans</vt:lpstr>
      <vt:lpstr>Open Sans SemiBold</vt:lpstr>
      <vt:lpstr>Times</vt:lpstr>
      <vt:lpstr>Times New Roman</vt:lpstr>
      <vt:lpstr>Retrospect</vt:lpstr>
      <vt:lpstr>Template and Instructions</vt:lpstr>
      <vt:lpstr>Webinar Series</vt:lpstr>
      <vt:lpstr>Template Files</vt:lpstr>
      <vt:lpstr>Purpose</vt:lpstr>
      <vt:lpstr>Intended Audience</vt:lpstr>
      <vt:lpstr>Framing the LCAP</vt:lpstr>
      <vt:lpstr>The Local Control and Accountability Plan</vt:lpstr>
      <vt:lpstr>Functions of the LCAP Development Process</vt:lpstr>
      <vt:lpstr>A Brief Word About the Term “Educational Partners</vt:lpstr>
      <vt:lpstr>Continuous Improvement and Compliance</vt:lpstr>
      <vt:lpstr>Sections of the 2022–23 LCAP</vt:lpstr>
      <vt:lpstr>Reminders</vt:lpstr>
      <vt:lpstr>Additional Information</vt:lpstr>
      <vt:lpstr>Plan Summary</vt:lpstr>
      <vt:lpstr>Purpose of the Plan Summary</vt:lpstr>
      <vt:lpstr>Changes to the Plan Summary Section </vt:lpstr>
      <vt:lpstr>Components of the Plan Summary</vt:lpstr>
      <vt:lpstr>General Information </vt:lpstr>
      <vt:lpstr>Reflections: Successes</vt:lpstr>
      <vt:lpstr>Reflections: Identified Need</vt:lpstr>
      <vt:lpstr>LCAP Highlights</vt:lpstr>
      <vt:lpstr>CSI Summary in LCAP</vt:lpstr>
      <vt:lpstr>Engaging Educational Partners</vt:lpstr>
      <vt:lpstr>Purpose of the Engaging Educational Partners Section (1 of 2)</vt:lpstr>
      <vt:lpstr>Purpose of the Engaging Educational Partners Section Purpose (2 of 2)</vt:lpstr>
      <vt:lpstr>Changes to the Section</vt:lpstr>
      <vt:lpstr>Engaging Educational Partners Section</vt:lpstr>
      <vt:lpstr>Summary of the Engagement Process</vt:lpstr>
      <vt:lpstr>Summary of Feedback</vt:lpstr>
      <vt:lpstr>Description of Aspects</vt:lpstr>
      <vt:lpstr>Goals and Actions</vt:lpstr>
      <vt:lpstr>Purpose of the Goals and Actions Section</vt:lpstr>
      <vt:lpstr>Changes to the Goals and Actions Section </vt:lpstr>
      <vt:lpstr>Components of the Goals and Actions Section</vt:lpstr>
      <vt:lpstr>Description and “Why”</vt:lpstr>
      <vt:lpstr>Considerations When Developing Goals</vt:lpstr>
      <vt:lpstr>Types of Goals</vt:lpstr>
      <vt:lpstr>Measuring and Reporting Results</vt:lpstr>
      <vt:lpstr>Reporting Yearly Outcomes</vt:lpstr>
      <vt:lpstr>Metrics and Outcomes vs Actions</vt:lpstr>
      <vt:lpstr>Actions</vt:lpstr>
      <vt:lpstr>Actions vs Metrics and Outcomes</vt:lpstr>
      <vt:lpstr>English Learner Programs in the LCAP</vt:lpstr>
      <vt:lpstr>Goal Analysis (1 of 2)</vt:lpstr>
      <vt:lpstr>Goal Analysis (2 of 2)</vt:lpstr>
      <vt:lpstr>Action Tables</vt:lpstr>
      <vt:lpstr>Purpose of the Action Tables</vt:lpstr>
      <vt:lpstr>Don’t Panic</vt:lpstr>
      <vt:lpstr>Changes to the Action Tables </vt:lpstr>
      <vt:lpstr>Completing the Action Tables</vt:lpstr>
      <vt:lpstr>Action Table Requirements</vt:lpstr>
      <vt:lpstr>The Increased or Improved Services for Foster Youth, English Learners, and Low-Income Students Section</vt:lpstr>
      <vt:lpstr>Purpose of the Section</vt:lpstr>
      <vt:lpstr>Changes to the Increased or Improved Services Section</vt:lpstr>
      <vt:lpstr>Increased or Improved Services</vt:lpstr>
      <vt:lpstr>Increasing Staff Providing Direct Services (2 of 2)</vt:lpstr>
      <vt:lpstr>Closing Thoughts</vt:lpstr>
      <vt:lpstr>Primary Beneficiaries: Students</vt:lpstr>
      <vt:lpstr>Upcoming Opportunities</vt:lpstr>
      <vt:lpstr>Upcoming Webinars</vt:lpstr>
      <vt:lpstr>Share Your Input: LCAPs Survey</vt:lpstr>
      <vt:lpstr>Share Your Input: LCAPs Survey Links</vt:lpstr>
      <vt:lpstr>Contact Information</vt:lpstr>
      <vt:lpstr>Thank you for attending!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2022-23 LCAP Template and Instructions - LCFF (CA Dept of Education)</dc:title>
  <dc:subject>Thursdays @ 3 webinar presentation of the 2022-23 Local Control and Accountability Plan template and instructions.</dc:subject>
  <dc:creator>Local Agency Systems Support Office</dc:creator>
  <cp:keywords>lcap, local, control, accountability, plan, template, instructions</cp:keywords>
  <cp:lastModifiedBy>Susan Aglubat-Alvarez</cp:lastModifiedBy>
  <cp:revision>252</cp:revision>
  <cp:lastPrinted>2016-11-14T18:06:51Z</cp:lastPrinted>
  <dcterms:created xsi:type="dcterms:W3CDTF">2016-11-08T21:28:02Z</dcterms:created>
  <dcterms:modified xsi:type="dcterms:W3CDTF">2021-12-10T18:09:55Z</dcterms:modified>
</cp:coreProperties>
</file>