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1"/>
    <p:sldMasterId id="2147483757" r:id="rId2"/>
    <p:sldMasterId id="2147483773" r:id="rId3"/>
  </p:sldMasterIdLst>
  <p:notesMasterIdLst>
    <p:notesMasterId r:id="rId106"/>
  </p:notesMasterIdLst>
  <p:handoutMasterIdLst>
    <p:handoutMasterId r:id="rId107"/>
  </p:handoutMasterIdLst>
  <p:sldIdLst>
    <p:sldId id="306" r:id="rId4"/>
    <p:sldId id="1974" r:id="rId5"/>
    <p:sldId id="1774" r:id="rId6"/>
    <p:sldId id="305" r:id="rId7"/>
    <p:sldId id="1671" r:id="rId8"/>
    <p:sldId id="348" r:id="rId9"/>
    <p:sldId id="1702" r:id="rId10"/>
    <p:sldId id="1786" r:id="rId11"/>
    <p:sldId id="1954" r:id="rId12"/>
    <p:sldId id="1705" r:id="rId13"/>
    <p:sldId id="1978" r:id="rId14"/>
    <p:sldId id="307" r:id="rId15"/>
    <p:sldId id="1979" r:id="rId16"/>
    <p:sldId id="1708" r:id="rId17"/>
    <p:sldId id="1785" r:id="rId18"/>
    <p:sldId id="1980" r:id="rId19"/>
    <p:sldId id="1945" r:id="rId20"/>
    <p:sldId id="1981" r:id="rId21"/>
    <p:sldId id="1711" r:id="rId22"/>
    <p:sldId id="1689" r:id="rId23"/>
    <p:sldId id="1973" r:id="rId24"/>
    <p:sldId id="1652" r:id="rId25"/>
    <p:sldId id="1788" r:id="rId26"/>
    <p:sldId id="1770" r:id="rId27"/>
    <p:sldId id="1982" r:id="rId28"/>
    <p:sldId id="1983" r:id="rId29"/>
    <p:sldId id="1790" r:id="rId30"/>
    <p:sldId id="1791" r:id="rId31"/>
    <p:sldId id="1905" r:id="rId32"/>
    <p:sldId id="1906" r:id="rId33"/>
    <p:sldId id="1792" r:id="rId34"/>
    <p:sldId id="1900" r:id="rId35"/>
    <p:sldId id="1909" r:id="rId36"/>
    <p:sldId id="1984" r:id="rId37"/>
    <p:sldId id="1911" r:id="rId38"/>
    <p:sldId id="1912" r:id="rId39"/>
    <p:sldId id="1985" r:id="rId40"/>
    <p:sldId id="1691" r:id="rId41"/>
    <p:sldId id="1913" r:id="rId42"/>
    <p:sldId id="1668" r:id="rId43"/>
    <p:sldId id="1914" r:id="rId44"/>
    <p:sldId id="1915" r:id="rId45"/>
    <p:sldId id="1916" r:id="rId46"/>
    <p:sldId id="1917" r:id="rId47"/>
    <p:sldId id="469" r:id="rId48"/>
    <p:sldId id="1919" r:id="rId49"/>
    <p:sldId id="1948" r:id="rId50"/>
    <p:sldId id="1775" r:id="rId51"/>
    <p:sldId id="1944" r:id="rId52"/>
    <p:sldId id="1986" r:id="rId53"/>
    <p:sldId id="1918" r:id="rId54"/>
    <p:sldId id="1920" r:id="rId55"/>
    <p:sldId id="1604" r:id="rId56"/>
    <p:sldId id="1921" r:id="rId57"/>
    <p:sldId id="1922" r:id="rId58"/>
    <p:sldId id="1924" r:id="rId59"/>
    <p:sldId id="1987" r:id="rId60"/>
    <p:sldId id="1988" r:id="rId61"/>
    <p:sldId id="1989" r:id="rId62"/>
    <p:sldId id="1990" r:id="rId63"/>
    <p:sldId id="1991" r:id="rId64"/>
    <p:sldId id="1992" r:id="rId65"/>
    <p:sldId id="1768" r:id="rId66"/>
    <p:sldId id="1993" r:id="rId67"/>
    <p:sldId id="1994" r:id="rId68"/>
    <p:sldId id="1995" r:id="rId69"/>
    <p:sldId id="1996" r:id="rId70"/>
    <p:sldId id="1997" r:id="rId71"/>
    <p:sldId id="1998" r:id="rId72"/>
    <p:sldId id="1746" r:id="rId73"/>
    <p:sldId id="1747" r:id="rId74"/>
    <p:sldId id="1755" r:id="rId75"/>
    <p:sldId id="1756" r:id="rId76"/>
    <p:sldId id="1757" r:id="rId77"/>
    <p:sldId id="1771" r:id="rId78"/>
    <p:sldId id="1758" r:id="rId79"/>
    <p:sldId id="1623" r:id="rId80"/>
    <p:sldId id="1951" r:id="rId81"/>
    <p:sldId id="1952" r:id="rId82"/>
    <p:sldId id="1956" r:id="rId83"/>
    <p:sldId id="476" r:id="rId84"/>
    <p:sldId id="1957" r:id="rId85"/>
    <p:sldId id="1959" r:id="rId86"/>
    <p:sldId id="1999" r:id="rId87"/>
    <p:sldId id="1960" r:id="rId88"/>
    <p:sldId id="1961" r:id="rId89"/>
    <p:sldId id="1962" r:id="rId90"/>
    <p:sldId id="2000" r:id="rId91"/>
    <p:sldId id="1963" r:id="rId92"/>
    <p:sldId id="2001" r:id="rId93"/>
    <p:sldId id="1964" r:id="rId94"/>
    <p:sldId id="1965" r:id="rId95"/>
    <p:sldId id="1966" r:id="rId96"/>
    <p:sldId id="1967" r:id="rId97"/>
    <p:sldId id="1968" r:id="rId98"/>
    <p:sldId id="2002" r:id="rId99"/>
    <p:sldId id="1969" r:id="rId100"/>
    <p:sldId id="1970" r:id="rId101"/>
    <p:sldId id="1630" r:id="rId102"/>
    <p:sldId id="2004" r:id="rId103"/>
    <p:sldId id="2003" r:id="rId104"/>
    <p:sldId id="358" r:id="rId10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3F5"/>
    <a:srgbClr val="99C45F"/>
    <a:srgbClr val="42BA97"/>
    <a:srgbClr val="1704A0"/>
    <a:srgbClr val="DEEBF6"/>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4084" autoAdjust="0"/>
  </p:normalViewPr>
  <p:slideViewPr>
    <p:cSldViewPr snapToGrid="0">
      <p:cViewPr>
        <p:scale>
          <a:sx n="50" d="100"/>
          <a:sy n="50" d="100"/>
        </p:scale>
        <p:origin x="4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handoutMaster" Target="handoutMasters/handout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12/12/2025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a:t>
            </a:fld>
            <a:endParaRPr lang="en-US"/>
          </a:p>
        </p:txBody>
      </p:sp>
    </p:spTree>
    <p:extLst>
      <p:ext uri="{BB962C8B-B14F-4D97-AF65-F5344CB8AC3E}">
        <p14:creationId xmlns:p14="http://schemas.microsoft.com/office/powerpoint/2010/main" val="36780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endParaRPr lang="en-US" dirty="0">
              <a:ea typeface="Calibri" panose="020F0502020204030204"/>
              <a:cs typeface="Calibri" panose="020F0502020204030204"/>
            </a:endParaRPr>
          </a:p>
          <a:p>
            <a:pPr lvl="1"/>
            <a:r>
              <a:rPr lang="en-US" dirty="0"/>
              <a:t>-The process of developing and annually updating the LCAP supports comprehensive strategic planning </a:t>
            </a:r>
            <a:endParaRPr lang="en-US" dirty="0">
              <a:ea typeface="Calibri" panose="020F0502020204030204"/>
              <a:cs typeface="Calibri" panose="020F0502020204030204"/>
            </a:endParaRPr>
          </a:p>
          <a:p>
            <a:pPr lvl="1"/>
            <a:r>
              <a:rPr lang="en-US" dirty="0"/>
              <a:t>-Strategic planning that is comprehensive connects budgetary decisions to teaching and learning performance data </a:t>
            </a:r>
            <a:endParaRPr lang="en-US" dirty="0">
              <a:ea typeface="Calibri" panose="020F0502020204030204"/>
              <a:cs typeface="Calibri" panose="020F0502020204030204"/>
            </a:endParaRPr>
          </a:p>
          <a:p>
            <a:pPr lvl="1"/>
            <a:r>
              <a:rPr lang="en-US" dirty="0"/>
              <a:t>-LEAs should continually evaluate the hard choices they make about the use of limited resources to meet student and community needs to ensure opportunities and outcomes are improved for all students.</a:t>
            </a:r>
            <a:endParaRPr lang="en-US" dirty="0">
              <a:ea typeface="Calibri" panose="020F0502020204030204"/>
              <a:cs typeface="Calibri" panose="020F0502020204030204"/>
            </a:endParaRPr>
          </a:p>
          <a:p>
            <a:pPr marL="0" lvl="0" indent="0">
              <a:buFont typeface="+mj-lt"/>
              <a:buNone/>
            </a:pPr>
            <a:r>
              <a:rPr lang="en-US" dirty="0"/>
              <a:t>2. Meaningful Engagement of Educational Partners: </a:t>
            </a:r>
            <a:endParaRPr lang="en-US" dirty="0">
              <a:ea typeface="Calibri" panose="020F0502020204030204"/>
              <a:cs typeface="Calibri" panose="020F0502020204030204"/>
            </a:endParaRPr>
          </a:p>
          <a:p>
            <a:pPr lvl="1"/>
            <a:r>
              <a:rPr lang="en-US" dirty="0"/>
              <a:t>-The LCAP development process should result in an LCAP that reflects decisions made through meaningful engagement of educational partners. </a:t>
            </a:r>
            <a:endParaRPr lang="en-US" dirty="0">
              <a:ea typeface="Calibri" panose="020F0502020204030204"/>
              <a:cs typeface="Calibri" panose="020F0502020204030204"/>
            </a:endParaRPr>
          </a:p>
          <a:p>
            <a:pPr lvl="1"/>
            <a:r>
              <a:rPr lang="en-US" dirty="0"/>
              <a:t>-Local educational partners possess valuable perspectives and insights about an LEA's programs and services. </a:t>
            </a:r>
            <a:endParaRPr lang="en-US" dirty="0">
              <a:ea typeface="Calibri" panose="020F0502020204030204"/>
              <a:cs typeface="Calibri" panose="020F0502020204030204"/>
            </a:endParaRPr>
          </a:p>
          <a:p>
            <a:pPr lvl="1"/>
            <a:r>
              <a:rPr lang="en-US" dirty="0"/>
              <a:t>-Effective strategic planning will incorporate these perspectives and insights in order to identify potential goals and actions to be included in the LCAP.</a:t>
            </a:r>
            <a:endParaRPr lang="en-US" dirty="0">
              <a:ea typeface="Calibri" panose="020F0502020204030204"/>
              <a:cs typeface="Calibri" panose="020F0502020204030204"/>
            </a:endParaRPr>
          </a:p>
          <a:p>
            <a:pPr marL="0" lvl="0" indent="0">
              <a:buFont typeface="+mj-lt"/>
              <a:buNone/>
            </a:pPr>
            <a:r>
              <a:rPr lang="en-US" dirty="0"/>
              <a:t>3. Accountability and Compliance: </a:t>
            </a:r>
            <a:endParaRPr lang="en-US" dirty="0">
              <a:ea typeface="Calibri" panose="020F0502020204030204"/>
              <a:cs typeface="Calibri" panose="020F0502020204030204"/>
            </a:endParaRPr>
          </a:p>
          <a:p>
            <a:pPr lvl="1"/>
            <a:r>
              <a:rPr lang="en-US" dirty="0"/>
              <a:t>-The LCAP serves an important accountability function because aspects of the LCAP template require LEAs to show that they have complied with various requirements specified in the LCFF statutes and regulations.</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16</a:t>
            </a:fld>
            <a:endParaRPr lang="en-US"/>
          </a:p>
        </p:txBody>
      </p:sp>
    </p:spTree>
    <p:extLst>
      <p:ext uri="{BB962C8B-B14F-4D97-AF65-F5344CB8AC3E}">
        <p14:creationId xmlns:p14="http://schemas.microsoft.com/office/powerpoint/2010/main" val="92692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t>Football is a good example of the balance between Continuous Improvement and Compliance. Over the past ten years there has been an increasing concern about the effects of traumatic head injuries on players. These injuries are not good for the players, their families, their teams, or the fans. Based on an analysis of a wide variety of data, collected and reported both nationally and by individual organizations, changes have been made to the rules, the practices and techniques, and to the equipment used by players. These efforts have lead to a substantial reduction in traumatic head injuries.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Some individuals feel that there is still more that could be done to protect players while others feel that the changes that have been made are burdensome and unnecessary, however it cannot be argued that the changes that have been made have been positive for players’ current and future well-being and success.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12924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43582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330076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20</a:t>
            </a:fld>
            <a:endParaRPr lang="en-US"/>
          </a:p>
        </p:txBody>
      </p:sp>
    </p:spTree>
    <p:extLst>
      <p:ext uri="{BB962C8B-B14F-4D97-AF65-F5344CB8AC3E}">
        <p14:creationId xmlns:p14="http://schemas.microsoft.com/office/powerpoint/2010/main" val="305837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A4CE-EF38-D779-ED4B-3BC144A74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FA182-5261-B9FF-C161-D5E84629D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37CE0-C3C2-F2D0-CB73-33D7DF2A210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DAAEDB2-5B5C-202E-D55B-5F3201D4E151}"/>
              </a:ext>
            </a:extLst>
          </p:cNvPr>
          <p:cNvSpPr>
            <a:spLocks noGrp="1"/>
          </p:cNvSpPr>
          <p:nvPr>
            <p:ph type="sldNum" sz="quarter" idx="5"/>
          </p:nvPr>
        </p:nvSpPr>
        <p:spPr/>
        <p:txBody>
          <a:bodyPr/>
          <a:lstStyle/>
          <a:p>
            <a:fld id="{C4DE2599-B6DD-4604-94C4-ECDEF8D6962A}" type="slidenum">
              <a:rPr lang="en-US" smtClean="0"/>
              <a:t>23</a:t>
            </a:fld>
            <a:endParaRPr lang="en-US"/>
          </a:p>
        </p:txBody>
      </p:sp>
    </p:spTree>
    <p:extLst>
      <p:ext uri="{BB962C8B-B14F-4D97-AF65-F5344CB8AC3E}">
        <p14:creationId xmlns:p14="http://schemas.microsoft.com/office/powerpoint/2010/main" val="3692907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Local Control and Accountability Plan</a:t>
            </a:r>
          </a:p>
          <a:p>
            <a:pPr marL="0" marR="0">
              <a:spcBef>
                <a:spcPts val="600"/>
              </a:spcBef>
              <a:spcAft>
                <a:spcPts val="60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instructions for completing the Local Control and Accountability Plan (LCAP) follow the template.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Local Educational Agency (LEA) Name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Name and Title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and Phone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LEA Name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Contact Name and Title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Email and Phone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 Summary [LCAP Year]</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General Information</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the LEA, its schools, and its students in grades transitional kindergarten–12, as applicable to the LEA.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Reflections: Annual Performance</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reflection on annual performance based on a review of the California School Dashboard (Dashboard) and local data.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Reflections: Technical Assistance</a:t>
            </a: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applicable,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summary of the work underway as part of technical assistance.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Comprehensive Support and Improvement</a:t>
            </a: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LEA with a school or schools eligible for comprehensive support and improvement must respond to the following prompts.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600"/>
              </a:spcAft>
            </a:pPr>
            <a:r>
              <a:rPr lang="en-US" sz="1400" b="1" i="1" dirty="0">
                <a:effectLst/>
                <a:latin typeface="Arial" panose="020B0604020202020204" pitchFamily="34" charset="0"/>
                <a:ea typeface="Times New Roman" panose="02020603050405020304" pitchFamily="18" charset="0"/>
                <a:cs typeface="Times New Roman" panose="02020603050405020304" pitchFamily="18" charset="0"/>
              </a:rPr>
              <a:t>Schools Identified</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list of the schools in the LEA that are eligible for comprehensive support and improvement.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the eligible schools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72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endParaRPr lang="en-US" dirty="0">
              <a:ea typeface="Calibri" panose="020F0502020204030204"/>
              <a:cs typeface="Calibri" panose="020F0502020204030204"/>
            </a:endParaRPr>
          </a:p>
          <a:p>
            <a:pPr lvl="1"/>
            <a:r>
              <a:rPr lang="en-US" dirty="0"/>
              <a:t>-The process of developing and annually updating the LCAP supports comprehensive strategic planning </a:t>
            </a:r>
            <a:endParaRPr lang="en-US" dirty="0">
              <a:ea typeface="Calibri" panose="020F0502020204030204"/>
              <a:cs typeface="Calibri" panose="020F0502020204030204"/>
            </a:endParaRPr>
          </a:p>
          <a:p>
            <a:pPr lvl="1"/>
            <a:r>
              <a:rPr lang="en-US" dirty="0"/>
              <a:t>-Strategic planning that is comprehensive connects budgetary decisions to teaching and learning performance data </a:t>
            </a:r>
            <a:endParaRPr lang="en-US" dirty="0">
              <a:ea typeface="Calibri" panose="020F0502020204030204"/>
              <a:cs typeface="Calibri" panose="020F0502020204030204"/>
            </a:endParaRPr>
          </a:p>
          <a:p>
            <a:pPr lvl="1"/>
            <a:r>
              <a:rPr lang="en-US" dirty="0"/>
              <a:t>-LEAs should continually evaluate the hard choices they make about the use of limited resources to meet student and community needs to ensure opportunities and outcomes are improved for all students.</a:t>
            </a:r>
            <a:endParaRPr lang="en-US" dirty="0">
              <a:ea typeface="Calibri" panose="020F0502020204030204"/>
              <a:cs typeface="Calibri" panose="020F0502020204030204"/>
            </a:endParaRPr>
          </a:p>
          <a:p>
            <a:pPr marL="0" lvl="0" indent="0">
              <a:buFont typeface="+mj-lt"/>
              <a:buNone/>
            </a:pPr>
            <a:r>
              <a:rPr lang="en-US" dirty="0"/>
              <a:t>2. Meaningful Engagement of Educational Partners: </a:t>
            </a:r>
            <a:endParaRPr lang="en-US" dirty="0">
              <a:ea typeface="Calibri" panose="020F0502020204030204"/>
              <a:cs typeface="Calibri" panose="020F0502020204030204"/>
            </a:endParaRPr>
          </a:p>
          <a:p>
            <a:pPr lvl="1"/>
            <a:r>
              <a:rPr lang="en-US" dirty="0"/>
              <a:t>-The LCAP development process should result in an LCAP that reflects decisions made through meaningful engagement of educational partners. </a:t>
            </a:r>
            <a:endParaRPr lang="en-US" dirty="0">
              <a:ea typeface="Calibri" panose="020F0502020204030204"/>
              <a:cs typeface="Calibri" panose="020F0502020204030204"/>
            </a:endParaRPr>
          </a:p>
          <a:p>
            <a:pPr lvl="1"/>
            <a:r>
              <a:rPr lang="en-US" dirty="0"/>
              <a:t>-Local educational partners possess valuable perspectives and insights about an LEA's programs and services. </a:t>
            </a:r>
            <a:endParaRPr lang="en-US" dirty="0">
              <a:ea typeface="Calibri" panose="020F0502020204030204"/>
              <a:cs typeface="Calibri" panose="020F0502020204030204"/>
            </a:endParaRPr>
          </a:p>
          <a:p>
            <a:pPr lvl="1"/>
            <a:r>
              <a:rPr lang="en-US" dirty="0"/>
              <a:t>-Effective strategic planning will incorporate these perspectives and insights in order to identify potential goals and actions to be included in the LCAP.</a:t>
            </a:r>
            <a:endParaRPr lang="en-US" dirty="0">
              <a:ea typeface="Calibri" panose="020F0502020204030204"/>
              <a:cs typeface="Calibri" panose="020F0502020204030204"/>
            </a:endParaRPr>
          </a:p>
          <a:p>
            <a:pPr marL="0" lvl="0" indent="0">
              <a:buFont typeface="+mj-lt"/>
              <a:buNone/>
            </a:pPr>
            <a:r>
              <a:rPr lang="en-US" dirty="0"/>
              <a:t>3. Accountability and Compliance: </a:t>
            </a:r>
            <a:endParaRPr lang="en-US" dirty="0">
              <a:ea typeface="Calibri" panose="020F0502020204030204"/>
              <a:cs typeface="Calibri" panose="020F0502020204030204"/>
            </a:endParaRPr>
          </a:p>
          <a:p>
            <a:pPr lvl="1"/>
            <a:r>
              <a:rPr lang="en-US" dirty="0"/>
              <a:t>-The LCAP serves an important accountability function because aspects of the LCAP template require LEAs to show that they have complied with various requirements specified in the LCFF statutes and regulations.</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240357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endParaRPr lang="en-US" dirty="0">
              <a:ea typeface="Calibri" panose="020F0502020204030204"/>
              <a:cs typeface="Calibri" panose="020F0502020204030204"/>
            </a:endParaRPr>
          </a:p>
          <a:p>
            <a:pPr lvl="1"/>
            <a:r>
              <a:rPr lang="en-US" dirty="0"/>
              <a:t>-The process of developing and annually updating the LCAP supports comprehensive strategic planning </a:t>
            </a:r>
            <a:endParaRPr lang="en-US" dirty="0">
              <a:ea typeface="Calibri" panose="020F0502020204030204"/>
              <a:cs typeface="Calibri" panose="020F0502020204030204"/>
            </a:endParaRPr>
          </a:p>
          <a:p>
            <a:pPr lvl="1"/>
            <a:r>
              <a:rPr lang="en-US" dirty="0"/>
              <a:t>-Strategic planning that is comprehensive connects budgetary decisions to teaching and learning performance data </a:t>
            </a:r>
            <a:endParaRPr lang="en-US" dirty="0">
              <a:ea typeface="Calibri" panose="020F0502020204030204"/>
              <a:cs typeface="Calibri" panose="020F0502020204030204"/>
            </a:endParaRPr>
          </a:p>
          <a:p>
            <a:pPr lvl="1"/>
            <a:r>
              <a:rPr lang="en-US" dirty="0"/>
              <a:t>-LEAs should continually evaluate the hard choices they make about the use of limited resources to meet student and community needs to ensure opportunities and outcomes are improved for all students.</a:t>
            </a:r>
            <a:endParaRPr lang="en-US" dirty="0">
              <a:ea typeface="Calibri" panose="020F0502020204030204"/>
              <a:cs typeface="Calibri" panose="020F0502020204030204"/>
            </a:endParaRPr>
          </a:p>
          <a:p>
            <a:pPr marL="0" lvl="0" indent="0">
              <a:buFont typeface="+mj-lt"/>
              <a:buNone/>
            </a:pPr>
            <a:r>
              <a:rPr lang="en-US" dirty="0"/>
              <a:t>2. Meaningful Engagement of Educational Partners: </a:t>
            </a:r>
            <a:endParaRPr lang="en-US" dirty="0">
              <a:ea typeface="Calibri" panose="020F0502020204030204"/>
              <a:cs typeface="Calibri" panose="020F0502020204030204"/>
            </a:endParaRPr>
          </a:p>
          <a:p>
            <a:pPr lvl="1"/>
            <a:r>
              <a:rPr lang="en-US" dirty="0"/>
              <a:t>-The LCAP development process should result in an LCAP that reflects decisions made through meaningful engagement of educational partners. </a:t>
            </a:r>
            <a:endParaRPr lang="en-US" dirty="0">
              <a:ea typeface="Calibri" panose="020F0502020204030204"/>
              <a:cs typeface="Calibri" panose="020F0502020204030204"/>
            </a:endParaRPr>
          </a:p>
          <a:p>
            <a:pPr lvl="1"/>
            <a:r>
              <a:rPr lang="en-US" dirty="0"/>
              <a:t>-Local educational partners possess valuable perspectives and insights about an LEA's programs and services. </a:t>
            </a:r>
            <a:endParaRPr lang="en-US" dirty="0">
              <a:ea typeface="Calibri" panose="020F0502020204030204"/>
              <a:cs typeface="Calibri" panose="020F0502020204030204"/>
            </a:endParaRPr>
          </a:p>
          <a:p>
            <a:pPr lvl="1"/>
            <a:r>
              <a:rPr lang="en-US" dirty="0"/>
              <a:t>-Effective strategic planning will incorporate these perspectives and insights in order to identify potential goals and actions to be included in the LCAP.</a:t>
            </a:r>
            <a:endParaRPr lang="en-US" dirty="0">
              <a:ea typeface="Calibri" panose="020F0502020204030204"/>
              <a:cs typeface="Calibri" panose="020F0502020204030204"/>
            </a:endParaRPr>
          </a:p>
          <a:p>
            <a:pPr marL="0" lvl="0" indent="0">
              <a:buFont typeface="+mj-lt"/>
              <a:buNone/>
            </a:pPr>
            <a:r>
              <a:rPr lang="en-US" dirty="0"/>
              <a:t>3. Accountability and Compliance: </a:t>
            </a:r>
            <a:endParaRPr lang="en-US" dirty="0">
              <a:ea typeface="Calibri" panose="020F0502020204030204"/>
              <a:cs typeface="Calibri" panose="020F0502020204030204"/>
            </a:endParaRPr>
          </a:p>
          <a:p>
            <a:pPr lvl="1"/>
            <a:r>
              <a:rPr lang="en-US" dirty="0"/>
              <a:t>-The LCAP serves an important accountability function because aspects of the LCAP template require LEAs to show that they have complied with various requirements specified in the LCFF statutes and regulations.</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184564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27</a:t>
            </a:fld>
            <a:endParaRPr lang="en-US"/>
          </a:p>
        </p:txBody>
      </p:sp>
    </p:spTree>
    <p:extLst>
      <p:ext uri="{BB962C8B-B14F-4D97-AF65-F5344CB8AC3E}">
        <p14:creationId xmlns:p14="http://schemas.microsoft.com/office/powerpoint/2010/main" val="6930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a:t>
            </a:fld>
            <a:endParaRPr lang="en-US"/>
          </a:p>
        </p:txBody>
      </p:sp>
    </p:spTree>
    <p:extLst>
      <p:ext uri="{BB962C8B-B14F-4D97-AF65-F5344CB8AC3E}">
        <p14:creationId xmlns:p14="http://schemas.microsoft.com/office/powerpoint/2010/main" val="1731771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28</a:t>
            </a:fld>
            <a:endParaRPr lang="en-US"/>
          </a:p>
        </p:txBody>
      </p:sp>
    </p:spTree>
    <p:extLst>
      <p:ext uri="{BB962C8B-B14F-4D97-AF65-F5344CB8AC3E}">
        <p14:creationId xmlns:p14="http://schemas.microsoft.com/office/powerpoint/2010/main" val="32842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35</a:t>
            </a:fld>
            <a:endParaRPr lang="en-US"/>
          </a:p>
        </p:txBody>
      </p:sp>
    </p:spTree>
    <p:extLst>
      <p:ext uri="{BB962C8B-B14F-4D97-AF65-F5344CB8AC3E}">
        <p14:creationId xmlns:p14="http://schemas.microsoft.com/office/powerpoint/2010/main" val="9213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summary of the process used to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engage educational partners</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the development of the LCAP.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School districts and county offices of education must, at a minimum, consult with teachers, principals, administrators, other school personnel, local bargaining units, parents, and students in the development of the LCAP.</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Charter schools must, at a minimum, consult with teachers, principals, administrators, other school personnel, parents, and students in the development of the LCAP.</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LEA receiving Equity Multiplier funds must also consult with educational partners at schools generating Equity Multiplier funds in the development of the LCAP, specifically, in the development of the required focus goal for each applicable school.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Partner(s)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for Engagement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Insert or delete rows, as necessary.</a:t>
            </a:r>
          </a:p>
          <a:p>
            <a:pPr marL="0" marR="0">
              <a:spcBef>
                <a:spcPts val="18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description of how the adopted LCAP was influenced by the feedback provided by educational partners.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p>
          <a:p>
            <a:pPr marL="0" lvl="0" indent="0" algn="l" rtl="0">
              <a:lnSpc>
                <a:spcPct val="100000"/>
              </a:lnSpc>
              <a:spcBef>
                <a:spcPts val="0"/>
              </a:spcBef>
              <a:spcAft>
                <a:spcPts val="0"/>
              </a:spcAft>
              <a:buClr>
                <a:schemeClr val="dk1"/>
              </a:buClr>
              <a:buSzPts val="1200"/>
              <a:buFont typeface="+mj-lt"/>
              <a:buNone/>
            </a:pPr>
            <a:r>
              <a:rPr lang="en-US" dirty="0"/>
              <a:t>The Engaging Educational Partners section and its requirements will be covered in additional detail in the Engaging Educational Partners webinar.</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37</a:t>
            </a:fld>
            <a:endParaRPr lang="en-US"/>
          </a:p>
        </p:txBody>
      </p:sp>
    </p:spTree>
    <p:extLst>
      <p:ext uri="{BB962C8B-B14F-4D97-AF65-F5344CB8AC3E}">
        <p14:creationId xmlns:p14="http://schemas.microsoft.com/office/powerpoint/2010/main" val="299813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284817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479F-3BF4-A56F-FB23-7905F7D7F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5F854-3C8B-822C-82C0-1CEF666FB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3B858-F668-19B1-772D-F2E0C22317A4}"/>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DD0B57B-2B47-E896-EE4F-D2368A8A03CA}"/>
              </a:ext>
            </a:extLst>
          </p:cNvPr>
          <p:cNvSpPr>
            <a:spLocks noGrp="1"/>
          </p:cNvSpPr>
          <p:nvPr>
            <p:ph type="sldNum" sz="quarter" idx="5"/>
          </p:nvPr>
        </p:nvSpPr>
        <p:spPr/>
        <p:txBody>
          <a:bodyPr/>
          <a:lstStyle/>
          <a:p>
            <a:fld id="{C4DE2599-B6DD-4604-94C4-ECDEF8D6962A}" type="slidenum">
              <a:rPr lang="en-US" smtClean="0"/>
              <a:t>39</a:t>
            </a:fld>
            <a:endParaRPr lang="en-US"/>
          </a:p>
        </p:txBody>
      </p:sp>
    </p:spTree>
    <p:extLst>
      <p:ext uri="{BB962C8B-B14F-4D97-AF65-F5344CB8AC3E}">
        <p14:creationId xmlns:p14="http://schemas.microsoft.com/office/powerpoint/2010/main" val="874268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50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BBC5B-4781-576A-E37A-90E352F3C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D65A3-A941-986B-118B-71ECE0FFE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4EC46-FDF2-E245-1C6F-C83363A3D0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47C757-2B2D-6D72-CEBB-8D51234EE81D}"/>
              </a:ext>
            </a:extLst>
          </p:cNvPr>
          <p:cNvSpPr>
            <a:spLocks noGrp="1"/>
          </p:cNvSpPr>
          <p:nvPr>
            <p:ph type="sldNum" sz="quarter" idx="5"/>
          </p:nvPr>
        </p:nvSpPr>
        <p:spPr/>
        <p:txBody>
          <a:bodyPr/>
          <a:lstStyle/>
          <a:p>
            <a:fld id="{C4DE2599-B6DD-4604-94C4-ECDEF8D6962A}" type="slidenum">
              <a:rPr lang="en-US" smtClean="0"/>
              <a:t>50</a:t>
            </a:fld>
            <a:endParaRPr lang="en-US"/>
          </a:p>
        </p:txBody>
      </p:sp>
    </p:spTree>
    <p:extLst>
      <p:ext uri="{BB962C8B-B14F-4D97-AF65-F5344CB8AC3E}">
        <p14:creationId xmlns:p14="http://schemas.microsoft.com/office/powerpoint/2010/main" val="2502851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53</a:t>
            </a:fld>
            <a:endParaRPr lang="en-US"/>
          </a:p>
        </p:txBody>
      </p:sp>
    </p:spTree>
    <p:extLst>
      <p:ext uri="{BB962C8B-B14F-4D97-AF65-F5344CB8AC3E}">
        <p14:creationId xmlns:p14="http://schemas.microsoft.com/office/powerpoint/2010/main" val="207735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5ECBA-CA8C-34F6-27BA-2C12AD943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DEED3-F31C-5C16-E1C4-AA17F93E7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C623C-7673-1D8D-67A5-B69EA72171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B5BCF-6CFF-A706-ABCA-2E044156E7C9}"/>
              </a:ext>
            </a:extLst>
          </p:cNvPr>
          <p:cNvSpPr>
            <a:spLocks noGrp="1"/>
          </p:cNvSpPr>
          <p:nvPr>
            <p:ph type="sldNum" sz="quarter" idx="5"/>
          </p:nvPr>
        </p:nvSpPr>
        <p:spPr/>
        <p:txBody>
          <a:bodyPr/>
          <a:lstStyle/>
          <a:p>
            <a:fld id="{C4DE2599-B6DD-4604-94C4-ECDEF8D6962A}" type="slidenum">
              <a:rPr lang="en-US" smtClean="0"/>
              <a:t>65</a:t>
            </a:fld>
            <a:endParaRPr lang="en-US"/>
          </a:p>
        </p:txBody>
      </p:sp>
    </p:spTree>
    <p:extLst>
      <p:ext uri="{BB962C8B-B14F-4D97-AF65-F5344CB8AC3E}">
        <p14:creationId xmlns:p14="http://schemas.microsoft.com/office/powerpoint/2010/main" val="3366851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70</a:t>
            </a:fld>
            <a:endParaRPr lang="en-US"/>
          </a:p>
        </p:txBody>
      </p:sp>
    </p:spTree>
    <p:extLst>
      <p:ext uri="{BB962C8B-B14F-4D97-AF65-F5344CB8AC3E}">
        <p14:creationId xmlns:p14="http://schemas.microsoft.com/office/powerpoint/2010/main" val="367133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a:t>
            </a:fld>
            <a:endParaRPr lang="en-US"/>
          </a:p>
        </p:txBody>
      </p:sp>
    </p:spTree>
    <p:extLst>
      <p:ext uri="{BB962C8B-B14F-4D97-AF65-F5344CB8AC3E}">
        <p14:creationId xmlns:p14="http://schemas.microsoft.com/office/powerpoint/2010/main" val="1394465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71</a:t>
            </a:fld>
            <a:endParaRPr lang="en-US"/>
          </a:p>
        </p:txBody>
      </p:sp>
    </p:spTree>
    <p:extLst>
      <p:ext uri="{BB962C8B-B14F-4D97-AF65-F5344CB8AC3E}">
        <p14:creationId xmlns:p14="http://schemas.microsoft.com/office/powerpoint/2010/main" val="47520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74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042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72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B3CD-85DC-FBFD-52E3-0F764EA37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BE5E9-CD2E-A28D-5320-FC98FF4F0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4C527-4672-4EAC-32D9-6DED35EFA9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2FF0E1-F8C1-956B-3C9F-99954A4671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292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461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BAF7-5EFD-3679-05DE-2FAC4F407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150CB-2A72-8ED9-F605-1525240E7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0FE9-AAC9-E9CE-3E84-74981B3313D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490D973-F18E-6B8C-8DC5-B4A7458F1FF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597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D0B5-B045-81F7-7B5F-F79FDD991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E814D-DB41-DDA9-75E3-DBD4FEFEF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D1CD2-B0AF-4393-E681-899A2A228CF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23152D1-18BE-0781-F4DC-BF13B6C355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744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7D621-04AC-A977-147E-0D59FCEE2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143C7-1B15-DEF0-7DFF-BE8F6D77B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DC3BD-879F-8BBF-9787-16BFEE4AD83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4340989-8981-C1F3-4951-215689437E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76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D0D73-5DF0-48AF-216E-5F181DC2B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E2FCE-61EC-D617-A474-B975F918F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DA9DC-4286-BB69-5F5B-170C5E0B0AE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47CF056-9598-4851-CFD9-85C7D6A0FE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51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a:t>
            </a:fld>
            <a:endParaRPr lang="en-US"/>
          </a:p>
        </p:txBody>
      </p:sp>
    </p:spTree>
    <p:extLst>
      <p:ext uri="{BB962C8B-B14F-4D97-AF65-F5344CB8AC3E}">
        <p14:creationId xmlns:p14="http://schemas.microsoft.com/office/powerpoint/2010/main" val="3792119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79D5-591B-1087-6B6E-ABB01BC00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F2179-0F8D-F855-3F86-34FCBB12F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5FAB6-65A4-6CAF-DF0C-E68B01025775}"/>
              </a:ext>
            </a:extLst>
          </p:cNvPr>
          <p:cNvSpPr>
            <a:spLocks noGrp="1"/>
          </p:cNvSpPr>
          <p:nvPr>
            <p:ph type="body" idx="1"/>
          </p:nvPr>
        </p:nvSpPr>
        <p:spPr/>
        <p: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Projected LCFF Supplemental and/or Concentration Grants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Additional 15 percent LCFF Concentration Grant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pPr marL="0" marR="0">
              <a:spcBef>
                <a:spcPts val="12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Required Percentage to Increase or Improve Services for the LCAP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to Increase or Improve Services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the Coming School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LCFF Carryover — Percentage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LCFF Carryover — Dollar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Percentage to Increase or Improve Services for the Coming School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$[Insert dollar amount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Budgeted Expenditures for Actions identified as Contributing may be found in the Contributing Actions Table.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9EFE172-0A51-A59C-2647-3D32DEC82C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12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13D4F-A0ED-DF32-891F-6A3AC9C09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47288-408B-3CC6-2734-1DA8E4F27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2680D-E208-816D-896D-BBC6A7DECCF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995782E-172B-2B1C-B3E3-CB4A2431A6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33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9078-02A0-4096-1A5D-1455E6E73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DEC47-BADF-5A84-CC57-31ED2523F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E9328-FA63-C242-D254-79691B6627F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E7811CE1-1DD9-4795-789F-D31F945F43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40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7F5B-1EAD-E2B4-EA55-CFA6F2B68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F87FB-4155-887B-2DFA-563915623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F77FC-8ACA-F35B-D4B7-D4E945076C4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84E3100-DAA1-B4A0-5563-350BF19D9A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047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CECF9-FAFB-9ED3-3E45-95B85EB04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53831-3925-5499-92EC-34F71BB00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5C70D-E0B2-3BFB-7A8A-D2B928B638B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50FBEF4-D3C9-2088-CC03-568F4300AB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318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7631-E52B-9E50-9384-C7884AB67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A1907-4E1E-EBA2-DF4F-A96B66CCC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8403A-2DEF-0DCF-6460-AC6F75780A9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B4BDECF-8334-E676-EA67-E6EA085FFAA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820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55779-8BAA-3A95-B98E-4940404BB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ECFB7-C754-A253-B648-DBBFCABA7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34E9C-ACF4-1992-28E5-19A034299D1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F7DC5E2-3AAE-0CB6-0A4C-19C0E181F6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696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431C-A50D-C452-5B89-B09A8B17B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353E1-AD7C-8FC3-05F8-495F67521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6D42E-CB09-72C6-D2C6-2F2B6B78B229}"/>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B6D5855-AEF9-1BB7-B950-EE3B0C52D99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44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EFBD-44F2-F111-89AA-F04C563B2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24A01-12F1-3524-24A9-B8CFE85CB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4AC5A-9BEA-0432-5ED3-EBA7932EA3C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7E38917-1E9C-4B00-4E9C-0161A4E8A5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21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112B-F269-8E44-E3EB-0CE4B84BF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2FC35-FD75-1548-28FB-4F76D4E34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67C09-6326-9F06-CD49-F3C11BC314F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484D8ED-43F3-C650-240A-B71208BBF05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88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10</a:t>
            </a:fld>
            <a:endParaRPr lang="en-US"/>
          </a:p>
        </p:txBody>
      </p:sp>
    </p:spTree>
    <p:extLst>
      <p:ext uri="{BB962C8B-B14F-4D97-AF65-F5344CB8AC3E}">
        <p14:creationId xmlns:p14="http://schemas.microsoft.com/office/powerpoint/2010/main" val="3036421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8D02A-FC37-862D-7126-15549CC4C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07E75-687A-E913-E5D1-A5A0DF641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D4126-4986-32E2-8ED8-59BEB080538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80F8225-11E4-0BBE-E28D-FF51ABDA4EE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424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F7E8E-77C8-97B1-7FB5-CE7A801B2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539AA-2BDC-AD9D-4053-23CA6E936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1EAC8-5C0E-1288-5608-23E482C0B43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34A1937-DB6D-D5DC-77DD-DB67A3E4811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19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99</a:t>
            </a:fld>
            <a:endParaRPr lang="en-US"/>
          </a:p>
        </p:txBody>
      </p:sp>
    </p:spTree>
    <p:extLst>
      <p:ext uri="{BB962C8B-B14F-4D97-AF65-F5344CB8AC3E}">
        <p14:creationId xmlns:p14="http://schemas.microsoft.com/office/powerpoint/2010/main" val="2546159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101</a:t>
            </a:fld>
            <a:endParaRPr lang="en-US"/>
          </a:p>
        </p:txBody>
      </p:sp>
    </p:spTree>
    <p:extLst>
      <p:ext uri="{BB962C8B-B14F-4D97-AF65-F5344CB8AC3E}">
        <p14:creationId xmlns:p14="http://schemas.microsoft.com/office/powerpoint/2010/main" val="282788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102</a:t>
            </a:fld>
            <a:endParaRPr lang="en-US"/>
          </a:p>
        </p:txBody>
      </p:sp>
    </p:spTree>
    <p:extLst>
      <p:ext uri="{BB962C8B-B14F-4D97-AF65-F5344CB8AC3E}">
        <p14:creationId xmlns:p14="http://schemas.microsoft.com/office/powerpoint/2010/main" val="142821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29209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endParaRPr lang="en-US" dirty="0">
              <a:ea typeface="Calibri" panose="020F0502020204030204"/>
              <a:cs typeface="Calibri" panose="020F0502020204030204"/>
            </a:endParaRPr>
          </a:p>
          <a:p>
            <a:pPr lvl="1"/>
            <a:r>
              <a:rPr lang="en-US" dirty="0"/>
              <a:t>-The process of developing and annually updating the LCAP supports comprehensive strategic planning </a:t>
            </a:r>
            <a:endParaRPr lang="en-US" dirty="0">
              <a:ea typeface="Calibri" panose="020F0502020204030204"/>
              <a:cs typeface="Calibri" panose="020F0502020204030204"/>
            </a:endParaRPr>
          </a:p>
          <a:p>
            <a:pPr lvl="1"/>
            <a:r>
              <a:rPr lang="en-US" dirty="0"/>
              <a:t>-Strategic planning that is comprehensive connects budgetary decisions to teaching and learning performance data </a:t>
            </a:r>
            <a:endParaRPr lang="en-US" dirty="0">
              <a:ea typeface="Calibri" panose="020F0502020204030204"/>
              <a:cs typeface="Calibri" panose="020F0502020204030204"/>
            </a:endParaRPr>
          </a:p>
          <a:p>
            <a:pPr lvl="1"/>
            <a:r>
              <a:rPr lang="en-US" dirty="0"/>
              <a:t>-LEAs should continually evaluate the hard choices they make about the use of limited resources to meet student and community needs to ensure opportunities and outcomes are improved for all students.</a:t>
            </a:r>
            <a:endParaRPr lang="en-US" dirty="0">
              <a:ea typeface="Calibri" panose="020F0502020204030204"/>
              <a:cs typeface="Calibri" panose="020F0502020204030204"/>
            </a:endParaRPr>
          </a:p>
          <a:p>
            <a:pPr marL="0" lvl="0" indent="0">
              <a:buFont typeface="+mj-lt"/>
              <a:buNone/>
            </a:pPr>
            <a:r>
              <a:rPr lang="en-US" dirty="0"/>
              <a:t>2. Meaningful Engagement of Educational Partners: </a:t>
            </a:r>
            <a:endParaRPr lang="en-US" dirty="0">
              <a:ea typeface="Calibri" panose="020F0502020204030204"/>
              <a:cs typeface="Calibri" panose="020F0502020204030204"/>
            </a:endParaRPr>
          </a:p>
          <a:p>
            <a:pPr lvl="1"/>
            <a:r>
              <a:rPr lang="en-US" dirty="0"/>
              <a:t>-The LCAP development process should result in an LCAP that reflects decisions made through meaningful engagement of educational partners. </a:t>
            </a:r>
            <a:endParaRPr lang="en-US" dirty="0">
              <a:ea typeface="Calibri" panose="020F0502020204030204"/>
              <a:cs typeface="Calibri" panose="020F0502020204030204"/>
            </a:endParaRPr>
          </a:p>
          <a:p>
            <a:pPr lvl="1"/>
            <a:r>
              <a:rPr lang="en-US" dirty="0"/>
              <a:t>-Local educational partners possess valuable perspectives and insights about an LEA's programs and services. </a:t>
            </a:r>
            <a:endParaRPr lang="en-US" dirty="0">
              <a:ea typeface="Calibri" panose="020F0502020204030204"/>
              <a:cs typeface="Calibri" panose="020F0502020204030204"/>
            </a:endParaRPr>
          </a:p>
          <a:p>
            <a:pPr lvl="1"/>
            <a:r>
              <a:rPr lang="en-US" dirty="0"/>
              <a:t>-Effective strategic planning will incorporate these perspectives and insights in order to identify potential goals and actions to be included in the LCAP.</a:t>
            </a:r>
            <a:endParaRPr lang="en-US" dirty="0">
              <a:ea typeface="Calibri" panose="020F0502020204030204"/>
              <a:cs typeface="Calibri" panose="020F0502020204030204"/>
            </a:endParaRPr>
          </a:p>
          <a:p>
            <a:pPr marL="0" lvl="0" indent="0">
              <a:buFont typeface="+mj-lt"/>
              <a:buNone/>
            </a:pPr>
            <a:r>
              <a:rPr lang="en-US" dirty="0"/>
              <a:t>3. Accountability and Compliance: </a:t>
            </a:r>
            <a:endParaRPr lang="en-US" dirty="0">
              <a:ea typeface="Calibri" panose="020F0502020204030204"/>
              <a:cs typeface="Calibri" panose="020F0502020204030204"/>
            </a:endParaRPr>
          </a:p>
          <a:p>
            <a:pPr lvl="1"/>
            <a:r>
              <a:rPr lang="en-US" dirty="0"/>
              <a:t>-The LCAP serves an important accountability function because aspects of the LCAP template require LEAs to show that they have complied with various requirements specified in the LCFF statutes and regulations.</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13</a:t>
            </a:fld>
            <a:endParaRPr lang="en-US"/>
          </a:p>
        </p:txBody>
      </p:sp>
    </p:spTree>
    <p:extLst>
      <p:ext uri="{BB962C8B-B14F-4D97-AF65-F5344CB8AC3E}">
        <p14:creationId xmlns:p14="http://schemas.microsoft.com/office/powerpoint/2010/main" val="228016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14</a:t>
            </a:fld>
            <a:endParaRPr lang="en-US"/>
          </a:p>
        </p:txBody>
      </p:sp>
    </p:spTree>
    <p:extLst>
      <p:ext uri="{BB962C8B-B14F-4D97-AF65-F5344CB8AC3E}">
        <p14:creationId xmlns:p14="http://schemas.microsoft.com/office/powerpoint/2010/main" val="211228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058F-CDF6-C67C-36C8-E89173209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3779D-37A1-0814-7E03-3D5712EF2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DF98F-320A-E058-56AE-E84453FB3A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2485A-A0C6-6B01-52C0-311741E7C617}"/>
              </a:ext>
            </a:extLst>
          </p:cNvPr>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115441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
        <p:nvSpPr>
          <p:cNvPr id="8" name="Content Placeholder 7">
            <a:extLst>
              <a:ext uri="{FF2B5EF4-FFF2-40B4-BE49-F238E27FC236}">
                <a16:creationId xmlns:a16="http://schemas.microsoft.com/office/drawing/2014/main" id="{4DFA4425-F454-1F1A-6206-DC6F44BE8775}"/>
              </a:ext>
            </a:extLst>
          </p:cNvPr>
          <p:cNvSpPr>
            <a:spLocks noGrp="1"/>
          </p:cNvSpPr>
          <p:nvPr>
            <p:ph sz="quarter" idx="13"/>
          </p:nvPr>
        </p:nvSpPr>
        <p:spPr>
          <a:xfrm>
            <a:off x="1524000" y="3602038"/>
            <a:ext cx="9144000" cy="162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444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4329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28375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71008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98826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70774"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26B337A2-242E-960B-25B2-8EDA29838D21}"/>
              </a:ext>
            </a:extLst>
          </p:cNvPr>
          <p:cNvSpPr>
            <a:spLocks noGrp="1"/>
          </p:cNvSpPr>
          <p:nvPr>
            <p:ph type="dt" sz="half" idx="2"/>
          </p:nvPr>
        </p:nvSpPr>
        <p:spPr>
          <a:xfrm>
            <a:off x="1134782" y="6356350"/>
            <a:ext cx="244661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6, 2025</a:t>
            </a:r>
          </a:p>
        </p:txBody>
      </p:sp>
      <p:sp>
        <p:nvSpPr>
          <p:cNvPr id="4" name="Footer Placeholder 4">
            <a:extLst>
              <a:ext uri="{FF2B5EF4-FFF2-40B4-BE49-F238E27FC236}">
                <a16:creationId xmlns:a16="http://schemas.microsoft.com/office/drawing/2014/main" id="{98C79AB6-D299-C252-935F-28CDA2CD0035}"/>
              </a:ext>
            </a:extLst>
          </p:cNvPr>
          <p:cNvSpPr>
            <a:spLocks noGrp="1"/>
          </p:cNvSpPr>
          <p:nvPr>
            <p:ph type="ftr" sz="quarter" idx="3"/>
          </p:nvPr>
        </p:nvSpPr>
        <p:spPr>
          <a:xfrm>
            <a:off x="4483474" y="6356350"/>
            <a:ext cx="3669926"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5" name="Slide Number Placeholder 5">
            <a:extLst>
              <a:ext uri="{FF2B5EF4-FFF2-40B4-BE49-F238E27FC236}">
                <a16:creationId xmlns:a16="http://schemas.microsoft.com/office/drawing/2014/main" id="{3A26A518-59F3-24AE-CD95-045CF728AF4B}"/>
              </a:ext>
            </a:extLst>
          </p:cNvPr>
          <p:cNvSpPr>
            <a:spLocks noGrp="1"/>
          </p:cNvSpPr>
          <p:nvPr>
            <p:ph type="sldNum" sz="quarter" idx="4"/>
          </p:nvPr>
        </p:nvSpPr>
        <p:spPr>
          <a:xfrm>
            <a:off x="8907182" y="6356350"/>
            <a:ext cx="2446617"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mtClean="0"/>
              <a:pPr/>
              <a:t>‹#›</a:t>
            </a:fld>
            <a:endParaRPr lang="en-US"/>
          </a:p>
        </p:txBody>
      </p:sp>
    </p:spTree>
    <p:extLst>
      <p:ext uri="{BB962C8B-B14F-4D97-AF65-F5344CB8AC3E}">
        <p14:creationId xmlns:p14="http://schemas.microsoft.com/office/powerpoint/2010/main" val="331929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45434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20004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05410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39407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2743199"/>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42385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AA5D2-20AC-140F-0AC6-EA397C458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6, 2025</a:t>
            </a:r>
          </a:p>
        </p:txBody>
      </p:sp>
      <p:sp>
        <p:nvSpPr>
          <p:cNvPr id="5" name="Footer Placeholder 4">
            <a:extLst>
              <a:ext uri="{FF2B5EF4-FFF2-40B4-BE49-F238E27FC236}">
                <a16:creationId xmlns:a16="http://schemas.microsoft.com/office/drawing/2014/main" id="{8435159F-D498-B8AC-1681-173172A81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7" name="Slide Number Placeholder 5">
            <a:extLst>
              <a:ext uri="{FF2B5EF4-FFF2-40B4-BE49-F238E27FC236}">
                <a16:creationId xmlns:a16="http://schemas.microsoft.com/office/drawing/2014/main" id="{BFD11B22-6A9D-9194-8D44-A854B707A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latin typeface="+mn-lt"/>
              </a:defRPr>
            </a:lvl1pPr>
          </a:lstStyle>
          <a:p>
            <a:fld id="{9A8527C4-A6CF-43F0-8644-DCB2BE673FF0}" type="slidenum">
              <a:rPr lang="en-US" smtClean="0"/>
              <a:pPr/>
              <a:t>‹#›</a:t>
            </a:fld>
            <a:endParaRPr lang="en-US" dirty="0">
              <a:solidFill>
                <a:schemeClr val="tx1"/>
              </a:solidFill>
            </a:endParaRPr>
          </a:p>
        </p:txBody>
      </p:sp>
    </p:spTree>
    <p:extLst>
      <p:ext uri="{BB962C8B-B14F-4D97-AF65-F5344CB8AC3E}">
        <p14:creationId xmlns:p14="http://schemas.microsoft.com/office/powerpoint/2010/main" val="2455852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05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November 6, 2025</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514226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November 6, 2025</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10627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6, 2025</a:t>
            </a:r>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940530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029475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35657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292453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6, 2025</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158400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our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0E41EA04-D529-47B8-946F-6CD08757EAB6}"/>
              </a:ext>
            </a:extLst>
          </p:cNvPr>
          <p:cNvSpPr>
            <a:spLocks noGrp="1"/>
          </p:cNvSpPr>
          <p:nvPr>
            <p:ph sz="quarter" idx="13"/>
          </p:nvPr>
        </p:nvSpPr>
        <p:spPr>
          <a:xfrm>
            <a:off x="1096963" y="1846263"/>
            <a:ext cx="2351087" cy="214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3569550" y="1845734"/>
            <a:ext cx="7586129"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5A07CBC1-975F-41AD-849D-87662FA7AF96}"/>
              </a:ext>
            </a:extLst>
          </p:cNvPr>
          <p:cNvSpPr>
            <a:spLocks noGrp="1"/>
          </p:cNvSpPr>
          <p:nvPr>
            <p:ph sz="quarter" idx="14"/>
          </p:nvPr>
        </p:nvSpPr>
        <p:spPr>
          <a:xfrm>
            <a:off x="1096962" y="4098291"/>
            <a:ext cx="2351087" cy="214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9550" y="4098483"/>
            <a:ext cx="7586130"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84385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a:t>California Department of Education</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a:t>November 6, 2025</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9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4" name="Date Placeholder 3">
            <a:extLst>
              <a:ext uri="{FF2B5EF4-FFF2-40B4-BE49-F238E27FC236}">
                <a16:creationId xmlns:a16="http://schemas.microsoft.com/office/drawing/2014/main" id="{C4C38FA0-776F-8766-2583-9C7FFCE2B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6, 2025</a:t>
            </a:r>
          </a:p>
        </p:txBody>
      </p:sp>
      <p:sp>
        <p:nvSpPr>
          <p:cNvPr id="5" name="Footer Placeholder 4">
            <a:extLst>
              <a:ext uri="{FF2B5EF4-FFF2-40B4-BE49-F238E27FC236}">
                <a16:creationId xmlns:a16="http://schemas.microsoft.com/office/drawing/2014/main" id="{010886F1-73CA-5177-8474-325C394D9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7" name="Slide Number Placeholder 5">
            <a:extLst>
              <a:ext uri="{FF2B5EF4-FFF2-40B4-BE49-F238E27FC236}">
                <a16:creationId xmlns:a16="http://schemas.microsoft.com/office/drawing/2014/main" id="{FC4CD2BC-70F8-BF52-799D-C5D0DB318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mtClean="0"/>
              <a:pPr/>
              <a:t>‹#›</a:t>
            </a:fld>
            <a:endParaRPr lang="en-US"/>
          </a:p>
        </p:txBody>
      </p:sp>
      <p:sp>
        <p:nvSpPr>
          <p:cNvPr id="8" name="Content Placeholder 7">
            <a:extLst>
              <a:ext uri="{FF2B5EF4-FFF2-40B4-BE49-F238E27FC236}">
                <a16:creationId xmlns:a16="http://schemas.microsoft.com/office/drawing/2014/main" id="{FA051FC3-A476-CBFD-4558-069B23978801}"/>
              </a:ext>
            </a:extLst>
          </p:cNvPr>
          <p:cNvSpPr>
            <a:spLocks noGrp="1"/>
          </p:cNvSpPr>
          <p:nvPr>
            <p:ph sz="quarter" idx="10"/>
          </p:nvPr>
        </p:nvSpPr>
        <p:spPr>
          <a:xfrm>
            <a:off x="831850" y="5195888"/>
            <a:ext cx="1052195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892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182933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624763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547501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946641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2743199"/>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985314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310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y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1515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1530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B0E00B31-83E7-92B3-707D-4A5B697AF6D9}"/>
              </a:ext>
            </a:extLst>
          </p:cNvPr>
          <p:cNvSpPr>
            <a:spLocks noGrp="1"/>
          </p:cNvSpPr>
          <p:nvPr>
            <p:ph sz="quarter" idx="15"/>
          </p:nvPr>
        </p:nvSpPr>
        <p:spPr>
          <a:xfrm>
            <a:off x="838200" y="4922874"/>
            <a:ext cx="3034004" cy="12048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3" name="Content Placeholder 12">
            <a:extLst>
              <a:ext uri="{FF2B5EF4-FFF2-40B4-BE49-F238E27FC236}">
                <a16:creationId xmlns:a16="http://schemas.microsoft.com/office/drawing/2014/main" id="{DB34B992-957D-894D-7A38-AE23292B23F4}"/>
              </a:ext>
            </a:extLst>
          </p:cNvPr>
          <p:cNvSpPr>
            <a:spLocks noGrp="1"/>
          </p:cNvSpPr>
          <p:nvPr>
            <p:ph sz="quarter" idx="16"/>
          </p:nvPr>
        </p:nvSpPr>
        <p:spPr>
          <a:xfrm>
            <a:off x="4038600" y="4938426"/>
            <a:ext cx="7315199" cy="1189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44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November 19, 2024</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610236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November 19, 2024</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895027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19, 2024</a:t>
            </a:r>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6422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954878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56678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810404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892785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528394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a:t>California Department of Education</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a:t>November 19, 2024</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4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2743199"/>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02864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6, 2025</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14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November 6, 2025</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74741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November 6, 2025</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53710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6, 2025</a:t>
            </a:r>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50253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6, 2025</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mtClean="0"/>
              <a:pPr/>
              <a:t>‹#›</a:t>
            </a:fld>
            <a:endParaRPr lang="en-US"/>
          </a:p>
        </p:txBody>
      </p:sp>
    </p:spTree>
    <p:extLst>
      <p:ext uri="{BB962C8B-B14F-4D97-AF65-F5344CB8AC3E}">
        <p14:creationId xmlns:p14="http://schemas.microsoft.com/office/powerpoint/2010/main" val="3268346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55" r:id="rId5"/>
    <p:sldLayoutId id="2147483754" r:id="rId6"/>
    <p:sldLayoutId id="2147483746" r:id="rId7"/>
    <p:sldLayoutId id="2147483747" r:id="rId8"/>
    <p:sldLayoutId id="2147483748" r:id="rId9"/>
    <p:sldLayoutId id="2147483749" r:id="rId10"/>
    <p:sldLayoutId id="2147483750" r:id="rId11"/>
    <p:sldLayoutId id="2147483751" r:id="rId12"/>
    <p:sldLayoutId id="2147483752" r:id="rId13"/>
    <p:sldLayoutId id="214748375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6, 2025</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527C4-A6CF-43F0-8644-DCB2BE673FF0}" type="slidenum">
              <a:rPr lang="en-US" smtClean="0"/>
              <a:t>‹#›</a:t>
            </a:fld>
            <a:endParaRPr lang="en-US"/>
          </a:p>
        </p:txBody>
      </p:sp>
    </p:spTree>
    <p:extLst>
      <p:ext uri="{BB962C8B-B14F-4D97-AF65-F5344CB8AC3E}">
        <p14:creationId xmlns:p14="http://schemas.microsoft.com/office/powerpoint/2010/main" val="216480544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19, 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527C4-A6CF-43F0-8644-DCB2BE673FF0}" type="slidenum">
              <a:rPr lang="en-US" smtClean="0"/>
              <a:t>‹#›</a:t>
            </a:fld>
            <a:endParaRPr lang="en-US"/>
          </a:p>
        </p:txBody>
      </p:sp>
    </p:spTree>
    <p:extLst>
      <p:ext uri="{BB962C8B-B14F-4D97-AF65-F5344CB8AC3E}">
        <p14:creationId xmlns:p14="http://schemas.microsoft.com/office/powerpoint/2010/main" val="270075202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mailto:join-LCFF-list@mlist.cde.ca.gov" TargetMode="External"/><Relationship Id="rId4" Type="http://schemas.openxmlformats.org/officeDocument/2006/relationships/hyperlink" Target="https://www.cde.ca.gov/fg/aa/lc/tuesdaysat2.asp"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re/lc/documents/lcffprioritiessummary.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budgetoverviewparent.xls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de.ca.gov/re/lc/documents/coebudgetoverviewparent2025.xlsx" TargetMode="External"/><Relationship Id="rId5" Type="http://schemas.openxmlformats.org/officeDocument/2006/relationships/hyperlink" Target="https://www.cde.ca.gov/re/lc/documents/lcapactiontables2024.xlsx" TargetMode="External"/><Relationship Id="rId4" Type="http://schemas.openxmlformats.org/officeDocument/2006/relationships/hyperlink" Target="https://www.cde.ca.gov/re/lc/documents/adoptedlcaptemplate2025.doc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e.ca.gov/fg/aa/lc/documents/tues2lrebg011425.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hyperlink" Target="https://www.cde.ca.gov/fg/aa/lc/documents/tues2equitymulti010725.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293338"/>
            <a:ext cx="9144000" cy="3274592"/>
          </a:xfrm>
        </p:spPr>
        <p:txBody>
          <a:bodyPr anchor="ctr">
            <a:normAutofit/>
          </a:bodyPr>
          <a:lstStyle/>
          <a:p>
            <a:r>
              <a:rPr lang="en-US" sz="7200" dirty="0"/>
              <a:t>Template and Instructions</a:t>
            </a:r>
          </a:p>
        </p:txBody>
      </p:sp>
      <p:cxnSp>
        <p:nvCxnSpPr>
          <p:cNvPr id="53" name="Straight Connector 5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4F036B1-9CC8-9C0E-C99C-956BBEAF3E1E}"/>
              </a:ext>
            </a:extLst>
          </p:cNvPr>
          <p:cNvSpPr>
            <a:spLocks noGrp="1"/>
          </p:cNvSpPr>
          <p:nvPr>
            <p:ph sz="quarter" idx="13"/>
          </p:nvPr>
        </p:nvSpPr>
        <p:spPr>
          <a:xfrm>
            <a:off x="1524000" y="4340367"/>
            <a:ext cx="9144000" cy="1676119"/>
          </a:xfrm>
        </p:spPr>
        <p:txBody>
          <a:bodyPr/>
          <a:lstStyle/>
          <a:p>
            <a:pPr marL="0" indent="0" algn="ctr">
              <a:buNone/>
            </a:pPr>
            <a:r>
              <a:rPr lang="en-US" dirty="0"/>
              <a:t>The Template and Instructions for the 2026–27 Local Control and Accountability Plan (LCAP)</a:t>
            </a:r>
          </a:p>
          <a:p>
            <a:pPr marL="0" indent="0" algn="ctr">
              <a:buNone/>
            </a:pPr>
            <a:endParaRPr lang="en-US" dirty="0"/>
          </a:p>
          <a:p>
            <a:pPr marL="0" indent="0" algn="ctr">
              <a:buNone/>
            </a:pPr>
            <a:r>
              <a:rPr lang="en-US" dirty="0"/>
              <a:t>November 6, 2025</a:t>
            </a:r>
          </a:p>
        </p:txBody>
      </p:sp>
    </p:spTree>
    <p:extLst>
      <p:ext uri="{BB962C8B-B14F-4D97-AF65-F5344CB8AC3E}">
        <p14:creationId xmlns:p14="http://schemas.microsoft.com/office/powerpoint/2010/main" val="3739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8DA43-AD8C-CEB0-28CB-C06797E518BF}"/>
              </a:ext>
            </a:extLst>
          </p:cNvPr>
          <p:cNvSpPr>
            <a:spLocks noGrp="1"/>
          </p:cNvSpPr>
          <p:nvPr>
            <p:ph type="title"/>
          </p:nvPr>
        </p:nvSpPr>
        <p:spPr>
          <a:xfrm>
            <a:off x="808638" y="386930"/>
            <a:ext cx="9236700" cy="1188950"/>
          </a:xfrm>
        </p:spPr>
        <p:txBody>
          <a:bodyPr anchor="b">
            <a:normAutofit/>
          </a:bodyPr>
          <a:lstStyle/>
          <a:p>
            <a:r>
              <a:rPr lang="en-US" sz="5400" dirty="0"/>
              <a:t>Legal Requirement</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ACA0BAA-B34F-8D3E-8220-6E624EC43068}"/>
              </a:ext>
            </a:extLst>
          </p:cNvPr>
          <p:cNvSpPr>
            <a:spLocks noGrp="1"/>
          </p:cNvSpPr>
          <p:nvPr>
            <p:ph idx="1"/>
          </p:nvPr>
        </p:nvSpPr>
        <p:spPr>
          <a:xfrm>
            <a:off x="793660" y="2061763"/>
            <a:ext cx="10589702" cy="4430477"/>
          </a:xfrm>
        </p:spPr>
        <p:txBody>
          <a:bodyPr anchor="ctr">
            <a:normAutofit/>
          </a:bodyPr>
          <a:lstStyle/>
          <a:p>
            <a:r>
              <a:rPr lang="en-US" dirty="0"/>
              <a:t>California </a:t>
            </a:r>
            <a:r>
              <a:rPr lang="en-US" i="1" dirty="0"/>
              <a:t>EC</a:t>
            </a:r>
            <a:r>
              <a:rPr lang="en-US" dirty="0"/>
              <a:t> sections 47606.5(e), 52062(a)(6), and 52068(a)(6) require LEAs to present a report on the annual update to the LCAP and the Budget Overview for Parents on or before February 28 of each year at a regularly scheduled meeting of the governing board of the LEA.</a:t>
            </a:r>
          </a:p>
          <a:p>
            <a:pPr lvl="1"/>
            <a:r>
              <a:rPr lang="en-US" dirty="0"/>
              <a:t>Beginning with the mid-year update for the 2024-25 LCAP the update must be presented to the board as part of a non-consent item.</a:t>
            </a:r>
            <a:endParaRPr lang="en-US" dirty="0">
              <a:cs typeface="Arial"/>
            </a:endParaRPr>
          </a:p>
          <a:p>
            <a:r>
              <a:rPr lang="en-US" dirty="0"/>
              <a:t>The report must include both of the following:</a:t>
            </a:r>
            <a:endParaRPr lang="en-US" dirty="0">
              <a:cs typeface="Arial"/>
            </a:endParaRPr>
          </a:p>
          <a:p>
            <a:pPr lvl="1">
              <a:spcBef>
                <a:spcPts val="1200"/>
              </a:spcBef>
            </a:pPr>
            <a:r>
              <a:rPr lang="en-US" dirty="0"/>
              <a:t>All available mid-year outcome data related to metrics identified in the current year’s LCAP.</a:t>
            </a:r>
          </a:p>
          <a:p>
            <a:pPr lvl="1">
              <a:spcBef>
                <a:spcPts val="1200"/>
              </a:spcBef>
            </a:pPr>
            <a:r>
              <a:rPr lang="en-US" dirty="0"/>
              <a:t>All available mid-year expenditure and implementation data on all actions identified in the current year’s LCAP.</a:t>
            </a:r>
            <a:endParaRPr lang="en-US" sz="2000" dirty="0"/>
          </a:p>
        </p:txBody>
      </p:sp>
      <p:sp>
        <p:nvSpPr>
          <p:cNvPr id="5" name="Slide Number Placeholder 4">
            <a:extLst>
              <a:ext uri="{FF2B5EF4-FFF2-40B4-BE49-F238E27FC236}">
                <a16:creationId xmlns:a16="http://schemas.microsoft.com/office/drawing/2014/main" id="{DC2A9C68-3359-1770-983A-40DBDF30CEC9}"/>
              </a:ext>
            </a:extLst>
          </p:cNvPr>
          <p:cNvSpPr>
            <a:spLocks noGrp="1"/>
          </p:cNvSpPr>
          <p:nvPr>
            <p:ph type="sldNum" sz="quarter" idx="4"/>
          </p:nvPr>
        </p:nvSpPr>
        <p:spPr>
          <a:xfrm>
            <a:off x="8610600" y="6350924"/>
            <a:ext cx="2743200" cy="506441"/>
          </a:xfrm>
        </p:spPr>
        <p:txBody>
          <a:bodyPr>
            <a:normAutofit/>
          </a:bodyPr>
          <a:lstStyle/>
          <a:p>
            <a:pPr>
              <a:spcAft>
                <a:spcPts val="600"/>
              </a:spcAft>
            </a:pPr>
            <a:fld id="{FAEF9944-A4F6-4C59-AEBD-678D6480B8EA}" type="slidenum">
              <a:rPr lang="en-US" smtClean="0"/>
              <a:pPr>
                <a:spcAft>
                  <a:spcPts val="600"/>
                </a:spcAft>
              </a:pPr>
              <a:t>10</a:t>
            </a:fld>
            <a:endParaRPr lang="en-US" dirty="0"/>
          </a:p>
        </p:txBody>
      </p:sp>
    </p:spTree>
    <p:extLst>
      <p:ext uri="{BB962C8B-B14F-4D97-AF65-F5344CB8AC3E}">
        <p14:creationId xmlns:p14="http://schemas.microsoft.com/office/powerpoint/2010/main" val="1199563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DB0E-7573-6E36-074A-AA38349E594D}"/>
              </a:ext>
            </a:extLst>
          </p:cNvPr>
          <p:cNvSpPr>
            <a:spLocks noGrp="1"/>
          </p:cNvSpPr>
          <p:nvPr>
            <p:ph type="title"/>
          </p:nvPr>
        </p:nvSpPr>
        <p:spPr/>
        <p:txBody>
          <a:bodyPr/>
          <a:lstStyle/>
          <a:p>
            <a:r>
              <a:rPr lang="en-US" dirty="0"/>
              <a:t>Upcoming Webinars</a:t>
            </a:r>
          </a:p>
        </p:txBody>
      </p:sp>
      <p:sp>
        <p:nvSpPr>
          <p:cNvPr id="3" name="Text Placeholder 2">
            <a:extLst>
              <a:ext uri="{FF2B5EF4-FFF2-40B4-BE49-F238E27FC236}">
                <a16:creationId xmlns:a16="http://schemas.microsoft.com/office/drawing/2014/main" id="{CDE1178E-E92E-E81B-8BC3-410FA8CCF3F6}"/>
              </a:ext>
            </a:extLst>
          </p:cNvPr>
          <p:cNvSpPr>
            <a:spLocks noGrp="1"/>
          </p:cNvSpPr>
          <p:nvPr>
            <p:ph type="body" idx="1"/>
          </p:nvPr>
        </p:nvSpPr>
        <p:spPr/>
        <p:txBody>
          <a:bodyPr>
            <a:normAutofit/>
          </a:bodyPr>
          <a:lstStyle/>
          <a:p>
            <a:r>
              <a:rPr lang="en-US" sz="2800" dirty="0">
                <a:cs typeface="Arial" panose="020B0604020202020204" pitchFamily="34" charset="0"/>
              </a:rPr>
              <a:t>Tuesdays @ 2</a:t>
            </a:r>
          </a:p>
        </p:txBody>
      </p:sp>
      <p:sp>
        <p:nvSpPr>
          <p:cNvPr id="4" name="Content Placeholder 3">
            <a:extLst>
              <a:ext uri="{FF2B5EF4-FFF2-40B4-BE49-F238E27FC236}">
                <a16:creationId xmlns:a16="http://schemas.microsoft.com/office/drawing/2014/main" id="{63FAC758-A9A7-7C93-BCBB-6500DB6BB440}"/>
              </a:ext>
            </a:extLst>
          </p:cNvPr>
          <p:cNvSpPr>
            <a:spLocks noGrp="1"/>
          </p:cNvSpPr>
          <p:nvPr>
            <p:ph sz="half" idx="2"/>
          </p:nvPr>
        </p:nvSpPr>
        <p:spPr/>
        <p:txBody>
          <a:bodyPr/>
          <a:lstStyle/>
          <a:p>
            <a:r>
              <a:rPr lang="en-US" dirty="0">
                <a:cs typeface="Arial" panose="020B0604020202020204" pitchFamily="34" charset="0"/>
              </a:rPr>
              <a:t>11/18: Local Indicators​</a:t>
            </a:r>
          </a:p>
          <a:p>
            <a:r>
              <a:rPr lang="en-US" dirty="0">
                <a:cs typeface="Arial" panose="020B0604020202020204" pitchFamily="34" charset="0"/>
              </a:rPr>
              <a:t>12/2: Goals and Reporting and Measuring Results</a:t>
            </a:r>
          </a:p>
          <a:p>
            <a:r>
              <a:rPr lang="en-US" dirty="0">
                <a:cs typeface="Arial" panose="020B0604020202020204" pitchFamily="34" charset="0"/>
              </a:rPr>
              <a:t>12/9: Actions and Action Tables</a:t>
            </a:r>
          </a:p>
          <a:p>
            <a:r>
              <a:rPr lang="en-US" dirty="0">
                <a:cs typeface="Arial" panose="020B0604020202020204" pitchFamily="34" charset="0"/>
              </a:rPr>
              <a:t>12/16: Increased or Improved Services, Part II</a:t>
            </a:r>
          </a:p>
        </p:txBody>
      </p:sp>
      <p:sp>
        <p:nvSpPr>
          <p:cNvPr id="5" name="Text Placeholder 4">
            <a:extLst>
              <a:ext uri="{FF2B5EF4-FFF2-40B4-BE49-F238E27FC236}">
                <a16:creationId xmlns:a16="http://schemas.microsoft.com/office/drawing/2014/main" id="{35E73FF4-DC4E-64BE-9D0C-4FBBF7D57913}"/>
              </a:ext>
            </a:extLst>
          </p:cNvPr>
          <p:cNvSpPr>
            <a:spLocks noGrp="1"/>
          </p:cNvSpPr>
          <p:nvPr>
            <p:ph type="body" sz="quarter" idx="3"/>
          </p:nvPr>
        </p:nvSpPr>
        <p:spPr/>
        <p:txBody>
          <a:bodyPr>
            <a:normAutofit/>
          </a:bodyPr>
          <a:lstStyle/>
          <a:p>
            <a:r>
              <a:rPr lang="en-US" sz="2800" dirty="0">
                <a:cs typeface="Arial" panose="020B0604020202020204" pitchFamily="34" charset="0"/>
              </a:rPr>
              <a:t>Thursdays @ 3</a:t>
            </a:r>
          </a:p>
        </p:txBody>
      </p:sp>
      <p:sp>
        <p:nvSpPr>
          <p:cNvPr id="6" name="Content Placeholder 5">
            <a:extLst>
              <a:ext uri="{FF2B5EF4-FFF2-40B4-BE49-F238E27FC236}">
                <a16:creationId xmlns:a16="http://schemas.microsoft.com/office/drawing/2014/main" id="{3F361D4F-6F47-A688-4B60-E3FC19130E8F}"/>
              </a:ext>
            </a:extLst>
          </p:cNvPr>
          <p:cNvSpPr>
            <a:spLocks noGrp="1"/>
          </p:cNvSpPr>
          <p:nvPr>
            <p:ph sz="quarter" idx="4"/>
          </p:nvPr>
        </p:nvSpPr>
        <p:spPr/>
        <p:txBody>
          <a:bodyPr/>
          <a:lstStyle/>
          <a:p>
            <a:r>
              <a:rPr lang="en-US" dirty="0">
                <a:cs typeface="Arial" panose="020B0604020202020204" pitchFamily="34" charset="0"/>
              </a:rPr>
              <a:t>11/6: Template and Instructions </a:t>
            </a:r>
          </a:p>
          <a:p>
            <a:r>
              <a:rPr lang="en-US" dirty="0">
                <a:cs typeface="Arial" panose="020B0604020202020204" pitchFamily="34" charset="0"/>
              </a:rPr>
              <a:t>11/20: Engaging Educational Partners</a:t>
            </a:r>
          </a:p>
          <a:p>
            <a:r>
              <a:rPr lang="en-US" dirty="0">
                <a:cs typeface="Arial" panose="020B0604020202020204" pitchFamily="34" charset="0"/>
              </a:rPr>
              <a:t>12/4: Goal Analysis</a:t>
            </a:r>
          </a:p>
          <a:p>
            <a:r>
              <a:rPr lang="en-US" dirty="0">
                <a:cs typeface="Arial" panose="020B0604020202020204" pitchFamily="34" charset="0"/>
              </a:rPr>
              <a:t>12/11: Increased or Improved Services, Part I​</a:t>
            </a:r>
          </a:p>
        </p:txBody>
      </p:sp>
      <p:sp>
        <p:nvSpPr>
          <p:cNvPr id="9" name="Slide Number Placeholder 8">
            <a:extLst>
              <a:ext uri="{FF2B5EF4-FFF2-40B4-BE49-F238E27FC236}">
                <a16:creationId xmlns:a16="http://schemas.microsoft.com/office/drawing/2014/main" id="{509C9148-3225-CF66-AD21-3EC665E6FFD3}"/>
              </a:ext>
            </a:extLst>
          </p:cNvPr>
          <p:cNvSpPr>
            <a:spLocks noGrp="1"/>
          </p:cNvSpPr>
          <p:nvPr>
            <p:ph type="sldNum" sz="quarter" idx="12"/>
          </p:nvPr>
        </p:nvSpPr>
        <p:spPr>
          <a:xfrm>
            <a:off x="8610600" y="5976258"/>
            <a:ext cx="2743200" cy="745218"/>
          </a:xfrm>
        </p:spPr>
        <p:txBody>
          <a:bodyPr/>
          <a:lstStyle/>
          <a:p>
            <a:fld id="{9A8527C4-A6CF-43F0-8644-DCB2BE673FF0}" type="slidenum">
              <a:rPr lang="en-US" sz="2400" smtClean="0">
                <a:solidFill>
                  <a:schemeClr val="tx1"/>
                </a:solidFill>
              </a:rPr>
              <a:t>100</a:t>
            </a:fld>
            <a:endParaRPr lang="en-US" sz="2400" dirty="0">
              <a:solidFill>
                <a:schemeClr val="tx1"/>
              </a:solidFill>
            </a:endParaRPr>
          </a:p>
        </p:txBody>
      </p:sp>
    </p:spTree>
    <p:extLst>
      <p:ext uri="{BB962C8B-B14F-4D97-AF65-F5344CB8AC3E}">
        <p14:creationId xmlns:p14="http://schemas.microsoft.com/office/powerpoint/2010/main" val="2315244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C48374-2B5A-9D7F-9C64-8CE2EACC4F18}"/>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A57CDCB-5A7D-F068-F6BB-035B346BF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53B07-912B-0620-537B-1665B90F394F}"/>
              </a:ext>
            </a:extLst>
          </p:cNvPr>
          <p:cNvSpPr>
            <a:spLocks noGrp="1"/>
          </p:cNvSpPr>
          <p:nvPr>
            <p:ph type="title"/>
          </p:nvPr>
        </p:nvSpPr>
        <p:spPr>
          <a:xfrm>
            <a:off x="301420" y="386930"/>
            <a:ext cx="11052380" cy="1188950"/>
          </a:xfrm>
        </p:spPr>
        <p:txBody>
          <a:bodyPr anchor="b">
            <a:normAutofit/>
          </a:bodyPr>
          <a:lstStyle/>
          <a:p>
            <a:r>
              <a:rPr lang="en-US" sz="4000" dirty="0"/>
              <a:t>Contact Information</a:t>
            </a:r>
            <a:endParaRPr lang="en-US" sz="3800" dirty="0"/>
          </a:p>
        </p:txBody>
      </p:sp>
      <p:grpSp>
        <p:nvGrpSpPr>
          <p:cNvPr id="20" name="Group 19">
            <a:extLst>
              <a:ext uri="{FF2B5EF4-FFF2-40B4-BE49-F238E27FC236}">
                <a16:creationId xmlns:a16="http://schemas.microsoft.com/office/drawing/2014/main" id="{DD27CF60-46B2-1DB5-5F5E-AA08F2037F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F306A48C-7C21-322A-291E-6D1574F9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2B05EE-5F60-84D0-C001-F43053B4E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A8CDA6AF-B949-9F6B-D014-78B8153BF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0B0D58-F75F-539F-D90E-709DF00AADDC}"/>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indent="0">
              <a:buNone/>
            </a:pPr>
            <a:r>
              <a:rPr lang="en-US" dirty="0"/>
              <a:t>If you have any questions related to the LCAP or LCFF, please contact the Local Agency Systems Support Office at </a:t>
            </a:r>
            <a:r>
              <a:rPr lang="en-US" dirty="0">
                <a:hlinkClick r:id="rId3"/>
              </a:rPr>
              <a:t>LCFF@cde.ca.gov</a:t>
            </a:r>
            <a:r>
              <a:rPr lang="en-US" dirty="0">
                <a:solidFill>
                  <a:srgbClr val="1704A0"/>
                </a:solidFill>
              </a:rPr>
              <a:t>    </a:t>
            </a:r>
          </a:p>
          <a:p>
            <a:pPr marL="0" indent="0">
              <a:spcBef>
                <a:spcPts val="2400"/>
              </a:spcBef>
              <a:buNone/>
            </a:pPr>
            <a:r>
              <a:rPr lang="en-US" dirty="0"/>
              <a:t>For additional information about this or other webinars in this series, including PowerPoint files, please see the </a:t>
            </a:r>
            <a:r>
              <a:rPr lang="en-US" dirty="0">
                <a:hlinkClick r:id="rId4"/>
              </a:rPr>
              <a:t>Tuesdays @ 2 web page</a:t>
            </a:r>
            <a:endParaRPr lang="en-US" dirty="0"/>
          </a:p>
          <a:p>
            <a:pPr marL="0" indent="0">
              <a:spcBef>
                <a:spcPts val="2400"/>
              </a:spcBef>
              <a:buNone/>
            </a:pPr>
            <a:r>
              <a:rPr lang="en-US" dirty="0"/>
              <a:t>For email updates regarding the LCFF, subscribe to the LCFF listserv by sending a "blank" message to </a:t>
            </a:r>
            <a:r>
              <a:rPr lang="en-US" dirty="0">
                <a:hlinkClick r:id="rId5"/>
              </a:rPr>
              <a:t>join-LCFF-list@mlist.cde.ca.gov</a:t>
            </a:r>
            <a:r>
              <a:rPr lang="en-US" dirty="0"/>
              <a:t> </a:t>
            </a:r>
            <a:endParaRPr lang="en-US" dirty="0">
              <a:solidFill>
                <a:srgbClr val="1704A0"/>
              </a:solidFill>
            </a:endParaRPr>
          </a:p>
        </p:txBody>
      </p:sp>
      <p:sp>
        <p:nvSpPr>
          <p:cNvPr id="6" name="Slide Number Placeholder 5">
            <a:extLst>
              <a:ext uri="{FF2B5EF4-FFF2-40B4-BE49-F238E27FC236}">
                <a16:creationId xmlns:a16="http://schemas.microsoft.com/office/drawing/2014/main" id="{A7081399-0F97-218F-6D0B-B79ACAEE46C4}"/>
              </a:ext>
            </a:extLst>
          </p:cNvPr>
          <p:cNvSpPr>
            <a:spLocks noGrp="1"/>
          </p:cNvSpPr>
          <p:nvPr>
            <p:ph type="sldNum" sz="quarter" idx="4"/>
          </p:nvPr>
        </p:nvSpPr>
        <p:spPr>
          <a:xfrm>
            <a:off x="8610600" y="6275786"/>
            <a:ext cx="2743200" cy="581580"/>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101</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87227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49" name="Straight Connector 4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9426982-7773-47DF-9C08-9F0AA8D375CF}"/>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Thank you!</a:t>
            </a:r>
          </a:p>
        </p:txBody>
      </p:sp>
      <p:sp>
        <p:nvSpPr>
          <p:cNvPr id="4" name="Slide Number Placeholder 3">
            <a:extLst>
              <a:ext uri="{FF2B5EF4-FFF2-40B4-BE49-F238E27FC236}">
                <a16:creationId xmlns:a16="http://schemas.microsoft.com/office/drawing/2014/main" id="{D3D22527-E4B5-4944-B885-AC95006B0BC5}"/>
              </a:ext>
            </a:extLst>
          </p:cNvPr>
          <p:cNvSpPr>
            <a:spLocks noGrp="1"/>
          </p:cNvSpPr>
          <p:nvPr>
            <p:ph type="sldNum" sz="quarter" idx="12"/>
          </p:nvPr>
        </p:nvSpPr>
        <p:spPr>
          <a:xfrm>
            <a:off x="8610600" y="6384476"/>
            <a:ext cx="2743200" cy="472890"/>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00000000-1234-1234-1234-123412341234}"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102</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55179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069AD6-D7F8-9069-AFB4-D49F75E7210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103BFC-36C7-E552-5C56-B34D6C40A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F166A-A459-306B-6E8D-A1688BF8B636}"/>
              </a:ext>
            </a:extLst>
          </p:cNvPr>
          <p:cNvSpPr>
            <a:spLocks noGrp="1"/>
          </p:cNvSpPr>
          <p:nvPr>
            <p:ph type="title"/>
          </p:nvPr>
        </p:nvSpPr>
        <p:spPr>
          <a:xfrm>
            <a:off x="808638" y="386930"/>
            <a:ext cx="9236700" cy="1188950"/>
          </a:xfrm>
        </p:spPr>
        <p:txBody>
          <a:bodyPr anchor="b">
            <a:normAutofit/>
          </a:bodyPr>
          <a:lstStyle/>
          <a:p>
            <a:r>
              <a:rPr lang="en-US" sz="5400" dirty="0"/>
              <a:t>Mid-Year Update: Purpose</a:t>
            </a:r>
          </a:p>
        </p:txBody>
      </p:sp>
      <p:grpSp>
        <p:nvGrpSpPr>
          <p:cNvPr id="20" name="Group 19">
            <a:extLst>
              <a:ext uri="{FF2B5EF4-FFF2-40B4-BE49-F238E27FC236}">
                <a16:creationId xmlns:a16="http://schemas.microsoft.com/office/drawing/2014/main" id="{4345E543-2CC7-52CC-89F0-04EB2096CE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78336E53-8E4F-06B0-A22B-421C56B6A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93DA1-C901-674F-AF17-5D314E63A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57DAB5B-E122-64D5-1A93-EF0955B6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BD876BA-CAA8-C664-5EC2-FFD4D298A587}"/>
              </a:ext>
            </a:extLst>
          </p:cNvPr>
          <p:cNvSpPr>
            <a:spLocks noGrp="1"/>
          </p:cNvSpPr>
          <p:nvPr>
            <p:ph idx="1"/>
          </p:nvPr>
        </p:nvSpPr>
        <p:spPr>
          <a:xfrm>
            <a:off x="793660" y="2599509"/>
            <a:ext cx="10143668" cy="3435531"/>
          </a:xfrm>
        </p:spPr>
        <p:txBody>
          <a:bodyPr anchor="ctr">
            <a:normAutofit/>
          </a:bodyPr>
          <a:lstStyle/>
          <a:p>
            <a:r>
              <a:rPr lang="en-US" dirty="0"/>
              <a:t>To provide the public with an update on the implementation of the current LCAP and to allow the LEA to be aware of, and plan for, changes that may need to be made based on revised estimates of revenue, budgeted expenditures and/or student performance. </a:t>
            </a:r>
          </a:p>
        </p:txBody>
      </p:sp>
      <p:sp>
        <p:nvSpPr>
          <p:cNvPr id="5" name="Slide Number Placeholder 4">
            <a:extLst>
              <a:ext uri="{FF2B5EF4-FFF2-40B4-BE49-F238E27FC236}">
                <a16:creationId xmlns:a16="http://schemas.microsoft.com/office/drawing/2014/main" id="{ADC254A8-7742-5EB3-80B4-5340AB9F0B77}"/>
              </a:ext>
            </a:extLst>
          </p:cNvPr>
          <p:cNvSpPr>
            <a:spLocks noGrp="1"/>
          </p:cNvSpPr>
          <p:nvPr>
            <p:ph type="sldNum" sz="quarter" idx="4"/>
          </p:nvPr>
        </p:nvSpPr>
        <p:spPr>
          <a:xfrm>
            <a:off x="8610600" y="6350924"/>
            <a:ext cx="2743200" cy="506441"/>
          </a:xfrm>
        </p:spPr>
        <p:txBody>
          <a:bodyPr>
            <a:normAutofit/>
          </a:bodyPr>
          <a:lstStyle/>
          <a:p>
            <a:pPr>
              <a:spcAft>
                <a:spcPts val="600"/>
              </a:spcAft>
            </a:pPr>
            <a:fld id="{FAEF9944-A4F6-4C59-AEBD-678D6480B8EA}" type="slidenum">
              <a:rPr lang="en-US" smtClean="0"/>
              <a:pPr>
                <a:spcAft>
                  <a:spcPts val="600"/>
                </a:spcAft>
              </a:pPr>
              <a:t>11</a:t>
            </a:fld>
            <a:endParaRPr lang="en-US" dirty="0"/>
          </a:p>
        </p:txBody>
      </p:sp>
    </p:spTree>
    <p:extLst>
      <p:ext uri="{BB962C8B-B14F-4D97-AF65-F5344CB8AC3E}">
        <p14:creationId xmlns:p14="http://schemas.microsoft.com/office/powerpoint/2010/main" val="20612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E7135-32B3-4BD1-D9F6-C3C50DC5F2DC}"/>
              </a:ext>
            </a:extLst>
          </p:cNvPr>
          <p:cNvSpPr>
            <a:spLocks noGrp="1"/>
          </p:cNvSpPr>
          <p:nvPr>
            <p:ph type="title"/>
          </p:nvPr>
        </p:nvSpPr>
        <p:spPr>
          <a:xfrm>
            <a:off x="808638" y="386930"/>
            <a:ext cx="9236700" cy="1188950"/>
          </a:xfrm>
        </p:spPr>
        <p:txBody>
          <a:bodyPr anchor="b">
            <a:normAutofit/>
          </a:bodyPr>
          <a:lstStyle/>
          <a:p>
            <a:r>
              <a:rPr lang="en-US" sz="5400" dirty="0"/>
              <a:t>Considerations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0107845-BEC4-1B88-8CFE-4AB5366FCCEF}"/>
              </a:ext>
            </a:extLst>
          </p:cNvPr>
          <p:cNvSpPr>
            <a:spLocks noGrp="1"/>
          </p:cNvSpPr>
          <p:nvPr>
            <p:ph idx="1"/>
          </p:nvPr>
        </p:nvSpPr>
        <p:spPr>
          <a:xfrm>
            <a:off x="291648" y="2290362"/>
            <a:ext cx="11127330" cy="3973277"/>
          </a:xfrm>
        </p:spPr>
        <p:txBody>
          <a:bodyPr vert="horz" lIns="91440" tIns="45720" rIns="91440" bIns="45720" rtlCol="0" anchor="ctr">
            <a:normAutofit/>
          </a:bodyPr>
          <a:lstStyle/>
          <a:p>
            <a:r>
              <a:rPr lang="en-US" dirty="0"/>
              <a:t>There is no required template for the mid-year update</a:t>
            </a:r>
            <a:endParaRPr lang="en-US" dirty="0">
              <a:cs typeface="Arial"/>
            </a:endParaRPr>
          </a:p>
          <a:p>
            <a:r>
              <a:rPr lang="en-US" dirty="0"/>
              <a:t>The governing board is not required to adopt the mid-year update; however, it must be presented to the governing board as part of a non-consent item.</a:t>
            </a:r>
          </a:p>
          <a:p>
            <a:r>
              <a:rPr lang="en-US" dirty="0"/>
              <a:t>The mid-year update will not be included in or attached to, the 2026–27 LCAP; however, the information presented should be used to inform the development of the 2026–27 LCAP</a:t>
            </a:r>
            <a:endParaRPr lang="en-US" dirty="0">
              <a:cs typeface="Arial" panose="020B0604020202020204"/>
            </a:endParaRPr>
          </a:p>
          <a:p>
            <a:r>
              <a:rPr lang="en-US" dirty="0">
                <a:cs typeface="Arial" panose="020B0604020202020204"/>
              </a:rPr>
              <a:t>Reminder: The mid-year update report must include all available mid-year outcome data related to metrics identified in the 2025–26 LCAP, and all available mid-year expenditure and implementation data on all actions identified in the 2025–26 LCAP.</a:t>
            </a:r>
          </a:p>
        </p:txBody>
      </p:sp>
      <p:sp>
        <p:nvSpPr>
          <p:cNvPr id="5" name="Slide Number Placeholder 4">
            <a:extLst>
              <a:ext uri="{FF2B5EF4-FFF2-40B4-BE49-F238E27FC236}">
                <a16:creationId xmlns:a16="http://schemas.microsoft.com/office/drawing/2014/main" id="{4E04E517-3115-0418-6382-3D7CD6ED1E52}"/>
              </a:ext>
            </a:extLst>
          </p:cNvPr>
          <p:cNvSpPr>
            <a:spLocks noGrp="1"/>
          </p:cNvSpPr>
          <p:nvPr>
            <p:ph type="sldNum" sz="quarter" idx="4"/>
          </p:nvPr>
        </p:nvSpPr>
        <p:spPr>
          <a:xfrm>
            <a:off x="8610600" y="6263639"/>
            <a:ext cx="2743200" cy="593727"/>
          </a:xfrm>
        </p:spPr>
        <p:txBody>
          <a:bodyPr>
            <a:normAutofit/>
          </a:bodyPr>
          <a:lstStyle/>
          <a:p>
            <a:pPr>
              <a:spcAft>
                <a:spcPts val="600"/>
              </a:spcAft>
            </a:pPr>
            <a:fld id="{FAEF9944-A4F6-4C59-AEBD-678D6480B8EA}" type="slidenum">
              <a:rPr lang="en-US" smtClean="0"/>
              <a:pPr>
                <a:spcAft>
                  <a:spcPts val="600"/>
                </a:spcAft>
              </a:pPr>
              <a:t>12</a:t>
            </a:fld>
            <a:endParaRPr lang="en-US" dirty="0"/>
          </a:p>
        </p:txBody>
      </p:sp>
    </p:spTree>
    <p:extLst>
      <p:ext uri="{BB962C8B-B14F-4D97-AF65-F5344CB8AC3E}">
        <p14:creationId xmlns:p14="http://schemas.microsoft.com/office/powerpoint/2010/main" val="287610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D4475-513A-C99C-F76F-CE81A821CFC8}"/>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DE42829-A040-B351-0755-57C793A8F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5D09C512-22D0-B7EA-168B-F5822796FF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80" name="Rectangle 79">
              <a:extLst>
                <a:ext uri="{FF2B5EF4-FFF2-40B4-BE49-F238E27FC236}">
                  <a16:creationId xmlns:a16="http://schemas.microsoft.com/office/drawing/2014/main" id="{FE0250BA-87D5-23B9-147C-89FA77BE0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7DB4190-BC02-DDB5-FB70-345C19AB0C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24D20D-C3FF-19A4-28C3-20192A200B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309E561-8B5B-6521-C5CE-3DBE5A18D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28A5A1F-6683-95CB-225C-B7AEC09D6A28}"/>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dirty="0"/>
              <a:t>Framing the LCAP</a:t>
            </a:r>
            <a:endParaRPr lang="en-US" kern="1200" dirty="0">
              <a:solidFill>
                <a:schemeClr val="tx1"/>
              </a:solidFill>
              <a:latin typeface="+mj-lt"/>
              <a:ea typeface="+mj-ea"/>
              <a:cs typeface="+mj-cs"/>
            </a:endParaRPr>
          </a:p>
        </p:txBody>
      </p:sp>
      <p:sp>
        <p:nvSpPr>
          <p:cNvPr id="4" name="Content Placeholder 5">
            <a:extLst>
              <a:ext uri="{FF2B5EF4-FFF2-40B4-BE49-F238E27FC236}">
                <a16:creationId xmlns:a16="http://schemas.microsoft.com/office/drawing/2014/main" id="{3DC4887E-36DE-38DF-97E7-07B32F3023C2}"/>
              </a:ext>
            </a:extLst>
          </p:cNvPr>
          <p:cNvSpPr>
            <a:spLocks noGrp="1"/>
          </p:cNvSpPr>
          <p:nvPr>
            <p:ph sz="quarter" idx="10"/>
          </p:nvPr>
        </p:nvSpPr>
        <p:spPr>
          <a:xfrm>
            <a:off x="7398325" y="2023433"/>
            <a:ext cx="3947139" cy="2810497"/>
          </a:xfrm>
        </p:spPr>
        <p:txBody>
          <a:bodyPr anchor="ctr">
            <a:normAutofit/>
          </a:bodyPr>
          <a:lstStyle/>
          <a:p>
            <a:pPr marL="0" indent="0">
              <a:buNone/>
            </a:pPr>
            <a:r>
              <a:rPr lang="en-US" sz="2800" dirty="0"/>
              <a:t>A tool to set goals and leverage resources to improve student outcomes</a:t>
            </a:r>
          </a:p>
        </p:txBody>
      </p:sp>
      <p:sp>
        <p:nvSpPr>
          <p:cNvPr id="6" name="Slide Number Placeholder 5">
            <a:extLst>
              <a:ext uri="{FF2B5EF4-FFF2-40B4-BE49-F238E27FC236}">
                <a16:creationId xmlns:a16="http://schemas.microsoft.com/office/drawing/2014/main" id="{19A8685D-2719-FF7A-0412-BB3F2375268B}"/>
              </a:ext>
            </a:extLst>
          </p:cNvPr>
          <p:cNvSpPr>
            <a:spLocks noGrp="1"/>
          </p:cNvSpPr>
          <p:nvPr>
            <p:ph type="sldNum" sz="quarter" idx="4"/>
          </p:nvPr>
        </p:nvSpPr>
        <p:spPr>
          <a:xfrm>
            <a:off x="8610600" y="6492240"/>
            <a:ext cx="2743200" cy="365125"/>
          </a:xfrm>
        </p:spPr>
        <p:txBody>
          <a:bodyPr vert="horz" lIns="91440" tIns="45720" rIns="91440" bIns="45720" rtlCol="0" anchor="ctr">
            <a:noAutofit/>
          </a:bodyPr>
          <a:lstStyle/>
          <a:p>
            <a:pPr defTabSz="914400">
              <a:spcAft>
                <a:spcPts val="600"/>
              </a:spcAft>
            </a:pPr>
            <a:fld id="{9A8527C4-A6CF-43F0-8644-DCB2BE673FF0}" type="slidenum">
              <a:rPr lang="en-US" sz="2400" smtClean="0">
                <a:solidFill>
                  <a:schemeClr val="tx1"/>
                </a:solidFill>
              </a:rPr>
              <a:pPr defTabSz="914400">
                <a:spcAft>
                  <a:spcPts val="600"/>
                </a:spcAft>
              </a:pPr>
              <a:t>13</a:t>
            </a:fld>
            <a:endParaRPr lang="en-US" sz="2400" dirty="0">
              <a:solidFill>
                <a:schemeClr val="tx1"/>
              </a:solidFill>
            </a:endParaRPr>
          </a:p>
        </p:txBody>
      </p:sp>
    </p:spTree>
    <p:extLst>
      <p:ext uri="{BB962C8B-B14F-4D97-AF65-F5344CB8AC3E}">
        <p14:creationId xmlns:p14="http://schemas.microsoft.com/office/powerpoint/2010/main" val="109765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8A39B-6F43-CFA8-F102-D74807D12AF2}"/>
              </a:ext>
            </a:extLst>
          </p:cNvPr>
          <p:cNvSpPr>
            <a:spLocks noGrp="1"/>
          </p:cNvSpPr>
          <p:nvPr>
            <p:ph type="title"/>
          </p:nvPr>
        </p:nvSpPr>
        <p:spPr>
          <a:xfrm>
            <a:off x="808638" y="386930"/>
            <a:ext cx="9236700" cy="1188950"/>
          </a:xfrm>
        </p:spPr>
        <p:txBody>
          <a:bodyPr anchor="b">
            <a:normAutofit/>
          </a:bodyPr>
          <a:lstStyle/>
          <a:p>
            <a:r>
              <a:rPr lang="en-US" sz="3800" dirty="0"/>
              <a:t>Requirement to Address the LCFF State Priorities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23C5B-A9D6-EEE6-A95F-AD3491F13631}"/>
              </a:ext>
            </a:extLst>
          </p:cNvPr>
          <p:cNvSpPr>
            <a:spLocks noGrp="1"/>
          </p:cNvSpPr>
          <p:nvPr>
            <p:ph idx="1"/>
          </p:nvPr>
        </p:nvSpPr>
        <p:spPr>
          <a:xfrm>
            <a:off x="793660" y="2599509"/>
            <a:ext cx="10143668" cy="3435531"/>
          </a:xfrm>
        </p:spPr>
        <p:txBody>
          <a:bodyPr anchor="ctr">
            <a:normAutofit/>
          </a:bodyPr>
          <a:lstStyle/>
          <a:p>
            <a:r>
              <a:rPr lang="en-US" dirty="0">
                <a:effectLst/>
                <a:ea typeface="Arial" panose="020B0604020202020204" pitchFamily="34" charset="0"/>
                <a:cs typeface="Times New Roman" panose="02020603050405020304" pitchFamily="18" charset="0"/>
              </a:rPr>
              <a:t>At a minimum, the LCAP must address all Local Control Funding Formula (LCFF) priorities and associated metrics articulated in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as applicable to the LEA. </a:t>
            </a:r>
          </a:p>
          <a:p>
            <a:pPr lvl="1">
              <a:spcBef>
                <a:spcPts val="1000"/>
              </a:spcBef>
            </a:pPr>
            <a:r>
              <a:rPr lang="en-US" dirty="0">
                <a:effectLst/>
                <a:ea typeface="Arial" panose="020B0604020202020204" pitchFamily="34" charset="0"/>
                <a:cs typeface="Times New Roman" panose="02020603050405020304" pitchFamily="18" charset="0"/>
              </a:rPr>
              <a:t>The</a:t>
            </a:r>
            <a:r>
              <a:rPr lang="en-US" dirty="0">
                <a:ea typeface="Arial" panose="020B0604020202020204" pitchFamily="34" charset="0"/>
                <a:cs typeface="Times New Roman" panose="02020603050405020304" pitchFamily="18" charset="0"/>
              </a:rPr>
              <a:t> </a:t>
            </a:r>
            <a:r>
              <a:rPr lang="en-US" dirty="0">
                <a:ea typeface="Arial" panose="020B0604020202020204" pitchFamily="34" charset="0"/>
                <a:cs typeface="Times New Roman" panose="02020603050405020304" pitchFamily="18" charset="0"/>
                <a:hlinkClick r:id="rId3"/>
              </a:rPr>
              <a:t>LCFF State Priorities Summary (DOCX)</a:t>
            </a:r>
            <a:r>
              <a:rPr lang="en-US" dirty="0">
                <a:effectLst/>
                <a:ea typeface="Arial" panose="020B0604020202020204" pitchFamily="34" charset="0"/>
                <a:cs typeface="Times New Roman" panose="02020603050405020304" pitchFamily="18" charset="0"/>
              </a:rPr>
              <a:t> provides a summary of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t>
            </a:r>
            <a:r>
              <a:rPr lang="en-US" dirty="0">
                <a:effectLst/>
                <a:ea typeface="Times New Roman" panose="02020603050405020304" pitchFamily="18" charset="0"/>
              </a:rPr>
              <a:t>to aid in the development of the LCAP</a:t>
            </a:r>
            <a:r>
              <a:rPr lang="en-US" dirty="0">
                <a:effectLst/>
                <a:ea typeface="Arial" panose="020B0604020202020204" pitchFamily="34" charset="0"/>
                <a:cs typeface="Times New Roman" panose="02020603050405020304" pitchFamily="18" charset="0"/>
              </a:rPr>
              <a:t>.</a:t>
            </a:r>
            <a:endParaRPr lang="en-US" dirty="0"/>
          </a:p>
        </p:txBody>
      </p:sp>
      <p:sp>
        <p:nvSpPr>
          <p:cNvPr id="6" name="Slide Number Placeholder 5">
            <a:extLst>
              <a:ext uri="{FF2B5EF4-FFF2-40B4-BE49-F238E27FC236}">
                <a16:creationId xmlns:a16="http://schemas.microsoft.com/office/drawing/2014/main" id="{2CC88543-5684-6ED7-1C24-75F002C20AD0}"/>
              </a:ext>
            </a:extLst>
          </p:cNvPr>
          <p:cNvSpPr>
            <a:spLocks noGrp="1"/>
          </p:cNvSpPr>
          <p:nvPr>
            <p:ph type="sldNum" sz="quarter" idx="4"/>
          </p:nvPr>
        </p:nvSpPr>
        <p:spPr>
          <a:xfrm>
            <a:off x="8610600" y="6350924"/>
            <a:ext cx="2743200" cy="506441"/>
          </a:xfrm>
        </p:spPr>
        <p:txBody>
          <a:bodyPr>
            <a:normAutofit/>
          </a:bodyPr>
          <a:lstStyle/>
          <a:p>
            <a:pPr>
              <a:spcAft>
                <a:spcPts val="600"/>
              </a:spcAft>
            </a:pPr>
            <a:fld id="{9A8527C4-A6CF-43F0-8644-DCB2BE673FF0}" type="slidenum">
              <a:rPr lang="en-US" smtClean="0"/>
              <a:pPr>
                <a:spcAft>
                  <a:spcPts val="600"/>
                </a:spcAft>
              </a:pPr>
              <a:t>14</a:t>
            </a:fld>
            <a:endParaRPr lang="en-US" dirty="0"/>
          </a:p>
        </p:txBody>
      </p:sp>
    </p:spTree>
    <p:extLst>
      <p:ext uri="{BB962C8B-B14F-4D97-AF65-F5344CB8AC3E}">
        <p14:creationId xmlns:p14="http://schemas.microsoft.com/office/powerpoint/2010/main" val="238196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2D199-279C-5FBD-08FA-6A956E82820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A448BAE-72E3-BC65-AF09-527F99904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A22EF-DEE4-013E-8C63-B5223E3E4FAF}"/>
              </a:ext>
            </a:extLst>
          </p:cNvPr>
          <p:cNvSpPr>
            <a:spLocks noGrp="1"/>
          </p:cNvSpPr>
          <p:nvPr>
            <p:ph type="title"/>
          </p:nvPr>
        </p:nvSpPr>
        <p:spPr>
          <a:xfrm>
            <a:off x="808638" y="386930"/>
            <a:ext cx="9236700" cy="1188950"/>
          </a:xfrm>
        </p:spPr>
        <p:txBody>
          <a:bodyPr anchor="b">
            <a:normAutofit/>
          </a:bodyPr>
          <a:lstStyle/>
          <a:p>
            <a:r>
              <a:rPr lang="en-US" sz="3800" dirty="0"/>
              <a:t>Student Groups</a:t>
            </a:r>
          </a:p>
        </p:txBody>
      </p:sp>
      <p:grpSp>
        <p:nvGrpSpPr>
          <p:cNvPr id="20" name="Group 19">
            <a:extLst>
              <a:ext uri="{FF2B5EF4-FFF2-40B4-BE49-F238E27FC236}">
                <a16:creationId xmlns:a16="http://schemas.microsoft.com/office/drawing/2014/main" id="{6A599F2E-2872-3879-86B1-2E88886EC5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F6168086-EC5F-54CB-C066-310704DC1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A4C73B-E17D-6581-531E-F14324683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FE396CC9-3A94-A953-6974-F2E877C17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678998-7C5D-7636-1E82-6B9E4CEFF40E}"/>
              </a:ext>
            </a:extLst>
          </p:cNvPr>
          <p:cNvSpPr>
            <a:spLocks noGrp="1"/>
          </p:cNvSpPr>
          <p:nvPr>
            <p:ph idx="1"/>
          </p:nvPr>
        </p:nvSpPr>
        <p:spPr>
          <a:xfrm>
            <a:off x="793660" y="2599509"/>
            <a:ext cx="10143668" cy="3435531"/>
          </a:xfrm>
        </p:spPr>
        <p:txBody>
          <a:bodyPr anchor="ctr">
            <a:normAutofit/>
          </a:bodyPr>
          <a:lstStyle/>
          <a:p>
            <a:r>
              <a:rPr lang="en-US" dirty="0"/>
              <a:t>Ethnic groups (30 or more)​</a:t>
            </a:r>
          </a:p>
          <a:p>
            <a:r>
              <a:rPr lang="en-US" dirty="0"/>
              <a:t>Socioeconomically disadvantaged students (30 or more)​</a:t>
            </a:r>
          </a:p>
          <a:p>
            <a:r>
              <a:rPr lang="en-US" dirty="0"/>
              <a:t>English learners (30 or more)​</a:t>
            </a:r>
          </a:p>
          <a:p>
            <a:r>
              <a:rPr lang="en-US" dirty="0"/>
              <a:t>Long-term English learners (15 or more) </a:t>
            </a:r>
          </a:p>
          <a:p>
            <a:r>
              <a:rPr lang="en-US" dirty="0"/>
              <a:t>Students with disabilities (30 or more)​</a:t>
            </a:r>
            <a:endParaRPr lang="en-US" dirty="0">
              <a:cs typeface="Arial"/>
            </a:endParaRPr>
          </a:p>
          <a:p>
            <a:r>
              <a:rPr lang="en-US" dirty="0"/>
              <a:t>Foster youth (15 or more)​</a:t>
            </a:r>
          </a:p>
          <a:p>
            <a:r>
              <a:rPr lang="en-US" dirty="0"/>
              <a:t>Homeless youth (15 or more)​</a:t>
            </a:r>
          </a:p>
        </p:txBody>
      </p:sp>
      <p:sp>
        <p:nvSpPr>
          <p:cNvPr id="6" name="Slide Number Placeholder 5">
            <a:extLst>
              <a:ext uri="{FF2B5EF4-FFF2-40B4-BE49-F238E27FC236}">
                <a16:creationId xmlns:a16="http://schemas.microsoft.com/office/drawing/2014/main" id="{71FD491C-C9A9-0F21-BC90-E23DC9199138}"/>
              </a:ext>
            </a:extLst>
          </p:cNvPr>
          <p:cNvSpPr>
            <a:spLocks noGrp="1"/>
          </p:cNvSpPr>
          <p:nvPr>
            <p:ph type="sldNum" sz="quarter" idx="4"/>
          </p:nvPr>
        </p:nvSpPr>
        <p:spPr>
          <a:xfrm>
            <a:off x="8610600" y="6350924"/>
            <a:ext cx="2743200" cy="506441"/>
          </a:xfrm>
        </p:spPr>
        <p:txBody>
          <a:bodyPr>
            <a:normAutofit/>
          </a:bodyPr>
          <a:lstStyle/>
          <a:p>
            <a:pPr>
              <a:spcAft>
                <a:spcPts val="600"/>
              </a:spcAft>
            </a:pPr>
            <a:fld id="{9A8527C4-A6CF-43F0-8644-DCB2BE673FF0}" type="slidenum">
              <a:rPr lang="en-US" smtClean="0"/>
              <a:pPr>
                <a:spcAft>
                  <a:spcPts val="600"/>
                </a:spcAft>
              </a:pPr>
              <a:t>15</a:t>
            </a:fld>
            <a:endParaRPr lang="en-US" dirty="0"/>
          </a:p>
        </p:txBody>
      </p:sp>
    </p:spTree>
    <p:extLst>
      <p:ext uri="{BB962C8B-B14F-4D97-AF65-F5344CB8AC3E}">
        <p14:creationId xmlns:p14="http://schemas.microsoft.com/office/powerpoint/2010/main" val="291293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EC40-C6E3-D287-2F7D-A8B7C68C7CA4}"/>
              </a:ext>
            </a:extLst>
          </p:cNvPr>
          <p:cNvSpPr>
            <a:spLocks noGrp="1"/>
          </p:cNvSpPr>
          <p:nvPr>
            <p:ph type="title"/>
          </p:nvPr>
        </p:nvSpPr>
        <p:spPr>
          <a:xfrm>
            <a:off x="423949" y="587829"/>
            <a:ext cx="4424551" cy="3480588"/>
          </a:xfrm>
        </p:spPr>
        <p:txBody>
          <a:bodyPr/>
          <a:lstStyle/>
          <a:p>
            <a:r>
              <a:rPr lang="en-US" dirty="0"/>
              <a:t>Functions of the LCAP Development Process</a:t>
            </a:r>
          </a:p>
        </p:txBody>
      </p:sp>
      <p:grpSp>
        <p:nvGrpSpPr>
          <p:cNvPr id="7" name="Group 6">
            <a:extLst>
              <a:ext uri="{FF2B5EF4-FFF2-40B4-BE49-F238E27FC236}">
                <a16:creationId xmlns:a16="http://schemas.microsoft.com/office/drawing/2014/main" id="{F87C60B0-01BD-086F-23AB-01900E079FA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7C3E6FB8-D126-B6E8-5135-8FB72B2D3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FC17DF0-EF7E-7B53-7CF4-581BBC8FDB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491AB959-0010-04A1-7DF3-E87489466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89FC26-F053-00C1-7D5B-68731C78F2EB}"/>
              </a:ext>
            </a:extLst>
          </p:cNvPr>
          <p:cNvSpPr>
            <a:spLocks noGrp="1"/>
          </p:cNvSpPr>
          <p:nvPr>
            <p:ph idx="1"/>
          </p:nvPr>
        </p:nvSpPr>
        <p:spPr>
          <a:xfrm>
            <a:off x="5340626" y="834887"/>
            <a:ext cx="6013174" cy="5342075"/>
          </a:xfrm>
        </p:spPr>
        <p:txBody>
          <a:bodyPr anchor="ctr">
            <a:normAutofit/>
          </a:bodyPr>
          <a:lstStyle/>
          <a:p>
            <a:pPr lvl="0"/>
            <a:r>
              <a:rPr lang="en-US" dirty="0"/>
              <a:t>The LCAP development process serves three distinct, but related functions: </a:t>
            </a:r>
          </a:p>
          <a:p>
            <a:pPr lvl="1">
              <a:spcBef>
                <a:spcPts val="1200"/>
              </a:spcBef>
            </a:pPr>
            <a:r>
              <a:rPr lang="en-US" dirty="0"/>
              <a:t>Comprehensive Strategic Planning, particularly to address and reduce disparities in opportunities and outcomes between student groups indicated by the California School Dashboard (Dashboard)</a:t>
            </a:r>
          </a:p>
          <a:p>
            <a:pPr lvl="1">
              <a:spcBef>
                <a:spcPts val="1200"/>
              </a:spcBef>
            </a:pPr>
            <a:r>
              <a:rPr lang="en-US" dirty="0"/>
              <a:t>Meaningful Engagement of Educational Partners</a:t>
            </a:r>
          </a:p>
          <a:p>
            <a:pPr lvl="1">
              <a:spcBef>
                <a:spcPts val="1200"/>
              </a:spcBef>
            </a:pPr>
            <a:r>
              <a:rPr lang="en-US" dirty="0"/>
              <a:t>Accountability and Compliance</a:t>
            </a:r>
          </a:p>
        </p:txBody>
      </p:sp>
      <p:sp>
        <p:nvSpPr>
          <p:cNvPr id="6" name="Slide Number Placeholder 5">
            <a:extLst>
              <a:ext uri="{FF2B5EF4-FFF2-40B4-BE49-F238E27FC236}">
                <a16:creationId xmlns:a16="http://schemas.microsoft.com/office/drawing/2014/main" id="{BA8C2874-5AD5-3C33-62F4-3C7443BAFA63}"/>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16</a:t>
            </a:fld>
            <a:endParaRPr lang="en-US" sz="2400" dirty="0">
              <a:solidFill>
                <a:schemeClr val="tx1"/>
              </a:solidFill>
            </a:endParaRPr>
          </a:p>
        </p:txBody>
      </p:sp>
    </p:spTree>
    <p:extLst>
      <p:ext uri="{BB962C8B-B14F-4D97-AF65-F5344CB8AC3E}">
        <p14:creationId xmlns:p14="http://schemas.microsoft.com/office/powerpoint/2010/main" val="148041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8E875C-11DC-F99B-59BA-048372F5C942}"/>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5140643-4D15-68E0-F72E-01E15E2DD304}"/>
              </a:ext>
            </a:extLst>
          </p:cNvPr>
          <p:cNvSpPr>
            <a:spLocks noGrp="1"/>
          </p:cNvSpPr>
          <p:nvPr>
            <p:ph type="title"/>
          </p:nvPr>
        </p:nvSpPr>
        <p:spPr>
          <a:xfrm>
            <a:off x="589560" y="330201"/>
            <a:ext cx="4398155" cy="1654047"/>
          </a:xfrm>
        </p:spPr>
        <p:txBody>
          <a:bodyPr anchor="ctr">
            <a:normAutofit fontScale="90000"/>
          </a:bodyPr>
          <a:lstStyle/>
          <a:p>
            <a:r>
              <a:rPr lang="en-US" sz="4000" dirty="0"/>
              <a:t>Continuous Improvement </a:t>
            </a:r>
            <a:br>
              <a:rPr lang="en-US" sz="4000" dirty="0"/>
            </a:br>
            <a:r>
              <a:rPr lang="en-US" sz="4000" dirty="0"/>
              <a:t>and Compliance</a:t>
            </a:r>
          </a:p>
        </p:txBody>
      </p:sp>
      <p:grpSp>
        <p:nvGrpSpPr>
          <p:cNvPr id="47" name="Group 4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8" name="Rectangle 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968756B-CE38-DFDA-ECD7-F85E86116E78}"/>
              </a:ext>
            </a:extLst>
          </p:cNvPr>
          <p:cNvSpPr>
            <a:spLocks noGrp="1"/>
          </p:cNvSpPr>
          <p:nvPr>
            <p:ph idx="1"/>
          </p:nvPr>
        </p:nvSpPr>
        <p:spPr>
          <a:xfrm>
            <a:off x="590719" y="2330505"/>
            <a:ext cx="4899687" cy="3979585"/>
          </a:xfrm>
        </p:spPr>
        <p:txBody>
          <a:bodyPr anchor="ctr">
            <a:noAutofit/>
          </a:bodyPr>
          <a:lstStyle/>
          <a:p>
            <a:r>
              <a:rPr lang="en-US" dirty="0"/>
              <a:t>Two sides of the same coin: one is about achieving better results for students,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p:txBody>
      </p:sp>
      <p:sp>
        <p:nvSpPr>
          <p:cNvPr id="53" name="Rectangle 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8" descr="2 football teams in the middle of a play.">
            <a:extLst>
              <a:ext uri="{FF2B5EF4-FFF2-40B4-BE49-F238E27FC236}">
                <a16:creationId xmlns:a16="http://schemas.microsoft.com/office/drawing/2014/main" id="{75DA66A4-9E89-B60F-1B1B-83C32449ECC7}"/>
              </a:ext>
              <a:ext uri="{C183D7F6-B498-43B3-948B-1728B52AA6E4}">
                <adec:decorative xmlns:adec="http://schemas.microsoft.com/office/drawing/2017/decorative" val="0"/>
              </a:ext>
            </a:extLst>
          </p:cNvPr>
          <p:cNvPicPr>
            <a:picLocks noChangeAspect="1"/>
          </p:cNvPicPr>
          <p:nvPr/>
        </p:nvPicPr>
        <p:blipFill rotWithShape="1">
          <a:blip r:embed="rId3"/>
          <a:srcRect l="7184" r="23959" b="1"/>
          <a:stretch>
            <a:fillRect/>
          </a:stretch>
        </p:blipFill>
        <p:spPr>
          <a:xfrm>
            <a:off x="5977788" y="799352"/>
            <a:ext cx="5425410" cy="525929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Slide Number Placeholder 5">
            <a:extLst>
              <a:ext uri="{FF2B5EF4-FFF2-40B4-BE49-F238E27FC236}">
                <a16:creationId xmlns:a16="http://schemas.microsoft.com/office/drawing/2014/main" id="{8DCE267D-9A30-E9E1-356E-20536500359C}"/>
              </a:ext>
            </a:extLst>
          </p:cNvPr>
          <p:cNvSpPr>
            <a:spLocks noGrp="1"/>
          </p:cNvSpPr>
          <p:nvPr>
            <p:ph type="sldNum" sz="quarter" idx="4"/>
          </p:nvPr>
        </p:nvSpPr>
        <p:spPr>
          <a:xfrm>
            <a:off x="9385070" y="6344148"/>
            <a:ext cx="1055716" cy="513218"/>
          </a:xfrm>
          <a:prstGeom prst="rect">
            <a:avLst/>
          </a:prstGeom>
        </p:spPr>
        <p:txBody>
          <a:bodyPr vert="horz" lIns="91440" tIns="45720" rIns="91440" bIns="45720" rtlCol="0">
            <a:norm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17</a:t>
            </a:fld>
            <a:endParaRPr lang="en-US" sz="2400" dirty="0">
              <a:solidFill>
                <a:schemeClr val="tx1"/>
              </a:solidFill>
            </a:endParaRPr>
          </a:p>
        </p:txBody>
      </p:sp>
    </p:spTree>
    <p:extLst>
      <p:ext uri="{BB962C8B-B14F-4D97-AF65-F5344CB8AC3E}">
        <p14:creationId xmlns:p14="http://schemas.microsoft.com/office/powerpoint/2010/main" val="39987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6A6F-353E-DFE0-9E11-7A0B11CF2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7773B-67BC-5F61-8CD2-BBEF77ED2252}"/>
              </a:ext>
            </a:extLst>
          </p:cNvPr>
          <p:cNvSpPr>
            <a:spLocks noGrp="1"/>
          </p:cNvSpPr>
          <p:nvPr>
            <p:ph type="title"/>
          </p:nvPr>
        </p:nvSpPr>
        <p:spPr>
          <a:xfrm>
            <a:off x="423949" y="587829"/>
            <a:ext cx="4424551" cy="3480588"/>
          </a:xfrm>
        </p:spPr>
        <p:txBody>
          <a:bodyPr/>
          <a:lstStyle/>
          <a:p>
            <a:r>
              <a:rPr lang="en-US" dirty="0"/>
              <a:t>Sections of the 2026–27 LCAP</a:t>
            </a:r>
          </a:p>
        </p:txBody>
      </p:sp>
      <p:grpSp>
        <p:nvGrpSpPr>
          <p:cNvPr id="7" name="Group 6">
            <a:extLst>
              <a:ext uri="{FF2B5EF4-FFF2-40B4-BE49-F238E27FC236}">
                <a16:creationId xmlns:a16="http://schemas.microsoft.com/office/drawing/2014/main" id="{655F7EEC-3DCB-8267-820D-02AD31E4C9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79D3555E-2802-1BA4-767C-3EE8E45C5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C682648-0A5F-A77F-7C44-AB884F9AC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3869D826-BC6D-486E-0258-9D411B8A7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91D6CF-2E6A-768C-88F8-D5B3D5D28CCC}"/>
              </a:ext>
            </a:extLst>
          </p:cNvPr>
          <p:cNvSpPr>
            <a:spLocks noGrp="1"/>
          </p:cNvSpPr>
          <p:nvPr>
            <p:ph idx="1"/>
          </p:nvPr>
        </p:nvSpPr>
        <p:spPr>
          <a:xfrm>
            <a:off x="5340626" y="834887"/>
            <a:ext cx="6013174" cy="5342075"/>
          </a:xfrm>
        </p:spPr>
        <p:txBody>
          <a:bodyPr anchor="ctr">
            <a:normAutofit/>
          </a:bodyPr>
          <a:lstStyle/>
          <a:p>
            <a:r>
              <a:rPr lang="en-US" dirty="0"/>
              <a:t>Budget Overview For Parents</a:t>
            </a:r>
          </a:p>
          <a:p>
            <a:r>
              <a:rPr lang="en-US" dirty="0"/>
              <a:t>Plan Summary</a:t>
            </a:r>
          </a:p>
          <a:p>
            <a:r>
              <a:rPr lang="en-US" dirty="0"/>
              <a:t>Engaging Educational Partners</a:t>
            </a:r>
          </a:p>
          <a:p>
            <a:r>
              <a:rPr lang="en-US" dirty="0"/>
              <a:t>Goals and Actions</a:t>
            </a:r>
          </a:p>
          <a:p>
            <a:r>
              <a:rPr lang="en-US" dirty="0"/>
              <a:t>Increased or Improved Services for Foster Youth, English Learners, and Low-Income Students</a:t>
            </a:r>
          </a:p>
          <a:p>
            <a:r>
              <a:rPr lang="en-US" dirty="0"/>
              <a:t>Action Tables</a:t>
            </a:r>
          </a:p>
        </p:txBody>
      </p:sp>
      <p:sp>
        <p:nvSpPr>
          <p:cNvPr id="6" name="Slide Number Placeholder 5">
            <a:extLst>
              <a:ext uri="{FF2B5EF4-FFF2-40B4-BE49-F238E27FC236}">
                <a16:creationId xmlns:a16="http://schemas.microsoft.com/office/drawing/2014/main" id="{EBD6A787-81CA-EBF2-D0A6-6D2AE07F460D}"/>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18</a:t>
            </a:fld>
            <a:endParaRPr lang="en-US" sz="2400" dirty="0">
              <a:solidFill>
                <a:schemeClr val="tx1"/>
              </a:solidFill>
            </a:endParaRPr>
          </a:p>
        </p:txBody>
      </p:sp>
    </p:spTree>
    <p:extLst>
      <p:ext uri="{BB962C8B-B14F-4D97-AF65-F5344CB8AC3E}">
        <p14:creationId xmlns:p14="http://schemas.microsoft.com/office/powerpoint/2010/main" val="328980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08638" y="386930"/>
            <a:ext cx="9236700" cy="1188950"/>
          </a:xfrm>
        </p:spPr>
        <p:txBody>
          <a:bodyPr anchor="b">
            <a:normAutofit/>
          </a:bodyPr>
          <a:lstStyle/>
          <a:p>
            <a:r>
              <a:rPr lang="en-US" sz="5400" dirty="0"/>
              <a:t>Reminders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793660" y="2599509"/>
            <a:ext cx="10143668" cy="3435531"/>
          </a:xfrm>
        </p:spPr>
        <p:txBody>
          <a:bodyPr anchor="ctr">
            <a:normAutofit/>
          </a:bodyPr>
          <a:lstStyle/>
          <a:p>
            <a:pPr lvl="0"/>
            <a:r>
              <a:rPr lang="en-US" sz="2200" dirty="0"/>
              <a:t>The responses to the prompts in the LCAP Template are required to be written in a way that is understandable and accessible to parents. </a:t>
            </a:r>
          </a:p>
          <a:p>
            <a:pPr lvl="0"/>
            <a:r>
              <a:rPr lang="en-US" sz="2200" dirty="0"/>
              <a:t>The instructions provide technical information for LEAs to complete the template properly.</a:t>
            </a:r>
          </a:p>
          <a:p>
            <a:pPr lvl="1"/>
            <a:r>
              <a:rPr lang="en-US" sz="2200" dirty="0"/>
              <a:t>Instructions have the full force of the law and supersede the prompts.</a:t>
            </a:r>
          </a:p>
          <a:p>
            <a:pPr lvl="1"/>
            <a:r>
              <a:rPr lang="en-US" sz="2200" dirty="0"/>
              <a:t>For an LCAP to meet the approval criteria the LEA must adhere to the template and instructions.</a:t>
            </a:r>
          </a:p>
          <a:p>
            <a:pPr lvl="1"/>
            <a:r>
              <a:rPr lang="en-US" sz="2200" dirty="0"/>
              <a:t>Instructions are part of the template and must be included when posting the LCAP.</a:t>
            </a:r>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19</a:t>
            </a:fld>
            <a:endParaRPr lang="en-US"/>
          </a:p>
        </p:txBody>
      </p:sp>
    </p:spTree>
    <p:extLst>
      <p:ext uri="{BB962C8B-B14F-4D97-AF65-F5344CB8AC3E}">
        <p14:creationId xmlns:p14="http://schemas.microsoft.com/office/powerpoint/2010/main" val="292375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A8F1DB-8A2C-F2B8-7E1D-5EF6060DC4D1}"/>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32CE5FC-EDEE-33CB-F727-B1984B455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B60B6D6-C0B7-E97E-B503-EE58DC4A5687}"/>
              </a:ext>
            </a:extLst>
          </p:cNvPr>
          <p:cNvSpPr>
            <a:spLocks noGrp="1"/>
          </p:cNvSpPr>
          <p:nvPr>
            <p:ph type="title"/>
          </p:nvPr>
        </p:nvSpPr>
        <p:spPr>
          <a:xfrm>
            <a:off x="808638" y="386930"/>
            <a:ext cx="9236700" cy="1188950"/>
          </a:xfrm>
        </p:spPr>
        <p:txBody>
          <a:bodyPr anchor="b">
            <a:normAutofit/>
          </a:bodyPr>
          <a:lstStyle/>
          <a:p>
            <a:r>
              <a:rPr lang="en-US" sz="5400" dirty="0"/>
              <a:t>Webinar Series</a:t>
            </a:r>
          </a:p>
        </p:txBody>
      </p:sp>
      <p:grpSp>
        <p:nvGrpSpPr>
          <p:cNvPr id="50" name="Group 49">
            <a:extLst>
              <a:ext uri="{FF2B5EF4-FFF2-40B4-BE49-F238E27FC236}">
                <a16:creationId xmlns:a16="http://schemas.microsoft.com/office/drawing/2014/main" id="{E3B4587F-B42A-E332-1C72-3087462775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 name="Rectangle 50">
              <a:extLst>
                <a:ext uri="{FF2B5EF4-FFF2-40B4-BE49-F238E27FC236}">
                  <a16:creationId xmlns:a16="http://schemas.microsoft.com/office/drawing/2014/main" id="{568263E2-818C-8C85-AA8D-1110FDD8D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2F2B00C-4971-741D-1D18-A0A83ACDB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E81643CD-3476-9E2D-E789-747BEF843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034366B-3C05-BF7C-953C-93F95A26B964}"/>
              </a:ext>
            </a:extLst>
          </p:cNvPr>
          <p:cNvSpPr>
            <a:spLocks noGrp="1"/>
          </p:cNvSpPr>
          <p:nvPr>
            <p:ph idx="1"/>
          </p:nvPr>
        </p:nvSpPr>
        <p:spPr>
          <a:xfrm>
            <a:off x="793660" y="2203078"/>
            <a:ext cx="10143668" cy="4489269"/>
          </a:xfrm>
        </p:spPr>
        <p:txBody>
          <a:bodyPr anchor="t">
            <a:normAutofit/>
          </a:bodyPr>
          <a:lstStyle/>
          <a:p>
            <a:pPr>
              <a:spcBef>
                <a:spcPts val="600"/>
              </a:spcBef>
              <a:spcAft>
                <a:spcPts val="600"/>
              </a:spcAft>
            </a:pPr>
            <a:r>
              <a:rPr lang="en-US" dirty="0">
                <a:cs typeface="Arial"/>
              </a:rPr>
              <a:t>2 p.m. November 18: Local Indicators</a:t>
            </a:r>
          </a:p>
          <a:p>
            <a:pPr>
              <a:spcBef>
                <a:spcPts val="600"/>
              </a:spcBef>
              <a:spcAft>
                <a:spcPts val="600"/>
              </a:spcAft>
            </a:pPr>
            <a:r>
              <a:rPr lang="en-US" dirty="0">
                <a:cs typeface="Arial"/>
              </a:rPr>
              <a:t>3 p.m. November 20: Engaging Educational Partners</a:t>
            </a:r>
          </a:p>
          <a:p>
            <a:pPr>
              <a:spcBef>
                <a:spcPts val="600"/>
              </a:spcBef>
              <a:spcAft>
                <a:spcPts val="600"/>
              </a:spcAft>
            </a:pPr>
            <a:r>
              <a:rPr lang="en-US" dirty="0">
                <a:cs typeface="Arial"/>
              </a:rPr>
              <a:t>2 p.m. December 2: Goals and Measuring and Reporting Results</a:t>
            </a:r>
          </a:p>
          <a:p>
            <a:pPr>
              <a:spcBef>
                <a:spcPts val="600"/>
              </a:spcBef>
              <a:spcAft>
                <a:spcPts val="600"/>
              </a:spcAft>
            </a:pPr>
            <a:r>
              <a:rPr lang="en-US" dirty="0">
                <a:cs typeface="Arial"/>
              </a:rPr>
              <a:t>3 p.m. December 4: Goal Analysis</a:t>
            </a:r>
          </a:p>
          <a:p>
            <a:pPr>
              <a:spcBef>
                <a:spcPts val="600"/>
              </a:spcBef>
              <a:spcAft>
                <a:spcPts val="600"/>
              </a:spcAft>
            </a:pPr>
            <a:r>
              <a:rPr lang="en-US" dirty="0">
                <a:cs typeface="Arial"/>
              </a:rPr>
              <a:t>2 p.m. December 9: Actions and Action Tables</a:t>
            </a:r>
          </a:p>
          <a:p>
            <a:pPr>
              <a:spcBef>
                <a:spcPts val="600"/>
              </a:spcBef>
              <a:spcAft>
                <a:spcPts val="600"/>
              </a:spcAft>
            </a:pPr>
            <a:r>
              <a:rPr lang="en-US" dirty="0">
                <a:cs typeface="Arial"/>
              </a:rPr>
              <a:t>3 p.m. December 11: Increased or Improved Services, Part 1</a:t>
            </a:r>
          </a:p>
          <a:p>
            <a:pPr>
              <a:spcBef>
                <a:spcPts val="600"/>
              </a:spcBef>
              <a:spcAft>
                <a:spcPts val="600"/>
              </a:spcAft>
            </a:pPr>
            <a:r>
              <a:rPr lang="en-US" dirty="0">
                <a:cs typeface="Arial"/>
              </a:rPr>
              <a:t>2 p.m. December 16: Increased or Improved Services, Part 2</a:t>
            </a:r>
          </a:p>
          <a:p>
            <a:pPr marL="0" indent="0">
              <a:spcBef>
                <a:spcPts val="600"/>
              </a:spcBef>
              <a:spcAft>
                <a:spcPts val="600"/>
              </a:spcAft>
              <a:buNone/>
            </a:pPr>
            <a:r>
              <a:rPr lang="en-US" dirty="0">
                <a:cs typeface="Arial"/>
              </a:rPr>
              <a:t>To register, please visit the </a:t>
            </a:r>
            <a:r>
              <a:rPr lang="en-US" dirty="0">
                <a:cs typeface="Arial"/>
                <a:hlinkClick r:id="rId2"/>
              </a:rPr>
              <a:t>Tuesdays @ 2 Webinar Series</a:t>
            </a:r>
            <a:r>
              <a:rPr lang="en-US" dirty="0">
                <a:cs typeface="Arial"/>
              </a:rPr>
              <a:t> web page.</a:t>
            </a:r>
            <a:r>
              <a:rPr lang="en-US" dirty="0">
                <a:highlight>
                  <a:srgbClr val="FFFF00"/>
                </a:highlight>
                <a:cs typeface="Arial"/>
              </a:rPr>
              <a:t>  </a:t>
            </a:r>
          </a:p>
        </p:txBody>
      </p:sp>
      <p:sp>
        <p:nvSpPr>
          <p:cNvPr id="7" name="Slide Number Placeholder 5">
            <a:extLst>
              <a:ext uri="{FF2B5EF4-FFF2-40B4-BE49-F238E27FC236}">
                <a16:creationId xmlns:a16="http://schemas.microsoft.com/office/drawing/2014/main" id="{936C843F-32A8-1CAB-E6AF-A47D020B1C8D}"/>
              </a:ext>
            </a:extLst>
          </p:cNvPr>
          <p:cNvSpPr>
            <a:spLocks noGrp="1"/>
          </p:cNvSpPr>
          <p:nvPr>
            <p:ph type="sldNum" sz="quarter" idx="4"/>
          </p:nvPr>
        </p:nvSpPr>
        <p:spPr>
          <a:xfrm>
            <a:off x="8610600" y="6350924"/>
            <a:ext cx="2743200" cy="506441"/>
          </a:xfrm>
          <a:prstGeom prst="rect">
            <a:avLst/>
          </a:prstGeom>
        </p:spPr>
        <p:txBody>
          <a:bodyPr vert="horz" lIns="91440" tIns="45720" rIns="91440" bIns="45720" rtlCol="0">
            <a:norm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2</a:t>
            </a:fld>
            <a:endParaRPr lang="en-US" sz="2400" dirty="0">
              <a:solidFill>
                <a:schemeClr val="tx1"/>
              </a:solidFill>
            </a:endParaRPr>
          </a:p>
        </p:txBody>
      </p:sp>
    </p:spTree>
    <p:extLst>
      <p:ext uri="{BB962C8B-B14F-4D97-AF65-F5344CB8AC3E}">
        <p14:creationId xmlns:p14="http://schemas.microsoft.com/office/powerpoint/2010/main" val="374594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A430B8C-43B1-D4F3-626F-522AC566D0A1}"/>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Read the Instructions!</a:t>
            </a:r>
          </a:p>
        </p:txBody>
      </p:sp>
      <p:sp>
        <p:nvSpPr>
          <p:cNvPr id="8" name="Text Placeholder 7">
            <a:extLst>
              <a:ext uri="{FF2B5EF4-FFF2-40B4-BE49-F238E27FC236}">
                <a16:creationId xmlns:a16="http://schemas.microsoft.com/office/drawing/2014/main" id="{2AAA8979-3937-9F97-9B51-20D3CEC2869A}"/>
              </a:ext>
            </a:extLst>
          </p:cNvPr>
          <p:cNvSpPr>
            <a:spLocks noGrp="1"/>
          </p:cNvSpPr>
          <p:nvPr>
            <p:ph type="body" idx="4294967295"/>
          </p:nvPr>
        </p:nvSpPr>
        <p:spPr>
          <a:xfrm>
            <a:off x="1524000" y="4674556"/>
            <a:ext cx="9144000" cy="1182135"/>
          </a:xfrm>
        </p:spPr>
        <p:txBody>
          <a:bodyPr vert="horz" lIns="91440" tIns="45720" rIns="91440" bIns="45720" rtlCol="0" anchor="ctr">
            <a:normAutofit/>
          </a:bodyPr>
          <a:lstStyle/>
          <a:p>
            <a:pPr marL="0" indent="0" algn="ctr">
              <a:buNone/>
            </a:pPr>
            <a:r>
              <a:rPr lang="en-US" sz="2800" kern="1200" dirty="0">
                <a:solidFill>
                  <a:schemeClr val="tx1"/>
                </a:solidFill>
                <a:latin typeface="+mn-lt"/>
                <a:ea typeface="+mn-ea"/>
                <a:cs typeface="+mn-cs"/>
              </a:rPr>
              <a:t>Important advice for LCAP writers</a:t>
            </a:r>
          </a:p>
        </p:txBody>
      </p:sp>
      <p:sp>
        <p:nvSpPr>
          <p:cNvPr id="6" name="Slide Number Placeholder 5">
            <a:extLst>
              <a:ext uri="{FF2B5EF4-FFF2-40B4-BE49-F238E27FC236}">
                <a16:creationId xmlns:a16="http://schemas.microsoft.com/office/drawing/2014/main" id="{A18CBCB4-993E-4E26-09FE-B2451DF1CFE4}"/>
              </a:ext>
            </a:extLst>
          </p:cNvPr>
          <p:cNvSpPr>
            <a:spLocks noGrp="1"/>
          </p:cNvSpPr>
          <p:nvPr>
            <p:ph type="sldNum" sz="quarter" idx="4"/>
          </p:nvPr>
        </p:nvSpPr>
        <p:spPr>
          <a:xfrm>
            <a:off x="8610600" y="6294786"/>
            <a:ext cx="2743200" cy="562580"/>
          </a:xfrm>
        </p:spPr>
        <p:txBody>
          <a:bodyPr vert="horz" lIns="91440" tIns="45720" rIns="91440" bIns="45720" rtlCol="0" anchor="ctr">
            <a:normAutofit/>
          </a:bodyPr>
          <a:lstStyle/>
          <a:p>
            <a:pPr defTabSz="914400">
              <a:spcAft>
                <a:spcPts val="600"/>
              </a:spcAft>
            </a:pPr>
            <a:fld id="{9A8527C4-A6CF-43F0-8644-DCB2BE673FF0}" type="slidenum">
              <a:rPr lang="en-US" sz="2400" smtClean="0">
                <a:solidFill>
                  <a:schemeClr val="tx1"/>
                </a:solidFill>
              </a:rPr>
              <a:pPr defTabSz="914400">
                <a:spcAft>
                  <a:spcPts val="600"/>
                </a:spcAft>
              </a:pPr>
              <a:t>20</a:t>
            </a:fld>
            <a:endParaRPr lang="en-US" sz="2400" dirty="0">
              <a:solidFill>
                <a:schemeClr val="tx1"/>
              </a:solidFill>
            </a:endParaRPr>
          </a:p>
        </p:txBody>
      </p:sp>
    </p:spTree>
    <p:extLst>
      <p:ext uri="{BB962C8B-B14F-4D97-AF65-F5344CB8AC3E}">
        <p14:creationId xmlns:p14="http://schemas.microsoft.com/office/powerpoint/2010/main" val="365117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7502-144D-88E1-8918-03EC5F891454}"/>
              </a:ext>
            </a:extLst>
          </p:cNvPr>
          <p:cNvSpPr>
            <a:spLocks noGrp="1"/>
          </p:cNvSpPr>
          <p:nvPr>
            <p:ph type="title"/>
          </p:nvPr>
        </p:nvSpPr>
        <p:spPr/>
        <p:txBody>
          <a:bodyPr>
            <a:normAutofit fontScale="90000"/>
          </a:bodyPr>
          <a:lstStyle/>
          <a:p>
            <a:r>
              <a:rPr lang="en-US" dirty="0"/>
              <a:t>There are no changes to the LCAP template and instructions for the 2026-27 LCAP</a:t>
            </a:r>
          </a:p>
        </p:txBody>
      </p:sp>
      <p:sp>
        <p:nvSpPr>
          <p:cNvPr id="6" name="Slide Number Placeholder 5">
            <a:extLst>
              <a:ext uri="{FF2B5EF4-FFF2-40B4-BE49-F238E27FC236}">
                <a16:creationId xmlns:a16="http://schemas.microsoft.com/office/drawing/2014/main" id="{737A05C7-23BD-6B1A-2798-D44CE9D43763}"/>
              </a:ext>
            </a:extLst>
          </p:cNvPr>
          <p:cNvSpPr>
            <a:spLocks noGrp="1"/>
          </p:cNvSpPr>
          <p:nvPr>
            <p:ph type="sldNum" sz="quarter" idx="4"/>
          </p:nvPr>
        </p:nvSpPr>
        <p:spPr>
          <a:xfrm>
            <a:off x="8610600" y="6215270"/>
            <a:ext cx="2743200" cy="506205"/>
          </a:xfrm>
        </p:spPr>
        <p:txBody>
          <a:bodyPr/>
          <a:lstStyle/>
          <a:p>
            <a:fld id="{9A8527C4-A6CF-43F0-8644-DCB2BE673FF0}" type="slidenum">
              <a:rPr lang="en-US" sz="2400" smtClean="0">
                <a:solidFill>
                  <a:schemeClr val="tx1"/>
                </a:solidFill>
              </a:rPr>
              <a:pPr/>
              <a:t>21</a:t>
            </a:fld>
            <a:endParaRPr lang="en-US" sz="2400" dirty="0">
              <a:solidFill>
                <a:schemeClr val="tx1"/>
              </a:solidFill>
            </a:endParaRPr>
          </a:p>
        </p:txBody>
      </p:sp>
    </p:spTree>
    <p:extLst>
      <p:ext uri="{BB962C8B-B14F-4D97-AF65-F5344CB8AC3E}">
        <p14:creationId xmlns:p14="http://schemas.microsoft.com/office/powerpoint/2010/main" val="419252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48" name="Rectangle 4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79937-B43D-4FF8-A2F7-4AD4ACE25E79}"/>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mj-lt"/>
                <a:ea typeface="+mj-ea"/>
                <a:cs typeface="+mj-cs"/>
              </a:rPr>
              <a:t>Plan Summary</a:t>
            </a:r>
          </a:p>
        </p:txBody>
      </p:sp>
      <p:sp>
        <p:nvSpPr>
          <p:cNvPr id="5" name="Text Placeholder 4">
            <a:extLst>
              <a:ext uri="{FF2B5EF4-FFF2-40B4-BE49-F238E27FC236}">
                <a16:creationId xmlns:a16="http://schemas.microsoft.com/office/drawing/2014/main" id="{890039B5-F423-4385-9BE7-C3E091AE4EB7}"/>
              </a:ext>
            </a:extLst>
          </p:cNvPr>
          <p:cNvSpPr>
            <a:spLocks noGrp="1"/>
          </p:cNvSpPr>
          <p:nvPr>
            <p:ph type="body" idx="1"/>
          </p:nvPr>
        </p:nvSpPr>
        <p:spPr>
          <a:xfrm>
            <a:off x="7526275" y="2366751"/>
            <a:ext cx="3618381" cy="2124496"/>
          </a:xfrm>
        </p:spPr>
        <p:txBody>
          <a:bodyPr vert="horz" lIns="91440" tIns="45720" rIns="91440" bIns="45720" rtlCol="0" anchor="ctr">
            <a:normAutofit/>
          </a:bodyPr>
          <a:lstStyle/>
          <a:p>
            <a:r>
              <a:rPr lang="en-US" sz="2800" kern="1200" dirty="0">
                <a:solidFill>
                  <a:schemeClr val="tx1"/>
                </a:solidFill>
                <a:latin typeface="+mn-lt"/>
                <a:ea typeface="+mn-ea"/>
                <a:cs typeface="+mn-cs"/>
              </a:rPr>
              <a:t>Providing context for the plan</a:t>
            </a:r>
          </a:p>
        </p:txBody>
      </p:sp>
      <p:sp>
        <p:nvSpPr>
          <p:cNvPr id="7" name="Slide Number Placeholder 6">
            <a:extLst>
              <a:ext uri="{FF2B5EF4-FFF2-40B4-BE49-F238E27FC236}">
                <a16:creationId xmlns:a16="http://schemas.microsoft.com/office/drawing/2014/main" id="{C083E4F5-6795-4B06-AF51-3CD8915831B3}"/>
              </a:ext>
            </a:extLst>
          </p:cNvPr>
          <p:cNvSpPr>
            <a:spLocks noGrp="1"/>
          </p:cNvSpPr>
          <p:nvPr>
            <p:ph type="sldNum" sz="quarter" idx="12"/>
          </p:nvPr>
        </p:nvSpPr>
        <p:spPr>
          <a:xfrm>
            <a:off x="8610600" y="6281530"/>
            <a:ext cx="2743200" cy="57583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22</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06843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F8FE62-64C5-2F96-9E50-A744822051E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26D0C08-B66E-AAE6-B152-18B387957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969B8-5800-4381-4D14-32A26EBA89A3}"/>
              </a:ext>
            </a:extLst>
          </p:cNvPr>
          <p:cNvSpPr>
            <a:spLocks noGrp="1"/>
          </p:cNvSpPr>
          <p:nvPr>
            <p:ph type="title"/>
          </p:nvPr>
        </p:nvSpPr>
        <p:spPr>
          <a:xfrm>
            <a:off x="808638" y="386930"/>
            <a:ext cx="9236700" cy="1188950"/>
          </a:xfrm>
        </p:spPr>
        <p:txBody>
          <a:bodyPr anchor="b">
            <a:normAutofit/>
          </a:bodyPr>
          <a:lstStyle/>
          <a:p>
            <a:r>
              <a:rPr lang="en-US" sz="5000" dirty="0"/>
              <a:t>Purpose of the Plan Summary</a:t>
            </a:r>
          </a:p>
        </p:txBody>
      </p:sp>
      <p:grpSp>
        <p:nvGrpSpPr>
          <p:cNvPr id="31" name="Group 30">
            <a:extLst>
              <a:ext uri="{FF2B5EF4-FFF2-40B4-BE49-F238E27FC236}">
                <a16:creationId xmlns:a16="http://schemas.microsoft.com/office/drawing/2014/main" id="{ADC16068-E07E-7064-4F83-EFF48FEFB8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2" name="Rectangle 31">
              <a:extLst>
                <a:ext uri="{FF2B5EF4-FFF2-40B4-BE49-F238E27FC236}">
                  <a16:creationId xmlns:a16="http://schemas.microsoft.com/office/drawing/2014/main" id="{E5B76219-4950-19FA-1430-2D93DE95A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95C493-056D-F769-F0F8-B781251C2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C840162-0D5D-DEB4-6A76-FCB740796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1B8E34-1816-AB62-15A5-EA3F59DB5C86}"/>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dirty="0"/>
              <a:t>A well-developed Plan Summary section provides a meaningful context for the LCAP, providing information about an LEA’s community as well as relevant information about student needs and performance. </a:t>
            </a:r>
          </a:p>
          <a:p>
            <a:r>
              <a:rPr lang="en-US" dirty="0"/>
              <a:t>In order to provide a meaningful context for the rest of the LCAP, the content of this section should be clearly and meaningfully related to the content included in the subsequent sections of the LCAP.</a:t>
            </a:r>
            <a:endParaRPr lang="en-US" dirty="0">
              <a:cs typeface="Arial"/>
            </a:endParaRPr>
          </a:p>
        </p:txBody>
      </p:sp>
      <p:sp>
        <p:nvSpPr>
          <p:cNvPr id="6" name="Slide Number Placeholder 5">
            <a:extLst>
              <a:ext uri="{FF2B5EF4-FFF2-40B4-BE49-F238E27FC236}">
                <a16:creationId xmlns:a16="http://schemas.microsoft.com/office/drawing/2014/main" id="{98CF8CC6-9B47-D8D3-B01A-AD8106E0BDF2}"/>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23</a:t>
            </a:fld>
            <a:endParaRPr lang="en-US"/>
          </a:p>
        </p:txBody>
      </p:sp>
    </p:spTree>
    <p:extLst>
      <p:ext uri="{BB962C8B-B14F-4D97-AF65-F5344CB8AC3E}">
        <p14:creationId xmlns:p14="http://schemas.microsoft.com/office/powerpoint/2010/main" val="239684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95F46D4-4FC8-74FC-17CB-E63E2045F438}"/>
              </a:ext>
            </a:extLst>
          </p:cNvPr>
          <p:cNvSpPr>
            <a:spLocks noGrp="1"/>
          </p:cNvSpPr>
          <p:nvPr>
            <p:ph type="title"/>
          </p:nvPr>
        </p:nvSpPr>
        <p:spPr>
          <a:xfrm>
            <a:off x="946842" y="1258957"/>
            <a:ext cx="4203302" cy="4089359"/>
          </a:xfrm>
        </p:spPr>
        <p:txBody>
          <a:bodyPr vert="horz" lIns="91440" tIns="45720" rIns="91440" bIns="45720" rtlCol="0" anchor="ctr">
            <a:normAutofit/>
          </a:bodyPr>
          <a:lstStyle/>
          <a:p>
            <a:r>
              <a:rPr lang="en-US" sz="5400" kern="1200" dirty="0">
                <a:solidFill>
                  <a:schemeClr val="tx1"/>
                </a:solidFill>
                <a:latin typeface="+mj-lt"/>
                <a:ea typeface="+mj-ea"/>
                <a:cs typeface="+mj-cs"/>
              </a:rPr>
              <a:t>The Plan Summary Section</a:t>
            </a: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B51AAEC-1B85-8211-D52B-7ED1F93E4739}"/>
              </a:ext>
            </a:extLst>
          </p:cNvPr>
          <p:cNvSpPr>
            <a:spLocks noGrp="1"/>
          </p:cNvSpPr>
          <p:nvPr>
            <p:ph type="sldNum" sz="quarter" idx="12"/>
          </p:nvPr>
        </p:nvSpPr>
        <p:spPr>
          <a:xfrm>
            <a:off x="8610600" y="6308036"/>
            <a:ext cx="1871749" cy="549330"/>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A8527C4-A6CF-43F0-8644-DCB2BE673FF0}" type="slidenum">
              <a:rPr kumimoji="0" lang="en-US" sz="2400" b="0" i="0" u="none" strike="noStrike" cap="none" spc="0" normalizeH="0" baseline="0" noProof="0">
                <a:ln>
                  <a:noFill/>
                </a:ln>
                <a:solidFill>
                  <a:schemeClr val="tx1"/>
                </a:solidFill>
                <a:effectLst/>
                <a:uLnTx/>
                <a:uFillTx/>
              </a:rPr>
              <a:pPr marR="0" lvl="0" indent="0" defTabSz="914400" fontAlgn="auto">
                <a:spcBef>
                  <a:spcPts val="0"/>
                </a:spcBef>
                <a:spcAft>
                  <a:spcPts val="600"/>
                </a:spcAft>
                <a:buClrTx/>
                <a:buSzTx/>
                <a:buFontTx/>
                <a:buNone/>
                <a:tabLst/>
                <a:defRPr/>
              </a:pPr>
              <a:t>24</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52203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D412-FBD8-9D9F-E6CC-AF19F142E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4767D-DEC4-F078-C0A1-E7CDDB15EEDF}"/>
              </a:ext>
            </a:extLst>
          </p:cNvPr>
          <p:cNvSpPr>
            <a:spLocks noGrp="1"/>
          </p:cNvSpPr>
          <p:nvPr>
            <p:ph type="title"/>
          </p:nvPr>
        </p:nvSpPr>
        <p:spPr>
          <a:xfrm>
            <a:off x="423949" y="587829"/>
            <a:ext cx="4424551" cy="3480588"/>
          </a:xfrm>
        </p:spPr>
        <p:txBody>
          <a:bodyPr/>
          <a:lstStyle/>
          <a:p>
            <a:r>
              <a:rPr lang="en-US" dirty="0"/>
              <a:t>Components of the Plan Summary</a:t>
            </a:r>
          </a:p>
        </p:txBody>
      </p:sp>
      <p:grpSp>
        <p:nvGrpSpPr>
          <p:cNvPr id="7" name="Group 6">
            <a:extLst>
              <a:ext uri="{FF2B5EF4-FFF2-40B4-BE49-F238E27FC236}">
                <a16:creationId xmlns:a16="http://schemas.microsoft.com/office/drawing/2014/main" id="{FE445B06-EBE4-DBBB-6500-B16074F7ED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9E8FAA53-FE06-8F0A-9F14-095C28ED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6689635-33D4-4AEC-281D-1F719C5002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0BB82E99-C702-C72E-3189-BCD84B4C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C6075-8689-A026-49D3-50CE2572EE5E}"/>
              </a:ext>
            </a:extLst>
          </p:cNvPr>
          <p:cNvSpPr>
            <a:spLocks noGrp="1"/>
          </p:cNvSpPr>
          <p:nvPr>
            <p:ph idx="1"/>
          </p:nvPr>
        </p:nvSpPr>
        <p:spPr>
          <a:xfrm>
            <a:off x="5340626" y="834887"/>
            <a:ext cx="6013174" cy="5342075"/>
          </a:xfrm>
        </p:spPr>
        <p:txBody>
          <a:bodyPr anchor="ctr">
            <a:normAutofit/>
          </a:bodyPr>
          <a:lstStyle/>
          <a:p>
            <a:r>
              <a:rPr lang="en-US" dirty="0"/>
              <a:t>General Information</a:t>
            </a:r>
          </a:p>
          <a:p>
            <a:r>
              <a:rPr lang="en-US" dirty="0"/>
              <a:t>Reflections: Annual Performance</a:t>
            </a:r>
          </a:p>
          <a:p>
            <a:r>
              <a:rPr lang="en-US" dirty="0"/>
              <a:t>Reflections: Technical Assistance</a:t>
            </a:r>
          </a:p>
          <a:p>
            <a:r>
              <a:rPr lang="en-US" dirty="0"/>
              <a:t>Comprehensive Support and Improvement (CSI) Prompts</a:t>
            </a:r>
          </a:p>
        </p:txBody>
      </p:sp>
      <p:sp>
        <p:nvSpPr>
          <p:cNvPr id="6" name="Slide Number Placeholder 5">
            <a:extLst>
              <a:ext uri="{FF2B5EF4-FFF2-40B4-BE49-F238E27FC236}">
                <a16:creationId xmlns:a16="http://schemas.microsoft.com/office/drawing/2014/main" id="{0B3BA913-70B3-D954-C2A2-44F1DE3B23C0}"/>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25</a:t>
            </a:fld>
            <a:endParaRPr lang="en-US" sz="2400" dirty="0">
              <a:solidFill>
                <a:schemeClr val="tx1"/>
              </a:solidFill>
            </a:endParaRPr>
          </a:p>
        </p:txBody>
      </p:sp>
    </p:spTree>
    <p:extLst>
      <p:ext uri="{BB962C8B-B14F-4D97-AF65-F5344CB8AC3E}">
        <p14:creationId xmlns:p14="http://schemas.microsoft.com/office/powerpoint/2010/main" val="6857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52810-6012-768D-85A7-1C3434EF3B8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0800437-1C8C-BFCC-DD97-A18E758FF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949F9-0EFE-A64D-0540-56E6BEF86E9E}"/>
              </a:ext>
            </a:extLst>
          </p:cNvPr>
          <p:cNvSpPr>
            <a:spLocks noGrp="1"/>
          </p:cNvSpPr>
          <p:nvPr>
            <p:ph type="title"/>
          </p:nvPr>
        </p:nvSpPr>
        <p:spPr>
          <a:xfrm>
            <a:off x="808638" y="386930"/>
            <a:ext cx="9236700" cy="1188950"/>
          </a:xfrm>
        </p:spPr>
        <p:txBody>
          <a:bodyPr anchor="b">
            <a:normAutofit/>
          </a:bodyPr>
          <a:lstStyle/>
          <a:p>
            <a:r>
              <a:rPr lang="en-US" sz="4800" dirty="0"/>
              <a:t>General Information</a:t>
            </a:r>
            <a:endParaRPr lang="en-US" sz="5000" dirty="0"/>
          </a:p>
        </p:txBody>
      </p:sp>
      <p:grpSp>
        <p:nvGrpSpPr>
          <p:cNvPr id="31" name="Group 30">
            <a:extLst>
              <a:ext uri="{FF2B5EF4-FFF2-40B4-BE49-F238E27FC236}">
                <a16:creationId xmlns:a16="http://schemas.microsoft.com/office/drawing/2014/main" id="{2947667F-BBFE-A521-FA31-9079320B07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2" name="Rectangle 31">
              <a:extLst>
                <a:ext uri="{FF2B5EF4-FFF2-40B4-BE49-F238E27FC236}">
                  <a16:creationId xmlns:a16="http://schemas.microsoft.com/office/drawing/2014/main" id="{81E9C618-835E-9046-116A-927FB0AFB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CE2B0F-6C89-368D-E62D-E20000C1F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6ABFA2C7-B128-22A2-0E45-924AF4E4A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0D0A82-FFA0-E4DC-747A-13A23B7A3405}"/>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dirty="0"/>
              <a:t>This section describes the LEA’s students and community.</a:t>
            </a:r>
          </a:p>
          <a:p>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a:p>
            <a:r>
              <a:rPr lang="en-US" dirty="0"/>
              <a:t>LEAs may also provide information about their strategic plan, vision, etc.</a:t>
            </a:r>
          </a:p>
          <a:p>
            <a:r>
              <a:rPr lang="en-US" dirty="0"/>
              <a:t>Reminder: as part of this response, all schools within the LEA receiving Equity Multiplier funding must be identified. </a:t>
            </a:r>
          </a:p>
        </p:txBody>
      </p:sp>
      <p:sp>
        <p:nvSpPr>
          <p:cNvPr id="6" name="Slide Number Placeholder 5">
            <a:extLst>
              <a:ext uri="{FF2B5EF4-FFF2-40B4-BE49-F238E27FC236}">
                <a16:creationId xmlns:a16="http://schemas.microsoft.com/office/drawing/2014/main" id="{77C9EBAA-E1A2-D072-D5E6-C8EDCF2C014A}"/>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26</a:t>
            </a:fld>
            <a:endParaRPr lang="en-US"/>
          </a:p>
        </p:txBody>
      </p:sp>
    </p:spTree>
    <p:extLst>
      <p:ext uri="{BB962C8B-B14F-4D97-AF65-F5344CB8AC3E}">
        <p14:creationId xmlns:p14="http://schemas.microsoft.com/office/powerpoint/2010/main" val="324508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538497-6055-F067-FC28-108BD17A96D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D435EC-C2EE-540D-C442-874322EB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7D5142C-D946-ACA8-AADC-7F109CD19145}"/>
              </a:ext>
            </a:extLst>
          </p:cNvPr>
          <p:cNvSpPr>
            <a:spLocks noGrp="1"/>
          </p:cNvSpPr>
          <p:nvPr>
            <p:ph type="title"/>
          </p:nvPr>
        </p:nvSpPr>
        <p:spPr>
          <a:xfrm>
            <a:off x="808637" y="386930"/>
            <a:ext cx="10373713" cy="1188950"/>
          </a:xfrm>
        </p:spPr>
        <p:txBody>
          <a:bodyPr anchor="b">
            <a:normAutofit fontScale="90000"/>
          </a:bodyPr>
          <a:lstStyle/>
          <a:p>
            <a:r>
              <a:rPr lang="en-US" sz="5400" dirty="0"/>
              <a:t>Reflections: Annual Performance (1) </a:t>
            </a:r>
          </a:p>
        </p:txBody>
      </p:sp>
      <p:grpSp>
        <p:nvGrpSpPr>
          <p:cNvPr id="25" name="Group 24">
            <a:extLst>
              <a:ext uri="{FF2B5EF4-FFF2-40B4-BE49-F238E27FC236}">
                <a16:creationId xmlns:a16="http://schemas.microsoft.com/office/drawing/2014/main" id="{EC7BB07B-AD9F-0898-1919-AD0E05498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C12BFB24-90AF-4F88-B29E-E8E6D4B8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3504577-4F9B-8930-E53B-F35424347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14328827-214F-535D-2267-4047F0E56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066D83D-B692-D836-5CD8-63851893EE73}"/>
              </a:ext>
            </a:extLst>
          </p:cNvPr>
          <p:cNvSpPr>
            <a:spLocks noGrp="1"/>
          </p:cNvSpPr>
          <p:nvPr>
            <p:ph idx="1"/>
          </p:nvPr>
        </p:nvSpPr>
        <p:spPr>
          <a:xfrm>
            <a:off x="838200" y="2531327"/>
            <a:ext cx="10515600" cy="3645636"/>
          </a:xfrm>
        </p:spPr>
        <p:txBody>
          <a:bodyPr>
            <a:normAutofit/>
          </a:bodyPr>
          <a:lstStyle/>
          <a:p>
            <a:r>
              <a:rPr lang="en-US" dirty="0"/>
              <a:t>Reflect on the LEA’s annual performance on the Dashboard and local data. This may include both successes and challenges identified by the LEA during the development process. </a:t>
            </a:r>
          </a:p>
          <a:p>
            <a:pPr lvl="1"/>
            <a:r>
              <a:rPr lang="en-US" dirty="0"/>
              <a:t>Reminder: LEAs are encouraged to highlight how they are addressing the identified needs of student groups, and/or schools within the LCAP as part of this response.</a:t>
            </a:r>
          </a:p>
          <a:p>
            <a:pPr lvl="1"/>
            <a:r>
              <a:rPr lang="en-US" dirty="0"/>
              <a:t>For Year Three of the LCAP, the LEA will be reporting annual performance on the 2025 Dashboard and local data. </a:t>
            </a:r>
          </a:p>
        </p:txBody>
      </p:sp>
      <p:sp>
        <p:nvSpPr>
          <p:cNvPr id="7" name="Slide Number Placeholder 5">
            <a:extLst>
              <a:ext uri="{FF2B5EF4-FFF2-40B4-BE49-F238E27FC236}">
                <a16:creationId xmlns:a16="http://schemas.microsoft.com/office/drawing/2014/main" id="{C18E6C3F-C591-5505-20FD-70D87CB36D62}"/>
              </a:ext>
            </a:extLst>
          </p:cNvPr>
          <p:cNvSpPr>
            <a:spLocks noGrp="1"/>
          </p:cNvSpPr>
          <p:nvPr>
            <p:ph type="sldNum" sz="quarter" idx="4"/>
          </p:nvPr>
        </p:nvSpPr>
        <p:spPr>
          <a:xfrm>
            <a:off x="8610600" y="6350924"/>
            <a:ext cx="2743200" cy="506441"/>
          </a:xfrm>
          <a:prstGeom prst="rect">
            <a:avLst/>
          </a:prstGeom>
        </p:spPr>
        <p:txBody>
          <a:bodyPr vert="horz" lIns="91440" tIns="45720" rIns="91440" bIns="45720" rtlCol="0">
            <a:norm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27</a:t>
            </a:fld>
            <a:endParaRPr lang="en-US" sz="2400" dirty="0">
              <a:solidFill>
                <a:schemeClr val="tx1"/>
              </a:solidFill>
            </a:endParaRPr>
          </a:p>
        </p:txBody>
      </p:sp>
    </p:spTree>
    <p:extLst>
      <p:ext uri="{BB962C8B-B14F-4D97-AF65-F5344CB8AC3E}">
        <p14:creationId xmlns:p14="http://schemas.microsoft.com/office/powerpoint/2010/main" val="137524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A3DBAC-DD4D-0669-C767-6223D064860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4420-500C-A08D-D338-88562EC5D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E3970CE-60EE-064B-4755-E755FDDA0831}"/>
              </a:ext>
            </a:extLst>
          </p:cNvPr>
          <p:cNvSpPr>
            <a:spLocks noGrp="1"/>
          </p:cNvSpPr>
          <p:nvPr>
            <p:ph type="title"/>
          </p:nvPr>
        </p:nvSpPr>
        <p:spPr>
          <a:xfrm>
            <a:off x="808637" y="386930"/>
            <a:ext cx="10373713" cy="1188950"/>
          </a:xfrm>
        </p:spPr>
        <p:txBody>
          <a:bodyPr anchor="b">
            <a:normAutofit fontScale="90000"/>
          </a:bodyPr>
          <a:lstStyle/>
          <a:p>
            <a:r>
              <a:rPr lang="en-US" sz="5400" dirty="0"/>
              <a:t>Reflections: Annual Performance (2) </a:t>
            </a:r>
          </a:p>
        </p:txBody>
      </p:sp>
      <p:grpSp>
        <p:nvGrpSpPr>
          <p:cNvPr id="25" name="Group 24">
            <a:extLst>
              <a:ext uri="{FF2B5EF4-FFF2-40B4-BE49-F238E27FC236}">
                <a16:creationId xmlns:a16="http://schemas.microsoft.com/office/drawing/2014/main" id="{A5988EFA-3DCF-977D-B5C1-2470AC5F7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0F4AD5C3-ED45-72FB-AE4E-26873CAC5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D1AE40-8F94-91D1-0D88-3B9E426C7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4A25A172-8D2B-A9B8-BA35-A8EDC7850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6ED4283-3A14-26DC-8D20-AA46CCBBA431}"/>
              </a:ext>
            </a:extLst>
          </p:cNvPr>
          <p:cNvSpPr>
            <a:spLocks noGrp="1"/>
          </p:cNvSpPr>
          <p:nvPr>
            <p:ph idx="1"/>
          </p:nvPr>
        </p:nvSpPr>
        <p:spPr>
          <a:xfrm>
            <a:off x="356839" y="2531327"/>
            <a:ext cx="10996961" cy="3645636"/>
          </a:xfrm>
        </p:spPr>
        <p:txBody>
          <a:bodyPr>
            <a:normAutofit/>
          </a:bodyPr>
          <a:lstStyle/>
          <a:p>
            <a:r>
              <a:rPr lang="en-US" dirty="0"/>
              <a:t>The LEA must retain the identification of the following; the current responses must remain unchanged for the 2026–27 LCAP:</a:t>
            </a:r>
          </a:p>
          <a:p>
            <a:pPr lvl="1"/>
            <a:r>
              <a:rPr lang="en-US" dirty="0"/>
              <a:t>Any school within the LEA that received the lowest performance level on one or more state indicators on the 2023 Dashboard; </a:t>
            </a:r>
          </a:p>
          <a:p>
            <a:pPr lvl="1"/>
            <a:r>
              <a:rPr lang="en-US" dirty="0"/>
              <a:t>Any student group within the LEA that received the lowest performance level on one or more state indicators on the 2023 Dashboard; and/or </a:t>
            </a:r>
          </a:p>
          <a:p>
            <a:pPr lvl="1"/>
            <a:r>
              <a:rPr lang="en-US" dirty="0"/>
              <a:t>Any student group within a school within the LEA that received the lowest performance level on one or more state indicators on the 2023 Dashboard.</a:t>
            </a:r>
          </a:p>
        </p:txBody>
      </p:sp>
      <p:sp>
        <p:nvSpPr>
          <p:cNvPr id="7" name="Slide Number Placeholder 5">
            <a:extLst>
              <a:ext uri="{FF2B5EF4-FFF2-40B4-BE49-F238E27FC236}">
                <a16:creationId xmlns:a16="http://schemas.microsoft.com/office/drawing/2014/main" id="{9316A57F-482A-77E7-4BD2-232C78E80744}"/>
              </a:ext>
            </a:extLst>
          </p:cNvPr>
          <p:cNvSpPr>
            <a:spLocks noGrp="1"/>
          </p:cNvSpPr>
          <p:nvPr>
            <p:ph type="sldNum" sz="quarter" idx="4"/>
          </p:nvPr>
        </p:nvSpPr>
        <p:spPr>
          <a:xfrm>
            <a:off x="8610600" y="6492240"/>
            <a:ext cx="2743200" cy="365125"/>
          </a:xfrm>
          <a:prstGeom prst="rect">
            <a:avLst/>
          </a:prstGeom>
        </p:spPr>
        <p:txBody>
          <a:bodyPr vert="horz" lIns="91440" tIns="45720" rIns="91440" bIns="45720" rtlCol="0">
            <a:no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28</a:t>
            </a:fld>
            <a:endParaRPr lang="en-US" sz="2400" dirty="0">
              <a:solidFill>
                <a:schemeClr val="tx1"/>
              </a:solidFill>
            </a:endParaRPr>
          </a:p>
        </p:txBody>
      </p:sp>
    </p:spTree>
    <p:extLst>
      <p:ext uri="{BB962C8B-B14F-4D97-AF65-F5344CB8AC3E}">
        <p14:creationId xmlns:p14="http://schemas.microsoft.com/office/powerpoint/2010/main" val="84680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171FBE-E913-B669-3BA5-5CD04D87A94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E7423AC-0A12-3EBF-2346-0C64A328D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08A79D3-5C9B-F0EE-D623-9914CB898C98}"/>
              </a:ext>
            </a:extLst>
          </p:cNvPr>
          <p:cNvSpPr>
            <a:spLocks noGrp="1"/>
          </p:cNvSpPr>
          <p:nvPr>
            <p:ph type="title"/>
          </p:nvPr>
        </p:nvSpPr>
        <p:spPr>
          <a:xfrm>
            <a:off x="609600" y="386930"/>
            <a:ext cx="10844993" cy="1188950"/>
          </a:xfrm>
        </p:spPr>
        <p:txBody>
          <a:bodyPr anchor="b">
            <a:noAutofit/>
          </a:bodyPr>
          <a:lstStyle/>
          <a:p>
            <a:r>
              <a:rPr lang="en-US" sz="4000" dirty="0"/>
              <a:t>Annual Performance: Learning Recovery Emergency Block Grant Requirements (1)</a:t>
            </a:r>
          </a:p>
        </p:txBody>
      </p:sp>
      <p:grpSp>
        <p:nvGrpSpPr>
          <p:cNvPr id="25" name="Group 24">
            <a:extLst>
              <a:ext uri="{FF2B5EF4-FFF2-40B4-BE49-F238E27FC236}">
                <a16:creationId xmlns:a16="http://schemas.microsoft.com/office/drawing/2014/main" id="{CC9C972A-782E-C1B8-3781-1F914F85F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7DD18B85-E195-9DB6-AAF6-F97477D6E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D281EDB-82D3-A7C4-F1A0-4744901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19E6792C-3B32-00E5-C492-D5514E99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4490D9D-2E1D-8649-4DFE-2733B9E08307}"/>
              </a:ext>
            </a:extLst>
          </p:cNvPr>
          <p:cNvSpPr>
            <a:spLocks noGrp="1"/>
          </p:cNvSpPr>
          <p:nvPr>
            <p:ph idx="1"/>
          </p:nvPr>
        </p:nvSpPr>
        <p:spPr>
          <a:xfrm>
            <a:off x="356839" y="2531327"/>
            <a:ext cx="10996961" cy="3645636"/>
          </a:xfrm>
        </p:spPr>
        <p:txBody>
          <a:bodyPr>
            <a:normAutofit/>
          </a:bodyPr>
          <a:lstStyle/>
          <a:p>
            <a:r>
              <a:rPr lang="en-US" i="1" dirty="0"/>
              <a:t>EC </a:t>
            </a:r>
            <a:r>
              <a:rPr lang="en-US" dirty="0"/>
              <a:t>Section 52064.4 requires that LEAs that have received Learning Recovery Emergency Block Grant (LREBG) funds include one or more actions funded with LREBG funds within the 2025–26, 2026–27 and 2027–28 LCAPs, as applicable to the LEA. </a:t>
            </a:r>
          </a:p>
          <a:p>
            <a:pPr>
              <a:spcBef>
                <a:spcPts val="1200"/>
              </a:spcBef>
            </a:pPr>
            <a:r>
              <a:rPr lang="en-US" dirty="0"/>
              <a:t>For the 2026–27 LCAP the LEA must identify whether or not it will have unexpended LREBG funds for the applicable LCAP year.</a:t>
            </a:r>
          </a:p>
          <a:p>
            <a:pPr lvl="1">
              <a:spcBef>
                <a:spcPts val="1200"/>
              </a:spcBef>
            </a:pPr>
            <a:r>
              <a:rPr lang="en-US" dirty="0"/>
              <a:t>If the LEA identifies that it will have unexpended LREBG funds the LEA must provide additional information in the Reflections: Annual Performance response.</a:t>
            </a:r>
          </a:p>
        </p:txBody>
      </p:sp>
      <p:sp>
        <p:nvSpPr>
          <p:cNvPr id="7" name="Slide Number Placeholder 5">
            <a:extLst>
              <a:ext uri="{FF2B5EF4-FFF2-40B4-BE49-F238E27FC236}">
                <a16:creationId xmlns:a16="http://schemas.microsoft.com/office/drawing/2014/main" id="{8A8E9379-F599-6A87-1702-EFB9FB5CC4C1}"/>
              </a:ext>
            </a:extLst>
          </p:cNvPr>
          <p:cNvSpPr>
            <a:spLocks noGrp="1"/>
          </p:cNvSpPr>
          <p:nvPr>
            <p:ph type="sldNum" sz="quarter" idx="4"/>
          </p:nvPr>
        </p:nvSpPr>
        <p:spPr>
          <a:xfrm>
            <a:off x="8610600" y="6350924"/>
            <a:ext cx="2743200" cy="506441"/>
          </a:xfrm>
          <a:prstGeom prst="rect">
            <a:avLst/>
          </a:prstGeom>
        </p:spPr>
        <p:txBody>
          <a:bodyPr vert="horz" lIns="91440" tIns="45720" rIns="91440" bIns="45720" rtlCol="0">
            <a:norm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29</a:t>
            </a:fld>
            <a:endParaRPr lang="en-US" sz="2400" dirty="0">
              <a:solidFill>
                <a:schemeClr val="tx1"/>
              </a:solidFill>
            </a:endParaRPr>
          </a:p>
        </p:txBody>
      </p:sp>
    </p:spTree>
    <p:extLst>
      <p:ext uri="{BB962C8B-B14F-4D97-AF65-F5344CB8AC3E}">
        <p14:creationId xmlns:p14="http://schemas.microsoft.com/office/powerpoint/2010/main" val="250573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081D61-66EC-A1C8-F3D2-B857920E3724}"/>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8577843-0A4E-D91A-B057-C8B774485812}"/>
              </a:ext>
            </a:extLst>
          </p:cNvPr>
          <p:cNvSpPr>
            <a:spLocks noGrp="1"/>
          </p:cNvSpPr>
          <p:nvPr>
            <p:ph type="title"/>
          </p:nvPr>
        </p:nvSpPr>
        <p:spPr>
          <a:xfrm>
            <a:off x="808638" y="386930"/>
            <a:ext cx="9236700" cy="1188950"/>
          </a:xfrm>
        </p:spPr>
        <p:txBody>
          <a:bodyPr anchor="b">
            <a:normAutofit/>
          </a:bodyPr>
          <a:lstStyle/>
          <a:p>
            <a:r>
              <a:rPr lang="en-US" sz="5400" dirty="0"/>
              <a:t>Template Files</a:t>
            </a:r>
          </a:p>
        </p:txBody>
      </p:sp>
      <p:grpSp>
        <p:nvGrpSpPr>
          <p:cNvPr id="50" name="Group 4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 name="Rectangle 5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671ED2B-8D6D-DFCA-9F57-0A493842A082}"/>
              </a:ext>
            </a:extLst>
          </p:cNvPr>
          <p:cNvSpPr>
            <a:spLocks noGrp="1"/>
          </p:cNvSpPr>
          <p:nvPr>
            <p:ph idx="1"/>
          </p:nvPr>
        </p:nvSpPr>
        <p:spPr>
          <a:xfrm>
            <a:off x="793660" y="2367643"/>
            <a:ext cx="10143668" cy="3667397"/>
          </a:xfrm>
        </p:spPr>
        <p:txBody>
          <a:bodyPr anchor="ctr">
            <a:normAutofit/>
          </a:bodyPr>
          <a:lstStyle/>
          <a:p>
            <a:pPr marL="175895" indent="-175895"/>
            <a:r>
              <a:rPr lang="en-US" dirty="0">
                <a:solidFill>
                  <a:srgbClr val="1704A0"/>
                </a:solidFill>
                <a:hlinkClick r:id="rId3">
                  <a:extLst>
                    <a:ext uri="{A12FA001-AC4F-418D-AE19-62706E023703}">
                      <ahyp:hlinkClr xmlns:ahyp="http://schemas.microsoft.com/office/drawing/2018/hyperlinkcolor" val="tx"/>
                    </a:ext>
                  </a:extLst>
                </a:hlinkClick>
              </a:rPr>
              <a:t>Budget Overview for Parents Template for 2026–27 (XLSX)</a:t>
            </a:r>
            <a:endParaRPr lang="en-US" dirty="0"/>
          </a:p>
          <a:p>
            <a:pPr marL="175895" indent="-175895"/>
            <a:r>
              <a:rPr lang="en-US" dirty="0">
                <a:cs typeface="Calibri"/>
                <a:hlinkClick r:id="rId4"/>
              </a:rPr>
              <a:t>Local Control Funding Formula (LCAP) Template for 2026–27 (DOCX)</a:t>
            </a:r>
            <a:endParaRPr lang="en-US" dirty="0">
              <a:cs typeface="Arial"/>
            </a:endParaRPr>
          </a:p>
          <a:p>
            <a:pPr marL="175895" indent="-175895"/>
            <a:r>
              <a:rPr lang="en-US" dirty="0">
                <a:hlinkClick r:id="rId5"/>
              </a:rPr>
              <a:t>LCAP Action Tables Template for 2026–27 (XLSX)</a:t>
            </a:r>
            <a:r>
              <a:rPr lang="en-US" dirty="0"/>
              <a:t> </a:t>
            </a:r>
            <a:endParaRPr lang="en-US" dirty="0">
              <a:cs typeface="Arial"/>
              <a:hlinkClick r:id="rId5"/>
            </a:endParaRPr>
          </a:p>
          <a:p>
            <a:pPr marL="175895" indent="-175895">
              <a:buFont typeface="Arial"/>
              <a:buChar char="•"/>
            </a:pPr>
            <a:r>
              <a:rPr lang="en-US" dirty="0">
                <a:cs typeface="Arial"/>
                <a:hlinkClick r:id="rId6"/>
              </a:rPr>
              <a:t>County Office Education (COE) LCFF Budget Overview for Parents for 2026–27 (XLSX)</a:t>
            </a:r>
            <a:r>
              <a:rPr lang="en-US" dirty="0">
                <a:cs typeface="Arial"/>
              </a:rPr>
              <a:t> </a:t>
            </a:r>
            <a:endParaRPr lang="en-US" dirty="0"/>
          </a:p>
          <a:p>
            <a:pPr marL="0" indent="0">
              <a:buNone/>
            </a:pPr>
            <a:endParaRPr lang="en-US" dirty="0">
              <a:cs typeface="Arial"/>
            </a:endParaRPr>
          </a:p>
          <a:p>
            <a:pPr marL="0" indent="0">
              <a:buNone/>
            </a:pPr>
            <a:r>
              <a:rPr lang="en-US" dirty="0">
                <a:cs typeface="Arial"/>
              </a:rPr>
              <a:t>Note: The template and instructions files are unchanged from 2025–26.</a:t>
            </a:r>
            <a:endParaRPr lang="en-US" dirty="0"/>
          </a:p>
        </p:txBody>
      </p:sp>
      <p:sp>
        <p:nvSpPr>
          <p:cNvPr id="7" name="Slide Number Placeholder 5">
            <a:extLst>
              <a:ext uri="{FF2B5EF4-FFF2-40B4-BE49-F238E27FC236}">
                <a16:creationId xmlns:a16="http://schemas.microsoft.com/office/drawing/2014/main" id="{7F7355D6-A261-1734-65E0-031542224B40}"/>
              </a:ext>
            </a:extLst>
          </p:cNvPr>
          <p:cNvSpPr>
            <a:spLocks noGrp="1"/>
          </p:cNvSpPr>
          <p:nvPr>
            <p:ph type="sldNum" sz="quarter" idx="4"/>
          </p:nvPr>
        </p:nvSpPr>
        <p:spPr>
          <a:xfrm>
            <a:off x="8610600" y="6350924"/>
            <a:ext cx="2743200" cy="506441"/>
          </a:xfrm>
          <a:prstGeom prst="rect">
            <a:avLst/>
          </a:prstGeom>
        </p:spPr>
        <p:txBody>
          <a:bodyPr vert="horz" lIns="91440" tIns="45720" rIns="91440" bIns="45720" rtlCol="0">
            <a:norm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3</a:t>
            </a:fld>
            <a:endParaRPr lang="en-US" sz="2400" dirty="0">
              <a:solidFill>
                <a:schemeClr val="tx1"/>
              </a:solidFill>
            </a:endParaRPr>
          </a:p>
        </p:txBody>
      </p:sp>
    </p:spTree>
    <p:extLst>
      <p:ext uri="{BB962C8B-B14F-4D97-AF65-F5344CB8AC3E}">
        <p14:creationId xmlns:p14="http://schemas.microsoft.com/office/powerpoint/2010/main" val="293027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181E23-C6DC-4394-1331-F8C4D79A63E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7A16F76-D799-68DB-B1C9-1CE884342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7A309CF-EA5D-474B-40F4-6F4039F6B8AB}"/>
              </a:ext>
            </a:extLst>
          </p:cNvPr>
          <p:cNvSpPr>
            <a:spLocks noGrp="1"/>
          </p:cNvSpPr>
          <p:nvPr>
            <p:ph type="title"/>
          </p:nvPr>
        </p:nvSpPr>
        <p:spPr>
          <a:xfrm>
            <a:off x="485776" y="386930"/>
            <a:ext cx="10968818" cy="1188950"/>
          </a:xfrm>
        </p:spPr>
        <p:txBody>
          <a:bodyPr anchor="b">
            <a:noAutofit/>
          </a:bodyPr>
          <a:lstStyle/>
          <a:p>
            <a:r>
              <a:rPr lang="en-US" sz="4000" dirty="0"/>
              <a:t>Annual Performance: LREBG</a:t>
            </a:r>
            <a:r>
              <a:rPr lang="en-US" sz="4000" strike="sngStrike" dirty="0"/>
              <a:t> </a:t>
            </a:r>
            <a:r>
              <a:rPr lang="en-US" sz="4000" dirty="0"/>
              <a:t>Requirements (2)</a:t>
            </a:r>
          </a:p>
        </p:txBody>
      </p:sp>
      <p:grpSp>
        <p:nvGrpSpPr>
          <p:cNvPr id="25" name="Group 24">
            <a:extLst>
              <a:ext uri="{FF2B5EF4-FFF2-40B4-BE49-F238E27FC236}">
                <a16:creationId xmlns:a16="http://schemas.microsoft.com/office/drawing/2014/main" id="{65C68334-D36A-AA8C-152B-C2A381F3EE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0A81A795-0FBB-F757-09B0-DEE10212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1598E3B-7CF4-8833-6169-DE47A50AD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79C231F8-D5C4-6E20-369A-5C71EDA85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9F0AFC8-FE21-1C6C-EDC1-E433F482A684}"/>
              </a:ext>
            </a:extLst>
          </p:cNvPr>
          <p:cNvSpPr>
            <a:spLocks noGrp="1"/>
          </p:cNvSpPr>
          <p:nvPr>
            <p:ph idx="1"/>
          </p:nvPr>
        </p:nvSpPr>
        <p:spPr>
          <a:xfrm>
            <a:off x="356839" y="2531327"/>
            <a:ext cx="10996961" cy="3645636"/>
          </a:xfrm>
        </p:spPr>
        <p:txBody>
          <a:bodyPr>
            <a:normAutofit lnSpcReduction="10000"/>
          </a:bodyPr>
          <a:lstStyle/>
          <a:p>
            <a:r>
              <a:rPr lang="en-US" dirty="0"/>
              <a:t>An LEA that identifies that it will have unexpended LREBG funds must provide the following information:</a:t>
            </a:r>
          </a:p>
          <a:p>
            <a:pPr lvl="1"/>
            <a:r>
              <a:rPr lang="en-US" dirty="0"/>
              <a:t>The goal and action number for each action that will be funded, either in whole or in part, with LREBG funds; and </a:t>
            </a:r>
          </a:p>
          <a:p>
            <a:pPr lvl="1"/>
            <a:r>
              <a:rPr lang="en-US" dirty="0"/>
              <a:t>An explanation of the rationale for selecting each action funded with LREBG funds. This explanation must include </a:t>
            </a:r>
          </a:p>
          <a:p>
            <a:pPr lvl="2"/>
            <a:r>
              <a:rPr lang="en-US" dirty="0"/>
              <a:t>an explanation of how the action is aligned with the allowable uses of funds identified in </a:t>
            </a:r>
            <a:r>
              <a:rPr lang="en-US" i="1" dirty="0"/>
              <a:t>EC</a:t>
            </a:r>
            <a:r>
              <a:rPr lang="en-US" dirty="0"/>
              <a:t> Section 32526(c)(2); and</a:t>
            </a:r>
          </a:p>
          <a:p>
            <a:pPr lvl="2"/>
            <a:r>
              <a:rPr lang="en-US" dirty="0"/>
              <a:t>an explanation of how the action is expected to address the area(s) of need of students and schools identified in the needs assessment required by </a:t>
            </a:r>
            <a:r>
              <a:rPr lang="en-US" i="1" dirty="0"/>
              <a:t>EC</a:t>
            </a:r>
            <a:r>
              <a:rPr lang="en-US" dirty="0"/>
              <a:t> Section 32526(d).</a:t>
            </a:r>
          </a:p>
        </p:txBody>
      </p:sp>
      <p:sp>
        <p:nvSpPr>
          <p:cNvPr id="7" name="Slide Number Placeholder 5">
            <a:extLst>
              <a:ext uri="{FF2B5EF4-FFF2-40B4-BE49-F238E27FC236}">
                <a16:creationId xmlns:a16="http://schemas.microsoft.com/office/drawing/2014/main" id="{3AABD652-FA5C-B659-DB5F-ECE2E69B819F}"/>
              </a:ext>
            </a:extLst>
          </p:cNvPr>
          <p:cNvSpPr>
            <a:spLocks noGrp="1"/>
          </p:cNvSpPr>
          <p:nvPr>
            <p:ph type="sldNum" sz="quarter" idx="4"/>
          </p:nvPr>
        </p:nvSpPr>
        <p:spPr>
          <a:xfrm>
            <a:off x="8610600" y="6350924"/>
            <a:ext cx="2743200" cy="506441"/>
          </a:xfrm>
          <a:prstGeom prst="rect">
            <a:avLst/>
          </a:prstGeom>
        </p:spPr>
        <p:txBody>
          <a:bodyPr vert="horz" lIns="91440" tIns="45720" rIns="91440" bIns="45720" rtlCol="0">
            <a:no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30</a:t>
            </a:fld>
            <a:endParaRPr lang="en-US" sz="2400" dirty="0">
              <a:solidFill>
                <a:schemeClr val="tx1"/>
              </a:solidFill>
            </a:endParaRPr>
          </a:p>
        </p:txBody>
      </p:sp>
    </p:spTree>
    <p:extLst>
      <p:ext uri="{BB962C8B-B14F-4D97-AF65-F5344CB8AC3E}">
        <p14:creationId xmlns:p14="http://schemas.microsoft.com/office/powerpoint/2010/main" val="409289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1557A-F0B9-8335-6EBC-2F3058DF553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6E6C47-264B-D028-9C40-5A4D50DA6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0D11C240-87B3-BDF3-C231-1F067FC83542}"/>
              </a:ext>
            </a:extLst>
          </p:cNvPr>
          <p:cNvSpPr>
            <a:spLocks noGrp="1"/>
          </p:cNvSpPr>
          <p:nvPr>
            <p:ph type="title"/>
          </p:nvPr>
        </p:nvSpPr>
        <p:spPr>
          <a:xfrm>
            <a:off x="301421" y="386930"/>
            <a:ext cx="11052378" cy="1188950"/>
          </a:xfrm>
        </p:spPr>
        <p:txBody>
          <a:bodyPr anchor="b">
            <a:noAutofit/>
          </a:bodyPr>
          <a:lstStyle/>
          <a:p>
            <a:r>
              <a:rPr lang="en-US" sz="4000" dirty="0"/>
              <a:t>Annual Performance: LREBG Requirements (3)</a:t>
            </a:r>
          </a:p>
        </p:txBody>
      </p:sp>
      <p:grpSp>
        <p:nvGrpSpPr>
          <p:cNvPr id="25" name="Group 24">
            <a:extLst>
              <a:ext uri="{FF2B5EF4-FFF2-40B4-BE49-F238E27FC236}">
                <a16:creationId xmlns:a16="http://schemas.microsoft.com/office/drawing/2014/main" id="{C00EB961-D60A-78B0-8F51-FAE3CC5695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E9570600-30EF-2327-4229-2E694B1C1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D107C0-DD51-3C16-98B8-EC396A1D8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14ED6D9B-2754-4EE8-8333-09644CF4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40CC1EF-9007-4F98-64F6-FEC06CA6DEA1}"/>
              </a:ext>
            </a:extLst>
          </p:cNvPr>
          <p:cNvSpPr>
            <a:spLocks noGrp="1"/>
          </p:cNvSpPr>
          <p:nvPr>
            <p:ph idx="1"/>
          </p:nvPr>
        </p:nvSpPr>
        <p:spPr>
          <a:xfrm>
            <a:off x="496918" y="2454183"/>
            <a:ext cx="10856881" cy="3645636"/>
          </a:xfrm>
        </p:spPr>
        <p:txBody>
          <a:bodyPr>
            <a:normAutofit/>
          </a:bodyPr>
          <a:lstStyle/>
          <a:p>
            <a:r>
              <a:rPr lang="en-US" dirty="0"/>
              <a:t>Plan Summary – Reflections: Annual Performance</a:t>
            </a:r>
          </a:p>
          <a:p>
            <a:pPr lvl="1"/>
            <a:r>
              <a:rPr lang="en-US" dirty="0"/>
              <a:t>Identifying the status of LREBG funds</a:t>
            </a:r>
          </a:p>
          <a:p>
            <a:pPr lvl="1"/>
            <a:r>
              <a:rPr lang="en-US" dirty="0"/>
              <a:t>Identification of actions supported with LREBG funds and rationale for selecting those actions</a:t>
            </a:r>
          </a:p>
          <a:p>
            <a:pPr marL="457200" lvl="1" indent="0">
              <a:buNone/>
            </a:pPr>
            <a:endParaRPr lang="en-US" dirty="0">
              <a:highlight>
                <a:srgbClr val="FFFF00"/>
              </a:highlight>
            </a:endParaRPr>
          </a:p>
          <a:p>
            <a:pPr marL="457200" lvl="1" indent="0">
              <a:buNone/>
            </a:pPr>
            <a:r>
              <a:rPr lang="en-US" dirty="0"/>
              <a:t>For more information and examples of how LEAs can response to this section please reference slides 35-38 of the </a:t>
            </a:r>
            <a:r>
              <a:rPr lang="en-US" u="sng" dirty="0">
                <a:hlinkClick r:id="rId2"/>
              </a:rPr>
              <a:t>2025–26 LCAP - LREBG Actions and Descriptions Slides </a:t>
            </a:r>
            <a:r>
              <a:rPr lang="en-US" dirty="0">
                <a:hlinkClick r:id="rId2"/>
              </a:rPr>
              <a:t>(PPTX)</a:t>
            </a:r>
            <a:r>
              <a:rPr lang="en-US" dirty="0"/>
              <a:t>. </a:t>
            </a:r>
          </a:p>
        </p:txBody>
      </p:sp>
      <p:sp>
        <p:nvSpPr>
          <p:cNvPr id="7" name="Slide Number Placeholder 5">
            <a:extLst>
              <a:ext uri="{FF2B5EF4-FFF2-40B4-BE49-F238E27FC236}">
                <a16:creationId xmlns:a16="http://schemas.microsoft.com/office/drawing/2014/main" id="{12F11701-134C-6A8E-980A-F72273705C76}"/>
              </a:ext>
            </a:extLst>
          </p:cNvPr>
          <p:cNvSpPr>
            <a:spLocks noGrp="1"/>
          </p:cNvSpPr>
          <p:nvPr>
            <p:ph type="sldNum" sz="quarter" idx="4"/>
          </p:nvPr>
        </p:nvSpPr>
        <p:spPr>
          <a:xfrm>
            <a:off x="8610600" y="6492240"/>
            <a:ext cx="2743200" cy="365125"/>
          </a:xfrm>
          <a:prstGeom prst="rect">
            <a:avLst/>
          </a:prstGeom>
        </p:spPr>
        <p:txBody>
          <a:bodyPr vert="horz" lIns="91440" tIns="45720" rIns="91440" bIns="45720" rtlCol="0">
            <a:no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31</a:t>
            </a:fld>
            <a:endParaRPr lang="en-US" sz="2400" dirty="0">
              <a:solidFill>
                <a:schemeClr val="tx1"/>
              </a:solidFill>
            </a:endParaRPr>
          </a:p>
        </p:txBody>
      </p:sp>
    </p:spTree>
    <p:extLst>
      <p:ext uri="{BB962C8B-B14F-4D97-AF65-F5344CB8AC3E}">
        <p14:creationId xmlns:p14="http://schemas.microsoft.com/office/powerpoint/2010/main" val="89693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C2F3CA-F0FA-4925-42CD-FE7CE5F1BB0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7E9AD9C-3930-D432-8D82-01B0AFF95079}"/>
              </a:ext>
            </a:extLst>
          </p:cNvPr>
          <p:cNvSpPr>
            <a:spLocks noGrp="1"/>
          </p:cNvSpPr>
          <p:nvPr>
            <p:ph type="title"/>
          </p:nvPr>
        </p:nvSpPr>
        <p:spPr>
          <a:xfrm>
            <a:off x="808638" y="386930"/>
            <a:ext cx="10128690" cy="1188950"/>
          </a:xfrm>
        </p:spPr>
        <p:txBody>
          <a:bodyPr anchor="b">
            <a:normAutofit fontScale="90000"/>
          </a:bodyPr>
          <a:lstStyle/>
          <a:p>
            <a:r>
              <a:rPr lang="en-US" sz="5400" dirty="0"/>
              <a:t>Reflections: Technical Assistance </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BF781211-1914-5D0B-53C4-05301451087D}"/>
              </a:ext>
            </a:extLst>
          </p:cNvPr>
          <p:cNvSpPr>
            <a:spLocks noGrp="1"/>
          </p:cNvSpPr>
          <p:nvPr>
            <p:ph idx="1"/>
          </p:nvPr>
        </p:nvSpPr>
        <p:spPr>
          <a:xfrm>
            <a:off x="346509" y="2061763"/>
            <a:ext cx="10590819" cy="3973277"/>
          </a:xfrm>
        </p:spPr>
        <p:txBody>
          <a:bodyPr anchor="ctr">
            <a:normAutofit lnSpcReduction="10000"/>
          </a:bodyPr>
          <a:lstStyle/>
          <a:p>
            <a:r>
              <a:rPr lang="en-US" dirty="0"/>
              <a:t>Annually identify the reason(s) the LEA is eligible for or has requested technical assistance consistent with </a:t>
            </a:r>
            <a:r>
              <a:rPr lang="en-US" i="1" dirty="0"/>
              <a:t>EC</a:t>
            </a:r>
            <a:r>
              <a:rPr lang="en-US" dirty="0"/>
              <a:t> sections 47607.3, 52071, 52071.5, 52072, or 52072.5, and provide a summary of the work underway as part of receiving technical assistance. </a:t>
            </a:r>
          </a:p>
          <a:p>
            <a:pPr lvl="1">
              <a:defRPr/>
            </a:pPr>
            <a:r>
              <a:rPr lang="en-US" dirty="0">
                <a:solidFill>
                  <a:prstClr val="black"/>
                </a:solidFill>
              </a:rPr>
              <a:t>LEAs that have requested technical assistance from their county office of education (COE)</a:t>
            </a:r>
          </a:p>
          <a:p>
            <a:pPr lvl="1">
              <a:defRPr/>
            </a:pPr>
            <a:r>
              <a:rPr lang="en-US" dirty="0">
                <a:solidFill>
                  <a:prstClr val="black"/>
                </a:solidFill>
              </a:rPr>
              <a:t>School districts or COEs that do not have an approvable LCAP by October 8</a:t>
            </a:r>
          </a:p>
          <a:p>
            <a:pPr lvl="1">
              <a:defRPr/>
            </a:pPr>
            <a:r>
              <a:rPr lang="en-US" dirty="0">
                <a:solidFill>
                  <a:prstClr val="black"/>
                </a:solidFill>
              </a:rPr>
              <a:t>LEAs eligible for differentiated assistance</a:t>
            </a:r>
          </a:p>
          <a:p>
            <a:r>
              <a:rPr lang="en-US" dirty="0"/>
              <a:t>If the LEA is not eligible for or receiving technical assistance, the LEA may respond to this prompt as “Not Applicable.”</a:t>
            </a:r>
          </a:p>
        </p:txBody>
      </p:sp>
      <p:sp>
        <p:nvSpPr>
          <p:cNvPr id="8" name="Slide Number Placeholder 7">
            <a:extLst>
              <a:ext uri="{FF2B5EF4-FFF2-40B4-BE49-F238E27FC236}">
                <a16:creationId xmlns:a16="http://schemas.microsoft.com/office/drawing/2014/main" id="{371D4EA2-B69E-F1BF-F3B8-4EA02925745F}"/>
              </a:ext>
            </a:extLst>
          </p:cNvPr>
          <p:cNvSpPr>
            <a:spLocks noGrp="1"/>
          </p:cNvSpPr>
          <p:nvPr>
            <p:ph type="sldNum" sz="quarter" idx="12"/>
          </p:nvPr>
        </p:nvSpPr>
        <p:spPr>
          <a:xfrm>
            <a:off x="8610600" y="6239274"/>
            <a:ext cx="2743200" cy="618091"/>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2400" kern="120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3A98EE3D-8CD1-4C3F-BD1C-C98C9596463C}" type="slidenum">
              <a:rPr lang="en-US" smtClean="0">
                <a:solidFill>
                  <a:schemeClr val="tx1"/>
                </a:solidFill>
              </a:rPr>
              <a:pPr algn="r">
                <a:lnSpc>
                  <a:spcPct val="90000"/>
                </a:lnSpc>
                <a:spcAft>
                  <a:spcPts val="600"/>
                </a:spcAft>
              </a:pPr>
              <a:t>32</a:t>
            </a:fld>
            <a:endParaRPr lang="en-US" dirty="0">
              <a:solidFill>
                <a:schemeClr val="tx1"/>
              </a:solidFill>
            </a:endParaRPr>
          </a:p>
        </p:txBody>
      </p:sp>
    </p:spTree>
    <p:extLst>
      <p:ext uri="{BB962C8B-B14F-4D97-AF65-F5344CB8AC3E}">
        <p14:creationId xmlns:p14="http://schemas.microsoft.com/office/powerpoint/2010/main" val="253706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950AB3-E58C-67DD-92F1-1A4574D3CB4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375C6C-6DCF-7FB7-855B-5771F139D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DBB62051-D0EC-98BD-7E59-DA404DACC0A6}"/>
              </a:ext>
            </a:extLst>
          </p:cNvPr>
          <p:cNvSpPr>
            <a:spLocks noGrp="1"/>
          </p:cNvSpPr>
          <p:nvPr>
            <p:ph type="title"/>
          </p:nvPr>
        </p:nvSpPr>
        <p:spPr>
          <a:xfrm>
            <a:off x="808638" y="386930"/>
            <a:ext cx="10128690" cy="1188950"/>
          </a:xfrm>
        </p:spPr>
        <p:txBody>
          <a:bodyPr anchor="b">
            <a:normAutofit/>
          </a:bodyPr>
          <a:lstStyle/>
          <a:p>
            <a:r>
              <a:rPr lang="en-US" sz="5400" dirty="0"/>
              <a:t>CSI Summary in LCAP</a:t>
            </a:r>
          </a:p>
        </p:txBody>
      </p:sp>
      <p:grpSp>
        <p:nvGrpSpPr>
          <p:cNvPr id="20" name="Group 19">
            <a:extLst>
              <a:ext uri="{FF2B5EF4-FFF2-40B4-BE49-F238E27FC236}">
                <a16:creationId xmlns:a16="http://schemas.microsoft.com/office/drawing/2014/main" id="{BFD127B3-81EB-EC5D-AA38-E9F60F14F4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508DB8F0-50A3-5F8E-2902-DDD6090FB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6D50E1-6C1A-66EF-F06E-0B62C3CE5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A7861486-2296-8C50-7103-70843F879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92DECDF-F41D-332C-03A1-30693FAEC912}"/>
              </a:ext>
            </a:extLst>
          </p:cNvPr>
          <p:cNvSpPr>
            <a:spLocks noGrp="1"/>
          </p:cNvSpPr>
          <p:nvPr>
            <p:ph idx="1"/>
          </p:nvPr>
        </p:nvSpPr>
        <p:spPr>
          <a:xfrm>
            <a:off x="346509" y="2061763"/>
            <a:ext cx="10590819" cy="3973277"/>
          </a:xfrm>
        </p:spPr>
        <p:txBody>
          <a:bodyPr anchor="ctr">
            <a:normAutofit/>
          </a:bodyPr>
          <a:lstStyle/>
          <a:p>
            <a:r>
              <a:rPr lang="en-US" dirty="0"/>
              <a:t>Identify the schools within the LEA that have been identified for CSI</a:t>
            </a:r>
          </a:p>
          <a:p>
            <a:r>
              <a:rPr lang="en-US" dirty="0"/>
              <a:t>Describe how the LEA is supporting the identified schools to develop the CSI plans</a:t>
            </a:r>
          </a:p>
          <a:p>
            <a:r>
              <a:rPr lang="en-US" dirty="0"/>
              <a:t>Describe how the LEA will monitor and evaluate the implementation and effectiveness of the CSI plan to support student and school improvement</a:t>
            </a:r>
          </a:p>
          <a:p>
            <a:r>
              <a:rPr lang="en-US" dirty="0"/>
              <a:t>Reminder: </a:t>
            </a:r>
            <a:r>
              <a:rPr lang="en-US" dirty="0">
                <a:cs typeface="Calibri"/>
              </a:rPr>
              <a:t>The CSI Summary is only applicable for LEAs that have schools eligible for CSI.</a:t>
            </a:r>
            <a:endParaRPr lang="en-US" dirty="0"/>
          </a:p>
        </p:txBody>
      </p:sp>
      <p:sp>
        <p:nvSpPr>
          <p:cNvPr id="8" name="Slide Number Placeholder 7">
            <a:extLst>
              <a:ext uri="{FF2B5EF4-FFF2-40B4-BE49-F238E27FC236}">
                <a16:creationId xmlns:a16="http://schemas.microsoft.com/office/drawing/2014/main" id="{F02A657B-8158-0075-8547-A6A0290F4196}"/>
              </a:ext>
            </a:extLst>
          </p:cNvPr>
          <p:cNvSpPr>
            <a:spLocks noGrp="1"/>
          </p:cNvSpPr>
          <p:nvPr>
            <p:ph type="sldNum" sz="quarter" idx="12"/>
          </p:nvPr>
        </p:nvSpPr>
        <p:spPr>
          <a:xfrm>
            <a:off x="8610600" y="6350924"/>
            <a:ext cx="2743200" cy="506441"/>
          </a:xfrm>
          <a:prstGeom prst="rect">
            <a:avLst/>
          </a:prstGeom>
        </p:spPr>
        <p:txBody>
          <a:bodyPr vert="horz" lIns="91440" tIns="45720" rIns="91440" bIns="45720" rtlCol="0">
            <a:normAutofit/>
          </a:bodyPr>
          <a:lstStyle>
            <a:defPPr>
              <a:defRPr lang="en-US"/>
            </a:defPPr>
            <a:lvl1pPr marL="0" algn="l" defTabSz="914400" rtl="0" eaLnBrk="1" latinLnBrk="0" hangingPunct="1">
              <a:defRPr sz="2400" kern="120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3A98EE3D-8CD1-4C3F-BD1C-C98C9596463C}" type="slidenum">
              <a:rPr lang="en-US" smtClean="0">
                <a:solidFill>
                  <a:schemeClr val="tx1"/>
                </a:solidFill>
              </a:rPr>
              <a:pPr algn="r">
                <a:lnSpc>
                  <a:spcPct val="90000"/>
                </a:lnSpc>
                <a:spcAft>
                  <a:spcPts val="600"/>
                </a:spcAft>
              </a:pPr>
              <a:t>33</a:t>
            </a:fld>
            <a:endParaRPr lang="en-US" dirty="0">
              <a:solidFill>
                <a:schemeClr val="tx1"/>
              </a:solidFill>
            </a:endParaRPr>
          </a:p>
        </p:txBody>
      </p:sp>
    </p:spTree>
    <p:extLst>
      <p:ext uri="{BB962C8B-B14F-4D97-AF65-F5344CB8AC3E}">
        <p14:creationId xmlns:p14="http://schemas.microsoft.com/office/powerpoint/2010/main" val="1313104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E8A31-DA33-DEDB-B26E-5D3E31A4B118}"/>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5BE6451-9A6B-80DC-9DA9-362F7D121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759EEC09-927F-6234-B88B-C093FCEFB8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48" name="Rectangle 47">
              <a:extLst>
                <a:ext uri="{FF2B5EF4-FFF2-40B4-BE49-F238E27FC236}">
                  <a16:creationId xmlns:a16="http://schemas.microsoft.com/office/drawing/2014/main" id="{6088124D-B4AE-3B50-7A08-6EDDD103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8FE6F3A-3D58-7CFB-3E84-D3BCEAEE1E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AE9BDC0-BB8E-7A64-F259-16A4E69E5A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3472E4E1-524B-DD65-C032-0F8316D26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325FD-1BC6-662D-EF7E-D3AED7CDAE4D}"/>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dirty="0"/>
              <a:t>Engaging Educational Partners</a:t>
            </a:r>
            <a:endParaRPr lang="en-US"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18C471DB-4D51-A879-6298-22F200F8ECD1}"/>
              </a:ext>
            </a:extLst>
          </p:cNvPr>
          <p:cNvSpPr>
            <a:spLocks noGrp="1"/>
          </p:cNvSpPr>
          <p:nvPr>
            <p:ph type="body" idx="1"/>
          </p:nvPr>
        </p:nvSpPr>
        <p:spPr>
          <a:xfrm>
            <a:off x="7526275" y="2366751"/>
            <a:ext cx="3618381" cy="2124496"/>
          </a:xfrm>
        </p:spPr>
        <p:txBody>
          <a:bodyPr vert="horz" lIns="91440" tIns="45720" rIns="91440" bIns="45720" rtlCol="0" anchor="ctr">
            <a:normAutofit/>
          </a:bodyPr>
          <a:lstStyle/>
          <a:p>
            <a:pPr lvl="0"/>
            <a:r>
              <a:rPr lang="en-US" sz="2800" dirty="0">
                <a:solidFill>
                  <a:schemeClr val="tx1"/>
                </a:solidFill>
              </a:rPr>
              <a:t>Consulting with educational partners to identify successes and needs</a:t>
            </a:r>
          </a:p>
        </p:txBody>
      </p:sp>
      <p:sp>
        <p:nvSpPr>
          <p:cNvPr id="7" name="Slide Number Placeholder 6">
            <a:extLst>
              <a:ext uri="{FF2B5EF4-FFF2-40B4-BE49-F238E27FC236}">
                <a16:creationId xmlns:a16="http://schemas.microsoft.com/office/drawing/2014/main" id="{67ECC140-A536-2340-8497-859812810ABC}"/>
              </a:ext>
            </a:extLst>
          </p:cNvPr>
          <p:cNvSpPr>
            <a:spLocks noGrp="1"/>
          </p:cNvSpPr>
          <p:nvPr>
            <p:ph type="sldNum" sz="quarter" idx="12"/>
          </p:nvPr>
        </p:nvSpPr>
        <p:spPr>
          <a:xfrm>
            <a:off x="8610600" y="6281530"/>
            <a:ext cx="2743200" cy="57583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34</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60341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63B13D-FD16-7F8F-6672-232F56A332D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4D2A1A-8C77-F907-B409-23DD0A462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39913BE9-5261-2BD8-3A8C-59603F570F65}"/>
              </a:ext>
            </a:extLst>
          </p:cNvPr>
          <p:cNvSpPr>
            <a:spLocks noGrp="1"/>
          </p:cNvSpPr>
          <p:nvPr>
            <p:ph type="title"/>
          </p:nvPr>
        </p:nvSpPr>
        <p:spPr>
          <a:xfrm>
            <a:off x="190500" y="386930"/>
            <a:ext cx="11925299" cy="1188950"/>
          </a:xfrm>
        </p:spPr>
        <p:txBody>
          <a:bodyPr anchor="b">
            <a:noAutofit/>
          </a:bodyPr>
          <a:lstStyle/>
          <a:p>
            <a:r>
              <a:rPr lang="en-US" sz="4000" dirty="0"/>
              <a:t>Purpose of the Engaging Educational Partners Section (1)</a:t>
            </a:r>
          </a:p>
        </p:txBody>
      </p:sp>
      <p:grpSp>
        <p:nvGrpSpPr>
          <p:cNvPr id="20" name="Group 19">
            <a:extLst>
              <a:ext uri="{FF2B5EF4-FFF2-40B4-BE49-F238E27FC236}">
                <a16:creationId xmlns:a16="http://schemas.microsoft.com/office/drawing/2014/main" id="{317B4277-0EE2-1087-24C2-6E1BEB9193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161B42E1-BE35-189D-78EA-DAB0731ED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B62422-7B33-FFA8-3FA4-182C7D033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537A7D9F-D5A7-06B4-D5D4-196AAF21E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F8BF2EC-D30B-F6D0-90EC-CFC17C8EAD06}"/>
              </a:ext>
            </a:extLst>
          </p:cNvPr>
          <p:cNvSpPr>
            <a:spLocks noGrp="1"/>
          </p:cNvSpPr>
          <p:nvPr>
            <p:ph idx="1"/>
          </p:nvPr>
        </p:nvSpPr>
        <p:spPr>
          <a:xfrm>
            <a:off x="346509" y="2352675"/>
            <a:ext cx="10590819" cy="3682365"/>
          </a:xfrm>
        </p:spPr>
        <p:txBody>
          <a:bodyPr anchor="ctr">
            <a:normAutofit/>
          </a:bodyPr>
          <a:lstStyle/>
          <a:p>
            <a:pPr lvl="0"/>
            <a:r>
              <a:rPr lang="en-US" dirty="0"/>
              <a:t>Significant and purposeful engagement of parents, students, educators, and other educational partners, including those representing the student groups identified by LCFF, is critical to the development of the LCAP and the budget process.</a:t>
            </a:r>
          </a:p>
          <a:p>
            <a:pPr lvl="0"/>
            <a:r>
              <a:rPr lang="en-US" dirty="0"/>
              <a:t>Consistent with statute, comprehensive strategic planning, accountability, and improvement across the state priorities and locally identified priorities should be supported through meaningful engagement of educational partners. </a:t>
            </a:r>
          </a:p>
          <a:p>
            <a:pPr lvl="0"/>
            <a:r>
              <a:rPr lang="en-US" dirty="0"/>
              <a:t>Engagement of educational partners is an ongoing, annual process.</a:t>
            </a:r>
          </a:p>
        </p:txBody>
      </p:sp>
      <p:sp>
        <p:nvSpPr>
          <p:cNvPr id="8" name="Slide Number Placeholder 7">
            <a:extLst>
              <a:ext uri="{FF2B5EF4-FFF2-40B4-BE49-F238E27FC236}">
                <a16:creationId xmlns:a16="http://schemas.microsoft.com/office/drawing/2014/main" id="{2C94F79E-7CA0-BAAF-ECBF-D1673EF52A38}"/>
              </a:ext>
            </a:extLst>
          </p:cNvPr>
          <p:cNvSpPr>
            <a:spLocks noGrp="1"/>
          </p:cNvSpPr>
          <p:nvPr>
            <p:ph type="sldNum" sz="quarter" idx="12"/>
          </p:nvPr>
        </p:nvSpPr>
        <p:spPr>
          <a:xfrm>
            <a:off x="8610600" y="6350924"/>
            <a:ext cx="2743200" cy="506441"/>
          </a:xfrm>
          <a:prstGeom prst="rect">
            <a:avLst/>
          </a:prstGeom>
        </p:spPr>
        <p:txBody>
          <a:bodyPr vert="horz" lIns="91440" tIns="45720" rIns="91440" bIns="45720" rtlCol="0">
            <a:normAutofit/>
          </a:bodyPr>
          <a:lstStyle>
            <a:defPPr>
              <a:defRPr lang="en-US"/>
            </a:defPPr>
            <a:lvl1pPr marL="0" algn="l" defTabSz="914400" rtl="0" eaLnBrk="1" latinLnBrk="0" hangingPunct="1">
              <a:defRPr sz="2400" kern="120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3A98EE3D-8CD1-4C3F-BD1C-C98C9596463C}" type="slidenum">
              <a:rPr lang="en-US" smtClean="0">
                <a:solidFill>
                  <a:schemeClr val="tx1"/>
                </a:solidFill>
              </a:rPr>
              <a:pPr algn="r">
                <a:lnSpc>
                  <a:spcPct val="90000"/>
                </a:lnSpc>
                <a:spcAft>
                  <a:spcPts val="600"/>
                </a:spcAft>
              </a:pPr>
              <a:t>35</a:t>
            </a:fld>
            <a:endParaRPr lang="en-US">
              <a:solidFill>
                <a:schemeClr val="tx1"/>
              </a:solidFill>
            </a:endParaRPr>
          </a:p>
        </p:txBody>
      </p:sp>
    </p:spTree>
    <p:extLst>
      <p:ext uri="{BB962C8B-B14F-4D97-AF65-F5344CB8AC3E}">
        <p14:creationId xmlns:p14="http://schemas.microsoft.com/office/powerpoint/2010/main" val="328197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BF262-C713-088C-2FCD-E3CE276542D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DA0E133-7BC2-7862-5BBC-6008F266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610DD1EE-18C0-D6D7-8A70-F99190FEC4C2}"/>
              </a:ext>
            </a:extLst>
          </p:cNvPr>
          <p:cNvSpPr>
            <a:spLocks noGrp="1"/>
          </p:cNvSpPr>
          <p:nvPr>
            <p:ph type="title"/>
          </p:nvPr>
        </p:nvSpPr>
        <p:spPr>
          <a:xfrm>
            <a:off x="346509" y="386930"/>
            <a:ext cx="11348571" cy="1188950"/>
          </a:xfrm>
        </p:spPr>
        <p:txBody>
          <a:bodyPr anchor="b">
            <a:noAutofit/>
          </a:bodyPr>
          <a:lstStyle/>
          <a:p>
            <a:r>
              <a:rPr lang="en-US" sz="4000" dirty="0"/>
              <a:t>Purpose of the Engaging Educational Partners Section (2)</a:t>
            </a:r>
            <a:endParaRPr lang="en-US" sz="4000" b="1" dirty="0"/>
          </a:p>
        </p:txBody>
      </p:sp>
      <p:grpSp>
        <p:nvGrpSpPr>
          <p:cNvPr id="20" name="Group 19">
            <a:extLst>
              <a:ext uri="{FF2B5EF4-FFF2-40B4-BE49-F238E27FC236}">
                <a16:creationId xmlns:a16="http://schemas.microsoft.com/office/drawing/2014/main" id="{820ED72C-4D10-5F92-10F2-8213B0392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5653839C-E1A5-44ED-8B8A-37902227F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68EE4E-56E1-0D5B-3A2C-22EEBE901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804ECF56-9C9B-DC5A-7FF0-88AA8308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D8B06D6A-90F1-69DF-0505-A8A5ADD41369}"/>
              </a:ext>
            </a:extLst>
          </p:cNvPr>
          <p:cNvSpPr>
            <a:spLocks noGrp="1"/>
          </p:cNvSpPr>
          <p:nvPr>
            <p:ph idx="1"/>
          </p:nvPr>
        </p:nvSpPr>
        <p:spPr>
          <a:xfrm>
            <a:off x="346509" y="2352675"/>
            <a:ext cx="10590819" cy="3682365"/>
          </a:xfrm>
        </p:spPr>
        <p:txBody>
          <a:bodyPr anchor="ctr">
            <a:normAutofit/>
          </a:bodyPr>
          <a:lstStyle/>
          <a:p>
            <a:pPr lvl="0"/>
            <a:r>
              <a:rPr lang="en-US" dirty="0"/>
              <a:t>This section is designed to reflect how engagement with educational partners influenced the decisions reflected in the adopted LCAP. </a:t>
            </a:r>
          </a:p>
          <a:p>
            <a:pPr lvl="0"/>
            <a:r>
              <a:rPr lang="en-US" dirty="0"/>
              <a:t>The goal is to allow educational partners that participated in the LCAP development process, as well as the broader public, to understand how the LEA engaged its educational partners and the impact of that engagement on the plan. </a:t>
            </a:r>
          </a:p>
          <a:p>
            <a:pPr lvl="0"/>
            <a:r>
              <a:rPr lang="en-US" dirty="0"/>
              <a:t>LEAs are encouraged to keep this goal in the forefront when completing this section. </a:t>
            </a:r>
          </a:p>
        </p:txBody>
      </p:sp>
      <p:sp>
        <p:nvSpPr>
          <p:cNvPr id="8" name="Slide Number Placeholder 7">
            <a:extLst>
              <a:ext uri="{FF2B5EF4-FFF2-40B4-BE49-F238E27FC236}">
                <a16:creationId xmlns:a16="http://schemas.microsoft.com/office/drawing/2014/main" id="{34860F9B-ABC1-4444-1D84-B71D3E3BB039}"/>
              </a:ext>
            </a:extLst>
          </p:cNvPr>
          <p:cNvSpPr>
            <a:spLocks noGrp="1"/>
          </p:cNvSpPr>
          <p:nvPr>
            <p:ph type="sldNum" sz="quarter" idx="12"/>
          </p:nvPr>
        </p:nvSpPr>
        <p:spPr>
          <a:xfrm>
            <a:off x="8610600" y="6492240"/>
            <a:ext cx="2743200" cy="365125"/>
          </a:xfrm>
          <a:prstGeom prst="rect">
            <a:avLst/>
          </a:prstGeom>
        </p:spPr>
        <p:txBody>
          <a:bodyPr vert="horz" lIns="91440" tIns="45720" rIns="91440" bIns="45720" rtlCol="0">
            <a:noAutofit/>
          </a:bodyPr>
          <a:lstStyle>
            <a:defPPr>
              <a:defRPr lang="en-US"/>
            </a:defPPr>
            <a:lvl1pPr marL="0" algn="l" defTabSz="914400" rtl="0" eaLnBrk="1" latinLnBrk="0" hangingPunct="1">
              <a:defRPr sz="2400" kern="120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3A98EE3D-8CD1-4C3F-BD1C-C98C9596463C}" type="slidenum">
              <a:rPr lang="en-US" smtClean="0">
                <a:solidFill>
                  <a:schemeClr val="tx1"/>
                </a:solidFill>
              </a:rPr>
              <a:pPr algn="r">
                <a:lnSpc>
                  <a:spcPct val="90000"/>
                </a:lnSpc>
                <a:spcAft>
                  <a:spcPts val="600"/>
                </a:spcAft>
              </a:pPr>
              <a:t>36</a:t>
            </a:fld>
            <a:endParaRPr lang="en-US">
              <a:solidFill>
                <a:schemeClr val="tx1"/>
              </a:solidFill>
            </a:endParaRPr>
          </a:p>
        </p:txBody>
      </p:sp>
    </p:spTree>
    <p:extLst>
      <p:ext uri="{BB962C8B-B14F-4D97-AF65-F5344CB8AC3E}">
        <p14:creationId xmlns:p14="http://schemas.microsoft.com/office/powerpoint/2010/main" val="273718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2E042-C0DE-9E60-56FF-CB35490FC6DC}"/>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F52BC79-1E2A-B73B-94D0-45388B5EC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EB8B69-0030-E9BA-486D-C3BCE8A7E2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48" name="Rectangle 47">
              <a:extLst>
                <a:ext uri="{FF2B5EF4-FFF2-40B4-BE49-F238E27FC236}">
                  <a16:creationId xmlns:a16="http://schemas.microsoft.com/office/drawing/2014/main" id="{A296B7B3-84B5-BD4D-D0EF-C5A0FF11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A873536-BED2-B70E-58E4-58A0B8D862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C0CF9EF-BF42-652E-4F38-C93C3A657D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EEC86B52-D902-78BB-9B13-EF38E54C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BD86C-02B2-350F-2763-5F318FBB3204}"/>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dirty="0"/>
              <a:t>Engaging Educational Partners Section</a:t>
            </a:r>
            <a:endParaRPr lang="en-US" kern="1200" dirty="0">
              <a:solidFill>
                <a:schemeClr val="tx1"/>
              </a:solidFill>
              <a:latin typeface="+mj-lt"/>
              <a:ea typeface="+mj-ea"/>
              <a:cs typeface="+mj-cs"/>
            </a:endParaRPr>
          </a:p>
        </p:txBody>
      </p:sp>
      <p:sp>
        <p:nvSpPr>
          <p:cNvPr id="7" name="Slide Number Placeholder 6">
            <a:extLst>
              <a:ext uri="{FF2B5EF4-FFF2-40B4-BE49-F238E27FC236}">
                <a16:creationId xmlns:a16="http://schemas.microsoft.com/office/drawing/2014/main" id="{946D7F51-F2EB-6D18-7A28-0721624DCD39}"/>
              </a:ext>
            </a:extLst>
          </p:cNvPr>
          <p:cNvSpPr>
            <a:spLocks noGrp="1"/>
          </p:cNvSpPr>
          <p:nvPr>
            <p:ph type="sldNum" sz="quarter" idx="12"/>
          </p:nvPr>
        </p:nvSpPr>
        <p:spPr>
          <a:xfrm>
            <a:off x="8610600" y="6281530"/>
            <a:ext cx="2743200" cy="57583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37</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39491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08638" y="386930"/>
            <a:ext cx="9236700" cy="1188950"/>
          </a:xfrm>
        </p:spPr>
        <p:txBody>
          <a:bodyPr anchor="b">
            <a:normAutofit/>
          </a:bodyPr>
          <a:lstStyle/>
          <a:p>
            <a:r>
              <a:rPr lang="en-US" sz="3800" dirty="0"/>
              <a:t>Summary of the Engagement Process (1)</a:t>
            </a:r>
          </a:p>
        </p:txBody>
      </p:sp>
      <p:grpSp>
        <p:nvGrpSpPr>
          <p:cNvPr id="23" name="Group 2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4" name="Rectangle 2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793660" y="2599509"/>
            <a:ext cx="10143668" cy="3435531"/>
          </a:xfrm>
        </p:spPr>
        <p:txBody>
          <a:bodyPr vert="horz" lIns="91440" tIns="45720" rIns="91440" bIns="45720" rtlCol="0" anchor="ctr">
            <a:normAutofit lnSpcReduction="10000"/>
          </a:bodyPr>
          <a:lstStyle/>
          <a:p>
            <a:pPr marL="0" indent="0">
              <a:buNone/>
            </a:pPr>
            <a:r>
              <a:rPr lang="en-US" dirty="0"/>
              <a:t>Prompt 1</a:t>
            </a:r>
          </a:p>
          <a:p>
            <a:r>
              <a:rPr lang="en-US" dirty="0">
                <a:ea typeface="Times New Roman" panose="02020603050405020304" pitchFamily="18" charset="0"/>
                <a:cs typeface="Arial" panose="020B0604020202020204" pitchFamily="34" charset="0"/>
              </a:rPr>
              <a:t>A summary of the process used to </a:t>
            </a:r>
            <a:r>
              <a:rPr lang="en-US" dirty="0">
                <a:ea typeface="Times New Roman" panose="02020603050405020304" pitchFamily="18" charset="0"/>
                <a:cs typeface="Times New Roman" panose="02020603050405020304" pitchFamily="18" charset="0"/>
              </a:rPr>
              <a:t>engage educational partners</a:t>
            </a:r>
            <a:r>
              <a:rPr lang="en-US" dirty="0">
                <a:ea typeface="Times New Roman" panose="02020603050405020304" pitchFamily="18" charset="0"/>
                <a:cs typeface="Arial" panose="020B0604020202020204" pitchFamily="34" charset="0"/>
              </a:rPr>
              <a:t> in the development of the LCAP. </a:t>
            </a:r>
          </a:p>
          <a:p>
            <a:pPr lvl="1"/>
            <a:r>
              <a:rPr lang="en-US" dirty="0"/>
              <a:t>School districts and county offices of education must, at a minimum, consult with teachers, principals, administrators, other school personnel, local bargaining units, parents, and students in the development of the LCAP.</a:t>
            </a:r>
          </a:p>
          <a:p>
            <a:pPr lvl="1"/>
            <a:r>
              <a:rPr lang="en-US" dirty="0"/>
              <a:t>Charter schools must, at a minimum, consult with teachers, principals, administrators, other school personnel, parents, and students in the development of the LCAP.</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38</a:t>
            </a:fld>
            <a:endParaRPr lang="en-US"/>
          </a:p>
        </p:txBody>
      </p:sp>
    </p:spTree>
    <p:extLst>
      <p:ext uri="{BB962C8B-B14F-4D97-AF65-F5344CB8AC3E}">
        <p14:creationId xmlns:p14="http://schemas.microsoft.com/office/powerpoint/2010/main" val="3469390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4A083B-9333-A20C-B060-20C40D6DE2A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341ACC7-0F4D-5113-359A-DE387873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5CE13B6-444F-5A6F-9E8E-427C55A26D12}"/>
              </a:ext>
            </a:extLst>
          </p:cNvPr>
          <p:cNvSpPr>
            <a:spLocks noGrp="1"/>
          </p:cNvSpPr>
          <p:nvPr>
            <p:ph type="title"/>
          </p:nvPr>
        </p:nvSpPr>
        <p:spPr>
          <a:xfrm>
            <a:off x="808638" y="386930"/>
            <a:ext cx="9236700" cy="1188950"/>
          </a:xfrm>
        </p:spPr>
        <p:txBody>
          <a:bodyPr anchor="b">
            <a:normAutofit/>
          </a:bodyPr>
          <a:lstStyle/>
          <a:p>
            <a:r>
              <a:rPr lang="en-US" sz="3800" dirty="0"/>
              <a:t>Summary of the Engagement Process (2)</a:t>
            </a:r>
          </a:p>
        </p:txBody>
      </p:sp>
      <p:grpSp>
        <p:nvGrpSpPr>
          <p:cNvPr id="23" name="Group 22">
            <a:extLst>
              <a:ext uri="{FF2B5EF4-FFF2-40B4-BE49-F238E27FC236}">
                <a16:creationId xmlns:a16="http://schemas.microsoft.com/office/drawing/2014/main" id="{AEA76960-1FE4-E6B2-92EE-E7E28A0696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4" name="Rectangle 23">
              <a:extLst>
                <a:ext uri="{FF2B5EF4-FFF2-40B4-BE49-F238E27FC236}">
                  <a16:creationId xmlns:a16="http://schemas.microsoft.com/office/drawing/2014/main" id="{876BDC90-99FD-4FB2-9296-CAEC9E89A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365597-72D2-0C9F-F409-9544D420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5E9FDE14-5F0A-ADEC-07A3-E86BD0B07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2369710-F66E-9A6D-2E79-9D70E962236E}"/>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dirty="0"/>
              <a:t>Prompt 1 (continued)</a:t>
            </a:r>
          </a:p>
          <a:p>
            <a:pPr lvl="1"/>
            <a:r>
              <a:rPr lang="en-US" dirty="0"/>
              <a:t>An LEA receiving Equity Multiplier funds must also consult with educational partners at schools generating Equity Multiplier funds in the development of the LCAP, specifically, in the development of the required focus goal for each applicable school.</a:t>
            </a:r>
            <a:endParaRPr lang="en-US" dirty="0">
              <a:highlight>
                <a:srgbClr val="FFFF00"/>
              </a:highlight>
            </a:endParaRPr>
          </a:p>
        </p:txBody>
      </p:sp>
      <p:sp>
        <p:nvSpPr>
          <p:cNvPr id="7" name="Slide Number Placeholder 6">
            <a:extLst>
              <a:ext uri="{FF2B5EF4-FFF2-40B4-BE49-F238E27FC236}">
                <a16:creationId xmlns:a16="http://schemas.microsoft.com/office/drawing/2014/main" id="{80DEE472-F9DC-1B21-2B3B-155C0A2615D6}"/>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39</a:t>
            </a:fld>
            <a:endParaRPr lang="en-US"/>
          </a:p>
        </p:txBody>
      </p:sp>
    </p:spTree>
    <p:extLst>
      <p:ext uri="{BB962C8B-B14F-4D97-AF65-F5344CB8AC3E}">
        <p14:creationId xmlns:p14="http://schemas.microsoft.com/office/powerpoint/2010/main" val="378931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dirty="0"/>
              <a:t>Purpose</a:t>
            </a:r>
          </a:p>
        </p:txBody>
      </p:sp>
      <p:grpSp>
        <p:nvGrpSpPr>
          <p:cNvPr id="52" name="Group 5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7" name="Rectangle 4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p:cNvSpPr>
            <a:spLocks noGrp="1"/>
          </p:cNvSpPr>
          <p:nvPr>
            <p:ph idx="1"/>
          </p:nvPr>
        </p:nvSpPr>
        <p:spPr>
          <a:xfrm>
            <a:off x="793660" y="2599509"/>
            <a:ext cx="10143668" cy="3435531"/>
          </a:xfrm>
        </p:spPr>
        <p:txBody>
          <a:bodyPr vert="horz" lIns="91440" tIns="45720" rIns="91440" bIns="45720" rtlCol="0" anchor="ctr">
            <a:normAutofit/>
          </a:bodyPr>
          <a:lstStyle/>
          <a:p>
            <a:pPr marL="0" indent="0">
              <a:spcBef>
                <a:spcPts val="1200"/>
              </a:spcBef>
              <a:spcAft>
                <a:spcPts val="1200"/>
              </a:spcAft>
              <a:buNone/>
            </a:pPr>
            <a:r>
              <a:rPr lang="en-US" dirty="0"/>
              <a:t>To provide an overview of the: </a:t>
            </a:r>
          </a:p>
          <a:p>
            <a:pPr>
              <a:spcBef>
                <a:spcPts val="1200"/>
              </a:spcBef>
              <a:spcAft>
                <a:spcPts val="1200"/>
              </a:spcAft>
            </a:pPr>
            <a:r>
              <a:rPr lang="en-US" dirty="0"/>
              <a:t>LCAP requirements for 2026–27, with a focus on Year Three of the LCAP cycle, and</a:t>
            </a:r>
          </a:p>
          <a:p>
            <a:pPr>
              <a:spcBef>
                <a:spcPts val="1200"/>
              </a:spcBef>
              <a:spcAft>
                <a:spcPts val="1200"/>
              </a:spcAft>
            </a:pPr>
            <a:r>
              <a:rPr lang="en-US" dirty="0"/>
              <a:t>Template and instructions for the 2026–27 LCAP.</a:t>
            </a:r>
          </a:p>
          <a:p>
            <a:pPr marL="0" indent="0">
              <a:spcBef>
                <a:spcPts val="1200"/>
              </a:spcBef>
              <a:spcAft>
                <a:spcPts val="1200"/>
              </a:spcAft>
              <a:buNone/>
            </a:pPr>
            <a:endParaRPr lang="en-US" dirty="0"/>
          </a:p>
          <a:p>
            <a:pPr marL="0" indent="0">
              <a:spcBef>
                <a:spcPts val="1200"/>
              </a:spcBef>
              <a:spcAft>
                <a:spcPts val="1200"/>
              </a:spcAft>
              <a:buNone/>
            </a:pPr>
            <a:r>
              <a:rPr lang="en-US" dirty="0"/>
              <a:t>*see notes throughout presentation</a:t>
            </a:r>
          </a:p>
        </p:txBody>
      </p:sp>
      <p:sp>
        <p:nvSpPr>
          <p:cNvPr id="6" name="Slide Number Placeholder 5">
            <a:extLst>
              <a:ext uri="{FF2B5EF4-FFF2-40B4-BE49-F238E27FC236}">
                <a16:creationId xmlns:a16="http://schemas.microsoft.com/office/drawing/2014/main" id="{0D4C0BF8-36FD-45C0-A4E7-29DD2E8703D0}"/>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4</a:t>
            </a:fld>
            <a:endParaRPr lang="en-US"/>
          </a:p>
        </p:txBody>
      </p:sp>
    </p:spTree>
    <p:extLst>
      <p:ext uri="{BB962C8B-B14F-4D97-AF65-F5344CB8AC3E}">
        <p14:creationId xmlns:p14="http://schemas.microsoft.com/office/powerpoint/2010/main" val="337134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kern="1200" dirty="0">
                <a:latin typeface="+mj-lt"/>
                <a:ea typeface="+mj-ea"/>
                <a:cs typeface="+mj-cs"/>
              </a:rPr>
              <a:t>Summary of the Engagement Process (3)</a:t>
            </a:r>
          </a:p>
        </p:txBody>
      </p:sp>
      <p:grpSp>
        <p:nvGrpSpPr>
          <p:cNvPr id="49" name="Group 4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0" name="Rectangle 4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descr="Table from the LCAP for Educational Partner Engagement">
            <a:extLst>
              <a:ext uri="{FF2B5EF4-FFF2-40B4-BE49-F238E27FC236}">
                <a16:creationId xmlns:a16="http://schemas.microsoft.com/office/drawing/2014/main" id="{EB1F4B31-1078-A93B-9633-417A6AE4C2CC}"/>
              </a:ext>
            </a:extLst>
          </p:cNvPr>
          <p:cNvGraphicFramePr>
            <a:graphicFrameLocks noGrp="1"/>
          </p:cNvGraphicFramePr>
          <p:nvPr>
            <p:ph idx="1"/>
            <p:extLst>
              <p:ext uri="{D42A27DB-BD31-4B8C-83A1-F6EECF244321}">
                <p14:modId xmlns:p14="http://schemas.microsoft.com/office/powerpoint/2010/main" val="1451080759"/>
              </p:ext>
            </p:extLst>
          </p:nvPr>
        </p:nvGraphicFramePr>
        <p:xfrm>
          <a:off x="677944" y="2855422"/>
          <a:ext cx="10515600" cy="2377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99553990"/>
                    </a:ext>
                  </a:extLst>
                </a:gridCol>
                <a:gridCol w="5257800">
                  <a:extLst>
                    <a:ext uri="{9D8B030D-6E8A-4147-A177-3AD203B41FA5}">
                      <a16:colId xmlns:a16="http://schemas.microsoft.com/office/drawing/2014/main" val="4834114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Partner(s)</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3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for Engagement</a:t>
                      </a:r>
                      <a:endParaRPr lang="en-US" sz="24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3F5"/>
                    </a:solidFill>
                  </a:tcPr>
                </a:tc>
                <a:extLst>
                  <a:ext uri="{0D108BD9-81ED-4DB2-BD59-A6C34878D82A}">
                    <a16:rowId xmlns:a16="http://schemas.microsoft.com/office/drawing/2014/main" val="2317438751"/>
                  </a:ext>
                </a:extLst>
              </a:tr>
              <a:tr h="370840">
                <a:tc>
                  <a:txBody>
                    <a:bodyPr/>
                    <a:lstStyle/>
                    <a:p>
                      <a:r>
                        <a:rPr lang="en-US" sz="2400" dirty="0"/>
                        <a:t>[Identify applicable partner(s) or group(s) here]</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[Describe the process for engaging the identified educational partner(s) here]</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908"/>
                  </a:ext>
                </a:extLst>
              </a:tr>
            </a:tbl>
          </a:graphicData>
        </a:graphic>
      </p:graphicFrame>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492240"/>
            <a:ext cx="2743200" cy="365125"/>
          </a:xfrm>
        </p:spPr>
        <p:txBody>
          <a:bodyPr vert="horz" lIns="91440" tIns="45720" rIns="91440" bIns="45720" rtlCol="0">
            <a:normAutofit fontScale="92500" lnSpcReduction="20000"/>
          </a:bodyPr>
          <a:lstStyle/>
          <a:p>
            <a:pPr defTabSz="914400">
              <a:spcAft>
                <a:spcPts val="600"/>
              </a:spcAft>
            </a:pPr>
            <a:fld id="{9A8527C4-A6CF-43F0-8644-DCB2BE673FF0}" type="slidenum">
              <a:rPr lang="en-US" smtClean="0"/>
              <a:pPr defTabSz="914400">
                <a:spcAft>
                  <a:spcPts val="600"/>
                </a:spcAft>
              </a:pPr>
              <a:t>40</a:t>
            </a:fld>
            <a:endParaRPr lang="en-US"/>
          </a:p>
        </p:txBody>
      </p:sp>
    </p:spTree>
    <p:extLst>
      <p:ext uri="{BB962C8B-B14F-4D97-AF65-F5344CB8AC3E}">
        <p14:creationId xmlns:p14="http://schemas.microsoft.com/office/powerpoint/2010/main" val="1987250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6E96D0-A71E-FFEC-0760-BC101E4EE3E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BD57BB2-5032-99B6-AFB1-85AECA5B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5FF065F-6933-D716-BE49-E35D701ADEE8}"/>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kern="1200" dirty="0">
                <a:solidFill>
                  <a:schemeClr val="tx1"/>
                </a:solidFill>
                <a:latin typeface="+mj-lt"/>
                <a:ea typeface="+mj-ea"/>
                <a:cs typeface="+mj-cs"/>
              </a:rPr>
              <a:t>Summary of the Engagement Process (4)</a:t>
            </a:r>
          </a:p>
        </p:txBody>
      </p:sp>
      <p:sp>
        <p:nvSpPr>
          <p:cNvPr id="22" name="Rectangle 21">
            <a:extLst>
              <a:ext uri="{FF2B5EF4-FFF2-40B4-BE49-F238E27FC236}">
                <a16:creationId xmlns:a16="http://schemas.microsoft.com/office/drawing/2014/main" id="{D25806DD-AA81-7CBB-0BAD-CA3AB81C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EC4A7CD-F0A6-FA0A-1822-E6D815C2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12844E-2EDE-7CA7-0911-3AA103B87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B55FBE89-BC9F-E501-4D6C-2113A9819064}"/>
              </a:ext>
            </a:extLst>
          </p:cNvPr>
          <p:cNvSpPr>
            <a:spLocks noGrp="1"/>
          </p:cNvSpPr>
          <p:nvPr>
            <p:ph idx="1"/>
          </p:nvPr>
        </p:nvSpPr>
        <p:spPr>
          <a:xfrm>
            <a:off x="266701" y="2371725"/>
            <a:ext cx="11087100" cy="3805238"/>
          </a:xfrm>
        </p:spPr>
        <p:txBody>
          <a:bodyPr/>
          <a:lstStyle/>
          <a:p>
            <a:pPr marL="0" lvl="0" indent="0">
              <a:buNone/>
              <a:defRPr/>
            </a:pPr>
            <a:r>
              <a:rPr lang="en-US" dirty="0">
                <a:solidFill>
                  <a:prstClr val="black"/>
                </a:solidFill>
              </a:rPr>
              <a:t>Instructions</a:t>
            </a:r>
          </a:p>
          <a:p>
            <a:pPr lvl="0">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Educational Partner(s)</a:t>
            </a:r>
          </a:p>
          <a:p>
            <a:pPr lvl="1">
              <a:defRPr/>
            </a:pP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Identify the applicable educational partner(s) or group(s) that were engaged in the development of the LCAP.</a:t>
            </a:r>
          </a:p>
          <a:p>
            <a:pPr lvl="0">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Process for Engagement</a:t>
            </a: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1">
              <a:defRPr/>
            </a:pPr>
            <a:r>
              <a:rPr lang="en-US" dirty="0">
                <a:solidFill>
                  <a:prstClr val="black"/>
                </a:solidFill>
              </a:rPr>
              <a:t>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a:t>
            </a:r>
          </a:p>
        </p:txBody>
      </p:sp>
      <p:sp>
        <p:nvSpPr>
          <p:cNvPr id="7" name="Slide Number Placeholder 6">
            <a:extLst>
              <a:ext uri="{FF2B5EF4-FFF2-40B4-BE49-F238E27FC236}">
                <a16:creationId xmlns:a16="http://schemas.microsoft.com/office/drawing/2014/main" id="{6A120D7E-1B9B-3236-55C9-D87AF7CED5B1}"/>
              </a:ext>
            </a:extLst>
          </p:cNvPr>
          <p:cNvSpPr>
            <a:spLocks noGrp="1"/>
          </p:cNvSpPr>
          <p:nvPr>
            <p:ph type="sldNum" sz="quarter" idx="4"/>
          </p:nvPr>
        </p:nvSpPr>
        <p:spPr>
          <a:xfrm>
            <a:off x="8610600" y="649224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41</a:t>
            </a:fld>
            <a:endParaRPr lang="en-US"/>
          </a:p>
        </p:txBody>
      </p:sp>
    </p:spTree>
    <p:extLst>
      <p:ext uri="{BB962C8B-B14F-4D97-AF65-F5344CB8AC3E}">
        <p14:creationId xmlns:p14="http://schemas.microsoft.com/office/powerpoint/2010/main" val="408706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2C3A5-5F34-D5CF-7194-9C1B7163131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49200BF-77F5-AA08-E7EA-24DAFCA5B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56A6E55-D525-E932-0102-4EE305D1D902}"/>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kern="1200" dirty="0">
                <a:solidFill>
                  <a:schemeClr val="tx1"/>
                </a:solidFill>
                <a:latin typeface="+mj-lt"/>
                <a:ea typeface="+mj-ea"/>
                <a:cs typeface="+mj-cs"/>
              </a:rPr>
              <a:t>Summary of the Engagement Process (5)</a:t>
            </a:r>
          </a:p>
        </p:txBody>
      </p:sp>
      <p:sp>
        <p:nvSpPr>
          <p:cNvPr id="22" name="Rectangle 21">
            <a:extLst>
              <a:ext uri="{FF2B5EF4-FFF2-40B4-BE49-F238E27FC236}">
                <a16:creationId xmlns:a16="http://schemas.microsoft.com/office/drawing/2014/main" id="{FFFDB3F1-266F-8AF8-44C9-F2649FA07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FD101F0-72CC-4222-37BA-9F679C9C5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F9020A-2214-2821-17EE-3517B353B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71B4EC7-AF20-B9BC-A8B0-950AE40E69C8}"/>
              </a:ext>
            </a:extLst>
          </p:cNvPr>
          <p:cNvSpPr>
            <a:spLocks noGrp="1"/>
          </p:cNvSpPr>
          <p:nvPr>
            <p:ph idx="1"/>
          </p:nvPr>
        </p:nvSpPr>
        <p:spPr>
          <a:xfrm>
            <a:off x="266701" y="2371725"/>
            <a:ext cx="11087100" cy="3805238"/>
          </a:xfrm>
        </p:spPr>
        <p:txBody>
          <a:bodyPr/>
          <a:lstStyle/>
          <a:p>
            <a:pPr marL="0" indent="0">
              <a:buNone/>
            </a:pPr>
            <a:r>
              <a:rPr lang="en-US" dirty="0">
                <a:sym typeface="Arial"/>
              </a:rPr>
              <a:t>Instructions: Process for Engagement (continued)</a:t>
            </a:r>
          </a:p>
          <a:p>
            <a:pPr lvl="1"/>
            <a:r>
              <a:rPr lang="en-US" dirty="0"/>
              <a:t>A sufficient response to this prompt must include general information about the timeline of the process and meetings or other engagement strategies with educational partners. </a:t>
            </a:r>
          </a:p>
          <a:p>
            <a:pPr lvl="1"/>
            <a:r>
              <a:rPr lang="en-US" dirty="0"/>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a:t>
            </a:r>
          </a:p>
        </p:txBody>
      </p:sp>
      <p:sp>
        <p:nvSpPr>
          <p:cNvPr id="7" name="Slide Number Placeholder 6">
            <a:extLst>
              <a:ext uri="{FF2B5EF4-FFF2-40B4-BE49-F238E27FC236}">
                <a16:creationId xmlns:a16="http://schemas.microsoft.com/office/drawing/2014/main" id="{2E4E5003-38BC-F45F-CE46-F7202742AEF9}"/>
              </a:ext>
            </a:extLst>
          </p:cNvPr>
          <p:cNvSpPr>
            <a:spLocks noGrp="1"/>
          </p:cNvSpPr>
          <p:nvPr>
            <p:ph type="sldNum" sz="quarter" idx="4"/>
          </p:nvPr>
        </p:nvSpPr>
        <p:spPr>
          <a:xfrm>
            <a:off x="8610600" y="649224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42</a:t>
            </a:fld>
            <a:endParaRPr lang="en-US"/>
          </a:p>
        </p:txBody>
      </p:sp>
    </p:spTree>
    <p:extLst>
      <p:ext uri="{BB962C8B-B14F-4D97-AF65-F5344CB8AC3E}">
        <p14:creationId xmlns:p14="http://schemas.microsoft.com/office/powerpoint/2010/main" val="1768348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61D035-9F56-B6D9-591F-2B5607122AA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0A1778-E6A6-1198-F5D9-2A986E559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58F8F5D-7E8C-906F-2A3D-6A0E4C8B149E}"/>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How the LCAP Was Influenced By Feedback (1)</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5DE99D4E-0631-6630-8EAC-3A7B0A51A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8362AF-AA1B-2FF4-15CA-378853FED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C30E60-F07F-FF7F-7DFC-8BEE3232A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9A3FBF4C-EC5E-0430-538F-283132C219E2}"/>
              </a:ext>
            </a:extLst>
          </p:cNvPr>
          <p:cNvSpPr>
            <a:spLocks noGrp="1"/>
          </p:cNvSpPr>
          <p:nvPr>
            <p:ph idx="1"/>
          </p:nvPr>
        </p:nvSpPr>
        <p:spPr>
          <a:xfrm>
            <a:off x="266701" y="2371725"/>
            <a:ext cx="11087100" cy="3805238"/>
          </a:xfrm>
        </p:spPr>
        <p:txBody>
          <a:bodyPr/>
          <a:lstStyle/>
          <a:p>
            <a:r>
              <a:rPr lang="en-US" dirty="0"/>
              <a:t>Prompt 2</a:t>
            </a:r>
          </a:p>
          <a:p>
            <a:pPr lvl="1"/>
            <a:r>
              <a:rPr lang="en-US" dirty="0"/>
              <a:t>A description of how the adopted LCAP was influenced by the feedback provided by educational partners.</a:t>
            </a:r>
          </a:p>
          <a:p>
            <a:r>
              <a:rPr lang="en-US" dirty="0"/>
              <a:t>Instructions:</a:t>
            </a:r>
          </a:p>
          <a:p>
            <a:pPr lvl="1"/>
            <a:r>
              <a:rPr lang="en-US" dirty="0">
                <a:ea typeface="Calibri" panose="020F0502020204030204" pitchFamily="34" charset="0"/>
                <a:cs typeface="Arial" panose="020B0604020202020204" pitchFamily="34" charset="0"/>
              </a:rPr>
              <a:t>Describe </a:t>
            </a:r>
            <a:r>
              <a:rPr lang="en-US" dirty="0">
                <a:ea typeface="Times New Roman" panose="02020603050405020304" pitchFamily="18" charset="0"/>
                <a:cs typeface="Times New Roman" panose="02020603050405020304" pitchFamily="18" charset="0"/>
              </a:rPr>
              <a:t>any goals, metrics, actions, or budgeted expenditures in </a:t>
            </a:r>
            <a:r>
              <a:rPr lang="en-US" dirty="0">
                <a:ea typeface="Calibri" panose="020F0502020204030204" pitchFamily="34" charset="0"/>
                <a:cs typeface="Arial" panose="020B0604020202020204" pitchFamily="34" charset="0"/>
              </a:rPr>
              <a:t>the LCAP that were influenced by or developed in response to the </a:t>
            </a:r>
            <a:r>
              <a:rPr lang="en-US" dirty="0">
                <a:ea typeface="Times New Roman" panose="02020603050405020304" pitchFamily="18" charset="0"/>
                <a:cs typeface="Times New Roman" panose="02020603050405020304" pitchFamily="18" charset="0"/>
              </a:rPr>
              <a:t>educational partner</a:t>
            </a:r>
            <a:r>
              <a:rPr lang="en-US" dirty="0">
                <a:ea typeface="Calibri" panose="020F0502020204030204" pitchFamily="34" charset="0"/>
                <a:cs typeface="Arial" panose="020B0604020202020204" pitchFamily="34" charset="0"/>
              </a:rPr>
              <a:t> feedback</a:t>
            </a:r>
            <a:endParaRPr lang="en-US" dirty="0"/>
          </a:p>
        </p:txBody>
      </p:sp>
      <p:sp>
        <p:nvSpPr>
          <p:cNvPr id="7" name="Slide Number Placeholder 6">
            <a:extLst>
              <a:ext uri="{FF2B5EF4-FFF2-40B4-BE49-F238E27FC236}">
                <a16:creationId xmlns:a16="http://schemas.microsoft.com/office/drawing/2014/main" id="{AC56C79E-756D-B06C-BAAD-A59254C4BA58}"/>
              </a:ext>
            </a:extLst>
          </p:cNvPr>
          <p:cNvSpPr>
            <a:spLocks noGrp="1"/>
          </p:cNvSpPr>
          <p:nvPr>
            <p:ph type="sldNum" sz="quarter" idx="4"/>
          </p:nvPr>
        </p:nvSpPr>
        <p:spPr>
          <a:xfrm>
            <a:off x="8610600" y="649224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43</a:t>
            </a:fld>
            <a:endParaRPr lang="en-US"/>
          </a:p>
        </p:txBody>
      </p:sp>
    </p:spTree>
    <p:extLst>
      <p:ext uri="{BB962C8B-B14F-4D97-AF65-F5344CB8AC3E}">
        <p14:creationId xmlns:p14="http://schemas.microsoft.com/office/powerpoint/2010/main" val="1029416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25D42-FC77-8DF2-9AB8-69F622AC459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613725-356D-4D58-94FE-589128A90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59585E2-008D-FDD1-5EBC-A9139B5B8853}"/>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How the LCAP Was Influenced By Feedback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64B6D442-8533-F69F-3558-75F8E16A2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B746525-B7E0-5257-BF38-906D12E0A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6963A2-1A0D-C4AF-248A-0DC803E1B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F640718D-5C46-C2D1-B9B4-71A446FA9D3A}"/>
              </a:ext>
            </a:extLst>
          </p:cNvPr>
          <p:cNvSpPr>
            <a:spLocks noGrp="1"/>
          </p:cNvSpPr>
          <p:nvPr>
            <p:ph idx="1"/>
          </p:nvPr>
        </p:nvSpPr>
        <p:spPr>
          <a:xfrm>
            <a:off x="266701" y="2371725"/>
            <a:ext cx="11087100" cy="3805238"/>
          </a:xfrm>
        </p:spPr>
        <p:txBody>
          <a:bodyPr/>
          <a:lstStyle/>
          <a:p>
            <a:r>
              <a:rPr lang="en-US" dirty="0"/>
              <a:t>Instructions (continued)</a:t>
            </a:r>
          </a:p>
          <a:p>
            <a:pPr lvl="1">
              <a:spcBef>
                <a:spcPts val="1200"/>
              </a:spcBef>
              <a:spcAft>
                <a:spcPts val="600"/>
              </a:spcAft>
            </a:pPr>
            <a:r>
              <a:rPr lang="en-US" dirty="0"/>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p>
          <a:p>
            <a:pPr lvl="1">
              <a:spcBef>
                <a:spcPts val="1200"/>
              </a:spcBef>
              <a:spcAft>
                <a:spcPts val="600"/>
              </a:spcAft>
            </a:pPr>
            <a:r>
              <a:rPr lang="en-US" dirty="0"/>
              <a:t>An LEA receiving Equity Multiplier funds must include a description of how the consultation with educational partners at schools generating Equity Multiplier funds influenced the development of the adopted LCAP.</a:t>
            </a:r>
            <a:endParaRPr lang="en-US" dirty="0">
              <a:cs typeface="Arial"/>
            </a:endParaRPr>
          </a:p>
        </p:txBody>
      </p:sp>
      <p:sp>
        <p:nvSpPr>
          <p:cNvPr id="7" name="Slide Number Placeholder 6">
            <a:extLst>
              <a:ext uri="{FF2B5EF4-FFF2-40B4-BE49-F238E27FC236}">
                <a16:creationId xmlns:a16="http://schemas.microsoft.com/office/drawing/2014/main" id="{CAFCF0B5-5371-B322-002F-40FFECE3C797}"/>
              </a:ext>
            </a:extLst>
          </p:cNvPr>
          <p:cNvSpPr>
            <a:spLocks noGrp="1"/>
          </p:cNvSpPr>
          <p:nvPr>
            <p:ph type="sldNum" sz="quarter" idx="4"/>
          </p:nvPr>
        </p:nvSpPr>
        <p:spPr>
          <a:xfrm>
            <a:off x="8610600" y="6345610"/>
            <a:ext cx="2743200" cy="511756"/>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44</a:t>
            </a:fld>
            <a:endParaRPr lang="en-US" dirty="0"/>
          </a:p>
        </p:txBody>
      </p:sp>
    </p:spTree>
    <p:extLst>
      <p:ext uri="{BB962C8B-B14F-4D97-AF65-F5344CB8AC3E}">
        <p14:creationId xmlns:p14="http://schemas.microsoft.com/office/powerpoint/2010/main" val="3642762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48" name="Rectangle 4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mj-lt"/>
                <a:ea typeface="+mj-ea"/>
                <a:cs typeface="+mj-cs"/>
              </a:rPr>
              <a:t>Goals and Actions</a:t>
            </a:r>
          </a:p>
        </p:txBody>
      </p:sp>
      <p:sp>
        <p:nvSpPr>
          <p:cNvPr id="5" name="Text Placeholder 4">
            <a:extLst>
              <a:ext uri="{FF2B5EF4-FFF2-40B4-BE49-F238E27FC236}">
                <a16:creationId xmlns:a16="http://schemas.microsoft.com/office/drawing/2014/main" id="{AF9C9955-B0AA-4C16-9F82-B0BAE3A011E1}"/>
              </a:ext>
            </a:extLst>
          </p:cNvPr>
          <p:cNvSpPr>
            <a:spLocks noGrp="1"/>
          </p:cNvSpPr>
          <p:nvPr>
            <p:ph type="body" idx="1"/>
          </p:nvPr>
        </p:nvSpPr>
        <p:spPr>
          <a:xfrm>
            <a:off x="7526275" y="2366751"/>
            <a:ext cx="3618381" cy="2124496"/>
          </a:xfrm>
        </p:spPr>
        <p:txBody>
          <a:bodyPr vert="horz" lIns="91440" tIns="45720" rIns="91440" bIns="45720" rtlCol="0" anchor="ctr">
            <a:normAutofit/>
          </a:bodyPr>
          <a:lstStyle/>
          <a:p>
            <a:r>
              <a:rPr lang="en-US" sz="2800" kern="1200" dirty="0">
                <a:solidFill>
                  <a:schemeClr val="tx1"/>
                </a:solidFill>
                <a:latin typeface="+mn-lt"/>
                <a:ea typeface="+mn-ea"/>
                <a:cs typeface="+mn-cs"/>
              </a:rPr>
              <a:t>Addressing identified needs in support of students</a:t>
            </a:r>
          </a:p>
        </p:txBody>
      </p:sp>
      <p:sp>
        <p:nvSpPr>
          <p:cNvPr id="6" name="Slide Number Placeholder 5">
            <a:extLst>
              <a:ext uri="{FF2B5EF4-FFF2-40B4-BE49-F238E27FC236}">
                <a16:creationId xmlns:a16="http://schemas.microsoft.com/office/drawing/2014/main" id="{56008380-629D-4E1C-9EAB-03B976BF1D99}"/>
              </a:ext>
            </a:extLst>
          </p:cNvPr>
          <p:cNvSpPr>
            <a:spLocks noGrp="1"/>
          </p:cNvSpPr>
          <p:nvPr>
            <p:ph type="sldNum" sz="quarter" idx="12"/>
          </p:nvPr>
        </p:nvSpPr>
        <p:spPr>
          <a:xfrm>
            <a:off x="8610600" y="6310859"/>
            <a:ext cx="2743200" cy="546507"/>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45</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01192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95CB93-2B8D-4B80-97A8-04B40A76184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102131-5CCB-315E-ED58-0F068CD8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1F933CC-8B51-4B6C-A641-FDB5706F8185}"/>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Purpose of the Goals and Actions Section</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3F29B64C-7F88-E1BD-BF1A-F11C34F72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53537F-F770-D9A0-AEB1-C273DA22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1F40C59-FB9D-6751-E27D-06784AE8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6C467C4-AB23-D002-209E-F60C7CEE8127}"/>
              </a:ext>
            </a:extLst>
          </p:cNvPr>
          <p:cNvSpPr>
            <a:spLocks noGrp="1"/>
          </p:cNvSpPr>
          <p:nvPr>
            <p:ph idx="1"/>
          </p:nvPr>
        </p:nvSpPr>
        <p:spPr>
          <a:xfrm>
            <a:off x="266701" y="2371725"/>
            <a:ext cx="11087100" cy="3805238"/>
          </a:xfrm>
        </p:spPr>
        <p:txBody>
          <a:bodyPr/>
          <a:lstStyle/>
          <a:p>
            <a:r>
              <a:rPr lang="en-US" dirty="0"/>
              <a:t>The purpose of the Goals and Actions section is two-fold:</a:t>
            </a:r>
          </a:p>
          <a:p>
            <a:r>
              <a:rPr lang="en-US" dirty="0"/>
              <a:t>To identify </a:t>
            </a:r>
          </a:p>
          <a:p>
            <a:pPr lvl="1"/>
            <a:r>
              <a:rPr lang="en-US" dirty="0"/>
              <a:t>the goal and why the goal has been identified, </a:t>
            </a:r>
          </a:p>
          <a:p>
            <a:pPr lvl="1"/>
            <a:r>
              <a:rPr lang="en-US" dirty="0"/>
              <a:t>how an LEA will know when it has accomplished the goal, </a:t>
            </a:r>
          </a:p>
          <a:p>
            <a:pPr lvl="1"/>
            <a:r>
              <a:rPr lang="en-US" dirty="0"/>
              <a:t>what an LEA plans to do to accomplish the goal, and</a:t>
            </a:r>
          </a:p>
          <a:p>
            <a:pPr lvl="1"/>
            <a:r>
              <a:rPr lang="en-US" dirty="0"/>
              <a:t>the fiscal resources being used to implement the actions.</a:t>
            </a:r>
          </a:p>
          <a:p>
            <a:r>
              <a:rPr lang="en-US" dirty="0"/>
              <a:t>To communicate to educational partners.</a:t>
            </a:r>
            <a:endParaRPr lang="en-US" dirty="0">
              <a:cs typeface="Arial"/>
            </a:endParaRPr>
          </a:p>
        </p:txBody>
      </p:sp>
      <p:sp>
        <p:nvSpPr>
          <p:cNvPr id="7" name="Slide Number Placeholder 6">
            <a:extLst>
              <a:ext uri="{FF2B5EF4-FFF2-40B4-BE49-F238E27FC236}">
                <a16:creationId xmlns:a16="http://schemas.microsoft.com/office/drawing/2014/main" id="{0542DF07-C2F8-4B8A-5400-D6DC96FB2F14}"/>
              </a:ext>
            </a:extLst>
          </p:cNvPr>
          <p:cNvSpPr>
            <a:spLocks noGrp="1"/>
          </p:cNvSpPr>
          <p:nvPr>
            <p:ph type="sldNum" sz="quarter" idx="4"/>
          </p:nvPr>
        </p:nvSpPr>
        <p:spPr>
          <a:xfrm>
            <a:off x="8610600" y="6345610"/>
            <a:ext cx="2743200" cy="511756"/>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46</a:t>
            </a:fld>
            <a:endParaRPr lang="en-US" dirty="0"/>
          </a:p>
        </p:txBody>
      </p:sp>
    </p:spTree>
    <p:extLst>
      <p:ext uri="{BB962C8B-B14F-4D97-AF65-F5344CB8AC3E}">
        <p14:creationId xmlns:p14="http://schemas.microsoft.com/office/powerpoint/2010/main" val="991707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897074-11F5-CD85-9F15-1D17ABE53DA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9FF5C7-8F01-7A6D-2CC2-63B283D93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15C4F5E6-7700-7F6B-CA25-61427C626E86}"/>
              </a:ext>
            </a:extLst>
          </p:cNvPr>
          <p:cNvSpPr>
            <a:spLocks noGrp="1"/>
          </p:cNvSpPr>
          <p:nvPr>
            <p:ph type="title"/>
          </p:nvPr>
        </p:nvSpPr>
        <p:spPr>
          <a:xfrm>
            <a:off x="447674" y="386930"/>
            <a:ext cx="11442905" cy="1298448"/>
          </a:xfrm>
        </p:spPr>
        <p:txBody>
          <a:bodyPr vert="horz" lIns="91440" tIns="45720" rIns="91440" bIns="45720" rtlCol="0" anchor="b">
            <a:normAutofit/>
          </a:bodyPr>
          <a:lstStyle/>
          <a:p>
            <a:r>
              <a:rPr lang="en-US" sz="4000" dirty="0"/>
              <a:t>Components of the Goals and Actions Section (1) </a:t>
            </a:r>
            <a:endParaRPr lang="en-US" sz="40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2D0F71D4-2C37-7E57-3338-68B9949D2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601D3ED-3439-BF05-E534-58B75C917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B8BA6E-B470-79ED-A511-E9D510723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FA921E8C-5108-95AA-3580-B8660FA1CA76}"/>
              </a:ext>
            </a:extLst>
          </p:cNvPr>
          <p:cNvSpPr>
            <a:spLocks noGrp="1"/>
          </p:cNvSpPr>
          <p:nvPr>
            <p:ph idx="1"/>
          </p:nvPr>
        </p:nvSpPr>
        <p:spPr>
          <a:xfrm>
            <a:off x="447673" y="2371725"/>
            <a:ext cx="10906127" cy="3805238"/>
          </a:xfrm>
        </p:spPr>
        <p:txBody>
          <a:bodyPr/>
          <a:lstStyle/>
          <a:p>
            <a:pPr marL="342900" indent="-342900"/>
            <a:r>
              <a:rPr lang="en-US" dirty="0"/>
              <a:t>Goal description</a:t>
            </a:r>
          </a:p>
          <a:p>
            <a:pPr marL="342900" indent="-342900"/>
            <a:r>
              <a:rPr lang="en-US" dirty="0"/>
              <a:t>Type of Goal</a:t>
            </a:r>
          </a:p>
          <a:p>
            <a:pPr marL="342900" indent="-342900"/>
            <a:r>
              <a:rPr lang="en-US" dirty="0"/>
              <a:t>State Priorities addressed by this goal</a:t>
            </a:r>
          </a:p>
          <a:p>
            <a:pPr marL="342900" indent="-342900"/>
            <a:r>
              <a:rPr lang="en-US" dirty="0"/>
              <a:t>Explanation of why the LEA has developed this goal</a:t>
            </a:r>
          </a:p>
          <a:p>
            <a:pPr marL="342900" indent="-342900"/>
            <a:r>
              <a:rPr lang="en-US" dirty="0"/>
              <a:t>Measuring and Reporting Results</a:t>
            </a:r>
          </a:p>
          <a:p>
            <a:pPr marL="342900" indent="-342900"/>
            <a:r>
              <a:rPr lang="en-US" dirty="0"/>
              <a:t>Goal Analysis</a:t>
            </a:r>
          </a:p>
          <a:p>
            <a:pPr marL="342900" indent="-342900"/>
            <a:r>
              <a:rPr lang="en-US" dirty="0"/>
              <a:t>Actions</a:t>
            </a:r>
          </a:p>
          <a:p>
            <a:pPr marL="342900" indent="-342900"/>
            <a:r>
              <a:rPr lang="en-US" dirty="0"/>
              <a:t>Action Tables</a:t>
            </a:r>
            <a:endParaRPr lang="en-US" dirty="0">
              <a:cs typeface="Arial"/>
            </a:endParaRPr>
          </a:p>
        </p:txBody>
      </p:sp>
      <p:sp>
        <p:nvSpPr>
          <p:cNvPr id="7" name="Slide Number Placeholder 6">
            <a:extLst>
              <a:ext uri="{FF2B5EF4-FFF2-40B4-BE49-F238E27FC236}">
                <a16:creationId xmlns:a16="http://schemas.microsoft.com/office/drawing/2014/main" id="{4E776BA5-52B0-200C-F22A-9DD9B92E4C31}"/>
              </a:ext>
            </a:extLst>
          </p:cNvPr>
          <p:cNvSpPr>
            <a:spLocks noGrp="1"/>
          </p:cNvSpPr>
          <p:nvPr>
            <p:ph type="sldNum" sz="quarter" idx="4"/>
          </p:nvPr>
        </p:nvSpPr>
        <p:spPr>
          <a:xfrm>
            <a:off x="8610600" y="6345610"/>
            <a:ext cx="2743200" cy="511756"/>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47</a:t>
            </a:fld>
            <a:endParaRPr lang="en-US" dirty="0"/>
          </a:p>
        </p:txBody>
      </p:sp>
    </p:spTree>
    <p:extLst>
      <p:ext uri="{BB962C8B-B14F-4D97-AF65-F5344CB8AC3E}">
        <p14:creationId xmlns:p14="http://schemas.microsoft.com/office/powerpoint/2010/main" val="172474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9CEC-7D1B-AB66-634B-374A0C9D9F49}"/>
              </a:ext>
            </a:extLst>
          </p:cNvPr>
          <p:cNvSpPr>
            <a:spLocks noGrp="1"/>
          </p:cNvSpPr>
          <p:nvPr>
            <p:ph type="title"/>
          </p:nvPr>
        </p:nvSpPr>
        <p:spPr>
          <a:xfrm>
            <a:off x="838200" y="255198"/>
            <a:ext cx="10515600" cy="1325563"/>
          </a:xfrm>
        </p:spPr>
        <p:txBody>
          <a:bodyPr/>
          <a:lstStyle/>
          <a:p>
            <a:r>
              <a:rPr lang="en-US" dirty="0"/>
              <a:t>Description and Why the Goal was Developed</a:t>
            </a:r>
          </a:p>
        </p:txBody>
      </p:sp>
      <p:sp>
        <p:nvSpPr>
          <p:cNvPr id="3" name="Content Placeholder 2">
            <a:extLst>
              <a:ext uri="{FF2B5EF4-FFF2-40B4-BE49-F238E27FC236}">
                <a16:creationId xmlns:a16="http://schemas.microsoft.com/office/drawing/2014/main" id="{7716A9F7-5DCE-4DEF-9F21-BD6EA5228DF4}"/>
              </a:ext>
            </a:extLst>
          </p:cNvPr>
          <p:cNvSpPr>
            <a:spLocks noGrp="1"/>
          </p:cNvSpPr>
          <p:nvPr>
            <p:ph sz="half" idx="1"/>
          </p:nvPr>
        </p:nvSpPr>
        <p:spPr>
          <a:xfrm>
            <a:off x="481867" y="1634906"/>
            <a:ext cx="3034004" cy="484438"/>
          </a:xfrm>
        </p:spPr>
        <p:txBody>
          <a:bodyPr/>
          <a:lstStyle/>
          <a:p>
            <a:pPr marL="0" indent="0">
              <a:buNone/>
            </a:pPr>
            <a:r>
              <a:rPr lang="en-US" b="1" dirty="0"/>
              <a:t>Goal</a:t>
            </a:r>
          </a:p>
        </p:txBody>
      </p:sp>
      <p:graphicFrame>
        <p:nvGraphicFramePr>
          <p:cNvPr id="12" name="Content Placeholder 9" descr="Goal table to include Goal #, Description and Type of Goal.">
            <a:extLst>
              <a:ext uri="{FF2B5EF4-FFF2-40B4-BE49-F238E27FC236}">
                <a16:creationId xmlns:a16="http://schemas.microsoft.com/office/drawing/2014/main" id="{52070C33-BA5E-D0AD-D6AC-C688720B12BC}"/>
              </a:ext>
            </a:extLst>
          </p:cNvPr>
          <p:cNvGraphicFramePr>
            <a:graphicFrameLocks noGrp="1"/>
          </p:cNvGraphicFramePr>
          <p:nvPr>
            <p:ph sz="half" idx="2"/>
          </p:nvPr>
        </p:nvGraphicFramePr>
        <p:xfrm>
          <a:off x="481867" y="2146842"/>
          <a:ext cx="11228265" cy="1280160"/>
        </p:xfrm>
        <a:graphic>
          <a:graphicData uri="http://schemas.openxmlformats.org/drawingml/2006/table">
            <a:tbl>
              <a:tblPr firstRow="1" bandRow="1">
                <a:tableStyleId>{5C22544A-7EE6-4342-B048-85BDC9FD1C3A}</a:tableStyleId>
              </a:tblPr>
              <a:tblGrid>
                <a:gridCol w="1510799">
                  <a:extLst>
                    <a:ext uri="{9D8B030D-6E8A-4147-A177-3AD203B41FA5}">
                      <a16:colId xmlns:a16="http://schemas.microsoft.com/office/drawing/2014/main" val="873441156"/>
                    </a:ext>
                  </a:extLst>
                </a:gridCol>
                <a:gridCol w="5974711">
                  <a:extLst>
                    <a:ext uri="{9D8B030D-6E8A-4147-A177-3AD203B41FA5}">
                      <a16:colId xmlns:a16="http://schemas.microsoft.com/office/drawing/2014/main" val="404651165"/>
                    </a:ext>
                  </a:extLst>
                </a:gridCol>
                <a:gridCol w="3742755">
                  <a:extLst>
                    <a:ext uri="{9D8B030D-6E8A-4147-A177-3AD203B41FA5}">
                      <a16:colId xmlns:a16="http://schemas.microsoft.com/office/drawing/2014/main" val="2039130468"/>
                    </a:ext>
                  </a:extLst>
                </a:gridCol>
              </a:tblGrid>
              <a:tr h="453187">
                <a:tc>
                  <a:txBody>
                    <a:bodyPr/>
                    <a:lstStyle/>
                    <a:p>
                      <a:r>
                        <a:rPr lang="en-US" sz="240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a:solidFill>
                            <a:schemeClr val="tx1"/>
                          </a:solidFill>
                        </a:rPr>
                        <a:t>Type of Goal</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3871522099"/>
                  </a:ext>
                </a:extLst>
              </a:tr>
              <a:tr h="815737">
                <a:tc>
                  <a:txBody>
                    <a:bodyPr/>
                    <a:lstStyle/>
                    <a:p>
                      <a:r>
                        <a:rPr lang="en-US" sz="2400" dirty="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dirty="0">
                          <a:solidFill>
                            <a:schemeClr val="tx1"/>
                          </a:solidFill>
                        </a:rPr>
                        <a:t>[A description of what the LEA plans to accomplish.]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dirty="0">
                          <a:solidFill>
                            <a:schemeClr val="tx1"/>
                          </a:solidFill>
                        </a:rPr>
                        <a:t>[Identify the type of goal here]</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46488925"/>
                  </a:ext>
                </a:extLst>
              </a:tr>
            </a:tbl>
          </a:graphicData>
        </a:graphic>
      </p:graphicFrame>
      <p:sp>
        <p:nvSpPr>
          <p:cNvPr id="5" name="Content Placeholder 4">
            <a:extLst>
              <a:ext uri="{FF2B5EF4-FFF2-40B4-BE49-F238E27FC236}">
                <a16:creationId xmlns:a16="http://schemas.microsoft.com/office/drawing/2014/main" id="{418E9E52-DE3E-F2B1-08F7-72C6EC0E5FB1}"/>
              </a:ext>
            </a:extLst>
          </p:cNvPr>
          <p:cNvSpPr>
            <a:spLocks noGrp="1"/>
          </p:cNvSpPr>
          <p:nvPr>
            <p:ph sz="half" idx="13"/>
          </p:nvPr>
        </p:nvSpPr>
        <p:spPr>
          <a:xfrm>
            <a:off x="481866" y="3736042"/>
            <a:ext cx="11228265" cy="514398"/>
          </a:xfrm>
          <a:solidFill>
            <a:srgbClr val="DEEBF6"/>
          </a:solidFill>
        </p:spPr>
        <p:txBody>
          <a:bodyPr/>
          <a:lstStyle/>
          <a:p>
            <a:pPr marL="0" indent="0">
              <a:buNone/>
            </a:pPr>
            <a:r>
              <a:rPr lang="en-US" dirty="0"/>
              <a:t>State Priorities addressed by this goal.</a:t>
            </a:r>
          </a:p>
        </p:txBody>
      </p:sp>
      <p:sp>
        <p:nvSpPr>
          <p:cNvPr id="6" name="Content Placeholder 5">
            <a:extLst>
              <a:ext uri="{FF2B5EF4-FFF2-40B4-BE49-F238E27FC236}">
                <a16:creationId xmlns:a16="http://schemas.microsoft.com/office/drawing/2014/main" id="{77540449-D0F8-3E1D-0A49-35B44CB65E81}"/>
              </a:ext>
            </a:extLst>
          </p:cNvPr>
          <p:cNvSpPr>
            <a:spLocks noGrp="1"/>
          </p:cNvSpPr>
          <p:nvPr>
            <p:ph sz="half" idx="14"/>
          </p:nvPr>
        </p:nvSpPr>
        <p:spPr>
          <a:xfrm>
            <a:off x="481867" y="4209015"/>
            <a:ext cx="11228264" cy="512530"/>
          </a:xfrm>
          <a:ln>
            <a:solidFill>
              <a:srgbClr val="DEEBF6"/>
            </a:solidFill>
          </a:ln>
        </p:spPr>
        <p:txBody>
          <a:bodyPr/>
          <a:lstStyle/>
          <a:p>
            <a:pPr marL="0" indent="0">
              <a:buNone/>
            </a:pPr>
            <a:r>
              <a:rPr lang="en-US" dirty="0"/>
              <a:t>[Respond here]</a:t>
            </a:r>
          </a:p>
        </p:txBody>
      </p:sp>
      <p:sp>
        <p:nvSpPr>
          <p:cNvPr id="7" name="Content Placeholder 6">
            <a:extLst>
              <a:ext uri="{FF2B5EF4-FFF2-40B4-BE49-F238E27FC236}">
                <a16:creationId xmlns:a16="http://schemas.microsoft.com/office/drawing/2014/main" id="{FE6A3267-200C-2A83-A595-BD91FEA958C4}"/>
              </a:ext>
            </a:extLst>
          </p:cNvPr>
          <p:cNvSpPr>
            <a:spLocks noGrp="1"/>
          </p:cNvSpPr>
          <p:nvPr>
            <p:ph sz="quarter" idx="15"/>
          </p:nvPr>
        </p:nvSpPr>
        <p:spPr>
          <a:xfrm>
            <a:off x="481866" y="5009833"/>
            <a:ext cx="11228265" cy="514398"/>
          </a:xfrm>
          <a:solidFill>
            <a:srgbClr val="DEEBF6"/>
          </a:solidFill>
        </p:spPr>
        <p:txBody>
          <a:bodyPr/>
          <a:lstStyle/>
          <a:p>
            <a:pPr marL="0" indent="0">
              <a:buNone/>
            </a:pPr>
            <a:r>
              <a:rPr lang="en-US" dirty="0"/>
              <a:t>An explanation of why the LEA has developed this goal.</a:t>
            </a:r>
          </a:p>
        </p:txBody>
      </p:sp>
      <p:sp>
        <p:nvSpPr>
          <p:cNvPr id="11" name="Content Placeholder 10">
            <a:extLst>
              <a:ext uri="{FF2B5EF4-FFF2-40B4-BE49-F238E27FC236}">
                <a16:creationId xmlns:a16="http://schemas.microsoft.com/office/drawing/2014/main" id="{3AD04F9B-51A6-CE79-B3A3-0DC9CDB1FE89}"/>
              </a:ext>
            </a:extLst>
          </p:cNvPr>
          <p:cNvSpPr>
            <a:spLocks noGrp="1"/>
          </p:cNvSpPr>
          <p:nvPr>
            <p:ph sz="quarter" idx="16"/>
          </p:nvPr>
        </p:nvSpPr>
        <p:spPr>
          <a:xfrm>
            <a:off x="481866" y="5524231"/>
            <a:ext cx="11228265" cy="514398"/>
          </a:xfrm>
          <a:ln>
            <a:solidFill>
              <a:srgbClr val="DEEBF6"/>
            </a:solidFill>
          </a:ln>
        </p:spPr>
        <p:txBody>
          <a:bodyPr/>
          <a:lstStyle/>
          <a:p>
            <a:pPr marL="0" indent="0">
              <a:buNone/>
            </a:pPr>
            <a:r>
              <a:rPr lang="en-US" dirty="0"/>
              <a:t>[Respond here]</a:t>
            </a:r>
          </a:p>
        </p:txBody>
      </p:sp>
      <p:sp>
        <p:nvSpPr>
          <p:cNvPr id="10" name="Slide Number Placeholder 9">
            <a:extLst>
              <a:ext uri="{FF2B5EF4-FFF2-40B4-BE49-F238E27FC236}">
                <a16:creationId xmlns:a16="http://schemas.microsoft.com/office/drawing/2014/main" id="{8B4F35E7-8BC9-52B3-9185-62FA7BEBAD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527C4-A6CF-43F0-8644-DCB2BE673FF0}" type="slidenum">
              <a:rPr kumimoji="0" lang="en-US" sz="2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5263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151576-DD0B-9847-B78F-A94FB69AA37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919A1F-4484-D6F4-0AFD-89F632378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5F0F801-831A-DE98-29F0-41B5E6187570}"/>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Considerations When Developing Goals</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9FF30391-0F14-1EFD-28F6-15FD43EBB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6BC6D99-C3D9-01D6-5586-1C2B2B3B7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F9CBF5A-A73C-F3CD-C118-CF9523C82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B75A7ED-243F-286C-01B9-6A4F103184EC}"/>
              </a:ext>
            </a:extLst>
          </p:cNvPr>
          <p:cNvSpPr>
            <a:spLocks noGrp="1"/>
          </p:cNvSpPr>
          <p:nvPr>
            <p:ph idx="1"/>
          </p:nvPr>
        </p:nvSpPr>
        <p:spPr>
          <a:xfrm>
            <a:off x="266701" y="2371725"/>
            <a:ext cx="11087100" cy="3805238"/>
          </a:xfrm>
        </p:spPr>
        <p:txBody>
          <a:bodyPr/>
          <a:lstStyle/>
          <a:p>
            <a:r>
              <a:rPr lang="en-US" dirty="0"/>
              <a:t>The instructions specify that LEAs must consider performance on the state and local indicators, including their locally collected and reported data for the local indicators that are included in the Dashboard, in determining whether and how to prioritize its goals within the LCAP.</a:t>
            </a:r>
          </a:p>
          <a:p>
            <a:r>
              <a:rPr lang="en-US" dirty="0"/>
              <a:t>LEAs must track progress in all of the LCFF priorities, as applicable to the LEA.</a:t>
            </a:r>
          </a:p>
          <a:p>
            <a:r>
              <a:rPr lang="en-US" dirty="0"/>
              <a:t>The metrics, expected outcomes, and actions included in a goal will be aligned to what the goal intends to achieve.</a:t>
            </a:r>
          </a:p>
          <a:p>
            <a:r>
              <a:rPr lang="en-US" dirty="0"/>
              <a:t>In general, a goal can be focused on the performance of all students, a specific student group(s), narrowing performance gaps, or the implementation of programs and strategies to improve student outcomes.</a:t>
            </a:r>
          </a:p>
        </p:txBody>
      </p:sp>
      <p:sp>
        <p:nvSpPr>
          <p:cNvPr id="7" name="Slide Number Placeholder 6">
            <a:extLst>
              <a:ext uri="{FF2B5EF4-FFF2-40B4-BE49-F238E27FC236}">
                <a16:creationId xmlns:a16="http://schemas.microsoft.com/office/drawing/2014/main" id="{51579152-610F-3688-C171-498CE0CC62C0}"/>
              </a:ext>
            </a:extLst>
          </p:cNvPr>
          <p:cNvSpPr>
            <a:spLocks noGrp="1"/>
          </p:cNvSpPr>
          <p:nvPr>
            <p:ph type="sldNum" sz="quarter" idx="4"/>
          </p:nvPr>
        </p:nvSpPr>
        <p:spPr>
          <a:xfrm>
            <a:off x="8610600" y="6345610"/>
            <a:ext cx="2743200" cy="511756"/>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49</a:t>
            </a:fld>
            <a:endParaRPr lang="en-US" dirty="0"/>
          </a:p>
        </p:txBody>
      </p:sp>
    </p:spTree>
    <p:extLst>
      <p:ext uri="{BB962C8B-B14F-4D97-AF65-F5344CB8AC3E}">
        <p14:creationId xmlns:p14="http://schemas.microsoft.com/office/powerpoint/2010/main" val="130584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C99C1-2EC4-8E4C-B328-361F93A6FFF6}"/>
              </a:ext>
            </a:extLst>
          </p:cNvPr>
          <p:cNvSpPr>
            <a:spLocks noGrp="1"/>
          </p:cNvSpPr>
          <p:nvPr>
            <p:ph type="title"/>
          </p:nvPr>
        </p:nvSpPr>
        <p:spPr>
          <a:xfrm>
            <a:off x="808638" y="386930"/>
            <a:ext cx="9236700" cy="1188950"/>
          </a:xfrm>
        </p:spPr>
        <p:txBody>
          <a:bodyPr anchor="b">
            <a:normAutofit/>
          </a:bodyPr>
          <a:lstStyle/>
          <a:p>
            <a:r>
              <a:rPr lang="en-US" sz="5400" dirty="0"/>
              <a:t>Note</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B19D12-26C4-B99A-84F8-10FE161D6CAF}"/>
              </a:ext>
            </a:extLst>
          </p:cNvPr>
          <p:cNvSpPr>
            <a:spLocks noGrp="1"/>
          </p:cNvSpPr>
          <p:nvPr>
            <p:ph idx="1"/>
          </p:nvPr>
        </p:nvSpPr>
        <p:spPr>
          <a:xfrm>
            <a:off x="793660" y="2599509"/>
            <a:ext cx="10143668" cy="3435531"/>
          </a:xfrm>
        </p:spPr>
        <p:txBody>
          <a:bodyPr vert="horz" lIns="91440" tIns="45720" rIns="91440" bIns="45720" rtlCol="0" anchor="ctr">
            <a:normAutofit/>
          </a:bodyPr>
          <a:lstStyle/>
          <a:p>
            <a:pPr>
              <a:spcBef>
                <a:spcPts val="1200"/>
              </a:spcBef>
              <a:spcAft>
                <a:spcPts val="1200"/>
              </a:spcAft>
            </a:pPr>
            <a:r>
              <a:rPr lang="en-US" dirty="0"/>
              <a:t>While this presentation will briefly touch on the various components of the LCAP template and instructions, it we will spend a majority of the time focusing on the elements that will be implemented for Year Three as part of the development of the 2026–27 LCAP.</a:t>
            </a:r>
          </a:p>
          <a:p>
            <a:pPr>
              <a:spcBef>
                <a:spcPts val="1200"/>
              </a:spcBef>
              <a:spcAft>
                <a:spcPts val="1200"/>
              </a:spcAft>
            </a:pPr>
            <a:r>
              <a:rPr lang="en-US" dirty="0"/>
              <a:t>Additional details related to the requirements of the instructions will be provided in subsequent webinars.</a:t>
            </a:r>
          </a:p>
        </p:txBody>
      </p:sp>
      <p:sp>
        <p:nvSpPr>
          <p:cNvPr id="6" name="Slide Number Placeholder 5">
            <a:extLst>
              <a:ext uri="{FF2B5EF4-FFF2-40B4-BE49-F238E27FC236}">
                <a16:creationId xmlns:a16="http://schemas.microsoft.com/office/drawing/2014/main" id="{73A91106-FBDE-EBD5-BC64-3A6B83A9BC63}"/>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9A8527C4-A6CF-43F0-8644-DCB2BE673FF0}" type="slidenum">
              <a:rPr lang="en-US" smtClean="0"/>
              <a:pPr>
                <a:spcAft>
                  <a:spcPts val="600"/>
                </a:spcAft>
              </a:pPr>
              <a:t>5</a:t>
            </a:fld>
            <a:endParaRPr lang="en-US"/>
          </a:p>
        </p:txBody>
      </p:sp>
    </p:spTree>
    <p:extLst>
      <p:ext uri="{BB962C8B-B14F-4D97-AF65-F5344CB8AC3E}">
        <p14:creationId xmlns:p14="http://schemas.microsoft.com/office/powerpoint/2010/main" val="182483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9BF7-79E4-B248-57DA-DBB375F62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C6AF1-A525-5D3D-59C3-BCB24509C186}"/>
              </a:ext>
            </a:extLst>
          </p:cNvPr>
          <p:cNvSpPr>
            <a:spLocks noGrp="1"/>
          </p:cNvSpPr>
          <p:nvPr>
            <p:ph type="title"/>
          </p:nvPr>
        </p:nvSpPr>
        <p:spPr>
          <a:xfrm>
            <a:off x="423949" y="587829"/>
            <a:ext cx="4424551" cy="3480588"/>
          </a:xfrm>
        </p:spPr>
        <p:txBody>
          <a:bodyPr/>
          <a:lstStyle/>
          <a:p>
            <a:r>
              <a:rPr lang="en-US" dirty="0"/>
              <a:t>Types of Goals (1)</a:t>
            </a:r>
          </a:p>
        </p:txBody>
      </p:sp>
      <p:grpSp>
        <p:nvGrpSpPr>
          <p:cNvPr id="7" name="Group 6">
            <a:extLst>
              <a:ext uri="{FF2B5EF4-FFF2-40B4-BE49-F238E27FC236}">
                <a16:creationId xmlns:a16="http://schemas.microsoft.com/office/drawing/2014/main" id="{28A2F2B0-830A-2C7D-375B-E463EF235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47886D0A-2AF6-D325-D70E-BA8FE0D53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7D653FD-6BED-3ECF-8FCF-1A6C931EB9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65F4A3DF-2E80-E6BC-F870-F05092BC6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F0B55-F02C-FC6A-7B7F-9350BFCFE86F}"/>
              </a:ext>
            </a:extLst>
          </p:cNvPr>
          <p:cNvSpPr>
            <a:spLocks noGrp="1"/>
          </p:cNvSpPr>
          <p:nvPr>
            <p:ph idx="1"/>
          </p:nvPr>
        </p:nvSpPr>
        <p:spPr>
          <a:xfrm>
            <a:off x="5340626" y="834887"/>
            <a:ext cx="6013174" cy="5342075"/>
          </a:xfrm>
        </p:spPr>
        <p:txBody>
          <a:bodyPr anchor="ctr">
            <a:normAutofit/>
          </a:bodyPr>
          <a:lstStyle/>
          <a:p>
            <a:pPr marL="457200" indent="-457200">
              <a:buFont typeface="+mj-lt"/>
              <a:buAutoNum type="arabicPeriod"/>
            </a:pPr>
            <a:r>
              <a:rPr lang="en-US" dirty="0">
                <a:sym typeface="Open Sans"/>
              </a:rPr>
              <a:t>Focus Goal</a:t>
            </a:r>
          </a:p>
          <a:p>
            <a:pPr marL="457200" indent="-457200">
              <a:buFont typeface="+mj-lt"/>
              <a:buAutoNum type="arabicPeriod"/>
            </a:pPr>
            <a:r>
              <a:rPr lang="en-US" dirty="0">
                <a:sym typeface="Open Sans"/>
              </a:rPr>
              <a:t>Equity Multiplier Focus Goal</a:t>
            </a:r>
          </a:p>
          <a:p>
            <a:pPr marL="457200" indent="-457200">
              <a:buFont typeface="+mj-lt"/>
              <a:buAutoNum type="arabicPeriod"/>
            </a:pPr>
            <a:r>
              <a:rPr lang="en-US" dirty="0">
                <a:sym typeface="Open Sans"/>
              </a:rPr>
              <a:t>Broad Goal</a:t>
            </a:r>
          </a:p>
          <a:p>
            <a:pPr marL="457200" indent="-457200">
              <a:buFont typeface="+mj-lt"/>
              <a:buAutoNum type="arabicPeriod"/>
            </a:pPr>
            <a:r>
              <a:rPr lang="en-US" dirty="0">
                <a:sym typeface="Open Sans"/>
              </a:rPr>
              <a:t>Maintenance of Progress Goal</a:t>
            </a:r>
          </a:p>
        </p:txBody>
      </p:sp>
      <p:sp>
        <p:nvSpPr>
          <p:cNvPr id="6" name="Slide Number Placeholder 5">
            <a:extLst>
              <a:ext uri="{FF2B5EF4-FFF2-40B4-BE49-F238E27FC236}">
                <a16:creationId xmlns:a16="http://schemas.microsoft.com/office/drawing/2014/main" id="{BC50BAF3-C56E-ED27-2806-A3DB4EC38DBC}"/>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50</a:t>
            </a:fld>
            <a:endParaRPr lang="en-US" sz="2400" dirty="0">
              <a:solidFill>
                <a:schemeClr val="tx1"/>
              </a:solidFill>
            </a:endParaRPr>
          </a:p>
        </p:txBody>
      </p:sp>
    </p:spTree>
    <p:extLst>
      <p:ext uri="{BB962C8B-B14F-4D97-AF65-F5344CB8AC3E}">
        <p14:creationId xmlns:p14="http://schemas.microsoft.com/office/powerpoint/2010/main" val="1058978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05A19-52CB-0DBF-8256-E73FE9DFB06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8F08887-76F8-5BE6-5197-ED80CF84D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F697C9C-FCCD-3506-E172-60D1E3D574DC}"/>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sym typeface="Open Sans SemiBold"/>
              </a:rPr>
              <a:t>Types of Goals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8E3F98EA-08E5-A637-AC0B-F8F090FB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BBDBC6-B06C-53E9-EB95-AF024C03E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376A8E-F9FA-A3DD-8585-000297373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4BCF4D0-D0D8-D23E-2411-D9C4B802620B}"/>
              </a:ext>
            </a:extLst>
          </p:cNvPr>
          <p:cNvSpPr>
            <a:spLocks noGrp="1"/>
          </p:cNvSpPr>
          <p:nvPr>
            <p:ph idx="1"/>
          </p:nvPr>
        </p:nvSpPr>
        <p:spPr>
          <a:xfrm>
            <a:off x="266701" y="2371725"/>
            <a:ext cx="11087100" cy="3805238"/>
          </a:xfrm>
        </p:spPr>
        <p:txBody>
          <a:bodyPr vert="horz" lIns="91440" tIns="45720" rIns="91440" bIns="45720" rtlCol="0" anchor="t">
            <a:normAutofit/>
          </a:bodyPr>
          <a:lstStyle/>
          <a:p>
            <a:pPr marL="0" indent="0">
              <a:buNone/>
            </a:pPr>
            <a:r>
              <a:rPr lang="en-US" dirty="0"/>
              <a:t>There are four types of goals identified in the LCAP template instructions:</a:t>
            </a:r>
          </a:p>
          <a:p>
            <a:pPr marL="457200" indent="-457200">
              <a:buFont typeface="+mj-lt"/>
              <a:buAutoNum type="arabicPeriod"/>
            </a:pPr>
            <a:r>
              <a:rPr lang="en-US" dirty="0">
                <a:sym typeface="Open Sans"/>
              </a:rPr>
              <a:t>Focus Goal: A focus goal is more concentrated in scope and focuses on a fewer number of metrics to measure improvement. A focus goal will also be time bound and make clear how the goal is to be measured.</a:t>
            </a:r>
            <a:endParaRPr lang="en-US" dirty="0">
              <a:cs typeface="Arial"/>
            </a:endParaRPr>
          </a:p>
          <a:p>
            <a:pPr marL="457200" indent="-457200">
              <a:buFont typeface="+mj-lt"/>
              <a:buAutoNum type="arabicPeriod"/>
            </a:pPr>
            <a:r>
              <a:rPr lang="en-US" dirty="0">
                <a:sym typeface="Open Sans"/>
              </a:rPr>
              <a:t>Equity Multiplier Focus Goal: A specific focus goal that LEAs receiving Equity Multiplier funding are required to include in the LCAP.</a:t>
            </a:r>
            <a:endParaRPr lang="en-US" dirty="0">
              <a:cs typeface="Arial"/>
            </a:endParaRPr>
          </a:p>
          <a:p>
            <a:pPr lvl="1"/>
            <a:r>
              <a:rPr lang="en-US" dirty="0">
                <a:sym typeface="Open Sans"/>
              </a:rPr>
              <a:t>For specifics for Equity Multiplier focus goals please see the </a:t>
            </a:r>
            <a:r>
              <a:rPr lang="en-US" dirty="0">
                <a:sym typeface="Open Sans"/>
                <a:hlinkClick r:id="rId2"/>
              </a:rPr>
              <a:t>Required Goals for Equity Multiplier Schools Slides (PPTX)</a:t>
            </a:r>
            <a:endParaRPr lang="en-US" dirty="0">
              <a:cs typeface="Arial"/>
            </a:endParaRPr>
          </a:p>
        </p:txBody>
      </p:sp>
      <p:sp>
        <p:nvSpPr>
          <p:cNvPr id="7" name="Slide Number Placeholder 6">
            <a:extLst>
              <a:ext uri="{FF2B5EF4-FFF2-40B4-BE49-F238E27FC236}">
                <a16:creationId xmlns:a16="http://schemas.microsoft.com/office/drawing/2014/main" id="{ED296969-BCF1-D7F7-EBCC-27BD0A101490}"/>
              </a:ext>
            </a:extLst>
          </p:cNvPr>
          <p:cNvSpPr>
            <a:spLocks noGrp="1"/>
          </p:cNvSpPr>
          <p:nvPr>
            <p:ph type="sldNum" sz="quarter" idx="4"/>
          </p:nvPr>
        </p:nvSpPr>
        <p:spPr>
          <a:xfrm>
            <a:off x="8610600" y="6345610"/>
            <a:ext cx="2743200" cy="511756"/>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51</a:t>
            </a:fld>
            <a:endParaRPr lang="en-US" dirty="0"/>
          </a:p>
        </p:txBody>
      </p:sp>
    </p:spTree>
    <p:extLst>
      <p:ext uri="{BB962C8B-B14F-4D97-AF65-F5344CB8AC3E}">
        <p14:creationId xmlns:p14="http://schemas.microsoft.com/office/powerpoint/2010/main" val="2079089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12ED2E-CBEB-2615-1108-B3D45C368B9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DBFE566-D9F2-E021-0239-DD197E326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1BAC52B-D312-1AA3-0B8A-07B076309436}"/>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sym typeface="Open Sans SemiBold"/>
              </a:rPr>
              <a:t>Types of Goals (3)</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246C6C40-7B6F-8363-F6B1-B052C6FFA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82F2CA-73BD-35EA-BCDC-FD3B41D5F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2F20D1F-3126-9810-B996-DA29180F2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62DF1930-E660-303A-BACF-09C9A1FA23F7}"/>
              </a:ext>
            </a:extLst>
          </p:cNvPr>
          <p:cNvSpPr>
            <a:spLocks noGrp="1"/>
          </p:cNvSpPr>
          <p:nvPr>
            <p:ph idx="1"/>
          </p:nvPr>
        </p:nvSpPr>
        <p:spPr>
          <a:xfrm>
            <a:off x="266701" y="2371725"/>
            <a:ext cx="11087100" cy="3805238"/>
          </a:xfrm>
        </p:spPr>
        <p:txBody>
          <a:bodyPr/>
          <a:lstStyle/>
          <a:p>
            <a:pPr marL="0" indent="0">
              <a:buNone/>
            </a:pPr>
            <a:r>
              <a:rPr lang="en-US" dirty="0">
                <a:sym typeface="Open Sans"/>
              </a:rPr>
              <a:t>(Continued)</a:t>
            </a:r>
          </a:p>
          <a:p>
            <a:pPr marL="457200" indent="-457200">
              <a:buFont typeface="+mj-lt"/>
              <a:buAutoNum type="arabicPeriod" startAt="3"/>
            </a:pPr>
            <a:r>
              <a:rPr lang="en-US" dirty="0">
                <a:sym typeface="Open Sans"/>
              </a:rPr>
              <a:t>Broad Goal: A Broad Goal is less concentrated in its scope and tends to focus on improving performance across a wide range of metrics.</a:t>
            </a:r>
          </a:p>
          <a:p>
            <a:pPr marL="457200" indent="-457200">
              <a:buFont typeface="+mj-lt"/>
              <a:buAutoNum type="arabicPeriod" startAt="3"/>
            </a:pPr>
            <a:r>
              <a:rPr lang="en-US" dirty="0">
                <a:sym typeface="Open Sans"/>
              </a:rPr>
              <a:t>Maintenance of Progress Goal: A Maintenance of Progress Goal includes actions that are ongoing without significant changes and allows an LEA to track performance on any metrics not addressed in the other goals of the LCAP.</a:t>
            </a:r>
          </a:p>
        </p:txBody>
      </p:sp>
      <p:sp>
        <p:nvSpPr>
          <p:cNvPr id="7" name="Slide Number Placeholder 6">
            <a:extLst>
              <a:ext uri="{FF2B5EF4-FFF2-40B4-BE49-F238E27FC236}">
                <a16:creationId xmlns:a16="http://schemas.microsoft.com/office/drawing/2014/main" id="{29DFCFA5-E8B9-92FA-F0E2-E58BB55EF26A}"/>
              </a:ext>
            </a:extLst>
          </p:cNvPr>
          <p:cNvSpPr>
            <a:spLocks noGrp="1"/>
          </p:cNvSpPr>
          <p:nvPr>
            <p:ph type="sldNum" sz="quarter" idx="4"/>
          </p:nvPr>
        </p:nvSpPr>
        <p:spPr>
          <a:xfrm>
            <a:off x="8610600" y="6492240"/>
            <a:ext cx="2743200" cy="365125"/>
          </a:xfrm>
        </p:spPr>
        <p:txBody>
          <a:bodyPr vert="horz" lIns="91440" tIns="45720" rIns="91440" bIns="45720" rtlCol="0" anchor="ctr">
            <a:normAutofit fontScale="92500" lnSpcReduction="20000"/>
          </a:bodyPr>
          <a:lstStyle/>
          <a:p>
            <a:pPr defTabSz="914400">
              <a:spcAft>
                <a:spcPts val="600"/>
              </a:spcAft>
            </a:pPr>
            <a:fld id="{9A8527C4-A6CF-43F0-8644-DCB2BE673FF0}" type="slidenum">
              <a:rPr lang="en-US" smtClean="0"/>
              <a:pPr defTabSz="914400">
                <a:spcAft>
                  <a:spcPts val="600"/>
                </a:spcAft>
              </a:pPr>
              <a:t>52</a:t>
            </a:fld>
            <a:endParaRPr lang="en-US"/>
          </a:p>
        </p:txBody>
      </p:sp>
    </p:spTree>
    <p:extLst>
      <p:ext uri="{BB962C8B-B14F-4D97-AF65-F5344CB8AC3E}">
        <p14:creationId xmlns:p14="http://schemas.microsoft.com/office/powerpoint/2010/main" val="2787073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a:xfrm>
            <a:off x="1113810" y="2960716"/>
            <a:ext cx="4036334" cy="2387600"/>
          </a:xfrm>
        </p:spPr>
        <p:txBody>
          <a:bodyPr vert="horz" lIns="91440" tIns="45720" rIns="91440" bIns="45720" rtlCol="0" anchor="t">
            <a:normAutofit fontScale="90000"/>
          </a:bodyPr>
          <a:lstStyle/>
          <a:p>
            <a:r>
              <a:rPr lang="en-US" sz="4600" kern="1200" dirty="0">
                <a:solidFill>
                  <a:schemeClr val="tx1"/>
                </a:solidFill>
                <a:latin typeface="+mj-lt"/>
                <a:ea typeface="+mj-ea"/>
                <a:cs typeface="+mj-cs"/>
              </a:rPr>
              <a:t>Measuring and Reporting Results </a:t>
            </a:r>
            <a:r>
              <a:rPr lang="en-US" sz="4600" dirty="0"/>
              <a:t>Section</a:t>
            </a:r>
            <a:endParaRPr lang="en-US" sz="4600" kern="1200" dirty="0">
              <a:solidFill>
                <a:schemeClr val="tx1"/>
              </a:solidFill>
              <a:latin typeface="+mj-lt"/>
              <a:ea typeface="+mj-ea"/>
              <a:cs typeface="+mj-cs"/>
            </a:endParaRP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40EA220-3F70-4B86-895C-942C62548C35}"/>
              </a:ext>
            </a:extLst>
          </p:cNvPr>
          <p:cNvSpPr>
            <a:spLocks noGrp="1"/>
          </p:cNvSpPr>
          <p:nvPr>
            <p:ph type="sldNum" sz="quarter" idx="4"/>
          </p:nvPr>
        </p:nvSpPr>
        <p:spPr>
          <a:xfrm>
            <a:off x="8610600" y="6408964"/>
            <a:ext cx="1871749" cy="448401"/>
          </a:xfrm>
        </p:spPr>
        <p:txBody>
          <a:bodyPr vert="horz" lIns="91440" tIns="45720" rIns="91440" bIns="45720" rtlCol="0" anchor="ctr">
            <a:normAutofit lnSpcReduction="10000"/>
          </a:bodyPr>
          <a:lstStyle/>
          <a:p>
            <a:pPr defTabSz="914400">
              <a:spcAft>
                <a:spcPts val="600"/>
              </a:spcAft>
            </a:pPr>
            <a:fld id="{1E47FE53-EBF0-4DA7-9D9D-CC1C3A20F3CB}" type="slidenum">
              <a:rPr lang="en-US" smtClean="0"/>
              <a:pPr defTabSz="914400">
                <a:spcAft>
                  <a:spcPts val="600"/>
                </a:spcAft>
              </a:pPr>
              <a:t>53</a:t>
            </a:fld>
            <a:endParaRPr lang="en-US" dirty="0"/>
          </a:p>
        </p:txBody>
      </p:sp>
    </p:spTree>
    <p:extLst>
      <p:ext uri="{BB962C8B-B14F-4D97-AF65-F5344CB8AC3E}">
        <p14:creationId xmlns:p14="http://schemas.microsoft.com/office/powerpoint/2010/main" val="3205968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1F8E08-F232-A9CA-531D-83FF6B73B814}"/>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B485AB-12D3-1B5D-3383-FB64B6C42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012E97B-B265-722E-FAA8-34CA6F39483B}"/>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Measuring and Reporting Results (1)</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5497C6CE-8398-4F09-0AD8-53195AE82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9EA0CC-539D-B38C-9439-9A036BE05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63EF7C-4769-6102-946A-5572908DB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400AB861-D993-240D-D445-631457926E3F}"/>
              </a:ext>
            </a:extLst>
          </p:cNvPr>
          <p:cNvSpPr>
            <a:spLocks noGrp="1"/>
          </p:cNvSpPr>
          <p:nvPr>
            <p:ph idx="1"/>
          </p:nvPr>
        </p:nvSpPr>
        <p:spPr>
          <a:xfrm>
            <a:off x="266701" y="2203078"/>
            <a:ext cx="11087100" cy="4267991"/>
          </a:xfrm>
        </p:spPr>
        <p:txBody>
          <a:bodyPr>
            <a:normAutofit lnSpcReduction="10000"/>
          </a:bodyPr>
          <a:lstStyle/>
          <a:p>
            <a:r>
              <a:rPr lang="en-US" dirty="0"/>
              <a:t>Metric #</a:t>
            </a:r>
          </a:p>
          <a:p>
            <a:pPr lvl="1"/>
            <a:r>
              <a:rPr lang="en-US" dirty="0">
                <a:ea typeface="Arial" panose="020B0604020202020204" pitchFamily="34" charset="0"/>
                <a:cs typeface="Arial" panose="020B0604020202020204" pitchFamily="34" charset="0"/>
              </a:rPr>
              <a:t>Enter the metric number. </a:t>
            </a:r>
          </a:p>
          <a:p>
            <a:r>
              <a:rPr lang="en-US" dirty="0">
                <a:cs typeface="Arial" panose="020B0604020202020204" pitchFamily="34" charset="0"/>
              </a:rPr>
              <a:t>Metric</a:t>
            </a:r>
          </a:p>
          <a:p>
            <a:pPr lvl="1"/>
            <a:r>
              <a:rPr lang="en-US" dirty="0"/>
              <a:t>Identify the standard of measure being used to determine progress towards the goal and/or to measure the effectiveness of one or more actions associated with the goal.</a:t>
            </a:r>
          </a:p>
          <a:p>
            <a:r>
              <a:rPr lang="en-US" dirty="0"/>
              <a:t>Baseline</a:t>
            </a:r>
          </a:p>
          <a:p>
            <a:pPr lvl="1"/>
            <a:r>
              <a:rPr lang="en-US" dirty="0"/>
              <a:t>The baseline data must remain unchanged throughout the three-year LCAP.</a:t>
            </a:r>
          </a:p>
          <a:p>
            <a:r>
              <a:rPr lang="en-US" dirty="0"/>
              <a:t>Year 1 Outcome</a:t>
            </a:r>
          </a:p>
          <a:p>
            <a:pPr lvl="1"/>
            <a:r>
              <a:rPr lang="en-US" dirty="0"/>
              <a:t>Retain the data reported in the 2025-26 LCAP.</a:t>
            </a:r>
            <a:endParaRPr lang="en-US" dirty="0">
              <a:sym typeface="Open Sans"/>
            </a:endParaRPr>
          </a:p>
        </p:txBody>
      </p:sp>
      <p:sp>
        <p:nvSpPr>
          <p:cNvPr id="7" name="Slide Number Placeholder 6">
            <a:extLst>
              <a:ext uri="{FF2B5EF4-FFF2-40B4-BE49-F238E27FC236}">
                <a16:creationId xmlns:a16="http://schemas.microsoft.com/office/drawing/2014/main" id="{3C882532-E374-8DBC-A047-7E5680BFBAD5}"/>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54</a:t>
            </a:fld>
            <a:endParaRPr lang="en-US" dirty="0"/>
          </a:p>
        </p:txBody>
      </p:sp>
    </p:spTree>
    <p:extLst>
      <p:ext uri="{BB962C8B-B14F-4D97-AF65-F5344CB8AC3E}">
        <p14:creationId xmlns:p14="http://schemas.microsoft.com/office/powerpoint/2010/main" val="841590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A06D67-8A7A-C606-BD67-EBCC0F50C2B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EB090EE-8861-7B1F-DE33-79298EA2B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1203420C-8A09-6A5D-D3BD-2E06A8038025}"/>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Measuring and Reporting Results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693188B9-5003-71FB-9D9B-4612B1426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9C31E3-DB86-632A-687C-B2C33F51E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275D10-6D10-8088-293F-EEE70B0A8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478A987D-8A0F-52CF-573F-5B36645AA006}"/>
              </a:ext>
            </a:extLst>
          </p:cNvPr>
          <p:cNvSpPr>
            <a:spLocks noGrp="1"/>
          </p:cNvSpPr>
          <p:nvPr>
            <p:ph idx="1"/>
          </p:nvPr>
        </p:nvSpPr>
        <p:spPr>
          <a:xfrm>
            <a:off x="266701" y="2336800"/>
            <a:ext cx="11087100" cy="4134269"/>
          </a:xfrm>
        </p:spPr>
        <p:txBody>
          <a:bodyPr>
            <a:normAutofit lnSpcReduction="10000"/>
          </a:bodyPr>
          <a:lstStyle/>
          <a:p>
            <a:r>
              <a:rPr lang="en-US" dirty="0"/>
              <a:t>Year 2 Outcome</a:t>
            </a:r>
          </a:p>
          <a:p>
            <a:pPr lvl="1"/>
            <a:r>
              <a:rPr lang="en-US" dirty="0"/>
              <a:t>When completing the LCAP for 2026–27, enter the most recent data available. Indicate the school year to which the data applies.</a:t>
            </a:r>
          </a:p>
          <a:p>
            <a:r>
              <a:rPr lang="en-US" dirty="0"/>
              <a:t>Target for Year 3 Outcome</a:t>
            </a:r>
          </a:p>
          <a:p>
            <a:pPr lvl="1"/>
            <a:r>
              <a:rPr lang="en-US" dirty="0"/>
              <a:t>Identify the target outcome for the relevant metric the LEA expects to achieve by the end of the three-year LCAP cycle.</a:t>
            </a:r>
          </a:p>
          <a:p>
            <a:r>
              <a:rPr lang="en-US" dirty="0"/>
              <a:t>Current Difference from Baseline</a:t>
            </a:r>
          </a:p>
          <a:p>
            <a:pPr lvl="1"/>
            <a:r>
              <a:rPr lang="en-US" dirty="0"/>
              <a:t>When completing the LCAP for 2026–27, enter the current difference between the baseline and the Year 2 Outcome.</a:t>
            </a:r>
          </a:p>
          <a:p>
            <a:pPr marL="0" indent="0">
              <a:buNone/>
            </a:pPr>
            <a:r>
              <a:rPr lang="en-US" dirty="0"/>
              <a:t>Note: Page 15 of the Instructions provide specific instructions for charter schools related to the Measuring and Reporting Results table.</a:t>
            </a:r>
            <a:endParaRPr lang="en-US" dirty="0">
              <a:sym typeface="Open Sans"/>
            </a:endParaRPr>
          </a:p>
        </p:txBody>
      </p:sp>
      <p:sp>
        <p:nvSpPr>
          <p:cNvPr id="7" name="Slide Number Placeholder 6">
            <a:extLst>
              <a:ext uri="{FF2B5EF4-FFF2-40B4-BE49-F238E27FC236}">
                <a16:creationId xmlns:a16="http://schemas.microsoft.com/office/drawing/2014/main" id="{75E4BD6A-D3BD-231D-4F7F-F5442218BB32}"/>
              </a:ext>
            </a:extLst>
          </p:cNvPr>
          <p:cNvSpPr>
            <a:spLocks noGrp="1"/>
          </p:cNvSpPr>
          <p:nvPr>
            <p:ph type="sldNum" sz="quarter" idx="4"/>
          </p:nvPr>
        </p:nvSpPr>
        <p:spPr>
          <a:xfrm>
            <a:off x="8610600" y="6324600"/>
            <a:ext cx="2743200" cy="532765"/>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55</a:t>
            </a:fld>
            <a:endParaRPr lang="en-US" dirty="0"/>
          </a:p>
        </p:txBody>
      </p:sp>
    </p:spTree>
    <p:extLst>
      <p:ext uri="{BB962C8B-B14F-4D97-AF65-F5344CB8AC3E}">
        <p14:creationId xmlns:p14="http://schemas.microsoft.com/office/powerpoint/2010/main" val="3473996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46AEE1-316C-D6CB-4DF2-2A2AB70997F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84F3D0F-0668-C900-CD16-EF1B2153A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DB16541-E893-5471-39B4-67067A1F1E67}"/>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Reporting for 2026–27 (1) </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14C4A29E-14AB-06B4-E523-4C9EF154B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CA09BE-D0B6-3486-B57D-253371A13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2F67FF-098A-B625-153B-EB4A970DF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2" descr="Table in the LCAP for metrics.">
            <a:extLst>
              <a:ext uri="{FF2B5EF4-FFF2-40B4-BE49-F238E27FC236}">
                <a16:creationId xmlns:a16="http://schemas.microsoft.com/office/drawing/2014/main" id="{8D34EECD-F8EF-F439-0A78-2AF6127A2B26}"/>
              </a:ext>
            </a:extLst>
          </p:cNvPr>
          <p:cNvGraphicFramePr>
            <a:graphicFrameLocks/>
          </p:cNvGraphicFramePr>
          <p:nvPr>
            <p:extLst>
              <p:ext uri="{D42A27DB-BD31-4B8C-83A1-F6EECF244321}">
                <p14:modId xmlns:p14="http://schemas.microsoft.com/office/powerpoint/2010/main" val="2588008090"/>
              </p:ext>
            </p:extLst>
          </p:nvPr>
        </p:nvGraphicFramePr>
        <p:xfrm>
          <a:off x="552450" y="2508273"/>
          <a:ext cx="10515602" cy="3657600"/>
        </p:xfrm>
        <a:graphic>
          <a:graphicData uri="http://schemas.openxmlformats.org/drawingml/2006/table">
            <a:tbl>
              <a:tblPr firstRow="1" firstCol="1"/>
              <a:tblGrid>
                <a:gridCol w="1490331">
                  <a:extLst>
                    <a:ext uri="{9D8B030D-6E8A-4147-A177-3AD203B41FA5}">
                      <a16:colId xmlns:a16="http://schemas.microsoft.com/office/drawing/2014/main" val="2826184814"/>
                    </a:ext>
                  </a:extLst>
                </a:gridCol>
                <a:gridCol w="1467293">
                  <a:extLst>
                    <a:ext uri="{9D8B030D-6E8A-4147-A177-3AD203B41FA5}">
                      <a16:colId xmlns:a16="http://schemas.microsoft.com/office/drawing/2014/main" val="2869409700"/>
                    </a:ext>
                  </a:extLst>
                </a:gridCol>
                <a:gridCol w="1488558">
                  <a:extLst>
                    <a:ext uri="{9D8B030D-6E8A-4147-A177-3AD203B41FA5}">
                      <a16:colId xmlns:a16="http://schemas.microsoft.com/office/drawing/2014/main" val="3210650194"/>
                    </a:ext>
                  </a:extLst>
                </a:gridCol>
                <a:gridCol w="1467293">
                  <a:extLst>
                    <a:ext uri="{9D8B030D-6E8A-4147-A177-3AD203B41FA5}">
                      <a16:colId xmlns:a16="http://schemas.microsoft.com/office/drawing/2014/main" val="757121508"/>
                    </a:ext>
                  </a:extLst>
                </a:gridCol>
                <a:gridCol w="1384852">
                  <a:extLst>
                    <a:ext uri="{9D8B030D-6E8A-4147-A177-3AD203B41FA5}">
                      <a16:colId xmlns:a16="http://schemas.microsoft.com/office/drawing/2014/main" val="1848544053"/>
                    </a:ext>
                  </a:extLst>
                </a:gridCol>
                <a:gridCol w="1608293">
                  <a:extLst>
                    <a:ext uri="{9D8B030D-6E8A-4147-A177-3AD203B41FA5}">
                      <a16:colId xmlns:a16="http://schemas.microsoft.com/office/drawing/2014/main" val="1685697682"/>
                    </a:ext>
                  </a:extLst>
                </a:gridCol>
                <a:gridCol w="1608982">
                  <a:extLst>
                    <a:ext uri="{9D8B030D-6E8A-4147-A177-3AD203B41FA5}">
                      <a16:colId xmlns:a16="http://schemas.microsoft.com/office/drawing/2014/main" val="741379758"/>
                    </a:ext>
                  </a:extLst>
                </a:gridCol>
              </a:tblGrid>
              <a:tr h="365760">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1 Outcome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2 Outcome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Target for Year 3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Current Difference from 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extLst>
                  <a:ext uri="{0D108BD9-81ED-4DB2-BD59-A6C34878D82A}">
                    <a16:rowId xmlns:a16="http://schemas.microsoft.com/office/drawing/2014/main" val="61007906"/>
                  </a:ext>
                </a:extLst>
              </a:tr>
              <a:tr h="548640">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metric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baseline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target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a:t>
                      </a:r>
                      <a:r>
                        <a:rPr lang="en-US" sz="2400" dirty="0">
                          <a:effectLst/>
                          <a:latin typeface="Arial" panose="020B0604020202020204" pitchFamily="34" charset="0"/>
                          <a:ea typeface="Calibri" panose="020F0502020204030204" pitchFamily="34" charset="0"/>
                          <a:cs typeface="Arial" panose="020B0604020202020204" pitchFamily="34" charset="0"/>
                        </a:rPr>
                        <a:t>current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difference from baseline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val="1667158293"/>
                  </a:ext>
                </a:extLst>
              </a:tr>
            </a:tbl>
          </a:graphicData>
        </a:graphic>
      </p:graphicFrame>
      <p:sp>
        <p:nvSpPr>
          <p:cNvPr id="7" name="Slide Number Placeholder 6">
            <a:extLst>
              <a:ext uri="{FF2B5EF4-FFF2-40B4-BE49-F238E27FC236}">
                <a16:creationId xmlns:a16="http://schemas.microsoft.com/office/drawing/2014/main" id="{EA4BE564-8970-9D9B-AA4B-AADFAD57A70D}"/>
              </a:ext>
            </a:extLst>
          </p:cNvPr>
          <p:cNvSpPr>
            <a:spLocks noGrp="1"/>
          </p:cNvSpPr>
          <p:nvPr>
            <p:ph type="sldNum" sz="quarter" idx="4"/>
          </p:nvPr>
        </p:nvSpPr>
        <p:spPr>
          <a:xfrm>
            <a:off x="8610600" y="6311900"/>
            <a:ext cx="2743200" cy="545465"/>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56</a:t>
            </a:fld>
            <a:endParaRPr lang="en-US" dirty="0"/>
          </a:p>
        </p:txBody>
      </p:sp>
    </p:spTree>
    <p:extLst>
      <p:ext uri="{BB962C8B-B14F-4D97-AF65-F5344CB8AC3E}">
        <p14:creationId xmlns:p14="http://schemas.microsoft.com/office/powerpoint/2010/main" val="4005623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F0D862-F9E5-EFCF-2C10-C04DB2B1B99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9EF125C-92E6-1C3B-A635-13F61F51F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BCA1FB6-4C95-209E-2885-C15CF83C780F}"/>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Reporting for 2026–27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03780B56-CBC6-7247-7BDB-F22E204B5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EDB8D0-1430-0C60-AB06-C71D032D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3A3E4C-8C8E-AB17-1EB1-E40D587DF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A705B5B4-8CF6-788D-EE29-24D93AB97AA8}"/>
              </a:ext>
            </a:extLst>
          </p:cNvPr>
          <p:cNvSpPr>
            <a:spLocks noGrp="1"/>
          </p:cNvSpPr>
          <p:nvPr>
            <p:ph idx="1"/>
          </p:nvPr>
        </p:nvSpPr>
        <p:spPr>
          <a:xfrm>
            <a:off x="266701" y="2203078"/>
            <a:ext cx="11087100" cy="4267991"/>
          </a:xfrm>
        </p:spPr>
        <p:txBody>
          <a:bodyPr>
            <a:normAutofit/>
          </a:bodyPr>
          <a:lstStyle/>
          <a:p>
            <a:pPr marL="171450" lvl="0" indent="-171450">
              <a:lnSpc>
                <a:spcPct val="100000"/>
              </a:lnSpc>
              <a:spcBef>
                <a:spcPts val="0"/>
              </a:spcBef>
              <a:defRPr/>
            </a:pPr>
            <a:r>
              <a:rPr lang="en-US" sz="2800" dirty="0"/>
              <a:t>For the 2025–26 LCAP, ensure the following are completed: </a:t>
            </a:r>
            <a:endParaRPr lang="en-US" sz="2800" dirty="0">
              <a:cs typeface="Arial"/>
            </a:endParaRPr>
          </a:p>
          <a:p>
            <a:pPr marL="914400" lvl="1" indent="-457200">
              <a:lnSpc>
                <a:spcPct val="100000"/>
              </a:lnSpc>
              <a:spcBef>
                <a:spcPts val="0"/>
              </a:spcBef>
              <a:defRPr/>
            </a:pPr>
            <a:r>
              <a:rPr lang="en-US" sz="2800" dirty="0"/>
              <a:t>Metric #, </a:t>
            </a:r>
            <a:endParaRPr lang="en-US" sz="2800" dirty="0">
              <a:cs typeface="Arial"/>
            </a:endParaRPr>
          </a:p>
          <a:p>
            <a:pPr marL="914400" lvl="1" indent="-457200">
              <a:lnSpc>
                <a:spcPct val="100000"/>
              </a:lnSpc>
              <a:spcBef>
                <a:spcPts val="0"/>
              </a:spcBef>
              <a:defRPr/>
            </a:pPr>
            <a:r>
              <a:rPr lang="en-US" sz="2800" dirty="0"/>
              <a:t>Metric, and</a:t>
            </a:r>
            <a:endParaRPr lang="en-US" sz="2800" dirty="0">
              <a:cs typeface="Arial"/>
            </a:endParaRPr>
          </a:p>
          <a:p>
            <a:pPr marL="914400" lvl="1" indent="-457200">
              <a:lnSpc>
                <a:spcPct val="100000"/>
              </a:lnSpc>
              <a:spcBef>
                <a:spcPts val="0"/>
              </a:spcBef>
              <a:defRPr/>
            </a:pPr>
            <a:r>
              <a:rPr lang="en-US" sz="2800" dirty="0"/>
              <a:t>Baseline, </a:t>
            </a:r>
            <a:endParaRPr lang="en-US" sz="2800" dirty="0">
              <a:cs typeface="Arial"/>
            </a:endParaRPr>
          </a:p>
          <a:p>
            <a:pPr marL="914400" lvl="1" indent="-457200">
              <a:lnSpc>
                <a:spcPct val="100000"/>
              </a:lnSpc>
              <a:spcBef>
                <a:spcPts val="0"/>
              </a:spcBef>
              <a:defRPr/>
            </a:pPr>
            <a:r>
              <a:rPr lang="en-US" sz="2800" dirty="0"/>
              <a:t>Year 1 Outcome, </a:t>
            </a:r>
          </a:p>
          <a:p>
            <a:pPr marL="914400" lvl="1" indent="-457200">
              <a:lnSpc>
                <a:spcPct val="100000"/>
              </a:lnSpc>
              <a:spcBef>
                <a:spcPts val="0"/>
              </a:spcBef>
              <a:defRPr/>
            </a:pPr>
            <a:r>
              <a:rPr lang="en-US" sz="2800" dirty="0"/>
              <a:t>Year 2 Outcome, and </a:t>
            </a:r>
            <a:endParaRPr lang="en-US" sz="2800" dirty="0">
              <a:cs typeface="Arial"/>
            </a:endParaRPr>
          </a:p>
          <a:p>
            <a:pPr marL="914400" lvl="1" indent="-457200">
              <a:lnSpc>
                <a:spcPct val="100000"/>
              </a:lnSpc>
              <a:spcBef>
                <a:spcPts val="0"/>
              </a:spcBef>
              <a:defRPr/>
            </a:pPr>
            <a:r>
              <a:rPr lang="en-US" sz="2800" dirty="0"/>
              <a:t>Current Difference from Baseline</a:t>
            </a:r>
            <a:endParaRPr lang="en-US" sz="2800" strike="sngStrike" dirty="0"/>
          </a:p>
        </p:txBody>
      </p:sp>
      <p:sp>
        <p:nvSpPr>
          <p:cNvPr id="7" name="Slide Number Placeholder 6">
            <a:extLst>
              <a:ext uri="{FF2B5EF4-FFF2-40B4-BE49-F238E27FC236}">
                <a16:creationId xmlns:a16="http://schemas.microsoft.com/office/drawing/2014/main" id="{8C3A554B-2A2E-3CE5-100E-47EAB3DE97C5}"/>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57</a:t>
            </a:fld>
            <a:endParaRPr lang="en-US" dirty="0"/>
          </a:p>
        </p:txBody>
      </p:sp>
    </p:spTree>
    <p:extLst>
      <p:ext uri="{BB962C8B-B14F-4D97-AF65-F5344CB8AC3E}">
        <p14:creationId xmlns:p14="http://schemas.microsoft.com/office/powerpoint/2010/main" val="1204038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048DC5-4C97-9663-5F00-02140E17B6D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391D29-934D-BB8C-D549-141BF4E5E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483668F-AEFE-5D81-9AD9-625A6B4E67B9}"/>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Metrics and Outcomes vs Actions</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220B6B76-7E88-F996-2733-D71F690B2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D63D0E-C383-3BBE-75BE-F9AA64187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B67FAD-2BE1-6829-551C-F4D1C0EF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EC6EE89-78A8-C792-A3FE-6C16F596B201}"/>
              </a:ext>
            </a:extLst>
          </p:cNvPr>
          <p:cNvSpPr>
            <a:spLocks noGrp="1"/>
          </p:cNvSpPr>
          <p:nvPr>
            <p:ph idx="1"/>
          </p:nvPr>
        </p:nvSpPr>
        <p:spPr>
          <a:xfrm>
            <a:off x="266701" y="2203078"/>
            <a:ext cx="11087100" cy="4267991"/>
          </a:xfrm>
        </p:spPr>
        <p:txBody>
          <a:bodyPr>
            <a:normAutofit/>
          </a:bodyPr>
          <a:lstStyle/>
          <a:p>
            <a:pPr marL="342900" indent="-342900"/>
            <a:r>
              <a:rPr lang="en-US" dirty="0"/>
              <a:t>The metric identifies the standard of measure being used to determine progress towards the goal and/or to measure the effectiveness of one or more actions associated with the goal.</a:t>
            </a:r>
          </a:p>
          <a:p>
            <a:pPr marL="342900" indent="-342900"/>
            <a:r>
              <a:rPr lang="en-US" dirty="0"/>
              <a:t>An action is something that is done to cause the expected outcome.</a:t>
            </a:r>
          </a:p>
          <a:p>
            <a:pPr marL="342900" indent="-342900"/>
            <a:r>
              <a:rPr lang="en-US" dirty="0"/>
              <a:t>Example:</a:t>
            </a:r>
          </a:p>
          <a:p>
            <a:pPr marL="800100" lvl="1" indent="-342900"/>
            <a:r>
              <a:rPr lang="en-US" dirty="0"/>
              <a:t>Metric: Suspension Rate (identified as a percentage)</a:t>
            </a:r>
          </a:p>
          <a:p>
            <a:pPr marL="800100" lvl="1" indent="-342900"/>
            <a:r>
              <a:rPr lang="en-US" dirty="0"/>
              <a:t>Target for Year 3 Outcome: Reduce by 5%</a:t>
            </a:r>
          </a:p>
          <a:p>
            <a:pPr marL="800100" lvl="1" indent="-342900"/>
            <a:r>
              <a:rPr lang="en-US" dirty="0"/>
              <a:t>Action: Staff Training in Positive Behavioral Interventions and Supports (PBIS)</a:t>
            </a:r>
          </a:p>
        </p:txBody>
      </p:sp>
      <p:sp>
        <p:nvSpPr>
          <p:cNvPr id="7" name="Slide Number Placeholder 6">
            <a:extLst>
              <a:ext uri="{FF2B5EF4-FFF2-40B4-BE49-F238E27FC236}">
                <a16:creationId xmlns:a16="http://schemas.microsoft.com/office/drawing/2014/main" id="{B6D850FC-9553-4D86-42DC-F9CB97EAC244}"/>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58</a:t>
            </a:fld>
            <a:endParaRPr lang="en-US" dirty="0"/>
          </a:p>
        </p:txBody>
      </p:sp>
    </p:spTree>
    <p:extLst>
      <p:ext uri="{BB962C8B-B14F-4D97-AF65-F5344CB8AC3E}">
        <p14:creationId xmlns:p14="http://schemas.microsoft.com/office/powerpoint/2010/main" val="29497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8098-582E-C941-8E3F-29224D3E1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D77C8-908D-2C8F-7CA6-4084FB5E2E9D}"/>
              </a:ext>
            </a:extLst>
          </p:cNvPr>
          <p:cNvSpPr>
            <a:spLocks noGrp="1"/>
          </p:cNvSpPr>
          <p:nvPr>
            <p:ph type="title"/>
          </p:nvPr>
        </p:nvSpPr>
        <p:spPr>
          <a:xfrm>
            <a:off x="423949" y="587829"/>
            <a:ext cx="4424551" cy="3480588"/>
          </a:xfrm>
        </p:spPr>
        <p:txBody>
          <a:bodyPr/>
          <a:lstStyle/>
          <a:p>
            <a:r>
              <a:rPr lang="en-US" dirty="0"/>
              <a:t>Required Metrics (1)</a:t>
            </a:r>
          </a:p>
        </p:txBody>
      </p:sp>
      <p:grpSp>
        <p:nvGrpSpPr>
          <p:cNvPr id="7" name="Group 6">
            <a:extLst>
              <a:ext uri="{FF2B5EF4-FFF2-40B4-BE49-F238E27FC236}">
                <a16:creationId xmlns:a16="http://schemas.microsoft.com/office/drawing/2014/main" id="{3AC780EF-04F9-E0E4-1191-B3A2989868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D08A5C1D-3263-C211-19CA-A45B4297C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5BCEB2F-531F-793D-2167-414D996565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1EBA6B37-C47C-4B84-B7B4-1E516089E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DE37E1-6F5C-9F62-5E2D-0E7461209B34}"/>
              </a:ext>
            </a:extLst>
          </p:cNvPr>
          <p:cNvSpPr>
            <a:spLocks noGrp="1"/>
          </p:cNvSpPr>
          <p:nvPr>
            <p:ph idx="1"/>
          </p:nvPr>
        </p:nvSpPr>
        <p:spPr>
          <a:xfrm>
            <a:off x="5340626" y="834887"/>
            <a:ext cx="6013174" cy="5342075"/>
          </a:xfrm>
        </p:spPr>
        <p:txBody>
          <a:bodyPr anchor="ctr">
            <a:normAutofit/>
          </a:bodyPr>
          <a:lstStyle/>
          <a:p>
            <a:pPr marL="457200" indent="-457200">
              <a:buFont typeface="+mj-lt"/>
              <a:buAutoNum type="arabicPeriod"/>
            </a:pPr>
            <a:r>
              <a:rPr lang="en-US" dirty="0"/>
              <a:t>LEA-wide actions contributing to increasing or improving services</a:t>
            </a:r>
          </a:p>
          <a:p>
            <a:pPr marL="457200" indent="-457200">
              <a:buFont typeface="+mj-lt"/>
              <a:buAutoNum type="arabicPeriod"/>
            </a:pPr>
            <a:r>
              <a:rPr lang="en-US" dirty="0"/>
              <a:t>Equity Multiplier goals</a:t>
            </a:r>
          </a:p>
          <a:p>
            <a:pPr marL="457200" indent="-457200">
              <a:buFont typeface="+mj-lt"/>
              <a:buAutoNum type="arabicPeriod"/>
            </a:pPr>
            <a:r>
              <a:rPr lang="en-US" dirty="0"/>
              <a:t>Required metrics for actions supported by LREBG funds</a:t>
            </a:r>
          </a:p>
        </p:txBody>
      </p:sp>
      <p:sp>
        <p:nvSpPr>
          <p:cNvPr id="6" name="Slide Number Placeholder 5">
            <a:extLst>
              <a:ext uri="{FF2B5EF4-FFF2-40B4-BE49-F238E27FC236}">
                <a16:creationId xmlns:a16="http://schemas.microsoft.com/office/drawing/2014/main" id="{D24B888D-4E5F-87EE-3712-638578A0F0A3}"/>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59</a:t>
            </a:fld>
            <a:endParaRPr lang="en-US" sz="2400" dirty="0">
              <a:solidFill>
                <a:schemeClr val="tx1"/>
              </a:solidFill>
            </a:endParaRPr>
          </a:p>
        </p:txBody>
      </p:sp>
    </p:spTree>
    <p:extLst>
      <p:ext uri="{BB962C8B-B14F-4D97-AF65-F5344CB8AC3E}">
        <p14:creationId xmlns:p14="http://schemas.microsoft.com/office/powerpoint/2010/main" val="419188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A4E83-DF27-48D0-AB41-2A8366B8FD27}"/>
              </a:ext>
            </a:extLst>
          </p:cNvPr>
          <p:cNvSpPr>
            <a:spLocks noGrp="1"/>
          </p:cNvSpPr>
          <p:nvPr>
            <p:ph type="title"/>
          </p:nvPr>
        </p:nvSpPr>
        <p:spPr>
          <a:xfrm>
            <a:off x="793662" y="386930"/>
            <a:ext cx="10066122" cy="1298448"/>
          </a:xfrm>
        </p:spPr>
        <p:txBody>
          <a:bodyPr anchor="b">
            <a:normAutofit/>
          </a:bodyPr>
          <a:lstStyle/>
          <a:p>
            <a:r>
              <a:rPr lang="en-US" sz="4800" dirty="0"/>
              <a:t>Intended Audience</a:t>
            </a:r>
          </a:p>
        </p:txBody>
      </p:sp>
      <p:sp>
        <p:nvSpPr>
          <p:cNvPr id="55" name="Rectangle 5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8F6D74-12B3-4645-85F8-C8BC67CB1C70}"/>
              </a:ext>
            </a:extLst>
          </p:cNvPr>
          <p:cNvSpPr>
            <a:spLocks noGrp="1"/>
          </p:cNvSpPr>
          <p:nvPr>
            <p:ph idx="1"/>
          </p:nvPr>
        </p:nvSpPr>
        <p:spPr>
          <a:xfrm>
            <a:off x="177420" y="2203079"/>
            <a:ext cx="11014835" cy="4035880"/>
          </a:xfrm>
        </p:spPr>
        <p:txBody>
          <a:bodyPr vert="horz" lIns="91440" tIns="45720" rIns="91440" bIns="45720" rtlCol="0" anchor="ctr">
            <a:normAutofit/>
          </a:bodyPr>
          <a:lstStyle/>
          <a:p>
            <a:r>
              <a:rPr lang="en-US" dirty="0"/>
              <a:t>The intended audience for this presentation is anyone who will complete, review, or interact with the 2026–27 LCAP, including: </a:t>
            </a:r>
          </a:p>
          <a:p>
            <a:pPr lvl="1"/>
            <a:r>
              <a:rPr lang="en-US" dirty="0"/>
              <a:t>Parents and students</a:t>
            </a:r>
          </a:p>
          <a:p>
            <a:pPr lvl="1"/>
            <a:r>
              <a:rPr lang="en-US" dirty="0"/>
              <a:t>Teachers</a:t>
            </a:r>
          </a:p>
          <a:p>
            <a:pPr lvl="1"/>
            <a:r>
              <a:rPr lang="en-US" dirty="0"/>
              <a:t>Staff</a:t>
            </a:r>
          </a:p>
          <a:p>
            <a:pPr lvl="1"/>
            <a:r>
              <a:rPr lang="en-US" dirty="0"/>
              <a:t>Administrators</a:t>
            </a:r>
          </a:p>
          <a:p>
            <a:pPr lvl="1"/>
            <a:r>
              <a:rPr lang="en-US" dirty="0"/>
              <a:t>Advisory committees</a:t>
            </a:r>
          </a:p>
          <a:p>
            <a:pPr lvl="1"/>
            <a:r>
              <a:rPr lang="en-US" dirty="0"/>
              <a:t>Members of governing boards or bodies</a:t>
            </a:r>
          </a:p>
          <a:p>
            <a:pPr lvl="1"/>
            <a:r>
              <a:rPr lang="en-US" dirty="0"/>
              <a:t>Community members</a:t>
            </a:r>
            <a:endParaRPr lang="en-US" sz="1700" dirty="0"/>
          </a:p>
        </p:txBody>
      </p:sp>
      <p:sp>
        <p:nvSpPr>
          <p:cNvPr id="47" name="Rectangle 4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5C6BB22-9AED-4309-A3B7-3EAEA8283A6E}"/>
              </a:ext>
            </a:extLst>
          </p:cNvPr>
          <p:cNvSpPr>
            <a:spLocks noGrp="1"/>
          </p:cNvSpPr>
          <p:nvPr>
            <p:ph type="sldNum" sz="quarter" idx="4"/>
          </p:nvPr>
        </p:nvSpPr>
        <p:spPr>
          <a:xfrm>
            <a:off x="8610600" y="649224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6</a:t>
            </a:fld>
            <a:endParaRPr lang="en-US"/>
          </a:p>
        </p:txBody>
      </p:sp>
    </p:spTree>
    <p:extLst>
      <p:ext uri="{BB962C8B-B14F-4D97-AF65-F5344CB8AC3E}">
        <p14:creationId xmlns:p14="http://schemas.microsoft.com/office/powerpoint/2010/main" val="2952775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D88BE1-3E81-5056-213A-A5A157C1769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D13CC5-C957-2490-94F8-82CD90445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5443568-F0D1-B4B4-4914-077964E9F32E}"/>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Metrics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C9AD3C7F-1A19-4E8A-3A61-C9CA3FBA4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4F7061-776B-21AD-EAEB-1CE5F6138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7C2B560-2358-6C5C-0303-10DB03A7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1B3D466-7C8C-4485-95B1-0BB604618C8A}"/>
              </a:ext>
            </a:extLst>
          </p:cNvPr>
          <p:cNvSpPr>
            <a:spLocks noGrp="1"/>
          </p:cNvSpPr>
          <p:nvPr>
            <p:ph idx="1"/>
          </p:nvPr>
        </p:nvSpPr>
        <p:spPr>
          <a:xfrm>
            <a:off x="266701" y="2203078"/>
            <a:ext cx="11087100" cy="4267991"/>
          </a:xfrm>
        </p:spPr>
        <p:txBody>
          <a:bodyPr>
            <a:normAutofit/>
          </a:bodyPr>
          <a:lstStyle/>
          <a:p>
            <a:pPr marL="457200" indent="-457200">
              <a:buFont typeface="+mj-lt"/>
              <a:buAutoNum type="arabicPeriod"/>
            </a:pPr>
            <a:r>
              <a:rPr lang="en-US" dirty="0"/>
              <a:t>For LEA-wide actions contributing to increasing or improving services</a:t>
            </a:r>
          </a:p>
          <a:p>
            <a:pPr marL="457200" lvl="1" indent="0">
              <a:spcBef>
                <a:spcPts val="1200"/>
              </a:spcBef>
              <a:buNone/>
            </a:pPr>
            <a:r>
              <a:rPr lang="en-US" dirty="0"/>
              <a:t>For each action identified as </a:t>
            </a:r>
          </a:p>
          <a:p>
            <a:pPr marL="914400" lvl="2" indent="0">
              <a:spcBef>
                <a:spcPts val="1200"/>
              </a:spcBef>
              <a:buNone/>
            </a:pPr>
            <a:r>
              <a:rPr lang="en-US" dirty="0"/>
              <a:t>1) contributing towards the requirement to increase or improve services for foster youth, English learners, including long-term English learners, and low-income students, and </a:t>
            </a:r>
          </a:p>
          <a:p>
            <a:pPr marL="914400" lvl="2" indent="0">
              <a:spcBef>
                <a:spcPts val="1200"/>
              </a:spcBef>
              <a:buNone/>
            </a:pPr>
            <a:r>
              <a:rPr lang="en-US" dirty="0"/>
              <a:t>2) being provided on an LEA-wide basis, </a:t>
            </a:r>
          </a:p>
          <a:p>
            <a:pPr marL="457200" lvl="1" indent="0">
              <a:spcBef>
                <a:spcPts val="1200"/>
              </a:spcBef>
              <a:buNone/>
            </a:pPr>
            <a:r>
              <a:rPr lang="en-US" dirty="0"/>
              <a:t>the LEA must identify one or more metrics to monitor the effectiveness of the action and its budgeted expenditures.</a:t>
            </a:r>
            <a:endParaRPr lang="en-US" dirty="0">
              <a:cs typeface="Arial" panose="020B0604020202020204"/>
            </a:endParaRPr>
          </a:p>
        </p:txBody>
      </p:sp>
      <p:sp>
        <p:nvSpPr>
          <p:cNvPr id="7" name="Slide Number Placeholder 6">
            <a:extLst>
              <a:ext uri="{FF2B5EF4-FFF2-40B4-BE49-F238E27FC236}">
                <a16:creationId xmlns:a16="http://schemas.microsoft.com/office/drawing/2014/main" id="{B055B9BA-4A48-ADF6-1A0E-808AD8D75CD8}"/>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60</a:t>
            </a:fld>
            <a:endParaRPr lang="en-US" dirty="0"/>
          </a:p>
        </p:txBody>
      </p:sp>
    </p:spTree>
    <p:extLst>
      <p:ext uri="{BB962C8B-B14F-4D97-AF65-F5344CB8AC3E}">
        <p14:creationId xmlns:p14="http://schemas.microsoft.com/office/powerpoint/2010/main" val="2851563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42F90-92B4-A503-4145-1B3D8866008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A48DE35-0849-E272-D0EA-C8AE07FA6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F1F1D31-33D9-211D-46FD-87D27905B04D}"/>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Metrics (3)</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1D60B8BE-1305-7DD5-2C17-1C3E3BBA8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CE0D10-6C13-58A4-8D1A-A8B015602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D49C72-3C25-922B-165F-DCA46F562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B9AF391-8B3C-FBC5-B3BB-29F2A2663782}"/>
              </a:ext>
            </a:extLst>
          </p:cNvPr>
          <p:cNvSpPr>
            <a:spLocks noGrp="1"/>
          </p:cNvSpPr>
          <p:nvPr>
            <p:ph idx="1"/>
          </p:nvPr>
        </p:nvSpPr>
        <p:spPr>
          <a:xfrm>
            <a:off x="266701" y="2203078"/>
            <a:ext cx="11087100" cy="4267991"/>
          </a:xfrm>
        </p:spPr>
        <p:txBody>
          <a:bodyPr>
            <a:normAutofit/>
          </a:bodyPr>
          <a:lstStyle/>
          <a:p>
            <a:pPr marL="457200" indent="-457200">
              <a:buFont typeface="+mj-lt"/>
              <a:buAutoNum type="arabicPeriod" startAt="2"/>
            </a:pPr>
            <a:r>
              <a:rPr lang="en-US" dirty="0"/>
              <a:t>For Equity Multiplier goals</a:t>
            </a:r>
          </a:p>
          <a:p>
            <a:pPr marL="457200" lvl="1" indent="0">
              <a:spcBef>
                <a:spcPts val="1200"/>
              </a:spcBef>
              <a:buNone/>
            </a:pPr>
            <a:r>
              <a:rPr lang="en-US" dirty="0"/>
              <a:t>For each Equity Multiplier goal, the LEA must identify :</a:t>
            </a:r>
          </a:p>
          <a:p>
            <a:pPr marL="1257300" lvl="2" indent="-342900">
              <a:spcBef>
                <a:spcPts val="1200"/>
              </a:spcBef>
              <a:buFont typeface="Wingdings" panose="05000000000000000000" pitchFamily="2" charset="2"/>
              <a:buChar char="§"/>
            </a:pPr>
            <a:r>
              <a:rPr lang="en-US" dirty="0"/>
              <a:t>The specific metrics for each identified student group at each specific </a:t>
            </a:r>
            <a:r>
              <a:rPr lang="en-US" dirty="0" err="1"/>
              <a:t>schoolsite</a:t>
            </a:r>
            <a:r>
              <a:rPr lang="en-US" dirty="0"/>
              <a:t>, as applicable, to measure the progress toward the goal, and/or</a:t>
            </a:r>
          </a:p>
          <a:p>
            <a:pPr marL="1257300" lvl="2" indent="-342900">
              <a:spcBef>
                <a:spcPts val="1200"/>
              </a:spcBef>
              <a:buFont typeface="Wingdings" panose="05000000000000000000" pitchFamily="2" charset="2"/>
              <a:buChar char="§"/>
            </a:pPr>
            <a:r>
              <a:rPr lang="en-US" dirty="0"/>
              <a:t>The specific metrics used to measure progress in meeting the goal related to credentialing, subject matter preparation, or educator retention at each specific </a:t>
            </a:r>
            <a:r>
              <a:rPr lang="en-US" dirty="0" err="1"/>
              <a:t>schoolsite</a:t>
            </a:r>
            <a:r>
              <a:rPr lang="en-US" dirty="0"/>
              <a:t>. </a:t>
            </a:r>
          </a:p>
        </p:txBody>
      </p:sp>
      <p:sp>
        <p:nvSpPr>
          <p:cNvPr id="7" name="Slide Number Placeholder 6">
            <a:extLst>
              <a:ext uri="{FF2B5EF4-FFF2-40B4-BE49-F238E27FC236}">
                <a16:creationId xmlns:a16="http://schemas.microsoft.com/office/drawing/2014/main" id="{A4245A5E-6E3E-E93E-6AB9-6FBCFFA25208}"/>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61</a:t>
            </a:fld>
            <a:endParaRPr lang="en-US" dirty="0"/>
          </a:p>
        </p:txBody>
      </p:sp>
    </p:spTree>
    <p:extLst>
      <p:ext uri="{BB962C8B-B14F-4D97-AF65-F5344CB8AC3E}">
        <p14:creationId xmlns:p14="http://schemas.microsoft.com/office/powerpoint/2010/main" val="3588008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0BB5DE-39BA-D4D0-2EA5-793D74E5AF5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5490871-2B22-F84C-6A59-320CADBE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7D3B569-8DB0-3891-AFBA-E6CDC80D408F}"/>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Metrics (4)</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C10873E5-5FB5-C78E-FBE1-754581953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C68299-2796-112C-FE93-0ED68A966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13BCDEE-2AFF-B3CE-C87E-B84BFCACC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158283C-5F56-E4B6-6D3B-5D004217D342}"/>
              </a:ext>
            </a:extLst>
          </p:cNvPr>
          <p:cNvSpPr>
            <a:spLocks noGrp="1"/>
          </p:cNvSpPr>
          <p:nvPr>
            <p:ph idx="1"/>
          </p:nvPr>
        </p:nvSpPr>
        <p:spPr>
          <a:xfrm>
            <a:off x="266701" y="2203078"/>
            <a:ext cx="11087100" cy="4267991"/>
          </a:xfrm>
        </p:spPr>
        <p:txBody>
          <a:bodyPr>
            <a:normAutofit/>
          </a:bodyPr>
          <a:lstStyle/>
          <a:p>
            <a:pPr marL="457200" indent="-457200">
              <a:buFont typeface="+mj-lt"/>
              <a:buAutoNum type="arabicPeriod" startAt="3"/>
            </a:pPr>
            <a:r>
              <a:rPr lang="en-US" dirty="0"/>
              <a:t>Required metrics for actions supported by LREBG funds: </a:t>
            </a:r>
          </a:p>
          <a:p>
            <a:pPr marL="457200" lvl="1" indent="0">
              <a:spcBef>
                <a:spcPts val="1200"/>
              </a:spcBef>
              <a:buNone/>
            </a:pPr>
            <a:r>
              <a:rPr lang="en-US" dirty="0"/>
              <a:t>LEAs with unexpended LREBG funds must include at least one metric to monitor the impact of each action funded with LREBG funds included in the goal.</a:t>
            </a:r>
          </a:p>
          <a:p>
            <a:pPr marL="1257300" lvl="2" indent="-342900">
              <a:spcBef>
                <a:spcPts val="1200"/>
              </a:spcBef>
            </a:pPr>
            <a:r>
              <a:rPr lang="en-US" dirty="0"/>
              <a:t>The metrics being used to monitor the impact of each action funded with LREBG funds are not required to be new metrics; they may be metrics that are already being used to measure progress towards goals and actions included in the LCAP.</a:t>
            </a:r>
          </a:p>
          <a:p>
            <a:pPr marL="1257300" lvl="2" indent="-342900">
              <a:spcBef>
                <a:spcPts val="1200"/>
              </a:spcBef>
            </a:pPr>
            <a:r>
              <a:rPr lang="en-US" dirty="0"/>
              <a:t>Reminder: The associated metric must be identified as part of the LREBG Action’s description. </a:t>
            </a:r>
          </a:p>
        </p:txBody>
      </p:sp>
      <p:sp>
        <p:nvSpPr>
          <p:cNvPr id="7" name="Slide Number Placeholder 6">
            <a:extLst>
              <a:ext uri="{FF2B5EF4-FFF2-40B4-BE49-F238E27FC236}">
                <a16:creationId xmlns:a16="http://schemas.microsoft.com/office/drawing/2014/main" id="{CB9AAD7F-F855-43BC-2DFC-6CCA6FDEBE10}"/>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62</a:t>
            </a:fld>
            <a:endParaRPr lang="en-US" dirty="0"/>
          </a:p>
        </p:txBody>
      </p:sp>
    </p:spTree>
    <p:extLst>
      <p:ext uri="{BB962C8B-B14F-4D97-AF65-F5344CB8AC3E}">
        <p14:creationId xmlns:p14="http://schemas.microsoft.com/office/powerpoint/2010/main" val="3857640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EDEBC-393E-49C7-BC58-66C971F2E249}"/>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Actions</a:t>
            </a:r>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E907C045-AFAA-D854-89D2-C9C6CFA78607}"/>
              </a:ext>
            </a:extLst>
          </p:cNvPr>
          <p:cNvSpPr>
            <a:spLocks noGrp="1"/>
          </p:cNvSpPr>
          <p:nvPr>
            <p:ph type="sldNum" sz="quarter" idx="4"/>
          </p:nvPr>
        </p:nvSpPr>
        <p:spPr>
          <a:xfrm>
            <a:off x="8610600" y="6408964"/>
            <a:ext cx="1871749" cy="448401"/>
          </a:xfrm>
        </p:spPr>
        <p:txBody>
          <a:bodyPr vert="horz" lIns="91440" tIns="45720" rIns="91440" bIns="45720" rtlCol="0" anchor="ctr">
            <a:normAutofit lnSpcReduction="10000"/>
          </a:bodyPr>
          <a:lstStyle/>
          <a:p>
            <a:pPr defTabSz="914400">
              <a:spcAft>
                <a:spcPts val="600"/>
              </a:spcAft>
            </a:pPr>
            <a:fld id="{1E47FE53-EBF0-4DA7-9D9D-CC1C3A20F3CB}" type="slidenum">
              <a:rPr lang="en-US" smtClean="0"/>
              <a:pPr defTabSz="914400">
                <a:spcAft>
                  <a:spcPts val="600"/>
                </a:spcAft>
              </a:pPr>
              <a:t>63</a:t>
            </a:fld>
            <a:endParaRPr lang="en-US" dirty="0"/>
          </a:p>
        </p:txBody>
      </p:sp>
    </p:spTree>
    <p:extLst>
      <p:ext uri="{BB962C8B-B14F-4D97-AF65-F5344CB8AC3E}">
        <p14:creationId xmlns:p14="http://schemas.microsoft.com/office/powerpoint/2010/main" val="813257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976669-3365-DB8D-38FD-849ACAB4C7E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07F05D-89F5-0E4E-F4E3-A701360C9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DA613DB-15C3-C249-EB54-781031C07DFD}"/>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Actions vs Metrics and Outcomes</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9E31C21B-DD25-7A1B-9B0E-8DA17463E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E402AE-76F1-3CBD-2A57-2E8E5D96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ED2DF43-7D2E-852C-4E0A-A09B6435B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5BC99DCE-A880-99CB-0D69-304861798C45}"/>
              </a:ext>
            </a:extLst>
          </p:cNvPr>
          <p:cNvSpPr>
            <a:spLocks noGrp="1"/>
          </p:cNvSpPr>
          <p:nvPr>
            <p:ph idx="1"/>
          </p:nvPr>
        </p:nvSpPr>
        <p:spPr>
          <a:xfrm>
            <a:off x="266701" y="2203078"/>
            <a:ext cx="11087100" cy="4267991"/>
          </a:xfrm>
        </p:spPr>
        <p:txBody>
          <a:bodyPr>
            <a:normAutofit/>
          </a:bodyPr>
          <a:lstStyle/>
          <a:p>
            <a:pPr marL="342900" indent="-342900"/>
            <a:r>
              <a:rPr lang="en-US" dirty="0"/>
              <a:t>Measuring is not an Action:</a:t>
            </a:r>
          </a:p>
          <a:p>
            <a:pPr marL="800100" lvl="1" indent="-342900"/>
            <a:r>
              <a:rPr lang="en-US" dirty="0"/>
              <a:t>Measure student performance on reading comprehension (Not an action – measuring)</a:t>
            </a:r>
          </a:p>
          <a:p>
            <a:pPr marL="342900" indent="-342900"/>
            <a:r>
              <a:rPr lang="en-US" dirty="0"/>
              <a:t>Actions are not Outcomes:</a:t>
            </a:r>
          </a:p>
          <a:p>
            <a:pPr marL="800100" lvl="1" indent="-342900"/>
            <a:r>
              <a:rPr lang="en-US" dirty="0"/>
              <a:t>Implement a new reading program (Not an outcome)</a:t>
            </a:r>
          </a:p>
          <a:p>
            <a:pPr marL="342900" indent="-342900"/>
            <a:r>
              <a:rPr lang="en-US" dirty="0"/>
              <a:t>Actions include verbs.</a:t>
            </a:r>
          </a:p>
          <a:p>
            <a:pPr marL="800100" lvl="1" indent="-342900"/>
            <a:r>
              <a:rPr lang="en-US" dirty="0"/>
              <a:t>Examples: “inventory”, “purchase”, “distribute”</a:t>
            </a:r>
          </a:p>
          <a:p>
            <a:pPr marL="342900" indent="-342900"/>
            <a:r>
              <a:rPr lang="en-US" dirty="0"/>
              <a:t>Affirmations and/or assurances are not actions.</a:t>
            </a:r>
          </a:p>
        </p:txBody>
      </p:sp>
      <p:sp>
        <p:nvSpPr>
          <p:cNvPr id="7" name="Slide Number Placeholder 6">
            <a:extLst>
              <a:ext uri="{FF2B5EF4-FFF2-40B4-BE49-F238E27FC236}">
                <a16:creationId xmlns:a16="http://schemas.microsoft.com/office/drawing/2014/main" id="{A24B11C3-B409-F9C9-CD13-870177F42B63}"/>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64</a:t>
            </a:fld>
            <a:endParaRPr lang="en-US" dirty="0"/>
          </a:p>
        </p:txBody>
      </p:sp>
    </p:spTree>
    <p:extLst>
      <p:ext uri="{BB962C8B-B14F-4D97-AF65-F5344CB8AC3E}">
        <p14:creationId xmlns:p14="http://schemas.microsoft.com/office/powerpoint/2010/main" val="4038027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CD585-9CC2-8966-62BA-B528FD71A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3E1F9-3499-64AC-75B1-8CFBE21D6CED}"/>
              </a:ext>
            </a:extLst>
          </p:cNvPr>
          <p:cNvSpPr>
            <a:spLocks noGrp="1"/>
          </p:cNvSpPr>
          <p:nvPr>
            <p:ph type="title"/>
          </p:nvPr>
        </p:nvSpPr>
        <p:spPr>
          <a:xfrm>
            <a:off x="423949" y="587829"/>
            <a:ext cx="4424551" cy="3480588"/>
          </a:xfrm>
        </p:spPr>
        <p:txBody>
          <a:bodyPr/>
          <a:lstStyle/>
          <a:p>
            <a:r>
              <a:rPr lang="en-US" dirty="0"/>
              <a:t>Required Actions (1)</a:t>
            </a:r>
          </a:p>
        </p:txBody>
      </p:sp>
      <p:grpSp>
        <p:nvGrpSpPr>
          <p:cNvPr id="7" name="Group 6">
            <a:extLst>
              <a:ext uri="{FF2B5EF4-FFF2-40B4-BE49-F238E27FC236}">
                <a16:creationId xmlns:a16="http://schemas.microsoft.com/office/drawing/2014/main" id="{6CE8194C-BDFF-00BE-2824-60C1CF4CAB0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09668" y="4268555"/>
            <a:ext cx="11982332" cy="2087795"/>
            <a:chOff x="143163" y="5763486"/>
            <a:chExt cx="11982332" cy="739555"/>
          </a:xfrm>
        </p:grpSpPr>
        <p:sp>
          <p:nvSpPr>
            <p:cNvPr id="8" name="Rectangle 7">
              <a:extLst>
                <a:ext uri="{FF2B5EF4-FFF2-40B4-BE49-F238E27FC236}">
                  <a16:creationId xmlns:a16="http://schemas.microsoft.com/office/drawing/2014/main" id="{0C8BCBEB-6A40-ED48-5C26-B102F2BAF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A735BB8-6C6E-2C6C-826E-985C996E41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F0CE4A9A-1512-027F-450C-7E4E91AA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B972F9-DE13-72C8-FC04-32220A07FC37}"/>
              </a:ext>
            </a:extLst>
          </p:cNvPr>
          <p:cNvSpPr>
            <a:spLocks noGrp="1"/>
          </p:cNvSpPr>
          <p:nvPr>
            <p:ph idx="1"/>
          </p:nvPr>
        </p:nvSpPr>
        <p:spPr>
          <a:xfrm>
            <a:off x="5340626" y="834887"/>
            <a:ext cx="6013174" cy="5342075"/>
          </a:xfrm>
        </p:spPr>
        <p:txBody>
          <a:bodyPr anchor="ctr">
            <a:normAutofit/>
          </a:bodyPr>
          <a:lstStyle/>
          <a:p>
            <a:pPr marL="742950" indent="-742950">
              <a:buFont typeface="+mj-lt"/>
              <a:buAutoNum type="arabicPeriod"/>
            </a:pPr>
            <a:r>
              <a:rPr lang="en-US" dirty="0"/>
              <a:t>English learners and/or long-term English learners</a:t>
            </a:r>
          </a:p>
          <a:p>
            <a:pPr marL="742950" indent="-742950">
              <a:buFont typeface="+mj-lt"/>
              <a:buAutoNum type="arabicPeriod"/>
            </a:pPr>
            <a:r>
              <a:rPr lang="en-US" dirty="0"/>
              <a:t>LEAs eligible for technical assistance</a:t>
            </a:r>
          </a:p>
          <a:p>
            <a:pPr marL="742950" indent="-742950">
              <a:buFont typeface="+mj-lt"/>
              <a:buAutoNum type="arabicPeriod"/>
            </a:pPr>
            <a:r>
              <a:rPr lang="en-US" dirty="0"/>
              <a:t>Lowest performing groups based on performance on the 2023 Dashboard, and</a:t>
            </a:r>
          </a:p>
          <a:p>
            <a:pPr marL="742950" indent="-742950">
              <a:buFont typeface="+mj-lt"/>
              <a:buAutoNum type="arabicPeriod"/>
            </a:pPr>
            <a:r>
              <a:rPr lang="en-US" dirty="0"/>
              <a:t>LEAs that have received LREBG funds </a:t>
            </a:r>
            <a:endParaRPr lang="en-US" dirty="0">
              <a:highlight>
                <a:srgbClr val="FFFF00"/>
              </a:highlight>
            </a:endParaRPr>
          </a:p>
        </p:txBody>
      </p:sp>
      <p:sp>
        <p:nvSpPr>
          <p:cNvPr id="6" name="Slide Number Placeholder 5">
            <a:extLst>
              <a:ext uri="{FF2B5EF4-FFF2-40B4-BE49-F238E27FC236}">
                <a16:creationId xmlns:a16="http://schemas.microsoft.com/office/drawing/2014/main" id="{58D41CAD-43C5-5026-0854-48FC48304281}"/>
              </a:ext>
            </a:extLst>
          </p:cNvPr>
          <p:cNvSpPr>
            <a:spLocks noGrp="1"/>
          </p:cNvSpPr>
          <p:nvPr>
            <p:ph type="sldNum" sz="quarter" idx="12"/>
          </p:nvPr>
        </p:nvSpPr>
        <p:spPr>
          <a:xfrm>
            <a:off x="8610600" y="6270172"/>
            <a:ext cx="2743200" cy="587828"/>
          </a:xfrm>
        </p:spPr>
        <p:txBody>
          <a:bodyPr/>
          <a:lstStyle/>
          <a:p>
            <a:fld id="{9A8527C4-A6CF-43F0-8644-DCB2BE673FF0}" type="slidenum">
              <a:rPr lang="en-US" sz="2400" smtClean="0">
                <a:solidFill>
                  <a:schemeClr val="tx1"/>
                </a:solidFill>
              </a:rPr>
              <a:t>65</a:t>
            </a:fld>
            <a:endParaRPr lang="en-US" sz="2400" dirty="0">
              <a:solidFill>
                <a:schemeClr val="tx1"/>
              </a:solidFill>
            </a:endParaRPr>
          </a:p>
        </p:txBody>
      </p:sp>
    </p:spTree>
    <p:extLst>
      <p:ext uri="{BB962C8B-B14F-4D97-AF65-F5344CB8AC3E}">
        <p14:creationId xmlns:p14="http://schemas.microsoft.com/office/powerpoint/2010/main" val="2887360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45ADE-1E06-5519-9E1C-20B5F54CF31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4DDC7FA-CCE7-F723-9F59-1F05CFF83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D47866D-B8B2-3847-A000-A4EF8814DA9F}"/>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Actions (2)</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9EF5E384-445F-18FD-5ED1-0C6C764A0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FFD854E-7E33-DF05-2463-5FDC9D620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3C64B1A-5EE6-3336-C25B-B521AE244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2959CCE-86EA-2A2C-398E-E410BC389239}"/>
              </a:ext>
            </a:extLst>
          </p:cNvPr>
          <p:cNvSpPr>
            <a:spLocks noGrp="1"/>
          </p:cNvSpPr>
          <p:nvPr>
            <p:ph idx="1"/>
          </p:nvPr>
        </p:nvSpPr>
        <p:spPr>
          <a:xfrm>
            <a:off x="266701" y="2203078"/>
            <a:ext cx="11087100" cy="4267991"/>
          </a:xfrm>
        </p:spPr>
        <p:txBody>
          <a:bodyPr>
            <a:normAutofit/>
          </a:bodyPr>
          <a:lstStyle/>
          <a:p>
            <a:r>
              <a:rPr lang="en-US" dirty="0"/>
              <a:t>For English learners and/or long-term English learners</a:t>
            </a:r>
          </a:p>
          <a:p>
            <a:pPr marL="342900" indent="-342900"/>
            <a:r>
              <a:rPr lang="en-US" dirty="0"/>
              <a:t>LEAs with 30 or more English learners and/or 15 or more long-term English learners must include specific actions in the LCAP related to, at a minimum: </a:t>
            </a:r>
          </a:p>
          <a:p>
            <a:pPr marL="800100" lvl="1" indent="-342900"/>
            <a:r>
              <a:rPr lang="en-US" dirty="0"/>
              <a:t>Language acquisition programs, as defined in </a:t>
            </a:r>
            <a:r>
              <a:rPr lang="en-US" i="1" dirty="0"/>
              <a:t>EC</a:t>
            </a:r>
            <a:r>
              <a:rPr lang="en-US" dirty="0"/>
              <a:t> Section 306, provided to students, and </a:t>
            </a:r>
          </a:p>
          <a:p>
            <a:pPr marL="800100" lvl="1" indent="-342900"/>
            <a:r>
              <a:rPr lang="en-US" dirty="0"/>
              <a:t>Professional development for teachers. </a:t>
            </a:r>
          </a:p>
          <a:p>
            <a:pPr marL="342900" indent="-342900"/>
            <a:r>
              <a:rPr lang="en-US" dirty="0"/>
              <a:t>If an LEA has both 30 or more English learners and 15 or more long-term English learners, the LEA must include actions for both English learners and long-term English learners.</a:t>
            </a:r>
          </a:p>
          <a:p>
            <a:pPr marL="800100" lvl="1" indent="-342900"/>
            <a:r>
              <a:rPr lang="en-US" dirty="0"/>
              <a:t>The number of English learners includes the number of long-term English learners</a:t>
            </a:r>
          </a:p>
        </p:txBody>
      </p:sp>
      <p:sp>
        <p:nvSpPr>
          <p:cNvPr id="7" name="Slide Number Placeholder 6">
            <a:extLst>
              <a:ext uri="{FF2B5EF4-FFF2-40B4-BE49-F238E27FC236}">
                <a16:creationId xmlns:a16="http://schemas.microsoft.com/office/drawing/2014/main" id="{3EA12136-3509-DDB3-4FB7-BF438B32A359}"/>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66</a:t>
            </a:fld>
            <a:endParaRPr lang="en-US" dirty="0"/>
          </a:p>
        </p:txBody>
      </p:sp>
    </p:spTree>
    <p:extLst>
      <p:ext uri="{BB962C8B-B14F-4D97-AF65-F5344CB8AC3E}">
        <p14:creationId xmlns:p14="http://schemas.microsoft.com/office/powerpoint/2010/main" val="2923644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7A1B9C-2FCE-9903-2F20-276F1B2823C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1A1BBC6-F5C4-0121-F01A-459DCD2C4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A7C378F-BFB5-53CF-94C3-1237E9199B14}"/>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Actions (3)</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6AF50323-944A-29CC-52F5-DAFEB4D3F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04BFD9C-FC22-5E00-5AAD-A7A0C6B42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232C641-CD80-B084-596C-0B972701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6705CB7-5849-BD03-3847-DF6285ACDB6F}"/>
              </a:ext>
            </a:extLst>
          </p:cNvPr>
          <p:cNvSpPr>
            <a:spLocks noGrp="1"/>
          </p:cNvSpPr>
          <p:nvPr>
            <p:ph idx="1"/>
          </p:nvPr>
        </p:nvSpPr>
        <p:spPr>
          <a:xfrm>
            <a:off x="266701" y="2203078"/>
            <a:ext cx="11087100" cy="4267991"/>
          </a:xfrm>
        </p:spPr>
        <p:txBody>
          <a:bodyPr>
            <a:normAutofit/>
          </a:bodyPr>
          <a:lstStyle/>
          <a:p>
            <a:pPr marL="0" indent="0">
              <a:buNone/>
            </a:pPr>
            <a:r>
              <a:rPr lang="en-US" dirty="0"/>
              <a:t>For LEAs eligible for technical assistance </a:t>
            </a:r>
          </a:p>
          <a:p>
            <a:pPr marL="342900" indent="-342900"/>
            <a:r>
              <a:rPr lang="en-US" dirty="0"/>
              <a:t>LEAs eligible for technical assistance pursuant to </a:t>
            </a:r>
            <a:r>
              <a:rPr lang="en-US" i="1" dirty="0"/>
              <a:t>EC</a:t>
            </a:r>
            <a:r>
              <a:rPr lang="en-US" dirty="0"/>
              <a:t> sections 47607.3, 52071, 52071.5, 52072, or 52072.5, must include specific actions within the LCAP related to its implementation of the work underway as part of technical assistance. </a:t>
            </a:r>
          </a:p>
          <a:p>
            <a:pPr marL="800100" lvl="1" indent="-342900"/>
            <a:r>
              <a:rPr lang="en-US" dirty="0"/>
              <a:t>LEAs that have requested technical assistance from their COE</a:t>
            </a:r>
          </a:p>
          <a:p>
            <a:pPr marL="800100" lvl="1" indent="-342900"/>
            <a:r>
              <a:rPr lang="en-US" dirty="0"/>
              <a:t>School districts or COEs that do not have an approvable LCAP by October 8</a:t>
            </a:r>
          </a:p>
          <a:p>
            <a:pPr marL="800100" lvl="1" indent="-342900"/>
            <a:r>
              <a:rPr lang="en-US" dirty="0"/>
              <a:t>LEAs eligible for differentiated assistance</a:t>
            </a:r>
          </a:p>
        </p:txBody>
      </p:sp>
      <p:sp>
        <p:nvSpPr>
          <p:cNvPr id="7" name="Slide Number Placeholder 6">
            <a:extLst>
              <a:ext uri="{FF2B5EF4-FFF2-40B4-BE49-F238E27FC236}">
                <a16:creationId xmlns:a16="http://schemas.microsoft.com/office/drawing/2014/main" id="{DEB8AB7C-BA96-643C-E43B-BE89463B4553}"/>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67</a:t>
            </a:fld>
            <a:endParaRPr lang="en-US" dirty="0"/>
          </a:p>
        </p:txBody>
      </p:sp>
    </p:spTree>
    <p:extLst>
      <p:ext uri="{BB962C8B-B14F-4D97-AF65-F5344CB8AC3E}">
        <p14:creationId xmlns:p14="http://schemas.microsoft.com/office/powerpoint/2010/main" val="3605617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5E5FE5-BEE8-73FA-BFBC-1B6F37F93B2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5D7617E-9042-F646-53D4-AD19E90E6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74C53E6-DB1C-F09D-1B4D-6891228689AC}"/>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Actions (4)</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CD95DAD3-CD7C-6397-B450-722EFE630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97A631-C158-C7ED-1073-8106BDCFC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43DD4C-C41B-1B09-7C66-02D23CE5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D93F371-BD86-4B46-40B1-145E39647AC5}"/>
              </a:ext>
            </a:extLst>
          </p:cNvPr>
          <p:cNvSpPr>
            <a:spLocks noGrp="1"/>
          </p:cNvSpPr>
          <p:nvPr>
            <p:ph idx="1"/>
          </p:nvPr>
        </p:nvSpPr>
        <p:spPr>
          <a:xfrm>
            <a:off x="266701" y="2203078"/>
            <a:ext cx="11087100" cy="4267991"/>
          </a:xfrm>
        </p:spPr>
        <p:txBody>
          <a:bodyPr>
            <a:normAutofit/>
          </a:bodyPr>
          <a:lstStyle/>
          <a:p>
            <a:pPr marL="0" indent="0">
              <a:buNone/>
            </a:pPr>
            <a:r>
              <a:rPr lang="en-US" dirty="0"/>
              <a:t>The LEA must retain actions developed based on performance on the 2023 Dashboard in the 2026</a:t>
            </a:r>
            <a:r>
              <a:rPr lang="en-US" dirty="0">
                <a:sym typeface="Open Sans"/>
              </a:rPr>
              <a:t>–</a:t>
            </a:r>
            <a:r>
              <a:rPr lang="en-US" dirty="0"/>
              <a:t>27 LCAP.</a:t>
            </a:r>
          </a:p>
          <a:p>
            <a:pPr marL="342900" indent="-342900">
              <a:spcBef>
                <a:spcPts val="1200"/>
              </a:spcBef>
            </a:pPr>
            <a:r>
              <a:rPr lang="en-US" dirty="0"/>
              <a:t>LEAs were required include one or more specific actions within the 2024</a:t>
            </a:r>
            <a:r>
              <a:rPr lang="en-US" dirty="0">
                <a:sym typeface="Open Sans"/>
              </a:rPr>
              <a:t>–</a:t>
            </a:r>
            <a:r>
              <a:rPr lang="en-US" dirty="0"/>
              <a:t>25 LCAP if the LEA had Red indicators on the 2023 Dashboard for </a:t>
            </a:r>
          </a:p>
          <a:p>
            <a:pPr marL="914400" lvl="1" indent="-457200">
              <a:spcBef>
                <a:spcPts val="1200"/>
              </a:spcBef>
              <a:buFont typeface="+mj-lt"/>
              <a:buAutoNum type="arabicPeriod"/>
            </a:pPr>
            <a:r>
              <a:rPr lang="en-US" dirty="0"/>
              <a:t>a school within the LEA, </a:t>
            </a:r>
          </a:p>
          <a:p>
            <a:pPr marL="914400" lvl="1" indent="-457200">
              <a:spcBef>
                <a:spcPts val="1200"/>
              </a:spcBef>
              <a:buFont typeface="+mj-lt"/>
              <a:buAutoNum type="arabicPeriod"/>
            </a:pPr>
            <a:r>
              <a:rPr lang="en-US" dirty="0"/>
              <a:t>a student group within the LEA, and/or </a:t>
            </a:r>
          </a:p>
          <a:p>
            <a:pPr marL="914400" lvl="1" indent="-457200">
              <a:spcBef>
                <a:spcPts val="1200"/>
              </a:spcBef>
              <a:buFont typeface="+mj-lt"/>
              <a:buAutoNum type="arabicPeriod"/>
            </a:pPr>
            <a:r>
              <a:rPr lang="en-US" dirty="0"/>
              <a:t>a student group within any school within the LEA </a:t>
            </a:r>
          </a:p>
          <a:p>
            <a:pPr marL="342900" indent="-342900">
              <a:spcBef>
                <a:spcPts val="1200"/>
              </a:spcBef>
            </a:pPr>
            <a:r>
              <a:rPr lang="en-US" dirty="0"/>
              <a:t>These actions will remain in effect throughout the three-year LCAP cycle; they are not updated based on the 2025 Dashboard.</a:t>
            </a:r>
          </a:p>
        </p:txBody>
      </p:sp>
      <p:sp>
        <p:nvSpPr>
          <p:cNvPr id="7" name="Slide Number Placeholder 6">
            <a:extLst>
              <a:ext uri="{FF2B5EF4-FFF2-40B4-BE49-F238E27FC236}">
                <a16:creationId xmlns:a16="http://schemas.microsoft.com/office/drawing/2014/main" id="{6D255C73-1DB3-0203-7279-D61CFEAD488E}"/>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68</a:t>
            </a:fld>
            <a:endParaRPr lang="en-US" dirty="0"/>
          </a:p>
        </p:txBody>
      </p:sp>
    </p:spTree>
    <p:extLst>
      <p:ext uri="{BB962C8B-B14F-4D97-AF65-F5344CB8AC3E}">
        <p14:creationId xmlns:p14="http://schemas.microsoft.com/office/powerpoint/2010/main" val="3769035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F2F821-BFC9-FA2A-828A-9817D21853B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526E744-EC75-184A-A07C-5A53CB962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58AB20E-80BA-0864-F131-75B638F9D589}"/>
              </a:ext>
            </a:extLst>
          </p:cNvPr>
          <p:cNvSpPr>
            <a:spLocks noGrp="1"/>
          </p:cNvSpPr>
          <p:nvPr>
            <p:ph type="title"/>
          </p:nvPr>
        </p:nvSpPr>
        <p:spPr>
          <a:xfrm>
            <a:off x="447675" y="386930"/>
            <a:ext cx="10734676" cy="1298448"/>
          </a:xfrm>
        </p:spPr>
        <p:txBody>
          <a:bodyPr vert="horz" lIns="91440" tIns="45720" rIns="91440" bIns="45720" rtlCol="0" anchor="b">
            <a:normAutofit/>
          </a:bodyPr>
          <a:lstStyle/>
          <a:p>
            <a:r>
              <a:rPr lang="en-US" dirty="0"/>
              <a:t>Required Actions (5)</a:t>
            </a:r>
            <a:endParaRPr lang="en-US"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6118F2C3-5678-E1F3-7134-38A8F9AEC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6AC27F-EE87-1C23-CC4D-5587B594B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ABD63C-0E6C-9F0C-45D5-FD8941207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F9147D5-E385-B9AA-4AF3-EF38DFA39F36}"/>
              </a:ext>
            </a:extLst>
          </p:cNvPr>
          <p:cNvSpPr>
            <a:spLocks noGrp="1"/>
          </p:cNvSpPr>
          <p:nvPr>
            <p:ph idx="1"/>
          </p:nvPr>
        </p:nvSpPr>
        <p:spPr>
          <a:xfrm>
            <a:off x="266701" y="2203078"/>
            <a:ext cx="11087100" cy="4267991"/>
          </a:xfrm>
        </p:spPr>
        <p:txBody>
          <a:bodyPr>
            <a:normAutofit/>
          </a:bodyPr>
          <a:lstStyle/>
          <a:p>
            <a:pPr marL="0" lvl="1" indent="0">
              <a:spcBef>
                <a:spcPts val="1000"/>
              </a:spcBef>
              <a:buNone/>
            </a:pPr>
            <a:r>
              <a:rPr lang="en-US" dirty="0"/>
              <a:t>LEAs that have received LREBG funds must include one or more actions funded with LREBG funds within the 2026</a:t>
            </a:r>
            <a:r>
              <a:rPr lang="en-US" dirty="0">
                <a:sym typeface="Open Sans"/>
              </a:rPr>
              <a:t>–</a:t>
            </a:r>
            <a:r>
              <a:rPr lang="en-US" dirty="0"/>
              <a:t>27 LCAP. </a:t>
            </a:r>
          </a:p>
          <a:p>
            <a:pPr marL="342900" lvl="1" indent="-342900">
              <a:spcBef>
                <a:spcPts val="1000"/>
              </a:spcBef>
            </a:pPr>
            <a:r>
              <a:rPr lang="en-US" dirty="0"/>
              <a:t>For each action supported by LREBG funding the action description must:</a:t>
            </a:r>
            <a:endParaRPr lang="en-US" dirty="0">
              <a:cs typeface="Arial"/>
            </a:endParaRPr>
          </a:p>
          <a:p>
            <a:pPr marL="800100" lvl="2" indent="-342900">
              <a:spcBef>
                <a:spcPts val="1000"/>
              </a:spcBef>
            </a:pPr>
            <a:r>
              <a:rPr lang="en-US" dirty="0"/>
              <a:t>identify the action as an LREBG action;</a:t>
            </a:r>
            <a:endParaRPr lang="en-US" dirty="0">
              <a:cs typeface="Arial"/>
            </a:endParaRPr>
          </a:p>
          <a:p>
            <a:pPr marL="800100" lvl="2" indent="-342900">
              <a:spcBef>
                <a:spcPts val="1000"/>
              </a:spcBef>
            </a:pPr>
            <a:r>
              <a:rPr lang="en-US" dirty="0"/>
              <a:t>include an explanation of how research supports the selected action;</a:t>
            </a:r>
            <a:endParaRPr lang="en-US" dirty="0">
              <a:cs typeface="Arial"/>
            </a:endParaRPr>
          </a:p>
          <a:p>
            <a:pPr marL="800100" lvl="2" indent="-342900">
              <a:spcBef>
                <a:spcPts val="1000"/>
              </a:spcBef>
            </a:pPr>
            <a:r>
              <a:rPr lang="en-US" dirty="0"/>
              <a:t>identify the metric(s) being used to monitor the impact of the action; and</a:t>
            </a:r>
            <a:endParaRPr lang="en-US" dirty="0">
              <a:cs typeface="Arial"/>
            </a:endParaRPr>
          </a:p>
          <a:p>
            <a:pPr marL="800100" lvl="2" indent="-342900">
              <a:spcBef>
                <a:spcPts val="1000"/>
              </a:spcBef>
            </a:pPr>
            <a:r>
              <a:rPr lang="en-US" dirty="0"/>
              <a:t>identify the amount of LREBG funds being used to support the action.</a:t>
            </a:r>
          </a:p>
        </p:txBody>
      </p:sp>
      <p:sp>
        <p:nvSpPr>
          <p:cNvPr id="7" name="Slide Number Placeholder 6">
            <a:extLst>
              <a:ext uri="{FF2B5EF4-FFF2-40B4-BE49-F238E27FC236}">
                <a16:creationId xmlns:a16="http://schemas.microsoft.com/office/drawing/2014/main" id="{35B01F2C-23C6-4B56-8F30-E79A961887CC}"/>
              </a:ext>
            </a:extLst>
          </p:cNvPr>
          <p:cNvSpPr>
            <a:spLocks noGrp="1"/>
          </p:cNvSpPr>
          <p:nvPr>
            <p:ph type="sldNum" sz="quarter" idx="4"/>
          </p:nvPr>
        </p:nvSpPr>
        <p:spPr>
          <a:xfrm>
            <a:off x="8610600" y="6241144"/>
            <a:ext cx="2743200" cy="616222"/>
          </a:xfrm>
        </p:spPr>
        <p:txBody>
          <a:bodyPr vert="horz" lIns="91440" tIns="45720" rIns="91440" bIns="45720" rtlCol="0" anchor="ctr">
            <a:normAutofit/>
          </a:bodyPr>
          <a:lstStyle/>
          <a:p>
            <a:pPr defTabSz="914400">
              <a:spcAft>
                <a:spcPts val="600"/>
              </a:spcAft>
            </a:pPr>
            <a:fld id="{9A8527C4-A6CF-43F0-8644-DCB2BE673FF0}" type="slidenum">
              <a:rPr lang="en-US" smtClean="0"/>
              <a:pPr defTabSz="914400">
                <a:spcAft>
                  <a:spcPts val="600"/>
                </a:spcAft>
              </a:pPr>
              <a:t>69</a:t>
            </a:fld>
            <a:endParaRPr lang="en-US" dirty="0"/>
          </a:p>
        </p:txBody>
      </p:sp>
    </p:spTree>
    <p:extLst>
      <p:ext uri="{BB962C8B-B14F-4D97-AF65-F5344CB8AC3E}">
        <p14:creationId xmlns:p14="http://schemas.microsoft.com/office/powerpoint/2010/main" val="250777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80" name="Rectangle 7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955964" y="968432"/>
            <a:ext cx="5548855" cy="4921136"/>
          </a:xfrm>
        </p:spPr>
        <p:txBody>
          <a:bodyPr vert="horz" lIns="91440" tIns="45720" rIns="91440" bIns="45720" rtlCol="0" anchor="ctr">
            <a:normAutofit/>
          </a:bodyPr>
          <a:lstStyle/>
          <a:p>
            <a:r>
              <a:rPr lang="en-US" dirty="0"/>
              <a:t>New Requirement</a:t>
            </a:r>
            <a:endParaRPr lang="en-US" dirty="0">
              <a:ea typeface="+mj-ea"/>
              <a:cs typeface="+mj-cs"/>
            </a:endParaRPr>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4"/>
          </p:nvPr>
        </p:nvSpPr>
        <p:spPr>
          <a:xfrm>
            <a:off x="8610600" y="6492240"/>
            <a:ext cx="2743200" cy="365125"/>
          </a:xfrm>
        </p:spPr>
        <p:txBody>
          <a:bodyPr vert="horz" lIns="91440" tIns="45720" rIns="91440" bIns="45720" rtlCol="0" anchor="ctr">
            <a:noAutofit/>
          </a:bodyPr>
          <a:lstStyle/>
          <a:p>
            <a:pPr defTabSz="914400">
              <a:spcAft>
                <a:spcPts val="600"/>
              </a:spcAft>
            </a:pPr>
            <a:fld id="{9A8527C4-A6CF-43F0-8644-DCB2BE673FF0}" type="slidenum">
              <a:rPr lang="en-US" sz="2400" smtClean="0">
                <a:solidFill>
                  <a:schemeClr val="tx1"/>
                </a:solidFill>
              </a:rPr>
              <a:pPr defTabSz="914400">
                <a:spcAft>
                  <a:spcPts val="600"/>
                </a:spcAft>
              </a:pPr>
              <a:t>7</a:t>
            </a:fld>
            <a:endParaRPr lang="en-US" sz="2400" dirty="0">
              <a:solidFill>
                <a:schemeClr val="tx1"/>
              </a:solidFill>
            </a:endParaRPr>
          </a:p>
        </p:txBody>
      </p:sp>
    </p:spTree>
    <p:extLst>
      <p:ext uri="{BB962C8B-B14F-4D97-AF65-F5344CB8AC3E}">
        <p14:creationId xmlns:p14="http://schemas.microsoft.com/office/powerpoint/2010/main" val="3610801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1113810" y="2825248"/>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Goal Analysis for 2025–26</a:t>
            </a:r>
          </a:p>
        </p:txBody>
      </p:sp>
      <p:grpSp>
        <p:nvGrpSpPr>
          <p:cNvPr id="41" name="Group 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10324407" y="6400792"/>
            <a:ext cx="1134085" cy="456573"/>
          </a:xfrm>
        </p:spPr>
        <p:txBody>
          <a:bodyPr vert="horz" lIns="91440" tIns="45720" rIns="91440" bIns="45720" rtlCol="0" anchor="ctr">
            <a:normAutofit lnSpcReduction="10000"/>
          </a:bodyPr>
          <a:lstStyle/>
          <a:p>
            <a:pPr defTabSz="914400">
              <a:spcAft>
                <a:spcPts val="600"/>
              </a:spcAft>
            </a:pPr>
            <a:fld id="{9A8527C4-A6CF-43F0-8644-DCB2BE673FF0}" type="slidenum">
              <a:rPr lang="en-US" smtClean="0"/>
              <a:pPr defTabSz="914400">
                <a:spcAft>
                  <a:spcPts val="600"/>
                </a:spcAft>
              </a:pPr>
              <a:t>70</a:t>
            </a:fld>
            <a:endParaRPr lang="en-US" dirty="0"/>
          </a:p>
        </p:txBody>
      </p:sp>
    </p:spTree>
    <p:extLst>
      <p:ext uri="{BB962C8B-B14F-4D97-AF65-F5344CB8AC3E}">
        <p14:creationId xmlns:p14="http://schemas.microsoft.com/office/powerpoint/2010/main" val="1762799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08638" y="386930"/>
            <a:ext cx="9236700" cy="1188950"/>
          </a:xfrm>
        </p:spPr>
        <p:txBody>
          <a:bodyPr anchor="b">
            <a:normAutofit/>
          </a:bodyPr>
          <a:lstStyle/>
          <a:p>
            <a:r>
              <a:rPr lang="en-US" sz="5400"/>
              <a:t>Goal Analysis</a:t>
            </a:r>
          </a:p>
        </p:txBody>
      </p:sp>
      <p:grpSp>
        <p:nvGrpSpPr>
          <p:cNvPr id="37" name="Group 3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8" name="Rectangle 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793660" y="2599509"/>
            <a:ext cx="10143668" cy="3435531"/>
          </a:xfrm>
        </p:spPr>
        <p:txBody>
          <a:bodyPr vert="horz" lIns="91440" tIns="45720" rIns="91440" bIns="45720" rtlCol="0" anchor="ctr">
            <a:normAutofit/>
          </a:bodyPr>
          <a:lstStyle/>
          <a:p>
            <a:pPr>
              <a:spcBef>
                <a:spcPts val="1200"/>
              </a:spcBef>
              <a:spcAft>
                <a:spcPts val="1200"/>
              </a:spcAft>
            </a:pPr>
            <a:r>
              <a:rPr lang="en-US" dirty="0"/>
              <a:t>LEAs will complete the Goal Analysis as part of the 2026–27 LCAP. </a:t>
            </a:r>
            <a:endParaRPr lang="en-US" dirty="0">
              <a:cs typeface="Arial"/>
            </a:endParaRPr>
          </a:p>
          <a:p>
            <a:pPr>
              <a:spcBef>
                <a:spcPts val="1200"/>
              </a:spcBef>
              <a:spcAft>
                <a:spcPts val="1200"/>
              </a:spcAft>
            </a:pPr>
            <a:r>
              <a:rPr lang="en-US" dirty="0"/>
              <a:t>This is an analysis of how this goal was carried out in the previous year. </a:t>
            </a:r>
          </a:p>
          <a:p>
            <a:pPr>
              <a:spcBef>
                <a:spcPts val="1200"/>
              </a:spcBef>
              <a:spcAft>
                <a:spcPts val="1200"/>
              </a:spcAft>
            </a:pPr>
            <a:r>
              <a:rPr lang="en-US" dirty="0"/>
              <a:t>This analysis is addressed by responding to the four Goal Analysis prompts</a:t>
            </a:r>
            <a:endParaRPr lang="en-US"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248400"/>
            <a:ext cx="2743200" cy="608965"/>
          </a:xfrm>
        </p:spPr>
        <p:txBody>
          <a:bodyPr>
            <a:normAutofit/>
          </a:bodyPr>
          <a:lstStyle/>
          <a:p>
            <a:pPr>
              <a:spcAft>
                <a:spcPts val="600"/>
              </a:spcAft>
            </a:pPr>
            <a:fld id="{9A8527C4-A6CF-43F0-8644-DCB2BE673FF0}" type="slidenum">
              <a:rPr lang="en-US" smtClean="0"/>
              <a:pPr>
                <a:spcAft>
                  <a:spcPts val="600"/>
                </a:spcAft>
              </a:pPr>
              <a:t>71</a:t>
            </a:fld>
            <a:endParaRPr lang="en-US" dirty="0"/>
          </a:p>
        </p:txBody>
      </p:sp>
    </p:spTree>
    <p:extLst>
      <p:ext uri="{BB962C8B-B14F-4D97-AF65-F5344CB8AC3E}">
        <p14:creationId xmlns:p14="http://schemas.microsoft.com/office/powerpoint/2010/main" val="1116571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08638" y="386930"/>
            <a:ext cx="9236700" cy="1188950"/>
          </a:xfrm>
        </p:spPr>
        <p:txBody>
          <a:bodyPr anchor="b">
            <a:normAutofit/>
          </a:bodyPr>
          <a:lstStyle/>
          <a:p>
            <a:r>
              <a:rPr lang="en-US" sz="3800" dirty="0"/>
              <a:t>Prompt 1: Description of Overall Implementation</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287025" y="2203079"/>
            <a:ext cx="10809312" cy="4161437"/>
          </a:xfrm>
        </p:spPr>
        <p:txBody>
          <a:bodyPr vert="horz" lIns="91440" tIns="45720" rIns="91440" bIns="45720" rtlCol="0" anchor="ctr">
            <a:noAutofit/>
          </a:bodyPr>
          <a:lstStyle/>
          <a:p>
            <a:r>
              <a:rPr lang="en-US" dirty="0"/>
              <a:t>Prompt: A description of overall implementation, including any substantive differences in planned actions and actual implementation of these actions, and any relevant challenges and successes experienced with implementation.</a:t>
            </a:r>
          </a:p>
          <a:p>
            <a:r>
              <a:rPr lang="en-US" dirty="0">
                <a:cs typeface="Arial"/>
              </a:rPr>
              <a:t>Instructions: Describe the overall implementation of the actions to achieve the articulated goal, including relevant challenges and successes experienced with implementation. </a:t>
            </a:r>
          </a:p>
          <a:p>
            <a:pPr lvl="1">
              <a:spcBef>
                <a:spcPts val="1000"/>
              </a:spcBef>
            </a:pPr>
            <a:r>
              <a:rPr lang="en-US" dirty="0">
                <a:cs typeface="Arial"/>
              </a:rPr>
              <a:t>Include a discussion of relevant challenges and successes experienced with the implementation process. </a:t>
            </a:r>
          </a:p>
          <a:p>
            <a:pPr lvl="1">
              <a:spcBef>
                <a:spcPts val="1000"/>
              </a:spcBef>
            </a:pPr>
            <a:r>
              <a:rPr lang="en-US" dirty="0">
                <a:cs typeface="Arial"/>
              </a:rPr>
              <a:t>Must include any instance where the LEA did not implement a planned action.</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364516"/>
            <a:ext cx="2743200" cy="492849"/>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72</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519769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08638" y="386930"/>
            <a:ext cx="9236700" cy="1188950"/>
          </a:xfrm>
        </p:spPr>
        <p:txBody>
          <a:bodyPr anchor="b">
            <a:normAutofit/>
          </a:bodyPr>
          <a:lstStyle/>
          <a:p>
            <a:r>
              <a:rPr lang="en-US" sz="5000" dirty="0"/>
              <a:t>Prompt 2: Material Differences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365760" y="2203079"/>
            <a:ext cx="10988040" cy="3831961"/>
          </a:xfrm>
        </p:spPr>
        <p:txBody>
          <a:bodyPr vert="horz" lIns="91440" tIns="45720" rIns="91440" bIns="45720" rtlCol="0" anchor="ctr">
            <a:normAutofit/>
          </a:bodyPr>
          <a:lstStyle/>
          <a:p>
            <a:r>
              <a:rPr lang="en-US" dirty="0"/>
              <a:t>Prompt: An explanation of material differences between Budgeted Expenditures and Estimated Actual Expenditures and/or Planned Percentages of Improved Services and Estimated Actual Percentages of Improved Services.</a:t>
            </a:r>
          </a:p>
          <a:p>
            <a:r>
              <a:rPr lang="en-US" dirty="0">
                <a:cs typeface="Arial"/>
              </a:rPr>
              <a:t>Instructions: </a:t>
            </a:r>
            <a:r>
              <a:rPr lang="en-US" dirty="0">
                <a:ea typeface="+mn-lt"/>
                <a:cs typeface="+mn-lt"/>
              </a:rPr>
              <a:t>Explain material differences between Budgeted Expenditures and Estimated Actual Expenditures and between the Planned Percentages of Improved Services and Estimated Actual Percentages of Improved Services, as applicable. Minor variances in expenditures or percentages do not need to be addressed, and a dollar-for-dollar accounting is not required.</a:t>
            </a:r>
            <a:endParaRPr lang="en-US"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73</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141696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08638" y="386930"/>
            <a:ext cx="10128690" cy="1188950"/>
          </a:xfrm>
        </p:spPr>
        <p:txBody>
          <a:bodyPr anchor="b">
            <a:normAutofit/>
          </a:bodyPr>
          <a:lstStyle/>
          <a:p>
            <a:r>
              <a:rPr lang="en-US" sz="3800" dirty="0"/>
              <a:t>Prompt 3: Effectiveness or Ineffectiveness (1)</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146304" y="1998368"/>
            <a:ext cx="11207496" cy="4472701"/>
          </a:xfrm>
        </p:spPr>
        <p:txBody>
          <a:bodyPr vert="horz" lIns="91440" tIns="45720" rIns="91440" bIns="45720" rtlCol="0" anchor="ctr">
            <a:noAutofit/>
          </a:bodyPr>
          <a:lstStyle/>
          <a:p>
            <a:r>
              <a:rPr lang="en-US" dirty="0">
                <a:cs typeface="Arial"/>
              </a:rPr>
              <a:t>Prompt: A description of the effectiveness or ineffectiveness of the specific actions to date in making progress toward the goal.</a:t>
            </a:r>
            <a:endParaRPr lang="en-US" dirty="0"/>
          </a:p>
          <a:p>
            <a:r>
              <a:rPr lang="en-US" dirty="0">
                <a:cs typeface="Arial"/>
              </a:rPr>
              <a:t>Instructions: </a:t>
            </a:r>
            <a:r>
              <a:rPr lang="en-US" dirty="0">
                <a:ea typeface="+mn-lt"/>
                <a:cs typeface="+mn-lt"/>
              </a:rPr>
              <a:t>Describe the effectiveness or ineffectiveness of the specific actions to date in making progress toward the goal. “Effectiveness” means the degree to which the actions were successful in producing the target result and “ineffectiveness” means that the actions did not produce any significant or targeted result.</a:t>
            </a:r>
            <a:endParaRPr lang="en-US" dirty="0">
              <a:cs typeface="Arial"/>
            </a:endParaRPr>
          </a:p>
          <a:p>
            <a:pPr lvl="1">
              <a:spcBef>
                <a:spcPts val="1000"/>
              </a:spcBef>
            </a:pPr>
            <a:r>
              <a:rPr lang="en-US" dirty="0">
                <a:ea typeface="+mn-lt"/>
                <a:cs typeface="+mn-lt"/>
              </a:rPr>
              <a:t>LEAs may assess the effectiveness of a single action or group of actions using a single metric or group of metrics. </a:t>
            </a:r>
          </a:p>
          <a:p>
            <a:pPr lvl="1">
              <a:spcBef>
                <a:spcPts val="1000"/>
              </a:spcBef>
            </a:pPr>
            <a:r>
              <a:rPr lang="en-US" dirty="0">
                <a:ea typeface="+mn-lt"/>
                <a:cs typeface="+mn-lt"/>
              </a:rPr>
              <a:t>LEAs are encouraged to use such an approach when goals include multiple actions and metrics that are not closely associated.</a:t>
            </a:r>
            <a:endParaRPr lang="en-US" dirty="0"/>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74</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23123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072E3C-7B84-1F92-C5F5-581D4292FAD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E2A35-1892-144C-71B9-1A35AAEE47CA}"/>
              </a:ext>
            </a:extLst>
          </p:cNvPr>
          <p:cNvSpPr>
            <a:spLocks noGrp="1"/>
          </p:cNvSpPr>
          <p:nvPr>
            <p:ph type="title"/>
          </p:nvPr>
        </p:nvSpPr>
        <p:spPr>
          <a:xfrm>
            <a:off x="808638" y="386930"/>
            <a:ext cx="10128690" cy="1188950"/>
          </a:xfrm>
        </p:spPr>
        <p:txBody>
          <a:bodyPr anchor="b">
            <a:normAutofit/>
          </a:bodyPr>
          <a:lstStyle/>
          <a:p>
            <a:r>
              <a:rPr lang="en-US" sz="3800" dirty="0"/>
              <a:t>Prompt 3: Effectiveness or Ineffectiveness (2)</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5D72E-6BEE-569F-588B-3247B29EAD03}"/>
              </a:ext>
            </a:extLst>
          </p:cNvPr>
          <p:cNvSpPr>
            <a:spLocks noGrp="1"/>
          </p:cNvSpPr>
          <p:nvPr>
            <p:ph idx="1"/>
          </p:nvPr>
        </p:nvSpPr>
        <p:spPr>
          <a:xfrm>
            <a:off x="793660" y="2349501"/>
            <a:ext cx="10143668" cy="3685540"/>
          </a:xfrm>
        </p:spPr>
        <p:txBody>
          <a:bodyPr vert="horz" lIns="91440" tIns="45720" rIns="91440" bIns="45720" rtlCol="0" anchor="ctr">
            <a:normAutofit/>
          </a:bodyPr>
          <a:lstStyle/>
          <a:p>
            <a:r>
              <a:rPr lang="en-US" dirty="0">
                <a:cs typeface="Arial"/>
              </a:rPr>
              <a:t>When </a:t>
            </a:r>
            <a:r>
              <a:rPr lang="en-US" dirty="0">
                <a:ea typeface="+mn-lt"/>
                <a:cs typeface="+mn-lt"/>
              </a:rPr>
              <a:t>describing the effectiveness or ineffectiveness of actions</a:t>
            </a:r>
            <a:r>
              <a:rPr lang="en-US" dirty="0">
                <a:cs typeface="Arial"/>
              </a:rPr>
              <a:t> that are contributing towards increasing or improving services and being provided on an LEA-wide or schoolwide basis (e.g., LEA-wide or schoolwide contributing actions), the LEA must cite the metrics identified as the metrics to monitor effectiveness in the Increased or Improved Services section of the LCAP.</a:t>
            </a:r>
          </a:p>
          <a:p>
            <a:r>
              <a:rPr lang="en-US" dirty="0">
                <a:cs typeface="Arial"/>
              </a:rPr>
              <a:t>An LEA may also cite metrics or educational partner input that is not identified in the Increased or Improved Services section.</a:t>
            </a:r>
            <a:endParaRPr lang="en-US" dirty="0"/>
          </a:p>
        </p:txBody>
      </p:sp>
      <p:sp>
        <p:nvSpPr>
          <p:cNvPr id="6" name="Slide Number Placeholder 5">
            <a:extLst>
              <a:ext uri="{FF2B5EF4-FFF2-40B4-BE49-F238E27FC236}">
                <a16:creationId xmlns:a16="http://schemas.microsoft.com/office/drawing/2014/main" id="{DDBDFE5E-BB44-6E97-785B-FFA35958AB30}"/>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75</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021668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08638" y="386930"/>
            <a:ext cx="9236700" cy="1188950"/>
          </a:xfrm>
        </p:spPr>
        <p:txBody>
          <a:bodyPr anchor="b">
            <a:normAutofit/>
          </a:bodyPr>
          <a:lstStyle/>
          <a:p>
            <a:r>
              <a:rPr lang="en-US" sz="5400" dirty="0"/>
              <a:t>Prompt 4: Changes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168790" y="2203080"/>
            <a:ext cx="11045781" cy="4147844"/>
          </a:xfrm>
        </p:spPr>
        <p:txBody>
          <a:bodyPr vert="horz" lIns="91440" tIns="45720" rIns="91440" bIns="45720" rtlCol="0" anchor="ctr">
            <a:noAutofit/>
          </a:bodyPr>
          <a:lstStyle/>
          <a:p>
            <a:pPr>
              <a:spcAft>
                <a:spcPts val="1200"/>
              </a:spcAft>
            </a:pPr>
            <a:r>
              <a:rPr lang="en-US" dirty="0">
                <a:cs typeface="Arial"/>
              </a:rPr>
              <a:t>Prompt: A description of any changes made to the planned goal, metrics, target outcomes, or actions for the coming year that resulted from reflections on prior practice.</a:t>
            </a:r>
          </a:p>
          <a:p>
            <a:r>
              <a:rPr lang="en-US" dirty="0">
                <a:cs typeface="Arial"/>
              </a:rPr>
              <a:t>Instructions: </a:t>
            </a:r>
            <a:r>
              <a:rPr lang="en-US" dirty="0">
                <a:ea typeface="+mn-lt"/>
                <a:cs typeface="+mn-lt"/>
              </a:rPr>
              <a:t>Describe any changes made to this goal, expected outcomes, metrics, or actions to achieve this goal as a result of this analysis and analysis of the data provided in the Dashboard or other local data, as applicable.</a:t>
            </a:r>
            <a:endParaRPr lang="en-US" dirty="0">
              <a:cs typeface="Arial"/>
            </a:endParaRPr>
          </a:p>
          <a:p>
            <a:pPr lvl="1">
              <a:spcBef>
                <a:spcPts val="1000"/>
              </a:spcBef>
            </a:pPr>
            <a:r>
              <a:rPr lang="en-US" dirty="0">
                <a:ea typeface="+mn-lt"/>
                <a:cs typeface="+mn-lt"/>
              </a:rPr>
              <a:t>The LEA must change actions that have not proven effective over a three-year period. For actions that have been identified as ineffective, the LEA must identify the ineffective action, the reasons for the ineffectiveness, and how changes to the action will result in a new or strengthened approach.</a:t>
            </a:r>
            <a:endParaRPr lang="en-US"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492240"/>
            <a:ext cx="2743200" cy="365125"/>
          </a:xfrm>
        </p:spPr>
        <p:txBody>
          <a:bodyPr>
            <a:normAutofit fontScale="92500" lnSpcReduction="20000"/>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76</a:t>
            </a:fld>
            <a:endParaRPr kumimoji="0" lang="en-US"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774162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42" name="Rectangle 4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A8A2C6C-62CC-4004-ADFD-51DB78F2903F}"/>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mj-lt"/>
                <a:ea typeface="+mj-ea"/>
                <a:cs typeface="+mj-cs"/>
              </a:rPr>
              <a:t>Action Tables</a:t>
            </a:r>
          </a:p>
        </p:txBody>
      </p:sp>
      <p:sp>
        <p:nvSpPr>
          <p:cNvPr id="5" name="Text Placeholder 4">
            <a:extLst>
              <a:ext uri="{FF2B5EF4-FFF2-40B4-BE49-F238E27FC236}">
                <a16:creationId xmlns:a16="http://schemas.microsoft.com/office/drawing/2014/main" id="{CE80E033-F5ED-4B32-8097-84F5A2103CFB}"/>
              </a:ext>
            </a:extLst>
          </p:cNvPr>
          <p:cNvSpPr>
            <a:spLocks noGrp="1"/>
          </p:cNvSpPr>
          <p:nvPr>
            <p:ph type="body" idx="1"/>
          </p:nvPr>
        </p:nvSpPr>
        <p:spPr>
          <a:xfrm>
            <a:off x="7526275" y="2366751"/>
            <a:ext cx="3618381" cy="2124496"/>
          </a:xfrm>
        </p:spPr>
        <p:txBody>
          <a:bodyPr vert="horz" lIns="91440" tIns="45720" rIns="91440" bIns="45720" rtlCol="0" anchor="ctr">
            <a:normAutofit/>
          </a:bodyPr>
          <a:lstStyle/>
          <a:p>
            <a:r>
              <a:rPr lang="en-US" sz="2800" kern="1200" dirty="0">
                <a:solidFill>
                  <a:schemeClr val="tx1"/>
                </a:solidFill>
                <a:latin typeface="+mn-lt"/>
                <a:ea typeface="+mn-ea"/>
                <a:cs typeface="+mn-cs"/>
              </a:rPr>
              <a:t>Reporting expenditures</a:t>
            </a:r>
          </a:p>
        </p:txBody>
      </p:sp>
      <p:sp>
        <p:nvSpPr>
          <p:cNvPr id="7" name="Slide Number Placeholder 6">
            <a:extLst>
              <a:ext uri="{FF2B5EF4-FFF2-40B4-BE49-F238E27FC236}">
                <a16:creationId xmlns:a16="http://schemas.microsoft.com/office/drawing/2014/main" id="{557818D1-A3E7-4829-AE39-6EA5311B7C81}"/>
              </a:ext>
            </a:extLst>
          </p:cNvPr>
          <p:cNvSpPr>
            <a:spLocks noGrp="1"/>
          </p:cNvSpPr>
          <p:nvPr>
            <p:ph type="sldNum" sz="quarter" idx="12"/>
          </p:nvPr>
        </p:nvSpPr>
        <p:spPr>
          <a:xfrm>
            <a:off x="8610600" y="6299200"/>
            <a:ext cx="2743200" cy="55816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77</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18038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F6FC20-A314-3F27-40CB-12581AC1273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B46371-C7F8-2AAF-CC55-340AFE2A8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59844-AA66-21E4-A893-BE9E391461E7}"/>
              </a:ext>
            </a:extLst>
          </p:cNvPr>
          <p:cNvSpPr>
            <a:spLocks noGrp="1"/>
          </p:cNvSpPr>
          <p:nvPr>
            <p:ph type="title"/>
          </p:nvPr>
        </p:nvSpPr>
        <p:spPr>
          <a:xfrm>
            <a:off x="808638" y="386930"/>
            <a:ext cx="10128690" cy="1188950"/>
          </a:xfrm>
        </p:spPr>
        <p:txBody>
          <a:bodyPr anchor="b">
            <a:normAutofit/>
          </a:bodyPr>
          <a:lstStyle/>
          <a:p>
            <a:r>
              <a:rPr lang="en-US" sz="4000" dirty="0"/>
              <a:t>Purpose of the Action Tables</a:t>
            </a:r>
            <a:endParaRPr lang="en-US" sz="3800" dirty="0"/>
          </a:p>
        </p:txBody>
      </p:sp>
      <p:grpSp>
        <p:nvGrpSpPr>
          <p:cNvPr id="20" name="Group 19">
            <a:extLst>
              <a:ext uri="{FF2B5EF4-FFF2-40B4-BE49-F238E27FC236}">
                <a16:creationId xmlns:a16="http://schemas.microsoft.com/office/drawing/2014/main" id="{3D4095CB-F472-F236-44F7-B4526CB69F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C3F2AA76-B20B-66EE-95AD-7F8C7F5C3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CEE878-7A5A-6BE3-DFAD-21A737677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378A8CC-BD72-9D24-AFA8-131F38DD5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654CE-EEA6-423A-2A0D-71990FE0EF5E}"/>
              </a:ext>
            </a:extLst>
          </p:cNvPr>
          <p:cNvSpPr>
            <a:spLocks noGrp="1"/>
          </p:cNvSpPr>
          <p:nvPr>
            <p:ph idx="1"/>
          </p:nvPr>
        </p:nvSpPr>
        <p:spPr>
          <a:xfrm>
            <a:off x="793660" y="2203079"/>
            <a:ext cx="10143668" cy="3831961"/>
          </a:xfrm>
        </p:spPr>
        <p:txBody>
          <a:bodyPr vert="horz" lIns="91440" tIns="45720" rIns="91440" bIns="45720" rtlCol="0" anchor="ctr">
            <a:normAutofit/>
          </a:bodyPr>
          <a:lstStyle/>
          <a:p>
            <a:pPr>
              <a:spcBef>
                <a:spcPts val="1200"/>
              </a:spcBef>
            </a:pPr>
            <a:r>
              <a:rPr lang="en-US" dirty="0"/>
              <a:t>The purpose of the Actions Tables is three-fold:</a:t>
            </a:r>
          </a:p>
          <a:p>
            <a:pPr lvl="1">
              <a:spcBef>
                <a:spcPts val="1200"/>
              </a:spcBef>
            </a:pPr>
            <a:r>
              <a:rPr lang="en-US" dirty="0"/>
              <a:t>To identify the fiscal resources being used to implement actions included in the LCAP.</a:t>
            </a:r>
          </a:p>
          <a:p>
            <a:pPr lvl="1">
              <a:spcBef>
                <a:spcPts val="1200"/>
              </a:spcBef>
            </a:pPr>
            <a:r>
              <a:rPr lang="en-US" dirty="0"/>
              <a:t>To communicate to educational partners.</a:t>
            </a:r>
          </a:p>
          <a:p>
            <a:pPr lvl="1">
              <a:spcBef>
                <a:spcPts val="1200"/>
              </a:spcBef>
            </a:pPr>
            <a:r>
              <a:rPr lang="en-US" dirty="0"/>
              <a:t>To demonstrate, at least in part, how the LEA is meeting its requirement to increase or improve services for Foster Youth, English Learners, and Low-Income Students </a:t>
            </a:r>
            <a:endParaRPr lang="en-US" sz="2000" dirty="0"/>
          </a:p>
        </p:txBody>
      </p:sp>
      <p:sp>
        <p:nvSpPr>
          <p:cNvPr id="6" name="Slide Number Placeholder 5">
            <a:extLst>
              <a:ext uri="{FF2B5EF4-FFF2-40B4-BE49-F238E27FC236}">
                <a16:creationId xmlns:a16="http://schemas.microsoft.com/office/drawing/2014/main" id="{F21C6ADD-9176-3E42-4A3C-DC7023CC4D39}"/>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78</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222273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39B17-CE27-4F76-BCFB-3290C69D35D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C5F5350-A025-4741-6369-ACE800B86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6DEF1-6671-E9FC-CA99-480467BA54FF}"/>
              </a:ext>
            </a:extLst>
          </p:cNvPr>
          <p:cNvSpPr>
            <a:spLocks noGrp="1"/>
          </p:cNvSpPr>
          <p:nvPr>
            <p:ph type="title"/>
          </p:nvPr>
        </p:nvSpPr>
        <p:spPr>
          <a:xfrm>
            <a:off x="808638" y="386930"/>
            <a:ext cx="10128690" cy="1188950"/>
          </a:xfrm>
        </p:spPr>
        <p:txBody>
          <a:bodyPr anchor="b">
            <a:normAutofit/>
          </a:bodyPr>
          <a:lstStyle/>
          <a:p>
            <a:r>
              <a:rPr lang="en-US" sz="4000" dirty="0"/>
              <a:t>Action Table Requirements</a:t>
            </a:r>
            <a:endParaRPr lang="en-US" sz="3800" dirty="0"/>
          </a:p>
        </p:txBody>
      </p:sp>
      <p:grpSp>
        <p:nvGrpSpPr>
          <p:cNvPr id="20" name="Group 19">
            <a:extLst>
              <a:ext uri="{FF2B5EF4-FFF2-40B4-BE49-F238E27FC236}">
                <a16:creationId xmlns:a16="http://schemas.microsoft.com/office/drawing/2014/main" id="{4B4B7D88-2E1A-16E5-BF7C-C164682D44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383D57AA-C17F-95AE-A69A-28DC92708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D4C6DD-2272-D3C7-FD1E-6A08F8A46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443AD5DA-1A8F-3469-5E25-6867FECE7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0007DD-C2F1-ADB8-F073-7479E26A66A0}"/>
              </a:ext>
            </a:extLst>
          </p:cNvPr>
          <p:cNvSpPr>
            <a:spLocks noGrp="1"/>
          </p:cNvSpPr>
          <p:nvPr>
            <p:ph idx="1"/>
          </p:nvPr>
        </p:nvSpPr>
        <p:spPr>
          <a:xfrm>
            <a:off x="453694" y="2203079"/>
            <a:ext cx="10547202" cy="4036672"/>
          </a:xfrm>
        </p:spPr>
        <p:txBody>
          <a:bodyPr vert="horz" lIns="91440" tIns="45720" rIns="91440" bIns="45720" rtlCol="0" anchor="ctr">
            <a:normAutofit/>
          </a:bodyPr>
          <a:lstStyle/>
          <a:p>
            <a:r>
              <a:rPr lang="en-US" dirty="0"/>
              <a:t>The following action tables are required to be included in the </a:t>
            </a:r>
            <a:r>
              <a:rPr lang="en-US" dirty="0">
                <a:solidFill>
                  <a:srgbClr val="000000"/>
                </a:solidFill>
              </a:rPr>
              <a:t>2026–27 LCAP as adopted by the local governing board or governing body:</a:t>
            </a:r>
            <a:endParaRPr lang="en-US" dirty="0">
              <a:solidFill>
                <a:srgbClr val="000000"/>
              </a:solidFill>
              <a:cs typeface="Arial"/>
            </a:endParaRPr>
          </a:p>
          <a:p>
            <a:pPr lvl="1"/>
            <a:r>
              <a:rPr lang="en-US" dirty="0">
                <a:solidFill>
                  <a:srgbClr val="000000"/>
                </a:solidFill>
              </a:rPr>
              <a:t>Table 1: Total Planned Expenditures Table (for the 2026–27 Year)</a:t>
            </a:r>
            <a:endParaRPr lang="en-US" dirty="0">
              <a:solidFill>
                <a:srgbClr val="000000"/>
              </a:solidFill>
              <a:cs typeface="Arial"/>
            </a:endParaRPr>
          </a:p>
          <a:p>
            <a:pPr lvl="1"/>
            <a:r>
              <a:rPr lang="en-US" dirty="0">
                <a:solidFill>
                  <a:srgbClr val="000000"/>
                </a:solidFill>
              </a:rPr>
              <a:t>Table 2: Contributing Actions Table (for the 2026–27 Year)</a:t>
            </a:r>
            <a:endParaRPr lang="en-US" dirty="0">
              <a:solidFill>
                <a:srgbClr val="000000"/>
              </a:solidFill>
              <a:cs typeface="Arial"/>
            </a:endParaRPr>
          </a:p>
          <a:p>
            <a:pPr lvl="1"/>
            <a:r>
              <a:rPr lang="en-US" dirty="0">
                <a:solidFill>
                  <a:srgbClr val="000000"/>
                </a:solidFill>
              </a:rPr>
              <a:t>Table 3: Annual Update Table (for the 2025–26 Year)</a:t>
            </a:r>
            <a:endParaRPr lang="en-US" dirty="0">
              <a:solidFill>
                <a:srgbClr val="000000"/>
              </a:solidFill>
              <a:cs typeface="Arial"/>
            </a:endParaRPr>
          </a:p>
          <a:p>
            <a:pPr lvl="1"/>
            <a:r>
              <a:rPr lang="en-US" dirty="0">
                <a:solidFill>
                  <a:srgbClr val="000000"/>
                </a:solidFill>
              </a:rPr>
              <a:t>Table 4: Contributing Actions Annual Update Table (for the 2025–26 Year)</a:t>
            </a:r>
            <a:endParaRPr lang="en-US" dirty="0">
              <a:solidFill>
                <a:srgbClr val="000000"/>
              </a:solidFill>
              <a:cs typeface="Arial"/>
            </a:endParaRPr>
          </a:p>
          <a:p>
            <a:pPr lvl="1"/>
            <a:r>
              <a:rPr lang="en-US" dirty="0">
                <a:solidFill>
                  <a:srgbClr val="000000"/>
                </a:solidFill>
              </a:rPr>
              <a:t>Table 5: LCFF Carryover Table (for the 2025–26 Year)</a:t>
            </a:r>
            <a:endParaRPr lang="en-US" dirty="0">
              <a:solidFill>
                <a:srgbClr val="000000"/>
              </a:solidFill>
              <a:cs typeface="Arial"/>
            </a:endParaRPr>
          </a:p>
          <a:p>
            <a:r>
              <a:rPr lang="en-US" dirty="0"/>
              <a:t>Instructions for completing the Action Tables are found on pages 25–31 of the LCAP template instructions.</a:t>
            </a:r>
            <a:endParaRPr lang="en-US" dirty="0">
              <a:cs typeface="Arial"/>
            </a:endParaRPr>
          </a:p>
        </p:txBody>
      </p:sp>
      <p:sp>
        <p:nvSpPr>
          <p:cNvPr id="6" name="Slide Number Placeholder 5">
            <a:extLst>
              <a:ext uri="{FF2B5EF4-FFF2-40B4-BE49-F238E27FC236}">
                <a16:creationId xmlns:a16="http://schemas.microsoft.com/office/drawing/2014/main" id="{5C95B4F0-DE4E-746D-E15C-E0C9FFC8DDE5}"/>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79</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403380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41D806-4E24-4BCA-212F-6867F634BD0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FA9CFD9-B599-98AC-FC13-4CDBD1A9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53AF8B74-83AB-57D7-F4BE-7D961B659C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7" name="Rectangle 36">
              <a:extLst>
                <a:ext uri="{FF2B5EF4-FFF2-40B4-BE49-F238E27FC236}">
                  <a16:creationId xmlns:a16="http://schemas.microsoft.com/office/drawing/2014/main" id="{CC633EC1-C305-5480-6952-2F65181282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0F7BB07-8710-3029-25BD-239E9A4A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F2751720-983C-7C65-2FCE-3B6FF96D7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9846A04-7A8F-4FF6-3E73-8C32C9A0854E}"/>
              </a:ext>
            </a:extLst>
          </p:cNvPr>
          <p:cNvSpPr>
            <a:spLocks noGrp="1"/>
          </p:cNvSpPr>
          <p:nvPr>
            <p:ph type="title"/>
          </p:nvPr>
        </p:nvSpPr>
        <p:spPr>
          <a:xfrm>
            <a:off x="1106599" y="-344635"/>
            <a:ext cx="9849751" cy="1349671"/>
          </a:xfrm>
        </p:spPr>
        <p:txBody>
          <a:bodyPr anchor="b">
            <a:normAutofit/>
          </a:bodyPr>
          <a:lstStyle/>
          <a:p>
            <a:r>
              <a:rPr lang="en-US" sz="5400" dirty="0"/>
              <a:t>LCAP Adoption Fiscal Penalty</a:t>
            </a:r>
          </a:p>
        </p:txBody>
      </p:sp>
      <p:sp>
        <p:nvSpPr>
          <p:cNvPr id="8" name="Content Placeholder 7">
            <a:extLst>
              <a:ext uri="{FF2B5EF4-FFF2-40B4-BE49-F238E27FC236}">
                <a16:creationId xmlns:a16="http://schemas.microsoft.com/office/drawing/2014/main" id="{A7D904A6-48A6-C3AE-5A14-5514D33CAE7D}"/>
              </a:ext>
            </a:extLst>
          </p:cNvPr>
          <p:cNvSpPr>
            <a:spLocks noGrp="1"/>
          </p:cNvSpPr>
          <p:nvPr>
            <p:ph idx="1"/>
          </p:nvPr>
        </p:nvSpPr>
        <p:spPr>
          <a:xfrm>
            <a:off x="636694" y="710389"/>
            <a:ext cx="10847076" cy="5297264"/>
          </a:xfrm>
        </p:spPr>
        <p:txBody>
          <a:bodyPr anchor="ctr">
            <a:normAutofit/>
          </a:bodyPr>
          <a:lstStyle/>
          <a:p>
            <a:r>
              <a:rPr lang="en-US" dirty="0">
                <a:cs typeface="Arial"/>
              </a:rPr>
              <a:t>Beginning with the annual audit for 2025, auditors will be verifying that the local educational agency (LEA) has adopted its LCAP on or before July 1, as required by California (</a:t>
            </a:r>
            <a:r>
              <a:rPr lang="en-US" i="1" dirty="0">
                <a:cs typeface="Arial"/>
              </a:rPr>
              <a:t>EC</a:t>
            </a:r>
            <a:r>
              <a:rPr lang="en-US" dirty="0">
                <a:cs typeface="Arial"/>
              </a:rPr>
              <a:t>) </a:t>
            </a:r>
            <a:r>
              <a:rPr lang="en-US" i="1" dirty="0">
                <a:cs typeface="Arial"/>
              </a:rPr>
              <a:t>Education Code </a:t>
            </a:r>
            <a:r>
              <a:rPr lang="en-US" dirty="0">
                <a:cs typeface="Arial"/>
              </a:rPr>
              <a:t>Section 52065.1. </a:t>
            </a:r>
          </a:p>
          <a:p>
            <a:r>
              <a:rPr lang="en-US" dirty="0">
                <a:cs typeface="Arial"/>
              </a:rPr>
              <a:t>If an LEA has not adopted its LCAP on or before July 1 the auditor is required to assess a fiscal penalty equal to 20 percent of the LEAs second principal apportionment. This penalty will be increased by 1 percent for each additional business day after July 1 that the LEA failed to adopt the LCAP.</a:t>
            </a:r>
          </a:p>
          <a:p>
            <a:r>
              <a:rPr lang="en-US" dirty="0">
                <a:cs typeface="Arial"/>
              </a:rPr>
              <a:t>As part of this requirement LEAs must adhere to the requirements of </a:t>
            </a:r>
            <a:r>
              <a:rPr lang="en-US" i="1" dirty="0">
                <a:cs typeface="Arial"/>
              </a:rPr>
              <a:t>EC</a:t>
            </a:r>
            <a:r>
              <a:rPr lang="en-US" dirty="0">
                <a:cs typeface="Arial"/>
              </a:rPr>
              <a:t> sections 47606.5(a) and (f), 52062(b), or 52068(b), as applicable.</a:t>
            </a:r>
          </a:p>
          <a:p>
            <a:r>
              <a:rPr lang="en-US" dirty="0">
                <a:cs typeface="Arial"/>
              </a:rPr>
              <a:t>See EC sections 1631(c) and 42128(c) for additional information.</a:t>
            </a:r>
          </a:p>
          <a:p>
            <a:r>
              <a:rPr lang="en-US" dirty="0">
                <a:cs typeface="Arial"/>
              </a:rPr>
              <a:t>This requirement applies to all LEAs (COEs, school districts and charter schools)</a:t>
            </a:r>
          </a:p>
        </p:txBody>
      </p:sp>
      <p:sp>
        <p:nvSpPr>
          <p:cNvPr id="7" name="Slide Number Placeholder 5">
            <a:extLst>
              <a:ext uri="{FF2B5EF4-FFF2-40B4-BE49-F238E27FC236}">
                <a16:creationId xmlns:a16="http://schemas.microsoft.com/office/drawing/2014/main" id="{EED110D1-C345-7314-2C1A-E30024784888}"/>
              </a:ext>
            </a:extLst>
          </p:cNvPr>
          <p:cNvSpPr>
            <a:spLocks noGrp="1"/>
          </p:cNvSpPr>
          <p:nvPr>
            <p:ph type="sldNum" sz="quarter" idx="4"/>
          </p:nvPr>
        </p:nvSpPr>
        <p:spPr>
          <a:xfrm>
            <a:off x="8610600" y="6492240"/>
            <a:ext cx="2522114" cy="365125"/>
          </a:xfrm>
          <a:prstGeom prst="rect">
            <a:avLst/>
          </a:prstGeom>
        </p:spPr>
        <p:txBody>
          <a:bodyPr vert="horz" lIns="91440" tIns="45720" rIns="91440" bIns="45720" rtlCol="0">
            <a:noAutofit/>
          </a:bodyPr>
          <a:lstStyle>
            <a:lvl1pPr algn="r">
              <a:defRPr sz="1200">
                <a:solidFill>
                  <a:schemeClr val="tx1">
                    <a:tint val="75000"/>
                  </a:schemeClr>
                </a:solidFill>
                <a:latin typeface="+mn-lt"/>
              </a:defRPr>
            </a:lvl1pPr>
          </a:lstStyle>
          <a:p>
            <a:pPr>
              <a:spcAft>
                <a:spcPts val="600"/>
              </a:spcAft>
            </a:pPr>
            <a:fld id="{9A8527C4-A6CF-43F0-8644-DCB2BE673FF0}" type="slidenum">
              <a:rPr lang="en-US" sz="2400" smtClean="0">
                <a:solidFill>
                  <a:schemeClr val="tx1"/>
                </a:solidFill>
              </a:rPr>
              <a:pPr>
                <a:spcAft>
                  <a:spcPts val="600"/>
                </a:spcAft>
              </a:pPr>
              <a:t>8</a:t>
            </a:fld>
            <a:endParaRPr lang="en-US" sz="2400" dirty="0">
              <a:solidFill>
                <a:schemeClr val="tx1"/>
              </a:solidFill>
            </a:endParaRPr>
          </a:p>
        </p:txBody>
      </p:sp>
    </p:spTree>
    <p:extLst>
      <p:ext uri="{BB962C8B-B14F-4D97-AF65-F5344CB8AC3E}">
        <p14:creationId xmlns:p14="http://schemas.microsoft.com/office/powerpoint/2010/main" val="2822087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A13ADE-339F-AFCA-018F-9DC1AA739BD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C25236F-029D-2638-9017-F1B1F868A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1533E-7EFD-43F8-31F2-DD164BC97362}"/>
              </a:ext>
            </a:extLst>
          </p:cNvPr>
          <p:cNvSpPr>
            <a:spLocks noGrp="1"/>
          </p:cNvSpPr>
          <p:nvPr>
            <p:ph type="title"/>
          </p:nvPr>
        </p:nvSpPr>
        <p:spPr>
          <a:xfrm>
            <a:off x="808638" y="386930"/>
            <a:ext cx="10128690" cy="1188950"/>
          </a:xfrm>
        </p:spPr>
        <p:txBody>
          <a:bodyPr anchor="b">
            <a:normAutofit/>
          </a:bodyPr>
          <a:lstStyle/>
          <a:p>
            <a:r>
              <a:rPr lang="en-US" sz="4000" dirty="0"/>
              <a:t>Completing the Action Tables</a:t>
            </a:r>
            <a:endParaRPr lang="en-US" sz="3800" dirty="0"/>
          </a:p>
        </p:txBody>
      </p:sp>
      <p:grpSp>
        <p:nvGrpSpPr>
          <p:cNvPr id="20" name="Group 19">
            <a:extLst>
              <a:ext uri="{FF2B5EF4-FFF2-40B4-BE49-F238E27FC236}">
                <a16:creationId xmlns:a16="http://schemas.microsoft.com/office/drawing/2014/main" id="{E4F5D38E-1F80-8789-FE78-B1A21E7A8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47AA3414-EC09-C7AB-91AE-FE3DC33CA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146054-8108-DE33-9C7F-E25210937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CF821CB-1DDD-C44D-448D-46C53B189A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7EE2C2-1CF5-6D78-73AD-2AD723569E94}"/>
              </a:ext>
            </a:extLst>
          </p:cNvPr>
          <p:cNvSpPr>
            <a:spLocks noGrp="1"/>
          </p:cNvSpPr>
          <p:nvPr>
            <p:ph idx="1"/>
          </p:nvPr>
        </p:nvSpPr>
        <p:spPr>
          <a:xfrm>
            <a:off x="453694" y="2203079"/>
            <a:ext cx="10547202" cy="4036671"/>
          </a:xfrm>
        </p:spPr>
        <p:txBody>
          <a:bodyPr vert="horz" lIns="91440" tIns="45720" rIns="91440" bIns="45720" rtlCol="0" anchor="ctr">
            <a:normAutofit/>
          </a:bodyPr>
          <a:lstStyle/>
          <a:p>
            <a:r>
              <a:rPr lang="en-US" dirty="0"/>
              <a:t>The information entered into the Total Planned Expenditure Table will automatically populate the other Action Tables. </a:t>
            </a:r>
          </a:p>
          <a:p>
            <a:r>
              <a:rPr lang="en-US" dirty="0"/>
              <a:t>Information is only entered into the Total Planned Expenditure Table, the Annual Update Table, the Contributing Actions Annual Update Table, and the LCFF Carryover Table. </a:t>
            </a:r>
          </a:p>
          <a:p>
            <a:r>
              <a:rPr lang="en-US" dirty="0"/>
              <a:t>With the exception of the Total Planned Expenditure Table, the word “input” has been added to column headers to aid in identifying the column(s) where information will be entered. Information is not entered on the remaining Action tables.</a:t>
            </a:r>
          </a:p>
          <a:p>
            <a:r>
              <a:rPr lang="en-US" dirty="0"/>
              <a:t>For more information, please see the Action Tables Instructions.</a:t>
            </a:r>
            <a:endParaRPr lang="en-US" dirty="0">
              <a:cs typeface="Arial"/>
            </a:endParaRPr>
          </a:p>
        </p:txBody>
      </p:sp>
      <p:sp>
        <p:nvSpPr>
          <p:cNvPr id="6" name="Slide Number Placeholder 5">
            <a:extLst>
              <a:ext uri="{FF2B5EF4-FFF2-40B4-BE49-F238E27FC236}">
                <a16:creationId xmlns:a16="http://schemas.microsoft.com/office/drawing/2014/main" id="{3ED25C09-3EDF-A65D-682B-3856C0DDC387}"/>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80</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585647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4" name="Rectangle 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054B549-6D47-4EDB-8658-19BF4F7EFBBF}"/>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5100" kern="1200" dirty="0">
                <a:solidFill>
                  <a:schemeClr val="tx1"/>
                </a:solidFill>
                <a:latin typeface="+mj-lt"/>
                <a:ea typeface="+mj-ea"/>
                <a:cs typeface="+mj-cs"/>
              </a:rPr>
              <a:t>The Increased or Improved Services for Foster Youth, English Learners, and Low-Income Students Section</a:t>
            </a:r>
          </a:p>
        </p:txBody>
      </p:sp>
      <p:sp>
        <p:nvSpPr>
          <p:cNvPr id="3" name="Text Placeholder 2">
            <a:extLst>
              <a:ext uri="{FF2B5EF4-FFF2-40B4-BE49-F238E27FC236}">
                <a16:creationId xmlns:a16="http://schemas.microsoft.com/office/drawing/2014/main" id="{29E93B23-8095-4180-A74D-404CDF8B710F}"/>
              </a:ext>
            </a:extLst>
          </p:cNvPr>
          <p:cNvSpPr>
            <a:spLocks noGrp="1"/>
          </p:cNvSpPr>
          <p:nvPr>
            <p:ph type="body" idx="1"/>
          </p:nvPr>
        </p:nvSpPr>
        <p:spPr>
          <a:xfrm>
            <a:off x="7526275" y="2366751"/>
            <a:ext cx="3618381" cy="2124496"/>
          </a:xfrm>
        </p:spPr>
        <p:txBody>
          <a:bodyPr vert="horz" lIns="91440" tIns="45720" rIns="91440" bIns="45720" rtlCol="0" anchor="ctr">
            <a:normAutofit/>
          </a:bodyPr>
          <a:lstStyle/>
          <a:p>
            <a:r>
              <a:rPr lang="en-US" sz="2800" kern="1200" dirty="0">
                <a:solidFill>
                  <a:schemeClr val="tx1"/>
                </a:solidFill>
                <a:latin typeface="+mn-lt"/>
                <a:ea typeface="+mn-ea"/>
                <a:cs typeface="+mn-cs"/>
              </a:rPr>
              <a:t>Operationalizing Equity</a:t>
            </a:r>
          </a:p>
        </p:txBody>
      </p:sp>
      <p:sp>
        <p:nvSpPr>
          <p:cNvPr id="7" name="Slide Number Placeholder 6">
            <a:extLst>
              <a:ext uri="{FF2B5EF4-FFF2-40B4-BE49-F238E27FC236}">
                <a16:creationId xmlns:a16="http://schemas.microsoft.com/office/drawing/2014/main" id="{F8401F75-D092-448B-9FF3-B45B37FF4CBA}"/>
              </a:ext>
            </a:extLst>
          </p:cNvPr>
          <p:cNvSpPr>
            <a:spLocks noGrp="1"/>
          </p:cNvSpPr>
          <p:nvPr>
            <p:ph type="sldNum" sz="quarter" idx="12"/>
          </p:nvPr>
        </p:nvSpPr>
        <p:spPr>
          <a:xfrm>
            <a:off x="8610600" y="6299200"/>
            <a:ext cx="2743200" cy="55816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81</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4821145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223B30-96B5-E88A-D603-21E1CA36E25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49DE9E6-A87C-3C60-2B0F-F8965099A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6A287-C405-1893-0315-E1C08C284EBB}"/>
              </a:ext>
            </a:extLst>
          </p:cNvPr>
          <p:cNvSpPr>
            <a:spLocks noGrp="1"/>
          </p:cNvSpPr>
          <p:nvPr>
            <p:ph type="title"/>
          </p:nvPr>
        </p:nvSpPr>
        <p:spPr>
          <a:xfrm>
            <a:off x="808638" y="386930"/>
            <a:ext cx="10128690" cy="1188950"/>
          </a:xfrm>
        </p:spPr>
        <p:txBody>
          <a:bodyPr anchor="b">
            <a:normAutofit/>
          </a:bodyPr>
          <a:lstStyle/>
          <a:p>
            <a:r>
              <a:rPr lang="en-US" sz="4000" dirty="0"/>
              <a:t>Purpose of the Section</a:t>
            </a:r>
            <a:endParaRPr lang="en-US" sz="3800" dirty="0"/>
          </a:p>
        </p:txBody>
      </p:sp>
      <p:grpSp>
        <p:nvGrpSpPr>
          <p:cNvPr id="20" name="Group 19">
            <a:extLst>
              <a:ext uri="{FF2B5EF4-FFF2-40B4-BE49-F238E27FC236}">
                <a16:creationId xmlns:a16="http://schemas.microsoft.com/office/drawing/2014/main" id="{76C7B215-5F85-288C-1728-1750471D76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64BD10F7-7175-7A9B-1B85-E4F58A8B5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124C55-6632-9E7D-0AF7-920EC44B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5FA4F82-2DEA-4C60-B354-D364B4835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BD7099-C5B6-93C7-79F9-A0A0EC114FCC}"/>
              </a:ext>
            </a:extLst>
          </p:cNvPr>
          <p:cNvSpPr>
            <a:spLocks noGrp="1"/>
          </p:cNvSpPr>
          <p:nvPr>
            <p:ph idx="1"/>
          </p:nvPr>
        </p:nvSpPr>
        <p:spPr>
          <a:xfrm>
            <a:off x="453694" y="2203079"/>
            <a:ext cx="10547202" cy="4036671"/>
          </a:xfrm>
        </p:spPr>
        <p:txBody>
          <a:bodyPr vert="horz" lIns="91440" tIns="45720" rIns="91440" bIns="45720" rtlCol="0" anchor="ctr">
            <a:normAutofit/>
          </a:bodyPr>
          <a:lstStyle/>
          <a:p>
            <a:pPr lvl="0"/>
            <a:r>
              <a:rPr lang="en-US" dirty="0"/>
              <a:t>A well-written Increased or Improved Services section provides educational partners with a comprehensive description, within a single dedicated section, of how an LEA plans to increase or improved services for its foster youth, English learners, and low-income students as compared to all students and how LEA-wide or schoolwide actions identified for this purpose meet regulatory requirements. </a:t>
            </a:r>
          </a:p>
          <a:p>
            <a:r>
              <a:rPr lang="en-US" dirty="0"/>
              <a:t>Descriptions provided should include sufficient detail yet be sufficiently succinct to promote a broad understanding among educational partners to aid their ability to provide input. </a:t>
            </a:r>
          </a:p>
          <a:p>
            <a:r>
              <a:rPr lang="en-US" dirty="0"/>
              <a:t>An LEA’s description in this section must align with the actions included in the Goals and Actions section that are identified as contributing.</a:t>
            </a:r>
          </a:p>
        </p:txBody>
      </p:sp>
      <p:sp>
        <p:nvSpPr>
          <p:cNvPr id="6" name="Slide Number Placeholder 5">
            <a:extLst>
              <a:ext uri="{FF2B5EF4-FFF2-40B4-BE49-F238E27FC236}">
                <a16:creationId xmlns:a16="http://schemas.microsoft.com/office/drawing/2014/main" id="{192359D7-0A8E-007D-9BD0-274AE396195E}"/>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82</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301019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C21D0-B204-FC1F-B575-2DDF059AEDA1}"/>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8E14F39-F687-0D6F-8076-84FD13D7C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821DB-FFC0-E30E-322B-20F8E35D0639}"/>
              </a:ext>
            </a:extLst>
          </p:cNvPr>
          <p:cNvSpPr>
            <a:spLocks noGrp="1"/>
          </p:cNvSpPr>
          <p:nvPr>
            <p:ph type="title"/>
          </p:nvPr>
        </p:nvSpPr>
        <p:spPr>
          <a:xfrm>
            <a:off x="301420" y="386930"/>
            <a:ext cx="11052380" cy="1188950"/>
          </a:xfrm>
        </p:spPr>
        <p:txBody>
          <a:bodyPr anchor="b">
            <a:normAutofit/>
          </a:bodyPr>
          <a:lstStyle/>
          <a:p>
            <a:r>
              <a:rPr lang="en-US" sz="4000" dirty="0"/>
              <a:t>Percentage to Increase or Improve Services</a:t>
            </a:r>
            <a:endParaRPr lang="en-US" sz="3800" dirty="0"/>
          </a:p>
        </p:txBody>
      </p:sp>
      <p:grpSp>
        <p:nvGrpSpPr>
          <p:cNvPr id="20" name="Group 19">
            <a:extLst>
              <a:ext uri="{FF2B5EF4-FFF2-40B4-BE49-F238E27FC236}">
                <a16:creationId xmlns:a16="http://schemas.microsoft.com/office/drawing/2014/main" id="{590CC600-A546-2731-50F8-6180D3E30A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F01F28AC-80A6-56F9-D8D4-EA479922E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4065E2-BEDF-B71B-5EC9-25A426466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9838019-2EC7-A042-7B34-ADAD302A4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B558F6-A4DA-0528-4296-1A877200AE3B}"/>
              </a:ext>
            </a:extLst>
          </p:cNvPr>
          <p:cNvSpPr>
            <a:spLocks noGrp="1"/>
          </p:cNvSpPr>
          <p:nvPr>
            <p:ph idx="1"/>
          </p:nvPr>
        </p:nvSpPr>
        <p:spPr>
          <a:xfrm>
            <a:off x="453694" y="2203079"/>
            <a:ext cx="10547202" cy="4036671"/>
          </a:xfrm>
        </p:spPr>
        <p:txBody>
          <a:bodyPr vert="horz" lIns="91440" tIns="45720" rIns="91440" bIns="45720" rtlCol="0" anchor="ctr">
            <a:normAutofit/>
          </a:bodyPr>
          <a:lstStyle/>
          <a:p>
            <a:pPr>
              <a:spcBef>
                <a:spcPts val="1200"/>
              </a:spcBef>
            </a:pPr>
            <a:r>
              <a:rPr lang="en-US" dirty="0"/>
              <a:t>Total Projected LCFF Supplemental and/or Concentration Grants</a:t>
            </a:r>
          </a:p>
          <a:p>
            <a:pPr>
              <a:spcBef>
                <a:spcPts val="1200"/>
              </a:spcBef>
            </a:pPr>
            <a:r>
              <a:rPr lang="en-US" dirty="0"/>
              <a:t>Projected Additional 15 percent LCFF Concentration Grant </a:t>
            </a:r>
          </a:p>
          <a:p>
            <a:pPr>
              <a:spcBef>
                <a:spcPts val="1200"/>
              </a:spcBef>
            </a:pPr>
            <a:r>
              <a:rPr lang="en-US" dirty="0"/>
              <a:t>Projected Percentage to Increase or Improve Services for the Coming School Year</a:t>
            </a:r>
          </a:p>
          <a:p>
            <a:pPr>
              <a:spcBef>
                <a:spcPts val="1200"/>
              </a:spcBef>
            </a:pPr>
            <a:r>
              <a:rPr lang="en-US" dirty="0"/>
              <a:t>LCFF Carryover — Percentage</a:t>
            </a:r>
          </a:p>
          <a:p>
            <a:pPr>
              <a:spcBef>
                <a:spcPts val="1200"/>
              </a:spcBef>
            </a:pPr>
            <a:r>
              <a:rPr lang="en-US" dirty="0"/>
              <a:t>LCFF Carryover — Dollar</a:t>
            </a:r>
          </a:p>
          <a:p>
            <a:pPr>
              <a:spcBef>
                <a:spcPts val="1200"/>
              </a:spcBef>
            </a:pPr>
            <a:r>
              <a:rPr lang="en-US" dirty="0"/>
              <a:t>Total Percentage to Increase or Improve Services for the Coming School Year</a:t>
            </a:r>
          </a:p>
        </p:txBody>
      </p:sp>
      <p:sp>
        <p:nvSpPr>
          <p:cNvPr id="6" name="Slide Number Placeholder 5">
            <a:extLst>
              <a:ext uri="{FF2B5EF4-FFF2-40B4-BE49-F238E27FC236}">
                <a16:creationId xmlns:a16="http://schemas.microsoft.com/office/drawing/2014/main" id="{A1F0DCD8-1A44-58E9-862C-30845D80257E}"/>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83</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317364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38F25B-3844-92A2-F44F-EE3DC22C23E8}"/>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BFE6B06-FEAB-DC88-D989-4E31656A1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29B68F4-BE9B-9FB8-9E5F-D39FA0CC1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4" name="Rectangle 33">
              <a:extLst>
                <a:ext uri="{FF2B5EF4-FFF2-40B4-BE49-F238E27FC236}">
                  <a16:creationId xmlns:a16="http://schemas.microsoft.com/office/drawing/2014/main" id="{1E9D54CD-30C4-BCBA-ED56-9EA20C37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92C02E0-1095-9925-A4F7-ED9AD73447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DA3EA9-9233-EA25-2927-9CD5102BFC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42D4CF74-F3DD-5255-89FD-3D3AAE83A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FBD644B-95A0-8F19-0740-68602767E050}"/>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5400" dirty="0"/>
              <a:t>LEA-wide and Schoolwide Actions (1)</a:t>
            </a:r>
          </a:p>
        </p:txBody>
      </p:sp>
      <p:sp>
        <p:nvSpPr>
          <p:cNvPr id="7" name="Slide Number Placeholder 6">
            <a:extLst>
              <a:ext uri="{FF2B5EF4-FFF2-40B4-BE49-F238E27FC236}">
                <a16:creationId xmlns:a16="http://schemas.microsoft.com/office/drawing/2014/main" id="{7322D651-89C4-F0DD-D2CD-28D074A9C492}"/>
              </a:ext>
            </a:extLst>
          </p:cNvPr>
          <p:cNvSpPr>
            <a:spLocks noGrp="1"/>
          </p:cNvSpPr>
          <p:nvPr>
            <p:ph type="sldNum" sz="quarter" idx="12"/>
          </p:nvPr>
        </p:nvSpPr>
        <p:spPr>
          <a:xfrm>
            <a:off x="8610600" y="6299200"/>
            <a:ext cx="2743200" cy="55816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84</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241064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A9DCF5-59B2-A9B0-451C-88CD54D771A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955A31-5F1F-A869-6330-C57953DDE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34401-82EF-4623-BF6E-8603CE58E8CC}"/>
              </a:ext>
            </a:extLst>
          </p:cNvPr>
          <p:cNvSpPr>
            <a:spLocks noGrp="1"/>
          </p:cNvSpPr>
          <p:nvPr>
            <p:ph type="title"/>
          </p:nvPr>
        </p:nvSpPr>
        <p:spPr>
          <a:xfrm>
            <a:off x="301420" y="386930"/>
            <a:ext cx="11052380" cy="1188950"/>
          </a:xfrm>
        </p:spPr>
        <p:txBody>
          <a:bodyPr anchor="b">
            <a:normAutofit/>
          </a:bodyPr>
          <a:lstStyle/>
          <a:p>
            <a:r>
              <a:rPr lang="en-US" sz="4000" dirty="0"/>
              <a:t>LEA-wide and Schoolwide Actions (2)</a:t>
            </a:r>
            <a:endParaRPr lang="en-US" sz="3800" dirty="0"/>
          </a:p>
        </p:txBody>
      </p:sp>
      <p:grpSp>
        <p:nvGrpSpPr>
          <p:cNvPr id="20" name="Group 19">
            <a:extLst>
              <a:ext uri="{FF2B5EF4-FFF2-40B4-BE49-F238E27FC236}">
                <a16:creationId xmlns:a16="http://schemas.microsoft.com/office/drawing/2014/main" id="{5FA295A9-BF3B-9221-1A61-809015C0A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0D0D2FCA-72D6-29D9-40F0-BCE0A1344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E0B38C-73FE-D613-6BE6-B598BCDC2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F198E98C-4A72-8BC0-6148-17D1E56B4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F4BB54-7B24-4119-9FA7-40EAF4BCC3DC}"/>
              </a:ext>
            </a:extLst>
          </p:cNvPr>
          <p:cNvSpPr>
            <a:spLocks noGrp="1"/>
          </p:cNvSpPr>
          <p:nvPr>
            <p:ph idx="1"/>
          </p:nvPr>
        </p:nvSpPr>
        <p:spPr>
          <a:xfrm>
            <a:off x="453694" y="2203079"/>
            <a:ext cx="10547202" cy="4036671"/>
          </a:xfrm>
        </p:spPr>
        <p:txBody>
          <a:bodyPr vert="horz" lIns="91440" tIns="45720" rIns="91440" bIns="45720" rtlCol="0" anchor="ctr">
            <a:normAutofit/>
          </a:bodyPr>
          <a:lstStyle/>
          <a:p>
            <a:pPr marL="0" marR="0" indent="0">
              <a:spcBef>
                <a:spcPts val="300"/>
              </a:spcBef>
              <a:spcAft>
                <a:spcPts val="600"/>
              </a:spcAft>
              <a:buNone/>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For each action being provided to an entire LEA or school, provide an explanation of :</a:t>
            </a:r>
          </a:p>
          <a:p>
            <a:pPr>
              <a:spcBef>
                <a:spcPts val="3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(1) the unique identified need(s) of the unduplicated student group(s) for whom the action is principally directed, </a:t>
            </a:r>
          </a:p>
          <a:p>
            <a:pPr>
              <a:spcBef>
                <a:spcPts val="3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(2) how the action is designed to address the identified need(s) and why it is being provided on an LEA or schoolwide basis, and </a:t>
            </a:r>
          </a:p>
          <a:p>
            <a:pPr>
              <a:spcBef>
                <a:spcPts val="300"/>
              </a:spcBef>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(3) the metric(s) used to measure the effectiveness of the action in improving outcomes for the unduplicated student group(s).</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24A824A-65C8-9060-AAC9-BB789E5310CF}"/>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85</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56874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C7E286-E053-9A39-6973-2A8B8480BAC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AFAD9A8-BD3E-F6FF-64B6-60143D534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AFFB7-269A-0C47-0960-B071B1203B0E}"/>
              </a:ext>
            </a:extLst>
          </p:cNvPr>
          <p:cNvSpPr>
            <a:spLocks noGrp="1"/>
          </p:cNvSpPr>
          <p:nvPr>
            <p:ph type="title"/>
          </p:nvPr>
        </p:nvSpPr>
        <p:spPr>
          <a:xfrm>
            <a:off x="301420" y="386930"/>
            <a:ext cx="11052380" cy="1188950"/>
          </a:xfrm>
        </p:spPr>
        <p:txBody>
          <a:bodyPr anchor="b">
            <a:normAutofit/>
          </a:bodyPr>
          <a:lstStyle/>
          <a:p>
            <a:r>
              <a:rPr lang="en-US" sz="4000" dirty="0"/>
              <a:t>LEA-wide and Schoolwide Actions (3)</a:t>
            </a:r>
            <a:endParaRPr lang="en-US" sz="3800" dirty="0"/>
          </a:p>
        </p:txBody>
      </p:sp>
      <p:grpSp>
        <p:nvGrpSpPr>
          <p:cNvPr id="20" name="Group 19">
            <a:extLst>
              <a:ext uri="{FF2B5EF4-FFF2-40B4-BE49-F238E27FC236}">
                <a16:creationId xmlns:a16="http://schemas.microsoft.com/office/drawing/2014/main" id="{2D59B872-A5F9-F491-15F8-1791D9284E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524307CB-F0A9-73B9-F6AF-CBB9C7293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640280-E083-2B79-3775-28A435FE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B64D883-9969-1847-54C6-05CC624B9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B5687E-A71E-5BB7-DE06-020A691EAD40}"/>
              </a:ext>
            </a:extLst>
          </p:cNvPr>
          <p:cNvSpPr>
            <a:spLocks noGrp="1"/>
          </p:cNvSpPr>
          <p:nvPr>
            <p:ph idx="1"/>
          </p:nvPr>
        </p:nvSpPr>
        <p:spPr>
          <a:xfrm>
            <a:off x="453694" y="2203079"/>
            <a:ext cx="10547202" cy="4036671"/>
          </a:xfrm>
        </p:spPr>
        <p:txBody>
          <a:bodyPr vert="horz" lIns="91440" tIns="45720" rIns="91440" bIns="45720" rtlCol="0" anchor="ctr">
            <a:normAutofit/>
          </a:bodyPr>
          <a:lstStyle/>
          <a:p>
            <a:pPr marL="0" indent="0">
              <a:buNone/>
            </a:pPr>
            <a:r>
              <a:rPr lang="en-US" dirty="0"/>
              <a:t>Identified Need(s)</a:t>
            </a:r>
          </a:p>
          <a:p>
            <a:r>
              <a:rPr lang="en-US" dirty="0"/>
              <a:t>Provide an explanation of the unique identified need(s) of the LEA’s unduplicated student group(s) for whom the action is principally directed. </a:t>
            </a:r>
          </a:p>
          <a:p>
            <a:r>
              <a:rPr lang="en-US" dirty="0"/>
              <a:t>An LEA demonstrates how an action is principally directed towards an unduplicated student group(s) when the LEA explains the need(s), condition(s), or circumstance(s) of the unduplicated student group(s) identified through a needs assessment and how the action addresses them. A meaningful needs assessment includes, at a minimum, analysis of applicable student achievement data and educational partner feedback.</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E01BFA7-7654-FCC0-113F-9DFB21498117}"/>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86</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033110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32D2D1-48EB-B826-446A-DFD5D511A93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BC3824-E6F0-5C1D-79BB-9D2A3453C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0F419-20FD-BACF-AF92-1542713AEA61}"/>
              </a:ext>
            </a:extLst>
          </p:cNvPr>
          <p:cNvSpPr>
            <a:spLocks noGrp="1"/>
          </p:cNvSpPr>
          <p:nvPr>
            <p:ph type="title"/>
          </p:nvPr>
        </p:nvSpPr>
        <p:spPr>
          <a:xfrm>
            <a:off x="301420" y="386930"/>
            <a:ext cx="11052380" cy="1188950"/>
          </a:xfrm>
        </p:spPr>
        <p:txBody>
          <a:bodyPr anchor="b">
            <a:normAutofit/>
          </a:bodyPr>
          <a:lstStyle/>
          <a:p>
            <a:r>
              <a:rPr lang="en-US" sz="4000" dirty="0"/>
              <a:t>LEA-wide and Schoolwide Actions (4)</a:t>
            </a:r>
            <a:endParaRPr lang="en-US" sz="3800" dirty="0"/>
          </a:p>
        </p:txBody>
      </p:sp>
      <p:grpSp>
        <p:nvGrpSpPr>
          <p:cNvPr id="20" name="Group 19">
            <a:extLst>
              <a:ext uri="{FF2B5EF4-FFF2-40B4-BE49-F238E27FC236}">
                <a16:creationId xmlns:a16="http://schemas.microsoft.com/office/drawing/2014/main" id="{D8F30873-A7F2-5132-57D5-98652024A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D248AA14-EC19-A8EF-58DF-65EAEEF6F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D3B11C-09E3-E580-C3BE-6587A5D6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4C2C2F60-8B54-340F-5C31-F0FD0A287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EE59ED-C1EC-3819-D206-0428A4556DC8}"/>
              </a:ext>
            </a:extLst>
          </p:cNvPr>
          <p:cNvSpPr>
            <a:spLocks noGrp="1"/>
          </p:cNvSpPr>
          <p:nvPr>
            <p:ph idx="1"/>
          </p:nvPr>
        </p:nvSpPr>
        <p:spPr>
          <a:xfrm>
            <a:off x="496919" y="2203079"/>
            <a:ext cx="10548862" cy="4036671"/>
          </a:xfrm>
        </p:spPr>
        <p:txBody>
          <a:bodyPr vert="horz" lIns="91440" tIns="45720" rIns="91440" bIns="45720" rtlCol="0" anchor="ctr">
            <a:normAutofit/>
          </a:bodyPr>
          <a:lstStyle/>
          <a:p>
            <a:pPr marL="0" indent="0">
              <a:buNone/>
            </a:pPr>
            <a:r>
              <a:rPr lang="en-US" dirty="0"/>
              <a:t>How the Action(s) are Designed to Address Need(s) and Why it is Provided on an LEA-wide or Schoolwide Basis</a:t>
            </a:r>
          </a:p>
          <a:p>
            <a:r>
              <a:rPr lang="en-US" dirty="0"/>
              <a:t>Provide an explanation of how the action as designed will address the unique identified need(s) of the LEA’s unduplicated student group(s) for whom the action is principally directed and the rationale for why the action is being provided on an LEA-wide or schoolwide basis.</a:t>
            </a:r>
          </a:p>
        </p:txBody>
      </p:sp>
      <p:sp>
        <p:nvSpPr>
          <p:cNvPr id="6" name="Slide Number Placeholder 5">
            <a:extLst>
              <a:ext uri="{FF2B5EF4-FFF2-40B4-BE49-F238E27FC236}">
                <a16:creationId xmlns:a16="http://schemas.microsoft.com/office/drawing/2014/main" id="{41F9E110-59A1-4890-DB5E-438231BBA1D0}"/>
              </a:ext>
            </a:extLst>
          </p:cNvPr>
          <p:cNvSpPr>
            <a:spLocks noGrp="1"/>
          </p:cNvSpPr>
          <p:nvPr>
            <p:ph type="sldNum" sz="quarter" idx="4"/>
          </p:nvPr>
        </p:nvSpPr>
        <p:spPr>
          <a:xfrm>
            <a:off x="8610600" y="6492240"/>
            <a:ext cx="2743200" cy="365125"/>
          </a:xfrm>
        </p:spPr>
        <p:txBody>
          <a:bodyPr>
            <a:normAutofit fontScale="92500" lnSpcReduction="20000"/>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87</a:t>
            </a:fld>
            <a:endParaRPr kumimoji="0" lang="en-US"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4142386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9EA870-8727-60F7-4E41-063AA43BDF0B}"/>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76E3FF-DB7F-A594-CA93-9A1C1C651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1FF92-CA2F-3986-E4DA-97C817E170DA}"/>
              </a:ext>
            </a:extLst>
          </p:cNvPr>
          <p:cNvSpPr>
            <a:spLocks noGrp="1"/>
          </p:cNvSpPr>
          <p:nvPr>
            <p:ph type="title"/>
          </p:nvPr>
        </p:nvSpPr>
        <p:spPr>
          <a:xfrm>
            <a:off x="301420" y="386930"/>
            <a:ext cx="11052380" cy="1188950"/>
          </a:xfrm>
        </p:spPr>
        <p:txBody>
          <a:bodyPr anchor="b">
            <a:normAutofit/>
          </a:bodyPr>
          <a:lstStyle/>
          <a:p>
            <a:r>
              <a:rPr lang="en-US" sz="4000" dirty="0"/>
              <a:t>LEA-wide and Schoolwide Actions (5)</a:t>
            </a:r>
            <a:endParaRPr lang="en-US" sz="3800" dirty="0"/>
          </a:p>
        </p:txBody>
      </p:sp>
      <p:grpSp>
        <p:nvGrpSpPr>
          <p:cNvPr id="20" name="Group 19">
            <a:extLst>
              <a:ext uri="{FF2B5EF4-FFF2-40B4-BE49-F238E27FC236}">
                <a16:creationId xmlns:a16="http://schemas.microsoft.com/office/drawing/2014/main" id="{1B6D19ED-4A5B-CBB3-32E8-D7401AE1D8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23C7FCF-1B01-5E94-4B6F-07813ECE2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E657B-6DE5-0D96-7D5A-E75D80CB6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699C81CF-EAC7-B14D-4B0F-9A1F7D271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32A2F-D732-B658-A79B-97821C07693D}"/>
              </a:ext>
            </a:extLst>
          </p:cNvPr>
          <p:cNvSpPr>
            <a:spLocks noGrp="1"/>
          </p:cNvSpPr>
          <p:nvPr>
            <p:ph idx="1"/>
          </p:nvPr>
        </p:nvSpPr>
        <p:spPr>
          <a:xfrm>
            <a:off x="0" y="2203079"/>
            <a:ext cx="11383362" cy="4036671"/>
          </a:xfrm>
        </p:spPr>
        <p:txBody>
          <a:bodyPr vert="horz" lIns="91440" tIns="45720" rIns="91440" bIns="45720" rtlCol="0" anchor="ctr">
            <a:normAutofit/>
          </a:bodyPr>
          <a:lstStyle/>
          <a:p>
            <a:pPr marL="0" indent="0">
              <a:buNone/>
            </a:pPr>
            <a:r>
              <a:rPr lang="en-US" dirty="0"/>
              <a:t>(continued from previous slide)</a:t>
            </a:r>
          </a:p>
          <a:p>
            <a:pPr lvl="1">
              <a:spcBef>
                <a:spcPts val="1200"/>
              </a:spcBef>
            </a:pPr>
            <a:r>
              <a:rPr lang="en-US" dirty="0"/>
              <a:t>As stated above, conclusory statements that a service will help achieve an expected outcome for the goal, without an explicit connection or further explanation as to how, are not sufficient. </a:t>
            </a:r>
          </a:p>
          <a:p>
            <a:pPr lvl="1">
              <a:spcBef>
                <a:spcPts val="1200"/>
              </a:spcBef>
            </a:pPr>
            <a:r>
              <a:rPr lang="en-US" dirty="0"/>
              <a:t>Further, simply stating that an LEA has a high enrollment percentage of a specific student group or groups does not meet the increased or improved services standard because enrolling students is not the same as serving students.</a:t>
            </a:r>
          </a:p>
        </p:txBody>
      </p:sp>
      <p:sp>
        <p:nvSpPr>
          <p:cNvPr id="6" name="Slide Number Placeholder 5">
            <a:extLst>
              <a:ext uri="{FF2B5EF4-FFF2-40B4-BE49-F238E27FC236}">
                <a16:creationId xmlns:a16="http://schemas.microsoft.com/office/drawing/2014/main" id="{DF538F6C-DEC1-3127-B61B-A4A2BF56CBD0}"/>
              </a:ext>
            </a:extLst>
          </p:cNvPr>
          <p:cNvSpPr>
            <a:spLocks noGrp="1"/>
          </p:cNvSpPr>
          <p:nvPr>
            <p:ph type="sldNum" sz="quarter" idx="4"/>
          </p:nvPr>
        </p:nvSpPr>
        <p:spPr>
          <a:xfrm>
            <a:off x="8610600" y="6492240"/>
            <a:ext cx="2743200" cy="365125"/>
          </a:xfrm>
        </p:spPr>
        <p:txBody>
          <a:bodyPr>
            <a:normAutofit fontScale="92500" lnSpcReduction="20000"/>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88</a:t>
            </a:fld>
            <a:endParaRPr kumimoji="0" lang="en-US"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694858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15173A-14AE-8F86-5BEF-672C6C81336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91BBF49-13F5-F91A-65E0-0AE52C34B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ED2F6-0369-664C-33F1-CC338AACB304}"/>
              </a:ext>
            </a:extLst>
          </p:cNvPr>
          <p:cNvSpPr>
            <a:spLocks noGrp="1"/>
          </p:cNvSpPr>
          <p:nvPr>
            <p:ph type="title"/>
          </p:nvPr>
        </p:nvSpPr>
        <p:spPr>
          <a:xfrm>
            <a:off x="301420" y="386930"/>
            <a:ext cx="11052380" cy="1188950"/>
          </a:xfrm>
        </p:spPr>
        <p:txBody>
          <a:bodyPr anchor="b">
            <a:normAutofit/>
          </a:bodyPr>
          <a:lstStyle/>
          <a:p>
            <a:r>
              <a:rPr lang="en-US" sz="4000" dirty="0"/>
              <a:t>LEA-wide and Schoolwide Actions (6)</a:t>
            </a:r>
            <a:endParaRPr lang="en-US" sz="3800" dirty="0"/>
          </a:p>
        </p:txBody>
      </p:sp>
      <p:grpSp>
        <p:nvGrpSpPr>
          <p:cNvPr id="20" name="Group 19">
            <a:extLst>
              <a:ext uri="{FF2B5EF4-FFF2-40B4-BE49-F238E27FC236}">
                <a16:creationId xmlns:a16="http://schemas.microsoft.com/office/drawing/2014/main" id="{10A046E9-0D5F-B284-6975-1804C090C3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A0DBC47A-8946-4883-0A2F-00AB0ADE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A7EA397-E3A8-7CCD-EE9E-9C393EEEE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AB9BC9B0-790F-C052-FE8E-A8E88AA00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9EBB08-A5C6-F517-7644-B09A6600D532}"/>
              </a:ext>
            </a:extLst>
          </p:cNvPr>
          <p:cNvSpPr>
            <a:spLocks noGrp="1"/>
          </p:cNvSpPr>
          <p:nvPr>
            <p:ph idx="1"/>
          </p:nvPr>
        </p:nvSpPr>
        <p:spPr>
          <a:xfrm>
            <a:off x="496918" y="2203079"/>
            <a:ext cx="10856881" cy="4036671"/>
          </a:xfrm>
        </p:spPr>
        <p:txBody>
          <a:bodyPr vert="horz" lIns="91440" tIns="45720" rIns="91440" bIns="45720" rtlCol="0" anchor="ctr">
            <a:normAutofit/>
          </a:bodyPr>
          <a:lstStyle/>
          <a:p>
            <a:pPr marL="0" indent="0">
              <a:buNone/>
            </a:pPr>
            <a:r>
              <a:rPr lang="en-US" dirty="0"/>
              <a:t>Metric(s) to Monitor Effectiveness</a:t>
            </a:r>
          </a:p>
          <a:p>
            <a:r>
              <a:rPr lang="en-US" dirty="0"/>
              <a:t>Identify the metric(s) being used to measure the progress and effectiveness of the action(s).</a:t>
            </a:r>
          </a:p>
          <a:p>
            <a:r>
              <a:rPr lang="en-US" dirty="0"/>
              <a:t>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6" name="Slide Number Placeholder 5">
            <a:extLst>
              <a:ext uri="{FF2B5EF4-FFF2-40B4-BE49-F238E27FC236}">
                <a16:creationId xmlns:a16="http://schemas.microsoft.com/office/drawing/2014/main" id="{6D9D0614-2B45-12C8-1229-3A18FB50F143}"/>
              </a:ext>
            </a:extLst>
          </p:cNvPr>
          <p:cNvSpPr>
            <a:spLocks noGrp="1"/>
          </p:cNvSpPr>
          <p:nvPr>
            <p:ph type="sldNum" sz="quarter" idx="4"/>
          </p:nvPr>
        </p:nvSpPr>
        <p:spPr>
          <a:xfrm>
            <a:off x="8610600" y="6239750"/>
            <a:ext cx="2743200" cy="61761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89</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414340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4BE62-54C3-250B-65BD-D3173FE4C0BF}"/>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2304657-6546-3631-85D6-EF40FE86C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A094267-52BE-73B3-5E25-67D5500FD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80" name="Rectangle 79">
              <a:extLst>
                <a:ext uri="{FF2B5EF4-FFF2-40B4-BE49-F238E27FC236}">
                  <a16:creationId xmlns:a16="http://schemas.microsoft.com/office/drawing/2014/main" id="{3714E15D-89EC-DA03-0607-E682171E3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D59B53EF-E6FC-CC63-B533-F33F4EBE7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807E6E-28F5-8CC3-3236-47D820F171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3B924B-E975-867C-6F3A-4C9E8E0F3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E52796E-EFDC-C58C-5CEC-FFE3E496506B}"/>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mj-lt"/>
                <a:ea typeface="+mj-ea"/>
                <a:cs typeface="+mj-cs"/>
              </a:rPr>
              <a:t>The Mid-Year Update</a:t>
            </a:r>
          </a:p>
        </p:txBody>
      </p:sp>
      <p:sp>
        <p:nvSpPr>
          <p:cNvPr id="4" name="Content Placeholder 5">
            <a:extLst>
              <a:ext uri="{FF2B5EF4-FFF2-40B4-BE49-F238E27FC236}">
                <a16:creationId xmlns:a16="http://schemas.microsoft.com/office/drawing/2014/main" id="{72F36E2B-CF2D-191F-7BCA-AE8D2C556FD5}"/>
              </a:ext>
            </a:extLst>
          </p:cNvPr>
          <p:cNvSpPr>
            <a:spLocks noGrp="1"/>
          </p:cNvSpPr>
          <p:nvPr>
            <p:ph sz="quarter" idx="10"/>
          </p:nvPr>
        </p:nvSpPr>
        <p:spPr>
          <a:xfrm>
            <a:off x="7209183" y="2023433"/>
            <a:ext cx="4136281" cy="2810497"/>
          </a:xfrm>
        </p:spPr>
        <p:txBody>
          <a:bodyPr anchor="ctr">
            <a:normAutofit/>
          </a:bodyPr>
          <a:lstStyle/>
          <a:p>
            <a:pPr marL="0" indent="0">
              <a:buNone/>
            </a:pPr>
            <a:r>
              <a:rPr lang="en-US" sz="2800" dirty="0"/>
              <a:t>Legal Requirements and Reminders</a:t>
            </a:r>
          </a:p>
        </p:txBody>
      </p:sp>
      <p:sp>
        <p:nvSpPr>
          <p:cNvPr id="6" name="Slide Number Placeholder 5">
            <a:extLst>
              <a:ext uri="{FF2B5EF4-FFF2-40B4-BE49-F238E27FC236}">
                <a16:creationId xmlns:a16="http://schemas.microsoft.com/office/drawing/2014/main" id="{B61ED185-4A58-96F9-FA6F-324B576783D5}"/>
              </a:ext>
            </a:extLst>
          </p:cNvPr>
          <p:cNvSpPr>
            <a:spLocks noGrp="1"/>
          </p:cNvSpPr>
          <p:nvPr>
            <p:ph type="sldNum" sz="quarter" idx="4"/>
          </p:nvPr>
        </p:nvSpPr>
        <p:spPr>
          <a:xfrm>
            <a:off x="8610600" y="6492240"/>
            <a:ext cx="2743200" cy="365125"/>
          </a:xfrm>
        </p:spPr>
        <p:txBody>
          <a:bodyPr vert="horz" lIns="91440" tIns="45720" rIns="91440" bIns="45720" rtlCol="0" anchor="ctr">
            <a:noAutofit/>
          </a:bodyPr>
          <a:lstStyle/>
          <a:p>
            <a:pPr defTabSz="914400">
              <a:spcAft>
                <a:spcPts val="600"/>
              </a:spcAft>
            </a:pPr>
            <a:fld id="{9A8527C4-A6CF-43F0-8644-DCB2BE673FF0}" type="slidenum">
              <a:rPr lang="en-US" sz="2400" smtClean="0">
                <a:solidFill>
                  <a:schemeClr val="tx1"/>
                </a:solidFill>
              </a:rPr>
              <a:pPr defTabSz="914400">
                <a:spcAft>
                  <a:spcPts val="600"/>
                </a:spcAft>
              </a:pPr>
              <a:t>9</a:t>
            </a:fld>
            <a:endParaRPr lang="en-US" sz="2400" dirty="0">
              <a:solidFill>
                <a:schemeClr val="tx1"/>
              </a:solidFill>
            </a:endParaRPr>
          </a:p>
        </p:txBody>
      </p:sp>
    </p:spTree>
    <p:extLst>
      <p:ext uri="{BB962C8B-B14F-4D97-AF65-F5344CB8AC3E}">
        <p14:creationId xmlns:p14="http://schemas.microsoft.com/office/powerpoint/2010/main" val="8242993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AE79F6-A832-90F2-9710-8C30B02E9261}"/>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9F4F7CF-6A88-F341-6A97-0BD540B10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989BE9D-89F7-9F61-F7E7-701C4EB260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4" name="Rectangle 33">
              <a:extLst>
                <a:ext uri="{FF2B5EF4-FFF2-40B4-BE49-F238E27FC236}">
                  <a16:creationId xmlns:a16="http://schemas.microsoft.com/office/drawing/2014/main" id="{0A7FE241-2AD6-444B-B58E-F3AF2420A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BF5C46D-34D8-5574-A9FF-58B7CA41F6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F0B52C-32E4-AF28-D3AF-7CBF15333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9AEC90DA-3179-C1E8-9072-32E6E85A3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3F3F932-6D43-7CD3-F3ED-2DFEF34F42D2}"/>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5400" dirty="0"/>
              <a:t>Limited Actions Section</a:t>
            </a:r>
          </a:p>
        </p:txBody>
      </p:sp>
      <p:sp>
        <p:nvSpPr>
          <p:cNvPr id="7" name="Slide Number Placeholder 6">
            <a:extLst>
              <a:ext uri="{FF2B5EF4-FFF2-40B4-BE49-F238E27FC236}">
                <a16:creationId xmlns:a16="http://schemas.microsoft.com/office/drawing/2014/main" id="{56328DF6-030D-D595-F80E-A8B7E84F58B1}"/>
              </a:ext>
            </a:extLst>
          </p:cNvPr>
          <p:cNvSpPr>
            <a:spLocks noGrp="1"/>
          </p:cNvSpPr>
          <p:nvPr>
            <p:ph type="sldNum" sz="quarter" idx="12"/>
          </p:nvPr>
        </p:nvSpPr>
        <p:spPr>
          <a:xfrm>
            <a:off x="8610600" y="6299200"/>
            <a:ext cx="2743200" cy="55816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90</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174061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0CB85-92E8-5E0A-25A7-5A1C2CEB521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EC58123-9FE6-AD14-D35D-5704E7A4C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D6014-EE1A-DF99-499D-D581D524748D}"/>
              </a:ext>
            </a:extLst>
          </p:cNvPr>
          <p:cNvSpPr>
            <a:spLocks noGrp="1"/>
          </p:cNvSpPr>
          <p:nvPr>
            <p:ph type="title"/>
          </p:nvPr>
        </p:nvSpPr>
        <p:spPr>
          <a:xfrm>
            <a:off x="301420" y="386930"/>
            <a:ext cx="11052380" cy="1188950"/>
          </a:xfrm>
        </p:spPr>
        <p:txBody>
          <a:bodyPr anchor="b">
            <a:normAutofit/>
          </a:bodyPr>
          <a:lstStyle/>
          <a:p>
            <a:r>
              <a:rPr lang="en-US" sz="4000" dirty="0"/>
              <a:t>Limited Actions (1)</a:t>
            </a:r>
            <a:endParaRPr lang="en-US" sz="3800" dirty="0"/>
          </a:p>
        </p:txBody>
      </p:sp>
      <p:grpSp>
        <p:nvGrpSpPr>
          <p:cNvPr id="20" name="Group 19">
            <a:extLst>
              <a:ext uri="{FF2B5EF4-FFF2-40B4-BE49-F238E27FC236}">
                <a16:creationId xmlns:a16="http://schemas.microsoft.com/office/drawing/2014/main" id="{74739F08-3ADE-2B16-DC62-9010DC62B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0E5B3CC4-4DB2-22BB-8AA7-3213683D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0CFAB2-9D5C-2795-0C31-95D8F19E1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FBC3C006-BE5C-962D-5178-73E3B196F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2440E4-A29B-68FD-4FB9-DB8C52389FD7}"/>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indent="0">
              <a:buNone/>
            </a:pPr>
            <a:r>
              <a:rPr lang="en-US" dirty="0"/>
              <a:t>For each action being solely provided to one or more unduplicated student group(s), provide an explanation of: </a:t>
            </a:r>
          </a:p>
          <a:p>
            <a:r>
              <a:rPr lang="en-US" dirty="0"/>
              <a:t>(1) the unique identified need(s) of the unduplicated student group(s) being served, </a:t>
            </a:r>
          </a:p>
          <a:p>
            <a:r>
              <a:rPr lang="en-US" dirty="0"/>
              <a:t>(2) how the action is designed to address the identified need(s), and </a:t>
            </a:r>
          </a:p>
          <a:p>
            <a:r>
              <a:rPr lang="en-US" dirty="0"/>
              <a:t>(3) how the effectiveness of the action in improving outcomes for the unduplicated student group(s) will be measured.</a:t>
            </a:r>
          </a:p>
        </p:txBody>
      </p:sp>
      <p:sp>
        <p:nvSpPr>
          <p:cNvPr id="6" name="Slide Number Placeholder 5">
            <a:extLst>
              <a:ext uri="{FF2B5EF4-FFF2-40B4-BE49-F238E27FC236}">
                <a16:creationId xmlns:a16="http://schemas.microsoft.com/office/drawing/2014/main" id="{E9B28C89-0697-E53A-7543-4D6D269CAF97}"/>
              </a:ext>
            </a:extLst>
          </p:cNvPr>
          <p:cNvSpPr>
            <a:spLocks noGrp="1"/>
          </p:cNvSpPr>
          <p:nvPr>
            <p:ph type="sldNum" sz="quarter" idx="4"/>
          </p:nvPr>
        </p:nvSpPr>
        <p:spPr>
          <a:xfrm>
            <a:off x="8610600" y="6239752"/>
            <a:ext cx="2743200" cy="617614"/>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91</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896344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1F3B9D-23E3-3D36-D3DD-E3E5C3025D71}"/>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C4506E-7324-0EDF-FE1A-60595338E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A450C-821A-4A98-F945-ACBC8574C506}"/>
              </a:ext>
            </a:extLst>
          </p:cNvPr>
          <p:cNvSpPr>
            <a:spLocks noGrp="1"/>
          </p:cNvSpPr>
          <p:nvPr>
            <p:ph type="title"/>
          </p:nvPr>
        </p:nvSpPr>
        <p:spPr>
          <a:xfrm>
            <a:off x="301420" y="386930"/>
            <a:ext cx="11052380" cy="1188950"/>
          </a:xfrm>
        </p:spPr>
        <p:txBody>
          <a:bodyPr anchor="b">
            <a:normAutofit/>
          </a:bodyPr>
          <a:lstStyle/>
          <a:p>
            <a:r>
              <a:rPr lang="en-US" sz="4000" dirty="0"/>
              <a:t>Limited Actions (2)</a:t>
            </a:r>
            <a:endParaRPr lang="en-US" sz="3800" dirty="0"/>
          </a:p>
        </p:txBody>
      </p:sp>
      <p:grpSp>
        <p:nvGrpSpPr>
          <p:cNvPr id="20" name="Group 19">
            <a:extLst>
              <a:ext uri="{FF2B5EF4-FFF2-40B4-BE49-F238E27FC236}">
                <a16:creationId xmlns:a16="http://schemas.microsoft.com/office/drawing/2014/main" id="{4CB65F3A-2BB1-3F88-8BB0-7F2ECD9654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4CA7CB96-F888-1F5D-C9E9-2FD3CD3D3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22C73C-0062-8AF5-8ACB-D26509A0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FACEE49-9E34-EF3F-801B-4462E7E15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BF749B-2FAD-0CE6-24E0-B7392347A3E9}"/>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indent="0">
              <a:buNone/>
            </a:pPr>
            <a:r>
              <a:rPr lang="en-US" dirty="0"/>
              <a:t>Identified Need(s)</a:t>
            </a:r>
          </a:p>
          <a:p>
            <a:r>
              <a:rPr lang="en-US" dirty="0"/>
              <a:t>Provide an explanation of the unique need(s) of the unduplicated student group(s) being served identified through the LEA’s needs assessment. A meaningful needs assessment includes, at a minimum, analysis of applicable student achievement data and educational partner feedback.</a:t>
            </a:r>
          </a:p>
          <a:p>
            <a:pPr marL="0" indent="0">
              <a:buNone/>
            </a:pPr>
            <a:r>
              <a:rPr lang="en-US" dirty="0"/>
              <a:t>How the Action(s) are Designed to Address Need(s)</a:t>
            </a:r>
          </a:p>
          <a:p>
            <a:r>
              <a:rPr lang="en-US" dirty="0"/>
              <a:t>Provide an explanation of how the action is designed to address the unique identified need(s) of the unduplicated student group(s) being served.</a:t>
            </a:r>
          </a:p>
        </p:txBody>
      </p:sp>
      <p:sp>
        <p:nvSpPr>
          <p:cNvPr id="6" name="Slide Number Placeholder 5">
            <a:extLst>
              <a:ext uri="{FF2B5EF4-FFF2-40B4-BE49-F238E27FC236}">
                <a16:creationId xmlns:a16="http://schemas.microsoft.com/office/drawing/2014/main" id="{43A3C825-3350-31CB-4523-B077FBBD0FC5}"/>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92</a:t>
            </a:fld>
            <a:endParaRPr kumimoji="0" lang="en-US"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9701973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BCC29A-BDDA-586D-FF31-59621B15122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19382C-3E14-1FC6-D0AC-AD25036AF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FAD0E-52FF-C624-65EB-9E52EA501035}"/>
              </a:ext>
            </a:extLst>
          </p:cNvPr>
          <p:cNvSpPr>
            <a:spLocks noGrp="1"/>
          </p:cNvSpPr>
          <p:nvPr>
            <p:ph type="title"/>
          </p:nvPr>
        </p:nvSpPr>
        <p:spPr>
          <a:xfrm>
            <a:off x="301420" y="386930"/>
            <a:ext cx="11052380" cy="1188950"/>
          </a:xfrm>
        </p:spPr>
        <p:txBody>
          <a:bodyPr anchor="b">
            <a:normAutofit/>
          </a:bodyPr>
          <a:lstStyle/>
          <a:p>
            <a:r>
              <a:rPr lang="en-US" sz="4000" dirty="0"/>
              <a:t>Limited Actions (3)</a:t>
            </a:r>
            <a:endParaRPr lang="en-US" sz="3800" dirty="0"/>
          </a:p>
        </p:txBody>
      </p:sp>
      <p:grpSp>
        <p:nvGrpSpPr>
          <p:cNvPr id="20" name="Group 19">
            <a:extLst>
              <a:ext uri="{FF2B5EF4-FFF2-40B4-BE49-F238E27FC236}">
                <a16:creationId xmlns:a16="http://schemas.microsoft.com/office/drawing/2014/main" id="{04119EC0-8F6E-723F-B240-A2F780415F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F79CAAAA-33B3-5123-4324-92D7FFE6A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3900F6-6DD8-B58A-51DB-221FB4F9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7424298-6CA6-FCD3-CBEE-016AA9D7D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A25C8A-8938-C944-7291-65E0AB4B2492}"/>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indent="0">
              <a:buNone/>
            </a:pPr>
            <a:r>
              <a:rPr lang="en-US" dirty="0"/>
              <a:t>Metric(s) to Monitor Effectiveness</a:t>
            </a:r>
          </a:p>
          <a:p>
            <a:r>
              <a:rPr lang="en-US" dirty="0"/>
              <a:t>Provide an explanation of how the action is designed to address the unique identified need(s) of the unduplicated student group(s) being served.</a:t>
            </a:r>
          </a:p>
          <a:p>
            <a:r>
              <a:rPr lang="en-US" dirty="0"/>
              <a:t>Again, 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6" name="Slide Number Placeholder 5">
            <a:extLst>
              <a:ext uri="{FF2B5EF4-FFF2-40B4-BE49-F238E27FC236}">
                <a16:creationId xmlns:a16="http://schemas.microsoft.com/office/drawing/2014/main" id="{1A62FB83-5347-3E32-E310-7191C057EA70}"/>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93</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7511866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B4600C-6AC7-47E7-5B9F-70869FDFCE5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E3D507C-4D0F-0EA9-D679-E7255B0A6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1E989-6C80-2E98-75A5-CF99AD6BA3F6}"/>
              </a:ext>
            </a:extLst>
          </p:cNvPr>
          <p:cNvSpPr>
            <a:spLocks noGrp="1"/>
          </p:cNvSpPr>
          <p:nvPr>
            <p:ph type="title"/>
          </p:nvPr>
        </p:nvSpPr>
        <p:spPr>
          <a:xfrm>
            <a:off x="301420" y="386930"/>
            <a:ext cx="11052380" cy="1188950"/>
          </a:xfrm>
        </p:spPr>
        <p:txBody>
          <a:bodyPr anchor="b">
            <a:normAutofit/>
          </a:bodyPr>
          <a:lstStyle/>
          <a:p>
            <a:r>
              <a:rPr lang="en-US" sz="4000" dirty="0"/>
              <a:t>Planned Percentage of Improved Services (1)</a:t>
            </a:r>
            <a:endParaRPr lang="en-US" sz="3800" dirty="0"/>
          </a:p>
        </p:txBody>
      </p:sp>
      <p:grpSp>
        <p:nvGrpSpPr>
          <p:cNvPr id="20" name="Group 19">
            <a:extLst>
              <a:ext uri="{FF2B5EF4-FFF2-40B4-BE49-F238E27FC236}">
                <a16:creationId xmlns:a16="http://schemas.microsoft.com/office/drawing/2014/main" id="{BC5936A1-DEDC-0E21-E33F-49D0914D8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36E61CE3-553C-59C5-AB0A-1766CEC08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D35A1C-BE0E-9C74-BE9A-0D0BA28A8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CFC47B45-BB4D-E8D7-5DCA-7A0FABC1C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12D07-C801-8EC1-99F6-861555DA2372}"/>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marR="0" indent="0">
              <a:spcBef>
                <a:spcPts val="0"/>
              </a:spcBef>
              <a:spcAft>
                <a:spcPts val="1200"/>
              </a:spcAft>
              <a:buNone/>
            </a:pPr>
            <a:r>
              <a:rPr lang="en-US" dirty="0">
                <a:solidFill>
                  <a:srgbClr val="000000"/>
                </a:solidFill>
                <a:ea typeface="Calibri" panose="020F0502020204030204" pitchFamily="34" charset="0"/>
                <a:cs typeface="Arial" panose="020B0604020202020204" pitchFamily="34" charset="0"/>
              </a:rPr>
              <a:t>Prompt:</a:t>
            </a:r>
          </a:p>
          <a:p>
            <a:pPr>
              <a:spcBef>
                <a:spcPts val="0"/>
              </a:spcBef>
              <a:spcAft>
                <a:spcPts val="1200"/>
              </a:spcAft>
            </a:pPr>
            <a:r>
              <a:rPr lang="en-US" dirty="0">
                <a:solidFill>
                  <a:srgbClr val="000000"/>
                </a:solidFill>
                <a:ea typeface="Calibri" panose="020F0502020204030204" pitchFamily="34" charset="0"/>
                <a:cs typeface="Arial" panose="020B0604020202020204" pitchFamily="34" charset="0"/>
              </a:rPr>
              <a:t>For any limited action contributing to meeting the increased or improved services requirement that is associated with a Planned Percentage of Improved Services in the Contributing Summary Table rather than an expenditure of LCFF funds, describe the methodology that was used to determine the contribution of the action towards the proportional percentage, as applicable.</a:t>
            </a:r>
            <a:endParaRPr lang="en-US" dirty="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2705590-24E0-B521-7711-B4C1AF207016}"/>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94</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158985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48951C-9E9E-BED7-3CAC-E4FCD944426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EB268D-79E1-DE19-6A3A-AF94DC0D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6425A-DEBF-C10A-2EAB-381FBE211863}"/>
              </a:ext>
            </a:extLst>
          </p:cNvPr>
          <p:cNvSpPr>
            <a:spLocks noGrp="1"/>
          </p:cNvSpPr>
          <p:nvPr>
            <p:ph type="title"/>
          </p:nvPr>
        </p:nvSpPr>
        <p:spPr>
          <a:xfrm>
            <a:off x="301420" y="386930"/>
            <a:ext cx="11052380" cy="1188950"/>
          </a:xfrm>
        </p:spPr>
        <p:txBody>
          <a:bodyPr anchor="b">
            <a:normAutofit/>
          </a:bodyPr>
          <a:lstStyle/>
          <a:p>
            <a:r>
              <a:rPr lang="en-US" sz="4000" dirty="0"/>
              <a:t>Planned Percentage of Improved Services (2)</a:t>
            </a:r>
            <a:endParaRPr lang="en-US" sz="3800" dirty="0"/>
          </a:p>
        </p:txBody>
      </p:sp>
      <p:grpSp>
        <p:nvGrpSpPr>
          <p:cNvPr id="20" name="Group 19">
            <a:extLst>
              <a:ext uri="{FF2B5EF4-FFF2-40B4-BE49-F238E27FC236}">
                <a16:creationId xmlns:a16="http://schemas.microsoft.com/office/drawing/2014/main" id="{BA9C7EAC-AF39-91B2-3464-BC9E476B7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F8A6CB16-162D-7845-61E3-C12E84AE7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4B09FEF-CA55-2750-8E4D-222EBF526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1C6D322F-A14B-A7D3-D853-31F59662D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C0B303-64D9-30DA-90DD-1C1284AAC508}"/>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indent="0">
              <a:buNone/>
            </a:pPr>
            <a:r>
              <a:rPr lang="en-US" dirty="0"/>
              <a:t>Instructions:</a:t>
            </a:r>
          </a:p>
          <a:p>
            <a:r>
              <a:rPr lang="en-US" dirty="0"/>
              <a:t>For each action with an identified Planned Percentage of Improved Services, identify the goal and action number and describe the methodology that was used.</a:t>
            </a:r>
          </a:p>
          <a:p>
            <a:r>
              <a:rPr lang="en-US" dirty="0"/>
              <a:t>When identifying a Planned Percentage of Improved Services, the LEA must describe the methodology that it used to determine the contribution of the action towards the proportional percentage. The percentage of improved services for an action corresponds to the amount of LCFF funding that the LEA estimates it would expend to implement the action if it were funded.</a:t>
            </a:r>
          </a:p>
        </p:txBody>
      </p:sp>
      <p:sp>
        <p:nvSpPr>
          <p:cNvPr id="6" name="Slide Number Placeholder 5">
            <a:extLst>
              <a:ext uri="{FF2B5EF4-FFF2-40B4-BE49-F238E27FC236}">
                <a16:creationId xmlns:a16="http://schemas.microsoft.com/office/drawing/2014/main" id="{5FF1F6E9-1A08-A1B2-2BAC-A8FE73E9F5DD}"/>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95</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7659301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E5B925-B6EC-0B5E-7BC9-CE5B51771FBE}"/>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E3C225-2742-4980-5E80-66B9D2F43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F3BAD08-25F9-8E30-C1E3-9EC21719A3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4" name="Rectangle 33">
              <a:extLst>
                <a:ext uri="{FF2B5EF4-FFF2-40B4-BE49-F238E27FC236}">
                  <a16:creationId xmlns:a16="http://schemas.microsoft.com/office/drawing/2014/main" id="{959ABF8B-0CDB-0D9A-A2AA-4744E557B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07E675C-0EFF-BC9E-15C8-E15F098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4D3E75-202A-325A-356E-EA3074FD9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1580B695-1488-4640-5FE2-757729E5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DA4E10-5CEE-CE37-E9C3-9D84510F45C2}"/>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5400" dirty="0"/>
              <a:t>Increasing Staff Providing Direct Services (1)</a:t>
            </a:r>
          </a:p>
        </p:txBody>
      </p:sp>
      <p:sp>
        <p:nvSpPr>
          <p:cNvPr id="7" name="Slide Number Placeholder 6">
            <a:extLst>
              <a:ext uri="{FF2B5EF4-FFF2-40B4-BE49-F238E27FC236}">
                <a16:creationId xmlns:a16="http://schemas.microsoft.com/office/drawing/2014/main" id="{66582CB9-5B20-B266-715D-CA369D1F5C52}"/>
              </a:ext>
            </a:extLst>
          </p:cNvPr>
          <p:cNvSpPr>
            <a:spLocks noGrp="1"/>
          </p:cNvSpPr>
          <p:nvPr>
            <p:ph type="sldNum" sz="quarter" idx="12"/>
          </p:nvPr>
        </p:nvSpPr>
        <p:spPr>
          <a:xfrm>
            <a:off x="8610600" y="6299200"/>
            <a:ext cx="2743200" cy="55816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1E47FE53-EBF0-4DA7-9D9D-CC1C3A20F3CB}" type="slidenum">
              <a:rPr kumimoji="0" lang="en-US" sz="2400" b="0" i="0" u="none" strike="noStrike" cap="none" spc="0" normalizeH="0" baseline="0" noProof="0" smtClean="0">
                <a:ln>
                  <a:noFill/>
                </a:ln>
                <a:solidFill>
                  <a:schemeClr val="tx1"/>
                </a:solidFill>
                <a:effectLst/>
                <a:uLnTx/>
                <a:uFillTx/>
              </a:rPr>
              <a:pPr marR="0" lvl="0" indent="0" defTabSz="914400" fontAlgn="auto">
                <a:spcBef>
                  <a:spcPts val="0"/>
                </a:spcBef>
                <a:spcAft>
                  <a:spcPts val="600"/>
                </a:spcAft>
                <a:buClrTx/>
                <a:buSzTx/>
                <a:buFontTx/>
                <a:buNone/>
                <a:tabLst/>
                <a:defRPr/>
              </a:pPr>
              <a:t>96</a:t>
            </a:fld>
            <a:endParaRPr kumimoji="0" lang="en-US" sz="24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030097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CAD5DF-7D7E-5696-FDE1-BDDC24AC04E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3ED199E-8020-BA13-1D76-670A4D05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3DB2C-FDCC-E898-2467-4803A77ED4F4}"/>
              </a:ext>
            </a:extLst>
          </p:cNvPr>
          <p:cNvSpPr>
            <a:spLocks noGrp="1"/>
          </p:cNvSpPr>
          <p:nvPr>
            <p:ph type="title"/>
          </p:nvPr>
        </p:nvSpPr>
        <p:spPr>
          <a:xfrm>
            <a:off x="301420" y="386930"/>
            <a:ext cx="11052380" cy="1188950"/>
          </a:xfrm>
        </p:spPr>
        <p:txBody>
          <a:bodyPr anchor="b">
            <a:normAutofit/>
          </a:bodyPr>
          <a:lstStyle/>
          <a:p>
            <a:r>
              <a:rPr lang="en-US" sz="4000" dirty="0"/>
              <a:t>Increasing Staff Providing Direct Services (2)</a:t>
            </a:r>
            <a:endParaRPr lang="en-US" sz="3800" dirty="0"/>
          </a:p>
        </p:txBody>
      </p:sp>
      <p:grpSp>
        <p:nvGrpSpPr>
          <p:cNvPr id="20" name="Group 19">
            <a:extLst>
              <a:ext uri="{FF2B5EF4-FFF2-40B4-BE49-F238E27FC236}">
                <a16:creationId xmlns:a16="http://schemas.microsoft.com/office/drawing/2014/main" id="{1C55A740-7D49-9634-8BB8-2AB1A0AF00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DF8D16D8-F7BF-1EAF-4663-38B0AC53A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16DD03-F723-751D-43CE-E4ABAD9D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AD5FFC1-309F-E662-CA2A-F0550C5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E1679A-9B8E-E87A-1705-C9598CAC0BB1}"/>
              </a:ext>
            </a:extLst>
          </p:cNvPr>
          <p:cNvSpPr>
            <a:spLocks noGrp="1"/>
          </p:cNvSpPr>
          <p:nvPr>
            <p:ph idx="1"/>
          </p:nvPr>
        </p:nvSpPr>
        <p:spPr>
          <a:xfrm>
            <a:off x="496918" y="1962811"/>
            <a:ext cx="10856881" cy="4276940"/>
          </a:xfrm>
        </p:spPr>
        <p:txBody>
          <a:bodyPr vert="horz" lIns="91440" tIns="45720" rIns="91440" bIns="45720" rtlCol="0" anchor="ctr">
            <a:normAutofit/>
          </a:bodyPr>
          <a:lstStyle/>
          <a:p>
            <a:pPr marL="0" marR="0" indent="0">
              <a:spcBef>
                <a:spcPts val="300"/>
              </a:spcBef>
              <a:spcAft>
                <a:spcPts val="600"/>
              </a:spcAft>
              <a:buNone/>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Prompt: A description of the plan for how the additional concentration grant add-on funding identified above will be used to increase the number of staff providing direct services to students at schools that have a high concentration (above 55 percent) of foster youth, English learners, and low-income students, as applicable.</a:t>
            </a:r>
          </a:p>
          <a:p>
            <a:pPr>
              <a:spcBef>
                <a:spcPts val="300"/>
              </a:spcBef>
              <a:spcAft>
                <a:spcPts val="6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Only applicable to LEAs that receive the additional 15 percent concentration grant add-on.</a:t>
            </a:r>
            <a:endParaRPr lang="en-US" dirty="0"/>
          </a:p>
        </p:txBody>
      </p:sp>
      <p:sp>
        <p:nvSpPr>
          <p:cNvPr id="6" name="Slide Number Placeholder 5">
            <a:extLst>
              <a:ext uri="{FF2B5EF4-FFF2-40B4-BE49-F238E27FC236}">
                <a16:creationId xmlns:a16="http://schemas.microsoft.com/office/drawing/2014/main" id="{2DD65116-27E8-7899-575B-E2E8A47218A2}"/>
              </a:ext>
            </a:extLst>
          </p:cNvPr>
          <p:cNvSpPr>
            <a:spLocks noGrp="1"/>
          </p:cNvSpPr>
          <p:nvPr>
            <p:ph type="sldNum" sz="quarter" idx="4"/>
          </p:nvPr>
        </p:nvSpPr>
        <p:spPr>
          <a:xfrm>
            <a:off x="8610600" y="6275785"/>
            <a:ext cx="2743200" cy="58158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97</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322109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A5FD92-2CFC-B829-5B85-99D1C94C80C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2DA184E-C078-11C4-310D-0A8319D44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9E760-7BC4-2932-EFD3-60393DCE146D}"/>
              </a:ext>
            </a:extLst>
          </p:cNvPr>
          <p:cNvSpPr>
            <a:spLocks noGrp="1"/>
          </p:cNvSpPr>
          <p:nvPr>
            <p:ph type="title"/>
          </p:nvPr>
        </p:nvSpPr>
        <p:spPr>
          <a:xfrm>
            <a:off x="301420" y="386930"/>
            <a:ext cx="11052380" cy="1188950"/>
          </a:xfrm>
        </p:spPr>
        <p:txBody>
          <a:bodyPr anchor="b">
            <a:normAutofit/>
          </a:bodyPr>
          <a:lstStyle/>
          <a:p>
            <a:r>
              <a:rPr lang="en-US" sz="4000"/>
              <a:t>Increasing Staff Providing Direct Services (3)</a:t>
            </a:r>
            <a:endParaRPr lang="en-US" sz="3800"/>
          </a:p>
        </p:txBody>
      </p:sp>
      <p:grpSp>
        <p:nvGrpSpPr>
          <p:cNvPr id="20" name="Group 19">
            <a:extLst>
              <a:ext uri="{FF2B5EF4-FFF2-40B4-BE49-F238E27FC236}">
                <a16:creationId xmlns:a16="http://schemas.microsoft.com/office/drawing/2014/main" id="{98DE663F-070B-E67A-6B93-9FC0B41D70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6014345A-2134-BBF5-63C8-8E19CDECD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FD11CD-2FF8-6CB4-383E-07F80514D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FAE4693D-A1EF-A351-B6B3-4C1C6781B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AA5CC6-A8F5-C82C-8D31-58DFB3C2DE45}"/>
              </a:ext>
            </a:extLst>
          </p:cNvPr>
          <p:cNvSpPr>
            <a:spLocks noGrp="1"/>
          </p:cNvSpPr>
          <p:nvPr>
            <p:ph idx="1"/>
          </p:nvPr>
        </p:nvSpPr>
        <p:spPr>
          <a:xfrm>
            <a:off x="496918" y="1962811"/>
            <a:ext cx="10856881" cy="4276940"/>
          </a:xfrm>
        </p:spPr>
        <p:txBody>
          <a:bodyPr vert="horz" lIns="91440" tIns="45720" rIns="91440" bIns="45720" rtlCol="0" anchor="ctr">
            <a:normAutofit/>
          </a:bodyPr>
          <a:lstStyle/>
          <a:p>
            <a:pPr lvl="0"/>
            <a:r>
              <a:rPr lang="en-US" dirty="0"/>
              <a:t>An LEA receiving the additional 15 percent concentration grant add-on must demonstrate how it is using the funds to increase the number of staff who provide direct services to students at schools with an enrollment of foster youth, English learners, and low-income students that is greater than 55 percent as compared to the number of staff who provide direct services to students at schools with an enrollment of foster youth, English learners, and low-income students that is equal to or less than 55 percent.</a:t>
            </a:r>
          </a:p>
          <a:p>
            <a:pPr lvl="0"/>
            <a:r>
              <a:rPr lang="en-US" dirty="0"/>
              <a:t>Pages 24–25 of the LCAP template instructions provide specifics for providing the required descriptions and completing the table. </a:t>
            </a:r>
            <a:endParaRPr lang="en-US" dirty="0">
              <a:cs typeface="Arial"/>
            </a:endParaRPr>
          </a:p>
        </p:txBody>
      </p:sp>
      <p:sp>
        <p:nvSpPr>
          <p:cNvPr id="6" name="Slide Number Placeholder 5">
            <a:extLst>
              <a:ext uri="{FF2B5EF4-FFF2-40B4-BE49-F238E27FC236}">
                <a16:creationId xmlns:a16="http://schemas.microsoft.com/office/drawing/2014/main" id="{F9B0E07D-E53A-B16F-D47E-7AF9C2D26BFA}"/>
              </a:ext>
            </a:extLst>
          </p:cNvPr>
          <p:cNvSpPr>
            <a:spLocks noGrp="1"/>
          </p:cNvSpPr>
          <p:nvPr>
            <p:ph type="sldNum" sz="quarter" idx="4"/>
          </p:nvPr>
        </p:nvSpPr>
        <p:spPr>
          <a:xfrm>
            <a:off x="8610600" y="6350924"/>
            <a:ext cx="2743200" cy="50644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defTabSz="457200" rtl="0" eaLnBrk="1" fontAlgn="auto" latinLnBrk="0" hangingPunct="1">
                <a:spcBef>
                  <a:spcPts val="0"/>
                </a:spcBef>
                <a:spcAft>
                  <a:spcPts val="600"/>
                </a:spcAft>
                <a:buClrTx/>
                <a:buSzTx/>
                <a:buFontTx/>
                <a:buNone/>
                <a:tabLst/>
                <a:defRPr/>
              </a:pPr>
              <a:t>98</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8997749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3" name="Rectangle 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F1A8A3F9-2C2D-48C1-B00A-4651F09D6B73}"/>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mj-lt"/>
                <a:ea typeface="+mj-ea"/>
                <a:cs typeface="+mj-cs"/>
              </a:rPr>
              <a:t>Upcoming Opportunities</a:t>
            </a:r>
          </a:p>
        </p:txBody>
      </p:sp>
      <p:sp>
        <p:nvSpPr>
          <p:cNvPr id="14" name="Text Placeholder 13">
            <a:extLst>
              <a:ext uri="{FF2B5EF4-FFF2-40B4-BE49-F238E27FC236}">
                <a16:creationId xmlns:a16="http://schemas.microsoft.com/office/drawing/2014/main" id="{EECC90DE-2526-4DE0-8945-6ED288AD237B}"/>
              </a:ext>
            </a:extLst>
          </p:cNvPr>
          <p:cNvSpPr>
            <a:spLocks noGrp="1"/>
          </p:cNvSpPr>
          <p:nvPr>
            <p:ph type="body" idx="4294967295"/>
          </p:nvPr>
        </p:nvSpPr>
        <p:spPr>
          <a:xfrm>
            <a:off x="7526275" y="2366751"/>
            <a:ext cx="3618381" cy="2124496"/>
          </a:xfrm>
        </p:spPr>
        <p:txBody>
          <a:bodyPr vert="horz" lIns="91440" tIns="45720" rIns="91440" bIns="45720" rtlCol="0" anchor="ctr">
            <a:normAutofit/>
          </a:bodyPr>
          <a:lstStyle/>
          <a:p>
            <a:r>
              <a:rPr lang="en-US" sz="2800" kern="1200" dirty="0">
                <a:solidFill>
                  <a:schemeClr val="tx1"/>
                </a:solidFill>
                <a:latin typeface="+mn-lt"/>
                <a:ea typeface="+mn-ea"/>
                <a:cs typeface="+mn-cs"/>
              </a:rPr>
              <a:t>Future Trainings and contact information</a:t>
            </a:r>
          </a:p>
        </p:txBody>
      </p:sp>
      <p:sp>
        <p:nvSpPr>
          <p:cNvPr id="7" name="Slide Number Placeholder 6">
            <a:extLst>
              <a:ext uri="{FF2B5EF4-FFF2-40B4-BE49-F238E27FC236}">
                <a16:creationId xmlns:a16="http://schemas.microsoft.com/office/drawing/2014/main" id="{EAEBAA9E-9CF1-45D5-9116-13A471BDABFD}"/>
              </a:ext>
            </a:extLst>
          </p:cNvPr>
          <p:cNvSpPr>
            <a:spLocks noGrp="1"/>
          </p:cNvSpPr>
          <p:nvPr>
            <p:ph type="sldNum" sz="quarter" idx="4"/>
          </p:nvPr>
        </p:nvSpPr>
        <p:spPr>
          <a:xfrm>
            <a:off x="8610600" y="6188530"/>
            <a:ext cx="2743200" cy="668836"/>
          </a:xfrm>
        </p:spPr>
        <p:txBody>
          <a:bodyPr vert="horz" lIns="91440" tIns="45720" rIns="91440" bIns="45720" rtlCol="0" anchor="ctr">
            <a:normAutofit/>
          </a:bodyPr>
          <a:lstStyle/>
          <a:p>
            <a:pPr defTabSz="914400">
              <a:spcAft>
                <a:spcPts val="600"/>
              </a:spcAft>
            </a:pPr>
            <a:fld id="{1E47FE53-EBF0-4DA7-9D9D-CC1C3A20F3CB}" type="slidenum">
              <a:rPr lang="en-US" sz="2400" smtClean="0">
                <a:solidFill>
                  <a:schemeClr val="tx1"/>
                </a:solidFill>
              </a:rPr>
              <a:pPr defTabSz="914400">
                <a:spcAft>
                  <a:spcPts val="600"/>
                </a:spcAft>
              </a:pPr>
              <a:t>99</a:t>
            </a:fld>
            <a:endParaRPr lang="en-US" sz="2400" dirty="0">
              <a:solidFill>
                <a:schemeClr val="tx1"/>
              </a:solidFill>
            </a:endParaRPr>
          </a:p>
        </p:txBody>
      </p:sp>
    </p:spTree>
    <p:extLst>
      <p:ext uri="{BB962C8B-B14F-4D97-AF65-F5344CB8AC3E}">
        <p14:creationId xmlns:p14="http://schemas.microsoft.com/office/powerpoint/2010/main" val="2927815523"/>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1704A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8311</Words>
  <Application>Microsoft Office PowerPoint</Application>
  <PresentationFormat>Widescreen</PresentationFormat>
  <Paragraphs>738</Paragraphs>
  <Slides>102</Slides>
  <Notes>54</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102</vt:i4>
      </vt:variant>
    </vt:vector>
  </HeadingPairs>
  <TitlesOfParts>
    <vt:vector size="111" baseType="lpstr">
      <vt:lpstr>Arial</vt:lpstr>
      <vt:lpstr>Calibri</vt:lpstr>
      <vt:lpstr>Open Sans</vt:lpstr>
      <vt:lpstr>Open Sans SemiBold</vt:lpstr>
      <vt:lpstr>Times New Roman</vt:lpstr>
      <vt:lpstr>Wingdings</vt:lpstr>
      <vt:lpstr>Office Theme</vt:lpstr>
      <vt:lpstr>1_Office Theme</vt:lpstr>
      <vt:lpstr>2_Office Theme</vt:lpstr>
      <vt:lpstr>Template and Instructions</vt:lpstr>
      <vt:lpstr>Webinar Series</vt:lpstr>
      <vt:lpstr>Template Files</vt:lpstr>
      <vt:lpstr>Purpose</vt:lpstr>
      <vt:lpstr>Note</vt:lpstr>
      <vt:lpstr>Intended Audience</vt:lpstr>
      <vt:lpstr>New Requirement</vt:lpstr>
      <vt:lpstr>LCAP Adoption Fiscal Penalty</vt:lpstr>
      <vt:lpstr>The Mid-Year Update</vt:lpstr>
      <vt:lpstr>Legal Requirement</vt:lpstr>
      <vt:lpstr>Mid-Year Update: Purpose</vt:lpstr>
      <vt:lpstr>Considerations</vt:lpstr>
      <vt:lpstr>Framing the LCAP</vt:lpstr>
      <vt:lpstr>Requirement to Address the LCFF State Priorities</vt:lpstr>
      <vt:lpstr>Student Groups</vt:lpstr>
      <vt:lpstr>Functions of the LCAP Development Process</vt:lpstr>
      <vt:lpstr>Continuous Improvement  and Compliance</vt:lpstr>
      <vt:lpstr>Sections of the 2026–27 LCAP</vt:lpstr>
      <vt:lpstr>Reminders</vt:lpstr>
      <vt:lpstr>Read the Instructions!</vt:lpstr>
      <vt:lpstr>There are no changes to the LCAP template and instructions for the 2026-27 LCAP</vt:lpstr>
      <vt:lpstr>Plan Summary</vt:lpstr>
      <vt:lpstr>Purpose of the Plan Summary</vt:lpstr>
      <vt:lpstr>The Plan Summary Section</vt:lpstr>
      <vt:lpstr>Components of the Plan Summary</vt:lpstr>
      <vt:lpstr>General Information</vt:lpstr>
      <vt:lpstr>Reflections: Annual Performance (1) </vt:lpstr>
      <vt:lpstr>Reflections: Annual Performance (2) </vt:lpstr>
      <vt:lpstr>Annual Performance: Learning Recovery Emergency Block Grant Requirements (1)</vt:lpstr>
      <vt:lpstr>Annual Performance: LREBG Requirements (2)</vt:lpstr>
      <vt:lpstr>Annual Performance: LREBG Requirements (3)</vt:lpstr>
      <vt:lpstr>Reflections: Technical Assistance </vt:lpstr>
      <vt:lpstr>CSI Summary in LCAP</vt:lpstr>
      <vt:lpstr>Engaging Educational Partners</vt:lpstr>
      <vt:lpstr>Purpose of the Engaging Educational Partners Section (1)</vt:lpstr>
      <vt:lpstr>Purpose of the Engaging Educational Partners Section (2)</vt:lpstr>
      <vt:lpstr>Engaging Educational Partners Section</vt:lpstr>
      <vt:lpstr>Summary of the Engagement Process (1)</vt:lpstr>
      <vt:lpstr>Summary of the Engagement Process (2)</vt:lpstr>
      <vt:lpstr>Summary of the Engagement Process (3)</vt:lpstr>
      <vt:lpstr>Summary of the Engagement Process (4)</vt:lpstr>
      <vt:lpstr>Summary of the Engagement Process (5)</vt:lpstr>
      <vt:lpstr>How the LCAP Was Influenced By Feedback (1)</vt:lpstr>
      <vt:lpstr>How the LCAP Was Influenced By Feedback (2)</vt:lpstr>
      <vt:lpstr>Goals and Actions</vt:lpstr>
      <vt:lpstr>Purpose of the Goals and Actions Section</vt:lpstr>
      <vt:lpstr>Components of the Goals and Actions Section (1) </vt:lpstr>
      <vt:lpstr>Description and Why the Goal was Developed</vt:lpstr>
      <vt:lpstr>Considerations When Developing Goals</vt:lpstr>
      <vt:lpstr>Types of Goals (1)</vt:lpstr>
      <vt:lpstr>Types of Goals (2)</vt:lpstr>
      <vt:lpstr>Types of Goals (3)</vt:lpstr>
      <vt:lpstr>Measuring and Reporting Results Section</vt:lpstr>
      <vt:lpstr>Measuring and Reporting Results (1)</vt:lpstr>
      <vt:lpstr>Measuring and Reporting Results (2)</vt:lpstr>
      <vt:lpstr>Reporting for 2026–27 (1) </vt:lpstr>
      <vt:lpstr>Reporting for 2026–27 (2)</vt:lpstr>
      <vt:lpstr>Metrics and Outcomes vs Actions</vt:lpstr>
      <vt:lpstr>Required Metrics (1)</vt:lpstr>
      <vt:lpstr>Required Metrics (2)</vt:lpstr>
      <vt:lpstr>Required Metrics (3)</vt:lpstr>
      <vt:lpstr>Required Metrics (4)</vt:lpstr>
      <vt:lpstr>Actions</vt:lpstr>
      <vt:lpstr>Actions vs Metrics and Outcomes</vt:lpstr>
      <vt:lpstr>Required Actions (1)</vt:lpstr>
      <vt:lpstr>Required Actions (2)</vt:lpstr>
      <vt:lpstr>Required Actions (3)</vt:lpstr>
      <vt:lpstr>Required Actions (4)</vt:lpstr>
      <vt:lpstr>Required Actions (5)</vt:lpstr>
      <vt:lpstr>Goal Analysis for 2025–26</vt:lpstr>
      <vt:lpstr>Goal Analysis</vt:lpstr>
      <vt:lpstr>Prompt 1: Description of Overall Implementation</vt:lpstr>
      <vt:lpstr>Prompt 2: Material Differences</vt:lpstr>
      <vt:lpstr>Prompt 3: Effectiveness or Ineffectiveness (1)</vt:lpstr>
      <vt:lpstr>Prompt 3: Effectiveness or Ineffectiveness (2)</vt:lpstr>
      <vt:lpstr>Prompt 4: Changes</vt:lpstr>
      <vt:lpstr>Action Tables</vt:lpstr>
      <vt:lpstr>Purpose of the Action Tables</vt:lpstr>
      <vt:lpstr>Action Table Requirements</vt:lpstr>
      <vt:lpstr>Completing the Action Tables</vt:lpstr>
      <vt:lpstr>The Increased or Improved Services for Foster Youth, English Learners, and Low-Income Students Section</vt:lpstr>
      <vt:lpstr>Purpose of the Section</vt:lpstr>
      <vt:lpstr>Percentage to Increase or Improve Services</vt:lpstr>
      <vt:lpstr>LEA-wide and Schoolwide Actions (1)</vt:lpstr>
      <vt:lpstr>LEA-wide and Schoolwide Actions (2)</vt:lpstr>
      <vt:lpstr>LEA-wide and Schoolwide Actions (3)</vt:lpstr>
      <vt:lpstr>LEA-wide and Schoolwide Actions (4)</vt:lpstr>
      <vt:lpstr>LEA-wide and Schoolwide Actions (5)</vt:lpstr>
      <vt:lpstr>LEA-wide and Schoolwide Actions (6)</vt:lpstr>
      <vt:lpstr>Limited Actions Section</vt:lpstr>
      <vt:lpstr>Limited Actions (1)</vt:lpstr>
      <vt:lpstr>Limited Actions (2)</vt:lpstr>
      <vt:lpstr>Limited Actions (3)</vt:lpstr>
      <vt:lpstr>Planned Percentage of Improved Services (1)</vt:lpstr>
      <vt:lpstr>Planned Percentage of Improved Services (2)</vt:lpstr>
      <vt:lpstr>Increasing Staff Providing Direct Services (1)</vt:lpstr>
      <vt:lpstr>Increasing Staff Providing Direct Services (2)</vt:lpstr>
      <vt:lpstr>Increasing Staff Providing Direct Services (3)</vt:lpstr>
      <vt:lpstr>Upcoming Opportunities</vt:lpstr>
      <vt:lpstr>Upcoming Webinars</vt:lpstr>
      <vt:lpstr>Contact Information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and Instructions - LCFF (CA Dept of Education)</dc:title>
  <dc:subject>Tuesdays @ 2 webinar presentation of the template and instructions for the 2026-27 Local Control and Accountability Plan.</dc:subject>
  <dc:creator/>
  <cp:keywords/>
  <cp:revision>1</cp:revision>
  <dcterms:created xsi:type="dcterms:W3CDTF">2025-12-10T23:45:45Z</dcterms:created>
  <dcterms:modified xsi:type="dcterms:W3CDTF">2025-12-12T19:57:41Z</dcterms:modified>
</cp:coreProperties>
</file>