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 id="2147483702" r:id="rId2"/>
  </p:sldMasterIdLst>
  <p:notesMasterIdLst>
    <p:notesMasterId r:id="rId55"/>
  </p:notesMasterIdLst>
  <p:handoutMasterIdLst>
    <p:handoutMasterId r:id="rId56"/>
  </p:handoutMasterIdLst>
  <p:sldIdLst>
    <p:sldId id="533" r:id="rId3"/>
    <p:sldId id="483" r:id="rId4"/>
    <p:sldId id="323" r:id="rId5"/>
    <p:sldId id="534" r:id="rId6"/>
    <p:sldId id="320" r:id="rId7"/>
    <p:sldId id="535" r:id="rId8"/>
    <p:sldId id="396" r:id="rId9"/>
    <p:sldId id="402" r:id="rId10"/>
    <p:sldId id="398" r:id="rId11"/>
    <p:sldId id="484" r:id="rId12"/>
    <p:sldId id="469" r:id="rId13"/>
    <p:sldId id="485" r:id="rId14"/>
    <p:sldId id="409" r:id="rId15"/>
    <p:sldId id="536" r:id="rId16"/>
    <p:sldId id="537" r:id="rId17"/>
    <p:sldId id="471" r:id="rId18"/>
    <p:sldId id="487" r:id="rId19"/>
    <p:sldId id="539" r:id="rId20"/>
    <p:sldId id="488" r:id="rId21"/>
    <p:sldId id="489" r:id="rId22"/>
    <p:sldId id="492" r:id="rId23"/>
    <p:sldId id="491" r:id="rId24"/>
    <p:sldId id="538" r:id="rId25"/>
    <p:sldId id="476" r:id="rId26"/>
    <p:sldId id="494" r:id="rId27"/>
    <p:sldId id="495" r:id="rId28"/>
    <p:sldId id="496" r:id="rId29"/>
    <p:sldId id="497" r:id="rId30"/>
    <p:sldId id="498" r:id="rId31"/>
    <p:sldId id="477" r:id="rId32"/>
    <p:sldId id="499" r:id="rId33"/>
    <p:sldId id="500" r:id="rId34"/>
    <p:sldId id="501" r:id="rId35"/>
    <p:sldId id="502" r:id="rId36"/>
    <p:sldId id="503" r:id="rId37"/>
    <p:sldId id="504" r:id="rId38"/>
    <p:sldId id="505" r:id="rId39"/>
    <p:sldId id="506" r:id="rId40"/>
    <p:sldId id="507" r:id="rId41"/>
    <p:sldId id="508" r:id="rId42"/>
    <p:sldId id="509" r:id="rId43"/>
    <p:sldId id="510" r:id="rId44"/>
    <p:sldId id="511" r:id="rId45"/>
    <p:sldId id="512" r:id="rId46"/>
    <p:sldId id="478" r:id="rId47"/>
    <p:sldId id="540" r:id="rId48"/>
    <p:sldId id="541" r:id="rId49"/>
    <p:sldId id="464" r:id="rId50"/>
    <p:sldId id="465" r:id="rId51"/>
    <p:sldId id="542" r:id="rId52"/>
    <p:sldId id="368" r:id="rId53"/>
    <p:sldId id="373" r:id="rId5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EBF6"/>
    <a:srgbClr val="BDD6EE"/>
    <a:srgbClr val="002060"/>
    <a:srgbClr val="1704A0"/>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2" autoAdjust="0"/>
    <p:restoredTop sz="48827" autoAdjust="0"/>
  </p:normalViewPr>
  <p:slideViewPr>
    <p:cSldViewPr snapToGrid="0">
      <p:cViewPr varScale="1">
        <p:scale>
          <a:sx n="57" d="100"/>
          <a:sy n="57" d="100"/>
        </p:scale>
        <p:origin x="72" y="41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_rels/viewProps.xml.rels><?xml version="1.0" encoding="UTF-8" standalone="yes"?>
<Relationships xmlns="http://schemas.openxmlformats.org/package/2006/relationships"><Relationship Id="rId1" Type="http://schemas.openxmlformats.org/officeDocument/2006/relationships/slide" Target="slides/slide4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5/23/2025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5/23/2025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The increased or improved services requirement is demonstrated in various places within the LCAP, including the Goals and Actions section.</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a:p>
        </p:txBody>
      </p:sp>
    </p:spTree>
    <p:extLst>
      <p:ext uri="{BB962C8B-B14F-4D97-AF65-F5344CB8AC3E}">
        <p14:creationId xmlns:p14="http://schemas.microsoft.com/office/powerpoint/2010/main" val="401882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The percentage in the red box is the LEA's minimum proportionality percentage, or MPP.</a:t>
            </a:r>
          </a:p>
          <a:p>
            <a:endParaRPr lang="en-US" dirty="0">
              <a:cs typeface="Calibri"/>
            </a:endParaRPr>
          </a:p>
          <a:p>
            <a:r>
              <a:rPr lang="en-US" dirty="0">
                <a:cs typeface="Calibri"/>
              </a:rPr>
              <a:t>Pages 19-20 of the LCAP Instructions</a:t>
            </a:r>
            <a:endParaRPr lang="en-US" dirty="0"/>
          </a:p>
          <a:p>
            <a:pPr marL="0" indent="0">
              <a:buFontTx/>
              <a:buNone/>
            </a:pPr>
            <a:endParaRPr lang="en-US" b="1" dirty="0">
              <a:cs typeface="Calibri"/>
            </a:endParaRPr>
          </a:p>
          <a:p>
            <a:pPr marL="171450" indent="-171450">
              <a:buFont typeface="Arial" panose="020B0604020202020204" pitchFamily="34" charset="0"/>
              <a:buChar char="•"/>
            </a:pPr>
            <a:r>
              <a:rPr lang="en-US" b="1" dirty="0"/>
              <a:t>Total Projected LCFF Supplemental and/or Concentration Grants: </a:t>
            </a:r>
            <a:r>
              <a:rPr lang="en-US" dirty="0"/>
              <a:t>Specify the amount of LCFF supplemental and concentration grant funds the LEA estimates it will receive in the coming year based on the number and concentration of foster youth, English learner, and low-income students. This amount includes the Additional 15 percent LCFF Concentration Grant.</a:t>
            </a:r>
          </a:p>
          <a:p>
            <a:pPr marL="171450" indent="-171450">
              <a:buFont typeface="Arial" panose="020B0604020202020204" pitchFamily="34" charset="0"/>
              <a:buChar char="•"/>
            </a:pPr>
            <a:endParaRPr lang="en-US" dirty="0">
              <a:ea typeface="Calibri"/>
              <a:cs typeface="Calibri"/>
            </a:endParaRPr>
          </a:p>
          <a:p>
            <a:pPr marL="171450" indent="-171450">
              <a:buFont typeface="Arial" panose="020B0604020202020204" pitchFamily="34" charset="0"/>
              <a:buChar char="•"/>
            </a:pPr>
            <a:r>
              <a:rPr lang="en-US" b="1" dirty="0"/>
              <a:t>Projected Additional LCFF Concentration Grant (15 percent): </a:t>
            </a:r>
            <a:r>
              <a:rPr lang="en-US" dirty="0"/>
              <a:t>Specify the amount of additional LCFF concentration grant add-on funding, as described in </a:t>
            </a:r>
            <a:r>
              <a:rPr lang="en-US" i="1" dirty="0"/>
              <a:t>EC</a:t>
            </a:r>
            <a:r>
              <a:rPr lang="en-US" dirty="0"/>
              <a:t> Section 42238.02, that the LEA estimates it will receive in the coming year.</a:t>
            </a:r>
            <a:endParaRPr lang="en-US" dirty="0">
              <a:cs typeface="Calibri"/>
            </a:endParaRPr>
          </a:p>
          <a:p>
            <a:pPr marL="171450" indent="-171450">
              <a:buFont typeface="Arial" panose="020B0604020202020204" pitchFamily="34" charset="0"/>
              <a:buChar char="•"/>
            </a:pPr>
            <a:endParaRPr lang="en-US" dirty="0">
              <a:ea typeface="Calibri"/>
              <a:cs typeface="Calibri"/>
            </a:endParaRPr>
          </a:p>
          <a:p>
            <a:pPr marL="171450" indent="-171450">
              <a:buFont typeface="Arial" panose="020B0604020202020204" pitchFamily="34" charset="0"/>
              <a:buChar char="•"/>
            </a:pPr>
            <a:r>
              <a:rPr lang="en-US" b="1" dirty="0"/>
              <a:t>Projected Percentage to Increase or Improve Services for the Coming School Year: </a:t>
            </a:r>
            <a:r>
              <a:rPr lang="en-US" dirty="0"/>
              <a:t>Specify the estimated percentage by which services for unduplicated pupils must be increased or improved as compared to the services provided to all students in the LCAP year as calculated pursuant to 5 </a:t>
            </a:r>
            <a:r>
              <a:rPr lang="en-US" i="1" dirty="0"/>
              <a:t>CCR</a:t>
            </a:r>
            <a:r>
              <a:rPr lang="en-US" dirty="0"/>
              <a:t> Section 15496(a)(7).</a:t>
            </a:r>
            <a:endParaRPr lang="en-US" dirty="0">
              <a:cs typeface="Calibri"/>
            </a:endParaRPr>
          </a:p>
          <a:p>
            <a:pPr>
              <a:buFont typeface="Arial" panose="020B0604020202020204" pitchFamily="34" charset="0"/>
            </a:pPr>
            <a:endParaRPr lang="en-US" dirty="0">
              <a:ea typeface="Calibri"/>
              <a:cs typeface="Calibri"/>
            </a:endParaRPr>
          </a:p>
          <a:p>
            <a:pPr marL="171450" indent="-171450">
              <a:buFont typeface="Arial" panose="020B0604020202020204" pitchFamily="34" charset="0"/>
              <a:buChar char="•"/>
            </a:pPr>
            <a:r>
              <a:rPr lang="en-US" b="1" dirty="0"/>
              <a:t>LCFF Carryover — Percentage:</a:t>
            </a:r>
            <a:r>
              <a:rPr lang="en-US" dirty="0"/>
              <a:t> Specify the LCFF Carryover — Percentage identified in the LCFF Carryover Table. If a carryover percentage is not identified in the LCFF Carryover Table, specify a percentage of zero (0.00%).</a:t>
            </a:r>
            <a:endParaRPr lang="en-US" dirty="0">
              <a:cs typeface="Calibri"/>
            </a:endParaRPr>
          </a:p>
          <a:p>
            <a:pPr marL="171450" indent="-171450">
              <a:buFont typeface="Arial" panose="020B0604020202020204" pitchFamily="34" charset="0"/>
              <a:buChar char="•"/>
            </a:pPr>
            <a:endParaRPr lang="en-US" dirty="0">
              <a:ea typeface="Calibri"/>
              <a:cs typeface="Calibri"/>
            </a:endParaRPr>
          </a:p>
          <a:p>
            <a:pPr marL="171450" indent="-171450">
              <a:buFont typeface="Arial" panose="020B0604020202020204" pitchFamily="34" charset="0"/>
              <a:buChar char="•"/>
            </a:pPr>
            <a:r>
              <a:rPr lang="en-US" b="1" dirty="0">
                <a:cs typeface="Calibri"/>
              </a:rPr>
              <a:t>LCFF Carryover – Dollar: </a:t>
            </a:r>
            <a:r>
              <a:rPr lang="en-US" dirty="0"/>
              <a:t>Specify the LCFF Carryover — Dollar amount identified in the LCFF Carryover Table. If a carryover amount is not identified in the LCFF Carryover Table, specify an amount of zero ($0).</a:t>
            </a:r>
            <a:endParaRPr lang="en-US" dirty="0">
              <a:cs typeface="Calibri"/>
            </a:endParaRPr>
          </a:p>
          <a:p>
            <a:endParaRPr lang="en-US" dirty="0">
              <a:cs typeface="Calibri"/>
            </a:endParaRPr>
          </a:p>
          <a:p>
            <a:pPr marL="171450" indent="-171450">
              <a:buFont typeface="Arial" panose="020B0604020202020204" pitchFamily="34" charset="0"/>
              <a:buChar char="•"/>
            </a:pPr>
            <a:r>
              <a:rPr lang="en-US" b="1" dirty="0"/>
              <a:t>Total Percentage to Increase or Improve Services for the Coming School Year (red box): </a:t>
            </a:r>
            <a:r>
              <a:rPr lang="en-US" dirty="0"/>
              <a:t>Add the Projected Percentage to Increase or Improve Services for the Coming School Year and the Proportional LCFF Required Carryover Percentage and specify the percentage. This is the LEA’s percentage by which services for unduplicated pupils must be increased or improved as compared to the services provided to all students in the LCAP year, as calculated pursuant to 5 </a:t>
            </a:r>
            <a:r>
              <a:rPr lang="en-US" i="1" dirty="0"/>
              <a:t>CCR</a:t>
            </a:r>
            <a:r>
              <a:rPr lang="en-US" dirty="0"/>
              <a:t> Section 15496(a)(7). This percentage is also known as the "minimum proportionality percentage" or "MPP."</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23</a:t>
            </a:fld>
            <a:endParaRPr lang="en-US"/>
          </a:p>
        </p:txBody>
      </p:sp>
    </p:spTree>
    <p:extLst>
      <p:ext uri="{BB962C8B-B14F-4D97-AF65-F5344CB8AC3E}">
        <p14:creationId xmlns:p14="http://schemas.microsoft.com/office/powerpoint/2010/main" val="4223448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Principally Directed and Effective: </a:t>
            </a:r>
            <a:r>
              <a:rPr lang="en-US" dirty="0"/>
              <a:t>An LEA demonstrates how an action is principally directed towards an unduplicated student group(s) when the LEA explains the need(s), condition(s), or circumstance(s) of the unduplicated student group(s) identified through a needs assessment and how the action addresses them. A meaningful needs assessment includes, at a minimum, analysis of applicable student achievement data and educational partner feedback.</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25</a:t>
            </a:fld>
            <a:endParaRPr lang="en-US"/>
          </a:p>
        </p:txBody>
      </p:sp>
    </p:spTree>
    <p:extLst>
      <p:ext uri="{BB962C8B-B14F-4D97-AF65-F5344CB8AC3E}">
        <p14:creationId xmlns:p14="http://schemas.microsoft.com/office/powerpoint/2010/main" val="3147935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Principally Directed and Effective: </a:t>
            </a:r>
            <a:r>
              <a:rPr lang="en-US" dirty="0"/>
              <a:t>An LEA demonstrates how an action is principally directed towards and effective in meeting the LEA’s goals for unduplicated students when the LEA explains how:​</a:t>
            </a:r>
          </a:p>
          <a:p>
            <a:pPr marL="628650" lvl="1" indent="-171450">
              <a:buFont typeface="Arial" panose="020B0604020202020204" pitchFamily="34" charset="0"/>
              <a:buChar char="•"/>
            </a:pPr>
            <a:r>
              <a:rPr lang="en-US" dirty="0"/>
              <a:t>It considers the needs, conditions, or circumstances of its unduplicated pupils;​</a:t>
            </a:r>
          </a:p>
          <a:p>
            <a:pPr marL="628650" lvl="1" indent="-171450">
              <a:buFont typeface="Arial" panose="020B0604020202020204" pitchFamily="34" charset="0"/>
              <a:buChar char="•"/>
            </a:pPr>
            <a:r>
              <a:rPr lang="en-US" dirty="0"/>
              <a:t>The action, or aspect(s) of the action (including, for example, its design, content, methods, or location), is based on these considerations; and​</a:t>
            </a:r>
          </a:p>
          <a:p>
            <a:pPr marL="628650" lvl="1" indent="-171450">
              <a:buFont typeface="Arial" panose="020B0604020202020204" pitchFamily="34" charset="0"/>
              <a:buChar char="•"/>
            </a:pPr>
            <a:r>
              <a:rPr lang="en-US" dirty="0"/>
              <a:t>The action is intended to help achieve an expected measurable outcome of the associated goal.​</a:t>
            </a:r>
          </a:p>
          <a:p>
            <a:pPr marL="171450" indent="-171450">
              <a:buFont typeface="Arial" panose="020B0604020202020204" pitchFamily="34" charset="0"/>
              <a:buChar char="•"/>
            </a:pPr>
            <a:r>
              <a:rPr lang="en-US" dirty="0"/>
              <a:t>As such, the response provided in this section may rely on a needs assessment of unduplicated students.​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Actions may be grouped within a description.</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26</a:t>
            </a:fld>
            <a:endParaRPr lang="en-US"/>
          </a:p>
        </p:txBody>
      </p:sp>
    </p:spTree>
    <p:extLst>
      <p:ext uri="{BB962C8B-B14F-4D97-AF65-F5344CB8AC3E}">
        <p14:creationId xmlns:p14="http://schemas.microsoft.com/office/powerpoint/2010/main" val="3744964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a:p>
        </p:txBody>
      </p:sp>
    </p:spTree>
    <p:extLst>
      <p:ext uri="{BB962C8B-B14F-4D97-AF65-F5344CB8AC3E}">
        <p14:creationId xmlns:p14="http://schemas.microsoft.com/office/powerpoint/2010/main" val="3736917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28</a:t>
            </a:fld>
            <a:endParaRPr lang="en-US"/>
          </a:p>
        </p:txBody>
      </p:sp>
    </p:spTree>
    <p:extLst>
      <p:ext uri="{BB962C8B-B14F-4D97-AF65-F5344CB8AC3E}">
        <p14:creationId xmlns:p14="http://schemas.microsoft.com/office/powerpoint/2010/main" val="16521869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29</a:t>
            </a:fld>
            <a:endParaRPr lang="en-US"/>
          </a:p>
        </p:txBody>
      </p:sp>
    </p:spTree>
    <p:extLst>
      <p:ext uri="{BB962C8B-B14F-4D97-AF65-F5344CB8AC3E}">
        <p14:creationId xmlns:p14="http://schemas.microsoft.com/office/powerpoint/2010/main" val="753261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31</a:t>
            </a:fld>
            <a:endParaRPr lang="en-US"/>
          </a:p>
        </p:txBody>
      </p:sp>
    </p:spTree>
    <p:extLst>
      <p:ext uri="{BB962C8B-B14F-4D97-AF65-F5344CB8AC3E}">
        <p14:creationId xmlns:p14="http://schemas.microsoft.com/office/powerpoint/2010/main" val="2722461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35285933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a:p>
        </p:txBody>
      </p:sp>
    </p:spTree>
    <p:extLst>
      <p:ext uri="{BB962C8B-B14F-4D97-AF65-F5344CB8AC3E}">
        <p14:creationId xmlns:p14="http://schemas.microsoft.com/office/powerpoint/2010/main" val="206940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7</a:t>
            </a:fld>
            <a:endParaRPr lang="en-US"/>
          </a:p>
        </p:txBody>
      </p:sp>
    </p:spTree>
    <p:extLst>
      <p:ext uri="{BB962C8B-B14F-4D97-AF65-F5344CB8AC3E}">
        <p14:creationId xmlns:p14="http://schemas.microsoft.com/office/powerpoint/2010/main" val="8800972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a:p>
        </p:txBody>
      </p:sp>
    </p:spTree>
    <p:extLst>
      <p:ext uri="{BB962C8B-B14F-4D97-AF65-F5344CB8AC3E}">
        <p14:creationId xmlns:p14="http://schemas.microsoft.com/office/powerpoint/2010/main" val="1795166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36</a:t>
            </a:fld>
            <a:endParaRPr lang="en-US"/>
          </a:p>
        </p:txBody>
      </p:sp>
    </p:spTree>
    <p:extLst>
      <p:ext uri="{BB962C8B-B14F-4D97-AF65-F5344CB8AC3E}">
        <p14:creationId xmlns:p14="http://schemas.microsoft.com/office/powerpoint/2010/main" val="9850648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Note: This prompt and the associated table are only required for LEAs that receive the additional 15 percent concentration grant add-on funding.</a:t>
            </a:r>
          </a:p>
        </p:txBody>
      </p:sp>
      <p:sp>
        <p:nvSpPr>
          <p:cNvPr id="4" name="Slide Number Placeholder 3"/>
          <p:cNvSpPr>
            <a:spLocks noGrp="1"/>
          </p:cNvSpPr>
          <p:nvPr>
            <p:ph type="sldNum" sz="quarter" idx="5"/>
          </p:nvPr>
        </p:nvSpPr>
        <p:spPr/>
        <p:txBody>
          <a:bodyPr/>
          <a:lstStyle/>
          <a:p>
            <a:fld id="{C4DE2599-B6DD-4604-94C4-ECDEF8D6962A}" type="slidenum">
              <a:rPr lang="en-US" smtClean="0"/>
              <a:t>38</a:t>
            </a:fld>
            <a:endParaRPr lang="en-US"/>
          </a:p>
        </p:txBody>
      </p:sp>
    </p:spTree>
    <p:extLst>
      <p:ext uri="{BB962C8B-B14F-4D97-AF65-F5344CB8AC3E}">
        <p14:creationId xmlns:p14="http://schemas.microsoft.com/office/powerpoint/2010/main" val="5103522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Note: This prompt and the associated table are only required for LEAs that receive the additional 15 percent concentration grant add-on funding.</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39</a:t>
            </a:fld>
            <a:endParaRPr lang="en-US"/>
          </a:p>
        </p:txBody>
      </p:sp>
    </p:spTree>
    <p:extLst>
      <p:ext uri="{BB962C8B-B14F-4D97-AF65-F5344CB8AC3E}">
        <p14:creationId xmlns:p14="http://schemas.microsoft.com/office/powerpoint/2010/main" val="19542204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Note: This prompt and the associated table are only required for LEAs that receive the additional 15 percent concentration grant add-on funding.</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40</a:t>
            </a:fld>
            <a:endParaRPr lang="en-US"/>
          </a:p>
        </p:txBody>
      </p:sp>
    </p:spTree>
    <p:extLst>
      <p:ext uri="{BB962C8B-B14F-4D97-AF65-F5344CB8AC3E}">
        <p14:creationId xmlns:p14="http://schemas.microsoft.com/office/powerpoint/2010/main" val="32728701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Note: This prompt and the associated table are only required for LEAs that receive the additional 15 percent concentration grant add-on funding.</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41</a:t>
            </a:fld>
            <a:endParaRPr lang="en-US"/>
          </a:p>
        </p:txBody>
      </p:sp>
    </p:spTree>
    <p:extLst>
      <p:ext uri="{BB962C8B-B14F-4D97-AF65-F5344CB8AC3E}">
        <p14:creationId xmlns:p14="http://schemas.microsoft.com/office/powerpoint/2010/main" val="34687380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This table is only completed by LEAs that are receiving the additional concentration grant funding and also have comparison schools. LEAs that only have schools with 55 percent or more unduplicated students or single-school LEAs (e.g., charter schools) are not required to complete this table.</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42</a:t>
            </a:fld>
            <a:endParaRPr lang="en-US"/>
          </a:p>
        </p:txBody>
      </p:sp>
    </p:spTree>
    <p:extLst>
      <p:ext uri="{BB962C8B-B14F-4D97-AF65-F5344CB8AC3E}">
        <p14:creationId xmlns:p14="http://schemas.microsoft.com/office/powerpoint/2010/main" val="35249351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Note: This table is only completed by LEAs that are receiving the additional concentration grant funding and also have comparison schools. LEAs that only have schools with 55 percent or more unduplicated students or single-school LEAs (e.g., charter schools) are not required to complete this table.</a:t>
            </a: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43</a:t>
            </a:fld>
            <a:endParaRPr lang="en-US"/>
          </a:p>
        </p:txBody>
      </p:sp>
    </p:spTree>
    <p:extLst>
      <p:ext uri="{BB962C8B-B14F-4D97-AF65-F5344CB8AC3E}">
        <p14:creationId xmlns:p14="http://schemas.microsoft.com/office/powerpoint/2010/main" val="4076161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Note: This table is only completed by LEAs that are receiving the additional concentration grant funding and also have comparison schools. LEAs that only have schools with 55 percent or more unduplicated students or single-school LEAs (e.g., charter schools) are not required to complete this table.</a:t>
            </a: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44</a:t>
            </a:fld>
            <a:endParaRPr lang="en-US"/>
          </a:p>
        </p:txBody>
      </p:sp>
    </p:spTree>
    <p:extLst>
      <p:ext uri="{BB962C8B-B14F-4D97-AF65-F5344CB8AC3E}">
        <p14:creationId xmlns:p14="http://schemas.microsoft.com/office/powerpoint/2010/main" val="13310855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45</a:t>
            </a:fld>
            <a:endParaRPr lang="en-US"/>
          </a:p>
        </p:txBody>
      </p:sp>
    </p:spTree>
    <p:extLst>
      <p:ext uri="{BB962C8B-B14F-4D97-AF65-F5344CB8AC3E}">
        <p14:creationId xmlns:p14="http://schemas.microsoft.com/office/powerpoint/2010/main" val="2484745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LEAs must increase or improve services in proportion to the increase in LCFF funding they receive based on the number and concentration of low-income, EL, and foster youth students the LEA serves.</a:t>
            </a:r>
          </a:p>
          <a:p>
            <a:pPr marL="171450" indent="-171450">
              <a:buFont typeface="Arial" panose="020B0604020202020204" pitchFamily="34" charset="0"/>
              <a:buChar char="•"/>
            </a:pPr>
            <a:r>
              <a:rPr lang="en-US" dirty="0"/>
              <a:t>To do this, the LEA must determine the proportional percentage by which services must be increased or improved.</a:t>
            </a:r>
            <a:endParaRPr lang="en-US" dirty="0">
              <a:cs typeface="Calibri"/>
            </a:endParaRPr>
          </a:p>
          <a:p>
            <a:pPr marL="171450" indent="-171450">
              <a:buFont typeface="Arial" panose="020B0604020202020204" pitchFamily="34" charset="0"/>
              <a:buChar char="•"/>
            </a:pPr>
            <a:r>
              <a:rPr lang="en-US" dirty="0"/>
              <a:t>LEAs are required to determine the percentage by which services for unduplicated services must be increased or improved as follows:</a:t>
            </a:r>
            <a:endParaRPr lang="en-US" dirty="0">
              <a:cs typeface="Calibri"/>
            </a:endParaRPr>
          </a:p>
          <a:p>
            <a:pPr marL="628650" lvl="1" indent="-171450">
              <a:buFont typeface="Arial" panose="020B0604020202020204" pitchFamily="34" charset="0"/>
              <a:buChar char="•"/>
            </a:pPr>
            <a:r>
              <a:rPr lang="en-US" dirty="0"/>
              <a:t>Divide the amount of LCFF funds attributed to the supplemental and concentration grant for the LEA by the remainder of the LEA's LCFF funding (i.e. the LCFF funds attributed to the base grant), excluding add-ons for the Targeted Instructional Improvement Grant program and the Home to School Transportation program.</a:t>
            </a:r>
            <a:endParaRPr lang="en-US" dirty="0">
              <a:cs typeface="Calibri"/>
            </a:endParaRPr>
          </a:p>
          <a:p>
            <a:pPr marL="628650" lvl="1" indent="-171450">
              <a:buFont typeface="Arial" panose="020B0604020202020204" pitchFamily="34" charset="0"/>
              <a:buChar char="•"/>
            </a:pPr>
            <a:r>
              <a:rPr lang="en-US" dirty="0"/>
              <a:t>This percentage is also referred to as the “minimum proportionality percentage” (MPP).</a:t>
            </a:r>
            <a:endParaRPr lang="en-US" dirty="0">
              <a:cs typeface="Calibri"/>
            </a:endParaRPr>
          </a:p>
          <a:p>
            <a:pPr marL="0" lvl="0" indent="0">
              <a:buFont typeface="Arial" panose="020B0604020202020204" pitchFamily="34" charset="0"/>
              <a:buNone/>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b="1" dirty="0"/>
              <a:t>5 </a:t>
            </a:r>
            <a:r>
              <a:rPr lang="fr-FR" b="1" i="1" dirty="0"/>
              <a:t>CCR</a:t>
            </a:r>
            <a:r>
              <a:rPr lang="fr-FR" b="1" dirty="0"/>
              <a:t> Section 15496(a)(8)</a:t>
            </a:r>
            <a:r>
              <a:rPr lang="fr-FR" dirty="0"/>
              <a:t>: </a:t>
            </a:r>
            <a:r>
              <a:rPr lang="en-US" dirty="0"/>
              <a:t>If the calculation in subdivision (a)(3) yields a number less than or equal to zero or when LCFF is fully implemented statewide, then an LEA shall determine its percentage for purposes of this section by dividing the amount of the LCFF target attributed to the supplemental and concentration grant for the LEA calculated pursuant to Education Code sections 42238.02 and 2574 in the fiscal year for which the LCAP is adopted by the remainder of the LEA's LCFF funding, excluding add-ons for the Targeted Instructional Improvement Grant program and the Home to School Transportation program.</a:t>
            </a:r>
            <a:endParaRPr lang="en-US" dirty="0">
              <a:cs typeface="Calibri"/>
            </a:endParaRPr>
          </a:p>
          <a:p>
            <a:pPr marL="0" lv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22211109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increased or improved services requirement is demonstrated in various places within the LCAP, including the Action tables. The relevant Action Tables include: the Total Expenditures Table, the Contributing Actions Table, the Contributing Actions Annual Update Table, and the LCFF Carryover Table</a:t>
            </a:r>
          </a:p>
        </p:txBody>
      </p:sp>
      <p:sp>
        <p:nvSpPr>
          <p:cNvPr id="4" name="Slide Number Placeholder 3"/>
          <p:cNvSpPr>
            <a:spLocks noGrp="1"/>
          </p:cNvSpPr>
          <p:nvPr>
            <p:ph type="sldNum" sz="quarter" idx="5"/>
          </p:nvPr>
        </p:nvSpPr>
        <p:spPr/>
        <p:txBody>
          <a:bodyPr/>
          <a:lstStyle/>
          <a:p>
            <a:fld id="{C4DE2599-B6DD-4604-94C4-ECDEF8D6962A}" type="slidenum">
              <a:rPr lang="en-US" smtClean="0"/>
              <a:t>47</a:t>
            </a:fld>
            <a:endParaRPr lang="en-US"/>
          </a:p>
        </p:txBody>
      </p:sp>
    </p:spTree>
    <p:extLst>
      <p:ext uri="{BB962C8B-B14F-4D97-AF65-F5344CB8AC3E}">
        <p14:creationId xmlns:p14="http://schemas.microsoft.com/office/powerpoint/2010/main" val="1763850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California </a:t>
            </a:r>
            <a:r>
              <a:rPr lang="en-US" sz="1200" i="1" kern="1200" dirty="0">
                <a:solidFill>
                  <a:schemeClr val="tx1"/>
                </a:solidFill>
                <a:effectLst/>
                <a:latin typeface="+mn-lt"/>
                <a:ea typeface="+mn-ea"/>
                <a:cs typeface="+mn-cs"/>
              </a:rPr>
              <a:t>Education Code</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EC</a:t>
            </a:r>
            <a:r>
              <a:rPr lang="en-US" sz="1200" kern="1200" dirty="0">
                <a:solidFill>
                  <a:schemeClr val="tx1"/>
                </a:solidFill>
                <a:effectLst/>
                <a:latin typeface="+mn-lt"/>
                <a:ea typeface="+mn-ea"/>
                <a:cs typeface="+mn-cs"/>
              </a:rPr>
              <a:t>) Section 42238.02(b)(1) specifies that “unduplicated pupil” means a pupil enrolled in a school district or a charter school who is either classified as an English learner, eligible for a free or reduced-price meal (i.e. low-income), or is a foster youth. The supplemental grant add-on and concentration grant add-on are required to be calculated based on the number and concentration of these unduplicated students</a:t>
            </a:r>
            <a:r>
              <a:rPr lang="en-US" sz="1200" i="1" kern="1200" dirty="0">
                <a:solidFill>
                  <a:schemeClr val="tx1"/>
                </a:solidFill>
                <a:effectLst/>
                <a:latin typeface="+mn-lt"/>
                <a:ea typeface="+mn-ea"/>
                <a:cs typeface="+mn-cs"/>
              </a:rPr>
              <a:t> (EC</a:t>
            </a:r>
            <a:r>
              <a:rPr lang="en-US" sz="1200" kern="1200" dirty="0">
                <a:solidFill>
                  <a:schemeClr val="tx1"/>
                </a:solidFill>
                <a:effectLst/>
                <a:latin typeface="+mn-lt"/>
                <a:ea typeface="+mn-ea"/>
                <a:cs typeface="+mn-cs"/>
              </a:rPr>
              <a:t> sections 42238.02[e] – [f]).</a:t>
            </a:r>
            <a:r>
              <a:rPr lang="en-US" dirty="0"/>
              <a:t>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547383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Sans-Serif" panose="020B0604020202020204" pitchFamily="34" charset="0"/>
              <a:buChar char="•"/>
            </a:pPr>
            <a:r>
              <a:rPr lang="en-US" dirty="0"/>
              <a:t>LEAs must increase or improve services in proportion to the increase in LCFF funding they receive based on the number and concentration of low-income, EL, and foster youth students the LEA serves.</a:t>
            </a:r>
          </a:p>
          <a:p>
            <a:pPr marL="171450" indent="-171450">
              <a:buFont typeface="Arial,Sans-Serif" panose="020B0604020202020204" pitchFamily="34" charset="0"/>
              <a:buChar char="•"/>
            </a:pPr>
            <a:r>
              <a:rPr lang="en-US" dirty="0"/>
              <a:t>To do this, the LEA must determine the proportional percentage by which services must be increased or improved.</a:t>
            </a:r>
          </a:p>
          <a:p>
            <a:pPr marL="171450" indent="-171450">
              <a:buFont typeface="Arial,Sans-Serif" panose="020B0604020202020204" pitchFamily="34" charset="0"/>
              <a:buChar char="•"/>
            </a:pPr>
            <a:r>
              <a:rPr lang="en-US" dirty="0"/>
              <a:t>LEAs are required to determine the percentage by which services for unduplicated services must be increased or improved as follows:</a:t>
            </a:r>
          </a:p>
          <a:p>
            <a:pPr marL="628650" lvl="1" indent="-171450">
              <a:buFont typeface="Arial,Sans-Serif" panose="020B0604020202020204" pitchFamily="34" charset="0"/>
              <a:buChar char="•"/>
            </a:pPr>
            <a:r>
              <a:rPr lang="en-US" dirty="0"/>
              <a:t>Divide the amount of LCFF funds attributed to the supplemental and concentration grant for the LEA by the remainder of the LEA's LCFF funding (i.e. the LCFF funds attributed to the base grant), excluding add-ons for the Targeted Instructional Improvement Grant program and the Home to School Transportation program.</a:t>
            </a:r>
          </a:p>
          <a:p>
            <a:pPr marL="628650" lvl="1" indent="-171450">
              <a:buFont typeface="Arial,Sans-Serif" panose="020B0604020202020204" pitchFamily="34" charset="0"/>
              <a:buChar char="•"/>
            </a:pPr>
            <a:r>
              <a:rPr lang="en-US" dirty="0"/>
              <a:t>This percentage is also referred to as the “minimum proportionality percentage” (MPP).</a:t>
            </a:r>
          </a:p>
          <a:p>
            <a:pPr marL="457200"/>
            <a:endParaRPr lang="fr-FR" b="1" dirty="0"/>
          </a:p>
          <a:p>
            <a:pPr marL="457200"/>
            <a:r>
              <a:rPr lang="fr-FR" b="1" dirty="0"/>
              <a:t>5 </a:t>
            </a:r>
            <a:r>
              <a:rPr lang="fr-FR" b="1" i="1" dirty="0"/>
              <a:t>CCR</a:t>
            </a:r>
            <a:r>
              <a:rPr lang="fr-FR" b="1" dirty="0"/>
              <a:t> Section 15496(a)(8)</a:t>
            </a:r>
            <a:r>
              <a:rPr lang="fr-FR" dirty="0"/>
              <a:t>: </a:t>
            </a:r>
            <a:r>
              <a:rPr lang="en-US" dirty="0"/>
              <a:t>If the calculation in subdivision (a)(3) yields a number less than or equal to zero or when LCFF is fully implemented statewide, then an LEA shall determine its percentage for purposes of this section by dividing the amount of the LCFF target attributed to the supplemental and concentration grant for the LEA calculated pursuant to Education Code sections 42238.02 and 2574 in the fiscal year for which the LCAP is adopted by the remainder of the LEA's LCFF funding, excluding add-ons for the Targeted Instructional Improvement Grant program and the Home to School Transportation program.</a:t>
            </a:r>
            <a:endParaRPr lang="en-US" dirty="0">
              <a:cs typeface="Calibri" panose="020F0502020204030204"/>
            </a:endParaRPr>
          </a:p>
          <a:p>
            <a:pPr>
              <a:buFont typeface="Arial" panose="020B0604020202020204" pitchFamily="34" charset="0"/>
              <a:defRPr/>
            </a:pPr>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1692383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action seeks to addresses one or more identified needs of students who are low-income, EL, and/or foster youth.​</a:t>
            </a:r>
          </a:p>
          <a:p>
            <a:pPr marL="628650" lvl="1" indent="-171450">
              <a:buFont typeface="Arial" panose="020B0604020202020204" pitchFamily="34" charset="0"/>
              <a:buChar char="•"/>
            </a:pPr>
            <a:r>
              <a:rPr lang="en-US" dirty="0"/>
              <a:t>An action being provided on an LEA-wide or Schoolwide basis must be designed to benefit low-income, EL, and/or foster youth students to a greater extent than students who are not low-income, EL, and/or foster youth.​</a:t>
            </a:r>
          </a:p>
          <a:p>
            <a:pPr marL="628650" lvl="1" indent="-171450">
              <a:buFont typeface="Arial" panose="020B0604020202020204" pitchFamily="34" charset="0"/>
              <a:buChar char="•"/>
            </a:pPr>
            <a:r>
              <a:rPr lang="en-US" dirty="0"/>
              <a:t>An action that is provided on a limited basis will be provided only to students who are low-income, EL, and/or foster youth.​</a:t>
            </a:r>
          </a:p>
          <a:p>
            <a:pPr marL="171450" indent="-171450">
              <a:buFont typeface="Arial" panose="020B0604020202020204" pitchFamily="34" charset="0"/>
              <a:buChar char="•"/>
            </a:pPr>
            <a:r>
              <a:rPr lang="en-US" dirty="0"/>
              <a:t> If there is funding associated with the action, the action must include some amount of LCFF funds.​</a:t>
            </a:r>
          </a:p>
          <a:p>
            <a:pPr marL="628650" lvl="1" indent="-171450">
              <a:buFont typeface="Arial" panose="020B0604020202020204" pitchFamily="34" charset="0"/>
              <a:buChar char="•"/>
            </a:pPr>
            <a:r>
              <a:rPr lang="en-US" dirty="0"/>
              <a:t>Note: If the action does not have any funding associated with it, this does not apply.</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An LEA's contributing actions serve as part of the demonstration of how the LEA is meeting its requirement to increase or improve services for its students who are low-income, EL, and/or foster youth.</a:t>
            </a:r>
          </a:p>
          <a:p>
            <a:endParaRPr lang="en-US" dirty="0"/>
          </a:p>
          <a:p>
            <a:pPr marL="171450" indent="-171450">
              <a:buFont typeface="Arial" panose="020B0604020202020204" pitchFamily="34" charset="0"/>
              <a:buChar char="•"/>
            </a:pPr>
            <a:r>
              <a:rPr lang="en-US" dirty="0"/>
              <a:t>LEA-wide: Upgrades the educational program of all schools in the LEA. ​</a:t>
            </a:r>
          </a:p>
          <a:p>
            <a:pPr marL="628650" lvl="1" indent="-171450">
              <a:buFont typeface="Arial" panose="020B0604020202020204" pitchFamily="34" charset="0"/>
              <a:buChar char="•"/>
            </a:pPr>
            <a:r>
              <a:rPr lang="en-US" dirty="0"/>
              <a:t>All students receive these services, regardless of unduplicated status.​</a:t>
            </a:r>
          </a:p>
          <a:p>
            <a:pPr marL="171450" indent="-171450">
              <a:buFont typeface="Arial" panose="020B0604020202020204" pitchFamily="34" charset="0"/>
              <a:buChar char="•"/>
            </a:pPr>
            <a:r>
              <a:rPr lang="en-US" dirty="0"/>
              <a:t>Schoolwide: Upgrades the educational program of a certain school(s) or grade span(s). ​</a:t>
            </a:r>
          </a:p>
          <a:p>
            <a:pPr marL="628650" lvl="1" indent="-171450">
              <a:buFont typeface="Arial" panose="020B0604020202020204" pitchFamily="34" charset="0"/>
              <a:buChar char="•"/>
            </a:pPr>
            <a:r>
              <a:rPr lang="en-US" dirty="0"/>
              <a:t>All students at the specific school(s) and/or within the specific grade span(s) receive these services, regardless of unduplicated status.</a:t>
            </a:r>
          </a:p>
          <a:p>
            <a:pPr marL="171450" indent="-171450">
              <a:buFont typeface="Arial" panose="020B0604020202020204" pitchFamily="34" charset="0"/>
              <a:buChar char="•"/>
            </a:pPr>
            <a:r>
              <a:rPr lang="en-US" dirty="0"/>
              <a:t>Limited to Unduplicated Student Group(s): Serves only one or more unduplicated student group(s). ​</a:t>
            </a:r>
          </a:p>
          <a:p>
            <a:pPr marL="628650" lvl="1" indent="-171450">
              <a:buFont typeface="Arial" panose="020B0604020202020204" pitchFamily="34" charset="0"/>
              <a:buChar char="•"/>
            </a:pPr>
            <a:r>
              <a:rPr lang="en-US" dirty="0"/>
              <a:t>Services may be provided to low-income, EL, and/or foster youth students at all schools in the LEA, specific schools in the LEA, or specific grade spans in the LEA.</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2711191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The increased or improved services requirement is demonstrated in various places within the LCAP, including the Goals and Actions section.</a:t>
            </a:r>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a:p>
        </p:txBody>
      </p:sp>
    </p:spTree>
    <p:extLst>
      <p:ext uri="{BB962C8B-B14F-4D97-AF65-F5344CB8AC3E}">
        <p14:creationId xmlns:p14="http://schemas.microsoft.com/office/powerpoint/2010/main" val="1967065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This is where the LEA will identify metrics to help track and measure outcomes. The intent of the increased/improved services requirement is to improve outcomes for students who are low-income, EL, and foster youth by directly addressing their unique needs. Metrics help LEAs determine the effectiveness of contributing actions and track progress made for these student groups. Data should be disaggregated by student group, if the LEA is able to do so. This will help the LEA track individual student group progress to determine the effectiveness of actions.</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3420403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Actions to help achieve goals live in the Goals and Actions section, including those that are contributing to meet the increased/improved services requirement. The way an LEA notes which actions "contribute" to the increased/improved services requirement is by marking "Y" (for yes) in the column titled "Contributing" (yellow highlight).</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17</a:t>
            </a:fld>
            <a:endParaRPr lang="en-US"/>
          </a:p>
        </p:txBody>
      </p:sp>
    </p:spTree>
    <p:extLst>
      <p:ext uri="{BB962C8B-B14F-4D97-AF65-F5344CB8AC3E}">
        <p14:creationId xmlns:p14="http://schemas.microsoft.com/office/powerpoint/2010/main" val="39114192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32F196FC-1189-41C5-902D-4C16A56FC86D}" type="datetime1">
              <a:rPr lang="en-US" smtClean="0"/>
              <a:t>5/23/2025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9784530-264A-4F22-AFF7-E96ED7E166FC}" type="datetime1">
              <a:rPr lang="en-US" smtClean="0"/>
              <a:t>5/23/2025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45595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69894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3398175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45767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2063744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290023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854460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5/23/2025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121217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
        <p:nvSpPr>
          <p:cNvPr id="5" name="Content Placeholder 4">
            <a:extLst>
              <a:ext uri="{FF2B5EF4-FFF2-40B4-BE49-F238E27FC236}">
                <a16:creationId xmlns:a16="http://schemas.microsoft.com/office/drawing/2014/main" id="{E7C55978-D18A-382C-BAA3-DD3744B72FE9}"/>
              </a:ext>
            </a:extLst>
          </p:cNvPr>
          <p:cNvSpPr>
            <a:spLocks noGrp="1"/>
          </p:cNvSpPr>
          <p:nvPr>
            <p:ph sz="quarter" idx="10"/>
          </p:nvPr>
        </p:nvSpPr>
        <p:spPr>
          <a:xfrm>
            <a:off x="1096963" y="4552950"/>
            <a:ext cx="10071100" cy="1035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5/23/2025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4146430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11" name="Content Placeholder 10">
            <a:extLst>
              <a:ext uri="{FF2B5EF4-FFF2-40B4-BE49-F238E27FC236}">
                <a16:creationId xmlns:a16="http://schemas.microsoft.com/office/drawing/2014/main" id="{17B4D023-C87B-51CD-0DEA-0B51B13D07C9}"/>
              </a:ext>
            </a:extLst>
          </p:cNvPr>
          <p:cNvSpPr>
            <a:spLocks noGrp="1"/>
          </p:cNvSpPr>
          <p:nvPr>
            <p:ph sz="quarter" idx="13"/>
          </p:nvPr>
        </p:nvSpPr>
        <p:spPr>
          <a:xfrm>
            <a:off x="282575" y="3062288"/>
            <a:ext cx="3508375" cy="3082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idx="1"/>
          </p:nvPr>
        </p:nvSpPr>
        <p:spPr>
          <a:xfrm>
            <a:off x="4272741" y="374073"/>
            <a:ext cx="7631083" cy="5931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5/23/2025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07859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
        <p:nvSpPr>
          <p:cNvPr id="5" name="Content Placeholder 4">
            <a:extLst>
              <a:ext uri="{FF2B5EF4-FFF2-40B4-BE49-F238E27FC236}">
                <a16:creationId xmlns:a16="http://schemas.microsoft.com/office/drawing/2014/main" id="{261519DE-0E3B-B736-A2E0-AE4A36C8F079}"/>
              </a:ext>
            </a:extLst>
          </p:cNvPr>
          <p:cNvSpPr>
            <a:spLocks noGrp="1"/>
          </p:cNvSpPr>
          <p:nvPr>
            <p:ph sz="quarter" idx="10"/>
          </p:nvPr>
        </p:nvSpPr>
        <p:spPr>
          <a:xfrm>
            <a:off x="2486025" y="4552950"/>
            <a:ext cx="9151938" cy="1417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E32A8A4-6B61-4269-9564-ECB888AF87AA}" type="datetime1">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11" name="Content Placeholder 10">
            <a:extLst>
              <a:ext uri="{FF2B5EF4-FFF2-40B4-BE49-F238E27FC236}">
                <a16:creationId xmlns:a16="http://schemas.microsoft.com/office/drawing/2014/main" id="{30A245DF-C93A-8617-B149-7A709AE1A241}"/>
              </a:ext>
            </a:extLst>
          </p:cNvPr>
          <p:cNvSpPr>
            <a:spLocks noGrp="1"/>
          </p:cNvSpPr>
          <p:nvPr>
            <p:ph sz="quarter" idx="13"/>
          </p:nvPr>
        </p:nvSpPr>
        <p:spPr>
          <a:xfrm>
            <a:off x="1096963" y="4529138"/>
            <a:ext cx="10071100" cy="1276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DD6CF4-BAE5-400B-9651-DDA8905659F7}" type="datetime1">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769B3D1-27DD-444B-A6AC-A9121880C1C2}" type="datetime1">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AD06384D-FE52-420F-B1A0-1FF5BABD8AC9}" type="datetime1">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hree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5"/>
            <a:ext cx="10058402" cy="1087966"/>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3249391"/>
            <a:ext cx="10058402" cy="13498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Content Placeholder 4">
            <a:extLst>
              <a:ext uri="{FF2B5EF4-FFF2-40B4-BE49-F238E27FC236}">
                <a16:creationId xmlns:a16="http://schemas.microsoft.com/office/drawing/2014/main" id="{A872AF08-9A44-4F95-BE7C-F1937A07A085}"/>
              </a:ext>
            </a:extLst>
          </p:cNvPr>
          <p:cNvSpPr>
            <a:spLocks noGrp="1"/>
          </p:cNvSpPr>
          <p:nvPr>
            <p:ph sz="half" idx="13"/>
          </p:nvPr>
        </p:nvSpPr>
        <p:spPr>
          <a:xfrm>
            <a:off x="1097278" y="4825992"/>
            <a:ext cx="10058402" cy="13498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AD06384D-FE52-420F-B1A0-1FF5BABD8AC9}" type="datetime1">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61459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11" name="Content Placeholder 10">
            <a:extLst>
              <a:ext uri="{FF2B5EF4-FFF2-40B4-BE49-F238E27FC236}">
                <a16:creationId xmlns:a16="http://schemas.microsoft.com/office/drawing/2014/main" id="{AA198516-B412-B182-8100-969AEBB87F6A}"/>
              </a:ext>
            </a:extLst>
          </p:cNvPr>
          <p:cNvSpPr>
            <a:spLocks noGrp="1"/>
          </p:cNvSpPr>
          <p:nvPr>
            <p:ph sz="quarter" idx="13"/>
          </p:nvPr>
        </p:nvSpPr>
        <p:spPr>
          <a:xfrm>
            <a:off x="1096963" y="1736725"/>
            <a:ext cx="4938712" cy="701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a:extLst>
              <a:ext uri="{FF2B5EF4-FFF2-40B4-BE49-F238E27FC236}">
                <a16:creationId xmlns:a16="http://schemas.microsoft.com/office/drawing/2014/main" id="{AD03C38E-9CC1-199E-61C0-FCA7B15DDA62}"/>
              </a:ext>
            </a:extLst>
          </p:cNvPr>
          <p:cNvSpPr>
            <a:spLocks noGrp="1"/>
          </p:cNvSpPr>
          <p:nvPr>
            <p:ph sz="quarter" idx="14"/>
          </p:nvPr>
        </p:nvSpPr>
        <p:spPr>
          <a:xfrm>
            <a:off x="6096000" y="1736725"/>
            <a:ext cx="4999038" cy="701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2B5B71-BF71-4870-B5FE-619B72070EFB}" type="datetime1">
              <a:rPr lang="en-US" smtClean="0"/>
              <a:t>5/23/2025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CAA31DF-8B71-4E33-8600-71A5AC6173A8}" type="datetime1">
              <a:rPr lang="en-US" smtClean="0"/>
              <a:t>5/23/2025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713" r:id="rId8"/>
    <p:sldLayoutId id="2147483694" r:id="rId9"/>
    <p:sldLayoutId id="2147483695" r:id="rId10"/>
    <p:sldLayoutId id="2147483697"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999156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7DDB2-2A60-3471-334C-424291918C61}"/>
              </a:ext>
            </a:extLst>
          </p:cNvPr>
          <p:cNvSpPr>
            <a:spLocks noGrp="1"/>
          </p:cNvSpPr>
          <p:nvPr>
            <p:ph type="ctrTitle"/>
          </p:nvPr>
        </p:nvSpPr>
        <p:spPr/>
        <p:txBody>
          <a:bodyPr/>
          <a:lstStyle/>
          <a:p>
            <a:r>
              <a:rPr lang="en-US" dirty="0"/>
              <a:t>Increased or Improved Services, Part II</a:t>
            </a:r>
          </a:p>
        </p:txBody>
      </p:sp>
      <p:sp>
        <p:nvSpPr>
          <p:cNvPr id="3" name="Content Placeholder 2">
            <a:extLst>
              <a:ext uri="{FF2B5EF4-FFF2-40B4-BE49-F238E27FC236}">
                <a16:creationId xmlns:a16="http://schemas.microsoft.com/office/drawing/2014/main" id="{9EA679D4-92ED-9DA4-4636-352F673EED85}"/>
              </a:ext>
            </a:extLst>
          </p:cNvPr>
          <p:cNvSpPr>
            <a:spLocks noGrp="1"/>
          </p:cNvSpPr>
          <p:nvPr>
            <p:ph sz="quarter" idx="10"/>
          </p:nvPr>
        </p:nvSpPr>
        <p:spPr>
          <a:xfrm>
            <a:off x="2486025" y="4552950"/>
            <a:ext cx="9151938" cy="1546098"/>
          </a:xfrm>
        </p:spPr>
        <p:txBody>
          <a:bodyPr>
            <a:normAutofit fontScale="85000" lnSpcReduction="20000"/>
          </a:bodyPr>
          <a:lstStyle/>
          <a:p>
            <a:pPr marL="0" lvl="0" indent="0">
              <a:buNone/>
            </a:pPr>
            <a:r>
              <a:rPr lang="en-US" dirty="0"/>
              <a:t>Local Control and Accountability Plan (LCAP) Template Requirements</a:t>
            </a:r>
          </a:p>
          <a:p>
            <a:pPr marL="0" indent="0">
              <a:buNone/>
            </a:pPr>
            <a:r>
              <a:rPr lang="en-US" dirty="0"/>
              <a:t>California Department of Education</a:t>
            </a:r>
          </a:p>
          <a:p>
            <a:pPr marL="0" indent="0">
              <a:buNone/>
            </a:pPr>
            <a:r>
              <a:rPr lang="en-US" dirty="0"/>
              <a:t>December 19, 2024</a:t>
            </a:r>
          </a:p>
        </p:txBody>
      </p:sp>
    </p:spTree>
    <p:extLst>
      <p:ext uri="{BB962C8B-B14F-4D97-AF65-F5344CB8AC3E}">
        <p14:creationId xmlns:p14="http://schemas.microsoft.com/office/powerpoint/2010/main" val="32996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ED4D8-9B15-D922-7F14-DBDC74B86B6B}"/>
              </a:ext>
            </a:extLst>
          </p:cNvPr>
          <p:cNvSpPr>
            <a:spLocks noGrp="1"/>
          </p:cNvSpPr>
          <p:nvPr>
            <p:ph type="title"/>
          </p:nvPr>
        </p:nvSpPr>
        <p:spPr/>
        <p:txBody>
          <a:bodyPr/>
          <a:lstStyle/>
          <a:p>
            <a:r>
              <a:rPr lang="en-US" dirty="0"/>
              <a:t>A Note About Homeless Students and Long-Term English Learners</a:t>
            </a:r>
          </a:p>
        </p:txBody>
      </p:sp>
      <p:sp>
        <p:nvSpPr>
          <p:cNvPr id="3" name="Content Placeholder 2">
            <a:extLst>
              <a:ext uri="{FF2B5EF4-FFF2-40B4-BE49-F238E27FC236}">
                <a16:creationId xmlns:a16="http://schemas.microsoft.com/office/drawing/2014/main" id="{2C45C281-83AF-11DE-1EBE-3E103B7520E3}"/>
              </a:ext>
            </a:extLst>
          </p:cNvPr>
          <p:cNvSpPr>
            <a:spLocks noGrp="1"/>
          </p:cNvSpPr>
          <p:nvPr>
            <p:ph idx="1"/>
          </p:nvPr>
        </p:nvSpPr>
        <p:spPr/>
        <p:txBody>
          <a:bodyPr/>
          <a:lstStyle/>
          <a:p>
            <a:r>
              <a:rPr lang="en-US" dirty="0"/>
              <a:t>Homeless students and long-term English learners are not explicitly named as unduplicated student groups.</a:t>
            </a:r>
          </a:p>
          <a:p>
            <a:r>
              <a:rPr lang="en-US" dirty="0"/>
              <a:t>However, actions to address the needs of homeless students may potentially be counted as contributing to meeting an LEA's MPP because homeless students are also low-income. Similarly, actions to address the needs of long-term English learners may potentially be counted as contributing to meeting an LEA's MPP because long-term English learners are also English learners.</a:t>
            </a:r>
          </a:p>
        </p:txBody>
      </p:sp>
      <p:sp>
        <p:nvSpPr>
          <p:cNvPr id="4" name="Slide Number Placeholder 3">
            <a:extLst>
              <a:ext uri="{FF2B5EF4-FFF2-40B4-BE49-F238E27FC236}">
                <a16:creationId xmlns:a16="http://schemas.microsoft.com/office/drawing/2014/main" id="{58E59C0A-992B-C622-444A-88EA3E64FF01}"/>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134960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B5F63-05B1-475A-B785-73D87725E64E}"/>
              </a:ext>
            </a:extLst>
          </p:cNvPr>
          <p:cNvSpPr>
            <a:spLocks noGrp="1"/>
          </p:cNvSpPr>
          <p:nvPr>
            <p:ph type="title"/>
          </p:nvPr>
        </p:nvSpPr>
        <p:spPr>
          <a:xfrm>
            <a:off x="288176" y="1517073"/>
            <a:ext cx="3507971" cy="2506286"/>
          </a:xfrm>
        </p:spPr>
        <p:txBody>
          <a:bodyPr/>
          <a:lstStyle/>
          <a:p>
            <a:r>
              <a:rPr lang="en-US" dirty="0"/>
              <a:t>Meeting the Requirement to Increase or Improve Services</a:t>
            </a:r>
          </a:p>
        </p:txBody>
      </p:sp>
      <p:sp>
        <p:nvSpPr>
          <p:cNvPr id="4" name="Content Placeholder 3">
            <a:extLst>
              <a:ext uri="{FF2B5EF4-FFF2-40B4-BE49-F238E27FC236}">
                <a16:creationId xmlns:a16="http://schemas.microsoft.com/office/drawing/2014/main" id="{252BD41A-0C50-4B73-A9EF-558C978FF36A}"/>
              </a:ext>
            </a:extLst>
          </p:cNvPr>
          <p:cNvSpPr>
            <a:spLocks noGrp="1"/>
          </p:cNvSpPr>
          <p:nvPr>
            <p:ph idx="1"/>
          </p:nvPr>
        </p:nvSpPr>
        <p:spPr>
          <a:xfrm>
            <a:off x="4272741" y="374073"/>
            <a:ext cx="7631083" cy="6057116"/>
          </a:xfrm>
        </p:spPr>
        <p:txBody>
          <a:bodyPr>
            <a:normAutofit/>
          </a:bodyPr>
          <a:lstStyle/>
          <a:p>
            <a:r>
              <a:rPr lang="en-US" dirty="0"/>
              <a:t>An LEA meets the increased or improved services requirement when it demonstrates how services provided for students who are low-income, EL, or foster youth have been increased or improved by at </a:t>
            </a:r>
            <a:r>
              <a:rPr lang="en-US" i="1" dirty="0"/>
              <a:t>least</a:t>
            </a:r>
            <a:r>
              <a:rPr lang="en-US" dirty="0"/>
              <a:t> the required MPP.</a:t>
            </a:r>
          </a:p>
          <a:p>
            <a:r>
              <a:rPr lang="en-US" dirty="0"/>
              <a:t>The LEA demonstrates how services are increased or improved through the actions included in the LCAP identified as "contributing.“</a:t>
            </a:r>
          </a:p>
        </p:txBody>
      </p:sp>
      <p:sp>
        <p:nvSpPr>
          <p:cNvPr id="5" name="Slide Number Placeholder 4">
            <a:extLst>
              <a:ext uri="{FF2B5EF4-FFF2-40B4-BE49-F238E27FC236}">
                <a16:creationId xmlns:a16="http://schemas.microsoft.com/office/drawing/2014/main" id="{A9C74223-C21E-4FAD-9841-22439AA60641}"/>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1170823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1C448-2C1A-D508-810A-E0007094B630}"/>
              </a:ext>
            </a:extLst>
          </p:cNvPr>
          <p:cNvSpPr>
            <a:spLocks noGrp="1"/>
          </p:cNvSpPr>
          <p:nvPr>
            <p:ph type="title"/>
          </p:nvPr>
        </p:nvSpPr>
        <p:spPr/>
        <p:txBody>
          <a:bodyPr/>
          <a:lstStyle/>
          <a:p>
            <a:r>
              <a:rPr lang="en-US" dirty="0"/>
              <a:t>Applicable Sections of the LCAP</a:t>
            </a:r>
          </a:p>
        </p:txBody>
      </p:sp>
      <p:sp>
        <p:nvSpPr>
          <p:cNvPr id="3" name="Content Placeholder 2">
            <a:extLst>
              <a:ext uri="{FF2B5EF4-FFF2-40B4-BE49-F238E27FC236}">
                <a16:creationId xmlns:a16="http://schemas.microsoft.com/office/drawing/2014/main" id="{37662FCB-8697-B9F9-9D10-A746A65AB50E}"/>
              </a:ext>
            </a:extLst>
          </p:cNvPr>
          <p:cNvSpPr>
            <a:spLocks noGrp="1"/>
          </p:cNvSpPr>
          <p:nvPr>
            <p:ph idx="1"/>
          </p:nvPr>
        </p:nvSpPr>
        <p:spPr/>
        <p:txBody>
          <a:bodyPr/>
          <a:lstStyle/>
          <a:p>
            <a:pPr marL="0" indent="0">
              <a:buNone/>
            </a:pPr>
            <a:r>
              <a:rPr lang="en-US" dirty="0"/>
              <a:t>This demonstration lives in the following LCAP sections:</a:t>
            </a:r>
          </a:p>
          <a:p>
            <a:pPr lvl="1"/>
            <a:r>
              <a:rPr lang="en-US" sz="2800" dirty="0"/>
              <a:t>Goals and Actions</a:t>
            </a:r>
          </a:p>
          <a:p>
            <a:pPr lvl="1"/>
            <a:r>
              <a:rPr lang="en-US" sz="2800" dirty="0"/>
              <a:t>Measuring and Reporting Results</a:t>
            </a:r>
          </a:p>
          <a:p>
            <a:pPr lvl="1"/>
            <a:r>
              <a:rPr lang="en-US" sz="2800" dirty="0"/>
              <a:t>Goal Analysis: Prompt 3</a:t>
            </a:r>
          </a:p>
          <a:p>
            <a:pPr lvl="1"/>
            <a:r>
              <a:rPr lang="en-US" sz="2800" dirty="0"/>
              <a:t>Increased or Improved Services for Foster Youth, English Learners, and Low-Income Students</a:t>
            </a:r>
          </a:p>
          <a:p>
            <a:pPr lvl="1"/>
            <a:r>
              <a:rPr lang="en-US" sz="2800" dirty="0"/>
              <a:t>LCAP Action Tables</a:t>
            </a:r>
          </a:p>
        </p:txBody>
      </p:sp>
      <p:sp>
        <p:nvSpPr>
          <p:cNvPr id="4" name="Slide Number Placeholder 3">
            <a:extLst>
              <a:ext uri="{FF2B5EF4-FFF2-40B4-BE49-F238E27FC236}">
                <a16:creationId xmlns:a16="http://schemas.microsoft.com/office/drawing/2014/main" id="{0575050A-505E-3312-1CA9-4A225C9A28C8}"/>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2705514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C709B-D9E0-472B-8343-CBA26C7A767A}"/>
              </a:ext>
            </a:extLst>
          </p:cNvPr>
          <p:cNvSpPr>
            <a:spLocks noGrp="1"/>
          </p:cNvSpPr>
          <p:nvPr>
            <p:ph type="title"/>
          </p:nvPr>
        </p:nvSpPr>
        <p:spPr/>
        <p:txBody>
          <a:bodyPr/>
          <a:lstStyle/>
          <a:p>
            <a:r>
              <a:rPr lang="en-US" dirty="0"/>
              <a:t>Contributing Actions</a:t>
            </a:r>
          </a:p>
        </p:txBody>
      </p:sp>
      <p:sp>
        <p:nvSpPr>
          <p:cNvPr id="3" name="Content Placeholder 2">
            <a:extLst>
              <a:ext uri="{FF2B5EF4-FFF2-40B4-BE49-F238E27FC236}">
                <a16:creationId xmlns:a16="http://schemas.microsoft.com/office/drawing/2014/main" id="{0972029F-445C-452B-8719-623F563F711B}"/>
              </a:ext>
            </a:extLst>
          </p:cNvPr>
          <p:cNvSpPr>
            <a:spLocks noGrp="1"/>
          </p:cNvSpPr>
          <p:nvPr>
            <p:ph idx="1"/>
          </p:nvPr>
        </p:nvSpPr>
        <p:spPr>
          <a:xfrm>
            <a:off x="1097280" y="1845733"/>
            <a:ext cx="10058400" cy="4610395"/>
          </a:xfrm>
        </p:spPr>
        <p:txBody>
          <a:bodyPr>
            <a:normAutofit/>
          </a:bodyPr>
          <a:lstStyle/>
          <a:p>
            <a:r>
              <a:rPr lang="en-US" dirty="0"/>
              <a:t>A contributing action is an action that is being implemented to either increase or improve services for students who are low-income, EL, and/or foster youth.</a:t>
            </a:r>
          </a:p>
          <a:p>
            <a:r>
              <a:rPr lang="en-US" dirty="0"/>
              <a:t>Each action that is increasing or improving services contributes towards meeting the LEA’s MPP.</a:t>
            </a:r>
          </a:p>
          <a:p>
            <a:r>
              <a:rPr lang="en-US" dirty="0"/>
              <a:t>There are three types of contributing actions:​</a:t>
            </a:r>
          </a:p>
          <a:p>
            <a:pPr lvl="1"/>
            <a:r>
              <a:rPr lang="en-US" dirty="0"/>
              <a:t>LEA-wide​</a:t>
            </a:r>
          </a:p>
          <a:p>
            <a:pPr lvl="1"/>
            <a:r>
              <a:rPr lang="en-US" dirty="0"/>
              <a:t>Schoolwide​</a:t>
            </a:r>
          </a:p>
          <a:p>
            <a:pPr lvl="1"/>
            <a:r>
              <a:rPr lang="en-US" dirty="0"/>
              <a:t>Limited to Unduplicated Student Group(s)</a:t>
            </a:r>
          </a:p>
        </p:txBody>
      </p:sp>
      <p:sp>
        <p:nvSpPr>
          <p:cNvPr id="4" name="Slide Number Placeholder 3">
            <a:extLst>
              <a:ext uri="{FF2B5EF4-FFF2-40B4-BE49-F238E27FC236}">
                <a16:creationId xmlns:a16="http://schemas.microsoft.com/office/drawing/2014/main" id="{F32952E3-3836-4A99-8A41-1343F913EB60}"/>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1907684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B6941-E403-8461-776E-F00596B1AA20}"/>
              </a:ext>
            </a:extLst>
          </p:cNvPr>
          <p:cNvSpPr>
            <a:spLocks noGrp="1"/>
          </p:cNvSpPr>
          <p:nvPr>
            <p:ph type="title"/>
          </p:nvPr>
        </p:nvSpPr>
        <p:spPr/>
        <p:txBody>
          <a:bodyPr/>
          <a:lstStyle/>
          <a:p>
            <a:r>
              <a:rPr lang="en-US" dirty="0"/>
              <a:t>The Practice in Steps</a:t>
            </a:r>
          </a:p>
        </p:txBody>
      </p:sp>
      <p:sp>
        <p:nvSpPr>
          <p:cNvPr id="3" name="Content Placeholder 2">
            <a:extLst>
              <a:ext uri="{FF2B5EF4-FFF2-40B4-BE49-F238E27FC236}">
                <a16:creationId xmlns:a16="http://schemas.microsoft.com/office/drawing/2014/main" id="{9BBDC617-6E96-4280-AFA3-8E488151D093}"/>
              </a:ext>
            </a:extLst>
          </p:cNvPr>
          <p:cNvSpPr>
            <a:spLocks noGrp="1"/>
          </p:cNvSpPr>
          <p:nvPr>
            <p:ph sz="quarter" idx="13"/>
          </p:nvPr>
        </p:nvSpPr>
        <p:spPr/>
        <p:txBody>
          <a:bodyPr/>
          <a:lstStyle/>
          <a:p>
            <a:pPr marL="0" indent="0">
              <a:buNone/>
            </a:pPr>
            <a:r>
              <a:rPr lang="en-US" dirty="0">
                <a:solidFill>
                  <a:schemeClr val="bg1"/>
                </a:solidFill>
                <a:latin typeface="Arial" panose="020B0604020202020204" pitchFamily="34" charset="0"/>
                <a:cs typeface="Arial" panose="020B0604020202020204" pitchFamily="34" charset="0"/>
              </a:rPr>
              <a:t>Impacting Educational Outcomes for Low income, EL, and Foster Youth Students</a:t>
            </a:r>
          </a:p>
        </p:txBody>
      </p:sp>
      <p:pic>
        <p:nvPicPr>
          <p:cNvPr id="6" name="Content Placeholder 15" descr="Process diagram with 6 steps going from top to bottom: gather and analyze data, identify needs, develop strategies to address needs, identify measure(s) of effectiveness, determine scope of action(s), evaluate effectiveness.">
            <a:extLst>
              <a:ext uri="{FF2B5EF4-FFF2-40B4-BE49-F238E27FC236}">
                <a16:creationId xmlns:a16="http://schemas.microsoft.com/office/drawing/2014/main" id="{974EF45B-E354-BA34-FCB9-D81AD3736E4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271963" y="412800"/>
            <a:ext cx="7631112" cy="5854600"/>
          </a:xfrm>
        </p:spPr>
      </p:pic>
      <p:sp>
        <p:nvSpPr>
          <p:cNvPr id="5" name="Slide Number Placeholder 4">
            <a:extLst>
              <a:ext uri="{FF2B5EF4-FFF2-40B4-BE49-F238E27FC236}">
                <a16:creationId xmlns:a16="http://schemas.microsoft.com/office/drawing/2014/main" id="{8188415A-9ACC-15B6-4094-3386270708F3}"/>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3998195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0D237-5E21-E4ED-9F4D-0FDF271F14A9}"/>
              </a:ext>
            </a:extLst>
          </p:cNvPr>
          <p:cNvSpPr>
            <a:spLocks noGrp="1"/>
          </p:cNvSpPr>
          <p:nvPr>
            <p:ph type="title"/>
          </p:nvPr>
        </p:nvSpPr>
        <p:spPr/>
        <p:txBody>
          <a:bodyPr/>
          <a:lstStyle/>
          <a:p>
            <a:r>
              <a:rPr lang="en-US" dirty="0"/>
              <a:t>Goals and Actions Section</a:t>
            </a:r>
          </a:p>
        </p:txBody>
      </p:sp>
      <p:sp>
        <p:nvSpPr>
          <p:cNvPr id="3" name="Content Placeholder 2">
            <a:extLst>
              <a:ext uri="{FF2B5EF4-FFF2-40B4-BE49-F238E27FC236}">
                <a16:creationId xmlns:a16="http://schemas.microsoft.com/office/drawing/2014/main" id="{866A4699-A654-E9D8-FF6A-E1793E10090F}"/>
              </a:ext>
            </a:extLst>
          </p:cNvPr>
          <p:cNvSpPr>
            <a:spLocks noGrp="1"/>
          </p:cNvSpPr>
          <p:nvPr>
            <p:ph sz="quarter" idx="13"/>
          </p:nvPr>
        </p:nvSpPr>
        <p:spPr/>
        <p:txBody>
          <a:bodyPr/>
          <a:lstStyle/>
          <a:p>
            <a:pPr marL="0" indent="0">
              <a:buNone/>
            </a:pPr>
            <a:r>
              <a:rPr lang="en-US" dirty="0"/>
              <a:t>Template and Instructions</a:t>
            </a:r>
          </a:p>
        </p:txBody>
      </p:sp>
      <p:sp>
        <p:nvSpPr>
          <p:cNvPr id="4" name="Slide Number Placeholder 3">
            <a:extLst>
              <a:ext uri="{FF2B5EF4-FFF2-40B4-BE49-F238E27FC236}">
                <a16:creationId xmlns:a16="http://schemas.microsoft.com/office/drawing/2014/main" id="{A469BD1B-77E4-B4BE-457C-C4057AE61DF3}"/>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3492647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BEFEB-4534-4665-9FC1-869780B9A29F}"/>
              </a:ext>
            </a:extLst>
          </p:cNvPr>
          <p:cNvSpPr>
            <a:spLocks noGrp="1"/>
          </p:cNvSpPr>
          <p:nvPr>
            <p:ph type="title"/>
          </p:nvPr>
        </p:nvSpPr>
        <p:spPr/>
        <p:txBody>
          <a:bodyPr/>
          <a:lstStyle/>
          <a:p>
            <a:r>
              <a:rPr lang="en-US" dirty="0"/>
              <a:t>Measuring and Reporting Results</a:t>
            </a:r>
          </a:p>
        </p:txBody>
      </p:sp>
      <p:sp>
        <p:nvSpPr>
          <p:cNvPr id="3" name="Content Placeholder 2">
            <a:extLst>
              <a:ext uri="{FF2B5EF4-FFF2-40B4-BE49-F238E27FC236}">
                <a16:creationId xmlns:a16="http://schemas.microsoft.com/office/drawing/2014/main" id="{469B8C84-B7F4-41C2-954F-13E35132F38F}"/>
              </a:ext>
            </a:extLst>
          </p:cNvPr>
          <p:cNvSpPr>
            <a:spLocks noGrp="1"/>
          </p:cNvSpPr>
          <p:nvPr>
            <p:ph idx="1"/>
          </p:nvPr>
        </p:nvSpPr>
        <p:spPr/>
        <p:txBody>
          <a:bodyPr/>
          <a:lstStyle/>
          <a:p>
            <a:r>
              <a:rPr lang="en-US" b="1" dirty="0">
                <a:cs typeface="Calibri"/>
              </a:rPr>
              <a:t>Required metrics for LEA-wide actions</a:t>
            </a:r>
            <a:r>
              <a:rPr lang="en-US" dirty="0">
                <a:cs typeface="Calibri"/>
              </a:rPr>
              <a:t>: For each action identified as 1) contributing towards the requirement to increase or improve services for foster youth, English learners, including long-term English learners, and low-income students and 2) being provided on an LEA-wide basis, the LEA must identify one or more metrics to monitor the effectiveness of the action and its budgeted expenditures.  </a:t>
            </a:r>
          </a:p>
        </p:txBody>
      </p:sp>
      <p:sp>
        <p:nvSpPr>
          <p:cNvPr id="4" name="Slide Number Placeholder 3">
            <a:extLst>
              <a:ext uri="{FF2B5EF4-FFF2-40B4-BE49-F238E27FC236}">
                <a16:creationId xmlns:a16="http://schemas.microsoft.com/office/drawing/2014/main" id="{48A7FD2A-DDEC-4B7C-86C8-CC3A53EEC755}"/>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2008638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ED1AD-415D-6DE1-4658-F8F1BE4F46A8}"/>
              </a:ext>
            </a:extLst>
          </p:cNvPr>
          <p:cNvSpPr>
            <a:spLocks noGrp="1"/>
          </p:cNvSpPr>
          <p:nvPr>
            <p:ph type="title"/>
          </p:nvPr>
        </p:nvSpPr>
        <p:spPr/>
        <p:txBody>
          <a:bodyPr/>
          <a:lstStyle/>
          <a:p>
            <a:r>
              <a:rPr lang="en-US" dirty="0"/>
              <a:t>Identifying Actions as Contributing</a:t>
            </a:r>
          </a:p>
        </p:txBody>
      </p:sp>
      <p:graphicFrame>
        <p:nvGraphicFramePr>
          <p:cNvPr id="6" name="Content Placeholder 4">
            <a:extLst>
              <a:ext uri="{FF2B5EF4-FFF2-40B4-BE49-F238E27FC236}">
                <a16:creationId xmlns:a16="http://schemas.microsoft.com/office/drawing/2014/main" id="{7C0D85AB-2B98-F41B-BC12-71365770DACC}"/>
              </a:ext>
            </a:extLst>
          </p:cNvPr>
          <p:cNvGraphicFramePr>
            <a:graphicFrameLocks noGrp="1"/>
          </p:cNvGraphicFramePr>
          <p:nvPr>
            <p:ph sz="half" idx="1"/>
            <p:extLst>
              <p:ext uri="{D42A27DB-BD31-4B8C-83A1-F6EECF244321}">
                <p14:modId xmlns:p14="http://schemas.microsoft.com/office/powerpoint/2010/main" val="2191110923"/>
              </p:ext>
            </p:extLst>
          </p:nvPr>
        </p:nvGraphicFramePr>
        <p:xfrm>
          <a:off x="116305" y="1904074"/>
          <a:ext cx="11959390" cy="3699058"/>
        </p:xfrm>
        <a:graphic>
          <a:graphicData uri="http://schemas.openxmlformats.org/drawingml/2006/table">
            <a:tbl>
              <a:tblPr firstRow="1">
                <a:tableStyleId>{2D5ABB26-0587-4C30-8999-92F81FD0307C}</a:tableStyleId>
              </a:tblPr>
              <a:tblGrid>
                <a:gridCol w="1159042">
                  <a:extLst>
                    <a:ext uri="{9D8B030D-6E8A-4147-A177-3AD203B41FA5}">
                      <a16:colId xmlns:a16="http://schemas.microsoft.com/office/drawing/2014/main" val="1165464886"/>
                    </a:ext>
                  </a:extLst>
                </a:gridCol>
                <a:gridCol w="3624714">
                  <a:extLst>
                    <a:ext uri="{9D8B030D-6E8A-4147-A177-3AD203B41FA5}">
                      <a16:colId xmlns:a16="http://schemas.microsoft.com/office/drawing/2014/main" val="203944417"/>
                    </a:ext>
                  </a:extLst>
                </a:gridCol>
                <a:gridCol w="3922875">
                  <a:extLst>
                    <a:ext uri="{9D8B030D-6E8A-4147-A177-3AD203B41FA5}">
                      <a16:colId xmlns:a16="http://schemas.microsoft.com/office/drawing/2014/main" val="778749670"/>
                    </a:ext>
                  </a:extLst>
                </a:gridCol>
                <a:gridCol w="1271756">
                  <a:extLst>
                    <a:ext uri="{9D8B030D-6E8A-4147-A177-3AD203B41FA5}">
                      <a16:colId xmlns:a16="http://schemas.microsoft.com/office/drawing/2014/main" val="167243682"/>
                    </a:ext>
                  </a:extLst>
                </a:gridCol>
                <a:gridCol w="1981003">
                  <a:extLst>
                    <a:ext uri="{9D8B030D-6E8A-4147-A177-3AD203B41FA5}">
                      <a16:colId xmlns:a16="http://schemas.microsoft.com/office/drawing/2014/main" val="3263253396"/>
                    </a:ext>
                  </a:extLst>
                </a:gridCol>
              </a:tblGrid>
              <a:tr h="979162">
                <a:tc>
                  <a:txBody>
                    <a:bodyPr/>
                    <a:lstStyle/>
                    <a:p>
                      <a:r>
                        <a:rPr lang="en-US" sz="2400" dirty="0"/>
                        <a:t>Action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Title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Description</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Total Funds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highlight>
                            <a:srgbClr val="FFFF00"/>
                          </a:highlight>
                        </a:rPr>
                        <a:t>Contributing</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extLst>
                  <a:ext uri="{0D108BD9-81ED-4DB2-BD59-A6C34878D82A}">
                    <a16:rowId xmlns:a16="http://schemas.microsoft.com/office/drawing/2014/main" val="3274779635"/>
                  </a:ext>
                </a:extLst>
              </a:tr>
              <a:tr h="2719896">
                <a:tc>
                  <a:txBody>
                    <a:bodyPr/>
                    <a:lstStyle/>
                    <a:p>
                      <a:r>
                        <a:rPr lang="en-US" sz="2400" dirty="0"/>
                        <a:t>[Action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[A short title for the action; this will appear in the Action tables]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[A description of what the action is; may include a description of how the action contributes to increasing or improving services]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[$0.00]</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2400" dirty="0">
                          <a:highlight>
                            <a:srgbClr val="FFFF00"/>
                          </a:highlight>
                        </a:rPr>
                        <a:t>[Y/N]</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005403667"/>
                  </a:ext>
                </a:extLst>
              </a:tr>
            </a:tbl>
          </a:graphicData>
        </a:graphic>
      </p:graphicFrame>
      <p:sp>
        <p:nvSpPr>
          <p:cNvPr id="5" name="Slide Number Placeholder 4">
            <a:extLst>
              <a:ext uri="{FF2B5EF4-FFF2-40B4-BE49-F238E27FC236}">
                <a16:creationId xmlns:a16="http://schemas.microsoft.com/office/drawing/2014/main" id="{3277F490-F16F-3FED-7B9C-482AEEC9FCFB}"/>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2334836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80E66-8FA6-793F-212F-3BB219F57F2C}"/>
              </a:ext>
            </a:extLst>
          </p:cNvPr>
          <p:cNvSpPr>
            <a:spLocks noGrp="1"/>
          </p:cNvSpPr>
          <p:nvPr>
            <p:ph type="title"/>
          </p:nvPr>
        </p:nvSpPr>
        <p:spPr/>
        <p:txBody>
          <a:bodyPr/>
          <a:lstStyle/>
          <a:p>
            <a:r>
              <a:rPr lang="en-US" dirty="0">
                <a:solidFill>
                  <a:schemeClr val="tx1"/>
                </a:solidFill>
              </a:rPr>
              <a:t>Goal Analysis Section: Prompt 3</a:t>
            </a:r>
            <a:endParaRPr lang="en-US" dirty="0"/>
          </a:p>
        </p:txBody>
      </p:sp>
      <p:sp>
        <p:nvSpPr>
          <p:cNvPr id="3" name="Content Placeholder 2">
            <a:extLst>
              <a:ext uri="{FF2B5EF4-FFF2-40B4-BE49-F238E27FC236}">
                <a16:creationId xmlns:a16="http://schemas.microsoft.com/office/drawing/2014/main" id="{0FF91500-220D-10B0-37B8-0D76858AD99A}"/>
              </a:ext>
            </a:extLst>
          </p:cNvPr>
          <p:cNvSpPr>
            <a:spLocks noGrp="1"/>
          </p:cNvSpPr>
          <p:nvPr>
            <p:ph sz="quarter" idx="13"/>
          </p:nvPr>
        </p:nvSpPr>
        <p:spPr/>
        <p:txBody>
          <a:bodyPr/>
          <a:lstStyle/>
          <a:p>
            <a:pPr marL="0" indent="0">
              <a:buNone/>
            </a:pPr>
            <a:r>
              <a:rPr lang="en-US" dirty="0"/>
              <a:t>Template and Instructions</a:t>
            </a:r>
          </a:p>
        </p:txBody>
      </p:sp>
      <p:sp>
        <p:nvSpPr>
          <p:cNvPr id="4" name="Slide Number Placeholder 3">
            <a:extLst>
              <a:ext uri="{FF2B5EF4-FFF2-40B4-BE49-F238E27FC236}">
                <a16:creationId xmlns:a16="http://schemas.microsoft.com/office/drawing/2014/main" id="{82C2E899-FE00-213A-0ECE-4F509368C98D}"/>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1917312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59BB9-EA94-2C88-565D-0522052F0E43}"/>
              </a:ext>
            </a:extLst>
          </p:cNvPr>
          <p:cNvSpPr>
            <a:spLocks noGrp="1"/>
          </p:cNvSpPr>
          <p:nvPr>
            <p:ph type="title"/>
          </p:nvPr>
        </p:nvSpPr>
        <p:spPr>
          <a:xfrm>
            <a:off x="282633" y="1127698"/>
            <a:ext cx="3507971" cy="2301301"/>
          </a:xfrm>
        </p:spPr>
        <p:txBody>
          <a:bodyPr/>
          <a:lstStyle/>
          <a:p>
            <a:r>
              <a:rPr lang="en-US" dirty="0"/>
              <a:t>Goal Analysis: Prompt 3 </a:t>
            </a:r>
          </a:p>
        </p:txBody>
      </p:sp>
      <p:sp>
        <p:nvSpPr>
          <p:cNvPr id="3" name="Content Placeholder 2">
            <a:extLst>
              <a:ext uri="{FF2B5EF4-FFF2-40B4-BE49-F238E27FC236}">
                <a16:creationId xmlns:a16="http://schemas.microsoft.com/office/drawing/2014/main" id="{0E2CCB27-AAE8-6B09-A1A8-193F3E468146}"/>
              </a:ext>
            </a:extLst>
          </p:cNvPr>
          <p:cNvSpPr>
            <a:spLocks noGrp="1"/>
          </p:cNvSpPr>
          <p:nvPr>
            <p:ph idx="1"/>
          </p:nvPr>
        </p:nvSpPr>
        <p:spPr>
          <a:xfrm>
            <a:off x="4278284" y="2004029"/>
            <a:ext cx="7631083" cy="1752659"/>
          </a:xfrm>
        </p:spPr>
        <p:txBody>
          <a:bodyPr>
            <a:normAutofit/>
          </a:bodyPr>
          <a:lstStyle/>
          <a:p>
            <a:pPr marL="0" indent="0">
              <a:buNone/>
            </a:pPr>
            <a:r>
              <a:rPr lang="en-US" sz="3200" dirty="0"/>
              <a:t>A description of the effectiveness or ineffectiveness of the specific actions to date in making progress toward the goal.</a:t>
            </a:r>
          </a:p>
        </p:txBody>
      </p:sp>
      <p:sp>
        <p:nvSpPr>
          <p:cNvPr id="5" name="Slide Number Placeholder 4">
            <a:extLst>
              <a:ext uri="{FF2B5EF4-FFF2-40B4-BE49-F238E27FC236}">
                <a16:creationId xmlns:a16="http://schemas.microsoft.com/office/drawing/2014/main" id="{94194088-CC23-93F6-6C65-EAE0278110DF}"/>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3525865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26DA0-0E34-D706-1423-D84869CBE37F}"/>
              </a:ext>
            </a:extLst>
          </p:cNvPr>
          <p:cNvSpPr>
            <a:spLocks noGrp="1"/>
          </p:cNvSpPr>
          <p:nvPr>
            <p:ph type="title"/>
          </p:nvPr>
        </p:nvSpPr>
        <p:spPr>
          <a:xfrm>
            <a:off x="282633" y="374072"/>
            <a:ext cx="3507971" cy="3867187"/>
          </a:xfrm>
        </p:spPr>
        <p:txBody>
          <a:bodyPr/>
          <a:lstStyle/>
          <a:p>
            <a:r>
              <a:rPr lang="en-US" dirty="0"/>
              <a:t>Tuesdays @ 2 Webinar Series</a:t>
            </a:r>
            <a:br>
              <a:rPr lang="en-US" dirty="0"/>
            </a:br>
            <a:r>
              <a:rPr lang="en-US" dirty="0"/>
              <a:t>January 2025</a:t>
            </a:r>
          </a:p>
        </p:txBody>
      </p:sp>
      <p:sp>
        <p:nvSpPr>
          <p:cNvPr id="4" name="Content Placeholder 3">
            <a:extLst>
              <a:ext uri="{FF2B5EF4-FFF2-40B4-BE49-F238E27FC236}">
                <a16:creationId xmlns:a16="http://schemas.microsoft.com/office/drawing/2014/main" id="{9AF4B8C3-42ED-CAAA-A810-CA202EE9629C}"/>
              </a:ext>
            </a:extLst>
          </p:cNvPr>
          <p:cNvSpPr>
            <a:spLocks noGrp="1"/>
          </p:cNvSpPr>
          <p:nvPr>
            <p:ph idx="1"/>
          </p:nvPr>
        </p:nvSpPr>
        <p:spPr>
          <a:xfrm>
            <a:off x="4272741" y="2438017"/>
            <a:ext cx="7631083" cy="3867187"/>
          </a:xfrm>
        </p:spPr>
        <p:txBody>
          <a:bodyPr/>
          <a:lstStyle/>
          <a:p>
            <a:r>
              <a:rPr lang="en-US" dirty="0"/>
              <a:t>1/7/2025: Equity Multiplier Focus Goal</a:t>
            </a:r>
          </a:p>
          <a:p>
            <a:r>
              <a:rPr lang="en-US" dirty="0"/>
              <a:t>1/14/2025: Learning Recovery Emergency Block Grant (LREBG) Actions and Descriptions</a:t>
            </a:r>
          </a:p>
        </p:txBody>
      </p:sp>
      <p:sp>
        <p:nvSpPr>
          <p:cNvPr id="5" name="Slide Number Placeholder 4">
            <a:extLst>
              <a:ext uri="{FF2B5EF4-FFF2-40B4-BE49-F238E27FC236}">
                <a16:creationId xmlns:a16="http://schemas.microsoft.com/office/drawing/2014/main" id="{F9161D7B-E373-6146-38E0-35F97EDEAEAE}"/>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1282409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59BB9-EA94-2C88-565D-0522052F0E43}"/>
              </a:ext>
            </a:extLst>
          </p:cNvPr>
          <p:cNvSpPr>
            <a:spLocks noGrp="1"/>
          </p:cNvSpPr>
          <p:nvPr>
            <p:ph type="title"/>
          </p:nvPr>
        </p:nvSpPr>
        <p:spPr>
          <a:xfrm>
            <a:off x="282633" y="1127699"/>
            <a:ext cx="3507971" cy="3094106"/>
          </a:xfrm>
        </p:spPr>
        <p:txBody>
          <a:bodyPr/>
          <a:lstStyle/>
          <a:p>
            <a:r>
              <a:rPr lang="en-US" dirty="0"/>
              <a:t>Goal Analysis: Prompt 3 Instructions (1)</a:t>
            </a:r>
          </a:p>
        </p:txBody>
      </p:sp>
      <p:sp>
        <p:nvSpPr>
          <p:cNvPr id="3" name="Content Placeholder 2">
            <a:extLst>
              <a:ext uri="{FF2B5EF4-FFF2-40B4-BE49-F238E27FC236}">
                <a16:creationId xmlns:a16="http://schemas.microsoft.com/office/drawing/2014/main" id="{0E2CCB27-AAE8-6B09-A1A8-193F3E468146}"/>
              </a:ext>
            </a:extLst>
          </p:cNvPr>
          <p:cNvSpPr>
            <a:spLocks noGrp="1"/>
          </p:cNvSpPr>
          <p:nvPr>
            <p:ph idx="1"/>
          </p:nvPr>
        </p:nvSpPr>
        <p:spPr>
          <a:xfrm>
            <a:off x="4278284" y="603115"/>
            <a:ext cx="7631083" cy="5583676"/>
          </a:xfrm>
        </p:spPr>
        <p:txBody>
          <a:bodyPr anchor="ctr">
            <a:normAutofit/>
          </a:bodyPr>
          <a:lstStyle/>
          <a:p>
            <a:r>
              <a:rPr lang="en-US" sz="3200" dirty="0"/>
              <a:t>Describe the effectiveness or ineffectiveness of the specific actions to date in making progress toward the goal. “Effectiveness” means the degree to which the actions were successful in producing the target result and “ineffectiveness” means that the actions did not produce any significant or targeted result.</a:t>
            </a:r>
          </a:p>
          <a:p>
            <a:pPr lvl="1"/>
            <a:r>
              <a:rPr lang="en-US" sz="2800" dirty="0"/>
              <a:t>In some cases, not all actions in a goal will be intended to improve performance on all of the metrics associated with the goal. </a:t>
            </a:r>
            <a:endParaRPr lang="en-US" sz="3200" dirty="0"/>
          </a:p>
        </p:txBody>
      </p:sp>
      <p:sp>
        <p:nvSpPr>
          <p:cNvPr id="5" name="Slide Number Placeholder 4">
            <a:extLst>
              <a:ext uri="{FF2B5EF4-FFF2-40B4-BE49-F238E27FC236}">
                <a16:creationId xmlns:a16="http://schemas.microsoft.com/office/drawing/2014/main" id="{94194088-CC23-93F6-6C65-EAE0278110DF}"/>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661759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59BB9-EA94-2C88-565D-0522052F0E43}"/>
              </a:ext>
            </a:extLst>
          </p:cNvPr>
          <p:cNvSpPr>
            <a:spLocks noGrp="1"/>
          </p:cNvSpPr>
          <p:nvPr>
            <p:ph type="title"/>
          </p:nvPr>
        </p:nvSpPr>
        <p:spPr>
          <a:xfrm>
            <a:off x="282633" y="1127699"/>
            <a:ext cx="3507971" cy="3094106"/>
          </a:xfrm>
        </p:spPr>
        <p:txBody>
          <a:bodyPr/>
          <a:lstStyle/>
          <a:p>
            <a:r>
              <a:rPr lang="en-US" dirty="0"/>
              <a:t>Goal Analysis: Prompt 3 Instructions (2)</a:t>
            </a:r>
          </a:p>
        </p:txBody>
      </p:sp>
      <p:sp>
        <p:nvSpPr>
          <p:cNvPr id="3" name="Content Placeholder 2">
            <a:extLst>
              <a:ext uri="{FF2B5EF4-FFF2-40B4-BE49-F238E27FC236}">
                <a16:creationId xmlns:a16="http://schemas.microsoft.com/office/drawing/2014/main" id="{0E2CCB27-AAE8-6B09-A1A8-193F3E468146}"/>
              </a:ext>
            </a:extLst>
          </p:cNvPr>
          <p:cNvSpPr>
            <a:spLocks noGrp="1"/>
          </p:cNvSpPr>
          <p:nvPr>
            <p:ph idx="1"/>
          </p:nvPr>
        </p:nvSpPr>
        <p:spPr>
          <a:xfrm>
            <a:off x="4278284" y="252918"/>
            <a:ext cx="7631083" cy="6381345"/>
          </a:xfrm>
        </p:spPr>
        <p:txBody>
          <a:bodyPr>
            <a:normAutofit fontScale="92500" lnSpcReduction="20000"/>
          </a:bodyPr>
          <a:lstStyle/>
          <a:p>
            <a:r>
              <a:rPr lang="en-US" sz="3200" dirty="0"/>
              <a:t>When responding to this prompt, LEAs may assess the effectiveness of a single action or group of actions within the goal in the context of performance on a single metric or group of specific metrics within the goal that are applicable to the action(s). Grouping actions with metrics will allow for more robust analysis of whether the strategy the LEA is using to impact a specified set of metrics is working and increase transparency for educational partners. LEAs are encouraged to use such an approach when goals include multiple actions and metrics that are not closely associated.</a:t>
            </a:r>
          </a:p>
          <a:p>
            <a:r>
              <a:rPr lang="en-US" sz="3200" dirty="0"/>
              <a:t>Beginning with the development of the 2024–25 LCAP, the LEA must change actions that have not proven effective over a three-year period. </a:t>
            </a:r>
          </a:p>
        </p:txBody>
      </p:sp>
      <p:sp>
        <p:nvSpPr>
          <p:cNvPr id="5" name="Slide Number Placeholder 4">
            <a:extLst>
              <a:ext uri="{FF2B5EF4-FFF2-40B4-BE49-F238E27FC236}">
                <a16:creationId xmlns:a16="http://schemas.microsoft.com/office/drawing/2014/main" id="{94194088-CC23-93F6-6C65-EAE0278110DF}"/>
              </a:ext>
            </a:extLst>
          </p:cNvPr>
          <p:cNvSpPr>
            <a:spLocks noGrp="1"/>
          </p:cNvSpPr>
          <p:nvPr>
            <p:ph type="sldNum" sz="quarter" idx="12"/>
          </p:nvPr>
        </p:nvSpPr>
        <p:spPr/>
        <p:txBody>
          <a:bodyPr/>
          <a:lstStyle/>
          <a:p>
            <a:fld id="{1E47FE53-EBF0-4DA7-9D9D-CC1C3A20F3CB}" type="slidenum">
              <a:rPr lang="en-US" smtClean="0"/>
              <a:t>21</a:t>
            </a:fld>
            <a:endParaRPr lang="en-US" dirty="0"/>
          </a:p>
        </p:txBody>
      </p:sp>
    </p:spTree>
    <p:extLst>
      <p:ext uri="{BB962C8B-B14F-4D97-AF65-F5344CB8AC3E}">
        <p14:creationId xmlns:p14="http://schemas.microsoft.com/office/powerpoint/2010/main" val="1664328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1FAE-B1D3-9AE7-7069-5D2FB456A666}"/>
              </a:ext>
            </a:extLst>
          </p:cNvPr>
          <p:cNvSpPr>
            <a:spLocks noGrp="1"/>
          </p:cNvSpPr>
          <p:nvPr>
            <p:ph type="title"/>
          </p:nvPr>
        </p:nvSpPr>
        <p:spPr/>
        <p:txBody>
          <a:bodyPr>
            <a:normAutofit fontScale="90000"/>
          </a:bodyPr>
          <a:lstStyle/>
          <a:p>
            <a:r>
              <a:rPr lang="en-US" dirty="0"/>
              <a:t>Increased or Improved Services Section – Template and Instructions</a:t>
            </a:r>
          </a:p>
        </p:txBody>
      </p:sp>
      <p:sp>
        <p:nvSpPr>
          <p:cNvPr id="4" name="Slide Number Placeholder 3">
            <a:extLst>
              <a:ext uri="{FF2B5EF4-FFF2-40B4-BE49-F238E27FC236}">
                <a16:creationId xmlns:a16="http://schemas.microsoft.com/office/drawing/2014/main" id="{0D3696EB-632A-51EC-5DBA-B9004C02BEC3}"/>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1413171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37309-D8BD-31E1-7ED3-315014B1FFE0}"/>
              </a:ext>
            </a:extLst>
          </p:cNvPr>
          <p:cNvSpPr>
            <a:spLocks noGrp="1"/>
          </p:cNvSpPr>
          <p:nvPr>
            <p:ph type="title"/>
          </p:nvPr>
        </p:nvSpPr>
        <p:spPr>
          <a:xfrm>
            <a:off x="1006475" y="61687"/>
            <a:ext cx="10058400" cy="970121"/>
          </a:xfrm>
        </p:spPr>
        <p:txBody>
          <a:bodyPr>
            <a:normAutofit fontScale="90000"/>
          </a:bodyPr>
          <a:lstStyle/>
          <a:p>
            <a:r>
              <a:rPr lang="en-US" dirty="0"/>
              <a:t>Increased or Improved Services Section</a:t>
            </a:r>
          </a:p>
        </p:txBody>
      </p:sp>
      <p:sp>
        <p:nvSpPr>
          <p:cNvPr id="3" name="Content Placeholder 2">
            <a:extLst>
              <a:ext uri="{FF2B5EF4-FFF2-40B4-BE49-F238E27FC236}">
                <a16:creationId xmlns:a16="http://schemas.microsoft.com/office/drawing/2014/main" id="{26FF7B17-8954-3F6D-3F6F-1233B5D9054E}"/>
              </a:ext>
            </a:extLst>
          </p:cNvPr>
          <p:cNvSpPr>
            <a:spLocks noGrp="1"/>
          </p:cNvSpPr>
          <p:nvPr>
            <p:ph sz="quarter" idx="13"/>
          </p:nvPr>
        </p:nvSpPr>
        <p:spPr>
          <a:xfrm>
            <a:off x="176827" y="1031808"/>
            <a:ext cx="11700847" cy="701675"/>
          </a:xfrm>
          <a:solidFill>
            <a:schemeClr val="bg1"/>
          </a:solidFill>
        </p:spPr>
        <p:txBody>
          <a:bodyPr>
            <a:normAutofit fontScale="92500" lnSpcReduction="20000"/>
          </a:bodyPr>
          <a:lstStyle/>
          <a:p>
            <a:pPr marL="0" indent="0">
              <a:buNone/>
            </a:pPr>
            <a:r>
              <a:rPr lang="en-US" b="1" dirty="0"/>
              <a:t>Increased or Improved Services for Foster Youth, English Learners, and Low-Income Students for 2025-26</a:t>
            </a:r>
            <a:endParaRPr lang="en-US" dirty="0"/>
          </a:p>
        </p:txBody>
      </p:sp>
      <p:graphicFrame>
        <p:nvGraphicFramePr>
          <p:cNvPr id="8" name="Content Placeholder 7" descr="Example of how this section would look in an LCAP with values for grants and additional 15 percent.">
            <a:extLst>
              <a:ext uri="{FF2B5EF4-FFF2-40B4-BE49-F238E27FC236}">
                <a16:creationId xmlns:a16="http://schemas.microsoft.com/office/drawing/2014/main" id="{A681845C-3129-1A57-FD78-C23CFC6B3527}"/>
              </a:ext>
            </a:extLst>
          </p:cNvPr>
          <p:cNvGraphicFramePr>
            <a:graphicFrameLocks noGrp="1"/>
          </p:cNvGraphicFramePr>
          <p:nvPr>
            <p:ph sz="half" idx="2"/>
            <p:extLst>
              <p:ext uri="{D42A27DB-BD31-4B8C-83A1-F6EECF244321}">
                <p14:modId xmlns:p14="http://schemas.microsoft.com/office/powerpoint/2010/main" val="3620110446"/>
              </p:ext>
            </p:extLst>
          </p:nvPr>
        </p:nvGraphicFramePr>
        <p:xfrm>
          <a:off x="176827" y="1733483"/>
          <a:ext cx="11838344" cy="1280160"/>
        </p:xfrm>
        <a:graphic>
          <a:graphicData uri="http://schemas.openxmlformats.org/drawingml/2006/table">
            <a:tbl>
              <a:tblPr firstRow="1" bandRow="1">
                <a:tableStyleId>{5940675A-B579-460E-94D1-54222C63F5DA}</a:tableStyleId>
              </a:tblPr>
              <a:tblGrid>
                <a:gridCol w="5919172">
                  <a:extLst>
                    <a:ext uri="{9D8B030D-6E8A-4147-A177-3AD203B41FA5}">
                      <a16:colId xmlns:a16="http://schemas.microsoft.com/office/drawing/2014/main" val="3705364614"/>
                    </a:ext>
                  </a:extLst>
                </a:gridCol>
                <a:gridCol w="5919172">
                  <a:extLst>
                    <a:ext uri="{9D8B030D-6E8A-4147-A177-3AD203B41FA5}">
                      <a16:colId xmlns:a16="http://schemas.microsoft.com/office/drawing/2014/main" val="3763712446"/>
                    </a:ext>
                  </a:extLst>
                </a:gridCol>
              </a:tblGrid>
              <a:tr h="782266">
                <a:tc>
                  <a:txBody>
                    <a:bodyPr/>
                    <a:lstStyle/>
                    <a:p>
                      <a:r>
                        <a:rPr lang="en-US" sz="2400" dirty="0"/>
                        <a:t>Total Projected LCFF Supplemental and/or Concentration Grants</a:t>
                      </a:r>
                    </a:p>
                  </a:txBody>
                  <a:tcPr>
                    <a:solidFill>
                      <a:srgbClr val="DEEBF6"/>
                    </a:solidFill>
                  </a:tcPr>
                </a:tc>
                <a:tc>
                  <a:txBody>
                    <a:bodyPr/>
                    <a:lstStyle/>
                    <a:p>
                      <a:r>
                        <a:rPr lang="en-US" sz="2400" dirty="0"/>
                        <a:t>Projected Additional 15 percent LCFF Concentration Grant</a:t>
                      </a:r>
                    </a:p>
                  </a:txBody>
                  <a:tcPr>
                    <a:solidFill>
                      <a:srgbClr val="DEEBF6"/>
                    </a:solidFill>
                  </a:tcPr>
                </a:tc>
                <a:extLst>
                  <a:ext uri="{0D108BD9-81ED-4DB2-BD59-A6C34878D82A}">
                    <a16:rowId xmlns:a16="http://schemas.microsoft.com/office/drawing/2014/main" val="3066774116"/>
                  </a:ext>
                </a:extLst>
              </a:tr>
              <a:tr h="441925">
                <a:tc>
                  <a:txBody>
                    <a:bodyPr/>
                    <a:lstStyle/>
                    <a:p>
                      <a:r>
                        <a:rPr lang="en-US" sz="2400" dirty="0"/>
                        <a:t>$3,248,796</a:t>
                      </a:r>
                    </a:p>
                  </a:txBody>
                  <a:tcPr/>
                </a:tc>
                <a:tc>
                  <a:txBody>
                    <a:bodyPr/>
                    <a:lstStyle/>
                    <a:p>
                      <a:r>
                        <a:rPr lang="en-US" sz="2400" dirty="0"/>
                        <a:t>$1,009,234</a:t>
                      </a:r>
                    </a:p>
                  </a:txBody>
                  <a:tcPr/>
                </a:tc>
                <a:extLst>
                  <a:ext uri="{0D108BD9-81ED-4DB2-BD59-A6C34878D82A}">
                    <a16:rowId xmlns:a16="http://schemas.microsoft.com/office/drawing/2014/main" val="4271560810"/>
                  </a:ext>
                </a:extLst>
              </a:tr>
            </a:tbl>
          </a:graphicData>
        </a:graphic>
      </p:graphicFrame>
      <p:sp>
        <p:nvSpPr>
          <p:cNvPr id="5" name="Content Placeholder 4">
            <a:extLst>
              <a:ext uri="{FF2B5EF4-FFF2-40B4-BE49-F238E27FC236}">
                <a16:creationId xmlns:a16="http://schemas.microsoft.com/office/drawing/2014/main" id="{1551BBBF-5110-DD5C-A88A-D63D7E17CB55}"/>
              </a:ext>
            </a:extLst>
          </p:cNvPr>
          <p:cNvSpPr>
            <a:spLocks noGrp="1"/>
          </p:cNvSpPr>
          <p:nvPr>
            <p:ph sz="quarter" idx="14"/>
          </p:nvPr>
        </p:nvSpPr>
        <p:spPr>
          <a:xfrm>
            <a:off x="176827" y="3219611"/>
            <a:ext cx="11519872" cy="701675"/>
          </a:xfrm>
        </p:spPr>
        <p:txBody>
          <a:bodyPr>
            <a:normAutofit/>
          </a:bodyPr>
          <a:lstStyle/>
          <a:p>
            <a:pPr marL="0" indent="0">
              <a:buNone/>
            </a:pPr>
            <a:r>
              <a:rPr lang="en-US" sz="2400" b="1" dirty="0"/>
              <a:t>Required percentage to increase or improve services for the LCAP year</a:t>
            </a:r>
          </a:p>
        </p:txBody>
      </p:sp>
      <p:graphicFrame>
        <p:nvGraphicFramePr>
          <p:cNvPr id="9" name="Content Placeholder 8" descr="Example of how this section would look in an LCAP with values for required percentage.">
            <a:extLst>
              <a:ext uri="{FF2B5EF4-FFF2-40B4-BE49-F238E27FC236}">
                <a16:creationId xmlns:a16="http://schemas.microsoft.com/office/drawing/2014/main" id="{E2A4ED7D-1923-0C32-ED3F-C8D61B0A943F}"/>
              </a:ext>
            </a:extLst>
          </p:cNvPr>
          <p:cNvGraphicFramePr>
            <a:graphicFrameLocks noGrp="1"/>
          </p:cNvGraphicFramePr>
          <p:nvPr>
            <p:ph sz="quarter" idx="4"/>
            <p:extLst>
              <p:ext uri="{D42A27DB-BD31-4B8C-83A1-F6EECF244321}">
                <p14:modId xmlns:p14="http://schemas.microsoft.com/office/powerpoint/2010/main" val="1583847813"/>
              </p:ext>
            </p:extLst>
          </p:nvPr>
        </p:nvGraphicFramePr>
        <p:xfrm>
          <a:off x="176827" y="3791223"/>
          <a:ext cx="11838344" cy="2198417"/>
        </p:xfrm>
        <a:graphic>
          <a:graphicData uri="http://schemas.openxmlformats.org/drawingml/2006/table">
            <a:tbl>
              <a:tblPr firstRow="1" bandRow="1">
                <a:tableStyleId>{5940675A-B579-460E-94D1-54222C63F5DA}</a:tableStyleId>
              </a:tblPr>
              <a:tblGrid>
                <a:gridCol w="3293220">
                  <a:extLst>
                    <a:ext uri="{9D8B030D-6E8A-4147-A177-3AD203B41FA5}">
                      <a16:colId xmlns:a16="http://schemas.microsoft.com/office/drawing/2014/main" val="1662928055"/>
                    </a:ext>
                  </a:extLst>
                </a:gridCol>
                <a:gridCol w="2625952">
                  <a:extLst>
                    <a:ext uri="{9D8B030D-6E8A-4147-A177-3AD203B41FA5}">
                      <a16:colId xmlns:a16="http://schemas.microsoft.com/office/drawing/2014/main" val="2717021664"/>
                    </a:ext>
                  </a:extLst>
                </a:gridCol>
                <a:gridCol w="2665895">
                  <a:extLst>
                    <a:ext uri="{9D8B030D-6E8A-4147-A177-3AD203B41FA5}">
                      <a16:colId xmlns:a16="http://schemas.microsoft.com/office/drawing/2014/main" val="1330783582"/>
                    </a:ext>
                  </a:extLst>
                </a:gridCol>
                <a:gridCol w="3253277">
                  <a:extLst>
                    <a:ext uri="{9D8B030D-6E8A-4147-A177-3AD203B41FA5}">
                      <a16:colId xmlns:a16="http://schemas.microsoft.com/office/drawing/2014/main" val="2293222355"/>
                    </a:ext>
                  </a:extLst>
                </a:gridCol>
              </a:tblGrid>
              <a:tr h="643937">
                <a:tc>
                  <a:txBody>
                    <a:bodyPr/>
                    <a:lstStyle/>
                    <a:p>
                      <a:r>
                        <a:rPr lang="en-US" sz="2400" dirty="0"/>
                        <a:t>Projected Percentage to Increase or Improve Services for the Coming School Year</a:t>
                      </a:r>
                    </a:p>
                  </a:txBody>
                  <a:tcPr>
                    <a:solidFill>
                      <a:srgbClr val="DEEBF6"/>
                    </a:solidFill>
                  </a:tcPr>
                </a:tc>
                <a:tc>
                  <a:txBody>
                    <a:bodyPr/>
                    <a:lstStyle/>
                    <a:p>
                      <a:r>
                        <a:rPr lang="en-US" sz="2400" dirty="0"/>
                        <a:t>LCFF Carryover – Percentage</a:t>
                      </a:r>
                    </a:p>
                  </a:txBody>
                  <a:tcPr>
                    <a:solidFill>
                      <a:srgbClr val="DEEBF6"/>
                    </a:solidFill>
                  </a:tcPr>
                </a:tc>
                <a:tc>
                  <a:txBody>
                    <a:bodyPr/>
                    <a:lstStyle/>
                    <a:p>
                      <a:r>
                        <a:rPr lang="en-US" sz="2400" dirty="0"/>
                        <a:t>LCFF Carryover – Dollar</a:t>
                      </a:r>
                    </a:p>
                  </a:txBody>
                  <a:tcPr>
                    <a:solidFill>
                      <a:srgbClr val="DEEBF6"/>
                    </a:solidFill>
                  </a:tcPr>
                </a:tc>
                <a:tc>
                  <a:txBody>
                    <a:bodyPr/>
                    <a:lstStyle/>
                    <a:p>
                      <a:r>
                        <a:rPr lang="en-US" sz="2400" dirty="0"/>
                        <a:t>Total Percentage to Increase or Improve Services for the Coming School Year</a:t>
                      </a:r>
                    </a:p>
                  </a:txBody>
                  <a:tcPr>
                    <a:solidFill>
                      <a:srgbClr val="DEEBF6"/>
                    </a:solidFill>
                  </a:tcPr>
                </a:tc>
                <a:extLst>
                  <a:ext uri="{0D108BD9-81ED-4DB2-BD59-A6C34878D82A}">
                    <a16:rowId xmlns:a16="http://schemas.microsoft.com/office/drawing/2014/main" val="1754803422"/>
                  </a:ext>
                </a:extLst>
              </a:tr>
              <a:tr h="643937">
                <a:tc>
                  <a:txBody>
                    <a:bodyPr/>
                    <a:lstStyle/>
                    <a:p>
                      <a:r>
                        <a:rPr lang="en-US" sz="2400" dirty="0"/>
                        <a:t>13.43%</a:t>
                      </a:r>
                    </a:p>
                  </a:txBody>
                  <a:tcPr/>
                </a:tc>
                <a:tc>
                  <a:txBody>
                    <a:bodyPr/>
                    <a:lstStyle/>
                    <a:p>
                      <a:r>
                        <a:rPr lang="en-US" sz="2400" dirty="0"/>
                        <a:t>0%</a:t>
                      </a:r>
                    </a:p>
                  </a:txBody>
                  <a:tcPr/>
                </a:tc>
                <a:tc>
                  <a:txBody>
                    <a:bodyPr/>
                    <a:lstStyle/>
                    <a:p>
                      <a:r>
                        <a:rPr lang="en-US" sz="2400" dirty="0"/>
                        <a:t>$0</a:t>
                      </a:r>
                    </a:p>
                  </a:txBody>
                  <a:tcPr/>
                </a:tc>
                <a:tc>
                  <a:txBody>
                    <a:bodyPr/>
                    <a:lstStyle/>
                    <a:p>
                      <a:r>
                        <a:rPr lang="en-US" sz="2400" dirty="0">
                          <a:highlight>
                            <a:srgbClr val="FFFF00"/>
                          </a:highlight>
                        </a:rPr>
                        <a:t>13.43% </a:t>
                      </a:r>
                      <a:r>
                        <a:rPr lang="en-US" sz="2400" dirty="0"/>
                        <a:t>(see notes)</a:t>
                      </a:r>
                    </a:p>
                  </a:txBody>
                  <a:tcPr/>
                </a:tc>
                <a:extLst>
                  <a:ext uri="{0D108BD9-81ED-4DB2-BD59-A6C34878D82A}">
                    <a16:rowId xmlns:a16="http://schemas.microsoft.com/office/drawing/2014/main" val="3270359476"/>
                  </a:ext>
                </a:extLst>
              </a:tr>
            </a:tbl>
          </a:graphicData>
        </a:graphic>
      </p:graphicFrame>
      <p:sp>
        <p:nvSpPr>
          <p:cNvPr id="7" name="Slide Number Placeholder 6">
            <a:extLst>
              <a:ext uri="{FF2B5EF4-FFF2-40B4-BE49-F238E27FC236}">
                <a16:creationId xmlns:a16="http://schemas.microsoft.com/office/drawing/2014/main" id="{C4EB2D31-8AB0-227E-6B60-77A40EDBD5A3}"/>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3690264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07B29-03F8-40A6-9A22-E998766BED51}"/>
              </a:ext>
            </a:extLst>
          </p:cNvPr>
          <p:cNvSpPr>
            <a:spLocks noGrp="1"/>
          </p:cNvSpPr>
          <p:nvPr>
            <p:ph type="title"/>
          </p:nvPr>
        </p:nvSpPr>
        <p:spPr/>
        <p:txBody>
          <a:bodyPr/>
          <a:lstStyle/>
          <a:p>
            <a:r>
              <a:rPr lang="en-US" dirty="0"/>
              <a:t>Subsections</a:t>
            </a:r>
          </a:p>
        </p:txBody>
      </p:sp>
      <p:sp>
        <p:nvSpPr>
          <p:cNvPr id="3" name="Content Placeholder 2">
            <a:extLst>
              <a:ext uri="{FF2B5EF4-FFF2-40B4-BE49-F238E27FC236}">
                <a16:creationId xmlns:a16="http://schemas.microsoft.com/office/drawing/2014/main" id="{AC8B8238-5930-4B24-A1E6-839DFC71B3B8}"/>
              </a:ext>
            </a:extLst>
          </p:cNvPr>
          <p:cNvSpPr>
            <a:spLocks noGrp="1"/>
          </p:cNvSpPr>
          <p:nvPr>
            <p:ph idx="1"/>
          </p:nvPr>
        </p:nvSpPr>
        <p:spPr/>
        <p:txBody>
          <a:bodyPr>
            <a:normAutofit/>
          </a:bodyPr>
          <a:lstStyle/>
          <a:p>
            <a:pPr marL="514350" indent="-514350">
              <a:buAutoNum type="arabicPeriod"/>
            </a:pPr>
            <a:r>
              <a:rPr lang="en-US" sz="3400" dirty="0"/>
              <a:t>LEA-wide and Schoolwide Actions</a:t>
            </a:r>
          </a:p>
          <a:p>
            <a:pPr marL="514350" indent="-514350">
              <a:buAutoNum type="arabicPeriod"/>
            </a:pPr>
            <a:r>
              <a:rPr lang="en-US" sz="3400" dirty="0"/>
              <a:t>Limited Actions</a:t>
            </a:r>
          </a:p>
          <a:p>
            <a:pPr marL="514350" indent="-514350">
              <a:buAutoNum type="arabicPeriod"/>
            </a:pPr>
            <a:r>
              <a:rPr lang="en-US" sz="3400" dirty="0"/>
              <a:t>Additional Concentration Grant Funding</a:t>
            </a:r>
          </a:p>
        </p:txBody>
      </p:sp>
      <p:sp>
        <p:nvSpPr>
          <p:cNvPr id="4" name="Slide Number Placeholder 3">
            <a:extLst>
              <a:ext uri="{FF2B5EF4-FFF2-40B4-BE49-F238E27FC236}">
                <a16:creationId xmlns:a16="http://schemas.microsoft.com/office/drawing/2014/main" id="{53A00522-3DEA-401F-B59F-A61E4A5505FE}"/>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1057138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1: LEA-wide and Schoolwide Actions Prompt</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chor="ctr">
            <a:normAutofit/>
          </a:bodyPr>
          <a:lstStyle/>
          <a:p>
            <a:pPr marL="0" indent="0">
              <a:buNone/>
            </a:pPr>
            <a:r>
              <a:rPr lang="en-US" sz="3200" dirty="0"/>
              <a:t>For each action being provided to an entire LEA or school, provide an explanation of (1) the unique identified need(s) of the unduplicated student group(s) for whom the action is principally directed, (2) how the action is designed to address the identified need(s) and why it is being provided on an LEA or schoolwide basis, and (3) the metric(s) used to measure the effectiveness of the action in improving outcomes for the unduplicated student group(s).</a:t>
            </a:r>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444901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732C5-E31C-1D5E-5A1C-02DD995B6EED}"/>
              </a:ext>
            </a:extLst>
          </p:cNvPr>
          <p:cNvSpPr>
            <a:spLocks noGrp="1"/>
          </p:cNvSpPr>
          <p:nvPr>
            <p:ph type="title"/>
          </p:nvPr>
        </p:nvSpPr>
        <p:spPr/>
        <p:txBody>
          <a:bodyPr/>
          <a:lstStyle/>
          <a:p>
            <a:r>
              <a:rPr lang="en-US" dirty="0"/>
              <a:t>Subsection 1: LEA-wide and Schoolwide Actions Table</a:t>
            </a:r>
          </a:p>
        </p:txBody>
      </p:sp>
      <p:graphicFrame>
        <p:nvGraphicFramePr>
          <p:cNvPr id="6" name="Content Placeholder 5" descr="A snippet of this section in the template.">
            <a:extLst>
              <a:ext uri="{FF2B5EF4-FFF2-40B4-BE49-F238E27FC236}">
                <a16:creationId xmlns:a16="http://schemas.microsoft.com/office/drawing/2014/main" id="{F8522FA6-72BC-BAD7-A36B-CDB58087235A}"/>
              </a:ext>
            </a:extLst>
          </p:cNvPr>
          <p:cNvGraphicFramePr>
            <a:graphicFrameLocks noGrp="1"/>
          </p:cNvGraphicFramePr>
          <p:nvPr>
            <p:ph sz="half" idx="1"/>
            <p:extLst>
              <p:ext uri="{D42A27DB-BD31-4B8C-83A1-F6EECF244321}">
                <p14:modId xmlns:p14="http://schemas.microsoft.com/office/powerpoint/2010/main" val="2141163666"/>
              </p:ext>
            </p:extLst>
          </p:nvPr>
        </p:nvGraphicFramePr>
        <p:xfrm>
          <a:off x="185316" y="1737360"/>
          <a:ext cx="11760251" cy="4206240"/>
        </p:xfrm>
        <a:graphic>
          <a:graphicData uri="http://schemas.openxmlformats.org/drawingml/2006/table">
            <a:tbl>
              <a:tblPr firstRow="1" bandRow="1">
                <a:tableStyleId>{5940675A-B579-460E-94D1-54222C63F5DA}</a:tableStyleId>
              </a:tblPr>
              <a:tblGrid>
                <a:gridCol w="1648940">
                  <a:extLst>
                    <a:ext uri="{9D8B030D-6E8A-4147-A177-3AD203B41FA5}">
                      <a16:colId xmlns:a16="http://schemas.microsoft.com/office/drawing/2014/main" val="4092395137"/>
                    </a:ext>
                  </a:extLst>
                </a:gridCol>
                <a:gridCol w="3513582">
                  <a:extLst>
                    <a:ext uri="{9D8B030D-6E8A-4147-A177-3AD203B41FA5}">
                      <a16:colId xmlns:a16="http://schemas.microsoft.com/office/drawing/2014/main" val="973925786"/>
                    </a:ext>
                  </a:extLst>
                </a:gridCol>
                <a:gridCol w="4099180">
                  <a:extLst>
                    <a:ext uri="{9D8B030D-6E8A-4147-A177-3AD203B41FA5}">
                      <a16:colId xmlns:a16="http://schemas.microsoft.com/office/drawing/2014/main" val="1984868117"/>
                    </a:ext>
                  </a:extLst>
                </a:gridCol>
                <a:gridCol w="2498549">
                  <a:extLst>
                    <a:ext uri="{9D8B030D-6E8A-4147-A177-3AD203B41FA5}">
                      <a16:colId xmlns:a16="http://schemas.microsoft.com/office/drawing/2014/main" val="3866395230"/>
                    </a:ext>
                  </a:extLst>
                </a:gridCol>
              </a:tblGrid>
              <a:tr h="1363564">
                <a:tc>
                  <a:txBody>
                    <a:bodyPr/>
                    <a:lstStyle/>
                    <a:p>
                      <a:r>
                        <a:rPr lang="en-US" sz="2400" b="1" dirty="0"/>
                        <a:t>Goal and Action #(s)</a:t>
                      </a:r>
                    </a:p>
                    <a:p>
                      <a:endParaRPr lang="en-US" sz="2400" b="1" dirty="0"/>
                    </a:p>
                  </a:txBody>
                  <a:tcPr>
                    <a:solidFill>
                      <a:srgbClr val="DEEBF6"/>
                    </a:solidFill>
                  </a:tcPr>
                </a:tc>
                <a:tc>
                  <a:txBody>
                    <a:bodyPr/>
                    <a:lstStyle/>
                    <a:p>
                      <a:r>
                        <a:rPr lang="en-US" sz="2400" b="1" dirty="0"/>
                        <a:t>Identified Need(s)</a:t>
                      </a:r>
                    </a:p>
                  </a:txBody>
                  <a:tcPr>
                    <a:solidFill>
                      <a:srgbClr val="DEEB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000000"/>
                          </a:solidFill>
                          <a:effectLst/>
                          <a:cs typeface="Arial" panose="020B0604020202020204" pitchFamily="34" charset="0"/>
                        </a:rPr>
                        <a:t>How the Action(s) Address Need(s) and Why it is Provided on an LEA-wide or Schoolwide Basis</a:t>
                      </a:r>
                      <a:endParaRPr lang="en-US" sz="2400" b="1" dirty="0">
                        <a:effectLst/>
                      </a:endParaRPr>
                    </a:p>
                  </a:txBody>
                  <a:tcPr>
                    <a:solidFill>
                      <a:srgbClr val="DEEB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000000"/>
                          </a:solidFill>
                          <a:effectLst/>
                          <a:cs typeface="Arial"/>
                        </a:rPr>
                        <a:t>Metric(s) to Monitor Effectiveness </a:t>
                      </a:r>
                      <a:endParaRPr lang="en-US" sz="2400" b="1" dirty="0">
                        <a:effectLst/>
                      </a:endParaRPr>
                    </a:p>
                    <a:p>
                      <a:endParaRPr lang="en-US" sz="2400" b="1" dirty="0"/>
                    </a:p>
                  </a:txBody>
                  <a:tcPr>
                    <a:solidFill>
                      <a:srgbClr val="DEEBF6"/>
                    </a:solidFill>
                  </a:tcPr>
                </a:tc>
                <a:extLst>
                  <a:ext uri="{0D108BD9-81ED-4DB2-BD59-A6C34878D82A}">
                    <a16:rowId xmlns:a16="http://schemas.microsoft.com/office/drawing/2014/main" val="1342407795"/>
                  </a:ext>
                </a:extLst>
              </a:tr>
              <a:tr h="26469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effectLst/>
                          <a:ea typeface="Calibri" panose="020F0502020204030204" pitchFamily="34" charset="0"/>
                          <a:cs typeface="Arial" panose="020B0604020202020204" pitchFamily="34" charset="0"/>
                        </a:rPr>
                        <a:t>[Goal and Action #(s)]</a:t>
                      </a:r>
                      <a:endParaRPr lang="en-US" sz="2400" dirty="0">
                        <a:effectLst/>
                      </a:endParaRPr>
                    </a:p>
                    <a:p>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effectLst/>
                          <a:ea typeface="Calibri" panose="020F0502020204030204" pitchFamily="34" charset="0"/>
                          <a:cs typeface="Arial" panose="020B0604020202020204" pitchFamily="34" charset="0"/>
                        </a:rPr>
                        <a:t>[A description of t</a:t>
                      </a:r>
                      <a:r>
                        <a:rPr lang="en-US" sz="2400" dirty="0">
                          <a:solidFill>
                            <a:srgbClr val="000000"/>
                          </a:solidFill>
                          <a:effectLst/>
                          <a:ea typeface="Arial" panose="020B0604020202020204" pitchFamily="34" charset="0"/>
                          <a:cs typeface="Arial" panose="020B0604020202020204" pitchFamily="34" charset="0"/>
                        </a:rPr>
                        <a:t>he unique identified need(s) of the unduplicated student group(s) for whom the action(s) are principally directed</a:t>
                      </a:r>
                      <a:r>
                        <a:rPr lang="en-US" sz="2400" dirty="0">
                          <a:solidFill>
                            <a:srgbClr val="000000"/>
                          </a:solidFill>
                          <a:effectLst/>
                          <a:ea typeface="Calibri" panose="020F0502020204030204" pitchFamily="34" charset="0"/>
                          <a:cs typeface="Arial" panose="020B0604020202020204" pitchFamily="34" charset="0"/>
                        </a:rPr>
                        <a:t>]</a:t>
                      </a:r>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effectLst/>
                          <a:ea typeface="Calibri" panose="020F0502020204030204" pitchFamily="34" charset="0"/>
                          <a:cs typeface="Arial" panose="020B0604020202020204" pitchFamily="34" charset="0"/>
                        </a:rPr>
                        <a:t>[A description of h</a:t>
                      </a:r>
                      <a:r>
                        <a:rPr lang="en-US" sz="2400" dirty="0">
                          <a:solidFill>
                            <a:srgbClr val="000000"/>
                          </a:solidFill>
                          <a:effectLst/>
                          <a:cs typeface="Arial" panose="020B0604020202020204" pitchFamily="34" charset="0"/>
                        </a:rPr>
                        <a:t>ow the action(s) are designed to address those identified need(s</a:t>
                      </a:r>
                      <a:r>
                        <a:rPr lang="en-US" sz="2400" dirty="0">
                          <a:solidFill>
                            <a:srgbClr val="000000"/>
                          </a:solidFill>
                          <a:effectLst/>
                          <a:ea typeface="Arial" panose="020B0604020202020204" pitchFamily="34" charset="0"/>
                          <a:cs typeface="Arial" panose="020B0604020202020204" pitchFamily="34" charset="0"/>
                        </a:rPr>
                        <a:t>) </a:t>
                      </a:r>
                      <a:r>
                        <a:rPr lang="en-US" sz="2400" dirty="0">
                          <a:solidFill>
                            <a:srgbClr val="000000"/>
                          </a:solidFill>
                          <a:effectLst/>
                          <a:cs typeface="Arial" panose="020B0604020202020204" pitchFamily="34" charset="0"/>
                        </a:rPr>
                        <a:t>and why it is provided on an LEA-wide or schoolwide basis</a:t>
                      </a:r>
                      <a:r>
                        <a:rPr lang="en-US" sz="2400" dirty="0">
                          <a:solidFill>
                            <a:srgbClr val="000000"/>
                          </a:solidFill>
                          <a:effectLst/>
                          <a:ea typeface="Calibri" panose="020F0502020204030204" pitchFamily="34" charset="0"/>
                          <a:cs typeface="Arial" panose="020B0604020202020204" pitchFamily="34" charset="0"/>
                        </a:rPr>
                        <a:t>]</a:t>
                      </a:r>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effectLst/>
                          <a:ea typeface="Calibri" panose="020F0502020204030204" pitchFamily="34" charset="0"/>
                          <a:cs typeface="Arial" panose="020B0604020202020204" pitchFamily="34" charset="0"/>
                        </a:rPr>
                        <a:t>[A description of the metric(s) being used to monitor effectiveness]</a:t>
                      </a:r>
                      <a:endParaRPr lang="en-US" sz="2400" dirty="0">
                        <a:effectLst/>
                      </a:endParaRPr>
                    </a:p>
                    <a:p>
                      <a:endParaRPr lang="en-US" sz="2400" dirty="0"/>
                    </a:p>
                  </a:txBody>
                  <a:tcPr/>
                </a:tc>
                <a:extLst>
                  <a:ext uri="{0D108BD9-81ED-4DB2-BD59-A6C34878D82A}">
                    <a16:rowId xmlns:a16="http://schemas.microsoft.com/office/drawing/2014/main" val="4093786783"/>
                  </a:ext>
                </a:extLst>
              </a:tr>
            </a:tbl>
          </a:graphicData>
        </a:graphic>
      </p:graphicFrame>
      <p:sp>
        <p:nvSpPr>
          <p:cNvPr id="5" name="Slide Number Placeholder 4">
            <a:extLst>
              <a:ext uri="{FF2B5EF4-FFF2-40B4-BE49-F238E27FC236}">
                <a16:creationId xmlns:a16="http://schemas.microsoft.com/office/drawing/2014/main" id="{44A86FD3-FA6F-AEC6-4EC4-5AE2C82C318C}"/>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26694468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1: LEA-wide and Schoolwide Actions Instructions (1)</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fontScale="92500" lnSpcReduction="20000"/>
          </a:bodyPr>
          <a:lstStyle/>
          <a:p>
            <a:pPr marL="0" indent="0">
              <a:buNone/>
            </a:pPr>
            <a:r>
              <a:rPr lang="en-US" sz="3200" b="1" dirty="0"/>
              <a:t>Identified Need(s)</a:t>
            </a:r>
          </a:p>
          <a:p>
            <a:r>
              <a:rPr lang="en-US" sz="3200" dirty="0"/>
              <a:t>Provide an explanation of the unique identified need(s) of the LEA’s unduplicated student group(s) for whom the action is principally directed. </a:t>
            </a:r>
          </a:p>
          <a:p>
            <a:r>
              <a:rPr lang="en-US" sz="3200" dirty="0"/>
              <a:t>An LEA demonstrates how an action is principally directed towards an unduplicated student group(s) when the LEA explains the need(s), condition(s), or circumstance(s) of the unduplicated student group(s) identified through a needs assessment and how the action addresses them. A meaningful needs assessment includes, at a minimum, analysis of applicable student achievement data and educational partner feedback.</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40433024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1: LEA-wide and Schoolwide Actions Instructions (2)</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a:bodyPr>
          <a:lstStyle/>
          <a:p>
            <a:pPr marL="0" indent="0">
              <a:buNone/>
            </a:pPr>
            <a:r>
              <a:rPr lang="en-US" sz="3200" b="1" dirty="0"/>
              <a:t>How the Action(s) are Designed to Address Need(s) and Why it is Provided on an LEA-wide or Schoolwide Basis</a:t>
            </a:r>
          </a:p>
          <a:p>
            <a:pPr marL="0" indent="0">
              <a:buNone/>
            </a:pPr>
            <a:r>
              <a:rPr lang="en-US" sz="3200" dirty="0"/>
              <a:t>Provide an explanation of how the action as designed will address the unique identified need(s) of the LEA’s unduplicated student group(s) for whom the action is principally directed and the rationale for why the action is being provided on an LEA-wide or schoolwide basis.</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1211908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1: LEA-wide and Schoolwide Actions Instructions (3)</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a:bodyPr>
          <a:lstStyle/>
          <a:p>
            <a:pPr marL="0" indent="0">
              <a:buNone/>
            </a:pPr>
            <a:r>
              <a:rPr lang="en-US" sz="3200" b="1" dirty="0"/>
              <a:t>Metric(s) to Monitor Effectiveness</a:t>
            </a:r>
          </a:p>
          <a:p>
            <a:r>
              <a:rPr lang="en-US" sz="3200" dirty="0"/>
              <a:t>Identify the metric(s) being used to measure the progress and effectiveness of the action(s).</a:t>
            </a:r>
          </a:p>
          <a:p>
            <a:pPr marL="0" indent="0">
              <a:buNone/>
            </a:pPr>
            <a:endParaRPr lang="en-US" sz="3200" b="1" dirty="0"/>
          </a:p>
          <a:p>
            <a:pPr marL="0" indent="0">
              <a:buNone/>
            </a:pPr>
            <a:r>
              <a:rPr lang="en-US" sz="3200" dirty="0"/>
              <a:t>Note: Remember the connection to the Goal Analysis!</a:t>
            </a:r>
          </a:p>
          <a:p>
            <a:r>
              <a:rPr lang="en-US" sz="3200" dirty="0"/>
              <a:t>LEAs demonstrate the effectiveness of actions contributing towards increasing or improving services within the third prompt in the goal analysis.</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3345953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lstStyle/>
          <a:p>
            <a:r>
              <a:rPr lang="en-US" dirty="0"/>
              <a:t>Purpose (1)</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a:xfrm>
            <a:off x="1097280" y="1845733"/>
            <a:ext cx="10058400" cy="4610395"/>
          </a:xfrm>
        </p:spPr>
        <p:txBody>
          <a:bodyPr>
            <a:normAutofit lnSpcReduction="10000"/>
          </a:bodyPr>
          <a:lstStyle/>
          <a:p>
            <a:pPr marL="0" indent="0">
              <a:buNone/>
            </a:pPr>
            <a:r>
              <a:rPr lang="en-US" dirty="0"/>
              <a:t>A well-written Increased or Improved Services section provides educational partners with a comprehensive description, within a single dedicated section, of how a local educational agency (LEA) plans to increase or improve services for its unduplicated students in grades TK–12 (transitional kindergarten through grade twelve) as compared to all students in grades TK–12, as applicable, and how LEA-wide or schoolwide actions identified for this purpose meet regulatory requirements.</a:t>
            </a:r>
          </a:p>
          <a:p>
            <a:pPr marL="0" indent="0">
              <a:buNone/>
            </a:pPr>
            <a:endParaRPr lang="en-US" dirty="0"/>
          </a:p>
          <a:p>
            <a:pPr marL="0" indent="0">
              <a:buNone/>
            </a:pPr>
            <a:r>
              <a:rPr lang="en-US" dirty="0"/>
              <a:t>*see slide notes throughout presentation</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905996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07B29-03F8-40A6-9A22-E998766BED51}"/>
              </a:ext>
            </a:extLst>
          </p:cNvPr>
          <p:cNvSpPr>
            <a:spLocks noGrp="1"/>
          </p:cNvSpPr>
          <p:nvPr>
            <p:ph type="title"/>
          </p:nvPr>
        </p:nvSpPr>
        <p:spPr/>
        <p:txBody>
          <a:bodyPr/>
          <a:lstStyle/>
          <a:p>
            <a:r>
              <a:rPr lang="en-US" dirty="0"/>
              <a:t>Conclusory Statements</a:t>
            </a:r>
          </a:p>
        </p:txBody>
      </p:sp>
      <p:sp>
        <p:nvSpPr>
          <p:cNvPr id="3" name="Content Placeholder 2">
            <a:extLst>
              <a:ext uri="{FF2B5EF4-FFF2-40B4-BE49-F238E27FC236}">
                <a16:creationId xmlns:a16="http://schemas.microsoft.com/office/drawing/2014/main" id="{AC8B8238-5930-4B24-A1E6-839DFC71B3B8}"/>
              </a:ext>
            </a:extLst>
          </p:cNvPr>
          <p:cNvSpPr>
            <a:spLocks noGrp="1"/>
          </p:cNvSpPr>
          <p:nvPr>
            <p:ph idx="1"/>
          </p:nvPr>
        </p:nvSpPr>
        <p:spPr/>
        <p:txBody>
          <a:bodyPr>
            <a:normAutofit/>
          </a:bodyPr>
          <a:lstStyle/>
          <a:p>
            <a:r>
              <a:rPr lang="en-US" sz="3000" dirty="0"/>
              <a:t>Conclusory statements are not sufficient. </a:t>
            </a:r>
          </a:p>
          <a:p>
            <a:pPr lvl="1"/>
            <a:r>
              <a:rPr lang="en-US" sz="3000" dirty="0"/>
              <a:t>Saying any action is “principally directed” and “effective” does not make it so</a:t>
            </a:r>
          </a:p>
          <a:p>
            <a:r>
              <a:rPr lang="en-US" sz="3000" dirty="0"/>
              <a:t>Simply stating that an LEA has a high enrollment percentage of a specific student group or groups is not sufficient.</a:t>
            </a:r>
          </a:p>
          <a:p>
            <a:pPr lvl="1"/>
            <a:r>
              <a:rPr lang="en-US" sz="3000" dirty="0"/>
              <a:t>Enrolling students is not the same as serving students.</a:t>
            </a:r>
            <a:endParaRPr lang="en-US" sz="2400" dirty="0"/>
          </a:p>
        </p:txBody>
      </p:sp>
      <p:sp>
        <p:nvSpPr>
          <p:cNvPr id="4" name="Slide Number Placeholder 3">
            <a:extLst>
              <a:ext uri="{FF2B5EF4-FFF2-40B4-BE49-F238E27FC236}">
                <a16:creationId xmlns:a16="http://schemas.microsoft.com/office/drawing/2014/main" id="{53A00522-3DEA-401F-B59F-A61E4A5505FE}"/>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3926165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2: Limited Actions Prompt</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chor="ctr">
            <a:normAutofit/>
          </a:bodyPr>
          <a:lstStyle/>
          <a:p>
            <a:pPr marL="0" indent="0">
              <a:buNone/>
            </a:pPr>
            <a:r>
              <a:rPr lang="en-US" sz="3200" dirty="0">
                <a:cs typeface="Arial"/>
              </a:rPr>
              <a:t>For each action being solely provided to one or more unduplicated student group(s), provide an explanation of (1) the unique identified need(s) of the unduplicated student group(s) being served, (2) how the action is designed to address the identified need(s), and (3) how the effectiveness of the action in improving outcomes for the unduplicated student group(s) will be measured.</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20498340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56CCB-4A15-BED2-190A-44D10D0C2B60}"/>
              </a:ext>
            </a:extLst>
          </p:cNvPr>
          <p:cNvSpPr>
            <a:spLocks noGrp="1"/>
          </p:cNvSpPr>
          <p:nvPr>
            <p:ph type="title"/>
          </p:nvPr>
        </p:nvSpPr>
        <p:spPr/>
        <p:txBody>
          <a:bodyPr/>
          <a:lstStyle/>
          <a:p>
            <a:r>
              <a:rPr lang="en-US" dirty="0"/>
              <a:t>Subsection 2: Limited Actions Table</a:t>
            </a:r>
          </a:p>
        </p:txBody>
      </p:sp>
      <p:graphicFrame>
        <p:nvGraphicFramePr>
          <p:cNvPr id="5" name="Content Placeholder 9" descr="A snippet of this section in the template.">
            <a:extLst>
              <a:ext uri="{FF2B5EF4-FFF2-40B4-BE49-F238E27FC236}">
                <a16:creationId xmlns:a16="http://schemas.microsoft.com/office/drawing/2014/main" id="{7B3116AF-465C-22F3-7DC2-9A15C3E9B167}"/>
              </a:ext>
            </a:extLst>
          </p:cNvPr>
          <p:cNvGraphicFramePr>
            <a:graphicFrameLocks noGrp="1"/>
          </p:cNvGraphicFramePr>
          <p:nvPr>
            <p:ph idx="1"/>
            <p:extLst>
              <p:ext uri="{D42A27DB-BD31-4B8C-83A1-F6EECF244321}">
                <p14:modId xmlns:p14="http://schemas.microsoft.com/office/powerpoint/2010/main" val="751484005"/>
              </p:ext>
            </p:extLst>
          </p:nvPr>
        </p:nvGraphicFramePr>
        <p:xfrm>
          <a:off x="376298" y="2023609"/>
          <a:ext cx="11439404" cy="3097032"/>
        </p:xfrm>
        <a:graphic>
          <a:graphicData uri="http://schemas.openxmlformats.org/drawingml/2006/table">
            <a:tbl>
              <a:tblPr firstRow="1" firstCol="1" bandRow="1">
                <a:tableStyleId>{5C22544A-7EE6-4342-B048-85BDC9FD1C3A}</a:tableStyleId>
              </a:tblPr>
              <a:tblGrid>
                <a:gridCol w="1712642">
                  <a:extLst>
                    <a:ext uri="{9D8B030D-6E8A-4147-A177-3AD203B41FA5}">
                      <a16:colId xmlns:a16="http://schemas.microsoft.com/office/drawing/2014/main" val="1158693257"/>
                    </a:ext>
                  </a:extLst>
                </a:gridCol>
                <a:gridCol w="3319639">
                  <a:extLst>
                    <a:ext uri="{9D8B030D-6E8A-4147-A177-3AD203B41FA5}">
                      <a16:colId xmlns:a16="http://schemas.microsoft.com/office/drawing/2014/main" val="4283786429"/>
                    </a:ext>
                  </a:extLst>
                </a:gridCol>
                <a:gridCol w="3873118">
                  <a:extLst>
                    <a:ext uri="{9D8B030D-6E8A-4147-A177-3AD203B41FA5}">
                      <a16:colId xmlns:a16="http://schemas.microsoft.com/office/drawing/2014/main" val="301553428"/>
                    </a:ext>
                  </a:extLst>
                </a:gridCol>
                <a:gridCol w="2534005">
                  <a:extLst>
                    <a:ext uri="{9D8B030D-6E8A-4147-A177-3AD203B41FA5}">
                      <a16:colId xmlns:a16="http://schemas.microsoft.com/office/drawing/2014/main" val="3274768142"/>
                    </a:ext>
                  </a:extLst>
                </a:gridCol>
              </a:tblGrid>
              <a:tr h="1173959">
                <a:tc>
                  <a:txBody>
                    <a:bodyPr/>
                    <a:lstStyle/>
                    <a:p>
                      <a:pPr>
                        <a:tabLst>
                          <a:tab pos="3234055" algn="l"/>
                        </a:tabLst>
                      </a:pPr>
                      <a:r>
                        <a:rPr lang="en-US" sz="2400">
                          <a:solidFill>
                            <a:srgbClr val="000000"/>
                          </a:solidFill>
                          <a:effectLst/>
                          <a:ea typeface="Calibri" panose="020F0502020204030204" pitchFamily="34" charset="0"/>
                          <a:cs typeface="Arial"/>
                        </a:rPr>
                        <a:t>Goal and Action #(s)</a:t>
                      </a:r>
                      <a:endParaRPr lang="en-US" sz="2400">
                        <a:effectLst/>
                        <a:cs typeface="Arial"/>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tabLst>
                          <a:tab pos="3234055" algn="l"/>
                        </a:tabLst>
                      </a:pPr>
                      <a:r>
                        <a:rPr lang="en-US" sz="2400">
                          <a:solidFill>
                            <a:srgbClr val="000000"/>
                          </a:solidFill>
                          <a:effectLst/>
                          <a:ea typeface="Arial" panose="020B0604020202020204" pitchFamily="34" charset="0"/>
                          <a:cs typeface="Arial"/>
                        </a:rPr>
                        <a:t>Identified Need(s)</a:t>
                      </a:r>
                      <a:endParaRPr lang="en-US" sz="2400">
                        <a:effectLst/>
                        <a:cs typeface="Arial"/>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tabLst>
                          <a:tab pos="3234055" algn="l"/>
                        </a:tabLst>
                      </a:pPr>
                      <a:r>
                        <a:rPr lang="en-US" sz="2400">
                          <a:solidFill>
                            <a:srgbClr val="000000"/>
                          </a:solidFill>
                          <a:effectLst/>
                          <a:cs typeface="Arial"/>
                        </a:rPr>
                        <a:t>How the Action(s) Address Need(s)</a:t>
                      </a: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r>
                        <a:rPr lang="en-US" sz="2400">
                          <a:solidFill>
                            <a:srgbClr val="000000"/>
                          </a:solidFill>
                          <a:effectLst/>
                          <a:cs typeface="Arial"/>
                        </a:rPr>
                        <a:t>Metric(s) to Monitor Effectiveness </a:t>
                      </a:r>
                      <a:endParaRPr lang="en-US" sz="2400">
                        <a:effectLst/>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1037803493"/>
                  </a:ext>
                </a:extLst>
              </a:tr>
              <a:tr h="1923073">
                <a:tc>
                  <a:txBody>
                    <a:bodyPr/>
                    <a:lstStyle/>
                    <a:p>
                      <a:pPr>
                        <a:tabLst>
                          <a:tab pos="3234055" algn="l"/>
                        </a:tabLst>
                      </a:pPr>
                      <a:r>
                        <a:rPr lang="en-US" sz="2400">
                          <a:solidFill>
                            <a:srgbClr val="000000"/>
                          </a:solidFill>
                          <a:effectLst/>
                          <a:ea typeface="Calibri" panose="020F0502020204030204" pitchFamily="34" charset="0"/>
                          <a:cs typeface="Arial"/>
                        </a:rPr>
                        <a:t>[Goal and Action #(s)]</a:t>
                      </a:r>
                      <a:endParaRPr lang="en-US" sz="2400">
                        <a:effectLst/>
                        <a:cs typeface="Arial"/>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r>
                        <a:rPr lang="en-US" sz="2400" dirty="0">
                          <a:solidFill>
                            <a:srgbClr val="000000"/>
                          </a:solidFill>
                          <a:effectLst/>
                          <a:cs typeface="Arial"/>
                        </a:rPr>
                        <a:t>[A description of the unique identified need(s) of the unduplicated student group(s) being served]</a:t>
                      </a: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a:tabLst>
                          <a:tab pos="3234055" algn="l"/>
                        </a:tabLst>
                      </a:pPr>
                      <a:r>
                        <a:rPr lang="en-US" sz="2400">
                          <a:solidFill>
                            <a:srgbClr val="000000"/>
                          </a:solidFill>
                          <a:effectLst/>
                          <a:ea typeface="Calibri" panose="020F0502020204030204" pitchFamily="34" charset="0"/>
                          <a:cs typeface="Arial"/>
                        </a:rPr>
                        <a:t>[A description of h</a:t>
                      </a:r>
                      <a:r>
                        <a:rPr lang="en-US" sz="2400">
                          <a:solidFill>
                            <a:srgbClr val="000000"/>
                          </a:solidFill>
                          <a:effectLst/>
                          <a:cs typeface="Arial"/>
                        </a:rPr>
                        <a:t>ow the action(s) are designed to address those identified need(s)]</a:t>
                      </a:r>
                      <a:endParaRPr lang="en-US" sz="2400">
                        <a:effectLst/>
                        <a:cs typeface="Arial"/>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a:tabLst>
                          <a:tab pos="3234055" algn="l"/>
                        </a:tabLst>
                      </a:pPr>
                      <a:r>
                        <a:rPr lang="en-US" sz="2400" dirty="0">
                          <a:solidFill>
                            <a:srgbClr val="000000"/>
                          </a:solidFill>
                          <a:effectLst/>
                          <a:ea typeface="Calibri" panose="020F0502020204030204" pitchFamily="34" charset="0"/>
                          <a:cs typeface="Arial"/>
                        </a:rPr>
                        <a:t>[A description of the metric(s) being used to monitor effectiveness]</a:t>
                      </a:r>
                      <a:endParaRPr lang="en-US" sz="2400" dirty="0">
                        <a:effectLst/>
                        <a:cs typeface="Arial"/>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extLst>
                  <a:ext uri="{0D108BD9-81ED-4DB2-BD59-A6C34878D82A}">
                    <a16:rowId xmlns:a16="http://schemas.microsoft.com/office/drawing/2014/main" val="1114124345"/>
                  </a:ext>
                </a:extLst>
              </a:tr>
            </a:tbl>
          </a:graphicData>
        </a:graphic>
      </p:graphicFrame>
      <p:sp>
        <p:nvSpPr>
          <p:cNvPr id="4" name="Slide Number Placeholder 3">
            <a:extLst>
              <a:ext uri="{FF2B5EF4-FFF2-40B4-BE49-F238E27FC236}">
                <a16:creationId xmlns:a16="http://schemas.microsoft.com/office/drawing/2014/main" id="{E252CCF3-4786-7F09-1D37-2625332EA039}"/>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3618853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2: Limited Actions Table Instructions (1)</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a:bodyPr>
          <a:lstStyle/>
          <a:p>
            <a:pPr marL="0" indent="0">
              <a:buNone/>
            </a:pPr>
            <a:r>
              <a:rPr lang="en-US" sz="3200" b="1" dirty="0">
                <a:solidFill>
                  <a:schemeClr val="tx1">
                    <a:lumMod val="85000"/>
                    <a:lumOff val="15000"/>
                  </a:schemeClr>
                </a:solidFill>
              </a:rPr>
              <a:t>Identified Need(s)</a:t>
            </a:r>
          </a:p>
          <a:p>
            <a:r>
              <a:rPr lang="en-US" sz="3200" dirty="0">
                <a:solidFill>
                  <a:schemeClr val="tx1">
                    <a:lumMod val="85000"/>
                    <a:lumOff val="15000"/>
                  </a:schemeClr>
                </a:solidFill>
              </a:rPr>
              <a:t>Provide an explanation of the unique need(s) of the unduplicated student group(s) being served identified through the LEA’s needs assessment. A meaningful needs assessment includes, at a minimum, analysis of applicable student achievement data and educational partner feedback.</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22851097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2: Limited Actions Table Instructions (2)</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a:bodyPr>
          <a:lstStyle/>
          <a:p>
            <a:pPr marL="0" indent="0">
              <a:buNone/>
            </a:pPr>
            <a:r>
              <a:rPr lang="en-US" sz="3200" b="1" dirty="0">
                <a:solidFill>
                  <a:schemeClr val="tx1">
                    <a:lumMod val="85000"/>
                    <a:lumOff val="15000"/>
                  </a:schemeClr>
                </a:solidFill>
              </a:rPr>
              <a:t>How the Action(s) are Designed to Address Need(s)</a:t>
            </a:r>
          </a:p>
          <a:p>
            <a:r>
              <a:rPr lang="en-US" sz="3200" dirty="0">
                <a:solidFill>
                  <a:schemeClr val="tx1">
                    <a:lumMod val="85000"/>
                    <a:lumOff val="15000"/>
                  </a:schemeClr>
                </a:solidFill>
              </a:rPr>
              <a:t>Provide an explanation of how the action is designed to address the unique identified need(s) of the unduplicated student group(s) being served.</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1414369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2: Limited Actions Table Instructions (3)</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a:bodyPr>
          <a:lstStyle/>
          <a:p>
            <a:pPr marL="0" indent="0">
              <a:buNone/>
            </a:pPr>
            <a:r>
              <a:rPr lang="en-US" sz="3200" b="1" dirty="0">
                <a:solidFill>
                  <a:schemeClr val="tx1">
                    <a:lumMod val="85000"/>
                    <a:lumOff val="15000"/>
                  </a:schemeClr>
                </a:solidFill>
              </a:rPr>
              <a:t>Metric(s) to Monitor Effectiveness</a:t>
            </a:r>
          </a:p>
          <a:p>
            <a:r>
              <a:rPr lang="en-US" sz="3200" dirty="0">
                <a:solidFill>
                  <a:schemeClr val="tx1">
                    <a:lumMod val="85000"/>
                    <a:lumOff val="15000"/>
                  </a:schemeClr>
                </a:solidFill>
                <a:ea typeface="+mn-lt"/>
                <a:cs typeface="+mn-lt"/>
              </a:rPr>
              <a:t>Identify the metric(s) being used to measure the progress and effectiveness of the action(s).</a:t>
            </a:r>
          </a:p>
          <a:p>
            <a:pPr marL="0" indent="0">
              <a:buNone/>
            </a:pPr>
            <a:endParaRPr lang="en-US" sz="3200" dirty="0">
              <a:solidFill>
                <a:schemeClr val="tx1">
                  <a:lumMod val="85000"/>
                  <a:lumOff val="15000"/>
                </a:schemeClr>
              </a:solidFill>
            </a:endParaRPr>
          </a:p>
          <a:p>
            <a:pPr marL="0" indent="0">
              <a:buNone/>
            </a:pPr>
            <a:r>
              <a:rPr lang="en-US" sz="3200" dirty="0">
                <a:solidFill>
                  <a:schemeClr val="tx1">
                    <a:lumMod val="85000"/>
                    <a:lumOff val="15000"/>
                  </a:schemeClr>
                </a:solidFill>
              </a:rPr>
              <a:t>Again, remember the connection to the Goal Analysis!</a:t>
            </a:r>
          </a:p>
          <a:p>
            <a:r>
              <a:rPr lang="en-US" sz="3200" dirty="0">
                <a:solidFill>
                  <a:schemeClr val="tx1">
                    <a:lumMod val="85000"/>
                    <a:lumOff val="15000"/>
                  </a:schemeClr>
                </a:solidFill>
              </a:rPr>
              <a:t>LEAs demonstrate the effectiveness of actions contributing towards increasing or improving services within the third prompt in the goal analysis.</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4660217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4061741"/>
          </a:xfrm>
        </p:spPr>
        <p:txBody>
          <a:bodyPr/>
          <a:lstStyle/>
          <a:p>
            <a:r>
              <a:rPr lang="en-US" dirty="0"/>
              <a:t>Subsection 2: Planned Percentage of Improved Services Prompt</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chor="ctr">
            <a:normAutofit/>
          </a:bodyPr>
          <a:lstStyle/>
          <a:p>
            <a:pPr marL="0" indent="0">
              <a:spcBef>
                <a:spcPts val="0"/>
              </a:spcBef>
              <a:spcAft>
                <a:spcPts val="1200"/>
              </a:spcAft>
              <a:buNone/>
            </a:pPr>
            <a:r>
              <a:rPr lang="en-US" sz="3200" dirty="0">
                <a:solidFill>
                  <a:srgbClr val="000000"/>
                </a:solidFill>
                <a:effectLst/>
                <a:ea typeface="Calibri" panose="020F0502020204030204" pitchFamily="34" charset="0"/>
                <a:cs typeface="Arial"/>
              </a:rPr>
              <a:t>For any limited action contributing to meeting the increased or improved services requirement that is associated with a Planned Percentage of Improved Services in the Contributing Summary Table rather than an expenditure of LCFF funds, describe the methodology that was used to determine the contribution of the action towards the proportional percentage, as applicable.</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963271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627A6-13A3-C40D-187D-3B3FBFCC3364}"/>
              </a:ext>
            </a:extLst>
          </p:cNvPr>
          <p:cNvSpPr>
            <a:spLocks noGrp="1"/>
          </p:cNvSpPr>
          <p:nvPr>
            <p:ph type="title"/>
          </p:nvPr>
        </p:nvSpPr>
        <p:spPr>
          <a:xfrm>
            <a:off x="282633" y="374072"/>
            <a:ext cx="3507971" cy="4312227"/>
          </a:xfrm>
        </p:spPr>
        <p:txBody>
          <a:bodyPr>
            <a:normAutofit/>
          </a:bodyPr>
          <a:lstStyle/>
          <a:p>
            <a:r>
              <a:rPr lang="en-US" dirty="0"/>
              <a:t>Subsection 2: Planned Percentage of Improved Services Instructions</a:t>
            </a:r>
          </a:p>
        </p:txBody>
      </p:sp>
      <p:sp>
        <p:nvSpPr>
          <p:cNvPr id="3" name="Content Placeholder 2">
            <a:extLst>
              <a:ext uri="{FF2B5EF4-FFF2-40B4-BE49-F238E27FC236}">
                <a16:creationId xmlns:a16="http://schemas.microsoft.com/office/drawing/2014/main" id="{4091872D-9F72-AB93-8B9E-98925EC15068}"/>
              </a:ext>
            </a:extLst>
          </p:cNvPr>
          <p:cNvSpPr>
            <a:spLocks noGrp="1"/>
          </p:cNvSpPr>
          <p:nvPr>
            <p:ph idx="1"/>
          </p:nvPr>
        </p:nvSpPr>
        <p:spPr/>
        <p:txBody>
          <a:bodyPr anchor="ctr"/>
          <a:lstStyle/>
          <a:p>
            <a:r>
              <a:rPr lang="en-US" dirty="0"/>
              <a:t>For each action with an identified Planned Percentage of Improved Services, identify the goal and action number and describe the methodology that was used.</a:t>
            </a:r>
          </a:p>
          <a:p>
            <a:r>
              <a:rPr lang="en-US" dirty="0"/>
              <a:t>When identifying a Planned Percentage of Improved Services, the LEA must describe the methodology that it used to determine the contribution of the action towards the proportional percentage. The percentage of improved services for an action corresponds to the amount of LCFF funding that the LEA estimates it would expend to implement the action if it were funded.</a:t>
            </a:r>
          </a:p>
        </p:txBody>
      </p:sp>
      <p:sp>
        <p:nvSpPr>
          <p:cNvPr id="5" name="Slide Number Placeholder 4">
            <a:extLst>
              <a:ext uri="{FF2B5EF4-FFF2-40B4-BE49-F238E27FC236}">
                <a16:creationId xmlns:a16="http://schemas.microsoft.com/office/drawing/2014/main" id="{28590D76-C111-CCE2-03B0-D690AA00ECED}"/>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32984268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D0A71-E0A9-4967-67D4-837953A6F9B1}"/>
              </a:ext>
            </a:extLst>
          </p:cNvPr>
          <p:cNvSpPr>
            <a:spLocks noGrp="1"/>
          </p:cNvSpPr>
          <p:nvPr>
            <p:ph type="title"/>
          </p:nvPr>
        </p:nvSpPr>
        <p:spPr>
          <a:xfrm>
            <a:off x="282633" y="374073"/>
            <a:ext cx="3507971" cy="4343070"/>
          </a:xfrm>
        </p:spPr>
        <p:txBody>
          <a:bodyPr/>
          <a:lstStyle/>
          <a:p>
            <a:r>
              <a:rPr lang="en-US" dirty="0"/>
              <a:t>Subsection 3: Additional Concentration Grant Funding</a:t>
            </a:r>
            <a:br>
              <a:rPr lang="en-US" dirty="0"/>
            </a:br>
            <a:r>
              <a:rPr lang="en-US" dirty="0"/>
              <a:t>Prompt</a:t>
            </a:r>
          </a:p>
        </p:txBody>
      </p:sp>
      <p:sp>
        <p:nvSpPr>
          <p:cNvPr id="3" name="Content Placeholder 2">
            <a:extLst>
              <a:ext uri="{FF2B5EF4-FFF2-40B4-BE49-F238E27FC236}">
                <a16:creationId xmlns:a16="http://schemas.microsoft.com/office/drawing/2014/main" id="{C97E8E49-A6E2-B986-F9B0-73A05F107DDF}"/>
              </a:ext>
            </a:extLst>
          </p:cNvPr>
          <p:cNvSpPr>
            <a:spLocks noGrp="1"/>
          </p:cNvSpPr>
          <p:nvPr>
            <p:ph idx="1"/>
          </p:nvPr>
        </p:nvSpPr>
        <p:spPr/>
        <p:txBody>
          <a:bodyPr anchor="ctr"/>
          <a:lstStyle/>
          <a:p>
            <a:pPr marL="0" indent="0">
              <a:buNone/>
            </a:pPr>
            <a:r>
              <a:rPr lang="en-US" sz="2800" dirty="0">
                <a:solidFill>
                  <a:schemeClr val="tx1"/>
                </a:solidFill>
                <a:ea typeface="+mn-lt"/>
                <a:cs typeface="+mn-lt"/>
              </a:rPr>
              <a:t>A description of the plan for how the additional concentration grant add-on funding identified above will be used to increase the number of staff providing direct services to students at schools that have a high concentration (above 55 percent) of foster youth, English learners, and low-income students, as applicable.</a:t>
            </a:r>
            <a:endParaRPr lang="en-US" sz="2800" dirty="0">
              <a:solidFill>
                <a:schemeClr val="tx1"/>
              </a:solidFill>
            </a:endParaRPr>
          </a:p>
        </p:txBody>
      </p:sp>
      <p:sp>
        <p:nvSpPr>
          <p:cNvPr id="5" name="Slide Number Placeholder 4">
            <a:extLst>
              <a:ext uri="{FF2B5EF4-FFF2-40B4-BE49-F238E27FC236}">
                <a16:creationId xmlns:a16="http://schemas.microsoft.com/office/drawing/2014/main" id="{B18FB262-4D7A-AFFF-3F3F-7034839A6BD7}"/>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29647921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12CFC-5A69-83AB-18D8-1AD3A9D2E615}"/>
              </a:ext>
            </a:extLst>
          </p:cNvPr>
          <p:cNvSpPr>
            <a:spLocks noGrp="1"/>
          </p:cNvSpPr>
          <p:nvPr>
            <p:ph type="title"/>
          </p:nvPr>
        </p:nvSpPr>
        <p:spPr>
          <a:xfrm>
            <a:off x="282633" y="374073"/>
            <a:ext cx="3507971" cy="4299527"/>
          </a:xfrm>
        </p:spPr>
        <p:txBody>
          <a:bodyPr/>
          <a:lstStyle/>
          <a:p>
            <a:r>
              <a:rPr lang="en-US" dirty="0"/>
              <a:t>Subsection 3: Additional Concentration Grant Funding</a:t>
            </a:r>
            <a:br>
              <a:rPr lang="en-US" dirty="0"/>
            </a:br>
            <a:r>
              <a:rPr lang="en-US" dirty="0"/>
              <a:t>Instructions (1)</a:t>
            </a:r>
          </a:p>
        </p:txBody>
      </p:sp>
      <p:sp>
        <p:nvSpPr>
          <p:cNvPr id="3" name="Content Placeholder 2">
            <a:extLst>
              <a:ext uri="{FF2B5EF4-FFF2-40B4-BE49-F238E27FC236}">
                <a16:creationId xmlns:a16="http://schemas.microsoft.com/office/drawing/2014/main" id="{B4C57B7D-E6ED-B346-4C7D-9E449FADE68D}"/>
              </a:ext>
            </a:extLst>
          </p:cNvPr>
          <p:cNvSpPr>
            <a:spLocks noGrp="1"/>
          </p:cNvSpPr>
          <p:nvPr>
            <p:ph idx="1"/>
          </p:nvPr>
        </p:nvSpPr>
        <p:spPr/>
        <p:txBody>
          <a:bodyPr/>
          <a:lstStyle/>
          <a:p>
            <a:r>
              <a:rPr lang="en-US" dirty="0"/>
              <a:t>An LEA that </a:t>
            </a:r>
            <a:r>
              <a:rPr lang="en-US" b="1" dirty="0"/>
              <a:t>does not </a:t>
            </a:r>
            <a:r>
              <a:rPr lang="en-US" dirty="0"/>
              <a:t>receive a concentration grant or the concentration grant add-on must indicate that a response to this prompt is </a:t>
            </a:r>
            <a:r>
              <a:rPr lang="en-US" b="1" dirty="0"/>
              <a:t>not applicable</a:t>
            </a:r>
            <a:r>
              <a:rPr lang="en-US" dirty="0"/>
              <a:t>.</a:t>
            </a:r>
          </a:p>
          <a:p>
            <a:endParaRPr lang="en-US" dirty="0"/>
          </a:p>
          <a:p>
            <a:pPr marL="0" indent="0">
              <a:buNone/>
            </a:pPr>
            <a:r>
              <a:rPr lang="en-US" dirty="0"/>
              <a:t>For LEAs that </a:t>
            </a:r>
            <a:r>
              <a:rPr lang="en-US" b="1" dirty="0"/>
              <a:t>do</a:t>
            </a:r>
            <a:r>
              <a:rPr lang="en-US" dirty="0"/>
              <a:t> receive the additional 15 percent concentration grant funding:</a:t>
            </a:r>
          </a:p>
          <a:p>
            <a:r>
              <a:rPr lang="en-US" dirty="0"/>
              <a:t>Identify the goal and action numbers of the actions the LEA is implementing to meet the requirement to increase the number of staff who provide direct services to students at schools with an enrollment of unduplicated students that is greater than 55 percent.</a:t>
            </a:r>
          </a:p>
        </p:txBody>
      </p:sp>
      <p:sp>
        <p:nvSpPr>
          <p:cNvPr id="5" name="Slide Number Placeholder 4">
            <a:extLst>
              <a:ext uri="{FF2B5EF4-FFF2-40B4-BE49-F238E27FC236}">
                <a16:creationId xmlns:a16="http://schemas.microsoft.com/office/drawing/2014/main" id="{661EEA31-B959-359B-2238-DB9DA7C0FD95}"/>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2548596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FBF3-A956-C331-104C-E103563538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F2CA4C-9DF9-4083-1CC4-FC7919150EB1}"/>
              </a:ext>
            </a:extLst>
          </p:cNvPr>
          <p:cNvSpPr>
            <a:spLocks noGrp="1"/>
          </p:cNvSpPr>
          <p:nvPr>
            <p:ph type="title"/>
          </p:nvPr>
        </p:nvSpPr>
        <p:spPr/>
        <p:txBody>
          <a:bodyPr/>
          <a:lstStyle/>
          <a:p>
            <a:r>
              <a:rPr lang="en-US" dirty="0"/>
              <a:t>Purpose (2)</a:t>
            </a:r>
          </a:p>
        </p:txBody>
      </p:sp>
      <p:sp>
        <p:nvSpPr>
          <p:cNvPr id="3" name="Content Placeholder 2">
            <a:extLst>
              <a:ext uri="{FF2B5EF4-FFF2-40B4-BE49-F238E27FC236}">
                <a16:creationId xmlns:a16="http://schemas.microsoft.com/office/drawing/2014/main" id="{13A63EB1-031D-0D9B-6752-30FE57A050C8}"/>
              </a:ext>
            </a:extLst>
          </p:cNvPr>
          <p:cNvSpPr>
            <a:spLocks noGrp="1"/>
          </p:cNvSpPr>
          <p:nvPr>
            <p:ph idx="1"/>
          </p:nvPr>
        </p:nvSpPr>
        <p:spPr>
          <a:xfrm>
            <a:off x="1097280" y="1845733"/>
            <a:ext cx="10058400" cy="4610395"/>
          </a:xfrm>
        </p:spPr>
        <p:txBody>
          <a:bodyPr>
            <a:normAutofit/>
          </a:bodyPr>
          <a:lstStyle/>
          <a:p>
            <a:pPr marL="0" indent="0">
              <a:buNone/>
            </a:pPr>
            <a:r>
              <a:rPr lang="en-US" dirty="0"/>
              <a:t>Descriptions provided should include sufficient detail yet be sufficiently succinct to promote a broader understanding of educational partners to facilitate their ability to provide input. An LEA’s description in this section must align with the actions included in the Goals and Actions section as contributing. ​</a:t>
            </a:r>
          </a:p>
        </p:txBody>
      </p:sp>
      <p:sp>
        <p:nvSpPr>
          <p:cNvPr id="4" name="Slide Number Placeholder 3">
            <a:extLst>
              <a:ext uri="{FF2B5EF4-FFF2-40B4-BE49-F238E27FC236}">
                <a16:creationId xmlns:a16="http://schemas.microsoft.com/office/drawing/2014/main" id="{11E88804-5467-A5A5-77A7-4F6873B26BD8}"/>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23348310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1645BC-ED46-FCF0-71D0-DEE90C1D97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52247C-AA55-06CA-47E9-EE214ABBBF77}"/>
              </a:ext>
            </a:extLst>
          </p:cNvPr>
          <p:cNvSpPr>
            <a:spLocks noGrp="1"/>
          </p:cNvSpPr>
          <p:nvPr>
            <p:ph type="title"/>
          </p:nvPr>
        </p:nvSpPr>
        <p:spPr>
          <a:xfrm>
            <a:off x="282633" y="374073"/>
            <a:ext cx="3507971" cy="4299527"/>
          </a:xfrm>
        </p:spPr>
        <p:txBody>
          <a:bodyPr/>
          <a:lstStyle/>
          <a:p>
            <a:r>
              <a:rPr lang="en-US" dirty="0"/>
              <a:t>Subsection 3: Additional Concentration Grant Funding</a:t>
            </a:r>
            <a:br>
              <a:rPr lang="en-US" dirty="0"/>
            </a:br>
            <a:r>
              <a:rPr lang="en-US" dirty="0"/>
              <a:t>Instructions (2)</a:t>
            </a:r>
          </a:p>
        </p:txBody>
      </p:sp>
      <p:sp>
        <p:nvSpPr>
          <p:cNvPr id="3" name="Content Placeholder 2">
            <a:extLst>
              <a:ext uri="{FF2B5EF4-FFF2-40B4-BE49-F238E27FC236}">
                <a16:creationId xmlns:a16="http://schemas.microsoft.com/office/drawing/2014/main" id="{3B5BCA8E-4642-A211-4B4D-681EACE6E4CB}"/>
              </a:ext>
            </a:extLst>
          </p:cNvPr>
          <p:cNvSpPr>
            <a:spLocks noGrp="1"/>
          </p:cNvSpPr>
          <p:nvPr>
            <p:ph idx="1"/>
          </p:nvPr>
        </p:nvSpPr>
        <p:spPr/>
        <p:txBody>
          <a:bodyPr anchor="ctr"/>
          <a:lstStyle/>
          <a:p>
            <a:r>
              <a:rPr lang="en-US" dirty="0"/>
              <a:t>An LEA that does not have comparison schools from which to describe how it is using the concentration grant add-on funds, such as a single-school LEA or an LEA that only has schools with an enrollment of unduplicated students that is greater than 55 percent, must describe how it is using the funds to increase the number of credentialed staff, classified staff, or both, including custodial staff, who provide direct services to students at selected schools and the criteria used to determine which schools require additional staffing support.</a:t>
            </a:r>
          </a:p>
        </p:txBody>
      </p:sp>
      <p:sp>
        <p:nvSpPr>
          <p:cNvPr id="5" name="Slide Number Placeholder 4">
            <a:extLst>
              <a:ext uri="{FF2B5EF4-FFF2-40B4-BE49-F238E27FC236}">
                <a16:creationId xmlns:a16="http://schemas.microsoft.com/office/drawing/2014/main" id="{A4F77BC6-5C7C-B246-D60E-2DFB9B8F737C}"/>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29511854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78E9B-1882-6360-D017-F8BF989D4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D08AD8-595D-C657-2FE5-DEAEE29FA3D3}"/>
              </a:ext>
            </a:extLst>
          </p:cNvPr>
          <p:cNvSpPr>
            <a:spLocks noGrp="1"/>
          </p:cNvSpPr>
          <p:nvPr>
            <p:ph type="title"/>
          </p:nvPr>
        </p:nvSpPr>
        <p:spPr>
          <a:xfrm>
            <a:off x="282633" y="374073"/>
            <a:ext cx="3507971" cy="4299527"/>
          </a:xfrm>
        </p:spPr>
        <p:txBody>
          <a:bodyPr/>
          <a:lstStyle/>
          <a:p>
            <a:r>
              <a:rPr lang="en-US" dirty="0"/>
              <a:t>Subsection 3: Additional Concentration Grant Funding</a:t>
            </a:r>
            <a:br>
              <a:rPr lang="en-US" dirty="0"/>
            </a:br>
            <a:r>
              <a:rPr lang="en-US" dirty="0"/>
              <a:t>Instructions (3)</a:t>
            </a:r>
          </a:p>
        </p:txBody>
      </p:sp>
      <p:sp>
        <p:nvSpPr>
          <p:cNvPr id="3" name="Content Placeholder 2">
            <a:extLst>
              <a:ext uri="{FF2B5EF4-FFF2-40B4-BE49-F238E27FC236}">
                <a16:creationId xmlns:a16="http://schemas.microsoft.com/office/drawing/2014/main" id="{735AB66C-50AE-62F9-1955-8ECBD21DA347}"/>
              </a:ext>
            </a:extLst>
          </p:cNvPr>
          <p:cNvSpPr>
            <a:spLocks noGrp="1"/>
          </p:cNvSpPr>
          <p:nvPr>
            <p:ph idx="1"/>
          </p:nvPr>
        </p:nvSpPr>
        <p:spPr/>
        <p:txBody>
          <a:bodyPr anchor="ctr"/>
          <a:lstStyle/>
          <a:p>
            <a:r>
              <a:rPr lang="en-US" dirty="0"/>
              <a:t>In the event that an additional concentration grant add-on is not sufficient to increase staff providing direct services to students at a school with an enrollment of unduplicated students that is greater than 55 percent, the LEA must describe how it is using the funds to retain staff providing direct services to students at a school with an enrollment of unduplicated students that is greater than 55 percent.</a:t>
            </a:r>
          </a:p>
        </p:txBody>
      </p:sp>
      <p:sp>
        <p:nvSpPr>
          <p:cNvPr id="5" name="Slide Number Placeholder 4">
            <a:extLst>
              <a:ext uri="{FF2B5EF4-FFF2-40B4-BE49-F238E27FC236}">
                <a16:creationId xmlns:a16="http://schemas.microsoft.com/office/drawing/2014/main" id="{E2806085-03C8-6D04-B424-10709097228E}"/>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5593060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827F1-CE6F-82A5-49E8-263AECCE0862}"/>
              </a:ext>
            </a:extLst>
          </p:cNvPr>
          <p:cNvSpPr>
            <a:spLocks noGrp="1"/>
          </p:cNvSpPr>
          <p:nvPr>
            <p:ph type="title"/>
          </p:nvPr>
        </p:nvSpPr>
        <p:spPr/>
        <p:txBody>
          <a:bodyPr/>
          <a:lstStyle/>
          <a:p>
            <a:r>
              <a:rPr lang="en-US" dirty="0"/>
              <a:t>Subsection 3:  Staff-to-Student Ratios Table</a:t>
            </a:r>
            <a:endParaRPr lang="en-US" sz="2400" dirty="0"/>
          </a:p>
        </p:txBody>
      </p:sp>
      <p:graphicFrame>
        <p:nvGraphicFramePr>
          <p:cNvPr id="6" name="Content Placeholder 5" descr="A snippet of what the table looks like in the template.">
            <a:extLst>
              <a:ext uri="{FF2B5EF4-FFF2-40B4-BE49-F238E27FC236}">
                <a16:creationId xmlns:a16="http://schemas.microsoft.com/office/drawing/2014/main" id="{B4E7E1A4-FC4F-BB8A-911C-6B2C1DED6305}"/>
              </a:ext>
            </a:extLst>
          </p:cNvPr>
          <p:cNvGraphicFramePr>
            <a:graphicFrameLocks noGrp="1"/>
          </p:cNvGraphicFramePr>
          <p:nvPr>
            <p:ph idx="1"/>
            <p:extLst>
              <p:ext uri="{D42A27DB-BD31-4B8C-83A1-F6EECF244321}">
                <p14:modId xmlns:p14="http://schemas.microsoft.com/office/powerpoint/2010/main" val="1943968767"/>
              </p:ext>
            </p:extLst>
          </p:nvPr>
        </p:nvGraphicFramePr>
        <p:xfrm>
          <a:off x="400277" y="1737360"/>
          <a:ext cx="10972793" cy="4707255"/>
        </p:xfrm>
        <a:graphic>
          <a:graphicData uri="http://schemas.openxmlformats.org/drawingml/2006/table">
            <a:tbl>
              <a:tblPr firstRow="1" bandRow="1">
                <a:tableStyleId>{5C22544A-7EE6-4342-B048-85BDC9FD1C3A}</a:tableStyleId>
              </a:tblPr>
              <a:tblGrid>
                <a:gridCol w="3967975">
                  <a:extLst>
                    <a:ext uri="{9D8B030D-6E8A-4147-A177-3AD203B41FA5}">
                      <a16:colId xmlns:a16="http://schemas.microsoft.com/office/drawing/2014/main" val="2831696716"/>
                    </a:ext>
                  </a:extLst>
                </a:gridCol>
                <a:gridCol w="3503340">
                  <a:extLst>
                    <a:ext uri="{9D8B030D-6E8A-4147-A177-3AD203B41FA5}">
                      <a16:colId xmlns:a16="http://schemas.microsoft.com/office/drawing/2014/main" val="359081185"/>
                    </a:ext>
                  </a:extLst>
                </a:gridCol>
                <a:gridCol w="3501478">
                  <a:extLst>
                    <a:ext uri="{9D8B030D-6E8A-4147-A177-3AD203B41FA5}">
                      <a16:colId xmlns:a16="http://schemas.microsoft.com/office/drawing/2014/main" val="3287779766"/>
                    </a:ext>
                  </a:extLst>
                </a:gridCol>
              </a:tblGrid>
              <a:tr h="1590675">
                <a:tc>
                  <a:txBody>
                    <a:bodyPr/>
                    <a:lstStyle/>
                    <a:p>
                      <a:pPr algn="l" fontAlgn="base"/>
                      <a:r>
                        <a:rPr lang="en-US" sz="2400" b="1" i="0" dirty="0">
                          <a:solidFill>
                            <a:srgbClr val="000000"/>
                          </a:solidFill>
                          <a:effectLst/>
                          <a:latin typeface="Arial"/>
                        </a:rPr>
                        <a:t>Staff-to-student ratios by type of school and concentration of unduplicated students </a:t>
                      </a:r>
                      <a:endParaRPr lang="en-US" sz="2400" b="1" i="0" dirty="0">
                        <a:solidFill>
                          <a:srgbClr val="FFFFFF"/>
                        </a:solidFill>
                        <a:effectLst/>
                        <a:latin typeface="Arial"/>
                      </a:endParaRP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solidFill>
                      <a:srgbClr val="DEEAF6"/>
                    </a:solidFill>
                  </a:tcPr>
                </a:tc>
                <a:tc>
                  <a:txBody>
                    <a:bodyPr/>
                    <a:lstStyle/>
                    <a:p>
                      <a:pPr algn="l" fontAlgn="base"/>
                      <a:r>
                        <a:rPr lang="en-US" sz="2400" b="1" i="0" dirty="0">
                          <a:solidFill>
                            <a:srgbClr val="000000"/>
                          </a:solidFill>
                          <a:effectLst/>
                          <a:latin typeface="Arial"/>
                        </a:rPr>
                        <a:t>Schools with a student concentration of 55 percent or less</a:t>
                      </a:r>
                      <a:endParaRPr lang="en-US" sz="2400" b="1" i="0" dirty="0">
                        <a:solidFill>
                          <a:srgbClr val="FFFFFF"/>
                        </a:solidFill>
                        <a:effectLst/>
                        <a:latin typeface="Arial"/>
                      </a:endParaRP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solidFill>
                      <a:srgbClr val="DEEAF6"/>
                    </a:solidFill>
                  </a:tcPr>
                </a:tc>
                <a:tc>
                  <a:txBody>
                    <a:bodyPr/>
                    <a:lstStyle/>
                    <a:p>
                      <a:pPr algn="l" fontAlgn="base"/>
                      <a:r>
                        <a:rPr lang="en-US" sz="2400" b="1" i="0">
                          <a:solidFill>
                            <a:srgbClr val="000000"/>
                          </a:solidFill>
                          <a:effectLst/>
                          <a:latin typeface="Arial"/>
                        </a:rPr>
                        <a:t>Schools with a student concentration of greater than 55 percent</a:t>
                      </a:r>
                      <a:endParaRPr lang="en-US" sz="2400" b="1" i="0">
                        <a:solidFill>
                          <a:srgbClr val="FFFFFF"/>
                        </a:solidFill>
                        <a:effectLst/>
                        <a:latin typeface="Arial"/>
                      </a:endParaRP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solidFill>
                      <a:srgbClr val="DEEAF6"/>
                    </a:solidFill>
                  </a:tcPr>
                </a:tc>
                <a:extLst>
                  <a:ext uri="{0D108BD9-81ED-4DB2-BD59-A6C34878D82A}">
                    <a16:rowId xmlns:a16="http://schemas.microsoft.com/office/drawing/2014/main" val="1169133436"/>
                  </a:ext>
                </a:extLst>
              </a:tr>
              <a:tr h="1333500">
                <a:tc>
                  <a:txBody>
                    <a:bodyPr/>
                    <a:lstStyle/>
                    <a:p>
                      <a:pPr algn="l" fontAlgn="base"/>
                      <a:r>
                        <a:rPr lang="en-US" sz="2400" b="1" i="0">
                          <a:solidFill>
                            <a:srgbClr val="000000"/>
                          </a:solidFill>
                          <a:effectLst/>
                          <a:latin typeface="Arial"/>
                        </a:rPr>
                        <a:t>Staff-to-student ratio of classified staff providing direct services to students</a:t>
                      </a:r>
                      <a:endParaRPr lang="en-US" sz="2400" b="1" i="0">
                        <a:solidFill>
                          <a:srgbClr val="FFFFFF"/>
                        </a:solidFill>
                        <a:effectLst/>
                        <a:latin typeface="Arial"/>
                      </a:endParaRP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solidFill>
                      <a:srgbClr val="DEEAF6"/>
                    </a:solidFill>
                  </a:tcPr>
                </a:tc>
                <a:tc>
                  <a:txBody>
                    <a:bodyPr/>
                    <a:lstStyle/>
                    <a:p>
                      <a:pPr algn="l" fontAlgn="base"/>
                      <a:r>
                        <a:rPr lang="en-US" sz="2400" b="0" i="0">
                          <a:solidFill>
                            <a:srgbClr val="000000"/>
                          </a:solidFill>
                          <a:effectLst/>
                          <a:latin typeface="Arial"/>
                        </a:rPr>
                        <a:t>[Provide ratio here]</a:t>
                      </a: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noFill/>
                  </a:tcPr>
                </a:tc>
                <a:tc>
                  <a:txBody>
                    <a:bodyPr/>
                    <a:lstStyle/>
                    <a:p>
                      <a:pPr algn="l" fontAlgn="base"/>
                      <a:r>
                        <a:rPr lang="en-US" sz="2400" b="0" i="0">
                          <a:solidFill>
                            <a:srgbClr val="000000"/>
                          </a:solidFill>
                          <a:effectLst/>
                          <a:latin typeface="Arial"/>
                        </a:rPr>
                        <a:t>[Provide ratio here]</a:t>
                      </a: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noFill/>
                  </a:tcPr>
                </a:tc>
                <a:extLst>
                  <a:ext uri="{0D108BD9-81ED-4DB2-BD59-A6C34878D82A}">
                    <a16:rowId xmlns:a16="http://schemas.microsoft.com/office/drawing/2014/main" val="1552606448"/>
                  </a:ext>
                </a:extLst>
              </a:tr>
              <a:tr h="1562100">
                <a:tc>
                  <a:txBody>
                    <a:bodyPr/>
                    <a:lstStyle/>
                    <a:p>
                      <a:pPr algn="l" fontAlgn="base"/>
                      <a:r>
                        <a:rPr lang="en-US" sz="2400" b="1" i="0">
                          <a:solidFill>
                            <a:srgbClr val="000000"/>
                          </a:solidFill>
                          <a:effectLst/>
                          <a:latin typeface="Arial"/>
                        </a:rPr>
                        <a:t>Staff-to-student ratio of certificated staff providing direct services to students</a:t>
                      </a:r>
                      <a:endParaRPr lang="en-US" sz="2400" b="1" i="0">
                        <a:solidFill>
                          <a:srgbClr val="FFFFFF"/>
                        </a:solidFill>
                        <a:effectLst/>
                        <a:latin typeface="Arial"/>
                      </a:endParaRP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solidFill>
                      <a:srgbClr val="DEEAF6"/>
                    </a:solidFill>
                  </a:tcPr>
                </a:tc>
                <a:tc>
                  <a:txBody>
                    <a:bodyPr/>
                    <a:lstStyle/>
                    <a:p>
                      <a:pPr algn="l" fontAlgn="base"/>
                      <a:r>
                        <a:rPr lang="en-US" sz="2400" b="0" i="0">
                          <a:solidFill>
                            <a:srgbClr val="000000"/>
                          </a:solidFill>
                          <a:effectLst/>
                          <a:latin typeface="Arial"/>
                        </a:rPr>
                        <a:t>[Provide ratio here]</a:t>
                      </a: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noFill/>
                  </a:tcPr>
                </a:tc>
                <a:tc>
                  <a:txBody>
                    <a:bodyPr/>
                    <a:lstStyle/>
                    <a:p>
                      <a:pPr algn="l" fontAlgn="base"/>
                      <a:r>
                        <a:rPr lang="en-US" sz="2400" b="0" i="0" dirty="0">
                          <a:solidFill>
                            <a:srgbClr val="000000"/>
                          </a:solidFill>
                          <a:effectLst/>
                          <a:latin typeface="Arial"/>
                        </a:rPr>
                        <a:t>[Provide ratio here]</a:t>
                      </a: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noFill/>
                  </a:tcPr>
                </a:tc>
                <a:extLst>
                  <a:ext uri="{0D108BD9-81ED-4DB2-BD59-A6C34878D82A}">
                    <a16:rowId xmlns:a16="http://schemas.microsoft.com/office/drawing/2014/main" val="2878124366"/>
                  </a:ext>
                </a:extLst>
              </a:tr>
            </a:tbl>
          </a:graphicData>
        </a:graphic>
      </p:graphicFrame>
      <p:sp>
        <p:nvSpPr>
          <p:cNvPr id="4" name="Slide Number Placeholder 3">
            <a:extLst>
              <a:ext uri="{FF2B5EF4-FFF2-40B4-BE49-F238E27FC236}">
                <a16:creationId xmlns:a16="http://schemas.microsoft.com/office/drawing/2014/main" id="{CCE640E5-0385-7E48-6892-B7427D47BEBD}"/>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25238095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57B8C2-7832-77C5-BBB6-6FB1138C7B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6D01C0-95A3-43C8-B239-64E9897F7A57}"/>
              </a:ext>
            </a:extLst>
          </p:cNvPr>
          <p:cNvSpPr>
            <a:spLocks noGrp="1"/>
          </p:cNvSpPr>
          <p:nvPr>
            <p:ph type="title"/>
          </p:nvPr>
        </p:nvSpPr>
        <p:spPr>
          <a:xfrm>
            <a:off x="282633" y="374074"/>
            <a:ext cx="3507971" cy="3965698"/>
          </a:xfrm>
        </p:spPr>
        <p:txBody>
          <a:bodyPr/>
          <a:lstStyle/>
          <a:p>
            <a:r>
              <a:rPr lang="en-US" dirty="0"/>
              <a:t>Subsection 3: Staff-to-Student Ratios Table Instructions (1)</a:t>
            </a:r>
          </a:p>
        </p:txBody>
      </p:sp>
      <p:sp>
        <p:nvSpPr>
          <p:cNvPr id="3" name="Content Placeholder 2">
            <a:extLst>
              <a:ext uri="{FF2B5EF4-FFF2-40B4-BE49-F238E27FC236}">
                <a16:creationId xmlns:a16="http://schemas.microsoft.com/office/drawing/2014/main" id="{59ADD7EB-1CF6-CA6D-F11B-704FEE22E245}"/>
              </a:ext>
            </a:extLst>
          </p:cNvPr>
          <p:cNvSpPr>
            <a:spLocks noGrp="1"/>
          </p:cNvSpPr>
          <p:nvPr>
            <p:ph idx="1"/>
          </p:nvPr>
        </p:nvSpPr>
        <p:spPr/>
        <p:txBody>
          <a:bodyPr anchor="ctr">
            <a:normAutofit/>
          </a:bodyPr>
          <a:lstStyle/>
          <a:p>
            <a:r>
              <a:rPr lang="en-US" dirty="0"/>
              <a:t>Provide the staff-to-student ratio of classified staff providing direct services to students with a concentration of unduplicated students that is 55 percent or less and the staff-to-student ratio of classified staff providing direct services to students at schools with a concentration of unduplicated students that is greater than 55 percent, as applicable to the LEA. </a:t>
            </a:r>
          </a:p>
          <a:p>
            <a:pPr lvl="1"/>
            <a:r>
              <a:rPr lang="en-US" dirty="0"/>
              <a:t>The LEA may group its schools by grade span (Elementary, Middle/Junior High, and High Schools), as applicable to the LEA. </a:t>
            </a:r>
          </a:p>
          <a:p>
            <a:pPr lvl="1"/>
            <a:r>
              <a:rPr lang="en-US" dirty="0"/>
              <a:t>The staff-to-student ratio must be based on the number of full-time equivalent (FTE) staff and the number of enrolled students as counted on the first Wednesday in October of each year.</a:t>
            </a:r>
          </a:p>
        </p:txBody>
      </p:sp>
      <p:sp>
        <p:nvSpPr>
          <p:cNvPr id="5" name="Slide Number Placeholder 4">
            <a:extLst>
              <a:ext uri="{FF2B5EF4-FFF2-40B4-BE49-F238E27FC236}">
                <a16:creationId xmlns:a16="http://schemas.microsoft.com/office/drawing/2014/main" id="{1EC9E32C-8686-2573-E2E1-CFBC331A9FEF}"/>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37393260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974A1-0919-1897-F937-A7513A2B0B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9DA40E-03EE-7F29-53AA-F1A85A620901}"/>
              </a:ext>
            </a:extLst>
          </p:cNvPr>
          <p:cNvSpPr>
            <a:spLocks noGrp="1"/>
          </p:cNvSpPr>
          <p:nvPr>
            <p:ph type="title"/>
          </p:nvPr>
        </p:nvSpPr>
        <p:spPr>
          <a:xfrm>
            <a:off x="282633" y="374074"/>
            <a:ext cx="3507971" cy="3965698"/>
          </a:xfrm>
        </p:spPr>
        <p:txBody>
          <a:bodyPr/>
          <a:lstStyle/>
          <a:p>
            <a:r>
              <a:rPr lang="en-US" dirty="0"/>
              <a:t>Subsection 3: Staff-to-Student Ratios Table Instructions (2)</a:t>
            </a:r>
          </a:p>
        </p:txBody>
      </p:sp>
      <p:sp>
        <p:nvSpPr>
          <p:cNvPr id="3" name="Content Placeholder 2">
            <a:extLst>
              <a:ext uri="{FF2B5EF4-FFF2-40B4-BE49-F238E27FC236}">
                <a16:creationId xmlns:a16="http://schemas.microsoft.com/office/drawing/2014/main" id="{917412D4-969A-FE4E-7960-3EE53FD4B305}"/>
              </a:ext>
            </a:extLst>
          </p:cNvPr>
          <p:cNvSpPr>
            <a:spLocks noGrp="1"/>
          </p:cNvSpPr>
          <p:nvPr>
            <p:ph idx="1"/>
          </p:nvPr>
        </p:nvSpPr>
        <p:spPr/>
        <p:txBody>
          <a:bodyPr anchor="ctr">
            <a:normAutofit lnSpcReduction="10000"/>
          </a:bodyPr>
          <a:lstStyle/>
          <a:p>
            <a:r>
              <a:rPr lang="en-US" sz="2800" dirty="0">
                <a:solidFill>
                  <a:schemeClr val="tx1"/>
                </a:solidFill>
                <a:ea typeface="+mn-lt"/>
                <a:cs typeface="+mn-lt"/>
              </a:rPr>
              <a:t>Provide the staff-to-student ratio of certificated staff providing direct services to students at schools with a concentration of unduplicated students that is 55 percent or less and the staff-to-student ratio of certificated staff providing direct services to students at schools with a concentration of unduplicated students that is greater than 55 percent</a:t>
            </a:r>
            <a:r>
              <a:rPr lang="en-US" dirty="0"/>
              <a:t>, as applicable to the LEA. </a:t>
            </a:r>
          </a:p>
          <a:p>
            <a:pPr lvl="1"/>
            <a:r>
              <a:rPr lang="en-US" dirty="0"/>
              <a:t>The LEA may group its schools by grade span (Elementary, Middle/Junior High, and High Schools), as applicable to the LEA. </a:t>
            </a:r>
          </a:p>
          <a:p>
            <a:pPr lvl="1"/>
            <a:r>
              <a:rPr lang="en-US" dirty="0"/>
              <a:t>The staff-to-student ratio must be based on the number of FTE staff and the number of enrolled students as counted on the first Wednesday in October of each year.</a:t>
            </a:r>
          </a:p>
        </p:txBody>
      </p:sp>
      <p:sp>
        <p:nvSpPr>
          <p:cNvPr id="5" name="Slide Number Placeholder 4">
            <a:extLst>
              <a:ext uri="{FF2B5EF4-FFF2-40B4-BE49-F238E27FC236}">
                <a16:creationId xmlns:a16="http://schemas.microsoft.com/office/drawing/2014/main" id="{E9EFAC61-1035-5A6B-3AA7-96C5E9110477}"/>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34789757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22DD0-C073-445F-9541-FA2C63CEB703}"/>
              </a:ext>
            </a:extLst>
          </p:cNvPr>
          <p:cNvSpPr>
            <a:spLocks noGrp="1"/>
          </p:cNvSpPr>
          <p:nvPr>
            <p:ph type="title"/>
          </p:nvPr>
        </p:nvSpPr>
        <p:spPr/>
        <p:txBody>
          <a:bodyPr/>
          <a:lstStyle/>
          <a:p>
            <a:r>
              <a:rPr lang="en-US" dirty="0"/>
              <a:t>Action Tables</a:t>
            </a:r>
          </a:p>
        </p:txBody>
      </p:sp>
      <p:sp>
        <p:nvSpPr>
          <p:cNvPr id="4" name="Slide Number Placeholder 3">
            <a:extLst>
              <a:ext uri="{FF2B5EF4-FFF2-40B4-BE49-F238E27FC236}">
                <a16:creationId xmlns:a16="http://schemas.microsoft.com/office/drawing/2014/main" id="{AB63AD87-8A21-4788-A947-36C68C31495D}"/>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28334836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CEF49-D21F-6A6A-B4CC-BFCF8DD9C664}"/>
              </a:ext>
            </a:extLst>
          </p:cNvPr>
          <p:cNvSpPr>
            <a:spLocks noGrp="1"/>
          </p:cNvSpPr>
          <p:nvPr>
            <p:ph type="title"/>
          </p:nvPr>
        </p:nvSpPr>
        <p:spPr/>
        <p:txBody>
          <a:bodyPr/>
          <a:lstStyle/>
          <a:p>
            <a:r>
              <a:rPr lang="en-US" dirty="0"/>
              <a:t>Required Action Tables</a:t>
            </a:r>
          </a:p>
        </p:txBody>
      </p:sp>
      <p:sp>
        <p:nvSpPr>
          <p:cNvPr id="3" name="Content Placeholder 2">
            <a:extLst>
              <a:ext uri="{FF2B5EF4-FFF2-40B4-BE49-F238E27FC236}">
                <a16:creationId xmlns:a16="http://schemas.microsoft.com/office/drawing/2014/main" id="{F7333448-43D5-D559-9F86-A94B61506899}"/>
              </a:ext>
            </a:extLst>
          </p:cNvPr>
          <p:cNvSpPr>
            <a:spLocks noGrp="1"/>
          </p:cNvSpPr>
          <p:nvPr>
            <p:ph idx="1"/>
          </p:nvPr>
        </p:nvSpPr>
        <p:spPr/>
        <p:txBody>
          <a:bodyPr/>
          <a:lstStyle/>
          <a:p>
            <a:pPr marL="0" indent="0">
              <a:buNone/>
            </a:pPr>
            <a:r>
              <a:rPr lang="en-US" dirty="0"/>
              <a:t>The following tables are required to be included as part of the LCAP adopted by the local governing board or governing body:</a:t>
            </a:r>
          </a:p>
          <a:p>
            <a:r>
              <a:rPr lang="en-US" dirty="0"/>
              <a:t>Total Planned Expenditures Table for 2025-26</a:t>
            </a:r>
          </a:p>
          <a:p>
            <a:r>
              <a:rPr lang="en-US" dirty="0"/>
              <a:t>Contributing Actions Table for 2025-26</a:t>
            </a:r>
          </a:p>
          <a:p>
            <a:r>
              <a:rPr lang="en-US" dirty="0"/>
              <a:t>Annual Update Table for 2024-25</a:t>
            </a:r>
          </a:p>
          <a:p>
            <a:r>
              <a:rPr lang="en-US" dirty="0"/>
              <a:t>Contributing Actions Annual Update Table for 2024-25</a:t>
            </a:r>
          </a:p>
          <a:p>
            <a:r>
              <a:rPr lang="en-US" dirty="0"/>
              <a:t>LCFF Carryover Table for 2024-25</a:t>
            </a:r>
          </a:p>
        </p:txBody>
      </p:sp>
      <p:sp>
        <p:nvSpPr>
          <p:cNvPr id="4" name="Slide Number Placeholder 3">
            <a:extLst>
              <a:ext uri="{FF2B5EF4-FFF2-40B4-BE49-F238E27FC236}">
                <a16:creationId xmlns:a16="http://schemas.microsoft.com/office/drawing/2014/main" id="{EDF397BF-0D95-646C-BC3A-3065D77B19BF}"/>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23307334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A188B-3331-F4BB-BA89-932E191CF101}"/>
              </a:ext>
            </a:extLst>
          </p:cNvPr>
          <p:cNvSpPr>
            <a:spLocks noGrp="1"/>
          </p:cNvSpPr>
          <p:nvPr>
            <p:ph type="title"/>
          </p:nvPr>
        </p:nvSpPr>
        <p:spPr/>
        <p:txBody>
          <a:bodyPr/>
          <a:lstStyle/>
          <a:p>
            <a:r>
              <a:rPr lang="en-US" dirty="0"/>
              <a:t>2025-26 Action Tables</a:t>
            </a:r>
          </a:p>
        </p:txBody>
      </p:sp>
      <p:sp>
        <p:nvSpPr>
          <p:cNvPr id="3" name="Content Placeholder 2">
            <a:extLst>
              <a:ext uri="{FF2B5EF4-FFF2-40B4-BE49-F238E27FC236}">
                <a16:creationId xmlns:a16="http://schemas.microsoft.com/office/drawing/2014/main" id="{11C39E61-CBE5-163C-B1FF-4E13D275C199}"/>
              </a:ext>
            </a:extLst>
          </p:cNvPr>
          <p:cNvSpPr>
            <a:spLocks noGrp="1"/>
          </p:cNvSpPr>
          <p:nvPr>
            <p:ph sz="quarter" idx="13"/>
          </p:nvPr>
        </p:nvSpPr>
        <p:spPr/>
        <p:txBody>
          <a:bodyPr/>
          <a:lstStyle/>
          <a:p>
            <a:pPr marL="0" indent="0">
              <a:buNone/>
            </a:pPr>
            <a:r>
              <a:rPr lang="en-US" dirty="0"/>
              <a:t>Total Expenditures Table and Contributing Actions Table</a:t>
            </a:r>
          </a:p>
        </p:txBody>
      </p:sp>
      <p:sp>
        <p:nvSpPr>
          <p:cNvPr id="4" name="Slide Number Placeholder 3">
            <a:extLst>
              <a:ext uri="{FF2B5EF4-FFF2-40B4-BE49-F238E27FC236}">
                <a16:creationId xmlns:a16="http://schemas.microsoft.com/office/drawing/2014/main" id="{A0EF77E1-FEFC-38B7-9A89-EBB8561B52D3}"/>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17774965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CC270-3426-4049-AA09-D85BB4A5408C}"/>
              </a:ext>
            </a:extLst>
          </p:cNvPr>
          <p:cNvSpPr>
            <a:spLocks noGrp="1"/>
          </p:cNvSpPr>
          <p:nvPr>
            <p:ph type="title"/>
          </p:nvPr>
        </p:nvSpPr>
        <p:spPr/>
        <p:txBody>
          <a:bodyPr/>
          <a:lstStyle/>
          <a:p>
            <a:r>
              <a:rPr lang="en-US" dirty="0"/>
              <a:t>Closing Thoughts</a:t>
            </a:r>
          </a:p>
        </p:txBody>
      </p:sp>
      <p:sp>
        <p:nvSpPr>
          <p:cNvPr id="4" name="Slide Number Placeholder 3">
            <a:extLst>
              <a:ext uri="{FF2B5EF4-FFF2-40B4-BE49-F238E27FC236}">
                <a16:creationId xmlns:a16="http://schemas.microsoft.com/office/drawing/2014/main" id="{7373E606-6D72-4F63-842A-B3192E551C5B}"/>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16814753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0FEE3-AF44-4174-938D-182126F18CE0}"/>
              </a:ext>
            </a:extLst>
          </p:cNvPr>
          <p:cNvSpPr>
            <a:spLocks noGrp="1"/>
          </p:cNvSpPr>
          <p:nvPr>
            <p:ph type="title"/>
          </p:nvPr>
        </p:nvSpPr>
        <p:spPr/>
        <p:txBody>
          <a:bodyPr/>
          <a:lstStyle/>
          <a:p>
            <a:r>
              <a:rPr lang="en-US" dirty="0"/>
              <a:t>The Focus is on Students</a:t>
            </a:r>
          </a:p>
        </p:txBody>
      </p:sp>
      <p:sp>
        <p:nvSpPr>
          <p:cNvPr id="3" name="Content Placeholder 2">
            <a:extLst>
              <a:ext uri="{FF2B5EF4-FFF2-40B4-BE49-F238E27FC236}">
                <a16:creationId xmlns:a16="http://schemas.microsoft.com/office/drawing/2014/main" id="{9FB7A8FE-8B1B-4A00-8EBF-55FCDF80F0B0}"/>
              </a:ext>
            </a:extLst>
          </p:cNvPr>
          <p:cNvSpPr>
            <a:spLocks noGrp="1"/>
          </p:cNvSpPr>
          <p:nvPr>
            <p:ph idx="1"/>
          </p:nvPr>
        </p:nvSpPr>
        <p:spPr/>
        <p:txBody>
          <a:bodyPr/>
          <a:lstStyle/>
          <a:p>
            <a:r>
              <a:rPr lang="en-US" dirty="0"/>
              <a:t>Remember that the focus is on students</a:t>
            </a:r>
          </a:p>
          <a:p>
            <a:pPr lvl="1"/>
            <a:r>
              <a:rPr lang="en-US" dirty="0"/>
              <a:t>Keep the focus on students when collecting and analyzing data.</a:t>
            </a:r>
          </a:p>
          <a:p>
            <a:pPr lvl="1"/>
            <a:r>
              <a:rPr lang="en-US" dirty="0"/>
              <a:t>Keep the focus on students when engaging educational partners.</a:t>
            </a:r>
          </a:p>
          <a:p>
            <a:pPr lvl="1"/>
            <a:r>
              <a:rPr lang="en-US" dirty="0"/>
              <a:t>Keep the focus on students when designing the plan. </a:t>
            </a:r>
          </a:p>
          <a:p>
            <a:pPr lvl="1"/>
            <a:r>
              <a:rPr lang="en-US" dirty="0"/>
              <a:t>Keep the focus on students when describing the actions and how they are contributing towards meeting the requirement to increase or improve services.</a:t>
            </a:r>
          </a:p>
        </p:txBody>
      </p:sp>
      <p:sp>
        <p:nvSpPr>
          <p:cNvPr id="4" name="Slide Number Placeholder 3">
            <a:extLst>
              <a:ext uri="{FF2B5EF4-FFF2-40B4-BE49-F238E27FC236}">
                <a16:creationId xmlns:a16="http://schemas.microsoft.com/office/drawing/2014/main" id="{7A3186E7-09E1-42D8-9FE7-B5AD2B43097C}"/>
              </a:ext>
            </a:extLst>
          </p:cNvPr>
          <p:cNvSpPr>
            <a:spLocks noGrp="1"/>
          </p:cNvSpPr>
          <p:nvPr>
            <p:ph type="sldNum" sz="quarter" idx="12"/>
          </p:nvPr>
        </p:nvSpPr>
        <p:spPr/>
        <p:txBody>
          <a:bodyPr/>
          <a:lstStyle/>
          <a:p>
            <a:fld id="{1E47FE53-EBF0-4DA7-9D9D-CC1C3A20F3CB}" type="slidenum">
              <a:rPr lang="en-US" smtClean="0"/>
              <a:t>49</a:t>
            </a:fld>
            <a:endParaRPr lang="en-US"/>
          </a:p>
        </p:txBody>
      </p:sp>
    </p:spTree>
    <p:extLst>
      <p:ext uri="{BB962C8B-B14F-4D97-AF65-F5344CB8AC3E}">
        <p14:creationId xmlns:p14="http://schemas.microsoft.com/office/powerpoint/2010/main" val="1069523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lstStyle/>
          <a:p>
            <a:r>
              <a:rPr lang="en-US" dirty="0"/>
              <a:t>Intended Audience</a:t>
            </a:r>
          </a:p>
        </p:txBody>
      </p:sp>
      <p:sp>
        <p:nvSpPr>
          <p:cNvPr id="5" name="Content Placeholder 4">
            <a:extLst>
              <a:ext uri="{FF2B5EF4-FFF2-40B4-BE49-F238E27FC236}">
                <a16:creationId xmlns:a16="http://schemas.microsoft.com/office/drawing/2014/main" id="{2447552C-0727-42F4-870A-93751AE8707F}"/>
              </a:ext>
            </a:extLst>
          </p:cNvPr>
          <p:cNvSpPr>
            <a:spLocks noGrp="1"/>
          </p:cNvSpPr>
          <p:nvPr>
            <p:ph idx="1"/>
          </p:nvPr>
        </p:nvSpPr>
        <p:spPr>
          <a:xfrm>
            <a:off x="1097280" y="1845733"/>
            <a:ext cx="10058400" cy="4459817"/>
          </a:xfrm>
        </p:spPr>
        <p:txBody>
          <a:bodyPr/>
          <a:lstStyle/>
          <a:p>
            <a:r>
              <a:rPr lang="en-US" dirty="0"/>
              <a:t>The intended audience for this presentation is anyone who will complete, review, or interact with the 2025–26 LCAP.</a:t>
            </a:r>
          </a:p>
          <a:p>
            <a:r>
              <a:rPr lang="en-US" dirty="0"/>
              <a:t>This may include: </a:t>
            </a:r>
          </a:p>
          <a:p>
            <a:pPr lvl="1"/>
            <a:r>
              <a:rPr lang="en-US" dirty="0"/>
              <a:t>parents, </a:t>
            </a:r>
          </a:p>
          <a:p>
            <a:pPr lvl="1"/>
            <a:r>
              <a:rPr lang="en-US" dirty="0"/>
              <a:t>Teachers and staff, </a:t>
            </a:r>
          </a:p>
          <a:p>
            <a:pPr lvl="1"/>
            <a:r>
              <a:rPr lang="en-US" dirty="0"/>
              <a:t>administrators, </a:t>
            </a:r>
          </a:p>
          <a:p>
            <a:pPr lvl="1"/>
            <a:r>
              <a:rPr lang="en-US" dirty="0"/>
              <a:t>LCAP writers, </a:t>
            </a:r>
          </a:p>
          <a:p>
            <a:pPr lvl="1"/>
            <a:r>
              <a:rPr lang="en-US" dirty="0"/>
              <a:t>members of governing boards or bodies, </a:t>
            </a:r>
          </a:p>
          <a:p>
            <a:pPr lvl="1"/>
            <a:r>
              <a:rPr lang="en-US" dirty="0"/>
              <a:t>community members, and </a:t>
            </a:r>
          </a:p>
          <a:p>
            <a:pPr lvl="1"/>
            <a:r>
              <a:rPr lang="en-US" dirty="0"/>
              <a:t>LCAP reviewers.</a:t>
            </a:r>
          </a:p>
        </p:txBody>
      </p:sp>
      <p:sp>
        <p:nvSpPr>
          <p:cNvPr id="2" name="Slide Number Placeholder 1">
            <a:extLst>
              <a:ext uri="{FF2B5EF4-FFF2-40B4-BE49-F238E27FC236}">
                <a16:creationId xmlns:a16="http://schemas.microsoft.com/office/drawing/2014/main" id="{DE74C62E-6919-42A0-A553-9457BD43164E}"/>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3544887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A0237-A9FE-A554-15B6-B0FF016F5AAA}"/>
              </a:ext>
            </a:extLst>
          </p:cNvPr>
          <p:cNvSpPr>
            <a:spLocks noGrp="1"/>
          </p:cNvSpPr>
          <p:nvPr>
            <p:ph type="title"/>
          </p:nvPr>
        </p:nvSpPr>
        <p:spPr/>
        <p:txBody>
          <a:bodyPr/>
          <a:lstStyle/>
          <a:p>
            <a:r>
              <a:rPr lang="en-US" dirty="0"/>
              <a:t>Upcoming Opportunities</a:t>
            </a:r>
          </a:p>
        </p:txBody>
      </p:sp>
      <p:sp>
        <p:nvSpPr>
          <p:cNvPr id="3" name="Content Placeholder 2">
            <a:extLst>
              <a:ext uri="{FF2B5EF4-FFF2-40B4-BE49-F238E27FC236}">
                <a16:creationId xmlns:a16="http://schemas.microsoft.com/office/drawing/2014/main" id="{580B7095-C8CC-9BB9-7F85-D39CF8F772AF}"/>
              </a:ext>
            </a:extLst>
          </p:cNvPr>
          <p:cNvSpPr>
            <a:spLocks noGrp="1"/>
          </p:cNvSpPr>
          <p:nvPr>
            <p:ph sz="quarter" idx="13"/>
          </p:nvPr>
        </p:nvSpPr>
        <p:spPr/>
        <p:txBody>
          <a:bodyPr/>
          <a:lstStyle/>
          <a:p>
            <a:pPr marL="0" indent="0">
              <a:buNone/>
            </a:pPr>
            <a:r>
              <a:rPr lang="en-US" dirty="0"/>
              <a:t>Future Trainings and Contact Information</a:t>
            </a:r>
          </a:p>
        </p:txBody>
      </p:sp>
      <p:sp>
        <p:nvSpPr>
          <p:cNvPr id="4" name="Slide Number Placeholder 3">
            <a:extLst>
              <a:ext uri="{FF2B5EF4-FFF2-40B4-BE49-F238E27FC236}">
                <a16:creationId xmlns:a16="http://schemas.microsoft.com/office/drawing/2014/main" id="{FEAEB471-78F7-3132-8460-8D6F3D41D9D1}"/>
              </a:ext>
            </a:extLst>
          </p:cNvPr>
          <p:cNvSpPr>
            <a:spLocks noGrp="1"/>
          </p:cNvSpPr>
          <p:nvPr>
            <p:ph type="sldNum" sz="quarter" idx="12"/>
          </p:nvPr>
        </p:nvSpPr>
        <p:spPr/>
        <p:txBody>
          <a:bodyPr/>
          <a:lstStyle/>
          <a:p>
            <a:fld id="{1E47FE53-EBF0-4DA7-9D9D-CC1C3A20F3CB}" type="slidenum">
              <a:rPr lang="en-US" smtClean="0"/>
              <a:t>50</a:t>
            </a:fld>
            <a:endParaRPr lang="en-US"/>
          </a:p>
        </p:txBody>
      </p:sp>
    </p:spTree>
    <p:extLst>
      <p:ext uri="{BB962C8B-B14F-4D97-AF65-F5344CB8AC3E}">
        <p14:creationId xmlns:p14="http://schemas.microsoft.com/office/powerpoint/2010/main" val="3912694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Reminder: Tuesdays @ 2 Webinar Series, January 2025</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a:lstStyle/>
          <a:p>
            <a:pPr marL="342900" indent="-342900"/>
            <a:r>
              <a:rPr lang="en-US" dirty="0">
                <a:solidFill>
                  <a:schemeClr val="tx1"/>
                </a:solidFill>
              </a:rPr>
              <a:t>1/7/2025: Equity Multiplier Focus Goal</a:t>
            </a:r>
          </a:p>
          <a:p>
            <a:pPr marL="342900" indent="-342900"/>
            <a:r>
              <a:rPr lang="en-US" dirty="0">
                <a:solidFill>
                  <a:schemeClr val="tx1"/>
                </a:solidFill>
              </a:rPr>
              <a:t>1/14/2025: LREBG Actions and Descriptions</a:t>
            </a: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51</a:t>
            </a:fld>
            <a:endParaRPr lang="en-US"/>
          </a:p>
        </p:txBody>
      </p:sp>
    </p:spTree>
    <p:extLst>
      <p:ext uri="{BB962C8B-B14F-4D97-AF65-F5344CB8AC3E}">
        <p14:creationId xmlns:p14="http://schemas.microsoft.com/office/powerpoint/2010/main" val="35813883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r>
              <a:rPr lang="en-US" sz="2800" dirty="0"/>
              <a:t>If you have any questions related to the LCAP or LCFF, please contact the Local Agency Systems Support Office at </a:t>
            </a:r>
            <a:r>
              <a:rPr lang="en-US" sz="2800" dirty="0">
                <a:hlinkClick r:id="rId2"/>
              </a:rPr>
              <a:t>LCFF@cde.ca.gov</a:t>
            </a:r>
            <a:endParaRPr lang="en-US" sz="2800" dirty="0"/>
          </a:p>
          <a:p>
            <a:pPr lvl="1"/>
            <a:r>
              <a:rPr lang="en-US" sz="2800" dirty="0"/>
              <a:t>For additional information about this or other webinars in this series, including PowerPoint files, please see the </a:t>
            </a:r>
            <a:r>
              <a:rPr lang="en-US" sz="2800" dirty="0">
                <a:hlinkClick r:id="rId3"/>
              </a:rPr>
              <a:t>Tuesdays @ 2 web page</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52</a:t>
            </a:fld>
            <a:endParaRPr lang="en-US"/>
          </a:p>
        </p:txBody>
      </p:sp>
    </p:spTree>
    <p:extLst>
      <p:ext uri="{BB962C8B-B14F-4D97-AF65-F5344CB8AC3E}">
        <p14:creationId xmlns:p14="http://schemas.microsoft.com/office/powerpoint/2010/main" val="4153860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EDA1F-310E-A59A-839E-2ABDBF265B4A}"/>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8E8B74D0-3D86-FFDB-3F49-F9A5CAEA9FC2}"/>
              </a:ext>
            </a:extLst>
          </p:cNvPr>
          <p:cNvSpPr>
            <a:spLocks noGrp="1"/>
          </p:cNvSpPr>
          <p:nvPr>
            <p:ph sz="quarter" idx="13"/>
          </p:nvPr>
        </p:nvSpPr>
        <p:spPr/>
        <p:txBody>
          <a:bodyPr/>
          <a:lstStyle/>
          <a:p>
            <a:pPr marL="0" indent="0">
              <a:buNone/>
            </a:pPr>
            <a:r>
              <a:rPr lang="en-US" dirty="0"/>
              <a:t>Increased or Improved Services, Part I</a:t>
            </a:r>
          </a:p>
        </p:txBody>
      </p:sp>
      <p:sp>
        <p:nvSpPr>
          <p:cNvPr id="4" name="Slide Number Placeholder 3">
            <a:extLst>
              <a:ext uri="{FF2B5EF4-FFF2-40B4-BE49-F238E27FC236}">
                <a16:creationId xmlns:a16="http://schemas.microsoft.com/office/drawing/2014/main" id="{46F97BBF-1A2F-7721-E5FC-CF2406462E4F}"/>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2195642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EBEF-B9F7-44E8-8577-11692B408983}"/>
              </a:ext>
            </a:extLst>
          </p:cNvPr>
          <p:cNvSpPr>
            <a:spLocks noGrp="1"/>
          </p:cNvSpPr>
          <p:nvPr>
            <p:ph type="title"/>
          </p:nvPr>
        </p:nvSpPr>
        <p:spPr>
          <a:xfrm>
            <a:off x="1097280" y="286603"/>
            <a:ext cx="10599420" cy="1450757"/>
          </a:xfrm>
        </p:spPr>
        <p:txBody>
          <a:bodyPr>
            <a:normAutofit/>
          </a:bodyPr>
          <a:lstStyle/>
          <a:p>
            <a:r>
              <a:rPr lang="en-US" dirty="0"/>
              <a:t>Foundational Principles of the Local Control Funding Formula (LCFF)</a:t>
            </a:r>
          </a:p>
        </p:txBody>
      </p:sp>
      <p:sp>
        <p:nvSpPr>
          <p:cNvPr id="3" name="Content Placeholder 2">
            <a:extLst>
              <a:ext uri="{FF2B5EF4-FFF2-40B4-BE49-F238E27FC236}">
                <a16:creationId xmlns:a16="http://schemas.microsoft.com/office/drawing/2014/main" id="{4ACE0BC1-AF37-4206-AB4C-8848DB42F099}"/>
              </a:ext>
            </a:extLst>
          </p:cNvPr>
          <p:cNvSpPr>
            <a:spLocks noGrp="1"/>
          </p:cNvSpPr>
          <p:nvPr>
            <p:ph idx="1"/>
          </p:nvPr>
        </p:nvSpPr>
        <p:spPr>
          <a:xfrm>
            <a:off x="1079254" y="1754293"/>
            <a:ext cx="10058400" cy="4725664"/>
          </a:xfrm>
        </p:spPr>
        <p:txBody>
          <a:bodyPr>
            <a:normAutofit lnSpcReduction="10000"/>
          </a:bodyPr>
          <a:lstStyle/>
          <a:p>
            <a:pPr marL="457200" indent="-457200">
              <a:buFont typeface="+mj-lt"/>
              <a:buAutoNum type="arabicPeriod"/>
            </a:pPr>
            <a:r>
              <a:rPr lang="en-US" dirty="0"/>
              <a:t>Multiple Measures of Success</a:t>
            </a:r>
          </a:p>
          <a:p>
            <a:pPr marL="665035" lvl="1" indent="-457200">
              <a:buFont typeface="Arial" panose="020B0604020202020204" pitchFamily="34" charset="0"/>
              <a:buChar char="◦"/>
            </a:pPr>
            <a:r>
              <a:rPr lang="en-US" dirty="0"/>
              <a:t>LEA-level improvement is based on multiple measures of success, both in the LCAP and the California School Dashboard (Dashboard)</a:t>
            </a:r>
          </a:p>
          <a:p>
            <a:pPr marL="457200" lvl="0" indent="-457200">
              <a:buFont typeface="+mj-lt"/>
              <a:buAutoNum type="arabicPeriod"/>
            </a:pPr>
            <a:r>
              <a:rPr lang="en-US" dirty="0"/>
              <a:t>Equity</a:t>
            </a:r>
          </a:p>
          <a:p>
            <a:pPr marL="665035" lvl="1" indent="-457200">
              <a:buFont typeface="Arial" panose="020B0604020202020204" pitchFamily="34" charset="0"/>
              <a:buChar char="◦"/>
            </a:pPr>
            <a:r>
              <a:rPr lang="en-US" dirty="0"/>
              <a:t>The principle of equity is operationalized through the goals, measures of progress, actions and descriptions included in the LCAP.</a:t>
            </a:r>
          </a:p>
          <a:p>
            <a:pPr marL="457200" indent="-457200">
              <a:buFont typeface="+mj-lt"/>
              <a:buAutoNum type="arabicPeriod"/>
            </a:pPr>
            <a:r>
              <a:rPr lang="en-US" dirty="0"/>
              <a:t>Subsidiarity</a:t>
            </a:r>
          </a:p>
          <a:p>
            <a:pPr marL="665035" lvl="1" indent="-457200">
              <a:buFont typeface="Arial" panose="020B0604020202020204" pitchFamily="34" charset="0"/>
              <a:buChar char="◦"/>
            </a:pPr>
            <a:r>
              <a:rPr lang="en-US" dirty="0"/>
              <a:t>LEAs address local needs of students that have been identified through an analysis of data and input from educational partners utilizing flexible funding and communicate their efforts through the LCAP.</a:t>
            </a:r>
          </a:p>
        </p:txBody>
      </p:sp>
      <p:sp>
        <p:nvSpPr>
          <p:cNvPr id="4" name="Slide Number Placeholder 3">
            <a:extLst>
              <a:ext uri="{FF2B5EF4-FFF2-40B4-BE49-F238E27FC236}">
                <a16:creationId xmlns:a16="http://schemas.microsoft.com/office/drawing/2014/main" id="{B1AFF5FF-FCA6-4922-B2AA-2403EA9D826E}"/>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105875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D1AB1-26AA-4E31-99C0-2F2CC7D5CB01}"/>
              </a:ext>
            </a:extLst>
          </p:cNvPr>
          <p:cNvSpPr>
            <a:spLocks noGrp="1"/>
          </p:cNvSpPr>
          <p:nvPr>
            <p:ph type="title"/>
          </p:nvPr>
        </p:nvSpPr>
        <p:spPr/>
        <p:txBody>
          <a:bodyPr/>
          <a:lstStyle/>
          <a:p>
            <a:r>
              <a:rPr lang="en-US" dirty="0"/>
              <a:t>Requirement to Increase or Improve Services</a:t>
            </a:r>
          </a:p>
        </p:txBody>
      </p:sp>
      <p:sp>
        <p:nvSpPr>
          <p:cNvPr id="3" name="Content Placeholder 2">
            <a:extLst>
              <a:ext uri="{FF2B5EF4-FFF2-40B4-BE49-F238E27FC236}">
                <a16:creationId xmlns:a16="http://schemas.microsoft.com/office/drawing/2014/main" id="{73F4A5D6-5847-46FD-945E-A645670EBFA7}"/>
              </a:ext>
            </a:extLst>
          </p:cNvPr>
          <p:cNvSpPr>
            <a:spLocks noGrp="1"/>
          </p:cNvSpPr>
          <p:nvPr>
            <p:ph idx="1"/>
          </p:nvPr>
        </p:nvSpPr>
        <p:spPr>
          <a:xfrm>
            <a:off x="1097280" y="1845733"/>
            <a:ext cx="10058400" cy="4610395"/>
          </a:xfrm>
        </p:spPr>
        <p:txBody>
          <a:bodyPr>
            <a:normAutofit/>
          </a:bodyPr>
          <a:lstStyle/>
          <a:p>
            <a:r>
              <a:rPr lang="en-US" dirty="0"/>
              <a:t>LEAs are required to demonstrate how they are increasing or improving services for unduplicated students as compared to the services provided to all students.​</a:t>
            </a:r>
          </a:p>
          <a:p>
            <a:pPr lvl="1"/>
            <a:r>
              <a:rPr lang="en-US" dirty="0"/>
              <a:t>To increase services means to grow services in quantity (using LCFF funds)</a:t>
            </a:r>
          </a:p>
          <a:p>
            <a:pPr lvl="1"/>
            <a:r>
              <a:rPr lang="en-US" dirty="0"/>
              <a:t>To improve services means to grow services in quality without the use of funds (percentage of improved service)</a:t>
            </a:r>
          </a:p>
          <a:p>
            <a:r>
              <a:rPr lang="en-US" dirty="0"/>
              <a:t>LEA must determine the proportional percentage by which services must be increased or improved, which is also referred to as the “minimum proportionality percentage” (MPP).</a:t>
            </a:r>
          </a:p>
        </p:txBody>
      </p:sp>
      <p:sp>
        <p:nvSpPr>
          <p:cNvPr id="4" name="Slide Number Placeholder 3">
            <a:extLst>
              <a:ext uri="{FF2B5EF4-FFF2-40B4-BE49-F238E27FC236}">
                <a16:creationId xmlns:a16="http://schemas.microsoft.com/office/drawing/2014/main" id="{08D574B1-634C-4967-86B9-24033DECF373}"/>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3974312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760F8-E2BE-49FB-B93D-C1AFD16A2948}"/>
              </a:ext>
            </a:extLst>
          </p:cNvPr>
          <p:cNvSpPr>
            <a:spLocks noGrp="1"/>
          </p:cNvSpPr>
          <p:nvPr>
            <p:ph type="title"/>
          </p:nvPr>
        </p:nvSpPr>
        <p:spPr/>
        <p:txBody>
          <a:bodyPr/>
          <a:lstStyle/>
          <a:p>
            <a:r>
              <a:rPr lang="en-US" dirty="0"/>
              <a:t>Which Student Groups are Considered “Unduplicated”?</a:t>
            </a:r>
          </a:p>
        </p:txBody>
      </p:sp>
      <p:sp>
        <p:nvSpPr>
          <p:cNvPr id="3" name="Content Placeholder 2">
            <a:extLst>
              <a:ext uri="{FF2B5EF4-FFF2-40B4-BE49-F238E27FC236}">
                <a16:creationId xmlns:a16="http://schemas.microsoft.com/office/drawing/2014/main" id="{778802E6-E72A-477E-BE9B-07E320F272E1}"/>
              </a:ext>
            </a:extLst>
          </p:cNvPr>
          <p:cNvSpPr>
            <a:spLocks noGrp="1"/>
          </p:cNvSpPr>
          <p:nvPr>
            <p:ph idx="1"/>
          </p:nvPr>
        </p:nvSpPr>
        <p:spPr>
          <a:xfrm>
            <a:off x="1097280" y="1845733"/>
            <a:ext cx="10058400" cy="4610395"/>
          </a:xfrm>
        </p:spPr>
        <p:txBody>
          <a:bodyPr>
            <a:normAutofit/>
          </a:bodyPr>
          <a:lstStyle/>
          <a:p>
            <a:r>
              <a:rPr lang="en-US" dirty="0"/>
              <a:t>Students classified as English Learners (EL), including long-term English Learners</a:t>
            </a:r>
          </a:p>
          <a:p>
            <a:r>
              <a:rPr lang="en-US" dirty="0"/>
              <a:t>Students who qualify for free or reduced-price meals; also referred to as “low-income”</a:t>
            </a:r>
          </a:p>
          <a:p>
            <a:r>
              <a:rPr lang="en-US" dirty="0"/>
              <a:t>Students who are foster youth</a:t>
            </a:r>
          </a:p>
        </p:txBody>
      </p:sp>
      <p:sp>
        <p:nvSpPr>
          <p:cNvPr id="4" name="Slide Number Placeholder 3">
            <a:extLst>
              <a:ext uri="{FF2B5EF4-FFF2-40B4-BE49-F238E27FC236}">
                <a16:creationId xmlns:a16="http://schemas.microsoft.com/office/drawing/2014/main" id="{C4AC076E-BC48-44C6-B3C9-0C74136514FC}"/>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2877717534"/>
      </p:ext>
    </p:extLst>
  </p:cSld>
  <p:clrMapOvr>
    <a:masterClrMapping/>
  </p:clrMapOvr>
</p:sld>
</file>

<file path=ppt/theme/theme1.xml><?xml version="1.0" encoding="utf-8"?>
<a:theme xmlns:a="http://schemas.openxmlformats.org/drawingml/2006/main" name="Retrospect">
  <a:themeElements>
    <a:clrScheme name="Custom 27">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1704A0"/>
      </a:hlink>
      <a:folHlink>
        <a:srgbClr val="7030A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1_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5347</Words>
  <Application>Microsoft Office PowerPoint</Application>
  <PresentationFormat>Widescreen</PresentationFormat>
  <Paragraphs>364</Paragraphs>
  <Slides>52</Slides>
  <Notes>30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52</vt:i4>
      </vt:variant>
    </vt:vector>
  </HeadingPairs>
  <TitlesOfParts>
    <vt:vector size="57" baseType="lpstr">
      <vt:lpstr>Arial</vt:lpstr>
      <vt:lpstr>Arial,Sans-Serif</vt:lpstr>
      <vt:lpstr>Calibri</vt:lpstr>
      <vt:lpstr>Retrospect</vt:lpstr>
      <vt:lpstr>1_Retrospect</vt:lpstr>
      <vt:lpstr>Increased or Improved Services, Part II</vt:lpstr>
      <vt:lpstr>Tuesdays @ 2 Webinar Series January 2025</vt:lpstr>
      <vt:lpstr>Purpose (1)</vt:lpstr>
      <vt:lpstr>Purpose (2)</vt:lpstr>
      <vt:lpstr>Intended Audience</vt:lpstr>
      <vt:lpstr>Review</vt:lpstr>
      <vt:lpstr>Foundational Principles of the Local Control Funding Formula (LCFF)</vt:lpstr>
      <vt:lpstr>Requirement to Increase or Improve Services</vt:lpstr>
      <vt:lpstr>Which Student Groups are Considered “Unduplicated”?</vt:lpstr>
      <vt:lpstr>A Note About Homeless Students and Long-Term English Learners</vt:lpstr>
      <vt:lpstr>Meeting the Requirement to Increase or Improve Services</vt:lpstr>
      <vt:lpstr>Applicable Sections of the LCAP</vt:lpstr>
      <vt:lpstr>Contributing Actions</vt:lpstr>
      <vt:lpstr>The Practice in Steps</vt:lpstr>
      <vt:lpstr>Goals and Actions Section</vt:lpstr>
      <vt:lpstr>Measuring and Reporting Results</vt:lpstr>
      <vt:lpstr>Identifying Actions as Contributing</vt:lpstr>
      <vt:lpstr>Goal Analysis Section: Prompt 3</vt:lpstr>
      <vt:lpstr>Goal Analysis: Prompt 3 </vt:lpstr>
      <vt:lpstr>Goal Analysis: Prompt 3 Instructions (1)</vt:lpstr>
      <vt:lpstr>Goal Analysis: Prompt 3 Instructions (2)</vt:lpstr>
      <vt:lpstr>Increased or Improved Services Section – Template and Instructions</vt:lpstr>
      <vt:lpstr>Increased or Improved Services Section</vt:lpstr>
      <vt:lpstr>Subsections</vt:lpstr>
      <vt:lpstr>Subsection 1: LEA-wide and Schoolwide Actions Prompt</vt:lpstr>
      <vt:lpstr>Subsection 1: LEA-wide and Schoolwide Actions Table</vt:lpstr>
      <vt:lpstr>Subsection 1: LEA-wide and Schoolwide Actions Instructions (1)</vt:lpstr>
      <vt:lpstr>Subsection 1: LEA-wide and Schoolwide Actions Instructions (2)</vt:lpstr>
      <vt:lpstr>Subsection 1: LEA-wide and Schoolwide Actions Instructions (3)</vt:lpstr>
      <vt:lpstr>Conclusory Statements</vt:lpstr>
      <vt:lpstr>Subsection 2: Limited Actions Prompt</vt:lpstr>
      <vt:lpstr>Subsection 2: Limited Actions Table</vt:lpstr>
      <vt:lpstr>Subsection 2: Limited Actions Table Instructions (1)</vt:lpstr>
      <vt:lpstr>Subsection 2: Limited Actions Table Instructions (2)</vt:lpstr>
      <vt:lpstr>Subsection 2: Limited Actions Table Instructions (3)</vt:lpstr>
      <vt:lpstr>Subsection 2: Planned Percentage of Improved Services Prompt</vt:lpstr>
      <vt:lpstr>Subsection 2: Planned Percentage of Improved Services Instructions</vt:lpstr>
      <vt:lpstr>Subsection 3: Additional Concentration Grant Funding Prompt</vt:lpstr>
      <vt:lpstr>Subsection 3: Additional Concentration Grant Funding Instructions (1)</vt:lpstr>
      <vt:lpstr>Subsection 3: Additional Concentration Grant Funding Instructions (2)</vt:lpstr>
      <vt:lpstr>Subsection 3: Additional Concentration Grant Funding Instructions (3)</vt:lpstr>
      <vt:lpstr>Subsection 3:  Staff-to-Student Ratios Table</vt:lpstr>
      <vt:lpstr>Subsection 3: Staff-to-Student Ratios Table Instructions (1)</vt:lpstr>
      <vt:lpstr>Subsection 3: Staff-to-Student Ratios Table Instructions (2)</vt:lpstr>
      <vt:lpstr>Action Tables</vt:lpstr>
      <vt:lpstr>Required Action Tables</vt:lpstr>
      <vt:lpstr>2025-26 Action Tables</vt:lpstr>
      <vt:lpstr>Closing Thoughts</vt:lpstr>
      <vt:lpstr>The Focus is on Students</vt:lpstr>
      <vt:lpstr>Upcoming Opportunities</vt:lpstr>
      <vt:lpstr>Reminder: Tuesdays @ 2 Webinar Series, January 2025</vt:lpstr>
      <vt:lpstr>Contact Information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Increased or Improved Services, Part II - LCFF (CA Dept of Education)</dc:title>
  <dc:subject>Part II of the Tuesdays @ 2 webinar presentation of the Increased or Improved section of the 2025-26 Local Control and Accountability Plan.</dc:subject>
  <dc:creator/>
  <cp:keywords/>
  <cp:lastModifiedBy/>
  <cp:revision>1</cp:revision>
  <dcterms:created xsi:type="dcterms:W3CDTF">2025-05-23T18:42:40Z</dcterms:created>
  <dcterms:modified xsi:type="dcterms:W3CDTF">2025-05-23T23:20:01Z</dcterms:modified>
</cp:coreProperties>
</file>