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2" r:id="rId2"/>
  </p:sldMasterIdLst>
  <p:notesMasterIdLst>
    <p:notesMasterId r:id="rId56"/>
  </p:notesMasterIdLst>
  <p:sldIdLst>
    <p:sldId id="306" r:id="rId3"/>
    <p:sldId id="279" r:id="rId4"/>
    <p:sldId id="257" r:id="rId5"/>
    <p:sldId id="311" r:id="rId6"/>
    <p:sldId id="312" r:id="rId7"/>
    <p:sldId id="348" r:id="rId8"/>
    <p:sldId id="308" r:id="rId9"/>
    <p:sldId id="258" r:id="rId10"/>
    <p:sldId id="310" r:id="rId11"/>
    <p:sldId id="315" r:id="rId12"/>
    <p:sldId id="260" r:id="rId13"/>
    <p:sldId id="262" r:id="rId14"/>
    <p:sldId id="314" r:id="rId15"/>
    <p:sldId id="272" r:id="rId16"/>
    <p:sldId id="264" r:id="rId17"/>
    <p:sldId id="316" r:id="rId18"/>
    <p:sldId id="265" r:id="rId19"/>
    <p:sldId id="266" r:id="rId20"/>
    <p:sldId id="336" r:id="rId21"/>
    <p:sldId id="337" r:id="rId22"/>
    <p:sldId id="338" r:id="rId23"/>
    <p:sldId id="328" r:id="rId24"/>
    <p:sldId id="347" r:id="rId25"/>
    <p:sldId id="331" r:id="rId26"/>
    <p:sldId id="339" r:id="rId27"/>
    <p:sldId id="340" r:id="rId28"/>
    <p:sldId id="341" r:id="rId29"/>
    <p:sldId id="342" r:id="rId30"/>
    <p:sldId id="343" r:id="rId31"/>
    <p:sldId id="344" r:id="rId32"/>
    <p:sldId id="332" r:id="rId33"/>
    <p:sldId id="269" r:id="rId34"/>
    <p:sldId id="270" r:id="rId35"/>
    <p:sldId id="271" r:id="rId36"/>
    <p:sldId id="274" r:id="rId37"/>
    <p:sldId id="273" r:id="rId38"/>
    <p:sldId id="275" r:id="rId39"/>
    <p:sldId id="319" r:id="rId40"/>
    <p:sldId id="259" r:id="rId41"/>
    <p:sldId id="323" r:id="rId42"/>
    <p:sldId id="276" r:id="rId43"/>
    <p:sldId id="317" r:id="rId44"/>
    <p:sldId id="320" r:id="rId45"/>
    <p:sldId id="322" r:id="rId46"/>
    <p:sldId id="330" r:id="rId47"/>
    <p:sldId id="324" r:id="rId48"/>
    <p:sldId id="333" r:id="rId49"/>
    <p:sldId id="335" r:id="rId50"/>
    <p:sldId id="345" r:id="rId51"/>
    <p:sldId id="488" r:id="rId52"/>
    <p:sldId id="326" r:id="rId53"/>
    <p:sldId id="334" r:id="rId54"/>
    <p:sldId id="278" r:id="rId55"/>
  </p:sldIdLst>
  <p:sldSz cx="12192000" cy="6858000"/>
  <p:notesSz cx="6985000" cy="9283700"/>
  <p:embeddedFontLst>
    <p:embeddedFont>
      <p:font typeface="Calibri" panose="020F0502020204030204" pitchFamily="34" charset="0"/>
      <p:regular r:id="rId57"/>
      <p:bold r:id="rId58"/>
      <p:italic r:id="rId59"/>
      <p:boldItalic r:id="rId60"/>
    </p:embeddedFont>
    <p:embeddedFont>
      <p:font typeface="Times" panose="02020603050405020304"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CC0oDNA21+GUEPpJ4OipI3Ahf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23" autoAdjust="0"/>
  </p:normalViewPr>
  <p:slideViewPr>
    <p:cSldViewPr snapToGrid="0">
      <p:cViewPr varScale="1">
        <p:scale>
          <a:sx n="61" d="100"/>
          <a:sy n="61" d="100"/>
        </p:scale>
        <p:origin x="7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1" y="0"/>
            <a:ext cx="3026833" cy="465797"/>
          </a:xfrm>
          <a:prstGeom prst="rect">
            <a:avLst/>
          </a:prstGeom>
          <a:noFill/>
          <a:ln>
            <a:noFill/>
          </a:ln>
        </p:spPr>
        <p:txBody>
          <a:bodyPr spcFirstLastPara="1" wrap="square" lIns="92950" tIns="46475" rIns="92950" bIns="464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5"/>
            <a:ext cx="3026833" cy="465796"/>
          </a:xfrm>
          <a:prstGeom prst="rect">
            <a:avLst/>
          </a:prstGeom>
          <a:noFill/>
          <a:ln>
            <a:noFill/>
          </a:ln>
        </p:spPr>
        <p:txBody>
          <a:bodyPr spcFirstLastPara="1" wrap="square" lIns="92950" tIns="46475" rIns="92950" bIns="464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365715933_1_19: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gb365715933_1_1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058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25083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76200" algn="l" rtl="0">
              <a:spcBef>
                <a:spcPts val="0"/>
              </a:spcBef>
              <a:spcAft>
                <a:spcPts val="0"/>
              </a:spcAft>
              <a:buClr>
                <a:schemeClr val="dk1"/>
              </a:buClr>
              <a:buSzPts val="1200"/>
              <a:buFont typeface="Arial"/>
              <a:buChar char="•"/>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96068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76200" algn="l" rtl="0">
              <a:spcBef>
                <a:spcPts val="0"/>
              </a:spcBef>
              <a:spcAft>
                <a:spcPts val="0"/>
              </a:spcAft>
              <a:buClr>
                <a:schemeClr val="dk1"/>
              </a:buClr>
              <a:buSzPts val="1200"/>
              <a:buFont typeface="Arial"/>
              <a:buChar char="•"/>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69310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4737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54744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559386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68982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77769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61" name="Google Shape;261;p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365715933_1_0: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68" name="Google Shape;268;gb365715933_1_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365715933_1_6: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75" name="Google Shape;275;gb365715933_1_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495f8a397_0_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495f8a397_0_8: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dirty="0"/>
          </a:p>
        </p:txBody>
      </p:sp>
      <p:sp>
        <p:nvSpPr>
          <p:cNvPr id="298" name="Google Shape;298;gb495f8a397_0_8: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p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00000"/>
              </a:lnSpc>
              <a:spcBef>
                <a:spcPts val="1200"/>
              </a:spcBef>
              <a:spcAft>
                <a:spcPts val="0"/>
              </a:spcAft>
              <a:buSzPts val="1400"/>
              <a:buNone/>
            </a:pPr>
            <a:endParaRPr/>
          </a:p>
        </p:txBody>
      </p:sp>
      <p:sp>
        <p:nvSpPr>
          <p:cNvPr id="305" name="Google Shape;305;p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495f8a397_1_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b495f8a397_1_2: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None/>
            </a:pPr>
            <a:endParaRPr dirty="0"/>
          </a:p>
        </p:txBody>
      </p:sp>
      <p:sp>
        <p:nvSpPr>
          <p:cNvPr id="143" name="Google Shape;143;gb495f8a397_1_2: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4b7e975de_3_1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4b7e975de_3_15: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1200"/>
              </a:spcBef>
              <a:spcAft>
                <a:spcPts val="0"/>
              </a:spcAft>
              <a:buNone/>
            </a:pPr>
            <a:endParaRPr dirty="0"/>
          </a:p>
        </p:txBody>
      </p:sp>
      <p:sp>
        <p:nvSpPr>
          <p:cNvPr id="313" name="Google Shape;313;gb4b7e975de_3_15: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28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365715933_1_19: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dirty="0"/>
              <a:t>Once we go through the above webinars, we plan to solicit input on future topics / webinars</a:t>
            </a:r>
            <a:endParaRPr dirty="0"/>
          </a:p>
        </p:txBody>
      </p:sp>
      <p:sp>
        <p:nvSpPr>
          <p:cNvPr id="320" name="Google Shape;320;gb365715933_1_1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856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3: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3: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49332422b_0_0: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35" name="Google Shape;135;gb49332422b_0_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495f8a397_1_111: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b495f8a397_1_111:notes"/>
          <p:cNvSpPr txBox="1">
            <a:spLocks noGrp="1"/>
          </p:cNvSpPr>
          <p:nvPr>
            <p:ph type="body" idx="1"/>
          </p:nvPr>
        </p:nvSpPr>
        <p:spPr>
          <a:xfrm>
            <a:off x="647884" y="4554340"/>
            <a:ext cx="6073800" cy="50337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None/>
            </a:pPr>
            <a:endParaRPr dirty="0"/>
          </a:p>
        </p:txBody>
      </p:sp>
      <p:sp>
        <p:nvSpPr>
          <p:cNvPr id="152" name="Google Shape;152;gb495f8a397_1_111: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495f8a397_1_13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b495f8a397_1_137: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lnSpc>
                <a:spcPct val="80000"/>
              </a:lnSpc>
              <a:spcBef>
                <a:spcPts val="0"/>
              </a:spcBef>
              <a:spcAft>
                <a:spcPts val="0"/>
              </a:spcAft>
              <a:buNone/>
            </a:pPr>
            <a:endParaRPr dirty="0"/>
          </a:p>
        </p:txBody>
      </p:sp>
      <p:sp>
        <p:nvSpPr>
          <p:cNvPr id="189" name="Google Shape;189;gb495f8a397_1_137: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495f8a397_1_15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b495f8a397_1_157: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0" algn="l" rtl="0">
              <a:spcBef>
                <a:spcPts val="0"/>
              </a:spcBef>
              <a:spcAft>
                <a:spcPts val="0"/>
              </a:spcAft>
              <a:buNone/>
            </a:pPr>
            <a:endParaRPr dirty="0"/>
          </a:p>
        </p:txBody>
      </p:sp>
      <p:sp>
        <p:nvSpPr>
          <p:cNvPr id="283" name="Google Shape;283;gb495f8a397_1_157: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549b40a70_0_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549b40a70_0_0: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220" name="Google Shape;220;gb549b40a70_0_0: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495f8a397_1_17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b495f8a397_1_177: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165100" lvl="0" indent="-165100" algn="l" rtl="0">
              <a:spcBef>
                <a:spcPts val="0"/>
              </a:spcBef>
              <a:spcAft>
                <a:spcPts val="0"/>
              </a:spcAft>
              <a:buClr>
                <a:schemeClr val="dk1"/>
              </a:buClr>
              <a:buSzPts val="1200"/>
              <a:buFont typeface="Arial"/>
              <a:buChar char="•"/>
            </a:pPr>
            <a:endParaRPr dirty="0"/>
          </a:p>
        </p:txBody>
      </p:sp>
      <p:sp>
        <p:nvSpPr>
          <p:cNvPr id="228" name="Google Shape;228;gb495f8a397_1_177: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95f8a397_1_1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b495f8a397_1_163: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0" lvl="0" indent="-76200" algn="l" rtl="0">
              <a:spcBef>
                <a:spcPts val="0"/>
              </a:spcBef>
              <a:spcAft>
                <a:spcPts val="0"/>
              </a:spcAft>
              <a:buClr>
                <a:schemeClr val="dk1"/>
              </a:buClr>
              <a:buSzPts val="1200"/>
              <a:buFont typeface="Arial"/>
              <a:buChar char="•"/>
            </a:pPr>
            <a:endParaRPr dirty="0"/>
          </a:p>
        </p:txBody>
      </p:sp>
      <p:sp>
        <p:nvSpPr>
          <p:cNvPr id="237" name="Google Shape;237;gb495f8a397_1_163: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6"/>
          <p:cNvSpPr txBox="1">
            <a:spLocks noGrp="1"/>
          </p:cNvSpPr>
          <p:nvPr>
            <p:ph type="title"/>
          </p:nvPr>
        </p:nvSpPr>
        <p:spPr>
          <a:xfrm>
            <a:off x="1100804" y="293937"/>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800"/>
              <a:buNone/>
              <a:defRPr sz="3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56"/>
          <p:cNvSpPr txBox="1">
            <a:spLocks noGrp="1"/>
          </p:cNvSpPr>
          <p:nvPr>
            <p:ph type="body" idx="1"/>
          </p:nvPr>
        </p:nvSpPr>
        <p:spPr>
          <a:xfrm>
            <a:off x="1097280" y="1845734"/>
            <a:ext cx="10058400" cy="4023360"/>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81000" algn="l">
              <a:lnSpc>
                <a:spcPct val="90000"/>
              </a:lnSpc>
              <a:spcBef>
                <a:spcPts val="2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5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6"/>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6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5"/>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6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5"/>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66"/>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66"/>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6"/>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6"/>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1" name="Google Shape;111;p6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6"/>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66"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ph and Table Layout">
  <p:cSld name="Graph and Table Layout">
    <p:spTree>
      <p:nvGrpSpPr>
        <p:cNvPr id="1" name="Shape 115"/>
        <p:cNvGrpSpPr/>
        <p:nvPr/>
      </p:nvGrpSpPr>
      <p:grpSpPr>
        <a:xfrm>
          <a:off x="0" y="0"/>
          <a:ext cx="0" cy="0"/>
          <a:chOff x="0" y="0"/>
          <a:chExt cx="0" cy="0"/>
        </a:xfrm>
      </p:grpSpPr>
      <p:sp>
        <p:nvSpPr>
          <p:cNvPr id="116" name="Google Shape;116;gb495f8a397_1_299"/>
          <p:cNvSpPr txBox="1">
            <a:spLocks noGrp="1"/>
          </p:cNvSpPr>
          <p:nvPr>
            <p:ph type="title"/>
          </p:nvPr>
        </p:nvSpPr>
        <p:spPr>
          <a:xfrm>
            <a:off x="842433" y="574882"/>
            <a:ext cx="10740000" cy="566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800"/>
              <a:buFont typeface="Arial"/>
              <a:buNone/>
              <a:defRPr sz="2800" b="1">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b495f8a397_1_299"/>
          <p:cNvSpPr txBox="1">
            <a:spLocks noGrp="1"/>
          </p:cNvSpPr>
          <p:nvPr>
            <p:ph type="body" idx="1"/>
          </p:nvPr>
        </p:nvSpPr>
        <p:spPr>
          <a:xfrm>
            <a:off x="842434" y="1256099"/>
            <a:ext cx="10740000" cy="7362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1000"/>
              </a:spcBef>
              <a:spcAft>
                <a:spcPts val="0"/>
              </a:spcAft>
              <a:buSzPts val="2400"/>
              <a:buNone/>
              <a:defRPr sz="2400">
                <a:latin typeface="Arial"/>
                <a:ea typeface="Arial"/>
                <a:cs typeface="Arial"/>
                <a:sym typeface="Arial"/>
              </a:defRPr>
            </a:lvl1pPr>
            <a:lvl2pPr marL="914400" lvl="1" indent="-228600" algn="l" rtl="0">
              <a:lnSpc>
                <a:spcPct val="120000"/>
              </a:lnSpc>
              <a:spcBef>
                <a:spcPts val="500"/>
              </a:spcBef>
              <a:spcAft>
                <a:spcPts val="0"/>
              </a:spcAft>
              <a:buSzPts val="1200"/>
              <a:buNone/>
              <a:defRPr sz="1200"/>
            </a:lvl2pPr>
            <a:lvl3pPr marL="1371600" lvl="2" indent="-228600" algn="l" rtl="0">
              <a:lnSpc>
                <a:spcPct val="120000"/>
              </a:lnSpc>
              <a:spcBef>
                <a:spcPts val="500"/>
              </a:spcBef>
              <a:spcAft>
                <a:spcPts val="0"/>
              </a:spcAft>
              <a:buSzPts val="1000"/>
              <a:buNone/>
              <a:defRPr sz="1000"/>
            </a:lvl3pPr>
            <a:lvl4pPr marL="1828800" lvl="3" indent="-228600" algn="l" rtl="0">
              <a:lnSpc>
                <a:spcPct val="120000"/>
              </a:lnSpc>
              <a:spcBef>
                <a:spcPts val="500"/>
              </a:spcBef>
              <a:spcAft>
                <a:spcPts val="0"/>
              </a:spcAft>
              <a:buSzPts val="900"/>
              <a:buNone/>
              <a:defRPr sz="900"/>
            </a:lvl4pPr>
            <a:lvl5pPr marL="2286000" lvl="4" indent="-228600" algn="l" rtl="0">
              <a:lnSpc>
                <a:spcPct val="120000"/>
              </a:lnSpc>
              <a:spcBef>
                <a:spcPts val="500"/>
              </a:spcBef>
              <a:spcAft>
                <a:spcPts val="0"/>
              </a:spcAft>
              <a:buSzPts val="900"/>
              <a:buNone/>
              <a:defRPr sz="900"/>
            </a:lvl5pPr>
            <a:lvl6pPr marL="2743200" lvl="5" indent="-228600" algn="l" rtl="0">
              <a:lnSpc>
                <a:spcPct val="120000"/>
              </a:lnSpc>
              <a:spcBef>
                <a:spcPts val="500"/>
              </a:spcBef>
              <a:spcAft>
                <a:spcPts val="0"/>
              </a:spcAft>
              <a:buSzPts val="900"/>
              <a:buNone/>
              <a:defRPr sz="900"/>
            </a:lvl6pPr>
            <a:lvl7pPr marL="3200400" lvl="6" indent="-228600" algn="l" rtl="0">
              <a:lnSpc>
                <a:spcPct val="120000"/>
              </a:lnSpc>
              <a:spcBef>
                <a:spcPts val="500"/>
              </a:spcBef>
              <a:spcAft>
                <a:spcPts val="0"/>
              </a:spcAft>
              <a:buSzPts val="900"/>
              <a:buNone/>
              <a:defRPr sz="900"/>
            </a:lvl7pPr>
            <a:lvl8pPr marL="3657600" lvl="7" indent="-228600" algn="l" rtl="0">
              <a:lnSpc>
                <a:spcPct val="120000"/>
              </a:lnSpc>
              <a:spcBef>
                <a:spcPts val="500"/>
              </a:spcBef>
              <a:spcAft>
                <a:spcPts val="0"/>
              </a:spcAft>
              <a:buSzPts val="900"/>
              <a:buNone/>
              <a:defRPr sz="900"/>
            </a:lvl8pPr>
            <a:lvl9pPr marL="4114800" lvl="8" indent="-228600" algn="l" rtl="0">
              <a:lnSpc>
                <a:spcPct val="120000"/>
              </a:lnSpc>
              <a:spcBef>
                <a:spcPts val="500"/>
              </a:spcBef>
              <a:spcAft>
                <a:spcPts val="400"/>
              </a:spcAft>
              <a:buSzPts val="900"/>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231833"/>
            <a:ext cx="11558800" cy="5418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sz="2400"/>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912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784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12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101593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628793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4211070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94382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sp>
        <p:nvSpPr>
          <p:cNvPr id="36" name="Google Shape;36;p57"/>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7"/>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800"/>
              <a:buNone/>
              <a:defRPr sz="2800" cap="small">
                <a:solidFill>
                  <a:schemeClr val="dk2"/>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0" name="Google Shape;40;p5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5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4" name="Google Shape;44;p5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133012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35217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97253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1/22/2021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18966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231833"/>
            <a:ext cx="11558800" cy="5418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sz="2400"/>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488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58"/>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8"/>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8"/>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58"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52"/>
        <p:cNvGrpSpPr/>
        <p:nvPr/>
      </p:nvGrpSpPr>
      <p:grpSpPr>
        <a:xfrm>
          <a:off x="0" y="0"/>
          <a:ext cx="0" cy="0"/>
          <a:chOff x="0" y="0"/>
          <a:chExt cx="0" cy="0"/>
        </a:xfrm>
      </p:grpSpPr>
      <p:sp>
        <p:nvSpPr>
          <p:cNvPr id="53" name="Google Shape;53;p59"/>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59"/>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9"/>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59"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6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0"/>
          <p:cNvSpPr txBox="1">
            <a:spLocks noGrp="1"/>
          </p:cNvSpPr>
          <p:nvPr>
            <p:ph type="body" idx="1"/>
          </p:nvPr>
        </p:nvSpPr>
        <p:spPr>
          <a:xfrm>
            <a:off x="1097278" y="1845734"/>
            <a:ext cx="4937760" cy="4023360"/>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81000" algn="l">
              <a:lnSpc>
                <a:spcPct val="90000"/>
              </a:lnSpc>
              <a:spcBef>
                <a:spcPts val="2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62" name="Google Shape;62;p60"/>
          <p:cNvSpPr txBox="1">
            <a:spLocks noGrp="1"/>
          </p:cNvSpPr>
          <p:nvPr>
            <p:ph type="body" idx="2"/>
          </p:nvPr>
        </p:nvSpPr>
        <p:spPr>
          <a:xfrm>
            <a:off x="6217920" y="1845735"/>
            <a:ext cx="4937760" cy="4023360"/>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a:defRPr sz="2400"/>
            </a:lvl1pPr>
            <a:lvl2pPr marL="914400" lvl="1" indent="-381000" algn="l">
              <a:lnSpc>
                <a:spcPct val="90000"/>
              </a:lnSpc>
              <a:spcBef>
                <a:spcPts val="2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3" name="Google Shape;63;p6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6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1"/>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8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69" name="Google Shape;69;p61"/>
          <p:cNvSpPr txBox="1">
            <a:spLocks noGrp="1"/>
          </p:cNvSpPr>
          <p:nvPr>
            <p:ph type="body" idx="2"/>
          </p:nvPr>
        </p:nvSpPr>
        <p:spPr>
          <a:xfrm>
            <a:off x="109728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a:defRPr sz="2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70" name="Google Shape;70;p61"/>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8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71" name="Google Shape;71;p61"/>
          <p:cNvSpPr txBox="1">
            <a:spLocks noGrp="1"/>
          </p:cNvSpPr>
          <p:nvPr>
            <p:ph type="body" idx="4"/>
          </p:nvPr>
        </p:nvSpPr>
        <p:spPr>
          <a:xfrm>
            <a:off x="621792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a:defRPr sz="2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72" name="Google Shape;72;p6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1"/>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6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0"/>
        <p:cNvGrpSpPr/>
        <p:nvPr/>
      </p:nvGrpSpPr>
      <p:grpSpPr>
        <a:xfrm>
          <a:off x="0" y="0"/>
          <a:ext cx="0" cy="0"/>
          <a:chOff x="0" y="0"/>
          <a:chExt cx="0" cy="0"/>
        </a:xfrm>
      </p:grpSpPr>
      <p:sp>
        <p:nvSpPr>
          <p:cNvPr id="81" name="Google Shape;81;p63"/>
          <p:cNvSpPr/>
          <p:nvPr/>
        </p:nvSpPr>
        <p:spPr>
          <a:xfrm>
            <a:off x="16" y="0"/>
            <a:ext cx="4050791"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3"/>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63"/>
          <p:cNvSpPr txBox="1">
            <a:spLocks noGrp="1"/>
          </p:cNvSpPr>
          <p:nvPr>
            <p:ph type="body" idx="1"/>
          </p:nvPr>
        </p:nvSpPr>
        <p:spPr>
          <a:xfrm>
            <a:off x="4800600" y="731520"/>
            <a:ext cx="6492240" cy="52578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6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24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dirty="0"/>
          </a:p>
        </p:txBody>
      </p:sp>
      <p:sp>
        <p:nvSpPr>
          <p:cNvPr id="86" name="Google Shape;86;p6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3"/>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63"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0"/>
        <p:cNvGrpSpPr/>
        <p:nvPr/>
      </p:nvGrpSpPr>
      <p:grpSpPr>
        <a:xfrm>
          <a:off x="0" y="0"/>
          <a:ext cx="0" cy="0"/>
          <a:chOff x="0" y="0"/>
          <a:chExt cx="0" cy="0"/>
        </a:xfrm>
      </p:grpSpPr>
      <p:sp>
        <p:nvSpPr>
          <p:cNvPr id="91" name="Google Shape;91;p64"/>
          <p:cNvSpPr/>
          <p:nvPr/>
        </p:nvSpPr>
        <p:spPr>
          <a:xfrm>
            <a:off x="0" y="4953000"/>
            <a:ext cx="12188825" cy="1905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64"/>
          <p:cNvSpPr/>
          <p:nvPr/>
        </p:nvSpPr>
        <p:spPr>
          <a:xfrm>
            <a:off x="15" y="491507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4"/>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4"/>
          <p:cNvSpPr>
            <a:spLocks noGrp="1"/>
          </p:cNvSpPr>
          <p:nvPr>
            <p:ph type="pic" idx="2"/>
          </p:nvPr>
        </p:nvSpPr>
        <p:spPr>
          <a:xfrm>
            <a:off x="15" y="0"/>
            <a:ext cx="12191985" cy="4915076"/>
          </a:xfrm>
          <a:prstGeom prst="rect">
            <a:avLst/>
          </a:prstGeom>
          <a:solidFill>
            <a:srgbClr val="B6C3CF"/>
          </a:solidFill>
          <a:ln>
            <a:noFill/>
          </a:ln>
        </p:spPr>
        <p:txBody>
          <a:bodyPr spcFirstLastPara="1" wrap="square" lIns="457200" tIns="457200" rIns="45700" bIns="45700" anchor="t" anchorCtr="0">
            <a:normAutofit/>
          </a:bodyPr>
          <a:lstStyle>
            <a:lvl1pPr marR="0" lvl="0" algn="l" rtl="0">
              <a:lnSpc>
                <a:spcPct val="90000"/>
              </a:lnSpc>
              <a:spcBef>
                <a:spcPts val="1200"/>
              </a:spcBef>
              <a:spcAft>
                <a:spcPts val="0"/>
              </a:spcAft>
              <a:buClr>
                <a:schemeClr val="accent1"/>
              </a:buClr>
              <a:buSzPts val="3200"/>
              <a:buFont typeface="Arial"/>
              <a:buNone/>
              <a:defRPr sz="3200" b="0" i="0" u="none" strike="noStrike" cap="none">
                <a:solidFill>
                  <a:srgbClr val="3F3F3F"/>
                </a:solidFill>
                <a:latin typeface="Arial"/>
                <a:ea typeface="Arial"/>
                <a:cs typeface="Arial"/>
                <a:sym typeface="Arial"/>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Arial"/>
                <a:ea typeface="Arial"/>
                <a:cs typeface="Arial"/>
                <a:sym typeface="Arial"/>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Arial"/>
                <a:ea typeface="Arial"/>
                <a:cs typeface="Arial"/>
                <a:sym typeface="Arial"/>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Arial"/>
                <a:ea typeface="Arial"/>
                <a:cs typeface="Arial"/>
                <a:sym typeface="Arial"/>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Arial"/>
                <a:ea typeface="Arial"/>
                <a:cs typeface="Arial"/>
                <a:sym typeface="Arial"/>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Arial"/>
                <a:ea typeface="Arial"/>
                <a:cs typeface="Arial"/>
                <a:sym typeface="Arial"/>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Arial"/>
                <a:ea typeface="Arial"/>
                <a:cs typeface="Arial"/>
                <a:sym typeface="Arial"/>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Arial"/>
                <a:ea typeface="Arial"/>
                <a:cs typeface="Arial"/>
                <a:sym typeface="Arial"/>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Arial"/>
                <a:ea typeface="Arial"/>
                <a:cs typeface="Arial"/>
                <a:sym typeface="Arial"/>
              </a:defRPr>
            </a:lvl9pPr>
          </a:lstStyle>
          <a:p>
            <a:endParaRPr/>
          </a:p>
        </p:txBody>
      </p:sp>
      <p:sp>
        <p:nvSpPr>
          <p:cNvPr id="95" name="Google Shape;95;p64"/>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24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dirty="0"/>
          </a:p>
        </p:txBody>
      </p:sp>
      <p:sp>
        <p:nvSpPr>
          <p:cNvPr id="96" name="Google Shape;96;p6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4"/>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64"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p:nvPr/>
        </p:nvSpPr>
        <p:spPr>
          <a:xfrm>
            <a:off x="1" y="6400800"/>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4"/>
          <p:cNvSpPr/>
          <p:nvPr/>
        </p:nvSpPr>
        <p:spPr>
          <a:xfrm>
            <a:off x="15" y="6334316"/>
            <a:ext cx="12191985" cy="6648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4"/>
          <p:cNvSpPr txBox="1">
            <a:spLocks noGrp="1"/>
          </p:cNvSpPr>
          <p:nvPr>
            <p:ph type="body" idx="1"/>
          </p:nvPr>
        </p:nvSpPr>
        <p:spPr>
          <a:xfrm>
            <a:off x="1097280" y="1845734"/>
            <a:ext cx="10058400" cy="402336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200"/>
              </a:spcBef>
              <a:spcAft>
                <a:spcPts val="0"/>
              </a:spcAft>
              <a:buClr>
                <a:schemeClr val="accent1"/>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200"/>
              </a:spcBef>
              <a:spcAft>
                <a:spcPts val="0"/>
              </a:spcAft>
              <a:buClr>
                <a:schemeClr val="accent1"/>
              </a:buClr>
              <a:buSzPts val="2400"/>
              <a:buFont typeface="Calibri"/>
              <a:buChar char="◦"/>
              <a:defRPr sz="2400" b="0" i="0" u="none" strike="noStrike" cap="none">
                <a:solidFill>
                  <a:srgbClr val="3F3F3F"/>
                </a:solidFill>
                <a:latin typeface="Arial"/>
                <a:ea typeface="Arial"/>
                <a:cs typeface="Arial"/>
                <a:sym typeface="Arial"/>
              </a:defRPr>
            </a:lvl2pPr>
            <a:lvl3pPr marL="1371600" marR="0" lvl="2" indent="-381000" algn="l" rtl="0">
              <a:lnSpc>
                <a:spcPct val="90000"/>
              </a:lnSpc>
              <a:spcBef>
                <a:spcPts val="400"/>
              </a:spcBef>
              <a:spcAft>
                <a:spcPts val="0"/>
              </a:spcAft>
              <a:buClr>
                <a:schemeClr val="accent1"/>
              </a:buClr>
              <a:buSzPts val="2400"/>
              <a:buFont typeface="Calibri"/>
              <a:buChar char="◦"/>
              <a:defRPr sz="2400" b="0" i="0" u="none" strike="noStrike" cap="none">
                <a:solidFill>
                  <a:srgbClr val="3F3F3F"/>
                </a:solidFill>
                <a:latin typeface="Arial"/>
                <a:ea typeface="Arial"/>
                <a:cs typeface="Arial"/>
                <a:sym typeface="Arial"/>
              </a:defRPr>
            </a:lvl3pPr>
            <a:lvl4pPr marL="1828800" marR="0" lvl="3" indent="-368300" algn="l" rtl="0">
              <a:lnSpc>
                <a:spcPct val="90000"/>
              </a:lnSpc>
              <a:spcBef>
                <a:spcPts val="400"/>
              </a:spcBef>
              <a:spcAft>
                <a:spcPts val="0"/>
              </a:spcAft>
              <a:buClr>
                <a:schemeClr val="accent1"/>
              </a:buClr>
              <a:buSzPts val="2200"/>
              <a:buFont typeface="Calibri"/>
              <a:buChar char="◦"/>
              <a:defRPr sz="2200" b="0" i="0" u="none" strike="noStrike" cap="none">
                <a:solidFill>
                  <a:srgbClr val="3F3F3F"/>
                </a:solidFill>
                <a:latin typeface="Arial"/>
                <a:ea typeface="Arial"/>
                <a:cs typeface="Arial"/>
                <a:sym typeface="Arial"/>
              </a:defRPr>
            </a:lvl4pPr>
            <a:lvl5pPr marL="2286000" marR="0" lvl="4" indent="-368300" algn="l" rtl="0">
              <a:lnSpc>
                <a:spcPct val="90000"/>
              </a:lnSpc>
              <a:spcBef>
                <a:spcPts val="400"/>
              </a:spcBef>
              <a:spcAft>
                <a:spcPts val="0"/>
              </a:spcAft>
              <a:buClr>
                <a:schemeClr val="accent1"/>
              </a:buClr>
              <a:buSzPts val="2200"/>
              <a:buFont typeface="Calibri"/>
              <a:buChar char="◦"/>
              <a:defRPr sz="22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4" name="Google Shape;14;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54"/>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54"/>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54" descr="The Seal of the California Department of Education"/>
          <p:cNvPicPr preferRelativeResize="0"/>
          <p:nvPr/>
        </p:nvPicPr>
        <p:blipFill rotWithShape="1">
          <a:blip r:embed="rId15">
            <a:alphaModFix/>
          </a:blip>
          <a:srcRect/>
          <a:stretch/>
        </p:blipFill>
        <p:spPr>
          <a:xfrm>
            <a:off x="11167569" y="6435367"/>
            <a:ext cx="406810" cy="403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1050">
                <a:solidFill>
                  <a:srgbClr val="FFFFFF"/>
                </a:solidFill>
              </a:defRPr>
            </a:lvl1pPr>
          </a:lstStyle>
          <a:p>
            <a:fld id="{1E47FE53-EBF0-4DA7-9D9D-CC1C3A20F3C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398741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fg/aa/lc/index.asp" TargetMode="External"/><Relationship Id="rId1" Type="http://schemas.openxmlformats.org/officeDocument/2006/relationships/slideLayout" Target="../slideLayouts/slideLayout17.xml"/><Relationship Id="rId5" Type="http://schemas.openxmlformats.org/officeDocument/2006/relationships/hyperlink" Target="https://www.cde.ca.gov/sp/sw/t1/csss.asp" TargetMode="External"/><Relationship Id="rId4" Type="http://schemas.openxmlformats.org/officeDocument/2006/relationships/hyperlink" Target="https://www.cde.ca.gov/ta/ac/c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www.cde.ca.gov/fg/aa/lc/tuesdaysat2.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Introduction to the Local Control Funding Formula</a:t>
            </a:r>
          </a:p>
        </p:txBody>
      </p:sp>
      <p:sp>
        <p:nvSpPr>
          <p:cNvPr id="3" name="Subtitle 2"/>
          <p:cNvSpPr>
            <a:spLocks noGrp="1"/>
          </p:cNvSpPr>
          <p:nvPr>
            <p:ph type="subTitle" idx="1"/>
          </p:nvPr>
        </p:nvSpPr>
        <p:spPr/>
        <p:txBody>
          <a:bodyPr/>
          <a:lstStyle/>
          <a:p>
            <a:pPr lvl="0">
              <a:spcBef>
                <a:spcPts val="0"/>
              </a:spcBef>
              <a:spcAft>
                <a:spcPts val="0"/>
              </a:spcAft>
              <a:buSzPts val="2800"/>
            </a:pPr>
            <a:r>
              <a:rPr lang="en-US" dirty="0"/>
              <a:t>California Department of Education</a:t>
            </a:r>
          </a:p>
          <a:p>
            <a:pPr lvl="0">
              <a:spcBef>
                <a:spcPts val="1400"/>
              </a:spcBef>
              <a:spcAft>
                <a:spcPts val="0"/>
              </a:spcAft>
              <a:buSzPts val="2800"/>
            </a:pPr>
            <a:r>
              <a:rPr lang="en-US" dirty="0"/>
              <a:t>January 19, 2021</a:t>
            </a:r>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96B7E4-57C7-4657-870C-7D573AD3F127}"/>
              </a:ext>
            </a:extLst>
          </p:cNvPr>
          <p:cNvSpPr>
            <a:spLocks noGrp="1"/>
          </p:cNvSpPr>
          <p:nvPr>
            <p:ph type="title"/>
          </p:nvPr>
        </p:nvSpPr>
        <p:spPr/>
        <p:txBody>
          <a:bodyPr>
            <a:normAutofit/>
          </a:bodyPr>
          <a:lstStyle/>
          <a:p>
            <a:r>
              <a:rPr lang="en-US" sz="6600" dirty="0"/>
              <a:t>LCFF Funding</a:t>
            </a:r>
          </a:p>
        </p:txBody>
      </p:sp>
      <p:sp>
        <p:nvSpPr>
          <p:cNvPr id="7" name="Text Placeholder 6">
            <a:extLst>
              <a:ext uri="{FF2B5EF4-FFF2-40B4-BE49-F238E27FC236}">
                <a16:creationId xmlns:a16="http://schemas.microsoft.com/office/drawing/2014/main" id="{A93836BE-D67C-4809-A635-4A5B239BB629}"/>
              </a:ext>
            </a:extLst>
          </p:cNvPr>
          <p:cNvSpPr>
            <a:spLocks noGrp="1"/>
          </p:cNvSpPr>
          <p:nvPr>
            <p:ph type="body" idx="1"/>
          </p:nvPr>
        </p:nvSpPr>
        <p:spPr/>
        <p:txBody>
          <a:bodyPr/>
          <a:lstStyle/>
          <a:p>
            <a:r>
              <a:rPr lang="en-US" dirty="0"/>
              <a:t>Purposeful Funding with an Focus on Equity </a:t>
            </a:r>
          </a:p>
        </p:txBody>
      </p:sp>
      <p:sp>
        <p:nvSpPr>
          <p:cNvPr id="5" name="Slide Number Placeholder 4">
            <a:extLst>
              <a:ext uri="{FF2B5EF4-FFF2-40B4-BE49-F238E27FC236}">
                <a16:creationId xmlns:a16="http://schemas.microsoft.com/office/drawing/2014/main" id="{417EAC31-FE66-4E53-ABB4-916FA1ACC8E1}"/>
              </a:ext>
            </a:extLst>
          </p:cNvPr>
          <p:cNvSpPr>
            <a:spLocks noGrp="1"/>
          </p:cNvSpPr>
          <p:nvPr>
            <p:ph type="sldNum" sz="quarter" idx="12"/>
          </p:nvPr>
        </p:nvSpPr>
        <p:spPr/>
        <p:txBody>
          <a:bodyPr/>
          <a:lstStyle/>
          <a:p>
            <a:fld id="{1E47FE53-EBF0-4DA7-9D9D-CC1C3A20F3CB}" type="slidenum">
              <a:rPr lang="en-US" sz="2400" smtClean="0"/>
              <a:t>10</a:t>
            </a:fld>
            <a:endParaRPr lang="en-US" sz="2400" dirty="0"/>
          </a:p>
        </p:txBody>
      </p:sp>
    </p:spTree>
    <p:extLst>
      <p:ext uri="{BB962C8B-B14F-4D97-AF65-F5344CB8AC3E}">
        <p14:creationId xmlns:p14="http://schemas.microsoft.com/office/powerpoint/2010/main" val="231441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Google Shape;156;gb495f8a397_1_111"/>
          <p:cNvSpPr txBox="1">
            <a:spLocks noGrp="1"/>
          </p:cNvSpPr>
          <p:nvPr>
            <p:ph type="title"/>
          </p:nvPr>
        </p:nvSpPr>
        <p:spPr/>
        <p:txBody>
          <a:bodyPr/>
          <a:lstStyle/>
          <a:p>
            <a:pPr lvl="0"/>
            <a:r>
              <a:rPr lang="en-US" dirty="0"/>
              <a:t>Funding Changes Made by the LCFF</a:t>
            </a:r>
          </a:p>
        </p:txBody>
      </p:sp>
      <p:sp>
        <p:nvSpPr>
          <p:cNvPr id="157" name="Google Shape;157;gb495f8a397_1_111"/>
          <p:cNvSpPr txBox="1">
            <a:spLocks noGrp="1"/>
          </p:cNvSpPr>
          <p:nvPr>
            <p:ph idx="1"/>
          </p:nvPr>
        </p:nvSpPr>
        <p:spPr/>
        <p:txBody>
          <a:bodyPr/>
          <a:lstStyle/>
          <a:p>
            <a:pPr lvl="0"/>
            <a:r>
              <a:rPr lang="en-US" dirty="0"/>
              <a:t>Pre-LCFF</a:t>
            </a:r>
          </a:p>
          <a:p>
            <a:pPr lvl="1"/>
            <a:r>
              <a:rPr lang="en-US" dirty="0"/>
              <a:t>Revenue Limit:  Based on historical amounts per student with many adjustments </a:t>
            </a:r>
          </a:p>
          <a:p>
            <a:pPr lvl="1"/>
            <a:r>
              <a:rPr lang="en-US" dirty="0"/>
              <a:t>Categorical Funding: For specific purposes with many rules </a:t>
            </a:r>
          </a:p>
          <a:p>
            <a:pPr lvl="0"/>
            <a:r>
              <a:rPr lang="en-US" dirty="0"/>
              <a:t>LCFF</a:t>
            </a:r>
          </a:p>
          <a:p>
            <a:pPr lvl="1"/>
            <a:r>
              <a:rPr lang="en-US" dirty="0"/>
              <a:t>LCFF Base Grant: The same amount for every local educational agency (LEA) with adjustments based on grade level</a:t>
            </a:r>
          </a:p>
          <a:p>
            <a:pPr lvl="1"/>
            <a:r>
              <a:rPr lang="en-US" dirty="0"/>
              <a:t>LCFF Supplemental &amp; Concentration Grants: Provided to address the needs of English Learners, low income, and foster youth</a:t>
            </a:r>
          </a:p>
        </p:txBody>
      </p:sp>
      <p:sp>
        <p:nvSpPr>
          <p:cNvPr id="155" name="Google Shape;155;gb495f8a397_1_111"/>
          <p:cNvSpPr txBox="1">
            <a:spLocks noGrp="1"/>
          </p:cNvSpPr>
          <p:nvPr>
            <p:ph type="sldNum" sz="quarter" idx="12"/>
          </p:nvPr>
        </p:nvSpPr>
        <p:spPr/>
        <p:txBody>
          <a:bodyPr/>
          <a:lstStyle/>
          <a:p>
            <a:pPr lvl="0"/>
            <a:fld id="{00000000-1234-1234-1234-123412341234}" type="slidenum">
              <a:rPr lang="en-US" sz="2400" smtClean="0"/>
              <a:pPr lvl="0"/>
              <a:t>11</a:t>
            </a:fld>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b495f8a397_1_137"/>
          <p:cNvSpPr txBox="1">
            <a:spLocks noGrp="1"/>
          </p:cNvSpPr>
          <p:nvPr>
            <p:ph type="title"/>
          </p:nvPr>
        </p:nvSpPr>
        <p:spPr/>
        <p:txBody>
          <a:bodyPr/>
          <a:lstStyle/>
          <a:p>
            <a:pPr lvl="0"/>
            <a:r>
              <a:rPr lang="en-US" dirty="0"/>
              <a:t>LCFF Funding Formula Basics</a:t>
            </a:r>
          </a:p>
        </p:txBody>
      </p:sp>
      <p:sp>
        <p:nvSpPr>
          <p:cNvPr id="193" name="Google Shape;193;gb495f8a397_1_137"/>
          <p:cNvSpPr txBox="1">
            <a:spLocks noGrp="1"/>
          </p:cNvSpPr>
          <p:nvPr>
            <p:ph idx="1"/>
          </p:nvPr>
        </p:nvSpPr>
        <p:spPr/>
        <p:txBody>
          <a:bodyPr/>
          <a:lstStyle/>
          <a:p>
            <a:pPr lvl="0">
              <a:spcAft>
                <a:spcPts val="1200"/>
              </a:spcAft>
            </a:pPr>
            <a:r>
              <a:rPr lang="en-US" dirty="0"/>
              <a:t>Per student base amount + </a:t>
            </a:r>
          </a:p>
          <a:p>
            <a:pPr lvl="1">
              <a:spcAft>
                <a:spcPts val="1200"/>
              </a:spcAft>
              <a:buFont typeface="Arial" panose="020B0604020202020204" pitchFamily="34" charset="0"/>
              <a:buChar char="•"/>
            </a:pPr>
            <a:r>
              <a:rPr lang="en-US" sz="2800" dirty="0"/>
              <a:t>Student grade span adjustments + </a:t>
            </a:r>
          </a:p>
          <a:p>
            <a:pPr lvl="2">
              <a:spcAft>
                <a:spcPts val="1200"/>
              </a:spcAft>
              <a:buFont typeface="Arial" panose="020B0604020202020204" pitchFamily="34" charset="0"/>
              <a:buChar char="•"/>
            </a:pPr>
            <a:r>
              <a:rPr lang="en-US" sz="2800" dirty="0"/>
              <a:t>Adjustments based on the number and concentration of students who are low income, English learners, and/or foster youth students =</a:t>
            </a:r>
          </a:p>
          <a:p>
            <a:pPr lvl="3">
              <a:spcAft>
                <a:spcPts val="1200"/>
              </a:spcAft>
              <a:buFont typeface="Arial" panose="020B0604020202020204" pitchFamily="34" charset="0"/>
              <a:buChar char="•"/>
            </a:pPr>
            <a:r>
              <a:rPr lang="en-US" sz="2800" dirty="0"/>
              <a:t>LCFF Apportionment</a:t>
            </a:r>
          </a:p>
        </p:txBody>
      </p:sp>
      <p:sp>
        <p:nvSpPr>
          <p:cNvPr id="194" name="Google Shape;194;gb495f8a397_1_137"/>
          <p:cNvSpPr txBox="1">
            <a:spLocks noGrp="1"/>
          </p:cNvSpPr>
          <p:nvPr>
            <p:ph type="sldNum" sz="quarter" idx="12"/>
          </p:nvPr>
        </p:nvSpPr>
        <p:spPr/>
        <p:txBody>
          <a:bodyPr/>
          <a:lstStyle/>
          <a:p>
            <a:pPr lvl="0"/>
            <a:fld id="{00000000-1234-1234-1234-123412341234}" type="slidenum">
              <a:rPr lang="en-US" sz="2400" smtClean="0"/>
              <a:pPr lvl="0"/>
              <a:t>12</a:t>
            </a:fld>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A719-DBFF-4492-A6E7-2CD9E2F56EBC}"/>
              </a:ext>
            </a:extLst>
          </p:cNvPr>
          <p:cNvSpPr>
            <a:spLocks noGrp="1"/>
          </p:cNvSpPr>
          <p:nvPr>
            <p:ph type="title"/>
          </p:nvPr>
        </p:nvSpPr>
        <p:spPr/>
        <p:txBody>
          <a:bodyPr/>
          <a:lstStyle/>
          <a:p>
            <a:r>
              <a:rPr lang="en-US" dirty="0"/>
              <a:t>Unrestricted Funds</a:t>
            </a:r>
          </a:p>
        </p:txBody>
      </p:sp>
      <p:sp>
        <p:nvSpPr>
          <p:cNvPr id="3" name="Content Placeholder 2">
            <a:extLst>
              <a:ext uri="{FF2B5EF4-FFF2-40B4-BE49-F238E27FC236}">
                <a16:creationId xmlns:a16="http://schemas.microsoft.com/office/drawing/2014/main" id="{4E0EB598-2704-4845-ADC9-F6644A62CC4C}"/>
              </a:ext>
            </a:extLst>
          </p:cNvPr>
          <p:cNvSpPr>
            <a:spLocks noGrp="1"/>
          </p:cNvSpPr>
          <p:nvPr>
            <p:ph idx="1"/>
          </p:nvPr>
        </p:nvSpPr>
        <p:spPr/>
        <p:txBody>
          <a:bodyPr/>
          <a:lstStyle/>
          <a:p>
            <a:pPr>
              <a:spcAft>
                <a:spcPts val="1200"/>
              </a:spcAft>
            </a:pPr>
            <a:r>
              <a:rPr lang="en-US" dirty="0"/>
              <a:t>All LCFF Funding, regardless of whether it is calculated as part of the base grant or the supplemental or concentration grant add-ons, is Unrestricted Funding (Resource 0000)</a:t>
            </a:r>
          </a:p>
          <a:p>
            <a:pPr lvl="1">
              <a:spcAft>
                <a:spcPts val="1200"/>
              </a:spcAft>
            </a:pPr>
            <a:r>
              <a:rPr lang="en-US" sz="2800" dirty="0"/>
              <a:t>LCFF funds can be spent on any purpose allowable for Local Education Agencies (LEAs) under the Education Code</a:t>
            </a:r>
          </a:p>
          <a:p>
            <a:pPr lvl="1"/>
            <a:endParaRPr lang="en-US" dirty="0"/>
          </a:p>
        </p:txBody>
      </p:sp>
      <p:sp>
        <p:nvSpPr>
          <p:cNvPr id="4" name="Slide Number Placeholder 3">
            <a:extLst>
              <a:ext uri="{FF2B5EF4-FFF2-40B4-BE49-F238E27FC236}">
                <a16:creationId xmlns:a16="http://schemas.microsoft.com/office/drawing/2014/main" id="{4ADE9A5A-34EC-442D-8210-CE9F5EC3BDC0}"/>
              </a:ext>
            </a:extLst>
          </p:cNvPr>
          <p:cNvSpPr>
            <a:spLocks noGrp="1"/>
          </p:cNvSpPr>
          <p:nvPr>
            <p:ph type="sldNum" sz="quarter" idx="12"/>
          </p:nvPr>
        </p:nvSpPr>
        <p:spPr/>
        <p:txBody>
          <a:bodyPr/>
          <a:lstStyle/>
          <a:p>
            <a:fld id="{1E47FE53-EBF0-4DA7-9D9D-CC1C3A20F3CB}" type="slidenum">
              <a:rPr lang="en-US" sz="2400" smtClean="0"/>
              <a:t>13</a:t>
            </a:fld>
            <a:endParaRPr lang="en-US" sz="2400" dirty="0"/>
          </a:p>
        </p:txBody>
      </p:sp>
    </p:spTree>
    <p:extLst>
      <p:ext uri="{BB962C8B-B14F-4D97-AF65-F5344CB8AC3E}">
        <p14:creationId xmlns:p14="http://schemas.microsoft.com/office/powerpoint/2010/main" val="59198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b495f8a397_1_157"/>
          <p:cNvSpPr txBox="1">
            <a:spLocks noGrp="1"/>
          </p:cNvSpPr>
          <p:nvPr>
            <p:ph type="title"/>
          </p:nvPr>
        </p:nvSpPr>
        <p:spPr/>
        <p:txBody>
          <a:bodyPr/>
          <a:lstStyle/>
          <a:p>
            <a:pPr lvl="0"/>
            <a:r>
              <a:rPr lang="en-US" dirty="0"/>
              <a:t>Flexibility to Ensure Student Success</a:t>
            </a:r>
          </a:p>
        </p:txBody>
      </p:sp>
      <p:sp>
        <p:nvSpPr>
          <p:cNvPr id="286" name="Google Shape;286;gb495f8a397_1_157"/>
          <p:cNvSpPr txBox="1">
            <a:spLocks noGrp="1"/>
          </p:cNvSpPr>
          <p:nvPr>
            <p:ph idx="1"/>
          </p:nvPr>
        </p:nvSpPr>
        <p:spPr/>
        <p:txBody>
          <a:bodyPr/>
          <a:lstStyle/>
          <a:p>
            <a:pPr lvl="0"/>
            <a:r>
              <a:rPr lang="en-US" dirty="0">
                <a:sym typeface="Arial"/>
              </a:rPr>
              <a:t>LCFF provides for an increased level of local flexibility to determine which programs and/or services have the greatest likelihood of ensuring that each student will succeed in relation to each of the eight LCFF state priorities.</a:t>
            </a:r>
            <a:endParaRPr lang="en-US" dirty="0"/>
          </a:p>
          <a:p>
            <a:pPr lvl="0"/>
            <a:r>
              <a:rPr lang="en-US" dirty="0">
                <a:sym typeface="Arial"/>
              </a:rPr>
              <a:t>In exchange for this flexibility, the LCFF model requires greater local responsibility for selecting appropriate and effective programs.</a:t>
            </a:r>
          </a:p>
          <a:p>
            <a:pPr lvl="0"/>
            <a:r>
              <a:rPr lang="en-US" dirty="0"/>
              <a:t>This necessitates transparency and engaging stakeholders in analysis and decision-making.</a:t>
            </a:r>
          </a:p>
        </p:txBody>
      </p:sp>
      <p:sp>
        <p:nvSpPr>
          <p:cNvPr id="287" name="Google Shape;287;gb495f8a397_1_157"/>
          <p:cNvSpPr txBox="1">
            <a:spLocks noGrp="1"/>
          </p:cNvSpPr>
          <p:nvPr>
            <p:ph type="sldNum" sz="quarter" idx="12"/>
          </p:nvPr>
        </p:nvSpPr>
        <p:spPr/>
        <p:txBody>
          <a:bodyPr/>
          <a:lstStyle/>
          <a:p>
            <a:pPr lvl="0"/>
            <a:fld id="{00000000-1234-1234-1234-123412341234}" type="slidenum">
              <a:rPr lang="en-US" sz="2400" smtClean="0"/>
              <a:pPr lvl="0"/>
              <a:t>14</a:t>
            </a:fld>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b549b40a70_0_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Requirement to Increase or Improve Services</a:t>
            </a:r>
            <a:endParaRPr dirty="0"/>
          </a:p>
        </p:txBody>
      </p:sp>
      <p:sp>
        <p:nvSpPr>
          <p:cNvPr id="2" name="Content Placeholder 1">
            <a:extLst>
              <a:ext uri="{FF2B5EF4-FFF2-40B4-BE49-F238E27FC236}">
                <a16:creationId xmlns:a16="http://schemas.microsoft.com/office/drawing/2014/main" id="{099917DF-A5DD-445F-937B-4C2502F7EB57}"/>
              </a:ext>
            </a:extLst>
          </p:cNvPr>
          <p:cNvSpPr>
            <a:spLocks noGrp="1"/>
          </p:cNvSpPr>
          <p:nvPr>
            <p:ph idx="1"/>
          </p:nvPr>
        </p:nvSpPr>
        <p:spPr/>
        <p:txBody>
          <a:bodyPr>
            <a:normAutofit/>
          </a:bodyPr>
          <a:lstStyle/>
          <a:p>
            <a:r>
              <a:rPr lang="en-US" dirty="0"/>
              <a:t>The LCFF requires an LEA to provide evidence in its LCAP to demonstrate how the LEA is increasing or improving services for students who are low income, English learners, or foster youth as compared to the services provided to all pupils.</a:t>
            </a:r>
          </a:p>
          <a:p>
            <a:r>
              <a:rPr lang="en-US" dirty="0"/>
              <a:t>Services must be increased or improved in proportion to the increase in funds apportioned on the basis of the number and concentration of low income, English learners, or foster youth students</a:t>
            </a:r>
          </a:p>
          <a:p>
            <a:r>
              <a:rPr lang="en-US" dirty="0"/>
              <a:t>To improve services means to grow services in quality and to increase services means to grow services in quantity.</a:t>
            </a:r>
          </a:p>
        </p:txBody>
      </p:sp>
      <p:sp>
        <p:nvSpPr>
          <p:cNvPr id="224" name="Google Shape;224;gb549b40a70_0_0"/>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15</a:t>
            </a:fld>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9B84E-FDDD-44C0-9E0F-641D02568E6E}"/>
              </a:ext>
            </a:extLst>
          </p:cNvPr>
          <p:cNvSpPr>
            <a:spLocks noGrp="1"/>
          </p:cNvSpPr>
          <p:nvPr>
            <p:ph type="title"/>
          </p:nvPr>
        </p:nvSpPr>
        <p:spPr/>
        <p:txBody>
          <a:bodyPr>
            <a:normAutofit/>
          </a:bodyPr>
          <a:lstStyle/>
          <a:p>
            <a:r>
              <a:rPr lang="en-US" sz="6600" dirty="0"/>
              <a:t>The LCAP</a:t>
            </a:r>
          </a:p>
        </p:txBody>
      </p:sp>
      <p:sp>
        <p:nvSpPr>
          <p:cNvPr id="6" name="Text Placeholder 5">
            <a:extLst>
              <a:ext uri="{FF2B5EF4-FFF2-40B4-BE49-F238E27FC236}">
                <a16:creationId xmlns:a16="http://schemas.microsoft.com/office/drawing/2014/main" id="{292ED981-A237-4244-A180-5E48F0616087}"/>
              </a:ext>
            </a:extLst>
          </p:cNvPr>
          <p:cNvSpPr>
            <a:spLocks noGrp="1"/>
          </p:cNvSpPr>
          <p:nvPr>
            <p:ph type="body" idx="1"/>
          </p:nvPr>
        </p:nvSpPr>
        <p:spPr/>
        <p:txBody>
          <a:bodyPr/>
          <a:lstStyle/>
          <a:p>
            <a:r>
              <a:rPr lang="en-US" dirty="0"/>
              <a:t>A tool to set goals, plan actions, and leverage resources to improve student outcomes</a:t>
            </a:r>
          </a:p>
        </p:txBody>
      </p:sp>
      <p:sp>
        <p:nvSpPr>
          <p:cNvPr id="4" name="Slide Number Placeholder 3">
            <a:extLst>
              <a:ext uri="{FF2B5EF4-FFF2-40B4-BE49-F238E27FC236}">
                <a16:creationId xmlns:a16="http://schemas.microsoft.com/office/drawing/2014/main" id="{491B7E42-373A-48C4-BE6D-53D7F836E934}"/>
              </a:ext>
            </a:extLst>
          </p:cNvPr>
          <p:cNvSpPr>
            <a:spLocks noGrp="1"/>
          </p:cNvSpPr>
          <p:nvPr>
            <p:ph type="sldNum" sz="quarter" idx="12"/>
          </p:nvPr>
        </p:nvSpPr>
        <p:spPr/>
        <p:txBody>
          <a:bodyPr/>
          <a:lstStyle/>
          <a:p>
            <a:fld id="{1E47FE53-EBF0-4DA7-9D9D-CC1C3A20F3CB}" type="slidenum">
              <a:rPr lang="en-US" sz="2400" smtClean="0"/>
              <a:t>16</a:t>
            </a:fld>
            <a:endParaRPr lang="en-US" sz="2400" dirty="0"/>
          </a:p>
        </p:txBody>
      </p:sp>
    </p:spTree>
    <p:extLst>
      <p:ext uri="{BB962C8B-B14F-4D97-AF65-F5344CB8AC3E}">
        <p14:creationId xmlns:p14="http://schemas.microsoft.com/office/powerpoint/2010/main" val="301208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495f8a397_1_177"/>
          <p:cNvSpPr txBox="1">
            <a:spLocks noGrp="1"/>
          </p:cNvSpPr>
          <p:nvPr>
            <p:ph type="title"/>
          </p:nvPr>
        </p:nvSpPr>
        <p:spPr/>
        <p:txBody>
          <a:bodyPr>
            <a:normAutofit/>
          </a:bodyPr>
          <a:lstStyle/>
          <a:p>
            <a:pPr lvl="0"/>
            <a:r>
              <a:rPr lang="en-US" sz="4000" dirty="0"/>
              <a:t>The Local Control and Accountability Plan</a:t>
            </a:r>
          </a:p>
        </p:txBody>
      </p:sp>
      <p:sp>
        <p:nvSpPr>
          <p:cNvPr id="231" name="Google Shape;231;gb495f8a397_1_177"/>
          <p:cNvSpPr txBox="1">
            <a:spLocks noGrp="1"/>
          </p:cNvSpPr>
          <p:nvPr>
            <p:ph idx="1"/>
          </p:nvPr>
        </p:nvSpPr>
        <p:spPr/>
        <p:txBody>
          <a:bodyPr>
            <a:normAutofit fontScale="92500" lnSpcReduction="10000"/>
          </a:bodyPr>
          <a:lstStyle/>
          <a:p>
            <a:pPr lvl="0"/>
            <a:r>
              <a:rPr lang="en-US" dirty="0"/>
              <a:t>As part of the LCFF, school districts, county offices of education (COEs), and charter schools are required to develop, adopt, and annually update a three-year Local Control and Accountability Plan (LCAP) using a template adopted by the California State Board of Education (SBE).</a:t>
            </a:r>
          </a:p>
          <a:p>
            <a:pPr lvl="0"/>
            <a:r>
              <a:rPr lang="en-US" dirty="0"/>
              <a:t>The LCAP must include a description of the annual goals to be achieved for each student group for each state priority and for any local priorities identified by the local governing board or body of the school district or COE, or in the charter school petition.</a:t>
            </a:r>
          </a:p>
          <a:p>
            <a:pPr lvl="0"/>
            <a:r>
              <a:rPr lang="en-US" dirty="0"/>
              <a:t>The LCAP must include an annual review of the effectiveness of the goals, actions, and services from the prior year.</a:t>
            </a:r>
          </a:p>
        </p:txBody>
      </p:sp>
      <p:sp>
        <p:nvSpPr>
          <p:cNvPr id="233" name="Google Shape;233;gb495f8a397_1_177"/>
          <p:cNvSpPr txBox="1">
            <a:spLocks noGrp="1"/>
          </p:cNvSpPr>
          <p:nvPr>
            <p:ph type="sldNum" sz="quarter" idx="12"/>
          </p:nvPr>
        </p:nvSpPr>
        <p:spPr/>
        <p:txBody>
          <a:bodyPr/>
          <a:lstStyle/>
          <a:p>
            <a:pPr lvl="0"/>
            <a:fld id="{00000000-1234-1234-1234-123412341234}" type="slidenum">
              <a:rPr lang="en-US" sz="2400" smtClean="0"/>
              <a:pPr lvl="0"/>
              <a:t>17</a:t>
            </a:fld>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LCFF State Priorities</a:t>
            </a:r>
          </a:p>
        </p:txBody>
      </p:sp>
      <p:sp>
        <p:nvSpPr>
          <p:cNvPr id="240" name="Google Shape;240;gb495f8a397_1_163"/>
          <p:cNvSpPr txBox="1">
            <a:spLocks noGrp="1"/>
          </p:cNvSpPr>
          <p:nvPr>
            <p:ph type="body" idx="1"/>
          </p:nvPr>
        </p:nvSpPr>
        <p:spPr/>
        <p:txBody>
          <a:bodyPr/>
          <a:lstStyle/>
          <a:p>
            <a:pPr lvl="0"/>
            <a:r>
              <a:rPr lang="en-US" dirty="0"/>
              <a:t>Priority 1: Appropriate teacher assignment, sufficient instructional materials, and facilities in good repair</a:t>
            </a:r>
          </a:p>
          <a:p>
            <a:pPr lvl="0"/>
            <a:r>
              <a:rPr lang="en-US" dirty="0"/>
              <a:t>Priority 2: Implementation of academic content and performance standards adopted by SBE</a:t>
            </a:r>
          </a:p>
          <a:p>
            <a:pPr lvl="0"/>
            <a:r>
              <a:rPr lang="en-US" dirty="0"/>
              <a:t>Priority 3: Parental Involvement and Family Engagement</a:t>
            </a:r>
          </a:p>
        </p:txBody>
      </p:sp>
      <p:sp>
        <p:nvSpPr>
          <p:cNvPr id="242" name="Google Shape;242;gb495f8a397_1_163"/>
          <p:cNvSpPr txBox="1">
            <a:spLocks noGrp="1"/>
          </p:cNvSpPr>
          <p:nvPr>
            <p:ph type="body" idx="2"/>
          </p:nvPr>
        </p:nvSpPr>
        <p:spPr>
          <a:xfrm>
            <a:off x="6217920" y="1845735"/>
            <a:ext cx="5181600" cy="4023360"/>
          </a:xfrm>
        </p:spPr>
        <p:txBody>
          <a:bodyPr>
            <a:noAutofit/>
          </a:bodyPr>
          <a:lstStyle/>
          <a:p>
            <a:pPr lvl="0"/>
            <a:r>
              <a:rPr lang="en-US" dirty="0"/>
              <a:t>Priority 4: Pupil Achievement </a:t>
            </a:r>
          </a:p>
          <a:p>
            <a:pPr lvl="0"/>
            <a:r>
              <a:rPr lang="en-US" dirty="0"/>
              <a:t>Priority 5: Pupil engagement</a:t>
            </a:r>
          </a:p>
          <a:p>
            <a:pPr lvl="0"/>
            <a:r>
              <a:rPr lang="en-US" dirty="0"/>
              <a:t>Priority 6: School Climate</a:t>
            </a:r>
          </a:p>
          <a:p>
            <a:pPr lvl="0"/>
            <a:r>
              <a:rPr lang="en-US" dirty="0"/>
              <a:t>Priority 7: Course Access</a:t>
            </a:r>
          </a:p>
          <a:p>
            <a:pPr lvl="0"/>
            <a:r>
              <a:rPr lang="en-US" dirty="0"/>
              <a:t>Priority 8: Other Pupil Outcomes</a:t>
            </a:r>
          </a:p>
          <a:p>
            <a:pPr lvl="0"/>
            <a:r>
              <a:rPr lang="en-US" dirty="0"/>
              <a:t>Priority 9: Expelled Students (COEs only)</a:t>
            </a:r>
          </a:p>
          <a:p>
            <a:pPr lvl="0"/>
            <a:r>
              <a:rPr lang="en-US" dirty="0"/>
              <a:t>Priority 10: Foster Youth (COEs only)</a:t>
            </a:r>
          </a:p>
          <a:p>
            <a:pPr marL="76200" lvl="0" indent="0">
              <a:buNone/>
            </a:pPr>
            <a:r>
              <a:rPr lang="en-US" dirty="0"/>
              <a:t>Plus Local Priorities</a:t>
            </a:r>
          </a:p>
        </p:txBody>
      </p:sp>
      <p:sp>
        <p:nvSpPr>
          <p:cNvPr id="243" name="Google Shape;243;gb495f8a397_1_163"/>
          <p:cNvSpPr txBox="1">
            <a:spLocks noGrp="1"/>
          </p:cNvSpPr>
          <p:nvPr>
            <p:ph type="sldNum" idx="12"/>
          </p:nvPr>
        </p:nvSpPr>
        <p:spPr/>
        <p:txBody>
          <a:bodyPr/>
          <a:lstStyle/>
          <a:p>
            <a:pPr lvl="0"/>
            <a:fld id="{00000000-1234-1234-1234-123412341234}" type="slidenum">
              <a:rPr lang="en-US" sz="2400" smtClean="0"/>
              <a:pPr lvl="0"/>
              <a:t>18</a:t>
            </a:fld>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p:txBody>
          <a:bodyPr/>
          <a:lstStyle/>
          <a:p>
            <a:r>
              <a:rPr lang="en-US" dirty="0"/>
              <a:t>Priority 1</a:t>
            </a:r>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p:txBody>
          <a:bodyPr/>
          <a:lstStyle/>
          <a:p>
            <a:pPr marL="0" indent="0">
              <a:buNone/>
            </a:pPr>
            <a:r>
              <a:rPr lang="en-US" dirty="0"/>
              <a:t>The degree to which:</a:t>
            </a:r>
          </a:p>
          <a:p>
            <a:r>
              <a:rPr lang="en-US" dirty="0"/>
              <a:t>teachers in the LEA are appropriately assigned and fully credentialed in the subject area and for the pupils they are teaching;</a:t>
            </a:r>
          </a:p>
          <a:p>
            <a:r>
              <a:rPr lang="en-US" dirty="0"/>
              <a:t>every pupil in the school district has sufficient access to the standards-aligned instructional materials; and</a:t>
            </a:r>
          </a:p>
          <a:p>
            <a:r>
              <a:rPr lang="en-US" dirty="0"/>
              <a:t>the LCAP addresses the degree to which school facilities are maintained in good repair</a:t>
            </a:r>
          </a:p>
          <a:p>
            <a:endParaRPr lang="en-US" dirty="0"/>
          </a:p>
        </p:txBody>
      </p:sp>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smtClean="0"/>
              <a:t>19</a:t>
            </a:fld>
            <a:endParaRPr lang="en-US" sz="2400" dirty="0"/>
          </a:p>
        </p:txBody>
      </p:sp>
    </p:spTree>
    <p:extLst>
      <p:ext uri="{BB962C8B-B14F-4D97-AF65-F5344CB8AC3E}">
        <p14:creationId xmlns:p14="http://schemas.microsoft.com/office/powerpoint/2010/main" val="128215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365715933_1_19"/>
          <p:cNvSpPr txBox="1">
            <a:spLocks noGrp="1"/>
          </p:cNvSpPr>
          <p:nvPr>
            <p:ph type="title"/>
          </p:nvPr>
        </p:nvSpPr>
        <p:spPr/>
        <p:txBody>
          <a:bodyPr/>
          <a:lstStyle/>
          <a:p>
            <a:pPr lvl="0"/>
            <a:r>
              <a:rPr lang="en-US" dirty="0"/>
              <a:t>Webinar Series</a:t>
            </a:r>
          </a:p>
        </p:txBody>
      </p:sp>
      <p:sp>
        <p:nvSpPr>
          <p:cNvPr id="323" name="Google Shape;323;gb365715933_1_19"/>
          <p:cNvSpPr txBox="1">
            <a:spLocks noGrp="1"/>
          </p:cNvSpPr>
          <p:nvPr>
            <p:ph type="body" idx="1"/>
          </p:nvPr>
        </p:nvSpPr>
        <p:spPr/>
        <p:txBody>
          <a:bodyPr/>
          <a:lstStyle/>
          <a:p>
            <a:pPr lvl="0"/>
            <a:r>
              <a:rPr lang="en-US" dirty="0"/>
              <a:t>Tuesdays @ 2</a:t>
            </a:r>
          </a:p>
        </p:txBody>
      </p:sp>
      <p:sp>
        <p:nvSpPr>
          <p:cNvPr id="2" name="Text Placeholder 1">
            <a:extLst>
              <a:ext uri="{FF2B5EF4-FFF2-40B4-BE49-F238E27FC236}">
                <a16:creationId xmlns:a16="http://schemas.microsoft.com/office/drawing/2014/main" id="{C2020C05-1451-4E9A-884B-C8C9BDB04BF5}"/>
              </a:ext>
            </a:extLst>
          </p:cNvPr>
          <p:cNvSpPr>
            <a:spLocks noGrp="1"/>
          </p:cNvSpPr>
          <p:nvPr>
            <p:ph type="body" idx="2"/>
          </p:nvPr>
        </p:nvSpPr>
        <p:spPr>
          <a:xfrm>
            <a:off x="1097280" y="2582333"/>
            <a:ext cx="4937760" cy="3701235"/>
          </a:xfrm>
        </p:spPr>
        <p:txBody>
          <a:bodyPr>
            <a:normAutofit lnSpcReduction="10000"/>
          </a:bodyPr>
          <a:lstStyle/>
          <a:p>
            <a:pPr lvl="0"/>
            <a:r>
              <a:rPr lang="en-US" dirty="0"/>
              <a:t>1/19: Local Control Funding Formula 101</a:t>
            </a:r>
          </a:p>
          <a:p>
            <a:pPr lvl="0"/>
            <a:r>
              <a:rPr lang="en-US" dirty="0"/>
              <a:t>1/26: Stakeholders and the LCAP</a:t>
            </a:r>
          </a:p>
          <a:p>
            <a:pPr lvl="0"/>
            <a:r>
              <a:rPr lang="en-US" dirty="0"/>
              <a:t>2/2: LCAP and Annual Update Templates and Instructions for the 2021-22 School Year </a:t>
            </a:r>
          </a:p>
          <a:p>
            <a:pPr lvl="0"/>
            <a:r>
              <a:rPr lang="en-US" dirty="0"/>
              <a:t>2/9: Developing Focus Goals and Maintenance Goals for the LCAP</a:t>
            </a:r>
          </a:p>
        </p:txBody>
      </p:sp>
      <p:sp>
        <p:nvSpPr>
          <p:cNvPr id="3" name="Text Placeholder 2">
            <a:extLst>
              <a:ext uri="{FF2B5EF4-FFF2-40B4-BE49-F238E27FC236}">
                <a16:creationId xmlns:a16="http://schemas.microsoft.com/office/drawing/2014/main" id="{1B62B3BC-40C3-4DB9-A219-2F551DD8FFAB}"/>
              </a:ext>
            </a:extLst>
          </p:cNvPr>
          <p:cNvSpPr>
            <a:spLocks noGrp="1"/>
          </p:cNvSpPr>
          <p:nvPr>
            <p:ph type="body" idx="3"/>
          </p:nvPr>
        </p:nvSpPr>
        <p:spPr/>
        <p:txBody>
          <a:bodyPr/>
          <a:lstStyle/>
          <a:p>
            <a:r>
              <a:rPr lang="en-US" dirty="0"/>
              <a:t>Thursdays @ 3</a:t>
            </a:r>
          </a:p>
        </p:txBody>
      </p:sp>
      <p:sp>
        <p:nvSpPr>
          <p:cNvPr id="4" name="Text Placeholder 3">
            <a:extLst>
              <a:ext uri="{FF2B5EF4-FFF2-40B4-BE49-F238E27FC236}">
                <a16:creationId xmlns:a16="http://schemas.microsoft.com/office/drawing/2014/main" id="{43C93102-AA20-4FF4-9000-C6388505DDAF}"/>
              </a:ext>
            </a:extLst>
          </p:cNvPr>
          <p:cNvSpPr>
            <a:spLocks noGrp="1"/>
          </p:cNvSpPr>
          <p:nvPr>
            <p:ph type="body" idx="4"/>
          </p:nvPr>
        </p:nvSpPr>
        <p:spPr>
          <a:xfrm>
            <a:off x="6217920" y="2582333"/>
            <a:ext cx="4937760" cy="3989063"/>
          </a:xfrm>
        </p:spPr>
        <p:txBody>
          <a:bodyPr>
            <a:normAutofit lnSpcReduction="10000"/>
          </a:bodyPr>
          <a:lstStyle/>
          <a:p>
            <a:r>
              <a:rPr lang="en-US" dirty="0"/>
              <a:t>1/21: Increasing or Improving Services for Students who are Low-Income, English Learners, and Foster Youth </a:t>
            </a:r>
          </a:p>
          <a:p>
            <a:r>
              <a:rPr lang="en-US" dirty="0"/>
              <a:t>1/28: Data and the LCAP</a:t>
            </a:r>
          </a:p>
          <a:p>
            <a:r>
              <a:rPr lang="en-US" dirty="0"/>
              <a:t>2/4: Developing Broad Goals for the LCAP</a:t>
            </a:r>
          </a:p>
          <a:p>
            <a:r>
              <a:rPr lang="en-US" dirty="0"/>
              <a:t>2/11: The CA School Dashboard Local Indicator Process for 2021-22</a:t>
            </a:r>
          </a:p>
        </p:txBody>
      </p:sp>
      <p:sp>
        <p:nvSpPr>
          <p:cNvPr id="324" name="Google Shape;324;gb365715933_1_19"/>
          <p:cNvSpPr txBox="1">
            <a:spLocks noGrp="1"/>
          </p:cNvSpPr>
          <p:nvPr>
            <p:ph type="sldNum" idx="12"/>
          </p:nvPr>
        </p:nvSpPr>
        <p:spPr/>
        <p:txBody>
          <a:bodyPr/>
          <a:lstStyle/>
          <a:p>
            <a:pPr lvl="0"/>
            <a:fld id="{00000000-1234-1234-1234-123412341234}" type="slidenum">
              <a:rPr lang="en-US" sz="2400" noProof="0" smtClean="0">
                <a:sym typeface="Arial"/>
              </a:rPr>
              <a:pPr lvl="0"/>
              <a:t>2</a:t>
            </a:fld>
            <a:endParaRPr lang="en-US" sz="2400" noProof="0" dirty="0">
              <a:sym typeface="Arial"/>
            </a:endParaRPr>
          </a:p>
        </p:txBody>
      </p:sp>
    </p:spTree>
    <p:extLst>
      <p:ext uri="{BB962C8B-B14F-4D97-AF65-F5344CB8AC3E}">
        <p14:creationId xmlns:p14="http://schemas.microsoft.com/office/powerpoint/2010/main" val="137618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p:txBody>
          <a:bodyPr/>
          <a:lstStyle/>
          <a:p>
            <a:r>
              <a:rPr lang="en-US" dirty="0"/>
              <a:t>Priority 2</a:t>
            </a:r>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1097280" y="1845733"/>
            <a:ext cx="10058400" cy="4355561"/>
          </a:xfrm>
        </p:spPr>
        <p:txBody>
          <a:bodyPr/>
          <a:lstStyle/>
          <a:p>
            <a:pPr marL="0" indent="0">
              <a:buNone/>
            </a:pPr>
            <a:r>
              <a:rPr lang="en-US" dirty="0"/>
              <a:t>State Standards</a:t>
            </a:r>
          </a:p>
          <a:p>
            <a:pPr lvl="0"/>
            <a:r>
              <a:rPr lang="en-US" dirty="0"/>
              <a:t>the implementation of State Board adopted academic content and performance standards for all students; and</a:t>
            </a:r>
          </a:p>
          <a:p>
            <a:pPr lvl="0"/>
            <a:r>
              <a:rPr lang="en-US" dirty="0"/>
              <a:t>how the programs and services will enable English learners to access the Common Core State Standards and the English Learner Development standards for purposes of gaining academic content knowledge and English language proficiency</a:t>
            </a:r>
          </a:p>
        </p:txBody>
      </p:sp>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smtClean="0"/>
              <a:t>20</a:t>
            </a:fld>
            <a:endParaRPr lang="en-US" sz="2400" dirty="0"/>
          </a:p>
        </p:txBody>
      </p:sp>
    </p:spTree>
    <p:extLst>
      <p:ext uri="{BB962C8B-B14F-4D97-AF65-F5344CB8AC3E}">
        <p14:creationId xmlns:p14="http://schemas.microsoft.com/office/powerpoint/2010/main" val="185521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p:txBody>
          <a:bodyPr/>
          <a:lstStyle/>
          <a:p>
            <a:r>
              <a:rPr lang="en-US" dirty="0"/>
              <a:t>Priority 3</a:t>
            </a:r>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1097280" y="1845733"/>
            <a:ext cx="10058400" cy="4355561"/>
          </a:xfrm>
        </p:spPr>
        <p:txBody>
          <a:bodyPr/>
          <a:lstStyle/>
          <a:p>
            <a:pPr marL="0" indent="0">
              <a:buNone/>
            </a:pPr>
            <a:r>
              <a:rPr lang="en-US" dirty="0"/>
              <a:t>Parental Involvement and Family Engagement</a:t>
            </a:r>
          </a:p>
          <a:p>
            <a:pPr lvl="0"/>
            <a:r>
              <a:rPr lang="en-US" dirty="0"/>
              <a:t>the efforts the LEA makes to seek parent input in making decisions for the school district and each individual </a:t>
            </a:r>
            <a:r>
              <a:rPr lang="en-US" dirty="0" err="1"/>
              <a:t>schoolsite</a:t>
            </a:r>
            <a:r>
              <a:rPr lang="en-US" dirty="0"/>
              <a:t>;</a:t>
            </a:r>
          </a:p>
          <a:p>
            <a:pPr lvl="0"/>
            <a:r>
              <a:rPr lang="en-US" dirty="0"/>
              <a:t>how the LEA will promote parental participation in programs for students who are low income, English learners, and foster youth; and </a:t>
            </a:r>
          </a:p>
          <a:p>
            <a:pPr lvl="0" hangingPunct="0"/>
            <a:r>
              <a:rPr lang="en-US" dirty="0"/>
              <a:t>how the LEA will promote parental participation in programs for students with disabilities</a:t>
            </a:r>
          </a:p>
        </p:txBody>
      </p:sp>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smtClean="0"/>
              <a:t>21</a:t>
            </a:fld>
            <a:endParaRPr lang="en-US" sz="2400" dirty="0"/>
          </a:p>
        </p:txBody>
      </p:sp>
    </p:spTree>
    <p:extLst>
      <p:ext uri="{BB962C8B-B14F-4D97-AF65-F5344CB8AC3E}">
        <p14:creationId xmlns:p14="http://schemas.microsoft.com/office/powerpoint/2010/main" val="342593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a:xfrm>
            <a:off x="1097280" y="286603"/>
            <a:ext cx="10058400" cy="1450757"/>
          </a:xfrm>
        </p:spPr>
        <p:txBody>
          <a:bodyPr/>
          <a:lstStyle/>
          <a:p>
            <a:pPr lvl="0"/>
            <a:r>
              <a:rPr lang="en-US" dirty="0"/>
              <a:t>Priority 4 (1)</a:t>
            </a:r>
          </a:p>
        </p:txBody>
      </p:sp>
      <p:sp>
        <p:nvSpPr>
          <p:cNvPr id="240" name="Google Shape;240;gb495f8a397_1_163"/>
          <p:cNvSpPr txBox="1">
            <a:spLocks noGrp="1"/>
          </p:cNvSpPr>
          <p:nvPr>
            <p:ph idx="1"/>
          </p:nvPr>
        </p:nvSpPr>
        <p:spPr>
          <a:xfrm>
            <a:off x="1097280" y="1845733"/>
            <a:ext cx="10058400" cy="4493283"/>
          </a:xfrm>
        </p:spPr>
        <p:txBody>
          <a:bodyPr>
            <a:normAutofit lnSpcReduction="10000"/>
          </a:bodyPr>
          <a:lstStyle/>
          <a:p>
            <a:pPr marL="0" lvl="0" indent="0">
              <a:buNone/>
            </a:pPr>
            <a:r>
              <a:rPr lang="en-US" dirty="0"/>
              <a:t>Pupil Achievement, as measured by all of the following, as applicable:</a:t>
            </a:r>
          </a:p>
          <a:p>
            <a:pPr lvl="1"/>
            <a:r>
              <a:rPr lang="en-US" dirty="0"/>
              <a:t>statewide standardized assessments;</a:t>
            </a:r>
          </a:p>
          <a:p>
            <a:pPr lvl="1"/>
            <a:r>
              <a:rPr lang="en-US" dirty="0"/>
              <a:t>the percentage of pupils who have successfully completed courses that satisfy University of California or California State University entrance requirements;</a:t>
            </a:r>
          </a:p>
          <a:p>
            <a:pPr lvl="1"/>
            <a:r>
              <a:rPr lang="en-US" dirty="0"/>
              <a:t>The percentage of pupils who have successfully completed courses that satisfy the requirements for career technical education sequences or programs of study that align with state board-approved career technical education standards and frameworks;</a:t>
            </a:r>
          </a:p>
          <a:p>
            <a:pPr lvl="1"/>
            <a:r>
              <a:rPr lang="en-US" dirty="0"/>
              <a:t>The percentage of pupils who have successfully completed both types of courses described in the two previous bullets;</a:t>
            </a:r>
          </a:p>
          <a:p>
            <a:pPr marL="0" indent="0">
              <a:buNone/>
            </a:pPr>
            <a:r>
              <a:rPr lang="en-US" sz="2400" dirty="0"/>
              <a:t>(continued on the next slide)</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22</a:t>
            </a:fld>
            <a:endParaRPr lang="en-US" sz="2400" dirty="0"/>
          </a:p>
        </p:txBody>
      </p:sp>
    </p:spTree>
    <p:extLst>
      <p:ext uri="{BB962C8B-B14F-4D97-AF65-F5344CB8AC3E}">
        <p14:creationId xmlns:p14="http://schemas.microsoft.com/office/powerpoint/2010/main" val="567706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a:xfrm>
            <a:off x="1097280" y="286603"/>
            <a:ext cx="10058400" cy="1450757"/>
          </a:xfrm>
        </p:spPr>
        <p:txBody>
          <a:bodyPr/>
          <a:lstStyle/>
          <a:p>
            <a:pPr lvl="0"/>
            <a:r>
              <a:rPr lang="en-US" dirty="0"/>
              <a:t>Priority 4 (2)</a:t>
            </a:r>
          </a:p>
        </p:txBody>
      </p:sp>
      <p:sp>
        <p:nvSpPr>
          <p:cNvPr id="240" name="Google Shape;240;gb495f8a397_1_163"/>
          <p:cNvSpPr txBox="1">
            <a:spLocks noGrp="1"/>
          </p:cNvSpPr>
          <p:nvPr>
            <p:ph idx="1"/>
          </p:nvPr>
        </p:nvSpPr>
        <p:spPr>
          <a:xfrm>
            <a:off x="1097280" y="1845733"/>
            <a:ext cx="10058400" cy="4493283"/>
          </a:xfrm>
        </p:spPr>
        <p:txBody>
          <a:bodyPr>
            <a:normAutofit/>
          </a:bodyPr>
          <a:lstStyle/>
          <a:p>
            <a:pPr marL="0" indent="-6667">
              <a:buNone/>
            </a:pPr>
            <a:r>
              <a:rPr lang="en-US" dirty="0"/>
              <a:t>(Continued from previous slide)</a:t>
            </a:r>
          </a:p>
          <a:p>
            <a:pPr lvl="1"/>
            <a:r>
              <a:rPr lang="en-US" dirty="0"/>
              <a:t>the percentage of English learner pupils who make progress toward English proficiency as measured by the English Language Proficiency Assessments for California;</a:t>
            </a:r>
          </a:p>
          <a:p>
            <a:pPr lvl="1"/>
            <a:r>
              <a:rPr lang="en-US" dirty="0"/>
              <a:t>the English learner reclassification rate;</a:t>
            </a:r>
          </a:p>
          <a:p>
            <a:pPr lvl="1"/>
            <a:r>
              <a:rPr lang="en-US" dirty="0"/>
              <a:t>the percentage of pupils who have passed an advanced placement examination with a score of 3 or higher; and</a:t>
            </a:r>
          </a:p>
          <a:p>
            <a:pPr lvl="1"/>
            <a:r>
              <a:rPr lang="en-US" dirty="0"/>
              <a:t>the percentage of pupils who demonstrate college preparedness pursuant to the Early Assessment Program, or any subsequent assessment of college preparedness</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23</a:t>
            </a:fld>
            <a:endParaRPr lang="en-US" sz="2400" dirty="0"/>
          </a:p>
        </p:txBody>
      </p:sp>
    </p:spTree>
    <p:extLst>
      <p:ext uri="{BB962C8B-B14F-4D97-AF65-F5344CB8AC3E}">
        <p14:creationId xmlns:p14="http://schemas.microsoft.com/office/powerpoint/2010/main" val="340304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Priority 5</a:t>
            </a:r>
          </a:p>
        </p:txBody>
      </p:sp>
      <p:sp>
        <p:nvSpPr>
          <p:cNvPr id="242" name="Google Shape;242;gb495f8a397_1_163"/>
          <p:cNvSpPr txBox="1">
            <a:spLocks noGrp="1"/>
          </p:cNvSpPr>
          <p:nvPr>
            <p:ph idx="1"/>
          </p:nvPr>
        </p:nvSpPr>
        <p:spPr/>
        <p:txBody>
          <a:bodyPr>
            <a:normAutofit/>
          </a:bodyPr>
          <a:lstStyle/>
          <a:p>
            <a:pPr marL="0" indent="0">
              <a:spcAft>
                <a:spcPts val="1200"/>
              </a:spcAft>
              <a:buNone/>
            </a:pPr>
            <a:r>
              <a:rPr lang="en-US" dirty="0"/>
              <a:t>Pupil Engagement as measured by all of the following, as applicable:</a:t>
            </a:r>
          </a:p>
          <a:p>
            <a:pPr lvl="1">
              <a:spcAft>
                <a:spcPts val="1200"/>
              </a:spcAft>
            </a:pPr>
            <a:r>
              <a:rPr lang="en-US" dirty="0"/>
              <a:t>school attendance rates;</a:t>
            </a:r>
          </a:p>
          <a:p>
            <a:pPr lvl="1">
              <a:spcAft>
                <a:spcPts val="1200"/>
              </a:spcAft>
            </a:pPr>
            <a:r>
              <a:rPr lang="en-US" dirty="0"/>
              <a:t>chronic absenteeism rates;</a:t>
            </a:r>
          </a:p>
          <a:p>
            <a:pPr lvl="1">
              <a:spcAft>
                <a:spcPts val="1200"/>
              </a:spcAft>
            </a:pPr>
            <a:r>
              <a:rPr lang="en-US" dirty="0"/>
              <a:t>middle school dropout rates;</a:t>
            </a:r>
          </a:p>
          <a:p>
            <a:pPr lvl="1">
              <a:spcAft>
                <a:spcPts val="1200"/>
              </a:spcAft>
            </a:pPr>
            <a:r>
              <a:rPr lang="en-US" dirty="0"/>
              <a:t>high school dropout rates; and</a:t>
            </a:r>
          </a:p>
          <a:p>
            <a:pPr lvl="1">
              <a:spcAft>
                <a:spcPts val="1200"/>
              </a:spcAft>
            </a:pPr>
            <a:r>
              <a:rPr lang="en-US" dirty="0"/>
              <a:t>high school graduation rates</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24</a:t>
            </a:fld>
            <a:endParaRPr lang="en-US" sz="2400" dirty="0"/>
          </a:p>
        </p:txBody>
      </p:sp>
    </p:spTree>
    <p:extLst>
      <p:ext uri="{BB962C8B-B14F-4D97-AF65-F5344CB8AC3E}">
        <p14:creationId xmlns:p14="http://schemas.microsoft.com/office/powerpoint/2010/main" val="163033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Priority 6</a:t>
            </a:r>
          </a:p>
        </p:txBody>
      </p:sp>
      <p:sp>
        <p:nvSpPr>
          <p:cNvPr id="242" name="Google Shape;242;gb495f8a397_1_163"/>
          <p:cNvSpPr txBox="1">
            <a:spLocks noGrp="1"/>
          </p:cNvSpPr>
          <p:nvPr>
            <p:ph idx="1"/>
          </p:nvPr>
        </p:nvSpPr>
        <p:spPr/>
        <p:txBody>
          <a:bodyPr>
            <a:normAutofit/>
          </a:bodyPr>
          <a:lstStyle/>
          <a:p>
            <a:pPr marL="0" indent="0" hangingPunct="0">
              <a:buNone/>
            </a:pPr>
            <a:r>
              <a:rPr lang="en-US" dirty="0"/>
              <a:t>School Climate, as measured by all of the following, as applicable:</a:t>
            </a:r>
          </a:p>
          <a:p>
            <a:pPr lvl="0" hangingPunct="0"/>
            <a:r>
              <a:rPr lang="en-US" dirty="0"/>
              <a:t>pupil suspension rates;</a:t>
            </a:r>
          </a:p>
          <a:p>
            <a:pPr lvl="0" hangingPunct="0"/>
            <a:r>
              <a:rPr lang="en-US" dirty="0"/>
              <a:t>pupil expulsion rates; and</a:t>
            </a:r>
          </a:p>
          <a:p>
            <a:r>
              <a:rPr lang="en-US" dirty="0"/>
              <a:t>other local measures, including surveys of pupils, parents, and teachers on the sense of safety and school connectedness.</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25</a:t>
            </a:fld>
            <a:endParaRPr lang="en-US" sz="2400" dirty="0"/>
          </a:p>
        </p:txBody>
      </p:sp>
    </p:spTree>
    <p:extLst>
      <p:ext uri="{BB962C8B-B14F-4D97-AF65-F5344CB8AC3E}">
        <p14:creationId xmlns:p14="http://schemas.microsoft.com/office/powerpoint/2010/main" val="32717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Priority 7</a:t>
            </a:r>
          </a:p>
        </p:txBody>
      </p:sp>
      <p:sp>
        <p:nvSpPr>
          <p:cNvPr id="242" name="Google Shape;242;gb495f8a397_1_163"/>
          <p:cNvSpPr txBox="1">
            <a:spLocks noGrp="1"/>
          </p:cNvSpPr>
          <p:nvPr>
            <p:ph idx="1"/>
          </p:nvPr>
        </p:nvSpPr>
        <p:spPr/>
        <p:txBody>
          <a:bodyPr>
            <a:normAutofit/>
          </a:bodyPr>
          <a:lstStyle/>
          <a:p>
            <a:pPr marL="0" indent="0" hangingPunct="0">
              <a:buNone/>
            </a:pPr>
            <a:r>
              <a:rPr lang="en-US" dirty="0"/>
              <a:t>Course Access, addresses the extent to which pupils have access to and are enrolled in:</a:t>
            </a:r>
          </a:p>
          <a:p>
            <a:pPr lvl="0" hangingPunct="0"/>
            <a:r>
              <a:rPr lang="en-US" dirty="0"/>
              <a:t>the adopted course of study for grades 1 to 6 and/or the adopted course of study for grades 7 to 12, as applicable;</a:t>
            </a:r>
          </a:p>
          <a:p>
            <a:pPr lvl="0" hangingPunct="0"/>
            <a:r>
              <a:rPr lang="en-US" dirty="0"/>
              <a:t>programs and services developed and provided to students who are low income, English learners, and foster youth; and</a:t>
            </a:r>
          </a:p>
          <a:p>
            <a:r>
              <a:rPr lang="en-US" dirty="0"/>
              <a:t>programs and services developed and provided to students with disabilities</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26</a:t>
            </a:fld>
            <a:endParaRPr lang="en-US" sz="2400" dirty="0"/>
          </a:p>
        </p:txBody>
      </p:sp>
    </p:spTree>
    <p:extLst>
      <p:ext uri="{BB962C8B-B14F-4D97-AF65-F5344CB8AC3E}">
        <p14:creationId xmlns:p14="http://schemas.microsoft.com/office/powerpoint/2010/main" val="174583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Priority 8</a:t>
            </a:r>
          </a:p>
        </p:txBody>
      </p:sp>
      <p:sp>
        <p:nvSpPr>
          <p:cNvPr id="242" name="Google Shape;242;gb495f8a397_1_163"/>
          <p:cNvSpPr txBox="1">
            <a:spLocks noGrp="1"/>
          </p:cNvSpPr>
          <p:nvPr>
            <p:ph idx="1"/>
          </p:nvPr>
        </p:nvSpPr>
        <p:spPr>
          <a:xfrm>
            <a:off x="1097280" y="1952368"/>
            <a:ext cx="10058400" cy="4248926"/>
          </a:xfrm>
        </p:spPr>
        <p:txBody>
          <a:bodyPr>
            <a:normAutofit/>
          </a:bodyPr>
          <a:lstStyle/>
          <a:p>
            <a:pPr marL="0" indent="0" hangingPunct="0">
              <a:buNone/>
            </a:pPr>
            <a:r>
              <a:rPr lang="en-US" dirty="0"/>
              <a:t>Pupil Outcomes addresses pupil outcomes, if available, for the adopted course of study for grades 1 to 6 and/or the adopted course of study for grades 7 to 12, as applicable</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27</a:t>
            </a:fld>
            <a:endParaRPr lang="en-US" sz="2400" dirty="0"/>
          </a:p>
        </p:txBody>
      </p:sp>
    </p:spTree>
    <p:extLst>
      <p:ext uri="{BB962C8B-B14F-4D97-AF65-F5344CB8AC3E}">
        <p14:creationId xmlns:p14="http://schemas.microsoft.com/office/powerpoint/2010/main" val="133364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Priority 9</a:t>
            </a:r>
          </a:p>
        </p:txBody>
      </p:sp>
      <p:sp>
        <p:nvSpPr>
          <p:cNvPr id="242" name="Google Shape;242;gb495f8a397_1_163"/>
          <p:cNvSpPr txBox="1">
            <a:spLocks noGrp="1"/>
          </p:cNvSpPr>
          <p:nvPr>
            <p:ph idx="1"/>
          </p:nvPr>
        </p:nvSpPr>
        <p:spPr>
          <a:xfrm>
            <a:off x="1097280" y="1964724"/>
            <a:ext cx="10058400" cy="4236570"/>
          </a:xfrm>
        </p:spPr>
        <p:txBody>
          <a:bodyPr>
            <a:normAutofit/>
          </a:bodyPr>
          <a:lstStyle/>
          <a:p>
            <a:pPr marL="0" indent="0" hangingPunct="0">
              <a:buNone/>
            </a:pPr>
            <a:r>
              <a:rPr lang="en-US" dirty="0"/>
              <a:t>Coordination of Instruction of Expelled Pupils (COE Only) </a:t>
            </a:r>
          </a:p>
          <a:p>
            <a:pPr marL="0" indent="0" hangingPunct="0">
              <a:buNone/>
            </a:pPr>
            <a:r>
              <a:rPr lang="en-US" dirty="0"/>
              <a:t>Addresses how the COE will coordinate instruction of expelled pupils</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28</a:t>
            </a:fld>
            <a:endParaRPr lang="en-US" sz="2400" dirty="0"/>
          </a:p>
        </p:txBody>
      </p:sp>
    </p:spTree>
    <p:extLst>
      <p:ext uri="{BB962C8B-B14F-4D97-AF65-F5344CB8AC3E}">
        <p14:creationId xmlns:p14="http://schemas.microsoft.com/office/powerpoint/2010/main" val="80185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495f8a397_1_163"/>
          <p:cNvSpPr txBox="1">
            <a:spLocks noGrp="1"/>
          </p:cNvSpPr>
          <p:nvPr>
            <p:ph type="title"/>
          </p:nvPr>
        </p:nvSpPr>
        <p:spPr/>
        <p:txBody>
          <a:bodyPr/>
          <a:lstStyle/>
          <a:p>
            <a:pPr lvl="0"/>
            <a:r>
              <a:rPr lang="en-US" dirty="0"/>
              <a:t>Priority 10</a:t>
            </a:r>
          </a:p>
        </p:txBody>
      </p:sp>
      <p:sp>
        <p:nvSpPr>
          <p:cNvPr id="242" name="Google Shape;242;gb495f8a397_1_163"/>
          <p:cNvSpPr txBox="1">
            <a:spLocks noGrp="1"/>
          </p:cNvSpPr>
          <p:nvPr>
            <p:ph idx="1"/>
          </p:nvPr>
        </p:nvSpPr>
        <p:spPr>
          <a:xfrm>
            <a:off x="1097280" y="1865870"/>
            <a:ext cx="10058400" cy="4335424"/>
          </a:xfrm>
        </p:spPr>
        <p:txBody>
          <a:bodyPr>
            <a:normAutofit fontScale="85000" lnSpcReduction="20000"/>
          </a:bodyPr>
          <a:lstStyle/>
          <a:p>
            <a:pPr marL="0" indent="0" hangingPunct="0">
              <a:buNone/>
            </a:pPr>
            <a:r>
              <a:rPr lang="en-US" dirty="0"/>
              <a:t>Coordination of Services for Foster Youth (COE Only) addresses how the COEs will coordinate services for foster children, including:</a:t>
            </a:r>
          </a:p>
          <a:p>
            <a:pPr lvl="0" hangingPunct="0"/>
            <a:r>
              <a:rPr lang="en-US" dirty="0"/>
              <a:t>working with the county child welfare agency to minimize changes in school placement</a:t>
            </a:r>
            <a:r>
              <a:rPr lang="en-US" b="1" dirty="0"/>
              <a:t> </a:t>
            </a:r>
            <a:endParaRPr lang="en-US" dirty="0"/>
          </a:p>
          <a:p>
            <a:pPr lvl="0" hangingPunct="0"/>
            <a:r>
              <a:rPr lang="en-US" dirty="0"/>
              <a:t>providing education-related information to the county child welfare agency to assist in the delivery of services to foster children, including educational status and progress information that is required to be included in court reports;</a:t>
            </a:r>
          </a:p>
          <a:p>
            <a:pPr lvl="0" hangingPunct="0"/>
            <a:r>
              <a:rPr lang="en-US" dirty="0"/>
              <a:t>responding to requests from the juvenile court for information and working with the juvenile court to ensure the delivery and coordination of necessary educational services; and</a:t>
            </a:r>
          </a:p>
          <a:p>
            <a:r>
              <a:rPr lang="en-US" dirty="0"/>
              <a:t>establishing a mechanism for the efficient expeditious transfer of health and education records and the health and education passport</a:t>
            </a:r>
          </a:p>
        </p:txBody>
      </p:sp>
      <p:sp>
        <p:nvSpPr>
          <p:cNvPr id="243" name="Google Shape;243;gb495f8a397_1_163"/>
          <p:cNvSpPr txBox="1">
            <a:spLocks noGrp="1"/>
          </p:cNvSpPr>
          <p:nvPr>
            <p:ph type="sldNum" sz="quarter" idx="12"/>
          </p:nvPr>
        </p:nvSpPr>
        <p:spPr/>
        <p:txBody>
          <a:bodyPr/>
          <a:lstStyle/>
          <a:p>
            <a:pPr lvl="0"/>
            <a:fld id="{00000000-1234-1234-1234-123412341234}" type="slidenum">
              <a:rPr lang="en-US" sz="2400" smtClean="0"/>
              <a:pPr lvl="0"/>
              <a:t>29</a:t>
            </a:fld>
            <a:endParaRPr lang="en-US" sz="2400" dirty="0"/>
          </a:p>
        </p:txBody>
      </p:sp>
    </p:spTree>
    <p:extLst>
      <p:ext uri="{BB962C8B-B14F-4D97-AF65-F5344CB8AC3E}">
        <p14:creationId xmlns:p14="http://schemas.microsoft.com/office/powerpoint/2010/main" val="77728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p:txBody>
          <a:bodyPr/>
          <a:lstStyle/>
          <a:p>
            <a:pPr lvl="0"/>
            <a:r>
              <a:rPr lang="en-US" dirty="0"/>
              <a:t>Purpose</a:t>
            </a:r>
          </a:p>
        </p:txBody>
      </p:sp>
      <p:sp>
        <p:nvSpPr>
          <p:cNvPr id="131" name="Google Shape;131;p2"/>
          <p:cNvSpPr txBox="1">
            <a:spLocks noGrp="1"/>
          </p:cNvSpPr>
          <p:nvPr>
            <p:ph idx="1"/>
          </p:nvPr>
        </p:nvSpPr>
        <p:spPr/>
        <p:txBody>
          <a:bodyPr/>
          <a:lstStyle/>
          <a:p>
            <a:pPr lvl="0"/>
            <a:r>
              <a:rPr lang="en-US" dirty="0"/>
              <a:t>To provide attendees with an understanding of the history behind the Local Control Funding Formula (LCFF), the Local Control Accountability Plan (LCAP), California’s accountability system, and the principles upon which they are based.</a:t>
            </a:r>
          </a:p>
        </p:txBody>
      </p:sp>
      <p:sp>
        <p:nvSpPr>
          <p:cNvPr id="132" name="Google Shape;132;p2"/>
          <p:cNvSpPr txBox="1">
            <a:spLocks noGrp="1"/>
          </p:cNvSpPr>
          <p:nvPr>
            <p:ph type="sldNum" sz="quarter" idx="12"/>
          </p:nvPr>
        </p:nvSpPr>
        <p:spPr/>
        <p:txBody>
          <a:bodyPr/>
          <a:lstStyle/>
          <a:p>
            <a:pPr lvl="0"/>
            <a:fld id="{00000000-1234-1234-1234-123412341234}" type="slidenum">
              <a:rPr lang="en-US" sz="2400" smtClean="0"/>
              <a:pPr lvl="0"/>
              <a:t>3</a:t>
            </a:fld>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758B-905C-4089-888D-88E326236F76}"/>
              </a:ext>
            </a:extLst>
          </p:cNvPr>
          <p:cNvSpPr>
            <a:spLocks noGrp="1"/>
          </p:cNvSpPr>
          <p:nvPr>
            <p:ph type="title"/>
          </p:nvPr>
        </p:nvSpPr>
        <p:spPr/>
        <p:txBody>
          <a:bodyPr/>
          <a:lstStyle/>
          <a:p>
            <a:r>
              <a:rPr lang="en-US" dirty="0"/>
              <a:t>Local Priorities</a:t>
            </a:r>
          </a:p>
        </p:txBody>
      </p:sp>
      <p:sp>
        <p:nvSpPr>
          <p:cNvPr id="3" name="Content Placeholder 2">
            <a:extLst>
              <a:ext uri="{FF2B5EF4-FFF2-40B4-BE49-F238E27FC236}">
                <a16:creationId xmlns:a16="http://schemas.microsoft.com/office/drawing/2014/main" id="{E392A3A7-5E46-4267-8676-2C63DE2B431F}"/>
              </a:ext>
            </a:extLst>
          </p:cNvPr>
          <p:cNvSpPr>
            <a:spLocks noGrp="1"/>
          </p:cNvSpPr>
          <p:nvPr>
            <p:ph idx="1"/>
          </p:nvPr>
        </p:nvSpPr>
        <p:spPr/>
        <p:txBody>
          <a:bodyPr/>
          <a:lstStyle/>
          <a:p>
            <a:pPr marL="0" indent="0" hangingPunct="0">
              <a:buNone/>
            </a:pPr>
            <a:r>
              <a:rPr lang="en-US" dirty="0"/>
              <a:t>Local Priorities address:</a:t>
            </a:r>
          </a:p>
          <a:p>
            <a:pPr lvl="0" hangingPunct="0"/>
            <a:r>
              <a:rPr lang="en-US" dirty="0"/>
              <a:t>local priority goals; and</a:t>
            </a:r>
          </a:p>
          <a:p>
            <a:pPr lvl="0"/>
            <a:r>
              <a:rPr lang="en-US" dirty="0"/>
              <a:t>methods for measuring progress toward local goals.</a:t>
            </a:r>
          </a:p>
          <a:p>
            <a:pPr marL="0" indent="0">
              <a:buNone/>
            </a:pPr>
            <a:endParaRPr lang="en-US" dirty="0"/>
          </a:p>
        </p:txBody>
      </p:sp>
      <p:sp>
        <p:nvSpPr>
          <p:cNvPr id="4" name="Slide Number Placeholder 3">
            <a:extLst>
              <a:ext uri="{FF2B5EF4-FFF2-40B4-BE49-F238E27FC236}">
                <a16:creationId xmlns:a16="http://schemas.microsoft.com/office/drawing/2014/main" id="{A0D93732-559F-48AF-AFC9-6D00435967AB}"/>
              </a:ext>
            </a:extLst>
          </p:cNvPr>
          <p:cNvSpPr>
            <a:spLocks noGrp="1"/>
          </p:cNvSpPr>
          <p:nvPr>
            <p:ph type="sldNum" sz="quarter" idx="12"/>
          </p:nvPr>
        </p:nvSpPr>
        <p:spPr/>
        <p:txBody>
          <a:bodyPr/>
          <a:lstStyle/>
          <a:p>
            <a:fld id="{1E47FE53-EBF0-4DA7-9D9D-CC1C3A20F3CB}" type="slidenum">
              <a:rPr lang="en-US" sz="2400" smtClean="0"/>
              <a:t>30</a:t>
            </a:fld>
            <a:endParaRPr lang="en-US" sz="2400" dirty="0"/>
          </a:p>
        </p:txBody>
      </p:sp>
    </p:spTree>
    <p:extLst>
      <p:ext uri="{BB962C8B-B14F-4D97-AF65-F5344CB8AC3E}">
        <p14:creationId xmlns:p14="http://schemas.microsoft.com/office/powerpoint/2010/main" val="89643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A61AD3-155C-449C-B160-44AED1C5CE21}"/>
              </a:ext>
            </a:extLst>
          </p:cNvPr>
          <p:cNvSpPr>
            <a:spLocks noGrp="1"/>
          </p:cNvSpPr>
          <p:nvPr>
            <p:ph type="title"/>
          </p:nvPr>
        </p:nvSpPr>
        <p:spPr/>
        <p:txBody>
          <a:bodyPr/>
          <a:lstStyle/>
          <a:p>
            <a:r>
              <a:rPr lang="en-US" dirty="0"/>
              <a:t>Student Groups</a:t>
            </a:r>
          </a:p>
        </p:txBody>
      </p:sp>
      <p:sp>
        <p:nvSpPr>
          <p:cNvPr id="7" name="Content Placeholder 6">
            <a:extLst>
              <a:ext uri="{FF2B5EF4-FFF2-40B4-BE49-F238E27FC236}">
                <a16:creationId xmlns:a16="http://schemas.microsoft.com/office/drawing/2014/main" id="{883EC56F-9DE4-427B-BDDA-7E35F7CB4CBE}"/>
              </a:ext>
            </a:extLst>
          </p:cNvPr>
          <p:cNvSpPr>
            <a:spLocks noGrp="1"/>
          </p:cNvSpPr>
          <p:nvPr>
            <p:ph idx="1"/>
          </p:nvPr>
        </p:nvSpPr>
        <p:spPr/>
        <p:txBody>
          <a:bodyPr>
            <a:normAutofit/>
          </a:bodyPr>
          <a:lstStyle/>
          <a:p>
            <a:r>
              <a:rPr lang="en-US" dirty="0"/>
              <a:t>Ethnic groups (30 or more)</a:t>
            </a:r>
          </a:p>
          <a:p>
            <a:r>
              <a:rPr lang="en-US" dirty="0"/>
              <a:t>Socioeconomically disadvantaged pupils (30 or more)</a:t>
            </a:r>
          </a:p>
          <a:p>
            <a:r>
              <a:rPr lang="en-US" dirty="0"/>
              <a:t>English learners (30 or more)</a:t>
            </a:r>
          </a:p>
          <a:p>
            <a:r>
              <a:rPr lang="en-US" dirty="0"/>
              <a:t>Pupils with disabilities (30 or more)</a:t>
            </a:r>
          </a:p>
          <a:p>
            <a:r>
              <a:rPr lang="en-US" dirty="0"/>
              <a:t>Foster youth (15 or more)</a:t>
            </a:r>
          </a:p>
          <a:p>
            <a:r>
              <a:rPr lang="en-US" dirty="0"/>
              <a:t>Homeless youth (15 or more)</a:t>
            </a:r>
          </a:p>
        </p:txBody>
      </p:sp>
      <p:sp>
        <p:nvSpPr>
          <p:cNvPr id="5" name="Slide Number Placeholder 4">
            <a:extLst>
              <a:ext uri="{FF2B5EF4-FFF2-40B4-BE49-F238E27FC236}">
                <a16:creationId xmlns:a16="http://schemas.microsoft.com/office/drawing/2014/main" id="{D3700D19-5DDE-4810-8624-45E90196E7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smtClean="0"/>
              <a:t>31</a:t>
            </a:fld>
            <a:endParaRPr lang="en-US" sz="2400" dirty="0"/>
          </a:p>
        </p:txBody>
      </p:sp>
    </p:spTree>
    <p:extLst>
      <p:ext uri="{BB962C8B-B14F-4D97-AF65-F5344CB8AC3E}">
        <p14:creationId xmlns:p14="http://schemas.microsoft.com/office/powerpoint/2010/main" val="2083528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p:txBody>
          <a:bodyPr/>
          <a:lstStyle/>
          <a:p>
            <a:pPr lvl="0"/>
            <a:r>
              <a:rPr lang="en-US" dirty="0"/>
              <a:t>Framing the LCAP (1)</a:t>
            </a:r>
          </a:p>
        </p:txBody>
      </p:sp>
      <p:sp>
        <p:nvSpPr>
          <p:cNvPr id="264" name="Google Shape;264;p5"/>
          <p:cNvSpPr txBox="1">
            <a:spLocks noGrp="1"/>
          </p:cNvSpPr>
          <p:nvPr>
            <p:ph idx="1"/>
          </p:nvPr>
        </p:nvSpPr>
        <p:spPr/>
        <p:txBody>
          <a:bodyPr>
            <a:normAutofit/>
          </a:bodyPr>
          <a:lstStyle/>
          <a:p>
            <a:pPr marL="0" lvl="0" indent="0">
              <a:buNone/>
            </a:pPr>
            <a:r>
              <a:rPr lang="en-US" dirty="0"/>
              <a:t>The LCAP development process serves three distinct, but related functions: </a:t>
            </a:r>
          </a:p>
          <a:p>
            <a:pPr lvl="0"/>
            <a:r>
              <a:rPr lang="en-US" b="1" dirty="0"/>
              <a:t>Comprehensive Strategic Planning</a:t>
            </a:r>
            <a:r>
              <a:rPr lang="en-US" dirty="0"/>
              <a:t>: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p:txBody>
      </p:sp>
      <p:sp>
        <p:nvSpPr>
          <p:cNvPr id="265" name="Google Shape;265;p5"/>
          <p:cNvSpPr txBox="1">
            <a:spLocks noGrp="1"/>
          </p:cNvSpPr>
          <p:nvPr>
            <p:ph type="sldNum" sz="quarter" idx="12"/>
          </p:nvPr>
        </p:nvSpPr>
        <p:spPr/>
        <p:txBody>
          <a:bodyPr/>
          <a:lstStyle/>
          <a:p>
            <a:pPr lvl="0"/>
            <a:fld id="{00000000-1234-1234-1234-123412341234}" type="slidenum">
              <a:rPr lang="en-US" sz="2400" smtClean="0"/>
              <a:pPr lvl="0"/>
              <a:t>32</a:t>
            </a:fld>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b365715933_1_0"/>
          <p:cNvSpPr txBox="1">
            <a:spLocks noGrp="1"/>
          </p:cNvSpPr>
          <p:nvPr>
            <p:ph type="title"/>
          </p:nvPr>
        </p:nvSpPr>
        <p:spPr/>
        <p:txBody>
          <a:bodyPr/>
          <a:lstStyle/>
          <a:p>
            <a:pPr lvl="0"/>
            <a:r>
              <a:rPr lang="en-US" dirty="0"/>
              <a:t>Framing the LCAP (2)</a:t>
            </a:r>
          </a:p>
        </p:txBody>
      </p:sp>
      <p:sp>
        <p:nvSpPr>
          <p:cNvPr id="271" name="Google Shape;271;gb365715933_1_0"/>
          <p:cNvSpPr txBox="1">
            <a:spLocks noGrp="1"/>
          </p:cNvSpPr>
          <p:nvPr>
            <p:ph idx="1"/>
          </p:nvPr>
        </p:nvSpPr>
        <p:spPr/>
        <p:txBody>
          <a:bodyPr/>
          <a:lstStyle/>
          <a:p>
            <a:pPr lvl="0"/>
            <a:r>
              <a:rPr lang="en-US" b="1" dirty="0"/>
              <a:t>Meaningful Stakeholder Engagement</a:t>
            </a:r>
            <a:r>
              <a:rPr lang="en-US" dirty="0"/>
              <a:t>: </a:t>
            </a:r>
          </a:p>
          <a:p>
            <a:pPr lvl="1"/>
            <a:r>
              <a:rPr lang="en-US" dirty="0"/>
              <a:t>The LCAP development process should result in an LCAP that reflects decisions made through meaningful stakeholder engagement. </a:t>
            </a:r>
          </a:p>
          <a:p>
            <a:pPr lvl="1"/>
            <a:r>
              <a:rPr lang="en-US" dirty="0"/>
              <a:t>Local stakeholders possess valuable perspectives and insights about an LEA's programs and services. </a:t>
            </a:r>
          </a:p>
          <a:p>
            <a:pPr lvl="1"/>
            <a:r>
              <a:rPr lang="en-US" dirty="0"/>
              <a:t>Effective strategic planning will incorporate these perspectives and insights in order to identify potential goals and actions to be included in the LCAP.</a:t>
            </a:r>
          </a:p>
        </p:txBody>
      </p:sp>
      <p:sp>
        <p:nvSpPr>
          <p:cNvPr id="272" name="Google Shape;272;gb365715933_1_0"/>
          <p:cNvSpPr txBox="1">
            <a:spLocks noGrp="1"/>
          </p:cNvSpPr>
          <p:nvPr>
            <p:ph type="sldNum" sz="quarter" idx="12"/>
          </p:nvPr>
        </p:nvSpPr>
        <p:spPr/>
        <p:txBody>
          <a:bodyPr/>
          <a:lstStyle/>
          <a:p>
            <a:pPr lvl="0"/>
            <a:fld id="{00000000-1234-1234-1234-123412341234}" type="slidenum">
              <a:rPr lang="en-US" sz="2400" smtClean="0"/>
              <a:pPr lvl="0"/>
              <a:t>33</a:t>
            </a:fld>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b365715933_1_6"/>
          <p:cNvSpPr txBox="1">
            <a:spLocks noGrp="1"/>
          </p:cNvSpPr>
          <p:nvPr>
            <p:ph type="title"/>
          </p:nvPr>
        </p:nvSpPr>
        <p:spPr/>
        <p:txBody>
          <a:bodyPr/>
          <a:lstStyle/>
          <a:p>
            <a:pPr lvl="0"/>
            <a:r>
              <a:rPr lang="en-US" dirty="0"/>
              <a:t>Framing the LCAP (3)</a:t>
            </a:r>
          </a:p>
        </p:txBody>
      </p:sp>
      <p:sp>
        <p:nvSpPr>
          <p:cNvPr id="278" name="Google Shape;278;gb365715933_1_6"/>
          <p:cNvSpPr txBox="1">
            <a:spLocks noGrp="1"/>
          </p:cNvSpPr>
          <p:nvPr>
            <p:ph idx="1"/>
          </p:nvPr>
        </p:nvSpPr>
        <p:spPr/>
        <p:txBody>
          <a:bodyPr/>
          <a:lstStyle/>
          <a:p>
            <a:pPr lvl="0"/>
            <a:r>
              <a:rPr lang="en-US" b="1" dirty="0"/>
              <a:t>Accountability and Compliance</a:t>
            </a:r>
            <a:r>
              <a:rPr lang="en-US" dirty="0"/>
              <a:t>: </a:t>
            </a:r>
          </a:p>
          <a:p>
            <a:pPr lvl="1"/>
            <a:r>
              <a:rPr lang="en-US" dirty="0"/>
              <a:t>The LCAP serves an important accountability function because aspects of the LCAP template require LEAs to show that they have complied with various requirements specified in the LCFF statutes and regulations.</a:t>
            </a:r>
          </a:p>
        </p:txBody>
      </p:sp>
      <p:sp>
        <p:nvSpPr>
          <p:cNvPr id="279" name="Google Shape;279;gb365715933_1_6"/>
          <p:cNvSpPr txBox="1">
            <a:spLocks noGrp="1"/>
          </p:cNvSpPr>
          <p:nvPr>
            <p:ph type="sldNum" sz="quarter" idx="12"/>
          </p:nvPr>
        </p:nvSpPr>
        <p:spPr/>
        <p:txBody>
          <a:bodyPr/>
          <a:lstStyle/>
          <a:p>
            <a:pPr lvl="0"/>
            <a:fld id="{00000000-1234-1234-1234-123412341234}" type="slidenum">
              <a:rPr lang="en-US" sz="2400" smtClean="0"/>
              <a:pPr lvl="0"/>
              <a:t>34</a:t>
            </a:fld>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b495f8a397_0_8"/>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LCAP Process</a:t>
            </a:r>
            <a:endParaRPr dirty="0"/>
          </a:p>
        </p:txBody>
      </p:sp>
      <p:sp>
        <p:nvSpPr>
          <p:cNvPr id="301" name="Google Shape;301;gb495f8a397_0_8"/>
          <p:cNvSpPr txBox="1">
            <a:spLocks noGrp="1"/>
          </p:cNvSpPr>
          <p:nvPr>
            <p:ph sz="half" idx="1"/>
          </p:nvPr>
        </p:nvSpPr>
        <p:spPr>
          <a:prstGeom prst="rect">
            <a:avLst/>
          </a:prstGeom>
        </p:spPr>
        <p:txBody>
          <a:bodyPr spcFirstLastPara="1" wrap="square" lIns="45700" tIns="45700" rIns="45700" bIns="45700" anchor="t" anchorCtr="0">
            <a:noAutofit/>
          </a:bodyPr>
          <a:lstStyle/>
          <a:p>
            <a:pPr marL="0" lvl="0" indent="0" algn="l" rtl="0">
              <a:spcBef>
                <a:spcPts val="0"/>
              </a:spcBef>
              <a:spcAft>
                <a:spcPts val="0"/>
              </a:spcAft>
              <a:buNone/>
            </a:pPr>
            <a:r>
              <a:rPr lang="en-US" sz="2400" b="1" dirty="0"/>
              <a:t>Development Phase</a:t>
            </a:r>
            <a:endParaRPr sz="2400" b="1" dirty="0"/>
          </a:p>
          <a:p>
            <a:pPr marL="457200" lvl="0" indent="-381000" algn="l" rtl="0">
              <a:spcBef>
                <a:spcPts val="1000"/>
              </a:spcBef>
              <a:spcAft>
                <a:spcPts val="0"/>
              </a:spcAft>
              <a:buSzPts val="2400"/>
              <a:buChar char="-"/>
            </a:pPr>
            <a:r>
              <a:rPr lang="en-US" sz="2400" dirty="0"/>
              <a:t>Engaging stakeholders</a:t>
            </a:r>
            <a:endParaRPr sz="2400" dirty="0"/>
          </a:p>
          <a:p>
            <a:pPr marL="457200" lvl="0" indent="-381000" algn="l" rtl="0">
              <a:spcBef>
                <a:spcPts val="1000"/>
              </a:spcBef>
              <a:spcAft>
                <a:spcPts val="0"/>
              </a:spcAft>
              <a:buSzPts val="2400"/>
              <a:buChar char="-"/>
            </a:pPr>
            <a:r>
              <a:rPr lang="en-US" sz="2400" dirty="0"/>
              <a:t>Data analysis and reflection process</a:t>
            </a:r>
            <a:endParaRPr sz="2400" dirty="0"/>
          </a:p>
          <a:p>
            <a:pPr marL="457200" lvl="0" indent="-381000" algn="l" rtl="0">
              <a:spcBef>
                <a:spcPts val="1000"/>
              </a:spcBef>
              <a:spcAft>
                <a:spcPts val="0"/>
              </a:spcAft>
              <a:buSzPts val="2400"/>
              <a:buChar char="-"/>
            </a:pPr>
            <a:r>
              <a:rPr lang="en-US" sz="2400" dirty="0"/>
              <a:t>Writing the plan</a:t>
            </a:r>
            <a:endParaRPr sz="2400" dirty="0"/>
          </a:p>
          <a:p>
            <a:pPr marL="0" lvl="0" indent="0" algn="l" rtl="0">
              <a:spcBef>
                <a:spcPts val="1000"/>
              </a:spcBef>
              <a:spcAft>
                <a:spcPts val="0"/>
              </a:spcAft>
              <a:buNone/>
            </a:pPr>
            <a:r>
              <a:rPr lang="en-US" sz="2400" b="1" dirty="0"/>
              <a:t>Adoption Phase</a:t>
            </a:r>
            <a:endParaRPr sz="2400" b="1" dirty="0"/>
          </a:p>
          <a:p>
            <a:pPr marL="457200" lvl="0" indent="-381000" algn="l" rtl="0">
              <a:spcBef>
                <a:spcPts val="1000"/>
              </a:spcBef>
              <a:spcAft>
                <a:spcPts val="0"/>
              </a:spcAft>
              <a:buSzPts val="2400"/>
              <a:buChar char="-"/>
            </a:pPr>
            <a:r>
              <a:rPr lang="en-US" sz="2400" dirty="0"/>
              <a:t>Public Hearing, to solicit public input</a:t>
            </a:r>
            <a:endParaRPr sz="2400" dirty="0"/>
          </a:p>
          <a:p>
            <a:pPr marL="457200" lvl="0" indent="-381000" algn="l" rtl="0">
              <a:spcBef>
                <a:spcPts val="1000"/>
              </a:spcBef>
              <a:spcAft>
                <a:spcPts val="0"/>
              </a:spcAft>
              <a:buSzPts val="2400"/>
              <a:buChar char="-"/>
            </a:pPr>
            <a:r>
              <a:rPr lang="en-US" sz="2400" dirty="0"/>
              <a:t>Public Meeting, to adopt the LCAP, the budget, and report on local indicators</a:t>
            </a:r>
            <a:endParaRPr sz="2400" dirty="0"/>
          </a:p>
        </p:txBody>
      </p:sp>
      <p:sp>
        <p:nvSpPr>
          <p:cNvPr id="2" name="Content Placeholder 1">
            <a:extLst>
              <a:ext uri="{FF2B5EF4-FFF2-40B4-BE49-F238E27FC236}">
                <a16:creationId xmlns:a16="http://schemas.microsoft.com/office/drawing/2014/main" id="{F7A62F0E-32D8-4AC9-81E3-EC1D40A7F229}"/>
              </a:ext>
            </a:extLst>
          </p:cNvPr>
          <p:cNvSpPr>
            <a:spLocks noGrp="1"/>
          </p:cNvSpPr>
          <p:nvPr>
            <p:ph sz="half" idx="2"/>
          </p:nvPr>
        </p:nvSpPr>
        <p:spPr/>
        <p:txBody>
          <a:bodyPr/>
          <a:lstStyle/>
          <a:p>
            <a:pPr marL="0" lvl="0" indent="0">
              <a:spcBef>
                <a:spcPts val="1000"/>
              </a:spcBef>
              <a:spcAft>
                <a:spcPts val="0"/>
              </a:spcAft>
              <a:buNone/>
            </a:pPr>
            <a:r>
              <a:rPr lang="en-US" b="1" dirty="0"/>
              <a:t>Review and Approval Phase</a:t>
            </a:r>
          </a:p>
          <a:p>
            <a:pPr marL="0" lvl="0" indent="0">
              <a:spcBef>
                <a:spcPts val="1000"/>
              </a:spcBef>
              <a:spcAft>
                <a:spcPts val="0"/>
              </a:spcAft>
              <a:buNone/>
            </a:pPr>
            <a:r>
              <a:rPr lang="en-US" b="1" dirty="0"/>
              <a:t>Posting</a:t>
            </a:r>
          </a:p>
          <a:p>
            <a:pPr marL="0" lvl="0" indent="0">
              <a:spcBef>
                <a:spcPts val="1000"/>
              </a:spcBef>
              <a:spcAft>
                <a:spcPts val="1000"/>
              </a:spcAft>
              <a:buNone/>
            </a:pPr>
            <a:r>
              <a:rPr lang="en-US" b="1" dirty="0"/>
              <a:t>Implementation Phase</a:t>
            </a:r>
          </a:p>
          <a:p>
            <a:pPr marL="0" indent="0">
              <a:buNone/>
            </a:pPr>
            <a:endParaRPr lang="en-US" dirty="0"/>
          </a:p>
        </p:txBody>
      </p:sp>
      <p:sp>
        <p:nvSpPr>
          <p:cNvPr id="302" name="Google Shape;302;gb495f8a397_0_8"/>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35</a:t>
            </a:fld>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
          <p:cNvSpPr txBox="1">
            <a:spLocks noGrp="1"/>
          </p:cNvSpPr>
          <p:nvPr>
            <p:ph type="title"/>
          </p:nvPr>
        </p:nvSpPr>
        <p:spPr/>
        <p:txBody>
          <a:bodyPr/>
          <a:lstStyle/>
          <a:p>
            <a:pPr lvl="0"/>
            <a:r>
              <a:rPr lang="en-US" dirty="0"/>
              <a:t>Sections of the LCAP</a:t>
            </a:r>
          </a:p>
        </p:txBody>
      </p:sp>
      <p:sp>
        <p:nvSpPr>
          <p:cNvPr id="2" name="Content Placeholder 1">
            <a:extLst>
              <a:ext uri="{FF2B5EF4-FFF2-40B4-BE49-F238E27FC236}">
                <a16:creationId xmlns:a16="http://schemas.microsoft.com/office/drawing/2014/main" id="{56A4991C-86AC-44A9-B23D-5EE02054D775}"/>
              </a:ext>
            </a:extLst>
          </p:cNvPr>
          <p:cNvSpPr>
            <a:spLocks noGrp="1"/>
          </p:cNvSpPr>
          <p:nvPr>
            <p:ph idx="1"/>
          </p:nvPr>
        </p:nvSpPr>
        <p:spPr/>
        <p:txBody>
          <a:bodyPr/>
          <a:lstStyle/>
          <a:p>
            <a:r>
              <a:rPr lang="en-US" dirty="0"/>
              <a:t>Budget Overview For Parents</a:t>
            </a:r>
          </a:p>
          <a:p>
            <a:pPr lvl="0"/>
            <a:r>
              <a:rPr lang="en-US" dirty="0"/>
              <a:t>Annual Update and Instructions (for the 2021-22 LCAP only)</a:t>
            </a:r>
          </a:p>
          <a:p>
            <a:pPr lvl="0"/>
            <a:r>
              <a:rPr lang="en-US" dirty="0"/>
              <a:t>Plan Summary</a:t>
            </a:r>
          </a:p>
          <a:p>
            <a:pPr lvl="0"/>
            <a:r>
              <a:rPr lang="en-US" dirty="0"/>
              <a:t>Stakeholder Engagement</a:t>
            </a:r>
          </a:p>
          <a:p>
            <a:pPr lvl="0"/>
            <a:r>
              <a:rPr lang="en-US" dirty="0"/>
              <a:t>Goals and Actions</a:t>
            </a:r>
          </a:p>
          <a:p>
            <a:pPr lvl="0"/>
            <a:r>
              <a:rPr lang="en-US" dirty="0"/>
              <a:t>Increased or Improved Services for Foster Youth, English Learners, and Low-Income Students</a:t>
            </a:r>
          </a:p>
          <a:p>
            <a:pPr lvl="0"/>
            <a:r>
              <a:rPr lang="en-US" dirty="0"/>
              <a:t>Expenditure Tables</a:t>
            </a:r>
          </a:p>
        </p:txBody>
      </p:sp>
      <p:sp>
        <p:nvSpPr>
          <p:cNvPr id="293" name="Google Shape;293;p6"/>
          <p:cNvSpPr txBox="1">
            <a:spLocks noGrp="1"/>
          </p:cNvSpPr>
          <p:nvPr>
            <p:ph type="sldNum" sz="quarter" idx="12"/>
          </p:nvPr>
        </p:nvSpPr>
        <p:spPr/>
        <p:txBody>
          <a:bodyPr/>
          <a:lstStyle/>
          <a:p>
            <a:pPr lvl="0"/>
            <a:fld id="{00000000-1234-1234-1234-123412341234}" type="slidenum">
              <a:rPr lang="en-US" sz="2400" smtClean="0"/>
              <a:pPr lvl="0"/>
              <a:t>36</a:t>
            </a:fld>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dirty="0"/>
              <a:t>Approval Criteria</a:t>
            </a:r>
            <a:endParaRPr dirty="0"/>
          </a:p>
        </p:txBody>
      </p:sp>
      <p:sp>
        <p:nvSpPr>
          <p:cNvPr id="308" name="Google Shape;308;p8"/>
          <p:cNvSpPr txBox="1">
            <a:spLocks noGrp="1"/>
          </p:cNvSpPr>
          <p:nvPr>
            <p:ph idx="1"/>
          </p:nvPr>
        </p:nvSpPr>
        <p:spPr>
          <a:prstGeom prst="rect">
            <a:avLst/>
          </a:prstGeom>
          <a:noFill/>
          <a:ln>
            <a:noFill/>
          </a:ln>
        </p:spPr>
        <p:txBody>
          <a:bodyPr spcFirstLastPara="1" wrap="square" lIns="45700" tIns="45700" rIns="45700" bIns="45700" anchor="t" anchorCtr="0">
            <a:normAutofit/>
          </a:bodyPr>
          <a:lstStyle/>
          <a:p>
            <a:pPr marL="457200" marR="0" lvl="0" indent="-381000" algn="l" rtl="0">
              <a:lnSpc>
                <a:spcPct val="90000"/>
              </a:lnSpc>
              <a:spcBef>
                <a:spcPts val="1200"/>
              </a:spcBef>
              <a:spcAft>
                <a:spcPts val="0"/>
              </a:spcAft>
              <a:buSzPts val="2400"/>
              <a:buChar char="•"/>
            </a:pPr>
            <a:r>
              <a:rPr lang="en-US" dirty="0"/>
              <a:t>The LEA has adhered to the template </a:t>
            </a:r>
            <a:r>
              <a:rPr lang="en-US" b="1" dirty="0"/>
              <a:t>and</a:t>
            </a:r>
            <a:r>
              <a:rPr lang="en-US" dirty="0"/>
              <a:t> has followed the instructions for completing the template </a:t>
            </a:r>
            <a:endParaRPr dirty="0"/>
          </a:p>
          <a:p>
            <a:pPr marL="457200" marR="0" lvl="0" indent="-381000" algn="l" rtl="0">
              <a:lnSpc>
                <a:spcPct val="90000"/>
              </a:lnSpc>
              <a:spcBef>
                <a:spcPts val="1200"/>
              </a:spcBef>
              <a:spcAft>
                <a:spcPts val="0"/>
              </a:spcAft>
              <a:buSzPts val="2400"/>
              <a:buChar char="•"/>
            </a:pPr>
            <a:r>
              <a:rPr lang="en-US" dirty="0"/>
              <a:t>The LEA budget for the fiscal year includes expenditures that are sufficient to implement the actions in the LCAP</a:t>
            </a:r>
            <a:endParaRPr dirty="0"/>
          </a:p>
          <a:p>
            <a:pPr marL="457200" marR="0" lvl="0" indent="-381000" algn="l" rtl="0">
              <a:lnSpc>
                <a:spcPct val="90000"/>
              </a:lnSpc>
              <a:spcBef>
                <a:spcPts val="1200"/>
              </a:spcBef>
              <a:spcAft>
                <a:spcPts val="0"/>
              </a:spcAft>
              <a:buSzPts val="2400"/>
              <a:buChar char="•"/>
            </a:pPr>
            <a:r>
              <a:rPr lang="en-US" dirty="0"/>
              <a:t>The LEA has demonstrated how it is meeting its requirement to increase or improve services for students who are low-income, English learners, or foster youth </a:t>
            </a:r>
            <a:endParaRPr dirty="0"/>
          </a:p>
        </p:txBody>
      </p:sp>
      <p:sp>
        <p:nvSpPr>
          <p:cNvPr id="309" name="Google Shape;309;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37</a:t>
            </a:fld>
            <a:endParaRP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C60837-AC5A-46D7-9617-45C5EBD9C0B9}"/>
              </a:ext>
            </a:extLst>
          </p:cNvPr>
          <p:cNvSpPr>
            <a:spLocks noGrp="1"/>
          </p:cNvSpPr>
          <p:nvPr>
            <p:ph type="title"/>
          </p:nvPr>
        </p:nvSpPr>
        <p:spPr/>
        <p:txBody>
          <a:bodyPr>
            <a:normAutofit/>
          </a:bodyPr>
          <a:lstStyle/>
          <a:p>
            <a:r>
              <a:rPr lang="en-US" sz="6600" dirty="0"/>
              <a:t>The California Way</a:t>
            </a:r>
          </a:p>
        </p:txBody>
      </p:sp>
      <p:sp>
        <p:nvSpPr>
          <p:cNvPr id="6" name="Text Placeholder 5">
            <a:extLst>
              <a:ext uri="{FF2B5EF4-FFF2-40B4-BE49-F238E27FC236}">
                <a16:creationId xmlns:a16="http://schemas.microsoft.com/office/drawing/2014/main" id="{F0BB4CC9-E852-431B-ACD9-53F4B5ACA900}"/>
              </a:ext>
            </a:extLst>
          </p:cNvPr>
          <p:cNvSpPr>
            <a:spLocks noGrp="1"/>
          </p:cNvSpPr>
          <p:nvPr>
            <p:ph type="body" idx="1"/>
          </p:nvPr>
        </p:nvSpPr>
        <p:spPr/>
        <p:txBody>
          <a:bodyPr/>
          <a:lstStyle/>
          <a:p>
            <a:r>
              <a:rPr lang="en-US" dirty="0"/>
              <a:t>Focused on Collaboratively Improving Outcomes for Students</a:t>
            </a:r>
          </a:p>
        </p:txBody>
      </p:sp>
      <p:sp>
        <p:nvSpPr>
          <p:cNvPr id="4" name="Slide Number Placeholder 3">
            <a:extLst>
              <a:ext uri="{FF2B5EF4-FFF2-40B4-BE49-F238E27FC236}">
                <a16:creationId xmlns:a16="http://schemas.microsoft.com/office/drawing/2014/main" id="{C81F29DA-FED7-49EC-8781-5733305F9540}"/>
              </a:ext>
            </a:extLst>
          </p:cNvPr>
          <p:cNvSpPr>
            <a:spLocks noGrp="1"/>
          </p:cNvSpPr>
          <p:nvPr>
            <p:ph type="sldNum" sz="quarter" idx="12"/>
          </p:nvPr>
        </p:nvSpPr>
        <p:spPr/>
        <p:txBody>
          <a:bodyPr/>
          <a:lstStyle/>
          <a:p>
            <a:fld id="{1E47FE53-EBF0-4DA7-9D9D-CC1C3A20F3CB}" type="slidenum">
              <a:rPr lang="en-US" sz="2400" smtClean="0"/>
              <a:t>38</a:t>
            </a:fld>
            <a:endParaRPr lang="en-US" sz="2400" dirty="0"/>
          </a:p>
        </p:txBody>
      </p:sp>
    </p:spTree>
    <p:extLst>
      <p:ext uri="{BB962C8B-B14F-4D97-AF65-F5344CB8AC3E}">
        <p14:creationId xmlns:p14="http://schemas.microsoft.com/office/powerpoint/2010/main" val="33114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b495f8a397_1_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dirty="0"/>
              <a:t>A New Way to Improve</a:t>
            </a:r>
            <a:endParaRPr dirty="0"/>
          </a:p>
        </p:txBody>
      </p:sp>
      <p:sp>
        <p:nvSpPr>
          <p:cNvPr id="2" name="Content Placeholder 1">
            <a:extLst>
              <a:ext uri="{FF2B5EF4-FFF2-40B4-BE49-F238E27FC236}">
                <a16:creationId xmlns:a16="http://schemas.microsoft.com/office/drawing/2014/main" id="{DC1B10BB-4656-4452-999A-D56AAE9C598F}"/>
              </a:ext>
            </a:extLst>
          </p:cNvPr>
          <p:cNvSpPr>
            <a:spLocks noGrp="1"/>
          </p:cNvSpPr>
          <p:nvPr>
            <p:ph idx="1"/>
          </p:nvPr>
        </p:nvSpPr>
        <p:spPr>
          <a:xfrm>
            <a:off x="1079254" y="1915297"/>
            <a:ext cx="10058400" cy="4177624"/>
          </a:xfrm>
        </p:spPr>
        <p:txBody>
          <a:bodyPr/>
          <a:lstStyle/>
          <a:p>
            <a:r>
              <a:rPr lang="en-US" dirty="0"/>
              <a:t>The California Way rests on the belief that educators want to excel, trusts them to improve when given the proper supports, and provides local schools and districts with the leeway and flexibility to deploy resources so they can improve. </a:t>
            </a:r>
          </a:p>
        </p:txBody>
      </p:sp>
      <p:sp>
        <p:nvSpPr>
          <p:cNvPr id="147" name="Google Shape;147;gb495f8a397_1_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39</a:t>
            </a:fld>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58F91D-0A8C-4A78-958D-7AEE920BA82E}"/>
              </a:ext>
            </a:extLst>
          </p:cNvPr>
          <p:cNvSpPr>
            <a:spLocks noGrp="1"/>
          </p:cNvSpPr>
          <p:nvPr>
            <p:ph type="title"/>
          </p:nvPr>
        </p:nvSpPr>
        <p:spPr/>
        <p:txBody>
          <a:bodyPr/>
          <a:lstStyle/>
          <a:p>
            <a:r>
              <a:rPr lang="en-US" dirty="0"/>
              <a:t>Why?</a:t>
            </a:r>
          </a:p>
        </p:txBody>
      </p:sp>
      <p:sp>
        <p:nvSpPr>
          <p:cNvPr id="6" name="Content Placeholder 5">
            <a:extLst>
              <a:ext uri="{FF2B5EF4-FFF2-40B4-BE49-F238E27FC236}">
                <a16:creationId xmlns:a16="http://schemas.microsoft.com/office/drawing/2014/main" id="{2E42F516-2FDE-4CEF-803F-5D77DAA7AC93}"/>
              </a:ext>
            </a:extLst>
          </p:cNvPr>
          <p:cNvSpPr>
            <a:spLocks noGrp="1"/>
          </p:cNvSpPr>
          <p:nvPr>
            <p:ph idx="1"/>
          </p:nvPr>
        </p:nvSpPr>
        <p:spPr/>
        <p:txBody>
          <a:bodyPr/>
          <a:lstStyle/>
          <a:p>
            <a:r>
              <a:rPr lang="en-US" dirty="0"/>
              <a:t>Understanding the foundational principles upon which the LCFF and the LCAP are based assists in understanding the requirements for the LCAP, the LCAP development process, and LCFF requirements.</a:t>
            </a:r>
          </a:p>
          <a:p>
            <a:r>
              <a:rPr lang="en-US" dirty="0"/>
              <a:t>It helps us see the “through line” </a:t>
            </a:r>
          </a:p>
        </p:txBody>
      </p:sp>
      <p:sp>
        <p:nvSpPr>
          <p:cNvPr id="4" name="Slide Number Placeholder 3">
            <a:extLst>
              <a:ext uri="{FF2B5EF4-FFF2-40B4-BE49-F238E27FC236}">
                <a16:creationId xmlns:a16="http://schemas.microsoft.com/office/drawing/2014/main" id="{A2913209-1670-45F0-9313-AE2B3E7234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smtClean="0"/>
              <a:t>4</a:t>
            </a:fld>
            <a:endParaRPr lang="en-US" sz="2400" dirty="0"/>
          </a:p>
        </p:txBody>
      </p:sp>
    </p:spTree>
    <p:extLst>
      <p:ext uri="{BB962C8B-B14F-4D97-AF65-F5344CB8AC3E}">
        <p14:creationId xmlns:p14="http://schemas.microsoft.com/office/powerpoint/2010/main" val="54370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1993D3-3CD3-4F82-A3BD-A7461833043A}"/>
              </a:ext>
            </a:extLst>
          </p:cNvPr>
          <p:cNvSpPr>
            <a:spLocks noGrp="1"/>
          </p:cNvSpPr>
          <p:nvPr>
            <p:ph type="title"/>
          </p:nvPr>
        </p:nvSpPr>
        <p:spPr/>
        <p:txBody>
          <a:bodyPr>
            <a:normAutofit/>
          </a:bodyPr>
          <a:lstStyle/>
          <a:p>
            <a:r>
              <a:rPr lang="en-US" sz="6600" dirty="0"/>
              <a:t>The California School Dashboard</a:t>
            </a:r>
          </a:p>
        </p:txBody>
      </p:sp>
      <p:sp>
        <p:nvSpPr>
          <p:cNvPr id="7" name="Text Placeholder 6">
            <a:extLst>
              <a:ext uri="{FF2B5EF4-FFF2-40B4-BE49-F238E27FC236}">
                <a16:creationId xmlns:a16="http://schemas.microsoft.com/office/drawing/2014/main" id="{ECB59673-97E7-4B14-8DD8-76E9C940ACF2}"/>
              </a:ext>
            </a:extLst>
          </p:cNvPr>
          <p:cNvSpPr>
            <a:spLocks noGrp="1"/>
          </p:cNvSpPr>
          <p:nvPr>
            <p:ph type="body" idx="1"/>
          </p:nvPr>
        </p:nvSpPr>
        <p:spPr/>
        <p:txBody>
          <a:bodyPr/>
          <a:lstStyle/>
          <a:p>
            <a:r>
              <a:rPr lang="en-US" dirty="0"/>
              <a:t>A powerful online tool to help identify strengths and weaknesses </a:t>
            </a:r>
          </a:p>
        </p:txBody>
      </p:sp>
      <p:sp>
        <p:nvSpPr>
          <p:cNvPr id="5" name="Slide Number Placeholder 4">
            <a:extLst>
              <a:ext uri="{FF2B5EF4-FFF2-40B4-BE49-F238E27FC236}">
                <a16:creationId xmlns:a16="http://schemas.microsoft.com/office/drawing/2014/main" id="{1B4ECEB9-7F4B-42F9-AA5C-629F1B4BE4BD}"/>
              </a:ext>
            </a:extLst>
          </p:cNvPr>
          <p:cNvSpPr>
            <a:spLocks noGrp="1"/>
          </p:cNvSpPr>
          <p:nvPr>
            <p:ph type="sldNum" sz="quarter" idx="12"/>
          </p:nvPr>
        </p:nvSpPr>
        <p:spPr/>
        <p:txBody>
          <a:bodyPr/>
          <a:lstStyle/>
          <a:p>
            <a:fld id="{1E47FE53-EBF0-4DA7-9D9D-CC1C3A20F3CB}" type="slidenum">
              <a:rPr lang="en-US" sz="2400" smtClean="0"/>
              <a:t>40</a:t>
            </a:fld>
            <a:endParaRPr lang="en-US" sz="2400" dirty="0"/>
          </a:p>
        </p:txBody>
      </p:sp>
    </p:spTree>
    <p:extLst>
      <p:ext uri="{BB962C8B-B14F-4D97-AF65-F5344CB8AC3E}">
        <p14:creationId xmlns:p14="http://schemas.microsoft.com/office/powerpoint/2010/main" val="215667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b4b7e975de_3_15"/>
          <p:cNvSpPr txBox="1">
            <a:spLocks noGrp="1"/>
          </p:cNvSpPr>
          <p:nvPr>
            <p:ph type="title"/>
          </p:nvPr>
        </p:nvSpPr>
        <p:spPr/>
        <p:txBody>
          <a:bodyPr/>
          <a:lstStyle/>
          <a:p>
            <a:pPr lvl="0"/>
            <a:r>
              <a:rPr lang="en-US" dirty="0"/>
              <a:t>Multiple Measures</a:t>
            </a:r>
          </a:p>
        </p:txBody>
      </p:sp>
      <p:sp>
        <p:nvSpPr>
          <p:cNvPr id="316" name="Google Shape;316;gb4b7e975de_3_15"/>
          <p:cNvSpPr txBox="1">
            <a:spLocks noGrp="1"/>
          </p:cNvSpPr>
          <p:nvPr>
            <p:ph idx="1"/>
          </p:nvPr>
        </p:nvSpPr>
        <p:spPr/>
        <p:txBody>
          <a:bodyPr>
            <a:normAutofit/>
          </a:bodyPr>
          <a:lstStyle/>
          <a:p>
            <a:pPr lvl="0"/>
            <a:r>
              <a:rPr lang="en-US" dirty="0"/>
              <a:t>LCFF created a school accountability system that utilizes multiple measures to inform educators, parents, and the public of student achievement</a:t>
            </a:r>
          </a:p>
          <a:p>
            <a:pPr lvl="0">
              <a:spcAft>
                <a:spcPts val="1200"/>
              </a:spcAft>
            </a:pPr>
            <a:r>
              <a:rPr lang="en-US" dirty="0"/>
              <a:t>Statute required the State Board of Education (SBE) to develop evaluation rubrics to </a:t>
            </a:r>
          </a:p>
          <a:p>
            <a:pPr lvl="1">
              <a:spcAft>
                <a:spcPts val="1200"/>
              </a:spcAft>
            </a:pPr>
            <a:r>
              <a:rPr lang="en-US" dirty="0"/>
              <a:t>assist LEAs in evaluating their strengths, weaknesses, and areas that require improvement, and</a:t>
            </a:r>
          </a:p>
          <a:p>
            <a:pPr lvl="1">
              <a:spcAft>
                <a:spcPts val="1200"/>
              </a:spcAft>
            </a:pPr>
            <a:r>
              <a:rPr lang="en-US" dirty="0"/>
              <a:t>assist in identifying LEAs in need of technical assistance and the specific priorities that the technical assistance should focus on</a:t>
            </a:r>
          </a:p>
          <a:p>
            <a:pPr lvl="0"/>
            <a:endParaRPr lang="en-US" dirty="0"/>
          </a:p>
        </p:txBody>
      </p:sp>
      <p:sp>
        <p:nvSpPr>
          <p:cNvPr id="317" name="Google Shape;317;gb4b7e975de_3_15"/>
          <p:cNvSpPr txBox="1">
            <a:spLocks noGrp="1"/>
          </p:cNvSpPr>
          <p:nvPr>
            <p:ph type="sldNum" sz="quarter" idx="12"/>
          </p:nvPr>
        </p:nvSpPr>
        <p:spPr/>
        <p:txBody>
          <a:bodyPr/>
          <a:lstStyle/>
          <a:p>
            <a:pPr lvl="0"/>
            <a:fld id="{00000000-1234-1234-1234-123412341234}" type="slidenum">
              <a:rPr lang="en-US" sz="2400" smtClean="0"/>
              <a:pPr lvl="0"/>
              <a:t>41</a:t>
            </a:fld>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B63C-AFB0-44E6-879E-52CB47789AA0}"/>
              </a:ext>
            </a:extLst>
          </p:cNvPr>
          <p:cNvSpPr>
            <a:spLocks noGrp="1"/>
          </p:cNvSpPr>
          <p:nvPr>
            <p:ph type="title"/>
          </p:nvPr>
        </p:nvSpPr>
        <p:spPr/>
        <p:txBody>
          <a:bodyPr/>
          <a:lstStyle/>
          <a:p>
            <a:r>
              <a:rPr lang="en-US" dirty="0"/>
              <a:t>State and Local Indicators</a:t>
            </a:r>
          </a:p>
        </p:txBody>
      </p:sp>
      <p:sp>
        <p:nvSpPr>
          <p:cNvPr id="3" name="Content Placeholder 2">
            <a:extLst>
              <a:ext uri="{FF2B5EF4-FFF2-40B4-BE49-F238E27FC236}">
                <a16:creationId xmlns:a16="http://schemas.microsoft.com/office/drawing/2014/main" id="{940CE9B7-A95E-4658-A765-2C1774689CC5}"/>
              </a:ext>
            </a:extLst>
          </p:cNvPr>
          <p:cNvSpPr>
            <a:spLocks noGrp="1"/>
          </p:cNvSpPr>
          <p:nvPr>
            <p:ph idx="1"/>
          </p:nvPr>
        </p:nvSpPr>
        <p:spPr>
          <a:xfrm>
            <a:off x="1097280" y="1845733"/>
            <a:ext cx="10058400" cy="4480926"/>
          </a:xfrm>
        </p:spPr>
        <p:txBody>
          <a:bodyPr>
            <a:normAutofit lnSpcReduction="10000"/>
          </a:bodyPr>
          <a:lstStyle/>
          <a:p>
            <a:r>
              <a:rPr lang="en-US" dirty="0"/>
              <a:t>The SBE adopted state and local indicators to measure school district and individual </a:t>
            </a:r>
            <a:r>
              <a:rPr lang="en-US" dirty="0" err="1"/>
              <a:t>schoolsite</a:t>
            </a:r>
            <a:r>
              <a:rPr lang="en-US" dirty="0"/>
              <a:t> performance in regard to each of the state priorities, as required by law</a:t>
            </a:r>
          </a:p>
          <a:p>
            <a:pPr>
              <a:spcAft>
                <a:spcPts val="1200"/>
              </a:spcAft>
            </a:pPr>
            <a:r>
              <a:rPr lang="en-US" dirty="0"/>
              <a:t>Performance data on state and local indicators is publicly reported in the California School Dashboard</a:t>
            </a:r>
          </a:p>
          <a:p>
            <a:pPr lvl="1">
              <a:spcAft>
                <a:spcPts val="1200"/>
              </a:spcAft>
            </a:pPr>
            <a:r>
              <a:rPr lang="en-US" dirty="0"/>
              <a:t>State Indicators apply to all LEAs, schools, and student groups and are based on data that is collected consistently across the state (Priorities 4, 5, 6 and 8)</a:t>
            </a:r>
          </a:p>
          <a:p>
            <a:pPr lvl="1">
              <a:spcAft>
                <a:spcPts val="1200"/>
              </a:spcAft>
            </a:pPr>
            <a:r>
              <a:rPr lang="en-US" dirty="0"/>
              <a:t>Local Indicators apply at the LEA and charter school level and are based on data collected at the local level (Priorities 1, 2, 3, 6, 7, 9 and 10)</a:t>
            </a:r>
          </a:p>
        </p:txBody>
      </p:sp>
      <p:sp>
        <p:nvSpPr>
          <p:cNvPr id="4" name="Slide Number Placeholder 3">
            <a:extLst>
              <a:ext uri="{FF2B5EF4-FFF2-40B4-BE49-F238E27FC236}">
                <a16:creationId xmlns:a16="http://schemas.microsoft.com/office/drawing/2014/main" id="{6A3D25A5-6498-4FCA-89EA-917DF981C8CB}"/>
              </a:ext>
            </a:extLst>
          </p:cNvPr>
          <p:cNvSpPr>
            <a:spLocks noGrp="1"/>
          </p:cNvSpPr>
          <p:nvPr>
            <p:ph type="sldNum" sz="quarter" idx="12"/>
          </p:nvPr>
        </p:nvSpPr>
        <p:spPr/>
        <p:txBody>
          <a:bodyPr/>
          <a:lstStyle/>
          <a:p>
            <a:fld id="{1E47FE53-EBF0-4DA7-9D9D-CC1C3A20F3CB}" type="slidenum">
              <a:rPr lang="en-US" sz="2400" smtClean="0"/>
              <a:t>42</a:t>
            </a:fld>
            <a:endParaRPr lang="en-US" sz="2400" dirty="0"/>
          </a:p>
        </p:txBody>
      </p:sp>
    </p:spTree>
    <p:extLst>
      <p:ext uri="{BB962C8B-B14F-4D97-AF65-F5344CB8AC3E}">
        <p14:creationId xmlns:p14="http://schemas.microsoft.com/office/powerpoint/2010/main" val="1387387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4F3068-28C9-430A-927F-643714DBC0E1}"/>
              </a:ext>
            </a:extLst>
          </p:cNvPr>
          <p:cNvSpPr>
            <a:spLocks noGrp="1"/>
          </p:cNvSpPr>
          <p:nvPr>
            <p:ph type="title"/>
          </p:nvPr>
        </p:nvSpPr>
        <p:spPr/>
        <p:txBody>
          <a:bodyPr>
            <a:normAutofit/>
          </a:bodyPr>
          <a:lstStyle/>
          <a:p>
            <a:r>
              <a:rPr lang="en-US" sz="6600" dirty="0"/>
              <a:t>The System of Support</a:t>
            </a:r>
          </a:p>
        </p:txBody>
      </p:sp>
      <p:sp>
        <p:nvSpPr>
          <p:cNvPr id="7" name="Text Placeholder 6">
            <a:extLst>
              <a:ext uri="{FF2B5EF4-FFF2-40B4-BE49-F238E27FC236}">
                <a16:creationId xmlns:a16="http://schemas.microsoft.com/office/drawing/2014/main" id="{F0852139-A4D3-4488-ABBF-E566B0B487CC}"/>
              </a:ext>
            </a:extLst>
          </p:cNvPr>
          <p:cNvSpPr>
            <a:spLocks noGrp="1"/>
          </p:cNvSpPr>
          <p:nvPr>
            <p:ph type="body" idx="1"/>
          </p:nvPr>
        </p:nvSpPr>
        <p:spPr/>
        <p:txBody>
          <a:bodyPr/>
          <a:lstStyle/>
          <a:p>
            <a:r>
              <a:rPr lang="en-US" dirty="0"/>
              <a:t>Tiered Support for LEAs and Schools</a:t>
            </a:r>
          </a:p>
        </p:txBody>
      </p:sp>
      <p:sp>
        <p:nvSpPr>
          <p:cNvPr id="5" name="Slide Number Placeholder 4">
            <a:extLst>
              <a:ext uri="{FF2B5EF4-FFF2-40B4-BE49-F238E27FC236}">
                <a16:creationId xmlns:a16="http://schemas.microsoft.com/office/drawing/2014/main" id="{ED5CB225-D162-4BA0-9CE4-755DE6597601}"/>
              </a:ext>
            </a:extLst>
          </p:cNvPr>
          <p:cNvSpPr>
            <a:spLocks noGrp="1"/>
          </p:cNvSpPr>
          <p:nvPr>
            <p:ph type="sldNum" sz="quarter" idx="12"/>
          </p:nvPr>
        </p:nvSpPr>
        <p:spPr/>
        <p:txBody>
          <a:bodyPr/>
          <a:lstStyle/>
          <a:p>
            <a:fld id="{1E47FE53-EBF0-4DA7-9D9D-CC1C3A20F3CB}" type="slidenum">
              <a:rPr lang="en-US" sz="2400" smtClean="0"/>
              <a:t>43</a:t>
            </a:fld>
            <a:endParaRPr lang="en-US" sz="2400" dirty="0"/>
          </a:p>
        </p:txBody>
      </p:sp>
    </p:spTree>
    <p:extLst>
      <p:ext uri="{BB962C8B-B14F-4D97-AF65-F5344CB8AC3E}">
        <p14:creationId xmlns:p14="http://schemas.microsoft.com/office/powerpoint/2010/main" val="1675372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9F61-735B-40A2-993F-172A8BF7D53A}"/>
              </a:ext>
            </a:extLst>
          </p:cNvPr>
          <p:cNvSpPr>
            <a:spLocks noGrp="1"/>
          </p:cNvSpPr>
          <p:nvPr>
            <p:ph type="title"/>
          </p:nvPr>
        </p:nvSpPr>
        <p:spPr/>
        <p:txBody>
          <a:bodyPr/>
          <a:lstStyle/>
          <a:p>
            <a:r>
              <a:rPr lang="en-US" dirty="0"/>
              <a:t>Support for All LEAs</a:t>
            </a:r>
          </a:p>
        </p:txBody>
      </p:sp>
      <p:sp>
        <p:nvSpPr>
          <p:cNvPr id="3" name="Content Placeholder 2">
            <a:extLst>
              <a:ext uri="{FF2B5EF4-FFF2-40B4-BE49-F238E27FC236}">
                <a16:creationId xmlns:a16="http://schemas.microsoft.com/office/drawing/2014/main" id="{E43F500D-BA67-4C54-AD76-0A8FAF91294C}"/>
              </a:ext>
            </a:extLst>
          </p:cNvPr>
          <p:cNvSpPr>
            <a:spLocks noGrp="1"/>
          </p:cNvSpPr>
          <p:nvPr>
            <p:ph idx="1"/>
          </p:nvPr>
        </p:nvSpPr>
        <p:spPr>
          <a:xfrm>
            <a:off x="1037969" y="1845733"/>
            <a:ext cx="10191853" cy="4468570"/>
          </a:xfrm>
        </p:spPr>
        <p:txBody>
          <a:bodyPr>
            <a:normAutofit/>
          </a:bodyPr>
          <a:lstStyle/>
          <a:p>
            <a:r>
              <a:rPr lang="en-US" dirty="0"/>
              <a:t>California's system of support is one of the central components of the accountability and continuous improvement system. </a:t>
            </a:r>
          </a:p>
          <a:p>
            <a:pPr>
              <a:spcAft>
                <a:spcPts val="1200"/>
              </a:spcAft>
            </a:pPr>
            <a:r>
              <a:rPr lang="en-US" dirty="0"/>
              <a:t>Purpose is to build the capacity of LEAs in the following areas:</a:t>
            </a:r>
          </a:p>
          <a:p>
            <a:pPr lvl="1">
              <a:spcAft>
                <a:spcPts val="1200"/>
              </a:spcAft>
            </a:pPr>
            <a:r>
              <a:rPr lang="en-US" dirty="0"/>
              <a:t>Support the continuous improvement of student performance in each of the eight state priorities</a:t>
            </a:r>
          </a:p>
          <a:p>
            <a:pPr lvl="1">
              <a:spcAft>
                <a:spcPts val="1200"/>
              </a:spcAft>
            </a:pPr>
            <a:r>
              <a:rPr lang="en-US" dirty="0"/>
              <a:t>Address the gaps in achievement between student groups</a:t>
            </a:r>
          </a:p>
          <a:p>
            <a:pPr lvl="1">
              <a:spcAft>
                <a:spcPts val="1200"/>
              </a:spcAft>
            </a:pPr>
            <a:r>
              <a:rPr lang="en-US" dirty="0"/>
              <a:t>Improve outreach and collaboration with stakeholders to ensure that goals, actions, and services described in LEA LCAPs reflect the needs of students and the community, especially for historically underrepresented or low-achieving groups.</a:t>
            </a:r>
          </a:p>
        </p:txBody>
      </p:sp>
      <p:sp>
        <p:nvSpPr>
          <p:cNvPr id="4" name="Slide Number Placeholder 3">
            <a:extLst>
              <a:ext uri="{FF2B5EF4-FFF2-40B4-BE49-F238E27FC236}">
                <a16:creationId xmlns:a16="http://schemas.microsoft.com/office/drawing/2014/main" id="{BA9F036E-7301-4598-AAFB-71E8330BE118}"/>
              </a:ext>
            </a:extLst>
          </p:cNvPr>
          <p:cNvSpPr>
            <a:spLocks noGrp="1"/>
          </p:cNvSpPr>
          <p:nvPr>
            <p:ph type="sldNum" sz="quarter" idx="12"/>
          </p:nvPr>
        </p:nvSpPr>
        <p:spPr/>
        <p:txBody>
          <a:bodyPr/>
          <a:lstStyle/>
          <a:p>
            <a:fld id="{1E47FE53-EBF0-4DA7-9D9D-CC1C3A20F3CB}" type="slidenum">
              <a:rPr lang="en-US" sz="2400" smtClean="0"/>
              <a:t>44</a:t>
            </a:fld>
            <a:endParaRPr lang="en-US" sz="2400" dirty="0"/>
          </a:p>
        </p:txBody>
      </p:sp>
    </p:spTree>
    <p:extLst>
      <p:ext uri="{BB962C8B-B14F-4D97-AF65-F5344CB8AC3E}">
        <p14:creationId xmlns:p14="http://schemas.microsoft.com/office/powerpoint/2010/main" val="3672873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2CF-AE35-47D8-A8E1-E51ED3E5491E}"/>
              </a:ext>
            </a:extLst>
          </p:cNvPr>
          <p:cNvSpPr>
            <a:spLocks noGrp="1"/>
          </p:cNvSpPr>
          <p:nvPr>
            <p:ph type="title"/>
          </p:nvPr>
        </p:nvSpPr>
        <p:spPr/>
        <p:txBody>
          <a:bodyPr/>
          <a:lstStyle/>
          <a:p>
            <a:r>
              <a:rPr lang="en-US" dirty="0"/>
              <a:t>Various Support Providers</a:t>
            </a:r>
          </a:p>
        </p:txBody>
      </p:sp>
      <p:sp>
        <p:nvSpPr>
          <p:cNvPr id="3" name="Content Placeholder 2">
            <a:extLst>
              <a:ext uri="{FF2B5EF4-FFF2-40B4-BE49-F238E27FC236}">
                <a16:creationId xmlns:a16="http://schemas.microsoft.com/office/drawing/2014/main" id="{B7539B1D-CC1E-4127-9AD6-281177ED9CC9}"/>
              </a:ext>
            </a:extLst>
          </p:cNvPr>
          <p:cNvSpPr>
            <a:spLocks noGrp="1"/>
          </p:cNvSpPr>
          <p:nvPr>
            <p:ph idx="1"/>
          </p:nvPr>
        </p:nvSpPr>
        <p:spPr/>
        <p:txBody>
          <a:bodyPr/>
          <a:lstStyle/>
          <a:p>
            <a:r>
              <a:rPr lang="en-US" dirty="0"/>
              <a:t>County Offices of Education</a:t>
            </a:r>
          </a:p>
          <a:p>
            <a:r>
              <a:rPr lang="en-US" dirty="0"/>
              <a:t>Geographic Lead Agencies</a:t>
            </a:r>
          </a:p>
          <a:p>
            <a:r>
              <a:rPr lang="en-US" dirty="0"/>
              <a:t>Resource Leads and Initiatives</a:t>
            </a:r>
          </a:p>
          <a:p>
            <a:r>
              <a:rPr lang="en-US" dirty="0"/>
              <a:t>The California Collaborative for Educational Excellence</a:t>
            </a:r>
          </a:p>
          <a:p>
            <a:r>
              <a:rPr lang="en-US" dirty="0"/>
              <a:t>The California Department of Education</a:t>
            </a:r>
          </a:p>
          <a:p>
            <a:endParaRPr lang="en-US" dirty="0"/>
          </a:p>
        </p:txBody>
      </p:sp>
      <p:sp>
        <p:nvSpPr>
          <p:cNvPr id="4" name="Slide Number Placeholder 3">
            <a:extLst>
              <a:ext uri="{FF2B5EF4-FFF2-40B4-BE49-F238E27FC236}">
                <a16:creationId xmlns:a16="http://schemas.microsoft.com/office/drawing/2014/main" id="{6DA38058-9D38-40C9-B803-3FC4B589B2AA}"/>
              </a:ext>
            </a:extLst>
          </p:cNvPr>
          <p:cNvSpPr>
            <a:spLocks noGrp="1"/>
          </p:cNvSpPr>
          <p:nvPr>
            <p:ph type="sldNum" sz="quarter" idx="12"/>
          </p:nvPr>
        </p:nvSpPr>
        <p:spPr/>
        <p:txBody>
          <a:bodyPr/>
          <a:lstStyle/>
          <a:p>
            <a:fld id="{1E47FE53-EBF0-4DA7-9D9D-CC1C3A20F3CB}" type="slidenum">
              <a:rPr lang="en-US" sz="2400" smtClean="0"/>
              <a:t>45</a:t>
            </a:fld>
            <a:endParaRPr lang="en-US" sz="2400" dirty="0"/>
          </a:p>
        </p:txBody>
      </p:sp>
    </p:spTree>
    <p:extLst>
      <p:ext uri="{BB962C8B-B14F-4D97-AF65-F5344CB8AC3E}">
        <p14:creationId xmlns:p14="http://schemas.microsoft.com/office/powerpoint/2010/main" val="2799346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9784-4E9D-435E-8C2C-4D357A63A230}"/>
              </a:ext>
            </a:extLst>
          </p:cNvPr>
          <p:cNvSpPr>
            <a:spLocks noGrp="1"/>
          </p:cNvSpPr>
          <p:nvPr>
            <p:ph type="title"/>
          </p:nvPr>
        </p:nvSpPr>
        <p:spPr/>
        <p:txBody>
          <a:bodyPr/>
          <a:lstStyle/>
          <a:p>
            <a:r>
              <a:rPr lang="en-US" dirty="0"/>
              <a:t>Levels of Support</a:t>
            </a:r>
          </a:p>
        </p:txBody>
      </p:sp>
      <p:sp>
        <p:nvSpPr>
          <p:cNvPr id="3" name="Content Placeholder 2">
            <a:extLst>
              <a:ext uri="{FF2B5EF4-FFF2-40B4-BE49-F238E27FC236}">
                <a16:creationId xmlns:a16="http://schemas.microsoft.com/office/drawing/2014/main" id="{E72D7DE1-2D2D-4C08-9F71-BEA56C3A7336}"/>
              </a:ext>
            </a:extLst>
          </p:cNvPr>
          <p:cNvSpPr>
            <a:spLocks noGrp="1"/>
          </p:cNvSpPr>
          <p:nvPr>
            <p:ph idx="1"/>
          </p:nvPr>
        </p:nvSpPr>
        <p:spPr/>
        <p:txBody>
          <a:bodyPr>
            <a:normAutofit/>
          </a:bodyPr>
          <a:lstStyle/>
          <a:p>
            <a:r>
              <a:rPr lang="en-US" dirty="0"/>
              <a:t>Support for All LEAs and Schools (Level 1)</a:t>
            </a:r>
          </a:p>
          <a:p>
            <a:pPr lvl="1"/>
            <a:r>
              <a:rPr lang="en-US" dirty="0"/>
              <a:t>resources, tools, and technical assistance that all LEAs may use to improve student performance at the LEA and school level </a:t>
            </a:r>
          </a:p>
          <a:p>
            <a:r>
              <a:rPr lang="en-US" dirty="0"/>
              <a:t>Differentiated Assistance (Level 2)</a:t>
            </a:r>
          </a:p>
          <a:p>
            <a:pPr lvl="1"/>
            <a:r>
              <a:rPr lang="en-US" dirty="0"/>
              <a:t>provided for eligible LEAs in the form of individually designed assistance to address identified performance issues</a:t>
            </a:r>
          </a:p>
          <a:p>
            <a:pPr lvl="1"/>
            <a:r>
              <a:rPr lang="en-US" dirty="0"/>
              <a:t>LEAs are identified as eligible for assistance using criteria adopted by the SBE </a:t>
            </a:r>
          </a:p>
          <a:p>
            <a:r>
              <a:rPr lang="en-US" dirty="0"/>
              <a:t>Intensive Intervention (Level 3)</a:t>
            </a:r>
          </a:p>
        </p:txBody>
      </p:sp>
      <p:sp>
        <p:nvSpPr>
          <p:cNvPr id="4" name="Slide Number Placeholder 3">
            <a:extLst>
              <a:ext uri="{FF2B5EF4-FFF2-40B4-BE49-F238E27FC236}">
                <a16:creationId xmlns:a16="http://schemas.microsoft.com/office/drawing/2014/main" id="{EF78D7BF-5F3C-47CE-9FB4-8E2539A213C6}"/>
              </a:ext>
            </a:extLst>
          </p:cNvPr>
          <p:cNvSpPr>
            <a:spLocks noGrp="1"/>
          </p:cNvSpPr>
          <p:nvPr>
            <p:ph type="sldNum" sz="quarter" idx="12"/>
          </p:nvPr>
        </p:nvSpPr>
        <p:spPr/>
        <p:txBody>
          <a:bodyPr/>
          <a:lstStyle/>
          <a:p>
            <a:fld id="{1E47FE53-EBF0-4DA7-9D9D-CC1C3A20F3CB}" type="slidenum">
              <a:rPr lang="en-US" sz="2400" smtClean="0"/>
              <a:t>46</a:t>
            </a:fld>
            <a:endParaRPr lang="en-US" sz="2400" dirty="0"/>
          </a:p>
        </p:txBody>
      </p:sp>
    </p:spTree>
    <p:extLst>
      <p:ext uri="{BB962C8B-B14F-4D97-AF65-F5344CB8AC3E}">
        <p14:creationId xmlns:p14="http://schemas.microsoft.com/office/powerpoint/2010/main" val="852969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FC1D-4B28-485C-9EC6-09F46AA39699}"/>
              </a:ext>
            </a:extLst>
          </p:cNvPr>
          <p:cNvSpPr>
            <a:spLocks noGrp="1"/>
          </p:cNvSpPr>
          <p:nvPr>
            <p:ph type="title"/>
          </p:nvPr>
        </p:nvSpPr>
        <p:spPr/>
        <p:txBody>
          <a:bodyPr/>
          <a:lstStyle/>
          <a:p>
            <a:r>
              <a:rPr lang="en-US" dirty="0"/>
              <a:t>A Cycle of Continuous Improvement</a:t>
            </a:r>
          </a:p>
        </p:txBody>
      </p:sp>
      <p:sp>
        <p:nvSpPr>
          <p:cNvPr id="3" name="Content Placeholder 2">
            <a:extLst>
              <a:ext uri="{FF2B5EF4-FFF2-40B4-BE49-F238E27FC236}">
                <a16:creationId xmlns:a16="http://schemas.microsoft.com/office/drawing/2014/main" id="{00D6CACC-AD23-44CD-AB0B-AC6CB86A2A76}"/>
              </a:ext>
            </a:extLst>
          </p:cNvPr>
          <p:cNvSpPr>
            <a:spLocks noGrp="1"/>
          </p:cNvSpPr>
          <p:nvPr>
            <p:ph idx="1"/>
          </p:nvPr>
        </p:nvSpPr>
        <p:spPr/>
        <p:txBody>
          <a:bodyPr/>
          <a:lstStyle/>
          <a:p>
            <a:r>
              <a:rPr lang="en-US" dirty="0"/>
              <a:t>Support for LEAs and schools is not based on the “test and judge” methods of the past </a:t>
            </a:r>
          </a:p>
          <a:p>
            <a:r>
              <a:rPr lang="en-US" dirty="0"/>
              <a:t>Support providers partner with LEAs to build capacity in order to improve outcomes for students</a:t>
            </a:r>
          </a:p>
          <a:p>
            <a:pPr lvl="1"/>
            <a:r>
              <a:rPr lang="en-US" dirty="0"/>
              <a:t>Identifying needs based on data analysis and stakeholder input</a:t>
            </a:r>
          </a:p>
          <a:p>
            <a:pPr lvl="1"/>
            <a:r>
              <a:rPr lang="en-US" dirty="0"/>
              <a:t>Providing or connecting LEAs to tools, resources and supports available to them</a:t>
            </a:r>
          </a:p>
          <a:p>
            <a:pPr lvl="1"/>
            <a:r>
              <a:rPr lang="en-US" dirty="0"/>
              <a:t>Utilizing plan-do-study-act cycles to implement change ideas</a:t>
            </a:r>
          </a:p>
          <a:p>
            <a:pPr lvl="1"/>
            <a:r>
              <a:rPr lang="en-US" dirty="0"/>
              <a:t>Making use of the flexibility provided through the LCFF statute to make course corrections </a:t>
            </a:r>
          </a:p>
        </p:txBody>
      </p:sp>
      <p:sp>
        <p:nvSpPr>
          <p:cNvPr id="4" name="Slide Number Placeholder 3">
            <a:extLst>
              <a:ext uri="{FF2B5EF4-FFF2-40B4-BE49-F238E27FC236}">
                <a16:creationId xmlns:a16="http://schemas.microsoft.com/office/drawing/2014/main" id="{C537D9B3-5BA5-411C-A6F6-FBC261C81DDF}"/>
              </a:ext>
            </a:extLst>
          </p:cNvPr>
          <p:cNvSpPr>
            <a:spLocks noGrp="1"/>
          </p:cNvSpPr>
          <p:nvPr>
            <p:ph type="sldNum" sz="quarter" idx="12"/>
          </p:nvPr>
        </p:nvSpPr>
        <p:spPr/>
        <p:txBody>
          <a:bodyPr/>
          <a:lstStyle/>
          <a:p>
            <a:fld id="{1E47FE53-EBF0-4DA7-9D9D-CC1C3A20F3CB}" type="slidenum">
              <a:rPr lang="en-US" sz="2400" smtClean="0"/>
              <a:t>47</a:t>
            </a:fld>
            <a:endParaRPr lang="en-US" sz="2400" dirty="0"/>
          </a:p>
        </p:txBody>
      </p:sp>
    </p:spTree>
    <p:extLst>
      <p:ext uri="{BB962C8B-B14F-4D97-AF65-F5344CB8AC3E}">
        <p14:creationId xmlns:p14="http://schemas.microsoft.com/office/powerpoint/2010/main" val="363831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7E174C-0855-4ABD-B4DE-ED902FBD5CDB}"/>
              </a:ext>
            </a:extLst>
          </p:cNvPr>
          <p:cNvSpPr>
            <a:spLocks noGrp="1"/>
          </p:cNvSpPr>
          <p:nvPr>
            <p:ph type="title"/>
          </p:nvPr>
        </p:nvSpPr>
        <p:spPr/>
        <p:txBody>
          <a:bodyPr>
            <a:normAutofit/>
          </a:bodyPr>
          <a:lstStyle/>
          <a:p>
            <a:r>
              <a:rPr lang="en-US" sz="6600" dirty="0"/>
              <a:t>Closing Thoughts</a:t>
            </a:r>
          </a:p>
        </p:txBody>
      </p:sp>
      <p:sp>
        <p:nvSpPr>
          <p:cNvPr id="4" name="Slide Number Placeholder 3">
            <a:extLst>
              <a:ext uri="{FF2B5EF4-FFF2-40B4-BE49-F238E27FC236}">
                <a16:creationId xmlns:a16="http://schemas.microsoft.com/office/drawing/2014/main" id="{FF2E92B9-77BF-40BE-B02E-6E7386697972}"/>
              </a:ext>
            </a:extLst>
          </p:cNvPr>
          <p:cNvSpPr>
            <a:spLocks noGrp="1"/>
          </p:cNvSpPr>
          <p:nvPr>
            <p:ph type="sldNum" sz="quarter" idx="12"/>
          </p:nvPr>
        </p:nvSpPr>
        <p:spPr/>
        <p:txBody>
          <a:bodyPr/>
          <a:lstStyle/>
          <a:p>
            <a:fld id="{1E47FE53-EBF0-4DA7-9D9D-CC1C3A20F3CB}" type="slidenum">
              <a:rPr lang="en-US" sz="2400" smtClean="0"/>
              <a:t>48</a:t>
            </a:fld>
            <a:endParaRPr lang="en-US" sz="2400" dirty="0"/>
          </a:p>
        </p:txBody>
      </p:sp>
    </p:spTree>
    <p:extLst>
      <p:ext uri="{BB962C8B-B14F-4D97-AF65-F5344CB8AC3E}">
        <p14:creationId xmlns:p14="http://schemas.microsoft.com/office/powerpoint/2010/main" val="2452729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6DB4D1-27F9-4145-B432-F7BDBF7419BC}"/>
              </a:ext>
            </a:extLst>
          </p:cNvPr>
          <p:cNvSpPr>
            <a:spLocks noGrp="1"/>
          </p:cNvSpPr>
          <p:nvPr>
            <p:ph type="title"/>
          </p:nvPr>
        </p:nvSpPr>
        <p:spPr/>
        <p:txBody>
          <a:bodyPr/>
          <a:lstStyle/>
          <a:p>
            <a:r>
              <a:rPr lang="en-US" dirty="0"/>
              <a:t>Building on the Foundation</a:t>
            </a:r>
          </a:p>
        </p:txBody>
      </p:sp>
      <p:sp>
        <p:nvSpPr>
          <p:cNvPr id="6" name="Content Placeholder 5">
            <a:extLst>
              <a:ext uri="{FF2B5EF4-FFF2-40B4-BE49-F238E27FC236}">
                <a16:creationId xmlns:a16="http://schemas.microsoft.com/office/drawing/2014/main" id="{A56AAD0F-D8E1-4E6E-97DB-675B3B69E856}"/>
              </a:ext>
            </a:extLst>
          </p:cNvPr>
          <p:cNvSpPr>
            <a:spLocks noGrp="1"/>
          </p:cNvSpPr>
          <p:nvPr>
            <p:ph idx="1"/>
          </p:nvPr>
        </p:nvSpPr>
        <p:spPr/>
        <p:txBody>
          <a:bodyPr>
            <a:normAutofit/>
          </a:bodyPr>
          <a:lstStyle/>
          <a:p>
            <a:r>
              <a:rPr lang="en-US" dirty="0"/>
              <a:t>This webinar has provided you with a foundational understanding of the LCFF, the LCAP and the accountability system </a:t>
            </a:r>
          </a:p>
          <a:p>
            <a:r>
              <a:rPr lang="en-US" dirty="0"/>
              <a:t>In the coming weeks we will build on this foundation as we take an in-depth look at stakeholders, the LCAP, and applicable requirements</a:t>
            </a:r>
          </a:p>
          <a:p>
            <a:r>
              <a:rPr lang="en-US" dirty="0"/>
              <a:t>As you review progress and develop the 2021-22 LCAP we hope that these foundational principles provide a point of reference which informs policies, procedures and practice in a way that leads to improved outcomes for students</a:t>
            </a:r>
          </a:p>
        </p:txBody>
      </p:sp>
      <p:sp>
        <p:nvSpPr>
          <p:cNvPr id="4" name="Slide Number Placeholder 3">
            <a:extLst>
              <a:ext uri="{FF2B5EF4-FFF2-40B4-BE49-F238E27FC236}">
                <a16:creationId xmlns:a16="http://schemas.microsoft.com/office/drawing/2014/main" id="{4F0DFFE3-958E-4610-A0A3-667ADC20A286}"/>
              </a:ext>
            </a:extLst>
          </p:cNvPr>
          <p:cNvSpPr>
            <a:spLocks noGrp="1"/>
          </p:cNvSpPr>
          <p:nvPr>
            <p:ph type="sldNum" sz="quarter" idx="12"/>
          </p:nvPr>
        </p:nvSpPr>
        <p:spPr/>
        <p:txBody>
          <a:bodyPr/>
          <a:lstStyle/>
          <a:p>
            <a:fld id="{1E47FE53-EBF0-4DA7-9D9D-CC1C3A20F3CB}" type="slidenum">
              <a:rPr lang="en-US" sz="2400" smtClean="0"/>
              <a:t>49</a:t>
            </a:fld>
            <a:endParaRPr lang="en-US" sz="2400" dirty="0"/>
          </a:p>
        </p:txBody>
      </p:sp>
    </p:spTree>
    <p:extLst>
      <p:ext uri="{BB962C8B-B14F-4D97-AF65-F5344CB8AC3E}">
        <p14:creationId xmlns:p14="http://schemas.microsoft.com/office/powerpoint/2010/main" val="121951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FA13F-8258-4219-BB3A-A304113BD49D}"/>
              </a:ext>
            </a:extLst>
          </p:cNvPr>
          <p:cNvSpPr>
            <a:spLocks noGrp="1"/>
          </p:cNvSpPr>
          <p:nvPr>
            <p:ph type="title"/>
          </p:nvPr>
        </p:nvSpPr>
        <p:spPr/>
        <p:txBody>
          <a:bodyPr>
            <a:normAutofit/>
          </a:bodyPr>
          <a:lstStyle/>
          <a:p>
            <a:r>
              <a:rPr lang="en-US" sz="6600" dirty="0"/>
              <a:t>Background</a:t>
            </a:r>
          </a:p>
        </p:txBody>
      </p:sp>
      <p:sp>
        <p:nvSpPr>
          <p:cNvPr id="6" name="Text Placeholder 5">
            <a:extLst>
              <a:ext uri="{FF2B5EF4-FFF2-40B4-BE49-F238E27FC236}">
                <a16:creationId xmlns:a16="http://schemas.microsoft.com/office/drawing/2014/main" id="{655B27C7-2F68-4988-9032-414AB4AE9F57}"/>
              </a:ext>
            </a:extLst>
          </p:cNvPr>
          <p:cNvSpPr>
            <a:spLocks noGrp="1"/>
          </p:cNvSpPr>
          <p:nvPr>
            <p:ph type="body" idx="1"/>
          </p:nvPr>
        </p:nvSpPr>
        <p:spPr/>
        <p:txBody>
          <a:bodyPr/>
          <a:lstStyle/>
          <a:p>
            <a:r>
              <a:rPr lang="en-US" dirty="0"/>
              <a:t>Funding and Accountability Before the LCFF</a:t>
            </a:r>
          </a:p>
        </p:txBody>
      </p:sp>
      <p:sp>
        <p:nvSpPr>
          <p:cNvPr id="4" name="Slide Number Placeholder 3">
            <a:extLst>
              <a:ext uri="{FF2B5EF4-FFF2-40B4-BE49-F238E27FC236}">
                <a16:creationId xmlns:a16="http://schemas.microsoft.com/office/drawing/2014/main" id="{26E866B8-ACB2-484F-B14F-3B2E4272CFA9}"/>
              </a:ext>
            </a:extLst>
          </p:cNvPr>
          <p:cNvSpPr>
            <a:spLocks noGrp="1"/>
          </p:cNvSpPr>
          <p:nvPr>
            <p:ph type="sldNum" sz="quarter" idx="12"/>
          </p:nvPr>
        </p:nvSpPr>
        <p:spPr/>
        <p:txBody>
          <a:bodyPr/>
          <a:lstStyle/>
          <a:p>
            <a:fld id="{1E47FE53-EBF0-4DA7-9D9D-CC1C3A20F3CB}" type="slidenum">
              <a:rPr lang="en-US" sz="2400" smtClean="0"/>
              <a:t>5</a:t>
            </a:fld>
            <a:endParaRPr lang="en-US" sz="2400" dirty="0"/>
          </a:p>
        </p:txBody>
      </p:sp>
    </p:spTree>
    <p:extLst>
      <p:ext uri="{BB962C8B-B14F-4D97-AF65-F5344CB8AC3E}">
        <p14:creationId xmlns:p14="http://schemas.microsoft.com/office/powerpoint/2010/main" val="1758810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365715933_1_1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Arial"/>
              <a:buNone/>
            </a:pPr>
            <a:r>
              <a:rPr lang="en-US" dirty="0"/>
              <a:t>Upcoming Webinars</a:t>
            </a:r>
            <a:endParaRPr dirty="0"/>
          </a:p>
        </p:txBody>
      </p:sp>
      <p:sp>
        <p:nvSpPr>
          <p:cNvPr id="323" name="Google Shape;323;gb365715933_1_19"/>
          <p:cNvSpPr txBox="1">
            <a:spLocks noGrp="1"/>
          </p:cNvSpPr>
          <p:nvPr>
            <p:ph type="body" idx="1"/>
          </p:nvPr>
        </p:nvSpPr>
        <p:spPr>
          <a:xfrm>
            <a:off x="1097280" y="1737360"/>
            <a:ext cx="4937760" cy="736282"/>
          </a:xfrm>
          <a:prstGeom prst="rect">
            <a:avLst/>
          </a:prstGeom>
          <a:noFill/>
          <a:ln>
            <a:noFill/>
          </a:ln>
        </p:spPr>
        <p:txBody>
          <a:bodyPr spcFirstLastPara="1" wrap="square" lIns="45700" tIns="45700" rIns="45700" bIns="45700" anchor="t" anchorCtr="0">
            <a:noAutofit/>
          </a:bodyPr>
          <a:lstStyle/>
          <a:p>
            <a:pPr marL="176212" lvl="0" indent="0">
              <a:spcBef>
                <a:spcPts val="1400"/>
              </a:spcBef>
              <a:buSzPts val="2800"/>
            </a:pPr>
            <a:r>
              <a:rPr lang="en-US" sz="2400" b="1" dirty="0"/>
              <a:t>Tuesdays @ 2</a:t>
            </a:r>
            <a:endParaRPr sz="2400" b="1" dirty="0"/>
          </a:p>
        </p:txBody>
      </p:sp>
      <p:sp>
        <p:nvSpPr>
          <p:cNvPr id="2" name="Text Placeholder 1">
            <a:extLst>
              <a:ext uri="{FF2B5EF4-FFF2-40B4-BE49-F238E27FC236}">
                <a16:creationId xmlns:a16="http://schemas.microsoft.com/office/drawing/2014/main" id="{C2020C05-1451-4E9A-884B-C8C9BDB04BF5}"/>
              </a:ext>
            </a:extLst>
          </p:cNvPr>
          <p:cNvSpPr>
            <a:spLocks noGrp="1"/>
          </p:cNvSpPr>
          <p:nvPr>
            <p:ph type="body" idx="2"/>
          </p:nvPr>
        </p:nvSpPr>
        <p:spPr>
          <a:xfrm>
            <a:off x="1158240" y="2297487"/>
            <a:ext cx="4937760" cy="3548836"/>
          </a:xfrm>
        </p:spPr>
        <p:txBody>
          <a:bodyPr>
            <a:normAutofit fontScale="62500" lnSpcReduction="20000"/>
          </a:bodyPr>
          <a:lstStyle/>
          <a:p>
            <a:pPr lvl="0" indent="-381000">
              <a:lnSpc>
                <a:spcPct val="100000"/>
              </a:lnSpc>
              <a:spcBef>
                <a:spcPts val="0"/>
              </a:spcBef>
              <a:spcAft>
                <a:spcPts val="1200"/>
              </a:spcAft>
              <a:buSzPts val="2400"/>
            </a:pPr>
            <a:r>
              <a:rPr lang="en-US" sz="3800" strike="sngStrike" dirty="0"/>
              <a:t>1/19: Local Control Funding Formula 101</a:t>
            </a:r>
          </a:p>
          <a:p>
            <a:pPr lvl="0" indent="-381000">
              <a:lnSpc>
                <a:spcPct val="100000"/>
              </a:lnSpc>
              <a:spcBef>
                <a:spcPts val="0"/>
              </a:spcBef>
              <a:spcAft>
                <a:spcPts val="1200"/>
              </a:spcAft>
              <a:buSzPts val="2400"/>
            </a:pPr>
            <a:r>
              <a:rPr lang="en-US" sz="3800" dirty="0"/>
              <a:t>1/26: Stakeholders and the LCAP</a:t>
            </a:r>
          </a:p>
          <a:p>
            <a:pPr lvl="0" indent="-381000">
              <a:lnSpc>
                <a:spcPct val="100000"/>
              </a:lnSpc>
              <a:spcBef>
                <a:spcPts val="0"/>
              </a:spcBef>
              <a:spcAft>
                <a:spcPts val="1200"/>
              </a:spcAft>
              <a:buSzPts val="2400"/>
            </a:pPr>
            <a:r>
              <a:rPr lang="en-US" sz="3800" dirty="0"/>
              <a:t>2/2: LCAP and Annual Update Templates and Instructions for the 2021-22 School Year </a:t>
            </a:r>
          </a:p>
          <a:p>
            <a:pPr lvl="0" indent="-381000">
              <a:lnSpc>
                <a:spcPct val="100000"/>
              </a:lnSpc>
              <a:spcBef>
                <a:spcPts val="0"/>
              </a:spcBef>
              <a:buSzPts val="2400"/>
            </a:pPr>
            <a:r>
              <a:rPr lang="en-US" sz="3800" dirty="0"/>
              <a:t>2/9: Developing Focus Goals and Maintenance Goals for the LCAP</a:t>
            </a:r>
          </a:p>
        </p:txBody>
      </p:sp>
      <p:sp>
        <p:nvSpPr>
          <p:cNvPr id="3" name="Text Placeholder 2">
            <a:extLst>
              <a:ext uri="{FF2B5EF4-FFF2-40B4-BE49-F238E27FC236}">
                <a16:creationId xmlns:a16="http://schemas.microsoft.com/office/drawing/2014/main" id="{1B62B3BC-40C3-4DB9-A219-2F551DD8FFAB}"/>
              </a:ext>
            </a:extLst>
          </p:cNvPr>
          <p:cNvSpPr>
            <a:spLocks noGrp="1"/>
          </p:cNvSpPr>
          <p:nvPr>
            <p:ph type="body" idx="3"/>
          </p:nvPr>
        </p:nvSpPr>
        <p:spPr>
          <a:xfrm>
            <a:off x="6199894" y="1734601"/>
            <a:ext cx="4937760" cy="736282"/>
          </a:xfrm>
        </p:spPr>
        <p:txBody>
          <a:bodyPr>
            <a:normAutofit/>
          </a:bodyPr>
          <a:lstStyle/>
          <a:p>
            <a:r>
              <a:rPr lang="en-US" sz="2400" b="1" dirty="0"/>
              <a:t>Thursdays @ 3</a:t>
            </a:r>
          </a:p>
        </p:txBody>
      </p:sp>
      <p:sp>
        <p:nvSpPr>
          <p:cNvPr id="4" name="Text Placeholder 3">
            <a:extLst>
              <a:ext uri="{FF2B5EF4-FFF2-40B4-BE49-F238E27FC236}">
                <a16:creationId xmlns:a16="http://schemas.microsoft.com/office/drawing/2014/main" id="{43C93102-AA20-4FF4-9000-C6388505DDAF}"/>
              </a:ext>
            </a:extLst>
          </p:cNvPr>
          <p:cNvSpPr>
            <a:spLocks noGrp="1"/>
          </p:cNvSpPr>
          <p:nvPr>
            <p:ph type="body" idx="4"/>
          </p:nvPr>
        </p:nvSpPr>
        <p:spPr>
          <a:xfrm>
            <a:off x="6217920" y="2299812"/>
            <a:ext cx="4937760" cy="3378200"/>
          </a:xfrm>
        </p:spPr>
        <p:txBody>
          <a:bodyPr>
            <a:normAutofit fontScale="92500" lnSpcReduction="20000"/>
          </a:bodyPr>
          <a:lstStyle/>
          <a:p>
            <a:pPr>
              <a:spcBef>
                <a:spcPts val="0"/>
              </a:spcBef>
              <a:spcAft>
                <a:spcPts val="1200"/>
              </a:spcAft>
            </a:pPr>
            <a:r>
              <a:rPr lang="en-US" dirty="0"/>
              <a:t>1/21: Increasing or Improving Services for Students who are Low-Income, English Learners, and Foster Youth </a:t>
            </a:r>
          </a:p>
          <a:p>
            <a:pPr>
              <a:spcBef>
                <a:spcPts val="0"/>
              </a:spcBef>
              <a:spcAft>
                <a:spcPts val="1200"/>
              </a:spcAft>
            </a:pPr>
            <a:r>
              <a:rPr lang="en-US" dirty="0"/>
              <a:t>1/28: Data and the LCAP</a:t>
            </a:r>
          </a:p>
          <a:p>
            <a:pPr>
              <a:spcBef>
                <a:spcPts val="0"/>
              </a:spcBef>
              <a:spcAft>
                <a:spcPts val="1200"/>
              </a:spcAft>
            </a:pPr>
            <a:r>
              <a:rPr lang="en-US" dirty="0"/>
              <a:t>2/4: Developing Broad Goals for the LCAP</a:t>
            </a:r>
          </a:p>
          <a:p>
            <a:pPr>
              <a:spcBef>
                <a:spcPts val="0"/>
              </a:spcBef>
              <a:spcAft>
                <a:spcPts val="1200"/>
              </a:spcAft>
            </a:pPr>
            <a:r>
              <a:rPr lang="en-US" dirty="0"/>
              <a:t>2/11: The CA School Dashboard Local Indicator Process for 2021-22</a:t>
            </a:r>
          </a:p>
        </p:txBody>
      </p:sp>
      <p:sp>
        <p:nvSpPr>
          <p:cNvPr id="5" name="TextBox 4">
            <a:extLst>
              <a:ext uri="{FF2B5EF4-FFF2-40B4-BE49-F238E27FC236}">
                <a16:creationId xmlns:a16="http://schemas.microsoft.com/office/drawing/2014/main" id="{7CA95918-CD2B-4D80-B499-B25E90CB5215}"/>
              </a:ext>
            </a:extLst>
          </p:cNvPr>
          <p:cNvSpPr txBox="1"/>
          <p:nvPr/>
        </p:nvSpPr>
        <p:spPr>
          <a:xfrm>
            <a:off x="1179707" y="5871411"/>
            <a:ext cx="9239640" cy="461665"/>
          </a:xfrm>
          <a:prstGeom prst="rect">
            <a:avLst/>
          </a:prstGeom>
          <a:noFill/>
        </p:spPr>
        <p:txBody>
          <a:bodyPr wrap="square" rtlCol="0">
            <a:spAutoFit/>
          </a:bodyPr>
          <a:lstStyle/>
          <a:p>
            <a:r>
              <a:rPr lang="en-US" sz="2400" dirty="0">
                <a:solidFill>
                  <a:schemeClr val="tx1">
                    <a:lumMod val="75000"/>
                    <a:lumOff val="25000"/>
                  </a:schemeClr>
                </a:solidFill>
              </a:rPr>
              <a:t>[Note: All dates with strikethrough have occurred.]</a:t>
            </a:r>
          </a:p>
        </p:txBody>
      </p:sp>
      <p:sp>
        <p:nvSpPr>
          <p:cNvPr id="324" name="Google Shape;324;gb365715933_1_1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50</a:t>
            </a:fld>
            <a:endParaRPr sz="2400" dirty="0"/>
          </a:p>
        </p:txBody>
      </p:sp>
    </p:spTree>
    <p:extLst>
      <p:ext uri="{BB962C8B-B14F-4D97-AF65-F5344CB8AC3E}">
        <p14:creationId xmlns:p14="http://schemas.microsoft.com/office/powerpoint/2010/main" val="2579894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DCFE9-A28A-4555-891B-18A3EEF42F12}"/>
              </a:ext>
            </a:extLst>
          </p:cNvPr>
          <p:cNvSpPr>
            <a:spLocks noGrp="1"/>
          </p:cNvSpPr>
          <p:nvPr>
            <p:ph type="title"/>
          </p:nvPr>
        </p:nvSpPr>
        <p:spPr/>
        <p:txBody>
          <a:bodyPr/>
          <a:lstStyle/>
          <a:p>
            <a:r>
              <a:rPr lang="en-US" dirty="0"/>
              <a:t>For More Information</a:t>
            </a:r>
          </a:p>
        </p:txBody>
      </p:sp>
      <p:sp>
        <p:nvSpPr>
          <p:cNvPr id="6" name="Content Placeholder 5">
            <a:extLst>
              <a:ext uri="{FF2B5EF4-FFF2-40B4-BE49-F238E27FC236}">
                <a16:creationId xmlns:a16="http://schemas.microsoft.com/office/drawing/2014/main" id="{D27F30B6-F1A4-46D6-9560-656AA036C73C}"/>
              </a:ext>
            </a:extLst>
          </p:cNvPr>
          <p:cNvSpPr>
            <a:spLocks noGrp="1"/>
          </p:cNvSpPr>
          <p:nvPr>
            <p:ph idx="1"/>
          </p:nvPr>
        </p:nvSpPr>
        <p:spPr/>
        <p:txBody>
          <a:bodyPr/>
          <a:lstStyle/>
          <a:p>
            <a:r>
              <a:rPr lang="en-US" dirty="0"/>
              <a:t>Local Control Funding Formula web page: </a:t>
            </a:r>
            <a:r>
              <a:rPr lang="en-US" dirty="0">
                <a:solidFill>
                  <a:srgbClr val="0000FF"/>
                </a:solidFill>
                <a:hlinkClick r:id="rId2">
                  <a:extLst>
                    <a:ext uri="{A12FA001-AC4F-418D-AE19-62706E023703}">
                      <ahyp:hlinkClr xmlns:ahyp="http://schemas.microsoft.com/office/drawing/2018/hyperlinkcolor" val="tx"/>
                    </a:ext>
                  </a:extLst>
                </a:hlinkClick>
              </a:rPr>
              <a:t>https://www.cde.ca.gov/fg/aa/lc/index.asp</a:t>
            </a:r>
            <a:endParaRPr lang="en-US" dirty="0">
              <a:solidFill>
                <a:srgbClr val="0000FF"/>
              </a:solidFill>
            </a:endParaRPr>
          </a:p>
          <a:p>
            <a:r>
              <a:rPr lang="en-US" dirty="0"/>
              <a:t>Local Control and Accountability Plan (LCAP) web page: </a:t>
            </a:r>
            <a:r>
              <a:rPr lang="en-US" dirty="0">
                <a:solidFill>
                  <a:srgbClr val="0000FF"/>
                </a:solidFill>
                <a:hlinkClick r:id="rId3">
                  <a:extLst>
                    <a:ext uri="{A12FA001-AC4F-418D-AE19-62706E023703}">
                      <ahyp:hlinkClr xmlns:ahyp="http://schemas.microsoft.com/office/drawing/2018/hyperlinkcolor" val="tx"/>
                    </a:ext>
                  </a:extLst>
                </a:hlinkClick>
              </a:rPr>
              <a:t>https://www.cde.ca.gov/re/lc/</a:t>
            </a:r>
            <a:endParaRPr lang="en-US" dirty="0">
              <a:solidFill>
                <a:srgbClr val="0000FF"/>
              </a:solidFill>
            </a:endParaRPr>
          </a:p>
          <a:p>
            <a:r>
              <a:rPr lang="en-US" dirty="0"/>
              <a:t>California School Dashboard web page: </a:t>
            </a:r>
            <a:r>
              <a:rPr lang="en-US" dirty="0">
                <a:solidFill>
                  <a:srgbClr val="0000FF"/>
                </a:solidFill>
                <a:hlinkClick r:id="rId4">
                  <a:extLst>
                    <a:ext uri="{A12FA001-AC4F-418D-AE19-62706E023703}">
                      <ahyp:hlinkClr xmlns:ahyp="http://schemas.microsoft.com/office/drawing/2018/hyperlinkcolor" val="tx"/>
                    </a:ext>
                  </a:extLst>
                </a:hlinkClick>
              </a:rPr>
              <a:t>https://www.cde.ca.gov/ta/ac/cm/</a:t>
            </a:r>
            <a:endParaRPr lang="en-US" dirty="0">
              <a:solidFill>
                <a:srgbClr val="0000FF"/>
              </a:solidFill>
            </a:endParaRPr>
          </a:p>
          <a:p>
            <a:r>
              <a:rPr lang="en-US" dirty="0"/>
              <a:t>California's System of Support web page: </a:t>
            </a:r>
            <a:r>
              <a:rPr lang="en-US" dirty="0">
                <a:solidFill>
                  <a:srgbClr val="0000FF"/>
                </a:solidFill>
                <a:hlinkClick r:id="rId5">
                  <a:extLst>
                    <a:ext uri="{A12FA001-AC4F-418D-AE19-62706E023703}">
                      <ahyp:hlinkClr xmlns:ahyp="http://schemas.microsoft.com/office/drawing/2018/hyperlinkcolor" val="tx"/>
                    </a:ext>
                  </a:extLst>
                </a:hlinkClick>
              </a:rPr>
              <a:t>https://www.cde.ca.gov/sp/sw/t1/csss.asp</a:t>
            </a:r>
            <a:endParaRPr lang="en-US" dirty="0">
              <a:solidFill>
                <a:srgbClr val="0000FF"/>
              </a:solidFill>
            </a:endParaRPr>
          </a:p>
        </p:txBody>
      </p:sp>
      <p:sp>
        <p:nvSpPr>
          <p:cNvPr id="4" name="Slide Number Placeholder 3">
            <a:extLst>
              <a:ext uri="{FF2B5EF4-FFF2-40B4-BE49-F238E27FC236}">
                <a16:creationId xmlns:a16="http://schemas.microsoft.com/office/drawing/2014/main" id="{C79450FF-C744-4C4B-8124-3FB39D3A845F}"/>
              </a:ext>
            </a:extLst>
          </p:cNvPr>
          <p:cNvSpPr>
            <a:spLocks noGrp="1"/>
          </p:cNvSpPr>
          <p:nvPr>
            <p:ph type="sldNum" sz="quarter" idx="12"/>
          </p:nvPr>
        </p:nvSpPr>
        <p:spPr/>
        <p:txBody>
          <a:bodyPr/>
          <a:lstStyle/>
          <a:p>
            <a:fld id="{1E47FE53-EBF0-4DA7-9D9D-CC1C3A20F3CB}" type="slidenum">
              <a:rPr lang="en-US" sz="2400" smtClean="0"/>
              <a:t>51</a:t>
            </a:fld>
            <a:endParaRPr lang="en-US" sz="2400" dirty="0"/>
          </a:p>
        </p:txBody>
      </p:sp>
    </p:spTree>
    <p:extLst>
      <p:ext uri="{BB962C8B-B14F-4D97-AF65-F5344CB8AC3E}">
        <p14:creationId xmlns:p14="http://schemas.microsoft.com/office/powerpoint/2010/main" val="67349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77A2B-4AAE-46E5-B12C-4700AA507733}"/>
              </a:ext>
            </a:extLst>
          </p:cNvPr>
          <p:cNvSpPr>
            <a:spLocks noGrp="1"/>
          </p:cNvSpPr>
          <p:nvPr>
            <p:ph type="title"/>
          </p:nvPr>
        </p:nvSpPr>
        <p:spPr/>
        <p:txBody>
          <a:bodyPr>
            <a:normAutofit/>
          </a:bodyPr>
          <a:lstStyle/>
          <a:p>
            <a:r>
              <a:rPr lang="en-US" sz="6600" dirty="0"/>
              <a:t>Questions?</a:t>
            </a:r>
          </a:p>
        </p:txBody>
      </p:sp>
      <p:sp>
        <p:nvSpPr>
          <p:cNvPr id="4" name="Slide Number Placeholder 3">
            <a:extLst>
              <a:ext uri="{FF2B5EF4-FFF2-40B4-BE49-F238E27FC236}">
                <a16:creationId xmlns:a16="http://schemas.microsoft.com/office/drawing/2014/main" id="{5FCB56AB-C9EC-436F-A99E-A1447F4AA1FB}"/>
              </a:ext>
            </a:extLst>
          </p:cNvPr>
          <p:cNvSpPr>
            <a:spLocks noGrp="1"/>
          </p:cNvSpPr>
          <p:nvPr>
            <p:ph type="sldNum" sz="quarter" idx="12"/>
          </p:nvPr>
        </p:nvSpPr>
        <p:spPr/>
        <p:txBody>
          <a:bodyPr/>
          <a:lstStyle/>
          <a:p>
            <a:fld id="{1E47FE53-EBF0-4DA7-9D9D-CC1C3A20F3CB}" type="slidenum">
              <a:rPr lang="en-US" sz="2400" smtClean="0"/>
              <a:t>52</a:t>
            </a:fld>
            <a:endParaRPr lang="en-US" sz="2400" dirty="0"/>
          </a:p>
        </p:txBody>
      </p:sp>
    </p:spTree>
    <p:extLst>
      <p:ext uri="{BB962C8B-B14F-4D97-AF65-F5344CB8AC3E}">
        <p14:creationId xmlns:p14="http://schemas.microsoft.com/office/powerpoint/2010/main" val="3932755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2" name="Google Shape;332;p53"/>
          <p:cNvSpPr txBox="1">
            <a:spLocks noGrp="1"/>
          </p:cNvSpPr>
          <p:nvPr>
            <p:ph type="title"/>
          </p:nvPr>
        </p:nvSpPr>
        <p:spPr>
          <a:prstGeom prst="rect">
            <a:avLst/>
          </a:prstGeom>
        </p:spPr>
        <p:txBody>
          <a:bodyPr spcFirstLastPara="1" wrap="square" lIns="91425" tIns="45700" rIns="91425" bIns="45700" anchor="b" anchorCtr="0">
            <a:noAutofit/>
          </a:bodyPr>
          <a:lstStyle/>
          <a:p>
            <a:pPr lvl="0">
              <a:spcBef>
                <a:spcPts val="0"/>
              </a:spcBef>
            </a:pPr>
            <a:r>
              <a:rPr lang="en-US" dirty="0"/>
              <a:t>Contact Information</a:t>
            </a:r>
            <a:endParaRPr dirty="0"/>
          </a:p>
        </p:txBody>
      </p:sp>
      <p:sp>
        <p:nvSpPr>
          <p:cNvPr id="330" name="Google Shape;330;p53"/>
          <p:cNvSpPr txBox="1">
            <a:spLocks noGrp="1"/>
          </p:cNvSpPr>
          <p:nvPr>
            <p:ph idx="1"/>
          </p:nvPr>
        </p:nvSpPr>
        <p:spPr>
          <a:prstGeom prst="rect">
            <a:avLst/>
          </a:prstGeom>
          <a:noFill/>
          <a:ln>
            <a:noFill/>
          </a:ln>
        </p:spPr>
        <p:txBody>
          <a:bodyPr spcFirstLastPara="1" wrap="square" lIns="45700" tIns="45700" rIns="45700" bIns="45700" anchor="t" anchorCtr="0">
            <a:normAutofit/>
          </a:bodyPr>
          <a:lstStyle/>
          <a:p>
            <a:pPr marL="201168" lvl="1" indent="0" algn="ctr" rtl="0">
              <a:lnSpc>
                <a:spcPct val="80000"/>
              </a:lnSpc>
              <a:spcBef>
                <a:spcPts val="600"/>
              </a:spcBef>
              <a:spcAft>
                <a:spcPts val="0"/>
              </a:spcAft>
              <a:buSzPts val="2220"/>
              <a:buNone/>
            </a:pPr>
            <a:r>
              <a:rPr lang="en-US" sz="3200" dirty="0"/>
              <a:t>If you have any questions, please contact the Local Agency Systems Support Office at </a:t>
            </a:r>
            <a:r>
              <a:rPr lang="en-US" sz="3200" u="sng" dirty="0">
                <a:solidFill>
                  <a:srgbClr val="0000FF"/>
                </a:solidFill>
                <a:hlinkClick r:id="rId3">
                  <a:extLst>
                    <a:ext uri="{A12FA001-AC4F-418D-AE19-62706E023703}">
                      <ahyp:hlinkClr xmlns:ahyp="http://schemas.microsoft.com/office/drawing/2018/hyperlinkcolor" val="tx"/>
                    </a:ext>
                  </a:extLst>
                </a:hlinkClick>
              </a:rPr>
              <a:t>LCFF@cde.ca.gov</a:t>
            </a:r>
            <a:r>
              <a:rPr lang="en-US" sz="3200" dirty="0">
                <a:solidFill>
                  <a:srgbClr val="0000FF"/>
                </a:solidFill>
              </a:rPr>
              <a:t> </a:t>
            </a:r>
            <a:endParaRPr sz="3200" dirty="0">
              <a:solidFill>
                <a:srgbClr val="0000FF"/>
              </a:solidFill>
            </a:endParaRPr>
          </a:p>
          <a:p>
            <a:pPr marL="201168" lvl="1" indent="0" algn="ctr" rtl="0">
              <a:lnSpc>
                <a:spcPct val="80000"/>
              </a:lnSpc>
              <a:spcBef>
                <a:spcPts val="600"/>
              </a:spcBef>
              <a:spcAft>
                <a:spcPts val="0"/>
              </a:spcAft>
              <a:buSzPts val="2220"/>
              <a:buNone/>
            </a:pPr>
            <a:endParaRPr sz="3200" dirty="0"/>
          </a:p>
          <a:p>
            <a:pPr marL="201168" lvl="1" indent="0" algn="ctr" rtl="0">
              <a:lnSpc>
                <a:spcPct val="80000"/>
              </a:lnSpc>
              <a:spcBef>
                <a:spcPts val="600"/>
              </a:spcBef>
              <a:spcAft>
                <a:spcPts val="0"/>
              </a:spcAft>
              <a:buSzPts val="2220"/>
              <a:buNone/>
            </a:pPr>
            <a:r>
              <a:rPr lang="en-US" sz="3200" dirty="0"/>
              <a:t>Tuesdays @ 2 webpage: </a:t>
            </a:r>
          </a:p>
          <a:p>
            <a:pPr marL="201168" lvl="1" indent="0" algn="ctr" rtl="0">
              <a:lnSpc>
                <a:spcPct val="80000"/>
              </a:lnSpc>
              <a:spcBef>
                <a:spcPts val="600"/>
              </a:spcBef>
              <a:spcAft>
                <a:spcPts val="0"/>
              </a:spcAft>
              <a:buSzPts val="2220"/>
              <a:buNone/>
            </a:pPr>
            <a:r>
              <a:rPr lang="en-US" sz="3200" dirty="0">
                <a:solidFill>
                  <a:srgbClr val="0000FF"/>
                </a:solidFill>
                <a:hlinkClick r:id="rId4">
                  <a:extLst>
                    <a:ext uri="{A12FA001-AC4F-418D-AE19-62706E023703}">
                      <ahyp:hlinkClr xmlns:ahyp="http://schemas.microsoft.com/office/drawing/2018/hyperlinkcolor" val="tx"/>
                    </a:ext>
                  </a:extLst>
                </a:hlinkClick>
              </a:rPr>
              <a:t>https://www.cde.c a.gov/fg/aa/lc/tuesdaysat2.asp</a:t>
            </a:r>
            <a:endParaRPr sz="3200" dirty="0">
              <a:solidFill>
                <a:srgbClr val="0000FF"/>
              </a:solidFill>
            </a:endParaRPr>
          </a:p>
        </p:txBody>
      </p:sp>
      <p:sp>
        <p:nvSpPr>
          <p:cNvPr id="331" name="Google Shape;331;p5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53</a:t>
            </a:fld>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26D5-3EC2-4ECE-8161-64951FD08F62}"/>
              </a:ext>
            </a:extLst>
          </p:cNvPr>
          <p:cNvSpPr>
            <a:spLocks noGrp="1"/>
          </p:cNvSpPr>
          <p:nvPr>
            <p:ph type="title"/>
          </p:nvPr>
        </p:nvSpPr>
        <p:spPr/>
        <p:txBody>
          <a:bodyPr/>
          <a:lstStyle/>
          <a:p>
            <a:r>
              <a:rPr lang="en-US" dirty="0"/>
              <a:t>Funding Before the LCFF</a:t>
            </a:r>
          </a:p>
        </p:txBody>
      </p:sp>
      <p:sp>
        <p:nvSpPr>
          <p:cNvPr id="3" name="Content Placeholder 2">
            <a:extLst>
              <a:ext uri="{FF2B5EF4-FFF2-40B4-BE49-F238E27FC236}">
                <a16:creationId xmlns:a16="http://schemas.microsoft.com/office/drawing/2014/main" id="{F426E8A6-7150-4F7A-A825-3260E558094B}"/>
              </a:ext>
            </a:extLst>
          </p:cNvPr>
          <p:cNvSpPr>
            <a:spLocks noGrp="1"/>
          </p:cNvSpPr>
          <p:nvPr>
            <p:ph idx="1"/>
          </p:nvPr>
        </p:nvSpPr>
        <p:spPr>
          <a:xfrm>
            <a:off x="704538" y="1845733"/>
            <a:ext cx="10451142" cy="4355561"/>
          </a:xfrm>
        </p:spPr>
        <p:txBody>
          <a:bodyPr>
            <a:noAutofit/>
          </a:bodyPr>
          <a:lstStyle/>
          <a:p>
            <a:pPr>
              <a:spcBef>
                <a:spcPts val="200"/>
              </a:spcBef>
            </a:pPr>
            <a:r>
              <a:rPr lang="en-US" sz="2400" dirty="0"/>
              <a:t>Until 1971: local control / local funding through property taxes</a:t>
            </a:r>
          </a:p>
          <a:p>
            <a:pPr>
              <a:spcBef>
                <a:spcPts val="200"/>
              </a:spcBef>
            </a:pPr>
            <a:r>
              <a:rPr lang="en-US" sz="2400" dirty="0"/>
              <a:t>1972: Revenue Limits (frozen at then current level) - beginning of State control</a:t>
            </a:r>
          </a:p>
          <a:p>
            <a:pPr>
              <a:spcBef>
                <a:spcPts val="200"/>
              </a:spcBef>
            </a:pPr>
            <a:r>
              <a:rPr lang="en-US" sz="2400" dirty="0" err="1"/>
              <a:t>Serano</a:t>
            </a:r>
            <a:r>
              <a:rPr lang="en-US" sz="2400" dirty="0"/>
              <a:t> vs. Priest: inequities in funding unconstitutional</a:t>
            </a:r>
          </a:p>
          <a:p>
            <a:pPr>
              <a:spcBef>
                <a:spcPts val="200"/>
              </a:spcBef>
            </a:pPr>
            <a:r>
              <a:rPr lang="en-US" sz="2400" dirty="0"/>
              <a:t>1978: Prop 13, which shifted a preponderance of funding away from local property taxes</a:t>
            </a:r>
          </a:p>
          <a:p>
            <a:pPr>
              <a:spcBef>
                <a:spcPts val="200"/>
              </a:spcBef>
            </a:pPr>
            <a:r>
              <a:rPr lang="en-US" sz="2400" dirty="0"/>
              <a:t>1980 – 2013: modest growth in revenue limits, but a massive growth in categorical programs</a:t>
            </a:r>
          </a:p>
          <a:p>
            <a:pPr>
              <a:spcBef>
                <a:spcPts val="200"/>
              </a:spcBef>
            </a:pPr>
            <a:r>
              <a:rPr lang="en-US" sz="2400" dirty="0"/>
              <a:t>1988: Prop 98 </a:t>
            </a:r>
          </a:p>
          <a:p>
            <a:pPr>
              <a:spcBef>
                <a:spcPts val="200"/>
              </a:spcBef>
            </a:pPr>
            <a:r>
              <a:rPr lang="en-US" sz="2400" dirty="0"/>
              <a:t>2008 – 2009: Great Recession, midyear cuts budget, categorical flexibility</a:t>
            </a:r>
          </a:p>
          <a:p>
            <a:pPr>
              <a:spcBef>
                <a:spcPts val="200"/>
              </a:spcBef>
            </a:pPr>
            <a:r>
              <a:rPr lang="en-US" sz="2400" dirty="0"/>
              <a:t>2013 – 2014: First year of LCFF, elimination of over 40 categorical programs</a:t>
            </a:r>
          </a:p>
        </p:txBody>
      </p:sp>
      <p:sp>
        <p:nvSpPr>
          <p:cNvPr id="4" name="Slide Number Placeholder 3">
            <a:extLst>
              <a:ext uri="{FF2B5EF4-FFF2-40B4-BE49-F238E27FC236}">
                <a16:creationId xmlns:a16="http://schemas.microsoft.com/office/drawing/2014/main" id="{35723229-1BE7-4E53-97B8-E4DA77115639}"/>
              </a:ext>
            </a:extLst>
          </p:cNvPr>
          <p:cNvSpPr>
            <a:spLocks noGrp="1"/>
          </p:cNvSpPr>
          <p:nvPr>
            <p:ph type="sldNum" sz="quarter" idx="12"/>
          </p:nvPr>
        </p:nvSpPr>
        <p:spPr/>
        <p:txBody>
          <a:bodyPr/>
          <a:lstStyle/>
          <a:p>
            <a:fld id="{1E47FE53-EBF0-4DA7-9D9D-CC1C3A20F3CB}" type="slidenum">
              <a:rPr lang="en-US" sz="2400" smtClean="0"/>
              <a:t>6</a:t>
            </a:fld>
            <a:endParaRPr lang="en-US" sz="2400" dirty="0"/>
          </a:p>
        </p:txBody>
      </p:sp>
    </p:spTree>
    <p:extLst>
      <p:ext uri="{BB962C8B-B14F-4D97-AF65-F5344CB8AC3E}">
        <p14:creationId xmlns:p14="http://schemas.microsoft.com/office/powerpoint/2010/main" val="167617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7FCF-5940-4F12-B38C-8A23041798FE}"/>
              </a:ext>
            </a:extLst>
          </p:cNvPr>
          <p:cNvSpPr>
            <a:spLocks noGrp="1"/>
          </p:cNvSpPr>
          <p:nvPr>
            <p:ph type="title"/>
          </p:nvPr>
        </p:nvSpPr>
        <p:spPr/>
        <p:txBody>
          <a:bodyPr/>
          <a:lstStyle/>
          <a:p>
            <a:r>
              <a:rPr lang="en-US" dirty="0"/>
              <a:t>Accountability Before the LCFF</a:t>
            </a:r>
          </a:p>
        </p:txBody>
      </p:sp>
      <p:sp>
        <p:nvSpPr>
          <p:cNvPr id="3" name="Content Placeholder 2">
            <a:extLst>
              <a:ext uri="{FF2B5EF4-FFF2-40B4-BE49-F238E27FC236}">
                <a16:creationId xmlns:a16="http://schemas.microsoft.com/office/drawing/2014/main" id="{4371074E-9151-466A-BE37-4FBCFEC1A4FC}"/>
              </a:ext>
            </a:extLst>
          </p:cNvPr>
          <p:cNvSpPr>
            <a:spLocks noGrp="1"/>
          </p:cNvSpPr>
          <p:nvPr>
            <p:ph idx="1"/>
          </p:nvPr>
        </p:nvSpPr>
        <p:spPr/>
        <p:txBody>
          <a:bodyPr/>
          <a:lstStyle/>
          <a:p>
            <a:r>
              <a:rPr lang="en-US" dirty="0"/>
              <a:t>The Public Schools Accountability Act (1999)</a:t>
            </a:r>
          </a:p>
          <a:p>
            <a:pPr lvl="1">
              <a:buFont typeface="Arial" panose="020B0604020202020204" pitchFamily="34" charset="0"/>
              <a:buChar char="•"/>
            </a:pPr>
            <a:r>
              <a:rPr lang="en-US" dirty="0"/>
              <a:t>The Academic Performance Index (API)</a:t>
            </a:r>
          </a:p>
          <a:p>
            <a:pPr lvl="1">
              <a:buFont typeface="Arial" panose="020B0604020202020204" pitchFamily="34" charset="0"/>
              <a:buChar char="•"/>
            </a:pPr>
            <a:r>
              <a:rPr lang="en-US" dirty="0"/>
              <a:t>The Immediate Intervention/ Underperforming Schools Program</a:t>
            </a:r>
          </a:p>
          <a:p>
            <a:pPr lvl="2">
              <a:buFont typeface="Arial" panose="020B0604020202020204" pitchFamily="34" charset="0"/>
              <a:buChar char="•"/>
            </a:pPr>
            <a:r>
              <a:rPr lang="en-US" dirty="0"/>
              <a:t>School Assistance and Intervention Team (SAIT)</a:t>
            </a:r>
          </a:p>
          <a:p>
            <a:pPr lvl="2">
              <a:buFont typeface="Arial" panose="020B0604020202020204" pitchFamily="34" charset="0"/>
              <a:buChar char="•"/>
            </a:pPr>
            <a:r>
              <a:rPr lang="en-US" dirty="0"/>
              <a:t>District Assistance and Intervention Team (DAIT)</a:t>
            </a:r>
          </a:p>
          <a:p>
            <a:r>
              <a:rPr lang="en-US" dirty="0"/>
              <a:t>The No Child Left Behind Act of 2001 (NCLB)</a:t>
            </a:r>
          </a:p>
          <a:p>
            <a:pPr lvl="1"/>
            <a:r>
              <a:rPr lang="en-US" dirty="0"/>
              <a:t>Adequate Yearly Progress (AYP)</a:t>
            </a:r>
          </a:p>
          <a:p>
            <a:pPr lvl="1"/>
            <a:r>
              <a:rPr lang="en-US" dirty="0"/>
              <a:t>Program Improvement</a:t>
            </a:r>
          </a:p>
          <a:p>
            <a:pPr lvl="1"/>
            <a:r>
              <a:rPr lang="en-US" dirty="0"/>
              <a:t>Corrective Action</a:t>
            </a:r>
          </a:p>
          <a:p>
            <a:pPr lvl="1"/>
            <a:endParaRPr lang="en-US" dirty="0"/>
          </a:p>
        </p:txBody>
      </p:sp>
      <p:sp>
        <p:nvSpPr>
          <p:cNvPr id="4" name="Slide Number Placeholder 3">
            <a:extLst>
              <a:ext uri="{FF2B5EF4-FFF2-40B4-BE49-F238E27FC236}">
                <a16:creationId xmlns:a16="http://schemas.microsoft.com/office/drawing/2014/main" id="{98022804-E519-4676-81EB-B3D0F832154C}"/>
              </a:ext>
            </a:extLst>
          </p:cNvPr>
          <p:cNvSpPr>
            <a:spLocks noGrp="1"/>
          </p:cNvSpPr>
          <p:nvPr>
            <p:ph type="sldNum" sz="quarter" idx="12"/>
          </p:nvPr>
        </p:nvSpPr>
        <p:spPr/>
        <p:txBody>
          <a:bodyPr/>
          <a:lstStyle/>
          <a:p>
            <a:fld id="{1E47FE53-EBF0-4DA7-9D9D-CC1C3A20F3CB}" type="slidenum">
              <a:rPr lang="en-US" sz="2400" smtClean="0"/>
              <a:t>7</a:t>
            </a:fld>
            <a:endParaRPr lang="en-US" sz="2400" dirty="0"/>
          </a:p>
        </p:txBody>
      </p:sp>
    </p:spTree>
    <p:extLst>
      <p:ext uri="{BB962C8B-B14F-4D97-AF65-F5344CB8AC3E}">
        <p14:creationId xmlns:p14="http://schemas.microsoft.com/office/powerpoint/2010/main" val="225080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b49332422b_0_0"/>
          <p:cNvSpPr txBox="1">
            <a:spLocks noGrp="1"/>
          </p:cNvSpPr>
          <p:nvPr>
            <p:ph type="title"/>
          </p:nvPr>
        </p:nvSpPr>
        <p:spPr/>
        <p:txBody>
          <a:bodyPr/>
          <a:lstStyle/>
          <a:p>
            <a:pPr lvl="0"/>
            <a:r>
              <a:rPr lang="en-US" dirty="0"/>
              <a:t>Foundational Principles of the LCFF</a:t>
            </a:r>
          </a:p>
        </p:txBody>
      </p:sp>
      <p:sp>
        <p:nvSpPr>
          <p:cNvPr id="138" name="Google Shape;138;gb49332422b_0_0"/>
          <p:cNvSpPr txBox="1">
            <a:spLocks noGrp="1"/>
          </p:cNvSpPr>
          <p:nvPr>
            <p:ph idx="1"/>
          </p:nvPr>
        </p:nvSpPr>
        <p:spPr/>
        <p:txBody>
          <a:bodyPr>
            <a:normAutofit lnSpcReduction="10000"/>
          </a:bodyPr>
          <a:lstStyle/>
          <a:p>
            <a:r>
              <a:rPr lang="en-US" dirty="0"/>
              <a:t>LEA-level improvement based on multiple measures</a:t>
            </a:r>
          </a:p>
          <a:p>
            <a:pPr lvl="0"/>
            <a:r>
              <a:rPr lang="en-US" dirty="0"/>
              <a:t>Equity</a:t>
            </a:r>
          </a:p>
          <a:p>
            <a:pPr lvl="1"/>
            <a:r>
              <a:rPr lang="en-US" dirty="0"/>
              <a:t>Additional funding to address specific identified needs of students who are low income, English learners, and/or foster youth (i.e. unduplicated students)</a:t>
            </a:r>
          </a:p>
          <a:p>
            <a:pPr lvl="1"/>
            <a:r>
              <a:rPr lang="en-US" dirty="0"/>
              <a:t>Requirement to Increase or Improve Services in proportion to the increase in funding</a:t>
            </a:r>
          </a:p>
          <a:p>
            <a:pPr lvl="0"/>
            <a:r>
              <a:rPr lang="en-US" dirty="0"/>
              <a:t>Subsidiarity</a:t>
            </a:r>
          </a:p>
          <a:p>
            <a:pPr lvl="1"/>
            <a:r>
              <a:rPr lang="en-US" dirty="0"/>
              <a:t>A principle of social organization that holds that social and political issues should be dealt with at the most immediate level</a:t>
            </a:r>
          </a:p>
          <a:p>
            <a:pPr lvl="1"/>
            <a:r>
              <a:rPr lang="en-US" dirty="0"/>
              <a:t>Necessitates transparency and collaboration with the community</a:t>
            </a:r>
          </a:p>
        </p:txBody>
      </p:sp>
      <p:sp>
        <p:nvSpPr>
          <p:cNvPr id="139" name="Google Shape;139;gb49332422b_0_0"/>
          <p:cNvSpPr txBox="1">
            <a:spLocks noGrp="1"/>
          </p:cNvSpPr>
          <p:nvPr>
            <p:ph type="sldNum" sz="quarter" idx="12"/>
          </p:nvPr>
        </p:nvSpPr>
        <p:spPr/>
        <p:txBody>
          <a:bodyPr/>
          <a:lstStyle/>
          <a:p>
            <a:pPr lvl="0"/>
            <a:fld id="{00000000-1234-1234-1234-123412341234}" type="slidenum">
              <a:rPr lang="en-US" sz="2400" smtClean="0"/>
              <a:pPr lvl="0"/>
              <a:t>8</a:t>
            </a:fld>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41DD-A3BF-4627-A1A0-7FE5B2B78C68}"/>
              </a:ext>
            </a:extLst>
          </p:cNvPr>
          <p:cNvSpPr>
            <a:spLocks noGrp="1"/>
          </p:cNvSpPr>
          <p:nvPr>
            <p:ph type="title"/>
          </p:nvPr>
        </p:nvSpPr>
        <p:spPr/>
        <p:txBody>
          <a:bodyPr/>
          <a:lstStyle/>
          <a:p>
            <a:r>
              <a:rPr lang="en-US" dirty="0"/>
              <a:t>Key Components of the LCFF</a:t>
            </a:r>
          </a:p>
        </p:txBody>
      </p:sp>
      <p:sp>
        <p:nvSpPr>
          <p:cNvPr id="3" name="Content Placeholder 2">
            <a:extLst>
              <a:ext uri="{FF2B5EF4-FFF2-40B4-BE49-F238E27FC236}">
                <a16:creationId xmlns:a16="http://schemas.microsoft.com/office/drawing/2014/main" id="{D1AB25A7-7516-48FD-9647-CD58C66E3BD9}"/>
              </a:ext>
            </a:extLst>
          </p:cNvPr>
          <p:cNvSpPr>
            <a:spLocks noGrp="1"/>
          </p:cNvSpPr>
          <p:nvPr>
            <p:ph idx="1"/>
          </p:nvPr>
        </p:nvSpPr>
        <p:spPr/>
        <p:txBody>
          <a:bodyPr>
            <a:normAutofit/>
          </a:bodyPr>
          <a:lstStyle/>
          <a:p>
            <a:r>
              <a:rPr lang="en-US" dirty="0"/>
              <a:t>Flexible Funding</a:t>
            </a:r>
          </a:p>
          <a:p>
            <a:r>
              <a:rPr lang="en-US" dirty="0"/>
              <a:t>The requirement to increase or improve services </a:t>
            </a:r>
          </a:p>
          <a:p>
            <a:r>
              <a:rPr lang="en-US" dirty="0"/>
              <a:t>The LCFF State Priorities</a:t>
            </a:r>
          </a:p>
          <a:p>
            <a:r>
              <a:rPr lang="en-US" dirty="0"/>
              <a:t>The LCAP</a:t>
            </a:r>
          </a:p>
          <a:p>
            <a:r>
              <a:rPr lang="en-US" dirty="0"/>
              <a:t>The LCFF Evaluation Rubrics</a:t>
            </a:r>
          </a:p>
        </p:txBody>
      </p:sp>
      <p:sp>
        <p:nvSpPr>
          <p:cNvPr id="4" name="Slide Number Placeholder 3">
            <a:extLst>
              <a:ext uri="{FF2B5EF4-FFF2-40B4-BE49-F238E27FC236}">
                <a16:creationId xmlns:a16="http://schemas.microsoft.com/office/drawing/2014/main" id="{DDD27B1C-EE3E-40A1-97ED-4F0F9F9ADF7F}"/>
              </a:ext>
            </a:extLst>
          </p:cNvPr>
          <p:cNvSpPr>
            <a:spLocks noGrp="1"/>
          </p:cNvSpPr>
          <p:nvPr>
            <p:ph type="sldNum" sz="quarter" idx="12"/>
          </p:nvPr>
        </p:nvSpPr>
        <p:spPr/>
        <p:txBody>
          <a:bodyPr/>
          <a:lstStyle/>
          <a:p>
            <a:fld id="{1E47FE53-EBF0-4DA7-9D9D-CC1C3A20F3CB}" type="slidenum">
              <a:rPr lang="en-US" sz="2400" smtClean="0"/>
              <a:t>9</a:t>
            </a:fld>
            <a:endParaRPr lang="en-US" sz="2400" dirty="0"/>
          </a:p>
        </p:txBody>
      </p:sp>
    </p:spTree>
    <p:extLst>
      <p:ext uri="{BB962C8B-B14F-4D97-AF65-F5344CB8AC3E}">
        <p14:creationId xmlns:p14="http://schemas.microsoft.com/office/powerpoint/2010/main" val="347613717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5918</TotalTime>
  <Words>3144</Words>
  <Application>Microsoft Office PowerPoint</Application>
  <PresentationFormat>Widescreen</PresentationFormat>
  <Paragraphs>346</Paragraphs>
  <Slides>53</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Times</vt:lpstr>
      <vt:lpstr>Calibri</vt:lpstr>
      <vt:lpstr>Arial</vt:lpstr>
      <vt:lpstr>Retrospect</vt:lpstr>
      <vt:lpstr>1_Retrospect</vt:lpstr>
      <vt:lpstr>Introduction to the Local Control Funding Formula</vt:lpstr>
      <vt:lpstr>Webinar Series</vt:lpstr>
      <vt:lpstr>Purpose</vt:lpstr>
      <vt:lpstr>Why?</vt:lpstr>
      <vt:lpstr>Background</vt:lpstr>
      <vt:lpstr>Funding Before the LCFF</vt:lpstr>
      <vt:lpstr>Accountability Before the LCFF</vt:lpstr>
      <vt:lpstr>Foundational Principles of the LCFF</vt:lpstr>
      <vt:lpstr>Key Components of the LCFF</vt:lpstr>
      <vt:lpstr>LCFF Funding</vt:lpstr>
      <vt:lpstr>Funding Changes Made by the LCFF</vt:lpstr>
      <vt:lpstr>LCFF Funding Formula Basics</vt:lpstr>
      <vt:lpstr>Unrestricted Funds</vt:lpstr>
      <vt:lpstr>Flexibility to Ensure Student Success</vt:lpstr>
      <vt:lpstr>Requirement to Increase or Improve Services</vt:lpstr>
      <vt:lpstr>The LCAP</vt:lpstr>
      <vt:lpstr>The Local Control and Accountability Plan</vt:lpstr>
      <vt:lpstr>LCFF State Priorities</vt:lpstr>
      <vt:lpstr>Priority 1</vt:lpstr>
      <vt:lpstr>Priority 2</vt:lpstr>
      <vt:lpstr>Priority 3</vt:lpstr>
      <vt:lpstr>Priority 4 (1)</vt:lpstr>
      <vt:lpstr>Priority 4 (2)</vt:lpstr>
      <vt:lpstr>Priority 5</vt:lpstr>
      <vt:lpstr>Priority 6</vt:lpstr>
      <vt:lpstr>Priority 7</vt:lpstr>
      <vt:lpstr>Priority 8</vt:lpstr>
      <vt:lpstr>Priority 9</vt:lpstr>
      <vt:lpstr>Priority 10</vt:lpstr>
      <vt:lpstr>Local Priorities</vt:lpstr>
      <vt:lpstr>Student Groups</vt:lpstr>
      <vt:lpstr>Framing the LCAP (1)</vt:lpstr>
      <vt:lpstr>Framing the LCAP (2)</vt:lpstr>
      <vt:lpstr>Framing the LCAP (3)</vt:lpstr>
      <vt:lpstr>LCAP Process</vt:lpstr>
      <vt:lpstr>Sections of the LCAP</vt:lpstr>
      <vt:lpstr>Approval Criteria</vt:lpstr>
      <vt:lpstr>The California Way</vt:lpstr>
      <vt:lpstr>A New Way to Improve</vt:lpstr>
      <vt:lpstr>The California School Dashboard</vt:lpstr>
      <vt:lpstr>Multiple Measures</vt:lpstr>
      <vt:lpstr>State and Local Indicators</vt:lpstr>
      <vt:lpstr>The System of Support</vt:lpstr>
      <vt:lpstr>Support for All LEAs</vt:lpstr>
      <vt:lpstr>Various Support Providers</vt:lpstr>
      <vt:lpstr>Levels of Support</vt:lpstr>
      <vt:lpstr>A Cycle of Continuous Improvement</vt:lpstr>
      <vt:lpstr>Closing Thoughts</vt:lpstr>
      <vt:lpstr>Building on the Foundation</vt:lpstr>
      <vt:lpstr>Upcoming Webinars</vt:lpstr>
      <vt:lpstr>For More Information</vt:lpstr>
      <vt:lpstr>Questions?</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Local Control Funding Formula - LCFF (CA Dept of Education)</dc:title>
  <dc:subject>Webinar presentation of the introduction to the Local Control Funding Formula.</dc:subject>
  <dc:creator>Local Agency Systems Support Office</dc:creator>
  <cp:keywords>lcff, lcap, tuesdays@2, tuesdays, at, 2, lasso</cp:keywords>
  <cp:lastModifiedBy>Susan Aglubat-Alvarez</cp:lastModifiedBy>
  <cp:revision>58</cp:revision>
  <dcterms:created xsi:type="dcterms:W3CDTF">2016-11-08T21:28:02Z</dcterms:created>
  <dcterms:modified xsi:type="dcterms:W3CDTF">2021-01-23T00:10:20Z</dcterms:modified>
</cp:coreProperties>
</file>