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80" r:id="rId2"/>
  </p:sldMasterIdLst>
  <p:notesMasterIdLst>
    <p:notesMasterId r:id="rId71"/>
  </p:notesMasterIdLst>
  <p:handoutMasterIdLst>
    <p:handoutMasterId r:id="rId72"/>
  </p:handoutMasterIdLst>
  <p:sldIdLst>
    <p:sldId id="372" r:id="rId3"/>
    <p:sldId id="557" r:id="rId4"/>
    <p:sldId id="257" r:id="rId5"/>
    <p:sldId id="348" r:id="rId6"/>
    <p:sldId id="311" r:id="rId7"/>
    <p:sldId id="312" r:id="rId8"/>
    <p:sldId id="307" r:id="rId9"/>
    <p:sldId id="558" r:id="rId10"/>
    <p:sldId id="308" r:id="rId11"/>
    <p:sldId id="560" r:id="rId12"/>
    <p:sldId id="561" r:id="rId13"/>
    <p:sldId id="315" r:id="rId14"/>
    <p:sldId id="562" r:id="rId15"/>
    <p:sldId id="564" r:id="rId16"/>
    <p:sldId id="314" r:id="rId17"/>
    <p:sldId id="566" r:id="rId18"/>
    <p:sldId id="548" r:id="rId19"/>
    <p:sldId id="369" r:id="rId20"/>
    <p:sldId id="567" r:id="rId21"/>
    <p:sldId id="568" r:id="rId22"/>
    <p:sldId id="370" r:id="rId23"/>
    <p:sldId id="371" r:id="rId24"/>
    <p:sldId id="569" r:id="rId25"/>
    <p:sldId id="336" r:id="rId26"/>
    <p:sldId id="337" r:id="rId27"/>
    <p:sldId id="338" r:id="rId28"/>
    <p:sldId id="570" r:id="rId29"/>
    <p:sldId id="571" r:id="rId30"/>
    <p:sldId id="572" r:id="rId31"/>
    <p:sldId id="573" r:id="rId32"/>
    <p:sldId id="366" r:id="rId33"/>
    <p:sldId id="574" r:id="rId34"/>
    <p:sldId id="575" r:id="rId35"/>
    <p:sldId id="576" r:id="rId36"/>
    <p:sldId id="577" r:id="rId37"/>
    <p:sldId id="344" r:id="rId38"/>
    <p:sldId id="316" r:id="rId39"/>
    <p:sldId id="578" r:id="rId40"/>
    <p:sldId id="551" r:id="rId41"/>
    <p:sldId id="332" r:id="rId42"/>
    <p:sldId id="368" r:id="rId43"/>
    <p:sldId id="552" r:id="rId44"/>
    <p:sldId id="579" r:id="rId45"/>
    <p:sldId id="580" r:id="rId46"/>
    <p:sldId id="581" r:id="rId47"/>
    <p:sldId id="582" r:id="rId48"/>
    <p:sldId id="323" r:id="rId49"/>
    <p:sldId id="583" r:id="rId50"/>
    <p:sldId id="584" r:id="rId51"/>
    <p:sldId id="373" r:id="rId52"/>
    <p:sldId id="554" r:id="rId53"/>
    <p:sldId id="585" r:id="rId54"/>
    <p:sldId id="379" r:id="rId55"/>
    <p:sldId id="322" r:id="rId56"/>
    <p:sldId id="376" r:id="rId57"/>
    <p:sldId id="330" r:id="rId58"/>
    <p:sldId id="324" r:id="rId59"/>
    <p:sldId id="586" r:id="rId60"/>
    <p:sldId id="377" r:id="rId61"/>
    <p:sldId id="335" r:id="rId62"/>
    <p:sldId id="345" r:id="rId63"/>
    <p:sldId id="375" r:id="rId64"/>
    <p:sldId id="326" r:id="rId65"/>
    <p:sldId id="587" r:id="rId66"/>
    <p:sldId id="358" r:id="rId67"/>
    <p:sldId id="559" r:id="rId68"/>
    <p:sldId id="563" r:id="rId69"/>
    <p:sldId id="56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415" autoAdjust="0"/>
    <p:restoredTop sz="64146" autoAdjust="0"/>
  </p:normalViewPr>
  <p:slideViewPr>
    <p:cSldViewPr snapToGrid="0">
      <p:cViewPr varScale="1">
        <p:scale>
          <a:sx n="41" d="100"/>
          <a:sy n="41" d="100"/>
        </p:scale>
        <p:origin x="176"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12/2/2025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12/2/2025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achiras21.blogspot.com/2012/07/thing-16-research-reference-tool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80000"/>
              </a:lnSpc>
              <a:spcBef>
                <a:spcPts val="0"/>
              </a:spcBef>
              <a:spcAft>
                <a:spcPts val="0"/>
              </a:spcAft>
              <a:buNone/>
            </a:pPr>
            <a:r>
              <a:rPr lang="en-US" sz="1200" dirty="0"/>
              <a:t>The LCFF includes the following components for school districts and charter schools:</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base grant for each LEA based on average daily attendance (ADA). The actual base grants vary based on grade span. </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supplemental grant equal to 20 percent of the adjusted base grant for targeted disadvantaged students. Targeted students are those classified as English learners (EL), eligible to receive a free or reduced-price meal (FRPM), foster youth, or any combination of these factors (unduplicated count). </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concentration grant equal to 65 percent of the adjusted base grant for targeted students exceeding 55 percent of an LEA’s enrollment.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COEs receive LCFF funding through a two-part formula with funding for oversight responsibilities and instructional activities. The oversight responsibilities are funded through a COE operations grant, with amounts based on (1) a minimum grant per county, (2) the number of school districts in the county, and (3) the ADA in the county attributable to school districts, charter schools, and schools operated by the county superintendent.</a:t>
            </a:r>
          </a:p>
          <a:p>
            <a:pPr marL="0" lvl="0" indent="0" algn="l" rtl="0">
              <a:lnSpc>
                <a:spcPct val="80000"/>
              </a:lnSpc>
              <a:spcBef>
                <a:spcPts val="0"/>
              </a:spcBef>
              <a:spcAft>
                <a:spcPts val="0"/>
              </a:spcAft>
              <a:buNone/>
            </a:pPr>
            <a:endParaRPr lang="en-US" sz="1200" u="sng" dirty="0">
              <a:solidFill>
                <a:schemeClr val="bg1"/>
              </a:solidFill>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400" u="none" dirty="0">
                <a:solidFill>
                  <a:schemeClr val="bg1"/>
                </a:solidFill>
                <a:hlinkClick r:id="rId3" tooltip="http://cachiras21.blogspot.com/2012/07/thing-16-research-reference-tools.html">
                  <a:extLst>
                    <a:ext uri="{A12FA001-AC4F-418D-AE19-62706E023703}">
                      <ahyp:hlinkClr xmlns:ahyp="http://schemas.microsoft.com/office/drawing/2018/hyperlinkcolor" val="tx"/>
                    </a:ext>
                  </a:extLst>
                </a:hlinkClick>
              </a:rPr>
              <a:t>Photo</a:t>
            </a:r>
            <a:r>
              <a:rPr lang="en-US" sz="1400" u="none" dirty="0">
                <a:solidFill>
                  <a:schemeClr val="bg1"/>
                </a:solidFill>
              </a:rPr>
              <a:t>s by Unknown Author is licensed under </a:t>
            </a:r>
            <a:r>
              <a:rPr lang="en-US" sz="1400" u="none" dirty="0">
                <a:solidFill>
                  <a:schemeClr val="bg1"/>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1400" u="none" dirty="0">
              <a:solidFill>
                <a:schemeClr val="bg1"/>
              </a:solidFill>
            </a:endParaRPr>
          </a:p>
          <a:p>
            <a:pPr marL="0" lvl="0" indent="0" algn="l" rtl="0">
              <a:lnSpc>
                <a:spcPct val="80000"/>
              </a:lnSpc>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402752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15</a:t>
            </a:fld>
            <a:endParaRPr lang="en-US"/>
          </a:p>
        </p:txBody>
      </p:sp>
    </p:spTree>
    <p:extLst>
      <p:ext uri="{BB962C8B-B14F-4D97-AF65-F5344CB8AC3E}">
        <p14:creationId xmlns:p14="http://schemas.microsoft.com/office/powerpoint/2010/main" val="200844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322346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50198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services means to grow services in quality and to increase services means to grow services in quantity.</a:t>
            </a:r>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227397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22</a:t>
            </a:fld>
            <a:endParaRPr lang="en-US"/>
          </a:p>
        </p:txBody>
      </p:sp>
    </p:spTree>
    <p:extLst>
      <p:ext uri="{BB962C8B-B14F-4D97-AF65-F5344CB8AC3E}">
        <p14:creationId xmlns:p14="http://schemas.microsoft.com/office/powerpoint/2010/main" val="211883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From </a:t>
            </a:r>
            <a:r>
              <a:rPr lang="en-US" i="1" dirty="0"/>
              <a:t>Education Code </a:t>
            </a:r>
            <a:r>
              <a:rPr lang="en-US" i="0" dirty="0"/>
              <a:t>(</a:t>
            </a:r>
            <a:r>
              <a:rPr lang="en-US" i="1" dirty="0"/>
              <a:t>EC</a:t>
            </a:r>
            <a:r>
              <a:rPr lang="en-US" i="0" dirty="0"/>
              <a:t>) sections 52060(d) and 52066(d)</a:t>
            </a: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240308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52060(d)(1) and 52066(d)(1):</a:t>
            </a:r>
            <a:endParaRPr lang="en-US" dirty="0"/>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Calibri"/>
                <a:ea typeface="Calibri"/>
                <a:cs typeface="Calibri"/>
                <a:sym typeface="Calibri"/>
              </a:rPr>
              <a:t> The degree to which the teachers of the school district are appropriately assigned in accordance with Section 44258.9, and fully credentialed in the subject areas, and, for the pupils they are teaching, every pupil in the school district has sufficient access to the standards-aligned instructional materials as determined pursuant to Section 60119, and school facilities are maintained in good repair, as defined in subdivision (d) of Section 17002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4318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52060(d)(2) and 52066(d)(2):</a:t>
            </a:r>
            <a:br>
              <a:rPr lang="en-US" dirty="0">
                <a:cs typeface="+mn-lt"/>
              </a:rPr>
            </a:b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Calibri"/>
                <a:ea typeface="Calibri"/>
                <a:cs typeface="Calibri"/>
                <a:sym typeface="Calibri"/>
              </a:rPr>
              <a:t>Implementation of the academic content and performance standards adopted by the state board, including how the programs and services will enable English learners to access the common core academic content standards adopted pursuant to Section 60605.8 and the English language development standards adopted pursuant to former Section 60811.3, as that section read on June 30, 2013, or former Section 60811.4, as that section read on June 30, 2016, for purposes of gaining academic content knowledge and English language proficiency.</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83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52060(d)(3) and 52066(d)(3):</a:t>
            </a:r>
            <a:endParaRPr lang="en-US" dirty="0"/>
          </a:p>
          <a:p>
            <a:pPr marL="0" lvl="0" indent="0" algn="l" rtl="0">
              <a:spcBef>
                <a:spcPts val="0"/>
              </a:spcBef>
              <a:spcAft>
                <a:spcPts val="0"/>
              </a:spcAft>
              <a:buClr>
                <a:schemeClr val="dk1"/>
              </a:buClr>
              <a:buSzPts val="1200"/>
              <a:buFont typeface="Arial"/>
              <a:buNone/>
            </a:pPr>
            <a:endParaRPr lang="en-US" i="0" dirty="0"/>
          </a:p>
          <a:p>
            <a:pPr marL="0" lvl="0" indent="-76200" algn="l" rtl="0">
              <a:spcBef>
                <a:spcPts val="0"/>
              </a:spcBef>
              <a:spcAft>
                <a:spcPts val="0"/>
              </a:spcAft>
              <a:buClr>
                <a:schemeClr val="dk1"/>
              </a:buClr>
              <a:buSzPts val="1200"/>
              <a:buFont typeface="Arial"/>
              <a:buChar char="•"/>
            </a:pPr>
            <a:r>
              <a:rPr lang="en-US" dirty="0"/>
              <a:t>(A) Parental involvement and family engagement, including efforts the school district makes to seek parent input in making decisions for the school district and each individual </a:t>
            </a:r>
            <a:r>
              <a:rPr lang="en-US" dirty="0" err="1"/>
              <a:t>schoolsite</a:t>
            </a:r>
            <a:r>
              <a:rPr lang="en-US" dirty="0"/>
              <a:t>, and including how the school district will promote parental participation in programs for unduplicated pupils and individuals with exceptional needs.</a:t>
            </a:r>
          </a:p>
          <a:p>
            <a:pPr marL="0" lvl="0" indent="-76200" algn="l" rtl="0">
              <a:spcBef>
                <a:spcPts val="0"/>
              </a:spcBef>
              <a:spcAft>
                <a:spcPts val="0"/>
              </a:spcAft>
              <a:buClr>
                <a:schemeClr val="dk1"/>
              </a:buClr>
              <a:buSzPts val="1200"/>
              <a:buFont typeface="Arial"/>
              <a:buChar char="•"/>
            </a:pPr>
            <a:endParaRPr lang="en-US" dirty="0"/>
          </a:p>
          <a:p>
            <a:pPr marL="0" lvl="0" indent="-76200" algn="l" rtl="0">
              <a:spcBef>
                <a:spcPts val="0"/>
              </a:spcBef>
              <a:spcAft>
                <a:spcPts val="0"/>
              </a:spcAft>
              <a:buClr>
                <a:schemeClr val="dk1"/>
              </a:buClr>
              <a:buSzPts val="1200"/>
              <a:buFont typeface="Arial"/>
              <a:buChar char="•"/>
            </a:pPr>
            <a:r>
              <a:rPr lang="en-US" dirty="0"/>
              <a:t>(B) Family engagement may include, but need not be limited to, efforts by the school district and each individual </a:t>
            </a:r>
            <a:r>
              <a:rPr lang="en-US" dirty="0" err="1"/>
              <a:t>schoolsite</a:t>
            </a:r>
            <a:r>
              <a:rPr lang="en-US" dirty="0"/>
              <a:t> to apply research-based practices, such as welcoming all families into the school community, engaging in effective two-way communication, supporting pupil success, and empowering families to advocate for equity and access. Family engagement may include, but need not be limited to, treating families as partners to inform, influence, and create practices and programs that support pupil success and collaboration with families and the broader community, expand pupil learning opportunities and community services, and promote civic participation.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000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4</a:t>
            </a:fld>
            <a:endParaRPr lang="en-US"/>
          </a:p>
        </p:txBody>
      </p:sp>
    </p:spTree>
    <p:extLst>
      <p:ext uri="{BB962C8B-B14F-4D97-AF65-F5344CB8AC3E}">
        <p14:creationId xmlns:p14="http://schemas.microsoft.com/office/powerpoint/2010/main" val="2125246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52060(d)(4) and 52066(d)(4):</a:t>
            </a:r>
            <a:endParaRPr lang="en-US" dirty="0"/>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2975128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52060(d)(4) and 52066(d)(4):</a:t>
            </a:r>
            <a:endParaRPr lang="en-US" dirty="0"/>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260042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52060(d)(5) and 52066(d)(5):</a:t>
            </a: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i="0" dirty="0"/>
              <a:t>(5) Pupil engagement,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School attendance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Chronic absenteeism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Middle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(D) High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(E) High school graduation rates.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528352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52060(d)(6) and 52066(d)(6):</a:t>
            </a:r>
          </a:p>
          <a:p>
            <a:pPr marL="171450" lvl="0" indent="-171450" algn="l" rtl="0">
              <a:spcBef>
                <a:spcPts val="0"/>
              </a:spcBef>
              <a:spcAft>
                <a:spcPts val="0"/>
              </a:spcAft>
              <a:buClr>
                <a:schemeClr val="dk1"/>
              </a:buClr>
              <a:buSzPts val="1200"/>
              <a:buFont typeface="Arial" panose="020B0604020202020204" pitchFamily="34" charset="0"/>
              <a:buChar char="•"/>
            </a:pPr>
            <a:r>
              <a:rPr lang="en-US" i="0" dirty="0"/>
              <a:t>(6) School climate,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Pupil suspension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Pupil expulsion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Other local measures, including surveys of pupils, parents, and teachers on the sense of safety and school connectedness.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3610790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4D3E2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lang="en-US" sz="1200" b="0" i="0" u="none" strike="noStrike" kern="1200" cap="none" spc="0" normalizeH="0" baseline="0" noProof="0">
              <a:ln>
                <a:noFill/>
              </a:ln>
              <a:solidFill>
                <a:srgbClr val="4D3E2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6996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SzPts val="1200"/>
              <a:buFont typeface="Arial"/>
              <a:buNone/>
              <a:tabLst/>
              <a:defRPr/>
            </a:pPr>
            <a:r>
              <a:rPr lang="en-US" i="0" dirty="0"/>
              <a:t>From </a:t>
            </a:r>
            <a:r>
              <a:rPr lang="en-US" i="1" dirty="0"/>
              <a:t>EC</a:t>
            </a:r>
            <a:r>
              <a:rPr lang="en-US" i="0" dirty="0"/>
              <a:t> sections 52060(d)(8) and 52066(d)(8):</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i="0" dirty="0"/>
              <a:t>(8) Pupil outcomes, if available, in the subject areas described in Section 51210 and subdivisions (a) to (</a:t>
            </a:r>
            <a:r>
              <a:rPr lang="en-US" i="0" dirty="0" err="1"/>
              <a:t>i</a:t>
            </a:r>
            <a:r>
              <a:rPr lang="en-US" i="0" dirty="0"/>
              <a:t>), inclusive, of Section 51220, as applicable.</a:t>
            </a:r>
          </a:p>
        </p:txBody>
      </p:sp>
      <p:sp>
        <p:nvSpPr>
          <p:cNvPr id="4" name="Slide Number Placeholder 3"/>
          <p:cNvSpPr>
            <a:spLocks noGrp="1"/>
          </p:cNvSpPr>
          <p:nvPr>
            <p:ph type="sldNum" sz="quarter" idx="5"/>
          </p:nvPr>
        </p:nvSpPr>
        <p:spPr/>
        <p:txBody>
          <a:bodyPr/>
          <a:lstStyle/>
          <a:p>
            <a:fld id="{77542409-6A04-4DC6-AC3A-D3758287A8F2}" type="slidenum">
              <a:rPr lang="en-US" smtClean="0"/>
              <a:t>32</a:t>
            </a:fld>
            <a:endParaRPr lang="en-US"/>
          </a:p>
        </p:txBody>
      </p:sp>
    </p:spTree>
    <p:extLst>
      <p:ext uri="{BB962C8B-B14F-4D97-AF65-F5344CB8AC3E}">
        <p14:creationId xmlns:p14="http://schemas.microsoft.com/office/powerpoint/2010/main" val="1545953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SzPts val="1200"/>
              <a:buFont typeface="Arial"/>
              <a:buNone/>
              <a:tabLst/>
              <a:defRPr/>
            </a:pPr>
            <a:r>
              <a:rPr lang="en-US" i="0" dirty="0"/>
              <a:t>From </a:t>
            </a:r>
            <a:r>
              <a:rPr lang="en-US" i="1" dirty="0"/>
              <a:t>EC</a:t>
            </a:r>
            <a:r>
              <a:rPr lang="en-US" i="0" dirty="0"/>
              <a:t> sections 52066(d)(10):</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(10) How the county superintendent of schools will coordinate services for foster children, including, but not limited to, all of the following:</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(A) Working with the county child welfare agency to minimize changes in school placement.</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(C) Responding to requests from the juvenile court for information and working with the juvenile court to ensure the delivery and coordination of necessary educational services.</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(D) Establishing a mechanism for the efficient expeditious transfer of health and education records and the health and education passport.</a:t>
            </a:r>
            <a:endParaRPr lang="en-US" sz="1200" b="0" i="0" u="none" strike="noStrike" cap="none" dirty="0">
              <a:solidFill>
                <a:schemeClr val="dk1"/>
              </a:solidFill>
              <a:effectLst/>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1706756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i="0"/>
              <a:t>From </a:t>
            </a:r>
            <a:r>
              <a:rPr lang="en-US" i="1"/>
              <a:t>EC</a:t>
            </a:r>
            <a:r>
              <a:rPr lang="en-US" i="0"/>
              <a:t> sections 52060(h) and 52066(h):</a:t>
            </a:r>
          </a:p>
          <a:p>
            <a:pPr marL="0">
              <a:buFont typeface="Arial" panose="020B0604020202020204" pitchFamily="34" charset="0"/>
              <a:buChar char="•"/>
            </a:pPr>
            <a:r>
              <a:rPr lang="en-US"/>
              <a:t>(h) A school district or COE may identify local priorities, goals in regard to the local priorities, and the method for measuring the school district’s progress toward achieving those goals.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3288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37</a:t>
            </a:fld>
            <a:endParaRPr lang="en-US"/>
          </a:p>
        </p:txBody>
      </p:sp>
    </p:spTree>
    <p:extLst>
      <p:ext uri="{BB962C8B-B14F-4D97-AF65-F5344CB8AC3E}">
        <p14:creationId xmlns:p14="http://schemas.microsoft.com/office/powerpoint/2010/main" val="3949256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pPr marL="165100" lvl="0" indent="-165100" algn="l" rtl="0">
              <a:spcBef>
                <a:spcPts val="0"/>
              </a:spcBef>
              <a:spcAft>
                <a:spcPts val="0"/>
              </a:spcAft>
              <a:buClr>
                <a:schemeClr val="dk1"/>
              </a:buClr>
              <a:buSzPts val="1200"/>
              <a:buFont typeface="Arial"/>
              <a:buChar char="•"/>
            </a:pPr>
            <a:r>
              <a:rPr lang="en-US" dirty="0"/>
              <a:t>Goals must address each of the state priorities and any additional local priorities; however, one goal may address multiple priorities. </a:t>
            </a:r>
          </a:p>
          <a:p>
            <a:pPr marL="165100" lvl="0" indent="-165100" algn="l" rtl="0">
              <a:spcBef>
                <a:spcPts val="0"/>
              </a:spcBef>
              <a:spcAft>
                <a:spcPts val="0"/>
              </a:spcAft>
              <a:buClr>
                <a:schemeClr val="dk1"/>
              </a:buClr>
              <a:buSzPts val="1200"/>
              <a:buFont typeface="Arial"/>
              <a:buChar char="•"/>
            </a:pPr>
            <a:r>
              <a:rPr lang="en-US" dirty="0"/>
              <a:t>An LEA may identify which school sites and subgroups have the same goals, and </a:t>
            </a:r>
            <a:r>
              <a:rPr lang="en-US" dirty="0" err="1"/>
              <a:t>maygroup</a:t>
            </a:r>
            <a:r>
              <a:rPr lang="en-US" dirty="0"/>
              <a:t> and describe those goals together. </a:t>
            </a:r>
          </a:p>
          <a:p>
            <a:pPr marL="165100" lvl="0" indent="-165100" algn="l" rtl="0">
              <a:spcBef>
                <a:spcPts val="0"/>
              </a:spcBef>
              <a:spcAft>
                <a:spcPts val="0"/>
              </a:spcAft>
              <a:buClr>
                <a:schemeClr val="dk1"/>
              </a:buClr>
              <a:buSzPts val="1200"/>
              <a:buFont typeface="Arial"/>
              <a:buChar char="•"/>
            </a:pPr>
            <a:r>
              <a:rPr lang="en-US" dirty="0"/>
              <a:t>If a single goal requires longer than one year to implement fully, the LCAP should reflect the annual incremental actions, services, and expenditures, as well as the annual anticipated progress, that the district expects to achieve for each student group. </a:t>
            </a:r>
          </a:p>
          <a:p>
            <a:pPr marL="165100" lvl="0" indent="-165100" algn="l" rtl="0">
              <a:spcBef>
                <a:spcPts val="0"/>
              </a:spcBef>
              <a:spcAft>
                <a:spcPts val="0"/>
              </a:spcAft>
              <a:buClr>
                <a:schemeClr val="dk1"/>
              </a:buClr>
              <a:buSzPts val="1200"/>
              <a:buFont typeface="Arial"/>
              <a:buChar char="•"/>
            </a:pPr>
            <a:r>
              <a:rPr lang="en-US" dirty="0"/>
              <a:t>These annual benchmarks will assist LEAs and the community to monitor the progress of the plan.</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38</a:t>
            </a:fld>
            <a:endParaRPr lang="en-US"/>
          </a:p>
        </p:txBody>
      </p:sp>
    </p:spTree>
    <p:extLst>
      <p:ext uri="{BB962C8B-B14F-4D97-AF65-F5344CB8AC3E}">
        <p14:creationId xmlns:p14="http://schemas.microsoft.com/office/powerpoint/2010/main" val="336689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5</a:t>
            </a:fld>
            <a:endParaRPr lang="en-US"/>
          </a:p>
        </p:txBody>
      </p:sp>
    </p:spTree>
    <p:extLst>
      <p:ext uri="{BB962C8B-B14F-4D97-AF65-F5344CB8AC3E}">
        <p14:creationId xmlns:p14="http://schemas.microsoft.com/office/powerpoint/2010/main" val="4089927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Education Code (EC)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solidFill>
                  <a:schemeClr val="tx2"/>
                </a:solidFill>
              </a:rPr>
              <a:t>Long-term English learners</a:t>
            </a:r>
            <a:endParaRPr lang="en-US" dirty="0"/>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430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41</a:t>
            </a:fld>
            <a:endParaRPr lang="en-US"/>
          </a:p>
        </p:txBody>
      </p:sp>
    </p:spTree>
    <p:extLst>
      <p:ext uri="{BB962C8B-B14F-4D97-AF65-F5344CB8AC3E}">
        <p14:creationId xmlns:p14="http://schemas.microsoft.com/office/powerpoint/2010/main" val="2396511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dirty="0"/>
              <a:t>Development Phase (data analysis and reflection, engaging educational partners in that process, writing the plan)</a:t>
            </a:r>
          </a:p>
          <a:p>
            <a:pPr marL="0" lvl="0" indent="0" algn="l" rtl="0">
              <a:spcBef>
                <a:spcPts val="0"/>
              </a:spcBef>
              <a:spcAft>
                <a:spcPts val="0"/>
              </a:spcAft>
              <a:buNone/>
            </a:pPr>
            <a:r>
              <a:rPr lang="en-US" dirty="0"/>
              <a:t>Adoption Phase (hearing, adoption meeting, local indicator presentation)</a:t>
            </a:r>
          </a:p>
          <a:p>
            <a:pPr marL="0" lvl="0" indent="0" algn="l" rtl="0">
              <a:spcBef>
                <a:spcPts val="0"/>
              </a:spcBef>
              <a:spcAft>
                <a:spcPts val="0"/>
              </a:spcAft>
              <a:buNone/>
            </a:pPr>
            <a:r>
              <a:rPr lang="en-US" dirty="0"/>
              <a:t>Review and Approval Phase (COE/CDE reviews the plan, makes recs, approves plan assuming it meets requirements)</a:t>
            </a:r>
          </a:p>
          <a:p>
            <a:pPr marL="0" lvl="0" indent="0" algn="l" rtl="0">
              <a:spcBef>
                <a:spcPts val="0"/>
              </a:spcBef>
              <a:spcAft>
                <a:spcPts val="0"/>
              </a:spcAft>
              <a:buNone/>
            </a:pPr>
            <a:r>
              <a:rPr lang="en-US" dirty="0"/>
              <a:t>Implementation Phase (LEA is actually implementing plan)</a:t>
            </a:r>
          </a:p>
          <a:p>
            <a:pPr marL="0" lvl="0" indent="0" algn="l">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45</a:t>
            </a:fld>
            <a:endParaRPr lang="en-US"/>
          </a:p>
        </p:txBody>
      </p:sp>
    </p:spTree>
    <p:extLst>
      <p:ext uri="{BB962C8B-B14F-4D97-AF65-F5344CB8AC3E}">
        <p14:creationId xmlns:p14="http://schemas.microsoft.com/office/powerpoint/2010/main" val="253140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Bef>
                <a:spcPts val="0"/>
              </a:spcBef>
              <a:spcAft>
                <a:spcPts val="0"/>
              </a:spcAft>
              <a:buSzPts val="1400"/>
              <a:buNone/>
            </a:pPr>
            <a:r>
              <a:rPr lang="en-US" dirty="0"/>
              <a:t>School Districts submit their LCAP to their COE; COEs submit their LCAP to the CDE.</a:t>
            </a:r>
          </a:p>
          <a:p>
            <a:pPr marL="0" lvl="0" indent="0" algn="l">
              <a:lnSpc>
                <a:spcPct val="100000"/>
              </a:lnSpc>
              <a:spcBef>
                <a:spcPts val="0"/>
              </a:spcBef>
              <a:spcAft>
                <a:spcPts val="0"/>
              </a:spcAft>
              <a:buSzPts val="1400"/>
              <a:buNone/>
            </a:pPr>
            <a:endParaRPr lang="en-US" dirty="0"/>
          </a:p>
          <a:p>
            <a:pPr marL="0" indent="0"/>
            <a:r>
              <a:rPr lang="en-US" dirty="0"/>
              <a:t>Approval criteria #4: Relates to the carryover calculation and LEAs accounting for how unmet MPP (carryover %) from previous year will be met in current year. These calculations are documented in the Increased or Improved Services section and the Contributing Actions tables and LCFF Carryover Table. The related contributing actions are captured in the Goals and Actions section and the Increased or Improved Services section.</a:t>
            </a:r>
          </a:p>
          <a:p>
            <a:pPr marL="0" lvl="0" indent="0" algn="l" rtl="0">
              <a:spcAft>
                <a:spcPts val="0"/>
              </a:spcAft>
              <a:buNone/>
            </a:pPr>
            <a:endParaRPr lang="en-US" dirty="0"/>
          </a:p>
          <a:p>
            <a:pPr marL="0" indent="0">
              <a:lnSpc>
                <a:spcPct val="115000"/>
              </a:lnSpc>
              <a:spcBef>
                <a:spcPts val="1200"/>
              </a:spcBef>
              <a:buSzPts val="1100"/>
            </a:pPr>
            <a:endParaRPr lang="en-US" dirty="0"/>
          </a:p>
          <a:p>
            <a:pPr marL="0" indent="0">
              <a:spcBef>
                <a:spcPts val="1200"/>
              </a:spcBef>
            </a:pP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46</a:t>
            </a:fld>
            <a:endParaRPr lang="en-US"/>
          </a:p>
        </p:txBody>
      </p:sp>
    </p:spTree>
    <p:extLst>
      <p:ext uri="{BB962C8B-B14F-4D97-AF65-F5344CB8AC3E}">
        <p14:creationId xmlns:p14="http://schemas.microsoft.com/office/powerpoint/2010/main" val="1372451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47</a:t>
            </a:fld>
            <a:endParaRPr lang="en-US"/>
          </a:p>
        </p:txBody>
      </p:sp>
    </p:spTree>
    <p:extLst>
      <p:ext uri="{BB962C8B-B14F-4D97-AF65-F5344CB8AC3E}">
        <p14:creationId xmlns:p14="http://schemas.microsoft.com/office/powerpoint/2010/main" val="2837550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50</a:t>
            </a:fld>
            <a:endParaRPr lang="en-US"/>
          </a:p>
        </p:txBody>
      </p:sp>
    </p:spTree>
    <p:extLst>
      <p:ext uri="{BB962C8B-B14F-4D97-AF65-F5344CB8AC3E}">
        <p14:creationId xmlns:p14="http://schemas.microsoft.com/office/powerpoint/2010/main" val="2010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EF2A-2165-E056-4BDB-A362A9715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AC6DC-16DE-38CD-7310-21128CC0D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BCC82-6CCD-C0D1-F53E-ABAF3BF1508F}"/>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CEB843B-0CC6-3A23-D82C-E40442246649}"/>
              </a:ext>
            </a:extLst>
          </p:cNvPr>
          <p:cNvSpPr>
            <a:spLocks noGrp="1"/>
          </p:cNvSpPr>
          <p:nvPr>
            <p:ph type="sldNum" sz="quarter" idx="5"/>
          </p:nvPr>
        </p:nvSpPr>
        <p:spPr/>
        <p:txBody>
          <a:bodyPr/>
          <a:lstStyle/>
          <a:p>
            <a:fld id="{77542409-6A04-4DC6-AC3A-D3758287A8F2}" type="slidenum">
              <a:rPr lang="en-US"/>
              <a:t>51</a:t>
            </a:fld>
            <a:endParaRPr lang="en-US"/>
          </a:p>
        </p:txBody>
      </p:sp>
    </p:spTree>
    <p:extLst>
      <p:ext uri="{BB962C8B-B14F-4D97-AF65-F5344CB8AC3E}">
        <p14:creationId xmlns:p14="http://schemas.microsoft.com/office/powerpoint/2010/main" val="1687621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53</a:t>
            </a:fld>
            <a:endParaRPr lang="en-US"/>
          </a:p>
        </p:txBody>
      </p:sp>
    </p:spTree>
    <p:extLst>
      <p:ext uri="{BB962C8B-B14F-4D97-AF65-F5344CB8AC3E}">
        <p14:creationId xmlns:p14="http://schemas.microsoft.com/office/powerpoint/2010/main" val="3973715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281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55</a:t>
            </a:fld>
            <a:endParaRPr lang="en-US"/>
          </a:p>
        </p:txBody>
      </p:sp>
    </p:spTree>
    <p:extLst>
      <p:ext uri="{BB962C8B-B14F-4D97-AF65-F5344CB8AC3E}">
        <p14:creationId xmlns:p14="http://schemas.microsoft.com/office/powerpoint/2010/main" val="313607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205995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57</a:t>
            </a:fld>
            <a:endParaRPr lang="en-US"/>
          </a:p>
        </p:txBody>
      </p:sp>
    </p:spTree>
    <p:extLst>
      <p:ext uri="{BB962C8B-B14F-4D97-AF65-F5344CB8AC3E}">
        <p14:creationId xmlns:p14="http://schemas.microsoft.com/office/powerpoint/2010/main" val="3367290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59</a:t>
            </a:fld>
            <a:endParaRPr lang="en-US"/>
          </a:p>
        </p:txBody>
      </p:sp>
    </p:spTree>
    <p:extLst>
      <p:ext uri="{BB962C8B-B14F-4D97-AF65-F5344CB8AC3E}">
        <p14:creationId xmlns:p14="http://schemas.microsoft.com/office/powerpoint/2010/main" val="3087896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61</a:t>
            </a:fld>
            <a:endParaRPr lang="en-US"/>
          </a:p>
        </p:txBody>
      </p:sp>
    </p:spTree>
    <p:extLst>
      <p:ext uri="{BB962C8B-B14F-4D97-AF65-F5344CB8AC3E}">
        <p14:creationId xmlns:p14="http://schemas.microsoft.com/office/powerpoint/2010/main" val="4049652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62</a:t>
            </a:fld>
            <a:endParaRPr lang="en-US"/>
          </a:p>
        </p:txBody>
      </p:sp>
    </p:spTree>
    <p:extLst>
      <p:ext uri="{BB962C8B-B14F-4D97-AF65-F5344CB8AC3E}">
        <p14:creationId xmlns:p14="http://schemas.microsoft.com/office/powerpoint/2010/main" val="429378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5fab6fa98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5fab6fa98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85439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80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LCFF-Local Control Funding Formula</a:t>
            </a:r>
          </a:p>
        </p:txBody>
      </p:sp>
      <p:sp>
        <p:nvSpPr>
          <p:cNvPr id="4" name="Slide Number Placeholder 3"/>
          <p:cNvSpPr>
            <a:spLocks noGrp="1"/>
          </p:cNvSpPr>
          <p:nvPr>
            <p:ph type="sldNum" sz="quarter" idx="5"/>
          </p:nvPr>
        </p:nvSpPr>
        <p:spPr/>
        <p:txBody>
          <a:bodyPr/>
          <a:lstStyle/>
          <a:p>
            <a:fld id="{77542409-6A04-4DC6-AC3A-D3758287A8F2}" type="slidenum">
              <a:rPr lang="en-US"/>
              <a:t>12</a:t>
            </a:fld>
            <a:endParaRPr lang="en-US"/>
          </a:p>
        </p:txBody>
      </p:sp>
    </p:spTree>
    <p:extLst>
      <p:ext uri="{BB962C8B-B14F-4D97-AF65-F5344CB8AC3E}">
        <p14:creationId xmlns:p14="http://schemas.microsoft.com/office/powerpoint/2010/main" val="20274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2013–14 budget package replaces the previous K–12 finance system with a new Local Control Funding Formula (LCFF). For school districts and charter schools, the LCFF creates base, supplemental, and concentration grants in place of most previously existing K–12 funding streams, including revenue limits and most state categorical programs. For county offices of education (COEs), the LCFF creates separate funding streams for oversight activities and instructional programs.</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2586079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7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11/4/2025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7207DEF-7F35-454E-88BD-60B4E3D4C2A0}" type="slidenum">
              <a:rPr lang="en-US" smtClean="0"/>
              <a:t>‹#›</a:t>
            </a:fld>
            <a:endParaRPr lang="en-US"/>
          </a:p>
        </p:txBody>
      </p:sp>
    </p:spTree>
    <p:extLst>
      <p:ext uri="{BB962C8B-B14F-4D97-AF65-F5344CB8AC3E}">
        <p14:creationId xmlns:p14="http://schemas.microsoft.com/office/powerpoint/2010/main" val="23900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stStyle>
          <a:p>
            <a:fld id="{9CD8D479-8942-46E8-A226-A4E01F7A105C}" type="slidenum">
              <a:rPr lang="en-US" smtClean="0"/>
              <a:pPr/>
              <a:t>‹#›</a:t>
            </a:fld>
            <a:endParaRPr lang="en-US" dirty="0">
              <a:solidFill>
                <a:schemeClr val="tx1"/>
              </a:solidFill>
            </a:endParaRPr>
          </a:p>
        </p:txBody>
      </p:sp>
    </p:spTree>
    <p:extLst>
      <p:ext uri="{BB962C8B-B14F-4D97-AF65-F5344CB8AC3E}">
        <p14:creationId xmlns:p14="http://schemas.microsoft.com/office/powerpoint/2010/main" val="29221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11/4/2025</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50980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ltLang="en-US"/>
              <a:t>11/4/2025</a:t>
            </a:r>
            <a:endParaRPr lang="en-US" altLang="en-US" dirty="0"/>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9155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11/4/2025</a:t>
            </a:r>
            <a:endParaRPr lang="en-US" altLang="en-US" dirty="0"/>
          </a:p>
        </p:txBody>
      </p:sp>
      <p:sp>
        <p:nvSpPr>
          <p:cNvPr id="3" name="Footer Placeholder 2"/>
          <p:cNvSpPr>
            <a:spLocks noGrp="1"/>
          </p:cNvSpPr>
          <p:nvPr>
            <p:ph type="ftr" sz="quarter" idx="11"/>
          </p:nvPr>
        </p:nvSpPr>
        <p:spPr/>
        <p:txBody>
          <a:bodyPr/>
          <a:lstStyle/>
          <a:p>
            <a:r>
              <a:rPr lang="en-US"/>
              <a:t>California Department of Education</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415803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41329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33806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en-US"/>
              <a:t>11/4/2025</a:t>
            </a:r>
            <a:endParaRPr lang="en-US" dirty="0"/>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1220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ltLang="en-US"/>
              <a:t>11/4/2025</a:t>
            </a:r>
            <a:endParaRPr lang="en-US" altLang="en-US" dirty="0"/>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61433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99B00-ACBA-ABCC-DEF9-0D3790FCB382}"/>
              </a:ext>
            </a:extLst>
          </p:cNvPr>
          <p:cNvSpPr>
            <a:spLocks noGrp="1"/>
          </p:cNvSpPr>
          <p:nvPr>
            <p:ph type="dt" sz="half" idx="10"/>
          </p:nvPr>
        </p:nvSpPr>
        <p:spPr/>
        <p:txBody>
          <a:bodyPr/>
          <a:lstStyle/>
          <a:p>
            <a:r>
              <a:rPr lang="en-US" altLang="en-US"/>
              <a:t>11/4/2025</a:t>
            </a:r>
            <a:endParaRPr lang="en-US" dirty="0"/>
          </a:p>
        </p:txBody>
      </p:sp>
      <p:sp>
        <p:nvSpPr>
          <p:cNvPr id="3" name="Footer Placeholder 2">
            <a:extLst>
              <a:ext uri="{FF2B5EF4-FFF2-40B4-BE49-F238E27FC236}">
                <a16:creationId xmlns:a16="http://schemas.microsoft.com/office/drawing/2014/main" id="{2625BAF0-D442-7494-0875-C8A9A95FD573}"/>
              </a:ext>
            </a:extLst>
          </p:cNvPr>
          <p:cNvSpPr>
            <a:spLocks noGrp="1"/>
          </p:cNvSpPr>
          <p:nvPr>
            <p:ph type="ftr" sz="quarter" idx="11"/>
          </p:nvPr>
        </p:nvSpPr>
        <p:spPr/>
        <p:txBody>
          <a:bodyPr/>
          <a:lstStyle/>
          <a:p>
            <a:r>
              <a:rPr lang="en-US"/>
              <a:t>California Department of Education</a:t>
            </a:r>
          </a:p>
        </p:txBody>
      </p:sp>
      <p:sp>
        <p:nvSpPr>
          <p:cNvPr id="4" name="Slide Number Placeholder 3">
            <a:extLst>
              <a:ext uri="{FF2B5EF4-FFF2-40B4-BE49-F238E27FC236}">
                <a16:creationId xmlns:a16="http://schemas.microsoft.com/office/drawing/2014/main" id="{0F4B71D0-BE8E-63A3-7B5E-A4B1C28A655A}"/>
              </a:ext>
            </a:extLst>
          </p:cNvPr>
          <p:cNvSpPr>
            <a:spLocks noGrp="1"/>
          </p:cNvSpPr>
          <p:nvPr>
            <p:ph type="sldNum" sz="quarter" idx="12"/>
          </p:nvPr>
        </p:nvSpPr>
        <p:spPr/>
        <p:txBody>
          <a:bodyPr/>
          <a:lstStyle/>
          <a:p>
            <a:fld id="{9CD8D479-8942-46E8-A226-A4E01F7A105C}" type="slidenum">
              <a:rPr lang="en-US" smtClean="0"/>
              <a:t>‹#›</a:t>
            </a:fld>
            <a:endParaRPr lang="en-US"/>
          </a:p>
        </p:txBody>
      </p:sp>
      <p:sp>
        <p:nvSpPr>
          <p:cNvPr id="6" name="Content Placeholder 5">
            <a:extLst>
              <a:ext uri="{FF2B5EF4-FFF2-40B4-BE49-F238E27FC236}">
                <a16:creationId xmlns:a16="http://schemas.microsoft.com/office/drawing/2014/main" id="{17C6BCE7-2166-D5DE-68E7-62027AC14057}"/>
              </a:ext>
            </a:extLst>
          </p:cNvPr>
          <p:cNvSpPr>
            <a:spLocks noGrp="1"/>
          </p:cNvSpPr>
          <p:nvPr>
            <p:ph sz="quarter" idx="13"/>
          </p:nvPr>
        </p:nvSpPr>
        <p:spPr>
          <a:xfrm>
            <a:off x="255588" y="193675"/>
            <a:ext cx="11693525" cy="599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81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ltLang="en-US"/>
              <a:t>11/4/2025</a:t>
            </a: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80320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pPr>
              <a:defRPr/>
            </a:pPr>
            <a:r>
              <a:rPr lang="en-US" altLang="en-US"/>
              <a:t>11/4/2025</a:t>
            </a:r>
            <a:endParaRPr lang="en-US" altLang="en-US" dirty="0"/>
          </a:p>
        </p:txBody>
      </p:sp>
      <p:sp>
        <p:nvSpPr>
          <p:cNvPr id="3" name="Footer Placeholder 2"/>
          <p:cNvSpPr>
            <a:spLocks noGrp="1"/>
          </p:cNvSpPr>
          <p:nvPr>
            <p:ph type="ftr" sz="quarter" idx="11"/>
          </p:nvPr>
        </p:nvSpPr>
        <p:spPr/>
        <p:txBody>
          <a:bodyPr/>
          <a:lstStyle>
            <a:lvl1pPr>
              <a:defRPr/>
            </a:lvl1pPr>
          </a:lstStyle>
          <a:p>
            <a:r>
              <a:rPr lang="en-US"/>
              <a:t>California Department of Education</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ltLang="en-US"/>
              <a:t>11/4/2025</a:t>
            </a: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64785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lvl1pPr>
              <a:defRPr/>
            </a:lvl1pPr>
          </a:lstStyle>
          <a:p>
            <a:pPr eaLnBrk="0" fontAlgn="base" hangingPunct="0">
              <a:spcBef>
                <a:spcPct val="0"/>
              </a:spcBef>
              <a:spcAft>
                <a:spcPct val="0"/>
              </a:spcAft>
              <a:defRPr/>
            </a:pPr>
            <a:r>
              <a:rPr lang="en-US" altLang="en-US"/>
              <a:t>11/4/2025</a:t>
            </a: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r>
              <a:rPr lang="en-US" altLang="en-US"/>
              <a:t>California Department of Education</a:t>
            </a:r>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74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ltLang="en-US"/>
              <a:t>11/4/2025</a:t>
            </a: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83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r>
              <a:rPr lang="en-US" altLang="en-US"/>
              <a:t>11/4/2025</a:t>
            </a:r>
            <a:endParaRPr lang="en-US" alt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r>
              <a:rPr lang="en-US">
                <a:solidFill>
                  <a:srgbClr val="000000"/>
                </a:solidFill>
              </a:rPr>
              <a:t>California Department of Education</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94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t>11/4/2025</a:t>
            </a:r>
            <a:endParaRPr lang="en-US" altLang="en-US" dirty="0"/>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36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11/4/2025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7207DEF-7F35-454E-88BD-60B4E3D4C2A0}" type="slidenum">
              <a:rPr lang="en-US" smtClean="0"/>
              <a:t>‹#›</a:t>
            </a:fld>
            <a:endParaRPr lang="en-US"/>
          </a:p>
        </p:txBody>
      </p:sp>
    </p:spTree>
    <p:extLst>
      <p:ext uri="{BB962C8B-B14F-4D97-AF65-F5344CB8AC3E}">
        <p14:creationId xmlns:p14="http://schemas.microsoft.com/office/powerpoint/2010/main" val="236370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stStyle>
          <a:p>
            <a:fld id="{9CD8D479-8942-46E8-A226-A4E01F7A105C}" type="slidenum">
              <a:rPr lang="en-US" smtClean="0"/>
              <a:pPr/>
              <a:t>‹#›</a:t>
            </a:fld>
            <a:endParaRPr lang="en-US" dirty="0">
              <a:solidFill>
                <a:schemeClr val="tx1"/>
              </a:solidFill>
            </a:endParaRPr>
          </a:p>
        </p:txBody>
      </p:sp>
    </p:spTree>
    <p:extLst>
      <p:ext uri="{BB962C8B-B14F-4D97-AF65-F5344CB8AC3E}">
        <p14:creationId xmlns:p14="http://schemas.microsoft.com/office/powerpoint/2010/main" val="38759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r>
              <a:rPr lang="en-US" altLang="en-US"/>
              <a:t>11/4/2025</a:t>
            </a: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r>
              <a:rPr lang="en-US" altLang="en-US"/>
              <a:t>California Department of Education</a:t>
            </a:r>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410743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en-US"/>
              <a:t>11/4/2025</a:t>
            </a:r>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8470054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7" r:id="rId12"/>
    <p:sldLayoutId id="214748365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slide" Target="slide6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slide" Target="slide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fg/aa/lc/equitymultiplier.asp"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cde.ca.gov/fg/aa/lc/tuesdaysat2.asp"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e.ca.gov/fg/aa/lc/tuesdaysat2.asp"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ca.gov/re/lc/documents/lcffprioritiessummary.docx"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27.sv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7.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systemofsupport.org/directory/"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fg/aa/lc/index.asp" TargetMode="External"/><Relationship Id="rId1" Type="http://schemas.openxmlformats.org/officeDocument/2006/relationships/slideLayout" Target="../slideLayouts/slideLayout9.xml"/><Relationship Id="rId6" Type="http://schemas.openxmlformats.org/officeDocument/2006/relationships/hyperlink" Target="mailto:join-LCFF-list@mlist.cde.ca.gov" TargetMode="External"/><Relationship Id="rId5" Type="http://schemas.openxmlformats.org/officeDocument/2006/relationships/hyperlink" Target="https://www.cde.ca.gov/sp/sw/t1/csss.asp" TargetMode="External"/><Relationship Id="rId4" Type="http://schemas.openxmlformats.org/officeDocument/2006/relationships/hyperlink" Target="http://www.caschooldashboard.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9.xml"/><Relationship Id="rId5" Type="http://schemas.openxmlformats.org/officeDocument/2006/relationships/hyperlink" Target="mailto:CASystemofSupport@cde.ca.gov" TargetMode="External"/><Relationship Id="rId4" Type="http://schemas.openxmlformats.org/officeDocument/2006/relationships/hyperlink" Target="mailto:Dashboard@cde.ca.gov"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477FA13F-8258-4219-BB3A-A304113BD49D}"/>
              </a:ext>
            </a:extLst>
          </p:cNvPr>
          <p:cNvSpPr>
            <a:spLocks noGrp="1"/>
          </p:cNvSpPr>
          <p:nvPr>
            <p:ph type="ctrTitle"/>
          </p:nvPr>
        </p:nvSpPr>
        <p:spPr>
          <a:xfrm>
            <a:off x="3315031" y="1380754"/>
            <a:ext cx="5561938" cy="2513516"/>
          </a:xfrm>
        </p:spPr>
        <p:txBody>
          <a:bodyPr vert="horz" lIns="91440" tIns="45720" rIns="91440" bIns="45720" rtlCol="0">
            <a:normAutofit/>
          </a:bodyPr>
          <a:lstStyle/>
          <a:p>
            <a:r>
              <a:rPr kumimoji="0" lang="en-US" sz="5600" b="0" i="0" u="none" strike="noStrike" kern="1200" cap="none" spc="0" normalizeH="0" baseline="0" noProof="0" dirty="0">
                <a:ln>
                  <a:noFill/>
                </a:ln>
                <a:effectLst/>
                <a:uLnTx/>
                <a:uFillTx/>
                <a:latin typeface="Arial"/>
                <a:cs typeface="Arial"/>
              </a:rPr>
              <a:t>Introduction to the Local Control Funding Formula</a:t>
            </a:r>
            <a:endParaRPr lang="en-US" sz="5600" kern="1200" dirty="0">
              <a:latin typeface="Arial"/>
              <a:cs typeface="Arial"/>
            </a:endParaRPr>
          </a:p>
        </p:txBody>
      </p:sp>
      <p:sp>
        <p:nvSpPr>
          <p:cNvPr id="6" name="Text Placeholder 5">
            <a:extLst>
              <a:ext uri="{FF2B5EF4-FFF2-40B4-BE49-F238E27FC236}">
                <a16:creationId xmlns:a16="http://schemas.microsoft.com/office/drawing/2014/main" id="{655B27C7-2F68-4988-9032-414AB4AE9F57}"/>
              </a:ext>
            </a:extLst>
          </p:cNvPr>
          <p:cNvSpPr>
            <a:spLocks noGrp="1"/>
          </p:cNvSpPr>
          <p:nvPr>
            <p:ph type="subTitle" idx="1"/>
          </p:nvPr>
        </p:nvSpPr>
        <p:spPr>
          <a:xfrm>
            <a:off x="3315031" y="4076802"/>
            <a:ext cx="5561938" cy="1534587"/>
          </a:xfrm>
        </p:spPr>
        <p:txBody>
          <a:bodyPr vert="horz" lIns="91440" tIns="45720" rIns="91440" bIns="45720" rtlCol="0" anchor="t">
            <a:normAutofit/>
          </a:bodyPr>
          <a:lstStyle/>
          <a:p>
            <a:pPr marR="0" lvl="0" fontAlgn="auto">
              <a:spcAft>
                <a:spcPts val="0"/>
              </a:spcAft>
              <a:buClrTx/>
              <a:buSzTx/>
              <a:tabLst/>
              <a:defRPr/>
            </a:pPr>
            <a:r>
              <a:rPr kumimoji="0" lang="en-US" b="0" i="0" u="none" strike="noStrike" kern="1200" cap="none" spc="0" normalizeH="0" baseline="0" noProof="0" dirty="0">
                <a:ln>
                  <a:noFill/>
                </a:ln>
                <a:effectLst/>
                <a:uLnTx/>
                <a:uFillTx/>
                <a:latin typeface="Arial"/>
                <a:cs typeface="Arial"/>
              </a:rPr>
              <a:t>California Department of Education</a:t>
            </a:r>
            <a:endParaRPr lang="en-US" b="0" i="0" u="none" strike="noStrike" kern="1200" cap="none" spc="0" normalizeH="0" baseline="0" noProof="0" dirty="0">
              <a:ln>
                <a:noFill/>
              </a:ln>
              <a:effectLst/>
              <a:uLnTx/>
              <a:uFillTx/>
              <a:latin typeface="Arial"/>
              <a:cs typeface="Arial"/>
            </a:endParaRPr>
          </a:p>
          <a:p>
            <a:pPr>
              <a:defRPr/>
            </a:pPr>
            <a:r>
              <a:rPr lang="en-US" dirty="0">
                <a:latin typeface="Arial"/>
                <a:cs typeface="Arial"/>
              </a:rPr>
              <a:t>November 4</a:t>
            </a:r>
            <a:r>
              <a:rPr kumimoji="0" lang="en-US" b="0" i="0" u="none" strike="noStrike" kern="1200" cap="none" spc="0" normalizeH="0" baseline="0" noProof="0" dirty="0">
                <a:ln>
                  <a:noFill/>
                </a:ln>
                <a:effectLst/>
                <a:uLnTx/>
                <a:uFillTx/>
                <a:latin typeface="Arial"/>
                <a:cs typeface="Arial"/>
              </a:rPr>
              <a:t>, </a:t>
            </a:r>
            <a:r>
              <a:rPr lang="en-US" dirty="0">
                <a:latin typeface="Arial"/>
                <a:cs typeface="Arial"/>
              </a:rPr>
              <a:t>2025</a:t>
            </a:r>
            <a:endParaRPr lang="en-US" b="0" i="0" u="none" strike="noStrike" kern="1200" cap="none" spc="0" normalizeH="0" baseline="0" noProof="0" dirty="0">
              <a:ln>
                <a:noFill/>
              </a:ln>
              <a:effectLst/>
              <a:uLnTx/>
              <a:uFillTx/>
              <a:latin typeface="Arial"/>
              <a:ea typeface="Calibri"/>
              <a:cs typeface="Arial"/>
            </a:endParaRPr>
          </a:p>
        </p:txBody>
      </p:sp>
      <p:sp>
        <p:nvSpPr>
          <p:cNvPr id="34" name="Arc 3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366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A3580F-C573-9E91-9643-79BD36A3443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E118F06-BF47-F2DD-7A1B-14E2072D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D14127D-15CE-992F-DEC6-715C8E52A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70FE8-5BF2-AA81-447E-1994947E76AC}"/>
              </a:ext>
            </a:extLst>
          </p:cNvPr>
          <p:cNvSpPr>
            <a:spLocks noGrp="1"/>
          </p:cNvSpPr>
          <p:nvPr>
            <p:ph type="title"/>
          </p:nvPr>
        </p:nvSpPr>
        <p:spPr>
          <a:xfrm>
            <a:off x="164123" y="1153572"/>
            <a:ext cx="3723111" cy="4461163"/>
          </a:xfrm>
        </p:spPr>
        <p:txBody>
          <a:bodyPr>
            <a:normAutofit/>
          </a:bodyPr>
          <a:lstStyle/>
          <a:p>
            <a:r>
              <a:rPr lang="en-US" dirty="0"/>
              <a:t>Foundational Principles of the LCFF</a:t>
            </a:r>
          </a:p>
        </p:txBody>
      </p:sp>
      <p:sp>
        <p:nvSpPr>
          <p:cNvPr id="27" name="Arc 26">
            <a:extLst>
              <a:ext uri="{FF2B5EF4-FFF2-40B4-BE49-F238E27FC236}">
                <a16:creationId xmlns:a16="http://schemas.microsoft.com/office/drawing/2014/main" id="{8FFF3CD0-0D05-BE60-757C-EBCF30890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2AAA13-5CC9-1A21-5EEA-B28D34F97148}"/>
              </a:ext>
            </a:extLst>
          </p:cNvPr>
          <p:cNvSpPr>
            <a:spLocks noGrp="1"/>
          </p:cNvSpPr>
          <p:nvPr>
            <p:ph idx="1"/>
          </p:nvPr>
        </p:nvSpPr>
        <p:spPr>
          <a:xfrm>
            <a:off x="4097156" y="431800"/>
            <a:ext cx="6906491" cy="5585619"/>
          </a:xfrm>
        </p:spPr>
        <p:txBody>
          <a:bodyPr vert="horz" lIns="91440" tIns="45720" rIns="91440" bIns="45720" rtlCol="0" anchor="ctr">
            <a:noAutofit/>
          </a:bodyPr>
          <a:lstStyle/>
          <a:p>
            <a:r>
              <a:rPr lang="en-US" dirty="0">
                <a:latin typeface="Arial"/>
                <a:cs typeface="Arial"/>
              </a:rPr>
              <a:t>Local education agency (LEA)-level improvement that is based on multiple measures of success</a:t>
            </a:r>
          </a:p>
          <a:p>
            <a:pPr lvl="0"/>
            <a:r>
              <a:rPr lang="en-US" dirty="0">
                <a:latin typeface="Arial"/>
                <a:cs typeface="Arial"/>
              </a:rPr>
              <a:t>Equity</a:t>
            </a:r>
          </a:p>
          <a:p>
            <a:pPr lvl="1"/>
            <a:r>
              <a:rPr lang="en-US" dirty="0">
                <a:latin typeface="Arial"/>
                <a:cs typeface="Arial"/>
              </a:rPr>
              <a:t>Additional funding to address specific identified needs of students who are low income, English learners, and/or foster youth (i.e., unduplicated students)</a:t>
            </a:r>
          </a:p>
          <a:p>
            <a:pPr lvl="1"/>
            <a:r>
              <a:rPr lang="en-US" dirty="0">
                <a:latin typeface="Arial"/>
                <a:cs typeface="Arial"/>
              </a:rPr>
              <a:t>Requirement to Increase or Improve Services in proportion to the increase in funding</a:t>
            </a:r>
          </a:p>
          <a:p>
            <a:pPr lvl="0"/>
            <a:r>
              <a:rPr lang="en-US" dirty="0">
                <a:latin typeface="Arial"/>
                <a:cs typeface="Arial"/>
              </a:rPr>
              <a:t>Subsidiarity</a:t>
            </a:r>
          </a:p>
          <a:p>
            <a:pPr lvl="1"/>
            <a:r>
              <a:rPr lang="en-US" dirty="0">
                <a:latin typeface="Arial"/>
                <a:cs typeface="Arial"/>
              </a:rPr>
              <a:t>Social and political issues are best dealt with at the local level</a:t>
            </a:r>
          </a:p>
          <a:p>
            <a:pPr lvl="1"/>
            <a:r>
              <a:rPr lang="en-US" dirty="0">
                <a:latin typeface="Arial"/>
                <a:cs typeface="Arial"/>
              </a:rPr>
              <a:t>This approach necessitates transparency and collaboration with educational partners</a:t>
            </a:r>
          </a:p>
        </p:txBody>
      </p:sp>
      <p:sp>
        <p:nvSpPr>
          <p:cNvPr id="4" name="Slide Number Placeholder 3">
            <a:extLst>
              <a:ext uri="{FF2B5EF4-FFF2-40B4-BE49-F238E27FC236}">
                <a16:creationId xmlns:a16="http://schemas.microsoft.com/office/drawing/2014/main" id="{34ABEF8B-160E-797B-6204-26F7E190054E}"/>
              </a:ext>
            </a:extLst>
          </p:cNvPr>
          <p:cNvSpPr>
            <a:spLocks noGrp="1"/>
          </p:cNvSpPr>
          <p:nvPr>
            <p:ph type="sldNum" sz="quarter" idx="12"/>
          </p:nvPr>
        </p:nvSpPr>
        <p:spPr>
          <a:xfrm>
            <a:off x="9834769" y="6176963"/>
            <a:ext cx="1812235" cy="521493"/>
          </a:xfrm>
        </p:spPr>
        <p:txBody>
          <a:bodyPr>
            <a:normAutofit/>
          </a:bodyPr>
          <a:lstStyle/>
          <a:p>
            <a:pPr>
              <a:spcAft>
                <a:spcPts val="600"/>
              </a:spcAft>
            </a:pPr>
            <a:fld id="{1E47FE53-EBF0-4DA7-9D9D-CC1C3A20F3CB}" type="slidenum">
              <a:rPr lang="en-US" smtClean="0"/>
              <a:pPr>
                <a:spcAft>
                  <a:spcPts val="600"/>
                </a:spcAft>
              </a:pPr>
              <a:t>10</a:t>
            </a:fld>
            <a:endParaRPr lang="en-US" dirty="0"/>
          </a:p>
        </p:txBody>
      </p:sp>
    </p:spTree>
    <p:extLst>
      <p:ext uri="{BB962C8B-B14F-4D97-AF65-F5344CB8AC3E}">
        <p14:creationId xmlns:p14="http://schemas.microsoft.com/office/powerpoint/2010/main" val="220891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A9CE-BE43-356D-88E2-8CF444506444}"/>
              </a:ext>
            </a:extLst>
          </p:cNvPr>
          <p:cNvSpPr>
            <a:spLocks noGrp="1"/>
          </p:cNvSpPr>
          <p:nvPr>
            <p:ph type="title"/>
          </p:nvPr>
        </p:nvSpPr>
        <p:spPr/>
        <p:txBody>
          <a:bodyPr/>
          <a:lstStyle/>
          <a:p>
            <a:r>
              <a:rPr lang="en-US" dirty="0"/>
              <a:t>Key Components of the LCFF</a:t>
            </a:r>
          </a:p>
        </p:txBody>
      </p:sp>
      <p:sp>
        <p:nvSpPr>
          <p:cNvPr id="3" name="Content Placeholder 2">
            <a:extLst>
              <a:ext uri="{FF2B5EF4-FFF2-40B4-BE49-F238E27FC236}">
                <a16:creationId xmlns:a16="http://schemas.microsoft.com/office/drawing/2014/main" id="{FCA74D94-AB32-15B2-DC64-CA8682FD1719}"/>
              </a:ext>
            </a:extLst>
          </p:cNvPr>
          <p:cNvSpPr>
            <a:spLocks noGrp="1"/>
          </p:cNvSpPr>
          <p:nvPr>
            <p:ph idx="1"/>
          </p:nvPr>
        </p:nvSpPr>
        <p:spPr/>
        <p:txBody>
          <a:bodyPr/>
          <a:lstStyle/>
          <a:p>
            <a:r>
              <a:rPr lang="en-US" dirty="0"/>
              <a:t>LCFF Funding</a:t>
            </a:r>
          </a:p>
          <a:p>
            <a:r>
              <a:rPr lang="en-US" dirty="0"/>
              <a:t>Requirement to Increase or Improve Services</a:t>
            </a:r>
          </a:p>
          <a:p>
            <a:r>
              <a:rPr lang="en-US" dirty="0"/>
              <a:t>The LCFF State Priorities</a:t>
            </a:r>
          </a:p>
          <a:p>
            <a:r>
              <a:rPr lang="en-US" dirty="0"/>
              <a:t>The LCAP</a:t>
            </a:r>
          </a:p>
          <a:p>
            <a:r>
              <a:rPr lang="en-US" dirty="0"/>
              <a:t>The California School Dashboard (Dashboard)</a:t>
            </a:r>
          </a:p>
          <a:p>
            <a:r>
              <a:rPr lang="en-US" dirty="0"/>
              <a:t>The Statewide System of Support</a:t>
            </a:r>
          </a:p>
        </p:txBody>
      </p:sp>
      <p:sp>
        <p:nvSpPr>
          <p:cNvPr id="4" name="Slide Number Placeholder 3">
            <a:extLst>
              <a:ext uri="{FF2B5EF4-FFF2-40B4-BE49-F238E27FC236}">
                <a16:creationId xmlns:a16="http://schemas.microsoft.com/office/drawing/2014/main" id="{78575679-5A6C-4309-52A1-A624FE7F71B6}"/>
              </a:ext>
            </a:extLst>
          </p:cNvPr>
          <p:cNvSpPr>
            <a:spLocks noGrp="1"/>
          </p:cNvSpPr>
          <p:nvPr>
            <p:ph type="sldNum" sz="quarter" idx="12"/>
          </p:nvPr>
        </p:nvSpPr>
        <p:spPr/>
        <p:txBody>
          <a:bodyPr/>
          <a:lstStyle/>
          <a:p>
            <a:fld id="{9CD8D479-8942-46E8-A226-A4E01F7A105C}" type="slidenum">
              <a:rPr lang="en-US" smtClean="0"/>
              <a:pPr/>
              <a:t>11</a:t>
            </a:fld>
            <a:endParaRPr lang="en-US" dirty="0">
              <a:solidFill>
                <a:schemeClr val="tx1"/>
              </a:solidFill>
            </a:endParaRPr>
          </a:p>
        </p:txBody>
      </p:sp>
    </p:spTree>
    <p:extLst>
      <p:ext uri="{BB962C8B-B14F-4D97-AF65-F5344CB8AC3E}">
        <p14:creationId xmlns:p14="http://schemas.microsoft.com/office/powerpoint/2010/main" val="170334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596B7E4-57C7-4657-870C-7D573AD3F127}"/>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latin typeface="Arial"/>
                <a:cs typeface="Arial"/>
              </a:rPr>
              <a:t>LCFF Funding</a:t>
            </a:r>
          </a:p>
        </p:txBody>
      </p:sp>
      <p:sp>
        <p:nvSpPr>
          <p:cNvPr id="7" name="Text Placeholder 6">
            <a:extLst>
              <a:ext uri="{FF2B5EF4-FFF2-40B4-BE49-F238E27FC236}">
                <a16:creationId xmlns:a16="http://schemas.microsoft.com/office/drawing/2014/main" id="{A93836BE-D67C-4809-A635-4A5B239BB629}"/>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Flexible Funding to Address Identified Needs </a:t>
            </a:r>
          </a:p>
        </p:txBody>
      </p:sp>
      <p:cxnSp>
        <p:nvCxnSpPr>
          <p:cNvPr id="16" name="Straight Connector 1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Arc 27">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417EAC31-FE66-4E53-ABB4-916FA1ACC8E1}"/>
              </a:ext>
            </a:extLst>
          </p:cNvPr>
          <p:cNvSpPr>
            <a:spLocks noGrp="1"/>
          </p:cNvSpPr>
          <p:nvPr>
            <p:ph type="sldNum" sz="quarter" idx="12"/>
          </p:nvPr>
        </p:nvSpPr>
        <p:spPr>
          <a:xfrm>
            <a:off x="10208694" y="5963478"/>
            <a:ext cx="1145105" cy="757997"/>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12</a:t>
            </a:fld>
            <a:endParaRPr lang="en-US" sz="2400" dirty="0">
              <a:solidFill>
                <a:schemeClr val="tx1"/>
              </a:solidFill>
              <a:ea typeface="+mn-ea"/>
            </a:endParaRPr>
          </a:p>
        </p:txBody>
      </p:sp>
    </p:spTree>
    <p:extLst>
      <p:ext uri="{BB962C8B-B14F-4D97-AF65-F5344CB8AC3E}">
        <p14:creationId xmlns:p14="http://schemas.microsoft.com/office/powerpoint/2010/main" val="231441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5587-3E6A-1A60-8BC7-E52952C666C0}"/>
              </a:ext>
            </a:extLst>
          </p:cNvPr>
          <p:cNvSpPr>
            <a:spLocks noGrp="1"/>
          </p:cNvSpPr>
          <p:nvPr>
            <p:ph type="title"/>
          </p:nvPr>
        </p:nvSpPr>
        <p:spPr>
          <a:xfrm>
            <a:off x="839788" y="457200"/>
            <a:ext cx="10725679" cy="1202267"/>
          </a:xfrm>
        </p:spPr>
        <p:txBody>
          <a:bodyPr anchor="ctr">
            <a:normAutofit/>
          </a:bodyPr>
          <a:lstStyle/>
          <a:p>
            <a:r>
              <a:rPr lang="en-US" sz="4600" dirty="0">
                <a:latin typeface="Arial" panose="020B0604020202020204" pitchFamily="34" charset="0"/>
                <a:cs typeface="Arial" panose="020B0604020202020204" pitchFamily="34" charset="0"/>
              </a:rPr>
              <a:t>Funding Changes Made by LCFF</a:t>
            </a:r>
          </a:p>
        </p:txBody>
      </p:sp>
      <p:pic>
        <p:nvPicPr>
          <p:cNvPr id="6" name="Content Placeholder 6" descr="Funding changes made by LCFF. See Appendix B for descriptive text.">
            <a:extLst>
              <a:ext uri="{FF2B5EF4-FFF2-40B4-BE49-F238E27FC236}">
                <a16:creationId xmlns:a16="http://schemas.microsoft.com/office/drawing/2014/main" id="{9B5511E5-647D-902C-CD49-760C5ED6E7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160" y="1363363"/>
            <a:ext cx="10725679" cy="4783437"/>
          </a:xfrm>
        </p:spPr>
      </p:pic>
      <p:sp>
        <p:nvSpPr>
          <p:cNvPr id="4" name="Text Placeholder 3">
            <a:extLst>
              <a:ext uri="{FF2B5EF4-FFF2-40B4-BE49-F238E27FC236}">
                <a16:creationId xmlns:a16="http://schemas.microsoft.com/office/drawing/2014/main" id="{AE09FCB1-C808-06DC-E8B4-B2B2246DBF68}"/>
              </a:ext>
            </a:extLst>
          </p:cNvPr>
          <p:cNvSpPr>
            <a:spLocks noGrp="1"/>
          </p:cNvSpPr>
          <p:nvPr>
            <p:ph type="body" sz="half" idx="2"/>
          </p:nvPr>
        </p:nvSpPr>
        <p:spPr>
          <a:xfrm>
            <a:off x="1068388" y="6221888"/>
            <a:ext cx="7542212" cy="645583"/>
          </a:xfrm>
        </p:spPr>
        <p:txBody>
          <a:bodyPr>
            <a:normAutofit/>
          </a:bodyPr>
          <a:lstStyle/>
          <a:p>
            <a:r>
              <a:rPr lang="en-US" sz="2400" dirty="0">
                <a:latin typeface="Arial" panose="020B0604020202020204" pitchFamily="34" charset="0"/>
                <a:cs typeface="Arial" panose="020B0604020202020204" pitchFamily="34" charset="0"/>
              </a:rPr>
              <a:t>*see </a:t>
            </a:r>
            <a:r>
              <a:rPr lang="en-US" sz="2400" dirty="0">
                <a:solidFill>
                  <a:srgbClr val="1704A0"/>
                </a:solidFill>
                <a:latin typeface="Arial" panose="020B0604020202020204" pitchFamily="34" charset="0"/>
                <a:cs typeface="Arial" panose="020B0604020202020204" pitchFamily="34" charset="0"/>
                <a:hlinkClick r:id="rId4" action="ppaction://hlinksldjump"/>
              </a:rPr>
              <a:t>Appendix B</a:t>
            </a:r>
            <a:r>
              <a:rPr lang="en-US" sz="2400" dirty="0">
                <a:latin typeface="Arial" panose="020B0604020202020204" pitchFamily="34" charset="0"/>
                <a:cs typeface="Arial" panose="020B0604020202020204" pitchFamily="34" charset="0"/>
              </a:rPr>
              <a:t> for descriptive text</a:t>
            </a:r>
          </a:p>
        </p:txBody>
      </p:sp>
      <p:sp>
        <p:nvSpPr>
          <p:cNvPr id="5" name="Slide Number Placeholder 4">
            <a:extLst>
              <a:ext uri="{FF2B5EF4-FFF2-40B4-BE49-F238E27FC236}">
                <a16:creationId xmlns:a16="http://schemas.microsoft.com/office/drawing/2014/main" id="{E53F91A0-2BAA-33F7-4C13-8C63CE0D414C}"/>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13</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42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6351-1344-2BCA-DF77-F37C31C75567}"/>
              </a:ext>
            </a:extLst>
          </p:cNvPr>
          <p:cNvSpPr>
            <a:spLocks noGrp="1"/>
          </p:cNvSpPr>
          <p:nvPr>
            <p:ph type="title"/>
          </p:nvPr>
        </p:nvSpPr>
        <p:spPr>
          <a:xfrm>
            <a:off x="839787" y="457200"/>
            <a:ext cx="9895945" cy="1104900"/>
          </a:xfrm>
        </p:spPr>
        <p:txBody>
          <a:bodyPr>
            <a:noAutofit/>
          </a:bodyPr>
          <a:lstStyle/>
          <a:p>
            <a:r>
              <a:rPr lang="en-US" sz="4600" dirty="0">
                <a:latin typeface="Arial" panose="020B0604020202020204" pitchFamily="34" charset="0"/>
                <a:cs typeface="Arial" panose="020B0604020202020204" pitchFamily="34" charset="0"/>
              </a:rPr>
              <a:t>LCFF Funding Formula Basics</a:t>
            </a:r>
          </a:p>
        </p:txBody>
      </p:sp>
      <p:pic>
        <p:nvPicPr>
          <p:cNvPr id="8" name="Content Placeholder 6" descr="Local Control Funding Formula Basics">
            <a:extLst>
              <a:ext uri="{FF2B5EF4-FFF2-40B4-BE49-F238E27FC236}">
                <a16:creationId xmlns:a16="http://schemas.microsoft.com/office/drawing/2014/main" id="{D43DA396-6306-A3EE-5EB9-C3CB48C762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1927" y="1694628"/>
            <a:ext cx="10988146" cy="4061726"/>
          </a:xfrm>
        </p:spPr>
      </p:pic>
      <p:sp>
        <p:nvSpPr>
          <p:cNvPr id="4" name="Text Placeholder 3">
            <a:extLst>
              <a:ext uri="{FF2B5EF4-FFF2-40B4-BE49-F238E27FC236}">
                <a16:creationId xmlns:a16="http://schemas.microsoft.com/office/drawing/2014/main" id="{C35A88A7-6168-FB33-A4F2-4B14BB15DC82}"/>
              </a:ext>
            </a:extLst>
          </p:cNvPr>
          <p:cNvSpPr>
            <a:spLocks noGrp="1"/>
          </p:cNvSpPr>
          <p:nvPr>
            <p:ph type="body" sz="half" idx="2"/>
          </p:nvPr>
        </p:nvSpPr>
        <p:spPr>
          <a:xfrm>
            <a:off x="1313921" y="6007100"/>
            <a:ext cx="6536856" cy="787400"/>
          </a:xfrm>
        </p:spPr>
        <p:txBody>
          <a:bodyPr>
            <a:normAutofit/>
          </a:bodyPr>
          <a:lstStyle/>
          <a:p>
            <a:r>
              <a:rPr lang="en-US" sz="2400" dirty="0">
                <a:latin typeface="Arial" panose="020B0604020202020204" pitchFamily="34" charset="0"/>
                <a:cs typeface="Arial" panose="020B0604020202020204" pitchFamily="34" charset="0"/>
              </a:rPr>
              <a:t>*see and </a:t>
            </a:r>
            <a:r>
              <a:rPr lang="en-US" sz="2400" dirty="0">
                <a:solidFill>
                  <a:srgbClr val="1704A0"/>
                </a:solidFill>
                <a:latin typeface="Arial" panose="020B0604020202020204" pitchFamily="34" charset="0"/>
                <a:cs typeface="Arial" panose="020B0604020202020204" pitchFamily="34" charset="0"/>
                <a:hlinkClick r:id="rId4" action="ppaction://hlinksldjump"/>
              </a:rPr>
              <a:t>Appendix C</a:t>
            </a:r>
            <a:r>
              <a:rPr lang="en-US" sz="2400" dirty="0">
                <a:latin typeface="Arial" panose="020B0604020202020204" pitchFamily="34" charset="0"/>
                <a:cs typeface="Arial" panose="020B0604020202020204" pitchFamily="34" charset="0"/>
                <a:hlinkClick r:id="rId4" action="ppaction://hlinksldjump"/>
              </a:rPr>
              <a:t> </a:t>
            </a:r>
            <a:r>
              <a:rPr lang="en-US" sz="2400" dirty="0">
                <a:latin typeface="Arial" panose="020B0604020202020204" pitchFamily="34" charset="0"/>
                <a:cs typeface="Arial" panose="020B0604020202020204" pitchFamily="34" charset="0"/>
              </a:rPr>
              <a:t>for descriptive text</a:t>
            </a:r>
          </a:p>
        </p:txBody>
      </p:sp>
      <p:sp>
        <p:nvSpPr>
          <p:cNvPr id="5" name="Slide Number Placeholder 4">
            <a:extLst>
              <a:ext uri="{FF2B5EF4-FFF2-40B4-BE49-F238E27FC236}">
                <a16:creationId xmlns:a16="http://schemas.microsoft.com/office/drawing/2014/main" id="{127E833F-5F3F-54AB-4B84-0AC8AE630012}"/>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14</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3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A1AA719-DBFF-4492-A6E7-2CD9E2F56EBC}"/>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dirty="0">
                <a:latin typeface="Arial"/>
                <a:cs typeface="Arial"/>
              </a:rPr>
              <a:t>Unrestricted Funds</a:t>
            </a:r>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E0EB598-2704-4845-ADC9-F6644A62CC4C}"/>
              </a:ext>
            </a:extLst>
          </p:cNvPr>
          <p:cNvSpPr>
            <a:spLocks noGrp="1"/>
          </p:cNvSpPr>
          <p:nvPr>
            <p:ph sz="half" idx="1"/>
          </p:nvPr>
        </p:nvSpPr>
        <p:spPr>
          <a:xfrm>
            <a:off x="838200" y="1825625"/>
            <a:ext cx="5911399" cy="4351338"/>
          </a:xfrm>
        </p:spPr>
        <p:txBody>
          <a:bodyPr vert="horz" lIns="91440" tIns="45720" rIns="91440" bIns="45720" rtlCol="0" anchor="t">
            <a:normAutofit/>
          </a:bodyPr>
          <a:lstStyle/>
          <a:p>
            <a:r>
              <a:rPr lang="en-US" dirty="0">
                <a:latin typeface="Arial"/>
                <a:cs typeface="Arial"/>
              </a:rPr>
              <a:t>All LCFF funding, regardless of whether it is calculated using the formula for the base grant, the formula for the supplemental grant add-on, or the formula for the concentration grant add-on, is unrestricted funding</a:t>
            </a:r>
          </a:p>
          <a:p>
            <a:r>
              <a:rPr lang="en-US" dirty="0">
                <a:latin typeface="Arial"/>
                <a:cs typeface="Arial"/>
              </a:rPr>
              <a:t>LCFF funds may be spent on any purpose allowable under the California’s Education Code</a:t>
            </a:r>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4ADE9A5A-34EC-442D-8210-CE9F5EC3BDC0}"/>
              </a:ext>
            </a:extLst>
          </p:cNvPr>
          <p:cNvSpPr>
            <a:spLocks noGrp="1"/>
          </p:cNvSpPr>
          <p:nvPr>
            <p:ph type="sldNum" sz="quarter" idx="12"/>
          </p:nvPr>
        </p:nvSpPr>
        <p:spPr>
          <a:xfrm>
            <a:off x="10344680" y="6214020"/>
            <a:ext cx="1323555" cy="544512"/>
          </a:xfrm>
        </p:spPr>
        <p:txBody>
          <a:bodyPr vert="horz" lIns="91440" tIns="45720" rIns="91440" bIns="45720" rtlCol="0" anchor="ctr">
            <a:normAutofit/>
          </a:bodyPr>
          <a:lstStyle/>
          <a:p>
            <a:pPr>
              <a:spcAft>
                <a:spcPts val="600"/>
              </a:spcAft>
            </a:pPr>
            <a:fld id="{1E47FE53-EBF0-4DA7-9D9D-CC1C3A20F3CB}" type="slidenum">
              <a:rPr lang="en-US" smtClean="0"/>
              <a:pPr>
                <a:spcAft>
                  <a:spcPts val="600"/>
                </a:spcAft>
              </a:pPr>
              <a:t>15</a:t>
            </a:fld>
            <a:endParaRPr lang="en-US"/>
          </a:p>
        </p:txBody>
      </p:sp>
      <p:sp>
        <p:nvSpPr>
          <p:cNvPr id="30" name="Freeform: Shape 29">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9198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37692F-42AB-1487-9B51-C949D2A8D55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F6CDA74-4B61-31F3-B8AE-08234047F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7258993-8080-DF35-1E47-FF3B1D48AC11}"/>
              </a:ext>
            </a:extLst>
          </p:cNvPr>
          <p:cNvSpPr>
            <a:spLocks noGrp="1"/>
          </p:cNvSpPr>
          <p:nvPr>
            <p:ph type="title"/>
          </p:nvPr>
        </p:nvSpPr>
        <p:spPr>
          <a:xfrm>
            <a:off x="838200" y="365125"/>
            <a:ext cx="5393361" cy="1325563"/>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Funding Flexibility to Ensure Student Success</a:t>
            </a:r>
            <a:endParaRPr lang="en-US" kern="1200"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1BC456A5-1D50-B08F-D1D7-FFC170A6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633453B-9259-D3E6-BFE7-378BF664B1DA}"/>
              </a:ext>
            </a:extLst>
          </p:cNvPr>
          <p:cNvSpPr>
            <a:spLocks noGrp="1"/>
          </p:cNvSpPr>
          <p:nvPr>
            <p:ph sz="half" idx="1"/>
          </p:nvPr>
        </p:nvSpPr>
        <p:spPr>
          <a:xfrm>
            <a:off x="838200" y="1825625"/>
            <a:ext cx="5969984" cy="4351338"/>
          </a:xfrm>
        </p:spPr>
        <p:txBody>
          <a:bodyPr vert="horz" lIns="91440" tIns="45720" rIns="91440" bIns="45720" rtlCol="0" anchor="t">
            <a:normAutofit fontScale="92500" lnSpcReduction="20000"/>
          </a:bodyPr>
          <a:lstStyle/>
          <a:p>
            <a:pPr lvl="0"/>
            <a:r>
              <a:rPr lang="en-US" dirty="0">
                <a:latin typeface="Arial"/>
                <a:cs typeface="Arial"/>
                <a:sym typeface="Arial"/>
              </a:rPr>
              <a:t>LCFF provides for an increased level of local flexibility to determine which programs and/or services have the greatest likelihood of ensuring that each student will succeed in relation to each of the LCFF state priorities.</a:t>
            </a:r>
            <a:endParaRPr lang="en-US" dirty="0">
              <a:latin typeface="Arial"/>
              <a:cs typeface="Arial"/>
            </a:endParaRPr>
          </a:p>
          <a:p>
            <a:pPr lvl="0"/>
            <a:r>
              <a:rPr lang="en-US" dirty="0">
                <a:latin typeface="Arial"/>
                <a:cs typeface="Arial"/>
                <a:sym typeface="Arial"/>
              </a:rPr>
              <a:t>In exchange for this flexibility, the LCFF requires greater local responsibility for selecting appropriate and effective programs.</a:t>
            </a:r>
            <a:endParaRPr lang="en-US" dirty="0">
              <a:latin typeface="Arial"/>
              <a:cs typeface="Arial"/>
            </a:endParaRPr>
          </a:p>
          <a:p>
            <a:pPr lvl="0"/>
            <a:r>
              <a:rPr lang="en-US" dirty="0">
                <a:latin typeface="Arial"/>
                <a:cs typeface="Arial"/>
              </a:rPr>
              <a:t>This necessitates transparency and engaging the LEAs educational partners in analysis and decision-making.</a:t>
            </a:r>
          </a:p>
        </p:txBody>
      </p:sp>
      <p:sp>
        <p:nvSpPr>
          <p:cNvPr id="15" name="Oval 14">
            <a:extLst>
              <a:ext uri="{FF2B5EF4-FFF2-40B4-BE49-F238E27FC236}">
                <a16:creationId xmlns:a16="http://schemas.microsoft.com/office/drawing/2014/main" id="{8F3DF550-A956-61EE-EEC5-BF781B84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1B9395-6A7D-546C-21EF-17253F999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FEBEBBEC-7B44-2FEF-2FD6-7595B56534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AA72FE8A-C01D-4EB7-084D-FB90CBEA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83DEF07-AE4D-2AC2-85BF-C3AF9BB2C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1FE1DE26-D5A3-657D-024D-7A793B0F217B}"/>
              </a:ext>
            </a:extLst>
          </p:cNvPr>
          <p:cNvSpPr>
            <a:spLocks noGrp="1"/>
          </p:cNvSpPr>
          <p:nvPr>
            <p:ph type="sldNum" sz="quarter" idx="12"/>
          </p:nvPr>
        </p:nvSpPr>
        <p:spPr>
          <a:xfrm>
            <a:off x="10344680" y="6214020"/>
            <a:ext cx="1323555" cy="544512"/>
          </a:xfrm>
        </p:spPr>
        <p:txBody>
          <a:bodyPr vert="horz" lIns="91440" tIns="45720" rIns="91440" bIns="45720" rtlCol="0" anchor="ctr">
            <a:normAutofit/>
          </a:bodyPr>
          <a:lstStyle/>
          <a:p>
            <a:pPr>
              <a:spcAft>
                <a:spcPts val="600"/>
              </a:spcAft>
            </a:pPr>
            <a:fld id="{1E47FE53-EBF0-4DA7-9D9D-CC1C3A20F3CB}" type="slidenum">
              <a:rPr lang="en-US" smtClean="0"/>
              <a:pPr>
                <a:spcAft>
                  <a:spcPts val="600"/>
                </a:spcAft>
              </a:pPr>
              <a:t>16</a:t>
            </a:fld>
            <a:endParaRPr lang="en-US"/>
          </a:p>
        </p:txBody>
      </p:sp>
      <p:sp>
        <p:nvSpPr>
          <p:cNvPr id="30" name="Freeform: Shape 29">
            <a:extLst>
              <a:ext uri="{FF2B5EF4-FFF2-40B4-BE49-F238E27FC236}">
                <a16:creationId xmlns:a16="http://schemas.microsoft.com/office/drawing/2014/main" id="{2ADD17AC-0546-4AFC-1982-81CD9F55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3620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9230F-1CF9-E182-20FF-E161E92D2974}"/>
              </a:ext>
            </a:extLst>
          </p:cNvPr>
          <p:cNvSpPr>
            <a:spLocks noGrp="1"/>
          </p:cNvSpPr>
          <p:nvPr>
            <p:ph type="title"/>
          </p:nvPr>
        </p:nvSpPr>
        <p:spPr>
          <a:xfrm>
            <a:off x="686834" y="1153572"/>
            <a:ext cx="3200400" cy="4461163"/>
          </a:xfrm>
        </p:spPr>
        <p:txBody>
          <a:bodyPr>
            <a:normAutofit/>
          </a:bodyPr>
          <a:lstStyle/>
          <a:p>
            <a:r>
              <a:rPr lang="en-US" dirty="0"/>
              <a:t>Equity Multiplier Funding</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90F84A-5ECC-3F10-ADE3-2F7C8FC8EDE7}"/>
              </a:ext>
            </a:extLst>
          </p:cNvPr>
          <p:cNvSpPr>
            <a:spLocks noGrp="1"/>
          </p:cNvSpPr>
          <p:nvPr>
            <p:ph idx="1"/>
          </p:nvPr>
        </p:nvSpPr>
        <p:spPr>
          <a:xfrm>
            <a:off x="4447308" y="591344"/>
            <a:ext cx="6906491" cy="5585619"/>
          </a:xfrm>
        </p:spPr>
        <p:txBody>
          <a:bodyPr anchor="ctr">
            <a:normAutofit/>
          </a:bodyPr>
          <a:lstStyle/>
          <a:p>
            <a:r>
              <a:rPr lang="en-US" dirty="0"/>
              <a:t>Equity Multiplier funding is not an add-on to the LCFF entitlement</a:t>
            </a:r>
          </a:p>
          <a:p>
            <a:pPr lvl="1"/>
            <a:r>
              <a:rPr lang="en-US" dirty="0"/>
              <a:t>Equity Multiplier funding is a separate source of funding allocated outside of the LCFF entitlement and is not offset by the LEA’s local revenue</a:t>
            </a:r>
          </a:p>
          <a:p>
            <a:pPr lvl="1"/>
            <a:r>
              <a:rPr lang="en-US" dirty="0"/>
              <a:t>Funding is identified as a separate line item of the Principal Apportionment Summary and revenue and expenditures are tracked with a unique Standardized Account Code Structure (SACS) code</a:t>
            </a:r>
          </a:p>
          <a:p>
            <a:r>
              <a:rPr lang="en-US" dirty="0"/>
              <a:t>For additional information please see the </a:t>
            </a:r>
            <a:r>
              <a:rPr lang="en-US" dirty="0">
                <a:hlinkClick r:id="rId3"/>
              </a:rPr>
              <a:t>Local Control Funding Formula Equity Multiplier</a:t>
            </a:r>
            <a:r>
              <a:rPr lang="en-US" dirty="0"/>
              <a:t> web page</a:t>
            </a:r>
          </a:p>
        </p:txBody>
      </p:sp>
      <p:sp>
        <p:nvSpPr>
          <p:cNvPr id="6" name="Slide Number Placeholder 5">
            <a:extLst>
              <a:ext uri="{FF2B5EF4-FFF2-40B4-BE49-F238E27FC236}">
                <a16:creationId xmlns:a16="http://schemas.microsoft.com/office/drawing/2014/main" id="{4A803F1D-FD36-9A99-68AF-E518FFF795F8}"/>
              </a:ext>
            </a:extLst>
          </p:cNvPr>
          <p:cNvSpPr>
            <a:spLocks noGrp="1"/>
          </p:cNvSpPr>
          <p:nvPr>
            <p:ph type="sldNum" sz="quarter" idx="12"/>
          </p:nvPr>
        </p:nvSpPr>
        <p:spPr>
          <a:xfrm>
            <a:off x="9821600" y="6200776"/>
            <a:ext cx="1812235" cy="544512"/>
          </a:xfrm>
        </p:spPr>
        <p:txBody>
          <a:bodyPr>
            <a:normAutofit/>
          </a:bodyPr>
          <a:lstStyle/>
          <a:p>
            <a:pPr>
              <a:spcAft>
                <a:spcPts val="600"/>
              </a:spcAft>
            </a:pPr>
            <a:fld id="{9CD8D479-8942-46E8-A226-A4E01F7A105C}" type="slidenum">
              <a:rPr lang="en-US" smtClean="0"/>
              <a:pPr>
                <a:spcAft>
                  <a:spcPts val="600"/>
                </a:spcAft>
              </a:pPr>
              <a:t>17</a:t>
            </a:fld>
            <a:endParaRPr lang="en-US" dirty="0"/>
          </a:p>
        </p:txBody>
      </p:sp>
    </p:spTree>
    <p:extLst>
      <p:ext uri="{BB962C8B-B14F-4D97-AF65-F5344CB8AC3E}">
        <p14:creationId xmlns:p14="http://schemas.microsoft.com/office/powerpoint/2010/main" val="381178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596B7E4-57C7-4657-870C-7D573AD3F127}"/>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5100" kern="1200" dirty="0">
                <a:latin typeface="Arial"/>
                <a:cs typeface="Arial"/>
              </a:rPr>
              <a:t>Requirement to Increase or Improve Services</a:t>
            </a:r>
          </a:p>
        </p:txBody>
      </p:sp>
      <p:sp>
        <p:nvSpPr>
          <p:cNvPr id="7" name="Text Placeholder 6">
            <a:extLst>
              <a:ext uri="{FF2B5EF4-FFF2-40B4-BE49-F238E27FC236}">
                <a16:creationId xmlns:a16="http://schemas.microsoft.com/office/drawing/2014/main" id="{A93836BE-D67C-4809-A635-4A5B239BB629}"/>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Additional Funding with a Focus on Equity </a:t>
            </a:r>
          </a:p>
        </p:txBody>
      </p:sp>
      <p:cxnSp>
        <p:nvCxnSpPr>
          <p:cNvPr id="16" name="Straight Connector 1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Arc 25">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417EAC31-FE66-4E53-ABB4-916FA1ACC8E1}"/>
              </a:ext>
            </a:extLst>
          </p:cNvPr>
          <p:cNvSpPr>
            <a:spLocks noGrp="1"/>
          </p:cNvSpPr>
          <p:nvPr>
            <p:ph type="sldNum" sz="quarter" idx="12"/>
          </p:nvPr>
        </p:nvSpPr>
        <p:spPr>
          <a:xfrm>
            <a:off x="10208694" y="6075336"/>
            <a:ext cx="1145105" cy="64613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18</a:t>
            </a:fld>
            <a:endParaRPr lang="en-US" sz="2400" dirty="0">
              <a:solidFill>
                <a:schemeClr val="tx1"/>
              </a:solidFill>
              <a:ea typeface="+mn-ea"/>
            </a:endParaRPr>
          </a:p>
        </p:txBody>
      </p:sp>
    </p:spTree>
    <p:extLst>
      <p:ext uri="{BB962C8B-B14F-4D97-AF65-F5344CB8AC3E}">
        <p14:creationId xmlns:p14="http://schemas.microsoft.com/office/powerpoint/2010/main" val="3447860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F8879A-04F2-3E85-9B7B-F51593F71F20}"/>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D05E4F7-FF05-B019-4064-995A18B8E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B18C3CA-4C71-4FD0-48DC-040657F40903}"/>
              </a:ext>
            </a:extLst>
          </p:cNvPr>
          <p:cNvSpPr>
            <a:spLocks noGrp="1"/>
          </p:cNvSpPr>
          <p:nvPr>
            <p:ph type="title"/>
          </p:nvPr>
        </p:nvSpPr>
        <p:spPr>
          <a:xfrm>
            <a:off x="838200" y="365125"/>
            <a:ext cx="6089542" cy="1325563"/>
          </a:xfrm>
        </p:spPr>
        <p:txBody>
          <a:bodyPr vert="horz" lIns="91440" tIns="45720" rIns="91440" bIns="45720" rtlCol="0" anchor="ctr">
            <a:normAutofit/>
          </a:bodyPr>
          <a:lstStyle/>
          <a:p>
            <a:r>
              <a:rPr lang="en-US" dirty="0">
                <a:latin typeface="Arial"/>
                <a:cs typeface="Arial"/>
              </a:rPr>
              <a:t>Increasing or Improving Services (1)</a:t>
            </a:r>
            <a:endParaRPr lang="en-US" kern="1200"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945821D3-AFEC-7A04-B15F-E231D3AED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65AEA1E-3300-65A4-80AC-DFB4224A7016}"/>
              </a:ext>
            </a:extLst>
          </p:cNvPr>
          <p:cNvSpPr>
            <a:spLocks noGrp="1"/>
          </p:cNvSpPr>
          <p:nvPr>
            <p:ph sz="half" idx="1"/>
          </p:nvPr>
        </p:nvSpPr>
        <p:spPr>
          <a:xfrm>
            <a:off x="838200" y="1825625"/>
            <a:ext cx="5969984" cy="4351338"/>
          </a:xfrm>
        </p:spPr>
        <p:txBody>
          <a:bodyPr vert="horz" lIns="91440" tIns="45720" rIns="91440" bIns="45720" rtlCol="0" anchor="t">
            <a:normAutofit fontScale="92500" lnSpcReduction="10000"/>
          </a:bodyPr>
          <a:lstStyle/>
          <a:p>
            <a:r>
              <a:rPr lang="en-US" dirty="0">
                <a:latin typeface="Arial"/>
                <a:cs typeface="Arial"/>
              </a:rPr>
              <a:t>LEAs are required to demonstrate in the LCAP how they are meeting the requirement to increase or improve services for students who are low income, English learners, and/or foster youth as compared to the services provided to all pupils.</a:t>
            </a:r>
          </a:p>
          <a:p>
            <a:r>
              <a:rPr lang="en-US" dirty="0">
                <a:latin typeface="Arial"/>
                <a:cs typeface="Arial"/>
              </a:rPr>
              <a:t>Services must be increased or improved in proportion to the increase in funding apportioned on the basis of the number and concentration of low income, English learners, or foster youth students</a:t>
            </a:r>
          </a:p>
        </p:txBody>
      </p:sp>
      <p:sp>
        <p:nvSpPr>
          <p:cNvPr id="15" name="Oval 14">
            <a:extLst>
              <a:ext uri="{FF2B5EF4-FFF2-40B4-BE49-F238E27FC236}">
                <a16:creationId xmlns:a16="http://schemas.microsoft.com/office/drawing/2014/main" id="{40C79520-B8F3-E345-04CA-0FDF2C38A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51FF442-F221-D7A4-A9E0-A8E6B1AA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FF9DECEB-A585-3522-13B7-CF7F75A4B3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22B89EA1-9726-2028-46B2-097CC2AAA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57AD224-57BF-52EA-062D-A5324BD0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74E696D2-A2D7-F8B9-EE94-485907082372}"/>
              </a:ext>
            </a:extLst>
          </p:cNvPr>
          <p:cNvSpPr>
            <a:spLocks noGrp="1"/>
          </p:cNvSpPr>
          <p:nvPr>
            <p:ph type="sldNum" sz="quarter" idx="12"/>
          </p:nvPr>
        </p:nvSpPr>
        <p:spPr>
          <a:xfrm>
            <a:off x="10344680" y="6214020"/>
            <a:ext cx="1323555" cy="544512"/>
          </a:xfrm>
        </p:spPr>
        <p:txBody>
          <a:bodyPr vert="horz" lIns="91440" tIns="45720" rIns="91440" bIns="45720" rtlCol="0" anchor="ctr">
            <a:normAutofit/>
          </a:bodyPr>
          <a:lstStyle/>
          <a:p>
            <a:pPr>
              <a:spcAft>
                <a:spcPts val="600"/>
              </a:spcAft>
            </a:pPr>
            <a:fld id="{1E47FE53-EBF0-4DA7-9D9D-CC1C3A20F3CB}" type="slidenum">
              <a:rPr lang="en-US" smtClean="0"/>
              <a:pPr>
                <a:spcAft>
                  <a:spcPts val="600"/>
                </a:spcAft>
              </a:pPr>
              <a:t>19</a:t>
            </a:fld>
            <a:endParaRPr lang="en-US"/>
          </a:p>
        </p:txBody>
      </p:sp>
      <p:sp>
        <p:nvSpPr>
          <p:cNvPr id="30" name="Freeform: Shape 29">
            <a:extLst>
              <a:ext uri="{FF2B5EF4-FFF2-40B4-BE49-F238E27FC236}">
                <a16:creationId xmlns:a16="http://schemas.microsoft.com/office/drawing/2014/main" id="{CBBD397C-EC94-628C-1E0A-BCBED1672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3787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BA45-A533-CAC4-DCA4-2B6DBDCB00FF}"/>
              </a:ext>
            </a:extLst>
          </p:cNvPr>
          <p:cNvSpPr>
            <a:spLocks noGrp="1"/>
          </p:cNvSpPr>
          <p:nvPr>
            <p:ph type="title"/>
          </p:nvPr>
        </p:nvSpPr>
        <p:spPr/>
        <p:txBody>
          <a:bodyPr/>
          <a:lstStyle/>
          <a:p>
            <a:r>
              <a:rPr lang="en-US" dirty="0"/>
              <a:t>Webinar Series</a:t>
            </a:r>
          </a:p>
        </p:txBody>
      </p:sp>
      <p:sp>
        <p:nvSpPr>
          <p:cNvPr id="3" name="Content Placeholder 2">
            <a:extLst>
              <a:ext uri="{FF2B5EF4-FFF2-40B4-BE49-F238E27FC236}">
                <a16:creationId xmlns:a16="http://schemas.microsoft.com/office/drawing/2014/main" id="{51DD17BC-8F04-408E-38C2-AB7262F6C62E}"/>
              </a:ext>
            </a:extLst>
          </p:cNvPr>
          <p:cNvSpPr>
            <a:spLocks noGrp="1"/>
          </p:cNvSpPr>
          <p:nvPr>
            <p:ph idx="1"/>
          </p:nvPr>
        </p:nvSpPr>
        <p:spPr>
          <a:xfrm>
            <a:off x="509286" y="1504709"/>
            <a:ext cx="11100122" cy="4988166"/>
          </a:xfrm>
        </p:spPr>
        <p:txBody>
          <a:bodyPr>
            <a:normAutofit/>
          </a:bodyPr>
          <a:lstStyle/>
          <a:p>
            <a:pPr marL="0" indent="0">
              <a:buNone/>
            </a:pPr>
            <a:r>
              <a:rPr lang="en-US" dirty="0">
                <a:latin typeface="Arial"/>
                <a:cs typeface="Arial"/>
              </a:rPr>
              <a:t>November 6: Local Control and Accountability Plan (LCAP) Template &amp; Instructions</a:t>
            </a:r>
          </a:p>
          <a:p>
            <a:pPr marL="0" indent="0">
              <a:buNone/>
            </a:pPr>
            <a:r>
              <a:rPr lang="en-US" dirty="0">
                <a:latin typeface="Arial"/>
                <a:cs typeface="Arial"/>
              </a:rPr>
              <a:t>November 18: Local Indicators</a:t>
            </a:r>
          </a:p>
          <a:p>
            <a:pPr marL="0" indent="0">
              <a:buNone/>
            </a:pPr>
            <a:r>
              <a:rPr lang="en-US" dirty="0">
                <a:latin typeface="Arial"/>
                <a:cs typeface="Arial"/>
              </a:rPr>
              <a:t>November 20: Engaging Educational Partners</a:t>
            </a:r>
          </a:p>
          <a:p>
            <a:pPr marL="0" indent="0">
              <a:buNone/>
            </a:pPr>
            <a:r>
              <a:rPr lang="en-US" dirty="0">
                <a:latin typeface="Arial"/>
                <a:cs typeface="Arial"/>
              </a:rPr>
              <a:t>December 2: Goals and Measuring and Reporting Results</a:t>
            </a:r>
          </a:p>
          <a:p>
            <a:pPr marL="0" indent="0">
              <a:buNone/>
            </a:pPr>
            <a:r>
              <a:rPr lang="en-US" dirty="0">
                <a:latin typeface="Arial"/>
                <a:cs typeface="Arial"/>
              </a:rPr>
              <a:t>December 4: Goal Analysis</a:t>
            </a:r>
          </a:p>
          <a:p>
            <a:pPr marL="0" indent="0">
              <a:buNone/>
            </a:pPr>
            <a:r>
              <a:rPr lang="en-US" dirty="0">
                <a:latin typeface="Arial"/>
                <a:cs typeface="Arial"/>
              </a:rPr>
              <a:t>December 9: Actions and Action Tables</a:t>
            </a:r>
          </a:p>
          <a:p>
            <a:pPr marL="0" indent="0">
              <a:buNone/>
            </a:pPr>
            <a:r>
              <a:rPr lang="en-US" dirty="0">
                <a:latin typeface="Arial"/>
                <a:cs typeface="Arial"/>
              </a:rPr>
              <a:t>December 11: Increased or Improved Services, Part 1</a:t>
            </a:r>
          </a:p>
          <a:p>
            <a:pPr marL="0" indent="0">
              <a:buNone/>
            </a:pPr>
            <a:r>
              <a:rPr lang="en-US" dirty="0">
                <a:latin typeface="Arial"/>
                <a:cs typeface="Arial"/>
              </a:rPr>
              <a:t>December 16: Increased or Improved Services, Part 2</a:t>
            </a:r>
          </a:p>
          <a:p>
            <a:pPr marL="0" indent="0">
              <a:buNone/>
            </a:pPr>
            <a:endParaRPr lang="en-US" dirty="0">
              <a:latin typeface="Arial"/>
              <a:cs typeface="Arial"/>
            </a:endParaRPr>
          </a:p>
          <a:p>
            <a:pPr marL="0" indent="0">
              <a:buNone/>
            </a:pPr>
            <a:r>
              <a:rPr lang="en-US" dirty="0">
                <a:latin typeface="Arial"/>
                <a:cs typeface="Arial"/>
              </a:rPr>
              <a:t>To register, please visit the </a:t>
            </a:r>
            <a:r>
              <a:rPr lang="en-US" dirty="0">
                <a:latin typeface="Arial"/>
                <a:cs typeface="Arial"/>
                <a:hlinkClick r:id="rId2"/>
              </a:rPr>
              <a:t>Tuesdays @ 2 Webinar Series</a:t>
            </a:r>
            <a:r>
              <a:rPr lang="en-US" dirty="0">
                <a:latin typeface="Arial"/>
                <a:cs typeface="Arial"/>
              </a:rPr>
              <a:t> web page.</a:t>
            </a:r>
            <a:r>
              <a:rPr lang="en-US" dirty="0">
                <a:highlight>
                  <a:srgbClr val="FFFF00"/>
                </a:highlight>
                <a:latin typeface="Arial"/>
                <a:cs typeface="Arial"/>
              </a:rPr>
              <a:t>  </a:t>
            </a:r>
            <a:endParaRPr lang="en-US" dirty="0"/>
          </a:p>
        </p:txBody>
      </p:sp>
      <p:sp>
        <p:nvSpPr>
          <p:cNvPr id="6" name="Slide Number Placeholder 5">
            <a:extLst>
              <a:ext uri="{FF2B5EF4-FFF2-40B4-BE49-F238E27FC236}">
                <a16:creationId xmlns:a16="http://schemas.microsoft.com/office/drawing/2014/main" id="{A71BDF6D-C36D-D5DF-5D61-66BAB6578E8A}"/>
              </a:ext>
            </a:extLst>
          </p:cNvPr>
          <p:cNvSpPr>
            <a:spLocks noGrp="1"/>
          </p:cNvSpPr>
          <p:nvPr>
            <p:ph type="sldNum" sz="quarter" idx="12"/>
          </p:nvPr>
        </p:nvSpPr>
        <p:spPr/>
        <p:txBody>
          <a:bodyPr/>
          <a:lstStyle/>
          <a:p>
            <a:fld id="{9CD8D479-8942-46E8-A226-A4E01F7A105C}" type="slidenum">
              <a:rPr lang="en-US" smtClean="0"/>
              <a:t>2</a:t>
            </a:fld>
            <a:endParaRPr lang="en-US"/>
          </a:p>
        </p:txBody>
      </p:sp>
    </p:spTree>
    <p:extLst>
      <p:ext uri="{BB962C8B-B14F-4D97-AF65-F5344CB8AC3E}">
        <p14:creationId xmlns:p14="http://schemas.microsoft.com/office/powerpoint/2010/main" val="171892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071D94-4129-F44B-6E56-61531ED2AC6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A79729E-63D9-AEA5-7305-358C174D0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556250B-B570-38E0-D89F-5120D05668CD}"/>
              </a:ext>
            </a:extLst>
          </p:cNvPr>
          <p:cNvSpPr>
            <a:spLocks noGrp="1"/>
          </p:cNvSpPr>
          <p:nvPr>
            <p:ph type="title"/>
          </p:nvPr>
        </p:nvSpPr>
        <p:spPr>
          <a:xfrm>
            <a:off x="838200" y="365125"/>
            <a:ext cx="6089541" cy="1325563"/>
          </a:xfrm>
        </p:spPr>
        <p:txBody>
          <a:bodyPr vert="horz" lIns="91440" tIns="45720" rIns="91440" bIns="45720" rtlCol="0" anchor="ctr">
            <a:normAutofit/>
          </a:bodyPr>
          <a:lstStyle/>
          <a:p>
            <a:r>
              <a:rPr lang="en-US" dirty="0">
                <a:latin typeface="Arial"/>
                <a:cs typeface="Arial"/>
              </a:rPr>
              <a:t>Increasing or Improving Services (2)</a:t>
            </a:r>
            <a:endParaRPr lang="en-US" kern="1200"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947BF52F-4CBD-5048-0534-508458E0F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5C6BCFE-4E7D-CFB4-30BF-24F535C02F5C}"/>
              </a:ext>
            </a:extLst>
          </p:cNvPr>
          <p:cNvSpPr>
            <a:spLocks noGrp="1"/>
          </p:cNvSpPr>
          <p:nvPr>
            <p:ph sz="half" idx="1"/>
          </p:nvPr>
        </p:nvSpPr>
        <p:spPr>
          <a:xfrm>
            <a:off x="838200" y="1825625"/>
            <a:ext cx="5969984" cy="4351338"/>
          </a:xfrm>
        </p:spPr>
        <p:txBody>
          <a:bodyPr vert="horz" lIns="91440" tIns="45720" rIns="91440" bIns="45720" rtlCol="0" anchor="t">
            <a:normAutofit/>
          </a:bodyPr>
          <a:lstStyle/>
          <a:p>
            <a:r>
              <a:rPr lang="en-US" dirty="0">
                <a:latin typeface="Arial"/>
                <a:cs typeface="Arial"/>
              </a:rPr>
              <a:t>LEAs that are unable to demonstrate that they have increased or improved services by the required percentage are required to carry over the unmet portion of the percentage into the coming year.</a:t>
            </a:r>
          </a:p>
        </p:txBody>
      </p:sp>
      <p:sp>
        <p:nvSpPr>
          <p:cNvPr id="15" name="Oval 14">
            <a:extLst>
              <a:ext uri="{FF2B5EF4-FFF2-40B4-BE49-F238E27FC236}">
                <a16:creationId xmlns:a16="http://schemas.microsoft.com/office/drawing/2014/main" id="{F9593F92-862C-C6A8-1A10-26FC84D11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112B08-E63D-1ED1-E74E-D6DAA2AF1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E724ACE5-D895-F3BD-D08D-CC6EF8F59D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33A7BFF4-B010-35D7-710B-BD5C8CF3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514474F-1D21-BB23-E518-FD90DD6E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96C1F1DC-2552-3D95-7290-4F1B9DDFB34A}"/>
              </a:ext>
            </a:extLst>
          </p:cNvPr>
          <p:cNvSpPr>
            <a:spLocks noGrp="1"/>
          </p:cNvSpPr>
          <p:nvPr>
            <p:ph type="sldNum" sz="quarter" idx="12"/>
          </p:nvPr>
        </p:nvSpPr>
        <p:spPr>
          <a:xfrm>
            <a:off x="10344680" y="6214020"/>
            <a:ext cx="1323555" cy="544512"/>
          </a:xfrm>
        </p:spPr>
        <p:txBody>
          <a:bodyPr vert="horz" lIns="91440" tIns="45720" rIns="91440" bIns="45720" rtlCol="0" anchor="ctr">
            <a:normAutofit/>
          </a:bodyPr>
          <a:lstStyle/>
          <a:p>
            <a:pPr>
              <a:spcAft>
                <a:spcPts val="600"/>
              </a:spcAft>
            </a:pPr>
            <a:fld id="{1E47FE53-EBF0-4DA7-9D9D-CC1C3A20F3CB}" type="slidenum">
              <a:rPr lang="en-US" smtClean="0"/>
              <a:pPr>
                <a:spcAft>
                  <a:spcPts val="600"/>
                </a:spcAft>
              </a:pPr>
              <a:t>20</a:t>
            </a:fld>
            <a:endParaRPr lang="en-US"/>
          </a:p>
        </p:txBody>
      </p:sp>
      <p:sp>
        <p:nvSpPr>
          <p:cNvPr id="30" name="Freeform: Shape 29">
            <a:extLst>
              <a:ext uri="{FF2B5EF4-FFF2-40B4-BE49-F238E27FC236}">
                <a16:creationId xmlns:a16="http://schemas.microsoft.com/office/drawing/2014/main" id="{4BB69D70-384D-CA74-0826-78DDE5B0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53625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C583E-16B5-8B8D-02B6-14990B082759}"/>
              </a:ext>
            </a:extLst>
          </p:cNvPr>
          <p:cNvSpPr>
            <a:spLocks noGrp="1"/>
          </p:cNvSpPr>
          <p:nvPr>
            <p:ph type="title"/>
          </p:nvPr>
        </p:nvSpPr>
        <p:spPr>
          <a:xfrm>
            <a:off x="686834" y="1153572"/>
            <a:ext cx="3200400" cy="4461163"/>
          </a:xfrm>
        </p:spPr>
        <p:txBody>
          <a:bodyPr>
            <a:normAutofit/>
          </a:bodyPr>
          <a:lstStyle/>
          <a:p>
            <a:r>
              <a:rPr lang="en-US" sz="4800" dirty="0"/>
              <a:t>Specific Training Sessions</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5278A6-285D-E47D-FD4E-B5A38D331535}"/>
              </a:ext>
            </a:extLst>
          </p:cNvPr>
          <p:cNvSpPr>
            <a:spLocks noGrp="1"/>
          </p:cNvSpPr>
          <p:nvPr>
            <p:ph idx="1"/>
          </p:nvPr>
        </p:nvSpPr>
        <p:spPr>
          <a:xfrm>
            <a:off x="4447308" y="591344"/>
            <a:ext cx="6906491" cy="5585619"/>
          </a:xfrm>
        </p:spPr>
        <p:txBody>
          <a:bodyPr anchor="ctr">
            <a:normAutofit/>
          </a:bodyPr>
          <a:lstStyle/>
          <a:p>
            <a:r>
              <a:rPr lang="en-US" dirty="0"/>
              <a:t>The following trainings related to the requirement to increase or improve services for students who are foster youth, English learners, and low-income are scheduled:</a:t>
            </a:r>
          </a:p>
          <a:p>
            <a:pPr lvl="1"/>
            <a:r>
              <a:rPr lang="en-US" dirty="0"/>
              <a:t>Increased or Improved Services (Part I)</a:t>
            </a:r>
          </a:p>
          <a:p>
            <a:pPr lvl="2"/>
            <a:r>
              <a:rPr lang="en-US" dirty="0"/>
              <a:t>Date: Thursday, December 11</a:t>
            </a:r>
          </a:p>
          <a:p>
            <a:pPr lvl="2"/>
            <a:r>
              <a:rPr lang="en-US" dirty="0"/>
              <a:t>Time: 2 p.m.</a:t>
            </a:r>
          </a:p>
          <a:p>
            <a:pPr lvl="1"/>
            <a:r>
              <a:rPr lang="en-US" dirty="0"/>
              <a:t>Increased or Improved Services (Part II)</a:t>
            </a:r>
          </a:p>
          <a:p>
            <a:pPr lvl="2"/>
            <a:r>
              <a:rPr lang="en-US" dirty="0"/>
              <a:t>Date: Tuesday, December 16</a:t>
            </a:r>
          </a:p>
          <a:p>
            <a:pPr lvl="2"/>
            <a:r>
              <a:rPr lang="en-US" dirty="0"/>
              <a:t>Time: 2 p.m.</a:t>
            </a:r>
          </a:p>
          <a:p>
            <a:pPr lvl="1"/>
            <a:r>
              <a:rPr lang="en-US" dirty="0"/>
              <a:t>Register for these trainings on the </a:t>
            </a:r>
            <a:r>
              <a:rPr lang="en-US" dirty="0">
                <a:hlinkClick r:id="rId2"/>
              </a:rPr>
              <a:t>Tuesdays @ 2 Webinar Series </a:t>
            </a:r>
            <a:r>
              <a:rPr lang="en-US" dirty="0"/>
              <a:t>web page.</a:t>
            </a:r>
          </a:p>
        </p:txBody>
      </p:sp>
      <p:sp>
        <p:nvSpPr>
          <p:cNvPr id="6" name="Slide Number Placeholder 5">
            <a:extLst>
              <a:ext uri="{FF2B5EF4-FFF2-40B4-BE49-F238E27FC236}">
                <a16:creationId xmlns:a16="http://schemas.microsoft.com/office/drawing/2014/main" id="{E68A403E-3CAF-9076-812C-A83B07A2840C}"/>
              </a:ext>
            </a:extLst>
          </p:cNvPr>
          <p:cNvSpPr>
            <a:spLocks noGrp="1"/>
          </p:cNvSpPr>
          <p:nvPr>
            <p:ph type="sldNum" sz="quarter" idx="12"/>
          </p:nvPr>
        </p:nvSpPr>
        <p:spPr>
          <a:xfrm>
            <a:off x="9541564" y="6176964"/>
            <a:ext cx="1812235" cy="544512"/>
          </a:xfrm>
        </p:spPr>
        <p:txBody>
          <a:bodyPr>
            <a:normAutofit/>
          </a:bodyPr>
          <a:lstStyle/>
          <a:p>
            <a:pPr>
              <a:spcAft>
                <a:spcPts val="600"/>
              </a:spcAft>
            </a:pPr>
            <a:fld id="{9CD8D479-8942-46E8-A226-A4E01F7A105C}" type="slidenum">
              <a:rPr lang="en-US" smtClean="0"/>
              <a:pPr>
                <a:spcAft>
                  <a:spcPts val="600"/>
                </a:spcAft>
              </a:pPr>
              <a:t>21</a:t>
            </a:fld>
            <a:endParaRPr lang="en-US" dirty="0"/>
          </a:p>
        </p:txBody>
      </p:sp>
    </p:spTree>
    <p:extLst>
      <p:ext uri="{BB962C8B-B14F-4D97-AF65-F5344CB8AC3E}">
        <p14:creationId xmlns:p14="http://schemas.microsoft.com/office/powerpoint/2010/main" val="689499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9DF0F51-C3D1-215C-CFA9-7300C5EE86FA}"/>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latin typeface="Arial"/>
                <a:cs typeface="Arial"/>
              </a:rPr>
              <a:t>The LCFF State Priorities</a:t>
            </a:r>
          </a:p>
        </p:txBody>
      </p:sp>
      <p:sp>
        <p:nvSpPr>
          <p:cNvPr id="8" name="Text Placeholder 7">
            <a:extLst>
              <a:ext uri="{FF2B5EF4-FFF2-40B4-BE49-F238E27FC236}">
                <a16:creationId xmlns:a16="http://schemas.microsoft.com/office/drawing/2014/main" id="{FDDF2F1B-5626-C169-B761-1FBF27D56E2B}"/>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Areas of Focus for California’s LEAs</a:t>
            </a:r>
          </a:p>
        </p:txBody>
      </p:sp>
      <p:cxnSp>
        <p:nvCxnSpPr>
          <p:cNvPr id="18" name="Straight Connector 17">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Arc 27">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4790FA8-274C-7EB4-1F01-9345F3C502C6}"/>
              </a:ext>
            </a:extLst>
          </p:cNvPr>
          <p:cNvSpPr>
            <a:spLocks noGrp="1"/>
          </p:cNvSpPr>
          <p:nvPr>
            <p:ph type="sldNum" sz="quarter" idx="12"/>
          </p:nvPr>
        </p:nvSpPr>
        <p:spPr>
          <a:xfrm>
            <a:off x="10208694" y="6044340"/>
            <a:ext cx="1145105" cy="677136"/>
          </a:xfrm>
        </p:spPr>
        <p:txBody>
          <a:bodyPr vert="horz" lIns="91440" tIns="45720" rIns="91440" bIns="45720" rtlCol="0" anchor="ctr">
            <a:normAutofit/>
          </a:bodyPr>
          <a:lstStyle/>
          <a:p>
            <a:pPr>
              <a:spcAft>
                <a:spcPts val="600"/>
              </a:spcAft>
            </a:pPr>
            <a:fld id="{9CD8D479-8942-46E8-A226-A4E01F7A105C}" type="slidenum">
              <a:rPr lang="en-US" sz="2400">
                <a:solidFill>
                  <a:schemeClr val="tx1"/>
                </a:solidFill>
                <a:latin typeface="Arial"/>
                <a:cs typeface="Arial"/>
              </a:rPr>
              <a:pPr>
                <a:spcAft>
                  <a:spcPts val="600"/>
                </a:spcAft>
              </a:pPr>
              <a:t>22</a:t>
            </a:fld>
            <a:endParaRPr lang="en-US" sz="2400" dirty="0">
              <a:solidFill>
                <a:schemeClr val="tx1"/>
              </a:solidFill>
              <a:latin typeface="Arial"/>
              <a:cs typeface="Arial"/>
            </a:endParaRPr>
          </a:p>
        </p:txBody>
      </p:sp>
    </p:spTree>
    <p:extLst>
      <p:ext uri="{BB962C8B-B14F-4D97-AF65-F5344CB8AC3E}">
        <p14:creationId xmlns:p14="http://schemas.microsoft.com/office/powerpoint/2010/main" val="73301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B712-E003-8CC6-AC92-B39B0564CA7C}"/>
              </a:ext>
            </a:extLst>
          </p:cNvPr>
          <p:cNvSpPr>
            <a:spLocks noGrp="1"/>
          </p:cNvSpPr>
          <p:nvPr>
            <p:ph type="title"/>
          </p:nvPr>
        </p:nvSpPr>
        <p:spPr>
          <a:xfrm>
            <a:off x="839788" y="365126"/>
            <a:ext cx="10515600" cy="983228"/>
          </a:xfrm>
        </p:spPr>
        <p:txBody>
          <a:bodyPr/>
          <a:lstStyle/>
          <a:p>
            <a:r>
              <a:rPr lang="en-US" dirty="0">
                <a:latin typeface="Arial" panose="020B0604020202020204" pitchFamily="34" charset="0"/>
                <a:cs typeface="Arial" panose="020B0604020202020204" pitchFamily="34" charset="0"/>
              </a:rPr>
              <a:t>LCFF State Priorities</a:t>
            </a:r>
          </a:p>
        </p:txBody>
      </p:sp>
      <p:sp>
        <p:nvSpPr>
          <p:cNvPr id="3" name="Text Placeholder 2">
            <a:extLst>
              <a:ext uri="{FF2B5EF4-FFF2-40B4-BE49-F238E27FC236}">
                <a16:creationId xmlns:a16="http://schemas.microsoft.com/office/drawing/2014/main" id="{1C4CF9C8-F61D-85F6-F7A3-B07D5067509C}"/>
              </a:ext>
            </a:extLst>
          </p:cNvPr>
          <p:cNvSpPr>
            <a:spLocks noGrp="1"/>
          </p:cNvSpPr>
          <p:nvPr>
            <p:ph type="body" idx="1"/>
          </p:nvPr>
        </p:nvSpPr>
        <p:spPr>
          <a:xfrm>
            <a:off x="201478" y="1201332"/>
            <a:ext cx="5958507" cy="4753998"/>
          </a:xfrm>
        </p:spPr>
        <p:txBody>
          <a:bodyPr>
            <a:noAutofit/>
          </a:bodyPr>
          <a:lstStyle/>
          <a:p>
            <a:pPr lvl="0">
              <a:spcBef>
                <a:spcPts val="0"/>
              </a:spcBef>
              <a:spcAft>
                <a:spcPts val="600"/>
              </a:spcAft>
            </a:pPr>
            <a:r>
              <a:rPr lang="en-US" sz="2800" b="0" dirty="0">
                <a:latin typeface="Arial"/>
                <a:cs typeface="Arial"/>
              </a:rPr>
              <a:t>Priority 1: Appropriate teacher assignment, sufficient instructional materials, and facilities in good repair</a:t>
            </a:r>
          </a:p>
          <a:p>
            <a:pPr lvl="0">
              <a:spcAft>
                <a:spcPts val="600"/>
              </a:spcAft>
            </a:pPr>
            <a:r>
              <a:rPr lang="en-US" sz="2800" b="0" dirty="0">
                <a:latin typeface="Arial"/>
                <a:cs typeface="Arial"/>
              </a:rPr>
              <a:t>Priority 2: Implementation of academic content and performance standards adopted by the State Board of Education (SBE)</a:t>
            </a:r>
          </a:p>
          <a:p>
            <a:pPr lvl="0">
              <a:spcAft>
                <a:spcPts val="600"/>
              </a:spcAft>
            </a:pPr>
            <a:r>
              <a:rPr lang="en-US" sz="2800" b="0" dirty="0">
                <a:latin typeface="Arial"/>
                <a:cs typeface="Arial"/>
              </a:rPr>
              <a:t>Priority 3: Parental Involvement and Family Engagement</a:t>
            </a:r>
          </a:p>
          <a:p>
            <a:pPr>
              <a:spcAft>
                <a:spcPts val="600"/>
              </a:spcAft>
            </a:pPr>
            <a:r>
              <a:rPr lang="en-US" sz="2800" b="0" dirty="0">
                <a:latin typeface="Arial"/>
                <a:cs typeface="Arial"/>
              </a:rPr>
              <a:t>Priority 4: Pupil Achievement </a:t>
            </a:r>
          </a:p>
        </p:txBody>
      </p:sp>
      <p:sp>
        <p:nvSpPr>
          <p:cNvPr id="4" name="Content Placeholder 3">
            <a:extLst>
              <a:ext uri="{FF2B5EF4-FFF2-40B4-BE49-F238E27FC236}">
                <a16:creationId xmlns:a16="http://schemas.microsoft.com/office/drawing/2014/main" id="{41A798B5-A0AB-137E-3FEC-A6C047A92C66}"/>
              </a:ext>
            </a:extLst>
          </p:cNvPr>
          <p:cNvSpPr>
            <a:spLocks noGrp="1"/>
          </p:cNvSpPr>
          <p:nvPr>
            <p:ph sz="half" idx="2"/>
          </p:nvPr>
        </p:nvSpPr>
        <p:spPr>
          <a:xfrm>
            <a:off x="6798295" y="1077346"/>
            <a:ext cx="5157787" cy="4605793"/>
          </a:xfrm>
        </p:spPr>
        <p:txBody>
          <a:bodyPr>
            <a:normAutofit/>
          </a:bodyPr>
          <a:lstStyle/>
          <a:p>
            <a:pPr marL="0" lvl="0" indent="0">
              <a:spcBef>
                <a:spcPts val="0"/>
              </a:spcBef>
              <a:spcAft>
                <a:spcPts val="600"/>
              </a:spcAft>
              <a:buNone/>
            </a:pPr>
            <a:r>
              <a:rPr lang="en-US" dirty="0">
                <a:latin typeface="Arial"/>
                <a:cs typeface="Arial"/>
              </a:rPr>
              <a:t>Priority 5: Pupil engagement</a:t>
            </a:r>
          </a:p>
          <a:p>
            <a:pPr marL="0" lvl="0" indent="0">
              <a:spcBef>
                <a:spcPts val="0"/>
              </a:spcBef>
              <a:spcAft>
                <a:spcPts val="600"/>
              </a:spcAft>
              <a:buNone/>
            </a:pPr>
            <a:r>
              <a:rPr lang="en-US" dirty="0">
                <a:latin typeface="Arial"/>
                <a:cs typeface="Arial"/>
              </a:rPr>
              <a:t>Priority 6: School Climate</a:t>
            </a:r>
          </a:p>
          <a:p>
            <a:pPr marL="0" lvl="0" indent="0">
              <a:spcBef>
                <a:spcPts val="0"/>
              </a:spcBef>
              <a:spcAft>
                <a:spcPts val="600"/>
              </a:spcAft>
              <a:buNone/>
            </a:pPr>
            <a:r>
              <a:rPr lang="en-US" dirty="0">
                <a:latin typeface="Arial"/>
                <a:cs typeface="Arial"/>
              </a:rPr>
              <a:t>Priority 7: Course Access</a:t>
            </a:r>
          </a:p>
          <a:p>
            <a:pPr marL="0" lvl="0" indent="0">
              <a:spcBef>
                <a:spcPts val="0"/>
              </a:spcBef>
              <a:spcAft>
                <a:spcPts val="600"/>
              </a:spcAft>
              <a:buNone/>
            </a:pPr>
            <a:r>
              <a:rPr lang="en-US" dirty="0">
                <a:latin typeface="Arial"/>
                <a:cs typeface="Arial"/>
              </a:rPr>
              <a:t>Priority 8: Other Pupil Outcomes</a:t>
            </a:r>
          </a:p>
          <a:p>
            <a:pPr marL="0" lvl="0" indent="0">
              <a:spcBef>
                <a:spcPts val="0"/>
              </a:spcBef>
              <a:spcAft>
                <a:spcPts val="600"/>
              </a:spcAft>
              <a:buNone/>
            </a:pPr>
            <a:r>
              <a:rPr lang="en-US" dirty="0">
                <a:latin typeface="Arial"/>
                <a:cs typeface="Arial"/>
              </a:rPr>
              <a:t>Priority 9: Expelled Students (COEs only)</a:t>
            </a:r>
          </a:p>
          <a:p>
            <a:pPr marL="0" lvl="0" indent="0">
              <a:spcBef>
                <a:spcPts val="0"/>
              </a:spcBef>
              <a:spcAft>
                <a:spcPts val="600"/>
              </a:spcAft>
              <a:buNone/>
            </a:pPr>
            <a:r>
              <a:rPr lang="en-US" dirty="0">
                <a:latin typeface="Arial"/>
                <a:cs typeface="Arial"/>
              </a:rPr>
              <a:t>Priority 10: Foster Youth (COEs only)</a:t>
            </a:r>
          </a:p>
          <a:p>
            <a:pPr marL="0" lvl="0" indent="0">
              <a:spcBef>
                <a:spcPts val="0"/>
              </a:spcBef>
              <a:spcAft>
                <a:spcPts val="600"/>
              </a:spcAft>
              <a:buNone/>
            </a:pPr>
            <a:r>
              <a:rPr lang="en-US" dirty="0">
                <a:latin typeface="Arial"/>
                <a:cs typeface="Arial"/>
              </a:rPr>
              <a:t>Plus, any Local Priorities</a:t>
            </a:r>
          </a:p>
        </p:txBody>
      </p:sp>
      <p:sp>
        <p:nvSpPr>
          <p:cNvPr id="5" name="Text Placeholder 4">
            <a:extLst>
              <a:ext uri="{FF2B5EF4-FFF2-40B4-BE49-F238E27FC236}">
                <a16:creationId xmlns:a16="http://schemas.microsoft.com/office/drawing/2014/main" id="{90478975-5E10-14E8-F1EF-3387333A6888}"/>
              </a:ext>
            </a:extLst>
          </p:cNvPr>
          <p:cNvSpPr>
            <a:spLocks noGrp="1"/>
          </p:cNvSpPr>
          <p:nvPr>
            <p:ph type="body" sz="quarter" idx="3"/>
          </p:nvPr>
        </p:nvSpPr>
        <p:spPr>
          <a:xfrm>
            <a:off x="563105" y="5559152"/>
            <a:ext cx="11065790" cy="1182350"/>
          </a:xfrm>
        </p:spPr>
        <p:txBody>
          <a:bodyPr>
            <a:normAutofit/>
          </a:bodyPr>
          <a:lstStyle/>
          <a:p>
            <a:r>
              <a:rPr lang="en-US" b="0" dirty="0">
                <a:latin typeface="Arial"/>
                <a:cs typeface="Arial"/>
              </a:rPr>
              <a:t>Please see the </a:t>
            </a:r>
            <a:r>
              <a:rPr lang="en-US" b="0" dirty="0">
                <a:solidFill>
                  <a:srgbClr val="99C45F"/>
                </a:solidFill>
                <a:latin typeface="Arial"/>
                <a:cs typeface="Arial"/>
                <a:hlinkClick r:id="rId3"/>
              </a:rPr>
              <a:t>LCFF State Priorities Summary</a:t>
            </a:r>
            <a:r>
              <a:rPr lang="en-US" b="0" dirty="0">
                <a:solidFill>
                  <a:srgbClr val="99C45F"/>
                </a:solidFill>
                <a:latin typeface="Arial"/>
                <a:cs typeface="Arial"/>
              </a:rPr>
              <a:t> </a:t>
            </a:r>
            <a:r>
              <a:rPr lang="en-US" b="0" dirty="0">
                <a:latin typeface="Arial"/>
                <a:cs typeface="Arial"/>
              </a:rPr>
              <a:t>for a summary of the state priority areas.</a:t>
            </a:r>
            <a:endParaRPr lang="en-US" b="0" dirty="0"/>
          </a:p>
        </p:txBody>
      </p:sp>
      <p:sp>
        <p:nvSpPr>
          <p:cNvPr id="9" name="Slide Number Placeholder 8">
            <a:extLst>
              <a:ext uri="{FF2B5EF4-FFF2-40B4-BE49-F238E27FC236}">
                <a16:creationId xmlns:a16="http://schemas.microsoft.com/office/drawing/2014/main" id="{56704BA1-7D88-273B-2D4A-28E50DEB2827}"/>
              </a:ext>
            </a:extLst>
          </p:cNvPr>
          <p:cNvSpPr>
            <a:spLocks noGrp="1"/>
          </p:cNvSpPr>
          <p:nvPr>
            <p:ph type="sldNum" sz="quarter" idx="12"/>
          </p:nvPr>
        </p:nvSpPr>
        <p:spPr>
          <a:xfrm>
            <a:off x="9029054" y="6203801"/>
            <a:ext cx="2743200" cy="517674"/>
          </a:xfrm>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23</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23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a:xfrm>
            <a:off x="838200" y="365125"/>
            <a:ext cx="5393361" cy="1325563"/>
          </a:xfrm>
        </p:spPr>
        <p:txBody>
          <a:bodyPr>
            <a:normAutofit fontScale="90000"/>
          </a:bodyPr>
          <a:lstStyle/>
          <a:p>
            <a:r>
              <a:rPr lang="en-US" sz="4100" dirty="0"/>
              <a:t>Priority 1: Basic Conditions and Services</a:t>
            </a:r>
          </a:p>
        </p:txBody>
      </p:sp>
      <p:sp>
        <p:nvSpPr>
          <p:cNvPr id="16" name="Freeform: Shape 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838200" y="1825625"/>
            <a:ext cx="5969984" cy="4351338"/>
          </a:xfrm>
        </p:spPr>
        <p:txBody>
          <a:bodyPr>
            <a:normAutofit/>
          </a:bodyPr>
          <a:lstStyle/>
          <a:p>
            <a:r>
              <a:rPr lang="en-US" dirty="0"/>
              <a:t>The degree to which:</a:t>
            </a:r>
          </a:p>
          <a:p>
            <a:pPr lvl="1"/>
            <a:r>
              <a:rPr lang="en-US" dirty="0"/>
              <a:t>Teachers in the LEA are appropriately assigned and fully credentialed in the subject area and for the students they are teaching;</a:t>
            </a:r>
          </a:p>
          <a:p>
            <a:pPr lvl="1"/>
            <a:r>
              <a:rPr lang="en-US" dirty="0"/>
              <a:t>Every student in the LEA has sufficient access to the standards-aligned instructional materials; and</a:t>
            </a:r>
          </a:p>
          <a:p>
            <a:pPr lvl="1"/>
            <a:r>
              <a:rPr lang="en-US" dirty="0"/>
              <a:t>School facilities are maintained in good repair</a:t>
            </a:r>
          </a:p>
        </p:txBody>
      </p:sp>
      <p:sp>
        <p:nvSpPr>
          <p:cNvPr id="18" name="Oval 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D118823-5658-489D-9AB0-BB2353986C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2735" y="1176557"/>
            <a:ext cx="3609948"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Freeform: Shape 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a:xfrm>
            <a:off x="10259128" y="6214021"/>
            <a:ext cx="1323555" cy="507454"/>
          </a:xfrm>
        </p:spPr>
        <p:txBody>
          <a:bodyPr>
            <a:normAutofit/>
          </a:bodyPr>
          <a:lstStyle/>
          <a:p>
            <a:pPr lvl="0">
              <a:spcAft>
                <a:spcPts val="600"/>
              </a:spcAft>
            </a:pPr>
            <a:fld id="{00000000-1234-1234-1234-123412341234}" type="slidenum">
              <a:rPr lang="en-US" smtClean="0"/>
              <a:pPr lvl="0">
                <a:spcAft>
                  <a:spcPts val="600"/>
                </a:spcAft>
              </a:pPr>
              <a:t>24</a:t>
            </a:fld>
            <a:endParaRPr lang="en-US" dirty="0"/>
          </a:p>
        </p:txBody>
      </p:sp>
      <p:sp>
        <p:nvSpPr>
          <p:cNvPr id="28" name="Freeform: Shape 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8215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a:xfrm>
            <a:off x="838200" y="365125"/>
            <a:ext cx="5393361" cy="1325563"/>
          </a:xfrm>
        </p:spPr>
        <p:txBody>
          <a:bodyPr>
            <a:normAutofit/>
          </a:bodyPr>
          <a:lstStyle/>
          <a:p>
            <a:r>
              <a:rPr lang="en-US" dirty="0"/>
              <a:t>Priority 2: State Standards</a:t>
            </a:r>
          </a:p>
        </p:txBody>
      </p:sp>
      <p:sp>
        <p:nvSpPr>
          <p:cNvPr id="16" name="Freeform: Shape 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838200" y="1825625"/>
            <a:ext cx="5911402" cy="4351338"/>
          </a:xfrm>
        </p:spPr>
        <p:txBody>
          <a:bodyPr>
            <a:normAutofit/>
          </a:bodyPr>
          <a:lstStyle/>
          <a:p>
            <a:pPr lvl="0"/>
            <a:r>
              <a:rPr lang="en-US" sz="2400" dirty="0"/>
              <a:t>The implementation of State Board adopted academic content and performance standards for all students; and</a:t>
            </a:r>
          </a:p>
          <a:p>
            <a:pPr lvl="0"/>
            <a:r>
              <a:rPr lang="en-US" sz="2400" dirty="0"/>
              <a:t>How the programs and services provided by the LEA will enable English learners to access the Common Core State Standards and the English Learner Development standards for purposes of gaining academic content knowledge and English language proficiency</a:t>
            </a:r>
          </a:p>
        </p:txBody>
      </p:sp>
      <p:sp>
        <p:nvSpPr>
          <p:cNvPr id="18" name="Oval 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a:xfrm>
            <a:off x="10377921" y="6148998"/>
            <a:ext cx="1323555" cy="507454"/>
          </a:xfrm>
        </p:spPr>
        <p:txBody>
          <a:bodyPr>
            <a:normAutofit/>
          </a:bodyPr>
          <a:lstStyle/>
          <a:p>
            <a:pPr lvl="0">
              <a:spcAft>
                <a:spcPts val="600"/>
              </a:spcAft>
            </a:pPr>
            <a:fld id="{00000000-1234-1234-1234-123412341234}" type="slidenum">
              <a:rPr lang="en-US" smtClean="0"/>
              <a:pPr lvl="0">
                <a:spcAft>
                  <a:spcPts val="600"/>
                </a:spcAft>
              </a:pPr>
              <a:t>25</a:t>
            </a:fld>
            <a:endParaRPr lang="en-US" dirty="0"/>
          </a:p>
        </p:txBody>
      </p:sp>
      <p:sp>
        <p:nvSpPr>
          <p:cNvPr id="11" name="Freeform: Shape 1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55219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09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a:xfrm>
            <a:off x="523765" y="68809"/>
            <a:ext cx="6284419" cy="1621879"/>
          </a:xfrm>
        </p:spPr>
        <p:txBody>
          <a:bodyPr>
            <a:normAutofit/>
          </a:bodyPr>
          <a:lstStyle/>
          <a:p>
            <a:r>
              <a:rPr lang="en-US" sz="3400" dirty="0"/>
              <a:t>Priority 3: Parental Involvement and Family Engagement</a:t>
            </a:r>
          </a:p>
        </p:txBody>
      </p:sp>
      <p:sp>
        <p:nvSpPr>
          <p:cNvPr id="4101" name="Freeform: Shape 410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838200" y="1825625"/>
            <a:ext cx="5911402" cy="4351338"/>
          </a:xfrm>
        </p:spPr>
        <p:txBody>
          <a:bodyPr>
            <a:normAutofit/>
          </a:bodyPr>
          <a:lstStyle/>
          <a:p>
            <a:pPr lvl="0"/>
            <a:r>
              <a:rPr lang="en-US" sz="2400" dirty="0"/>
              <a:t>The efforts the LEA makes to seek parent input in making decisions for the school district and each individual </a:t>
            </a:r>
            <a:r>
              <a:rPr lang="en-US" sz="2400" dirty="0" err="1"/>
              <a:t>schoolsite</a:t>
            </a:r>
            <a:r>
              <a:rPr lang="en-US" sz="2400" dirty="0"/>
              <a:t>;</a:t>
            </a:r>
          </a:p>
          <a:p>
            <a:pPr lvl="0"/>
            <a:r>
              <a:rPr lang="en-US" sz="2400" dirty="0"/>
              <a:t>How the LEA will promote parental participation in programs for students who are low income, English learners, and foster youth; and </a:t>
            </a:r>
          </a:p>
          <a:p>
            <a:pPr lvl="0"/>
            <a:r>
              <a:rPr lang="en-US" sz="2400" dirty="0"/>
              <a:t>How the LEA will promote parental participation in programs for students with disabilities</a:t>
            </a:r>
          </a:p>
        </p:txBody>
      </p:sp>
      <p:sp>
        <p:nvSpPr>
          <p:cNvPr id="4102" name="Oval 410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9CA72116-6856-423C-B66F-4B397588EB0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1229089"/>
            <a:ext cx="3781051" cy="375584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111" name="Straight Connector 411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04" name="Freeform: Shape 410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a:xfrm>
            <a:off x="10344680" y="6102683"/>
            <a:ext cx="1323555" cy="577251"/>
          </a:xfrm>
        </p:spPr>
        <p:txBody>
          <a:bodyPr>
            <a:normAutofit/>
          </a:bodyPr>
          <a:lstStyle/>
          <a:p>
            <a:pPr lvl="0">
              <a:spcAft>
                <a:spcPts val="600"/>
              </a:spcAft>
            </a:pPr>
            <a:fld id="{00000000-1234-1234-1234-123412341234}" type="slidenum">
              <a:rPr lang="en-US" smtClean="0"/>
              <a:pPr lvl="0">
                <a:spcAft>
                  <a:spcPts val="600"/>
                </a:spcAft>
              </a:pPr>
              <a:t>26</a:t>
            </a:fld>
            <a:endParaRPr lang="en-US" dirty="0"/>
          </a:p>
        </p:txBody>
      </p:sp>
      <p:sp>
        <p:nvSpPr>
          <p:cNvPr id="4117" name="Freeform: Shape 411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2593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E711-5C0E-61AC-1123-BD9098D323FD}"/>
              </a:ext>
            </a:extLst>
          </p:cNvPr>
          <p:cNvSpPr>
            <a:spLocks noGrp="1"/>
          </p:cNvSpPr>
          <p:nvPr>
            <p:ph type="title"/>
          </p:nvPr>
        </p:nvSpPr>
        <p:spPr/>
        <p:txBody>
          <a:bodyPr/>
          <a:lstStyle/>
          <a:p>
            <a:r>
              <a:rPr lang="en-US" dirty="0">
                <a:latin typeface="Arial"/>
                <a:cs typeface="Arial"/>
              </a:rPr>
              <a:t>Priority 4: Pupil Achievement (1)</a:t>
            </a:r>
            <a:endParaRPr lang="en-US" dirty="0"/>
          </a:p>
        </p:txBody>
      </p:sp>
      <p:sp>
        <p:nvSpPr>
          <p:cNvPr id="3" name="Content Placeholder 2">
            <a:extLst>
              <a:ext uri="{FF2B5EF4-FFF2-40B4-BE49-F238E27FC236}">
                <a16:creationId xmlns:a16="http://schemas.microsoft.com/office/drawing/2014/main" id="{EC039E23-BF3E-8DEE-DFB6-9BA33A692D3D}"/>
              </a:ext>
            </a:extLst>
          </p:cNvPr>
          <p:cNvSpPr>
            <a:spLocks noGrp="1"/>
          </p:cNvSpPr>
          <p:nvPr>
            <p:ph idx="1"/>
          </p:nvPr>
        </p:nvSpPr>
        <p:spPr>
          <a:xfrm>
            <a:off x="838199" y="1825625"/>
            <a:ext cx="10816525" cy="4351338"/>
          </a:xfrm>
        </p:spPr>
        <p:txBody>
          <a:bodyPr/>
          <a:lstStyle/>
          <a:p>
            <a:pPr lvl="0"/>
            <a:r>
              <a:rPr lang="en-US" dirty="0"/>
              <a:t>Measured by all of the following, as applicable to the LEA:</a:t>
            </a:r>
          </a:p>
          <a:p>
            <a:pPr lvl="1"/>
            <a:r>
              <a:rPr lang="en-US" dirty="0"/>
              <a:t>statewide standardized assessments;</a:t>
            </a:r>
          </a:p>
          <a:p>
            <a:pPr lvl="1"/>
            <a:r>
              <a:rPr lang="en-US" dirty="0"/>
              <a:t>the percentage of students who have successfully completed courses that satisfy University of California or California State University entrance requirements;</a:t>
            </a:r>
          </a:p>
          <a:p>
            <a:pPr lvl="1"/>
            <a:r>
              <a:rPr lang="en-US" dirty="0"/>
              <a:t>The percentage of students who have successfully completed courses that satisfy the requirements for career technical education (CTE) sequences or programs of study that align with state board-approved CTE standards and frameworks;</a:t>
            </a:r>
          </a:p>
          <a:p>
            <a:pPr lvl="1"/>
            <a:r>
              <a:rPr lang="en-US" dirty="0"/>
              <a:t>The percentage of students who have successfully completed both types of courses described in the two previous bullets;</a:t>
            </a:r>
          </a:p>
        </p:txBody>
      </p:sp>
      <p:sp>
        <p:nvSpPr>
          <p:cNvPr id="4" name="Slide Number Placeholder 3">
            <a:extLst>
              <a:ext uri="{FF2B5EF4-FFF2-40B4-BE49-F238E27FC236}">
                <a16:creationId xmlns:a16="http://schemas.microsoft.com/office/drawing/2014/main" id="{A8AC22EC-E6FD-A2CB-496F-FDC11903323C}"/>
              </a:ext>
            </a:extLst>
          </p:cNvPr>
          <p:cNvSpPr>
            <a:spLocks noGrp="1"/>
          </p:cNvSpPr>
          <p:nvPr>
            <p:ph type="sldNum" sz="quarter" idx="12"/>
          </p:nvPr>
        </p:nvSpPr>
        <p:spPr/>
        <p:txBody>
          <a:bodyPr/>
          <a:lstStyle/>
          <a:p>
            <a:fld id="{9CD8D479-8942-46E8-A226-A4E01F7A105C}" type="slidenum">
              <a:rPr lang="en-US" smtClean="0"/>
              <a:pPr/>
              <a:t>27</a:t>
            </a:fld>
            <a:endParaRPr lang="en-US" dirty="0">
              <a:solidFill>
                <a:schemeClr val="tx1"/>
              </a:solidFill>
            </a:endParaRPr>
          </a:p>
        </p:txBody>
      </p:sp>
    </p:spTree>
    <p:extLst>
      <p:ext uri="{BB962C8B-B14F-4D97-AF65-F5344CB8AC3E}">
        <p14:creationId xmlns:p14="http://schemas.microsoft.com/office/powerpoint/2010/main" val="108477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AA82D-D506-9B74-3713-E7022C098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04766-8776-0A5F-68EF-C0AA8AEDDC9B}"/>
              </a:ext>
            </a:extLst>
          </p:cNvPr>
          <p:cNvSpPr>
            <a:spLocks noGrp="1"/>
          </p:cNvSpPr>
          <p:nvPr>
            <p:ph type="title"/>
          </p:nvPr>
        </p:nvSpPr>
        <p:spPr/>
        <p:txBody>
          <a:bodyPr/>
          <a:lstStyle/>
          <a:p>
            <a:r>
              <a:rPr lang="en-US" dirty="0">
                <a:latin typeface="Arial"/>
                <a:cs typeface="Arial"/>
              </a:rPr>
              <a:t>Priority 4: Pupil Achievement (2)</a:t>
            </a:r>
            <a:endParaRPr lang="en-US" dirty="0"/>
          </a:p>
        </p:txBody>
      </p:sp>
      <p:sp>
        <p:nvSpPr>
          <p:cNvPr id="3" name="Content Placeholder 2">
            <a:extLst>
              <a:ext uri="{FF2B5EF4-FFF2-40B4-BE49-F238E27FC236}">
                <a16:creationId xmlns:a16="http://schemas.microsoft.com/office/drawing/2014/main" id="{533C024F-8751-6AB0-77CF-7F8B1322FBDD}"/>
              </a:ext>
            </a:extLst>
          </p:cNvPr>
          <p:cNvSpPr>
            <a:spLocks noGrp="1"/>
          </p:cNvSpPr>
          <p:nvPr>
            <p:ph idx="1"/>
          </p:nvPr>
        </p:nvSpPr>
        <p:spPr>
          <a:xfrm>
            <a:off x="838199" y="1825625"/>
            <a:ext cx="10816525" cy="4351338"/>
          </a:xfrm>
        </p:spPr>
        <p:txBody>
          <a:bodyPr/>
          <a:lstStyle/>
          <a:p>
            <a:pPr marL="0" lvl="1" indent="0">
              <a:buNone/>
            </a:pPr>
            <a:r>
              <a:rPr lang="en-US" dirty="0"/>
              <a:t>(Continued from previous slide)</a:t>
            </a:r>
          </a:p>
          <a:p>
            <a:pPr lvl="1"/>
            <a:r>
              <a:rPr lang="en-US" dirty="0"/>
              <a:t>the percentage of students who are English learners who make progress toward English proficiency as measured by the English Language Proficiency Assessments for California;</a:t>
            </a:r>
          </a:p>
          <a:p>
            <a:pPr lvl="1"/>
            <a:r>
              <a:rPr lang="en-US" dirty="0"/>
              <a:t>the English learner reclassification rate;</a:t>
            </a:r>
          </a:p>
          <a:p>
            <a:pPr lvl="1"/>
            <a:r>
              <a:rPr lang="en-US" dirty="0"/>
              <a:t>the percentage of students who have passed an advanced placement examination with a score of 3 or higher; and</a:t>
            </a:r>
          </a:p>
          <a:p>
            <a:pPr lvl="1"/>
            <a:r>
              <a:rPr lang="en-US" dirty="0"/>
              <a:t>the percentage of students who demonstrate college preparedness pursuant to the Early Assessment Program, or any subsequent assessment of college preparedness</a:t>
            </a:r>
          </a:p>
        </p:txBody>
      </p:sp>
      <p:sp>
        <p:nvSpPr>
          <p:cNvPr id="4" name="Slide Number Placeholder 3">
            <a:extLst>
              <a:ext uri="{FF2B5EF4-FFF2-40B4-BE49-F238E27FC236}">
                <a16:creationId xmlns:a16="http://schemas.microsoft.com/office/drawing/2014/main" id="{F27E1477-802B-B835-56FC-6CB80AEF2FCB}"/>
              </a:ext>
            </a:extLst>
          </p:cNvPr>
          <p:cNvSpPr>
            <a:spLocks noGrp="1"/>
          </p:cNvSpPr>
          <p:nvPr>
            <p:ph type="sldNum" sz="quarter" idx="12"/>
          </p:nvPr>
        </p:nvSpPr>
        <p:spPr/>
        <p:txBody>
          <a:bodyPr/>
          <a:lstStyle/>
          <a:p>
            <a:fld id="{9CD8D479-8942-46E8-A226-A4E01F7A105C}" type="slidenum">
              <a:rPr lang="en-US" smtClean="0"/>
              <a:pPr/>
              <a:t>28</a:t>
            </a:fld>
            <a:endParaRPr lang="en-US" dirty="0">
              <a:solidFill>
                <a:schemeClr val="tx1"/>
              </a:solidFill>
            </a:endParaRPr>
          </a:p>
        </p:txBody>
      </p:sp>
    </p:spTree>
    <p:extLst>
      <p:ext uri="{BB962C8B-B14F-4D97-AF65-F5344CB8AC3E}">
        <p14:creationId xmlns:p14="http://schemas.microsoft.com/office/powerpoint/2010/main" val="157758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DF721F-6D57-45A9-1AB5-E6DEBFAF4662}"/>
            </a:ext>
          </a:extLst>
        </p:cNvPr>
        <p:cNvGrpSpPr/>
        <p:nvPr/>
      </p:nvGrpSpPr>
      <p:grpSpPr>
        <a:xfrm>
          <a:off x="0" y="0"/>
          <a:ext cx="0" cy="0"/>
          <a:chOff x="0" y="0"/>
          <a:chExt cx="0" cy="0"/>
        </a:xfrm>
      </p:grpSpPr>
      <p:sp useBgFill="1">
        <p:nvSpPr>
          <p:cNvPr id="4100" name="Rectangle 4099">
            <a:extLst>
              <a:ext uri="{FF2B5EF4-FFF2-40B4-BE49-F238E27FC236}">
                <a16:creationId xmlns:a16="http://schemas.microsoft.com/office/drawing/2014/main" id="{693777D6-DEB2-A3B5-C617-2C4FE1C40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B2CDE907-1043-B445-2989-89A3D2836E3C}"/>
              </a:ext>
            </a:extLst>
          </p:cNvPr>
          <p:cNvSpPr>
            <a:spLocks noGrp="1"/>
          </p:cNvSpPr>
          <p:nvPr>
            <p:ph type="title"/>
          </p:nvPr>
        </p:nvSpPr>
        <p:spPr>
          <a:xfrm>
            <a:off x="523765" y="68809"/>
            <a:ext cx="6284419" cy="1621879"/>
          </a:xfrm>
        </p:spPr>
        <p:txBody>
          <a:bodyPr>
            <a:normAutofit/>
          </a:bodyPr>
          <a:lstStyle/>
          <a:p>
            <a:r>
              <a:rPr lang="en-US" sz="3600" dirty="0"/>
              <a:t>Priority 5: Pupil Engagement </a:t>
            </a:r>
            <a:endParaRPr lang="en-US" sz="3400" dirty="0"/>
          </a:p>
        </p:txBody>
      </p:sp>
      <p:sp>
        <p:nvSpPr>
          <p:cNvPr id="4101" name="Freeform: Shape 4100">
            <a:extLst>
              <a:ext uri="{FF2B5EF4-FFF2-40B4-BE49-F238E27FC236}">
                <a16:creationId xmlns:a16="http://schemas.microsoft.com/office/drawing/2014/main" id="{F6CB1AEF-215A-3EBA-8180-10187CF8E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40775F0D-923F-0C6A-4048-63AF33BEB635}"/>
              </a:ext>
            </a:extLst>
          </p:cNvPr>
          <p:cNvSpPr>
            <a:spLocks noGrp="1"/>
          </p:cNvSpPr>
          <p:nvPr>
            <p:ph idx="1"/>
          </p:nvPr>
        </p:nvSpPr>
        <p:spPr>
          <a:xfrm>
            <a:off x="838200" y="1825625"/>
            <a:ext cx="5911402" cy="4351338"/>
          </a:xfrm>
        </p:spPr>
        <p:txBody>
          <a:bodyPr>
            <a:normAutofit/>
          </a:bodyPr>
          <a:lstStyle/>
          <a:p>
            <a:r>
              <a:rPr lang="en-US" dirty="0"/>
              <a:t>Measured by all of the following, as applicable to the LEA:</a:t>
            </a:r>
          </a:p>
          <a:p>
            <a:pPr lvl="1"/>
            <a:r>
              <a:rPr lang="en-US" dirty="0"/>
              <a:t>school attendance rates;</a:t>
            </a:r>
          </a:p>
          <a:p>
            <a:pPr lvl="1"/>
            <a:r>
              <a:rPr lang="en-US" dirty="0"/>
              <a:t>chronic absenteeism rates;</a:t>
            </a:r>
          </a:p>
          <a:p>
            <a:pPr lvl="1"/>
            <a:r>
              <a:rPr lang="en-US" dirty="0"/>
              <a:t>middle school dropout rates;</a:t>
            </a:r>
          </a:p>
          <a:p>
            <a:pPr lvl="1"/>
            <a:r>
              <a:rPr lang="en-US" dirty="0"/>
              <a:t>high school dropout rates; and</a:t>
            </a:r>
          </a:p>
          <a:p>
            <a:pPr lvl="1"/>
            <a:r>
              <a:rPr lang="en-US" dirty="0"/>
              <a:t>high school graduation rates</a:t>
            </a:r>
          </a:p>
        </p:txBody>
      </p:sp>
      <p:sp>
        <p:nvSpPr>
          <p:cNvPr id="4102" name="Oval 4101">
            <a:extLst>
              <a:ext uri="{FF2B5EF4-FFF2-40B4-BE49-F238E27FC236}">
                <a16:creationId xmlns:a16="http://schemas.microsoft.com/office/drawing/2014/main" id="{9AEB7694-192B-C4CC-94AD-88A108C59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4108">
            <a:extLst>
              <a:ext uri="{FF2B5EF4-FFF2-40B4-BE49-F238E27FC236}">
                <a16:creationId xmlns:a16="http://schemas.microsoft.com/office/drawing/2014/main" id="{D9DE6C19-0518-6C5B-766C-43C6ACCE2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111" name="Straight Connector 4110">
            <a:extLst>
              <a:ext uri="{FF2B5EF4-FFF2-40B4-BE49-F238E27FC236}">
                <a16:creationId xmlns:a16="http://schemas.microsoft.com/office/drawing/2014/main" id="{0B663FDC-F5AD-CC09-F83E-8BC2A7A03E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04" name="Freeform: Shape 4103">
            <a:extLst>
              <a:ext uri="{FF2B5EF4-FFF2-40B4-BE49-F238E27FC236}">
                <a16:creationId xmlns:a16="http://schemas.microsoft.com/office/drawing/2014/main" id="{2BC9B9B3-78B8-ADAF-2E45-D5903B529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4C666FA0-90D2-A71A-FD2A-9A831B0CE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12242E1C-14C6-7477-12A0-BF8259592D3A}"/>
              </a:ext>
            </a:extLst>
          </p:cNvPr>
          <p:cNvSpPr>
            <a:spLocks noGrp="1"/>
          </p:cNvSpPr>
          <p:nvPr>
            <p:ph type="sldNum" sz="quarter" idx="12"/>
          </p:nvPr>
        </p:nvSpPr>
        <p:spPr>
          <a:xfrm>
            <a:off x="10344680" y="6102683"/>
            <a:ext cx="1323555" cy="577251"/>
          </a:xfrm>
        </p:spPr>
        <p:txBody>
          <a:bodyPr>
            <a:normAutofit/>
          </a:bodyPr>
          <a:lstStyle/>
          <a:p>
            <a:pPr lvl="0">
              <a:spcAft>
                <a:spcPts val="600"/>
              </a:spcAft>
            </a:pPr>
            <a:fld id="{00000000-1234-1234-1234-123412341234}" type="slidenum">
              <a:rPr lang="en-US" smtClean="0"/>
              <a:pPr lvl="0">
                <a:spcAft>
                  <a:spcPts val="600"/>
                </a:spcAft>
              </a:pPr>
              <a:t>29</a:t>
            </a:fld>
            <a:endParaRPr lang="en-US" dirty="0"/>
          </a:p>
        </p:txBody>
      </p:sp>
      <p:sp>
        <p:nvSpPr>
          <p:cNvPr id="4117" name="Freeform: Shape 4116">
            <a:extLst>
              <a:ext uri="{FF2B5EF4-FFF2-40B4-BE49-F238E27FC236}">
                <a16:creationId xmlns:a16="http://schemas.microsoft.com/office/drawing/2014/main" id="{79F448B4-ADA9-5E7B-8243-4B55A323D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EC867B04-4E51-A67D-8E67-8577C1D5EBA2}"/>
              </a:ext>
              <a:ext uri="{C183D7F6-B498-43B3-948B-1728B52AA6E4}">
                <adec:decorative xmlns:adec="http://schemas.microsoft.com/office/drawing/2017/decorative" val="1"/>
              </a:ext>
            </a:extLst>
          </p:cNvPr>
          <p:cNvPicPr>
            <a:picLocks noChangeAspect="1"/>
          </p:cNvPicPr>
          <p:nvPr/>
        </p:nvPicPr>
        <p:blipFill rotWithShape="1">
          <a:blip r:embed="rId3"/>
          <a:srcRect r="6237"/>
          <a:stretch/>
        </p:blipFill>
        <p:spPr>
          <a:xfrm>
            <a:off x="7887184" y="1766184"/>
            <a:ext cx="3781051" cy="268165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183163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Arc 1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itle 7">
            <a:extLst>
              <a:ext uri="{FF2B5EF4-FFF2-40B4-BE49-F238E27FC236}">
                <a16:creationId xmlns:a16="http://schemas.microsoft.com/office/drawing/2014/main" id="{E975863D-9A09-A907-9B86-82C21726A6DB}"/>
              </a:ext>
            </a:extLst>
          </p:cNvPr>
          <p:cNvSpPr>
            <a:spLocks noGrp="1"/>
          </p:cNvSpPr>
          <p:nvPr>
            <p:ph type="title"/>
          </p:nvPr>
        </p:nvSpPr>
        <p:spPr>
          <a:xfrm>
            <a:off x="302623" y="2766218"/>
            <a:ext cx="3054531" cy="1325563"/>
          </a:xfrm>
        </p:spPr>
        <p:txBody>
          <a:bodyPr>
            <a:normAutofit/>
          </a:bodyPr>
          <a:lstStyle/>
          <a:p>
            <a:r>
              <a:rPr lang="en-US" sz="5000" dirty="0"/>
              <a:t>Purpose</a:t>
            </a:r>
          </a:p>
        </p:txBody>
      </p:sp>
      <p:sp>
        <p:nvSpPr>
          <p:cNvPr id="4" name="Content Placeholder 3">
            <a:extLst>
              <a:ext uri="{FF2B5EF4-FFF2-40B4-BE49-F238E27FC236}">
                <a16:creationId xmlns:a16="http://schemas.microsoft.com/office/drawing/2014/main" id="{CB1A829F-1EC2-F03C-6A28-13D975063F8C}"/>
              </a:ext>
            </a:extLst>
          </p:cNvPr>
          <p:cNvSpPr>
            <a:spLocks noGrp="1"/>
          </p:cNvSpPr>
          <p:nvPr>
            <p:ph idx="1"/>
          </p:nvPr>
        </p:nvSpPr>
        <p:spPr>
          <a:xfrm>
            <a:off x="4174139" y="591344"/>
            <a:ext cx="7999168" cy="5499356"/>
          </a:xfrm>
        </p:spPr>
        <p:txBody>
          <a:bodyPr anchor="ctr">
            <a:normAutofit/>
          </a:bodyPr>
          <a:lstStyle/>
          <a:p>
            <a:r>
              <a:rPr lang="en-US" dirty="0"/>
              <a:t>To provide an overview of the following:</a:t>
            </a:r>
          </a:p>
          <a:p>
            <a:pPr lvl="1"/>
            <a:r>
              <a:rPr lang="en-US" dirty="0"/>
              <a:t>The history of the Local Control Funding Formula (LCFF) and its foundational principles; and</a:t>
            </a:r>
          </a:p>
          <a:p>
            <a:pPr lvl="1"/>
            <a:r>
              <a:rPr lang="en-US" dirty="0"/>
              <a:t>The connection between the Local Control and Accountability Plan (LCAP), the California School Dashboard (Dashboard) California’s Statewide System of Support.</a:t>
            </a:r>
          </a:p>
          <a:p>
            <a:pPr lvl="1"/>
            <a:endParaRPr lang="en-US" dirty="0"/>
          </a:p>
          <a:p>
            <a:pPr marL="457200" lvl="1" indent="0">
              <a:buNone/>
            </a:pPr>
            <a:endParaRPr lang="en-US" dirty="0"/>
          </a:p>
          <a:p>
            <a:pPr marL="0" indent="0">
              <a:buNone/>
            </a:pPr>
            <a:r>
              <a:rPr lang="en-US" dirty="0"/>
              <a:t>*see notes throughout presentation</a:t>
            </a:r>
          </a:p>
        </p:txBody>
      </p:sp>
      <p:sp>
        <p:nvSpPr>
          <p:cNvPr id="6" name="Slide Number Placeholder 5">
            <a:extLst>
              <a:ext uri="{FF2B5EF4-FFF2-40B4-BE49-F238E27FC236}">
                <a16:creationId xmlns:a16="http://schemas.microsoft.com/office/drawing/2014/main" id="{7AE288DA-6C89-6909-35AF-78CF2A3A9688}"/>
              </a:ext>
            </a:extLst>
          </p:cNvPr>
          <p:cNvSpPr>
            <a:spLocks noGrp="1"/>
          </p:cNvSpPr>
          <p:nvPr>
            <p:ph type="sldNum" sz="quarter" idx="12"/>
          </p:nvPr>
        </p:nvSpPr>
        <p:spPr/>
        <p:txBody>
          <a:bodyPr/>
          <a:lstStyle/>
          <a:p>
            <a:fld id="{9CD8D479-8942-46E8-A226-A4E01F7A105C}" type="slidenum">
              <a:rPr lang="en-US" smtClean="0"/>
              <a:pPr/>
              <a:t>3</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78D42-FC73-C2AC-5D66-4779E026A49E}"/>
            </a:ext>
          </a:extLst>
        </p:cNvPr>
        <p:cNvGrpSpPr/>
        <p:nvPr/>
      </p:nvGrpSpPr>
      <p:grpSpPr>
        <a:xfrm>
          <a:off x="0" y="0"/>
          <a:ext cx="0" cy="0"/>
          <a:chOff x="0" y="0"/>
          <a:chExt cx="0" cy="0"/>
        </a:xfrm>
      </p:grpSpPr>
      <p:sp useBgFill="1">
        <p:nvSpPr>
          <p:cNvPr id="4100" name="Rectangle 4099">
            <a:extLst>
              <a:ext uri="{FF2B5EF4-FFF2-40B4-BE49-F238E27FC236}">
                <a16:creationId xmlns:a16="http://schemas.microsoft.com/office/drawing/2014/main" id="{DD765ADB-0EBA-64DD-173C-7FD9E6695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E5C0A232-1765-0323-32E7-97E119BEC655}"/>
              </a:ext>
            </a:extLst>
          </p:cNvPr>
          <p:cNvSpPr>
            <a:spLocks noGrp="1"/>
          </p:cNvSpPr>
          <p:nvPr>
            <p:ph type="title"/>
          </p:nvPr>
        </p:nvSpPr>
        <p:spPr>
          <a:xfrm>
            <a:off x="523765" y="68809"/>
            <a:ext cx="6284419" cy="1621879"/>
          </a:xfrm>
        </p:spPr>
        <p:txBody>
          <a:bodyPr>
            <a:normAutofit/>
          </a:bodyPr>
          <a:lstStyle/>
          <a:p>
            <a:r>
              <a:rPr lang="en-US" sz="3600" dirty="0"/>
              <a:t>Priority 6: School Climate</a:t>
            </a:r>
            <a:endParaRPr lang="en-US" sz="3400" dirty="0"/>
          </a:p>
        </p:txBody>
      </p:sp>
      <p:sp>
        <p:nvSpPr>
          <p:cNvPr id="4101" name="Freeform: Shape 4100">
            <a:extLst>
              <a:ext uri="{FF2B5EF4-FFF2-40B4-BE49-F238E27FC236}">
                <a16:creationId xmlns:a16="http://schemas.microsoft.com/office/drawing/2014/main" id="{06E0D37D-1B34-1DA3-C6C1-B68B874E3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D49A953E-96A9-C882-C9FA-1C5C65F8F0A2}"/>
              </a:ext>
            </a:extLst>
          </p:cNvPr>
          <p:cNvSpPr>
            <a:spLocks noGrp="1"/>
          </p:cNvSpPr>
          <p:nvPr>
            <p:ph idx="1"/>
          </p:nvPr>
        </p:nvSpPr>
        <p:spPr>
          <a:xfrm>
            <a:off x="838200" y="1825625"/>
            <a:ext cx="5911402" cy="4351338"/>
          </a:xfrm>
        </p:spPr>
        <p:txBody>
          <a:bodyPr>
            <a:normAutofit/>
          </a:bodyPr>
          <a:lstStyle/>
          <a:p>
            <a:r>
              <a:rPr lang="en-US" dirty="0"/>
              <a:t>Measured by all of the following, as applicable:</a:t>
            </a:r>
          </a:p>
          <a:p>
            <a:pPr lvl="1"/>
            <a:r>
              <a:rPr lang="en-US" dirty="0"/>
              <a:t>suspension rates;</a:t>
            </a:r>
          </a:p>
          <a:p>
            <a:pPr lvl="1"/>
            <a:r>
              <a:rPr lang="en-US" dirty="0"/>
              <a:t>expulsion rates; and</a:t>
            </a:r>
          </a:p>
          <a:p>
            <a:pPr lvl="1"/>
            <a:r>
              <a:rPr lang="en-US" dirty="0"/>
              <a:t>other local measures, including surveys of students, parents, and teachers on the sense of safety and school connectedness.</a:t>
            </a:r>
          </a:p>
        </p:txBody>
      </p:sp>
      <p:sp>
        <p:nvSpPr>
          <p:cNvPr id="4102" name="Oval 4101">
            <a:extLst>
              <a:ext uri="{FF2B5EF4-FFF2-40B4-BE49-F238E27FC236}">
                <a16:creationId xmlns:a16="http://schemas.microsoft.com/office/drawing/2014/main" id="{2D434C29-1397-E229-EA85-BD89D8BB4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4108">
            <a:extLst>
              <a:ext uri="{FF2B5EF4-FFF2-40B4-BE49-F238E27FC236}">
                <a16:creationId xmlns:a16="http://schemas.microsoft.com/office/drawing/2014/main" id="{7F4B7169-1B0A-FA71-6EF8-A79E94948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111" name="Straight Connector 4110">
            <a:extLst>
              <a:ext uri="{FF2B5EF4-FFF2-40B4-BE49-F238E27FC236}">
                <a16:creationId xmlns:a16="http://schemas.microsoft.com/office/drawing/2014/main" id="{8C5A9A63-968E-EEB0-74F2-4B3732D04D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04" name="Freeform: Shape 4103">
            <a:extLst>
              <a:ext uri="{FF2B5EF4-FFF2-40B4-BE49-F238E27FC236}">
                <a16:creationId xmlns:a16="http://schemas.microsoft.com/office/drawing/2014/main" id="{F65BFCB1-F4F3-3625-E3D9-3C6ACBA63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A24A2E7D-875B-F3B5-9E7B-02D25B5E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3935B3D0-60A8-4724-C557-129735587049}"/>
              </a:ext>
            </a:extLst>
          </p:cNvPr>
          <p:cNvSpPr>
            <a:spLocks noGrp="1"/>
          </p:cNvSpPr>
          <p:nvPr>
            <p:ph type="sldNum" sz="quarter" idx="12"/>
          </p:nvPr>
        </p:nvSpPr>
        <p:spPr>
          <a:xfrm>
            <a:off x="10344680" y="6102683"/>
            <a:ext cx="1323555" cy="577251"/>
          </a:xfrm>
        </p:spPr>
        <p:txBody>
          <a:bodyPr>
            <a:normAutofit/>
          </a:bodyPr>
          <a:lstStyle/>
          <a:p>
            <a:pPr lvl="0">
              <a:spcAft>
                <a:spcPts val="600"/>
              </a:spcAft>
            </a:pPr>
            <a:fld id="{00000000-1234-1234-1234-123412341234}" type="slidenum">
              <a:rPr lang="en-US" smtClean="0"/>
              <a:pPr lvl="0">
                <a:spcAft>
                  <a:spcPts val="600"/>
                </a:spcAft>
              </a:pPr>
              <a:t>30</a:t>
            </a:fld>
            <a:endParaRPr lang="en-US" dirty="0"/>
          </a:p>
        </p:txBody>
      </p:sp>
      <p:sp>
        <p:nvSpPr>
          <p:cNvPr id="4117" name="Freeform: Shape 4116">
            <a:extLst>
              <a:ext uri="{FF2B5EF4-FFF2-40B4-BE49-F238E27FC236}">
                <a16:creationId xmlns:a16="http://schemas.microsoft.com/office/drawing/2014/main" id="{1385A20E-A56A-D747-049F-49DC56E640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952C2799-5274-E987-A355-FA774782F277}"/>
              </a:ext>
              <a:ext uri="{C183D7F6-B498-43B3-948B-1728B52AA6E4}">
                <adec:decorative xmlns:adec="http://schemas.microsoft.com/office/drawing/2017/decorative" val="1"/>
              </a:ext>
            </a:extLst>
          </p:cNvPr>
          <p:cNvPicPr>
            <a:picLocks noChangeAspect="1"/>
          </p:cNvPicPr>
          <p:nvPr/>
        </p:nvPicPr>
        <p:blipFill rotWithShape="1">
          <a:blip r:embed="rId3"/>
          <a:srcRect l="11450" r="14526"/>
          <a:stretch/>
        </p:blipFill>
        <p:spPr>
          <a:xfrm>
            <a:off x="7973382" y="1762534"/>
            <a:ext cx="3781051" cy="268163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252329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EF87FCF-5940-4F12-B38C-8A23041798FE}"/>
              </a:ext>
            </a:extLst>
          </p:cNvPr>
          <p:cNvSpPr>
            <a:spLocks noGrp="1"/>
          </p:cNvSpPr>
          <p:nvPr>
            <p:ph type="title"/>
          </p:nvPr>
        </p:nvSpPr>
        <p:spPr>
          <a:xfrm>
            <a:off x="838200" y="365125"/>
            <a:ext cx="5393361" cy="1325563"/>
          </a:xfrm>
        </p:spPr>
        <p:txBody>
          <a:bodyPr>
            <a:normAutofit/>
          </a:bodyPr>
          <a:lstStyle/>
          <a:p>
            <a:r>
              <a:rPr lang="en-US" dirty="0"/>
              <a:t>Priority 7: Course Access</a:t>
            </a:r>
          </a:p>
        </p:txBody>
      </p:sp>
      <p:sp>
        <p:nvSpPr>
          <p:cNvPr id="16" name="Freeform: Shape 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371074E-9151-466A-BE37-4FBCFEC1A4FC}"/>
              </a:ext>
            </a:extLst>
          </p:cNvPr>
          <p:cNvSpPr>
            <a:spLocks noGrp="1"/>
          </p:cNvSpPr>
          <p:nvPr>
            <p:ph idx="1"/>
          </p:nvPr>
        </p:nvSpPr>
        <p:spPr>
          <a:xfrm>
            <a:off x="523766" y="1825625"/>
            <a:ext cx="6017948" cy="4351338"/>
          </a:xfrm>
        </p:spPr>
        <p:txBody>
          <a:bodyPr>
            <a:noAutofit/>
          </a:bodyPr>
          <a:lstStyle/>
          <a:p>
            <a:r>
              <a:rPr lang="en-US" dirty="0"/>
              <a:t>Addresses the extent to which students have access to and are enrolled in:</a:t>
            </a:r>
          </a:p>
          <a:p>
            <a:pPr lvl="1"/>
            <a:r>
              <a:rPr lang="en-US" dirty="0"/>
              <a:t>the adopted course of study for grades 1 to 6 and/or the adopted course of study for grades 7 to 12, as applicable;</a:t>
            </a:r>
          </a:p>
          <a:p>
            <a:pPr lvl="1"/>
            <a:r>
              <a:rPr lang="en-US" dirty="0"/>
              <a:t>programs and services developed and provided to students who are low income, English learners, and foster youth; and</a:t>
            </a:r>
          </a:p>
          <a:p>
            <a:pPr lvl="1"/>
            <a:r>
              <a:rPr lang="en-US" dirty="0"/>
              <a:t>programs and services developed and provided to students with disabilities</a:t>
            </a:r>
          </a:p>
        </p:txBody>
      </p:sp>
      <p:sp>
        <p:nvSpPr>
          <p:cNvPr id="18" name="Oval 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CC975BB-004E-CE73-875A-22629DB3290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Freeform: Shape 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98022804-E519-4676-81EB-B3D0F832154C}"/>
              </a:ext>
            </a:extLst>
          </p:cNvPr>
          <p:cNvSpPr>
            <a:spLocks noGrp="1"/>
          </p:cNvSpPr>
          <p:nvPr>
            <p:ph type="sldNum" sz="quarter" idx="12"/>
          </p:nvPr>
        </p:nvSpPr>
        <p:spPr>
          <a:xfrm>
            <a:off x="10339903" y="6041233"/>
            <a:ext cx="1323555" cy="54451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31</a:t>
            </a:fld>
            <a:endParaRPr kumimoji="0" lang="en-US" b="0" i="0" u="none" strike="noStrike" kern="1200" cap="none" spc="0" normalizeH="0" baseline="0" noProof="0" dirty="0">
              <a:ln>
                <a:noFill/>
              </a:ln>
              <a:effectLst/>
              <a:uLnTx/>
              <a:uFillTx/>
            </a:endParaRPr>
          </a:p>
        </p:txBody>
      </p:sp>
      <p:sp>
        <p:nvSpPr>
          <p:cNvPr id="28" name="Freeform: Shape 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4952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A33683-2884-B0BB-6C0D-30DE482980D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A885E3F-ABE1-E49B-E4CB-13AF9C80A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43FA824-93C2-DE70-F993-4D361FF24274}"/>
              </a:ext>
            </a:extLst>
          </p:cNvPr>
          <p:cNvSpPr>
            <a:spLocks noGrp="1"/>
          </p:cNvSpPr>
          <p:nvPr>
            <p:ph type="title"/>
          </p:nvPr>
        </p:nvSpPr>
        <p:spPr>
          <a:xfrm>
            <a:off x="838200" y="365125"/>
            <a:ext cx="5393361" cy="1325563"/>
          </a:xfrm>
        </p:spPr>
        <p:txBody>
          <a:bodyPr>
            <a:normAutofit/>
          </a:bodyPr>
          <a:lstStyle/>
          <a:p>
            <a:r>
              <a:rPr lang="en-US" dirty="0"/>
              <a:t>Priority 8: Student Outcomes</a:t>
            </a:r>
          </a:p>
        </p:txBody>
      </p:sp>
      <p:sp>
        <p:nvSpPr>
          <p:cNvPr id="16" name="Freeform: Shape 15">
            <a:extLst>
              <a:ext uri="{FF2B5EF4-FFF2-40B4-BE49-F238E27FC236}">
                <a16:creationId xmlns:a16="http://schemas.microsoft.com/office/drawing/2014/main" id="{95DE517C-9974-18A8-EFCE-515326351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E372B0-3CF0-1AA3-4737-2AB04B447E88}"/>
              </a:ext>
            </a:extLst>
          </p:cNvPr>
          <p:cNvSpPr>
            <a:spLocks noGrp="1"/>
          </p:cNvSpPr>
          <p:nvPr>
            <p:ph idx="1"/>
          </p:nvPr>
        </p:nvSpPr>
        <p:spPr>
          <a:xfrm>
            <a:off x="523766" y="1825625"/>
            <a:ext cx="6017948" cy="4351338"/>
          </a:xfrm>
        </p:spPr>
        <p:txBody>
          <a:bodyPr>
            <a:noAutofit/>
          </a:bodyPr>
          <a:lstStyle/>
          <a:p>
            <a:r>
              <a:rPr lang="en-US" sz="2600" dirty="0"/>
              <a:t>Addresses student outcomes, if available, for the adopted course of study for grades 1 to 6 and/or the adopted course of study for grades 7 to 12, as applicable to the LEA</a:t>
            </a:r>
          </a:p>
        </p:txBody>
      </p:sp>
      <p:sp>
        <p:nvSpPr>
          <p:cNvPr id="18" name="Oval 17">
            <a:extLst>
              <a:ext uri="{FF2B5EF4-FFF2-40B4-BE49-F238E27FC236}">
                <a16:creationId xmlns:a16="http://schemas.microsoft.com/office/drawing/2014/main" id="{F89FC4EF-A2CC-56ED-A2CF-83F4A062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4D3DEB3-85BE-41AA-27E0-121B8729B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777C7676-C089-DD66-DE2C-AC8B766B7B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D45904F-7ED7-321A-1926-8A2D0232C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A0D1768-2AE4-CCCB-06F1-19D52027C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546B7A25-C3F3-CB21-5FEA-7DDF26078E8E}"/>
              </a:ext>
            </a:extLst>
          </p:cNvPr>
          <p:cNvSpPr>
            <a:spLocks noGrp="1"/>
          </p:cNvSpPr>
          <p:nvPr>
            <p:ph type="sldNum" sz="quarter" idx="12"/>
          </p:nvPr>
        </p:nvSpPr>
        <p:spPr>
          <a:xfrm>
            <a:off x="10339903" y="6041233"/>
            <a:ext cx="1323555" cy="54451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dirty="0">
              <a:ln>
                <a:noFill/>
              </a:ln>
              <a:effectLst/>
              <a:uLnTx/>
              <a:uFillTx/>
            </a:endParaRPr>
          </a:p>
        </p:txBody>
      </p:sp>
      <p:sp>
        <p:nvSpPr>
          <p:cNvPr id="28" name="Freeform: Shape 27">
            <a:extLst>
              <a:ext uri="{FF2B5EF4-FFF2-40B4-BE49-F238E27FC236}">
                <a16:creationId xmlns:a16="http://schemas.microsoft.com/office/drawing/2014/main" id="{43B93408-09EB-5993-97D8-EF2DE6CA3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D34204C4-8883-B763-7369-90AAC1E790D0}"/>
              </a:ext>
              <a:ext uri="{C183D7F6-B498-43B3-948B-1728B52AA6E4}">
                <adec:decorative xmlns:adec="http://schemas.microsoft.com/office/drawing/2017/decorative" val="1"/>
              </a:ext>
            </a:extLst>
          </p:cNvPr>
          <p:cNvPicPr>
            <a:picLocks noChangeAspect="1"/>
          </p:cNvPicPr>
          <p:nvPr/>
        </p:nvPicPr>
        <p:blipFill rotWithShape="1">
          <a:blip r:embed="rId3"/>
          <a:srcRect r="24748" b="-2"/>
          <a:stretch>
            <a:fill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14252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974EE-0170-686B-552F-FFCA0CF5B10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6DE6BCE-E046-5B67-3421-71CDAC647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849A193-2254-8827-FB55-41BD947C61F7}"/>
              </a:ext>
            </a:extLst>
          </p:cNvPr>
          <p:cNvSpPr>
            <a:spLocks noGrp="1"/>
          </p:cNvSpPr>
          <p:nvPr>
            <p:ph type="title"/>
          </p:nvPr>
        </p:nvSpPr>
        <p:spPr>
          <a:xfrm>
            <a:off x="838200" y="365125"/>
            <a:ext cx="5393361" cy="1325563"/>
          </a:xfrm>
        </p:spPr>
        <p:txBody>
          <a:bodyPr>
            <a:normAutofit fontScale="90000"/>
          </a:bodyPr>
          <a:lstStyle/>
          <a:p>
            <a:r>
              <a:rPr lang="en-US" dirty="0"/>
              <a:t>Priority 9: Coordination of Instruction</a:t>
            </a:r>
          </a:p>
        </p:txBody>
      </p:sp>
      <p:sp>
        <p:nvSpPr>
          <p:cNvPr id="16" name="Freeform: Shape 15">
            <a:extLst>
              <a:ext uri="{FF2B5EF4-FFF2-40B4-BE49-F238E27FC236}">
                <a16:creationId xmlns:a16="http://schemas.microsoft.com/office/drawing/2014/main" id="{DC557340-D8B3-F0FC-FC0E-685B70924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45ADFBC-DBC4-349F-7B9D-9187B6334490}"/>
              </a:ext>
            </a:extLst>
          </p:cNvPr>
          <p:cNvSpPr>
            <a:spLocks noGrp="1"/>
          </p:cNvSpPr>
          <p:nvPr>
            <p:ph idx="1"/>
          </p:nvPr>
        </p:nvSpPr>
        <p:spPr>
          <a:xfrm>
            <a:off x="523766" y="1825625"/>
            <a:ext cx="6017948" cy="4351338"/>
          </a:xfrm>
        </p:spPr>
        <p:txBody>
          <a:bodyPr>
            <a:noAutofit/>
          </a:bodyPr>
          <a:lstStyle/>
          <a:p>
            <a:r>
              <a:rPr lang="en-US" sz="2800" dirty="0"/>
              <a:t>Coordination of instruction for expelled students </a:t>
            </a:r>
          </a:p>
          <a:p>
            <a:r>
              <a:rPr lang="en-US" sz="2800" dirty="0"/>
              <a:t>For COEs only</a:t>
            </a:r>
          </a:p>
          <a:p>
            <a:r>
              <a:rPr lang="en-US" sz="2800" dirty="0"/>
              <a:t>Addresses how the COE will coordinate instruction for expelled students with school districts within the county</a:t>
            </a:r>
          </a:p>
        </p:txBody>
      </p:sp>
      <p:sp>
        <p:nvSpPr>
          <p:cNvPr id="18" name="Oval 17">
            <a:extLst>
              <a:ext uri="{FF2B5EF4-FFF2-40B4-BE49-F238E27FC236}">
                <a16:creationId xmlns:a16="http://schemas.microsoft.com/office/drawing/2014/main" id="{815626C8-8748-9536-E038-1D009D955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CD9E4BD-5CD9-980C-66CB-CF316876B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B700A5C-A8F0-BDCE-964D-89D1008448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955CB9FB-E1AB-B487-6A9E-3DD0163E3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7AEC544-044D-5C1A-6E9A-09E0E5F9C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EBFB6977-5EDB-7C0C-8266-1C07A1725EA9}"/>
              </a:ext>
            </a:extLst>
          </p:cNvPr>
          <p:cNvSpPr>
            <a:spLocks noGrp="1"/>
          </p:cNvSpPr>
          <p:nvPr>
            <p:ph type="sldNum" sz="quarter" idx="12"/>
          </p:nvPr>
        </p:nvSpPr>
        <p:spPr>
          <a:xfrm>
            <a:off x="10339903" y="6041233"/>
            <a:ext cx="1323555" cy="54451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33</a:t>
            </a:fld>
            <a:endParaRPr kumimoji="0" lang="en-US" b="0" i="0" u="none" strike="noStrike" kern="1200" cap="none" spc="0" normalizeH="0" baseline="0" noProof="0" dirty="0">
              <a:ln>
                <a:noFill/>
              </a:ln>
              <a:effectLst/>
              <a:uLnTx/>
              <a:uFillTx/>
            </a:endParaRPr>
          </a:p>
        </p:txBody>
      </p:sp>
      <p:sp>
        <p:nvSpPr>
          <p:cNvPr id="28" name="Freeform: Shape 27">
            <a:extLst>
              <a:ext uri="{FF2B5EF4-FFF2-40B4-BE49-F238E27FC236}">
                <a16:creationId xmlns:a16="http://schemas.microsoft.com/office/drawing/2014/main" id="{712E236F-92E9-2BD2-162B-9F4DB17B8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6" name="Graphic 5" descr="Classroom with solid fill">
            <a:extLst>
              <a:ext uri="{FF2B5EF4-FFF2-40B4-BE49-F238E27FC236}">
                <a16:creationId xmlns:a16="http://schemas.microsoft.com/office/drawing/2014/main" id="{C387E14F-ED14-5D46-C834-E71F5D37F253}"/>
              </a:ext>
              <a:ext uri="{C183D7F6-B498-43B3-948B-1728B52AA6E4}">
                <adec:decorative xmlns:adec="http://schemas.microsoft.com/office/drawing/2017/decorative" val="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11809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DF80E8-EA61-0BFD-9CF8-D9CD2F8C5FD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705E686-0513-4459-17DF-A85F4C1F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305CAF2-839A-59D2-4C3B-60A301DF6E36}"/>
              </a:ext>
            </a:extLst>
          </p:cNvPr>
          <p:cNvSpPr>
            <a:spLocks noGrp="1"/>
          </p:cNvSpPr>
          <p:nvPr>
            <p:ph type="title"/>
          </p:nvPr>
        </p:nvSpPr>
        <p:spPr>
          <a:xfrm>
            <a:off x="838200" y="365125"/>
            <a:ext cx="5703514" cy="1325563"/>
          </a:xfrm>
        </p:spPr>
        <p:txBody>
          <a:bodyPr>
            <a:normAutofit fontScale="90000"/>
          </a:bodyPr>
          <a:lstStyle/>
          <a:p>
            <a:r>
              <a:rPr lang="en-US" dirty="0">
                <a:latin typeface="Arial"/>
                <a:cs typeface="Arial"/>
              </a:rPr>
              <a:t>Priority 10: Coordination of Services (1)</a:t>
            </a:r>
            <a:endParaRPr lang="en-US" dirty="0"/>
          </a:p>
        </p:txBody>
      </p:sp>
      <p:sp>
        <p:nvSpPr>
          <p:cNvPr id="16" name="Freeform: Shape 15">
            <a:extLst>
              <a:ext uri="{FF2B5EF4-FFF2-40B4-BE49-F238E27FC236}">
                <a16:creationId xmlns:a16="http://schemas.microsoft.com/office/drawing/2014/main" id="{93C40494-A5D1-CD06-9B16-AC34DCCCF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717FA3-CCC7-39FC-77F9-AE2D2CF4327D}"/>
              </a:ext>
            </a:extLst>
          </p:cNvPr>
          <p:cNvSpPr>
            <a:spLocks noGrp="1"/>
          </p:cNvSpPr>
          <p:nvPr>
            <p:ph idx="1"/>
          </p:nvPr>
        </p:nvSpPr>
        <p:spPr>
          <a:xfrm>
            <a:off x="523765" y="1825625"/>
            <a:ext cx="6450471" cy="4351338"/>
          </a:xfrm>
        </p:spPr>
        <p:txBody>
          <a:bodyPr>
            <a:noAutofit/>
          </a:bodyPr>
          <a:lstStyle/>
          <a:p>
            <a:r>
              <a:rPr lang="en-US" dirty="0">
                <a:latin typeface="Arial"/>
                <a:cs typeface="Arial"/>
              </a:rPr>
              <a:t>Coordination of Services for Foster Youth </a:t>
            </a:r>
          </a:p>
          <a:p>
            <a:r>
              <a:rPr lang="en-US" dirty="0">
                <a:latin typeface="Arial"/>
                <a:cs typeface="Arial"/>
              </a:rPr>
              <a:t>For COEs only</a:t>
            </a:r>
          </a:p>
          <a:p>
            <a:r>
              <a:rPr lang="en-US" dirty="0">
                <a:latin typeface="Arial"/>
                <a:cs typeface="Arial"/>
              </a:rPr>
              <a:t>Addresses how the COEs will coordinate services for foster youth, including:</a:t>
            </a:r>
          </a:p>
          <a:p>
            <a:pPr lvl="1"/>
            <a:r>
              <a:rPr lang="en-US" dirty="0">
                <a:latin typeface="Arial"/>
                <a:cs typeface="Arial"/>
              </a:rPr>
              <a:t>working with the county child welfare agency to minimize changes in school placement </a:t>
            </a:r>
          </a:p>
          <a:p>
            <a:pPr lvl="1"/>
            <a:r>
              <a:rPr lang="en-US" dirty="0">
                <a:latin typeface="Arial"/>
                <a:cs typeface="Arial"/>
              </a:rPr>
              <a:t>providing education-related information to the county child welfare agency, including educational status and progress information that is required to be included in court reports;</a:t>
            </a:r>
          </a:p>
        </p:txBody>
      </p:sp>
      <p:sp>
        <p:nvSpPr>
          <p:cNvPr id="18" name="Oval 17">
            <a:extLst>
              <a:ext uri="{FF2B5EF4-FFF2-40B4-BE49-F238E27FC236}">
                <a16:creationId xmlns:a16="http://schemas.microsoft.com/office/drawing/2014/main" id="{BE1D975E-BAF9-B7BB-3D18-7C10BD73D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05DEBA9-1BD7-A5C7-6846-30FF31668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3EE5D7B-7CD6-E645-5A6D-1C0DADA5BC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6EFEB6A1-AD51-E090-D29A-5FD9ECDD8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BC9F97E-501D-25E7-1CB8-311471474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F29CB70C-1F93-6AAB-F56C-BFCC66942A52}"/>
              </a:ext>
            </a:extLst>
          </p:cNvPr>
          <p:cNvSpPr>
            <a:spLocks noGrp="1"/>
          </p:cNvSpPr>
          <p:nvPr>
            <p:ph type="sldNum" sz="quarter" idx="12"/>
          </p:nvPr>
        </p:nvSpPr>
        <p:spPr>
          <a:xfrm>
            <a:off x="10339903" y="6041233"/>
            <a:ext cx="1323555" cy="54451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34</a:t>
            </a:fld>
            <a:endParaRPr kumimoji="0" lang="en-US" b="0" i="0" u="none" strike="noStrike" kern="1200" cap="none" spc="0" normalizeH="0" baseline="0" noProof="0" dirty="0">
              <a:ln>
                <a:noFill/>
              </a:ln>
              <a:effectLst/>
              <a:uLnTx/>
              <a:uFillTx/>
            </a:endParaRPr>
          </a:p>
        </p:txBody>
      </p:sp>
      <p:sp>
        <p:nvSpPr>
          <p:cNvPr id="28" name="Freeform: Shape 27">
            <a:extLst>
              <a:ext uri="{FF2B5EF4-FFF2-40B4-BE49-F238E27FC236}">
                <a16:creationId xmlns:a16="http://schemas.microsoft.com/office/drawing/2014/main" id="{F0200145-1496-0809-9A38-94B7D86AE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Graphic 4" descr="Document with solid fill">
            <a:extLst>
              <a:ext uri="{FF2B5EF4-FFF2-40B4-BE49-F238E27FC236}">
                <a16:creationId xmlns:a16="http://schemas.microsoft.com/office/drawing/2014/main" id="{AC4CB0DB-C4F1-8A63-6E3A-FD7872B36B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9584" y="13688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183794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4D7FFE-F837-750C-2B21-9913CA109AF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631A89-4ADF-3AFB-6F9B-68E54CBED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6920BFF-E0CF-8217-82F4-BBA6D9B45918}"/>
              </a:ext>
            </a:extLst>
          </p:cNvPr>
          <p:cNvSpPr>
            <a:spLocks noGrp="1"/>
          </p:cNvSpPr>
          <p:nvPr>
            <p:ph type="title"/>
          </p:nvPr>
        </p:nvSpPr>
        <p:spPr>
          <a:xfrm>
            <a:off x="838200" y="365125"/>
            <a:ext cx="5703514" cy="1325563"/>
          </a:xfrm>
        </p:spPr>
        <p:txBody>
          <a:bodyPr>
            <a:normAutofit fontScale="90000"/>
          </a:bodyPr>
          <a:lstStyle/>
          <a:p>
            <a:r>
              <a:rPr lang="en-US" dirty="0">
                <a:latin typeface="Arial"/>
                <a:cs typeface="Arial"/>
              </a:rPr>
              <a:t>Priority 10: Coordination of Services (2)</a:t>
            </a:r>
            <a:endParaRPr lang="en-US" dirty="0"/>
          </a:p>
        </p:txBody>
      </p:sp>
      <p:sp>
        <p:nvSpPr>
          <p:cNvPr id="16" name="Freeform: Shape 15">
            <a:extLst>
              <a:ext uri="{FF2B5EF4-FFF2-40B4-BE49-F238E27FC236}">
                <a16:creationId xmlns:a16="http://schemas.microsoft.com/office/drawing/2014/main" id="{BB2313C4-E85D-C464-04BF-30F30EF17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A44213-086A-D29F-C493-989E5188236D}"/>
              </a:ext>
            </a:extLst>
          </p:cNvPr>
          <p:cNvSpPr>
            <a:spLocks noGrp="1"/>
          </p:cNvSpPr>
          <p:nvPr>
            <p:ph idx="1"/>
          </p:nvPr>
        </p:nvSpPr>
        <p:spPr>
          <a:xfrm>
            <a:off x="523765" y="1825625"/>
            <a:ext cx="6450471" cy="4351338"/>
          </a:xfrm>
        </p:spPr>
        <p:txBody>
          <a:bodyPr>
            <a:noAutofit/>
          </a:bodyPr>
          <a:lstStyle/>
          <a:p>
            <a:pPr marL="0" lvl="0" indent="0">
              <a:buNone/>
            </a:pPr>
            <a:r>
              <a:rPr lang="en-US" dirty="0"/>
              <a:t>(Continued from previous slide)</a:t>
            </a:r>
          </a:p>
          <a:p>
            <a:pPr lvl="0"/>
            <a:r>
              <a:rPr lang="en-US" dirty="0"/>
              <a:t>responding to requests from the juvenile court for information and working with the juvenile court to ensure the delivery and coordination of necessary educational services; and</a:t>
            </a:r>
          </a:p>
          <a:p>
            <a:r>
              <a:rPr lang="en-US" dirty="0"/>
              <a:t>establishing a mechanism for the efficient expeditious transfer of health and education records and the health and education passport</a:t>
            </a:r>
          </a:p>
        </p:txBody>
      </p:sp>
      <p:sp>
        <p:nvSpPr>
          <p:cNvPr id="18" name="Oval 17">
            <a:extLst>
              <a:ext uri="{FF2B5EF4-FFF2-40B4-BE49-F238E27FC236}">
                <a16:creationId xmlns:a16="http://schemas.microsoft.com/office/drawing/2014/main" id="{DD08FB04-CBAB-84EC-4CC5-C8B207781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91980C1-8A44-79BA-273C-76AAC4E12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19A95C3B-F00B-EB06-5C05-F5D93864D4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5BFD420C-3A3C-CE7A-B98B-F0B37124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0CE474C-41E9-5EB6-D036-11F6B15B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32B8E2CA-65DB-0895-4950-2B619DE0D1E5}"/>
              </a:ext>
            </a:extLst>
          </p:cNvPr>
          <p:cNvSpPr>
            <a:spLocks noGrp="1"/>
          </p:cNvSpPr>
          <p:nvPr>
            <p:ph type="sldNum" sz="quarter" idx="12"/>
          </p:nvPr>
        </p:nvSpPr>
        <p:spPr>
          <a:xfrm>
            <a:off x="10339903" y="6041233"/>
            <a:ext cx="1323555" cy="54451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dirty="0">
              <a:ln>
                <a:noFill/>
              </a:ln>
              <a:effectLst/>
              <a:uLnTx/>
              <a:uFillTx/>
            </a:endParaRPr>
          </a:p>
        </p:txBody>
      </p:sp>
      <p:sp>
        <p:nvSpPr>
          <p:cNvPr id="28" name="Freeform: Shape 27">
            <a:extLst>
              <a:ext uri="{FF2B5EF4-FFF2-40B4-BE49-F238E27FC236}">
                <a16:creationId xmlns:a16="http://schemas.microsoft.com/office/drawing/2014/main" id="{1EFEAEEC-270C-773D-DFC4-2D256A4AE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Graphic 4" descr="Document with solid fill">
            <a:extLst>
              <a:ext uri="{FF2B5EF4-FFF2-40B4-BE49-F238E27FC236}">
                <a16:creationId xmlns:a16="http://schemas.microsoft.com/office/drawing/2014/main" id="{5C1C1F91-97BF-35A0-66DF-99109F1EE2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9584" y="13688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423275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9758B-905C-4089-888D-88E326236F76}"/>
              </a:ext>
            </a:extLst>
          </p:cNvPr>
          <p:cNvSpPr>
            <a:spLocks noGrp="1"/>
          </p:cNvSpPr>
          <p:nvPr>
            <p:ph type="title"/>
          </p:nvPr>
        </p:nvSpPr>
        <p:spPr>
          <a:xfrm>
            <a:off x="483436" y="1198418"/>
            <a:ext cx="3200400" cy="4461163"/>
          </a:xfrm>
        </p:spPr>
        <p:txBody>
          <a:bodyPr>
            <a:normAutofit/>
          </a:bodyPr>
          <a:lstStyle/>
          <a:p>
            <a:r>
              <a:rPr lang="en-US" sz="5000" dirty="0"/>
              <a:t>Local Priorities</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392A3A7-5E46-4267-8676-2C63DE2B431F}"/>
              </a:ext>
            </a:extLst>
          </p:cNvPr>
          <p:cNvSpPr>
            <a:spLocks noGrp="1"/>
          </p:cNvSpPr>
          <p:nvPr>
            <p:ph idx="1"/>
          </p:nvPr>
        </p:nvSpPr>
        <p:spPr>
          <a:xfrm>
            <a:off x="4447308" y="591344"/>
            <a:ext cx="6906491" cy="5585619"/>
          </a:xfrm>
        </p:spPr>
        <p:txBody>
          <a:bodyPr anchor="ctr">
            <a:normAutofit/>
          </a:bodyPr>
          <a:lstStyle/>
          <a:p>
            <a:r>
              <a:rPr lang="en-US" sz="2600" dirty="0"/>
              <a:t>LEAs also have flexibility to identify local priorities</a:t>
            </a:r>
          </a:p>
          <a:p>
            <a:r>
              <a:rPr lang="en-US" sz="2600" dirty="0"/>
              <a:t>Local priorities include:</a:t>
            </a:r>
          </a:p>
          <a:p>
            <a:pPr lvl="1"/>
            <a:r>
              <a:rPr lang="en-US" sz="2600" dirty="0"/>
              <a:t>Identifying goals of the local priority; and</a:t>
            </a:r>
          </a:p>
          <a:p>
            <a:pPr lvl="1"/>
            <a:r>
              <a:rPr lang="en-US" sz="2600" dirty="0"/>
              <a:t>The methods for measuring progress towards achieving those local goals.</a:t>
            </a:r>
          </a:p>
        </p:txBody>
      </p:sp>
      <p:sp>
        <p:nvSpPr>
          <p:cNvPr id="4" name="Slide Number Placeholder 3">
            <a:extLst>
              <a:ext uri="{FF2B5EF4-FFF2-40B4-BE49-F238E27FC236}">
                <a16:creationId xmlns:a16="http://schemas.microsoft.com/office/drawing/2014/main" id="{A0D93732-559F-48AF-AFC9-6D00435967AB}"/>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36</a:t>
            </a:fld>
            <a:endParaRPr lang="en-US" dirty="0"/>
          </a:p>
        </p:txBody>
      </p:sp>
    </p:spTree>
    <p:extLst>
      <p:ext uri="{BB962C8B-B14F-4D97-AF65-F5344CB8AC3E}">
        <p14:creationId xmlns:p14="http://schemas.microsoft.com/office/powerpoint/2010/main" val="89643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6D9B84E-FDDD-44C0-9E0F-641D02568E6E}"/>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latin typeface="Arial"/>
                <a:cs typeface="Arial"/>
              </a:rPr>
              <a:t>The LCAP</a:t>
            </a:r>
          </a:p>
        </p:txBody>
      </p:sp>
      <p:sp>
        <p:nvSpPr>
          <p:cNvPr id="6" name="Text Placeholder 5">
            <a:extLst>
              <a:ext uri="{FF2B5EF4-FFF2-40B4-BE49-F238E27FC236}">
                <a16:creationId xmlns:a16="http://schemas.microsoft.com/office/drawing/2014/main" id="{292ED981-A237-4244-A180-5E48F0616087}"/>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A tool to set goals, plan actions, and leverage resources to improve student outcomes</a:t>
            </a:r>
          </a:p>
        </p:txBody>
      </p:sp>
      <p:cxnSp>
        <p:nvCxnSpPr>
          <p:cNvPr id="17" name="Straight Connector 16">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Arc 26">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91B7E42-373A-48C4-BE6D-53D7F836E934}"/>
              </a:ext>
            </a:extLst>
          </p:cNvPr>
          <p:cNvSpPr>
            <a:spLocks noGrp="1"/>
          </p:cNvSpPr>
          <p:nvPr>
            <p:ph type="sldNum" sz="quarter" idx="12"/>
          </p:nvPr>
        </p:nvSpPr>
        <p:spPr>
          <a:xfrm>
            <a:off x="10394674" y="6219664"/>
            <a:ext cx="1145105" cy="501811"/>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37</a:t>
            </a:fld>
            <a:endParaRPr lang="en-US" sz="2400" dirty="0">
              <a:solidFill>
                <a:schemeClr val="tx1"/>
              </a:solidFill>
              <a:ea typeface="+mn-ea"/>
            </a:endParaRPr>
          </a:p>
        </p:txBody>
      </p:sp>
    </p:spTree>
    <p:extLst>
      <p:ext uri="{BB962C8B-B14F-4D97-AF65-F5344CB8AC3E}">
        <p14:creationId xmlns:p14="http://schemas.microsoft.com/office/powerpoint/2010/main" val="301208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CCA054-DAF7-FF50-F825-3AC88789EAF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CEC42A1-51B2-A0CF-CF45-058952573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26270A2-53CF-0DA4-633D-AB26667C7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F2B52-D2A0-0E1B-839C-F46120349DA8}"/>
              </a:ext>
            </a:extLst>
          </p:cNvPr>
          <p:cNvSpPr>
            <a:spLocks noGrp="1"/>
          </p:cNvSpPr>
          <p:nvPr>
            <p:ph type="title"/>
          </p:nvPr>
        </p:nvSpPr>
        <p:spPr>
          <a:xfrm>
            <a:off x="203252" y="1153571"/>
            <a:ext cx="3887234" cy="4461163"/>
          </a:xfrm>
        </p:spPr>
        <p:txBody>
          <a:bodyPr>
            <a:normAutofit/>
          </a:bodyPr>
          <a:lstStyle/>
          <a:p>
            <a:r>
              <a:rPr lang="en-US" sz="4600" dirty="0"/>
              <a:t>The Local Control and Accountability Plan</a:t>
            </a:r>
          </a:p>
        </p:txBody>
      </p:sp>
      <p:sp>
        <p:nvSpPr>
          <p:cNvPr id="17" name="Arc 16">
            <a:extLst>
              <a:ext uri="{FF2B5EF4-FFF2-40B4-BE49-F238E27FC236}">
                <a16:creationId xmlns:a16="http://schemas.microsoft.com/office/drawing/2014/main" id="{E6B5DEC2-B4C3-4E69-994B-169A5431A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3E1598-BF1A-E1EB-B3D0-3B7FF53745D9}"/>
              </a:ext>
            </a:extLst>
          </p:cNvPr>
          <p:cNvSpPr>
            <a:spLocks noGrp="1"/>
          </p:cNvSpPr>
          <p:nvPr>
            <p:ph idx="1"/>
          </p:nvPr>
        </p:nvSpPr>
        <p:spPr>
          <a:xfrm>
            <a:off x="4370522" y="591344"/>
            <a:ext cx="6983277" cy="5585619"/>
          </a:xfrm>
        </p:spPr>
        <p:txBody>
          <a:bodyPr anchor="ctr">
            <a:normAutofit lnSpcReduction="10000"/>
          </a:bodyPr>
          <a:lstStyle/>
          <a:p>
            <a:pPr lvl="0"/>
            <a:r>
              <a:rPr lang="en-US" sz="2600" dirty="0"/>
              <a:t>As part of the LCFF, LEAs are required to develop, adopt, and annually update a three-year LCAP using the template adopted by the California State Board of Education (SBE)</a:t>
            </a:r>
          </a:p>
          <a:p>
            <a:pPr lvl="0"/>
            <a:r>
              <a:rPr lang="en-US" sz="2600" dirty="0"/>
              <a:t>The LCAP must include a description of the annual goals to be achieved for each student group for each state priority and for any local priorities identified by the local governing board or body of the school district or COE, or in the charter school petition</a:t>
            </a:r>
          </a:p>
          <a:p>
            <a:pPr lvl="0"/>
            <a:r>
              <a:rPr lang="en-US" sz="2600" dirty="0"/>
              <a:t>The LCAP must include an annual review of the effectiveness of the goals, actions, and services from the prior year</a:t>
            </a:r>
          </a:p>
        </p:txBody>
      </p:sp>
      <p:sp>
        <p:nvSpPr>
          <p:cNvPr id="4" name="Slide Number Placeholder 3">
            <a:extLst>
              <a:ext uri="{FF2B5EF4-FFF2-40B4-BE49-F238E27FC236}">
                <a16:creationId xmlns:a16="http://schemas.microsoft.com/office/drawing/2014/main" id="{E5F5ED39-0559-DA3C-78F7-65AEFF8654DC}"/>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38</a:t>
            </a:fld>
            <a:endParaRPr lang="en-US" dirty="0"/>
          </a:p>
        </p:txBody>
      </p:sp>
    </p:spTree>
    <p:extLst>
      <p:ext uri="{BB962C8B-B14F-4D97-AF65-F5344CB8AC3E}">
        <p14:creationId xmlns:p14="http://schemas.microsoft.com/office/powerpoint/2010/main" val="162322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DD6872A-3151-515A-4E2E-03AEC4EC9EEB}"/>
              </a:ext>
            </a:extLst>
          </p:cNvPr>
          <p:cNvSpPr>
            <a:spLocks noGrp="1"/>
          </p:cNvSpPr>
          <p:nvPr>
            <p:ph type="title"/>
          </p:nvPr>
        </p:nvSpPr>
        <p:spPr>
          <a:xfrm>
            <a:off x="838200" y="339295"/>
            <a:ext cx="6013292" cy="1054343"/>
          </a:xfrm>
        </p:spPr>
        <p:txBody>
          <a:bodyPr>
            <a:normAutofit fontScale="90000"/>
          </a:bodyPr>
          <a:lstStyle/>
          <a:p>
            <a:r>
              <a:rPr lang="en-US" dirty="0"/>
              <a:t>New Requirement: LCAP Adoption Fiscal Penalty </a:t>
            </a:r>
          </a:p>
        </p:txBody>
      </p:sp>
      <p:sp>
        <p:nvSpPr>
          <p:cNvPr id="3" name="Content Placeholder 2">
            <a:extLst>
              <a:ext uri="{FF2B5EF4-FFF2-40B4-BE49-F238E27FC236}">
                <a16:creationId xmlns:a16="http://schemas.microsoft.com/office/drawing/2014/main" id="{6C11FEBD-EA08-C3D4-EE7C-2AC741102A38}"/>
              </a:ext>
            </a:extLst>
          </p:cNvPr>
          <p:cNvSpPr>
            <a:spLocks noGrp="1"/>
          </p:cNvSpPr>
          <p:nvPr>
            <p:ph idx="1"/>
          </p:nvPr>
        </p:nvSpPr>
        <p:spPr>
          <a:xfrm>
            <a:off x="541149" y="1621880"/>
            <a:ext cx="8275401" cy="4567998"/>
          </a:xfrm>
          <a:solidFill>
            <a:schemeClr val="bg1"/>
          </a:solidFill>
        </p:spPr>
        <p:txBody>
          <a:bodyPr vert="horz" lIns="91440" tIns="45720" rIns="91440" bIns="45720" rtlCol="0" anchor="t">
            <a:noAutofit/>
          </a:bodyPr>
          <a:lstStyle/>
          <a:p>
            <a:r>
              <a:rPr lang="en-US" sz="2200" dirty="0">
                <a:latin typeface="Arial"/>
                <a:cs typeface="Arial"/>
              </a:rPr>
              <a:t>Beginning with the annual audit for 2025, auditors will be verifying that the LEA has adopted its LCAP on or before July 1, as required by California Education Code (</a:t>
            </a:r>
            <a:r>
              <a:rPr lang="en-US" sz="2200" i="1" dirty="0">
                <a:latin typeface="Arial"/>
                <a:cs typeface="Arial"/>
              </a:rPr>
              <a:t>EC</a:t>
            </a:r>
            <a:r>
              <a:rPr lang="en-US" sz="2200" dirty="0">
                <a:latin typeface="Arial"/>
                <a:cs typeface="Arial"/>
              </a:rPr>
              <a:t>) Section 52065.1. </a:t>
            </a:r>
          </a:p>
          <a:p>
            <a:r>
              <a:rPr lang="en-US" sz="2200" dirty="0">
                <a:latin typeface="Arial"/>
                <a:cs typeface="Arial"/>
              </a:rPr>
              <a:t>If an LEA has not adopted its LCAP on or before July 1 the auditor is required to assess a fiscal penalty equal to 20 percent of the LEAs second principal apportionment. This penalty will be increased by 1 percent for each additional business day after July 1 that the LEA failed to adopt the LCAP.</a:t>
            </a:r>
          </a:p>
          <a:p>
            <a:r>
              <a:rPr lang="en-US" sz="2200" dirty="0">
                <a:latin typeface="Arial"/>
                <a:cs typeface="Arial"/>
              </a:rPr>
              <a:t>As part of this requirement LEAs must adhere to the requirements of </a:t>
            </a:r>
            <a:r>
              <a:rPr lang="en-US" sz="2200" i="1" dirty="0">
                <a:latin typeface="Arial"/>
                <a:cs typeface="Arial"/>
              </a:rPr>
              <a:t>EC</a:t>
            </a:r>
            <a:r>
              <a:rPr lang="en-US" sz="2200" dirty="0">
                <a:latin typeface="Arial"/>
                <a:cs typeface="Arial"/>
              </a:rPr>
              <a:t> sections 47606.5(a) and (f), 52062(b), or 52068(b), as applicable.</a:t>
            </a:r>
          </a:p>
          <a:p>
            <a:r>
              <a:rPr lang="en-US" sz="2200" dirty="0">
                <a:latin typeface="Arial"/>
                <a:cs typeface="Arial"/>
              </a:rPr>
              <a:t>See </a:t>
            </a:r>
            <a:r>
              <a:rPr lang="en-US" sz="2200" i="1" dirty="0">
                <a:latin typeface="Arial"/>
                <a:cs typeface="Arial"/>
              </a:rPr>
              <a:t>EC</a:t>
            </a:r>
            <a:r>
              <a:rPr lang="en-US" sz="2200" dirty="0">
                <a:latin typeface="Arial"/>
                <a:cs typeface="Arial"/>
              </a:rPr>
              <a:t> sections 1631(c) and 42128(c) for additional information.</a:t>
            </a:r>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54417199-AABB-D28B-C0B2-8A4B2AC5C08D}"/>
              </a:ext>
            </a:extLst>
          </p:cNvPr>
          <p:cNvSpPr>
            <a:spLocks noGrp="1"/>
          </p:cNvSpPr>
          <p:nvPr>
            <p:ph type="sldNum" sz="quarter" idx="12"/>
          </p:nvPr>
        </p:nvSpPr>
        <p:spPr>
          <a:xfrm>
            <a:off x="10254573" y="6214020"/>
            <a:ext cx="1323555" cy="507455"/>
          </a:xfrm>
        </p:spPr>
        <p:txBody>
          <a:bodyPr>
            <a:normAutofit/>
          </a:bodyPr>
          <a:lstStyle/>
          <a:p>
            <a:pPr>
              <a:spcAft>
                <a:spcPts val="600"/>
              </a:spcAft>
            </a:pPr>
            <a:fld id="{9CD8D479-8942-46E8-A226-A4E01F7A105C}" type="slidenum">
              <a:rPr lang="en-US" smtClean="0"/>
              <a:pPr>
                <a:spcAft>
                  <a:spcPts val="600"/>
                </a:spcAft>
              </a:pPr>
              <a:t>39</a:t>
            </a:fld>
            <a:endParaRPr lang="en-US" dirty="0"/>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58345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B9A4E83-DF27-48D0-AB41-2A8366B8FD27}"/>
              </a:ext>
            </a:extLst>
          </p:cNvPr>
          <p:cNvSpPr>
            <a:spLocks noGrp="1"/>
          </p:cNvSpPr>
          <p:nvPr>
            <p:ph type="title"/>
          </p:nvPr>
        </p:nvSpPr>
        <p:spPr>
          <a:xfrm>
            <a:off x="838200" y="365125"/>
            <a:ext cx="5393361" cy="1325563"/>
          </a:xfrm>
        </p:spPr>
        <p:txBody>
          <a:bodyPr>
            <a:normAutofit/>
          </a:bodyPr>
          <a:lstStyle/>
          <a:p>
            <a:r>
              <a:rPr lang="en-US" sz="4800" dirty="0"/>
              <a:t>Intended Audience</a:t>
            </a:r>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88F6D74-12B3-4645-85F8-C8BC67CB1C70}"/>
              </a:ext>
            </a:extLst>
          </p:cNvPr>
          <p:cNvSpPr>
            <a:spLocks noGrp="1"/>
          </p:cNvSpPr>
          <p:nvPr>
            <p:ph idx="1"/>
          </p:nvPr>
        </p:nvSpPr>
        <p:spPr>
          <a:xfrm>
            <a:off x="261258" y="1716770"/>
            <a:ext cx="6808502" cy="4471078"/>
          </a:xfrm>
        </p:spPr>
        <p:txBody>
          <a:bodyPr vert="horz" lIns="91440" tIns="45720" rIns="91440" bIns="45720" rtlCol="0" anchor="t">
            <a:normAutofit/>
          </a:bodyPr>
          <a:lstStyle/>
          <a:p>
            <a:r>
              <a:rPr lang="en-US" sz="2400" dirty="0"/>
              <a:t>The intended audience for this presentation is anyone who is new to the LCFF, the LCAP, the Dashboard, and the Statewide System of Support.</a:t>
            </a:r>
            <a:endParaRPr lang="en-US" sz="2400" dirty="0">
              <a:ea typeface="Calibri"/>
              <a:cs typeface="Calibri"/>
            </a:endParaRPr>
          </a:p>
          <a:p>
            <a:r>
              <a:rPr lang="en-US" sz="2400" dirty="0"/>
              <a:t>This may include</a:t>
            </a:r>
            <a:endParaRPr lang="en-US" sz="2400" dirty="0">
              <a:ea typeface="Calibri"/>
              <a:cs typeface="Calibri"/>
            </a:endParaRPr>
          </a:p>
          <a:p>
            <a:pPr lvl="1"/>
            <a:r>
              <a:rPr lang="en-US" dirty="0"/>
              <a:t>Parents</a:t>
            </a:r>
            <a:endParaRPr lang="en-US" dirty="0">
              <a:ea typeface="Calibri"/>
              <a:cs typeface="Calibri"/>
            </a:endParaRPr>
          </a:p>
          <a:p>
            <a:pPr lvl="1"/>
            <a:r>
              <a:rPr lang="en-US" dirty="0"/>
              <a:t>Teachers</a:t>
            </a:r>
            <a:endParaRPr lang="en-US" dirty="0">
              <a:ea typeface="Calibri"/>
              <a:cs typeface="Calibri"/>
            </a:endParaRPr>
          </a:p>
          <a:p>
            <a:pPr lvl="1"/>
            <a:r>
              <a:rPr lang="en-US" dirty="0"/>
              <a:t>Staff</a:t>
            </a:r>
            <a:endParaRPr lang="en-US" dirty="0">
              <a:ea typeface="Calibri"/>
              <a:cs typeface="Calibri"/>
            </a:endParaRPr>
          </a:p>
          <a:p>
            <a:pPr lvl="1"/>
            <a:r>
              <a:rPr lang="en-US" dirty="0"/>
              <a:t>Administrators</a:t>
            </a:r>
            <a:endParaRPr lang="en-US" dirty="0">
              <a:ea typeface="Calibri"/>
              <a:cs typeface="Calibri"/>
            </a:endParaRPr>
          </a:p>
          <a:p>
            <a:pPr lvl="1"/>
            <a:r>
              <a:rPr lang="en-US" dirty="0"/>
              <a:t>Community members </a:t>
            </a:r>
            <a:endParaRPr lang="en-US" dirty="0">
              <a:ea typeface="Calibri"/>
              <a:cs typeface="Calibri"/>
            </a:endParaRPr>
          </a:p>
        </p:txBody>
      </p:sp>
      <p:sp>
        <p:nvSpPr>
          <p:cNvPr id="16" name="Oval 1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5821CFA-F038-6412-8BDA-B99B890F3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2" name="Freeform: Shape 21">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35C6BB22-9AED-4309-A3B7-3EAEA8283A6E}"/>
              </a:ext>
            </a:extLst>
          </p:cNvPr>
          <p:cNvSpPr>
            <a:spLocks noGrp="1"/>
          </p:cNvSpPr>
          <p:nvPr>
            <p:ph type="sldNum" sz="quarter" idx="12"/>
          </p:nvPr>
        </p:nvSpPr>
        <p:spPr>
          <a:xfrm>
            <a:off x="10344680" y="6033796"/>
            <a:ext cx="1323555" cy="594664"/>
          </a:xfrm>
        </p:spPr>
        <p:txBody>
          <a:bodyPr>
            <a:normAutofit/>
          </a:bodyPr>
          <a:lstStyle/>
          <a:p>
            <a:pPr>
              <a:spcAft>
                <a:spcPts val="600"/>
              </a:spcAft>
            </a:pPr>
            <a:fld id="{1E47FE53-EBF0-4DA7-9D9D-CC1C3A20F3CB}" type="slidenum">
              <a:rPr lang="en-US" smtClean="0"/>
              <a:pPr>
                <a:spcAft>
                  <a:spcPts val="600"/>
                </a:spcAft>
              </a:pPr>
              <a:t>4</a:t>
            </a:fld>
            <a:endParaRPr lang="en-US" dirty="0"/>
          </a:p>
        </p:txBody>
      </p:sp>
      <p:sp>
        <p:nvSpPr>
          <p:cNvPr id="29" name="Freeform: Shape 2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5277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47A61AD3-155C-449C-B160-44AED1C5CE21}"/>
              </a:ext>
            </a:extLst>
          </p:cNvPr>
          <p:cNvSpPr>
            <a:spLocks noGrp="1"/>
          </p:cNvSpPr>
          <p:nvPr>
            <p:ph type="title"/>
          </p:nvPr>
        </p:nvSpPr>
        <p:spPr>
          <a:xfrm>
            <a:off x="838200" y="365125"/>
            <a:ext cx="5393361" cy="1325563"/>
          </a:xfrm>
        </p:spPr>
        <p:txBody>
          <a:bodyPr>
            <a:normAutofit/>
          </a:bodyPr>
          <a:lstStyle/>
          <a:p>
            <a:r>
              <a:rPr lang="en-US" dirty="0"/>
              <a:t>Student Groups</a:t>
            </a:r>
          </a:p>
        </p:txBody>
      </p:sp>
      <p:sp>
        <p:nvSpPr>
          <p:cNvPr id="16" name="Freeform: Shape 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883EC56F-9DE4-427B-BDDA-7E35F7CB4CBE}"/>
              </a:ext>
            </a:extLst>
          </p:cNvPr>
          <p:cNvSpPr>
            <a:spLocks noGrp="1"/>
          </p:cNvSpPr>
          <p:nvPr>
            <p:ph idx="1"/>
          </p:nvPr>
        </p:nvSpPr>
        <p:spPr>
          <a:xfrm>
            <a:off x="838200" y="1825625"/>
            <a:ext cx="5393361" cy="4351338"/>
          </a:xfrm>
        </p:spPr>
        <p:txBody>
          <a:bodyPr vert="horz" lIns="91440" tIns="45720" rIns="91440" bIns="45720" rtlCol="0">
            <a:normAutofit/>
          </a:bodyPr>
          <a:lstStyle/>
          <a:p>
            <a:r>
              <a:rPr lang="en-US" dirty="0"/>
              <a:t>Ethnic groups (30 or more)</a:t>
            </a:r>
          </a:p>
          <a:p>
            <a:r>
              <a:rPr lang="en-US" dirty="0"/>
              <a:t>Socioeconomically disadvantaged students (30 or more)</a:t>
            </a:r>
          </a:p>
          <a:p>
            <a:r>
              <a:rPr lang="en-US" dirty="0"/>
              <a:t>English learners (30 or more)</a:t>
            </a:r>
          </a:p>
          <a:p>
            <a:r>
              <a:rPr lang="en-US" dirty="0"/>
              <a:t>Long-term English learners (15 or more) Students with disabilities (30 or more)</a:t>
            </a:r>
          </a:p>
          <a:p>
            <a:r>
              <a:rPr lang="en-US" dirty="0"/>
              <a:t>Foster youth (15 or more)</a:t>
            </a:r>
          </a:p>
          <a:p>
            <a:r>
              <a:rPr lang="en-US" dirty="0"/>
              <a:t>Homeless youth (15 or more)</a:t>
            </a:r>
          </a:p>
        </p:txBody>
      </p:sp>
      <p:sp>
        <p:nvSpPr>
          <p:cNvPr id="18" name="Oval 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9F49E8-BAAF-4D2C-9AD3-5EB026390C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87184" y="1845085"/>
            <a:ext cx="3781051" cy="25238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Freeform: Shape 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D3700D19-5DDE-4810-8624-45E90196E7AC}"/>
              </a:ext>
            </a:extLst>
          </p:cNvPr>
          <p:cNvSpPr>
            <a:spLocks noGrp="1"/>
          </p:cNvSpPr>
          <p:nvPr>
            <p:ph type="sldNum" sz="quarter" idx="12"/>
          </p:nvPr>
        </p:nvSpPr>
        <p:spPr>
          <a:xfrm>
            <a:off x="10219844" y="6144224"/>
            <a:ext cx="1323555" cy="577251"/>
          </a:xfrm>
        </p:spPr>
        <p:txBody>
          <a:bodyPr>
            <a:normAutofit/>
          </a:bodyPr>
          <a:lstStyle/>
          <a:p>
            <a:pPr lvl="0">
              <a:spcAft>
                <a:spcPts val="600"/>
              </a:spcAft>
            </a:pPr>
            <a:fld id="{00000000-1234-1234-1234-123412341234}" type="slidenum">
              <a:rPr lang="en-US" smtClean="0"/>
              <a:pPr lvl="0">
                <a:spcAft>
                  <a:spcPts val="600"/>
                </a:spcAft>
              </a:pPr>
              <a:t>40</a:t>
            </a:fld>
            <a:endParaRPr lang="en-US" dirty="0"/>
          </a:p>
        </p:txBody>
      </p:sp>
      <p:sp>
        <p:nvSpPr>
          <p:cNvPr id="28" name="Freeform: Shape 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08352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52AFEE3-029F-167D-2092-C33BAC5ACCF0}"/>
              </a:ext>
            </a:extLst>
          </p:cNvPr>
          <p:cNvSpPr>
            <a:spLocks noGrp="1"/>
          </p:cNvSpPr>
          <p:nvPr>
            <p:ph type="title"/>
          </p:nvPr>
        </p:nvSpPr>
        <p:spPr>
          <a:xfrm>
            <a:off x="277484" y="278861"/>
            <a:ext cx="6500417" cy="1339940"/>
          </a:xfrm>
        </p:spPr>
        <p:txBody>
          <a:bodyPr>
            <a:normAutofit/>
          </a:bodyPr>
          <a:lstStyle/>
          <a:p>
            <a:r>
              <a:rPr lang="en-US" sz="4000" dirty="0">
                <a:latin typeface="Arial"/>
                <a:cs typeface="Arial"/>
              </a:rPr>
              <a:t>Framing the LCAP (1)</a:t>
            </a:r>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743065-9B74-BBD5-9AAF-3C36A8B414DF}"/>
              </a:ext>
            </a:extLst>
          </p:cNvPr>
          <p:cNvSpPr>
            <a:spLocks noGrp="1"/>
          </p:cNvSpPr>
          <p:nvPr>
            <p:ph idx="1"/>
          </p:nvPr>
        </p:nvSpPr>
        <p:spPr>
          <a:xfrm>
            <a:off x="264973" y="1552456"/>
            <a:ext cx="6823079" cy="4610129"/>
          </a:xfrm>
        </p:spPr>
        <p:txBody>
          <a:bodyPr>
            <a:noAutofit/>
          </a:bodyPr>
          <a:lstStyle/>
          <a:p>
            <a:r>
              <a:rPr lang="en-US" sz="2400" dirty="0"/>
              <a:t>California </a:t>
            </a:r>
            <a:r>
              <a:rPr lang="en-US" sz="2400" i="1" dirty="0"/>
              <a:t>Education Code </a:t>
            </a:r>
            <a:r>
              <a:rPr lang="en-US" sz="2400" dirty="0"/>
              <a:t>Section 52064(e)(1): “The process of developing and annually updating the local control and accountability plan shall support school districts, county offices of education, and charter schools in comprehensive strategic planning, accountability, and improvement across the state priorities, </a:t>
            </a:r>
            <a:r>
              <a:rPr lang="en-US" sz="2400" b="1" dirty="0"/>
              <a:t>particularly to address and reduce disparities in opportunities and outcomes between pupil groups indicated by the California School Dashboard</a:t>
            </a:r>
            <a:r>
              <a:rPr lang="en-US" sz="2400" dirty="0"/>
              <a:t>, and any locally identified priorities through meaningful engagement with local [educational partners].”</a:t>
            </a:r>
          </a:p>
        </p:txBody>
      </p:sp>
      <p:sp>
        <p:nvSpPr>
          <p:cNvPr id="19" name="Oval 1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DA1B9A2-E399-F6B8-6D8B-B6C7F3A9808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1" name="Freeform: Shape 2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A61E799F-DA4B-627F-ED2B-08714C35C88C}"/>
              </a:ext>
            </a:extLst>
          </p:cNvPr>
          <p:cNvSpPr>
            <a:spLocks noGrp="1"/>
          </p:cNvSpPr>
          <p:nvPr>
            <p:ph type="sldNum" sz="quarter" idx="12"/>
          </p:nvPr>
        </p:nvSpPr>
        <p:spPr>
          <a:xfrm>
            <a:off x="10251463" y="6162585"/>
            <a:ext cx="1323555" cy="558890"/>
          </a:xfrm>
        </p:spPr>
        <p:txBody>
          <a:bodyPr>
            <a:normAutofit/>
          </a:bodyPr>
          <a:lstStyle/>
          <a:p>
            <a:pPr>
              <a:spcAft>
                <a:spcPts val="600"/>
              </a:spcAft>
            </a:pPr>
            <a:fld id="{9CD8D479-8942-46E8-A226-A4E01F7A105C}" type="slidenum">
              <a:rPr lang="en-US" smtClean="0"/>
              <a:pPr>
                <a:spcAft>
                  <a:spcPts val="600"/>
                </a:spcAft>
              </a:pPr>
              <a:t>41</a:t>
            </a:fld>
            <a:endParaRPr lang="en-US" dirty="0"/>
          </a:p>
        </p:txBody>
      </p:sp>
      <p:sp>
        <p:nvSpPr>
          <p:cNvPr id="29" name="Freeform: Shape 2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8092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852995-AB3E-EFEC-0DEA-581746C0CE8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1CF932-74A5-5519-7EA2-E3E9FA701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9F5F7C7-34D7-6862-6C68-C70BE671D65A}"/>
              </a:ext>
            </a:extLst>
          </p:cNvPr>
          <p:cNvSpPr>
            <a:spLocks noGrp="1"/>
          </p:cNvSpPr>
          <p:nvPr>
            <p:ph type="title"/>
          </p:nvPr>
        </p:nvSpPr>
        <p:spPr>
          <a:xfrm>
            <a:off x="277484" y="278861"/>
            <a:ext cx="6500417" cy="1339940"/>
          </a:xfrm>
        </p:spPr>
        <p:txBody>
          <a:bodyPr>
            <a:normAutofit/>
          </a:bodyPr>
          <a:lstStyle/>
          <a:p>
            <a:r>
              <a:rPr lang="en-US" sz="4000" dirty="0">
                <a:latin typeface="Arial"/>
                <a:cs typeface="Arial"/>
              </a:rPr>
              <a:t>Framing the LCAP (2)</a:t>
            </a:r>
          </a:p>
        </p:txBody>
      </p:sp>
      <p:sp>
        <p:nvSpPr>
          <p:cNvPr id="14" name="Freeform: Shape 13">
            <a:extLst>
              <a:ext uri="{FF2B5EF4-FFF2-40B4-BE49-F238E27FC236}">
                <a16:creationId xmlns:a16="http://schemas.microsoft.com/office/drawing/2014/main" id="{2FFC6BE6-4BCD-BD8F-2208-74E2F37D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FAA4A17-D091-E3FD-3115-177DA14D126B}"/>
              </a:ext>
            </a:extLst>
          </p:cNvPr>
          <p:cNvSpPr>
            <a:spLocks noGrp="1"/>
          </p:cNvSpPr>
          <p:nvPr>
            <p:ph idx="1"/>
          </p:nvPr>
        </p:nvSpPr>
        <p:spPr>
          <a:xfrm>
            <a:off x="264973" y="1236155"/>
            <a:ext cx="6808702" cy="4926430"/>
          </a:xfrm>
        </p:spPr>
        <p:txBody>
          <a:bodyPr vert="horz" lIns="91440" tIns="45720" rIns="91440" bIns="45720" rtlCol="0" anchor="t">
            <a:noAutofit/>
          </a:bodyPr>
          <a:lstStyle/>
          <a:p>
            <a:r>
              <a:rPr lang="en-US" dirty="0">
                <a:latin typeface="Arial"/>
                <a:cs typeface="Arial"/>
              </a:rPr>
              <a:t>The LCAP development process serves three distinct, but related functions: </a:t>
            </a:r>
            <a:endParaRPr lang="en-US" dirty="0"/>
          </a:p>
          <a:p>
            <a:r>
              <a:rPr lang="en-US" dirty="0">
                <a:latin typeface="Arial"/>
                <a:cs typeface="Arial"/>
              </a:rPr>
              <a:t>Comprehensive Strategic Planning: </a:t>
            </a:r>
            <a:endParaRPr lang="en-US" dirty="0"/>
          </a:p>
          <a:p>
            <a:pPr lvl="1"/>
            <a:r>
              <a:rPr lang="en-US" dirty="0">
                <a:latin typeface="Arial"/>
                <a:cs typeface="Arial"/>
              </a:rPr>
              <a:t>The process of developing and annually updating the LCAP supports comprehensive strategic planning </a:t>
            </a:r>
            <a:endParaRPr lang="en-US" dirty="0"/>
          </a:p>
          <a:p>
            <a:pPr lvl="1"/>
            <a:r>
              <a:rPr lang="en-US" dirty="0">
                <a:latin typeface="Arial"/>
                <a:cs typeface="Arial"/>
              </a:rPr>
              <a:t>Strategic planning that is comprehensive connects budgetary decisions to teaching and learning performance data </a:t>
            </a:r>
            <a:endParaRPr lang="en-US" dirty="0"/>
          </a:p>
          <a:p>
            <a:pPr lvl="1"/>
            <a:r>
              <a:rPr lang="en-US" dirty="0">
                <a:latin typeface="Arial"/>
                <a:cs typeface="Arial"/>
              </a:rPr>
              <a:t>LEAs need to continually evaluate the hard choices they make about the use of limited resources to meet student and community needs to ensure opportunities and outcomes are improved for all students.</a:t>
            </a:r>
            <a:endParaRPr lang="en-US" dirty="0"/>
          </a:p>
        </p:txBody>
      </p:sp>
      <p:sp>
        <p:nvSpPr>
          <p:cNvPr id="19" name="Oval 18">
            <a:extLst>
              <a:ext uri="{FF2B5EF4-FFF2-40B4-BE49-F238E27FC236}">
                <a16:creationId xmlns:a16="http://schemas.microsoft.com/office/drawing/2014/main" id="{4D1BD03F-DEA4-C527-0E88-848688162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80706AD-09D5-CD8F-E8C7-F1C444B6DF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1" name="Freeform: Shape 20">
            <a:extLst>
              <a:ext uri="{FF2B5EF4-FFF2-40B4-BE49-F238E27FC236}">
                <a16:creationId xmlns:a16="http://schemas.microsoft.com/office/drawing/2014/main" id="{4EE309F4-D75D-D5DE-ABAD-5BAB48E39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3A1D3F40-1648-2689-959F-57F87EEDA6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556CBE53-8B60-6AD0-60E6-B63CB3F0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FCEC630-A287-EF53-BFC9-C165E16FE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9C838056-7605-1092-8C41-1F3E1423C547}"/>
              </a:ext>
            </a:extLst>
          </p:cNvPr>
          <p:cNvSpPr>
            <a:spLocks noGrp="1"/>
          </p:cNvSpPr>
          <p:nvPr>
            <p:ph type="sldNum" sz="quarter" idx="12"/>
          </p:nvPr>
        </p:nvSpPr>
        <p:spPr>
          <a:xfrm>
            <a:off x="10236964" y="6033796"/>
            <a:ext cx="1323555" cy="594664"/>
          </a:xfrm>
        </p:spPr>
        <p:txBody>
          <a:bodyPr>
            <a:normAutofit/>
          </a:bodyPr>
          <a:lstStyle/>
          <a:p>
            <a:pPr>
              <a:spcAft>
                <a:spcPts val="600"/>
              </a:spcAft>
            </a:pPr>
            <a:fld id="{9CD8D479-8942-46E8-A226-A4E01F7A105C}" type="slidenum">
              <a:rPr lang="en-US" smtClean="0"/>
              <a:pPr>
                <a:spcAft>
                  <a:spcPts val="600"/>
                </a:spcAft>
              </a:pPr>
              <a:t>42</a:t>
            </a:fld>
            <a:endParaRPr lang="en-US"/>
          </a:p>
        </p:txBody>
      </p:sp>
      <p:sp>
        <p:nvSpPr>
          <p:cNvPr id="29" name="Freeform: Shape 28">
            <a:extLst>
              <a:ext uri="{FF2B5EF4-FFF2-40B4-BE49-F238E27FC236}">
                <a16:creationId xmlns:a16="http://schemas.microsoft.com/office/drawing/2014/main" id="{BDEA7C4B-9834-669B-A436-D9D230111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15366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4B89F3-E0BB-8D36-5DB6-5B5356F2C71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4F36BD-BADF-4BAA-7E31-499ED6F84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1B0A023-835B-496A-851B-21C1CE622345}"/>
              </a:ext>
            </a:extLst>
          </p:cNvPr>
          <p:cNvSpPr>
            <a:spLocks noGrp="1"/>
          </p:cNvSpPr>
          <p:nvPr>
            <p:ph type="title"/>
          </p:nvPr>
        </p:nvSpPr>
        <p:spPr>
          <a:xfrm>
            <a:off x="277484" y="278861"/>
            <a:ext cx="6500417" cy="1339940"/>
          </a:xfrm>
        </p:spPr>
        <p:txBody>
          <a:bodyPr>
            <a:normAutofit/>
          </a:bodyPr>
          <a:lstStyle/>
          <a:p>
            <a:r>
              <a:rPr lang="en-US" sz="4000" dirty="0">
                <a:latin typeface="Arial"/>
                <a:cs typeface="Arial"/>
              </a:rPr>
              <a:t>Framing the LCAP (3)</a:t>
            </a:r>
          </a:p>
        </p:txBody>
      </p:sp>
      <p:sp>
        <p:nvSpPr>
          <p:cNvPr id="14" name="Freeform: Shape 13">
            <a:extLst>
              <a:ext uri="{FF2B5EF4-FFF2-40B4-BE49-F238E27FC236}">
                <a16:creationId xmlns:a16="http://schemas.microsoft.com/office/drawing/2014/main" id="{7D0B6275-DF2B-7DAC-1BB8-AD5DB6870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6029377-E2A7-8C98-7662-EB663CB57E57}"/>
              </a:ext>
            </a:extLst>
          </p:cNvPr>
          <p:cNvSpPr>
            <a:spLocks noGrp="1"/>
          </p:cNvSpPr>
          <p:nvPr>
            <p:ph idx="1"/>
          </p:nvPr>
        </p:nvSpPr>
        <p:spPr>
          <a:xfrm>
            <a:off x="264973" y="1236155"/>
            <a:ext cx="6808702" cy="4926430"/>
          </a:xfrm>
        </p:spPr>
        <p:txBody>
          <a:bodyPr vert="horz" lIns="91440" tIns="45720" rIns="91440" bIns="45720" rtlCol="0" anchor="t">
            <a:noAutofit/>
          </a:bodyPr>
          <a:lstStyle/>
          <a:p>
            <a:pPr lvl="0"/>
            <a:r>
              <a:rPr lang="en-US" dirty="0">
                <a:latin typeface="Arial"/>
                <a:cs typeface="Arial"/>
              </a:rPr>
              <a:t>Meaningful Engagement of Educational Partners: </a:t>
            </a:r>
          </a:p>
          <a:p>
            <a:pPr lvl="1"/>
            <a:r>
              <a:rPr lang="en-US" dirty="0">
                <a:latin typeface="Arial"/>
                <a:cs typeface="Arial"/>
              </a:rPr>
              <a:t>The LCAP development process should result in an LCAP that reflects decisions made through meaningful engagement of educational partners. </a:t>
            </a:r>
          </a:p>
          <a:p>
            <a:pPr lvl="1"/>
            <a:r>
              <a:rPr lang="en-US" dirty="0">
                <a:latin typeface="Arial"/>
                <a:cs typeface="Arial"/>
              </a:rPr>
              <a:t>Local educational partners possess valuable perspectives and insights about an LEA's programs and services. </a:t>
            </a:r>
          </a:p>
          <a:p>
            <a:pPr lvl="1"/>
            <a:r>
              <a:rPr lang="en-US" dirty="0">
                <a:latin typeface="Arial"/>
                <a:cs typeface="Arial"/>
              </a:rPr>
              <a:t>Effective strategic planning will incorporate these perspectives and insights to identify potential goals and actions to be included in the LCAP.</a:t>
            </a:r>
          </a:p>
        </p:txBody>
      </p:sp>
      <p:sp>
        <p:nvSpPr>
          <p:cNvPr id="19" name="Oval 18">
            <a:extLst>
              <a:ext uri="{FF2B5EF4-FFF2-40B4-BE49-F238E27FC236}">
                <a16:creationId xmlns:a16="http://schemas.microsoft.com/office/drawing/2014/main" id="{3531CA14-20A8-9FCF-9530-4323C93D3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3AC185BC-CBA1-BFD3-7B0B-738BF290F8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1" name="Freeform: Shape 20">
            <a:extLst>
              <a:ext uri="{FF2B5EF4-FFF2-40B4-BE49-F238E27FC236}">
                <a16:creationId xmlns:a16="http://schemas.microsoft.com/office/drawing/2014/main" id="{59123FA2-ABAA-BBC4-6A77-F80517A67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A689CF76-BB7A-1413-1C9A-C9B270330D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2E082E9D-8CA1-018C-E473-2CE77D864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6A9E5C3-344C-B2B8-BE42-4F5D7EB55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0A0C47E1-D4B0-62BA-2038-E84F8A16276F}"/>
              </a:ext>
            </a:extLst>
          </p:cNvPr>
          <p:cNvSpPr>
            <a:spLocks noGrp="1"/>
          </p:cNvSpPr>
          <p:nvPr>
            <p:ph type="sldNum" sz="quarter" idx="12"/>
          </p:nvPr>
        </p:nvSpPr>
        <p:spPr>
          <a:xfrm>
            <a:off x="10236964" y="6033796"/>
            <a:ext cx="1323555" cy="594664"/>
          </a:xfrm>
        </p:spPr>
        <p:txBody>
          <a:bodyPr>
            <a:normAutofit/>
          </a:bodyPr>
          <a:lstStyle/>
          <a:p>
            <a:pPr>
              <a:spcAft>
                <a:spcPts val="600"/>
              </a:spcAft>
            </a:pPr>
            <a:fld id="{9CD8D479-8942-46E8-A226-A4E01F7A105C}" type="slidenum">
              <a:rPr lang="en-US" smtClean="0"/>
              <a:pPr>
                <a:spcAft>
                  <a:spcPts val="600"/>
                </a:spcAft>
              </a:pPr>
              <a:t>43</a:t>
            </a:fld>
            <a:endParaRPr lang="en-US"/>
          </a:p>
        </p:txBody>
      </p:sp>
      <p:sp>
        <p:nvSpPr>
          <p:cNvPr id="29" name="Freeform: Shape 28">
            <a:extLst>
              <a:ext uri="{FF2B5EF4-FFF2-40B4-BE49-F238E27FC236}">
                <a16:creationId xmlns:a16="http://schemas.microsoft.com/office/drawing/2014/main" id="{410B146B-FAE5-BBB8-5A55-DDDC7E86C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752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716424-F81C-CAD1-565A-25B29347DFF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0A6C7B-EA16-5564-F729-398264421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A7689AC-2F46-29BB-5493-0818D8F73B66}"/>
              </a:ext>
            </a:extLst>
          </p:cNvPr>
          <p:cNvSpPr>
            <a:spLocks noGrp="1"/>
          </p:cNvSpPr>
          <p:nvPr>
            <p:ph type="title"/>
          </p:nvPr>
        </p:nvSpPr>
        <p:spPr>
          <a:xfrm>
            <a:off x="277484" y="278861"/>
            <a:ext cx="6500417" cy="1339940"/>
          </a:xfrm>
        </p:spPr>
        <p:txBody>
          <a:bodyPr>
            <a:normAutofit/>
          </a:bodyPr>
          <a:lstStyle/>
          <a:p>
            <a:r>
              <a:rPr lang="en-US" sz="4000" dirty="0">
                <a:latin typeface="Arial"/>
                <a:cs typeface="Arial"/>
              </a:rPr>
              <a:t>Framing the LCAP (4)</a:t>
            </a:r>
          </a:p>
        </p:txBody>
      </p:sp>
      <p:sp>
        <p:nvSpPr>
          <p:cNvPr id="14" name="Freeform: Shape 13">
            <a:extLst>
              <a:ext uri="{FF2B5EF4-FFF2-40B4-BE49-F238E27FC236}">
                <a16:creationId xmlns:a16="http://schemas.microsoft.com/office/drawing/2014/main" id="{246A58F2-9D84-4035-1963-F0AFF0159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DF8044-6595-7D9B-FEFA-3454256A10C1}"/>
              </a:ext>
            </a:extLst>
          </p:cNvPr>
          <p:cNvSpPr>
            <a:spLocks noGrp="1"/>
          </p:cNvSpPr>
          <p:nvPr>
            <p:ph idx="1"/>
          </p:nvPr>
        </p:nvSpPr>
        <p:spPr>
          <a:xfrm>
            <a:off x="264973" y="2262753"/>
            <a:ext cx="6543211" cy="3899832"/>
          </a:xfrm>
        </p:spPr>
        <p:txBody>
          <a:bodyPr vert="horz" lIns="91440" tIns="45720" rIns="91440" bIns="45720" rtlCol="0" anchor="t">
            <a:noAutofit/>
          </a:bodyPr>
          <a:lstStyle/>
          <a:p>
            <a:r>
              <a:rPr lang="en-US" dirty="0">
                <a:latin typeface="Arial"/>
                <a:cs typeface="Arial"/>
              </a:rPr>
              <a:t>Accountability and Compliance: </a:t>
            </a:r>
            <a:endParaRPr lang="en-US" dirty="0">
              <a:latin typeface="Arial"/>
              <a:ea typeface="Calibri"/>
              <a:cs typeface="Arial"/>
            </a:endParaRPr>
          </a:p>
          <a:p>
            <a:pPr lvl="1"/>
            <a:r>
              <a:rPr lang="en-US" dirty="0">
                <a:latin typeface="Arial"/>
                <a:cs typeface="Arial"/>
              </a:rPr>
              <a:t>The LCAP serves an important accountability function because aspects of the LCAP template require LEAs to show that they have complied with various requirements specified in the LCFF statutes and regulations.</a:t>
            </a:r>
          </a:p>
        </p:txBody>
      </p:sp>
      <p:sp>
        <p:nvSpPr>
          <p:cNvPr id="19" name="Oval 18">
            <a:extLst>
              <a:ext uri="{FF2B5EF4-FFF2-40B4-BE49-F238E27FC236}">
                <a16:creationId xmlns:a16="http://schemas.microsoft.com/office/drawing/2014/main" id="{81763D36-A732-462A-9545-C2FE7E2F6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1BF67BB-F58F-9D9D-AF9B-BCA2D78AA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BDE8E9AA-D8B4-AF56-93A9-034BF028E8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A4E54063-F665-EFE5-7658-E4A5E4EDB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BBCD63A-274A-3912-3FD9-CFC9E4931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F81873B9-1CD0-8864-A04E-6392C67C9928}"/>
              </a:ext>
            </a:extLst>
          </p:cNvPr>
          <p:cNvSpPr>
            <a:spLocks noGrp="1"/>
          </p:cNvSpPr>
          <p:nvPr>
            <p:ph type="sldNum" sz="quarter" idx="12"/>
          </p:nvPr>
        </p:nvSpPr>
        <p:spPr>
          <a:xfrm>
            <a:off x="10236964" y="6033796"/>
            <a:ext cx="1323555" cy="594664"/>
          </a:xfrm>
        </p:spPr>
        <p:txBody>
          <a:bodyPr>
            <a:normAutofit/>
          </a:bodyPr>
          <a:lstStyle/>
          <a:p>
            <a:pPr>
              <a:spcAft>
                <a:spcPts val="600"/>
              </a:spcAft>
            </a:pPr>
            <a:fld id="{9CD8D479-8942-46E8-A226-A4E01F7A105C}" type="slidenum">
              <a:rPr lang="en-US" smtClean="0"/>
              <a:pPr>
                <a:spcAft>
                  <a:spcPts val="600"/>
                </a:spcAft>
              </a:pPr>
              <a:t>44</a:t>
            </a:fld>
            <a:endParaRPr lang="en-US"/>
          </a:p>
        </p:txBody>
      </p:sp>
      <p:sp>
        <p:nvSpPr>
          <p:cNvPr id="29" name="Freeform: Shape 28">
            <a:extLst>
              <a:ext uri="{FF2B5EF4-FFF2-40B4-BE49-F238E27FC236}">
                <a16:creationId xmlns:a16="http://schemas.microsoft.com/office/drawing/2014/main" id="{A92B6003-9DBD-9CB0-62EF-85D5F3C55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Content Placeholder 3">
            <a:extLst>
              <a:ext uri="{FF2B5EF4-FFF2-40B4-BE49-F238E27FC236}">
                <a16:creationId xmlns:a16="http://schemas.microsoft.com/office/drawing/2014/main" id="{9C53D185-5208-9444-7660-3491BCB57E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87184" y="1466980"/>
            <a:ext cx="3781051" cy="32800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123734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B3A-EE1B-F9E7-19C5-7CD0908C3E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LCAP Development Process</a:t>
            </a:r>
          </a:p>
        </p:txBody>
      </p:sp>
      <p:pic>
        <p:nvPicPr>
          <p:cNvPr id="7" name="Content Placeholder 6" descr="A diagram showing the cyclical connection between development, adoption, review and approval, and implementation.">
            <a:extLst>
              <a:ext uri="{FF2B5EF4-FFF2-40B4-BE49-F238E27FC236}">
                <a16:creationId xmlns:a16="http://schemas.microsoft.com/office/drawing/2014/main" id="{581D8F0E-97BC-3933-59DB-F4746AFCD0B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7620" y="1861214"/>
            <a:ext cx="5284277" cy="4145222"/>
          </a:xfrm>
        </p:spPr>
      </p:pic>
      <p:sp>
        <p:nvSpPr>
          <p:cNvPr id="4" name="Content Placeholder 3">
            <a:extLst>
              <a:ext uri="{FF2B5EF4-FFF2-40B4-BE49-F238E27FC236}">
                <a16:creationId xmlns:a16="http://schemas.microsoft.com/office/drawing/2014/main" id="{0392D206-EFE2-F4EF-092B-6F0D6DECE242}"/>
              </a:ext>
            </a:extLst>
          </p:cNvPr>
          <p:cNvSpPr>
            <a:spLocks noGrp="1"/>
          </p:cNvSpPr>
          <p:nvPr>
            <p:ph sz="half" idx="2"/>
          </p:nvPr>
        </p:nvSpPr>
        <p:spPr>
          <a:xfrm>
            <a:off x="5654842" y="1419726"/>
            <a:ext cx="5698958" cy="4757237"/>
          </a:xfrm>
        </p:spPr>
        <p:txBody>
          <a:bodyPr>
            <a:normAutofit lnSpcReduction="10000"/>
          </a:bodyPr>
          <a:lstStyle/>
          <a:p>
            <a:r>
              <a:rPr lang="en-US" dirty="0">
                <a:latin typeface="Arial" panose="020B0604020202020204" pitchFamily="34" charset="0"/>
                <a:cs typeface="Arial" panose="020B0604020202020204" pitchFamily="34" charset="0"/>
              </a:rPr>
              <a:t>Development/Annual Update</a:t>
            </a:r>
          </a:p>
          <a:p>
            <a:pPr lvl="1"/>
            <a:r>
              <a:rPr lang="en-US" dirty="0">
                <a:latin typeface="Arial" panose="020B0604020202020204" pitchFamily="34" charset="0"/>
                <a:cs typeface="Arial" panose="020B0604020202020204" pitchFamily="34" charset="0"/>
              </a:rPr>
              <a:t>Data analysis and reflection</a:t>
            </a:r>
          </a:p>
          <a:p>
            <a:pPr lvl="1"/>
            <a:r>
              <a:rPr lang="en-US" dirty="0">
                <a:latin typeface="Arial" panose="020B0604020202020204" pitchFamily="34" charset="0"/>
                <a:cs typeface="Arial" panose="020B0604020202020204" pitchFamily="34" charset="0"/>
              </a:rPr>
              <a:t>Engage educational partners</a:t>
            </a:r>
          </a:p>
          <a:p>
            <a:pPr lvl="1"/>
            <a:r>
              <a:rPr lang="en-US" dirty="0">
                <a:latin typeface="Arial" panose="020B0604020202020204" pitchFamily="34" charset="0"/>
                <a:cs typeface="Arial" panose="020B0604020202020204" pitchFamily="34" charset="0"/>
              </a:rPr>
              <a:t>Write/revise the plan</a:t>
            </a:r>
          </a:p>
          <a:p>
            <a:r>
              <a:rPr lang="en-US" dirty="0">
                <a:latin typeface="Arial" panose="020B0604020202020204" pitchFamily="34" charset="0"/>
                <a:cs typeface="Arial" panose="020B0604020202020204" pitchFamily="34" charset="0"/>
              </a:rPr>
              <a:t>Adoption</a:t>
            </a:r>
          </a:p>
          <a:p>
            <a:pPr lvl="1"/>
            <a:r>
              <a:rPr lang="en-US" dirty="0">
                <a:latin typeface="Arial" panose="020B0604020202020204" pitchFamily="34" charset="0"/>
                <a:cs typeface="Arial" panose="020B0604020202020204" pitchFamily="34" charset="0"/>
              </a:rPr>
              <a:t>Public Hearing to solicit public input</a:t>
            </a:r>
          </a:p>
          <a:p>
            <a:pPr lvl="1"/>
            <a:r>
              <a:rPr lang="en-US" dirty="0">
                <a:latin typeface="Arial" panose="020B0604020202020204" pitchFamily="34" charset="0"/>
                <a:cs typeface="Arial" panose="020B0604020202020204" pitchFamily="34" charset="0"/>
              </a:rPr>
              <a:t>Public Meeting to adopt the LCAP, the budget, and report on local indicator progress</a:t>
            </a:r>
          </a:p>
          <a:p>
            <a:r>
              <a:rPr lang="en-US" dirty="0">
                <a:latin typeface="Arial" panose="020B0604020202020204" pitchFamily="34" charset="0"/>
                <a:cs typeface="Arial" panose="020B0604020202020204" pitchFamily="34" charset="0"/>
              </a:rPr>
              <a:t>Review and Approval (districts and COEs only)</a:t>
            </a:r>
          </a:p>
          <a:p>
            <a:r>
              <a:rPr lang="en-US" dirty="0">
                <a:latin typeface="Arial" panose="020B0604020202020204" pitchFamily="34" charset="0"/>
                <a:cs typeface="Arial" panose="020B0604020202020204" pitchFamily="34" charset="0"/>
              </a:rPr>
              <a:t>Implementation</a:t>
            </a:r>
          </a:p>
        </p:txBody>
      </p:sp>
      <p:sp>
        <p:nvSpPr>
          <p:cNvPr id="5" name="Slide Number Placeholder 4">
            <a:extLst>
              <a:ext uri="{FF2B5EF4-FFF2-40B4-BE49-F238E27FC236}">
                <a16:creationId xmlns:a16="http://schemas.microsoft.com/office/drawing/2014/main" id="{62BACFD6-FCB3-C42D-9DA5-12863DE0FE98}"/>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45</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1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C44FB4-BF0B-EC67-7DFD-96DE0DB1D5B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4B7F184-55D2-D5F7-B00A-E0D3D51B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E026237-8FE3-63FA-A41D-5E7AA932C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ED40D-2DAB-D9F5-8A50-C40239AB13C5}"/>
              </a:ext>
            </a:extLst>
          </p:cNvPr>
          <p:cNvSpPr>
            <a:spLocks noGrp="1"/>
          </p:cNvSpPr>
          <p:nvPr>
            <p:ph type="title"/>
          </p:nvPr>
        </p:nvSpPr>
        <p:spPr>
          <a:xfrm>
            <a:off x="280038" y="1153571"/>
            <a:ext cx="3887234" cy="4461163"/>
          </a:xfrm>
        </p:spPr>
        <p:txBody>
          <a:bodyPr>
            <a:normAutofit/>
          </a:bodyPr>
          <a:lstStyle/>
          <a:p>
            <a:r>
              <a:rPr lang="en-US" sz="4600" dirty="0"/>
              <a:t>Approval Criteria for the LCAP</a:t>
            </a:r>
          </a:p>
        </p:txBody>
      </p:sp>
      <p:sp>
        <p:nvSpPr>
          <p:cNvPr id="17" name="Arc 16">
            <a:extLst>
              <a:ext uri="{FF2B5EF4-FFF2-40B4-BE49-F238E27FC236}">
                <a16:creationId xmlns:a16="http://schemas.microsoft.com/office/drawing/2014/main" id="{EE31FB51-B706-C2CA-25CE-F103176F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FDE35B-2459-9122-7E48-DCFAFDB99C2C}"/>
              </a:ext>
            </a:extLst>
          </p:cNvPr>
          <p:cNvSpPr>
            <a:spLocks noGrp="1"/>
          </p:cNvSpPr>
          <p:nvPr>
            <p:ph idx="1"/>
          </p:nvPr>
        </p:nvSpPr>
        <p:spPr>
          <a:xfrm>
            <a:off x="4370522" y="591344"/>
            <a:ext cx="7263313" cy="5585619"/>
          </a:xfrm>
        </p:spPr>
        <p:txBody>
          <a:bodyPr anchor="ctr">
            <a:normAutofit lnSpcReduction="10000"/>
          </a:bodyPr>
          <a:lstStyle/>
          <a:p>
            <a:pPr lvl="0"/>
            <a:r>
              <a:rPr lang="en-US" dirty="0"/>
              <a:t>School District and COEs must submit their LCAPs for review and approval. Statute requires the LCAP to be approved if the following review and approval criteria are met: </a:t>
            </a:r>
          </a:p>
          <a:p>
            <a:pPr lvl="1"/>
            <a:r>
              <a:rPr lang="en-US" dirty="0"/>
              <a:t>The LEA has adhered to the template and has followed the instructions for completing the template;</a:t>
            </a:r>
          </a:p>
          <a:p>
            <a:pPr lvl="1"/>
            <a:r>
              <a:rPr lang="en-US" dirty="0"/>
              <a:t>The LEA budget for the fiscal year includes expenditures that are sufficient to implement the actions in the LCAP;</a:t>
            </a:r>
          </a:p>
          <a:p>
            <a:pPr lvl="1"/>
            <a:r>
              <a:rPr lang="en-US" dirty="0"/>
              <a:t>The LEA has demonstrated how it is meeting its requirement to increase or improve services for students who are low-income, English learners, or foster youth; and</a:t>
            </a:r>
          </a:p>
          <a:p>
            <a:pPr lvl="1"/>
            <a:r>
              <a:rPr lang="en-US" dirty="0"/>
              <a:t>The LEA has included the related calculations required to meet the increased or improved services requirement.</a:t>
            </a:r>
          </a:p>
        </p:txBody>
      </p:sp>
      <p:sp>
        <p:nvSpPr>
          <p:cNvPr id="4" name="Slide Number Placeholder 3">
            <a:extLst>
              <a:ext uri="{FF2B5EF4-FFF2-40B4-BE49-F238E27FC236}">
                <a16:creationId xmlns:a16="http://schemas.microsoft.com/office/drawing/2014/main" id="{5979EB15-FDE0-24F5-9B2D-1ADE46067AFF}"/>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46</a:t>
            </a:fld>
            <a:endParaRPr lang="en-US" dirty="0"/>
          </a:p>
        </p:txBody>
      </p:sp>
    </p:spTree>
    <p:extLst>
      <p:ext uri="{BB962C8B-B14F-4D97-AF65-F5344CB8AC3E}">
        <p14:creationId xmlns:p14="http://schemas.microsoft.com/office/powerpoint/2010/main" val="284843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BB1993D3-3CD3-4F82-A3BD-A7461833043A}"/>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latin typeface="Arial"/>
                <a:cs typeface="Arial"/>
              </a:rPr>
              <a:t>The California School Dashboard</a:t>
            </a:r>
          </a:p>
        </p:txBody>
      </p:sp>
      <p:sp>
        <p:nvSpPr>
          <p:cNvPr id="7" name="Text Placeholder 6">
            <a:extLst>
              <a:ext uri="{FF2B5EF4-FFF2-40B4-BE49-F238E27FC236}">
                <a16:creationId xmlns:a16="http://schemas.microsoft.com/office/drawing/2014/main" id="{ECB59673-97E7-4B14-8DD8-76E9C940ACF2}"/>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A powerful online tool to help identify strengths and weaknesses </a:t>
            </a:r>
          </a:p>
        </p:txBody>
      </p:sp>
      <p:cxnSp>
        <p:nvCxnSpPr>
          <p:cNvPr id="20" name="Straight Connector 1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Arc 2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B4ECEB9-7F4B-42F9-AA5C-629F1B4BE4BD}"/>
              </a:ext>
            </a:extLst>
          </p:cNvPr>
          <p:cNvSpPr>
            <a:spLocks noGrp="1"/>
          </p:cNvSpPr>
          <p:nvPr>
            <p:ph type="sldNum" sz="quarter" idx="12"/>
          </p:nvPr>
        </p:nvSpPr>
        <p:spPr>
          <a:xfrm>
            <a:off x="10208694" y="6059838"/>
            <a:ext cx="1145105" cy="66163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47</a:t>
            </a:fld>
            <a:endParaRPr lang="en-US" sz="2400" dirty="0">
              <a:solidFill>
                <a:schemeClr val="tx1"/>
              </a:solidFill>
              <a:ea typeface="+mn-ea"/>
            </a:endParaRPr>
          </a:p>
        </p:txBody>
      </p:sp>
    </p:spTree>
    <p:extLst>
      <p:ext uri="{BB962C8B-B14F-4D97-AF65-F5344CB8AC3E}">
        <p14:creationId xmlns:p14="http://schemas.microsoft.com/office/powerpoint/2010/main" val="215667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C208D8-20C7-7D7F-C925-B118A9012EE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92C8BA-30D9-3A00-C71A-62C160C6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212F628-79C5-5B58-8D4F-81156C4A4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62F28-CDBA-54FF-E271-8B4C989B80DB}"/>
              </a:ext>
            </a:extLst>
          </p:cNvPr>
          <p:cNvSpPr>
            <a:spLocks noGrp="1"/>
          </p:cNvSpPr>
          <p:nvPr>
            <p:ph type="title"/>
          </p:nvPr>
        </p:nvSpPr>
        <p:spPr>
          <a:xfrm>
            <a:off x="371958" y="1153572"/>
            <a:ext cx="3515275" cy="4461163"/>
          </a:xfrm>
        </p:spPr>
        <p:txBody>
          <a:bodyPr>
            <a:normAutofit/>
          </a:bodyPr>
          <a:lstStyle/>
          <a:p>
            <a:r>
              <a:rPr lang="en-US" sz="4800" dirty="0"/>
              <a:t>Multiple Measures</a:t>
            </a:r>
            <a:endParaRPr lang="en-US" sz="4600" dirty="0"/>
          </a:p>
        </p:txBody>
      </p:sp>
      <p:sp>
        <p:nvSpPr>
          <p:cNvPr id="17" name="Arc 16">
            <a:extLst>
              <a:ext uri="{FF2B5EF4-FFF2-40B4-BE49-F238E27FC236}">
                <a16:creationId xmlns:a16="http://schemas.microsoft.com/office/drawing/2014/main" id="{1A908850-C223-E185-4E12-A78AE27A0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F02968-D7E4-C087-254D-803DCFBAB774}"/>
              </a:ext>
            </a:extLst>
          </p:cNvPr>
          <p:cNvSpPr>
            <a:spLocks noGrp="1"/>
          </p:cNvSpPr>
          <p:nvPr>
            <p:ph idx="1"/>
          </p:nvPr>
        </p:nvSpPr>
        <p:spPr>
          <a:xfrm>
            <a:off x="4393073" y="536099"/>
            <a:ext cx="7263313" cy="5585619"/>
          </a:xfrm>
        </p:spPr>
        <p:txBody>
          <a:bodyPr anchor="ctr">
            <a:normAutofit/>
          </a:bodyPr>
          <a:lstStyle/>
          <a:p>
            <a:pPr lvl="0"/>
            <a:r>
              <a:rPr lang="en-US" dirty="0"/>
              <a:t>The LCFF created an accountability system that utilizes multiple measures to inform educators, parents, and the public of student achievement</a:t>
            </a:r>
          </a:p>
          <a:p>
            <a:pPr lvl="0"/>
            <a:r>
              <a:rPr lang="en-US" dirty="0"/>
              <a:t>Statute required the SBE to develop evaluation rubrics to </a:t>
            </a:r>
          </a:p>
          <a:p>
            <a:pPr lvl="1"/>
            <a:r>
              <a:rPr lang="en-US" dirty="0"/>
              <a:t>assist LEAs in evaluating their strengths, weaknesses, and areas that require improvement, and</a:t>
            </a:r>
          </a:p>
          <a:p>
            <a:pPr lvl="1"/>
            <a:r>
              <a:rPr lang="en-US" dirty="0"/>
              <a:t>assist in identifying LEAs in need of technical assistance and the specific priorities that the technical assistance should focus on</a:t>
            </a:r>
          </a:p>
        </p:txBody>
      </p:sp>
      <p:sp>
        <p:nvSpPr>
          <p:cNvPr id="4" name="Slide Number Placeholder 3">
            <a:extLst>
              <a:ext uri="{FF2B5EF4-FFF2-40B4-BE49-F238E27FC236}">
                <a16:creationId xmlns:a16="http://schemas.microsoft.com/office/drawing/2014/main" id="{40C46EF8-5C57-4781-02A9-51BD229FFC02}"/>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48</a:t>
            </a:fld>
            <a:endParaRPr lang="en-US" dirty="0"/>
          </a:p>
        </p:txBody>
      </p:sp>
    </p:spTree>
    <p:extLst>
      <p:ext uri="{BB962C8B-B14F-4D97-AF65-F5344CB8AC3E}">
        <p14:creationId xmlns:p14="http://schemas.microsoft.com/office/powerpoint/2010/main" val="190824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427B20-42D0-FC91-4349-CA15ABB91E9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4EB9F5-3E64-A9F8-4317-E914476CD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E6A10BD-C481-246E-7A29-8BFBA1A69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C7DCC-108D-5492-BCCC-CFB2F04595AC}"/>
              </a:ext>
            </a:extLst>
          </p:cNvPr>
          <p:cNvSpPr>
            <a:spLocks noGrp="1"/>
          </p:cNvSpPr>
          <p:nvPr>
            <p:ph type="title"/>
          </p:nvPr>
        </p:nvSpPr>
        <p:spPr>
          <a:xfrm>
            <a:off x="371958" y="1153572"/>
            <a:ext cx="3515275" cy="4461163"/>
          </a:xfrm>
        </p:spPr>
        <p:txBody>
          <a:bodyPr>
            <a:normAutofit/>
          </a:bodyPr>
          <a:lstStyle/>
          <a:p>
            <a:r>
              <a:rPr lang="en-US" sz="4800" dirty="0">
                <a:ea typeface="Calibri Light"/>
                <a:cs typeface="Calibri Light"/>
              </a:rPr>
              <a:t>State and Local Indicators</a:t>
            </a:r>
            <a:endParaRPr lang="en-US" sz="4600" dirty="0"/>
          </a:p>
        </p:txBody>
      </p:sp>
      <p:sp>
        <p:nvSpPr>
          <p:cNvPr id="17" name="Arc 16">
            <a:extLst>
              <a:ext uri="{FF2B5EF4-FFF2-40B4-BE49-F238E27FC236}">
                <a16:creationId xmlns:a16="http://schemas.microsoft.com/office/drawing/2014/main" id="{B5C00CD5-17E2-3793-6BF1-5284EA2A7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D3955D-09CC-A264-0039-B561B42BA9F0}"/>
              </a:ext>
            </a:extLst>
          </p:cNvPr>
          <p:cNvSpPr>
            <a:spLocks noGrp="1"/>
          </p:cNvSpPr>
          <p:nvPr>
            <p:ph idx="1"/>
          </p:nvPr>
        </p:nvSpPr>
        <p:spPr>
          <a:xfrm>
            <a:off x="4256143" y="536099"/>
            <a:ext cx="7400243" cy="5585619"/>
          </a:xfrm>
        </p:spPr>
        <p:txBody>
          <a:bodyPr anchor="ctr">
            <a:normAutofit/>
          </a:bodyPr>
          <a:lstStyle/>
          <a:p>
            <a:r>
              <a:rPr lang="en-US" dirty="0">
                <a:ea typeface="Calibri"/>
                <a:cs typeface="Calibri"/>
              </a:rPr>
              <a:t>The SBE adopted state and local indicators to measure LEA and </a:t>
            </a:r>
            <a:r>
              <a:rPr lang="en-US" dirty="0" err="1">
                <a:ea typeface="Calibri"/>
                <a:cs typeface="Calibri"/>
              </a:rPr>
              <a:t>schoolsite</a:t>
            </a:r>
            <a:r>
              <a:rPr lang="en-US" dirty="0">
                <a:ea typeface="Calibri"/>
                <a:cs typeface="Calibri"/>
              </a:rPr>
              <a:t> performance in regard to each of the state priorities, as required by law</a:t>
            </a:r>
          </a:p>
          <a:p>
            <a:r>
              <a:rPr lang="en-US" dirty="0">
                <a:ea typeface="Calibri"/>
                <a:cs typeface="Calibri"/>
              </a:rPr>
              <a:t>Performance data on state and local indicators is publicly reported in the Dashboard</a:t>
            </a:r>
          </a:p>
          <a:p>
            <a:pPr lvl="1"/>
            <a:r>
              <a:rPr lang="en-US" dirty="0">
                <a:ea typeface="Calibri"/>
                <a:cs typeface="Calibri"/>
              </a:rPr>
              <a:t>State Indicators apply to all LEAs, schools, and student groups and are based on data that is collected consistently across the state(Priorities 4, 5, 6 and 8)</a:t>
            </a:r>
          </a:p>
          <a:p>
            <a:pPr lvl="1"/>
            <a:r>
              <a:rPr lang="en-US" dirty="0">
                <a:ea typeface="Calibri"/>
                <a:cs typeface="Calibri"/>
              </a:rPr>
              <a:t>Local Indicators apply at the LEA and charter school level and are based on data collected at the local level (Priorities 1, 2, 3, 6, 7, 9and 10)</a:t>
            </a:r>
          </a:p>
          <a:p>
            <a:r>
              <a:rPr lang="en-US" dirty="0">
                <a:ea typeface="Calibri"/>
                <a:cs typeface="Calibri"/>
              </a:rPr>
              <a:t>LEAs are eligible for assistance based on criteria adopted by the SBE</a:t>
            </a:r>
            <a:endParaRPr lang="en-US" dirty="0"/>
          </a:p>
        </p:txBody>
      </p:sp>
      <p:sp>
        <p:nvSpPr>
          <p:cNvPr id="4" name="Slide Number Placeholder 3">
            <a:extLst>
              <a:ext uri="{FF2B5EF4-FFF2-40B4-BE49-F238E27FC236}">
                <a16:creationId xmlns:a16="http://schemas.microsoft.com/office/drawing/2014/main" id="{0BF1322E-D547-BD98-177D-44722CD96262}"/>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49</a:t>
            </a:fld>
            <a:endParaRPr lang="en-US" dirty="0"/>
          </a:p>
        </p:txBody>
      </p:sp>
    </p:spTree>
    <p:extLst>
      <p:ext uri="{BB962C8B-B14F-4D97-AF65-F5344CB8AC3E}">
        <p14:creationId xmlns:p14="http://schemas.microsoft.com/office/powerpoint/2010/main" val="126798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758F91D-0A8C-4A78-958D-7AEE920BA82E}"/>
              </a:ext>
            </a:extLst>
          </p:cNvPr>
          <p:cNvSpPr>
            <a:spLocks noGrp="1"/>
          </p:cNvSpPr>
          <p:nvPr>
            <p:ph type="title"/>
          </p:nvPr>
        </p:nvSpPr>
        <p:spPr>
          <a:xfrm>
            <a:off x="686834" y="1153572"/>
            <a:ext cx="3200400" cy="4461163"/>
          </a:xfrm>
        </p:spPr>
        <p:txBody>
          <a:bodyPr>
            <a:normAutofit/>
          </a:bodyPr>
          <a:lstStyle/>
          <a:p>
            <a:r>
              <a:rPr lang="en-US" sz="5000" dirty="0"/>
              <a:t>Why?</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2E42F516-2FDE-4CEF-803F-5D77DAA7AC93}"/>
              </a:ext>
            </a:extLst>
          </p:cNvPr>
          <p:cNvSpPr>
            <a:spLocks noGrp="1"/>
          </p:cNvSpPr>
          <p:nvPr>
            <p:ph idx="1"/>
          </p:nvPr>
        </p:nvSpPr>
        <p:spPr>
          <a:xfrm>
            <a:off x="4447308" y="591344"/>
            <a:ext cx="6906491" cy="5585619"/>
          </a:xfrm>
        </p:spPr>
        <p:txBody>
          <a:bodyPr anchor="ctr">
            <a:normAutofit/>
          </a:bodyPr>
          <a:lstStyle/>
          <a:p>
            <a:r>
              <a:rPr lang="en-US" dirty="0"/>
              <a:t>Understanding the foundational principles upon which the LCFF, the LCAP, the Dashboard and the Statewide System of Support are based aids in understanding the requirements for the LCAP, the LCAP development process, and LCFF requirements.</a:t>
            </a:r>
          </a:p>
          <a:p>
            <a:r>
              <a:rPr lang="en-US" dirty="0"/>
              <a:t>It helps us see the “through line” between the vision and the requirements</a:t>
            </a:r>
          </a:p>
        </p:txBody>
      </p:sp>
      <p:sp>
        <p:nvSpPr>
          <p:cNvPr id="4" name="Slide Number Placeholder 3">
            <a:extLst>
              <a:ext uri="{FF2B5EF4-FFF2-40B4-BE49-F238E27FC236}">
                <a16:creationId xmlns:a16="http://schemas.microsoft.com/office/drawing/2014/main" id="{A2913209-1670-45F0-9313-AE2B3E723413}"/>
              </a:ext>
            </a:extLst>
          </p:cNvPr>
          <p:cNvSpPr>
            <a:spLocks noGrp="1"/>
          </p:cNvSpPr>
          <p:nvPr>
            <p:ph type="sldNum" sz="quarter" idx="12"/>
          </p:nvPr>
        </p:nvSpPr>
        <p:spPr>
          <a:xfrm>
            <a:off x="9821600" y="6261929"/>
            <a:ext cx="1812235" cy="454819"/>
          </a:xfrm>
        </p:spPr>
        <p:txBody>
          <a:bodyPr>
            <a:normAutofit lnSpcReduction="10000"/>
          </a:bodyPr>
          <a:lstStyle/>
          <a:p>
            <a:pPr lvl="0">
              <a:spcAft>
                <a:spcPts val="600"/>
              </a:spcAft>
            </a:pPr>
            <a:fld id="{00000000-1234-1234-1234-123412341234}" type="slidenum">
              <a:rPr lang="en-US" smtClean="0"/>
              <a:pPr lvl="0">
                <a:spcAft>
                  <a:spcPts val="600"/>
                </a:spcAft>
              </a:pPr>
              <a:t>5</a:t>
            </a:fld>
            <a:endParaRPr lang="en-US" dirty="0"/>
          </a:p>
        </p:txBody>
      </p:sp>
    </p:spTree>
    <p:extLst>
      <p:ext uri="{BB962C8B-B14F-4D97-AF65-F5344CB8AC3E}">
        <p14:creationId xmlns:p14="http://schemas.microsoft.com/office/powerpoint/2010/main" val="54370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9900D15-E937-8F51-D5F4-15F8992F69CF}"/>
              </a:ext>
            </a:extLst>
          </p:cNvPr>
          <p:cNvSpPr>
            <a:spLocks noGrp="1"/>
          </p:cNvSpPr>
          <p:nvPr>
            <p:ph type="title"/>
          </p:nvPr>
        </p:nvSpPr>
        <p:spPr>
          <a:xfrm>
            <a:off x="838200" y="365125"/>
            <a:ext cx="5393361" cy="1325563"/>
          </a:xfrm>
        </p:spPr>
        <p:txBody>
          <a:bodyPr>
            <a:normAutofit fontScale="90000"/>
          </a:bodyPr>
          <a:lstStyle/>
          <a:p>
            <a:r>
              <a:rPr lang="en-US" dirty="0">
                <a:latin typeface="Arial"/>
                <a:cs typeface="Arial"/>
              </a:rPr>
              <a:t>The Role of the Dashboard in the LCAP (1)</a:t>
            </a:r>
          </a:p>
        </p:txBody>
      </p:sp>
      <p:sp>
        <p:nvSpPr>
          <p:cNvPr id="17" name="Freeform: Shape 1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58FE5A5-109C-62A2-B73A-F3E99C6298A0}"/>
              </a:ext>
            </a:extLst>
          </p:cNvPr>
          <p:cNvSpPr>
            <a:spLocks noGrp="1"/>
          </p:cNvSpPr>
          <p:nvPr>
            <p:ph idx="1"/>
          </p:nvPr>
        </p:nvSpPr>
        <p:spPr>
          <a:xfrm>
            <a:off x="266472" y="2055813"/>
            <a:ext cx="5973317" cy="4121150"/>
          </a:xfrm>
        </p:spPr>
        <p:txBody>
          <a:bodyPr>
            <a:noAutofit/>
          </a:bodyPr>
          <a:lstStyle/>
          <a:p>
            <a:r>
              <a:rPr lang="en-US" dirty="0"/>
              <a:t>The Dashboard provides LEAs with a robust set of data to guide local data analysis and planning</a:t>
            </a:r>
          </a:p>
          <a:p>
            <a:r>
              <a:rPr lang="en-US" dirty="0"/>
              <a:t>As a reminder, the LCAP planning process is particularly intended to address and reduce disparities in opportunities and outcomes between student groups indicated by the Dashboard</a:t>
            </a:r>
          </a:p>
        </p:txBody>
      </p:sp>
      <p:sp>
        <p:nvSpPr>
          <p:cNvPr id="19" name="Oval 1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701F7F8-8C7B-8144-A59A-8EB0C443E1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1" name="Freeform: Shape 2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C4B0D05C-6305-FEF7-B35F-67CFCD938F48}"/>
              </a:ext>
            </a:extLst>
          </p:cNvPr>
          <p:cNvSpPr>
            <a:spLocks noGrp="1"/>
          </p:cNvSpPr>
          <p:nvPr>
            <p:ph type="sldNum" sz="quarter" idx="12"/>
          </p:nvPr>
        </p:nvSpPr>
        <p:spPr>
          <a:xfrm>
            <a:off x="10219844" y="6214020"/>
            <a:ext cx="1323555" cy="507455"/>
          </a:xfrm>
        </p:spPr>
        <p:txBody>
          <a:bodyPr>
            <a:normAutofit/>
          </a:bodyPr>
          <a:lstStyle/>
          <a:p>
            <a:pPr>
              <a:spcAft>
                <a:spcPts val="600"/>
              </a:spcAft>
            </a:pPr>
            <a:fld id="{9CD8D479-8942-46E8-A226-A4E01F7A105C}" type="slidenum">
              <a:rPr lang="en-US" smtClean="0"/>
              <a:pPr>
                <a:spcAft>
                  <a:spcPts val="600"/>
                </a:spcAft>
              </a:pPr>
              <a:t>50</a:t>
            </a:fld>
            <a:endParaRPr lang="en-US" dirty="0"/>
          </a:p>
        </p:txBody>
      </p:sp>
      <p:sp>
        <p:nvSpPr>
          <p:cNvPr id="14" name="Freeform: Shape 1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5287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7FEE50-9AF9-5615-ACBA-8A2C5772DEB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9E4DB7-8295-5D05-4D6E-A1549E8A8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D57EA92-79C3-7574-AF31-E85F24CA1998}"/>
              </a:ext>
            </a:extLst>
          </p:cNvPr>
          <p:cNvSpPr>
            <a:spLocks noGrp="1"/>
          </p:cNvSpPr>
          <p:nvPr>
            <p:ph type="title"/>
          </p:nvPr>
        </p:nvSpPr>
        <p:spPr>
          <a:xfrm>
            <a:off x="838200" y="365125"/>
            <a:ext cx="5393361" cy="1325563"/>
          </a:xfrm>
        </p:spPr>
        <p:txBody>
          <a:bodyPr>
            <a:normAutofit fontScale="90000"/>
          </a:bodyPr>
          <a:lstStyle/>
          <a:p>
            <a:r>
              <a:rPr lang="en-US" dirty="0">
                <a:latin typeface="Arial"/>
                <a:cs typeface="Arial"/>
              </a:rPr>
              <a:t>The Role of the Dashboard in the LCAP (2)</a:t>
            </a:r>
          </a:p>
        </p:txBody>
      </p:sp>
      <p:sp>
        <p:nvSpPr>
          <p:cNvPr id="17" name="Freeform: Shape 16">
            <a:extLst>
              <a:ext uri="{FF2B5EF4-FFF2-40B4-BE49-F238E27FC236}">
                <a16:creationId xmlns:a16="http://schemas.microsoft.com/office/drawing/2014/main" id="{45C8C569-C70B-C551-848A-8EE0BBFA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785B76D-AEB6-5AB7-D5CD-34F2C4FF47F9}"/>
              </a:ext>
            </a:extLst>
          </p:cNvPr>
          <p:cNvSpPr>
            <a:spLocks noGrp="1"/>
          </p:cNvSpPr>
          <p:nvPr>
            <p:ph idx="1"/>
          </p:nvPr>
        </p:nvSpPr>
        <p:spPr>
          <a:xfrm>
            <a:off x="266472" y="2265527"/>
            <a:ext cx="5977717" cy="3925812"/>
          </a:xfrm>
        </p:spPr>
        <p:txBody>
          <a:bodyPr>
            <a:noAutofit/>
          </a:bodyPr>
          <a:lstStyle/>
          <a:p>
            <a:r>
              <a:rPr lang="en-US" dirty="0"/>
              <a:t>Within the LCAP LEAs must:</a:t>
            </a:r>
          </a:p>
          <a:p>
            <a:pPr lvl="1"/>
            <a:r>
              <a:rPr lang="en-US" dirty="0"/>
              <a:t>Reflect on the annual performance on the Dashboard and local data; and</a:t>
            </a:r>
          </a:p>
          <a:p>
            <a:pPr lvl="1"/>
            <a:r>
              <a:rPr lang="en-US" dirty="0"/>
              <a:t>Consider performance on the state and local indicators on the Dashboard in determining LCAP goals and actions</a:t>
            </a:r>
          </a:p>
        </p:txBody>
      </p:sp>
      <p:sp>
        <p:nvSpPr>
          <p:cNvPr id="19" name="Oval 18">
            <a:extLst>
              <a:ext uri="{FF2B5EF4-FFF2-40B4-BE49-F238E27FC236}">
                <a16:creationId xmlns:a16="http://schemas.microsoft.com/office/drawing/2014/main" id="{D978A111-2758-6B6E-46A4-71B11D669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15299461-0022-F7B2-33F7-306E3770CA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1" name="Freeform: Shape 20">
            <a:extLst>
              <a:ext uri="{FF2B5EF4-FFF2-40B4-BE49-F238E27FC236}">
                <a16:creationId xmlns:a16="http://schemas.microsoft.com/office/drawing/2014/main" id="{E44D13E3-57A2-2A85-357E-4DF98A58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FE08D1CB-597C-E66B-A08A-AD657503A1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30670F76-C8DF-8E08-CE04-CCA6609CD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01E8F16-CC1C-109F-2655-A8B4B1CFA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4D036306-C366-123F-DF00-68D44848146F}"/>
              </a:ext>
            </a:extLst>
          </p:cNvPr>
          <p:cNvSpPr>
            <a:spLocks noGrp="1"/>
          </p:cNvSpPr>
          <p:nvPr>
            <p:ph type="sldNum" sz="quarter" idx="12"/>
          </p:nvPr>
        </p:nvSpPr>
        <p:spPr>
          <a:xfrm>
            <a:off x="10344680" y="6214020"/>
            <a:ext cx="1323555" cy="530136"/>
          </a:xfrm>
        </p:spPr>
        <p:txBody>
          <a:bodyPr>
            <a:normAutofit/>
          </a:bodyPr>
          <a:lstStyle/>
          <a:p>
            <a:pPr>
              <a:spcAft>
                <a:spcPts val="600"/>
              </a:spcAft>
            </a:pPr>
            <a:fld id="{9CD8D479-8942-46E8-A226-A4E01F7A105C}" type="slidenum">
              <a:rPr lang="en-US" smtClean="0"/>
              <a:pPr>
                <a:spcAft>
                  <a:spcPts val="600"/>
                </a:spcAft>
              </a:pPr>
              <a:t>51</a:t>
            </a:fld>
            <a:endParaRPr lang="en-US" dirty="0"/>
          </a:p>
        </p:txBody>
      </p:sp>
      <p:sp>
        <p:nvSpPr>
          <p:cNvPr id="14" name="Freeform: Shape 13">
            <a:extLst>
              <a:ext uri="{FF2B5EF4-FFF2-40B4-BE49-F238E27FC236}">
                <a16:creationId xmlns:a16="http://schemas.microsoft.com/office/drawing/2014/main" id="{C9EFAD16-BC9A-8D9F-16A4-73DE1F34A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74520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DD5B62-B5C7-5E5A-E60B-0F27F5DC189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56F7D5-40C1-8378-843F-1D40A32BB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
            <a:extLst>
              <a:ext uri="{FF2B5EF4-FFF2-40B4-BE49-F238E27FC236}">
                <a16:creationId xmlns:a16="http://schemas.microsoft.com/office/drawing/2014/main" id="{E03FDB71-4E94-5347-5CB2-B46893DF7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54ADF4C-C9AE-ED69-1879-939C259D1724}"/>
              </a:ext>
            </a:extLst>
          </p:cNvPr>
          <p:cNvSpPr>
            <a:spLocks noGrp="1"/>
          </p:cNvSpPr>
          <p:nvPr>
            <p:ph type="title"/>
          </p:nvPr>
        </p:nvSpPr>
        <p:spPr>
          <a:xfrm>
            <a:off x="4572000" y="2744662"/>
            <a:ext cx="7111227" cy="2387600"/>
          </a:xfrm>
        </p:spPr>
        <p:txBody>
          <a:bodyPr vert="horz" lIns="91440" tIns="45720" rIns="91440" bIns="45720" rtlCol="0" anchor="b">
            <a:normAutofit/>
          </a:bodyPr>
          <a:lstStyle/>
          <a:p>
            <a:pPr algn="r"/>
            <a:r>
              <a:rPr lang="en-US" kern="1200" dirty="0">
                <a:latin typeface="Arial"/>
                <a:cs typeface="Arial"/>
              </a:rPr>
              <a:t>California Statewide System of Support</a:t>
            </a:r>
          </a:p>
        </p:txBody>
      </p:sp>
      <p:sp>
        <p:nvSpPr>
          <p:cNvPr id="7" name="Text Placeholder 6">
            <a:extLst>
              <a:ext uri="{FF2B5EF4-FFF2-40B4-BE49-F238E27FC236}">
                <a16:creationId xmlns:a16="http://schemas.microsoft.com/office/drawing/2014/main" id="{CEC6893B-B1D2-FDCC-B1E9-292DE9EDB58B}"/>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Tiered Support for LEAs and Schools</a:t>
            </a:r>
          </a:p>
        </p:txBody>
      </p:sp>
      <p:cxnSp>
        <p:nvCxnSpPr>
          <p:cNvPr id="20" name="Straight Connector 19">
            <a:extLst>
              <a:ext uri="{FF2B5EF4-FFF2-40B4-BE49-F238E27FC236}">
                <a16:creationId xmlns:a16="http://schemas.microsoft.com/office/drawing/2014/main" id="{6AD1D534-73E1-9358-FBFC-0335807509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9CDA0E2A-1666-1648-2C5D-A9FC6A99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E1B6F4E-2954-95B1-6BF2-FD777B3D5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C92090B-2743-A695-CB82-61CF1FA76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6CBEC07-D0F8-B63F-230A-99CB66F5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Arc 29">
            <a:extLst>
              <a:ext uri="{FF2B5EF4-FFF2-40B4-BE49-F238E27FC236}">
                <a16:creationId xmlns:a16="http://schemas.microsoft.com/office/drawing/2014/main" id="{E993A8C2-B049-F50B-9B66-49DE9516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F4241F6-82B2-8F1E-0A0F-9BEF119A26B4}"/>
              </a:ext>
            </a:extLst>
          </p:cNvPr>
          <p:cNvSpPr>
            <a:spLocks noGrp="1"/>
          </p:cNvSpPr>
          <p:nvPr>
            <p:ph type="sldNum" sz="quarter" idx="12"/>
          </p:nvPr>
        </p:nvSpPr>
        <p:spPr>
          <a:xfrm>
            <a:off x="10208694" y="6059838"/>
            <a:ext cx="1145105" cy="66163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52</a:t>
            </a:fld>
            <a:endParaRPr lang="en-US" sz="2400" dirty="0">
              <a:solidFill>
                <a:schemeClr val="tx1"/>
              </a:solidFill>
              <a:ea typeface="+mn-ea"/>
            </a:endParaRPr>
          </a:p>
        </p:txBody>
      </p:sp>
    </p:spTree>
    <p:extLst>
      <p:ext uri="{BB962C8B-B14F-4D97-AF65-F5344CB8AC3E}">
        <p14:creationId xmlns:p14="http://schemas.microsoft.com/office/powerpoint/2010/main" val="22613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F103AA5-254D-1B98-4313-7AEC048C38D6}"/>
              </a:ext>
            </a:extLst>
          </p:cNvPr>
          <p:cNvSpPr>
            <a:spLocks noGrp="1"/>
          </p:cNvSpPr>
          <p:nvPr>
            <p:ph type="title"/>
          </p:nvPr>
        </p:nvSpPr>
        <p:spPr>
          <a:xfrm>
            <a:off x="284721" y="1198418"/>
            <a:ext cx="3200400" cy="4461163"/>
          </a:xfrm>
        </p:spPr>
        <p:txBody>
          <a:bodyPr>
            <a:normAutofit/>
          </a:bodyPr>
          <a:lstStyle/>
          <a:p>
            <a:r>
              <a:rPr lang="en-US" dirty="0"/>
              <a:t>The Goal of the System of Support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64939691-BDF9-2A34-1302-E675D3B83590}"/>
              </a:ext>
            </a:extLst>
          </p:cNvPr>
          <p:cNvSpPr>
            <a:spLocks noGrp="1"/>
          </p:cNvSpPr>
          <p:nvPr>
            <p:ph idx="1"/>
          </p:nvPr>
        </p:nvSpPr>
        <p:spPr>
          <a:xfrm>
            <a:off x="4447308" y="591344"/>
            <a:ext cx="6906491" cy="5585619"/>
          </a:xfrm>
        </p:spPr>
        <p:txBody>
          <a:bodyPr anchor="ctr">
            <a:normAutofit/>
          </a:bodyPr>
          <a:lstStyle/>
          <a:p>
            <a:r>
              <a:rPr lang="en-US" dirty="0"/>
              <a:t>California's system of support is one of the central components of the accountability and continuous improvement system. </a:t>
            </a:r>
          </a:p>
          <a:p>
            <a:r>
              <a:rPr lang="en-US" dirty="0"/>
              <a:t>The overarching goal of California’s System of Support is to help LEAs and their schools meet the needs of each student they serve, with a focus on building local capacity to sustain improvement and to effectively address disparities in opportunities and outcomes.</a:t>
            </a:r>
          </a:p>
        </p:txBody>
      </p:sp>
      <p:sp>
        <p:nvSpPr>
          <p:cNvPr id="6" name="Slide Number Placeholder 5">
            <a:extLst>
              <a:ext uri="{FF2B5EF4-FFF2-40B4-BE49-F238E27FC236}">
                <a16:creationId xmlns:a16="http://schemas.microsoft.com/office/drawing/2014/main" id="{052D54EB-BE64-7FE8-5578-A675AE1BC367}"/>
              </a:ext>
            </a:extLst>
          </p:cNvPr>
          <p:cNvSpPr>
            <a:spLocks noGrp="1"/>
          </p:cNvSpPr>
          <p:nvPr>
            <p:ph type="sldNum" sz="quarter" idx="12"/>
          </p:nvPr>
        </p:nvSpPr>
        <p:spPr>
          <a:xfrm>
            <a:off x="9541564" y="6266656"/>
            <a:ext cx="1812235" cy="454819"/>
          </a:xfrm>
        </p:spPr>
        <p:txBody>
          <a:bodyPr>
            <a:normAutofit lnSpcReduction="10000"/>
          </a:bodyPr>
          <a:lstStyle/>
          <a:p>
            <a:pPr>
              <a:spcAft>
                <a:spcPts val="600"/>
              </a:spcAft>
            </a:pPr>
            <a:fld id="{C7207DEF-7F35-454E-88BD-60B4E3D4C2A0}" type="slidenum">
              <a:rPr lang="en-US" smtClean="0"/>
              <a:pPr>
                <a:spcAft>
                  <a:spcPts val="600"/>
                </a:spcAft>
              </a:pPr>
              <a:t>53</a:t>
            </a:fld>
            <a:endParaRPr lang="en-US" dirty="0"/>
          </a:p>
        </p:txBody>
      </p:sp>
    </p:spTree>
    <p:extLst>
      <p:ext uri="{BB962C8B-B14F-4D97-AF65-F5344CB8AC3E}">
        <p14:creationId xmlns:p14="http://schemas.microsoft.com/office/powerpoint/2010/main" val="317969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E9F61-735B-40A2-993F-172A8BF7D53A}"/>
              </a:ext>
            </a:extLst>
          </p:cNvPr>
          <p:cNvSpPr>
            <a:spLocks noGrp="1"/>
          </p:cNvSpPr>
          <p:nvPr>
            <p:ph type="title"/>
          </p:nvPr>
        </p:nvSpPr>
        <p:spPr>
          <a:xfrm>
            <a:off x="402956" y="1153572"/>
            <a:ext cx="3484278" cy="4461163"/>
          </a:xfrm>
        </p:spPr>
        <p:txBody>
          <a:bodyPr>
            <a:normAutofit/>
          </a:bodyPr>
          <a:lstStyle/>
          <a:p>
            <a:r>
              <a:rPr lang="en-US" dirty="0"/>
              <a:t>Support for All LEAs</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3F500D-BA67-4C54-AD76-0A8FAF91294C}"/>
              </a:ext>
            </a:extLst>
          </p:cNvPr>
          <p:cNvSpPr>
            <a:spLocks noGrp="1"/>
          </p:cNvSpPr>
          <p:nvPr>
            <p:ph idx="1"/>
          </p:nvPr>
        </p:nvSpPr>
        <p:spPr>
          <a:xfrm>
            <a:off x="4447308" y="591344"/>
            <a:ext cx="6906491" cy="5585619"/>
          </a:xfrm>
        </p:spPr>
        <p:txBody>
          <a:bodyPr anchor="ctr">
            <a:normAutofit/>
          </a:bodyPr>
          <a:lstStyle/>
          <a:p>
            <a:r>
              <a:rPr lang="en-US" dirty="0"/>
              <a:t>The purpose of the System of Support is to build the capacity of LEAs in the following areas:</a:t>
            </a:r>
          </a:p>
          <a:p>
            <a:pPr lvl="1"/>
            <a:r>
              <a:rPr lang="en-US" dirty="0"/>
              <a:t>Support the continuous improvement of student performance in each of the eight state priorities</a:t>
            </a:r>
          </a:p>
          <a:p>
            <a:pPr lvl="1"/>
            <a:r>
              <a:rPr lang="en-US" dirty="0"/>
              <a:t>Address the gaps in achievement between student groups</a:t>
            </a:r>
          </a:p>
          <a:p>
            <a:pPr lvl="1"/>
            <a:r>
              <a:rPr lang="en-US" dirty="0"/>
              <a:t>Improve outreach and collaboration with educational partners to ensure that goals, actions, and services described in LEA LCAPs reflect the needs of students and the community, especially for historically underrepresented or low-achieving groups.</a:t>
            </a:r>
          </a:p>
        </p:txBody>
      </p:sp>
      <p:sp>
        <p:nvSpPr>
          <p:cNvPr id="4" name="Slide Number Placeholder 3">
            <a:extLst>
              <a:ext uri="{FF2B5EF4-FFF2-40B4-BE49-F238E27FC236}">
                <a16:creationId xmlns:a16="http://schemas.microsoft.com/office/drawing/2014/main" id="{BA9F036E-7301-4598-AAFB-71E8330BE118}"/>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54</a:t>
            </a:fld>
            <a:endParaRPr lang="en-US" dirty="0"/>
          </a:p>
        </p:txBody>
      </p:sp>
    </p:spTree>
    <p:extLst>
      <p:ext uri="{BB962C8B-B14F-4D97-AF65-F5344CB8AC3E}">
        <p14:creationId xmlns:p14="http://schemas.microsoft.com/office/powerpoint/2010/main" val="36728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7C9AE-219C-8B02-48CC-5B0EE728812F}"/>
              </a:ext>
            </a:extLst>
          </p:cNvPr>
          <p:cNvSpPr>
            <a:spLocks noGrp="1"/>
          </p:cNvSpPr>
          <p:nvPr>
            <p:ph type="title"/>
          </p:nvPr>
        </p:nvSpPr>
        <p:spPr>
          <a:xfrm>
            <a:off x="286603" y="1153572"/>
            <a:ext cx="3600631" cy="4461163"/>
          </a:xfrm>
        </p:spPr>
        <p:txBody>
          <a:bodyPr>
            <a:normAutofit/>
          </a:bodyPr>
          <a:lstStyle/>
          <a:p>
            <a:r>
              <a:rPr lang="en-US" sz="3700" dirty="0"/>
              <a:t>Characteristics of the System of Support</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24F668-0713-28D6-C746-07CAC53E5163}"/>
              </a:ext>
            </a:extLst>
          </p:cNvPr>
          <p:cNvSpPr>
            <a:spLocks noGrp="1"/>
          </p:cNvSpPr>
          <p:nvPr>
            <p:ph idx="1"/>
          </p:nvPr>
        </p:nvSpPr>
        <p:spPr>
          <a:xfrm>
            <a:off x="4447308" y="591344"/>
            <a:ext cx="6906491" cy="5585619"/>
          </a:xfrm>
        </p:spPr>
        <p:txBody>
          <a:bodyPr anchor="ctr">
            <a:normAutofit/>
          </a:bodyPr>
          <a:lstStyle/>
          <a:p>
            <a:r>
              <a:rPr lang="en-US" dirty="0"/>
              <a:t>Reducing redundancy across state and federal programs</a:t>
            </a:r>
          </a:p>
          <a:p>
            <a:r>
              <a:rPr lang="en-US" dirty="0"/>
              <a:t>Integrating guidance and resources across state and federal programs</a:t>
            </a:r>
          </a:p>
          <a:p>
            <a:r>
              <a:rPr lang="en-US" dirty="0"/>
              <a:t>Supporting LEAs to meet identified student needs through the LCAP process</a:t>
            </a:r>
          </a:p>
        </p:txBody>
      </p:sp>
      <p:sp>
        <p:nvSpPr>
          <p:cNvPr id="6" name="Slide Number Placeholder 5">
            <a:extLst>
              <a:ext uri="{FF2B5EF4-FFF2-40B4-BE49-F238E27FC236}">
                <a16:creationId xmlns:a16="http://schemas.microsoft.com/office/drawing/2014/main" id="{42AEE5B5-CC85-DE11-7E6B-98BC91869C69}"/>
              </a:ext>
            </a:extLst>
          </p:cNvPr>
          <p:cNvSpPr>
            <a:spLocks noGrp="1"/>
          </p:cNvSpPr>
          <p:nvPr>
            <p:ph type="sldNum" sz="quarter" idx="12"/>
          </p:nvPr>
        </p:nvSpPr>
        <p:spPr>
          <a:xfrm>
            <a:off x="9752730" y="6059837"/>
            <a:ext cx="1812235" cy="661637"/>
          </a:xfrm>
        </p:spPr>
        <p:txBody>
          <a:bodyPr>
            <a:normAutofit/>
          </a:bodyPr>
          <a:lstStyle/>
          <a:p>
            <a:pPr>
              <a:spcAft>
                <a:spcPts val="600"/>
              </a:spcAft>
            </a:pPr>
            <a:fld id="{9CD8D479-8942-46E8-A226-A4E01F7A105C}" type="slidenum">
              <a:rPr lang="en-US" smtClean="0"/>
              <a:pPr>
                <a:spcAft>
                  <a:spcPts val="600"/>
                </a:spcAft>
              </a:pPr>
              <a:t>55</a:t>
            </a:fld>
            <a:endParaRPr lang="en-US" dirty="0"/>
          </a:p>
        </p:txBody>
      </p:sp>
    </p:spTree>
    <p:extLst>
      <p:ext uri="{BB962C8B-B14F-4D97-AF65-F5344CB8AC3E}">
        <p14:creationId xmlns:p14="http://schemas.microsoft.com/office/powerpoint/2010/main" val="3997696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962CF-AE35-47D8-A8E1-E51ED3E5491E}"/>
              </a:ext>
            </a:extLst>
          </p:cNvPr>
          <p:cNvSpPr>
            <a:spLocks noGrp="1"/>
          </p:cNvSpPr>
          <p:nvPr>
            <p:ph type="title"/>
          </p:nvPr>
        </p:nvSpPr>
        <p:spPr>
          <a:xfrm>
            <a:off x="269223" y="1198418"/>
            <a:ext cx="3200400" cy="4461163"/>
          </a:xfrm>
        </p:spPr>
        <p:txBody>
          <a:bodyPr vert="horz" lIns="91440" tIns="45720" rIns="91440" bIns="45720" rtlCol="0">
            <a:normAutofit/>
          </a:bodyPr>
          <a:lstStyle/>
          <a:p>
            <a:r>
              <a:rPr lang="en-US" dirty="0"/>
              <a:t>Various Support Providers</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D1489E60-087A-4E2D-8762-D24CE8B012A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114300" indent="0">
              <a:buNone/>
            </a:pPr>
            <a:r>
              <a:rPr lang="en-US" sz="2600" dirty="0"/>
              <a:t>The California Statewide System of Support encompasses 45 separate publicly funded initiatives in the state of California on a wide variety of topics within education. These include</a:t>
            </a:r>
          </a:p>
          <a:p>
            <a:pPr marL="342900" indent="-228600">
              <a:buFont typeface="Arial" panose="020B0604020202020204" pitchFamily="34" charset="0"/>
              <a:buChar char="•"/>
            </a:pPr>
            <a:r>
              <a:rPr lang="en-US" sz="2600" dirty="0"/>
              <a:t>COEs</a:t>
            </a:r>
          </a:p>
          <a:p>
            <a:pPr marL="342900" indent="-228600">
              <a:buFont typeface="Arial" panose="020B0604020202020204" pitchFamily="34" charset="0"/>
              <a:buChar char="•"/>
            </a:pPr>
            <a:r>
              <a:rPr lang="en-US" sz="2600" dirty="0"/>
              <a:t>Geographic Lead Agencies</a:t>
            </a:r>
          </a:p>
          <a:p>
            <a:pPr marL="342900" indent="-228600">
              <a:buFont typeface="Arial" panose="020B0604020202020204" pitchFamily="34" charset="0"/>
              <a:buChar char="•"/>
            </a:pPr>
            <a:r>
              <a:rPr lang="en-US" sz="2600" dirty="0"/>
              <a:t>Various Resource Leads and Initiatives</a:t>
            </a:r>
          </a:p>
          <a:p>
            <a:pPr marL="342900" indent="-228600">
              <a:buFont typeface="Arial" panose="020B0604020202020204" pitchFamily="34" charset="0"/>
              <a:buChar char="•"/>
            </a:pPr>
            <a:r>
              <a:rPr lang="en-US" sz="2600" dirty="0"/>
              <a:t>The California Department of Education</a:t>
            </a:r>
          </a:p>
          <a:p>
            <a:pPr marL="342900" indent="-228600">
              <a:buFont typeface="Arial" panose="020B0604020202020204" pitchFamily="34" charset="0"/>
              <a:buChar char="•"/>
            </a:pPr>
            <a:r>
              <a:rPr lang="en-US" sz="2600" dirty="0"/>
              <a:t>The California Collaborative for Educational Excellence (CCEE)</a:t>
            </a:r>
          </a:p>
          <a:p>
            <a:pPr marL="114300" indent="0">
              <a:buNone/>
            </a:pPr>
            <a:r>
              <a:rPr lang="en-US" sz="2600" dirty="0"/>
              <a:t>Additional information may be found on the </a:t>
            </a:r>
            <a:r>
              <a:rPr lang="en-US" sz="2600" dirty="0">
                <a:hlinkClick r:id="rId2"/>
              </a:rPr>
              <a:t>Statewide System of Support Directory</a:t>
            </a:r>
            <a:r>
              <a:rPr lang="en-US" sz="2600" dirty="0"/>
              <a:t>.</a:t>
            </a:r>
            <a:endParaRPr lang="en-US" sz="2600" dirty="0">
              <a:latin typeface="+mn-lt"/>
              <a:cs typeface="+mn-cs"/>
            </a:endParaRPr>
          </a:p>
        </p:txBody>
      </p:sp>
      <p:sp>
        <p:nvSpPr>
          <p:cNvPr id="4" name="Slide Number Placeholder 3">
            <a:extLst>
              <a:ext uri="{FF2B5EF4-FFF2-40B4-BE49-F238E27FC236}">
                <a16:creationId xmlns:a16="http://schemas.microsoft.com/office/drawing/2014/main" id="{6DA38058-9D38-40C9-B803-3FC4B589B2AA}"/>
              </a:ext>
            </a:extLst>
          </p:cNvPr>
          <p:cNvSpPr>
            <a:spLocks noGrp="1"/>
          </p:cNvSpPr>
          <p:nvPr>
            <p:ph type="sldNum" sz="quarter" idx="12"/>
          </p:nvPr>
        </p:nvSpPr>
        <p:spPr>
          <a:xfrm>
            <a:off x="9541564" y="6176964"/>
            <a:ext cx="1812235" cy="544512"/>
          </a:xfrm>
        </p:spPr>
        <p:txBody>
          <a:bodyPr vert="horz" lIns="91440" tIns="45720" rIns="91440" bIns="45720" rtlCol="0">
            <a:normAutofit/>
          </a:bodyPr>
          <a:lstStyle/>
          <a:p>
            <a:pPr>
              <a:spcAft>
                <a:spcPts val="600"/>
              </a:spcAft>
              <a:defRPr/>
            </a:pPr>
            <a:fld id="{1E47FE53-EBF0-4DA7-9D9D-CC1C3A20F3CB}" type="slidenum">
              <a:rPr lang="en-US"/>
              <a:pPr>
                <a:spcAft>
                  <a:spcPts val="600"/>
                </a:spcAft>
                <a:defRPr/>
              </a:pPr>
              <a:t>56</a:t>
            </a:fld>
            <a:endParaRPr lang="en-US" dirty="0"/>
          </a:p>
        </p:txBody>
      </p:sp>
    </p:spTree>
    <p:extLst>
      <p:ext uri="{BB962C8B-B14F-4D97-AF65-F5344CB8AC3E}">
        <p14:creationId xmlns:p14="http://schemas.microsoft.com/office/powerpoint/2010/main" val="279934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99784-4E9D-435E-8C2C-4D357A63A230}"/>
              </a:ext>
            </a:extLst>
          </p:cNvPr>
          <p:cNvSpPr>
            <a:spLocks noGrp="1"/>
          </p:cNvSpPr>
          <p:nvPr>
            <p:ph type="title"/>
          </p:nvPr>
        </p:nvSpPr>
        <p:spPr>
          <a:xfrm>
            <a:off x="483436" y="1153571"/>
            <a:ext cx="3200400" cy="4461163"/>
          </a:xfrm>
        </p:spPr>
        <p:txBody>
          <a:bodyPr>
            <a:normAutofit/>
          </a:bodyPr>
          <a:lstStyle/>
          <a:p>
            <a:r>
              <a:rPr lang="en-US" dirty="0"/>
              <a:t>Levels of Support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2D7DE1-2D2D-4C08-9F71-BEA56C3A7336}"/>
              </a:ext>
            </a:extLst>
          </p:cNvPr>
          <p:cNvSpPr>
            <a:spLocks noGrp="1"/>
          </p:cNvSpPr>
          <p:nvPr>
            <p:ph idx="1"/>
          </p:nvPr>
        </p:nvSpPr>
        <p:spPr>
          <a:xfrm>
            <a:off x="4447308" y="591344"/>
            <a:ext cx="7186527" cy="5585619"/>
          </a:xfrm>
        </p:spPr>
        <p:txBody>
          <a:bodyPr anchor="ctr">
            <a:normAutofit/>
          </a:bodyPr>
          <a:lstStyle/>
          <a:p>
            <a:r>
              <a:rPr lang="en-US" dirty="0"/>
              <a:t>Support for All LEAs and Schools (Level 1)</a:t>
            </a:r>
          </a:p>
          <a:p>
            <a:pPr lvl="1"/>
            <a:r>
              <a:rPr lang="en-US" dirty="0"/>
              <a:t>Resources, tools, and technical assistance that all LEAs may use to improve student performance at the LEA and school level </a:t>
            </a:r>
          </a:p>
          <a:p>
            <a:r>
              <a:rPr lang="en-US" dirty="0"/>
              <a:t>Differentiated Assistance (Level 2)</a:t>
            </a:r>
          </a:p>
          <a:p>
            <a:pPr lvl="1"/>
            <a:r>
              <a:rPr lang="en-US" dirty="0"/>
              <a:t>Provided for eligible LEAs in the form of individually designed assistance to address identified performance issues</a:t>
            </a:r>
          </a:p>
          <a:p>
            <a:r>
              <a:rPr lang="en-US" dirty="0"/>
              <a:t>Intensive – Direct Technical Assistance (Level 3)</a:t>
            </a:r>
          </a:p>
          <a:p>
            <a:pPr lvl="1"/>
            <a:r>
              <a:rPr lang="en-US" dirty="0"/>
              <a:t>The CCEE provides more intensive and customized support for eligible LEAs.</a:t>
            </a:r>
          </a:p>
        </p:txBody>
      </p:sp>
      <p:sp>
        <p:nvSpPr>
          <p:cNvPr id="4" name="Slide Number Placeholder 3">
            <a:extLst>
              <a:ext uri="{FF2B5EF4-FFF2-40B4-BE49-F238E27FC236}">
                <a16:creationId xmlns:a16="http://schemas.microsoft.com/office/drawing/2014/main" id="{EF78D7BF-5F3C-47CE-9FB4-8E2539A213C6}"/>
              </a:ext>
            </a:extLst>
          </p:cNvPr>
          <p:cNvSpPr>
            <a:spLocks noGrp="1"/>
          </p:cNvSpPr>
          <p:nvPr>
            <p:ph type="sldNum" sz="quarter" idx="12"/>
          </p:nvPr>
        </p:nvSpPr>
        <p:spPr>
          <a:xfrm>
            <a:off x="9821600" y="6153944"/>
            <a:ext cx="1812235" cy="544512"/>
          </a:xfrm>
        </p:spPr>
        <p:txBody>
          <a:bodyPr>
            <a:normAutofit/>
          </a:bodyPr>
          <a:lstStyle/>
          <a:p>
            <a:pPr>
              <a:spcAft>
                <a:spcPts val="600"/>
              </a:spcAft>
            </a:pPr>
            <a:fld id="{1E47FE53-EBF0-4DA7-9D9D-CC1C3A20F3CB}" type="slidenum">
              <a:rPr lang="en-US" smtClean="0"/>
              <a:pPr>
                <a:spcAft>
                  <a:spcPts val="600"/>
                </a:spcAft>
              </a:pPr>
              <a:t>57</a:t>
            </a:fld>
            <a:endParaRPr lang="en-US" dirty="0"/>
          </a:p>
        </p:txBody>
      </p:sp>
    </p:spTree>
    <p:extLst>
      <p:ext uri="{BB962C8B-B14F-4D97-AF65-F5344CB8AC3E}">
        <p14:creationId xmlns:p14="http://schemas.microsoft.com/office/powerpoint/2010/main" val="85296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8BEE-99A6-A6EB-22D6-DAA2A598B96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 Cycle of Continuous Improvement</a:t>
            </a:r>
          </a:p>
        </p:txBody>
      </p:sp>
      <p:sp>
        <p:nvSpPr>
          <p:cNvPr id="3" name="Content Placeholder 2">
            <a:extLst>
              <a:ext uri="{FF2B5EF4-FFF2-40B4-BE49-F238E27FC236}">
                <a16:creationId xmlns:a16="http://schemas.microsoft.com/office/drawing/2014/main" id="{EA9AC966-5FCB-EDC6-591B-7FE1D6C0612C}"/>
              </a:ext>
            </a:extLst>
          </p:cNvPr>
          <p:cNvSpPr>
            <a:spLocks noGrp="1"/>
          </p:cNvSpPr>
          <p:nvPr>
            <p:ph sz="half" idx="1"/>
          </p:nvPr>
        </p:nvSpPr>
        <p:spPr>
          <a:xfrm>
            <a:off x="838199" y="1503336"/>
            <a:ext cx="6970295" cy="4989539"/>
          </a:xfrm>
        </p:spPr>
        <p:txBody>
          <a:bodyPr>
            <a:normAutofit fontScale="92500"/>
          </a:bodyPr>
          <a:lstStyle/>
          <a:p>
            <a:r>
              <a:rPr lang="en-US" dirty="0">
                <a:latin typeface="Arial" panose="020B0604020202020204" pitchFamily="34" charset="0"/>
                <a:cs typeface="Arial" panose="020B0604020202020204" pitchFamily="34" charset="0"/>
              </a:rPr>
              <a:t>Support for LEAs and schools is not based on the “test and judge” methods of the past </a:t>
            </a:r>
          </a:p>
          <a:p>
            <a:r>
              <a:rPr lang="en-US" dirty="0">
                <a:latin typeface="Arial" panose="020B0604020202020204" pitchFamily="34" charset="0"/>
                <a:cs typeface="Arial" panose="020B0604020202020204" pitchFamily="34" charset="0"/>
              </a:rPr>
              <a:t>Support providers partner with LEAs to build capacity to improve outcomes for students</a:t>
            </a:r>
          </a:p>
          <a:p>
            <a:pPr lvl="1"/>
            <a:r>
              <a:rPr lang="en-US" sz="2600" dirty="0">
                <a:latin typeface="Arial" panose="020B0604020202020204" pitchFamily="34" charset="0"/>
                <a:cs typeface="Arial" panose="020B0604020202020204" pitchFamily="34" charset="0"/>
              </a:rPr>
              <a:t>Identifying needs based on data analysis and input from educational partners</a:t>
            </a:r>
          </a:p>
          <a:p>
            <a:pPr lvl="1"/>
            <a:r>
              <a:rPr lang="en-US" sz="2600" dirty="0">
                <a:latin typeface="Arial" panose="020B0604020202020204" pitchFamily="34" charset="0"/>
                <a:cs typeface="Arial" panose="020B0604020202020204" pitchFamily="34" charset="0"/>
              </a:rPr>
              <a:t>Providing or connecting LEAs to tools, resources and supports available to them</a:t>
            </a:r>
          </a:p>
          <a:p>
            <a:pPr lvl="1"/>
            <a:r>
              <a:rPr lang="en-US" sz="2600" dirty="0">
                <a:latin typeface="Arial" panose="020B0604020202020204" pitchFamily="34" charset="0"/>
                <a:cs typeface="Arial" panose="020B0604020202020204" pitchFamily="34" charset="0"/>
              </a:rPr>
              <a:t>Utilizing plan-do-study-act cycles to implement change ideas</a:t>
            </a:r>
          </a:p>
          <a:p>
            <a:pPr lvl="1"/>
            <a:r>
              <a:rPr lang="en-US" sz="2600" dirty="0">
                <a:latin typeface="Arial" panose="020B0604020202020204" pitchFamily="34" charset="0"/>
                <a:cs typeface="Arial" panose="020B0604020202020204" pitchFamily="34" charset="0"/>
              </a:rPr>
              <a:t>Making use of the flexibility provided through the LCFF statute to make course corrections</a:t>
            </a:r>
          </a:p>
        </p:txBody>
      </p:sp>
      <p:pic>
        <p:nvPicPr>
          <p:cNvPr id="7" name="Content Placeholder 6" descr="Cyclical diagram of the relationship between Act, Plan, Do, and Study.">
            <a:extLst>
              <a:ext uri="{FF2B5EF4-FFF2-40B4-BE49-F238E27FC236}">
                <a16:creationId xmlns:a16="http://schemas.microsoft.com/office/drawing/2014/main" id="{A54AF73C-5CC7-5E0B-83C5-93A394F668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10555" y="1825625"/>
            <a:ext cx="3443245" cy="3487389"/>
          </a:xfrm>
        </p:spPr>
      </p:pic>
      <p:sp>
        <p:nvSpPr>
          <p:cNvPr id="5" name="Slide Number Placeholder 4">
            <a:extLst>
              <a:ext uri="{FF2B5EF4-FFF2-40B4-BE49-F238E27FC236}">
                <a16:creationId xmlns:a16="http://schemas.microsoft.com/office/drawing/2014/main" id="{EC646F44-3B86-C8B1-8D0F-53610531CFD9}"/>
              </a:ext>
            </a:extLst>
          </p:cNvPr>
          <p:cNvSpPr>
            <a:spLocks noGrp="1"/>
          </p:cNvSpPr>
          <p:nvPr>
            <p:ph type="sldNum" sz="quarter" idx="12"/>
          </p:nvPr>
        </p:nvSpPr>
        <p:spPr>
          <a:xfrm>
            <a:off x="8610600" y="6176964"/>
            <a:ext cx="2743200" cy="544512"/>
          </a:xfrm>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58</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8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0CC8D-7505-00F0-279C-487585399B51}"/>
              </a:ext>
            </a:extLst>
          </p:cNvPr>
          <p:cNvSpPr>
            <a:spLocks noGrp="1"/>
          </p:cNvSpPr>
          <p:nvPr>
            <p:ph type="title"/>
          </p:nvPr>
        </p:nvSpPr>
        <p:spPr>
          <a:xfrm>
            <a:off x="259307" y="1153572"/>
            <a:ext cx="3627927" cy="4461163"/>
          </a:xfrm>
        </p:spPr>
        <p:txBody>
          <a:bodyPr>
            <a:normAutofit/>
          </a:bodyPr>
          <a:lstStyle/>
          <a:p>
            <a:r>
              <a:rPr lang="en-US" sz="4100" dirty="0"/>
              <a:t>Memorializing the Support Process</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CD440F4D-2069-BE01-14D9-A8DBA7F0AC98}"/>
              </a:ext>
            </a:extLst>
          </p:cNvPr>
          <p:cNvSpPr>
            <a:spLocks noGrp="1"/>
          </p:cNvSpPr>
          <p:nvPr>
            <p:ph idx="1"/>
          </p:nvPr>
        </p:nvSpPr>
        <p:spPr>
          <a:xfrm>
            <a:off x="4447308" y="591344"/>
            <a:ext cx="6906491" cy="5585619"/>
          </a:xfrm>
        </p:spPr>
        <p:txBody>
          <a:bodyPr anchor="ctr">
            <a:normAutofit/>
          </a:bodyPr>
          <a:lstStyle/>
          <a:p>
            <a:r>
              <a:rPr lang="en-US" dirty="0"/>
              <a:t>LEAs eligible for Differentiated Assistance must </a:t>
            </a:r>
          </a:p>
          <a:p>
            <a:pPr lvl="1"/>
            <a:r>
              <a:rPr lang="en-US" dirty="0"/>
              <a:t>provide a summary of the work underway as part of receiving support within the LCAP; and</a:t>
            </a:r>
          </a:p>
          <a:p>
            <a:pPr lvl="1"/>
            <a:r>
              <a:rPr lang="en-US" dirty="0"/>
              <a:t>identify specific actions within the LCAP related to the implementation of the work underway as part of receiving support</a:t>
            </a:r>
          </a:p>
          <a:p>
            <a:r>
              <a:rPr lang="en-US" dirty="0"/>
              <a:t>The intent of these requirements is to ensure that the work of receiving support is aligned with the goals articulated in the LCAP</a:t>
            </a:r>
          </a:p>
        </p:txBody>
      </p:sp>
      <p:sp>
        <p:nvSpPr>
          <p:cNvPr id="5" name="Slide Number Placeholder 4">
            <a:extLst>
              <a:ext uri="{FF2B5EF4-FFF2-40B4-BE49-F238E27FC236}">
                <a16:creationId xmlns:a16="http://schemas.microsoft.com/office/drawing/2014/main" id="{70D48E8A-1EF7-0B5A-AE93-23DB875F9497}"/>
              </a:ext>
            </a:extLst>
          </p:cNvPr>
          <p:cNvSpPr>
            <a:spLocks noGrp="1"/>
          </p:cNvSpPr>
          <p:nvPr>
            <p:ph type="sldNum" sz="quarter" idx="12"/>
          </p:nvPr>
        </p:nvSpPr>
        <p:spPr>
          <a:xfrm>
            <a:off x="9541564" y="6176964"/>
            <a:ext cx="1812235" cy="544512"/>
          </a:xfrm>
        </p:spPr>
        <p:txBody>
          <a:bodyPr>
            <a:normAutofit/>
          </a:bodyPr>
          <a:lstStyle/>
          <a:p>
            <a:pPr>
              <a:spcAft>
                <a:spcPts val="600"/>
              </a:spcAft>
            </a:pPr>
            <a:fld id="{9CD8D479-8942-46E8-A226-A4E01F7A105C}" type="slidenum">
              <a:rPr lang="en-US" smtClean="0"/>
              <a:pPr>
                <a:spcAft>
                  <a:spcPts val="600"/>
                </a:spcAft>
              </a:pPr>
              <a:t>59</a:t>
            </a:fld>
            <a:endParaRPr lang="en-US" dirty="0"/>
          </a:p>
        </p:txBody>
      </p:sp>
    </p:spTree>
    <p:extLst>
      <p:ext uri="{BB962C8B-B14F-4D97-AF65-F5344CB8AC3E}">
        <p14:creationId xmlns:p14="http://schemas.microsoft.com/office/powerpoint/2010/main" val="632645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77FA13F-8258-4219-BB3A-A304113BD49D}"/>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latin typeface="Arial"/>
                <a:cs typeface="Arial"/>
              </a:rPr>
              <a:t>Background</a:t>
            </a:r>
          </a:p>
        </p:txBody>
      </p:sp>
      <p:sp>
        <p:nvSpPr>
          <p:cNvPr id="6" name="Text Placeholder 5">
            <a:extLst>
              <a:ext uri="{FF2B5EF4-FFF2-40B4-BE49-F238E27FC236}">
                <a16:creationId xmlns:a16="http://schemas.microsoft.com/office/drawing/2014/main" id="{655B27C7-2F68-4988-9032-414AB4AE9F57}"/>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chemeClr val="tx1"/>
                </a:solidFill>
                <a:latin typeface="Arial"/>
                <a:cs typeface="Arial"/>
              </a:rPr>
              <a:t>Funding and Accountability Before the LCFF</a:t>
            </a:r>
          </a:p>
        </p:txBody>
      </p:sp>
      <p:cxnSp>
        <p:nvCxnSpPr>
          <p:cNvPr id="37" name="Straight Connector 36">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Oval 3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2" name="Arc 4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6E866B8-ACB2-484F-B14F-3B2E4272CFA9}"/>
              </a:ext>
            </a:extLst>
          </p:cNvPr>
          <p:cNvSpPr>
            <a:spLocks noGrp="1"/>
          </p:cNvSpPr>
          <p:nvPr>
            <p:ph type="sldNum" sz="quarter" idx="12"/>
          </p:nvPr>
        </p:nvSpPr>
        <p:spPr>
          <a:xfrm>
            <a:off x="10576227" y="5987650"/>
            <a:ext cx="1145105" cy="7182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6</a:t>
            </a:fld>
            <a:endParaRPr lang="en-US" sz="2400" dirty="0">
              <a:solidFill>
                <a:schemeClr val="tx1"/>
              </a:solidFill>
              <a:ea typeface="+mn-ea"/>
            </a:endParaRPr>
          </a:p>
        </p:txBody>
      </p:sp>
    </p:spTree>
    <p:extLst>
      <p:ext uri="{BB962C8B-B14F-4D97-AF65-F5344CB8AC3E}">
        <p14:creationId xmlns:p14="http://schemas.microsoft.com/office/powerpoint/2010/main" val="175881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37E174C-0855-4ABD-B4DE-ED902FBD5CDB}"/>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latin typeface="Arial"/>
                <a:cs typeface="Arial"/>
              </a:rPr>
              <a:t>Closing Thoughts</a:t>
            </a:r>
          </a:p>
        </p:txBody>
      </p:sp>
      <p:cxnSp>
        <p:nvCxnSpPr>
          <p:cNvPr id="17" name="Straight Connector 16">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Arc 26">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F2E92B9-77BF-40BE-B02E-6E7386697972}"/>
              </a:ext>
            </a:extLst>
          </p:cNvPr>
          <p:cNvSpPr>
            <a:spLocks noGrp="1"/>
          </p:cNvSpPr>
          <p:nvPr>
            <p:ph type="sldNum" sz="quarter" idx="12"/>
          </p:nvPr>
        </p:nvSpPr>
        <p:spPr>
          <a:xfrm>
            <a:off x="10208694" y="6219664"/>
            <a:ext cx="1145105" cy="501811"/>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a:solidFill>
                  <a:schemeClr val="tx1"/>
                </a:solidFill>
                <a:ea typeface="+mn-ea"/>
              </a:rPr>
              <a:pPr>
                <a:spcAft>
                  <a:spcPts val="600"/>
                </a:spcAft>
              </a:pPr>
              <a:t>60</a:t>
            </a:fld>
            <a:endParaRPr lang="en-US" sz="2400" dirty="0">
              <a:solidFill>
                <a:schemeClr val="tx1"/>
              </a:solidFill>
              <a:ea typeface="+mn-ea"/>
            </a:endParaRPr>
          </a:p>
        </p:txBody>
      </p:sp>
    </p:spTree>
    <p:extLst>
      <p:ext uri="{BB962C8B-B14F-4D97-AF65-F5344CB8AC3E}">
        <p14:creationId xmlns:p14="http://schemas.microsoft.com/office/powerpoint/2010/main" val="245272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86DB4D1-27F9-4145-B432-F7BDBF7419BC}"/>
              </a:ext>
            </a:extLst>
          </p:cNvPr>
          <p:cNvSpPr>
            <a:spLocks noGrp="1"/>
          </p:cNvSpPr>
          <p:nvPr>
            <p:ph type="title"/>
          </p:nvPr>
        </p:nvSpPr>
        <p:spPr>
          <a:xfrm>
            <a:off x="408707" y="1198418"/>
            <a:ext cx="3200400" cy="4461163"/>
          </a:xfrm>
        </p:spPr>
        <p:txBody>
          <a:bodyPr>
            <a:normAutofit/>
          </a:bodyPr>
          <a:lstStyle/>
          <a:p>
            <a:r>
              <a:rPr lang="en-US" dirty="0"/>
              <a:t>Building on the Foundation</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A56AAD0F-D8E1-4E6E-97DB-675B3B69E856}"/>
              </a:ext>
            </a:extLst>
          </p:cNvPr>
          <p:cNvSpPr>
            <a:spLocks noGrp="1"/>
          </p:cNvSpPr>
          <p:nvPr>
            <p:ph idx="1"/>
          </p:nvPr>
        </p:nvSpPr>
        <p:spPr>
          <a:xfrm>
            <a:off x="4447308" y="591344"/>
            <a:ext cx="6906491" cy="5585619"/>
          </a:xfrm>
        </p:spPr>
        <p:txBody>
          <a:bodyPr anchor="ctr">
            <a:normAutofit/>
          </a:bodyPr>
          <a:lstStyle/>
          <a:p>
            <a:r>
              <a:rPr lang="en-US" dirty="0"/>
              <a:t>This webinar has provided an explanation of the foundational basis of the LCFF, the LCAP and the accountability system </a:t>
            </a:r>
          </a:p>
          <a:p>
            <a:r>
              <a:rPr lang="en-US" dirty="0"/>
              <a:t>In the coming weeks we will build on this foundation as we take an in-depth look at the LCAP, engaging educational partners, the requirement to increase or improve services and other applicable requirements</a:t>
            </a:r>
          </a:p>
        </p:txBody>
      </p:sp>
      <p:sp>
        <p:nvSpPr>
          <p:cNvPr id="4" name="Slide Number Placeholder 3">
            <a:extLst>
              <a:ext uri="{FF2B5EF4-FFF2-40B4-BE49-F238E27FC236}">
                <a16:creationId xmlns:a16="http://schemas.microsoft.com/office/drawing/2014/main" id="{4F0DFFE3-958E-4610-A0A3-667ADC20A286}"/>
              </a:ext>
            </a:extLst>
          </p:cNvPr>
          <p:cNvSpPr>
            <a:spLocks noGrp="1"/>
          </p:cNvSpPr>
          <p:nvPr>
            <p:ph type="sldNum" sz="quarter" idx="12"/>
          </p:nvPr>
        </p:nvSpPr>
        <p:spPr>
          <a:xfrm>
            <a:off x="9541564" y="6176964"/>
            <a:ext cx="1812235" cy="544512"/>
          </a:xfrm>
        </p:spPr>
        <p:txBody>
          <a:bodyPr>
            <a:normAutofit/>
          </a:bodyPr>
          <a:lstStyle/>
          <a:p>
            <a:pPr>
              <a:spcAft>
                <a:spcPts val="600"/>
              </a:spcAft>
            </a:pPr>
            <a:fld id="{1E47FE53-EBF0-4DA7-9D9D-CC1C3A20F3CB}" type="slidenum">
              <a:rPr lang="en-US" smtClean="0"/>
              <a:pPr>
                <a:spcAft>
                  <a:spcPts val="600"/>
                </a:spcAft>
              </a:pPr>
              <a:t>61</a:t>
            </a:fld>
            <a:endParaRPr lang="en-US" dirty="0"/>
          </a:p>
        </p:txBody>
      </p:sp>
    </p:spTree>
    <p:extLst>
      <p:ext uri="{BB962C8B-B14F-4D97-AF65-F5344CB8AC3E}">
        <p14:creationId xmlns:p14="http://schemas.microsoft.com/office/powerpoint/2010/main" val="1219513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58DC6C-4D38-4F71-A31C-8B07BD171F02}"/>
              </a:ext>
            </a:extLst>
          </p:cNvPr>
          <p:cNvSpPr>
            <a:spLocks noGrp="1"/>
          </p:cNvSpPr>
          <p:nvPr>
            <p:ph type="title"/>
          </p:nvPr>
        </p:nvSpPr>
        <p:spPr>
          <a:xfrm>
            <a:off x="839788" y="365126"/>
            <a:ext cx="10515600" cy="939800"/>
          </a:xfrm>
        </p:spPr>
        <p:txBody>
          <a:bodyPr anchor="b">
            <a:normAutofit/>
          </a:bodyPr>
          <a:lstStyle/>
          <a:p>
            <a:r>
              <a:rPr lang="en-US" sz="3600" dirty="0">
                <a:latin typeface="Arial" panose="020B0604020202020204" pitchFamily="34" charset="0"/>
                <a:cs typeface="Arial" panose="020B0604020202020204" pitchFamily="34" charset="0"/>
              </a:rPr>
              <a:t>Upcoming Webinars</a:t>
            </a:r>
          </a:p>
        </p:txBody>
      </p:sp>
      <p:sp>
        <p:nvSpPr>
          <p:cNvPr id="9" name="Text Placeholder 8">
            <a:extLst>
              <a:ext uri="{FF2B5EF4-FFF2-40B4-BE49-F238E27FC236}">
                <a16:creationId xmlns:a16="http://schemas.microsoft.com/office/drawing/2014/main" id="{EB28CA33-D341-4847-91F7-8CBC831646A6}"/>
              </a:ext>
            </a:extLst>
          </p:cNvPr>
          <p:cNvSpPr>
            <a:spLocks noGrp="1"/>
          </p:cNvSpPr>
          <p:nvPr>
            <p:ph type="body" idx="1"/>
          </p:nvPr>
        </p:nvSpPr>
        <p:spPr>
          <a:xfrm>
            <a:off x="839788" y="1252538"/>
            <a:ext cx="5157787" cy="823912"/>
          </a:xfrm>
        </p:spPr>
        <p:txBody>
          <a:bodyPr>
            <a:normAutofit/>
          </a:bodyPr>
          <a:lstStyle/>
          <a:p>
            <a:r>
              <a:rPr lang="en-US" sz="2800" b="0" dirty="0">
                <a:latin typeface="Arial" panose="020B0604020202020204" pitchFamily="34" charset="0"/>
                <a:cs typeface="Arial" panose="020B0604020202020204" pitchFamily="34" charset="0"/>
              </a:rPr>
              <a:t>Tuesdays @ 2</a:t>
            </a:r>
          </a:p>
        </p:txBody>
      </p:sp>
      <p:sp>
        <p:nvSpPr>
          <p:cNvPr id="10" name="Content Placeholder 9">
            <a:extLst>
              <a:ext uri="{FF2B5EF4-FFF2-40B4-BE49-F238E27FC236}">
                <a16:creationId xmlns:a16="http://schemas.microsoft.com/office/drawing/2014/main" id="{AB3A48CA-199F-464A-A10F-9A5B14230E26}"/>
              </a:ext>
            </a:extLst>
          </p:cNvPr>
          <p:cNvSpPr>
            <a:spLocks noGrp="1"/>
          </p:cNvSpPr>
          <p:nvPr>
            <p:ph sz="half" idx="2"/>
          </p:nvPr>
        </p:nvSpPr>
        <p:spPr>
          <a:xfrm>
            <a:off x="839788" y="2076450"/>
            <a:ext cx="5765945" cy="4279899"/>
          </a:xfrm>
        </p:spPr>
        <p:txBody>
          <a:bodyPr vert="horz" lIns="91440" tIns="45720" rIns="91440" bIns="45720" rtlCol="0" anchor="t">
            <a:normAutofit/>
          </a:bodyPr>
          <a:lstStyle/>
          <a:p>
            <a:pPr lvl="0"/>
            <a:r>
              <a:rPr lang="en-US" dirty="0">
                <a:latin typeface="Arial" panose="020B0604020202020204" pitchFamily="34" charset="0"/>
                <a:cs typeface="Arial" panose="020B0604020202020204" pitchFamily="34" charset="0"/>
              </a:rPr>
              <a:t>11/18: Local Indicators​</a:t>
            </a:r>
          </a:p>
          <a:p>
            <a:pPr lvl="0"/>
            <a:r>
              <a:rPr lang="en-US" dirty="0">
                <a:latin typeface="Arial" panose="020B0604020202020204" pitchFamily="34" charset="0"/>
                <a:cs typeface="Arial" panose="020B0604020202020204" pitchFamily="34" charset="0"/>
              </a:rPr>
              <a:t>12/2: Goals and Reporting and Measuring Results</a:t>
            </a:r>
          </a:p>
          <a:p>
            <a:pPr lvl="0"/>
            <a:r>
              <a:rPr lang="en-US" dirty="0">
                <a:latin typeface="Arial" panose="020B0604020202020204" pitchFamily="34" charset="0"/>
                <a:cs typeface="Arial" panose="020B0604020202020204" pitchFamily="34" charset="0"/>
              </a:rPr>
              <a:t>12/9: Actions and Action Tables</a:t>
            </a:r>
          </a:p>
          <a:p>
            <a:r>
              <a:rPr lang="en-US" dirty="0">
                <a:latin typeface="Arial" panose="020B0604020202020204" pitchFamily="34" charset="0"/>
                <a:cs typeface="Arial" panose="020B0604020202020204" pitchFamily="34" charset="0"/>
              </a:rPr>
              <a:t>12/16: Increased or Improved Services, Part II</a:t>
            </a:r>
          </a:p>
        </p:txBody>
      </p:sp>
      <p:sp>
        <p:nvSpPr>
          <p:cNvPr id="11" name="Text Placeholder 10">
            <a:extLst>
              <a:ext uri="{FF2B5EF4-FFF2-40B4-BE49-F238E27FC236}">
                <a16:creationId xmlns:a16="http://schemas.microsoft.com/office/drawing/2014/main" id="{5CFB381D-CDF5-493A-9930-F5993500DB75}"/>
              </a:ext>
            </a:extLst>
          </p:cNvPr>
          <p:cNvSpPr>
            <a:spLocks noGrp="1"/>
          </p:cNvSpPr>
          <p:nvPr>
            <p:ph type="body" sz="quarter" idx="3"/>
          </p:nvPr>
        </p:nvSpPr>
        <p:spPr>
          <a:xfrm>
            <a:off x="6650182" y="1252538"/>
            <a:ext cx="4705206" cy="823912"/>
          </a:xfrm>
        </p:spPr>
        <p:txBody>
          <a:bodyPr>
            <a:normAutofit/>
          </a:bodyPr>
          <a:lstStyle/>
          <a:p>
            <a:r>
              <a:rPr lang="en-US" sz="2800" b="0" dirty="0">
                <a:latin typeface="Arial" panose="020B0604020202020204" pitchFamily="34" charset="0"/>
                <a:cs typeface="Arial" panose="020B0604020202020204" pitchFamily="34" charset="0"/>
              </a:rPr>
              <a:t>Thursdays @ 3</a:t>
            </a:r>
          </a:p>
        </p:txBody>
      </p:sp>
      <p:sp>
        <p:nvSpPr>
          <p:cNvPr id="12" name="Content Placeholder 11">
            <a:extLst>
              <a:ext uri="{FF2B5EF4-FFF2-40B4-BE49-F238E27FC236}">
                <a16:creationId xmlns:a16="http://schemas.microsoft.com/office/drawing/2014/main" id="{63489BD4-CD6E-432B-A2E3-05E1609B1C1F}"/>
              </a:ext>
            </a:extLst>
          </p:cNvPr>
          <p:cNvSpPr>
            <a:spLocks noGrp="1"/>
          </p:cNvSpPr>
          <p:nvPr>
            <p:ph sz="quarter" idx="4"/>
          </p:nvPr>
        </p:nvSpPr>
        <p:spPr>
          <a:xfrm>
            <a:off x="6605733" y="2076450"/>
            <a:ext cx="4705206" cy="4113213"/>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11/6: Template and Instructions </a:t>
            </a:r>
          </a:p>
          <a:p>
            <a:r>
              <a:rPr lang="en-US" dirty="0">
                <a:latin typeface="Arial" panose="020B0604020202020204" pitchFamily="34" charset="0"/>
                <a:cs typeface="Arial" panose="020B0604020202020204" pitchFamily="34" charset="0"/>
              </a:rPr>
              <a:t>11/20: Engaging Educational Partners</a:t>
            </a:r>
          </a:p>
          <a:p>
            <a:pPr lvl="0"/>
            <a:r>
              <a:rPr lang="en-US" dirty="0">
                <a:latin typeface="Arial" panose="020B0604020202020204" pitchFamily="34" charset="0"/>
                <a:cs typeface="Arial" panose="020B0604020202020204" pitchFamily="34" charset="0"/>
              </a:rPr>
              <a:t>12/4: Goal Analysis</a:t>
            </a:r>
          </a:p>
          <a:p>
            <a:r>
              <a:rPr lang="en-US" dirty="0">
                <a:latin typeface="Arial" panose="020B0604020202020204" pitchFamily="34" charset="0"/>
                <a:cs typeface="Arial" panose="020B0604020202020204" pitchFamily="34" charset="0"/>
              </a:rPr>
              <a:t>12/11: Increased or Improved Services, Part I</a:t>
            </a:r>
          </a:p>
        </p:txBody>
      </p:sp>
      <p:sp>
        <p:nvSpPr>
          <p:cNvPr id="7" name="Slide Number Placeholder 6">
            <a:extLst>
              <a:ext uri="{FF2B5EF4-FFF2-40B4-BE49-F238E27FC236}">
                <a16:creationId xmlns:a16="http://schemas.microsoft.com/office/drawing/2014/main" id="{D56F84C0-610C-4232-A64D-6D04C02BF112}"/>
              </a:ext>
            </a:extLst>
          </p:cNvPr>
          <p:cNvSpPr>
            <a:spLocks noGrp="1"/>
          </p:cNvSpPr>
          <p:nvPr>
            <p:ph type="sldNum" sz="quarter" idx="12"/>
          </p:nvPr>
        </p:nvSpPr>
        <p:spPr>
          <a:xfrm>
            <a:off x="8610600" y="6189664"/>
            <a:ext cx="2743200" cy="5318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400"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24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18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2CDCFE9-A28A-4555-891B-18A3EEF42F12}"/>
              </a:ext>
            </a:extLst>
          </p:cNvPr>
          <p:cNvSpPr>
            <a:spLocks noGrp="1"/>
          </p:cNvSpPr>
          <p:nvPr>
            <p:ph type="title"/>
          </p:nvPr>
        </p:nvSpPr>
        <p:spPr>
          <a:xfrm>
            <a:off x="483436" y="1198418"/>
            <a:ext cx="3200400" cy="4461163"/>
          </a:xfrm>
        </p:spPr>
        <p:txBody>
          <a:bodyPr>
            <a:normAutofit/>
          </a:bodyPr>
          <a:lstStyle/>
          <a:p>
            <a:r>
              <a:rPr lang="en-US" dirty="0"/>
              <a:t>For More Information</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D27F30B6-F1A4-46D6-9560-656AA036C73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hlinkClick r:id="rId2"/>
              </a:rPr>
              <a:t>Local Control Funding Formula web page</a:t>
            </a:r>
            <a:endParaRPr lang="en-US" dirty="0"/>
          </a:p>
          <a:p>
            <a:r>
              <a:rPr lang="en-US" dirty="0">
                <a:hlinkClick r:id="rId3"/>
              </a:rPr>
              <a:t>Local Control and Accountability Plan (LCAP) web page</a:t>
            </a:r>
            <a:endParaRPr lang="en-US" dirty="0"/>
          </a:p>
          <a:p>
            <a:r>
              <a:rPr lang="en-US" dirty="0">
                <a:hlinkClick r:id="rId4"/>
              </a:rPr>
              <a:t>California School Dashboard web page</a:t>
            </a:r>
            <a:r>
              <a:rPr lang="en-US" dirty="0"/>
              <a:t> </a:t>
            </a:r>
          </a:p>
          <a:p>
            <a:r>
              <a:rPr lang="en-US" dirty="0">
                <a:hlinkClick r:id="rId5"/>
              </a:rPr>
              <a:t>California's System of Support web page</a:t>
            </a:r>
            <a:endParaRPr lang="en-US" dirty="0"/>
          </a:p>
          <a:p>
            <a:r>
              <a:rPr lang="en-US" dirty="0"/>
              <a:t>LCFF Updates:</a:t>
            </a:r>
          </a:p>
          <a:p>
            <a:pPr lvl="1"/>
            <a:r>
              <a:rPr lang="en-US" dirty="0"/>
              <a:t>Send a blank email to </a:t>
            </a:r>
            <a:r>
              <a:rPr lang="en-US" dirty="0">
                <a:hlinkClick r:id="rId6"/>
              </a:rPr>
              <a:t>join-LCFF-list@mlist.cde.ca.gov</a:t>
            </a:r>
            <a:endParaRPr lang="en-US" dirty="0"/>
          </a:p>
        </p:txBody>
      </p:sp>
      <p:sp>
        <p:nvSpPr>
          <p:cNvPr id="4" name="Slide Number Placeholder 3">
            <a:extLst>
              <a:ext uri="{FF2B5EF4-FFF2-40B4-BE49-F238E27FC236}">
                <a16:creationId xmlns:a16="http://schemas.microsoft.com/office/drawing/2014/main" id="{C79450FF-C744-4C4B-8124-3FB39D3A845F}"/>
              </a:ext>
            </a:extLst>
          </p:cNvPr>
          <p:cNvSpPr>
            <a:spLocks noGrp="1"/>
          </p:cNvSpPr>
          <p:nvPr>
            <p:ph type="sldNum" sz="quarter" idx="12"/>
          </p:nvPr>
        </p:nvSpPr>
        <p:spPr>
          <a:xfrm>
            <a:off x="9541564" y="6266656"/>
            <a:ext cx="1812235" cy="454819"/>
          </a:xfrm>
        </p:spPr>
        <p:txBody>
          <a:bodyPr>
            <a:normAutofit lnSpcReduction="10000"/>
          </a:bodyPr>
          <a:lstStyle/>
          <a:p>
            <a:pPr>
              <a:spcAft>
                <a:spcPts val="600"/>
              </a:spcAft>
            </a:pPr>
            <a:fld id="{1E47FE53-EBF0-4DA7-9D9D-CC1C3A20F3CB}" type="slidenum">
              <a:rPr lang="en-US" smtClean="0"/>
              <a:pPr>
                <a:spcAft>
                  <a:spcPts val="600"/>
                </a:spcAft>
              </a:pPr>
              <a:t>63</a:t>
            </a:fld>
            <a:endParaRPr lang="en-US" dirty="0"/>
          </a:p>
        </p:txBody>
      </p:sp>
    </p:spTree>
    <p:extLst>
      <p:ext uri="{BB962C8B-B14F-4D97-AF65-F5344CB8AC3E}">
        <p14:creationId xmlns:p14="http://schemas.microsoft.com/office/powerpoint/2010/main" val="67349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68B5D-7D78-D8A5-6FE3-DA3261AF032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CDBEF73-9BFC-9E7F-E848-0785F7FF5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A1D05DC-D094-13E9-61C2-A596FA66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16C2822-FD29-A46B-896D-F454D56DD5ED}"/>
              </a:ext>
            </a:extLst>
          </p:cNvPr>
          <p:cNvSpPr>
            <a:spLocks noGrp="1"/>
          </p:cNvSpPr>
          <p:nvPr>
            <p:ph type="title"/>
          </p:nvPr>
        </p:nvSpPr>
        <p:spPr>
          <a:xfrm>
            <a:off x="483436" y="1198418"/>
            <a:ext cx="3200400" cy="4461163"/>
          </a:xfrm>
        </p:spPr>
        <p:txBody>
          <a:bodyPr>
            <a:normAutofit/>
          </a:bodyPr>
          <a:lstStyle/>
          <a:p>
            <a:r>
              <a:rPr lang="en-US" dirty="0"/>
              <a:t>Contact Information</a:t>
            </a:r>
          </a:p>
        </p:txBody>
      </p:sp>
      <p:sp>
        <p:nvSpPr>
          <p:cNvPr id="17" name="Arc 16">
            <a:extLst>
              <a:ext uri="{FF2B5EF4-FFF2-40B4-BE49-F238E27FC236}">
                <a16:creationId xmlns:a16="http://schemas.microsoft.com/office/drawing/2014/main" id="{E074C24F-8FC4-5D5C-96E1-8AC927C9F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D626C6A3-07A4-BF63-137D-D2A10EA809D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200" dirty="0"/>
              <a:t>If you have any questions related to the LCAP or LCFF, please contact the Local Agency Systems Support Office at </a:t>
            </a:r>
            <a:r>
              <a:rPr lang="en-US" sz="2200" dirty="0">
                <a:hlinkClick r:id="rId2"/>
              </a:rPr>
              <a:t>LCFF@cde.ca.gov</a:t>
            </a:r>
            <a:r>
              <a:rPr lang="en-US" sz="2200" dirty="0"/>
              <a:t>   </a:t>
            </a:r>
          </a:p>
          <a:p>
            <a:r>
              <a:rPr lang="en-US" sz="2200" dirty="0"/>
              <a:t>For additional information about this or other webinars in this series, including PowerPoint files, please see the </a:t>
            </a:r>
            <a:r>
              <a:rPr lang="en-US" sz="2200" dirty="0">
                <a:hlinkClick r:id="rId3"/>
              </a:rPr>
              <a:t>Tuesdays @ 2 webpage  </a:t>
            </a:r>
            <a:endParaRPr lang="en-US" sz="2200" dirty="0"/>
          </a:p>
          <a:p>
            <a:r>
              <a:rPr lang="en-US" sz="2200" dirty="0"/>
              <a:t>For questions related to the Dashboard please contact the Analysis Measurement and Accountability Team at </a:t>
            </a:r>
            <a:r>
              <a:rPr lang="en-US" sz="2200" dirty="0">
                <a:hlinkClick r:id="rId4"/>
              </a:rPr>
              <a:t>Dashboard@cde.ca.gov</a:t>
            </a:r>
            <a:r>
              <a:rPr lang="en-US" sz="2200" dirty="0"/>
              <a:t>  </a:t>
            </a:r>
          </a:p>
          <a:p>
            <a:r>
              <a:rPr lang="en-US" sz="2200" dirty="0"/>
              <a:t>For questions related to the System of Support please contact the System of Support Office at </a:t>
            </a:r>
            <a:r>
              <a:rPr lang="en-US" sz="2200" dirty="0">
                <a:hlinkClick r:id="rId5"/>
              </a:rPr>
              <a:t>CASystemofSupport@cde.ca.gov</a:t>
            </a:r>
            <a:r>
              <a:rPr lang="en-US" sz="2200" dirty="0"/>
              <a:t> </a:t>
            </a:r>
          </a:p>
        </p:txBody>
      </p:sp>
      <p:sp>
        <p:nvSpPr>
          <p:cNvPr id="4" name="Slide Number Placeholder 3">
            <a:extLst>
              <a:ext uri="{FF2B5EF4-FFF2-40B4-BE49-F238E27FC236}">
                <a16:creationId xmlns:a16="http://schemas.microsoft.com/office/drawing/2014/main" id="{E7046B61-0F73-12DA-35CA-108167DBA0D7}"/>
              </a:ext>
            </a:extLst>
          </p:cNvPr>
          <p:cNvSpPr>
            <a:spLocks noGrp="1"/>
          </p:cNvSpPr>
          <p:nvPr>
            <p:ph type="sldNum" sz="quarter" idx="12"/>
          </p:nvPr>
        </p:nvSpPr>
        <p:spPr>
          <a:xfrm>
            <a:off x="9541564" y="6266656"/>
            <a:ext cx="1812235" cy="454819"/>
          </a:xfrm>
        </p:spPr>
        <p:txBody>
          <a:bodyPr>
            <a:normAutofit lnSpcReduction="10000"/>
          </a:bodyPr>
          <a:lstStyle/>
          <a:p>
            <a:pPr>
              <a:spcAft>
                <a:spcPts val="600"/>
              </a:spcAft>
            </a:pPr>
            <a:fld id="{1E47FE53-EBF0-4DA7-9D9D-CC1C3A20F3CB}" type="slidenum">
              <a:rPr lang="en-US" smtClean="0"/>
              <a:pPr>
                <a:spcAft>
                  <a:spcPts val="600"/>
                </a:spcAft>
              </a:pPr>
              <a:t>64</a:t>
            </a:fld>
            <a:endParaRPr lang="en-US" dirty="0"/>
          </a:p>
        </p:txBody>
      </p:sp>
    </p:spTree>
    <p:extLst>
      <p:ext uri="{BB962C8B-B14F-4D97-AF65-F5344CB8AC3E}">
        <p14:creationId xmlns:p14="http://schemas.microsoft.com/office/powerpoint/2010/main" val="1493545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19426982-7773-47DF-9C08-9F0AA8D375CF}"/>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b="1" kern="1200" dirty="0">
                <a:latin typeface="Arial"/>
                <a:cs typeface="Arial"/>
              </a:rPr>
              <a:t>Thank you for attending!</a:t>
            </a:r>
          </a:p>
        </p:txBody>
      </p:sp>
      <p:sp>
        <p:nvSpPr>
          <p:cNvPr id="4" name="Slide Number Placeholder 3">
            <a:extLst>
              <a:ext uri="{FF2B5EF4-FFF2-40B4-BE49-F238E27FC236}">
                <a16:creationId xmlns:a16="http://schemas.microsoft.com/office/drawing/2014/main" id="{D3D22527-E4B5-4944-B885-AC95006B0BC5}"/>
              </a:ext>
            </a:extLst>
          </p:cNvPr>
          <p:cNvSpPr>
            <a:spLocks noGrp="1"/>
          </p:cNvSpPr>
          <p:nvPr>
            <p:ph type="sldNum" sz="quarter" idx="12"/>
          </p:nvPr>
        </p:nvSpPr>
        <p:spPr>
          <a:xfrm>
            <a:off x="10467444" y="5997772"/>
            <a:ext cx="886355" cy="723704"/>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indent="0">
              <a:spcBef>
                <a:spcPts val="0"/>
              </a:spcBef>
              <a:spcAft>
                <a:spcPts val="600"/>
              </a:spcAft>
              <a:buNone/>
            </a:pPr>
            <a:fld id="{00000000-1234-1234-1234-123412341234}" type="slidenum">
              <a:rPr lang="en-US" sz="2400">
                <a:solidFill>
                  <a:schemeClr val="tx1"/>
                </a:solidFill>
                <a:latin typeface="+mn-lt"/>
                <a:ea typeface="+mn-ea"/>
                <a:cs typeface="+mn-cs"/>
              </a:rPr>
              <a:pPr lvl="0" indent="0">
                <a:spcBef>
                  <a:spcPts val="0"/>
                </a:spcBef>
                <a:spcAft>
                  <a:spcPts val="600"/>
                </a:spcAft>
                <a:buNone/>
              </a:pPr>
              <a:t>65</a:t>
            </a:fld>
            <a:endParaRPr lang="en-US" sz="2400" dirty="0">
              <a:solidFill>
                <a:schemeClr val="tx1"/>
              </a:solidFill>
              <a:latin typeface="+mn-lt"/>
              <a:ea typeface="+mn-ea"/>
              <a:cs typeface="+mn-cs"/>
            </a:endParaRPr>
          </a:p>
        </p:txBody>
      </p:sp>
      <p:sp>
        <p:nvSpPr>
          <p:cNvPr id="19" name="Arc 18">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798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E17D-289B-E52D-8F79-0FFC51E54EA0}"/>
              </a:ext>
            </a:extLst>
          </p:cNvPr>
          <p:cNvSpPr>
            <a:spLocks noGrp="1"/>
          </p:cNvSpPr>
          <p:nvPr>
            <p:ph type="title"/>
          </p:nvPr>
        </p:nvSpPr>
        <p:spPr/>
        <p:txBody>
          <a:bodyPr/>
          <a:lstStyle/>
          <a:p>
            <a:r>
              <a:rPr lang="en-US" dirty="0"/>
              <a:t>Appendix A – </a:t>
            </a:r>
            <a:r>
              <a:rPr lang="en-US" dirty="0">
                <a:hlinkClick r:id="rId2" action="ppaction://hlinksldjump"/>
              </a:rPr>
              <a:t>Slide 8</a:t>
            </a:r>
            <a:endParaRPr lang="en-US" dirty="0"/>
          </a:p>
        </p:txBody>
      </p:sp>
      <p:sp>
        <p:nvSpPr>
          <p:cNvPr id="3" name="Content Placeholder 2">
            <a:extLst>
              <a:ext uri="{FF2B5EF4-FFF2-40B4-BE49-F238E27FC236}">
                <a16:creationId xmlns:a16="http://schemas.microsoft.com/office/drawing/2014/main" id="{C7C415B5-5C57-EC3A-03C9-FA5A778EF560}"/>
              </a:ext>
            </a:extLst>
          </p:cNvPr>
          <p:cNvSpPr>
            <a:spLocks noGrp="1"/>
          </p:cNvSpPr>
          <p:nvPr>
            <p:ph idx="1"/>
          </p:nvPr>
        </p:nvSpPr>
        <p:spPr/>
        <p:txBody>
          <a:bodyPr/>
          <a:lstStyle/>
          <a:p>
            <a:r>
              <a:rPr lang="en-US" dirty="0"/>
              <a:t>Funding before the LCFF timeline going from left to right</a:t>
            </a:r>
          </a:p>
          <a:p>
            <a:pPr lvl="1"/>
            <a:r>
              <a:rPr lang="en-US" dirty="0"/>
              <a:t>1980-2013 – Modest growth in revenue limits, but a massive growth in categorical programs</a:t>
            </a:r>
          </a:p>
          <a:p>
            <a:pPr lvl="1"/>
            <a:r>
              <a:rPr lang="en-US" dirty="0"/>
              <a:t>1988 – Proposition 98</a:t>
            </a:r>
          </a:p>
          <a:p>
            <a:pPr lvl="1"/>
            <a:r>
              <a:rPr lang="en-US" dirty="0"/>
              <a:t>2008-2009 – Great Recession, midyear budget cuts, categorical flexibility</a:t>
            </a:r>
          </a:p>
          <a:p>
            <a:pPr lvl="1"/>
            <a:r>
              <a:rPr lang="en-US" dirty="0"/>
              <a:t>2013-2014 – First year of LCFF, elimination of over 40 categorical programs</a:t>
            </a:r>
          </a:p>
        </p:txBody>
      </p:sp>
      <p:sp>
        <p:nvSpPr>
          <p:cNvPr id="4" name="Slide Number Placeholder 3">
            <a:extLst>
              <a:ext uri="{FF2B5EF4-FFF2-40B4-BE49-F238E27FC236}">
                <a16:creationId xmlns:a16="http://schemas.microsoft.com/office/drawing/2014/main" id="{33EB1735-BD5E-9CC9-E7AD-BDFE5BFC20CA}"/>
              </a:ext>
            </a:extLst>
          </p:cNvPr>
          <p:cNvSpPr>
            <a:spLocks noGrp="1"/>
          </p:cNvSpPr>
          <p:nvPr>
            <p:ph type="sldNum" sz="quarter" idx="12"/>
          </p:nvPr>
        </p:nvSpPr>
        <p:spPr/>
        <p:txBody>
          <a:bodyPr/>
          <a:lstStyle/>
          <a:p>
            <a:fld id="{9CD8D479-8942-46E8-A226-A4E01F7A105C}" type="slidenum">
              <a:rPr lang="en-US" smtClean="0"/>
              <a:pPr/>
              <a:t>66</a:t>
            </a:fld>
            <a:endParaRPr lang="en-US" dirty="0">
              <a:solidFill>
                <a:schemeClr val="tx1"/>
              </a:solidFill>
            </a:endParaRPr>
          </a:p>
        </p:txBody>
      </p:sp>
    </p:spTree>
    <p:extLst>
      <p:ext uri="{BB962C8B-B14F-4D97-AF65-F5344CB8AC3E}">
        <p14:creationId xmlns:p14="http://schemas.microsoft.com/office/powerpoint/2010/main" val="175479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BB1E-8CEB-79D9-76C0-B59EFD64ECF2}"/>
              </a:ext>
            </a:extLst>
          </p:cNvPr>
          <p:cNvSpPr>
            <a:spLocks noGrp="1"/>
          </p:cNvSpPr>
          <p:nvPr>
            <p:ph type="title"/>
          </p:nvPr>
        </p:nvSpPr>
        <p:spPr/>
        <p:txBody>
          <a:bodyPr/>
          <a:lstStyle/>
          <a:p>
            <a:r>
              <a:rPr lang="en-US" dirty="0"/>
              <a:t>Appendix B – </a:t>
            </a:r>
            <a:r>
              <a:rPr lang="en-US" dirty="0">
                <a:hlinkClick r:id="rId2" action="ppaction://hlinksldjump"/>
              </a:rPr>
              <a:t>Slide 13</a:t>
            </a:r>
            <a:endParaRPr lang="en-US" dirty="0"/>
          </a:p>
        </p:txBody>
      </p:sp>
      <p:sp>
        <p:nvSpPr>
          <p:cNvPr id="3" name="Content Placeholder 2">
            <a:extLst>
              <a:ext uri="{FF2B5EF4-FFF2-40B4-BE49-F238E27FC236}">
                <a16:creationId xmlns:a16="http://schemas.microsoft.com/office/drawing/2014/main" id="{5E802F17-43B8-0448-406C-61A3C8782044}"/>
              </a:ext>
            </a:extLst>
          </p:cNvPr>
          <p:cNvSpPr>
            <a:spLocks noGrp="1"/>
          </p:cNvSpPr>
          <p:nvPr>
            <p:ph idx="1"/>
          </p:nvPr>
        </p:nvSpPr>
        <p:spPr>
          <a:xfrm>
            <a:off x="838200" y="1690688"/>
            <a:ext cx="10515600" cy="4486275"/>
          </a:xfrm>
        </p:spPr>
        <p:txBody>
          <a:bodyPr>
            <a:normAutofit lnSpcReduction="10000"/>
          </a:bodyPr>
          <a:lstStyle/>
          <a:p>
            <a:pPr lvl="0"/>
            <a:r>
              <a:rPr lang="en-US" dirty="0"/>
              <a:t>Funding changes made by the LCFF</a:t>
            </a:r>
          </a:p>
          <a:p>
            <a:pPr lvl="1"/>
            <a:r>
              <a:rPr lang="en-US" dirty="0"/>
              <a:t>2 bar graphs are situated side by side vertically. </a:t>
            </a:r>
          </a:p>
          <a:p>
            <a:pPr lvl="1"/>
            <a:r>
              <a:rPr lang="en-US" dirty="0"/>
              <a:t>The left bar graph is labeled as "Pre-LCFF" and separated into 2 sections:</a:t>
            </a:r>
          </a:p>
          <a:p>
            <a:pPr lvl="2"/>
            <a:r>
              <a:rPr lang="en-US" dirty="0"/>
              <a:t>Categorical Funding: Funding for specific purposes with many rules</a:t>
            </a:r>
          </a:p>
          <a:p>
            <a:pPr lvl="2"/>
            <a:r>
              <a:rPr lang="en-US" dirty="0"/>
              <a:t>Revenue Limit: Per-student funding with many adjustments, based on historical funding levels</a:t>
            </a:r>
          </a:p>
          <a:p>
            <a:pPr lvl="1"/>
            <a:r>
              <a:rPr lang="en-US" dirty="0"/>
              <a:t>The right bar graph is labeled as "LCFF" and separated into 2 sections:</a:t>
            </a:r>
          </a:p>
          <a:p>
            <a:pPr lvl="2"/>
            <a:r>
              <a:rPr lang="en-US" dirty="0"/>
              <a:t>LCFF Supplemental &amp; Concentration Grant add-ons: Additional funds provided based on the number and concentration of English learners, low-income, and foster youth students</a:t>
            </a:r>
          </a:p>
          <a:p>
            <a:pPr lvl="2"/>
            <a:r>
              <a:rPr lang="en-US" dirty="0"/>
              <a:t>LCFF Base Grant: Per-student funding, with adjustments based on grade level</a:t>
            </a:r>
          </a:p>
        </p:txBody>
      </p:sp>
      <p:sp>
        <p:nvSpPr>
          <p:cNvPr id="4" name="Slide Number Placeholder 3">
            <a:extLst>
              <a:ext uri="{FF2B5EF4-FFF2-40B4-BE49-F238E27FC236}">
                <a16:creationId xmlns:a16="http://schemas.microsoft.com/office/drawing/2014/main" id="{12E2FA05-B4E7-3B3C-A413-D2BDC5326C87}"/>
              </a:ext>
            </a:extLst>
          </p:cNvPr>
          <p:cNvSpPr>
            <a:spLocks noGrp="1"/>
          </p:cNvSpPr>
          <p:nvPr>
            <p:ph type="sldNum" sz="quarter" idx="12"/>
          </p:nvPr>
        </p:nvSpPr>
        <p:spPr/>
        <p:txBody>
          <a:bodyPr/>
          <a:lstStyle/>
          <a:p>
            <a:fld id="{9CD8D479-8942-46E8-A226-A4E01F7A105C}" type="slidenum">
              <a:rPr lang="en-US" smtClean="0"/>
              <a:pPr/>
              <a:t>67</a:t>
            </a:fld>
            <a:endParaRPr lang="en-US" dirty="0">
              <a:solidFill>
                <a:schemeClr val="tx1"/>
              </a:solidFill>
            </a:endParaRPr>
          </a:p>
        </p:txBody>
      </p:sp>
    </p:spTree>
    <p:extLst>
      <p:ext uri="{BB962C8B-B14F-4D97-AF65-F5344CB8AC3E}">
        <p14:creationId xmlns:p14="http://schemas.microsoft.com/office/powerpoint/2010/main" val="41033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9F79-1A64-7A6B-6C35-E64A8F6E93DF}"/>
              </a:ext>
            </a:extLst>
          </p:cNvPr>
          <p:cNvSpPr>
            <a:spLocks noGrp="1"/>
          </p:cNvSpPr>
          <p:nvPr>
            <p:ph type="title"/>
          </p:nvPr>
        </p:nvSpPr>
        <p:spPr/>
        <p:txBody>
          <a:bodyPr/>
          <a:lstStyle/>
          <a:p>
            <a:r>
              <a:rPr lang="en-US" dirty="0"/>
              <a:t>Appendix C – </a:t>
            </a:r>
            <a:r>
              <a:rPr lang="en-US" dirty="0">
                <a:hlinkClick r:id="rId2" action="ppaction://hlinksldjump"/>
              </a:rPr>
              <a:t>Slide 14</a:t>
            </a:r>
            <a:endParaRPr lang="en-US" dirty="0"/>
          </a:p>
        </p:txBody>
      </p:sp>
      <p:sp>
        <p:nvSpPr>
          <p:cNvPr id="3" name="Content Placeholder 2">
            <a:extLst>
              <a:ext uri="{FF2B5EF4-FFF2-40B4-BE49-F238E27FC236}">
                <a16:creationId xmlns:a16="http://schemas.microsoft.com/office/drawing/2014/main" id="{64B8E404-8135-4930-DBE4-A2777B7F0C37}"/>
              </a:ext>
            </a:extLst>
          </p:cNvPr>
          <p:cNvSpPr>
            <a:spLocks noGrp="1"/>
          </p:cNvSpPr>
          <p:nvPr>
            <p:ph idx="1"/>
          </p:nvPr>
        </p:nvSpPr>
        <p:spPr>
          <a:xfrm>
            <a:off x="838200" y="1825625"/>
            <a:ext cx="10515600" cy="4667250"/>
          </a:xfrm>
        </p:spPr>
        <p:txBody>
          <a:bodyPr>
            <a:normAutofit lnSpcReduction="10000"/>
          </a:bodyPr>
          <a:lstStyle/>
          <a:p>
            <a:pPr lvl="0"/>
            <a:r>
              <a:rPr lang="en-US" dirty="0"/>
              <a:t>LCFF Funding Formula Basics</a:t>
            </a:r>
          </a:p>
          <a:p>
            <a:pPr lvl="1"/>
            <a:r>
              <a:rPr lang="en-US" dirty="0"/>
              <a:t>The following images are placed in a right linear fashion:</a:t>
            </a:r>
          </a:p>
          <a:p>
            <a:pPr lvl="2"/>
            <a:r>
              <a:rPr lang="en-US" dirty="0"/>
              <a:t>Picture of student holding a paper with an "A+" grade labeled with "Per student base grant“</a:t>
            </a:r>
          </a:p>
          <a:p>
            <a:pPr lvl="2"/>
            <a:r>
              <a:rPr lang="en-US" dirty="0"/>
              <a:t>Plus sign</a:t>
            </a:r>
          </a:p>
          <a:p>
            <a:pPr lvl="2"/>
            <a:r>
              <a:rPr lang="en-US" dirty="0"/>
              <a:t>Picture of multiple students lined up labeled with "Grade span adjustments“</a:t>
            </a:r>
          </a:p>
          <a:p>
            <a:pPr lvl="2"/>
            <a:r>
              <a:rPr lang="en-US" dirty="0"/>
              <a:t>Plus sign</a:t>
            </a:r>
          </a:p>
          <a:p>
            <a:pPr lvl="2"/>
            <a:r>
              <a:rPr lang="en-US" dirty="0"/>
              <a:t>Picture of multiple-colored hands raised labeled with "Add-on adjustments based on the number and concentration of low-income, English learner, and foster youth students“</a:t>
            </a:r>
          </a:p>
          <a:p>
            <a:pPr lvl="2"/>
            <a:r>
              <a:rPr lang="en-US" dirty="0"/>
              <a:t>Equals sign</a:t>
            </a:r>
          </a:p>
          <a:p>
            <a:pPr lvl="2"/>
            <a:r>
              <a:rPr lang="en-US" dirty="0"/>
              <a:t>Green dollar sign</a:t>
            </a:r>
          </a:p>
          <a:p>
            <a:endParaRPr lang="en-US" dirty="0"/>
          </a:p>
        </p:txBody>
      </p:sp>
      <p:sp>
        <p:nvSpPr>
          <p:cNvPr id="4" name="Slide Number Placeholder 3">
            <a:extLst>
              <a:ext uri="{FF2B5EF4-FFF2-40B4-BE49-F238E27FC236}">
                <a16:creationId xmlns:a16="http://schemas.microsoft.com/office/drawing/2014/main" id="{67B136D9-6A8F-111B-7A4B-51D6D9EDF5AF}"/>
              </a:ext>
            </a:extLst>
          </p:cNvPr>
          <p:cNvSpPr>
            <a:spLocks noGrp="1"/>
          </p:cNvSpPr>
          <p:nvPr>
            <p:ph type="sldNum" sz="quarter" idx="12"/>
          </p:nvPr>
        </p:nvSpPr>
        <p:spPr/>
        <p:txBody>
          <a:bodyPr/>
          <a:lstStyle/>
          <a:p>
            <a:fld id="{9CD8D479-8942-46E8-A226-A4E01F7A105C}" type="slidenum">
              <a:rPr lang="en-US" smtClean="0"/>
              <a:pPr/>
              <a:t>68</a:t>
            </a:fld>
            <a:endParaRPr lang="en-US" dirty="0">
              <a:solidFill>
                <a:schemeClr val="tx1"/>
              </a:solidFill>
            </a:endParaRPr>
          </a:p>
        </p:txBody>
      </p:sp>
    </p:spTree>
    <p:extLst>
      <p:ext uri="{BB962C8B-B14F-4D97-AF65-F5344CB8AC3E}">
        <p14:creationId xmlns:p14="http://schemas.microsoft.com/office/powerpoint/2010/main" val="31883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7"/>
        <p:cNvGrpSpPr/>
        <p:nvPr/>
      </p:nvGrpSpPr>
      <p:grpSpPr>
        <a:xfrm>
          <a:off x="0" y="0"/>
          <a:ext cx="0" cy="0"/>
          <a:chOff x="0" y="0"/>
          <a:chExt cx="0" cy="0"/>
        </a:xfrm>
      </p:grpSpPr>
      <p:sp useBgFill="1">
        <p:nvSpPr>
          <p:cNvPr id="300" name="Rectangle 29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Arc 30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4">
            <a:extLst>
              <a:ext uri="{FF2B5EF4-FFF2-40B4-BE49-F238E27FC236}">
                <a16:creationId xmlns:a16="http://schemas.microsoft.com/office/drawing/2014/main" id="{184C7A66-B298-42B9-CB48-48E94438ED37}"/>
              </a:ext>
            </a:extLst>
          </p:cNvPr>
          <p:cNvSpPr>
            <a:spLocks noGrp="1"/>
          </p:cNvSpPr>
          <p:nvPr>
            <p:ph type="title"/>
          </p:nvPr>
        </p:nvSpPr>
        <p:spPr>
          <a:xfrm>
            <a:off x="219250" y="1669774"/>
            <a:ext cx="3853070" cy="3114261"/>
          </a:xfrm>
        </p:spPr>
        <p:txBody>
          <a:bodyPr>
            <a:normAutofit/>
          </a:bodyPr>
          <a:lstStyle/>
          <a:p>
            <a:r>
              <a:rPr lang="en-US" dirty="0">
                <a:latin typeface="Arial"/>
                <a:cs typeface="Arial"/>
              </a:rPr>
              <a:t>Funding Before the LCFF (1)</a:t>
            </a:r>
            <a:endParaRPr lang="en-US" dirty="0"/>
          </a:p>
        </p:txBody>
      </p:sp>
      <p:sp>
        <p:nvSpPr>
          <p:cNvPr id="4" name="Content Placeholder 3">
            <a:extLst>
              <a:ext uri="{FF2B5EF4-FFF2-40B4-BE49-F238E27FC236}">
                <a16:creationId xmlns:a16="http://schemas.microsoft.com/office/drawing/2014/main" id="{EE590493-930F-42AE-81AF-55CE36021EF3}"/>
              </a:ext>
            </a:extLst>
          </p:cNvPr>
          <p:cNvSpPr>
            <a:spLocks noGrp="1"/>
          </p:cNvSpPr>
          <p:nvPr>
            <p:ph idx="1"/>
          </p:nvPr>
        </p:nvSpPr>
        <p:spPr>
          <a:xfrm>
            <a:off x="4447308" y="591344"/>
            <a:ext cx="6906491" cy="5585619"/>
          </a:xfrm>
        </p:spPr>
        <p:txBody>
          <a:bodyPr anchor="ctr">
            <a:normAutofit/>
          </a:bodyPr>
          <a:lstStyle/>
          <a:p>
            <a:r>
              <a:rPr lang="en-US" dirty="0"/>
              <a:t>Until 1971: local control / local funding through property taxes</a:t>
            </a:r>
          </a:p>
          <a:p>
            <a:r>
              <a:rPr lang="en-US" dirty="0"/>
              <a:t>1972: Revenue Limits (frozen at then current level) - beginning of State control</a:t>
            </a:r>
          </a:p>
          <a:p>
            <a:r>
              <a:rPr lang="en-US" dirty="0"/>
              <a:t>Serano vs. Priest: inequities in funding unconstitutional</a:t>
            </a:r>
          </a:p>
          <a:p>
            <a:r>
              <a:rPr lang="en-US" dirty="0"/>
              <a:t>1978: Prop 13, which shifted a preponderance of funding away from local property taxes</a:t>
            </a:r>
          </a:p>
        </p:txBody>
      </p:sp>
      <p:sp>
        <p:nvSpPr>
          <p:cNvPr id="6" name="Slide Number Placeholder 5">
            <a:extLst>
              <a:ext uri="{FF2B5EF4-FFF2-40B4-BE49-F238E27FC236}">
                <a16:creationId xmlns:a16="http://schemas.microsoft.com/office/drawing/2014/main" id="{96154435-8DC9-8911-789D-7A6B347BABEA}"/>
              </a:ext>
            </a:extLst>
          </p:cNvPr>
          <p:cNvSpPr>
            <a:spLocks noGrp="1"/>
          </p:cNvSpPr>
          <p:nvPr>
            <p:ph type="sldNum" sz="quarter" idx="12"/>
          </p:nvPr>
        </p:nvSpPr>
        <p:spPr>
          <a:xfrm>
            <a:off x="9821600" y="6153944"/>
            <a:ext cx="1812235" cy="544512"/>
          </a:xfrm>
        </p:spPr>
        <p:txBody>
          <a:bodyPr>
            <a:normAutofit/>
          </a:bodyPr>
          <a:lstStyle/>
          <a:p>
            <a:pPr>
              <a:spcAft>
                <a:spcPts val="600"/>
              </a:spcAft>
            </a:pPr>
            <a:fld id="{9CD8D479-8942-46E8-A226-A4E01F7A105C}" type="slidenum">
              <a:rPr lang="en-US" smtClean="0"/>
              <a:pPr>
                <a:spcAft>
                  <a:spcPts val="600"/>
                </a:spcAft>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CB6D-2B00-AD81-EE21-D4E4414B44FF}"/>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Funding Before the LCFF (2)</a:t>
            </a:r>
          </a:p>
        </p:txBody>
      </p:sp>
      <p:pic>
        <p:nvPicPr>
          <p:cNvPr id="9" name="Content Placeholder 8" descr="See Appendix A for descriptive text">
            <a:extLst>
              <a:ext uri="{FF2B5EF4-FFF2-40B4-BE49-F238E27FC236}">
                <a16:creationId xmlns:a16="http://schemas.microsoft.com/office/drawing/2014/main" id="{5FDD50B3-96AB-EC01-104E-1DDB377D5DA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07604" y="1370401"/>
            <a:ext cx="9776791" cy="4117198"/>
          </a:xfrm>
        </p:spPr>
      </p:pic>
      <p:sp>
        <p:nvSpPr>
          <p:cNvPr id="4" name="Content Placeholder 3">
            <a:extLst>
              <a:ext uri="{FF2B5EF4-FFF2-40B4-BE49-F238E27FC236}">
                <a16:creationId xmlns:a16="http://schemas.microsoft.com/office/drawing/2014/main" id="{885B6B53-A87B-7FD2-DE5F-6E0B203D86A4}"/>
              </a:ext>
            </a:extLst>
          </p:cNvPr>
          <p:cNvSpPr>
            <a:spLocks noGrp="1"/>
          </p:cNvSpPr>
          <p:nvPr>
            <p:ph sz="half" idx="2"/>
          </p:nvPr>
        </p:nvSpPr>
        <p:spPr>
          <a:xfrm>
            <a:off x="384314" y="5888106"/>
            <a:ext cx="9776791" cy="650806"/>
          </a:xfrm>
        </p:spPr>
        <p:txBody>
          <a:bodyPr>
            <a:normAutofit/>
          </a:bodyPr>
          <a:lstStyle/>
          <a:p>
            <a:pPr marL="0" indent="0">
              <a:buNone/>
            </a:pPr>
            <a:r>
              <a:rPr lang="en-US" sz="2400" dirty="0">
                <a:latin typeface="Arial" panose="020B0604020202020204" pitchFamily="34" charset="0"/>
                <a:cs typeface="Arial" panose="020B0604020202020204" pitchFamily="34" charset="0"/>
              </a:rPr>
              <a:t>*see </a:t>
            </a:r>
            <a:r>
              <a:rPr lang="en-US" sz="2400" dirty="0">
                <a:latin typeface="Arial" panose="020B0604020202020204" pitchFamily="34" charset="0"/>
                <a:cs typeface="Arial" panose="020B0604020202020204" pitchFamily="34" charset="0"/>
                <a:hlinkClick r:id="rId4" action="ppaction://hlinksldjump"/>
              </a:rPr>
              <a:t>Appendix A</a:t>
            </a:r>
            <a:r>
              <a:rPr lang="en-US" sz="2400" dirty="0">
                <a:latin typeface="Arial" panose="020B0604020202020204" pitchFamily="34" charset="0"/>
                <a:cs typeface="Arial" panose="020B0604020202020204" pitchFamily="34" charset="0"/>
              </a:rPr>
              <a:t> for descriptive text </a:t>
            </a:r>
          </a:p>
        </p:txBody>
      </p:sp>
      <p:sp>
        <p:nvSpPr>
          <p:cNvPr id="7" name="Slide Number Placeholder 6">
            <a:extLst>
              <a:ext uri="{FF2B5EF4-FFF2-40B4-BE49-F238E27FC236}">
                <a16:creationId xmlns:a16="http://schemas.microsoft.com/office/drawing/2014/main" id="{4732FDB3-85DA-8F55-5216-3ECBC06884C9}"/>
              </a:ext>
            </a:extLst>
          </p:cNvPr>
          <p:cNvSpPr>
            <a:spLocks noGrp="1"/>
          </p:cNvSpPr>
          <p:nvPr>
            <p:ph type="sldNum" sz="quarter" idx="12"/>
          </p:nvPr>
        </p:nvSpPr>
        <p:spPr/>
        <p:txBody>
          <a:bodyPr/>
          <a:lstStyle/>
          <a:p>
            <a:fld id="{9CD8D479-8942-46E8-A226-A4E01F7A105C}" type="slidenum">
              <a:rPr lang="en-US" smtClean="0"/>
              <a:t>8</a:t>
            </a:fld>
            <a:endParaRPr lang="en-US"/>
          </a:p>
        </p:txBody>
      </p:sp>
    </p:spTree>
    <p:extLst>
      <p:ext uri="{BB962C8B-B14F-4D97-AF65-F5344CB8AC3E}">
        <p14:creationId xmlns:p14="http://schemas.microsoft.com/office/powerpoint/2010/main" val="315931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87FCF-5940-4F12-B38C-8A23041798FE}"/>
              </a:ext>
            </a:extLst>
          </p:cNvPr>
          <p:cNvSpPr>
            <a:spLocks noGrp="1"/>
          </p:cNvSpPr>
          <p:nvPr>
            <p:ph type="title"/>
          </p:nvPr>
        </p:nvSpPr>
        <p:spPr>
          <a:xfrm>
            <a:off x="164123" y="1153572"/>
            <a:ext cx="3723111" cy="4461163"/>
          </a:xfrm>
        </p:spPr>
        <p:txBody>
          <a:bodyPr>
            <a:normAutofit/>
          </a:bodyPr>
          <a:lstStyle/>
          <a:p>
            <a:r>
              <a:rPr lang="en-US" dirty="0"/>
              <a:t>Accountability Before the LCFF</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71074E-9151-466A-BE37-4FBCFEC1A4FC}"/>
              </a:ext>
            </a:extLst>
          </p:cNvPr>
          <p:cNvSpPr>
            <a:spLocks noGrp="1"/>
          </p:cNvSpPr>
          <p:nvPr>
            <p:ph idx="1"/>
          </p:nvPr>
        </p:nvSpPr>
        <p:spPr>
          <a:xfrm>
            <a:off x="4447308" y="591344"/>
            <a:ext cx="6906491" cy="5585619"/>
          </a:xfrm>
        </p:spPr>
        <p:txBody>
          <a:bodyPr vert="horz" lIns="91440" tIns="45720" rIns="91440" bIns="45720" rtlCol="0" anchor="ctr">
            <a:noAutofit/>
          </a:bodyPr>
          <a:lstStyle/>
          <a:p>
            <a:r>
              <a:rPr lang="en-US" dirty="0">
                <a:latin typeface="Arial"/>
                <a:cs typeface="Arial"/>
              </a:rPr>
              <a:t>Accountability before LCFF was a top-down system characterized by a single measure of success and a one-size-fits-all approach to improvement.</a:t>
            </a:r>
          </a:p>
          <a:p>
            <a:r>
              <a:rPr lang="en-US" dirty="0">
                <a:latin typeface="Arial"/>
                <a:cs typeface="Arial"/>
              </a:rPr>
              <a:t>The Public Schools Accountability Act (1999)</a:t>
            </a:r>
          </a:p>
          <a:p>
            <a:pPr lvl="1"/>
            <a:r>
              <a:rPr lang="en-US" dirty="0">
                <a:latin typeface="Arial"/>
                <a:cs typeface="Arial"/>
              </a:rPr>
              <a:t>The Academic Performance Index (API)</a:t>
            </a:r>
          </a:p>
          <a:p>
            <a:pPr lvl="1"/>
            <a:r>
              <a:rPr lang="en-US" dirty="0">
                <a:latin typeface="Arial"/>
                <a:cs typeface="Arial"/>
              </a:rPr>
              <a:t>The Immediate Intervention/ Underperforming Schools Program</a:t>
            </a:r>
          </a:p>
          <a:p>
            <a:pPr lvl="2"/>
            <a:r>
              <a:rPr lang="en-US" dirty="0">
                <a:latin typeface="Arial"/>
                <a:cs typeface="Arial"/>
              </a:rPr>
              <a:t>School Assistance and Intervention Team (SAIT)</a:t>
            </a:r>
          </a:p>
          <a:p>
            <a:pPr lvl="2"/>
            <a:r>
              <a:rPr lang="en-US" dirty="0">
                <a:latin typeface="Arial"/>
                <a:cs typeface="Arial"/>
              </a:rPr>
              <a:t>District Assistance and Intervention Team (DAIT)</a:t>
            </a:r>
          </a:p>
          <a:p>
            <a:r>
              <a:rPr lang="en-US" dirty="0">
                <a:latin typeface="Arial"/>
                <a:cs typeface="Arial"/>
              </a:rPr>
              <a:t>The No Child Left Behind Act of 2001 (NCLB)</a:t>
            </a:r>
          </a:p>
          <a:p>
            <a:pPr lvl="1"/>
            <a:r>
              <a:rPr lang="en-US" dirty="0">
                <a:latin typeface="Arial"/>
                <a:cs typeface="Arial"/>
              </a:rPr>
              <a:t>Adequate Yearly Progress (AYP)</a:t>
            </a:r>
          </a:p>
          <a:p>
            <a:pPr lvl="1"/>
            <a:r>
              <a:rPr lang="en-US" dirty="0">
                <a:latin typeface="Arial"/>
                <a:cs typeface="Arial"/>
              </a:rPr>
              <a:t>Program Improvement</a:t>
            </a:r>
          </a:p>
          <a:p>
            <a:pPr lvl="1"/>
            <a:r>
              <a:rPr lang="en-US" dirty="0">
                <a:latin typeface="Arial"/>
                <a:cs typeface="Arial"/>
              </a:rPr>
              <a:t>Corrective Action</a:t>
            </a:r>
            <a:endParaRPr lang="en-US" sz="1700" dirty="0"/>
          </a:p>
        </p:txBody>
      </p:sp>
      <p:sp>
        <p:nvSpPr>
          <p:cNvPr id="4" name="Slide Number Placeholder 3">
            <a:extLst>
              <a:ext uri="{FF2B5EF4-FFF2-40B4-BE49-F238E27FC236}">
                <a16:creationId xmlns:a16="http://schemas.microsoft.com/office/drawing/2014/main" id="{98022804-E519-4676-81EB-B3D0F832154C}"/>
              </a:ext>
            </a:extLst>
          </p:cNvPr>
          <p:cNvSpPr>
            <a:spLocks noGrp="1"/>
          </p:cNvSpPr>
          <p:nvPr>
            <p:ph type="sldNum" sz="quarter" idx="12"/>
          </p:nvPr>
        </p:nvSpPr>
        <p:spPr>
          <a:xfrm>
            <a:off x="9834769" y="6176963"/>
            <a:ext cx="1812235" cy="521493"/>
          </a:xfrm>
        </p:spPr>
        <p:txBody>
          <a:bodyPr>
            <a:normAutofit/>
          </a:bodyPr>
          <a:lstStyle/>
          <a:p>
            <a:pPr>
              <a:spcAft>
                <a:spcPts val="600"/>
              </a:spcAft>
            </a:pPr>
            <a:fld id="{1E47FE53-EBF0-4DA7-9D9D-CC1C3A20F3CB}" type="slidenum">
              <a:rPr lang="en-US" smtClean="0"/>
              <a:pPr>
                <a:spcAft>
                  <a:spcPts val="600"/>
                </a:spcAft>
              </a:pPr>
              <a:t>9</a:t>
            </a:fld>
            <a:endParaRPr lang="en-US" dirty="0"/>
          </a:p>
        </p:txBody>
      </p:sp>
    </p:spTree>
    <p:extLst>
      <p:ext uri="{BB962C8B-B14F-4D97-AF65-F5344CB8AC3E}">
        <p14:creationId xmlns:p14="http://schemas.microsoft.com/office/powerpoint/2010/main" val="225080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Custom 31">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1704A0"/>
      </a:hlink>
      <a:folHlink>
        <a:srgbClr val="7030A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6173</Words>
  <Application>Microsoft Office PowerPoint</Application>
  <PresentationFormat>Widescreen</PresentationFormat>
  <Paragraphs>545</Paragraphs>
  <Slides>68</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Calibri Light</vt:lpstr>
      <vt:lpstr>Corbel</vt:lpstr>
      <vt:lpstr>Times</vt:lpstr>
      <vt:lpstr>3_Blank Presentation</vt:lpstr>
      <vt:lpstr>Office 2013 - 2022 Theme</vt:lpstr>
      <vt:lpstr>Introduction to the Local Control Funding Formula</vt:lpstr>
      <vt:lpstr>Webinar Series</vt:lpstr>
      <vt:lpstr>Purpose</vt:lpstr>
      <vt:lpstr>Intended Audience</vt:lpstr>
      <vt:lpstr>Why?</vt:lpstr>
      <vt:lpstr>Background</vt:lpstr>
      <vt:lpstr>Funding Before the LCFF (1)</vt:lpstr>
      <vt:lpstr>Funding Before the LCFF (2)</vt:lpstr>
      <vt:lpstr>Accountability Before the LCFF</vt:lpstr>
      <vt:lpstr>Foundational Principles of the LCFF</vt:lpstr>
      <vt:lpstr>Key Components of the LCFF</vt:lpstr>
      <vt:lpstr>LCFF Funding</vt:lpstr>
      <vt:lpstr>Funding Changes Made by LCFF</vt:lpstr>
      <vt:lpstr>LCFF Funding Formula Basics</vt:lpstr>
      <vt:lpstr>Unrestricted Funds</vt:lpstr>
      <vt:lpstr>Funding Flexibility to Ensure Student Success</vt:lpstr>
      <vt:lpstr>Equity Multiplier Funding</vt:lpstr>
      <vt:lpstr>Requirement to Increase or Improve Services</vt:lpstr>
      <vt:lpstr>Increasing or Improving Services (1)</vt:lpstr>
      <vt:lpstr>Increasing or Improving Services (2)</vt:lpstr>
      <vt:lpstr>Specific Training Sessions</vt:lpstr>
      <vt:lpstr>The LCFF State Priorities</vt:lpstr>
      <vt:lpstr>LCFF State Priorities</vt:lpstr>
      <vt:lpstr>Priority 1: Basic Conditions and Services</vt:lpstr>
      <vt:lpstr>Priority 2: State Standards</vt:lpstr>
      <vt:lpstr>Priority 3: Parental Involvement and Family Engagement</vt:lpstr>
      <vt:lpstr>Priority 4: Pupil Achievement (1)</vt:lpstr>
      <vt:lpstr>Priority 4: Pupil Achievement (2)</vt:lpstr>
      <vt:lpstr>Priority 5: Pupil Engagement </vt:lpstr>
      <vt:lpstr>Priority 6: School Climate</vt:lpstr>
      <vt:lpstr>Priority 7: Course Access</vt:lpstr>
      <vt:lpstr>Priority 8: Student Outcomes</vt:lpstr>
      <vt:lpstr>Priority 9: Coordination of Instruction</vt:lpstr>
      <vt:lpstr>Priority 10: Coordination of Services (1)</vt:lpstr>
      <vt:lpstr>Priority 10: Coordination of Services (2)</vt:lpstr>
      <vt:lpstr>Local Priorities</vt:lpstr>
      <vt:lpstr>The LCAP</vt:lpstr>
      <vt:lpstr>The Local Control and Accountability Plan</vt:lpstr>
      <vt:lpstr>New Requirement: LCAP Adoption Fiscal Penalty </vt:lpstr>
      <vt:lpstr>Student Groups</vt:lpstr>
      <vt:lpstr>Framing the LCAP (1)</vt:lpstr>
      <vt:lpstr>Framing the LCAP (2)</vt:lpstr>
      <vt:lpstr>Framing the LCAP (3)</vt:lpstr>
      <vt:lpstr>Framing the LCAP (4)</vt:lpstr>
      <vt:lpstr>LCAP Development Process</vt:lpstr>
      <vt:lpstr>Approval Criteria for the LCAP</vt:lpstr>
      <vt:lpstr>The California School Dashboard</vt:lpstr>
      <vt:lpstr>Multiple Measures</vt:lpstr>
      <vt:lpstr>State and Local Indicators</vt:lpstr>
      <vt:lpstr>The Role of the Dashboard in the LCAP (1)</vt:lpstr>
      <vt:lpstr>The Role of the Dashboard in the LCAP (2)</vt:lpstr>
      <vt:lpstr>California Statewide System of Support</vt:lpstr>
      <vt:lpstr>The Goal of the System of Support</vt:lpstr>
      <vt:lpstr>Support for All LEAs</vt:lpstr>
      <vt:lpstr>Characteristics of the System of Support</vt:lpstr>
      <vt:lpstr>Various Support Providers</vt:lpstr>
      <vt:lpstr>Levels of Support</vt:lpstr>
      <vt:lpstr>A Cycle of Continuous Improvement</vt:lpstr>
      <vt:lpstr>Memorializing the Support Process</vt:lpstr>
      <vt:lpstr>Closing Thoughts</vt:lpstr>
      <vt:lpstr>Building on the Foundation</vt:lpstr>
      <vt:lpstr>Upcoming Webinars</vt:lpstr>
      <vt:lpstr>For More Information</vt:lpstr>
      <vt:lpstr>Contact Information</vt:lpstr>
      <vt:lpstr>Thank you for attending!</vt:lpstr>
      <vt:lpstr>Appendix A – Slide 8</vt:lpstr>
      <vt:lpstr>Appendix B – Slide 13</vt:lpstr>
      <vt:lpstr>Appendix C – Slide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Local Control Funding Formula - LCFF (CA Dept of Education)</dc:title>
  <dc:subject>Tuesdays @ 2 webinar presentation of the Introduction to the Local Control Funding Formula.</dc:subject>
  <dc:creator/>
  <cp:keywords>lcff, intro, introduction, local, control, funding formula, accountability, plan, lcap</cp:keywords>
  <cp:lastModifiedBy/>
  <cp:revision>1</cp:revision>
  <dcterms:created xsi:type="dcterms:W3CDTF">2025-12-04T02:06:25Z</dcterms:created>
  <dcterms:modified xsi:type="dcterms:W3CDTF">2025-12-04T02:06:46Z</dcterms:modified>
</cp:coreProperties>
</file>