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4" r:id="rId1"/>
    <p:sldMasterId id="2147483697" r:id="rId2"/>
  </p:sldMasterIdLst>
  <p:notesMasterIdLst>
    <p:notesMasterId r:id="rId69"/>
  </p:notesMasterIdLst>
  <p:handoutMasterIdLst>
    <p:handoutMasterId r:id="rId70"/>
  </p:handoutMasterIdLst>
  <p:sldIdLst>
    <p:sldId id="372" r:id="rId3"/>
    <p:sldId id="349" r:id="rId4"/>
    <p:sldId id="348" r:id="rId5"/>
    <p:sldId id="549" r:id="rId6"/>
    <p:sldId id="311" r:id="rId7"/>
    <p:sldId id="312" r:id="rId8"/>
    <p:sldId id="550" r:id="rId9"/>
    <p:sldId id="551" r:id="rId10"/>
    <p:sldId id="308" r:id="rId11"/>
    <p:sldId id="313" r:id="rId12"/>
    <p:sldId id="552" r:id="rId13"/>
    <p:sldId id="315" r:id="rId14"/>
    <p:sldId id="380" r:id="rId15"/>
    <p:sldId id="370" r:id="rId16"/>
    <p:sldId id="544" r:id="rId17"/>
    <p:sldId id="545" r:id="rId18"/>
    <p:sldId id="546" r:id="rId19"/>
    <p:sldId id="547" r:id="rId20"/>
    <p:sldId id="314" r:id="rId21"/>
    <p:sldId id="554" r:id="rId22"/>
    <p:sldId id="555" r:id="rId23"/>
    <p:sldId id="369" r:id="rId24"/>
    <p:sldId id="553" r:id="rId25"/>
    <p:sldId id="556" r:id="rId26"/>
    <p:sldId id="371" r:id="rId27"/>
    <p:sldId id="557" r:id="rId28"/>
    <p:sldId id="336" r:id="rId29"/>
    <p:sldId id="337" r:id="rId30"/>
    <p:sldId id="338" r:id="rId31"/>
    <p:sldId id="569" r:id="rId32"/>
    <p:sldId id="570" r:id="rId33"/>
    <p:sldId id="571" r:id="rId34"/>
    <p:sldId id="572" r:id="rId35"/>
    <p:sldId id="366" r:id="rId36"/>
    <p:sldId id="558" r:id="rId37"/>
    <p:sldId id="559" r:id="rId38"/>
    <p:sldId id="560" r:id="rId39"/>
    <p:sldId id="561" r:id="rId40"/>
    <p:sldId id="344" r:id="rId41"/>
    <p:sldId id="316" r:id="rId42"/>
    <p:sldId id="332" r:id="rId43"/>
    <p:sldId id="562" r:id="rId44"/>
    <p:sldId id="368" r:id="rId45"/>
    <p:sldId id="563" r:id="rId46"/>
    <p:sldId id="564" r:id="rId47"/>
    <p:sldId id="565" r:id="rId48"/>
    <p:sldId id="566" r:id="rId49"/>
    <p:sldId id="567" r:id="rId50"/>
    <p:sldId id="323" r:id="rId51"/>
    <p:sldId id="317" r:id="rId52"/>
    <p:sldId id="568" r:id="rId53"/>
    <p:sldId id="373" r:id="rId54"/>
    <p:sldId id="320" r:id="rId55"/>
    <p:sldId id="379" r:id="rId56"/>
    <p:sldId id="322" r:id="rId57"/>
    <p:sldId id="376" r:id="rId58"/>
    <p:sldId id="357" r:id="rId59"/>
    <p:sldId id="324" r:id="rId60"/>
    <p:sldId id="333" r:id="rId61"/>
    <p:sldId id="377" r:id="rId62"/>
    <p:sldId id="335" r:id="rId63"/>
    <p:sldId id="345" r:id="rId64"/>
    <p:sldId id="375" r:id="rId65"/>
    <p:sldId id="326" r:id="rId66"/>
    <p:sldId id="573" r:id="rId67"/>
    <p:sldId id="358" r:id="rId6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4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572" autoAdjust="0"/>
  </p:normalViewPr>
  <p:slideViewPr>
    <p:cSldViewPr snapToGrid="0">
      <p:cViewPr varScale="1">
        <p:scale>
          <a:sx n="62" d="100"/>
          <a:sy n="62" d="100"/>
        </p:scale>
        <p:origin x="72" y="128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 Type="http://schemas.openxmlformats.org/officeDocument/2006/relationships/slide" Target="slides/slide5.xml"/><Relationship Id="rId71"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handoutMaster" Target="handoutMasters/handoutMaster1.xml"/><Relationship Id="rId75"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E08F2E-5F06-4CE2-A139-452A1382A6F0}" type="datetimeFigureOut">
              <a:rPr lang="en-US"/>
              <a:t>12/1/2023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28588A-5C4E-401A-AECC-B6F63A9DE965}" type="slidenum">
              <a:rPr/>
              <a:t>‹#›</a:t>
            </a:fld>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C5DC6-1594-414D-9341-ABA08739246C}" type="datetimeFigureOut">
              <a:rPr lang="en-US"/>
              <a:t>12/1/2023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542409-6A04-4DC6-AC3A-D3758287A8F2}" type="slidenum">
              <a:rPr/>
              <a:t>‹#›</a:t>
            </a:fld>
            <a:endParaRPr/>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cachiras21.blogspot.com/2012/07/thing-16-research-reference-tools.html"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creativecommons.org/licenses/by-nc-sa/3.0/"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t>Accountability before LCFF was a top-down system characterized by a single measure of success and a one-size-fits-all approach to improvement.</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428029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Clr>
                <a:schemeClr val="dk1"/>
              </a:buClr>
              <a:buSzPts val="1200"/>
              <a:buFont typeface="Arial"/>
              <a:buNone/>
            </a:pPr>
            <a:r>
              <a:rPr lang="en-US" i="0"/>
              <a:t>From </a:t>
            </a:r>
            <a:r>
              <a:rPr lang="en-US" i="1"/>
              <a:t>EC</a:t>
            </a:r>
            <a:r>
              <a:rPr lang="en-US" i="0"/>
              <a:t> sections 52060(d)(1) and 52066(d)(1):</a:t>
            </a:r>
          </a:p>
          <a:p>
            <a:pPr marL="0" lvl="0" indent="0" algn="l" rtl="0">
              <a:spcBef>
                <a:spcPts val="0"/>
              </a:spcBef>
              <a:spcAft>
                <a:spcPts val="0"/>
              </a:spcAft>
              <a:buClr>
                <a:schemeClr val="dk1"/>
              </a:buClr>
              <a:buSzPts val="1200"/>
              <a:buFont typeface="Arial"/>
              <a:buNone/>
            </a:pPr>
            <a:endParaRPr lang="en-US"/>
          </a:p>
          <a:p>
            <a:pPr marL="0" lvl="0" indent="-76200" algn="l" rtl="0">
              <a:spcBef>
                <a:spcPts val="0"/>
              </a:spcBef>
              <a:spcAft>
                <a:spcPts val="0"/>
              </a:spcAft>
              <a:buClr>
                <a:schemeClr val="dk1"/>
              </a:buClr>
              <a:buSzPts val="1200"/>
              <a:buFont typeface="Arial"/>
              <a:buChar char="•"/>
            </a:pPr>
            <a:r>
              <a:rPr lang="en-US" sz="1200" b="0" i="0" u="none" strike="noStrike" cap="none">
                <a:solidFill>
                  <a:schemeClr val="dk1"/>
                </a:solidFill>
                <a:effectLst/>
                <a:latin typeface="Calibri"/>
                <a:ea typeface="Calibri"/>
                <a:cs typeface="Calibri"/>
                <a:sym typeface="Calibri"/>
              </a:rPr>
              <a:t> The degree to which the teachers of the school district are appropriately assigned in accordance with Section 44258.9, and fully credentialed in the subject areas, and, for the pupils they are teaching, every pupil in the school district has sufficient access to the standards-aligned instructional materials as determined pursuant to Section 60119, and school facilities are maintained in good repair, as defined in subdivision (d) of Section 17002</a:t>
            </a:r>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94318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Clr>
                <a:schemeClr val="dk1"/>
              </a:buClr>
              <a:buSzPts val="1200"/>
              <a:buFont typeface="Arial"/>
              <a:buNone/>
            </a:pPr>
            <a:r>
              <a:rPr lang="en-US" i="0"/>
              <a:t>From </a:t>
            </a:r>
            <a:r>
              <a:rPr lang="en-US" i="1"/>
              <a:t>EC</a:t>
            </a:r>
            <a:r>
              <a:rPr lang="en-US" i="0"/>
              <a:t> sections 52060(d)(2) and 52066(d)(2):</a:t>
            </a:r>
            <a:br>
              <a:rPr lang="en-US"/>
            </a:br>
            <a:endParaRPr lang="en-US"/>
          </a:p>
          <a:p>
            <a:pPr marL="0" lvl="0" indent="-76200" algn="l" rtl="0">
              <a:spcBef>
                <a:spcPts val="0"/>
              </a:spcBef>
              <a:spcAft>
                <a:spcPts val="0"/>
              </a:spcAft>
              <a:buClr>
                <a:schemeClr val="dk1"/>
              </a:buClr>
              <a:buSzPts val="1200"/>
              <a:buFont typeface="Arial"/>
              <a:buChar char="•"/>
            </a:pPr>
            <a:r>
              <a:rPr lang="en-US" sz="1200" b="0" i="0" u="none" strike="noStrike" cap="none">
                <a:solidFill>
                  <a:schemeClr val="dk1"/>
                </a:solidFill>
                <a:effectLst/>
                <a:latin typeface="Calibri"/>
                <a:ea typeface="Calibri"/>
                <a:cs typeface="Calibri"/>
                <a:sym typeface="Calibri"/>
              </a:rPr>
              <a:t>Implementation of the academic content and performance standards adopted by the state board, including how the programs and services will enable English learners to access the common core academic content standards adopted pursuant to Section 60605.8 and the English language development standards adopted pursuant to former Section 60811.3, as that section read on June 30, 2013, or former Section 60811.4, as that section read on June 30, 2016, for purposes of gaining academic content knowledge and English language proficiency.</a:t>
            </a:r>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47837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Clr>
                <a:schemeClr val="dk1"/>
              </a:buClr>
              <a:buSzPts val="1200"/>
              <a:buFont typeface="Arial"/>
              <a:buNone/>
            </a:pPr>
            <a:r>
              <a:rPr lang="en-US" i="0"/>
              <a:t>From </a:t>
            </a:r>
            <a:r>
              <a:rPr lang="en-US" i="1"/>
              <a:t>EC</a:t>
            </a:r>
            <a:r>
              <a:rPr lang="en-US" i="0"/>
              <a:t> sections 52060(d)(3) and 52066(d)(3):</a:t>
            </a:r>
          </a:p>
          <a:p>
            <a:pPr marL="0" lvl="0" indent="0" algn="l" rtl="0">
              <a:spcBef>
                <a:spcPts val="0"/>
              </a:spcBef>
              <a:spcAft>
                <a:spcPts val="0"/>
              </a:spcAft>
              <a:buClr>
                <a:schemeClr val="dk1"/>
              </a:buClr>
              <a:buSzPts val="1200"/>
              <a:buFont typeface="Arial"/>
              <a:buNone/>
            </a:pPr>
            <a:endParaRPr lang="en-US" i="0"/>
          </a:p>
          <a:p>
            <a:pPr marL="0" lvl="0" indent="-76200" algn="l" rtl="0">
              <a:spcBef>
                <a:spcPts val="0"/>
              </a:spcBef>
              <a:spcAft>
                <a:spcPts val="0"/>
              </a:spcAft>
              <a:buClr>
                <a:schemeClr val="dk1"/>
              </a:buClr>
              <a:buSzPts val="1200"/>
              <a:buFont typeface="Arial"/>
              <a:buChar char="•"/>
            </a:pPr>
            <a:r>
              <a:rPr lang="en-US"/>
              <a:t>(A) Parental involvement and family engagement, including efforts the school district makes to seek parent input in making decisions for the school district and each individual schoolsite, and including how the school district will promote parental participation in programs for unduplicated pupils and individuals with exceptional needs.</a:t>
            </a:r>
          </a:p>
          <a:p>
            <a:pPr marL="0" lvl="0" indent="-76200" algn="l" rtl="0">
              <a:spcBef>
                <a:spcPts val="0"/>
              </a:spcBef>
              <a:spcAft>
                <a:spcPts val="0"/>
              </a:spcAft>
              <a:buClr>
                <a:schemeClr val="dk1"/>
              </a:buClr>
              <a:buSzPts val="1200"/>
              <a:buFont typeface="Arial"/>
              <a:buChar char="•"/>
            </a:pPr>
            <a:endParaRPr lang="en-US"/>
          </a:p>
          <a:p>
            <a:pPr marL="0" lvl="0" indent="-76200" algn="l" rtl="0">
              <a:spcBef>
                <a:spcPts val="0"/>
              </a:spcBef>
              <a:spcAft>
                <a:spcPts val="0"/>
              </a:spcAft>
              <a:buClr>
                <a:schemeClr val="dk1"/>
              </a:buClr>
              <a:buSzPts val="1200"/>
              <a:buFont typeface="Arial"/>
              <a:buChar char="•"/>
            </a:pPr>
            <a:r>
              <a:rPr lang="en-US"/>
              <a:t>(B) Family engagement may include, but need not be limited to, efforts by the school district and each individual schoolsite to apply research-based practices, such as welcoming all families into the school community, engaging in effective two-way communication, supporting pupil success, and empowering families to advocate for equity and access. Family engagement may include, but need not be limited to, treating families as partners to inform, influence, and create practices and programs that support pupil success and collaboration with families and the broader community, expand pupil learning opportunities and community services, and promote civic participation.</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200042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Clr>
                <a:schemeClr val="dk1"/>
              </a:buClr>
              <a:buSzPts val="1200"/>
              <a:buFont typeface="Arial"/>
              <a:buNone/>
            </a:pPr>
            <a:r>
              <a:rPr lang="en-US" i="0" dirty="0"/>
              <a:t>From </a:t>
            </a:r>
            <a:r>
              <a:rPr lang="en-US" i="1" dirty="0"/>
              <a:t>EC</a:t>
            </a:r>
            <a:r>
              <a:rPr lang="en-US" i="0" dirty="0"/>
              <a:t> sections 52060(d)(4) and 52066(d)(4):</a:t>
            </a:r>
          </a:p>
          <a:p>
            <a:pPr marL="0" lvl="0" indent="0" algn="l" rtl="0">
              <a:spcBef>
                <a:spcPts val="0"/>
              </a:spcBef>
              <a:spcAft>
                <a:spcPts val="0"/>
              </a:spcAft>
              <a:buClr>
                <a:schemeClr val="dk1"/>
              </a:buClr>
              <a:buSzPts val="1200"/>
              <a:buFont typeface="Arial"/>
              <a:buNone/>
            </a:pPr>
            <a:endParaRPr lang="en-US" dirty="0"/>
          </a:p>
          <a:p>
            <a:pPr marL="0" lvl="0" indent="0" algn="l" rtl="0">
              <a:spcBef>
                <a:spcPts val="0"/>
              </a:spcBef>
              <a:spcAft>
                <a:spcPts val="0"/>
              </a:spcAft>
              <a:buClr>
                <a:schemeClr val="dk1"/>
              </a:buClr>
              <a:buSzPts val="1200"/>
              <a:buFont typeface="Arial"/>
              <a:buNone/>
            </a:pPr>
            <a:r>
              <a:rPr lang="en-US" dirty="0"/>
              <a:t>(4) Pupil achievement, as measured by all of the following, as applicable:</a:t>
            </a:r>
          </a:p>
          <a:p>
            <a:pPr marL="457200" lvl="1" indent="-76200" algn="l" rtl="0">
              <a:spcBef>
                <a:spcPts val="0"/>
              </a:spcBef>
              <a:spcAft>
                <a:spcPts val="0"/>
              </a:spcAft>
              <a:buClr>
                <a:schemeClr val="dk1"/>
              </a:buClr>
              <a:buSzPts val="1200"/>
              <a:buFont typeface="Arial"/>
              <a:buChar char="•"/>
            </a:pPr>
            <a:r>
              <a:rPr lang="en-US" dirty="0"/>
              <a:t>(A) Statewide assessments administered pursuant to Article 4 (commencing with Section 60640) of Chapter 5 of Part 33 or any subsequent assessment, as certified by the state board.</a:t>
            </a:r>
          </a:p>
          <a:p>
            <a:pPr marL="457200" lvl="1" indent="-76200" algn="l" rtl="0">
              <a:spcBef>
                <a:spcPts val="0"/>
              </a:spcBef>
              <a:spcAft>
                <a:spcPts val="0"/>
              </a:spcAft>
              <a:buClr>
                <a:schemeClr val="dk1"/>
              </a:buClr>
              <a:buSzPts val="1200"/>
              <a:buFont typeface="Arial"/>
              <a:buChar char="•"/>
            </a:pPr>
            <a:r>
              <a:rPr lang="en-US" dirty="0"/>
              <a:t>(B) The percentage of pupils who have successfully completed courses that satisfy the requirements for entrance to the University of California and the California State University.</a:t>
            </a:r>
          </a:p>
          <a:p>
            <a:pPr marL="457200" lvl="1" indent="-76200" algn="l" rtl="0">
              <a:spcBef>
                <a:spcPts val="0"/>
              </a:spcBef>
              <a:spcAft>
                <a:spcPts val="0"/>
              </a:spcAft>
              <a:buClr>
                <a:schemeClr val="dk1"/>
              </a:buClr>
              <a:buSzPts val="1200"/>
              <a:buFont typeface="Arial"/>
              <a:buChar char="•"/>
            </a:pPr>
            <a:r>
              <a:rPr lang="en-US" dirty="0"/>
              <a:t>(C) The percentage of pupils who have successfully completed courses that satisfy the requirements for career technical education sequences or programs of study that align with state board-approved career technical education standards and frameworks, including, but not limited to, those described in subdivision (a) of Section 52302, subdivision (a) of Section 52372.5, or paragraph (2) of subdivision (e) of Section 54692.</a:t>
            </a:r>
          </a:p>
          <a:p>
            <a:pPr marL="457200" lvl="1" indent="-76200" algn="l" rtl="0">
              <a:spcBef>
                <a:spcPts val="0"/>
              </a:spcBef>
              <a:spcAft>
                <a:spcPts val="0"/>
              </a:spcAft>
              <a:buClr>
                <a:schemeClr val="dk1"/>
              </a:buClr>
              <a:buSzPts val="1200"/>
              <a:buFont typeface="Arial"/>
              <a:buChar char="•"/>
            </a:pPr>
            <a:r>
              <a:rPr lang="en-US" dirty="0"/>
              <a:t>(D) The percentage of pupils who have successfully completed both types of courses described in subparagraphs (B) and (C).</a:t>
            </a:r>
          </a:p>
          <a:p>
            <a:pPr marL="457200" lvl="1" indent="-76200" algn="l" rtl="0">
              <a:spcBef>
                <a:spcPts val="0"/>
              </a:spcBef>
              <a:spcAft>
                <a:spcPts val="0"/>
              </a:spcAft>
              <a:buClr>
                <a:schemeClr val="dk1"/>
              </a:buClr>
              <a:buSzPts val="1200"/>
              <a:buFont typeface="Arial"/>
              <a:buChar char="•"/>
            </a:pPr>
            <a:r>
              <a:rPr lang="en-US" dirty="0"/>
              <a:t>(E) The percentage of English learner pupils who make progress toward English proficiency as measured by the English Language Proficiency Assessments for California or any subsequent assessment of English proficiency, as certified by the state board.</a:t>
            </a:r>
          </a:p>
          <a:p>
            <a:pPr marL="457200" lvl="1" indent="-76200" algn="l" rtl="0">
              <a:spcBef>
                <a:spcPts val="0"/>
              </a:spcBef>
              <a:spcAft>
                <a:spcPts val="0"/>
              </a:spcAft>
              <a:buClr>
                <a:schemeClr val="dk1"/>
              </a:buClr>
              <a:buSzPts val="1200"/>
              <a:buFont typeface="Arial"/>
              <a:buChar char="•"/>
            </a:pPr>
            <a:r>
              <a:rPr lang="en-US" dirty="0"/>
              <a:t>(F) The English learner reclassification rate.</a:t>
            </a:r>
          </a:p>
          <a:p>
            <a:pPr marL="457200" lvl="1" indent="-76200" algn="l" rtl="0">
              <a:spcBef>
                <a:spcPts val="0"/>
              </a:spcBef>
              <a:spcAft>
                <a:spcPts val="0"/>
              </a:spcAft>
              <a:buClr>
                <a:schemeClr val="dk1"/>
              </a:buClr>
              <a:buSzPts val="1200"/>
              <a:buFont typeface="Arial"/>
              <a:buChar char="•"/>
            </a:pPr>
            <a:r>
              <a:rPr lang="en-US" dirty="0"/>
              <a:t>(G) The percentage of pupils who have passed an advanced placement examination with a score of 3 or higher.</a:t>
            </a:r>
          </a:p>
          <a:p>
            <a:pPr marL="457200" lvl="1" indent="-76200" algn="l" rtl="0">
              <a:spcBef>
                <a:spcPts val="0"/>
              </a:spcBef>
              <a:spcAft>
                <a:spcPts val="0"/>
              </a:spcAft>
              <a:buClr>
                <a:schemeClr val="dk1"/>
              </a:buClr>
              <a:buSzPts val="1200"/>
              <a:buFont typeface="Arial"/>
              <a:buChar char="•"/>
            </a:pPr>
            <a:r>
              <a:rPr lang="en-US" dirty="0"/>
              <a:t>(H) The percentage of pupils who demonstrate college preparedness pursuant to the Early Assessment Program, as described in Chapter 6 (commencing with Section 99300) of Part 65 of Division 14 of Title 3, or any subsequent assessment of college preparedness.</a:t>
            </a:r>
            <a:br>
              <a:rPr lang="en-US" dirty="0"/>
            </a:br>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30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331592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Clr>
                <a:schemeClr val="dk1"/>
              </a:buClr>
              <a:buSzPts val="1200"/>
              <a:buFont typeface="Arial"/>
              <a:buNone/>
            </a:pPr>
            <a:r>
              <a:rPr lang="en-US" i="0" dirty="0"/>
              <a:t>From </a:t>
            </a:r>
            <a:r>
              <a:rPr lang="en-US" i="1" dirty="0"/>
              <a:t>EC</a:t>
            </a:r>
            <a:r>
              <a:rPr lang="en-US" i="0" dirty="0"/>
              <a:t> sections 52060(d)(4) and 52066(d)(4):</a:t>
            </a:r>
          </a:p>
          <a:p>
            <a:pPr marL="0" lvl="0" indent="0" algn="l" rtl="0">
              <a:spcBef>
                <a:spcPts val="0"/>
              </a:spcBef>
              <a:spcAft>
                <a:spcPts val="0"/>
              </a:spcAft>
              <a:buClr>
                <a:schemeClr val="dk1"/>
              </a:buClr>
              <a:buSzPts val="1200"/>
              <a:buFont typeface="Arial"/>
              <a:buNone/>
            </a:pPr>
            <a:endParaRPr lang="en-US" dirty="0"/>
          </a:p>
          <a:p>
            <a:pPr marL="0" lvl="0" indent="0" algn="l" rtl="0">
              <a:spcBef>
                <a:spcPts val="0"/>
              </a:spcBef>
              <a:spcAft>
                <a:spcPts val="0"/>
              </a:spcAft>
              <a:buClr>
                <a:schemeClr val="dk1"/>
              </a:buClr>
              <a:buSzPts val="1200"/>
              <a:buFont typeface="Arial"/>
              <a:buNone/>
            </a:pPr>
            <a:r>
              <a:rPr lang="en-US" dirty="0"/>
              <a:t>(4) Pupil achievement, as measured by all of the following, as applicable:</a:t>
            </a:r>
          </a:p>
          <a:p>
            <a:pPr marL="457200" lvl="1" indent="-76200" algn="l" rtl="0">
              <a:spcBef>
                <a:spcPts val="0"/>
              </a:spcBef>
              <a:spcAft>
                <a:spcPts val="0"/>
              </a:spcAft>
              <a:buClr>
                <a:schemeClr val="dk1"/>
              </a:buClr>
              <a:buSzPts val="1200"/>
              <a:buFont typeface="Arial"/>
              <a:buChar char="•"/>
            </a:pPr>
            <a:r>
              <a:rPr lang="en-US" dirty="0"/>
              <a:t>(A) Statewide assessments administered pursuant to Article 4 (commencing with Section 60640) of Chapter 5 of Part 33 or any subsequent assessment, as certified by the state board.</a:t>
            </a:r>
          </a:p>
          <a:p>
            <a:pPr marL="457200" lvl="1" indent="-76200" algn="l" rtl="0">
              <a:spcBef>
                <a:spcPts val="0"/>
              </a:spcBef>
              <a:spcAft>
                <a:spcPts val="0"/>
              </a:spcAft>
              <a:buClr>
                <a:schemeClr val="dk1"/>
              </a:buClr>
              <a:buSzPts val="1200"/>
              <a:buFont typeface="Arial"/>
              <a:buChar char="•"/>
            </a:pPr>
            <a:r>
              <a:rPr lang="en-US" dirty="0"/>
              <a:t>(B) The percentage of pupils who have successfully completed courses that satisfy the requirements for entrance to the University of California and the California State University.</a:t>
            </a:r>
          </a:p>
          <a:p>
            <a:pPr marL="457200" lvl="1" indent="-76200" algn="l" rtl="0">
              <a:spcBef>
                <a:spcPts val="0"/>
              </a:spcBef>
              <a:spcAft>
                <a:spcPts val="0"/>
              </a:spcAft>
              <a:buClr>
                <a:schemeClr val="dk1"/>
              </a:buClr>
              <a:buSzPts val="1200"/>
              <a:buFont typeface="Arial"/>
              <a:buChar char="•"/>
            </a:pPr>
            <a:r>
              <a:rPr lang="en-US" dirty="0"/>
              <a:t>(C) The percentage of pupils who have successfully completed courses that satisfy the requirements for career technical education sequences or programs of study that align with state board-approved career technical education standards and frameworks, including, but not limited to, those described in subdivision (a) of Section 52302, subdivision (a) of Section 52372.5, or paragraph (2) of subdivision (e) of Section 54692.</a:t>
            </a:r>
          </a:p>
          <a:p>
            <a:pPr marL="457200" lvl="1" indent="-76200" algn="l" rtl="0">
              <a:spcBef>
                <a:spcPts val="0"/>
              </a:spcBef>
              <a:spcAft>
                <a:spcPts val="0"/>
              </a:spcAft>
              <a:buClr>
                <a:schemeClr val="dk1"/>
              </a:buClr>
              <a:buSzPts val="1200"/>
              <a:buFont typeface="Arial"/>
              <a:buChar char="•"/>
            </a:pPr>
            <a:r>
              <a:rPr lang="en-US" dirty="0"/>
              <a:t>(D) The percentage of pupils who have successfully completed both types of courses described in subparagraphs (B) and (C).</a:t>
            </a:r>
          </a:p>
          <a:p>
            <a:pPr marL="457200" lvl="1" indent="-76200" algn="l" rtl="0">
              <a:spcBef>
                <a:spcPts val="0"/>
              </a:spcBef>
              <a:spcAft>
                <a:spcPts val="0"/>
              </a:spcAft>
              <a:buClr>
                <a:schemeClr val="dk1"/>
              </a:buClr>
              <a:buSzPts val="1200"/>
              <a:buFont typeface="Arial"/>
              <a:buChar char="•"/>
            </a:pPr>
            <a:r>
              <a:rPr lang="en-US" dirty="0"/>
              <a:t>(E) The percentage of English learner pupils who make progress toward English proficiency as measured by the English Language Proficiency Assessments for California or any subsequent assessment of English proficiency, as certified by the state board.</a:t>
            </a:r>
          </a:p>
          <a:p>
            <a:pPr marL="457200" lvl="1" indent="-76200" algn="l" rtl="0">
              <a:spcBef>
                <a:spcPts val="0"/>
              </a:spcBef>
              <a:spcAft>
                <a:spcPts val="0"/>
              </a:spcAft>
              <a:buClr>
                <a:schemeClr val="dk1"/>
              </a:buClr>
              <a:buSzPts val="1200"/>
              <a:buFont typeface="Arial"/>
              <a:buChar char="•"/>
            </a:pPr>
            <a:r>
              <a:rPr lang="en-US" dirty="0"/>
              <a:t>(F) The English learner reclassification rate.</a:t>
            </a:r>
          </a:p>
          <a:p>
            <a:pPr marL="457200" lvl="1" indent="-76200" algn="l" rtl="0">
              <a:spcBef>
                <a:spcPts val="0"/>
              </a:spcBef>
              <a:spcAft>
                <a:spcPts val="0"/>
              </a:spcAft>
              <a:buClr>
                <a:schemeClr val="dk1"/>
              </a:buClr>
              <a:buSzPts val="1200"/>
              <a:buFont typeface="Arial"/>
              <a:buChar char="•"/>
            </a:pPr>
            <a:r>
              <a:rPr lang="en-US" dirty="0"/>
              <a:t>(G) The percentage of pupils who have passed an advanced placement examination with a score of 3 or higher.</a:t>
            </a:r>
          </a:p>
          <a:p>
            <a:pPr marL="457200" lvl="1" indent="-76200" algn="l" rtl="0">
              <a:spcBef>
                <a:spcPts val="0"/>
              </a:spcBef>
              <a:spcAft>
                <a:spcPts val="0"/>
              </a:spcAft>
              <a:buClr>
                <a:schemeClr val="dk1"/>
              </a:buClr>
              <a:buSzPts val="1200"/>
              <a:buFont typeface="Arial"/>
              <a:buChar char="•"/>
            </a:pPr>
            <a:r>
              <a:rPr lang="en-US" dirty="0"/>
              <a:t>(H) The percentage of pupils who demonstrate college preparedness pursuant to the Early Assessment Program, as described in Chapter 6 (commencing with Section 99300) of Part 65 of Division 14 of Title 3, or any subsequent assessment of college preparedness.</a:t>
            </a:r>
            <a:br>
              <a:rPr lang="en-US" dirty="0"/>
            </a:br>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31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79792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Clr>
                <a:schemeClr val="dk1"/>
              </a:buClr>
              <a:buSzPts val="1200"/>
              <a:buFont typeface="Arial"/>
              <a:buNone/>
            </a:pPr>
            <a:r>
              <a:rPr lang="en-US" i="0" dirty="0"/>
              <a:t>From </a:t>
            </a:r>
            <a:r>
              <a:rPr lang="en-US" i="1" dirty="0"/>
              <a:t>EC</a:t>
            </a:r>
            <a:r>
              <a:rPr lang="en-US" i="0" dirty="0"/>
              <a:t> sections 52060(d)(5) and 52066(d)(5):</a:t>
            </a:r>
          </a:p>
          <a:p>
            <a:pPr marL="171450" lvl="0" indent="-171450" algn="l" rtl="0">
              <a:spcBef>
                <a:spcPts val="0"/>
              </a:spcBef>
              <a:spcAft>
                <a:spcPts val="0"/>
              </a:spcAft>
              <a:buClr>
                <a:schemeClr val="dk1"/>
              </a:buClr>
              <a:buSzPts val="1200"/>
              <a:buFont typeface="Arial" panose="020B0604020202020204" pitchFamily="34" charset="0"/>
              <a:buChar char="•"/>
            </a:pPr>
            <a:r>
              <a:rPr lang="en-US" i="0" dirty="0"/>
              <a:t>(5) Pupil engagement, as measured by all of the following, as applicable:</a:t>
            </a:r>
          </a:p>
          <a:p>
            <a:pPr marL="628650" lvl="1" indent="-171450" algn="l" rtl="0">
              <a:spcBef>
                <a:spcPts val="0"/>
              </a:spcBef>
              <a:spcAft>
                <a:spcPts val="0"/>
              </a:spcAft>
              <a:buClr>
                <a:schemeClr val="dk1"/>
              </a:buClr>
              <a:buSzPts val="1200"/>
              <a:buFont typeface="Arial" panose="020B0604020202020204" pitchFamily="34" charset="0"/>
              <a:buChar char="•"/>
            </a:pPr>
            <a:r>
              <a:rPr lang="en-US" i="0" dirty="0"/>
              <a:t>(A) School attendance rates.</a:t>
            </a:r>
          </a:p>
          <a:p>
            <a:pPr marL="628650" lvl="1" indent="-171450" algn="l" rtl="0">
              <a:spcBef>
                <a:spcPts val="0"/>
              </a:spcBef>
              <a:spcAft>
                <a:spcPts val="0"/>
              </a:spcAft>
              <a:buClr>
                <a:schemeClr val="dk1"/>
              </a:buClr>
              <a:buSzPts val="1200"/>
              <a:buFont typeface="Arial" panose="020B0604020202020204" pitchFamily="34" charset="0"/>
              <a:buChar char="•"/>
            </a:pPr>
            <a:r>
              <a:rPr lang="en-US" i="0" dirty="0"/>
              <a:t>(B) Chronic absenteeism rates.</a:t>
            </a:r>
          </a:p>
          <a:p>
            <a:pPr marL="628650" lvl="1" indent="-171450" algn="l" rtl="0">
              <a:spcBef>
                <a:spcPts val="0"/>
              </a:spcBef>
              <a:spcAft>
                <a:spcPts val="0"/>
              </a:spcAft>
              <a:buClr>
                <a:schemeClr val="dk1"/>
              </a:buClr>
              <a:buSzPts val="1200"/>
              <a:buFont typeface="Arial" panose="020B0604020202020204" pitchFamily="34" charset="0"/>
              <a:buChar char="•"/>
            </a:pPr>
            <a:r>
              <a:rPr lang="en-US" i="0" dirty="0"/>
              <a:t>(C) Middle school dropout rates.</a:t>
            </a:r>
          </a:p>
          <a:p>
            <a:pPr marL="628650" lvl="1" indent="-171450" algn="l" rtl="0">
              <a:spcBef>
                <a:spcPts val="0"/>
              </a:spcBef>
              <a:spcAft>
                <a:spcPts val="0"/>
              </a:spcAft>
              <a:buClr>
                <a:schemeClr val="dk1"/>
              </a:buClr>
              <a:buSzPts val="1200"/>
              <a:buFont typeface="Arial" panose="020B0604020202020204" pitchFamily="34" charset="0"/>
              <a:buChar char="•"/>
            </a:pPr>
            <a:r>
              <a:rPr lang="en-US" i="0" dirty="0"/>
              <a:t>(D) High school dropout rates.</a:t>
            </a:r>
          </a:p>
          <a:p>
            <a:pPr marL="628650" lvl="1" indent="-171450" algn="l" rtl="0">
              <a:spcBef>
                <a:spcPts val="0"/>
              </a:spcBef>
              <a:spcAft>
                <a:spcPts val="0"/>
              </a:spcAft>
              <a:buClr>
                <a:schemeClr val="dk1"/>
              </a:buClr>
              <a:buSzPts val="1200"/>
              <a:buFont typeface="Arial" panose="020B0604020202020204" pitchFamily="34" charset="0"/>
              <a:buChar char="•"/>
            </a:pPr>
            <a:r>
              <a:rPr lang="en-US" i="0" dirty="0"/>
              <a:t>(E) High school graduation rates.</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32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808227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Clr>
                <a:schemeClr val="dk1"/>
              </a:buClr>
              <a:buSzPts val="1200"/>
              <a:buFont typeface="Arial"/>
              <a:buNone/>
            </a:pPr>
            <a:r>
              <a:rPr lang="en-US" i="0" dirty="0"/>
              <a:t>From </a:t>
            </a:r>
            <a:r>
              <a:rPr lang="en-US" i="1" dirty="0"/>
              <a:t>EC</a:t>
            </a:r>
            <a:r>
              <a:rPr lang="en-US" i="0" dirty="0"/>
              <a:t> sections 52060(d)(6) and 52066(d)(6):</a:t>
            </a:r>
          </a:p>
          <a:p>
            <a:pPr marL="171450" lvl="0" indent="-171450" algn="l" rtl="0">
              <a:spcBef>
                <a:spcPts val="0"/>
              </a:spcBef>
              <a:spcAft>
                <a:spcPts val="0"/>
              </a:spcAft>
              <a:buClr>
                <a:schemeClr val="dk1"/>
              </a:buClr>
              <a:buSzPts val="1200"/>
              <a:buFont typeface="Arial" panose="020B0604020202020204" pitchFamily="34" charset="0"/>
              <a:buChar char="•"/>
            </a:pPr>
            <a:r>
              <a:rPr lang="en-US" i="0" dirty="0"/>
              <a:t>(6) School climate, as measured by all of the following, as applicable:</a:t>
            </a:r>
          </a:p>
          <a:p>
            <a:pPr marL="628650" lvl="1" indent="-171450" algn="l" rtl="0">
              <a:spcBef>
                <a:spcPts val="0"/>
              </a:spcBef>
              <a:spcAft>
                <a:spcPts val="0"/>
              </a:spcAft>
              <a:buClr>
                <a:schemeClr val="dk1"/>
              </a:buClr>
              <a:buSzPts val="1200"/>
              <a:buFont typeface="Arial" panose="020B0604020202020204" pitchFamily="34" charset="0"/>
              <a:buChar char="•"/>
            </a:pPr>
            <a:r>
              <a:rPr lang="en-US" i="0" dirty="0"/>
              <a:t>(A) Pupil suspension rates.</a:t>
            </a:r>
          </a:p>
          <a:p>
            <a:pPr marL="628650" lvl="1" indent="-171450" algn="l" rtl="0">
              <a:spcBef>
                <a:spcPts val="0"/>
              </a:spcBef>
              <a:spcAft>
                <a:spcPts val="0"/>
              </a:spcAft>
              <a:buClr>
                <a:schemeClr val="dk1"/>
              </a:buClr>
              <a:buSzPts val="1200"/>
              <a:buFont typeface="Arial" panose="020B0604020202020204" pitchFamily="34" charset="0"/>
              <a:buChar char="•"/>
            </a:pPr>
            <a:r>
              <a:rPr lang="en-US" i="0" dirty="0"/>
              <a:t>(B) Pupil expulsion rates.</a:t>
            </a:r>
          </a:p>
          <a:p>
            <a:pPr marL="628650" lvl="1" indent="-171450" algn="l" rtl="0">
              <a:spcBef>
                <a:spcPts val="0"/>
              </a:spcBef>
              <a:spcAft>
                <a:spcPts val="0"/>
              </a:spcAft>
              <a:buClr>
                <a:schemeClr val="dk1"/>
              </a:buClr>
              <a:buSzPts val="1200"/>
              <a:buFont typeface="Arial" panose="020B0604020202020204" pitchFamily="34" charset="0"/>
              <a:buChar char="•"/>
            </a:pPr>
            <a:r>
              <a:rPr lang="en-US" i="0" dirty="0"/>
              <a:t>(C) Other local measures, including surveys of pupils, parents, and teachers on the sense of safety and school connectedness.</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33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164608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t>Accountability before LCFF was a top-down system characterized by a single measure of success and a one-size-fits-all approach to improvement.</a:t>
            </a:r>
          </a:p>
        </p:txBody>
      </p:sp>
      <p:sp>
        <p:nvSpPr>
          <p:cNvPr id="4" name="Slide Number Placeholder 3"/>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4D3E2F"/>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34</a:t>
            </a:fld>
            <a:endParaRPr kumimoji="0" lang="en-US" sz="1200" b="0" i="0" u="none" strike="noStrike" kern="1200" cap="none" spc="0" normalizeH="0" baseline="0" noProof="0">
              <a:ln>
                <a:noFill/>
              </a:ln>
              <a:solidFill>
                <a:srgbClr val="4D3E2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699610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chemeClr val="dk1"/>
              </a:buClr>
              <a:buSzPts val="1200"/>
              <a:buFont typeface="Arial"/>
              <a:buNone/>
              <a:tabLst/>
              <a:defRPr/>
            </a:pPr>
            <a:r>
              <a:rPr lang="en-US" i="0" dirty="0"/>
              <a:t>From </a:t>
            </a:r>
            <a:r>
              <a:rPr lang="en-US" i="1" dirty="0"/>
              <a:t>EC</a:t>
            </a:r>
            <a:r>
              <a:rPr lang="en-US" i="0" dirty="0"/>
              <a:t> sections 52060(d)(8) and 52066(d)(8):</a:t>
            </a:r>
          </a:p>
          <a:p>
            <a:pPr marL="171450" marR="0" lvl="0" indent="-171450" algn="l" defTabSz="914400" rtl="0" eaLnBrk="1" fontAlgn="auto" latinLnBrk="0" hangingPunct="1">
              <a:lnSpc>
                <a:spcPct val="100000"/>
              </a:lnSpc>
              <a:spcBef>
                <a:spcPts val="0"/>
              </a:spcBef>
              <a:spcAft>
                <a:spcPts val="0"/>
              </a:spcAft>
              <a:buClr>
                <a:schemeClr val="dk1"/>
              </a:buClr>
              <a:buSzPts val="1200"/>
              <a:buFont typeface="Arial" panose="020B0604020202020204" pitchFamily="34" charset="0"/>
              <a:buChar char="•"/>
              <a:tabLst/>
              <a:defRPr/>
            </a:pPr>
            <a:r>
              <a:rPr lang="en-US" i="0" dirty="0"/>
              <a:t>(8) Pupil outcomes, if available, in the subject areas described in Section 51210 and subdivisions (a) to (</a:t>
            </a:r>
            <a:r>
              <a:rPr lang="en-US" i="0" dirty="0" err="1"/>
              <a:t>i</a:t>
            </a:r>
            <a:r>
              <a:rPr lang="en-US" i="0" dirty="0"/>
              <a:t>), inclusive, of Section 51220, as applicable.</a:t>
            </a:r>
          </a:p>
        </p:txBody>
      </p:sp>
      <p:sp>
        <p:nvSpPr>
          <p:cNvPr id="4" name="Slide Number Placeholder 3"/>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4D3E2F"/>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35</a:t>
            </a:fld>
            <a:endParaRPr kumimoji="0" lang="en-US" sz="1200" b="0" i="0" u="none" strike="noStrike" kern="1200" cap="none" spc="0" normalizeH="0" baseline="0" noProof="0">
              <a:ln>
                <a:noFill/>
              </a:ln>
              <a:solidFill>
                <a:srgbClr val="4D3E2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5170394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chemeClr val="dk1"/>
              </a:buClr>
              <a:buSzPts val="1200"/>
              <a:buFont typeface="Arial"/>
              <a:buNone/>
              <a:tabLst/>
              <a:defRPr/>
            </a:pPr>
            <a:endParaRPr lang="en-US" i="0" dirty="0"/>
          </a:p>
        </p:txBody>
      </p:sp>
      <p:sp>
        <p:nvSpPr>
          <p:cNvPr id="4" name="Slide Number Placeholder 3"/>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4D3E2F"/>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36</a:t>
            </a:fld>
            <a:endParaRPr kumimoji="0" lang="en-US" sz="1200" b="0" i="0" u="none" strike="noStrike" kern="1200" cap="none" spc="0" normalizeH="0" baseline="0" noProof="0">
              <a:ln>
                <a:noFill/>
              </a:ln>
              <a:solidFill>
                <a:srgbClr val="4D3E2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579973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237680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chemeClr val="dk1"/>
              </a:buClr>
              <a:buSzPts val="1200"/>
              <a:buFont typeface="Arial"/>
              <a:buNone/>
              <a:tabLst/>
              <a:defRPr/>
            </a:pPr>
            <a:r>
              <a:rPr lang="en-US" i="0" dirty="0"/>
              <a:t>From </a:t>
            </a:r>
            <a:r>
              <a:rPr lang="en-US" i="1" dirty="0"/>
              <a:t>EC</a:t>
            </a:r>
            <a:r>
              <a:rPr lang="en-US" i="0" dirty="0"/>
              <a:t> sections 52066(d)(10):</a:t>
            </a:r>
          </a:p>
          <a:p>
            <a:pPr marL="171450" marR="0" lvl="0" indent="-171450" algn="l" defTabSz="914400" rtl="0" eaLnBrk="1" fontAlgn="auto" latinLnBrk="0" hangingPunct="1">
              <a:lnSpc>
                <a:spcPct val="100000"/>
              </a:lnSpc>
              <a:spcBef>
                <a:spcPts val="0"/>
              </a:spcBef>
              <a:spcAft>
                <a:spcPts val="0"/>
              </a:spcAft>
              <a:buClr>
                <a:schemeClr val="dk1"/>
              </a:buClr>
              <a:buSzPts val="1200"/>
              <a:buFont typeface="Arial" panose="020B0604020202020204" pitchFamily="34" charset="0"/>
              <a:buChar char="•"/>
              <a:tabLst/>
              <a:defRPr/>
            </a:pPr>
            <a:r>
              <a:rPr lang="en-US" sz="1200" b="0" i="0" u="none" strike="noStrike" cap="none" dirty="0">
                <a:solidFill>
                  <a:schemeClr val="dk1"/>
                </a:solidFill>
                <a:effectLst/>
                <a:latin typeface="Calibri"/>
                <a:ea typeface="Calibri"/>
                <a:cs typeface="Calibri"/>
                <a:sym typeface="Calibri"/>
              </a:rPr>
              <a:t>(10) How the county superintendent of schools will coordinate services for foster children, including, but not limited to, all of the following:</a:t>
            </a:r>
          </a:p>
          <a:p>
            <a:pPr marL="628650" marR="0" lvl="1" indent="-171450" algn="l" defTabSz="914400" rtl="0" eaLnBrk="1" fontAlgn="auto" latinLnBrk="0" hangingPunct="1">
              <a:lnSpc>
                <a:spcPct val="100000"/>
              </a:lnSpc>
              <a:spcBef>
                <a:spcPts val="0"/>
              </a:spcBef>
              <a:spcAft>
                <a:spcPts val="0"/>
              </a:spcAft>
              <a:buClr>
                <a:schemeClr val="dk1"/>
              </a:buClr>
              <a:buSzPts val="1200"/>
              <a:buFont typeface="Arial" panose="020B0604020202020204" pitchFamily="34" charset="0"/>
              <a:buChar char="•"/>
              <a:tabLst/>
              <a:defRPr/>
            </a:pPr>
            <a:r>
              <a:rPr lang="en-US" sz="1200" b="0" i="0" u="none" strike="noStrike" cap="none" dirty="0">
                <a:solidFill>
                  <a:schemeClr val="dk1"/>
                </a:solidFill>
                <a:effectLst/>
                <a:latin typeface="Calibri"/>
                <a:ea typeface="Calibri"/>
                <a:cs typeface="Calibri"/>
                <a:sym typeface="Calibri"/>
              </a:rPr>
              <a:t>(A) Working with the county child welfare agency to minimize changes in school placement.</a:t>
            </a:r>
          </a:p>
          <a:p>
            <a:pPr marL="628650" marR="0" lvl="1" indent="-171450" algn="l" defTabSz="914400" rtl="0" eaLnBrk="1" fontAlgn="auto" latinLnBrk="0" hangingPunct="1">
              <a:lnSpc>
                <a:spcPct val="100000"/>
              </a:lnSpc>
              <a:spcBef>
                <a:spcPts val="0"/>
              </a:spcBef>
              <a:spcAft>
                <a:spcPts val="0"/>
              </a:spcAft>
              <a:buClr>
                <a:schemeClr val="dk1"/>
              </a:buClr>
              <a:buSzPts val="1200"/>
              <a:buFont typeface="Arial" panose="020B0604020202020204" pitchFamily="34" charset="0"/>
              <a:buChar char="•"/>
              <a:tabLst/>
              <a:defRPr/>
            </a:pPr>
            <a:r>
              <a:rPr lang="en-US" sz="1200" b="0" i="0" u="none" strike="noStrike" cap="none" dirty="0">
                <a:solidFill>
                  <a:schemeClr val="dk1"/>
                </a:solidFill>
                <a:effectLst/>
                <a:latin typeface="Calibri"/>
                <a:ea typeface="Calibri"/>
                <a:cs typeface="Calibri"/>
                <a:sym typeface="Calibri"/>
              </a:rPr>
              <a:t>(B) Providing education-related information to the county child welfare agency to assist the county child welfare agency in the delivery of services to foster children, including, but not limited to, educational status and progress information that is required to be included in court reports.</a:t>
            </a:r>
          </a:p>
          <a:p>
            <a:pPr marL="628650" marR="0" lvl="1" indent="-171450" algn="l" defTabSz="914400" rtl="0" eaLnBrk="1" fontAlgn="auto" latinLnBrk="0" hangingPunct="1">
              <a:lnSpc>
                <a:spcPct val="100000"/>
              </a:lnSpc>
              <a:spcBef>
                <a:spcPts val="0"/>
              </a:spcBef>
              <a:spcAft>
                <a:spcPts val="0"/>
              </a:spcAft>
              <a:buClr>
                <a:schemeClr val="dk1"/>
              </a:buClr>
              <a:buSzPts val="1200"/>
              <a:buFont typeface="Arial" panose="020B0604020202020204" pitchFamily="34" charset="0"/>
              <a:buChar char="•"/>
              <a:tabLst/>
              <a:defRPr/>
            </a:pPr>
            <a:r>
              <a:rPr lang="en-US" sz="1200" b="0" i="0" u="none" strike="noStrike" cap="none" dirty="0">
                <a:solidFill>
                  <a:schemeClr val="dk1"/>
                </a:solidFill>
                <a:effectLst/>
                <a:latin typeface="Calibri"/>
                <a:ea typeface="Calibri"/>
                <a:cs typeface="Calibri"/>
                <a:sym typeface="Calibri"/>
              </a:rPr>
              <a:t>(C) Responding to requests from the juvenile court for information and working with the juvenile court to ensure the delivery and coordination of necessary educational services.</a:t>
            </a:r>
          </a:p>
          <a:p>
            <a:pPr marL="628650" marR="0" lvl="1" indent="-171450" algn="l" defTabSz="914400" rtl="0" eaLnBrk="1" fontAlgn="auto" latinLnBrk="0" hangingPunct="1">
              <a:lnSpc>
                <a:spcPct val="100000"/>
              </a:lnSpc>
              <a:spcBef>
                <a:spcPts val="0"/>
              </a:spcBef>
              <a:spcAft>
                <a:spcPts val="0"/>
              </a:spcAft>
              <a:buClr>
                <a:schemeClr val="dk1"/>
              </a:buClr>
              <a:buSzPts val="1200"/>
              <a:buFont typeface="Arial" panose="020B0604020202020204" pitchFamily="34" charset="0"/>
              <a:buChar char="•"/>
              <a:tabLst/>
              <a:defRPr/>
            </a:pPr>
            <a:r>
              <a:rPr lang="en-US" sz="1200" b="0" i="0" u="none" strike="noStrike" cap="none" dirty="0">
                <a:solidFill>
                  <a:schemeClr val="dk1"/>
                </a:solidFill>
                <a:effectLst/>
                <a:latin typeface="Calibri"/>
                <a:ea typeface="Calibri"/>
                <a:cs typeface="Calibri"/>
                <a:sym typeface="Calibri"/>
              </a:rPr>
              <a:t>(D) Establishing a mechanism for the efficient expeditious transfer of health and education records and the health and education passport.</a:t>
            </a:r>
          </a:p>
          <a:p>
            <a:pPr marL="0" marR="0" lvl="0" indent="0" algn="l" defTabSz="914400" rtl="0" eaLnBrk="1" fontAlgn="auto" latinLnBrk="0" hangingPunct="1">
              <a:lnSpc>
                <a:spcPct val="100000"/>
              </a:lnSpc>
              <a:spcBef>
                <a:spcPts val="0"/>
              </a:spcBef>
              <a:spcAft>
                <a:spcPts val="0"/>
              </a:spcAft>
              <a:buClr>
                <a:schemeClr val="dk1"/>
              </a:buClr>
              <a:buSzPts val="1200"/>
              <a:buFont typeface="Arial"/>
              <a:buNone/>
              <a:tabLst/>
              <a:defRPr/>
            </a:pPr>
            <a:endParaRPr lang="en-US" i="0" dirty="0"/>
          </a:p>
        </p:txBody>
      </p:sp>
      <p:sp>
        <p:nvSpPr>
          <p:cNvPr id="4" name="Slide Number Placeholder 3"/>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4D3E2F"/>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37</a:t>
            </a:fld>
            <a:endParaRPr kumimoji="0" lang="en-US" sz="1200" b="0" i="0" u="none" strike="noStrike" kern="1200" cap="none" spc="0" normalizeH="0" baseline="0" noProof="0">
              <a:ln>
                <a:noFill/>
              </a:ln>
              <a:solidFill>
                <a:srgbClr val="4D3E2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1926830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chemeClr val="dk1"/>
              </a:buClr>
              <a:buSzPts val="1200"/>
              <a:buFont typeface="Arial"/>
              <a:buNone/>
              <a:tabLst/>
              <a:defRPr/>
            </a:pPr>
            <a:r>
              <a:rPr lang="en-US" i="0" dirty="0"/>
              <a:t>From </a:t>
            </a:r>
            <a:r>
              <a:rPr lang="en-US" i="1" dirty="0"/>
              <a:t>EC</a:t>
            </a:r>
            <a:r>
              <a:rPr lang="en-US" i="0" dirty="0"/>
              <a:t> sections 52066(d)(10):</a:t>
            </a:r>
          </a:p>
          <a:p>
            <a:pPr marL="171450" marR="0" lvl="0" indent="-171450" algn="l" defTabSz="914400" rtl="0" eaLnBrk="1" fontAlgn="auto" latinLnBrk="0" hangingPunct="1">
              <a:lnSpc>
                <a:spcPct val="100000"/>
              </a:lnSpc>
              <a:spcBef>
                <a:spcPts val="0"/>
              </a:spcBef>
              <a:spcAft>
                <a:spcPts val="0"/>
              </a:spcAft>
              <a:buClr>
                <a:schemeClr val="dk1"/>
              </a:buClr>
              <a:buSzPts val="1200"/>
              <a:buFont typeface="Arial" panose="020B0604020202020204" pitchFamily="34" charset="0"/>
              <a:buChar char="•"/>
              <a:tabLst/>
              <a:defRPr/>
            </a:pPr>
            <a:r>
              <a:rPr lang="en-US" sz="1200" b="0" i="0" u="none" strike="noStrike" cap="none" dirty="0">
                <a:solidFill>
                  <a:schemeClr val="dk1"/>
                </a:solidFill>
                <a:effectLst/>
                <a:latin typeface="Calibri"/>
                <a:ea typeface="Calibri"/>
                <a:cs typeface="Calibri"/>
                <a:sym typeface="Calibri"/>
              </a:rPr>
              <a:t>(10) How the county superintendent of schools will coordinate services for foster children, including, but not limited to, all of the following:</a:t>
            </a:r>
          </a:p>
          <a:p>
            <a:pPr marL="628650" marR="0" lvl="1" indent="-171450" algn="l" defTabSz="914400" rtl="0" eaLnBrk="1" fontAlgn="auto" latinLnBrk="0" hangingPunct="1">
              <a:lnSpc>
                <a:spcPct val="100000"/>
              </a:lnSpc>
              <a:spcBef>
                <a:spcPts val="0"/>
              </a:spcBef>
              <a:spcAft>
                <a:spcPts val="0"/>
              </a:spcAft>
              <a:buClr>
                <a:schemeClr val="dk1"/>
              </a:buClr>
              <a:buSzPts val="1200"/>
              <a:buFont typeface="Arial" panose="020B0604020202020204" pitchFamily="34" charset="0"/>
              <a:buChar char="•"/>
              <a:tabLst/>
              <a:defRPr/>
            </a:pPr>
            <a:r>
              <a:rPr lang="en-US" sz="1200" b="0" i="0" u="none" strike="noStrike" cap="none" dirty="0">
                <a:solidFill>
                  <a:schemeClr val="dk1"/>
                </a:solidFill>
                <a:effectLst/>
                <a:latin typeface="Calibri"/>
                <a:ea typeface="Calibri"/>
                <a:cs typeface="Calibri"/>
                <a:sym typeface="Calibri"/>
              </a:rPr>
              <a:t>(A) Working with the county child welfare agency to minimize changes in school placement.</a:t>
            </a:r>
          </a:p>
          <a:p>
            <a:pPr marL="628650" marR="0" lvl="1" indent="-171450" algn="l" defTabSz="914400" rtl="0" eaLnBrk="1" fontAlgn="auto" latinLnBrk="0" hangingPunct="1">
              <a:lnSpc>
                <a:spcPct val="100000"/>
              </a:lnSpc>
              <a:spcBef>
                <a:spcPts val="0"/>
              </a:spcBef>
              <a:spcAft>
                <a:spcPts val="0"/>
              </a:spcAft>
              <a:buClr>
                <a:schemeClr val="dk1"/>
              </a:buClr>
              <a:buSzPts val="1200"/>
              <a:buFont typeface="Arial" panose="020B0604020202020204" pitchFamily="34" charset="0"/>
              <a:buChar char="•"/>
              <a:tabLst/>
              <a:defRPr/>
            </a:pPr>
            <a:r>
              <a:rPr lang="en-US" sz="1200" b="0" i="0" u="none" strike="noStrike" cap="none" dirty="0">
                <a:solidFill>
                  <a:schemeClr val="dk1"/>
                </a:solidFill>
                <a:effectLst/>
                <a:latin typeface="Calibri"/>
                <a:ea typeface="Calibri"/>
                <a:cs typeface="Calibri"/>
                <a:sym typeface="Calibri"/>
              </a:rPr>
              <a:t>(B) Providing education-related information to the county child welfare agency to assist the county child welfare agency in the delivery of services to foster children, including, but not limited to, educational status and progress information that is required to be included in court reports.</a:t>
            </a:r>
          </a:p>
          <a:p>
            <a:pPr marL="628650" marR="0" lvl="1" indent="-171450" algn="l" defTabSz="914400" rtl="0" eaLnBrk="1" fontAlgn="auto" latinLnBrk="0" hangingPunct="1">
              <a:lnSpc>
                <a:spcPct val="100000"/>
              </a:lnSpc>
              <a:spcBef>
                <a:spcPts val="0"/>
              </a:spcBef>
              <a:spcAft>
                <a:spcPts val="0"/>
              </a:spcAft>
              <a:buClr>
                <a:schemeClr val="dk1"/>
              </a:buClr>
              <a:buSzPts val="1200"/>
              <a:buFont typeface="Arial" panose="020B0604020202020204" pitchFamily="34" charset="0"/>
              <a:buChar char="•"/>
              <a:tabLst/>
              <a:defRPr/>
            </a:pPr>
            <a:r>
              <a:rPr lang="en-US" sz="1200" b="0" i="0" u="none" strike="noStrike" cap="none" dirty="0">
                <a:solidFill>
                  <a:schemeClr val="dk1"/>
                </a:solidFill>
                <a:effectLst/>
                <a:latin typeface="Calibri"/>
                <a:ea typeface="Calibri"/>
                <a:cs typeface="Calibri"/>
                <a:sym typeface="Calibri"/>
              </a:rPr>
              <a:t>(C) Responding to requests from the juvenile court for information and working with the juvenile court to ensure the delivery and coordination of necessary educational services.</a:t>
            </a:r>
          </a:p>
          <a:p>
            <a:pPr marL="628650" marR="0" lvl="1" indent="-171450" algn="l" defTabSz="914400" rtl="0" eaLnBrk="1" fontAlgn="auto" latinLnBrk="0" hangingPunct="1">
              <a:lnSpc>
                <a:spcPct val="100000"/>
              </a:lnSpc>
              <a:spcBef>
                <a:spcPts val="0"/>
              </a:spcBef>
              <a:spcAft>
                <a:spcPts val="0"/>
              </a:spcAft>
              <a:buClr>
                <a:schemeClr val="dk1"/>
              </a:buClr>
              <a:buSzPts val="1200"/>
              <a:buFont typeface="Arial" panose="020B0604020202020204" pitchFamily="34" charset="0"/>
              <a:buChar char="•"/>
              <a:tabLst/>
              <a:defRPr/>
            </a:pPr>
            <a:r>
              <a:rPr lang="en-US" sz="1200" b="0" i="0" u="none" strike="noStrike" cap="none" dirty="0">
                <a:solidFill>
                  <a:schemeClr val="dk1"/>
                </a:solidFill>
                <a:effectLst/>
                <a:latin typeface="Calibri"/>
                <a:ea typeface="Calibri"/>
                <a:cs typeface="Calibri"/>
                <a:sym typeface="Calibri"/>
              </a:rPr>
              <a:t>(D) Establishing a mechanism for the efficient expeditious transfer of health and education records and the health and education passport.</a:t>
            </a:r>
          </a:p>
          <a:p>
            <a:pPr marL="0" marR="0" lvl="0" indent="0" algn="l" defTabSz="914400" rtl="0" eaLnBrk="1" fontAlgn="auto" latinLnBrk="0" hangingPunct="1">
              <a:lnSpc>
                <a:spcPct val="100000"/>
              </a:lnSpc>
              <a:spcBef>
                <a:spcPts val="0"/>
              </a:spcBef>
              <a:spcAft>
                <a:spcPts val="0"/>
              </a:spcAft>
              <a:buClr>
                <a:schemeClr val="dk1"/>
              </a:buClr>
              <a:buSzPts val="1200"/>
              <a:buFont typeface="Arial"/>
              <a:buNone/>
              <a:tabLst/>
              <a:defRPr/>
            </a:pPr>
            <a:endParaRPr lang="en-US" i="0" dirty="0"/>
          </a:p>
        </p:txBody>
      </p:sp>
      <p:sp>
        <p:nvSpPr>
          <p:cNvPr id="4" name="Slide Number Placeholder 3"/>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4D3E2F"/>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38</a:t>
            </a:fld>
            <a:endParaRPr kumimoji="0" lang="en-US" sz="1200" b="0" i="0" u="none" strike="noStrike" kern="1200" cap="none" spc="0" normalizeH="0" baseline="0" noProof="0">
              <a:ln>
                <a:noFill/>
              </a:ln>
              <a:solidFill>
                <a:srgbClr val="4D3E2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3691782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r>
              <a:rPr lang="en-US" i="0"/>
              <a:t>From </a:t>
            </a:r>
            <a:r>
              <a:rPr lang="en-US" i="1"/>
              <a:t>EC</a:t>
            </a:r>
            <a:r>
              <a:rPr lang="en-US" i="0"/>
              <a:t> sections 52060(h) and 52066(h):</a:t>
            </a:r>
          </a:p>
          <a:p>
            <a:pPr marL="0">
              <a:buFont typeface="Arial" panose="020B0604020202020204" pitchFamily="34" charset="0"/>
              <a:buChar char="•"/>
            </a:pPr>
            <a:r>
              <a:rPr lang="en-US"/>
              <a:t>(h) A school district or COE may identify local priorities, goals in regard to the local priorities, and the method for measuring the school district’s progress toward achieving those goals.</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39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132883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100" lvl="0" indent="-165100" algn="l" rtl="0">
              <a:spcBef>
                <a:spcPts val="0"/>
              </a:spcBef>
              <a:spcAft>
                <a:spcPts val="0"/>
              </a:spcAft>
              <a:buClr>
                <a:schemeClr val="dk1"/>
              </a:buClr>
              <a:buSzPts val="1200"/>
              <a:buFont typeface="Arial"/>
              <a:buChar char="•"/>
            </a:pPr>
            <a:r>
              <a:rPr lang="en-US" dirty="0"/>
              <a:t>Student groups that must be addressed in the LCAP are those subgroups named in </a:t>
            </a:r>
            <a:r>
              <a:rPr lang="en-US" i="1" dirty="0"/>
              <a:t>EC</a:t>
            </a:r>
            <a:r>
              <a:rPr lang="en-US" i="0" dirty="0"/>
              <a:t> Section 52052:</a:t>
            </a:r>
            <a:endParaRPr lang="en-US" dirty="0"/>
          </a:p>
          <a:p>
            <a:pPr marL="622300" lvl="1" indent="-165100" algn="l" rtl="0">
              <a:spcBef>
                <a:spcPts val="0"/>
              </a:spcBef>
              <a:spcAft>
                <a:spcPts val="0"/>
              </a:spcAft>
              <a:buClr>
                <a:schemeClr val="dk1"/>
              </a:buClr>
              <a:buSzPts val="1200"/>
              <a:buFont typeface="Arial"/>
              <a:buChar char="•"/>
            </a:pPr>
            <a:r>
              <a:rPr lang="en-US" dirty="0"/>
              <a:t>Ethnic subgroups</a:t>
            </a:r>
          </a:p>
          <a:p>
            <a:pPr marL="622300" lvl="1" indent="-165100" algn="l" rtl="0">
              <a:spcBef>
                <a:spcPts val="0"/>
              </a:spcBef>
              <a:spcAft>
                <a:spcPts val="0"/>
              </a:spcAft>
              <a:buClr>
                <a:schemeClr val="dk1"/>
              </a:buClr>
              <a:buSzPts val="1200"/>
              <a:buFont typeface="Arial"/>
              <a:buChar char="•"/>
            </a:pPr>
            <a:r>
              <a:rPr lang="en-US" dirty="0"/>
              <a:t>Socioeconomically disadvantaged pupils</a:t>
            </a:r>
          </a:p>
          <a:p>
            <a:pPr marL="622300" lvl="1" indent="-165100" algn="l" rtl="0">
              <a:spcBef>
                <a:spcPts val="0"/>
              </a:spcBef>
              <a:spcAft>
                <a:spcPts val="0"/>
              </a:spcAft>
              <a:buClr>
                <a:schemeClr val="dk1"/>
              </a:buClr>
              <a:buSzPts val="1200"/>
              <a:buFont typeface="Arial"/>
              <a:buChar char="•"/>
            </a:pPr>
            <a:r>
              <a:rPr lang="en-US" dirty="0"/>
              <a:t>English learners</a:t>
            </a:r>
          </a:p>
          <a:p>
            <a:pPr marL="622300" lvl="1" indent="-165100" algn="l" rtl="0">
              <a:spcBef>
                <a:spcPts val="0"/>
              </a:spcBef>
              <a:spcAft>
                <a:spcPts val="0"/>
              </a:spcAft>
              <a:buClr>
                <a:schemeClr val="dk1"/>
              </a:buClr>
              <a:buSzPts val="1200"/>
              <a:buFont typeface="Arial"/>
              <a:buChar char="•"/>
            </a:pPr>
            <a:r>
              <a:rPr lang="en-US" dirty="0"/>
              <a:t>Pupils with disabilities</a:t>
            </a:r>
          </a:p>
          <a:p>
            <a:pPr marL="622300" lvl="1" indent="-165100" algn="l" rtl="0">
              <a:spcBef>
                <a:spcPts val="0"/>
              </a:spcBef>
              <a:spcAft>
                <a:spcPts val="0"/>
              </a:spcAft>
              <a:buClr>
                <a:schemeClr val="dk1"/>
              </a:buClr>
              <a:buSzPts val="1200"/>
              <a:buFont typeface="Arial"/>
              <a:buChar char="•"/>
            </a:pPr>
            <a:r>
              <a:rPr lang="en-US" dirty="0"/>
              <a:t>Foster youth</a:t>
            </a:r>
          </a:p>
          <a:p>
            <a:pPr marL="622300" lvl="1" indent="-165100" algn="l" rtl="0">
              <a:spcBef>
                <a:spcPts val="0"/>
              </a:spcBef>
              <a:spcAft>
                <a:spcPts val="0"/>
              </a:spcAft>
              <a:buClr>
                <a:schemeClr val="dk1"/>
              </a:buClr>
              <a:buSzPts val="1200"/>
              <a:buFont typeface="Arial"/>
              <a:buChar char="•"/>
            </a:pPr>
            <a:r>
              <a:rPr lang="en-US" dirty="0"/>
              <a:t>Homeless youth</a:t>
            </a:r>
          </a:p>
          <a:p>
            <a:pPr marL="165100" lvl="0" indent="-165100" algn="l" rtl="0">
              <a:spcBef>
                <a:spcPts val="0"/>
              </a:spcBef>
              <a:spcAft>
                <a:spcPts val="0"/>
              </a:spcAft>
              <a:buClr>
                <a:schemeClr val="dk1"/>
              </a:buClr>
              <a:buSzPts val="1200"/>
              <a:buFont typeface="Arial"/>
              <a:buChar char="•"/>
            </a:pPr>
            <a:r>
              <a:rPr lang="en-US" dirty="0"/>
              <a:t>Goals must address each of the state priorities and any additional local priorities; however, one goal may address multiple priorities. </a:t>
            </a:r>
          </a:p>
          <a:p>
            <a:pPr marL="165100" lvl="0" indent="-165100" algn="l" rtl="0">
              <a:spcBef>
                <a:spcPts val="0"/>
              </a:spcBef>
              <a:spcAft>
                <a:spcPts val="0"/>
              </a:spcAft>
              <a:buClr>
                <a:schemeClr val="dk1"/>
              </a:buClr>
              <a:buSzPts val="1200"/>
              <a:buFont typeface="Arial"/>
              <a:buChar char="•"/>
            </a:pPr>
            <a:r>
              <a:rPr lang="en-US" dirty="0"/>
              <a:t>An LEA may identify which school sites and subgroups have the same goals, and </a:t>
            </a:r>
            <a:r>
              <a:rPr lang="en-US" dirty="0" err="1"/>
              <a:t>maygroup</a:t>
            </a:r>
            <a:r>
              <a:rPr lang="en-US" dirty="0"/>
              <a:t> and describe those goals together. </a:t>
            </a:r>
          </a:p>
          <a:p>
            <a:pPr marL="165100" lvl="0" indent="-165100" algn="l" rtl="0">
              <a:spcBef>
                <a:spcPts val="0"/>
              </a:spcBef>
              <a:spcAft>
                <a:spcPts val="0"/>
              </a:spcAft>
              <a:buClr>
                <a:schemeClr val="dk1"/>
              </a:buClr>
              <a:buSzPts val="1200"/>
              <a:buFont typeface="Arial"/>
              <a:buChar char="•"/>
            </a:pPr>
            <a:r>
              <a:rPr lang="en-US" dirty="0"/>
              <a:t>If a single goal requires longer than one year to implement fully, the LCAP should reflect the annual incremental actions, services, and expenditures, as well as the annual anticipated progress, that the district expects to achieve for each student group. </a:t>
            </a:r>
          </a:p>
          <a:p>
            <a:pPr marL="165100" lvl="0" indent="-165100" algn="l" rtl="0">
              <a:spcBef>
                <a:spcPts val="0"/>
              </a:spcBef>
              <a:spcAft>
                <a:spcPts val="0"/>
              </a:spcAft>
              <a:buClr>
                <a:schemeClr val="dk1"/>
              </a:buClr>
              <a:buSzPts val="1200"/>
              <a:buFont typeface="Arial"/>
              <a:buChar char="•"/>
            </a:pPr>
            <a:r>
              <a:rPr lang="en-US" dirty="0"/>
              <a:t>These annual benchmarks will assist LEAs and the community to monitor the progress of the plan.</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41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624309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100" lvl="0" indent="-165100" algn="l" rtl="0">
              <a:spcBef>
                <a:spcPts val="0"/>
              </a:spcBef>
              <a:spcAft>
                <a:spcPts val="0"/>
              </a:spcAft>
              <a:buClr>
                <a:schemeClr val="dk1"/>
              </a:buClr>
              <a:buSzPts val="1200"/>
              <a:buFont typeface="Arial"/>
              <a:buChar char="•"/>
            </a:pPr>
            <a:r>
              <a:rPr lang="en-US"/>
              <a:t>Student groups that must be addressed in the LCAP are those subgroups named in </a:t>
            </a:r>
            <a:r>
              <a:rPr lang="en-US" i="1"/>
              <a:t>Education Code (EC)</a:t>
            </a:r>
            <a:r>
              <a:rPr lang="en-US" i="0"/>
              <a:t> Section 52052:</a:t>
            </a:r>
            <a:endParaRPr lang="en-US"/>
          </a:p>
          <a:p>
            <a:pPr marL="622300" lvl="1" indent="-165100" algn="l" rtl="0">
              <a:spcBef>
                <a:spcPts val="0"/>
              </a:spcBef>
              <a:spcAft>
                <a:spcPts val="0"/>
              </a:spcAft>
              <a:buClr>
                <a:schemeClr val="dk1"/>
              </a:buClr>
              <a:buSzPts val="1200"/>
              <a:buFont typeface="Arial"/>
              <a:buChar char="•"/>
            </a:pPr>
            <a:r>
              <a:rPr lang="en-US"/>
              <a:t>Ethnic subgroups</a:t>
            </a:r>
          </a:p>
          <a:p>
            <a:pPr marL="622300" lvl="1" indent="-165100" algn="l" rtl="0">
              <a:spcBef>
                <a:spcPts val="0"/>
              </a:spcBef>
              <a:spcAft>
                <a:spcPts val="0"/>
              </a:spcAft>
              <a:buClr>
                <a:schemeClr val="dk1"/>
              </a:buClr>
              <a:buSzPts val="1200"/>
              <a:buFont typeface="Arial"/>
              <a:buChar char="•"/>
            </a:pPr>
            <a:r>
              <a:rPr lang="en-US"/>
              <a:t>Socioeconomically disadvantaged pupils</a:t>
            </a:r>
          </a:p>
          <a:p>
            <a:pPr marL="622300" lvl="1" indent="-165100" algn="l" rtl="0">
              <a:spcBef>
                <a:spcPts val="0"/>
              </a:spcBef>
              <a:spcAft>
                <a:spcPts val="0"/>
              </a:spcAft>
              <a:buClr>
                <a:schemeClr val="dk1"/>
              </a:buClr>
              <a:buSzPts val="1200"/>
              <a:buFont typeface="Arial"/>
              <a:buChar char="•"/>
            </a:pPr>
            <a:r>
              <a:rPr lang="en-US"/>
              <a:t>English learners</a:t>
            </a:r>
          </a:p>
          <a:p>
            <a:pPr marL="622300" lvl="1" indent="-165100" algn="l" rtl="0">
              <a:spcBef>
                <a:spcPts val="0"/>
              </a:spcBef>
              <a:spcAft>
                <a:spcPts val="0"/>
              </a:spcAft>
              <a:buClr>
                <a:schemeClr val="dk1"/>
              </a:buClr>
              <a:buSzPts val="1200"/>
              <a:buFont typeface="Arial"/>
              <a:buChar char="•"/>
            </a:pPr>
            <a:r>
              <a:rPr lang="en-US">
                <a:solidFill>
                  <a:schemeClr val="tx2"/>
                </a:solidFill>
              </a:rPr>
              <a:t>Long-term English learners</a:t>
            </a:r>
            <a:endParaRPr lang="en-US"/>
          </a:p>
          <a:p>
            <a:pPr marL="622300" lvl="1" indent="-165100" algn="l" rtl="0">
              <a:spcBef>
                <a:spcPts val="0"/>
              </a:spcBef>
              <a:spcAft>
                <a:spcPts val="0"/>
              </a:spcAft>
              <a:buClr>
                <a:schemeClr val="dk1"/>
              </a:buClr>
              <a:buSzPts val="1200"/>
              <a:buFont typeface="Arial"/>
              <a:buChar char="•"/>
            </a:pPr>
            <a:r>
              <a:rPr lang="en-US"/>
              <a:t>Pupils with disabilities</a:t>
            </a:r>
          </a:p>
          <a:p>
            <a:pPr marL="622300" lvl="1" indent="-165100" algn="l" rtl="0">
              <a:spcBef>
                <a:spcPts val="0"/>
              </a:spcBef>
              <a:spcAft>
                <a:spcPts val="0"/>
              </a:spcAft>
              <a:buClr>
                <a:schemeClr val="dk1"/>
              </a:buClr>
              <a:buSzPts val="1200"/>
              <a:buFont typeface="Arial"/>
              <a:buChar char="•"/>
            </a:pPr>
            <a:r>
              <a:rPr lang="en-US"/>
              <a:t>Foster youth</a:t>
            </a:r>
          </a:p>
          <a:p>
            <a:pPr marL="622300" lvl="1" indent="-165100" algn="l" rtl="0">
              <a:spcBef>
                <a:spcPts val="0"/>
              </a:spcBef>
              <a:spcAft>
                <a:spcPts val="0"/>
              </a:spcAft>
              <a:buClr>
                <a:schemeClr val="dk1"/>
              </a:buClr>
              <a:buSzPts val="1200"/>
              <a:buFont typeface="Arial"/>
              <a:buChar char="•"/>
            </a:pPr>
            <a:r>
              <a:rPr lang="en-US"/>
              <a:t>Homeless youth</a:t>
            </a:r>
          </a:p>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42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382353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Development Phase (data analysis and reflection, engaging educational partners in that process, writing the plan)</a:t>
            </a:r>
          </a:p>
          <a:p>
            <a:pPr marL="0" lvl="0" indent="0" algn="l" rtl="0">
              <a:spcBef>
                <a:spcPts val="0"/>
              </a:spcBef>
              <a:spcAft>
                <a:spcPts val="0"/>
              </a:spcAft>
              <a:buNone/>
            </a:pPr>
            <a:r>
              <a:rPr lang="en-US" dirty="0"/>
              <a:t>Adoption Phase (hearing, adoption meeting, local indicator presentation)</a:t>
            </a:r>
          </a:p>
          <a:p>
            <a:pPr marL="0" lvl="0" indent="0" algn="l" rtl="0">
              <a:spcBef>
                <a:spcPts val="0"/>
              </a:spcBef>
              <a:spcAft>
                <a:spcPts val="0"/>
              </a:spcAft>
              <a:buNone/>
            </a:pPr>
            <a:r>
              <a:rPr lang="en-US" dirty="0"/>
              <a:t>Review and Approval Phase (COE/CDE reviews the plan, makes recs, approves plan assuming it meets requirements)</a:t>
            </a:r>
          </a:p>
          <a:p>
            <a:pPr marL="0" lvl="0" indent="0" algn="l" rtl="0">
              <a:spcBef>
                <a:spcPts val="0"/>
              </a:spcBef>
              <a:spcAft>
                <a:spcPts val="0"/>
              </a:spcAft>
              <a:buNone/>
            </a:pPr>
            <a:r>
              <a:rPr lang="en-US" dirty="0"/>
              <a:t>Implementation Phase (LEA is actually implementing plan)</a:t>
            </a:r>
          </a:p>
          <a:p>
            <a:endParaRPr lang="en-US" dirty="0"/>
          </a:p>
        </p:txBody>
      </p:sp>
      <p:sp>
        <p:nvSpPr>
          <p:cNvPr id="4" name="Slide Number Placeholder 3"/>
          <p:cNvSpPr>
            <a:spLocks noGrp="1"/>
          </p:cNvSpPr>
          <p:nvPr>
            <p:ph type="sldNum" sz="quarter" idx="5"/>
          </p:nvPr>
        </p:nvSpPr>
        <p:spPr/>
        <p:txBody>
          <a:bodyPr/>
          <a:lstStyle/>
          <a:p>
            <a:fld id="{77542409-6A04-4DC6-AC3A-D3758287A8F2}" type="slidenum">
              <a:rPr lang="en-US" smtClean="0"/>
              <a:t>47</a:t>
            </a:fld>
            <a:endParaRPr lang="en-US"/>
          </a:p>
        </p:txBody>
      </p:sp>
    </p:spTree>
    <p:extLst>
      <p:ext uri="{BB962C8B-B14F-4D97-AF65-F5344CB8AC3E}">
        <p14:creationId xmlns:p14="http://schemas.microsoft.com/office/powerpoint/2010/main" val="41200876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dirty="0"/>
              <a:t>School Districts submit their LCAP to their COE; COEs submit their LCAP to the CDE.</a:t>
            </a:r>
          </a:p>
          <a:p>
            <a:pPr marL="0" lvl="0" indent="0" algn="l">
              <a:lnSpc>
                <a:spcPct val="100000"/>
              </a:lnSpc>
              <a:spcBef>
                <a:spcPts val="0"/>
              </a:spcBef>
              <a:spcAft>
                <a:spcPts val="0"/>
              </a:spcAft>
              <a:buSzPts val="1400"/>
              <a:buNone/>
            </a:pPr>
            <a:endParaRPr lang="en-US" dirty="0"/>
          </a:p>
          <a:p>
            <a:pPr marL="0" indent="0"/>
            <a:r>
              <a:rPr lang="en-US" dirty="0"/>
              <a:t>Approval criteria #4: Relates to the carryover calculation and LEAs accounting for how unmet MPP (carryover %) from previous year will be met in current year. These calculations are documented in the Increased or Improved Services section and the Contributing Actions tables and LCFF Carryover Table. The related contributing actions are captured in the Goals and Actions section and the Increased or Improved Services section.</a:t>
            </a:r>
          </a:p>
        </p:txBody>
      </p:sp>
      <p:sp>
        <p:nvSpPr>
          <p:cNvPr id="4" name="Slide Number Placeholder 3"/>
          <p:cNvSpPr>
            <a:spLocks noGrp="1"/>
          </p:cNvSpPr>
          <p:nvPr>
            <p:ph type="sldNum" sz="quarter" idx="5"/>
          </p:nvPr>
        </p:nvSpPr>
        <p:spPr/>
        <p:txBody>
          <a:bodyPr/>
          <a:lstStyle/>
          <a:p>
            <a:fld id="{77542409-6A04-4DC6-AC3A-D3758287A8F2}" type="slidenum">
              <a:rPr lang="en-US" smtClean="0"/>
              <a:t>48</a:t>
            </a:fld>
            <a:endParaRPr lang="en-US"/>
          </a:p>
        </p:txBody>
      </p:sp>
    </p:spTree>
    <p:extLst>
      <p:ext uri="{BB962C8B-B14F-4D97-AF65-F5344CB8AC3E}">
        <p14:creationId xmlns:p14="http://schemas.microsoft.com/office/powerpoint/2010/main" val="38358975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542409-6A04-4DC6-AC3A-D3758287A8F2}" type="slidenum">
              <a:rPr lang="en-US" smtClean="0"/>
              <a:t>50</a:t>
            </a:fld>
            <a:endParaRPr lang="en-US"/>
          </a:p>
        </p:txBody>
      </p:sp>
    </p:spTree>
    <p:extLst>
      <p:ext uri="{BB962C8B-B14F-4D97-AF65-F5344CB8AC3E}">
        <p14:creationId xmlns:p14="http://schemas.microsoft.com/office/powerpoint/2010/main" val="25218417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542409-6A04-4DC6-AC3A-D3758287A8F2}" type="slidenum">
              <a:rPr lang="en-US" smtClean="0"/>
              <a:t>51</a:t>
            </a:fld>
            <a:endParaRPr lang="en-US"/>
          </a:p>
        </p:txBody>
      </p:sp>
    </p:spTree>
    <p:extLst>
      <p:ext uri="{BB962C8B-B14F-4D97-AF65-F5344CB8AC3E}">
        <p14:creationId xmlns:p14="http://schemas.microsoft.com/office/powerpoint/2010/main" val="24404234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55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91281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758026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59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81152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80000"/>
              </a:lnSpc>
              <a:spcBef>
                <a:spcPts val="0"/>
              </a:spcBef>
              <a:spcAft>
                <a:spcPts val="0"/>
              </a:spcAft>
              <a:buNone/>
            </a:pPr>
            <a:r>
              <a:rPr lang="en-US" sz="1200" dirty="0"/>
              <a:t>The LCFF includes the following components for school districts and charter schools:</a:t>
            </a:r>
            <a:endParaRPr lang="en-US" dirty="0"/>
          </a:p>
          <a:p>
            <a:pPr marL="165100" lvl="0" indent="-158750" algn="l" rtl="0">
              <a:lnSpc>
                <a:spcPct val="80000"/>
              </a:lnSpc>
              <a:spcBef>
                <a:spcPts val="0"/>
              </a:spcBef>
              <a:spcAft>
                <a:spcPts val="0"/>
              </a:spcAft>
              <a:buClr>
                <a:schemeClr val="dk1"/>
              </a:buClr>
              <a:buSzPts val="1100"/>
              <a:buFont typeface="Arial"/>
              <a:buChar char="•"/>
            </a:pPr>
            <a:r>
              <a:rPr lang="en-US" sz="1200" dirty="0"/>
              <a:t>Provides a base grant for each LEA based on average daily attendance (ADA). The actual base grants vary based on grade span. </a:t>
            </a:r>
            <a:endParaRPr lang="en-US" dirty="0"/>
          </a:p>
          <a:p>
            <a:pPr marL="165100" lvl="0" indent="-158750" algn="l" rtl="0">
              <a:lnSpc>
                <a:spcPct val="80000"/>
              </a:lnSpc>
              <a:spcBef>
                <a:spcPts val="0"/>
              </a:spcBef>
              <a:spcAft>
                <a:spcPts val="0"/>
              </a:spcAft>
              <a:buClr>
                <a:schemeClr val="dk1"/>
              </a:buClr>
              <a:buSzPts val="1100"/>
              <a:buFont typeface="Arial"/>
              <a:buChar char="•"/>
            </a:pPr>
            <a:r>
              <a:rPr lang="en-US" sz="1200" dirty="0"/>
              <a:t>Provides a supplemental grant equal to 20 percent of the adjusted base grant for targeted disadvantaged students. Targeted students are those classified as English learners (EL), eligible to receive a free or reduced-price meal (FRPM), foster youth, or any combination of these factors (unduplicated count). </a:t>
            </a:r>
            <a:endParaRPr lang="en-US" dirty="0"/>
          </a:p>
          <a:p>
            <a:pPr marL="165100" lvl="0" indent="-158750" algn="l" rtl="0">
              <a:lnSpc>
                <a:spcPct val="80000"/>
              </a:lnSpc>
              <a:spcBef>
                <a:spcPts val="0"/>
              </a:spcBef>
              <a:spcAft>
                <a:spcPts val="0"/>
              </a:spcAft>
              <a:buClr>
                <a:schemeClr val="dk1"/>
              </a:buClr>
              <a:buSzPts val="1100"/>
              <a:buFont typeface="Arial"/>
              <a:buChar char="•"/>
            </a:pPr>
            <a:r>
              <a:rPr lang="en-US" sz="1200" dirty="0"/>
              <a:t>Provides a concentration grant equal to 65 percent of the adjusted base grant for targeted students exceeding 55 percent of an LEA’s enrollment. </a:t>
            </a:r>
            <a:endParaRPr lang="en-US" dirty="0"/>
          </a:p>
          <a:p>
            <a:pPr marL="0" lvl="0" indent="0" algn="l" rtl="0">
              <a:lnSpc>
                <a:spcPct val="80000"/>
              </a:lnSpc>
              <a:spcBef>
                <a:spcPts val="0"/>
              </a:spcBef>
              <a:spcAft>
                <a:spcPts val="0"/>
              </a:spcAft>
              <a:buNone/>
            </a:pPr>
            <a:endParaRPr lang="en-US" sz="1200" dirty="0"/>
          </a:p>
          <a:p>
            <a:pPr marL="0" lvl="0" indent="0" algn="l" rtl="0">
              <a:lnSpc>
                <a:spcPct val="80000"/>
              </a:lnSpc>
              <a:spcBef>
                <a:spcPts val="0"/>
              </a:spcBef>
              <a:spcAft>
                <a:spcPts val="0"/>
              </a:spcAft>
              <a:buNone/>
            </a:pPr>
            <a:r>
              <a:rPr lang="en-US" sz="1200" dirty="0"/>
              <a:t>COEs receive LCFF funding through a two-part formula with funding for oversight responsibilities and instructional activities. The oversight responsibilities are funded through a COE operations grant, with amounts based on (1) a minimum grant per county, (2) the number of school districts in the county, and (3) the ADA in the county attributable to school districts, charter schools, and schools operated by the county superintendent.</a:t>
            </a:r>
          </a:p>
          <a:p>
            <a:pPr marL="0" lvl="0" indent="0" algn="l" rtl="0">
              <a:lnSpc>
                <a:spcPct val="80000"/>
              </a:lnSpc>
              <a:spcBef>
                <a:spcPts val="0"/>
              </a:spcBef>
              <a:spcAft>
                <a:spcPts val="0"/>
              </a:spcAft>
              <a:buNone/>
            </a:pPr>
            <a:endParaRPr lang="en-US" sz="1200" u="sng" dirty="0">
              <a:solidFill>
                <a:schemeClr val="bg1"/>
              </a:solidFill>
            </a:endParaRPr>
          </a:p>
          <a:p>
            <a:pPr marL="0" marR="0" lvl="0" indent="0" algn="l" defTabSz="914400" rtl="0" eaLnBrk="1" fontAlgn="auto" latinLnBrk="0" hangingPunct="1">
              <a:lnSpc>
                <a:spcPct val="80000"/>
              </a:lnSpc>
              <a:spcBef>
                <a:spcPts val="0"/>
              </a:spcBef>
              <a:spcAft>
                <a:spcPts val="0"/>
              </a:spcAft>
              <a:buClr>
                <a:srgbClr val="000000"/>
              </a:buClr>
              <a:buSzPts val="1400"/>
              <a:buFont typeface="Arial"/>
              <a:buNone/>
              <a:tabLst/>
              <a:defRPr/>
            </a:pPr>
            <a:r>
              <a:rPr lang="en-US" sz="1400" u="none" dirty="0">
                <a:solidFill>
                  <a:schemeClr val="bg1"/>
                </a:solidFill>
                <a:hlinkClick r:id="rId3" tooltip="http://cachiras21.blogspot.com/2012/07/thing-16-research-reference-tools.html">
                  <a:extLst>
                    <a:ext uri="{A12FA001-AC4F-418D-AE19-62706E023703}">
                      <ahyp:hlinkClr xmlns:ahyp="http://schemas.microsoft.com/office/drawing/2018/hyperlinkcolor" val="tx"/>
                    </a:ext>
                  </a:extLst>
                </a:hlinkClick>
              </a:rPr>
              <a:t>Photo</a:t>
            </a:r>
            <a:r>
              <a:rPr lang="en-US" sz="1400" u="none" dirty="0">
                <a:solidFill>
                  <a:schemeClr val="bg1"/>
                </a:solidFill>
              </a:rPr>
              <a:t>s by Unknown Author is licensed under </a:t>
            </a:r>
            <a:r>
              <a:rPr lang="en-US" sz="1400" u="none" dirty="0">
                <a:solidFill>
                  <a:schemeClr val="bg1"/>
                </a:solidFill>
                <a:hlinkClick r:id="rId4" tooltip="https://creativecommons.org/licenses/by-nc-sa/3.0/">
                  <a:extLst>
                    <a:ext uri="{A12FA001-AC4F-418D-AE19-62706E023703}">
                      <ahyp:hlinkClr xmlns:ahyp="http://schemas.microsoft.com/office/drawing/2018/hyperlinkcolor" val="tx"/>
                    </a:ext>
                  </a:extLst>
                </a:hlinkClick>
              </a:rPr>
              <a:t>CC BY-SA-NC</a:t>
            </a:r>
            <a:endParaRPr lang="en-US" sz="1400" u="none" dirty="0">
              <a:solidFill>
                <a:schemeClr val="bg1"/>
              </a:solidFill>
            </a:endParaRPr>
          </a:p>
          <a:p>
            <a:pPr marL="0" lvl="0" indent="0" algn="l" rtl="0">
              <a:lnSpc>
                <a:spcPct val="80000"/>
              </a:lnSpc>
              <a:spcBef>
                <a:spcPts val="0"/>
              </a:spcBef>
              <a:spcAft>
                <a:spcPts val="0"/>
              </a:spcAft>
              <a:buNone/>
            </a:pPr>
            <a:endParaRPr lang="en-US" dirty="0"/>
          </a:p>
          <a:p>
            <a:endParaRPr lang="en-US" dirty="0"/>
          </a:p>
        </p:txBody>
      </p:sp>
      <p:sp>
        <p:nvSpPr>
          <p:cNvPr id="4" name="Slide Number Placeholder 3"/>
          <p:cNvSpPr>
            <a:spLocks noGrp="1"/>
          </p:cNvSpPr>
          <p:nvPr>
            <p:ph type="sldNum" sz="quarter" idx="5"/>
          </p:nvPr>
        </p:nvSpPr>
        <p:spPr/>
        <p:txBody>
          <a:bodyPr/>
          <a:lstStyle/>
          <a:p>
            <a:fld id="{77542409-6A04-4DC6-AC3A-D3758287A8F2}" type="slidenum">
              <a:rPr lang="en-US" smtClean="0"/>
              <a:t>14</a:t>
            </a:fld>
            <a:endParaRPr lang="en-US"/>
          </a:p>
        </p:txBody>
      </p:sp>
    </p:spTree>
    <p:extLst>
      <p:ext uri="{BB962C8B-B14F-4D97-AF65-F5344CB8AC3E}">
        <p14:creationId xmlns:p14="http://schemas.microsoft.com/office/powerpoint/2010/main" val="2867157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3525" y="157163"/>
            <a:ext cx="3111500" cy="175101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2787AA-9CC9-4BDC-9D76-FFA9D61A530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48310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lnSpc>
                <a:spcPct val="100000"/>
              </a:lnSpc>
              <a:spcBef>
                <a:spcPts val="0"/>
              </a:spcBef>
              <a:spcAft>
                <a:spcPts val="0"/>
              </a:spcAft>
              <a:buClr>
                <a:schemeClr val="dk1"/>
              </a:buClr>
              <a:buSzPts val="1200"/>
              <a:buFont typeface="Arial"/>
              <a:buNone/>
            </a:pPr>
            <a:r>
              <a:rPr lang="en-US" sz="1200" dirty="0">
                <a:latin typeface="Arial"/>
                <a:ea typeface="Arial"/>
                <a:cs typeface="Arial"/>
                <a:sym typeface="Arial"/>
              </a:rPr>
              <a:t>This flexibility presents an opportunity for LEAs to better integrate programs and services, but it requires the availability of sufficient information to make complex decisions and to plan effectively for implementation and monitoring.</a:t>
            </a:r>
            <a:endParaRPr lang="en-US" dirty="0"/>
          </a:p>
          <a:p>
            <a:pPr marL="0" lvl="0" indent="0" algn="l" rtl="0">
              <a:spcBef>
                <a:spcPts val="0"/>
              </a:spcBef>
              <a:spcAft>
                <a:spcPts val="0"/>
              </a:spcAft>
              <a:buNone/>
            </a:pPr>
            <a:endParaRPr lang="en-US" dirty="0"/>
          </a:p>
          <a:p>
            <a:endParaRPr lang="en-US" dirty="0"/>
          </a:p>
        </p:txBody>
      </p:sp>
      <p:sp>
        <p:nvSpPr>
          <p:cNvPr id="4" name="Slide Number Placeholder 3"/>
          <p:cNvSpPr>
            <a:spLocks noGrp="1"/>
          </p:cNvSpPr>
          <p:nvPr>
            <p:ph type="sldNum" sz="quarter" idx="5"/>
          </p:nvPr>
        </p:nvSpPr>
        <p:spPr/>
        <p:txBody>
          <a:bodyPr/>
          <a:lstStyle/>
          <a:p>
            <a:fld id="{77542409-6A04-4DC6-AC3A-D3758287A8F2}" type="slidenum">
              <a:rPr lang="en-US" smtClean="0"/>
              <a:t>20</a:t>
            </a:fld>
            <a:endParaRPr lang="en-US"/>
          </a:p>
        </p:txBody>
      </p:sp>
    </p:spTree>
    <p:extLst>
      <p:ext uri="{BB962C8B-B14F-4D97-AF65-F5344CB8AC3E}">
        <p14:creationId xmlns:p14="http://schemas.microsoft.com/office/powerpoint/2010/main" val="3399651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542409-6A04-4DC6-AC3A-D3758287A8F2}" type="slidenum">
              <a:rPr lang="en-US" smtClean="0"/>
              <a:t>21</a:t>
            </a:fld>
            <a:endParaRPr lang="en-US"/>
          </a:p>
        </p:txBody>
      </p:sp>
    </p:spTree>
    <p:extLst>
      <p:ext uri="{BB962C8B-B14F-4D97-AF65-F5344CB8AC3E}">
        <p14:creationId xmlns:p14="http://schemas.microsoft.com/office/powerpoint/2010/main" val="3726052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To improve services means to grow services in quality and to increase services means to grow services in quantity.</a:t>
            </a:r>
          </a:p>
        </p:txBody>
      </p:sp>
      <p:sp>
        <p:nvSpPr>
          <p:cNvPr id="4" name="Slide Number Placeholder 3"/>
          <p:cNvSpPr>
            <a:spLocks noGrp="1"/>
          </p:cNvSpPr>
          <p:nvPr>
            <p:ph type="sldNum" sz="quarter" idx="5"/>
          </p:nvPr>
        </p:nvSpPr>
        <p:spPr/>
        <p:txBody>
          <a:bodyPr/>
          <a:lstStyle/>
          <a:p>
            <a:fld id="{77542409-6A04-4DC6-AC3A-D3758287A8F2}" type="slidenum">
              <a:rPr lang="en-US" smtClean="0"/>
              <a:t>23</a:t>
            </a:fld>
            <a:endParaRPr lang="en-US"/>
          </a:p>
        </p:txBody>
      </p:sp>
    </p:spTree>
    <p:extLst>
      <p:ext uri="{BB962C8B-B14F-4D97-AF65-F5344CB8AC3E}">
        <p14:creationId xmlns:p14="http://schemas.microsoft.com/office/powerpoint/2010/main" val="4207990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From </a:t>
            </a:r>
            <a:r>
              <a:rPr lang="en-US" i="1" dirty="0"/>
              <a:t>Education Code </a:t>
            </a:r>
            <a:r>
              <a:rPr lang="en-US" i="0" dirty="0"/>
              <a:t>(</a:t>
            </a:r>
            <a:r>
              <a:rPr lang="en-US" i="1" dirty="0"/>
              <a:t>EC</a:t>
            </a:r>
            <a:r>
              <a:rPr lang="en-US" i="0" dirty="0"/>
              <a:t>) sections 52060(d) and 52066(d)</a:t>
            </a:r>
          </a:p>
          <a:p>
            <a:endParaRPr lang="en-US" dirty="0"/>
          </a:p>
        </p:txBody>
      </p:sp>
      <p:sp>
        <p:nvSpPr>
          <p:cNvPr id="4" name="Slide Number Placeholder 3"/>
          <p:cNvSpPr>
            <a:spLocks noGrp="1"/>
          </p:cNvSpPr>
          <p:nvPr>
            <p:ph type="sldNum" sz="quarter" idx="5"/>
          </p:nvPr>
        </p:nvSpPr>
        <p:spPr/>
        <p:txBody>
          <a:bodyPr/>
          <a:lstStyle/>
          <a:p>
            <a:fld id="{77542409-6A04-4DC6-AC3A-D3758287A8F2}" type="slidenum">
              <a:rPr lang="en-US" smtClean="0"/>
              <a:t>26</a:t>
            </a:fld>
            <a:endParaRPr lang="en-US"/>
          </a:p>
        </p:txBody>
      </p:sp>
    </p:spTree>
    <p:extLst>
      <p:ext uri="{BB962C8B-B14F-4D97-AF65-F5344CB8AC3E}">
        <p14:creationId xmlns:p14="http://schemas.microsoft.com/office/powerpoint/2010/main" val="2960432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Arial" panose="020B0604020202020204" pitchFamily="34" charset="0"/>
                <a:cs typeface="Arial" panose="020B0604020202020204"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r>
              <a:rPr lang="en-US"/>
              <a:t>11/14/2023</a:t>
            </a:r>
          </a:p>
        </p:txBody>
      </p:sp>
      <p:sp>
        <p:nvSpPr>
          <p:cNvPr id="5" name="Footer Placeholder 4"/>
          <p:cNvSpPr>
            <a:spLocks noGrp="1"/>
          </p:cNvSpPr>
          <p:nvPr>
            <p:ph type="ftr" sz="quarter" idx="11"/>
          </p:nvPr>
        </p:nvSpPr>
        <p:spPr/>
        <p:txBody>
          <a:bodyPr/>
          <a:lstStyle/>
          <a:p>
            <a:r>
              <a:rPr lang="en-US"/>
              <a:t>California Department of Education</a:t>
            </a:r>
          </a:p>
        </p:txBody>
      </p:sp>
      <p:sp>
        <p:nvSpPr>
          <p:cNvPr id="6" name="Slide Number Placeholder 5"/>
          <p:cNvSpPr>
            <a:spLocks noGrp="1"/>
          </p:cNvSpPr>
          <p:nvPr>
            <p:ph type="sldNum" sz="quarter" idx="12"/>
          </p:nvPr>
        </p:nvSpPr>
        <p:spPr/>
        <p:txBody>
          <a:bodyPr/>
          <a:lstStyle/>
          <a:p>
            <a:fld id="{C7207DEF-7F35-454E-88BD-60B4E3D4C2A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082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11/14/2023</a:t>
            </a:r>
          </a:p>
        </p:txBody>
      </p:sp>
      <p:sp>
        <p:nvSpPr>
          <p:cNvPr id="5" name="Footer Placeholder 4"/>
          <p:cNvSpPr>
            <a:spLocks noGrp="1"/>
          </p:cNvSpPr>
          <p:nvPr>
            <p:ph type="ftr" sz="quarter" idx="11"/>
          </p:nvPr>
        </p:nvSpPr>
        <p:spPr/>
        <p:txBody>
          <a:bodyPr/>
          <a:lstStyle/>
          <a:p>
            <a:r>
              <a:rPr lang="en-US"/>
              <a:t>California Department of Education</a:t>
            </a:r>
          </a:p>
        </p:txBody>
      </p:sp>
      <p:sp>
        <p:nvSpPr>
          <p:cNvPr id="6" name="Slide Number Placeholder 5"/>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3778352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11/14/2023</a:t>
            </a:r>
          </a:p>
        </p:txBody>
      </p:sp>
      <p:sp>
        <p:nvSpPr>
          <p:cNvPr id="5" name="Footer Placeholder 4"/>
          <p:cNvSpPr>
            <a:spLocks noGrp="1"/>
          </p:cNvSpPr>
          <p:nvPr>
            <p:ph type="ftr" sz="quarter" idx="11"/>
          </p:nvPr>
        </p:nvSpPr>
        <p:spPr/>
        <p:txBody>
          <a:bodyPr/>
          <a:lstStyle/>
          <a:p>
            <a:r>
              <a:rPr lang="en-US"/>
              <a:t>California Department of Education</a:t>
            </a:r>
          </a:p>
        </p:txBody>
      </p:sp>
      <p:sp>
        <p:nvSpPr>
          <p:cNvPr id="6" name="Slide Number Placeholder 5"/>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3860954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999B00-ACBA-ABCC-DEF9-0D3790FCB382}"/>
              </a:ext>
            </a:extLst>
          </p:cNvPr>
          <p:cNvSpPr>
            <a:spLocks noGrp="1"/>
          </p:cNvSpPr>
          <p:nvPr>
            <p:ph type="dt" sz="half" idx="10"/>
          </p:nvPr>
        </p:nvSpPr>
        <p:spPr/>
        <p:txBody>
          <a:bodyPr/>
          <a:lstStyle/>
          <a:p>
            <a:r>
              <a:rPr lang="en-US"/>
              <a:t>11/14/2023</a:t>
            </a:r>
          </a:p>
        </p:txBody>
      </p:sp>
      <p:sp>
        <p:nvSpPr>
          <p:cNvPr id="3" name="Footer Placeholder 2">
            <a:extLst>
              <a:ext uri="{FF2B5EF4-FFF2-40B4-BE49-F238E27FC236}">
                <a16:creationId xmlns:a16="http://schemas.microsoft.com/office/drawing/2014/main" id="{2625BAF0-D442-7494-0875-C8A9A95FD573}"/>
              </a:ext>
            </a:extLst>
          </p:cNvPr>
          <p:cNvSpPr>
            <a:spLocks noGrp="1"/>
          </p:cNvSpPr>
          <p:nvPr>
            <p:ph type="ftr" sz="quarter" idx="11"/>
          </p:nvPr>
        </p:nvSpPr>
        <p:spPr/>
        <p:txBody>
          <a:bodyPr/>
          <a:lstStyle/>
          <a:p>
            <a:r>
              <a:rPr lang="en-US"/>
              <a:t>California Department of Education</a:t>
            </a:r>
          </a:p>
        </p:txBody>
      </p:sp>
      <p:sp>
        <p:nvSpPr>
          <p:cNvPr id="4" name="Slide Number Placeholder 3">
            <a:extLst>
              <a:ext uri="{FF2B5EF4-FFF2-40B4-BE49-F238E27FC236}">
                <a16:creationId xmlns:a16="http://schemas.microsoft.com/office/drawing/2014/main" id="{0F4B71D0-BE8E-63A3-7B5E-A4B1C28A655A}"/>
              </a:ext>
            </a:extLst>
          </p:cNvPr>
          <p:cNvSpPr>
            <a:spLocks noGrp="1"/>
          </p:cNvSpPr>
          <p:nvPr>
            <p:ph type="sldNum" sz="quarter" idx="12"/>
          </p:nvPr>
        </p:nvSpPr>
        <p:spPr/>
        <p:txBody>
          <a:bodyPr/>
          <a:lstStyle/>
          <a:p>
            <a:fld id="{9CD8D479-8942-46E8-A226-A4E01F7A105C}" type="slidenum">
              <a:rPr lang="en-US" smtClean="0"/>
              <a:t>‹#›</a:t>
            </a:fld>
            <a:endParaRPr lang="en-US"/>
          </a:p>
        </p:txBody>
      </p:sp>
      <p:sp>
        <p:nvSpPr>
          <p:cNvPr id="6" name="Content Placeholder 5">
            <a:extLst>
              <a:ext uri="{FF2B5EF4-FFF2-40B4-BE49-F238E27FC236}">
                <a16:creationId xmlns:a16="http://schemas.microsoft.com/office/drawing/2014/main" id="{17C6BCE7-2166-D5DE-68E7-62027AC14057}"/>
              </a:ext>
            </a:extLst>
          </p:cNvPr>
          <p:cNvSpPr>
            <a:spLocks noGrp="1"/>
          </p:cNvSpPr>
          <p:nvPr>
            <p:ph sz="quarter" idx="13"/>
          </p:nvPr>
        </p:nvSpPr>
        <p:spPr>
          <a:xfrm>
            <a:off x="255588" y="193675"/>
            <a:ext cx="11693525" cy="599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1811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999B00-ACBA-ABCC-DEF9-0D3790FCB382}"/>
              </a:ext>
            </a:extLst>
          </p:cNvPr>
          <p:cNvSpPr>
            <a:spLocks noGrp="1"/>
          </p:cNvSpPr>
          <p:nvPr>
            <p:ph type="dt" sz="half" idx="10"/>
          </p:nvPr>
        </p:nvSpPr>
        <p:spPr/>
        <p:txBody>
          <a:bodyPr/>
          <a:lstStyle/>
          <a:p>
            <a:r>
              <a:rPr lang="en-US"/>
              <a:t>11/14/2023</a:t>
            </a:r>
          </a:p>
        </p:txBody>
      </p:sp>
      <p:sp>
        <p:nvSpPr>
          <p:cNvPr id="3" name="Footer Placeholder 2">
            <a:extLst>
              <a:ext uri="{FF2B5EF4-FFF2-40B4-BE49-F238E27FC236}">
                <a16:creationId xmlns:a16="http://schemas.microsoft.com/office/drawing/2014/main" id="{2625BAF0-D442-7494-0875-C8A9A95FD573}"/>
              </a:ext>
            </a:extLst>
          </p:cNvPr>
          <p:cNvSpPr>
            <a:spLocks noGrp="1"/>
          </p:cNvSpPr>
          <p:nvPr>
            <p:ph type="ftr" sz="quarter" idx="11"/>
          </p:nvPr>
        </p:nvSpPr>
        <p:spPr/>
        <p:txBody>
          <a:bodyPr/>
          <a:lstStyle/>
          <a:p>
            <a:r>
              <a:rPr lang="en-US"/>
              <a:t>California Department of Education</a:t>
            </a:r>
          </a:p>
        </p:txBody>
      </p:sp>
      <p:sp>
        <p:nvSpPr>
          <p:cNvPr id="4" name="Slide Number Placeholder 3">
            <a:extLst>
              <a:ext uri="{FF2B5EF4-FFF2-40B4-BE49-F238E27FC236}">
                <a16:creationId xmlns:a16="http://schemas.microsoft.com/office/drawing/2014/main" id="{0F4B71D0-BE8E-63A3-7B5E-A4B1C28A655A}"/>
              </a:ext>
            </a:extLst>
          </p:cNvPr>
          <p:cNvSpPr>
            <a:spLocks noGrp="1"/>
          </p:cNvSpPr>
          <p:nvPr>
            <p:ph type="sldNum" sz="quarter" idx="12"/>
          </p:nvPr>
        </p:nvSpPr>
        <p:spPr/>
        <p:txBody>
          <a:bodyPr/>
          <a:lstStyle/>
          <a:p>
            <a:fld id="{9CD8D479-8942-46E8-A226-A4E01F7A105C}" type="slidenum">
              <a:rPr lang="en-US" smtClean="0"/>
              <a:t>‹#›</a:t>
            </a:fld>
            <a:endParaRPr lang="en-US"/>
          </a:p>
        </p:txBody>
      </p:sp>
      <p:sp>
        <p:nvSpPr>
          <p:cNvPr id="6" name="Content Placeholder 5">
            <a:extLst>
              <a:ext uri="{FF2B5EF4-FFF2-40B4-BE49-F238E27FC236}">
                <a16:creationId xmlns:a16="http://schemas.microsoft.com/office/drawing/2014/main" id="{17C6BCE7-2166-D5DE-68E7-62027AC14057}"/>
              </a:ext>
            </a:extLst>
          </p:cNvPr>
          <p:cNvSpPr>
            <a:spLocks noGrp="1"/>
          </p:cNvSpPr>
          <p:nvPr>
            <p:ph sz="quarter" idx="13"/>
          </p:nvPr>
        </p:nvSpPr>
        <p:spPr>
          <a:xfrm>
            <a:off x="255588" y="193675"/>
            <a:ext cx="11693525" cy="599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18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12192000" cy="6858000"/>
            <a:chOff x="0" y="0"/>
            <a:chExt cx="5760" cy="4320"/>
          </a:xfrm>
        </p:grpSpPr>
        <p:sp>
          <p:nvSpPr>
            <p:cNvPr id="4" name="Rectangle 13"/>
            <p:cNvSpPr>
              <a:spLocks noChangeArrowheads="1"/>
            </p:cNvSpPr>
            <p:nvPr/>
          </p:nvSpPr>
          <p:spPr bwMode="auto">
            <a:xfrm>
              <a:off x="0" y="0"/>
              <a:ext cx="5760" cy="4320"/>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eaLnBrk="0" fontAlgn="base" hangingPunct="0">
                <a:spcBef>
                  <a:spcPct val="0"/>
                </a:spcBef>
                <a:spcAft>
                  <a:spcPct val="0"/>
                </a:spcAft>
                <a:defRPr/>
              </a:pPr>
              <a:endParaRPr lang="en-US" altLang="en-US">
                <a:solidFill>
                  <a:srgbClr val="000000"/>
                </a:solidFill>
              </a:endParaRPr>
            </a:p>
          </p:txBody>
        </p:sp>
        <p:sp>
          <p:nvSpPr>
            <p:cNvPr id="5" name="Rectangle 14"/>
            <p:cNvSpPr>
              <a:spLocks noChangeArrowheads="1"/>
            </p:cNvSpPr>
            <p:nvPr/>
          </p:nvSpPr>
          <p:spPr bwMode="auto">
            <a:xfrm>
              <a:off x="1248" y="1392"/>
              <a:ext cx="4512" cy="96"/>
            </a:xfrm>
            <a:prstGeom prst="rect">
              <a:avLst/>
            </a:prstGeom>
            <a:solidFill>
              <a:schemeClr val="tx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eaLnBrk="0" fontAlgn="base" hangingPunct="0">
                <a:spcBef>
                  <a:spcPct val="0"/>
                </a:spcBef>
                <a:spcAft>
                  <a:spcPct val="0"/>
                </a:spcAft>
                <a:defRPr/>
              </a:pPr>
              <a:endParaRPr lang="en-US" altLang="en-US"/>
            </a:p>
          </p:txBody>
        </p:sp>
        <p:sp>
          <p:nvSpPr>
            <p:cNvPr id="6" name="Rectangle 15"/>
            <p:cNvSpPr>
              <a:spLocks noChangeArrowheads="1"/>
            </p:cNvSpPr>
            <p:nvPr/>
          </p:nvSpPr>
          <p:spPr bwMode="auto">
            <a:xfrm>
              <a:off x="0" y="0"/>
              <a:ext cx="1056" cy="4320"/>
            </a:xfrm>
            <a:prstGeom prst="rect">
              <a:avLst/>
            </a:prstGeom>
            <a:solidFill>
              <a:schemeClr val="tx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eaLnBrk="0" fontAlgn="base" hangingPunct="0">
                <a:spcBef>
                  <a:spcPct val="0"/>
                </a:spcBef>
                <a:spcAft>
                  <a:spcPct val="0"/>
                </a:spcAft>
                <a:defRPr/>
              </a:pPr>
              <a:endParaRPr lang="en-US" altLang="en-US"/>
            </a:p>
          </p:txBody>
        </p:sp>
      </p:grpSp>
      <p:sp>
        <p:nvSpPr>
          <p:cNvPr id="7" name="Rectangle 6"/>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eaLnBrk="0" fontAlgn="base" hangingPunct="0">
              <a:spcBef>
                <a:spcPts val="800"/>
              </a:spcBef>
              <a:spcAft>
                <a:spcPct val="0"/>
              </a:spcAft>
              <a:defRPr/>
            </a:pPr>
            <a:r>
              <a:rPr lang="en-US" altLang="en-US" sz="1100" b="1">
                <a:solidFill>
                  <a:srgbClr val="000000"/>
                </a:solidFill>
                <a:latin typeface="Arial" panose="020B0604020202020204" pitchFamily="34" charset="0"/>
              </a:rPr>
              <a:t>CALIFORNIA DEPARTMENT OF EDUCATION</a:t>
            </a:r>
            <a:br>
              <a:rPr lang="en-US" altLang="en-US" sz="1100" b="1">
                <a:solidFill>
                  <a:srgbClr val="000000"/>
                </a:solidFill>
                <a:latin typeface="Arial" panose="020B0604020202020204" pitchFamily="34" charset="0"/>
              </a:rPr>
            </a:br>
            <a:r>
              <a:rPr lang="en-US" altLang="en-US" sz="1100">
                <a:solidFill>
                  <a:srgbClr val="000000"/>
                </a:solidFill>
                <a:latin typeface="Arial" panose="020B0604020202020204" pitchFamily="34" charset="0"/>
              </a:rPr>
              <a:t>Tony Thurmond, State Superintendent of Public Instruction</a:t>
            </a:r>
            <a:endParaRPr lang="en-US" altLang="en-US" sz="1200" b="1">
              <a:solidFill>
                <a:srgbClr val="000000"/>
              </a:solidFill>
              <a:latin typeface="Arial" panose="020B0604020202020204" pitchFamily="34" charset="0"/>
            </a:endParaRPr>
          </a:p>
        </p:txBody>
      </p:sp>
      <p:pic>
        <p:nvPicPr>
          <p:cNvPr id="8" name="Picture 18" descr="Official Seal of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8937" y="523875"/>
            <a:ext cx="1457325" cy="145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43200" y="3086100"/>
            <a:ext cx="9144000" cy="1143000"/>
          </a:xfrm>
        </p:spPr>
        <p:txBody>
          <a:bodyPr/>
          <a:lstStyle/>
          <a:p>
            <a:r>
              <a:rPr lang="en-US"/>
              <a:t>Click to edit Master title style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31" y="5442392"/>
            <a:ext cx="2075338" cy="1307216"/>
          </a:xfrm>
          <a:prstGeom prst="rect">
            <a:avLst/>
          </a:prstGeom>
        </p:spPr>
      </p:pic>
    </p:spTree>
    <p:extLst>
      <p:ext uri="{BB962C8B-B14F-4D97-AF65-F5344CB8AC3E}">
        <p14:creationId xmlns:p14="http://schemas.microsoft.com/office/powerpoint/2010/main" val="104855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D6029DA4-09B0-4A2D-AA4B-CC45A202471A}" type="slidenum">
              <a:rPr lang="en-US" altLang="en-US"/>
              <a:pPr>
                <a:defRPr/>
              </a:pPr>
              <a:t>‹#›</a:t>
            </a:fld>
            <a:endParaRPr lang="en-US" altLang="en-US"/>
          </a:p>
        </p:txBody>
      </p:sp>
    </p:spTree>
    <p:extLst>
      <p:ext uri="{BB962C8B-B14F-4D97-AF65-F5344CB8AC3E}">
        <p14:creationId xmlns:p14="http://schemas.microsoft.com/office/powerpoint/2010/main" val="3909157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F4240488-8288-431D-9FBC-061E1C8939AC}" type="slidenum">
              <a:rPr lang="en-US" altLang="en-US"/>
              <a:pPr>
                <a:defRPr/>
              </a:pPr>
              <a:t>‹#›</a:t>
            </a:fld>
            <a:endParaRPr lang="en-US" altLang="en-US"/>
          </a:p>
        </p:txBody>
      </p:sp>
    </p:spTree>
    <p:extLst>
      <p:ext uri="{BB962C8B-B14F-4D97-AF65-F5344CB8AC3E}">
        <p14:creationId xmlns:p14="http://schemas.microsoft.com/office/powerpoint/2010/main" val="4095089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3A22D-3DF5-4FEC-92C4-AA4FEBC8E7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8C9463-1196-4362-8606-2AE20350961B}"/>
              </a:ext>
            </a:extLst>
          </p:cNvPr>
          <p:cNvSpPr>
            <a:spLocks noGrp="1"/>
          </p:cNvSpPr>
          <p:nvPr>
            <p:ph type="dt" sz="half" idx="10"/>
          </p:nvPr>
        </p:nvSpPr>
        <p:spPr/>
        <p:txBody>
          <a:bodyPr/>
          <a:lstStyle/>
          <a:p>
            <a:pPr eaLnBrk="0" fontAlgn="base" hangingPunct="0">
              <a:spcBef>
                <a:spcPct val="0"/>
              </a:spcBef>
              <a:spcAft>
                <a:spcPct val="0"/>
              </a:spcAft>
              <a:defRPr/>
            </a:pPr>
            <a:endParaRPr lang="en-US" altLang="en-US"/>
          </a:p>
        </p:txBody>
      </p:sp>
      <p:sp>
        <p:nvSpPr>
          <p:cNvPr id="4" name="Footer Placeholder 3">
            <a:extLst>
              <a:ext uri="{FF2B5EF4-FFF2-40B4-BE49-F238E27FC236}">
                <a16:creationId xmlns:a16="http://schemas.microsoft.com/office/drawing/2014/main" id="{DF181D64-1EF7-49E4-B3F2-E10ADE538454}"/>
              </a:ext>
            </a:extLst>
          </p:cNvPr>
          <p:cNvSpPr>
            <a:spLocks noGrp="1"/>
          </p:cNvSpPr>
          <p:nvPr>
            <p:ph type="ftr" sz="quarter" idx="11"/>
          </p:nvPr>
        </p:nvSpPr>
        <p:spPr/>
        <p:txBody>
          <a:bodyPr/>
          <a:lstStyle/>
          <a:p>
            <a:pPr eaLnBrk="0" fontAlgn="base" hangingPunct="0">
              <a:spcBef>
                <a:spcPct val="0"/>
              </a:spcBef>
              <a:spcAft>
                <a:spcPct val="0"/>
              </a:spcAft>
              <a:defRPr/>
            </a:pPr>
            <a:endParaRPr lang="en-US" altLang="en-US"/>
          </a:p>
        </p:txBody>
      </p:sp>
      <p:sp>
        <p:nvSpPr>
          <p:cNvPr id="5" name="Slide Number Placeholder 4">
            <a:extLst>
              <a:ext uri="{FF2B5EF4-FFF2-40B4-BE49-F238E27FC236}">
                <a16:creationId xmlns:a16="http://schemas.microsoft.com/office/drawing/2014/main" id="{C57125D8-841B-469E-A798-EE6503C127C1}"/>
              </a:ext>
            </a:extLst>
          </p:cNvPr>
          <p:cNvSpPr>
            <a:spLocks noGrp="1"/>
          </p:cNvSpPr>
          <p:nvPr>
            <p:ph type="sldNum" sz="quarter" idx="12"/>
          </p:nvPr>
        </p:nvSpPr>
        <p:spPr/>
        <p:txBody>
          <a:bodyPr/>
          <a:lstStyle/>
          <a:p>
            <a:pPr eaLnBrk="0" fontAlgn="base" hangingPunct="0">
              <a:spcBef>
                <a:spcPct val="0"/>
              </a:spcBef>
              <a:spcAft>
                <a:spcPct val="0"/>
              </a:spcAft>
              <a:defRPr/>
            </a:pPr>
            <a:fld id="{845CA088-98AF-4DF2-8493-E1610DC2B74C}" type="slidenum">
              <a:rPr lang="en-US" altLang="en-US" smtClean="0"/>
              <a:pPr eaLnBrk="0" fontAlgn="base" hangingPunct="0">
                <a:spcBef>
                  <a:spcPct val="0"/>
                </a:spcBef>
                <a:spcAft>
                  <a:spcPct val="0"/>
                </a:spcAft>
                <a:defRPr/>
              </a:pPr>
              <a:t>‹#›</a:t>
            </a:fld>
            <a:endParaRPr lang="en-US" altLang="en-US"/>
          </a:p>
        </p:txBody>
      </p:sp>
      <p:sp>
        <p:nvSpPr>
          <p:cNvPr id="7" name="Content Placeholder 6">
            <a:extLst>
              <a:ext uri="{FF2B5EF4-FFF2-40B4-BE49-F238E27FC236}">
                <a16:creationId xmlns:a16="http://schemas.microsoft.com/office/drawing/2014/main" id="{8156AD05-2D6E-4D5A-BFB0-7CA0F5FDC913}"/>
              </a:ext>
            </a:extLst>
          </p:cNvPr>
          <p:cNvSpPr>
            <a:spLocks noGrp="1"/>
          </p:cNvSpPr>
          <p:nvPr>
            <p:ph sz="quarter" idx="13"/>
          </p:nvPr>
        </p:nvSpPr>
        <p:spPr>
          <a:xfrm>
            <a:off x="2610036" y="1846555"/>
            <a:ext cx="2867486" cy="42879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01027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3FDE3ABF-8AC6-4BCD-B555-3DAB003AA8A5}"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951DABBF-FFFE-4E2C-882C-508AE4B8EF32}"/>
              </a:ext>
            </a:extLst>
          </p:cNvPr>
          <p:cNvSpPr>
            <a:spLocks noGrp="1"/>
          </p:cNvSpPr>
          <p:nvPr>
            <p:ph sz="quarter" idx="13"/>
          </p:nvPr>
        </p:nvSpPr>
        <p:spPr>
          <a:xfrm>
            <a:off x="2540000" y="1944688"/>
            <a:ext cx="9150350" cy="13668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7C82A7D6-E553-4026-8AA4-375FBD580189}"/>
              </a:ext>
            </a:extLst>
          </p:cNvPr>
          <p:cNvSpPr>
            <a:spLocks noGrp="1"/>
          </p:cNvSpPr>
          <p:nvPr>
            <p:ph sz="quarter" idx="14"/>
          </p:nvPr>
        </p:nvSpPr>
        <p:spPr>
          <a:xfrm>
            <a:off x="2540000" y="3578225"/>
            <a:ext cx="4313238" cy="2006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a:extLst>
              <a:ext uri="{FF2B5EF4-FFF2-40B4-BE49-F238E27FC236}">
                <a16:creationId xmlns:a16="http://schemas.microsoft.com/office/drawing/2014/main" id="{EC4261BE-F853-4886-91F6-E758B5DE5D58}"/>
              </a:ext>
            </a:extLst>
          </p:cNvPr>
          <p:cNvSpPr>
            <a:spLocks noGrp="1"/>
          </p:cNvSpPr>
          <p:nvPr>
            <p:ph sz="quarter" idx="15"/>
          </p:nvPr>
        </p:nvSpPr>
        <p:spPr>
          <a:xfrm>
            <a:off x="7394575" y="3578225"/>
            <a:ext cx="4313238" cy="1974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13684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6351" y="526617"/>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2546351" y="339422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1" fontAlgn="auto" hangingPunct="1">
              <a:spcBef>
                <a:spcPts val="0"/>
              </a:spcBef>
              <a:spcAft>
                <a:spcPts val="0"/>
              </a:spcAft>
              <a:defRPr smtClean="0">
                <a:solidFill>
                  <a:schemeClr val="tx1"/>
                </a:solidFill>
              </a:defRPr>
            </a:lvl1pPr>
          </a:lstStyle>
          <a:p>
            <a:pPr>
              <a:defRPr/>
            </a:pPr>
            <a:fld id="{A935ACD9-0DAA-478F-B516-11CD936CED7B}" type="datetimeFigureOut">
              <a:rPr lang="en-US">
                <a:solidFill>
                  <a:srgbClr val="000000"/>
                </a:solidFill>
              </a:rPr>
              <a:pPr>
                <a:defRPr/>
              </a:pPr>
              <a:t>12/1/2023</a:t>
            </a:fld>
            <a:endParaRPr lang="en-US">
              <a:solidFill>
                <a:srgbClr val="000000"/>
              </a:solidFill>
            </a:endParaRPr>
          </a:p>
        </p:txBody>
      </p:sp>
      <p:sp>
        <p:nvSpPr>
          <p:cNvPr id="5" name="Footer Placeholder 4"/>
          <p:cNvSpPr>
            <a:spLocks noGrp="1"/>
          </p:cNvSpPr>
          <p:nvPr>
            <p:ph type="ftr" sz="quarter" idx="11"/>
          </p:nvPr>
        </p:nvSpPr>
        <p:spPr/>
        <p:txBody>
          <a:bodyPr/>
          <a:lstStyle>
            <a:lvl1pPr eaLnBrk="1" fontAlgn="auto" hangingPunct="1">
              <a:spcBef>
                <a:spcPts val="0"/>
              </a:spcBef>
              <a:spcAft>
                <a:spcPts val="0"/>
              </a:spcAft>
              <a:defRPr>
                <a:solidFill>
                  <a:schemeClr val="tx1"/>
                </a:solidFill>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eaLnBrk="1" fontAlgn="auto" hangingPunct="1">
              <a:spcBef>
                <a:spcPts val="0"/>
              </a:spcBef>
              <a:spcAft>
                <a:spcPts val="0"/>
              </a:spcAft>
              <a:defRPr smtClean="0">
                <a:solidFill>
                  <a:schemeClr val="tx1"/>
                </a:solidFill>
              </a:defRPr>
            </a:lvl1pPr>
          </a:lstStyle>
          <a:p>
            <a:pPr>
              <a:defRPr/>
            </a:pPr>
            <a:fld id="{8455F1E9-99A2-42DA-AF8F-C71A50B8803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98783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11/14/2023</a:t>
            </a:r>
          </a:p>
        </p:txBody>
      </p:sp>
      <p:sp>
        <p:nvSpPr>
          <p:cNvPr id="5" name="Footer Placeholder 4"/>
          <p:cNvSpPr>
            <a:spLocks noGrp="1"/>
          </p:cNvSpPr>
          <p:nvPr>
            <p:ph type="ftr" sz="quarter" idx="11"/>
          </p:nvPr>
        </p:nvSpPr>
        <p:spPr/>
        <p:txBody>
          <a:bodyPr/>
          <a:lstStyle/>
          <a:p>
            <a:r>
              <a:rPr lang="en-US"/>
              <a:t>California Department of Education</a:t>
            </a:r>
          </a:p>
        </p:txBody>
      </p:sp>
      <p:sp>
        <p:nvSpPr>
          <p:cNvPr id="6" name="Slide Number Placeholder 5"/>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4033065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pPr/>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937227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11/14/2023</a:t>
            </a:r>
          </a:p>
        </p:txBody>
      </p:sp>
      <p:sp>
        <p:nvSpPr>
          <p:cNvPr id="5" name="Footer Placeholder 4"/>
          <p:cNvSpPr>
            <a:spLocks noGrp="1"/>
          </p:cNvSpPr>
          <p:nvPr>
            <p:ph type="ftr" sz="quarter" idx="11"/>
          </p:nvPr>
        </p:nvSpPr>
        <p:spPr/>
        <p:txBody>
          <a:bodyPr/>
          <a:lstStyle/>
          <a:p>
            <a:r>
              <a:rPr lang="en-US"/>
              <a:t>California Department of Education</a:t>
            </a:r>
          </a:p>
        </p:txBody>
      </p:sp>
      <p:sp>
        <p:nvSpPr>
          <p:cNvPr id="6" name="Slide Number Placeholder 5"/>
          <p:cNvSpPr>
            <a:spLocks noGrp="1"/>
          </p:cNvSpPr>
          <p:nvPr>
            <p:ph type="sldNum" sz="quarter" idx="12"/>
          </p:nvPr>
        </p:nvSpPr>
        <p:spPr/>
        <p:txBody>
          <a:bodyPr/>
          <a:lstStyle/>
          <a:p>
            <a:fld id="{C7207DEF-7F35-454E-88BD-60B4E3D4C2A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2282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11/14/2023</a:t>
            </a:r>
          </a:p>
        </p:txBody>
      </p:sp>
      <p:sp>
        <p:nvSpPr>
          <p:cNvPr id="6" name="Footer Placeholder 5"/>
          <p:cNvSpPr>
            <a:spLocks noGrp="1"/>
          </p:cNvSpPr>
          <p:nvPr>
            <p:ph type="ftr" sz="quarter" idx="11"/>
          </p:nvPr>
        </p:nvSpPr>
        <p:spPr/>
        <p:txBody>
          <a:bodyPr/>
          <a:lstStyle/>
          <a:p>
            <a:r>
              <a:rPr lang="en-US"/>
              <a:t>California Department of Education</a:t>
            </a:r>
          </a:p>
        </p:txBody>
      </p:sp>
      <p:sp>
        <p:nvSpPr>
          <p:cNvPr id="7" name="Slide Number Placeholder 6"/>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1724424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11/14/2023</a:t>
            </a:r>
          </a:p>
        </p:txBody>
      </p:sp>
      <p:sp>
        <p:nvSpPr>
          <p:cNvPr id="8" name="Footer Placeholder 7"/>
          <p:cNvSpPr>
            <a:spLocks noGrp="1"/>
          </p:cNvSpPr>
          <p:nvPr>
            <p:ph type="ftr" sz="quarter" idx="11"/>
          </p:nvPr>
        </p:nvSpPr>
        <p:spPr/>
        <p:txBody>
          <a:bodyPr/>
          <a:lstStyle/>
          <a:p>
            <a:r>
              <a:rPr lang="en-US"/>
              <a:t>California Department of Education</a:t>
            </a:r>
          </a:p>
        </p:txBody>
      </p:sp>
      <p:sp>
        <p:nvSpPr>
          <p:cNvPr id="9" name="Slide Number Placeholder 8"/>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3068550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11/14/2023</a:t>
            </a:r>
          </a:p>
        </p:txBody>
      </p:sp>
      <p:sp>
        <p:nvSpPr>
          <p:cNvPr id="4" name="Footer Placeholder 3"/>
          <p:cNvSpPr>
            <a:spLocks noGrp="1"/>
          </p:cNvSpPr>
          <p:nvPr>
            <p:ph type="ftr" sz="quarter" idx="11"/>
          </p:nvPr>
        </p:nvSpPr>
        <p:spPr/>
        <p:txBody>
          <a:bodyPr/>
          <a:lstStyle/>
          <a:p>
            <a:r>
              <a:rPr lang="en-US"/>
              <a:t>California Department of Education</a:t>
            </a:r>
          </a:p>
        </p:txBody>
      </p:sp>
      <p:sp>
        <p:nvSpPr>
          <p:cNvPr id="5" name="Slide Number Placeholder 4"/>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1037863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a:t>11/14/2023</a:t>
            </a:r>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California Department of Education</a:t>
            </a:r>
          </a:p>
        </p:txBody>
      </p:sp>
      <p:sp>
        <p:nvSpPr>
          <p:cNvPr id="9" name="Slide Number Placeholder 8"/>
          <p:cNvSpPr>
            <a:spLocks noGrp="1"/>
          </p:cNvSpPr>
          <p:nvPr>
            <p:ph type="sldNum" sz="quarter" idx="12"/>
          </p:nvPr>
        </p:nvSpPr>
        <p:spPr/>
        <p:txBody>
          <a:bodyPr/>
          <a:lstStyle/>
          <a:p>
            <a:fld id="{9CD8D479-8942-46E8-A226-A4E01F7A105C}" type="slidenum">
              <a:rPr lang="en-US" smtClean="0"/>
              <a:pPr/>
              <a:t>‹#›</a:t>
            </a:fld>
            <a:endParaRPr lang="en-US"/>
          </a:p>
        </p:txBody>
      </p:sp>
    </p:spTree>
    <p:extLst>
      <p:ext uri="{BB962C8B-B14F-4D97-AF65-F5344CB8AC3E}">
        <p14:creationId xmlns:p14="http://schemas.microsoft.com/office/powerpoint/2010/main" val="3526694712"/>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n-US"/>
              <a:t>11/14/2023</a:t>
            </a: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California Department of Education</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CD8D479-8942-46E8-A226-A4E01F7A105C}" type="slidenum">
              <a:rPr lang="en-US" smtClean="0"/>
              <a:t>‹#›</a:t>
            </a:fld>
            <a:endParaRPr lang="en-US"/>
          </a:p>
        </p:txBody>
      </p:sp>
    </p:spTree>
    <p:extLst>
      <p:ext uri="{BB962C8B-B14F-4D97-AF65-F5344CB8AC3E}">
        <p14:creationId xmlns:p14="http://schemas.microsoft.com/office/powerpoint/2010/main" val="2984757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11/14/2023</a:t>
            </a:r>
          </a:p>
        </p:txBody>
      </p:sp>
      <p:sp>
        <p:nvSpPr>
          <p:cNvPr id="6" name="Footer Placeholder 5"/>
          <p:cNvSpPr>
            <a:spLocks noGrp="1"/>
          </p:cNvSpPr>
          <p:nvPr>
            <p:ph type="ftr" sz="quarter" idx="11"/>
          </p:nvPr>
        </p:nvSpPr>
        <p:spPr/>
        <p:txBody>
          <a:bodyPr/>
          <a:lstStyle/>
          <a:p>
            <a:r>
              <a:rPr lang="en-US"/>
              <a:t>California Department of Education</a:t>
            </a:r>
          </a:p>
        </p:txBody>
      </p:sp>
      <p:sp>
        <p:nvSpPr>
          <p:cNvPr id="7" name="Slide Number Placeholder 6"/>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3898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image" Target="../media/image2.jpeg"/><Relationship Id="rId4" Type="http://schemas.openxmlformats.org/officeDocument/2006/relationships/slideLayout" Target="../slideLayouts/slideLayout17.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en-US"/>
              <a:t>11/14/2023</a:t>
            </a: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California Department of Education</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CD8D479-8942-46E8-A226-A4E01F7A105C}"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70911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67" r:id="rId12"/>
    <p:sldLayoutId id="2147483696"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Arial" panose="020B0604020202020204" pitchFamily="34" charset="0"/>
          <a:ea typeface="+mj-ea"/>
          <a:cs typeface="Arial" panose="020B0604020202020204" pitchFamily="34"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4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12192000" cy="6858000"/>
            <a:chOff x="0" y="0"/>
            <a:chExt cx="5760" cy="4320"/>
          </a:xfrm>
        </p:grpSpPr>
        <p:sp>
          <p:nvSpPr>
            <p:cNvPr id="1033" name="Rectangle 8"/>
            <p:cNvSpPr>
              <a:spLocks noChangeArrowheads="1"/>
            </p:cNvSpPr>
            <p:nvPr/>
          </p:nvSpPr>
          <p:spPr bwMode="auto">
            <a:xfrm>
              <a:off x="0" y="0"/>
              <a:ext cx="5760" cy="4320"/>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eaLnBrk="0" fontAlgn="base" hangingPunct="0">
                <a:spcBef>
                  <a:spcPct val="0"/>
                </a:spcBef>
                <a:spcAft>
                  <a:spcPct val="0"/>
                </a:spcAft>
                <a:defRPr/>
              </a:pPr>
              <a:endParaRPr lang="en-US" altLang="en-US"/>
            </a:p>
          </p:txBody>
        </p:sp>
        <p:sp>
          <p:nvSpPr>
            <p:cNvPr id="1034" name="Rectangle 9"/>
            <p:cNvSpPr>
              <a:spLocks noChangeArrowheads="1"/>
            </p:cNvSpPr>
            <p:nvPr/>
          </p:nvSpPr>
          <p:spPr bwMode="auto">
            <a:xfrm>
              <a:off x="0" y="0"/>
              <a:ext cx="1056" cy="4320"/>
            </a:xfrm>
            <a:prstGeom prst="rect">
              <a:avLst/>
            </a:prstGeom>
            <a:solidFill>
              <a:schemeClr val="tx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eaLnBrk="0" fontAlgn="base" hangingPunct="0">
                <a:spcBef>
                  <a:spcPct val="0"/>
                </a:spcBef>
                <a:spcAft>
                  <a:spcPct val="0"/>
                </a:spcAft>
                <a:defRPr/>
              </a:pPr>
              <a:endParaRPr lang="en-US" altLang="en-US"/>
            </a:p>
          </p:txBody>
        </p:sp>
      </p:grpSp>
      <p:sp>
        <p:nvSpPr>
          <p:cNvPr id="1027" name="Rectangle 2"/>
          <p:cNvSpPr>
            <a:spLocks noGrp="1" noChangeArrowheads="1"/>
          </p:cNvSpPr>
          <p:nvPr>
            <p:ph type="title"/>
          </p:nvPr>
        </p:nvSpPr>
        <p:spPr bwMode="auto">
          <a:xfrm>
            <a:off x="2540000" y="609600"/>
            <a:ext cx="91440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540000" y="1981200"/>
            <a:ext cx="91440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eaLnBrk="0" fontAlgn="base" hangingPunct="0">
              <a:spcBef>
                <a:spcPct val="0"/>
              </a:spcBef>
              <a:spcAft>
                <a:spcPct val="0"/>
              </a:spcAft>
              <a:defRPr/>
            </a:pPr>
            <a:endParaRPr lang="en-US" altLang="en-US"/>
          </a:p>
        </p:txBody>
      </p:sp>
      <p:sp>
        <p:nvSpPr>
          <p:cNvPr id="4" name="Rectangle 5"/>
          <p:cNvSpPr>
            <a:spLocks noGrp="1" noChangeArrowheads="1"/>
          </p:cNvSpPr>
          <p:nvPr>
            <p:ph type="ftr" sz="quarter" idx="3"/>
          </p:nvPr>
        </p:nvSpPr>
        <p:spPr bwMode="auto">
          <a:xfrm>
            <a:off x="5075238" y="6254750"/>
            <a:ext cx="4068762"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eaLnBrk="0" fontAlgn="base" hangingPunct="0">
              <a:spcBef>
                <a:spcPct val="0"/>
              </a:spcBef>
              <a:spcAft>
                <a:spcPct val="0"/>
              </a:spcAft>
              <a:defRPr/>
            </a:pPr>
            <a:endParaRPr lang="en-US" altLang="en-US"/>
          </a:p>
        </p:txBody>
      </p:sp>
      <p:sp>
        <p:nvSpPr>
          <p:cNvPr id="1030" name="Rectangle 6"/>
          <p:cNvSpPr>
            <a:spLocks noGrp="1" noChangeArrowheads="1"/>
          </p:cNvSpPr>
          <p:nvPr>
            <p:ph type="sldNum" sz="quarter" idx="4"/>
          </p:nvPr>
        </p:nvSpPr>
        <p:spPr bwMode="auto">
          <a:xfrm>
            <a:off x="9455150" y="6248400"/>
            <a:ext cx="22352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eaLnBrk="0" fontAlgn="base" hangingPunct="0">
              <a:spcBef>
                <a:spcPct val="0"/>
              </a:spcBef>
              <a:spcAft>
                <a:spcPct val="0"/>
              </a:spcAft>
              <a:defRPr/>
            </a:pPr>
            <a:fld id="{845CA088-98AF-4DF2-8493-E1610DC2B74C}" type="slidenum">
              <a:rPr lang="en-US" altLang="en-US"/>
              <a:pPr eaLnBrk="0" fontAlgn="base" hangingPunct="0">
                <a:spcBef>
                  <a:spcPct val="0"/>
                </a:spcBef>
                <a:spcAft>
                  <a:spcPct val="0"/>
                </a:spcAft>
                <a:defRPr/>
              </a:pPr>
              <a:t>‹#›</a:t>
            </a:fld>
            <a:endParaRPr lang="en-US" altLang="en-US"/>
          </a:p>
        </p:txBody>
      </p:sp>
      <p:pic>
        <p:nvPicPr>
          <p:cNvPr id="1032" name="Picture 11" descr="Official Seal of the California Department of Education"/>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90525" y="454025"/>
            <a:ext cx="1454150" cy="145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3" name="Rectangle 11"/>
          <p:cNvSpPr>
            <a:spLocks noChangeArrowheads="1"/>
          </p:cNvSpPr>
          <p:nvPr userDrawn="1"/>
        </p:nvSpPr>
        <p:spPr bwMode="auto">
          <a:xfrm>
            <a:off x="266700" y="1909746"/>
            <a:ext cx="1701800" cy="695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altLang="en-US" sz="1200" b="1">
                <a:solidFill>
                  <a:srgbClr val="FFFFFF"/>
                </a:solidFill>
                <a:latin typeface="Arial" panose="020B0604020202020204" pitchFamily="34" charset="0"/>
              </a:rPr>
              <a:t>TONY THURMOND</a:t>
            </a:r>
            <a:br>
              <a:rPr lang="en-US" altLang="en-US" sz="1000" b="1">
                <a:solidFill>
                  <a:srgbClr val="FFFFFF"/>
                </a:solidFill>
                <a:latin typeface="Arial" panose="020B0604020202020204" pitchFamily="34" charset="0"/>
              </a:rPr>
            </a:br>
            <a:r>
              <a:rPr lang="en-US" altLang="en-US" sz="1000">
                <a:solidFill>
                  <a:srgbClr val="FFFFFF"/>
                </a:solidFill>
                <a:latin typeface="Arial" panose="020B0604020202020204" pitchFamily="34" charset="0"/>
              </a:rPr>
              <a:t>State Superintendent </a:t>
            </a:r>
            <a:br>
              <a:rPr lang="en-US" altLang="en-US" sz="1000">
                <a:solidFill>
                  <a:srgbClr val="FFFFFF"/>
                </a:solidFill>
                <a:latin typeface="Arial" panose="020B0604020202020204" pitchFamily="34" charset="0"/>
              </a:rPr>
            </a:br>
            <a:r>
              <a:rPr lang="en-US" altLang="en-US" sz="1000">
                <a:solidFill>
                  <a:srgbClr val="FFFFFF"/>
                </a:solidFill>
                <a:latin typeface="Arial" panose="020B0604020202020204" pitchFamily="34" charset="0"/>
              </a:rPr>
              <a:t>of Public Instruction</a:t>
            </a:r>
            <a:endParaRPr lang="en-US" altLang="en-US" sz="1000">
              <a:solidFill>
                <a:srgbClr val="FFFFFF"/>
              </a:solidFill>
            </a:endParaRPr>
          </a:p>
        </p:txBody>
      </p:sp>
      <p:pic>
        <p:nvPicPr>
          <p:cNvPr id="2" name="Picture 1"/>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9931" y="5442392"/>
            <a:ext cx="2075338" cy="1307216"/>
          </a:xfrm>
          <a:prstGeom prst="rect">
            <a:avLst/>
          </a:prstGeom>
        </p:spPr>
      </p:pic>
    </p:spTree>
    <p:extLst>
      <p:ext uri="{BB962C8B-B14F-4D97-AF65-F5344CB8AC3E}">
        <p14:creationId xmlns:p14="http://schemas.microsoft.com/office/powerpoint/2010/main" val="136279541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hyperlink" Target="mailto:LCFF@cde.ca.gov" TargetMode="External"/><Relationship Id="rId2" Type="http://schemas.openxmlformats.org/officeDocument/2006/relationships/hyperlink" Target="mailto:SNPinfo@cde.ca.gov" TargetMode="Externa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cde.ca.gov/fg/aa/lc/equitymultiplier.asp"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cde.ca.gov/fg/aa/lc/tuesdaysat2.asp"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3" Type="http://schemas.openxmlformats.org/officeDocument/2006/relationships/hyperlink" Target="https://www.cde.ca.gov/re/lc/" TargetMode="External"/><Relationship Id="rId2" Type="http://schemas.openxmlformats.org/officeDocument/2006/relationships/hyperlink" Target="https://www.cde.ca.gov/fg/aa/lc/index.asp" TargetMode="External"/><Relationship Id="rId1" Type="http://schemas.openxmlformats.org/officeDocument/2006/relationships/slideLayout" Target="../slideLayouts/slideLayout2.xml"/><Relationship Id="rId6" Type="http://schemas.openxmlformats.org/officeDocument/2006/relationships/hyperlink" Target="mailto:join-LCFF-list@mlist.cde.ca.gov" TargetMode="External"/><Relationship Id="rId5" Type="http://schemas.openxmlformats.org/officeDocument/2006/relationships/hyperlink" Target="https://www.cde.ca.gov/sp/sw/t1/csss.asp" TargetMode="External"/><Relationship Id="rId4" Type="http://schemas.openxmlformats.org/officeDocument/2006/relationships/hyperlink" Target="https://www.cde.ca.gov/ta/ac/cm/" TargetMode="External"/></Relationships>
</file>

<file path=ppt/slides/_rels/slide65.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hyperlink" Target="mailto:LCFF@cde.ca.gov" TargetMode="External"/><Relationship Id="rId1" Type="http://schemas.openxmlformats.org/officeDocument/2006/relationships/slideLayout" Target="../slideLayouts/slideLayout2.xml"/><Relationship Id="rId5" Type="http://schemas.openxmlformats.org/officeDocument/2006/relationships/hyperlink" Target="mailto:CASystemofSupport@cde.ca.gov" TargetMode="External"/><Relationship Id="rId4" Type="http://schemas.openxmlformats.org/officeDocument/2006/relationships/hyperlink" Target="mailto:Dashboard@cde.ca.gov"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77FA13F-8258-4219-BB3A-A304113BD49D}"/>
              </a:ext>
            </a:extLst>
          </p:cNvPr>
          <p:cNvSpPr>
            <a:spLocks noGrp="1"/>
          </p:cNvSpPr>
          <p:nvPr>
            <p:ph type="ctrTitle"/>
          </p:nvPr>
        </p:nvSpPr>
        <p:spPr>
          <a:xfrm>
            <a:off x="1097280" y="758952"/>
            <a:ext cx="10058400" cy="3566160"/>
          </a:xfrm>
        </p:spPr>
        <p:txBody>
          <a:bodyPr vert="horz" lIns="91440" tIns="45720" rIns="91440" bIns="45720" rtlCol="0" anchor="b">
            <a:normAutofit/>
          </a:bodyPr>
          <a:lstStyle/>
          <a:p>
            <a:r>
              <a:rPr lang="en-US" noProof="0" dirty="0"/>
              <a:t>Introduction to the Local Control Funding Formula</a:t>
            </a:r>
            <a:endParaRPr lang="en-US" dirty="0"/>
          </a:p>
        </p:txBody>
      </p:sp>
      <p:sp>
        <p:nvSpPr>
          <p:cNvPr id="6" name="Text Placeholder 5">
            <a:extLst>
              <a:ext uri="{FF2B5EF4-FFF2-40B4-BE49-F238E27FC236}">
                <a16:creationId xmlns:a16="http://schemas.microsoft.com/office/drawing/2014/main" id="{655B27C7-2F68-4988-9032-414AB4AE9F57}"/>
              </a:ext>
            </a:extLst>
          </p:cNvPr>
          <p:cNvSpPr>
            <a:spLocks noGrp="1"/>
          </p:cNvSpPr>
          <p:nvPr>
            <p:ph type="subTitle" idx="1"/>
          </p:nvPr>
        </p:nvSpPr>
        <p:spPr>
          <a:xfrm>
            <a:off x="1100051" y="4455621"/>
            <a:ext cx="10058400" cy="1143000"/>
          </a:xfrm>
        </p:spPr>
        <p:txBody>
          <a:bodyPr vert="horz" lIns="91440" tIns="45720" rIns="91440" bIns="45720" rtlCol="0">
            <a:noAutofit/>
          </a:bodyPr>
          <a:lstStyle/>
          <a:p>
            <a:pPr lvl="0"/>
            <a:r>
              <a:rPr lang="en-US" noProof="0" dirty="0">
                <a:solidFill>
                  <a:schemeClr val="tx1">
                    <a:lumMod val="85000"/>
                    <a:lumOff val="15000"/>
                  </a:schemeClr>
                </a:solidFill>
              </a:rPr>
              <a:t>California Department of Education</a:t>
            </a:r>
          </a:p>
          <a:p>
            <a:pPr lvl="0"/>
            <a:r>
              <a:rPr lang="en-US" noProof="0" dirty="0">
                <a:solidFill>
                  <a:schemeClr val="tx1">
                    <a:lumMod val="85000"/>
                    <a:lumOff val="15000"/>
                  </a:schemeClr>
                </a:solidFill>
              </a:rPr>
              <a:t>November 14, 2023</a:t>
            </a:r>
          </a:p>
        </p:txBody>
      </p:sp>
      <p:pic>
        <p:nvPicPr>
          <p:cNvPr id="9" name="Content Placeholder 7" descr="Seal of the California Department of Education&#10;">
            <a:extLst>
              <a:ext uri="{FF2B5EF4-FFF2-40B4-BE49-F238E27FC236}">
                <a16:creationId xmlns:a16="http://schemas.microsoft.com/office/drawing/2014/main" id="{A610DC95-AED1-9741-EF4B-EA3622B158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60317" y="6104764"/>
            <a:ext cx="523948" cy="523948"/>
          </a:xfrm>
          <a:prstGeom prst="rect">
            <a:avLst/>
          </a:prstGeom>
        </p:spPr>
      </p:pic>
    </p:spTree>
    <p:extLst>
      <p:ext uri="{BB962C8B-B14F-4D97-AF65-F5344CB8AC3E}">
        <p14:creationId xmlns:p14="http://schemas.microsoft.com/office/powerpoint/2010/main" val="6323661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FD83405-FDCA-49E7-9B21-780813CA611E}"/>
              </a:ext>
            </a:extLst>
          </p:cNvPr>
          <p:cNvSpPr>
            <a:spLocks noGrp="1"/>
          </p:cNvSpPr>
          <p:nvPr>
            <p:ph type="title"/>
          </p:nvPr>
        </p:nvSpPr>
        <p:spPr>
          <a:xfrm>
            <a:off x="1097280" y="286603"/>
            <a:ext cx="10058400" cy="1450757"/>
          </a:xfrm>
        </p:spPr>
        <p:txBody>
          <a:bodyPr>
            <a:noAutofit/>
          </a:bodyPr>
          <a:lstStyle/>
          <a:p>
            <a:r>
              <a:rPr lang="en-US" dirty="0">
                <a:solidFill>
                  <a:schemeClr val="tx1">
                    <a:lumMod val="85000"/>
                    <a:lumOff val="15000"/>
                  </a:schemeClr>
                </a:solidFill>
              </a:rPr>
              <a:t>Foundational Principles of the LCFF</a:t>
            </a:r>
          </a:p>
        </p:txBody>
      </p:sp>
      <p:sp>
        <p:nvSpPr>
          <p:cNvPr id="24" name="Content Placeholder 23">
            <a:extLst>
              <a:ext uri="{FF2B5EF4-FFF2-40B4-BE49-F238E27FC236}">
                <a16:creationId xmlns:a16="http://schemas.microsoft.com/office/drawing/2014/main" id="{50C8E94F-E0CD-4365-C462-4FD19445FFA7}"/>
              </a:ext>
            </a:extLst>
          </p:cNvPr>
          <p:cNvSpPr>
            <a:spLocks noGrp="1"/>
          </p:cNvSpPr>
          <p:nvPr>
            <p:ph idx="1"/>
          </p:nvPr>
        </p:nvSpPr>
        <p:spPr>
          <a:xfrm>
            <a:off x="1097280" y="1845734"/>
            <a:ext cx="10058400" cy="4479762"/>
          </a:xfrm>
        </p:spPr>
        <p:txBody>
          <a:bodyPr vert="horz" lIns="91440" tIns="45720" rIns="91440" bIns="45720" rtlCol="0" anchor="t">
            <a:normAutofit lnSpcReduction="10000"/>
          </a:bodyPr>
          <a:lstStyle/>
          <a:p>
            <a:pPr marL="0" indent="0">
              <a:buNone/>
            </a:pPr>
            <a:r>
              <a:rPr lang="en-US" dirty="0">
                <a:solidFill>
                  <a:schemeClr val="tx1">
                    <a:lumMod val="85000"/>
                    <a:lumOff val="15000"/>
                  </a:schemeClr>
                </a:solidFill>
              </a:rPr>
              <a:t>Local education agency (LEA)-level improvement that is based on multiple measures of success</a:t>
            </a:r>
          </a:p>
          <a:p>
            <a:pPr marL="0" indent="0">
              <a:buNone/>
            </a:pPr>
            <a:r>
              <a:rPr lang="en-US" dirty="0">
                <a:solidFill>
                  <a:schemeClr val="tx1">
                    <a:lumMod val="85000"/>
                    <a:lumOff val="15000"/>
                  </a:schemeClr>
                </a:solidFill>
              </a:rPr>
              <a:t>Equity</a:t>
            </a:r>
          </a:p>
          <a:p>
            <a:pPr lvl="1"/>
            <a:r>
              <a:rPr lang="en-US" dirty="0">
                <a:solidFill>
                  <a:schemeClr val="tx1">
                    <a:lumMod val="85000"/>
                    <a:lumOff val="15000"/>
                  </a:schemeClr>
                </a:solidFill>
              </a:rPr>
              <a:t>Additional funding to address specific identified needs of students who are low income, English learners, and/or foster youth (i.e., unduplicated students)</a:t>
            </a:r>
          </a:p>
          <a:p>
            <a:pPr lvl="1"/>
            <a:r>
              <a:rPr lang="en-US" dirty="0">
                <a:solidFill>
                  <a:schemeClr val="tx1">
                    <a:lumMod val="85000"/>
                    <a:lumOff val="15000"/>
                  </a:schemeClr>
                </a:solidFill>
              </a:rPr>
              <a:t>Requirement to Increase or Improve Services in proportion to the increase in funding</a:t>
            </a:r>
          </a:p>
          <a:p>
            <a:pPr marL="0" lvl="0" indent="0">
              <a:buNone/>
            </a:pPr>
            <a:r>
              <a:rPr lang="en-US" dirty="0">
                <a:solidFill>
                  <a:schemeClr val="tx1">
                    <a:lumMod val="85000"/>
                    <a:lumOff val="15000"/>
                  </a:schemeClr>
                </a:solidFill>
              </a:rPr>
              <a:t>Subsidiarity</a:t>
            </a:r>
          </a:p>
          <a:p>
            <a:pPr lvl="1"/>
            <a:r>
              <a:rPr lang="en-US" dirty="0">
                <a:solidFill>
                  <a:schemeClr val="tx1">
                    <a:lumMod val="85000"/>
                    <a:lumOff val="15000"/>
                  </a:schemeClr>
                </a:solidFill>
              </a:rPr>
              <a:t>Social and political issues are best dealt with at the local level</a:t>
            </a:r>
          </a:p>
          <a:p>
            <a:pPr lvl="1"/>
            <a:r>
              <a:rPr lang="en-US" dirty="0">
                <a:solidFill>
                  <a:schemeClr val="tx1">
                    <a:lumMod val="85000"/>
                    <a:lumOff val="15000"/>
                  </a:schemeClr>
                </a:solidFill>
              </a:rPr>
              <a:t>This approach necessitates transparency and collaboration with educational partners</a:t>
            </a:r>
          </a:p>
        </p:txBody>
      </p:sp>
      <p:sp>
        <p:nvSpPr>
          <p:cNvPr id="4" name="Slide Number Placeholder 3">
            <a:extLst>
              <a:ext uri="{FF2B5EF4-FFF2-40B4-BE49-F238E27FC236}">
                <a16:creationId xmlns:a16="http://schemas.microsoft.com/office/drawing/2014/main" id="{C22FA98D-0378-40A4-88F6-764AC135B89E}"/>
              </a:ext>
            </a:extLst>
          </p:cNvPr>
          <p:cNvSpPr>
            <a:spLocks noGrp="1"/>
          </p:cNvSpPr>
          <p:nvPr>
            <p:ph type="sldNum" sz="quarter" idx="12"/>
          </p:nvPr>
        </p:nvSpPr>
        <p:spPr>
          <a:xfrm>
            <a:off x="9900458" y="6459785"/>
            <a:ext cx="1312025" cy="365125"/>
          </a:xfrm>
        </p:spPr>
        <p:txBody>
          <a:bodyPr/>
          <a:lstStyle/>
          <a:p>
            <a:fld id="{1E47FE53-EBF0-4DA7-9D9D-CC1C3A20F3CB}" type="slidenum">
              <a:rPr lang="en-US" sz="2400" smtClean="0">
                <a:latin typeface="Arial" panose="020B0604020202020204" pitchFamily="34" charset="0"/>
                <a:cs typeface="Arial" panose="020B0604020202020204" pitchFamily="34" charset="0"/>
              </a:rPr>
              <a:pPr/>
              <a:t>10</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8192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FD83405-FDCA-49E7-9B21-780813CA611E}"/>
              </a:ext>
            </a:extLst>
          </p:cNvPr>
          <p:cNvSpPr>
            <a:spLocks noGrp="1"/>
          </p:cNvSpPr>
          <p:nvPr>
            <p:ph type="title"/>
          </p:nvPr>
        </p:nvSpPr>
        <p:spPr>
          <a:xfrm>
            <a:off x="1097280" y="286603"/>
            <a:ext cx="10058400" cy="1450757"/>
          </a:xfrm>
        </p:spPr>
        <p:txBody>
          <a:bodyPr>
            <a:noAutofit/>
          </a:bodyPr>
          <a:lstStyle/>
          <a:p>
            <a:r>
              <a:rPr lang="en-US" dirty="0">
                <a:solidFill>
                  <a:schemeClr val="tx1">
                    <a:lumMod val="85000"/>
                    <a:lumOff val="15000"/>
                  </a:schemeClr>
                </a:solidFill>
              </a:rPr>
              <a:t>Key Components of the LCFF</a:t>
            </a:r>
          </a:p>
        </p:txBody>
      </p:sp>
      <p:sp>
        <p:nvSpPr>
          <p:cNvPr id="24" name="Content Placeholder 23">
            <a:extLst>
              <a:ext uri="{FF2B5EF4-FFF2-40B4-BE49-F238E27FC236}">
                <a16:creationId xmlns:a16="http://schemas.microsoft.com/office/drawing/2014/main" id="{50C8E94F-E0CD-4365-C462-4FD19445FFA7}"/>
              </a:ext>
            </a:extLst>
          </p:cNvPr>
          <p:cNvSpPr>
            <a:spLocks noGrp="1"/>
          </p:cNvSpPr>
          <p:nvPr>
            <p:ph idx="1"/>
          </p:nvPr>
        </p:nvSpPr>
        <p:spPr>
          <a:xfrm>
            <a:off x="1097280" y="1845734"/>
            <a:ext cx="10058400" cy="4023360"/>
          </a:xfrm>
        </p:spPr>
        <p:txBody>
          <a:bodyPr vert="horz" lIns="91440" tIns="45720" rIns="91440" bIns="45720" rtlCol="0" anchor="t">
            <a:normAutofit/>
          </a:bodyPr>
          <a:lstStyle/>
          <a:p>
            <a:pPr marL="0" indent="0">
              <a:buNone/>
            </a:pPr>
            <a:r>
              <a:rPr lang="en-US" dirty="0">
                <a:solidFill>
                  <a:schemeClr val="tx1">
                    <a:lumMod val="85000"/>
                    <a:lumOff val="15000"/>
                  </a:schemeClr>
                </a:solidFill>
              </a:rPr>
              <a:t>LCFF Funding</a:t>
            </a:r>
          </a:p>
          <a:p>
            <a:pPr marL="0" indent="0">
              <a:buNone/>
            </a:pPr>
            <a:r>
              <a:rPr lang="en-US" dirty="0">
                <a:solidFill>
                  <a:schemeClr val="tx1">
                    <a:lumMod val="85000"/>
                    <a:lumOff val="15000"/>
                  </a:schemeClr>
                </a:solidFill>
              </a:rPr>
              <a:t>Requirement to Increase or Improve Services</a:t>
            </a:r>
          </a:p>
          <a:p>
            <a:pPr marL="0" indent="0">
              <a:buNone/>
            </a:pPr>
            <a:r>
              <a:rPr lang="en-US" dirty="0">
                <a:solidFill>
                  <a:schemeClr val="tx1">
                    <a:lumMod val="85000"/>
                    <a:lumOff val="15000"/>
                  </a:schemeClr>
                </a:solidFill>
              </a:rPr>
              <a:t>The LCFF State Priorities</a:t>
            </a:r>
          </a:p>
          <a:p>
            <a:pPr marL="0" indent="0">
              <a:buNone/>
            </a:pPr>
            <a:r>
              <a:rPr lang="en-US" dirty="0">
                <a:solidFill>
                  <a:schemeClr val="tx1">
                    <a:lumMod val="85000"/>
                    <a:lumOff val="15000"/>
                  </a:schemeClr>
                </a:solidFill>
              </a:rPr>
              <a:t>The LCAP</a:t>
            </a:r>
          </a:p>
          <a:p>
            <a:pPr marL="0" indent="0">
              <a:buNone/>
            </a:pPr>
            <a:r>
              <a:rPr lang="en-US" dirty="0">
                <a:solidFill>
                  <a:schemeClr val="tx1">
                    <a:lumMod val="85000"/>
                    <a:lumOff val="15000"/>
                  </a:schemeClr>
                </a:solidFill>
              </a:rPr>
              <a:t>The California School Dashboard</a:t>
            </a:r>
          </a:p>
          <a:p>
            <a:pPr marL="0" indent="0">
              <a:buNone/>
            </a:pPr>
            <a:r>
              <a:rPr lang="en-US" dirty="0">
                <a:solidFill>
                  <a:schemeClr val="tx1">
                    <a:lumMod val="85000"/>
                    <a:lumOff val="15000"/>
                  </a:schemeClr>
                </a:solidFill>
              </a:rPr>
              <a:t>The Statewide System of Support</a:t>
            </a:r>
          </a:p>
        </p:txBody>
      </p:sp>
      <p:sp>
        <p:nvSpPr>
          <p:cNvPr id="4" name="Slide Number Placeholder 3">
            <a:extLst>
              <a:ext uri="{FF2B5EF4-FFF2-40B4-BE49-F238E27FC236}">
                <a16:creationId xmlns:a16="http://schemas.microsoft.com/office/drawing/2014/main" id="{C22FA98D-0378-40A4-88F6-764AC135B89E}"/>
              </a:ext>
            </a:extLst>
          </p:cNvPr>
          <p:cNvSpPr>
            <a:spLocks noGrp="1"/>
          </p:cNvSpPr>
          <p:nvPr>
            <p:ph type="sldNum" sz="quarter" idx="12"/>
          </p:nvPr>
        </p:nvSpPr>
        <p:spPr>
          <a:xfrm>
            <a:off x="9900458" y="6459785"/>
            <a:ext cx="1312025" cy="365125"/>
          </a:xfrm>
        </p:spPr>
        <p:txBody>
          <a:bodyPr/>
          <a:lstStyle/>
          <a:p>
            <a:fld id="{1E47FE53-EBF0-4DA7-9D9D-CC1C3A20F3CB}" type="slidenum">
              <a:rPr lang="en-US" sz="2400" smtClean="0">
                <a:latin typeface="Arial" panose="020B0604020202020204" pitchFamily="34" charset="0"/>
                <a:cs typeface="Arial" panose="020B0604020202020204" pitchFamily="34" charset="0"/>
              </a:rPr>
              <a:pPr/>
              <a:t>11</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49527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596B7E4-57C7-4657-870C-7D573AD3F127}"/>
              </a:ext>
            </a:extLst>
          </p:cNvPr>
          <p:cNvSpPr>
            <a:spLocks noGrp="1"/>
          </p:cNvSpPr>
          <p:nvPr>
            <p:ph type="title"/>
          </p:nvPr>
        </p:nvSpPr>
        <p:spPr>
          <a:xfrm>
            <a:off x="1097280" y="758952"/>
            <a:ext cx="10058400" cy="3566160"/>
          </a:xfrm>
        </p:spPr>
        <p:txBody>
          <a:bodyPr vert="horz" lIns="91440" tIns="45720" rIns="91440" bIns="45720" rtlCol="0" anchor="b">
            <a:normAutofit/>
          </a:bodyPr>
          <a:lstStyle/>
          <a:p>
            <a:r>
              <a:rPr lang="en-US" dirty="0"/>
              <a:t>LCFF Funding</a:t>
            </a:r>
          </a:p>
        </p:txBody>
      </p:sp>
      <p:sp>
        <p:nvSpPr>
          <p:cNvPr id="7" name="Text Placeholder 6">
            <a:extLst>
              <a:ext uri="{FF2B5EF4-FFF2-40B4-BE49-F238E27FC236}">
                <a16:creationId xmlns:a16="http://schemas.microsoft.com/office/drawing/2014/main" id="{A93836BE-D67C-4809-A635-4A5B239BB629}"/>
              </a:ext>
            </a:extLst>
          </p:cNvPr>
          <p:cNvSpPr>
            <a:spLocks noGrp="1"/>
          </p:cNvSpPr>
          <p:nvPr>
            <p:ph type="body" idx="1"/>
          </p:nvPr>
        </p:nvSpPr>
        <p:spPr>
          <a:xfrm>
            <a:off x="1097280" y="4453128"/>
            <a:ext cx="10058400" cy="1143000"/>
          </a:xfrm>
        </p:spPr>
        <p:txBody>
          <a:bodyPr vert="horz" lIns="91440" tIns="45720" rIns="91440" bIns="45720" rtlCol="0" anchor="t">
            <a:normAutofit/>
          </a:bodyPr>
          <a:lstStyle/>
          <a:p>
            <a:r>
              <a:rPr lang="en-US" dirty="0">
                <a:solidFill>
                  <a:schemeClr val="tx1">
                    <a:lumMod val="85000"/>
                    <a:lumOff val="15000"/>
                  </a:schemeClr>
                </a:solidFill>
              </a:rPr>
              <a:t>Flexible Funding to Address Identified Needs </a:t>
            </a:r>
          </a:p>
        </p:txBody>
      </p:sp>
      <p:sp>
        <p:nvSpPr>
          <p:cNvPr id="5" name="Slide Number Placeholder 4">
            <a:extLst>
              <a:ext uri="{FF2B5EF4-FFF2-40B4-BE49-F238E27FC236}">
                <a16:creationId xmlns:a16="http://schemas.microsoft.com/office/drawing/2014/main" id="{417EAC31-FE66-4E53-ABB4-916FA1ACC8E1}"/>
              </a:ext>
            </a:extLst>
          </p:cNvPr>
          <p:cNvSpPr>
            <a:spLocks noGrp="1"/>
          </p:cNvSpPr>
          <p:nvPr>
            <p:ph type="sldNum" sz="quarter" idx="12"/>
          </p:nvPr>
        </p:nvSpPr>
        <p:spPr>
          <a:xfrm>
            <a:off x="9900458" y="6459785"/>
            <a:ext cx="1312025" cy="365125"/>
          </a:xfrm>
        </p:spPr>
        <p:txBody>
          <a:bodyPr vert="horz" lIns="91440" tIns="45720" rIns="91440" bIns="45720" rtlCol="0" anchor="ctr">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defRPr sz="1200" b="0" i="0" u="none" strike="noStrike" cap="none">
                <a:solidFill>
                  <a:schemeClr val="tx1">
                    <a:tint val="75000"/>
                  </a:schemeClr>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fld id="{00000000-1234-1234-1234-123412341234}" type="slidenum">
              <a:rPr lang="en-US" sz="2400" smtClean="0">
                <a:solidFill>
                  <a:schemeClr val="bg1"/>
                </a:solidFill>
              </a:rPr>
              <a:pPr/>
              <a:t>12</a:t>
            </a:fld>
            <a:endParaRPr lang="en-US" sz="2400" dirty="0">
              <a:solidFill>
                <a:schemeClr val="bg1"/>
              </a:solidFill>
            </a:endParaRPr>
          </a:p>
        </p:txBody>
      </p:sp>
    </p:spTree>
    <p:extLst>
      <p:ext uri="{BB962C8B-B14F-4D97-AF65-F5344CB8AC3E}">
        <p14:creationId xmlns:p14="http://schemas.microsoft.com/office/powerpoint/2010/main" val="23144112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3BE94-838B-AE0C-8D25-01940D9215A1}"/>
              </a:ext>
            </a:extLst>
          </p:cNvPr>
          <p:cNvSpPr>
            <a:spLocks noGrp="1"/>
          </p:cNvSpPr>
          <p:nvPr>
            <p:ph type="title"/>
          </p:nvPr>
        </p:nvSpPr>
        <p:spPr>
          <a:xfrm>
            <a:off x="1097280" y="286603"/>
            <a:ext cx="10058400" cy="1450757"/>
          </a:xfrm>
        </p:spPr>
        <p:txBody>
          <a:bodyPr/>
          <a:lstStyle/>
          <a:p>
            <a:r>
              <a:rPr lang="en-US" dirty="0">
                <a:solidFill>
                  <a:schemeClr val="tx1">
                    <a:lumMod val="85000"/>
                    <a:lumOff val="15000"/>
                  </a:schemeClr>
                </a:solidFill>
              </a:rPr>
              <a:t>Funding Changes Made by LCFF</a:t>
            </a:r>
          </a:p>
        </p:txBody>
      </p:sp>
      <p:sp>
        <p:nvSpPr>
          <p:cNvPr id="7" name="Text Placeholder 6">
            <a:extLst>
              <a:ext uri="{FF2B5EF4-FFF2-40B4-BE49-F238E27FC236}">
                <a16:creationId xmlns:a16="http://schemas.microsoft.com/office/drawing/2014/main" id="{6D124CE2-01BF-D90C-0B93-95818CAB3F28}"/>
              </a:ext>
            </a:extLst>
          </p:cNvPr>
          <p:cNvSpPr>
            <a:spLocks noGrp="1"/>
          </p:cNvSpPr>
          <p:nvPr>
            <p:ph type="body" idx="1"/>
          </p:nvPr>
        </p:nvSpPr>
        <p:spPr>
          <a:xfrm>
            <a:off x="1097280" y="1846052"/>
            <a:ext cx="4937760" cy="736282"/>
          </a:xfrm>
        </p:spPr>
        <p:txBody>
          <a:bodyPr/>
          <a:lstStyle/>
          <a:p>
            <a:r>
              <a:rPr lang="en-US" dirty="0">
                <a:solidFill>
                  <a:schemeClr val="tx1">
                    <a:lumMod val="85000"/>
                    <a:lumOff val="15000"/>
                  </a:schemeClr>
                </a:solidFill>
              </a:rPr>
              <a:t>Pre-LCFF </a:t>
            </a:r>
          </a:p>
        </p:txBody>
      </p:sp>
      <p:sp>
        <p:nvSpPr>
          <p:cNvPr id="3" name="Content Placeholder 2">
            <a:extLst>
              <a:ext uri="{FF2B5EF4-FFF2-40B4-BE49-F238E27FC236}">
                <a16:creationId xmlns:a16="http://schemas.microsoft.com/office/drawing/2014/main" id="{3DA8BAF4-3114-25C5-FD40-14E924370E17}"/>
              </a:ext>
            </a:extLst>
          </p:cNvPr>
          <p:cNvSpPr>
            <a:spLocks noGrp="1"/>
          </p:cNvSpPr>
          <p:nvPr>
            <p:ph sz="half" idx="2"/>
          </p:nvPr>
        </p:nvSpPr>
        <p:spPr>
          <a:xfrm>
            <a:off x="1097280" y="2582335"/>
            <a:ext cx="4937760" cy="3286760"/>
          </a:xfrm>
        </p:spPr>
        <p:txBody>
          <a:bodyPr vert="horz" lIns="91440" tIns="45720" rIns="91440" bIns="45720" rtlCol="0" anchor="t">
            <a:normAutofit lnSpcReduction="10000"/>
          </a:bodyPr>
          <a:lstStyle/>
          <a:p>
            <a:pPr marL="0" indent="0">
              <a:buNone/>
            </a:pPr>
            <a:r>
              <a:rPr lang="en-US" dirty="0">
                <a:solidFill>
                  <a:schemeClr val="tx1">
                    <a:lumMod val="85000"/>
                    <a:lumOff val="15000"/>
                  </a:schemeClr>
                </a:solidFill>
              </a:rPr>
              <a:t>Revenue Limit:  Per-student funding with many adjustments, based on historical funding levels</a:t>
            </a:r>
          </a:p>
          <a:p>
            <a:pPr marL="0" indent="0">
              <a:buNone/>
            </a:pPr>
            <a:r>
              <a:rPr lang="en-US" dirty="0">
                <a:solidFill>
                  <a:schemeClr val="tx1">
                    <a:lumMod val="85000"/>
                    <a:lumOff val="15000"/>
                  </a:schemeClr>
                </a:solidFill>
              </a:rPr>
              <a:t>Categorical Funding: Funding for specific purposes with many rules </a:t>
            </a:r>
          </a:p>
          <a:p>
            <a:endParaRPr lang="en-US" dirty="0"/>
          </a:p>
        </p:txBody>
      </p:sp>
      <p:sp>
        <p:nvSpPr>
          <p:cNvPr id="8" name="Text Placeholder 7">
            <a:extLst>
              <a:ext uri="{FF2B5EF4-FFF2-40B4-BE49-F238E27FC236}">
                <a16:creationId xmlns:a16="http://schemas.microsoft.com/office/drawing/2014/main" id="{F1B90DBE-37DB-6D66-CE52-97A411C8DF71}"/>
              </a:ext>
            </a:extLst>
          </p:cNvPr>
          <p:cNvSpPr>
            <a:spLocks noGrp="1"/>
          </p:cNvSpPr>
          <p:nvPr>
            <p:ph type="body" sz="quarter" idx="3"/>
          </p:nvPr>
        </p:nvSpPr>
        <p:spPr>
          <a:xfrm>
            <a:off x="6217920" y="1846052"/>
            <a:ext cx="4937760" cy="736282"/>
          </a:xfrm>
        </p:spPr>
        <p:txBody>
          <a:bodyPr/>
          <a:lstStyle/>
          <a:p>
            <a:r>
              <a:rPr lang="en-US" dirty="0">
                <a:solidFill>
                  <a:schemeClr val="tx1">
                    <a:lumMod val="85000"/>
                    <a:lumOff val="15000"/>
                  </a:schemeClr>
                </a:solidFill>
              </a:rPr>
              <a:t>LCFF</a:t>
            </a:r>
          </a:p>
        </p:txBody>
      </p:sp>
      <p:sp>
        <p:nvSpPr>
          <p:cNvPr id="9" name="Content Placeholder 8">
            <a:extLst>
              <a:ext uri="{FF2B5EF4-FFF2-40B4-BE49-F238E27FC236}">
                <a16:creationId xmlns:a16="http://schemas.microsoft.com/office/drawing/2014/main" id="{A7424A1A-7D78-42B8-5030-345CD97171B2}"/>
              </a:ext>
            </a:extLst>
          </p:cNvPr>
          <p:cNvSpPr>
            <a:spLocks noGrp="1"/>
          </p:cNvSpPr>
          <p:nvPr>
            <p:ph sz="quarter" idx="4"/>
          </p:nvPr>
        </p:nvSpPr>
        <p:spPr>
          <a:xfrm>
            <a:off x="6217920" y="2582334"/>
            <a:ext cx="4937760" cy="3286760"/>
          </a:xfrm>
        </p:spPr>
        <p:txBody>
          <a:bodyPr vert="horz" lIns="91440" tIns="45720" rIns="91440" bIns="45720" rtlCol="0" anchor="t">
            <a:normAutofit lnSpcReduction="10000"/>
          </a:bodyPr>
          <a:lstStyle/>
          <a:p>
            <a:pPr marL="0" indent="0">
              <a:buNone/>
            </a:pPr>
            <a:r>
              <a:rPr lang="en-US" dirty="0">
                <a:solidFill>
                  <a:schemeClr val="tx1">
                    <a:lumMod val="85000"/>
                    <a:lumOff val="15000"/>
                  </a:schemeClr>
                </a:solidFill>
              </a:rPr>
              <a:t>LCFF Base Grant: Per-student funding,  with adjustments based on grade level</a:t>
            </a:r>
          </a:p>
          <a:p>
            <a:pPr marL="0" indent="0">
              <a:buNone/>
            </a:pPr>
            <a:r>
              <a:rPr lang="en-US" dirty="0">
                <a:solidFill>
                  <a:schemeClr val="tx1">
                    <a:lumMod val="85000"/>
                    <a:lumOff val="15000"/>
                  </a:schemeClr>
                </a:solidFill>
              </a:rPr>
              <a:t>LCFF Supplemental &amp; Concentration Grant add-ons: Additional funds provided based on the number and concentration of English learners, low income, and foster youth students</a:t>
            </a:r>
          </a:p>
        </p:txBody>
      </p:sp>
      <p:sp>
        <p:nvSpPr>
          <p:cNvPr id="6" name="Slide Number Placeholder 5">
            <a:extLst>
              <a:ext uri="{FF2B5EF4-FFF2-40B4-BE49-F238E27FC236}">
                <a16:creationId xmlns:a16="http://schemas.microsoft.com/office/drawing/2014/main" id="{696E1D42-8044-29DE-07B6-EBE1ACD19EE5}"/>
              </a:ext>
            </a:extLst>
          </p:cNvPr>
          <p:cNvSpPr>
            <a:spLocks noGrp="1"/>
          </p:cNvSpPr>
          <p:nvPr>
            <p:ph type="sldNum" sz="quarter" idx="12"/>
          </p:nvPr>
        </p:nvSpPr>
        <p:spPr>
          <a:xfrm>
            <a:off x="9900458" y="6459785"/>
            <a:ext cx="1312025" cy="365125"/>
          </a:xfrm>
        </p:spPr>
        <p:txBody>
          <a:bodyPr/>
          <a:lstStyle/>
          <a:p>
            <a:fld id="{9CD8D479-8942-46E8-A226-A4E01F7A105C}" type="slidenum">
              <a:rPr lang="en-US" sz="2400" dirty="0" smtClean="0">
                <a:latin typeface="Arial" panose="020B0604020202020204" pitchFamily="34" charset="0"/>
                <a:cs typeface="Arial" panose="020B0604020202020204" pitchFamily="34" charset="0"/>
              </a:rPr>
              <a:pPr/>
              <a:t>13</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01096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583E-16B5-8B8D-02B6-14990B082759}"/>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LCFF Funding Formula Basics</a:t>
            </a:r>
          </a:p>
        </p:txBody>
      </p:sp>
      <p:sp>
        <p:nvSpPr>
          <p:cNvPr id="3" name="Content Placeholder 2">
            <a:extLst>
              <a:ext uri="{FF2B5EF4-FFF2-40B4-BE49-F238E27FC236}">
                <a16:creationId xmlns:a16="http://schemas.microsoft.com/office/drawing/2014/main" id="{215278A6-285D-E47D-FD4E-B5A38D331535}"/>
              </a:ext>
            </a:extLst>
          </p:cNvPr>
          <p:cNvSpPr>
            <a:spLocks noGrp="1"/>
          </p:cNvSpPr>
          <p:nvPr>
            <p:ph idx="1"/>
          </p:nvPr>
        </p:nvSpPr>
        <p:spPr>
          <a:xfrm>
            <a:off x="1097280" y="1845734"/>
            <a:ext cx="10058400" cy="4023360"/>
          </a:xfrm>
        </p:spPr>
        <p:txBody>
          <a:bodyPr anchor="ctr">
            <a:noAutofit/>
          </a:bodyPr>
          <a:lstStyle/>
          <a:p>
            <a:pPr marL="0" indent="0">
              <a:buNone/>
            </a:pPr>
            <a:r>
              <a:rPr lang="en-US" dirty="0">
                <a:solidFill>
                  <a:schemeClr val="tx1">
                    <a:lumMod val="85000"/>
                    <a:lumOff val="15000"/>
                  </a:schemeClr>
                </a:solidFill>
              </a:rPr>
              <a:t>Per student base grant plus…</a:t>
            </a:r>
          </a:p>
          <a:p>
            <a:pPr marL="0" indent="0">
              <a:buNone/>
            </a:pPr>
            <a:r>
              <a:rPr lang="en-US" dirty="0">
                <a:solidFill>
                  <a:schemeClr val="tx1">
                    <a:lumMod val="85000"/>
                    <a:lumOff val="15000"/>
                  </a:schemeClr>
                </a:solidFill>
              </a:rPr>
              <a:t>Grade span adjustments plus…</a:t>
            </a:r>
          </a:p>
          <a:p>
            <a:pPr marL="0" indent="0">
              <a:buNone/>
            </a:pPr>
            <a:r>
              <a:rPr lang="en-US" dirty="0">
                <a:solidFill>
                  <a:schemeClr val="tx1">
                    <a:lumMod val="85000"/>
                    <a:lumOff val="15000"/>
                  </a:schemeClr>
                </a:solidFill>
              </a:rPr>
              <a:t>Add-on adjustments based on the number and concentration of low income, English learner, and foster youth students equals</a:t>
            </a:r>
          </a:p>
          <a:p>
            <a:pPr marL="0" indent="0">
              <a:buNone/>
            </a:pPr>
            <a:r>
              <a:rPr lang="en-US" dirty="0">
                <a:solidFill>
                  <a:schemeClr val="tx1">
                    <a:lumMod val="85000"/>
                    <a:lumOff val="15000"/>
                  </a:schemeClr>
                </a:solidFill>
              </a:rPr>
              <a:t>The LEAs LCFF apportionment</a:t>
            </a:r>
          </a:p>
          <a:p>
            <a:endParaRPr lang="en-US" dirty="0">
              <a:solidFill>
                <a:schemeClr val="tx1">
                  <a:lumMod val="85000"/>
                  <a:lumOff val="15000"/>
                </a:schemeClr>
              </a:solidFill>
            </a:endParaRPr>
          </a:p>
          <a:p>
            <a:endParaRPr lang="en-US" dirty="0">
              <a:solidFill>
                <a:schemeClr val="tx1">
                  <a:lumMod val="85000"/>
                  <a:lumOff val="15000"/>
                </a:schemeClr>
              </a:solidFill>
            </a:endParaRPr>
          </a:p>
          <a:p>
            <a:endParaRPr lang="en-US" dirty="0">
              <a:solidFill>
                <a:schemeClr val="tx1">
                  <a:lumMod val="85000"/>
                  <a:lumOff val="15000"/>
                </a:schemeClr>
              </a:solidFill>
            </a:endParaRPr>
          </a:p>
        </p:txBody>
      </p:sp>
      <p:sp>
        <p:nvSpPr>
          <p:cNvPr id="6" name="Slide Number Placeholder 5">
            <a:extLst>
              <a:ext uri="{FF2B5EF4-FFF2-40B4-BE49-F238E27FC236}">
                <a16:creationId xmlns:a16="http://schemas.microsoft.com/office/drawing/2014/main" id="{E68A403E-3CAF-9076-812C-A83B07A2840C}"/>
              </a:ext>
            </a:extLst>
          </p:cNvPr>
          <p:cNvSpPr>
            <a:spLocks noGrp="1"/>
          </p:cNvSpPr>
          <p:nvPr>
            <p:ph type="sldNum" sz="quarter" idx="12"/>
          </p:nvPr>
        </p:nvSpPr>
        <p:spPr>
          <a:xfrm>
            <a:off x="9900458" y="6459785"/>
            <a:ext cx="1312025" cy="365125"/>
          </a:xfrm>
        </p:spPr>
        <p:txBody>
          <a:bodyPr>
            <a:noAutofit/>
          </a:bodyPr>
          <a:lstStyle/>
          <a:p>
            <a:fld id="{9CD8D479-8942-46E8-A226-A4E01F7A105C}" type="slidenum">
              <a:rPr lang="en-US" sz="2400" smtClean="0">
                <a:latin typeface="Arial" panose="020B0604020202020204" pitchFamily="34" charset="0"/>
                <a:cs typeface="Arial" panose="020B0604020202020204" pitchFamily="34" charset="0"/>
              </a:rPr>
              <a:pPr/>
              <a:t>14</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94997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2DA8D-844D-5AD2-21CB-048FAF0F46DA}"/>
              </a:ext>
            </a:extLst>
          </p:cNvPr>
          <p:cNvSpPr>
            <a:spLocks noGrp="1"/>
          </p:cNvSpPr>
          <p:nvPr>
            <p:ph type="title"/>
          </p:nvPr>
        </p:nvSpPr>
        <p:spPr/>
        <p:txBody>
          <a:bodyPr/>
          <a:lstStyle/>
          <a:p>
            <a:r>
              <a:rPr lang="en-US" dirty="0">
                <a:solidFill>
                  <a:schemeClr val="tx1">
                    <a:lumMod val="85000"/>
                    <a:lumOff val="15000"/>
                  </a:schemeClr>
                </a:solidFill>
              </a:rPr>
              <a:t>Collecting FRPM Data</a:t>
            </a:r>
          </a:p>
        </p:txBody>
      </p:sp>
      <p:sp>
        <p:nvSpPr>
          <p:cNvPr id="3" name="Content Placeholder 2">
            <a:extLst>
              <a:ext uri="{FF2B5EF4-FFF2-40B4-BE49-F238E27FC236}">
                <a16:creationId xmlns:a16="http://schemas.microsoft.com/office/drawing/2014/main" id="{38455F6A-BAD3-21EE-CD94-03E677CDE7BC}"/>
              </a:ext>
            </a:extLst>
          </p:cNvPr>
          <p:cNvSpPr>
            <a:spLocks noGrp="1"/>
          </p:cNvSpPr>
          <p:nvPr>
            <p:ph idx="1"/>
          </p:nvPr>
        </p:nvSpPr>
        <p:spPr/>
        <p:txBody>
          <a:bodyPr/>
          <a:lstStyle/>
          <a:p>
            <a:pPr marL="0" indent="0">
              <a:buNone/>
            </a:pPr>
            <a:r>
              <a:rPr lang="en-US" dirty="0">
                <a:solidFill>
                  <a:schemeClr val="tx1">
                    <a:lumMod val="85000"/>
                    <a:lumOff val="15000"/>
                  </a:schemeClr>
                </a:solidFill>
              </a:rPr>
              <a:t>Two types of applications in California:</a:t>
            </a:r>
          </a:p>
          <a:p>
            <a:pPr marL="971550" lvl="1" indent="-514350">
              <a:buFont typeface="+mj-lt"/>
              <a:buAutoNum type="arabicPeriod"/>
            </a:pPr>
            <a:r>
              <a:rPr lang="en-US" dirty="0">
                <a:solidFill>
                  <a:schemeClr val="tx1">
                    <a:lumMod val="85000"/>
                    <a:lumOff val="15000"/>
                  </a:schemeClr>
                </a:solidFill>
              </a:rPr>
              <a:t>School Meal Application</a:t>
            </a:r>
          </a:p>
          <a:p>
            <a:pPr marL="971550" lvl="1" indent="-514350">
              <a:buFont typeface="+mj-lt"/>
              <a:buAutoNum type="arabicPeriod"/>
            </a:pPr>
            <a:r>
              <a:rPr lang="en-US" dirty="0">
                <a:solidFill>
                  <a:schemeClr val="tx1">
                    <a:lumMod val="85000"/>
                    <a:lumOff val="15000"/>
                  </a:schemeClr>
                </a:solidFill>
              </a:rPr>
              <a:t>Alternative Income Form</a:t>
            </a:r>
          </a:p>
        </p:txBody>
      </p:sp>
      <p:sp>
        <p:nvSpPr>
          <p:cNvPr id="4" name="Slide Number Placeholder 3">
            <a:extLst>
              <a:ext uri="{FF2B5EF4-FFF2-40B4-BE49-F238E27FC236}">
                <a16:creationId xmlns:a16="http://schemas.microsoft.com/office/drawing/2014/main" id="{DE08354C-58B9-6829-7CF2-B014B175A78B}"/>
              </a:ext>
            </a:extLst>
          </p:cNvPr>
          <p:cNvSpPr>
            <a:spLocks noGrp="1"/>
          </p:cNvSpPr>
          <p:nvPr>
            <p:ph type="sldNum" sz="quarter" idx="12"/>
          </p:nvPr>
        </p:nvSpPr>
        <p:spPr/>
        <p:txBody>
          <a:bodyPr/>
          <a:lstStyle/>
          <a:p>
            <a:pPr>
              <a:defRPr/>
            </a:pPr>
            <a:fld id="{D6029DA4-09B0-4A2D-AA4B-CC45A202471A}" type="slidenum">
              <a:rPr lang="en-US" altLang="en-US" sz="2400" smtClean="0"/>
              <a:pPr>
                <a:defRPr/>
              </a:pPr>
              <a:t>15</a:t>
            </a:fld>
            <a:endParaRPr lang="en-US" altLang="en-US" sz="2400" dirty="0"/>
          </a:p>
        </p:txBody>
      </p:sp>
    </p:spTree>
    <p:extLst>
      <p:ext uri="{BB962C8B-B14F-4D97-AF65-F5344CB8AC3E}">
        <p14:creationId xmlns:p14="http://schemas.microsoft.com/office/powerpoint/2010/main" val="2982974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94356-06DD-B28C-29C1-A3C6512EB0AD}"/>
              </a:ext>
            </a:extLst>
          </p:cNvPr>
          <p:cNvSpPr>
            <a:spLocks noGrp="1"/>
          </p:cNvSpPr>
          <p:nvPr>
            <p:ph type="title"/>
          </p:nvPr>
        </p:nvSpPr>
        <p:spPr/>
        <p:txBody>
          <a:bodyPr/>
          <a:lstStyle/>
          <a:p>
            <a:r>
              <a:rPr lang="en-US" dirty="0">
                <a:solidFill>
                  <a:schemeClr val="tx1">
                    <a:lumMod val="85000"/>
                    <a:lumOff val="15000"/>
                  </a:schemeClr>
                </a:solidFill>
              </a:rPr>
              <a:t>School Meal Application</a:t>
            </a:r>
          </a:p>
        </p:txBody>
      </p:sp>
      <p:sp>
        <p:nvSpPr>
          <p:cNvPr id="3" name="Content Placeholder 2">
            <a:extLst>
              <a:ext uri="{FF2B5EF4-FFF2-40B4-BE49-F238E27FC236}">
                <a16:creationId xmlns:a16="http://schemas.microsoft.com/office/drawing/2014/main" id="{0E094D90-7E7A-5A76-72C5-A1C1B62F97F0}"/>
              </a:ext>
            </a:extLst>
          </p:cNvPr>
          <p:cNvSpPr>
            <a:spLocks noGrp="1"/>
          </p:cNvSpPr>
          <p:nvPr>
            <p:ph idx="1"/>
          </p:nvPr>
        </p:nvSpPr>
        <p:spPr/>
        <p:txBody>
          <a:bodyPr/>
          <a:lstStyle/>
          <a:p>
            <a:pPr marL="0" indent="0">
              <a:buNone/>
            </a:pPr>
            <a:r>
              <a:rPr lang="en-US" dirty="0">
                <a:solidFill>
                  <a:schemeClr val="tx1">
                    <a:lumMod val="85000"/>
                    <a:lumOff val="15000"/>
                  </a:schemeClr>
                </a:solidFill>
              </a:rPr>
              <a:t>Federal Form</a:t>
            </a:r>
          </a:p>
          <a:p>
            <a:pPr marL="0" indent="0">
              <a:buNone/>
            </a:pPr>
            <a:r>
              <a:rPr lang="en-US" dirty="0">
                <a:solidFill>
                  <a:schemeClr val="tx1">
                    <a:lumMod val="85000"/>
                    <a:lumOff val="15000"/>
                  </a:schemeClr>
                </a:solidFill>
              </a:rPr>
              <a:t>Required if:</a:t>
            </a:r>
          </a:p>
          <a:p>
            <a:pPr lvl="1">
              <a:buFont typeface="Arial" panose="020B0604020202020204" pitchFamily="34" charset="0"/>
              <a:buChar char="◦"/>
            </a:pPr>
            <a:r>
              <a:rPr lang="en-US" dirty="0">
                <a:solidFill>
                  <a:schemeClr val="tx1">
                    <a:lumMod val="85000"/>
                    <a:lumOff val="15000"/>
                  </a:schemeClr>
                </a:solidFill>
              </a:rPr>
              <a:t>Participating in a meal program </a:t>
            </a:r>
            <a:r>
              <a:rPr lang="en-US" i="1" dirty="0">
                <a:solidFill>
                  <a:schemeClr val="tx1">
                    <a:lumMod val="85000"/>
                    <a:lumOff val="15000"/>
                  </a:schemeClr>
                </a:solidFill>
              </a:rPr>
              <a:t>and </a:t>
            </a:r>
            <a:r>
              <a:rPr lang="en-US" dirty="0">
                <a:solidFill>
                  <a:schemeClr val="tx1">
                    <a:lumMod val="85000"/>
                    <a:lumOff val="15000"/>
                  </a:schemeClr>
                </a:solidFill>
              </a:rPr>
              <a:t>not under a Provision</a:t>
            </a:r>
          </a:p>
          <a:p>
            <a:pPr lvl="1">
              <a:buFont typeface="Arial" panose="020B0604020202020204" pitchFamily="34" charset="0"/>
              <a:buChar char="◦"/>
            </a:pPr>
            <a:r>
              <a:rPr lang="en-US" dirty="0">
                <a:solidFill>
                  <a:schemeClr val="tx1">
                    <a:lumMod val="85000"/>
                    <a:lumOff val="15000"/>
                  </a:schemeClr>
                </a:solidFill>
              </a:rPr>
              <a:t>Participating in a meal program under Provision 2 or 3 </a:t>
            </a:r>
            <a:r>
              <a:rPr lang="en-US" i="1" dirty="0">
                <a:solidFill>
                  <a:schemeClr val="tx1">
                    <a:lumMod val="85000"/>
                    <a:lumOff val="15000"/>
                  </a:schemeClr>
                </a:solidFill>
              </a:rPr>
              <a:t>and </a:t>
            </a:r>
            <a:r>
              <a:rPr lang="en-US" dirty="0">
                <a:solidFill>
                  <a:schemeClr val="tx1">
                    <a:lumMod val="85000"/>
                    <a:lumOff val="15000"/>
                  </a:schemeClr>
                </a:solidFill>
              </a:rPr>
              <a:t>establishing a new base year</a:t>
            </a:r>
          </a:p>
        </p:txBody>
      </p:sp>
      <p:sp>
        <p:nvSpPr>
          <p:cNvPr id="4" name="Slide Number Placeholder 3">
            <a:extLst>
              <a:ext uri="{FF2B5EF4-FFF2-40B4-BE49-F238E27FC236}">
                <a16:creationId xmlns:a16="http://schemas.microsoft.com/office/drawing/2014/main" id="{9A888AE5-1424-0F13-AD0D-F054D24AF7C0}"/>
              </a:ext>
            </a:extLst>
          </p:cNvPr>
          <p:cNvSpPr>
            <a:spLocks noGrp="1"/>
          </p:cNvSpPr>
          <p:nvPr>
            <p:ph type="sldNum" sz="quarter" idx="12"/>
          </p:nvPr>
        </p:nvSpPr>
        <p:spPr/>
        <p:txBody>
          <a:bodyPr/>
          <a:lstStyle/>
          <a:p>
            <a:pPr>
              <a:defRPr/>
            </a:pPr>
            <a:fld id="{D6029DA4-09B0-4A2D-AA4B-CC45A202471A}" type="slidenum">
              <a:rPr lang="en-US" altLang="en-US" sz="2400" smtClean="0"/>
              <a:pPr>
                <a:defRPr/>
              </a:pPr>
              <a:t>16</a:t>
            </a:fld>
            <a:endParaRPr lang="en-US" altLang="en-US" sz="2400" dirty="0"/>
          </a:p>
        </p:txBody>
      </p:sp>
    </p:spTree>
    <p:extLst>
      <p:ext uri="{BB962C8B-B14F-4D97-AF65-F5344CB8AC3E}">
        <p14:creationId xmlns:p14="http://schemas.microsoft.com/office/powerpoint/2010/main" val="1982264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9B11E-25C6-CF31-C744-1E257EA23D97}"/>
              </a:ext>
            </a:extLst>
          </p:cNvPr>
          <p:cNvSpPr>
            <a:spLocks noGrp="1"/>
          </p:cNvSpPr>
          <p:nvPr>
            <p:ph type="title"/>
          </p:nvPr>
        </p:nvSpPr>
        <p:spPr/>
        <p:txBody>
          <a:bodyPr/>
          <a:lstStyle/>
          <a:p>
            <a:r>
              <a:rPr lang="en-US" dirty="0">
                <a:solidFill>
                  <a:schemeClr val="tx1">
                    <a:lumMod val="85000"/>
                    <a:lumOff val="15000"/>
                  </a:schemeClr>
                </a:solidFill>
              </a:rPr>
              <a:t>Alternative Income Form</a:t>
            </a:r>
          </a:p>
        </p:txBody>
      </p:sp>
      <p:sp>
        <p:nvSpPr>
          <p:cNvPr id="3" name="Content Placeholder 2">
            <a:extLst>
              <a:ext uri="{FF2B5EF4-FFF2-40B4-BE49-F238E27FC236}">
                <a16:creationId xmlns:a16="http://schemas.microsoft.com/office/drawing/2014/main" id="{F9EE09BB-1448-BE99-3B1A-63AC4F98EA2D}"/>
              </a:ext>
            </a:extLst>
          </p:cNvPr>
          <p:cNvSpPr>
            <a:spLocks noGrp="1"/>
          </p:cNvSpPr>
          <p:nvPr>
            <p:ph idx="1"/>
          </p:nvPr>
        </p:nvSpPr>
        <p:spPr/>
        <p:txBody>
          <a:bodyPr/>
          <a:lstStyle/>
          <a:p>
            <a:pPr marL="0" indent="0">
              <a:buNone/>
            </a:pPr>
            <a:r>
              <a:rPr lang="en-US" dirty="0">
                <a:solidFill>
                  <a:schemeClr val="tx1">
                    <a:lumMod val="85000"/>
                    <a:lumOff val="15000"/>
                  </a:schemeClr>
                </a:solidFill>
              </a:rPr>
              <a:t>State Form</a:t>
            </a:r>
          </a:p>
          <a:p>
            <a:pPr marL="0" indent="0">
              <a:buNone/>
            </a:pPr>
            <a:r>
              <a:rPr lang="en-US" dirty="0">
                <a:solidFill>
                  <a:schemeClr val="tx1">
                    <a:lumMod val="85000"/>
                    <a:lumOff val="15000"/>
                  </a:schemeClr>
                </a:solidFill>
              </a:rPr>
              <a:t>Required if:</a:t>
            </a:r>
          </a:p>
          <a:p>
            <a:pPr lvl="1">
              <a:buFont typeface="Arial" panose="020B0604020202020204" pitchFamily="34" charset="0"/>
              <a:buChar char="◦"/>
            </a:pPr>
            <a:r>
              <a:rPr lang="en-US" dirty="0">
                <a:solidFill>
                  <a:schemeClr val="tx1">
                    <a:lumMod val="85000"/>
                    <a:lumOff val="15000"/>
                  </a:schemeClr>
                </a:solidFill>
              </a:rPr>
              <a:t>Participating in CEP or Provisions 2 or 3 </a:t>
            </a:r>
            <a:r>
              <a:rPr lang="en-US" i="1" dirty="0">
                <a:solidFill>
                  <a:schemeClr val="tx1">
                    <a:lumMod val="85000"/>
                    <a:lumOff val="15000"/>
                  </a:schemeClr>
                </a:solidFill>
              </a:rPr>
              <a:t>during a non base year</a:t>
            </a:r>
          </a:p>
          <a:p>
            <a:pPr lvl="1">
              <a:buFont typeface="Arial" panose="020B0604020202020204" pitchFamily="34" charset="0"/>
              <a:buChar char="◦"/>
            </a:pPr>
            <a:r>
              <a:rPr lang="en-US" dirty="0">
                <a:solidFill>
                  <a:schemeClr val="tx1">
                    <a:lumMod val="85000"/>
                    <a:lumOff val="15000"/>
                  </a:schemeClr>
                </a:solidFill>
              </a:rPr>
              <a:t>Not participating in the meal programs</a:t>
            </a:r>
          </a:p>
        </p:txBody>
      </p:sp>
      <p:sp>
        <p:nvSpPr>
          <p:cNvPr id="4" name="Slide Number Placeholder 3">
            <a:extLst>
              <a:ext uri="{FF2B5EF4-FFF2-40B4-BE49-F238E27FC236}">
                <a16:creationId xmlns:a16="http://schemas.microsoft.com/office/drawing/2014/main" id="{9A66778E-96EA-407E-E056-156934CA1570}"/>
              </a:ext>
            </a:extLst>
          </p:cNvPr>
          <p:cNvSpPr>
            <a:spLocks noGrp="1"/>
          </p:cNvSpPr>
          <p:nvPr>
            <p:ph type="sldNum" sz="quarter" idx="12"/>
          </p:nvPr>
        </p:nvSpPr>
        <p:spPr/>
        <p:txBody>
          <a:bodyPr/>
          <a:lstStyle/>
          <a:p>
            <a:pPr>
              <a:defRPr/>
            </a:pPr>
            <a:fld id="{D6029DA4-09B0-4A2D-AA4B-CC45A202471A}" type="slidenum">
              <a:rPr lang="en-US" altLang="en-US" sz="2400" smtClean="0"/>
              <a:pPr>
                <a:defRPr/>
              </a:pPr>
              <a:t>17</a:t>
            </a:fld>
            <a:endParaRPr lang="en-US" altLang="en-US" sz="2400" dirty="0"/>
          </a:p>
        </p:txBody>
      </p:sp>
    </p:spTree>
    <p:extLst>
      <p:ext uri="{BB962C8B-B14F-4D97-AF65-F5344CB8AC3E}">
        <p14:creationId xmlns:p14="http://schemas.microsoft.com/office/powerpoint/2010/main" val="2400395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E4FE1-1D9E-E8AA-6B3E-535502C36D24}"/>
              </a:ext>
            </a:extLst>
          </p:cNvPr>
          <p:cNvSpPr>
            <a:spLocks noGrp="1"/>
          </p:cNvSpPr>
          <p:nvPr>
            <p:ph type="title"/>
          </p:nvPr>
        </p:nvSpPr>
        <p:spPr/>
        <p:txBody>
          <a:bodyPr/>
          <a:lstStyle/>
          <a:p>
            <a:r>
              <a:rPr lang="en-US" dirty="0">
                <a:solidFill>
                  <a:schemeClr val="tx1">
                    <a:lumMod val="85000"/>
                    <a:lumOff val="15000"/>
                  </a:schemeClr>
                </a:solidFill>
              </a:rPr>
              <a:t>Questions</a:t>
            </a:r>
          </a:p>
        </p:txBody>
      </p:sp>
      <p:sp>
        <p:nvSpPr>
          <p:cNvPr id="3" name="Content Placeholder 2">
            <a:extLst>
              <a:ext uri="{FF2B5EF4-FFF2-40B4-BE49-F238E27FC236}">
                <a16:creationId xmlns:a16="http://schemas.microsoft.com/office/drawing/2014/main" id="{9894B72F-6CC1-75C8-9A75-0BD3208DB28E}"/>
              </a:ext>
            </a:extLst>
          </p:cNvPr>
          <p:cNvSpPr>
            <a:spLocks noGrp="1"/>
          </p:cNvSpPr>
          <p:nvPr>
            <p:ph idx="1"/>
          </p:nvPr>
        </p:nvSpPr>
        <p:spPr/>
        <p:txBody>
          <a:bodyPr/>
          <a:lstStyle/>
          <a:p>
            <a:pPr marL="0" indent="0">
              <a:buNone/>
            </a:pPr>
            <a:r>
              <a:rPr lang="en-US" dirty="0">
                <a:solidFill>
                  <a:schemeClr val="tx1">
                    <a:lumMod val="85000"/>
                    <a:lumOff val="15000"/>
                  </a:schemeClr>
                </a:solidFill>
              </a:rPr>
              <a:t>Meal Applications:</a:t>
            </a:r>
          </a:p>
          <a:p>
            <a:pPr lvl="1">
              <a:buFont typeface="Arial" panose="020B0604020202020204" pitchFamily="34" charset="0"/>
              <a:buChar char="◦"/>
            </a:pPr>
            <a:r>
              <a:rPr lang="en-US" dirty="0">
                <a:solidFill>
                  <a:srgbClr val="1704A0"/>
                </a:solidFill>
                <a:hlinkClick r:id="rId2" tooltip="School Nutrition Programs Unit email address">
                  <a:extLst>
                    <a:ext uri="{A12FA001-AC4F-418D-AE19-62706E023703}">
                      <ahyp:hlinkClr xmlns:ahyp="http://schemas.microsoft.com/office/drawing/2018/hyperlinkcolor" val="tx"/>
                    </a:ext>
                  </a:extLst>
                </a:hlinkClick>
              </a:rPr>
              <a:t>SNPinfo@cde.ca.gov</a:t>
            </a:r>
            <a:endParaRPr lang="en-US" dirty="0">
              <a:solidFill>
                <a:srgbClr val="1704A0"/>
              </a:solidFill>
            </a:endParaRPr>
          </a:p>
          <a:p>
            <a:pPr lvl="1"/>
            <a:endParaRPr lang="en-US" dirty="0"/>
          </a:p>
          <a:p>
            <a:pPr marL="0" indent="0">
              <a:buNone/>
            </a:pPr>
            <a:r>
              <a:rPr lang="en-US" dirty="0">
                <a:solidFill>
                  <a:schemeClr val="tx1">
                    <a:lumMod val="85000"/>
                    <a:lumOff val="15000"/>
                  </a:schemeClr>
                </a:solidFill>
              </a:rPr>
              <a:t>Alternative Income Forms:</a:t>
            </a:r>
          </a:p>
          <a:p>
            <a:pPr lvl="1">
              <a:buFont typeface="Arial" panose="020B0604020202020204" pitchFamily="34" charset="0"/>
              <a:buChar char="◦"/>
            </a:pPr>
            <a:r>
              <a:rPr lang="en-US" dirty="0">
                <a:solidFill>
                  <a:srgbClr val="1704A0"/>
                </a:solidFill>
                <a:hlinkClick r:id="rId3" tooltip="Local Agency Systems Support email address">
                  <a:extLst>
                    <a:ext uri="{A12FA001-AC4F-418D-AE19-62706E023703}">
                      <ahyp:hlinkClr xmlns:ahyp="http://schemas.microsoft.com/office/drawing/2018/hyperlinkcolor" val="tx"/>
                    </a:ext>
                  </a:extLst>
                </a:hlinkClick>
              </a:rPr>
              <a:t>LCFF@cde.ca.gov</a:t>
            </a:r>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F43CCD77-66C9-054D-BD93-383023EACFF9}"/>
              </a:ext>
            </a:extLst>
          </p:cNvPr>
          <p:cNvSpPr>
            <a:spLocks noGrp="1"/>
          </p:cNvSpPr>
          <p:nvPr>
            <p:ph type="sldNum" sz="quarter" idx="12"/>
          </p:nvPr>
        </p:nvSpPr>
        <p:spPr/>
        <p:txBody>
          <a:bodyPr/>
          <a:lstStyle/>
          <a:p>
            <a:pPr>
              <a:defRPr/>
            </a:pPr>
            <a:fld id="{D6029DA4-09B0-4A2D-AA4B-CC45A202471A}" type="slidenum">
              <a:rPr lang="en-US" altLang="en-US" sz="2400" smtClean="0"/>
              <a:pPr>
                <a:defRPr/>
              </a:pPr>
              <a:t>18</a:t>
            </a:fld>
            <a:endParaRPr lang="en-US" altLang="en-US" sz="2400" dirty="0"/>
          </a:p>
        </p:txBody>
      </p:sp>
    </p:spTree>
    <p:extLst>
      <p:ext uri="{BB962C8B-B14F-4D97-AF65-F5344CB8AC3E}">
        <p14:creationId xmlns:p14="http://schemas.microsoft.com/office/powerpoint/2010/main" val="775728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AA719-DBFF-4492-A6E7-2CD9E2F56EBC}"/>
              </a:ext>
            </a:extLst>
          </p:cNvPr>
          <p:cNvSpPr>
            <a:spLocks noGrp="1"/>
          </p:cNvSpPr>
          <p:nvPr>
            <p:ph type="title"/>
          </p:nvPr>
        </p:nvSpPr>
        <p:spPr/>
        <p:txBody>
          <a:bodyPr vert="horz" lIns="91440" tIns="45720" rIns="91440" bIns="45720" rtlCol="0" anchor="b">
            <a:normAutofit/>
          </a:bodyPr>
          <a:lstStyle/>
          <a:p>
            <a:r>
              <a:rPr lang="en-US" dirty="0">
                <a:solidFill>
                  <a:schemeClr val="tx1">
                    <a:lumMod val="85000"/>
                    <a:lumOff val="15000"/>
                  </a:schemeClr>
                </a:solidFill>
              </a:rPr>
              <a:t>Unrestricted Funds</a:t>
            </a:r>
          </a:p>
        </p:txBody>
      </p:sp>
      <p:sp>
        <p:nvSpPr>
          <p:cNvPr id="3" name="Content Placeholder 2">
            <a:extLst>
              <a:ext uri="{FF2B5EF4-FFF2-40B4-BE49-F238E27FC236}">
                <a16:creationId xmlns:a16="http://schemas.microsoft.com/office/drawing/2014/main" id="{4E0EB598-2704-4845-ADC9-F6644A62CC4C}"/>
              </a:ext>
            </a:extLst>
          </p:cNvPr>
          <p:cNvSpPr>
            <a:spLocks noGrp="1"/>
          </p:cNvSpPr>
          <p:nvPr>
            <p:ph idx="1"/>
          </p:nvPr>
        </p:nvSpPr>
        <p:spPr/>
        <p:txBody>
          <a:bodyPr vert="horz" lIns="91440" tIns="45720" rIns="91440" bIns="45720" rtlCol="0" anchor="t">
            <a:normAutofit/>
          </a:bodyPr>
          <a:lstStyle/>
          <a:p>
            <a:pPr marL="0" indent="0">
              <a:buNone/>
            </a:pPr>
            <a:r>
              <a:rPr lang="en-US" dirty="0">
                <a:solidFill>
                  <a:schemeClr val="tx1">
                    <a:lumMod val="85000"/>
                    <a:lumOff val="15000"/>
                  </a:schemeClr>
                </a:solidFill>
              </a:rPr>
              <a:t>All LCFF funding, regardless of whether it is calculated using the formula for the base grant, the formula for the supplemental grant add-on, or the formula for the concentration grant add-on, is unrestricted funding</a:t>
            </a:r>
          </a:p>
          <a:p>
            <a:pPr marL="0" indent="0">
              <a:buNone/>
            </a:pPr>
            <a:r>
              <a:rPr lang="en-US" dirty="0">
                <a:solidFill>
                  <a:schemeClr val="tx1">
                    <a:lumMod val="85000"/>
                    <a:lumOff val="15000"/>
                  </a:schemeClr>
                </a:solidFill>
              </a:rPr>
              <a:t>LCFF funds may be spent on any purpose allowable under the California’s </a:t>
            </a:r>
            <a:r>
              <a:rPr lang="en-US" i="1" dirty="0">
                <a:solidFill>
                  <a:schemeClr val="tx1">
                    <a:lumMod val="85000"/>
                    <a:lumOff val="15000"/>
                  </a:schemeClr>
                </a:solidFill>
              </a:rPr>
              <a:t>Education Code</a:t>
            </a:r>
          </a:p>
          <a:p>
            <a:pPr lvl="1"/>
            <a:endParaRPr lang="en-US" dirty="0"/>
          </a:p>
        </p:txBody>
      </p:sp>
      <p:sp>
        <p:nvSpPr>
          <p:cNvPr id="4" name="Slide Number Placeholder 3">
            <a:extLst>
              <a:ext uri="{FF2B5EF4-FFF2-40B4-BE49-F238E27FC236}">
                <a16:creationId xmlns:a16="http://schemas.microsoft.com/office/drawing/2014/main" id="{4ADE9A5A-34EC-442D-8210-CE9F5EC3BDC0}"/>
              </a:ext>
            </a:extLst>
          </p:cNvPr>
          <p:cNvSpPr>
            <a:spLocks noGrp="1"/>
          </p:cNvSpPr>
          <p:nvPr>
            <p:ph type="sldNum" sz="quarter" idx="12"/>
          </p:nvPr>
        </p:nvSpPr>
        <p:spPr/>
        <p:txBody>
          <a:bodyPr vert="horz" lIns="91440" tIns="45720" rIns="91440" bIns="45720" rtlCol="0" anchor="ctr">
            <a:noAutofit/>
          </a:bodyPr>
          <a:lstStyle/>
          <a:p>
            <a:fld id="{1E47FE53-EBF0-4DA7-9D9D-CC1C3A20F3CB}" type="slidenum">
              <a:rPr lang="en-US" sz="2400" smtClean="0">
                <a:latin typeface="Arial" panose="020B0604020202020204" pitchFamily="34" charset="0"/>
                <a:cs typeface="Arial" panose="020B0604020202020204" pitchFamily="34" charset="0"/>
              </a:rPr>
              <a:pPr/>
              <a:t>19</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19843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E58DC6C-4D38-4F71-A31C-8B07BD171F02}"/>
              </a:ext>
            </a:extLst>
          </p:cNvPr>
          <p:cNvSpPr>
            <a:spLocks noGrp="1"/>
          </p:cNvSpPr>
          <p:nvPr>
            <p:ph type="title"/>
          </p:nvPr>
        </p:nvSpPr>
        <p:spPr>
          <a:xfrm>
            <a:off x="1097280" y="286603"/>
            <a:ext cx="10058400" cy="1450757"/>
          </a:xfrm>
        </p:spPr>
        <p:txBody>
          <a:bodyPr anchor="b">
            <a:normAutofit/>
          </a:bodyPr>
          <a:lstStyle/>
          <a:p>
            <a:r>
              <a:rPr lang="en-US" dirty="0"/>
              <a:t>Webinar Series</a:t>
            </a:r>
          </a:p>
        </p:txBody>
      </p:sp>
      <p:sp>
        <p:nvSpPr>
          <p:cNvPr id="9" name="Text Placeholder 8">
            <a:extLst>
              <a:ext uri="{FF2B5EF4-FFF2-40B4-BE49-F238E27FC236}">
                <a16:creationId xmlns:a16="http://schemas.microsoft.com/office/drawing/2014/main" id="{EB28CA33-D341-4847-91F7-8CBC831646A6}"/>
              </a:ext>
            </a:extLst>
          </p:cNvPr>
          <p:cNvSpPr>
            <a:spLocks noGrp="1"/>
          </p:cNvSpPr>
          <p:nvPr>
            <p:ph type="body" idx="1"/>
          </p:nvPr>
        </p:nvSpPr>
        <p:spPr>
          <a:xfrm>
            <a:off x="1097280" y="1737360"/>
            <a:ext cx="4937760" cy="442570"/>
          </a:xfrm>
        </p:spPr>
        <p:txBody>
          <a:bodyPr>
            <a:normAutofit/>
          </a:bodyPr>
          <a:lstStyle/>
          <a:p>
            <a:r>
              <a:rPr lang="en-US" dirty="0">
                <a:solidFill>
                  <a:schemeClr val="tx1">
                    <a:lumMod val="85000"/>
                    <a:lumOff val="15000"/>
                  </a:schemeClr>
                </a:solidFill>
              </a:rPr>
              <a:t>Tuesdays @ 2</a:t>
            </a:r>
          </a:p>
        </p:txBody>
      </p:sp>
      <p:sp>
        <p:nvSpPr>
          <p:cNvPr id="10" name="Content Placeholder 9">
            <a:extLst>
              <a:ext uri="{FF2B5EF4-FFF2-40B4-BE49-F238E27FC236}">
                <a16:creationId xmlns:a16="http://schemas.microsoft.com/office/drawing/2014/main" id="{AB3A48CA-199F-464A-A10F-9A5B14230E26}"/>
              </a:ext>
            </a:extLst>
          </p:cNvPr>
          <p:cNvSpPr>
            <a:spLocks noGrp="1"/>
          </p:cNvSpPr>
          <p:nvPr>
            <p:ph sz="half" idx="2"/>
          </p:nvPr>
        </p:nvSpPr>
        <p:spPr>
          <a:xfrm>
            <a:off x="542441" y="2179930"/>
            <a:ext cx="5492599" cy="3689165"/>
          </a:xfrm>
        </p:spPr>
        <p:txBody>
          <a:bodyPr vert="horz" lIns="91440" tIns="45720" rIns="91440" bIns="45720" rtlCol="0" anchor="t">
            <a:noAutofit/>
          </a:bodyPr>
          <a:lstStyle/>
          <a:p>
            <a:pPr marL="0" lvl="0" indent="0">
              <a:buNone/>
            </a:pPr>
            <a:r>
              <a:rPr lang="en-US" dirty="0">
                <a:solidFill>
                  <a:schemeClr val="tx1">
                    <a:lumMod val="85000"/>
                    <a:lumOff val="15000"/>
                  </a:schemeClr>
                </a:solidFill>
              </a:rPr>
              <a:t>11/14: Introduction to the Local Control Funding Formula</a:t>
            </a:r>
          </a:p>
          <a:p>
            <a:pPr marL="0" lvl="0" indent="0">
              <a:buNone/>
            </a:pPr>
            <a:r>
              <a:rPr lang="en-US" dirty="0">
                <a:solidFill>
                  <a:schemeClr val="tx1">
                    <a:lumMod val="85000"/>
                    <a:lumOff val="15000"/>
                  </a:schemeClr>
                </a:solidFill>
              </a:rPr>
              <a:t>11/28: The LCAP Template and Instructions</a:t>
            </a:r>
          </a:p>
          <a:p>
            <a:pPr marL="0" lvl="0" indent="0">
              <a:buNone/>
            </a:pPr>
            <a:r>
              <a:rPr lang="en-US" dirty="0">
                <a:solidFill>
                  <a:schemeClr val="tx1">
                    <a:lumMod val="85000"/>
                    <a:lumOff val="15000"/>
                  </a:schemeClr>
                </a:solidFill>
              </a:rPr>
              <a:t>12/5: Goal Analysis</a:t>
            </a:r>
          </a:p>
          <a:p>
            <a:pPr marL="0" lvl="0" indent="0">
              <a:buNone/>
            </a:pPr>
            <a:r>
              <a:rPr lang="en-US" dirty="0">
                <a:solidFill>
                  <a:schemeClr val="tx1">
                    <a:lumMod val="85000"/>
                    <a:lumOff val="15000"/>
                  </a:schemeClr>
                </a:solidFill>
              </a:rPr>
              <a:t>12/12: Required Goals for Equity Multiplier Schools</a:t>
            </a:r>
          </a:p>
          <a:p>
            <a:pPr marL="0" lvl="0" indent="0">
              <a:buNone/>
            </a:pPr>
            <a:r>
              <a:rPr lang="en-US" dirty="0">
                <a:solidFill>
                  <a:schemeClr val="tx1">
                    <a:lumMod val="85000"/>
                    <a:lumOff val="15000"/>
                  </a:schemeClr>
                </a:solidFill>
              </a:rPr>
              <a:t>12/19: Increased or Improved Services, Part II</a:t>
            </a:r>
          </a:p>
          <a:p>
            <a:pPr marL="0" indent="0">
              <a:buNone/>
            </a:pPr>
            <a:r>
              <a:rPr lang="en-US" dirty="0">
                <a:solidFill>
                  <a:schemeClr val="tx1">
                    <a:lumMod val="85000"/>
                    <a:lumOff val="15000"/>
                  </a:schemeClr>
                </a:solidFill>
              </a:rPr>
              <a:t>1/9/24: 2023 Local Indicators</a:t>
            </a:r>
          </a:p>
        </p:txBody>
      </p:sp>
      <p:sp>
        <p:nvSpPr>
          <p:cNvPr id="11" name="Text Placeholder 10">
            <a:extLst>
              <a:ext uri="{FF2B5EF4-FFF2-40B4-BE49-F238E27FC236}">
                <a16:creationId xmlns:a16="http://schemas.microsoft.com/office/drawing/2014/main" id="{5CFB381D-CDF5-493A-9930-F5993500DB75}"/>
              </a:ext>
            </a:extLst>
          </p:cNvPr>
          <p:cNvSpPr>
            <a:spLocks noGrp="1"/>
          </p:cNvSpPr>
          <p:nvPr>
            <p:ph type="body" sz="quarter" idx="3"/>
          </p:nvPr>
        </p:nvSpPr>
        <p:spPr>
          <a:xfrm>
            <a:off x="6217920" y="1737360"/>
            <a:ext cx="4937760" cy="442570"/>
          </a:xfrm>
        </p:spPr>
        <p:txBody>
          <a:bodyPr>
            <a:normAutofit/>
          </a:bodyPr>
          <a:lstStyle/>
          <a:p>
            <a:r>
              <a:rPr lang="en-US" dirty="0">
                <a:solidFill>
                  <a:schemeClr val="tx1">
                    <a:lumMod val="85000"/>
                    <a:lumOff val="15000"/>
                  </a:schemeClr>
                </a:solidFill>
              </a:rPr>
              <a:t>Thursdays @ 3</a:t>
            </a:r>
          </a:p>
        </p:txBody>
      </p:sp>
      <p:sp>
        <p:nvSpPr>
          <p:cNvPr id="12" name="Content Placeholder 11">
            <a:extLst>
              <a:ext uri="{FF2B5EF4-FFF2-40B4-BE49-F238E27FC236}">
                <a16:creationId xmlns:a16="http://schemas.microsoft.com/office/drawing/2014/main" id="{63489BD4-CD6E-432B-A2E3-05E1609B1C1F}"/>
              </a:ext>
            </a:extLst>
          </p:cNvPr>
          <p:cNvSpPr>
            <a:spLocks noGrp="1"/>
          </p:cNvSpPr>
          <p:nvPr>
            <p:ph sz="quarter" idx="4"/>
          </p:nvPr>
        </p:nvSpPr>
        <p:spPr>
          <a:xfrm>
            <a:off x="6217919" y="2179929"/>
            <a:ext cx="5881421" cy="3689165"/>
          </a:xfrm>
        </p:spPr>
        <p:txBody>
          <a:bodyPr vert="horz" lIns="91440" tIns="45720" rIns="91440" bIns="45720" rtlCol="0" anchor="t">
            <a:normAutofit/>
          </a:bodyPr>
          <a:lstStyle/>
          <a:p>
            <a:pPr marL="0" lvl="0" indent="0">
              <a:buNone/>
            </a:pPr>
            <a:r>
              <a:rPr lang="en-US" dirty="0">
                <a:solidFill>
                  <a:schemeClr val="tx1">
                    <a:lumMod val="85000"/>
                    <a:lumOff val="15000"/>
                  </a:schemeClr>
                </a:solidFill>
              </a:rPr>
              <a:t>11/30: Engaging Educational Partners</a:t>
            </a:r>
          </a:p>
          <a:p>
            <a:pPr marL="0" indent="0">
              <a:buNone/>
            </a:pPr>
            <a:r>
              <a:rPr lang="en-US" dirty="0">
                <a:solidFill>
                  <a:schemeClr val="tx1">
                    <a:lumMod val="85000"/>
                    <a:lumOff val="15000"/>
                  </a:schemeClr>
                </a:solidFill>
              </a:rPr>
              <a:t>12/7: Goals and Actions</a:t>
            </a:r>
          </a:p>
          <a:p>
            <a:pPr marL="0" indent="0">
              <a:buNone/>
            </a:pPr>
            <a:r>
              <a:rPr lang="en-US" dirty="0">
                <a:solidFill>
                  <a:schemeClr val="tx1">
                    <a:lumMod val="85000"/>
                    <a:lumOff val="15000"/>
                  </a:schemeClr>
                </a:solidFill>
              </a:rPr>
              <a:t>12/14: Increased or Improved Services, Part I</a:t>
            </a:r>
          </a:p>
        </p:txBody>
      </p:sp>
      <p:sp>
        <p:nvSpPr>
          <p:cNvPr id="7" name="Slide Number Placeholder 6">
            <a:extLst>
              <a:ext uri="{FF2B5EF4-FFF2-40B4-BE49-F238E27FC236}">
                <a16:creationId xmlns:a16="http://schemas.microsoft.com/office/drawing/2014/main" id="{D56F84C0-610C-4232-A64D-6D04C02BF112}"/>
              </a:ext>
            </a:extLst>
          </p:cNvPr>
          <p:cNvSpPr>
            <a:spLocks noGrp="1"/>
          </p:cNvSpPr>
          <p:nvPr>
            <p:ph type="sldNum" sz="quarter" idx="12"/>
          </p:nvPr>
        </p:nvSpPr>
        <p:spPr>
          <a:xfrm>
            <a:off x="9900458" y="6459785"/>
            <a:ext cx="1312025" cy="365125"/>
          </a:xfrm>
        </p:spPr>
        <p:txBody>
          <a:bodyPr/>
          <a:lstStyle/>
          <a:p>
            <a:pPr lvl="0"/>
            <a:fld id="{00000000-1234-1234-1234-123412341234}" type="slidenum">
              <a:rPr lang="en-US" sz="2400" smtClean="0">
                <a:latin typeface="Arial" panose="020B0604020202020204" pitchFamily="34" charset="0"/>
                <a:cs typeface="Arial" panose="020B0604020202020204" pitchFamily="34" charset="0"/>
              </a:rPr>
              <a:pPr lvl="0"/>
              <a:t>2</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16146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AA719-DBFF-4492-A6E7-2CD9E2F56EBC}"/>
              </a:ext>
            </a:extLst>
          </p:cNvPr>
          <p:cNvSpPr>
            <a:spLocks noGrp="1"/>
          </p:cNvSpPr>
          <p:nvPr>
            <p:ph type="title"/>
          </p:nvPr>
        </p:nvSpPr>
        <p:spPr/>
        <p:txBody>
          <a:bodyPr vert="horz" lIns="91440" tIns="45720" rIns="91440" bIns="45720" rtlCol="0" anchor="b">
            <a:normAutofit/>
          </a:bodyPr>
          <a:lstStyle/>
          <a:p>
            <a:r>
              <a:rPr lang="en-US" dirty="0">
                <a:solidFill>
                  <a:schemeClr val="tx1">
                    <a:lumMod val="85000"/>
                    <a:lumOff val="15000"/>
                  </a:schemeClr>
                </a:solidFill>
              </a:rPr>
              <a:t>Funding Flexibility to Ensure Student Success</a:t>
            </a:r>
          </a:p>
        </p:txBody>
      </p:sp>
      <p:sp>
        <p:nvSpPr>
          <p:cNvPr id="3" name="Content Placeholder 2">
            <a:extLst>
              <a:ext uri="{FF2B5EF4-FFF2-40B4-BE49-F238E27FC236}">
                <a16:creationId xmlns:a16="http://schemas.microsoft.com/office/drawing/2014/main" id="{4E0EB598-2704-4845-ADC9-F6644A62CC4C}"/>
              </a:ext>
            </a:extLst>
          </p:cNvPr>
          <p:cNvSpPr>
            <a:spLocks noGrp="1"/>
          </p:cNvSpPr>
          <p:nvPr>
            <p:ph idx="1"/>
          </p:nvPr>
        </p:nvSpPr>
        <p:spPr/>
        <p:txBody>
          <a:bodyPr vert="horz" lIns="91440" tIns="45720" rIns="91440" bIns="45720" rtlCol="0" anchor="t">
            <a:normAutofit/>
          </a:bodyPr>
          <a:lstStyle/>
          <a:p>
            <a:pPr marL="0" lvl="0" indent="0">
              <a:buNone/>
            </a:pPr>
            <a:r>
              <a:rPr lang="en-US" dirty="0">
                <a:solidFill>
                  <a:schemeClr val="tx1">
                    <a:lumMod val="85000"/>
                    <a:lumOff val="15000"/>
                  </a:schemeClr>
                </a:solidFill>
                <a:sym typeface="Arial"/>
              </a:rPr>
              <a:t>LCFF provides for an increased level of local flexibility to determine which programs and/or services have the greatest likelihood of ensuring that each student will succeed in relation to each of the LCFF state priorities.</a:t>
            </a:r>
            <a:endParaRPr lang="en-US" dirty="0">
              <a:solidFill>
                <a:schemeClr val="tx1">
                  <a:lumMod val="85000"/>
                  <a:lumOff val="15000"/>
                </a:schemeClr>
              </a:solidFill>
            </a:endParaRPr>
          </a:p>
          <a:p>
            <a:pPr marL="0" lvl="0" indent="0">
              <a:buNone/>
            </a:pPr>
            <a:r>
              <a:rPr lang="en-US" dirty="0">
                <a:solidFill>
                  <a:schemeClr val="tx1">
                    <a:lumMod val="85000"/>
                    <a:lumOff val="15000"/>
                  </a:schemeClr>
                </a:solidFill>
                <a:sym typeface="Arial"/>
              </a:rPr>
              <a:t>In exchange for this flexibility, the LCFF requires greater local responsibility for selecting appropriate and effective programs.</a:t>
            </a:r>
          </a:p>
          <a:p>
            <a:pPr marL="0" lvl="0" indent="0">
              <a:buNone/>
            </a:pPr>
            <a:r>
              <a:rPr lang="en-US" dirty="0">
                <a:solidFill>
                  <a:schemeClr val="tx1">
                    <a:lumMod val="85000"/>
                    <a:lumOff val="15000"/>
                  </a:schemeClr>
                </a:solidFill>
              </a:rPr>
              <a:t>This necessitates transparency and engaging the LEAs educational partners in analysis and decision-making.</a:t>
            </a:r>
          </a:p>
        </p:txBody>
      </p:sp>
      <p:sp>
        <p:nvSpPr>
          <p:cNvPr id="4" name="Slide Number Placeholder 3">
            <a:extLst>
              <a:ext uri="{FF2B5EF4-FFF2-40B4-BE49-F238E27FC236}">
                <a16:creationId xmlns:a16="http://schemas.microsoft.com/office/drawing/2014/main" id="{4ADE9A5A-34EC-442D-8210-CE9F5EC3BDC0}"/>
              </a:ext>
            </a:extLst>
          </p:cNvPr>
          <p:cNvSpPr>
            <a:spLocks noGrp="1"/>
          </p:cNvSpPr>
          <p:nvPr>
            <p:ph type="sldNum" sz="quarter" idx="12"/>
          </p:nvPr>
        </p:nvSpPr>
        <p:spPr/>
        <p:txBody>
          <a:bodyPr vert="horz" lIns="91440" tIns="45720" rIns="91440" bIns="45720" rtlCol="0" anchor="ctr">
            <a:noAutofit/>
          </a:bodyPr>
          <a:lstStyle/>
          <a:p>
            <a:fld id="{1E47FE53-EBF0-4DA7-9D9D-CC1C3A20F3CB}" type="slidenum">
              <a:rPr lang="en-US" sz="2400" smtClean="0">
                <a:latin typeface="Arial" panose="020B0604020202020204" pitchFamily="34" charset="0"/>
                <a:cs typeface="Arial" panose="020B0604020202020204" pitchFamily="34" charset="0"/>
              </a:rPr>
              <a:pPr/>
              <a:t>20</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89553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AA719-DBFF-4492-A6E7-2CD9E2F56EBC}"/>
              </a:ext>
            </a:extLst>
          </p:cNvPr>
          <p:cNvSpPr>
            <a:spLocks noGrp="1"/>
          </p:cNvSpPr>
          <p:nvPr>
            <p:ph type="title"/>
          </p:nvPr>
        </p:nvSpPr>
        <p:spPr/>
        <p:txBody>
          <a:bodyPr vert="horz" lIns="91440" tIns="45720" rIns="91440" bIns="45720" rtlCol="0" anchor="b">
            <a:normAutofit/>
          </a:bodyPr>
          <a:lstStyle/>
          <a:p>
            <a:r>
              <a:rPr lang="en-US" dirty="0">
                <a:solidFill>
                  <a:schemeClr val="tx1">
                    <a:lumMod val="85000"/>
                    <a:lumOff val="15000"/>
                  </a:schemeClr>
                </a:solidFill>
              </a:rPr>
              <a:t>Equity Multiplier Funding</a:t>
            </a:r>
          </a:p>
        </p:txBody>
      </p:sp>
      <p:sp>
        <p:nvSpPr>
          <p:cNvPr id="3" name="Content Placeholder 2">
            <a:extLst>
              <a:ext uri="{FF2B5EF4-FFF2-40B4-BE49-F238E27FC236}">
                <a16:creationId xmlns:a16="http://schemas.microsoft.com/office/drawing/2014/main" id="{4E0EB598-2704-4845-ADC9-F6644A62CC4C}"/>
              </a:ext>
            </a:extLst>
          </p:cNvPr>
          <p:cNvSpPr>
            <a:spLocks noGrp="1"/>
          </p:cNvSpPr>
          <p:nvPr>
            <p:ph idx="1"/>
          </p:nvPr>
        </p:nvSpPr>
        <p:spPr>
          <a:xfrm>
            <a:off x="1154083" y="1737360"/>
            <a:ext cx="10058400" cy="4023360"/>
          </a:xfrm>
        </p:spPr>
        <p:txBody>
          <a:bodyPr vert="horz" lIns="91440" tIns="45720" rIns="91440" bIns="45720" rtlCol="0" anchor="t">
            <a:normAutofit lnSpcReduction="10000"/>
          </a:bodyPr>
          <a:lstStyle/>
          <a:p>
            <a:pPr marL="0" indent="0">
              <a:buNone/>
            </a:pPr>
            <a:r>
              <a:rPr lang="en-US" dirty="0">
                <a:solidFill>
                  <a:schemeClr val="tx1">
                    <a:lumMod val="85000"/>
                    <a:lumOff val="15000"/>
                  </a:schemeClr>
                </a:solidFill>
                <a:latin typeface="Arial"/>
                <a:cs typeface="Arial"/>
              </a:rPr>
              <a:t>Senate Bill 114 provides $300 million dollars in Equity Multiplier grants to eligible LEAs </a:t>
            </a:r>
            <a:endParaRPr lang="en-US" dirty="0">
              <a:solidFill>
                <a:schemeClr val="tx1">
                  <a:lumMod val="85000"/>
                  <a:lumOff val="15000"/>
                </a:schemeClr>
              </a:solidFill>
            </a:endParaRPr>
          </a:p>
          <a:p>
            <a:pPr marL="0" indent="0">
              <a:buNone/>
            </a:pPr>
            <a:r>
              <a:rPr lang="en-US" dirty="0">
                <a:solidFill>
                  <a:schemeClr val="tx1">
                    <a:lumMod val="85000"/>
                    <a:lumOff val="15000"/>
                  </a:schemeClr>
                </a:solidFill>
                <a:latin typeface="Arial"/>
                <a:cs typeface="Arial"/>
              </a:rPr>
              <a:t>Equity Multiplier funding is not an add-on to the LCFF entitlement</a:t>
            </a:r>
          </a:p>
          <a:p>
            <a:pPr marL="0" indent="0">
              <a:buNone/>
            </a:pPr>
            <a:r>
              <a:rPr lang="en-US" dirty="0">
                <a:solidFill>
                  <a:schemeClr val="tx1">
                    <a:lumMod val="85000"/>
                    <a:lumOff val="15000"/>
                  </a:schemeClr>
                </a:solidFill>
                <a:latin typeface="Arial"/>
                <a:cs typeface="Arial"/>
              </a:rPr>
              <a:t>Equity Multiplier funding is a separate source of funding allocated outside of the LCFF entitlement and is not offset by the LEA’s local revenue</a:t>
            </a:r>
          </a:p>
          <a:p>
            <a:pPr marL="0" indent="0">
              <a:buNone/>
            </a:pPr>
            <a:r>
              <a:rPr lang="en-US" dirty="0">
                <a:solidFill>
                  <a:schemeClr val="tx1">
                    <a:lumMod val="85000"/>
                    <a:lumOff val="15000"/>
                  </a:schemeClr>
                </a:solidFill>
                <a:latin typeface="Arial"/>
                <a:cs typeface="Arial"/>
              </a:rPr>
              <a:t>Funding is identified as a separate line item of the Principal Apportionment Summary and revenue and expenditures are tracked with a unique Standardized Account Code Structure (SACS) code</a:t>
            </a:r>
          </a:p>
          <a:p>
            <a:pPr marL="0" indent="0">
              <a:buNone/>
            </a:pPr>
            <a:r>
              <a:rPr lang="en-US" dirty="0">
                <a:solidFill>
                  <a:schemeClr val="tx1">
                    <a:lumMod val="85000"/>
                    <a:lumOff val="15000"/>
                  </a:schemeClr>
                </a:solidFill>
                <a:latin typeface="Arial"/>
                <a:cs typeface="Arial"/>
              </a:rPr>
              <a:t>For additional information please see the </a:t>
            </a:r>
            <a:r>
              <a:rPr lang="en-US" dirty="0">
                <a:solidFill>
                  <a:srgbClr val="1704A0"/>
                </a:solidFill>
                <a:latin typeface="Arial"/>
                <a:cs typeface="Arial"/>
                <a:hlinkClick r:id="rId3">
                  <a:extLst>
                    <a:ext uri="{A12FA001-AC4F-418D-AE19-62706E023703}">
                      <ahyp:hlinkClr xmlns:ahyp="http://schemas.microsoft.com/office/drawing/2018/hyperlinkcolor" val="tx"/>
                    </a:ext>
                  </a:extLst>
                </a:hlinkClick>
              </a:rPr>
              <a:t>Local Control Funding Formula Equity Multiplier</a:t>
            </a:r>
            <a:r>
              <a:rPr lang="en-US" dirty="0">
                <a:latin typeface="Arial"/>
                <a:cs typeface="Arial"/>
              </a:rPr>
              <a:t> </a:t>
            </a:r>
            <a:r>
              <a:rPr lang="en-US" dirty="0">
                <a:solidFill>
                  <a:schemeClr val="tx1">
                    <a:lumMod val="85000"/>
                    <a:lumOff val="15000"/>
                  </a:schemeClr>
                </a:solidFill>
                <a:latin typeface="Arial"/>
                <a:cs typeface="Arial"/>
              </a:rPr>
              <a:t>web page</a:t>
            </a:r>
          </a:p>
          <a:p>
            <a:endParaRPr lang="en-US" dirty="0"/>
          </a:p>
        </p:txBody>
      </p:sp>
      <p:sp>
        <p:nvSpPr>
          <p:cNvPr id="4" name="Slide Number Placeholder 3">
            <a:extLst>
              <a:ext uri="{FF2B5EF4-FFF2-40B4-BE49-F238E27FC236}">
                <a16:creationId xmlns:a16="http://schemas.microsoft.com/office/drawing/2014/main" id="{4ADE9A5A-34EC-442D-8210-CE9F5EC3BDC0}"/>
              </a:ext>
            </a:extLst>
          </p:cNvPr>
          <p:cNvSpPr>
            <a:spLocks noGrp="1"/>
          </p:cNvSpPr>
          <p:nvPr>
            <p:ph type="sldNum" sz="quarter" idx="12"/>
          </p:nvPr>
        </p:nvSpPr>
        <p:spPr/>
        <p:txBody>
          <a:bodyPr vert="horz" lIns="91440" tIns="45720" rIns="91440" bIns="45720" rtlCol="0" anchor="ctr">
            <a:noAutofit/>
          </a:bodyPr>
          <a:lstStyle/>
          <a:p>
            <a:fld id="{1E47FE53-EBF0-4DA7-9D9D-CC1C3A20F3CB}" type="slidenum">
              <a:rPr lang="en-US" sz="2400" smtClean="0">
                <a:latin typeface="Arial" panose="020B0604020202020204" pitchFamily="34" charset="0"/>
                <a:cs typeface="Arial" panose="020B0604020202020204" pitchFamily="34" charset="0"/>
              </a:rPr>
              <a:pPr/>
              <a:t>21</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89882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596B7E4-57C7-4657-870C-7D573AD3F127}"/>
              </a:ext>
            </a:extLst>
          </p:cNvPr>
          <p:cNvSpPr>
            <a:spLocks noGrp="1"/>
          </p:cNvSpPr>
          <p:nvPr>
            <p:ph type="title"/>
          </p:nvPr>
        </p:nvSpPr>
        <p:spPr>
          <a:xfrm>
            <a:off x="1097280" y="758952"/>
            <a:ext cx="10058400" cy="3566160"/>
          </a:xfrm>
        </p:spPr>
        <p:txBody>
          <a:bodyPr vert="horz" lIns="91440" tIns="45720" rIns="91440" bIns="45720" rtlCol="0" anchor="b">
            <a:normAutofit/>
          </a:bodyPr>
          <a:lstStyle/>
          <a:p>
            <a:r>
              <a:rPr lang="en-US" dirty="0"/>
              <a:t>Requirement to Increase or Improve Services</a:t>
            </a:r>
          </a:p>
        </p:txBody>
      </p:sp>
      <p:sp>
        <p:nvSpPr>
          <p:cNvPr id="7" name="Text Placeholder 6">
            <a:extLst>
              <a:ext uri="{FF2B5EF4-FFF2-40B4-BE49-F238E27FC236}">
                <a16:creationId xmlns:a16="http://schemas.microsoft.com/office/drawing/2014/main" id="{A93836BE-D67C-4809-A635-4A5B239BB629}"/>
              </a:ext>
            </a:extLst>
          </p:cNvPr>
          <p:cNvSpPr>
            <a:spLocks noGrp="1"/>
          </p:cNvSpPr>
          <p:nvPr>
            <p:ph type="body" idx="1"/>
          </p:nvPr>
        </p:nvSpPr>
        <p:spPr>
          <a:xfrm>
            <a:off x="1097280" y="4453128"/>
            <a:ext cx="10058400" cy="1143000"/>
          </a:xfrm>
        </p:spPr>
        <p:txBody>
          <a:bodyPr vert="horz" lIns="91440" tIns="45720" rIns="91440" bIns="45720" rtlCol="0" anchor="t">
            <a:normAutofit/>
          </a:bodyPr>
          <a:lstStyle/>
          <a:p>
            <a:r>
              <a:rPr lang="en-US" dirty="0">
                <a:solidFill>
                  <a:schemeClr val="tx1">
                    <a:lumMod val="85000"/>
                    <a:lumOff val="15000"/>
                  </a:schemeClr>
                </a:solidFill>
              </a:rPr>
              <a:t>Additional Funding with a Focus on Equity </a:t>
            </a:r>
          </a:p>
        </p:txBody>
      </p:sp>
      <p:sp>
        <p:nvSpPr>
          <p:cNvPr id="5" name="Slide Number Placeholder 4">
            <a:extLst>
              <a:ext uri="{FF2B5EF4-FFF2-40B4-BE49-F238E27FC236}">
                <a16:creationId xmlns:a16="http://schemas.microsoft.com/office/drawing/2014/main" id="{417EAC31-FE66-4E53-ABB4-916FA1ACC8E1}"/>
              </a:ext>
            </a:extLst>
          </p:cNvPr>
          <p:cNvSpPr>
            <a:spLocks noGrp="1"/>
          </p:cNvSpPr>
          <p:nvPr>
            <p:ph type="sldNum" sz="quarter" idx="12"/>
          </p:nvPr>
        </p:nvSpPr>
        <p:spPr>
          <a:xfrm>
            <a:off x="9900458" y="6459785"/>
            <a:ext cx="1312025" cy="365125"/>
          </a:xfrm>
        </p:spPr>
        <p:txBody>
          <a:bodyPr vert="horz" lIns="91440" tIns="45720" rIns="91440" bIns="45720" rtlCol="0" anchor="ctr">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defRPr sz="1200" b="0" i="0" u="none" strike="noStrike" cap="none">
                <a:solidFill>
                  <a:schemeClr val="tx1">
                    <a:tint val="75000"/>
                  </a:schemeClr>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fld id="{00000000-1234-1234-1234-123412341234}" type="slidenum">
              <a:rPr lang="en-US" sz="2400" smtClean="0">
                <a:solidFill>
                  <a:schemeClr val="bg1"/>
                </a:solidFill>
              </a:rPr>
              <a:pPr/>
              <a:t>22</a:t>
            </a:fld>
            <a:endParaRPr lang="en-US" sz="2400" dirty="0">
              <a:solidFill>
                <a:schemeClr val="bg1"/>
              </a:solidFill>
            </a:endParaRPr>
          </a:p>
        </p:txBody>
      </p:sp>
    </p:spTree>
    <p:extLst>
      <p:ext uri="{BB962C8B-B14F-4D97-AF65-F5344CB8AC3E}">
        <p14:creationId xmlns:p14="http://schemas.microsoft.com/office/powerpoint/2010/main" val="34478609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583E-16B5-8B8D-02B6-14990B082759}"/>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Increasing or Improving Services</a:t>
            </a:r>
          </a:p>
        </p:txBody>
      </p:sp>
      <p:sp>
        <p:nvSpPr>
          <p:cNvPr id="3" name="Content Placeholder 2">
            <a:extLst>
              <a:ext uri="{FF2B5EF4-FFF2-40B4-BE49-F238E27FC236}">
                <a16:creationId xmlns:a16="http://schemas.microsoft.com/office/drawing/2014/main" id="{215278A6-285D-E47D-FD4E-B5A38D331535}"/>
              </a:ext>
            </a:extLst>
          </p:cNvPr>
          <p:cNvSpPr>
            <a:spLocks noGrp="1"/>
          </p:cNvSpPr>
          <p:nvPr>
            <p:ph idx="1"/>
          </p:nvPr>
        </p:nvSpPr>
        <p:spPr>
          <a:xfrm>
            <a:off x="1097280" y="1845734"/>
            <a:ext cx="10058400" cy="4023360"/>
          </a:xfrm>
        </p:spPr>
        <p:txBody>
          <a:bodyPr anchor="t">
            <a:noAutofit/>
          </a:bodyPr>
          <a:lstStyle/>
          <a:p>
            <a:pPr marL="0" indent="0">
              <a:buNone/>
            </a:pPr>
            <a:r>
              <a:rPr lang="en-US" dirty="0">
                <a:solidFill>
                  <a:schemeClr val="tx1">
                    <a:lumMod val="85000"/>
                    <a:lumOff val="15000"/>
                  </a:schemeClr>
                </a:solidFill>
              </a:rPr>
              <a:t>LEAs are required to demonstrate in the LCAP how they are meeting the requirement to increase or improve services for students who are low income, English learners, and/or foster youth as compared to the services provided to all pupils.</a:t>
            </a:r>
          </a:p>
          <a:p>
            <a:pPr marL="0" indent="0">
              <a:buNone/>
            </a:pPr>
            <a:r>
              <a:rPr lang="en-US" dirty="0">
                <a:solidFill>
                  <a:schemeClr val="tx1">
                    <a:lumMod val="85000"/>
                    <a:lumOff val="15000"/>
                  </a:schemeClr>
                </a:solidFill>
              </a:rPr>
              <a:t>Services must be increased or improved in proportion to the increase in funding apportioned on the basis of the number and concentration of low income, English learners, or foster youth students</a:t>
            </a:r>
          </a:p>
          <a:p>
            <a:pPr marL="0" indent="0">
              <a:buNone/>
            </a:pPr>
            <a:r>
              <a:rPr lang="en-US" dirty="0">
                <a:solidFill>
                  <a:schemeClr val="tx1">
                    <a:lumMod val="85000"/>
                    <a:lumOff val="15000"/>
                  </a:schemeClr>
                </a:solidFill>
              </a:rPr>
              <a:t>LEAs that are unable to demonstrate that they have increased or improved services by the required percentage are required to carry over the unmet portion of the percentage into the coming year.</a:t>
            </a:r>
          </a:p>
        </p:txBody>
      </p:sp>
      <p:sp>
        <p:nvSpPr>
          <p:cNvPr id="6" name="Slide Number Placeholder 5">
            <a:extLst>
              <a:ext uri="{FF2B5EF4-FFF2-40B4-BE49-F238E27FC236}">
                <a16:creationId xmlns:a16="http://schemas.microsoft.com/office/drawing/2014/main" id="{E68A403E-3CAF-9076-812C-A83B07A2840C}"/>
              </a:ext>
            </a:extLst>
          </p:cNvPr>
          <p:cNvSpPr>
            <a:spLocks noGrp="1"/>
          </p:cNvSpPr>
          <p:nvPr>
            <p:ph type="sldNum" sz="quarter" idx="12"/>
          </p:nvPr>
        </p:nvSpPr>
        <p:spPr>
          <a:xfrm>
            <a:off x="9900458" y="6459785"/>
            <a:ext cx="1312025" cy="365125"/>
          </a:xfrm>
        </p:spPr>
        <p:txBody>
          <a:bodyPr>
            <a:noAutofit/>
          </a:bodyPr>
          <a:lstStyle/>
          <a:p>
            <a:fld id="{9CD8D479-8942-46E8-A226-A4E01F7A105C}" type="slidenum">
              <a:rPr lang="en-US" sz="2400" smtClean="0">
                <a:latin typeface="Arial" panose="020B0604020202020204" pitchFamily="34" charset="0"/>
                <a:cs typeface="Arial" panose="020B0604020202020204" pitchFamily="34" charset="0"/>
              </a:rPr>
              <a:pPr/>
              <a:t>23</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5233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583E-16B5-8B8D-02B6-14990B082759}"/>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Specific Training Sessions</a:t>
            </a:r>
          </a:p>
        </p:txBody>
      </p:sp>
      <p:sp>
        <p:nvSpPr>
          <p:cNvPr id="3" name="Content Placeholder 2">
            <a:extLst>
              <a:ext uri="{FF2B5EF4-FFF2-40B4-BE49-F238E27FC236}">
                <a16:creationId xmlns:a16="http://schemas.microsoft.com/office/drawing/2014/main" id="{215278A6-285D-E47D-FD4E-B5A38D331535}"/>
              </a:ext>
            </a:extLst>
          </p:cNvPr>
          <p:cNvSpPr>
            <a:spLocks noGrp="1"/>
          </p:cNvSpPr>
          <p:nvPr>
            <p:ph idx="1"/>
          </p:nvPr>
        </p:nvSpPr>
        <p:spPr>
          <a:xfrm>
            <a:off x="1097280" y="1845734"/>
            <a:ext cx="10058400" cy="4023360"/>
          </a:xfrm>
        </p:spPr>
        <p:txBody>
          <a:bodyPr anchor="ctr">
            <a:noAutofit/>
          </a:bodyPr>
          <a:lstStyle/>
          <a:p>
            <a:pPr marL="0" indent="0">
              <a:buNone/>
            </a:pPr>
            <a:r>
              <a:rPr lang="en-US" dirty="0">
                <a:solidFill>
                  <a:schemeClr val="tx1">
                    <a:lumMod val="85000"/>
                    <a:lumOff val="15000"/>
                  </a:schemeClr>
                </a:solidFill>
              </a:rPr>
              <a:t>The following trainings related to the requirement to increase or improve services for students who are foster youth, English learners, and low-income are scheduled:</a:t>
            </a:r>
          </a:p>
          <a:p>
            <a:pPr lvl="1"/>
            <a:r>
              <a:rPr lang="en-US" dirty="0">
                <a:solidFill>
                  <a:schemeClr val="tx1">
                    <a:lumMod val="85000"/>
                    <a:lumOff val="15000"/>
                  </a:schemeClr>
                </a:solidFill>
              </a:rPr>
              <a:t>Increased or Improved Services (Part I)</a:t>
            </a:r>
          </a:p>
          <a:p>
            <a:pPr lvl="2">
              <a:buFont typeface="Arial" panose="020B0604020202020204" pitchFamily="34" charset="0"/>
              <a:buChar char="•"/>
            </a:pPr>
            <a:r>
              <a:rPr lang="en-US" dirty="0">
                <a:solidFill>
                  <a:schemeClr val="tx1">
                    <a:lumMod val="85000"/>
                    <a:lumOff val="15000"/>
                  </a:schemeClr>
                </a:solidFill>
              </a:rPr>
              <a:t>Date: Thursday, December 14, 2023</a:t>
            </a:r>
          </a:p>
          <a:p>
            <a:pPr lvl="2">
              <a:buFont typeface="Arial" panose="020B0604020202020204" pitchFamily="34" charset="0"/>
              <a:buChar char="•"/>
            </a:pPr>
            <a:r>
              <a:rPr lang="en-US" dirty="0">
                <a:solidFill>
                  <a:schemeClr val="tx1">
                    <a:lumMod val="85000"/>
                    <a:lumOff val="15000"/>
                  </a:schemeClr>
                </a:solidFill>
              </a:rPr>
              <a:t>Time: 3 p.m.</a:t>
            </a:r>
          </a:p>
          <a:p>
            <a:pPr lvl="1"/>
            <a:r>
              <a:rPr lang="en-US" dirty="0">
                <a:solidFill>
                  <a:schemeClr val="tx1">
                    <a:lumMod val="85000"/>
                    <a:lumOff val="15000"/>
                  </a:schemeClr>
                </a:solidFill>
              </a:rPr>
              <a:t>Increased or Improved Services (Part II)</a:t>
            </a:r>
          </a:p>
          <a:p>
            <a:pPr lvl="2">
              <a:buFont typeface="Arial" panose="020B0604020202020204" pitchFamily="34" charset="0"/>
              <a:buChar char="•"/>
            </a:pPr>
            <a:r>
              <a:rPr lang="en-US" dirty="0">
                <a:solidFill>
                  <a:schemeClr val="tx1">
                    <a:lumMod val="85000"/>
                    <a:lumOff val="15000"/>
                  </a:schemeClr>
                </a:solidFill>
              </a:rPr>
              <a:t>Date: Tuesday, December 19, 2023</a:t>
            </a:r>
          </a:p>
          <a:p>
            <a:pPr lvl="2">
              <a:buFont typeface="Arial" panose="020B0604020202020204" pitchFamily="34" charset="0"/>
              <a:buChar char="•"/>
            </a:pPr>
            <a:r>
              <a:rPr lang="en-US" dirty="0">
                <a:solidFill>
                  <a:schemeClr val="tx1">
                    <a:lumMod val="85000"/>
                    <a:lumOff val="15000"/>
                  </a:schemeClr>
                </a:solidFill>
              </a:rPr>
              <a:t>Time: 2 p.m.</a:t>
            </a:r>
          </a:p>
          <a:p>
            <a:pPr lvl="1"/>
            <a:r>
              <a:rPr lang="en-US" dirty="0">
                <a:solidFill>
                  <a:schemeClr val="tx1">
                    <a:lumMod val="85000"/>
                    <a:lumOff val="15000"/>
                  </a:schemeClr>
                </a:solidFill>
              </a:rPr>
              <a:t>Register for these trainings on the </a:t>
            </a:r>
            <a:r>
              <a:rPr lang="en-US" dirty="0">
                <a:solidFill>
                  <a:srgbClr val="1704A0"/>
                </a:solidFill>
                <a:hlinkClick r:id="rId2">
                  <a:extLst>
                    <a:ext uri="{A12FA001-AC4F-418D-AE19-62706E023703}">
                      <ahyp:hlinkClr xmlns:ahyp="http://schemas.microsoft.com/office/drawing/2018/hyperlinkcolor" val="tx"/>
                    </a:ext>
                  </a:extLst>
                </a:hlinkClick>
              </a:rPr>
              <a:t>Tuesdays @ 2 Webinar Series </a:t>
            </a:r>
            <a:r>
              <a:rPr lang="en-US" dirty="0">
                <a:solidFill>
                  <a:schemeClr val="tx1">
                    <a:lumMod val="85000"/>
                    <a:lumOff val="15000"/>
                  </a:schemeClr>
                </a:solidFill>
              </a:rPr>
              <a:t>web page.</a:t>
            </a:r>
          </a:p>
        </p:txBody>
      </p:sp>
      <p:sp>
        <p:nvSpPr>
          <p:cNvPr id="6" name="Slide Number Placeholder 5">
            <a:extLst>
              <a:ext uri="{FF2B5EF4-FFF2-40B4-BE49-F238E27FC236}">
                <a16:creationId xmlns:a16="http://schemas.microsoft.com/office/drawing/2014/main" id="{E68A403E-3CAF-9076-812C-A83B07A2840C}"/>
              </a:ext>
            </a:extLst>
          </p:cNvPr>
          <p:cNvSpPr>
            <a:spLocks noGrp="1"/>
          </p:cNvSpPr>
          <p:nvPr>
            <p:ph type="sldNum" sz="quarter" idx="12"/>
          </p:nvPr>
        </p:nvSpPr>
        <p:spPr>
          <a:xfrm>
            <a:off x="9900458" y="6459785"/>
            <a:ext cx="1312025" cy="365125"/>
          </a:xfrm>
        </p:spPr>
        <p:txBody>
          <a:bodyPr>
            <a:noAutofit/>
          </a:bodyPr>
          <a:lstStyle/>
          <a:p>
            <a:fld id="{9CD8D479-8942-46E8-A226-A4E01F7A105C}" type="slidenum">
              <a:rPr lang="en-US" sz="2400" smtClean="0">
                <a:latin typeface="Arial" panose="020B0604020202020204" pitchFamily="34" charset="0"/>
                <a:cs typeface="Arial" panose="020B0604020202020204" pitchFamily="34" charset="0"/>
              </a:rPr>
              <a:pPr/>
              <a:t>24</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92134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9DF0F51-C3D1-215C-CFA9-7300C5EE86FA}"/>
              </a:ext>
            </a:extLst>
          </p:cNvPr>
          <p:cNvSpPr>
            <a:spLocks noGrp="1"/>
          </p:cNvSpPr>
          <p:nvPr>
            <p:ph type="title"/>
          </p:nvPr>
        </p:nvSpPr>
        <p:spPr>
          <a:xfrm>
            <a:off x="1097280" y="758952"/>
            <a:ext cx="10058400" cy="3566160"/>
          </a:xfrm>
        </p:spPr>
        <p:txBody>
          <a:bodyPr vert="horz" lIns="91440" tIns="45720" rIns="91440" bIns="45720" rtlCol="0" anchor="b">
            <a:normAutofit/>
          </a:bodyPr>
          <a:lstStyle/>
          <a:p>
            <a:r>
              <a:rPr lang="en-US" dirty="0"/>
              <a:t>The LCFF State Priorities</a:t>
            </a:r>
          </a:p>
        </p:txBody>
      </p:sp>
      <p:sp>
        <p:nvSpPr>
          <p:cNvPr id="8" name="Text Placeholder 7">
            <a:extLst>
              <a:ext uri="{FF2B5EF4-FFF2-40B4-BE49-F238E27FC236}">
                <a16:creationId xmlns:a16="http://schemas.microsoft.com/office/drawing/2014/main" id="{FDDF2F1B-5626-C169-B761-1FBF27D56E2B}"/>
              </a:ext>
            </a:extLst>
          </p:cNvPr>
          <p:cNvSpPr>
            <a:spLocks noGrp="1"/>
          </p:cNvSpPr>
          <p:nvPr>
            <p:ph type="body" idx="1"/>
          </p:nvPr>
        </p:nvSpPr>
        <p:spPr>
          <a:xfrm>
            <a:off x="1097280" y="4453128"/>
            <a:ext cx="10058400" cy="1143000"/>
          </a:xfrm>
        </p:spPr>
        <p:txBody>
          <a:bodyPr vert="horz" lIns="91440" tIns="45720" rIns="91440" bIns="45720" rtlCol="0" anchor="t">
            <a:normAutofit/>
          </a:bodyPr>
          <a:lstStyle/>
          <a:p>
            <a:r>
              <a:rPr lang="en-US" dirty="0">
                <a:solidFill>
                  <a:schemeClr val="tx1">
                    <a:lumMod val="85000"/>
                    <a:lumOff val="15000"/>
                  </a:schemeClr>
                </a:solidFill>
              </a:rPr>
              <a:t>Areas of Focus for California’s LEAs</a:t>
            </a:r>
          </a:p>
        </p:txBody>
      </p:sp>
      <p:sp>
        <p:nvSpPr>
          <p:cNvPr id="6" name="Slide Number Placeholder 5">
            <a:extLst>
              <a:ext uri="{FF2B5EF4-FFF2-40B4-BE49-F238E27FC236}">
                <a16:creationId xmlns:a16="http://schemas.microsoft.com/office/drawing/2014/main" id="{34790FA8-274C-7EB4-1F01-9345F3C502C6}"/>
              </a:ext>
            </a:extLst>
          </p:cNvPr>
          <p:cNvSpPr>
            <a:spLocks noGrp="1"/>
          </p:cNvSpPr>
          <p:nvPr>
            <p:ph type="sldNum" sz="quarter" idx="12"/>
          </p:nvPr>
        </p:nvSpPr>
        <p:spPr>
          <a:xfrm>
            <a:off x="9900458" y="6459785"/>
            <a:ext cx="1312025" cy="365125"/>
          </a:xfrm>
        </p:spPr>
        <p:txBody>
          <a:bodyPr vert="horz" lIns="91440" tIns="45720" rIns="91440" bIns="45720" rtlCol="0" anchor="ctr">
            <a:noAutofit/>
          </a:bodyPr>
          <a:lstStyle/>
          <a:p>
            <a:fld id="{9CD8D479-8942-46E8-A226-A4E01F7A105C}" type="slidenum">
              <a:rPr lang="en-US" sz="2400" smtClean="0">
                <a:latin typeface="Arial" panose="020B0604020202020204" pitchFamily="34" charset="0"/>
                <a:cs typeface="Arial" panose="020B0604020202020204" pitchFamily="34" charset="0"/>
              </a:rPr>
              <a:pPr/>
              <a:t>25</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30138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DF6BA-1BD4-CB1B-D919-F6617BD66D2F}"/>
              </a:ext>
            </a:extLst>
          </p:cNvPr>
          <p:cNvSpPr>
            <a:spLocks noGrp="1"/>
          </p:cNvSpPr>
          <p:nvPr>
            <p:ph type="title"/>
          </p:nvPr>
        </p:nvSpPr>
        <p:spPr/>
        <p:txBody>
          <a:bodyPr/>
          <a:lstStyle/>
          <a:p>
            <a:r>
              <a:rPr lang="en-US" dirty="0">
                <a:solidFill>
                  <a:schemeClr val="tx1">
                    <a:lumMod val="85000"/>
                    <a:lumOff val="15000"/>
                  </a:schemeClr>
                </a:solidFill>
              </a:rPr>
              <a:t>LCFF State Priorities</a:t>
            </a:r>
          </a:p>
        </p:txBody>
      </p:sp>
      <p:sp>
        <p:nvSpPr>
          <p:cNvPr id="3" name="Content Placeholder 2">
            <a:extLst>
              <a:ext uri="{FF2B5EF4-FFF2-40B4-BE49-F238E27FC236}">
                <a16:creationId xmlns:a16="http://schemas.microsoft.com/office/drawing/2014/main" id="{B9E10060-B344-5A03-6507-06D08DEE8EA9}"/>
              </a:ext>
            </a:extLst>
          </p:cNvPr>
          <p:cNvSpPr>
            <a:spLocks noGrp="1"/>
          </p:cNvSpPr>
          <p:nvPr>
            <p:ph sz="half" idx="1"/>
          </p:nvPr>
        </p:nvSpPr>
        <p:spPr/>
        <p:txBody>
          <a:bodyPr>
            <a:normAutofit lnSpcReduction="10000"/>
          </a:bodyPr>
          <a:lstStyle/>
          <a:p>
            <a:pPr marL="0" lvl="0" indent="0">
              <a:buNone/>
            </a:pPr>
            <a:r>
              <a:rPr lang="en-US" dirty="0">
                <a:solidFill>
                  <a:schemeClr val="tx1">
                    <a:lumMod val="85000"/>
                    <a:lumOff val="15000"/>
                  </a:schemeClr>
                </a:solidFill>
              </a:rPr>
              <a:t>Priority 1: Appropriate teacher assignment, sufficient instructional materials, and facilities in good repair</a:t>
            </a:r>
          </a:p>
          <a:p>
            <a:pPr marL="0" lvl="0" indent="0">
              <a:buNone/>
            </a:pPr>
            <a:r>
              <a:rPr lang="en-US" dirty="0">
                <a:solidFill>
                  <a:schemeClr val="tx1">
                    <a:lumMod val="85000"/>
                    <a:lumOff val="15000"/>
                  </a:schemeClr>
                </a:solidFill>
              </a:rPr>
              <a:t>Priority 2: Implementation of academic content and performance standards</a:t>
            </a:r>
          </a:p>
          <a:p>
            <a:pPr marL="0" lvl="0" indent="0">
              <a:buNone/>
            </a:pPr>
            <a:r>
              <a:rPr lang="en-US" dirty="0">
                <a:solidFill>
                  <a:schemeClr val="tx1">
                    <a:lumMod val="85000"/>
                    <a:lumOff val="15000"/>
                  </a:schemeClr>
                </a:solidFill>
              </a:rPr>
              <a:t>Priority 3: Parental Involvement and Family Engagement</a:t>
            </a:r>
          </a:p>
          <a:p>
            <a:pPr marL="0" indent="0">
              <a:buNone/>
            </a:pPr>
            <a:r>
              <a:rPr lang="en-US" dirty="0">
                <a:solidFill>
                  <a:schemeClr val="tx1">
                    <a:lumMod val="85000"/>
                    <a:lumOff val="15000"/>
                  </a:schemeClr>
                </a:solidFill>
              </a:rPr>
              <a:t>Priority 4: Pupil Achievement </a:t>
            </a:r>
          </a:p>
        </p:txBody>
      </p:sp>
      <p:sp>
        <p:nvSpPr>
          <p:cNvPr id="4" name="Content Placeholder 3">
            <a:extLst>
              <a:ext uri="{FF2B5EF4-FFF2-40B4-BE49-F238E27FC236}">
                <a16:creationId xmlns:a16="http://schemas.microsoft.com/office/drawing/2014/main" id="{F36295BB-54B3-9830-32D6-0D638C336438}"/>
              </a:ext>
            </a:extLst>
          </p:cNvPr>
          <p:cNvSpPr>
            <a:spLocks noGrp="1"/>
          </p:cNvSpPr>
          <p:nvPr>
            <p:ph sz="half" idx="2"/>
          </p:nvPr>
        </p:nvSpPr>
        <p:spPr/>
        <p:txBody>
          <a:bodyPr>
            <a:normAutofit lnSpcReduction="10000"/>
          </a:bodyPr>
          <a:lstStyle/>
          <a:p>
            <a:pPr marL="0" lvl="0" indent="0">
              <a:buNone/>
            </a:pPr>
            <a:r>
              <a:rPr lang="en-US" dirty="0">
                <a:solidFill>
                  <a:schemeClr val="tx1">
                    <a:lumMod val="85000"/>
                    <a:lumOff val="15000"/>
                  </a:schemeClr>
                </a:solidFill>
              </a:rPr>
              <a:t>Priority 5: Pupil engagement</a:t>
            </a:r>
          </a:p>
          <a:p>
            <a:pPr marL="0" lvl="0" indent="0">
              <a:buNone/>
            </a:pPr>
            <a:r>
              <a:rPr lang="en-US" dirty="0">
                <a:solidFill>
                  <a:schemeClr val="tx1">
                    <a:lumMod val="85000"/>
                    <a:lumOff val="15000"/>
                  </a:schemeClr>
                </a:solidFill>
              </a:rPr>
              <a:t>Priority 6: School Climate</a:t>
            </a:r>
          </a:p>
          <a:p>
            <a:pPr marL="0" lvl="0" indent="0">
              <a:buNone/>
            </a:pPr>
            <a:r>
              <a:rPr lang="en-US" dirty="0">
                <a:solidFill>
                  <a:schemeClr val="tx1">
                    <a:lumMod val="85000"/>
                    <a:lumOff val="15000"/>
                  </a:schemeClr>
                </a:solidFill>
              </a:rPr>
              <a:t>Priority 7: Course Access</a:t>
            </a:r>
          </a:p>
          <a:p>
            <a:pPr marL="0" lvl="0" indent="0">
              <a:buNone/>
            </a:pPr>
            <a:r>
              <a:rPr lang="en-US" dirty="0">
                <a:solidFill>
                  <a:schemeClr val="tx1">
                    <a:lumMod val="85000"/>
                    <a:lumOff val="15000"/>
                  </a:schemeClr>
                </a:solidFill>
              </a:rPr>
              <a:t>Priority 8: Other Pupil Outcomes</a:t>
            </a:r>
          </a:p>
          <a:p>
            <a:pPr marL="0" lvl="0" indent="0">
              <a:buNone/>
            </a:pPr>
            <a:r>
              <a:rPr lang="en-US" dirty="0">
                <a:solidFill>
                  <a:schemeClr val="tx1">
                    <a:lumMod val="85000"/>
                    <a:lumOff val="15000"/>
                  </a:schemeClr>
                </a:solidFill>
              </a:rPr>
              <a:t>Priority 9: Expelled Students (COEs only)</a:t>
            </a:r>
          </a:p>
          <a:p>
            <a:pPr marL="0" lvl="0" indent="0">
              <a:buNone/>
            </a:pPr>
            <a:r>
              <a:rPr lang="en-US" dirty="0">
                <a:solidFill>
                  <a:schemeClr val="tx1">
                    <a:lumMod val="85000"/>
                    <a:lumOff val="15000"/>
                  </a:schemeClr>
                </a:solidFill>
              </a:rPr>
              <a:t>Priority 10: Foster Youth (COEs only)</a:t>
            </a:r>
          </a:p>
          <a:p>
            <a:pPr marL="0" lvl="0" indent="0">
              <a:buNone/>
            </a:pPr>
            <a:r>
              <a:rPr lang="en-US" dirty="0">
                <a:solidFill>
                  <a:schemeClr val="tx1">
                    <a:lumMod val="85000"/>
                    <a:lumOff val="15000"/>
                  </a:schemeClr>
                </a:solidFill>
              </a:rPr>
              <a:t>Plus, any Local Priorities</a:t>
            </a:r>
          </a:p>
        </p:txBody>
      </p:sp>
      <p:sp>
        <p:nvSpPr>
          <p:cNvPr id="7" name="Slide Number Placeholder 6">
            <a:extLst>
              <a:ext uri="{FF2B5EF4-FFF2-40B4-BE49-F238E27FC236}">
                <a16:creationId xmlns:a16="http://schemas.microsoft.com/office/drawing/2014/main" id="{4D5982B5-7CF9-34EB-1BDB-1F73E391CAE7}"/>
              </a:ext>
            </a:extLst>
          </p:cNvPr>
          <p:cNvSpPr>
            <a:spLocks noGrp="1"/>
          </p:cNvSpPr>
          <p:nvPr>
            <p:ph type="sldNum" sz="quarter" idx="12"/>
          </p:nvPr>
        </p:nvSpPr>
        <p:spPr/>
        <p:txBody>
          <a:bodyPr/>
          <a:lstStyle/>
          <a:p>
            <a:fld id="{9CD8D479-8942-46E8-A226-A4E01F7A105C}" type="slidenum">
              <a:rPr lang="en-US" sz="2400" smtClean="0">
                <a:latin typeface="Arial" panose="020B0604020202020204" pitchFamily="34" charset="0"/>
                <a:cs typeface="Arial" panose="020B0604020202020204" pitchFamily="34" charset="0"/>
              </a:rPr>
              <a:t>26</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9929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674A39F-1D03-434B-A9CD-CF9B88C07F40}"/>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Priority 1: Basic Conditions and Services</a:t>
            </a:r>
          </a:p>
        </p:txBody>
      </p:sp>
      <p:sp>
        <p:nvSpPr>
          <p:cNvPr id="7" name="Content Placeholder 6">
            <a:extLst>
              <a:ext uri="{FF2B5EF4-FFF2-40B4-BE49-F238E27FC236}">
                <a16:creationId xmlns:a16="http://schemas.microsoft.com/office/drawing/2014/main" id="{3E011D7D-2B18-47DC-B39F-48FB2040C586}"/>
              </a:ext>
            </a:extLst>
          </p:cNvPr>
          <p:cNvSpPr>
            <a:spLocks noGrp="1"/>
          </p:cNvSpPr>
          <p:nvPr>
            <p:ph idx="1"/>
          </p:nvPr>
        </p:nvSpPr>
        <p:spPr>
          <a:xfrm>
            <a:off x="1097280" y="1845734"/>
            <a:ext cx="10058400" cy="4023360"/>
          </a:xfrm>
        </p:spPr>
        <p:txBody>
          <a:bodyPr anchor="t">
            <a:normAutofit/>
          </a:bodyPr>
          <a:lstStyle/>
          <a:p>
            <a:pPr marL="0" indent="0">
              <a:buNone/>
            </a:pPr>
            <a:r>
              <a:rPr lang="en-US" dirty="0">
                <a:solidFill>
                  <a:schemeClr val="tx1">
                    <a:lumMod val="85000"/>
                    <a:lumOff val="15000"/>
                  </a:schemeClr>
                </a:solidFill>
              </a:rPr>
              <a:t>The degree to which:</a:t>
            </a:r>
          </a:p>
          <a:p>
            <a:pPr lvl="1"/>
            <a:r>
              <a:rPr lang="en-US" dirty="0">
                <a:solidFill>
                  <a:schemeClr val="tx1">
                    <a:lumMod val="85000"/>
                    <a:lumOff val="15000"/>
                  </a:schemeClr>
                </a:solidFill>
              </a:rPr>
              <a:t>Teachers in the LEA are appropriately assigned and fully credentialed in the subject area and for the students they are teaching;</a:t>
            </a:r>
          </a:p>
          <a:p>
            <a:pPr lvl="1"/>
            <a:r>
              <a:rPr lang="en-US" dirty="0">
                <a:solidFill>
                  <a:schemeClr val="tx1">
                    <a:lumMod val="85000"/>
                    <a:lumOff val="15000"/>
                  </a:schemeClr>
                </a:solidFill>
              </a:rPr>
              <a:t>Every student in the LEA has sufficient access to the standards-aligned instructional materials; and</a:t>
            </a:r>
          </a:p>
          <a:p>
            <a:pPr lvl="1"/>
            <a:r>
              <a:rPr lang="en-US" dirty="0">
                <a:solidFill>
                  <a:schemeClr val="tx1">
                    <a:lumMod val="85000"/>
                    <a:lumOff val="15000"/>
                  </a:schemeClr>
                </a:solidFill>
              </a:rPr>
              <a:t>School facilities are maintained in good repair</a:t>
            </a:r>
          </a:p>
          <a:p>
            <a:endParaRPr lang="en-US" dirty="0"/>
          </a:p>
        </p:txBody>
      </p:sp>
      <p:sp>
        <p:nvSpPr>
          <p:cNvPr id="5" name="Slide Number Placeholder 4">
            <a:extLst>
              <a:ext uri="{FF2B5EF4-FFF2-40B4-BE49-F238E27FC236}">
                <a16:creationId xmlns:a16="http://schemas.microsoft.com/office/drawing/2014/main" id="{4D7E9254-76E5-48AB-8E9B-B4E67C3528A3}"/>
              </a:ext>
            </a:extLst>
          </p:cNvPr>
          <p:cNvSpPr>
            <a:spLocks noGrp="1"/>
          </p:cNvSpPr>
          <p:nvPr>
            <p:ph type="sldNum" sz="quarter" idx="12"/>
          </p:nvPr>
        </p:nvSpPr>
        <p:spPr>
          <a:xfrm>
            <a:off x="9900458" y="6459785"/>
            <a:ext cx="1312025" cy="365125"/>
          </a:xfrm>
        </p:spPr>
        <p:txBody>
          <a:bodyPr>
            <a:noAutofit/>
          </a:bodyPr>
          <a:lstStyle/>
          <a:p>
            <a:pPr lvl="0"/>
            <a:fld id="{00000000-1234-1234-1234-123412341234}" type="slidenum">
              <a:rPr lang="en-US" sz="2400" smtClean="0">
                <a:latin typeface="Arial" panose="020B0604020202020204" pitchFamily="34" charset="0"/>
                <a:cs typeface="Arial" panose="020B0604020202020204" pitchFamily="34" charset="0"/>
              </a:rPr>
              <a:pPr lvl="0"/>
              <a:t>27</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21595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674A39F-1D03-434B-A9CD-CF9B88C07F40}"/>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Priority 2: State Standards</a:t>
            </a:r>
          </a:p>
        </p:txBody>
      </p:sp>
      <p:sp>
        <p:nvSpPr>
          <p:cNvPr id="7" name="Content Placeholder 6">
            <a:extLst>
              <a:ext uri="{FF2B5EF4-FFF2-40B4-BE49-F238E27FC236}">
                <a16:creationId xmlns:a16="http://schemas.microsoft.com/office/drawing/2014/main" id="{3E011D7D-2B18-47DC-B39F-48FB2040C586}"/>
              </a:ext>
            </a:extLst>
          </p:cNvPr>
          <p:cNvSpPr>
            <a:spLocks noGrp="1"/>
          </p:cNvSpPr>
          <p:nvPr>
            <p:ph idx="1"/>
          </p:nvPr>
        </p:nvSpPr>
        <p:spPr>
          <a:xfrm>
            <a:off x="1097280" y="1845734"/>
            <a:ext cx="10058400" cy="4023360"/>
          </a:xfrm>
        </p:spPr>
        <p:txBody>
          <a:bodyPr anchor="t">
            <a:normAutofit/>
          </a:bodyPr>
          <a:lstStyle/>
          <a:p>
            <a:pPr marL="0" lvl="0" indent="0">
              <a:buNone/>
            </a:pPr>
            <a:r>
              <a:rPr lang="en-US" dirty="0">
                <a:solidFill>
                  <a:schemeClr val="tx1">
                    <a:lumMod val="85000"/>
                    <a:lumOff val="15000"/>
                  </a:schemeClr>
                </a:solidFill>
              </a:rPr>
              <a:t>The implementation of State Board adopted academic content and performance standards for all students; and</a:t>
            </a:r>
          </a:p>
          <a:p>
            <a:pPr marL="0" lvl="0" indent="0">
              <a:buNone/>
            </a:pPr>
            <a:r>
              <a:rPr lang="en-US" dirty="0">
                <a:solidFill>
                  <a:schemeClr val="tx1">
                    <a:lumMod val="85000"/>
                    <a:lumOff val="15000"/>
                  </a:schemeClr>
                </a:solidFill>
              </a:rPr>
              <a:t>How the programs and services provided by the LEA will enable English learners to access the Common Core State Standards and the English Learner Development standards for purposes of gaining academic content knowledge and English language proficiency</a:t>
            </a:r>
          </a:p>
        </p:txBody>
      </p:sp>
      <p:sp>
        <p:nvSpPr>
          <p:cNvPr id="5" name="Slide Number Placeholder 4">
            <a:extLst>
              <a:ext uri="{FF2B5EF4-FFF2-40B4-BE49-F238E27FC236}">
                <a16:creationId xmlns:a16="http://schemas.microsoft.com/office/drawing/2014/main" id="{4D7E9254-76E5-48AB-8E9B-B4E67C3528A3}"/>
              </a:ext>
            </a:extLst>
          </p:cNvPr>
          <p:cNvSpPr>
            <a:spLocks noGrp="1"/>
          </p:cNvSpPr>
          <p:nvPr>
            <p:ph type="sldNum" sz="quarter" idx="12"/>
          </p:nvPr>
        </p:nvSpPr>
        <p:spPr>
          <a:xfrm>
            <a:off x="9900458" y="6459785"/>
            <a:ext cx="1312025" cy="365125"/>
          </a:xfrm>
        </p:spPr>
        <p:txBody>
          <a:bodyPr>
            <a:noAutofit/>
          </a:bodyPr>
          <a:lstStyle/>
          <a:p>
            <a:pPr lvl="0"/>
            <a:fld id="{00000000-1234-1234-1234-123412341234}" type="slidenum">
              <a:rPr lang="en-US" sz="2400" smtClean="0">
                <a:latin typeface="Arial" panose="020B0604020202020204" pitchFamily="34" charset="0"/>
                <a:cs typeface="Arial" panose="020B0604020202020204" pitchFamily="34" charset="0"/>
              </a:rPr>
              <a:pPr lvl="0"/>
              <a:t>28</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52196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674A39F-1D03-434B-A9CD-CF9B88C07F40}"/>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Priority 3: Parental Involvement and Family Engagement</a:t>
            </a:r>
          </a:p>
        </p:txBody>
      </p:sp>
      <p:sp>
        <p:nvSpPr>
          <p:cNvPr id="7" name="Content Placeholder 6">
            <a:extLst>
              <a:ext uri="{FF2B5EF4-FFF2-40B4-BE49-F238E27FC236}">
                <a16:creationId xmlns:a16="http://schemas.microsoft.com/office/drawing/2014/main" id="{3E011D7D-2B18-47DC-B39F-48FB2040C586}"/>
              </a:ext>
            </a:extLst>
          </p:cNvPr>
          <p:cNvSpPr>
            <a:spLocks noGrp="1"/>
          </p:cNvSpPr>
          <p:nvPr>
            <p:ph idx="1"/>
          </p:nvPr>
        </p:nvSpPr>
        <p:spPr>
          <a:xfrm>
            <a:off x="1097280" y="1845734"/>
            <a:ext cx="10058400" cy="4023360"/>
          </a:xfrm>
        </p:spPr>
        <p:txBody>
          <a:bodyPr anchor="t">
            <a:normAutofit/>
          </a:bodyPr>
          <a:lstStyle/>
          <a:p>
            <a:pPr marL="0" lvl="0" indent="0">
              <a:buNone/>
            </a:pPr>
            <a:r>
              <a:rPr lang="en-US" dirty="0">
                <a:solidFill>
                  <a:schemeClr val="tx1">
                    <a:lumMod val="85000"/>
                    <a:lumOff val="15000"/>
                  </a:schemeClr>
                </a:solidFill>
              </a:rPr>
              <a:t>The efforts the LEA makes to seek parent input in making decisions for the school district and each individual </a:t>
            </a:r>
            <a:r>
              <a:rPr lang="en-US" dirty="0" err="1">
                <a:solidFill>
                  <a:schemeClr val="tx1">
                    <a:lumMod val="85000"/>
                    <a:lumOff val="15000"/>
                  </a:schemeClr>
                </a:solidFill>
              </a:rPr>
              <a:t>schoolsite</a:t>
            </a:r>
            <a:r>
              <a:rPr lang="en-US" dirty="0">
                <a:solidFill>
                  <a:schemeClr val="tx1">
                    <a:lumMod val="85000"/>
                    <a:lumOff val="15000"/>
                  </a:schemeClr>
                </a:solidFill>
              </a:rPr>
              <a:t>;</a:t>
            </a:r>
          </a:p>
          <a:p>
            <a:pPr marL="0" lvl="0" indent="0">
              <a:buNone/>
            </a:pPr>
            <a:r>
              <a:rPr lang="en-US" dirty="0">
                <a:solidFill>
                  <a:schemeClr val="tx1">
                    <a:lumMod val="85000"/>
                    <a:lumOff val="15000"/>
                  </a:schemeClr>
                </a:solidFill>
              </a:rPr>
              <a:t>How the LEA will promote parental participation in programs for students who are low income, English learners, and foster youth; and </a:t>
            </a:r>
          </a:p>
          <a:p>
            <a:pPr marL="0" lvl="0" indent="0">
              <a:buNone/>
            </a:pPr>
            <a:r>
              <a:rPr lang="en-US" dirty="0">
                <a:solidFill>
                  <a:schemeClr val="tx1">
                    <a:lumMod val="85000"/>
                    <a:lumOff val="15000"/>
                  </a:schemeClr>
                </a:solidFill>
              </a:rPr>
              <a:t>How the LEA will promote parental participation in programs for students with disabilities</a:t>
            </a:r>
          </a:p>
        </p:txBody>
      </p:sp>
      <p:sp>
        <p:nvSpPr>
          <p:cNvPr id="5" name="Slide Number Placeholder 4">
            <a:extLst>
              <a:ext uri="{FF2B5EF4-FFF2-40B4-BE49-F238E27FC236}">
                <a16:creationId xmlns:a16="http://schemas.microsoft.com/office/drawing/2014/main" id="{4D7E9254-76E5-48AB-8E9B-B4E67C3528A3}"/>
              </a:ext>
            </a:extLst>
          </p:cNvPr>
          <p:cNvSpPr>
            <a:spLocks noGrp="1"/>
          </p:cNvSpPr>
          <p:nvPr>
            <p:ph type="sldNum" sz="quarter" idx="12"/>
          </p:nvPr>
        </p:nvSpPr>
        <p:spPr>
          <a:xfrm>
            <a:off x="9900458" y="6459785"/>
            <a:ext cx="1312025" cy="365125"/>
          </a:xfrm>
        </p:spPr>
        <p:txBody>
          <a:bodyPr>
            <a:noAutofit/>
          </a:bodyPr>
          <a:lstStyle/>
          <a:p>
            <a:pPr lvl="0"/>
            <a:fld id="{00000000-1234-1234-1234-123412341234}" type="slidenum">
              <a:rPr lang="en-US" sz="2400" smtClean="0">
                <a:latin typeface="Arial" panose="020B0604020202020204" pitchFamily="34" charset="0"/>
                <a:cs typeface="Arial" panose="020B0604020202020204" pitchFamily="34" charset="0"/>
              </a:rPr>
              <a:pPr lvl="0"/>
              <a:t>29</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59335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A4E83-DF27-48D0-AB41-2A8366B8FD27}"/>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Purpose</a:t>
            </a:r>
          </a:p>
        </p:txBody>
      </p:sp>
      <p:sp>
        <p:nvSpPr>
          <p:cNvPr id="3" name="Content Placeholder 2">
            <a:extLst>
              <a:ext uri="{FF2B5EF4-FFF2-40B4-BE49-F238E27FC236}">
                <a16:creationId xmlns:a16="http://schemas.microsoft.com/office/drawing/2014/main" id="{188F6D74-12B3-4645-85F8-C8BC67CB1C70}"/>
              </a:ext>
            </a:extLst>
          </p:cNvPr>
          <p:cNvSpPr>
            <a:spLocks noGrp="1"/>
          </p:cNvSpPr>
          <p:nvPr>
            <p:ph idx="1"/>
          </p:nvPr>
        </p:nvSpPr>
        <p:spPr>
          <a:xfrm>
            <a:off x="1097280" y="1845734"/>
            <a:ext cx="10058400" cy="4023360"/>
          </a:xfrm>
        </p:spPr>
        <p:txBody>
          <a:bodyPr vert="horz" lIns="91440" tIns="45720" rIns="91440" bIns="45720" rtlCol="0" anchor="t">
            <a:normAutofit/>
          </a:bodyPr>
          <a:lstStyle/>
          <a:p>
            <a:pPr marL="0" indent="0">
              <a:lnSpc>
                <a:spcPct val="100000"/>
              </a:lnSpc>
              <a:spcBef>
                <a:spcPts val="0"/>
              </a:spcBef>
              <a:buNone/>
            </a:pPr>
            <a:r>
              <a:rPr lang="en-US" dirty="0">
                <a:solidFill>
                  <a:schemeClr val="tx1">
                    <a:lumMod val="85000"/>
                    <a:lumOff val="15000"/>
                  </a:schemeClr>
                </a:solidFill>
              </a:rPr>
              <a:t>To provide an overview of the following:</a:t>
            </a:r>
          </a:p>
          <a:p>
            <a:pPr lvl="1"/>
            <a:r>
              <a:rPr lang="en-US" dirty="0">
                <a:solidFill>
                  <a:schemeClr val="tx1">
                    <a:lumMod val="85000"/>
                    <a:lumOff val="15000"/>
                  </a:schemeClr>
                </a:solidFill>
              </a:rPr>
              <a:t>The history of the Local Control Funding Formula (LCFF) and its foundational principles; and</a:t>
            </a:r>
          </a:p>
          <a:p>
            <a:pPr lvl="1"/>
            <a:r>
              <a:rPr lang="en-US" dirty="0">
                <a:solidFill>
                  <a:schemeClr val="tx1">
                    <a:lumMod val="85000"/>
                    <a:lumOff val="15000"/>
                  </a:schemeClr>
                </a:solidFill>
              </a:rPr>
              <a:t>The connection between the Local Control and Accountability Plan (LCAP), California’s accountability system and California’s Statewide System of Support.</a:t>
            </a:r>
          </a:p>
          <a:p>
            <a:pPr marL="201168" lvl="1" indent="0">
              <a:buNone/>
            </a:pPr>
            <a:endParaRPr lang="en-US" dirty="0"/>
          </a:p>
          <a:p>
            <a:pPr marL="201168" lvl="1" indent="0">
              <a:buNone/>
            </a:pPr>
            <a:endParaRPr lang="en-US" dirty="0"/>
          </a:p>
          <a:p>
            <a:endParaRPr lang="en-US" dirty="0"/>
          </a:p>
        </p:txBody>
      </p:sp>
      <p:sp>
        <p:nvSpPr>
          <p:cNvPr id="5" name="Slide Number Placeholder 4">
            <a:extLst>
              <a:ext uri="{FF2B5EF4-FFF2-40B4-BE49-F238E27FC236}">
                <a16:creationId xmlns:a16="http://schemas.microsoft.com/office/drawing/2014/main" id="{35C6BB22-9AED-4309-A3B7-3EAEA8283A6E}"/>
              </a:ext>
            </a:extLst>
          </p:cNvPr>
          <p:cNvSpPr>
            <a:spLocks noGrp="1"/>
          </p:cNvSpPr>
          <p:nvPr>
            <p:ph type="sldNum" sz="quarter" idx="12"/>
          </p:nvPr>
        </p:nvSpPr>
        <p:spPr>
          <a:xfrm>
            <a:off x="9900458" y="6459785"/>
            <a:ext cx="1312025" cy="365125"/>
          </a:xfrm>
        </p:spPr>
        <p:txBody>
          <a:bodyPr>
            <a:noAutofit/>
          </a:bodyPr>
          <a:lstStyle/>
          <a:p>
            <a:fld id="{1E47FE53-EBF0-4DA7-9D9D-CC1C3A20F3CB}" type="slidenum">
              <a:rPr lang="en-US" sz="2400" smtClean="0">
                <a:latin typeface="Arial" panose="020B0604020202020204" pitchFamily="34" charset="0"/>
                <a:cs typeface="Arial" panose="020B0604020202020204" pitchFamily="34" charset="0"/>
              </a:rPr>
              <a:pPr/>
              <a:t>3</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27752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674A39F-1D03-434B-A9CD-CF9B88C07F40}"/>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Priority 4: Pupil Achievement (1 of 2)</a:t>
            </a:r>
          </a:p>
        </p:txBody>
      </p:sp>
      <p:sp>
        <p:nvSpPr>
          <p:cNvPr id="7" name="Content Placeholder 6">
            <a:extLst>
              <a:ext uri="{FF2B5EF4-FFF2-40B4-BE49-F238E27FC236}">
                <a16:creationId xmlns:a16="http://schemas.microsoft.com/office/drawing/2014/main" id="{3E011D7D-2B18-47DC-B39F-48FB2040C586}"/>
              </a:ext>
            </a:extLst>
          </p:cNvPr>
          <p:cNvSpPr>
            <a:spLocks noGrp="1"/>
          </p:cNvSpPr>
          <p:nvPr>
            <p:ph idx="1"/>
          </p:nvPr>
        </p:nvSpPr>
        <p:spPr>
          <a:xfrm>
            <a:off x="1097280" y="1845734"/>
            <a:ext cx="10058400" cy="4023360"/>
          </a:xfrm>
        </p:spPr>
        <p:txBody>
          <a:bodyPr anchor="t">
            <a:normAutofit/>
          </a:bodyPr>
          <a:lstStyle/>
          <a:p>
            <a:pPr marL="0" lvl="0" indent="0">
              <a:buNone/>
            </a:pPr>
            <a:r>
              <a:rPr lang="en-US" dirty="0">
                <a:solidFill>
                  <a:schemeClr val="tx1">
                    <a:lumMod val="85000"/>
                    <a:lumOff val="15000"/>
                  </a:schemeClr>
                </a:solidFill>
              </a:rPr>
              <a:t>Measured by all of the following, as applicable to the LEA:</a:t>
            </a:r>
          </a:p>
          <a:p>
            <a:pPr lvl="1"/>
            <a:r>
              <a:rPr lang="en-US" dirty="0">
                <a:solidFill>
                  <a:schemeClr val="tx1">
                    <a:lumMod val="85000"/>
                    <a:lumOff val="15000"/>
                  </a:schemeClr>
                </a:solidFill>
              </a:rPr>
              <a:t>statewide standardized assessments;</a:t>
            </a:r>
          </a:p>
          <a:p>
            <a:pPr lvl="1"/>
            <a:r>
              <a:rPr lang="en-US" dirty="0">
                <a:solidFill>
                  <a:schemeClr val="tx1">
                    <a:lumMod val="85000"/>
                    <a:lumOff val="15000"/>
                  </a:schemeClr>
                </a:solidFill>
              </a:rPr>
              <a:t>the percentage of students who have successfully completed courses that satisfy University of California or California State University entrance requirements;</a:t>
            </a:r>
          </a:p>
          <a:p>
            <a:pPr lvl="1"/>
            <a:r>
              <a:rPr lang="en-US" dirty="0">
                <a:solidFill>
                  <a:schemeClr val="tx1">
                    <a:lumMod val="85000"/>
                    <a:lumOff val="15000"/>
                  </a:schemeClr>
                </a:solidFill>
              </a:rPr>
              <a:t>The percentage of students who have successfully completed courses that satisfy the requirements for career technical education (CTE) sequences or programs of study that align with state board-approved CTE standards and frameworks;</a:t>
            </a:r>
          </a:p>
          <a:p>
            <a:pPr lvl="1"/>
            <a:r>
              <a:rPr lang="en-US" dirty="0">
                <a:solidFill>
                  <a:schemeClr val="tx1">
                    <a:lumMod val="85000"/>
                    <a:lumOff val="15000"/>
                  </a:schemeClr>
                </a:solidFill>
              </a:rPr>
              <a:t>The percentage of students who have successfully completed both types of courses described in the two previous bullets;</a:t>
            </a:r>
          </a:p>
        </p:txBody>
      </p:sp>
      <p:sp>
        <p:nvSpPr>
          <p:cNvPr id="5" name="Slide Number Placeholder 4">
            <a:extLst>
              <a:ext uri="{FF2B5EF4-FFF2-40B4-BE49-F238E27FC236}">
                <a16:creationId xmlns:a16="http://schemas.microsoft.com/office/drawing/2014/main" id="{4D7E9254-76E5-48AB-8E9B-B4E67C3528A3}"/>
              </a:ext>
            </a:extLst>
          </p:cNvPr>
          <p:cNvSpPr>
            <a:spLocks noGrp="1"/>
          </p:cNvSpPr>
          <p:nvPr>
            <p:ph type="sldNum" sz="quarter" idx="12"/>
          </p:nvPr>
        </p:nvSpPr>
        <p:spPr>
          <a:xfrm>
            <a:off x="9900458" y="6459785"/>
            <a:ext cx="1312025" cy="365125"/>
          </a:xfrm>
        </p:spPr>
        <p:txBody>
          <a:bodyPr>
            <a:noAutofit/>
          </a:bodyPr>
          <a:lstStyle/>
          <a:p>
            <a:pPr lvl="0"/>
            <a:fld id="{00000000-1234-1234-1234-123412341234}" type="slidenum">
              <a:rPr lang="en-US" sz="2400" smtClean="0">
                <a:latin typeface="Arial" panose="020B0604020202020204" pitchFamily="34" charset="0"/>
                <a:cs typeface="Arial" panose="020B0604020202020204" pitchFamily="34" charset="0"/>
              </a:rPr>
              <a:pPr lvl="0"/>
              <a:t>30</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62666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674A39F-1D03-434B-A9CD-CF9B88C07F40}"/>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Priority 4: Pupil Achievement (2 of 2)</a:t>
            </a:r>
          </a:p>
        </p:txBody>
      </p:sp>
      <p:sp>
        <p:nvSpPr>
          <p:cNvPr id="7" name="Content Placeholder 6">
            <a:extLst>
              <a:ext uri="{FF2B5EF4-FFF2-40B4-BE49-F238E27FC236}">
                <a16:creationId xmlns:a16="http://schemas.microsoft.com/office/drawing/2014/main" id="{3E011D7D-2B18-47DC-B39F-48FB2040C586}"/>
              </a:ext>
            </a:extLst>
          </p:cNvPr>
          <p:cNvSpPr>
            <a:spLocks noGrp="1"/>
          </p:cNvSpPr>
          <p:nvPr>
            <p:ph idx="1"/>
          </p:nvPr>
        </p:nvSpPr>
        <p:spPr>
          <a:xfrm>
            <a:off x="1097280" y="1845734"/>
            <a:ext cx="10058400" cy="4023360"/>
          </a:xfrm>
        </p:spPr>
        <p:txBody>
          <a:bodyPr anchor="t">
            <a:normAutofit/>
          </a:bodyPr>
          <a:lstStyle/>
          <a:p>
            <a:pPr marL="201168" lvl="1" indent="0">
              <a:buNone/>
            </a:pPr>
            <a:r>
              <a:rPr lang="en-US" dirty="0">
                <a:solidFill>
                  <a:schemeClr val="tx1">
                    <a:lumMod val="85000"/>
                    <a:lumOff val="15000"/>
                  </a:schemeClr>
                </a:solidFill>
              </a:rPr>
              <a:t>(Continued from previous slide)</a:t>
            </a:r>
          </a:p>
          <a:p>
            <a:pPr lvl="1"/>
            <a:r>
              <a:rPr lang="en-US" dirty="0">
                <a:solidFill>
                  <a:schemeClr val="tx1">
                    <a:lumMod val="85000"/>
                    <a:lumOff val="15000"/>
                  </a:schemeClr>
                </a:solidFill>
              </a:rPr>
              <a:t>the percentage of students who are English learners who make progress toward English proficiency as measured by the English Language Proficiency Assessments for California;</a:t>
            </a:r>
          </a:p>
          <a:p>
            <a:pPr lvl="1"/>
            <a:r>
              <a:rPr lang="en-US" dirty="0">
                <a:solidFill>
                  <a:schemeClr val="tx1">
                    <a:lumMod val="85000"/>
                    <a:lumOff val="15000"/>
                  </a:schemeClr>
                </a:solidFill>
              </a:rPr>
              <a:t>the English learner reclassification rate;</a:t>
            </a:r>
          </a:p>
          <a:p>
            <a:pPr lvl="1"/>
            <a:r>
              <a:rPr lang="en-US" dirty="0">
                <a:solidFill>
                  <a:schemeClr val="tx1">
                    <a:lumMod val="85000"/>
                    <a:lumOff val="15000"/>
                  </a:schemeClr>
                </a:solidFill>
              </a:rPr>
              <a:t>the percentage of students who have passed an advanced placement examination with a score of 3 or higher; and</a:t>
            </a:r>
          </a:p>
          <a:p>
            <a:pPr lvl="1"/>
            <a:r>
              <a:rPr lang="en-US" dirty="0">
                <a:solidFill>
                  <a:schemeClr val="tx1">
                    <a:lumMod val="85000"/>
                    <a:lumOff val="15000"/>
                  </a:schemeClr>
                </a:solidFill>
              </a:rPr>
              <a:t>the percentage of students who demonstrate college preparedness pursuant to the Early Assessment Program, or any subsequent assessment of college preparedness.</a:t>
            </a:r>
          </a:p>
        </p:txBody>
      </p:sp>
      <p:sp>
        <p:nvSpPr>
          <p:cNvPr id="5" name="Slide Number Placeholder 4">
            <a:extLst>
              <a:ext uri="{FF2B5EF4-FFF2-40B4-BE49-F238E27FC236}">
                <a16:creationId xmlns:a16="http://schemas.microsoft.com/office/drawing/2014/main" id="{4D7E9254-76E5-48AB-8E9B-B4E67C3528A3}"/>
              </a:ext>
            </a:extLst>
          </p:cNvPr>
          <p:cNvSpPr>
            <a:spLocks noGrp="1"/>
          </p:cNvSpPr>
          <p:nvPr>
            <p:ph type="sldNum" sz="quarter" idx="12"/>
          </p:nvPr>
        </p:nvSpPr>
        <p:spPr>
          <a:xfrm>
            <a:off x="9900458" y="6459785"/>
            <a:ext cx="1312025" cy="365125"/>
          </a:xfrm>
        </p:spPr>
        <p:txBody>
          <a:bodyPr>
            <a:noAutofit/>
          </a:bodyPr>
          <a:lstStyle/>
          <a:p>
            <a:pPr lvl="0"/>
            <a:fld id="{00000000-1234-1234-1234-123412341234}" type="slidenum">
              <a:rPr lang="en-US" sz="2400" smtClean="0">
                <a:latin typeface="Arial" panose="020B0604020202020204" pitchFamily="34" charset="0"/>
                <a:cs typeface="Arial" panose="020B0604020202020204" pitchFamily="34" charset="0"/>
              </a:rPr>
              <a:pPr lvl="0"/>
              <a:t>31</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78993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674A39F-1D03-434B-A9CD-CF9B88C07F40}"/>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Priority 5: Pupil Engagement</a:t>
            </a:r>
          </a:p>
        </p:txBody>
      </p:sp>
      <p:sp>
        <p:nvSpPr>
          <p:cNvPr id="7" name="Content Placeholder 6">
            <a:extLst>
              <a:ext uri="{FF2B5EF4-FFF2-40B4-BE49-F238E27FC236}">
                <a16:creationId xmlns:a16="http://schemas.microsoft.com/office/drawing/2014/main" id="{3E011D7D-2B18-47DC-B39F-48FB2040C586}"/>
              </a:ext>
            </a:extLst>
          </p:cNvPr>
          <p:cNvSpPr>
            <a:spLocks noGrp="1"/>
          </p:cNvSpPr>
          <p:nvPr>
            <p:ph idx="1"/>
          </p:nvPr>
        </p:nvSpPr>
        <p:spPr>
          <a:xfrm>
            <a:off x="1097280" y="1845734"/>
            <a:ext cx="10058400" cy="4023360"/>
          </a:xfrm>
        </p:spPr>
        <p:txBody>
          <a:bodyPr anchor="t">
            <a:normAutofit/>
          </a:bodyPr>
          <a:lstStyle/>
          <a:p>
            <a:r>
              <a:rPr lang="en-US" dirty="0">
                <a:solidFill>
                  <a:schemeClr val="tx1">
                    <a:lumMod val="85000"/>
                    <a:lumOff val="15000"/>
                  </a:schemeClr>
                </a:solidFill>
              </a:rPr>
              <a:t>Measured by all of the following, as applicable to the LEA:</a:t>
            </a:r>
          </a:p>
          <a:p>
            <a:pPr lvl="1"/>
            <a:r>
              <a:rPr lang="en-US" dirty="0">
                <a:solidFill>
                  <a:schemeClr val="tx1">
                    <a:lumMod val="85000"/>
                    <a:lumOff val="15000"/>
                  </a:schemeClr>
                </a:solidFill>
              </a:rPr>
              <a:t>school attendance rates;</a:t>
            </a:r>
          </a:p>
          <a:p>
            <a:pPr lvl="1"/>
            <a:r>
              <a:rPr lang="en-US" dirty="0">
                <a:solidFill>
                  <a:schemeClr val="tx1">
                    <a:lumMod val="85000"/>
                    <a:lumOff val="15000"/>
                  </a:schemeClr>
                </a:solidFill>
              </a:rPr>
              <a:t>chronic absenteeism rates;</a:t>
            </a:r>
          </a:p>
          <a:p>
            <a:pPr lvl="1"/>
            <a:r>
              <a:rPr lang="en-US" dirty="0">
                <a:solidFill>
                  <a:schemeClr val="tx1">
                    <a:lumMod val="85000"/>
                    <a:lumOff val="15000"/>
                  </a:schemeClr>
                </a:solidFill>
              </a:rPr>
              <a:t>middle school dropout rates;</a:t>
            </a:r>
          </a:p>
          <a:p>
            <a:pPr lvl="1"/>
            <a:r>
              <a:rPr lang="en-US" dirty="0">
                <a:solidFill>
                  <a:schemeClr val="tx1">
                    <a:lumMod val="85000"/>
                    <a:lumOff val="15000"/>
                  </a:schemeClr>
                </a:solidFill>
              </a:rPr>
              <a:t>high school dropout rates; and</a:t>
            </a:r>
          </a:p>
          <a:p>
            <a:pPr lvl="1"/>
            <a:r>
              <a:rPr lang="en-US" dirty="0">
                <a:solidFill>
                  <a:schemeClr val="tx1">
                    <a:lumMod val="85000"/>
                    <a:lumOff val="15000"/>
                  </a:schemeClr>
                </a:solidFill>
              </a:rPr>
              <a:t>high school graduation rates</a:t>
            </a:r>
          </a:p>
        </p:txBody>
      </p:sp>
      <p:sp>
        <p:nvSpPr>
          <p:cNvPr id="5" name="Slide Number Placeholder 4">
            <a:extLst>
              <a:ext uri="{FF2B5EF4-FFF2-40B4-BE49-F238E27FC236}">
                <a16:creationId xmlns:a16="http://schemas.microsoft.com/office/drawing/2014/main" id="{4D7E9254-76E5-48AB-8E9B-B4E67C3528A3}"/>
              </a:ext>
            </a:extLst>
          </p:cNvPr>
          <p:cNvSpPr>
            <a:spLocks noGrp="1"/>
          </p:cNvSpPr>
          <p:nvPr>
            <p:ph type="sldNum" sz="quarter" idx="12"/>
          </p:nvPr>
        </p:nvSpPr>
        <p:spPr>
          <a:xfrm>
            <a:off x="9900458" y="6459785"/>
            <a:ext cx="1312025" cy="365125"/>
          </a:xfrm>
        </p:spPr>
        <p:txBody>
          <a:bodyPr>
            <a:noAutofit/>
          </a:bodyPr>
          <a:lstStyle/>
          <a:p>
            <a:pPr lvl="0"/>
            <a:fld id="{00000000-1234-1234-1234-123412341234}" type="slidenum">
              <a:rPr lang="en-US" sz="2400" smtClean="0">
                <a:latin typeface="Arial" panose="020B0604020202020204" pitchFamily="34" charset="0"/>
                <a:cs typeface="Arial" panose="020B0604020202020204" pitchFamily="34" charset="0"/>
              </a:rPr>
              <a:pPr lvl="0"/>
              <a:t>32</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10026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674A39F-1D03-434B-A9CD-CF9B88C07F40}"/>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Priority 6: School Climate</a:t>
            </a:r>
          </a:p>
        </p:txBody>
      </p:sp>
      <p:sp>
        <p:nvSpPr>
          <p:cNvPr id="7" name="Content Placeholder 6">
            <a:extLst>
              <a:ext uri="{FF2B5EF4-FFF2-40B4-BE49-F238E27FC236}">
                <a16:creationId xmlns:a16="http://schemas.microsoft.com/office/drawing/2014/main" id="{3E011D7D-2B18-47DC-B39F-48FB2040C586}"/>
              </a:ext>
            </a:extLst>
          </p:cNvPr>
          <p:cNvSpPr>
            <a:spLocks noGrp="1"/>
          </p:cNvSpPr>
          <p:nvPr>
            <p:ph idx="1"/>
          </p:nvPr>
        </p:nvSpPr>
        <p:spPr>
          <a:xfrm>
            <a:off x="1097280" y="1845734"/>
            <a:ext cx="10058400" cy="4023360"/>
          </a:xfrm>
        </p:spPr>
        <p:txBody>
          <a:bodyPr anchor="t">
            <a:normAutofit/>
          </a:bodyPr>
          <a:lstStyle/>
          <a:p>
            <a:pPr marL="0" indent="0">
              <a:buNone/>
            </a:pPr>
            <a:r>
              <a:rPr lang="en-US" dirty="0">
                <a:solidFill>
                  <a:schemeClr val="tx1">
                    <a:lumMod val="85000"/>
                    <a:lumOff val="15000"/>
                  </a:schemeClr>
                </a:solidFill>
              </a:rPr>
              <a:t>Measured by all of the following, as applicable:</a:t>
            </a:r>
          </a:p>
          <a:p>
            <a:pPr lvl="1"/>
            <a:r>
              <a:rPr lang="en-US" dirty="0">
                <a:solidFill>
                  <a:schemeClr val="tx1">
                    <a:lumMod val="85000"/>
                    <a:lumOff val="15000"/>
                  </a:schemeClr>
                </a:solidFill>
              </a:rPr>
              <a:t>suspension rates;</a:t>
            </a:r>
          </a:p>
          <a:p>
            <a:pPr lvl="1"/>
            <a:r>
              <a:rPr lang="en-US" dirty="0">
                <a:solidFill>
                  <a:schemeClr val="tx1">
                    <a:lumMod val="85000"/>
                    <a:lumOff val="15000"/>
                  </a:schemeClr>
                </a:solidFill>
              </a:rPr>
              <a:t>expulsion rates; and</a:t>
            </a:r>
          </a:p>
          <a:p>
            <a:pPr lvl="1"/>
            <a:r>
              <a:rPr lang="en-US" dirty="0">
                <a:solidFill>
                  <a:schemeClr val="tx1">
                    <a:lumMod val="85000"/>
                    <a:lumOff val="15000"/>
                  </a:schemeClr>
                </a:solidFill>
              </a:rPr>
              <a:t>other local measures, including surveys of students, parents, and teachers on the sense of safety and school connectedness.</a:t>
            </a:r>
          </a:p>
        </p:txBody>
      </p:sp>
      <p:sp>
        <p:nvSpPr>
          <p:cNvPr id="5" name="Slide Number Placeholder 4">
            <a:extLst>
              <a:ext uri="{FF2B5EF4-FFF2-40B4-BE49-F238E27FC236}">
                <a16:creationId xmlns:a16="http://schemas.microsoft.com/office/drawing/2014/main" id="{4D7E9254-76E5-48AB-8E9B-B4E67C3528A3}"/>
              </a:ext>
            </a:extLst>
          </p:cNvPr>
          <p:cNvSpPr>
            <a:spLocks noGrp="1"/>
          </p:cNvSpPr>
          <p:nvPr>
            <p:ph type="sldNum" sz="quarter" idx="12"/>
          </p:nvPr>
        </p:nvSpPr>
        <p:spPr>
          <a:xfrm>
            <a:off x="9900458" y="6459785"/>
            <a:ext cx="1312025" cy="365125"/>
          </a:xfrm>
        </p:spPr>
        <p:txBody>
          <a:bodyPr>
            <a:noAutofit/>
          </a:bodyPr>
          <a:lstStyle/>
          <a:p>
            <a:pPr lvl="0"/>
            <a:fld id="{00000000-1234-1234-1234-123412341234}" type="slidenum">
              <a:rPr lang="en-US" sz="2400" smtClean="0">
                <a:latin typeface="Arial" panose="020B0604020202020204" pitchFamily="34" charset="0"/>
                <a:cs typeface="Arial" panose="020B0604020202020204" pitchFamily="34" charset="0"/>
              </a:rPr>
              <a:pPr lvl="0"/>
              <a:t>33</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40784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87FCF-5940-4F12-B38C-8A23041798FE}"/>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Priority 7: Course Access</a:t>
            </a:r>
          </a:p>
        </p:txBody>
      </p:sp>
      <p:sp>
        <p:nvSpPr>
          <p:cNvPr id="3" name="Content Placeholder 2">
            <a:extLst>
              <a:ext uri="{FF2B5EF4-FFF2-40B4-BE49-F238E27FC236}">
                <a16:creationId xmlns:a16="http://schemas.microsoft.com/office/drawing/2014/main" id="{4371074E-9151-466A-BE37-4FBCFEC1A4FC}"/>
              </a:ext>
            </a:extLst>
          </p:cNvPr>
          <p:cNvSpPr>
            <a:spLocks noGrp="1"/>
          </p:cNvSpPr>
          <p:nvPr>
            <p:ph idx="1"/>
          </p:nvPr>
        </p:nvSpPr>
        <p:spPr>
          <a:xfrm>
            <a:off x="1097280" y="1845734"/>
            <a:ext cx="10058400" cy="4023360"/>
          </a:xfrm>
        </p:spPr>
        <p:txBody>
          <a:bodyPr>
            <a:normAutofit/>
          </a:bodyPr>
          <a:lstStyle/>
          <a:p>
            <a:pPr marL="0" indent="0">
              <a:buNone/>
            </a:pPr>
            <a:r>
              <a:rPr lang="en-US" dirty="0">
                <a:solidFill>
                  <a:schemeClr val="tx1">
                    <a:lumMod val="85000"/>
                    <a:lumOff val="15000"/>
                  </a:schemeClr>
                </a:solidFill>
              </a:rPr>
              <a:t>Addresses the extent to which students have access to and are enrolled in:</a:t>
            </a:r>
          </a:p>
          <a:p>
            <a:pPr lvl="1"/>
            <a:r>
              <a:rPr lang="en-US" dirty="0">
                <a:solidFill>
                  <a:schemeClr val="tx1">
                    <a:lumMod val="85000"/>
                    <a:lumOff val="15000"/>
                  </a:schemeClr>
                </a:solidFill>
              </a:rPr>
              <a:t>the adopted course of study for grades 1 to 6 and/or the adopted course of study for grades 7 to 12, as applicable;</a:t>
            </a:r>
          </a:p>
          <a:p>
            <a:pPr lvl="1"/>
            <a:r>
              <a:rPr lang="en-US" dirty="0">
                <a:solidFill>
                  <a:schemeClr val="tx1">
                    <a:lumMod val="85000"/>
                    <a:lumOff val="15000"/>
                  </a:schemeClr>
                </a:solidFill>
              </a:rPr>
              <a:t>programs and services developed and provided to students who are low income, English learners, and foster youth; and</a:t>
            </a:r>
          </a:p>
          <a:p>
            <a:pPr lvl="1"/>
            <a:r>
              <a:rPr lang="en-US" dirty="0">
                <a:solidFill>
                  <a:schemeClr val="tx1">
                    <a:lumMod val="85000"/>
                    <a:lumOff val="15000"/>
                  </a:schemeClr>
                </a:solidFill>
              </a:rPr>
              <a:t>programs and services developed and provided to students with disabilities</a:t>
            </a:r>
          </a:p>
        </p:txBody>
      </p:sp>
      <p:sp>
        <p:nvSpPr>
          <p:cNvPr id="4" name="Slide Number Placeholder 3">
            <a:extLst>
              <a:ext uri="{FF2B5EF4-FFF2-40B4-BE49-F238E27FC236}">
                <a16:creationId xmlns:a16="http://schemas.microsoft.com/office/drawing/2014/main" id="{98022804-E519-4676-81EB-B3D0F832154C}"/>
              </a:ext>
            </a:extLst>
          </p:cNvPr>
          <p:cNvSpPr>
            <a:spLocks noGrp="1"/>
          </p:cNvSpPr>
          <p:nvPr>
            <p:ph type="sldNum" sz="quarter" idx="12"/>
          </p:nvPr>
        </p:nvSpPr>
        <p:spPr>
          <a:xfrm>
            <a:off x="9900458" y="6459785"/>
            <a:ext cx="1312025" cy="365125"/>
          </a:xfrm>
        </p:spPr>
        <p:txBody>
          <a:bodyPr>
            <a:noAutofit/>
          </a:bodyPr>
          <a:lstStyle/>
          <a:p>
            <a:pPr lvl="0"/>
            <a:fld id="{1E47FE53-EBF0-4DA7-9D9D-CC1C3A20F3CB}" type="slidenum">
              <a:rPr lang="en-US" sz="2400" noProof="0" smtClean="0">
                <a:latin typeface="Arial" panose="020B0604020202020204" pitchFamily="34" charset="0"/>
                <a:cs typeface="Arial" panose="020B0604020202020204" pitchFamily="34" charset="0"/>
              </a:rPr>
              <a:pPr lvl="0"/>
              <a:t>34</a:t>
            </a:fld>
            <a:endParaRPr lang="en-US" sz="2400" noProof="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95281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87FCF-5940-4F12-B38C-8A23041798FE}"/>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Priority 8: Student Outcomes</a:t>
            </a:r>
          </a:p>
        </p:txBody>
      </p:sp>
      <p:sp>
        <p:nvSpPr>
          <p:cNvPr id="3" name="Content Placeholder 2">
            <a:extLst>
              <a:ext uri="{FF2B5EF4-FFF2-40B4-BE49-F238E27FC236}">
                <a16:creationId xmlns:a16="http://schemas.microsoft.com/office/drawing/2014/main" id="{4371074E-9151-466A-BE37-4FBCFEC1A4FC}"/>
              </a:ext>
            </a:extLst>
          </p:cNvPr>
          <p:cNvSpPr>
            <a:spLocks noGrp="1"/>
          </p:cNvSpPr>
          <p:nvPr>
            <p:ph idx="1"/>
          </p:nvPr>
        </p:nvSpPr>
        <p:spPr>
          <a:xfrm>
            <a:off x="1097280" y="1845734"/>
            <a:ext cx="10058400" cy="4023360"/>
          </a:xfrm>
        </p:spPr>
        <p:txBody>
          <a:bodyPr>
            <a:normAutofit/>
          </a:bodyPr>
          <a:lstStyle/>
          <a:p>
            <a:pPr marL="0" indent="0">
              <a:buNone/>
            </a:pPr>
            <a:r>
              <a:rPr lang="en-US" dirty="0">
                <a:solidFill>
                  <a:schemeClr val="tx1">
                    <a:lumMod val="85000"/>
                    <a:lumOff val="15000"/>
                  </a:schemeClr>
                </a:solidFill>
              </a:rPr>
              <a:t>Addresses student outcomes, if available, for the adopted course of study for grades 1 to 6 and/or the adopted course of study for grades 7 to 12, as applicable to the LEA</a:t>
            </a:r>
          </a:p>
          <a:p>
            <a:pPr marL="0" indent="0">
              <a:buNone/>
            </a:pPr>
            <a:endParaRPr lang="en-US" dirty="0"/>
          </a:p>
        </p:txBody>
      </p:sp>
      <p:sp>
        <p:nvSpPr>
          <p:cNvPr id="4" name="Slide Number Placeholder 3">
            <a:extLst>
              <a:ext uri="{FF2B5EF4-FFF2-40B4-BE49-F238E27FC236}">
                <a16:creationId xmlns:a16="http://schemas.microsoft.com/office/drawing/2014/main" id="{98022804-E519-4676-81EB-B3D0F832154C}"/>
              </a:ext>
            </a:extLst>
          </p:cNvPr>
          <p:cNvSpPr>
            <a:spLocks noGrp="1"/>
          </p:cNvSpPr>
          <p:nvPr>
            <p:ph type="sldNum" sz="quarter" idx="12"/>
          </p:nvPr>
        </p:nvSpPr>
        <p:spPr>
          <a:xfrm>
            <a:off x="9900458" y="6459785"/>
            <a:ext cx="1312025" cy="365125"/>
          </a:xfrm>
        </p:spPr>
        <p:txBody>
          <a:bodyPr>
            <a:noAutofit/>
          </a:bodyPr>
          <a:lstStyle/>
          <a:p>
            <a:pPr lvl="0"/>
            <a:fld id="{1E47FE53-EBF0-4DA7-9D9D-CC1C3A20F3CB}" type="slidenum">
              <a:rPr lang="en-US" sz="2400" noProof="0" smtClean="0">
                <a:latin typeface="Arial" panose="020B0604020202020204" pitchFamily="34" charset="0"/>
                <a:cs typeface="Arial" panose="020B0604020202020204" pitchFamily="34" charset="0"/>
              </a:rPr>
              <a:pPr lvl="0"/>
              <a:t>35</a:t>
            </a:fld>
            <a:endParaRPr lang="en-US" sz="2400" noProof="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69574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87FCF-5940-4F12-B38C-8A23041798FE}"/>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Priority 9: Coordination of Instruction</a:t>
            </a:r>
          </a:p>
        </p:txBody>
      </p:sp>
      <p:sp>
        <p:nvSpPr>
          <p:cNvPr id="3" name="Content Placeholder 2">
            <a:extLst>
              <a:ext uri="{FF2B5EF4-FFF2-40B4-BE49-F238E27FC236}">
                <a16:creationId xmlns:a16="http://schemas.microsoft.com/office/drawing/2014/main" id="{4371074E-9151-466A-BE37-4FBCFEC1A4FC}"/>
              </a:ext>
            </a:extLst>
          </p:cNvPr>
          <p:cNvSpPr>
            <a:spLocks noGrp="1"/>
          </p:cNvSpPr>
          <p:nvPr>
            <p:ph idx="1"/>
          </p:nvPr>
        </p:nvSpPr>
        <p:spPr>
          <a:xfrm>
            <a:off x="1097280" y="1845734"/>
            <a:ext cx="10058400" cy="4023360"/>
          </a:xfrm>
        </p:spPr>
        <p:txBody>
          <a:bodyPr>
            <a:normAutofit/>
          </a:bodyPr>
          <a:lstStyle/>
          <a:p>
            <a:pPr marL="0" indent="0">
              <a:buNone/>
            </a:pPr>
            <a:r>
              <a:rPr lang="en-US" dirty="0">
                <a:solidFill>
                  <a:schemeClr val="tx1">
                    <a:lumMod val="85000"/>
                    <a:lumOff val="15000"/>
                  </a:schemeClr>
                </a:solidFill>
              </a:rPr>
              <a:t>Coordination of instruction for expelled students </a:t>
            </a:r>
          </a:p>
          <a:p>
            <a:pPr marL="0" indent="0">
              <a:buNone/>
            </a:pPr>
            <a:r>
              <a:rPr lang="en-US" dirty="0">
                <a:solidFill>
                  <a:schemeClr val="tx1">
                    <a:lumMod val="85000"/>
                    <a:lumOff val="15000"/>
                  </a:schemeClr>
                </a:solidFill>
              </a:rPr>
              <a:t>For COEs only</a:t>
            </a:r>
          </a:p>
          <a:p>
            <a:pPr marL="0" indent="0">
              <a:buNone/>
            </a:pPr>
            <a:r>
              <a:rPr lang="en-US" dirty="0">
                <a:solidFill>
                  <a:schemeClr val="tx1">
                    <a:lumMod val="85000"/>
                    <a:lumOff val="15000"/>
                  </a:schemeClr>
                </a:solidFill>
              </a:rPr>
              <a:t>Addresses how the COE will coordinate instruction for expelled students with school districts within the county</a:t>
            </a:r>
          </a:p>
        </p:txBody>
      </p:sp>
      <p:sp>
        <p:nvSpPr>
          <p:cNvPr id="4" name="Slide Number Placeholder 3">
            <a:extLst>
              <a:ext uri="{FF2B5EF4-FFF2-40B4-BE49-F238E27FC236}">
                <a16:creationId xmlns:a16="http://schemas.microsoft.com/office/drawing/2014/main" id="{98022804-E519-4676-81EB-B3D0F832154C}"/>
              </a:ext>
            </a:extLst>
          </p:cNvPr>
          <p:cNvSpPr>
            <a:spLocks noGrp="1"/>
          </p:cNvSpPr>
          <p:nvPr>
            <p:ph type="sldNum" sz="quarter" idx="12"/>
          </p:nvPr>
        </p:nvSpPr>
        <p:spPr>
          <a:xfrm>
            <a:off x="9900458" y="6459785"/>
            <a:ext cx="1312025" cy="365125"/>
          </a:xfrm>
        </p:spPr>
        <p:txBody>
          <a:bodyPr>
            <a:noAutofit/>
          </a:bodyPr>
          <a:lstStyle/>
          <a:p>
            <a:pPr lvl="0"/>
            <a:fld id="{1E47FE53-EBF0-4DA7-9D9D-CC1C3A20F3CB}" type="slidenum">
              <a:rPr lang="en-US" sz="2400" noProof="0" smtClean="0">
                <a:latin typeface="Arial" panose="020B0604020202020204" pitchFamily="34" charset="0"/>
                <a:cs typeface="Arial" panose="020B0604020202020204" pitchFamily="34" charset="0"/>
              </a:rPr>
              <a:pPr lvl="0"/>
              <a:t>36</a:t>
            </a:fld>
            <a:endParaRPr lang="en-US" sz="2400" noProof="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90090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87FCF-5940-4F12-B38C-8A23041798FE}"/>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Priority 10: Coordination of Services (1 of 2)</a:t>
            </a:r>
          </a:p>
        </p:txBody>
      </p:sp>
      <p:sp>
        <p:nvSpPr>
          <p:cNvPr id="3" name="Content Placeholder 2">
            <a:extLst>
              <a:ext uri="{FF2B5EF4-FFF2-40B4-BE49-F238E27FC236}">
                <a16:creationId xmlns:a16="http://schemas.microsoft.com/office/drawing/2014/main" id="{4371074E-9151-466A-BE37-4FBCFEC1A4FC}"/>
              </a:ext>
            </a:extLst>
          </p:cNvPr>
          <p:cNvSpPr>
            <a:spLocks noGrp="1"/>
          </p:cNvSpPr>
          <p:nvPr>
            <p:ph idx="1"/>
          </p:nvPr>
        </p:nvSpPr>
        <p:spPr>
          <a:xfrm>
            <a:off x="1097280" y="1845734"/>
            <a:ext cx="10058400" cy="4023360"/>
          </a:xfrm>
        </p:spPr>
        <p:txBody>
          <a:bodyPr>
            <a:normAutofit/>
          </a:bodyPr>
          <a:lstStyle/>
          <a:p>
            <a:pPr marL="0" indent="0">
              <a:buNone/>
            </a:pPr>
            <a:r>
              <a:rPr lang="en-US" dirty="0">
                <a:solidFill>
                  <a:schemeClr val="tx1">
                    <a:lumMod val="85000"/>
                    <a:lumOff val="15000"/>
                  </a:schemeClr>
                </a:solidFill>
              </a:rPr>
              <a:t>Coordination of Services for Foster Youth </a:t>
            </a:r>
          </a:p>
          <a:p>
            <a:pPr marL="0" indent="0">
              <a:buNone/>
            </a:pPr>
            <a:r>
              <a:rPr lang="en-US" dirty="0">
                <a:solidFill>
                  <a:schemeClr val="tx1">
                    <a:lumMod val="85000"/>
                    <a:lumOff val="15000"/>
                  </a:schemeClr>
                </a:solidFill>
              </a:rPr>
              <a:t>For COEs only</a:t>
            </a:r>
          </a:p>
          <a:p>
            <a:pPr marL="0" indent="0">
              <a:buNone/>
            </a:pPr>
            <a:r>
              <a:rPr lang="en-US" dirty="0">
                <a:solidFill>
                  <a:schemeClr val="tx1">
                    <a:lumMod val="85000"/>
                    <a:lumOff val="15000"/>
                  </a:schemeClr>
                </a:solidFill>
              </a:rPr>
              <a:t>Addresses how the COEs will coordinate services for foster youth, including:</a:t>
            </a:r>
          </a:p>
          <a:p>
            <a:pPr lvl="1"/>
            <a:r>
              <a:rPr lang="en-US" dirty="0">
                <a:solidFill>
                  <a:schemeClr val="tx1">
                    <a:lumMod val="85000"/>
                    <a:lumOff val="15000"/>
                  </a:schemeClr>
                </a:solidFill>
              </a:rPr>
              <a:t>working with the county child welfare agency to minimize changes in school placement </a:t>
            </a:r>
          </a:p>
          <a:p>
            <a:pPr lvl="1"/>
            <a:r>
              <a:rPr lang="en-US" dirty="0">
                <a:solidFill>
                  <a:schemeClr val="tx1">
                    <a:lumMod val="85000"/>
                    <a:lumOff val="15000"/>
                  </a:schemeClr>
                </a:solidFill>
              </a:rPr>
              <a:t>providing education-related information to the county child welfare agency, including educational status and progress information that is required to be included in court reports;</a:t>
            </a:r>
          </a:p>
        </p:txBody>
      </p:sp>
      <p:sp>
        <p:nvSpPr>
          <p:cNvPr id="4" name="Slide Number Placeholder 3">
            <a:extLst>
              <a:ext uri="{FF2B5EF4-FFF2-40B4-BE49-F238E27FC236}">
                <a16:creationId xmlns:a16="http://schemas.microsoft.com/office/drawing/2014/main" id="{98022804-E519-4676-81EB-B3D0F832154C}"/>
              </a:ext>
            </a:extLst>
          </p:cNvPr>
          <p:cNvSpPr>
            <a:spLocks noGrp="1"/>
          </p:cNvSpPr>
          <p:nvPr>
            <p:ph type="sldNum" sz="quarter" idx="12"/>
          </p:nvPr>
        </p:nvSpPr>
        <p:spPr>
          <a:xfrm>
            <a:off x="9900458" y="6459785"/>
            <a:ext cx="1312025" cy="365125"/>
          </a:xfrm>
        </p:spPr>
        <p:txBody>
          <a:bodyPr>
            <a:noAutofit/>
          </a:bodyPr>
          <a:lstStyle/>
          <a:p>
            <a:pPr lvl="0"/>
            <a:fld id="{1E47FE53-EBF0-4DA7-9D9D-CC1C3A20F3CB}" type="slidenum">
              <a:rPr lang="en-US" sz="2400" noProof="0" smtClean="0">
                <a:latin typeface="Arial" panose="020B0604020202020204" pitchFamily="34" charset="0"/>
                <a:cs typeface="Arial" panose="020B0604020202020204" pitchFamily="34" charset="0"/>
              </a:rPr>
              <a:pPr lvl="0"/>
              <a:t>37</a:t>
            </a:fld>
            <a:endParaRPr lang="en-US" sz="2400" noProof="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32340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87FCF-5940-4F12-B38C-8A23041798FE}"/>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Priority 10: Coordination of Services (2 of 2)</a:t>
            </a:r>
          </a:p>
        </p:txBody>
      </p:sp>
      <p:sp>
        <p:nvSpPr>
          <p:cNvPr id="3" name="Content Placeholder 2">
            <a:extLst>
              <a:ext uri="{FF2B5EF4-FFF2-40B4-BE49-F238E27FC236}">
                <a16:creationId xmlns:a16="http://schemas.microsoft.com/office/drawing/2014/main" id="{4371074E-9151-466A-BE37-4FBCFEC1A4FC}"/>
              </a:ext>
            </a:extLst>
          </p:cNvPr>
          <p:cNvSpPr>
            <a:spLocks noGrp="1"/>
          </p:cNvSpPr>
          <p:nvPr>
            <p:ph idx="1"/>
          </p:nvPr>
        </p:nvSpPr>
        <p:spPr>
          <a:xfrm>
            <a:off x="1097280" y="1845734"/>
            <a:ext cx="10058400" cy="4023360"/>
          </a:xfrm>
        </p:spPr>
        <p:txBody>
          <a:bodyPr>
            <a:normAutofit/>
          </a:bodyPr>
          <a:lstStyle/>
          <a:p>
            <a:pPr marL="0" lvl="0" indent="0">
              <a:buNone/>
            </a:pPr>
            <a:r>
              <a:rPr lang="en-US" dirty="0">
                <a:solidFill>
                  <a:schemeClr val="tx1">
                    <a:lumMod val="85000"/>
                    <a:lumOff val="15000"/>
                  </a:schemeClr>
                </a:solidFill>
              </a:rPr>
              <a:t>(Continued from previous slide)</a:t>
            </a:r>
          </a:p>
          <a:p>
            <a:pPr lvl="1">
              <a:buFont typeface="Arial" panose="020B0604020202020204" pitchFamily="34" charset="0"/>
              <a:buChar char="◦"/>
            </a:pPr>
            <a:r>
              <a:rPr lang="en-US" dirty="0">
                <a:solidFill>
                  <a:schemeClr val="tx1">
                    <a:lumMod val="85000"/>
                    <a:lumOff val="15000"/>
                  </a:schemeClr>
                </a:solidFill>
              </a:rPr>
              <a:t>responding to requests from the juvenile court for information and working with the juvenile court to ensure the delivery and coordination of necessary educational services; and</a:t>
            </a:r>
          </a:p>
          <a:p>
            <a:pPr lvl="1">
              <a:buFont typeface="Arial" panose="020B0604020202020204" pitchFamily="34" charset="0"/>
              <a:buChar char="◦"/>
            </a:pPr>
            <a:r>
              <a:rPr lang="en-US" dirty="0">
                <a:solidFill>
                  <a:schemeClr val="tx1">
                    <a:lumMod val="85000"/>
                    <a:lumOff val="15000"/>
                  </a:schemeClr>
                </a:solidFill>
              </a:rPr>
              <a:t>establishing a mechanism for the efficient expeditious transfer of health and education records and the health and education passport</a:t>
            </a:r>
          </a:p>
        </p:txBody>
      </p:sp>
      <p:sp>
        <p:nvSpPr>
          <p:cNvPr id="4" name="Slide Number Placeholder 3">
            <a:extLst>
              <a:ext uri="{FF2B5EF4-FFF2-40B4-BE49-F238E27FC236}">
                <a16:creationId xmlns:a16="http://schemas.microsoft.com/office/drawing/2014/main" id="{98022804-E519-4676-81EB-B3D0F832154C}"/>
              </a:ext>
            </a:extLst>
          </p:cNvPr>
          <p:cNvSpPr>
            <a:spLocks noGrp="1"/>
          </p:cNvSpPr>
          <p:nvPr>
            <p:ph type="sldNum" sz="quarter" idx="12"/>
          </p:nvPr>
        </p:nvSpPr>
        <p:spPr>
          <a:xfrm>
            <a:off x="9900458" y="6459785"/>
            <a:ext cx="1312025" cy="365125"/>
          </a:xfrm>
        </p:spPr>
        <p:txBody>
          <a:bodyPr>
            <a:noAutofit/>
          </a:bodyPr>
          <a:lstStyle/>
          <a:p>
            <a:pPr lvl="0"/>
            <a:fld id="{1E47FE53-EBF0-4DA7-9D9D-CC1C3A20F3CB}" type="slidenum">
              <a:rPr lang="en-US" sz="2400" noProof="0" smtClean="0">
                <a:latin typeface="Arial" panose="020B0604020202020204" pitchFamily="34" charset="0"/>
                <a:cs typeface="Arial" panose="020B0604020202020204" pitchFamily="34" charset="0"/>
              </a:rPr>
              <a:pPr lvl="0"/>
              <a:t>38</a:t>
            </a:fld>
            <a:endParaRPr lang="en-US" sz="2400" noProof="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2994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9758B-905C-4089-888D-88E326236F76}"/>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Local Priorities</a:t>
            </a:r>
          </a:p>
        </p:txBody>
      </p:sp>
      <p:sp>
        <p:nvSpPr>
          <p:cNvPr id="3" name="Content Placeholder 2">
            <a:extLst>
              <a:ext uri="{FF2B5EF4-FFF2-40B4-BE49-F238E27FC236}">
                <a16:creationId xmlns:a16="http://schemas.microsoft.com/office/drawing/2014/main" id="{E392A3A7-5E46-4267-8676-2C63DE2B431F}"/>
              </a:ext>
            </a:extLst>
          </p:cNvPr>
          <p:cNvSpPr>
            <a:spLocks noGrp="1"/>
          </p:cNvSpPr>
          <p:nvPr>
            <p:ph idx="1"/>
          </p:nvPr>
        </p:nvSpPr>
        <p:spPr>
          <a:xfrm>
            <a:off x="1097280" y="1845734"/>
            <a:ext cx="10058400" cy="4023360"/>
          </a:xfrm>
        </p:spPr>
        <p:txBody>
          <a:bodyPr anchor="t">
            <a:normAutofit/>
          </a:bodyPr>
          <a:lstStyle/>
          <a:p>
            <a:pPr marL="0" indent="0">
              <a:buNone/>
            </a:pPr>
            <a:r>
              <a:rPr lang="en-US" dirty="0">
                <a:solidFill>
                  <a:schemeClr val="tx1">
                    <a:lumMod val="85000"/>
                    <a:lumOff val="15000"/>
                  </a:schemeClr>
                </a:solidFill>
              </a:rPr>
              <a:t>LEAs also have flexibility to identify local priorities</a:t>
            </a:r>
          </a:p>
          <a:p>
            <a:pPr marL="0" indent="0">
              <a:buNone/>
            </a:pPr>
            <a:r>
              <a:rPr lang="en-US" dirty="0">
                <a:solidFill>
                  <a:schemeClr val="tx1">
                    <a:lumMod val="85000"/>
                    <a:lumOff val="15000"/>
                  </a:schemeClr>
                </a:solidFill>
              </a:rPr>
              <a:t>Local priorities include:</a:t>
            </a:r>
          </a:p>
          <a:p>
            <a:pPr lvl="1"/>
            <a:r>
              <a:rPr lang="en-US" dirty="0">
                <a:solidFill>
                  <a:schemeClr val="tx1">
                    <a:lumMod val="85000"/>
                    <a:lumOff val="15000"/>
                  </a:schemeClr>
                </a:solidFill>
              </a:rPr>
              <a:t>Identifying goals of the local priority; and</a:t>
            </a:r>
          </a:p>
          <a:p>
            <a:pPr lvl="1"/>
            <a:r>
              <a:rPr lang="en-US" dirty="0">
                <a:solidFill>
                  <a:schemeClr val="tx1">
                    <a:lumMod val="85000"/>
                    <a:lumOff val="15000"/>
                  </a:schemeClr>
                </a:solidFill>
              </a:rPr>
              <a:t>The methods for measuring progress towards achieving those local goals.</a:t>
            </a:r>
          </a:p>
          <a:p>
            <a:endParaRPr lang="en-US" dirty="0"/>
          </a:p>
        </p:txBody>
      </p:sp>
      <p:sp>
        <p:nvSpPr>
          <p:cNvPr id="4" name="Slide Number Placeholder 3">
            <a:extLst>
              <a:ext uri="{FF2B5EF4-FFF2-40B4-BE49-F238E27FC236}">
                <a16:creationId xmlns:a16="http://schemas.microsoft.com/office/drawing/2014/main" id="{A0D93732-559F-48AF-AFC9-6D00435967AB}"/>
              </a:ext>
            </a:extLst>
          </p:cNvPr>
          <p:cNvSpPr>
            <a:spLocks noGrp="1"/>
          </p:cNvSpPr>
          <p:nvPr>
            <p:ph type="sldNum" sz="quarter" idx="12"/>
          </p:nvPr>
        </p:nvSpPr>
        <p:spPr>
          <a:xfrm>
            <a:off x="9900458" y="6459785"/>
            <a:ext cx="1312025" cy="365125"/>
          </a:xfrm>
        </p:spPr>
        <p:txBody>
          <a:bodyPr>
            <a:noAutofit/>
          </a:bodyPr>
          <a:lstStyle/>
          <a:p>
            <a:fld id="{1E47FE53-EBF0-4DA7-9D9D-CC1C3A20F3CB}" type="slidenum">
              <a:rPr lang="en-US" sz="2400" smtClean="0">
                <a:latin typeface="Arial" panose="020B0604020202020204" pitchFamily="34" charset="0"/>
                <a:cs typeface="Arial" panose="020B0604020202020204" pitchFamily="34" charset="0"/>
              </a:rPr>
              <a:pPr/>
              <a:t>39</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64376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A4E83-DF27-48D0-AB41-2A8366B8FD27}"/>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Intended</a:t>
            </a:r>
            <a:r>
              <a:rPr lang="en-US" dirty="0"/>
              <a:t> Audience</a:t>
            </a:r>
          </a:p>
        </p:txBody>
      </p:sp>
      <p:sp>
        <p:nvSpPr>
          <p:cNvPr id="3" name="Content Placeholder 2">
            <a:extLst>
              <a:ext uri="{FF2B5EF4-FFF2-40B4-BE49-F238E27FC236}">
                <a16:creationId xmlns:a16="http://schemas.microsoft.com/office/drawing/2014/main" id="{188F6D74-12B3-4645-85F8-C8BC67CB1C70}"/>
              </a:ext>
            </a:extLst>
          </p:cNvPr>
          <p:cNvSpPr>
            <a:spLocks noGrp="1"/>
          </p:cNvSpPr>
          <p:nvPr>
            <p:ph idx="1"/>
          </p:nvPr>
        </p:nvSpPr>
        <p:spPr>
          <a:xfrm>
            <a:off x="1097280" y="1845734"/>
            <a:ext cx="10058400" cy="4023360"/>
          </a:xfrm>
        </p:spPr>
        <p:txBody>
          <a:bodyPr vert="horz" lIns="91440" tIns="45720" rIns="91440" bIns="45720" rtlCol="0" anchor="t">
            <a:normAutofit/>
          </a:bodyPr>
          <a:lstStyle/>
          <a:p>
            <a:pPr marL="0" indent="0">
              <a:buNone/>
            </a:pPr>
            <a:r>
              <a:rPr lang="en-US" dirty="0">
                <a:solidFill>
                  <a:schemeClr val="tx1">
                    <a:lumMod val="85000"/>
                    <a:lumOff val="15000"/>
                  </a:schemeClr>
                </a:solidFill>
              </a:rPr>
              <a:t>The intended audience for this presentation is anyone who is new to the LCFF, the LCAP, California’s accountability system, and the Statewide System of Support.</a:t>
            </a:r>
          </a:p>
          <a:p>
            <a:pPr marL="0" indent="0">
              <a:buNone/>
            </a:pPr>
            <a:r>
              <a:rPr lang="en-US" dirty="0">
                <a:solidFill>
                  <a:schemeClr val="tx1">
                    <a:lumMod val="85000"/>
                    <a:lumOff val="15000"/>
                  </a:schemeClr>
                </a:solidFill>
              </a:rPr>
              <a:t>This may include</a:t>
            </a:r>
          </a:p>
          <a:p>
            <a:pPr lvl="1"/>
            <a:r>
              <a:rPr lang="en-US" dirty="0">
                <a:solidFill>
                  <a:schemeClr val="tx1">
                    <a:lumMod val="85000"/>
                    <a:lumOff val="15000"/>
                  </a:schemeClr>
                </a:solidFill>
              </a:rPr>
              <a:t>Parents</a:t>
            </a:r>
          </a:p>
          <a:p>
            <a:pPr lvl="1"/>
            <a:r>
              <a:rPr lang="en-US" dirty="0">
                <a:solidFill>
                  <a:schemeClr val="tx1">
                    <a:lumMod val="85000"/>
                    <a:lumOff val="15000"/>
                  </a:schemeClr>
                </a:solidFill>
              </a:rPr>
              <a:t>Teachers</a:t>
            </a:r>
          </a:p>
          <a:p>
            <a:pPr lvl="1"/>
            <a:r>
              <a:rPr lang="en-US" dirty="0">
                <a:solidFill>
                  <a:schemeClr val="tx1">
                    <a:lumMod val="85000"/>
                    <a:lumOff val="15000"/>
                  </a:schemeClr>
                </a:solidFill>
              </a:rPr>
              <a:t>Staff</a:t>
            </a:r>
          </a:p>
          <a:p>
            <a:pPr lvl="1"/>
            <a:r>
              <a:rPr lang="en-US" dirty="0">
                <a:solidFill>
                  <a:schemeClr val="tx1">
                    <a:lumMod val="85000"/>
                    <a:lumOff val="15000"/>
                  </a:schemeClr>
                </a:solidFill>
              </a:rPr>
              <a:t>Administrators</a:t>
            </a:r>
          </a:p>
          <a:p>
            <a:pPr lvl="1"/>
            <a:r>
              <a:rPr lang="en-US" dirty="0">
                <a:solidFill>
                  <a:schemeClr val="tx1">
                    <a:lumMod val="85000"/>
                    <a:lumOff val="15000"/>
                  </a:schemeClr>
                </a:solidFill>
              </a:rPr>
              <a:t>Community members </a:t>
            </a:r>
          </a:p>
        </p:txBody>
      </p:sp>
      <p:sp>
        <p:nvSpPr>
          <p:cNvPr id="5" name="Slide Number Placeholder 4">
            <a:extLst>
              <a:ext uri="{FF2B5EF4-FFF2-40B4-BE49-F238E27FC236}">
                <a16:creationId xmlns:a16="http://schemas.microsoft.com/office/drawing/2014/main" id="{35C6BB22-9AED-4309-A3B7-3EAEA8283A6E}"/>
              </a:ext>
            </a:extLst>
          </p:cNvPr>
          <p:cNvSpPr>
            <a:spLocks noGrp="1"/>
          </p:cNvSpPr>
          <p:nvPr>
            <p:ph type="sldNum" sz="quarter" idx="12"/>
          </p:nvPr>
        </p:nvSpPr>
        <p:spPr>
          <a:xfrm>
            <a:off x="9900458" y="6459785"/>
            <a:ext cx="1312025" cy="365125"/>
          </a:xfrm>
        </p:spPr>
        <p:txBody>
          <a:bodyPr>
            <a:noAutofit/>
          </a:bodyPr>
          <a:lstStyle/>
          <a:p>
            <a:fld id="{1E47FE53-EBF0-4DA7-9D9D-CC1C3A20F3CB}" type="slidenum">
              <a:rPr lang="en-US" sz="2400" smtClean="0">
                <a:latin typeface="Arial" panose="020B0604020202020204" pitchFamily="34" charset="0"/>
                <a:cs typeface="Arial" panose="020B0604020202020204" pitchFamily="34" charset="0"/>
              </a:rPr>
              <a:pPr/>
              <a:t>4</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5792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6D9B84E-FDDD-44C0-9E0F-641D02568E6E}"/>
              </a:ext>
            </a:extLst>
          </p:cNvPr>
          <p:cNvSpPr>
            <a:spLocks noGrp="1"/>
          </p:cNvSpPr>
          <p:nvPr>
            <p:ph type="title"/>
          </p:nvPr>
        </p:nvSpPr>
        <p:spPr>
          <a:xfrm>
            <a:off x="1097280" y="758952"/>
            <a:ext cx="10058400" cy="3566160"/>
          </a:xfrm>
        </p:spPr>
        <p:txBody>
          <a:bodyPr vert="horz" lIns="91440" tIns="45720" rIns="91440" bIns="45720" rtlCol="0" anchor="b">
            <a:normAutofit/>
          </a:bodyPr>
          <a:lstStyle/>
          <a:p>
            <a:r>
              <a:rPr lang="en-US" dirty="0"/>
              <a:t>The LCAP</a:t>
            </a:r>
          </a:p>
        </p:txBody>
      </p:sp>
      <p:sp>
        <p:nvSpPr>
          <p:cNvPr id="6" name="Text Placeholder 5">
            <a:extLst>
              <a:ext uri="{FF2B5EF4-FFF2-40B4-BE49-F238E27FC236}">
                <a16:creationId xmlns:a16="http://schemas.microsoft.com/office/drawing/2014/main" id="{292ED981-A237-4244-A180-5E48F0616087}"/>
              </a:ext>
            </a:extLst>
          </p:cNvPr>
          <p:cNvSpPr>
            <a:spLocks noGrp="1"/>
          </p:cNvSpPr>
          <p:nvPr>
            <p:ph type="body" idx="1"/>
          </p:nvPr>
        </p:nvSpPr>
        <p:spPr>
          <a:xfrm>
            <a:off x="1097280" y="4453128"/>
            <a:ext cx="10058400" cy="1143000"/>
          </a:xfrm>
        </p:spPr>
        <p:txBody>
          <a:bodyPr vert="horz" lIns="91440" tIns="45720" rIns="91440" bIns="45720" rtlCol="0">
            <a:noAutofit/>
          </a:bodyPr>
          <a:lstStyle/>
          <a:p>
            <a:r>
              <a:rPr lang="en-US" dirty="0">
                <a:solidFill>
                  <a:schemeClr val="tx1">
                    <a:lumMod val="85000"/>
                    <a:lumOff val="15000"/>
                  </a:schemeClr>
                </a:solidFill>
              </a:rPr>
              <a:t>A tool to set goals, plan actions, and leverage resources to improve student outcomes</a:t>
            </a:r>
          </a:p>
        </p:txBody>
      </p:sp>
      <p:sp>
        <p:nvSpPr>
          <p:cNvPr id="4" name="Slide Number Placeholder 3">
            <a:extLst>
              <a:ext uri="{FF2B5EF4-FFF2-40B4-BE49-F238E27FC236}">
                <a16:creationId xmlns:a16="http://schemas.microsoft.com/office/drawing/2014/main" id="{491B7E42-373A-48C4-BE6D-53D7F836E934}"/>
              </a:ext>
            </a:extLst>
          </p:cNvPr>
          <p:cNvSpPr>
            <a:spLocks noGrp="1"/>
          </p:cNvSpPr>
          <p:nvPr>
            <p:ph type="sldNum" sz="quarter" idx="12"/>
          </p:nvPr>
        </p:nvSpPr>
        <p:spPr>
          <a:xfrm>
            <a:off x="9900458" y="6459785"/>
            <a:ext cx="1312025" cy="365125"/>
          </a:xfrm>
        </p:spPr>
        <p:txBody>
          <a:bodyPr vert="horz" lIns="91440" tIns="45720" rIns="91440" bIns="45720" rtlCol="0" anchor="ctr">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defRPr sz="1200" b="0" i="0" u="none" strike="noStrike" cap="none">
                <a:solidFill>
                  <a:schemeClr val="tx1">
                    <a:tint val="75000"/>
                  </a:schemeClr>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fld id="{00000000-1234-1234-1234-123412341234}" type="slidenum">
              <a:rPr lang="en-US" sz="2400" smtClean="0">
                <a:solidFill>
                  <a:schemeClr val="bg1"/>
                </a:solidFill>
              </a:rPr>
              <a:pPr/>
              <a:t>40</a:t>
            </a:fld>
            <a:endParaRPr lang="en-US" sz="2400" dirty="0">
              <a:solidFill>
                <a:schemeClr val="bg1"/>
              </a:solidFill>
            </a:endParaRPr>
          </a:p>
        </p:txBody>
      </p:sp>
    </p:spTree>
    <p:extLst>
      <p:ext uri="{BB962C8B-B14F-4D97-AF65-F5344CB8AC3E}">
        <p14:creationId xmlns:p14="http://schemas.microsoft.com/office/powerpoint/2010/main" val="30120801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7A61AD3-155C-449C-B160-44AED1C5CE21}"/>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The Local Control and Accountability Plan</a:t>
            </a:r>
          </a:p>
        </p:txBody>
      </p:sp>
      <p:sp>
        <p:nvSpPr>
          <p:cNvPr id="7" name="Content Placeholder 6">
            <a:extLst>
              <a:ext uri="{FF2B5EF4-FFF2-40B4-BE49-F238E27FC236}">
                <a16:creationId xmlns:a16="http://schemas.microsoft.com/office/drawing/2014/main" id="{883EC56F-9DE4-427B-BDDA-7E35F7CB4CBE}"/>
              </a:ext>
            </a:extLst>
          </p:cNvPr>
          <p:cNvSpPr>
            <a:spLocks noGrp="1"/>
          </p:cNvSpPr>
          <p:nvPr>
            <p:ph idx="1"/>
          </p:nvPr>
        </p:nvSpPr>
        <p:spPr>
          <a:xfrm>
            <a:off x="1097280" y="1845734"/>
            <a:ext cx="10058400" cy="4023360"/>
          </a:xfrm>
        </p:spPr>
        <p:txBody>
          <a:bodyPr vert="horz" lIns="91440" tIns="45720" rIns="91440" bIns="45720" rtlCol="0" anchor="t">
            <a:normAutofit/>
          </a:bodyPr>
          <a:lstStyle/>
          <a:p>
            <a:pPr marL="0" lvl="0" indent="0">
              <a:buNone/>
            </a:pPr>
            <a:r>
              <a:rPr lang="en-US" dirty="0">
                <a:solidFill>
                  <a:schemeClr val="tx1">
                    <a:lumMod val="85000"/>
                    <a:lumOff val="15000"/>
                  </a:schemeClr>
                </a:solidFill>
              </a:rPr>
              <a:t>As part of the LCFF, LEAs are required to develop, adopt, and annually update a three-year LCAP using the template adopted by the California State Board of Education (SBE)</a:t>
            </a:r>
          </a:p>
          <a:p>
            <a:pPr marL="0" lvl="0" indent="0">
              <a:buNone/>
            </a:pPr>
            <a:r>
              <a:rPr lang="en-US" dirty="0">
                <a:solidFill>
                  <a:schemeClr val="tx1">
                    <a:lumMod val="85000"/>
                    <a:lumOff val="15000"/>
                  </a:schemeClr>
                </a:solidFill>
              </a:rPr>
              <a:t>The LCAP must include a description of the annual goals to be achieved for each student group for each state priority and for any local priorities identified by the local governing board or body of the school district or COE, or in the charter school petition</a:t>
            </a:r>
          </a:p>
          <a:p>
            <a:pPr marL="0" lvl="0" indent="0">
              <a:buNone/>
            </a:pPr>
            <a:r>
              <a:rPr lang="en-US" dirty="0">
                <a:solidFill>
                  <a:schemeClr val="tx1">
                    <a:lumMod val="85000"/>
                    <a:lumOff val="15000"/>
                  </a:schemeClr>
                </a:solidFill>
              </a:rPr>
              <a:t>The LCAP must include an annual review of the effectiveness of the goals, actions, and services from the prior year</a:t>
            </a:r>
          </a:p>
        </p:txBody>
      </p:sp>
      <p:sp>
        <p:nvSpPr>
          <p:cNvPr id="5" name="Slide Number Placeholder 4">
            <a:extLst>
              <a:ext uri="{FF2B5EF4-FFF2-40B4-BE49-F238E27FC236}">
                <a16:creationId xmlns:a16="http://schemas.microsoft.com/office/drawing/2014/main" id="{D3700D19-5DDE-4810-8624-45E90196E7AC}"/>
              </a:ext>
            </a:extLst>
          </p:cNvPr>
          <p:cNvSpPr>
            <a:spLocks noGrp="1"/>
          </p:cNvSpPr>
          <p:nvPr>
            <p:ph type="sldNum" sz="quarter" idx="12"/>
          </p:nvPr>
        </p:nvSpPr>
        <p:spPr>
          <a:xfrm>
            <a:off x="9900458" y="6459785"/>
            <a:ext cx="1312025" cy="365125"/>
          </a:xfrm>
        </p:spPr>
        <p:txBody>
          <a:bodyPr>
            <a:noAutofit/>
          </a:bodyPr>
          <a:lstStyle/>
          <a:p>
            <a:pPr lvl="0"/>
            <a:fld id="{00000000-1234-1234-1234-123412341234}" type="slidenum">
              <a:rPr lang="en-US" sz="2400" smtClean="0">
                <a:latin typeface="Arial" panose="020B0604020202020204" pitchFamily="34" charset="0"/>
                <a:cs typeface="Arial" panose="020B0604020202020204" pitchFamily="34" charset="0"/>
              </a:rPr>
              <a:pPr lvl="0"/>
              <a:t>41</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35285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7A61AD3-155C-449C-B160-44AED1C5CE21}"/>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Student Groups</a:t>
            </a:r>
          </a:p>
        </p:txBody>
      </p:sp>
      <p:sp>
        <p:nvSpPr>
          <p:cNvPr id="7" name="Content Placeholder 6">
            <a:extLst>
              <a:ext uri="{FF2B5EF4-FFF2-40B4-BE49-F238E27FC236}">
                <a16:creationId xmlns:a16="http://schemas.microsoft.com/office/drawing/2014/main" id="{883EC56F-9DE4-427B-BDDA-7E35F7CB4CBE}"/>
              </a:ext>
            </a:extLst>
          </p:cNvPr>
          <p:cNvSpPr>
            <a:spLocks noGrp="1"/>
          </p:cNvSpPr>
          <p:nvPr>
            <p:ph idx="1"/>
          </p:nvPr>
        </p:nvSpPr>
        <p:spPr>
          <a:xfrm>
            <a:off x="1097280" y="1845734"/>
            <a:ext cx="10058400" cy="4023360"/>
          </a:xfrm>
        </p:spPr>
        <p:txBody>
          <a:bodyPr vert="horz" lIns="91440" tIns="45720" rIns="91440" bIns="45720" rtlCol="0" anchor="t">
            <a:normAutofit/>
          </a:bodyPr>
          <a:lstStyle/>
          <a:p>
            <a:pPr marL="0" indent="0">
              <a:buNone/>
            </a:pPr>
            <a:r>
              <a:rPr lang="en-US" dirty="0">
                <a:solidFill>
                  <a:schemeClr val="tx1">
                    <a:lumMod val="85000"/>
                    <a:lumOff val="15000"/>
                  </a:schemeClr>
                </a:solidFill>
              </a:rPr>
              <a:t>Ethnic groups (30 or more)</a:t>
            </a:r>
          </a:p>
          <a:p>
            <a:pPr marL="0" indent="0">
              <a:buNone/>
            </a:pPr>
            <a:r>
              <a:rPr lang="en-US" dirty="0">
                <a:solidFill>
                  <a:schemeClr val="tx1">
                    <a:lumMod val="85000"/>
                    <a:lumOff val="15000"/>
                  </a:schemeClr>
                </a:solidFill>
              </a:rPr>
              <a:t>Socioeconomically disadvantaged students (30 or more)</a:t>
            </a:r>
          </a:p>
          <a:p>
            <a:pPr marL="0" indent="0">
              <a:buNone/>
            </a:pPr>
            <a:r>
              <a:rPr lang="en-US" dirty="0">
                <a:solidFill>
                  <a:schemeClr val="tx1">
                    <a:lumMod val="85000"/>
                    <a:lumOff val="15000"/>
                  </a:schemeClr>
                </a:solidFill>
              </a:rPr>
              <a:t>English learners (30 or more)</a:t>
            </a:r>
          </a:p>
          <a:p>
            <a:pPr marL="0" indent="0">
              <a:buNone/>
            </a:pPr>
            <a:r>
              <a:rPr lang="en-US" dirty="0">
                <a:solidFill>
                  <a:schemeClr val="tx1">
                    <a:lumMod val="85000"/>
                    <a:lumOff val="15000"/>
                  </a:schemeClr>
                </a:solidFill>
              </a:rPr>
              <a:t>Long-term English learners (15 or more) – New!</a:t>
            </a:r>
          </a:p>
          <a:p>
            <a:pPr marL="0" indent="0">
              <a:buNone/>
            </a:pPr>
            <a:r>
              <a:rPr lang="en-US" dirty="0">
                <a:solidFill>
                  <a:schemeClr val="tx1">
                    <a:lumMod val="85000"/>
                    <a:lumOff val="15000"/>
                  </a:schemeClr>
                </a:solidFill>
              </a:rPr>
              <a:t>Students with disabilities (30 or more)</a:t>
            </a:r>
          </a:p>
          <a:p>
            <a:pPr marL="0" indent="0">
              <a:buNone/>
            </a:pPr>
            <a:r>
              <a:rPr lang="en-US" dirty="0">
                <a:solidFill>
                  <a:schemeClr val="tx1">
                    <a:lumMod val="85000"/>
                    <a:lumOff val="15000"/>
                  </a:schemeClr>
                </a:solidFill>
              </a:rPr>
              <a:t>Foster youth (15 or more)</a:t>
            </a:r>
          </a:p>
          <a:p>
            <a:pPr marL="0" indent="0">
              <a:buNone/>
            </a:pPr>
            <a:r>
              <a:rPr lang="en-US" dirty="0">
                <a:solidFill>
                  <a:schemeClr val="tx1">
                    <a:lumMod val="85000"/>
                    <a:lumOff val="15000"/>
                  </a:schemeClr>
                </a:solidFill>
              </a:rPr>
              <a:t>Homeless youth (15 or more)</a:t>
            </a:r>
          </a:p>
        </p:txBody>
      </p:sp>
      <p:sp>
        <p:nvSpPr>
          <p:cNvPr id="5" name="Slide Number Placeholder 4">
            <a:extLst>
              <a:ext uri="{FF2B5EF4-FFF2-40B4-BE49-F238E27FC236}">
                <a16:creationId xmlns:a16="http://schemas.microsoft.com/office/drawing/2014/main" id="{D3700D19-5DDE-4810-8624-45E90196E7AC}"/>
              </a:ext>
            </a:extLst>
          </p:cNvPr>
          <p:cNvSpPr>
            <a:spLocks noGrp="1"/>
          </p:cNvSpPr>
          <p:nvPr>
            <p:ph type="sldNum" sz="quarter" idx="12"/>
          </p:nvPr>
        </p:nvSpPr>
        <p:spPr>
          <a:xfrm>
            <a:off x="9900458" y="6459785"/>
            <a:ext cx="1312025" cy="365125"/>
          </a:xfrm>
        </p:spPr>
        <p:txBody>
          <a:bodyPr>
            <a:noAutofit/>
          </a:bodyPr>
          <a:lstStyle/>
          <a:p>
            <a:pPr lvl="0"/>
            <a:fld id="{00000000-1234-1234-1234-123412341234}" type="slidenum">
              <a:rPr lang="en-US" sz="2400" smtClean="0">
                <a:latin typeface="Arial" panose="020B0604020202020204" pitchFamily="34" charset="0"/>
                <a:cs typeface="Arial" panose="020B0604020202020204" pitchFamily="34" charset="0"/>
              </a:rPr>
              <a:pPr lvl="0"/>
              <a:t>42</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7133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AFEE3-029F-167D-2092-C33BAC5ACCF0}"/>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Framing the LCAP (1 of 4)</a:t>
            </a:r>
          </a:p>
        </p:txBody>
      </p:sp>
      <p:sp>
        <p:nvSpPr>
          <p:cNvPr id="3" name="Content Placeholder 2">
            <a:extLst>
              <a:ext uri="{FF2B5EF4-FFF2-40B4-BE49-F238E27FC236}">
                <a16:creationId xmlns:a16="http://schemas.microsoft.com/office/drawing/2014/main" id="{5E743065-9B74-BBD5-9AAF-3C36A8B414DF}"/>
              </a:ext>
            </a:extLst>
          </p:cNvPr>
          <p:cNvSpPr>
            <a:spLocks noGrp="1"/>
          </p:cNvSpPr>
          <p:nvPr>
            <p:ph idx="1"/>
          </p:nvPr>
        </p:nvSpPr>
        <p:spPr>
          <a:xfrm>
            <a:off x="1097280" y="1845734"/>
            <a:ext cx="10058400" cy="4023360"/>
          </a:xfrm>
        </p:spPr>
        <p:txBody>
          <a:bodyPr anchor="t">
            <a:noAutofit/>
          </a:bodyPr>
          <a:lstStyle/>
          <a:p>
            <a:pPr marL="0" indent="0">
              <a:buNone/>
            </a:pPr>
            <a:r>
              <a:rPr lang="en-US" dirty="0">
                <a:solidFill>
                  <a:schemeClr val="tx1">
                    <a:lumMod val="85000"/>
                    <a:lumOff val="15000"/>
                  </a:schemeClr>
                </a:solidFill>
              </a:rPr>
              <a:t>California </a:t>
            </a:r>
            <a:r>
              <a:rPr lang="en-US" i="1" dirty="0">
                <a:solidFill>
                  <a:schemeClr val="tx1">
                    <a:lumMod val="85000"/>
                    <a:lumOff val="15000"/>
                  </a:schemeClr>
                </a:solidFill>
              </a:rPr>
              <a:t>Education Code </a:t>
            </a:r>
            <a:r>
              <a:rPr lang="en-US" dirty="0">
                <a:solidFill>
                  <a:schemeClr val="tx1">
                    <a:lumMod val="85000"/>
                    <a:lumOff val="15000"/>
                  </a:schemeClr>
                </a:solidFill>
              </a:rPr>
              <a:t>Section 52064(e)(1): “The process of developing and annually updating the local control and accountability plan shall support school districts, county offices of education, and charter schools in comprehensive strategic planning, accountability, and improvement across the state priorities, particularly to address and reduce disparities in opportunities and outcomes between pupil groups indicated by the California School Dashboard, and any locally identified priorities through meaningful engagement with local [educational partners].”</a:t>
            </a:r>
          </a:p>
        </p:txBody>
      </p:sp>
      <p:sp>
        <p:nvSpPr>
          <p:cNvPr id="6" name="Slide Number Placeholder 5">
            <a:extLst>
              <a:ext uri="{FF2B5EF4-FFF2-40B4-BE49-F238E27FC236}">
                <a16:creationId xmlns:a16="http://schemas.microsoft.com/office/drawing/2014/main" id="{A61E799F-DA4B-627F-ED2B-08714C35C88C}"/>
              </a:ext>
            </a:extLst>
          </p:cNvPr>
          <p:cNvSpPr>
            <a:spLocks noGrp="1"/>
          </p:cNvSpPr>
          <p:nvPr>
            <p:ph type="sldNum" sz="quarter" idx="12"/>
          </p:nvPr>
        </p:nvSpPr>
        <p:spPr>
          <a:xfrm>
            <a:off x="9900458" y="6459785"/>
            <a:ext cx="1312025" cy="365125"/>
          </a:xfrm>
        </p:spPr>
        <p:txBody>
          <a:bodyPr>
            <a:noAutofit/>
          </a:bodyPr>
          <a:lstStyle/>
          <a:p>
            <a:fld id="{9CD8D479-8942-46E8-A226-A4E01F7A105C}" type="slidenum">
              <a:rPr lang="en-US" sz="2400" smtClean="0">
                <a:latin typeface="Arial" panose="020B0604020202020204" pitchFamily="34" charset="0"/>
                <a:cs typeface="Arial" panose="020B0604020202020204" pitchFamily="34" charset="0"/>
              </a:rPr>
              <a:pPr/>
              <a:t>43</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0929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AFEE3-029F-167D-2092-C33BAC5ACCF0}"/>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Framing the LCAP (2 of 4)</a:t>
            </a:r>
          </a:p>
        </p:txBody>
      </p:sp>
      <p:sp>
        <p:nvSpPr>
          <p:cNvPr id="3" name="Content Placeholder 2">
            <a:extLst>
              <a:ext uri="{FF2B5EF4-FFF2-40B4-BE49-F238E27FC236}">
                <a16:creationId xmlns:a16="http://schemas.microsoft.com/office/drawing/2014/main" id="{5E743065-9B74-BBD5-9AAF-3C36A8B414DF}"/>
              </a:ext>
            </a:extLst>
          </p:cNvPr>
          <p:cNvSpPr>
            <a:spLocks noGrp="1"/>
          </p:cNvSpPr>
          <p:nvPr>
            <p:ph idx="1"/>
          </p:nvPr>
        </p:nvSpPr>
        <p:spPr>
          <a:xfrm>
            <a:off x="1097280" y="1845734"/>
            <a:ext cx="10058400" cy="4023360"/>
          </a:xfrm>
        </p:spPr>
        <p:txBody>
          <a:bodyPr anchor="t">
            <a:noAutofit/>
          </a:bodyPr>
          <a:lstStyle/>
          <a:p>
            <a:pPr marL="0" indent="0">
              <a:buNone/>
            </a:pPr>
            <a:r>
              <a:rPr lang="en-US" dirty="0">
                <a:solidFill>
                  <a:schemeClr val="tx1">
                    <a:lumMod val="85000"/>
                    <a:lumOff val="15000"/>
                  </a:schemeClr>
                </a:solidFill>
                <a:latin typeface="Arial"/>
                <a:cs typeface="Arial"/>
              </a:rPr>
              <a:t>The LCAP development process serves three distinct, but related functions: </a:t>
            </a:r>
            <a:endParaRPr lang="en-US" dirty="0">
              <a:solidFill>
                <a:schemeClr val="tx1">
                  <a:lumMod val="85000"/>
                  <a:lumOff val="15000"/>
                </a:schemeClr>
              </a:solidFill>
            </a:endParaRPr>
          </a:p>
          <a:p>
            <a:pPr marL="0" indent="0">
              <a:buNone/>
            </a:pPr>
            <a:r>
              <a:rPr lang="en-US" dirty="0">
                <a:solidFill>
                  <a:schemeClr val="tx1">
                    <a:lumMod val="85000"/>
                    <a:lumOff val="15000"/>
                  </a:schemeClr>
                </a:solidFill>
                <a:latin typeface="Arial"/>
                <a:cs typeface="Arial"/>
              </a:rPr>
              <a:t>Comprehensive Strategic Planning: </a:t>
            </a:r>
            <a:endParaRPr lang="en-US" dirty="0">
              <a:solidFill>
                <a:schemeClr val="tx1">
                  <a:lumMod val="85000"/>
                  <a:lumOff val="15000"/>
                </a:schemeClr>
              </a:solidFill>
            </a:endParaRPr>
          </a:p>
          <a:p>
            <a:pPr marL="383540" lvl="1"/>
            <a:r>
              <a:rPr lang="en-US" dirty="0">
                <a:solidFill>
                  <a:schemeClr val="tx1">
                    <a:lumMod val="85000"/>
                    <a:lumOff val="15000"/>
                  </a:schemeClr>
                </a:solidFill>
                <a:latin typeface="Arial"/>
                <a:cs typeface="Arial"/>
              </a:rPr>
              <a:t>The process of developing and annually updating the LCAP supports comprehensive strategic planning </a:t>
            </a:r>
            <a:endParaRPr lang="en-US" dirty="0">
              <a:solidFill>
                <a:schemeClr val="tx1">
                  <a:lumMod val="85000"/>
                  <a:lumOff val="15000"/>
                </a:schemeClr>
              </a:solidFill>
            </a:endParaRPr>
          </a:p>
          <a:p>
            <a:pPr marL="383540" lvl="1"/>
            <a:r>
              <a:rPr lang="en-US" dirty="0">
                <a:solidFill>
                  <a:schemeClr val="tx1">
                    <a:lumMod val="85000"/>
                    <a:lumOff val="15000"/>
                  </a:schemeClr>
                </a:solidFill>
                <a:latin typeface="Arial"/>
                <a:cs typeface="Arial"/>
              </a:rPr>
              <a:t>Strategic planning that is comprehensive connects budgetary decisions to teaching and learning performance data </a:t>
            </a:r>
            <a:endParaRPr lang="en-US" dirty="0">
              <a:solidFill>
                <a:schemeClr val="tx1">
                  <a:lumMod val="85000"/>
                  <a:lumOff val="15000"/>
                </a:schemeClr>
              </a:solidFill>
            </a:endParaRPr>
          </a:p>
          <a:p>
            <a:pPr marL="383540" lvl="1"/>
            <a:r>
              <a:rPr lang="en-US" dirty="0">
                <a:solidFill>
                  <a:schemeClr val="tx1">
                    <a:lumMod val="85000"/>
                    <a:lumOff val="15000"/>
                  </a:schemeClr>
                </a:solidFill>
                <a:latin typeface="Arial"/>
                <a:cs typeface="Arial"/>
              </a:rPr>
              <a:t>LEAs need to continually evaluate the hard choices they make about the use of limited resources to meet student and community needs to ensure opportunities and outcomes are improved for all students.</a:t>
            </a:r>
          </a:p>
        </p:txBody>
      </p:sp>
      <p:sp>
        <p:nvSpPr>
          <p:cNvPr id="6" name="Slide Number Placeholder 5">
            <a:extLst>
              <a:ext uri="{FF2B5EF4-FFF2-40B4-BE49-F238E27FC236}">
                <a16:creationId xmlns:a16="http://schemas.microsoft.com/office/drawing/2014/main" id="{A61E799F-DA4B-627F-ED2B-08714C35C88C}"/>
              </a:ext>
            </a:extLst>
          </p:cNvPr>
          <p:cNvSpPr>
            <a:spLocks noGrp="1"/>
          </p:cNvSpPr>
          <p:nvPr>
            <p:ph type="sldNum" sz="quarter" idx="12"/>
          </p:nvPr>
        </p:nvSpPr>
        <p:spPr>
          <a:xfrm>
            <a:off x="9900458" y="6459785"/>
            <a:ext cx="1312025" cy="365125"/>
          </a:xfrm>
        </p:spPr>
        <p:txBody>
          <a:bodyPr>
            <a:noAutofit/>
          </a:bodyPr>
          <a:lstStyle/>
          <a:p>
            <a:fld id="{9CD8D479-8942-46E8-A226-A4E01F7A105C}" type="slidenum">
              <a:rPr lang="en-US" sz="2400" smtClean="0">
                <a:latin typeface="Arial" panose="020B0604020202020204" pitchFamily="34" charset="0"/>
                <a:cs typeface="Arial" panose="020B0604020202020204" pitchFamily="34" charset="0"/>
              </a:rPr>
              <a:pPr/>
              <a:t>44</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93564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AFEE3-029F-167D-2092-C33BAC5ACCF0}"/>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Framing the LCAP (3 of 4)</a:t>
            </a:r>
          </a:p>
        </p:txBody>
      </p:sp>
      <p:sp>
        <p:nvSpPr>
          <p:cNvPr id="3" name="Content Placeholder 2">
            <a:extLst>
              <a:ext uri="{FF2B5EF4-FFF2-40B4-BE49-F238E27FC236}">
                <a16:creationId xmlns:a16="http://schemas.microsoft.com/office/drawing/2014/main" id="{5E743065-9B74-BBD5-9AAF-3C36A8B414DF}"/>
              </a:ext>
            </a:extLst>
          </p:cNvPr>
          <p:cNvSpPr>
            <a:spLocks noGrp="1"/>
          </p:cNvSpPr>
          <p:nvPr>
            <p:ph idx="1"/>
          </p:nvPr>
        </p:nvSpPr>
        <p:spPr>
          <a:xfrm>
            <a:off x="1097280" y="1845734"/>
            <a:ext cx="10058400" cy="4023360"/>
          </a:xfrm>
        </p:spPr>
        <p:txBody>
          <a:bodyPr anchor="t">
            <a:noAutofit/>
          </a:bodyPr>
          <a:lstStyle/>
          <a:p>
            <a:pPr marL="0" lvl="0" indent="0">
              <a:buNone/>
            </a:pPr>
            <a:r>
              <a:rPr lang="en-US" dirty="0">
                <a:solidFill>
                  <a:schemeClr val="tx1">
                    <a:lumMod val="85000"/>
                    <a:lumOff val="15000"/>
                  </a:schemeClr>
                </a:solidFill>
              </a:rPr>
              <a:t>Meaningful Engagement of Educational Partners: </a:t>
            </a:r>
          </a:p>
          <a:p>
            <a:pPr lvl="1"/>
            <a:r>
              <a:rPr lang="en-US" dirty="0">
                <a:solidFill>
                  <a:schemeClr val="tx1">
                    <a:lumMod val="85000"/>
                    <a:lumOff val="15000"/>
                  </a:schemeClr>
                </a:solidFill>
              </a:rPr>
              <a:t>The LCAP development process should result in an LCAP that reflects decisions made through meaningful engagement of educational partners. </a:t>
            </a:r>
          </a:p>
          <a:p>
            <a:pPr lvl="1"/>
            <a:r>
              <a:rPr lang="en-US" dirty="0">
                <a:solidFill>
                  <a:schemeClr val="tx1">
                    <a:lumMod val="85000"/>
                    <a:lumOff val="15000"/>
                  </a:schemeClr>
                </a:solidFill>
              </a:rPr>
              <a:t>Local educational partners possess valuable perspectives and insights about an LEA's programs and services. </a:t>
            </a:r>
          </a:p>
          <a:p>
            <a:pPr lvl="1"/>
            <a:r>
              <a:rPr lang="en-US" dirty="0">
                <a:solidFill>
                  <a:schemeClr val="tx1">
                    <a:lumMod val="85000"/>
                    <a:lumOff val="15000"/>
                  </a:schemeClr>
                </a:solidFill>
              </a:rPr>
              <a:t>Effective strategic planning will incorporate these perspectives and insights to identify potential goals and actions to be included in the LCAP.</a:t>
            </a:r>
          </a:p>
        </p:txBody>
      </p:sp>
      <p:sp>
        <p:nvSpPr>
          <p:cNvPr id="6" name="Slide Number Placeholder 5">
            <a:extLst>
              <a:ext uri="{FF2B5EF4-FFF2-40B4-BE49-F238E27FC236}">
                <a16:creationId xmlns:a16="http://schemas.microsoft.com/office/drawing/2014/main" id="{A61E799F-DA4B-627F-ED2B-08714C35C88C}"/>
              </a:ext>
            </a:extLst>
          </p:cNvPr>
          <p:cNvSpPr>
            <a:spLocks noGrp="1"/>
          </p:cNvSpPr>
          <p:nvPr>
            <p:ph type="sldNum" sz="quarter" idx="12"/>
          </p:nvPr>
        </p:nvSpPr>
        <p:spPr>
          <a:xfrm>
            <a:off x="9900458" y="6459785"/>
            <a:ext cx="1312025" cy="365125"/>
          </a:xfrm>
        </p:spPr>
        <p:txBody>
          <a:bodyPr>
            <a:noAutofit/>
          </a:bodyPr>
          <a:lstStyle/>
          <a:p>
            <a:fld id="{9CD8D479-8942-46E8-A226-A4E01F7A105C}" type="slidenum">
              <a:rPr lang="en-US" sz="2400" smtClean="0">
                <a:latin typeface="Arial" panose="020B0604020202020204" pitchFamily="34" charset="0"/>
                <a:cs typeface="Arial" panose="020B0604020202020204" pitchFamily="34" charset="0"/>
              </a:rPr>
              <a:pPr/>
              <a:t>45</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70932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AFEE3-029F-167D-2092-C33BAC5ACCF0}"/>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Framing the LCAP (4 of 4)</a:t>
            </a:r>
          </a:p>
        </p:txBody>
      </p:sp>
      <p:sp>
        <p:nvSpPr>
          <p:cNvPr id="3" name="Content Placeholder 2">
            <a:extLst>
              <a:ext uri="{FF2B5EF4-FFF2-40B4-BE49-F238E27FC236}">
                <a16:creationId xmlns:a16="http://schemas.microsoft.com/office/drawing/2014/main" id="{5E743065-9B74-BBD5-9AAF-3C36A8B414DF}"/>
              </a:ext>
            </a:extLst>
          </p:cNvPr>
          <p:cNvSpPr>
            <a:spLocks noGrp="1"/>
          </p:cNvSpPr>
          <p:nvPr>
            <p:ph idx="1"/>
          </p:nvPr>
        </p:nvSpPr>
        <p:spPr>
          <a:xfrm>
            <a:off x="1097280" y="1845734"/>
            <a:ext cx="10058400" cy="4023360"/>
          </a:xfrm>
        </p:spPr>
        <p:txBody>
          <a:bodyPr anchor="t">
            <a:noAutofit/>
          </a:bodyPr>
          <a:lstStyle/>
          <a:p>
            <a:pPr marL="0" lvl="0" indent="0">
              <a:buNone/>
            </a:pPr>
            <a:r>
              <a:rPr lang="en-US" dirty="0">
                <a:solidFill>
                  <a:schemeClr val="tx1">
                    <a:lumMod val="85000"/>
                    <a:lumOff val="15000"/>
                  </a:schemeClr>
                </a:solidFill>
              </a:rPr>
              <a:t>Accountability and Compliance: </a:t>
            </a:r>
          </a:p>
          <a:p>
            <a:pPr lvl="1"/>
            <a:r>
              <a:rPr lang="en-US" dirty="0">
                <a:solidFill>
                  <a:schemeClr val="tx1">
                    <a:lumMod val="85000"/>
                    <a:lumOff val="15000"/>
                  </a:schemeClr>
                </a:solidFill>
              </a:rPr>
              <a:t>The LCAP serves an important accountability function because aspects of the LCAP template require LEAs to show that they have complied with various requirements specified in the LCFF statutes and regulations.</a:t>
            </a:r>
          </a:p>
        </p:txBody>
      </p:sp>
      <p:sp>
        <p:nvSpPr>
          <p:cNvPr id="6" name="Slide Number Placeholder 5">
            <a:extLst>
              <a:ext uri="{FF2B5EF4-FFF2-40B4-BE49-F238E27FC236}">
                <a16:creationId xmlns:a16="http://schemas.microsoft.com/office/drawing/2014/main" id="{A61E799F-DA4B-627F-ED2B-08714C35C88C}"/>
              </a:ext>
            </a:extLst>
          </p:cNvPr>
          <p:cNvSpPr>
            <a:spLocks noGrp="1"/>
          </p:cNvSpPr>
          <p:nvPr>
            <p:ph type="sldNum" sz="quarter" idx="12"/>
          </p:nvPr>
        </p:nvSpPr>
        <p:spPr>
          <a:xfrm>
            <a:off x="9900458" y="6459785"/>
            <a:ext cx="1312025" cy="365125"/>
          </a:xfrm>
        </p:spPr>
        <p:txBody>
          <a:bodyPr>
            <a:noAutofit/>
          </a:bodyPr>
          <a:lstStyle/>
          <a:p>
            <a:fld id="{9CD8D479-8942-46E8-A226-A4E01F7A105C}" type="slidenum">
              <a:rPr lang="en-US" sz="2400" smtClean="0">
                <a:latin typeface="Arial" panose="020B0604020202020204" pitchFamily="34" charset="0"/>
                <a:cs typeface="Arial" panose="020B0604020202020204" pitchFamily="34" charset="0"/>
              </a:rPr>
              <a:pPr/>
              <a:t>46</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44953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AFEE3-029F-167D-2092-C33BAC5ACCF0}"/>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LCAP Development Process</a:t>
            </a:r>
          </a:p>
        </p:txBody>
      </p:sp>
      <p:sp>
        <p:nvSpPr>
          <p:cNvPr id="3" name="Content Placeholder 2">
            <a:extLst>
              <a:ext uri="{FF2B5EF4-FFF2-40B4-BE49-F238E27FC236}">
                <a16:creationId xmlns:a16="http://schemas.microsoft.com/office/drawing/2014/main" id="{5E743065-9B74-BBD5-9AAF-3C36A8B414DF}"/>
              </a:ext>
            </a:extLst>
          </p:cNvPr>
          <p:cNvSpPr>
            <a:spLocks noGrp="1"/>
          </p:cNvSpPr>
          <p:nvPr>
            <p:ph idx="1"/>
          </p:nvPr>
        </p:nvSpPr>
        <p:spPr>
          <a:xfrm>
            <a:off x="1097280" y="1845734"/>
            <a:ext cx="10058400" cy="4023360"/>
          </a:xfrm>
        </p:spPr>
        <p:txBody>
          <a:bodyPr anchor="t">
            <a:noAutofit/>
          </a:bodyPr>
          <a:lstStyle/>
          <a:p>
            <a:pPr marL="0" lvl="0" indent="0">
              <a:buNone/>
            </a:pPr>
            <a:r>
              <a:rPr lang="en-US" dirty="0">
                <a:solidFill>
                  <a:schemeClr val="tx1">
                    <a:lumMod val="85000"/>
                    <a:lumOff val="15000"/>
                  </a:schemeClr>
                </a:solidFill>
              </a:rPr>
              <a:t>Development/Annual Update</a:t>
            </a:r>
          </a:p>
          <a:p>
            <a:pPr lvl="1"/>
            <a:r>
              <a:rPr lang="en-US" dirty="0">
                <a:solidFill>
                  <a:schemeClr val="tx1">
                    <a:lumMod val="85000"/>
                    <a:lumOff val="15000"/>
                  </a:schemeClr>
                </a:solidFill>
              </a:rPr>
              <a:t>Data analysis and reflection</a:t>
            </a:r>
          </a:p>
          <a:p>
            <a:pPr lvl="1"/>
            <a:r>
              <a:rPr lang="en-US" dirty="0">
                <a:solidFill>
                  <a:schemeClr val="tx1">
                    <a:lumMod val="85000"/>
                    <a:lumOff val="15000"/>
                  </a:schemeClr>
                </a:solidFill>
              </a:rPr>
              <a:t>Engage educational partners</a:t>
            </a:r>
          </a:p>
          <a:p>
            <a:pPr lvl="1"/>
            <a:r>
              <a:rPr lang="en-US" dirty="0">
                <a:solidFill>
                  <a:schemeClr val="tx1">
                    <a:lumMod val="85000"/>
                    <a:lumOff val="15000"/>
                  </a:schemeClr>
                </a:solidFill>
              </a:rPr>
              <a:t>Write/revise the plan</a:t>
            </a:r>
          </a:p>
          <a:p>
            <a:pPr marL="0" lvl="0" indent="0">
              <a:buNone/>
            </a:pPr>
            <a:r>
              <a:rPr lang="en-US" dirty="0">
                <a:solidFill>
                  <a:schemeClr val="tx1">
                    <a:lumMod val="85000"/>
                    <a:lumOff val="15000"/>
                  </a:schemeClr>
                </a:solidFill>
              </a:rPr>
              <a:t>Adoption</a:t>
            </a:r>
          </a:p>
          <a:p>
            <a:pPr lvl="1"/>
            <a:r>
              <a:rPr lang="en-US" dirty="0">
                <a:solidFill>
                  <a:schemeClr val="tx1">
                    <a:lumMod val="85000"/>
                    <a:lumOff val="15000"/>
                  </a:schemeClr>
                </a:solidFill>
              </a:rPr>
              <a:t>Public Hearing to solicit public input</a:t>
            </a:r>
          </a:p>
          <a:p>
            <a:pPr lvl="1"/>
            <a:r>
              <a:rPr lang="en-US" dirty="0">
                <a:solidFill>
                  <a:schemeClr val="tx1">
                    <a:lumMod val="85000"/>
                    <a:lumOff val="15000"/>
                  </a:schemeClr>
                </a:solidFill>
              </a:rPr>
              <a:t>Public Meeting to adopt the LCAP, the budget, and report on local indicator progress</a:t>
            </a:r>
          </a:p>
          <a:p>
            <a:pPr marL="0" lvl="0" indent="0">
              <a:buNone/>
            </a:pPr>
            <a:r>
              <a:rPr lang="en-US" dirty="0">
                <a:solidFill>
                  <a:schemeClr val="tx1">
                    <a:lumMod val="85000"/>
                    <a:lumOff val="15000"/>
                  </a:schemeClr>
                </a:solidFill>
              </a:rPr>
              <a:t>Review and Approval (districts and COEs only)</a:t>
            </a:r>
          </a:p>
          <a:p>
            <a:pPr marL="0" lvl="0" indent="0">
              <a:buNone/>
            </a:pPr>
            <a:r>
              <a:rPr lang="en-US" dirty="0">
                <a:solidFill>
                  <a:schemeClr val="tx1">
                    <a:lumMod val="85000"/>
                    <a:lumOff val="15000"/>
                  </a:schemeClr>
                </a:solidFill>
              </a:rPr>
              <a:t>Implementation</a:t>
            </a:r>
          </a:p>
          <a:p>
            <a:pPr lvl="0"/>
            <a:endParaRPr lang="en-US" dirty="0">
              <a:solidFill>
                <a:schemeClr val="tx1">
                  <a:lumMod val="85000"/>
                  <a:lumOff val="15000"/>
                </a:schemeClr>
              </a:solidFill>
            </a:endParaRPr>
          </a:p>
        </p:txBody>
      </p:sp>
      <p:sp>
        <p:nvSpPr>
          <p:cNvPr id="6" name="Slide Number Placeholder 5">
            <a:extLst>
              <a:ext uri="{FF2B5EF4-FFF2-40B4-BE49-F238E27FC236}">
                <a16:creationId xmlns:a16="http://schemas.microsoft.com/office/drawing/2014/main" id="{A61E799F-DA4B-627F-ED2B-08714C35C88C}"/>
              </a:ext>
            </a:extLst>
          </p:cNvPr>
          <p:cNvSpPr>
            <a:spLocks noGrp="1"/>
          </p:cNvSpPr>
          <p:nvPr>
            <p:ph type="sldNum" sz="quarter" idx="12"/>
          </p:nvPr>
        </p:nvSpPr>
        <p:spPr>
          <a:xfrm>
            <a:off x="9900458" y="6459785"/>
            <a:ext cx="1312025" cy="365125"/>
          </a:xfrm>
        </p:spPr>
        <p:txBody>
          <a:bodyPr>
            <a:noAutofit/>
          </a:bodyPr>
          <a:lstStyle/>
          <a:p>
            <a:fld id="{9CD8D479-8942-46E8-A226-A4E01F7A105C}" type="slidenum">
              <a:rPr lang="en-US" sz="2400" smtClean="0">
                <a:latin typeface="Arial" panose="020B0604020202020204" pitchFamily="34" charset="0"/>
                <a:cs typeface="Arial" panose="020B0604020202020204" pitchFamily="34" charset="0"/>
              </a:rPr>
              <a:pPr/>
              <a:t>47</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44006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AFEE3-029F-167D-2092-C33BAC5ACCF0}"/>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Approval Criteria for the LCAP</a:t>
            </a:r>
          </a:p>
        </p:txBody>
      </p:sp>
      <p:sp>
        <p:nvSpPr>
          <p:cNvPr id="3" name="Content Placeholder 2">
            <a:extLst>
              <a:ext uri="{FF2B5EF4-FFF2-40B4-BE49-F238E27FC236}">
                <a16:creationId xmlns:a16="http://schemas.microsoft.com/office/drawing/2014/main" id="{5E743065-9B74-BBD5-9AAF-3C36A8B414DF}"/>
              </a:ext>
            </a:extLst>
          </p:cNvPr>
          <p:cNvSpPr>
            <a:spLocks noGrp="1"/>
          </p:cNvSpPr>
          <p:nvPr>
            <p:ph idx="1"/>
          </p:nvPr>
        </p:nvSpPr>
        <p:spPr>
          <a:xfrm>
            <a:off x="1097280" y="1845734"/>
            <a:ext cx="10058400" cy="4023360"/>
          </a:xfrm>
        </p:spPr>
        <p:txBody>
          <a:bodyPr anchor="t">
            <a:noAutofit/>
          </a:bodyPr>
          <a:lstStyle/>
          <a:p>
            <a:pPr marL="0" lvl="0" indent="0">
              <a:buNone/>
            </a:pPr>
            <a:r>
              <a:rPr lang="en-US" dirty="0">
                <a:solidFill>
                  <a:schemeClr val="tx1">
                    <a:lumMod val="85000"/>
                    <a:lumOff val="15000"/>
                  </a:schemeClr>
                </a:solidFill>
              </a:rPr>
              <a:t>School District and COEs must submit their LCAPs for review and approval. Statute requires the LCAP to be approved if the following review and approval criteria are met: </a:t>
            </a:r>
          </a:p>
          <a:p>
            <a:pPr lvl="1"/>
            <a:r>
              <a:rPr lang="en-US" dirty="0">
                <a:solidFill>
                  <a:schemeClr val="tx1">
                    <a:lumMod val="85000"/>
                    <a:lumOff val="15000"/>
                  </a:schemeClr>
                </a:solidFill>
              </a:rPr>
              <a:t>The LEA has adhered to the template and has followed the instructions for completing the template;</a:t>
            </a:r>
          </a:p>
          <a:p>
            <a:pPr lvl="1"/>
            <a:r>
              <a:rPr lang="en-US" dirty="0">
                <a:solidFill>
                  <a:schemeClr val="tx1">
                    <a:lumMod val="85000"/>
                    <a:lumOff val="15000"/>
                  </a:schemeClr>
                </a:solidFill>
              </a:rPr>
              <a:t>The LEA budget for the fiscal year includes expenditures that are sufficient to implement the actions in the LCAP;</a:t>
            </a:r>
          </a:p>
          <a:p>
            <a:pPr lvl="1"/>
            <a:r>
              <a:rPr lang="en-US" dirty="0">
                <a:solidFill>
                  <a:schemeClr val="tx1">
                    <a:lumMod val="85000"/>
                    <a:lumOff val="15000"/>
                  </a:schemeClr>
                </a:solidFill>
              </a:rPr>
              <a:t>The LEA has demonstrated how it is meeting its requirement to increase or improve services for students who are low-income, English learners, or foster youth; and</a:t>
            </a:r>
          </a:p>
          <a:p>
            <a:pPr lvl="1"/>
            <a:r>
              <a:rPr lang="en-US" dirty="0">
                <a:solidFill>
                  <a:schemeClr val="tx1">
                    <a:lumMod val="85000"/>
                    <a:lumOff val="15000"/>
                  </a:schemeClr>
                </a:solidFill>
              </a:rPr>
              <a:t>The LEA has included the related calculations required to meet the increased or improved services requirement.</a:t>
            </a:r>
          </a:p>
        </p:txBody>
      </p:sp>
      <p:sp>
        <p:nvSpPr>
          <p:cNvPr id="6" name="Slide Number Placeholder 5">
            <a:extLst>
              <a:ext uri="{FF2B5EF4-FFF2-40B4-BE49-F238E27FC236}">
                <a16:creationId xmlns:a16="http://schemas.microsoft.com/office/drawing/2014/main" id="{A61E799F-DA4B-627F-ED2B-08714C35C88C}"/>
              </a:ext>
            </a:extLst>
          </p:cNvPr>
          <p:cNvSpPr>
            <a:spLocks noGrp="1"/>
          </p:cNvSpPr>
          <p:nvPr>
            <p:ph type="sldNum" sz="quarter" idx="12"/>
          </p:nvPr>
        </p:nvSpPr>
        <p:spPr>
          <a:xfrm>
            <a:off x="9900458" y="6459785"/>
            <a:ext cx="1312025" cy="365125"/>
          </a:xfrm>
        </p:spPr>
        <p:txBody>
          <a:bodyPr>
            <a:noAutofit/>
          </a:bodyPr>
          <a:lstStyle/>
          <a:p>
            <a:fld id="{9CD8D479-8942-46E8-A226-A4E01F7A105C}" type="slidenum">
              <a:rPr lang="en-US" sz="2400" smtClean="0">
                <a:latin typeface="Arial" panose="020B0604020202020204" pitchFamily="34" charset="0"/>
                <a:cs typeface="Arial" panose="020B0604020202020204" pitchFamily="34" charset="0"/>
              </a:rPr>
              <a:pPr/>
              <a:t>48</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82224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B1993D3-3CD3-4F82-A3BD-A7461833043A}"/>
              </a:ext>
            </a:extLst>
          </p:cNvPr>
          <p:cNvSpPr>
            <a:spLocks noGrp="1"/>
          </p:cNvSpPr>
          <p:nvPr>
            <p:ph type="title"/>
          </p:nvPr>
        </p:nvSpPr>
        <p:spPr>
          <a:xfrm>
            <a:off x="1097280" y="758952"/>
            <a:ext cx="10058400" cy="3566160"/>
          </a:xfrm>
        </p:spPr>
        <p:txBody>
          <a:bodyPr vert="horz" lIns="91440" tIns="45720" rIns="91440" bIns="45720" rtlCol="0" anchor="b">
            <a:normAutofit/>
          </a:bodyPr>
          <a:lstStyle/>
          <a:p>
            <a:r>
              <a:rPr lang="en-US" dirty="0"/>
              <a:t>The California School Dashboard</a:t>
            </a:r>
          </a:p>
        </p:txBody>
      </p:sp>
      <p:sp>
        <p:nvSpPr>
          <p:cNvPr id="7" name="Text Placeholder 6">
            <a:extLst>
              <a:ext uri="{FF2B5EF4-FFF2-40B4-BE49-F238E27FC236}">
                <a16:creationId xmlns:a16="http://schemas.microsoft.com/office/drawing/2014/main" id="{ECB59673-97E7-4B14-8DD8-76E9C940ACF2}"/>
              </a:ext>
            </a:extLst>
          </p:cNvPr>
          <p:cNvSpPr>
            <a:spLocks noGrp="1"/>
          </p:cNvSpPr>
          <p:nvPr>
            <p:ph type="body" idx="1"/>
          </p:nvPr>
        </p:nvSpPr>
        <p:spPr>
          <a:xfrm>
            <a:off x="1097280" y="4453128"/>
            <a:ext cx="10058400" cy="1143000"/>
          </a:xfrm>
        </p:spPr>
        <p:txBody>
          <a:bodyPr vert="horz" lIns="91440" tIns="45720" rIns="91440" bIns="45720" rtlCol="0" anchor="t">
            <a:normAutofit/>
          </a:bodyPr>
          <a:lstStyle/>
          <a:p>
            <a:r>
              <a:rPr lang="en-US" dirty="0">
                <a:solidFill>
                  <a:schemeClr val="tx1">
                    <a:lumMod val="85000"/>
                    <a:lumOff val="15000"/>
                  </a:schemeClr>
                </a:solidFill>
              </a:rPr>
              <a:t>A powerful online tool to help identify strengths and weaknesses </a:t>
            </a:r>
          </a:p>
        </p:txBody>
      </p:sp>
      <p:sp>
        <p:nvSpPr>
          <p:cNvPr id="5" name="Slide Number Placeholder 4">
            <a:extLst>
              <a:ext uri="{FF2B5EF4-FFF2-40B4-BE49-F238E27FC236}">
                <a16:creationId xmlns:a16="http://schemas.microsoft.com/office/drawing/2014/main" id="{1B4ECEB9-7F4B-42F9-AA5C-629F1B4BE4BD}"/>
              </a:ext>
            </a:extLst>
          </p:cNvPr>
          <p:cNvSpPr>
            <a:spLocks noGrp="1"/>
          </p:cNvSpPr>
          <p:nvPr>
            <p:ph type="sldNum" sz="quarter" idx="12"/>
          </p:nvPr>
        </p:nvSpPr>
        <p:spPr>
          <a:xfrm>
            <a:off x="9900458" y="6459785"/>
            <a:ext cx="1312025" cy="365125"/>
          </a:xfrm>
        </p:spPr>
        <p:txBody>
          <a:bodyPr vert="horz" lIns="91440" tIns="45720" rIns="91440" bIns="45720" rtlCol="0" anchor="ctr">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defRPr sz="1200" b="0" i="0" u="none" strike="noStrike" cap="none">
                <a:solidFill>
                  <a:schemeClr val="tx1">
                    <a:tint val="75000"/>
                  </a:schemeClr>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fld id="{00000000-1234-1234-1234-123412341234}" type="slidenum">
              <a:rPr lang="en-US" sz="2400" smtClean="0">
                <a:solidFill>
                  <a:schemeClr val="bg1"/>
                </a:solidFill>
              </a:rPr>
              <a:pPr/>
              <a:t>49</a:t>
            </a:fld>
            <a:endParaRPr lang="en-US" sz="2400" dirty="0">
              <a:solidFill>
                <a:schemeClr val="bg1"/>
              </a:solidFill>
            </a:endParaRPr>
          </a:p>
        </p:txBody>
      </p:sp>
    </p:spTree>
    <p:extLst>
      <p:ext uri="{BB962C8B-B14F-4D97-AF65-F5344CB8AC3E}">
        <p14:creationId xmlns:p14="http://schemas.microsoft.com/office/powerpoint/2010/main" val="21566700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758F91D-0A8C-4A78-958D-7AEE920BA82E}"/>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Why?</a:t>
            </a:r>
          </a:p>
        </p:txBody>
      </p:sp>
      <p:sp>
        <p:nvSpPr>
          <p:cNvPr id="6" name="Content Placeholder 5">
            <a:extLst>
              <a:ext uri="{FF2B5EF4-FFF2-40B4-BE49-F238E27FC236}">
                <a16:creationId xmlns:a16="http://schemas.microsoft.com/office/drawing/2014/main" id="{2E42F516-2FDE-4CEF-803F-5D77DAA7AC93}"/>
              </a:ext>
            </a:extLst>
          </p:cNvPr>
          <p:cNvSpPr>
            <a:spLocks noGrp="1"/>
          </p:cNvSpPr>
          <p:nvPr>
            <p:ph idx="1"/>
          </p:nvPr>
        </p:nvSpPr>
        <p:spPr>
          <a:xfrm>
            <a:off x="1097280" y="1845734"/>
            <a:ext cx="10058400" cy="4023360"/>
          </a:xfrm>
        </p:spPr>
        <p:txBody>
          <a:bodyPr anchor="t">
            <a:normAutofit/>
          </a:bodyPr>
          <a:lstStyle/>
          <a:p>
            <a:pPr marL="0" indent="0">
              <a:buNone/>
            </a:pPr>
            <a:r>
              <a:rPr lang="en-US" dirty="0">
                <a:solidFill>
                  <a:schemeClr val="tx1">
                    <a:lumMod val="85000"/>
                    <a:lumOff val="15000"/>
                  </a:schemeClr>
                </a:solidFill>
              </a:rPr>
              <a:t>Understanding the foundational principles upon which the LCFF, the LCAP, California’s accountability system and the Statewide System of Support are based aids in understanding the requirements for the LCAP, the LCAP development process, and LCFF requirements.</a:t>
            </a:r>
          </a:p>
          <a:p>
            <a:pPr marL="0" indent="0">
              <a:buNone/>
            </a:pPr>
            <a:r>
              <a:rPr lang="en-US" dirty="0">
                <a:solidFill>
                  <a:schemeClr val="tx1">
                    <a:lumMod val="85000"/>
                    <a:lumOff val="15000"/>
                  </a:schemeClr>
                </a:solidFill>
              </a:rPr>
              <a:t>It helps us see the “through line” between the vision and the requirements</a:t>
            </a:r>
          </a:p>
        </p:txBody>
      </p:sp>
      <p:sp>
        <p:nvSpPr>
          <p:cNvPr id="4" name="Slide Number Placeholder 3">
            <a:extLst>
              <a:ext uri="{FF2B5EF4-FFF2-40B4-BE49-F238E27FC236}">
                <a16:creationId xmlns:a16="http://schemas.microsoft.com/office/drawing/2014/main" id="{A2913209-1670-45F0-9313-AE2B3E723413}"/>
              </a:ext>
            </a:extLst>
          </p:cNvPr>
          <p:cNvSpPr>
            <a:spLocks noGrp="1"/>
          </p:cNvSpPr>
          <p:nvPr>
            <p:ph type="sldNum" sz="quarter" idx="12"/>
          </p:nvPr>
        </p:nvSpPr>
        <p:spPr>
          <a:xfrm>
            <a:off x="9900458" y="6459785"/>
            <a:ext cx="1312025" cy="365125"/>
          </a:xfrm>
        </p:spPr>
        <p:txBody>
          <a:bodyPr>
            <a:noAutofit/>
          </a:bodyPr>
          <a:lstStyle/>
          <a:p>
            <a:pPr lvl="0"/>
            <a:fld id="{00000000-1234-1234-1234-123412341234}" type="slidenum">
              <a:rPr lang="en-US" sz="2400" smtClean="0">
                <a:latin typeface="Arial" panose="020B0604020202020204" pitchFamily="34" charset="0"/>
                <a:cs typeface="Arial" panose="020B0604020202020204" pitchFamily="34" charset="0"/>
              </a:rPr>
              <a:pPr lvl="0"/>
              <a:t>5</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37092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9B63C-AFB0-44E6-879E-52CB47789AA0}"/>
              </a:ext>
            </a:extLst>
          </p:cNvPr>
          <p:cNvSpPr>
            <a:spLocks noGrp="1"/>
          </p:cNvSpPr>
          <p:nvPr>
            <p:ph type="title"/>
          </p:nvPr>
        </p:nvSpPr>
        <p:spPr>
          <a:xfrm>
            <a:off x="1097280" y="286603"/>
            <a:ext cx="10058400" cy="1450757"/>
          </a:xfrm>
        </p:spPr>
        <p:txBody>
          <a:bodyPr vert="horz" lIns="91440" tIns="45720" rIns="91440" bIns="45720" rtlCol="0" anchor="b">
            <a:normAutofit/>
          </a:bodyPr>
          <a:lstStyle/>
          <a:p>
            <a:r>
              <a:rPr lang="en-US" dirty="0">
                <a:solidFill>
                  <a:schemeClr val="tx1">
                    <a:lumMod val="85000"/>
                    <a:lumOff val="15000"/>
                  </a:schemeClr>
                </a:solidFill>
              </a:rPr>
              <a:t>Multiple Measures</a:t>
            </a:r>
          </a:p>
        </p:txBody>
      </p:sp>
      <p:sp>
        <p:nvSpPr>
          <p:cNvPr id="3" name="Content Placeholder 2">
            <a:extLst>
              <a:ext uri="{FF2B5EF4-FFF2-40B4-BE49-F238E27FC236}">
                <a16:creationId xmlns:a16="http://schemas.microsoft.com/office/drawing/2014/main" id="{940CE9B7-A95E-4658-A765-2C1774689CC5}"/>
              </a:ext>
            </a:extLst>
          </p:cNvPr>
          <p:cNvSpPr>
            <a:spLocks noGrp="1"/>
          </p:cNvSpPr>
          <p:nvPr>
            <p:ph idx="1"/>
          </p:nvPr>
        </p:nvSpPr>
        <p:spPr>
          <a:xfrm>
            <a:off x="1097280" y="1845734"/>
            <a:ext cx="10058400" cy="4023360"/>
          </a:xfrm>
        </p:spPr>
        <p:txBody>
          <a:bodyPr>
            <a:normAutofit/>
          </a:bodyPr>
          <a:lstStyle/>
          <a:p>
            <a:pPr marL="0" lvl="0" indent="0">
              <a:buNone/>
            </a:pPr>
            <a:r>
              <a:rPr lang="en-US" dirty="0">
                <a:solidFill>
                  <a:schemeClr val="tx1">
                    <a:lumMod val="85000"/>
                    <a:lumOff val="15000"/>
                  </a:schemeClr>
                </a:solidFill>
              </a:rPr>
              <a:t>The LCFF created an accountability system that utilizes multiple measures to inform educators, parents, and the public of student achievement</a:t>
            </a:r>
          </a:p>
          <a:p>
            <a:pPr marL="0" lvl="0" indent="0">
              <a:buNone/>
            </a:pPr>
            <a:r>
              <a:rPr lang="en-US" dirty="0">
                <a:solidFill>
                  <a:schemeClr val="tx1">
                    <a:lumMod val="85000"/>
                    <a:lumOff val="15000"/>
                  </a:schemeClr>
                </a:solidFill>
              </a:rPr>
              <a:t>Statute required the SBE to develop evaluation rubrics to </a:t>
            </a:r>
          </a:p>
          <a:p>
            <a:pPr lvl="1"/>
            <a:r>
              <a:rPr lang="en-US" dirty="0">
                <a:solidFill>
                  <a:schemeClr val="tx1">
                    <a:lumMod val="85000"/>
                    <a:lumOff val="15000"/>
                  </a:schemeClr>
                </a:solidFill>
              </a:rPr>
              <a:t>assist LEAs in evaluating their strengths, weaknesses, and areas that require improvement, and</a:t>
            </a:r>
          </a:p>
          <a:p>
            <a:pPr lvl="1"/>
            <a:r>
              <a:rPr lang="en-US" dirty="0">
                <a:solidFill>
                  <a:schemeClr val="tx1">
                    <a:lumMod val="85000"/>
                    <a:lumOff val="15000"/>
                  </a:schemeClr>
                </a:solidFill>
              </a:rPr>
              <a:t>assist in identifying LEAs in need of technical assistance and the specific priorities that the technical assistance should focus on</a:t>
            </a:r>
          </a:p>
        </p:txBody>
      </p:sp>
      <p:sp>
        <p:nvSpPr>
          <p:cNvPr id="4" name="Slide Number Placeholder 3">
            <a:extLst>
              <a:ext uri="{FF2B5EF4-FFF2-40B4-BE49-F238E27FC236}">
                <a16:creationId xmlns:a16="http://schemas.microsoft.com/office/drawing/2014/main" id="{6A3D25A5-6498-4FCA-89EA-917DF981C8CB}"/>
              </a:ext>
            </a:extLst>
          </p:cNvPr>
          <p:cNvSpPr>
            <a:spLocks noGrp="1"/>
          </p:cNvSpPr>
          <p:nvPr>
            <p:ph type="sldNum" sz="quarter" idx="12"/>
          </p:nvPr>
        </p:nvSpPr>
        <p:spPr>
          <a:xfrm>
            <a:off x="9900458" y="6459785"/>
            <a:ext cx="1312025" cy="365125"/>
          </a:xfrm>
        </p:spPr>
        <p:txBody>
          <a:bodyPr vert="horz" lIns="91440" tIns="45720" rIns="91440" bIns="45720" rtlCol="0" anchor="ctr">
            <a:noAutofit/>
          </a:bodyPr>
          <a:lstStyle/>
          <a:p>
            <a:fld id="{1E47FE53-EBF0-4DA7-9D9D-CC1C3A20F3CB}" type="slidenum">
              <a:rPr lang="en-US" sz="2400" smtClean="0">
                <a:latin typeface="Arial" panose="020B0604020202020204" pitchFamily="34" charset="0"/>
                <a:cs typeface="Arial" panose="020B0604020202020204" pitchFamily="34" charset="0"/>
              </a:rPr>
              <a:pPr/>
              <a:t>50</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73870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9B63C-AFB0-44E6-879E-52CB47789AA0}"/>
              </a:ext>
            </a:extLst>
          </p:cNvPr>
          <p:cNvSpPr>
            <a:spLocks noGrp="1"/>
          </p:cNvSpPr>
          <p:nvPr>
            <p:ph type="title"/>
          </p:nvPr>
        </p:nvSpPr>
        <p:spPr>
          <a:xfrm>
            <a:off x="1097280" y="286603"/>
            <a:ext cx="10058400" cy="1450757"/>
          </a:xfrm>
        </p:spPr>
        <p:txBody>
          <a:bodyPr vert="horz" lIns="91440" tIns="45720" rIns="91440" bIns="45720" rtlCol="0" anchor="b">
            <a:normAutofit/>
          </a:bodyPr>
          <a:lstStyle/>
          <a:p>
            <a:r>
              <a:rPr lang="en-US" dirty="0">
                <a:solidFill>
                  <a:schemeClr val="tx1">
                    <a:lumMod val="85000"/>
                    <a:lumOff val="15000"/>
                  </a:schemeClr>
                </a:solidFill>
              </a:rPr>
              <a:t>State and Local Indicators</a:t>
            </a:r>
          </a:p>
        </p:txBody>
      </p:sp>
      <p:sp>
        <p:nvSpPr>
          <p:cNvPr id="3" name="Content Placeholder 2">
            <a:extLst>
              <a:ext uri="{FF2B5EF4-FFF2-40B4-BE49-F238E27FC236}">
                <a16:creationId xmlns:a16="http://schemas.microsoft.com/office/drawing/2014/main" id="{940CE9B7-A95E-4658-A765-2C1774689CC5}"/>
              </a:ext>
            </a:extLst>
          </p:cNvPr>
          <p:cNvSpPr>
            <a:spLocks noGrp="1"/>
          </p:cNvSpPr>
          <p:nvPr>
            <p:ph idx="1"/>
          </p:nvPr>
        </p:nvSpPr>
        <p:spPr>
          <a:xfrm>
            <a:off x="1097280" y="1845734"/>
            <a:ext cx="10058400" cy="4023360"/>
          </a:xfrm>
        </p:spPr>
        <p:txBody>
          <a:bodyPr>
            <a:normAutofit fontScale="92500"/>
          </a:bodyPr>
          <a:lstStyle/>
          <a:p>
            <a:pPr marL="0" indent="0">
              <a:buNone/>
            </a:pPr>
            <a:r>
              <a:rPr lang="en-US" dirty="0">
                <a:solidFill>
                  <a:schemeClr val="tx1">
                    <a:lumMod val="85000"/>
                    <a:lumOff val="15000"/>
                  </a:schemeClr>
                </a:solidFill>
              </a:rPr>
              <a:t>The SBE adopted state and local indicators to measure LEA and </a:t>
            </a:r>
            <a:r>
              <a:rPr lang="en-US" dirty="0" err="1">
                <a:solidFill>
                  <a:schemeClr val="tx1">
                    <a:lumMod val="85000"/>
                    <a:lumOff val="15000"/>
                  </a:schemeClr>
                </a:solidFill>
              </a:rPr>
              <a:t>schoolsite</a:t>
            </a:r>
            <a:r>
              <a:rPr lang="en-US" dirty="0">
                <a:solidFill>
                  <a:schemeClr val="tx1">
                    <a:lumMod val="85000"/>
                    <a:lumOff val="15000"/>
                  </a:schemeClr>
                </a:solidFill>
              </a:rPr>
              <a:t> performance in regard to each of the state priorities, as required by law</a:t>
            </a:r>
          </a:p>
          <a:p>
            <a:pPr marL="0" indent="0">
              <a:buNone/>
            </a:pPr>
            <a:r>
              <a:rPr lang="en-US" dirty="0">
                <a:solidFill>
                  <a:schemeClr val="tx1">
                    <a:lumMod val="85000"/>
                    <a:lumOff val="15000"/>
                  </a:schemeClr>
                </a:solidFill>
              </a:rPr>
              <a:t>Performance data on state and local indicators is publicly reported in the California School Dashboard (Dashboard)</a:t>
            </a:r>
          </a:p>
          <a:p>
            <a:pPr lvl="1"/>
            <a:r>
              <a:rPr lang="en-US" dirty="0">
                <a:solidFill>
                  <a:schemeClr val="tx1">
                    <a:lumMod val="85000"/>
                    <a:lumOff val="15000"/>
                  </a:schemeClr>
                </a:solidFill>
              </a:rPr>
              <a:t>State Indicators apply to all LEAs, schools, and student groups and are based on data that is collected consistently across the state (Priorities 4, 5, 6 and 8)</a:t>
            </a:r>
          </a:p>
          <a:p>
            <a:pPr lvl="1"/>
            <a:r>
              <a:rPr lang="en-US" dirty="0">
                <a:solidFill>
                  <a:schemeClr val="tx1">
                    <a:lumMod val="85000"/>
                    <a:lumOff val="15000"/>
                  </a:schemeClr>
                </a:solidFill>
              </a:rPr>
              <a:t>Local Indicators apply at the LEA and charter school level and are based on data collected at the local level (Priorities 1, 2, 3, 6, 7, 9 and 10)</a:t>
            </a:r>
          </a:p>
          <a:p>
            <a:pPr marL="0" indent="0">
              <a:buNone/>
            </a:pPr>
            <a:r>
              <a:rPr lang="en-US" dirty="0">
                <a:solidFill>
                  <a:schemeClr val="tx1">
                    <a:lumMod val="85000"/>
                    <a:lumOff val="15000"/>
                  </a:schemeClr>
                </a:solidFill>
              </a:rPr>
              <a:t>LEAs are eligible for assistance based on criteria adopted by the SBE</a:t>
            </a:r>
          </a:p>
        </p:txBody>
      </p:sp>
      <p:sp>
        <p:nvSpPr>
          <p:cNvPr id="4" name="Slide Number Placeholder 3">
            <a:extLst>
              <a:ext uri="{FF2B5EF4-FFF2-40B4-BE49-F238E27FC236}">
                <a16:creationId xmlns:a16="http://schemas.microsoft.com/office/drawing/2014/main" id="{6A3D25A5-6498-4FCA-89EA-917DF981C8CB}"/>
              </a:ext>
            </a:extLst>
          </p:cNvPr>
          <p:cNvSpPr>
            <a:spLocks noGrp="1"/>
          </p:cNvSpPr>
          <p:nvPr>
            <p:ph type="sldNum" sz="quarter" idx="12"/>
          </p:nvPr>
        </p:nvSpPr>
        <p:spPr>
          <a:xfrm>
            <a:off x="9900458" y="6459785"/>
            <a:ext cx="1312025" cy="365125"/>
          </a:xfrm>
        </p:spPr>
        <p:txBody>
          <a:bodyPr vert="horz" lIns="91440" tIns="45720" rIns="91440" bIns="45720" rtlCol="0" anchor="ctr">
            <a:noAutofit/>
          </a:bodyPr>
          <a:lstStyle/>
          <a:p>
            <a:fld id="{1E47FE53-EBF0-4DA7-9D9D-CC1C3A20F3CB}" type="slidenum">
              <a:rPr lang="en-US" sz="2400" smtClean="0">
                <a:latin typeface="Arial" panose="020B0604020202020204" pitchFamily="34" charset="0"/>
                <a:cs typeface="Arial" panose="020B0604020202020204" pitchFamily="34" charset="0"/>
              </a:rPr>
              <a:pPr/>
              <a:t>51</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3548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00D15-E937-8F51-D5F4-15F8992F69CF}"/>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The Role of the Dashboard in the LCAP</a:t>
            </a:r>
          </a:p>
        </p:txBody>
      </p:sp>
      <p:sp>
        <p:nvSpPr>
          <p:cNvPr id="3" name="Content Placeholder 2">
            <a:extLst>
              <a:ext uri="{FF2B5EF4-FFF2-40B4-BE49-F238E27FC236}">
                <a16:creationId xmlns:a16="http://schemas.microsoft.com/office/drawing/2014/main" id="{658FE5A5-109C-62A2-B73A-F3E99C6298A0}"/>
              </a:ext>
            </a:extLst>
          </p:cNvPr>
          <p:cNvSpPr>
            <a:spLocks noGrp="1"/>
          </p:cNvSpPr>
          <p:nvPr>
            <p:ph idx="1"/>
          </p:nvPr>
        </p:nvSpPr>
        <p:spPr>
          <a:xfrm>
            <a:off x="1097280" y="1845734"/>
            <a:ext cx="10058400" cy="4023360"/>
          </a:xfrm>
        </p:spPr>
        <p:txBody>
          <a:bodyPr anchor="ctr">
            <a:noAutofit/>
          </a:bodyPr>
          <a:lstStyle/>
          <a:p>
            <a:pPr marL="0" indent="0">
              <a:buNone/>
            </a:pPr>
            <a:r>
              <a:rPr lang="en-US" dirty="0">
                <a:solidFill>
                  <a:schemeClr val="tx1">
                    <a:lumMod val="85000"/>
                    <a:lumOff val="15000"/>
                  </a:schemeClr>
                </a:solidFill>
              </a:rPr>
              <a:t>The Dashboard provides LEAs with a robust set of data to guide local data analysis and planning</a:t>
            </a:r>
          </a:p>
          <a:p>
            <a:pPr marL="0" indent="0">
              <a:buNone/>
            </a:pPr>
            <a:r>
              <a:rPr lang="en-US" dirty="0">
                <a:solidFill>
                  <a:schemeClr val="tx1">
                    <a:lumMod val="85000"/>
                    <a:lumOff val="15000"/>
                  </a:schemeClr>
                </a:solidFill>
              </a:rPr>
              <a:t>As a reminder, the LCAP planning process is particularly intended to address and reduce disparities in opportunities and outcomes between student groups as indicated by the Dashboard</a:t>
            </a:r>
          </a:p>
          <a:p>
            <a:pPr marL="0" indent="0">
              <a:buNone/>
            </a:pPr>
            <a:r>
              <a:rPr lang="en-US" dirty="0">
                <a:solidFill>
                  <a:schemeClr val="tx1">
                    <a:lumMod val="85000"/>
                    <a:lumOff val="15000"/>
                  </a:schemeClr>
                </a:solidFill>
              </a:rPr>
              <a:t>Within the 2024–25 LCAP LEAs must:</a:t>
            </a:r>
          </a:p>
          <a:p>
            <a:pPr lvl="1"/>
            <a:r>
              <a:rPr lang="en-US" dirty="0">
                <a:solidFill>
                  <a:schemeClr val="tx1">
                    <a:lumMod val="85000"/>
                    <a:lumOff val="15000"/>
                  </a:schemeClr>
                </a:solidFill>
              </a:rPr>
              <a:t>Reflect on the annual performance on the Dashboard and local data; and</a:t>
            </a:r>
          </a:p>
          <a:p>
            <a:pPr lvl="1"/>
            <a:r>
              <a:rPr lang="en-US" dirty="0">
                <a:solidFill>
                  <a:schemeClr val="tx1">
                    <a:lumMod val="85000"/>
                    <a:lumOff val="15000"/>
                  </a:schemeClr>
                </a:solidFill>
              </a:rPr>
              <a:t>Consider performance on the state and local indicators on the Dashboard in determining LCAP goals and actions</a:t>
            </a:r>
          </a:p>
        </p:txBody>
      </p:sp>
      <p:sp>
        <p:nvSpPr>
          <p:cNvPr id="6" name="Slide Number Placeholder 5">
            <a:extLst>
              <a:ext uri="{FF2B5EF4-FFF2-40B4-BE49-F238E27FC236}">
                <a16:creationId xmlns:a16="http://schemas.microsoft.com/office/drawing/2014/main" id="{C4B0D05C-6305-FEF7-B35F-67CFCD938F48}"/>
              </a:ext>
            </a:extLst>
          </p:cNvPr>
          <p:cNvSpPr>
            <a:spLocks noGrp="1"/>
          </p:cNvSpPr>
          <p:nvPr>
            <p:ph type="sldNum" sz="quarter" idx="12"/>
          </p:nvPr>
        </p:nvSpPr>
        <p:spPr>
          <a:xfrm>
            <a:off x="9900458" y="6459785"/>
            <a:ext cx="1312025" cy="365125"/>
          </a:xfrm>
        </p:spPr>
        <p:txBody>
          <a:bodyPr>
            <a:noAutofit/>
          </a:bodyPr>
          <a:lstStyle/>
          <a:p>
            <a:fld id="{9CD8D479-8942-46E8-A226-A4E01F7A105C}" type="slidenum">
              <a:rPr lang="en-US" sz="2400" smtClean="0">
                <a:latin typeface="Arial" panose="020B0604020202020204" pitchFamily="34" charset="0"/>
                <a:cs typeface="Arial" panose="020B0604020202020204" pitchFamily="34" charset="0"/>
              </a:rPr>
              <a:pPr/>
              <a:t>52</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28783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D4F3068-28C9-430A-927F-643714DBC0E1}"/>
              </a:ext>
            </a:extLst>
          </p:cNvPr>
          <p:cNvSpPr>
            <a:spLocks noGrp="1"/>
          </p:cNvSpPr>
          <p:nvPr>
            <p:ph type="title"/>
          </p:nvPr>
        </p:nvSpPr>
        <p:spPr>
          <a:xfrm>
            <a:off x="1097280" y="758952"/>
            <a:ext cx="10058400" cy="3566160"/>
          </a:xfrm>
        </p:spPr>
        <p:txBody>
          <a:bodyPr vert="horz" lIns="91440" tIns="45720" rIns="91440" bIns="45720" rtlCol="0" anchor="b">
            <a:noAutofit/>
          </a:bodyPr>
          <a:lstStyle/>
          <a:p>
            <a:r>
              <a:rPr lang="en-US" dirty="0"/>
              <a:t>The System of Support</a:t>
            </a:r>
          </a:p>
        </p:txBody>
      </p:sp>
      <p:sp>
        <p:nvSpPr>
          <p:cNvPr id="7" name="Text Placeholder 6">
            <a:extLst>
              <a:ext uri="{FF2B5EF4-FFF2-40B4-BE49-F238E27FC236}">
                <a16:creationId xmlns:a16="http://schemas.microsoft.com/office/drawing/2014/main" id="{F0852139-A4D3-4488-ABBF-E566B0B487CC}"/>
              </a:ext>
            </a:extLst>
          </p:cNvPr>
          <p:cNvSpPr>
            <a:spLocks noGrp="1"/>
          </p:cNvSpPr>
          <p:nvPr>
            <p:ph type="body" idx="1"/>
          </p:nvPr>
        </p:nvSpPr>
        <p:spPr>
          <a:xfrm>
            <a:off x="1097280" y="4453128"/>
            <a:ext cx="10058400" cy="1143000"/>
          </a:xfrm>
        </p:spPr>
        <p:txBody>
          <a:bodyPr vert="horz" lIns="91440" tIns="45720" rIns="91440" bIns="45720" rtlCol="0" anchor="t">
            <a:noAutofit/>
          </a:bodyPr>
          <a:lstStyle/>
          <a:p>
            <a:r>
              <a:rPr lang="en-US" dirty="0">
                <a:solidFill>
                  <a:schemeClr val="tx1">
                    <a:lumMod val="85000"/>
                    <a:lumOff val="15000"/>
                  </a:schemeClr>
                </a:solidFill>
              </a:rPr>
              <a:t>Tiered Support for LEAs and Schools</a:t>
            </a:r>
          </a:p>
        </p:txBody>
      </p:sp>
      <p:sp>
        <p:nvSpPr>
          <p:cNvPr id="5" name="Slide Number Placeholder 4">
            <a:extLst>
              <a:ext uri="{FF2B5EF4-FFF2-40B4-BE49-F238E27FC236}">
                <a16:creationId xmlns:a16="http://schemas.microsoft.com/office/drawing/2014/main" id="{ED5CB225-D162-4BA0-9CE4-755DE6597601}"/>
              </a:ext>
            </a:extLst>
          </p:cNvPr>
          <p:cNvSpPr>
            <a:spLocks noGrp="1"/>
          </p:cNvSpPr>
          <p:nvPr>
            <p:ph type="sldNum" sz="quarter" idx="12"/>
          </p:nvPr>
        </p:nvSpPr>
        <p:spPr>
          <a:xfrm>
            <a:off x="9900458" y="6459785"/>
            <a:ext cx="1312025" cy="365125"/>
          </a:xfrm>
        </p:spPr>
        <p:txBody>
          <a:bodyPr vert="horz" lIns="91440" tIns="45720" rIns="91440" bIns="45720" rtlCol="0" anchor="ctr">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defRPr sz="1200" b="0" i="0" u="none" strike="noStrike" cap="none">
                <a:solidFill>
                  <a:schemeClr val="tx1">
                    <a:tint val="75000"/>
                  </a:schemeClr>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fld id="{00000000-1234-1234-1234-123412341234}" type="slidenum">
              <a:rPr lang="en-US" sz="2400" smtClean="0">
                <a:solidFill>
                  <a:schemeClr val="bg1"/>
                </a:solidFill>
              </a:rPr>
              <a:pPr/>
              <a:t>53</a:t>
            </a:fld>
            <a:endParaRPr lang="en-US" sz="2400" dirty="0">
              <a:solidFill>
                <a:schemeClr val="bg1"/>
              </a:solidFill>
            </a:endParaRPr>
          </a:p>
        </p:txBody>
      </p:sp>
    </p:spTree>
    <p:extLst>
      <p:ext uri="{BB962C8B-B14F-4D97-AF65-F5344CB8AC3E}">
        <p14:creationId xmlns:p14="http://schemas.microsoft.com/office/powerpoint/2010/main" val="16753720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F103AA5-254D-1B98-4313-7AEC048C38D6}"/>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The Goal of the System of Support</a:t>
            </a:r>
          </a:p>
        </p:txBody>
      </p:sp>
      <p:sp>
        <p:nvSpPr>
          <p:cNvPr id="8" name="Content Placeholder 7">
            <a:extLst>
              <a:ext uri="{FF2B5EF4-FFF2-40B4-BE49-F238E27FC236}">
                <a16:creationId xmlns:a16="http://schemas.microsoft.com/office/drawing/2014/main" id="{64939691-BDF9-2A34-1302-E675D3B83590}"/>
              </a:ext>
            </a:extLst>
          </p:cNvPr>
          <p:cNvSpPr>
            <a:spLocks noGrp="1"/>
          </p:cNvSpPr>
          <p:nvPr>
            <p:ph idx="1"/>
          </p:nvPr>
        </p:nvSpPr>
        <p:spPr>
          <a:xfrm>
            <a:off x="1097280" y="1845734"/>
            <a:ext cx="10058400" cy="4023360"/>
          </a:xfrm>
        </p:spPr>
        <p:txBody>
          <a:bodyPr>
            <a:normAutofit/>
          </a:bodyPr>
          <a:lstStyle/>
          <a:p>
            <a:pPr marL="0" indent="0">
              <a:buNone/>
            </a:pPr>
            <a:r>
              <a:rPr lang="en-US" dirty="0">
                <a:solidFill>
                  <a:schemeClr val="tx1">
                    <a:lumMod val="85000"/>
                    <a:lumOff val="15000"/>
                  </a:schemeClr>
                </a:solidFill>
              </a:rPr>
              <a:t>California's system of support is one of the central components of the accountability and continuous improvement system. </a:t>
            </a:r>
          </a:p>
          <a:p>
            <a:pPr marL="0" indent="0">
              <a:buNone/>
            </a:pPr>
            <a:r>
              <a:rPr lang="en-US" dirty="0">
                <a:solidFill>
                  <a:schemeClr val="tx1">
                    <a:lumMod val="85000"/>
                    <a:lumOff val="15000"/>
                  </a:schemeClr>
                </a:solidFill>
              </a:rPr>
              <a:t>The overarching goal of California’s System of Support is to help LEAs and their schools meet the needs of each student they serve, with a focus on building local capacity to sustain improvement and to effectively address disparities in opportunities and outcomes.</a:t>
            </a:r>
          </a:p>
        </p:txBody>
      </p:sp>
      <p:sp>
        <p:nvSpPr>
          <p:cNvPr id="6" name="Slide Number Placeholder 5">
            <a:extLst>
              <a:ext uri="{FF2B5EF4-FFF2-40B4-BE49-F238E27FC236}">
                <a16:creationId xmlns:a16="http://schemas.microsoft.com/office/drawing/2014/main" id="{052D54EB-BE64-7FE8-5578-A675AE1BC367}"/>
              </a:ext>
            </a:extLst>
          </p:cNvPr>
          <p:cNvSpPr>
            <a:spLocks noGrp="1"/>
          </p:cNvSpPr>
          <p:nvPr>
            <p:ph type="sldNum" sz="quarter" idx="12"/>
          </p:nvPr>
        </p:nvSpPr>
        <p:spPr>
          <a:xfrm>
            <a:off x="9900458" y="6459785"/>
            <a:ext cx="1312025" cy="365125"/>
          </a:xfrm>
        </p:spPr>
        <p:txBody>
          <a:bodyPr>
            <a:noAutofit/>
          </a:bodyPr>
          <a:lstStyle/>
          <a:p>
            <a:fld id="{C7207DEF-7F35-454E-88BD-60B4E3D4C2A0}" type="slidenum">
              <a:rPr lang="en-US" sz="2400" smtClean="0">
                <a:latin typeface="Arial" panose="020B0604020202020204" pitchFamily="34" charset="0"/>
                <a:cs typeface="Arial" panose="020B0604020202020204" pitchFamily="34" charset="0"/>
              </a:rPr>
              <a:pPr/>
              <a:t>54</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96942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E9F61-735B-40A2-993F-172A8BF7D53A}"/>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Support for All LEAs</a:t>
            </a:r>
          </a:p>
        </p:txBody>
      </p:sp>
      <p:sp>
        <p:nvSpPr>
          <p:cNvPr id="3" name="Content Placeholder 2">
            <a:extLst>
              <a:ext uri="{FF2B5EF4-FFF2-40B4-BE49-F238E27FC236}">
                <a16:creationId xmlns:a16="http://schemas.microsoft.com/office/drawing/2014/main" id="{E43F500D-BA67-4C54-AD76-0A8FAF91294C}"/>
              </a:ext>
            </a:extLst>
          </p:cNvPr>
          <p:cNvSpPr>
            <a:spLocks noGrp="1"/>
          </p:cNvSpPr>
          <p:nvPr>
            <p:ph idx="1"/>
          </p:nvPr>
        </p:nvSpPr>
        <p:spPr>
          <a:xfrm>
            <a:off x="1097280" y="1845734"/>
            <a:ext cx="10058400" cy="4023360"/>
          </a:xfrm>
        </p:spPr>
        <p:txBody>
          <a:bodyPr anchor="t">
            <a:noAutofit/>
          </a:bodyPr>
          <a:lstStyle/>
          <a:p>
            <a:pPr marL="0" indent="0">
              <a:buNone/>
            </a:pPr>
            <a:r>
              <a:rPr lang="en-US" dirty="0">
                <a:solidFill>
                  <a:schemeClr val="tx1">
                    <a:lumMod val="85000"/>
                    <a:lumOff val="15000"/>
                  </a:schemeClr>
                </a:solidFill>
              </a:rPr>
              <a:t>The purpose of the System of Support is to build the capacity of LEAs in the following areas:</a:t>
            </a:r>
          </a:p>
          <a:p>
            <a:pPr lvl="1"/>
            <a:r>
              <a:rPr lang="en-US" dirty="0">
                <a:solidFill>
                  <a:schemeClr val="tx1">
                    <a:lumMod val="85000"/>
                    <a:lumOff val="15000"/>
                  </a:schemeClr>
                </a:solidFill>
              </a:rPr>
              <a:t>Support the continuous improvement of student performance in each of the eight state priorities</a:t>
            </a:r>
          </a:p>
          <a:p>
            <a:pPr lvl="1"/>
            <a:r>
              <a:rPr lang="en-US" dirty="0">
                <a:solidFill>
                  <a:schemeClr val="tx1">
                    <a:lumMod val="85000"/>
                    <a:lumOff val="15000"/>
                  </a:schemeClr>
                </a:solidFill>
              </a:rPr>
              <a:t>Address the gaps in achievement between student groups</a:t>
            </a:r>
          </a:p>
          <a:p>
            <a:pPr lvl="1"/>
            <a:r>
              <a:rPr lang="en-US" dirty="0">
                <a:solidFill>
                  <a:schemeClr val="tx1">
                    <a:lumMod val="85000"/>
                    <a:lumOff val="15000"/>
                  </a:schemeClr>
                </a:solidFill>
              </a:rPr>
              <a:t>Improve outreach and collaboration with educational partners to ensure that goals, actions, and services described in LEA LCAPs reflect the needs of students and the community, especially for historically underrepresented or low-achieving groups.</a:t>
            </a:r>
          </a:p>
        </p:txBody>
      </p:sp>
      <p:sp>
        <p:nvSpPr>
          <p:cNvPr id="4" name="Slide Number Placeholder 3">
            <a:extLst>
              <a:ext uri="{FF2B5EF4-FFF2-40B4-BE49-F238E27FC236}">
                <a16:creationId xmlns:a16="http://schemas.microsoft.com/office/drawing/2014/main" id="{BA9F036E-7301-4598-AAFB-71E8330BE118}"/>
              </a:ext>
            </a:extLst>
          </p:cNvPr>
          <p:cNvSpPr>
            <a:spLocks noGrp="1"/>
          </p:cNvSpPr>
          <p:nvPr>
            <p:ph type="sldNum" sz="quarter" idx="12"/>
          </p:nvPr>
        </p:nvSpPr>
        <p:spPr>
          <a:xfrm>
            <a:off x="9900458" y="6459785"/>
            <a:ext cx="1312025" cy="365125"/>
          </a:xfrm>
        </p:spPr>
        <p:txBody>
          <a:bodyPr>
            <a:noAutofit/>
          </a:bodyPr>
          <a:lstStyle/>
          <a:p>
            <a:fld id="{1E47FE53-EBF0-4DA7-9D9D-CC1C3A20F3CB}" type="slidenum">
              <a:rPr lang="en-US" sz="2400" smtClean="0">
                <a:latin typeface="Arial" panose="020B0604020202020204" pitchFamily="34" charset="0"/>
                <a:cs typeface="Arial" panose="020B0604020202020204" pitchFamily="34" charset="0"/>
              </a:rPr>
              <a:pPr/>
              <a:t>55</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28731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7C9AE-219C-8B02-48CC-5B0EE728812F}"/>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Characteristics of the System of Support</a:t>
            </a:r>
          </a:p>
        </p:txBody>
      </p:sp>
      <p:sp>
        <p:nvSpPr>
          <p:cNvPr id="3" name="Content Placeholder 2">
            <a:extLst>
              <a:ext uri="{FF2B5EF4-FFF2-40B4-BE49-F238E27FC236}">
                <a16:creationId xmlns:a16="http://schemas.microsoft.com/office/drawing/2014/main" id="{2424F668-0713-28D6-C746-07CAC53E5163}"/>
              </a:ext>
            </a:extLst>
          </p:cNvPr>
          <p:cNvSpPr>
            <a:spLocks noGrp="1"/>
          </p:cNvSpPr>
          <p:nvPr>
            <p:ph idx="1"/>
          </p:nvPr>
        </p:nvSpPr>
        <p:spPr>
          <a:xfrm>
            <a:off x="1097280" y="1845734"/>
            <a:ext cx="10058400" cy="4023360"/>
          </a:xfrm>
        </p:spPr>
        <p:txBody>
          <a:bodyPr anchor="t">
            <a:normAutofit/>
          </a:bodyPr>
          <a:lstStyle/>
          <a:p>
            <a:pPr marL="0" indent="0">
              <a:buNone/>
            </a:pPr>
            <a:r>
              <a:rPr lang="en-US" dirty="0">
                <a:solidFill>
                  <a:schemeClr val="tx1">
                    <a:lumMod val="85000"/>
                    <a:lumOff val="15000"/>
                  </a:schemeClr>
                </a:solidFill>
              </a:rPr>
              <a:t>Reducing redundancy across state and federal programs</a:t>
            </a:r>
          </a:p>
          <a:p>
            <a:pPr marL="0" indent="0">
              <a:buNone/>
            </a:pPr>
            <a:r>
              <a:rPr lang="en-US" dirty="0">
                <a:solidFill>
                  <a:schemeClr val="tx1">
                    <a:lumMod val="85000"/>
                    <a:lumOff val="15000"/>
                  </a:schemeClr>
                </a:solidFill>
              </a:rPr>
              <a:t>Integrating guidance and resources across state and federal programs</a:t>
            </a:r>
          </a:p>
          <a:p>
            <a:pPr marL="0" indent="0">
              <a:buNone/>
            </a:pPr>
            <a:r>
              <a:rPr lang="en-US" dirty="0">
                <a:solidFill>
                  <a:schemeClr val="tx1">
                    <a:lumMod val="85000"/>
                    <a:lumOff val="15000"/>
                  </a:schemeClr>
                </a:solidFill>
              </a:rPr>
              <a:t>Supporting LEAs to meet identified student needs through the LCAP process</a:t>
            </a:r>
          </a:p>
        </p:txBody>
      </p:sp>
      <p:sp>
        <p:nvSpPr>
          <p:cNvPr id="6" name="Slide Number Placeholder 5">
            <a:extLst>
              <a:ext uri="{FF2B5EF4-FFF2-40B4-BE49-F238E27FC236}">
                <a16:creationId xmlns:a16="http://schemas.microsoft.com/office/drawing/2014/main" id="{42AEE5B5-CC85-DE11-7E6B-98BC91869C69}"/>
              </a:ext>
            </a:extLst>
          </p:cNvPr>
          <p:cNvSpPr>
            <a:spLocks noGrp="1"/>
          </p:cNvSpPr>
          <p:nvPr>
            <p:ph type="sldNum" sz="quarter" idx="12"/>
          </p:nvPr>
        </p:nvSpPr>
        <p:spPr>
          <a:xfrm>
            <a:off x="9900458" y="6459785"/>
            <a:ext cx="1312025" cy="365125"/>
          </a:xfrm>
        </p:spPr>
        <p:txBody>
          <a:bodyPr>
            <a:noAutofit/>
          </a:bodyPr>
          <a:lstStyle/>
          <a:p>
            <a:fld id="{9CD8D479-8942-46E8-A226-A4E01F7A105C}" type="slidenum">
              <a:rPr lang="en-US" sz="2400" smtClean="0">
                <a:latin typeface="Arial" panose="020B0604020202020204" pitchFamily="34" charset="0"/>
                <a:cs typeface="Arial" panose="020B0604020202020204" pitchFamily="34" charset="0"/>
              </a:rPr>
              <a:pPr/>
              <a:t>56</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76967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962CF-AE35-47D8-A8E1-E51ED3E5491E}"/>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Various Support Providers</a:t>
            </a:r>
          </a:p>
        </p:txBody>
      </p:sp>
      <p:sp>
        <p:nvSpPr>
          <p:cNvPr id="3" name="Content Placeholder 2">
            <a:extLst>
              <a:ext uri="{FF2B5EF4-FFF2-40B4-BE49-F238E27FC236}">
                <a16:creationId xmlns:a16="http://schemas.microsoft.com/office/drawing/2014/main" id="{B7539B1D-CC1E-4127-9AD6-281177ED9CC9}"/>
              </a:ext>
            </a:extLst>
          </p:cNvPr>
          <p:cNvSpPr>
            <a:spLocks noGrp="1"/>
          </p:cNvSpPr>
          <p:nvPr>
            <p:ph idx="1"/>
          </p:nvPr>
        </p:nvSpPr>
        <p:spPr>
          <a:xfrm>
            <a:off x="1097280" y="1845734"/>
            <a:ext cx="10058400" cy="4023360"/>
          </a:xfrm>
        </p:spPr>
        <p:txBody>
          <a:bodyPr>
            <a:normAutofit/>
          </a:bodyPr>
          <a:lstStyle/>
          <a:p>
            <a:r>
              <a:rPr lang="en-US" dirty="0">
                <a:solidFill>
                  <a:schemeClr val="tx1">
                    <a:lumMod val="85000"/>
                    <a:lumOff val="15000"/>
                  </a:schemeClr>
                </a:solidFill>
              </a:rPr>
              <a:t>California’s System of Support includes various support providers, including</a:t>
            </a:r>
          </a:p>
          <a:p>
            <a:pPr lvl="1"/>
            <a:r>
              <a:rPr lang="en-US" dirty="0">
                <a:solidFill>
                  <a:schemeClr val="tx1">
                    <a:lumMod val="85000"/>
                    <a:lumOff val="15000"/>
                  </a:schemeClr>
                </a:solidFill>
              </a:rPr>
              <a:t>County Offices of Education</a:t>
            </a:r>
          </a:p>
          <a:p>
            <a:pPr lvl="1"/>
            <a:r>
              <a:rPr lang="en-US" dirty="0">
                <a:solidFill>
                  <a:schemeClr val="tx1">
                    <a:lumMod val="85000"/>
                    <a:lumOff val="15000"/>
                  </a:schemeClr>
                </a:solidFill>
              </a:rPr>
              <a:t>Geographic Lead Agencies</a:t>
            </a:r>
          </a:p>
          <a:p>
            <a:pPr lvl="1"/>
            <a:r>
              <a:rPr lang="en-US" dirty="0">
                <a:solidFill>
                  <a:schemeClr val="tx1">
                    <a:lumMod val="85000"/>
                    <a:lumOff val="15000"/>
                  </a:schemeClr>
                </a:solidFill>
              </a:rPr>
              <a:t>Resource Leads and Initiatives</a:t>
            </a:r>
          </a:p>
          <a:p>
            <a:pPr lvl="1"/>
            <a:r>
              <a:rPr lang="en-US" dirty="0">
                <a:solidFill>
                  <a:schemeClr val="tx1">
                    <a:lumMod val="85000"/>
                    <a:lumOff val="15000"/>
                  </a:schemeClr>
                </a:solidFill>
              </a:rPr>
              <a:t>The California Collaborative for Educational Excellence</a:t>
            </a:r>
          </a:p>
          <a:p>
            <a:pPr lvl="1"/>
            <a:r>
              <a:rPr lang="en-US" dirty="0">
                <a:solidFill>
                  <a:schemeClr val="tx1">
                    <a:lumMod val="85000"/>
                    <a:lumOff val="15000"/>
                  </a:schemeClr>
                </a:solidFill>
              </a:rPr>
              <a:t>The California Department of Education</a:t>
            </a:r>
          </a:p>
          <a:p>
            <a:endParaRPr lang="en-US" dirty="0"/>
          </a:p>
        </p:txBody>
      </p:sp>
      <p:sp>
        <p:nvSpPr>
          <p:cNvPr id="4" name="Slide Number Placeholder 3">
            <a:extLst>
              <a:ext uri="{FF2B5EF4-FFF2-40B4-BE49-F238E27FC236}">
                <a16:creationId xmlns:a16="http://schemas.microsoft.com/office/drawing/2014/main" id="{6DA38058-9D38-40C9-B803-3FC4B589B2AA}"/>
              </a:ext>
            </a:extLst>
          </p:cNvPr>
          <p:cNvSpPr>
            <a:spLocks noGrp="1"/>
          </p:cNvSpPr>
          <p:nvPr>
            <p:ph type="sldNum" sz="quarter" idx="12"/>
          </p:nvPr>
        </p:nvSpPr>
        <p:spPr>
          <a:xfrm>
            <a:off x="9900458" y="6459785"/>
            <a:ext cx="1312025" cy="365125"/>
          </a:xfrm>
        </p:spPr>
        <p:txBody>
          <a:bodyPr>
            <a:noAutofit/>
          </a:bodyPr>
          <a:lstStyle/>
          <a:p>
            <a:fld id="{1E47FE53-EBF0-4DA7-9D9D-CC1C3A20F3CB}" type="slidenum">
              <a:rPr lang="en-US" sz="2400" smtClean="0">
                <a:latin typeface="Arial" panose="020B0604020202020204" pitchFamily="34" charset="0"/>
                <a:cs typeface="Arial" panose="020B0604020202020204" pitchFamily="34" charset="0"/>
              </a:rPr>
              <a:pPr/>
              <a:t>57</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6520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99784-4E9D-435E-8C2C-4D357A63A230}"/>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Levels of Support</a:t>
            </a:r>
          </a:p>
        </p:txBody>
      </p:sp>
      <p:sp>
        <p:nvSpPr>
          <p:cNvPr id="3" name="Content Placeholder 2">
            <a:extLst>
              <a:ext uri="{FF2B5EF4-FFF2-40B4-BE49-F238E27FC236}">
                <a16:creationId xmlns:a16="http://schemas.microsoft.com/office/drawing/2014/main" id="{E72D7DE1-2D2D-4C08-9F71-BEA56C3A7336}"/>
              </a:ext>
            </a:extLst>
          </p:cNvPr>
          <p:cNvSpPr>
            <a:spLocks noGrp="1"/>
          </p:cNvSpPr>
          <p:nvPr>
            <p:ph idx="1"/>
          </p:nvPr>
        </p:nvSpPr>
        <p:spPr>
          <a:xfrm>
            <a:off x="1097280" y="1845734"/>
            <a:ext cx="10058400" cy="4023360"/>
          </a:xfrm>
          <a:noFill/>
          <a:ln>
            <a:noFill/>
          </a:ln>
        </p:spPr>
        <p:txBody>
          <a:bodyPr anchor="t">
            <a:noAutofit/>
          </a:bodyPr>
          <a:lstStyle/>
          <a:p>
            <a:pPr marL="0" indent="0">
              <a:buNone/>
            </a:pPr>
            <a:r>
              <a:rPr lang="en-US" dirty="0">
                <a:solidFill>
                  <a:schemeClr val="tx1">
                    <a:lumMod val="85000"/>
                    <a:lumOff val="15000"/>
                  </a:schemeClr>
                </a:solidFill>
              </a:rPr>
              <a:t>Support for All LEAs and Schools (Level 1)</a:t>
            </a:r>
          </a:p>
          <a:p>
            <a:pPr lvl="1"/>
            <a:r>
              <a:rPr lang="en-US" dirty="0">
                <a:solidFill>
                  <a:schemeClr val="tx1">
                    <a:lumMod val="85000"/>
                    <a:lumOff val="15000"/>
                  </a:schemeClr>
                </a:solidFill>
              </a:rPr>
              <a:t>Resources, tools, and technical assistance that all LEAs may use to improve student performance at the LEA and school level </a:t>
            </a:r>
          </a:p>
          <a:p>
            <a:pPr marL="0" indent="0">
              <a:buNone/>
            </a:pPr>
            <a:r>
              <a:rPr lang="en-US" dirty="0">
                <a:solidFill>
                  <a:schemeClr val="tx1">
                    <a:lumMod val="85000"/>
                    <a:lumOff val="15000"/>
                  </a:schemeClr>
                </a:solidFill>
              </a:rPr>
              <a:t>Differentiated Assistance (Level 2)</a:t>
            </a:r>
          </a:p>
          <a:p>
            <a:pPr lvl="1"/>
            <a:r>
              <a:rPr lang="en-US" dirty="0">
                <a:solidFill>
                  <a:schemeClr val="tx1">
                    <a:lumMod val="85000"/>
                    <a:lumOff val="15000"/>
                  </a:schemeClr>
                </a:solidFill>
              </a:rPr>
              <a:t>Provided for eligible LEAs in the form of individually designed assistance to address identified performance issues</a:t>
            </a:r>
          </a:p>
          <a:p>
            <a:pPr marL="0" indent="0">
              <a:buNone/>
            </a:pPr>
            <a:r>
              <a:rPr lang="en-US" dirty="0">
                <a:solidFill>
                  <a:schemeClr val="tx1">
                    <a:lumMod val="85000"/>
                    <a:lumOff val="15000"/>
                  </a:schemeClr>
                </a:solidFill>
              </a:rPr>
              <a:t>Intensive Intervention (Level 3)</a:t>
            </a:r>
          </a:p>
        </p:txBody>
      </p:sp>
      <p:sp>
        <p:nvSpPr>
          <p:cNvPr id="4" name="Slide Number Placeholder 3">
            <a:extLst>
              <a:ext uri="{FF2B5EF4-FFF2-40B4-BE49-F238E27FC236}">
                <a16:creationId xmlns:a16="http://schemas.microsoft.com/office/drawing/2014/main" id="{EF78D7BF-5F3C-47CE-9FB4-8E2539A213C6}"/>
              </a:ext>
            </a:extLst>
          </p:cNvPr>
          <p:cNvSpPr>
            <a:spLocks noGrp="1"/>
          </p:cNvSpPr>
          <p:nvPr>
            <p:ph type="sldNum" sz="quarter" idx="12"/>
          </p:nvPr>
        </p:nvSpPr>
        <p:spPr>
          <a:xfrm>
            <a:off x="9900458" y="6459785"/>
            <a:ext cx="1312025" cy="365125"/>
          </a:xfrm>
        </p:spPr>
        <p:txBody>
          <a:bodyPr>
            <a:noAutofit/>
          </a:bodyPr>
          <a:lstStyle/>
          <a:p>
            <a:fld id="{1E47FE53-EBF0-4DA7-9D9D-CC1C3A20F3CB}" type="slidenum">
              <a:rPr lang="en-US" sz="2400" smtClean="0">
                <a:latin typeface="Arial" panose="020B0604020202020204" pitchFamily="34" charset="0"/>
                <a:cs typeface="Arial" panose="020B0604020202020204" pitchFamily="34" charset="0"/>
              </a:rPr>
              <a:pPr/>
              <a:t>58</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29694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3FC1D-4B28-485C-9EC6-09F46AA39699}"/>
              </a:ext>
            </a:extLst>
          </p:cNvPr>
          <p:cNvSpPr>
            <a:spLocks noGrp="1"/>
          </p:cNvSpPr>
          <p:nvPr>
            <p:ph type="title"/>
          </p:nvPr>
        </p:nvSpPr>
        <p:spPr/>
        <p:txBody>
          <a:bodyPr>
            <a:normAutofit/>
          </a:bodyPr>
          <a:lstStyle/>
          <a:p>
            <a:r>
              <a:rPr lang="en-US" dirty="0">
                <a:solidFill>
                  <a:schemeClr val="tx1">
                    <a:lumMod val="85000"/>
                    <a:lumOff val="15000"/>
                  </a:schemeClr>
                </a:solidFill>
              </a:rPr>
              <a:t>A Cycle of Continuous Improvement</a:t>
            </a:r>
          </a:p>
        </p:txBody>
      </p:sp>
      <p:sp>
        <p:nvSpPr>
          <p:cNvPr id="3" name="Content Placeholder 2">
            <a:extLst>
              <a:ext uri="{FF2B5EF4-FFF2-40B4-BE49-F238E27FC236}">
                <a16:creationId xmlns:a16="http://schemas.microsoft.com/office/drawing/2014/main" id="{00D6CACC-AD23-44CD-AB0B-AC6CB86A2A76}"/>
              </a:ext>
            </a:extLst>
          </p:cNvPr>
          <p:cNvSpPr>
            <a:spLocks noGrp="1"/>
          </p:cNvSpPr>
          <p:nvPr>
            <p:ph idx="1"/>
          </p:nvPr>
        </p:nvSpPr>
        <p:spPr/>
        <p:txBody>
          <a:bodyPr>
            <a:normAutofit lnSpcReduction="10000"/>
          </a:bodyPr>
          <a:lstStyle/>
          <a:p>
            <a:pPr marL="0" indent="0">
              <a:buNone/>
            </a:pPr>
            <a:r>
              <a:rPr lang="en-US" dirty="0">
                <a:solidFill>
                  <a:schemeClr val="tx1">
                    <a:lumMod val="85000"/>
                    <a:lumOff val="15000"/>
                  </a:schemeClr>
                </a:solidFill>
              </a:rPr>
              <a:t>Support for LEAs and schools is not based on the “test and judge” methods of the past </a:t>
            </a:r>
          </a:p>
          <a:p>
            <a:pPr marL="0" indent="0">
              <a:buNone/>
            </a:pPr>
            <a:r>
              <a:rPr lang="en-US" dirty="0">
                <a:solidFill>
                  <a:schemeClr val="tx1">
                    <a:lumMod val="85000"/>
                    <a:lumOff val="15000"/>
                  </a:schemeClr>
                </a:solidFill>
              </a:rPr>
              <a:t>Support providers partner with LEAs to build capacity to improve outcomes for students</a:t>
            </a:r>
          </a:p>
          <a:p>
            <a:pPr lvl="1"/>
            <a:r>
              <a:rPr lang="en-US" dirty="0">
                <a:solidFill>
                  <a:schemeClr val="tx1">
                    <a:lumMod val="85000"/>
                    <a:lumOff val="15000"/>
                  </a:schemeClr>
                </a:solidFill>
              </a:rPr>
              <a:t>Identifying needs based on data analysis and input from educational partners</a:t>
            </a:r>
          </a:p>
          <a:p>
            <a:pPr lvl="1"/>
            <a:r>
              <a:rPr lang="en-US" dirty="0">
                <a:solidFill>
                  <a:schemeClr val="tx1">
                    <a:lumMod val="85000"/>
                    <a:lumOff val="15000"/>
                  </a:schemeClr>
                </a:solidFill>
              </a:rPr>
              <a:t>Providing or connecting LEAs to tools, resources and supports available to them</a:t>
            </a:r>
          </a:p>
          <a:p>
            <a:pPr lvl="1"/>
            <a:r>
              <a:rPr lang="en-US" dirty="0">
                <a:solidFill>
                  <a:schemeClr val="tx1">
                    <a:lumMod val="85000"/>
                    <a:lumOff val="15000"/>
                  </a:schemeClr>
                </a:solidFill>
              </a:rPr>
              <a:t>Utilizing plan-do-study-act cycles to implement change ideas</a:t>
            </a:r>
          </a:p>
          <a:p>
            <a:pPr lvl="1"/>
            <a:r>
              <a:rPr lang="en-US" dirty="0">
                <a:solidFill>
                  <a:schemeClr val="tx1">
                    <a:lumMod val="85000"/>
                    <a:lumOff val="15000"/>
                  </a:schemeClr>
                </a:solidFill>
              </a:rPr>
              <a:t>Making use of the flexibility provided through the LCFF statute to make course corrections </a:t>
            </a:r>
          </a:p>
        </p:txBody>
      </p:sp>
      <p:sp>
        <p:nvSpPr>
          <p:cNvPr id="4" name="Slide Number Placeholder 3">
            <a:extLst>
              <a:ext uri="{FF2B5EF4-FFF2-40B4-BE49-F238E27FC236}">
                <a16:creationId xmlns:a16="http://schemas.microsoft.com/office/drawing/2014/main" id="{C537D9B3-5BA5-411C-A6F6-FBC261C81DDF}"/>
              </a:ext>
            </a:extLst>
          </p:cNvPr>
          <p:cNvSpPr>
            <a:spLocks noGrp="1"/>
          </p:cNvSpPr>
          <p:nvPr>
            <p:ph type="sldNum" sz="quarter" idx="12"/>
          </p:nvPr>
        </p:nvSpPr>
        <p:spPr/>
        <p:txBody>
          <a:bodyPr/>
          <a:lstStyle/>
          <a:p>
            <a:fld id="{1E47FE53-EBF0-4DA7-9D9D-CC1C3A20F3CB}" type="slidenum">
              <a:rPr lang="en-US" sz="2400" smtClean="0">
                <a:latin typeface="Arial" panose="020B0604020202020204" pitchFamily="34" charset="0"/>
                <a:cs typeface="Arial" panose="020B0604020202020204" pitchFamily="34" charset="0"/>
              </a:rPr>
              <a:pPr/>
              <a:t>59</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8311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77FA13F-8258-4219-BB3A-A304113BD49D}"/>
              </a:ext>
            </a:extLst>
          </p:cNvPr>
          <p:cNvSpPr>
            <a:spLocks noGrp="1"/>
          </p:cNvSpPr>
          <p:nvPr>
            <p:ph type="title"/>
          </p:nvPr>
        </p:nvSpPr>
        <p:spPr>
          <a:xfrm>
            <a:off x="1097280" y="758952"/>
            <a:ext cx="10058400" cy="3566160"/>
          </a:xfrm>
        </p:spPr>
        <p:txBody>
          <a:bodyPr vert="horz" lIns="91440" tIns="45720" rIns="91440" bIns="45720" rtlCol="0" anchor="b">
            <a:normAutofit/>
          </a:bodyPr>
          <a:lstStyle/>
          <a:p>
            <a:r>
              <a:rPr lang="en-US" dirty="0"/>
              <a:t>Background</a:t>
            </a:r>
          </a:p>
        </p:txBody>
      </p:sp>
      <p:sp>
        <p:nvSpPr>
          <p:cNvPr id="6" name="Text Placeholder 5">
            <a:extLst>
              <a:ext uri="{FF2B5EF4-FFF2-40B4-BE49-F238E27FC236}">
                <a16:creationId xmlns:a16="http://schemas.microsoft.com/office/drawing/2014/main" id="{655B27C7-2F68-4988-9032-414AB4AE9F57}"/>
              </a:ext>
            </a:extLst>
          </p:cNvPr>
          <p:cNvSpPr>
            <a:spLocks noGrp="1"/>
          </p:cNvSpPr>
          <p:nvPr>
            <p:ph type="body" idx="1"/>
          </p:nvPr>
        </p:nvSpPr>
        <p:spPr>
          <a:xfrm>
            <a:off x="1097280" y="4453128"/>
            <a:ext cx="10058400" cy="1143000"/>
          </a:xfrm>
        </p:spPr>
        <p:txBody>
          <a:bodyPr vert="horz" lIns="91440" tIns="45720" rIns="91440" bIns="45720" rtlCol="0">
            <a:normAutofit/>
          </a:bodyPr>
          <a:lstStyle/>
          <a:p>
            <a:r>
              <a:rPr lang="en-US" dirty="0">
                <a:solidFill>
                  <a:schemeClr val="tx1">
                    <a:lumMod val="85000"/>
                    <a:lumOff val="15000"/>
                  </a:schemeClr>
                </a:solidFill>
              </a:rPr>
              <a:t>Funding and Accountability Before the LCFF</a:t>
            </a:r>
          </a:p>
        </p:txBody>
      </p:sp>
      <p:sp>
        <p:nvSpPr>
          <p:cNvPr id="4" name="Slide Number Placeholder 3">
            <a:extLst>
              <a:ext uri="{FF2B5EF4-FFF2-40B4-BE49-F238E27FC236}">
                <a16:creationId xmlns:a16="http://schemas.microsoft.com/office/drawing/2014/main" id="{26E866B8-ACB2-484F-B14F-3B2E4272CFA9}"/>
              </a:ext>
            </a:extLst>
          </p:cNvPr>
          <p:cNvSpPr>
            <a:spLocks noGrp="1"/>
          </p:cNvSpPr>
          <p:nvPr>
            <p:ph type="sldNum" sz="quarter" idx="12"/>
          </p:nvPr>
        </p:nvSpPr>
        <p:spPr>
          <a:xfrm>
            <a:off x="9900458" y="6459785"/>
            <a:ext cx="1312025" cy="365125"/>
          </a:xfrm>
        </p:spPr>
        <p:txBody>
          <a:bodyPr vert="horz" lIns="91440" tIns="45720" rIns="91440" bIns="45720" rtlCol="0" anchor="ctr">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defRPr sz="1200" b="0" i="0" u="none" strike="noStrike" cap="none">
                <a:solidFill>
                  <a:schemeClr val="tx1">
                    <a:tint val="75000"/>
                  </a:schemeClr>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fld id="{00000000-1234-1234-1234-123412341234}" type="slidenum">
              <a:rPr lang="en-US" sz="2400" smtClean="0">
                <a:solidFill>
                  <a:schemeClr val="bg1"/>
                </a:solidFill>
              </a:rPr>
              <a:pPr/>
              <a:t>6</a:t>
            </a:fld>
            <a:endParaRPr lang="en-US" sz="2400" dirty="0">
              <a:solidFill>
                <a:schemeClr val="bg1"/>
              </a:solidFill>
            </a:endParaRPr>
          </a:p>
        </p:txBody>
      </p:sp>
    </p:spTree>
    <p:extLst>
      <p:ext uri="{BB962C8B-B14F-4D97-AF65-F5344CB8AC3E}">
        <p14:creationId xmlns:p14="http://schemas.microsoft.com/office/powerpoint/2010/main" val="17588100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0CC8D-7505-00F0-279C-487585399B51}"/>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Memorializing the Support Process</a:t>
            </a:r>
          </a:p>
        </p:txBody>
      </p:sp>
      <p:sp>
        <p:nvSpPr>
          <p:cNvPr id="6" name="Content Placeholder 5">
            <a:extLst>
              <a:ext uri="{FF2B5EF4-FFF2-40B4-BE49-F238E27FC236}">
                <a16:creationId xmlns:a16="http://schemas.microsoft.com/office/drawing/2014/main" id="{CD440F4D-2069-BE01-14D9-A8DBA7F0AC98}"/>
              </a:ext>
            </a:extLst>
          </p:cNvPr>
          <p:cNvSpPr>
            <a:spLocks noGrp="1"/>
          </p:cNvSpPr>
          <p:nvPr>
            <p:ph idx="1"/>
          </p:nvPr>
        </p:nvSpPr>
        <p:spPr>
          <a:xfrm>
            <a:off x="1097280" y="1845734"/>
            <a:ext cx="10058400" cy="4023360"/>
          </a:xfrm>
        </p:spPr>
        <p:txBody>
          <a:bodyPr>
            <a:normAutofit/>
          </a:bodyPr>
          <a:lstStyle/>
          <a:p>
            <a:pPr marL="0" indent="0">
              <a:buNone/>
            </a:pPr>
            <a:r>
              <a:rPr lang="en-US" dirty="0">
                <a:solidFill>
                  <a:schemeClr val="tx1">
                    <a:lumMod val="85000"/>
                    <a:lumOff val="15000"/>
                  </a:schemeClr>
                </a:solidFill>
              </a:rPr>
              <a:t>Beginning with the 2024–25 LCAP, LEAs eligible for Differentiated Assistance must </a:t>
            </a:r>
          </a:p>
          <a:p>
            <a:pPr lvl="1"/>
            <a:r>
              <a:rPr lang="en-US" dirty="0">
                <a:solidFill>
                  <a:schemeClr val="tx1">
                    <a:lumMod val="85000"/>
                    <a:lumOff val="15000"/>
                  </a:schemeClr>
                </a:solidFill>
              </a:rPr>
              <a:t>provide a summary of the work underway as part of receiving support; and</a:t>
            </a:r>
          </a:p>
          <a:p>
            <a:pPr lvl="1"/>
            <a:r>
              <a:rPr lang="en-US" dirty="0">
                <a:solidFill>
                  <a:schemeClr val="tx1">
                    <a:lumMod val="85000"/>
                    <a:lumOff val="15000"/>
                  </a:schemeClr>
                </a:solidFill>
              </a:rPr>
              <a:t>identify specific actions within the LCAP related to the implementation of the work underway as part of receiving support</a:t>
            </a:r>
          </a:p>
          <a:p>
            <a:pPr marL="0" indent="0">
              <a:buNone/>
            </a:pPr>
            <a:r>
              <a:rPr lang="en-US" dirty="0">
                <a:solidFill>
                  <a:schemeClr val="tx1">
                    <a:lumMod val="85000"/>
                    <a:lumOff val="15000"/>
                  </a:schemeClr>
                </a:solidFill>
              </a:rPr>
              <a:t>The intent of these requirements is to ensure that the work of receiving support is aligned with the goals articulated in the LCAP</a:t>
            </a:r>
          </a:p>
        </p:txBody>
      </p:sp>
      <p:sp>
        <p:nvSpPr>
          <p:cNvPr id="5" name="Slide Number Placeholder 4">
            <a:extLst>
              <a:ext uri="{FF2B5EF4-FFF2-40B4-BE49-F238E27FC236}">
                <a16:creationId xmlns:a16="http://schemas.microsoft.com/office/drawing/2014/main" id="{70D48E8A-1EF7-0B5A-AE93-23DB875F9497}"/>
              </a:ext>
            </a:extLst>
          </p:cNvPr>
          <p:cNvSpPr>
            <a:spLocks noGrp="1"/>
          </p:cNvSpPr>
          <p:nvPr>
            <p:ph type="sldNum" sz="quarter" idx="12"/>
          </p:nvPr>
        </p:nvSpPr>
        <p:spPr>
          <a:xfrm>
            <a:off x="9900458" y="6459785"/>
            <a:ext cx="1312025" cy="365125"/>
          </a:xfrm>
        </p:spPr>
        <p:txBody>
          <a:bodyPr>
            <a:noAutofit/>
          </a:bodyPr>
          <a:lstStyle/>
          <a:p>
            <a:fld id="{9CD8D479-8942-46E8-A226-A4E01F7A105C}" type="slidenum">
              <a:rPr lang="en-US" sz="2400" smtClean="0">
                <a:latin typeface="Arial" panose="020B0604020202020204" pitchFamily="34" charset="0"/>
                <a:cs typeface="Arial" panose="020B0604020202020204" pitchFamily="34" charset="0"/>
              </a:rPr>
              <a:pPr/>
              <a:t>60</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26454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37E174C-0855-4ABD-B4DE-ED902FBD5CDB}"/>
              </a:ext>
            </a:extLst>
          </p:cNvPr>
          <p:cNvSpPr>
            <a:spLocks noGrp="1"/>
          </p:cNvSpPr>
          <p:nvPr>
            <p:ph type="title"/>
          </p:nvPr>
        </p:nvSpPr>
        <p:spPr>
          <a:xfrm>
            <a:off x="1097280" y="758952"/>
            <a:ext cx="10058400" cy="3566160"/>
          </a:xfrm>
        </p:spPr>
        <p:txBody>
          <a:bodyPr vert="horz" lIns="91440" tIns="45720" rIns="91440" bIns="45720" rtlCol="0" anchor="b">
            <a:normAutofit/>
          </a:bodyPr>
          <a:lstStyle/>
          <a:p>
            <a:r>
              <a:rPr lang="en-US" dirty="0"/>
              <a:t>Closing Thoughts</a:t>
            </a:r>
          </a:p>
        </p:txBody>
      </p:sp>
      <p:sp>
        <p:nvSpPr>
          <p:cNvPr id="4" name="Slide Number Placeholder 3">
            <a:extLst>
              <a:ext uri="{FF2B5EF4-FFF2-40B4-BE49-F238E27FC236}">
                <a16:creationId xmlns:a16="http://schemas.microsoft.com/office/drawing/2014/main" id="{FF2E92B9-77BF-40BE-B02E-6E7386697972}"/>
              </a:ext>
            </a:extLst>
          </p:cNvPr>
          <p:cNvSpPr>
            <a:spLocks noGrp="1"/>
          </p:cNvSpPr>
          <p:nvPr>
            <p:ph type="sldNum" sz="quarter" idx="12"/>
          </p:nvPr>
        </p:nvSpPr>
        <p:spPr>
          <a:xfrm>
            <a:off x="9900458" y="6459785"/>
            <a:ext cx="1312025" cy="365125"/>
          </a:xfrm>
        </p:spPr>
        <p:txBody>
          <a:bodyPr vert="horz" lIns="91440" tIns="45720" rIns="91440" bIns="45720" rtlCol="0" anchor="ctr">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defRPr sz="1200" b="0" i="0" u="none" strike="noStrike" cap="none">
                <a:solidFill>
                  <a:schemeClr val="tx1">
                    <a:tint val="75000"/>
                  </a:schemeClr>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fld id="{00000000-1234-1234-1234-123412341234}" type="slidenum">
              <a:rPr lang="en-US" sz="2400" smtClean="0">
                <a:solidFill>
                  <a:schemeClr val="bg1"/>
                </a:solidFill>
              </a:rPr>
              <a:pPr/>
              <a:t>61</a:t>
            </a:fld>
            <a:endParaRPr lang="en-US" sz="2400" dirty="0">
              <a:solidFill>
                <a:schemeClr val="bg1"/>
              </a:solidFill>
            </a:endParaRPr>
          </a:p>
        </p:txBody>
      </p:sp>
    </p:spTree>
    <p:extLst>
      <p:ext uri="{BB962C8B-B14F-4D97-AF65-F5344CB8AC3E}">
        <p14:creationId xmlns:p14="http://schemas.microsoft.com/office/powerpoint/2010/main" val="24527295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6DB4D1-27F9-4145-B432-F7BDBF7419BC}"/>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Building on the Foundation</a:t>
            </a:r>
          </a:p>
        </p:txBody>
      </p:sp>
      <p:sp>
        <p:nvSpPr>
          <p:cNvPr id="6" name="Content Placeholder 5">
            <a:extLst>
              <a:ext uri="{FF2B5EF4-FFF2-40B4-BE49-F238E27FC236}">
                <a16:creationId xmlns:a16="http://schemas.microsoft.com/office/drawing/2014/main" id="{A56AAD0F-D8E1-4E6E-97DB-675B3B69E856}"/>
              </a:ext>
            </a:extLst>
          </p:cNvPr>
          <p:cNvSpPr>
            <a:spLocks noGrp="1"/>
          </p:cNvSpPr>
          <p:nvPr>
            <p:ph idx="1"/>
          </p:nvPr>
        </p:nvSpPr>
        <p:spPr>
          <a:xfrm>
            <a:off x="1097280" y="1845734"/>
            <a:ext cx="10058400" cy="4023360"/>
          </a:xfrm>
        </p:spPr>
        <p:txBody>
          <a:bodyPr>
            <a:noAutofit/>
          </a:bodyPr>
          <a:lstStyle/>
          <a:p>
            <a:pPr marL="0" indent="0">
              <a:buNone/>
            </a:pPr>
            <a:r>
              <a:rPr lang="en-US" dirty="0">
                <a:solidFill>
                  <a:schemeClr val="tx1">
                    <a:lumMod val="85000"/>
                    <a:lumOff val="15000"/>
                  </a:schemeClr>
                </a:solidFill>
              </a:rPr>
              <a:t>This webinar has provided an explanation of the foundational basis of the LCFF, the LCAP and the accountability system </a:t>
            </a:r>
          </a:p>
          <a:p>
            <a:pPr marL="0" indent="0">
              <a:buNone/>
            </a:pPr>
            <a:r>
              <a:rPr lang="en-US" dirty="0">
                <a:solidFill>
                  <a:schemeClr val="tx1">
                    <a:lumMod val="85000"/>
                    <a:lumOff val="15000"/>
                  </a:schemeClr>
                </a:solidFill>
              </a:rPr>
              <a:t>In the coming weeks we will build on this foundation as we take an in-depth look at the LCAP, engaging educational partners, the requirement to increase or improve services and other applicable requirements</a:t>
            </a:r>
          </a:p>
          <a:p>
            <a:pPr marL="0" indent="0">
              <a:buNone/>
            </a:pPr>
            <a:r>
              <a:rPr lang="en-US" dirty="0">
                <a:solidFill>
                  <a:schemeClr val="tx1">
                    <a:lumMod val="85000"/>
                    <a:lumOff val="15000"/>
                  </a:schemeClr>
                </a:solidFill>
              </a:rPr>
              <a:t>As you engage in the review of progress and annual update of the 2023-24 LCAP we hope that these foundational principles provide a point of reference which informs policies, procedures and practice in a way that leads to improved outcomes for students</a:t>
            </a:r>
          </a:p>
        </p:txBody>
      </p:sp>
      <p:sp>
        <p:nvSpPr>
          <p:cNvPr id="4" name="Slide Number Placeholder 3">
            <a:extLst>
              <a:ext uri="{FF2B5EF4-FFF2-40B4-BE49-F238E27FC236}">
                <a16:creationId xmlns:a16="http://schemas.microsoft.com/office/drawing/2014/main" id="{4F0DFFE3-958E-4610-A0A3-667ADC20A286}"/>
              </a:ext>
            </a:extLst>
          </p:cNvPr>
          <p:cNvSpPr>
            <a:spLocks noGrp="1"/>
          </p:cNvSpPr>
          <p:nvPr>
            <p:ph type="sldNum" sz="quarter" idx="12"/>
          </p:nvPr>
        </p:nvSpPr>
        <p:spPr>
          <a:xfrm>
            <a:off x="9900458" y="6459785"/>
            <a:ext cx="1312025" cy="365125"/>
          </a:xfrm>
        </p:spPr>
        <p:txBody>
          <a:bodyPr>
            <a:noAutofit/>
          </a:bodyPr>
          <a:lstStyle/>
          <a:p>
            <a:fld id="{1E47FE53-EBF0-4DA7-9D9D-CC1C3A20F3CB}" type="slidenum">
              <a:rPr lang="en-US" sz="2400" smtClean="0">
                <a:latin typeface="Arial" panose="020B0604020202020204" pitchFamily="34" charset="0"/>
                <a:cs typeface="Arial" panose="020B0604020202020204" pitchFamily="34" charset="0"/>
              </a:rPr>
              <a:pPr/>
              <a:t>62</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95136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E58DC6C-4D38-4F71-A31C-8B07BD171F02}"/>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Upcoming Webinars</a:t>
            </a:r>
          </a:p>
        </p:txBody>
      </p:sp>
      <p:sp>
        <p:nvSpPr>
          <p:cNvPr id="9" name="Text Placeholder 8">
            <a:extLst>
              <a:ext uri="{FF2B5EF4-FFF2-40B4-BE49-F238E27FC236}">
                <a16:creationId xmlns:a16="http://schemas.microsoft.com/office/drawing/2014/main" id="{EB28CA33-D341-4847-91F7-8CBC831646A6}"/>
              </a:ext>
            </a:extLst>
          </p:cNvPr>
          <p:cNvSpPr>
            <a:spLocks noGrp="1"/>
          </p:cNvSpPr>
          <p:nvPr>
            <p:ph type="body" idx="1"/>
          </p:nvPr>
        </p:nvSpPr>
        <p:spPr>
          <a:xfrm>
            <a:off x="1097280" y="1846052"/>
            <a:ext cx="4937760" cy="736282"/>
          </a:xfrm>
        </p:spPr>
        <p:txBody>
          <a:bodyPr>
            <a:normAutofit/>
          </a:bodyPr>
          <a:lstStyle/>
          <a:p>
            <a:r>
              <a:rPr lang="en-US" dirty="0">
                <a:solidFill>
                  <a:schemeClr val="tx1">
                    <a:lumMod val="85000"/>
                    <a:lumOff val="15000"/>
                  </a:schemeClr>
                </a:solidFill>
              </a:rPr>
              <a:t>Tuesdays @ 2</a:t>
            </a:r>
          </a:p>
        </p:txBody>
      </p:sp>
      <p:sp>
        <p:nvSpPr>
          <p:cNvPr id="10" name="Content Placeholder 9">
            <a:extLst>
              <a:ext uri="{FF2B5EF4-FFF2-40B4-BE49-F238E27FC236}">
                <a16:creationId xmlns:a16="http://schemas.microsoft.com/office/drawing/2014/main" id="{AB3A48CA-199F-464A-A10F-9A5B14230E26}"/>
              </a:ext>
            </a:extLst>
          </p:cNvPr>
          <p:cNvSpPr>
            <a:spLocks noGrp="1"/>
          </p:cNvSpPr>
          <p:nvPr>
            <p:ph sz="half" idx="2"/>
          </p:nvPr>
        </p:nvSpPr>
        <p:spPr>
          <a:xfrm>
            <a:off x="1097280" y="2582335"/>
            <a:ext cx="4937760" cy="3286760"/>
          </a:xfrm>
        </p:spPr>
        <p:txBody>
          <a:bodyPr vert="horz" lIns="91440" tIns="45720" rIns="91440" bIns="45720" rtlCol="0" anchor="t">
            <a:normAutofit lnSpcReduction="10000"/>
          </a:bodyPr>
          <a:lstStyle/>
          <a:p>
            <a:pPr marL="0" lvl="0" indent="0">
              <a:buNone/>
            </a:pPr>
            <a:r>
              <a:rPr lang="en-US" dirty="0">
                <a:solidFill>
                  <a:schemeClr val="tx1">
                    <a:lumMod val="85000"/>
                    <a:lumOff val="15000"/>
                  </a:schemeClr>
                </a:solidFill>
              </a:rPr>
              <a:t>11/28: The LCAP Template and Instructions</a:t>
            </a:r>
          </a:p>
          <a:p>
            <a:pPr marL="0" lvl="0" indent="0">
              <a:buNone/>
            </a:pPr>
            <a:r>
              <a:rPr lang="en-US" dirty="0">
                <a:solidFill>
                  <a:schemeClr val="tx1">
                    <a:lumMod val="85000"/>
                    <a:lumOff val="15000"/>
                  </a:schemeClr>
                </a:solidFill>
              </a:rPr>
              <a:t>12/5: Goal Analysis</a:t>
            </a:r>
          </a:p>
          <a:p>
            <a:pPr marL="0" lvl="0" indent="0">
              <a:buNone/>
            </a:pPr>
            <a:r>
              <a:rPr lang="en-US" dirty="0">
                <a:solidFill>
                  <a:schemeClr val="tx1">
                    <a:lumMod val="85000"/>
                    <a:lumOff val="15000"/>
                  </a:schemeClr>
                </a:solidFill>
              </a:rPr>
              <a:t>12/12: Required Goals for Equity Multiplier Schools</a:t>
            </a:r>
          </a:p>
          <a:p>
            <a:pPr marL="0" lvl="0" indent="0">
              <a:buNone/>
            </a:pPr>
            <a:r>
              <a:rPr lang="en-US" dirty="0">
                <a:solidFill>
                  <a:schemeClr val="tx1">
                    <a:lumMod val="85000"/>
                    <a:lumOff val="15000"/>
                  </a:schemeClr>
                </a:solidFill>
              </a:rPr>
              <a:t>12/19: Increased or Improved Services, Part II</a:t>
            </a:r>
          </a:p>
          <a:p>
            <a:pPr marL="0" indent="0">
              <a:buNone/>
            </a:pPr>
            <a:r>
              <a:rPr lang="en-US" dirty="0">
                <a:solidFill>
                  <a:schemeClr val="tx1">
                    <a:lumMod val="85000"/>
                    <a:lumOff val="15000"/>
                  </a:schemeClr>
                </a:solidFill>
              </a:rPr>
              <a:t>1/9/24: 2023 Local Indicators</a:t>
            </a:r>
          </a:p>
        </p:txBody>
      </p:sp>
      <p:sp>
        <p:nvSpPr>
          <p:cNvPr id="11" name="Text Placeholder 10">
            <a:extLst>
              <a:ext uri="{FF2B5EF4-FFF2-40B4-BE49-F238E27FC236}">
                <a16:creationId xmlns:a16="http://schemas.microsoft.com/office/drawing/2014/main" id="{5CFB381D-CDF5-493A-9930-F5993500DB75}"/>
              </a:ext>
            </a:extLst>
          </p:cNvPr>
          <p:cNvSpPr>
            <a:spLocks noGrp="1"/>
          </p:cNvSpPr>
          <p:nvPr>
            <p:ph type="body" sz="quarter" idx="3"/>
          </p:nvPr>
        </p:nvSpPr>
        <p:spPr>
          <a:xfrm>
            <a:off x="6217920" y="1846052"/>
            <a:ext cx="4937760" cy="736282"/>
          </a:xfrm>
        </p:spPr>
        <p:txBody>
          <a:bodyPr>
            <a:normAutofit/>
          </a:bodyPr>
          <a:lstStyle/>
          <a:p>
            <a:r>
              <a:rPr lang="en-US" dirty="0">
                <a:solidFill>
                  <a:schemeClr val="tx1">
                    <a:lumMod val="85000"/>
                    <a:lumOff val="15000"/>
                  </a:schemeClr>
                </a:solidFill>
              </a:rPr>
              <a:t>Thursdays @ 3</a:t>
            </a:r>
          </a:p>
        </p:txBody>
      </p:sp>
      <p:sp>
        <p:nvSpPr>
          <p:cNvPr id="12" name="Content Placeholder 11">
            <a:extLst>
              <a:ext uri="{FF2B5EF4-FFF2-40B4-BE49-F238E27FC236}">
                <a16:creationId xmlns:a16="http://schemas.microsoft.com/office/drawing/2014/main" id="{63489BD4-CD6E-432B-A2E3-05E1609B1C1F}"/>
              </a:ext>
            </a:extLst>
          </p:cNvPr>
          <p:cNvSpPr>
            <a:spLocks noGrp="1"/>
          </p:cNvSpPr>
          <p:nvPr>
            <p:ph sz="quarter" idx="4"/>
          </p:nvPr>
        </p:nvSpPr>
        <p:spPr>
          <a:xfrm>
            <a:off x="6217920" y="2582334"/>
            <a:ext cx="4937760" cy="3286760"/>
          </a:xfrm>
        </p:spPr>
        <p:txBody>
          <a:bodyPr vert="horz" lIns="91440" tIns="45720" rIns="91440" bIns="45720" rtlCol="0" anchor="t">
            <a:normAutofit lnSpcReduction="10000"/>
          </a:bodyPr>
          <a:lstStyle/>
          <a:p>
            <a:pPr marL="0" lvl="0" indent="0">
              <a:buNone/>
            </a:pPr>
            <a:r>
              <a:rPr lang="en-US" dirty="0">
                <a:solidFill>
                  <a:schemeClr val="tx1">
                    <a:lumMod val="85000"/>
                    <a:lumOff val="15000"/>
                  </a:schemeClr>
                </a:solidFill>
              </a:rPr>
              <a:t>11/30: Engaging Educational Partners</a:t>
            </a:r>
          </a:p>
          <a:p>
            <a:pPr marL="0" lvl="0" indent="0">
              <a:buNone/>
            </a:pPr>
            <a:r>
              <a:rPr lang="en-US" dirty="0">
                <a:solidFill>
                  <a:schemeClr val="tx1">
                    <a:lumMod val="85000"/>
                    <a:lumOff val="15000"/>
                  </a:schemeClr>
                </a:solidFill>
              </a:rPr>
              <a:t>12/7: Goals and Actions</a:t>
            </a:r>
          </a:p>
          <a:p>
            <a:pPr marL="0" indent="0">
              <a:buNone/>
            </a:pPr>
            <a:r>
              <a:rPr lang="en-US" dirty="0">
                <a:solidFill>
                  <a:schemeClr val="tx1">
                    <a:lumMod val="85000"/>
                    <a:lumOff val="15000"/>
                  </a:schemeClr>
                </a:solidFill>
              </a:rPr>
              <a:t>12/14: Increased or Improved Services, Part I</a:t>
            </a:r>
          </a:p>
        </p:txBody>
      </p:sp>
      <p:sp>
        <p:nvSpPr>
          <p:cNvPr id="7" name="Slide Number Placeholder 6">
            <a:extLst>
              <a:ext uri="{FF2B5EF4-FFF2-40B4-BE49-F238E27FC236}">
                <a16:creationId xmlns:a16="http://schemas.microsoft.com/office/drawing/2014/main" id="{D56F84C0-610C-4232-A64D-6D04C02BF112}"/>
              </a:ext>
            </a:extLst>
          </p:cNvPr>
          <p:cNvSpPr>
            <a:spLocks noGrp="1"/>
          </p:cNvSpPr>
          <p:nvPr>
            <p:ph type="sldNum" sz="quarter" idx="12"/>
          </p:nvPr>
        </p:nvSpPr>
        <p:spPr>
          <a:xfrm>
            <a:off x="9900458" y="6459785"/>
            <a:ext cx="1312025" cy="365125"/>
          </a:xfrm>
        </p:spPr>
        <p:txBody>
          <a:bodyPr/>
          <a:lstStyle/>
          <a:p>
            <a:pPr lvl="0"/>
            <a:fld id="{00000000-1234-1234-1234-123412341234}" type="slidenum">
              <a:rPr lang="en-US" sz="2400" noProof="0" smtClean="0">
                <a:latin typeface="Arial" panose="020B0604020202020204" pitchFamily="34" charset="0"/>
                <a:cs typeface="Arial" panose="020B0604020202020204" pitchFamily="34" charset="0"/>
              </a:rPr>
              <a:pPr lvl="0"/>
              <a:t>63</a:t>
            </a:fld>
            <a:endParaRPr lang="en-US" sz="2400" noProof="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21848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2CDCFE9-A28A-4555-891B-18A3EEF42F12}"/>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For More Information</a:t>
            </a:r>
          </a:p>
        </p:txBody>
      </p:sp>
      <p:sp>
        <p:nvSpPr>
          <p:cNvPr id="6" name="Content Placeholder 5">
            <a:extLst>
              <a:ext uri="{FF2B5EF4-FFF2-40B4-BE49-F238E27FC236}">
                <a16:creationId xmlns:a16="http://schemas.microsoft.com/office/drawing/2014/main" id="{D27F30B6-F1A4-46D6-9560-656AA036C73C}"/>
              </a:ext>
            </a:extLst>
          </p:cNvPr>
          <p:cNvSpPr>
            <a:spLocks noGrp="1"/>
          </p:cNvSpPr>
          <p:nvPr>
            <p:ph idx="1"/>
          </p:nvPr>
        </p:nvSpPr>
        <p:spPr>
          <a:xfrm>
            <a:off x="1097280" y="1845734"/>
            <a:ext cx="10058400" cy="4462076"/>
          </a:xfrm>
        </p:spPr>
        <p:txBody>
          <a:bodyPr vert="horz" lIns="91440" tIns="45720" rIns="91440" bIns="45720" rtlCol="0">
            <a:normAutofit lnSpcReduction="10000"/>
          </a:bodyPr>
          <a:lstStyle/>
          <a:p>
            <a:pPr marL="0" indent="0">
              <a:spcAft>
                <a:spcPts val="800"/>
              </a:spcAft>
              <a:buNone/>
            </a:pPr>
            <a:r>
              <a:rPr lang="en-US" dirty="0">
                <a:solidFill>
                  <a:schemeClr val="tx1">
                    <a:lumMod val="85000"/>
                    <a:lumOff val="15000"/>
                  </a:schemeClr>
                </a:solidFill>
              </a:rPr>
              <a:t>Local Control Funding Formula web page: </a:t>
            </a:r>
            <a:r>
              <a:rPr lang="en-US" dirty="0">
                <a:solidFill>
                  <a:srgbClr val="1704A0"/>
                </a:solidFill>
                <a:hlinkClick r:id="rId2" tooltip="Local Control Funding Formula web page">
                  <a:extLst>
                    <a:ext uri="{A12FA001-AC4F-418D-AE19-62706E023703}">
                      <ahyp:hlinkClr xmlns:ahyp="http://schemas.microsoft.com/office/drawing/2018/hyperlinkcolor" val="tx"/>
                    </a:ext>
                  </a:extLst>
                </a:hlinkClick>
              </a:rPr>
              <a:t>https://www.cde.ca.gov/fg/aa/lc/index.asp</a:t>
            </a:r>
            <a:r>
              <a:rPr lang="en-US" dirty="0">
                <a:solidFill>
                  <a:srgbClr val="1704A0"/>
                </a:solidFill>
              </a:rPr>
              <a:t>  </a:t>
            </a:r>
          </a:p>
          <a:p>
            <a:pPr marL="0" indent="0">
              <a:spcAft>
                <a:spcPts val="800"/>
              </a:spcAft>
              <a:buNone/>
            </a:pPr>
            <a:r>
              <a:rPr lang="en-US" dirty="0">
                <a:solidFill>
                  <a:schemeClr val="tx1">
                    <a:lumMod val="85000"/>
                    <a:lumOff val="15000"/>
                  </a:schemeClr>
                </a:solidFill>
              </a:rPr>
              <a:t>Local Control and Accountability Plan (LCAP) web page: </a:t>
            </a:r>
            <a:r>
              <a:rPr lang="en-US" dirty="0">
                <a:solidFill>
                  <a:srgbClr val="1704A0"/>
                </a:solidFill>
                <a:hlinkClick r:id="rId3" tooltip="Local Control and Accountability Plan (LCAP) web page">
                  <a:extLst>
                    <a:ext uri="{A12FA001-AC4F-418D-AE19-62706E023703}">
                      <ahyp:hlinkClr xmlns:ahyp="http://schemas.microsoft.com/office/drawing/2018/hyperlinkcolor" val="tx"/>
                    </a:ext>
                  </a:extLst>
                </a:hlinkClick>
              </a:rPr>
              <a:t>https://www.cde.ca.gov/re/lc/</a:t>
            </a:r>
            <a:endParaRPr lang="en-US" dirty="0">
              <a:solidFill>
                <a:srgbClr val="1704A0"/>
              </a:solidFill>
            </a:endParaRPr>
          </a:p>
          <a:p>
            <a:pPr marL="0" indent="0">
              <a:spcAft>
                <a:spcPts val="800"/>
              </a:spcAft>
              <a:buNone/>
            </a:pPr>
            <a:r>
              <a:rPr lang="en-US" dirty="0">
                <a:solidFill>
                  <a:schemeClr val="tx1">
                    <a:lumMod val="85000"/>
                    <a:lumOff val="15000"/>
                  </a:schemeClr>
                </a:solidFill>
              </a:rPr>
              <a:t>California School Dashboard web page: </a:t>
            </a:r>
            <a:r>
              <a:rPr lang="en-US" dirty="0">
                <a:solidFill>
                  <a:srgbClr val="1704A0"/>
                </a:solidFill>
                <a:hlinkClick r:id="rId4" tooltip="California School Dashboard web page">
                  <a:extLst>
                    <a:ext uri="{A12FA001-AC4F-418D-AE19-62706E023703}">
                      <ahyp:hlinkClr xmlns:ahyp="http://schemas.microsoft.com/office/drawing/2018/hyperlinkcolor" val="tx"/>
                    </a:ext>
                  </a:extLst>
                </a:hlinkClick>
              </a:rPr>
              <a:t>https://www.cde.ca.gov/ta/ac/cm/</a:t>
            </a:r>
            <a:endParaRPr lang="en-US" dirty="0">
              <a:solidFill>
                <a:srgbClr val="1704A0"/>
              </a:solidFill>
            </a:endParaRPr>
          </a:p>
          <a:p>
            <a:pPr marL="0" indent="0">
              <a:spcAft>
                <a:spcPts val="800"/>
              </a:spcAft>
              <a:buNone/>
            </a:pPr>
            <a:r>
              <a:rPr lang="en-US" dirty="0">
                <a:solidFill>
                  <a:schemeClr val="tx1">
                    <a:lumMod val="85000"/>
                    <a:lumOff val="15000"/>
                  </a:schemeClr>
                </a:solidFill>
              </a:rPr>
              <a:t>California's System of Support web page: </a:t>
            </a:r>
            <a:r>
              <a:rPr lang="en-US" dirty="0">
                <a:solidFill>
                  <a:srgbClr val="1704A0"/>
                </a:solidFill>
                <a:hlinkClick r:id="rId5" tooltip="California's System of Support web page">
                  <a:extLst>
                    <a:ext uri="{A12FA001-AC4F-418D-AE19-62706E023703}">
                      <ahyp:hlinkClr xmlns:ahyp="http://schemas.microsoft.com/office/drawing/2018/hyperlinkcolor" val="tx"/>
                    </a:ext>
                  </a:extLst>
                </a:hlinkClick>
              </a:rPr>
              <a:t>https://www.cde.ca.gov/sp/sw/t1/csss.asp</a:t>
            </a:r>
            <a:endParaRPr lang="en-US" dirty="0">
              <a:solidFill>
                <a:srgbClr val="1704A0"/>
              </a:solidFill>
              <a:hlinkClick r:id="rId5">
                <a:extLst>
                  <a:ext uri="{A12FA001-AC4F-418D-AE19-62706E023703}">
                    <ahyp:hlinkClr xmlns:ahyp="http://schemas.microsoft.com/office/drawing/2018/hyperlinkcolor" val="tx"/>
                  </a:ext>
                </a:extLst>
              </a:hlinkClick>
            </a:endParaRPr>
          </a:p>
          <a:p>
            <a:pPr marL="0" indent="0">
              <a:spcAft>
                <a:spcPts val="800"/>
              </a:spcAft>
              <a:buNone/>
            </a:pPr>
            <a:r>
              <a:rPr lang="en-US" dirty="0">
                <a:solidFill>
                  <a:schemeClr val="tx1">
                    <a:lumMod val="85000"/>
                    <a:lumOff val="15000"/>
                  </a:schemeClr>
                </a:solidFill>
              </a:rPr>
              <a:t>LCFF Updates:</a:t>
            </a:r>
          </a:p>
          <a:p>
            <a:pPr lvl="1">
              <a:spcAft>
                <a:spcPts val="800"/>
              </a:spcAft>
            </a:pPr>
            <a:r>
              <a:rPr lang="en-US" dirty="0">
                <a:solidFill>
                  <a:schemeClr val="tx1">
                    <a:lumMod val="85000"/>
                    <a:lumOff val="15000"/>
                  </a:schemeClr>
                </a:solidFill>
              </a:rPr>
              <a:t>Send a blank email to</a:t>
            </a:r>
            <a:r>
              <a:rPr lang="en-US" dirty="0"/>
              <a:t> </a:t>
            </a:r>
            <a:r>
              <a:rPr lang="en-US" dirty="0">
                <a:solidFill>
                  <a:srgbClr val="1704A0"/>
                </a:solidFill>
                <a:hlinkClick r:id="rId6" tooltip="Email address to join the LCFF listserv">
                  <a:extLst>
                    <a:ext uri="{A12FA001-AC4F-418D-AE19-62706E023703}">
                      <ahyp:hlinkClr xmlns:ahyp="http://schemas.microsoft.com/office/drawing/2018/hyperlinkcolor" val="tx"/>
                    </a:ext>
                  </a:extLst>
                </a:hlinkClick>
              </a:rPr>
              <a:t>join-LCFF-list@mlist.cde.ca.gov</a:t>
            </a:r>
            <a:endParaRPr lang="en-US" dirty="0">
              <a:solidFill>
                <a:srgbClr val="1704A0"/>
              </a:solidFill>
            </a:endParaRPr>
          </a:p>
        </p:txBody>
      </p:sp>
      <p:sp>
        <p:nvSpPr>
          <p:cNvPr id="4" name="Slide Number Placeholder 3">
            <a:extLst>
              <a:ext uri="{FF2B5EF4-FFF2-40B4-BE49-F238E27FC236}">
                <a16:creationId xmlns:a16="http://schemas.microsoft.com/office/drawing/2014/main" id="{C79450FF-C744-4C4B-8124-3FB39D3A845F}"/>
              </a:ext>
            </a:extLst>
          </p:cNvPr>
          <p:cNvSpPr>
            <a:spLocks noGrp="1"/>
          </p:cNvSpPr>
          <p:nvPr>
            <p:ph type="sldNum" sz="quarter" idx="12"/>
          </p:nvPr>
        </p:nvSpPr>
        <p:spPr>
          <a:xfrm>
            <a:off x="9900458" y="6459785"/>
            <a:ext cx="1312025" cy="365125"/>
          </a:xfrm>
        </p:spPr>
        <p:txBody>
          <a:bodyPr>
            <a:noAutofit/>
          </a:bodyPr>
          <a:lstStyle/>
          <a:p>
            <a:fld id="{1E47FE53-EBF0-4DA7-9D9D-CC1C3A20F3CB}" type="slidenum">
              <a:rPr lang="en-US" sz="2400" smtClean="0">
                <a:latin typeface="Arial" panose="020B0604020202020204" pitchFamily="34" charset="0"/>
                <a:cs typeface="Arial" panose="020B0604020202020204" pitchFamily="34" charset="0"/>
              </a:rPr>
              <a:pPr/>
              <a:t>64</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34973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2CDCFE9-A28A-4555-891B-18A3EEF42F12}"/>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Contact Information</a:t>
            </a:r>
          </a:p>
        </p:txBody>
      </p:sp>
      <p:sp>
        <p:nvSpPr>
          <p:cNvPr id="6" name="Content Placeholder 5">
            <a:extLst>
              <a:ext uri="{FF2B5EF4-FFF2-40B4-BE49-F238E27FC236}">
                <a16:creationId xmlns:a16="http://schemas.microsoft.com/office/drawing/2014/main" id="{D27F30B6-F1A4-46D6-9560-656AA036C73C}"/>
              </a:ext>
            </a:extLst>
          </p:cNvPr>
          <p:cNvSpPr>
            <a:spLocks noGrp="1"/>
          </p:cNvSpPr>
          <p:nvPr>
            <p:ph idx="1"/>
          </p:nvPr>
        </p:nvSpPr>
        <p:spPr>
          <a:xfrm>
            <a:off x="1097280" y="1845734"/>
            <a:ext cx="10058400" cy="4023360"/>
          </a:xfrm>
        </p:spPr>
        <p:txBody>
          <a:bodyPr vert="horz" lIns="91440" tIns="45720" rIns="91440" bIns="45720" rtlCol="0">
            <a:normAutofit/>
          </a:bodyPr>
          <a:lstStyle/>
          <a:p>
            <a:pPr lvl="1">
              <a:spcBef>
                <a:spcPts val="0"/>
              </a:spcBef>
              <a:spcAft>
                <a:spcPts val="800"/>
              </a:spcAft>
            </a:pPr>
            <a:r>
              <a:rPr lang="en-US" dirty="0">
                <a:solidFill>
                  <a:schemeClr val="tx1">
                    <a:lumMod val="85000"/>
                    <a:lumOff val="15000"/>
                  </a:schemeClr>
                </a:solidFill>
              </a:rPr>
              <a:t>If you have any questions related to the LCAP or LCFF, please contact the Local Agency Systems Support Office at </a:t>
            </a:r>
            <a:r>
              <a:rPr lang="en-US" dirty="0">
                <a:solidFill>
                  <a:srgbClr val="1704A0"/>
                </a:solidFill>
                <a:hlinkClick r:id="rId2" tooltip="LCFF@cde.ca.gov">
                  <a:extLst>
                    <a:ext uri="{A12FA001-AC4F-418D-AE19-62706E023703}">
                      <ahyp:hlinkClr xmlns:ahyp="http://schemas.microsoft.com/office/drawing/2018/hyperlinkcolor" val="tx"/>
                    </a:ext>
                  </a:extLst>
                </a:hlinkClick>
              </a:rPr>
              <a:t>LCFF@cde.ca.gov</a:t>
            </a:r>
            <a:r>
              <a:rPr lang="en-US" dirty="0">
                <a:solidFill>
                  <a:srgbClr val="1704A0"/>
                </a:solidFill>
              </a:rPr>
              <a:t>  </a:t>
            </a:r>
          </a:p>
          <a:p>
            <a:pPr lvl="1">
              <a:spcBef>
                <a:spcPts val="0"/>
              </a:spcBef>
              <a:spcAft>
                <a:spcPts val="800"/>
              </a:spcAft>
            </a:pPr>
            <a:r>
              <a:rPr lang="en-US" dirty="0">
                <a:solidFill>
                  <a:schemeClr val="tx1">
                    <a:lumMod val="85000"/>
                    <a:lumOff val="15000"/>
                  </a:schemeClr>
                </a:solidFill>
              </a:rPr>
              <a:t>For additional information about this or other webinars in this series, including PowerPoint files, please see the Tuesdays @ 2 webpage at </a:t>
            </a:r>
            <a:r>
              <a:rPr lang="en-US" dirty="0">
                <a:solidFill>
                  <a:srgbClr val="1704A0"/>
                </a:solidFill>
                <a:hlinkClick r:id="rId3" tooltip="Tuesdays @ 2 webpage">
                  <a:extLst>
                    <a:ext uri="{A12FA001-AC4F-418D-AE19-62706E023703}">
                      <ahyp:hlinkClr xmlns:ahyp="http://schemas.microsoft.com/office/drawing/2018/hyperlinkcolor" val="tx"/>
                    </a:ext>
                  </a:extLst>
                </a:hlinkClick>
              </a:rPr>
              <a:t>https://www.cde.ca.gov/fg/aa/lc/tuesdaysat2.asp</a:t>
            </a:r>
            <a:r>
              <a:rPr lang="en-US" dirty="0">
                <a:solidFill>
                  <a:srgbClr val="1704A0"/>
                </a:solidFill>
              </a:rPr>
              <a:t> </a:t>
            </a:r>
          </a:p>
          <a:p>
            <a:pPr lvl="1">
              <a:spcBef>
                <a:spcPts val="0"/>
              </a:spcBef>
              <a:spcAft>
                <a:spcPts val="800"/>
              </a:spcAft>
            </a:pPr>
            <a:r>
              <a:rPr lang="en-US" dirty="0">
                <a:solidFill>
                  <a:schemeClr val="tx1">
                    <a:lumMod val="85000"/>
                    <a:lumOff val="15000"/>
                  </a:schemeClr>
                </a:solidFill>
              </a:rPr>
              <a:t>For questions related to the Dashboard please contact the Analysis Measurement and Accountability Team at </a:t>
            </a:r>
            <a:r>
              <a:rPr lang="en-US" dirty="0">
                <a:solidFill>
                  <a:srgbClr val="1704A0"/>
                </a:solidFill>
                <a:hlinkClick r:id="rId4" tooltip="Dashboard@cde.ca.gov">
                  <a:extLst>
                    <a:ext uri="{A12FA001-AC4F-418D-AE19-62706E023703}">
                      <ahyp:hlinkClr xmlns:ahyp="http://schemas.microsoft.com/office/drawing/2018/hyperlinkcolor" val="tx"/>
                    </a:ext>
                  </a:extLst>
                </a:hlinkClick>
              </a:rPr>
              <a:t>Dashboard@cde.ca.gov</a:t>
            </a:r>
            <a:r>
              <a:rPr lang="en-US" dirty="0">
                <a:solidFill>
                  <a:srgbClr val="1704A0"/>
                </a:solidFill>
              </a:rPr>
              <a:t>  </a:t>
            </a:r>
          </a:p>
          <a:p>
            <a:pPr lvl="1">
              <a:spcBef>
                <a:spcPts val="0"/>
              </a:spcBef>
              <a:spcAft>
                <a:spcPts val="800"/>
              </a:spcAft>
            </a:pPr>
            <a:r>
              <a:rPr lang="en-US" dirty="0">
                <a:solidFill>
                  <a:schemeClr val="tx1">
                    <a:lumMod val="85000"/>
                    <a:lumOff val="15000"/>
                  </a:schemeClr>
                </a:solidFill>
              </a:rPr>
              <a:t>For questions related to the System of Support please contact the System of Support Office at </a:t>
            </a:r>
            <a:r>
              <a:rPr lang="en-US" dirty="0">
                <a:solidFill>
                  <a:srgbClr val="1704A0"/>
                </a:solidFill>
                <a:hlinkClick r:id="rId5" tooltip="Dashboard@cde.ca.gov">
                  <a:extLst>
                    <a:ext uri="{A12FA001-AC4F-418D-AE19-62706E023703}">
                      <ahyp:hlinkClr xmlns:ahyp="http://schemas.microsoft.com/office/drawing/2018/hyperlinkcolor" val="tx"/>
                    </a:ext>
                  </a:extLst>
                </a:hlinkClick>
              </a:rPr>
              <a:t>CASystemofSupport@cde.ca.gov</a:t>
            </a:r>
            <a:r>
              <a:rPr lang="en-US" dirty="0">
                <a:solidFill>
                  <a:srgbClr val="1704A0"/>
                </a:solidFill>
              </a:rPr>
              <a:t> </a:t>
            </a:r>
          </a:p>
        </p:txBody>
      </p:sp>
      <p:sp>
        <p:nvSpPr>
          <p:cNvPr id="4" name="Slide Number Placeholder 3">
            <a:extLst>
              <a:ext uri="{FF2B5EF4-FFF2-40B4-BE49-F238E27FC236}">
                <a16:creationId xmlns:a16="http://schemas.microsoft.com/office/drawing/2014/main" id="{C79450FF-C744-4C4B-8124-3FB39D3A845F}"/>
              </a:ext>
            </a:extLst>
          </p:cNvPr>
          <p:cNvSpPr>
            <a:spLocks noGrp="1"/>
          </p:cNvSpPr>
          <p:nvPr>
            <p:ph type="sldNum" sz="quarter" idx="12"/>
          </p:nvPr>
        </p:nvSpPr>
        <p:spPr>
          <a:xfrm>
            <a:off x="9900458" y="6459785"/>
            <a:ext cx="1312025" cy="365125"/>
          </a:xfrm>
        </p:spPr>
        <p:txBody>
          <a:bodyPr>
            <a:noAutofit/>
          </a:bodyPr>
          <a:lstStyle/>
          <a:p>
            <a:fld id="{1E47FE53-EBF0-4DA7-9D9D-CC1C3A20F3CB}" type="slidenum">
              <a:rPr lang="en-US" sz="2400" smtClean="0">
                <a:latin typeface="Arial" panose="020B0604020202020204" pitchFamily="34" charset="0"/>
                <a:cs typeface="Arial" panose="020B0604020202020204" pitchFamily="34" charset="0"/>
              </a:rPr>
              <a:pPr/>
              <a:t>65</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56450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9426982-7773-47DF-9C08-9F0AA8D375CF}"/>
              </a:ext>
            </a:extLst>
          </p:cNvPr>
          <p:cNvSpPr>
            <a:spLocks noGrp="1"/>
          </p:cNvSpPr>
          <p:nvPr>
            <p:ph type="title"/>
          </p:nvPr>
        </p:nvSpPr>
        <p:spPr>
          <a:xfrm>
            <a:off x="1097280" y="758952"/>
            <a:ext cx="10058400" cy="3566160"/>
          </a:xfrm>
        </p:spPr>
        <p:txBody>
          <a:bodyPr vert="horz" lIns="91440" tIns="45720" rIns="91440" bIns="45720" rtlCol="0" anchor="b">
            <a:normAutofit/>
          </a:bodyPr>
          <a:lstStyle/>
          <a:p>
            <a:r>
              <a:rPr lang="en-US" dirty="0"/>
              <a:t>Thank you for attending!</a:t>
            </a:r>
          </a:p>
        </p:txBody>
      </p:sp>
      <p:sp>
        <p:nvSpPr>
          <p:cNvPr id="4" name="Slide Number Placeholder 3">
            <a:extLst>
              <a:ext uri="{FF2B5EF4-FFF2-40B4-BE49-F238E27FC236}">
                <a16:creationId xmlns:a16="http://schemas.microsoft.com/office/drawing/2014/main" id="{D3D22527-E4B5-4944-B885-AC95006B0BC5}"/>
              </a:ext>
            </a:extLst>
          </p:cNvPr>
          <p:cNvSpPr>
            <a:spLocks noGrp="1"/>
          </p:cNvSpPr>
          <p:nvPr>
            <p:ph type="sldNum" sz="quarter" idx="12"/>
          </p:nvPr>
        </p:nvSpPr>
        <p:spPr>
          <a:xfrm>
            <a:off x="9900458" y="6459785"/>
            <a:ext cx="1312025" cy="365125"/>
          </a:xfrm>
        </p:spPr>
        <p:txBody>
          <a:bodyPr vert="horz" lIns="91440" tIns="45720" rIns="91440" bIns="45720" rtlCol="0" anchor="ctr">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defRPr sz="1200" b="0" i="0" u="none" strike="noStrike" cap="none">
                <a:solidFill>
                  <a:schemeClr val="tx1">
                    <a:tint val="75000"/>
                  </a:schemeClr>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lvl="0"/>
            <a:fld id="{00000000-1234-1234-1234-123412341234}" type="slidenum">
              <a:rPr lang="en-US" sz="2400" smtClean="0">
                <a:solidFill>
                  <a:schemeClr val="bg1"/>
                </a:solidFill>
              </a:rPr>
              <a:pPr lvl="0"/>
              <a:t>66</a:t>
            </a:fld>
            <a:endParaRPr lang="en-US" sz="2400" dirty="0">
              <a:solidFill>
                <a:schemeClr val="bg1"/>
              </a:solidFill>
            </a:endParaRPr>
          </a:p>
        </p:txBody>
      </p:sp>
    </p:spTree>
    <p:extLst>
      <p:ext uri="{BB962C8B-B14F-4D97-AF65-F5344CB8AC3E}">
        <p14:creationId xmlns:p14="http://schemas.microsoft.com/office/powerpoint/2010/main" val="35517984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758F91D-0A8C-4A78-958D-7AEE920BA82E}"/>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Funding Before the LCFF (1 of 2)</a:t>
            </a:r>
          </a:p>
        </p:txBody>
      </p:sp>
      <p:sp>
        <p:nvSpPr>
          <p:cNvPr id="6" name="Content Placeholder 5">
            <a:extLst>
              <a:ext uri="{FF2B5EF4-FFF2-40B4-BE49-F238E27FC236}">
                <a16:creationId xmlns:a16="http://schemas.microsoft.com/office/drawing/2014/main" id="{2E42F516-2FDE-4CEF-803F-5D77DAA7AC93}"/>
              </a:ext>
            </a:extLst>
          </p:cNvPr>
          <p:cNvSpPr>
            <a:spLocks noGrp="1"/>
          </p:cNvSpPr>
          <p:nvPr>
            <p:ph idx="1"/>
          </p:nvPr>
        </p:nvSpPr>
        <p:spPr>
          <a:xfrm>
            <a:off x="1097280" y="1845734"/>
            <a:ext cx="10058400" cy="4023360"/>
          </a:xfrm>
        </p:spPr>
        <p:txBody>
          <a:bodyPr anchor="t">
            <a:normAutofit/>
          </a:bodyPr>
          <a:lstStyle/>
          <a:p>
            <a:pPr marL="0" indent="0">
              <a:buNone/>
            </a:pPr>
            <a:r>
              <a:rPr lang="en-US" dirty="0">
                <a:solidFill>
                  <a:schemeClr val="tx1">
                    <a:lumMod val="85000"/>
                    <a:lumOff val="15000"/>
                  </a:schemeClr>
                </a:solidFill>
              </a:rPr>
              <a:t>Until 1971: local control / local funding through property taxes</a:t>
            </a:r>
          </a:p>
          <a:p>
            <a:pPr marL="0" indent="0">
              <a:buNone/>
            </a:pPr>
            <a:r>
              <a:rPr lang="en-US" dirty="0">
                <a:solidFill>
                  <a:schemeClr val="tx1">
                    <a:lumMod val="85000"/>
                    <a:lumOff val="15000"/>
                  </a:schemeClr>
                </a:solidFill>
              </a:rPr>
              <a:t>1972: Revenue Limits (frozen at then current level) - beginning of State control</a:t>
            </a:r>
          </a:p>
          <a:p>
            <a:pPr marL="0" indent="0">
              <a:buNone/>
            </a:pPr>
            <a:r>
              <a:rPr lang="en-US" dirty="0" err="1">
                <a:solidFill>
                  <a:schemeClr val="tx1">
                    <a:lumMod val="85000"/>
                    <a:lumOff val="15000"/>
                  </a:schemeClr>
                </a:solidFill>
              </a:rPr>
              <a:t>Serano</a:t>
            </a:r>
            <a:r>
              <a:rPr lang="en-US" dirty="0">
                <a:solidFill>
                  <a:schemeClr val="tx1">
                    <a:lumMod val="85000"/>
                    <a:lumOff val="15000"/>
                  </a:schemeClr>
                </a:solidFill>
              </a:rPr>
              <a:t> vs. Priest: inequities in funding unconstitutional</a:t>
            </a:r>
          </a:p>
          <a:p>
            <a:pPr marL="0" indent="0">
              <a:buNone/>
            </a:pPr>
            <a:r>
              <a:rPr lang="en-US" dirty="0">
                <a:solidFill>
                  <a:schemeClr val="tx1">
                    <a:lumMod val="85000"/>
                    <a:lumOff val="15000"/>
                  </a:schemeClr>
                </a:solidFill>
              </a:rPr>
              <a:t>1978: Prop 13, which shifted a preponderance of funding away from local property taxes</a:t>
            </a:r>
          </a:p>
        </p:txBody>
      </p:sp>
      <p:sp>
        <p:nvSpPr>
          <p:cNvPr id="4" name="Slide Number Placeholder 3">
            <a:extLst>
              <a:ext uri="{FF2B5EF4-FFF2-40B4-BE49-F238E27FC236}">
                <a16:creationId xmlns:a16="http://schemas.microsoft.com/office/drawing/2014/main" id="{A2913209-1670-45F0-9313-AE2B3E723413}"/>
              </a:ext>
            </a:extLst>
          </p:cNvPr>
          <p:cNvSpPr>
            <a:spLocks noGrp="1"/>
          </p:cNvSpPr>
          <p:nvPr>
            <p:ph type="sldNum" sz="quarter" idx="12"/>
          </p:nvPr>
        </p:nvSpPr>
        <p:spPr>
          <a:xfrm>
            <a:off x="9900458" y="6459785"/>
            <a:ext cx="1312025" cy="365125"/>
          </a:xfrm>
        </p:spPr>
        <p:txBody>
          <a:bodyPr>
            <a:noAutofit/>
          </a:bodyPr>
          <a:lstStyle/>
          <a:p>
            <a:pPr lvl="0"/>
            <a:fld id="{00000000-1234-1234-1234-123412341234}" type="slidenum">
              <a:rPr lang="en-US" sz="2400" smtClean="0">
                <a:latin typeface="Arial" panose="020B0604020202020204" pitchFamily="34" charset="0"/>
                <a:cs typeface="Arial" panose="020B0604020202020204" pitchFamily="34" charset="0"/>
              </a:rPr>
              <a:pPr lvl="0"/>
              <a:t>7</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42923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758F91D-0A8C-4A78-958D-7AEE920BA82E}"/>
              </a:ext>
            </a:extLst>
          </p:cNvPr>
          <p:cNvSpPr>
            <a:spLocks noGrp="1"/>
          </p:cNvSpPr>
          <p:nvPr>
            <p:ph type="title"/>
          </p:nvPr>
        </p:nvSpPr>
        <p:spPr>
          <a:xfrm>
            <a:off x="1097280" y="286603"/>
            <a:ext cx="10058400" cy="1450757"/>
          </a:xfrm>
        </p:spPr>
        <p:txBody>
          <a:bodyPr>
            <a:normAutofit/>
          </a:bodyPr>
          <a:lstStyle/>
          <a:p>
            <a:r>
              <a:rPr lang="en-US" dirty="0">
                <a:solidFill>
                  <a:schemeClr val="tx1">
                    <a:lumMod val="85000"/>
                    <a:lumOff val="15000"/>
                  </a:schemeClr>
                </a:solidFill>
              </a:rPr>
              <a:t>Funding Before the LCFF (2 of 2)</a:t>
            </a:r>
          </a:p>
        </p:txBody>
      </p:sp>
      <p:sp>
        <p:nvSpPr>
          <p:cNvPr id="6" name="Content Placeholder 5">
            <a:extLst>
              <a:ext uri="{FF2B5EF4-FFF2-40B4-BE49-F238E27FC236}">
                <a16:creationId xmlns:a16="http://schemas.microsoft.com/office/drawing/2014/main" id="{2E42F516-2FDE-4CEF-803F-5D77DAA7AC93}"/>
              </a:ext>
            </a:extLst>
          </p:cNvPr>
          <p:cNvSpPr>
            <a:spLocks noGrp="1"/>
          </p:cNvSpPr>
          <p:nvPr>
            <p:ph idx="1"/>
          </p:nvPr>
        </p:nvSpPr>
        <p:spPr>
          <a:xfrm>
            <a:off x="1097280" y="1845734"/>
            <a:ext cx="10058400" cy="4023360"/>
          </a:xfrm>
        </p:spPr>
        <p:txBody>
          <a:bodyPr anchor="t">
            <a:normAutofit/>
          </a:bodyPr>
          <a:lstStyle/>
          <a:p>
            <a:pPr marL="0" indent="0">
              <a:buNone/>
            </a:pPr>
            <a:r>
              <a:rPr lang="en-US" dirty="0">
                <a:solidFill>
                  <a:schemeClr val="tx1">
                    <a:lumMod val="85000"/>
                    <a:lumOff val="15000"/>
                  </a:schemeClr>
                </a:solidFill>
              </a:rPr>
              <a:t>1980–2013</a:t>
            </a:r>
          </a:p>
          <a:p>
            <a:pPr lvl="1"/>
            <a:r>
              <a:rPr lang="en-US" dirty="0">
                <a:solidFill>
                  <a:schemeClr val="tx1">
                    <a:lumMod val="85000"/>
                    <a:lumOff val="15000"/>
                  </a:schemeClr>
                </a:solidFill>
              </a:rPr>
              <a:t>Modest growth in revenue limits, but a massive growth in categorical programs</a:t>
            </a:r>
          </a:p>
          <a:p>
            <a:pPr marL="0" indent="0">
              <a:buNone/>
            </a:pPr>
            <a:r>
              <a:rPr lang="en-US" dirty="0">
                <a:solidFill>
                  <a:schemeClr val="tx1">
                    <a:lumMod val="85000"/>
                    <a:lumOff val="15000"/>
                  </a:schemeClr>
                </a:solidFill>
              </a:rPr>
              <a:t>1988</a:t>
            </a:r>
          </a:p>
          <a:p>
            <a:pPr lvl="1"/>
            <a:r>
              <a:rPr lang="en-US" dirty="0">
                <a:solidFill>
                  <a:schemeClr val="tx1">
                    <a:lumMod val="85000"/>
                    <a:lumOff val="15000"/>
                  </a:schemeClr>
                </a:solidFill>
              </a:rPr>
              <a:t>Proposition 98</a:t>
            </a:r>
          </a:p>
          <a:p>
            <a:pPr marL="0" indent="0">
              <a:buNone/>
            </a:pPr>
            <a:r>
              <a:rPr lang="en-US" dirty="0">
                <a:solidFill>
                  <a:schemeClr val="tx1">
                    <a:lumMod val="85000"/>
                    <a:lumOff val="15000"/>
                  </a:schemeClr>
                </a:solidFill>
              </a:rPr>
              <a:t>2008–2009</a:t>
            </a:r>
          </a:p>
          <a:p>
            <a:pPr lvl="1"/>
            <a:r>
              <a:rPr lang="en-US" dirty="0">
                <a:solidFill>
                  <a:schemeClr val="tx1">
                    <a:lumMod val="85000"/>
                    <a:lumOff val="15000"/>
                  </a:schemeClr>
                </a:solidFill>
              </a:rPr>
              <a:t>Great Recession, midyear cuts budget, categorical flexibility</a:t>
            </a:r>
          </a:p>
          <a:p>
            <a:pPr marL="0" indent="0">
              <a:buNone/>
            </a:pPr>
            <a:r>
              <a:rPr lang="en-US" dirty="0">
                <a:solidFill>
                  <a:schemeClr val="tx1">
                    <a:lumMod val="85000"/>
                    <a:lumOff val="15000"/>
                  </a:schemeClr>
                </a:solidFill>
              </a:rPr>
              <a:t>2013–2014</a:t>
            </a:r>
          </a:p>
          <a:p>
            <a:pPr lvl="1"/>
            <a:r>
              <a:rPr lang="en-US" dirty="0">
                <a:solidFill>
                  <a:schemeClr val="tx1">
                    <a:lumMod val="85000"/>
                    <a:lumOff val="15000"/>
                  </a:schemeClr>
                </a:solidFill>
              </a:rPr>
              <a:t>First year of LCFF, elimination of over 40 categorical programs</a:t>
            </a:r>
          </a:p>
        </p:txBody>
      </p:sp>
      <p:sp>
        <p:nvSpPr>
          <p:cNvPr id="4" name="Slide Number Placeholder 3">
            <a:extLst>
              <a:ext uri="{FF2B5EF4-FFF2-40B4-BE49-F238E27FC236}">
                <a16:creationId xmlns:a16="http://schemas.microsoft.com/office/drawing/2014/main" id="{A2913209-1670-45F0-9313-AE2B3E723413}"/>
              </a:ext>
            </a:extLst>
          </p:cNvPr>
          <p:cNvSpPr>
            <a:spLocks noGrp="1"/>
          </p:cNvSpPr>
          <p:nvPr>
            <p:ph type="sldNum" sz="quarter" idx="12"/>
          </p:nvPr>
        </p:nvSpPr>
        <p:spPr>
          <a:xfrm>
            <a:off x="9900458" y="6459785"/>
            <a:ext cx="1312025" cy="365125"/>
          </a:xfrm>
        </p:spPr>
        <p:txBody>
          <a:bodyPr>
            <a:noAutofit/>
          </a:bodyPr>
          <a:lstStyle/>
          <a:p>
            <a:pPr lvl="0"/>
            <a:fld id="{00000000-1234-1234-1234-123412341234}" type="slidenum">
              <a:rPr lang="en-US" sz="2400" smtClean="0">
                <a:latin typeface="Arial" panose="020B0604020202020204" pitchFamily="34" charset="0"/>
                <a:cs typeface="Arial" panose="020B0604020202020204" pitchFamily="34" charset="0"/>
              </a:rPr>
              <a:pPr lvl="0"/>
              <a:t>8</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0497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87FCF-5940-4F12-B38C-8A23041798FE}"/>
              </a:ext>
            </a:extLst>
          </p:cNvPr>
          <p:cNvSpPr>
            <a:spLocks noGrp="1"/>
          </p:cNvSpPr>
          <p:nvPr>
            <p:ph type="title"/>
          </p:nvPr>
        </p:nvSpPr>
        <p:spPr>
          <a:xfrm>
            <a:off x="1097280" y="286603"/>
            <a:ext cx="10058400" cy="1450757"/>
          </a:xfrm>
        </p:spPr>
        <p:txBody>
          <a:bodyPr anchor="b">
            <a:normAutofit/>
          </a:bodyPr>
          <a:lstStyle/>
          <a:p>
            <a:r>
              <a:rPr lang="en-US" dirty="0">
                <a:solidFill>
                  <a:schemeClr val="tx1">
                    <a:lumMod val="85000"/>
                    <a:lumOff val="15000"/>
                  </a:schemeClr>
                </a:solidFill>
              </a:rPr>
              <a:t>Accountability Before the LCFF</a:t>
            </a:r>
          </a:p>
        </p:txBody>
      </p:sp>
      <p:sp>
        <p:nvSpPr>
          <p:cNvPr id="3" name="Content Placeholder 2">
            <a:extLst>
              <a:ext uri="{FF2B5EF4-FFF2-40B4-BE49-F238E27FC236}">
                <a16:creationId xmlns:a16="http://schemas.microsoft.com/office/drawing/2014/main" id="{4371074E-9151-466A-BE37-4FBCFEC1A4FC}"/>
              </a:ext>
            </a:extLst>
          </p:cNvPr>
          <p:cNvSpPr>
            <a:spLocks noGrp="1"/>
          </p:cNvSpPr>
          <p:nvPr>
            <p:ph idx="1"/>
          </p:nvPr>
        </p:nvSpPr>
        <p:spPr>
          <a:xfrm>
            <a:off x="1097280" y="1845733"/>
            <a:ext cx="10058400" cy="4522793"/>
          </a:xfrm>
        </p:spPr>
        <p:txBody>
          <a:bodyPr>
            <a:normAutofit fontScale="92500" lnSpcReduction="10000"/>
          </a:bodyPr>
          <a:lstStyle/>
          <a:p>
            <a:pPr marL="0" indent="0">
              <a:buNone/>
            </a:pPr>
            <a:r>
              <a:rPr lang="en-US" sz="2600" dirty="0">
                <a:solidFill>
                  <a:schemeClr val="tx1">
                    <a:lumMod val="85000"/>
                    <a:lumOff val="15000"/>
                  </a:schemeClr>
                </a:solidFill>
              </a:rPr>
              <a:t>Accountability before LCFF was a top-down system characterized by a single measure of success and a one-size-fits-all approach to improvement.</a:t>
            </a:r>
          </a:p>
          <a:p>
            <a:pPr marL="0" indent="0">
              <a:buNone/>
            </a:pPr>
            <a:r>
              <a:rPr lang="en-US" sz="2600" dirty="0">
                <a:solidFill>
                  <a:schemeClr val="tx1">
                    <a:lumMod val="85000"/>
                    <a:lumOff val="15000"/>
                  </a:schemeClr>
                </a:solidFill>
              </a:rPr>
              <a:t>The Public Schools Accountability Act (1999)</a:t>
            </a:r>
          </a:p>
          <a:p>
            <a:pPr lvl="1"/>
            <a:r>
              <a:rPr lang="en-US" sz="2600" dirty="0">
                <a:solidFill>
                  <a:schemeClr val="tx1">
                    <a:lumMod val="85000"/>
                    <a:lumOff val="15000"/>
                  </a:schemeClr>
                </a:solidFill>
              </a:rPr>
              <a:t>The Academic Performance Index (API)</a:t>
            </a:r>
          </a:p>
          <a:p>
            <a:pPr lvl="1"/>
            <a:r>
              <a:rPr lang="en-US" sz="2600" dirty="0">
                <a:solidFill>
                  <a:schemeClr val="tx1">
                    <a:lumMod val="85000"/>
                    <a:lumOff val="15000"/>
                  </a:schemeClr>
                </a:solidFill>
              </a:rPr>
              <a:t>The Immediate Intervention/ Underperforming Schools Program</a:t>
            </a:r>
          </a:p>
          <a:p>
            <a:pPr lvl="2"/>
            <a:r>
              <a:rPr lang="en-US" sz="2600" dirty="0">
                <a:solidFill>
                  <a:schemeClr val="tx1">
                    <a:lumMod val="85000"/>
                    <a:lumOff val="15000"/>
                  </a:schemeClr>
                </a:solidFill>
              </a:rPr>
              <a:t>School Assistance and Intervention Team (SAIT)</a:t>
            </a:r>
          </a:p>
          <a:p>
            <a:pPr lvl="2"/>
            <a:r>
              <a:rPr lang="en-US" sz="2600" dirty="0">
                <a:solidFill>
                  <a:schemeClr val="tx1">
                    <a:lumMod val="85000"/>
                    <a:lumOff val="15000"/>
                  </a:schemeClr>
                </a:solidFill>
              </a:rPr>
              <a:t>District Assistance and Intervention Team (DAIT)</a:t>
            </a:r>
          </a:p>
          <a:p>
            <a:pPr marL="0" indent="0">
              <a:buNone/>
            </a:pPr>
            <a:r>
              <a:rPr lang="en-US" sz="2600" dirty="0">
                <a:solidFill>
                  <a:schemeClr val="tx1">
                    <a:lumMod val="85000"/>
                    <a:lumOff val="15000"/>
                  </a:schemeClr>
                </a:solidFill>
              </a:rPr>
              <a:t>The No Child Left Behind Act of 2001 (NCLB)</a:t>
            </a:r>
          </a:p>
          <a:p>
            <a:pPr lvl="1"/>
            <a:r>
              <a:rPr lang="en-US" sz="2600" dirty="0">
                <a:solidFill>
                  <a:schemeClr val="tx1">
                    <a:lumMod val="85000"/>
                    <a:lumOff val="15000"/>
                  </a:schemeClr>
                </a:solidFill>
              </a:rPr>
              <a:t>Adequate Yearly Progress (AYP)</a:t>
            </a:r>
          </a:p>
          <a:p>
            <a:pPr lvl="1"/>
            <a:r>
              <a:rPr lang="en-US" sz="2600" dirty="0">
                <a:solidFill>
                  <a:schemeClr val="tx1">
                    <a:lumMod val="85000"/>
                    <a:lumOff val="15000"/>
                  </a:schemeClr>
                </a:solidFill>
              </a:rPr>
              <a:t>Program Improvement</a:t>
            </a:r>
          </a:p>
          <a:p>
            <a:pPr lvl="1"/>
            <a:r>
              <a:rPr lang="en-US" sz="2600" dirty="0">
                <a:solidFill>
                  <a:schemeClr val="tx1">
                    <a:lumMod val="85000"/>
                    <a:lumOff val="15000"/>
                  </a:schemeClr>
                </a:solidFill>
              </a:rPr>
              <a:t>Corrective Action</a:t>
            </a:r>
          </a:p>
          <a:p>
            <a:pPr lvl="1"/>
            <a:endParaRPr lang="en-US" dirty="0"/>
          </a:p>
        </p:txBody>
      </p:sp>
      <p:sp>
        <p:nvSpPr>
          <p:cNvPr id="4" name="Slide Number Placeholder 3">
            <a:extLst>
              <a:ext uri="{FF2B5EF4-FFF2-40B4-BE49-F238E27FC236}">
                <a16:creationId xmlns:a16="http://schemas.microsoft.com/office/drawing/2014/main" id="{98022804-E519-4676-81EB-B3D0F832154C}"/>
              </a:ext>
            </a:extLst>
          </p:cNvPr>
          <p:cNvSpPr>
            <a:spLocks noGrp="1"/>
          </p:cNvSpPr>
          <p:nvPr>
            <p:ph type="sldNum" sz="quarter" idx="12"/>
          </p:nvPr>
        </p:nvSpPr>
        <p:spPr>
          <a:xfrm>
            <a:off x="9900458" y="6459785"/>
            <a:ext cx="1312025" cy="365125"/>
          </a:xfrm>
        </p:spPr>
        <p:txBody>
          <a:bodyPr>
            <a:noAutofit/>
          </a:bodyPr>
          <a:lstStyle/>
          <a:p>
            <a:fld id="{1E47FE53-EBF0-4DA7-9D9D-CC1C3A20F3CB}" type="slidenum">
              <a:rPr lang="en-US" sz="2400" smtClean="0">
                <a:latin typeface="Arial" panose="020B0604020202020204" pitchFamily="34" charset="0"/>
                <a:cs typeface="Arial" panose="020B0604020202020204" pitchFamily="34" charset="0"/>
              </a:rPr>
              <a:pPr/>
              <a:t>9</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08019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3_Blank Presentation">
  <a:themeElements>
    <a:clrScheme name="NSD Colors">
      <a:dk1>
        <a:srgbClr val="000000"/>
      </a:dk1>
      <a:lt1>
        <a:srgbClr val="FFFFFF"/>
      </a:lt1>
      <a:dk2>
        <a:srgbClr val="34554C"/>
      </a:dk2>
      <a:lt2>
        <a:srgbClr val="FFFFFF"/>
      </a:lt2>
      <a:accent1>
        <a:srgbClr val="6E9A3B"/>
      </a:accent1>
      <a:accent2>
        <a:srgbClr val="8DB640"/>
      </a:accent2>
      <a:accent3>
        <a:srgbClr val="704C2A"/>
      </a:accent3>
      <a:accent4>
        <a:srgbClr val="B03233"/>
      </a:accent4>
      <a:accent5>
        <a:srgbClr val="D76B2D"/>
      </a:accent5>
      <a:accent6>
        <a:srgbClr val="E98C2D"/>
      </a:accent6>
      <a:hlink>
        <a:srgbClr val="000000"/>
      </a:hlink>
      <a:folHlink>
        <a:srgbClr val="F39267"/>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6181</Words>
  <Application>Microsoft Office PowerPoint</Application>
  <PresentationFormat>Widescreen</PresentationFormat>
  <Paragraphs>539</Paragraphs>
  <Slides>66</Slides>
  <Notes>30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66</vt:i4>
      </vt:variant>
    </vt:vector>
  </HeadingPairs>
  <TitlesOfParts>
    <vt:vector size="73" baseType="lpstr">
      <vt:lpstr>Arial</vt:lpstr>
      <vt:lpstr>Calibri</vt:lpstr>
      <vt:lpstr>Calibri Light</vt:lpstr>
      <vt:lpstr>Corbel</vt:lpstr>
      <vt:lpstr>Times</vt:lpstr>
      <vt:lpstr>Retrospect</vt:lpstr>
      <vt:lpstr>3_Blank Presentation</vt:lpstr>
      <vt:lpstr>Introduction to the Local Control Funding Formula</vt:lpstr>
      <vt:lpstr>Webinar Series</vt:lpstr>
      <vt:lpstr>Purpose</vt:lpstr>
      <vt:lpstr>Intended Audience</vt:lpstr>
      <vt:lpstr>Why?</vt:lpstr>
      <vt:lpstr>Background</vt:lpstr>
      <vt:lpstr>Funding Before the LCFF (1 of 2)</vt:lpstr>
      <vt:lpstr>Funding Before the LCFF (2 of 2)</vt:lpstr>
      <vt:lpstr>Accountability Before the LCFF</vt:lpstr>
      <vt:lpstr>Foundational Principles of the LCFF</vt:lpstr>
      <vt:lpstr>Key Components of the LCFF</vt:lpstr>
      <vt:lpstr>LCFF Funding</vt:lpstr>
      <vt:lpstr>Funding Changes Made by LCFF</vt:lpstr>
      <vt:lpstr>LCFF Funding Formula Basics</vt:lpstr>
      <vt:lpstr>Collecting FRPM Data</vt:lpstr>
      <vt:lpstr>School Meal Application</vt:lpstr>
      <vt:lpstr>Alternative Income Form</vt:lpstr>
      <vt:lpstr>Questions</vt:lpstr>
      <vt:lpstr>Unrestricted Funds</vt:lpstr>
      <vt:lpstr>Funding Flexibility to Ensure Student Success</vt:lpstr>
      <vt:lpstr>Equity Multiplier Funding</vt:lpstr>
      <vt:lpstr>Requirement to Increase or Improve Services</vt:lpstr>
      <vt:lpstr>Increasing or Improving Services</vt:lpstr>
      <vt:lpstr>Specific Training Sessions</vt:lpstr>
      <vt:lpstr>The LCFF State Priorities</vt:lpstr>
      <vt:lpstr>LCFF State Priorities</vt:lpstr>
      <vt:lpstr>Priority 1: Basic Conditions and Services</vt:lpstr>
      <vt:lpstr>Priority 2: State Standards</vt:lpstr>
      <vt:lpstr>Priority 3: Parental Involvement and Family Engagement</vt:lpstr>
      <vt:lpstr>Priority 4: Pupil Achievement (1 of 2)</vt:lpstr>
      <vt:lpstr>Priority 4: Pupil Achievement (2 of 2)</vt:lpstr>
      <vt:lpstr>Priority 5: Pupil Engagement</vt:lpstr>
      <vt:lpstr>Priority 6: School Climate</vt:lpstr>
      <vt:lpstr>Priority 7: Course Access</vt:lpstr>
      <vt:lpstr>Priority 8: Student Outcomes</vt:lpstr>
      <vt:lpstr>Priority 9: Coordination of Instruction</vt:lpstr>
      <vt:lpstr>Priority 10: Coordination of Services (1 of 2)</vt:lpstr>
      <vt:lpstr>Priority 10: Coordination of Services (2 of 2)</vt:lpstr>
      <vt:lpstr>Local Priorities</vt:lpstr>
      <vt:lpstr>The LCAP</vt:lpstr>
      <vt:lpstr>The Local Control and Accountability Plan</vt:lpstr>
      <vt:lpstr>Student Groups</vt:lpstr>
      <vt:lpstr>Framing the LCAP (1 of 4)</vt:lpstr>
      <vt:lpstr>Framing the LCAP (2 of 4)</vt:lpstr>
      <vt:lpstr>Framing the LCAP (3 of 4)</vt:lpstr>
      <vt:lpstr>Framing the LCAP (4 of 4)</vt:lpstr>
      <vt:lpstr>LCAP Development Process</vt:lpstr>
      <vt:lpstr>Approval Criteria for the LCAP</vt:lpstr>
      <vt:lpstr>The California School Dashboard</vt:lpstr>
      <vt:lpstr>Multiple Measures</vt:lpstr>
      <vt:lpstr>State and Local Indicators</vt:lpstr>
      <vt:lpstr>The Role of the Dashboard in the LCAP</vt:lpstr>
      <vt:lpstr>The System of Support</vt:lpstr>
      <vt:lpstr>The Goal of the System of Support</vt:lpstr>
      <vt:lpstr>Support for All LEAs</vt:lpstr>
      <vt:lpstr>Characteristics of the System of Support</vt:lpstr>
      <vt:lpstr>Various Support Providers</vt:lpstr>
      <vt:lpstr>Levels of Support</vt:lpstr>
      <vt:lpstr>A Cycle of Continuous Improvement</vt:lpstr>
      <vt:lpstr>Memorializing the Support Process</vt:lpstr>
      <vt:lpstr>Closing Thoughts</vt:lpstr>
      <vt:lpstr>Building on the Foundation</vt:lpstr>
      <vt:lpstr>Upcoming Webinars</vt:lpstr>
      <vt:lpstr>For More Information</vt:lpstr>
      <vt:lpstr>Contact Information</vt:lpstr>
      <vt:lpstr>Thank you for attending!</vt:lpstr>
    </vt:vector>
  </TitlesOfParts>
  <Manager/>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the Local Control Funding Formula - LCFF (CA Dept of Education)</dc:title>
  <dc:subject>Tuesdays @ 2 webinar presentation of the Introduction to the Local Control Funding Formula.</dc:subject>
  <dc:creator>Local Agency Systems Support Office</dc:creator>
  <cp:keywords>lcff, intro, introduction, local, control, funding formula, accountability, plan, lcap</cp:keywords>
  <cp:lastModifiedBy/>
  <cp:revision>1</cp:revision>
  <dcterms:created xsi:type="dcterms:W3CDTF">2023-12-02T02:52:15Z</dcterms:created>
  <dcterms:modified xsi:type="dcterms:W3CDTF">2023-12-02T02:59:08Z</dcterms:modified>
</cp:coreProperties>
</file>