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56" r:id="rId1"/>
  </p:sldMasterIdLst>
  <p:notesMasterIdLst>
    <p:notesMasterId r:id="rId55"/>
  </p:notesMasterIdLst>
  <p:sldIdLst>
    <p:sldId id="336" r:id="rId2"/>
    <p:sldId id="1741" r:id="rId3"/>
    <p:sldId id="348" r:id="rId4"/>
    <p:sldId id="1742" r:id="rId5"/>
    <p:sldId id="1684" r:id="rId6"/>
    <p:sldId id="1743" r:id="rId7"/>
    <p:sldId id="1744" r:id="rId8"/>
    <p:sldId id="1683" r:id="rId9"/>
    <p:sldId id="1745" r:id="rId10"/>
    <p:sldId id="1746" r:id="rId11"/>
    <p:sldId id="1747" r:id="rId12"/>
    <p:sldId id="1681" r:id="rId13"/>
    <p:sldId id="1748" r:id="rId14"/>
    <p:sldId id="1749" r:id="rId15"/>
    <p:sldId id="1750" r:id="rId16"/>
    <p:sldId id="1686" r:id="rId17"/>
    <p:sldId id="1751" r:id="rId18"/>
    <p:sldId id="1752" r:id="rId19"/>
    <p:sldId id="340" r:id="rId20"/>
    <p:sldId id="1736" r:id="rId21"/>
    <p:sldId id="1739" r:id="rId22"/>
    <p:sldId id="1738" r:id="rId23"/>
    <p:sldId id="1711" r:id="rId24"/>
    <p:sldId id="1695" r:id="rId25"/>
    <p:sldId id="298" r:id="rId26"/>
    <p:sldId id="1694" r:id="rId27"/>
    <p:sldId id="1721" r:id="rId28"/>
    <p:sldId id="1698" r:id="rId29"/>
    <p:sldId id="1753" r:id="rId30"/>
    <p:sldId id="1729" r:id="rId31"/>
    <p:sldId id="1730" r:id="rId32"/>
    <p:sldId id="345" r:id="rId33"/>
    <p:sldId id="1705" r:id="rId34"/>
    <p:sldId id="1701" r:id="rId35"/>
    <p:sldId id="1703" r:id="rId36"/>
    <p:sldId id="326" r:id="rId37"/>
    <p:sldId id="1720" r:id="rId38"/>
    <p:sldId id="1754" r:id="rId39"/>
    <p:sldId id="1706" r:id="rId40"/>
    <p:sldId id="346" r:id="rId41"/>
    <p:sldId id="1707" r:id="rId42"/>
    <p:sldId id="1676" r:id="rId43"/>
    <p:sldId id="1677" r:id="rId44"/>
    <p:sldId id="1678" r:id="rId45"/>
    <p:sldId id="1679" r:id="rId46"/>
    <p:sldId id="1756" r:id="rId47"/>
    <p:sldId id="1757" r:id="rId48"/>
    <p:sldId id="1758" r:id="rId49"/>
    <p:sldId id="1755" r:id="rId50"/>
    <p:sldId id="1718" r:id="rId51"/>
    <p:sldId id="1719" r:id="rId52"/>
    <p:sldId id="351" r:id="rId53"/>
    <p:sldId id="1732"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a:srgbClr val="FFFFFF"/>
    <a:srgbClr val="ECF4F7"/>
    <a:srgbClr val="002570"/>
    <a:srgbClr val="003399"/>
    <a:srgbClr val="1704A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03" autoAdjust="0"/>
    <p:restoredTop sz="80931" autoAdjust="0"/>
  </p:normalViewPr>
  <p:slideViewPr>
    <p:cSldViewPr snapToGrid="0">
      <p:cViewPr varScale="1">
        <p:scale>
          <a:sx n="48" d="100"/>
          <a:sy n="48" d="100"/>
        </p:scale>
        <p:origin x="44" y="12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61"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ADB31D-3EDB-3A4C-9810-0A51CF8F492B}" type="datetimeFigureOut">
              <a:rPr lang="en-US" smtClean="0"/>
              <a:t>12/15/2025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1BA25-45AC-0C48-96BD-5DDCEEC5AF57}" type="slidenum">
              <a:rPr lang="en-US" smtClean="0"/>
              <a:t>‹#›</a:t>
            </a:fld>
            <a:endParaRPr lang="en-US"/>
          </a:p>
        </p:txBody>
      </p:sp>
    </p:spTree>
    <p:extLst>
      <p:ext uri="{BB962C8B-B14F-4D97-AF65-F5344CB8AC3E}">
        <p14:creationId xmlns:p14="http://schemas.microsoft.com/office/powerpoint/2010/main" val="3766701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1</a:t>
            </a:fld>
            <a:endParaRPr lang="en-US"/>
          </a:p>
        </p:txBody>
      </p:sp>
    </p:spTree>
    <p:extLst>
      <p:ext uri="{BB962C8B-B14F-4D97-AF65-F5344CB8AC3E}">
        <p14:creationId xmlns:p14="http://schemas.microsoft.com/office/powerpoint/2010/main" val="356422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22</a:t>
            </a:fld>
            <a:endParaRPr lang="en-US"/>
          </a:p>
        </p:txBody>
      </p:sp>
    </p:spTree>
    <p:extLst>
      <p:ext uri="{BB962C8B-B14F-4D97-AF65-F5344CB8AC3E}">
        <p14:creationId xmlns:p14="http://schemas.microsoft.com/office/powerpoint/2010/main" val="1038741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23</a:t>
            </a:fld>
            <a:endParaRPr lang="en-US"/>
          </a:p>
        </p:txBody>
      </p:sp>
    </p:spTree>
    <p:extLst>
      <p:ext uri="{BB962C8B-B14F-4D97-AF65-F5344CB8AC3E}">
        <p14:creationId xmlns:p14="http://schemas.microsoft.com/office/powerpoint/2010/main" val="1347434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25</a:t>
            </a:fld>
            <a:endParaRPr lang="en-US"/>
          </a:p>
        </p:txBody>
      </p:sp>
    </p:spTree>
    <p:extLst>
      <p:ext uri="{BB962C8B-B14F-4D97-AF65-F5344CB8AC3E}">
        <p14:creationId xmlns:p14="http://schemas.microsoft.com/office/powerpoint/2010/main" val="3819107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26</a:t>
            </a:fld>
            <a:endParaRPr lang="en-US"/>
          </a:p>
        </p:txBody>
      </p:sp>
    </p:spTree>
    <p:extLst>
      <p:ext uri="{BB962C8B-B14F-4D97-AF65-F5344CB8AC3E}">
        <p14:creationId xmlns:p14="http://schemas.microsoft.com/office/powerpoint/2010/main" val="3417602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27</a:t>
            </a:fld>
            <a:endParaRPr lang="en-US"/>
          </a:p>
        </p:txBody>
      </p:sp>
    </p:spTree>
    <p:extLst>
      <p:ext uri="{BB962C8B-B14F-4D97-AF65-F5344CB8AC3E}">
        <p14:creationId xmlns:p14="http://schemas.microsoft.com/office/powerpoint/2010/main" val="4033797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28</a:t>
            </a:fld>
            <a:endParaRPr lang="en-US"/>
          </a:p>
        </p:txBody>
      </p:sp>
    </p:spTree>
    <p:extLst>
      <p:ext uri="{BB962C8B-B14F-4D97-AF65-F5344CB8AC3E}">
        <p14:creationId xmlns:p14="http://schemas.microsoft.com/office/powerpoint/2010/main" val="130874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30</a:t>
            </a:fld>
            <a:endParaRPr lang="en-US"/>
          </a:p>
        </p:txBody>
      </p:sp>
    </p:spTree>
    <p:extLst>
      <p:ext uri="{BB962C8B-B14F-4D97-AF65-F5344CB8AC3E}">
        <p14:creationId xmlns:p14="http://schemas.microsoft.com/office/powerpoint/2010/main" val="3233381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31</a:t>
            </a:fld>
            <a:endParaRPr lang="en-US"/>
          </a:p>
        </p:txBody>
      </p:sp>
    </p:spTree>
    <p:extLst>
      <p:ext uri="{BB962C8B-B14F-4D97-AF65-F5344CB8AC3E}">
        <p14:creationId xmlns:p14="http://schemas.microsoft.com/office/powerpoint/2010/main" val="3245662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7cb09ce8c9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7cb09ce8c9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33</a:t>
            </a:fld>
            <a:endParaRPr lang="en-US"/>
          </a:p>
        </p:txBody>
      </p:sp>
    </p:spTree>
    <p:extLst>
      <p:ext uri="{BB962C8B-B14F-4D97-AF65-F5344CB8AC3E}">
        <p14:creationId xmlns:p14="http://schemas.microsoft.com/office/powerpoint/2010/main" val="2449140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3</a:t>
            </a:fld>
            <a:endParaRPr lang="en-US"/>
          </a:p>
        </p:txBody>
      </p:sp>
    </p:spTree>
    <p:extLst>
      <p:ext uri="{BB962C8B-B14F-4D97-AF65-F5344CB8AC3E}">
        <p14:creationId xmlns:p14="http://schemas.microsoft.com/office/powerpoint/2010/main" val="3750159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35</a:t>
            </a:fld>
            <a:endParaRPr lang="en-US"/>
          </a:p>
        </p:txBody>
      </p:sp>
    </p:spTree>
    <p:extLst>
      <p:ext uri="{BB962C8B-B14F-4D97-AF65-F5344CB8AC3E}">
        <p14:creationId xmlns:p14="http://schemas.microsoft.com/office/powerpoint/2010/main" val="1847883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36</a:t>
            </a:fld>
            <a:endParaRPr lang="en-US"/>
          </a:p>
        </p:txBody>
      </p:sp>
    </p:spTree>
    <p:extLst>
      <p:ext uri="{BB962C8B-B14F-4D97-AF65-F5344CB8AC3E}">
        <p14:creationId xmlns:p14="http://schemas.microsoft.com/office/powerpoint/2010/main" val="1536017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37</a:t>
            </a:fld>
            <a:endParaRPr lang="en-US"/>
          </a:p>
        </p:txBody>
      </p:sp>
    </p:spTree>
    <p:extLst>
      <p:ext uri="{BB962C8B-B14F-4D97-AF65-F5344CB8AC3E}">
        <p14:creationId xmlns:p14="http://schemas.microsoft.com/office/powerpoint/2010/main" val="498464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39</a:t>
            </a:fld>
            <a:endParaRPr lang="en-US"/>
          </a:p>
        </p:txBody>
      </p:sp>
    </p:spTree>
    <p:extLst>
      <p:ext uri="{BB962C8B-B14F-4D97-AF65-F5344CB8AC3E}">
        <p14:creationId xmlns:p14="http://schemas.microsoft.com/office/powerpoint/2010/main" val="587868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40</a:t>
            </a:fld>
            <a:endParaRPr lang="en-US"/>
          </a:p>
        </p:txBody>
      </p:sp>
    </p:spTree>
    <p:extLst>
      <p:ext uri="{BB962C8B-B14F-4D97-AF65-F5344CB8AC3E}">
        <p14:creationId xmlns:p14="http://schemas.microsoft.com/office/powerpoint/2010/main" val="3513097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41</a:t>
            </a:fld>
            <a:endParaRPr lang="en-US"/>
          </a:p>
        </p:txBody>
      </p:sp>
    </p:spTree>
    <p:extLst>
      <p:ext uri="{BB962C8B-B14F-4D97-AF65-F5344CB8AC3E}">
        <p14:creationId xmlns:p14="http://schemas.microsoft.com/office/powerpoint/2010/main" val="40811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42</a:t>
            </a:fld>
            <a:endParaRPr lang="en-US"/>
          </a:p>
        </p:txBody>
      </p:sp>
    </p:spTree>
    <p:extLst>
      <p:ext uri="{BB962C8B-B14F-4D97-AF65-F5344CB8AC3E}">
        <p14:creationId xmlns:p14="http://schemas.microsoft.com/office/powerpoint/2010/main" val="24753971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43</a:t>
            </a:fld>
            <a:endParaRPr lang="en-US"/>
          </a:p>
        </p:txBody>
      </p:sp>
    </p:spTree>
    <p:extLst>
      <p:ext uri="{BB962C8B-B14F-4D97-AF65-F5344CB8AC3E}">
        <p14:creationId xmlns:p14="http://schemas.microsoft.com/office/powerpoint/2010/main" val="16544662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44</a:t>
            </a:fld>
            <a:endParaRPr lang="en-US"/>
          </a:p>
        </p:txBody>
      </p:sp>
    </p:spTree>
    <p:extLst>
      <p:ext uri="{BB962C8B-B14F-4D97-AF65-F5344CB8AC3E}">
        <p14:creationId xmlns:p14="http://schemas.microsoft.com/office/powerpoint/2010/main" val="19008156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45</a:t>
            </a:fld>
            <a:endParaRPr lang="en-US"/>
          </a:p>
        </p:txBody>
      </p:sp>
    </p:spTree>
    <p:extLst>
      <p:ext uri="{BB962C8B-B14F-4D97-AF65-F5344CB8AC3E}">
        <p14:creationId xmlns:p14="http://schemas.microsoft.com/office/powerpoint/2010/main" val="3783190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8</a:t>
            </a:fld>
            <a:endParaRPr lang="en-US"/>
          </a:p>
        </p:txBody>
      </p:sp>
    </p:spTree>
    <p:extLst>
      <p:ext uri="{BB962C8B-B14F-4D97-AF65-F5344CB8AC3E}">
        <p14:creationId xmlns:p14="http://schemas.microsoft.com/office/powerpoint/2010/main" val="28035919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D1BA25-45AC-0C48-96BD-5DDCEEC5AF57}" type="slidenum">
              <a:rPr lang="en-US" smtClean="0"/>
              <a:t>48</a:t>
            </a:fld>
            <a:endParaRPr lang="en-US"/>
          </a:p>
        </p:txBody>
      </p:sp>
    </p:spTree>
    <p:extLst>
      <p:ext uri="{BB962C8B-B14F-4D97-AF65-F5344CB8AC3E}">
        <p14:creationId xmlns:p14="http://schemas.microsoft.com/office/powerpoint/2010/main" val="11164568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D1B7C-EB68-9BC1-3476-14D002F774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E81C31-C17B-584C-0DCB-11E317DA0E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3E3DC0-EC12-0B7B-2E0C-63E94AD9ECD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FDA258-23D0-765F-3EE9-58D74C759CDF}"/>
              </a:ext>
            </a:extLst>
          </p:cNvPr>
          <p:cNvSpPr>
            <a:spLocks noGrp="1"/>
          </p:cNvSpPr>
          <p:nvPr>
            <p:ph type="sldNum" sz="quarter" idx="5"/>
          </p:nvPr>
        </p:nvSpPr>
        <p:spPr/>
        <p:txBody>
          <a:bodyPr/>
          <a:lstStyle/>
          <a:p>
            <a:fld id="{43D1BA25-45AC-0C48-96BD-5DDCEEC5AF57}" type="slidenum">
              <a:rPr lang="en-US" smtClean="0"/>
              <a:t>49</a:t>
            </a:fld>
            <a:endParaRPr lang="en-US"/>
          </a:p>
        </p:txBody>
      </p:sp>
    </p:spTree>
    <p:extLst>
      <p:ext uri="{BB962C8B-B14F-4D97-AF65-F5344CB8AC3E}">
        <p14:creationId xmlns:p14="http://schemas.microsoft.com/office/powerpoint/2010/main" val="35144360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51</a:t>
            </a:fld>
            <a:endParaRPr lang="en-US"/>
          </a:p>
        </p:txBody>
      </p:sp>
    </p:spTree>
    <p:extLst>
      <p:ext uri="{BB962C8B-B14F-4D97-AF65-F5344CB8AC3E}">
        <p14:creationId xmlns:p14="http://schemas.microsoft.com/office/powerpoint/2010/main" val="2930873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12</a:t>
            </a:fld>
            <a:endParaRPr lang="en-US"/>
          </a:p>
        </p:txBody>
      </p:sp>
    </p:spTree>
    <p:extLst>
      <p:ext uri="{BB962C8B-B14F-4D97-AF65-F5344CB8AC3E}">
        <p14:creationId xmlns:p14="http://schemas.microsoft.com/office/powerpoint/2010/main" val="2082202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order for an LEA to receive a standard of met on the local indicators, it has to meet all three of these requirements.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15</a:t>
            </a:fld>
            <a:endParaRPr lang="en-US"/>
          </a:p>
        </p:txBody>
      </p:sp>
    </p:spTree>
    <p:extLst>
      <p:ext uri="{BB962C8B-B14F-4D97-AF65-F5344CB8AC3E}">
        <p14:creationId xmlns:p14="http://schemas.microsoft.com/office/powerpoint/2010/main" val="997693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16</a:t>
            </a:fld>
            <a:endParaRPr lang="en-US"/>
          </a:p>
        </p:txBody>
      </p:sp>
    </p:spTree>
    <p:extLst>
      <p:ext uri="{BB962C8B-B14F-4D97-AF65-F5344CB8AC3E}">
        <p14:creationId xmlns:p14="http://schemas.microsoft.com/office/powerpoint/2010/main" val="3305772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9030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20</a:t>
            </a:fld>
            <a:endParaRPr lang="en-US"/>
          </a:p>
        </p:txBody>
      </p:sp>
    </p:spTree>
    <p:extLst>
      <p:ext uri="{BB962C8B-B14F-4D97-AF65-F5344CB8AC3E}">
        <p14:creationId xmlns:p14="http://schemas.microsoft.com/office/powerpoint/2010/main" val="2201814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21</a:t>
            </a:fld>
            <a:endParaRPr lang="en-US"/>
          </a:p>
        </p:txBody>
      </p:sp>
    </p:spTree>
    <p:extLst>
      <p:ext uri="{BB962C8B-B14F-4D97-AF65-F5344CB8AC3E}">
        <p14:creationId xmlns:p14="http://schemas.microsoft.com/office/powerpoint/2010/main" val="4208805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12/10/2024</a:t>
            </a:r>
          </a:p>
        </p:txBody>
      </p:sp>
      <p:sp>
        <p:nvSpPr>
          <p:cNvPr id="5" name="Footer Placeholder 4"/>
          <p:cNvSpPr>
            <a:spLocks noGrp="1"/>
          </p:cNvSpPr>
          <p:nvPr>
            <p:ph type="ftr" sz="quarter" idx="11"/>
          </p:nvPr>
        </p:nvSpPr>
        <p:spPr/>
        <p:txBody>
          <a:bodyPr/>
          <a:lstStyle/>
          <a:p>
            <a:r>
              <a:rPr lang="en-US"/>
              <a:t>California Department of Education</a:t>
            </a: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a:xfrm>
            <a:off x="531812" y="4529540"/>
            <a:ext cx="779767"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5002309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24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12/10/2024</a:t>
            </a:r>
          </a:p>
        </p:txBody>
      </p:sp>
      <p:sp>
        <p:nvSpPr>
          <p:cNvPr id="5" name="Footer Placeholder 4"/>
          <p:cNvSpPr>
            <a:spLocks noGrp="1"/>
          </p:cNvSpPr>
          <p:nvPr>
            <p:ph type="ftr" sz="quarter" idx="11"/>
          </p:nvPr>
        </p:nvSpPr>
        <p:spPr/>
        <p:txBody>
          <a:bodyPr/>
          <a:lstStyle/>
          <a:p>
            <a:r>
              <a:rPr lang="en-US"/>
              <a:t>California Department of Education</a:t>
            </a: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21106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24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24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12/10/2024</a:t>
            </a:r>
          </a:p>
        </p:txBody>
      </p:sp>
      <p:sp>
        <p:nvSpPr>
          <p:cNvPr id="5" name="Footer Placeholder 4"/>
          <p:cNvSpPr>
            <a:spLocks noGrp="1"/>
          </p:cNvSpPr>
          <p:nvPr>
            <p:ph type="ftr" sz="quarter" idx="11"/>
          </p:nvPr>
        </p:nvSpPr>
        <p:spPr/>
        <p:txBody>
          <a:bodyPr/>
          <a:lstStyle/>
          <a:p>
            <a:r>
              <a:rPr lang="en-US"/>
              <a:t>California Department of Education</a:t>
            </a: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8F63A3B-78C7-47BE-AE5E-E10140E04643}"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2965606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r>
              <a:rPr lang="en-US"/>
              <a:t>12/10/2024</a:t>
            </a:r>
          </a:p>
        </p:txBody>
      </p:sp>
      <p:sp>
        <p:nvSpPr>
          <p:cNvPr id="6" name="Footer Placeholder 5"/>
          <p:cNvSpPr>
            <a:spLocks noGrp="1"/>
          </p:cNvSpPr>
          <p:nvPr>
            <p:ph type="ftr" sz="quarter" idx="11"/>
          </p:nvPr>
        </p:nvSpPr>
        <p:spPr/>
        <p:txBody>
          <a:bodyPr/>
          <a:lstStyle/>
          <a:p>
            <a:r>
              <a:rPr lang="en-US"/>
              <a:t>California Department of Education</a:t>
            </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5301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r>
              <a:rPr lang="en-US"/>
              <a:t>12/10/2024</a:t>
            </a:r>
          </a:p>
        </p:txBody>
      </p:sp>
      <p:sp>
        <p:nvSpPr>
          <p:cNvPr id="6" name="Footer Placeholder 5"/>
          <p:cNvSpPr>
            <a:spLocks noGrp="1"/>
          </p:cNvSpPr>
          <p:nvPr>
            <p:ph type="ftr" sz="quarter" idx="11"/>
          </p:nvPr>
        </p:nvSpPr>
        <p:spPr/>
        <p:txBody>
          <a:bodyPr/>
          <a:lstStyle/>
          <a:p>
            <a:r>
              <a:rPr lang="en-US"/>
              <a:t>California Department of Education</a:t>
            </a: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8F63A3B-78C7-47BE-AE5E-E10140E04643}"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256937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r>
              <a:rPr lang="en-US"/>
              <a:t>12/10/2024</a:t>
            </a:r>
          </a:p>
        </p:txBody>
      </p:sp>
      <p:sp>
        <p:nvSpPr>
          <p:cNvPr id="6" name="Footer Placeholder 5"/>
          <p:cNvSpPr>
            <a:spLocks noGrp="1"/>
          </p:cNvSpPr>
          <p:nvPr>
            <p:ph type="ftr" sz="quarter" idx="11"/>
          </p:nvPr>
        </p:nvSpPr>
        <p:spPr/>
        <p:txBody>
          <a:bodyPr/>
          <a:lstStyle/>
          <a:p>
            <a:r>
              <a:rPr lang="en-US"/>
              <a:t>California Department of Education</a:t>
            </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84171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12/10/2024</a:t>
            </a:r>
          </a:p>
        </p:txBody>
      </p:sp>
      <p:sp>
        <p:nvSpPr>
          <p:cNvPr id="5" name="Footer Placeholder 4"/>
          <p:cNvSpPr>
            <a:spLocks noGrp="1"/>
          </p:cNvSpPr>
          <p:nvPr>
            <p:ph type="ftr" sz="quarter" idx="11"/>
          </p:nvPr>
        </p:nvSpPr>
        <p:spPr/>
        <p:txBody>
          <a:bodyPr/>
          <a:lstStyle/>
          <a:p>
            <a:r>
              <a:rPr lang="en-US"/>
              <a:t>California Department of Education</a:t>
            </a: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54692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12/10/2024</a:t>
            </a:r>
          </a:p>
        </p:txBody>
      </p:sp>
      <p:sp>
        <p:nvSpPr>
          <p:cNvPr id="5" name="Footer Placeholder 4"/>
          <p:cNvSpPr>
            <a:spLocks noGrp="1"/>
          </p:cNvSpPr>
          <p:nvPr>
            <p:ph type="ftr" sz="quarter" idx="11"/>
          </p:nvPr>
        </p:nvSpPr>
        <p:spPr/>
        <p:txBody>
          <a:bodyPr/>
          <a:lstStyle/>
          <a:p>
            <a:r>
              <a:rPr lang="en-US"/>
              <a:t>California Department of Education</a:t>
            </a: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5590511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Hea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831850" y="676650"/>
            <a:ext cx="10515600" cy="1252163"/>
          </a:xfrm>
        </p:spPr>
        <p:txBody>
          <a:bodyPr anchor="ctr" anchorCtr="0"/>
          <a:lstStyle>
            <a:lvl1pPr>
              <a:defRPr sz="6000">
                <a:solidFill>
                  <a:schemeClr val="tx1"/>
                </a:solidFill>
                <a:latin typeface="Arial Nova" panose="020B05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831850" y="1928813"/>
            <a:ext cx="10515600" cy="1645660"/>
          </a:xfrm>
        </p:spPr>
        <p:txBody>
          <a:bodyPr/>
          <a:lstStyle>
            <a:lvl1pPr marL="0" indent="0">
              <a:lnSpc>
                <a:spcPct val="100000"/>
              </a:lnSpc>
              <a:buNone/>
              <a:defRPr sz="2400">
                <a:solidFill>
                  <a:schemeClr val="tx2"/>
                </a:solidFill>
                <a:latin typeface="Arial Nova"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Date Placeholder 3">
            <a:extLst>
              <a:ext uri="{FF2B5EF4-FFF2-40B4-BE49-F238E27FC236}">
                <a16:creationId xmlns:a16="http://schemas.microsoft.com/office/drawing/2014/main" id="{8D41C68D-A186-4D75-82A5-8C2768B18462}"/>
              </a:ext>
            </a:extLst>
          </p:cNvPr>
          <p:cNvSpPr>
            <a:spLocks noGrp="1"/>
          </p:cNvSpPr>
          <p:nvPr>
            <p:ph type="dt" sz="half" idx="11"/>
          </p:nvPr>
        </p:nvSpPr>
        <p:spPr>
          <a:xfrm>
            <a:off x="381000" y="6356350"/>
            <a:ext cx="2743200" cy="365125"/>
          </a:xfrm>
        </p:spPr>
        <p:txBody>
          <a:bodyPr/>
          <a:lstStyle>
            <a:lvl1pPr>
              <a:defRPr>
                <a:solidFill>
                  <a:schemeClr val="bg1"/>
                </a:solidFill>
              </a:defRPr>
            </a:lvl1pPr>
          </a:lstStyle>
          <a:p>
            <a:r>
              <a:rPr lang="en-US"/>
              <a:t>12/10/2024</a:t>
            </a:r>
          </a:p>
        </p:txBody>
      </p:sp>
      <p:sp>
        <p:nvSpPr>
          <p:cNvPr id="9" name="Footer Placeholder 6">
            <a:extLst>
              <a:ext uri="{FF2B5EF4-FFF2-40B4-BE49-F238E27FC236}">
                <a16:creationId xmlns:a16="http://schemas.microsoft.com/office/drawing/2014/main" id="{88CEBD28-6BC1-4BA2-9AB9-287381DFB668}"/>
              </a:ext>
            </a:extLst>
          </p:cNvPr>
          <p:cNvSpPr>
            <a:spLocks noGrp="1"/>
          </p:cNvSpPr>
          <p:nvPr>
            <p:ph type="ftr" sz="quarter" idx="12"/>
          </p:nvPr>
        </p:nvSpPr>
        <p:spPr>
          <a:xfrm>
            <a:off x="4038600" y="6356350"/>
            <a:ext cx="4114800" cy="365125"/>
          </a:xfrm>
        </p:spPr>
        <p:txBody>
          <a:bodyPr/>
          <a:lstStyle>
            <a:lvl1pPr>
              <a:defRPr>
                <a:solidFill>
                  <a:schemeClr val="bg1"/>
                </a:solidFill>
              </a:defRPr>
            </a:lvl1pPr>
          </a:lstStyle>
          <a:p>
            <a:r>
              <a:rPr lang="en-US"/>
              <a:t>California Department of Education</a:t>
            </a:r>
          </a:p>
        </p:txBody>
      </p:sp>
      <p:sp>
        <p:nvSpPr>
          <p:cNvPr id="10" name="Slide Number Placeholder 7">
            <a:extLst>
              <a:ext uri="{FF2B5EF4-FFF2-40B4-BE49-F238E27FC236}">
                <a16:creationId xmlns:a16="http://schemas.microsoft.com/office/drawing/2014/main" id="{F89D9479-2604-412D-9703-94A042E59FB4}"/>
              </a:ext>
            </a:extLst>
          </p:cNvPr>
          <p:cNvSpPr>
            <a:spLocks noGrp="1"/>
          </p:cNvSpPr>
          <p:nvPr>
            <p:ph type="sldNum" sz="quarter" idx="13"/>
          </p:nvPr>
        </p:nvSpPr>
        <p:spPr>
          <a:xfrm>
            <a:off x="10713308" y="6356350"/>
            <a:ext cx="1097692" cy="365125"/>
          </a:xfrm>
        </p:spPr>
        <p:txBody>
          <a:bodyPr/>
          <a:lstStyle>
            <a:lvl1pPr>
              <a:defRPr>
                <a:solidFill>
                  <a:schemeClr val="bg1"/>
                </a:solidFill>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6281698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abl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381000" y="546100"/>
            <a:ext cx="11656764" cy="1662113"/>
          </a:xfrm>
          <a:solidFill>
            <a:schemeClr val="bg1">
              <a:alpha val="89000"/>
            </a:schemeClr>
          </a:solidFill>
        </p:spPr>
        <p:txBody>
          <a:bodyPr tIns="365760">
            <a:normAutofit/>
          </a:bodyPr>
          <a:lstStyle>
            <a:lvl1pPr algn="ctr">
              <a:defRPr sz="6000">
                <a:solidFill>
                  <a:schemeClr val="tx1"/>
                </a:solidFill>
                <a:latin typeface="+mj-lt"/>
              </a:defRPr>
            </a:lvl1pPr>
          </a:lstStyle>
          <a:p>
            <a:r>
              <a:rPr lang="en-US"/>
              <a:t>Click to edit Master title style</a:t>
            </a:r>
          </a:p>
        </p:txBody>
      </p:sp>
      <p:sp>
        <p:nvSpPr>
          <p:cNvPr id="5" name="Date Placeholder 6">
            <a:extLst>
              <a:ext uri="{FF2B5EF4-FFF2-40B4-BE49-F238E27FC236}">
                <a16:creationId xmlns:a16="http://schemas.microsoft.com/office/drawing/2014/main" id="{404CA344-7BF6-40E6-846B-4DFC68BBDC3E}"/>
              </a:ext>
            </a:extLst>
          </p:cNvPr>
          <p:cNvSpPr>
            <a:spLocks noGrp="1"/>
          </p:cNvSpPr>
          <p:nvPr>
            <p:ph type="dt" sz="half" idx="10"/>
          </p:nvPr>
        </p:nvSpPr>
        <p:spPr>
          <a:xfrm>
            <a:off x="381000" y="6356350"/>
            <a:ext cx="2743200" cy="365125"/>
          </a:xfrm>
        </p:spPr>
        <p:txBody>
          <a:bodyPr/>
          <a:lstStyle/>
          <a:p>
            <a:r>
              <a:rPr lang="en-US"/>
              <a:t>12/10/2024</a:t>
            </a:r>
          </a:p>
        </p:txBody>
      </p:sp>
      <p:sp>
        <p:nvSpPr>
          <p:cNvPr id="6" name="Footer Placeholder 10">
            <a:extLst>
              <a:ext uri="{FF2B5EF4-FFF2-40B4-BE49-F238E27FC236}">
                <a16:creationId xmlns:a16="http://schemas.microsoft.com/office/drawing/2014/main" id="{4DF15184-BCA8-45CA-8E5F-B680ADBFE760}"/>
              </a:ext>
            </a:extLst>
          </p:cNvPr>
          <p:cNvSpPr>
            <a:spLocks noGrp="1"/>
          </p:cNvSpPr>
          <p:nvPr>
            <p:ph type="ftr" sz="quarter" idx="11"/>
          </p:nvPr>
        </p:nvSpPr>
        <p:spPr>
          <a:xfrm>
            <a:off x="4038600" y="6356350"/>
            <a:ext cx="4114800" cy="365125"/>
          </a:xfrm>
        </p:spPr>
        <p:txBody>
          <a:bodyPr/>
          <a:lstStyle/>
          <a:p>
            <a:r>
              <a:rPr lang="en-US"/>
              <a:t>California Department of Education</a:t>
            </a:r>
          </a:p>
        </p:txBody>
      </p:sp>
      <p:sp>
        <p:nvSpPr>
          <p:cNvPr id="7" name="Slide Number Placeholder 11">
            <a:extLst>
              <a:ext uri="{FF2B5EF4-FFF2-40B4-BE49-F238E27FC236}">
                <a16:creationId xmlns:a16="http://schemas.microsoft.com/office/drawing/2014/main" id="{829741B7-179B-4CE8-A5A5-D3EF55278AD7}"/>
              </a:ext>
            </a:extLst>
          </p:cNvPr>
          <p:cNvSpPr>
            <a:spLocks noGrp="1"/>
          </p:cNvSpPr>
          <p:nvPr>
            <p:ph type="sldNum" sz="quarter" idx="12"/>
          </p:nvPr>
        </p:nvSpPr>
        <p:spPr>
          <a:xfrm>
            <a:off x="10713308" y="6356350"/>
            <a:ext cx="1097692" cy="365125"/>
          </a:xfrm>
        </p:spPr>
        <p:txBody>
          <a:bodyPr/>
          <a:lstStyle/>
          <a:p>
            <a:fld id="{294A09A9-5501-47C1-A89A-A340965A2BE2}" type="slidenum">
              <a:rPr lang="en-US" smtClean="0"/>
              <a:pPr/>
              <a:t>‹#›</a:t>
            </a:fld>
            <a:endParaRPr lang="en-US"/>
          </a:p>
        </p:txBody>
      </p:sp>
      <p:sp>
        <p:nvSpPr>
          <p:cNvPr id="4" name="Content Placeholder 3">
            <a:extLst>
              <a:ext uri="{FF2B5EF4-FFF2-40B4-BE49-F238E27FC236}">
                <a16:creationId xmlns:a16="http://schemas.microsoft.com/office/drawing/2014/main" id="{BF018794-66D1-4045-ACBC-914DDB17B088}"/>
              </a:ext>
            </a:extLst>
          </p:cNvPr>
          <p:cNvSpPr>
            <a:spLocks noGrp="1"/>
          </p:cNvSpPr>
          <p:nvPr>
            <p:ph sz="quarter" idx="13"/>
          </p:nvPr>
        </p:nvSpPr>
        <p:spPr>
          <a:xfrm>
            <a:off x="154236" y="2967038"/>
            <a:ext cx="11656764" cy="3890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2275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376629" y="611455"/>
            <a:ext cx="10646275" cy="1356607"/>
          </a:xfrm>
        </p:spPr>
        <p:txBody>
          <a:bodyPr anchor="t" anchorCtr="0">
            <a:normAutofit/>
          </a:bodyPr>
          <a:lstStyle>
            <a:lvl1pPr algn="l">
              <a:defRPr sz="3600">
                <a:solidFill>
                  <a:schemeClr val="tx1"/>
                </a:solidFill>
                <a:latin typeface="Arial Nova" panose="020B05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370391" y="1883664"/>
            <a:ext cx="5566176" cy="4352544"/>
          </a:xfrm>
        </p:spPr>
        <p:txBody>
          <a:bodyPr>
            <a:normAutofit/>
          </a:bodyPr>
          <a:lstStyle>
            <a:lvl1pPr marL="0" indent="0" algn="l">
              <a:buNone/>
              <a:defRPr sz="2400">
                <a:solidFill>
                  <a:schemeClr val="tx1"/>
                </a:solidFill>
                <a:latin typeface="Arial Nova" panose="020B0504020202020204" pitchFamily="34" charset="0"/>
              </a:defRPr>
            </a:lvl1pPr>
            <a:lvl2pPr marL="457200" indent="0" algn="l">
              <a:buNone/>
              <a:defRPr sz="2400">
                <a:solidFill>
                  <a:schemeClr val="tx1"/>
                </a:solidFill>
                <a:latin typeface="Arial Nova" panose="020B0504020202020204" pitchFamily="34" charset="0"/>
              </a:defRPr>
            </a:lvl2pPr>
            <a:lvl3pPr marL="914400" indent="0" algn="l">
              <a:buNone/>
              <a:defRPr sz="2400">
                <a:solidFill>
                  <a:schemeClr val="tx1"/>
                </a:solidFill>
                <a:latin typeface="Arial Nova" panose="020B0504020202020204" pitchFamily="34" charset="0"/>
              </a:defRPr>
            </a:lvl3pPr>
            <a:lvl4pPr marL="1371600" indent="0" algn="l">
              <a:buNone/>
              <a:defRPr sz="2400">
                <a:solidFill>
                  <a:schemeClr val="tx1"/>
                </a:solidFill>
                <a:latin typeface="Arial Nova" panose="020B0504020202020204" pitchFamily="34" charset="0"/>
              </a:defRPr>
            </a:lvl4pPr>
            <a:lvl5pPr marL="1828800" indent="0" algn="l">
              <a:buNone/>
              <a:defRPr sz="2400">
                <a:solidFill>
                  <a:schemeClr val="tx1"/>
                </a:solidFill>
                <a:latin typeface="Arial Nova" panose="020B05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8458DC-876E-488A-944B-22A18113BE07}"/>
              </a:ext>
            </a:extLst>
          </p:cNvPr>
          <p:cNvSpPr>
            <a:spLocks noGrp="1"/>
          </p:cNvSpPr>
          <p:nvPr>
            <p:ph type="dt" sz="half" idx="10"/>
          </p:nvPr>
        </p:nvSpPr>
        <p:spPr>
          <a:xfrm>
            <a:off x="381000" y="6356350"/>
            <a:ext cx="2743200" cy="365125"/>
          </a:xfrm>
        </p:spPr>
        <p:txBody>
          <a:bodyPr/>
          <a:lstStyle>
            <a:lvl1pPr>
              <a:defRPr>
                <a:latin typeface="+mn-lt"/>
              </a:defRPr>
            </a:lvl1pPr>
          </a:lstStyle>
          <a:p>
            <a:r>
              <a:rPr lang="en-US"/>
              <a:t>12/10/2024</a:t>
            </a:r>
          </a:p>
        </p:txBody>
      </p:sp>
      <p:sp>
        <p:nvSpPr>
          <p:cNvPr id="5" name="Footer Placeholder 4">
            <a:extLst>
              <a:ext uri="{FF2B5EF4-FFF2-40B4-BE49-F238E27FC236}">
                <a16:creationId xmlns:a16="http://schemas.microsoft.com/office/drawing/2014/main" id="{5D8DA1A0-979E-4983-A719-E249D39F2257}"/>
              </a:ext>
            </a:extLst>
          </p:cNvPr>
          <p:cNvSpPr>
            <a:spLocks noGrp="1"/>
          </p:cNvSpPr>
          <p:nvPr>
            <p:ph type="ftr" sz="quarter" idx="11"/>
          </p:nvPr>
        </p:nvSpPr>
        <p:spPr>
          <a:xfrm>
            <a:off x="4038600" y="6356350"/>
            <a:ext cx="4114800" cy="365125"/>
          </a:xfrm>
        </p:spPr>
        <p:txBody>
          <a:bodyPr/>
          <a:lstStyle>
            <a:lvl1pPr>
              <a:defRPr>
                <a:latin typeface="+mn-lt"/>
              </a:defRPr>
            </a:lvl1pPr>
          </a:lstStyle>
          <a:p>
            <a:r>
              <a:rPr lang="en-US"/>
              <a:t>California Department of Education</a:t>
            </a:r>
          </a:p>
        </p:txBody>
      </p:sp>
      <p:sp>
        <p:nvSpPr>
          <p:cNvPr id="6" name="Slide Number Placeholder 5">
            <a:extLst>
              <a:ext uri="{FF2B5EF4-FFF2-40B4-BE49-F238E27FC236}">
                <a16:creationId xmlns:a16="http://schemas.microsoft.com/office/drawing/2014/main" id="{E1C9D0CB-E1A8-47F0-B2C6-6F370F7EC383}"/>
              </a:ext>
            </a:extLst>
          </p:cNvPr>
          <p:cNvSpPr>
            <a:spLocks noGrp="1"/>
          </p:cNvSpPr>
          <p:nvPr>
            <p:ph type="sldNum" sz="quarter" idx="12"/>
          </p:nvPr>
        </p:nvSpPr>
        <p:spPr>
          <a:xfrm>
            <a:off x="10713308" y="6356350"/>
            <a:ext cx="1097692" cy="365125"/>
          </a:xfrm>
        </p:spPr>
        <p:txBody>
          <a:bodyPr/>
          <a:lstStyle>
            <a:lvl1pPr>
              <a:defRPr>
                <a:latin typeface="+mn-lt"/>
              </a:defRPr>
            </a:lvl1pPr>
          </a:lstStyle>
          <a:p>
            <a:fld id="{294A09A9-5501-47C1-A89A-A340965A2BE2}" type="slidenum">
              <a:rPr lang="en-US" smtClean="0"/>
              <a:pPr/>
              <a:t>‹#›</a:t>
            </a:fld>
            <a:endParaRPr lang="en-US"/>
          </a:p>
        </p:txBody>
      </p:sp>
      <p:sp>
        <p:nvSpPr>
          <p:cNvPr id="7" name="Content Placeholder 2">
            <a:extLst>
              <a:ext uri="{FF2B5EF4-FFF2-40B4-BE49-F238E27FC236}">
                <a16:creationId xmlns:a16="http://schemas.microsoft.com/office/drawing/2014/main" id="{92BB9E28-911D-4BA6-BA0D-D39177107EF1}"/>
              </a:ext>
            </a:extLst>
          </p:cNvPr>
          <p:cNvSpPr>
            <a:spLocks noGrp="1"/>
          </p:cNvSpPr>
          <p:nvPr>
            <p:ph idx="13"/>
          </p:nvPr>
        </p:nvSpPr>
        <p:spPr>
          <a:xfrm>
            <a:off x="6244824" y="1863978"/>
            <a:ext cx="5566176" cy="4352544"/>
          </a:xfrm>
        </p:spPr>
        <p:txBody>
          <a:bodyPr>
            <a:normAutofit/>
          </a:bodyPr>
          <a:lstStyle>
            <a:lvl1pPr marL="0" indent="0" algn="l">
              <a:buNone/>
              <a:defRPr sz="2400">
                <a:solidFill>
                  <a:schemeClr val="tx1"/>
                </a:solidFill>
                <a:latin typeface="Arial Nova" panose="020B0504020202020204" pitchFamily="34" charset="0"/>
              </a:defRPr>
            </a:lvl1pPr>
            <a:lvl2pPr marL="457200" indent="0" algn="l">
              <a:buNone/>
              <a:defRPr sz="2400">
                <a:solidFill>
                  <a:schemeClr val="tx1"/>
                </a:solidFill>
                <a:latin typeface="Arial Nova" panose="020B0504020202020204" pitchFamily="34" charset="0"/>
              </a:defRPr>
            </a:lvl2pPr>
            <a:lvl3pPr marL="914400" indent="0" algn="l">
              <a:buNone/>
              <a:defRPr sz="2400">
                <a:solidFill>
                  <a:schemeClr val="tx1"/>
                </a:solidFill>
                <a:latin typeface="Arial Nova" panose="020B0504020202020204" pitchFamily="34" charset="0"/>
              </a:defRPr>
            </a:lvl3pPr>
            <a:lvl4pPr marL="1371600" indent="0" algn="l">
              <a:buNone/>
              <a:defRPr sz="2400">
                <a:solidFill>
                  <a:schemeClr val="tx1"/>
                </a:solidFill>
                <a:latin typeface="Arial Nova" panose="020B0504020202020204" pitchFamily="34" charset="0"/>
              </a:defRPr>
            </a:lvl4pPr>
            <a:lvl5pPr marL="1828800" indent="0" algn="l">
              <a:buNone/>
              <a:defRPr sz="2400">
                <a:solidFill>
                  <a:schemeClr val="tx1"/>
                </a:solidFill>
                <a:latin typeface="Arial Nova" panose="020B05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31668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lvl1pPr>
              <a:defRPr>
                <a:solidFill>
                  <a:schemeClr val="accent2">
                    <a:lumMod val="50000"/>
                  </a:schemeClr>
                </a:solidFill>
              </a:defRPr>
            </a:lvl1pPr>
          </a:lstStyle>
          <a:p>
            <a:r>
              <a:rPr lang="en-US" dirty="0"/>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12/10/2024</a:t>
            </a:r>
          </a:p>
        </p:txBody>
      </p:sp>
      <p:sp>
        <p:nvSpPr>
          <p:cNvPr id="5" name="Footer Placeholder 4"/>
          <p:cNvSpPr>
            <a:spLocks noGrp="1"/>
          </p:cNvSpPr>
          <p:nvPr>
            <p:ph type="ftr" sz="quarter" idx="11"/>
          </p:nvPr>
        </p:nvSpPr>
        <p:spPr/>
        <p:txBody>
          <a:bodyPr/>
          <a:lstStyle/>
          <a:p>
            <a:r>
              <a:rPr lang="en-US"/>
              <a:t>California Department of Education</a:t>
            </a: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p:txBody>
          <a:bodyPr/>
          <a:lstStyle>
            <a:lvl1pPr>
              <a:defRPr sz="2400"/>
            </a:lvl1pPr>
          </a:lstStyle>
          <a:p>
            <a:fld id="{48F63A3B-78C7-47BE-AE5E-E10140E04643}" type="slidenum">
              <a:rPr lang="en-US" smtClean="0"/>
              <a:pPr/>
              <a:t>‹#›</a:t>
            </a:fld>
            <a:endParaRPr lang="en-US" sz="2400" dirty="0"/>
          </a:p>
        </p:txBody>
      </p:sp>
    </p:spTree>
    <p:extLst>
      <p:ext uri="{BB962C8B-B14F-4D97-AF65-F5344CB8AC3E}">
        <p14:creationId xmlns:p14="http://schemas.microsoft.com/office/powerpoint/2010/main" val="11495602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mparison 3">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694804" y="2484325"/>
            <a:ext cx="3343795" cy="619011"/>
          </a:xfrm>
        </p:spPr>
        <p:txBody>
          <a:bodyPr anchor="b">
            <a:normAutofit/>
          </a:bodyPr>
          <a:lstStyle>
            <a:lvl1pPr marL="0" indent="0">
              <a:buNone/>
              <a:defRPr sz="2400" b="0" cap="all" baseline="0">
                <a:solidFill>
                  <a:schemeClr val="tx1"/>
                </a:solidFill>
                <a:latin typeface="Arial Nova"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hasCustomPrompt="1"/>
          </p:nvPr>
        </p:nvSpPr>
        <p:spPr>
          <a:xfrm>
            <a:off x="694805" y="3187458"/>
            <a:ext cx="3205396" cy="2827182"/>
          </a:xfrm>
        </p:spPr>
        <p:txBody>
          <a:bodyPr>
            <a:noAutofit/>
          </a:bodyPr>
          <a:lstStyle>
            <a:lvl1pPr marL="342900" indent="-342900">
              <a:lnSpc>
                <a:spcPct val="100000"/>
              </a:lnSpc>
              <a:buFont typeface="Arial" panose="020B0604020202020204" pitchFamily="34" charset="0"/>
              <a:buChar char="•"/>
              <a:defRPr sz="2400">
                <a:solidFill>
                  <a:schemeClr val="tx2"/>
                </a:solidFill>
                <a:latin typeface="Arial Nova" panose="020B0504020202020204" pitchFamily="34" charset="0"/>
              </a:defRPr>
            </a:lvl1pPr>
            <a:lvl2pPr marL="742950" indent="-285750">
              <a:lnSpc>
                <a:spcPct val="100000"/>
              </a:lnSpc>
              <a:buFont typeface="Arial" panose="020B0604020202020204" pitchFamily="34" charset="0"/>
              <a:buChar char="•"/>
              <a:defRPr sz="2400">
                <a:solidFill>
                  <a:schemeClr val="tx2"/>
                </a:solidFill>
                <a:latin typeface="Arial Nova" panose="020B0504020202020204" pitchFamily="34" charset="0"/>
              </a:defRPr>
            </a:lvl2pPr>
            <a:lvl3pPr marL="1200150" indent="-285750">
              <a:lnSpc>
                <a:spcPct val="100000"/>
              </a:lnSpc>
              <a:buFont typeface="Arial" panose="020B0604020202020204" pitchFamily="34" charset="0"/>
              <a:buChar char="•"/>
              <a:defRPr sz="2400">
                <a:solidFill>
                  <a:schemeClr val="tx2"/>
                </a:solidFill>
                <a:latin typeface="Arial Nova" panose="020B0504020202020204" pitchFamily="34" charset="0"/>
              </a:defRPr>
            </a:lvl3pPr>
            <a:lvl4pPr marL="1657350" indent="-285750">
              <a:lnSpc>
                <a:spcPct val="100000"/>
              </a:lnSpc>
              <a:buFont typeface="Arial" panose="020B0604020202020204" pitchFamily="34" charset="0"/>
              <a:buChar char="•"/>
              <a:defRPr sz="2400">
                <a:solidFill>
                  <a:schemeClr val="tx2"/>
                </a:solidFill>
                <a:latin typeface="Arial Nova" panose="020B0504020202020204" pitchFamily="34" charset="0"/>
              </a:defRPr>
            </a:lvl4pPr>
            <a:lvl5pPr marL="2114550" indent="-285750">
              <a:lnSpc>
                <a:spcPct val="100000"/>
              </a:lnSpc>
              <a:buFont typeface="Arial" panose="020B0604020202020204" pitchFamily="34" charset="0"/>
              <a:buChar char="•"/>
              <a:defRPr sz="2400">
                <a:solidFill>
                  <a:schemeClr val="tx2"/>
                </a:solidFill>
                <a:latin typeface="Arial Nova" panose="020B05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4265541" y="2454481"/>
            <a:ext cx="3221182" cy="619011"/>
          </a:xfrm>
        </p:spPr>
        <p:txBody>
          <a:bodyPr anchor="b">
            <a:normAutofit/>
          </a:bodyPr>
          <a:lstStyle>
            <a:lvl1pPr marL="0" indent="0">
              <a:buNone/>
              <a:defRPr sz="2400" b="0" cap="all" baseline="0">
                <a:solidFill>
                  <a:schemeClr val="tx1"/>
                </a:solidFill>
                <a:latin typeface="Arial Nova"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265541" y="3187458"/>
            <a:ext cx="3221182" cy="2827182"/>
          </a:xfrm>
        </p:spPr>
        <p:txBody>
          <a:bodyPr>
            <a:noAutofit/>
          </a:bodyPr>
          <a:lstStyle>
            <a:lvl1pPr marL="342900" indent="-342900">
              <a:lnSpc>
                <a:spcPct val="100000"/>
              </a:lnSpc>
              <a:buFont typeface="Arial" panose="020B0604020202020204" pitchFamily="34" charset="0"/>
              <a:buChar char="•"/>
              <a:defRPr sz="2400">
                <a:solidFill>
                  <a:schemeClr val="tx2"/>
                </a:solidFill>
                <a:latin typeface="Arial Nova" panose="020B0504020202020204" pitchFamily="34" charset="0"/>
              </a:defRPr>
            </a:lvl1pPr>
            <a:lvl2pPr marL="742950" indent="-285750">
              <a:lnSpc>
                <a:spcPct val="100000"/>
              </a:lnSpc>
              <a:buFont typeface="Arial" panose="020B0604020202020204" pitchFamily="34" charset="0"/>
              <a:buChar char="•"/>
              <a:defRPr sz="2400">
                <a:solidFill>
                  <a:schemeClr val="tx2"/>
                </a:solidFill>
                <a:latin typeface="Arial Nova" panose="020B0504020202020204" pitchFamily="34" charset="0"/>
              </a:defRPr>
            </a:lvl2pPr>
            <a:lvl3pPr marL="1200150" indent="-285750">
              <a:lnSpc>
                <a:spcPct val="100000"/>
              </a:lnSpc>
              <a:buFont typeface="Arial" panose="020B0604020202020204" pitchFamily="34" charset="0"/>
              <a:buChar char="•"/>
              <a:defRPr sz="2400">
                <a:solidFill>
                  <a:schemeClr val="tx2"/>
                </a:solidFill>
                <a:latin typeface="Arial Nova" panose="020B0504020202020204" pitchFamily="34" charset="0"/>
              </a:defRPr>
            </a:lvl3pPr>
            <a:lvl4pPr marL="1657350" indent="-285750">
              <a:lnSpc>
                <a:spcPct val="100000"/>
              </a:lnSpc>
              <a:buFont typeface="Arial" panose="020B0604020202020204" pitchFamily="34" charset="0"/>
              <a:buChar char="•"/>
              <a:defRPr sz="2400">
                <a:solidFill>
                  <a:schemeClr val="tx2"/>
                </a:solidFill>
                <a:latin typeface="Arial Nova" panose="020B0504020202020204" pitchFamily="34" charset="0"/>
              </a:defRPr>
            </a:lvl4pPr>
            <a:lvl5pPr marL="2114550" indent="-285750">
              <a:lnSpc>
                <a:spcPct val="100000"/>
              </a:lnSpc>
              <a:buFont typeface="Arial" panose="020B0604020202020204" pitchFamily="34" charset="0"/>
              <a:buChar char="•"/>
              <a:defRPr sz="2400">
                <a:solidFill>
                  <a:schemeClr val="tx2"/>
                </a:solidFill>
                <a:latin typeface="Arial Nova" panose="020B05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860ECCB6-C8A8-BB43-AC04-B3621CFEC5C9}"/>
              </a:ext>
            </a:extLst>
          </p:cNvPr>
          <p:cNvSpPr>
            <a:spLocks noGrp="1"/>
          </p:cNvSpPr>
          <p:nvPr>
            <p:ph type="body" sz="quarter" idx="10" hasCustomPrompt="1"/>
          </p:nvPr>
        </p:nvSpPr>
        <p:spPr>
          <a:xfrm>
            <a:off x="8276013" y="2484326"/>
            <a:ext cx="3221182" cy="619011"/>
          </a:xfrm>
        </p:spPr>
        <p:txBody>
          <a:bodyPr anchor="b">
            <a:normAutofit/>
          </a:bodyPr>
          <a:lstStyle>
            <a:lvl1pPr marL="0" indent="0">
              <a:buNone/>
              <a:defRPr sz="2400" b="0" cap="all" baseline="0">
                <a:solidFill>
                  <a:schemeClr val="tx1"/>
                </a:solidFill>
                <a:latin typeface="Arial Nova"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5">
            <a:extLst>
              <a:ext uri="{FF2B5EF4-FFF2-40B4-BE49-F238E27FC236}">
                <a16:creationId xmlns:a16="http://schemas.microsoft.com/office/drawing/2014/main" id="{A42E179B-3AD1-7F42-AE86-86F1F9A377EE}"/>
              </a:ext>
            </a:extLst>
          </p:cNvPr>
          <p:cNvSpPr>
            <a:spLocks noGrp="1"/>
          </p:cNvSpPr>
          <p:nvPr>
            <p:ph sz="quarter" idx="11"/>
          </p:nvPr>
        </p:nvSpPr>
        <p:spPr>
          <a:xfrm>
            <a:off x="8276013" y="3187458"/>
            <a:ext cx="3221182" cy="2827182"/>
          </a:xfrm>
        </p:spPr>
        <p:txBody>
          <a:bodyPr>
            <a:noAutofit/>
          </a:bodyPr>
          <a:lstStyle>
            <a:lvl1pPr marL="342900" indent="-342900">
              <a:lnSpc>
                <a:spcPct val="100000"/>
              </a:lnSpc>
              <a:buFont typeface="Arial" panose="020B0604020202020204" pitchFamily="34" charset="0"/>
              <a:buChar char="•"/>
              <a:defRPr sz="2400">
                <a:solidFill>
                  <a:schemeClr val="tx2"/>
                </a:solidFill>
                <a:latin typeface="Arial Nova" panose="020B0504020202020204" pitchFamily="34" charset="0"/>
              </a:defRPr>
            </a:lvl1pPr>
            <a:lvl2pPr marL="742950" indent="-285750">
              <a:lnSpc>
                <a:spcPct val="100000"/>
              </a:lnSpc>
              <a:buFont typeface="Arial" panose="020B0604020202020204" pitchFamily="34" charset="0"/>
              <a:buChar char="•"/>
              <a:defRPr sz="2400">
                <a:solidFill>
                  <a:schemeClr val="tx2"/>
                </a:solidFill>
                <a:latin typeface="Arial Nova" panose="020B0504020202020204" pitchFamily="34" charset="0"/>
              </a:defRPr>
            </a:lvl2pPr>
            <a:lvl3pPr marL="1200150" indent="-285750">
              <a:lnSpc>
                <a:spcPct val="100000"/>
              </a:lnSpc>
              <a:buFont typeface="Arial" panose="020B0604020202020204" pitchFamily="34" charset="0"/>
              <a:buChar char="•"/>
              <a:defRPr sz="2400">
                <a:solidFill>
                  <a:schemeClr val="tx2"/>
                </a:solidFill>
                <a:latin typeface="Arial Nova" panose="020B0504020202020204" pitchFamily="34" charset="0"/>
              </a:defRPr>
            </a:lvl3pPr>
            <a:lvl4pPr marL="1657350" indent="-285750">
              <a:lnSpc>
                <a:spcPct val="100000"/>
              </a:lnSpc>
              <a:buFont typeface="Arial" panose="020B0604020202020204" pitchFamily="34" charset="0"/>
              <a:buChar char="•"/>
              <a:defRPr sz="2400">
                <a:solidFill>
                  <a:schemeClr val="tx2"/>
                </a:solidFill>
                <a:latin typeface="Arial Nova" panose="020B0504020202020204" pitchFamily="34" charset="0"/>
              </a:defRPr>
            </a:lvl4pPr>
            <a:lvl5pPr marL="2114550" indent="-285750">
              <a:lnSpc>
                <a:spcPct val="100000"/>
              </a:lnSpc>
              <a:buFont typeface="Arial" panose="020B0604020202020204" pitchFamily="34" charset="0"/>
              <a:buChar char="•"/>
              <a:defRPr sz="2400">
                <a:solidFill>
                  <a:schemeClr val="tx2"/>
                </a:solidFill>
                <a:latin typeface="Arial Nova" panose="020B05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FB9C7FF7-CB56-49D5-BC60-5B51F73088FC}"/>
              </a:ext>
            </a:extLst>
          </p:cNvPr>
          <p:cNvSpPr>
            <a:spLocks noGrp="1"/>
          </p:cNvSpPr>
          <p:nvPr>
            <p:ph type="title"/>
          </p:nvPr>
        </p:nvSpPr>
        <p:spPr>
          <a:xfrm>
            <a:off x="657546" y="493776"/>
            <a:ext cx="10437173" cy="1662113"/>
          </a:xfrm>
          <a:noFill/>
        </p:spPr>
        <p:txBody>
          <a:bodyPr tIns="365760">
            <a:normAutofit/>
          </a:bodyPr>
          <a:lstStyle>
            <a:lvl1pPr algn="ctr">
              <a:defRPr sz="6000">
                <a:solidFill>
                  <a:schemeClr val="tx1"/>
                </a:solidFill>
                <a:latin typeface="Arial Nova" panose="020B0504020202020204" pitchFamily="34" charset="0"/>
              </a:defRPr>
            </a:lvl1pPr>
          </a:lstStyle>
          <a:p>
            <a:r>
              <a:rPr lang="en-US"/>
              <a:t>Click to edit Master title style</a:t>
            </a:r>
          </a:p>
        </p:txBody>
      </p:sp>
      <p:sp>
        <p:nvSpPr>
          <p:cNvPr id="12" name="Date Placeholder 6">
            <a:extLst>
              <a:ext uri="{FF2B5EF4-FFF2-40B4-BE49-F238E27FC236}">
                <a16:creationId xmlns:a16="http://schemas.microsoft.com/office/drawing/2014/main" id="{3DEAC756-8E1D-4F9B-A6AC-2CB1A39280CF}"/>
              </a:ext>
            </a:extLst>
          </p:cNvPr>
          <p:cNvSpPr>
            <a:spLocks noGrp="1"/>
          </p:cNvSpPr>
          <p:nvPr>
            <p:ph type="dt" sz="half" idx="23"/>
          </p:nvPr>
        </p:nvSpPr>
        <p:spPr>
          <a:xfrm>
            <a:off x="381000" y="6356350"/>
            <a:ext cx="2743200" cy="365125"/>
          </a:xfrm>
        </p:spPr>
        <p:txBody>
          <a:bodyPr/>
          <a:lstStyle/>
          <a:p>
            <a:r>
              <a:rPr lang="en-US"/>
              <a:t>12/10/2024</a:t>
            </a:r>
          </a:p>
        </p:txBody>
      </p:sp>
      <p:sp>
        <p:nvSpPr>
          <p:cNvPr id="13" name="Footer Placeholder 10">
            <a:extLst>
              <a:ext uri="{FF2B5EF4-FFF2-40B4-BE49-F238E27FC236}">
                <a16:creationId xmlns:a16="http://schemas.microsoft.com/office/drawing/2014/main" id="{4DC7375B-BA19-477E-BC1F-E66C9A32D346}"/>
              </a:ext>
            </a:extLst>
          </p:cNvPr>
          <p:cNvSpPr>
            <a:spLocks noGrp="1"/>
          </p:cNvSpPr>
          <p:nvPr>
            <p:ph type="ftr" sz="quarter" idx="24"/>
          </p:nvPr>
        </p:nvSpPr>
        <p:spPr>
          <a:xfrm>
            <a:off x="4038600" y="6356350"/>
            <a:ext cx="4114800" cy="365125"/>
          </a:xfrm>
        </p:spPr>
        <p:txBody>
          <a:bodyPr/>
          <a:lstStyle/>
          <a:p>
            <a:r>
              <a:rPr lang="en-US"/>
              <a:t>California Department of Education</a:t>
            </a:r>
          </a:p>
        </p:txBody>
      </p:sp>
      <p:sp>
        <p:nvSpPr>
          <p:cNvPr id="14" name="Slide Number Placeholder 11">
            <a:extLst>
              <a:ext uri="{FF2B5EF4-FFF2-40B4-BE49-F238E27FC236}">
                <a16:creationId xmlns:a16="http://schemas.microsoft.com/office/drawing/2014/main" id="{2EF863B1-B71D-40A5-B100-BEDDF13242E8}"/>
              </a:ext>
            </a:extLst>
          </p:cNvPr>
          <p:cNvSpPr>
            <a:spLocks noGrp="1"/>
          </p:cNvSpPr>
          <p:nvPr>
            <p:ph type="sldNum" sz="quarter" idx="12"/>
          </p:nvPr>
        </p:nvSpPr>
        <p:spPr>
          <a:xfrm>
            <a:off x="10713308" y="6356350"/>
            <a:ext cx="1097692" cy="365125"/>
          </a:xfrm>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35021407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677778" y="457201"/>
            <a:ext cx="4776538" cy="2285999"/>
          </a:xfrm>
          <a:solidFill>
            <a:srgbClr val="002570">
              <a:alpha val="21961"/>
            </a:srgbClr>
          </a:solidFill>
        </p:spPr>
        <p:txBody>
          <a:bodyPr lIns="457200" anchor="ctr">
            <a:noAutofit/>
          </a:bodyPr>
          <a:lstStyle>
            <a:lvl1pPr>
              <a:defRPr sz="3600">
                <a:solidFill>
                  <a:schemeClr val="tx1"/>
                </a:solidFill>
                <a:latin typeface="Arial Nova" panose="020B05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555411" y="457201"/>
            <a:ext cx="6255589" cy="5641674"/>
          </a:xfrm>
        </p:spPr>
        <p:txBody>
          <a:bodyPr>
            <a:normAutofit/>
          </a:bodyPr>
          <a:lstStyle>
            <a:lvl1pPr marL="0" indent="0">
              <a:lnSpc>
                <a:spcPct val="100000"/>
              </a:lnSpc>
              <a:buNone/>
              <a:defRPr sz="2400">
                <a:solidFill>
                  <a:schemeClr val="tx1"/>
                </a:solidFill>
                <a:latin typeface="Arial Nova" panose="020B0504020202020204" pitchFamily="34" charset="0"/>
              </a:defRPr>
            </a:lvl1pPr>
            <a:lvl2pPr marL="457200" indent="0">
              <a:lnSpc>
                <a:spcPct val="100000"/>
              </a:lnSpc>
              <a:buNone/>
              <a:defRPr sz="2400">
                <a:solidFill>
                  <a:schemeClr val="tx1"/>
                </a:solidFill>
                <a:latin typeface="Arial Nova" panose="020B0504020202020204" pitchFamily="34" charset="0"/>
              </a:defRPr>
            </a:lvl2pPr>
            <a:lvl3pPr marL="914400" indent="0">
              <a:lnSpc>
                <a:spcPct val="100000"/>
              </a:lnSpc>
              <a:buNone/>
              <a:defRPr sz="2400">
                <a:solidFill>
                  <a:schemeClr val="tx1"/>
                </a:solidFill>
                <a:latin typeface="Arial Nova" panose="020B0504020202020204" pitchFamily="34" charset="0"/>
              </a:defRPr>
            </a:lvl3pPr>
            <a:lvl4pPr marL="1371600" indent="0">
              <a:lnSpc>
                <a:spcPct val="100000"/>
              </a:lnSpc>
              <a:buNone/>
              <a:defRPr sz="2400">
                <a:solidFill>
                  <a:schemeClr val="tx1"/>
                </a:solidFill>
                <a:latin typeface="Arial Nova" panose="020B0504020202020204" pitchFamily="34" charset="0"/>
              </a:defRPr>
            </a:lvl4pPr>
            <a:lvl5pPr marL="1828800" indent="0">
              <a:lnSpc>
                <a:spcPct val="100000"/>
              </a:lnSpc>
              <a:buNone/>
              <a:defRPr sz="2400">
                <a:solidFill>
                  <a:schemeClr val="tx1"/>
                </a:solidFill>
                <a:latin typeface="Arial Nova" panose="020B05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D6C26EFF-CEA6-4978-A83B-400BFB2B863D}"/>
              </a:ext>
            </a:extLst>
          </p:cNvPr>
          <p:cNvSpPr>
            <a:spLocks noGrp="1"/>
          </p:cNvSpPr>
          <p:nvPr>
            <p:ph type="dt" sz="half" idx="11"/>
          </p:nvPr>
        </p:nvSpPr>
        <p:spPr>
          <a:xfrm>
            <a:off x="381000" y="6356350"/>
            <a:ext cx="2743200" cy="365125"/>
          </a:xfrm>
        </p:spPr>
        <p:txBody>
          <a:bodyPr/>
          <a:lstStyle>
            <a:lvl1pPr>
              <a:defRPr>
                <a:solidFill>
                  <a:schemeClr val="bg1"/>
                </a:solidFill>
              </a:defRPr>
            </a:lvl1pPr>
          </a:lstStyle>
          <a:p>
            <a:r>
              <a:rPr lang="en-US"/>
              <a:t>12/10/2024</a:t>
            </a:r>
          </a:p>
        </p:txBody>
      </p:sp>
      <p:sp>
        <p:nvSpPr>
          <p:cNvPr id="7" name="Footer Placeholder 4">
            <a:extLst>
              <a:ext uri="{FF2B5EF4-FFF2-40B4-BE49-F238E27FC236}">
                <a16:creationId xmlns:a16="http://schemas.microsoft.com/office/drawing/2014/main" id="{0FC19E3C-A9EA-4809-9D98-B4C1EB8B35B8}"/>
              </a:ext>
            </a:extLst>
          </p:cNvPr>
          <p:cNvSpPr>
            <a:spLocks noGrp="1"/>
          </p:cNvSpPr>
          <p:nvPr>
            <p:ph type="ftr" sz="quarter" idx="12"/>
          </p:nvPr>
        </p:nvSpPr>
        <p:spPr>
          <a:xfrm>
            <a:off x="6096000" y="6356350"/>
            <a:ext cx="2057400" cy="365125"/>
          </a:xfrm>
        </p:spPr>
        <p:txBody>
          <a:bodyPr/>
          <a:lstStyle>
            <a:lvl1pPr algn="l">
              <a:defRPr/>
            </a:lvl1pPr>
          </a:lstStyle>
          <a:p>
            <a:r>
              <a:rPr lang="en-US"/>
              <a:t>California Department of Education</a:t>
            </a:r>
          </a:p>
        </p:txBody>
      </p:sp>
      <p:sp>
        <p:nvSpPr>
          <p:cNvPr id="8" name="Slide Number Placeholder 5">
            <a:extLst>
              <a:ext uri="{FF2B5EF4-FFF2-40B4-BE49-F238E27FC236}">
                <a16:creationId xmlns:a16="http://schemas.microsoft.com/office/drawing/2014/main" id="{973FE4BB-3117-49A2-8624-3E68B8119241}"/>
              </a:ext>
            </a:extLst>
          </p:cNvPr>
          <p:cNvSpPr>
            <a:spLocks noGrp="1"/>
          </p:cNvSpPr>
          <p:nvPr>
            <p:ph type="sldNum" sz="quarter" idx="13"/>
          </p:nvPr>
        </p:nvSpPr>
        <p:spPr>
          <a:xfrm>
            <a:off x="10713308" y="6356350"/>
            <a:ext cx="1097692" cy="365125"/>
          </a:xfrm>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13934920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35B22-751D-E80E-705A-D5CD540045EC}"/>
              </a:ext>
            </a:extLst>
          </p:cNvPr>
          <p:cNvSpPr>
            <a:spLocks noGrp="1"/>
          </p:cNvSpPr>
          <p:nvPr>
            <p:ph type="title"/>
          </p:nvPr>
        </p:nvSpPr>
        <p:spPr>
          <a:xfrm>
            <a:off x="201069" y="457199"/>
            <a:ext cx="4776537" cy="1702107"/>
          </a:xfrm>
        </p:spPr>
        <p:txBody>
          <a:bodyPr anchor="b">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A467762C-DD6A-0EC4-B0DE-E02E24D91AFD}"/>
              </a:ext>
            </a:extLst>
          </p:cNvPr>
          <p:cNvSpPr>
            <a:spLocks noGrp="1"/>
          </p:cNvSpPr>
          <p:nvPr>
            <p:ph idx="1"/>
          </p:nvPr>
        </p:nvSpPr>
        <p:spPr>
          <a:xfrm>
            <a:off x="5183188" y="457199"/>
            <a:ext cx="6172200" cy="5403851"/>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06D9D2-028E-4CE9-B3F6-CB325238BC66}"/>
              </a:ext>
            </a:extLst>
          </p:cNvPr>
          <p:cNvSpPr>
            <a:spLocks noGrp="1"/>
          </p:cNvSpPr>
          <p:nvPr>
            <p:ph type="dt" sz="half" idx="10"/>
          </p:nvPr>
        </p:nvSpPr>
        <p:spPr/>
        <p:txBody>
          <a:bodyPr/>
          <a:lstStyle/>
          <a:p>
            <a:r>
              <a:rPr lang="en-US"/>
              <a:t>12/10/2024</a:t>
            </a:r>
          </a:p>
        </p:txBody>
      </p:sp>
      <p:sp>
        <p:nvSpPr>
          <p:cNvPr id="6" name="Footer Placeholder 5">
            <a:extLst>
              <a:ext uri="{FF2B5EF4-FFF2-40B4-BE49-F238E27FC236}">
                <a16:creationId xmlns:a16="http://schemas.microsoft.com/office/drawing/2014/main" id="{F3B80DAE-1D7C-3FAC-77FD-6188A841D0A8}"/>
              </a:ext>
            </a:extLst>
          </p:cNvPr>
          <p:cNvSpPr>
            <a:spLocks noGrp="1"/>
          </p:cNvSpPr>
          <p:nvPr>
            <p:ph type="ftr" sz="quarter" idx="11"/>
          </p:nvPr>
        </p:nvSpPr>
        <p:spPr/>
        <p:txBody>
          <a:bodyPr/>
          <a:lstStyle/>
          <a:p>
            <a:r>
              <a:rPr lang="en-US"/>
              <a:t>California Department of Education</a:t>
            </a:r>
          </a:p>
        </p:txBody>
      </p:sp>
      <p:sp>
        <p:nvSpPr>
          <p:cNvPr id="7" name="Slide Number Placeholder 6">
            <a:extLst>
              <a:ext uri="{FF2B5EF4-FFF2-40B4-BE49-F238E27FC236}">
                <a16:creationId xmlns:a16="http://schemas.microsoft.com/office/drawing/2014/main" id="{9365D28E-A7AF-AA7B-F522-F3D27718DE78}"/>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8" name="Picture 7" descr="Group working on graphs">
            <a:extLst>
              <a:ext uri="{FF2B5EF4-FFF2-40B4-BE49-F238E27FC236}">
                <a16:creationId xmlns:a16="http://schemas.microsoft.com/office/drawing/2014/main" id="{4A27D8B2-6CED-9CB8-386C-69C1198EA382}"/>
              </a:ext>
            </a:extLst>
          </p:cNvPr>
          <p:cNvPicPr>
            <a:picLocks noChangeAspect="1"/>
          </p:cNvPicPr>
          <p:nvPr userDrawn="1"/>
        </p:nvPicPr>
        <p:blipFill>
          <a:blip r:embed="rId2"/>
          <a:stretch>
            <a:fillRect/>
          </a:stretch>
        </p:blipFill>
        <p:spPr>
          <a:xfrm>
            <a:off x="201069" y="2350154"/>
            <a:ext cx="4776538" cy="3184633"/>
          </a:xfrm>
          <a:prstGeom prst="rect">
            <a:avLst/>
          </a:prstGeom>
        </p:spPr>
      </p:pic>
    </p:spTree>
    <p:extLst>
      <p:ext uri="{BB962C8B-B14F-4D97-AF65-F5344CB8AC3E}">
        <p14:creationId xmlns:p14="http://schemas.microsoft.com/office/powerpoint/2010/main" val="26614541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05896" y="705813"/>
            <a:ext cx="4205990" cy="1356607"/>
          </a:xfrm>
        </p:spPr>
        <p:txBody>
          <a:bodyPr anchor="t" anchorCtr="0">
            <a:normAutofit/>
          </a:bodyPr>
          <a:lstStyle>
            <a:lvl1pPr>
              <a:defRPr sz="2800" baseline="0">
                <a:solidFill>
                  <a:schemeClr val="tx1"/>
                </a:solidFill>
                <a:latin typeface="Arial Nova" panose="020B05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705895" y="2233013"/>
            <a:ext cx="4205990" cy="2833142"/>
          </a:xfrm>
        </p:spPr>
        <p:txBody>
          <a:bodyPr>
            <a:normAutofit/>
          </a:bodyPr>
          <a:lstStyle>
            <a:lvl1pPr marL="0" indent="0">
              <a:buNone/>
              <a:defRPr sz="2400">
                <a:solidFill>
                  <a:schemeClr val="tx2"/>
                </a:solidFill>
                <a:latin typeface="Arial Nova" panose="020B0504020202020204" pitchFamily="34" charset="0"/>
              </a:defRPr>
            </a:lvl1pPr>
            <a:lvl2pPr marL="457200" indent="0">
              <a:buNone/>
              <a:defRPr sz="2400">
                <a:solidFill>
                  <a:schemeClr val="tx2"/>
                </a:solidFill>
                <a:latin typeface="Arial Nova" panose="020B0504020202020204" pitchFamily="34" charset="0"/>
              </a:defRPr>
            </a:lvl2pPr>
            <a:lvl3pPr marL="914400" indent="0">
              <a:buNone/>
              <a:defRPr sz="2400">
                <a:solidFill>
                  <a:schemeClr val="tx2"/>
                </a:solidFill>
                <a:latin typeface="Arial Nova" panose="020B0504020202020204" pitchFamily="34" charset="0"/>
              </a:defRPr>
            </a:lvl3pPr>
            <a:lvl4pPr marL="1371600" indent="0">
              <a:buNone/>
              <a:defRPr sz="2400">
                <a:solidFill>
                  <a:schemeClr val="tx2"/>
                </a:solidFill>
                <a:latin typeface="Arial Nova" panose="020B0504020202020204" pitchFamily="34" charset="0"/>
              </a:defRPr>
            </a:lvl4pPr>
            <a:lvl5pPr marL="1828800" indent="0">
              <a:buNone/>
              <a:defRPr sz="2400">
                <a:solidFill>
                  <a:schemeClr val="tx2"/>
                </a:solidFill>
                <a:latin typeface="Arial Nova" panose="020B05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DE23592C-4E26-184A-AAED-41EC35AFF551}"/>
              </a:ext>
            </a:extLst>
          </p:cNvPr>
          <p:cNvCxnSpPr/>
          <p:nvPr userDrawn="1"/>
        </p:nvCxnSpPr>
        <p:spPr>
          <a:xfrm>
            <a:off x="0" y="5711252"/>
            <a:ext cx="368758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B68C5F28-837A-4354-8BA4-A994BD1D699D}"/>
              </a:ext>
            </a:extLst>
          </p:cNvPr>
          <p:cNvSpPr>
            <a:spLocks noGrp="1"/>
          </p:cNvSpPr>
          <p:nvPr>
            <p:ph type="ftr" sz="quarter" idx="11"/>
          </p:nvPr>
        </p:nvSpPr>
        <p:spPr>
          <a:xfrm>
            <a:off x="2808890" y="6356350"/>
            <a:ext cx="3108434" cy="365125"/>
          </a:xfrm>
        </p:spPr>
        <p:txBody>
          <a:bodyPr/>
          <a:lstStyle>
            <a:lvl1pPr algn="r">
              <a:defRPr>
                <a:latin typeface="+mn-lt"/>
              </a:defRPr>
            </a:lvl1pPr>
          </a:lstStyle>
          <a:p>
            <a:r>
              <a:rPr lang="en-US"/>
              <a:t>California Department of Education</a:t>
            </a:r>
          </a:p>
        </p:txBody>
      </p:sp>
      <p:sp>
        <p:nvSpPr>
          <p:cNvPr id="9" name="Slide Number Placeholder 5">
            <a:extLst>
              <a:ext uri="{FF2B5EF4-FFF2-40B4-BE49-F238E27FC236}">
                <a16:creationId xmlns:a16="http://schemas.microsoft.com/office/drawing/2014/main" id="{A6EDF98A-063D-47C8-8D91-A223F9955260}"/>
              </a:ext>
            </a:extLst>
          </p:cNvPr>
          <p:cNvSpPr>
            <a:spLocks noGrp="1"/>
          </p:cNvSpPr>
          <p:nvPr>
            <p:ph type="sldNum" sz="quarter" idx="4"/>
          </p:nvPr>
        </p:nvSpPr>
        <p:spPr>
          <a:xfrm>
            <a:off x="10713308" y="6356350"/>
            <a:ext cx="1097692" cy="365125"/>
          </a:xfrm>
          <a:prstGeom prst="rect">
            <a:avLst/>
          </a:prstGeom>
        </p:spPr>
        <p:txBody>
          <a:bodyPr vert="horz" lIns="91440" tIns="45720" rIns="91440" bIns="45720" rtlCol="0" anchor="ctr"/>
          <a:lstStyle>
            <a:lvl1pPr algn="r">
              <a:defRPr sz="1200">
                <a:solidFill>
                  <a:schemeClr val="bg1"/>
                </a:solidFill>
                <a:latin typeface="+mn-lt"/>
              </a:defRPr>
            </a:lvl1pPr>
          </a:lstStyle>
          <a:p>
            <a:fld id="{294A09A9-5501-47C1-A89A-A340965A2BE2}" type="slidenum">
              <a:rPr lang="en-US" smtClean="0"/>
              <a:pPr/>
              <a:t>‹#›</a:t>
            </a:fld>
            <a:endParaRPr lang="en-US"/>
          </a:p>
        </p:txBody>
      </p:sp>
      <p:sp>
        <p:nvSpPr>
          <p:cNvPr id="11" name="Date Placeholder 3">
            <a:extLst>
              <a:ext uri="{FF2B5EF4-FFF2-40B4-BE49-F238E27FC236}">
                <a16:creationId xmlns:a16="http://schemas.microsoft.com/office/drawing/2014/main" id="{042684A6-77E9-406F-A431-4C57DCAE62A7}"/>
              </a:ext>
            </a:extLst>
          </p:cNvPr>
          <p:cNvSpPr>
            <a:spLocks noGrp="1"/>
          </p:cNvSpPr>
          <p:nvPr>
            <p:ph type="dt" sz="half" idx="2"/>
          </p:nvPr>
        </p:nvSpPr>
        <p:spPr>
          <a:xfrm>
            <a:off x="381000" y="6356350"/>
            <a:ext cx="1954427"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r>
              <a:rPr lang="en-US"/>
              <a:t>12/10/2024</a:t>
            </a:r>
          </a:p>
        </p:txBody>
      </p:sp>
    </p:spTree>
    <p:extLst>
      <p:ext uri="{BB962C8B-B14F-4D97-AF65-F5344CB8AC3E}">
        <p14:creationId xmlns:p14="http://schemas.microsoft.com/office/powerpoint/2010/main" val="34020568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pic>
        <p:nvPicPr>
          <p:cNvPr id="4" name="Picture 3" descr="Businessman checking statistics">
            <a:extLst>
              <a:ext uri="{FF2B5EF4-FFF2-40B4-BE49-F238E27FC236}">
                <a16:creationId xmlns:a16="http://schemas.microsoft.com/office/drawing/2014/main" id="{A98FD223-1E0F-7D8F-9949-30963F004152}"/>
              </a:ext>
            </a:extLst>
          </p:cNvPr>
          <p:cNvPicPr>
            <a:picLocks noChangeAspect="1"/>
          </p:cNvPicPr>
          <p:nvPr userDrawn="1"/>
        </p:nvPicPr>
        <p:blipFill>
          <a:blip r:embed="rId2"/>
          <a:stretch>
            <a:fillRect/>
          </a:stretch>
        </p:blipFill>
        <p:spPr>
          <a:xfrm>
            <a:off x="955057" y="0"/>
            <a:ext cx="10281885" cy="6858000"/>
          </a:xfrm>
          <a:prstGeom prst="rect">
            <a:avLst/>
          </a:prstGeom>
        </p:spPr>
      </p:pic>
      <p:sp>
        <p:nvSpPr>
          <p:cNvPr id="9" name="Text Placeholder 8">
            <a:extLst>
              <a:ext uri="{FF2B5EF4-FFF2-40B4-BE49-F238E27FC236}">
                <a16:creationId xmlns:a16="http://schemas.microsoft.com/office/drawing/2014/main" id="{D44B8F7E-01E4-AA4B-B60F-A2BF94E3A19C}"/>
              </a:ext>
            </a:extLst>
          </p:cNvPr>
          <p:cNvSpPr>
            <a:spLocks noGrp="1"/>
          </p:cNvSpPr>
          <p:nvPr>
            <p:ph type="body" sz="quarter" idx="10"/>
          </p:nvPr>
        </p:nvSpPr>
        <p:spPr>
          <a:xfrm>
            <a:off x="1766570" y="2052008"/>
            <a:ext cx="9131121" cy="3084489"/>
          </a:xfrm>
          <a:solidFill>
            <a:schemeClr val="tx2">
              <a:lumMod val="60000"/>
              <a:lumOff val="40000"/>
              <a:alpha val="89000"/>
            </a:schemeClr>
          </a:solidFill>
        </p:spPr>
        <p:txBody>
          <a:bodyPr lIns="1005840" tIns="640080" anchor="t" anchorCtr="0">
            <a:noAutofit/>
          </a:bodyPr>
          <a:lstStyle>
            <a:lvl1pPr marL="0" indent="0" algn="l">
              <a:buNone/>
              <a:defRPr sz="3600">
                <a:solidFill>
                  <a:schemeClr val="bg1"/>
                </a:solidFill>
                <a:latin typeface="Arial Nova" panose="020B0504020202020204" pitchFamily="34" charset="0"/>
              </a:defRPr>
            </a:lvl1pPr>
            <a:lvl2pPr marL="457200" indent="0" algn="l">
              <a:buNone/>
              <a:defRPr sz="2800">
                <a:solidFill>
                  <a:schemeClr val="bg1"/>
                </a:solidFill>
                <a:latin typeface="+mj-lt"/>
              </a:defRPr>
            </a:lvl2pPr>
            <a:lvl3pPr marL="914400" indent="0" algn="l">
              <a:buNone/>
              <a:defRPr sz="2400">
                <a:solidFill>
                  <a:schemeClr val="bg1"/>
                </a:solidFill>
                <a:latin typeface="+mj-lt"/>
              </a:defRPr>
            </a:lvl3pPr>
            <a:lvl4pPr marL="1371600" indent="0" algn="l">
              <a:buNone/>
              <a:defRPr sz="2000">
                <a:solidFill>
                  <a:schemeClr val="bg1"/>
                </a:solidFill>
                <a:latin typeface="+mj-lt"/>
              </a:defRPr>
            </a:lvl4pPr>
            <a:lvl5pPr marL="1828800" indent="0" algn="l">
              <a:buNone/>
              <a:defRPr sz="2000">
                <a:solidFill>
                  <a:schemeClr val="bg1"/>
                </a:solidFill>
                <a:latin typeface="+mj-lt"/>
              </a:defRPr>
            </a:lvl5pPr>
          </a:lstStyle>
          <a:p>
            <a:pPr lvl="0"/>
            <a:r>
              <a:rPr lang="en-US"/>
              <a:t>Edit Master text styles</a:t>
            </a:r>
          </a:p>
        </p:txBody>
      </p:sp>
      <p:sp>
        <p:nvSpPr>
          <p:cNvPr id="2" name="Title 1">
            <a:extLst>
              <a:ext uri="{FF2B5EF4-FFF2-40B4-BE49-F238E27FC236}">
                <a16:creationId xmlns:a16="http://schemas.microsoft.com/office/drawing/2014/main" id="{1F8581E8-B832-44F5-8573-1D49AF804EAA}"/>
              </a:ext>
            </a:extLst>
          </p:cNvPr>
          <p:cNvSpPr>
            <a:spLocks noGrp="1"/>
          </p:cNvSpPr>
          <p:nvPr>
            <p:ph type="title"/>
          </p:nvPr>
        </p:nvSpPr>
        <p:spPr>
          <a:xfrm>
            <a:off x="2448642" y="4040803"/>
            <a:ext cx="7766978" cy="484050"/>
          </a:xfrm>
        </p:spPr>
        <p:txBody>
          <a:bodyPr>
            <a:noAutofit/>
          </a:bodyPr>
          <a:lstStyle>
            <a:lvl1pPr>
              <a:defRPr sz="2400" cap="all" baseline="0">
                <a:solidFill>
                  <a:schemeClr val="bg1"/>
                </a:solidFill>
                <a:latin typeface="Arial Nova" panose="020B0504020202020204" pitchFamily="34" charset="0"/>
              </a:defRPr>
            </a:lvl1pPr>
          </a:lstStyle>
          <a:p>
            <a:r>
              <a:rPr lang="en-US"/>
              <a:t>Click to edit Master title style</a:t>
            </a:r>
          </a:p>
        </p:txBody>
      </p:sp>
      <p:sp>
        <p:nvSpPr>
          <p:cNvPr id="6" name="Date Placeholder 1">
            <a:extLst>
              <a:ext uri="{FF2B5EF4-FFF2-40B4-BE49-F238E27FC236}">
                <a16:creationId xmlns:a16="http://schemas.microsoft.com/office/drawing/2014/main" id="{38C5CB97-CD0D-4684-A674-58C891FBC20B}"/>
              </a:ext>
            </a:extLst>
          </p:cNvPr>
          <p:cNvSpPr>
            <a:spLocks noGrp="1"/>
          </p:cNvSpPr>
          <p:nvPr>
            <p:ph type="dt" sz="half" idx="12"/>
          </p:nvPr>
        </p:nvSpPr>
        <p:spPr>
          <a:xfrm>
            <a:off x="381000" y="6356350"/>
            <a:ext cx="2743200" cy="365125"/>
          </a:xfrm>
        </p:spPr>
        <p:txBody>
          <a:bodyPr/>
          <a:lstStyle>
            <a:lvl1pPr>
              <a:defRPr>
                <a:solidFill>
                  <a:schemeClr val="bg1"/>
                </a:solidFill>
              </a:defRPr>
            </a:lvl1pPr>
          </a:lstStyle>
          <a:p>
            <a:r>
              <a:rPr lang="en-US"/>
              <a:t>12/10/2024</a:t>
            </a:r>
          </a:p>
        </p:txBody>
      </p:sp>
      <p:sp>
        <p:nvSpPr>
          <p:cNvPr id="7" name="Footer Placeholder 2">
            <a:extLst>
              <a:ext uri="{FF2B5EF4-FFF2-40B4-BE49-F238E27FC236}">
                <a16:creationId xmlns:a16="http://schemas.microsoft.com/office/drawing/2014/main" id="{9DB43653-49BD-4FF8-AC52-100F2628D038}"/>
              </a:ext>
            </a:extLst>
          </p:cNvPr>
          <p:cNvSpPr>
            <a:spLocks noGrp="1"/>
          </p:cNvSpPr>
          <p:nvPr>
            <p:ph type="ftr" sz="quarter" idx="13"/>
          </p:nvPr>
        </p:nvSpPr>
        <p:spPr>
          <a:xfrm>
            <a:off x="4038600" y="6356350"/>
            <a:ext cx="4114800" cy="365125"/>
          </a:xfrm>
        </p:spPr>
        <p:txBody>
          <a:bodyPr/>
          <a:lstStyle>
            <a:lvl1pPr>
              <a:defRPr>
                <a:solidFill>
                  <a:schemeClr val="bg1"/>
                </a:solidFill>
              </a:defRPr>
            </a:lvl1pPr>
          </a:lstStyle>
          <a:p>
            <a:r>
              <a:rPr lang="en-US"/>
              <a:t>California Department of Education</a:t>
            </a:r>
          </a:p>
        </p:txBody>
      </p:sp>
      <p:sp>
        <p:nvSpPr>
          <p:cNvPr id="8" name="Slide Number Placeholder 3">
            <a:extLst>
              <a:ext uri="{FF2B5EF4-FFF2-40B4-BE49-F238E27FC236}">
                <a16:creationId xmlns:a16="http://schemas.microsoft.com/office/drawing/2014/main" id="{C175707F-64A0-469B-AE09-445DCC67D318}"/>
              </a:ext>
            </a:extLst>
          </p:cNvPr>
          <p:cNvSpPr>
            <a:spLocks noGrp="1"/>
          </p:cNvSpPr>
          <p:nvPr>
            <p:ph type="sldNum" sz="quarter" idx="14"/>
          </p:nvPr>
        </p:nvSpPr>
        <p:spPr>
          <a:xfrm>
            <a:off x="10713308" y="6356350"/>
            <a:ext cx="1097692" cy="365125"/>
          </a:xfrm>
        </p:spPr>
        <p:txBody>
          <a:bodyPr/>
          <a:lstStyle>
            <a:lvl1pPr>
              <a:defRPr>
                <a:solidFill>
                  <a:schemeClr val="bg1"/>
                </a:solidFill>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9731055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2589212" y="3530129"/>
            <a:ext cx="8915399" cy="860400"/>
          </a:xfrm>
        </p:spPr>
        <p:txBody>
          <a:bodyPr anchor="t">
            <a:normAutofit/>
          </a:bodyPr>
          <a:lstStyle>
            <a:lvl1pPr marL="0" indent="0" algn="l">
              <a:buNone/>
              <a:defRPr sz="24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12/10/2024</a:t>
            </a:r>
          </a:p>
        </p:txBody>
      </p:sp>
      <p:sp>
        <p:nvSpPr>
          <p:cNvPr id="5" name="Footer Placeholder 4"/>
          <p:cNvSpPr>
            <a:spLocks noGrp="1"/>
          </p:cNvSpPr>
          <p:nvPr>
            <p:ph type="ftr" sz="quarter" idx="11"/>
          </p:nvPr>
        </p:nvSpPr>
        <p:spPr/>
        <p:txBody>
          <a:bodyPr/>
          <a:lstStyle/>
          <a:p>
            <a:r>
              <a:rPr lang="en-US"/>
              <a:t>California Department of Education</a:t>
            </a: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a:xfrm>
            <a:off x="531812" y="3244139"/>
            <a:ext cx="779767"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6198934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12/10/2024</a:t>
            </a:r>
          </a:p>
        </p:txBody>
      </p:sp>
      <p:sp>
        <p:nvSpPr>
          <p:cNvPr id="6" name="Footer Placeholder 5"/>
          <p:cNvSpPr>
            <a:spLocks noGrp="1"/>
          </p:cNvSpPr>
          <p:nvPr>
            <p:ph type="ftr" sz="quarter" idx="11"/>
          </p:nvPr>
        </p:nvSpPr>
        <p:spPr/>
        <p:txBody>
          <a:bodyPr/>
          <a:lstStyle/>
          <a:p>
            <a:r>
              <a:rPr lang="en-US"/>
              <a:t>California Department of Education</a:t>
            </a: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13" name="Slide Number Placeholder 5"/>
          <p:cNvSpPr>
            <a:spLocks noGrp="1"/>
          </p:cNvSpPr>
          <p:nvPr>
            <p:ph type="sldNum" sz="quarter" idx="12"/>
          </p:nvPr>
        </p:nvSpPr>
        <p:spPr>
          <a:xfrm>
            <a:off x="531812" y="787782"/>
            <a:ext cx="779767"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3694443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12/10/2024</a:t>
            </a:r>
          </a:p>
        </p:txBody>
      </p:sp>
      <p:sp>
        <p:nvSpPr>
          <p:cNvPr id="8" name="Footer Placeholder 7"/>
          <p:cNvSpPr>
            <a:spLocks noGrp="1"/>
          </p:cNvSpPr>
          <p:nvPr>
            <p:ph type="ftr" sz="quarter" idx="11"/>
          </p:nvPr>
        </p:nvSpPr>
        <p:spPr/>
        <p:txBody>
          <a:bodyPr/>
          <a:lstStyle/>
          <a:p>
            <a:r>
              <a:rPr lang="en-US"/>
              <a:t>California Department of Education</a:t>
            </a: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13" name="Slide Number Placeholder 5"/>
          <p:cNvSpPr>
            <a:spLocks noGrp="1"/>
          </p:cNvSpPr>
          <p:nvPr>
            <p:ph type="sldNum" sz="quarter" idx="12"/>
          </p:nvPr>
        </p:nvSpPr>
        <p:spPr>
          <a:xfrm>
            <a:off x="531812" y="787782"/>
            <a:ext cx="779767"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8952647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12/10/2024</a:t>
            </a:r>
          </a:p>
        </p:txBody>
      </p:sp>
      <p:sp>
        <p:nvSpPr>
          <p:cNvPr id="4" name="Footer Placeholder 3"/>
          <p:cNvSpPr>
            <a:spLocks noGrp="1"/>
          </p:cNvSpPr>
          <p:nvPr>
            <p:ph type="ftr" sz="quarter" idx="11"/>
          </p:nvPr>
        </p:nvSpPr>
        <p:spPr/>
        <p:txBody>
          <a:bodyPr/>
          <a:lstStyle/>
          <a:p>
            <a:r>
              <a:rPr lang="en-US"/>
              <a:t>California Department of Education</a:t>
            </a: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2809378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12/10/2024</a:t>
            </a:r>
          </a:p>
        </p:txBody>
      </p:sp>
      <p:sp>
        <p:nvSpPr>
          <p:cNvPr id="3" name="Footer Placeholder 2"/>
          <p:cNvSpPr>
            <a:spLocks noGrp="1"/>
          </p:cNvSpPr>
          <p:nvPr>
            <p:ph type="ftr" sz="quarter" idx="11"/>
          </p:nvPr>
        </p:nvSpPr>
        <p:spPr/>
        <p:txBody>
          <a:bodyPr/>
          <a:lstStyle/>
          <a:p>
            <a:r>
              <a:rPr lang="en-US"/>
              <a:t>California Department of Education</a:t>
            </a: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grpSp>
        <p:nvGrpSpPr>
          <p:cNvPr id="5" name="Group 4">
            <a:extLst>
              <a:ext uri="{FF2B5EF4-FFF2-40B4-BE49-F238E27FC236}">
                <a16:creationId xmlns:a16="http://schemas.microsoft.com/office/drawing/2014/main" id="{4F251CF5-893E-9FDD-ACAE-C5EEC66A59D5}"/>
              </a:ext>
            </a:extLst>
          </p:cNvPr>
          <p:cNvGrpSpPr/>
          <p:nvPr userDrawn="1"/>
        </p:nvGrpSpPr>
        <p:grpSpPr>
          <a:xfrm>
            <a:off x="735446" y="4725511"/>
            <a:ext cx="10948860" cy="1444148"/>
            <a:chOff x="68479" y="4747545"/>
            <a:chExt cx="10948860" cy="1444148"/>
          </a:xfrm>
        </p:grpSpPr>
        <p:pic>
          <p:nvPicPr>
            <p:cNvPr id="7" name="Picture 6">
              <a:extLst>
                <a:ext uri="{FF2B5EF4-FFF2-40B4-BE49-F238E27FC236}">
                  <a16:creationId xmlns:a16="http://schemas.microsoft.com/office/drawing/2014/main" id="{1AC17F10-BA7A-F385-99BD-A05EA9DB71E3}"/>
                </a:ext>
              </a:extLst>
            </p:cNvPr>
            <p:cNvPicPr>
              <a:picLocks noChangeAspect="1"/>
            </p:cNvPicPr>
            <p:nvPr userDrawn="1"/>
          </p:nvPicPr>
          <p:blipFill>
            <a:blip r:embed="rId2"/>
            <a:stretch>
              <a:fillRect/>
            </a:stretch>
          </p:blipFill>
          <p:spPr>
            <a:xfrm>
              <a:off x="5515419" y="4762371"/>
              <a:ext cx="1858179" cy="1370522"/>
            </a:xfrm>
            <a:prstGeom prst="rect">
              <a:avLst/>
            </a:prstGeom>
          </p:spPr>
        </p:pic>
        <p:pic>
          <p:nvPicPr>
            <p:cNvPr id="8" name="Picture 7">
              <a:extLst>
                <a:ext uri="{FF2B5EF4-FFF2-40B4-BE49-F238E27FC236}">
                  <a16:creationId xmlns:a16="http://schemas.microsoft.com/office/drawing/2014/main" id="{DE7C4D68-68C8-AE29-E9A6-825F55E4373B}"/>
                </a:ext>
              </a:extLst>
            </p:cNvPr>
            <p:cNvPicPr>
              <a:picLocks noChangeAspect="1"/>
            </p:cNvPicPr>
            <p:nvPr userDrawn="1"/>
          </p:nvPicPr>
          <p:blipFill>
            <a:blip r:embed="rId3"/>
            <a:stretch>
              <a:fillRect/>
            </a:stretch>
          </p:blipFill>
          <p:spPr>
            <a:xfrm>
              <a:off x="1833576" y="4764329"/>
              <a:ext cx="1858179" cy="1418973"/>
            </a:xfrm>
            <a:prstGeom prst="rect">
              <a:avLst/>
            </a:prstGeom>
          </p:spPr>
        </p:pic>
        <p:pic>
          <p:nvPicPr>
            <p:cNvPr id="9" name="Picture 8">
              <a:extLst>
                <a:ext uri="{FF2B5EF4-FFF2-40B4-BE49-F238E27FC236}">
                  <a16:creationId xmlns:a16="http://schemas.microsoft.com/office/drawing/2014/main" id="{A46CCE63-56D2-1BB4-27B9-23A4E4FEBEDB}"/>
                </a:ext>
              </a:extLst>
            </p:cNvPr>
            <p:cNvPicPr>
              <a:picLocks noChangeAspect="1"/>
            </p:cNvPicPr>
            <p:nvPr userDrawn="1"/>
          </p:nvPicPr>
          <p:blipFill>
            <a:blip r:embed="rId4"/>
            <a:stretch>
              <a:fillRect/>
            </a:stretch>
          </p:blipFill>
          <p:spPr>
            <a:xfrm>
              <a:off x="3674498" y="4747546"/>
              <a:ext cx="1850833" cy="1418972"/>
            </a:xfrm>
            <a:prstGeom prst="rect">
              <a:avLst/>
            </a:prstGeom>
          </p:spPr>
        </p:pic>
        <p:pic>
          <p:nvPicPr>
            <p:cNvPr id="10" name="Picture 9">
              <a:extLst>
                <a:ext uri="{FF2B5EF4-FFF2-40B4-BE49-F238E27FC236}">
                  <a16:creationId xmlns:a16="http://schemas.microsoft.com/office/drawing/2014/main" id="{CC652393-B4F3-F495-BB13-23B6691B93FA}"/>
                </a:ext>
              </a:extLst>
            </p:cNvPr>
            <p:cNvPicPr>
              <a:picLocks noChangeAspect="1"/>
            </p:cNvPicPr>
            <p:nvPr userDrawn="1"/>
          </p:nvPicPr>
          <p:blipFill>
            <a:blip r:embed="rId5"/>
            <a:stretch>
              <a:fillRect/>
            </a:stretch>
          </p:blipFill>
          <p:spPr>
            <a:xfrm>
              <a:off x="7335496" y="4755936"/>
              <a:ext cx="1850833" cy="1435757"/>
            </a:xfrm>
            <a:prstGeom prst="rect">
              <a:avLst/>
            </a:prstGeom>
          </p:spPr>
        </p:pic>
        <p:pic>
          <p:nvPicPr>
            <p:cNvPr id="11" name="Picture 10">
              <a:extLst>
                <a:ext uri="{FF2B5EF4-FFF2-40B4-BE49-F238E27FC236}">
                  <a16:creationId xmlns:a16="http://schemas.microsoft.com/office/drawing/2014/main" id="{E016C7A3-3BEF-359B-5483-420B888F114E}"/>
                </a:ext>
              </a:extLst>
            </p:cNvPr>
            <p:cNvPicPr>
              <a:picLocks noChangeAspect="1"/>
            </p:cNvPicPr>
            <p:nvPr userDrawn="1"/>
          </p:nvPicPr>
          <p:blipFill>
            <a:blip r:embed="rId6"/>
            <a:stretch>
              <a:fillRect/>
            </a:stretch>
          </p:blipFill>
          <p:spPr>
            <a:xfrm>
              <a:off x="9149031" y="4747545"/>
              <a:ext cx="1868308" cy="1437694"/>
            </a:xfrm>
            <a:prstGeom prst="rect">
              <a:avLst/>
            </a:prstGeom>
          </p:spPr>
        </p:pic>
        <p:pic>
          <p:nvPicPr>
            <p:cNvPr id="12" name="Picture 11">
              <a:extLst>
                <a:ext uri="{FF2B5EF4-FFF2-40B4-BE49-F238E27FC236}">
                  <a16:creationId xmlns:a16="http://schemas.microsoft.com/office/drawing/2014/main" id="{2BB96E96-4D01-4976-6194-9A7D2A2C095A}"/>
                </a:ext>
              </a:extLst>
            </p:cNvPr>
            <p:cNvPicPr>
              <a:picLocks noChangeAspect="1"/>
            </p:cNvPicPr>
            <p:nvPr userDrawn="1"/>
          </p:nvPicPr>
          <p:blipFill>
            <a:blip r:embed="rId7"/>
            <a:stretch>
              <a:fillRect/>
            </a:stretch>
          </p:blipFill>
          <p:spPr>
            <a:xfrm>
              <a:off x="68479" y="4762371"/>
              <a:ext cx="1754762" cy="1394469"/>
            </a:xfrm>
            <a:prstGeom prst="rect">
              <a:avLst/>
            </a:prstGeom>
          </p:spPr>
        </p:pic>
      </p:grpSp>
    </p:spTree>
    <p:extLst>
      <p:ext uri="{BB962C8B-B14F-4D97-AF65-F5344CB8AC3E}">
        <p14:creationId xmlns:p14="http://schemas.microsoft.com/office/powerpoint/2010/main" val="30109812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212" y="1598613"/>
            <a:ext cx="3505199" cy="4262436"/>
          </a:xfr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12/10/2024</a:t>
            </a:r>
          </a:p>
        </p:txBody>
      </p:sp>
      <p:sp>
        <p:nvSpPr>
          <p:cNvPr id="6" name="Footer Placeholder 5"/>
          <p:cNvSpPr>
            <a:spLocks noGrp="1"/>
          </p:cNvSpPr>
          <p:nvPr>
            <p:ph type="ftr" sz="quarter" idx="11"/>
          </p:nvPr>
        </p:nvSpPr>
        <p:spPr/>
        <p:txBody>
          <a:bodyPr/>
          <a:lstStyle/>
          <a:p>
            <a:r>
              <a:rPr lang="en-US"/>
              <a:t>California Department of Education</a:t>
            </a: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582198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12/10/2024</a:t>
            </a:r>
          </a:p>
        </p:txBody>
      </p:sp>
      <p:sp>
        <p:nvSpPr>
          <p:cNvPr id="6" name="Footer Placeholder 5"/>
          <p:cNvSpPr>
            <a:spLocks noGrp="1"/>
          </p:cNvSpPr>
          <p:nvPr>
            <p:ph type="ftr" sz="quarter" idx="11"/>
          </p:nvPr>
        </p:nvSpPr>
        <p:spPr/>
        <p:txBody>
          <a:bodyPr/>
          <a:lstStyle/>
          <a:p>
            <a:r>
              <a:rPr lang="en-US"/>
              <a:t>California Department of Education</a:t>
            </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3941855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t>12/10/2024</a:t>
            </a: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California Department of Education</a:t>
            </a: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283042714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00" r:id="rId22"/>
    <p:sldLayoutId id="2147483706" r:id="rId23"/>
    <p:sldLayoutId id="2147483710" r:id="rId24"/>
  </p:sldLayoutIdLst>
  <p:hf hdr="0"/>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24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24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24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24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cde.ca.gov/ta/ac/cm/localindicators.asp"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hyperlink" Target="https://www.cde.ca.gov/fg/aa/lc/tuesdaysat2.asp"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de.ca.gov/ds/ad/tamo.asp"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cde.ca.gov/ds/ad/tamo.asp"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www.mycdeconnect.or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mailto:LCFF@cde.ca.gov"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cde.ca.gov/ta/ac/cm/dashboardtoolkit.asp#flyersforparents" TargetMode="External"/><Relationship Id="rId2" Type="http://schemas.openxmlformats.org/officeDocument/2006/relationships/hyperlink" Target="https://www.cde.ca.gov/ta/ac/cm/localindicators.asp" TargetMode="External"/><Relationship Id="rId1" Type="http://schemas.openxmlformats.org/officeDocument/2006/relationships/slideLayout" Target="../slideLayouts/slideLayout2.xml"/><Relationship Id="rId5" Type="http://schemas.openxmlformats.org/officeDocument/2006/relationships/hyperlink" Target="https://www.caschooldashboard.org/about/faq" TargetMode="External"/><Relationship Id="rId4" Type="http://schemas.openxmlformats.org/officeDocument/2006/relationships/hyperlink" Target="https://www.cde.ca.gov/ta/ac/cm/dashboardtoolkit.asp#flyersforeducator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cde.ca.gov/ta/ac/cm/dashboardtoolkit.asp"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AF029B-AE44-4040-93A3-400670DBD6A0}"/>
              </a:ext>
            </a:extLst>
          </p:cNvPr>
          <p:cNvSpPr>
            <a:spLocks noGrp="1"/>
          </p:cNvSpPr>
          <p:nvPr>
            <p:ph type="ctrTitle"/>
          </p:nvPr>
        </p:nvSpPr>
        <p:spPr>
          <a:xfrm>
            <a:off x="2589213" y="2514600"/>
            <a:ext cx="8915399" cy="2262781"/>
          </a:xfrm>
        </p:spPr>
        <p:txBody>
          <a:bodyPr/>
          <a:lstStyle/>
          <a:p>
            <a:r>
              <a:rPr lang="en-US" dirty="0">
                <a:solidFill>
                  <a:schemeClr val="accent2">
                    <a:lumMod val="50000"/>
                  </a:schemeClr>
                </a:solidFill>
              </a:rPr>
              <a:t>The 2026 Local Indicator Process</a:t>
            </a:r>
          </a:p>
        </p:txBody>
      </p:sp>
      <p:sp>
        <p:nvSpPr>
          <p:cNvPr id="5" name="Subtitle 4">
            <a:extLst>
              <a:ext uri="{FF2B5EF4-FFF2-40B4-BE49-F238E27FC236}">
                <a16:creationId xmlns:a16="http://schemas.microsoft.com/office/drawing/2014/main" id="{005AF4C9-4C0D-48E3-80B0-134A7357CC52}"/>
              </a:ext>
            </a:extLst>
          </p:cNvPr>
          <p:cNvSpPr>
            <a:spLocks noGrp="1"/>
          </p:cNvSpPr>
          <p:nvPr>
            <p:ph type="subTitle" idx="1"/>
          </p:nvPr>
        </p:nvSpPr>
        <p:spPr>
          <a:xfrm>
            <a:off x="2589213" y="4777379"/>
            <a:ext cx="8915399" cy="1126283"/>
          </a:xfrm>
        </p:spPr>
        <p:txBody>
          <a:bodyPr vert="horz" lIns="91440" tIns="45720" rIns="91440" bIns="45720" rtlCol="0" anchor="t">
            <a:normAutofit/>
          </a:bodyPr>
          <a:lstStyle/>
          <a:p>
            <a:r>
              <a:rPr lang="en-US" dirty="0"/>
              <a:t>California Department of Education (CDE)</a:t>
            </a:r>
          </a:p>
          <a:p>
            <a:r>
              <a:rPr lang="en-US" dirty="0"/>
              <a:t>November 18, 2025</a:t>
            </a:r>
          </a:p>
        </p:txBody>
      </p:sp>
    </p:spTree>
    <p:extLst>
      <p:ext uri="{BB962C8B-B14F-4D97-AF65-F5344CB8AC3E}">
        <p14:creationId xmlns:p14="http://schemas.microsoft.com/office/powerpoint/2010/main" val="1293733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2C598-FFE3-CC33-A795-23CCBFFC2A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DA2232-232D-F7EE-7F72-BE1F76813975}"/>
              </a:ext>
            </a:extLst>
          </p:cNvPr>
          <p:cNvSpPr>
            <a:spLocks noGrp="1"/>
          </p:cNvSpPr>
          <p:nvPr>
            <p:ph type="title"/>
          </p:nvPr>
        </p:nvSpPr>
        <p:spPr>
          <a:xfrm>
            <a:off x="2592925" y="624110"/>
            <a:ext cx="8911687" cy="1280890"/>
          </a:xfrm>
        </p:spPr>
        <p:txBody>
          <a:bodyPr/>
          <a:lstStyle/>
          <a:p>
            <a:r>
              <a:rPr lang="en-US" dirty="0"/>
              <a:t>The Local Control and Accountability Plan</a:t>
            </a:r>
          </a:p>
        </p:txBody>
      </p:sp>
      <p:sp>
        <p:nvSpPr>
          <p:cNvPr id="4" name="Slide Number Placeholder 3">
            <a:extLst>
              <a:ext uri="{FF2B5EF4-FFF2-40B4-BE49-F238E27FC236}">
                <a16:creationId xmlns:a16="http://schemas.microsoft.com/office/drawing/2014/main" id="{9B4FA9E9-B7E4-0B05-6832-27FFEC55C07C}"/>
              </a:ext>
            </a:extLst>
          </p:cNvPr>
          <p:cNvSpPr>
            <a:spLocks noGrp="1"/>
          </p:cNvSpPr>
          <p:nvPr>
            <p:ph type="sldNum" sz="quarter" idx="12"/>
          </p:nvPr>
        </p:nvSpPr>
        <p:spPr>
          <a:xfrm>
            <a:off x="531812" y="787782"/>
            <a:ext cx="779767" cy="365125"/>
          </a:xfrm>
        </p:spPr>
        <p:txBody>
          <a:bodyPr/>
          <a:lstStyle/>
          <a:p>
            <a:fld id="{1E47FE53-EBF0-4DA7-9D9D-CC1C3A20F3CB}" type="slidenum">
              <a:rPr lang="en-US" smtClean="0"/>
              <a:pPr/>
              <a:t>10</a:t>
            </a:fld>
            <a:endParaRPr lang="en-US"/>
          </a:p>
        </p:txBody>
      </p:sp>
      <p:sp>
        <p:nvSpPr>
          <p:cNvPr id="3" name="Content Placeholder 2">
            <a:extLst>
              <a:ext uri="{FF2B5EF4-FFF2-40B4-BE49-F238E27FC236}">
                <a16:creationId xmlns:a16="http://schemas.microsoft.com/office/drawing/2014/main" id="{E6851BD2-9BB9-E4FC-4422-AA1741805432}"/>
              </a:ext>
            </a:extLst>
          </p:cNvPr>
          <p:cNvSpPr>
            <a:spLocks noGrp="1"/>
          </p:cNvSpPr>
          <p:nvPr>
            <p:ph idx="1"/>
          </p:nvPr>
        </p:nvSpPr>
        <p:spPr>
          <a:xfrm>
            <a:off x="2589212" y="2064326"/>
            <a:ext cx="9196387" cy="3847523"/>
          </a:xfrm>
        </p:spPr>
        <p:txBody>
          <a:bodyPr vert="horz" lIns="91440" tIns="45720" rIns="91440" bIns="45720" rtlCol="0" anchor="t">
            <a:normAutofit/>
          </a:bodyPr>
          <a:lstStyle/>
          <a:p>
            <a:pPr lvl="0"/>
            <a:r>
              <a:rPr lang="en-US" dirty="0"/>
              <a:t>As part of the LCFF, school districts, COEs, and charter schools are required to develop, adopt, and annually update a three-year LCAP using the template adopted by the SBE.</a:t>
            </a:r>
          </a:p>
        </p:txBody>
      </p:sp>
    </p:spTree>
    <p:extLst>
      <p:ext uri="{BB962C8B-B14F-4D97-AF65-F5344CB8AC3E}">
        <p14:creationId xmlns:p14="http://schemas.microsoft.com/office/powerpoint/2010/main" val="4211962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B5DC6-56C7-877F-D4EF-6B42CBBC325F}"/>
              </a:ext>
            </a:extLst>
          </p:cNvPr>
          <p:cNvSpPr>
            <a:spLocks noGrp="1"/>
          </p:cNvSpPr>
          <p:nvPr>
            <p:ph type="title"/>
          </p:nvPr>
        </p:nvSpPr>
        <p:spPr>
          <a:xfrm>
            <a:off x="2592925" y="624110"/>
            <a:ext cx="8911687" cy="1087958"/>
          </a:xfrm>
        </p:spPr>
        <p:txBody>
          <a:bodyPr/>
          <a:lstStyle/>
          <a:p>
            <a:r>
              <a:rPr lang="en-US" dirty="0"/>
              <a:t>Informing the LCAP</a:t>
            </a:r>
          </a:p>
        </p:txBody>
      </p:sp>
      <p:sp>
        <p:nvSpPr>
          <p:cNvPr id="6" name="Slide Number Placeholder 5">
            <a:extLst>
              <a:ext uri="{FF2B5EF4-FFF2-40B4-BE49-F238E27FC236}">
                <a16:creationId xmlns:a16="http://schemas.microsoft.com/office/drawing/2014/main" id="{282C9A90-0735-F119-74AE-3A266804EF26}"/>
              </a:ext>
            </a:extLst>
          </p:cNvPr>
          <p:cNvSpPr>
            <a:spLocks noGrp="1"/>
          </p:cNvSpPr>
          <p:nvPr>
            <p:ph type="sldNum" sz="quarter" idx="12"/>
          </p:nvPr>
        </p:nvSpPr>
        <p:spPr/>
        <p:txBody>
          <a:bodyPr/>
          <a:lstStyle/>
          <a:p>
            <a:fld id="{48F63A3B-78C7-47BE-AE5E-E10140E04643}" type="slidenum">
              <a:rPr lang="en-US" smtClean="0"/>
              <a:pPr/>
              <a:t>11</a:t>
            </a:fld>
            <a:endParaRPr lang="en-US" dirty="0"/>
          </a:p>
        </p:txBody>
      </p:sp>
      <p:sp>
        <p:nvSpPr>
          <p:cNvPr id="3" name="Content Placeholder 2">
            <a:extLst>
              <a:ext uri="{FF2B5EF4-FFF2-40B4-BE49-F238E27FC236}">
                <a16:creationId xmlns:a16="http://schemas.microsoft.com/office/drawing/2014/main" id="{582F343B-3166-1DE3-936C-1AF272386EC3}"/>
              </a:ext>
            </a:extLst>
          </p:cNvPr>
          <p:cNvSpPr>
            <a:spLocks noGrp="1"/>
          </p:cNvSpPr>
          <p:nvPr>
            <p:ph idx="1"/>
          </p:nvPr>
        </p:nvSpPr>
        <p:spPr>
          <a:xfrm>
            <a:off x="2585499" y="1712068"/>
            <a:ext cx="8915400" cy="3777622"/>
          </a:xfrm>
        </p:spPr>
        <p:txBody>
          <a:bodyPr/>
          <a:lstStyle/>
          <a:p>
            <a:pPr lvl="0"/>
            <a:r>
              <a:rPr lang="en-US" dirty="0">
                <a:solidFill>
                  <a:schemeClr val="tx1"/>
                </a:solidFill>
              </a:rPr>
              <a:t>Annual update process</a:t>
            </a:r>
            <a:endParaRPr lang="en-US" dirty="0">
              <a:solidFill>
                <a:schemeClr val="tx1"/>
              </a:solidFill>
              <a:highlight>
                <a:srgbClr val="FFFF00"/>
              </a:highlight>
            </a:endParaRPr>
          </a:p>
          <a:p>
            <a:pPr lvl="0"/>
            <a:r>
              <a:rPr lang="en-US" dirty="0">
                <a:solidFill>
                  <a:schemeClr val="tx1"/>
                </a:solidFill>
              </a:rPr>
              <a:t>Educational Partner Input</a:t>
            </a:r>
          </a:p>
          <a:p>
            <a:pPr lvl="0"/>
            <a:r>
              <a:rPr lang="en-US" dirty="0">
                <a:solidFill>
                  <a:schemeClr val="tx1"/>
                </a:solidFill>
              </a:rPr>
              <a:t>State and Local Data Reported to the Dashboard</a:t>
            </a:r>
          </a:p>
          <a:p>
            <a:pPr lvl="0"/>
            <a:r>
              <a:rPr lang="en-US" dirty="0">
                <a:solidFill>
                  <a:schemeClr val="tx1"/>
                </a:solidFill>
              </a:rPr>
              <a:t>Other Local Data</a:t>
            </a:r>
          </a:p>
        </p:txBody>
      </p:sp>
    </p:spTree>
    <p:extLst>
      <p:ext uri="{BB962C8B-B14F-4D97-AF65-F5344CB8AC3E}">
        <p14:creationId xmlns:p14="http://schemas.microsoft.com/office/powerpoint/2010/main" val="1398186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AA5DA-8E57-4FDE-998E-72657CB8A4B5}"/>
              </a:ext>
            </a:extLst>
          </p:cNvPr>
          <p:cNvSpPr>
            <a:spLocks noGrp="1"/>
          </p:cNvSpPr>
          <p:nvPr>
            <p:ph type="title"/>
          </p:nvPr>
        </p:nvSpPr>
        <p:spPr>
          <a:xfrm>
            <a:off x="2589212" y="2058750"/>
            <a:ext cx="8915399" cy="1468800"/>
          </a:xfrm>
        </p:spPr>
        <p:txBody>
          <a:bodyPr vert="horz" lIns="91440" tIns="45720" rIns="91440" bIns="45720" rtlCol="0" anchor="b">
            <a:normAutofit/>
          </a:bodyPr>
          <a:lstStyle/>
          <a:p>
            <a:r>
              <a:rPr lang="en-US" dirty="0">
                <a:solidFill>
                  <a:schemeClr val="accent2">
                    <a:lumMod val="50000"/>
                  </a:schemeClr>
                </a:solidFill>
              </a:rPr>
              <a:t>Local Indicators</a:t>
            </a:r>
          </a:p>
        </p:txBody>
      </p:sp>
      <p:sp>
        <p:nvSpPr>
          <p:cNvPr id="6" name="Slide Number Placeholder 5">
            <a:extLst>
              <a:ext uri="{FF2B5EF4-FFF2-40B4-BE49-F238E27FC236}">
                <a16:creationId xmlns:a16="http://schemas.microsoft.com/office/drawing/2014/main" id="{C47266DD-FBA8-416F-94D0-A425182CAC64}"/>
              </a:ext>
            </a:extLst>
          </p:cNvPr>
          <p:cNvSpPr>
            <a:spLocks noGrp="1"/>
          </p:cNvSpPr>
          <p:nvPr>
            <p:ph type="sldNum" sz="quarter" idx="12"/>
          </p:nvPr>
        </p:nvSpPr>
        <p:spPr>
          <a:xfrm>
            <a:off x="531812" y="3089565"/>
            <a:ext cx="779767" cy="540326"/>
          </a:xfrm>
        </p:spPr>
        <p:txBody>
          <a:bodyPr vert="horz" lIns="91440" tIns="45720" rIns="91440" bIns="45720" rtlCol="0" anchor="ctr">
            <a:normAutofit/>
          </a:bodyPr>
          <a:lstStyle/>
          <a:p>
            <a:fld id="{294A09A9-5501-47C1-A89A-A340965A2BE2}" type="slidenum">
              <a:rPr lang="en-US" sz="2400"/>
              <a:pPr/>
              <a:t>12</a:t>
            </a:fld>
            <a:endParaRPr lang="en-US" sz="2400" dirty="0"/>
          </a:p>
        </p:txBody>
      </p:sp>
      <p:sp>
        <p:nvSpPr>
          <p:cNvPr id="3" name="Text Placeholder 2">
            <a:extLst>
              <a:ext uri="{FF2B5EF4-FFF2-40B4-BE49-F238E27FC236}">
                <a16:creationId xmlns:a16="http://schemas.microsoft.com/office/drawing/2014/main" id="{E3DF6925-0C9B-417C-A647-0FA8B60F6A8D}"/>
              </a:ext>
            </a:extLst>
          </p:cNvPr>
          <p:cNvSpPr>
            <a:spLocks noGrp="1"/>
          </p:cNvSpPr>
          <p:nvPr>
            <p:ph type="body" idx="1"/>
          </p:nvPr>
        </p:nvSpPr>
        <p:spPr>
          <a:xfrm>
            <a:off x="2589212" y="3530129"/>
            <a:ext cx="8915399" cy="860400"/>
          </a:xfrm>
        </p:spPr>
        <p:txBody>
          <a:bodyPr vert="horz" lIns="91440" tIns="45720" rIns="91440" bIns="45720" rtlCol="0" anchor="t">
            <a:noAutofit/>
          </a:bodyPr>
          <a:lstStyle/>
          <a:p>
            <a:r>
              <a:rPr lang="en-US" dirty="0"/>
              <a:t>Measuring LEA Progress and Implementation for Certain State Priorities</a:t>
            </a:r>
          </a:p>
        </p:txBody>
      </p:sp>
    </p:spTree>
    <p:extLst>
      <p:ext uri="{BB962C8B-B14F-4D97-AF65-F5344CB8AC3E}">
        <p14:creationId xmlns:p14="http://schemas.microsoft.com/office/powerpoint/2010/main" val="856034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79C98-8D54-3416-BDB1-C3F8543015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3D64BC-A611-402B-62F9-CCB64122855D}"/>
              </a:ext>
            </a:extLst>
          </p:cNvPr>
          <p:cNvSpPr>
            <a:spLocks noGrp="1"/>
          </p:cNvSpPr>
          <p:nvPr>
            <p:ph type="title"/>
          </p:nvPr>
        </p:nvSpPr>
        <p:spPr>
          <a:xfrm>
            <a:off x="2592925" y="624110"/>
            <a:ext cx="8911687" cy="1087958"/>
          </a:xfrm>
        </p:spPr>
        <p:txBody>
          <a:bodyPr/>
          <a:lstStyle/>
          <a:p>
            <a:r>
              <a:rPr lang="en-US" dirty="0"/>
              <a:t>What are Local Indicators?</a:t>
            </a:r>
          </a:p>
        </p:txBody>
      </p:sp>
      <p:sp>
        <p:nvSpPr>
          <p:cNvPr id="6" name="Slide Number Placeholder 5">
            <a:extLst>
              <a:ext uri="{FF2B5EF4-FFF2-40B4-BE49-F238E27FC236}">
                <a16:creationId xmlns:a16="http://schemas.microsoft.com/office/drawing/2014/main" id="{574DEDEA-B95C-62DD-3436-8665A25FAD6E}"/>
              </a:ext>
            </a:extLst>
          </p:cNvPr>
          <p:cNvSpPr>
            <a:spLocks noGrp="1"/>
          </p:cNvSpPr>
          <p:nvPr>
            <p:ph type="sldNum" sz="quarter" idx="12"/>
          </p:nvPr>
        </p:nvSpPr>
        <p:spPr/>
        <p:txBody>
          <a:bodyPr/>
          <a:lstStyle/>
          <a:p>
            <a:fld id="{48F63A3B-78C7-47BE-AE5E-E10140E04643}" type="slidenum">
              <a:rPr lang="en-US" smtClean="0"/>
              <a:pPr/>
              <a:t>13</a:t>
            </a:fld>
            <a:endParaRPr lang="en-US" dirty="0"/>
          </a:p>
        </p:txBody>
      </p:sp>
      <p:sp>
        <p:nvSpPr>
          <p:cNvPr id="3" name="Content Placeholder 2">
            <a:extLst>
              <a:ext uri="{FF2B5EF4-FFF2-40B4-BE49-F238E27FC236}">
                <a16:creationId xmlns:a16="http://schemas.microsoft.com/office/drawing/2014/main" id="{86390802-3CEA-4A17-1A99-BC4D3A68C7D3}"/>
              </a:ext>
            </a:extLst>
          </p:cNvPr>
          <p:cNvSpPr>
            <a:spLocks noGrp="1"/>
          </p:cNvSpPr>
          <p:nvPr>
            <p:ph idx="1"/>
          </p:nvPr>
        </p:nvSpPr>
        <p:spPr>
          <a:xfrm>
            <a:off x="2585499" y="1712068"/>
            <a:ext cx="8915400" cy="3760477"/>
          </a:xfrm>
        </p:spPr>
        <p:txBody>
          <a:bodyPr/>
          <a:lstStyle/>
          <a:p>
            <a:pPr marL="347472"/>
            <a:r>
              <a:rPr lang="en-US" dirty="0"/>
              <a:t>State data is not available for some priority areas identified in the LCFF statute </a:t>
            </a:r>
          </a:p>
          <a:p>
            <a:pPr marL="347472"/>
            <a:r>
              <a:rPr lang="en-US" dirty="0"/>
              <a:t>For these priority areas, the SBE approved the local indicators, which are based on information that an LEA collects locally</a:t>
            </a:r>
          </a:p>
          <a:p>
            <a:r>
              <a:rPr lang="en-US" dirty="0"/>
              <a:t>Local indicators apply to all LEAs</a:t>
            </a:r>
          </a:p>
          <a:p>
            <a:pPr lvl="1"/>
            <a:r>
              <a:rPr lang="en-US" dirty="0"/>
              <a:t>Local indicators do not apply to individual schools, with the exception of single-school districts and charter schools</a:t>
            </a:r>
          </a:p>
        </p:txBody>
      </p:sp>
    </p:spTree>
    <p:extLst>
      <p:ext uri="{BB962C8B-B14F-4D97-AF65-F5344CB8AC3E}">
        <p14:creationId xmlns:p14="http://schemas.microsoft.com/office/powerpoint/2010/main" val="2267934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12DFB-78C6-EC85-750D-D14DC7096E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FB0F7B-D257-DC1C-C8B1-19C4842E5D63}"/>
              </a:ext>
            </a:extLst>
          </p:cNvPr>
          <p:cNvSpPr>
            <a:spLocks noGrp="1"/>
          </p:cNvSpPr>
          <p:nvPr>
            <p:ph type="title"/>
          </p:nvPr>
        </p:nvSpPr>
        <p:spPr>
          <a:xfrm>
            <a:off x="2592924" y="624110"/>
            <a:ext cx="8911687" cy="920210"/>
          </a:xfrm>
        </p:spPr>
        <p:txBody>
          <a:bodyPr/>
          <a:lstStyle/>
          <a:p>
            <a:r>
              <a:rPr lang="en-US" dirty="0">
                <a:solidFill>
                  <a:schemeClr val="accent2">
                    <a:lumMod val="50000"/>
                  </a:schemeClr>
                </a:solidFill>
              </a:rPr>
              <a:t>Local Indicators (1)</a:t>
            </a:r>
          </a:p>
        </p:txBody>
      </p:sp>
      <p:sp>
        <p:nvSpPr>
          <p:cNvPr id="7" name="Slide Number Placeholder 6">
            <a:extLst>
              <a:ext uri="{FF2B5EF4-FFF2-40B4-BE49-F238E27FC236}">
                <a16:creationId xmlns:a16="http://schemas.microsoft.com/office/drawing/2014/main" id="{9CD95F3D-8C23-6ED8-933D-E7909AD1F252}"/>
              </a:ext>
            </a:extLst>
          </p:cNvPr>
          <p:cNvSpPr>
            <a:spLocks noGrp="1"/>
          </p:cNvSpPr>
          <p:nvPr>
            <p:ph type="sldNum" sz="quarter" idx="12"/>
          </p:nvPr>
        </p:nvSpPr>
        <p:spPr/>
        <p:txBody>
          <a:bodyPr/>
          <a:lstStyle/>
          <a:p>
            <a:fld id="{48F63A3B-78C7-47BE-AE5E-E10140E04643}" type="slidenum">
              <a:rPr lang="en-US" smtClean="0"/>
              <a:pPr/>
              <a:t>14</a:t>
            </a:fld>
            <a:endParaRPr lang="en-US" dirty="0"/>
          </a:p>
        </p:txBody>
      </p:sp>
      <p:sp>
        <p:nvSpPr>
          <p:cNvPr id="3" name="Content Placeholder 2">
            <a:extLst>
              <a:ext uri="{FF2B5EF4-FFF2-40B4-BE49-F238E27FC236}">
                <a16:creationId xmlns:a16="http://schemas.microsoft.com/office/drawing/2014/main" id="{CFFA6832-959B-D3CA-3731-28ADB5CB5A83}"/>
              </a:ext>
            </a:extLst>
          </p:cNvPr>
          <p:cNvSpPr>
            <a:spLocks noGrp="1"/>
          </p:cNvSpPr>
          <p:nvPr>
            <p:ph sz="half" idx="1"/>
          </p:nvPr>
        </p:nvSpPr>
        <p:spPr>
          <a:xfrm>
            <a:off x="2305255" y="1341120"/>
            <a:ext cx="4885492" cy="5516880"/>
          </a:xfrm>
        </p:spPr>
        <p:txBody>
          <a:bodyPr>
            <a:normAutofit/>
          </a:bodyPr>
          <a:lstStyle/>
          <a:p>
            <a:r>
              <a:rPr lang="en-US" dirty="0">
                <a:solidFill>
                  <a:schemeClr val="tx1"/>
                </a:solidFill>
              </a:rPr>
              <a:t>Priority 1: Appropriate teacher assignment, sufficient instructional materials, and facilities in good repair</a:t>
            </a:r>
          </a:p>
          <a:p>
            <a:pPr lvl="0"/>
            <a:r>
              <a:rPr lang="en-US" dirty="0">
                <a:solidFill>
                  <a:schemeClr val="tx1"/>
                </a:solidFill>
              </a:rPr>
              <a:t>Priority 2: Implementation of academic content and performance standards adopted by the SBE</a:t>
            </a:r>
          </a:p>
          <a:p>
            <a:pPr lvl="0"/>
            <a:r>
              <a:rPr lang="en-US" dirty="0">
                <a:solidFill>
                  <a:schemeClr val="tx1"/>
                </a:solidFill>
              </a:rPr>
              <a:t>Priority 3: Parental Involvement and Family Engagement</a:t>
            </a:r>
          </a:p>
        </p:txBody>
      </p:sp>
      <p:sp>
        <p:nvSpPr>
          <p:cNvPr id="4" name="Content Placeholder 3">
            <a:extLst>
              <a:ext uri="{FF2B5EF4-FFF2-40B4-BE49-F238E27FC236}">
                <a16:creationId xmlns:a16="http://schemas.microsoft.com/office/drawing/2014/main" id="{7DF95F8B-F69D-68D1-E258-9A0D1DF1414A}"/>
              </a:ext>
            </a:extLst>
          </p:cNvPr>
          <p:cNvSpPr>
            <a:spLocks noGrp="1"/>
          </p:cNvSpPr>
          <p:nvPr>
            <p:ph sz="half" idx="2"/>
          </p:nvPr>
        </p:nvSpPr>
        <p:spPr>
          <a:xfrm>
            <a:off x="7190747" y="1333742"/>
            <a:ext cx="4601534" cy="5516880"/>
          </a:xfrm>
        </p:spPr>
        <p:txBody>
          <a:bodyPr>
            <a:normAutofit/>
          </a:bodyPr>
          <a:lstStyle/>
          <a:p>
            <a:pPr lvl="0"/>
            <a:r>
              <a:rPr lang="en-US" dirty="0">
                <a:solidFill>
                  <a:schemeClr val="tx1"/>
                </a:solidFill>
              </a:rPr>
              <a:t>Priority 6: School Climate</a:t>
            </a:r>
          </a:p>
          <a:p>
            <a:r>
              <a:rPr lang="en-US" dirty="0">
                <a:solidFill>
                  <a:schemeClr val="tx1"/>
                </a:solidFill>
              </a:rPr>
              <a:t>Priority 7: Access to a Broad Course of Study</a:t>
            </a:r>
          </a:p>
          <a:p>
            <a:pPr lvl="0"/>
            <a:r>
              <a:rPr lang="en-US" dirty="0">
                <a:solidFill>
                  <a:schemeClr val="tx1"/>
                </a:solidFill>
              </a:rPr>
              <a:t>Priority 9: Coordination of Services for Expelled Students (COEs only)</a:t>
            </a:r>
          </a:p>
          <a:p>
            <a:pPr lvl="0"/>
            <a:r>
              <a:rPr lang="en-US" dirty="0">
                <a:solidFill>
                  <a:schemeClr val="tx1"/>
                </a:solidFill>
              </a:rPr>
              <a:t>Priority 10: Coordination of Services for Foster Youth (COEs only)</a:t>
            </a:r>
          </a:p>
        </p:txBody>
      </p:sp>
    </p:spTree>
    <p:extLst>
      <p:ext uri="{BB962C8B-B14F-4D97-AF65-F5344CB8AC3E}">
        <p14:creationId xmlns:p14="http://schemas.microsoft.com/office/powerpoint/2010/main" val="3856837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89DD8-D407-C79E-C469-DACEF2AB4B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3F9170-A1CB-DA39-7EB2-7D9B98D867D4}"/>
              </a:ext>
            </a:extLst>
          </p:cNvPr>
          <p:cNvSpPr>
            <a:spLocks noGrp="1"/>
          </p:cNvSpPr>
          <p:nvPr>
            <p:ph type="title"/>
          </p:nvPr>
        </p:nvSpPr>
        <p:spPr>
          <a:xfrm>
            <a:off x="2592925" y="624110"/>
            <a:ext cx="8911687" cy="1087958"/>
          </a:xfrm>
        </p:spPr>
        <p:txBody>
          <a:bodyPr/>
          <a:lstStyle/>
          <a:p>
            <a:r>
              <a:rPr lang="en-US" dirty="0"/>
              <a:t>Performance Standards</a:t>
            </a:r>
          </a:p>
        </p:txBody>
      </p:sp>
      <p:sp>
        <p:nvSpPr>
          <p:cNvPr id="6" name="Slide Number Placeholder 5">
            <a:extLst>
              <a:ext uri="{FF2B5EF4-FFF2-40B4-BE49-F238E27FC236}">
                <a16:creationId xmlns:a16="http://schemas.microsoft.com/office/drawing/2014/main" id="{FA210760-F42E-0542-4C62-E9BC4AEC670D}"/>
              </a:ext>
            </a:extLst>
          </p:cNvPr>
          <p:cNvSpPr>
            <a:spLocks noGrp="1"/>
          </p:cNvSpPr>
          <p:nvPr>
            <p:ph type="sldNum" sz="quarter" idx="12"/>
          </p:nvPr>
        </p:nvSpPr>
        <p:spPr/>
        <p:txBody>
          <a:bodyPr/>
          <a:lstStyle/>
          <a:p>
            <a:fld id="{48F63A3B-78C7-47BE-AE5E-E10140E04643}" type="slidenum">
              <a:rPr lang="en-US" smtClean="0"/>
              <a:pPr/>
              <a:t>15</a:t>
            </a:fld>
            <a:endParaRPr lang="en-US" dirty="0"/>
          </a:p>
        </p:txBody>
      </p:sp>
      <p:sp>
        <p:nvSpPr>
          <p:cNvPr id="3" name="Content Placeholder 2">
            <a:extLst>
              <a:ext uri="{FF2B5EF4-FFF2-40B4-BE49-F238E27FC236}">
                <a16:creationId xmlns:a16="http://schemas.microsoft.com/office/drawing/2014/main" id="{89CD3985-4AA5-3487-78FC-2016164B3E34}"/>
              </a:ext>
            </a:extLst>
          </p:cNvPr>
          <p:cNvSpPr>
            <a:spLocks noGrp="1"/>
          </p:cNvSpPr>
          <p:nvPr>
            <p:ph idx="1"/>
          </p:nvPr>
        </p:nvSpPr>
        <p:spPr>
          <a:xfrm>
            <a:off x="2585499" y="1712068"/>
            <a:ext cx="8915400" cy="4162259"/>
          </a:xfrm>
        </p:spPr>
        <p:txBody>
          <a:bodyPr>
            <a:normAutofit/>
          </a:bodyPr>
          <a:lstStyle/>
          <a:p>
            <a:pPr marL="347345"/>
            <a:r>
              <a:rPr lang="en-US" dirty="0"/>
              <a:t>The SBE has approved the following performance standards. For each of local indicator, an LEA is required to:</a:t>
            </a:r>
          </a:p>
          <a:p>
            <a:pPr marL="1128395" lvl="1" indent="-457200">
              <a:buAutoNum type="arabicPeriod"/>
            </a:pPr>
            <a:r>
              <a:rPr lang="en-US" dirty="0"/>
              <a:t>Annually measure its progress in meeting the requirements of the specific LCFF priority; </a:t>
            </a:r>
            <a:endParaRPr lang="en-US" dirty="0">
              <a:cs typeface="Arial" panose="020B0604020202020204"/>
            </a:endParaRPr>
          </a:p>
          <a:p>
            <a:pPr marL="1128395" lvl="1" indent="-457200">
              <a:buAutoNum type="arabicPeriod"/>
            </a:pPr>
            <a:r>
              <a:rPr lang="en-US" dirty="0"/>
              <a:t>Report the results as part of a non-consent item at the same public meeting of the local governing board/body at which the LCAP is adopted; and</a:t>
            </a:r>
            <a:endParaRPr lang="en-US" dirty="0">
              <a:cs typeface="Arial" panose="020B0604020202020204"/>
            </a:endParaRPr>
          </a:p>
          <a:p>
            <a:pPr marL="1128395" lvl="1" indent="-457200">
              <a:buAutoNum type="arabicPeriod"/>
            </a:pPr>
            <a:r>
              <a:rPr lang="en-US" dirty="0"/>
              <a:t>Report results to the public through the Dashboard utilizing the SBE-adopted self-reflection tools for each local indicator.</a:t>
            </a:r>
            <a:endParaRPr lang="en-US" dirty="0">
              <a:cs typeface="Arial" panose="020B0604020202020204"/>
            </a:endParaRPr>
          </a:p>
        </p:txBody>
      </p:sp>
    </p:spTree>
    <p:extLst>
      <p:ext uri="{BB962C8B-B14F-4D97-AF65-F5344CB8AC3E}">
        <p14:creationId xmlns:p14="http://schemas.microsoft.com/office/powerpoint/2010/main" val="2809803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0FDF9-7F19-4CD7-9D49-BCFE8835B774}"/>
              </a:ext>
            </a:extLst>
          </p:cNvPr>
          <p:cNvSpPr>
            <a:spLocks noGrp="1"/>
          </p:cNvSpPr>
          <p:nvPr>
            <p:ph type="title"/>
          </p:nvPr>
        </p:nvSpPr>
        <p:spPr>
          <a:xfrm>
            <a:off x="2592925" y="624110"/>
            <a:ext cx="8911687" cy="1280890"/>
          </a:xfrm>
        </p:spPr>
        <p:txBody>
          <a:bodyPr/>
          <a:lstStyle/>
          <a:p>
            <a:r>
              <a:rPr lang="en-US" dirty="0"/>
              <a:t>Performance Ratings</a:t>
            </a:r>
          </a:p>
        </p:txBody>
      </p:sp>
      <p:sp>
        <p:nvSpPr>
          <p:cNvPr id="6" name="Slide Number Placeholder 5">
            <a:extLst>
              <a:ext uri="{FF2B5EF4-FFF2-40B4-BE49-F238E27FC236}">
                <a16:creationId xmlns:a16="http://schemas.microsoft.com/office/drawing/2014/main" id="{AF97C459-D0D7-4B0F-A5D2-EC8773BD9CFA}"/>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16</a:t>
            </a:fld>
            <a:endParaRPr lang="en-US"/>
          </a:p>
        </p:txBody>
      </p:sp>
      <p:sp>
        <p:nvSpPr>
          <p:cNvPr id="3" name="Content Placeholder 2">
            <a:extLst>
              <a:ext uri="{FF2B5EF4-FFF2-40B4-BE49-F238E27FC236}">
                <a16:creationId xmlns:a16="http://schemas.microsoft.com/office/drawing/2014/main" id="{7DC56FC9-C73B-4534-B8FE-63407BDFEE1D}"/>
              </a:ext>
            </a:extLst>
          </p:cNvPr>
          <p:cNvSpPr>
            <a:spLocks noGrp="1"/>
          </p:cNvSpPr>
          <p:nvPr>
            <p:ph idx="1"/>
          </p:nvPr>
        </p:nvSpPr>
        <p:spPr>
          <a:xfrm>
            <a:off x="2589213" y="1422400"/>
            <a:ext cx="8915400" cy="4713288"/>
          </a:xfrm>
        </p:spPr>
        <p:txBody>
          <a:bodyPr vert="horz" lIns="91440" tIns="45720" rIns="91440" bIns="45720" rtlCol="0" anchor="t">
            <a:normAutofit lnSpcReduction="10000"/>
          </a:bodyPr>
          <a:lstStyle/>
          <a:p>
            <a:r>
              <a:rPr lang="en-US" dirty="0"/>
              <a:t>An LEA that meets all three of the SBE-approved performance standards for a local indicator will receive a performance rating of </a:t>
            </a:r>
            <a:r>
              <a:rPr lang="en-US" b="1" dirty="0"/>
              <a:t>“Met”</a:t>
            </a:r>
            <a:r>
              <a:rPr lang="en-US" dirty="0"/>
              <a:t> for that local indicator in the Dashboard.</a:t>
            </a:r>
          </a:p>
          <a:p>
            <a:r>
              <a:rPr lang="en-US" dirty="0"/>
              <a:t>An LEA that does not meet all three of the SBE-approved performance standards for a local indicator will receive a performance rating of </a:t>
            </a:r>
            <a:r>
              <a:rPr lang="en-US" b="1" dirty="0"/>
              <a:t>“Not Met”</a:t>
            </a:r>
            <a:r>
              <a:rPr lang="en-US" dirty="0"/>
              <a:t> for that local indicator in the Dashboard.</a:t>
            </a:r>
            <a:endParaRPr lang="en-US" dirty="0">
              <a:cs typeface="Arial"/>
            </a:endParaRPr>
          </a:p>
          <a:p>
            <a:r>
              <a:rPr lang="en-US" dirty="0"/>
              <a:t>An LEA that does not meet all three of the SBE-approved performance standards for a local indicator for two or more consecutive years will receive a performance rating of </a:t>
            </a:r>
            <a:r>
              <a:rPr lang="en-US" b="1" dirty="0"/>
              <a:t>“Not Met for Two or More Years”</a:t>
            </a:r>
            <a:r>
              <a:rPr lang="en-US" dirty="0"/>
              <a:t> for that local indicator in the Dashboard.</a:t>
            </a:r>
          </a:p>
        </p:txBody>
      </p:sp>
    </p:spTree>
    <p:extLst>
      <p:ext uri="{BB962C8B-B14F-4D97-AF65-F5344CB8AC3E}">
        <p14:creationId xmlns:p14="http://schemas.microsoft.com/office/powerpoint/2010/main" val="842560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1D633-F2A7-8F7D-1349-8E12EB8E9C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7AD70A-7C1B-0FCC-F39B-12BCA9C8B8D6}"/>
              </a:ext>
            </a:extLst>
          </p:cNvPr>
          <p:cNvSpPr>
            <a:spLocks noGrp="1"/>
          </p:cNvSpPr>
          <p:nvPr>
            <p:ph type="title"/>
          </p:nvPr>
        </p:nvSpPr>
        <p:spPr>
          <a:xfrm>
            <a:off x="2592925" y="624110"/>
            <a:ext cx="8911687" cy="1280890"/>
          </a:xfrm>
        </p:spPr>
        <p:txBody>
          <a:bodyPr/>
          <a:lstStyle/>
          <a:p>
            <a:r>
              <a:rPr lang="en" dirty="0"/>
              <a:t>"Annually measure its progress"</a:t>
            </a:r>
            <a:endParaRPr lang="en-US" dirty="0"/>
          </a:p>
        </p:txBody>
      </p:sp>
      <p:sp>
        <p:nvSpPr>
          <p:cNvPr id="6" name="Slide Number Placeholder 5">
            <a:extLst>
              <a:ext uri="{FF2B5EF4-FFF2-40B4-BE49-F238E27FC236}">
                <a16:creationId xmlns:a16="http://schemas.microsoft.com/office/drawing/2014/main" id="{29A00C7F-1C56-893A-79C8-ACD829AD5B75}"/>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17</a:t>
            </a:fld>
            <a:endParaRPr lang="en-US"/>
          </a:p>
        </p:txBody>
      </p:sp>
      <p:sp>
        <p:nvSpPr>
          <p:cNvPr id="3" name="Content Placeholder 2">
            <a:extLst>
              <a:ext uri="{FF2B5EF4-FFF2-40B4-BE49-F238E27FC236}">
                <a16:creationId xmlns:a16="http://schemas.microsoft.com/office/drawing/2014/main" id="{7357BB31-1A10-8A63-7867-043DCDFA88CA}"/>
              </a:ext>
            </a:extLst>
          </p:cNvPr>
          <p:cNvSpPr>
            <a:spLocks noGrp="1"/>
          </p:cNvSpPr>
          <p:nvPr>
            <p:ph idx="1"/>
          </p:nvPr>
        </p:nvSpPr>
        <p:spPr>
          <a:xfrm>
            <a:off x="2396836" y="1422399"/>
            <a:ext cx="9107777" cy="5047673"/>
          </a:xfrm>
        </p:spPr>
        <p:txBody>
          <a:bodyPr vert="horz" lIns="91440" tIns="45720" rIns="91440" bIns="45720" rtlCol="0" anchor="t">
            <a:normAutofit lnSpcReduction="10000"/>
          </a:bodyPr>
          <a:lstStyle/>
          <a:p>
            <a:pPr marL="347345"/>
            <a:r>
              <a:rPr lang="en-US" dirty="0"/>
              <a:t>As an LEA prepares for the process of measuring progress annually for each local indicator,</a:t>
            </a:r>
            <a:r>
              <a:rPr lang="en-US" dirty="0">
                <a:solidFill>
                  <a:srgbClr val="000000"/>
                </a:solidFill>
              </a:rPr>
              <a:t> it is helpful to</a:t>
            </a:r>
            <a:r>
              <a:rPr lang="en-US" dirty="0"/>
              <a:t>:</a:t>
            </a:r>
          </a:p>
          <a:p>
            <a:pPr marL="956945" lvl="1"/>
            <a:r>
              <a:rPr lang="en-US" dirty="0"/>
              <a:t>Become familiar with the Local Indicator requirements and the corresponding self-reflection tools</a:t>
            </a:r>
            <a:endParaRPr lang="en-US" dirty="0">
              <a:cs typeface="Arial" panose="020B0604020202020204"/>
            </a:endParaRPr>
          </a:p>
          <a:p>
            <a:pPr marL="956945" lvl="1"/>
            <a:r>
              <a:rPr lang="en-US" dirty="0"/>
              <a:t>Determine what data to collect and how to collect it, if applicable</a:t>
            </a:r>
            <a:endParaRPr lang="en-US" dirty="0">
              <a:cs typeface="Arial"/>
            </a:endParaRPr>
          </a:p>
          <a:p>
            <a:pPr marL="956945" lvl="1"/>
            <a:r>
              <a:rPr lang="en-US" dirty="0"/>
              <a:t>Collect the data</a:t>
            </a:r>
            <a:endParaRPr lang="en-US" dirty="0">
              <a:cs typeface="Arial"/>
            </a:endParaRPr>
          </a:p>
          <a:p>
            <a:pPr marL="956945" lvl="1"/>
            <a:r>
              <a:rPr lang="en-US" dirty="0"/>
              <a:t>Analyze the data in collaboration with educational partners</a:t>
            </a:r>
            <a:endParaRPr lang="en-US" dirty="0">
              <a:cs typeface="Arial" panose="020B0604020202020204"/>
            </a:endParaRPr>
          </a:p>
          <a:p>
            <a:pPr marL="956945" lvl="1"/>
            <a:r>
              <a:rPr lang="en-US" dirty="0"/>
              <a:t>Use the findings to </a:t>
            </a:r>
            <a:endParaRPr lang="en-US" dirty="0">
              <a:cs typeface="Arial"/>
            </a:endParaRPr>
          </a:p>
          <a:p>
            <a:pPr marL="1566545" lvl="2">
              <a:buFont typeface="Wingdings" charset="2"/>
              <a:buChar char="§"/>
            </a:pPr>
            <a:r>
              <a:rPr lang="en-US" dirty="0"/>
              <a:t>report progress using the self-reflection tools</a:t>
            </a:r>
            <a:endParaRPr lang="en-US" dirty="0">
              <a:cs typeface="Arial"/>
            </a:endParaRPr>
          </a:p>
          <a:p>
            <a:pPr marL="1566545" lvl="2">
              <a:buFont typeface="Wingdings" charset="2"/>
              <a:buChar char="§"/>
            </a:pPr>
            <a:r>
              <a:rPr lang="en-US" dirty="0">
                <a:solidFill>
                  <a:srgbClr val="000000"/>
                </a:solidFill>
              </a:rPr>
              <a:t>determine</a:t>
            </a:r>
            <a:r>
              <a:rPr lang="en-US" dirty="0"/>
              <a:t> needs to inform comprehensive planning in the LCAP</a:t>
            </a:r>
          </a:p>
        </p:txBody>
      </p:sp>
    </p:spTree>
    <p:extLst>
      <p:ext uri="{BB962C8B-B14F-4D97-AF65-F5344CB8AC3E}">
        <p14:creationId xmlns:p14="http://schemas.microsoft.com/office/powerpoint/2010/main" val="2157261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7A4F5-6AA7-8D22-0C6B-5AE46233D0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C72BC3-9169-7684-DC51-1F8AE7F49753}"/>
              </a:ext>
            </a:extLst>
          </p:cNvPr>
          <p:cNvSpPr>
            <a:spLocks noGrp="1"/>
          </p:cNvSpPr>
          <p:nvPr>
            <p:ph type="title"/>
          </p:nvPr>
        </p:nvSpPr>
        <p:spPr>
          <a:xfrm>
            <a:off x="2592925" y="624110"/>
            <a:ext cx="8911687" cy="1280890"/>
          </a:xfrm>
        </p:spPr>
        <p:txBody>
          <a:bodyPr/>
          <a:lstStyle/>
          <a:p>
            <a:r>
              <a:rPr lang="en-US" dirty="0"/>
              <a:t>Self-Reflection Tools</a:t>
            </a:r>
          </a:p>
        </p:txBody>
      </p:sp>
      <p:sp>
        <p:nvSpPr>
          <p:cNvPr id="6" name="Slide Number Placeholder 5">
            <a:extLst>
              <a:ext uri="{FF2B5EF4-FFF2-40B4-BE49-F238E27FC236}">
                <a16:creationId xmlns:a16="http://schemas.microsoft.com/office/drawing/2014/main" id="{BC8C91B7-E4AA-1C24-BE15-0450BE7F3DCD}"/>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18</a:t>
            </a:fld>
            <a:endParaRPr lang="en-US"/>
          </a:p>
        </p:txBody>
      </p:sp>
      <p:sp>
        <p:nvSpPr>
          <p:cNvPr id="3" name="Content Placeholder 2">
            <a:extLst>
              <a:ext uri="{FF2B5EF4-FFF2-40B4-BE49-F238E27FC236}">
                <a16:creationId xmlns:a16="http://schemas.microsoft.com/office/drawing/2014/main" id="{6E823FFE-59B9-7644-BC15-66949B6A7C02}"/>
              </a:ext>
            </a:extLst>
          </p:cNvPr>
          <p:cNvSpPr>
            <a:spLocks noGrp="1"/>
          </p:cNvSpPr>
          <p:nvPr>
            <p:ph idx="1"/>
          </p:nvPr>
        </p:nvSpPr>
        <p:spPr>
          <a:xfrm>
            <a:off x="2396836" y="1422399"/>
            <a:ext cx="9107777" cy="5047673"/>
          </a:xfrm>
        </p:spPr>
        <p:txBody>
          <a:bodyPr vert="horz" lIns="91440" tIns="45720" rIns="91440" bIns="45720" rtlCol="0" anchor="t">
            <a:normAutofit/>
          </a:bodyPr>
          <a:lstStyle/>
          <a:p>
            <a:pPr marL="347345"/>
            <a:r>
              <a:rPr lang="en-US" dirty="0"/>
              <a:t>The SBE has adopted a self-reflection tool for each of the local indicators to facilitate the annual reporting of progress in the Dashboard.</a:t>
            </a:r>
          </a:p>
          <a:p>
            <a:pPr marL="347345"/>
            <a:r>
              <a:rPr lang="en-US" dirty="0"/>
              <a:t>These self-reflection tools are available on the CDE’s </a:t>
            </a:r>
            <a:r>
              <a:rPr lang="en-US" dirty="0">
                <a:hlinkClick r:id="rId2"/>
              </a:rPr>
              <a:t>Local Indicators web page</a:t>
            </a:r>
            <a:endParaRPr lang="en-US" dirty="0">
              <a:cs typeface="Arial"/>
            </a:endParaRPr>
          </a:p>
        </p:txBody>
      </p:sp>
    </p:spTree>
    <p:extLst>
      <p:ext uri="{BB962C8B-B14F-4D97-AF65-F5344CB8AC3E}">
        <p14:creationId xmlns:p14="http://schemas.microsoft.com/office/powerpoint/2010/main" val="4078428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A315-C319-43EA-9282-CF55E6028A95}"/>
              </a:ext>
            </a:extLst>
          </p:cNvPr>
          <p:cNvSpPr>
            <a:spLocks noGrp="1"/>
          </p:cNvSpPr>
          <p:nvPr>
            <p:ph type="title"/>
          </p:nvPr>
        </p:nvSpPr>
        <p:spPr>
          <a:xfrm>
            <a:off x="2592924" y="624110"/>
            <a:ext cx="8911687" cy="1280890"/>
          </a:xfrm>
        </p:spPr>
        <p:txBody>
          <a:bodyPr/>
          <a:lstStyle/>
          <a:p>
            <a:r>
              <a:rPr lang="en-US" dirty="0"/>
              <a:t>Reporting</a:t>
            </a:r>
          </a:p>
        </p:txBody>
      </p:sp>
      <p:sp>
        <p:nvSpPr>
          <p:cNvPr id="10" name="Slide Number Placeholder 9">
            <a:extLst>
              <a:ext uri="{FF2B5EF4-FFF2-40B4-BE49-F238E27FC236}">
                <a16:creationId xmlns:a16="http://schemas.microsoft.com/office/drawing/2014/main" id="{B1229571-8E97-4DE1-9D32-217BAB8A81EF}"/>
              </a:ext>
            </a:extLst>
          </p:cNvPr>
          <p:cNvSpPr>
            <a:spLocks noGrp="1"/>
          </p:cNvSpPr>
          <p:nvPr>
            <p:ph type="sldNum" sz="quarter" idx="12"/>
          </p:nvPr>
        </p:nvSpPr>
        <p:spPr>
          <a:xfrm>
            <a:off x="545666" y="762000"/>
            <a:ext cx="779767" cy="502555"/>
          </a:xfrm>
        </p:spPr>
        <p:txBody>
          <a:bodyPr/>
          <a:lstStyle/>
          <a:p>
            <a:fld id="{294A09A9-5501-47C1-A89A-A340965A2BE2}" type="slidenum">
              <a:rPr lang="en-US" sz="2400" smtClean="0"/>
              <a:pPr/>
              <a:t>19</a:t>
            </a:fld>
            <a:endParaRPr lang="en-US" sz="2400" dirty="0"/>
          </a:p>
        </p:txBody>
      </p:sp>
      <p:sp>
        <p:nvSpPr>
          <p:cNvPr id="5" name="Text Placeholder 4">
            <a:extLst>
              <a:ext uri="{FF2B5EF4-FFF2-40B4-BE49-F238E27FC236}">
                <a16:creationId xmlns:a16="http://schemas.microsoft.com/office/drawing/2014/main" id="{57FB9FD2-4BEB-4DCF-AC6D-FC561EE4FEA6}"/>
              </a:ext>
            </a:extLst>
          </p:cNvPr>
          <p:cNvSpPr>
            <a:spLocks noGrp="1"/>
          </p:cNvSpPr>
          <p:nvPr>
            <p:ph type="body" idx="1"/>
          </p:nvPr>
        </p:nvSpPr>
        <p:spPr>
          <a:xfrm>
            <a:off x="2589214" y="1973263"/>
            <a:ext cx="4343400" cy="576262"/>
          </a:xfrm>
        </p:spPr>
        <p:txBody>
          <a:bodyPr>
            <a:normAutofit/>
          </a:bodyPr>
          <a:lstStyle/>
          <a:p>
            <a:r>
              <a:rPr lang="en-US" b="1" dirty="0"/>
              <a:t>To the Local Board</a:t>
            </a:r>
          </a:p>
        </p:txBody>
      </p:sp>
      <p:sp>
        <p:nvSpPr>
          <p:cNvPr id="3" name="Content Placeholder 2">
            <a:extLst>
              <a:ext uri="{FF2B5EF4-FFF2-40B4-BE49-F238E27FC236}">
                <a16:creationId xmlns:a16="http://schemas.microsoft.com/office/drawing/2014/main" id="{43A3D6C3-E4D6-4165-8313-BA68A90E9C72}"/>
              </a:ext>
            </a:extLst>
          </p:cNvPr>
          <p:cNvSpPr>
            <a:spLocks noGrp="1"/>
          </p:cNvSpPr>
          <p:nvPr>
            <p:ph sz="half" idx="2"/>
          </p:nvPr>
        </p:nvSpPr>
        <p:spPr>
          <a:xfrm>
            <a:off x="2589212" y="2548966"/>
            <a:ext cx="4342893" cy="3354060"/>
          </a:xfrm>
        </p:spPr>
        <p:txBody>
          <a:bodyPr vert="horz" lIns="91440" tIns="45720" rIns="91440" bIns="45720" rtlCol="0" anchor="t">
            <a:normAutofit/>
          </a:bodyPr>
          <a:lstStyle/>
          <a:p>
            <a:r>
              <a:rPr lang="en" dirty="0"/>
              <a:t>Report the results as part of a non-consent item at the same public meeting of the local governing board/body at which the LCAP is adopted.</a:t>
            </a:r>
            <a:endParaRPr lang="en-US" dirty="0"/>
          </a:p>
        </p:txBody>
      </p:sp>
      <p:sp>
        <p:nvSpPr>
          <p:cNvPr id="6" name="Text Placeholder 5">
            <a:extLst>
              <a:ext uri="{FF2B5EF4-FFF2-40B4-BE49-F238E27FC236}">
                <a16:creationId xmlns:a16="http://schemas.microsoft.com/office/drawing/2014/main" id="{E6B095AE-DE59-4BEC-BEF6-A9128D69A876}"/>
              </a:ext>
            </a:extLst>
          </p:cNvPr>
          <p:cNvSpPr>
            <a:spLocks noGrp="1"/>
          </p:cNvSpPr>
          <p:nvPr>
            <p:ph type="body" sz="quarter" idx="3"/>
          </p:nvPr>
        </p:nvSpPr>
        <p:spPr>
          <a:xfrm>
            <a:off x="7162800" y="1970088"/>
            <a:ext cx="4343400" cy="576262"/>
          </a:xfrm>
        </p:spPr>
        <p:txBody>
          <a:bodyPr>
            <a:normAutofit/>
          </a:bodyPr>
          <a:lstStyle/>
          <a:p>
            <a:r>
              <a:rPr lang="en-US" b="1" dirty="0"/>
              <a:t>To the Dashboard</a:t>
            </a:r>
          </a:p>
        </p:txBody>
      </p:sp>
      <p:sp>
        <p:nvSpPr>
          <p:cNvPr id="4" name="Content Placeholder 3">
            <a:extLst>
              <a:ext uri="{FF2B5EF4-FFF2-40B4-BE49-F238E27FC236}">
                <a16:creationId xmlns:a16="http://schemas.microsoft.com/office/drawing/2014/main" id="{86AF7DF4-1D30-431C-8D91-AE9BF87A9153}"/>
              </a:ext>
            </a:extLst>
          </p:cNvPr>
          <p:cNvSpPr>
            <a:spLocks noGrp="1"/>
          </p:cNvSpPr>
          <p:nvPr>
            <p:ph sz="quarter" idx="4"/>
          </p:nvPr>
        </p:nvSpPr>
        <p:spPr>
          <a:xfrm>
            <a:off x="7166957" y="2545738"/>
            <a:ext cx="4338674" cy="3354060"/>
          </a:xfrm>
        </p:spPr>
        <p:txBody>
          <a:bodyPr vert="horz" lIns="91440" tIns="45720" rIns="91440" bIns="45720" rtlCol="0" anchor="t">
            <a:normAutofit/>
          </a:bodyPr>
          <a:lstStyle/>
          <a:p>
            <a:r>
              <a:rPr lang="en-US" dirty="0"/>
              <a:t>An LEA uses the SBE-adopted self-reflection tools to report performance through the Dashboard.</a:t>
            </a:r>
          </a:p>
        </p:txBody>
      </p:sp>
    </p:spTree>
    <p:extLst>
      <p:ext uri="{BB962C8B-B14F-4D97-AF65-F5344CB8AC3E}">
        <p14:creationId xmlns:p14="http://schemas.microsoft.com/office/powerpoint/2010/main" val="1072789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6DA25-9439-7399-5AAC-E5ABBB4013F7}"/>
              </a:ext>
            </a:extLst>
          </p:cNvPr>
          <p:cNvSpPr>
            <a:spLocks noGrp="1"/>
          </p:cNvSpPr>
          <p:nvPr>
            <p:ph type="title"/>
          </p:nvPr>
        </p:nvSpPr>
        <p:spPr>
          <a:xfrm>
            <a:off x="2592925" y="624110"/>
            <a:ext cx="8911687" cy="899890"/>
          </a:xfrm>
        </p:spPr>
        <p:txBody>
          <a:bodyPr/>
          <a:lstStyle/>
          <a:p>
            <a:r>
              <a:rPr lang="en-US" dirty="0">
                <a:cs typeface="Arial"/>
              </a:rPr>
              <a:t>Future Webinars</a:t>
            </a:r>
            <a:endParaRPr lang="en-US" dirty="0"/>
          </a:p>
        </p:txBody>
      </p:sp>
      <p:sp>
        <p:nvSpPr>
          <p:cNvPr id="6" name="Slide Number Placeholder 5">
            <a:extLst>
              <a:ext uri="{FF2B5EF4-FFF2-40B4-BE49-F238E27FC236}">
                <a16:creationId xmlns:a16="http://schemas.microsoft.com/office/drawing/2014/main" id="{20D82364-A0B4-3056-8F23-184A4673549D}"/>
              </a:ext>
            </a:extLst>
          </p:cNvPr>
          <p:cNvSpPr>
            <a:spLocks noGrp="1"/>
          </p:cNvSpPr>
          <p:nvPr>
            <p:ph type="sldNum" sz="quarter" idx="12"/>
          </p:nvPr>
        </p:nvSpPr>
        <p:spPr>
          <a:xfrm>
            <a:off x="531812" y="624110"/>
            <a:ext cx="779767" cy="634847"/>
          </a:xfrm>
        </p:spPr>
        <p:txBody>
          <a:bodyPr/>
          <a:lstStyle/>
          <a:p>
            <a:fld id="{48F63A3B-78C7-47BE-AE5E-E10140E04643}" type="slidenum">
              <a:rPr lang="en-US" smtClean="0"/>
              <a:t>2</a:t>
            </a:fld>
            <a:endParaRPr lang="en-US" dirty="0"/>
          </a:p>
        </p:txBody>
      </p:sp>
      <p:sp>
        <p:nvSpPr>
          <p:cNvPr id="3" name="Content Placeholder 2">
            <a:extLst>
              <a:ext uri="{FF2B5EF4-FFF2-40B4-BE49-F238E27FC236}">
                <a16:creationId xmlns:a16="http://schemas.microsoft.com/office/drawing/2014/main" id="{8415AD9B-99A7-4159-D21F-95916FEE5009}"/>
              </a:ext>
            </a:extLst>
          </p:cNvPr>
          <p:cNvSpPr>
            <a:spLocks noGrp="1"/>
          </p:cNvSpPr>
          <p:nvPr>
            <p:ph idx="1"/>
          </p:nvPr>
        </p:nvSpPr>
        <p:spPr>
          <a:xfrm>
            <a:off x="2589212" y="1749287"/>
            <a:ext cx="8915400" cy="4161935"/>
          </a:xfrm>
        </p:spPr>
        <p:txBody>
          <a:bodyPr>
            <a:normAutofit/>
          </a:bodyPr>
          <a:lstStyle/>
          <a:p>
            <a:pPr lvl="0"/>
            <a:r>
              <a:rPr lang="en-US" dirty="0">
                <a:cs typeface="Arial"/>
              </a:rPr>
              <a:t>November 20: Engaging Educational Partners</a:t>
            </a:r>
          </a:p>
          <a:p>
            <a:pPr lvl="0"/>
            <a:r>
              <a:rPr lang="en-US" dirty="0">
                <a:cs typeface="Arial"/>
              </a:rPr>
              <a:t>December 2: Goals and Measuring and Reporting Results</a:t>
            </a:r>
          </a:p>
          <a:p>
            <a:pPr lvl="0"/>
            <a:r>
              <a:rPr lang="en-US" dirty="0">
                <a:cs typeface="Arial"/>
              </a:rPr>
              <a:t>December 4: Goal Analysis</a:t>
            </a:r>
          </a:p>
          <a:p>
            <a:pPr lvl="0"/>
            <a:r>
              <a:rPr lang="en-US" dirty="0">
                <a:cs typeface="Arial"/>
              </a:rPr>
              <a:t>December 9: Actions and Action Tables</a:t>
            </a:r>
          </a:p>
          <a:p>
            <a:pPr lvl="0"/>
            <a:r>
              <a:rPr lang="en-US" dirty="0">
                <a:cs typeface="Arial"/>
              </a:rPr>
              <a:t>December 11: Increased or Improved Services, Part 1</a:t>
            </a:r>
          </a:p>
          <a:p>
            <a:r>
              <a:rPr lang="en-US" dirty="0">
                <a:cs typeface="Arial"/>
              </a:rPr>
              <a:t>December 16: Increased or Improved Services, Part 2</a:t>
            </a:r>
          </a:p>
          <a:p>
            <a:pPr marL="0" indent="0">
              <a:buNone/>
            </a:pPr>
            <a:endParaRPr lang="en-US" dirty="0">
              <a:solidFill>
                <a:schemeClr val="tx1"/>
              </a:solidFill>
              <a:cs typeface="Arial"/>
            </a:endParaRPr>
          </a:p>
          <a:p>
            <a:pPr marL="0" indent="0">
              <a:buNone/>
            </a:pPr>
            <a:r>
              <a:rPr lang="en-US" dirty="0">
                <a:solidFill>
                  <a:schemeClr val="tx1"/>
                </a:solidFill>
                <a:cs typeface="Arial"/>
              </a:rPr>
              <a:t>To register, please visit the </a:t>
            </a:r>
            <a:r>
              <a:rPr lang="en-US" dirty="0">
                <a:solidFill>
                  <a:srgbClr val="003399"/>
                </a:solidFill>
                <a:cs typeface="Arial"/>
                <a:hlinkClick r:id="rId2"/>
              </a:rPr>
              <a:t>Tuesdays @ 2 web page</a:t>
            </a:r>
            <a:r>
              <a:rPr lang="en-US" dirty="0">
                <a:solidFill>
                  <a:schemeClr val="tx1"/>
                </a:solidFill>
                <a:cs typeface="Arial"/>
              </a:rPr>
              <a:t>.</a:t>
            </a:r>
            <a:r>
              <a:rPr lang="en-US" dirty="0">
                <a:solidFill>
                  <a:schemeClr val="tx1"/>
                </a:solidFill>
                <a:highlight>
                  <a:srgbClr val="FFFF00"/>
                </a:highlight>
                <a:cs typeface="Arial"/>
              </a:rPr>
              <a:t>  </a:t>
            </a:r>
            <a:endParaRPr lang="en-US" dirty="0"/>
          </a:p>
        </p:txBody>
      </p:sp>
    </p:spTree>
    <p:extLst>
      <p:ext uri="{BB962C8B-B14F-4D97-AF65-F5344CB8AC3E}">
        <p14:creationId xmlns:p14="http://schemas.microsoft.com/office/powerpoint/2010/main" val="2957566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E3F08-2D5A-927C-1A2F-E0826E2F3EAC}"/>
              </a:ext>
            </a:extLst>
          </p:cNvPr>
          <p:cNvSpPr>
            <a:spLocks noGrp="1"/>
          </p:cNvSpPr>
          <p:nvPr>
            <p:ph type="title"/>
          </p:nvPr>
        </p:nvSpPr>
        <p:spPr>
          <a:xfrm>
            <a:off x="2592925" y="624110"/>
            <a:ext cx="8911687" cy="1280890"/>
          </a:xfrm>
        </p:spPr>
        <p:txBody>
          <a:bodyPr>
            <a:normAutofit/>
          </a:bodyPr>
          <a:lstStyle/>
          <a:p>
            <a:r>
              <a:rPr lang="en-US" dirty="0"/>
              <a:t>Reporting Priority 1 </a:t>
            </a:r>
          </a:p>
        </p:txBody>
      </p:sp>
      <p:sp>
        <p:nvSpPr>
          <p:cNvPr id="6" name="Slide Number Placeholder 5">
            <a:extLst>
              <a:ext uri="{FF2B5EF4-FFF2-40B4-BE49-F238E27FC236}">
                <a16:creationId xmlns:a16="http://schemas.microsoft.com/office/drawing/2014/main" id="{B9B806DB-630F-2458-7352-2C7D83CBE912}"/>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20</a:t>
            </a:fld>
            <a:endParaRPr lang="en-US" dirty="0"/>
          </a:p>
        </p:txBody>
      </p:sp>
      <p:sp>
        <p:nvSpPr>
          <p:cNvPr id="3" name="Content Placeholder 2">
            <a:extLst>
              <a:ext uri="{FF2B5EF4-FFF2-40B4-BE49-F238E27FC236}">
                <a16:creationId xmlns:a16="http://schemas.microsoft.com/office/drawing/2014/main" id="{33A46804-278F-996E-79E8-41070EBC3166}"/>
              </a:ext>
            </a:extLst>
          </p:cNvPr>
          <p:cNvSpPr>
            <a:spLocks noGrp="1"/>
          </p:cNvSpPr>
          <p:nvPr>
            <p:ph idx="1"/>
          </p:nvPr>
        </p:nvSpPr>
        <p:spPr>
          <a:xfrm>
            <a:off x="2589212" y="1412240"/>
            <a:ext cx="8915400" cy="4821650"/>
          </a:xfrm>
        </p:spPr>
        <p:txBody>
          <a:bodyPr vert="horz" lIns="91440" tIns="45720" rIns="91440" bIns="45720" rtlCol="0" anchor="t">
            <a:normAutofit lnSpcReduction="10000"/>
          </a:bodyPr>
          <a:lstStyle/>
          <a:p>
            <a:r>
              <a:rPr lang="en-US" dirty="0"/>
              <a:t>All LEAs are required to report the following information to their local governing board/body as a non-consent item at the same public meeting of the local governing board/body at which the LCAP is adopted:</a:t>
            </a:r>
          </a:p>
          <a:p>
            <a:pPr lvl="1"/>
            <a:r>
              <a:rPr lang="en-US" dirty="0"/>
              <a:t>The LEA’s Teacher Assignment Monitoring and Outcome (TAMO) data available on the </a:t>
            </a:r>
            <a:r>
              <a:rPr lang="en-US" dirty="0">
                <a:hlinkClick r:id="rId3"/>
              </a:rPr>
              <a:t>TAMO web page</a:t>
            </a:r>
            <a:endParaRPr lang="en-US" dirty="0">
              <a:cs typeface="Arial"/>
            </a:endParaRPr>
          </a:p>
          <a:p>
            <a:pPr lvl="1"/>
            <a:r>
              <a:rPr lang="en-US" dirty="0"/>
              <a:t>The number/percentage of students without access to their own copies of standards-aligned instructional materials for use at school and at home; and</a:t>
            </a:r>
            <a:endParaRPr lang="en-US" dirty="0">
              <a:cs typeface="Arial" panose="020B0604020202020204"/>
            </a:endParaRPr>
          </a:p>
          <a:p>
            <a:pPr lvl="1"/>
            <a:r>
              <a:rPr lang="en-US" dirty="0"/>
              <a:t>The number of identified instances where facilities do not meet the “good repair” standard (including deficiencies and extreme deficiencies). </a:t>
            </a:r>
          </a:p>
        </p:txBody>
      </p:sp>
    </p:spTree>
    <p:extLst>
      <p:ext uri="{BB962C8B-B14F-4D97-AF65-F5344CB8AC3E}">
        <p14:creationId xmlns:p14="http://schemas.microsoft.com/office/powerpoint/2010/main" val="1589868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FAEDD-DF18-7A32-F397-7F81E0EC93B5}"/>
              </a:ext>
            </a:extLst>
          </p:cNvPr>
          <p:cNvSpPr>
            <a:spLocks noGrp="1"/>
          </p:cNvSpPr>
          <p:nvPr>
            <p:ph type="title"/>
          </p:nvPr>
        </p:nvSpPr>
        <p:spPr>
          <a:xfrm>
            <a:off x="2592925" y="624110"/>
            <a:ext cx="8911687" cy="1280890"/>
          </a:xfrm>
        </p:spPr>
        <p:txBody>
          <a:bodyPr>
            <a:normAutofit/>
          </a:bodyPr>
          <a:lstStyle/>
          <a:p>
            <a:r>
              <a:rPr lang="en-US" dirty="0"/>
              <a:t>Options for Reporting TAMO Data</a:t>
            </a:r>
          </a:p>
        </p:txBody>
      </p:sp>
      <p:sp>
        <p:nvSpPr>
          <p:cNvPr id="6" name="Slide Number Placeholder 5">
            <a:extLst>
              <a:ext uri="{FF2B5EF4-FFF2-40B4-BE49-F238E27FC236}">
                <a16:creationId xmlns:a16="http://schemas.microsoft.com/office/drawing/2014/main" id="{3CDB0097-FD7F-FE8A-7897-9FF5EFFB1966}"/>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21</a:t>
            </a:fld>
            <a:endParaRPr lang="en-US"/>
          </a:p>
        </p:txBody>
      </p:sp>
      <p:sp>
        <p:nvSpPr>
          <p:cNvPr id="3" name="Content Placeholder 2">
            <a:extLst>
              <a:ext uri="{FF2B5EF4-FFF2-40B4-BE49-F238E27FC236}">
                <a16:creationId xmlns:a16="http://schemas.microsoft.com/office/drawing/2014/main" id="{599017A4-F4AD-2ED2-C2C3-F59C06DEADF2}"/>
              </a:ext>
            </a:extLst>
          </p:cNvPr>
          <p:cNvSpPr>
            <a:spLocks noGrp="1"/>
          </p:cNvSpPr>
          <p:nvPr>
            <p:ph idx="1"/>
          </p:nvPr>
        </p:nvSpPr>
        <p:spPr>
          <a:xfrm>
            <a:off x="1311579" y="1395726"/>
            <a:ext cx="10769585" cy="4918267"/>
          </a:xfrm>
        </p:spPr>
        <p:txBody>
          <a:bodyPr vert="horz" lIns="91440" tIns="45720" rIns="91440" bIns="45720" rtlCol="0" anchor="t">
            <a:noAutofit/>
          </a:bodyPr>
          <a:lstStyle/>
          <a:p>
            <a:r>
              <a:rPr lang="en-US" dirty="0">
                <a:solidFill>
                  <a:schemeClr val="tx1"/>
                </a:solidFill>
                <a:cs typeface="Arial" panose="020B0604020202020204"/>
              </a:rPr>
              <a:t>When reporting the TAMO data an LEA has two options:</a:t>
            </a:r>
            <a:endParaRPr lang="en-US" dirty="0">
              <a:solidFill>
                <a:schemeClr val="tx1"/>
              </a:solidFill>
            </a:endParaRPr>
          </a:p>
          <a:p>
            <a:pPr lvl="1">
              <a:buFont typeface="Courier New" charset="2"/>
              <a:buChar char="o"/>
            </a:pPr>
            <a:r>
              <a:rPr lang="en-US" dirty="0">
                <a:solidFill>
                  <a:schemeClr val="tx1"/>
                </a:solidFill>
                <a:cs typeface="Arial" panose="020B0604020202020204"/>
              </a:rPr>
              <a:t>Option 1: Report the TAMO data that is currently available at the time of the LCAP adoption.</a:t>
            </a:r>
          </a:p>
          <a:p>
            <a:pPr lvl="2">
              <a:buFont typeface="Wingdings" charset="2"/>
              <a:buChar char="§"/>
            </a:pPr>
            <a:r>
              <a:rPr lang="en-US" dirty="0">
                <a:solidFill>
                  <a:schemeClr val="tx1"/>
                </a:solidFill>
                <a:cs typeface="Arial" panose="020B0604020202020204"/>
              </a:rPr>
              <a:t>Note: this TAMO data will not align to the TAMO data that will be posted on the upcoming Dashboard.</a:t>
            </a:r>
          </a:p>
          <a:p>
            <a:pPr lvl="1">
              <a:buFont typeface="Courier New" charset="2"/>
              <a:buChar char="o"/>
            </a:pPr>
            <a:r>
              <a:rPr lang="en-US" dirty="0">
                <a:solidFill>
                  <a:schemeClr val="tx1"/>
                </a:solidFill>
                <a:ea typeface="+mn-lt"/>
                <a:cs typeface="+mn-lt"/>
              </a:rPr>
              <a:t>Option 2: Report the TAMO data that will be posted on the upcoming Dashboard once it becomes available on the </a:t>
            </a:r>
            <a:r>
              <a:rPr lang="en-US" dirty="0">
                <a:solidFill>
                  <a:schemeClr val="tx1"/>
                </a:solidFill>
                <a:ea typeface="+mn-lt"/>
                <a:cs typeface="+mn-lt"/>
                <a:hlinkClick r:id="rId3"/>
              </a:rPr>
              <a:t>TAMO web page</a:t>
            </a:r>
            <a:r>
              <a:rPr lang="en-US" dirty="0">
                <a:solidFill>
                  <a:schemeClr val="tx1"/>
                </a:solidFill>
                <a:ea typeface="+mn-lt"/>
                <a:cs typeface="+mn-lt"/>
              </a:rPr>
              <a:t>.</a:t>
            </a:r>
          </a:p>
          <a:p>
            <a:pPr lvl="2">
              <a:buFont typeface="Wingdings" charset="2"/>
              <a:buChar char="§"/>
            </a:pPr>
            <a:r>
              <a:rPr lang="en-US" dirty="0">
                <a:solidFill>
                  <a:schemeClr val="tx1"/>
                </a:solidFill>
                <a:ea typeface="+mn-lt"/>
                <a:cs typeface="+mn-lt"/>
              </a:rPr>
              <a:t>Note: This TAMO data must be reported at the next available meeting of the governing board/body once the data becomes available.</a:t>
            </a:r>
            <a:endParaRPr lang="en-US" dirty="0">
              <a:solidFill>
                <a:schemeClr val="tx1"/>
              </a:solidFill>
              <a:cs typeface="Arial"/>
            </a:endParaRPr>
          </a:p>
          <a:p>
            <a:r>
              <a:rPr lang="en-US" dirty="0">
                <a:solidFill>
                  <a:schemeClr val="tx1"/>
                </a:solidFill>
                <a:cs typeface="Arial"/>
              </a:rPr>
              <a:t>This requirement is intended to ensure that an LEA is reporting its TAMO data to the governing board/body at a public meeting so that educational partners know the status of the LEAs teaching assignments.</a:t>
            </a:r>
          </a:p>
        </p:txBody>
      </p:sp>
    </p:spTree>
    <p:extLst>
      <p:ext uri="{BB962C8B-B14F-4D97-AF65-F5344CB8AC3E}">
        <p14:creationId xmlns:p14="http://schemas.microsoft.com/office/powerpoint/2010/main" val="2826458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DB993-21BC-1F59-168D-131614A309A9}"/>
              </a:ext>
            </a:extLst>
          </p:cNvPr>
          <p:cNvSpPr>
            <a:spLocks noGrp="1"/>
          </p:cNvSpPr>
          <p:nvPr>
            <p:ph type="title"/>
          </p:nvPr>
        </p:nvSpPr>
        <p:spPr>
          <a:xfrm>
            <a:off x="2592925" y="624110"/>
            <a:ext cx="8911687" cy="1280890"/>
          </a:xfrm>
        </p:spPr>
        <p:txBody>
          <a:bodyPr>
            <a:noAutofit/>
          </a:bodyPr>
          <a:lstStyle/>
          <a:p>
            <a:r>
              <a:rPr lang="en-US" dirty="0"/>
              <a:t>Reporting in the Dashboard</a:t>
            </a:r>
          </a:p>
        </p:txBody>
      </p:sp>
      <p:sp>
        <p:nvSpPr>
          <p:cNvPr id="6" name="Slide Number Placeholder 5">
            <a:extLst>
              <a:ext uri="{FF2B5EF4-FFF2-40B4-BE49-F238E27FC236}">
                <a16:creationId xmlns:a16="http://schemas.microsoft.com/office/drawing/2014/main" id="{7F596FB6-0787-65CD-6A8A-53E74C3E126E}"/>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22</a:t>
            </a:fld>
            <a:endParaRPr lang="en-US"/>
          </a:p>
        </p:txBody>
      </p:sp>
      <p:sp>
        <p:nvSpPr>
          <p:cNvPr id="3" name="Content Placeholder 2">
            <a:extLst>
              <a:ext uri="{FF2B5EF4-FFF2-40B4-BE49-F238E27FC236}">
                <a16:creationId xmlns:a16="http://schemas.microsoft.com/office/drawing/2014/main" id="{1FF4ABF1-1C84-013B-F8EE-883713B33D4D}"/>
              </a:ext>
            </a:extLst>
          </p:cNvPr>
          <p:cNvSpPr>
            <a:spLocks noGrp="1"/>
          </p:cNvSpPr>
          <p:nvPr>
            <p:ph idx="1"/>
          </p:nvPr>
        </p:nvSpPr>
        <p:spPr>
          <a:xfrm>
            <a:off x="2589212" y="1473200"/>
            <a:ext cx="8915400" cy="4438022"/>
          </a:xfrm>
        </p:spPr>
        <p:txBody>
          <a:bodyPr vert="horz" lIns="91440" tIns="45720" rIns="91440" bIns="45720" rtlCol="0" anchor="t">
            <a:normAutofit lnSpcReduction="10000"/>
          </a:bodyPr>
          <a:lstStyle/>
          <a:p>
            <a:r>
              <a:rPr lang="en-US" dirty="0"/>
              <a:t>LEAs must report the local indicators to the Governing Board/Body of the LEA at the same public meeting that the LCAP is adopted. </a:t>
            </a:r>
          </a:p>
          <a:p>
            <a:pPr lvl="1"/>
            <a:r>
              <a:rPr lang="en-US" dirty="0"/>
              <a:t>This must occur on or before July 1 of each year. </a:t>
            </a:r>
            <a:endParaRPr lang="en-US" dirty="0">
              <a:cs typeface="Arial"/>
            </a:endParaRPr>
          </a:p>
          <a:p>
            <a:r>
              <a:rPr lang="en-US" dirty="0"/>
              <a:t>LEAs that report a local indicator presentation date occurring after July 1st, will earn a performance rating of Not Met or Not Met for Two or More Years, as applicable.</a:t>
            </a:r>
            <a:endParaRPr lang="en-US" dirty="0">
              <a:cs typeface="Arial"/>
            </a:endParaRPr>
          </a:p>
          <a:p>
            <a:pPr lvl="1"/>
            <a:r>
              <a:rPr lang="en-US" dirty="0"/>
              <a:t>The Dashboard system does not prohibit an LEA from reporting a date after July 1st.</a:t>
            </a:r>
            <a:endParaRPr lang="en-US" dirty="0">
              <a:cs typeface="Arial"/>
            </a:endParaRPr>
          </a:p>
          <a:p>
            <a:pPr lvl="1"/>
            <a:r>
              <a:rPr lang="en-US" dirty="0"/>
              <a:t>A rating of Not Met for Two or More Years may result in the LEA being eligible for Differentiated Assistance.</a:t>
            </a:r>
          </a:p>
        </p:txBody>
      </p:sp>
    </p:spTree>
    <p:extLst>
      <p:ext uri="{BB962C8B-B14F-4D97-AF65-F5344CB8AC3E}">
        <p14:creationId xmlns:p14="http://schemas.microsoft.com/office/powerpoint/2010/main" val="2607860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F26B68E-8A7A-2ECA-BB2A-05CE12B72AF3}"/>
              </a:ext>
            </a:extLst>
          </p:cNvPr>
          <p:cNvSpPr>
            <a:spLocks noGrp="1"/>
          </p:cNvSpPr>
          <p:nvPr>
            <p:ph type="title"/>
          </p:nvPr>
        </p:nvSpPr>
        <p:spPr>
          <a:xfrm>
            <a:off x="657546" y="493776"/>
            <a:ext cx="10437173" cy="1662113"/>
          </a:xfrm>
        </p:spPr>
        <p:txBody>
          <a:bodyPr>
            <a:normAutofit/>
          </a:bodyPr>
          <a:lstStyle/>
          <a:p>
            <a:r>
              <a:rPr lang="en-US" dirty="0">
                <a:latin typeface="Arial Nova"/>
              </a:rPr>
              <a:t>Implementation Timeline</a:t>
            </a:r>
            <a:endParaRPr lang="en-US" dirty="0"/>
          </a:p>
        </p:txBody>
      </p:sp>
      <p:sp>
        <p:nvSpPr>
          <p:cNvPr id="2" name="Text Placeholder 1">
            <a:extLst>
              <a:ext uri="{FF2B5EF4-FFF2-40B4-BE49-F238E27FC236}">
                <a16:creationId xmlns:a16="http://schemas.microsoft.com/office/drawing/2014/main" id="{232F280D-0FAC-9CF2-6D46-6534D73681FB}"/>
              </a:ext>
            </a:extLst>
          </p:cNvPr>
          <p:cNvSpPr>
            <a:spLocks noGrp="1"/>
          </p:cNvSpPr>
          <p:nvPr>
            <p:ph type="body" idx="1"/>
          </p:nvPr>
        </p:nvSpPr>
        <p:spPr>
          <a:xfrm>
            <a:off x="695325" y="2027555"/>
            <a:ext cx="3343275" cy="1005344"/>
          </a:xfrm>
          <a:ln>
            <a:noFill/>
          </a:ln>
        </p:spPr>
        <p:txBody>
          <a:bodyPr>
            <a:noAutofit/>
          </a:bodyPr>
          <a:lstStyle/>
          <a:p>
            <a:r>
              <a:rPr lang="en-US" dirty="0">
                <a:latin typeface="Arial Nova"/>
              </a:rPr>
              <a:t>Fall 2025 through Spring 2026</a:t>
            </a:r>
          </a:p>
        </p:txBody>
      </p:sp>
      <p:sp>
        <p:nvSpPr>
          <p:cNvPr id="3" name="Content Placeholder 2">
            <a:extLst>
              <a:ext uri="{FF2B5EF4-FFF2-40B4-BE49-F238E27FC236}">
                <a16:creationId xmlns:a16="http://schemas.microsoft.com/office/drawing/2014/main" id="{AA7EA3EE-8426-78DA-1EAC-C0232C2F4C7A}"/>
              </a:ext>
            </a:extLst>
          </p:cNvPr>
          <p:cNvSpPr>
            <a:spLocks noGrp="1"/>
          </p:cNvSpPr>
          <p:nvPr>
            <p:ph sz="half" idx="2"/>
          </p:nvPr>
        </p:nvSpPr>
        <p:spPr>
          <a:xfrm>
            <a:off x="695325" y="3086100"/>
            <a:ext cx="3205163" cy="2827338"/>
          </a:xfrm>
          <a:solidFill>
            <a:srgbClr val="FFFFFF">
              <a:alpha val="86000"/>
            </a:srgbClr>
          </a:solidFill>
        </p:spPr>
        <p:txBody>
          <a:bodyPr vert="horz" lIns="91440" tIns="45720" rIns="91440" bIns="45720" rtlCol="0" anchor="t">
            <a:normAutofit/>
          </a:bodyPr>
          <a:lstStyle/>
          <a:p>
            <a:r>
              <a:rPr lang="en-US" dirty="0"/>
              <a:t>Gather and analyze data to evaluate the LEA’s implementation in each of the Local Indicators</a:t>
            </a:r>
          </a:p>
        </p:txBody>
      </p:sp>
      <p:sp>
        <p:nvSpPr>
          <p:cNvPr id="4" name="Text Placeholder 3">
            <a:extLst>
              <a:ext uri="{FF2B5EF4-FFF2-40B4-BE49-F238E27FC236}">
                <a16:creationId xmlns:a16="http://schemas.microsoft.com/office/drawing/2014/main" id="{5A9DA647-8572-658C-BD11-CC44D3E6AF44}"/>
              </a:ext>
            </a:extLst>
          </p:cNvPr>
          <p:cNvSpPr>
            <a:spLocks noGrp="1"/>
          </p:cNvSpPr>
          <p:nvPr>
            <p:ph type="body" sz="quarter" idx="3"/>
          </p:nvPr>
        </p:nvSpPr>
        <p:spPr>
          <a:xfrm>
            <a:off x="4265613" y="2413635"/>
            <a:ext cx="3221037" cy="619125"/>
          </a:xfrm>
        </p:spPr>
        <p:txBody>
          <a:bodyPr>
            <a:noAutofit/>
          </a:bodyPr>
          <a:lstStyle/>
          <a:p>
            <a:r>
              <a:rPr lang="en-US" dirty="0">
                <a:latin typeface="Arial Nova"/>
              </a:rPr>
              <a:t>On or before July 1, 2026</a:t>
            </a:r>
          </a:p>
        </p:txBody>
      </p:sp>
      <p:sp>
        <p:nvSpPr>
          <p:cNvPr id="5" name="Content Placeholder 4">
            <a:extLst>
              <a:ext uri="{FF2B5EF4-FFF2-40B4-BE49-F238E27FC236}">
                <a16:creationId xmlns:a16="http://schemas.microsoft.com/office/drawing/2014/main" id="{6773FFD0-DFBB-C341-3D31-59C8EA8D5659}"/>
              </a:ext>
            </a:extLst>
          </p:cNvPr>
          <p:cNvSpPr>
            <a:spLocks noGrp="1"/>
          </p:cNvSpPr>
          <p:nvPr>
            <p:ph sz="quarter" idx="4"/>
          </p:nvPr>
        </p:nvSpPr>
        <p:spPr>
          <a:xfrm>
            <a:off x="4265613" y="3086099"/>
            <a:ext cx="3608387" cy="3148445"/>
          </a:xfrm>
        </p:spPr>
        <p:txBody>
          <a:bodyPr vert="horz" lIns="91440" tIns="45720" rIns="91440" bIns="45720" rtlCol="0" anchor="t">
            <a:noAutofit/>
          </a:bodyPr>
          <a:lstStyle/>
          <a:p>
            <a:r>
              <a:rPr lang="en-US" dirty="0"/>
              <a:t>Report the Local Indicator results to the local governing board or body of the LEA at the same public meeting at which the LCAP and the LEA's budget is adopted</a:t>
            </a:r>
          </a:p>
        </p:txBody>
      </p:sp>
      <p:sp>
        <p:nvSpPr>
          <p:cNvPr id="6" name="Text Placeholder 5">
            <a:extLst>
              <a:ext uri="{FF2B5EF4-FFF2-40B4-BE49-F238E27FC236}">
                <a16:creationId xmlns:a16="http://schemas.microsoft.com/office/drawing/2014/main" id="{86CDB7E1-1760-C129-5F0D-E371F2CFDD71}"/>
              </a:ext>
            </a:extLst>
          </p:cNvPr>
          <p:cNvSpPr>
            <a:spLocks noGrp="1"/>
          </p:cNvSpPr>
          <p:nvPr>
            <p:ph type="body" sz="quarter" idx="10"/>
          </p:nvPr>
        </p:nvSpPr>
        <p:spPr>
          <a:xfrm>
            <a:off x="8275637" y="2072799"/>
            <a:ext cx="3221037" cy="619125"/>
          </a:xfrm>
        </p:spPr>
        <p:txBody>
          <a:bodyPr>
            <a:normAutofit/>
          </a:bodyPr>
          <a:lstStyle/>
          <a:p>
            <a:r>
              <a:rPr lang="en-US" dirty="0">
                <a:latin typeface="Arial Nova"/>
              </a:rPr>
              <a:t>Summer 2026</a:t>
            </a:r>
          </a:p>
        </p:txBody>
      </p:sp>
      <p:sp>
        <p:nvSpPr>
          <p:cNvPr id="7" name="Content Placeholder 6">
            <a:extLst>
              <a:ext uri="{FF2B5EF4-FFF2-40B4-BE49-F238E27FC236}">
                <a16:creationId xmlns:a16="http://schemas.microsoft.com/office/drawing/2014/main" id="{D01231C3-90D6-236F-516A-C57BF86F85A8}"/>
              </a:ext>
            </a:extLst>
          </p:cNvPr>
          <p:cNvSpPr>
            <a:spLocks noGrp="1"/>
          </p:cNvSpPr>
          <p:nvPr>
            <p:ph sz="quarter" idx="11"/>
          </p:nvPr>
        </p:nvSpPr>
        <p:spPr>
          <a:xfrm>
            <a:off x="8275638" y="3086100"/>
            <a:ext cx="3221037" cy="2827338"/>
          </a:xfrm>
        </p:spPr>
        <p:txBody>
          <a:bodyPr vert="horz" lIns="91440" tIns="45720" rIns="91440" bIns="45720" rtlCol="0" anchor="t">
            <a:normAutofit/>
          </a:bodyPr>
          <a:lstStyle/>
          <a:p>
            <a:r>
              <a:rPr lang="en-US" dirty="0"/>
              <a:t>The LEA’s Dashboard coordinator reports the Local Indicator results to the Dashboard</a:t>
            </a:r>
          </a:p>
        </p:txBody>
      </p:sp>
      <p:sp>
        <p:nvSpPr>
          <p:cNvPr id="11" name="Slide Number Placeholder 10">
            <a:extLst>
              <a:ext uri="{FF2B5EF4-FFF2-40B4-BE49-F238E27FC236}">
                <a16:creationId xmlns:a16="http://schemas.microsoft.com/office/drawing/2014/main" id="{F375FA1C-356B-5E9F-A534-0821D63B4471}"/>
              </a:ext>
            </a:extLst>
          </p:cNvPr>
          <p:cNvSpPr>
            <a:spLocks noGrp="1"/>
          </p:cNvSpPr>
          <p:nvPr>
            <p:ph type="sldNum" sz="quarter" idx="12"/>
          </p:nvPr>
        </p:nvSpPr>
        <p:spPr>
          <a:xfrm>
            <a:off x="10713308" y="6102350"/>
            <a:ext cx="1097692" cy="619125"/>
          </a:xfrm>
        </p:spPr>
        <p:txBody>
          <a:bodyPr/>
          <a:lstStyle/>
          <a:p>
            <a:fld id="{294A09A9-5501-47C1-A89A-A340965A2BE2}" type="slidenum">
              <a:rPr lang="en-US" sz="2400" smtClean="0">
                <a:solidFill>
                  <a:schemeClr val="tx1"/>
                </a:solidFill>
              </a:rPr>
              <a:pPr/>
              <a:t>23</a:t>
            </a:fld>
            <a:endParaRPr lang="en-US" sz="2400" dirty="0">
              <a:solidFill>
                <a:schemeClr val="tx1"/>
              </a:solidFill>
            </a:endParaRPr>
          </a:p>
        </p:txBody>
      </p:sp>
    </p:spTree>
    <p:extLst>
      <p:ext uri="{BB962C8B-B14F-4D97-AF65-F5344CB8AC3E}">
        <p14:creationId xmlns:p14="http://schemas.microsoft.com/office/powerpoint/2010/main" val="2983068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D514B-97FF-89B2-BC7B-6383E23AB4E6}"/>
              </a:ext>
            </a:extLst>
          </p:cNvPr>
          <p:cNvSpPr>
            <a:spLocks noGrp="1"/>
          </p:cNvSpPr>
          <p:nvPr>
            <p:ph type="title"/>
          </p:nvPr>
        </p:nvSpPr>
        <p:spPr/>
        <p:txBody>
          <a:bodyPr>
            <a:normAutofit/>
          </a:bodyPr>
          <a:lstStyle/>
          <a:p>
            <a:r>
              <a:rPr lang="en-US" dirty="0">
                <a:solidFill>
                  <a:schemeClr val="accent2">
                    <a:lumMod val="50000"/>
                  </a:schemeClr>
                </a:solidFill>
              </a:rPr>
              <a:t>Dashboard Coordinators</a:t>
            </a:r>
          </a:p>
        </p:txBody>
      </p:sp>
      <p:sp>
        <p:nvSpPr>
          <p:cNvPr id="6" name="Slide Number Placeholder 5">
            <a:extLst>
              <a:ext uri="{FF2B5EF4-FFF2-40B4-BE49-F238E27FC236}">
                <a16:creationId xmlns:a16="http://schemas.microsoft.com/office/drawing/2014/main" id="{D9A60273-1296-4E18-8011-0DBC4B4660A4}"/>
              </a:ext>
            </a:extLst>
          </p:cNvPr>
          <p:cNvSpPr>
            <a:spLocks noGrp="1"/>
          </p:cNvSpPr>
          <p:nvPr>
            <p:ph type="sldNum" sz="quarter" idx="12"/>
          </p:nvPr>
        </p:nvSpPr>
        <p:spPr>
          <a:xfrm>
            <a:off x="559521" y="3117273"/>
            <a:ext cx="779767" cy="623454"/>
          </a:xfrm>
        </p:spPr>
        <p:txBody>
          <a:bodyPr/>
          <a:lstStyle/>
          <a:p>
            <a:fld id="{294A09A9-5501-47C1-A89A-A340965A2BE2}" type="slidenum">
              <a:rPr lang="en-US" sz="2400" smtClean="0"/>
              <a:pPr/>
              <a:t>24</a:t>
            </a:fld>
            <a:endParaRPr lang="en-US" sz="2400" dirty="0"/>
          </a:p>
        </p:txBody>
      </p:sp>
    </p:spTree>
    <p:extLst>
      <p:ext uri="{BB962C8B-B14F-4D97-AF65-F5344CB8AC3E}">
        <p14:creationId xmlns:p14="http://schemas.microsoft.com/office/powerpoint/2010/main" val="262042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7F4C30-FB3D-40E7-AFE7-2AB8B3F17661}"/>
              </a:ext>
            </a:extLst>
          </p:cNvPr>
          <p:cNvSpPr>
            <a:spLocks noGrp="1"/>
          </p:cNvSpPr>
          <p:nvPr>
            <p:ph type="title"/>
          </p:nvPr>
        </p:nvSpPr>
        <p:spPr>
          <a:xfrm>
            <a:off x="2592925" y="624110"/>
            <a:ext cx="8911687" cy="1280890"/>
          </a:xfrm>
        </p:spPr>
        <p:txBody>
          <a:bodyPr>
            <a:normAutofit/>
          </a:bodyPr>
          <a:lstStyle/>
          <a:p>
            <a:r>
              <a:rPr lang="en-US" dirty="0"/>
              <a:t>myCDEconnect</a:t>
            </a:r>
            <a:endParaRPr lang="en-US" sz="2400" dirty="0">
              <a:solidFill>
                <a:srgbClr val="FF0000"/>
              </a:solidFill>
              <a:cs typeface="Arial"/>
            </a:endParaRPr>
          </a:p>
        </p:txBody>
      </p:sp>
      <p:sp>
        <p:nvSpPr>
          <p:cNvPr id="9" name="Slide Number Placeholder 8">
            <a:extLst>
              <a:ext uri="{FF2B5EF4-FFF2-40B4-BE49-F238E27FC236}">
                <a16:creationId xmlns:a16="http://schemas.microsoft.com/office/drawing/2014/main" id="{B2DB0842-8014-4F40-AB24-BE9A7E00F86B}"/>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25</a:t>
            </a:fld>
            <a:endParaRPr lang="en-US" dirty="0"/>
          </a:p>
        </p:txBody>
      </p:sp>
      <p:sp>
        <p:nvSpPr>
          <p:cNvPr id="3" name="Content Placeholder 2">
            <a:extLst>
              <a:ext uri="{FF2B5EF4-FFF2-40B4-BE49-F238E27FC236}">
                <a16:creationId xmlns:a16="http://schemas.microsoft.com/office/drawing/2014/main" id="{EFE3A8CB-973B-42E8-89BA-07ED7EF5FD8F}"/>
              </a:ext>
            </a:extLst>
          </p:cNvPr>
          <p:cNvSpPr>
            <a:spLocks noGrp="1"/>
          </p:cNvSpPr>
          <p:nvPr>
            <p:ph idx="1"/>
          </p:nvPr>
        </p:nvSpPr>
        <p:spPr>
          <a:xfrm>
            <a:off x="2589213" y="1391920"/>
            <a:ext cx="8915400" cy="4841970"/>
          </a:xfrm>
        </p:spPr>
        <p:txBody>
          <a:bodyPr vert="horz" lIns="91440" tIns="45720" rIns="91440" bIns="45720" rtlCol="0" anchor="t">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47472"/>
            <a:r>
              <a:rPr lang="en-US" dirty="0"/>
              <a:t>Prior to reporting in the Dashboard, each LEA must designate a Dashboard Coordinator (maximum 2 approved Dashboard Coordinators per LEA) by submitting the registration form on the CDE’s </a:t>
            </a:r>
            <a:r>
              <a:rPr lang="en-US" dirty="0">
                <a:hlinkClick r:id="rId3"/>
              </a:rPr>
              <a:t>myCDEconnect</a:t>
            </a:r>
            <a:r>
              <a:rPr lang="en-US" dirty="0"/>
              <a:t> web page. The registration form must be approved by the LEA’s Main/Alternate Authorizers (superintendent, charter school administrator, and/or other designated authorizer) to receive the login credentials.</a:t>
            </a:r>
          </a:p>
          <a:p>
            <a:pPr marL="347472"/>
            <a:r>
              <a:rPr lang="en-US" dirty="0"/>
              <a:t>Following the approval of the Dashboard Coordinator, the Dashboard Coordinator will be able to report the LEA’s Local Indicator data to the Dashboard during the reporting window.</a:t>
            </a:r>
          </a:p>
          <a:p>
            <a:pPr marL="4572" indent="0">
              <a:buNone/>
            </a:pPr>
            <a:r>
              <a:rPr lang="en-US" b="1" dirty="0"/>
              <a:t>Note: </a:t>
            </a:r>
            <a:r>
              <a:rPr lang="en-US" dirty="0"/>
              <a:t>Main/Alternate Authorizers can perform same functions as Dashboard Coordinators.</a:t>
            </a:r>
          </a:p>
        </p:txBody>
      </p:sp>
    </p:spTree>
    <p:extLst>
      <p:ext uri="{BB962C8B-B14F-4D97-AF65-F5344CB8AC3E}">
        <p14:creationId xmlns:p14="http://schemas.microsoft.com/office/powerpoint/2010/main" val="395833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7F4C30-FB3D-40E7-AFE7-2AB8B3F17661}"/>
              </a:ext>
            </a:extLst>
          </p:cNvPr>
          <p:cNvSpPr>
            <a:spLocks noGrp="1"/>
          </p:cNvSpPr>
          <p:nvPr>
            <p:ph type="title"/>
          </p:nvPr>
        </p:nvSpPr>
        <p:spPr>
          <a:xfrm>
            <a:off x="2592925" y="624110"/>
            <a:ext cx="8911687" cy="1280890"/>
          </a:xfrm>
        </p:spPr>
        <p:txBody>
          <a:bodyPr>
            <a:normAutofit/>
          </a:bodyPr>
          <a:lstStyle/>
          <a:p>
            <a:r>
              <a:rPr lang="en-US" dirty="0"/>
              <a:t>The Role of the Dashboard Coordinator (1)</a:t>
            </a:r>
          </a:p>
        </p:txBody>
      </p:sp>
      <p:sp>
        <p:nvSpPr>
          <p:cNvPr id="9" name="Slide Number Placeholder 8">
            <a:extLst>
              <a:ext uri="{FF2B5EF4-FFF2-40B4-BE49-F238E27FC236}">
                <a16:creationId xmlns:a16="http://schemas.microsoft.com/office/drawing/2014/main" id="{B2DB0842-8014-4F40-AB24-BE9A7E00F86B}"/>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26</a:t>
            </a:fld>
            <a:endParaRPr lang="en-US"/>
          </a:p>
        </p:txBody>
      </p:sp>
      <p:sp>
        <p:nvSpPr>
          <p:cNvPr id="3" name="Content Placeholder 2">
            <a:extLst>
              <a:ext uri="{FF2B5EF4-FFF2-40B4-BE49-F238E27FC236}">
                <a16:creationId xmlns:a16="http://schemas.microsoft.com/office/drawing/2014/main" id="{EFE3A8CB-973B-42E8-89BA-07ED7EF5FD8F}"/>
              </a:ext>
            </a:extLst>
          </p:cNvPr>
          <p:cNvSpPr>
            <a:spLocks noGrp="1"/>
          </p:cNvSpPr>
          <p:nvPr>
            <p:ph idx="1"/>
          </p:nvPr>
        </p:nvSpPr>
        <p:spPr>
          <a:xfrm>
            <a:off x="2328530" y="1473200"/>
            <a:ext cx="9176082" cy="4760690"/>
          </a:xfrm>
        </p:spPr>
        <p:txBody>
          <a:bodyPr>
            <a:normAutofit lnSpcReduction="10000"/>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dirty="0"/>
              <a:t>The role of the Dashboard Coordinator includes: </a:t>
            </a:r>
          </a:p>
          <a:p>
            <a:pPr lvl="1"/>
            <a:r>
              <a:rPr lang="en-US" dirty="0"/>
              <a:t>Uploading local indicator information;</a:t>
            </a:r>
          </a:p>
          <a:p>
            <a:pPr marL="323835" lvl="1" indent="0">
              <a:buNone/>
            </a:pPr>
            <a:r>
              <a:rPr lang="en-US" dirty="0"/>
              <a:t>(Note: Dashboard Coordinators must report their LEA’s local indicators during the reporting window to avoid receiving a performance rating of “Not Met” or “Not Met for Two or More Years,” as applicable).</a:t>
            </a:r>
          </a:p>
          <a:p>
            <a:pPr lvl="1"/>
            <a:r>
              <a:rPr lang="en-US" dirty="0"/>
              <a:t>Checking information for accuracy and making sure all required elements have been addressed prior to submitting; and </a:t>
            </a:r>
          </a:p>
          <a:p>
            <a:pPr lvl="1"/>
            <a:r>
              <a:rPr lang="en-US" dirty="0"/>
              <a:t>Reviewing preview information for accuracy before the Dashboard goes public.</a:t>
            </a:r>
          </a:p>
          <a:p>
            <a:pPr lvl="1"/>
            <a:r>
              <a:rPr lang="en-US" dirty="0"/>
              <a:t>Uploading LEA’s LCAP during the submission window</a:t>
            </a:r>
          </a:p>
        </p:txBody>
      </p:sp>
    </p:spTree>
    <p:extLst>
      <p:ext uri="{BB962C8B-B14F-4D97-AF65-F5344CB8AC3E}">
        <p14:creationId xmlns:p14="http://schemas.microsoft.com/office/powerpoint/2010/main" val="2508656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7F4C30-FB3D-40E7-AFE7-2AB8B3F17661}"/>
              </a:ext>
            </a:extLst>
          </p:cNvPr>
          <p:cNvSpPr>
            <a:spLocks noGrp="1"/>
          </p:cNvSpPr>
          <p:nvPr>
            <p:ph type="title"/>
          </p:nvPr>
        </p:nvSpPr>
        <p:spPr>
          <a:xfrm>
            <a:off x="2592925" y="624110"/>
            <a:ext cx="8911687" cy="1280890"/>
          </a:xfrm>
        </p:spPr>
        <p:txBody>
          <a:bodyPr>
            <a:normAutofit/>
          </a:bodyPr>
          <a:lstStyle/>
          <a:p>
            <a:r>
              <a:rPr lang="en-US" dirty="0"/>
              <a:t>The Role of the Dashboard Coordinator (2)</a:t>
            </a:r>
          </a:p>
        </p:txBody>
      </p:sp>
      <p:sp>
        <p:nvSpPr>
          <p:cNvPr id="9" name="Slide Number Placeholder 8">
            <a:extLst>
              <a:ext uri="{FF2B5EF4-FFF2-40B4-BE49-F238E27FC236}">
                <a16:creationId xmlns:a16="http://schemas.microsoft.com/office/drawing/2014/main" id="{B2DB0842-8014-4F40-AB24-BE9A7E00F86B}"/>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27</a:t>
            </a:fld>
            <a:endParaRPr lang="en-US"/>
          </a:p>
        </p:txBody>
      </p:sp>
      <p:sp>
        <p:nvSpPr>
          <p:cNvPr id="3" name="Content Placeholder 2">
            <a:extLst>
              <a:ext uri="{FF2B5EF4-FFF2-40B4-BE49-F238E27FC236}">
                <a16:creationId xmlns:a16="http://schemas.microsoft.com/office/drawing/2014/main" id="{EFE3A8CB-973B-42E8-89BA-07ED7EF5FD8F}"/>
              </a:ext>
            </a:extLst>
          </p:cNvPr>
          <p:cNvSpPr>
            <a:spLocks noGrp="1"/>
          </p:cNvSpPr>
          <p:nvPr>
            <p:ph idx="1"/>
          </p:nvPr>
        </p:nvSpPr>
        <p:spPr>
          <a:xfrm>
            <a:off x="2589212" y="1635760"/>
            <a:ext cx="8915400" cy="4275462"/>
          </a:xfrm>
        </p:spPr>
        <p:txBody>
          <a:bodyPr vert="horz" lIns="91440" tIns="45720" rIns="91440" bIns="45720" rtlCol="0" anchor="t">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dirty="0"/>
              <a:t>Post Dashboard Release</a:t>
            </a:r>
          </a:p>
          <a:p>
            <a:r>
              <a:rPr lang="en-US" dirty="0"/>
              <a:t>Dashboard Coordinators are encouraged to utilize the Narrative Box to share and explain aspects of the information the LEA provided.</a:t>
            </a:r>
          </a:p>
          <a:p>
            <a:pPr lvl="1"/>
            <a:r>
              <a:rPr lang="en-US" dirty="0"/>
              <a:t>Add hyperlink(s) to other reports.  This allows an LEA to go beyond the character limit to highlight the wonderful things happening in the LEA.</a:t>
            </a:r>
          </a:p>
        </p:txBody>
      </p:sp>
    </p:spTree>
    <p:extLst>
      <p:ext uri="{BB962C8B-B14F-4D97-AF65-F5344CB8AC3E}">
        <p14:creationId xmlns:p14="http://schemas.microsoft.com/office/powerpoint/2010/main" val="3222888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2F437C-3702-4CF3-AF5E-7ABBF86E61F8}"/>
              </a:ext>
            </a:extLst>
          </p:cNvPr>
          <p:cNvSpPr>
            <a:spLocks noGrp="1"/>
          </p:cNvSpPr>
          <p:nvPr>
            <p:ph type="title"/>
          </p:nvPr>
        </p:nvSpPr>
        <p:spPr>
          <a:xfrm>
            <a:off x="2589212" y="2058750"/>
            <a:ext cx="8915399" cy="1468800"/>
          </a:xfrm>
        </p:spPr>
        <p:txBody>
          <a:bodyPr/>
          <a:lstStyle/>
          <a:p>
            <a:r>
              <a:rPr lang="en-US" dirty="0">
                <a:solidFill>
                  <a:schemeClr val="accent2">
                    <a:lumMod val="50000"/>
                  </a:schemeClr>
                </a:solidFill>
              </a:rPr>
              <a:t>Informing the LCAP (1)</a:t>
            </a:r>
          </a:p>
        </p:txBody>
      </p:sp>
      <p:sp>
        <p:nvSpPr>
          <p:cNvPr id="6" name="Slide Number Placeholder 5">
            <a:extLst>
              <a:ext uri="{FF2B5EF4-FFF2-40B4-BE49-F238E27FC236}">
                <a16:creationId xmlns:a16="http://schemas.microsoft.com/office/drawing/2014/main" id="{372A8CBF-E1CC-486E-A5E3-852B16F99D17}"/>
              </a:ext>
            </a:extLst>
          </p:cNvPr>
          <p:cNvSpPr>
            <a:spLocks noGrp="1"/>
          </p:cNvSpPr>
          <p:nvPr>
            <p:ph type="sldNum" sz="quarter" idx="12"/>
          </p:nvPr>
        </p:nvSpPr>
        <p:spPr>
          <a:xfrm>
            <a:off x="434830" y="3111433"/>
            <a:ext cx="779767" cy="635134"/>
          </a:xfrm>
        </p:spPr>
        <p:txBody>
          <a:bodyPr/>
          <a:lstStyle/>
          <a:p>
            <a:fld id="{294A09A9-5501-47C1-A89A-A340965A2BE2}" type="slidenum">
              <a:rPr lang="en-US" sz="2400" smtClean="0"/>
              <a:pPr/>
              <a:t>28</a:t>
            </a:fld>
            <a:endParaRPr lang="en-US" sz="2400" dirty="0"/>
          </a:p>
        </p:txBody>
      </p:sp>
      <p:sp>
        <p:nvSpPr>
          <p:cNvPr id="8" name="Text Placeholder 7">
            <a:extLst>
              <a:ext uri="{FF2B5EF4-FFF2-40B4-BE49-F238E27FC236}">
                <a16:creationId xmlns:a16="http://schemas.microsoft.com/office/drawing/2014/main" id="{3A836DE1-DD9A-4156-ADA9-514DA2D4EBB3}"/>
              </a:ext>
            </a:extLst>
          </p:cNvPr>
          <p:cNvSpPr>
            <a:spLocks noGrp="1"/>
          </p:cNvSpPr>
          <p:nvPr>
            <p:ph type="body" idx="1"/>
          </p:nvPr>
        </p:nvSpPr>
        <p:spPr>
          <a:xfrm>
            <a:off x="2589212" y="3530129"/>
            <a:ext cx="8915399" cy="860400"/>
          </a:xfrm>
        </p:spPr>
        <p:txBody>
          <a:bodyPr/>
          <a:lstStyle/>
          <a:p>
            <a:r>
              <a:rPr lang="en-US" dirty="0"/>
              <a:t>The connection between local indicator data and the LCAP</a:t>
            </a:r>
          </a:p>
        </p:txBody>
      </p:sp>
    </p:spTree>
    <p:extLst>
      <p:ext uri="{BB962C8B-B14F-4D97-AF65-F5344CB8AC3E}">
        <p14:creationId xmlns:p14="http://schemas.microsoft.com/office/powerpoint/2010/main" val="2579596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960FF-BFBA-248F-742E-63E4AC46B4A2}"/>
              </a:ext>
            </a:extLst>
          </p:cNvPr>
          <p:cNvSpPr>
            <a:spLocks noGrp="1"/>
          </p:cNvSpPr>
          <p:nvPr>
            <p:ph type="title"/>
          </p:nvPr>
        </p:nvSpPr>
        <p:spPr/>
        <p:txBody>
          <a:bodyPr/>
          <a:lstStyle/>
          <a:p>
            <a:r>
              <a:rPr lang="en-US" dirty="0">
                <a:solidFill>
                  <a:schemeClr val="accent2">
                    <a:lumMod val="50000"/>
                  </a:schemeClr>
                </a:solidFill>
              </a:rPr>
              <a:t>Using Local Data to Inform the LCAP </a:t>
            </a:r>
          </a:p>
        </p:txBody>
      </p:sp>
      <p:sp>
        <p:nvSpPr>
          <p:cNvPr id="7" name="Slide Number Placeholder 6">
            <a:extLst>
              <a:ext uri="{FF2B5EF4-FFF2-40B4-BE49-F238E27FC236}">
                <a16:creationId xmlns:a16="http://schemas.microsoft.com/office/drawing/2014/main" id="{1F764B45-9058-8E96-408E-40B4ED087A3B}"/>
              </a:ext>
            </a:extLst>
          </p:cNvPr>
          <p:cNvSpPr>
            <a:spLocks noGrp="1"/>
          </p:cNvSpPr>
          <p:nvPr>
            <p:ph type="sldNum" sz="quarter" idx="12"/>
          </p:nvPr>
        </p:nvSpPr>
        <p:spPr/>
        <p:txBody>
          <a:bodyPr/>
          <a:lstStyle/>
          <a:p>
            <a:fld id="{48F63A3B-78C7-47BE-AE5E-E10140E04643}" type="slidenum">
              <a:rPr lang="en-US" sz="2400" smtClean="0"/>
              <a:pPr/>
              <a:t>29</a:t>
            </a:fld>
            <a:endParaRPr lang="en-US" sz="2400" dirty="0"/>
          </a:p>
        </p:txBody>
      </p:sp>
      <p:sp>
        <p:nvSpPr>
          <p:cNvPr id="3" name="Content Placeholder 2">
            <a:extLst>
              <a:ext uri="{FF2B5EF4-FFF2-40B4-BE49-F238E27FC236}">
                <a16:creationId xmlns:a16="http://schemas.microsoft.com/office/drawing/2014/main" id="{F4D868E9-C0D0-22E3-E384-F52D1D697FEF}"/>
              </a:ext>
            </a:extLst>
          </p:cNvPr>
          <p:cNvSpPr>
            <a:spLocks noGrp="1"/>
          </p:cNvSpPr>
          <p:nvPr>
            <p:ph sz="half" idx="1"/>
          </p:nvPr>
        </p:nvSpPr>
        <p:spPr>
          <a:xfrm>
            <a:off x="2589212" y="2133600"/>
            <a:ext cx="8749348" cy="1808480"/>
          </a:xfrm>
        </p:spPr>
        <p:txBody>
          <a:bodyPr/>
          <a:lstStyle/>
          <a:p>
            <a:r>
              <a:rPr lang="en-US" dirty="0"/>
              <a:t>It is important to consider how local data, including data reported through the local indicator process, can inform comprehensive planning and support the three functions of the LCAP. </a:t>
            </a:r>
          </a:p>
        </p:txBody>
      </p:sp>
      <p:pic>
        <p:nvPicPr>
          <p:cNvPr id="10" name="Content Placeholder 9" descr="2 rectangles with text (right text:Local data (incl. data fr. local indicators, left text: 2026-27 LCAP) positioned horizontally with an arrow pointing to the right. ">
            <a:extLst>
              <a:ext uri="{FF2B5EF4-FFF2-40B4-BE49-F238E27FC236}">
                <a16:creationId xmlns:a16="http://schemas.microsoft.com/office/drawing/2014/main" id="{DF32E5A7-2327-9BC7-2DE8-8BCB18232EA3}"/>
              </a:ext>
            </a:extLst>
          </p:cNvPr>
          <p:cNvPicPr>
            <a:picLocks noGrp="1" noChangeAspect="1"/>
          </p:cNvPicPr>
          <p:nvPr>
            <p:ph sz="half" idx="2"/>
          </p:nvPr>
        </p:nvPicPr>
        <p:blipFill>
          <a:blip r:embed="rId2"/>
          <a:stretch>
            <a:fillRect/>
          </a:stretch>
        </p:blipFill>
        <p:spPr>
          <a:xfrm>
            <a:off x="2589212" y="3942080"/>
            <a:ext cx="8381456" cy="2035696"/>
          </a:xfrm>
          <a:prstGeom prst="rect">
            <a:avLst/>
          </a:prstGeom>
        </p:spPr>
      </p:pic>
    </p:spTree>
    <p:extLst>
      <p:ext uri="{BB962C8B-B14F-4D97-AF65-F5344CB8AC3E}">
        <p14:creationId xmlns:p14="http://schemas.microsoft.com/office/powerpoint/2010/main" val="294607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54A7F-F207-410A-A816-8D83D7509C9B}"/>
              </a:ext>
            </a:extLst>
          </p:cNvPr>
          <p:cNvSpPr>
            <a:spLocks noGrp="1"/>
          </p:cNvSpPr>
          <p:nvPr>
            <p:ph type="title"/>
          </p:nvPr>
        </p:nvSpPr>
        <p:spPr>
          <a:xfrm>
            <a:off x="2592925" y="624110"/>
            <a:ext cx="8911687" cy="1280890"/>
          </a:xfrm>
        </p:spPr>
        <p:txBody>
          <a:bodyPr/>
          <a:lstStyle/>
          <a:p>
            <a:r>
              <a:rPr lang="en-US" dirty="0"/>
              <a:t>Purpose</a:t>
            </a:r>
          </a:p>
        </p:txBody>
      </p:sp>
      <p:sp>
        <p:nvSpPr>
          <p:cNvPr id="5" name="Slide Number Placeholder 4">
            <a:extLst>
              <a:ext uri="{FF2B5EF4-FFF2-40B4-BE49-F238E27FC236}">
                <a16:creationId xmlns:a16="http://schemas.microsoft.com/office/drawing/2014/main" id="{DC54361D-003D-469E-9D13-B90A2813EB26}"/>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3</a:t>
            </a:fld>
            <a:endParaRPr lang="en-US" dirty="0"/>
          </a:p>
        </p:txBody>
      </p:sp>
      <p:sp>
        <p:nvSpPr>
          <p:cNvPr id="3" name="Content Placeholder 2">
            <a:extLst>
              <a:ext uri="{FF2B5EF4-FFF2-40B4-BE49-F238E27FC236}">
                <a16:creationId xmlns:a16="http://schemas.microsoft.com/office/drawing/2014/main" id="{3380CCB9-7418-40EE-B09E-BD177E60A694}"/>
              </a:ext>
            </a:extLst>
          </p:cNvPr>
          <p:cNvSpPr>
            <a:spLocks noGrp="1"/>
          </p:cNvSpPr>
          <p:nvPr>
            <p:ph idx="1"/>
          </p:nvPr>
        </p:nvSpPr>
        <p:spPr>
          <a:xfrm>
            <a:off x="2589212" y="2133599"/>
            <a:ext cx="8915400" cy="3948545"/>
          </a:xfrm>
        </p:spPr>
        <p:txBody>
          <a:bodyPr vert="horz" lIns="91440" tIns="45720" rIns="91440" bIns="45720" rtlCol="0" anchor="t">
            <a:normAutofit lnSpcReduction="10000"/>
          </a:bodyPr>
          <a:lstStyle/>
          <a:p>
            <a:r>
              <a:rPr lang="en-US" dirty="0"/>
              <a:t>Review California’s State Accountability System </a:t>
            </a:r>
          </a:p>
          <a:p>
            <a:r>
              <a:rPr lang="en-US" dirty="0"/>
              <a:t>Review the Local Indicator Performance standards and reporting requirements </a:t>
            </a:r>
          </a:p>
          <a:p>
            <a:r>
              <a:rPr lang="en-US" dirty="0"/>
              <a:t>Review the connection between the local indicators and the Local Control and Accountability Plan (LCAP)</a:t>
            </a:r>
            <a:endParaRPr lang="en-US" dirty="0">
              <a:cs typeface="Arial"/>
            </a:endParaRPr>
          </a:p>
          <a:p>
            <a:r>
              <a:rPr lang="en-US" dirty="0"/>
              <a:t>Provide an example of using local indicator data to inform the LCAP</a:t>
            </a:r>
          </a:p>
          <a:p>
            <a:pPr marL="0" indent="0">
              <a:buNone/>
            </a:pPr>
            <a:endParaRPr lang="en-US" dirty="0">
              <a:cs typeface="Arial"/>
            </a:endParaRPr>
          </a:p>
          <a:p>
            <a:pPr marL="0" indent="0">
              <a:buNone/>
            </a:pPr>
            <a:r>
              <a:rPr lang="en-US" dirty="0"/>
              <a:t>*see notes throughout presentation</a:t>
            </a:r>
            <a:endParaRPr lang="en-US" dirty="0">
              <a:cs typeface="Arial"/>
            </a:endParaRPr>
          </a:p>
        </p:txBody>
      </p:sp>
    </p:spTree>
    <p:extLst>
      <p:ext uri="{BB962C8B-B14F-4D97-AF65-F5344CB8AC3E}">
        <p14:creationId xmlns:p14="http://schemas.microsoft.com/office/powerpoint/2010/main" val="11706269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BA15A-12C4-55C8-5FD4-0D01EF4D2C48}"/>
              </a:ext>
            </a:extLst>
          </p:cNvPr>
          <p:cNvSpPr>
            <a:spLocks noGrp="1"/>
          </p:cNvSpPr>
          <p:nvPr>
            <p:ph type="title"/>
          </p:nvPr>
        </p:nvSpPr>
        <p:spPr>
          <a:xfrm>
            <a:off x="2592925" y="624110"/>
            <a:ext cx="8911687" cy="1280890"/>
          </a:xfrm>
        </p:spPr>
        <p:txBody>
          <a:bodyPr>
            <a:normAutofit/>
          </a:bodyPr>
          <a:lstStyle/>
          <a:p>
            <a:r>
              <a:rPr lang="en-US" dirty="0"/>
              <a:t>Considerations</a:t>
            </a:r>
          </a:p>
        </p:txBody>
      </p:sp>
      <p:sp>
        <p:nvSpPr>
          <p:cNvPr id="6" name="Slide Number Placeholder 5">
            <a:extLst>
              <a:ext uri="{FF2B5EF4-FFF2-40B4-BE49-F238E27FC236}">
                <a16:creationId xmlns:a16="http://schemas.microsoft.com/office/drawing/2014/main" id="{DAD48722-5959-922D-D1CA-9BDB04A98F0C}"/>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30</a:t>
            </a:fld>
            <a:endParaRPr lang="en-US"/>
          </a:p>
        </p:txBody>
      </p:sp>
      <p:sp>
        <p:nvSpPr>
          <p:cNvPr id="3" name="Content Placeholder 2">
            <a:extLst>
              <a:ext uri="{FF2B5EF4-FFF2-40B4-BE49-F238E27FC236}">
                <a16:creationId xmlns:a16="http://schemas.microsoft.com/office/drawing/2014/main" id="{8197AA07-2236-14AF-D6EA-5ADC1B30A885}"/>
              </a:ext>
            </a:extLst>
          </p:cNvPr>
          <p:cNvSpPr>
            <a:spLocks noGrp="1"/>
          </p:cNvSpPr>
          <p:nvPr>
            <p:ph idx="1"/>
          </p:nvPr>
        </p:nvSpPr>
        <p:spPr>
          <a:xfrm>
            <a:off x="2589212" y="1320800"/>
            <a:ext cx="8915400" cy="4913090"/>
          </a:xfrm>
        </p:spPr>
        <p:txBody>
          <a:bodyPr vert="horz" lIns="91440" tIns="45720" rIns="91440" bIns="45720" rtlCol="0" anchor="t">
            <a:normAutofit lnSpcReduction="10000"/>
          </a:bodyPr>
          <a:lstStyle/>
          <a:p>
            <a:r>
              <a:rPr lang="en-US" dirty="0"/>
              <a:t>How might local indicator data... </a:t>
            </a:r>
          </a:p>
          <a:p>
            <a:pPr lvl="1"/>
            <a:r>
              <a:rPr lang="en-US" dirty="0"/>
              <a:t>Be used in the educational partner engagement process?</a:t>
            </a:r>
            <a:endParaRPr lang="en-US" dirty="0">
              <a:cs typeface="Arial"/>
            </a:endParaRPr>
          </a:p>
          <a:p>
            <a:pPr lvl="1"/>
            <a:r>
              <a:rPr lang="en-US" dirty="0"/>
              <a:t>Support data analysis?</a:t>
            </a:r>
            <a:endParaRPr lang="en-US" dirty="0">
              <a:cs typeface="Arial"/>
            </a:endParaRPr>
          </a:p>
          <a:p>
            <a:pPr lvl="1"/>
            <a:r>
              <a:rPr lang="en-US" dirty="0"/>
              <a:t>Support progress monitoring?</a:t>
            </a:r>
            <a:endParaRPr lang="en-US" dirty="0">
              <a:cs typeface="Arial"/>
            </a:endParaRPr>
          </a:p>
          <a:p>
            <a:pPr lvl="1"/>
            <a:r>
              <a:rPr lang="en-US" dirty="0"/>
              <a:t>Inform the identification of successes and needs?</a:t>
            </a:r>
            <a:endParaRPr lang="en-US" dirty="0">
              <a:cs typeface="Arial"/>
            </a:endParaRPr>
          </a:p>
          <a:p>
            <a:pPr lvl="1"/>
            <a:r>
              <a:rPr lang="en-US" dirty="0"/>
              <a:t>Inform the goal analysis and annual update process?</a:t>
            </a:r>
            <a:endParaRPr lang="en-US" dirty="0">
              <a:cs typeface="Arial"/>
            </a:endParaRPr>
          </a:p>
          <a:p>
            <a:pPr lvl="2"/>
            <a:r>
              <a:rPr lang="en-US" dirty="0"/>
              <a:t>This include</a:t>
            </a:r>
            <a:r>
              <a:rPr lang="en-US" dirty="0">
                <a:solidFill>
                  <a:schemeClr val="tx1"/>
                </a:solidFill>
              </a:rPr>
              <a:t>s</a:t>
            </a:r>
            <a:r>
              <a:rPr lang="en-US" dirty="0"/>
              <a:t> informing discussions around determining effectiveness and ineffectiveness</a:t>
            </a:r>
            <a:endParaRPr lang="en-US" dirty="0">
              <a:cs typeface="Arial"/>
            </a:endParaRPr>
          </a:p>
          <a:p>
            <a:pPr lvl="1"/>
            <a:r>
              <a:rPr lang="en-US" dirty="0"/>
              <a:t>Inform the development of goals for the LCAP (goal descriptions, why statements, metrics, actions, expenditures, etc.)?</a:t>
            </a:r>
            <a:endParaRPr lang="en-US" dirty="0">
              <a:cs typeface="Arial" panose="020B0604020202020204"/>
            </a:endParaRPr>
          </a:p>
        </p:txBody>
      </p:sp>
    </p:spTree>
    <p:extLst>
      <p:ext uri="{BB962C8B-B14F-4D97-AF65-F5344CB8AC3E}">
        <p14:creationId xmlns:p14="http://schemas.microsoft.com/office/powerpoint/2010/main" val="3913224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FE71D6C-AD91-4A6C-AAE4-D98D7F1E7E11}"/>
              </a:ext>
            </a:extLst>
          </p:cNvPr>
          <p:cNvSpPr>
            <a:spLocks noGrp="1"/>
          </p:cNvSpPr>
          <p:nvPr>
            <p:ph type="title"/>
          </p:nvPr>
        </p:nvSpPr>
        <p:spPr>
          <a:xfrm>
            <a:off x="2592925" y="624110"/>
            <a:ext cx="8911687" cy="1280890"/>
          </a:xfrm>
        </p:spPr>
        <p:txBody>
          <a:bodyPr>
            <a:normAutofit/>
          </a:bodyPr>
          <a:lstStyle/>
          <a:p>
            <a:r>
              <a:rPr lang="en-US" dirty="0"/>
              <a:t>Local Data in the LCAP</a:t>
            </a:r>
          </a:p>
        </p:txBody>
      </p:sp>
      <p:sp>
        <p:nvSpPr>
          <p:cNvPr id="6" name="Slide Number Placeholder 5">
            <a:extLst>
              <a:ext uri="{FF2B5EF4-FFF2-40B4-BE49-F238E27FC236}">
                <a16:creationId xmlns:a16="http://schemas.microsoft.com/office/drawing/2014/main" id="{5F3B1740-3A0E-470B-A885-F593285447F5}"/>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31</a:t>
            </a:fld>
            <a:endParaRPr lang="en-US" dirty="0"/>
          </a:p>
        </p:txBody>
      </p:sp>
      <p:sp>
        <p:nvSpPr>
          <p:cNvPr id="2" name="Content Placeholder 1">
            <a:extLst>
              <a:ext uri="{FF2B5EF4-FFF2-40B4-BE49-F238E27FC236}">
                <a16:creationId xmlns:a16="http://schemas.microsoft.com/office/drawing/2014/main" id="{6CA50E9D-F3B1-6816-25BB-E008FDAB2FEB}"/>
              </a:ext>
            </a:extLst>
          </p:cNvPr>
          <p:cNvSpPr>
            <a:spLocks noGrp="1"/>
          </p:cNvSpPr>
          <p:nvPr>
            <p:ph idx="1"/>
          </p:nvPr>
        </p:nvSpPr>
        <p:spPr>
          <a:xfrm>
            <a:off x="2589212" y="1804147"/>
            <a:ext cx="8915400" cy="4107075"/>
          </a:xfrm>
        </p:spPr>
        <p:txBody>
          <a:bodyPr vert="horz" lIns="91440" tIns="45720" rIns="91440" bIns="45720" rtlCol="0" anchor="t">
            <a:normAutofit/>
          </a:bodyPr>
          <a:lstStyle/>
          <a:p>
            <a:pPr marL="0" indent="0">
              <a:buNone/>
            </a:pPr>
            <a:r>
              <a:rPr lang="en-US" dirty="0">
                <a:cs typeface="Arial"/>
              </a:rPr>
              <a:t>Areas of</a:t>
            </a:r>
            <a:r>
              <a:rPr lang="en-US" sz="2400" dirty="0">
                <a:cs typeface="Arial"/>
              </a:rPr>
              <a:t> the LCAP that may be informed by local data:</a:t>
            </a:r>
            <a:endParaRPr lang="en-US" sz="2400" dirty="0">
              <a:latin typeface="+mn-lt"/>
            </a:endParaRPr>
          </a:p>
          <a:p>
            <a:pPr lvl="0">
              <a:lnSpc>
                <a:spcPct val="100000"/>
              </a:lnSpc>
            </a:pPr>
            <a:r>
              <a:rPr lang="en-US" sz="2400" dirty="0">
                <a:latin typeface="+mn-lt"/>
              </a:rPr>
              <a:t>Plan Summary </a:t>
            </a:r>
            <a:endParaRPr lang="en-US" sz="2400" dirty="0">
              <a:latin typeface="+mn-lt"/>
              <a:cs typeface="Arial"/>
            </a:endParaRPr>
          </a:p>
          <a:p>
            <a:pPr lvl="0">
              <a:lnSpc>
                <a:spcPct val="100000"/>
              </a:lnSpc>
            </a:pPr>
            <a:r>
              <a:rPr lang="en-US" sz="2400" dirty="0">
                <a:latin typeface="+mn-lt"/>
              </a:rPr>
              <a:t>Engaging Educational Partners </a:t>
            </a:r>
            <a:endParaRPr lang="en-US" sz="2400" dirty="0">
              <a:latin typeface="+mn-lt"/>
              <a:ea typeface="Calibri Light"/>
              <a:cs typeface="Calibri Light"/>
            </a:endParaRPr>
          </a:p>
          <a:p>
            <a:pPr lvl="0">
              <a:lnSpc>
                <a:spcPct val="100000"/>
              </a:lnSpc>
            </a:pPr>
            <a:r>
              <a:rPr lang="en-US" sz="2400" dirty="0">
                <a:latin typeface="+mn-lt"/>
              </a:rPr>
              <a:t>Goals and Actions</a:t>
            </a:r>
            <a:endParaRPr lang="en-US" sz="2400" dirty="0">
              <a:latin typeface="+mn-lt"/>
              <a:cs typeface="Arial"/>
            </a:endParaRPr>
          </a:p>
          <a:p>
            <a:r>
              <a:rPr lang="en-US" dirty="0"/>
              <a:t>Goal Analysis</a:t>
            </a:r>
          </a:p>
          <a:p>
            <a:pPr lvl="0">
              <a:lnSpc>
                <a:spcPct val="100000"/>
              </a:lnSpc>
            </a:pPr>
            <a:r>
              <a:rPr lang="en-US" sz="2400" dirty="0">
                <a:latin typeface="+mn-lt"/>
              </a:rPr>
              <a:t>Increased or Improved Services </a:t>
            </a:r>
            <a:endParaRPr lang="en-US" sz="2400" dirty="0">
              <a:latin typeface="+mn-lt"/>
              <a:ea typeface="Calibri Light"/>
              <a:cs typeface="Calibri Light"/>
            </a:endParaRPr>
          </a:p>
        </p:txBody>
      </p:sp>
    </p:spTree>
    <p:extLst>
      <p:ext uri="{BB962C8B-B14F-4D97-AF65-F5344CB8AC3E}">
        <p14:creationId xmlns:p14="http://schemas.microsoft.com/office/powerpoint/2010/main" val="293489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3" name="Title 2">
            <a:extLst>
              <a:ext uri="{FF2B5EF4-FFF2-40B4-BE49-F238E27FC236}">
                <a16:creationId xmlns:a16="http://schemas.microsoft.com/office/drawing/2014/main" id="{69B9F81A-9CC6-4BF1-9A67-28CFD45D81FF}"/>
              </a:ext>
            </a:extLst>
          </p:cNvPr>
          <p:cNvSpPr>
            <a:spLocks noGrp="1"/>
          </p:cNvSpPr>
          <p:nvPr>
            <p:ph type="title"/>
          </p:nvPr>
        </p:nvSpPr>
        <p:spPr>
          <a:xfrm>
            <a:off x="2589212" y="2058750"/>
            <a:ext cx="8915399" cy="1468800"/>
          </a:xfrm>
        </p:spPr>
        <p:txBody>
          <a:bodyPr>
            <a:normAutofit/>
          </a:bodyPr>
          <a:lstStyle/>
          <a:p>
            <a:r>
              <a:rPr lang="en-US" dirty="0">
                <a:solidFill>
                  <a:schemeClr val="accent2">
                    <a:lumMod val="50000"/>
                  </a:schemeClr>
                </a:solidFill>
              </a:rPr>
              <a:t>Example</a:t>
            </a:r>
          </a:p>
        </p:txBody>
      </p:sp>
      <p:sp>
        <p:nvSpPr>
          <p:cNvPr id="6" name="Slide Number Placeholder 5">
            <a:extLst>
              <a:ext uri="{FF2B5EF4-FFF2-40B4-BE49-F238E27FC236}">
                <a16:creationId xmlns:a16="http://schemas.microsoft.com/office/drawing/2014/main" id="{DC99B7E6-2652-4744-BD1E-B2D80E8AFF1A}"/>
              </a:ext>
            </a:extLst>
          </p:cNvPr>
          <p:cNvSpPr>
            <a:spLocks noGrp="1"/>
          </p:cNvSpPr>
          <p:nvPr>
            <p:ph type="sldNum" sz="quarter" idx="12"/>
          </p:nvPr>
        </p:nvSpPr>
        <p:spPr>
          <a:xfrm>
            <a:off x="517957" y="3189931"/>
            <a:ext cx="779767" cy="478137"/>
          </a:xfrm>
        </p:spPr>
        <p:txBody>
          <a:bodyPr/>
          <a:lstStyle/>
          <a:p>
            <a:fld id="{48F63A3B-78C7-47BE-AE5E-E10140E04643}" type="slidenum">
              <a:rPr lang="en-US" sz="2400" smtClean="0"/>
              <a:pPr/>
              <a:t>32</a:t>
            </a:fld>
            <a:endParaRPr lang="en-US" sz="2400" dirty="0"/>
          </a:p>
        </p:txBody>
      </p:sp>
      <p:sp>
        <p:nvSpPr>
          <p:cNvPr id="13" name="Text Placeholder 12">
            <a:extLst>
              <a:ext uri="{FF2B5EF4-FFF2-40B4-BE49-F238E27FC236}">
                <a16:creationId xmlns:a16="http://schemas.microsoft.com/office/drawing/2014/main" id="{0289A193-EC59-4C4F-995D-2F7E8D04AD8F}"/>
              </a:ext>
            </a:extLst>
          </p:cNvPr>
          <p:cNvSpPr>
            <a:spLocks noGrp="1"/>
          </p:cNvSpPr>
          <p:nvPr>
            <p:ph type="body" idx="1"/>
          </p:nvPr>
        </p:nvSpPr>
        <p:spPr>
          <a:xfrm>
            <a:off x="2589212" y="3530129"/>
            <a:ext cx="8915399" cy="860400"/>
          </a:xfrm>
        </p:spPr>
        <p:txBody>
          <a:bodyPr/>
          <a:lstStyle/>
          <a:p>
            <a:r>
              <a:rPr lang="en-US" dirty="0"/>
              <a:t>An example of how an LEA might use the local indicator process to report progress and inform decision-making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8CCD947-B126-42BC-9A30-2066168728C0}"/>
              </a:ext>
            </a:extLst>
          </p:cNvPr>
          <p:cNvSpPr>
            <a:spLocks noGrp="1"/>
          </p:cNvSpPr>
          <p:nvPr>
            <p:ph type="title"/>
          </p:nvPr>
        </p:nvSpPr>
        <p:spPr>
          <a:xfrm>
            <a:off x="2592925" y="624110"/>
            <a:ext cx="8911687" cy="1280890"/>
          </a:xfrm>
        </p:spPr>
        <p:txBody>
          <a:bodyPr/>
          <a:lstStyle/>
          <a:p>
            <a:r>
              <a:rPr lang="en-US" dirty="0"/>
              <a:t>Disclaimer</a:t>
            </a:r>
          </a:p>
        </p:txBody>
      </p:sp>
      <p:sp>
        <p:nvSpPr>
          <p:cNvPr id="6" name="Slide Number Placeholder 5">
            <a:extLst>
              <a:ext uri="{FF2B5EF4-FFF2-40B4-BE49-F238E27FC236}">
                <a16:creationId xmlns:a16="http://schemas.microsoft.com/office/drawing/2014/main" id="{B183C3E1-D5E6-4D8A-9365-3E4E468B1E5A}"/>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33</a:t>
            </a:fld>
            <a:endParaRPr lang="en-US"/>
          </a:p>
        </p:txBody>
      </p:sp>
      <p:sp>
        <p:nvSpPr>
          <p:cNvPr id="8" name="Content Placeholder 7">
            <a:extLst>
              <a:ext uri="{FF2B5EF4-FFF2-40B4-BE49-F238E27FC236}">
                <a16:creationId xmlns:a16="http://schemas.microsoft.com/office/drawing/2014/main" id="{696C7E32-4A64-495F-83FD-C9CBF379258A}"/>
              </a:ext>
            </a:extLst>
          </p:cNvPr>
          <p:cNvSpPr>
            <a:spLocks noGrp="1"/>
          </p:cNvSpPr>
          <p:nvPr>
            <p:ph idx="1"/>
          </p:nvPr>
        </p:nvSpPr>
        <p:spPr>
          <a:xfrm>
            <a:off x="2589212" y="2133600"/>
            <a:ext cx="8915400" cy="3777622"/>
          </a:xfrm>
        </p:spPr>
        <p:txBody>
          <a:bodyPr vert="horz" lIns="91440" tIns="45720" rIns="91440" bIns="45720" rtlCol="0" anchor="t">
            <a:normAutofit/>
          </a:bodyPr>
          <a:lstStyle/>
          <a:p>
            <a:r>
              <a:rPr lang="en-US" dirty="0"/>
              <a:t>The following is provided as an example. The example is not exhaustive, nor does it speak to the unique local context of each LEA. It is merely provided to demonstrate how information collected as part of the local indicator process may be used to inform an LEA and its community.</a:t>
            </a:r>
          </a:p>
        </p:txBody>
      </p:sp>
    </p:spTree>
    <p:extLst>
      <p:ext uri="{BB962C8B-B14F-4D97-AF65-F5344CB8AC3E}">
        <p14:creationId xmlns:p14="http://schemas.microsoft.com/office/powerpoint/2010/main" val="1511381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FB24-D035-4563-B180-95B6936ADBBE}"/>
              </a:ext>
            </a:extLst>
          </p:cNvPr>
          <p:cNvSpPr>
            <a:spLocks noGrp="1"/>
          </p:cNvSpPr>
          <p:nvPr>
            <p:ph type="title"/>
          </p:nvPr>
        </p:nvSpPr>
        <p:spPr>
          <a:xfrm>
            <a:off x="2592925" y="624110"/>
            <a:ext cx="8911687" cy="1280890"/>
          </a:xfrm>
        </p:spPr>
        <p:txBody>
          <a:bodyPr>
            <a:normAutofit/>
          </a:bodyPr>
          <a:lstStyle/>
          <a:p>
            <a:r>
              <a:rPr lang="en-US" dirty="0"/>
              <a:t>Example of an LEA’s Process (1 of 4) </a:t>
            </a:r>
          </a:p>
        </p:txBody>
      </p:sp>
      <p:sp>
        <p:nvSpPr>
          <p:cNvPr id="7" name="Slide Number Placeholder 6">
            <a:extLst>
              <a:ext uri="{FF2B5EF4-FFF2-40B4-BE49-F238E27FC236}">
                <a16:creationId xmlns:a16="http://schemas.microsoft.com/office/drawing/2014/main" id="{FE9C928C-9A5A-4477-A5B1-6D771B1CDEE1}"/>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34</a:t>
            </a:fld>
            <a:endParaRPr lang="en-US"/>
          </a:p>
        </p:txBody>
      </p:sp>
      <p:sp>
        <p:nvSpPr>
          <p:cNvPr id="3" name="Content Placeholder 2">
            <a:extLst>
              <a:ext uri="{FF2B5EF4-FFF2-40B4-BE49-F238E27FC236}">
                <a16:creationId xmlns:a16="http://schemas.microsoft.com/office/drawing/2014/main" id="{1588FF9E-5F55-4A8E-89EA-783CADF8ED1D}"/>
              </a:ext>
            </a:extLst>
          </p:cNvPr>
          <p:cNvSpPr>
            <a:spLocks noGrp="1"/>
          </p:cNvSpPr>
          <p:nvPr>
            <p:ph idx="1"/>
          </p:nvPr>
        </p:nvSpPr>
        <p:spPr>
          <a:xfrm>
            <a:off x="2589212" y="1645920"/>
            <a:ext cx="8915400" cy="4265302"/>
          </a:xfrm>
        </p:spPr>
        <p:txBody>
          <a:bodyPr vert="horz" lIns="91440" tIns="45720" rIns="91440" bIns="45720" rtlCol="0" anchor="t">
            <a:normAutofit/>
          </a:bodyPr>
          <a:lstStyle/>
          <a:p>
            <a:r>
              <a:rPr lang="en-US" dirty="0"/>
              <a:t>Met with staff and advisory committees to:</a:t>
            </a:r>
          </a:p>
          <a:p>
            <a:pPr lvl="1"/>
            <a:r>
              <a:rPr lang="en-US" dirty="0"/>
              <a:t>Familiarize them with the self-reflection tool for Priority 3 </a:t>
            </a:r>
          </a:p>
          <a:p>
            <a:pPr lvl="1"/>
            <a:r>
              <a:rPr lang="en-US" dirty="0"/>
              <a:t>Review the prior practice, process and data and evaluate if progress has been made</a:t>
            </a:r>
          </a:p>
          <a:p>
            <a:pPr lvl="1"/>
            <a:r>
              <a:rPr lang="en-US" dirty="0"/>
              <a:t>Determine if updates to the process are needed, and if additional data is needed to inform responses to the ratings and the prompts</a:t>
            </a:r>
          </a:p>
          <a:p>
            <a:pPr lvl="2"/>
            <a:r>
              <a:rPr lang="en-US" dirty="0"/>
              <a:t>If additional data is needed, solicit input regarding what data to collect from appropriate educational partners</a:t>
            </a:r>
          </a:p>
        </p:txBody>
      </p:sp>
    </p:spTree>
    <p:extLst>
      <p:ext uri="{BB962C8B-B14F-4D97-AF65-F5344CB8AC3E}">
        <p14:creationId xmlns:p14="http://schemas.microsoft.com/office/powerpoint/2010/main" val="1940171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FB24-D035-4563-B180-95B6936ADBBE}"/>
              </a:ext>
            </a:extLst>
          </p:cNvPr>
          <p:cNvSpPr>
            <a:spLocks noGrp="1"/>
          </p:cNvSpPr>
          <p:nvPr>
            <p:ph type="title"/>
          </p:nvPr>
        </p:nvSpPr>
        <p:spPr>
          <a:xfrm>
            <a:off x="2592925" y="624110"/>
            <a:ext cx="8911687" cy="1280890"/>
          </a:xfrm>
        </p:spPr>
        <p:txBody>
          <a:bodyPr>
            <a:normAutofit/>
          </a:bodyPr>
          <a:lstStyle/>
          <a:p>
            <a:r>
              <a:rPr lang="en-US" dirty="0"/>
              <a:t>Example of an LEA’s Process (2 of 4) </a:t>
            </a:r>
          </a:p>
        </p:txBody>
      </p:sp>
      <p:sp>
        <p:nvSpPr>
          <p:cNvPr id="7" name="Slide Number Placeholder 6">
            <a:extLst>
              <a:ext uri="{FF2B5EF4-FFF2-40B4-BE49-F238E27FC236}">
                <a16:creationId xmlns:a16="http://schemas.microsoft.com/office/drawing/2014/main" id="{FE9C928C-9A5A-4477-A5B1-6D771B1CDEE1}"/>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35</a:t>
            </a:fld>
            <a:endParaRPr lang="en-US"/>
          </a:p>
        </p:txBody>
      </p:sp>
      <p:sp>
        <p:nvSpPr>
          <p:cNvPr id="3" name="Content Placeholder 2">
            <a:extLst>
              <a:ext uri="{FF2B5EF4-FFF2-40B4-BE49-F238E27FC236}">
                <a16:creationId xmlns:a16="http://schemas.microsoft.com/office/drawing/2014/main" id="{1588FF9E-5F55-4A8E-89EA-783CADF8ED1D}"/>
              </a:ext>
            </a:extLst>
          </p:cNvPr>
          <p:cNvSpPr>
            <a:spLocks noGrp="1"/>
          </p:cNvSpPr>
          <p:nvPr>
            <p:ph idx="1"/>
          </p:nvPr>
        </p:nvSpPr>
        <p:spPr>
          <a:xfrm>
            <a:off x="2589212" y="1635760"/>
            <a:ext cx="8915400" cy="4275462"/>
          </a:xfrm>
        </p:spPr>
        <p:txBody>
          <a:bodyPr vert="horz" lIns="91440" tIns="45720" rIns="91440" bIns="45720" rtlCol="0" anchor="t">
            <a:normAutofit/>
          </a:bodyPr>
          <a:lstStyle/>
          <a:p>
            <a:r>
              <a:rPr lang="en-US" dirty="0"/>
              <a:t>Used multiple strategies for collecting data, making sure information is accessible</a:t>
            </a:r>
          </a:p>
          <a:p>
            <a:pPr lvl="1"/>
            <a:r>
              <a:rPr lang="en-US" dirty="0"/>
              <a:t>Sent surveys in multiple languages to families, teachers, and staff</a:t>
            </a:r>
          </a:p>
          <a:p>
            <a:pPr lvl="1"/>
            <a:r>
              <a:rPr lang="en-US" dirty="0"/>
              <a:t>Met with all parent advisory committees at LEA level, SSCs to request input on each section of the tool</a:t>
            </a:r>
          </a:p>
          <a:p>
            <a:pPr lvl="1"/>
            <a:r>
              <a:rPr lang="en-US" dirty="0"/>
              <a:t>Input opportunities (virtual and in person) were provided to parents, teachers, and other educational partners </a:t>
            </a:r>
          </a:p>
          <a:p>
            <a:pPr lvl="1"/>
            <a:r>
              <a:rPr lang="en-US" dirty="0"/>
              <a:t>Attended various community events and requested input</a:t>
            </a:r>
          </a:p>
        </p:txBody>
      </p:sp>
    </p:spTree>
    <p:extLst>
      <p:ext uri="{BB962C8B-B14F-4D97-AF65-F5344CB8AC3E}">
        <p14:creationId xmlns:p14="http://schemas.microsoft.com/office/powerpoint/2010/main" val="12637415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FB24-D035-4563-B180-95B6936ADBBE}"/>
              </a:ext>
            </a:extLst>
          </p:cNvPr>
          <p:cNvSpPr>
            <a:spLocks noGrp="1"/>
          </p:cNvSpPr>
          <p:nvPr>
            <p:ph type="title"/>
          </p:nvPr>
        </p:nvSpPr>
        <p:spPr>
          <a:xfrm>
            <a:off x="2592925" y="624110"/>
            <a:ext cx="8911687" cy="1280890"/>
          </a:xfrm>
        </p:spPr>
        <p:txBody>
          <a:bodyPr>
            <a:normAutofit/>
          </a:bodyPr>
          <a:lstStyle/>
          <a:p>
            <a:r>
              <a:rPr lang="en-US" dirty="0"/>
              <a:t>Example of an LEA’s Process (3 of 4) </a:t>
            </a:r>
          </a:p>
        </p:txBody>
      </p:sp>
      <p:sp>
        <p:nvSpPr>
          <p:cNvPr id="7" name="Slide Number Placeholder 6">
            <a:extLst>
              <a:ext uri="{FF2B5EF4-FFF2-40B4-BE49-F238E27FC236}">
                <a16:creationId xmlns:a16="http://schemas.microsoft.com/office/drawing/2014/main" id="{FE9C928C-9A5A-4477-A5B1-6D771B1CDEE1}"/>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36</a:t>
            </a:fld>
            <a:endParaRPr lang="en-US"/>
          </a:p>
        </p:txBody>
      </p:sp>
      <p:sp>
        <p:nvSpPr>
          <p:cNvPr id="3" name="Content Placeholder 2">
            <a:extLst>
              <a:ext uri="{FF2B5EF4-FFF2-40B4-BE49-F238E27FC236}">
                <a16:creationId xmlns:a16="http://schemas.microsoft.com/office/drawing/2014/main" id="{1588FF9E-5F55-4A8E-89EA-783CADF8ED1D}"/>
              </a:ext>
            </a:extLst>
          </p:cNvPr>
          <p:cNvSpPr>
            <a:spLocks noGrp="1"/>
          </p:cNvSpPr>
          <p:nvPr>
            <p:ph idx="1"/>
          </p:nvPr>
        </p:nvSpPr>
        <p:spPr>
          <a:xfrm>
            <a:off x="2589212" y="1391920"/>
            <a:ext cx="9287828" cy="4917440"/>
          </a:xfrm>
        </p:spPr>
        <p:txBody>
          <a:bodyPr vert="horz" lIns="91440" tIns="45720" rIns="91440" bIns="45720" rtlCol="0" anchor="t">
            <a:normAutofit lnSpcReduction="10000"/>
          </a:bodyPr>
          <a:lstStyle/>
          <a:p>
            <a:r>
              <a:rPr lang="en-US" dirty="0"/>
              <a:t>Reviewed data collected and determined whether deeper probing was needed to understand findings </a:t>
            </a:r>
          </a:p>
          <a:p>
            <a:r>
              <a:rPr lang="en-US" dirty="0"/>
              <a:t>Completed the self-reflection tool based on data findings and input from educational partners</a:t>
            </a:r>
          </a:p>
          <a:p>
            <a:r>
              <a:rPr lang="en-US" dirty="0"/>
              <a:t>Determined how the information could inform the LCAP; such as </a:t>
            </a:r>
          </a:p>
          <a:p>
            <a:pPr lvl="1"/>
            <a:r>
              <a:rPr lang="en-US" dirty="0"/>
              <a:t>Root causes</a:t>
            </a:r>
          </a:p>
          <a:p>
            <a:pPr lvl="1"/>
            <a:r>
              <a:rPr lang="en-US" dirty="0"/>
              <a:t>Identified needs</a:t>
            </a:r>
          </a:p>
          <a:p>
            <a:pPr lvl="1"/>
            <a:r>
              <a:rPr lang="en-US" dirty="0"/>
              <a:t>Strategies to address needs</a:t>
            </a:r>
          </a:p>
          <a:p>
            <a:r>
              <a:rPr lang="en-US" dirty="0"/>
              <a:t>Reported progress to the local board at the same meeting at which the LCAP was adopted and reported progress to the Dashboard</a:t>
            </a:r>
          </a:p>
        </p:txBody>
      </p:sp>
    </p:spTree>
    <p:extLst>
      <p:ext uri="{BB962C8B-B14F-4D97-AF65-F5344CB8AC3E}">
        <p14:creationId xmlns:p14="http://schemas.microsoft.com/office/powerpoint/2010/main" val="35523418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C31C2-C9F8-FB05-BE19-F90683B4A29B}"/>
              </a:ext>
            </a:extLst>
          </p:cNvPr>
          <p:cNvSpPr>
            <a:spLocks noGrp="1"/>
          </p:cNvSpPr>
          <p:nvPr>
            <p:ph type="title"/>
          </p:nvPr>
        </p:nvSpPr>
        <p:spPr>
          <a:xfrm>
            <a:off x="2592925" y="624110"/>
            <a:ext cx="8911687" cy="1280890"/>
          </a:xfrm>
        </p:spPr>
        <p:txBody>
          <a:bodyPr>
            <a:normAutofit/>
          </a:bodyPr>
          <a:lstStyle/>
          <a:p>
            <a:r>
              <a:rPr lang="en-US" dirty="0"/>
              <a:t>Example of an LEA’s Process (4 of 4)</a:t>
            </a:r>
          </a:p>
        </p:txBody>
      </p:sp>
      <p:sp>
        <p:nvSpPr>
          <p:cNvPr id="6" name="Slide Number Placeholder 5">
            <a:extLst>
              <a:ext uri="{FF2B5EF4-FFF2-40B4-BE49-F238E27FC236}">
                <a16:creationId xmlns:a16="http://schemas.microsoft.com/office/drawing/2014/main" id="{80CD73C8-84DD-3E14-05E6-84E9C8D6E9E3}"/>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37</a:t>
            </a:fld>
            <a:endParaRPr lang="en-US"/>
          </a:p>
        </p:txBody>
      </p:sp>
      <p:sp>
        <p:nvSpPr>
          <p:cNvPr id="3" name="Content Placeholder 2">
            <a:extLst>
              <a:ext uri="{FF2B5EF4-FFF2-40B4-BE49-F238E27FC236}">
                <a16:creationId xmlns:a16="http://schemas.microsoft.com/office/drawing/2014/main" id="{8398DD7F-BC75-9339-CB42-5904BF2F8A27}"/>
              </a:ext>
            </a:extLst>
          </p:cNvPr>
          <p:cNvSpPr>
            <a:spLocks noGrp="1"/>
          </p:cNvSpPr>
          <p:nvPr>
            <p:ph idx="1"/>
          </p:nvPr>
        </p:nvSpPr>
        <p:spPr>
          <a:xfrm>
            <a:off x="2589212" y="1745673"/>
            <a:ext cx="8915400" cy="4165549"/>
          </a:xfrm>
        </p:spPr>
        <p:txBody>
          <a:bodyPr vert="horz" lIns="91440" tIns="45720" rIns="91440" bIns="45720" rtlCol="0" anchor="t">
            <a:normAutofit/>
          </a:bodyPr>
          <a:lstStyle/>
          <a:p>
            <a:r>
              <a:rPr lang="en-US" dirty="0"/>
              <a:t>Based on the analysis of data, the self-reflection tool for Priority 3 asks LEAs to identify the number which best indicates the LEA’s current stage of implementation for each practice using the following rating scale (lowest to highest):</a:t>
            </a:r>
          </a:p>
          <a:p>
            <a:pPr lvl="1"/>
            <a:r>
              <a:rPr lang="en-US" dirty="0"/>
              <a:t>1 – Exploration and Research Phase</a:t>
            </a:r>
          </a:p>
          <a:p>
            <a:pPr lvl="1"/>
            <a:r>
              <a:rPr lang="en-US" dirty="0"/>
              <a:t>2 – Beginning Development </a:t>
            </a:r>
          </a:p>
          <a:p>
            <a:pPr lvl="1"/>
            <a:r>
              <a:rPr lang="en-US" dirty="0"/>
              <a:t>3 – Initial Implementation </a:t>
            </a:r>
          </a:p>
          <a:p>
            <a:pPr lvl="1"/>
            <a:r>
              <a:rPr lang="en-US" dirty="0"/>
              <a:t>4 – Full Implementation </a:t>
            </a:r>
          </a:p>
          <a:p>
            <a:pPr lvl="1"/>
            <a:r>
              <a:rPr lang="en-US" dirty="0"/>
              <a:t>5 – Full Implementation and Sustainability</a:t>
            </a:r>
          </a:p>
        </p:txBody>
      </p:sp>
    </p:spTree>
    <p:extLst>
      <p:ext uri="{BB962C8B-B14F-4D97-AF65-F5344CB8AC3E}">
        <p14:creationId xmlns:p14="http://schemas.microsoft.com/office/powerpoint/2010/main" val="5456300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18A81-EC2D-6A74-432B-B4C8EAC6FA63}"/>
              </a:ext>
            </a:extLst>
          </p:cNvPr>
          <p:cNvSpPr>
            <a:spLocks noGrp="1"/>
          </p:cNvSpPr>
          <p:nvPr>
            <p:ph type="title"/>
          </p:nvPr>
        </p:nvSpPr>
        <p:spPr>
          <a:xfrm>
            <a:off x="2023066" y="147337"/>
            <a:ext cx="8911687" cy="1280890"/>
          </a:xfrm>
        </p:spPr>
        <p:txBody>
          <a:bodyPr/>
          <a:lstStyle/>
          <a:p>
            <a:r>
              <a:rPr lang="en-US" dirty="0"/>
              <a:t>Example of Ratings for Building Relationships (Section 1)</a:t>
            </a:r>
          </a:p>
        </p:txBody>
      </p:sp>
      <p:sp>
        <p:nvSpPr>
          <p:cNvPr id="6" name="Slide Number Placeholder 5">
            <a:extLst>
              <a:ext uri="{FF2B5EF4-FFF2-40B4-BE49-F238E27FC236}">
                <a16:creationId xmlns:a16="http://schemas.microsoft.com/office/drawing/2014/main" id="{CF6181EA-87C9-5BA2-987A-487812F4EF3E}"/>
              </a:ext>
            </a:extLst>
          </p:cNvPr>
          <p:cNvSpPr>
            <a:spLocks noGrp="1"/>
          </p:cNvSpPr>
          <p:nvPr>
            <p:ph type="sldNum" sz="quarter" idx="12"/>
          </p:nvPr>
        </p:nvSpPr>
        <p:spPr/>
        <p:txBody>
          <a:bodyPr/>
          <a:lstStyle/>
          <a:p>
            <a:fld id="{48F63A3B-78C7-47BE-AE5E-E10140E04643}" type="slidenum">
              <a:rPr lang="en-US" smtClean="0"/>
              <a:pPr/>
              <a:t>38</a:t>
            </a:fld>
            <a:endParaRPr lang="en-US" dirty="0"/>
          </a:p>
        </p:txBody>
      </p:sp>
      <p:graphicFrame>
        <p:nvGraphicFramePr>
          <p:cNvPr id="8" name="Content Placeholder 7" descr="Example of ratings for Building Relationships prompt for priority 3.">
            <a:extLst>
              <a:ext uri="{FF2B5EF4-FFF2-40B4-BE49-F238E27FC236}">
                <a16:creationId xmlns:a16="http://schemas.microsoft.com/office/drawing/2014/main" id="{1BA1B630-A1DF-7F4C-7A1D-DD511FED43BC}"/>
              </a:ext>
            </a:extLst>
          </p:cNvPr>
          <p:cNvGraphicFramePr>
            <a:graphicFrameLocks noGrp="1"/>
          </p:cNvGraphicFramePr>
          <p:nvPr>
            <p:ph idx="1"/>
          </p:nvPr>
        </p:nvGraphicFramePr>
        <p:xfrm>
          <a:off x="396587" y="1541207"/>
          <a:ext cx="11398826" cy="4774428"/>
        </p:xfrm>
        <a:graphic>
          <a:graphicData uri="http://schemas.openxmlformats.org/drawingml/2006/table">
            <a:tbl>
              <a:tblPr firstRow="1" bandRow="1">
                <a:tableStyleId>{5C22544A-7EE6-4342-B048-85BDC9FD1C3A}</a:tableStyleId>
              </a:tblPr>
              <a:tblGrid>
                <a:gridCol w="10090495">
                  <a:extLst>
                    <a:ext uri="{9D8B030D-6E8A-4147-A177-3AD203B41FA5}">
                      <a16:colId xmlns:a16="http://schemas.microsoft.com/office/drawing/2014/main" val="3054447006"/>
                    </a:ext>
                  </a:extLst>
                </a:gridCol>
                <a:gridCol w="1308331">
                  <a:extLst>
                    <a:ext uri="{9D8B030D-6E8A-4147-A177-3AD203B41FA5}">
                      <a16:colId xmlns:a16="http://schemas.microsoft.com/office/drawing/2014/main" val="2915860826"/>
                    </a:ext>
                  </a:extLst>
                </a:gridCol>
              </a:tblGrid>
              <a:tr h="568188">
                <a:tc>
                  <a:txBody>
                    <a:bodyPr/>
                    <a:lstStyle/>
                    <a:p>
                      <a:r>
                        <a:rPr lang="en-US" sz="2400" dirty="0">
                          <a:solidFill>
                            <a:schemeClr val="bg1"/>
                          </a:solidFill>
                        </a:rPr>
                        <a:t>Statements of Practice</a:t>
                      </a:r>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accent3"/>
                    </a:solidFill>
                  </a:tcPr>
                </a:tc>
                <a:tc>
                  <a:txBody>
                    <a:bodyPr/>
                    <a:lstStyle/>
                    <a:p>
                      <a:r>
                        <a:rPr lang="en-US" sz="2400">
                          <a:solidFill>
                            <a:schemeClr val="bg1"/>
                          </a:solidFill>
                        </a:rPr>
                        <a:t>Rating</a:t>
                      </a:r>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accent3"/>
                    </a:solidFill>
                  </a:tcPr>
                </a:tc>
                <a:extLst>
                  <a:ext uri="{0D108BD9-81ED-4DB2-BD59-A6C34878D82A}">
                    <a16:rowId xmlns:a16="http://schemas.microsoft.com/office/drawing/2014/main" val="1235193830"/>
                  </a:ext>
                </a:extLst>
              </a:tr>
              <a:tr h="964853">
                <a:tc>
                  <a:txBody>
                    <a:bodyPr/>
                    <a:lstStyle/>
                    <a:p>
                      <a:pPr marL="0" marR="0" lvl="0" indent="0" algn="l">
                        <a:lnSpc>
                          <a:spcPct val="90000"/>
                        </a:lnSpc>
                        <a:spcBef>
                          <a:spcPts val="1000"/>
                        </a:spcBef>
                        <a:spcAft>
                          <a:spcPts val="0"/>
                        </a:spcAft>
                        <a:buNone/>
                      </a:pPr>
                      <a:r>
                        <a:rPr lang="en-US" sz="2400" dirty="0"/>
                        <a:t>1. Rate t</a:t>
                      </a:r>
                      <a:r>
                        <a:rPr lang="en-US" sz="2400" dirty="0">
                          <a:ea typeface="+mn-lt"/>
                          <a:cs typeface="+mn-lt"/>
                        </a:rPr>
                        <a:t>he LEA’s progress in developing the capacity of staff (i.e., administrators, teachers, and classified staff) to build trusting and respectful relationships with families.</a:t>
                      </a:r>
                      <a:endParaRPr lang="en-US" sz="2400" b="0" i="0" u="none" strike="noStrike" noProof="0" dirty="0">
                        <a:latin typeface="Calibri"/>
                      </a:endParaRPr>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2400"/>
                        <a:t>3</a:t>
                      </a:r>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888357528"/>
                  </a:ext>
                </a:extLst>
              </a:tr>
              <a:tr h="76043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dirty="0"/>
                        <a:t>2. </a:t>
                      </a:r>
                      <a:r>
                        <a:rPr lang="en-US" sz="2400">
                          <a:ea typeface="+mn-lt"/>
                          <a:cs typeface="+mn-lt"/>
                        </a:rPr>
                        <a:t>Rate the LEA’s progress in creating welcoming environments for all families in the community. </a:t>
                      </a:r>
                      <a:endParaRPr lang="en-US" sz="2400"/>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2400"/>
                        <a:t>3</a:t>
                      </a:r>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270147601"/>
                  </a:ext>
                </a:extLst>
              </a:tr>
              <a:tr h="695250">
                <a:tc>
                  <a:txBody>
                    <a:bodyPr/>
                    <a:lstStyle/>
                    <a:p>
                      <a:pPr marL="0" marR="0" lvl="0" indent="0" algn="l">
                        <a:lnSpc>
                          <a:spcPct val="90000"/>
                        </a:lnSpc>
                        <a:spcBef>
                          <a:spcPts val="1000"/>
                        </a:spcBef>
                        <a:spcAft>
                          <a:spcPts val="0"/>
                        </a:spcAft>
                        <a:buNone/>
                      </a:pPr>
                      <a:r>
                        <a:rPr lang="en-US" sz="2400">
                          <a:ea typeface="+mn-lt"/>
                          <a:cs typeface="+mn-lt"/>
                        </a:rPr>
                        <a:t>3. Rate the LEA’s progress in supporting staff to learn about each family’s strengths, cultures, languages, and goals for their children.</a:t>
                      </a:r>
                      <a:endParaRPr lang="en-US" sz="2400" b="0" i="0" u="none" strike="noStrike" noProof="0">
                        <a:latin typeface="Calibri"/>
                      </a:endParaRPr>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2400"/>
                        <a:t>3</a:t>
                      </a:r>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45943062"/>
                  </a:ext>
                </a:extLst>
              </a:tr>
              <a:tr h="138295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a:t>4. </a:t>
                      </a:r>
                      <a:r>
                        <a:rPr lang="en-US" sz="2400">
                          <a:ea typeface="+mn-lt"/>
                          <a:cs typeface="+mn-lt"/>
                        </a:rPr>
                        <a:t>The LEA’s progress in developing multiple opportunities for the LEA and school sites to engage in 2-way communication between families and educators using language that is understandable and accessible to families. </a:t>
                      </a:r>
                      <a:endParaRPr lang="en-US" sz="2400"/>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2400" dirty="0"/>
                        <a:t>4</a:t>
                      </a:r>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044499024"/>
                  </a:ext>
                </a:extLst>
              </a:tr>
            </a:tbl>
          </a:graphicData>
        </a:graphic>
      </p:graphicFrame>
    </p:spTree>
    <p:extLst>
      <p:ext uri="{BB962C8B-B14F-4D97-AF65-F5344CB8AC3E}">
        <p14:creationId xmlns:p14="http://schemas.microsoft.com/office/powerpoint/2010/main" val="2870316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CDBD9-D15D-40BC-9F24-0FC410B66A55}"/>
              </a:ext>
            </a:extLst>
          </p:cNvPr>
          <p:cNvSpPr>
            <a:spLocks noGrp="1"/>
          </p:cNvSpPr>
          <p:nvPr>
            <p:ph type="title"/>
          </p:nvPr>
        </p:nvSpPr>
        <p:spPr>
          <a:xfrm>
            <a:off x="677778" y="457201"/>
            <a:ext cx="4776538" cy="2285999"/>
          </a:xfrm>
        </p:spPr>
        <p:txBody>
          <a:bodyPr/>
          <a:lstStyle/>
          <a:p>
            <a:r>
              <a:rPr lang="en-US" dirty="0"/>
              <a:t>Prompt 1 Instructions</a:t>
            </a:r>
          </a:p>
        </p:txBody>
      </p:sp>
      <p:sp>
        <p:nvSpPr>
          <p:cNvPr id="3" name="Content Placeholder 2">
            <a:extLst>
              <a:ext uri="{FF2B5EF4-FFF2-40B4-BE49-F238E27FC236}">
                <a16:creationId xmlns:a16="http://schemas.microsoft.com/office/drawing/2014/main" id="{C7CDABE0-AB9F-4EAD-A647-B88E5E1F9F84}"/>
              </a:ext>
            </a:extLst>
          </p:cNvPr>
          <p:cNvSpPr>
            <a:spLocks noGrp="1"/>
          </p:cNvSpPr>
          <p:nvPr>
            <p:ph idx="1"/>
          </p:nvPr>
        </p:nvSpPr>
        <p:spPr>
          <a:xfrm>
            <a:off x="5555411" y="457201"/>
            <a:ext cx="6255589" cy="5641674"/>
          </a:xfrm>
        </p:spPr>
        <p:txBody>
          <a:bodyPr/>
          <a:lstStyle/>
          <a:p>
            <a:r>
              <a:rPr lang="en-US" dirty="0">
                <a:latin typeface="Arial" panose="020B0604020202020204" pitchFamily="34" charset="0"/>
                <a:cs typeface="Arial" panose="020B0604020202020204" pitchFamily="34" charset="0"/>
              </a:rPr>
              <a:t>Section 1: Building Relationships Dashboard Narrative Boxes (Limited to 3,000 characters) </a:t>
            </a:r>
          </a:p>
          <a:p>
            <a:r>
              <a:rPr lang="en-US" dirty="0">
                <a:latin typeface="Arial" panose="020B0604020202020204" pitchFamily="34" charset="0"/>
                <a:cs typeface="Arial" panose="020B0604020202020204" pitchFamily="34" charset="0"/>
              </a:rPr>
              <a:t>Based on the analysis of educational partner input and local data, briefly describe the LEA’s current strengths and progress in Building Relationships Between School Staff and Families.</a:t>
            </a:r>
          </a:p>
        </p:txBody>
      </p:sp>
      <p:sp>
        <p:nvSpPr>
          <p:cNvPr id="6" name="Slide Number Placeholder 5">
            <a:extLst>
              <a:ext uri="{FF2B5EF4-FFF2-40B4-BE49-F238E27FC236}">
                <a16:creationId xmlns:a16="http://schemas.microsoft.com/office/drawing/2014/main" id="{461F180A-3B2E-4C11-A8D8-79F41F9E89A7}"/>
              </a:ext>
            </a:extLst>
          </p:cNvPr>
          <p:cNvSpPr>
            <a:spLocks noGrp="1"/>
          </p:cNvSpPr>
          <p:nvPr>
            <p:ph type="sldNum" sz="quarter" idx="13"/>
          </p:nvPr>
        </p:nvSpPr>
        <p:spPr>
          <a:xfrm>
            <a:off x="10713308" y="6248400"/>
            <a:ext cx="1097692" cy="473075"/>
          </a:xfrm>
        </p:spPr>
        <p:txBody>
          <a:bodyPr/>
          <a:lstStyle/>
          <a:p>
            <a:fld id="{294A09A9-5501-47C1-A89A-A340965A2BE2}" type="slidenum">
              <a:rPr lang="en-US" sz="2400" smtClean="0">
                <a:solidFill>
                  <a:schemeClr val="tx1"/>
                </a:solidFill>
              </a:rPr>
              <a:pPr/>
              <a:t>39</a:t>
            </a:fld>
            <a:endParaRPr lang="en-US" sz="2400" dirty="0">
              <a:solidFill>
                <a:schemeClr val="tx1"/>
              </a:solidFill>
            </a:endParaRPr>
          </a:p>
        </p:txBody>
      </p:sp>
    </p:spTree>
    <p:extLst>
      <p:ext uri="{BB962C8B-B14F-4D97-AF65-F5344CB8AC3E}">
        <p14:creationId xmlns:p14="http://schemas.microsoft.com/office/powerpoint/2010/main" val="2845622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7E8BE-D8D2-E729-630E-5BC00A3B09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8740D4-764E-2713-121E-7B68820B90ED}"/>
              </a:ext>
            </a:extLst>
          </p:cNvPr>
          <p:cNvSpPr>
            <a:spLocks noGrp="1"/>
          </p:cNvSpPr>
          <p:nvPr>
            <p:ph type="title"/>
          </p:nvPr>
        </p:nvSpPr>
        <p:spPr>
          <a:xfrm>
            <a:off x="2592925" y="624110"/>
            <a:ext cx="8911687" cy="1280890"/>
          </a:xfrm>
        </p:spPr>
        <p:txBody>
          <a:bodyPr/>
          <a:lstStyle/>
          <a:p>
            <a:r>
              <a:rPr lang="en-US" dirty="0"/>
              <a:t>Intended Audience</a:t>
            </a:r>
          </a:p>
        </p:txBody>
      </p:sp>
      <p:sp>
        <p:nvSpPr>
          <p:cNvPr id="5" name="Slide Number Placeholder 4">
            <a:extLst>
              <a:ext uri="{FF2B5EF4-FFF2-40B4-BE49-F238E27FC236}">
                <a16:creationId xmlns:a16="http://schemas.microsoft.com/office/drawing/2014/main" id="{F8F5917C-D19B-0458-2FB3-39725B4469A7}"/>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4</a:t>
            </a:fld>
            <a:endParaRPr lang="en-US" dirty="0"/>
          </a:p>
        </p:txBody>
      </p:sp>
      <p:sp>
        <p:nvSpPr>
          <p:cNvPr id="3" name="Content Placeholder 2">
            <a:extLst>
              <a:ext uri="{FF2B5EF4-FFF2-40B4-BE49-F238E27FC236}">
                <a16:creationId xmlns:a16="http://schemas.microsoft.com/office/drawing/2014/main" id="{1BA89DCA-4BCA-3449-226D-D5BF561A0C49}"/>
              </a:ext>
            </a:extLst>
          </p:cNvPr>
          <p:cNvSpPr>
            <a:spLocks noGrp="1"/>
          </p:cNvSpPr>
          <p:nvPr>
            <p:ph idx="1"/>
          </p:nvPr>
        </p:nvSpPr>
        <p:spPr>
          <a:xfrm>
            <a:off x="2589212" y="1351722"/>
            <a:ext cx="8915400" cy="5208104"/>
          </a:xfrm>
        </p:spPr>
        <p:txBody>
          <a:bodyPr vert="horz" lIns="91440" tIns="45720" rIns="91440" bIns="45720" rtlCol="0" anchor="t">
            <a:normAutofit/>
          </a:bodyPr>
          <a:lstStyle/>
          <a:p>
            <a:r>
              <a:rPr lang="en-US" dirty="0"/>
              <a:t>The intended audience for this presentation is anyone who will complete, review, or interact with the 2026–27 LCAP or local indicator process, including </a:t>
            </a:r>
          </a:p>
          <a:p>
            <a:r>
              <a:rPr lang="en-US" dirty="0"/>
              <a:t>Parents</a:t>
            </a:r>
            <a:endParaRPr lang="en-US" dirty="0">
              <a:cs typeface="Arial"/>
            </a:endParaRPr>
          </a:p>
          <a:p>
            <a:r>
              <a:rPr lang="en-US" dirty="0"/>
              <a:t>Students</a:t>
            </a:r>
            <a:endParaRPr lang="en-US" dirty="0">
              <a:cs typeface="Arial"/>
            </a:endParaRPr>
          </a:p>
          <a:p>
            <a:r>
              <a:rPr lang="en-US" dirty="0"/>
              <a:t>Teachers</a:t>
            </a:r>
            <a:endParaRPr lang="en-US" dirty="0">
              <a:cs typeface="Arial"/>
            </a:endParaRPr>
          </a:p>
          <a:p>
            <a:r>
              <a:rPr lang="en-US" dirty="0"/>
              <a:t>Principals</a:t>
            </a:r>
            <a:endParaRPr lang="en-US" dirty="0">
              <a:cs typeface="Arial"/>
            </a:endParaRPr>
          </a:p>
          <a:p>
            <a:r>
              <a:rPr lang="en-US" dirty="0"/>
              <a:t>Administrators</a:t>
            </a:r>
            <a:endParaRPr lang="en-US" dirty="0">
              <a:cs typeface="Arial"/>
            </a:endParaRPr>
          </a:p>
          <a:p>
            <a:r>
              <a:rPr lang="en-US" dirty="0"/>
              <a:t>Advisory committee members</a:t>
            </a:r>
            <a:endParaRPr lang="en-US" dirty="0">
              <a:cs typeface="Arial"/>
            </a:endParaRPr>
          </a:p>
          <a:p>
            <a:r>
              <a:rPr lang="en-US" dirty="0"/>
              <a:t>Members of governing boards or bodies</a:t>
            </a:r>
            <a:endParaRPr lang="en-US" dirty="0">
              <a:cs typeface="Arial"/>
            </a:endParaRPr>
          </a:p>
          <a:p>
            <a:r>
              <a:rPr lang="en-US" dirty="0"/>
              <a:t>Community members</a:t>
            </a:r>
            <a:endParaRPr lang="en-US" dirty="0">
              <a:cs typeface="Arial"/>
            </a:endParaRPr>
          </a:p>
        </p:txBody>
      </p:sp>
    </p:spTree>
    <p:extLst>
      <p:ext uri="{BB962C8B-B14F-4D97-AF65-F5344CB8AC3E}">
        <p14:creationId xmlns:p14="http://schemas.microsoft.com/office/powerpoint/2010/main" val="32158486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4938ADD-CD5A-498F-96D7-A3ED7F18B19C}"/>
              </a:ext>
            </a:extLst>
          </p:cNvPr>
          <p:cNvSpPr>
            <a:spLocks noGrp="1"/>
          </p:cNvSpPr>
          <p:nvPr>
            <p:ph type="title"/>
          </p:nvPr>
        </p:nvSpPr>
        <p:spPr>
          <a:xfrm>
            <a:off x="2296161" y="624110"/>
            <a:ext cx="9208452" cy="1280890"/>
          </a:xfrm>
        </p:spPr>
        <p:txBody>
          <a:bodyPr>
            <a:normAutofit/>
          </a:bodyPr>
          <a:lstStyle/>
          <a:p>
            <a:r>
              <a:rPr lang="en-US" dirty="0"/>
              <a:t>Example of a Response to Prompt 1 (1 of 2)</a:t>
            </a:r>
          </a:p>
        </p:txBody>
      </p:sp>
      <p:sp>
        <p:nvSpPr>
          <p:cNvPr id="6" name="Slide Number Placeholder 5">
            <a:extLst>
              <a:ext uri="{FF2B5EF4-FFF2-40B4-BE49-F238E27FC236}">
                <a16:creationId xmlns:a16="http://schemas.microsoft.com/office/drawing/2014/main" id="{9257A01F-811C-437F-B123-BC362C21879C}"/>
              </a:ext>
            </a:extLst>
          </p:cNvPr>
          <p:cNvSpPr>
            <a:spLocks noGrp="1"/>
          </p:cNvSpPr>
          <p:nvPr>
            <p:ph type="sldNum" sz="quarter" idx="12"/>
          </p:nvPr>
        </p:nvSpPr>
        <p:spPr>
          <a:xfrm>
            <a:off x="531812" y="787782"/>
            <a:ext cx="779767" cy="365125"/>
          </a:xfrm>
        </p:spPr>
        <p:txBody>
          <a:bodyPr/>
          <a:lstStyle/>
          <a:p>
            <a:fld id="{48F63A3B-78C7-47BE-AE5E-E10140E04643}" type="slidenum">
              <a:rPr lang="en-US" smtClean="0"/>
              <a:pPr/>
              <a:t>40</a:t>
            </a:fld>
            <a:endParaRPr lang="en-US" dirty="0"/>
          </a:p>
        </p:txBody>
      </p:sp>
      <p:sp>
        <p:nvSpPr>
          <p:cNvPr id="8" name="Content Placeholder 7">
            <a:extLst>
              <a:ext uri="{FF2B5EF4-FFF2-40B4-BE49-F238E27FC236}">
                <a16:creationId xmlns:a16="http://schemas.microsoft.com/office/drawing/2014/main" id="{3AB551FB-39F0-4189-94C4-70B39DF34514}"/>
              </a:ext>
            </a:extLst>
          </p:cNvPr>
          <p:cNvSpPr>
            <a:spLocks noGrp="1"/>
          </p:cNvSpPr>
          <p:nvPr>
            <p:ph idx="1"/>
          </p:nvPr>
        </p:nvSpPr>
        <p:spPr>
          <a:xfrm>
            <a:off x="2589212" y="1905000"/>
            <a:ext cx="8915400" cy="4328890"/>
          </a:xfrm>
        </p:spPr>
        <p:txBody>
          <a:bodyPr vert="horz" lIns="91440" tIns="45720" rIns="91440" bIns="45720" rtlCol="0" anchor="t">
            <a:normAutofit/>
          </a:bodyPr>
          <a:lstStyle/>
          <a:p>
            <a:r>
              <a:rPr lang="en-US" dirty="0"/>
              <a:t>Feedback from educational partners and data analysis has identified the following strengths: </a:t>
            </a:r>
          </a:p>
          <a:p>
            <a:pPr lvl="1"/>
            <a:r>
              <a:rPr lang="en-US" dirty="0"/>
              <a:t>The district communicate with families early, often, in multiple formats/languages </a:t>
            </a:r>
          </a:p>
          <a:p>
            <a:pPr lvl="1"/>
            <a:r>
              <a:rPr lang="en-US" dirty="0"/>
              <a:t>The district provides multiple opportunities for families and staff members to provide input in a variety of ways </a:t>
            </a:r>
          </a:p>
          <a:p>
            <a:pPr lvl="1"/>
            <a:r>
              <a:rPr lang="en-US" dirty="0"/>
              <a:t>The district provides multiple opportunities to build relationships/partnerships </a:t>
            </a:r>
          </a:p>
          <a:p>
            <a:pPr lvl="1"/>
            <a:r>
              <a:rPr lang="en-US" dirty="0"/>
              <a:t>Schools within the district provide welcoming campuses for families</a:t>
            </a:r>
          </a:p>
        </p:txBody>
      </p:sp>
    </p:spTree>
    <p:extLst>
      <p:ext uri="{BB962C8B-B14F-4D97-AF65-F5344CB8AC3E}">
        <p14:creationId xmlns:p14="http://schemas.microsoft.com/office/powerpoint/2010/main" val="8035287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4938ADD-CD5A-498F-96D7-A3ED7F18B19C}"/>
              </a:ext>
            </a:extLst>
          </p:cNvPr>
          <p:cNvSpPr>
            <a:spLocks noGrp="1"/>
          </p:cNvSpPr>
          <p:nvPr>
            <p:ph type="title"/>
          </p:nvPr>
        </p:nvSpPr>
        <p:spPr>
          <a:xfrm>
            <a:off x="2296161" y="624110"/>
            <a:ext cx="9208452" cy="1280890"/>
          </a:xfrm>
        </p:spPr>
        <p:txBody>
          <a:bodyPr>
            <a:normAutofit/>
          </a:bodyPr>
          <a:lstStyle/>
          <a:p>
            <a:r>
              <a:rPr lang="en-US" dirty="0"/>
              <a:t>Example of a Response to Prompt 1 (2 of 2)</a:t>
            </a:r>
          </a:p>
        </p:txBody>
      </p:sp>
      <p:sp>
        <p:nvSpPr>
          <p:cNvPr id="6" name="Slide Number Placeholder 5">
            <a:extLst>
              <a:ext uri="{FF2B5EF4-FFF2-40B4-BE49-F238E27FC236}">
                <a16:creationId xmlns:a16="http://schemas.microsoft.com/office/drawing/2014/main" id="{9257A01F-811C-437F-B123-BC362C21879C}"/>
              </a:ext>
            </a:extLst>
          </p:cNvPr>
          <p:cNvSpPr>
            <a:spLocks noGrp="1"/>
          </p:cNvSpPr>
          <p:nvPr>
            <p:ph type="sldNum" sz="quarter" idx="12"/>
          </p:nvPr>
        </p:nvSpPr>
        <p:spPr>
          <a:xfrm>
            <a:off x="531812" y="787782"/>
            <a:ext cx="779767" cy="365125"/>
          </a:xfrm>
        </p:spPr>
        <p:txBody>
          <a:bodyPr/>
          <a:lstStyle/>
          <a:p>
            <a:fld id="{48F63A3B-78C7-47BE-AE5E-E10140E04643}" type="slidenum">
              <a:rPr lang="en-US" smtClean="0"/>
              <a:pPr/>
              <a:t>41</a:t>
            </a:fld>
            <a:endParaRPr lang="en-US"/>
          </a:p>
        </p:txBody>
      </p:sp>
      <p:sp>
        <p:nvSpPr>
          <p:cNvPr id="8" name="Content Placeholder 7">
            <a:extLst>
              <a:ext uri="{FF2B5EF4-FFF2-40B4-BE49-F238E27FC236}">
                <a16:creationId xmlns:a16="http://schemas.microsoft.com/office/drawing/2014/main" id="{3AB551FB-39F0-4189-94C4-70B39DF34514}"/>
              </a:ext>
            </a:extLst>
          </p:cNvPr>
          <p:cNvSpPr>
            <a:spLocks noGrp="1"/>
          </p:cNvSpPr>
          <p:nvPr>
            <p:ph idx="1"/>
          </p:nvPr>
        </p:nvSpPr>
        <p:spPr>
          <a:xfrm>
            <a:off x="1808480" y="1432560"/>
            <a:ext cx="9696132" cy="4703248"/>
          </a:xfrm>
        </p:spPr>
        <p:txBody>
          <a:bodyPr vert="horz" lIns="91440" tIns="45720" rIns="91440" bIns="45720" rtlCol="0" anchor="t">
            <a:normAutofit lnSpcReduction="10000"/>
          </a:bodyPr>
          <a:lstStyle/>
          <a:p>
            <a:r>
              <a:rPr lang="en-US" dirty="0"/>
              <a:t>Feedback and data analysis have also identified the following successes in the past year:</a:t>
            </a:r>
          </a:p>
          <a:p>
            <a:pPr lvl="1"/>
            <a:r>
              <a:rPr lang="en-US" dirty="0"/>
              <a:t>The district has improved its engagement practices by providing additional resources to support staff in sustaining strong relationship/partnerships with families, providing opportunities for families to share about their family and child, and by providing professional development opportunities for both staff and families focused on building relationships/partnerships for student success.</a:t>
            </a:r>
          </a:p>
          <a:p>
            <a:pPr lvl="1"/>
            <a:r>
              <a:rPr lang="en-US" dirty="0"/>
              <a:t>The district has also made significant efforts in seeking to honor the contributions, languages, cultures, and needs of both families and staff.</a:t>
            </a:r>
          </a:p>
        </p:txBody>
      </p:sp>
    </p:spTree>
    <p:extLst>
      <p:ext uri="{BB962C8B-B14F-4D97-AF65-F5344CB8AC3E}">
        <p14:creationId xmlns:p14="http://schemas.microsoft.com/office/powerpoint/2010/main" val="30237517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4938ADD-CD5A-498F-96D7-A3ED7F18B19C}"/>
              </a:ext>
            </a:extLst>
          </p:cNvPr>
          <p:cNvSpPr>
            <a:spLocks noGrp="1"/>
          </p:cNvSpPr>
          <p:nvPr>
            <p:ph type="title"/>
          </p:nvPr>
        </p:nvSpPr>
        <p:spPr>
          <a:xfrm>
            <a:off x="677778" y="457201"/>
            <a:ext cx="4776538" cy="2285999"/>
          </a:xfrm>
        </p:spPr>
        <p:txBody>
          <a:bodyPr>
            <a:normAutofit/>
          </a:bodyPr>
          <a:lstStyle/>
          <a:p>
            <a:r>
              <a:rPr lang="en-US" dirty="0"/>
              <a:t>Prompt 2 Instructions </a:t>
            </a:r>
          </a:p>
        </p:txBody>
      </p:sp>
      <p:sp>
        <p:nvSpPr>
          <p:cNvPr id="8" name="Content Placeholder 7">
            <a:extLst>
              <a:ext uri="{FF2B5EF4-FFF2-40B4-BE49-F238E27FC236}">
                <a16:creationId xmlns:a16="http://schemas.microsoft.com/office/drawing/2014/main" id="{3AB551FB-39F0-4189-94C4-70B39DF34514}"/>
              </a:ext>
            </a:extLst>
          </p:cNvPr>
          <p:cNvSpPr>
            <a:spLocks noGrp="1"/>
          </p:cNvSpPr>
          <p:nvPr>
            <p:ph idx="1"/>
          </p:nvPr>
        </p:nvSpPr>
        <p:spPr>
          <a:xfrm>
            <a:off x="5555411" y="457201"/>
            <a:ext cx="6255589" cy="5641674"/>
          </a:xfrm>
        </p:spPr>
        <p:txBody>
          <a:bodyPr vert="horz" lIns="91440" tIns="45720" rIns="91440" bIns="45720" rtlCol="0" anchor="t">
            <a:normAutofit/>
          </a:bodyPr>
          <a:lstStyle/>
          <a:p>
            <a:r>
              <a:rPr lang="en-US" dirty="0">
                <a:latin typeface="Arial" panose="020B0604020202020204" pitchFamily="34" charset="0"/>
                <a:cs typeface="Arial" panose="020B0604020202020204" pitchFamily="34" charset="0"/>
              </a:rPr>
              <a:t>Section 1: Building Relationships Dashboard Narrative Boxes (Limited to 3,000 characters) </a:t>
            </a:r>
          </a:p>
          <a:p>
            <a:r>
              <a:rPr lang="en-US" dirty="0">
                <a:latin typeface="Arial" panose="020B0604020202020204" pitchFamily="34" charset="0"/>
                <a:cs typeface="Arial" panose="020B0604020202020204" pitchFamily="34" charset="0"/>
              </a:rPr>
              <a:t>Based on the analysis of educational partner input and local data, briefly describe the LEA's focus area(s) for improvement in Building Relationships Between School Staff and Families.</a:t>
            </a:r>
          </a:p>
        </p:txBody>
      </p:sp>
      <p:sp>
        <p:nvSpPr>
          <p:cNvPr id="6" name="Slide Number Placeholder 5">
            <a:extLst>
              <a:ext uri="{FF2B5EF4-FFF2-40B4-BE49-F238E27FC236}">
                <a16:creationId xmlns:a16="http://schemas.microsoft.com/office/drawing/2014/main" id="{FF7B287C-F4B5-4399-A3CF-BEE6F2ADA0AA}"/>
              </a:ext>
            </a:extLst>
          </p:cNvPr>
          <p:cNvSpPr>
            <a:spLocks noGrp="1"/>
          </p:cNvSpPr>
          <p:nvPr>
            <p:ph type="sldNum" sz="quarter" idx="13"/>
          </p:nvPr>
        </p:nvSpPr>
        <p:spPr>
          <a:xfrm>
            <a:off x="10713308" y="6098876"/>
            <a:ext cx="1097692" cy="622600"/>
          </a:xfrm>
        </p:spPr>
        <p:txBody>
          <a:bodyPr/>
          <a:lstStyle/>
          <a:p>
            <a:fld id="{48F63A3B-78C7-47BE-AE5E-E10140E04643}" type="slidenum">
              <a:rPr lang="en-US" sz="2400" smtClean="0">
                <a:solidFill>
                  <a:schemeClr val="tx1"/>
                </a:solidFill>
              </a:rPr>
              <a:pPr/>
              <a:t>42</a:t>
            </a:fld>
            <a:endParaRPr lang="en-US" sz="2400" dirty="0">
              <a:solidFill>
                <a:schemeClr val="tx1"/>
              </a:solidFill>
            </a:endParaRPr>
          </a:p>
        </p:txBody>
      </p:sp>
    </p:spTree>
    <p:extLst>
      <p:ext uri="{BB962C8B-B14F-4D97-AF65-F5344CB8AC3E}">
        <p14:creationId xmlns:p14="http://schemas.microsoft.com/office/powerpoint/2010/main" val="11182565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4938ADD-CD5A-498F-96D7-A3ED7F18B19C}"/>
              </a:ext>
            </a:extLst>
          </p:cNvPr>
          <p:cNvSpPr>
            <a:spLocks noGrp="1"/>
          </p:cNvSpPr>
          <p:nvPr>
            <p:ph type="title"/>
          </p:nvPr>
        </p:nvSpPr>
        <p:spPr>
          <a:xfrm>
            <a:off x="2592925" y="624110"/>
            <a:ext cx="8911687" cy="1280890"/>
          </a:xfrm>
        </p:spPr>
        <p:txBody>
          <a:bodyPr>
            <a:normAutofit/>
          </a:bodyPr>
          <a:lstStyle/>
          <a:p>
            <a:r>
              <a:rPr lang="en-US" dirty="0"/>
              <a:t>Example of a Response to Prompt 2</a:t>
            </a:r>
          </a:p>
        </p:txBody>
      </p:sp>
      <p:sp>
        <p:nvSpPr>
          <p:cNvPr id="6" name="Slide Number Placeholder 5">
            <a:extLst>
              <a:ext uri="{FF2B5EF4-FFF2-40B4-BE49-F238E27FC236}">
                <a16:creationId xmlns:a16="http://schemas.microsoft.com/office/drawing/2014/main" id="{9257A01F-811C-437F-B123-BC362C21879C}"/>
              </a:ext>
            </a:extLst>
          </p:cNvPr>
          <p:cNvSpPr>
            <a:spLocks noGrp="1"/>
          </p:cNvSpPr>
          <p:nvPr>
            <p:ph type="sldNum" sz="quarter" idx="12"/>
          </p:nvPr>
        </p:nvSpPr>
        <p:spPr>
          <a:xfrm>
            <a:off x="531812" y="787782"/>
            <a:ext cx="779767" cy="365125"/>
          </a:xfrm>
        </p:spPr>
        <p:txBody>
          <a:bodyPr/>
          <a:lstStyle/>
          <a:p>
            <a:fld id="{48F63A3B-78C7-47BE-AE5E-E10140E04643}" type="slidenum">
              <a:rPr lang="en-US" smtClean="0"/>
              <a:pPr/>
              <a:t>43</a:t>
            </a:fld>
            <a:endParaRPr lang="en-US"/>
          </a:p>
        </p:txBody>
      </p:sp>
      <p:sp>
        <p:nvSpPr>
          <p:cNvPr id="9" name="Content Placeholder 8">
            <a:extLst>
              <a:ext uri="{FF2B5EF4-FFF2-40B4-BE49-F238E27FC236}">
                <a16:creationId xmlns:a16="http://schemas.microsoft.com/office/drawing/2014/main" id="{A4AD8C3C-A06B-D439-9D21-2F18118E1454}"/>
              </a:ext>
            </a:extLst>
          </p:cNvPr>
          <p:cNvSpPr>
            <a:spLocks noGrp="1"/>
          </p:cNvSpPr>
          <p:nvPr>
            <p:ph idx="1"/>
          </p:nvPr>
        </p:nvSpPr>
        <p:spPr/>
        <p:txBody>
          <a:bodyPr/>
          <a:lstStyle/>
          <a:p>
            <a:pPr>
              <a:lnSpc>
                <a:spcPct val="90000"/>
              </a:lnSpc>
              <a:spcBef>
                <a:spcPts val="1000"/>
              </a:spcBef>
            </a:pPr>
            <a:r>
              <a:rPr lang="en-US" sz="2400" dirty="0">
                <a:ea typeface="+mn-lt"/>
                <a:cs typeface="+mn-lt"/>
              </a:rPr>
              <a:t>The following focus areas will be addressed in Goal 2 of the LCAP:</a:t>
            </a:r>
          </a:p>
          <a:p>
            <a:pPr marL="800100" lvl="1" indent="-342900">
              <a:lnSpc>
                <a:spcPct val="90000"/>
              </a:lnSpc>
              <a:spcBef>
                <a:spcPts val="1000"/>
              </a:spcBef>
              <a:buFont typeface="Arial" panose="020B0604020202020204" pitchFamily="34" charset="0"/>
              <a:buChar char="•"/>
            </a:pPr>
            <a:r>
              <a:rPr lang="en-US" sz="2400" dirty="0">
                <a:ea typeface="+mn-lt"/>
                <a:cs typeface="+mn-lt"/>
              </a:rPr>
              <a:t>Time for teachers and families to collaborate in the development of goals for students </a:t>
            </a:r>
          </a:p>
          <a:p>
            <a:pPr marL="800100" lvl="1" indent="-342900">
              <a:lnSpc>
                <a:spcPct val="90000"/>
              </a:lnSpc>
              <a:spcBef>
                <a:spcPts val="1000"/>
              </a:spcBef>
              <a:buFont typeface="Arial" panose="020B0604020202020204" pitchFamily="34" charset="0"/>
              <a:buChar char="•"/>
            </a:pPr>
            <a:r>
              <a:rPr lang="en-US" sz="2400" dirty="0">
                <a:ea typeface="+mn-lt"/>
                <a:cs typeface="+mn-lt"/>
              </a:rPr>
              <a:t>Professional learning to continue supporting teachers to work with families around student needs and goals</a:t>
            </a:r>
          </a:p>
          <a:p>
            <a:pPr marL="800100" lvl="1" indent="-342900">
              <a:lnSpc>
                <a:spcPct val="90000"/>
              </a:lnSpc>
              <a:spcBef>
                <a:spcPts val="1000"/>
              </a:spcBef>
              <a:buFont typeface="Arial" panose="020B0604020202020204" pitchFamily="34" charset="0"/>
              <a:buChar char="•"/>
            </a:pPr>
            <a:r>
              <a:rPr lang="en-US" sz="2400" dirty="0">
                <a:ea typeface="+mn-lt"/>
                <a:cs typeface="+mn-lt"/>
              </a:rPr>
              <a:t>Identifying methods to improve engagement with underrepresented families </a:t>
            </a:r>
          </a:p>
        </p:txBody>
      </p:sp>
    </p:spTree>
    <p:extLst>
      <p:ext uri="{BB962C8B-B14F-4D97-AF65-F5344CB8AC3E}">
        <p14:creationId xmlns:p14="http://schemas.microsoft.com/office/powerpoint/2010/main" val="31141296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4938ADD-CD5A-498F-96D7-A3ED7F18B19C}"/>
              </a:ext>
            </a:extLst>
          </p:cNvPr>
          <p:cNvSpPr>
            <a:spLocks noGrp="1"/>
          </p:cNvSpPr>
          <p:nvPr>
            <p:ph type="title"/>
          </p:nvPr>
        </p:nvSpPr>
        <p:spPr>
          <a:xfrm>
            <a:off x="677778" y="457201"/>
            <a:ext cx="4776538" cy="2285999"/>
          </a:xfrm>
        </p:spPr>
        <p:txBody>
          <a:bodyPr>
            <a:normAutofit/>
          </a:bodyPr>
          <a:lstStyle/>
          <a:p>
            <a:r>
              <a:rPr lang="en-US" dirty="0"/>
              <a:t>Prompt 3 Instructions </a:t>
            </a:r>
          </a:p>
        </p:txBody>
      </p:sp>
      <p:sp>
        <p:nvSpPr>
          <p:cNvPr id="8" name="Content Placeholder 7">
            <a:extLst>
              <a:ext uri="{FF2B5EF4-FFF2-40B4-BE49-F238E27FC236}">
                <a16:creationId xmlns:a16="http://schemas.microsoft.com/office/drawing/2014/main" id="{3AB551FB-39F0-4189-94C4-70B39DF34514}"/>
              </a:ext>
            </a:extLst>
          </p:cNvPr>
          <p:cNvSpPr>
            <a:spLocks noGrp="1"/>
          </p:cNvSpPr>
          <p:nvPr>
            <p:ph idx="1"/>
          </p:nvPr>
        </p:nvSpPr>
        <p:spPr>
          <a:xfrm>
            <a:off x="5555411" y="457201"/>
            <a:ext cx="6255589" cy="5641674"/>
          </a:xfrm>
        </p:spPr>
        <p:txBody>
          <a:bodyPr vert="horz" lIns="91440" tIns="45720" rIns="91440" bIns="45720" rtlCol="0" anchor="t">
            <a:normAutofit/>
          </a:bodyPr>
          <a:lstStyle/>
          <a:p>
            <a:r>
              <a:rPr lang="en-US" dirty="0">
                <a:latin typeface="Arial" panose="020B0604020202020204" pitchFamily="34" charset="0"/>
                <a:cs typeface="Arial" panose="020B0604020202020204" pitchFamily="34" charset="0"/>
              </a:rPr>
              <a:t>Section 1: Building Relationships Dashboard Narrative Boxes (Limited to 3,000 characters) </a:t>
            </a:r>
          </a:p>
          <a:p>
            <a:r>
              <a:rPr lang="en-US" dirty="0">
                <a:latin typeface="Arial" panose="020B0604020202020204" pitchFamily="34" charset="0"/>
                <a:cs typeface="Arial" panose="020B0604020202020204" pitchFamily="34" charset="0"/>
              </a:rPr>
              <a:t>Based on the analysis of educational partner input and local data, briefly describe how the LEA will improve engagement of underrepresented families identified during the self-reflection process in relation to Building Relationships Between School Staff and Families</a:t>
            </a:r>
          </a:p>
        </p:txBody>
      </p:sp>
      <p:sp>
        <p:nvSpPr>
          <p:cNvPr id="6" name="Slide Number Placeholder 5">
            <a:extLst>
              <a:ext uri="{FF2B5EF4-FFF2-40B4-BE49-F238E27FC236}">
                <a16:creationId xmlns:a16="http://schemas.microsoft.com/office/drawing/2014/main" id="{FF7B287C-F4B5-4399-A3CF-BEE6F2ADA0AA}"/>
              </a:ext>
            </a:extLst>
          </p:cNvPr>
          <p:cNvSpPr>
            <a:spLocks noGrp="1"/>
          </p:cNvSpPr>
          <p:nvPr>
            <p:ph type="sldNum" sz="quarter" idx="13"/>
          </p:nvPr>
        </p:nvSpPr>
        <p:spPr>
          <a:xfrm>
            <a:off x="10713308" y="6098876"/>
            <a:ext cx="1097692" cy="622600"/>
          </a:xfrm>
        </p:spPr>
        <p:txBody>
          <a:bodyPr/>
          <a:lstStyle/>
          <a:p>
            <a:fld id="{48F63A3B-78C7-47BE-AE5E-E10140E04643}" type="slidenum">
              <a:rPr lang="en-US" sz="2400" smtClean="0">
                <a:solidFill>
                  <a:schemeClr val="tx1"/>
                </a:solidFill>
              </a:rPr>
              <a:pPr/>
              <a:t>44</a:t>
            </a:fld>
            <a:endParaRPr lang="en-US" sz="2400" dirty="0">
              <a:solidFill>
                <a:schemeClr val="tx1"/>
              </a:solidFill>
            </a:endParaRPr>
          </a:p>
        </p:txBody>
      </p:sp>
    </p:spTree>
    <p:extLst>
      <p:ext uri="{BB962C8B-B14F-4D97-AF65-F5344CB8AC3E}">
        <p14:creationId xmlns:p14="http://schemas.microsoft.com/office/powerpoint/2010/main" val="9537204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4938ADD-CD5A-498F-96D7-A3ED7F18B19C}"/>
              </a:ext>
            </a:extLst>
          </p:cNvPr>
          <p:cNvSpPr>
            <a:spLocks noGrp="1"/>
          </p:cNvSpPr>
          <p:nvPr>
            <p:ph type="title"/>
          </p:nvPr>
        </p:nvSpPr>
        <p:spPr>
          <a:xfrm>
            <a:off x="2592925" y="624110"/>
            <a:ext cx="8911687" cy="1280890"/>
          </a:xfrm>
        </p:spPr>
        <p:txBody>
          <a:bodyPr>
            <a:normAutofit/>
          </a:bodyPr>
          <a:lstStyle/>
          <a:p>
            <a:r>
              <a:rPr lang="en-US" dirty="0"/>
              <a:t>Example of a Response to Prompt 3</a:t>
            </a:r>
          </a:p>
        </p:txBody>
      </p:sp>
      <p:sp>
        <p:nvSpPr>
          <p:cNvPr id="6" name="Slide Number Placeholder 5">
            <a:extLst>
              <a:ext uri="{FF2B5EF4-FFF2-40B4-BE49-F238E27FC236}">
                <a16:creationId xmlns:a16="http://schemas.microsoft.com/office/drawing/2014/main" id="{9257A01F-811C-437F-B123-BC362C21879C}"/>
              </a:ext>
            </a:extLst>
          </p:cNvPr>
          <p:cNvSpPr>
            <a:spLocks noGrp="1"/>
          </p:cNvSpPr>
          <p:nvPr>
            <p:ph type="sldNum" sz="quarter" idx="12"/>
          </p:nvPr>
        </p:nvSpPr>
        <p:spPr>
          <a:xfrm>
            <a:off x="531812" y="787782"/>
            <a:ext cx="779767" cy="365125"/>
          </a:xfrm>
        </p:spPr>
        <p:txBody>
          <a:bodyPr/>
          <a:lstStyle/>
          <a:p>
            <a:fld id="{48F63A3B-78C7-47BE-AE5E-E10140E04643}" type="slidenum">
              <a:rPr lang="en-US" smtClean="0"/>
              <a:pPr/>
              <a:t>45</a:t>
            </a:fld>
            <a:endParaRPr lang="en-US"/>
          </a:p>
        </p:txBody>
      </p:sp>
      <p:sp>
        <p:nvSpPr>
          <p:cNvPr id="8" name="Content Placeholder 7">
            <a:extLst>
              <a:ext uri="{FF2B5EF4-FFF2-40B4-BE49-F238E27FC236}">
                <a16:creationId xmlns:a16="http://schemas.microsoft.com/office/drawing/2014/main" id="{3AB551FB-39F0-4189-94C4-70B39DF34514}"/>
              </a:ext>
            </a:extLst>
          </p:cNvPr>
          <p:cNvSpPr>
            <a:spLocks noGrp="1"/>
          </p:cNvSpPr>
          <p:nvPr>
            <p:ph idx="1"/>
          </p:nvPr>
        </p:nvSpPr>
        <p:spPr>
          <a:xfrm>
            <a:off x="2589212" y="2133600"/>
            <a:ext cx="8915400" cy="3777622"/>
          </a:xfrm>
        </p:spPr>
        <p:txBody>
          <a:bodyPr/>
          <a:lstStyle/>
          <a:p>
            <a:r>
              <a:rPr lang="en-US" dirty="0"/>
              <a:t>The district will improve engagement of underrepresented families by hiring additional Family and Community Engagement staff to support teachers to </a:t>
            </a:r>
          </a:p>
          <a:p>
            <a:pPr lvl="1"/>
            <a:r>
              <a:rPr lang="en-US" dirty="0"/>
              <a:t>(1) identify underrepresented families, contact families, identify potential barriers to engagement and options to address barriers; and </a:t>
            </a:r>
          </a:p>
          <a:p>
            <a:pPr lvl="1"/>
            <a:r>
              <a:rPr lang="en-US" dirty="0"/>
              <a:t>(2) Support teachers to maintain communication with these families and improve engagement. </a:t>
            </a:r>
          </a:p>
        </p:txBody>
      </p:sp>
    </p:spTree>
    <p:extLst>
      <p:ext uri="{BB962C8B-B14F-4D97-AF65-F5344CB8AC3E}">
        <p14:creationId xmlns:p14="http://schemas.microsoft.com/office/powerpoint/2010/main" val="15767816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8F54B-5174-F67A-427D-3A742CEEEFBD}"/>
              </a:ext>
            </a:extLst>
          </p:cNvPr>
          <p:cNvSpPr>
            <a:spLocks noGrp="1"/>
          </p:cNvSpPr>
          <p:nvPr>
            <p:ph type="title"/>
          </p:nvPr>
        </p:nvSpPr>
        <p:spPr>
          <a:xfrm>
            <a:off x="2592924" y="624110"/>
            <a:ext cx="8911687" cy="838930"/>
          </a:xfrm>
        </p:spPr>
        <p:txBody>
          <a:bodyPr/>
          <a:lstStyle/>
          <a:p>
            <a:r>
              <a:rPr lang="en-US" dirty="0">
                <a:solidFill>
                  <a:schemeClr val="accent2">
                    <a:lumMod val="50000"/>
                  </a:schemeClr>
                </a:solidFill>
              </a:rPr>
              <a:t>Example: Metrics</a:t>
            </a:r>
          </a:p>
        </p:txBody>
      </p:sp>
      <p:sp>
        <p:nvSpPr>
          <p:cNvPr id="7" name="Slide Number Placeholder 6">
            <a:extLst>
              <a:ext uri="{FF2B5EF4-FFF2-40B4-BE49-F238E27FC236}">
                <a16:creationId xmlns:a16="http://schemas.microsoft.com/office/drawing/2014/main" id="{2359E417-76D4-C13C-B689-50374AE47E39}"/>
              </a:ext>
            </a:extLst>
          </p:cNvPr>
          <p:cNvSpPr>
            <a:spLocks noGrp="1"/>
          </p:cNvSpPr>
          <p:nvPr>
            <p:ph type="sldNum" sz="quarter" idx="12"/>
          </p:nvPr>
        </p:nvSpPr>
        <p:spPr/>
        <p:txBody>
          <a:bodyPr/>
          <a:lstStyle/>
          <a:p>
            <a:fld id="{48F63A3B-78C7-47BE-AE5E-E10140E04643}" type="slidenum">
              <a:rPr lang="en-US" smtClean="0"/>
              <a:pPr/>
              <a:t>46</a:t>
            </a:fld>
            <a:endParaRPr lang="en-US" dirty="0"/>
          </a:p>
        </p:txBody>
      </p:sp>
      <p:graphicFrame>
        <p:nvGraphicFramePr>
          <p:cNvPr id="8" name="Content Placeholder 7" descr="Table with examples of metrics and other information.">
            <a:extLst>
              <a:ext uri="{FF2B5EF4-FFF2-40B4-BE49-F238E27FC236}">
                <a16:creationId xmlns:a16="http://schemas.microsoft.com/office/drawing/2014/main" id="{1AF87697-2388-6EA0-6969-B13FC13FEEDF}"/>
              </a:ext>
            </a:extLst>
          </p:cNvPr>
          <p:cNvGraphicFramePr>
            <a:graphicFrameLocks noGrp="1"/>
          </p:cNvGraphicFramePr>
          <p:nvPr>
            <p:ph sz="half" idx="1"/>
          </p:nvPr>
        </p:nvGraphicFramePr>
        <p:xfrm>
          <a:off x="264560" y="1254392"/>
          <a:ext cx="11662880" cy="4349215"/>
        </p:xfrm>
        <a:graphic>
          <a:graphicData uri="http://schemas.openxmlformats.org/drawingml/2006/table">
            <a:tbl>
              <a:tblPr firstRow="1" firstCol="1" bandRow="1">
                <a:tableStyleId>{5C22544A-7EE6-4342-B048-85BDC9FD1C3A}</a:tableStyleId>
              </a:tblPr>
              <a:tblGrid>
                <a:gridCol w="979024">
                  <a:extLst>
                    <a:ext uri="{9D8B030D-6E8A-4147-A177-3AD203B41FA5}">
                      <a16:colId xmlns:a16="http://schemas.microsoft.com/office/drawing/2014/main" val="3511429531"/>
                    </a:ext>
                  </a:extLst>
                </a:gridCol>
                <a:gridCol w="2688336">
                  <a:extLst>
                    <a:ext uri="{9D8B030D-6E8A-4147-A177-3AD203B41FA5}">
                      <a16:colId xmlns:a16="http://schemas.microsoft.com/office/drawing/2014/main" val="3216886531"/>
                    </a:ext>
                  </a:extLst>
                </a:gridCol>
                <a:gridCol w="1627632">
                  <a:extLst>
                    <a:ext uri="{9D8B030D-6E8A-4147-A177-3AD203B41FA5}">
                      <a16:colId xmlns:a16="http://schemas.microsoft.com/office/drawing/2014/main" val="1507758009"/>
                    </a:ext>
                  </a:extLst>
                </a:gridCol>
                <a:gridCol w="1737360">
                  <a:extLst>
                    <a:ext uri="{9D8B030D-6E8A-4147-A177-3AD203B41FA5}">
                      <a16:colId xmlns:a16="http://schemas.microsoft.com/office/drawing/2014/main" val="2998488187"/>
                    </a:ext>
                  </a:extLst>
                </a:gridCol>
                <a:gridCol w="1389888">
                  <a:extLst>
                    <a:ext uri="{9D8B030D-6E8A-4147-A177-3AD203B41FA5}">
                      <a16:colId xmlns:a16="http://schemas.microsoft.com/office/drawing/2014/main" val="2253042672"/>
                    </a:ext>
                  </a:extLst>
                </a:gridCol>
                <a:gridCol w="1761208">
                  <a:extLst>
                    <a:ext uri="{9D8B030D-6E8A-4147-A177-3AD203B41FA5}">
                      <a16:colId xmlns:a16="http://schemas.microsoft.com/office/drawing/2014/main" val="324906375"/>
                    </a:ext>
                  </a:extLst>
                </a:gridCol>
                <a:gridCol w="1479432">
                  <a:extLst>
                    <a:ext uri="{9D8B030D-6E8A-4147-A177-3AD203B41FA5}">
                      <a16:colId xmlns:a16="http://schemas.microsoft.com/office/drawing/2014/main" val="3454699059"/>
                    </a:ext>
                  </a:extLst>
                </a:gridCol>
              </a:tblGrid>
              <a:tr h="1496504">
                <a:tc>
                  <a:txBody>
                    <a:bodyPr/>
                    <a:lstStyle/>
                    <a:p>
                      <a:pPr algn="ctr">
                        <a:spcAft>
                          <a:spcPts val="600"/>
                        </a:spcAft>
                        <a:tabLst>
                          <a:tab pos="3234055" algn="l"/>
                        </a:tabLst>
                      </a:pPr>
                      <a:r>
                        <a:rPr lang="en-US" sz="2400" b="0" spc="-150" dirty="0">
                          <a:solidFill>
                            <a:srgbClr val="000000"/>
                          </a:solidFill>
                          <a:effectLst/>
                          <a:latin typeface="+mn-lt"/>
                          <a:ea typeface="Calibri"/>
                          <a:cs typeface="Arial"/>
                        </a:rPr>
                        <a:t>Metric #</a:t>
                      </a:r>
                      <a:endParaRPr lang="en-US" sz="2400" b="0" spc="-150" dirty="0">
                        <a:effectLst/>
                        <a:latin typeface="+mn-lt"/>
                        <a:ea typeface="Calibri"/>
                        <a:cs typeface="Arial"/>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spcAft>
                          <a:spcPts val="600"/>
                        </a:spcAft>
                        <a:tabLst>
                          <a:tab pos="3234055" algn="l"/>
                        </a:tabLst>
                      </a:pPr>
                      <a:r>
                        <a:rPr lang="en-US" sz="2400" b="0" spc="-150" dirty="0">
                          <a:solidFill>
                            <a:srgbClr val="000000"/>
                          </a:solidFill>
                          <a:effectLst/>
                          <a:latin typeface="+mn-lt"/>
                          <a:ea typeface="Calibri"/>
                          <a:cs typeface="Arial"/>
                        </a:rPr>
                        <a:t>Metric</a:t>
                      </a:r>
                      <a:endParaRPr lang="en-US" sz="2400" b="0" spc="-150" dirty="0">
                        <a:effectLst/>
                        <a:latin typeface="+mn-lt"/>
                        <a:ea typeface="Calibri"/>
                        <a:cs typeface="Arial"/>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spcAft>
                          <a:spcPts val="600"/>
                        </a:spcAft>
                        <a:tabLst>
                          <a:tab pos="3234055" algn="l"/>
                        </a:tabLst>
                      </a:pPr>
                      <a:r>
                        <a:rPr lang="en-US" sz="2400" b="0" spc="-150" dirty="0">
                          <a:solidFill>
                            <a:srgbClr val="000000"/>
                          </a:solidFill>
                          <a:effectLst/>
                          <a:latin typeface="+mn-lt"/>
                          <a:ea typeface="Calibri"/>
                          <a:cs typeface="Arial"/>
                        </a:rPr>
                        <a:t>Baseline</a:t>
                      </a:r>
                      <a:endParaRPr lang="en-US" sz="2400" b="0" spc="-150" dirty="0">
                        <a:effectLst/>
                        <a:latin typeface="+mn-lt"/>
                        <a:ea typeface="Calibri"/>
                        <a:cs typeface="Arial"/>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spcAft>
                          <a:spcPts val="600"/>
                        </a:spcAft>
                      </a:pPr>
                      <a:r>
                        <a:rPr lang="en-US" sz="2400" b="0" spc="-150" dirty="0">
                          <a:solidFill>
                            <a:srgbClr val="000000"/>
                          </a:solidFill>
                          <a:effectLst/>
                          <a:latin typeface="+mn-lt"/>
                          <a:ea typeface="Calibri"/>
                          <a:cs typeface="Arial"/>
                        </a:rPr>
                        <a:t>Year 1 Outcome</a:t>
                      </a:r>
                      <a:endParaRPr lang="en-US" sz="2400" b="0" spc="-150" dirty="0">
                        <a:effectLst/>
                        <a:latin typeface="+mn-lt"/>
                        <a:ea typeface="Calibri"/>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spcAft>
                          <a:spcPts val="600"/>
                        </a:spcAft>
                      </a:pPr>
                      <a:r>
                        <a:rPr lang="en-US" sz="2400" b="0" spc="-150" dirty="0">
                          <a:solidFill>
                            <a:srgbClr val="000000"/>
                          </a:solidFill>
                          <a:effectLst/>
                          <a:latin typeface="+mn-lt"/>
                          <a:ea typeface="Calibri"/>
                          <a:cs typeface="Arial"/>
                        </a:rPr>
                        <a:t>Year 2 Outcome </a:t>
                      </a:r>
                      <a:endParaRPr lang="en-US" sz="2400" b="0" spc="-150" dirty="0">
                        <a:effectLst/>
                        <a:latin typeface="+mn-lt"/>
                        <a:ea typeface="Calibri"/>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spcAft>
                          <a:spcPts val="600"/>
                        </a:spcAft>
                        <a:tabLst>
                          <a:tab pos="3234055" algn="l"/>
                        </a:tabLst>
                      </a:pPr>
                      <a:r>
                        <a:rPr lang="en-US" sz="2400" b="0" spc="-150" dirty="0">
                          <a:solidFill>
                            <a:srgbClr val="000000"/>
                          </a:solidFill>
                          <a:effectLst/>
                          <a:latin typeface="+mn-lt"/>
                          <a:ea typeface="Calibri"/>
                          <a:cs typeface="Arial"/>
                        </a:rPr>
                        <a:t>Target for Year 3 Outcome</a:t>
                      </a:r>
                      <a:endParaRPr lang="en-US" sz="2400" b="0" spc="-150" dirty="0">
                        <a:effectLst/>
                        <a:latin typeface="+mn-lt"/>
                        <a:ea typeface="Calibri"/>
                        <a:cs typeface="Arial"/>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spcAft>
                          <a:spcPts val="600"/>
                        </a:spcAft>
                        <a:tabLst>
                          <a:tab pos="3234055" algn="l"/>
                        </a:tabLst>
                      </a:pPr>
                      <a:r>
                        <a:rPr lang="en-US" sz="2400" b="0" spc="-150" dirty="0">
                          <a:solidFill>
                            <a:srgbClr val="000000"/>
                          </a:solidFill>
                          <a:effectLst/>
                          <a:latin typeface="+mn-lt"/>
                          <a:ea typeface="Calibri"/>
                          <a:cs typeface="Arial"/>
                        </a:rPr>
                        <a:t>Current Difference from Baseline</a:t>
                      </a:r>
                      <a:endParaRPr lang="en-US" sz="2400" b="0" spc="-150" dirty="0">
                        <a:effectLst/>
                        <a:latin typeface="+mn-lt"/>
                        <a:ea typeface="Calibri"/>
                        <a:cs typeface="Arial"/>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extLst>
                  <a:ext uri="{0D108BD9-81ED-4DB2-BD59-A6C34878D82A}">
                    <a16:rowId xmlns:a16="http://schemas.microsoft.com/office/drawing/2014/main" val="2634906185"/>
                  </a:ext>
                </a:extLst>
              </a:tr>
              <a:tr h="2852711">
                <a:tc>
                  <a:txBody>
                    <a:bodyPr/>
                    <a:lstStyle/>
                    <a:p>
                      <a:pPr algn="ctr">
                        <a:spcAft>
                          <a:spcPts val="600"/>
                        </a:spcAft>
                        <a:tabLst>
                          <a:tab pos="3234055" algn="l"/>
                        </a:tabLst>
                      </a:pPr>
                      <a:r>
                        <a:rPr lang="en-US" sz="2400">
                          <a:solidFill>
                            <a:srgbClr val="000000"/>
                          </a:solidFill>
                          <a:effectLst/>
                          <a:latin typeface="+mn-lt"/>
                          <a:cs typeface="Arial"/>
                        </a:rPr>
                        <a:t>1</a:t>
                      </a: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lvl="0">
                        <a:spcAft>
                          <a:spcPts val="300"/>
                        </a:spcAft>
                        <a:buNone/>
                      </a:pPr>
                      <a:r>
                        <a:rPr lang="en-US" sz="2400" b="0" i="0" u="none" strike="noStrike" kern="0" spc="-150" baseline="0" noProof="0" dirty="0">
                          <a:solidFill>
                            <a:schemeClr val="tx1"/>
                          </a:solidFill>
                          <a:effectLst/>
                          <a:latin typeface="+mn-lt"/>
                        </a:rPr>
                        <a:t>Percent of families </a:t>
                      </a:r>
                    </a:p>
                    <a:p>
                      <a:pPr lvl="0">
                        <a:spcAft>
                          <a:spcPts val="300"/>
                        </a:spcAft>
                        <a:buNone/>
                      </a:pPr>
                      <a:r>
                        <a:rPr lang="en-US" sz="2400" b="0" i="0" u="none" strike="noStrike" kern="0" spc="-150" baseline="0" noProof="0" dirty="0">
                          <a:solidFill>
                            <a:schemeClr val="tx1"/>
                          </a:solidFill>
                          <a:effectLst/>
                          <a:latin typeface="+mn-lt"/>
                        </a:rPr>
                        <a:t>attending any family </a:t>
                      </a:r>
                    </a:p>
                    <a:p>
                      <a:pPr lvl="0">
                        <a:spcAft>
                          <a:spcPts val="300"/>
                        </a:spcAft>
                        <a:buNone/>
                      </a:pPr>
                      <a:r>
                        <a:rPr lang="en-US" sz="2400" b="0" i="0" u="none" strike="noStrike" kern="0" spc="-150" baseline="0" noProof="0" dirty="0">
                          <a:solidFill>
                            <a:schemeClr val="tx1"/>
                          </a:solidFill>
                          <a:effectLst/>
                          <a:latin typeface="+mn-lt"/>
                        </a:rPr>
                        <a:t>engagement event</a:t>
                      </a:r>
                      <a:endParaRPr lang="en-US" sz="2400" b="0" kern="0" spc="-150" baseline="0" dirty="0">
                        <a:solidFill>
                          <a:schemeClr val="tx1"/>
                        </a:solidFill>
                        <a:latin typeface="+mn-lt"/>
                      </a:endParaRPr>
                    </a:p>
                  </a:txBody>
                  <a:tcPr marL="68580" marR="68580" marT="0" marB="0">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lvl="0">
                        <a:spcAft>
                          <a:spcPts val="600"/>
                        </a:spcAft>
                        <a:buNone/>
                      </a:pPr>
                      <a:r>
                        <a:rPr lang="en-US" sz="2400" b="0" i="0" u="none" strike="noStrike" noProof="0" dirty="0">
                          <a:solidFill>
                            <a:srgbClr val="192A2E"/>
                          </a:solidFill>
                          <a:effectLst/>
                          <a:latin typeface="+mn-lt"/>
                        </a:rPr>
                        <a:t>All: 75% </a:t>
                      </a:r>
                    </a:p>
                    <a:p>
                      <a:pPr lvl="0">
                        <a:spcAft>
                          <a:spcPts val="600"/>
                        </a:spcAft>
                        <a:buNone/>
                      </a:pPr>
                      <a:r>
                        <a:rPr lang="en-US" sz="2400" b="0" i="0" u="none" strike="noStrike" noProof="0" dirty="0">
                          <a:solidFill>
                            <a:srgbClr val="192A2E"/>
                          </a:solidFill>
                          <a:effectLst/>
                          <a:latin typeface="+mn-lt"/>
                        </a:rPr>
                        <a:t>LI: 50%</a:t>
                      </a:r>
                    </a:p>
                    <a:p>
                      <a:pPr lvl="0">
                        <a:spcAft>
                          <a:spcPts val="600"/>
                        </a:spcAft>
                        <a:buNone/>
                      </a:pPr>
                      <a:r>
                        <a:rPr lang="en-US" sz="2400" b="0" i="0" u="none" strike="noStrike" noProof="0" dirty="0">
                          <a:solidFill>
                            <a:srgbClr val="192A2E"/>
                          </a:solidFill>
                          <a:effectLst/>
                          <a:latin typeface="+mn-lt"/>
                        </a:rPr>
                        <a:t>EL: 60%</a:t>
                      </a:r>
                    </a:p>
                    <a:p>
                      <a:pPr lvl="0">
                        <a:spcAft>
                          <a:spcPts val="600"/>
                        </a:spcAft>
                        <a:buNone/>
                      </a:pPr>
                      <a:r>
                        <a:rPr lang="en-US" sz="2400" b="0" i="0" u="none" strike="noStrike" noProof="0" dirty="0">
                          <a:solidFill>
                            <a:srgbClr val="192A2E"/>
                          </a:solidFill>
                          <a:effectLst/>
                          <a:latin typeface="+mn-lt"/>
                        </a:rPr>
                        <a:t>FY: 50%</a:t>
                      </a:r>
                      <a:endParaRPr lang="en-US" sz="2400" dirty="0">
                        <a:latin typeface="+mn-lt"/>
                      </a:endParaRPr>
                    </a:p>
                  </a:txBody>
                  <a:tcPr marL="68580" marR="68580" marT="0" marB="0">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lvl="0">
                        <a:spcAft>
                          <a:spcPts val="600"/>
                        </a:spcAft>
                        <a:buNone/>
                      </a:pPr>
                      <a:r>
                        <a:rPr lang="en-US" sz="2400" b="0" i="0" u="none" strike="noStrike" noProof="0" dirty="0">
                          <a:solidFill>
                            <a:srgbClr val="192A2E"/>
                          </a:solidFill>
                          <a:effectLst/>
                          <a:latin typeface="+mn-lt"/>
                        </a:rPr>
                        <a:t>All: 77% </a:t>
                      </a:r>
                      <a:endParaRPr lang="en-US" sz="2400" b="0" i="0" u="none" strike="noStrike" noProof="0" dirty="0">
                        <a:solidFill>
                          <a:srgbClr val="000000"/>
                        </a:solidFill>
                        <a:effectLst/>
                        <a:latin typeface="+mn-lt"/>
                      </a:endParaRPr>
                    </a:p>
                    <a:p>
                      <a:pPr lvl="0">
                        <a:spcAft>
                          <a:spcPts val="600"/>
                        </a:spcAft>
                        <a:buNone/>
                      </a:pPr>
                      <a:r>
                        <a:rPr lang="en-US" sz="2400" b="0" i="0" u="none" strike="noStrike" noProof="0" dirty="0">
                          <a:solidFill>
                            <a:srgbClr val="192A2E"/>
                          </a:solidFill>
                          <a:effectLst/>
                          <a:latin typeface="+mn-lt"/>
                        </a:rPr>
                        <a:t>LI: 52%</a:t>
                      </a:r>
                      <a:endParaRPr lang="en-US" sz="2400" b="0" i="0" u="none" strike="noStrike" noProof="0" dirty="0">
                        <a:solidFill>
                          <a:srgbClr val="000000"/>
                        </a:solidFill>
                        <a:effectLst/>
                        <a:latin typeface="+mn-lt"/>
                      </a:endParaRPr>
                    </a:p>
                    <a:p>
                      <a:pPr lvl="0">
                        <a:spcAft>
                          <a:spcPts val="600"/>
                        </a:spcAft>
                        <a:buNone/>
                      </a:pPr>
                      <a:r>
                        <a:rPr lang="en-US" sz="2400" b="0" i="0" u="none" strike="noStrike" noProof="0" dirty="0">
                          <a:solidFill>
                            <a:srgbClr val="192A2E"/>
                          </a:solidFill>
                          <a:effectLst/>
                          <a:latin typeface="+mn-lt"/>
                        </a:rPr>
                        <a:t>EL: 65%</a:t>
                      </a:r>
                      <a:endParaRPr lang="en-US" sz="2400" b="0" i="0" u="none" strike="noStrike" noProof="0" dirty="0">
                        <a:solidFill>
                          <a:srgbClr val="000000"/>
                        </a:solidFill>
                        <a:effectLst/>
                        <a:latin typeface="+mn-lt"/>
                      </a:endParaRPr>
                    </a:p>
                    <a:p>
                      <a:pPr lvl="0">
                        <a:spcAft>
                          <a:spcPts val="600"/>
                        </a:spcAft>
                        <a:buNone/>
                      </a:pPr>
                      <a:r>
                        <a:rPr lang="en-US" sz="2400" b="0" i="0" u="none" strike="noStrike" noProof="0" dirty="0">
                          <a:solidFill>
                            <a:srgbClr val="192A2E"/>
                          </a:solidFill>
                          <a:effectLst/>
                          <a:latin typeface="+mn-lt"/>
                        </a:rPr>
                        <a:t>FY: 51%</a:t>
                      </a:r>
                      <a:endParaRPr lang="en-US" sz="2400" dirty="0">
                        <a:latin typeface="+mn-lt"/>
                      </a:endParaRPr>
                    </a:p>
                  </a:txBody>
                  <a:tcPr marL="68580" marR="68580" marT="0" marB="0">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lumMod val="85000"/>
                      </a:schemeClr>
                    </a:solidFill>
                  </a:tcPr>
                </a:tc>
                <a:tc>
                  <a:txBody>
                    <a:bodyPr/>
                    <a:lstStyle/>
                    <a:p>
                      <a:pPr>
                        <a:spcAft>
                          <a:spcPts val="600"/>
                        </a:spcAft>
                        <a:tabLst>
                          <a:tab pos="3234055" algn="l"/>
                        </a:tabLst>
                      </a:pPr>
                      <a:r>
                        <a:rPr lang="en-US" sz="2400">
                          <a:solidFill>
                            <a:srgbClr val="000000"/>
                          </a:solidFill>
                          <a:effectLst/>
                          <a:latin typeface="+mn-lt"/>
                          <a:cs typeface="Arial"/>
                        </a:rPr>
                        <a:t>N</a:t>
                      </a:r>
                      <a:r>
                        <a:rPr lang="en-US" sz="2400" kern="1200">
                          <a:solidFill>
                            <a:srgbClr val="000000"/>
                          </a:solidFill>
                          <a:effectLst/>
                          <a:latin typeface="+mn-lt"/>
                          <a:ea typeface="+mn-ea"/>
                          <a:cs typeface="Arial"/>
                        </a:rPr>
                        <a:t>A</a:t>
                      </a:r>
                    </a:p>
                  </a:txBody>
                  <a:tcPr marL="68580" marR="68580" marT="0" marB="0">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lumMod val="85000"/>
                      </a:schemeClr>
                    </a:solidFill>
                  </a:tcPr>
                </a:tc>
                <a:tc>
                  <a:txBody>
                    <a:bodyPr/>
                    <a:lstStyle/>
                    <a:p>
                      <a:pPr lvl="0">
                        <a:spcAft>
                          <a:spcPts val="600"/>
                        </a:spcAft>
                        <a:buNone/>
                      </a:pPr>
                      <a:r>
                        <a:rPr lang="en-US" sz="2400" b="0" i="0" u="none" strike="noStrike" noProof="0">
                          <a:solidFill>
                            <a:srgbClr val="192A2E"/>
                          </a:solidFill>
                          <a:effectLst/>
                          <a:latin typeface="+mn-lt"/>
                        </a:rPr>
                        <a:t>All:100%</a:t>
                      </a:r>
                    </a:p>
                    <a:p>
                      <a:pPr lvl="0">
                        <a:spcAft>
                          <a:spcPts val="600"/>
                        </a:spcAft>
                        <a:buNone/>
                      </a:pPr>
                      <a:r>
                        <a:rPr lang="en-US" sz="2400" b="0" i="0" u="none" strike="noStrike" noProof="0">
                          <a:solidFill>
                            <a:srgbClr val="192A2E"/>
                          </a:solidFill>
                          <a:effectLst/>
                          <a:latin typeface="+mn-lt"/>
                        </a:rPr>
                        <a:t>LI: 100%</a:t>
                      </a:r>
                    </a:p>
                    <a:p>
                      <a:pPr lvl="0">
                        <a:spcAft>
                          <a:spcPts val="600"/>
                        </a:spcAft>
                        <a:buNone/>
                      </a:pPr>
                      <a:r>
                        <a:rPr lang="en-US" sz="2400" b="0" i="0" u="none" strike="noStrike" noProof="0">
                          <a:solidFill>
                            <a:srgbClr val="192A2E"/>
                          </a:solidFill>
                          <a:effectLst/>
                          <a:latin typeface="+mn-lt"/>
                        </a:rPr>
                        <a:t>EL: 100%</a:t>
                      </a:r>
                    </a:p>
                    <a:p>
                      <a:pPr lvl="0">
                        <a:spcAft>
                          <a:spcPts val="600"/>
                        </a:spcAft>
                        <a:buNone/>
                      </a:pPr>
                      <a:r>
                        <a:rPr lang="en-US" sz="2400" b="0" i="0" u="none" strike="noStrike" noProof="0">
                          <a:solidFill>
                            <a:srgbClr val="192A2E"/>
                          </a:solidFill>
                          <a:effectLst/>
                          <a:latin typeface="+mn-lt"/>
                        </a:rPr>
                        <a:t>FY: 100%</a:t>
                      </a:r>
                      <a:endParaRPr lang="en-US" sz="2400">
                        <a:latin typeface="+mn-lt"/>
                      </a:endParaRPr>
                    </a:p>
                  </a:txBody>
                  <a:tcPr marL="68580" marR="68580" marT="0" marB="0">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noFill/>
                  </a:tcPr>
                </a:tc>
                <a:tc>
                  <a:txBody>
                    <a:bodyPr/>
                    <a:lstStyle/>
                    <a:p>
                      <a:pPr lvl="0">
                        <a:spcAft>
                          <a:spcPts val="600"/>
                        </a:spcAft>
                        <a:buNone/>
                      </a:pPr>
                      <a:r>
                        <a:rPr lang="en-US" sz="2400" b="0" i="0" u="none" strike="noStrike" noProof="0" dirty="0">
                          <a:solidFill>
                            <a:srgbClr val="192A2E"/>
                          </a:solidFill>
                          <a:effectLst/>
                          <a:latin typeface="+mn-lt"/>
                        </a:rPr>
                        <a:t>All:  2%</a:t>
                      </a:r>
                      <a:endParaRPr lang="en-US" sz="2400" b="0" i="0" u="none" strike="noStrike" noProof="0" dirty="0">
                        <a:solidFill>
                          <a:srgbClr val="000000"/>
                        </a:solidFill>
                        <a:effectLst/>
                        <a:latin typeface="+mn-lt"/>
                      </a:endParaRPr>
                    </a:p>
                    <a:p>
                      <a:pPr lvl="0">
                        <a:spcAft>
                          <a:spcPts val="600"/>
                        </a:spcAft>
                        <a:buNone/>
                      </a:pPr>
                      <a:r>
                        <a:rPr lang="en-US" sz="2400" b="0" i="0" u="none" strike="noStrike" noProof="0" dirty="0">
                          <a:solidFill>
                            <a:srgbClr val="192A2E"/>
                          </a:solidFill>
                          <a:effectLst/>
                          <a:latin typeface="+mn-lt"/>
                        </a:rPr>
                        <a:t>LI: 2%</a:t>
                      </a:r>
                      <a:endParaRPr lang="en-US" sz="2400" b="0" i="0" u="none" strike="noStrike" noProof="0" dirty="0">
                        <a:solidFill>
                          <a:srgbClr val="000000"/>
                        </a:solidFill>
                        <a:effectLst/>
                        <a:latin typeface="+mn-lt"/>
                      </a:endParaRPr>
                    </a:p>
                    <a:p>
                      <a:pPr lvl="0">
                        <a:spcAft>
                          <a:spcPts val="600"/>
                        </a:spcAft>
                        <a:buNone/>
                      </a:pPr>
                      <a:r>
                        <a:rPr lang="en-US" sz="2400" b="0" i="0" u="none" strike="noStrike" noProof="0" dirty="0">
                          <a:solidFill>
                            <a:srgbClr val="192A2E"/>
                          </a:solidFill>
                          <a:effectLst/>
                          <a:latin typeface="+mn-lt"/>
                        </a:rPr>
                        <a:t>EL: 5%</a:t>
                      </a:r>
                      <a:endParaRPr lang="en-US" sz="2400" b="0" i="0" u="none" strike="noStrike" noProof="0" dirty="0">
                        <a:solidFill>
                          <a:srgbClr val="000000"/>
                        </a:solidFill>
                        <a:effectLst/>
                        <a:latin typeface="+mn-lt"/>
                      </a:endParaRPr>
                    </a:p>
                    <a:p>
                      <a:pPr lvl="0">
                        <a:spcAft>
                          <a:spcPts val="600"/>
                        </a:spcAft>
                        <a:buNone/>
                      </a:pPr>
                      <a:r>
                        <a:rPr lang="en-US" sz="2400" b="0" i="0" u="none" strike="noStrike" noProof="0" dirty="0">
                          <a:solidFill>
                            <a:srgbClr val="192A2E"/>
                          </a:solidFill>
                          <a:effectLst/>
                          <a:latin typeface="+mn-lt"/>
                        </a:rPr>
                        <a:t>FY: 1%</a:t>
                      </a:r>
                      <a:endParaRPr lang="en-US" sz="2400" dirty="0">
                        <a:latin typeface="+mn-lt"/>
                      </a:endParaRPr>
                    </a:p>
                  </a:txBody>
                  <a:tcPr marL="68580" marR="68580" marT="0" marB="0">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84895712"/>
                  </a:ext>
                </a:extLst>
              </a:tr>
            </a:tbl>
          </a:graphicData>
        </a:graphic>
      </p:graphicFrame>
      <p:sp>
        <p:nvSpPr>
          <p:cNvPr id="4" name="Content Placeholder 3">
            <a:extLst>
              <a:ext uri="{FF2B5EF4-FFF2-40B4-BE49-F238E27FC236}">
                <a16:creationId xmlns:a16="http://schemas.microsoft.com/office/drawing/2014/main" id="{7BF2D0EF-D33C-235C-5D30-40788E96A2F2}"/>
              </a:ext>
            </a:extLst>
          </p:cNvPr>
          <p:cNvSpPr>
            <a:spLocks noGrp="1"/>
          </p:cNvSpPr>
          <p:nvPr>
            <p:ph sz="half" idx="2"/>
          </p:nvPr>
        </p:nvSpPr>
        <p:spPr>
          <a:xfrm>
            <a:off x="1311579" y="5933727"/>
            <a:ext cx="10827955" cy="600324"/>
          </a:xfrm>
        </p:spPr>
        <p:txBody>
          <a:bodyPr>
            <a:normAutofit/>
          </a:bodyPr>
          <a:lstStyle/>
          <a:p>
            <a:pPr marL="0" indent="0">
              <a:buNone/>
            </a:pPr>
            <a:r>
              <a:rPr lang="en-US" dirty="0"/>
              <a:t>Key: All: All families, LI: low-income, EL: English learner, FY: foster youth</a:t>
            </a:r>
          </a:p>
        </p:txBody>
      </p:sp>
    </p:spTree>
    <p:extLst>
      <p:ext uri="{BB962C8B-B14F-4D97-AF65-F5344CB8AC3E}">
        <p14:creationId xmlns:p14="http://schemas.microsoft.com/office/powerpoint/2010/main" val="38629040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1CDFF-BBBF-60A1-1D26-C58FCFAF107D}"/>
              </a:ext>
            </a:extLst>
          </p:cNvPr>
          <p:cNvSpPr>
            <a:spLocks noGrp="1"/>
          </p:cNvSpPr>
          <p:nvPr>
            <p:ph type="title"/>
          </p:nvPr>
        </p:nvSpPr>
        <p:spPr>
          <a:xfrm>
            <a:off x="2410045" y="329899"/>
            <a:ext cx="8911687" cy="1280890"/>
          </a:xfrm>
        </p:spPr>
        <p:txBody>
          <a:bodyPr/>
          <a:lstStyle/>
          <a:p>
            <a:r>
              <a:rPr lang="en-US" dirty="0"/>
              <a:t>Example: Metrics (1)</a:t>
            </a:r>
          </a:p>
        </p:txBody>
      </p:sp>
      <p:sp>
        <p:nvSpPr>
          <p:cNvPr id="6" name="Slide Number Placeholder 5">
            <a:extLst>
              <a:ext uri="{FF2B5EF4-FFF2-40B4-BE49-F238E27FC236}">
                <a16:creationId xmlns:a16="http://schemas.microsoft.com/office/drawing/2014/main" id="{942DA341-840A-41CF-6670-214021EA1B94}"/>
              </a:ext>
            </a:extLst>
          </p:cNvPr>
          <p:cNvSpPr>
            <a:spLocks noGrp="1"/>
          </p:cNvSpPr>
          <p:nvPr>
            <p:ph type="sldNum" sz="quarter" idx="12"/>
          </p:nvPr>
        </p:nvSpPr>
        <p:spPr/>
        <p:txBody>
          <a:bodyPr/>
          <a:lstStyle/>
          <a:p>
            <a:fld id="{48F63A3B-78C7-47BE-AE5E-E10140E04643}" type="slidenum">
              <a:rPr lang="en-US" smtClean="0"/>
              <a:pPr/>
              <a:t>47</a:t>
            </a:fld>
            <a:endParaRPr lang="en-US" dirty="0"/>
          </a:p>
        </p:txBody>
      </p:sp>
      <p:graphicFrame>
        <p:nvGraphicFramePr>
          <p:cNvPr id="7" name="Content Placeholder 7" descr="Table with examples of metrics and other information.">
            <a:extLst>
              <a:ext uri="{FF2B5EF4-FFF2-40B4-BE49-F238E27FC236}">
                <a16:creationId xmlns:a16="http://schemas.microsoft.com/office/drawing/2014/main" id="{2D8D5931-5D95-0E4A-5321-A204C9D5DE6F}"/>
              </a:ext>
            </a:extLst>
          </p:cNvPr>
          <p:cNvGraphicFramePr>
            <a:graphicFrameLocks noGrp="1"/>
          </p:cNvGraphicFramePr>
          <p:nvPr>
            <p:ph idx="1"/>
          </p:nvPr>
        </p:nvGraphicFramePr>
        <p:xfrm>
          <a:off x="264560" y="1264080"/>
          <a:ext cx="11662880" cy="5574904"/>
        </p:xfrm>
        <a:graphic>
          <a:graphicData uri="http://schemas.openxmlformats.org/drawingml/2006/table">
            <a:tbl>
              <a:tblPr firstRow="1" firstCol="1" bandRow="1">
                <a:tableStyleId>{5C22544A-7EE6-4342-B048-85BDC9FD1C3A}</a:tableStyleId>
              </a:tblPr>
              <a:tblGrid>
                <a:gridCol w="895226">
                  <a:extLst>
                    <a:ext uri="{9D8B030D-6E8A-4147-A177-3AD203B41FA5}">
                      <a16:colId xmlns:a16="http://schemas.microsoft.com/office/drawing/2014/main" val="3511429531"/>
                    </a:ext>
                  </a:extLst>
                </a:gridCol>
                <a:gridCol w="3595094">
                  <a:extLst>
                    <a:ext uri="{9D8B030D-6E8A-4147-A177-3AD203B41FA5}">
                      <a16:colId xmlns:a16="http://schemas.microsoft.com/office/drawing/2014/main" val="3216886531"/>
                    </a:ext>
                  </a:extLst>
                </a:gridCol>
                <a:gridCol w="1604109">
                  <a:extLst>
                    <a:ext uri="{9D8B030D-6E8A-4147-A177-3AD203B41FA5}">
                      <a16:colId xmlns:a16="http://schemas.microsoft.com/office/drawing/2014/main" val="1507758009"/>
                    </a:ext>
                  </a:extLst>
                </a:gridCol>
                <a:gridCol w="1256041">
                  <a:extLst>
                    <a:ext uri="{9D8B030D-6E8A-4147-A177-3AD203B41FA5}">
                      <a16:colId xmlns:a16="http://schemas.microsoft.com/office/drawing/2014/main" val="2998488187"/>
                    </a:ext>
                  </a:extLst>
                </a:gridCol>
                <a:gridCol w="1327802">
                  <a:extLst>
                    <a:ext uri="{9D8B030D-6E8A-4147-A177-3AD203B41FA5}">
                      <a16:colId xmlns:a16="http://schemas.microsoft.com/office/drawing/2014/main" val="2253042672"/>
                    </a:ext>
                  </a:extLst>
                </a:gridCol>
                <a:gridCol w="1505176">
                  <a:extLst>
                    <a:ext uri="{9D8B030D-6E8A-4147-A177-3AD203B41FA5}">
                      <a16:colId xmlns:a16="http://schemas.microsoft.com/office/drawing/2014/main" val="324906375"/>
                    </a:ext>
                  </a:extLst>
                </a:gridCol>
                <a:gridCol w="1479432">
                  <a:extLst>
                    <a:ext uri="{9D8B030D-6E8A-4147-A177-3AD203B41FA5}">
                      <a16:colId xmlns:a16="http://schemas.microsoft.com/office/drawing/2014/main" val="3454699059"/>
                    </a:ext>
                  </a:extLst>
                </a:gridCol>
              </a:tblGrid>
              <a:tr h="1664935">
                <a:tc>
                  <a:txBody>
                    <a:bodyPr/>
                    <a:lstStyle/>
                    <a:p>
                      <a:pPr algn="ctr">
                        <a:spcAft>
                          <a:spcPts val="600"/>
                        </a:spcAft>
                        <a:tabLst>
                          <a:tab pos="3234055" algn="l"/>
                        </a:tabLst>
                      </a:pPr>
                      <a:r>
                        <a:rPr lang="en-US" sz="2400" b="0" spc="-150" dirty="0">
                          <a:solidFill>
                            <a:srgbClr val="000000"/>
                          </a:solidFill>
                          <a:effectLst/>
                          <a:latin typeface="+mn-lt"/>
                          <a:ea typeface="Calibri"/>
                          <a:cs typeface="Arial"/>
                        </a:rPr>
                        <a:t>Metric #</a:t>
                      </a:r>
                      <a:endParaRPr lang="en-US" sz="2400" b="0" spc="-150" dirty="0">
                        <a:effectLst/>
                        <a:latin typeface="+mn-lt"/>
                        <a:ea typeface="Calibri"/>
                        <a:cs typeface="Arial"/>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spcAft>
                          <a:spcPts val="600"/>
                        </a:spcAft>
                        <a:tabLst>
                          <a:tab pos="3234055" algn="l"/>
                        </a:tabLst>
                      </a:pPr>
                      <a:r>
                        <a:rPr lang="en-US" sz="2400" b="0" spc="-150" dirty="0">
                          <a:solidFill>
                            <a:srgbClr val="000000"/>
                          </a:solidFill>
                          <a:effectLst/>
                          <a:latin typeface="+mn-lt"/>
                          <a:ea typeface="Calibri"/>
                          <a:cs typeface="Arial"/>
                        </a:rPr>
                        <a:t>Metric</a:t>
                      </a:r>
                      <a:endParaRPr lang="en-US" sz="2400" b="0" spc="-150" dirty="0">
                        <a:effectLst/>
                        <a:latin typeface="+mn-lt"/>
                        <a:ea typeface="Calibri"/>
                        <a:cs typeface="Arial"/>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spcAft>
                          <a:spcPts val="600"/>
                        </a:spcAft>
                        <a:tabLst>
                          <a:tab pos="3234055" algn="l"/>
                        </a:tabLst>
                      </a:pPr>
                      <a:r>
                        <a:rPr lang="en-US" sz="2400" b="0" spc="-150" dirty="0">
                          <a:solidFill>
                            <a:srgbClr val="000000"/>
                          </a:solidFill>
                          <a:effectLst/>
                          <a:latin typeface="+mn-lt"/>
                          <a:ea typeface="Calibri"/>
                          <a:cs typeface="Arial"/>
                        </a:rPr>
                        <a:t>Baseline</a:t>
                      </a:r>
                      <a:endParaRPr lang="en-US" sz="2400" b="0" spc="-150" dirty="0">
                        <a:effectLst/>
                        <a:latin typeface="+mn-lt"/>
                        <a:ea typeface="Calibri"/>
                        <a:cs typeface="Arial"/>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spcAft>
                          <a:spcPts val="600"/>
                        </a:spcAft>
                      </a:pPr>
                      <a:r>
                        <a:rPr lang="en-US" sz="2400" b="0" spc="-150" dirty="0">
                          <a:solidFill>
                            <a:srgbClr val="000000"/>
                          </a:solidFill>
                          <a:effectLst/>
                          <a:latin typeface="+mn-lt"/>
                          <a:ea typeface="Calibri"/>
                          <a:cs typeface="Arial"/>
                        </a:rPr>
                        <a:t>Year 1 Outcome </a:t>
                      </a:r>
                      <a:endParaRPr lang="en-US" sz="2400" b="0" spc="-150" dirty="0">
                        <a:effectLst/>
                        <a:latin typeface="+mn-lt"/>
                        <a:ea typeface="Calibri"/>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spcAft>
                          <a:spcPts val="600"/>
                        </a:spcAft>
                      </a:pPr>
                      <a:r>
                        <a:rPr lang="en-US" sz="2400" b="0" spc="-150" dirty="0">
                          <a:solidFill>
                            <a:srgbClr val="000000"/>
                          </a:solidFill>
                          <a:effectLst/>
                          <a:latin typeface="+mn-lt"/>
                          <a:ea typeface="Calibri"/>
                          <a:cs typeface="Arial"/>
                        </a:rPr>
                        <a:t>Year 2 Outcome </a:t>
                      </a:r>
                      <a:endParaRPr lang="en-US" sz="2400" b="0" spc="-150" dirty="0">
                        <a:effectLst/>
                        <a:latin typeface="+mn-lt"/>
                        <a:ea typeface="Calibri"/>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spcAft>
                          <a:spcPts val="600"/>
                        </a:spcAft>
                        <a:tabLst>
                          <a:tab pos="3234055" algn="l"/>
                        </a:tabLst>
                      </a:pPr>
                      <a:r>
                        <a:rPr lang="en-US" sz="2400" b="0" spc="-150" dirty="0">
                          <a:solidFill>
                            <a:srgbClr val="000000"/>
                          </a:solidFill>
                          <a:effectLst/>
                          <a:latin typeface="+mn-lt"/>
                          <a:ea typeface="Calibri"/>
                          <a:cs typeface="Arial"/>
                        </a:rPr>
                        <a:t>Target for Year 3 Outcome</a:t>
                      </a:r>
                      <a:endParaRPr lang="en-US" sz="2400" b="0" spc="-150" dirty="0">
                        <a:effectLst/>
                        <a:latin typeface="+mn-lt"/>
                        <a:ea typeface="Calibri"/>
                        <a:cs typeface="Arial"/>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algn="ctr">
                        <a:spcAft>
                          <a:spcPts val="600"/>
                        </a:spcAft>
                        <a:tabLst>
                          <a:tab pos="3234055" algn="l"/>
                        </a:tabLst>
                      </a:pPr>
                      <a:r>
                        <a:rPr lang="en-US" sz="2400" b="0" spc="-150" dirty="0">
                          <a:solidFill>
                            <a:srgbClr val="000000"/>
                          </a:solidFill>
                          <a:effectLst/>
                          <a:latin typeface="+mn-lt"/>
                          <a:ea typeface="Calibri"/>
                          <a:cs typeface="Arial"/>
                        </a:rPr>
                        <a:t>Current Difference from Baseline</a:t>
                      </a:r>
                      <a:endParaRPr lang="en-US" sz="2400" b="0" spc="-150" dirty="0">
                        <a:effectLst/>
                        <a:latin typeface="+mn-lt"/>
                        <a:ea typeface="Calibri"/>
                        <a:cs typeface="Arial"/>
                      </a:endParaRPr>
                    </a:p>
                  </a:txBody>
                  <a:tcPr marL="68580" marR="68580" marT="0" marB="0"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extLst>
                  <a:ext uri="{0D108BD9-81ED-4DB2-BD59-A6C34878D82A}">
                    <a16:rowId xmlns:a16="http://schemas.microsoft.com/office/drawing/2014/main" val="2634906185"/>
                  </a:ext>
                </a:extLst>
              </a:tr>
              <a:tr h="1664935">
                <a:tc>
                  <a:txBody>
                    <a:bodyPr/>
                    <a:lstStyle/>
                    <a:p>
                      <a:pPr lvl="0" algn="ctr">
                        <a:spcAft>
                          <a:spcPts val="600"/>
                        </a:spcAft>
                        <a:buNone/>
                        <a:tabLst>
                          <a:tab pos="3234055" algn="l"/>
                        </a:tabLst>
                      </a:pPr>
                      <a:r>
                        <a:rPr lang="en-US" sz="2400">
                          <a:solidFill>
                            <a:srgbClr val="000000"/>
                          </a:solidFill>
                          <a:effectLst/>
                          <a:latin typeface="+mn-lt"/>
                          <a:cs typeface="Arial"/>
                        </a:rPr>
                        <a:t>2</a:t>
                      </a:r>
                    </a:p>
                  </a:txBody>
                  <a:tcPr marL="68580" marR="68580" marT="0" marB="0" anchor="ctr">
                    <a:lnL w="12700">
                      <a:solidFill>
                        <a:srgbClr val="8496B0"/>
                      </a:solidFill>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lvl="0">
                        <a:spcAft>
                          <a:spcPts val="600"/>
                        </a:spcAft>
                        <a:buNone/>
                      </a:pPr>
                      <a:r>
                        <a:rPr lang="en-US" sz="2400" b="0" i="0" u="none" strike="noStrike" baseline="0" noProof="0" dirty="0">
                          <a:solidFill>
                            <a:schemeClr val="tx1"/>
                          </a:solidFill>
                          <a:effectLst/>
                          <a:latin typeface="+mn-lt"/>
                        </a:rPr>
                        <a:t>Percent of staff that feel that personal development (PD) helps staff to build family – school partnerships</a:t>
                      </a:r>
                      <a:endParaRPr lang="en-US" sz="2400" b="0" dirty="0">
                        <a:solidFill>
                          <a:schemeClr val="tx1"/>
                        </a:solidFill>
                        <a:latin typeface="+mn-lt"/>
                      </a:endParaRPr>
                    </a:p>
                  </a:txBody>
                  <a:tcPr marL="68580" marR="68580" marT="0" marB="0">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lvl="0">
                        <a:spcAft>
                          <a:spcPts val="600"/>
                        </a:spcAft>
                        <a:buNone/>
                        <a:tabLst>
                          <a:tab pos="3234055" algn="l"/>
                        </a:tabLst>
                      </a:pPr>
                      <a:r>
                        <a:rPr lang="en-US" sz="2400" b="0" i="0" u="none" strike="noStrike" baseline="0" noProof="0">
                          <a:solidFill>
                            <a:srgbClr val="000000"/>
                          </a:solidFill>
                          <a:effectLst/>
                          <a:latin typeface="+mn-lt"/>
                        </a:rPr>
                        <a:t>85%</a:t>
                      </a:r>
                      <a:endParaRPr lang="en-US" sz="2400">
                        <a:latin typeface="+mn-lt"/>
                      </a:endParaRPr>
                    </a:p>
                  </a:txBody>
                  <a:tcPr marL="68580" marR="68580" marT="0" marB="0">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lvl="0">
                        <a:spcAft>
                          <a:spcPts val="600"/>
                        </a:spcAft>
                        <a:buNone/>
                        <a:tabLst>
                          <a:tab pos="3234055" algn="l"/>
                        </a:tabLst>
                      </a:pPr>
                      <a:r>
                        <a:rPr lang="en-US" sz="2400" b="0" i="0" u="none" strike="noStrike" noProof="0">
                          <a:solidFill>
                            <a:srgbClr val="000000"/>
                          </a:solidFill>
                          <a:effectLst/>
                          <a:latin typeface="+mn-lt"/>
                        </a:rPr>
                        <a:t>90%</a:t>
                      </a:r>
                      <a:endParaRPr lang="en-US" sz="2400">
                        <a:latin typeface="+mn-lt"/>
                      </a:endParaRPr>
                    </a:p>
                  </a:txBody>
                  <a:tcPr marL="68580" marR="68580" marT="0" marB="0">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lumMod val="85000"/>
                      </a:schemeClr>
                    </a:solidFill>
                  </a:tcPr>
                </a:tc>
                <a:tc>
                  <a:txBody>
                    <a:bodyPr/>
                    <a:lstStyle/>
                    <a:p>
                      <a:pPr lvl="0">
                        <a:spcAft>
                          <a:spcPts val="600"/>
                        </a:spcAft>
                        <a:buNone/>
                        <a:tabLst>
                          <a:tab pos="3234055" algn="l"/>
                        </a:tabLst>
                      </a:pPr>
                      <a:r>
                        <a:rPr lang="en-US" sz="2400" kern="1200" dirty="0">
                          <a:solidFill>
                            <a:srgbClr val="000000"/>
                          </a:solidFill>
                          <a:effectLst/>
                          <a:latin typeface="+mn-lt"/>
                          <a:ea typeface="+mn-ea"/>
                          <a:cs typeface="Arial"/>
                        </a:rPr>
                        <a:t>NA</a:t>
                      </a:r>
                    </a:p>
                  </a:txBody>
                  <a:tcPr marL="68580" marR="68580" marT="0" marB="0">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lumMod val="85000"/>
                      </a:schemeClr>
                    </a:solidFill>
                  </a:tcPr>
                </a:tc>
                <a:tc>
                  <a:txBody>
                    <a:bodyPr/>
                    <a:lstStyle/>
                    <a:p>
                      <a:pPr lvl="0">
                        <a:spcAft>
                          <a:spcPts val="600"/>
                        </a:spcAft>
                        <a:buNone/>
                        <a:tabLst>
                          <a:tab pos="3234055" algn="l"/>
                        </a:tabLst>
                      </a:pPr>
                      <a:r>
                        <a:rPr lang="en-US" sz="2400" b="0" i="0" u="none" strike="noStrike" baseline="0" noProof="0">
                          <a:solidFill>
                            <a:srgbClr val="000000"/>
                          </a:solidFill>
                          <a:effectLst/>
                          <a:latin typeface="+mn-lt"/>
                        </a:rPr>
                        <a:t>100%</a:t>
                      </a:r>
                      <a:endParaRPr lang="en-US" sz="2400">
                        <a:latin typeface="+mn-lt"/>
                      </a:endParaRPr>
                    </a:p>
                  </a:txBody>
                  <a:tcPr marL="68580" marR="68580" marT="0" marB="0">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noFill/>
                  </a:tcPr>
                </a:tc>
                <a:tc>
                  <a:txBody>
                    <a:bodyPr/>
                    <a:lstStyle/>
                    <a:p>
                      <a:pPr lvl="0">
                        <a:spcAft>
                          <a:spcPts val="600"/>
                        </a:spcAft>
                        <a:buNone/>
                        <a:tabLst>
                          <a:tab pos="3234055" algn="l"/>
                        </a:tabLst>
                      </a:pPr>
                      <a:r>
                        <a:rPr lang="en-US" sz="2400" dirty="0">
                          <a:solidFill>
                            <a:srgbClr val="000000"/>
                          </a:solidFill>
                          <a:effectLst/>
                          <a:latin typeface="+mn-lt"/>
                          <a:cs typeface="Arial"/>
                        </a:rPr>
                        <a:t>5%</a:t>
                      </a:r>
                    </a:p>
                  </a:txBody>
                  <a:tcPr marL="68580" marR="68580" marT="0" marB="0">
                    <a:lnL w="12700" cap="flat" cmpd="sng" algn="ctr">
                      <a:solidFill>
                        <a:srgbClr val="8496B0"/>
                      </a:solidFill>
                      <a:prstDash val="solid"/>
                      <a:round/>
                      <a:headEnd type="none" w="med" len="med"/>
                      <a:tailEnd type="none" w="med" len="med"/>
                    </a:lnL>
                    <a:lnR w="12700">
                      <a:solidFill>
                        <a:srgbClr val="8496B0"/>
                      </a:solidFill>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74737728"/>
                  </a:ext>
                </a:extLst>
              </a:tr>
              <a:tr h="2081169">
                <a:tc>
                  <a:txBody>
                    <a:bodyPr/>
                    <a:lstStyle/>
                    <a:p>
                      <a:pPr lvl="0" algn="ctr">
                        <a:spcAft>
                          <a:spcPts val="600"/>
                        </a:spcAft>
                        <a:buNone/>
                        <a:tabLst>
                          <a:tab pos="3234055" algn="l"/>
                        </a:tabLst>
                      </a:pPr>
                      <a:r>
                        <a:rPr lang="en-US" sz="2400">
                          <a:solidFill>
                            <a:srgbClr val="000000"/>
                          </a:solidFill>
                          <a:effectLst/>
                          <a:latin typeface="+mn-lt"/>
                          <a:cs typeface="Arial"/>
                        </a:rPr>
                        <a:t>3</a:t>
                      </a:r>
                    </a:p>
                  </a:txBody>
                  <a:tcPr marL="68580" marR="68580" marT="0" marB="0" anchor="ctr">
                    <a:lnL w="12700">
                      <a:solidFill>
                        <a:srgbClr val="8496B0"/>
                      </a:solidFill>
                    </a:lnL>
                    <a:lnR w="12700">
                      <a:solidFill>
                        <a:srgbClr val="8496B0"/>
                      </a:solidFill>
                    </a:lnR>
                    <a:lnT w="12700">
                      <a:solidFill>
                        <a:srgbClr val="8496B0"/>
                      </a:solidFill>
                    </a:lnT>
                    <a:lnB w="12700">
                      <a:solidFill>
                        <a:srgbClr val="8496B0"/>
                      </a:solidFill>
                    </a:lnB>
                    <a:solidFill>
                      <a:schemeClr val="bg1"/>
                    </a:solidFill>
                  </a:tcPr>
                </a:tc>
                <a:tc>
                  <a:txBody>
                    <a:bodyPr/>
                    <a:lstStyle/>
                    <a:p>
                      <a:pPr lvl="0">
                        <a:spcAft>
                          <a:spcPts val="600"/>
                        </a:spcAft>
                        <a:buNone/>
                      </a:pPr>
                      <a:r>
                        <a:rPr lang="en-US" sz="2400" b="0" i="0" u="none" strike="noStrike" noProof="0" dirty="0">
                          <a:solidFill>
                            <a:schemeClr val="tx1"/>
                          </a:solidFill>
                          <a:effectLst/>
                          <a:latin typeface="+mn-lt"/>
                        </a:rPr>
                        <a:t>Percent of families that feel that PD helps them to partner better with school</a:t>
                      </a:r>
                      <a:endParaRPr lang="en-US" sz="2400" b="0" dirty="0">
                        <a:solidFill>
                          <a:schemeClr val="tx1"/>
                        </a:solidFill>
                        <a:latin typeface="+mn-lt"/>
                      </a:endParaRPr>
                    </a:p>
                  </a:txBody>
                  <a:tcPr marL="68580" marR="68580" marT="0" marB="0">
                    <a:lnL w="12700">
                      <a:solidFill>
                        <a:srgbClr val="8496B0"/>
                      </a:solidFill>
                    </a:lnL>
                    <a:lnR w="12700">
                      <a:solidFill>
                        <a:srgbClr val="8496B0"/>
                      </a:solidFill>
                    </a:lnR>
                    <a:lnT w="12700">
                      <a:solidFill>
                        <a:srgbClr val="8496B0"/>
                      </a:solidFill>
                    </a:lnT>
                    <a:lnB w="12700">
                      <a:solidFill>
                        <a:srgbClr val="8496B0"/>
                      </a:solidFill>
                    </a:lnB>
                    <a:solidFill>
                      <a:schemeClr val="bg1"/>
                    </a:solidFill>
                  </a:tcPr>
                </a:tc>
                <a:tc>
                  <a:txBody>
                    <a:bodyPr/>
                    <a:lstStyle/>
                    <a:p>
                      <a:pPr lvl="0">
                        <a:spcAft>
                          <a:spcPts val="600"/>
                        </a:spcAft>
                        <a:buNone/>
                        <a:tabLst>
                          <a:tab pos="3234055" algn="l"/>
                        </a:tabLst>
                      </a:pPr>
                      <a:r>
                        <a:rPr lang="en-US" sz="2400" b="0" i="0" u="none" strike="noStrike" baseline="0" noProof="0">
                          <a:solidFill>
                            <a:srgbClr val="000000"/>
                          </a:solidFill>
                          <a:effectLst/>
                          <a:latin typeface="+mn-lt"/>
                        </a:rPr>
                        <a:t>30%</a:t>
                      </a:r>
                      <a:endParaRPr lang="en-US" sz="2400">
                        <a:latin typeface="+mn-lt"/>
                      </a:endParaRPr>
                    </a:p>
                  </a:txBody>
                  <a:tcPr marL="68580" marR="68580" marT="0" marB="0">
                    <a:lnL w="12700">
                      <a:solidFill>
                        <a:srgbClr val="8496B0"/>
                      </a:solidFill>
                    </a:lnL>
                    <a:lnR w="12700">
                      <a:solidFill>
                        <a:srgbClr val="8496B0"/>
                      </a:solidFill>
                    </a:lnR>
                    <a:lnT w="12700">
                      <a:solidFill>
                        <a:srgbClr val="8496B0"/>
                      </a:solidFill>
                    </a:lnT>
                    <a:lnB w="12700">
                      <a:solidFill>
                        <a:srgbClr val="8496B0"/>
                      </a:solidFill>
                    </a:lnB>
                    <a:solidFill>
                      <a:schemeClr val="bg1"/>
                    </a:solidFill>
                  </a:tcPr>
                </a:tc>
                <a:tc>
                  <a:txBody>
                    <a:bodyPr/>
                    <a:lstStyle/>
                    <a:p>
                      <a:pPr lvl="0">
                        <a:spcAft>
                          <a:spcPts val="600"/>
                        </a:spcAft>
                        <a:buNone/>
                        <a:tabLst>
                          <a:tab pos="3234055" algn="l"/>
                        </a:tabLst>
                      </a:pPr>
                      <a:r>
                        <a:rPr lang="en-US" sz="2400" b="0" i="0" u="none" strike="noStrike" noProof="0">
                          <a:solidFill>
                            <a:srgbClr val="000000"/>
                          </a:solidFill>
                          <a:effectLst/>
                          <a:latin typeface="+mn-lt"/>
                        </a:rPr>
                        <a:t>36%</a:t>
                      </a:r>
                      <a:endParaRPr lang="en-US" sz="2400">
                        <a:latin typeface="+mn-lt"/>
                      </a:endParaRPr>
                    </a:p>
                  </a:txBody>
                  <a:tcPr marL="68580" marR="68580" marT="0" marB="0">
                    <a:lnL w="12700">
                      <a:solidFill>
                        <a:srgbClr val="8496B0"/>
                      </a:solidFill>
                    </a:lnL>
                    <a:lnR w="12700">
                      <a:solidFill>
                        <a:srgbClr val="8496B0"/>
                      </a:solidFill>
                    </a:lnR>
                    <a:lnT w="12700">
                      <a:solidFill>
                        <a:srgbClr val="8496B0"/>
                      </a:solidFill>
                    </a:lnT>
                    <a:lnB w="12700">
                      <a:solidFill>
                        <a:srgbClr val="8496B0"/>
                      </a:solidFill>
                    </a:lnB>
                    <a:solidFill>
                      <a:schemeClr val="bg1">
                        <a:lumMod val="85000"/>
                      </a:schemeClr>
                    </a:solidFill>
                  </a:tcPr>
                </a:tc>
                <a:tc>
                  <a:txBody>
                    <a:bodyPr/>
                    <a:lstStyle/>
                    <a:p>
                      <a:pPr lvl="0">
                        <a:spcAft>
                          <a:spcPts val="600"/>
                        </a:spcAft>
                        <a:buNone/>
                        <a:tabLst>
                          <a:tab pos="3234055" algn="l"/>
                        </a:tabLst>
                      </a:pPr>
                      <a:r>
                        <a:rPr lang="en-US" sz="2400" kern="1200">
                          <a:solidFill>
                            <a:srgbClr val="000000"/>
                          </a:solidFill>
                          <a:effectLst/>
                          <a:latin typeface="+mn-lt"/>
                          <a:ea typeface="+mn-ea"/>
                          <a:cs typeface="Arial"/>
                        </a:rPr>
                        <a:t>NA</a:t>
                      </a:r>
                    </a:p>
                  </a:txBody>
                  <a:tcPr marL="68580" marR="68580" marT="0" marB="0">
                    <a:lnL w="12700">
                      <a:solidFill>
                        <a:srgbClr val="8496B0"/>
                      </a:solidFill>
                    </a:lnL>
                    <a:lnR w="12700">
                      <a:solidFill>
                        <a:srgbClr val="8496B0"/>
                      </a:solidFill>
                    </a:lnR>
                    <a:lnT w="12700">
                      <a:solidFill>
                        <a:srgbClr val="8496B0"/>
                      </a:solidFill>
                    </a:lnT>
                    <a:lnB w="12700">
                      <a:solidFill>
                        <a:srgbClr val="8496B0"/>
                      </a:solidFill>
                    </a:lnB>
                    <a:solidFill>
                      <a:schemeClr val="bg1">
                        <a:lumMod val="85000"/>
                      </a:schemeClr>
                    </a:solidFill>
                  </a:tcPr>
                </a:tc>
                <a:tc>
                  <a:txBody>
                    <a:bodyPr/>
                    <a:lstStyle/>
                    <a:p>
                      <a:pPr lvl="0">
                        <a:spcAft>
                          <a:spcPts val="600"/>
                        </a:spcAft>
                        <a:buNone/>
                        <a:tabLst>
                          <a:tab pos="3234055" algn="l"/>
                        </a:tabLst>
                      </a:pPr>
                      <a:r>
                        <a:rPr lang="en-US" sz="2400" b="0" i="0" u="none" strike="noStrike" baseline="0" noProof="0">
                          <a:solidFill>
                            <a:srgbClr val="000000"/>
                          </a:solidFill>
                          <a:effectLst/>
                          <a:latin typeface="+mn-lt"/>
                        </a:rPr>
                        <a:t>100%</a:t>
                      </a:r>
                      <a:endParaRPr lang="en-US" sz="2400">
                        <a:latin typeface="+mn-lt"/>
                      </a:endParaRPr>
                    </a:p>
                  </a:txBody>
                  <a:tcPr marL="68580" marR="68580" marT="0" marB="0">
                    <a:lnL w="12700">
                      <a:solidFill>
                        <a:srgbClr val="8496B0"/>
                      </a:solidFill>
                    </a:lnL>
                    <a:lnR w="12700">
                      <a:solidFill>
                        <a:srgbClr val="8496B0"/>
                      </a:solidFill>
                    </a:lnR>
                    <a:lnT w="12700">
                      <a:solidFill>
                        <a:srgbClr val="8496B0"/>
                      </a:solidFill>
                    </a:lnT>
                    <a:lnB w="12700">
                      <a:solidFill>
                        <a:srgbClr val="8496B0"/>
                      </a:solidFill>
                    </a:lnB>
                    <a:noFill/>
                  </a:tcPr>
                </a:tc>
                <a:tc>
                  <a:txBody>
                    <a:bodyPr/>
                    <a:lstStyle/>
                    <a:p>
                      <a:pPr lvl="0">
                        <a:spcAft>
                          <a:spcPts val="600"/>
                        </a:spcAft>
                        <a:buNone/>
                        <a:tabLst>
                          <a:tab pos="3234055" algn="l"/>
                        </a:tabLst>
                      </a:pPr>
                      <a:r>
                        <a:rPr lang="en-US" sz="2400" dirty="0">
                          <a:solidFill>
                            <a:srgbClr val="000000"/>
                          </a:solidFill>
                          <a:effectLst/>
                          <a:latin typeface="+mn-lt"/>
                          <a:cs typeface="Arial"/>
                        </a:rPr>
                        <a:t>6%</a:t>
                      </a:r>
                    </a:p>
                  </a:txBody>
                  <a:tcPr marL="68580" marR="68580" marT="0" marB="0">
                    <a:lnL w="12700">
                      <a:solidFill>
                        <a:srgbClr val="8496B0"/>
                      </a:solidFill>
                    </a:lnL>
                    <a:lnR w="12700">
                      <a:solidFill>
                        <a:srgbClr val="8496B0"/>
                      </a:solidFill>
                    </a:lnR>
                    <a:lnT w="12700">
                      <a:solidFill>
                        <a:srgbClr val="8496B0"/>
                      </a:solidFill>
                    </a:lnT>
                    <a:lnB w="12700">
                      <a:solidFill>
                        <a:srgbClr val="8496B0"/>
                      </a:solidFill>
                    </a:lnB>
                    <a:solidFill>
                      <a:schemeClr val="bg1">
                        <a:lumMod val="85000"/>
                      </a:schemeClr>
                    </a:solidFill>
                  </a:tcPr>
                </a:tc>
                <a:extLst>
                  <a:ext uri="{0D108BD9-81ED-4DB2-BD59-A6C34878D82A}">
                    <a16:rowId xmlns:a16="http://schemas.microsoft.com/office/drawing/2014/main" val="565678163"/>
                  </a:ext>
                </a:extLst>
              </a:tr>
            </a:tbl>
          </a:graphicData>
        </a:graphic>
      </p:graphicFrame>
    </p:spTree>
    <p:extLst>
      <p:ext uri="{BB962C8B-B14F-4D97-AF65-F5344CB8AC3E}">
        <p14:creationId xmlns:p14="http://schemas.microsoft.com/office/powerpoint/2010/main" val="36211343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B99F8-E563-E6CD-286D-66D3A9E2C9AD}"/>
              </a:ext>
            </a:extLst>
          </p:cNvPr>
          <p:cNvSpPr>
            <a:spLocks noGrp="1"/>
          </p:cNvSpPr>
          <p:nvPr>
            <p:ph type="title"/>
          </p:nvPr>
        </p:nvSpPr>
        <p:spPr>
          <a:xfrm>
            <a:off x="2592925" y="624110"/>
            <a:ext cx="8911687" cy="1280890"/>
          </a:xfrm>
        </p:spPr>
        <p:txBody>
          <a:bodyPr/>
          <a:lstStyle/>
          <a:p>
            <a:r>
              <a:rPr lang="en-US" dirty="0"/>
              <a:t>Example: Actions</a:t>
            </a:r>
          </a:p>
        </p:txBody>
      </p:sp>
      <p:sp>
        <p:nvSpPr>
          <p:cNvPr id="6" name="Slide Number Placeholder 5">
            <a:extLst>
              <a:ext uri="{FF2B5EF4-FFF2-40B4-BE49-F238E27FC236}">
                <a16:creationId xmlns:a16="http://schemas.microsoft.com/office/drawing/2014/main" id="{0A1CDDB6-2EAB-404B-6321-FBA161A6538F}"/>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48</a:t>
            </a:fld>
            <a:endParaRPr lang="en-US"/>
          </a:p>
        </p:txBody>
      </p:sp>
      <p:graphicFrame>
        <p:nvGraphicFramePr>
          <p:cNvPr id="8" name="Content Placeholder 7" descr="Table with examples of actions in an LCAP.">
            <a:extLst>
              <a:ext uri="{FF2B5EF4-FFF2-40B4-BE49-F238E27FC236}">
                <a16:creationId xmlns:a16="http://schemas.microsoft.com/office/drawing/2014/main" id="{272B703B-735D-B9B1-4844-3B1C2C2073C4}"/>
              </a:ext>
            </a:extLst>
          </p:cNvPr>
          <p:cNvGraphicFramePr>
            <a:graphicFrameLocks noGrp="1"/>
          </p:cNvGraphicFramePr>
          <p:nvPr>
            <p:ph idx="1"/>
          </p:nvPr>
        </p:nvGraphicFramePr>
        <p:xfrm>
          <a:off x="344776" y="1423130"/>
          <a:ext cx="11700280" cy="4865370"/>
        </p:xfrm>
        <a:graphic>
          <a:graphicData uri="http://schemas.openxmlformats.org/drawingml/2006/table">
            <a:tbl>
              <a:tblPr firstRow="1" firstCol="1" bandRow="1">
                <a:tableStyleId>{5C22544A-7EE6-4342-B048-85BDC9FD1C3A}</a:tableStyleId>
              </a:tblPr>
              <a:tblGrid>
                <a:gridCol w="897150">
                  <a:extLst>
                    <a:ext uri="{9D8B030D-6E8A-4147-A177-3AD203B41FA5}">
                      <a16:colId xmlns:a16="http://schemas.microsoft.com/office/drawing/2014/main" val="931186531"/>
                    </a:ext>
                  </a:extLst>
                </a:gridCol>
                <a:gridCol w="2103120">
                  <a:extLst>
                    <a:ext uri="{9D8B030D-6E8A-4147-A177-3AD203B41FA5}">
                      <a16:colId xmlns:a16="http://schemas.microsoft.com/office/drawing/2014/main" val="3365321488"/>
                    </a:ext>
                  </a:extLst>
                </a:gridCol>
                <a:gridCol w="5195450">
                  <a:extLst>
                    <a:ext uri="{9D8B030D-6E8A-4147-A177-3AD203B41FA5}">
                      <a16:colId xmlns:a16="http://schemas.microsoft.com/office/drawing/2014/main" val="1095245662"/>
                    </a:ext>
                  </a:extLst>
                </a:gridCol>
                <a:gridCol w="1897681">
                  <a:extLst>
                    <a:ext uri="{9D8B030D-6E8A-4147-A177-3AD203B41FA5}">
                      <a16:colId xmlns:a16="http://schemas.microsoft.com/office/drawing/2014/main" val="2020920102"/>
                    </a:ext>
                  </a:extLst>
                </a:gridCol>
                <a:gridCol w="1606879">
                  <a:extLst>
                    <a:ext uri="{9D8B030D-6E8A-4147-A177-3AD203B41FA5}">
                      <a16:colId xmlns:a16="http://schemas.microsoft.com/office/drawing/2014/main" val="3858340608"/>
                    </a:ext>
                  </a:extLst>
                </a:gridCol>
              </a:tblGrid>
              <a:tr h="0">
                <a:tc>
                  <a:txBody>
                    <a:bodyPr/>
                    <a:lstStyle/>
                    <a:p>
                      <a:pPr marL="91440" algn="l">
                        <a:spcBef>
                          <a:spcPts val="600"/>
                        </a:spcBef>
                        <a:spcAft>
                          <a:spcPts val="600"/>
                        </a:spcAft>
                        <a:tabLst>
                          <a:tab pos="3234055" algn="l"/>
                        </a:tabLst>
                      </a:pPr>
                      <a:r>
                        <a:rPr lang="en-US" sz="2400" b="0" spc="-150" dirty="0">
                          <a:solidFill>
                            <a:srgbClr val="000000"/>
                          </a:solidFill>
                          <a:effectLst/>
                          <a:latin typeface="Arial"/>
                          <a:ea typeface="Calibri"/>
                          <a:cs typeface="Arial"/>
                        </a:rPr>
                        <a:t>Action #</a:t>
                      </a:r>
                      <a:endParaRPr lang="en-US" sz="2400" b="0" spc="-150" dirty="0">
                        <a:effectLst/>
                        <a:latin typeface="Arial"/>
                        <a:ea typeface="Calibri"/>
                        <a:cs typeface="Arial"/>
                      </a:endParaRPr>
                    </a:p>
                  </a:txBody>
                  <a:tcPr marL="18415" marR="18415" marT="18415" marB="18415"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marL="91440" algn="l">
                        <a:spcBef>
                          <a:spcPts val="600"/>
                        </a:spcBef>
                        <a:spcAft>
                          <a:spcPts val="600"/>
                        </a:spcAft>
                      </a:pPr>
                      <a:r>
                        <a:rPr lang="en-US" sz="2400" b="0" spc="-150" dirty="0">
                          <a:solidFill>
                            <a:srgbClr val="000000"/>
                          </a:solidFill>
                          <a:effectLst/>
                          <a:latin typeface="Arial"/>
                          <a:ea typeface="Calibri"/>
                          <a:cs typeface="Arial"/>
                        </a:rPr>
                        <a:t>Title </a:t>
                      </a:r>
                      <a:endParaRPr lang="en-US" sz="2400" b="0" spc="-150" dirty="0">
                        <a:effectLst/>
                        <a:latin typeface="Arial"/>
                        <a:ea typeface="Calibri"/>
                      </a:endParaRPr>
                    </a:p>
                  </a:txBody>
                  <a:tcPr marL="18415" marR="18415" marT="18415" marB="18415"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marL="91440" algn="l">
                        <a:spcBef>
                          <a:spcPts val="600"/>
                        </a:spcBef>
                        <a:spcAft>
                          <a:spcPts val="600"/>
                        </a:spcAft>
                        <a:tabLst>
                          <a:tab pos="3234055" algn="l"/>
                        </a:tabLst>
                      </a:pPr>
                      <a:r>
                        <a:rPr lang="en-US" sz="2400" b="0" spc="-150" dirty="0">
                          <a:solidFill>
                            <a:srgbClr val="000000"/>
                          </a:solidFill>
                          <a:effectLst/>
                          <a:latin typeface="Arial"/>
                          <a:ea typeface="Calibri"/>
                          <a:cs typeface="Arial"/>
                        </a:rPr>
                        <a:t>Description</a:t>
                      </a:r>
                      <a:endParaRPr lang="en-US" sz="2400" b="0" spc="-150" dirty="0">
                        <a:effectLst/>
                        <a:latin typeface="Arial"/>
                        <a:ea typeface="Calibri"/>
                        <a:cs typeface="Arial"/>
                      </a:endParaRPr>
                    </a:p>
                  </a:txBody>
                  <a:tcPr marL="18415" marR="18415" marT="18415" marB="18415"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marL="91440" algn="l">
                        <a:spcBef>
                          <a:spcPts val="600"/>
                        </a:spcBef>
                        <a:spcAft>
                          <a:spcPts val="600"/>
                        </a:spcAft>
                      </a:pPr>
                      <a:r>
                        <a:rPr lang="en-US" sz="2400" b="0" spc="-150" dirty="0">
                          <a:solidFill>
                            <a:srgbClr val="000000"/>
                          </a:solidFill>
                          <a:effectLst/>
                          <a:latin typeface="Arial"/>
                          <a:ea typeface="Calibri"/>
                          <a:cs typeface="Arial"/>
                        </a:rPr>
                        <a:t>Total Funds </a:t>
                      </a:r>
                      <a:endParaRPr lang="en-US" sz="2400" b="0" spc="-150" dirty="0">
                        <a:effectLst/>
                        <a:latin typeface="Arial"/>
                        <a:ea typeface="Calibri"/>
                      </a:endParaRPr>
                    </a:p>
                  </a:txBody>
                  <a:tcPr marL="18415" marR="18415" marT="18415" marB="18415"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marL="91440" algn="l">
                        <a:spcBef>
                          <a:spcPts val="600"/>
                        </a:spcBef>
                        <a:spcAft>
                          <a:spcPts val="600"/>
                        </a:spcAft>
                        <a:tabLst>
                          <a:tab pos="3234055" algn="l"/>
                        </a:tabLst>
                      </a:pPr>
                      <a:r>
                        <a:rPr lang="en-US" sz="2400" b="0" spc="-150" dirty="0">
                          <a:solidFill>
                            <a:srgbClr val="000000"/>
                          </a:solidFill>
                          <a:effectLst/>
                          <a:latin typeface="Arial"/>
                          <a:ea typeface="Calibri"/>
                          <a:cs typeface="Arial"/>
                        </a:rPr>
                        <a:t>Contributing</a:t>
                      </a:r>
                      <a:endParaRPr lang="en-US" sz="2400" b="0" spc="-150" dirty="0">
                        <a:effectLst/>
                        <a:latin typeface="Arial"/>
                        <a:ea typeface="Calibri"/>
                        <a:cs typeface="Arial"/>
                      </a:endParaRPr>
                    </a:p>
                  </a:txBody>
                  <a:tcPr marL="18415" marR="18415" marT="18415" marB="18415"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extLst>
                  <a:ext uri="{0D108BD9-81ED-4DB2-BD59-A6C34878D82A}">
                    <a16:rowId xmlns:a16="http://schemas.microsoft.com/office/drawing/2014/main" val="2431446490"/>
                  </a:ext>
                </a:extLst>
              </a:tr>
              <a:tr h="0">
                <a:tc>
                  <a:txBody>
                    <a:bodyPr/>
                    <a:lstStyle/>
                    <a:p>
                      <a:pPr marL="91440" algn="l">
                        <a:spcBef>
                          <a:spcPts val="600"/>
                        </a:spcBef>
                        <a:spcAft>
                          <a:spcPts val="600"/>
                        </a:spcAft>
                        <a:tabLst>
                          <a:tab pos="3234055" algn="l"/>
                        </a:tabLst>
                      </a:pPr>
                      <a:r>
                        <a:rPr lang="en-US" sz="2400" b="0">
                          <a:solidFill>
                            <a:srgbClr val="000000"/>
                          </a:solidFill>
                          <a:effectLst/>
                          <a:latin typeface="Arial"/>
                          <a:cs typeface="Arial"/>
                        </a:rPr>
                        <a:t>1</a:t>
                      </a:r>
                    </a:p>
                  </a:txBody>
                  <a:tcPr marL="18415" marR="18415" marT="18415" marB="18415"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marL="91440" lvl="0" algn="l">
                        <a:spcBef>
                          <a:spcPts val="0"/>
                        </a:spcBef>
                        <a:spcAft>
                          <a:spcPts val="0"/>
                        </a:spcAft>
                        <a:buNone/>
                      </a:pPr>
                      <a:r>
                        <a:rPr lang="en-US" sz="2400" b="0" i="0" u="none" strike="noStrike" baseline="0" noProof="0" dirty="0">
                          <a:solidFill>
                            <a:srgbClr val="000000"/>
                          </a:solidFill>
                          <a:effectLst/>
                          <a:latin typeface="Arial"/>
                        </a:rPr>
                        <a:t>Family </a:t>
                      </a:r>
                    </a:p>
                    <a:p>
                      <a:pPr marL="91440" lvl="0" algn="l">
                        <a:spcBef>
                          <a:spcPts val="0"/>
                        </a:spcBef>
                        <a:spcAft>
                          <a:spcPts val="0"/>
                        </a:spcAft>
                        <a:buNone/>
                      </a:pPr>
                      <a:r>
                        <a:rPr lang="en-US" sz="2400" b="0" i="0" u="none" strike="noStrike" baseline="0" noProof="0" dirty="0">
                          <a:solidFill>
                            <a:srgbClr val="000000"/>
                          </a:solidFill>
                          <a:effectLst/>
                          <a:latin typeface="Arial"/>
                        </a:rPr>
                        <a:t>Engagement </a:t>
                      </a:r>
                    </a:p>
                    <a:p>
                      <a:pPr marL="91440" lvl="0" algn="l">
                        <a:spcBef>
                          <a:spcPts val="0"/>
                        </a:spcBef>
                        <a:spcAft>
                          <a:spcPts val="0"/>
                        </a:spcAft>
                        <a:buNone/>
                      </a:pPr>
                      <a:r>
                        <a:rPr lang="en-US" sz="2400" b="0" i="0" u="none" strike="noStrike" baseline="0" noProof="0" dirty="0">
                          <a:solidFill>
                            <a:srgbClr val="000000"/>
                          </a:solidFill>
                          <a:effectLst/>
                          <a:latin typeface="Arial"/>
                        </a:rPr>
                        <a:t>Collaboration</a:t>
                      </a:r>
                      <a:endParaRPr lang="en-US" sz="2400" dirty="0">
                        <a:latin typeface="Arial"/>
                      </a:endParaRPr>
                    </a:p>
                  </a:txBody>
                  <a:tcPr marL="18415" marR="18415" marT="18415" marB="18415"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marL="91440" lvl="0" algn="l">
                        <a:spcBef>
                          <a:spcPts val="600"/>
                        </a:spcBef>
                        <a:spcAft>
                          <a:spcPts val="600"/>
                        </a:spcAft>
                        <a:buNone/>
                      </a:pPr>
                      <a:r>
                        <a:rPr lang="en-US" sz="2400" b="0" i="0" u="none" strike="noStrike" baseline="0" noProof="0" dirty="0">
                          <a:solidFill>
                            <a:srgbClr val="000000"/>
                          </a:solidFill>
                          <a:effectLst/>
                          <a:latin typeface="Arial"/>
                        </a:rPr>
                        <a:t>Incorporate family goal setting activities into all Parent-Teacher conferences and all three yearly Family Engagement opportunities occurring during the school year.</a:t>
                      </a:r>
                      <a:endParaRPr lang="en-US" sz="2400" dirty="0">
                        <a:latin typeface="Arial"/>
                      </a:endParaRPr>
                    </a:p>
                  </a:txBody>
                  <a:tcPr marL="18415" marR="18415" marT="18415" marB="18415">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marL="91440" algn="l">
                        <a:spcBef>
                          <a:spcPts val="600"/>
                        </a:spcBef>
                        <a:spcAft>
                          <a:spcPts val="600"/>
                        </a:spcAft>
                      </a:pPr>
                      <a:r>
                        <a:rPr lang="en-US" sz="2400" dirty="0">
                          <a:solidFill>
                            <a:srgbClr val="000000"/>
                          </a:solidFill>
                          <a:effectLst/>
                          <a:latin typeface="Arial"/>
                          <a:cs typeface="Arial"/>
                        </a:rPr>
                        <a:t>$0</a:t>
                      </a:r>
                    </a:p>
                  </a:txBody>
                  <a:tcPr marL="18415" marR="18415" marT="18415" marB="18415">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marL="91440" algn="l">
                        <a:spcBef>
                          <a:spcPts val="600"/>
                        </a:spcBef>
                        <a:spcAft>
                          <a:spcPts val="600"/>
                        </a:spcAft>
                        <a:tabLst>
                          <a:tab pos="3234055" algn="l"/>
                        </a:tabLst>
                      </a:pPr>
                      <a:r>
                        <a:rPr lang="en-US" sz="2400">
                          <a:solidFill>
                            <a:srgbClr val="000000"/>
                          </a:solidFill>
                          <a:effectLst/>
                          <a:latin typeface="Arial"/>
                          <a:cs typeface="Arial"/>
                        </a:rPr>
                        <a:t>N</a:t>
                      </a:r>
                    </a:p>
                  </a:txBody>
                  <a:tcPr marL="18415" marR="18415" marT="18415" marB="18415">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extLst>
                  <a:ext uri="{0D108BD9-81ED-4DB2-BD59-A6C34878D82A}">
                    <a16:rowId xmlns:a16="http://schemas.microsoft.com/office/drawing/2014/main" val="4161670663"/>
                  </a:ext>
                </a:extLst>
              </a:tr>
              <a:tr h="0">
                <a:tc>
                  <a:txBody>
                    <a:bodyPr/>
                    <a:lstStyle/>
                    <a:p>
                      <a:pPr marL="91440" algn="l">
                        <a:spcBef>
                          <a:spcPts val="600"/>
                        </a:spcBef>
                        <a:spcAft>
                          <a:spcPts val="600"/>
                        </a:spcAft>
                        <a:tabLst>
                          <a:tab pos="3234055" algn="l"/>
                        </a:tabLst>
                      </a:pPr>
                      <a:r>
                        <a:rPr lang="en-US" sz="2400" b="0" i="0" u="none" strike="noStrike" kern="1200" baseline="0">
                          <a:solidFill>
                            <a:srgbClr val="000000"/>
                          </a:solidFill>
                          <a:effectLst/>
                          <a:latin typeface="Arial"/>
                          <a:ea typeface="+mn-ea"/>
                          <a:cs typeface="+mn-cs"/>
                        </a:rPr>
                        <a:t>2</a:t>
                      </a:r>
                    </a:p>
                  </a:txBody>
                  <a:tcPr marL="18415" marR="18415" marT="18415" marB="18415"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marL="91440" lvl="0" algn="l">
                        <a:spcBef>
                          <a:spcPts val="0"/>
                        </a:spcBef>
                        <a:spcAft>
                          <a:spcPts val="0"/>
                        </a:spcAft>
                        <a:buNone/>
                      </a:pPr>
                      <a:r>
                        <a:rPr lang="en-US" sz="2400" b="0" i="0" u="none" strike="noStrike" kern="1200" baseline="0" noProof="0">
                          <a:solidFill>
                            <a:srgbClr val="000000"/>
                          </a:solidFill>
                          <a:effectLst/>
                          <a:latin typeface="Arial"/>
                          <a:ea typeface="+mn-ea"/>
                          <a:cs typeface="+mn-cs"/>
                        </a:rPr>
                        <a:t>Family </a:t>
                      </a:r>
                    </a:p>
                    <a:p>
                      <a:pPr marL="91440" lvl="0" algn="l">
                        <a:spcBef>
                          <a:spcPts val="0"/>
                        </a:spcBef>
                        <a:spcAft>
                          <a:spcPts val="0"/>
                        </a:spcAft>
                        <a:buNone/>
                      </a:pPr>
                      <a:r>
                        <a:rPr lang="en-US" sz="2400" b="0" i="0" u="none" strike="noStrike" kern="1200" baseline="0" noProof="0">
                          <a:solidFill>
                            <a:srgbClr val="000000"/>
                          </a:solidFill>
                          <a:effectLst/>
                          <a:latin typeface="Arial"/>
                          <a:ea typeface="+mn-ea"/>
                          <a:cs typeface="+mn-cs"/>
                        </a:rPr>
                        <a:t>Engagement PD</a:t>
                      </a:r>
                      <a:endParaRPr lang="en-US" sz="2400" b="0" i="0" u="none" strike="noStrike" kern="1200" baseline="0">
                        <a:solidFill>
                          <a:srgbClr val="000000"/>
                        </a:solidFill>
                        <a:effectLst/>
                        <a:latin typeface="Arial"/>
                        <a:ea typeface="+mn-ea"/>
                        <a:cs typeface="+mn-cs"/>
                      </a:endParaRPr>
                    </a:p>
                  </a:txBody>
                  <a:tcPr marL="18415" marR="18415" marT="18415" marB="18415"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marL="91440" lvl="0" algn="l">
                        <a:spcBef>
                          <a:spcPts val="600"/>
                        </a:spcBef>
                        <a:spcAft>
                          <a:spcPts val="600"/>
                        </a:spcAft>
                        <a:buNone/>
                      </a:pPr>
                      <a:r>
                        <a:rPr lang="en-US" sz="2400" b="0" i="0" u="none" strike="noStrike" baseline="0" noProof="0" dirty="0">
                          <a:solidFill>
                            <a:srgbClr val="000000"/>
                          </a:solidFill>
                          <a:effectLst/>
                          <a:latin typeface="Arial"/>
                        </a:rPr>
                        <a:t>Incorporate professional learning opportunities during monthly staff meetings to continue supporting teachers to work with families around student needs and goals</a:t>
                      </a:r>
                      <a:endParaRPr lang="en-US" sz="2400" dirty="0">
                        <a:latin typeface="Arial"/>
                      </a:endParaRPr>
                    </a:p>
                  </a:txBody>
                  <a:tcPr marL="18415" marR="18415" marT="18415" marB="18415">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marL="91440" algn="l">
                        <a:spcBef>
                          <a:spcPts val="600"/>
                        </a:spcBef>
                        <a:spcAft>
                          <a:spcPts val="600"/>
                        </a:spcAft>
                        <a:tabLst>
                          <a:tab pos="3234055" algn="l"/>
                        </a:tabLst>
                      </a:pPr>
                      <a:r>
                        <a:rPr lang="en-US" sz="2400">
                          <a:solidFill>
                            <a:srgbClr val="000000"/>
                          </a:solidFill>
                          <a:effectLst/>
                          <a:latin typeface="Arial"/>
                          <a:cs typeface="Arial"/>
                        </a:rPr>
                        <a:t>$0</a:t>
                      </a:r>
                    </a:p>
                  </a:txBody>
                  <a:tcPr marL="18415" marR="18415" marT="18415" marB="18415">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marL="91440" algn="l">
                        <a:spcBef>
                          <a:spcPts val="600"/>
                        </a:spcBef>
                        <a:spcAft>
                          <a:spcPts val="600"/>
                        </a:spcAft>
                        <a:tabLst>
                          <a:tab pos="3234055" algn="l"/>
                        </a:tabLst>
                      </a:pPr>
                      <a:r>
                        <a:rPr lang="en-US" sz="2400" dirty="0">
                          <a:solidFill>
                            <a:srgbClr val="000000"/>
                          </a:solidFill>
                          <a:effectLst/>
                          <a:latin typeface="Arial"/>
                          <a:cs typeface="Arial"/>
                        </a:rPr>
                        <a:t>N</a:t>
                      </a:r>
                    </a:p>
                  </a:txBody>
                  <a:tcPr marL="18415" marR="18415" marT="18415" marB="18415">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extLst>
                  <a:ext uri="{0D108BD9-81ED-4DB2-BD59-A6C34878D82A}">
                    <a16:rowId xmlns:a16="http://schemas.microsoft.com/office/drawing/2014/main" val="2466599956"/>
                  </a:ext>
                </a:extLst>
              </a:tr>
            </a:tbl>
          </a:graphicData>
        </a:graphic>
      </p:graphicFrame>
    </p:spTree>
    <p:extLst>
      <p:ext uri="{BB962C8B-B14F-4D97-AF65-F5344CB8AC3E}">
        <p14:creationId xmlns:p14="http://schemas.microsoft.com/office/powerpoint/2010/main" val="9588203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92798-03E9-0393-F134-242D0152B9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18F991-719B-0F9F-AA9B-E21CAC0B094D}"/>
              </a:ext>
            </a:extLst>
          </p:cNvPr>
          <p:cNvSpPr>
            <a:spLocks noGrp="1"/>
          </p:cNvSpPr>
          <p:nvPr>
            <p:ph type="title"/>
          </p:nvPr>
        </p:nvSpPr>
        <p:spPr>
          <a:xfrm>
            <a:off x="2592925" y="624110"/>
            <a:ext cx="8911687" cy="1280890"/>
          </a:xfrm>
        </p:spPr>
        <p:txBody>
          <a:bodyPr/>
          <a:lstStyle/>
          <a:p>
            <a:r>
              <a:rPr lang="en-US" dirty="0"/>
              <a:t>Example: Actions (1)</a:t>
            </a:r>
          </a:p>
        </p:txBody>
      </p:sp>
      <p:sp>
        <p:nvSpPr>
          <p:cNvPr id="6" name="Slide Number Placeholder 5">
            <a:extLst>
              <a:ext uri="{FF2B5EF4-FFF2-40B4-BE49-F238E27FC236}">
                <a16:creationId xmlns:a16="http://schemas.microsoft.com/office/drawing/2014/main" id="{8D601D63-A146-59D4-084B-795687C2B632}"/>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49</a:t>
            </a:fld>
            <a:endParaRPr lang="en-US"/>
          </a:p>
        </p:txBody>
      </p:sp>
      <p:graphicFrame>
        <p:nvGraphicFramePr>
          <p:cNvPr id="8" name="Content Placeholder 7" descr="Table with examples of actions in an LCAP.">
            <a:extLst>
              <a:ext uri="{FF2B5EF4-FFF2-40B4-BE49-F238E27FC236}">
                <a16:creationId xmlns:a16="http://schemas.microsoft.com/office/drawing/2014/main" id="{6C9F6A6F-5B7A-D1CE-B6D0-6909531622A2}"/>
              </a:ext>
            </a:extLst>
          </p:cNvPr>
          <p:cNvGraphicFramePr>
            <a:graphicFrameLocks noGrp="1"/>
          </p:cNvGraphicFramePr>
          <p:nvPr>
            <p:ph idx="1"/>
          </p:nvPr>
        </p:nvGraphicFramePr>
        <p:xfrm>
          <a:off x="344776" y="1423130"/>
          <a:ext cx="11700280" cy="5105686"/>
        </p:xfrm>
        <a:graphic>
          <a:graphicData uri="http://schemas.openxmlformats.org/drawingml/2006/table">
            <a:tbl>
              <a:tblPr firstRow="1" firstCol="1" bandRow="1">
                <a:tableStyleId>{5C22544A-7EE6-4342-B048-85BDC9FD1C3A}</a:tableStyleId>
              </a:tblPr>
              <a:tblGrid>
                <a:gridCol w="897150">
                  <a:extLst>
                    <a:ext uri="{9D8B030D-6E8A-4147-A177-3AD203B41FA5}">
                      <a16:colId xmlns:a16="http://schemas.microsoft.com/office/drawing/2014/main" val="931186531"/>
                    </a:ext>
                  </a:extLst>
                </a:gridCol>
                <a:gridCol w="2433962">
                  <a:extLst>
                    <a:ext uri="{9D8B030D-6E8A-4147-A177-3AD203B41FA5}">
                      <a16:colId xmlns:a16="http://schemas.microsoft.com/office/drawing/2014/main" val="3365321488"/>
                    </a:ext>
                  </a:extLst>
                </a:gridCol>
                <a:gridCol w="5394960">
                  <a:extLst>
                    <a:ext uri="{9D8B030D-6E8A-4147-A177-3AD203B41FA5}">
                      <a16:colId xmlns:a16="http://schemas.microsoft.com/office/drawing/2014/main" val="1095245662"/>
                    </a:ext>
                  </a:extLst>
                </a:gridCol>
                <a:gridCol w="1367329">
                  <a:extLst>
                    <a:ext uri="{9D8B030D-6E8A-4147-A177-3AD203B41FA5}">
                      <a16:colId xmlns:a16="http://schemas.microsoft.com/office/drawing/2014/main" val="2020920102"/>
                    </a:ext>
                  </a:extLst>
                </a:gridCol>
                <a:gridCol w="1606879">
                  <a:extLst>
                    <a:ext uri="{9D8B030D-6E8A-4147-A177-3AD203B41FA5}">
                      <a16:colId xmlns:a16="http://schemas.microsoft.com/office/drawing/2014/main" val="3858340608"/>
                    </a:ext>
                  </a:extLst>
                </a:gridCol>
              </a:tblGrid>
              <a:tr h="812451">
                <a:tc>
                  <a:txBody>
                    <a:bodyPr/>
                    <a:lstStyle/>
                    <a:p>
                      <a:pPr marL="91440" algn="l">
                        <a:spcBef>
                          <a:spcPts val="600"/>
                        </a:spcBef>
                        <a:spcAft>
                          <a:spcPts val="600"/>
                        </a:spcAft>
                        <a:tabLst>
                          <a:tab pos="3234055" algn="l"/>
                        </a:tabLst>
                      </a:pPr>
                      <a:r>
                        <a:rPr lang="en-US" sz="2400" b="0" spc="-150" dirty="0">
                          <a:solidFill>
                            <a:srgbClr val="000000"/>
                          </a:solidFill>
                          <a:effectLst/>
                          <a:latin typeface="Arial"/>
                          <a:ea typeface="Calibri"/>
                          <a:cs typeface="Arial"/>
                        </a:rPr>
                        <a:t>Action #</a:t>
                      </a:r>
                      <a:endParaRPr lang="en-US" sz="2400" b="0" spc="-150" dirty="0">
                        <a:effectLst/>
                        <a:latin typeface="Arial"/>
                        <a:ea typeface="Calibri"/>
                        <a:cs typeface="Arial"/>
                      </a:endParaRPr>
                    </a:p>
                  </a:txBody>
                  <a:tcPr marL="18415" marR="18415" marT="18415" marB="18415"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marL="91440" algn="l">
                        <a:spcBef>
                          <a:spcPts val="600"/>
                        </a:spcBef>
                        <a:spcAft>
                          <a:spcPts val="600"/>
                        </a:spcAft>
                      </a:pPr>
                      <a:r>
                        <a:rPr lang="en-US" sz="2400" b="0" spc="-150" dirty="0">
                          <a:solidFill>
                            <a:srgbClr val="000000"/>
                          </a:solidFill>
                          <a:effectLst/>
                          <a:latin typeface="Arial"/>
                          <a:ea typeface="Calibri"/>
                          <a:cs typeface="Arial"/>
                        </a:rPr>
                        <a:t>Title </a:t>
                      </a:r>
                      <a:endParaRPr lang="en-US" sz="2400" b="0" spc="-150" dirty="0">
                        <a:effectLst/>
                        <a:latin typeface="Arial"/>
                        <a:ea typeface="Calibri"/>
                      </a:endParaRPr>
                    </a:p>
                  </a:txBody>
                  <a:tcPr marL="18415" marR="18415" marT="18415" marB="18415"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marL="91440" algn="l">
                        <a:spcBef>
                          <a:spcPts val="600"/>
                        </a:spcBef>
                        <a:spcAft>
                          <a:spcPts val="600"/>
                        </a:spcAft>
                        <a:tabLst>
                          <a:tab pos="3234055" algn="l"/>
                        </a:tabLst>
                      </a:pPr>
                      <a:r>
                        <a:rPr lang="en-US" sz="2400" b="0" spc="-150" dirty="0">
                          <a:solidFill>
                            <a:srgbClr val="000000"/>
                          </a:solidFill>
                          <a:effectLst/>
                          <a:latin typeface="Arial"/>
                          <a:ea typeface="Calibri"/>
                          <a:cs typeface="Arial"/>
                        </a:rPr>
                        <a:t>Description</a:t>
                      </a:r>
                      <a:endParaRPr lang="en-US" sz="2400" b="0" spc="-150" dirty="0">
                        <a:effectLst/>
                        <a:latin typeface="Arial"/>
                        <a:ea typeface="Calibri"/>
                        <a:cs typeface="Arial"/>
                      </a:endParaRPr>
                    </a:p>
                  </a:txBody>
                  <a:tcPr marL="18415" marR="18415" marT="18415" marB="18415"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marL="91440" algn="l">
                        <a:spcBef>
                          <a:spcPts val="600"/>
                        </a:spcBef>
                        <a:spcAft>
                          <a:spcPts val="600"/>
                        </a:spcAft>
                      </a:pPr>
                      <a:r>
                        <a:rPr lang="en-US" sz="2400" b="0" spc="-150" dirty="0">
                          <a:solidFill>
                            <a:srgbClr val="000000"/>
                          </a:solidFill>
                          <a:effectLst/>
                          <a:latin typeface="Arial"/>
                          <a:ea typeface="Calibri"/>
                          <a:cs typeface="Arial"/>
                        </a:rPr>
                        <a:t>Total Funds </a:t>
                      </a:r>
                      <a:endParaRPr lang="en-US" sz="2400" b="0" spc="-150" dirty="0">
                        <a:effectLst/>
                        <a:latin typeface="Arial"/>
                        <a:ea typeface="Calibri"/>
                      </a:endParaRPr>
                    </a:p>
                  </a:txBody>
                  <a:tcPr marL="18415" marR="18415" marT="18415" marB="18415"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tc>
                  <a:txBody>
                    <a:bodyPr/>
                    <a:lstStyle/>
                    <a:p>
                      <a:pPr marL="91440" algn="l">
                        <a:spcBef>
                          <a:spcPts val="600"/>
                        </a:spcBef>
                        <a:spcAft>
                          <a:spcPts val="600"/>
                        </a:spcAft>
                        <a:tabLst>
                          <a:tab pos="3234055" algn="l"/>
                        </a:tabLst>
                      </a:pPr>
                      <a:r>
                        <a:rPr lang="en-US" sz="2400" b="0" spc="-150" dirty="0">
                          <a:solidFill>
                            <a:srgbClr val="000000"/>
                          </a:solidFill>
                          <a:effectLst/>
                          <a:latin typeface="Arial"/>
                          <a:ea typeface="Calibri"/>
                          <a:cs typeface="Arial"/>
                        </a:rPr>
                        <a:t>Contributing</a:t>
                      </a:r>
                      <a:endParaRPr lang="en-US" sz="2400" b="0" spc="-150" dirty="0">
                        <a:effectLst/>
                        <a:latin typeface="Arial"/>
                        <a:ea typeface="Calibri"/>
                        <a:cs typeface="Arial"/>
                      </a:endParaRPr>
                    </a:p>
                  </a:txBody>
                  <a:tcPr marL="18415" marR="18415" marT="18415" marB="18415"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rgbClr val="DEEAF6"/>
                    </a:solidFill>
                  </a:tcPr>
                </a:tc>
                <a:extLst>
                  <a:ext uri="{0D108BD9-81ED-4DB2-BD59-A6C34878D82A}">
                    <a16:rowId xmlns:a16="http://schemas.microsoft.com/office/drawing/2014/main" val="2431446490"/>
                  </a:ext>
                </a:extLst>
              </a:tr>
              <a:tr h="4293235">
                <a:tc>
                  <a:txBody>
                    <a:bodyPr/>
                    <a:lstStyle/>
                    <a:p>
                      <a:pPr marL="91440" algn="l">
                        <a:spcBef>
                          <a:spcPts val="600"/>
                        </a:spcBef>
                        <a:spcAft>
                          <a:spcPts val="600"/>
                        </a:spcAft>
                        <a:tabLst>
                          <a:tab pos="3234055" algn="l"/>
                        </a:tabLst>
                      </a:pPr>
                      <a:r>
                        <a:rPr lang="en-US" sz="2400" b="0" i="0" u="none" strike="noStrike" kern="1200" baseline="0">
                          <a:solidFill>
                            <a:srgbClr val="000000"/>
                          </a:solidFill>
                          <a:effectLst/>
                          <a:latin typeface="Arial"/>
                          <a:ea typeface="+mn-ea"/>
                          <a:cs typeface="+mn-cs"/>
                        </a:rPr>
                        <a:t>3</a:t>
                      </a:r>
                    </a:p>
                  </a:txBody>
                  <a:tcPr marL="18415" marR="18415" marT="18415" marB="18415"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marL="91440" lvl="0" algn="l">
                        <a:spcBef>
                          <a:spcPts val="0"/>
                        </a:spcBef>
                        <a:spcAft>
                          <a:spcPts val="0"/>
                        </a:spcAft>
                        <a:buNone/>
                      </a:pPr>
                      <a:r>
                        <a:rPr lang="en-US" sz="2400" b="0" i="0" u="none" strike="noStrike" kern="1200" baseline="0" noProof="0">
                          <a:solidFill>
                            <a:srgbClr val="000000"/>
                          </a:solidFill>
                          <a:effectLst/>
                          <a:latin typeface="Arial"/>
                          <a:ea typeface="+mn-ea"/>
                          <a:cs typeface="+mn-cs"/>
                        </a:rPr>
                        <a:t>Family and Community </a:t>
                      </a:r>
                    </a:p>
                    <a:p>
                      <a:pPr marL="91440" lvl="0" algn="l">
                        <a:spcBef>
                          <a:spcPts val="0"/>
                        </a:spcBef>
                        <a:spcAft>
                          <a:spcPts val="0"/>
                        </a:spcAft>
                        <a:buNone/>
                      </a:pPr>
                      <a:r>
                        <a:rPr lang="en-US" sz="2400" b="0" i="0" u="none" strike="noStrike" kern="1200" baseline="0" noProof="0">
                          <a:solidFill>
                            <a:srgbClr val="000000"/>
                          </a:solidFill>
                          <a:effectLst/>
                          <a:latin typeface="Arial"/>
                          <a:ea typeface="+mn-ea"/>
                          <a:cs typeface="+mn-cs"/>
                        </a:rPr>
                        <a:t>Engagement </a:t>
                      </a:r>
                    </a:p>
                    <a:p>
                      <a:pPr marL="91440" lvl="0" algn="l">
                        <a:spcBef>
                          <a:spcPts val="0"/>
                        </a:spcBef>
                        <a:spcAft>
                          <a:spcPts val="0"/>
                        </a:spcAft>
                        <a:buNone/>
                      </a:pPr>
                      <a:r>
                        <a:rPr lang="en-US" sz="2400" b="0" i="0" u="none" strike="noStrike" kern="1200" baseline="0" noProof="0">
                          <a:solidFill>
                            <a:srgbClr val="000000"/>
                          </a:solidFill>
                          <a:effectLst/>
                          <a:latin typeface="Arial"/>
                          <a:ea typeface="+mn-ea"/>
                          <a:cs typeface="+mn-cs"/>
                        </a:rPr>
                        <a:t>(FACE) Staff</a:t>
                      </a:r>
                      <a:endParaRPr lang="en-US" sz="2400" b="0" i="0" u="none" strike="noStrike" kern="1200" baseline="0">
                        <a:solidFill>
                          <a:srgbClr val="000000"/>
                        </a:solidFill>
                        <a:effectLst/>
                        <a:latin typeface="Arial"/>
                        <a:ea typeface="+mn-ea"/>
                        <a:cs typeface="+mn-cs"/>
                      </a:endParaRPr>
                    </a:p>
                  </a:txBody>
                  <a:tcPr marL="18415" marR="18415" marT="18415" marB="18415" anchor="ctr">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marL="91440" lvl="0" algn="l">
                        <a:spcBef>
                          <a:spcPts val="600"/>
                        </a:spcBef>
                        <a:spcAft>
                          <a:spcPts val="600"/>
                        </a:spcAft>
                        <a:buNone/>
                      </a:pPr>
                      <a:r>
                        <a:rPr lang="en-US" sz="2400" b="0" i="0" u="none" strike="noStrike" kern="1200" baseline="0" noProof="0" dirty="0">
                          <a:solidFill>
                            <a:srgbClr val="000000"/>
                          </a:solidFill>
                          <a:effectLst/>
                          <a:latin typeface="Arial"/>
                          <a:ea typeface="+mn-ea"/>
                          <a:cs typeface="+mn-cs"/>
                        </a:rPr>
                        <a:t>Continue funding 1.0 (full-time equivalent) </a:t>
                      </a:r>
                      <a:r>
                        <a:rPr lang="en-US" sz="2400" b="0" i="0" u="none" strike="noStrike" baseline="0" noProof="0" dirty="0">
                          <a:solidFill>
                            <a:srgbClr val="000000"/>
                          </a:solidFill>
                          <a:effectLst/>
                          <a:latin typeface="Arial"/>
                        </a:rPr>
                        <a:t>FTE FACE staff for each school to support teachers to partner with families. This includes identifying underrepresented families, contact families, identify potential barriers to engagement and options to address barriers; and supporting teachers to maintain communication with these families, and improve engagement.</a:t>
                      </a:r>
                      <a:endParaRPr lang="en-US" sz="2400" dirty="0">
                        <a:latin typeface="Arial"/>
                      </a:endParaRPr>
                    </a:p>
                  </a:txBody>
                  <a:tcPr marL="18415" marR="18415" marT="18415" marB="18415">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marL="91440" algn="l">
                        <a:spcBef>
                          <a:spcPts val="600"/>
                        </a:spcBef>
                        <a:spcAft>
                          <a:spcPts val="600"/>
                        </a:spcAft>
                        <a:tabLst>
                          <a:tab pos="3234055" algn="l"/>
                        </a:tabLst>
                      </a:pPr>
                      <a:r>
                        <a:rPr lang="en-US" sz="2400" spc="-150" dirty="0">
                          <a:solidFill>
                            <a:srgbClr val="000000"/>
                          </a:solidFill>
                          <a:effectLst/>
                          <a:latin typeface="Arial"/>
                          <a:cs typeface="Arial"/>
                        </a:rPr>
                        <a:t>$360,000</a:t>
                      </a:r>
                    </a:p>
                  </a:txBody>
                  <a:tcPr marL="18415" marR="18415" marT="18415" marB="18415">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tc>
                  <a:txBody>
                    <a:bodyPr/>
                    <a:lstStyle/>
                    <a:p>
                      <a:pPr marL="91440" algn="l">
                        <a:spcBef>
                          <a:spcPts val="600"/>
                        </a:spcBef>
                        <a:spcAft>
                          <a:spcPts val="600"/>
                        </a:spcAft>
                        <a:tabLst>
                          <a:tab pos="3234055" algn="l"/>
                        </a:tabLst>
                      </a:pPr>
                      <a:r>
                        <a:rPr lang="en-US" sz="2400" dirty="0">
                          <a:solidFill>
                            <a:srgbClr val="000000"/>
                          </a:solidFill>
                          <a:effectLst/>
                          <a:latin typeface="Arial"/>
                          <a:cs typeface="Arial"/>
                        </a:rPr>
                        <a:t>N</a:t>
                      </a:r>
                    </a:p>
                  </a:txBody>
                  <a:tcPr marL="18415" marR="18415" marT="18415" marB="18415">
                    <a:lnL w="12700" cap="flat" cmpd="sng" algn="ctr">
                      <a:solidFill>
                        <a:srgbClr val="8496B0"/>
                      </a:solidFill>
                      <a:prstDash val="solid"/>
                      <a:round/>
                      <a:headEnd type="none" w="med" len="med"/>
                      <a:tailEnd type="none" w="med" len="med"/>
                    </a:lnL>
                    <a:lnR w="12700" cap="flat" cmpd="sng" algn="ctr">
                      <a:solidFill>
                        <a:srgbClr val="8496B0"/>
                      </a:solidFill>
                      <a:prstDash val="solid"/>
                      <a:round/>
                      <a:headEnd type="none" w="med" len="med"/>
                      <a:tailEnd type="none" w="med" len="med"/>
                    </a:lnR>
                    <a:lnT w="12700" cap="flat" cmpd="sng" algn="ctr">
                      <a:solidFill>
                        <a:srgbClr val="8496B0"/>
                      </a:solidFill>
                      <a:prstDash val="solid"/>
                      <a:round/>
                      <a:headEnd type="none" w="med" len="med"/>
                      <a:tailEnd type="none" w="med" len="med"/>
                    </a:lnT>
                    <a:lnB w="12700" cap="flat" cmpd="sng" algn="ctr">
                      <a:solidFill>
                        <a:srgbClr val="8496B0"/>
                      </a:solidFill>
                      <a:prstDash val="solid"/>
                      <a:round/>
                      <a:headEnd type="none" w="med" len="med"/>
                      <a:tailEnd type="none" w="med" len="med"/>
                    </a:lnB>
                    <a:solidFill>
                      <a:schemeClr val="bg1"/>
                    </a:solidFill>
                  </a:tcPr>
                </a:tc>
                <a:extLst>
                  <a:ext uri="{0D108BD9-81ED-4DB2-BD59-A6C34878D82A}">
                    <a16:rowId xmlns:a16="http://schemas.microsoft.com/office/drawing/2014/main" val="1795559228"/>
                  </a:ext>
                </a:extLst>
              </a:tr>
            </a:tbl>
          </a:graphicData>
        </a:graphic>
      </p:graphicFrame>
    </p:spTree>
    <p:extLst>
      <p:ext uri="{BB962C8B-B14F-4D97-AF65-F5344CB8AC3E}">
        <p14:creationId xmlns:p14="http://schemas.microsoft.com/office/powerpoint/2010/main" val="1717748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8A9B78-B285-44B5-83E9-E427816F7733}"/>
              </a:ext>
            </a:extLst>
          </p:cNvPr>
          <p:cNvSpPr>
            <a:spLocks noGrp="1"/>
          </p:cNvSpPr>
          <p:nvPr>
            <p:ph type="title"/>
          </p:nvPr>
        </p:nvSpPr>
        <p:spPr>
          <a:xfrm>
            <a:off x="2589212" y="2058750"/>
            <a:ext cx="8915399" cy="1468800"/>
          </a:xfrm>
        </p:spPr>
        <p:txBody>
          <a:bodyPr>
            <a:normAutofit/>
          </a:bodyPr>
          <a:lstStyle/>
          <a:p>
            <a:r>
              <a:rPr lang="en-US" dirty="0"/>
              <a:t>California’s Accountability System</a:t>
            </a:r>
          </a:p>
        </p:txBody>
      </p:sp>
      <p:sp>
        <p:nvSpPr>
          <p:cNvPr id="5" name="Slide Number Placeholder 4">
            <a:extLst>
              <a:ext uri="{FF2B5EF4-FFF2-40B4-BE49-F238E27FC236}">
                <a16:creationId xmlns:a16="http://schemas.microsoft.com/office/drawing/2014/main" id="{95813873-1443-425D-A6E8-D42DC1350F5F}"/>
              </a:ext>
            </a:extLst>
          </p:cNvPr>
          <p:cNvSpPr>
            <a:spLocks noGrp="1"/>
          </p:cNvSpPr>
          <p:nvPr>
            <p:ph type="sldNum" sz="quarter" idx="12"/>
          </p:nvPr>
        </p:nvSpPr>
        <p:spPr>
          <a:xfrm>
            <a:off x="531812" y="3244139"/>
            <a:ext cx="779767" cy="365125"/>
          </a:xfrm>
        </p:spPr>
        <p:txBody>
          <a:bodyPr/>
          <a:lstStyle/>
          <a:p>
            <a:fld id="{294A09A9-5501-47C1-A89A-A340965A2BE2}" type="slidenum">
              <a:rPr lang="en-US" sz="2400" smtClean="0"/>
              <a:pPr/>
              <a:t>5</a:t>
            </a:fld>
            <a:endParaRPr lang="en-US" sz="2400" dirty="0"/>
          </a:p>
        </p:txBody>
      </p:sp>
      <p:sp>
        <p:nvSpPr>
          <p:cNvPr id="8" name="Text Placeholder 7">
            <a:extLst>
              <a:ext uri="{FF2B5EF4-FFF2-40B4-BE49-F238E27FC236}">
                <a16:creationId xmlns:a16="http://schemas.microsoft.com/office/drawing/2014/main" id="{186E6505-030C-40CC-BB00-8ADB1B97F736}"/>
              </a:ext>
            </a:extLst>
          </p:cNvPr>
          <p:cNvSpPr>
            <a:spLocks noGrp="1"/>
          </p:cNvSpPr>
          <p:nvPr>
            <p:ph type="body" idx="1"/>
          </p:nvPr>
        </p:nvSpPr>
        <p:spPr>
          <a:xfrm>
            <a:off x="2589212" y="3530129"/>
            <a:ext cx="8915399" cy="860400"/>
          </a:xfrm>
        </p:spPr>
        <p:txBody>
          <a:bodyPr/>
          <a:lstStyle/>
          <a:p>
            <a:r>
              <a:rPr lang="en-US" dirty="0"/>
              <a:t>Improving Student Outcomes Across the State Priorities</a:t>
            </a:r>
          </a:p>
        </p:txBody>
      </p:sp>
    </p:spTree>
    <p:extLst>
      <p:ext uri="{BB962C8B-B14F-4D97-AF65-F5344CB8AC3E}">
        <p14:creationId xmlns:p14="http://schemas.microsoft.com/office/powerpoint/2010/main" val="39096978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45D5B69-7D62-793A-A084-9D7859ADFB9E}"/>
              </a:ext>
            </a:extLst>
          </p:cNvPr>
          <p:cNvSpPr>
            <a:spLocks noGrp="1"/>
          </p:cNvSpPr>
          <p:nvPr>
            <p:ph type="title"/>
          </p:nvPr>
        </p:nvSpPr>
        <p:spPr>
          <a:xfrm>
            <a:off x="2589212" y="2058750"/>
            <a:ext cx="8915399" cy="1468800"/>
          </a:xfrm>
        </p:spPr>
        <p:txBody>
          <a:bodyPr/>
          <a:lstStyle/>
          <a:p>
            <a:r>
              <a:rPr lang="en-US" dirty="0">
                <a:solidFill>
                  <a:schemeClr val="accent2">
                    <a:lumMod val="50000"/>
                  </a:schemeClr>
                </a:solidFill>
              </a:rPr>
              <a:t>Closing Thoughts</a:t>
            </a:r>
          </a:p>
        </p:txBody>
      </p:sp>
      <p:sp>
        <p:nvSpPr>
          <p:cNvPr id="6" name="Slide Number Placeholder 5">
            <a:extLst>
              <a:ext uri="{FF2B5EF4-FFF2-40B4-BE49-F238E27FC236}">
                <a16:creationId xmlns:a16="http://schemas.microsoft.com/office/drawing/2014/main" id="{3A816673-01A5-D650-834B-3C50C7552AFB}"/>
              </a:ext>
            </a:extLst>
          </p:cNvPr>
          <p:cNvSpPr>
            <a:spLocks noGrp="1"/>
          </p:cNvSpPr>
          <p:nvPr>
            <p:ph type="sldNum" sz="quarter" idx="12"/>
          </p:nvPr>
        </p:nvSpPr>
        <p:spPr>
          <a:xfrm>
            <a:off x="531812" y="3244139"/>
            <a:ext cx="779767" cy="365125"/>
          </a:xfrm>
        </p:spPr>
        <p:txBody>
          <a:bodyPr/>
          <a:lstStyle/>
          <a:p>
            <a:fld id="{294A09A9-5501-47C1-A89A-A340965A2BE2}" type="slidenum">
              <a:rPr lang="en-US" smtClean="0"/>
              <a:pPr/>
              <a:t>50</a:t>
            </a:fld>
            <a:endParaRPr lang="en-US"/>
          </a:p>
        </p:txBody>
      </p:sp>
    </p:spTree>
    <p:extLst>
      <p:ext uri="{BB962C8B-B14F-4D97-AF65-F5344CB8AC3E}">
        <p14:creationId xmlns:p14="http://schemas.microsoft.com/office/powerpoint/2010/main" val="35928927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18BBD-57B7-E0CC-9533-754E9AAB16B0}"/>
              </a:ext>
            </a:extLst>
          </p:cNvPr>
          <p:cNvSpPr>
            <a:spLocks noGrp="1"/>
          </p:cNvSpPr>
          <p:nvPr>
            <p:ph type="title"/>
          </p:nvPr>
        </p:nvSpPr>
        <p:spPr>
          <a:xfrm>
            <a:off x="2592925" y="624110"/>
            <a:ext cx="8911687" cy="1280890"/>
          </a:xfrm>
        </p:spPr>
        <p:txBody>
          <a:bodyPr anchor="t">
            <a:normAutofit/>
          </a:bodyPr>
          <a:lstStyle/>
          <a:p>
            <a:r>
              <a:rPr lang="en-US" dirty="0"/>
              <a:t>Closing Thoughts (1)</a:t>
            </a:r>
          </a:p>
        </p:txBody>
      </p:sp>
      <p:sp>
        <p:nvSpPr>
          <p:cNvPr id="5" name="Slide Number Placeholder 4">
            <a:extLst>
              <a:ext uri="{FF2B5EF4-FFF2-40B4-BE49-F238E27FC236}">
                <a16:creationId xmlns:a16="http://schemas.microsoft.com/office/drawing/2014/main" id="{B1FE04CB-B9B4-0F4B-85D8-22B1D8B68A43}"/>
              </a:ext>
            </a:extLst>
          </p:cNvPr>
          <p:cNvSpPr>
            <a:spLocks noGrp="1"/>
          </p:cNvSpPr>
          <p:nvPr>
            <p:ph type="sldNum" sz="quarter" idx="12"/>
          </p:nvPr>
        </p:nvSpPr>
        <p:spPr>
          <a:xfrm>
            <a:off x="531812" y="787782"/>
            <a:ext cx="779767" cy="365125"/>
          </a:xfrm>
        </p:spPr>
        <p:txBody>
          <a:bodyPr anchor="ctr">
            <a:normAutofit fontScale="92500" lnSpcReduction="20000"/>
          </a:bodyPr>
          <a:lstStyle/>
          <a:p>
            <a:fld id="{294A09A9-5501-47C1-A89A-A340965A2BE2}" type="slidenum">
              <a:rPr lang="en-US" smtClean="0"/>
              <a:pPr/>
              <a:t>51</a:t>
            </a:fld>
            <a:endParaRPr lang="en-US"/>
          </a:p>
        </p:txBody>
      </p:sp>
      <p:sp>
        <p:nvSpPr>
          <p:cNvPr id="3" name="Content Placeholder 2">
            <a:extLst>
              <a:ext uri="{FF2B5EF4-FFF2-40B4-BE49-F238E27FC236}">
                <a16:creationId xmlns:a16="http://schemas.microsoft.com/office/drawing/2014/main" id="{0C9A1964-3A70-960C-862C-6C7C9605479C}"/>
              </a:ext>
            </a:extLst>
          </p:cNvPr>
          <p:cNvSpPr>
            <a:spLocks noGrp="1"/>
          </p:cNvSpPr>
          <p:nvPr>
            <p:ph idx="1"/>
          </p:nvPr>
        </p:nvSpPr>
        <p:spPr>
          <a:xfrm>
            <a:off x="2589212" y="1554480"/>
            <a:ext cx="8915400" cy="4356742"/>
          </a:xfrm>
        </p:spPr>
        <p:txBody>
          <a:bodyPr vert="horz" lIns="91440" tIns="45720" rIns="91440" bIns="45720" rtlCol="0" anchor="t">
            <a:normAutofit/>
          </a:bodyPr>
          <a:lstStyle/>
          <a:p>
            <a:pPr lvl="0">
              <a:lnSpc>
                <a:spcPct val="100000"/>
              </a:lnSpc>
              <a:spcAft>
                <a:spcPts val="0"/>
              </a:spcAft>
            </a:pPr>
            <a:r>
              <a:rPr lang="en-US" sz="2400" dirty="0">
                <a:latin typeface="+mn-lt"/>
              </a:rPr>
              <a:t>Engaging educational partners </a:t>
            </a:r>
          </a:p>
          <a:p>
            <a:pPr lvl="0">
              <a:lnSpc>
                <a:spcPct val="100000"/>
              </a:lnSpc>
              <a:spcAft>
                <a:spcPts val="0"/>
              </a:spcAft>
            </a:pPr>
            <a:r>
              <a:rPr lang="en-US" sz="2400" kern="1200" dirty="0">
                <a:latin typeface="+mn-lt"/>
              </a:rPr>
              <a:t>Reflecting on prior practice/process/</a:t>
            </a:r>
            <a:r>
              <a:rPr lang="en-US" sz="2400" kern="1200" dirty="0">
                <a:solidFill>
                  <a:prstClr val="black">
                    <a:hueOff val="0"/>
                    <a:satOff val="0"/>
                    <a:lumOff val="0"/>
                    <a:alphaOff val="0"/>
                  </a:prstClr>
                </a:solidFill>
                <a:latin typeface="+mn-lt"/>
                <a:ea typeface="+mn-ea"/>
                <a:cs typeface="+mn-cs"/>
              </a:rPr>
              <a:t>data</a:t>
            </a:r>
            <a:endParaRPr lang="en-US" sz="2400" kern="1200" dirty="0">
              <a:solidFill>
                <a:prstClr val="black">
                  <a:hueOff val="0"/>
                  <a:satOff val="0"/>
                  <a:lumOff val="0"/>
                  <a:alphaOff val="0"/>
                </a:prstClr>
              </a:solidFill>
              <a:latin typeface="+mn-lt"/>
              <a:cs typeface="Arial"/>
            </a:endParaRPr>
          </a:p>
          <a:p>
            <a:pPr lvl="0">
              <a:lnSpc>
                <a:spcPct val="100000"/>
              </a:lnSpc>
              <a:spcAft>
                <a:spcPts val="0"/>
              </a:spcAft>
            </a:pPr>
            <a:r>
              <a:rPr lang="en-US" sz="2400" dirty="0">
                <a:latin typeface="+mn-lt"/>
              </a:rPr>
              <a:t>Basing responses on local data</a:t>
            </a:r>
            <a:endParaRPr lang="en-US" sz="2400" dirty="0">
              <a:latin typeface="+mn-lt"/>
              <a:cs typeface="Arial"/>
            </a:endParaRPr>
          </a:p>
          <a:p>
            <a:pPr lvl="0">
              <a:lnSpc>
                <a:spcPct val="100000"/>
              </a:lnSpc>
              <a:spcAft>
                <a:spcPts val="0"/>
              </a:spcAft>
            </a:pPr>
            <a:r>
              <a:rPr lang="en-US" sz="2400" dirty="0">
                <a:latin typeface="+mn-lt"/>
              </a:rPr>
              <a:t>Reviewing narrative responses to ensure that they address the required prompt and related instructions</a:t>
            </a:r>
            <a:endParaRPr lang="en-US" sz="2400" dirty="0">
              <a:latin typeface="+mn-lt"/>
              <a:cs typeface="Arial"/>
            </a:endParaRPr>
          </a:p>
          <a:p>
            <a:r>
              <a:rPr lang="en-US" sz="2400" dirty="0">
                <a:latin typeface="+mn-lt"/>
              </a:rPr>
              <a:t>Considering how the local indicator process can inform the LCAP development process in a meaningful way</a:t>
            </a:r>
            <a:endParaRPr lang="en-US" dirty="0">
              <a:highlight>
                <a:srgbClr val="FFFF00"/>
              </a:highlight>
              <a:cs typeface="Arial"/>
            </a:endParaRPr>
          </a:p>
        </p:txBody>
      </p:sp>
    </p:spTree>
    <p:extLst>
      <p:ext uri="{BB962C8B-B14F-4D97-AF65-F5344CB8AC3E}">
        <p14:creationId xmlns:p14="http://schemas.microsoft.com/office/powerpoint/2010/main" val="5038906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2D8B48-63DF-4818-BE63-913FE2F0FE4D}"/>
              </a:ext>
            </a:extLst>
          </p:cNvPr>
          <p:cNvSpPr>
            <a:spLocks noGrp="1"/>
          </p:cNvSpPr>
          <p:nvPr>
            <p:ph type="title"/>
          </p:nvPr>
        </p:nvSpPr>
        <p:spPr>
          <a:xfrm>
            <a:off x="2592925" y="624110"/>
            <a:ext cx="8911687" cy="1280890"/>
          </a:xfrm>
        </p:spPr>
        <p:txBody>
          <a:bodyPr/>
          <a:lstStyle/>
          <a:p>
            <a:r>
              <a:rPr lang="en-US" dirty="0"/>
              <a:t>Questions?</a:t>
            </a:r>
          </a:p>
        </p:txBody>
      </p:sp>
      <p:sp>
        <p:nvSpPr>
          <p:cNvPr id="7" name="Slide Number Placeholder 6">
            <a:extLst>
              <a:ext uri="{FF2B5EF4-FFF2-40B4-BE49-F238E27FC236}">
                <a16:creationId xmlns:a16="http://schemas.microsoft.com/office/drawing/2014/main" id="{D7978A7C-880D-40AB-ACE4-FE0873303EC4}"/>
              </a:ext>
            </a:extLst>
          </p:cNvPr>
          <p:cNvSpPr>
            <a:spLocks noGrp="1"/>
          </p:cNvSpPr>
          <p:nvPr>
            <p:ph type="sldNum" sz="quarter" idx="12"/>
          </p:nvPr>
        </p:nvSpPr>
        <p:spPr>
          <a:xfrm>
            <a:off x="531812" y="787782"/>
            <a:ext cx="779767" cy="365125"/>
          </a:xfrm>
        </p:spPr>
        <p:txBody>
          <a:bodyPr/>
          <a:lstStyle/>
          <a:p>
            <a:fld id="{48F63A3B-78C7-47BE-AE5E-E10140E04643}" type="slidenum">
              <a:rPr lang="en-US" smtClean="0"/>
              <a:pPr/>
              <a:t>52</a:t>
            </a:fld>
            <a:endParaRPr lang="en-US" dirty="0"/>
          </a:p>
        </p:txBody>
      </p:sp>
      <p:sp>
        <p:nvSpPr>
          <p:cNvPr id="9" name="Text Placeholder 8">
            <a:extLst>
              <a:ext uri="{FF2B5EF4-FFF2-40B4-BE49-F238E27FC236}">
                <a16:creationId xmlns:a16="http://schemas.microsoft.com/office/drawing/2014/main" id="{04F4D56D-CC3D-4649-BC81-19AFFF65BE02}"/>
              </a:ext>
            </a:extLst>
          </p:cNvPr>
          <p:cNvSpPr>
            <a:spLocks noGrp="1"/>
          </p:cNvSpPr>
          <p:nvPr>
            <p:ph idx="1"/>
          </p:nvPr>
        </p:nvSpPr>
        <p:spPr>
          <a:xfrm>
            <a:off x="2589212" y="2133600"/>
            <a:ext cx="8915400" cy="3777622"/>
          </a:xfrm>
        </p:spPr>
        <p:txBody>
          <a:bodyPr vert="horz" lIns="91440" tIns="45720" rIns="91440" bIns="45720" rtlCol="0" anchor="t">
            <a:normAutofit/>
          </a:bodyPr>
          <a:lstStyle/>
          <a:p>
            <a:r>
              <a:rPr lang="en-US" dirty="0"/>
              <a:t>Please contact </a:t>
            </a:r>
          </a:p>
          <a:p>
            <a:pPr lvl="1"/>
            <a:r>
              <a:rPr lang="en-US" dirty="0"/>
              <a:t>Local Agency Systems Support Office</a:t>
            </a:r>
            <a:endParaRPr lang="en-US" dirty="0">
              <a:cs typeface="Arial"/>
            </a:endParaRPr>
          </a:p>
          <a:p>
            <a:pPr lvl="2">
              <a:buFont typeface="Wingdings" charset="2"/>
              <a:buChar char="§"/>
            </a:pPr>
            <a:r>
              <a:rPr lang="en-US" dirty="0">
                <a:hlinkClick r:id="rId2"/>
              </a:rPr>
              <a:t>LCFF@cde.ca.gov</a:t>
            </a:r>
            <a:r>
              <a:rPr lang="en-US" dirty="0"/>
              <a:t>	</a:t>
            </a:r>
          </a:p>
        </p:txBody>
      </p:sp>
    </p:spTree>
    <p:extLst>
      <p:ext uri="{BB962C8B-B14F-4D97-AF65-F5344CB8AC3E}">
        <p14:creationId xmlns:p14="http://schemas.microsoft.com/office/powerpoint/2010/main" val="24515296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C0438-6D92-3B27-EAA5-3B2A48A58A6A}"/>
              </a:ext>
            </a:extLst>
          </p:cNvPr>
          <p:cNvSpPr>
            <a:spLocks noGrp="1"/>
          </p:cNvSpPr>
          <p:nvPr>
            <p:ph type="title"/>
          </p:nvPr>
        </p:nvSpPr>
        <p:spPr>
          <a:xfrm>
            <a:off x="2592925" y="624110"/>
            <a:ext cx="8911687" cy="1280890"/>
          </a:xfrm>
        </p:spPr>
        <p:txBody>
          <a:bodyPr/>
          <a:lstStyle/>
          <a:p>
            <a:r>
              <a:rPr lang="en-US" dirty="0"/>
              <a:t>Resources – Look for new links</a:t>
            </a:r>
          </a:p>
        </p:txBody>
      </p:sp>
      <p:sp>
        <p:nvSpPr>
          <p:cNvPr id="5" name="Slide Number Placeholder 4">
            <a:extLst>
              <a:ext uri="{FF2B5EF4-FFF2-40B4-BE49-F238E27FC236}">
                <a16:creationId xmlns:a16="http://schemas.microsoft.com/office/drawing/2014/main" id="{AB48C202-0DD8-3E51-5FA6-17E0F7A0EB80}"/>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53</a:t>
            </a:fld>
            <a:endParaRPr lang="en-US"/>
          </a:p>
        </p:txBody>
      </p:sp>
      <p:sp>
        <p:nvSpPr>
          <p:cNvPr id="3" name="Content Placeholder 2">
            <a:extLst>
              <a:ext uri="{FF2B5EF4-FFF2-40B4-BE49-F238E27FC236}">
                <a16:creationId xmlns:a16="http://schemas.microsoft.com/office/drawing/2014/main" id="{584D1279-2D53-1BCB-8C34-28FF12E59297}"/>
              </a:ext>
            </a:extLst>
          </p:cNvPr>
          <p:cNvSpPr>
            <a:spLocks noGrp="1"/>
          </p:cNvSpPr>
          <p:nvPr>
            <p:ph idx="1"/>
          </p:nvPr>
        </p:nvSpPr>
        <p:spPr>
          <a:xfrm>
            <a:off x="2888974" y="1684108"/>
            <a:ext cx="8615638" cy="4549782"/>
          </a:xfrm>
          <a:solidFill>
            <a:schemeClr val="bg1">
              <a:alpha val="92000"/>
            </a:schemeClr>
          </a:solidFill>
        </p:spPr>
        <p:txBody>
          <a:bodyPr vert="horz" lIns="91440" tIns="45720" rIns="91440" bIns="45720" rtlCol="0" anchor="t">
            <a:noAutofit/>
          </a:bodyPr>
          <a:lstStyle/>
          <a:p>
            <a:r>
              <a:rPr lang="en-US" dirty="0">
                <a:solidFill>
                  <a:schemeClr val="tx1"/>
                </a:solidFill>
                <a:hlinkClick r:id="rId2"/>
              </a:rPr>
              <a:t>Local Indicator web page</a:t>
            </a:r>
            <a:endParaRPr lang="en-US" dirty="0">
              <a:solidFill>
                <a:schemeClr val="tx1"/>
              </a:solidFill>
            </a:endParaRPr>
          </a:p>
          <a:p>
            <a:r>
              <a:rPr lang="en-US" dirty="0">
                <a:solidFill>
                  <a:schemeClr val="tx1"/>
                </a:solidFill>
              </a:rPr>
              <a:t>Local Indicator Flyers </a:t>
            </a:r>
            <a:endParaRPr lang="en-US" dirty="0">
              <a:solidFill>
                <a:schemeClr val="tx1"/>
              </a:solidFill>
              <a:cs typeface="Arial"/>
            </a:endParaRPr>
          </a:p>
          <a:p>
            <a:pPr lvl="1"/>
            <a:r>
              <a:rPr lang="en-US" dirty="0">
                <a:solidFill>
                  <a:schemeClr val="tx1"/>
                </a:solidFill>
                <a:hlinkClick r:id="rId3"/>
              </a:rPr>
              <a:t>For parents</a:t>
            </a:r>
            <a:endParaRPr lang="en-US" dirty="0">
              <a:cs typeface="Arial"/>
            </a:endParaRPr>
          </a:p>
          <a:p>
            <a:pPr lvl="1"/>
            <a:r>
              <a:rPr lang="en-US" dirty="0">
                <a:solidFill>
                  <a:schemeClr val="tx1"/>
                </a:solidFill>
                <a:hlinkClick r:id="rId4"/>
              </a:rPr>
              <a:t>For staff</a:t>
            </a:r>
            <a:endParaRPr lang="en-US" dirty="0"/>
          </a:p>
          <a:p>
            <a:r>
              <a:rPr lang="en-US" dirty="0">
                <a:solidFill>
                  <a:schemeClr val="tx1"/>
                </a:solidFill>
                <a:hlinkClick r:id="rId5"/>
              </a:rPr>
              <a:t>Local Indicator Frequently Asked Questions</a:t>
            </a:r>
            <a:endParaRPr lang="en-US" dirty="0">
              <a:solidFill>
                <a:schemeClr val="tx1"/>
              </a:solidFill>
              <a:cs typeface="Arial"/>
            </a:endParaRPr>
          </a:p>
        </p:txBody>
      </p:sp>
    </p:spTree>
    <p:extLst>
      <p:ext uri="{BB962C8B-B14F-4D97-AF65-F5344CB8AC3E}">
        <p14:creationId xmlns:p14="http://schemas.microsoft.com/office/powerpoint/2010/main" val="3357581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DB25C-E01A-EA59-2AF0-185F443AE8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76BF2C-8BF7-29A8-709A-9A386FD68553}"/>
              </a:ext>
            </a:extLst>
          </p:cNvPr>
          <p:cNvSpPr>
            <a:spLocks noGrp="1"/>
          </p:cNvSpPr>
          <p:nvPr>
            <p:ph type="title"/>
          </p:nvPr>
        </p:nvSpPr>
        <p:spPr>
          <a:xfrm>
            <a:off x="2592925" y="624110"/>
            <a:ext cx="8911687" cy="1280890"/>
          </a:xfrm>
        </p:spPr>
        <p:txBody>
          <a:bodyPr/>
          <a:lstStyle/>
          <a:p>
            <a:r>
              <a:rPr lang="en-US" dirty="0"/>
              <a:t>Multiple Measures</a:t>
            </a:r>
          </a:p>
        </p:txBody>
      </p:sp>
      <p:sp>
        <p:nvSpPr>
          <p:cNvPr id="5" name="Slide Number Placeholder 4">
            <a:extLst>
              <a:ext uri="{FF2B5EF4-FFF2-40B4-BE49-F238E27FC236}">
                <a16:creationId xmlns:a16="http://schemas.microsoft.com/office/drawing/2014/main" id="{034D40CD-D72A-EC1D-AC1F-C84763A354D0}"/>
              </a:ext>
            </a:extLst>
          </p:cNvPr>
          <p:cNvSpPr>
            <a:spLocks noGrp="1"/>
          </p:cNvSpPr>
          <p:nvPr>
            <p:ph type="sldNum" sz="quarter" idx="12"/>
          </p:nvPr>
        </p:nvSpPr>
        <p:spPr>
          <a:xfrm>
            <a:off x="531812" y="787782"/>
            <a:ext cx="779767" cy="365125"/>
          </a:xfrm>
        </p:spPr>
        <p:txBody>
          <a:bodyPr/>
          <a:lstStyle/>
          <a:p>
            <a:fld id="{294A09A9-5501-47C1-A89A-A340965A2BE2}" type="slidenum">
              <a:rPr lang="en-US" smtClean="0"/>
              <a:pPr/>
              <a:t>6</a:t>
            </a:fld>
            <a:endParaRPr lang="en-US" dirty="0"/>
          </a:p>
        </p:txBody>
      </p:sp>
      <p:sp>
        <p:nvSpPr>
          <p:cNvPr id="3" name="Content Placeholder 2">
            <a:extLst>
              <a:ext uri="{FF2B5EF4-FFF2-40B4-BE49-F238E27FC236}">
                <a16:creationId xmlns:a16="http://schemas.microsoft.com/office/drawing/2014/main" id="{C0AF2D46-6155-C1AE-7ED8-923E4D7BCE31}"/>
              </a:ext>
            </a:extLst>
          </p:cNvPr>
          <p:cNvSpPr>
            <a:spLocks noGrp="1"/>
          </p:cNvSpPr>
          <p:nvPr>
            <p:ph idx="1"/>
          </p:nvPr>
        </p:nvSpPr>
        <p:spPr>
          <a:xfrm>
            <a:off x="2589212" y="1351722"/>
            <a:ext cx="8915400" cy="5208104"/>
          </a:xfrm>
        </p:spPr>
        <p:txBody>
          <a:bodyPr vert="horz" lIns="91440" tIns="45720" rIns="91440" bIns="45720" rtlCol="0" anchor="t">
            <a:normAutofit/>
          </a:bodyPr>
          <a:lstStyle/>
          <a:p>
            <a:pPr lvl="0"/>
            <a:r>
              <a:rPr lang="en-US" dirty="0"/>
              <a:t>The Local Control Funding Formula (LCFF) created an accountability system that utilizes multiple measures to inform educators, parents, and the public of student achievement</a:t>
            </a:r>
          </a:p>
          <a:p>
            <a:pPr lvl="0"/>
            <a:r>
              <a:rPr lang="en-US" dirty="0"/>
              <a:t>Statute required the State Board of Education (SBE) to develop evaluation rubrics to </a:t>
            </a:r>
          </a:p>
          <a:p>
            <a:pPr lvl="1"/>
            <a:r>
              <a:rPr lang="en-US" dirty="0"/>
              <a:t>assist school districts, county offices of education (COES), and charter schools (also referred to as local educational agencies or LEAs) in evaluating their strengths, weaknesses, and areas that require improvement, and</a:t>
            </a:r>
          </a:p>
          <a:p>
            <a:pPr lvl="1"/>
            <a:r>
              <a:rPr lang="en-US" dirty="0"/>
              <a:t>assist in identifying LEAs in need of technical assistance and the specific priorities that the technical assistance should focus on</a:t>
            </a:r>
          </a:p>
        </p:txBody>
      </p:sp>
    </p:spTree>
    <p:extLst>
      <p:ext uri="{BB962C8B-B14F-4D97-AF65-F5344CB8AC3E}">
        <p14:creationId xmlns:p14="http://schemas.microsoft.com/office/powerpoint/2010/main" val="3189285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00C83-4072-37B1-D8B8-396F6793CFF2}"/>
              </a:ext>
            </a:extLst>
          </p:cNvPr>
          <p:cNvSpPr>
            <a:spLocks noGrp="1"/>
          </p:cNvSpPr>
          <p:nvPr>
            <p:ph type="title"/>
          </p:nvPr>
        </p:nvSpPr>
        <p:spPr/>
        <p:txBody>
          <a:bodyPr/>
          <a:lstStyle/>
          <a:p>
            <a:r>
              <a:rPr lang="en-US" dirty="0">
                <a:solidFill>
                  <a:schemeClr val="accent2">
                    <a:lumMod val="50000"/>
                  </a:schemeClr>
                </a:solidFill>
              </a:rPr>
              <a:t>LCFF State Priorities</a:t>
            </a:r>
          </a:p>
        </p:txBody>
      </p:sp>
      <p:sp>
        <p:nvSpPr>
          <p:cNvPr id="7" name="Slide Number Placeholder 6">
            <a:extLst>
              <a:ext uri="{FF2B5EF4-FFF2-40B4-BE49-F238E27FC236}">
                <a16:creationId xmlns:a16="http://schemas.microsoft.com/office/drawing/2014/main" id="{926368AE-B075-637D-4CC0-70DA0EEBFCCA}"/>
              </a:ext>
            </a:extLst>
          </p:cNvPr>
          <p:cNvSpPr>
            <a:spLocks noGrp="1"/>
          </p:cNvSpPr>
          <p:nvPr>
            <p:ph type="sldNum" sz="quarter" idx="12"/>
          </p:nvPr>
        </p:nvSpPr>
        <p:spPr>
          <a:xfrm>
            <a:off x="531812" y="624110"/>
            <a:ext cx="779767" cy="648099"/>
          </a:xfrm>
        </p:spPr>
        <p:txBody>
          <a:bodyPr/>
          <a:lstStyle/>
          <a:p>
            <a:fld id="{48F63A3B-78C7-47BE-AE5E-E10140E04643}" type="slidenum">
              <a:rPr lang="en-US" sz="2400" smtClean="0"/>
              <a:t>7</a:t>
            </a:fld>
            <a:endParaRPr lang="en-US" sz="2400" dirty="0"/>
          </a:p>
        </p:txBody>
      </p:sp>
      <p:sp>
        <p:nvSpPr>
          <p:cNvPr id="3" name="Content Placeholder 2">
            <a:extLst>
              <a:ext uri="{FF2B5EF4-FFF2-40B4-BE49-F238E27FC236}">
                <a16:creationId xmlns:a16="http://schemas.microsoft.com/office/drawing/2014/main" id="{775187B7-5CAC-6D4E-8B3A-F8B0E6029ACA}"/>
              </a:ext>
            </a:extLst>
          </p:cNvPr>
          <p:cNvSpPr>
            <a:spLocks noGrp="1"/>
          </p:cNvSpPr>
          <p:nvPr>
            <p:ph sz="half" idx="1"/>
          </p:nvPr>
        </p:nvSpPr>
        <p:spPr>
          <a:xfrm>
            <a:off x="1855304" y="1444487"/>
            <a:ext cx="5047772" cy="5155096"/>
          </a:xfrm>
        </p:spPr>
        <p:txBody>
          <a:bodyPr>
            <a:normAutofit fontScale="92500"/>
          </a:bodyPr>
          <a:lstStyle/>
          <a:p>
            <a:r>
              <a:rPr lang="en-US" sz="2600" dirty="0"/>
              <a:t>Priority 1: Appropriate teacher assignment, sufficient instructional materials, and facilities in good repair</a:t>
            </a:r>
          </a:p>
          <a:p>
            <a:pPr lvl="0"/>
            <a:r>
              <a:rPr lang="en-US" sz="2600" dirty="0"/>
              <a:t>Priority 2: Implementation of academic content and performance standards adopted by SBE</a:t>
            </a:r>
          </a:p>
          <a:p>
            <a:pPr lvl="0"/>
            <a:r>
              <a:rPr lang="en-US" sz="2600" dirty="0"/>
              <a:t>Priority 3: Parental Involvement and Family Engagement</a:t>
            </a:r>
          </a:p>
          <a:p>
            <a:r>
              <a:rPr lang="en-US" sz="2600" dirty="0"/>
              <a:t>Priority 4: Student Achievement </a:t>
            </a:r>
            <a:endParaRPr lang="en-US" dirty="0"/>
          </a:p>
        </p:txBody>
      </p:sp>
      <p:sp>
        <p:nvSpPr>
          <p:cNvPr id="4" name="Content Placeholder 3">
            <a:extLst>
              <a:ext uri="{FF2B5EF4-FFF2-40B4-BE49-F238E27FC236}">
                <a16:creationId xmlns:a16="http://schemas.microsoft.com/office/drawing/2014/main" id="{0259B1E0-AAD2-E11B-B44A-02AC0A1AFF9E}"/>
              </a:ext>
            </a:extLst>
          </p:cNvPr>
          <p:cNvSpPr>
            <a:spLocks noGrp="1"/>
          </p:cNvSpPr>
          <p:nvPr>
            <p:ph sz="half" idx="2"/>
          </p:nvPr>
        </p:nvSpPr>
        <p:spPr>
          <a:xfrm>
            <a:off x="7190746" y="1444487"/>
            <a:ext cx="4696453" cy="4789403"/>
          </a:xfrm>
        </p:spPr>
        <p:txBody>
          <a:bodyPr>
            <a:normAutofit fontScale="92500"/>
          </a:bodyPr>
          <a:lstStyle/>
          <a:p>
            <a:pPr lvl="0"/>
            <a:r>
              <a:rPr lang="en-US" dirty="0"/>
              <a:t>Priority 5: Student Engagement</a:t>
            </a:r>
          </a:p>
          <a:p>
            <a:pPr lvl="0"/>
            <a:r>
              <a:rPr lang="en-US" dirty="0"/>
              <a:t>Priority 6: School Climate</a:t>
            </a:r>
          </a:p>
          <a:p>
            <a:r>
              <a:rPr lang="en-US" dirty="0"/>
              <a:t>Priority 7: Access to a Broad Course of Study</a:t>
            </a:r>
          </a:p>
          <a:p>
            <a:pPr lvl="0"/>
            <a:r>
              <a:rPr lang="en-US" dirty="0"/>
              <a:t>Priority 8: Other Student Outcomes</a:t>
            </a:r>
          </a:p>
          <a:p>
            <a:pPr lvl="0"/>
            <a:r>
              <a:rPr lang="en-US" dirty="0"/>
              <a:t>Priority 9: Coordination of Services for Expelled Students (COEs only)</a:t>
            </a:r>
          </a:p>
          <a:p>
            <a:pPr lvl="0"/>
            <a:r>
              <a:rPr lang="en-US" dirty="0"/>
              <a:t>Priority 10: Coordination of Services for Foster Youth (COEs only)</a:t>
            </a:r>
          </a:p>
        </p:txBody>
      </p:sp>
    </p:spTree>
    <p:extLst>
      <p:ext uri="{BB962C8B-B14F-4D97-AF65-F5344CB8AC3E}">
        <p14:creationId xmlns:p14="http://schemas.microsoft.com/office/powerpoint/2010/main" val="1745779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B63C-AFB0-44E6-879E-52CB47789AA0}"/>
              </a:ext>
            </a:extLst>
          </p:cNvPr>
          <p:cNvSpPr>
            <a:spLocks noGrp="1"/>
          </p:cNvSpPr>
          <p:nvPr>
            <p:ph type="title"/>
          </p:nvPr>
        </p:nvSpPr>
        <p:spPr>
          <a:xfrm>
            <a:off x="2592925" y="624110"/>
            <a:ext cx="8911687" cy="1280890"/>
          </a:xfrm>
        </p:spPr>
        <p:txBody>
          <a:bodyPr/>
          <a:lstStyle/>
          <a:p>
            <a:r>
              <a:rPr lang="en-US" dirty="0"/>
              <a:t>State and Local Indicators</a:t>
            </a:r>
          </a:p>
        </p:txBody>
      </p:sp>
      <p:sp>
        <p:nvSpPr>
          <p:cNvPr id="4" name="Slide Number Placeholder 3">
            <a:extLst>
              <a:ext uri="{FF2B5EF4-FFF2-40B4-BE49-F238E27FC236}">
                <a16:creationId xmlns:a16="http://schemas.microsoft.com/office/drawing/2014/main" id="{6A3D25A5-6498-4FCA-89EA-917DF981C8CB}"/>
              </a:ext>
            </a:extLst>
          </p:cNvPr>
          <p:cNvSpPr>
            <a:spLocks noGrp="1"/>
          </p:cNvSpPr>
          <p:nvPr>
            <p:ph type="sldNum" sz="quarter" idx="12"/>
          </p:nvPr>
        </p:nvSpPr>
        <p:spPr>
          <a:xfrm>
            <a:off x="531812" y="787782"/>
            <a:ext cx="779767" cy="365125"/>
          </a:xfrm>
        </p:spPr>
        <p:txBody>
          <a:bodyPr/>
          <a:lstStyle/>
          <a:p>
            <a:fld id="{1E47FE53-EBF0-4DA7-9D9D-CC1C3A20F3CB}" type="slidenum">
              <a:rPr lang="en-US" smtClean="0"/>
              <a:pPr/>
              <a:t>8</a:t>
            </a:fld>
            <a:endParaRPr lang="en-US"/>
          </a:p>
        </p:txBody>
      </p:sp>
      <p:sp>
        <p:nvSpPr>
          <p:cNvPr id="3" name="Content Placeholder 2">
            <a:extLst>
              <a:ext uri="{FF2B5EF4-FFF2-40B4-BE49-F238E27FC236}">
                <a16:creationId xmlns:a16="http://schemas.microsoft.com/office/drawing/2014/main" id="{940CE9B7-A95E-4658-A765-2C1774689CC5}"/>
              </a:ext>
            </a:extLst>
          </p:cNvPr>
          <p:cNvSpPr>
            <a:spLocks noGrp="1"/>
          </p:cNvSpPr>
          <p:nvPr>
            <p:ph idx="1"/>
          </p:nvPr>
        </p:nvSpPr>
        <p:spPr>
          <a:xfrm>
            <a:off x="2589212" y="1371600"/>
            <a:ext cx="9196387" cy="4540250"/>
          </a:xfrm>
        </p:spPr>
        <p:txBody>
          <a:bodyPr vert="horz" lIns="91440" tIns="45720" rIns="91440" bIns="45720" rtlCol="0" anchor="t">
            <a:normAutofit/>
          </a:bodyPr>
          <a:lstStyle/>
          <a:p>
            <a:r>
              <a:rPr lang="en-US" dirty="0"/>
              <a:t>The SBE adopted state and local indicators to measure school district and individual </a:t>
            </a:r>
            <a:r>
              <a:rPr lang="en-US" dirty="0" err="1"/>
              <a:t>schoolsite</a:t>
            </a:r>
            <a:r>
              <a:rPr lang="en-US" dirty="0"/>
              <a:t> performance in regard to each of the state priorities, as required by law.</a:t>
            </a:r>
          </a:p>
          <a:p>
            <a:r>
              <a:rPr lang="en-US" dirty="0"/>
              <a:t>Performance data on state and local indicators is publicly reported in the California School Dashboard (Dashboard)</a:t>
            </a:r>
          </a:p>
          <a:p>
            <a:pPr lvl="1"/>
            <a:r>
              <a:rPr lang="en-US" dirty="0"/>
              <a:t>State Indicators apply to all LEAs, schools, and student groups and are based on data that is collected consistently across the state (Priorities 1, 4, 5, 6 and 8)</a:t>
            </a:r>
          </a:p>
          <a:p>
            <a:pPr lvl="1"/>
            <a:r>
              <a:rPr lang="en-US" dirty="0"/>
              <a:t>Local Indicators apply at the LEA and charter school level and are based on data collected at the local level (Priorities 1, 2, 3, 6, 7, 9 and 10)</a:t>
            </a:r>
          </a:p>
        </p:txBody>
      </p:sp>
    </p:spTree>
    <p:extLst>
      <p:ext uri="{BB962C8B-B14F-4D97-AF65-F5344CB8AC3E}">
        <p14:creationId xmlns:p14="http://schemas.microsoft.com/office/powerpoint/2010/main" val="1387387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76547-1E3B-B837-A3A2-B4942C4517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0E7402-0624-84C8-E3C6-DF3899B6D892}"/>
              </a:ext>
            </a:extLst>
          </p:cNvPr>
          <p:cNvSpPr>
            <a:spLocks noGrp="1"/>
          </p:cNvSpPr>
          <p:nvPr>
            <p:ph type="title"/>
          </p:nvPr>
        </p:nvSpPr>
        <p:spPr>
          <a:xfrm>
            <a:off x="2592925" y="624110"/>
            <a:ext cx="8911687" cy="1280890"/>
          </a:xfrm>
        </p:spPr>
        <p:txBody>
          <a:bodyPr/>
          <a:lstStyle/>
          <a:p>
            <a:r>
              <a:rPr lang="en-US" dirty="0"/>
              <a:t>2025 Dashboard</a:t>
            </a:r>
          </a:p>
        </p:txBody>
      </p:sp>
      <p:sp>
        <p:nvSpPr>
          <p:cNvPr id="4" name="Slide Number Placeholder 3">
            <a:extLst>
              <a:ext uri="{FF2B5EF4-FFF2-40B4-BE49-F238E27FC236}">
                <a16:creationId xmlns:a16="http://schemas.microsoft.com/office/drawing/2014/main" id="{B72B1B51-EF2D-780D-83E7-69DEF3AF806A}"/>
              </a:ext>
            </a:extLst>
          </p:cNvPr>
          <p:cNvSpPr>
            <a:spLocks noGrp="1"/>
          </p:cNvSpPr>
          <p:nvPr>
            <p:ph type="sldNum" sz="quarter" idx="12"/>
          </p:nvPr>
        </p:nvSpPr>
        <p:spPr>
          <a:xfrm>
            <a:off x="531812" y="787782"/>
            <a:ext cx="779767" cy="365125"/>
          </a:xfrm>
        </p:spPr>
        <p:txBody>
          <a:bodyPr/>
          <a:lstStyle/>
          <a:p>
            <a:fld id="{1E47FE53-EBF0-4DA7-9D9D-CC1C3A20F3CB}" type="slidenum">
              <a:rPr lang="en-US" smtClean="0"/>
              <a:pPr/>
              <a:t>9</a:t>
            </a:fld>
            <a:endParaRPr lang="en-US"/>
          </a:p>
        </p:txBody>
      </p:sp>
      <p:sp>
        <p:nvSpPr>
          <p:cNvPr id="3" name="Content Placeholder 2">
            <a:extLst>
              <a:ext uri="{FF2B5EF4-FFF2-40B4-BE49-F238E27FC236}">
                <a16:creationId xmlns:a16="http://schemas.microsoft.com/office/drawing/2014/main" id="{E0DF475C-DE81-5A44-F289-4FC266C32A06}"/>
              </a:ext>
            </a:extLst>
          </p:cNvPr>
          <p:cNvSpPr>
            <a:spLocks noGrp="1"/>
          </p:cNvSpPr>
          <p:nvPr>
            <p:ph idx="1"/>
          </p:nvPr>
        </p:nvSpPr>
        <p:spPr>
          <a:xfrm>
            <a:off x="2589212" y="1371600"/>
            <a:ext cx="9196387" cy="4540250"/>
          </a:xfrm>
        </p:spPr>
        <p:txBody>
          <a:bodyPr vert="horz" lIns="91440" tIns="45720" rIns="91440" bIns="45720" rtlCol="0" anchor="t">
            <a:normAutofit/>
          </a:bodyPr>
          <a:lstStyle/>
          <a:p>
            <a:pPr marL="347345"/>
            <a:r>
              <a:rPr lang="en-US" dirty="0"/>
              <a:t>LEAs will use the 2025 Dashboard state and local indicator data to inform the 2026–27 LCAP</a:t>
            </a:r>
          </a:p>
          <a:p>
            <a:pPr marL="347345"/>
            <a:r>
              <a:rPr lang="en-US" dirty="0"/>
              <a:t>The CDE has put together a Dashboard Communication Toolkit to aid in the navigation of the 2025 Dashboard.</a:t>
            </a:r>
            <a:endParaRPr lang="en-US" dirty="0">
              <a:cs typeface="Arial"/>
            </a:endParaRPr>
          </a:p>
          <a:p>
            <a:pPr marL="608965" lvl="1"/>
            <a:r>
              <a:rPr lang="en-US" dirty="0"/>
              <a:t>The </a:t>
            </a:r>
            <a:r>
              <a:rPr lang="en-US" dirty="0">
                <a:hlinkClick r:id="rId2"/>
              </a:rPr>
              <a:t>Communication Toolkit</a:t>
            </a:r>
            <a:r>
              <a:rPr lang="en-US" dirty="0"/>
              <a:t> can be accessed on the CDE website</a:t>
            </a:r>
            <a:endParaRPr lang="en-US" dirty="0">
              <a:cs typeface="Arial" panose="020B0604020202020204"/>
              <a:hlinkClick r:id="rId2">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80943262"/>
      </p:ext>
    </p:extLst>
  </p:cSld>
  <p:clrMapOvr>
    <a:masterClrMapping/>
  </p:clrMapOvr>
</p:sld>
</file>

<file path=ppt/theme/theme1.xml><?xml version="1.0" encoding="utf-8"?>
<a:theme xmlns:a="http://schemas.openxmlformats.org/drawingml/2006/main" name="Wisp">
  <a:themeElements>
    <a:clrScheme name="Custom 34">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1704A0"/>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Wisp</Template>
  <TotalTime>0</TotalTime>
  <Words>3522</Words>
  <Application>Microsoft Office PowerPoint</Application>
  <PresentationFormat>Widescreen</PresentationFormat>
  <Paragraphs>419</Paragraphs>
  <Slides>53</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Arial Nova</vt:lpstr>
      <vt:lpstr>Calibri</vt:lpstr>
      <vt:lpstr>Courier New</vt:lpstr>
      <vt:lpstr>Wingdings</vt:lpstr>
      <vt:lpstr>Wingdings 3</vt:lpstr>
      <vt:lpstr>Wisp</vt:lpstr>
      <vt:lpstr>The 2026 Local Indicator Process</vt:lpstr>
      <vt:lpstr>Future Webinars</vt:lpstr>
      <vt:lpstr>Purpose</vt:lpstr>
      <vt:lpstr>Intended Audience</vt:lpstr>
      <vt:lpstr>California’s Accountability System</vt:lpstr>
      <vt:lpstr>Multiple Measures</vt:lpstr>
      <vt:lpstr>LCFF State Priorities</vt:lpstr>
      <vt:lpstr>State and Local Indicators</vt:lpstr>
      <vt:lpstr>2025 Dashboard</vt:lpstr>
      <vt:lpstr>The Local Control and Accountability Plan</vt:lpstr>
      <vt:lpstr>Informing the LCAP</vt:lpstr>
      <vt:lpstr>Local Indicators</vt:lpstr>
      <vt:lpstr>What are Local Indicators?</vt:lpstr>
      <vt:lpstr>Local Indicators (1)</vt:lpstr>
      <vt:lpstr>Performance Standards</vt:lpstr>
      <vt:lpstr>Performance Ratings</vt:lpstr>
      <vt:lpstr>"Annually measure its progress"</vt:lpstr>
      <vt:lpstr>Self-Reflection Tools</vt:lpstr>
      <vt:lpstr>Reporting</vt:lpstr>
      <vt:lpstr>Reporting Priority 1 </vt:lpstr>
      <vt:lpstr>Options for Reporting TAMO Data</vt:lpstr>
      <vt:lpstr>Reporting in the Dashboard</vt:lpstr>
      <vt:lpstr>Implementation Timeline</vt:lpstr>
      <vt:lpstr>Dashboard Coordinators</vt:lpstr>
      <vt:lpstr>myCDEconnect</vt:lpstr>
      <vt:lpstr>The Role of the Dashboard Coordinator (1)</vt:lpstr>
      <vt:lpstr>The Role of the Dashboard Coordinator (2)</vt:lpstr>
      <vt:lpstr>Informing the LCAP (1)</vt:lpstr>
      <vt:lpstr>Using Local Data to Inform the LCAP </vt:lpstr>
      <vt:lpstr>Considerations</vt:lpstr>
      <vt:lpstr>Local Data in the LCAP</vt:lpstr>
      <vt:lpstr>Example</vt:lpstr>
      <vt:lpstr>Disclaimer</vt:lpstr>
      <vt:lpstr>Example of an LEA’s Process (1 of 4) </vt:lpstr>
      <vt:lpstr>Example of an LEA’s Process (2 of 4) </vt:lpstr>
      <vt:lpstr>Example of an LEA’s Process (3 of 4) </vt:lpstr>
      <vt:lpstr>Example of an LEA’s Process (4 of 4)</vt:lpstr>
      <vt:lpstr>Example of Ratings for Building Relationships (Section 1)</vt:lpstr>
      <vt:lpstr>Prompt 1 Instructions</vt:lpstr>
      <vt:lpstr>Example of a Response to Prompt 1 (1 of 2)</vt:lpstr>
      <vt:lpstr>Example of a Response to Prompt 1 (2 of 2)</vt:lpstr>
      <vt:lpstr>Prompt 2 Instructions </vt:lpstr>
      <vt:lpstr>Example of a Response to Prompt 2</vt:lpstr>
      <vt:lpstr>Prompt 3 Instructions </vt:lpstr>
      <vt:lpstr>Example of a Response to Prompt 3</vt:lpstr>
      <vt:lpstr>Example: Metrics</vt:lpstr>
      <vt:lpstr>Example: Metrics (1)</vt:lpstr>
      <vt:lpstr>Example: Actions</vt:lpstr>
      <vt:lpstr>Example: Actions (1)</vt:lpstr>
      <vt:lpstr>Closing Thoughts</vt:lpstr>
      <vt:lpstr>Closing Thoughts (1)</vt:lpstr>
      <vt:lpstr>Questions?</vt:lpstr>
      <vt:lpstr>Resources – Look for new 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2026 Local Indicator Process - LCAP (CA Dept of Education)</dc:title>
  <dc:subject>The Tuesdays @ 2 webinar presentation of the 2026 Local Indicator process.</dc:subject>
  <dc:creator/>
  <cp:keywords>lcap, local, control, accountability, plan, template, instructions, stakeholders, educational, partners</cp:keywords>
  <cp:revision>1</cp:revision>
  <dcterms:created xsi:type="dcterms:W3CDTF">2025-12-15T22:29:29Z</dcterms:created>
  <dcterms:modified xsi:type="dcterms:W3CDTF">2025-12-15T22:29:50Z</dcterms:modified>
</cp:coreProperties>
</file>